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294" r:id="rId9"/>
    <p:sldId id="296" r:id="rId10"/>
    <p:sldId id="299" r:id="rId11"/>
    <p:sldId id="300" r:id="rId12"/>
    <p:sldId id="302" r:id="rId13"/>
    <p:sldId id="316" r:id="rId14"/>
    <p:sldId id="336" r:id="rId15"/>
    <p:sldId id="317" r:id="rId16"/>
    <p:sldId id="328" r:id="rId17"/>
    <p:sldId id="290" r:id="rId18"/>
    <p:sldId id="337" r:id="rId19"/>
    <p:sldId id="342" r:id="rId20"/>
    <p:sldId id="346" r:id="rId21"/>
    <p:sldId id="345" r:id="rId22"/>
    <p:sldId id="347" r:id="rId23"/>
    <p:sldId id="338" r:id="rId24"/>
    <p:sldId id="343" r:id="rId25"/>
    <p:sldId id="344" r:id="rId26"/>
    <p:sldId id="341" r:id="rId27"/>
    <p:sldId id="34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3501C"/>
    <a:srgbClr val="1A3210"/>
    <a:srgbClr val="396B23"/>
    <a:srgbClr val="BC0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 horzBarState="maximized">
    <p:restoredLeft sz="15620"/>
    <p:restoredTop sz="94660"/>
  </p:normalViewPr>
  <p:slideViewPr>
    <p:cSldViewPr snapToObjects="1">
      <p:cViewPr>
        <p:scale>
          <a:sx n="125" d="100"/>
          <a:sy n="125" d="100"/>
        </p:scale>
        <p:origin x="-560" y="-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F33D4-CE0C-6440-B477-CCFDE8F89A0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6FAC-3235-F14D-B993-698B80111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A84A8-1ADD-AE4A-9915-43DC8FAF5858}" type="slidenum">
              <a:rPr lang="en-US" smtClean="0">
                <a:latin typeface="Times New Roman" pitchFamily="-1" charset="0"/>
              </a:rPr>
              <a:pPr/>
              <a:t>5</a:t>
            </a:fld>
            <a:endParaRPr lang="en-US" smtClean="0">
              <a:latin typeface="Times New Roman" pitchFamily="-1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02C26-6A3D-894E-9851-CA9C91C2D9FF}" type="slidenum">
              <a:rPr lang="en-US"/>
              <a:pPr/>
              <a:t>8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8BC238-9C7A-4C47-A844-EFB05E9C609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0507D-F7A2-6D44-9A57-48BF49C15780}" type="slidenum">
              <a:rPr lang="en-US">
                <a:latin typeface="Times New Roman" pitchFamily="-1" charset="0"/>
              </a:rPr>
              <a:pPr/>
              <a:t>21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D9C7-20D5-1A4F-8DF9-0DA3E177B964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5" Type="http://schemas.openxmlformats.org/officeDocument/2006/relationships/image" Target="../media/image9.pd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1190390" y="228600"/>
            <a:ext cx="701987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baseline="0" dirty="0">
                <a:latin typeface="Times New Roman"/>
                <a:cs typeface="Times New Roman"/>
              </a:rPr>
              <a:t>A TEMPERATURE REGULATED</a:t>
            </a:r>
            <a:r>
              <a:rPr lang="en-US" sz="3600" baseline="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aseline="0" dirty="0" smtClean="0">
                <a:latin typeface="Times New Roman"/>
                <a:cs typeface="Times New Roman"/>
              </a:rPr>
              <a:t>ORGANIC </a:t>
            </a:r>
            <a:r>
              <a:rPr lang="en-US" sz="3600" baseline="0" dirty="0">
                <a:latin typeface="Times New Roman"/>
                <a:cs typeface="Times New Roman"/>
              </a:rPr>
              <a:t>CARBON </a:t>
            </a:r>
            <a:r>
              <a:rPr lang="en-US" sz="3600" baseline="0" dirty="0" smtClean="0">
                <a:latin typeface="Times New Roman"/>
                <a:cs typeface="Times New Roman"/>
              </a:rPr>
              <a:t>CAPACITOR</a:t>
            </a:r>
          </a:p>
          <a:p>
            <a:pPr algn="ctr"/>
            <a:r>
              <a:rPr lang="en-US" sz="3600" baseline="0" dirty="0" smtClean="0">
                <a:latin typeface="Times New Roman"/>
                <a:cs typeface="Times New Roman"/>
              </a:rPr>
              <a:t> </a:t>
            </a:r>
            <a:r>
              <a:rPr lang="en-US" sz="3600" baseline="0" dirty="0">
                <a:latin typeface="Times New Roman"/>
                <a:cs typeface="Times New Roman"/>
              </a:rPr>
              <a:t>ON EARTH’S </a:t>
            </a:r>
            <a:r>
              <a:rPr lang="en-US" sz="3600" baseline="0" dirty="0" smtClean="0">
                <a:latin typeface="Times New Roman"/>
                <a:cs typeface="Times New Roman"/>
              </a:rPr>
              <a:t>SURFACE</a:t>
            </a:r>
          </a:p>
          <a:p>
            <a:pPr algn="ctr"/>
            <a:endParaRPr lang="en-US" sz="3600" dirty="0" smtClean="0">
              <a:latin typeface="Times New Roman"/>
              <a:cs typeface="Times New Roman"/>
            </a:endParaRPr>
          </a:p>
          <a:p>
            <a:pPr algn="ctr"/>
            <a:r>
              <a:rPr lang="en-US" sz="2800" baseline="0" dirty="0" smtClean="0">
                <a:latin typeface="Times New Roman"/>
                <a:cs typeface="Times New Roman"/>
              </a:rPr>
              <a:t>Gerald R. Dickens</a:t>
            </a: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Rice University</a:t>
            </a:r>
            <a:endParaRPr lang="en-US" sz="2800" baseline="0" dirty="0" smtClean="0">
              <a:latin typeface="Times New Roman"/>
              <a:cs typeface="Times New Roman"/>
            </a:endParaRPr>
          </a:p>
          <a:p>
            <a:pPr algn="ctr"/>
            <a:endParaRPr lang="en-US" sz="3600" baseline="0" dirty="0" smtClean="0">
              <a:latin typeface="Times New Roman"/>
              <a:cs typeface="Times New Roman"/>
            </a:endParaRPr>
          </a:p>
          <a:p>
            <a:pPr algn="ctr"/>
            <a:r>
              <a:rPr lang="en-US" baseline="0" dirty="0" smtClean="0">
                <a:latin typeface="Times New Roman"/>
                <a:cs typeface="Times New Roman"/>
              </a:rPr>
              <a:t>(and </a:t>
            </a:r>
            <a:r>
              <a:rPr lang="en-US" baseline="0" dirty="0" err="1" smtClean="0">
                <a:latin typeface="Times New Roman"/>
                <a:cs typeface="Times New Roman"/>
              </a:rPr>
              <a:t>Nemanja</a:t>
            </a:r>
            <a:r>
              <a:rPr lang="en-US" baseline="0" dirty="0" smtClean="0">
                <a:latin typeface="Times New Roman"/>
                <a:cs typeface="Times New Roman"/>
              </a:rPr>
              <a:t> </a:t>
            </a:r>
            <a:r>
              <a:rPr lang="en-US" baseline="0" dirty="0" err="1" smtClean="0">
                <a:latin typeface="Times New Roman"/>
                <a:cs typeface="Times New Roman"/>
              </a:rPr>
              <a:t>Komar</a:t>
            </a:r>
            <a:r>
              <a:rPr lang="en-US" baseline="0" dirty="0" smtClean="0">
                <a:latin typeface="Times New Roman"/>
                <a:cs typeface="Times New Roman"/>
              </a:rPr>
              <a:t>, Benjamin </a:t>
            </a:r>
            <a:r>
              <a:rPr lang="en-US" baseline="0" dirty="0" err="1" smtClean="0">
                <a:latin typeface="Times New Roman"/>
                <a:cs typeface="Times New Roman"/>
              </a:rPr>
              <a:t>Slotnick</a:t>
            </a:r>
            <a:r>
              <a:rPr lang="en-US" baseline="0" dirty="0" smtClean="0"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n-US" baseline="0" dirty="0" smtClean="0">
                <a:latin typeface="Times New Roman"/>
                <a:cs typeface="Times New Roman"/>
              </a:rPr>
              <a:t> Christopher Hollis, Richard </a:t>
            </a:r>
            <a:r>
              <a:rPr lang="en-US" baseline="0" dirty="0" err="1" smtClean="0">
                <a:latin typeface="Times New Roman"/>
                <a:cs typeface="Times New Roman"/>
              </a:rPr>
              <a:t>Zeebe</a:t>
            </a:r>
            <a:r>
              <a:rPr lang="en-US" baseline="0" dirty="0" smtClean="0">
                <a:latin typeface="Times New Roman"/>
                <a:cs typeface="Times New Roman"/>
              </a:rPr>
              <a:t> )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513" y="168275"/>
            <a:ext cx="6273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248400" y="6513513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Helvetica" charset="0"/>
              </a:rPr>
              <a:t>Ken Caldeira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531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000750" y="6019800"/>
            <a:ext cx="290846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latin typeface="Helvetica" charset="0"/>
              </a:rPr>
              <a:t>Dickens,</a:t>
            </a:r>
            <a:r>
              <a:rPr lang="en-US" sz="1600" i="1" dirty="0" smtClean="0">
                <a:latin typeface="Helvetica" charset="0"/>
              </a:rPr>
              <a:t> </a:t>
            </a:r>
          </a:p>
          <a:p>
            <a:r>
              <a:rPr lang="en-US" sz="1600" i="1" dirty="0" smtClean="0">
                <a:latin typeface="Helvetica" charset="0"/>
              </a:rPr>
              <a:t>Bull</a:t>
            </a:r>
            <a:r>
              <a:rPr lang="en-US" sz="1600" i="1" dirty="0">
                <a:latin typeface="Helvetica" charset="0"/>
              </a:rPr>
              <a:t>. Soc. Geol. France,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495800" y="6521450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Helvetica" charset="0"/>
              </a:rPr>
              <a:t>Zachos et al., Proc ODP Inti. Repts., 208, 2004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95600" y="0"/>
            <a:ext cx="4103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Helvetica" charset="0"/>
              </a:rPr>
              <a:t>PETM at Walvis Ridge </a:t>
            </a:r>
            <a:endParaRPr lang="en-US" sz="2800" dirty="0">
              <a:latin typeface="Helvetica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762000"/>
            <a:ext cx="8234362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11"/>
          <p:cNvSpPr txBox="1">
            <a:spLocks noChangeArrowheads="1"/>
          </p:cNvSpPr>
          <p:nvPr/>
        </p:nvSpPr>
        <p:spPr bwMode="auto">
          <a:xfrm>
            <a:off x="6932613" y="6488113"/>
            <a:ext cx="2211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[ </a:t>
            </a:r>
            <a:r>
              <a:rPr lang="en-US" sz="1800" i="1">
                <a:solidFill>
                  <a:schemeClr val="bg1"/>
                </a:solidFill>
              </a:rPr>
              <a:t>Hollis et al., 2004 </a:t>
            </a:r>
            <a:r>
              <a:rPr lang="en-US" sz="180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7307"/>
            <a:ext cx="8839200" cy="50100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34809"/>
            <a:ext cx="7223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Predicted Change in Pacific Dissolved Oxygen by AD 2680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21642" y="6539120"/>
            <a:ext cx="526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 </a:t>
            </a:r>
            <a:r>
              <a:rPr lang="en-US" i="1" dirty="0" err="1" smtClean="0"/>
              <a:t>Matear</a:t>
            </a:r>
            <a:r>
              <a:rPr lang="en-US" i="1" dirty="0" smtClean="0"/>
              <a:t> &amp; </a:t>
            </a:r>
            <a:r>
              <a:rPr lang="en-US" i="1" dirty="0" err="1" smtClean="0"/>
              <a:t>Hirst</a:t>
            </a:r>
            <a:r>
              <a:rPr lang="en-US" i="1" dirty="0" smtClean="0"/>
              <a:t>, Global Biogeochemical Cycles, 2003 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43016" y="5367980"/>
            <a:ext cx="127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mol/km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68969" y="6211669"/>
            <a:ext cx="25750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 baseline="0" dirty="0" smtClean="0"/>
              <a:t>[</a:t>
            </a:r>
            <a:r>
              <a:rPr lang="en-US" sz="1800" i="1" baseline="0" dirty="0" err="1" smtClean="0"/>
              <a:t>Nicolo</a:t>
            </a:r>
            <a:r>
              <a:rPr lang="en-US" sz="1800" i="1" baseline="0" dirty="0" smtClean="0"/>
              <a:t> </a:t>
            </a:r>
            <a:r>
              <a:rPr lang="en-US" sz="1800" i="1" baseline="0" dirty="0"/>
              <a:t>et al.</a:t>
            </a:r>
            <a:r>
              <a:rPr lang="en-US" sz="1800" i="1" baseline="0" dirty="0" smtClean="0"/>
              <a:t>, </a:t>
            </a:r>
          </a:p>
          <a:p>
            <a:r>
              <a:rPr lang="en-US" sz="1800" i="1" baseline="0" dirty="0" err="1" smtClean="0"/>
              <a:t>Paleoceanography</a:t>
            </a:r>
            <a:r>
              <a:rPr lang="en-US" sz="1800" baseline="0" dirty="0"/>
              <a:t>, </a:t>
            </a:r>
            <a:r>
              <a:rPr lang="en-US" sz="1800" baseline="0" dirty="0" smtClean="0"/>
              <a:t>2010</a:t>
            </a:r>
            <a:r>
              <a:rPr lang="en-US" sz="1800" i="0" baseline="0" dirty="0" smtClean="0"/>
              <a:t>]</a:t>
            </a:r>
            <a:endParaRPr lang="en-US" sz="1800" i="0" baseline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01466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01466" y="381000"/>
            <a:ext cx="236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aseline="0" dirty="0" smtClean="0"/>
              <a:t>PETM at </a:t>
            </a:r>
          </a:p>
          <a:p>
            <a:pPr algn="ctr"/>
            <a:r>
              <a:rPr lang="en-US" sz="2800" baseline="0" dirty="0" smtClean="0"/>
              <a:t>Mead Stream</a:t>
            </a:r>
            <a:endParaRPr lang="en-US" sz="2800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868"/>
            <a:ext cx="9093118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7164" y="6488668"/>
            <a:ext cx="142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 </a:t>
            </a:r>
            <a:r>
              <a:rPr lang="en-US" i="1" dirty="0" smtClean="0"/>
              <a:t>IPCC, 2007 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8300" y="207956"/>
            <a:ext cx="6718300" cy="605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142709" y="6534834"/>
            <a:ext cx="40012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 baseline="0" dirty="0"/>
              <a:t>[</a:t>
            </a:r>
            <a:r>
              <a:rPr lang="en-US" sz="1800" i="1" baseline="0" dirty="0" err="1"/>
              <a:t>Slotnick</a:t>
            </a:r>
            <a:r>
              <a:rPr lang="en-US" sz="1800" i="1" baseline="0" dirty="0"/>
              <a:t> et al.</a:t>
            </a:r>
            <a:r>
              <a:rPr lang="en-US" sz="1800" i="1" baseline="0" dirty="0" smtClean="0"/>
              <a:t>,</a:t>
            </a:r>
            <a:r>
              <a:rPr lang="en-US" i="1" dirty="0" smtClean="0"/>
              <a:t> </a:t>
            </a:r>
            <a:r>
              <a:rPr lang="en-US" sz="1800" i="1" baseline="0" dirty="0" smtClean="0"/>
              <a:t>Journal </a:t>
            </a:r>
            <a:r>
              <a:rPr lang="en-US" sz="1800" i="1" baseline="0" dirty="0"/>
              <a:t>of Geology</a:t>
            </a:r>
            <a:r>
              <a:rPr lang="en-US" sz="1800" baseline="0" dirty="0"/>
              <a:t>, 2012</a:t>
            </a:r>
            <a:r>
              <a:rPr lang="en-US" sz="1800" i="0" baseline="0" dirty="0"/>
              <a:t>]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185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762000"/>
            <a:ext cx="8468563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164068"/>
            <a:ext cx="4074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7.3: Global Carbon Cycle</a:t>
            </a:r>
            <a:endParaRPr lang="en-US" sz="24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73363" y="6457890"/>
            <a:ext cx="1570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</a:rPr>
              <a:t>[</a:t>
            </a:r>
            <a:r>
              <a:rPr lang="en-US" sz="2000" dirty="0" smtClean="0">
                <a:latin typeface="Calibri"/>
              </a:rPr>
              <a:t> </a:t>
            </a:r>
            <a:r>
              <a:rPr lang="en-US" sz="2000" i="1" dirty="0" smtClean="0">
                <a:latin typeface="Calibri"/>
              </a:rPr>
              <a:t>IPCC, 2007</a:t>
            </a:r>
            <a:r>
              <a:rPr lang="en-US" sz="2000" dirty="0" smtClean="0">
                <a:latin typeface="Calibri"/>
              </a:rPr>
              <a:t> </a:t>
            </a:r>
            <a:r>
              <a:rPr lang="en-US" sz="2000" dirty="0">
                <a:latin typeface="Century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38" y="966788"/>
            <a:ext cx="77724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330200" y="207963"/>
            <a:ext cx="8364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pitchFamily="-1" charset="0"/>
                <a:ea typeface="Calibri" pitchFamily="-1" charset="0"/>
                <a:cs typeface="Calibri" pitchFamily="-1" charset="0"/>
              </a:rPr>
              <a:t>A Simple Capacitor for Global Carbon Isotope Excursions</a:t>
            </a:r>
          </a:p>
        </p:txBody>
      </p:sp>
      <p:sp>
        <p:nvSpPr>
          <p:cNvPr id="32772" name="TextBox 8"/>
          <p:cNvSpPr txBox="1">
            <a:spLocks noChangeArrowheads="1"/>
          </p:cNvSpPr>
          <p:nvPr/>
        </p:nvSpPr>
        <p:spPr bwMode="auto">
          <a:xfrm>
            <a:off x="2971800" y="5207556"/>
            <a:ext cx="38862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Seafloor Methane (Peat/Permafrost)</a:t>
            </a:r>
            <a:endParaRPr lang="en-US" dirty="0"/>
          </a:p>
        </p:txBody>
      </p:sp>
      <p:sp>
        <p:nvSpPr>
          <p:cNvPr id="5" name="Text Box 584"/>
          <p:cNvSpPr txBox="1">
            <a:spLocks noChangeArrowheads="1"/>
          </p:cNvSpPr>
          <p:nvPr/>
        </p:nvSpPr>
        <p:spPr bwMode="auto">
          <a:xfrm>
            <a:off x="5530661" y="6457890"/>
            <a:ext cx="36133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libri"/>
              </a:rPr>
              <a:t>[ </a:t>
            </a:r>
            <a:r>
              <a:rPr lang="en-US" dirty="0" smtClean="0">
                <a:latin typeface="Calibri"/>
              </a:rPr>
              <a:t>adapted from </a:t>
            </a:r>
            <a:r>
              <a:rPr lang="en-US" i="1" dirty="0" smtClean="0">
                <a:latin typeface="Calibri"/>
              </a:rPr>
              <a:t>Dickens</a:t>
            </a:r>
            <a:r>
              <a:rPr lang="en-US" i="1" dirty="0">
                <a:latin typeface="Calibri"/>
              </a:rPr>
              <a:t>,</a:t>
            </a:r>
            <a:r>
              <a:rPr lang="en-US" i="1" dirty="0" smtClean="0">
                <a:latin typeface="Calibri"/>
              </a:rPr>
              <a:t> EPSL, 2003</a:t>
            </a:r>
            <a:r>
              <a:rPr lang="en-US" dirty="0" smtClean="0">
                <a:latin typeface="Calibri"/>
              </a:rPr>
              <a:t> </a:t>
            </a:r>
            <a:r>
              <a:rPr lang="en-US" sz="2000" dirty="0" smtClean="0">
                <a:latin typeface="Calibri"/>
              </a:rPr>
              <a:t>]</a:t>
            </a:r>
            <a:endParaRPr lang="en-US" sz="2000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6868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84"/>
          <p:cNvSpPr txBox="1">
            <a:spLocks noChangeArrowheads="1"/>
          </p:cNvSpPr>
          <p:nvPr/>
        </p:nvSpPr>
        <p:spPr bwMode="auto">
          <a:xfrm>
            <a:off x="4891639" y="6457890"/>
            <a:ext cx="4252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libri"/>
              </a:rPr>
              <a:t>[</a:t>
            </a:r>
            <a:r>
              <a:rPr lang="en-US" i="1" dirty="0" smtClean="0">
                <a:latin typeface="Calibri"/>
              </a:rPr>
              <a:t>Dickens and </a:t>
            </a:r>
            <a:r>
              <a:rPr lang="en-US" i="1" dirty="0" err="1" smtClean="0">
                <a:latin typeface="Calibri"/>
              </a:rPr>
              <a:t>Backman</a:t>
            </a:r>
            <a:r>
              <a:rPr lang="en-US" i="1" dirty="0" smtClean="0">
                <a:latin typeface="Calibri"/>
              </a:rPr>
              <a:t>, News. </a:t>
            </a:r>
            <a:r>
              <a:rPr lang="en-US" i="1" dirty="0" err="1" smtClean="0">
                <a:latin typeface="Calibri"/>
              </a:rPr>
              <a:t>Strat</a:t>
            </a:r>
            <a:r>
              <a:rPr lang="en-US" i="1" dirty="0" smtClean="0">
                <a:latin typeface="Calibri"/>
              </a:rPr>
              <a:t>., 2013</a:t>
            </a:r>
            <a:r>
              <a:rPr lang="en-US" dirty="0" smtClean="0">
                <a:latin typeface="Calibri"/>
              </a:rPr>
              <a:t> </a:t>
            </a:r>
            <a:r>
              <a:rPr lang="en-US" sz="2000" dirty="0" smtClean="0">
                <a:latin typeface="Calibri"/>
              </a:rPr>
              <a:t>]</a:t>
            </a:r>
            <a:endParaRPr lang="en-US" sz="2000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1639" y="667434"/>
            <a:ext cx="16260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22CF"/>
                </a:solidFill>
                <a:latin typeface="+mj-lt"/>
                <a:cs typeface="Monotype Corsiva"/>
              </a:rPr>
              <a:t>Carbon Storage</a:t>
            </a:r>
          </a:p>
          <a:p>
            <a:pPr>
              <a:defRPr/>
            </a:pPr>
            <a:r>
              <a:rPr lang="en-US" dirty="0" smtClean="0">
                <a:solidFill>
                  <a:srgbClr val="FF22CF"/>
                </a:solidFill>
                <a:latin typeface="+mj-lt"/>
                <a:cs typeface="Monotype Corsiva"/>
              </a:rPr>
              <a:t>    (long-term)</a:t>
            </a:r>
            <a:endParaRPr lang="en-US" dirty="0">
              <a:solidFill>
                <a:srgbClr val="FF22CF"/>
              </a:solidFill>
              <a:latin typeface="+mj-lt"/>
              <a:cs typeface="Monotype Corsiva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524000" y="667434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22CF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 Carbon </a:t>
            </a:r>
            <a:r>
              <a:rPr lang="en-US" dirty="0">
                <a:solidFill>
                  <a:srgbClr val="FF22CF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Release</a:t>
            </a:r>
          </a:p>
          <a:p>
            <a:pPr algn="ctr"/>
            <a:r>
              <a:rPr lang="en-US" dirty="0" smtClean="0">
                <a:solidFill>
                  <a:srgbClr val="FF22CF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(long-term  </a:t>
            </a:r>
            <a:r>
              <a:rPr lang="en-US" dirty="0">
                <a:solidFill>
                  <a:srgbClr val="FF22CF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&amp;</a:t>
            </a:r>
            <a:r>
              <a:rPr lang="en-US" dirty="0" smtClean="0">
                <a:solidFill>
                  <a:srgbClr val="FF22CF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 short-term)</a:t>
            </a:r>
            <a:endParaRPr lang="en-US" dirty="0">
              <a:solidFill>
                <a:srgbClr val="FF22CF"/>
              </a:solidFill>
              <a:latin typeface="Calibri" pitchFamily="-1" charset="0"/>
              <a:ea typeface="Calibri" pitchFamily="-1" charset="0"/>
              <a:cs typeface="Calibri" pitchFamily="-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4745" y="0"/>
            <a:ext cx="5293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Carbon Isotope Records at DSDP Site 577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6350"/>
            <a:ext cx="92202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654050"/>
            <a:ext cx="8877300" cy="554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40454"/>
            <a:ext cx="3771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Sulfur Isotopes (Correct Age)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75947" y="6488668"/>
            <a:ext cx="436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[original sulfur data from </a:t>
            </a:r>
            <a:r>
              <a:rPr lang="en-US" i="1" dirty="0" err="1" smtClean="0"/>
              <a:t>Paytan</a:t>
            </a:r>
            <a:r>
              <a:rPr lang="en-US" i="1" dirty="0" smtClean="0"/>
              <a:t> et al.</a:t>
            </a:r>
            <a:r>
              <a:rPr lang="en-US" dirty="0" smtClean="0"/>
              <a:t>, 1996]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914525" y="0"/>
            <a:ext cx="5649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>
                <a:latin typeface="Calibri" pitchFamily="-1" charset="0"/>
                <a:ea typeface="Calibri" pitchFamily="-1" charset="0"/>
                <a:cs typeface="Calibri" pitchFamily="-1" charset="0"/>
              </a:rPr>
              <a:t>Gas Hydrate, AOM and Sulfur Cycling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Calibri" pitchFamily="-1" charset="0"/>
              <a:ea typeface="Calibri" pitchFamily="-1" charset="0"/>
              <a:cs typeface="Calibri" pitchFamily="-1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535613" y="6521450"/>
            <a:ext cx="3608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1" charset="0"/>
                <a:ea typeface="Calibri" pitchFamily="-1" charset="0"/>
                <a:cs typeface="Calibri" pitchFamily="-1" charset="0"/>
              </a:rPr>
              <a:t>[ </a:t>
            </a:r>
            <a:r>
              <a:rPr lang="en-US" i="1" dirty="0">
                <a:latin typeface="Calibri" pitchFamily="-1" charset="0"/>
                <a:ea typeface="Calibri" pitchFamily="-1" charset="0"/>
                <a:cs typeface="Calibri" pitchFamily="-1" charset="0"/>
              </a:rPr>
              <a:t>Snyder et al., Deep-Sea Res</a:t>
            </a:r>
            <a:r>
              <a:rPr lang="en-US" dirty="0">
                <a:latin typeface="Calibri" pitchFamily="-1" charset="0"/>
                <a:ea typeface="Calibri" pitchFamily="-1" charset="0"/>
                <a:cs typeface="Calibri" pitchFamily="-1" charset="0"/>
              </a:rPr>
              <a:t>., 2007 ]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841375"/>
            <a:ext cx="8290836" cy="5483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965700" y="817563"/>
            <a:ext cx="3416299" cy="55070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671487" y="3753126"/>
            <a:ext cx="4594921" cy="1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175250" y="2133600"/>
            <a:ext cx="32067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baseline="30000" dirty="0">
                <a:latin typeface="Comic Sans MS" pitchFamily="-84" charset="0"/>
              </a:rPr>
              <a:t>12</a:t>
            </a:r>
            <a:r>
              <a:rPr lang="en-AU" dirty="0">
                <a:latin typeface="Comic Sans MS" pitchFamily="-84" charset="0"/>
              </a:rPr>
              <a:t>CH</a:t>
            </a:r>
            <a:r>
              <a:rPr lang="en-AU" baseline="-25000" dirty="0">
                <a:latin typeface="Comic Sans MS" pitchFamily="-84" charset="0"/>
              </a:rPr>
              <a:t>4</a:t>
            </a:r>
            <a:r>
              <a:rPr lang="en-AU" dirty="0">
                <a:latin typeface="Comic Sans MS" pitchFamily="-84" charset="0"/>
              </a:rPr>
              <a:t> + SO</a:t>
            </a:r>
            <a:r>
              <a:rPr lang="en-AU" baseline="-25000" dirty="0">
                <a:latin typeface="Comic Sans MS" pitchFamily="-84" charset="0"/>
              </a:rPr>
              <a:t>4</a:t>
            </a:r>
            <a:r>
              <a:rPr lang="en-AU" baseline="30000" dirty="0">
                <a:latin typeface="Comic Sans MS" pitchFamily="-84" charset="0"/>
              </a:rPr>
              <a:t>2-</a:t>
            </a:r>
            <a:r>
              <a:rPr lang="en-AU" dirty="0">
                <a:latin typeface="Comic Sans MS" pitchFamily="-84" charset="0"/>
              </a:rPr>
              <a:t> ---&gt;</a:t>
            </a:r>
          </a:p>
          <a:p>
            <a:r>
              <a:rPr lang="en-AU" dirty="0">
                <a:latin typeface="Comic Sans MS" pitchFamily="-84" charset="0"/>
              </a:rPr>
              <a:t>          H</a:t>
            </a:r>
            <a:r>
              <a:rPr lang="en-AU" baseline="30000" dirty="0">
                <a:latin typeface="Comic Sans MS" pitchFamily="-84" charset="0"/>
              </a:rPr>
              <a:t>12</a:t>
            </a:r>
            <a:r>
              <a:rPr lang="en-AU" dirty="0">
                <a:latin typeface="Comic Sans MS" pitchFamily="-84" charset="0"/>
              </a:rPr>
              <a:t>CO</a:t>
            </a:r>
            <a:r>
              <a:rPr lang="en-AU" baseline="-25000" dirty="0">
                <a:latin typeface="Comic Sans MS" pitchFamily="-84" charset="0"/>
              </a:rPr>
              <a:t>3</a:t>
            </a:r>
            <a:r>
              <a:rPr lang="en-AU" baseline="30000" dirty="0">
                <a:latin typeface="Comic Sans MS" pitchFamily="-84" charset="0"/>
              </a:rPr>
              <a:t>-</a:t>
            </a:r>
            <a:r>
              <a:rPr lang="en-AU" dirty="0">
                <a:latin typeface="Comic Sans MS" pitchFamily="-84" charset="0"/>
              </a:rPr>
              <a:t> + HS</a:t>
            </a:r>
            <a:r>
              <a:rPr lang="en-AU" baseline="30000" dirty="0">
                <a:latin typeface="Comic Sans MS" pitchFamily="-84" charset="0"/>
              </a:rPr>
              <a:t>-</a:t>
            </a:r>
            <a:r>
              <a:rPr lang="en-AU" dirty="0">
                <a:latin typeface="Comic Sans MS" pitchFamily="-84" charset="0"/>
              </a:rPr>
              <a:t> + H</a:t>
            </a:r>
            <a:r>
              <a:rPr lang="en-AU" baseline="-25000" dirty="0">
                <a:latin typeface="Comic Sans MS" pitchFamily="-84" charset="0"/>
              </a:rPr>
              <a:t>2</a:t>
            </a:r>
            <a:r>
              <a:rPr lang="en-AU" dirty="0">
                <a:latin typeface="Comic Sans MS" pitchFamily="-84" charset="0"/>
              </a:rPr>
              <a:t>O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327650" y="5105400"/>
            <a:ext cx="32067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dirty="0" smtClean="0">
                <a:latin typeface="Comic Sans MS" pitchFamily="-84" charset="0"/>
              </a:rPr>
              <a:t>2CH</a:t>
            </a:r>
            <a:r>
              <a:rPr lang="en-AU" baseline="-25000" dirty="0" smtClean="0">
                <a:latin typeface="Comic Sans MS" pitchFamily="-84" charset="0"/>
              </a:rPr>
              <a:t>2</a:t>
            </a:r>
            <a:r>
              <a:rPr lang="en-AU" dirty="0" smtClean="0">
                <a:latin typeface="Comic Sans MS" pitchFamily="-84" charset="0"/>
              </a:rPr>
              <a:t>O -</a:t>
            </a:r>
            <a:r>
              <a:rPr lang="en-AU" dirty="0">
                <a:latin typeface="Comic Sans MS" pitchFamily="-84" charset="0"/>
              </a:rPr>
              <a:t>--&gt;</a:t>
            </a:r>
          </a:p>
          <a:p>
            <a:r>
              <a:rPr lang="en-AU" dirty="0">
                <a:latin typeface="Comic Sans MS" pitchFamily="-84" charset="0"/>
              </a:rPr>
              <a:t>         </a:t>
            </a:r>
            <a:r>
              <a:rPr lang="en-AU" dirty="0" smtClean="0">
                <a:latin typeface="Comic Sans MS" pitchFamily="-84" charset="0"/>
              </a:rPr>
              <a:t> </a:t>
            </a:r>
            <a:r>
              <a:rPr lang="en-AU" baseline="30000" dirty="0" smtClean="0">
                <a:latin typeface="Comic Sans MS" pitchFamily="-84" charset="0"/>
              </a:rPr>
              <a:t>12</a:t>
            </a:r>
            <a:r>
              <a:rPr lang="en-AU" dirty="0" smtClean="0">
                <a:latin typeface="Comic Sans MS" pitchFamily="-84" charset="0"/>
              </a:rPr>
              <a:t>CH</a:t>
            </a:r>
            <a:r>
              <a:rPr lang="en-AU" baseline="-25000" dirty="0" smtClean="0">
                <a:latin typeface="Comic Sans MS" pitchFamily="-84" charset="0"/>
              </a:rPr>
              <a:t>4 </a:t>
            </a:r>
            <a:r>
              <a:rPr lang="en-AU" dirty="0" smtClean="0">
                <a:latin typeface="Comic Sans MS" pitchFamily="-84" charset="0"/>
              </a:rPr>
              <a:t>+ </a:t>
            </a:r>
            <a:r>
              <a:rPr lang="en-AU" baseline="30000" dirty="0" smtClean="0">
                <a:latin typeface="Comic Sans MS" pitchFamily="-84" charset="0"/>
              </a:rPr>
              <a:t>13</a:t>
            </a:r>
            <a:r>
              <a:rPr lang="en-AU" dirty="0" smtClean="0">
                <a:latin typeface="Comic Sans MS" pitchFamily="-84" charset="0"/>
              </a:rPr>
              <a:t>CO</a:t>
            </a:r>
            <a:r>
              <a:rPr lang="en-AU" baseline="-25000" dirty="0" smtClean="0">
                <a:latin typeface="Comic Sans MS" pitchFamily="-84" charset="0"/>
              </a:rPr>
              <a:t>2</a:t>
            </a:r>
            <a:r>
              <a:rPr lang="en-AU" dirty="0" smtClean="0">
                <a:latin typeface="Comic Sans MS" pitchFamily="-84" charset="0"/>
              </a:rPr>
              <a:t> </a:t>
            </a:r>
            <a:endParaRPr lang="en-AU" dirty="0">
              <a:latin typeface="Comic Sans MS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158750"/>
            <a:ext cx="7169150" cy="3925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3804682"/>
            <a:ext cx="4368800" cy="30861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210300" y="4084447"/>
            <a:ext cx="127000" cy="15735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10300" y="4440047"/>
            <a:ext cx="127000" cy="15735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37300" y="3969115"/>
            <a:ext cx="18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Alkalinity (HCO3-)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37300" y="4338447"/>
            <a:ext cx="64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endParaRPr lang="en-US" baseline="30000" dirty="0"/>
          </a:p>
        </p:txBody>
      </p:sp>
      <p:sp>
        <p:nvSpPr>
          <p:cNvPr id="11" name="Plus 10"/>
          <p:cNvSpPr/>
          <p:nvPr/>
        </p:nvSpPr>
        <p:spPr>
          <a:xfrm>
            <a:off x="6139135" y="4767876"/>
            <a:ext cx="284920" cy="32305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57209" y="4723316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Solid S</a:t>
            </a:r>
            <a:endParaRPr lang="en-US" baseline="30000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537200" y="6488668"/>
            <a:ext cx="3608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[ </a:t>
            </a:r>
            <a:r>
              <a:rPr lang="en-US" i="1" dirty="0" smtClean="0">
                <a:latin typeface="Calibri"/>
                <a:cs typeface="Calibri"/>
              </a:rPr>
              <a:t>Snyder </a:t>
            </a:r>
            <a:r>
              <a:rPr lang="en-US" i="1" dirty="0">
                <a:latin typeface="Calibri"/>
                <a:cs typeface="Calibri"/>
              </a:rPr>
              <a:t>et al.,</a:t>
            </a:r>
            <a:r>
              <a:rPr lang="en-US" i="1" dirty="0" smtClean="0">
                <a:latin typeface="Calibri"/>
                <a:cs typeface="Calibri"/>
              </a:rPr>
              <a:t> Deep-Sea Res., 2007</a:t>
            </a:r>
            <a:r>
              <a:rPr lang="en-US" dirty="0" smtClean="0">
                <a:latin typeface="Calibri"/>
                <a:cs typeface="Calibri"/>
              </a:rPr>
              <a:t> ]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97063" y="0"/>
            <a:ext cx="565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latin typeface="Cracked"/>
                <a:cs typeface="Monotype Corsiva"/>
              </a:rPr>
              <a:t>Welcome to the Dark Side: Lee’s </a:t>
            </a:r>
            <a:r>
              <a:rPr lang="en-US" sz="2800" dirty="0" err="1">
                <a:latin typeface="Cracked"/>
                <a:cs typeface="Monotype Corsiva"/>
              </a:rPr>
              <a:t>Paleogene</a:t>
            </a:r>
            <a:r>
              <a:rPr lang="en-US" sz="2800" dirty="0">
                <a:latin typeface="Cracked"/>
                <a:cs typeface="Monotype Corsiva"/>
              </a:rPr>
              <a:t> Machine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Cracked"/>
              <a:cs typeface="Monotype Corsiva"/>
            </a:endParaRPr>
          </a:p>
        </p:txBody>
      </p:sp>
      <p:pic>
        <p:nvPicPr>
          <p:cNvPr id="3789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523875"/>
            <a:ext cx="8110538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5948363" y="6488113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[</a:t>
            </a:r>
            <a:r>
              <a:rPr lang="en-US" i="1" dirty="0"/>
              <a:t>Dickens, Climate of Past</a:t>
            </a:r>
            <a:r>
              <a:rPr lang="en-US" dirty="0"/>
              <a:t>, 2011]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0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84"/>
          <p:cNvSpPr txBox="1">
            <a:spLocks noChangeArrowheads="1"/>
          </p:cNvSpPr>
          <p:nvPr/>
        </p:nvSpPr>
        <p:spPr bwMode="auto">
          <a:xfrm>
            <a:off x="5801231" y="6150114"/>
            <a:ext cx="32827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libri"/>
              </a:rPr>
              <a:t>[</a:t>
            </a:r>
            <a:r>
              <a:rPr lang="en-US" i="1" dirty="0" err="1" smtClean="0">
                <a:latin typeface="Calibri"/>
              </a:rPr>
              <a:t>Komar</a:t>
            </a:r>
            <a:r>
              <a:rPr lang="en-US" i="1" dirty="0" smtClean="0">
                <a:latin typeface="Calibri"/>
              </a:rPr>
              <a:t> et al., </a:t>
            </a:r>
          </a:p>
          <a:p>
            <a:r>
              <a:rPr lang="en-US" i="1" dirty="0" smtClean="0">
                <a:latin typeface="Calibri"/>
              </a:rPr>
              <a:t>        </a:t>
            </a:r>
            <a:r>
              <a:rPr lang="en-US" i="1" dirty="0" err="1" smtClean="0">
                <a:latin typeface="Calibri"/>
              </a:rPr>
              <a:t>Paleoceanography</a:t>
            </a:r>
            <a:r>
              <a:rPr lang="en-US" i="1" dirty="0" smtClean="0">
                <a:latin typeface="Calibri"/>
              </a:rPr>
              <a:t>, in press</a:t>
            </a:r>
            <a:r>
              <a:rPr lang="en-US" dirty="0" smtClean="0">
                <a:latin typeface="Calibri"/>
              </a:rPr>
              <a:t> </a:t>
            </a:r>
            <a:r>
              <a:rPr lang="en-US" sz="2000" dirty="0" smtClean="0">
                <a:latin typeface="Calibri"/>
              </a:rPr>
              <a:t>]</a:t>
            </a:r>
            <a:endParaRPr lang="en-US" sz="2000" dirty="0"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1760" y="152400"/>
            <a:ext cx="1956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Long-term</a:t>
            </a:r>
          </a:p>
          <a:p>
            <a:r>
              <a:rPr lang="en-US" sz="2400" dirty="0" smtClean="0"/>
              <a:t>Model Results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84"/>
          <p:cNvSpPr txBox="1">
            <a:spLocks noChangeArrowheads="1"/>
          </p:cNvSpPr>
          <p:nvPr/>
        </p:nvSpPr>
        <p:spPr bwMode="auto">
          <a:xfrm>
            <a:off x="5801231" y="6150114"/>
            <a:ext cx="2287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libri"/>
              </a:rPr>
              <a:t>[</a:t>
            </a:r>
            <a:r>
              <a:rPr lang="en-US" i="1" dirty="0" smtClean="0">
                <a:latin typeface="Calibri"/>
              </a:rPr>
              <a:t>Hancock et al., 2007</a:t>
            </a:r>
            <a:r>
              <a:rPr lang="en-US" dirty="0" smtClean="0">
                <a:latin typeface="Calibri"/>
              </a:rPr>
              <a:t> </a:t>
            </a:r>
            <a:r>
              <a:rPr lang="en-US" sz="2000" dirty="0" smtClean="0">
                <a:latin typeface="Calibri"/>
              </a:rPr>
              <a:t>]</a:t>
            </a:r>
            <a:endParaRPr lang="en-US" sz="2000" dirty="0"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1760" y="152400"/>
            <a:ext cx="2075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DSDP Site 259</a:t>
            </a:r>
          </a:p>
          <a:p>
            <a:r>
              <a:rPr lang="en-US" sz="2400" dirty="0" smtClean="0"/>
              <a:t>(Indian Ocean)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653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191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84"/>
          <p:cNvSpPr txBox="1">
            <a:spLocks noChangeArrowheads="1"/>
          </p:cNvSpPr>
          <p:nvPr/>
        </p:nvSpPr>
        <p:spPr bwMode="auto">
          <a:xfrm>
            <a:off x="5924637" y="6457890"/>
            <a:ext cx="3219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libri"/>
              </a:rPr>
              <a:t>[</a:t>
            </a:r>
            <a:r>
              <a:rPr lang="en-US" i="1" dirty="0" smtClean="0">
                <a:latin typeface="Calibri"/>
              </a:rPr>
              <a:t>Expedition 346 Scientists, 2014</a:t>
            </a:r>
            <a:r>
              <a:rPr lang="en-US" sz="2000" dirty="0" smtClean="0">
                <a:latin typeface="Calibri"/>
              </a:rPr>
              <a:t>]</a:t>
            </a:r>
            <a:endParaRPr lang="en-US" sz="2000" dirty="0"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1460547" y="228600"/>
            <a:ext cx="647955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baseline="0" dirty="0" smtClean="0">
                <a:latin typeface="Times New Roman"/>
                <a:cs typeface="Times New Roman"/>
              </a:rPr>
              <a:t>Back to the Future?</a:t>
            </a:r>
          </a:p>
          <a:p>
            <a:pPr algn="ctr"/>
            <a:endParaRPr lang="en-US" sz="3600" dirty="0" smtClean="0">
              <a:latin typeface="Times New Roman"/>
              <a:cs typeface="Times New Roman"/>
            </a:endParaRPr>
          </a:p>
          <a:p>
            <a:pPr algn="ctr"/>
            <a:r>
              <a:rPr lang="en-US" sz="3600" baseline="0" dirty="0" smtClean="0">
                <a:latin typeface="Times New Roman"/>
                <a:cs typeface="Times New Roman"/>
              </a:rPr>
              <a:t>Absolutely.</a:t>
            </a:r>
            <a:r>
              <a:rPr lang="en-US" sz="3600" dirty="0" smtClean="0">
                <a:latin typeface="Times New Roman"/>
                <a:cs typeface="Times New Roman"/>
              </a:rPr>
              <a:t> The Eocene is forcing</a:t>
            </a:r>
          </a:p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f</a:t>
            </a:r>
            <a:r>
              <a:rPr lang="en-US" sz="3600" dirty="0" smtClean="0">
                <a:latin typeface="Times New Roman"/>
                <a:cs typeface="Times New Roman"/>
              </a:rPr>
              <a:t>uture science forward. </a:t>
            </a:r>
            <a:endParaRPr lang="en-US" sz="3600" baseline="0" dirty="0" smtClean="0">
              <a:latin typeface="Times New Roman"/>
              <a:cs typeface="Times New Roman"/>
            </a:endParaRPr>
          </a:p>
          <a:p>
            <a:pPr algn="ctr"/>
            <a:endParaRPr lang="en-US" sz="3600" dirty="0" smtClean="0">
              <a:latin typeface="Times New Roman"/>
              <a:cs typeface="Times New Roman"/>
            </a:endParaRPr>
          </a:p>
          <a:p>
            <a:pPr algn="ctr"/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640" cy="638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00032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6334780"/>
            <a:ext cx="29466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aseline="0" dirty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Glomar Challenger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499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096000" y="381000"/>
            <a:ext cx="3209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aseline="0" dirty="0" smtClean="0">
                <a:latin typeface="Times New Roman"/>
                <a:cs typeface="Times New Roman"/>
              </a:rPr>
              <a:t>Lower </a:t>
            </a:r>
            <a:r>
              <a:rPr lang="en-US" sz="2800" baseline="0" dirty="0" err="1" smtClean="0">
                <a:latin typeface="Times New Roman"/>
                <a:cs typeface="Times New Roman"/>
              </a:rPr>
              <a:t>Paleogene</a:t>
            </a:r>
            <a:endParaRPr lang="en-US" sz="2800" baseline="0" dirty="0" smtClean="0">
              <a:latin typeface="Times New Roman"/>
              <a:cs typeface="Times New Roman"/>
            </a:endParaRPr>
          </a:p>
          <a:p>
            <a:pPr algn="ctr"/>
            <a:r>
              <a:rPr lang="en-US" sz="2800" baseline="0" dirty="0" smtClean="0">
                <a:latin typeface="Times New Roman"/>
                <a:cs typeface="Times New Roman"/>
              </a:rPr>
              <a:t>DSDP Site 577</a:t>
            </a:r>
            <a:endParaRPr lang="en-US" sz="2800" baseline="0" dirty="0">
              <a:latin typeface="Times New Roman"/>
              <a:cs typeface="Times New Roman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771285" y="6211669"/>
            <a:ext cx="2203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 baseline="0" dirty="0" smtClean="0"/>
              <a:t>[</a:t>
            </a:r>
            <a:r>
              <a:rPr lang="en-US" sz="1800" i="1" baseline="0" dirty="0" smtClean="0"/>
              <a:t>Dickens &amp; </a:t>
            </a:r>
            <a:r>
              <a:rPr lang="en-US" sz="1800" i="1" baseline="0" dirty="0" err="1" smtClean="0"/>
              <a:t>Backman</a:t>
            </a:r>
            <a:r>
              <a:rPr lang="en-US" sz="1800" i="1" baseline="0" dirty="0" smtClean="0"/>
              <a:t>,</a:t>
            </a:r>
          </a:p>
          <a:p>
            <a:r>
              <a:rPr lang="en-US" sz="1800" i="1" baseline="0" dirty="0"/>
              <a:t>   </a:t>
            </a:r>
            <a:r>
              <a:rPr lang="en-US" sz="1800" i="1" baseline="0" dirty="0" smtClean="0"/>
              <a:t> News. </a:t>
            </a:r>
            <a:r>
              <a:rPr lang="en-US" sz="1800" i="1" baseline="0" dirty="0" err="1" smtClean="0"/>
              <a:t>Strat</a:t>
            </a:r>
            <a:r>
              <a:rPr lang="en-US" sz="1800" i="1" baseline="0" dirty="0" smtClean="0"/>
              <a:t>., 2013</a:t>
            </a:r>
            <a:r>
              <a:rPr lang="en-US" sz="1800" i="0" baseline="0" dirty="0" smtClean="0"/>
              <a:t>]</a:t>
            </a:r>
            <a:endParaRPr lang="en-US" sz="1800" i="0" baseline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0"/>
          <p:cNvPicPr>
            <a:picLocks noChangeAspect="1" noChangeArrowheads="1"/>
          </p:cNvPicPr>
          <p:nvPr/>
        </p:nvPicPr>
        <p:blipFill>
          <a:blip r:embed="rId3"/>
          <a:srcRect r="577"/>
          <a:stretch>
            <a:fillRect/>
          </a:stretch>
        </p:blipFill>
        <p:spPr bwMode="auto">
          <a:xfrm>
            <a:off x="0" y="0"/>
            <a:ext cx="91963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6932613" y="6488113"/>
            <a:ext cx="2211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[ Hollis et al., 2004 ]</a:t>
            </a:r>
          </a:p>
        </p:txBody>
      </p:sp>
      <p:sp>
        <p:nvSpPr>
          <p:cNvPr id="18437" name="Line 13"/>
          <p:cNvSpPr>
            <a:spLocks noChangeShapeType="1"/>
          </p:cNvSpPr>
          <p:nvPr/>
        </p:nvSpPr>
        <p:spPr bwMode="auto">
          <a:xfrm flipV="1">
            <a:off x="5943600" y="4724400"/>
            <a:ext cx="838200" cy="762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Rectangle 14"/>
          <p:cNvSpPr>
            <a:spLocks noChangeArrowheads="1"/>
          </p:cNvSpPr>
          <p:nvPr/>
        </p:nvSpPr>
        <p:spPr bwMode="auto">
          <a:xfrm>
            <a:off x="6477000" y="5029200"/>
            <a:ext cx="1162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aseline="0" dirty="0">
                <a:solidFill>
                  <a:srgbClr val="FF0FAC"/>
                </a:solidFill>
              </a:rPr>
              <a:t>~100m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4350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0800" y="6334780"/>
            <a:ext cx="4433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aseline="0" dirty="0" smtClean="0"/>
              <a:t>Mead Stream, New Zealand</a:t>
            </a:r>
            <a:endParaRPr lang="en-US" sz="2800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5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659438" y="904875"/>
            <a:ext cx="32099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aseline="0" dirty="0"/>
              <a:t>Late Paleocene-</a:t>
            </a:r>
          </a:p>
          <a:p>
            <a:pPr algn="ctr"/>
            <a:r>
              <a:rPr lang="en-US" sz="2800" baseline="0" dirty="0"/>
              <a:t>Early Eocene</a:t>
            </a:r>
          </a:p>
          <a:p>
            <a:pPr algn="ctr"/>
            <a:r>
              <a:rPr lang="en-US" sz="2800" baseline="0" dirty="0"/>
              <a:t>Carbon Isotope Records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217757" y="6211669"/>
            <a:ext cx="27959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 baseline="0" dirty="0"/>
              <a:t>[</a:t>
            </a:r>
            <a:r>
              <a:rPr lang="en-US" sz="1800" i="1" baseline="0" dirty="0" err="1"/>
              <a:t>Slotnick</a:t>
            </a:r>
            <a:r>
              <a:rPr lang="en-US" sz="1800" i="1" baseline="0" dirty="0"/>
              <a:t> et al.,</a:t>
            </a:r>
          </a:p>
          <a:p>
            <a:r>
              <a:rPr lang="en-US" sz="1800" i="1" baseline="0" dirty="0"/>
              <a:t>    Journal of Geology</a:t>
            </a:r>
            <a:r>
              <a:rPr lang="en-US" sz="1800" baseline="0" dirty="0"/>
              <a:t>, 2012</a:t>
            </a:r>
            <a:r>
              <a:rPr lang="en-US" sz="1800" i="0" baseline="0" dirty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9"/>
            <a:ext cx="9144000" cy="4538579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0"/>
            <a:ext cx="617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aseline="0" dirty="0" smtClean="0"/>
              <a:t>PETM at Mead Stream, New Zealand</a:t>
            </a:r>
            <a:endParaRPr lang="en-US" sz="2800" baseline="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204700" y="6488668"/>
            <a:ext cx="3939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 baseline="0" dirty="0" smtClean="0"/>
              <a:t>[</a:t>
            </a:r>
            <a:r>
              <a:rPr lang="en-US" sz="1800" i="1" baseline="0" dirty="0" err="1" smtClean="0"/>
              <a:t>Nicolo</a:t>
            </a:r>
            <a:r>
              <a:rPr lang="en-US" sz="1800" i="1" baseline="0" dirty="0" smtClean="0"/>
              <a:t> </a:t>
            </a:r>
            <a:r>
              <a:rPr lang="en-US" sz="1800" i="1" baseline="0" dirty="0"/>
              <a:t>et al.</a:t>
            </a:r>
            <a:r>
              <a:rPr lang="en-US" sz="1800" i="1" baseline="0" dirty="0" smtClean="0"/>
              <a:t>,</a:t>
            </a:r>
            <a:r>
              <a:rPr lang="en-US" sz="1800" i="1" baseline="0" dirty="0"/>
              <a:t> </a:t>
            </a:r>
            <a:r>
              <a:rPr lang="en-US" sz="1800" i="1" baseline="0" dirty="0" err="1" smtClean="0"/>
              <a:t>Paleoceanography</a:t>
            </a:r>
            <a:r>
              <a:rPr lang="en-US" sz="1800" baseline="0" dirty="0"/>
              <a:t>, </a:t>
            </a:r>
            <a:r>
              <a:rPr lang="en-US" sz="1800" baseline="0" dirty="0" smtClean="0"/>
              <a:t>2010</a:t>
            </a:r>
            <a:r>
              <a:rPr lang="en-US" sz="1800" i="0" baseline="0" dirty="0" smtClean="0"/>
              <a:t>]</a:t>
            </a:r>
            <a:endParaRPr lang="en-US" sz="1800" i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449513" y="2260600"/>
            <a:ext cx="2362200" cy="1473200"/>
          </a:xfrm>
          <a:prstGeom prst="rect">
            <a:avLst/>
          </a:prstGeom>
          <a:solidFill>
            <a:srgbClr val="DFEDE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141788" y="2260600"/>
            <a:ext cx="2854325" cy="849313"/>
          </a:xfrm>
          <a:prstGeom prst="rect">
            <a:avLst/>
          </a:prstGeom>
          <a:solidFill>
            <a:srgbClr val="D6E5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2449513" y="2260600"/>
            <a:ext cx="1676400" cy="139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0" y="0"/>
              </a:cxn>
              <a:cxn ang="0">
                <a:pos x="960" y="0"/>
              </a:cxn>
              <a:cxn ang="0">
                <a:pos x="960" y="824"/>
              </a:cxn>
              <a:cxn ang="0">
                <a:pos x="960" y="824"/>
              </a:cxn>
              <a:cxn ang="0">
                <a:pos x="0" y="824"/>
              </a:cxn>
              <a:cxn ang="0">
                <a:pos x="0" y="82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60" h="824">
                <a:moveTo>
                  <a:pt x="0" y="0"/>
                </a:moveTo>
                <a:lnTo>
                  <a:pt x="960" y="0"/>
                </a:lnTo>
                <a:lnTo>
                  <a:pt x="960" y="0"/>
                </a:lnTo>
                <a:lnTo>
                  <a:pt x="960" y="824"/>
                </a:lnTo>
                <a:lnTo>
                  <a:pt x="960" y="824"/>
                </a:lnTo>
                <a:lnTo>
                  <a:pt x="0" y="824"/>
                </a:lnTo>
                <a:lnTo>
                  <a:pt x="0" y="82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4125913" y="2260600"/>
            <a:ext cx="2870200" cy="86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0"/>
              </a:cxn>
              <a:cxn ang="0">
                <a:pos x="1432" y="504"/>
              </a:cxn>
              <a:cxn ang="0">
                <a:pos x="1432" y="504"/>
              </a:cxn>
              <a:cxn ang="0">
                <a:pos x="0" y="504"/>
              </a:cxn>
              <a:cxn ang="0">
                <a:pos x="0" y="50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432" h="504">
                <a:moveTo>
                  <a:pt x="0" y="0"/>
                </a:moveTo>
                <a:lnTo>
                  <a:pt x="1432" y="0"/>
                </a:lnTo>
                <a:lnTo>
                  <a:pt x="1432" y="0"/>
                </a:lnTo>
                <a:lnTo>
                  <a:pt x="1432" y="504"/>
                </a:lnTo>
                <a:lnTo>
                  <a:pt x="1432" y="504"/>
                </a:lnTo>
                <a:lnTo>
                  <a:pt x="0" y="504"/>
                </a:lnTo>
                <a:lnTo>
                  <a:pt x="0" y="50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449513" y="2971800"/>
            <a:ext cx="4546600" cy="2667000"/>
          </a:xfrm>
          <a:prstGeom prst="rect">
            <a:avLst/>
          </a:prstGeom>
          <a:solidFill>
            <a:srgbClr val="B5CEE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AU">
              <a:latin typeface="Times" charset="0"/>
            </a:endParaRPr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2449513" y="2971800"/>
            <a:ext cx="4546600" cy="266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00" y="0"/>
              </a:cxn>
              <a:cxn ang="0">
                <a:pos x="2200" y="0"/>
              </a:cxn>
              <a:cxn ang="0">
                <a:pos x="2200" y="1560"/>
              </a:cxn>
              <a:cxn ang="0">
                <a:pos x="2200" y="1560"/>
              </a:cxn>
              <a:cxn ang="0">
                <a:pos x="0" y="1560"/>
              </a:cxn>
              <a:cxn ang="0">
                <a:pos x="0" y="156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200" h="1560">
                <a:moveTo>
                  <a:pt x="0" y="0"/>
                </a:moveTo>
                <a:lnTo>
                  <a:pt x="2200" y="0"/>
                </a:lnTo>
                <a:lnTo>
                  <a:pt x="2200" y="0"/>
                </a:lnTo>
                <a:lnTo>
                  <a:pt x="2200" y="1560"/>
                </a:lnTo>
                <a:lnTo>
                  <a:pt x="2200" y="1560"/>
                </a:lnTo>
                <a:lnTo>
                  <a:pt x="0" y="1560"/>
                </a:lnTo>
                <a:lnTo>
                  <a:pt x="0" y="156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386263" y="4167188"/>
            <a:ext cx="673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800">
                <a:solidFill>
                  <a:srgbClr val="000000"/>
                </a:solidFill>
                <a:latin typeface="Helvetica" charset="0"/>
              </a:rPr>
              <a:t>Ocean</a:t>
            </a:r>
            <a:endParaRPr lang="en-AU">
              <a:latin typeface="Times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665413" y="2324100"/>
            <a:ext cx="1231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800">
                <a:solidFill>
                  <a:srgbClr val="000000"/>
                </a:solidFill>
                <a:latin typeface="Helvetica" charset="0"/>
              </a:rPr>
              <a:t>Atmosphere</a:t>
            </a:r>
            <a:endParaRPr lang="en-AU">
              <a:latin typeface="Times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5027613" y="2324100"/>
            <a:ext cx="1028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800">
                <a:solidFill>
                  <a:srgbClr val="000000"/>
                </a:solidFill>
                <a:latin typeface="Helvetica" charset="0"/>
              </a:rPr>
              <a:t>Biosphere</a:t>
            </a:r>
            <a:endParaRPr lang="en-AU">
              <a:latin typeface="Times" charset="0"/>
            </a:endParaRPr>
          </a:p>
        </p:txBody>
      </p:sp>
      <p:pic>
        <p:nvPicPr>
          <p:cNvPr id="20494" name="Picture 1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3808413" y="2705100"/>
            <a:ext cx="6350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3198813" y="2705100"/>
            <a:ext cx="177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535113" y="2209800"/>
            <a:ext cx="830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Volcanoes</a:t>
            </a:r>
            <a:endParaRPr lang="en-AU">
              <a:latin typeface="Times" charset="0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1446213" y="2806700"/>
            <a:ext cx="87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Symbol" charset="2"/>
              </a:rPr>
              <a:t>d</a:t>
            </a:r>
            <a:endParaRPr lang="en-AU">
              <a:latin typeface="Times" charset="0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1535113" y="2819400"/>
            <a:ext cx="257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Vol</a:t>
            </a:r>
            <a:endParaRPr lang="en-AU">
              <a:latin typeface="Times" charset="0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1865313" y="2781300"/>
            <a:ext cx="509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-5.0</a:t>
            </a:r>
            <a:endParaRPr lang="en-AU">
              <a:latin typeface="Times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1433513" y="2603500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Helvetica" charset="0"/>
              </a:rPr>
              <a:t>F</a:t>
            </a:r>
            <a:endParaRPr lang="en-AU">
              <a:latin typeface="Times" charset="0"/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1547813" y="2628900"/>
            <a:ext cx="257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Vol</a:t>
            </a:r>
            <a:endParaRPr lang="en-AU">
              <a:latin typeface="Times" charset="0"/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1801813" y="2603500"/>
            <a:ext cx="647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0.072</a:t>
            </a:r>
            <a:endParaRPr lang="en-AU">
              <a:latin typeface="Times" charset="0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1458913" y="3200400"/>
            <a:ext cx="909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Weathering</a:t>
            </a:r>
            <a:endParaRPr lang="en-AU">
              <a:latin typeface="Times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357313" y="3784600"/>
            <a:ext cx="87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Symbol" charset="2"/>
              </a:rPr>
              <a:t>d</a:t>
            </a:r>
            <a:endParaRPr lang="en-AU">
              <a:latin typeface="Times" charset="0"/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1446213" y="3797300"/>
            <a:ext cx="4651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Weat </a:t>
            </a:r>
            <a:endParaRPr lang="en-AU">
              <a:latin typeface="Times" charset="0"/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1903413" y="3771900"/>
            <a:ext cx="409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= -22</a:t>
            </a:r>
            <a:endParaRPr lang="en-AU">
              <a:latin typeface="Times" charset="0"/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1319213" y="3581400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Helvetica" charset="0"/>
              </a:rPr>
              <a:t>F</a:t>
            </a:r>
            <a:endParaRPr lang="en-AU">
              <a:latin typeface="Times" charset="0"/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1433513" y="3606800"/>
            <a:ext cx="4143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Weat</a:t>
            </a:r>
            <a:endParaRPr lang="en-AU">
              <a:latin typeface="Times" charset="0"/>
            </a:endParaRP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1839913" y="3581400"/>
            <a:ext cx="549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0.12</a:t>
            </a:r>
            <a:endParaRPr lang="en-AU">
              <a:latin typeface="Times" charset="0"/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1763713" y="4084638"/>
            <a:ext cx="503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Rivers</a:t>
            </a:r>
            <a:endParaRPr lang="en-AU">
              <a:latin typeface="Times" charset="0"/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1509713" y="4686300"/>
            <a:ext cx="87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Symbol" charset="2"/>
              </a:rPr>
              <a:t>d</a:t>
            </a:r>
            <a:endParaRPr lang="en-AU">
              <a:latin typeface="Times" charset="0"/>
            </a:endParaRP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1598613" y="4699000"/>
            <a:ext cx="306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Riv </a:t>
            </a:r>
            <a:endParaRPr lang="en-AU">
              <a:latin typeface="Times" charset="0"/>
            </a:endParaRPr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1903413" y="4673600"/>
            <a:ext cx="400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= 0.0</a:t>
            </a:r>
            <a:endParaRPr lang="en-AU">
              <a:latin typeface="Times" charset="0"/>
            </a:endParaRPr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1395413" y="4495800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Helvetica" charset="0"/>
              </a:rPr>
              <a:t>F</a:t>
            </a:r>
            <a:endParaRPr lang="en-AU">
              <a:latin typeface="Times" charset="0"/>
            </a:endParaRP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1509713" y="4521200"/>
            <a:ext cx="257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Riv</a:t>
            </a:r>
            <a:endParaRPr lang="en-AU">
              <a:latin typeface="Times" charset="0"/>
            </a:endParaRPr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1763713" y="4495800"/>
            <a:ext cx="647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0.408</a:t>
            </a:r>
            <a:endParaRPr lang="en-AU">
              <a:latin typeface="Times" charset="0"/>
            </a:endParaRPr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2055813" y="2489200"/>
            <a:ext cx="254000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8" name="Freeform 38"/>
          <p:cNvSpPr>
            <a:spLocks/>
          </p:cNvSpPr>
          <p:nvPr/>
        </p:nvSpPr>
        <p:spPr bwMode="auto">
          <a:xfrm>
            <a:off x="2297113" y="2438400"/>
            <a:ext cx="139700" cy="127000"/>
          </a:xfrm>
          <a:custGeom>
            <a:avLst/>
            <a:gdLst/>
            <a:ahLst/>
            <a:cxnLst>
              <a:cxn ang="0">
                <a:pos x="88" y="40"/>
              </a:cxn>
              <a:cxn ang="0">
                <a:pos x="0" y="80"/>
              </a:cxn>
              <a:cxn ang="0">
                <a:pos x="0" y="0"/>
              </a:cxn>
              <a:cxn ang="0">
                <a:pos x="88" y="40"/>
              </a:cxn>
            </a:cxnLst>
            <a:rect l="0" t="0" r="r" b="b"/>
            <a:pathLst>
              <a:path w="88" h="80">
                <a:moveTo>
                  <a:pt x="88" y="40"/>
                </a:moveTo>
                <a:lnTo>
                  <a:pt x="0" y="80"/>
                </a:lnTo>
                <a:lnTo>
                  <a:pt x="0" y="0"/>
                </a:lnTo>
                <a:lnTo>
                  <a:pt x="88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2068513" y="3479800"/>
            <a:ext cx="254000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0" name="Freeform 40"/>
          <p:cNvSpPr>
            <a:spLocks/>
          </p:cNvSpPr>
          <p:nvPr/>
        </p:nvSpPr>
        <p:spPr bwMode="auto">
          <a:xfrm>
            <a:off x="2297113" y="3429000"/>
            <a:ext cx="139700" cy="127000"/>
          </a:xfrm>
          <a:custGeom>
            <a:avLst/>
            <a:gdLst/>
            <a:ahLst/>
            <a:cxnLst>
              <a:cxn ang="0">
                <a:pos x="88" y="40"/>
              </a:cxn>
              <a:cxn ang="0">
                <a:pos x="0" y="80"/>
              </a:cxn>
              <a:cxn ang="0">
                <a:pos x="0" y="0"/>
              </a:cxn>
              <a:cxn ang="0">
                <a:pos x="88" y="40"/>
              </a:cxn>
            </a:cxnLst>
            <a:rect l="0" t="0" r="r" b="b"/>
            <a:pathLst>
              <a:path w="88" h="80">
                <a:moveTo>
                  <a:pt x="88" y="40"/>
                </a:moveTo>
                <a:lnTo>
                  <a:pt x="0" y="80"/>
                </a:lnTo>
                <a:lnTo>
                  <a:pt x="0" y="0"/>
                </a:lnTo>
                <a:lnTo>
                  <a:pt x="88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2068513" y="4348163"/>
            <a:ext cx="254000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2" name="Freeform 42"/>
          <p:cNvSpPr>
            <a:spLocks/>
          </p:cNvSpPr>
          <p:nvPr/>
        </p:nvSpPr>
        <p:spPr bwMode="auto">
          <a:xfrm>
            <a:off x="2297113" y="4297363"/>
            <a:ext cx="139700" cy="127000"/>
          </a:xfrm>
          <a:custGeom>
            <a:avLst/>
            <a:gdLst/>
            <a:ahLst/>
            <a:cxnLst>
              <a:cxn ang="0">
                <a:pos x="88" y="40"/>
              </a:cxn>
              <a:cxn ang="0">
                <a:pos x="0" y="80"/>
              </a:cxn>
              <a:cxn ang="0">
                <a:pos x="0" y="0"/>
              </a:cxn>
              <a:cxn ang="0">
                <a:pos x="88" y="40"/>
              </a:cxn>
            </a:cxnLst>
            <a:rect l="0" t="0" r="r" b="b"/>
            <a:pathLst>
              <a:path w="88" h="80">
                <a:moveTo>
                  <a:pt x="88" y="40"/>
                </a:moveTo>
                <a:lnTo>
                  <a:pt x="0" y="80"/>
                </a:lnTo>
                <a:lnTo>
                  <a:pt x="0" y="0"/>
                </a:lnTo>
                <a:lnTo>
                  <a:pt x="88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1116013" y="1295400"/>
            <a:ext cx="4841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Inputs</a:t>
            </a:r>
            <a:endParaRPr lang="en-AU">
              <a:latin typeface="Times" charset="0"/>
            </a:endParaRP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950913" y="1739900"/>
            <a:ext cx="87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Symbol" charset="2"/>
              </a:rPr>
              <a:t>d</a:t>
            </a:r>
            <a:endParaRPr lang="en-AU">
              <a:latin typeface="Times" charset="0"/>
            </a:endParaRP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1039813" y="1752600"/>
            <a:ext cx="147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In</a:t>
            </a:r>
            <a:endParaRPr lang="en-AU">
              <a:latin typeface="Times" charset="0"/>
            </a:endParaRP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1192213" y="1727200"/>
            <a:ext cx="509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-5.0</a:t>
            </a:r>
            <a:endParaRPr lang="en-AU">
              <a:latin typeface="Times" charset="0"/>
            </a:endParaRPr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938213" y="1562100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Helvetica" charset="0"/>
              </a:rPr>
              <a:t>F</a:t>
            </a:r>
            <a:endParaRPr lang="en-AU">
              <a:latin typeface="Times" charset="0"/>
            </a:endParaRPr>
          </a:p>
        </p:txBody>
      </p:sp>
      <p:sp>
        <p:nvSpPr>
          <p:cNvPr id="20528" name="Rectangle 48"/>
          <p:cNvSpPr>
            <a:spLocks noChangeArrowheads="1"/>
          </p:cNvSpPr>
          <p:nvPr/>
        </p:nvSpPr>
        <p:spPr bwMode="auto">
          <a:xfrm>
            <a:off x="1052513" y="1600200"/>
            <a:ext cx="147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In</a:t>
            </a:r>
            <a:endParaRPr lang="en-AU">
              <a:latin typeface="Times" charset="0"/>
            </a:endParaRPr>
          </a:p>
        </p:txBody>
      </p:sp>
      <p:sp>
        <p:nvSpPr>
          <p:cNvPr id="20529" name="Rectangle 49"/>
          <p:cNvSpPr>
            <a:spLocks noChangeArrowheads="1"/>
          </p:cNvSpPr>
          <p:nvPr/>
        </p:nvSpPr>
        <p:spPr bwMode="auto">
          <a:xfrm>
            <a:off x="1192213" y="1562100"/>
            <a:ext cx="549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0.60</a:t>
            </a:r>
            <a:endParaRPr lang="en-AU">
              <a:latin typeface="Times" charset="0"/>
            </a:endParaRPr>
          </a:p>
        </p:txBody>
      </p:sp>
      <p:sp>
        <p:nvSpPr>
          <p:cNvPr id="20530" name="Line 50"/>
          <p:cNvSpPr>
            <a:spLocks noChangeShapeType="1"/>
          </p:cNvSpPr>
          <p:nvPr/>
        </p:nvSpPr>
        <p:spPr bwMode="auto">
          <a:xfrm>
            <a:off x="1306513" y="2209800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1" name="Line 51"/>
          <p:cNvSpPr>
            <a:spLocks noChangeShapeType="1"/>
          </p:cNvSpPr>
          <p:nvPr/>
        </p:nvSpPr>
        <p:spPr bwMode="auto">
          <a:xfrm flipH="1">
            <a:off x="1306513" y="2209800"/>
            <a:ext cx="0" cy="2743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2" name="Line 52"/>
          <p:cNvSpPr>
            <a:spLocks noChangeShapeType="1"/>
          </p:cNvSpPr>
          <p:nvPr/>
        </p:nvSpPr>
        <p:spPr bwMode="auto">
          <a:xfrm>
            <a:off x="1306513" y="4953000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3" name="Line 53"/>
          <p:cNvSpPr>
            <a:spLocks noChangeShapeType="1"/>
          </p:cNvSpPr>
          <p:nvPr/>
        </p:nvSpPr>
        <p:spPr bwMode="auto">
          <a:xfrm>
            <a:off x="1154113" y="3505200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4" name="Rectangle 54"/>
          <p:cNvSpPr>
            <a:spLocks noChangeArrowheads="1"/>
          </p:cNvSpPr>
          <p:nvPr/>
        </p:nvSpPr>
        <p:spPr bwMode="auto">
          <a:xfrm>
            <a:off x="7173913" y="2971800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Organics</a:t>
            </a:r>
            <a:endParaRPr lang="en-AU">
              <a:latin typeface="Times" charset="0"/>
            </a:endParaRPr>
          </a:p>
        </p:txBody>
      </p:sp>
      <p:sp>
        <p:nvSpPr>
          <p:cNvPr id="20535" name="Rectangle 55"/>
          <p:cNvSpPr>
            <a:spLocks noChangeArrowheads="1"/>
          </p:cNvSpPr>
          <p:nvPr/>
        </p:nvSpPr>
        <p:spPr bwMode="auto">
          <a:xfrm>
            <a:off x="7110413" y="3543300"/>
            <a:ext cx="87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Symbol" charset="2"/>
              </a:rPr>
              <a:t>d</a:t>
            </a:r>
            <a:endParaRPr lang="en-AU">
              <a:latin typeface="Times" charset="0"/>
            </a:endParaRPr>
          </a:p>
        </p:txBody>
      </p:sp>
      <p:sp>
        <p:nvSpPr>
          <p:cNvPr id="20536" name="Rectangle 56"/>
          <p:cNvSpPr>
            <a:spLocks noChangeArrowheads="1"/>
          </p:cNvSpPr>
          <p:nvPr/>
        </p:nvSpPr>
        <p:spPr bwMode="auto">
          <a:xfrm>
            <a:off x="7199313" y="3556000"/>
            <a:ext cx="296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Org</a:t>
            </a:r>
            <a:endParaRPr lang="en-AU">
              <a:latin typeface="Times" charset="0"/>
            </a:endParaRPr>
          </a:p>
        </p:txBody>
      </p:sp>
      <p:sp>
        <p:nvSpPr>
          <p:cNvPr id="20537" name="Rectangle 57"/>
          <p:cNvSpPr>
            <a:spLocks noChangeArrowheads="1"/>
          </p:cNvSpPr>
          <p:nvPr/>
        </p:nvSpPr>
        <p:spPr bwMode="auto">
          <a:xfrm>
            <a:off x="7491413" y="3530600"/>
            <a:ext cx="608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-28.5</a:t>
            </a:r>
            <a:endParaRPr lang="en-AU">
              <a:latin typeface="Times" charset="0"/>
            </a:endParaRPr>
          </a:p>
        </p:txBody>
      </p:sp>
      <p:sp>
        <p:nvSpPr>
          <p:cNvPr id="20538" name="Rectangle 58"/>
          <p:cNvSpPr>
            <a:spLocks noChangeArrowheads="1"/>
          </p:cNvSpPr>
          <p:nvPr/>
        </p:nvSpPr>
        <p:spPr bwMode="auto">
          <a:xfrm>
            <a:off x="7478713" y="3352800"/>
            <a:ext cx="549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0.13</a:t>
            </a:r>
            <a:endParaRPr lang="en-AU">
              <a:latin typeface="Times" charset="0"/>
            </a:endParaRPr>
          </a:p>
        </p:txBody>
      </p:sp>
      <p:sp>
        <p:nvSpPr>
          <p:cNvPr id="20539" name="Rectangle 59"/>
          <p:cNvSpPr>
            <a:spLocks noChangeArrowheads="1"/>
          </p:cNvSpPr>
          <p:nvPr/>
        </p:nvSpPr>
        <p:spPr bwMode="auto">
          <a:xfrm>
            <a:off x="7173913" y="3856038"/>
            <a:ext cx="830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Carbonate</a:t>
            </a:r>
            <a:endParaRPr lang="en-AU">
              <a:latin typeface="Times" charset="0"/>
            </a:endParaRPr>
          </a:p>
        </p:txBody>
      </p:sp>
      <p:sp>
        <p:nvSpPr>
          <p:cNvPr id="20540" name="Rectangle 60"/>
          <p:cNvSpPr>
            <a:spLocks noChangeArrowheads="1"/>
          </p:cNvSpPr>
          <p:nvPr/>
        </p:nvSpPr>
        <p:spPr bwMode="auto">
          <a:xfrm>
            <a:off x="7593013" y="4445000"/>
            <a:ext cx="400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= 1.5</a:t>
            </a:r>
            <a:endParaRPr lang="en-AU">
              <a:latin typeface="Times" charset="0"/>
            </a:endParaRPr>
          </a:p>
        </p:txBody>
      </p:sp>
      <p:sp>
        <p:nvSpPr>
          <p:cNvPr id="20541" name="Rectangle 61"/>
          <p:cNvSpPr>
            <a:spLocks noChangeArrowheads="1"/>
          </p:cNvSpPr>
          <p:nvPr/>
        </p:nvSpPr>
        <p:spPr bwMode="auto">
          <a:xfrm>
            <a:off x="7554913" y="4267200"/>
            <a:ext cx="549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0.47</a:t>
            </a:r>
            <a:endParaRPr lang="en-AU">
              <a:latin typeface="Times" charset="0"/>
            </a:endParaRPr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>
            <a:off x="8164513" y="3886200"/>
            <a:ext cx="762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3" name="Line 63"/>
          <p:cNvSpPr>
            <a:spLocks noChangeShapeType="1"/>
          </p:cNvSpPr>
          <p:nvPr/>
        </p:nvSpPr>
        <p:spPr bwMode="auto">
          <a:xfrm>
            <a:off x="8012113" y="2971800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4" name="Rectangle 64"/>
          <p:cNvSpPr>
            <a:spLocks noChangeArrowheads="1"/>
          </p:cNvSpPr>
          <p:nvPr/>
        </p:nvSpPr>
        <p:spPr bwMode="auto">
          <a:xfrm>
            <a:off x="7669213" y="2057400"/>
            <a:ext cx="622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Outputs</a:t>
            </a:r>
            <a:endParaRPr lang="en-AU">
              <a:latin typeface="Times" charset="0"/>
            </a:endParaRPr>
          </a:p>
        </p:txBody>
      </p:sp>
      <p:sp>
        <p:nvSpPr>
          <p:cNvPr id="20545" name="Rectangle 65"/>
          <p:cNvSpPr>
            <a:spLocks noChangeArrowheads="1"/>
          </p:cNvSpPr>
          <p:nvPr/>
        </p:nvSpPr>
        <p:spPr bwMode="auto">
          <a:xfrm>
            <a:off x="7618413" y="2527300"/>
            <a:ext cx="87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Symbol" charset="2"/>
              </a:rPr>
              <a:t>d</a:t>
            </a:r>
            <a:endParaRPr lang="en-AU">
              <a:latin typeface="Times" charset="0"/>
            </a:endParaRPr>
          </a:p>
        </p:txBody>
      </p:sp>
      <p:sp>
        <p:nvSpPr>
          <p:cNvPr id="20546" name="Rectangle 66"/>
          <p:cNvSpPr>
            <a:spLocks noChangeArrowheads="1"/>
          </p:cNvSpPr>
          <p:nvPr/>
        </p:nvSpPr>
        <p:spPr bwMode="auto">
          <a:xfrm>
            <a:off x="7707313" y="2540000"/>
            <a:ext cx="2873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Out</a:t>
            </a:r>
            <a:endParaRPr lang="en-AU">
              <a:latin typeface="Times" charset="0"/>
            </a:endParaRPr>
          </a:p>
        </p:txBody>
      </p:sp>
      <p:sp>
        <p:nvSpPr>
          <p:cNvPr id="20547" name="Rectangle 67"/>
          <p:cNvSpPr>
            <a:spLocks noChangeArrowheads="1"/>
          </p:cNvSpPr>
          <p:nvPr/>
        </p:nvSpPr>
        <p:spPr bwMode="auto">
          <a:xfrm>
            <a:off x="7986713" y="2514600"/>
            <a:ext cx="509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-5.0</a:t>
            </a:r>
            <a:endParaRPr lang="en-AU">
              <a:latin typeface="Times" charset="0"/>
            </a:endParaRPr>
          </a:p>
        </p:txBody>
      </p:sp>
      <p:sp>
        <p:nvSpPr>
          <p:cNvPr id="20548" name="Rectangle 68"/>
          <p:cNvSpPr>
            <a:spLocks noChangeArrowheads="1"/>
          </p:cNvSpPr>
          <p:nvPr/>
        </p:nvSpPr>
        <p:spPr bwMode="auto">
          <a:xfrm>
            <a:off x="7605713" y="2324100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Helvetica" charset="0"/>
              </a:rPr>
              <a:t>F</a:t>
            </a:r>
            <a:endParaRPr lang="en-AU">
              <a:latin typeface="Times" charset="0"/>
            </a:endParaRPr>
          </a:p>
        </p:txBody>
      </p:sp>
      <p:sp>
        <p:nvSpPr>
          <p:cNvPr id="20549" name="Rectangle 69"/>
          <p:cNvSpPr>
            <a:spLocks noChangeArrowheads="1"/>
          </p:cNvSpPr>
          <p:nvPr/>
        </p:nvSpPr>
        <p:spPr bwMode="auto">
          <a:xfrm>
            <a:off x="7720013" y="2362200"/>
            <a:ext cx="2873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Out</a:t>
            </a:r>
            <a:endParaRPr lang="en-AU">
              <a:latin typeface="Times" charset="0"/>
            </a:endParaRPr>
          </a:p>
        </p:txBody>
      </p:sp>
      <p:sp>
        <p:nvSpPr>
          <p:cNvPr id="20550" name="Rectangle 70"/>
          <p:cNvSpPr>
            <a:spLocks noChangeArrowheads="1"/>
          </p:cNvSpPr>
          <p:nvPr/>
        </p:nvSpPr>
        <p:spPr bwMode="auto">
          <a:xfrm>
            <a:off x="7999413" y="2324100"/>
            <a:ext cx="549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0.60</a:t>
            </a:r>
            <a:endParaRPr lang="en-AU">
              <a:latin typeface="Times" charset="0"/>
            </a:endParaRPr>
          </a:p>
        </p:txBody>
      </p:sp>
      <p:sp>
        <p:nvSpPr>
          <p:cNvPr id="20551" name="Rectangle 71"/>
          <p:cNvSpPr>
            <a:spLocks noChangeArrowheads="1"/>
          </p:cNvSpPr>
          <p:nvPr/>
        </p:nvSpPr>
        <p:spPr bwMode="auto">
          <a:xfrm>
            <a:off x="7021513" y="3276600"/>
            <a:ext cx="254000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2" name="Freeform 72"/>
          <p:cNvSpPr>
            <a:spLocks/>
          </p:cNvSpPr>
          <p:nvPr/>
        </p:nvSpPr>
        <p:spPr bwMode="auto">
          <a:xfrm>
            <a:off x="7262813" y="3225800"/>
            <a:ext cx="139700" cy="127000"/>
          </a:xfrm>
          <a:custGeom>
            <a:avLst/>
            <a:gdLst/>
            <a:ahLst/>
            <a:cxnLst>
              <a:cxn ang="0">
                <a:pos x="88" y="40"/>
              </a:cxn>
              <a:cxn ang="0">
                <a:pos x="0" y="80"/>
              </a:cxn>
              <a:cxn ang="0">
                <a:pos x="0" y="0"/>
              </a:cxn>
              <a:cxn ang="0">
                <a:pos x="88" y="40"/>
              </a:cxn>
            </a:cxnLst>
            <a:rect l="0" t="0" r="r" b="b"/>
            <a:pathLst>
              <a:path w="88" h="80">
                <a:moveTo>
                  <a:pt x="88" y="40"/>
                </a:moveTo>
                <a:lnTo>
                  <a:pt x="0" y="80"/>
                </a:lnTo>
                <a:lnTo>
                  <a:pt x="0" y="0"/>
                </a:lnTo>
                <a:lnTo>
                  <a:pt x="88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3" name="Rectangle 73"/>
          <p:cNvSpPr>
            <a:spLocks noChangeArrowheads="1"/>
          </p:cNvSpPr>
          <p:nvPr/>
        </p:nvSpPr>
        <p:spPr bwMode="auto">
          <a:xfrm>
            <a:off x="7021513" y="4119563"/>
            <a:ext cx="254000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4" name="Freeform 74"/>
          <p:cNvSpPr>
            <a:spLocks/>
          </p:cNvSpPr>
          <p:nvPr/>
        </p:nvSpPr>
        <p:spPr bwMode="auto">
          <a:xfrm>
            <a:off x="7250113" y="4068763"/>
            <a:ext cx="139700" cy="127000"/>
          </a:xfrm>
          <a:custGeom>
            <a:avLst/>
            <a:gdLst/>
            <a:ahLst/>
            <a:cxnLst>
              <a:cxn ang="0">
                <a:pos x="88" y="40"/>
              </a:cxn>
              <a:cxn ang="0">
                <a:pos x="0" y="80"/>
              </a:cxn>
              <a:cxn ang="0">
                <a:pos x="0" y="0"/>
              </a:cxn>
              <a:cxn ang="0">
                <a:pos x="88" y="40"/>
              </a:cxn>
            </a:cxnLst>
            <a:rect l="0" t="0" r="r" b="b"/>
            <a:pathLst>
              <a:path w="88" h="80">
                <a:moveTo>
                  <a:pt x="88" y="40"/>
                </a:moveTo>
                <a:lnTo>
                  <a:pt x="0" y="80"/>
                </a:lnTo>
                <a:lnTo>
                  <a:pt x="0" y="0"/>
                </a:lnTo>
                <a:lnTo>
                  <a:pt x="88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5" name="Line 75"/>
          <p:cNvSpPr>
            <a:spLocks noChangeShapeType="1"/>
          </p:cNvSpPr>
          <p:nvPr/>
        </p:nvSpPr>
        <p:spPr bwMode="auto">
          <a:xfrm>
            <a:off x="8164513" y="2971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>
            <a:off x="8012113" y="4648200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7" name="Rectangle 77"/>
          <p:cNvSpPr>
            <a:spLocks noChangeArrowheads="1"/>
          </p:cNvSpPr>
          <p:nvPr/>
        </p:nvSpPr>
        <p:spPr bwMode="auto">
          <a:xfrm>
            <a:off x="7059613" y="3314700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Helvetica" charset="0"/>
              </a:rPr>
              <a:t>F</a:t>
            </a:r>
            <a:endParaRPr lang="en-AU">
              <a:latin typeface="Times" charset="0"/>
            </a:endParaRPr>
          </a:p>
        </p:txBody>
      </p:sp>
      <p:sp>
        <p:nvSpPr>
          <p:cNvPr id="20558" name="Rectangle 78"/>
          <p:cNvSpPr>
            <a:spLocks noChangeArrowheads="1"/>
          </p:cNvSpPr>
          <p:nvPr/>
        </p:nvSpPr>
        <p:spPr bwMode="auto">
          <a:xfrm>
            <a:off x="7173913" y="3352800"/>
            <a:ext cx="296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Org</a:t>
            </a:r>
            <a:endParaRPr lang="en-AU">
              <a:latin typeface="Times" charset="0"/>
            </a:endParaRPr>
          </a:p>
        </p:txBody>
      </p:sp>
      <p:sp>
        <p:nvSpPr>
          <p:cNvPr id="20559" name="Rectangle 79"/>
          <p:cNvSpPr>
            <a:spLocks noChangeArrowheads="1"/>
          </p:cNvSpPr>
          <p:nvPr/>
        </p:nvSpPr>
        <p:spPr bwMode="auto">
          <a:xfrm>
            <a:off x="7085013" y="4483100"/>
            <a:ext cx="87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Symbol" charset="2"/>
              </a:rPr>
              <a:t>d</a:t>
            </a:r>
            <a:endParaRPr lang="en-AU">
              <a:latin typeface="Times" charset="0"/>
            </a:endParaRPr>
          </a:p>
        </p:txBody>
      </p:sp>
      <p:sp>
        <p:nvSpPr>
          <p:cNvPr id="20560" name="Rectangle 80"/>
          <p:cNvSpPr>
            <a:spLocks noChangeArrowheads="1"/>
          </p:cNvSpPr>
          <p:nvPr/>
        </p:nvSpPr>
        <p:spPr bwMode="auto">
          <a:xfrm>
            <a:off x="7173913" y="4495800"/>
            <a:ext cx="3857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Carb</a:t>
            </a:r>
            <a:endParaRPr lang="en-AU">
              <a:latin typeface="Times" charset="0"/>
            </a:endParaRPr>
          </a:p>
        </p:txBody>
      </p:sp>
      <p:sp>
        <p:nvSpPr>
          <p:cNvPr id="20561" name="Rectangle 81"/>
          <p:cNvSpPr>
            <a:spLocks noChangeArrowheads="1"/>
          </p:cNvSpPr>
          <p:nvPr/>
        </p:nvSpPr>
        <p:spPr bwMode="auto">
          <a:xfrm>
            <a:off x="7059613" y="4229100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Helvetica" charset="0"/>
              </a:rPr>
              <a:t>F</a:t>
            </a:r>
            <a:endParaRPr lang="en-AU">
              <a:latin typeface="Times" charset="0"/>
            </a:endParaRPr>
          </a:p>
        </p:txBody>
      </p:sp>
      <p:sp>
        <p:nvSpPr>
          <p:cNvPr id="20562" name="Rectangle 82"/>
          <p:cNvSpPr>
            <a:spLocks noChangeArrowheads="1"/>
          </p:cNvSpPr>
          <p:nvPr/>
        </p:nvSpPr>
        <p:spPr bwMode="auto">
          <a:xfrm>
            <a:off x="7173913" y="4267200"/>
            <a:ext cx="3857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Carb</a:t>
            </a:r>
            <a:endParaRPr lang="en-AU">
              <a:latin typeface="Times" charset="0"/>
            </a:endParaRPr>
          </a:p>
        </p:txBody>
      </p:sp>
      <p:sp>
        <p:nvSpPr>
          <p:cNvPr id="20563" name="Rectangle 83"/>
          <p:cNvSpPr>
            <a:spLocks noChangeArrowheads="1"/>
          </p:cNvSpPr>
          <p:nvPr/>
        </p:nvSpPr>
        <p:spPr bwMode="auto">
          <a:xfrm>
            <a:off x="4976813" y="6184900"/>
            <a:ext cx="87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Symbol" charset="2"/>
              </a:rPr>
              <a:t>d</a:t>
            </a:r>
            <a:endParaRPr lang="en-AU">
              <a:latin typeface="Times" charset="0"/>
            </a:endParaRPr>
          </a:p>
        </p:txBody>
      </p:sp>
      <p:sp>
        <p:nvSpPr>
          <p:cNvPr id="20564" name="Rectangle 84"/>
          <p:cNvSpPr>
            <a:spLocks noChangeArrowheads="1"/>
          </p:cNvSpPr>
          <p:nvPr/>
        </p:nvSpPr>
        <p:spPr bwMode="auto">
          <a:xfrm>
            <a:off x="5065713" y="6197600"/>
            <a:ext cx="207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Ex</a:t>
            </a:r>
            <a:endParaRPr lang="en-AU">
              <a:latin typeface="Times" charset="0"/>
            </a:endParaRPr>
          </a:p>
        </p:txBody>
      </p:sp>
      <p:sp>
        <p:nvSpPr>
          <p:cNvPr id="20565" name="Rectangle 85"/>
          <p:cNvSpPr>
            <a:spLocks noChangeArrowheads="1"/>
          </p:cNvSpPr>
          <p:nvPr/>
        </p:nvSpPr>
        <p:spPr bwMode="auto">
          <a:xfrm>
            <a:off x="5268913" y="6172200"/>
            <a:ext cx="608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-1.45</a:t>
            </a:r>
            <a:endParaRPr lang="en-AU">
              <a:latin typeface="Times" charset="0"/>
            </a:endParaRPr>
          </a:p>
        </p:txBody>
      </p:sp>
      <p:sp>
        <p:nvSpPr>
          <p:cNvPr id="20566" name="Rectangle 86"/>
          <p:cNvSpPr>
            <a:spLocks noChangeArrowheads="1"/>
          </p:cNvSpPr>
          <p:nvPr/>
        </p:nvSpPr>
        <p:spPr bwMode="auto">
          <a:xfrm>
            <a:off x="3719513" y="6159500"/>
            <a:ext cx="147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Helvetica" charset="0"/>
              </a:rPr>
              <a:t>M</a:t>
            </a:r>
            <a:endParaRPr lang="en-AU">
              <a:latin typeface="Times" charset="0"/>
            </a:endParaRPr>
          </a:p>
        </p:txBody>
      </p:sp>
      <p:sp>
        <p:nvSpPr>
          <p:cNvPr id="20567" name="Rectangle 87"/>
          <p:cNvSpPr>
            <a:spLocks noChangeArrowheads="1"/>
          </p:cNvSpPr>
          <p:nvPr/>
        </p:nvSpPr>
        <p:spPr bwMode="auto">
          <a:xfrm>
            <a:off x="3871913" y="6184900"/>
            <a:ext cx="207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Ex</a:t>
            </a:r>
            <a:endParaRPr lang="en-AU">
              <a:latin typeface="Times" charset="0"/>
            </a:endParaRPr>
          </a:p>
        </p:txBody>
      </p:sp>
      <p:sp>
        <p:nvSpPr>
          <p:cNvPr id="20568" name="Rectangle 88"/>
          <p:cNvSpPr>
            <a:spLocks noChangeArrowheads="1"/>
          </p:cNvSpPr>
          <p:nvPr/>
        </p:nvSpPr>
        <p:spPr bwMode="auto">
          <a:xfrm>
            <a:off x="4075113" y="6159500"/>
            <a:ext cx="696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56000</a:t>
            </a:r>
            <a:endParaRPr lang="en-AU">
              <a:latin typeface="Times" charset="0"/>
            </a:endParaRPr>
          </a:p>
        </p:txBody>
      </p:sp>
      <p:sp>
        <p:nvSpPr>
          <p:cNvPr id="20569" name="Line 89"/>
          <p:cNvSpPr>
            <a:spLocks noChangeShapeType="1"/>
          </p:cNvSpPr>
          <p:nvPr/>
        </p:nvSpPr>
        <p:spPr bwMode="auto">
          <a:xfrm>
            <a:off x="7021513" y="5867400"/>
            <a:ext cx="1588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0" name="Line 90"/>
          <p:cNvSpPr>
            <a:spLocks noChangeShapeType="1"/>
          </p:cNvSpPr>
          <p:nvPr/>
        </p:nvSpPr>
        <p:spPr bwMode="auto">
          <a:xfrm>
            <a:off x="2449513" y="5867400"/>
            <a:ext cx="1588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1" name="Line 91"/>
          <p:cNvSpPr>
            <a:spLocks noChangeShapeType="1"/>
          </p:cNvSpPr>
          <p:nvPr/>
        </p:nvSpPr>
        <p:spPr bwMode="auto">
          <a:xfrm>
            <a:off x="4887913" y="6019800"/>
            <a:ext cx="1588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2" name="Line 92"/>
          <p:cNvSpPr>
            <a:spLocks noChangeShapeType="1"/>
          </p:cNvSpPr>
          <p:nvPr/>
        </p:nvSpPr>
        <p:spPr bwMode="auto">
          <a:xfrm>
            <a:off x="2449513" y="6019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3" name="Rectangle 93"/>
          <p:cNvSpPr>
            <a:spLocks noChangeArrowheads="1"/>
          </p:cNvSpPr>
          <p:nvPr/>
        </p:nvSpPr>
        <p:spPr bwMode="auto">
          <a:xfrm>
            <a:off x="5141913" y="1968500"/>
            <a:ext cx="87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Symbol" charset="2"/>
              </a:rPr>
              <a:t>d</a:t>
            </a:r>
            <a:endParaRPr lang="en-AU" baseline="-25000">
              <a:latin typeface="Times" charset="0"/>
            </a:endParaRPr>
          </a:p>
        </p:txBody>
      </p:sp>
      <p:sp>
        <p:nvSpPr>
          <p:cNvPr id="20574" name="Rectangle 94"/>
          <p:cNvSpPr>
            <a:spLocks noChangeArrowheads="1"/>
          </p:cNvSpPr>
          <p:nvPr/>
        </p:nvSpPr>
        <p:spPr bwMode="auto">
          <a:xfrm>
            <a:off x="5230813" y="1981200"/>
            <a:ext cx="257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Bio</a:t>
            </a:r>
            <a:endParaRPr lang="en-AU" baseline="-25000">
              <a:latin typeface="Times" charset="0"/>
            </a:endParaRPr>
          </a:p>
        </p:txBody>
      </p:sp>
      <p:sp>
        <p:nvSpPr>
          <p:cNvPr id="20575" name="Rectangle 95"/>
          <p:cNvSpPr>
            <a:spLocks noChangeArrowheads="1"/>
          </p:cNvSpPr>
          <p:nvPr/>
        </p:nvSpPr>
        <p:spPr bwMode="auto">
          <a:xfrm>
            <a:off x="5484813" y="1955800"/>
            <a:ext cx="608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-28.5</a:t>
            </a:r>
            <a:endParaRPr lang="en-AU" baseline="-25000">
              <a:latin typeface="Times" charset="0"/>
            </a:endParaRPr>
          </a:p>
        </p:txBody>
      </p:sp>
      <p:sp>
        <p:nvSpPr>
          <p:cNvPr id="20576" name="Rectangle 96"/>
          <p:cNvSpPr>
            <a:spLocks noChangeArrowheads="1"/>
          </p:cNvSpPr>
          <p:nvPr/>
        </p:nvSpPr>
        <p:spPr bwMode="auto">
          <a:xfrm>
            <a:off x="5091113" y="1752600"/>
            <a:ext cx="147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Helvetica" charset="0"/>
              </a:rPr>
              <a:t>M</a:t>
            </a:r>
            <a:endParaRPr lang="en-AU" baseline="-25000">
              <a:latin typeface="Times" charset="0"/>
            </a:endParaRPr>
          </a:p>
        </p:txBody>
      </p:sp>
      <p:sp>
        <p:nvSpPr>
          <p:cNvPr id="20577" name="Rectangle 97"/>
          <p:cNvSpPr>
            <a:spLocks noChangeArrowheads="1"/>
          </p:cNvSpPr>
          <p:nvPr/>
        </p:nvSpPr>
        <p:spPr bwMode="auto">
          <a:xfrm>
            <a:off x="5243513" y="1778000"/>
            <a:ext cx="257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Bio</a:t>
            </a:r>
            <a:endParaRPr lang="en-AU" baseline="-25000">
              <a:latin typeface="Times" charset="0"/>
            </a:endParaRPr>
          </a:p>
        </p:txBody>
      </p:sp>
      <p:sp>
        <p:nvSpPr>
          <p:cNvPr id="20578" name="Rectangle 98"/>
          <p:cNvSpPr>
            <a:spLocks noChangeArrowheads="1"/>
          </p:cNvSpPr>
          <p:nvPr/>
        </p:nvSpPr>
        <p:spPr bwMode="auto">
          <a:xfrm>
            <a:off x="5497513" y="1752600"/>
            <a:ext cx="598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3400</a:t>
            </a:r>
            <a:endParaRPr lang="en-AU" baseline="-25000">
              <a:latin typeface="Times" charset="0"/>
            </a:endParaRPr>
          </a:p>
        </p:txBody>
      </p:sp>
      <p:sp>
        <p:nvSpPr>
          <p:cNvPr id="20579" name="Rectangle 99"/>
          <p:cNvSpPr>
            <a:spLocks noChangeArrowheads="1"/>
          </p:cNvSpPr>
          <p:nvPr/>
        </p:nvSpPr>
        <p:spPr bwMode="auto">
          <a:xfrm>
            <a:off x="2906713" y="1968500"/>
            <a:ext cx="87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Symbol" charset="2"/>
              </a:rPr>
              <a:t>d</a:t>
            </a:r>
            <a:endParaRPr lang="en-AU" baseline="-25000">
              <a:latin typeface="Times" charset="0"/>
            </a:endParaRPr>
          </a:p>
        </p:txBody>
      </p:sp>
      <p:sp>
        <p:nvSpPr>
          <p:cNvPr id="20580" name="Rectangle 100"/>
          <p:cNvSpPr>
            <a:spLocks noChangeArrowheads="1"/>
          </p:cNvSpPr>
          <p:nvPr/>
        </p:nvSpPr>
        <p:spPr bwMode="auto">
          <a:xfrm>
            <a:off x="2995613" y="1981200"/>
            <a:ext cx="315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Atm</a:t>
            </a:r>
            <a:endParaRPr lang="en-AU" baseline="-25000">
              <a:latin typeface="Times" charset="0"/>
            </a:endParaRPr>
          </a:p>
        </p:txBody>
      </p:sp>
      <p:sp>
        <p:nvSpPr>
          <p:cNvPr id="20581" name="Rectangle 101"/>
          <p:cNvSpPr>
            <a:spLocks noChangeArrowheads="1"/>
          </p:cNvSpPr>
          <p:nvPr/>
        </p:nvSpPr>
        <p:spPr bwMode="auto">
          <a:xfrm>
            <a:off x="3313113" y="1955800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-7</a:t>
            </a:r>
            <a:endParaRPr lang="en-AU" baseline="-25000">
              <a:latin typeface="Times" charset="0"/>
            </a:endParaRPr>
          </a:p>
        </p:txBody>
      </p:sp>
      <p:sp>
        <p:nvSpPr>
          <p:cNvPr id="20582" name="Rectangle 102"/>
          <p:cNvSpPr>
            <a:spLocks noChangeArrowheads="1"/>
          </p:cNvSpPr>
          <p:nvPr/>
        </p:nvSpPr>
        <p:spPr bwMode="auto">
          <a:xfrm>
            <a:off x="2817813" y="1752600"/>
            <a:ext cx="147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Helvetica" charset="0"/>
              </a:rPr>
              <a:t>M</a:t>
            </a:r>
            <a:endParaRPr lang="en-AU" baseline="-25000">
              <a:latin typeface="Times" charset="0"/>
            </a:endParaRPr>
          </a:p>
        </p:txBody>
      </p:sp>
      <p:sp>
        <p:nvSpPr>
          <p:cNvPr id="20583" name="Rectangle 103"/>
          <p:cNvSpPr>
            <a:spLocks noChangeArrowheads="1"/>
          </p:cNvSpPr>
          <p:nvPr/>
        </p:nvSpPr>
        <p:spPr bwMode="auto">
          <a:xfrm>
            <a:off x="2970213" y="1778000"/>
            <a:ext cx="315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Atm</a:t>
            </a:r>
            <a:endParaRPr lang="en-AU" baseline="-25000">
              <a:latin typeface="Times" charset="0"/>
            </a:endParaRPr>
          </a:p>
        </p:txBody>
      </p:sp>
      <p:sp>
        <p:nvSpPr>
          <p:cNvPr id="20584" name="Rectangle 104"/>
          <p:cNvSpPr>
            <a:spLocks noChangeArrowheads="1"/>
          </p:cNvSpPr>
          <p:nvPr/>
        </p:nvSpPr>
        <p:spPr bwMode="auto">
          <a:xfrm>
            <a:off x="3287713" y="1752600"/>
            <a:ext cx="598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1400</a:t>
            </a:r>
            <a:endParaRPr lang="en-AU" baseline="-25000">
              <a:latin typeface="Times" charset="0"/>
            </a:endParaRPr>
          </a:p>
        </p:txBody>
      </p:sp>
      <p:sp>
        <p:nvSpPr>
          <p:cNvPr id="20585" name="Rectangle 105"/>
          <p:cNvSpPr>
            <a:spLocks noChangeArrowheads="1"/>
          </p:cNvSpPr>
          <p:nvPr/>
        </p:nvSpPr>
        <p:spPr bwMode="auto">
          <a:xfrm>
            <a:off x="4265613" y="4762500"/>
            <a:ext cx="87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Symbol" charset="2"/>
              </a:rPr>
              <a:t>d</a:t>
            </a:r>
            <a:endParaRPr lang="en-AU" baseline="-25000">
              <a:latin typeface="Times" charset="0"/>
            </a:endParaRPr>
          </a:p>
        </p:txBody>
      </p:sp>
      <p:sp>
        <p:nvSpPr>
          <p:cNvPr id="20586" name="Rectangle 106"/>
          <p:cNvSpPr>
            <a:spLocks noChangeArrowheads="1"/>
          </p:cNvSpPr>
          <p:nvPr/>
        </p:nvSpPr>
        <p:spPr bwMode="auto">
          <a:xfrm>
            <a:off x="4354513" y="4775200"/>
            <a:ext cx="227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Oc</a:t>
            </a:r>
            <a:endParaRPr lang="en-AU" baseline="-25000">
              <a:latin typeface="Times" charset="0"/>
            </a:endParaRPr>
          </a:p>
        </p:txBody>
      </p:sp>
      <p:sp>
        <p:nvSpPr>
          <p:cNvPr id="20587" name="Rectangle 107"/>
          <p:cNvSpPr>
            <a:spLocks noChangeArrowheads="1"/>
          </p:cNvSpPr>
          <p:nvPr/>
        </p:nvSpPr>
        <p:spPr bwMode="auto">
          <a:xfrm>
            <a:off x="4583113" y="4749800"/>
            <a:ext cx="44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0.5</a:t>
            </a:r>
            <a:endParaRPr lang="en-AU" baseline="-25000">
              <a:latin typeface="Times" charset="0"/>
            </a:endParaRPr>
          </a:p>
        </p:txBody>
      </p:sp>
      <p:sp>
        <p:nvSpPr>
          <p:cNvPr id="20588" name="Rectangle 108"/>
          <p:cNvSpPr>
            <a:spLocks noChangeArrowheads="1"/>
          </p:cNvSpPr>
          <p:nvPr/>
        </p:nvSpPr>
        <p:spPr bwMode="auto">
          <a:xfrm>
            <a:off x="4202113" y="4495800"/>
            <a:ext cx="147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M</a:t>
            </a:r>
            <a:endParaRPr lang="en-AU" baseline="-25000">
              <a:latin typeface="Times" charset="0"/>
            </a:endParaRPr>
          </a:p>
        </p:txBody>
      </p:sp>
      <p:sp>
        <p:nvSpPr>
          <p:cNvPr id="20589" name="Rectangle 109"/>
          <p:cNvSpPr>
            <a:spLocks noChangeArrowheads="1"/>
          </p:cNvSpPr>
          <p:nvPr/>
        </p:nvSpPr>
        <p:spPr bwMode="auto">
          <a:xfrm>
            <a:off x="4354513" y="4521200"/>
            <a:ext cx="227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Oc</a:t>
            </a:r>
            <a:endParaRPr lang="en-AU" baseline="-25000">
              <a:latin typeface="Times" charset="0"/>
            </a:endParaRPr>
          </a:p>
        </p:txBody>
      </p:sp>
      <p:sp>
        <p:nvSpPr>
          <p:cNvPr id="20590" name="Rectangle 110"/>
          <p:cNvSpPr>
            <a:spLocks noChangeArrowheads="1"/>
          </p:cNvSpPr>
          <p:nvPr/>
        </p:nvSpPr>
        <p:spPr bwMode="auto">
          <a:xfrm>
            <a:off x="4583113" y="4495800"/>
            <a:ext cx="696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 = 51200</a:t>
            </a:r>
            <a:endParaRPr lang="en-AU" baseline="-25000">
              <a:latin typeface="Times" charset="0"/>
            </a:endParaRPr>
          </a:p>
        </p:txBody>
      </p:sp>
      <p:sp>
        <p:nvSpPr>
          <p:cNvPr id="20591" name="Line 111"/>
          <p:cNvSpPr>
            <a:spLocks noChangeShapeType="1"/>
          </p:cNvSpPr>
          <p:nvPr/>
        </p:nvSpPr>
        <p:spPr bwMode="auto">
          <a:xfrm>
            <a:off x="2640013" y="762000"/>
            <a:ext cx="0" cy="1524000"/>
          </a:xfrm>
          <a:prstGeom prst="line">
            <a:avLst/>
          </a:prstGeom>
          <a:noFill/>
          <a:ln w="8255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2" name="Rectangle 112"/>
          <p:cNvSpPr>
            <a:spLocks noChangeArrowheads="1"/>
          </p:cNvSpPr>
          <p:nvPr/>
        </p:nvSpPr>
        <p:spPr bwMode="auto">
          <a:xfrm>
            <a:off x="2640013" y="7620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3" name="Rectangle 113"/>
          <p:cNvSpPr>
            <a:spLocks noChangeArrowheads="1"/>
          </p:cNvSpPr>
          <p:nvPr/>
        </p:nvSpPr>
        <p:spPr bwMode="auto">
          <a:xfrm>
            <a:off x="2868613" y="838200"/>
            <a:ext cx="1146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Anthropogenic</a:t>
            </a:r>
            <a:endParaRPr lang="en-AU">
              <a:latin typeface="Times" charset="0"/>
            </a:endParaRPr>
          </a:p>
        </p:txBody>
      </p:sp>
      <p:sp>
        <p:nvSpPr>
          <p:cNvPr id="20594" name="Rectangle 114"/>
          <p:cNvSpPr>
            <a:spLocks noChangeArrowheads="1"/>
          </p:cNvSpPr>
          <p:nvPr/>
        </p:nvSpPr>
        <p:spPr bwMode="auto">
          <a:xfrm>
            <a:off x="2817813" y="1308100"/>
            <a:ext cx="87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Symbol" charset="2"/>
              </a:rPr>
              <a:t>d</a:t>
            </a:r>
            <a:endParaRPr lang="en-AU">
              <a:latin typeface="Times" charset="0"/>
            </a:endParaRPr>
          </a:p>
        </p:txBody>
      </p:sp>
      <p:sp>
        <p:nvSpPr>
          <p:cNvPr id="20595" name="Rectangle 115"/>
          <p:cNvSpPr>
            <a:spLocks noChangeArrowheads="1"/>
          </p:cNvSpPr>
          <p:nvPr/>
        </p:nvSpPr>
        <p:spPr bwMode="auto">
          <a:xfrm>
            <a:off x="2906713" y="13208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Ant</a:t>
            </a:r>
            <a:endParaRPr lang="en-AU">
              <a:latin typeface="Times" charset="0"/>
            </a:endParaRPr>
          </a:p>
        </p:txBody>
      </p:sp>
      <p:sp>
        <p:nvSpPr>
          <p:cNvPr id="20596" name="Rectangle 116"/>
          <p:cNvSpPr>
            <a:spLocks noChangeArrowheads="1"/>
          </p:cNvSpPr>
          <p:nvPr/>
        </p:nvSpPr>
        <p:spPr bwMode="auto">
          <a:xfrm>
            <a:off x="3186113" y="1295400"/>
            <a:ext cx="6138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Helvetica" charset="0"/>
              </a:rPr>
              <a:t> = </a:t>
            </a:r>
            <a:r>
              <a:rPr lang="en-AU" sz="1400" dirty="0" smtClean="0">
                <a:solidFill>
                  <a:srgbClr val="000000"/>
                </a:solidFill>
                <a:latin typeface="Helvetica" charset="0"/>
              </a:rPr>
              <a:t>-30.0</a:t>
            </a:r>
            <a:endParaRPr lang="en-AU" dirty="0">
              <a:latin typeface="Times" charset="0"/>
            </a:endParaRPr>
          </a:p>
        </p:txBody>
      </p:sp>
      <p:sp>
        <p:nvSpPr>
          <p:cNvPr id="20597" name="Rectangle 117"/>
          <p:cNvSpPr>
            <a:spLocks noChangeArrowheads="1"/>
          </p:cNvSpPr>
          <p:nvPr/>
        </p:nvSpPr>
        <p:spPr bwMode="auto">
          <a:xfrm>
            <a:off x="2805113" y="1104900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i="1">
                <a:solidFill>
                  <a:srgbClr val="000000"/>
                </a:solidFill>
                <a:latin typeface="Helvetica" charset="0"/>
              </a:rPr>
              <a:t>F</a:t>
            </a:r>
            <a:endParaRPr lang="en-AU">
              <a:latin typeface="Times" charset="0"/>
            </a:endParaRPr>
          </a:p>
        </p:txBody>
      </p:sp>
      <p:sp>
        <p:nvSpPr>
          <p:cNvPr id="20598" name="Rectangle 118"/>
          <p:cNvSpPr>
            <a:spLocks noChangeArrowheads="1"/>
          </p:cNvSpPr>
          <p:nvPr/>
        </p:nvSpPr>
        <p:spPr bwMode="auto">
          <a:xfrm>
            <a:off x="2919413" y="11430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Helvetica" charset="0"/>
              </a:rPr>
              <a:t>Ant</a:t>
            </a:r>
            <a:endParaRPr lang="en-AU">
              <a:latin typeface="Times" charset="0"/>
            </a:endParaRPr>
          </a:p>
        </p:txBody>
      </p:sp>
      <p:sp>
        <p:nvSpPr>
          <p:cNvPr id="20599" name="Rectangle 119"/>
          <p:cNvSpPr>
            <a:spLocks noChangeArrowheads="1"/>
          </p:cNvSpPr>
          <p:nvPr/>
        </p:nvSpPr>
        <p:spPr bwMode="auto">
          <a:xfrm>
            <a:off x="3198813" y="1104900"/>
            <a:ext cx="5540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Helvetica" charset="0"/>
              </a:rPr>
              <a:t> =</a:t>
            </a:r>
            <a:r>
              <a:rPr lang="en-AU" sz="1400" dirty="0" smtClean="0">
                <a:solidFill>
                  <a:srgbClr val="000000"/>
                </a:solidFill>
                <a:latin typeface="Helvetica" charset="0"/>
              </a:rPr>
              <a:t> 8.00</a:t>
            </a:r>
            <a:endParaRPr lang="en-AU" dirty="0">
              <a:latin typeface="Times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50913" y="0"/>
            <a:ext cx="731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Carbon Input to the </a:t>
            </a:r>
            <a:r>
              <a:rPr lang="en-US" sz="2800" dirty="0" err="1" smtClean="0"/>
              <a:t>Phanerozoic</a:t>
            </a:r>
            <a:r>
              <a:rPr lang="en-US" sz="2800" dirty="0" smtClean="0"/>
              <a:t> Carbon Cycle</a:t>
            </a:r>
            <a:endParaRPr lang="en-US" sz="2800" dirty="0"/>
          </a:p>
        </p:txBody>
      </p:sp>
      <p:sp>
        <p:nvSpPr>
          <p:cNvPr id="120" name="Rectangle 3"/>
          <p:cNvSpPr>
            <a:spLocks noChangeArrowheads="1"/>
          </p:cNvSpPr>
          <p:nvPr/>
        </p:nvSpPr>
        <p:spPr bwMode="auto">
          <a:xfrm>
            <a:off x="3697351" y="6457890"/>
            <a:ext cx="5446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libri"/>
              </a:rPr>
              <a:t>[adapted from </a:t>
            </a:r>
            <a:r>
              <a:rPr lang="en-US" sz="2000" i="1" dirty="0" err="1" smtClean="0">
                <a:latin typeface="Calibri"/>
              </a:rPr>
              <a:t>Kump</a:t>
            </a:r>
            <a:r>
              <a:rPr lang="en-US" sz="2000" i="1" dirty="0" smtClean="0">
                <a:latin typeface="Calibri"/>
              </a:rPr>
              <a:t> &amp; Arthur, Chem. Geol., 1999</a:t>
            </a:r>
            <a:r>
              <a:rPr lang="en-US" sz="2000" dirty="0" smtClean="0">
                <a:latin typeface="Calibri"/>
              </a:rPr>
              <a:t> </a:t>
            </a:r>
            <a:r>
              <a:rPr lang="en-US" sz="2000" dirty="0">
                <a:latin typeface="Century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 rot="16200000">
            <a:off x="-1327944" y="3024188"/>
            <a:ext cx="331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AU" sz="1800" dirty="0" err="1">
                <a:latin typeface="Helvetica" charset="0"/>
              </a:rPr>
              <a:t>Exogenic</a:t>
            </a:r>
            <a:r>
              <a:rPr lang="en-AU" sz="1800" dirty="0">
                <a:latin typeface="Helvetica" charset="0"/>
              </a:rPr>
              <a:t> Composition, </a:t>
            </a:r>
            <a:r>
              <a:rPr lang="en-AU" sz="1800" i="1" dirty="0" err="1">
                <a:latin typeface="Symbol" charset="2"/>
              </a:rPr>
              <a:t>d</a:t>
            </a:r>
            <a:r>
              <a:rPr lang="en-AU" sz="1800" baseline="-25000" dirty="0" err="1">
                <a:latin typeface="Helvetica" charset="0"/>
              </a:rPr>
              <a:t>Ex</a:t>
            </a:r>
            <a:r>
              <a:rPr lang="en-AU" sz="1800" dirty="0">
                <a:latin typeface="Helvetica" charset="0"/>
              </a:rPr>
              <a:t> (‰)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40225" y="1790700"/>
            <a:ext cx="3452813" cy="3287713"/>
            <a:chOff x="2734" y="1128"/>
            <a:chExt cx="2175" cy="2071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2785" y="1128"/>
              <a:ext cx="2123" cy="2023"/>
            </a:xfrm>
            <a:prstGeom prst="rect">
              <a:avLst/>
            </a:prstGeom>
            <a:solidFill>
              <a:srgbClr val="EBEBEB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2785" y="1128"/>
              <a:ext cx="2123" cy="2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23" y="0"/>
                </a:cxn>
                <a:cxn ang="0">
                  <a:pos x="2123" y="0"/>
                </a:cxn>
                <a:cxn ang="0">
                  <a:pos x="2123" y="2023"/>
                </a:cxn>
                <a:cxn ang="0">
                  <a:pos x="2123" y="2023"/>
                </a:cxn>
                <a:cxn ang="0">
                  <a:pos x="0" y="2023"/>
                </a:cxn>
                <a:cxn ang="0">
                  <a:pos x="0" y="20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23" h="2023">
                  <a:moveTo>
                    <a:pt x="0" y="0"/>
                  </a:moveTo>
                  <a:lnTo>
                    <a:pt x="2123" y="0"/>
                  </a:lnTo>
                  <a:lnTo>
                    <a:pt x="2123" y="0"/>
                  </a:lnTo>
                  <a:lnTo>
                    <a:pt x="2123" y="2023"/>
                  </a:lnTo>
                  <a:lnTo>
                    <a:pt x="2123" y="2023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2734" y="3151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2734" y="2645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2734" y="2139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2734" y="1634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2734" y="1128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flipV="1">
              <a:off x="2785" y="1128"/>
              <a:ext cx="1" cy="20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2852" y="3159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3535" y="3159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4217" y="3159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4908" y="3159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2852" y="2685"/>
              <a:ext cx="17" cy="4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2852" y="2533"/>
              <a:ext cx="25" cy="15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52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17" y="152"/>
                </a:cxn>
                <a:cxn ang="0">
                  <a:pos x="0" y="152"/>
                </a:cxn>
                <a:cxn ang="0">
                  <a:pos x="0" y="152"/>
                </a:cxn>
              </a:cxnLst>
              <a:rect l="0" t="0" r="r" b="b"/>
              <a:pathLst>
                <a:path w="25" h="152">
                  <a:moveTo>
                    <a:pt x="0" y="152"/>
                  </a:moveTo>
                  <a:lnTo>
                    <a:pt x="0" y="152"/>
                  </a:lnTo>
                  <a:lnTo>
                    <a:pt x="9" y="0"/>
                  </a:lnTo>
                  <a:lnTo>
                    <a:pt x="25" y="0"/>
                  </a:lnTo>
                  <a:lnTo>
                    <a:pt x="1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2861" y="2444"/>
              <a:ext cx="16" cy="89"/>
            </a:xfrm>
            <a:custGeom>
              <a:avLst/>
              <a:gdLst/>
              <a:ahLst/>
              <a:cxnLst>
                <a:cxn ang="0">
                  <a:pos x="16" y="89"/>
                </a:cxn>
                <a:cxn ang="0">
                  <a:pos x="0" y="8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89"/>
                </a:cxn>
                <a:cxn ang="0">
                  <a:pos x="16" y="89"/>
                </a:cxn>
                <a:cxn ang="0">
                  <a:pos x="16" y="89"/>
                </a:cxn>
              </a:cxnLst>
              <a:rect l="0" t="0" r="r" b="b"/>
              <a:pathLst>
                <a:path w="16" h="89">
                  <a:moveTo>
                    <a:pt x="16" y="89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16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2861" y="2380"/>
              <a:ext cx="25" cy="6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56"/>
                </a:cxn>
                <a:cxn ang="0">
                  <a:pos x="16" y="0"/>
                </a:cxn>
                <a:cxn ang="0">
                  <a:pos x="25" y="0"/>
                </a:cxn>
                <a:cxn ang="0">
                  <a:pos x="16" y="64"/>
                </a:cxn>
                <a:cxn ang="0">
                  <a:pos x="0" y="64"/>
                </a:cxn>
                <a:cxn ang="0">
                  <a:pos x="0" y="56"/>
                </a:cxn>
              </a:cxnLst>
              <a:rect l="0" t="0" r="r" b="b"/>
              <a:pathLst>
                <a:path w="25" h="64">
                  <a:moveTo>
                    <a:pt x="0" y="56"/>
                  </a:moveTo>
                  <a:lnTo>
                    <a:pt x="0" y="56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16" y="64"/>
                  </a:lnTo>
                  <a:lnTo>
                    <a:pt x="0" y="6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2877" y="2324"/>
              <a:ext cx="17" cy="5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56"/>
                </a:cxn>
                <a:cxn ang="0">
                  <a:pos x="9" y="0"/>
                </a:cxn>
                <a:cxn ang="0">
                  <a:pos x="17" y="8"/>
                </a:cxn>
                <a:cxn ang="0">
                  <a:pos x="9" y="56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7" h="56">
                  <a:moveTo>
                    <a:pt x="0" y="56"/>
                  </a:moveTo>
                  <a:lnTo>
                    <a:pt x="0" y="56"/>
                  </a:lnTo>
                  <a:lnTo>
                    <a:pt x="9" y="0"/>
                  </a:lnTo>
                  <a:lnTo>
                    <a:pt x="17" y="8"/>
                  </a:lnTo>
                  <a:lnTo>
                    <a:pt x="9" y="56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886" y="2292"/>
              <a:ext cx="8" cy="40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40"/>
                </a:cxn>
              </a:cxnLst>
              <a:rect l="0" t="0" r="r" b="b"/>
              <a:pathLst>
                <a:path w="8" h="40">
                  <a:moveTo>
                    <a:pt x="8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2886" y="2260"/>
              <a:ext cx="25" cy="3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</a:cxnLst>
              <a:rect l="0" t="0" r="r" b="b"/>
              <a:pathLst>
                <a:path w="25" h="32">
                  <a:moveTo>
                    <a:pt x="0" y="24"/>
                  </a:moveTo>
                  <a:lnTo>
                    <a:pt x="0" y="24"/>
                  </a:lnTo>
                  <a:lnTo>
                    <a:pt x="8" y="0"/>
                  </a:lnTo>
                  <a:lnTo>
                    <a:pt x="25" y="0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2894" y="2228"/>
              <a:ext cx="25" cy="32"/>
            </a:xfrm>
            <a:custGeom>
              <a:avLst/>
              <a:gdLst/>
              <a:ahLst/>
              <a:cxnLst>
                <a:cxn ang="0">
                  <a:pos x="17" y="32"/>
                </a:cxn>
                <a:cxn ang="0">
                  <a:pos x="0" y="32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17" y="32"/>
                </a:cxn>
                <a:cxn ang="0">
                  <a:pos x="17" y="32"/>
                </a:cxn>
                <a:cxn ang="0">
                  <a:pos x="17" y="32"/>
                </a:cxn>
              </a:cxnLst>
              <a:rect l="0" t="0" r="r" b="b"/>
              <a:pathLst>
                <a:path w="25" h="32">
                  <a:moveTo>
                    <a:pt x="17" y="32"/>
                  </a:moveTo>
                  <a:lnTo>
                    <a:pt x="0" y="32"/>
                  </a:lnTo>
                  <a:lnTo>
                    <a:pt x="9" y="0"/>
                  </a:lnTo>
                  <a:lnTo>
                    <a:pt x="25" y="0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2903" y="2196"/>
              <a:ext cx="16" cy="32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32"/>
                </a:cxn>
              </a:cxnLst>
              <a:rect l="0" t="0" r="r" b="b"/>
              <a:pathLst>
                <a:path w="16" h="32">
                  <a:moveTo>
                    <a:pt x="16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2903" y="2172"/>
              <a:ext cx="25" cy="3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6" y="0"/>
                </a:cxn>
                <a:cxn ang="0">
                  <a:pos x="25" y="8"/>
                </a:cxn>
                <a:cxn ang="0">
                  <a:pos x="16" y="32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5" h="32">
                  <a:moveTo>
                    <a:pt x="0" y="24"/>
                  </a:moveTo>
                  <a:lnTo>
                    <a:pt x="0" y="24"/>
                  </a:lnTo>
                  <a:lnTo>
                    <a:pt x="16" y="0"/>
                  </a:lnTo>
                  <a:lnTo>
                    <a:pt x="25" y="8"/>
                  </a:lnTo>
                  <a:lnTo>
                    <a:pt x="16" y="3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2919" y="2172"/>
              <a:ext cx="1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936" y="2172"/>
              <a:ext cx="9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2945" y="2172"/>
              <a:ext cx="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2953" y="2172"/>
              <a:ext cx="9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2962" y="2172"/>
              <a:ext cx="16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2978" y="2172"/>
              <a:ext cx="9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2987" y="2172"/>
              <a:ext cx="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2995" y="2172"/>
              <a:ext cx="9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3004" y="2172"/>
              <a:ext cx="17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7" h="8">
                  <a:moveTo>
                    <a:pt x="0" y="8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3021" y="2172"/>
              <a:ext cx="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3029" y="2172"/>
              <a:ext cx="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3037" y="2172"/>
              <a:ext cx="9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3046" y="2172"/>
              <a:ext cx="17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7" h="8">
                  <a:moveTo>
                    <a:pt x="0" y="8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3063" y="2172"/>
              <a:ext cx="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3071" y="2172"/>
              <a:ext cx="9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3080" y="2172"/>
              <a:ext cx="16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3096" y="2172"/>
              <a:ext cx="26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6" h="8">
                  <a:moveTo>
                    <a:pt x="0" y="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3122" y="2172"/>
              <a:ext cx="3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3" h="8">
                  <a:moveTo>
                    <a:pt x="0" y="8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3155" y="2172"/>
              <a:ext cx="4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43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3" h="8">
                  <a:moveTo>
                    <a:pt x="0" y="8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3198" y="2172"/>
              <a:ext cx="3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3" h="8">
                  <a:moveTo>
                    <a:pt x="0" y="8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3231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3265" y="2172"/>
              <a:ext cx="25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5" h="8">
                  <a:moveTo>
                    <a:pt x="0" y="8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3290" y="2172"/>
              <a:ext cx="42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2" h="8">
                  <a:moveTo>
                    <a:pt x="0" y="8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3332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3366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3400" y="2172"/>
              <a:ext cx="3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3" h="8">
                  <a:moveTo>
                    <a:pt x="0" y="8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3433" y="2172"/>
              <a:ext cx="4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43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3" h="8">
                  <a:moveTo>
                    <a:pt x="0" y="8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3476" y="2172"/>
              <a:ext cx="3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3" h="8">
                  <a:moveTo>
                    <a:pt x="0" y="8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3509" y="2172"/>
              <a:ext cx="26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6" h="8">
                  <a:moveTo>
                    <a:pt x="0" y="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3535" y="2172"/>
              <a:ext cx="3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3" h="8">
                  <a:moveTo>
                    <a:pt x="0" y="8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3568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>
              <a:off x="3602" y="2172"/>
              <a:ext cx="42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2" h="8">
                  <a:moveTo>
                    <a:pt x="0" y="8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>
              <a:off x="3644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3678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3712" y="2172"/>
              <a:ext cx="25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5" h="8">
                  <a:moveTo>
                    <a:pt x="0" y="8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>
              <a:off x="3737" y="2172"/>
              <a:ext cx="42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2" h="8">
                  <a:moveTo>
                    <a:pt x="0" y="8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3779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3813" y="2172"/>
              <a:ext cx="3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3" h="8">
                  <a:moveTo>
                    <a:pt x="0" y="8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3846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3880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3914" y="2172"/>
              <a:ext cx="42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2" h="8">
                  <a:moveTo>
                    <a:pt x="0" y="8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auto">
            <a:xfrm>
              <a:off x="3956" y="2172"/>
              <a:ext cx="25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5" h="8">
                  <a:moveTo>
                    <a:pt x="0" y="8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3981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auto">
            <a:xfrm>
              <a:off x="4015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>
              <a:off x="4049" y="2172"/>
              <a:ext cx="42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2" h="8">
                  <a:moveTo>
                    <a:pt x="0" y="8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auto">
            <a:xfrm>
              <a:off x="4091" y="2172"/>
              <a:ext cx="3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3" h="8">
                  <a:moveTo>
                    <a:pt x="0" y="8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auto">
            <a:xfrm>
              <a:off x="4124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4158" y="2172"/>
              <a:ext cx="25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5" h="8">
                  <a:moveTo>
                    <a:pt x="0" y="8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auto">
            <a:xfrm>
              <a:off x="4183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auto">
            <a:xfrm>
              <a:off x="4217" y="2172"/>
              <a:ext cx="42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2" h="8">
                  <a:moveTo>
                    <a:pt x="0" y="8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auto">
            <a:xfrm>
              <a:off x="4259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auto">
            <a:xfrm>
              <a:off x="4293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auto">
            <a:xfrm>
              <a:off x="4327" y="2172"/>
              <a:ext cx="25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5" h="8">
                  <a:moveTo>
                    <a:pt x="0" y="8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auto">
            <a:xfrm>
              <a:off x="4352" y="2172"/>
              <a:ext cx="42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2" h="8">
                  <a:moveTo>
                    <a:pt x="0" y="8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auto">
            <a:xfrm>
              <a:off x="4394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auto">
            <a:xfrm>
              <a:off x="4428" y="2172"/>
              <a:ext cx="3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3" h="8">
                  <a:moveTo>
                    <a:pt x="0" y="8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auto">
            <a:xfrm>
              <a:off x="4461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auto">
            <a:xfrm>
              <a:off x="4495" y="2172"/>
              <a:ext cx="42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2" h="8">
                  <a:moveTo>
                    <a:pt x="0" y="8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auto">
            <a:xfrm>
              <a:off x="4537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auto">
            <a:xfrm>
              <a:off x="4571" y="2172"/>
              <a:ext cx="25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5" h="8">
                  <a:moveTo>
                    <a:pt x="0" y="8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auto">
            <a:xfrm>
              <a:off x="4596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auto">
            <a:xfrm>
              <a:off x="4630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auto">
            <a:xfrm>
              <a:off x="4664" y="2172"/>
              <a:ext cx="42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2" h="8">
                  <a:moveTo>
                    <a:pt x="0" y="8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auto">
            <a:xfrm>
              <a:off x="4706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auto">
            <a:xfrm>
              <a:off x="4740" y="2172"/>
              <a:ext cx="3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3" h="8">
                  <a:moveTo>
                    <a:pt x="0" y="8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auto">
            <a:xfrm>
              <a:off x="4773" y="2172"/>
              <a:ext cx="26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6" h="8">
                  <a:moveTo>
                    <a:pt x="0" y="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auto">
            <a:xfrm>
              <a:off x="4799" y="2172"/>
              <a:ext cx="42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2" h="8">
                  <a:moveTo>
                    <a:pt x="0" y="8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auto">
            <a:xfrm>
              <a:off x="4841" y="2172"/>
              <a:ext cx="3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3" h="8">
                  <a:moveTo>
                    <a:pt x="0" y="8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auto">
            <a:xfrm>
              <a:off x="4874" y="2172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auto">
            <a:xfrm>
              <a:off x="2844" y="2075"/>
              <a:ext cx="25" cy="1076"/>
            </a:xfrm>
            <a:custGeom>
              <a:avLst/>
              <a:gdLst/>
              <a:ahLst/>
              <a:cxnLst>
                <a:cxn ang="0">
                  <a:pos x="8" y="1076"/>
                </a:cxn>
                <a:cxn ang="0">
                  <a:pos x="0" y="1076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8" y="1076"/>
                </a:cxn>
              </a:cxnLst>
              <a:rect l="0" t="0" r="r" b="b"/>
              <a:pathLst>
                <a:path w="25" h="1076">
                  <a:moveTo>
                    <a:pt x="8" y="1076"/>
                  </a:moveTo>
                  <a:lnTo>
                    <a:pt x="0" y="1076"/>
                  </a:lnTo>
                  <a:lnTo>
                    <a:pt x="8" y="0"/>
                  </a:lnTo>
                  <a:lnTo>
                    <a:pt x="25" y="0"/>
                  </a:lnTo>
                  <a:lnTo>
                    <a:pt x="8" y="10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auto">
            <a:xfrm>
              <a:off x="2852" y="1923"/>
              <a:ext cx="25" cy="15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52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17" y="152"/>
                </a:cxn>
                <a:cxn ang="0">
                  <a:pos x="0" y="152"/>
                </a:cxn>
                <a:cxn ang="0">
                  <a:pos x="0" y="152"/>
                </a:cxn>
              </a:cxnLst>
              <a:rect l="0" t="0" r="r" b="b"/>
              <a:pathLst>
                <a:path w="25" h="152">
                  <a:moveTo>
                    <a:pt x="0" y="152"/>
                  </a:moveTo>
                  <a:lnTo>
                    <a:pt x="0" y="152"/>
                  </a:lnTo>
                  <a:lnTo>
                    <a:pt x="9" y="0"/>
                  </a:lnTo>
                  <a:lnTo>
                    <a:pt x="25" y="0"/>
                  </a:lnTo>
                  <a:lnTo>
                    <a:pt x="17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auto">
            <a:xfrm>
              <a:off x="2861" y="1834"/>
              <a:ext cx="16" cy="89"/>
            </a:xfrm>
            <a:custGeom>
              <a:avLst/>
              <a:gdLst/>
              <a:ahLst/>
              <a:cxnLst>
                <a:cxn ang="0">
                  <a:pos x="16" y="89"/>
                </a:cxn>
                <a:cxn ang="0">
                  <a:pos x="0" y="8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89"/>
                </a:cxn>
                <a:cxn ang="0">
                  <a:pos x="16" y="89"/>
                </a:cxn>
                <a:cxn ang="0">
                  <a:pos x="16" y="89"/>
                </a:cxn>
              </a:cxnLst>
              <a:rect l="0" t="0" r="r" b="b"/>
              <a:pathLst>
                <a:path w="16" h="89">
                  <a:moveTo>
                    <a:pt x="16" y="89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16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auto">
            <a:xfrm>
              <a:off x="2861" y="1770"/>
              <a:ext cx="25" cy="6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64"/>
                </a:cxn>
                <a:cxn ang="0">
                  <a:pos x="16" y="0"/>
                </a:cxn>
                <a:cxn ang="0">
                  <a:pos x="25" y="0"/>
                </a:cxn>
                <a:cxn ang="0">
                  <a:pos x="16" y="64"/>
                </a:cxn>
                <a:cxn ang="0">
                  <a:pos x="0" y="64"/>
                </a:cxn>
                <a:cxn ang="0">
                  <a:pos x="0" y="64"/>
                </a:cxn>
              </a:cxnLst>
              <a:rect l="0" t="0" r="r" b="b"/>
              <a:pathLst>
                <a:path w="25" h="64">
                  <a:moveTo>
                    <a:pt x="0" y="64"/>
                  </a:moveTo>
                  <a:lnTo>
                    <a:pt x="0" y="64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16" y="64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auto">
            <a:xfrm>
              <a:off x="2877" y="1722"/>
              <a:ext cx="17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8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9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17" h="48">
                  <a:moveTo>
                    <a:pt x="0" y="48"/>
                  </a:moveTo>
                  <a:lnTo>
                    <a:pt x="0" y="48"/>
                  </a:lnTo>
                  <a:lnTo>
                    <a:pt x="9" y="0"/>
                  </a:lnTo>
                  <a:lnTo>
                    <a:pt x="17" y="0"/>
                  </a:lnTo>
                  <a:lnTo>
                    <a:pt x="9" y="4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auto">
            <a:xfrm>
              <a:off x="2886" y="1682"/>
              <a:ext cx="8" cy="40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40"/>
                </a:cxn>
              </a:cxnLst>
              <a:rect l="0" t="0" r="r" b="b"/>
              <a:pathLst>
                <a:path w="8" h="40">
                  <a:moveTo>
                    <a:pt x="8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auto">
            <a:xfrm>
              <a:off x="2886" y="1650"/>
              <a:ext cx="25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25" h="32">
                  <a:moveTo>
                    <a:pt x="0" y="32"/>
                  </a:moveTo>
                  <a:lnTo>
                    <a:pt x="0" y="32"/>
                  </a:lnTo>
                  <a:lnTo>
                    <a:pt x="8" y="0"/>
                  </a:lnTo>
                  <a:lnTo>
                    <a:pt x="25" y="0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auto">
            <a:xfrm>
              <a:off x="2894" y="1618"/>
              <a:ext cx="25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9" y="0"/>
                </a:cxn>
                <a:cxn ang="0">
                  <a:pos x="25" y="8"/>
                </a:cxn>
                <a:cxn ang="0">
                  <a:pos x="17" y="32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25" h="32">
                  <a:moveTo>
                    <a:pt x="0" y="32"/>
                  </a:moveTo>
                  <a:lnTo>
                    <a:pt x="0" y="32"/>
                  </a:lnTo>
                  <a:lnTo>
                    <a:pt x="9" y="0"/>
                  </a:lnTo>
                  <a:lnTo>
                    <a:pt x="25" y="8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auto">
            <a:xfrm>
              <a:off x="2903" y="1594"/>
              <a:ext cx="16" cy="32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16" y="32"/>
                </a:cxn>
              </a:cxnLst>
              <a:rect l="0" t="0" r="r" b="b"/>
              <a:pathLst>
                <a:path w="16" h="32">
                  <a:moveTo>
                    <a:pt x="16" y="3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auto">
            <a:xfrm>
              <a:off x="2903" y="1570"/>
              <a:ext cx="25" cy="2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25" y="0"/>
                </a:cxn>
                <a:cxn ang="0">
                  <a:pos x="16" y="24"/>
                </a:cxn>
                <a:cxn ang="0">
                  <a:pos x="0" y="24"/>
                </a:cxn>
                <a:cxn ang="0">
                  <a:pos x="0" y="16"/>
                </a:cxn>
              </a:cxnLst>
              <a:rect l="0" t="0" r="r" b="b"/>
              <a:pathLst>
                <a:path w="25" h="24">
                  <a:moveTo>
                    <a:pt x="0" y="16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auto">
            <a:xfrm>
              <a:off x="2919" y="1562"/>
              <a:ext cx="17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auto">
            <a:xfrm>
              <a:off x="2936" y="1562"/>
              <a:ext cx="9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auto">
            <a:xfrm>
              <a:off x="2945" y="1562"/>
              <a:ext cx="8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auto">
            <a:xfrm>
              <a:off x="2953" y="1562"/>
              <a:ext cx="9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auto">
            <a:xfrm>
              <a:off x="2962" y="1562"/>
              <a:ext cx="1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auto">
            <a:xfrm>
              <a:off x="2978" y="1562"/>
              <a:ext cx="9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auto">
            <a:xfrm>
              <a:off x="2987" y="1562"/>
              <a:ext cx="8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auto">
            <a:xfrm>
              <a:off x="2995" y="1562"/>
              <a:ext cx="9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auto">
            <a:xfrm>
              <a:off x="3004" y="1562"/>
              <a:ext cx="17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7" h="16">
                  <a:moveTo>
                    <a:pt x="0" y="16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auto">
            <a:xfrm>
              <a:off x="3021" y="1562"/>
              <a:ext cx="8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auto">
            <a:xfrm>
              <a:off x="3029" y="1562"/>
              <a:ext cx="8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auto">
            <a:xfrm>
              <a:off x="3037" y="1562"/>
              <a:ext cx="9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auto">
            <a:xfrm>
              <a:off x="3046" y="1562"/>
              <a:ext cx="17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7" h="16">
                  <a:moveTo>
                    <a:pt x="0" y="16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auto">
            <a:xfrm>
              <a:off x="3063" y="1562"/>
              <a:ext cx="8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auto">
            <a:xfrm>
              <a:off x="3071" y="1562"/>
              <a:ext cx="9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auto">
            <a:xfrm>
              <a:off x="3080" y="1562"/>
              <a:ext cx="1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auto">
            <a:xfrm>
              <a:off x="3096" y="1562"/>
              <a:ext cx="2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6" h="16">
                  <a:moveTo>
                    <a:pt x="0" y="16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auto">
            <a:xfrm>
              <a:off x="3122" y="1562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auto">
            <a:xfrm>
              <a:off x="3155" y="1562"/>
              <a:ext cx="4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4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3" h="16">
                  <a:moveTo>
                    <a:pt x="0" y="16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" name="Freeform 124"/>
            <p:cNvSpPr>
              <a:spLocks/>
            </p:cNvSpPr>
            <p:nvPr/>
          </p:nvSpPr>
          <p:spPr bwMode="auto">
            <a:xfrm>
              <a:off x="3198" y="1562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" name="Freeform 125"/>
            <p:cNvSpPr>
              <a:spLocks/>
            </p:cNvSpPr>
            <p:nvPr/>
          </p:nvSpPr>
          <p:spPr bwMode="auto">
            <a:xfrm>
              <a:off x="3231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" name="Freeform 126"/>
            <p:cNvSpPr>
              <a:spLocks/>
            </p:cNvSpPr>
            <p:nvPr/>
          </p:nvSpPr>
          <p:spPr bwMode="auto">
            <a:xfrm>
              <a:off x="3265" y="1562"/>
              <a:ext cx="25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5" h="16">
                  <a:moveTo>
                    <a:pt x="0" y="16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3" name="Freeform 127"/>
            <p:cNvSpPr>
              <a:spLocks/>
            </p:cNvSpPr>
            <p:nvPr/>
          </p:nvSpPr>
          <p:spPr bwMode="auto">
            <a:xfrm>
              <a:off x="3290" y="1562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4" name="Freeform 128"/>
            <p:cNvSpPr>
              <a:spLocks/>
            </p:cNvSpPr>
            <p:nvPr/>
          </p:nvSpPr>
          <p:spPr bwMode="auto">
            <a:xfrm>
              <a:off x="3332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5" name="Freeform 129"/>
            <p:cNvSpPr>
              <a:spLocks/>
            </p:cNvSpPr>
            <p:nvPr/>
          </p:nvSpPr>
          <p:spPr bwMode="auto">
            <a:xfrm>
              <a:off x="3366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6" name="Freeform 130"/>
            <p:cNvSpPr>
              <a:spLocks/>
            </p:cNvSpPr>
            <p:nvPr/>
          </p:nvSpPr>
          <p:spPr bwMode="auto">
            <a:xfrm>
              <a:off x="3400" y="1562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7" name="Freeform 131"/>
            <p:cNvSpPr>
              <a:spLocks/>
            </p:cNvSpPr>
            <p:nvPr/>
          </p:nvSpPr>
          <p:spPr bwMode="auto">
            <a:xfrm>
              <a:off x="3433" y="1562"/>
              <a:ext cx="4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4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3" h="16">
                  <a:moveTo>
                    <a:pt x="0" y="16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8" name="Freeform 132"/>
            <p:cNvSpPr>
              <a:spLocks/>
            </p:cNvSpPr>
            <p:nvPr/>
          </p:nvSpPr>
          <p:spPr bwMode="auto">
            <a:xfrm>
              <a:off x="3476" y="1562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" name="Freeform 133"/>
            <p:cNvSpPr>
              <a:spLocks/>
            </p:cNvSpPr>
            <p:nvPr/>
          </p:nvSpPr>
          <p:spPr bwMode="auto">
            <a:xfrm>
              <a:off x="3509" y="1562"/>
              <a:ext cx="2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6" h="16">
                  <a:moveTo>
                    <a:pt x="0" y="16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" name="Freeform 134"/>
            <p:cNvSpPr>
              <a:spLocks/>
            </p:cNvSpPr>
            <p:nvPr/>
          </p:nvSpPr>
          <p:spPr bwMode="auto">
            <a:xfrm>
              <a:off x="3535" y="1562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" name="Freeform 135"/>
            <p:cNvSpPr>
              <a:spLocks/>
            </p:cNvSpPr>
            <p:nvPr/>
          </p:nvSpPr>
          <p:spPr bwMode="auto">
            <a:xfrm>
              <a:off x="3568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2" name="Freeform 136"/>
            <p:cNvSpPr>
              <a:spLocks/>
            </p:cNvSpPr>
            <p:nvPr/>
          </p:nvSpPr>
          <p:spPr bwMode="auto">
            <a:xfrm>
              <a:off x="3602" y="1562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3" name="Freeform 137"/>
            <p:cNvSpPr>
              <a:spLocks/>
            </p:cNvSpPr>
            <p:nvPr/>
          </p:nvSpPr>
          <p:spPr bwMode="auto">
            <a:xfrm>
              <a:off x="3644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4" name="Freeform 138"/>
            <p:cNvSpPr>
              <a:spLocks/>
            </p:cNvSpPr>
            <p:nvPr/>
          </p:nvSpPr>
          <p:spPr bwMode="auto">
            <a:xfrm>
              <a:off x="3678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" name="Freeform 139"/>
            <p:cNvSpPr>
              <a:spLocks/>
            </p:cNvSpPr>
            <p:nvPr/>
          </p:nvSpPr>
          <p:spPr bwMode="auto">
            <a:xfrm>
              <a:off x="3712" y="1562"/>
              <a:ext cx="25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5" h="16">
                  <a:moveTo>
                    <a:pt x="0" y="16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6" name="Freeform 140"/>
            <p:cNvSpPr>
              <a:spLocks/>
            </p:cNvSpPr>
            <p:nvPr/>
          </p:nvSpPr>
          <p:spPr bwMode="auto">
            <a:xfrm>
              <a:off x="3737" y="1562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7" name="Freeform 141"/>
            <p:cNvSpPr>
              <a:spLocks/>
            </p:cNvSpPr>
            <p:nvPr/>
          </p:nvSpPr>
          <p:spPr bwMode="auto">
            <a:xfrm>
              <a:off x="3779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8" name="Freeform 142"/>
            <p:cNvSpPr>
              <a:spLocks/>
            </p:cNvSpPr>
            <p:nvPr/>
          </p:nvSpPr>
          <p:spPr bwMode="auto">
            <a:xfrm>
              <a:off x="3813" y="1562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" name="Freeform 143"/>
            <p:cNvSpPr>
              <a:spLocks/>
            </p:cNvSpPr>
            <p:nvPr/>
          </p:nvSpPr>
          <p:spPr bwMode="auto">
            <a:xfrm>
              <a:off x="3846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0" name="Freeform 144"/>
            <p:cNvSpPr>
              <a:spLocks/>
            </p:cNvSpPr>
            <p:nvPr/>
          </p:nvSpPr>
          <p:spPr bwMode="auto">
            <a:xfrm>
              <a:off x="3880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" name="Freeform 145"/>
            <p:cNvSpPr>
              <a:spLocks/>
            </p:cNvSpPr>
            <p:nvPr/>
          </p:nvSpPr>
          <p:spPr bwMode="auto">
            <a:xfrm>
              <a:off x="3914" y="1562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2" name="Freeform 146"/>
            <p:cNvSpPr>
              <a:spLocks/>
            </p:cNvSpPr>
            <p:nvPr/>
          </p:nvSpPr>
          <p:spPr bwMode="auto">
            <a:xfrm>
              <a:off x="3956" y="1562"/>
              <a:ext cx="25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5" h="16">
                  <a:moveTo>
                    <a:pt x="0" y="16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3" name="Freeform 147"/>
            <p:cNvSpPr>
              <a:spLocks/>
            </p:cNvSpPr>
            <p:nvPr/>
          </p:nvSpPr>
          <p:spPr bwMode="auto">
            <a:xfrm>
              <a:off x="3981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4" name="Freeform 148"/>
            <p:cNvSpPr>
              <a:spLocks/>
            </p:cNvSpPr>
            <p:nvPr/>
          </p:nvSpPr>
          <p:spPr bwMode="auto">
            <a:xfrm>
              <a:off x="4015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5" name="Freeform 149"/>
            <p:cNvSpPr>
              <a:spLocks/>
            </p:cNvSpPr>
            <p:nvPr/>
          </p:nvSpPr>
          <p:spPr bwMode="auto">
            <a:xfrm>
              <a:off x="4049" y="1562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6" name="Freeform 150"/>
            <p:cNvSpPr>
              <a:spLocks/>
            </p:cNvSpPr>
            <p:nvPr/>
          </p:nvSpPr>
          <p:spPr bwMode="auto">
            <a:xfrm>
              <a:off x="4091" y="1562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7" name="Freeform 151"/>
            <p:cNvSpPr>
              <a:spLocks/>
            </p:cNvSpPr>
            <p:nvPr/>
          </p:nvSpPr>
          <p:spPr bwMode="auto">
            <a:xfrm>
              <a:off x="4124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8" name="Freeform 152"/>
            <p:cNvSpPr>
              <a:spLocks/>
            </p:cNvSpPr>
            <p:nvPr/>
          </p:nvSpPr>
          <p:spPr bwMode="auto">
            <a:xfrm>
              <a:off x="4158" y="1562"/>
              <a:ext cx="25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5" h="16">
                  <a:moveTo>
                    <a:pt x="0" y="16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" name="Freeform 153"/>
            <p:cNvSpPr>
              <a:spLocks/>
            </p:cNvSpPr>
            <p:nvPr/>
          </p:nvSpPr>
          <p:spPr bwMode="auto">
            <a:xfrm>
              <a:off x="4183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" name="Freeform 154"/>
            <p:cNvSpPr>
              <a:spLocks/>
            </p:cNvSpPr>
            <p:nvPr/>
          </p:nvSpPr>
          <p:spPr bwMode="auto">
            <a:xfrm>
              <a:off x="4217" y="1562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1" name="Freeform 155"/>
            <p:cNvSpPr>
              <a:spLocks/>
            </p:cNvSpPr>
            <p:nvPr/>
          </p:nvSpPr>
          <p:spPr bwMode="auto">
            <a:xfrm>
              <a:off x="4259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2" name="Freeform 156"/>
            <p:cNvSpPr>
              <a:spLocks/>
            </p:cNvSpPr>
            <p:nvPr/>
          </p:nvSpPr>
          <p:spPr bwMode="auto">
            <a:xfrm>
              <a:off x="4293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" name="Freeform 157"/>
            <p:cNvSpPr>
              <a:spLocks/>
            </p:cNvSpPr>
            <p:nvPr/>
          </p:nvSpPr>
          <p:spPr bwMode="auto">
            <a:xfrm>
              <a:off x="4327" y="1562"/>
              <a:ext cx="25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5" h="16">
                  <a:moveTo>
                    <a:pt x="0" y="16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4" name="Freeform 158"/>
            <p:cNvSpPr>
              <a:spLocks/>
            </p:cNvSpPr>
            <p:nvPr/>
          </p:nvSpPr>
          <p:spPr bwMode="auto">
            <a:xfrm>
              <a:off x="4352" y="1562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5" name="Freeform 159"/>
            <p:cNvSpPr>
              <a:spLocks/>
            </p:cNvSpPr>
            <p:nvPr/>
          </p:nvSpPr>
          <p:spPr bwMode="auto">
            <a:xfrm>
              <a:off x="4394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6" name="Freeform 160"/>
            <p:cNvSpPr>
              <a:spLocks/>
            </p:cNvSpPr>
            <p:nvPr/>
          </p:nvSpPr>
          <p:spPr bwMode="auto">
            <a:xfrm>
              <a:off x="4428" y="1562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7" name="Freeform 161"/>
            <p:cNvSpPr>
              <a:spLocks/>
            </p:cNvSpPr>
            <p:nvPr/>
          </p:nvSpPr>
          <p:spPr bwMode="auto">
            <a:xfrm>
              <a:off x="4461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8" name="Freeform 162"/>
            <p:cNvSpPr>
              <a:spLocks/>
            </p:cNvSpPr>
            <p:nvPr/>
          </p:nvSpPr>
          <p:spPr bwMode="auto">
            <a:xfrm>
              <a:off x="4495" y="1562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" name="Freeform 163"/>
            <p:cNvSpPr>
              <a:spLocks/>
            </p:cNvSpPr>
            <p:nvPr/>
          </p:nvSpPr>
          <p:spPr bwMode="auto">
            <a:xfrm>
              <a:off x="4537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" name="Freeform 164"/>
            <p:cNvSpPr>
              <a:spLocks/>
            </p:cNvSpPr>
            <p:nvPr/>
          </p:nvSpPr>
          <p:spPr bwMode="auto">
            <a:xfrm>
              <a:off x="4571" y="1562"/>
              <a:ext cx="25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5" h="16">
                  <a:moveTo>
                    <a:pt x="0" y="16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1" name="Freeform 165"/>
            <p:cNvSpPr>
              <a:spLocks/>
            </p:cNvSpPr>
            <p:nvPr/>
          </p:nvSpPr>
          <p:spPr bwMode="auto">
            <a:xfrm>
              <a:off x="4596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2" name="Freeform 166"/>
            <p:cNvSpPr>
              <a:spLocks/>
            </p:cNvSpPr>
            <p:nvPr/>
          </p:nvSpPr>
          <p:spPr bwMode="auto">
            <a:xfrm>
              <a:off x="4630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3" name="Freeform 167"/>
            <p:cNvSpPr>
              <a:spLocks/>
            </p:cNvSpPr>
            <p:nvPr/>
          </p:nvSpPr>
          <p:spPr bwMode="auto">
            <a:xfrm>
              <a:off x="4664" y="1562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4" name="Freeform 168"/>
            <p:cNvSpPr>
              <a:spLocks/>
            </p:cNvSpPr>
            <p:nvPr/>
          </p:nvSpPr>
          <p:spPr bwMode="auto">
            <a:xfrm>
              <a:off x="4706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5" name="Freeform 169"/>
            <p:cNvSpPr>
              <a:spLocks/>
            </p:cNvSpPr>
            <p:nvPr/>
          </p:nvSpPr>
          <p:spPr bwMode="auto">
            <a:xfrm>
              <a:off x="4740" y="1562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6" name="Freeform 170"/>
            <p:cNvSpPr>
              <a:spLocks/>
            </p:cNvSpPr>
            <p:nvPr/>
          </p:nvSpPr>
          <p:spPr bwMode="auto">
            <a:xfrm>
              <a:off x="4773" y="1562"/>
              <a:ext cx="2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6" h="16">
                  <a:moveTo>
                    <a:pt x="0" y="16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7" name="Freeform 171"/>
            <p:cNvSpPr>
              <a:spLocks/>
            </p:cNvSpPr>
            <p:nvPr/>
          </p:nvSpPr>
          <p:spPr bwMode="auto">
            <a:xfrm>
              <a:off x="4799" y="1562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8" name="Freeform 172"/>
            <p:cNvSpPr>
              <a:spLocks/>
            </p:cNvSpPr>
            <p:nvPr/>
          </p:nvSpPr>
          <p:spPr bwMode="auto">
            <a:xfrm>
              <a:off x="4841" y="1562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9" name="Freeform 173"/>
            <p:cNvSpPr>
              <a:spLocks/>
            </p:cNvSpPr>
            <p:nvPr/>
          </p:nvSpPr>
          <p:spPr bwMode="auto">
            <a:xfrm>
              <a:off x="4874" y="1562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0" name="Rectangle 174"/>
            <p:cNvSpPr>
              <a:spLocks noChangeArrowheads="1"/>
            </p:cNvSpPr>
            <p:nvPr/>
          </p:nvSpPr>
          <p:spPr bwMode="auto">
            <a:xfrm>
              <a:off x="2852" y="2934"/>
              <a:ext cx="17" cy="2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1" name="Freeform 175"/>
            <p:cNvSpPr>
              <a:spLocks/>
            </p:cNvSpPr>
            <p:nvPr/>
          </p:nvSpPr>
          <p:spPr bwMode="auto">
            <a:xfrm>
              <a:off x="2852" y="2781"/>
              <a:ext cx="25" cy="153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0" y="153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17" y="153"/>
                </a:cxn>
                <a:cxn ang="0">
                  <a:pos x="0" y="153"/>
                </a:cxn>
                <a:cxn ang="0">
                  <a:pos x="0" y="153"/>
                </a:cxn>
              </a:cxnLst>
              <a:rect l="0" t="0" r="r" b="b"/>
              <a:pathLst>
                <a:path w="25" h="153">
                  <a:moveTo>
                    <a:pt x="0" y="153"/>
                  </a:moveTo>
                  <a:lnTo>
                    <a:pt x="0" y="153"/>
                  </a:lnTo>
                  <a:lnTo>
                    <a:pt x="9" y="0"/>
                  </a:lnTo>
                  <a:lnTo>
                    <a:pt x="25" y="0"/>
                  </a:lnTo>
                  <a:lnTo>
                    <a:pt x="17" y="153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" name="Freeform 176"/>
            <p:cNvSpPr>
              <a:spLocks/>
            </p:cNvSpPr>
            <p:nvPr/>
          </p:nvSpPr>
          <p:spPr bwMode="auto">
            <a:xfrm>
              <a:off x="2861" y="2693"/>
              <a:ext cx="16" cy="88"/>
            </a:xfrm>
            <a:custGeom>
              <a:avLst/>
              <a:gdLst/>
              <a:ahLst/>
              <a:cxnLst>
                <a:cxn ang="0">
                  <a:pos x="16" y="88"/>
                </a:cxn>
                <a:cxn ang="0">
                  <a:pos x="0" y="8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88"/>
                </a:cxn>
                <a:cxn ang="0">
                  <a:pos x="16" y="88"/>
                </a:cxn>
                <a:cxn ang="0">
                  <a:pos x="16" y="88"/>
                </a:cxn>
              </a:cxnLst>
              <a:rect l="0" t="0" r="r" b="b"/>
              <a:pathLst>
                <a:path w="16" h="88">
                  <a:moveTo>
                    <a:pt x="16" y="8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" name="Freeform 177"/>
            <p:cNvSpPr>
              <a:spLocks/>
            </p:cNvSpPr>
            <p:nvPr/>
          </p:nvSpPr>
          <p:spPr bwMode="auto">
            <a:xfrm>
              <a:off x="2861" y="2629"/>
              <a:ext cx="25" cy="6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64"/>
                </a:cxn>
                <a:cxn ang="0">
                  <a:pos x="16" y="0"/>
                </a:cxn>
                <a:cxn ang="0">
                  <a:pos x="25" y="8"/>
                </a:cxn>
                <a:cxn ang="0">
                  <a:pos x="16" y="64"/>
                </a:cxn>
                <a:cxn ang="0">
                  <a:pos x="0" y="64"/>
                </a:cxn>
                <a:cxn ang="0">
                  <a:pos x="0" y="64"/>
                </a:cxn>
              </a:cxnLst>
              <a:rect l="0" t="0" r="r" b="b"/>
              <a:pathLst>
                <a:path w="25" h="64">
                  <a:moveTo>
                    <a:pt x="0" y="64"/>
                  </a:moveTo>
                  <a:lnTo>
                    <a:pt x="0" y="64"/>
                  </a:lnTo>
                  <a:lnTo>
                    <a:pt x="16" y="0"/>
                  </a:lnTo>
                  <a:lnTo>
                    <a:pt x="25" y="8"/>
                  </a:lnTo>
                  <a:lnTo>
                    <a:pt x="16" y="64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" name="Freeform 178"/>
            <p:cNvSpPr>
              <a:spLocks/>
            </p:cNvSpPr>
            <p:nvPr/>
          </p:nvSpPr>
          <p:spPr bwMode="auto">
            <a:xfrm>
              <a:off x="2877" y="2581"/>
              <a:ext cx="17" cy="5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8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9" y="56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17" h="56">
                  <a:moveTo>
                    <a:pt x="0" y="48"/>
                  </a:moveTo>
                  <a:lnTo>
                    <a:pt x="0" y="48"/>
                  </a:lnTo>
                  <a:lnTo>
                    <a:pt x="9" y="0"/>
                  </a:lnTo>
                  <a:lnTo>
                    <a:pt x="17" y="0"/>
                  </a:lnTo>
                  <a:lnTo>
                    <a:pt x="9" y="5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" name="Freeform 179"/>
            <p:cNvSpPr>
              <a:spLocks/>
            </p:cNvSpPr>
            <p:nvPr/>
          </p:nvSpPr>
          <p:spPr bwMode="auto">
            <a:xfrm>
              <a:off x="2886" y="2541"/>
              <a:ext cx="8" cy="40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40"/>
                </a:cxn>
              </a:cxnLst>
              <a:rect l="0" t="0" r="r" b="b"/>
              <a:pathLst>
                <a:path w="8" h="40">
                  <a:moveTo>
                    <a:pt x="8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" name="Freeform 180"/>
            <p:cNvSpPr>
              <a:spLocks/>
            </p:cNvSpPr>
            <p:nvPr/>
          </p:nvSpPr>
          <p:spPr bwMode="auto">
            <a:xfrm>
              <a:off x="2886" y="2501"/>
              <a:ext cx="25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0" y="40"/>
                  </a:lnTo>
                  <a:lnTo>
                    <a:pt x="8" y="0"/>
                  </a:lnTo>
                  <a:lnTo>
                    <a:pt x="25" y="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7" name="Freeform 181"/>
            <p:cNvSpPr>
              <a:spLocks/>
            </p:cNvSpPr>
            <p:nvPr/>
          </p:nvSpPr>
          <p:spPr bwMode="auto">
            <a:xfrm>
              <a:off x="2894" y="2476"/>
              <a:ext cx="25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9" y="0"/>
                </a:cxn>
                <a:cxn ang="0">
                  <a:pos x="25" y="8"/>
                </a:cxn>
                <a:cxn ang="0">
                  <a:pos x="17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25"/>
                  </a:lnTo>
                  <a:lnTo>
                    <a:pt x="9" y="0"/>
                  </a:lnTo>
                  <a:lnTo>
                    <a:pt x="25" y="8"/>
                  </a:lnTo>
                  <a:lnTo>
                    <a:pt x="17" y="25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" name="Freeform 182"/>
            <p:cNvSpPr>
              <a:spLocks/>
            </p:cNvSpPr>
            <p:nvPr/>
          </p:nvSpPr>
          <p:spPr bwMode="auto">
            <a:xfrm>
              <a:off x="2903" y="2452"/>
              <a:ext cx="16" cy="32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32"/>
                </a:cxn>
              </a:cxnLst>
              <a:rect l="0" t="0" r="r" b="b"/>
              <a:pathLst>
                <a:path w="16" h="32">
                  <a:moveTo>
                    <a:pt x="16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" name="Freeform 183"/>
            <p:cNvSpPr>
              <a:spLocks/>
            </p:cNvSpPr>
            <p:nvPr/>
          </p:nvSpPr>
          <p:spPr bwMode="auto">
            <a:xfrm>
              <a:off x="2903" y="2428"/>
              <a:ext cx="25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25" y="8"/>
                </a:cxn>
                <a:cxn ang="0">
                  <a:pos x="16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25" y="8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0" name="Freeform 184"/>
            <p:cNvSpPr>
              <a:spLocks/>
            </p:cNvSpPr>
            <p:nvPr/>
          </p:nvSpPr>
          <p:spPr bwMode="auto">
            <a:xfrm>
              <a:off x="2919" y="2420"/>
              <a:ext cx="17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1" name="Freeform 185"/>
            <p:cNvSpPr>
              <a:spLocks/>
            </p:cNvSpPr>
            <p:nvPr/>
          </p:nvSpPr>
          <p:spPr bwMode="auto">
            <a:xfrm>
              <a:off x="2936" y="2420"/>
              <a:ext cx="9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2" name="Freeform 186"/>
            <p:cNvSpPr>
              <a:spLocks/>
            </p:cNvSpPr>
            <p:nvPr/>
          </p:nvSpPr>
          <p:spPr bwMode="auto">
            <a:xfrm>
              <a:off x="2945" y="2420"/>
              <a:ext cx="8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3" name="Freeform 187"/>
            <p:cNvSpPr>
              <a:spLocks/>
            </p:cNvSpPr>
            <p:nvPr/>
          </p:nvSpPr>
          <p:spPr bwMode="auto">
            <a:xfrm>
              <a:off x="2953" y="2420"/>
              <a:ext cx="9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4" name="Freeform 188"/>
            <p:cNvSpPr>
              <a:spLocks/>
            </p:cNvSpPr>
            <p:nvPr/>
          </p:nvSpPr>
          <p:spPr bwMode="auto">
            <a:xfrm>
              <a:off x="2962" y="2420"/>
              <a:ext cx="1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5" name="Freeform 189"/>
            <p:cNvSpPr>
              <a:spLocks/>
            </p:cNvSpPr>
            <p:nvPr/>
          </p:nvSpPr>
          <p:spPr bwMode="auto">
            <a:xfrm>
              <a:off x="2978" y="2420"/>
              <a:ext cx="9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6" name="Freeform 190"/>
            <p:cNvSpPr>
              <a:spLocks/>
            </p:cNvSpPr>
            <p:nvPr/>
          </p:nvSpPr>
          <p:spPr bwMode="auto">
            <a:xfrm>
              <a:off x="2987" y="2420"/>
              <a:ext cx="8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7" name="Freeform 191"/>
            <p:cNvSpPr>
              <a:spLocks/>
            </p:cNvSpPr>
            <p:nvPr/>
          </p:nvSpPr>
          <p:spPr bwMode="auto">
            <a:xfrm>
              <a:off x="2995" y="2420"/>
              <a:ext cx="9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8" name="Freeform 192"/>
            <p:cNvSpPr>
              <a:spLocks/>
            </p:cNvSpPr>
            <p:nvPr/>
          </p:nvSpPr>
          <p:spPr bwMode="auto">
            <a:xfrm>
              <a:off x="3004" y="2420"/>
              <a:ext cx="17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7" h="16">
                  <a:moveTo>
                    <a:pt x="0" y="16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9" name="Freeform 193"/>
            <p:cNvSpPr>
              <a:spLocks/>
            </p:cNvSpPr>
            <p:nvPr/>
          </p:nvSpPr>
          <p:spPr bwMode="auto">
            <a:xfrm>
              <a:off x="3021" y="2420"/>
              <a:ext cx="8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" name="Freeform 194"/>
            <p:cNvSpPr>
              <a:spLocks/>
            </p:cNvSpPr>
            <p:nvPr/>
          </p:nvSpPr>
          <p:spPr bwMode="auto">
            <a:xfrm>
              <a:off x="3029" y="2420"/>
              <a:ext cx="8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" name="Freeform 195"/>
            <p:cNvSpPr>
              <a:spLocks/>
            </p:cNvSpPr>
            <p:nvPr/>
          </p:nvSpPr>
          <p:spPr bwMode="auto">
            <a:xfrm>
              <a:off x="3037" y="2420"/>
              <a:ext cx="9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2" name="Freeform 196"/>
            <p:cNvSpPr>
              <a:spLocks/>
            </p:cNvSpPr>
            <p:nvPr/>
          </p:nvSpPr>
          <p:spPr bwMode="auto">
            <a:xfrm>
              <a:off x="3046" y="2420"/>
              <a:ext cx="17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7" h="16">
                  <a:moveTo>
                    <a:pt x="0" y="16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3" name="Freeform 197"/>
            <p:cNvSpPr>
              <a:spLocks/>
            </p:cNvSpPr>
            <p:nvPr/>
          </p:nvSpPr>
          <p:spPr bwMode="auto">
            <a:xfrm>
              <a:off x="3063" y="2420"/>
              <a:ext cx="8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4" name="Freeform 198"/>
            <p:cNvSpPr>
              <a:spLocks/>
            </p:cNvSpPr>
            <p:nvPr/>
          </p:nvSpPr>
          <p:spPr bwMode="auto">
            <a:xfrm>
              <a:off x="3071" y="2420"/>
              <a:ext cx="9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5" name="Freeform 199"/>
            <p:cNvSpPr>
              <a:spLocks/>
            </p:cNvSpPr>
            <p:nvPr/>
          </p:nvSpPr>
          <p:spPr bwMode="auto">
            <a:xfrm>
              <a:off x="3080" y="2420"/>
              <a:ext cx="1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6" name="Freeform 200"/>
            <p:cNvSpPr>
              <a:spLocks/>
            </p:cNvSpPr>
            <p:nvPr/>
          </p:nvSpPr>
          <p:spPr bwMode="auto">
            <a:xfrm>
              <a:off x="3096" y="2420"/>
              <a:ext cx="2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6" h="16">
                  <a:moveTo>
                    <a:pt x="0" y="16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7" name="Freeform 201"/>
            <p:cNvSpPr>
              <a:spLocks/>
            </p:cNvSpPr>
            <p:nvPr/>
          </p:nvSpPr>
          <p:spPr bwMode="auto">
            <a:xfrm>
              <a:off x="3122" y="2420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8" name="Freeform 202"/>
            <p:cNvSpPr>
              <a:spLocks/>
            </p:cNvSpPr>
            <p:nvPr/>
          </p:nvSpPr>
          <p:spPr bwMode="auto">
            <a:xfrm>
              <a:off x="3155" y="2420"/>
              <a:ext cx="4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4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3" h="16">
                  <a:moveTo>
                    <a:pt x="0" y="16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9" name="Freeform 203"/>
            <p:cNvSpPr>
              <a:spLocks/>
            </p:cNvSpPr>
            <p:nvPr/>
          </p:nvSpPr>
          <p:spPr bwMode="auto">
            <a:xfrm>
              <a:off x="3198" y="2420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04"/>
          <p:cNvGrpSpPr>
            <a:grpSpLocks/>
          </p:cNvGrpSpPr>
          <p:nvPr/>
        </p:nvGrpSpPr>
        <p:grpSpPr bwMode="auto">
          <a:xfrm>
            <a:off x="674688" y="1778000"/>
            <a:ext cx="7116762" cy="3287713"/>
            <a:chOff x="425" y="1120"/>
            <a:chExt cx="4483" cy="2071"/>
          </a:xfrm>
        </p:grpSpPr>
        <p:sp>
          <p:nvSpPr>
            <p:cNvPr id="4301" name="Freeform 205"/>
            <p:cNvSpPr>
              <a:spLocks/>
            </p:cNvSpPr>
            <p:nvPr/>
          </p:nvSpPr>
          <p:spPr bwMode="auto">
            <a:xfrm>
              <a:off x="3231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" name="Freeform 206"/>
            <p:cNvSpPr>
              <a:spLocks/>
            </p:cNvSpPr>
            <p:nvPr/>
          </p:nvSpPr>
          <p:spPr bwMode="auto">
            <a:xfrm>
              <a:off x="3265" y="2420"/>
              <a:ext cx="25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5" h="16">
                  <a:moveTo>
                    <a:pt x="0" y="16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" name="Freeform 207"/>
            <p:cNvSpPr>
              <a:spLocks/>
            </p:cNvSpPr>
            <p:nvPr/>
          </p:nvSpPr>
          <p:spPr bwMode="auto">
            <a:xfrm>
              <a:off x="3290" y="2420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" name="Freeform 208"/>
            <p:cNvSpPr>
              <a:spLocks/>
            </p:cNvSpPr>
            <p:nvPr/>
          </p:nvSpPr>
          <p:spPr bwMode="auto">
            <a:xfrm>
              <a:off x="3332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5" name="Freeform 209"/>
            <p:cNvSpPr>
              <a:spLocks/>
            </p:cNvSpPr>
            <p:nvPr/>
          </p:nvSpPr>
          <p:spPr bwMode="auto">
            <a:xfrm>
              <a:off x="3366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6" name="Freeform 210"/>
            <p:cNvSpPr>
              <a:spLocks/>
            </p:cNvSpPr>
            <p:nvPr/>
          </p:nvSpPr>
          <p:spPr bwMode="auto">
            <a:xfrm>
              <a:off x="3400" y="2420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7" name="Freeform 211"/>
            <p:cNvSpPr>
              <a:spLocks/>
            </p:cNvSpPr>
            <p:nvPr/>
          </p:nvSpPr>
          <p:spPr bwMode="auto">
            <a:xfrm>
              <a:off x="3433" y="2420"/>
              <a:ext cx="4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4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3" h="16">
                  <a:moveTo>
                    <a:pt x="0" y="16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8" name="Freeform 212"/>
            <p:cNvSpPr>
              <a:spLocks/>
            </p:cNvSpPr>
            <p:nvPr/>
          </p:nvSpPr>
          <p:spPr bwMode="auto">
            <a:xfrm>
              <a:off x="3476" y="2420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9" name="Freeform 213"/>
            <p:cNvSpPr>
              <a:spLocks/>
            </p:cNvSpPr>
            <p:nvPr/>
          </p:nvSpPr>
          <p:spPr bwMode="auto">
            <a:xfrm>
              <a:off x="3509" y="2420"/>
              <a:ext cx="2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6" h="16">
                  <a:moveTo>
                    <a:pt x="0" y="16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" name="Freeform 214"/>
            <p:cNvSpPr>
              <a:spLocks/>
            </p:cNvSpPr>
            <p:nvPr/>
          </p:nvSpPr>
          <p:spPr bwMode="auto">
            <a:xfrm>
              <a:off x="3535" y="2420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1" name="Freeform 215"/>
            <p:cNvSpPr>
              <a:spLocks/>
            </p:cNvSpPr>
            <p:nvPr/>
          </p:nvSpPr>
          <p:spPr bwMode="auto">
            <a:xfrm>
              <a:off x="3568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2" name="Freeform 216"/>
            <p:cNvSpPr>
              <a:spLocks/>
            </p:cNvSpPr>
            <p:nvPr/>
          </p:nvSpPr>
          <p:spPr bwMode="auto">
            <a:xfrm>
              <a:off x="3602" y="2420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3" name="Freeform 217"/>
            <p:cNvSpPr>
              <a:spLocks/>
            </p:cNvSpPr>
            <p:nvPr/>
          </p:nvSpPr>
          <p:spPr bwMode="auto">
            <a:xfrm>
              <a:off x="3644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4" name="Freeform 218"/>
            <p:cNvSpPr>
              <a:spLocks/>
            </p:cNvSpPr>
            <p:nvPr/>
          </p:nvSpPr>
          <p:spPr bwMode="auto">
            <a:xfrm>
              <a:off x="3678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5" name="Freeform 219"/>
            <p:cNvSpPr>
              <a:spLocks/>
            </p:cNvSpPr>
            <p:nvPr/>
          </p:nvSpPr>
          <p:spPr bwMode="auto">
            <a:xfrm>
              <a:off x="3712" y="2420"/>
              <a:ext cx="25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5" h="16">
                  <a:moveTo>
                    <a:pt x="0" y="16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6" name="Freeform 220"/>
            <p:cNvSpPr>
              <a:spLocks/>
            </p:cNvSpPr>
            <p:nvPr/>
          </p:nvSpPr>
          <p:spPr bwMode="auto">
            <a:xfrm>
              <a:off x="3737" y="2420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7" name="Freeform 221"/>
            <p:cNvSpPr>
              <a:spLocks/>
            </p:cNvSpPr>
            <p:nvPr/>
          </p:nvSpPr>
          <p:spPr bwMode="auto">
            <a:xfrm>
              <a:off x="3779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8" name="Freeform 222"/>
            <p:cNvSpPr>
              <a:spLocks/>
            </p:cNvSpPr>
            <p:nvPr/>
          </p:nvSpPr>
          <p:spPr bwMode="auto">
            <a:xfrm>
              <a:off x="3813" y="2420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9" name="Freeform 223"/>
            <p:cNvSpPr>
              <a:spLocks/>
            </p:cNvSpPr>
            <p:nvPr/>
          </p:nvSpPr>
          <p:spPr bwMode="auto">
            <a:xfrm>
              <a:off x="3846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0" name="Freeform 224"/>
            <p:cNvSpPr>
              <a:spLocks/>
            </p:cNvSpPr>
            <p:nvPr/>
          </p:nvSpPr>
          <p:spPr bwMode="auto">
            <a:xfrm>
              <a:off x="3880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1" name="Freeform 225"/>
            <p:cNvSpPr>
              <a:spLocks/>
            </p:cNvSpPr>
            <p:nvPr/>
          </p:nvSpPr>
          <p:spPr bwMode="auto">
            <a:xfrm>
              <a:off x="3914" y="2420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2" name="Freeform 226"/>
            <p:cNvSpPr>
              <a:spLocks/>
            </p:cNvSpPr>
            <p:nvPr/>
          </p:nvSpPr>
          <p:spPr bwMode="auto">
            <a:xfrm>
              <a:off x="3956" y="2420"/>
              <a:ext cx="25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5" h="16">
                  <a:moveTo>
                    <a:pt x="0" y="16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3" name="Freeform 227"/>
            <p:cNvSpPr>
              <a:spLocks/>
            </p:cNvSpPr>
            <p:nvPr/>
          </p:nvSpPr>
          <p:spPr bwMode="auto">
            <a:xfrm>
              <a:off x="3981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4" name="Freeform 228"/>
            <p:cNvSpPr>
              <a:spLocks/>
            </p:cNvSpPr>
            <p:nvPr/>
          </p:nvSpPr>
          <p:spPr bwMode="auto">
            <a:xfrm>
              <a:off x="4015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5" name="Freeform 229"/>
            <p:cNvSpPr>
              <a:spLocks/>
            </p:cNvSpPr>
            <p:nvPr/>
          </p:nvSpPr>
          <p:spPr bwMode="auto">
            <a:xfrm>
              <a:off x="4049" y="2420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6" name="Freeform 230"/>
            <p:cNvSpPr>
              <a:spLocks/>
            </p:cNvSpPr>
            <p:nvPr/>
          </p:nvSpPr>
          <p:spPr bwMode="auto">
            <a:xfrm>
              <a:off x="4091" y="2420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7" name="Freeform 231"/>
            <p:cNvSpPr>
              <a:spLocks/>
            </p:cNvSpPr>
            <p:nvPr/>
          </p:nvSpPr>
          <p:spPr bwMode="auto">
            <a:xfrm>
              <a:off x="4124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8" name="Freeform 232"/>
            <p:cNvSpPr>
              <a:spLocks/>
            </p:cNvSpPr>
            <p:nvPr/>
          </p:nvSpPr>
          <p:spPr bwMode="auto">
            <a:xfrm>
              <a:off x="4158" y="2420"/>
              <a:ext cx="25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5" h="16">
                  <a:moveTo>
                    <a:pt x="0" y="16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9" name="Freeform 233"/>
            <p:cNvSpPr>
              <a:spLocks/>
            </p:cNvSpPr>
            <p:nvPr/>
          </p:nvSpPr>
          <p:spPr bwMode="auto">
            <a:xfrm>
              <a:off x="4183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0" name="Freeform 234"/>
            <p:cNvSpPr>
              <a:spLocks/>
            </p:cNvSpPr>
            <p:nvPr/>
          </p:nvSpPr>
          <p:spPr bwMode="auto">
            <a:xfrm>
              <a:off x="4217" y="2420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1" name="Freeform 235"/>
            <p:cNvSpPr>
              <a:spLocks/>
            </p:cNvSpPr>
            <p:nvPr/>
          </p:nvSpPr>
          <p:spPr bwMode="auto">
            <a:xfrm>
              <a:off x="4259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2" name="Freeform 236"/>
            <p:cNvSpPr>
              <a:spLocks/>
            </p:cNvSpPr>
            <p:nvPr/>
          </p:nvSpPr>
          <p:spPr bwMode="auto">
            <a:xfrm>
              <a:off x="4293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3" name="Freeform 237"/>
            <p:cNvSpPr>
              <a:spLocks/>
            </p:cNvSpPr>
            <p:nvPr/>
          </p:nvSpPr>
          <p:spPr bwMode="auto">
            <a:xfrm>
              <a:off x="4327" y="2420"/>
              <a:ext cx="25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5" h="16">
                  <a:moveTo>
                    <a:pt x="0" y="16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4" name="Freeform 238"/>
            <p:cNvSpPr>
              <a:spLocks/>
            </p:cNvSpPr>
            <p:nvPr/>
          </p:nvSpPr>
          <p:spPr bwMode="auto">
            <a:xfrm>
              <a:off x="4352" y="2420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5" name="Freeform 239"/>
            <p:cNvSpPr>
              <a:spLocks/>
            </p:cNvSpPr>
            <p:nvPr/>
          </p:nvSpPr>
          <p:spPr bwMode="auto">
            <a:xfrm>
              <a:off x="4394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6" name="Freeform 240"/>
            <p:cNvSpPr>
              <a:spLocks/>
            </p:cNvSpPr>
            <p:nvPr/>
          </p:nvSpPr>
          <p:spPr bwMode="auto">
            <a:xfrm>
              <a:off x="4428" y="2420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7" name="Freeform 241"/>
            <p:cNvSpPr>
              <a:spLocks/>
            </p:cNvSpPr>
            <p:nvPr/>
          </p:nvSpPr>
          <p:spPr bwMode="auto">
            <a:xfrm>
              <a:off x="4461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8" name="Freeform 242"/>
            <p:cNvSpPr>
              <a:spLocks/>
            </p:cNvSpPr>
            <p:nvPr/>
          </p:nvSpPr>
          <p:spPr bwMode="auto">
            <a:xfrm>
              <a:off x="4495" y="2420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9" name="Freeform 243"/>
            <p:cNvSpPr>
              <a:spLocks/>
            </p:cNvSpPr>
            <p:nvPr/>
          </p:nvSpPr>
          <p:spPr bwMode="auto">
            <a:xfrm>
              <a:off x="4537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0" name="Freeform 244"/>
            <p:cNvSpPr>
              <a:spLocks/>
            </p:cNvSpPr>
            <p:nvPr/>
          </p:nvSpPr>
          <p:spPr bwMode="auto">
            <a:xfrm>
              <a:off x="4571" y="2420"/>
              <a:ext cx="25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5" h="16">
                  <a:moveTo>
                    <a:pt x="0" y="16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1" name="Freeform 245"/>
            <p:cNvSpPr>
              <a:spLocks/>
            </p:cNvSpPr>
            <p:nvPr/>
          </p:nvSpPr>
          <p:spPr bwMode="auto">
            <a:xfrm>
              <a:off x="4596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2" name="Freeform 246"/>
            <p:cNvSpPr>
              <a:spLocks/>
            </p:cNvSpPr>
            <p:nvPr/>
          </p:nvSpPr>
          <p:spPr bwMode="auto">
            <a:xfrm>
              <a:off x="4630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3" name="Freeform 247"/>
            <p:cNvSpPr>
              <a:spLocks/>
            </p:cNvSpPr>
            <p:nvPr/>
          </p:nvSpPr>
          <p:spPr bwMode="auto">
            <a:xfrm>
              <a:off x="4664" y="2420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4" name="Freeform 248"/>
            <p:cNvSpPr>
              <a:spLocks/>
            </p:cNvSpPr>
            <p:nvPr/>
          </p:nvSpPr>
          <p:spPr bwMode="auto">
            <a:xfrm>
              <a:off x="4706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5" name="Freeform 249"/>
            <p:cNvSpPr>
              <a:spLocks/>
            </p:cNvSpPr>
            <p:nvPr/>
          </p:nvSpPr>
          <p:spPr bwMode="auto">
            <a:xfrm>
              <a:off x="4740" y="2420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6" name="Freeform 250"/>
            <p:cNvSpPr>
              <a:spLocks/>
            </p:cNvSpPr>
            <p:nvPr/>
          </p:nvSpPr>
          <p:spPr bwMode="auto">
            <a:xfrm>
              <a:off x="4773" y="2420"/>
              <a:ext cx="2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6" h="16">
                  <a:moveTo>
                    <a:pt x="0" y="16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7" name="Freeform 251"/>
            <p:cNvSpPr>
              <a:spLocks/>
            </p:cNvSpPr>
            <p:nvPr/>
          </p:nvSpPr>
          <p:spPr bwMode="auto">
            <a:xfrm>
              <a:off x="4799" y="2420"/>
              <a:ext cx="4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8" name="Freeform 252"/>
            <p:cNvSpPr>
              <a:spLocks/>
            </p:cNvSpPr>
            <p:nvPr/>
          </p:nvSpPr>
          <p:spPr bwMode="auto">
            <a:xfrm>
              <a:off x="4841" y="2420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9" name="Freeform 253"/>
            <p:cNvSpPr>
              <a:spLocks/>
            </p:cNvSpPr>
            <p:nvPr/>
          </p:nvSpPr>
          <p:spPr bwMode="auto">
            <a:xfrm>
              <a:off x="4874" y="2420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0" name="Rectangle 254"/>
            <p:cNvSpPr>
              <a:spLocks noChangeArrowheads="1"/>
            </p:cNvSpPr>
            <p:nvPr/>
          </p:nvSpPr>
          <p:spPr bwMode="auto">
            <a:xfrm>
              <a:off x="484" y="1120"/>
              <a:ext cx="2124" cy="2023"/>
            </a:xfrm>
            <a:prstGeom prst="rect">
              <a:avLst/>
            </a:prstGeom>
            <a:solidFill>
              <a:srgbClr val="EBEBEB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1" name="Freeform 255"/>
            <p:cNvSpPr>
              <a:spLocks/>
            </p:cNvSpPr>
            <p:nvPr/>
          </p:nvSpPr>
          <p:spPr bwMode="auto">
            <a:xfrm>
              <a:off x="484" y="1120"/>
              <a:ext cx="2124" cy="2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24" y="0"/>
                </a:cxn>
                <a:cxn ang="0">
                  <a:pos x="2124" y="0"/>
                </a:cxn>
                <a:cxn ang="0">
                  <a:pos x="2124" y="2023"/>
                </a:cxn>
                <a:cxn ang="0">
                  <a:pos x="2124" y="2023"/>
                </a:cxn>
                <a:cxn ang="0">
                  <a:pos x="0" y="2023"/>
                </a:cxn>
                <a:cxn ang="0">
                  <a:pos x="0" y="20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24" h="2023">
                  <a:moveTo>
                    <a:pt x="0" y="0"/>
                  </a:moveTo>
                  <a:lnTo>
                    <a:pt x="2124" y="0"/>
                  </a:lnTo>
                  <a:lnTo>
                    <a:pt x="2124" y="0"/>
                  </a:lnTo>
                  <a:lnTo>
                    <a:pt x="2124" y="2023"/>
                  </a:lnTo>
                  <a:lnTo>
                    <a:pt x="2124" y="2023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2" name="Line 256"/>
            <p:cNvSpPr>
              <a:spLocks noChangeShapeType="1"/>
            </p:cNvSpPr>
            <p:nvPr/>
          </p:nvSpPr>
          <p:spPr bwMode="auto">
            <a:xfrm>
              <a:off x="425" y="3143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3" name="Line 257"/>
            <p:cNvSpPr>
              <a:spLocks noChangeShapeType="1"/>
            </p:cNvSpPr>
            <p:nvPr/>
          </p:nvSpPr>
          <p:spPr bwMode="auto">
            <a:xfrm>
              <a:off x="425" y="2637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4" name="Line 258"/>
            <p:cNvSpPr>
              <a:spLocks noChangeShapeType="1"/>
            </p:cNvSpPr>
            <p:nvPr/>
          </p:nvSpPr>
          <p:spPr bwMode="auto">
            <a:xfrm>
              <a:off x="425" y="2131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5" name="Line 259"/>
            <p:cNvSpPr>
              <a:spLocks noChangeShapeType="1"/>
            </p:cNvSpPr>
            <p:nvPr/>
          </p:nvSpPr>
          <p:spPr bwMode="auto">
            <a:xfrm>
              <a:off x="425" y="1626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6" name="Line 260"/>
            <p:cNvSpPr>
              <a:spLocks noChangeShapeType="1"/>
            </p:cNvSpPr>
            <p:nvPr/>
          </p:nvSpPr>
          <p:spPr bwMode="auto">
            <a:xfrm>
              <a:off x="425" y="1120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7" name="Line 261"/>
            <p:cNvSpPr>
              <a:spLocks noChangeShapeType="1"/>
            </p:cNvSpPr>
            <p:nvPr/>
          </p:nvSpPr>
          <p:spPr bwMode="auto">
            <a:xfrm flipV="1">
              <a:off x="484" y="1120"/>
              <a:ext cx="1" cy="20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8" name="Line 262"/>
            <p:cNvSpPr>
              <a:spLocks noChangeShapeType="1"/>
            </p:cNvSpPr>
            <p:nvPr/>
          </p:nvSpPr>
          <p:spPr bwMode="auto">
            <a:xfrm>
              <a:off x="560" y="3151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9" name="Line 263"/>
            <p:cNvSpPr>
              <a:spLocks noChangeShapeType="1"/>
            </p:cNvSpPr>
            <p:nvPr/>
          </p:nvSpPr>
          <p:spPr bwMode="auto">
            <a:xfrm>
              <a:off x="1234" y="3151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0" name="Line 264"/>
            <p:cNvSpPr>
              <a:spLocks noChangeShapeType="1"/>
            </p:cNvSpPr>
            <p:nvPr/>
          </p:nvSpPr>
          <p:spPr bwMode="auto">
            <a:xfrm>
              <a:off x="1925" y="3151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1" name="Line 265"/>
            <p:cNvSpPr>
              <a:spLocks noChangeShapeType="1"/>
            </p:cNvSpPr>
            <p:nvPr/>
          </p:nvSpPr>
          <p:spPr bwMode="auto">
            <a:xfrm>
              <a:off x="2608" y="3151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2" name="Rectangle 266"/>
            <p:cNvSpPr>
              <a:spLocks noChangeArrowheads="1"/>
            </p:cNvSpPr>
            <p:nvPr/>
          </p:nvSpPr>
          <p:spPr bwMode="auto">
            <a:xfrm>
              <a:off x="484" y="1842"/>
              <a:ext cx="3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3" name="Freeform 267"/>
            <p:cNvSpPr>
              <a:spLocks/>
            </p:cNvSpPr>
            <p:nvPr/>
          </p:nvSpPr>
          <p:spPr bwMode="auto">
            <a:xfrm>
              <a:off x="518" y="1842"/>
              <a:ext cx="25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5" h="8">
                  <a:moveTo>
                    <a:pt x="0" y="8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4" name="Freeform 268"/>
            <p:cNvSpPr>
              <a:spLocks/>
            </p:cNvSpPr>
            <p:nvPr/>
          </p:nvSpPr>
          <p:spPr bwMode="auto">
            <a:xfrm>
              <a:off x="543" y="1842"/>
              <a:ext cx="17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7" h="8">
                  <a:moveTo>
                    <a:pt x="0" y="8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5" name="Freeform 269"/>
            <p:cNvSpPr>
              <a:spLocks/>
            </p:cNvSpPr>
            <p:nvPr/>
          </p:nvSpPr>
          <p:spPr bwMode="auto">
            <a:xfrm>
              <a:off x="552" y="1842"/>
              <a:ext cx="8" cy="15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8"/>
                </a:cxn>
                <a:cxn ang="0">
                  <a:pos x="8" y="153"/>
                </a:cxn>
                <a:cxn ang="0">
                  <a:pos x="0" y="153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153">
                  <a:moveTo>
                    <a:pt x="8" y="0"/>
                  </a:moveTo>
                  <a:lnTo>
                    <a:pt x="8" y="8"/>
                  </a:lnTo>
                  <a:lnTo>
                    <a:pt x="8" y="153"/>
                  </a:lnTo>
                  <a:lnTo>
                    <a:pt x="0" y="153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6" name="Freeform 270"/>
            <p:cNvSpPr>
              <a:spLocks/>
            </p:cNvSpPr>
            <p:nvPr/>
          </p:nvSpPr>
          <p:spPr bwMode="auto">
            <a:xfrm>
              <a:off x="552" y="1995"/>
              <a:ext cx="2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25" y="144"/>
                </a:cxn>
                <a:cxn ang="0">
                  <a:pos x="8" y="14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25" h="144">
                  <a:moveTo>
                    <a:pt x="0" y="0"/>
                  </a:moveTo>
                  <a:lnTo>
                    <a:pt x="8" y="0"/>
                  </a:lnTo>
                  <a:lnTo>
                    <a:pt x="25" y="144"/>
                  </a:lnTo>
                  <a:lnTo>
                    <a:pt x="8" y="14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7" name="Freeform 271"/>
            <p:cNvSpPr>
              <a:spLocks/>
            </p:cNvSpPr>
            <p:nvPr/>
          </p:nvSpPr>
          <p:spPr bwMode="auto">
            <a:xfrm>
              <a:off x="560" y="2139"/>
              <a:ext cx="25" cy="14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25" y="145"/>
                </a:cxn>
                <a:cxn ang="0">
                  <a:pos x="9" y="145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5" h="145">
                  <a:moveTo>
                    <a:pt x="17" y="0"/>
                  </a:moveTo>
                  <a:lnTo>
                    <a:pt x="17" y="0"/>
                  </a:lnTo>
                  <a:lnTo>
                    <a:pt x="25" y="145"/>
                  </a:lnTo>
                  <a:lnTo>
                    <a:pt x="9" y="14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8" name="Freeform 272"/>
            <p:cNvSpPr>
              <a:spLocks/>
            </p:cNvSpPr>
            <p:nvPr/>
          </p:nvSpPr>
          <p:spPr bwMode="auto">
            <a:xfrm>
              <a:off x="569" y="2284"/>
              <a:ext cx="16" cy="1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12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128">
                  <a:moveTo>
                    <a:pt x="16" y="0"/>
                  </a:moveTo>
                  <a:lnTo>
                    <a:pt x="16" y="0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9" name="Freeform 273"/>
            <p:cNvSpPr>
              <a:spLocks/>
            </p:cNvSpPr>
            <p:nvPr/>
          </p:nvSpPr>
          <p:spPr bwMode="auto">
            <a:xfrm>
              <a:off x="569" y="2412"/>
              <a:ext cx="25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5" y="129"/>
                </a:cxn>
                <a:cxn ang="0">
                  <a:pos x="16" y="13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137">
                  <a:moveTo>
                    <a:pt x="0" y="0"/>
                  </a:moveTo>
                  <a:lnTo>
                    <a:pt x="16" y="0"/>
                  </a:lnTo>
                  <a:lnTo>
                    <a:pt x="25" y="129"/>
                  </a:lnTo>
                  <a:lnTo>
                    <a:pt x="16" y="1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0" name="Freeform 274"/>
            <p:cNvSpPr>
              <a:spLocks/>
            </p:cNvSpPr>
            <p:nvPr/>
          </p:nvSpPr>
          <p:spPr bwMode="auto">
            <a:xfrm>
              <a:off x="585" y="2541"/>
              <a:ext cx="17" cy="12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0"/>
                </a:cxn>
                <a:cxn ang="0">
                  <a:pos x="17" y="128"/>
                </a:cxn>
                <a:cxn ang="0">
                  <a:pos x="9" y="12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7" h="128">
                  <a:moveTo>
                    <a:pt x="0" y="8"/>
                  </a:moveTo>
                  <a:lnTo>
                    <a:pt x="9" y="0"/>
                  </a:lnTo>
                  <a:lnTo>
                    <a:pt x="17" y="128"/>
                  </a:lnTo>
                  <a:lnTo>
                    <a:pt x="9" y="1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1" name="Freeform 275"/>
            <p:cNvSpPr>
              <a:spLocks/>
            </p:cNvSpPr>
            <p:nvPr/>
          </p:nvSpPr>
          <p:spPr bwMode="auto">
            <a:xfrm>
              <a:off x="594" y="2669"/>
              <a:ext cx="8" cy="1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112"/>
                </a:cxn>
                <a:cxn ang="0">
                  <a:pos x="0" y="11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112">
                  <a:moveTo>
                    <a:pt x="8" y="0"/>
                  </a:moveTo>
                  <a:lnTo>
                    <a:pt x="8" y="0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2" name="Freeform 276"/>
            <p:cNvSpPr>
              <a:spLocks/>
            </p:cNvSpPr>
            <p:nvPr/>
          </p:nvSpPr>
          <p:spPr bwMode="auto">
            <a:xfrm>
              <a:off x="594" y="2773"/>
              <a:ext cx="25" cy="12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5" y="129"/>
                </a:cxn>
                <a:cxn ang="0">
                  <a:pos x="8" y="12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5" h="129">
                  <a:moveTo>
                    <a:pt x="0" y="8"/>
                  </a:moveTo>
                  <a:lnTo>
                    <a:pt x="8" y="0"/>
                  </a:lnTo>
                  <a:lnTo>
                    <a:pt x="25" y="129"/>
                  </a:lnTo>
                  <a:lnTo>
                    <a:pt x="8" y="12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3" name="Freeform 277"/>
            <p:cNvSpPr>
              <a:spLocks/>
            </p:cNvSpPr>
            <p:nvPr/>
          </p:nvSpPr>
          <p:spPr bwMode="auto">
            <a:xfrm>
              <a:off x="602" y="2902"/>
              <a:ext cx="2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26" y="96"/>
                </a:cxn>
                <a:cxn ang="0">
                  <a:pos x="9" y="9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96">
                  <a:moveTo>
                    <a:pt x="0" y="0"/>
                  </a:moveTo>
                  <a:lnTo>
                    <a:pt x="17" y="0"/>
                  </a:lnTo>
                  <a:lnTo>
                    <a:pt x="26" y="96"/>
                  </a:lnTo>
                  <a:lnTo>
                    <a:pt x="9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4" name="Freeform 278"/>
            <p:cNvSpPr>
              <a:spLocks/>
            </p:cNvSpPr>
            <p:nvPr/>
          </p:nvSpPr>
          <p:spPr bwMode="auto">
            <a:xfrm>
              <a:off x="611" y="2998"/>
              <a:ext cx="17" cy="11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7" y="112"/>
                </a:cxn>
                <a:cxn ang="0">
                  <a:pos x="0" y="112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17" h="112">
                  <a:moveTo>
                    <a:pt x="17" y="0"/>
                  </a:moveTo>
                  <a:lnTo>
                    <a:pt x="17" y="0"/>
                  </a:lnTo>
                  <a:lnTo>
                    <a:pt x="17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5" name="Freeform 279"/>
            <p:cNvSpPr>
              <a:spLocks/>
            </p:cNvSpPr>
            <p:nvPr/>
          </p:nvSpPr>
          <p:spPr bwMode="auto">
            <a:xfrm>
              <a:off x="611" y="3086"/>
              <a:ext cx="25" cy="4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7" y="0"/>
                </a:cxn>
                <a:cxn ang="0">
                  <a:pos x="25" y="8"/>
                </a:cxn>
                <a:cxn ang="0">
                  <a:pos x="17" y="24"/>
                </a:cxn>
                <a:cxn ang="0">
                  <a:pos x="0" y="49"/>
                </a:cxn>
                <a:cxn ang="0">
                  <a:pos x="0" y="24"/>
                </a:cxn>
              </a:cxnLst>
              <a:rect l="0" t="0" r="r" b="b"/>
              <a:pathLst>
                <a:path w="25" h="49">
                  <a:moveTo>
                    <a:pt x="0" y="24"/>
                  </a:moveTo>
                  <a:lnTo>
                    <a:pt x="0" y="24"/>
                  </a:lnTo>
                  <a:lnTo>
                    <a:pt x="17" y="0"/>
                  </a:lnTo>
                  <a:lnTo>
                    <a:pt x="25" y="8"/>
                  </a:lnTo>
                  <a:lnTo>
                    <a:pt x="17" y="24"/>
                  </a:lnTo>
                  <a:lnTo>
                    <a:pt x="0" y="4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6" name="Freeform 280"/>
            <p:cNvSpPr>
              <a:spLocks/>
            </p:cNvSpPr>
            <p:nvPr/>
          </p:nvSpPr>
          <p:spPr bwMode="auto">
            <a:xfrm>
              <a:off x="628" y="3078"/>
              <a:ext cx="8" cy="16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7" name="Freeform 281"/>
            <p:cNvSpPr>
              <a:spLocks/>
            </p:cNvSpPr>
            <p:nvPr/>
          </p:nvSpPr>
          <p:spPr bwMode="auto">
            <a:xfrm>
              <a:off x="628" y="3070"/>
              <a:ext cx="16" cy="1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8" name="Freeform 282"/>
            <p:cNvSpPr>
              <a:spLocks/>
            </p:cNvSpPr>
            <p:nvPr/>
          </p:nvSpPr>
          <p:spPr bwMode="auto">
            <a:xfrm>
              <a:off x="636" y="3046"/>
              <a:ext cx="25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25" y="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</a:cxnLst>
              <a:rect l="0" t="0" r="r" b="b"/>
              <a:pathLst>
                <a:path w="25" h="32">
                  <a:moveTo>
                    <a:pt x="8" y="32"/>
                  </a:moveTo>
                  <a:lnTo>
                    <a:pt x="0" y="24"/>
                  </a:lnTo>
                  <a:lnTo>
                    <a:pt x="8" y="0"/>
                  </a:lnTo>
                  <a:lnTo>
                    <a:pt x="25" y="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9" name="Freeform 283"/>
            <p:cNvSpPr>
              <a:spLocks/>
            </p:cNvSpPr>
            <p:nvPr/>
          </p:nvSpPr>
          <p:spPr bwMode="auto">
            <a:xfrm>
              <a:off x="644" y="3038"/>
              <a:ext cx="17" cy="16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7" y="16"/>
                </a:cxn>
              </a:cxnLst>
              <a:rect l="0" t="0" r="r" b="b"/>
              <a:pathLst>
                <a:path w="17" h="16">
                  <a:moveTo>
                    <a:pt x="17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0" name="Freeform 284"/>
            <p:cNvSpPr>
              <a:spLocks/>
            </p:cNvSpPr>
            <p:nvPr/>
          </p:nvSpPr>
          <p:spPr bwMode="auto">
            <a:xfrm>
              <a:off x="644" y="3022"/>
              <a:ext cx="26" cy="2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26" y="16"/>
                </a:cxn>
                <a:cxn ang="0">
                  <a:pos x="9" y="2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6" h="24">
                  <a:moveTo>
                    <a:pt x="0" y="16"/>
                  </a:moveTo>
                  <a:lnTo>
                    <a:pt x="0" y="16"/>
                  </a:lnTo>
                  <a:lnTo>
                    <a:pt x="17" y="0"/>
                  </a:lnTo>
                  <a:lnTo>
                    <a:pt x="26" y="16"/>
                  </a:lnTo>
                  <a:lnTo>
                    <a:pt x="9" y="2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1" name="Freeform 285"/>
            <p:cNvSpPr>
              <a:spLocks/>
            </p:cNvSpPr>
            <p:nvPr/>
          </p:nvSpPr>
          <p:spPr bwMode="auto">
            <a:xfrm>
              <a:off x="661" y="3006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0" y="24"/>
                </a:cxn>
                <a:cxn ang="0">
                  <a:pos x="9" y="0"/>
                </a:cxn>
                <a:cxn ang="0">
                  <a:pos x="17" y="8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0" y="24"/>
                  </a:lnTo>
                  <a:lnTo>
                    <a:pt x="9" y="0"/>
                  </a:lnTo>
                  <a:lnTo>
                    <a:pt x="17" y="8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2" name="Freeform 286"/>
            <p:cNvSpPr>
              <a:spLocks/>
            </p:cNvSpPr>
            <p:nvPr/>
          </p:nvSpPr>
          <p:spPr bwMode="auto">
            <a:xfrm>
              <a:off x="670" y="2998"/>
              <a:ext cx="8" cy="16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8" y="16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3" name="Freeform 287"/>
            <p:cNvSpPr>
              <a:spLocks/>
            </p:cNvSpPr>
            <p:nvPr/>
          </p:nvSpPr>
          <p:spPr bwMode="auto">
            <a:xfrm>
              <a:off x="670" y="2982"/>
              <a:ext cx="17" cy="2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7" h="24">
                  <a:moveTo>
                    <a:pt x="0" y="16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17" y="8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4" name="Freeform 288"/>
            <p:cNvSpPr>
              <a:spLocks/>
            </p:cNvSpPr>
            <p:nvPr/>
          </p:nvSpPr>
          <p:spPr bwMode="auto">
            <a:xfrm>
              <a:off x="678" y="2966"/>
              <a:ext cx="25" cy="24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24"/>
                </a:cxn>
                <a:cxn ang="0">
                  <a:pos x="9" y="0"/>
                </a:cxn>
                <a:cxn ang="0">
                  <a:pos x="25" y="8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9" y="24"/>
                </a:cxn>
              </a:cxnLst>
              <a:rect l="0" t="0" r="r" b="b"/>
              <a:pathLst>
                <a:path w="25" h="24">
                  <a:moveTo>
                    <a:pt x="9" y="24"/>
                  </a:moveTo>
                  <a:lnTo>
                    <a:pt x="0" y="24"/>
                  </a:lnTo>
                  <a:lnTo>
                    <a:pt x="9" y="0"/>
                  </a:lnTo>
                  <a:lnTo>
                    <a:pt x="25" y="8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5" name="Freeform 289"/>
            <p:cNvSpPr>
              <a:spLocks/>
            </p:cNvSpPr>
            <p:nvPr/>
          </p:nvSpPr>
          <p:spPr bwMode="auto">
            <a:xfrm>
              <a:off x="687" y="2958"/>
              <a:ext cx="16" cy="16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16" y="16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6" name="Freeform 290"/>
            <p:cNvSpPr>
              <a:spLocks/>
            </p:cNvSpPr>
            <p:nvPr/>
          </p:nvSpPr>
          <p:spPr bwMode="auto">
            <a:xfrm>
              <a:off x="687" y="2942"/>
              <a:ext cx="25" cy="2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25" y="8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5" h="24">
                  <a:moveTo>
                    <a:pt x="0" y="16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25" y="8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7" name="Freeform 291"/>
            <p:cNvSpPr>
              <a:spLocks/>
            </p:cNvSpPr>
            <p:nvPr/>
          </p:nvSpPr>
          <p:spPr bwMode="auto">
            <a:xfrm>
              <a:off x="703" y="2934"/>
              <a:ext cx="17" cy="1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7" y="8"/>
                </a:cxn>
                <a:cxn ang="0">
                  <a:pos x="9" y="1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7" h="16">
                  <a:moveTo>
                    <a:pt x="0" y="8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8" name="Freeform 292"/>
            <p:cNvSpPr>
              <a:spLocks/>
            </p:cNvSpPr>
            <p:nvPr/>
          </p:nvSpPr>
          <p:spPr bwMode="auto">
            <a:xfrm>
              <a:off x="712" y="2918"/>
              <a:ext cx="8" cy="24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</a:cxnLst>
              <a:rect l="0" t="0" r="r" b="b"/>
              <a:pathLst>
                <a:path w="8" h="24">
                  <a:moveTo>
                    <a:pt x="8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9" name="Freeform 293"/>
            <p:cNvSpPr>
              <a:spLocks/>
            </p:cNvSpPr>
            <p:nvPr/>
          </p:nvSpPr>
          <p:spPr bwMode="auto">
            <a:xfrm>
              <a:off x="712" y="2902"/>
              <a:ext cx="17" cy="2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7" h="24">
                  <a:moveTo>
                    <a:pt x="0" y="16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17" y="8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0" name="Freeform 294"/>
            <p:cNvSpPr>
              <a:spLocks/>
            </p:cNvSpPr>
            <p:nvPr/>
          </p:nvSpPr>
          <p:spPr bwMode="auto">
            <a:xfrm>
              <a:off x="720" y="2902"/>
              <a:ext cx="9" cy="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1" name="Freeform 295"/>
            <p:cNvSpPr>
              <a:spLocks/>
            </p:cNvSpPr>
            <p:nvPr/>
          </p:nvSpPr>
          <p:spPr bwMode="auto">
            <a:xfrm>
              <a:off x="720" y="2886"/>
              <a:ext cx="26" cy="1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26" y="8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8"/>
                </a:cxn>
              </a:cxnLst>
              <a:rect l="0" t="0" r="r" b="b"/>
              <a:pathLst>
                <a:path w="26" h="16">
                  <a:moveTo>
                    <a:pt x="0" y="8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26" y="8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2" name="Freeform 296"/>
            <p:cNvSpPr>
              <a:spLocks/>
            </p:cNvSpPr>
            <p:nvPr/>
          </p:nvSpPr>
          <p:spPr bwMode="auto">
            <a:xfrm>
              <a:off x="729" y="2878"/>
              <a:ext cx="25" cy="1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17" y="0"/>
                </a:cxn>
                <a:cxn ang="0">
                  <a:pos x="25" y="8"/>
                </a:cxn>
                <a:cxn ang="0">
                  <a:pos x="17" y="1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5" h="16">
                  <a:moveTo>
                    <a:pt x="0" y="8"/>
                  </a:moveTo>
                  <a:lnTo>
                    <a:pt x="0" y="8"/>
                  </a:lnTo>
                  <a:lnTo>
                    <a:pt x="17" y="0"/>
                  </a:lnTo>
                  <a:lnTo>
                    <a:pt x="25" y="8"/>
                  </a:lnTo>
                  <a:lnTo>
                    <a:pt x="17" y="1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3" name="Freeform 297"/>
            <p:cNvSpPr>
              <a:spLocks/>
            </p:cNvSpPr>
            <p:nvPr/>
          </p:nvSpPr>
          <p:spPr bwMode="auto">
            <a:xfrm>
              <a:off x="746" y="2862"/>
              <a:ext cx="8" cy="24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24"/>
                </a:cxn>
              </a:cxnLst>
              <a:rect l="0" t="0" r="r" b="b"/>
              <a:pathLst>
                <a:path w="8" h="24">
                  <a:moveTo>
                    <a:pt x="8" y="24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4" name="Freeform 298"/>
            <p:cNvSpPr>
              <a:spLocks/>
            </p:cNvSpPr>
            <p:nvPr/>
          </p:nvSpPr>
          <p:spPr bwMode="auto">
            <a:xfrm>
              <a:off x="746" y="2846"/>
              <a:ext cx="16" cy="1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8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5" name="Freeform 299"/>
            <p:cNvSpPr>
              <a:spLocks/>
            </p:cNvSpPr>
            <p:nvPr/>
          </p:nvSpPr>
          <p:spPr bwMode="auto">
            <a:xfrm>
              <a:off x="754" y="2838"/>
              <a:ext cx="17" cy="16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8" y="16"/>
                </a:cxn>
                <a:cxn ang="0">
                  <a:pos x="8" y="16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7" y="8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6" name="Freeform 300"/>
            <p:cNvSpPr>
              <a:spLocks/>
            </p:cNvSpPr>
            <p:nvPr/>
          </p:nvSpPr>
          <p:spPr bwMode="auto">
            <a:xfrm>
              <a:off x="762" y="2830"/>
              <a:ext cx="17" cy="16"/>
            </a:xfrm>
            <a:custGeom>
              <a:avLst/>
              <a:gdLst/>
              <a:ahLst/>
              <a:cxnLst>
                <a:cxn ang="0">
                  <a:pos x="9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9" y="16"/>
                </a:cxn>
              </a:cxnLst>
              <a:rect l="0" t="0" r="r" b="b"/>
              <a:pathLst>
                <a:path w="17" h="16">
                  <a:moveTo>
                    <a:pt x="9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7" name="Freeform 301"/>
            <p:cNvSpPr>
              <a:spLocks/>
            </p:cNvSpPr>
            <p:nvPr/>
          </p:nvSpPr>
          <p:spPr bwMode="auto">
            <a:xfrm>
              <a:off x="762" y="2814"/>
              <a:ext cx="26" cy="1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17" y="0"/>
                </a:cxn>
                <a:cxn ang="0">
                  <a:pos x="26" y="8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8"/>
                </a:cxn>
              </a:cxnLst>
              <a:rect l="0" t="0" r="r" b="b"/>
              <a:pathLst>
                <a:path w="26" h="16">
                  <a:moveTo>
                    <a:pt x="0" y="8"/>
                  </a:moveTo>
                  <a:lnTo>
                    <a:pt x="0" y="8"/>
                  </a:lnTo>
                  <a:lnTo>
                    <a:pt x="17" y="0"/>
                  </a:lnTo>
                  <a:lnTo>
                    <a:pt x="26" y="8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8" name="Freeform 302"/>
            <p:cNvSpPr>
              <a:spLocks/>
            </p:cNvSpPr>
            <p:nvPr/>
          </p:nvSpPr>
          <p:spPr bwMode="auto">
            <a:xfrm>
              <a:off x="779" y="2806"/>
              <a:ext cx="17" cy="16"/>
            </a:xfrm>
            <a:custGeom>
              <a:avLst/>
              <a:gdLst/>
              <a:ahLst/>
              <a:cxnLst>
                <a:cxn ang="0">
                  <a:pos x="9" y="16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7" y="8"/>
                </a:cxn>
                <a:cxn ang="0">
                  <a:pos x="9" y="16"/>
                </a:cxn>
                <a:cxn ang="0">
                  <a:pos x="9" y="16"/>
                </a:cxn>
              </a:cxnLst>
              <a:rect l="0" t="0" r="r" b="b"/>
              <a:pathLst>
                <a:path w="17" h="16">
                  <a:moveTo>
                    <a:pt x="9" y="16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9" name="Freeform 303"/>
            <p:cNvSpPr>
              <a:spLocks/>
            </p:cNvSpPr>
            <p:nvPr/>
          </p:nvSpPr>
          <p:spPr bwMode="auto">
            <a:xfrm>
              <a:off x="788" y="2797"/>
              <a:ext cx="8" cy="17"/>
            </a:xfrm>
            <a:custGeom>
              <a:avLst/>
              <a:gdLst/>
              <a:ahLst/>
              <a:cxnLst>
                <a:cxn ang="0">
                  <a:pos x="8" y="17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9"/>
                </a:cxn>
                <a:cxn ang="0">
                  <a:pos x="8" y="17"/>
                </a:cxn>
                <a:cxn ang="0">
                  <a:pos x="8" y="17"/>
                </a:cxn>
              </a:cxnLst>
              <a:rect l="0" t="0" r="r" b="b"/>
              <a:pathLst>
                <a:path w="8" h="17">
                  <a:moveTo>
                    <a:pt x="8" y="17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8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0" name="Freeform 304"/>
            <p:cNvSpPr>
              <a:spLocks/>
            </p:cNvSpPr>
            <p:nvPr/>
          </p:nvSpPr>
          <p:spPr bwMode="auto">
            <a:xfrm>
              <a:off x="788" y="2733"/>
              <a:ext cx="50" cy="6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64"/>
                </a:cxn>
                <a:cxn ang="0">
                  <a:pos x="42" y="0"/>
                </a:cxn>
                <a:cxn ang="0">
                  <a:pos x="50" y="8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64"/>
                </a:cxn>
              </a:cxnLst>
              <a:rect l="0" t="0" r="r" b="b"/>
              <a:pathLst>
                <a:path w="50" h="64">
                  <a:moveTo>
                    <a:pt x="0" y="64"/>
                  </a:moveTo>
                  <a:lnTo>
                    <a:pt x="0" y="64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1" name="Freeform 305"/>
            <p:cNvSpPr>
              <a:spLocks/>
            </p:cNvSpPr>
            <p:nvPr/>
          </p:nvSpPr>
          <p:spPr bwMode="auto">
            <a:xfrm>
              <a:off x="830" y="2685"/>
              <a:ext cx="42" cy="56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0" y="48"/>
                </a:cxn>
                <a:cxn ang="0">
                  <a:pos x="25" y="0"/>
                </a:cxn>
                <a:cxn ang="0">
                  <a:pos x="42" y="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56"/>
                </a:cxn>
              </a:cxnLst>
              <a:rect l="0" t="0" r="r" b="b"/>
              <a:pathLst>
                <a:path w="42" h="56">
                  <a:moveTo>
                    <a:pt x="8" y="56"/>
                  </a:moveTo>
                  <a:lnTo>
                    <a:pt x="0" y="48"/>
                  </a:lnTo>
                  <a:lnTo>
                    <a:pt x="25" y="0"/>
                  </a:lnTo>
                  <a:lnTo>
                    <a:pt x="42" y="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2" name="Freeform 306"/>
            <p:cNvSpPr>
              <a:spLocks/>
            </p:cNvSpPr>
            <p:nvPr/>
          </p:nvSpPr>
          <p:spPr bwMode="auto">
            <a:xfrm>
              <a:off x="855" y="2629"/>
              <a:ext cx="51" cy="64"/>
            </a:xfrm>
            <a:custGeom>
              <a:avLst/>
              <a:gdLst/>
              <a:ahLst/>
              <a:cxnLst>
                <a:cxn ang="0">
                  <a:pos x="17" y="64"/>
                </a:cxn>
                <a:cxn ang="0">
                  <a:pos x="0" y="56"/>
                </a:cxn>
                <a:cxn ang="0">
                  <a:pos x="34" y="0"/>
                </a:cxn>
                <a:cxn ang="0">
                  <a:pos x="51" y="8"/>
                </a:cxn>
                <a:cxn ang="0">
                  <a:pos x="17" y="64"/>
                </a:cxn>
                <a:cxn ang="0">
                  <a:pos x="17" y="64"/>
                </a:cxn>
                <a:cxn ang="0">
                  <a:pos x="17" y="64"/>
                </a:cxn>
              </a:cxnLst>
              <a:rect l="0" t="0" r="r" b="b"/>
              <a:pathLst>
                <a:path w="51" h="64">
                  <a:moveTo>
                    <a:pt x="17" y="64"/>
                  </a:moveTo>
                  <a:lnTo>
                    <a:pt x="0" y="56"/>
                  </a:lnTo>
                  <a:lnTo>
                    <a:pt x="34" y="0"/>
                  </a:lnTo>
                  <a:lnTo>
                    <a:pt x="51" y="8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" name="Freeform 307"/>
            <p:cNvSpPr>
              <a:spLocks/>
            </p:cNvSpPr>
            <p:nvPr/>
          </p:nvSpPr>
          <p:spPr bwMode="auto">
            <a:xfrm>
              <a:off x="889" y="2581"/>
              <a:ext cx="42" cy="56"/>
            </a:xfrm>
            <a:custGeom>
              <a:avLst/>
              <a:gdLst/>
              <a:ahLst/>
              <a:cxnLst>
                <a:cxn ang="0">
                  <a:pos x="17" y="56"/>
                </a:cxn>
                <a:cxn ang="0">
                  <a:pos x="0" y="48"/>
                </a:cxn>
                <a:cxn ang="0">
                  <a:pos x="34" y="0"/>
                </a:cxn>
                <a:cxn ang="0">
                  <a:pos x="42" y="8"/>
                </a:cxn>
                <a:cxn ang="0">
                  <a:pos x="17" y="56"/>
                </a:cxn>
                <a:cxn ang="0">
                  <a:pos x="17" y="56"/>
                </a:cxn>
                <a:cxn ang="0">
                  <a:pos x="17" y="56"/>
                </a:cxn>
              </a:cxnLst>
              <a:rect l="0" t="0" r="r" b="b"/>
              <a:pathLst>
                <a:path w="42" h="56">
                  <a:moveTo>
                    <a:pt x="17" y="56"/>
                  </a:moveTo>
                  <a:lnTo>
                    <a:pt x="0" y="48"/>
                  </a:lnTo>
                  <a:lnTo>
                    <a:pt x="34" y="0"/>
                  </a:lnTo>
                  <a:lnTo>
                    <a:pt x="42" y="8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" name="Freeform 308"/>
            <p:cNvSpPr>
              <a:spLocks/>
            </p:cNvSpPr>
            <p:nvPr/>
          </p:nvSpPr>
          <p:spPr bwMode="auto">
            <a:xfrm>
              <a:off x="923" y="2541"/>
              <a:ext cx="42" cy="4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33" y="0"/>
                </a:cxn>
                <a:cxn ang="0">
                  <a:pos x="42" y="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42" h="48">
                  <a:moveTo>
                    <a:pt x="0" y="40"/>
                  </a:moveTo>
                  <a:lnTo>
                    <a:pt x="0" y="40"/>
                  </a:lnTo>
                  <a:lnTo>
                    <a:pt x="33" y="0"/>
                  </a:lnTo>
                  <a:lnTo>
                    <a:pt x="42" y="8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" name="Freeform 309"/>
            <p:cNvSpPr>
              <a:spLocks/>
            </p:cNvSpPr>
            <p:nvPr/>
          </p:nvSpPr>
          <p:spPr bwMode="auto">
            <a:xfrm>
              <a:off x="956" y="2501"/>
              <a:ext cx="51" cy="4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42" y="0"/>
                </a:cxn>
                <a:cxn ang="0">
                  <a:pos x="51" y="8"/>
                </a:cxn>
                <a:cxn ang="0">
                  <a:pos x="9" y="48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51" h="48">
                  <a:moveTo>
                    <a:pt x="0" y="40"/>
                  </a:moveTo>
                  <a:lnTo>
                    <a:pt x="0" y="40"/>
                  </a:lnTo>
                  <a:lnTo>
                    <a:pt x="42" y="0"/>
                  </a:lnTo>
                  <a:lnTo>
                    <a:pt x="51" y="8"/>
                  </a:lnTo>
                  <a:lnTo>
                    <a:pt x="9" y="48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" name="Freeform 310"/>
            <p:cNvSpPr>
              <a:spLocks/>
            </p:cNvSpPr>
            <p:nvPr/>
          </p:nvSpPr>
          <p:spPr bwMode="auto">
            <a:xfrm>
              <a:off x="998" y="2460"/>
              <a:ext cx="42" cy="49"/>
            </a:xfrm>
            <a:custGeom>
              <a:avLst/>
              <a:gdLst/>
              <a:ahLst/>
              <a:cxnLst>
                <a:cxn ang="0">
                  <a:pos x="9" y="49"/>
                </a:cxn>
                <a:cxn ang="0">
                  <a:pos x="0" y="41"/>
                </a:cxn>
                <a:cxn ang="0">
                  <a:pos x="34" y="0"/>
                </a:cxn>
                <a:cxn ang="0">
                  <a:pos x="42" y="8"/>
                </a:cxn>
                <a:cxn ang="0">
                  <a:pos x="9" y="49"/>
                </a:cxn>
                <a:cxn ang="0">
                  <a:pos x="9" y="49"/>
                </a:cxn>
                <a:cxn ang="0">
                  <a:pos x="9" y="49"/>
                </a:cxn>
              </a:cxnLst>
              <a:rect l="0" t="0" r="r" b="b"/>
              <a:pathLst>
                <a:path w="42" h="49">
                  <a:moveTo>
                    <a:pt x="9" y="49"/>
                  </a:moveTo>
                  <a:lnTo>
                    <a:pt x="0" y="41"/>
                  </a:lnTo>
                  <a:lnTo>
                    <a:pt x="34" y="0"/>
                  </a:lnTo>
                  <a:lnTo>
                    <a:pt x="42" y="8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" name="Freeform 311"/>
            <p:cNvSpPr>
              <a:spLocks/>
            </p:cNvSpPr>
            <p:nvPr/>
          </p:nvSpPr>
          <p:spPr bwMode="auto">
            <a:xfrm>
              <a:off x="1032" y="2420"/>
              <a:ext cx="42" cy="4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25" y="0"/>
                </a:cxn>
                <a:cxn ang="0">
                  <a:pos x="42" y="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42" h="48">
                  <a:moveTo>
                    <a:pt x="0" y="40"/>
                  </a:moveTo>
                  <a:lnTo>
                    <a:pt x="0" y="40"/>
                  </a:lnTo>
                  <a:lnTo>
                    <a:pt x="25" y="0"/>
                  </a:lnTo>
                  <a:lnTo>
                    <a:pt x="42" y="8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" name="Freeform 312"/>
            <p:cNvSpPr>
              <a:spLocks/>
            </p:cNvSpPr>
            <p:nvPr/>
          </p:nvSpPr>
          <p:spPr bwMode="auto">
            <a:xfrm>
              <a:off x="1057" y="2388"/>
              <a:ext cx="42" cy="4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" y="32"/>
                </a:cxn>
                <a:cxn ang="0">
                  <a:pos x="34" y="0"/>
                </a:cxn>
                <a:cxn ang="0">
                  <a:pos x="42" y="8"/>
                </a:cxn>
                <a:cxn ang="0">
                  <a:pos x="17" y="4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42" h="40">
                  <a:moveTo>
                    <a:pt x="0" y="32"/>
                  </a:moveTo>
                  <a:lnTo>
                    <a:pt x="9" y="32"/>
                  </a:lnTo>
                  <a:lnTo>
                    <a:pt x="34" y="0"/>
                  </a:lnTo>
                  <a:lnTo>
                    <a:pt x="42" y="8"/>
                  </a:lnTo>
                  <a:lnTo>
                    <a:pt x="17" y="4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9" name="Freeform 313"/>
            <p:cNvSpPr>
              <a:spLocks/>
            </p:cNvSpPr>
            <p:nvPr/>
          </p:nvSpPr>
          <p:spPr bwMode="auto">
            <a:xfrm>
              <a:off x="1091" y="2356"/>
              <a:ext cx="51" cy="4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42" y="0"/>
                </a:cxn>
                <a:cxn ang="0">
                  <a:pos x="51" y="8"/>
                </a:cxn>
                <a:cxn ang="0">
                  <a:pos x="8" y="4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51" h="40">
                  <a:moveTo>
                    <a:pt x="0" y="32"/>
                  </a:moveTo>
                  <a:lnTo>
                    <a:pt x="0" y="32"/>
                  </a:lnTo>
                  <a:lnTo>
                    <a:pt x="42" y="0"/>
                  </a:lnTo>
                  <a:lnTo>
                    <a:pt x="51" y="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" name="Freeform 314"/>
            <p:cNvSpPr>
              <a:spLocks/>
            </p:cNvSpPr>
            <p:nvPr/>
          </p:nvSpPr>
          <p:spPr bwMode="auto">
            <a:xfrm>
              <a:off x="1133" y="2316"/>
              <a:ext cx="42" cy="48"/>
            </a:xfrm>
            <a:custGeom>
              <a:avLst/>
              <a:gdLst/>
              <a:ahLst/>
              <a:cxnLst>
                <a:cxn ang="0">
                  <a:pos x="9" y="48"/>
                </a:cxn>
                <a:cxn ang="0">
                  <a:pos x="0" y="40"/>
                </a:cxn>
                <a:cxn ang="0">
                  <a:pos x="34" y="0"/>
                </a:cxn>
                <a:cxn ang="0">
                  <a:pos x="42" y="8"/>
                </a:cxn>
                <a:cxn ang="0">
                  <a:pos x="9" y="48"/>
                </a:cxn>
                <a:cxn ang="0">
                  <a:pos x="9" y="48"/>
                </a:cxn>
                <a:cxn ang="0">
                  <a:pos x="9" y="48"/>
                </a:cxn>
              </a:cxnLst>
              <a:rect l="0" t="0" r="r" b="b"/>
              <a:pathLst>
                <a:path w="42" h="48">
                  <a:moveTo>
                    <a:pt x="9" y="48"/>
                  </a:moveTo>
                  <a:lnTo>
                    <a:pt x="0" y="40"/>
                  </a:lnTo>
                  <a:lnTo>
                    <a:pt x="34" y="0"/>
                  </a:lnTo>
                  <a:lnTo>
                    <a:pt x="42" y="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1" name="Freeform 315"/>
            <p:cNvSpPr>
              <a:spLocks/>
            </p:cNvSpPr>
            <p:nvPr/>
          </p:nvSpPr>
          <p:spPr bwMode="auto">
            <a:xfrm>
              <a:off x="1167" y="2300"/>
              <a:ext cx="42" cy="2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34" y="0"/>
                </a:cxn>
                <a:cxn ang="0">
                  <a:pos x="42" y="8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" h="24">
                  <a:moveTo>
                    <a:pt x="0" y="16"/>
                  </a:moveTo>
                  <a:lnTo>
                    <a:pt x="0" y="16"/>
                  </a:lnTo>
                  <a:lnTo>
                    <a:pt x="34" y="0"/>
                  </a:lnTo>
                  <a:lnTo>
                    <a:pt x="42" y="8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2" name="Freeform 316"/>
            <p:cNvSpPr>
              <a:spLocks/>
            </p:cNvSpPr>
            <p:nvPr/>
          </p:nvSpPr>
          <p:spPr bwMode="auto">
            <a:xfrm>
              <a:off x="1201" y="2268"/>
              <a:ext cx="42" cy="40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0" y="32"/>
                </a:cxn>
                <a:cxn ang="0">
                  <a:pos x="33" y="0"/>
                </a:cxn>
                <a:cxn ang="0">
                  <a:pos x="42" y="8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40"/>
                </a:cxn>
              </a:cxnLst>
              <a:rect l="0" t="0" r="r" b="b"/>
              <a:pathLst>
                <a:path w="42" h="40">
                  <a:moveTo>
                    <a:pt x="8" y="40"/>
                  </a:moveTo>
                  <a:lnTo>
                    <a:pt x="0" y="32"/>
                  </a:lnTo>
                  <a:lnTo>
                    <a:pt x="33" y="0"/>
                  </a:lnTo>
                  <a:lnTo>
                    <a:pt x="42" y="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3" name="Freeform 317"/>
            <p:cNvSpPr>
              <a:spLocks/>
            </p:cNvSpPr>
            <p:nvPr/>
          </p:nvSpPr>
          <p:spPr bwMode="auto">
            <a:xfrm>
              <a:off x="1234" y="2236"/>
              <a:ext cx="42" cy="40"/>
            </a:xfrm>
            <a:custGeom>
              <a:avLst/>
              <a:gdLst/>
              <a:ahLst/>
              <a:cxnLst>
                <a:cxn ang="0">
                  <a:pos x="9" y="40"/>
                </a:cxn>
                <a:cxn ang="0">
                  <a:pos x="0" y="32"/>
                </a:cxn>
                <a:cxn ang="0">
                  <a:pos x="26" y="0"/>
                </a:cxn>
                <a:cxn ang="0">
                  <a:pos x="42" y="8"/>
                </a:cxn>
                <a:cxn ang="0">
                  <a:pos x="9" y="40"/>
                </a:cxn>
                <a:cxn ang="0">
                  <a:pos x="9" y="40"/>
                </a:cxn>
              </a:cxnLst>
              <a:rect l="0" t="0" r="r" b="b"/>
              <a:pathLst>
                <a:path w="42" h="40">
                  <a:moveTo>
                    <a:pt x="9" y="40"/>
                  </a:moveTo>
                  <a:lnTo>
                    <a:pt x="0" y="32"/>
                  </a:lnTo>
                  <a:lnTo>
                    <a:pt x="26" y="0"/>
                  </a:lnTo>
                  <a:lnTo>
                    <a:pt x="42" y="8"/>
                  </a:lnTo>
                  <a:lnTo>
                    <a:pt x="9" y="40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4" name="Freeform 318"/>
            <p:cNvSpPr>
              <a:spLocks/>
            </p:cNvSpPr>
            <p:nvPr/>
          </p:nvSpPr>
          <p:spPr bwMode="auto">
            <a:xfrm>
              <a:off x="1260" y="2220"/>
              <a:ext cx="50" cy="2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50" y="0"/>
                </a:cxn>
                <a:cxn ang="0">
                  <a:pos x="50" y="8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8" y="16"/>
                </a:cxn>
              </a:cxnLst>
              <a:rect l="0" t="0" r="r" b="b"/>
              <a:pathLst>
                <a:path w="50" h="24">
                  <a:moveTo>
                    <a:pt x="8" y="16"/>
                  </a:moveTo>
                  <a:lnTo>
                    <a:pt x="8" y="16"/>
                  </a:lnTo>
                  <a:lnTo>
                    <a:pt x="50" y="0"/>
                  </a:lnTo>
                  <a:lnTo>
                    <a:pt x="50" y="8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5" name="Freeform 319"/>
            <p:cNvSpPr>
              <a:spLocks/>
            </p:cNvSpPr>
            <p:nvPr/>
          </p:nvSpPr>
          <p:spPr bwMode="auto">
            <a:xfrm>
              <a:off x="1310" y="2188"/>
              <a:ext cx="34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2"/>
                </a:cxn>
                <a:cxn ang="0">
                  <a:pos x="25" y="0"/>
                </a:cxn>
                <a:cxn ang="0">
                  <a:pos x="34" y="8"/>
                </a:cxn>
                <a:cxn ang="0">
                  <a:pos x="9" y="40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34" h="40">
                  <a:moveTo>
                    <a:pt x="0" y="40"/>
                  </a:moveTo>
                  <a:lnTo>
                    <a:pt x="0" y="32"/>
                  </a:lnTo>
                  <a:lnTo>
                    <a:pt x="25" y="0"/>
                  </a:lnTo>
                  <a:lnTo>
                    <a:pt x="34" y="8"/>
                  </a:lnTo>
                  <a:lnTo>
                    <a:pt x="9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6" name="Freeform 320"/>
            <p:cNvSpPr>
              <a:spLocks/>
            </p:cNvSpPr>
            <p:nvPr/>
          </p:nvSpPr>
          <p:spPr bwMode="auto">
            <a:xfrm>
              <a:off x="1335" y="2163"/>
              <a:ext cx="43" cy="3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34" y="0"/>
                </a:cxn>
                <a:cxn ang="0">
                  <a:pos x="43" y="17"/>
                </a:cxn>
                <a:cxn ang="0">
                  <a:pos x="9" y="33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43" h="33">
                  <a:moveTo>
                    <a:pt x="0" y="25"/>
                  </a:moveTo>
                  <a:lnTo>
                    <a:pt x="0" y="25"/>
                  </a:lnTo>
                  <a:lnTo>
                    <a:pt x="34" y="0"/>
                  </a:lnTo>
                  <a:lnTo>
                    <a:pt x="43" y="17"/>
                  </a:lnTo>
                  <a:lnTo>
                    <a:pt x="9" y="33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7" name="Freeform 321"/>
            <p:cNvSpPr>
              <a:spLocks/>
            </p:cNvSpPr>
            <p:nvPr/>
          </p:nvSpPr>
          <p:spPr bwMode="auto">
            <a:xfrm>
              <a:off x="1369" y="2147"/>
              <a:ext cx="42" cy="33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0" y="16"/>
                </a:cxn>
                <a:cxn ang="0">
                  <a:pos x="34" y="0"/>
                </a:cxn>
                <a:cxn ang="0">
                  <a:pos x="42" y="8"/>
                </a:cxn>
                <a:cxn ang="0">
                  <a:pos x="9" y="33"/>
                </a:cxn>
                <a:cxn ang="0">
                  <a:pos x="9" y="33"/>
                </a:cxn>
              </a:cxnLst>
              <a:rect l="0" t="0" r="r" b="b"/>
              <a:pathLst>
                <a:path w="42" h="33">
                  <a:moveTo>
                    <a:pt x="9" y="33"/>
                  </a:moveTo>
                  <a:lnTo>
                    <a:pt x="0" y="16"/>
                  </a:lnTo>
                  <a:lnTo>
                    <a:pt x="34" y="0"/>
                  </a:lnTo>
                  <a:lnTo>
                    <a:pt x="42" y="8"/>
                  </a:lnTo>
                  <a:lnTo>
                    <a:pt x="9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8" name="Freeform 322"/>
            <p:cNvSpPr>
              <a:spLocks/>
            </p:cNvSpPr>
            <p:nvPr/>
          </p:nvSpPr>
          <p:spPr bwMode="auto">
            <a:xfrm>
              <a:off x="1403" y="2123"/>
              <a:ext cx="50" cy="3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42" y="0"/>
                </a:cxn>
                <a:cxn ang="0">
                  <a:pos x="50" y="16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0" h="32">
                  <a:moveTo>
                    <a:pt x="0" y="24"/>
                  </a:moveTo>
                  <a:lnTo>
                    <a:pt x="0" y="24"/>
                  </a:lnTo>
                  <a:lnTo>
                    <a:pt x="42" y="0"/>
                  </a:lnTo>
                  <a:lnTo>
                    <a:pt x="50" y="16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9" name="Freeform 323"/>
            <p:cNvSpPr>
              <a:spLocks/>
            </p:cNvSpPr>
            <p:nvPr/>
          </p:nvSpPr>
          <p:spPr bwMode="auto">
            <a:xfrm>
              <a:off x="1445" y="2107"/>
              <a:ext cx="42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0" y="16"/>
                </a:cxn>
                <a:cxn ang="0">
                  <a:pos x="34" y="0"/>
                </a:cxn>
                <a:cxn ang="0">
                  <a:pos x="42" y="8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</a:cxnLst>
              <a:rect l="0" t="0" r="r" b="b"/>
              <a:pathLst>
                <a:path w="42" h="32">
                  <a:moveTo>
                    <a:pt x="8" y="32"/>
                  </a:moveTo>
                  <a:lnTo>
                    <a:pt x="0" y="16"/>
                  </a:lnTo>
                  <a:lnTo>
                    <a:pt x="34" y="0"/>
                  </a:lnTo>
                  <a:lnTo>
                    <a:pt x="42" y="8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0" name="Freeform 324"/>
            <p:cNvSpPr>
              <a:spLocks/>
            </p:cNvSpPr>
            <p:nvPr/>
          </p:nvSpPr>
          <p:spPr bwMode="auto">
            <a:xfrm>
              <a:off x="1479" y="2091"/>
              <a:ext cx="33" cy="2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24">
                  <a:moveTo>
                    <a:pt x="0" y="16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1" name="Freeform 325"/>
            <p:cNvSpPr>
              <a:spLocks/>
            </p:cNvSpPr>
            <p:nvPr/>
          </p:nvSpPr>
          <p:spPr bwMode="auto">
            <a:xfrm>
              <a:off x="1512" y="2075"/>
              <a:ext cx="34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16"/>
                </a:cxn>
                <a:cxn ang="0">
                  <a:pos x="26" y="0"/>
                </a:cxn>
                <a:cxn ang="0">
                  <a:pos x="34" y="8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34" h="32">
                  <a:moveTo>
                    <a:pt x="0" y="32"/>
                  </a:moveTo>
                  <a:lnTo>
                    <a:pt x="0" y="16"/>
                  </a:lnTo>
                  <a:lnTo>
                    <a:pt x="26" y="0"/>
                  </a:lnTo>
                  <a:lnTo>
                    <a:pt x="34" y="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2" name="Freeform 326"/>
            <p:cNvSpPr>
              <a:spLocks/>
            </p:cNvSpPr>
            <p:nvPr/>
          </p:nvSpPr>
          <p:spPr bwMode="auto">
            <a:xfrm>
              <a:off x="1538" y="2067"/>
              <a:ext cx="42" cy="1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33" y="0"/>
                </a:cxn>
                <a:cxn ang="0">
                  <a:pos x="42" y="8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2" h="16">
                  <a:moveTo>
                    <a:pt x="0" y="8"/>
                  </a:moveTo>
                  <a:lnTo>
                    <a:pt x="8" y="8"/>
                  </a:lnTo>
                  <a:lnTo>
                    <a:pt x="33" y="0"/>
                  </a:lnTo>
                  <a:lnTo>
                    <a:pt x="42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" name="Freeform 327"/>
            <p:cNvSpPr>
              <a:spLocks/>
            </p:cNvSpPr>
            <p:nvPr/>
          </p:nvSpPr>
          <p:spPr bwMode="auto">
            <a:xfrm>
              <a:off x="1571" y="2043"/>
              <a:ext cx="51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0" y="24"/>
                </a:cxn>
                <a:cxn ang="0">
                  <a:pos x="42" y="0"/>
                </a:cxn>
                <a:cxn ang="0">
                  <a:pos x="51" y="8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9" y="32"/>
                </a:cxn>
              </a:cxnLst>
              <a:rect l="0" t="0" r="r" b="b"/>
              <a:pathLst>
                <a:path w="51" h="32">
                  <a:moveTo>
                    <a:pt x="9" y="32"/>
                  </a:moveTo>
                  <a:lnTo>
                    <a:pt x="0" y="24"/>
                  </a:lnTo>
                  <a:lnTo>
                    <a:pt x="42" y="0"/>
                  </a:lnTo>
                  <a:lnTo>
                    <a:pt x="51" y="8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4" name="Freeform 328"/>
            <p:cNvSpPr>
              <a:spLocks/>
            </p:cNvSpPr>
            <p:nvPr/>
          </p:nvSpPr>
          <p:spPr bwMode="auto">
            <a:xfrm>
              <a:off x="1613" y="2035"/>
              <a:ext cx="43" cy="1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4" y="0"/>
                </a:cxn>
                <a:cxn ang="0">
                  <a:pos x="43" y="8"/>
                </a:cxn>
                <a:cxn ang="0">
                  <a:pos x="9" y="1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3" h="16">
                  <a:moveTo>
                    <a:pt x="0" y="8"/>
                  </a:moveTo>
                  <a:lnTo>
                    <a:pt x="0" y="8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9" y="1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5" name="Freeform 329"/>
            <p:cNvSpPr>
              <a:spLocks/>
            </p:cNvSpPr>
            <p:nvPr/>
          </p:nvSpPr>
          <p:spPr bwMode="auto">
            <a:xfrm>
              <a:off x="1647" y="2027"/>
              <a:ext cx="34" cy="16"/>
            </a:xfrm>
            <a:custGeom>
              <a:avLst/>
              <a:gdLst/>
              <a:ahLst/>
              <a:cxnLst>
                <a:cxn ang="0">
                  <a:pos x="9" y="16"/>
                </a:cxn>
                <a:cxn ang="0">
                  <a:pos x="0" y="8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</a:cxnLst>
              <a:rect l="0" t="0" r="r" b="b"/>
              <a:pathLst>
                <a:path w="34" h="16">
                  <a:moveTo>
                    <a:pt x="9" y="16"/>
                  </a:moveTo>
                  <a:lnTo>
                    <a:pt x="0" y="8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6" name="Freeform 330"/>
            <p:cNvSpPr>
              <a:spLocks/>
            </p:cNvSpPr>
            <p:nvPr/>
          </p:nvSpPr>
          <p:spPr bwMode="auto">
            <a:xfrm>
              <a:off x="1681" y="2003"/>
              <a:ext cx="34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4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34" h="32">
                  <a:moveTo>
                    <a:pt x="0" y="32"/>
                  </a:moveTo>
                  <a:lnTo>
                    <a:pt x="0" y="24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7" name="Freeform 331"/>
            <p:cNvSpPr>
              <a:spLocks/>
            </p:cNvSpPr>
            <p:nvPr/>
          </p:nvSpPr>
          <p:spPr bwMode="auto">
            <a:xfrm>
              <a:off x="1715" y="1995"/>
              <a:ext cx="42" cy="1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42" y="0"/>
                </a:cxn>
                <a:cxn ang="0">
                  <a:pos x="42" y="8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2" h="16">
                  <a:moveTo>
                    <a:pt x="0" y="8"/>
                  </a:moveTo>
                  <a:lnTo>
                    <a:pt x="0" y="8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8" name="Freeform 332"/>
            <p:cNvSpPr>
              <a:spLocks/>
            </p:cNvSpPr>
            <p:nvPr/>
          </p:nvSpPr>
          <p:spPr bwMode="auto">
            <a:xfrm>
              <a:off x="1757" y="1987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8"/>
                </a:cxn>
                <a:cxn ang="0">
                  <a:pos x="33" y="0"/>
                </a:cxn>
                <a:cxn ang="0">
                  <a:pos x="33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8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9" name="Freeform 333"/>
            <p:cNvSpPr>
              <a:spLocks/>
            </p:cNvSpPr>
            <p:nvPr/>
          </p:nvSpPr>
          <p:spPr bwMode="auto">
            <a:xfrm>
              <a:off x="1790" y="1971"/>
              <a:ext cx="34" cy="2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26" y="0"/>
                </a:cxn>
                <a:cxn ang="0">
                  <a:pos x="34" y="16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24">
                  <a:moveTo>
                    <a:pt x="0" y="16"/>
                  </a:moveTo>
                  <a:lnTo>
                    <a:pt x="0" y="16"/>
                  </a:lnTo>
                  <a:lnTo>
                    <a:pt x="26" y="0"/>
                  </a:lnTo>
                  <a:lnTo>
                    <a:pt x="34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0" name="Freeform 334"/>
            <p:cNvSpPr>
              <a:spLocks/>
            </p:cNvSpPr>
            <p:nvPr/>
          </p:nvSpPr>
          <p:spPr bwMode="auto">
            <a:xfrm>
              <a:off x="1816" y="1963"/>
              <a:ext cx="42" cy="24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8"/>
                </a:cxn>
                <a:cxn ang="0">
                  <a:pos x="33" y="0"/>
                </a:cxn>
                <a:cxn ang="0">
                  <a:pos x="42" y="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</a:cxnLst>
              <a:rect l="0" t="0" r="r" b="b"/>
              <a:pathLst>
                <a:path w="42" h="24">
                  <a:moveTo>
                    <a:pt x="8" y="24"/>
                  </a:moveTo>
                  <a:lnTo>
                    <a:pt x="0" y="8"/>
                  </a:lnTo>
                  <a:lnTo>
                    <a:pt x="33" y="0"/>
                  </a:lnTo>
                  <a:lnTo>
                    <a:pt x="42" y="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1" name="Freeform 335"/>
            <p:cNvSpPr>
              <a:spLocks/>
            </p:cNvSpPr>
            <p:nvPr/>
          </p:nvSpPr>
          <p:spPr bwMode="auto">
            <a:xfrm>
              <a:off x="1849" y="1963"/>
              <a:ext cx="43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43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3" h="8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2" name="Freeform 336"/>
            <p:cNvSpPr>
              <a:spLocks/>
            </p:cNvSpPr>
            <p:nvPr/>
          </p:nvSpPr>
          <p:spPr bwMode="auto">
            <a:xfrm>
              <a:off x="1892" y="1955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8"/>
                </a:cxn>
                <a:cxn ang="0">
                  <a:pos x="33" y="0"/>
                </a:cxn>
                <a:cxn ang="0">
                  <a:pos x="33" y="8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8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3" name="Freeform 337"/>
            <p:cNvSpPr>
              <a:spLocks/>
            </p:cNvSpPr>
            <p:nvPr/>
          </p:nvSpPr>
          <p:spPr bwMode="auto">
            <a:xfrm>
              <a:off x="1925" y="1939"/>
              <a:ext cx="34" cy="2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24">
                  <a:moveTo>
                    <a:pt x="0" y="16"/>
                  </a:moveTo>
                  <a:lnTo>
                    <a:pt x="0" y="16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4" name="Freeform 338"/>
            <p:cNvSpPr>
              <a:spLocks/>
            </p:cNvSpPr>
            <p:nvPr/>
          </p:nvSpPr>
          <p:spPr bwMode="auto">
            <a:xfrm>
              <a:off x="1959" y="1931"/>
              <a:ext cx="34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8"/>
                </a:cxn>
                <a:cxn ang="0">
                  <a:pos x="25" y="0"/>
                </a:cxn>
                <a:cxn ang="0">
                  <a:pos x="34" y="1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34" h="24">
                  <a:moveTo>
                    <a:pt x="0" y="24"/>
                  </a:moveTo>
                  <a:lnTo>
                    <a:pt x="0" y="8"/>
                  </a:lnTo>
                  <a:lnTo>
                    <a:pt x="25" y="0"/>
                  </a:lnTo>
                  <a:lnTo>
                    <a:pt x="34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5" name="Freeform 339"/>
            <p:cNvSpPr>
              <a:spLocks/>
            </p:cNvSpPr>
            <p:nvPr/>
          </p:nvSpPr>
          <p:spPr bwMode="auto">
            <a:xfrm>
              <a:off x="1984" y="1931"/>
              <a:ext cx="34" cy="1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4" h="16">
                  <a:moveTo>
                    <a:pt x="9" y="0"/>
                  </a:moveTo>
                  <a:lnTo>
                    <a:pt x="9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9" y="16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6" name="Freeform 340"/>
            <p:cNvSpPr>
              <a:spLocks/>
            </p:cNvSpPr>
            <p:nvPr/>
          </p:nvSpPr>
          <p:spPr bwMode="auto">
            <a:xfrm>
              <a:off x="2018" y="1923"/>
              <a:ext cx="50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8"/>
                </a:cxn>
                <a:cxn ang="0">
                  <a:pos x="42" y="0"/>
                </a:cxn>
                <a:cxn ang="0">
                  <a:pos x="50" y="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</a:cxnLst>
              <a:rect l="0" t="0" r="r" b="b"/>
              <a:pathLst>
                <a:path w="50" h="24">
                  <a:moveTo>
                    <a:pt x="0" y="24"/>
                  </a:moveTo>
                  <a:lnTo>
                    <a:pt x="0" y="8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7" name="Freeform 341"/>
            <p:cNvSpPr>
              <a:spLocks/>
            </p:cNvSpPr>
            <p:nvPr/>
          </p:nvSpPr>
          <p:spPr bwMode="auto">
            <a:xfrm>
              <a:off x="2060" y="1923"/>
              <a:ext cx="3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8">
                  <a:moveTo>
                    <a:pt x="0" y="0"/>
                  </a:moveTo>
                  <a:lnTo>
                    <a:pt x="8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8" name="Freeform 342"/>
            <p:cNvSpPr>
              <a:spLocks/>
            </p:cNvSpPr>
            <p:nvPr/>
          </p:nvSpPr>
          <p:spPr bwMode="auto">
            <a:xfrm>
              <a:off x="2094" y="1915"/>
              <a:ext cx="3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8"/>
                </a:cxn>
                <a:cxn ang="0">
                  <a:pos x="33" y="0"/>
                </a:cxn>
                <a:cxn ang="0">
                  <a:pos x="33" y="8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lnTo>
                    <a:pt x="0" y="8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9" name="Freeform 343"/>
            <p:cNvSpPr>
              <a:spLocks/>
            </p:cNvSpPr>
            <p:nvPr/>
          </p:nvSpPr>
          <p:spPr bwMode="auto">
            <a:xfrm>
              <a:off x="2127" y="1915"/>
              <a:ext cx="3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8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0" name="Freeform 344"/>
            <p:cNvSpPr>
              <a:spLocks/>
            </p:cNvSpPr>
            <p:nvPr/>
          </p:nvSpPr>
          <p:spPr bwMode="auto">
            <a:xfrm>
              <a:off x="2161" y="1899"/>
              <a:ext cx="42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6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42" h="24">
                  <a:moveTo>
                    <a:pt x="0" y="24"/>
                  </a:moveTo>
                  <a:lnTo>
                    <a:pt x="0" y="16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1" name="Freeform 345"/>
            <p:cNvSpPr>
              <a:spLocks/>
            </p:cNvSpPr>
            <p:nvPr/>
          </p:nvSpPr>
          <p:spPr bwMode="auto">
            <a:xfrm>
              <a:off x="2203" y="1899"/>
              <a:ext cx="3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16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2" name="Freeform 346"/>
            <p:cNvSpPr>
              <a:spLocks/>
            </p:cNvSpPr>
            <p:nvPr/>
          </p:nvSpPr>
          <p:spPr bwMode="auto">
            <a:xfrm>
              <a:off x="2229" y="1891"/>
              <a:ext cx="42" cy="24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8"/>
                </a:cxn>
                <a:cxn ang="0">
                  <a:pos x="33" y="0"/>
                </a:cxn>
                <a:cxn ang="0">
                  <a:pos x="42" y="16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</a:cxnLst>
              <a:rect l="0" t="0" r="r" b="b"/>
              <a:pathLst>
                <a:path w="42" h="24">
                  <a:moveTo>
                    <a:pt x="8" y="24"/>
                  </a:moveTo>
                  <a:lnTo>
                    <a:pt x="0" y="8"/>
                  </a:lnTo>
                  <a:lnTo>
                    <a:pt x="33" y="0"/>
                  </a:lnTo>
                  <a:lnTo>
                    <a:pt x="42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3" name="Freeform 347"/>
            <p:cNvSpPr>
              <a:spLocks/>
            </p:cNvSpPr>
            <p:nvPr/>
          </p:nvSpPr>
          <p:spPr bwMode="auto">
            <a:xfrm>
              <a:off x="2262" y="1891"/>
              <a:ext cx="3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16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" name="Freeform 348"/>
            <p:cNvSpPr>
              <a:spLocks/>
            </p:cNvSpPr>
            <p:nvPr/>
          </p:nvSpPr>
          <p:spPr bwMode="auto">
            <a:xfrm>
              <a:off x="2296" y="1891"/>
              <a:ext cx="3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5" name="Freeform 349"/>
            <p:cNvSpPr>
              <a:spLocks/>
            </p:cNvSpPr>
            <p:nvPr/>
          </p:nvSpPr>
          <p:spPr bwMode="auto">
            <a:xfrm>
              <a:off x="2330" y="1883"/>
              <a:ext cx="42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8"/>
                </a:cxn>
                <a:cxn ang="0">
                  <a:pos x="42" y="0"/>
                </a:cxn>
                <a:cxn ang="0">
                  <a:pos x="42" y="8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42" h="24">
                  <a:moveTo>
                    <a:pt x="0" y="24"/>
                  </a:moveTo>
                  <a:lnTo>
                    <a:pt x="0" y="8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6" name="Freeform 350"/>
            <p:cNvSpPr>
              <a:spLocks/>
            </p:cNvSpPr>
            <p:nvPr/>
          </p:nvSpPr>
          <p:spPr bwMode="auto">
            <a:xfrm>
              <a:off x="2372" y="1883"/>
              <a:ext cx="3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8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7" name="Freeform 351"/>
            <p:cNvSpPr>
              <a:spLocks/>
            </p:cNvSpPr>
            <p:nvPr/>
          </p:nvSpPr>
          <p:spPr bwMode="auto">
            <a:xfrm>
              <a:off x="2406" y="1883"/>
              <a:ext cx="3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3" h="8">
                  <a:moveTo>
                    <a:pt x="0" y="8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8" name="Freeform 352"/>
            <p:cNvSpPr>
              <a:spLocks/>
            </p:cNvSpPr>
            <p:nvPr/>
          </p:nvSpPr>
          <p:spPr bwMode="auto">
            <a:xfrm>
              <a:off x="2431" y="1875"/>
              <a:ext cx="42" cy="16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8"/>
                </a:cxn>
                <a:cxn ang="0">
                  <a:pos x="33" y="0"/>
                </a:cxn>
                <a:cxn ang="0">
                  <a:pos x="42" y="8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</a:cxnLst>
              <a:rect l="0" t="0" r="r" b="b"/>
              <a:pathLst>
                <a:path w="42" h="16">
                  <a:moveTo>
                    <a:pt x="8" y="16"/>
                  </a:moveTo>
                  <a:lnTo>
                    <a:pt x="0" y="8"/>
                  </a:lnTo>
                  <a:lnTo>
                    <a:pt x="33" y="0"/>
                  </a:lnTo>
                  <a:lnTo>
                    <a:pt x="4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9" name="Freeform 353"/>
            <p:cNvSpPr>
              <a:spLocks/>
            </p:cNvSpPr>
            <p:nvPr/>
          </p:nvSpPr>
          <p:spPr bwMode="auto">
            <a:xfrm>
              <a:off x="2464" y="1875"/>
              <a:ext cx="43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43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3" h="8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0" name="Freeform 354"/>
            <p:cNvSpPr>
              <a:spLocks/>
            </p:cNvSpPr>
            <p:nvPr/>
          </p:nvSpPr>
          <p:spPr bwMode="auto">
            <a:xfrm>
              <a:off x="2507" y="1875"/>
              <a:ext cx="3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3" h="8">
                  <a:moveTo>
                    <a:pt x="0" y="8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1" name="Freeform 355"/>
            <p:cNvSpPr>
              <a:spLocks/>
            </p:cNvSpPr>
            <p:nvPr/>
          </p:nvSpPr>
          <p:spPr bwMode="auto">
            <a:xfrm>
              <a:off x="2540" y="1875"/>
              <a:ext cx="3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2" name="Freeform 356"/>
            <p:cNvSpPr>
              <a:spLocks/>
            </p:cNvSpPr>
            <p:nvPr/>
          </p:nvSpPr>
          <p:spPr bwMode="auto">
            <a:xfrm>
              <a:off x="2574" y="1859"/>
              <a:ext cx="34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6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34" h="24">
                  <a:moveTo>
                    <a:pt x="0" y="24"/>
                  </a:moveTo>
                  <a:lnTo>
                    <a:pt x="0" y="16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3" name="Rectangle 357"/>
            <p:cNvSpPr>
              <a:spLocks noChangeArrowheads="1"/>
            </p:cNvSpPr>
            <p:nvPr/>
          </p:nvSpPr>
          <p:spPr bwMode="auto">
            <a:xfrm>
              <a:off x="484" y="1842"/>
              <a:ext cx="3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4" name="Freeform 358"/>
            <p:cNvSpPr>
              <a:spLocks/>
            </p:cNvSpPr>
            <p:nvPr/>
          </p:nvSpPr>
          <p:spPr bwMode="auto">
            <a:xfrm>
              <a:off x="518" y="1842"/>
              <a:ext cx="25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5" h="8">
                  <a:moveTo>
                    <a:pt x="0" y="8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5" name="Freeform 359"/>
            <p:cNvSpPr>
              <a:spLocks/>
            </p:cNvSpPr>
            <p:nvPr/>
          </p:nvSpPr>
          <p:spPr bwMode="auto">
            <a:xfrm>
              <a:off x="543" y="1842"/>
              <a:ext cx="17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7" h="8">
                  <a:moveTo>
                    <a:pt x="0" y="8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6" name="Freeform 360"/>
            <p:cNvSpPr>
              <a:spLocks/>
            </p:cNvSpPr>
            <p:nvPr/>
          </p:nvSpPr>
          <p:spPr bwMode="auto">
            <a:xfrm>
              <a:off x="552" y="1842"/>
              <a:ext cx="8" cy="4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8"/>
                </a:cxn>
                <a:cxn ang="0">
                  <a:pos x="8" y="418"/>
                </a:cxn>
                <a:cxn ang="0">
                  <a:pos x="0" y="4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418">
                  <a:moveTo>
                    <a:pt x="8" y="0"/>
                  </a:moveTo>
                  <a:lnTo>
                    <a:pt x="8" y="8"/>
                  </a:lnTo>
                  <a:lnTo>
                    <a:pt x="8" y="418"/>
                  </a:lnTo>
                  <a:lnTo>
                    <a:pt x="0" y="4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7" name="Freeform 361"/>
            <p:cNvSpPr>
              <a:spLocks/>
            </p:cNvSpPr>
            <p:nvPr/>
          </p:nvSpPr>
          <p:spPr bwMode="auto">
            <a:xfrm>
              <a:off x="552" y="2260"/>
              <a:ext cx="25" cy="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25" y="257"/>
                </a:cxn>
                <a:cxn ang="0">
                  <a:pos x="8" y="25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257">
                  <a:moveTo>
                    <a:pt x="0" y="0"/>
                  </a:moveTo>
                  <a:lnTo>
                    <a:pt x="8" y="0"/>
                  </a:lnTo>
                  <a:lnTo>
                    <a:pt x="25" y="257"/>
                  </a:lnTo>
                  <a:lnTo>
                    <a:pt x="8" y="2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8" name="Freeform 362"/>
            <p:cNvSpPr>
              <a:spLocks/>
            </p:cNvSpPr>
            <p:nvPr/>
          </p:nvSpPr>
          <p:spPr bwMode="auto">
            <a:xfrm>
              <a:off x="560" y="2517"/>
              <a:ext cx="25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25" y="168"/>
                </a:cxn>
                <a:cxn ang="0">
                  <a:pos x="9" y="16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168">
                  <a:moveTo>
                    <a:pt x="0" y="0"/>
                  </a:moveTo>
                  <a:lnTo>
                    <a:pt x="17" y="0"/>
                  </a:lnTo>
                  <a:lnTo>
                    <a:pt x="25" y="168"/>
                  </a:lnTo>
                  <a:lnTo>
                    <a:pt x="9" y="16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9" name="Freeform 363"/>
            <p:cNvSpPr>
              <a:spLocks/>
            </p:cNvSpPr>
            <p:nvPr/>
          </p:nvSpPr>
          <p:spPr bwMode="auto">
            <a:xfrm>
              <a:off x="569" y="2685"/>
              <a:ext cx="16" cy="11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112"/>
                </a:cxn>
                <a:cxn ang="0">
                  <a:pos x="0" y="1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112">
                  <a:moveTo>
                    <a:pt x="16" y="0"/>
                  </a:moveTo>
                  <a:lnTo>
                    <a:pt x="16" y="0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0" name="Freeform 364"/>
            <p:cNvSpPr>
              <a:spLocks/>
            </p:cNvSpPr>
            <p:nvPr/>
          </p:nvSpPr>
          <p:spPr bwMode="auto">
            <a:xfrm>
              <a:off x="569" y="2797"/>
              <a:ext cx="25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5" y="89"/>
                </a:cxn>
                <a:cxn ang="0">
                  <a:pos x="16" y="8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89">
                  <a:moveTo>
                    <a:pt x="0" y="0"/>
                  </a:moveTo>
                  <a:lnTo>
                    <a:pt x="16" y="0"/>
                  </a:lnTo>
                  <a:lnTo>
                    <a:pt x="25" y="89"/>
                  </a:lnTo>
                  <a:lnTo>
                    <a:pt x="16" y="8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1" name="Freeform 365"/>
            <p:cNvSpPr>
              <a:spLocks/>
            </p:cNvSpPr>
            <p:nvPr/>
          </p:nvSpPr>
          <p:spPr bwMode="auto">
            <a:xfrm>
              <a:off x="585" y="2886"/>
              <a:ext cx="17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17" y="72"/>
                </a:cxn>
                <a:cxn ang="0">
                  <a:pos x="9" y="7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" h="72">
                  <a:moveTo>
                    <a:pt x="0" y="0"/>
                  </a:moveTo>
                  <a:lnTo>
                    <a:pt x="9" y="0"/>
                  </a:lnTo>
                  <a:lnTo>
                    <a:pt x="17" y="72"/>
                  </a:lnTo>
                  <a:lnTo>
                    <a:pt x="9" y="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2" name="Freeform 366"/>
            <p:cNvSpPr>
              <a:spLocks/>
            </p:cNvSpPr>
            <p:nvPr/>
          </p:nvSpPr>
          <p:spPr bwMode="auto">
            <a:xfrm>
              <a:off x="594" y="2958"/>
              <a:ext cx="8" cy="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8" y="0"/>
                  </a:moveTo>
                  <a:lnTo>
                    <a:pt x="8" y="0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3" name="Freeform 367"/>
            <p:cNvSpPr>
              <a:spLocks/>
            </p:cNvSpPr>
            <p:nvPr/>
          </p:nvSpPr>
          <p:spPr bwMode="auto">
            <a:xfrm>
              <a:off x="594" y="3006"/>
              <a:ext cx="25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25" y="40"/>
                </a:cxn>
                <a:cxn ang="0">
                  <a:pos x="8" y="4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25" h="48">
                  <a:moveTo>
                    <a:pt x="0" y="0"/>
                  </a:moveTo>
                  <a:lnTo>
                    <a:pt x="8" y="0"/>
                  </a:lnTo>
                  <a:lnTo>
                    <a:pt x="25" y="40"/>
                  </a:lnTo>
                  <a:lnTo>
                    <a:pt x="8" y="4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4" name="Freeform 368"/>
            <p:cNvSpPr>
              <a:spLocks/>
            </p:cNvSpPr>
            <p:nvPr/>
          </p:nvSpPr>
          <p:spPr bwMode="auto">
            <a:xfrm>
              <a:off x="602" y="3046"/>
              <a:ext cx="26" cy="4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7" y="0"/>
                </a:cxn>
                <a:cxn ang="0">
                  <a:pos x="26" y="32"/>
                </a:cxn>
                <a:cxn ang="0">
                  <a:pos x="9" y="4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6" h="40">
                  <a:moveTo>
                    <a:pt x="0" y="8"/>
                  </a:moveTo>
                  <a:lnTo>
                    <a:pt x="17" y="0"/>
                  </a:lnTo>
                  <a:lnTo>
                    <a:pt x="26" y="32"/>
                  </a:lnTo>
                  <a:lnTo>
                    <a:pt x="9" y="4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5" name="Freeform 369"/>
            <p:cNvSpPr>
              <a:spLocks/>
            </p:cNvSpPr>
            <p:nvPr/>
          </p:nvSpPr>
          <p:spPr bwMode="auto">
            <a:xfrm>
              <a:off x="611" y="3078"/>
              <a:ext cx="17" cy="3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7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17" h="32">
                  <a:moveTo>
                    <a:pt x="17" y="0"/>
                  </a:moveTo>
                  <a:lnTo>
                    <a:pt x="17" y="0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6" name="Freeform 370"/>
            <p:cNvSpPr>
              <a:spLocks/>
            </p:cNvSpPr>
            <p:nvPr/>
          </p:nvSpPr>
          <p:spPr bwMode="auto">
            <a:xfrm>
              <a:off x="611" y="3086"/>
              <a:ext cx="25" cy="4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7" y="0"/>
                </a:cxn>
                <a:cxn ang="0">
                  <a:pos x="25" y="8"/>
                </a:cxn>
                <a:cxn ang="0">
                  <a:pos x="17" y="24"/>
                </a:cxn>
                <a:cxn ang="0">
                  <a:pos x="0" y="49"/>
                </a:cxn>
                <a:cxn ang="0">
                  <a:pos x="0" y="24"/>
                </a:cxn>
              </a:cxnLst>
              <a:rect l="0" t="0" r="r" b="b"/>
              <a:pathLst>
                <a:path w="25" h="49">
                  <a:moveTo>
                    <a:pt x="0" y="24"/>
                  </a:moveTo>
                  <a:lnTo>
                    <a:pt x="0" y="24"/>
                  </a:lnTo>
                  <a:lnTo>
                    <a:pt x="17" y="0"/>
                  </a:lnTo>
                  <a:lnTo>
                    <a:pt x="25" y="8"/>
                  </a:lnTo>
                  <a:lnTo>
                    <a:pt x="17" y="24"/>
                  </a:lnTo>
                  <a:lnTo>
                    <a:pt x="0" y="4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7" name="Freeform 371"/>
            <p:cNvSpPr>
              <a:spLocks/>
            </p:cNvSpPr>
            <p:nvPr/>
          </p:nvSpPr>
          <p:spPr bwMode="auto">
            <a:xfrm>
              <a:off x="628" y="3070"/>
              <a:ext cx="8" cy="24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</a:cxnLst>
              <a:rect l="0" t="0" r="r" b="b"/>
              <a:pathLst>
                <a:path w="8" h="24">
                  <a:moveTo>
                    <a:pt x="8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8" name="Freeform 372"/>
            <p:cNvSpPr>
              <a:spLocks/>
            </p:cNvSpPr>
            <p:nvPr/>
          </p:nvSpPr>
          <p:spPr bwMode="auto">
            <a:xfrm>
              <a:off x="628" y="3046"/>
              <a:ext cx="1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6" h="24">
                  <a:moveTo>
                    <a:pt x="0" y="24"/>
                  </a:moveTo>
                  <a:lnTo>
                    <a:pt x="0" y="24"/>
                  </a:lnTo>
                  <a:lnTo>
                    <a:pt x="8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9" name="Freeform 373"/>
            <p:cNvSpPr>
              <a:spLocks/>
            </p:cNvSpPr>
            <p:nvPr/>
          </p:nvSpPr>
          <p:spPr bwMode="auto">
            <a:xfrm>
              <a:off x="636" y="3038"/>
              <a:ext cx="17" cy="1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7" h="16">
                  <a:moveTo>
                    <a:pt x="0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7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0" name="Freeform 374"/>
            <p:cNvSpPr>
              <a:spLocks/>
            </p:cNvSpPr>
            <p:nvPr/>
          </p:nvSpPr>
          <p:spPr bwMode="auto">
            <a:xfrm>
              <a:off x="644" y="3022"/>
              <a:ext cx="17" cy="24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17" y="24"/>
                </a:cxn>
                <a:cxn ang="0">
                  <a:pos x="9" y="24"/>
                </a:cxn>
              </a:cxnLst>
              <a:rect l="0" t="0" r="r" b="b"/>
              <a:pathLst>
                <a:path w="17" h="24">
                  <a:moveTo>
                    <a:pt x="9" y="24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17" y="24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1" name="Freeform 375"/>
            <p:cNvSpPr>
              <a:spLocks/>
            </p:cNvSpPr>
            <p:nvPr/>
          </p:nvSpPr>
          <p:spPr bwMode="auto">
            <a:xfrm>
              <a:off x="644" y="2998"/>
              <a:ext cx="2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26" y="8"/>
                </a:cxn>
                <a:cxn ang="0">
                  <a:pos x="17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0" y="16"/>
                  </a:lnTo>
                  <a:lnTo>
                    <a:pt x="17" y="0"/>
                  </a:lnTo>
                  <a:lnTo>
                    <a:pt x="26" y="8"/>
                  </a:lnTo>
                  <a:lnTo>
                    <a:pt x="17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2" name="Freeform 376"/>
            <p:cNvSpPr>
              <a:spLocks/>
            </p:cNvSpPr>
            <p:nvPr/>
          </p:nvSpPr>
          <p:spPr bwMode="auto">
            <a:xfrm>
              <a:off x="661" y="2982"/>
              <a:ext cx="17" cy="2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9" y="0"/>
                </a:cxn>
                <a:cxn ang="0">
                  <a:pos x="17" y="8"/>
                </a:cxn>
                <a:cxn ang="0">
                  <a:pos x="9" y="2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7" h="24">
                  <a:moveTo>
                    <a:pt x="0" y="16"/>
                  </a:moveTo>
                  <a:lnTo>
                    <a:pt x="0" y="16"/>
                  </a:lnTo>
                  <a:lnTo>
                    <a:pt x="9" y="0"/>
                  </a:lnTo>
                  <a:lnTo>
                    <a:pt x="17" y="8"/>
                  </a:lnTo>
                  <a:lnTo>
                    <a:pt x="9" y="2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3" name="Freeform 377"/>
            <p:cNvSpPr>
              <a:spLocks/>
            </p:cNvSpPr>
            <p:nvPr/>
          </p:nvSpPr>
          <p:spPr bwMode="auto">
            <a:xfrm>
              <a:off x="670" y="2966"/>
              <a:ext cx="8" cy="24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</a:cxnLst>
              <a:rect l="0" t="0" r="r" b="b"/>
              <a:pathLst>
                <a:path w="8" h="24">
                  <a:moveTo>
                    <a:pt x="8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4" name="Freeform 378"/>
            <p:cNvSpPr>
              <a:spLocks/>
            </p:cNvSpPr>
            <p:nvPr/>
          </p:nvSpPr>
          <p:spPr bwMode="auto">
            <a:xfrm>
              <a:off x="670" y="2950"/>
              <a:ext cx="17" cy="2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7" y="0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7" h="24">
                  <a:moveTo>
                    <a:pt x="0" y="16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17" y="0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" name="Freeform 379"/>
            <p:cNvSpPr>
              <a:spLocks/>
            </p:cNvSpPr>
            <p:nvPr/>
          </p:nvSpPr>
          <p:spPr bwMode="auto">
            <a:xfrm>
              <a:off x="678" y="2934"/>
              <a:ext cx="17" cy="1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7" y="8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8"/>
                </a:cxn>
              </a:cxnLst>
              <a:rect l="0" t="0" r="r" b="b"/>
              <a:pathLst>
                <a:path w="17" h="16">
                  <a:moveTo>
                    <a:pt x="0" y="8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6" name="Freeform 380"/>
            <p:cNvSpPr>
              <a:spLocks/>
            </p:cNvSpPr>
            <p:nvPr/>
          </p:nvSpPr>
          <p:spPr bwMode="auto">
            <a:xfrm>
              <a:off x="687" y="2918"/>
              <a:ext cx="16" cy="24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</a:cxnLst>
              <a:rect l="0" t="0" r="r" b="b"/>
              <a:pathLst>
                <a:path w="16" h="24">
                  <a:moveTo>
                    <a:pt x="8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7" name="Freeform 381"/>
            <p:cNvSpPr>
              <a:spLocks/>
            </p:cNvSpPr>
            <p:nvPr/>
          </p:nvSpPr>
          <p:spPr bwMode="auto">
            <a:xfrm>
              <a:off x="687" y="2894"/>
              <a:ext cx="25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6" y="0"/>
                </a:cxn>
                <a:cxn ang="0">
                  <a:pos x="25" y="8"/>
                </a:cxn>
                <a:cxn ang="0">
                  <a:pos x="16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0" y="24"/>
                  </a:lnTo>
                  <a:lnTo>
                    <a:pt x="16" y="0"/>
                  </a:lnTo>
                  <a:lnTo>
                    <a:pt x="25" y="8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8" name="Freeform 382"/>
            <p:cNvSpPr>
              <a:spLocks/>
            </p:cNvSpPr>
            <p:nvPr/>
          </p:nvSpPr>
          <p:spPr bwMode="auto">
            <a:xfrm>
              <a:off x="703" y="2886"/>
              <a:ext cx="17" cy="1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7" y="8"/>
                </a:cxn>
                <a:cxn ang="0">
                  <a:pos x="9" y="1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7" h="16">
                  <a:moveTo>
                    <a:pt x="0" y="8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9" name="Freeform 383"/>
            <p:cNvSpPr>
              <a:spLocks/>
            </p:cNvSpPr>
            <p:nvPr/>
          </p:nvSpPr>
          <p:spPr bwMode="auto">
            <a:xfrm>
              <a:off x="712" y="2870"/>
              <a:ext cx="8" cy="24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8" y="24"/>
                </a:cxn>
              </a:cxnLst>
              <a:rect l="0" t="0" r="r" b="b"/>
              <a:pathLst>
                <a:path w="8" h="24">
                  <a:moveTo>
                    <a:pt x="8" y="24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0" name="Freeform 384"/>
            <p:cNvSpPr>
              <a:spLocks/>
            </p:cNvSpPr>
            <p:nvPr/>
          </p:nvSpPr>
          <p:spPr bwMode="auto">
            <a:xfrm>
              <a:off x="712" y="2846"/>
              <a:ext cx="17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7" h="24">
                  <a:moveTo>
                    <a:pt x="0" y="24"/>
                  </a:moveTo>
                  <a:lnTo>
                    <a:pt x="0" y="24"/>
                  </a:lnTo>
                  <a:lnTo>
                    <a:pt x="8" y="0"/>
                  </a:lnTo>
                  <a:lnTo>
                    <a:pt x="17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1" name="Freeform 385"/>
            <p:cNvSpPr>
              <a:spLocks/>
            </p:cNvSpPr>
            <p:nvPr/>
          </p:nvSpPr>
          <p:spPr bwMode="auto">
            <a:xfrm>
              <a:off x="720" y="2838"/>
              <a:ext cx="9" cy="16"/>
            </a:xfrm>
            <a:custGeom>
              <a:avLst/>
              <a:gdLst/>
              <a:ahLst/>
              <a:cxnLst>
                <a:cxn ang="0">
                  <a:pos x="9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9" y="16"/>
                </a:cxn>
              </a:cxnLst>
              <a:rect l="0" t="0" r="r" b="b"/>
              <a:pathLst>
                <a:path w="9" h="16">
                  <a:moveTo>
                    <a:pt x="9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2" name="Freeform 386"/>
            <p:cNvSpPr>
              <a:spLocks/>
            </p:cNvSpPr>
            <p:nvPr/>
          </p:nvSpPr>
          <p:spPr bwMode="auto">
            <a:xfrm>
              <a:off x="720" y="2814"/>
              <a:ext cx="2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9" y="0"/>
                </a:cxn>
                <a:cxn ang="0">
                  <a:pos x="26" y="8"/>
                </a:cxn>
                <a:cxn ang="0">
                  <a:pos x="9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0" y="24"/>
                  </a:lnTo>
                  <a:lnTo>
                    <a:pt x="9" y="0"/>
                  </a:lnTo>
                  <a:lnTo>
                    <a:pt x="26" y="8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3" name="Freeform 387"/>
            <p:cNvSpPr>
              <a:spLocks/>
            </p:cNvSpPr>
            <p:nvPr/>
          </p:nvSpPr>
          <p:spPr bwMode="auto">
            <a:xfrm>
              <a:off x="729" y="2806"/>
              <a:ext cx="25" cy="1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17" y="0"/>
                </a:cxn>
                <a:cxn ang="0">
                  <a:pos x="25" y="8"/>
                </a:cxn>
                <a:cxn ang="0">
                  <a:pos x="17" y="1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5" h="16">
                  <a:moveTo>
                    <a:pt x="0" y="8"/>
                  </a:moveTo>
                  <a:lnTo>
                    <a:pt x="0" y="8"/>
                  </a:lnTo>
                  <a:lnTo>
                    <a:pt x="17" y="0"/>
                  </a:lnTo>
                  <a:lnTo>
                    <a:pt x="25" y="8"/>
                  </a:lnTo>
                  <a:lnTo>
                    <a:pt x="17" y="1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4" name="Freeform 388"/>
            <p:cNvSpPr>
              <a:spLocks/>
            </p:cNvSpPr>
            <p:nvPr/>
          </p:nvSpPr>
          <p:spPr bwMode="auto">
            <a:xfrm>
              <a:off x="746" y="2789"/>
              <a:ext cx="8" cy="25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7"/>
                </a:cxn>
                <a:cxn ang="0">
                  <a:pos x="8" y="25"/>
                </a:cxn>
                <a:cxn ang="0">
                  <a:pos x="8" y="25"/>
                </a:cxn>
              </a:cxnLst>
              <a:rect l="0" t="0" r="r" b="b"/>
              <a:pathLst>
                <a:path w="8" h="25">
                  <a:moveTo>
                    <a:pt x="8" y="25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7"/>
                  </a:lnTo>
                  <a:lnTo>
                    <a:pt x="8" y="25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5" name="Freeform 389"/>
            <p:cNvSpPr>
              <a:spLocks/>
            </p:cNvSpPr>
            <p:nvPr/>
          </p:nvSpPr>
          <p:spPr bwMode="auto">
            <a:xfrm>
              <a:off x="746" y="2765"/>
              <a:ext cx="1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6" h="24">
                  <a:moveTo>
                    <a:pt x="0" y="24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6" name="Freeform 390"/>
            <p:cNvSpPr>
              <a:spLocks/>
            </p:cNvSpPr>
            <p:nvPr/>
          </p:nvSpPr>
          <p:spPr bwMode="auto">
            <a:xfrm>
              <a:off x="754" y="2749"/>
              <a:ext cx="17" cy="2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7" y="16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7" h="24">
                  <a:moveTo>
                    <a:pt x="0" y="16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17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7" name="Freeform 391"/>
            <p:cNvSpPr>
              <a:spLocks/>
            </p:cNvSpPr>
            <p:nvPr/>
          </p:nvSpPr>
          <p:spPr bwMode="auto">
            <a:xfrm>
              <a:off x="762" y="2733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24"/>
                </a:cxn>
                <a:cxn ang="0">
                  <a:pos x="17" y="24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8" name="Freeform 392"/>
            <p:cNvSpPr>
              <a:spLocks/>
            </p:cNvSpPr>
            <p:nvPr/>
          </p:nvSpPr>
          <p:spPr bwMode="auto">
            <a:xfrm>
              <a:off x="762" y="2725"/>
              <a:ext cx="26" cy="1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17" y="0"/>
                </a:cxn>
                <a:cxn ang="0">
                  <a:pos x="26" y="8"/>
                </a:cxn>
                <a:cxn ang="0">
                  <a:pos x="9" y="1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6" h="16">
                  <a:moveTo>
                    <a:pt x="0" y="8"/>
                  </a:moveTo>
                  <a:lnTo>
                    <a:pt x="0" y="8"/>
                  </a:lnTo>
                  <a:lnTo>
                    <a:pt x="17" y="0"/>
                  </a:lnTo>
                  <a:lnTo>
                    <a:pt x="26" y="8"/>
                  </a:lnTo>
                  <a:lnTo>
                    <a:pt x="9" y="1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9" name="Freeform 393"/>
            <p:cNvSpPr>
              <a:spLocks/>
            </p:cNvSpPr>
            <p:nvPr/>
          </p:nvSpPr>
          <p:spPr bwMode="auto">
            <a:xfrm>
              <a:off x="771" y="2701"/>
              <a:ext cx="25" cy="32"/>
            </a:xfrm>
            <a:custGeom>
              <a:avLst/>
              <a:gdLst/>
              <a:ahLst/>
              <a:cxnLst>
                <a:cxn ang="0">
                  <a:pos x="17" y="32"/>
                </a:cxn>
                <a:cxn ang="0">
                  <a:pos x="0" y="24"/>
                </a:cxn>
                <a:cxn ang="0">
                  <a:pos x="17" y="0"/>
                </a:cxn>
                <a:cxn ang="0">
                  <a:pos x="25" y="8"/>
                </a:cxn>
                <a:cxn ang="0">
                  <a:pos x="17" y="32"/>
                </a:cxn>
                <a:cxn ang="0">
                  <a:pos x="17" y="32"/>
                </a:cxn>
                <a:cxn ang="0">
                  <a:pos x="17" y="32"/>
                </a:cxn>
              </a:cxnLst>
              <a:rect l="0" t="0" r="r" b="b"/>
              <a:pathLst>
                <a:path w="25" h="32">
                  <a:moveTo>
                    <a:pt x="17" y="32"/>
                  </a:moveTo>
                  <a:lnTo>
                    <a:pt x="0" y="24"/>
                  </a:lnTo>
                  <a:lnTo>
                    <a:pt x="17" y="0"/>
                  </a:lnTo>
                  <a:lnTo>
                    <a:pt x="25" y="8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0" name="Freeform 394"/>
            <p:cNvSpPr>
              <a:spLocks/>
            </p:cNvSpPr>
            <p:nvPr/>
          </p:nvSpPr>
          <p:spPr bwMode="auto">
            <a:xfrm>
              <a:off x="788" y="2693"/>
              <a:ext cx="8" cy="16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1" name="Freeform 395"/>
            <p:cNvSpPr>
              <a:spLocks/>
            </p:cNvSpPr>
            <p:nvPr/>
          </p:nvSpPr>
          <p:spPr bwMode="auto">
            <a:xfrm>
              <a:off x="788" y="2613"/>
              <a:ext cx="50" cy="88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80"/>
                </a:cxn>
                <a:cxn ang="0">
                  <a:pos x="42" y="0"/>
                </a:cxn>
                <a:cxn ang="0">
                  <a:pos x="50" y="8"/>
                </a:cxn>
                <a:cxn ang="0">
                  <a:pos x="8" y="88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50" h="88">
                  <a:moveTo>
                    <a:pt x="0" y="80"/>
                  </a:moveTo>
                  <a:lnTo>
                    <a:pt x="0" y="80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8" y="88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2" name="Freeform 396"/>
            <p:cNvSpPr>
              <a:spLocks/>
            </p:cNvSpPr>
            <p:nvPr/>
          </p:nvSpPr>
          <p:spPr bwMode="auto">
            <a:xfrm>
              <a:off x="830" y="2541"/>
              <a:ext cx="42" cy="80"/>
            </a:xfrm>
            <a:custGeom>
              <a:avLst/>
              <a:gdLst/>
              <a:ahLst/>
              <a:cxnLst>
                <a:cxn ang="0">
                  <a:pos x="8" y="80"/>
                </a:cxn>
                <a:cxn ang="0">
                  <a:pos x="0" y="72"/>
                </a:cxn>
                <a:cxn ang="0">
                  <a:pos x="25" y="0"/>
                </a:cxn>
                <a:cxn ang="0">
                  <a:pos x="42" y="8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8" y="80"/>
                </a:cxn>
              </a:cxnLst>
              <a:rect l="0" t="0" r="r" b="b"/>
              <a:pathLst>
                <a:path w="42" h="80">
                  <a:moveTo>
                    <a:pt x="8" y="80"/>
                  </a:moveTo>
                  <a:lnTo>
                    <a:pt x="0" y="72"/>
                  </a:lnTo>
                  <a:lnTo>
                    <a:pt x="25" y="0"/>
                  </a:lnTo>
                  <a:lnTo>
                    <a:pt x="42" y="8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3" name="Freeform 397"/>
            <p:cNvSpPr>
              <a:spLocks/>
            </p:cNvSpPr>
            <p:nvPr/>
          </p:nvSpPr>
          <p:spPr bwMode="auto">
            <a:xfrm>
              <a:off x="855" y="2460"/>
              <a:ext cx="51" cy="89"/>
            </a:xfrm>
            <a:custGeom>
              <a:avLst/>
              <a:gdLst/>
              <a:ahLst/>
              <a:cxnLst>
                <a:cxn ang="0">
                  <a:pos x="17" y="89"/>
                </a:cxn>
                <a:cxn ang="0">
                  <a:pos x="0" y="81"/>
                </a:cxn>
                <a:cxn ang="0">
                  <a:pos x="34" y="0"/>
                </a:cxn>
                <a:cxn ang="0">
                  <a:pos x="51" y="8"/>
                </a:cxn>
                <a:cxn ang="0">
                  <a:pos x="17" y="89"/>
                </a:cxn>
                <a:cxn ang="0">
                  <a:pos x="17" y="89"/>
                </a:cxn>
                <a:cxn ang="0">
                  <a:pos x="17" y="89"/>
                </a:cxn>
              </a:cxnLst>
              <a:rect l="0" t="0" r="r" b="b"/>
              <a:pathLst>
                <a:path w="51" h="89">
                  <a:moveTo>
                    <a:pt x="17" y="89"/>
                  </a:moveTo>
                  <a:lnTo>
                    <a:pt x="0" y="81"/>
                  </a:lnTo>
                  <a:lnTo>
                    <a:pt x="34" y="0"/>
                  </a:lnTo>
                  <a:lnTo>
                    <a:pt x="51" y="8"/>
                  </a:lnTo>
                  <a:lnTo>
                    <a:pt x="17" y="89"/>
                  </a:lnTo>
                  <a:lnTo>
                    <a:pt x="17" y="89"/>
                  </a:lnTo>
                  <a:lnTo>
                    <a:pt x="17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4" name="Freeform 398"/>
            <p:cNvSpPr>
              <a:spLocks/>
            </p:cNvSpPr>
            <p:nvPr/>
          </p:nvSpPr>
          <p:spPr bwMode="auto">
            <a:xfrm>
              <a:off x="889" y="2388"/>
              <a:ext cx="42" cy="80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72"/>
                </a:cxn>
                <a:cxn ang="0">
                  <a:pos x="34" y="0"/>
                </a:cxn>
                <a:cxn ang="0">
                  <a:pos x="42" y="8"/>
                </a:cxn>
                <a:cxn ang="0">
                  <a:pos x="17" y="8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42" h="80">
                  <a:moveTo>
                    <a:pt x="0" y="72"/>
                  </a:moveTo>
                  <a:lnTo>
                    <a:pt x="0" y="72"/>
                  </a:lnTo>
                  <a:lnTo>
                    <a:pt x="34" y="0"/>
                  </a:lnTo>
                  <a:lnTo>
                    <a:pt x="42" y="8"/>
                  </a:lnTo>
                  <a:lnTo>
                    <a:pt x="17" y="8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5" name="Freeform 399"/>
            <p:cNvSpPr>
              <a:spLocks/>
            </p:cNvSpPr>
            <p:nvPr/>
          </p:nvSpPr>
          <p:spPr bwMode="auto">
            <a:xfrm>
              <a:off x="923" y="2332"/>
              <a:ext cx="42" cy="6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56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42" h="64">
                  <a:moveTo>
                    <a:pt x="0" y="56"/>
                  </a:moveTo>
                  <a:lnTo>
                    <a:pt x="0" y="56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8" y="6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6" name="Freeform 400"/>
            <p:cNvSpPr>
              <a:spLocks/>
            </p:cNvSpPr>
            <p:nvPr/>
          </p:nvSpPr>
          <p:spPr bwMode="auto">
            <a:xfrm>
              <a:off x="956" y="2260"/>
              <a:ext cx="51" cy="7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72"/>
                </a:cxn>
                <a:cxn ang="0">
                  <a:pos x="42" y="0"/>
                </a:cxn>
                <a:cxn ang="0">
                  <a:pos x="51" y="8"/>
                </a:cxn>
                <a:cxn ang="0">
                  <a:pos x="9" y="72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1" h="72">
                  <a:moveTo>
                    <a:pt x="0" y="72"/>
                  </a:moveTo>
                  <a:lnTo>
                    <a:pt x="0" y="72"/>
                  </a:lnTo>
                  <a:lnTo>
                    <a:pt x="42" y="0"/>
                  </a:lnTo>
                  <a:lnTo>
                    <a:pt x="51" y="8"/>
                  </a:lnTo>
                  <a:lnTo>
                    <a:pt x="9" y="7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7" name="Freeform 401"/>
            <p:cNvSpPr>
              <a:spLocks/>
            </p:cNvSpPr>
            <p:nvPr/>
          </p:nvSpPr>
          <p:spPr bwMode="auto">
            <a:xfrm>
              <a:off x="998" y="2196"/>
              <a:ext cx="42" cy="72"/>
            </a:xfrm>
            <a:custGeom>
              <a:avLst/>
              <a:gdLst/>
              <a:ahLst/>
              <a:cxnLst>
                <a:cxn ang="0">
                  <a:pos x="9" y="72"/>
                </a:cxn>
                <a:cxn ang="0">
                  <a:pos x="0" y="64"/>
                </a:cxn>
                <a:cxn ang="0">
                  <a:pos x="34" y="0"/>
                </a:cxn>
                <a:cxn ang="0">
                  <a:pos x="42" y="8"/>
                </a:cxn>
                <a:cxn ang="0">
                  <a:pos x="9" y="72"/>
                </a:cxn>
                <a:cxn ang="0">
                  <a:pos x="9" y="72"/>
                </a:cxn>
                <a:cxn ang="0">
                  <a:pos x="9" y="72"/>
                </a:cxn>
              </a:cxnLst>
              <a:rect l="0" t="0" r="r" b="b"/>
              <a:pathLst>
                <a:path w="42" h="72">
                  <a:moveTo>
                    <a:pt x="9" y="72"/>
                  </a:moveTo>
                  <a:lnTo>
                    <a:pt x="0" y="64"/>
                  </a:lnTo>
                  <a:lnTo>
                    <a:pt x="34" y="0"/>
                  </a:lnTo>
                  <a:lnTo>
                    <a:pt x="42" y="8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9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8" name="Freeform 402"/>
            <p:cNvSpPr>
              <a:spLocks/>
            </p:cNvSpPr>
            <p:nvPr/>
          </p:nvSpPr>
          <p:spPr bwMode="auto">
            <a:xfrm>
              <a:off x="1032" y="2139"/>
              <a:ext cx="42" cy="65"/>
            </a:xfrm>
            <a:custGeom>
              <a:avLst/>
              <a:gdLst/>
              <a:ahLst/>
              <a:cxnLst>
                <a:cxn ang="0">
                  <a:pos x="8" y="65"/>
                </a:cxn>
                <a:cxn ang="0">
                  <a:pos x="0" y="57"/>
                </a:cxn>
                <a:cxn ang="0">
                  <a:pos x="25" y="0"/>
                </a:cxn>
                <a:cxn ang="0">
                  <a:pos x="42" y="0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8" y="65"/>
                </a:cxn>
              </a:cxnLst>
              <a:rect l="0" t="0" r="r" b="b"/>
              <a:pathLst>
                <a:path w="42" h="65">
                  <a:moveTo>
                    <a:pt x="8" y="65"/>
                  </a:moveTo>
                  <a:lnTo>
                    <a:pt x="0" y="57"/>
                  </a:lnTo>
                  <a:lnTo>
                    <a:pt x="25" y="0"/>
                  </a:lnTo>
                  <a:lnTo>
                    <a:pt x="42" y="0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9" name="Freeform 403"/>
            <p:cNvSpPr>
              <a:spLocks/>
            </p:cNvSpPr>
            <p:nvPr/>
          </p:nvSpPr>
          <p:spPr bwMode="auto">
            <a:xfrm>
              <a:off x="1057" y="2075"/>
              <a:ext cx="51" cy="64"/>
            </a:xfrm>
            <a:custGeom>
              <a:avLst/>
              <a:gdLst/>
              <a:ahLst/>
              <a:cxnLst>
                <a:cxn ang="0">
                  <a:pos x="17" y="64"/>
                </a:cxn>
                <a:cxn ang="0">
                  <a:pos x="0" y="64"/>
                </a:cxn>
                <a:cxn ang="0">
                  <a:pos x="34" y="0"/>
                </a:cxn>
                <a:cxn ang="0">
                  <a:pos x="51" y="8"/>
                </a:cxn>
                <a:cxn ang="0">
                  <a:pos x="17" y="64"/>
                </a:cxn>
                <a:cxn ang="0">
                  <a:pos x="17" y="64"/>
                </a:cxn>
                <a:cxn ang="0">
                  <a:pos x="17" y="64"/>
                </a:cxn>
              </a:cxnLst>
              <a:rect l="0" t="0" r="r" b="b"/>
              <a:pathLst>
                <a:path w="51" h="64">
                  <a:moveTo>
                    <a:pt x="17" y="64"/>
                  </a:moveTo>
                  <a:lnTo>
                    <a:pt x="0" y="64"/>
                  </a:lnTo>
                  <a:lnTo>
                    <a:pt x="34" y="0"/>
                  </a:lnTo>
                  <a:lnTo>
                    <a:pt x="51" y="8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0" name="Freeform 404"/>
            <p:cNvSpPr>
              <a:spLocks/>
            </p:cNvSpPr>
            <p:nvPr/>
          </p:nvSpPr>
          <p:spPr bwMode="auto">
            <a:xfrm>
              <a:off x="1091" y="2027"/>
              <a:ext cx="51" cy="5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8"/>
                </a:cxn>
                <a:cxn ang="0">
                  <a:pos x="42" y="0"/>
                </a:cxn>
                <a:cxn ang="0">
                  <a:pos x="51" y="8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1" h="56">
                  <a:moveTo>
                    <a:pt x="0" y="48"/>
                  </a:moveTo>
                  <a:lnTo>
                    <a:pt x="0" y="48"/>
                  </a:lnTo>
                  <a:lnTo>
                    <a:pt x="42" y="0"/>
                  </a:lnTo>
                  <a:lnTo>
                    <a:pt x="51" y="8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1" name="Freeform 405"/>
          <p:cNvSpPr>
            <a:spLocks/>
          </p:cNvSpPr>
          <p:nvPr/>
        </p:nvSpPr>
        <p:spPr bwMode="auto">
          <a:xfrm>
            <a:off x="1798638" y="3141663"/>
            <a:ext cx="66675" cy="88900"/>
          </a:xfrm>
          <a:custGeom>
            <a:avLst/>
            <a:gdLst/>
            <a:ahLst/>
            <a:cxnLst>
              <a:cxn ang="0">
                <a:pos x="9" y="56"/>
              </a:cxn>
              <a:cxn ang="0">
                <a:pos x="0" y="48"/>
              </a:cxn>
              <a:cxn ang="0">
                <a:pos x="34" y="0"/>
              </a:cxn>
              <a:cxn ang="0">
                <a:pos x="42" y="0"/>
              </a:cxn>
              <a:cxn ang="0">
                <a:pos x="17" y="56"/>
              </a:cxn>
              <a:cxn ang="0">
                <a:pos x="9" y="56"/>
              </a:cxn>
              <a:cxn ang="0">
                <a:pos x="9" y="56"/>
              </a:cxn>
            </a:cxnLst>
            <a:rect l="0" t="0" r="r" b="b"/>
            <a:pathLst>
              <a:path w="42" h="56">
                <a:moveTo>
                  <a:pt x="9" y="56"/>
                </a:moveTo>
                <a:lnTo>
                  <a:pt x="0" y="48"/>
                </a:lnTo>
                <a:lnTo>
                  <a:pt x="34" y="0"/>
                </a:lnTo>
                <a:lnTo>
                  <a:pt x="42" y="0"/>
                </a:lnTo>
                <a:lnTo>
                  <a:pt x="17" y="56"/>
                </a:lnTo>
                <a:lnTo>
                  <a:pt x="9" y="56"/>
                </a:lnTo>
                <a:lnTo>
                  <a:pt x="9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2" name="Freeform 406"/>
          <p:cNvSpPr>
            <a:spLocks/>
          </p:cNvSpPr>
          <p:nvPr/>
        </p:nvSpPr>
        <p:spPr bwMode="auto">
          <a:xfrm>
            <a:off x="1852613" y="3052763"/>
            <a:ext cx="66675" cy="88900"/>
          </a:xfrm>
          <a:custGeom>
            <a:avLst/>
            <a:gdLst/>
            <a:ahLst/>
            <a:cxnLst>
              <a:cxn ang="0">
                <a:pos x="8" y="56"/>
              </a:cxn>
              <a:cxn ang="0">
                <a:pos x="0" y="56"/>
              </a:cxn>
              <a:cxn ang="0">
                <a:pos x="34" y="0"/>
              </a:cxn>
              <a:cxn ang="0">
                <a:pos x="42" y="8"/>
              </a:cxn>
              <a:cxn ang="0">
                <a:pos x="8" y="56"/>
              </a:cxn>
              <a:cxn ang="0">
                <a:pos x="8" y="56"/>
              </a:cxn>
              <a:cxn ang="0">
                <a:pos x="8" y="56"/>
              </a:cxn>
            </a:cxnLst>
            <a:rect l="0" t="0" r="r" b="b"/>
            <a:pathLst>
              <a:path w="42" h="56">
                <a:moveTo>
                  <a:pt x="8" y="56"/>
                </a:moveTo>
                <a:lnTo>
                  <a:pt x="0" y="56"/>
                </a:lnTo>
                <a:lnTo>
                  <a:pt x="34" y="0"/>
                </a:lnTo>
                <a:lnTo>
                  <a:pt x="42" y="8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3" name="Freeform 407"/>
          <p:cNvSpPr>
            <a:spLocks/>
          </p:cNvSpPr>
          <p:nvPr/>
        </p:nvSpPr>
        <p:spPr bwMode="auto">
          <a:xfrm>
            <a:off x="1906588" y="2976563"/>
            <a:ext cx="66675" cy="889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48"/>
              </a:cxn>
              <a:cxn ang="0">
                <a:pos x="33" y="0"/>
              </a:cxn>
              <a:cxn ang="0">
                <a:pos x="42" y="8"/>
              </a:cxn>
              <a:cxn ang="0">
                <a:pos x="8" y="56"/>
              </a:cxn>
              <a:cxn ang="0">
                <a:pos x="0" y="48"/>
              </a:cxn>
              <a:cxn ang="0">
                <a:pos x="0" y="48"/>
              </a:cxn>
            </a:cxnLst>
            <a:rect l="0" t="0" r="r" b="b"/>
            <a:pathLst>
              <a:path w="42" h="56">
                <a:moveTo>
                  <a:pt x="0" y="48"/>
                </a:moveTo>
                <a:lnTo>
                  <a:pt x="0" y="48"/>
                </a:lnTo>
                <a:lnTo>
                  <a:pt x="33" y="0"/>
                </a:lnTo>
                <a:lnTo>
                  <a:pt x="42" y="8"/>
                </a:lnTo>
                <a:lnTo>
                  <a:pt x="8" y="5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4" name="Freeform 408"/>
          <p:cNvSpPr>
            <a:spLocks/>
          </p:cNvSpPr>
          <p:nvPr/>
        </p:nvSpPr>
        <p:spPr bwMode="auto">
          <a:xfrm>
            <a:off x="1958975" y="2911475"/>
            <a:ext cx="66675" cy="77788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0" y="41"/>
              </a:cxn>
              <a:cxn ang="0">
                <a:pos x="26" y="0"/>
              </a:cxn>
              <a:cxn ang="0">
                <a:pos x="42" y="8"/>
              </a:cxn>
              <a:cxn ang="0">
                <a:pos x="9" y="49"/>
              </a:cxn>
              <a:cxn ang="0">
                <a:pos x="0" y="41"/>
              </a:cxn>
              <a:cxn ang="0">
                <a:pos x="0" y="41"/>
              </a:cxn>
            </a:cxnLst>
            <a:rect l="0" t="0" r="r" b="b"/>
            <a:pathLst>
              <a:path w="42" h="49">
                <a:moveTo>
                  <a:pt x="0" y="41"/>
                </a:moveTo>
                <a:lnTo>
                  <a:pt x="0" y="41"/>
                </a:lnTo>
                <a:lnTo>
                  <a:pt x="26" y="0"/>
                </a:lnTo>
                <a:lnTo>
                  <a:pt x="42" y="8"/>
                </a:lnTo>
                <a:lnTo>
                  <a:pt x="9" y="49"/>
                </a:lnTo>
                <a:lnTo>
                  <a:pt x="0" y="41"/>
                </a:lnTo>
                <a:lnTo>
                  <a:pt x="0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" name="Freeform 409"/>
          <p:cNvSpPr>
            <a:spLocks/>
          </p:cNvSpPr>
          <p:nvPr/>
        </p:nvSpPr>
        <p:spPr bwMode="auto">
          <a:xfrm>
            <a:off x="2000250" y="2847975"/>
            <a:ext cx="93663" cy="762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40"/>
              </a:cxn>
              <a:cxn ang="0">
                <a:pos x="50" y="0"/>
              </a:cxn>
              <a:cxn ang="0">
                <a:pos x="59" y="8"/>
              </a:cxn>
              <a:cxn ang="0">
                <a:pos x="16" y="48"/>
              </a:cxn>
              <a:cxn ang="0">
                <a:pos x="0" y="40"/>
              </a:cxn>
              <a:cxn ang="0">
                <a:pos x="0" y="40"/>
              </a:cxn>
            </a:cxnLst>
            <a:rect l="0" t="0" r="r" b="b"/>
            <a:pathLst>
              <a:path w="59" h="48">
                <a:moveTo>
                  <a:pt x="0" y="40"/>
                </a:moveTo>
                <a:lnTo>
                  <a:pt x="0" y="40"/>
                </a:lnTo>
                <a:lnTo>
                  <a:pt x="50" y="0"/>
                </a:lnTo>
                <a:lnTo>
                  <a:pt x="59" y="8"/>
                </a:lnTo>
                <a:lnTo>
                  <a:pt x="16" y="48"/>
                </a:lnTo>
                <a:lnTo>
                  <a:pt x="0" y="4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" name="Freeform 410"/>
          <p:cNvSpPr>
            <a:spLocks/>
          </p:cNvSpPr>
          <p:nvPr/>
        </p:nvSpPr>
        <p:spPr bwMode="auto">
          <a:xfrm>
            <a:off x="2066925" y="2784475"/>
            <a:ext cx="66675" cy="76200"/>
          </a:xfrm>
          <a:custGeom>
            <a:avLst/>
            <a:gdLst/>
            <a:ahLst/>
            <a:cxnLst>
              <a:cxn ang="0">
                <a:pos x="17" y="48"/>
              </a:cxn>
              <a:cxn ang="0">
                <a:pos x="0" y="40"/>
              </a:cxn>
              <a:cxn ang="0">
                <a:pos x="33" y="0"/>
              </a:cxn>
              <a:cxn ang="0">
                <a:pos x="42" y="8"/>
              </a:cxn>
              <a:cxn ang="0">
                <a:pos x="17" y="48"/>
              </a:cxn>
              <a:cxn ang="0">
                <a:pos x="17" y="48"/>
              </a:cxn>
              <a:cxn ang="0">
                <a:pos x="17" y="48"/>
              </a:cxn>
            </a:cxnLst>
            <a:rect l="0" t="0" r="r" b="b"/>
            <a:pathLst>
              <a:path w="42" h="48">
                <a:moveTo>
                  <a:pt x="17" y="48"/>
                </a:moveTo>
                <a:lnTo>
                  <a:pt x="0" y="40"/>
                </a:lnTo>
                <a:lnTo>
                  <a:pt x="33" y="0"/>
                </a:lnTo>
                <a:lnTo>
                  <a:pt x="42" y="8"/>
                </a:lnTo>
                <a:lnTo>
                  <a:pt x="17" y="48"/>
                </a:lnTo>
                <a:lnTo>
                  <a:pt x="17" y="48"/>
                </a:lnTo>
                <a:lnTo>
                  <a:pt x="17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" name="Freeform 411"/>
          <p:cNvSpPr>
            <a:spLocks/>
          </p:cNvSpPr>
          <p:nvPr/>
        </p:nvSpPr>
        <p:spPr bwMode="auto">
          <a:xfrm>
            <a:off x="2119313" y="2720975"/>
            <a:ext cx="68262" cy="76200"/>
          </a:xfrm>
          <a:custGeom>
            <a:avLst/>
            <a:gdLst/>
            <a:ahLst/>
            <a:cxnLst>
              <a:cxn ang="0">
                <a:pos x="9" y="48"/>
              </a:cxn>
              <a:cxn ang="0">
                <a:pos x="0" y="40"/>
              </a:cxn>
              <a:cxn ang="0">
                <a:pos x="34" y="0"/>
              </a:cxn>
              <a:cxn ang="0">
                <a:pos x="43" y="8"/>
              </a:cxn>
              <a:cxn ang="0">
                <a:pos x="9" y="48"/>
              </a:cxn>
              <a:cxn ang="0">
                <a:pos x="9" y="48"/>
              </a:cxn>
              <a:cxn ang="0">
                <a:pos x="9" y="48"/>
              </a:cxn>
            </a:cxnLst>
            <a:rect l="0" t="0" r="r" b="b"/>
            <a:pathLst>
              <a:path w="43" h="48">
                <a:moveTo>
                  <a:pt x="9" y="48"/>
                </a:moveTo>
                <a:lnTo>
                  <a:pt x="0" y="40"/>
                </a:lnTo>
                <a:lnTo>
                  <a:pt x="34" y="0"/>
                </a:lnTo>
                <a:lnTo>
                  <a:pt x="43" y="8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" name="Freeform 412"/>
          <p:cNvSpPr>
            <a:spLocks/>
          </p:cNvSpPr>
          <p:nvPr/>
        </p:nvSpPr>
        <p:spPr bwMode="auto">
          <a:xfrm>
            <a:off x="2173288" y="2670175"/>
            <a:ext cx="66675" cy="635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32"/>
              </a:cxn>
              <a:cxn ang="0">
                <a:pos x="34" y="0"/>
              </a:cxn>
              <a:cxn ang="0">
                <a:pos x="42" y="8"/>
              </a:cxn>
              <a:cxn ang="0">
                <a:pos x="9" y="40"/>
              </a:cxn>
              <a:cxn ang="0">
                <a:pos x="0" y="32"/>
              </a:cxn>
              <a:cxn ang="0">
                <a:pos x="0" y="32"/>
              </a:cxn>
            </a:cxnLst>
            <a:rect l="0" t="0" r="r" b="b"/>
            <a:pathLst>
              <a:path w="42" h="40">
                <a:moveTo>
                  <a:pt x="0" y="32"/>
                </a:moveTo>
                <a:lnTo>
                  <a:pt x="0" y="32"/>
                </a:lnTo>
                <a:lnTo>
                  <a:pt x="34" y="0"/>
                </a:lnTo>
                <a:lnTo>
                  <a:pt x="42" y="8"/>
                </a:lnTo>
                <a:lnTo>
                  <a:pt x="9" y="40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" name="Freeform 413"/>
          <p:cNvSpPr>
            <a:spLocks/>
          </p:cNvSpPr>
          <p:nvPr/>
        </p:nvSpPr>
        <p:spPr bwMode="auto">
          <a:xfrm>
            <a:off x="2227263" y="2619375"/>
            <a:ext cx="79375" cy="635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32"/>
              </a:cxn>
              <a:cxn ang="0">
                <a:pos x="42" y="0"/>
              </a:cxn>
              <a:cxn ang="0">
                <a:pos x="50" y="8"/>
              </a:cxn>
              <a:cxn ang="0">
                <a:pos x="8" y="40"/>
              </a:cxn>
              <a:cxn ang="0">
                <a:pos x="0" y="32"/>
              </a:cxn>
              <a:cxn ang="0">
                <a:pos x="0" y="32"/>
              </a:cxn>
            </a:cxnLst>
            <a:rect l="0" t="0" r="r" b="b"/>
            <a:pathLst>
              <a:path w="50" h="40">
                <a:moveTo>
                  <a:pt x="0" y="32"/>
                </a:moveTo>
                <a:lnTo>
                  <a:pt x="0" y="32"/>
                </a:lnTo>
                <a:lnTo>
                  <a:pt x="42" y="0"/>
                </a:lnTo>
                <a:lnTo>
                  <a:pt x="50" y="8"/>
                </a:lnTo>
                <a:lnTo>
                  <a:pt x="8" y="40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" name="Freeform 414"/>
          <p:cNvSpPr>
            <a:spLocks/>
          </p:cNvSpPr>
          <p:nvPr/>
        </p:nvSpPr>
        <p:spPr bwMode="auto">
          <a:xfrm>
            <a:off x="2293938" y="2568575"/>
            <a:ext cx="66675" cy="63500"/>
          </a:xfrm>
          <a:custGeom>
            <a:avLst/>
            <a:gdLst/>
            <a:ahLst/>
            <a:cxnLst>
              <a:cxn ang="0">
                <a:pos x="8" y="40"/>
              </a:cxn>
              <a:cxn ang="0">
                <a:pos x="0" y="32"/>
              </a:cxn>
              <a:cxn ang="0">
                <a:pos x="34" y="0"/>
              </a:cxn>
              <a:cxn ang="0">
                <a:pos x="42" y="8"/>
              </a:cxn>
              <a:cxn ang="0">
                <a:pos x="8" y="40"/>
              </a:cxn>
              <a:cxn ang="0">
                <a:pos x="8" y="40"/>
              </a:cxn>
              <a:cxn ang="0">
                <a:pos x="8" y="40"/>
              </a:cxn>
            </a:cxnLst>
            <a:rect l="0" t="0" r="r" b="b"/>
            <a:pathLst>
              <a:path w="42" h="40">
                <a:moveTo>
                  <a:pt x="8" y="40"/>
                </a:moveTo>
                <a:lnTo>
                  <a:pt x="0" y="32"/>
                </a:lnTo>
                <a:lnTo>
                  <a:pt x="34" y="0"/>
                </a:lnTo>
                <a:lnTo>
                  <a:pt x="42" y="8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1" name="Freeform 415"/>
          <p:cNvSpPr>
            <a:spLocks/>
          </p:cNvSpPr>
          <p:nvPr/>
        </p:nvSpPr>
        <p:spPr bwMode="auto">
          <a:xfrm>
            <a:off x="2347913" y="2530475"/>
            <a:ext cx="66675" cy="508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24"/>
              </a:cxn>
              <a:cxn ang="0">
                <a:pos x="25" y="0"/>
              </a:cxn>
              <a:cxn ang="0">
                <a:pos x="42" y="8"/>
              </a:cxn>
              <a:cxn ang="0">
                <a:pos x="8" y="32"/>
              </a:cxn>
              <a:cxn ang="0">
                <a:pos x="0" y="24"/>
              </a:cxn>
              <a:cxn ang="0">
                <a:pos x="0" y="24"/>
              </a:cxn>
            </a:cxnLst>
            <a:rect l="0" t="0" r="r" b="b"/>
            <a:pathLst>
              <a:path w="42" h="32">
                <a:moveTo>
                  <a:pt x="0" y="24"/>
                </a:moveTo>
                <a:lnTo>
                  <a:pt x="0" y="24"/>
                </a:lnTo>
                <a:lnTo>
                  <a:pt x="25" y="0"/>
                </a:lnTo>
                <a:lnTo>
                  <a:pt x="42" y="8"/>
                </a:lnTo>
                <a:lnTo>
                  <a:pt x="8" y="32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2" name="Freeform 416"/>
          <p:cNvSpPr>
            <a:spLocks/>
          </p:cNvSpPr>
          <p:nvPr/>
        </p:nvSpPr>
        <p:spPr bwMode="auto">
          <a:xfrm>
            <a:off x="2387600" y="2492375"/>
            <a:ext cx="66675" cy="50800"/>
          </a:xfrm>
          <a:custGeom>
            <a:avLst/>
            <a:gdLst/>
            <a:ahLst/>
            <a:cxnLst>
              <a:cxn ang="0">
                <a:pos x="8" y="16"/>
              </a:cxn>
              <a:cxn ang="0">
                <a:pos x="8" y="16"/>
              </a:cxn>
              <a:cxn ang="0">
                <a:pos x="34" y="0"/>
              </a:cxn>
              <a:cxn ang="0">
                <a:pos x="42" y="8"/>
              </a:cxn>
              <a:cxn ang="0">
                <a:pos x="8" y="32"/>
              </a:cxn>
              <a:cxn ang="0">
                <a:pos x="0" y="24"/>
              </a:cxn>
              <a:cxn ang="0">
                <a:pos x="8" y="16"/>
              </a:cxn>
            </a:cxnLst>
            <a:rect l="0" t="0" r="r" b="b"/>
            <a:pathLst>
              <a:path w="42" h="32">
                <a:moveTo>
                  <a:pt x="8" y="16"/>
                </a:moveTo>
                <a:lnTo>
                  <a:pt x="8" y="16"/>
                </a:lnTo>
                <a:lnTo>
                  <a:pt x="34" y="0"/>
                </a:lnTo>
                <a:lnTo>
                  <a:pt x="42" y="8"/>
                </a:lnTo>
                <a:lnTo>
                  <a:pt x="8" y="32"/>
                </a:lnTo>
                <a:lnTo>
                  <a:pt x="0" y="24"/>
                </a:lnTo>
                <a:lnTo>
                  <a:pt x="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3" name="Freeform 417"/>
          <p:cNvSpPr>
            <a:spLocks/>
          </p:cNvSpPr>
          <p:nvPr/>
        </p:nvSpPr>
        <p:spPr bwMode="auto">
          <a:xfrm>
            <a:off x="2441575" y="2441575"/>
            <a:ext cx="66675" cy="63500"/>
          </a:xfrm>
          <a:custGeom>
            <a:avLst/>
            <a:gdLst/>
            <a:ahLst/>
            <a:cxnLst>
              <a:cxn ang="0">
                <a:pos x="8" y="40"/>
              </a:cxn>
              <a:cxn ang="0">
                <a:pos x="0" y="32"/>
              </a:cxn>
              <a:cxn ang="0">
                <a:pos x="33" y="0"/>
              </a:cxn>
              <a:cxn ang="0">
                <a:pos x="42" y="8"/>
              </a:cxn>
              <a:cxn ang="0">
                <a:pos x="8" y="40"/>
              </a:cxn>
              <a:cxn ang="0">
                <a:pos x="8" y="40"/>
              </a:cxn>
              <a:cxn ang="0">
                <a:pos x="8" y="40"/>
              </a:cxn>
            </a:cxnLst>
            <a:rect l="0" t="0" r="r" b="b"/>
            <a:pathLst>
              <a:path w="42" h="40">
                <a:moveTo>
                  <a:pt x="8" y="40"/>
                </a:moveTo>
                <a:lnTo>
                  <a:pt x="0" y="32"/>
                </a:lnTo>
                <a:lnTo>
                  <a:pt x="33" y="0"/>
                </a:lnTo>
                <a:lnTo>
                  <a:pt x="42" y="8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4" name="Freeform 418"/>
          <p:cNvSpPr>
            <a:spLocks/>
          </p:cNvSpPr>
          <p:nvPr/>
        </p:nvSpPr>
        <p:spPr bwMode="auto">
          <a:xfrm>
            <a:off x="2493963" y="2414588"/>
            <a:ext cx="80962" cy="396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0" y="17"/>
              </a:cxn>
              <a:cxn ang="0">
                <a:pos x="42" y="0"/>
              </a:cxn>
              <a:cxn ang="0">
                <a:pos x="51" y="8"/>
              </a:cxn>
              <a:cxn ang="0">
                <a:pos x="9" y="25"/>
              </a:cxn>
              <a:cxn ang="0">
                <a:pos x="0" y="17"/>
              </a:cxn>
              <a:cxn ang="0">
                <a:pos x="0" y="17"/>
              </a:cxn>
            </a:cxnLst>
            <a:rect l="0" t="0" r="r" b="b"/>
            <a:pathLst>
              <a:path w="51" h="25">
                <a:moveTo>
                  <a:pt x="0" y="17"/>
                </a:moveTo>
                <a:lnTo>
                  <a:pt x="0" y="17"/>
                </a:lnTo>
                <a:lnTo>
                  <a:pt x="42" y="0"/>
                </a:lnTo>
                <a:lnTo>
                  <a:pt x="51" y="8"/>
                </a:lnTo>
                <a:lnTo>
                  <a:pt x="9" y="25"/>
                </a:lnTo>
                <a:lnTo>
                  <a:pt x="0" y="17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5" name="Freeform 419"/>
          <p:cNvSpPr>
            <a:spLocks/>
          </p:cNvSpPr>
          <p:nvPr/>
        </p:nvSpPr>
        <p:spPr bwMode="auto">
          <a:xfrm>
            <a:off x="2560638" y="2376488"/>
            <a:ext cx="68262" cy="50800"/>
          </a:xfrm>
          <a:custGeom>
            <a:avLst/>
            <a:gdLst/>
            <a:ahLst/>
            <a:cxnLst>
              <a:cxn ang="0">
                <a:pos x="9" y="32"/>
              </a:cxn>
              <a:cxn ang="0">
                <a:pos x="0" y="24"/>
              </a:cxn>
              <a:cxn ang="0">
                <a:pos x="34" y="0"/>
              </a:cxn>
              <a:cxn ang="0">
                <a:pos x="43" y="8"/>
              </a:cxn>
              <a:cxn ang="0">
                <a:pos x="9" y="32"/>
              </a:cxn>
              <a:cxn ang="0">
                <a:pos x="9" y="32"/>
              </a:cxn>
              <a:cxn ang="0">
                <a:pos x="9" y="32"/>
              </a:cxn>
            </a:cxnLst>
            <a:rect l="0" t="0" r="r" b="b"/>
            <a:pathLst>
              <a:path w="43" h="32">
                <a:moveTo>
                  <a:pt x="9" y="32"/>
                </a:moveTo>
                <a:lnTo>
                  <a:pt x="0" y="24"/>
                </a:lnTo>
                <a:lnTo>
                  <a:pt x="34" y="0"/>
                </a:lnTo>
                <a:lnTo>
                  <a:pt x="43" y="8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6" name="Freeform 420"/>
          <p:cNvSpPr>
            <a:spLocks/>
          </p:cNvSpPr>
          <p:nvPr/>
        </p:nvSpPr>
        <p:spPr bwMode="auto">
          <a:xfrm>
            <a:off x="2614613" y="2363788"/>
            <a:ext cx="53975" cy="254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34" y="0"/>
              </a:cxn>
              <a:cxn ang="0">
                <a:pos x="34" y="8"/>
              </a:cxn>
              <a:cxn ang="0">
                <a:pos x="9" y="16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34" h="16">
                <a:moveTo>
                  <a:pt x="0" y="8"/>
                </a:moveTo>
                <a:lnTo>
                  <a:pt x="0" y="8"/>
                </a:lnTo>
                <a:lnTo>
                  <a:pt x="34" y="0"/>
                </a:lnTo>
                <a:lnTo>
                  <a:pt x="34" y="8"/>
                </a:lnTo>
                <a:lnTo>
                  <a:pt x="9" y="16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7" name="Freeform 421"/>
          <p:cNvSpPr>
            <a:spLocks/>
          </p:cNvSpPr>
          <p:nvPr/>
        </p:nvSpPr>
        <p:spPr bwMode="auto">
          <a:xfrm>
            <a:off x="2668588" y="2325688"/>
            <a:ext cx="53975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24"/>
              </a:cxn>
              <a:cxn ang="0">
                <a:pos x="34" y="0"/>
              </a:cxn>
              <a:cxn ang="0">
                <a:pos x="34" y="16"/>
              </a:cxn>
              <a:cxn ang="0">
                <a:pos x="8" y="32"/>
              </a:cxn>
              <a:cxn ang="0">
                <a:pos x="0" y="32"/>
              </a:cxn>
              <a:cxn ang="0">
                <a:pos x="0" y="32"/>
              </a:cxn>
            </a:cxnLst>
            <a:rect l="0" t="0" r="r" b="b"/>
            <a:pathLst>
              <a:path w="34" h="32">
                <a:moveTo>
                  <a:pt x="0" y="32"/>
                </a:moveTo>
                <a:lnTo>
                  <a:pt x="0" y="24"/>
                </a:lnTo>
                <a:lnTo>
                  <a:pt x="34" y="0"/>
                </a:lnTo>
                <a:lnTo>
                  <a:pt x="34" y="16"/>
                </a:lnTo>
                <a:lnTo>
                  <a:pt x="8" y="32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8" name="Freeform 422"/>
          <p:cNvSpPr>
            <a:spLocks/>
          </p:cNvSpPr>
          <p:nvPr/>
        </p:nvSpPr>
        <p:spPr bwMode="auto">
          <a:xfrm>
            <a:off x="2722563" y="2312988"/>
            <a:ext cx="66675" cy="381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42" y="0"/>
              </a:cxn>
              <a:cxn ang="0">
                <a:pos x="42" y="8"/>
              </a:cxn>
              <a:cxn ang="0">
                <a:pos x="0" y="24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42" h="24">
                <a:moveTo>
                  <a:pt x="0" y="8"/>
                </a:moveTo>
                <a:lnTo>
                  <a:pt x="0" y="8"/>
                </a:lnTo>
                <a:lnTo>
                  <a:pt x="42" y="0"/>
                </a:lnTo>
                <a:lnTo>
                  <a:pt x="42" y="8"/>
                </a:lnTo>
                <a:lnTo>
                  <a:pt x="0" y="24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9" name="Freeform 423"/>
          <p:cNvSpPr>
            <a:spLocks/>
          </p:cNvSpPr>
          <p:nvPr/>
        </p:nvSpPr>
        <p:spPr bwMode="auto">
          <a:xfrm>
            <a:off x="2789238" y="2300288"/>
            <a:ext cx="52387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8"/>
              </a:cxn>
              <a:cxn ang="0">
                <a:pos x="33" y="0"/>
              </a:cxn>
              <a:cxn ang="0">
                <a:pos x="33" y="8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33" h="16">
                <a:moveTo>
                  <a:pt x="0" y="16"/>
                </a:moveTo>
                <a:lnTo>
                  <a:pt x="0" y="8"/>
                </a:lnTo>
                <a:lnTo>
                  <a:pt x="33" y="0"/>
                </a:lnTo>
                <a:lnTo>
                  <a:pt x="33" y="8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0" name="Freeform 424"/>
          <p:cNvSpPr>
            <a:spLocks/>
          </p:cNvSpPr>
          <p:nvPr/>
        </p:nvSpPr>
        <p:spPr bwMode="auto">
          <a:xfrm>
            <a:off x="2841625" y="2274888"/>
            <a:ext cx="53975" cy="381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26" y="0"/>
              </a:cxn>
              <a:cxn ang="0">
                <a:pos x="34" y="16"/>
              </a:cxn>
              <a:cxn ang="0">
                <a:pos x="0" y="24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34" h="24">
                <a:moveTo>
                  <a:pt x="0" y="16"/>
                </a:moveTo>
                <a:lnTo>
                  <a:pt x="0" y="16"/>
                </a:lnTo>
                <a:lnTo>
                  <a:pt x="26" y="0"/>
                </a:lnTo>
                <a:lnTo>
                  <a:pt x="34" y="16"/>
                </a:lnTo>
                <a:lnTo>
                  <a:pt x="0" y="24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1" name="Freeform 425"/>
          <p:cNvSpPr>
            <a:spLocks/>
          </p:cNvSpPr>
          <p:nvPr/>
        </p:nvSpPr>
        <p:spPr bwMode="auto">
          <a:xfrm>
            <a:off x="2882900" y="2274888"/>
            <a:ext cx="52388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33" y="0"/>
              </a:cxn>
              <a:cxn ang="0">
                <a:pos x="33" y="16"/>
              </a:cxn>
              <a:cxn ang="0">
                <a:pos x="8" y="1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3" h="16">
                <a:moveTo>
                  <a:pt x="0" y="0"/>
                </a:moveTo>
                <a:lnTo>
                  <a:pt x="8" y="0"/>
                </a:lnTo>
                <a:lnTo>
                  <a:pt x="33" y="0"/>
                </a:lnTo>
                <a:lnTo>
                  <a:pt x="33" y="16"/>
                </a:lnTo>
                <a:lnTo>
                  <a:pt x="8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2" name="Freeform 426"/>
          <p:cNvSpPr>
            <a:spLocks/>
          </p:cNvSpPr>
          <p:nvPr/>
        </p:nvSpPr>
        <p:spPr bwMode="auto">
          <a:xfrm>
            <a:off x="2935288" y="2262188"/>
            <a:ext cx="80962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8"/>
              </a:cxn>
              <a:cxn ang="0">
                <a:pos x="43" y="0"/>
              </a:cxn>
              <a:cxn ang="0">
                <a:pos x="51" y="16"/>
              </a:cxn>
              <a:cxn ang="0">
                <a:pos x="0" y="24"/>
              </a:cxn>
              <a:cxn ang="0">
                <a:pos x="0" y="24"/>
              </a:cxn>
              <a:cxn ang="0">
                <a:pos x="0" y="24"/>
              </a:cxn>
            </a:cxnLst>
            <a:rect l="0" t="0" r="r" b="b"/>
            <a:pathLst>
              <a:path w="51" h="24">
                <a:moveTo>
                  <a:pt x="0" y="24"/>
                </a:moveTo>
                <a:lnTo>
                  <a:pt x="0" y="8"/>
                </a:lnTo>
                <a:lnTo>
                  <a:pt x="43" y="0"/>
                </a:lnTo>
                <a:lnTo>
                  <a:pt x="51" y="16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3" name="Freeform 427"/>
          <p:cNvSpPr>
            <a:spLocks/>
          </p:cNvSpPr>
          <p:nvPr/>
        </p:nvSpPr>
        <p:spPr bwMode="auto">
          <a:xfrm>
            <a:off x="3003550" y="2262188"/>
            <a:ext cx="52388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3" y="0"/>
              </a:cxn>
              <a:cxn ang="0">
                <a:pos x="33" y="16"/>
              </a:cxn>
              <a:cxn ang="0">
                <a:pos x="0" y="1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3" h="16">
                <a:moveTo>
                  <a:pt x="0" y="0"/>
                </a:moveTo>
                <a:lnTo>
                  <a:pt x="0" y="0"/>
                </a:lnTo>
                <a:lnTo>
                  <a:pt x="33" y="0"/>
                </a:lnTo>
                <a:lnTo>
                  <a:pt x="33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4" name="Freeform 428"/>
          <p:cNvSpPr>
            <a:spLocks/>
          </p:cNvSpPr>
          <p:nvPr/>
        </p:nvSpPr>
        <p:spPr bwMode="auto">
          <a:xfrm>
            <a:off x="3055938" y="2249488"/>
            <a:ext cx="5397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8"/>
              </a:cxn>
              <a:cxn ang="0">
                <a:pos x="34" y="0"/>
              </a:cxn>
              <a:cxn ang="0">
                <a:pos x="34" y="8"/>
              </a:cxn>
              <a:cxn ang="0">
                <a:pos x="0" y="24"/>
              </a:cxn>
              <a:cxn ang="0">
                <a:pos x="0" y="24"/>
              </a:cxn>
              <a:cxn ang="0">
                <a:pos x="0" y="24"/>
              </a:cxn>
            </a:cxnLst>
            <a:rect l="0" t="0" r="r" b="b"/>
            <a:pathLst>
              <a:path w="34" h="24">
                <a:moveTo>
                  <a:pt x="0" y="24"/>
                </a:moveTo>
                <a:lnTo>
                  <a:pt x="0" y="8"/>
                </a:lnTo>
                <a:lnTo>
                  <a:pt x="34" y="0"/>
                </a:lnTo>
                <a:lnTo>
                  <a:pt x="34" y="8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5" name="Freeform 429"/>
          <p:cNvSpPr>
            <a:spLocks/>
          </p:cNvSpPr>
          <p:nvPr/>
        </p:nvSpPr>
        <p:spPr bwMode="auto">
          <a:xfrm>
            <a:off x="3109913" y="2249488"/>
            <a:ext cx="53975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4" y="0"/>
              </a:cxn>
              <a:cxn ang="0">
                <a:pos x="34" y="8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8">
                <a:moveTo>
                  <a:pt x="0" y="0"/>
                </a:moveTo>
                <a:lnTo>
                  <a:pt x="0" y="0"/>
                </a:lnTo>
                <a:lnTo>
                  <a:pt x="34" y="0"/>
                </a:lnTo>
                <a:lnTo>
                  <a:pt x="34" y="8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6" name="Freeform 430"/>
          <p:cNvSpPr>
            <a:spLocks/>
          </p:cNvSpPr>
          <p:nvPr/>
        </p:nvSpPr>
        <p:spPr bwMode="auto">
          <a:xfrm>
            <a:off x="3163888" y="2249488"/>
            <a:ext cx="39687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0"/>
              </a:cxn>
              <a:cxn ang="0">
                <a:pos x="25" y="0"/>
              </a:cxn>
              <a:cxn ang="0">
                <a:pos x="25" y="8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25" h="8">
                <a:moveTo>
                  <a:pt x="0" y="8"/>
                </a:moveTo>
                <a:lnTo>
                  <a:pt x="0" y="0"/>
                </a:lnTo>
                <a:lnTo>
                  <a:pt x="25" y="0"/>
                </a:lnTo>
                <a:lnTo>
                  <a:pt x="25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7" name="Freeform 431"/>
          <p:cNvSpPr>
            <a:spLocks/>
          </p:cNvSpPr>
          <p:nvPr/>
        </p:nvSpPr>
        <p:spPr bwMode="auto">
          <a:xfrm>
            <a:off x="3203575" y="2249488"/>
            <a:ext cx="79375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0"/>
              </a:cxn>
              <a:cxn ang="0">
                <a:pos x="50" y="0"/>
              </a:cxn>
              <a:cxn ang="0">
                <a:pos x="50" y="8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50" h="8">
                <a:moveTo>
                  <a:pt x="0" y="8"/>
                </a:moveTo>
                <a:lnTo>
                  <a:pt x="0" y="0"/>
                </a:lnTo>
                <a:lnTo>
                  <a:pt x="50" y="0"/>
                </a:lnTo>
                <a:lnTo>
                  <a:pt x="50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8" name="Freeform 432"/>
          <p:cNvSpPr>
            <a:spLocks/>
          </p:cNvSpPr>
          <p:nvPr/>
        </p:nvSpPr>
        <p:spPr bwMode="auto">
          <a:xfrm>
            <a:off x="3282950" y="2249488"/>
            <a:ext cx="41275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0"/>
              </a:cxn>
              <a:cxn ang="0">
                <a:pos x="26" y="0"/>
              </a:cxn>
              <a:cxn ang="0">
                <a:pos x="26" y="8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26" h="8">
                <a:moveTo>
                  <a:pt x="0" y="8"/>
                </a:moveTo>
                <a:lnTo>
                  <a:pt x="0" y="0"/>
                </a:lnTo>
                <a:lnTo>
                  <a:pt x="26" y="0"/>
                </a:lnTo>
                <a:lnTo>
                  <a:pt x="26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9" name="Freeform 433"/>
          <p:cNvSpPr>
            <a:spLocks/>
          </p:cNvSpPr>
          <p:nvPr/>
        </p:nvSpPr>
        <p:spPr bwMode="auto">
          <a:xfrm>
            <a:off x="3324225" y="2249488"/>
            <a:ext cx="52388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0"/>
              </a:cxn>
              <a:cxn ang="0">
                <a:pos x="33" y="0"/>
              </a:cxn>
              <a:cxn ang="0">
                <a:pos x="33" y="8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33" h="8">
                <a:moveTo>
                  <a:pt x="0" y="8"/>
                </a:moveTo>
                <a:lnTo>
                  <a:pt x="0" y="0"/>
                </a:lnTo>
                <a:lnTo>
                  <a:pt x="33" y="0"/>
                </a:lnTo>
                <a:lnTo>
                  <a:pt x="33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0" name="Freeform 434"/>
          <p:cNvSpPr>
            <a:spLocks/>
          </p:cNvSpPr>
          <p:nvPr/>
        </p:nvSpPr>
        <p:spPr bwMode="auto">
          <a:xfrm>
            <a:off x="3376613" y="2249488"/>
            <a:ext cx="53975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4" y="8"/>
              </a:cxn>
              <a:cxn ang="0">
                <a:pos x="34" y="24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24">
                <a:moveTo>
                  <a:pt x="0" y="0"/>
                </a:moveTo>
                <a:lnTo>
                  <a:pt x="0" y="0"/>
                </a:lnTo>
                <a:lnTo>
                  <a:pt x="34" y="8"/>
                </a:lnTo>
                <a:lnTo>
                  <a:pt x="34" y="24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1" name="Freeform 435"/>
          <p:cNvSpPr>
            <a:spLocks/>
          </p:cNvSpPr>
          <p:nvPr/>
        </p:nvSpPr>
        <p:spPr bwMode="auto">
          <a:xfrm>
            <a:off x="3430588" y="2262188"/>
            <a:ext cx="66675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42" y="0"/>
              </a:cxn>
              <a:cxn ang="0">
                <a:pos x="42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42" h="16">
                <a:moveTo>
                  <a:pt x="0" y="16"/>
                </a:moveTo>
                <a:lnTo>
                  <a:pt x="0" y="0"/>
                </a:lnTo>
                <a:lnTo>
                  <a:pt x="42" y="0"/>
                </a:lnTo>
                <a:lnTo>
                  <a:pt x="42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2" name="Freeform 436"/>
          <p:cNvSpPr>
            <a:spLocks/>
          </p:cNvSpPr>
          <p:nvPr/>
        </p:nvSpPr>
        <p:spPr bwMode="auto">
          <a:xfrm>
            <a:off x="3497263" y="2262188"/>
            <a:ext cx="53975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34" y="0"/>
              </a:cxn>
              <a:cxn ang="0">
                <a:pos x="34" y="16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34" h="16">
                <a:moveTo>
                  <a:pt x="0" y="16"/>
                </a:moveTo>
                <a:lnTo>
                  <a:pt x="0" y="0"/>
                </a:lnTo>
                <a:lnTo>
                  <a:pt x="34" y="0"/>
                </a:lnTo>
                <a:lnTo>
                  <a:pt x="34" y="16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3" name="Freeform 437"/>
          <p:cNvSpPr>
            <a:spLocks/>
          </p:cNvSpPr>
          <p:nvPr/>
        </p:nvSpPr>
        <p:spPr bwMode="auto">
          <a:xfrm>
            <a:off x="3538538" y="2262188"/>
            <a:ext cx="66675" cy="381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8" y="0"/>
              </a:cxn>
              <a:cxn ang="0">
                <a:pos x="42" y="8"/>
              </a:cxn>
              <a:cxn ang="0">
                <a:pos x="33" y="24"/>
              </a:cxn>
              <a:cxn ang="0">
                <a:pos x="0" y="16"/>
              </a:cxn>
              <a:cxn ang="0">
                <a:pos x="8" y="0"/>
              </a:cxn>
              <a:cxn ang="0">
                <a:pos x="8" y="0"/>
              </a:cxn>
            </a:cxnLst>
            <a:rect l="0" t="0" r="r" b="b"/>
            <a:pathLst>
              <a:path w="42" h="24">
                <a:moveTo>
                  <a:pt x="8" y="0"/>
                </a:moveTo>
                <a:lnTo>
                  <a:pt x="8" y="0"/>
                </a:lnTo>
                <a:lnTo>
                  <a:pt x="42" y="8"/>
                </a:lnTo>
                <a:lnTo>
                  <a:pt x="33" y="24"/>
                </a:lnTo>
                <a:lnTo>
                  <a:pt x="0" y="16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4" name="Freeform 438"/>
          <p:cNvSpPr>
            <a:spLocks/>
          </p:cNvSpPr>
          <p:nvPr/>
        </p:nvSpPr>
        <p:spPr bwMode="auto">
          <a:xfrm>
            <a:off x="3590925" y="2274888"/>
            <a:ext cx="53975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34" y="0"/>
              </a:cxn>
              <a:cxn ang="0">
                <a:pos x="34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34" h="16">
                <a:moveTo>
                  <a:pt x="0" y="16"/>
                </a:moveTo>
                <a:lnTo>
                  <a:pt x="0" y="0"/>
                </a:lnTo>
                <a:lnTo>
                  <a:pt x="34" y="0"/>
                </a:lnTo>
                <a:lnTo>
                  <a:pt x="34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5" name="Freeform 439"/>
          <p:cNvSpPr>
            <a:spLocks/>
          </p:cNvSpPr>
          <p:nvPr/>
        </p:nvSpPr>
        <p:spPr bwMode="auto">
          <a:xfrm>
            <a:off x="3644900" y="2274888"/>
            <a:ext cx="53975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4" y="16"/>
              </a:cxn>
              <a:cxn ang="0">
                <a:pos x="34" y="24"/>
              </a:cxn>
              <a:cxn ang="0">
                <a:pos x="0" y="1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24">
                <a:moveTo>
                  <a:pt x="0" y="0"/>
                </a:moveTo>
                <a:lnTo>
                  <a:pt x="0" y="0"/>
                </a:lnTo>
                <a:lnTo>
                  <a:pt x="34" y="16"/>
                </a:lnTo>
                <a:lnTo>
                  <a:pt x="34" y="24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6" name="Freeform 440"/>
          <p:cNvSpPr>
            <a:spLocks/>
          </p:cNvSpPr>
          <p:nvPr/>
        </p:nvSpPr>
        <p:spPr bwMode="auto">
          <a:xfrm>
            <a:off x="3698875" y="2300288"/>
            <a:ext cx="66675" cy="254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0"/>
              </a:cxn>
              <a:cxn ang="0">
                <a:pos x="42" y="8"/>
              </a:cxn>
              <a:cxn ang="0">
                <a:pos x="42" y="16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42" h="16">
                <a:moveTo>
                  <a:pt x="0" y="8"/>
                </a:moveTo>
                <a:lnTo>
                  <a:pt x="0" y="0"/>
                </a:lnTo>
                <a:lnTo>
                  <a:pt x="42" y="8"/>
                </a:lnTo>
                <a:lnTo>
                  <a:pt x="42" y="16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7" name="Freeform 441"/>
          <p:cNvSpPr>
            <a:spLocks/>
          </p:cNvSpPr>
          <p:nvPr/>
        </p:nvSpPr>
        <p:spPr bwMode="auto">
          <a:xfrm>
            <a:off x="3765550" y="2312988"/>
            <a:ext cx="53975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0"/>
              </a:cxn>
              <a:cxn ang="0">
                <a:pos x="34" y="0"/>
              </a:cxn>
              <a:cxn ang="0">
                <a:pos x="34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34" h="8">
                <a:moveTo>
                  <a:pt x="0" y="8"/>
                </a:moveTo>
                <a:lnTo>
                  <a:pt x="0" y="0"/>
                </a:lnTo>
                <a:lnTo>
                  <a:pt x="34" y="0"/>
                </a:lnTo>
                <a:lnTo>
                  <a:pt x="34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8" name="Freeform 442"/>
          <p:cNvSpPr>
            <a:spLocks/>
          </p:cNvSpPr>
          <p:nvPr/>
        </p:nvSpPr>
        <p:spPr bwMode="auto">
          <a:xfrm>
            <a:off x="3819525" y="2312988"/>
            <a:ext cx="52388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3" y="8"/>
              </a:cxn>
              <a:cxn ang="0">
                <a:pos x="25" y="24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0" y="0"/>
                </a:lnTo>
                <a:lnTo>
                  <a:pt x="33" y="8"/>
                </a:lnTo>
                <a:lnTo>
                  <a:pt x="25" y="24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9" name="Freeform 443"/>
          <p:cNvSpPr>
            <a:spLocks/>
          </p:cNvSpPr>
          <p:nvPr/>
        </p:nvSpPr>
        <p:spPr bwMode="auto">
          <a:xfrm>
            <a:off x="3859213" y="2325688"/>
            <a:ext cx="66675" cy="381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8" y="0"/>
              </a:cxn>
              <a:cxn ang="0">
                <a:pos x="42" y="16"/>
              </a:cxn>
              <a:cxn ang="0">
                <a:pos x="33" y="24"/>
              </a:cxn>
              <a:cxn ang="0">
                <a:pos x="0" y="16"/>
              </a:cxn>
              <a:cxn ang="0">
                <a:pos x="8" y="0"/>
              </a:cxn>
              <a:cxn ang="0">
                <a:pos x="8" y="0"/>
              </a:cxn>
            </a:cxnLst>
            <a:rect l="0" t="0" r="r" b="b"/>
            <a:pathLst>
              <a:path w="42" h="24">
                <a:moveTo>
                  <a:pt x="8" y="0"/>
                </a:moveTo>
                <a:lnTo>
                  <a:pt x="8" y="0"/>
                </a:lnTo>
                <a:lnTo>
                  <a:pt x="42" y="16"/>
                </a:lnTo>
                <a:lnTo>
                  <a:pt x="33" y="24"/>
                </a:lnTo>
                <a:lnTo>
                  <a:pt x="0" y="16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0" name="Freeform 444"/>
          <p:cNvSpPr>
            <a:spLocks/>
          </p:cNvSpPr>
          <p:nvPr/>
        </p:nvSpPr>
        <p:spPr bwMode="auto">
          <a:xfrm>
            <a:off x="3911600" y="2338388"/>
            <a:ext cx="80963" cy="381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9" y="0"/>
              </a:cxn>
              <a:cxn ang="0">
                <a:pos x="51" y="16"/>
              </a:cxn>
              <a:cxn ang="0">
                <a:pos x="43" y="24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51" h="24">
                <a:moveTo>
                  <a:pt x="0" y="16"/>
                </a:moveTo>
                <a:lnTo>
                  <a:pt x="9" y="0"/>
                </a:lnTo>
                <a:lnTo>
                  <a:pt x="51" y="16"/>
                </a:lnTo>
                <a:lnTo>
                  <a:pt x="43" y="24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1" name="Freeform 445"/>
          <p:cNvSpPr>
            <a:spLocks/>
          </p:cNvSpPr>
          <p:nvPr/>
        </p:nvSpPr>
        <p:spPr bwMode="auto">
          <a:xfrm>
            <a:off x="3979863" y="2363788"/>
            <a:ext cx="52387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0"/>
              </a:cxn>
              <a:cxn ang="0">
                <a:pos x="33" y="0"/>
              </a:cxn>
              <a:cxn ang="0">
                <a:pos x="33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33" h="8">
                <a:moveTo>
                  <a:pt x="0" y="8"/>
                </a:moveTo>
                <a:lnTo>
                  <a:pt x="0" y="0"/>
                </a:lnTo>
                <a:lnTo>
                  <a:pt x="33" y="0"/>
                </a:lnTo>
                <a:lnTo>
                  <a:pt x="33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2" name="Freeform 446"/>
          <p:cNvSpPr>
            <a:spLocks/>
          </p:cNvSpPr>
          <p:nvPr/>
        </p:nvSpPr>
        <p:spPr bwMode="auto">
          <a:xfrm>
            <a:off x="4032250" y="2363788"/>
            <a:ext cx="53975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4" y="8"/>
              </a:cxn>
              <a:cxn ang="0">
                <a:pos x="34" y="16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16">
                <a:moveTo>
                  <a:pt x="0" y="0"/>
                </a:moveTo>
                <a:lnTo>
                  <a:pt x="0" y="0"/>
                </a:lnTo>
                <a:lnTo>
                  <a:pt x="34" y="8"/>
                </a:lnTo>
                <a:lnTo>
                  <a:pt x="34" y="16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3" name="Freeform 447"/>
          <p:cNvSpPr>
            <a:spLocks/>
          </p:cNvSpPr>
          <p:nvPr/>
        </p:nvSpPr>
        <p:spPr bwMode="auto">
          <a:xfrm>
            <a:off x="4086225" y="2376488"/>
            <a:ext cx="53975" cy="381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0"/>
              </a:cxn>
              <a:cxn ang="0">
                <a:pos x="34" y="8"/>
              </a:cxn>
              <a:cxn ang="0">
                <a:pos x="34" y="24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34" h="24">
                <a:moveTo>
                  <a:pt x="0" y="8"/>
                </a:moveTo>
                <a:lnTo>
                  <a:pt x="0" y="0"/>
                </a:lnTo>
                <a:lnTo>
                  <a:pt x="34" y="8"/>
                </a:lnTo>
                <a:lnTo>
                  <a:pt x="34" y="24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4" name="Rectangle 448"/>
          <p:cNvSpPr>
            <a:spLocks noChangeArrowheads="1"/>
          </p:cNvSpPr>
          <p:nvPr/>
        </p:nvSpPr>
        <p:spPr bwMode="auto">
          <a:xfrm>
            <a:off x="768350" y="2924175"/>
            <a:ext cx="5397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5" name="Freeform 449"/>
          <p:cNvSpPr>
            <a:spLocks/>
          </p:cNvSpPr>
          <p:nvPr/>
        </p:nvSpPr>
        <p:spPr bwMode="auto">
          <a:xfrm>
            <a:off x="822325" y="2924175"/>
            <a:ext cx="39688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0"/>
              </a:cxn>
              <a:cxn ang="0">
                <a:pos x="25" y="0"/>
              </a:cxn>
              <a:cxn ang="0">
                <a:pos x="25" y="8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25" h="8">
                <a:moveTo>
                  <a:pt x="0" y="8"/>
                </a:moveTo>
                <a:lnTo>
                  <a:pt x="0" y="0"/>
                </a:lnTo>
                <a:lnTo>
                  <a:pt x="25" y="0"/>
                </a:lnTo>
                <a:lnTo>
                  <a:pt x="25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6" name="Freeform 450"/>
          <p:cNvSpPr>
            <a:spLocks/>
          </p:cNvSpPr>
          <p:nvPr/>
        </p:nvSpPr>
        <p:spPr bwMode="auto">
          <a:xfrm>
            <a:off x="862013" y="2924175"/>
            <a:ext cx="26987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0"/>
              </a:cxn>
              <a:cxn ang="0">
                <a:pos x="17" y="0"/>
              </a:cxn>
              <a:cxn ang="0">
                <a:pos x="17" y="8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17" h="8">
                <a:moveTo>
                  <a:pt x="0" y="8"/>
                </a:moveTo>
                <a:lnTo>
                  <a:pt x="0" y="0"/>
                </a:lnTo>
                <a:lnTo>
                  <a:pt x="17" y="0"/>
                </a:lnTo>
                <a:lnTo>
                  <a:pt x="17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7" name="Freeform 451"/>
          <p:cNvSpPr>
            <a:spLocks/>
          </p:cNvSpPr>
          <p:nvPr/>
        </p:nvSpPr>
        <p:spPr bwMode="auto">
          <a:xfrm>
            <a:off x="876300" y="2924175"/>
            <a:ext cx="12700" cy="23018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8" y="8"/>
              </a:cxn>
              <a:cxn ang="0">
                <a:pos x="8" y="145"/>
              </a:cxn>
              <a:cxn ang="0">
                <a:pos x="0" y="145"/>
              </a:cxn>
              <a:cxn ang="0">
                <a:pos x="0" y="8"/>
              </a:cxn>
              <a:cxn ang="0">
                <a:pos x="8" y="0"/>
              </a:cxn>
              <a:cxn ang="0">
                <a:pos x="8" y="0"/>
              </a:cxn>
            </a:cxnLst>
            <a:rect l="0" t="0" r="r" b="b"/>
            <a:pathLst>
              <a:path w="8" h="145">
                <a:moveTo>
                  <a:pt x="8" y="0"/>
                </a:moveTo>
                <a:lnTo>
                  <a:pt x="8" y="8"/>
                </a:lnTo>
                <a:lnTo>
                  <a:pt x="8" y="145"/>
                </a:lnTo>
                <a:lnTo>
                  <a:pt x="0" y="145"/>
                </a:lnTo>
                <a:lnTo>
                  <a:pt x="0" y="8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8" name="Freeform 452"/>
          <p:cNvSpPr>
            <a:spLocks/>
          </p:cNvSpPr>
          <p:nvPr/>
        </p:nvSpPr>
        <p:spPr bwMode="auto">
          <a:xfrm>
            <a:off x="876300" y="3154363"/>
            <a:ext cx="39688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25" y="136"/>
              </a:cxn>
              <a:cxn ang="0">
                <a:pos x="8" y="13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5" h="136">
                <a:moveTo>
                  <a:pt x="0" y="0"/>
                </a:moveTo>
                <a:lnTo>
                  <a:pt x="8" y="0"/>
                </a:lnTo>
                <a:lnTo>
                  <a:pt x="25" y="136"/>
                </a:lnTo>
                <a:lnTo>
                  <a:pt x="8" y="13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9" name="Freeform 453"/>
          <p:cNvSpPr>
            <a:spLocks/>
          </p:cNvSpPr>
          <p:nvPr/>
        </p:nvSpPr>
        <p:spPr bwMode="auto">
          <a:xfrm>
            <a:off x="889000" y="3370263"/>
            <a:ext cx="39688" cy="204787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7" y="0"/>
              </a:cxn>
              <a:cxn ang="0">
                <a:pos x="25" y="129"/>
              </a:cxn>
              <a:cxn ang="0">
                <a:pos x="9" y="129"/>
              </a:cxn>
              <a:cxn ang="0">
                <a:pos x="0" y="0"/>
              </a:cxn>
              <a:cxn ang="0">
                <a:pos x="17" y="0"/>
              </a:cxn>
              <a:cxn ang="0">
                <a:pos x="17" y="0"/>
              </a:cxn>
            </a:cxnLst>
            <a:rect l="0" t="0" r="r" b="b"/>
            <a:pathLst>
              <a:path w="25" h="129">
                <a:moveTo>
                  <a:pt x="17" y="0"/>
                </a:moveTo>
                <a:lnTo>
                  <a:pt x="17" y="0"/>
                </a:lnTo>
                <a:lnTo>
                  <a:pt x="25" y="129"/>
                </a:lnTo>
                <a:lnTo>
                  <a:pt x="9" y="129"/>
                </a:lnTo>
                <a:lnTo>
                  <a:pt x="0" y="0"/>
                </a:lnTo>
                <a:lnTo>
                  <a:pt x="17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0" name="Freeform 454"/>
          <p:cNvSpPr>
            <a:spLocks/>
          </p:cNvSpPr>
          <p:nvPr/>
        </p:nvSpPr>
        <p:spPr bwMode="auto">
          <a:xfrm>
            <a:off x="903288" y="3575050"/>
            <a:ext cx="25400" cy="2032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0"/>
              </a:cxn>
              <a:cxn ang="0">
                <a:pos x="16" y="128"/>
              </a:cxn>
              <a:cxn ang="0">
                <a:pos x="0" y="128"/>
              </a:cxn>
              <a:cxn ang="0">
                <a:pos x="0" y="0"/>
              </a:cxn>
              <a:cxn ang="0">
                <a:pos x="16" y="0"/>
              </a:cxn>
              <a:cxn ang="0">
                <a:pos x="16" y="0"/>
              </a:cxn>
            </a:cxnLst>
            <a:rect l="0" t="0" r="r" b="b"/>
            <a:pathLst>
              <a:path w="16" h="128">
                <a:moveTo>
                  <a:pt x="16" y="0"/>
                </a:moveTo>
                <a:lnTo>
                  <a:pt x="16" y="0"/>
                </a:lnTo>
                <a:lnTo>
                  <a:pt x="16" y="128"/>
                </a:lnTo>
                <a:lnTo>
                  <a:pt x="0" y="128"/>
                </a:lnTo>
                <a:lnTo>
                  <a:pt x="0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1" name="Freeform 455"/>
          <p:cNvSpPr>
            <a:spLocks/>
          </p:cNvSpPr>
          <p:nvPr/>
        </p:nvSpPr>
        <p:spPr bwMode="auto">
          <a:xfrm>
            <a:off x="903288" y="3778250"/>
            <a:ext cx="39687" cy="204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25" y="121"/>
              </a:cxn>
              <a:cxn ang="0">
                <a:pos x="16" y="129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5" h="129">
                <a:moveTo>
                  <a:pt x="0" y="0"/>
                </a:moveTo>
                <a:lnTo>
                  <a:pt x="16" y="0"/>
                </a:lnTo>
                <a:lnTo>
                  <a:pt x="25" y="121"/>
                </a:lnTo>
                <a:lnTo>
                  <a:pt x="16" y="1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2" name="Freeform 456"/>
          <p:cNvSpPr>
            <a:spLocks/>
          </p:cNvSpPr>
          <p:nvPr/>
        </p:nvSpPr>
        <p:spPr bwMode="auto">
          <a:xfrm>
            <a:off x="928688" y="3970338"/>
            <a:ext cx="26987" cy="20320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0"/>
              </a:cxn>
              <a:cxn ang="0">
                <a:pos x="17" y="128"/>
              </a:cxn>
              <a:cxn ang="0">
                <a:pos x="9" y="128"/>
              </a:cxn>
              <a:cxn ang="0">
                <a:pos x="0" y="8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17" h="128">
                <a:moveTo>
                  <a:pt x="9" y="0"/>
                </a:moveTo>
                <a:lnTo>
                  <a:pt x="9" y="0"/>
                </a:lnTo>
                <a:lnTo>
                  <a:pt x="17" y="128"/>
                </a:lnTo>
                <a:lnTo>
                  <a:pt x="9" y="128"/>
                </a:lnTo>
                <a:lnTo>
                  <a:pt x="0" y="8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3" name="Freeform 457"/>
          <p:cNvSpPr>
            <a:spLocks/>
          </p:cNvSpPr>
          <p:nvPr/>
        </p:nvSpPr>
        <p:spPr bwMode="auto">
          <a:xfrm>
            <a:off x="942975" y="4173538"/>
            <a:ext cx="12700" cy="1905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8" y="0"/>
              </a:cxn>
              <a:cxn ang="0">
                <a:pos x="8" y="120"/>
              </a:cxn>
              <a:cxn ang="0">
                <a:pos x="0" y="12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</a:cxnLst>
            <a:rect l="0" t="0" r="r" b="b"/>
            <a:pathLst>
              <a:path w="8" h="120">
                <a:moveTo>
                  <a:pt x="8" y="0"/>
                </a:moveTo>
                <a:lnTo>
                  <a:pt x="8" y="0"/>
                </a:lnTo>
                <a:lnTo>
                  <a:pt x="8" y="120"/>
                </a:lnTo>
                <a:lnTo>
                  <a:pt x="0" y="12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4" name="Freeform 458"/>
          <p:cNvSpPr>
            <a:spLocks/>
          </p:cNvSpPr>
          <p:nvPr/>
        </p:nvSpPr>
        <p:spPr bwMode="auto">
          <a:xfrm>
            <a:off x="942975" y="4364038"/>
            <a:ext cx="39688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25" y="121"/>
              </a:cxn>
              <a:cxn ang="0">
                <a:pos x="8" y="121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5" h="121">
                <a:moveTo>
                  <a:pt x="0" y="0"/>
                </a:moveTo>
                <a:lnTo>
                  <a:pt x="8" y="0"/>
                </a:lnTo>
                <a:lnTo>
                  <a:pt x="25" y="121"/>
                </a:lnTo>
                <a:lnTo>
                  <a:pt x="8" y="12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5" name="Freeform 459"/>
          <p:cNvSpPr>
            <a:spLocks/>
          </p:cNvSpPr>
          <p:nvPr/>
        </p:nvSpPr>
        <p:spPr bwMode="auto">
          <a:xfrm>
            <a:off x="955675" y="4556125"/>
            <a:ext cx="41275" cy="190500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7" y="0"/>
              </a:cxn>
              <a:cxn ang="0">
                <a:pos x="26" y="120"/>
              </a:cxn>
              <a:cxn ang="0">
                <a:pos x="9" y="120"/>
              </a:cxn>
              <a:cxn ang="0">
                <a:pos x="0" y="0"/>
              </a:cxn>
              <a:cxn ang="0">
                <a:pos x="17" y="0"/>
              </a:cxn>
              <a:cxn ang="0">
                <a:pos x="17" y="0"/>
              </a:cxn>
            </a:cxnLst>
            <a:rect l="0" t="0" r="r" b="b"/>
            <a:pathLst>
              <a:path w="26" h="120">
                <a:moveTo>
                  <a:pt x="17" y="0"/>
                </a:moveTo>
                <a:lnTo>
                  <a:pt x="17" y="0"/>
                </a:lnTo>
                <a:lnTo>
                  <a:pt x="26" y="120"/>
                </a:lnTo>
                <a:lnTo>
                  <a:pt x="9" y="120"/>
                </a:lnTo>
                <a:lnTo>
                  <a:pt x="0" y="0"/>
                </a:lnTo>
                <a:lnTo>
                  <a:pt x="17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6" name="Freeform 460"/>
          <p:cNvSpPr>
            <a:spLocks/>
          </p:cNvSpPr>
          <p:nvPr/>
        </p:nvSpPr>
        <p:spPr bwMode="auto">
          <a:xfrm>
            <a:off x="969963" y="4746625"/>
            <a:ext cx="26987" cy="177800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7" y="0"/>
              </a:cxn>
              <a:cxn ang="0">
                <a:pos x="17" y="112"/>
              </a:cxn>
              <a:cxn ang="0">
                <a:pos x="0" y="112"/>
              </a:cxn>
              <a:cxn ang="0">
                <a:pos x="0" y="0"/>
              </a:cxn>
              <a:cxn ang="0">
                <a:pos x="17" y="0"/>
              </a:cxn>
              <a:cxn ang="0">
                <a:pos x="17" y="0"/>
              </a:cxn>
            </a:cxnLst>
            <a:rect l="0" t="0" r="r" b="b"/>
            <a:pathLst>
              <a:path w="17" h="112">
                <a:moveTo>
                  <a:pt x="17" y="0"/>
                </a:moveTo>
                <a:lnTo>
                  <a:pt x="17" y="0"/>
                </a:lnTo>
                <a:lnTo>
                  <a:pt x="17" y="112"/>
                </a:lnTo>
                <a:lnTo>
                  <a:pt x="0" y="112"/>
                </a:lnTo>
                <a:lnTo>
                  <a:pt x="0" y="0"/>
                </a:lnTo>
                <a:lnTo>
                  <a:pt x="17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7" name="Freeform 461"/>
          <p:cNvSpPr>
            <a:spLocks/>
          </p:cNvSpPr>
          <p:nvPr/>
        </p:nvSpPr>
        <p:spPr bwMode="auto">
          <a:xfrm>
            <a:off x="969963" y="4899025"/>
            <a:ext cx="39687" cy="508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8" y="8"/>
              </a:cxn>
              <a:cxn ang="0">
                <a:pos x="17" y="0"/>
              </a:cxn>
              <a:cxn ang="0">
                <a:pos x="25" y="8"/>
              </a:cxn>
              <a:cxn ang="0">
                <a:pos x="17" y="16"/>
              </a:cxn>
              <a:cxn ang="0">
                <a:pos x="0" y="32"/>
              </a:cxn>
              <a:cxn ang="0">
                <a:pos x="0" y="16"/>
              </a:cxn>
            </a:cxnLst>
            <a:rect l="0" t="0" r="r" b="b"/>
            <a:pathLst>
              <a:path w="25" h="32">
                <a:moveTo>
                  <a:pt x="0" y="16"/>
                </a:moveTo>
                <a:lnTo>
                  <a:pt x="8" y="8"/>
                </a:lnTo>
                <a:lnTo>
                  <a:pt x="17" y="0"/>
                </a:lnTo>
                <a:lnTo>
                  <a:pt x="25" y="8"/>
                </a:lnTo>
                <a:lnTo>
                  <a:pt x="17" y="16"/>
                </a:lnTo>
                <a:lnTo>
                  <a:pt x="0" y="32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8" name="Freeform 462"/>
          <p:cNvSpPr>
            <a:spLocks/>
          </p:cNvSpPr>
          <p:nvPr/>
        </p:nvSpPr>
        <p:spPr bwMode="auto">
          <a:xfrm>
            <a:off x="996950" y="4873625"/>
            <a:ext cx="12700" cy="38100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0" y="24"/>
              </a:cxn>
              <a:cxn ang="0">
                <a:pos x="0" y="0"/>
              </a:cxn>
              <a:cxn ang="0">
                <a:pos x="8" y="0"/>
              </a:cxn>
              <a:cxn ang="0">
                <a:pos x="8" y="24"/>
              </a:cxn>
              <a:cxn ang="0">
                <a:pos x="8" y="24"/>
              </a:cxn>
              <a:cxn ang="0">
                <a:pos x="8" y="24"/>
              </a:cxn>
            </a:cxnLst>
            <a:rect l="0" t="0" r="r" b="b"/>
            <a:pathLst>
              <a:path w="8" h="24">
                <a:moveTo>
                  <a:pt x="8" y="24"/>
                </a:moveTo>
                <a:lnTo>
                  <a:pt x="0" y="24"/>
                </a:lnTo>
                <a:lnTo>
                  <a:pt x="0" y="0"/>
                </a:lnTo>
                <a:lnTo>
                  <a:pt x="8" y="0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9" name="Freeform 463"/>
          <p:cNvSpPr>
            <a:spLocks/>
          </p:cNvSpPr>
          <p:nvPr/>
        </p:nvSpPr>
        <p:spPr bwMode="auto">
          <a:xfrm>
            <a:off x="996950" y="4848225"/>
            <a:ext cx="25400" cy="381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8" y="0"/>
              </a:cxn>
              <a:cxn ang="0">
                <a:pos x="16" y="8"/>
              </a:cxn>
              <a:cxn ang="0">
                <a:pos x="8" y="24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16" h="24">
                <a:moveTo>
                  <a:pt x="0" y="16"/>
                </a:moveTo>
                <a:lnTo>
                  <a:pt x="0" y="16"/>
                </a:lnTo>
                <a:lnTo>
                  <a:pt x="8" y="0"/>
                </a:lnTo>
                <a:lnTo>
                  <a:pt x="16" y="8"/>
                </a:lnTo>
                <a:lnTo>
                  <a:pt x="8" y="24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0" name="Freeform 464"/>
          <p:cNvSpPr>
            <a:spLocks/>
          </p:cNvSpPr>
          <p:nvPr/>
        </p:nvSpPr>
        <p:spPr bwMode="auto">
          <a:xfrm>
            <a:off x="1009650" y="4835525"/>
            <a:ext cx="26988" cy="25400"/>
          </a:xfrm>
          <a:custGeom>
            <a:avLst/>
            <a:gdLst/>
            <a:ahLst/>
            <a:cxnLst>
              <a:cxn ang="0">
                <a:pos x="8" y="16"/>
              </a:cxn>
              <a:cxn ang="0">
                <a:pos x="0" y="8"/>
              </a:cxn>
              <a:cxn ang="0">
                <a:pos x="8" y="0"/>
              </a:cxn>
              <a:cxn ang="0">
                <a:pos x="17" y="8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</a:cxnLst>
            <a:rect l="0" t="0" r="r" b="b"/>
            <a:pathLst>
              <a:path w="17" h="16">
                <a:moveTo>
                  <a:pt x="8" y="16"/>
                </a:moveTo>
                <a:lnTo>
                  <a:pt x="0" y="8"/>
                </a:lnTo>
                <a:lnTo>
                  <a:pt x="8" y="0"/>
                </a:lnTo>
                <a:lnTo>
                  <a:pt x="17" y="8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1" name="Freeform 465"/>
          <p:cNvSpPr>
            <a:spLocks/>
          </p:cNvSpPr>
          <p:nvPr/>
        </p:nvSpPr>
        <p:spPr bwMode="auto">
          <a:xfrm>
            <a:off x="1022350" y="4822825"/>
            <a:ext cx="26988" cy="25400"/>
          </a:xfrm>
          <a:custGeom>
            <a:avLst/>
            <a:gdLst/>
            <a:ahLst/>
            <a:cxnLst>
              <a:cxn ang="0">
                <a:pos x="9" y="16"/>
              </a:cxn>
              <a:cxn ang="0">
                <a:pos x="0" y="16"/>
              </a:cxn>
              <a:cxn ang="0">
                <a:pos x="0" y="0"/>
              </a:cxn>
              <a:cxn ang="0">
                <a:pos x="17" y="0"/>
              </a:cxn>
              <a:cxn ang="0">
                <a:pos x="17" y="16"/>
              </a:cxn>
              <a:cxn ang="0">
                <a:pos x="17" y="16"/>
              </a:cxn>
              <a:cxn ang="0">
                <a:pos x="9" y="16"/>
              </a:cxn>
            </a:cxnLst>
            <a:rect l="0" t="0" r="r" b="b"/>
            <a:pathLst>
              <a:path w="17" h="16">
                <a:moveTo>
                  <a:pt x="9" y="16"/>
                </a:moveTo>
                <a:lnTo>
                  <a:pt x="0" y="16"/>
                </a:lnTo>
                <a:lnTo>
                  <a:pt x="0" y="0"/>
                </a:lnTo>
                <a:lnTo>
                  <a:pt x="17" y="0"/>
                </a:lnTo>
                <a:lnTo>
                  <a:pt x="17" y="16"/>
                </a:lnTo>
                <a:lnTo>
                  <a:pt x="17" y="16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2" name="Freeform 466"/>
          <p:cNvSpPr>
            <a:spLocks/>
          </p:cNvSpPr>
          <p:nvPr/>
        </p:nvSpPr>
        <p:spPr bwMode="auto">
          <a:xfrm>
            <a:off x="1022350" y="4784725"/>
            <a:ext cx="41275" cy="508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24"/>
              </a:cxn>
              <a:cxn ang="0">
                <a:pos x="17" y="0"/>
              </a:cxn>
              <a:cxn ang="0">
                <a:pos x="26" y="8"/>
              </a:cxn>
              <a:cxn ang="0">
                <a:pos x="17" y="32"/>
              </a:cxn>
              <a:cxn ang="0">
                <a:pos x="0" y="24"/>
              </a:cxn>
              <a:cxn ang="0">
                <a:pos x="0" y="24"/>
              </a:cxn>
            </a:cxnLst>
            <a:rect l="0" t="0" r="r" b="b"/>
            <a:pathLst>
              <a:path w="26" h="32">
                <a:moveTo>
                  <a:pt x="0" y="24"/>
                </a:moveTo>
                <a:lnTo>
                  <a:pt x="0" y="24"/>
                </a:lnTo>
                <a:lnTo>
                  <a:pt x="17" y="0"/>
                </a:lnTo>
                <a:lnTo>
                  <a:pt x="26" y="8"/>
                </a:lnTo>
                <a:lnTo>
                  <a:pt x="17" y="32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3" name="Freeform 467"/>
          <p:cNvSpPr>
            <a:spLocks/>
          </p:cNvSpPr>
          <p:nvPr/>
        </p:nvSpPr>
        <p:spPr bwMode="auto">
          <a:xfrm>
            <a:off x="1049338" y="4772025"/>
            <a:ext cx="26987" cy="254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9" y="0"/>
              </a:cxn>
              <a:cxn ang="0">
                <a:pos x="17" y="8"/>
              </a:cxn>
              <a:cxn ang="0">
                <a:pos x="9" y="16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17" h="16">
                <a:moveTo>
                  <a:pt x="0" y="8"/>
                </a:moveTo>
                <a:lnTo>
                  <a:pt x="0" y="8"/>
                </a:lnTo>
                <a:lnTo>
                  <a:pt x="9" y="0"/>
                </a:lnTo>
                <a:lnTo>
                  <a:pt x="17" y="8"/>
                </a:lnTo>
                <a:lnTo>
                  <a:pt x="9" y="16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4" name="Freeform 468"/>
          <p:cNvSpPr>
            <a:spLocks/>
          </p:cNvSpPr>
          <p:nvPr/>
        </p:nvSpPr>
        <p:spPr bwMode="auto">
          <a:xfrm>
            <a:off x="1063625" y="4759325"/>
            <a:ext cx="12700" cy="25400"/>
          </a:xfrm>
          <a:custGeom>
            <a:avLst/>
            <a:gdLst/>
            <a:ahLst/>
            <a:cxnLst>
              <a:cxn ang="0">
                <a:pos x="8" y="16"/>
              </a:cxn>
              <a:cxn ang="0">
                <a:pos x="0" y="8"/>
              </a:cxn>
              <a:cxn ang="0">
                <a:pos x="0" y="0"/>
              </a:cxn>
              <a:cxn ang="0">
                <a:pos x="8" y="0"/>
              </a:cxn>
              <a:cxn ang="0">
                <a:pos x="8" y="8"/>
              </a:cxn>
              <a:cxn ang="0">
                <a:pos x="8" y="16"/>
              </a:cxn>
              <a:cxn ang="0">
                <a:pos x="8" y="16"/>
              </a:cxn>
            </a:cxnLst>
            <a:rect l="0" t="0" r="r" b="b"/>
            <a:pathLst>
              <a:path w="8" h="16">
                <a:moveTo>
                  <a:pt x="8" y="16"/>
                </a:move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8" y="8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5" name="Freeform 469"/>
          <p:cNvSpPr>
            <a:spLocks/>
          </p:cNvSpPr>
          <p:nvPr/>
        </p:nvSpPr>
        <p:spPr bwMode="auto">
          <a:xfrm>
            <a:off x="1063625" y="4721225"/>
            <a:ext cx="26988" cy="508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24"/>
              </a:cxn>
              <a:cxn ang="0">
                <a:pos x="8" y="0"/>
              </a:cxn>
              <a:cxn ang="0">
                <a:pos x="17" y="8"/>
              </a:cxn>
              <a:cxn ang="0">
                <a:pos x="8" y="32"/>
              </a:cxn>
              <a:cxn ang="0">
                <a:pos x="0" y="24"/>
              </a:cxn>
              <a:cxn ang="0">
                <a:pos x="0" y="24"/>
              </a:cxn>
            </a:cxnLst>
            <a:rect l="0" t="0" r="r" b="b"/>
            <a:pathLst>
              <a:path w="17" h="32">
                <a:moveTo>
                  <a:pt x="0" y="24"/>
                </a:moveTo>
                <a:lnTo>
                  <a:pt x="0" y="24"/>
                </a:lnTo>
                <a:lnTo>
                  <a:pt x="8" y="0"/>
                </a:lnTo>
                <a:lnTo>
                  <a:pt x="17" y="8"/>
                </a:lnTo>
                <a:lnTo>
                  <a:pt x="8" y="32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6" name="Freeform 470"/>
          <p:cNvSpPr>
            <a:spLocks/>
          </p:cNvSpPr>
          <p:nvPr/>
        </p:nvSpPr>
        <p:spPr bwMode="auto">
          <a:xfrm>
            <a:off x="1076325" y="4708525"/>
            <a:ext cx="26988" cy="254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9" y="0"/>
              </a:cxn>
              <a:cxn ang="0">
                <a:pos x="17" y="8"/>
              </a:cxn>
              <a:cxn ang="0">
                <a:pos x="9" y="16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17" h="16">
                <a:moveTo>
                  <a:pt x="0" y="8"/>
                </a:moveTo>
                <a:lnTo>
                  <a:pt x="0" y="8"/>
                </a:lnTo>
                <a:lnTo>
                  <a:pt x="9" y="0"/>
                </a:lnTo>
                <a:lnTo>
                  <a:pt x="17" y="8"/>
                </a:lnTo>
                <a:lnTo>
                  <a:pt x="9" y="16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7" name="Freeform 471"/>
          <p:cNvSpPr>
            <a:spLocks/>
          </p:cNvSpPr>
          <p:nvPr/>
        </p:nvSpPr>
        <p:spPr bwMode="auto">
          <a:xfrm>
            <a:off x="1090613" y="4695825"/>
            <a:ext cx="25400" cy="25400"/>
          </a:xfrm>
          <a:custGeom>
            <a:avLst/>
            <a:gdLst/>
            <a:ahLst/>
            <a:cxnLst>
              <a:cxn ang="0">
                <a:pos x="8" y="16"/>
              </a:cxn>
              <a:cxn ang="0">
                <a:pos x="0" y="8"/>
              </a:cxn>
              <a:cxn ang="0">
                <a:pos x="0" y="0"/>
              </a:cxn>
              <a:cxn ang="0">
                <a:pos x="16" y="0"/>
              </a:cxn>
              <a:cxn ang="0">
                <a:pos x="16" y="8"/>
              </a:cxn>
              <a:cxn ang="0">
                <a:pos x="16" y="16"/>
              </a:cxn>
              <a:cxn ang="0">
                <a:pos x="8" y="16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0" y="8"/>
                </a:lnTo>
                <a:lnTo>
                  <a:pt x="0" y="0"/>
                </a:lnTo>
                <a:lnTo>
                  <a:pt x="16" y="0"/>
                </a:lnTo>
                <a:lnTo>
                  <a:pt x="16" y="8"/>
                </a:lnTo>
                <a:lnTo>
                  <a:pt x="16" y="16"/>
                </a:lnTo>
                <a:lnTo>
                  <a:pt x="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8" name="Freeform 472"/>
          <p:cNvSpPr>
            <a:spLocks/>
          </p:cNvSpPr>
          <p:nvPr/>
        </p:nvSpPr>
        <p:spPr bwMode="auto">
          <a:xfrm>
            <a:off x="1090613" y="4670425"/>
            <a:ext cx="39687" cy="381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16" y="0"/>
              </a:cxn>
              <a:cxn ang="0">
                <a:pos x="25" y="8"/>
              </a:cxn>
              <a:cxn ang="0">
                <a:pos x="8" y="24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25" h="24">
                <a:moveTo>
                  <a:pt x="0" y="16"/>
                </a:moveTo>
                <a:lnTo>
                  <a:pt x="0" y="16"/>
                </a:lnTo>
                <a:lnTo>
                  <a:pt x="16" y="0"/>
                </a:lnTo>
                <a:lnTo>
                  <a:pt x="25" y="8"/>
                </a:lnTo>
                <a:lnTo>
                  <a:pt x="8" y="24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9" name="Freeform 473"/>
          <p:cNvSpPr>
            <a:spLocks/>
          </p:cNvSpPr>
          <p:nvPr/>
        </p:nvSpPr>
        <p:spPr bwMode="auto">
          <a:xfrm>
            <a:off x="1116013" y="4657725"/>
            <a:ext cx="26987" cy="254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9" y="0"/>
              </a:cxn>
              <a:cxn ang="0">
                <a:pos x="17" y="8"/>
              </a:cxn>
              <a:cxn ang="0">
                <a:pos x="9" y="16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17" h="16">
                <a:moveTo>
                  <a:pt x="0" y="8"/>
                </a:moveTo>
                <a:lnTo>
                  <a:pt x="0" y="8"/>
                </a:lnTo>
                <a:lnTo>
                  <a:pt x="9" y="0"/>
                </a:lnTo>
                <a:lnTo>
                  <a:pt x="17" y="8"/>
                </a:lnTo>
                <a:lnTo>
                  <a:pt x="9" y="16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0" name="Freeform 474"/>
          <p:cNvSpPr>
            <a:spLocks/>
          </p:cNvSpPr>
          <p:nvPr/>
        </p:nvSpPr>
        <p:spPr bwMode="auto">
          <a:xfrm>
            <a:off x="1130300" y="4632325"/>
            <a:ext cx="12700" cy="38100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0" y="24"/>
              </a:cxn>
              <a:cxn ang="0">
                <a:pos x="0" y="0"/>
              </a:cxn>
              <a:cxn ang="0">
                <a:pos x="8" y="0"/>
              </a:cxn>
              <a:cxn ang="0">
                <a:pos x="8" y="24"/>
              </a:cxn>
              <a:cxn ang="0">
                <a:pos x="8" y="24"/>
              </a:cxn>
              <a:cxn ang="0">
                <a:pos x="8" y="24"/>
              </a:cxn>
            </a:cxnLst>
            <a:rect l="0" t="0" r="r" b="b"/>
            <a:pathLst>
              <a:path w="8" h="24">
                <a:moveTo>
                  <a:pt x="8" y="24"/>
                </a:moveTo>
                <a:lnTo>
                  <a:pt x="0" y="24"/>
                </a:lnTo>
                <a:lnTo>
                  <a:pt x="0" y="0"/>
                </a:lnTo>
                <a:lnTo>
                  <a:pt x="8" y="0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1" name="Freeform 475"/>
          <p:cNvSpPr>
            <a:spLocks/>
          </p:cNvSpPr>
          <p:nvPr/>
        </p:nvSpPr>
        <p:spPr bwMode="auto">
          <a:xfrm>
            <a:off x="1130300" y="4606925"/>
            <a:ext cx="26988" cy="381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8" y="0"/>
              </a:cxn>
              <a:cxn ang="0">
                <a:pos x="17" y="8"/>
              </a:cxn>
              <a:cxn ang="0">
                <a:pos x="8" y="24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17" h="24">
                <a:moveTo>
                  <a:pt x="0" y="16"/>
                </a:moveTo>
                <a:lnTo>
                  <a:pt x="0" y="16"/>
                </a:lnTo>
                <a:lnTo>
                  <a:pt x="8" y="0"/>
                </a:lnTo>
                <a:lnTo>
                  <a:pt x="17" y="8"/>
                </a:lnTo>
                <a:lnTo>
                  <a:pt x="8" y="24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2" name="Freeform 476"/>
          <p:cNvSpPr>
            <a:spLocks/>
          </p:cNvSpPr>
          <p:nvPr/>
        </p:nvSpPr>
        <p:spPr bwMode="auto">
          <a:xfrm>
            <a:off x="1143000" y="4606925"/>
            <a:ext cx="14288" cy="12700"/>
          </a:xfrm>
          <a:custGeom>
            <a:avLst/>
            <a:gdLst/>
            <a:ahLst/>
            <a:cxnLst>
              <a:cxn ang="0">
                <a:pos x="9" y="8"/>
              </a:cxn>
              <a:cxn ang="0">
                <a:pos x="0" y="8"/>
              </a:cxn>
              <a:cxn ang="0">
                <a:pos x="0" y="0"/>
              </a:cxn>
              <a:cxn ang="0">
                <a:pos x="9" y="0"/>
              </a:cxn>
              <a:cxn ang="0">
                <a:pos x="9" y="8"/>
              </a:cxn>
              <a:cxn ang="0">
                <a:pos x="9" y="8"/>
              </a:cxn>
              <a:cxn ang="0">
                <a:pos x="9" y="8"/>
              </a:cxn>
            </a:cxnLst>
            <a:rect l="0" t="0" r="r" b="b"/>
            <a:pathLst>
              <a:path w="9" h="8">
                <a:moveTo>
                  <a:pt x="9" y="8"/>
                </a:moveTo>
                <a:lnTo>
                  <a:pt x="0" y="8"/>
                </a:lnTo>
                <a:lnTo>
                  <a:pt x="0" y="0"/>
                </a:lnTo>
                <a:lnTo>
                  <a:pt x="9" y="0"/>
                </a:lnTo>
                <a:lnTo>
                  <a:pt x="9" y="8"/>
                </a:lnTo>
                <a:lnTo>
                  <a:pt x="9" y="8"/>
                </a:lnTo>
                <a:lnTo>
                  <a:pt x="9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3" name="Freeform 477"/>
          <p:cNvSpPr>
            <a:spLocks/>
          </p:cNvSpPr>
          <p:nvPr/>
        </p:nvSpPr>
        <p:spPr bwMode="auto">
          <a:xfrm>
            <a:off x="1143000" y="4581525"/>
            <a:ext cx="41275" cy="254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9" y="0"/>
              </a:cxn>
              <a:cxn ang="0">
                <a:pos x="26" y="8"/>
              </a:cxn>
              <a:cxn ang="0">
                <a:pos x="9" y="16"/>
              </a:cxn>
              <a:cxn ang="0">
                <a:pos x="0" y="16"/>
              </a:cxn>
              <a:cxn ang="0">
                <a:pos x="0" y="8"/>
              </a:cxn>
            </a:cxnLst>
            <a:rect l="0" t="0" r="r" b="b"/>
            <a:pathLst>
              <a:path w="26" h="16">
                <a:moveTo>
                  <a:pt x="0" y="8"/>
                </a:moveTo>
                <a:lnTo>
                  <a:pt x="0" y="8"/>
                </a:lnTo>
                <a:lnTo>
                  <a:pt x="9" y="0"/>
                </a:lnTo>
                <a:lnTo>
                  <a:pt x="26" y="8"/>
                </a:lnTo>
                <a:lnTo>
                  <a:pt x="9" y="16"/>
                </a:lnTo>
                <a:lnTo>
                  <a:pt x="0" y="16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4" name="Freeform 478"/>
          <p:cNvSpPr>
            <a:spLocks/>
          </p:cNvSpPr>
          <p:nvPr/>
        </p:nvSpPr>
        <p:spPr bwMode="auto">
          <a:xfrm>
            <a:off x="1157288" y="4568825"/>
            <a:ext cx="39687" cy="254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17" y="0"/>
              </a:cxn>
              <a:cxn ang="0">
                <a:pos x="25" y="8"/>
              </a:cxn>
              <a:cxn ang="0">
                <a:pos x="17" y="16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25" h="16">
                <a:moveTo>
                  <a:pt x="0" y="8"/>
                </a:moveTo>
                <a:lnTo>
                  <a:pt x="0" y="8"/>
                </a:lnTo>
                <a:lnTo>
                  <a:pt x="17" y="0"/>
                </a:lnTo>
                <a:lnTo>
                  <a:pt x="25" y="8"/>
                </a:lnTo>
                <a:lnTo>
                  <a:pt x="17" y="16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5" name="Freeform 479"/>
          <p:cNvSpPr>
            <a:spLocks/>
          </p:cNvSpPr>
          <p:nvPr/>
        </p:nvSpPr>
        <p:spPr bwMode="auto">
          <a:xfrm>
            <a:off x="1184275" y="4556125"/>
            <a:ext cx="12700" cy="25400"/>
          </a:xfrm>
          <a:custGeom>
            <a:avLst/>
            <a:gdLst/>
            <a:ahLst/>
            <a:cxnLst>
              <a:cxn ang="0">
                <a:pos x="8" y="16"/>
              </a:cxn>
              <a:cxn ang="0">
                <a:pos x="0" y="8"/>
              </a:cxn>
              <a:cxn ang="0">
                <a:pos x="0" y="0"/>
              </a:cxn>
              <a:cxn ang="0">
                <a:pos x="8" y="0"/>
              </a:cxn>
              <a:cxn ang="0">
                <a:pos x="8" y="8"/>
              </a:cxn>
              <a:cxn ang="0">
                <a:pos x="8" y="8"/>
              </a:cxn>
              <a:cxn ang="0">
                <a:pos x="8" y="16"/>
              </a:cxn>
            </a:cxnLst>
            <a:rect l="0" t="0" r="r" b="b"/>
            <a:pathLst>
              <a:path w="8" h="16">
                <a:moveTo>
                  <a:pt x="8" y="16"/>
                </a:move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8" y="8"/>
                </a:lnTo>
                <a:lnTo>
                  <a:pt x="8" y="8"/>
                </a:lnTo>
                <a:lnTo>
                  <a:pt x="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6" name="Freeform 480"/>
          <p:cNvSpPr>
            <a:spLocks/>
          </p:cNvSpPr>
          <p:nvPr/>
        </p:nvSpPr>
        <p:spPr bwMode="auto">
          <a:xfrm>
            <a:off x="1184275" y="4530725"/>
            <a:ext cx="25400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8"/>
              </a:cxn>
              <a:cxn ang="0">
                <a:pos x="8" y="0"/>
              </a:cxn>
              <a:cxn ang="0">
                <a:pos x="16" y="8"/>
              </a:cxn>
              <a:cxn ang="0">
                <a:pos x="8" y="16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16" h="16">
                <a:moveTo>
                  <a:pt x="0" y="16"/>
                </a:moveTo>
                <a:lnTo>
                  <a:pt x="0" y="8"/>
                </a:lnTo>
                <a:lnTo>
                  <a:pt x="8" y="0"/>
                </a:lnTo>
                <a:lnTo>
                  <a:pt x="16" y="8"/>
                </a:lnTo>
                <a:lnTo>
                  <a:pt x="8" y="16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7" name="Freeform 481"/>
          <p:cNvSpPr>
            <a:spLocks/>
          </p:cNvSpPr>
          <p:nvPr/>
        </p:nvSpPr>
        <p:spPr bwMode="auto">
          <a:xfrm>
            <a:off x="1196975" y="4505325"/>
            <a:ext cx="26988" cy="38100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0" y="16"/>
              </a:cxn>
              <a:cxn ang="0">
                <a:pos x="8" y="0"/>
              </a:cxn>
              <a:cxn ang="0">
                <a:pos x="17" y="0"/>
              </a:cxn>
              <a:cxn ang="0">
                <a:pos x="8" y="24"/>
              </a:cxn>
              <a:cxn ang="0">
                <a:pos x="8" y="24"/>
              </a:cxn>
              <a:cxn ang="0">
                <a:pos x="8" y="24"/>
              </a:cxn>
            </a:cxnLst>
            <a:rect l="0" t="0" r="r" b="b"/>
            <a:pathLst>
              <a:path w="17" h="24">
                <a:moveTo>
                  <a:pt x="8" y="24"/>
                </a:moveTo>
                <a:lnTo>
                  <a:pt x="0" y="16"/>
                </a:lnTo>
                <a:lnTo>
                  <a:pt x="8" y="0"/>
                </a:lnTo>
                <a:lnTo>
                  <a:pt x="17" y="0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8" name="Freeform 482"/>
          <p:cNvSpPr>
            <a:spLocks/>
          </p:cNvSpPr>
          <p:nvPr/>
        </p:nvSpPr>
        <p:spPr bwMode="auto">
          <a:xfrm>
            <a:off x="1209675" y="4492625"/>
            <a:ext cx="26988" cy="12700"/>
          </a:xfrm>
          <a:custGeom>
            <a:avLst/>
            <a:gdLst/>
            <a:ahLst/>
            <a:cxnLst>
              <a:cxn ang="0">
                <a:pos x="9" y="8"/>
              </a:cxn>
              <a:cxn ang="0">
                <a:pos x="0" y="8"/>
              </a:cxn>
              <a:cxn ang="0">
                <a:pos x="0" y="0"/>
              </a:cxn>
              <a:cxn ang="0">
                <a:pos x="17" y="0"/>
              </a:cxn>
              <a:cxn ang="0">
                <a:pos x="17" y="8"/>
              </a:cxn>
              <a:cxn ang="0">
                <a:pos x="17" y="8"/>
              </a:cxn>
              <a:cxn ang="0">
                <a:pos x="9" y="8"/>
              </a:cxn>
            </a:cxnLst>
            <a:rect l="0" t="0" r="r" b="b"/>
            <a:pathLst>
              <a:path w="17" h="8">
                <a:moveTo>
                  <a:pt x="9" y="8"/>
                </a:moveTo>
                <a:lnTo>
                  <a:pt x="0" y="8"/>
                </a:lnTo>
                <a:lnTo>
                  <a:pt x="0" y="0"/>
                </a:lnTo>
                <a:lnTo>
                  <a:pt x="17" y="0"/>
                </a:lnTo>
                <a:lnTo>
                  <a:pt x="17" y="8"/>
                </a:lnTo>
                <a:lnTo>
                  <a:pt x="17" y="8"/>
                </a:lnTo>
                <a:lnTo>
                  <a:pt x="9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9" name="Freeform 483"/>
          <p:cNvSpPr>
            <a:spLocks/>
          </p:cNvSpPr>
          <p:nvPr/>
        </p:nvSpPr>
        <p:spPr bwMode="auto">
          <a:xfrm>
            <a:off x="1209675" y="4467225"/>
            <a:ext cx="41275" cy="254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17" y="0"/>
              </a:cxn>
              <a:cxn ang="0">
                <a:pos x="26" y="8"/>
              </a:cxn>
              <a:cxn ang="0">
                <a:pos x="9" y="16"/>
              </a:cxn>
              <a:cxn ang="0">
                <a:pos x="0" y="16"/>
              </a:cxn>
              <a:cxn ang="0">
                <a:pos x="0" y="8"/>
              </a:cxn>
            </a:cxnLst>
            <a:rect l="0" t="0" r="r" b="b"/>
            <a:pathLst>
              <a:path w="26" h="16">
                <a:moveTo>
                  <a:pt x="0" y="8"/>
                </a:moveTo>
                <a:lnTo>
                  <a:pt x="0" y="8"/>
                </a:lnTo>
                <a:lnTo>
                  <a:pt x="17" y="0"/>
                </a:lnTo>
                <a:lnTo>
                  <a:pt x="26" y="8"/>
                </a:lnTo>
                <a:lnTo>
                  <a:pt x="9" y="16"/>
                </a:lnTo>
                <a:lnTo>
                  <a:pt x="0" y="16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0" name="Freeform 484"/>
          <p:cNvSpPr>
            <a:spLocks/>
          </p:cNvSpPr>
          <p:nvPr/>
        </p:nvSpPr>
        <p:spPr bwMode="auto">
          <a:xfrm>
            <a:off x="1236663" y="4454525"/>
            <a:ext cx="26987" cy="25400"/>
          </a:xfrm>
          <a:custGeom>
            <a:avLst/>
            <a:gdLst/>
            <a:ahLst/>
            <a:cxnLst>
              <a:cxn ang="0">
                <a:pos x="9" y="16"/>
              </a:cxn>
              <a:cxn ang="0">
                <a:pos x="0" y="8"/>
              </a:cxn>
              <a:cxn ang="0">
                <a:pos x="9" y="0"/>
              </a:cxn>
              <a:cxn ang="0">
                <a:pos x="17" y="8"/>
              </a:cxn>
              <a:cxn ang="0">
                <a:pos x="9" y="16"/>
              </a:cxn>
              <a:cxn ang="0">
                <a:pos x="9" y="16"/>
              </a:cxn>
            </a:cxnLst>
            <a:rect l="0" t="0" r="r" b="b"/>
            <a:pathLst>
              <a:path w="17" h="16">
                <a:moveTo>
                  <a:pt x="9" y="16"/>
                </a:moveTo>
                <a:lnTo>
                  <a:pt x="0" y="8"/>
                </a:lnTo>
                <a:lnTo>
                  <a:pt x="9" y="0"/>
                </a:lnTo>
                <a:lnTo>
                  <a:pt x="17" y="8"/>
                </a:lnTo>
                <a:lnTo>
                  <a:pt x="9" y="16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1" name="Freeform 485"/>
          <p:cNvSpPr>
            <a:spLocks/>
          </p:cNvSpPr>
          <p:nvPr/>
        </p:nvSpPr>
        <p:spPr bwMode="auto">
          <a:xfrm>
            <a:off x="1250950" y="4440238"/>
            <a:ext cx="12700" cy="26987"/>
          </a:xfrm>
          <a:custGeom>
            <a:avLst/>
            <a:gdLst/>
            <a:ahLst/>
            <a:cxnLst>
              <a:cxn ang="0">
                <a:pos x="8" y="17"/>
              </a:cxn>
              <a:cxn ang="0">
                <a:pos x="0" y="9"/>
              </a:cxn>
              <a:cxn ang="0">
                <a:pos x="0" y="0"/>
              </a:cxn>
              <a:cxn ang="0">
                <a:pos x="8" y="0"/>
              </a:cxn>
              <a:cxn ang="0">
                <a:pos x="8" y="9"/>
              </a:cxn>
              <a:cxn ang="0">
                <a:pos x="8" y="17"/>
              </a:cxn>
              <a:cxn ang="0">
                <a:pos x="8" y="17"/>
              </a:cxn>
            </a:cxnLst>
            <a:rect l="0" t="0" r="r" b="b"/>
            <a:pathLst>
              <a:path w="8" h="17">
                <a:moveTo>
                  <a:pt x="8" y="17"/>
                </a:moveTo>
                <a:lnTo>
                  <a:pt x="0" y="9"/>
                </a:lnTo>
                <a:lnTo>
                  <a:pt x="0" y="0"/>
                </a:lnTo>
                <a:lnTo>
                  <a:pt x="8" y="0"/>
                </a:lnTo>
                <a:lnTo>
                  <a:pt x="8" y="9"/>
                </a:lnTo>
                <a:lnTo>
                  <a:pt x="8" y="17"/>
                </a:lnTo>
                <a:lnTo>
                  <a:pt x="8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2" name="Freeform 486"/>
          <p:cNvSpPr>
            <a:spLocks/>
          </p:cNvSpPr>
          <p:nvPr/>
        </p:nvSpPr>
        <p:spPr bwMode="auto">
          <a:xfrm>
            <a:off x="1250950" y="4351338"/>
            <a:ext cx="79375" cy="889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0" y="56"/>
              </a:cxn>
              <a:cxn ang="0">
                <a:pos x="42" y="0"/>
              </a:cxn>
              <a:cxn ang="0">
                <a:pos x="50" y="8"/>
              </a:cxn>
              <a:cxn ang="0">
                <a:pos x="8" y="56"/>
              </a:cxn>
              <a:cxn ang="0">
                <a:pos x="0" y="56"/>
              </a:cxn>
              <a:cxn ang="0">
                <a:pos x="0" y="56"/>
              </a:cxn>
            </a:cxnLst>
            <a:rect l="0" t="0" r="r" b="b"/>
            <a:pathLst>
              <a:path w="50" h="56">
                <a:moveTo>
                  <a:pt x="0" y="56"/>
                </a:moveTo>
                <a:lnTo>
                  <a:pt x="0" y="56"/>
                </a:lnTo>
                <a:lnTo>
                  <a:pt x="42" y="0"/>
                </a:lnTo>
                <a:lnTo>
                  <a:pt x="50" y="8"/>
                </a:lnTo>
                <a:lnTo>
                  <a:pt x="8" y="56"/>
                </a:lnTo>
                <a:lnTo>
                  <a:pt x="0" y="56"/>
                </a:lnTo>
                <a:lnTo>
                  <a:pt x="0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3" name="Freeform 487"/>
          <p:cNvSpPr>
            <a:spLocks/>
          </p:cNvSpPr>
          <p:nvPr/>
        </p:nvSpPr>
        <p:spPr bwMode="auto">
          <a:xfrm>
            <a:off x="1317625" y="4275138"/>
            <a:ext cx="66675" cy="88900"/>
          </a:xfrm>
          <a:custGeom>
            <a:avLst/>
            <a:gdLst/>
            <a:ahLst/>
            <a:cxnLst>
              <a:cxn ang="0">
                <a:pos x="8" y="56"/>
              </a:cxn>
              <a:cxn ang="0">
                <a:pos x="0" y="48"/>
              </a:cxn>
              <a:cxn ang="0">
                <a:pos x="25" y="0"/>
              </a:cxn>
              <a:cxn ang="0">
                <a:pos x="42" y="8"/>
              </a:cxn>
              <a:cxn ang="0">
                <a:pos x="8" y="56"/>
              </a:cxn>
              <a:cxn ang="0">
                <a:pos x="8" y="56"/>
              </a:cxn>
              <a:cxn ang="0">
                <a:pos x="8" y="56"/>
              </a:cxn>
            </a:cxnLst>
            <a:rect l="0" t="0" r="r" b="b"/>
            <a:pathLst>
              <a:path w="42" h="56">
                <a:moveTo>
                  <a:pt x="8" y="56"/>
                </a:moveTo>
                <a:lnTo>
                  <a:pt x="0" y="48"/>
                </a:lnTo>
                <a:lnTo>
                  <a:pt x="25" y="0"/>
                </a:lnTo>
                <a:lnTo>
                  <a:pt x="42" y="8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4" name="Freeform 488"/>
          <p:cNvSpPr>
            <a:spLocks/>
          </p:cNvSpPr>
          <p:nvPr/>
        </p:nvSpPr>
        <p:spPr bwMode="auto">
          <a:xfrm>
            <a:off x="1357313" y="4198938"/>
            <a:ext cx="80962" cy="88900"/>
          </a:xfrm>
          <a:custGeom>
            <a:avLst/>
            <a:gdLst/>
            <a:ahLst/>
            <a:cxnLst>
              <a:cxn ang="0">
                <a:pos x="17" y="56"/>
              </a:cxn>
              <a:cxn ang="0">
                <a:pos x="0" y="48"/>
              </a:cxn>
              <a:cxn ang="0">
                <a:pos x="34" y="0"/>
              </a:cxn>
              <a:cxn ang="0">
                <a:pos x="51" y="8"/>
              </a:cxn>
              <a:cxn ang="0">
                <a:pos x="17" y="56"/>
              </a:cxn>
              <a:cxn ang="0">
                <a:pos x="17" y="56"/>
              </a:cxn>
              <a:cxn ang="0">
                <a:pos x="17" y="56"/>
              </a:cxn>
            </a:cxnLst>
            <a:rect l="0" t="0" r="r" b="b"/>
            <a:pathLst>
              <a:path w="51" h="56">
                <a:moveTo>
                  <a:pt x="17" y="56"/>
                </a:moveTo>
                <a:lnTo>
                  <a:pt x="0" y="48"/>
                </a:lnTo>
                <a:lnTo>
                  <a:pt x="34" y="0"/>
                </a:lnTo>
                <a:lnTo>
                  <a:pt x="51" y="8"/>
                </a:lnTo>
                <a:lnTo>
                  <a:pt x="17" y="56"/>
                </a:lnTo>
                <a:lnTo>
                  <a:pt x="17" y="56"/>
                </a:lnTo>
                <a:lnTo>
                  <a:pt x="17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5" name="Freeform 489"/>
          <p:cNvSpPr>
            <a:spLocks/>
          </p:cNvSpPr>
          <p:nvPr/>
        </p:nvSpPr>
        <p:spPr bwMode="auto">
          <a:xfrm>
            <a:off x="1411288" y="4135438"/>
            <a:ext cx="66675" cy="762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40"/>
              </a:cxn>
              <a:cxn ang="0">
                <a:pos x="34" y="0"/>
              </a:cxn>
              <a:cxn ang="0">
                <a:pos x="42" y="8"/>
              </a:cxn>
              <a:cxn ang="0">
                <a:pos x="17" y="48"/>
              </a:cxn>
              <a:cxn ang="0">
                <a:pos x="0" y="40"/>
              </a:cxn>
              <a:cxn ang="0">
                <a:pos x="0" y="40"/>
              </a:cxn>
            </a:cxnLst>
            <a:rect l="0" t="0" r="r" b="b"/>
            <a:pathLst>
              <a:path w="42" h="48">
                <a:moveTo>
                  <a:pt x="0" y="40"/>
                </a:moveTo>
                <a:lnTo>
                  <a:pt x="0" y="40"/>
                </a:lnTo>
                <a:lnTo>
                  <a:pt x="34" y="0"/>
                </a:lnTo>
                <a:lnTo>
                  <a:pt x="42" y="8"/>
                </a:lnTo>
                <a:lnTo>
                  <a:pt x="17" y="48"/>
                </a:lnTo>
                <a:lnTo>
                  <a:pt x="0" y="4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6" name="Freeform 490"/>
          <p:cNvSpPr>
            <a:spLocks/>
          </p:cNvSpPr>
          <p:nvPr/>
        </p:nvSpPr>
        <p:spPr bwMode="auto">
          <a:xfrm>
            <a:off x="1465263" y="4071938"/>
            <a:ext cx="66675" cy="762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40"/>
              </a:cxn>
              <a:cxn ang="0">
                <a:pos x="33" y="0"/>
              </a:cxn>
              <a:cxn ang="0">
                <a:pos x="42" y="0"/>
              </a:cxn>
              <a:cxn ang="0">
                <a:pos x="8" y="48"/>
              </a:cxn>
              <a:cxn ang="0">
                <a:pos x="0" y="40"/>
              </a:cxn>
              <a:cxn ang="0">
                <a:pos x="0" y="40"/>
              </a:cxn>
            </a:cxnLst>
            <a:rect l="0" t="0" r="r" b="b"/>
            <a:pathLst>
              <a:path w="42" h="48">
                <a:moveTo>
                  <a:pt x="0" y="40"/>
                </a:moveTo>
                <a:lnTo>
                  <a:pt x="0" y="40"/>
                </a:lnTo>
                <a:lnTo>
                  <a:pt x="33" y="0"/>
                </a:lnTo>
                <a:lnTo>
                  <a:pt x="42" y="0"/>
                </a:lnTo>
                <a:lnTo>
                  <a:pt x="8" y="48"/>
                </a:lnTo>
                <a:lnTo>
                  <a:pt x="0" y="4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7" name="Freeform 491"/>
          <p:cNvSpPr>
            <a:spLocks/>
          </p:cNvSpPr>
          <p:nvPr/>
        </p:nvSpPr>
        <p:spPr bwMode="auto">
          <a:xfrm>
            <a:off x="1517650" y="3995738"/>
            <a:ext cx="80963" cy="889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48"/>
              </a:cxn>
              <a:cxn ang="0">
                <a:pos x="42" y="0"/>
              </a:cxn>
              <a:cxn ang="0">
                <a:pos x="51" y="16"/>
              </a:cxn>
              <a:cxn ang="0">
                <a:pos x="9" y="56"/>
              </a:cxn>
              <a:cxn ang="0">
                <a:pos x="0" y="48"/>
              </a:cxn>
              <a:cxn ang="0">
                <a:pos x="0" y="48"/>
              </a:cxn>
            </a:cxnLst>
            <a:rect l="0" t="0" r="r" b="b"/>
            <a:pathLst>
              <a:path w="51" h="56">
                <a:moveTo>
                  <a:pt x="0" y="48"/>
                </a:moveTo>
                <a:lnTo>
                  <a:pt x="0" y="48"/>
                </a:lnTo>
                <a:lnTo>
                  <a:pt x="42" y="0"/>
                </a:lnTo>
                <a:lnTo>
                  <a:pt x="51" y="16"/>
                </a:lnTo>
                <a:lnTo>
                  <a:pt x="9" y="5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8" name="Freeform 492"/>
          <p:cNvSpPr>
            <a:spLocks/>
          </p:cNvSpPr>
          <p:nvPr/>
        </p:nvSpPr>
        <p:spPr bwMode="auto">
          <a:xfrm>
            <a:off x="1584325" y="3943350"/>
            <a:ext cx="66675" cy="77788"/>
          </a:xfrm>
          <a:custGeom>
            <a:avLst/>
            <a:gdLst/>
            <a:ahLst/>
            <a:cxnLst>
              <a:cxn ang="0">
                <a:pos x="9" y="49"/>
              </a:cxn>
              <a:cxn ang="0">
                <a:pos x="0" y="41"/>
              </a:cxn>
              <a:cxn ang="0">
                <a:pos x="34" y="0"/>
              </a:cxn>
              <a:cxn ang="0">
                <a:pos x="42" y="0"/>
              </a:cxn>
              <a:cxn ang="0">
                <a:pos x="9" y="41"/>
              </a:cxn>
              <a:cxn ang="0">
                <a:pos x="9" y="41"/>
              </a:cxn>
              <a:cxn ang="0">
                <a:pos x="9" y="49"/>
              </a:cxn>
            </a:cxnLst>
            <a:rect l="0" t="0" r="r" b="b"/>
            <a:pathLst>
              <a:path w="42" h="49">
                <a:moveTo>
                  <a:pt x="9" y="49"/>
                </a:moveTo>
                <a:lnTo>
                  <a:pt x="0" y="41"/>
                </a:lnTo>
                <a:lnTo>
                  <a:pt x="34" y="0"/>
                </a:lnTo>
                <a:lnTo>
                  <a:pt x="42" y="0"/>
                </a:lnTo>
                <a:lnTo>
                  <a:pt x="9" y="41"/>
                </a:lnTo>
                <a:lnTo>
                  <a:pt x="9" y="41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9" name="Freeform 493"/>
          <p:cNvSpPr>
            <a:spLocks/>
          </p:cNvSpPr>
          <p:nvPr/>
        </p:nvSpPr>
        <p:spPr bwMode="auto">
          <a:xfrm>
            <a:off x="1638300" y="3892550"/>
            <a:ext cx="66675" cy="508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24"/>
              </a:cxn>
              <a:cxn ang="0">
                <a:pos x="34" y="0"/>
              </a:cxn>
              <a:cxn ang="0">
                <a:pos x="42" y="8"/>
              </a:cxn>
              <a:cxn ang="0">
                <a:pos x="8" y="32"/>
              </a:cxn>
              <a:cxn ang="0">
                <a:pos x="0" y="32"/>
              </a:cxn>
              <a:cxn ang="0">
                <a:pos x="0" y="24"/>
              </a:cxn>
            </a:cxnLst>
            <a:rect l="0" t="0" r="r" b="b"/>
            <a:pathLst>
              <a:path w="42" h="32">
                <a:moveTo>
                  <a:pt x="0" y="24"/>
                </a:moveTo>
                <a:lnTo>
                  <a:pt x="0" y="24"/>
                </a:lnTo>
                <a:lnTo>
                  <a:pt x="34" y="0"/>
                </a:lnTo>
                <a:lnTo>
                  <a:pt x="42" y="8"/>
                </a:lnTo>
                <a:lnTo>
                  <a:pt x="8" y="32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0" name="Freeform 494"/>
          <p:cNvSpPr>
            <a:spLocks/>
          </p:cNvSpPr>
          <p:nvPr/>
        </p:nvSpPr>
        <p:spPr bwMode="auto">
          <a:xfrm>
            <a:off x="1677988" y="3829050"/>
            <a:ext cx="66675" cy="76200"/>
          </a:xfrm>
          <a:custGeom>
            <a:avLst/>
            <a:gdLst/>
            <a:ahLst/>
            <a:cxnLst>
              <a:cxn ang="0">
                <a:pos x="17" y="48"/>
              </a:cxn>
              <a:cxn ang="0">
                <a:pos x="0" y="40"/>
              </a:cxn>
              <a:cxn ang="0">
                <a:pos x="34" y="0"/>
              </a:cxn>
              <a:cxn ang="0">
                <a:pos x="42" y="8"/>
              </a:cxn>
              <a:cxn ang="0">
                <a:pos x="17" y="48"/>
              </a:cxn>
              <a:cxn ang="0">
                <a:pos x="17" y="48"/>
              </a:cxn>
              <a:cxn ang="0">
                <a:pos x="17" y="48"/>
              </a:cxn>
            </a:cxnLst>
            <a:rect l="0" t="0" r="r" b="b"/>
            <a:pathLst>
              <a:path w="42" h="48">
                <a:moveTo>
                  <a:pt x="17" y="48"/>
                </a:moveTo>
                <a:lnTo>
                  <a:pt x="0" y="40"/>
                </a:lnTo>
                <a:lnTo>
                  <a:pt x="34" y="0"/>
                </a:lnTo>
                <a:lnTo>
                  <a:pt x="42" y="8"/>
                </a:lnTo>
                <a:lnTo>
                  <a:pt x="17" y="48"/>
                </a:lnTo>
                <a:lnTo>
                  <a:pt x="17" y="48"/>
                </a:lnTo>
                <a:lnTo>
                  <a:pt x="17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1" name="Freeform 495"/>
          <p:cNvSpPr>
            <a:spLocks/>
          </p:cNvSpPr>
          <p:nvPr/>
        </p:nvSpPr>
        <p:spPr bwMode="auto">
          <a:xfrm>
            <a:off x="1731963" y="3778250"/>
            <a:ext cx="80962" cy="635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32"/>
              </a:cxn>
              <a:cxn ang="0">
                <a:pos x="42" y="0"/>
              </a:cxn>
              <a:cxn ang="0">
                <a:pos x="51" y="8"/>
              </a:cxn>
              <a:cxn ang="0">
                <a:pos x="8" y="40"/>
              </a:cxn>
              <a:cxn ang="0">
                <a:pos x="0" y="32"/>
              </a:cxn>
              <a:cxn ang="0">
                <a:pos x="0" y="32"/>
              </a:cxn>
            </a:cxnLst>
            <a:rect l="0" t="0" r="r" b="b"/>
            <a:pathLst>
              <a:path w="51" h="40">
                <a:moveTo>
                  <a:pt x="0" y="32"/>
                </a:moveTo>
                <a:lnTo>
                  <a:pt x="0" y="32"/>
                </a:lnTo>
                <a:lnTo>
                  <a:pt x="42" y="0"/>
                </a:lnTo>
                <a:lnTo>
                  <a:pt x="51" y="8"/>
                </a:lnTo>
                <a:lnTo>
                  <a:pt x="8" y="40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2" name="Freeform 496"/>
          <p:cNvSpPr>
            <a:spLocks/>
          </p:cNvSpPr>
          <p:nvPr/>
        </p:nvSpPr>
        <p:spPr bwMode="auto">
          <a:xfrm>
            <a:off x="1798638" y="3727450"/>
            <a:ext cx="66675" cy="63500"/>
          </a:xfrm>
          <a:custGeom>
            <a:avLst/>
            <a:gdLst/>
            <a:ahLst/>
            <a:cxnLst>
              <a:cxn ang="0">
                <a:pos x="9" y="40"/>
              </a:cxn>
              <a:cxn ang="0">
                <a:pos x="0" y="32"/>
              </a:cxn>
              <a:cxn ang="0">
                <a:pos x="34" y="0"/>
              </a:cxn>
              <a:cxn ang="0">
                <a:pos x="42" y="8"/>
              </a:cxn>
              <a:cxn ang="0">
                <a:pos x="9" y="40"/>
              </a:cxn>
              <a:cxn ang="0">
                <a:pos x="9" y="40"/>
              </a:cxn>
              <a:cxn ang="0">
                <a:pos x="9" y="40"/>
              </a:cxn>
            </a:cxnLst>
            <a:rect l="0" t="0" r="r" b="b"/>
            <a:pathLst>
              <a:path w="42" h="40">
                <a:moveTo>
                  <a:pt x="9" y="40"/>
                </a:moveTo>
                <a:lnTo>
                  <a:pt x="0" y="32"/>
                </a:lnTo>
                <a:lnTo>
                  <a:pt x="34" y="0"/>
                </a:lnTo>
                <a:lnTo>
                  <a:pt x="42" y="8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3" name="Freeform 497"/>
          <p:cNvSpPr>
            <a:spLocks/>
          </p:cNvSpPr>
          <p:nvPr/>
        </p:nvSpPr>
        <p:spPr bwMode="auto">
          <a:xfrm>
            <a:off x="1852613" y="3676650"/>
            <a:ext cx="66675" cy="635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32"/>
              </a:cxn>
              <a:cxn ang="0">
                <a:pos x="34" y="0"/>
              </a:cxn>
              <a:cxn ang="0">
                <a:pos x="42" y="8"/>
              </a:cxn>
              <a:cxn ang="0">
                <a:pos x="8" y="40"/>
              </a:cxn>
              <a:cxn ang="0">
                <a:pos x="0" y="32"/>
              </a:cxn>
              <a:cxn ang="0">
                <a:pos x="0" y="32"/>
              </a:cxn>
            </a:cxnLst>
            <a:rect l="0" t="0" r="r" b="b"/>
            <a:pathLst>
              <a:path w="42" h="40">
                <a:moveTo>
                  <a:pt x="0" y="32"/>
                </a:moveTo>
                <a:lnTo>
                  <a:pt x="0" y="32"/>
                </a:lnTo>
                <a:lnTo>
                  <a:pt x="34" y="0"/>
                </a:lnTo>
                <a:lnTo>
                  <a:pt x="42" y="8"/>
                </a:lnTo>
                <a:lnTo>
                  <a:pt x="8" y="40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4" name="Freeform 498"/>
          <p:cNvSpPr>
            <a:spLocks/>
          </p:cNvSpPr>
          <p:nvPr/>
        </p:nvSpPr>
        <p:spPr bwMode="auto">
          <a:xfrm>
            <a:off x="1906588" y="3651250"/>
            <a:ext cx="66675" cy="381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33" y="0"/>
              </a:cxn>
              <a:cxn ang="0">
                <a:pos x="42" y="8"/>
              </a:cxn>
              <a:cxn ang="0">
                <a:pos x="8" y="24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42" h="24">
                <a:moveTo>
                  <a:pt x="0" y="16"/>
                </a:moveTo>
                <a:lnTo>
                  <a:pt x="0" y="16"/>
                </a:lnTo>
                <a:lnTo>
                  <a:pt x="33" y="0"/>
                </a:lnTo>
                <a:lnTo>
                  <a:pt x="42" y="8"/>
                </a:lnTo>
                <a:lnTo>
                  <a:pt x="8" y="24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5" name="Freeform 499"/>
          <p:cNvSpPr>
            <a:spLocks/>
          </p:cNvSpPr>
          <p:nvPr/>
        </p:nvSpPr>
        <p:spPr bwMode="auto">
          <a:xfrm>
            <a:off x="1958975" y="3600450"/>
            <a:ext cx="66675" cy="63500"/>
          </a:xfrm>
          <a:custGeom>
            <a:avLst/>
            <a:gdLst/>
            <a:ahLst/>
            <a:cxnLst>
              <a:cxn ang="0">
                <a:pos x="9" y="40"/>
              </a:cxn>
              <a:cxn ang="0">
                <a:pos x="0" y="32"/>
              </a:cxn>
              <a:cxn ang="0">
                <a:pos x="26" y="0"/>
              </a:cxn>
              <a:cxn ang="0">
                <a:pos x="42" y="8"/>
              </a:cxn>
              <a:cxn ang="0">
                <a:pos x="9" y="40"/>
              </a:cxn>
              <a:cxn ang="0">
                <a:pos x="9" y="40"/>
              </a:cxn>
              <a:cxn ang="0">
                <a:pos x="9" y="40"/>
              </a:cxn>
            </a:cxnLst>
            <a:rect l="0" t="0" r="r" b="b"/>
            <a:pathLst>
              <a:path w="42" h="40">
                <a:moveTo>
                  <a:pt x="9" y="40"/>
                </a:moveTo>
                <a:lnTo>
                  <a:pt x="0" y="32"/>
                </a:lnTo>
                <a:lnTo>
                  <a:pt x="26" y="0"/>
                </a:lnTo>
                <a:lnTo>
                  <a:pt x="42" y="8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6" name="Freeform 500"/>
          <p:cNvSpPr>
            <a:spLocks/>
          </p:cNvSpPr>
          <p:nvPr/>
        </p:nvSpPr>
        <p:spPr bwMode="auto">
          <a:xfrm>
            <a:off x="2000250" y="3562350"/>
            <a:ext cx="79375" cy="50800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8" y="24"/>
              </a:cxn>
              <a:cxn ang="0">
                <a:pos x="50" y="0"/>
              </a:cxn>
              <a:cxn ang="0">
                <a:pos x="50" y="16"/>
              </a:cxn>
              <a:cxn ang="0">
                <a:pos x="8" y="32"/>
              </a:cxn>
              <a:cxn ang="0">
                <a:pos x="0" y="24"/>
              </a:cxn>
              <a:cxn ang="0">
                <a:pos x="8" y="24"/>
              </a:cxn>
            </a:cxnLst>
            <a:rect l="0" t="0" r="r" b="b"/>
            <a:pathLst>
              <a:path w="50" h="32">
                <a:moveTo>
                  <a:pt x="8" y="24"/>
                </a:moveTo>
                <a:lnTo>
                  <a:pt x="8" y="24"/>
                </a:lnTo>
                <a:lnTo>
                  <a:pt x="50" y="0"/>
                </a:lnTo>
                <a:lnTo>
                  <a:pt x="50" y="16"/>
                </a:lnTo>
                <a:lnTo>
                  <a:pt x="8" y="32"/>
                </a:lnTo>
                <a:lnTo>
                  <a:pt x="0" y="24"/>
                </a:lnTo>
                <a:lnTo>
                  <a:pt x="8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7" name="Freeform 501"/>
          <p:cNvSpPr>
            <a:spLocks/>
          </p:cNvSpPr>
          <p:nvPr/>
        </p:nvSpPr>
        <p:spPr bwMode="auto">
          <a:xfrm>
            <a:off x="2079625" y="3536950"/>
            <a:ext cx="53975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16"/>
              </a:cxn>
              <a:cxn ang="0">
                <a:pos x="25" y="0"/>
              </a:cxn>
              <a:cxn ang="0">
                <a:pos x="34" y="8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</a:cxnLst>
            <a:rect l="0" t="0" r="r" b="b"/>
            <a:pathLst>
              <a:path w="34" h="32">
                <a:moveTo>
                  <a:pt x="0" y="32"/>
                </a:moveTo>
                <a:lnTo>
                  <a:pt x="0" y="16"/>
                </a:lnTo>
                <a:lnTo>
                  <a:pt x="25" y="0"/>
                </a:lnTo>
                <a:lnTo>
                  <a:pt x="34" y="8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8" name="Freeform 502"/>
          <p:cNvSpPr>
            <a:spLocks/>
          </p:cNvSpPr>
          <p:nvPr/>
        </p:nvSpPr>
        <p:spPr bwMode="auto">
          <a:xfrm>
            <a:off x="2119313" y="3486150"/>
            <a:ext cx="68262" cy="63500"/>
          </a:xfrm>
          <a:custGeom>
            <a:avLst/>
            <a:gdLst/>
            <a:ahLst/>
            <a:cxnLst>
              <a:cxn ang="0">
                <a:pos x="9" y="40"/>
              </a:cxn>
              <a:cxn ang="0">
                <a:pos x="0" y="32"/>
              </a:cxn>
              <a:cxn ang="0">
                <a:pos x="34" y="0"/>
              </a:cxn>
              <a:cxn ang="0">
                <a:pos x="43" y="8"/>
              </a:cxn>
              <a:cxn ang="0">
                <a:pos x="9" y="40"/>
              </a:cxn>
              <a:cxn ang="0">
                <a:pos x="9" y="40"/>
              </a:cxn>
              <a:cxn ang="0">
                <a:pos x="9" y="40"/>
              </a:cxn>
            </a:cxnLst>
            <a:rect l="0" t="0" r="r" b="b"/>
            <a:pathLst>
              <a:path w="43" h="40">
                <a:moveTo>
                  <a:pt x="9" y="40"/>
                </a:moveTo>
                <a:lnTo>
                  <a:pt x="0" y="32"/>
                </a:lnTo>
                <a:lnTo>
                  <a:pt x="34" y="0"/>
                </a:lnTo>
                <a:lnTo>
                  <a:pt x="43" y="8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9" name="Freeform 503"/>
          <p:cNvSpPr>
            <a:spLocks/>
          </p:cNvSpPr>
          <p:nvPr/>
        </p:nvSpPr>
        <p:spPr bwMode="auto">
          <a:xfrm>
            <a:off x="2173288" y="3460750"/>
            <a:ext cx="66675" cy="381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34" y="0"/>
              </a:cxn>
              <a:cxn ang="0">
                <a:pos x="42" y="8"/>
              </a:cxn>
              <a:cxn ang="0">
                <a:pos x="9" y="24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42" h="24">
                <a:moveTo>
                  <a:pt x="0" y="16"/>
                </a:moveTo>
                <a:lnTo>
                  <a:pt x="0" y="16"/>
                </a:lnTo>
                <a:lnTo>
                  <a:pt x="34" y="0"/>
                </a:lnTo>
                <a:lnTo>
                  <a:pt x="42" y="8"/>
                </a:lnTo>
                <a:lnTo>
                  <a:pt x="9" y="24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0" name="Freeform 504"/>
          <p:cNvSpPr>
            <a:spLocks/>
          </p:cNvSpPr>
          <p:nvPr/>
        </p:nvSpPr>
        <p:spPr bwMode="auto">
          <a:xfrm>
            <a:off x="2227263" y="3421063"/>
            <a:ext cx="79375" cy="52387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0" y="17"/>
              </a:cxn>
              <a:cxn ang="0">
                <a:pos x="42" y="0"/>
              </a:cxn>
              <a:cxn ang="0">
                <a:pos x="50" y="8"/>
              </a:cxn>
              <a:cxn ang="0">
                <a:pos x="8" y="33"/>
              </a:cxn>
              <a:cxn ang="0">
                <a:pos x="0" y="25"/>
              </a:cxn>
              <a:cxn ang="0">
                <a:pos x="0" y="25"/>
              </a:cxn>
            </a:cxnLst>
            <a:rect l="0" t="0" r="r" b="b"/>
            <a:pathLst>
              <a:path w="50" h="33">
                <a:moveTo>
                  <a:pt x="0" y="25"/>
                </a:moveTo>
                <a:lnTo>
                  <a:pt x="0" y="17"/>
                </a:lnTo>
                <a:lnTo>
                  <a:pt x="42" y="0"/>
                </a:lnTo>
                <a:lnTo>
                  <a:pt x="50" y="8"/>
                </a:lnTo>
                <a:lnTo>
                  <a:pt x="8" y="33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1" name="Freeform 505"/>
          <p:cNvSpPr>
            <a:spLocks/>
          </p:cNvSpPr>
          <p:nvPr/>
        </p:nvSpPr>
        <p:spPr bwMode="auto">
          <a:xfrm>
            <a:off x="2293938" y="3408363"/>
            <a:ext cx="53975" cy="254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34" y="0"/>
              </a:cxn>
              <a:cxn ang="0">
                <a:pos x="34" y="8"/>
              </a:cxn>
              <a:cxn ang="0">
                <a:pos x="8" y="16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34" h="16">
                <a:moveTo>
                  <a:pt x="0" y="8"/>
                </a:moveTo>
                <a:lnTo>
                  <a:pt x="0" y="8"/>
                </a:lnTo>
                <a:lnTo>
                  <a:pt x="34" y="0"/>
                </a:lnTo>
                <a:lnTo>
                  <a:pt x="34" y="8"/>
                </a:lnTo>
                <a:lnTo>
                  <a:pt x="8" y="16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2" name="Freeform 506"/>
          <p:cNvSpPr>
            <a:spLocks/>
          </p:cNvSpPr>
          <p:nvPr/>
        </p:nvSpPr>
        <p:spPr bwMode="auto">
          <a:xfrm>
            <a:off x="2347913" y="3370263"/>
            <a:ext cx="52387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24"/>
              </a:cxn>
              <a:cxn ang="0">
                <a:pos x="33" y="0"/>
              </a:cxn>
              <a:cxn ang="0">
                <a:pos x="33" y="8"/>
              </a:cxn>
              <a:cxn ang="0">
                <a:pos x="8" y="32"/>
              </a:cxn>
              <a:cxn ang="0">
                <a:pos x="8" y="32"/>
              </a:cxn>
              <a:cxn ang="0">
                <a:pos x="0" y="32"/>
              </a:cxn>
            </a:cxnLst>
            <a:rect l="0" t="0" r="r" b="b"/>
            <a:pathLst>
              <a:path w="33" h="32">
                <a:moveTo>
                  <a:pt x="0" y="32"/>
                </a:moveTo>
                <a:lnTo>
                  <a:pt x="0" y="24"/>
                </a:lnTo>
                <a:lnTo>
                  <a:pt x="33" y="0"/>
                </a:lnTo>
                <a:lnTo>
                  <a:pt x="33" y="8"/>
                </a:lnTo>
                <a:lnTo>
                  <a:pt x="8" y="32"/>
                </a:lnTo>
                <a:lnTo>
                  <a:pt x="8" y="32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3" name="Freeform 507"/>
          <p:cNvSpPr>
            <a:spLocks/>
          </p:cNvSpPr>
          <p:nvPr/>
        </p:nvSpPr>
        <p:spPr bwMode="auto">
          <a:xfrm>
            <a:off x="2400300" y="3344863"/>
            <a:ext cx="5397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16"/>
              </a:cxn>
              <a:cxn ang="0">
                <a:pos x="26" y="0"/>
              </a:cxn>
              <a:cxn ang="0">
                <a:pos x="34" y="8"/>
              </a:cxn>
              <a:cxn ang="0">
                <a:pos x="0" y="24"/>
              </a:cxn>
              <a:cxn ang="0">
                <a:pos x="0" y="24"/>
              </a:cxn>
              <a:cxn ang="0">
                <a:pos x="0" y="24"/>
              </a:cxn>
            </a:cxnLst>
            <a:rect l="0" t="0" r="r" b="b"/>
            <a:pathLst>
              <a:path w="34" h="24">
                <a:moveTo>
                  <a:pt x="0" y="24"/>
                </a:moveTo>
                <a:lnTo>
                  <a:pt x="0" y="16"/>
                </a:lnTo>
                <a:lnTo>
                  <a:pt x="26" y="0"/>
                </a:lnTo>
                <a:lnTo>
                  <a:pt x="34" y="8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4" name="Freeform 508"/>
          <p:cNvSpPr>
            <a:spLocks/>
          </p:cNvSpPr>
          <p:nvPr/>
        </p:nvSpPr>
        <p:spPr bwMode="auto">
          <a:xfrm>
            <a:off x="2441575" y="3319463"/>
            <a:ext cx="66675" cy="381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8" y="16"/>
              </a:cxn>
              <a:cxn ang="0">
                <a:pos x="33" y="0"/>
              </a:cxn>
              <a:cxn ang="0">
                <a:pos x="42" y="16"/>
              </a:cxn>
              <a:cxn ang="0">
                <a:pos x="8" y="24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42" h="24">
                <a:moveTo>
                  <a:pt x="0" y="16"/>
                </a:moveTo>
                <a:lnTo>
                  <a:pt x="8" y="16"/>
                </a:lnTo>
                <a:lnTo>
                  <a:pt x="33" y="0"/>
                </a:lnTo>
                <a:lnTo>
                  <a:pt x="42" y="16"/>
                </a:lnTo>
                <a:lnTo>
                  <a:pt x="8" y="24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5" name="Freeform 509"/>
          <p:cNvSpPr>
            <a:spLocks/>
          </p:cNvSpPr>
          <p:nvPr/>
        </p:nvSpPr>
        <p:spPr bwMode="auto">
          <a:xfrm>
            <a:off x="2493963" y="3294063"/>
            <a:ext cx="80962" cy="50800"/>
          </a:xfrm>
          <a:custGeom>
            <a:avLst/>
            <a:gdLst/>
            <a:ahLst/>
            <a:cxnLst>
              <a:cxn ang="0">
                <a:pos x="9" y="32"/>
              </a:cxn>
              <a:cxn ang="0">
                <a:pos x="0" y="16"/>
              </a:cxn>
              <a:cxn ang="0">
                <a:pos x="42" y="0"/>
              </a:cxn>
              <a:cxn ang="0">
                <a:pos x="51" y="8"/>
              </a:cxn>
              <a:cxn ang="0">
                <a:pos x="9" y="32"/>
              </a:cxn>
              <a:cxn ang="0">
                <a:pos x="9" y="32"/>
              </a:cxn>
              <a:cxn ang="0">
                <a:pos x="9" y="32"/>
              </a:cxn>
            </a:cxnLst>
            <a:rect l="0" t="0" r="r" b="b"/>
            <a:pathLst>
              <a:path w="51" h="32">
                <a:moveTo>
                  <a:pt x="9" y="32"/>
                </a:moveTo>
                <a:lnTo>
                  <a:pt x="0" y="16"/>
                </a:lnTo>
                <a:lnTo>
                  <a:pt x="42" y="0"/>
                </a:lnTo>
                <a:lnTo>
                  <a:pt x="51" y="8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6" name="Freeform 510"/>
          <p:cNvSpPr>
            <a:spLocks/>
          </p:cNvSpPr>
          <p:nvPr/>
        </p:nvSpPr>
        <p:spPr bwMode="auto">
          <a:xfrm>
            <a:off x="2560638" y="3281363"/>
            <a:ext cx="68262" cy="254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34" y="0"/>
              </a:cxn>
              <a:cxn ang="0">
                <a:pos x="43" y="8"/>
              </a:cxn>
              <a:cxn ang="0">
                <a:pos x="9" y="16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43" h="16">
                <a:moveTo>
                  <a:pt x="0" y="8"/>
                </a:moveTo>
                <a:lnTo>
                  <a:pt x="0" y="8"/>
                </a:lnTo>
                <a:lnTo>
                  <a:pt x="34" y="0"/>
                </a:lnTo>
                <a:lnTo>
                  <a:pt x="43" y="8"/>
                </a:lnTo>
                <a:lnTo>
                  <a:pt x="9" y="16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7" name="Freeform 511"/>
          <p:cNvSpPr>
            <a:spLocks/>
          </p:cNvSpPr>
          <p:nvPr/>
        </p:nvSpPr>
        <p:spPr bwMode="auto">
          <a:xfrm>
            <a:off x="2614613" y="3255963"/>
            <a:ext cx="53975" cy="38100"/>
          </a:xfrm>
          <a:custGeom>
            <a:avLst/>
            <a:gdLst/>
            <a:ahLst/>
            <a:cxnLst>
              <a:cxn ang="0">
                <a:pos x="9" y="24"/>
              </a:cxn>
              <a:cxn ang="0">
                <a:pos x="0" y="16"/>
              </a:cxn>
              <a:cxn ang="0">
                <a:pos x="34" y="0"/>
              </a:cxn>
              <a:cxn ang="0">
                <a:pos x="34" y="16"/>
              </a:cxn>
              <a:cxn ang="0">
                <a:pos x="9" y="24"/>
              </a:cxn>
              <a:cxn ang="0">
                <a:pos x="9" y="24"/>
              </a:cxn>
              <a:cxn ang="0">
                <a:pos x="9" y="24"/>
              </a:cxn>
            </a:cxnLst>
            <a:rect l="0" t="0" r="r" b="b"/>
            <a:pathLst>
              <a:path w="34" h="24">
                <a:moveTo>
                  <a:pt x="9" y="24"/>
                </a:moveTo>
                <a:lnTo>
                  <a:pt x="0" y="16"/>
                </a:lnTo>
                <a:lnTo>
                  <a:pt x="34" y="0"/>
                </a:lnTo>
                <a:lnTo>
                  <a:pt x="34" y="16"/>
                </a:lnTo>
                <a:lnTo>
                  <a:pt x="9" y="24"/>
                </a:lnTo>
                <a:lnTo>
                  <a:pt x="9" y="24"/>
                </a:lnTo>
                <a:lnTo>
                  <a:pt x="9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" name="Freeform 512"/>
          <p:cNvSpPr>
            <a:spLocks/>
          </p:cNvSpPr>
          <p:nvPr/>
        </p:nvSpPr>
        <p:spPr bwMode="auto">
          <a:xfrm>
            <a:off x="2668588" y="3243263"/>
            <a:ext cx="53975" cy="381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34" y="0"/>
              </a:cxn>
              <a:cxn ang="0">
                <a:pos x="34" y="8"/>
              </a:cxn>
              <a:cxn ang="0">
                <a:pos x="0" y="24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34" h="24">
                <a:moveTo>
                  <a:pt x="0" y="8"/>
                </a:moveTo>
                <a:lnTo>
                  <a:pt x="0" y="8"/>
                </a:lnTo>
                <a:lnTo>
                  <a:pt x="34" y="0"/>
                </a:lnTo>
                <a:lnTo>
                  <a:pt x="34" y="8"/>
                </a:lnTo>
                <a:lnTo>
                  <a:pt x="0" y="24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" name="Freeform 513"/>
          <p:cNvSpPr>
            <a:spLocks/>
          </p:cNvSpPr>
          <p:nvPr/>
        </p:nvSpPr>
        <p:spPr bwMode="auto">
          <a:xfrm>
            <a:off x="2722563" y="3230563"/>
            <a:ext cx="66675" cy="381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42" y="0"/>
              </a:cxn>
              <a:cxn ang="0">
                <a:pos x="42" y="8"/>
              </a:cxn>
              <a:cxn ang="0">
                <a:pos x="0" y="24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42" h="24">
                <a:moveTo>
                  <a:pt x="0" y="8"/>
                </a:moveTo>
                <a:lnTo>
                  <a:pt x="0" y="8"/>
                </a:lnTo>
                <a:lnTo>
                  <a:pt x="42" y="0"/>
                </a:lnTo>
                <a:lnTo>
                  <a:pt x="42" y="8"/>
                </a:lnTo>
                <a:lnTo>
                  <a:pt x="0" y="24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" name="Freeform 514"/>
          <p:cNvSpPr>
            <a:spLocks/>
          </p:cNvSpPr>
          <p:nvPr/>
        </p:nvSpPr>
        <p:spPr bwMode="auto">
          <a:xfrm>
            <a:off x="2789238" y="3192463"/>
            <a:ext cx="52387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24"/>
              </a:cxn>
              <a:cxn ang="0">
                <a:pos x="25" y="0"/>
              </a:cxn>
              <a:cxn ang="0">
                <a:pos x="33" y="16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</a:cxnLst>
            <a:rect l="0" t="0" r="r" b="b"/>
            <a:pathLst>
              <a:path w="33" h="32">
                <a:moveTo>
                  <a:pt x="0" y="32"/>
                </a:moveTo>
                <a:lnTo>
                  <a:pt x="0" y="24"/>
                </a:lnTo>
                <a:lnTo>
                  <a:pt x="25" y="0"/>
                </a:lnTo>
                <a:lnTo>
                  <a:pt x="33" y="16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1" name="Freeform 515"/>
          <p:cNvSpPr>
            <a:spLocks/>
          </p:cNvSpPr>
          <p:nvPr/>
        </p:nvSpPr>
        <p:spPr bwMode="auto">
          <a:xfrm>
            <a:off x="2828925" y="3179763"/>
            <a:ext cx="66675" cy="381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8"/>
              </a:cxn>
              <a:cxn ang="0">
                <a:pos x="34" y="0"/>
              </a:cxn>
              <a:cxn ang="0">
                <a:pos x="42" y="8"/>
              </a:cxn>
              <a:cxn ang="0">
                <a:pos x="8" y="24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42" h="24">
                <a:moveTo>
                  <a:pt x="0" y="8"/>
                </a:moveTo>
                <a:lnTo>
                  <a:pt x="8" y="8"/>
                </a:lnTo>
                <a:lnTo>
                  <a:pt x="34" y="0"/>
                </a:lnTo>
                <a:lnTo>
                  <a:pt x="42" y="8"/>
                </a:lnTo>
                <a:lnTo>
                  <a:pt x="8" y="24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2" name="Freeform 516"/>
          <p:cNvSpPr>
            <a:spLocks/>
          </p:cNvSpPr>
          <p:nvPr/>
        </p:nvSpPr>
        <p:spPr bwMode="auto">
          <a:xfrm>
            <a:off x="2882900" y="3179763"/>
            <a:ext cx="5238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33" y="0"/>
              </a:cxn>
              <a:cxn ang="0">
                <a:pos x="33" y="8"/>
              </a:cxn>
              <a:cxn ang="0">
                <a:pos x="8" y="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3" h="8">
                <a:moveTo>
                  <a:pt x="0" y="0"/>
                </a:moveTo>
                <a:lnTo>
                  <a:pt x="8" y="0"/>
                </a:lnTo>
                <a:lnTo>
                  <a:pt x="33" y="0"/>
                </a:lnTo>
                <a:lnTo>
                  <a:pt x="33" y="8"/>
                </a:lnTo>
                <a:lnTo>
                  <a:pt x="8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3" name="Freeform 517"/>
          <p:cNvSpPr>
            <a:spLocks/>
          </p:cNvSpPr>
          <p:nvPr/>
        </p:nvSpPr>
        <p:spPr bwMode="auto">
          <a:xfrm>
            <a:off x="2935288" y="3167063"/>
            <a:ext cx="80962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8"/>
              </a:cxn>
              <a:cxn ang="0">
                <a:pos x="43" y="0"/>
              </a:cxn>
              <a:cxn ang="0">
                <a:pos x="51" y="8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51" h="16">
                <a:moveTo>
                  <a:pt x="0" y="16"/>
                </a:moveTo>
                <a:lnTo>
                  <a:pt x="0" y="8"/>
                </a:lnTo>
                <a:lnTo>
                  <a:pt x="43" y="0"/>
                </a:lnTo>
                <a:lnTo>
                  <a:pt x="51" y="8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4" name="Freeform 518"/>
          <p:cNvSpPr>
            <a:spLocks/>
          </p:cNvSpPr>
          <p:nvPr/>
        </p:nvSpPr>
        <p:spPr bwMode="auto">
          <a:xfrm>
            <a:off x="3003550" y="3154363"/>
            <a:ext cx="52388" cy="25400"/>
          </a:xfrm>
          <a:custGeom>
            <a:avLst/>
            <a:gdLst/>
            <a:ahLst/>
            <a:cxnLst>
              <a:cxn ang="0">
                <a:pos x="8" y="16"/>
              </a:cxn>
              <a:cxn ang="0">
                <a:pos x="0" y="8"/>
              </a:cxn>
              <a:cxn ang="0">
                <a:pos x="33" y="0"/>
              </a:cxn>
              <a:cxn ang="0">
                <a:pos x="33" y="8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</a:cxnLst>
            <a:rect l="0" t="0" r="r" b="b"/>
            <a:pathLst>
              <a:path w="33" h="16">
                <a:moveTo>
                  <a:pt x="8" y="16"/>
                </a:moveTo>
                <a:lnTo>
                  <a:pt x="0" y="8"/>
                </a:lnTo>
                <a:lnTo>
                  <a:pt x="33" y="0"/>
                </a:lnTo>
                <a:lnTo>
                  <a:pt x="33" y="8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5" name="Freeform 519"/>
          <p:cNvSpPr>
            <a:spLocks/>
          </p:cNvSpPr>
          <p:nvPr/>
        </p:nvSpPr>
        <p:spPr bwMode="auto">
          <a:xfrm>
            <a:off x="3055938" y="3128963"/>
            <a:ext cx="53975" cy="381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34" y="0"/>
              </a:cxn>
              <a:cxn ang="0">
                <a:pos x="34" y="16"/>
              </a:cxn>
              <a:cxn ang="0">
                <a:pos x="0" y="24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34" h="24">
                <a:moveTo>
                  <a:pt x="0" y="16"/>
                </a:moveTo>
                <a:lnTo>
                  <a:pt x="0" y="16"/>
                </a:lnTo>
                <a:lnTo>
                  <a:pt x="34" y="0"/>
                </a:lnTo>
                <a:lnTo>
                  <a:pt x="34" y="16"/>
                </a:lnTo>
                <a:lnTo>
                  <a:pt x="0" y="24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6" name="Freeform 520"/>
          <p:cNvSpPr>
            <a:spLocks/>
          </p:cNvSpPr>
          <p:nvPr/>
        </p:nvSpPr>
        <p:spPr bwMode="auto">
          <a:xfrm>
            <a:off x="3109913" y="3116263"/>
            <a:ext cx="5397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8"/>
              </a:cxn>
              <a:cxn ang="0">
                <a:pos x="25" y="0"/>
              </a:cxn>
              <a:cxn ang="0">
                <a:pos x="34" y="8"/>
              </a:cxn>
              <a:cxn ang="0">
                <a:pos x="0" y="24"/>
              </a:cxn>
              <a:cxn ang="0">
                <a:pos x="0" y="24"/>
              </a:cxn>
              <a:cxn ang="0">
                <a:pos x="0" y="24"/>
              </a:cxn>
            </a:cxnLst>
            <a:rect l="0" t="0" r="r" b="b"/>
            <a:pathLst>
              <a:path w="34" h="24">
                <a:moveTo>
                  <a:pt x="0" y="24"/>
                </a:moveTo>
                <a:lnTo>
                  <a:pt x="0" y="8"/>
                </a:lnTo>
                <a:lnTo>
                  <a:pt x="25" y="0"/>
                </a:lnTo>
                <a:lnTo>
                  <a:pt x="34" y="8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7" name="Freeform 521"/>
          <p:cNvSpPr>
            <a:spLocks/>
          </p:cNvSpPr>
          <p:nvPr/>
        </p:nvSpPr>
        <p:spPr bwMode="auto">
          <a:xfrm>
            <a:off x="3149600" y="3116263"/>
            <a:ext cx="53975" cy="1270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0"/>
              </a:cxn>
              <a:cxn ang="0">
                <a:pos x="34" y="0"/>
              </a:cxn>
              <a:cxn ang="0">
                <a:pos x="34" y="8"/>
              </a:cxn>
              <a:cxn ang="0">
                <a:pos x="9" y="8"/>
              </a:cxn>
              <a:cxn ang="0">
                <a:pos x="0" y="0"/>
              </a:cxn>
              <a:cxn ang="0">
                <a:pos x="9" y="0"/>
              </a:cxn>
            </a:cxnLst>
            <a:rect l="0" t="0" r="r" b="b"/>
            <a:pathLst>
              <a:path w="34" h="8">
                <a:moveTo>
                  <a:pt x="9" y="0"/>
                </a:moveTo>
                <a:lnTo>
                  <a:pt x="9" y="0"/>
                </a:lnTo>
                <a:lnTo>
                  <a:pt x="34" y="0"/>
                </a:lnTo>
                <a:lnTo>
                  <a:pt x="34" y="8"/>
                </a:lnTo>
                <a:lnTo>
                  <a:pt x="9" y="8"/>
                </a:lnTo>
                <a:lnTo>
                  <a:pt x="0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8" name="Freeform 522"/>
          <p:cNvSpPr>
            <a:spLocks/>
          </p:cNvSpPr>
          <p:nvPr/>
        </p:nvSpPr>
        <p:spPr bwMode="auto">
          <a:xfrm>
            <a:off x="3203575" y="3103563"/>
            <a:ext cx="79375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8"/>
              </a:cxn>
              <a:cxn ang="0">
                <a:pos x="42" y="0"/>
              </a:cxn>
              <a:cxn ang="0">
                <a:pos x="50" y="8"/>
              </a:cxn>
              <a:cxn ang="0">
                <a:pos x="8" y="16"/>
              </a:cxn>
              <a:cxn ang="0">
                <a:pos x="8" y="16"/>
              </a:cxn>
              <a:cxn ang="0">
                <a:pos x="0" y="16"/>
              </a:cxn>
            </a:cxnLst>
            <a:rect l="0" t="0" r="r" b="b"/>
            <a:pathLst>
              <a:path w="50" h="16">
                <a:moveTo>
                  <a:pt x="0" y="16"/>
                </a:moveTo>
                <a:lnTo>
                  <a:pt x="0" y="8"/>
                </a:lnTo>
                <a:lnTo>
                  <a:pt x="42" y="0"/>
                </a:lnTo>
                <a:lnTo>
                  <a:pt x="50" y="8"/>
                </a:lnTo>
                <a:lnTo>
                  <a:pt x="8" y="16"/>
                </a:lnTo>
                <a:lnTo>
                  <a:pt x="8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9" name="Freeform 523"/>
          <p:cNvSpPr>
            <a:spLocks/>
          </p:cNvSpPr>
          <p:nvPr/>
        </p:nvSpPr>
        <p:spPr bwMode="auto">
          <a:xfrm>
            <a:off x="3270250" y="3078163"/>
            <a:ext cx="66675" cy="38100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0" y="16"/>
              </a:cxn>
              <a:cxn ang="0">
                <a:pos x="34" y="0"/>
              </a:cxn>
              <a:cxn ang="0">
                <a:pos x="42" y="16"/>
              </a:cxn>
              <a:cxn ang="0">
                <a:pos x="8" y="24"/>
              </a:cxn>
              <a:cxn ang="0">
                <a:pos x="8" y="24"/>
              </a:cxn>
              <a:cxn ang="0">
                <a:pos x="8" y="24"/>
              </a:cxn>
            </a:cxnLst>
            <a:rect l="0" t="0" r="r" b="b"/>
            <a:pathLst>
              <a:path w="42" h="24">
                <a:moveTo>
                  <a:pt x="8" y="24"/>
                </a:moveTo>
                <a:lnTo>
                  <a:pt x="0" y="16"/>
                </a:lnTo>
                <a:lnTo>
                  <a:pt x="34" y="0"/>
                </a:lnTo>
                <a:lnTo>
                  <a:pt x="42" y="16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0" name="Freeform 524"/>
          <p:cNvSpPr>
            <a:spLocks/>
          </p:cNvSpPr>
          <p:nvPr/>
        </p:nvSpPr>
        <p:spPr bwMode="auto">
          <a:xfrm>
            <a:off x="3324225" y="3078163"/>
            <a:ext cx="52388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3" y="0"/>
              </a:cxn>
              <a:cxn ang="0">
                <a:pos x="33" y="16"/>
              </a:cxn>
              <a:cxn ang="0">
                <a:pos x="0" y="1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3" h="16">
                <a:moveTo>
                  <a:pt x="0" y="0"/>
                </a:moveTo>
                <a:lnTo>
                  <a:pt x="0" y="0"/>
                </a:lnTo>
                <a:lnTo>
                  <a:pt x="33" y="0"/>
                </a:lnTo>
                <a:lnTo>
                  <a:pt x="33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1" name="Freeform 525"/>
          <p:cNvSpPr>
            <a:spLocks/>
          </p:cNvSpPr>
          <p:nvPr/>
        </p:nvSpPr>
        <p:spPr bwMode="auto">
          <a:xfrm>
            <a:off x="3376613" y="3065463"/>
            <a:ext cx="5397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8"/>
              </a:cxn>
              <a:cxn ang="0">
                <a:pos x="34" y="0"/>
              </a:cxn>
              <a:cxn ang="0">
                <a:pos x="34" y="16"/>
              </a:cxn>
              <a:cxn ang="0">
                <a:pos x="0" y="24"/>
              </a:cxn>
              <a:cxn ang="0">
                <a:pos x="0" y="24"/>
              </a:cxn>
              <a:cxn ang="0">
                <a:pos x="0" y="24"/>
              </a:cxn>
            </a:cxnLst>
            <a:rect l="0" t="0" r="r" b="b"/>
            <a:pathLst>
              <a:path w="34" h="24">
                <a:moveTo>
                  <a:pt x="0" y="24"/>
                </a:moveTo>
                <a:lnTo>
                  <a:pt x="0" y="8"/>
                </a:lnTo>
                <a:lnTo>
                  <a:pt x="34" y="0"/>
                </a:lnTo>
                <a:lnTo>
                  <a:pt x="34" y="16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2" name="Freeform 526"/>
          <p:cNvSpPr>
            <a:spLocks/>
          </p:cNvSpPr>
          <p:nvPr/>
        </p:nvSpPr>
        <p:spPr bwMode="auto">
          <a:xfrm>
            <a:off x="3430588" y="3065463"/>
            <a:ext cx="66675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42" y="0"/>
              </a:cxn>
              <a:cxn ang="0">
                <a:pos x="42" y="16"/>
              </a:cxn>
              <a:cxn ang="0">
                <a:pos x="0" y="1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2" h="16">
                <a:moveTo>
                  <a:pt x="0" y="0"/>
                </a:moveTo>
                <a:lnTo>
                  <a:pt x="0" y="0"/>
                </a:lnTo>
                <a:lnTo>
                  <a:pt x="42" y="0"/>
                </a:lnTo>
                <a:lnTo>
                  <a:pt x="42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3" name="Freeform 527"/>
          <p:cNvSpPr>
            <a:spLocks/>
          </p:cNvSpPr>
          <p:nvPr/>
        </p:nvSpPr>
        <p:spPr bwMode="auto">
          <a:xfrm>
            <a:off x="3497263" y="3052763"/>
            <a:ext cx="5397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8"/>
              </a:cxn>
              <a:cxn ang="0">
                <a:pos x="26" y="0"/>
              </a:cxn>
              <a:cxn ang="0">
                <a:pos x="34" y="8"/>
              </a:cxn>
              <a:cxn ang="0">
                <a:pos x="0" y="24"/>
              </a:cxn>
              <a:cxn ang="0">
                <a:pos x="0" y="24"/>
              </a:cxn>
              <a:cxn ang="0">
                <a:pos x="0" y="24"/>
              </a:cxn>
            </a:cxnLst>
            <a:rect l="0" t="0" r="r" b="b"/>
            <a:pathLst>
              <a:path w="34" h="24">
                <a:moveTo>
                  <a:pt x="0" y="24"/>
                </a:moveTo>
                <a:lnTo>
                  <a:pt x="0" y="8"/>
                </a:lnTo>
                <a:lnTo>
                  <a:pt x="26" y="0"/>
                </a:lnTo>
                <a:lnTo>
                  <a:pt x="34" y="8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4" name="Freeform 528"/>
          <p:cNvSpPr>
            <a:spLocks/>
          </p:cNvSpPr>
          <p:nvPr/>
        </p:nvSpPr>
        <p:spPr bwMode="auto">
          <a:xfrm>
            <a:off x="3538538" y="3052763"/>
            <a:ext cx="52387" cy="127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8" y="0"/>
              </a:cxn>
              <a:cxn ang="0">
                <a:pos x="33" y="0"/>
              </a:cxn>
              <a:cxn ang="0">
                <a:pos x="33" y="8"/>
              </a:cxn>
              <a:cxn ang="0">
                <a:pos x="8" y="8"/>
              </a:cxn>
              <a:cxn ang="0">
                <a:pos x="0" y="0"/>
              </a:cxn>
              <a:cxn ang="0">
                <a:pos x="8" y="0"/>
              </a:cxn>
            </a:cxnLst>
            <a:rect l="0" t="0" r="r" b="b"/>
            <a:pathLst>
              <a:path w="33" h="8">
                <a:moveTo>
                  <a:pt x="8" y="0"/>
                </a:moveTo>
                <a:lnTo>
                  <a:pt x="8" y="0"/>
                </a:lnTo>
                <a:lnTo>
                  <a:pt x="33" y="0"/>
                </a:lnTo>
                <a:lnTo>
                  <a:pt x="33" y="8"/>
                </a:lnTo>
                <a:lnTo>
                  <a:pt x="8" y="8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5" name="Freeform 529"/>
          <p:cNvSpPr>
            <a:spLocks/>
          </p:cNvSpPr>
          <p:nvPr/>
        </p:nvSpPr>
        <p:spPr bwMode="auto">
          <a:xfrm>
            <a:off x="3590925" y="3040063"/>
            <a:ext cx="53975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8"/>
              </a:cxn>
              <a:cxn ang="0">
                <a:pos x="34" y="0"/>
              </a:cxn>
              <a:cxn ang="0">
                <a:pos x="34" y="8"/>
              </a:cxn>
              <a:cxn ang="0">
                <a:pos x="9" y="16"/>
              </a:cxn>
              <a:cxn ang="0">
                <a:pos x="9" y="16"/>
              </a:cxn>
              <a:cxn ang="0">
                <a:pos x="0" y="16"/>
              </a:cxn>
            </a:cxnLst>
            <a:rect l="0" t="0" r="r" b="b"/>
            <a:pathLst>
              <a:path w="34" h="16">
                <a:moveTo>
                  <a:pt x="0" y="16"/>
                </a:moveTo>
                <a:lnTo>
                  <a:pt x="0" y="8"/>
                </a:lnTo>
                <a:lnTo>
                  <a:pt x="34" y="0"/>
                </a:lnTo>
                <a:lnTo>
                  <a:pt x="34" y="8"/>
                </a:lnTo>
                <a:lnTo>
                  <a:pt x="9" y="16"/>
                </a:lnTo>
                <a:lnTo>
                  <a:pt x="9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6" name="Freeform 530"/>
          <p:cNvSpPr>
            <a:spLocks/>
          </p:cNvSpPr>
          <p:nvPr/>
        </p:nvSpPr>
        <p:spPr bwMode="auto">
          <a:xfrm>
            <a:off x="3644900" y="3040063"/>
            <a:ext cx="53975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4" y="0"/>
              </a:cxn>
              <a:cxn ang="0">
                <a:pos x="34" y="8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8">
                <a:moveTo>
                  <a:pt x="0" y="0"/>
                </a:moveTo>
                <a:lnTo>
                  <a:pt x="0" y="0"/>
                </a:lnTo>
                <a:lnTo>
                  <a:pt x="34" y="0"/>
                </a:lnTo>
                <a:lnTo>
                  <a:pt x="34" y="8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7" name="Freeform 531"/>
          <p:cNvSpPr>
            <a:spLocks/>
          </p:cNvSpPr>
          <p:nvPr/>
        </p:nvSpPr>
        <p:spPr bwMode="auto">
          <a:xfrm>
            <a:off x="3698875" y="3014663"/>
            <a:ext cx="6667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16"/>
              </a:cxn>
              <a:cxn ang="0">
                <a:pos x="42" y="0"/>
              </a:cxn>
              <a:cxn ang="0">
                <a:pos x="42" y="16"/>
              </a:cxn>
              <a:cxn ang="0">
                <a:pos x="0" y="24"/>
              </a:cxn>
              <a:cxn ang="0">
                <a:pos x="0" y="24"/>
              </a:cxn>
              <a:cxn ang="0">
                <a:pos x="0" y="24"/>
              </a:cxn>
            </a:cxnLst>
            <a:rect l="0" t="0" r="r" b="b"/>
            <a:pathLst>
              <a:path w="42" h="24">
                <a:moveTo>
                  <a:pt x="0" y="24"/>
                </a:moveTo>
                <a:lnTo>
                  <a:pt x="0" y="16"/>
                </a:lnTo>
                <a:lnTo>
                  <a:pt x="42" y="0"/>
                </a:lnTo>
                <a:lnTo>
                  <a:pt x="42" y="16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8" name="Freeform 532"/>
          <p:cNvSpPr>
            <a:spLocks/>
          </p:cNvSpPr>
          <p:nvPr/>
        </p:nvSpPr>
        <p:spPr bwMode="auto">
          <a:xfrm>
            <a:off x="3765550" y="3014663"/>
            <a:ext cx="53975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4" y="0"/>
              </a:cxn>
              <a:cxn ang="0">
                <a:pos x="34" y="16"/>
              </a:cxn>
              <a:cxn ang="0">
                <a:pos x="0" y="1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16">
                <a:moveTo>
                  <a:pt x="0" y="0"/>
                </a:moveTo>
                <a:lnTo>
                  <a:pt x="0" y="0"/>
                </a:lnTo>
                <a:lnTo>
                  <a:pt x="34" y="0"/>
                </a:lnTo>
                <a:lnTo>
                  <a:pt x="34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9" name="Freeform 533"/>
          <p:cNvSpPr>
            <a:spLocks/>
          </p:cNvSpPr>
          <p:nvPr/>
        </p:nvSpPr>
        <p:spPr bwMode="auto">
          <a:xfrm>
            <a:off x="3819525" y="3014663"/>
            <a:ext cx="52388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33" y="0"/>
              </a:cxn>
              <a:cxn ang="0">
                <a:pos x="33" y="16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33" h="16">
                <a:moveTo>
                  <a:pt x="0" y="16"/>
                </a:moveTo>
                <a:lnTo>
                  <a:pt x="0" y="0"/>
                </a:lnTo>
                <a:lnTo>
                  <a:pt x="33" y="0"/>
                </a:lnTo>
                <a:lnTo>
                  <a:pt x="33" y="16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0" name="Freeform 534"/>
          <p:cNvSpPr>
            <a:spLocks/>
          </p:cNvSpPr>
          <p:nvPr/>
        </p:nvSpPr>
        <p:spPr bwMode="auto">
          <a:xfrm>
            <a:off x="3859213" y="3001963"/>
            <a:ext cx="66675" cy="38100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0" y="8"/>
              </a:cxn>
              <a:cxn ang="0">
                <a:pos x="33" y="0"/>
              </a:cxn>
              <a:cxn ang="0">
                <a:pos x="42" y="16"/>
              </a:cxn>
              <a:cxn ang="0">
                <a:pos x="8" y="24"/>
              </a:cxn>
              <a:cxn ang="0">
                <a:pos x="8" y="24"/>
              </a:cxn>
              <a:cxn ang="0">
                <a:pos x="8" y="24"/>
              </a:cxn>
            </a:cxnLst>
            <a:rect l="0" t="0" r="r" b="b"/>
            <a:pathLst>
              <a:path w="42" h="24">
                <a:moveTo>
                  <a:pt x="8" y="24"/>
                </a:moveTo>
                <a:lnTo>
                  <a:pt x="0" y="8"/>
                </a:lnTo>
                <a:lnTo>
                  <a:pt x="33" y="0"/>
                </a:lnTo>
                <a:lnTo>
                  <a:pt x="42" y="16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1" name="Freeform 535"/>
          <p:cNvSpPr>
            <a:spLocks/>
          </p:cNvSpPr>
          <p:nvPr/>
        </p:nvSpPr>
        <p:spPr bwMode="auto">
          <a:xfrm>
            <a:off x="3911600" y="3001963"/>
            <a:ext cx="68263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43" y="0"/>
              </a:cxn>
              <a:cxn ang="0">
                <a:pos x="43" y="16"/>
              </a:cxn>
              <a:cxn ang="0">
                <a:pos x="0" y="1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3" h="16">
                <a:moveTo>
                  <a:pt x="0" y="0"/>
                </a:moveTo>
                <a:lnTo>
                  <a:pt x="0" y="0"/>
                </a:lnTo>
                <a:lnTo>
                  <a:pt x="43" y="0"/>
                </a:lnTo>
                <a:lnTo>
                  <a:pt x="43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2" name="Freeform 536"/>
          <p:cNvSpPr>
            <a:spLocks/>
          </p:cNvSpPr>
          <p:nvPr/>
        </p:nvSpPr>
        <p:spPr bwMode="auto">
          <a:xfrm>
            <a:off x="3979863" y="3001963"/>
            <a:ext cx="52387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33" y="0"/>
              </a:cxn>
              <a:cxn ang="0">
                <a:pos x="33" y="16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33" h="16">
                <a:moveTo>
                  <a:pt x="0" y="16"/>
                </a:moveTo>
                <a:lnTo>
                  <a:pt x="0" y="0"/>
                </a:lnTo>
                <a:lnTo>
                  <a:pt x="33" y="0"/>
                </a:lnTo>
                <a:lnTo>
                  <a:pt x="33" y="16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3" name="Freeform 537"/>
          <p:cNvSpPr>
            <a:spLocks/>
          </p:cNvSpPr>
          <p:nvPr/>
        </p:nvSpPr>
        <p:spPr bwMode="auto">
          <a:xfrm>
            <a:off x="4032250" y="2989263"/>
            <a:ext cx="5397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8"/>
              </a:cxn>
              <a:cxn ang="0">
                <a:pos x="34" y="0"/>
              </a:cxn>
              <a:cxn ang="0">
                <a:pos x="34" y="8"/>
              </a:cxn>
              <a:cxn ang="0">
                <a:pos x="0" y="24"/>
              </a:cxn>
              <a:cxn ang="0">
                <a:pos x="0" y="24"/>
              </a:cxn>
              <a:cxn ang="0">
                <a:pos x="0" y="24"/>
              </a:cxn>
            </a:cxnLst>
            <a:rect l="0" t="0" r="r" b="b"/>
            <a:pathLst>
              <a:path w="34" h="24">
                <a:moveTo>
                  <a:pt x="0" y="24"/>
                </a:moveTo>
                <a:lnTo>
                  <a:pt x="0" y="8"/>
                </a:lnTo>
                <a:lnTo>
                  <a:pt x="34" y="0"/>
                </a:lnTo>
                <a:lnTo>
                  <a:pt x="34" y="8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4" name="Freeform 538"/>
          <p:cNvSpPr>
            <a:spLocks/>
          </p:cNvSpPr>
          <p:nvPr/>
        </p:nvSpPr>
        <p:spPr bwMode="auto">
          <a:xfrm>
            <a:off x="4086225" y="2989263"/>
            <a:ext cx="53975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4" y="0"/>
              </a:cxn>
              <a:cxn ang="0">
                <a:pos x="34" y="8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8">
                <a:moveTo>
                  <a:pt x="0" y="0"/>
                </a:moveTo>
                <a:lnTo>
                  <a:pt x="0" y="0"/>
                </a:lnTo>
                <a:lnTo>
                  <a:pt x="34" y="0"/>
                </a:lnTo>
                <a:lnTo>
                  <a:pt x="34" y="8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5" name="Rectangle 539"/>
          <p:cNvSpPr>
            <a:spLocks noChangeArrowheads="1"/>
          </p:cNvSpPr>
          <p:nvPr/>
        </p:nvSpPr>
        <p:spPr bwMode="auto">
          <a:xfrm>
            <a:off x="508000" y="1682750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0</a:t>
            </a:r>
            <a:endParaRPr lang="en-AU" sz="1800">
              <a:latin typeface="Helvetica" charset="0"/>
            </a:endParaRPr>
          </a:p>
        </p:txBody>
      </p:sp>
      <p:sp>
        <p:nvSpPr>
          <p:cNvPr id="4636" name="Rectangle 540"/>
          <p:cNvSpPr>
            <a:spLocks noChangeArrowheads="1"/>
          </p:cNvSpPr>
          <p:nvPr/>
        </p:nvSpPr>
        <p:spPr bwMode="auto">
          <a:xfrm>
            <a:off x="439738" y="2484438"/>
            <a:ext cx="2143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-1</a:t>
            </a:r>
            <a:endParaRPr lang="en-AU" sz="1800">
              <a:latin typeface="Helvetica" charset="0"/>
            </a:endParaRPr>
          </a:p>
        </p:txBody>
      </p:sp>
      <p:sp>
        <p:nvSpPr>
          <p:cNvPr id="4637" name="Rectangle 541"/>
          <p:cNvSpPr>
            <a:spLocks noChangeArrowheads="1"/>
          </p:cNvSpPr>
          <p:nvPr/>
        </p:nvSpPr>
        <p:spPr bwMode="auto">
          <a:xfrm>
            <a:off x="400050" y="3300413"/>
            <a:ext cx="2143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-2</a:t>
            </a:r>
            <a:endParaRPr lang="en-AU" sz="1800">
              <a:latin typeface="Helvetica" charset="0"/>
            </a:endParaRPr>
          </a:p>
        </p:txBody>
      </p:sp>
      <p:sp>
        <p:nvSpPr>
          <p:cNvPr id="4638" name="Rectangle 542"/>
          <p:cNvSpPr>
            <a:spLocks noChangeArrowheads="1"/>
          </p:cNvSpPr>
          <p:nvPr/>
        </p:nvSpPr>
        <p:spPr bwMode="auto">
          <a:xfrm>
            <a:off x="414338" y="4103688"/>
            <a:ext cx="2143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-3</a:t>
            </a:r>
            <a:endParaRPr lang="en-AU" sz="1800">
              <a:latin typeface="Helvetica" charset="0"/>
            </a:endParaRPr>
          </a:p>
        </p:txBody>
      </p:sp>
      <p:sp>
        <p:nvSpPr>
          <p:cNvPr id="4639" name="Rectangle 543"/>
          <p:cNvSpPr>
            <a:spLocks noChangeArrowheads="1"/>
          </p:cNvSpPr>
          <p:nvPr/>
        </p:nvSpPr>
        <p:spPr bwMode="auto">
          <a:xfrm>
            <a:off x="427038" y="4879975"/>
            <a:ext cx="2143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-4</a:t>
            </a:r>
            <a:endParaRPr lang="en-AU" sz="1800">
              <a:latin typeface="Helvetica" charset="0"/>
            </a:endParaRPr>
          </a:p>
        </p:txBody>
      </p:sp>
      <p:sp>
        <p:nvSpPr>
          <p:cNvPr id="4640" name="Line 544"/>
          <p:cNvSpPr>
            <a:spLocks noChangeShapeType="1"/>
          </p:cNvSpPr>
          <p:nvPr/>
        </p:nvSpPr>
        <p:spPr bwMode="auto">
          <a:xfrm>
            <a:off x="7804150" y="5002213"/>
            <a:ext cx="682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1" name="Line 545"/>
          <p:cNvSpPr>
            <a:spLocks noChangeShapeType="1"/>
          </p:cNvSpPr>
          <p:nvPr/>
        </p:nvSpPr>
        <p:spPr bwMode="auto">
          <a:xfrm>
            <a:off x="7804150" y="4198938"/>
            <a:ext cx="682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2" name="Line 546"/>
          <p:cNvSpPr>
            <a:spLocks noChangeShapeType="1"/>
          </p:cNvSpPr>
          <p:nvPr/>
        </p:nvSpPr>
        <p:spPr bwMode="auto">
          <a:xfrm>
            <a:off x="7804150" y="3395663"/>
            <a:ext cx="682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3" name="Line 547"/>
          <p:cNvSpPr>
            <a:spLocks noChangeShapeType="1"/>
          </p:cNvSpPr>
          <p:nvPr/>
        </p:nvSpPr>
        <p:spPr bwMode="auto">
          <a:xfrm>
            <a:off x="7804150" y="2593975"/>
            <a:ext cx="682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4" name="Line 548"/>
          <p:cNvSpPr>
            <a:spLocks noChangeShapeType="1"/>
          </p:cNvSpPr>
          <p:nvPr/>
        </p:nvSpPr>
        <p:spPr bwMode="auto">
          <a:xfrm>
            <a:off x="7804150" y="1790700"/>
            <a:ext cx="682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5" name="Line 549"/>
          <p:cNvSpPr>
            <a:spLocks noChangeShapeType="1"/>
          </p:cNvSpPr>
          <p:nvPr/>
        </p:nvSpPr>
        <p:spPr bwMode="auto">
          <a:xfrm>
            <a:off x="4140200" y="4989513"/>
            <a:ext cx="666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6" name="Line 550"/>
          <p:cNvSpPr>
            <a:spLocks noChangeShapeType="1"/>
          </p:cNvSpPr>
          <p:nvPr/>
        </p:nvSpPr>
        <p:spPr bwMode="auto">
          <a:xfrm>
            <a:off x="4140200" y="4186238"/>
            <a:ext cx="666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7" name="Line 551"/>
          <p:cNvSpPr>
            <a:spLocks noChangeShapeType="1"/>
          </p:cNvSpPr>
          <p:nvPr/>
        </p:nvSpPr>
        <p:spPr bwMode="auto">
          <a:xfrm>
            <a:off x="4140200" y="3382963"/>
            <a:ext cx="666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8" name="Line 552"/>
          <p:cNvSpPr>
            <a:spLocks noChangeShapeType="1"/>
          </p:cNvSpPr>
          <p:nvPr/>
        </p:nvSpPr>
        <p:spPr bwMode="auto">
          <a:xfrm>
            <a:off x="4140200" y="2581275"/>
            <a:ext cx="666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9" name="Line 553"/>
          <p:cNvSpPr>
            <a:spLocks noChangeShapeType="1"/>
          </p:cNvSpPr>
          <p:nvPr/>
        </p:nvSpPr>
        <p:spPr bwMode="auto">
          <a:xfrm>
            <a:off x="4140200" y="1778000"/>
            <a:ext cx="666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0" name="Line 554"/>
          <p:cNvSpPr>
            <a:spLocks noChangeShapeType="1"/>
          </p:cNvSpPr>
          <p:nvPr/>
        </p:nvSpPr>
        <p:spPr bwMode="auto">
          <a:xfrm>
            <a:off x="889000" y="1701800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1" name="Line 555"/>
          <p:cNvSpPr>
            <a:spLocks noChangeShapeType="1"/>
          </p:cNvSpPr>
          <p:nvPr/>
        </p:nvSpPr>
        <p:spPr bwMode="auto">
          <a:xfrm>
            <a:off x="1973263" y="1701800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2" name="Line 556"/>
          <p:cNvSpPr>
            <a:spLocks noChangeShapeType="1"/>
          </p:cNvSpPr>
          <p:nvPr/>
        </p:nvSpPr>
        <p:spPr bwMode="auto">
          <a:xfrm>
            <a:off x="3055938" y="1701800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3" name="Line 557"/>
          <p:cNvSpPr>
            <a:spLocks noChangeShapeType="1"/>
          </p:cNvSpPr>
          <p:nvPr/>
        </p:nvSpPr>
        <p:spPr bwMode="auto">
          <a:xfrm>
            <a:off x="4140200" y="1701800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4" name="Line 558"/>
          <p:cNvSpPr>
            <a:spLocks noChangeShapeType="1"/>
          </p:cNvSpPr>
          <p:nvPr/>
        </p:nvSpPr>
        <p:spPr bwMode="auto">
          <a:xfrm>
            <a:off x="4541838" y="1714500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5" name="Line 559"/>
          <p:cNvSpPr>
            <a:spLocks noChangeShapeType="1"/>
          </p:cNvSpPr>
          <p:nvPr/>
        </p:nvSpPr>
        <p:spPr bwMode="auto">
          <a:xfrm>
            <a:off x="5624513" y="1714500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6" name="Line 560"/>
          <p:cNvSpPr>
            <a:spLocks noChangeShapeType="1"/>
          </p:cNvSpPr>
          <p:nvPr/>
        </p:nvSpPr>
        <p:spPr bwMode="auto">
          <a:xfrm>
            <a:off x="6708775" y="1714500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7" name="Line 561"/>
          <p:cNvSpPr>
            <a:spLocks noChangeShapeType="1"/>
          </p:cNvSpPr>
          <p:nvPr/>
        </p:nvSpPr>
        <p:spPr bwMode="auto">
          <a:xfrm>
            <a:off x="7791450" y="1714500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8" name="Rectangle 562"/>
          <p:cNvSpPr>
            <a:spLocks noChangeArrowheads="1"/>
          </p:cNvSpPr>
          <p:nvPr/>
        </p:nvSpPr>
        <p:spPr bwMode="auto">
          <a:xfrm>
            <a:off x="7931150" y="4905375"/>
            <a:ext cx="403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100</a:t>
            </a:r>
            <a:endParaRPr lang="en-AU" sz="1800">
              <a:latin typeface="Helvetica" charset="0"/>
            </a:endParaRPr>
          </a:p>
        </p:txBody>
      </p:sp>
      <p:sp>
        <p:nvSpPr>
          <p:cNvPr id="4659" name="Rectangle 563"/>
          <p:cNvSpPr>
            <a:spLocks noChangeArrowheads="1"/>
          </p:cNvSpPr>
          <p:nvPr/>
        </p:nvSpPr>
        <p:spPr bwMode="auto">
          <a:xfrm>
            <a:off x="7931150" y="4116388"/>
            <a:ext cx="603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1,000</a:t>
            </a:r>
            <a:endParaRPr lang="en-AU" sz="1800">
              <a:latin typeface="Helvetica" charset="0"/>
            </a:endParaRPr>
          </a:p>
        </p:txBody>
      </p:sp>
      <p:sp>
        <p:nvSpPr>
          <p:cNvPr id="4660" name="Rectangle 564"/>
          <p:cNvSpPr>
            <a:spLocks noChangeArrowheads="1"/>
          </p:cNvSpPr>
          <p:nvPr/>
        </p:nvSpPr>
        <p:spPr bwMode="auto">
          <a:xfrm>
            <a:off x="7918450" y="3313113"/>
            <a:ext cx="7381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10,000</a:t>
            </a:r>
            <a:endParaRPr lang="en-AU" sz="1800">
              <a:latin typeface="Helvetica" charset="0"/>
            </a:endParaRPr>
          </a:p>
        </p:txBody>
      </p:sp>
      <p:sp>
        <p:nvSpPr>
          <p:cNvPr id="4661" name="Rectangle 565"/>
          <p:cNvSpPr>
            <a:spLocks noChangeArrowheads="1"/>
          </p:cNvSpPr>
          <p:nvPr/>
        </p:nvSpPr>
        <p:spPr bwMode="auto">
          <a:xfrm>
            <a:off x="7918450" y="2524125"/>
            <a:ext cx="8715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100,000</a:t>
            </a:r>
            <a:endParaRPr lang="en-AU" sz="1800">
              <a:latin typeface="Helvetica" charset="0"/>
            </a:endParaRPr>
          </a:p>
        </p:txBody>
      </p:sp>
      <p:sp>
        <p:nvSpPr>
          <p:cNvPr id="4662" name="Rectangle 566"/>
          <p:cNvSpPr>
            <a:spLocks noChangeArrowheads="1"/>
          </p:cNvSpPr>
          <p:nvPr/>
        </p:nvSpPr>
        <p:spPr bwMode="auto">
          <a:xfrm>
            <a:off x="828675" y="5148263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0</a:t>
            </a:r>
            <a:endParaRPr lang="en-AU" sz="1800">
              <a:latin typeface="Helvetica" charset="0"/>
            </a:endParaRPr>
          </a:p>
        </p:txBody>
      </p:sp>
      <p:sp>
        <p:nvSpPr>
          <p:cNvPr id="4663" name="Rectangle 567"/>
          <p:cNvSpPr>
            <a:spLocks noChangeArrowheads="1"/>
          </p:cNvSpPr>
          <p:nvPr/>
        </p:nvSpPr>
        <p:spPr bwMode="auto">
          <a:xfrm>
            <a:off x="1765300" y="5148263"/>
            <a:ext cx="403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100</a:t>
            </a:r>
            <a:endParaRPr lang="en-AU" sz="1800">
              <a:latin typeface="Helvetica" charset="0"/>
            </a:endParaRPr>
          </a:p>
        </p:txBody>
      </p:sp>
      <p:sp>
        <p:nvSpPr>
          <p:cNvPr id="4664" name="Rectangle 568"/>
          <p:cNvSpPr>
            <a:spLocks noChangeArrowheads="1"/>
          </p:cNvSpPr>
          <p:nvPr/>
        </p:nvSpPr>
        <p:spPr bwMode="auto">
          <a:xfrm>
            <a:off x="2862263" y="5148263"/>
            <a:ext cx="403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200</a:t>
            </a:r>
            <a:endParaRPr lang="en-AU" sz="1800">
              <a:latin typeface="Helvetica" charset="0"/>
            </a:endParaRPr>
          </a:p>
        </p:txBody>
      </p:sp>
      <p:sp>
        <p:nvSpPr>
          <p:cNvPr id="4665" name="Rectangle 569"/>
          <p:cNvSpPr>
            <a:spLocks noChangeArrowheads="1"/>
          </p:cNvSpPr>
          <p:nvPr/>
        </p:nvSpPr>
        <p:spPr bwMode="auto">
          <a:xfrm>
            <a:off x="3890963" y="5135563"/>
            <a:ext cx="403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300</a:t>
            </a:r>
            <a:endParaRPr lang="en-AU" sz="1800">
              <a:latin typeface="Helvetica" charset="0"/>
            </a:endParaRPr>
          </a:p>
        </p:txBody>
      </p:sp>
      <p:sp>
        <p:nvSpPr>
          <p:cNvPr id="4666" name="Rectangle 570"/>
          <p:cNvSpPr>
            <a:spLocks noChangeArrowheads="1"/>
          </p:cNvSpPr>
          <p:nvPr/>
        </p:nvSpPr>
        <p:spPr bwMode="auto">
          <a:xfrm>
            <a:off x="1952625" y="5478463"/>
            <a:ext cx="10858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Time (kyr)</a:t>
            </a:r>
            <a:endParaRPr lang="en-AU" sz="1800">
              <a:latin typeface="Helvetica" charset="0"/>
            </a:endParaRPr>
          </a:p>
        </p:txBody>
      </p:sp>
      <p:sp>
        <p:nvSpPr>
          <p:cNvPr id="4667" name="Rectangle 571"/>
          <p:cNvSpPr>
            <a:spLocks noChangeArrowheads="1"/>
          </p:cNvSpPr>
          <p:nvPr/>
        </p:nvSpPr>
        <p:spPr bwMode="auto">
          <a:xfrm>
            <a:off x="4479925" y="5135563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0</a:t>
            </a:r>
            <a:endParaRPr lang="en-AU" sz="1800">
              <a:latin typeface="Helvetica" charset="0"/>
            </a:endParaRPr>
          </a:p>
        </p:txBody>
      </p:sp>
      <p:sp>
        <p:nvSpPr>
          <p:cNvPr id="4668" name="Rectangle 572"/>
          <p:cNvSpPr>
            <a:spLocks noChangeArrowheads="1"/>
          </p:cNvSpPr>
          <p:nvPr/>
        </p:nvSpPr>
        <p:spPr bwMode="auto">
          <a:xfrm>
            <a:off x="5416550" y="5135563"/>
            <a:ext cx="403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100</a:t>
            </a:r>
            <a:endParaRPr lang="en-AU" sz="1800">
              <a:latin typeface="Helvetica" charset="0"/>
            </a:endParaRPr>
          </a:p>
        </p:txBody>
      </p:sp>
      <p:sp>
        <p:nvSpPr>
          <p:cNvPr id="4669" name="Rectangle 573"/>
          <p:cNvSpPr>
            <a:spLocks noChangeArrowheads="1"/>
          </p:cNvSpPr>
          <p:nvPr/>
        </p:nvSpPr>
        <p:spPr bwMode="auto">
          <a:xfrm>
            <a:off x="6513513" y="5135563"/>
            <a:ext cx="403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200</a:t>
            </a:r>
            <a:endParaRPr lang="en-AU" sz="1800">
              <a:latin typeface="Helvetica" charset="0"/>
            </a:endParaRPr>
          </a:p>
        </p:txBody>
      </p:sp>
      <p:sp>
        <p:nvSpPr>
          <p:cNvPr id="4670" name="Rectangle 574"/>
          <p:cNvSpPr>
            <a:spLocks noChangeArrowheads="1"/>
          </p:cNvSpPr>
          <p:nvPr/>
        </p:nvSpPr>
        <p:spPr bwMode="auto">
          <a:xfrm>
            <a:off x="7543800" y="5122863"/>
            <a:ext cx="403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300</a:t>
            </a:r>
            <a:endParaRPr lang="en-AU" sz="1800">
              <a:latin typeface="Helvetica" charset="0"/>
            </a:endParaRPr>
          </a:p>
        </p:txBody>
      </p:sp>
      <p:sp>
        <p:nvSpPr>
          <p:cNvPr id="4671" name="Rectangle 575"/>
          <p:cNvSpPr>
            <a:spLocks noChangeArrowheads="1"/>
          </p:cNvSpPr>
          <p:nvPr/>
        </p:nvSpPr>
        <p:spPr bwMode="auto">
          <a:xfrm>
            <a:off x="5616575" y="5478463"/>
            <a:ext cx="10858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AU" sz="1900">
                <a:solidFill>
                  <a:srgbClr val="000000"/>
                </a:solidFill>
                <a:latin typeface="Helvetica" charset="0"/>
              </a:rPr>
              <a:t>Time (kyr)</a:t>
            </a:r>
            <a:endParaRPr lang="en-AU" sz="1800">
              <a:latin typeface="Helvetica" charset="0"/>
            </a:endParaRPr>
          </a:p>
        </p:txBody>
      </p:sp>
      <p:sp>
        <p:nvSpPr>
          <p:cNvPr id="4672" name="Text Box 576"/>
          <p:cNvSpPr txBox="1">
            <a:spLocks noChangeArrowheads="1"/>
          </p:cNvSpPr>
          <p:nvPr/>
        </p:nvSpPr>
        <p:spPr bwMode="auto">
          <a:xfrm rot="16200000">
            <a:off x="7544388" y="3237706"/>
            <a:ext cx="2801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1800" dirty="0">
                <a:latin typeface="Helvetica" charset="0"/>
              </a:rPr>
              <a:t>Carbon Injection, </a:t>
            </a:r>
            <a:r>
              <a:rPr lang="en-AU" sz="1800" i="1" dirty="0" err="1">
                <a:latin typeface="Helvetica" charset="0"/>
              </a:rPr>
              <a:t>M</a:t>
            </a:r>
            <a:r>
              <a:rPr lang="en-AU" sz="1800" baseline="-25000" dirty="0" err="1">
                <a:latin typeface="Helvetica" charset="0"/>
              </a:rPr>
              <a:t>Ex</a:t>
            </a:r>
            <a:r>
              <a:rPr lang="en-AU" sz="1800" dirty="0">
                <a:latin typeface="Helvetica" charset="0"/>
              </a:rPr>
              <a:t> (</a:t>
            </a:r>
            <a:r>
              <a:rPr lang="en-AU" sz="1800" dirty="0" err="1">
                <a:latin typeface="Helvetica" charset="0"/>
              </a:rPr>
              <a:t>Gt</a:t>
            </a:r>
            <a:r>
              <a:rPr lang="en-AU" sz="1800" dirty="0">
                <a:latin typeface="Helvetica" charset="0"/>
              </a:rPr>
              <a:t>)</a:t>
            </a:r>
          </a:p>
        </p:txBody>
      </p:sp>
      <p:sp>
        <p:nvSpPr>
          <p:cNvPr id="4673" name="Text Box 577"/>
          <p:cNvSpPr txBox="1">
            <a:spLocks noChangeArrowheads="1"/>
          </p:cNvSpPr>
          <p:nvPr/>
        </p:nvSpPr>
        <p:spPr bwMode="auto">
          <a:xfrm>
            <a:off x="1704975" y="0"/>
            <a:ext cx="60186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dirty="0">
                <a:latin typeface="Helvetica" charset="0"/>
              </a:rPr>
              <a:t>       </a:t>
            </a:r>
            <a:r>
              <a:rPr lang="en-AU" sz="2800" dirty="0">
                <a:latin typeface="Times New Roman"/>
                <a:cs typeface="Times New Roman"/>
              </a:rPr>
              <a:t>Theoretical Carbon Inputs for</a:t>
            </a:r>
          </a:p>
          <a:p>
            <a:r>
              <a:rPr lang="en-AU" sz="2800" dirty="0">
                <a:latin typeface="Times New Roman"/>
                <a:cs typeface="Times New Roman"/>
              </a:rPr>
              <a:t>Rapid, Global Negative </a:t>
            </a:r>
            <a:r>
              <a:rPr lang="en-AU" sz="2800" dirty="0">
                <a:latin typeface="Symbol" charset="2"/>
                <a:cs typeface="Symbol" charset="2"/>
              </a:rPr>
              <a:t>d</a:t>
            </a:r>
            <a:r>
              <a:rPr lang="en-AU" sz="2800" baseline="30000" dirty="0">
                <a:latin typeface="Times New Roman"/>
                <a:cs typeface="Times New Roman"/>
              </a:rPr>
              <a:t>13</a:t>
            </a:r>
            <a:r>
              <a:rPr lang="en-AU" sz="2800" dirty="0">
                <a:latin typeface="Times New Roman"/>
                <a:cs typeface="Times New Roman"/>
              </a:rPr>
              <a:t>C Excursions</a:t>
            </a:r>
          </a:p>
        </p:txBody>
      </p:sp>
      <p:sp>
        <p:nvSpPr>
          <p:cNvPr id="4674" name="Text Box 578"/>
          <p:cNvSpPr txBox="1">
            <a:spLocks noChangeArrowheads="1"/>
          </p:cNvSpPr>
          <p:nvPr/>
        </p:nvSpPr>
        <p:spPr bwMode="auto">
          <a:xfrm rot="20700000">
            <a:off x="2209800" y="3273425"/>
            <a:ext cx="156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1800">
                <a:latin typeface="Symbol" charset="2"/>
              </a:rPr>
              <a:t>d</a:t>
            </a:r>
            <a:r>
              <a:rPr lang="en-AU" baseline="-25000">
                <a:latin typeface="Helvetica" charset="0"/>
              </a:rPr>
              <a:t>Add</a:t>
            </a:r>
            <a:r>
              <a:rPr lang="en-AU" sz="1800">
                <a:latin typeface="Helvetica" charset="0"/>
              </a:rPr>
              <a:t> = -60 ‰</a:t>
            </a:r>
            <a:endParaRPr lang="en-AU" sz="1800">
              <a:latin typeface="Symbol" charset="2"/>
            </a:endParaRPr>
          </a:p>
        </p:txBody>
      </p:sp>
      <p:sp>
        <p:nvSpPr>
          <p:cNvPr id="4675" name="Text Box 579"/>
          <p:cNvSpPr txBox="1">
            <a:spLocks noChangeArrowheads="1"/>
          </p:cNvSpPr>
          <p:nvPr/>
        </p:nvSpPr>
        <p:spPr bwMode="auto">
          <a:xfrm>
            <a:off x="2209800" y="1905000"/>
            <a:ext cx="1438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1800">
                <a:latin typeface="Symbol" charset="2"/>
              </a:rPr>
              <a:t>d</a:t>
            </a:r>
            <a:r>
              <a:rPr lang="en-AU" baseline="-25000">
                <a:latin typeface="Helvetica" charset="0"/>
              </a:rPr>
              <a:t>Add</a:t>
            </a:r>
            <a:r>
              <a:rPr lang="en-AU" sz="1800">
                <a:latin typeface="Helvetica" charset="0"/>
              </a:rPr>
              <a:t> = -5 ‰</a:t>
            </a:r>
            <a:endParaRPr lang="en-AU" sz="1800">
              <a:latin typeface="Symbol" charset="2"/>
            </a:endParaRPr>
          </a:p>
        </p:txBody>
      </p:sp>
      <p:sp>
        <p:nvSpPr>
          <p:cNvPr id="4676" name="Text Box 580"/>
          <p:cNvSpPr txBox="1">
            <a:spLocks noChangeArrowheads="1"/>
          </p:cNvSpPr>
          <p:nvPr/>
        </p:nvSpPr>
        <p:spPr bwMode="auto">
          <a:xfrm rot="20700000">
            <a:off x="2133600" y="2816225"/>
            <a:ext cx="156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1800">
                <a:latin typeface="Symbol" charset="2"/>
              </a:rPr>
              <a:t>d</a:t>
            </a:r>
            <a:r>
              <a:rPr lang="en-AU" baseline="-25000">
                <a:latin typeface="Helvetica" charset="0"/>
              </a:rPr>
              <a:t>Add</a:t>
            </a:r>
            <a:r>
              <a:rPr lang="en-AU" sz="1800">
                <a:latin typeface="Helvetica" charset="0"/>
              </a:rPr>
              <a:t> = -22 ‰</a:t>
            </a:r>
            <a:endParaRPr lang="en-AU" sz="1800">
              <a:latin typeface="Symbol" charset="2"/>
            </a:endParaRPr>
          </a:p>
        </p:txBody>
      </p:sp>
      <p:sp>
        <p:nvSpPr>
          <p:cNvPr id="4677" name="Text Box 581"/>
          <p:cNvSpPr txBox="1">
            <a:spLocks noChangeArrowheads="1"/>
          </p:cNvSpPr>
          <p:nvPr/>
        </p:nvSpPr>
        <p:spPr bwMode="auto">
          <a:xfrm>
            <a:off x="6172200" y="2133600"/>
            <a:ext cx="1438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1800">
                <a:latin typeface="Symbol" charset="2"/>
              </a:rPr>
              <a:t>d</a:t>
            </a:r>
            <a:r>
              <a:rPr lang="en-AU" baseline="-25000">
                <a:latin typeface="Helvetica" charset="0"/>
              </a:rPr>
              <a:t>Add</a:t>
            </a:r>
            <a:r>
              <a:rPr lang="en-AU" sz="1800">
                <a:latin typeface="Helvetica" charset="0"/>
              </a:rPr>
              <a:t> = -5 ‰</a:t>
            </a:r>
            <a:endParaRPr lang="en-AU" sz="1800">
              <a:latin typeface="Symbol" charset="2"/>
            </a:endParaRPr>
          </a:p>
        </p:txBody>
      </p:sp>
      <p:sp>
        <p:nvSpPr>
          <p:cNvPr id="4678" name="Text Box 582"/>
          <p:cNvSpPr txBox="1">
            <a:spLocks noChangeArrowheads="1"/>
          </p:cNvSpPr>
          <p:nvPr/>
        </p:nvSpPr>
        <p:spPr bwMode="auto">
          <a:xfrm>
            <a:off x="6172200" y="3886200"/>
            <a:ext cx="156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1800">
                <a:latin typeface="Symbol" charset="2"/>
              </a:rPr>
              <a:t>d</a:t>
            </a:r>
            <a:r>
              <a:rPr lang="en-AU" baseline="-25000">
                <a:latin typeface="Helvetica" charset="0"/>
              </a:rPr>
              <a:t>Add</a:t>
            </a:r>
            <a:r>
              <a:rPr lang="en-AU" sz="1800">
                <a:latin typeface="Helvetica" charset="0"/>
              </a:rPr>
              <a:t> = -60 ‰</a:t>
            </a:r>
            <a:endParaRPr lang="en-AU" sz="1800">
              <a:latin typeface="Symbol" charset="2"/>
            </a:endParaRPr>
          </a:p>
        </p:txBody>
      </p:sp>
      <p:sp>
        <p:nvSpPr>
          <p:cNvPr id="4679" name="Text Box 583"/>
          <p:cNvSpPr txBox="1">
            <a:spLocks noChangeArrowheads="1"/>
          </p:cNvSpPr>
          <p:nvPr/>
        </p:nvSpPr>
        <p:spPr bwMode="auto">
          <a:xfrm>
            <a:off x="6172200" y="2971800"/>
            <a:ext cx="156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1800">
                <a:latin typeface="Symbol" charset="2"/>
              </a:rPr>
              <a:t>d</a:t>
            </a:r>
            <a:r>
              <a:rPr lang="en-AU" baseline="-25000">
                <a:latin typeface="Helvetica" charset="0"/>
              </a:rPr>
              <a:t>Add</a:t>
            </a:r>
            <a:r>
              <a:rPr lang="en-AU" sz="1800">
                <a:latin typeface="Helvetica" charset="0"/>
              </a:rPr>
              <a:t> = -22 ‰</a:t>
            </a:r>
            <a:endParaRPr lang="en-AU" sz="1800">
              <a:latin typeface="Symbol" charset="2"/>
            </a:endParaRPr>
          </a:p>
        </p:txBody>
      </p:sp>
      <p:sp>
        <p:nvSpPr>
          <p:cNvPr id="4680" name="Text Box 584"/>
          <p:cNvSpPr txBox="1">
            <a:spLocks noChangeArrowheads="1"/>
          </p:cNvSpPr>
          <p:nvPr/>
        </p:nvSpPr>
        <p:spPr bwMode="auto">
          <a:xfrm>
            <a:off x="5295345" y="6457890"/>
            <a:ext cx="38486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libri"/>
              </a:rPr>
              <a:t>[ </a:t>
            </a:r>
            <a:r>
              <a:rPr lang="en-US" sz="2000" i="1" dirty="0" smtClean="0">
                <a:latin typeface="Calibri"/>
              </a:rPr>
              <a:t>Dickens</a:t>
            </a:r>
            <a:r>
              <a:rPr lang="en-US" sz="2000" i="1" dirty="0">
                <a:latin typeface="Calibri"/>
              </a:rPr>
              <a:t>, Geol. Soc. London, </a:t>
            </a:r>
            <a:r>
              <a:rPr lang="en-US" sz="2000" i="1" dirty="0" smtClean="0">
                <a:latin typeface="Calibri"/>
              </a:rPr>
              <a:t>2001</a:t>
            </a:r>
            <a:r>
              <a:rPr lang="en-US" sz="2000" dirty="0" smtClean="0">
                <a:latin typeface="Calibri"/>
              </a:rPr>
              <a:t> ]</a:t>
            </a:r>
            <a:endParaRPr lang="en-US" sz="2000" dirty="0">
              <a:latin typeface="Calibri"/>
            </a:endParaRPr>
          </a:p>
        </p:txBody>
      </p:sp>
      <p:sp>
        <p:nvSpPr>
          <p:cNvPr id="585" name="Rectangle 584"/>
          <p:cNvSpPr/>
          <p:nvPr/>
        </p:nvSpPr>
        <p:spPr>
          <a:xfrm flipV="1">
            <a:off x="4422776" y="3689350"/>
            <a:ext cx="3370262" cy="203200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TextBox 585"/>
          <p:cNvSpPr txBox="1"/>
          <p:nvPr/>
        </p:nvSpPr>
        <p:spPr>
          <a:xfrm>
            <a:off x="7918450" y="3593168"/>
            <a:ext cx="843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IPCC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696</Words>
  <Application>Microsoft Macintosh PowerPoint</Application>
  <PresentationFormat>On-screen Show (4:3)</PresentationFormat>
  <Paragraphs>196</Paragraphs>
  <Slides>27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dept. Geological Sciences, Stockholm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 Dickens</dc:creator>
  <cp:lastModifiedBy>Jerry Dickens</cp:lastModifiedBy>
  <cp:revision>34</cp:revision>
  <dcterms:created xsi:type="dcterms:W3CDTF">2013-10-30T18:02:36Z</dcterms:created>
  <dcterms:modified xsi:type="dcterms:W3CDTF">2013-10-30T18:04:37Z</dcterms:modified>
</cp:coreProperties>
</file>