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9" r:id="rId3"/>
    <p:sldId id="258" r:id="rId4"/>
    <p:sldId id="264" r:id="rId5"/>
    <p:sldId id="262" r:id="rId6"/>
    <p:sldId id="284" r:id="rId7"/>
    <p:sldId id="285" r:id="rId8"/>
    <p:sldId id="281" r:id="rId9"/>
    <p:sldId id="271" r:id="rId10"/>
    <p:sldId id="260" r:id="rId11"/>
    <p:sldId id="279" r:id="rId12"/>
    <p:sldId id="288" r:id="rId13"/>
    <p:sldId id="289" r:id="rId14"/>
    <p:sldId id="280" r:id="rId15"/>
    <p:sldId id="286" r:id="rId16"/>
    <p:sldId id="290" r:id="rId17"/>
    <p:sldId id="273" r:id="rId18"/>
    <p:sldId id="276" r:id="rId19"/>
    <p:sldId id="29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C8907"/>
    <a:srgbClr val="FCF400"/>
    <a:srgbClr val="E90FC6"/>
  </p:clrMru>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11" autoAdjust="0"/>
    <p:restoredTop sz="93333" autoAdjust="0"/>
  </p:normalViewPr>
  <p:slideViewPr>
    <p:cSldViewPr>
      <p:cViewPr>
        <p:scale>
          <a:sx n="70" d="100"/>
          <a:sy n="70" d="100"/>
        </p:scale>
        <p:origin x="-1200" y="-174"/>
      </p:cViewPr>
      <p:guideLst>
        <p:guide orient="horz" pos="2160"/>
        <p:guide pos="2928"/>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7A70EF-3598-453D-B91D-47AED0181C12}" type="datetimeFigureOut">
              <a:rPr lang="en-US" smtClean="0"/>
              <a:pPr/>
              <a:t>10/26/2013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62AFED-8CF5-431E-A204-C4ACD2FEBC52}"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 val="87097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 like to provide you with some insight into some new</a:t>
            </a:r>
            <a:r>
              <a:rPr lang="en-US" baseline="0" dirty="0" smtClean="0"/>
              <a:t> developments in our understanding of the western margin of ancient North America, specifically near Orofino, Idaho, where my own research is centered. I’ll describe the geology of the area, talk about previous models explaining a confusing bend in the continental-oceanic boundary, and present a new model based on my field observations and work done by my collaborators and other workers.</a:t>
            </a:r>
            <a:endParaRPr lang="en-US" dirty="0"/>
          </a:p>
        </p:txBody>
      </p:sp>
      <p:sp>
        <p:nvSpPr>
          <p:cNvPr id="4" name="Slide Number Placeholder 3"/>
          <p:cNvSpPr>
            <a:spLocks noGrp="1"/>
          </p:cNvSpPr>
          <p:nvPr>
            <p:ph type="sldNum" sz="quarter" idx="10"/>
          </p:nvPr>
        </p:nvSpPr>
        <p:spPr/>
        <p:txBody>
          <a:bodyPr/>
          <a:lstStyle/>
          <a:p>
            <a:fld id="{5462AFED-8CF5-431E-A204-C4ACD2FEBC5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Lund</a:t>
            </a:r>
            <a:r>
              <a:rPr lang="en-US" baseline="0" dirty="0" smtClean="0"/>
              <a:t> et al.2010 proposes that the bend is not original to the </a:t>
            </a:r>
            <a:r>
              <a:rPr lang="en-US" baseline="0" dirty="0" err="1" smtClean="0"/>
              <a:t>contrational</a:t>
            </a:r>
            <a:r>
              <a:rPr lang="en-US" baseline="0" dirty="0" smtClean="0"/>
              <a:t> geometry of the continental margin. Their</a:t>
            </a:r>
            <a:r>
              <a:rPr lang="en-US" dirty="0" smtClean="0"/>
              <a:t> model</a:t>
            </a:r>
            <a:r>
              <a:rPr lang="en-US" baseline="0" dirty="0" smtClean="0"/>
              <a:t> explaining the unusual bend in the .706 line/WISZ/SRSZ calls on a tightening-through-time model whereby oblique dextral convergence combined with clockwise rotation of the Blue Mountains </a:t>
            </a:r>
            <a:r>
              <a:rPr lang="en-US" baseline="0" dirty="0" err="1" smtClean="0"/>
              <a:t>Superterrane</a:t>
            </a:r>
            <a:r>
              <a:rPr lang="en-US" baseline="0" dirty="0" smtClean="0"/>
              <a:t>. Additional </a:t>
            </a:r>
            <a:r>
              <a:rPr lang="en-US" baseline="0" dirty="0" err="1" smtClean="0"/>
              <a:t>accomodation</a:t>
            </a:r>
            <a:r>
              <a:rPr lang="en-US" baseline="0" dirty="0" smtClean="0"/>
              <a:t>  occurred along a second shear zone to the northeast and oriented NW-SE.</a:t>
            </a:r>
            <a:endParaRPr lang="en-US" dirty="0"/>
          </a:p>
        </p:txBody>
      </p:sp>
      <p:sp>
        <p:nvSpPr>
          <p:cNvPr id="4" name="Slide Number Placeholder 3"/>
          <p:cNvSpPr>
            <a:spLocks noGrp="1"/>
          </p:cNvSpPr>
          <p:nvPr>
            <p:ph type="sldNum" sz="quarter" idx="10"/>
          </p:nvPr>
        </p:nvSpPr>
        <p:spPr/>
        <p:txBody>
          <a:bodyPr/>
          <a:lstStyle/>
          <a:p>
            <a:fld id="{5462AFED-8CF5-431E-A204-C4ACD2FEBC52}"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McClelland and </a:t>
            </a:r>
            <a:r>
              <a:rPr lang="en-US" dirty="0" err="1" smtClean="0"/>
              <a:t>Oldow</a:t>
            </a:r>
            <a:r>
              <a:rPr lang="en-US" baseline="0" dirty="0" smtClean="0"/>
              <a:t> model makes a lot of sense based on younger age constraints of the areas to the southeast of Orofino, newer calculated ages in deformed </a:t>
            </a:r>
            <a:r>
              <a:rPr lang="en-US" baseline="0" dirty="0" err="1" smtClean="0"/>
              <a:t>granitoids</a:t>
            </a:r>
            <a:r>
              <a:rPr lang="en-US" baseline="0" dirty="0" smtClean="0"/>
              <a:t> in the EW segment of the WISZ indicate that the full, bent extent of the WISZ is about the same age. In other words, the WISZ has not been truncated by a younger shear zone. This, then, begs the question: Is the bend an original feature.</a:t>
            </a:r>
            <a:endParaRPr lang="en-US" dirty="0"/>
          </a:p>
        </p:txBody>
      </p:sp>
      <p:sp>
        <p:nvSpPr>
          <p:cNvPr id="4" name="Slide Number Placeholder 3"/>
          <p:cNvSpPr>
            <a:spLocks noGrp="1"/>
          </p:cNvSpPr>
          <p:nvPr>
            <p:ph type="sldNum" sz="quarter" idx="10"/>
          </p:nvPr>
        </p:nvSpPr>
        <p:spPr/>
        <p:txBody>
          <a:bodyPr/>
          <a:lstStyle/>
          <a:p>
            <a:fld id="{5462AFED-8CF5-431E-A204-C4ACD2FEBC52}"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acquired </a:t>
            </a:r>
            <a:r>
              <a:rPr lang="en-US" dirty="0" err="1" smtClean="0"/>
              <a:t>paleomagnetic</a:t>
            </a:r>
            <a:r>
              <a:rPr lang="en-US" baseline="0" dirty="0" smtClean="0"/>
              <a:t> data provides evidence that doesn’t require any tightening of the bend. </a:t>
            </a:r>
            <a:r>
              <a:rPr lang="en-US" dirty="0" smtClean="0"/>
              <a:t>The takeaway</a:t>
            </a:r>
            <a:r>
              <a:rPr lang="en-US" baseline="0" dirty="0" smtClean="0"/>
              <a:t> message is that the basic geometry of the WISZ is original. It’s relative position and orientation have changed but the original continental margin was defined by a </a:t>
            </a:r>
            <a:r>
              <a:rPr lang="en-US" baseline="0" dirty="0" err="1" smtClean="0"/>
              <a:t>promentory</a:t>
            </a:r>
            <a:r>
              <a:rPr lang="en-US" baseline="0" dirty="0" smtClean="0"/>
              <a:t> from Orofino west along Highway 12. The five samples produced </a:t>
            </a:r>
            <a:r>
              <a:rPr lang="en-US" baseline="0" dirty="0" err="1" smtClean="0"/>
              <a:t>paleomagnetic</a:t>
            </a:r>
            <a:r>
              <a:rPr lang="en-US" baseline="0" dirty="0" smtClean="0"/>
              <a:t> orientations near current geographic north, however, the </a:t>
            </a:r>
            <a:r>
              <a:rPr lang="en-US" baseline="0" dirty="0" err="1" smtClean="0"/>
              <a:t>paleomagnetic</a:t>
            </a:r>
            <a:r>
              <a:rPr lang="en-US" baseline="0" dirty="0" smtClean="0"/>
              <a:t> pole was at 90 Ma was about 30 degrees west of north. This indicates that there has been approximately 30 degrees of clockwise rotation since 90 Ma and, since the </a:t>
            </a:r>
            <a:r>
              <a:rPr lang="en-US" baseline="0" dirty="0" err="1" smtClean="0"/>
              <a:t>paleomag</a:t>
            </a:r>
            <a:r>
              <a:rPr lang="en-US" baseline="0" dirty="0" smtClean="0"/>
              <a:t> data from both the EW section and the NS section of the WISZ agree, the WISZ has not changed shape—only orientation.</a:t>
            </a:r>
            <a:endParaRPr lang="en-US" dirty="0"/>
          </a:p>
        </p:txBody>
      </p:sp>
      <p:sp>
        <p:nvSpPr>
          <p:cNvPr id="4" name="Slide Number Placeholder 3"/>
          <p:cNvSpPr>
            <a:spLocks noGrp="1"/>
          </p:cNvSpPr>
          <p:nvPr>
            <p:ph type="sldNum" sz="quarter" idx="10"/>
          </p:nvPr>
        </p:nvSpPr>
        <p:spPr/>
        <p:txBody>
          <a:bodyPr/>
          <a:lstStyle/>
          <a:p>
            <a:fld id="{5462AFED-8CF5-431E-A204-C4ACD2FEBC52}"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F01BFB-28B3-4A79-AE2B-BCAF12965116}"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9C3E87-9B4B-4538-BDC1-290DE8426A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01BFB-28B3-4A79-AE2B-BCAF12965116}" type="datetimeFigureOut">
              <a:rPr lang="en-US" smtClean="0"/>
              <a:pPr/>
              <a:t>10/26/2013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C3E87-9B4B-4538-BDC1-290DE8426A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676400"/>
            <a:ext cx="5181600" cy="1752600"/>
          </a:xfrm>
        </p:spPr>
        <p:txBody>
          <a:bodyPr/>
          <a:lstStyle/>
          <a:p>
            <a:r>
              <a:rPr lang="en-US" dirty="0" smtClean="0"/>
              <a:t>Western Idaho Shear Zone deformation that has gone ‘round the Orofino Bend</a:t>
            </a:r>
            <a:endParaRPr lang="en-US" dirty="0"/>
          </a:p>
        </p:txBody>
      </p:sp>
      <p:pic>
        <p:nvPicPr>
          <p:cNvPr id="5" name="Picture 4" descr="P7100151.JPG"/>
          <p:cNvPicPr>
            <a:picLocks noChangeAspect="1"/>
          </p:cNvPicPr>
          <p:nvPr/>
        </p:nvPicPr>
        <p:blipFill>
          <a:blip r:embed="rId2" cstate="print"/>
          <a:stretch>
            <a:fillRect/>
          </a:stretch>
        </p:blipFill>
        <p:spPr>
          <a:xfrm>
            <a:off x="5257800" y="0"/>
            <a:ext cx="3886200" cy="5181600"/>
          </a:xfrm>
          <a:prstGeom prst="rect">
            <a:avLst/>
          </a:prstGeom>
        </p:spPr>
      </p:pic>
      <p:sp>
        <p:nvSpPr>
          <p:cNvPr id="2" name="Title 1"/>
          <p:cNvSpPr>
            <a:spLocks noGrp="1"/>
          </p:cNvSpPr>
          <p:nvPr>
            <p:ph type="ctrTitle"/>
          </p:nvPr>
        </p:nvSpPr>
        <p:spPr>
          <a:xfrm>
            <a:off x="0" y="0"/>
            <a:ext cx="5257800" cy="1470025"/>
          </a:xfrm>
        </p:spPr>
        <p:txBody>
          <a:bodyPr/>
          <a:lstStyle/>
          <a:p>
            <a:r>
              <a:rPr lang="en-US" dirty="0" smtClean="0"/>
              <a:t>The Idaho Syntaxis</a:t>
            </a:r>
            <a:endParaRPr lang="en-US" dirty="0"/>
          </a:p>
        </p:txBody>
      </p:sp>
      <p:sp>
        <p:nvSpPr>
          <p:cNvPr id="4" name="TextBox 3"/>
          <p:cNvSpPr txBox="1"/>
          <p:nvPr/>
        </p:nvSpPr>
        <p:spPr>
          <a:xfrm>
            <a:off x="838201" y="5565338"/>
            <a:ext cx="7467599" cy="1292662"/>
          </a:xfrm>
          <a:prstGeom prst="rect">
            <a:avLst/>
          </a:prstGeom>
          <a:noFill/>
        </p:spPr>
        <p:txBody>
          <a:bodyPr wrap="square" rtlCol="0">
            <a:spAutoFit/>
          </a:bodyPr>
          <a:lstStyle/>
          <a:p>
            <a:r>
              <a:rPr lang="en-US" b="1" dirty="0"/>
              <a:t>STETSON-LEE, </a:t>
            </a:r>
            <a:r>
              <a:rPr lang="en-US" b="1" dirty="0" smtClean="0"/>
              <a:t>Tor</a:t>
            </a:r>
            <a:r>
              <a:rPr lang="en-US" baseline="30000" dirty="0" smtClean="0"/>
              <a:t>1</a:t>
            </a:r>
            <a:r>
              <a:rPr lang="en-US" dirty="0" smtClean="0"/>
              <a:t>, </a:t>
            </a:r>
            <a:r>
              <a:rPr lang="en-US" dirty="0"/>
              <a:t>TIKOFF, </a:t>
            </a:r>
            <a:r>
              <a:rPr lang="en-US" dirty="0" smtClean="0"/>
              <a:t>Basil</a:t>
            </a:r>
            <a:r>
              <a:rPr lang="en-US" baseline="30000" dirty="0" smtClean="0"/>
              <a:t>1</a:t>
            </a:r>
            <a:r>
              <a:rPr lang="en-US" dirty="0" smtClean="0"/>
              <a:t>, </a:t>
            </a:r>
            <a:r>
              <a:rPr lang="en-US" dirty="0"/>
              <a:t>BYERLY, </a:t>
            </a:r>
            <a:r>
              <a:rPr lang="en-US" dirty="0" smtClean="0"/>
              <a:t>Ad</a:t>
            </a:r>
            <a:r>
              <a:rPr lang="en-US" baseline="30000" dirty="0" smtClean="0"/>
              <a:t>1</a:t>
            </a:r>
            <a:r>
              <a:rPr lang="en-US" dirty="0" smtClean="0"/>
              <a:t>, </a:t>
            </a:r>
            <a:r>
              <a:rPr lang="en-US" dirty="0"/>
              <a:t>KELSO, </a:t>
            </a:r>
            <a:r>
              <a:rPr lang="en-US" dirty="0" smtClean="0"/>
              <a:t>Paul</a:t>
            </a:r>
            <a:r>
              <a:rPr lang="en-US" baseline="30000" dirty="0" smtClean="0"/>
              <a:t>2</a:t>
            </a:r>
            <a:r>
              <a:rPr lang="en-US" dirty="0" smtClean="0"/>
              <a:t>, </a:t>
            </a:r>
            <a:r>
              <a:rPr lang="en-US" dirty="0"/>
              <a:t>and VERVOORT, Jeff </a:t>
            </a:r>
            <a:r>
              <a:rPr lang="en-US" dirty="0" smtClean="0"/>
              <a:t>D</a:t>
            </a:r>
            <a:r>
              <a:rPr lang="en-US" baseline="30000" dirty="0" smtClean="0"/>
              <a:t>3</a:t>
            </a:r>
            <a:r>
              <a:rPr lang="en-US" dirty="0" smtClean="0"/>
              <a:t> </a:t>
            </a:r>
          </a:p>
          <a:p>
            <a:pPr marL="342900" indent="-342900">
              <a:buAutoNum type="arabicParenR"/>
            </a:pPr>
            <a:r>
              <a:rPr lang="en-US" sz="1400" dirty="0" smtClean="0"/>
              <a:t>Department of </a:t>
            </a:r>
            <a:r>
              <a:rPr lang="en-US" sz="1400" dirty="0" err="1" smtClean="0"/>
              <a:t>Geoscience</a:t>
            </a:r>
            <a:r>
              <a:rPr lang="en-US" sz="1400" dirty="0" smtClean="0"/>
              <a:t>, University of Wisconsin-Madison, stetsonlee@wisc.edu</a:t>
            </a:r>
          </a:p>
          <a:p>
            <a:pPr marL="342900" indent="-342900">
              <a:buAutoNum type="arabicParenR"/>
            </a:pPr>
            <a:r>
              <a:rPr lang="en-US" sz="1400" dirty="0" smtClean="0"/>
              <a:t>Department </a:t>
            </a:r>
            <a:r>
              <a:rPr lang="en-US" sz="1400" dirty="0"/>
              <a:t>of Geology and Physics, Lake Superior State </a:t>
            </a:r>
            <a:r>
              <a:rPr lang="en-US" sz="1400" dirty="0" smtClean="0"/>
              <a:t>University </a:t>
            </a:r>
          </a:p>
          <a:p>
            <a:pPr marL="342900" indent="-342900">
              <a:buAutoNum type="arabicParenR"/>
            </a:pPr>
            <a:r>
              <a:rPr lang="en-US" sz="1400" dirty="0" smtClean="0"/>
              <a:t>School </a:t>
            </a:r>
            <a:r>
              <a:rPr lang="en-US" sz="1400" dirty="0"/>
              <a:t>of Earth and Environmental Sciences, Washington State </a:t>
            </a:r>
            <a:r>
              <a:rPr lang="en-US" sz="1400" dirty="0" smtClean="0"/>
              <a:t>University</a:t>
            </a:r>
            <a:endParaRPr lang="en-US" sz="1400" dirty="0"/>
          </a:p>
        </p:txBody>
      </p:sp>
      <p:cxnSp>
        <p:nvCxnSpPr>
          <p:cNvPr id="7" name="Straight Arrow Connector 6"/>
          <p:cNvCxnSpPr/>
          <p:nvPr/>
        </p:nvCxnSpPr>
        <p:spPr>
          <a:xfrm flipH="1">
            <a:off x="6781800" y="1219200"/>
            <a:ext cx="762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77000" y="942201"/>
            <a:ext cx="1428276" cy="276999"/>
          </a:xfrm>
          <a:prstGeom prst="rect">
            <a:avLst/>
          </a:prstGeom>
          <a:solidFill>
            <a:srgbClr val="FFFFFF">
              <a:alpha val="30196"/>
            </a:srgbClr>
          </a:solidFill>
          <a:effectLst>
            <a:softEdge rad="63500"/>
          </a:effectLst>
        </p:spPr>
        <p:txBody>
          <a:bodyPr wrap="none" rtlCol="0">
            <a:spAutoFit/>
          </a:bodyPr>
          <a:lstStyle/>
          <a:p>
            <a:r>
              <a:rPr lang="en-US" sz="1200" dirty="0" err="1" smtClean="0"/>
              <a:t>Dworshak</a:t>
            </a:r>
            <a:r>
              <a:rPr lang="en-US" sz="1200" dirty="0" smtClean="0"/>
              <a:t> Reservoir</a:t>
            </a:r>
            <a:endParaRPr lang="en-US" sz="1200" dirty="0"/>
          </a:p>
        </p:txBody>
      </p:sp>
      <p:sp>
        <p:nvSpPr>
          <p:cNvPr id="9" name="TextBox 8"/>
          <p:cNvSpPr txBox="1"/>
          <p:nvPr/>
        </p:nvSpPr>
        <p:spPr>
          <a:xfrm>
            <a:off x="5257800" y="3810000"/>
            <a:ext cx="1776127" cy="276999"/>
          </a:xfrm>
          <a:prstGeom prst="rect">
            <a:avLst/>
          </a:prstGeom>
          <a:solidFill>
            <a:srgbClr val="FFFFFF">
              <a:alpha val="30196"/>
            </a:srgbClr>
          </a:solidFill>
          <a:effectLst>
            <a:softEdge rad="63500"/>
          </a:effectLst>
        </p:spPr>
        <p:txBody>
          <a:bodyPr wrap="none" rtlCol="0">
            <a:spAutoFit/>
          </a:bodyPr>
          <a:lstStyle/>
          <a:p>
            <a:r>
              <a:rPr lang="en-US" sz="1200" dirty="0" smtClean="0"/>
              <a:t>Paul C., the field assistant</a:t>
            </a:r>
            <a:endParaRPr lang="en-US" sz="1200" dirty="0"/>
          </a:p>
        </p:txBody>
      </p:sp>
      <p:sp>
        <p:nvSpPr>
          <p:cNvPr id="10" name="TextBox 9"/>
          <p:cNvSpPr txBox="1"/>
          <p:nvPr/>
        </p:nvSpPr>
        <p:spPr>
          <a:xfrm>
            <a:off x="7772400" y="4828401"/>
            <a:ext cx="1027269" cy="276999"/>
          </a:xfrm>
          <a:prstGeom prst="rect">
            <a:avLst/>
          </a:prstGeom>
          <a:solidFill>
            <a:srgbClr val="FFFFFF">
              <a:alpha val="30196"/>
            </a:srgbClr>
          </a:solidFill>
          <a:effectLst>
            <a:softEdge rad="63500"/>
          </a:effectLst>
        </p:spPr>
        <p:txBody>
          <a:bodyPr wrap="none" rtlCol="0">
            <a:spAutoFit/>
          </a:bodyPr>
          <a:lstStyle/>
          <a:p>
            <a:r>
              <a:rPr lang="en-US" sz="1200" dirty="0" smtClean="0"/>
              <a:t>Lego, the dog</a:t>
            </a:r>
            <a:endParaRPr lang="en-US" sz="1200" dirty="0"/>
          </a:p>
        </p:txBody>
      </p:sp>
      <p:cxnSp>
        <p:nvCxnSpPr>
          <p:cNvPr id="12" name="Straight Arrow Connector 11"/>
          <p:cNvCxnSpPr>
            <a:stCxn id="9" idx="2"/>
          </p:cNvCxnSpPr>
          <p:nvPr/>
        </p:nvCxnSpPr>
        <p:spPr>
          <a:xfrm>
            <a:off x="6145864" y="4086999"/>
            <a:ext cx="178736" cy="180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1"/>
          </p:cNvCxnSpPr>
          <p:nvPr/>
        </p:nvCxnSpPr>
        <p:spPr>
          <a:xfrm flipH="1" flipV="1">
            <a:off x="6705600" y="4495800"/>
            <a:ext cx="1066800" cy="4711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Truncation Model</a:t>
            </a:r>
            <a:endParaRPr lang="en-US" dirty="0"/>
          </a:p>
        </p:txBody>
      </p:sp>
      <p:pic>
        <p:nvPicPr>
          <p:cNvPr id="21506" name="Picture 2"/>
          <p:cNvPicPr>
            <a:picLocks noChangeAspect="1" noChangeArrowheads="1"/>
          </p:cNvPicPr>
          <p:nvPr/>
        </p:nvPicPr>
        <p:blipFill>
          <a:blip r:embed="rId2" cstate="print"/>
          <a:srcRect l="25151" t="28916" r="19231" b="33273"/>
          <a:stretch>
            <a:fillRect/>
          </a:stretch>
        </p:blipFill>
        <p:spPr bwMode="auto">
          <a:xfrm>
            <a:off x="3061447" y="1600200"/>
            <a:ext cx="6082553" cy="52578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65385" t="1512" r="1923" b="72597"/>
          <a:stretch>
            <a:fillRect/>
          </a:stretch>
        </p:blipFill>
        <p:spPr bwMode="auto">
          <a:xfrm>
            <a:off x="7772400" y="1600200"/>
            <a:ext cx="1295400" cy="1304433"/>
          </a:xfrm>
          <a:prstGeom prst="rect">
            <a:avLst/>
          </a:prstGeom>
          <a:noFill/>
          <a:ln w="9525">
            <a:noFill/>
            <a:miter lim="800000"/>
            <a:headEnd/>
            <a:tailEnd/>
          </a:ln>
        </p:spPr>
      </p:pic>
      <p:cxnSp>
        <p:nvCxnSpPr>
          <p:cNvPr id="8" name="Straight Arrow Connector 7"/>
          <p:cNvCxnSpPr/>
          <p:nvPr/>
        </p:nvCxnSpPr>
        <p:spPr>
          <a:xfrm flipV="1">
            <a:off x="3276600" y="4953000"/>
            <a:ext cx="1524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679883">
            <a:off x="3070252" y="5226071"/>
            <a:ext cx="522900" cy="707886"/>
          </a:xfrm>
          <a:prstGeom prst="rect">
            <a:avLst/>
          </a:prstGeom>
          <a:noFill/>
        </p:spPr>
        <p:txBody>
          <a:bodyPr wrap="none" rtlCol="0">
            <a:spAutoFit/>
          </a:bodyPr>
          <a:lstStyle/>
          <a:p>
            <a:r>
              <a:rPr lang="en-US" sz="4000" b="1" dirty="0" smtClean="0"/>
              <a:t>N</a:t>
            </a:r>
            <a:endParaRPr lang="en-US" sz="4000" b="1" dirty="0"/>
          </a:p>
        </p:txBody>
      </p:sp>
      <p:sp>
        <p:nvSpPr>
          <p:cNvPr id="11" name="TextBox 10"/>
          <p:cNvSpPr txBox="1"/>
          <p:nvPr/>
        </p:nvSpPr>
        <p:spPr>
          <a:xfrm>
            <a:off x="228600" y="1905000"/>
            <a:ext cx="2743200" cy="4524315"/>
          </a:xfrm>
          <a:prstGeom prst="rect">
            <a:avLst/>
          </a:prstGeom>
          <a:noFill/>
        </p:spPr>
        <p:txBody>
          <a:bodyPr wrap="square" rtlCol="0">
            <a:spAutoFit/>
          </a:bodyPr>
          <a:lstStyle/>
          <a:p>
            <a:pPr>
              <a:buFont typeface="Arial" pitchFamily="34" charset="0"/>
              <a:buChar char="•"/>
            </a:pPr>
            <a:r>
              <a:rPr lang="en-US" sz="2400" dirty="0" smtClean="0"/>
              <a:t>NW-SE oriented shear zone cuts across Western Idaho </a:t>
            </a:r>
            <a:r>
              <a:rPr lang="en-US" sz="2400" dirty="0" smtClean="0"/>
              <a:t>s</a:t>
            </a:r>
            <a:r>
              <a:rPr lang="en-US" sz="2400" dirty="0" smtClean="0"/>
              <a:t>hear zone</a:t>
            </a:r>
            <a:endParaRPr lang="en-US" sz="2400" dirty="0" smtClean="0"/>
          </a:p>
          <a:p>
            <a:pPr>
              <a:buFont typeface="Arial" pitchFamily="34" charset="0"/>
              <a:buChar char="•"/>
            </a:pPr>
            <a:endParaRPr lang="en-US" sz="2400" dirty="0" smtClean="0"/>
          </a:p>
          <a:p>
            <a:pPr>
              <a:buFont typeface="Arial" pitchFamily="34" charset="0"/>
              <a:buChar char="•"/>
            </a:pPr>
            <a:r>
              <a:rPr lang="en-US" sz="2400" dirty="0" smtClean="0"/>
              <a:t>~70 Ma folded dike in Orofino </a:t>
            </a:r>
            <a:r>
              <a:rPr lang="en-US" sz="2400" dirty="0" smtClean="0"/>
              <a:t>shear </a:t>
            </a:r>
            <a:r>
              <a:rPr lang="en-US" sz="2400" dirty="0" smtClean="0"/>
              <a:t>z</a:t>
            </a:r>
            <a:r>
              <a:rPr lang="en-US" sz="2400" dirty="0" smtClean="0"/>
              <a:t>one </a:t>
            </a:r>
            <a:r>
              <a:rPr lang="en-US" sz="2400" dirty="0" smtClean="0"/>
              <a:t>corroborates truncation possibility (McClelland and </a:t>
            </a:r>
            <a:r>
              <a:rPr lang="en-US" sz="2400" dirty="0" err="1" smtClean="0"/>
              <a:t>Oldow</a:t>
            </a:r>
            <a:r>
              <a:rPr lang="en-US" sz="2400" dirty="0" smtClean="0"/>
              <a:t>, 2007)</a:t>
            </a:r>
            <a:endParaRPr lang="en-US" sz="2400" dirty="0"/>
          </a:p>
        </p:txBody>
      </p:sp>
      <p:sp>
        <p:nvSpPr>
          <p:cNvPr id="12" name="TextBox 11"/>
          <p:cNvSpPr txBox="1"/>
          <p:nvPr/>
        </p:nvSpPr>
        <p:spPr>
          <a:xfrm>
            <a:off x="3581400" y="6581001"/>
            <a:ext cx="2330831" cy="276999"/>
          </a:xfrm>
          <a:prstGeom prst="rect">
            <a:avLst/>
          </a:prstGeom>
          <a:noFill/>
        </p:spPr>
        <p:txBody>
          <a:bodyPr wrap="none" rtlCol="0">
            <a:spAutoFit/>
          </a:bodyPr>
          <a:lstStyle/>
          <a:p>
            <a:r>
              <a:rPr lang="en-US" sz="1200" dirty="0" smtClean="0"/>
              <a:t>From </a:t>
            </a:r>
            <a:r>
              <a:rPr lang="en-US" sz="1200" dirty="0" smtClean="0"/>
              <a:t>McClelland and </a:t>
            </a:r>
            <a:r>
              <a:rPr lang="en-US" sz="1200" dirty="0" err="1" smtClean="0"/>
              <a:t>Oldow</a:t>
            </a:r>
            <a:r>
              <a:rPr lang="en-US" sz="1200" dirty="0" smtClean="0"/>
              <a:t>, </a:t>
            </a:r>
            <a:r>
              <a:rPr lang="en-US" sz="1200" dirty="0" smtClean="0"/>
              <a:t>2007</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l="7860" r="4685" b="16667"/>
          <a:stretch>
            <a:fillRect/>
          </a:stretch>
        </p:blipFill>
        <p:spPr bwMode="auto">
          <a:xfrm>
            <a:off x="4038600" y="1"/>
            <a:ext cx="5105400" cy="6629399"/>
          </a:xfrm>
          <a:prstGeom prst="rect">
            <a:avLst/>
          </a:prstGeom>
          <a:noFill/>
          <a:ln w="9525">
            <a:noFill/>
            <a:miter lim="800000"/>
            <a:headEnd/>
            <a:tailEnd/>
          </a:ln>
        </p:spPr>
      </p:pic>
      <p:sp>
        <p:nvSpPr>
          <p:cNvPr id="2" name="Title 1"/>
          <p:cNvSpPr>
            <a:spLocks noGrp="1"/>
          </p:cNvSpPr>
          <p:nvPr>
            <p:ph type="title"/>
          </p:nvPr>
        </p:nvSpPr>
        <p:spPr>
          <a:xfrm>
            <a:off x="381000" y="274638"/>
            <a:ext cx="3962400" cy="1143000"/>
          </a:xfrm>
        </p:spPr>
        <p:txBody>
          <a:bodyPr>
            <a:normAutofit fontScale="90000"/>
          </a:bodyPr>
          <a:lstStyle/>
          <a:p>
            <a:r>
              <a:rPr lang="en-US" dirty="0" smtClean="0"/>
              <a:t>Progressive Rotation &amp; Tightening Model</a:t>
            </a:r>
            <a:endParaRPr lang="en-US" dirty="0"/>
          </a:p>
        </p:txBody>
      </p:sp>
      <p:sp>
        <p:nvSpPr>
          <p:cNvPr id="6" name="TextBox 5"/>
          <p:cNvSpPr txBox="1"/>
          <p:nvPr/>
        </p:nvSpPr>
        <p:spPr>
          <a:xfrm>
            <a:off x="381000" y="2250281"/>
            <a:ext cx="3505200" cy="3693319"/>
          </a:xfrm>
          <a:prstGeom prst="rect">
            <a:avLst/>
          </a:prstGeom>
          <a:noFill/>
        </p:spPr>
        <p:txBody>
          <a:bodyPr wrap="square" rtlCol="0">
            <a:spAutoFit/>
          </a:bodyPr>
          <a:lstStyle/>
          <a:p>
            <a:pPr>
              <a:buFont typeface="Arial" pitchFamily="34" charset="0"/>
              <a:buChar char="•"/>
            </a:pPr>
            <a:r>
              <a:rPr lang="en-US" sz="2400" dirty="0" smtClean="0"/>
              <a:t>Tightening of the bend due to oblique dextral convergence and rotation of Blue Mountains terrane (Lund et al., 2008)</a:t>
            </a:r>
          </a:p>
          <a:p>
            <a:pPr>
              <a:buFont typeface="Arial" pitchFamily="34" charset="0"/>
              <a:buChar char="•"/>
            </a:pPr>
            <a:endParaRPr lang="en-US" sz="2400" dirty="0" smtClean="0"/>
          </a:p>
          <a:p>
            <a:pPr>
              <a:buFont typeface="Arial" pitchFamily="34" charset="0"/>
              <a:buChar char="•"/>
            </a:pPr>
            <a:r>
              <a:rPr lang="en-US" sz="2400" dirty="0" smtClean="0"/>
              <a:t>Accommodation of motion along second shear zone to northeast</a:t>
            </a:r>
          </a:p>
          <a:p>
            <a:endParaRPr lang="en-US" dirty="0"/>
          </a:p>
        </p:txBody>
      </p:sp>
      <p:sp>
        <p:nvSpPr>
          <p:cNvPr id="8" name="TextBox 7"/>
          <p:cNvSpPr txBox="1"/>
          <p:nvPr/>
        </p:nvSpPr>
        <p:spPr>
          <a:xfrm>
            <a:off x="6019800" y="6581001"/>
            <a:ext cx="1545488" cy="276999"/>
          </a:xfrm>
          <a:prstGeom prst="rect">
            <a:avLst/>
          </a:prstGeom>
          <a:noFill/>
        </p:spPr>
        <p:txBody>
          <a:bodyPr wrap="none" rtlCol="0">
            <a:spAutoFit/>
          </a:bodyPr>
          <a:lstStyle/>
          <a:p>
            <a:r>
              <a:rPr lang="en-US" sz="1200" dirty="0" smtClean="0"/>
              <a:t>From </a:t>
            </a:r>
            <a:r>
              <a:rPr lang="en-US" sz="1200" dirty="0" smtClean="0"/>
              <a:t>Lund et al. </a:t>
            </a:r>
            <a:r>
              <a:rPr lang="en-US" sz="1200" dirty="0" smtClean="0"/>
              <a:t>2008</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Age Constraints near Orofino</a:t>
            </a:r>
            <a:endParaRPr lang="en-US" dirty="0"/>
          </a:p>
        </p:txBody>
      </p:sp>
      <p:sp>
        <p:nvSpPr>
          <p:cNvPr id="6" name="TextBox 5"/>
          <p:cNvSpPr txBox="1"/>
          <p:nvPr/>
        </p:nvSpPr>
        <p:spPr>
          <a:xfrm>
            <a:off x="228600" y="843677"/>
            <a:ext cx="2590800" cy="5170646"/>
          </a:xfrm>
          <a:prstGeom prst="rect">
            <a:avLst/>
          </a:prstGeom>
          <a:noFill/>
        </p:spPr>
        <p:txBody>
          <a:bodyPr wrap="square" rtlCol="0">
            <a:spAutoFit/>
          </a:bodyPr>
          <a:lstStyle/>
          <a:p>
            <a:pPr>
              <a:buFont typeface="Arial" pitchFamily="34" charset="0"/>
              <a:buChar char="•"/>
            </a:pPr>
            <a:r>
              <a:rPr lang="en-US" sz="2400" dirty="0" smtClean="0"/>
              <a:t>U-</a:t>
            </a:r>
            <a:r>
              <a:rPr lang="en-US" sz="2400" dirty="0" err="1" smtClean="0"/>
              <a:t>Pb</a:t>
            </a:r>
            <a:r>
              <a:rPr lang="en-US" sz="2400" dirty="0" smtClean="0"/>
              <a:t> crystallization ages AND </a:t>
            </a:r>
            <a:r>
              <a:rPr lang="en-US" sz="2400" dirty="0" err="1" smtClean="0"/>
              <a:t>Ar-Ar</a:t>
            </a:r>
            <a:r>
              <a:rPr lang="en-US" sz="2400" dirty="0" smtClean="0"/>
              <a:t> cooling ages are consistent with  known ages of N-S oriented WISZ</a:t>
            </a:r>
          </a:p>
          <a:p>
            <a:pPr>
              <a:buFont typeface="Arial" pitchFamily="34" charset="0"/>
              <a:buChar char="•"/>
            </a:pPr>
            <a:endParaRPr lang="en-US" sz="2400" dirty="0" smtClean="0"/>
          </a:p>
          <a:p>
            <a:pPr>
              <a:buFont typeface="Arial" pitchFamily="34" charset="0"/>
              <a:buChar char="•"/>
            </a:pPr>
            <a:r>
              <a:rPr lang="en-US" sz="2400" dirty="0" smtClean="0"/>
              <a:t>Indicates that E-W striking fabrics at Orofino are part of Western Idaho </a:t>
            </a:r>
            <a:r>
              <a:rPr lang="en-US" sz="2400" dirty="0" smtClean="0"/>
              <a:t>s</a:t>
            </a:r>
            <a:r>
              <a:rPr lang="en-US" sz="2400" dirty="0" smtClean="0"/>
              <a:t>hear zone</a:t>
            </a:r>
            <a:endParaRPr lang="en-US" sz="2400" dirty="0" smtClean="0"/>
          </a:p>
          <a:p>
            <a:endParaRPr lang="en-US" dirty="0"/>
          </a:p>
        </p:txBody>
      </p:sp>
      <p:pic>
        <p:nvPicPr>
          <p:cNvPr id="5" name="Picture 4" descr="Oro bend w all ages.png"/>
          <p:cNvPicPr>
            <a:picLocks noChangeAspect="1"/>
          </p:cNvPicPr>
          <p:nvPr/>
        </p:nvPicPr>
        <p:blipFill>
          <a:blip r:embed="rId3" cstate="print"/>
          <a:stretch>
            <a:fillRect/>
          </a:stretch>
        </p:blipFill>
        <p:spPr>
          <a:xfrm>
            <a:off x="2832847" y="1066800"/>
            <a:ext cx="6311153" cy="4876800"/>
          </a:xfrm>
          <a:prstGeom prst="rect">
            <a:avLst/>
          </a:prstGeom>
        </p:spPr>
      </p:pic>
      <p:sp>
        <p:nvSpPr>
          <p:cNvPr id="7" name="TextBox 6"/>
          <p:cNvSpPr txBox="1"/>
          <p:nvPr/>
        </p:nvSpPr>
        <p:spPr>
          <a:xfrm>
            <a:off x="266700" y="6324600"/>
            <a:ext cx="8610600" cy="461665"/>
          </a:xfrm>
          <a:prstGeom prst="rect">
            <a:avLst/>
          </a:prstGeom>
          <a:noFill/>
        </p:spPr>
        <p:txBody>
          <a:bodyPr wrap="square" rtlCol="0">
            <a:spAutoFit/>
          </a:bodyPr>
          <a:lstStyle/>
          <a:p>
            <a:pPr algn="ctr"/>
            <a:r>
              <a:rPr lang="en-US" sz="2400" dirty="0" smtClean="0">
                <a:solidFill>
                  <a:srgbClr val="FF0000"/>
                </a:solidFill>
              </a:rPr>
              <a:t>Western Idaho shear zone deformation goes ‘round the Bend!</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t>Paleomagnetic</a:t>
            </a:r>
            <a:r>
              <a:rPr lang="en-US" dirty="0" smtClean="0"/>
              <a:t> Data</a:t>
            </a:r>
            <a:endParaRPr lang="en-US" dirty="0"/>
          </a:p>
        </p:txBody>
      </p:sp>
      <p:pic>
        <p:nvPicPr>
          <p:cNvPr id="9" name="Picture 8" descr="Orofino bend pmag.png"/>
          <p:cNvPicPr>
            <a:picLocks noChangeAspect="1"/>
          </p:cNvPicPr>
          <p:nvPr/>
        </p:nvPicPr>
        <p:blipFill>
          <a:blip r:embed="rId3" cstate="print"/>
          <a:stretch>
            <a:fillRect/>
          </a:stretch>
        </p:blipFill>
        <p:spPr>
          <a:xfrm>
            <a:off x="2832847" y="1066800"/>
            <a:ext cx="6311153" cy="4876800"/>
          </a:xfrm>
          <a:prstGeom prst="rect">
            <a:avLst/>
          </a:prstGeom>
        </p:spPr>
      </p:pic>
      <p:sp>
        <p:nvSpPr>
          <p:cNvPr id="4" name="TextBox 3"/>
          <p:cNvSpPr txBox="1"/>
          <p:nvPr/>
        </p:nvSpPr>
        <p:spPr>
          <a:xfrm>
            <a:off x="304800" y="843677"/>
            <a:ext cx="2438400" cy="5170646"/>
          </a:xfrm>
          <a:prstGeom prst="rect">
            <a:avLst/>
          </a:prstGeom>
          <a:noFill/>
        </p:spPr>
        <p:txBody>
          <a:bodyPr wrap="square" rtlCol="0">
            <a:spAutoFit/>
          </a:bodyPr>
          <a:lstStyle/>
          <a:p>
            <a:pPr>
              <a:buFont typeface="Arial" pitchFamily="34" charset="0"/>
              <a:buChar char="•"/>
            </a:pPr>
            <a:r>
              <a:rPr lang="en-US" sz="2400" dirty="0" smtClean="0"/>
              <a:t>Entirety of Western Idaho </a:t>
            </a:r>
            <a:r>
              <a:rPr lang="en-US" sz="2400" dirty="0" smtClean="0"/>
              <a:t>s</a:t>
            </a:r>
            <a:r>
              <a:rPr lang="en-US" sz="2400" dirty="0" smtClean="0"/>
              <a:t>hear zone </a:t>
            </a:r>
            <a:r>
              <a:rPr lang="en-US" sz="2400" dirty="0" smtClean="0"/>
              <a:t>has rotated 30 degrees clockwise.</a:t>
            </a:r>
          </a:p>
          <a:p>
            <a:pPr>
              <a:buFont typeface="Arial" pitchFamily="34" charset="0"/>
              <a:buChar char="•"/>
            </a:pPr>
            <a:endParaRPr lang="en-US" dirty="0" smtClean="0"/>
          </a:p>
          <a:p>
            <a:pPr>
              <a:buFont typeface="Arial" pitchFamily="34" charset="0"/>
              <a:buChar char="•"/>
            </a:pPr>
            <a:r>
              <a:rPr lang="en-US" sz="2400" dirty="0" smtClean="0"/>
              <a:t>This data, combined with U-</a:t>
            </a:r>
            <a:r>
              <a:rPr lang="en-US" sz="2400" dirty="0" err="1" smtClean="0"/>
              <a:t>Pb</a:t>
            </a:r>
            <a:r>
              <a:rPr lang="en-US" sz="2400" dirty="0" smtClean="0"/>
              <a:t> data, support large scale rotation of the continental margin.</a:t>
            </a:r>
            <a:endParaRPr lang="en-US" sz="2400" dirty="0"/>
          </a:p>
        </p:txBody>
      </p:sp>
      <p:sp>
        <p:nvSpPr>
          <p:cNvPr id="5" name="TextBox 4"/>
          <p:cNvSpPr txBox="1"/>
          <p:nvPr/>
        </p:nvSpPr>
        <p:spPr>
          <a:xfrm>
            <a:off x="3124200" y="685800"/>
            <a:ext cx="6781800" cy="369332"/>
          </a:xfrm>
          <a:prstGeom prst="rect">
            <a:avLst/>
          </a:prstGeom>
          <a:noFill/>
        </p:spPr>
        <p:txBody>
          <a:bodyPr wrap="square" rtlCol="0">
            <a:spAutoFit/>
          </a:bodyPr>
          <a:lstStyle/>
          <a:p>
            <a:r>
              <a:rPr lang="en-US" dirty="0" smtClean="0"/>
              <a:t>Data presented by </a:t>
            </a:r>
            <a:r>
              <a:rPr lang="en-US" dirty="0" err="1" smtClean="0"/>
              <a:t>Byerly</a:t>
            </a:r>
            <a:r>
              <a:rPr lang="en-US" dirty="0" smtClean="0"/>
              <a:t> et al. (this meeting, Monday – T108)  </a:t>
            </a:r>
            <a:endParaRPr lang="en-US" dirty="0"/>
          </a:p>
        </p:txBody>
      </p:sp>
      <p:sp>
        <p:nvSpPr>
          <p:cNvPr id="6" name="TextBox 5"/>
          <p:cNvSpPr txBox="1"/>
          <p:nvPr/>
        </p:nvSpPr>
        <p:spPr>
          <a:xfrm>
            <a:off x="76200" y="6305490"/>
            <a:ext cx="8991600" cy="400110"/>
          </a:xfrm>
          <a:prstGeom prst="rect">
            <a:avLst/>
          </a:prstGeom>
          <a:noFill/>
        </p:spPr>
        <p:txBody>
          <a:bodyPr wrap="square" rtlCol="0">
            <a:spAutoFit/>
          </a:bodyPr>
          <a:lstStyle/>
          <a:p>
            <a:pPr algn="ctr"/>
            <a:r>
              <a:rPr lang="en-US" sz="2000" dirty="0" smtClean="0">
                <a:solidFill>
                  <a:srgbClr val="FF0000"/>
                </a:solidFill>
              </a:rPr>
              <a:t>The entire western Idaho shear zone (&amp; 0.706 line) is rotated 30 degrees after 90 Ma!</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The original geometry of the WISZ</a:t>
            </a:r>
            <a:endParaRPr lang="en-US" dirty="0"/>
          </a:p>
        </p:txBody>
      </p:sp>
      <p:sp>
        <p:nvSpPr>
          <p:cNvPr id="9" name="Freeform 8"/>
          <p:cNvSpPr/>
          <p:nvPr/>
        </p:nvSpPr>
        <p:spPr>
          <a:xfrm>
            <a:off x="6872510" y="1291773"/>
            <a:ext cx="1636499" cy="5261427"/>
          </a:xfrm>
          <a:custGeom>
            <a:avLst/>
            <a:gdLst>
              <a:gd name="connsiteX0" fmla="*/ 0 w 2109611"/>
              <a:gd name="connsiteY0" fmla="*/ 706 h 6782506"/>
              <a:gd name="connsiteX1" fmla="*/ 203200 w 2109611"/>
              <a:gd name="connsiteY1" fmla="*/ 706 h 6782506"/>
              <a:gd name="connsiteX2" fmla="*/ 541867 w 2109611"/>
              <a:gd name="connsiteY2" fmla="*/ 9173 h 6782506"/>
              <a:gd name="connsiteX3" fmla="*/ 948267 w 2109611"/>
              <a:gd name="connsiteY3" fmla="*/ 43040 h 6782506"/>
              <a:gd name="connsiteX4" fmla="*/ 1236133 w 2109611"/>
              <a:gd name="connsiteY4" fmla="*/ 110773 h 6782506"/>
              <a:gd name="connsiteX5" fmla="*/ 1464733 w 2109611"/>
              <a:gd name="connsiteY5" fmla="*/ 186973 h 6782506"/>
              <a:gd name="connsiteX6" fmla="*/ 1693333 w 2109611"/>
              <a:gd name="connsiteY6" fmla="*/ 297040 h 6782506"/>
              <a:gd name="connsiteX7" fmla="*/ 1854200 w 2109611"/>
              <a:gd name="connsiteY7" fmla="*/ 407106 h 6782506"/>
              <a:gd name="connsiteX8" fmla="*/ 1989667 w 2109611"/>
              <a:gd name="connsiteY8" fmla="*/ 542573 h 6782506"/>
              <a:gd name="connsiteX9" fmla="*/ 2057400 w 2109611"/>
              <a:gd name="connsiteY9" fmla="*/ 720373 h 6782506"/>
              <a:gd name="connsiteX10" fmla="*/ 2091267 w 2109611"/>
              <a:gd name="connsiteY10" fmla="*/ 838906 h 6782506"/>
              <a:gd name="connsiteX11" fmla="*/ 2108200 w 2109611"/>
              <a:gd name="connsiteY11" fmla="*/ 1075973 h 6782506"/>
              <a:gd name="connsiteX12" fmla="*/ 2082800 w 2109611"/>
              <a:gd name="connsiteY12" fmla="*/ 1296106 h 6782506"/>
              <a:gd name="connsiteX13" fmla="*/ 2023533 w 2109611"/>
              <a:gd name="connsiteY13" fmla="*/ 1490840 h 6782506"/>
              <a:gd name="connsiteX14" fmla="*/ 1930400 w 2109611"/>
              <a:gd name="connsiteY14" fmla="*/ 1685573 h 6782506"/>
              <a:gd name="connsiteX15" fmla="*/ 1794933 w 2109611"/>
              <a:gd name="connsiteY15" fmla="*/ 1939573 h 6782506"/>
              <a:gd name="connsiteX16" fmla="*/ 1718733 w 2109611"/>
              <a:gd name="connsiteY16" fmla="*/ 2075040 h 6782506"/>
              <a:gd name="connsiteX17" fmla="*/ 1642533 w 2109611"/>
              <a:gd name="connsiteY17" fmla="*/ 2227440 h 6782506"/>
              <a:gd name="connsiteX18" fmla="*/ 1549400 w 2109611"/>
              <a:gd name="connsiteY18" fmla="*/ 2413706 h 6782506"/>
              <a:gd name="connsiteX19" fmla="*/ 1490133 w 2109611"/>
              <a:gd name="connsiteY19" fmla="*/ 2557640 h 6782506"/>
              <a:gd name="connsiteX20" fmla="*/ 1481667 w 2109611"/>
              <a:gd name="connsiteY20" fmla="*/ 2710040 h 6782506"/>
              <a:gd name="connsiteX21" fmla="*/ 1464733 w 2109611"/>
              <a:gd name="connsiteY21" fmla="*/ 3074106 h 6782506"/>
              <a:gd name="connsiteX22" fmla="*/ 1456267 w 2109611"/>
              <a:gd name="connsiteY22" fmla="*/ 3294240 h 6782506"/>
              <a:gd name="connsiteX23" fmla="*/ 1430867 w 2109611"/>
              <a:gd name="connsiteY23" fmla="*/ 3531306 h 6782506"/>
              <a:gd name="connsiteX24" fmla="*/ 1422400 w 2109611"/>
              <a:gd name="connsiteY24" fmla="*/ 3675240 h 6782506"/>
              <a:gd name="connsiteX25" fmla="*/ 1397000 w 2109611"/>
              <a:gd name="connsiteY25" fmla="*/ 3878440 h 6782506"/>
              <a:gd name="connsiteX26" fmla="*/ 1363133 w 2109611"/>
              <a:gd name="connsiteY26" fmla="*/ 4132440 h 6782506"/>
              <a:gd name="connsiteX27" fmla="*/ 1337733 w 2109611"/>
              <a:gd name="connsiteY27" fmla="*/ 4369506 h 6782506"/>
              <a:gd name="connsiteX28" fmla="*/ 1320800 w 2109611"/>
              <a:gd name="connsiteY28" fmla="*/ 4589640 h 6782506"/>
              <a:gd name="connsiteX29" fmla="*/ 1303867 w 2109611"/>
              <a:gd name="connsiteY29" fmla="*/ 4742040 h 6782506"/>
              <a:gd name="connsiteX30" fmla="*/ 1295400 w 2109611"/>
              <a:gd name="connsiteY30" fmla="*/ 4869040 h 6782506"/>
              <a:gd name="connsiteX31" fmla="*/ 1219200 w 2109611"/>
              <a:gd name="connsiteY31" fmla="*/ 5148440 h 6782506"/>
              <a:gd name="connsiteX32" fmla="*/ 1168400 w 2109611"/>
              <a:gd name="connsiteY32" fmla="*/ 5309306 h 6782506"/>
              <a:gd name="connsiteX33" fmla="*/ 1126067 w 2109611"/>
              <a:gd name="connsiteY33" fmla="*/ 5690306 h 6782506"/>
              <a:gd name="connsiteX34" fmla="*/ 897467 w 2109611"/>
              <a:gd name="connsiteY34" fmla="*/ 6782506 h 678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9611" h="6782506">
                <a:moveTo>
                  <a:pt x="0" y="706"/>
                </a:moveTo>
                <a:cubicBezTo>
                  <a:pt x="56444" y="0"/>
                  <a:pt x="203200" y="706"/>
                  <a:pt x="203200" y="706"/>
                </a:cubicBezTo>
                <a:cubicBezTo>
                  <a:pt x="293511" y="2117"/>
                  <a:pt x="417689" y="2117"/>
                  <a:pt x="541867" y="9173"/>
                </a:cubicBezTo>
                <a:cubicBezTo>
                  <a:pt x="666045" y="16229"/>
                  <a:pt x="832556" y="26107"/>
                  <a:pt x="948267" y="43040"/>
                </a:cubicBezTo>
                <a:cubicBezTo>
                  <a:pt x="1063978" y="59973"/>
                  <a:pt x="1150055" y="86784"/>
                  <a:pt x="1236133" y="110773"/>
                </a:cubicBezTo>
                <a:cubicBezTo>
                  <a:pt x="1322211" y="134762"/>
                  <a:pt x="1388533" y="155929"/>
                  <a:pt x="1464733" y="186973"/>
                </a:cubicBezTo>
                <a:cubicBezTo>
                  <a:pt x="1540933" y="218017"/>
                  <a:pt x="1628422" y="260351"/>
                  <a:pt x="1693333" y="297040"/>
                </a:cubicBezTo>
                <a:cubicBezTo>
                  <a:pt x="1758244" y="333729"/>
                  <a:pt x="1804811" y="366184"/>
                  <a:pt x="1854200" y="407106"/>
                </a:cubicBezTo>
                <a:cubicBezTo>
                  <a:pt x="1903589" y="448028"/>
                  <a:pt x="1955800" y="490362"/>
                  <a:pt x="1989667" y="542573"/>
                </a:cubicBezTo>
                <a:cubicBezTo>
                  <a:pt x="2023534" y="594784"/>
                  <a:pt x="2040467" y="670984"/>
                  <a:pt x="2057400" y="720373"/>
                </a:cubicBezTo>
                <a:cubicBezTo>
                  <a:pt x="2074333" y="769762"/>
                  <a:pt x="2082800" y="779639"/>
                  <a:pt x="2091267" y="838906"/>
                </a:cubicBezTo>
                <a:cubicBezTo>
                  <a:pt x="2099734" y="898173"/>
                  <a:pt x="2109611" y="999773"/>
                  <a:pt x="2108200" y="1075973"/>
                </a:cubicBezTo>
                <a:cubicBezTo>
                  <a:pt x="2106789" y="1152173"/>
                  <a:pt x="2096911" y="1226962"/>
                  <a:pt x="2082800" y="1296106"/>
                </a:cubicBezTo>
                <a:cubicBezTo>
                  <a:pt x="2068689" y="1365250"/>
                  <a:pt x="2048933" y="1425929"/>
                  <a:pt x="2023533" y="1490840"/>
                </a:cubicBezTo>
                <a:cubicBezTo>
                  <a:pt x="1998133" y="1555751"/>
                  <a:pt x="1968500" y="1610784"/>
                  <a:pt x="1930400" y="1685573"/>
                </a:cubicBezTo>
                <a:cubicBezTo>
                  <a:pt x="1892300" y="1760362"/>
                  <a:pt x="1830211" y="1874662"/>
                  <a:pt x="1794933" y="1939573"/>
                </a:cubicBezTo>
                <a:cubicBezTo>
                  <a:pt x="1759655" y="2004484"/>
                  <a:pt x="1744133" y="2027062"/>
                  <a:pt x="1718733" y="2075040"/>
                </a:cubicBezTo>
                <a:cubicBezTo>
                  <a:pt x="1693333" y="2123018"/>
                  <a:pt x="1642533" y="2227440"/>
                  <a:pt x="1642533" y="2227440"/>
                </a:cubicBezTo>
                <a:cubicBezTo>
                  <a:pt x="1614311" y="2283884"/>
                  <a:pt x="1574800" y="2358673"/>
                  <a:pt x="1549400" y="2413706"/>
                </a:cubicBezTo>
                <a:cubicBezTo>
                  <a:pt x="1524000" y="2468739"/>
                  <a:pt x="1501422" y="2508251"/>
                  <a:pt x="1490133" y="2557640"/>
                </a:cubicBezTo>
                <a:cubicBezTo>
                  <a:pt x="1478844" y="2607029"/>
                  <a:pt x="1485900" y="2623962"/>
                  <a:pt x="1481667" y="2710040"/>
                </a:cubicBezTo>
                <a:cubicBezTo>
                  <a:pt x="1477434" y="2796118"/>
                  <a:pt x="1468966" y="2976739"/>
                  <a:pt x="1464733" y="3074106"/>
                </a:cubicBezTo>
                <a:cubicBezTo>
                  <a:pt x="1460500" y="3171473"/>
                  <a:pt x="1461911" y="3218040"/>
                  <a:pt x="1456267" y="3294240"/>
                </a:cubicBezTo>
                <a:cubicBezTo>
                  <a:pt x="1450623" y="3370440"/>
                  <a:pt x="1436511" y="3467806"/>
                  <a:pt x="1430867" y="3531306"/>
                </a:cubicBezTo>
                <a:cubicBezTo>
                  <a:pt x="1425223" y="3594806"/>
                  <a:pt x="1428045" y="3617384"/>
                  <a:pt x="1422400" y="3675240"/>
                </a:cubicBezTo>
                <a:cubicBezTo>
                  <a:pt x="1416756" y="3733096"/>
                  <a:pt x="1406878" y="3802240"/>
                  <a:pt x="1397000" y="3878440"/>
                </a:cubicBezTo>
                <a:cubicBezTo>
                  <a:pt x="1387122" y="3954640"/>
                  <a:pt x="1373011" y="4050596"/>
                  <a:pt x="1363133" y="4132440"/>
                </a:cubicBezTo>
                <a:cubicBezTo>
                  <a:pt x="1353255" y="4214284"/>
                  <a:pt x="1344788" y="4293306"/>
                  <a:pt x="1337733" y="4369506"/>
                </a:cubicBezTo>
                <a:cubicBezTo>
                  <a:pt x="1330678" y="4445706"/>
                  <a:pt x="1326444" y="4527551"/>
                  <a:pt x="1320800" y="4589640"/>
                </a:cubicBezTo>
                <a:cubicBezTo>
                  <a:pt x="1315156" y="4651729"/>
                  <a:pt x="1308100" y="4695473"/>
                  <a:pt x="1303867" y="4742040"/>
                </a:cubicBezTo>
                <a:cubicBezTo>
                  <a:pt x="1299634" y="4788607"/>
                  <a:pt x="1309511" y="4801307"/>
                  <a:pt x="1295400" y="4869040"/>
                </a:cubicBezTo>
                <a:cubicBezTo>
                  <a:pt x="1281289" y="4936773"/>
                  <a:pt x="1240367" y="5075062"/>
                  <a:pt x="1219200" y="5148440"/>
                </a:cubicBezTo>
                <a:cubicBezTo>
                  <a:pt x="1198033" y="5221818"/>
                  <a:pt x="1183922" y="5218995"/>
                  <a:pt x="1168400" y="5309306"/>
                </a:cubicBezTo>
                <a:cubicBezTo>
                  <a:pt x="1152878" y="5399617"/>
                  <a:pt x="1171222" y="5444773"/>
                  <a:pt x="1126067" y="5690306"/>
                </a:cubicBezTo>
                <a:cubicBezTo>
                  <a:pt x="1080912" y="5935839"/>
                  <a:pt x="989189" y="6359172"/>
                  <a:pt x="897467" y="6782506"/>
                </a:cubicBezTo>
              </a:path>
            </a:pathLst>
          </a:cu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7" name="Group 46"/>
          <p:cNvGrpSpPr/>
          <p:nvPr/>
        </p:nvGrpSpPr>
        <p:grpSpPr>
          <a:xfrm>
            <a:off x="4953000" y="3962400"/>
            <a:ext cx="1988470" cy="1752600"/>
            <a:chOff x="4953000" y="3962400"/>
            <a:chExt cx="1988470" cy="1752600"/>
          </a:xfrm>
        </p:grpSpPr>
        <p:pic>
          <p:nvPicPr>
            <p:cNvPr id="23554" name="Picture 2"/>
            <p:cNvPicPr>
              <a:picLocks noChangeAspect="1" noChangeArrowheads="1"/>
            </p:cNvPicPr>
            <p:nvPr/>
          </p:nvPicPr>
          <p:blipFill>
            <a:blip r:embed="rId2" cstate="print"/>
            <a:srcRect l="29904" r="12780" b="8458"/>
            <a:stretch>
              <a:fillRect/>
            </a:stretch>
          </p:blipFill>
          <p:spPr bwMode="auto">
            <a:xfrm>
              <a:off x="5257800" y="3962400"/>
              <a:ext cx="1168400" cy="1752600"/>
            </a:xfrm>
            <a:prstGeom prst="rect">
              <a:avLst/>
            </a:prstGeom>
            <a:noFill/>
            <a:ln w="9525">
              <a:noFill/>
              <a:miter lim="800000"/>
              <a:headEnd/>
              <a:tailEnd/>
            </a:ln>
            <a:effectLst/>
          </p:spPr>
        </p:pic>
        <p:cxnSp>
          <p:nvCxnSpPr>
            <p:cNvPr id="15" name="Straight Arrow Connector 14"/>
            <p:cNvCxnSpPr/>
            <p:nvPr/>
          </p:nvCxnSpPr>
          <p:spPr>
            <a:xfrm>
              <a:off x="4953000" y="4953000"/>
              <a:ext cx="42031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521158" y="5031623"/>
              <a:ext cx="42031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00847" y="4296078"/>
              <a:ext cx="210156" cy="420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410200" y="4419600"/>
              <a:ext cx="210156" cy="420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8153400" y="15240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01000" y="40386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48600" y="64008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077200" y="6248400"/>
            <a:ext cx="689612" cy="369332"/>
          </a:xfrm>
          <a:prstGeom prst="rect">
            <a:avLst/>
          </a:prstGeom>
          <a:noFill/>
        </p:spPr>
        <p:txBody>
          <a:bodyPr wrap="none" rtlCol="0">
            <a:spAutoFit/>
          </a:bodyPr>
          <a:lstStyle/>
          <a:p>
            <a:r>
              <a:rPr lang="en-US" dirty="0" smtClean="0"/>
              <a:t>Boise</a:t>
            </a:r>
            <a:endParaRPr lang="en-US" dirty="0"/>
          </a:p>
        </p:txBody>
      </p:sp>
      <p:sp>
        <p:nvSpPr>
          <p:cNvPr id="27" name="TextBox 26"/>
          <p:cNvSpPr txBox="1"/>
          <p:nvPr/>
        </p:nvSpPr>
        <p:spPr>
          <a:xfrm>
            <a:off x="8153400" y="3962400"/>
            <a:ext cx="819455" cy="369332"/>
          </a:xfrm>
          <a:prstGeom prst="rect">
            <a:avLst/>
          </a:prstGeom>
          <a:noFill/>
        </p:spPr>
        <p:txBody>
          <a:bodyPr wrap="none" rtlCol="0">
            <a:spAutoFit/>
          </a:bodyPr>
          <a:lstStyle/>
          <a:p>
            <a:r>
              <a:rPr lang="en-US" dirty="0" smtClean="0"/>
              <a:t>McCall</a:t>
            </a:r>
            <a:endParaRPr lang="en-US" dirty="0"/>
          </a:p>
        </p:txBody>
      </p:sp>
      <p:cxnSp>
        <p:nvCxnSpPr>
          <p:cNvPr id="29" name="Straight Connector 28"/>
          <p:cNvCxnSpPr>
            <a:stCxn id="19" idx="0"/>
          </p:cNvCxnSpPr>
          <p:nvPr/>
        </p:nvCxnSpPr>
        <p:spPr>
          <a:xfrm flipH="1" flipV="1">
            <a:off x="5257801" y="1066800"/>
            <a:ext cx="2971799"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9" idx="4"/>
          </p:cNvCxnSpPr>
          <p:nvPr/>
        </p:nvCxnSpPr>
        <p:spPr>
          <a:xfrm flipH="1">
            <a:off x="5257800" y="1676400"/>
            <a:ext cx="2971800" cy="198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0" idx="0"/>
            <a:endCxn id="44" idx="0"/>
          </p:cNvCxnSpPr>
          <p:nvPr/>
        </p:nvCxnSpPr>
        <p:spPr>
          <a:xfrm flipH="1">
            <a:off x="4610100" y="4038600"/>
            <a:ext cx="3467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4"/>
          </p:cNvCxnSpPr>
          <p:nvPr/>
        </p:nvCxnSpPr>
        <p:spPr>
          <a:xfrm flipH="1">
            <a:off x="7162800" y="4191000"/>
            <a:ext cx="9144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8600" y="1143000"/>
            <a:ext cx="2514600" cy="923330"/>
          </a:xfrm>
          <a:prstGeom prst="rect">
            <a:avLst/>
          </a:prstGeom>
          <a:noFill/>
        </p:spPr>
        <p:txBody>
          <a:bodyPr wrap="square" rtlCol="0">
            <a:spAutoFit/>
          </a:bodyPr>
          <a:lstStyle/>
          <a:p>
            <a:r>
              <a:rPr lang="en-US" dirty="0" smtClean="0"/>
              <a:t>Orofino/</a:t>
            </a:r>
            <a:r>
              <a:rPr lang="en-US" dirty="0" err="1" smtClean="0"/>
              <a:t>Dworshak</a:t>
            </a:r>
            <a:r>
              <a:rPr lang="en-US" dirty="0" smtClean="0"/>
              <a:t> area: left-lateral oblique reverse sense of shear.</a:t>
            </a:r>
            <a:endParaRPr lang="en-US" dirty="0"/>
          </a:p>
        </p:txBody>
      </p:sp>
      <p:sp>
        <p:nvSpPr>
          <p:cNvPr id="41" name="TextBox 40"/>
          <p:cNvSpPr txBox="1"/>
          <p:nvPr/>
        </p:nvSpPr>
        <p:spPr>
          <a:xfrm>
            <a:off x="2133600" y="4114800"/>
            <a:ext cx="2133600" cy="923330"/>
          </a:xfrm>
          <a:prstGeom prst="rect">
            <a:avLst/>
          </a:prstGeom>
          <a:noFill/>
        </p:spPr>
        <p:txBody>
          <a:bodyPr wrap="square" rtlCol="0">
            <a:spAutoFit/>
          </a:bodyPr>
          <a:lstStyle/>
          <a:p>
            <a:r>
              <a:rPr lang="en-US" dirty="0" smtClean="0"/>
              <a:t>McCall area: right lateral </a:t>
            </a:r>
            <a:r>
              <a:rPr lang="en-US" dirty="0" err="1" smtClean="0"/>
              <a:t>transpressive</a:t>
            </a:r>
            <a:r>
              <a:rPr lang="en-US" dirty="0" smtClean="0"/>
              <a:t> sense of shear.</a:t>
            </a:r>
            <a:endParaRPr lang="en-US" dirty="0"/>
          </a:p>
        </p:txBody>
      </p:sp>
      <p:pic>
        <p:nvPicPr>
          <p:cNvPr id="43" name="Picture 42" descr="gsa s and d lines oro.png"/>
          <p:cNvPicPr>
            <a:picLocks noChangeAspect="1"/>
          </p:cNvPicPr>
          <p:nvPr/>
        </p:nvPicPr>
        <p:blipFill>
          <a:blip r:embed="rId3" cstate="print"/>
          <a:stretch>
            <a:fillRect/>
          </a:stretch>
        </p:blipFill>
        <p:spPr>
          <a:xfrm>
            <a:off x="304800" y="2057400"/>
            <a:ext cx="1600200" cy="1600200"/>
          </a:xfrm>
          <a:prstGeom prst="rect">
            <a:avLst/>
          </a:prstGeom>
        </p:spPr>
      </p:pic>
      <p:sp>
        <p:nvSpPr>
          <p:cNvPr id="44" name="Rectangle 43"/>
          <p:cNvSpPr/>
          <p:nvPr/>
        </p:nvSpPr>
        <p:spPr>
          <a:xfrm>
            <a:off x="2057400" y="4038600"/>
            <a:ext cx="5105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52400" y="1066800"/>
            <a:ext cx="5105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1981200" y="2895600"/>
            <a:ext cx="381000" cy="0"/>
          </a:xfrm>
          <a:prstGeom prst="line">
            <a:avLst/>
          </a:prstGeom>
          <a:ln w="28575">
            <a:solidFill>
              <a:srgbClr val="E90F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810000" y="5867400"/>
            <a:ext cx="381000" cy="0"/>
          </a:xfrm>
          <a:prstGeom prst="line">
            <a:avLst/>
          </a:prstGeom>
          <a:ln w="28575">
            <a:solidFill>
              <a:srgbClr val="E90F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981200" y="3352800"/>
            <a:ext cx="381000" cy="0"/>
          </a:xfrm>
          <a:prstGeom prst="line">
            <a:avLst/>
          </a:prstGeom>
          <a:ln w="28575">
            <a:solidFill>
              <a:srgbClr val="0C890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810000" y="6553200"/>
            <a:ext cx="381000" cy="0"/>
          </a:xfrm>
          <a:prstGeom prst="line">
            <a:avLst/>
          </a:prstGeom>
          <a:ln w="28575">
            <a:solidFill>
              <a:srgbClr val="0C8907"/>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286000" y="2743200"/>
            <a:ext cx="1933863" cy="276999"/>
          </a:xfrm>
          <a:prstGeom prst="rect">
            <a:avLst/>
          </a:prstGeom>
          <a:noFill/>
        </p:spPr>
        <p:txBody>
          <a:bodyPr wrap="none" rtlCol="0">
            <a:spAutoFit/>
          </a:bodyPr>
          <a:lstStyle/>
          <a:p>
            <a:r>
              <a:rPr lang="en-US" sz="1200" dirty="0" smtClean="0"/>
              <a:t>original foliation orientation</a:t>
            </a:r>
            <a:endParaRPr lang="en-US" sz="1200" dirty="0"/>
          </a:p>
        </p:txBody>
      </p:sp>
      <p:sp>
        <p:nvSpPr>
          <p:cNvPr id="57" name="TextBox 56"/>
          <p:cNvSpPr txBox="1"/>
          <p:nvPr/>
        </p:nvSpPr>
        <p:spPr>
          <a:xfrm>
            <a:off x="2512904" y="2971800"/>
            <a:ext cx="687496" cy="276999"/>
          </a:xfrm>
          <a:prstGeom prst="rect">
            <a:avLst/>
          </a:prstGeom>
          <a:noFill/>
        </p:spPr>
        <p:txBody>
          <a:bodyPr wrap="none" rtlCol="0">
            <a:spAutoFit/>
          </a:bodyPr>
          <a:lstStyle/>
          <a:p>
            <a:r>
              <a:rPr lang="en-US" sz="1200" i="1" dirty="0" smtClean="0"/>
              <a:t>rotation</a:t>
            </a:r>
            <a:endParaRPr lang="en-US" sz="1200" i="1" dirty="0"/>
          </a:p>
        </p:txBody>
      </p:sp>
      <p:sp>
        <p:nvSpPr>
          <p:cNvPr id="58" name="TextBox 57"/>
          <p:cNvSpPr txBox="1"/>
          <p:nvPr/>
        </p:nvSpPr>
        <p:spPr>
          <a:xfrm>
            <a:off x="4114800" y="5715000"/>
            <a:ext cx="1933863" cy="276999"/>
          </a:xfrm>
          <a:prstGeom prst="rect">
            <a:avLst/>
          </a:prstGeom>
          <a:noFill/>
        </p:spPr>
        <p:txBody>
          <a:bodyPr wrap="none" rtlCol="0">
            <a:spAutoFit/>
          </a:bodyPr>
          <a:lstStyle/>
          <a:p>
            <a:r>
              <a:rPr lang="en-US" sz="1200" dirty="0" smtClean="0"/>
              <a:t>original foliation orientation</a:t>
            </a:r>
            <a:endParaRPr lang="en-US" sz="1200" dirty="0"/>
          </a:p>
        </p:txBody>
      </p:sp>
      <p:sp>
        <p:nvSpPr>
          <p:cNvPr id="59" name="TextBox 58"/>
          <p:cNvSpPr txBox="1"/>
          <p:nvPr/>
        </p:nvSpPr>
        <p:spPr>
          <a:xfrm>
            <a:off x="2286000" y="3200400"/>
            <a:ext cx="1970732" cy="276999"/>
          </a:xfrm>
          <a:prstGeom prst="rect">
            <a:avLst/>
          </a:prstGeom>
          <a:noFill/>
        </p:spPr>
        <p:txBody>
          <a:bodyPr wrap="none" rtlCol="0">
            <a:spAutoFit/>
          </a:bodyPr>
          <a:lstStyle/>
          <a:p>
            <a:r>
              <a:rPr lang="en-US" sz="1200" dirty="0" smtClean="0"/>
              <a:t>modern foliation orientation</a:t>
            </a:r>
            <a:endParaRPr lang="en-US" sz="1200" dirty="0"/>
          </a:p>
        </p:txBody>
      </p:sp>
      <p:sp>
        <p:nvSpPr>
          <p:cNvPr id="60" name="TextBox 59"/>
          <p:cNvSpPr txBox="1"/>
          <p:nvPr/>
        </p:nvSpPr>
        <p:spPr>
          <a:xfrm>
            <a:off x="4114800" y="6400800"/>
            <a:ext cx="2305311" cy="276999"/>
          </a:xfrm>
          <a:prstGeom prst="rect">
            <a:avLst/>
          </a:prstGeom>
          <a:noFill/>
        </p:spPr>
        <p:txBody>
          <a:bodyPr wrap="none" rtlCol="0">
            <a:spAutoFit/>
          </a:bodyPr>
          <a:lstStyle/>
          <a:p>
            <a:r>
              <a:rPr lang="en-US" sz="1200" dirty="0" smtClean="0"/>
              <a:t> pre-Miocene foliation orientation</a:t>
            </a:r>
            <a:endParaRPr lang="en-US" sz="1200" dirty="0"/>
          </a:p>
        </p:txBody>
      </p:sp>
      <p:sp>
        <p:nvSpPr>
          <p:cNvPr id="61" name="TextBox 60"/>
          <p:cNvSpPr txBox="1"/>
          <p:nvPr/>
        </p:nvSpPr>
        <p:spPr>
          <a:xfrm>
            <a:off x="4648200" y="6019800"/>
            <a:ext cx="687496" cy="276999"/>
          </a:xfrm>
          <a:prstGeom prst="rect">
            <a:avLst/>
          </a:prstGeom>
          <a:noFill/>
        </p:spPr>
        <p:txBody>
          <a:bodyPr wrap="none" rtlCol="0">
            <a:spAutoFit/>
          </a:bodyPr>
          <a:lstStyle/>
          <a:p>
            <a:r>
              <a:rPr lang="en-US" sz="1200" i="1" dirty="0" smtClean="0"/>
              <a:t>rotation</a:t>
            </a:r>
            <a:endParaRPr lang="en-US" sz="1200" i="1" dirty="0"/>
          </a:p>
        </p:txBody>
      </p:sp>
      <p:grpSp>
        <p:nvGrpSpPr>
          <p:cNvPr id="69" name="Group 68"/>
          <p:cNvGrpSpPr/>
          <p:nvPr/>
        </p:nvGrpSpPr>
        <p:grpSpPr>
          <a:xfrm>
            <a:off x="2743200" y="1447800"/>
            <a:ext cx="1709737" cy="1227176"/>
            <a:chOff x="2743200" y="1447800"/>
            <a:chExt cx="1709737" cy="1227176"/>
          </a:xfrm>
        </p:grpSpPr>
        <p:pic>
          <p:nvPicPr>
            <p:cNvPr id="23555" name="Picture 3"/>
            <p:cNvPicPr>
              <a:picLocks noChangeAspect="1" noChangeArrowheads="1"/>
            </p:cNvPicPr>
            <p:nvPr/>
          </p:nvPicPr>
          <p:blipFill>
            <a:blip r:embed="rId4" cstate="print"/>
            <a:srcRect/>
            <a:stretch>
              <a:fillRect/>
            </a:stretch>
          </p:blipFill>
          <p:spPr bwMode="auto">
            <a:xfrm>
              <a:off x="2743200" y="1447800"/>
              <a:ext cx="1709737" cy="1227176"/>
            </a:xfrm>
            <a:prstGeom prst="rect">
              <a:avLst/>
            </a:prstGeom>
            <a:noFill/>
            <a:ln w="9525">
              <a:noFill/>
              <a:miter lim="800000"/>
              <a:headEnd/>
              <a:tailEnd/>
            </a:ln>
            <a:effectLst/>
          </p:spPr>
        </p:pic>
        <p:cxnSp>
          <p:nvCxnSpPr>
            <p:cNvPr id="11" name="Straight Arrow Connector 10"/>
            <p:cNvCxnSpPr/>
            <p:nvPr/>
          </p:nvCxnSpPr>
          <p:spPr>
            <a:xfrm flipH="1" flipV="1">
              <a:off x="3429000" y="1752600"/>
              <a:ext cx="399809" cy="999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00400" y="2514600"/>
              <a:ext cx="399809" cy="999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91000" y="1905000"/>
              <a:ext cx="119726"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a:off x="4191000" y="2438399"/>
              <a:ext cx="119726"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315200" y="1447800"/>
            <a:ext cx="902298" cy="369332"/>
          </a:xfrm>
          <a:prstGeom prst="rect">
            <a:avLst/>
          </a:prstGeom>
          <a:noFill/>
        </p:spPr>
        <p:txBody>
          <a:bodyPr wrap="none" rtlCol="0">
            <a:spAutoFit/>
          </a:bodyPr>
          <a:lstStyle/>
          <a:p>
            <a:r>
              <a:rPr lang="en-US" dirty="0" smtClean="0"/>
              <a:t>Orofino</a:t>
            </a:r>
            <a:endParaRPr lang="en-US" dirty="0"/>
          </a:p>
        </p:txBody>
      </p:sp>
      <p:pic>
        <p:nvPicPr>
          <p:cNvPr id="46" name="Picture 45" descr="Rotated S and Dmccall.png"/>
          <p:cNvPicPr>
            <a:picLocks noChangeAspect="1"/>
          </p:cNvPicPr>
          <p:nvPr/>
        </p:nvPicPr>
        <p:blipFill>
          <a:blip r:embed="rId5" cstate="print"/>
          <a:stretch>
            <a:fillRect/>
          </a:stretch>
        </p:blipFill>
        <p:spPr>
          <a:xfrm>
            <a:off x="2133600" y="5029200"/>
            <a:ext cx="1600200" cy="16002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 val="4128924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Accretionary Convergence</a:t>
            </a:r>
            <a:endParaRPr lang="en-US" dirty="0"/>
          </a:p>
        </p:txBody>
      </p:sp>
      <p:sp>
        <p:nvSpPr>
          <p:cNvPr id="9" name="Freeform 8"/>
          <p:cNvSpPr/>
          <p:nvPr/>
        </p:nvSpPr>
        <p:spPr>
          <a:xfrm>
            <a:off x="6872510" y="1291773"/>
            <a:ext cx="1636499" cy="5261427"/>
          </a:xfrm>
          <a:custGeom>
            <a:avLst/>
            <a:gdLst>
              <a:gd name="connsiteX0" fmla="*/ 0 w 2109611"/>
              <a:gd name="connsiteY0" fmla="*/ 706 h 6782506"/>
              <a:gd name="connsiteX1" fmla="*/ 203200 w 2109611"/>
              <a:gd name="connsiteY1" fmla="*/ 706 h 6782506"/>
              <a:gd name="connsiteX2" fmla="*/ 541867 w 2109611"/>
              <a:gd name="connsiteY2" fmla="*/ 9173 h 6782506"/>
              <a:gd name="connsiteX3" fmla="*/ 948267 w 2109611"/>
              <a:gd name="connsiteY3" fmla="*/ 43040 h 6782506"/>
              <a:gd name="connsiteX4" fmla="*/ 1236133 w 2109611"/>
              <a:gd name="connsiteY4" fmla="*/ 110773 h 6782506"/>
              <a:gd name="connsiteX5" fmla="*/ 1464733 w 2109611"/>
              <a:gd name="connsiteY5" fmla="*/ 186973 h 6782506"/>
              <a:gd name="connsiteX6" fmla="*/ 1693333 w 2109611"/>
              <a:gd name="connsiteY6" fmla="*/ 297040 h 6782506"/>
              <a:gd name="connsiteX7" fmla="*/ 1854200 w 2109611"/>
              <a:gd name="connsiteY7" fmla="*/ 407106 h 6782506"/>
              <a:gd name="connsiteX8" fmla="*/ 1989667 w 2109611"/>
              <a:gd name="connsiteY8" fmla="*/ 542573 h 6782506"/>
              <a:gd name="connsiteX9" fmla="*/ 2057400 w 2109611"/>
              <a:gd name="connsiteY9" fmla="*/ 720373 h 6782506"/>
              <a:gd name="connsiteX10" fmla="*/ 2091267 w 2109611"/>
              <a:gd name="connsiteY10" fmla="*/ 838906 h 6782506"/>
              <a:gd name="connsiteX11" fmla="*/ 2108200 w 2109611"/>
              <a:gd name="connsiteY11" fmla="*/ 1075973 h 6782506"/>
              <a:gd name="connsiteX12" fmla="*/ 2082800 w 2109611"/>
              <a:gd name="connsiteY12" fmla="*/ 1296106 h 6782506"/>
              <a:gd name="connsiteX13" fmla="*/ 2023533 w 2109611"/>
              <a:gd name="connsiteY13" fmla="*/ 1490840 h 6782506"/>
              <a:gd name="connsiteX14" fmla="*/ 1930400 w 2109611"/>
              <a:gd name="connsiteY14" fmla="*/ 1685573 h 6782506"/>
              <a:gd name="connsiteX15" fmla="*/ 1794933 w 2109611"/>
              <a:gd name="connsiteY15" fmla="*/ 1939573 h 6782506"/>
              <a:gd name="connsiteX16" fmla="*/ 1718733 w 2109611"/>
              <a:gd name="connsiteY16" fmla="*/ 2075040 h 6782506"/>
              <a:gd name="connsiteX17" fmla="*/ 1642533 w 2109611"/>
              <a:gd name="connsiteY17" fmla="*/ 2227440 h 6782506"/>
              <a:gd name="connsiteX18" fmla="*/ 1549400 w 2109611"/>
              <a:gd name="connsiteY18" fmla="*/ 2413706 h 6782506"/>
              <a:gd name="connsiteX19" fmla="*/ 1490133 w 2109611"/>
              <a:gd name="connsiteY19" fmla="*/ 2557640 h 6782506"/>
              <a:gd name="connsiteX20" fmla="*/ 1481667 w 2109611"/>
              <a:gd name="connsiteY20" fmla="*/ 2710040 h 6782506"/>
              <a:gd name="connsiteX21" fmla="*/ 1464733 w 2109611"/>
              <a:gd name="connsiteY21" fmla="*/ 3074106 h 6782506"/>
              <a:gd name="connsiteX22" fmla="*/ 1456267 w 2109611"/>
              <a:gd name="connsiteY22" fmla="*/ 3294240 h 6782506"/>
              <a:gd name="connsiteX23" fmla="*/ 1430867 w 2109611"/>
              <a:gd name="connsiteY23" fmla="*/ 3531306 h 6782506"/>
              <a:gd name="connsiteX24" fmla="*/ 1422400 w 2109611"/>
              <a:gd name="connsiteY24" fmla="*/ 3675240 h 6782506"/>
              <a:gd name="connsiteX25" fmla="*/ 1397000 w 2109611"/>
              <a:gd name="connsiteY25" fmla="*/ 3878440 h 6782506"/>
              <a:gd name="connsiteX26" fmla="*/ 1363133 w 2109611"/>
              <a:gd name="connsiteY26" fmla="*/ 4132440 h 6782506"/>
              <a:gd name="connsiteX27" fmla="*/ 1337733 w 2109611"/>
              <a:gd name="connsiteY27" fmla="*/ 4369506 h 6782506"/>
              <a:gd name="connsiteX28" fmla="*/ 1320800 w 2109611"/>
              <a:gd name="connsiteY28" fmla="*/ 4589640 h 6782506"/>
              <a:gd name="connsiteX29" fmla="*/ 1303867 w 2109611"/>
              <a:gd name="connsiteY29" fmla="*/ 4742040 h 6782506"/>
              <a:gd name="connsiteX30" fmla="*/ 1295400 w 2109611"/>
              <a:gd name="connsiteY30" fmla="*/ 4869040 h 6782506"/>
              <a:gd name="connsiteX31" fmla="*/ 1219200 w 2109611"/>
              <a:gd name="connsiteY31" fmla="*/ 5148440 h 6782506"/>
              <a:gd name="connsiteX32" fmla="*/ 1168400 w 2109611"/>
              <a:gd name="connsiteY32" fmla="*/ 5309306 h 6782506"/>
              <a:gd name="connsiteX33" fmla="*/ 1126067 w 2109611"/>
              <a:gd name="connsiteY33" fmla="*/ 5690306 h 6782506"/>
              <a:gd name="connsiteX34" fmla="*/ 897467 w 2109611"/>
              <a:gd name="connsiteY34" fmla="*/ 6782506 h 678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9611" h="6782506">
                <a:moveTo>
                  <a:pt x="0" y="706"/>
                </a:moveTo>
                <a:cubicBezTo>
                  <a:pt x="56444" y="0"/>
                  <a:pt x="203200" y="706"/>
                  <a:pt x="203200" y="706"/>
                </a:cubicBezTo>
                <a:cubicBezTo>
                  <a:pt x="293511" y="2117"/>
                  <a:pt x="417689" y="2117"/>
                  <a:pt x="541867" y="9173"/>
                </a:cubicBezTo>
                <a:cubicBezTo>
                  <a:pt x="666045" y="16229"/>
                  <a:pt x="832556" y="26107"/>
                  <a:pt x="948267" y="43040"/>
                </a:cubicBezTo>
                <a:cubicBezTo>
                  <a:pt x="1063978" y="59973"/>
                  <a:pt x="1150055" y="86784"/>
                  <a:pt x="1236133" y="110773"/>
                </a:cubicBezTo>
                <a:cubicBezTo>
                  <a:pt x="1322211" y="134762"/>
                  <a:pt x="1388533" y="155929"/>
                  <a:pt x="1464733" y="186973"/>
                </a:cubicBezTo>
                <a:cubicBezTo>
                  <a:pt x="1540933" y="218017"/>
                  <a:pt x="1628422" y="260351"/>
                  <a:pt x="1693333" y="297040"/>
                </a:cubicBezTo>
                <a:cubicBezTo>
                  <a:pt x="1758244" y="333729"/>
                  <a:pt x="1804811" y="366184"/>
                  <a:pt x="1854200" y="407106"/>
                </a:cubicBezTo>
                <a:cubicBezTo>
                  <a:pt x="1903589" y="448028"/>
                  <a:pt x="1955800" y="490362"/>
                  <a:pt x="1989667" y="542573"/>
                </a:cubicBezTo>
                <a:cubicBezTo>
                  <a:pt x="2023534" y="594784"/>
                  <a:pt x="2040467" y="670984"/>
                  <a:pt x="2057400" y="720373"/>
                </a:cubicBezTo>
                <a:cubicBezTo>
                  <a:pt x="2074333" y="769762"/>
                  <a:pt x="2082800" y="779639"/>
                  <a:pt x="2091267" y="838906"/>
                </a:cubicBezTo>
                <a:cubicBezTo>
                  <a:pt x="2099734" y="898173"/>
                  <a:pt x="2109611" y="999773"/>
                  <a:pt x="2108200" y="1075973"/>
                </a:cubicBezTo>
                <a:cubicBezTo>
                  <a:pt x="2106789" y="1152173"/>
                  <a:pt x="2096911" y="1226962"/>
                  <a:pt x="2082800" y="1296106"/>
                </a:cubicBezTo>
                <a:cubicBezTo>
                  <a:pt x="2068689" y="1365250"/>
                  <a:pt x="2048933" y="1425929"/>
                  <a:pt x="2023533" y="1490840"/>
                </a:cubicBezTo>
                <a:cubicBezTo>
                  <a:pt x="1998133" y="1555751"/>
                  <a:pt x="1968500" y="1610784"/>
                  <a:pt x="1930400" y="1685573"/>
                </a:cubicBezTo>
                <a:cubicBezTo>
                  <a:pt x="1892300" y="1760362"/>
                  <a:pt x="1830211" y="1874662"/>
                  <a:pt x="1794933" y="1939573"/>
                </a:cubicBezTo>
                <a:cubicBezTo>
                  <a:pt x="1759655" y="2004484"/>
                  <a:pt x="1744133" y="2027062"/>
                  <a:pt x="1718733" y="2075040"/>
                </a:cubicBezTo>
                <a:cubicBezTo>
                  <a:pt x="1693333" y="2123018"/>
                  <a:pt x="1642533" y="2227440"/>
                  <a:pt x="1642533" y="2227440"/>
                </a:cubicBezTo>
                <a:cubicBezTo>
                  <a:pt x="1614311" y="2283884"/>
                  <a:pt x="1574800" y="2358673"/>
                  <a:pt x="1549400" y="2413706"/>
                </a:cubicBezTo>
                <a:cubicBezTo>
                  <a:pt x="1524000" y="2468739"/>
                  <a:pt x="1501422" y="2508251"/>
                  <a:pt x="1490133" y="2557640"/>
                </a:cubicBezTo>
                <a:cubicBezTo>
                  <a:pt x="1478844" y="2607029"/>
                  <a:pt x="1485900" y="2623962"/>
                  <a:pt x="1481667" y="2710040"/>
                </a:cubicBezTo>
                <a:cubicBezTo>
                  <a:pt x="1477434" y="2796118"/>
                  <a:pt x="1468966" y="2976739"/>
                  <a:pt x="1464733" y="3074106"/>
                </a:cubicBezTo>
                <a:cubicBezTo>
                  <a:pt x="1460500" y="3171473"/>
                  <a:pt x="1461911" y="3218040"/>
                  <a:pt x="1456267" y="3294240"/>
                </a:cubicBezTo>
                <a:cubicBezTo>
                  <a:pt x="1450623" y="3370440"/>
                  <a:pt x="1436511" y="3467806"/>
                  <a:pt x="1430867" y="3531306"/>
                </a:cubicBezTo>
                <a:cubicBezTo>
                  <a:pt x="1425223" y="3594806"/>
                  <a:pt x="1428045" y="3617384"/>
                  <a:pt x="1422400" y="3675240"/>
                </a:cubicBezTo>
                <a:cubicBezTo>
                  <a:pt x="1416756" y="3733096"/>
                  <a:pt x="1406878" y="3802240"/>
                  <a:pt x="1397000" y="3878440"/>
                </a:cubicBezTo>
                <a:cubicBezTo>
                  <a:pt x="1387122" y="3954640"/>
                  <a:pt x="1373011" y="4050596"/>
                  <a:pt x="1363133" y="4132440"/>
                </a:cubicBezTo>
                <a:cubicBezTo>
                  <a:pt x="1353255" y="4214284"/>
                  <a:pt x="1344788" y="4293306"/>
                  <a:pt x="1337733" y="4369506"/>
                </a:cubicBezTo>
                <a:cubicBezTo>
                  <a:pt x="1330678" y="4445706"/>
                  <a:pt x="1326444" y="4527551"/>
                  <a:pt x="1320800" y="4589640"/>
                </a:cubicBezTo>
                <a:cubicBezTo>
                  <a:pt x="1315156" y="4651729"/>
                  <a:pt x="1308100" y="4695473"/>
                  <a:pt x="1303867" y="4742040"/>
                </a:cubicBezTo>
                <a:cubicBezTo>
                  <a:pt x="1299634" y="4788607"/>
                  <a:pt x="1309511" y="4801307"/>
                  <a:pt x="1295400" y="4869040"/>
                </a:cubicBezTo>
                <a:cubicBezTo>
                  <a:pt x="1281289" y="4936773"/>
                  <a:pt x="1240367" y="5075062"/>
                  <a:pt x="1219200" y="5148440"/>
                </a:cubicBezTo>
                <a:cubicBezTo>
                  <a:pt x="1198033" y="5221818"/>
                  <a:pt x="1183922" y="5218995"/>
                  <a:pt x="1168400" y="5309306"/>
                </a:cubicBezTo>
                <a:cubicBezTo>
                  <a:pt x="1152878" y="5399617"/>
                  <a:pt x="1171222" y="5444773"/>
                  <a:pt x="1126067" y="5690306"/>
                </a:cubicBezTo>
                <a:cubicBezTo>
                  <a:pt x="1080912" y="5935839"/>
                  <a:pt x="989189" y="6359172"/>
                  <a:pt x="897467" y="6782506"/>
                </a:cubicBezTo>
              </a:path>
            </a:pathLst>
          </a:cu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Oval 18"/>
          <p:cNvSpPr/>
          <p:nvPr/>
        </p:nvSpPr>
        <p:spPr>
          <a:xfrm>
            <a:off x="8153400" y="15240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01000" y="40386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48600" y="64008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077200" y="6248400"/>
            <a:ext cx="689612" cy="369332"/>
          </a:xfrm>
          <a:prstGeom prst="rect">
            <a:avLst/>
          </a:prstGeom>
          <a:noFill/>
        </p:spPr>
        <p:txBody>
          <a:bodyPr wrap="none" rtlCol="0">
            <a:spAutoFit/>
          </a:bodyPr>
          <a:lstStyle/>
          <a:p>
            <a:r>
              <a:rPr lang="en-US" dirty="0" smtClean="0"/>
              <a:t>Boise</a:t>
            </a:r>
            <a:endParaRPr lang="en-US" dirty="0"/>
          </a:p>
        </p:txBody>
      </p:sp>
      <p:sp>
        <p:nvSpPr>
          <p:cNvPr id="27" name="TextBox 26"/>
          <p:cNvSpPr txBox="1"/>
          <p:nvPr/>
        </p:nvSpPr>
        <p:spPr>
          <a:xfrm>
            <a:off x="8153400" y="3962400"/>
            <a:ext cx="819455" cy="369332"/>
          </a:xfrm>
          <a:prstGeom prst="rect">
            <a:avLst/>
          </a:prstGeom>
          <a:noFill/>
        </p:spPr>
        <p:txBody>
          <a:bodyPr wrap="none" rtlCol="0">
            <a:spAutoFit/>
          </a:bodyPr>
          <a:lstStyle/>
          <a:p>
            <a:r>
              <a:rPr lang="en-US" dirty="0" smtClean="0"/>
              <a:t>McCall</a:t>
            </a:r>
            <a:endParaRPr lang="en-US" dirty="0"/>
          </a:p>
        </p:txBody>
      </p:sp>
      <p:sp>
        <p:nvSpPr>
          <p:cNvPr id="47" name="TextBox 46"/>
          <p:cNvSpPr txBox="1"/>
          <p:nvPr/>
        </p:nvSpPr>
        <p:spPr>
          <a:xfrm>
            <a:off x="7315200" y="1447800"/>
            <a:ext cx="902298" cy="369332"/>
          </a:xfrm>
          <a:prstGeom prst="rect">
            <a:avLst/>
          </a:prstGeom>
          <a:noFill/>
        </p:spPr>
        <p:txBody>
          <a:bodyPr wrap="none" rtlCol="0">
            <a:spAutoFit/>
          </a:bodyPr>
          <a:lstStyle/>
          <a:p>
            <a:r>
              <a:rPr lang="en-US" dirty="0" smtClean="0"/>
              <a:t>Orofino</a:t>
            </a:r>
            <a:endParaRPr lang="en-US" dirty="0"/>
          </a:p>
        </p:txBody>
      </p:sp>
      <p:sp>
        <p:nvSpPr>
          <p:cNvPr id="28" name="TextBox 27"/>
          <p:cNvSpPr txBox="1"/>
          <p:nvPr/>
        </p:nvSpPr>
        <p:spPr>
          <a:xfrm>
            <a:off x="76200" y="1536174"/>
            <a:ext cx="3429000" cy="3785652"/>
          </a:xfrm>
          <a:prstGeom prst="rect">
            <a:avLst/>
          </a:prstGeom>
          <a:noFill/>
        </p:spPr>
        <p:txBody>
          <a:bodyPr wrap="square" rtlCol="0">
            <a:spAutoFit/>
          </a:bodyPr>
          <a:lstStyle/>
          <a:p>
            <a:pPr>
              <a:buFont typeface="Arial" pitchFamily="34" charset="0"/>
              <a:buChar char="•"/>
            </a:pPr>
            <a:r>
              <a:rPr lang="en-US" sz="2400" dirty="0" smtClean="0"/>
              <a:t> </a:t>
            </a:r>
            <a:r>
              <a:rPr lang="en-US" sz="2400" dirty="0" err="1" smtClean="0"/>
              <a:t>Vorticity</a:t>
            </a:r>
            <a:r>
              <a:rPr lang="en-US" sz="2400" dirty="0" smtClean="0"/>
              <a:t> analysis on the fabrics near McCall indicate a ~50 angle of convergence</a:t>
            </a:r>
            <a:r>
              <a:rPr lang="en-US" sz="2400" dirty="0" smtClean="0"/>
              <a:t>.</a:t>
            </a:r>
          </a:p>
          <a:p>
            <a:pPr>
              <a:buFont typeface="Arial" pitchFamily="34" charset="0"/>
              <a:buChar char="•"/>
            </a:pPr>
            <a:endParaRPr lang="en-US" sz="2400" dirty="0" smtClean="0"/>
          </a:p>
          <a:p>
            <a:pPr>
              <a:buFont typeface="Arial" pitchFamily="34" charset="0"/>
              <a:buChar char="•"/>
            </a:pPr>
            <a:r>
              <a:rPr lang="en-US" sz="2400" dirty="0" smtClean="0"/>
              <a:t> If this angle of convergence describes regional motion AND the bend pre-existed WISZ deformation…….</a:t>
            </a:r>
          </a:p>
        </p:txBody>
      </p:sp>
      <p:sp>
        <p:nvSpPr>
          <p:cNvPr id="50" name="TextBox 49"/>
          <p:cNvSpPr txBox="1"/>
          <p:nvPr/>
        </p:nvSpPr>
        <p:spPr>
          <a:xfrm>
            <a:off x="6477000" y="1524000"/>
            <a:ext cx="355833" cy="830997"/>
          </a:xfrm>
          <a:prstGeom prst="rect">
            <a:avLst/>
          </a:prstGeom>
          <a:noFill/>
        </p:spPr>
        <p:txBody>
          <a:bodyPr wrap="square" rtlCol="0">
            <a:spAutoFit/>
          </a:bodyPr>
          <a:lstStyle/>
          <a:p>
            <a:r>
              <a:rPr lang="en-US" sz="2400" dirty="0" smtClean="0"/>
              <a:t>N</a:t>
            </a:r>
            <a:endParaRPr lang="en-US" sz="2400" dirty="0"/>
          </a:p>
        </p:txBody>
      </p:sp>
      <p:pic>
        <p:nvPicPr>
          <p:cNvPr id="49" name="Picture 48" descr="clock figure2.png"/>
          <p:cNvPicPr>
            <a:picLocks noChangeAspect="1"/>
          </p:cNvPicPr>
          <p:nvPr/>
        </p:nvPicPr>
        <p:blipFill>
          <a:blip r:embed="rId2" cstate="print"/>
          <a:stretch>
            <a:fillRect/>
          </a:stretch>
        </p:blipFill>
        <p:spPr>
          <a:xfrm rot="16200000">
            <a:off x="3612680" y="3003080"/>
            <a:ext cx="4355141" cy="1983099"/>
          </a:xfrm>
          <a:prstGeom prst="rect">
            <a:avLst/>
          </a:prstGeom>
        </p:spPr>
      </p:pic>
      <p:sp>
        <p:nvSpPr>
          <p:cNvPr id="64" name="TextBox 63"/>
          <p:cNvSpPr txBox="1"/>
          <p:nvPr/>
        </p:nvSpPr>
        <p:spPr>
          <a:xfrm>
            <a:off x="5105400" y="5029200"/>
            <a:ext cx="533400" cy="369332"/>
          </a:xfrm>
          <a:prstGeom prst="rect">
            <a:avLst/>
          </a:prstGeom>
          <a:noFill/>
        </p:spPr>
        <p:txBody>
          <a:bodyPr wrap="square" rtlCol="0">
            <a:spAutoFit/>
          </a:bodyPr>
          <a:lstStyle/>
          <a:p>
            <a:r>
              <a:rPr lang="en-US" dirty="0" smtClean="0"/>
              <a:t>60°</a:t>
            </a:r>
            <a:endParaRPr lang="en-US" dirty="0"/>
          </a:p>
        </p:txBody>
      </p:sp>
      <p:sp>
        <p:nvSpPr>
          <p:cNvPr id="65" name="TextBox 64"/>
          <p:cNvSpPr txBox="1"/>
          <p:nvPr/>
        </p:nvSpPr>
        <p:spPr>
          <a:xfrm>
            <a:off x="4800600" y="4202668"/>
            <a:ext cx="533400" cy="369332"/>
          </a:xfrm>
          <a:prstGeom prst="rect">
            <a:avLst/>
          </a:prstGeom>
          <a:noFill/>
        </p:spPr>
        <p:txBody>
          <a:bodyPr wrap="square" rtlCol="0">
            <a:spAutoFit/>
          </a:bodyPr>
          <a:lstStyle/>
          <a:p>
            <a:r>
              <a:rPr lang="en-US" dirty="0" smtClean="0"/>
              <a:t>85°</a:t>
            </a:r>
            <a:endParaRPr lang="en-US" dirty="0"/>
          </a:p>
        </p:txBody>
      </p:sp>
      <p:sp>
        <p:nvSpPr>
          <p:cNvPr id="66" name="TextBox 65"/>
          <p:cNvSpPr txBox="1"/>
          <p:nvPr/>
        </p:nvSpPr>
        <p:spPr>
          <a:xfrm>
            <a:off x="6553200" y="6103203"/>
            <a:ext cx="302279" cy="830997"/>
          </a:xfrm>
          <a:prstGeom prst="rect">
            <a:avLst/>
          </a:prstGeom>
          <a:noFill/>
        </p:spPr>
        <p:txBody>
          <a:bodyPr wrap="square" rtlCol="0">
            <a:spAutoFit/>
          </a:bodyPr>
          <a:lstStyle/>
          <a:p>
            <a:r>
              <a:rPr lang="en-US" sz="2400" dirty="0" smtClean="0"/>
              <a:t>S</a:t>
            </a:r>
            <a:endParaRPr lang="en-US" sz="2400" dirty="0"/>
          </a:p>
        </p:txBody>
      </p:sp>
      <p:cxnSp>
        <p:nvCxnSpPr>
          <p:cNvPr id="75" name="Straight Arrow Connector 74"/>
          <p:cNvCxnSpPr/>
          <p:nvPr/>
        </p:nvCxnSpPr>
        <p:spPr>
          <a:xfrm rot="3000000" flipV="1">
            <a:off x="5726547" y="3647490"/>
            <a:ext cx="0" cy="26164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95800" y="5791200"/>
            <a:ext cx="685800" cy="369332"/>
          </a:xfrm>
          <a:prstGeom prst="rect">
            <a:avLst/>
          </a:prstGeom>
          <a:noFill/>
        </p:spPr>
        <p:txBody>
          <a:bodyPr wrap="square" rtlCol="0">
            <a:spAutoFit/>
          </a:bodyPr>
          <a:lstStyle/>
          <a:p>
            <a:r>
              <a:rPr lang="en-US" dirty="0" smtClean="0">
                <a:solidFill>
                  <a:srgbClr val="FF0000"/>
                </a:solidFill>
              </a:rPr>
              <a:t>50°</a:t>
            </a:r>
            <a:endParaRPr lang="en-US" dirty="0">
              <a:solidFill>
                <a:srgbClr val="FF0000"/>
              </a:solidFill>
            </a:endParaRPr>
          </a:p>
        </p:txBody>
      </p:sp>
      <p:grpSp>
        <p:nvGrpSpPr>
          <p:cNvPr id="72" name="Group 71"/>
          <p:cNvGrpSpPr/>
          <p:nvPr/>
        </p:nvGrpSpPr>
        <p:grpSpPr>
          <a:xfrm>
            <a:off x="3808378" y="2598003"/>
            <a:ext cx="2744822" cy="830997"/>
            <a:chOff x="762000" y="3239868"/>
            <a:chExt cx="3508583" cy="1141398"/>
          </a:xfrm>
        </p:grpSpPr>
        <p:sp>
          <p:nvSpPr>
            <p:cNvPr id="69" name="Oval 68"/>
            <p:cNvSpPr/>
            <p:nvPr/>
          </p:nvSpPr>
          <p:spPr>
            <a:xfrm>
              <a:off x="762000" y="33528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62000" y="36576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990601" y="3239868"/>
              <a:ext cx="3279982" cy="1141398"/>
            </a:xfrm>
            <a:prstGeom prst="rect">
              <a:avLst/>
            </a:prstGeom>
            <a:noFill/>
          </p:spPr>
          <p:txBody>
            <a:bodyPr wrap="square" rtlCol="0">
              <a:spAutoFit/>
            </a:bodyPr>
            <a:lstStyle/>
            <a:p>
              <a:r>
                <a:rPr lang="en-US" sz="1600" dirty="0" smtClean="0"/>
                <a:t>clockwise rotated </a:t>
              </a:r>
              <a:r>
                <a:rPr lang="en-US" sz="1600" dirty="0" err="1" smtClean="0"/>
                <a:t>clast</a:t>
              </a:r>
              <a:endParaRPr lang="en-US" sz="1600" dirty="0" smtClean="0"/>
            </a:p>
            <a:p>
              <a:r>
                <a:rPr lang="en-US" sz="1600" dirty="0" smtClean="0"/>
                <a:t>counter clockwise rotated </a:t>
              </a:r>
              <a:r>
                <a:rPr lang="en-US" sz="1600" dirty="0" err="1" smtClean="0"/>
                <a:t>clast</a:t>
              </a:r>
              <a:endParaRPr lang="en-US" sz="1600" dirty="0"/>
            </a:p>
          </p:txBody>
        </p:sp>
      </p:grpSp>
      <p:sp>
        <p:nvSpPr>
          <p:cNvPr id="35" name="TextBox 34"/>
          <p:cNvSpPr txBox="1"/>
          <p:nvPr/>
        </p:nvSpPr>
        <p:spPr>
          <a:xfrm>
            <a:off x="3505200" y="6553200"/>
            <a:ext cx="2651816" cy="307777"/>
          </a:xfrm>
          <a:prstGeom prst="rect">
            <a:avLst/>
          </a:prstGeom>
          <a:noFill/>
        </p:spPr>
        <p:txBody>
          <a:bodyPr wrap="none" rtlCol="0">
            <a:spAutoFit/>
          </a:bodyPr>
          <a:lstStyle/>
          <a:p>
            <a:r>
              <a:rPr lang="en-US" sz="1400" dirty="0" smtClean="0"/>
              <a:t>M</a:t>
            </a:r>
            <a:r>
              <a:rPr lang="en-US" sz="1400" dirty="0" smtClean="0"/>
              <a:t>odified </a:t>
            </a:r>
            <a:r>
              <a:rPr lang="en-US" sz="1400" dirty="0" smtClean="0"/>
              <a:t>from </a:t>
            </a:r>
            <a:r>
              <a:rPr lang="en-US" sz="1400" dirty="0" err="1" smtClean="0"/>
              <a:t>Giorgis</a:t>
            </a:r>
            <a:r>
              <a:rPr lang="en-US" sz="1400" dirty="0" smtClean="0"/>
              <a:t> et al. </a:t>
            </a:r>
            <a:r>
              <a:rPr lang="en-US" sz="1400" dirty="0" smtClean="0"/>
              <a:t>2006</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 val="4128924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Same Shear Zone, Different Shear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Freeform 4"/>
          <p:cNvSpPr/>
          <p:nvPr/>
        </p:nvSpPr>
        <p:spPr>
          <a:xfrm>
            <a:off x="7024910" y="1291773"/>
            <a:ext cx="1636499" cy="5261427"/>
          </a:xfrm>
          <a:custGeom>
            <a:avLst/>
            <a:gdLst>
              <a:gd name="connsiteX0" fmla="*/ 0 w 2109611"/>
              <a:gd name="connsiteY0" fmla="*/ 706 h 6782506"/>
              <a:gd name="connsiteX1" fmla="*/ 203200 w 2109611"/>
              <a:gd name="connsiteY1" fmla="*/ 706 h 6782506"/>
              <a:gd name="connsiteX2" fmla="*/ 541867 w 2109611"/>
              <a:gd name="connsiteY2" fmla="*/ 9173 h 6782506"/>
              <a:gd name="connsiteX3" fmla="*/ 948267 w 2109611"/>
              <a:gd name="connsiteY3" fmla="*/ 43040 h 6782506"/>
              <a:gd name="connsiteX4" fmla="*/ 1236133 w 2109611"/>
              <a:gd name="connsiteY4" fmla="*/ 110773 h 6782506"/>
              <a:gd name="connsiteX5" fmla="*/ 1464733 w 2109611"/>
              <a:gd name="connsiteY5" fmla="*/ 186973 h 6782506"/>
              <a:gd name="connsiteX6" fmla="*/ 1693333 w 2109611"/>
              <a:gd name="connsiteY6" fmla="*/ 297040 h 6782506"/>
              <a:gd name="connsiteX7" fmla="*/ 1854200 w 2109611"/>
              <a:gd name="connsiteY7" fmla="*/ 407106 h 6782506"/>
              <a:gd name="connsiteX8" fmla="*/ 1989667 w 2109611"/>
              <a:gd name="connsiteY8" fmla="*/ 542573 h 6782506"/>
              <a:gd name="connsiteX9" fmla="*/ 2057400 w 2109611"/>
              <a:gd name="connsiteY9" fmla="*/ 720373 h 6782506"/>
              <a:gd name="connsiteX10" fmla="*/ 2091267 w 2109611"/>
              <a:gd name="connsiteY10" fmla="*/ 838906 h 6782506"/>
              <a:gd name="connsiteX11" fmla="*/ 2108200 w 2109611"/>
              <a:gd name="connsiteY11" fmla="*/ 1075973 h 6782506"/>
              <a:gd name="connsiteX12" fmla="*/ 2082800 w 2109611"/>
              <a:gd name="connsiteY12" fmla="*/ 1296106 h 6782506"/>
              <a:gd name="connsiteX13" fmla="*/ 2023533 w 2109611"/>
              <a:gd name="connsiteY13" fmla="*/ 1490840 h 6782506"/>
              <a:gd name="connsiteX14" fmla="*/ 1930400 w 2109611"/>
              <a:gd name="connsiteY14" fmla="*/ 1685573 h 6782506"/>
              <a:gd name="connsiteX15" fmla="*/ 1794933 w 2109611"/>
              <a:gd name="connsiteY15" fmla="*/ 1939573 h 6782506"/>
              <a:gd name="connsiteX16" fmla="*/ 1718733 w 2109611"/>
              <a:gd name="connsiteY16" fmla="*/ 2075040 h 6782506"/>
              <a:gd name="connsiteX17" fmla="*/ 1642533 w 2109611"/>
              <a:gd name="connsiteY17" fmla="*/ 2227440 h 6782506"/>
              <a:gd name="connsiteX18" fmla="*/ 1549400 w 2109611"/>
              <a:gd name="connsiteY18" fmla="*/ 2413706 h 6782506"/>
              <a:gd name="connsiteX19" fmla="*/ 1490133 w 2109611"/>
              <a:gd name="connsiteY19" fmla="*/ 2557640 h 6782506"/>
              <a:gd name="connsiteX20" fmla="*/ 1481667 w 2109611"/>
              <a:gd name="connsiteY20" fmla="*/ 2710040 h 6782506"/>
              <a:gd name="connsiteX21" fmla="*/ 1464733 w 2109611"/>
              <a:gd name="connsiteY21" fmla="*/ 3074106 h 6782506"/>
              <a:gd name="connsiteX22" fmla="*/ 1456267 w 2109611"/>
              <a:gd name="connsiteY22" fmla="*/ 3294240 h 6782506"/>
              <a:gd name="connsiteX23" fmla="*/ 1430867 w 2109611"/>
              <a:gd name="connsiteY23" fmla="*/ 3531306 h 6782506"/>
              <a:gd name="connsiteX24" fmla="*/ 1422400 w 2109611"/>
              <a:gd name="connsiteY24" fmla="*/ 3675240 h 6782506"/>
              <a:gd name="connsiteX25" fmla="*/ 1397000 w 2109611"/>
              <a:gd name="connsiteY25" fmla="*/ 3878440 h 6782506"/>
              <a:gd name="connsiteX26" fmla="*/ 1363133 w 2109611"/>
              <a:gd name="connsiteY26" fmla="*/ 4132440 h 6782506"/>
              <a:gd name="connsiteX27" fmla="*/ 1337733 w 2109611"/>
              <a:gd name="connsiteY27" fmla="*/ 4369506 h 6782506"/>
              <a:gd name="connsiteX28" fmla="*/ 1320800 w 2109611"/>
              <a:gd name="connsiteY28" fmla="*/ 4589640 h 6782506"/>
              <a:gd name="connsiteX29" fmla="*/ 1303867 w 2109611"/>
              <a:gd name="connsiteY29" fmla="*/ 4742040 h 6782506"/>
              <a:gd name="connsiteX30" fmla="*/ 1295400 w 2109611"/>
              <a:gd name="connsiteY30" fmla="*/ 4869040 h 6782506"/>
              <a:gd name="connsiteX31" fmla="*/ 1219200 w 2109611"/>
              <a:gd name="connsiteY31" fmla="*/ 5148440 h 6782506"/>
              <a:gd name="connsiteX32" fmla="*/ 1168400 w 2109611"/>
              <a:gd name="connsiteY32" fmla="*/ 5309306 h 6782506"/>
              <a:gd name="connsiteX33" fmla="*/ 1126067 w 2109611"/>
              <a:gd name="connsiteY33" fmla="*/ 5690306 h 6782506"/>
              <a:gd name="connsiteX34" fmla="*/ 897467 w 2109611"/>
              <a:gd name="connsiteY34" fmla="*/ 6782506 h 678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9611" h="6782506">
                <a:moveTo>
                  <a:pt x="0" y="706"/>
                </a:moveTo>
                <a:cubicBezTo>
                  <a:pt x="56444" y="0"/>
                  <a:pt x="203200" y="706"/>
                  <a:pt x="203200" y="706"/>
                </a:cubicBezTo>
                <a:cubicBezTo>
                  <a:pt x="293511" y="2117"/>
                  <a:pt x="417689" y="2117"/>
                  <a:pt x="541867" y="9173"/>
                </a:cubicBezTo>
                <a:cubicBezTo>
                  <a:pt x="666045" y="16229"/>
                  <a:pt x="832556" y="26107"/>
                  <a:pt x="948267" y="43040"/>
                </a:cubicBezTo>
                <a:cubicBezTo>
                  <a:pt x="1063978" y="59973"/>
                  <a:pt x="1150055" y="86784"/>
                  <a:pt x="1236133" y="110773"/>
                </a:cubicBezTo>
                <a:cubicBezTo>
                  <a:pt x="1322211" y="134762"/>
                  <a:pt x="1388533" y="155929"/>
                  <a:pt x="1464733" y="186973"/>
                </a:cubicBezTo>
                <a:cubicBezTo>
                  <a:pt x="1540933" y="218017"/>
                  <a:pt x="1628422" y="260351"/>
                  <a:pt x="1693333" y="297040"/>
                </a:cubicBezTo>
                <a:cubicBezTo>
                  <a:pt x="1758244" y="333729"/>
                  <a:pt x="1804811" y="366184"/>
                  <a:pt x="1854200" y="407106"/>
                </a:cubicBezTo>
                <a:cubicBezTo>
                  <a:pt x="1903589" y="448028"/>
                  <a:pt x="1955800" y="490362"/>
                  <a:pt x="1989667" y="542573"/>
                </a:cubicBezTo>
                <a:cubicBezTo>
                  <a:pt x="2023534" y="594784"/>
                  <a:pt x="2040467" y="670984"/>
                  <a:pt x="2057400" y="720373"/>
                </a:cubicBezTo>
                <a:cubicBezTo>
                  <a:pt x="2074333" y="769762"/>
                  <a:pt x="2082800" y="779639"/>
                  <a:pt x="2091267" y="838906"/>
                </a:cubicBezTo>
                <a:cubicBezTo>
                  <a:pt x="2099734" y="898173"/>
                  <a:pt x="2109611" y="999773"/>
                  <a:pt x="2108200" y="1075973"/>
                </a:cubicBezTo>
                <a:cubicBezTo>
                  <a:pt x="2106789" y="1152173"/>
                  <a:pt x="2096911" y="1226962"/>
                  <a:pt x="2082800" y="1296106"/>
                </a:cubicBezTo>
                <a:cubicBezTo>
                  <a:pt x="2068689" y="1365250"/>
                  <a:pt x="2048933" y="1425929"/>
                  <a:pt x="2023533" y="1490840"/>
                </a:cubicBezTo>
                <a:cubicBezTo>
                  <a:pt x="1998133" y="1555751"/>
                  <a:pt x="1968500" y="1610784"/>
                  <a:pt x="1930400" y="1685573"/>
                </a:cubicBezTo>
                <a:cubicBezTo>
                  <a:pt x="1892300" y="1760362"/>
                  <a:pt x="1830211" y="1874662"/>
                  <a:pt x="1794933" y="1939573"/>
                </a:cubicBezTo>
                <a:cubicBezTo>
                  <a:pt x="1759655" y="2004484"/>
                  <a:pt x="1744133" y="2027062"/>
                  <a:pt x="1718733" y="2075040"/>
                </a:cubicBezTo>
                <a:cubicBezTo>
                  <a:pt x="1693333" y="2123018"/>
                  <a:pt x="1642533" y="2227440"/>
                  <a:pt x="1642533" y="2227440"/>
                </a:cubicBezTo>
                <a:cubicBezTo>
                  <a:pt x="1614311" y="2283884"/>
                  <a:pt x="1574800" y="2358673"/>
                  <a:pt x="1549400" y="2413706"/>
                </a:cubicBezTo>
                <a:cubicBezTo>
                  <a:pt x="1524000" y="2468739"/>
                  <a:pt x="1501422" y="2508251"/>
                  <a:pt x="1490133" y="2557640"/>
                </a:cubicBezTo>
                <a:cubicBezTo>
                  <a:pt x="1478844" y="2607029"/>
                  <a:pt x="1485900" y="2623962"/>
                  <a:pt x="1481667" y="2710040"/>
                </a:cubicBezTo>
                <a:cubicBezTo>
                  <a:pt x="1477434" y="2796118"/>
                  <a:pt x="1468966" y="2976739"/>
                  <a:pt x="1464733" y="3074106"/>
                </a:cubicBezTo>
                <a:cubicBezTo>
                  <a:pt x="1460500" y="3171473"/>
                  <a:pt x="1461911" y="3218040"/>
                  <a:pt x="1456267" y="3294240"/>
                </a:cubicBezTo>
                <a:cubicBezTo>
                  <a:pt x="1450623" y="3370440"/>
                  <a:pt x="1436511" y="3467806"/>
                  <a:pt x="1430867" y="3531306"/>
                </a:cubicBezTo>
                <a:cubicBezTo>
                  <a:pt x="1425223" y="3594806"/>
                  <a:pt x="1428045" y="3617384"/>
                  <a:pt x="1422400" y="3675240"/>
                </a:cubicBezTo>
                <a:cubicBezTo>
                  <a:pt x="1416756" y="3733096"/>
                  <a:pt x="1406878" y="3802240"/>
                  <a:pt x="1397000" y="3878440"/>
                </a:cubicBezTo>
                <a:cubicBezTo>
                  <a:pt x="1387122" y="3954640"/>
                  <a:pt x="1373011" y="4050596"/>
                  <a:pt x="1363133" y="4132440"/>
                </a:cubicBezTo>
                <a:cubicBezTo>
                  <a:pt x="1353255" y="4214284"/>
                  <a:pt x="1344788" y="4293306"/>
                  <a:pt x="1337733" y="4369506"/>
                </a:cubicBezTo>
                <a:cubicBezTo>
                  <a:pt x="1330678" y="4445706"/>
                  <a:pt x="1326444" y="4527551"/>
                  <a:pt x="1320800" y="4589640"/>
                </a:cubicBezTo>
                <a:cubicBezTo>
                  <a:pt x="1315156" y="4651729"/>
                  <a:pt x="1308100" y="4695473"/>
                  <a:pt x="1303867" y="4742040"/>
                </a:cubicBezTo>
                <a:cubicBezTo>
                  <a:pt x="1299634" y="4788607"/>
                  <a:pt x="1309511" y="4801307"/>
                  <a:pt x="1295400" y="4869040"/>
                </a:cubicBezTo>
                <a:cubicBezTo>
                  <a:pt x="1281289" y="4936773"/>
                  <a:pt x="1240367" y="5075062"/>
                  <a:pt x="1219200" y="5148440"/>
                </a:cubicBezTo>
                <a:cubicBezTo>
                  <a:pt x="1198033" y="5221818"/>
                  <a:pt x="1183922" y="5218995"/>
                  <a:pt x="1168400" y="5309306"/>
                </a:cubicBezTo>
                <a:cubicBezTo>
                  <a:pt x="1152878" y="5399617"/>
                  <a:pt x="1171222" y="5444773"/>
                  <a:pt x="1126067" y="5690306"/>
                </a:cubicBezTo>
                <a:cubicBezTo>
                  <a:pt x="1080912" y="5935839"/>
                  <a:pt x="989189" y="6359172"/>
                  <a:pt x="897467" y="6782506"/>
                </a:cubicBezTo>
              </a:path>
            </a:pathLst>
          </a:cu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a:off x="8305800" y="15240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153400" y="40386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001000" y="64008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29600" y="6248400"/>
            <a:ext cx="689612" cy="369332"/>
          </a:xfrm>
          <a:prstGeom prst="rect">
            <a:avLst/>
          </a:prstGeom>
          <a:noFill/>
        </p:spPr>
        <p:txBody>
          <a:bodyPr wrap="none" rtlCol="0">
            <a:spAutoFit/>
          </a:bodyPr>
          <a:lstStyle/>
          <a:p>
            <a:r>
              <a:rPr lang="en-US" dirty="0" smtClean="0"/>
              <a:t>Boise</a:t>
            </a:r>
            <a:endParaRPr lang="en-US" dirty="0"/>
          </a:p>
        </p:txBody>
      </p:sp>
      <p:sp>
        <p:nvSpPr>
          <p:cNvPr id="11" name="TextBox 10"/>
          <p:cNvSpPr txBox="1"/>
          <p:nvPr/>
        </p:nvSpPr>
        <p:spPr>
          <a:xfrm>
            <a:off x="8305800" y="3962400"/>
            <a:ext cx="819455" cy="369332"/>
          </a:xfrm>
          <a:prstGeom prst="rect">
            <a:avLst/>
          </a:prstGeom>
          <a:noFill/>
        </p:spPr>
        <p:txBody>
          <a:bodyPr wrap="none" rtlCol="0">
            <a:spAutoFit/>
          </a:bodyPr>
          <a:lstStyle/>
          <a:p>
            <a:r>
              <a:rPr lang="en-US" dirty="0" smtClean="0"/>
              <a:t>McCall</a:t>
            </a:r>
            <a:endParaRPr lang="en-US" dirty="0"/>
          </a:p>
        </p:txBody>
      </p:sp>
      <p:sp>
        <p:nvSpPr>
          <p:cNvPr id="12" name="TextBox 11"/>
          <p:cNvSpPr txBox="1"/>
          <p:nvPr/>
        </p:nvSpPr>
        <p:spPr>
          <a:xfrm>
            <a:off x="7467600" y="1447800"/>
            <a:ext cx="902298" cy="369332"/>
          </a:xfrm>
          <a:prstGeom prst="rect">
            <a:avLst/>
          </a:prstGeom>
          <a:noFill/>
        </p:spPr>
        <p:txBody>
          <a:bodyPr wrap="none" rtlCol="0">
            <a:spAutoFit/>
          </a:bodyPr>
          <a:lstStyle/>
          <a:p>
            <a:r>
              <a:rPr lang="en-US" dirty="0" smtClean="0"/>
              <a:t>Orofino</a:t>
            </a:r>
            <a:endParaRPr lang="en-US" dirty="0"/>
          </a:p>
        </p:txBody>
      </p:sp>
      <p:grpSp>
        <p:nvGrpSpPr>
          <p:cNvPr id="13" name="Group 12"/>
          <p:cNvGrpSpPr/>
          <p:nvPr/>
        </p:nvGrpSpPr>
        <p:grpSpPr>
          <a:xfrm rot="20280387">
            <a:off x="4064228" y="4350500"/>
            <a:ext cx="3109595" cy="1148068"/>
            <a:chOff x="4410836" y="2621811"/>
            <a:chExt cx="3109595" cy="1148068"/>
          </a:xfrm>
          <a:solidFill>
            <a:srgbClr val="FF0000"/>
          </a:solidFill>
        </p:grpSpPr>
        <p:sp>
          <p:nvSpPr>
            <p:cNvPr id="14" name="Isosceles Triangle 13"/>
            <p:cNvSpPr/>
            <p:nvPr/>
          </p:nvSpPr>
          <p:spPr>
            <a:xfrm rot="4203437">
              <a:off x="6832887" y="2852155"/>
              <a:ext cx="917887" cy="457200"/>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512943">
              <a:off x="4410836" y="3388879"/>
              <a:ext cx="2743200" cy="38100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rot="20283218">
            <a:off x="3759469" y="2673090"/>
            <a:ext cx="3109595" cy="1148068"/>
            <a:chOff x="4410836" y="2621811"/>
            <a:chExt cx="3109595" cy="1148068"/>
          </a:xfrm>
          <a:solidFill>
            <a:srgbClr val="FF0000"/>
          </a:solidFill>
        </p:grpSpPr>
        <p:sp>
          <p:nvSpPr>
            <p:cNvPr id="17" name="Isosceles Triangle 16"/>
            <p:cNvSpPr/>
            <p:nvPr/>
          </p:nvSpPr>
          <p:spPr>
            <a:xfrm rot="4203437">
              <a:off x="6832887" y="2852155"/>
              <a:ext cx="917887" cy="457200"/>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0512943">
              <a:off x="4410836" y="3388879"/>
              <a:ext cx="2743200" cy="38100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010400" y="914400"/>
            <a:ext cx="1721477" cy="3208405"/>
            <a:chOff x="6858000" y="914400"/>
            <a:chExt cx="1721477" cy="3208405"/>
          </a:xfrm>
        </p:grpSpPr>
        <p:grpSp>
          <p:nvGrpSpPr>
            <p:cNvPr id="20" name="Group 24"/>
            <p:cNvGrpSpPr/>
            <p:nvPr/>
          </p:nvGrpSpPr>
          <p:grpSpPr>
            <a:xfrm rot="5920208">
              <a:off x="8198477" y="3741805"/>
              <a:ext cx="609600" cy="152400"/>
              <a:chOff x="1676400" y="2209800"/>
              <a:chExt cx="609600" cy="152400"/>
            </a:xfrm>
          </p:grpSpPr>
          <p:cxnSp>
            <p:nvCxnSpPr>
              <p:cNvPr id="30" name="Straight Connector 21"/>
              <p:cNvCxnSpPr/>
              <p:nvPr/>
            </p:nvCxnSpPr>
            <p:spPr>
              <a:xfrm>
                <a:off x="1676400" y="23622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23"/>
              <p:cNvCxnSpPr/>
              <p:nvPr/>
            </p:nvCxnSpPr>
            <p:spPr>
              <a:xfrm flipH="1" flipV="1">
                <a:off x="2133600" y="2209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33"/>
            <p:cNvGrpSpPr/>
            <p:nvPr/>
          </p:nvGrpSpPr>
          <p:grpSpPr>
            <a:xfrm rot="16638844">
              <a:off x="7353383" y="3741021"/>
              <a:ext cx="609600" cy="152400"/>
              <a:chOff x="1676400" y="2209800"/>
              <a:chExt cx="609600" cy="152400"/>
            </a:xfrm>
          </p:grpSpPr>
          <p:cxnSp>
            <p:nvCxnSpPr>
              <p:cNvPr id="28" name="Straight Connector 27"/>
              <p:cNvCxnSpPr/>
              <p:nvPr/>
            </p:nvCxnSpPr>
            <p:spPr>
              <a:xfrm>
                <a:off x="1676400" y="23622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133600" y="2209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36"/>
            <p:cNvGrpSpPr/>
            <p:nvPr/>
          </p:nvGrpSpPr>
          <p:grpSpPr>
            <a:xfrm rot="10800000" flipH="1">
              <a:off x="6858000" y="1524000"/>
              <a:ext cx="609600" cy="152400"/>
              <a:chOff x="1676400" y="2209800"/>
              <a:chExt cx="609600" cy="152400"/>
            </a:xfrm>
          </p:grpSpPr>
          <p:cxnSp>
            <p:nvCxnSpPr>
              <p:cNvPr id="26" name="Straight Connector 25"/>
              <p:cNvCxnSpPr/>
              <p:nvPr/>
            </p:nvCxnSpPr>
            <p:spPr>
              <a:xfrm>
                <a:off x="1676400" y="23622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133600" y="2209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39"/>
            <p:cNvGrpSpPr/>
            <p:nvPr/>
          </p:nvGrpSpPr>
          <p:grpSpPr>
            <a:xfrm flipH="1">
              <a:off x="6934200" y="914400"/>
              <a:ext cx="609600" cy="152400"/>
              <a:chOff x="1676400" y="2209800"/>
              <a:chExt cx="609600" cy="152400"/>
            </a:xfrm>
          </p:grpSpPr>
          <p:cxnSp>
            <p:nvCxnSpPr>
              <p:cNvPr id="24" name="Straight Connector 23"/>
              <p:cNvCxnSpPr/>
              <p:nvPr/>
            </p:nvCxnSpPr>
            <p:spPr>
              <a:xfrm>
                <a:off x="1676400" y="23622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133600" y="2209800"/>
                <a:ext cx="1524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2" name="TextBox 31"/>
          <p:cNvSpPr txBox="1"/>
          <p:nvPr/>
        </p:nvSpPr>
        <p:spPr>
          <a:xfrm>
            <a:off x="152401" y="1536174"/>
            <a:ext cx="3962400" cy="3785652"/>
          </a:xfrm>
          <a:prstGeom prst="rect">
            <a:avLst/>
          </a:prstGeom>
          <a:noFill/>
        </p:spPr>
        <p:txBody>
          <a:bodyPr wrap="square" rtlCol="0">
            <a:spAutoFit/>
          </a:bodyPr>
          <a:lstStyle/>
          <a:p>
            <a:r>
              <a:rPr lang="en-US" sz="2400" dirty="0" smtClean="0"/>
              <a:t>…then it also </a:t>
            </a:r>
            <a:r>
              <a:rPr lang="en-US" sz="2400" dirty="0" smtClean="0"/>
              <a:t>explains the two senses of shear along the same shear zone boundary. A convergence angle of about 50 degrees leads to </a:t>
            </a:r>
            <a:r>
              <a:rPr lang="en-US" sz="2400" i="1" dirty="0" smtClean="0"/>
              <a:t>dextral</a:t>
            </a:r>
            <a:r>
              <a:rPr lang="en-US" sz="2400" dirty="0" smtClean="0"/>
              <a:t> </a:t>
            </a:r>
            <a:r>
              <a:rPr lang="en-US" sz="2400" dirty="0" err="1" smtClean="0"/>
              <a:t>transpression</a:t>
            </a:r>
            <a:r>
              <a:rPr lang="en-US" sz="2400" dirty="0" smtClean="0"/>
              <a:t> along the N-S oriented margin and </a:t>
            </a:r>
            <a:r>
              <a:rPr lang="en-US" sz="2400" i="1" dirty="0" err="1" smtClean="0"/>
              <a:t>sinistral</a:t>
            </a:r>
            <a:r>
              <a:rPr lang="en-US" sz="2400" dirty="0" smtClean="0"/>
              <a:t> reverse shearing along the E-W striking portion of the boundary zone.</a:t>
            </a:r>
            <a:endParaRPr lang="en-US" sz="24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57200" y="6019800"/>
            <a:ext cx="4038600" cy="646331"/>
          </a:xfrm>
          <a:prstGeom prst="rect">
            <a:avLst/>
          </a:prstGeom>
          <a:noFill/>
        </p:spPr>
        <p:txBody>
          <a:bodyPr wrap="square" rtlCol="0">
            <a:spAutoFit/>
          </a:bodyPr>
          <a:lstStyle/>
          <a:p>
            <a:pPr algn="ctr"/>
            <a:r>
              <a:rPr lang="en-US" dirty="0" smtClean="0"/>
              <a:t>Tectonic evolution inferred from geologic and </a:t>
            </a:r>
            <a:r>
              <a:rPr lang="en-US" dirty="0" err="1" smtClean="0"/>
              <a:t>paleomagnetic</a:t>
            </a:r>
            <a:r>
              <a:rPr lang="en-US" dirty="0" smtClean="0"/>
              <a:t> </a:t>
            </a:r>
            <a:r>
              <a:rPr lang="en-US" dirty="0" smtClean="0"/>
              <a:t>data.</a:t>
            </a:r>
            <a:endParaRPr lang="en-US" dirty="0"/>
          </a:p>
        </p:txBody>
      </p:sp>
      <p:sp>
        <p:nvSpPr>
          <p:cNvPr id="26" name="TextBox 25"/>
          <p:cNvSpPr txBox="1"/>
          <p:nvPr/>
        </p:nvSpPr>
        <p:spPr>
          <a:xfrm>
            <a:off x="4572000" y="5943600"/>
            <a:ext cx="4191000" cy="923330"/>
          </a:xfrm>
          <a:prstGeom prst="rect">
            <a:avLst/>
          </a:prstGeom>
          <a:noFill/>
        </p:spPr>
        <p:txBody>
          <a:bodyPr wrap="square" rtlCol="0">
            <a:spAutoFit/>
          </a:bodyPr>
          <a:lstStyle/>
          <a:p>
            <a:pPr algn="ctr"/>
            <a:r>
              <a:rPr lang="en-US" dirty="0" smtClean="0"/>
              <a:t>Active shearing along WISZ</a:t>
            </a:r>
          </a:p>
          <a:p>
            <a:pPr algn="ctr"/>
            <a:r>
              <a:rPr lang="en-US" dirty="0" smtClean="0"/>
              <a:t>Sense of shear varies from dextral to </a:t>
            </a:r>
            <a:r>
              <a:rPr lang="en-US" dirty="0" err="1" smtClean="0"/>
              <a:t>sinistral</a:t>
            </a:r>
            <a:r>
              <a:rPr lang="en-US" dirty="0" smtClean="0"/>
              <a:t>—this geometry is a </a:t>
            </a:r>
            <a:r>
              <a:rPr lang="en-US" dirty="0" err="1" smtClean="0"/>
              <a:t>syntaxis</a:t>
            </a:r>
            <a:r>
              <a:rPr lang="en-US" dirty="0" smtClean="0"/>
              <a:t>.</a:t>
            </a:r>
            <a:endParaRPr lang="en-US" dirty="0"/>
          </a:p>
        </p:txBody>
      </p:sp>
      <p:grpSp>
        <p:nvGrpSpPr>
          <p:cNvPr id="32" name="Group 31"/>
          <p:cNvGrpSpPr/>
          <p:nvPr/>
        </p:nvGrpSpPr>
        <p:grpSpPr>
          <a:xfrm>
            <a:off x="685800" y="228600"/>
            <a:ext cx="7924800" cy="5691447"/>
            <a:chOff x="381000" y="0"/>
            <a:chExt cx="8382001" cy="6019800"/>
          </a:xfrm>
        </p:grpSpPr>
        <p:pic>
          <p:nvPicPr>
            <p:cNvPr id="23554" name="Picture 2"/>
            <p:cNvPicPr>
              <a:picLocks noChangeAspect="1" noChangeArrowheads="1"/>
            </p:cNvPicPr>
            <p:nvPr/>
          </p:nvPicPr>
          <p:blipFill>
            <a:blip r:embed="rId2" cstate="print"/>
            <a:srcRect r="60064" b="47769"/>
            <a:stretch>
              <a:fillRect/>
            </a:stretch>
          </p:blipFill>
          <p:spPr bwMode="auto">
            <a:xfrm>
              <a:off x="381000" y="0"/>
              <a:ext cx="8382001" cy="6019800"/>
            </a:xfrm>
            <a:prstGeom prst="rect">
              <a:avLst/>
            </a:prstGeom>
            <a:noFill/>
            <a:ln w="9525">
              <a:noFill/>
              <a:miter lim="800000"/>
              <a:headEnd/>
              <a:tailEnd/>
            </a:ln>
          </p:spPr>
        </p:pic>
        <p:cxnSp>
          <p:nvCxnSpPr>
            <p:cNvPr id="28" name="Straight Connector 27"/>
            <p:cNvCxnSpPr/>
            <p:nvPr/>
          </p:nvCxnSpPr>
          <p:spPr>
            <a:xfrm>
              <a:off x="457200" y="6019800"/>
              <a:ext cx="822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686800" y="53340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360337" y="0"/>
            <a:ext cx="4423327" cy="369332"/>
          </a:xfrm>
          <a:prstGeom prst="rect">
            <a:avLst/>
          </a:prstGeom>
          <a:noFill/>
        </p:spPr>
        <p:txBody>
          <a:bodyPr wrap="none" rtlCol="0">
            <a:spAutoFit/>
          </a:bodyPr>
          <a:lstStyle/>
          <a:p>
            <a:r>
              <a:rPr lang="en-US" dirty="0" smtClean="0"/>
              <a:t>The Western Idaho Shear Zone Through Time</a:t>
            </a:r>
            <a:endParaRPr lang="en-US" dirty="0"/>
          </a:p>
        </p:txBody>
      </p:sp>
      <p:sp>
        <p:nvSpPr>
          <p:cNvPr id="9" name="TextBox 8"/>
          <p:cNvSpPr txBox="1"/>
          <p:nvPr/>
        </p:nvSpPr>
        <p:spPr>
          <a:xfrm>
            <a:off x="1524000" y="5638800"/>
            <a:ext cx="1778757" cy="276999"/>
          </a:xfrm>
          <a:prstGeom prst="rect">
            <a:avLst/>
          </a:prstGeom>
          <a:noFill/>
        </p:spPr>
        <p:txBody>
          <a:bodyPr wrap="none" rtlCol="0">
            <a:spAutoFit/>
          </a:bodyPr>
          <a:lstStyle/>
          <a:p>
            <a:r>
              <a:rPr lang="en-US" sz="1200" dirty="0" smtClean="0"/>
              <a:t>Modified from Lund 2008</a:t>
            </a:r>
            <a:endParaRPr lang="en-US"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39511" r="705" b="47273"/>
          <a:stretch>
            <a:fillRect/>
          </a:stretch>
        </p:blipFill>
        <p:spPr bwMode="auto">
          <a:xfrm>
            <a:off x="685800" y="457200"/>
            <a:ext cx="8067982" cy="3907403"/>
          </a:xfrm>
          <a:prstGeom prst="rect">
            <a:avLst/>
          </a:prstGeom>
          <a:noFill/>
          <a:ln w="9525">
            <a:noFill/>
            <a:miter lim="800000"/>
            <a:headEnd/>
            <a:tailEnd/>
          </a:ln>
        </p:spPr>
      </p:pic>
      <p:pic>
        <p:nvPicPr>
          <p:cNvPr id="24579" name="Picture 3"/>
          <p:cNvPicPr>
            <a:picLocks noChangeAspect="1" noChangeArrowheads="1"/>
          </p:cNvPicPr>
          <p:nvPr/>
        </p:nvPicPr>
        <p:blipFill>
          <a:blip r:embed="rId2" cstate="print"/>
          <a:srcRect l="79633" t="54933" r="1434" b="4836"/>
          <a:stretch>
            <a:fillRect/>
          </a:stretch>
        </p:blipFill>
        <p:spPr bwMode="auto">
          <a:xfrm>
            <a:off x="6705600" y="4495800"/>
            <a:ext cx="2024370" cy="2362200"/>
          </a:xfrm>
          <a:prstGeom prst="rect">
            <a:avLst/>
          </a:prstGeom>
          <a:noFill/>
          <a:ln w="9525">
            <a:noFill/>
            <a:miter lim="800000"/>
            <a:headEnd/>
            <a:tailEnd/>
          </a:ln>
        </p:spPr>
      </p:pic>
      <p:pic>
        <p:nvPicPr>
          <p:cNvPr id="24580" name="Picture 4"/>
          <p:cNvPicPr>
            <a:picLocks noChangeAspect="1" noChangeArrowheads="1"/>
          </p:cNvPicPr>
          <p:nvPr/>
        </p:nvPicPr>
        <p:blipFill>
          <a:blip r:embed="rId2" cstate="print"/>
          <a:srcRect l="59480" t="55029" r="20552" b="4739"/>
          <a:stretch>
            <a:fillRect/>
          </a:stretch>
        </p:blipFill>
        <p:spPr bwMode="auto">
          <a:xfrm>
            <a:off x="3505200" y="4497421"/>
            <a:ext cx="2133600" cy="2360579"/>
          </a:xfrm>
          <a:prstGeom prst="rect">
            <a:avLst/>
          </a:prstGeom>
          <a:noFill/>
          <a:ln w="9525">
            <a:noFill/>
            <a:miter lim="800000"/>
            <a:headEnd/>
            <a:tailEnd/>
          </a:ln>
        </p:spPr>
      </p:pic>
      <p:sp>
        <p:nvSpPr>
          <p:cNvPr id="21" name="TextBox 20"/>
          <p:cNvSpPr txBox="1"/>
          <p:nvPr/>
        </p:nvSpPr>
        <p:spPr>
          <a:xfrm>
            <a:off x="228600" y="4771072"/>
            <a:ext cx="2438399" cy="1477328"/>
          </a:xfrm>
          <a:prstGeom prst="rect">
            <a:avLst/>
          </a:prstGeom>
          <a:noFill/>
        </p:spPr>
        <p:txBody>
          <a:bodyPr wrap="square" rtlCol="0">
            <a:spAutoFit/>
          </a:bodyPr>
          <a:lstStyle/>
          <a:p>
            <a:pPr algn="ctr"/>
            <a:r>
              <a:rPr lang="en-US" dirty="0" smtClean="0"/>
              <a:t>Cessation of shearing on the WISZ</a:t>
            </a:r>
          </a:p>
          <a:p>
            <a:pPr algn="ctr"/>
            <a:endParaRPr lang="en-US" dirty="0" smtClean="0"/>
          </a:p>
          <a:p>
            <a:pPr algn="ctr"/>
            <a:r>
              <a:rPr lang="en-US" dirty="0" smtClean="0"/>
              <a:t>Emplacement of </a:t>
            </a:r>
            <a:r>
              <a:rPr lang="en-US" dirty="0" err="1" smtClean="0"/>
              <a:t>tonalite</a:t>
            </a:r>
            <a:r>
              <a:rPr lang="en-US" dirty="0" smtClean="0"/>
              <a:t> sill</a:t>
            </a:r>
            <a:endParaRPr lang="en-US" dirty="0"/>
          </a:p>
        </p:txBody>
      </p:sp>
      <p:sp>
        <p:nvSpPr>
          <p:cNvPr id="22" name="TextBox 21"/>
          <p:cNvSpPr txBox="1"/>
          <p:nvPr/>
        </p:nvSpPr>
        <p:spPr>
          <a:xfrm>
            <a:off x="2360337" y="0"/>
            <a:ext cx="4423327" cy="369332"/>
          </a:xfrm>
          <a:prstGeom prst="rect">
            <a:avLst/>
          </a:prstGeom>
          <a:noFill/>
        </p:spPr>
        <p:txBody>
          <a:bodyPr wrap="none" rtlCol="0">
            <a:spAutoFit/>
          </a:bodyPr>
          <a:lstStyle/>
          <a:p>
            <a:r>
              <a:rPr lang="en-US" dirty="0" smtClean="0"/>
              <a:t>The Western Idaho Shear Zone Through Time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Conclusions</a:t>
            </a:r>
            <a:endParaRPr lang="en-US" dirty="0"/>
          </a:p>
        </p:txBody>
      </p:sp>
      <p:pic>
        <p:nvPicPr>
          <p:cNvPr id="4" name="Content Placeholder 3" descr="Orofino Area Map Compilation W Shear Zones.png"/>
          <p:cNvPicPr>
            <a:picLocks noChangeAspect="1"/>
          </p:cNvPicPr>
          <p:nvPr/>
        </p:nvPicPr>
        <p:blipFill>
          <a:blip r:embed="rId2" cstate="print"/>
          <a:srcRect l="50000" b="24237"/>
          <a:stretch>
            <a:fillRect/>
          </a:stretch>
        </p:blipFill>
        <p:spPr>
          <a:xfrm>
            <a:off x="4495800" y="945436"/>
            <a:ext cx="4716598" cy="5912564"/>
          </a:xfrm>
          <a:prstGeom prst="rect">
            <a:avLst/>
          </a:prstGeom>
        </p:spPr>
      </p:pic>
      <p:sp>
        <p:nvSpPr>
          <p:cNvPr id="5" name="TextBox 4"/>
          <p:cNvSpPr txBox="1"/>
          <p:nvPr/>
        </p:nvSpPr>
        <p:spPr>
          <a:xfrm>
            <a:off x="0" y="533400"/>
            <a:ext cx="4648200" cy="4524315"/>
          </a:xfrm>
          <a:prstGeom prst="rect">
            <a:avLst/>
          </a:prstGeom>
          <a:noFill/>
        </p:spPr>
        <p:txBody>
          <a:bodyPr wrap="square" rtlCol="0">
            <a:spAutoFit/>
          </a:bodyPr>
          <a:lstStyle/>
          <a:p>
            <a:r>
              <a:rPr lang="en-US" sz="2400" dirty="0" smtClean="0"/>
              <a:t>The Orofino bend:</a:t>
            </a:r>
          </a:p>
          <a:p>
            <a:r>
              <a:rPr lang="en-US" sz="2400" dirty="0" smtClean="0"/>
              <a:t>1. Is the edge of North America (</a:t>
            </a:r>
            <a:r>
              <a:rPr lang="en-US" sz="2400" dirty="0" err="1" smtClean="0"/>
              <a:t>cratonic</a:t>
            </a:r>
            <a:r>
              <a:rPr lang="en-US" sz="2400" dirty="0" smtClean="0"/>
              <a:t> margin);</a:t>
            </a:r>
          </a:p>
          <a:p>
            <a:r>
              <a:rPr lang="en-US" sz="2400" dirty="0" smtClean="0"/>
              <a:t>2. Resulted from </a:t>
            </a:r>
            <a:r>
              <a:rPr lang="en-US" sz="2400" dirty="0" err="1" smtClean="0"/>
              <a:t>Proterozoic</a:t>
            </a:r>
            <a:r>
              <a:rPr lang="en-US" sz="2400" dirty="0" smtClean="0"/>
              <a:t> rifting (transform/ridge system);</a:t>
            </a:r>
          </a:p>
          <a:p>
            <a:r>
              <a:rPr lang="en-US" sz="2400" dirty="0" smtClean="0"/>
              <a:t>3. Is deformed everywhere by the Western Idaho shear zone  with different kinematics in different places;</a:t>
            </a:r>
          </a:p>
          <a:p>
            <a:r>
              <a:rPr lang="en-US" sz="2400" dirty="0" smtClean="0"/>
              <a:t>4) Was rotated clockwise 30° sometime after 90 Ma, possibly related to Sevier thrusting.</a:t>
            </a:r>
          </a:p>
        </p:txBody>
      </p:sp>
      <p:sp>
        <p:nvSpPr>
          <p:cNvPr id="7" name="TextBox 6"/>
          <p:cNvSpPr txBox="1"/>
          <p:nvPr/>
        </p:nvSpPr>
        <p:spPr>
          <a:xfrm>
            <a:off x="838200" y="5105400"/>
            <a:ext cx="4648200" cy="1569660"/>
          </a:xfrm>
          <a:prstGeom prst="rect">
            <a:avLst/>
          </a:prstGeom>
          <a:noFill/>
        </p:spPr>
        <p:txBody>
          <a:bodyPr wrap="square" rtlCol="0">
            <a:spAutoFit/>
          </a:bodyPr>
          <a:lstStyle/>
          <a:p>
            <a:r>
              <a:rPr lang="en-US" sz="2400" dirty="0" smtClean="0"/>
              <a:t>The Western Idaho shear zone represents deformation in a syntaxis on the North American margin.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Geologic Background of Orofino Area</a:t>
            </a:r>
          </a:p>
          <a:p>
            <a:endParaRPr lang="en-US" dirty="0" smtClean="0"/>
          </a:p>
          <a:p>
            <a:r>
              <a:rPr lang="en-US" dirty="0" smtClean="0"/>
              <a:t>Kinematic Information From Field Observations</a:t>
            </a:r>
            <a:endParaRPr lang="en-US" dirty="0"/>
          </a:p>
          <a:p>
            <a:endParaRPr lang="en-US" dirty="0" smtClean="0"/>
          </a:p>
          <a:p>
            <a:r>
              <a:rPr lang="en-US" dirty="0" smtClean="0"/>
              <a:t>Previous Models for the Dog-leg (90° bend) Geometry</a:t>
            </a:r>
          </a:p>
          <a:p>
            <a:endParaRPr lang="en-US" dirty="0" smtClean="0"/>
          </a:p>
          <a:p>
            <a:r>
              <a:rPr lang="en-US" dirty="0" smtClean="0"/>
              <a:t>New Model: The WISZ Syntaxis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0"/>
            <a:ext cx="3962400" cy="1143000"/>
          </a:xfrm>
        </p:spPr>
        <p:txBody>
          <a:bodyPr/>
          <a:lstStyle/>
          <a:p>
            <a:r>
              <a:rPr lang="en-US" dirty="0" smtClean="0"/>
              <a:t>Location</a:t>
            </a:r>
            <a:endParaRPr lang="en-US" dirty="0"/>
          </a:p>
        </p:txBody>
      </p:sp>
      <p:pic>
        <p:nvPicPr>
          <p:cNvPr id="16" name="Picture 15" descr="g704.png"/>
          <p:cNvPicPr>
            <a:picLocks noChangeAspect="1"/>
          </p:cNvPicPr>
          <p:nvPr/>
        </p:nvPicPr>
        <p:blipFill>
          <a:blip r:embed="rId2" cstate="print"/>
          <a:srcRect r="57765"/>
          <a:stretch>
            <a:fillRect/>
          </a:stretch>
        </p:blipFill>
        <p:spPr>
          <a:xfrm>
            <a:off x="148912" y="1219200"/>
            <a:ext cx="4270688" cy="5486400"/>
          </a:xfrm>
          <a:prstGeom prst="rect">
            <a:avLst/>
          </a:prstGeom>
        </p:spPr>
      </p:pic>
      <p:grpSp>
        <p:nvGrpSpPr>
          <p:cNvPr id="21" name="Group 20"/>
          <p:cNvGrpSpPr/>
          <p:nvPr/>
        </p:nvGrpSpPr>
        <p:grpSpPr>
          <a:xfrm>
            <a:off x="4648200" y="76200"/>
            <a:ext cx="4436361" cy="6705600"/>
            <a:chOff x="4648200" y="76200"/>
            <a:chExt cx="4436361" cy="6705600"/>
          </a:xfrm>
        </p:grpSpPr>
        <p:grpSp>
          <p:nvGrpSpPr>
            <p:cNvPr id="27" name="Group 26"/>
            <p:cNvGrpSpPr/>
            <p:nvPr/>
          </p:nvGrpSpPr>
          <p:grpSpPr>
            <a:xfrm>
              <a:off x="4648200" y="76200"/>
              <a:ext cx="4436361" cy="6705600"/>
              <a:chOff x="4648200" y="76200"/>
              <a:chExt cx="4436361" cy="6705600"/>
            </a:xfrm>
          </p:grpSpPr>
          <p:grpSp>
            <p:nvGrpSpPr>
              <p:cNvPr id="26" name="Group 25"/>
              <p:cNvGrpSpPr/>
              <p:nvPr/>
            </p:nvGrpSpPr>
            <p:grpSpPr>
              <a:xfrm>
                <a:off x="4648200" y="76200"/>
                <a:ext cx="4436361" cy="6705600"/>
                <a:chOff x="4648200" y="76200"/>
                <a:chExt cx="4436361" cy="6705600"/>
              </a:xfrm>
            </p:grpSpPr>
            <p:pic>
              <p:nvPicPr>
                <p:cNvPr id="2055" name="Picture 7"/>
                <p:cNvPicPr>
                  <a:picLocks noChangeAspect="1" noChangeArrowheads="1"/>
                </p:cNvPicPr>
                <p:nvPr/>
              </p:nvPicPr>
              <p:blipFill>
                <a:blip r:embed="rId3" cstate="print"/>
                <a:srcRect l="3758" t="2137" r="672" b="719"/>
                <a:stretch>
                  <a:fillRect/>
                </a:stretch>
              </p:blipFill>
              <p:spPr bwMode="auto">
                <a:xfrm>
                  <a:off x="4648200" y="76200"/>
                  <a:ext cx="4436361" cy="6705600"/>
                </a:xfrm>
                <a:prstGeom prst="rect">
                  <a:avLst/>
                </a:prstGeom>
                <a:noFill/>
                <a:ln w="9525">
                  <a:noFill/>
                  <a:miter lim="800000"/>
                  <a:headEnd/>
                  <a:tailEnd/>
                </a:ln>
              </p:spPr>
            </p:pic>
            <p:sp>
              <p:nvSpPr>
                <p:cNvPr id="14" name="Freeform 13"/>
                <p:cNvSpPr/>
                <p:nvPr/>
              </p:nvSpPr>
              <p:spPr>
                <a:xfrm>
                  <a:off x="4724400" y="2438106"/>
                  <a:ext cx="990600" cy="2819693"/>
                </a:xfrm>
                <a:custGeom>
                  <a:avLst/>
                  <a:gdLst>
                    <a:gd name="connsiteX0" fmla="*/ 0 w 2109611"/>
                    <a:gd name="connsiteY0" fmla="*/ 706 h 6782506"/>
                    <a:gd name="connsiteX1" fmla="*/ 203200 w 2109611"/>
                    <a:gd name="connsiteY1" fmla="*/ 706 h 6782506"/>
                    <a:gd name="connsiteX2" fmla="*/ 541867 w 2109611"/>
                    <a:gd name="connsiteY2" fmla="*/ 9173 h 6782506"/>
                    <a:gd name="connsiteX3" fmla="*/ 948267 w 2109611"/>
                    <a:gd name="connsiteY3" fmla="*/ 43040 h 6782506"/>
                    <a:gd name="connsiteX4" fmla="*/ 1236133 w 2109611"/>
                    <a:gd name="connsiteY4" fmla="*/ 110773 h 6782506"/>
                    <a:gd name="connsiteX5" fmla="*/ 1464733 w 2109611"/>
                    <a:gd name="connsiteY5" fmla="*/ 186973 h 6782506"/>
                    <a:gd name="connsiteX6" fmla="*/ 1693333 w 2109611"/>
                    <a:gd name="connsiteY6" fmla="*/ 297040 h 6782506"/>
                    <a:gd name="connsiteX7" fmla="*/ 1854200 w 2109611"/>
                    <a:gd name="connsiteY7" fmla="*/ 407106 h 6782506"/>
                    <a:gd name="connsiteX8" fmla="*/ 1989667 w 2109611"/>
                    <a:gd name="connsiteY8" fmla="*/ 542573 h 6782506"/>
                    <a:gd name="connsiteX9" fmla="*/ 2057400 w 2109611"/>
                    <a:gd name="connsiteY9" fmla="*/ 720373 h 6782506"/>
                    <a:gd name="connsiteX10" fmla="*/ 2091267 w 2109611"/>
                    <a:gd name="connsiteY10" fmla="*/ 838906 h 6782506"/>
                    <a:gd name="connsiteX11" fmla="*/ 2108200 w 2109611"/>
                    <a:gd name="connsiteY11" fmla="*/ 1075973 h 6782506"/>
                    <a:gd name="connsiteX12" fmla="*/ 2082800 w 2109611"/>
                    <a:gd name="connsiteY12" fmla="*/ 1296106 h 6782506"/>
                    <a:gd name="connsiteX13" fmla="*/ 2023533 w 2109611"/>
                    <a:gd name="connsiteY13" fmla="*/ 1490840 h 6782506"/>
                    <a:gd name="connsiteX14" fmla="*/ 1930400 w 2109611"/>
                    <a:gd name="connsiteY14" fmla="*/ 1685573 h 6782506"/>
                    <a:gd name="connsiteX15" fmla="*/ 1794933 w 2109611"/>
                    <a:gd name="connsiteY15" fmla="*/ 1939573 h 6782506"/>
                    <a:gd name="connsiteX16" fmla="*/ 1718733 w 2109611"/>
                    <a:gd name="connsiteY16" fmla="*/ 2075040 h 6782506"/>
                    <a:gd name="connsiteX17" fmla="*/ 1642533 w 2109611"/>
                    <a:gd name="connsiteY17" fmla="*/ 2227440 h 6782506"/>
                    <a:gd name="connsiteX18" fmla="*/ 1549400 w 2109611"/>
                    <a:gd name="connsiteY18" fmla="*/ 2413706 h 6782506"/>
                    <a:gd name="connsiteX19" fmla="*/ 1490133 w 2109611"/>
                    <a:gd name="connsiteY19" fmla="*/ 2557640 h 6782506"/>
                    <a:gd name="connsiteX20" fmla="*/ 1481667 w 2109611"/>
                    <a:gd name="connsiteY20" fmla="*/ 2710040 h 6782506"/>
                    <a:gd name="connsiteX21" fmla="*/ 1464733 w 2109611"/>
                    <a:gd name="connsiteY21" fmla="*/ 3074106 h 6782506"/>
                    <a:gd name="connsiteX22" fmla="*/ 1456267 w 2109611"/>
                    <a:gd name="connsiteY22" fmla="*/ 3294240 h 6782506"/>
                    <a:gd name="connsiteX23" fmla="*/ 1430867 w 2109611"/>
                    <a:gd name="connsiteY23" fmla="*/ 3531306 h 6782506"/>
                    <a:gd name="connsiteX24" fmla="*/ 1422400 w 2109611"/>
                    <a:gd name="connsiteY24" fmla="*/ 3675240 h 6782506"/>
                    <a:gd name="connsiteX25" fmla="*/ 1397000 w 2109611"/>
                    <a:gd name="connsiteY25" fmla="*/ 3878440 h 6782506"/>
                    <a:gd name="connsiteX26" fmla="*/ 1363133 w 2109611"/>
                    <a:gd name="connsiteY26" fmla="*/ 4132440 h 6782506"/>
                    <a:gd name="connsiteX27" fmla="*/ 1337733 w 2109611"/>
                    <a:gd name="connsiteY27" fmla="*/ 4369506 h 6782506"/>
                    <a:gd name="connsiteX28" fmla="*/ 1320800 w 2109611"/>
                    <a:gd name="connsiteY28" fmla="*/ 4589640 h 6782506"/>
                    <a:gd name="connsiteX29" fmla="*/ 1303867 w 2109611"/>
                    <a:gd name="connsiteY29" fmla="*/ 4742040 h 6782506"/>
                    <a:gd name="connsiteX30" fmla="*/ 1295400 w 2109611"/>
                    <a:gd name="connsiteY30" fmla="*/ 4869040 h 6782506"/>
                    <a:gd name="connsiteX31" fmla="*/ 1219200 w 2109611"/>
                    <a:gd name="connsiteY31" fmla="*/ 5148440 h 6782506"/>
                    <a:gd name="connsiteX32" fmla="*/ 1168400 w 2109611"/>
                    <a:gd name="connsiteY32" fmla="*/ 5309306 h 6782506"/>
                    <a:gd name="connsiteX33" fmla="*/ 1126067 w 2109611"/>
                    <a:gd name="connsiteY33" fmla="*/ 5690306 h 6782506"/>
                    <a:gd name="connsiteX34" fmla="*/ 897467 w 2109611"/>
                    <a:gd name="connsiteY34" fmla="*/ 6782506 h 6782506"/>
                    <a:gd name="connsiteX0" fmla="*/ 0 w 2383043"/>
                    <a:gd name="connsiteY0" fmla="*/ 705 h 6783211"/>
                    <a:gd name="connsiteX1" fmla="*/ 476632 w 2383043"/>
                    <a:gd name="connsiteY1" fmla="*/ 1411 h 6783211"/>
                    <a:gd name="connsiteX2" fmla="*/ 815299 w 2383043"/>
                    <a:gd name="connsiteY2" fmla="*/ 9878 h 6783211"/>
                    <a:gd name="connsiteX3" fmla="*/ 1221699 w 2383043"/>
                    <a:gd name="connsiteY3" fmla="*/ 43745 h 6783211"/>
                    <a:gd name="connsiteX4" fmla="*/ 1509565 w 2383043"/>
                    <a:gd name="connsiteY4" fmla="*/ 111478 h 6783211"/>
                    <a:gd name="connsiteX5" fmla="*/ 1738165 w 2383043"/>
                    <a:gd name="connsiteY5" fmla="*/ 187678 h 6783211"/>
                    <a:gd name="connsiteX6" fmla="*/ 1966765 w 2383043"/>
                    <a:gd name="connsiteY6" fmla="*/ 297745 h 6783211"/>
                    <a:gd name="connsiteX7" fmla="*/ 2127632 w 2383043"/>
                    <a:gd name="connsiteY7" fmla="*/ 407811 h 6783211"/>
                    <a:gd name="connsiteX8" fmla="*/ 2263099 w 2383043"/>
                    <a:gd name="connsiteY8" fmla="*/ 543278 h 6783211"/>
                    <a:gd name="connsiteX9" fmla="*/ 2330832 w 2383043"/>
                    <a:gd name="connsiteY9" fmla="*/ 721078 h 6783211"/>
                    <a:gd name="connsiteX10" fmla="*/ 2364699 w 2383043"/>
                    <a:gd name="connsiteY10" fmla="*/ 839611 h 6783211"/>
                    <a:gd name="connsiteX11" fmla="*/ 2381632 w 2383043"/>
                    <a:gd name="connsiteY11" fmla="*/ 1076678 h 6783211"/>
                    <a:gd name="connsiteX12" fmla="*/ 2356232 w 2383043"/>
                    <a:gd name="connsiteY12" fmla="*/ 1296811 h 6783211"/>
                    <a:gd name="connsiteX13" fmla="*/ 2296965 w 2383043"/>
                    <a:gd name="connsiteY13" fmla="*/ 1491545 h 6783211"/>
                    <a:gd name="connsiteX14" fmla="*/ 2203832 w 2383043"/>
                    <a:gd name="connsiteY14" fmla="*/ 1686278 h 6783211"/>
                    <a:gd name="connsiteX15" fmla="*/ 2068365 w 2383043"/>
                    <a:gd name="connsiteY15" fmla="*/ 1940278 h 6783211"/>
                    <a:gd name="connsiteX16" fmla="*/ 1992165 w 2383043"/>
                    <a:gd name="connsiteY16" fmla="*/ 2075745 h 6783211"/>
                    <a:gd name="connsiteX17" fmla="*/ 1915965 w 2383043"/>
                    <a:gd name="connsiteY17" fmla="*/ 2228145 h 6783211"/>
                    <a:gd name="connsiteX18" fmla="*/ 1822832 w 2383043"/>
                    <a:gd name="connsiteY18" fmla="*/ 2414411 h 6783211"/>
                    <a:gd name="connsiteX19" fmla="*/ 1763565 w 2383043"/>
                    <a:gd name="connsiteY19" fmla="*/ 2558345 h 6783211"/>
                    <a:gd name="connsiteX20" fmla="*/ 1755099 w 2383043"/>
                    <a:gd name="connsiteY20" fmla="*/ 2710745 h 6783211"/>
                    <a:gd name="connsiteX21" fmla="*/ 1738165 w 2383043"/>
                    <a:gd name="connsiteY21" fmla="*/ 3074811 h 6783211"/>
                    <a:gd name="connsiteX22" fmla="*/ 1729699 w 2383043"/>
                    <a:gd name="connsiteY22" fmla="*/ 3294945 h 6783211"/>
                    <a:gd name="connsiteX23" fmla="*/ 1704299 w 2383043"/>
                    <a:gd name="connsiteY23" fmla="*/ 3532011 h 6783211"/>
                    <a:gd name="connsiteX24" fmla="*/ 1695832 w 2383043"/>
                    <a:gd name="connsiteY24" fmla="*/ 3675945 h 6783211"/>
                    <a:gd name="connsiteX25" fmla="*/ 1670432 w 2383043"/>
                    <a:gd name="connsiteY25" fmla="*/ 3879145 h 6783211"/>
                    <a:gd name="connsiteX26" fmla="*/ 1636565 w 2383043"/>
                    <a:gd name="connsiteY26" fmla="*/ 4133145 h 6783211"/>
                    <a:gd name="connsiteX27" fmla="*/ 1611165 w 2383043"/>
                    <a:gd name="connsiteY27" fmla="*/ 4370211 h 6783211"/>
                    <a:gd name="connsiteX28" fmla="*/ 1594232 w 2383043"/>
                    <a:gd name="connsiteY28" fmla="*/ 4590345 h 6783211"/>
                    <a:gd name="connsiteX29" fmla="*/ 1577299 w 2383043"/>
                    <a:gd name="connsiteY29" fmla="*/ 4742745 h 6783211"/>
                    <a:gd name="connsiteX30" fmla="*/ 1568832 w 2383043"/>
                    <a:gd name="connsiteY30" fmla="*/ 4869745 h 6783211"/>
                    <a:gd name="connsiteX31" fmla="*/ 1492632 w 2383043"/>
                    <a:gd name="connsiteY31" fmla="*/ 5149145 h 6783211"/>
                    <a:gd name="connsiteX32" fmla="*/ 1441832 w 2383043"/>
                    <a:gd name="connsiteY32" fmla="*/ 5310011 h 6783211"/>
                    <a:gd name="connsiteX33" fmla="*/ 1399499 w 2383043"/>
                    <a:gd name="connsiteY33" fmla="*/ 5691011 h 6783211"/>
                    <a:gd name="connsiteX34" fmla="*/ 1170899 w 2383043"/>
                    <a:gd name="connsiteY34" fmla="*/ 6783211 h 67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3043" h="6783211">
                      <a:moveTo>
                        <a:pt x="0" y="705"/>
                      </a:moveTo>
                      <a:cubicBezTo>
                        <a:pt x="56444" y="-1"/>
                        <a:pt x="476632" y="1411"/>
                        <a:pt x="476632" y="1411"/>
                      </a:cubicBezTo>
                      <a:cubicBezTo>
                        <a:pt x="566943" y="2822"/>
                        <a:pt x="691121" y="2822"/>
                        <a:pt x="815299" y="9878"/>
                      </a:cubicBezTo>
                      <a:cubicBezTo>
                        <a:pt x="939477" y="16934"/>
                        <a:pt x="1105988" y="26812"/>
                        <a:pt x="1221699" y="43745"/>
                      </a:cubicBezTo>
                      <a:cubicBezTo>
                        <a:pt x="1337410" y="60678"/>
                        <a:pt x="1423487" y="87489"/>
                        <a:pt x="1509565" y="111478"/>
                      </a:cubicBezTo>
                      <a:cubicBezTo>
                        <a:pt x="1595643" y="135467"/>
                        <a:pt x="1661965" y="156634"/>
                        <a:pt x="1738165" y="187678"/>
                      </a:cubicBezTo>
                      <a:cubicBezTo>
                        <a:pt x="1814365" y="218722"/>
                        <a:pt x="1901854" y="261056"/>
                        <a:pt x="1966765" y="297745"/>
                      </a:cubicBezTo>
                      <a:cubicBezTo>
                        <a:pt x="2031676" y="334434"/>
                        <a:pt x="2078243" y="366889"/>
                        <a:pt x="2127632" y="407811"/>
                      </a:cubicBezTo>
                      <a:cubicBezTo>
                        <a:pt x="2177021" y="448733"/>
                        <a:pt x="2229232" y="491067"/>
                        <a:pt x="2263099" y="543278"/>
                      </a:cubicBezTo>
                      <a:cubicBezTo>
                        <a:pt x="2296966" y="595489"/>
                        <a:pt x="2313899" y="671689"/>
                        <a:pt x="2330832" y="721078"/>
                      </a:cubicBezTo>
                      <a:cubicBezTo>
                        <a:pt x="2347765" y="770467"/>
                        <a:pt x="2356232" y="780344"/>
                        <a:pt x="2364699" y="839611"/>
                      </a:cubicBezTo>
                      <a:cubicBezTo>
                        <a:pt x="2373166" y="898878"/>
                        <a:pt x="2383043" y="1000478"/>
                        <a:pt x="2381632" y="1076678"/>
                      </a:cubicBezTo>
                      <a:cubicBezTo>
                        <a:pt x="2380221" y="1152878"/>
                        <a:pt x="2370343" y="1227667"/>
                        <a:pt x="2356232" y="1296811"/>
                      </a:cubicBezTo>
                      <a:cubicBezTo>
                        <a:pt x="2342121" y="1365955"/>
                        <a:pt x="2322365" y="1426634"/>
                        <a:pt x="2296965" y="1491545"/>
                      </a:cubicBezTo>
                      <a:cubicBezTo>
                        <a:pt x="2271565" y="1556456"/>
                        <a:pt x="2241932" y="1611489"/>
                        <a:pt x="2203832" y="1686278"/>
                      </a:cubicBezTo>
                      <a:cubicBezTo>
                        <a:pt x="2165732" y="1761067"/>
                        <a:pt x="2103643" y="1875367"/>
                        <a:pt x="2068365" y="1940278"/>
                      </a:cubicBezTo>
                      <a:cubicBezTo>
                        <a:pt x="2033087" y="2005189"/>
                        <a:pt x="2017565" y="2027767"/>
                        <a:pt x="1992165" y="2075745"/>
                      </a:cubicBezTo>
                      <a:cubicBezTo>
                        <a:pt x="1966765" y="2123723"/>
                        <a:pt x="1915965" y="2228145"/>
                        <a:pt x="1915965" y="2228145"/>
                      </a:cubicBezTo>
                      <a:cubicBezTo>
                        <a:pt x="1887743" y="2284589"/>
                        <a:pt x="1848232" y="2359378"/>
                        <a:pt x="1822832" y="2414411"/>
                      </a:cubicBezTo>
                      <a:cubicBezTo>
                        <a:pt x="1797432" y="2469444"/>
                        <a:pt x="1774854" y="2508956"/>
                        <a:pt x="1763565" y="2558345"/>
                      </a:cubicBezTo>
                      <a:cubicBezTo>
                        <a:pt x="1752276" y="2607734"/>
                        <a:pt x="1759332" y="2624667"/>
                        <a:pt x="1755099" y="2710745"/>
                      </a:cubicBezTo>
                      <a:cubicBezTo>
                        <a:pt x="1750866" y="2796823"/>
                        <a:pt x="1742398" y="2977444"/>
                        <a:pt x="1738165" y="3074811"/>
                      </a:cubicBezTo>
                      <a:cubicBezTo>
                        <a:pt x="1733932" y="3172178"/>
                        <a:pt x="1735343" y="3218745"/>
                        <a:pt x="1729699" y="3294945"/>
                      </a:cubicBezTo>
                      <a:cubicBezTo>
                        <a:pt x="1724055" y="3371145"/>
                        <a:pt x="1709943" y="3468511"/>
                        <a:pt x="1704299" y="3532011"/>
                      </a:cubicBezTo>
                      <a:cubicBezTo>
                        <a:pt x="1698655" y="3595511"/>
                        <a:pt x="1701477" y="3618089"/>
                        <a:pt x="1695832" y="3675945"/>
                      </a:cubicBezTo>
                      <a:cubicBezTo>
                        <a:pt x="1690188" y="3733801"/>
                        <a:pt x="1680310" y="3802945"/>
                        <a:pt x="1670432" y="3879145"/>
                      </a:cubicBezTo>
                      <a:cubicBezTo>
                        <a:pt x="1660554" y="3955345"/>
                        <a:pt x="1646443" y="4051301"/>
                        <a:pt x="1636565" y="4133145"/>
                      </a:cubicBezTo>
                      <a:cubicBezTo>
                        <a:pt x="1626687" y="4214989"/>
                        <a:pt x="1618220" y="4294011"/>
                        <a:pt x="1611165" y="4370211"/>
                      </a:cubicBezTo>
                      <a:cubicBezTo>
                        <a:pt x="1604110" y="4446411"/>
                        <a:pt x="1599876" y="4528256"/>
                        <a:pt x="1594232" y="4590345"/>
                      </a:cubicBezTo>
                      <a:cubicBezTo>
                        <a:pt x="1588588" y="4652434"/>
                        <a:pt x="1581532" y="4696178"/>
                        <a:pt x="1577299" y="4742745"/>
                      </a:cubicBezTo>
                      <a:cubicBezTo>
                        <a:pt x="1573066" y="4789312"/>
                        <a:pt x="1582943" y="4802012"/>
                        <a:pt x="1568832" y="4869745"/>
                      </a:cubicBezTo>
                      <a:cubicBezTo>
                        <a:pt x="1554721" y="4937478"/>
                        <a:pt x="1513799" y="5075767"/>
                        <a:pt x="1492632" y="5149145"/>
                      </a:cubicBezTo>
                      <a:cubicBezTo>
                        <a:pt x="1471465" y="5222523"/>
                        <a:pt x="1457354" y="5219700"/>
                        <a:pt x="1441832" y="5310011"/>
                      </a:cubicBezTo>
                      <a:cubicBezTo>
                        <a:pt x="1426310" y="5400322"/>
                        <a:pt x="1444654" y="5445478"/>
                        <a:pt x="1399499" y="5691011"/>
                      </a:cubicBezTo>
                      <a:cubicBezTo>
                        <a:pt x="1354344" y="5936544"/>
                        <a:pt x="1262621" y="6359877"/>
                        <a:pt x="1170899" y="6783211"/>
                      </a:cubicBezTo>
                    </a:path>
                  </a:pathLst>
                </a:cu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flipV="1">
                  <a:off x="5105400" y="5410200"/>
                  <a:ext cx="762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876800" y="6324600"/>
                  <a:ext cx="762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53000" y="5867400"/>
                  <a:ext cx="762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181600" y="2209800"/>
                  <a:ext cx="76200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953000" y="1981200"/>
                  <a:ext cx="228600" cy="2286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943600" y="2895600"/>
                  <a:ext cx="228600" cy="2286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953000" y="2209800"/>
                  <a:ext cx="1066800" cy="914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486400" y="3837801"/>
                  <a:ext cx="685800" cy="276999"/>
                </a:xfrm>
                <a:prstGeom prst="rect">
                  <a:avLst/>
                </a:prstGeom>
                <a:noFill/>
              </p:spPr>
              <p:txBody>
                <a:bodyPr wrap="square" rtlCol="0">
                  <a:spAutoFit/>
                </a:bodyPr>
                <a:lstStyle/>
                <a:p>
                  <a:r>
                    <a:rPr lang="en-US" sz="1200" dirty="0" smtClean="0"/>
                    <a:t>McCall</a:t>
                  </a:r>
                  <a:endParaRPr lang="en-US" sz="1200" dirty="0"/>
                </a:p>
              </p:txBody>
            </p:sp>
            <p:sp>
              <p:nvSpPr>
                <p:cNvPr id="28" name="Oval 27"/>
                <p:cNvSpPr/>
                <p:nvPr/>
              </p:nvSpPr>
              <p:spPr>
                <a:xfrm>
                  <a:off x="5410200" y="3962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800600" y="2390001"/>
                <a:ext cx="685800" cy="276999"/>
              </a:xfrm>
              <a:prstGeom prst="rect">
                <a:avLst/>
              </a:prstGeom>
              <a:noFill/>
            </p:spPr>
            <p:txBody>
              <a:bodyPr wrap="square" rtlCol="0">
                <a:spAutoFit/>
              </a:bodyPr>
              <a:lstStyle/>
              <a:p>
                <a:r>
                  <a:rPr lang="en-US" sz="1200" dirty="0" smtClean="0">
                    <a:solidFill>
                      <a:srgbClr val="FF0000"/>
                    </a:solidFill>
                  </a:rPr>
                  <a:t>Orofino</a:t>
                </a:r>
                <a:endParaRPr lang="en-US" sz="1200" dirty="0">
                  <a:solidFill>
                    <a:srgbClr val="FF0000"/>
                  </a:solidFill>
                </a:endParaRPr>
              </a:p>
            </p:txBody>
          </p:sp>
        </p:grpSp>
        <p:sp>
          <p:nvSpPr>
            <p:cNvPr id="17" name="Oval 16"/>
            <p:cNvSpPr/>
            <p:nvPr/>
          </p:nvSpPr>
          <p:spPr>
            <a:xfrm>
              <a:off x="5410200" y="2514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6629400" y="0"/>
            <a:ext cx="2514600" cy="3139321"/>
          </a:xfrm>
          <a:prstGeom prst="rect">
            <a:avLst/>
          </a:prstGeom>
          <a:noFill/>
        </p:spPr>
        <p:txBody>
          <a:bodyPr wrap="square" rtlCol="0">
            <a:spAutoFit/>
          </a:bodyPr>
          <a:lstStyle/>
          <a:p>
            <a:pPr>
              <a:buFont typeface="Arial" pitchFamily="34" charset="0"/>
              <a:buChar char="•"/>
            </a:pPr>
            <a:r>
              <a:rPr lang="en-US" dirty="0" err="1" smtClean="0"/>
              <a:t>Paleocontinental</a:t>
            </a:r>
            <a:r>
              <a:rPr lang="en-US" dirty="0" smtClean="0"/>
              <a:t> margin defined by </a:t>
            </a:r>
            <a:r>
              <a:rPr lang="en-US" baseline="30000" dirty="0" smtClean="0"/>
              <a:t>87</a:t>
            </a:r>
            <a:r>
              <a:rPr lang="en-US" dirty="0" smtClean="0"/>
              <a:t>Sr/</a:t>
            </a:r>
            <a:r>
              <a:rPr lang="en-US" baseline="30000" dirty="0" smtClean="0"/>
              <a:t>86</a:t>
            </a:r>
            <a:r>
              <a:rPr lang="en-US" dirty="0" smtClean="0"/>
              <a:t>Sr 0.706 isopleth.</a:t>
            </a:r>
          </a:p>
          <a:p>
            <a:pPr>
              <a:buFont typeface="Arial" pitchFamily="34" charset="0"/>
              <a:buChar char="•"/>
            </a:pPr>
            <a:r>
              <a:rPr lang="en-US" dirty="0" smtClean="0"/>
              <a:t>Western Idaho Shear Zone fabric co-located with 0.706 line near McCall.</a:t>
            </a:r>
          </a:p>
          <a:p>
            <a:pPr>
              <a:buFont typeface="Arial" pitchFamily="34" charset="0"/>
              <a:buChar char="•"/>
            </a:pPr>
            <a:r>
              <a:rPr lang="en-US" dirty="0" smtClean="0"/>
              <a:t>Trans-Idaho Shear Zone (named after Trans-Idaho lineament) located northeast of Orofino.</a:t>
            </a:r>
          </a:p>
        </p:txBody>
      </p:sp>
      <p:sp>
        <p:nvSpPr>
          <p:cNvPr id="30" name="TextBox 29"/>
          <p:cNvSpPr txBox="1"/>
          <p:nvPr/>
        </p:nvSpPr>
        <p:spPr>
          <a:xfrm>
            <a:off x="6096000" y="6553200"/>
            <a:ext cx="2000869" cy="261610"/>
          </a:xfrm>
          <a:prstGeom prst="rect">
            <a:avLst/>
          </a:prstGeom>
          <a:noFill/>
        </p:spPr>
        <p:txBody>
          <a:bodyPr wrap="none" rtlCol="0">
            <a:spAutoFit/>
          </a:bodyPr>
          <a:lstStyle/>
          <a:p>
            <a:r>
              <a:rPr lang="en-US" sz="1100" dirty="0" smtClean="0"/>
              <a:t>Modified from Lewis et al. 2012</a:t>
            </a:r>
            <a:endParaRPr lang="en-US" sz="1100" dirty="0"/>
          </a:p>
        </p:txBody>
      </p:sp>
      <p:sp>
        <p:nvSpPr>
          <p:cNvPr id="32" name="TextBox 31"/>
          <p:cNvSpPr txBox="1"/>
          <p:nvPr/>
        </p:nvSpPr>
        <p:spPr>
          <a:xfrm>
            <a:off x="1600200" y="6443990"/>
            <a:ext cx="2008883" cy="261610"/>
          </a:xfrm>
          <a:prstGeom prst="rect">
            <a:avLst/>
          </a:prstGeom>
          <a:noFill/>
        </p:spPr>
        <p:txBody>
          <a:bodyPr wrap="none" rtlCol="0">
            <a:spAutoFit/>
          </a:bodyPr>
          <a:lstStyle/>
          <a:p>
            <a:r>
              <a:rPr lang="en-US" sz="1100" dirty="0" smtClean="0"/>
              <a:t>Modified from </a:t>
            </a:r>
            <a:r>
              <a:rPr lang="en-US" sz="1100" dirty="0" err="1" smtClean="0"/>
              <a:t>Tikoff</a:t>
            </a:r>
            <a:r>
              <a:rPr lang="en-US" sz="1100" dirty="0" smtClean="0"/>
              <a:t> et al. 2001</a:t>
            </a:r>
            <a:endParaRPr lang="en-US"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505200" y="2514600"/>
            <a:ext cx="5562600" cy="4038600"/>
            <a:chOff x="228600" y="2362200"/>
            <a:chExt cx="5562600" cy="4038600"/>
          </a:xfrm>
        </p:grpSpPr>
        <p:grpSp>
          <p:nvGrpSpPr>
            <p:cNvPr id="14" name="Group 13"/>
            <p:cNvGrpSpPr/>
            <p:nvPr/>
          </p:nvGrpSpPr>
          <p:grpSpPr>
            <a:xfrm>
              <a:off x="228600" y="2362200"/>
              <a:ext cx="4659923" cy="4038600"/>
              <a:chOff x="1219200" y="2819400"/>
              <a:chExt cx="2286000" cy="1981200"/>
            </a:xfrm>
          </p:grpSpPr>
          <p:grpSp>
            <p:nvGrpSpPr>
              <p:cNvPr id="12" name="Group 11"/>
              <p:cNvGrpSpPr/>
              <p:nvPr/>
            </p:nvGrpSpPr>
            <p:grpSpPr>
              <a:xfrm>
                <a:off x="1219200" y="2819400"/>
                <a:ext cx="2286000" cy="1981200"/>
                <a:chOff x="1219200" y="2819400"/>
                <a:chExt cx="2286000" cy="1981200"/>
              </a:xfrm>
            </p:grpSpPr>
            <p:pic>
              <p:nvPicPr>
                <p:cNvPr id="8" name="Picture 7" descr="Orofino Area Map Compilation W Shear Zones.png"/>
                <p:cNvPicPr>
                  <a:picLocks noChangeAspect="1"/>
                </p:cNvPicPr>
                <p:nvPr/>
              </p:nvPicPr>
              <p:blipFill>
                <a:blip r:embed="rId2" cstate="print"/>
                <a:srcRect l="53314" t="16667" r="19109" b="54444"/>
                <a:stretch>
                  <a:fillRect/>
                </a:stretch>
              </p:blipFill>
              <p:spPr>
                <a:xfrm>
                  <a:off x="1219200" y="2819400"/>
                  <a:ext cx="2286000" cy="1981200"/>
                </a:xfrm>
                <a:prstGeom prst="rect">
                  <a:avLst/>
                </a:prstGeom>
              </p:spPr>
            </p:pic>
            <p:cxnSp>
              <p:nvCxnSpPr>
                <p:cNvPr id="10" name="Straight Connector 9"/>
                <p:cNvCxnSpPr/>
                <p:nvPr/>
              </p:nvCxnSpPr>
              <p:spPr>
                <a:xfrm>
                  <a:off x="1295400" y="4648200"/>
                  <a:ext cx="914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555630" y="4464170"/>
                <a:ext cx="370936" cy="181182"/>
              </a:xfrm>
              <a:prstGeom prst="rect">
                <a:avLst/>
              </a:prstGeom>
              <a:noFill/>
            </p:spPr>
            <p:txBody>
              <a:bodyPr wrap="square" rtlCol="0">
                <a:spAutoFit/>
              </a:bodyPr>
              <a:lstStyle/>
              <a:p>
                <a:r>
                  <a:rPr lang="en-US" dirty="0" smtClean="0"/>
                  <a:t>50 km</a:t>
                </a:r>
                <a:endParaRPr lang="en-US" dirty="0"/>
              </a:p>
            </p:txBody>
          </p:sp>
        </p:grpSp>
        <p:pic>
          <p:nvPicPr>
            <p:cNvPr id="1031" name="Picture 7"/>
            <p:cNvPicPr>
              <a:picLocks noChangeAspect="1" noChangeArrowheads="1"/>
            </p:cNvPicPr>
            <p:nvPr/>
          </p:nvPicPr>
          <p:blipFill>
            <a:blip r:embed="rId3" cstate="print"/>
            <a:srcRect t="16154" r="2170" b="16154"/>
            <a:stretch>
              <a:fillRect/>
            </a:stretch>
          </p:blipFill>
          <p:spPr bwMode="auto">
            <a:xfrm>
              <a:off x="3429000" y="5105400"/>
              <a:ext cx="2362200" cy="228600"/>
            </a:xfrm>
            <a:prstGeom prst="rect">
              <a:avLst/>
            </a:prstGeom>
            <a:noFill/>
            <a:ln w="9525">
              <a:noFill/>
              <a:miter lim="800000"/>
              <a:headEnd/>
              <a:tailEnd/>
            </a:ln>
            <a:effectLst>
              <a:softEdge rad="12700"/>
            </a:effectLst>
          </p:spPr>
        </p:pic>
      </p:grpSp>
      <p:pic>
        <p:nvPicPr>
          <p:cNvPr id="16" name="Picture 15" descr="South2thirds.png"/>
          <p:cNvPicPr>
            <a:picLocks noChangeAspect="1"/>
          </p:cNvPicPr>
          <p:nvPr/>
        </p:nvPicPr>
        <p:blipFill>
          <a:blip r:embed="rId4" cstate="print"/>
          <a:stretch>
            <a:fillRect/>
          </a:stretch>
        </p:blipFill>
        <p:spPr>
          <a:xfrm>
            <a:off x="0" y="3048000"/>
            <a:ext cx="3393734" cy="3393734"/>
          </a:xfrm>
          <a:prstGeom prst="rect">
            <a:avLst/>
          </a:prstGeom>
        </p:spPr>
      </p:pic>
      <p:pic>
        <p:nvPicPr>
          <p:cNvPr id="19" name="Picture 18" descr="north.24.stereo.png"/>
          <p:cNvPicPr>
            <a:picLocks noChangeAspect="1"/>
          </p:cNvPicPr>
          <p:nvPr/>
        </p:nvPicPr>
        <p:blipFill>
          <a:blip r:embed="rId5" cstate="print"/>
          <a:stretch>
            <a:fillRect/>
          </a:stretch>
        </p:blipFill>
        <p:spPr>
          <a:xfrm>
            <a:off x="1828800" y="0"/>
            <a:ext cx="3409048" cy="3409048"/>
          </a:xfrm>
          <a:prstGeom prst="rect">
            <a:avLst/>
          </a:prstGeom>
        </p:spPr>
      </p:pic>
      <p:sp>
        <p:nvSpPr>
          <p:cNvPr id="20" name="Oval 19"/>
          <p:cNvSpPr/>
          <p:nvPr/>
        </p:nvSpPr>
        <p:spPr>
          <a:xfrm>
            <a:off x="4800600" y="3429000"/>
            <a:ext cx="6096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105400" y="3124200"/>
            <a:ext cx="6096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21" idx="7"/>
            <a:endCxn id="19" idx="3"/>
          </p:cNvCxnSpPr>
          <p:nvPr/>
        </p:nvCxnSpPr>
        <p:spPr>
          <a:xfrm flipH="1" flipV="1">
            <a:off x="5237848" y="1704524"/>
            <a:ext cx="387878" cy="14754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1" idx="2"/>
            <a:endCxn id="19" idx="2"/>
          </p:cNvCxnSpPr>
          <p:nvPr/>
        </p:nvCxnSpPr>
        <p:spPr>
          <a:xfrm flipH="1">
            <a:off x="3533324" y="3314700"/>
            <a:ext cx="1572076" cy="943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0" idx="2"/>
            <a:endCxn id="16" idx="0"/>
          </p:cNvCxnSpPr>
          <p:nvPr/>
        </p:nvCxnSpPr>
        <p:spPr>
          <a:xfrm flipH="1" flipV="1">
            <a:off x="1696867" y="3048000"/>
            <a:ext cx="3103733" cy="647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0" idx="5"/>
            <a:endCxn id="16" idx="2"/>
          </p:cNvCxnSpPr>
          <p:nvPr/>
        </p:nvCxnSpPr>
        <p:spPr>
          <a:xfrm flipH="1">
            <a:off x="1696867" y="3884285"/>
            <a:ext cx="3624059" cy="255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15000" y="990600"/>
            <a:ext cx="3124200" cy="707886"/>
          </a:xfrm>
          <a:prstGeom prst="rect">
            <a:avLst/>
          </a:prstGeom>
          <a:noFill/>
        </p:spPr>
        <p:txBody>
          <a:bodyPr wrap="square" rtlCol="0">
            <a:spAutoFit/>
          </a:bodyPr>
          <a:lstStyle/>
          <a:p>
            <a:r>
              <a:rPr lang="en-US" sz="2000" dirty="0" smtClean="0"/>
              <a:t>Distinct foliation defines the two shear zones in the field.</a:t>
            </a:r>
            <a:endParaRPr lang="en-US" sz="2000" dirty="0"/>
          </a:p>
        </p:txBody>
      </p:sp>
      <p:sp>
        <p:nvSpPr>
          <p:cNvPr id="22" name="TextBox 21"/>
          <p:cNvSpPr txBox="1"/>
          <p:nvPr/>
        </p:nvSpPr>
        <p:spPr>
          <a:xfrm>
            <a:off x="762000" y="6553200"/>
            <a:ext cx="4009559" cy="369332"/>
          </a:xfrm>
          <a:prstGeom prst="rect">
            <a:avLst/>
          </a:prstGeom>
          <a:noFill/>
        </p:spPr>
        <p:txBody>
          <a:bodyPr wrap="none" rtlCol="0">
            <a:spAutoFit/>
          </a:bodyPr>
          <a:lstStyle/>
          <a:p>
            <a:r>
              <a:rPr lang="en-US" dirty="0" smtClean="0"/>
              <a:t>lower hemisphere equal area projections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651749" y="3733801"/>
            <a:ext cx="2492251" cy="3124199"/>
            <a:chOff x="1905000" y="3276600"/>
            <a:chExt cx="2492251" cy="3124199"/>
          </a:xfrm>
        </p:grpSpPr>
        <p:pic>
          <p:nvPicPr>
            <p:cNvPr id="28" name="Content Placeholder 3" descr="Orofino Area Map Compilation W Shear Zones.png"/>
            <p:cNvPicPr>
              <a:picLocks noChangeAspect="1"/>
            </p:cNvPicPr>
            <p:nvPr/>
          </p:nvPicPr>
          <p:blipFill>
            <a:blip r:embed="rId2" cstate="print"/>
            <a:srcRect l="50000" b="24237"/>
            <a:stretch>
              <a:fillRect/>
            </a:stretch>
          </p:blipFill>
          <p:spPr>
            <a:xfrm>
              <a:off x="1905000" y="3276600"/>
              <a:ext cx="2492251" cy="3124199"/>
            </a:xfrm>
            <a:prstGeom prst="rect">
              <a:avLst/>
            </a:prstGeom>
          </p:spPr>
        </p:pic>
        <p:sp>
          <p:nvSpPr>
            <p:cNvPr id="29" name="5-Point Star 28"/>
            <p:cNvSpPr/>
            <p:nvPr/>
          </p:nvSpPr>
          <p:spPr>
            <a:xfrm>
              <a:off x="2514600" y="4267200"/>
              <a:ext cx="76200" cy="76200"/>
            </a:xfrm>
            <a:prstGeom prst="star5">
              <a:avLst/>
            </a:prstGeom>
            <a:solidFill>
              <a:srgbClr val="0C890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152400"/>
            <a:ext cx="6553200" cy="1143000"/>
          </a:xfrm>
        </p:spPr>
        <p:txBody>
          <a:bodyPr>
            <a:normAutofit/>
          </a:bodyPr>
          <a:lstStyle/>
          <a:p>
            <a:r>
              <a:rPr lang="en-US" sz="3600" i="1" dirty="0" smtClean="0"/>
              <a:t>field observations</a:t>
            </a:r>
            <a:endParaRPr lang="en-US" sz="3600" i="1" dirty="0"/>
          </a:p>
        </p:txBody>
      </p:sp>
      <p:grpSp>
        <p:nvGrpSpPr>
          <p:cNvPr id="26" name="Group 25"/>
          <p:cNvGrpSpPr/>
          <p:nvPr/>
        </p:nvGrpSpPr>
        <p:grpSpPr>
          <a:xfrm>
            <a:off x="228600" y="762000"/>
            <a:ext cx="3200400" cy="4267200"/>
            <a:chOff x="228600" y="228600"/>
            <a:chExt cx="3200400" cy="4267200"/>
          </a:xfrm>
        </p:grpSpPr>
        <p:pic>
          <p:nvPicPr>
            <p:cNvPr id="7" name="Picture 6" descr="P7170261.JPG"/>
            <p:cNvPicPr>
              <a:picLocks noChangeAspect="1"/>
            </p:cNvPicPr>
            <p:nvPr/>
          </p:nvPicPr>
          <p:blipFill>
            <a:blip r:embed="rId3" cstate="print"/>
            <a:stretch>
              <a:fillRect/>
            </a:stretch>
          </p:blipFill>
          <p:spPr>
            <a:xfrm>
              <a:off x="228600" y="228600"/>
              <a:ext cx="3200400" cy="4267200"/>
            </a:xfrm>
            <a:prstGeom prst="rect">
              <a:avLst/>
            </a:prstGeom>
          </p:spPr>
        </p:pic>
        <p:grpSp>
          <p:nvGrpSpPr>
            <p:cNvPr id="12" name="Group 11"/>
            <p:cNvGrpSpPr/>
            <p:nvPr/>
          </p:nvGrpSpPr>
          <p:grpSpPr>
            <a:xfrm rot="11130378">
              <a:off x="514639" y="2076522"/>
              <a:ext cx="457200" cy="1219200"/>
              <a:chOff x="762000" y="5105400"/>
              <a:chExt cx="457200" cy="1219200"/>
            </a:xfrm>
          </p:grpSpPr>
          <p:cxnSp>
            <p:nvCxnSpPr>
              <p:cNvPr id="9" name="Straight Connector 8"/>
              <p:cNvCxnSpPr/>
              <p:nvPr/>
            </p:nvCxnSpPr>
            <p:spPr>
              <a:xfrm>
                <a:off x="762000" y="5105400"/>
                <a:ext cx="4572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5105400"/>
                <a:ext cx="3048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rot="288785">
              <a:off x="2362200" y="1752600"/>
              <a:ext cx="457200" cy="1219200"/>
              <a:chOff x="762000" y="5105400"/>
              <a:chExt cx="457200" cy="1219200"/>
            </a:xfrm>
          </p:grpSpPr>
          <p:cxnSp>
            <p:nvCxnSpPr>
              <p:cNvPr id="14" name="Straight Connector 13"/>
              <p:cNvCxnSpPr/>
              <p:nvPr/>
            </p:nvCxnSpPr>
            <p:spPr>
              <a:xfrm>
                <a:off x="762000" y="5105400"/>
                <a:ext cx="4572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2000" y="5105400"/>
                <a:ext cx="3048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3810000" y="1066800"/>
            <a:ext cx="4495800" cy="3371850"/>
            <a:chOff x="3810000" y="2819400"/>
            <a:chExt cx="5099091" cy="3824318"/>
          </a:xfrm>
        </p:grpSpPr>
        <p:pic>
          <p:nvPicPr>
            <p:cNvPr id="6" name="Picture 5" descr="P7170262.JPG"/>
            <p:cNvPicPr>
              <a:picLocks noChangeAspect="1"/>
            </p:cNvPicPr>
            <p:nvPr/>
          </p:nvPicPr>
          <p:blipFill>
            <a:blip r:embed="rId4" cstate="print"/>
            <a:stretch>
              <a:fillRect/>
            </a:stretch>
          </p:blipFill>
          <p:spPr>
            <a:xfrm>
              <a:off x="3810000" y="2819400"/>
              <a:ext cx="5099091" cy="3824318"/>
            </a:xfrm>
            <a:prstGeom prst="rect">
              <a:avLst/>
            </a:prstGeom>
          </p:spPr>
        </p:pic>
        <p:grpSp>
          <p:nvGrpSpPr>
            <p:cNvPr id="16" name="Group 15"/>
            <p:cNvGrpSpPr/>
            <p:nvPr/>
          </p:nvGrpSpPr>
          <p:grpSpPr>
            <a:xfrm rot="10800000">
              <a:off x="5867400" y="4114800"/>
              <a:ext cx="457200" cy="1219200"/>
              <a:chOff x="762000" y="5105400"/>
              <a:chExt cx="457200" cy="1219200"/>
            </a:xfrm>
          </p:grpSpPr>
          <p:cxnSp>
            <p:nvCxnSpPr>
              <p:cNvPr id="17" name="Straight Connector 16"/>
              <p:cNvCxnSpPr/>
              <p:nvPr/>
            </p:nvCxnSpPr>
            <p:spPr>
              <a:xfrm>
                <a:off x="762000" y="5105400"/>
                <a:ext cx="4572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5105400"/>
                <a:ext cx="3048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315200" y="3581400"/>
              <a:ext cx="457200" cy="1219200"/>
              <a:chOff x="762000" y="5105400"/>
              <a:chExt cx="457200" cy="1219200"/>
            </a:xfrm>
          </p:grpSpPr>
          <p:cxnSp>
            <p:nvCxnSpPr>
              <p:cNvPr id="20" name="Straight Connector 19"/>
              <p:cNvCxnSpPr/>
              <p:nvPr/>
            </p:nvCxnSpPr>
            <p:spPr>
              <a:xfrm>
                <a:off x="762000" y="5105400"/>
                <a:ext cx="4572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2000" y="5105400"/>
                <a:ext cx="3048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304800" y="4495800"/>
            <a:ext cx="1026702" cy="523220"/>
            <a:chOff x="304800" y="4495800"/>
            <a:chExt cx="1026702" cy="523220"/>
          </a:xfrm>
        </p:grpSpPr>
        <p:cxnSp>
          <p:nvCxnSpPr>
            <p:cNvPr id="23" name="Straight Arrow Connector 22"/>
            <p:cNvCxnSpPr/>
            <p:nvPr/>
          </p:nvCxnSpPr>
          <p:spPr>
            <a:xfrm>
              <a:off x="304800" y="48006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14400" y="4495800"/>
              <a:ext cx="417102" cy="523220"/>
            </a:xfrm>
            <a:prstGeom prst="rect">
              <a:avLst/>
            </a:prstGeom>
            <a:noFill/>
          </p:spPr>
          <p:txBody>
            <a:bodyPr wrap="none" rtlCol="0">
              <a:spAutoFit/>
            </a:bodyPr>
            <a:lstStyle/>
            <a:p>
              <a:r>
                <a:rPr lang="en-US" sz="2800" dirty="0" smtClean="0"/>
                <a:t>N</a:t>
              </a:r>
              <a:endParaRPr lang="en-US" sz="2800" dirty="0"/>
            </a:p>
          </p:txBody>
        </p:sp>
      </p:grpSp>
      <p:sp>
        <p:nvSpPr>
          <p:cNvPr id="22" name="TextBox 21"/>
          <p:cNvSpPr txBox="1"/>
          <p:nvPr/>
        </p:nvSpPr>
        <p:spPr>
          <a:xfrm>
            <a:off x="4114800" y="533400"/>
            <a:ext cx="2135521" cy="400110"/>
          </a:xfrm>
          <a:prstGeom prst="rect">
            <a:avLst/>
          </a:prstGeom>
          <a:noFill/>
        </p:spPr>
        <p:txBody>
          <a:bodyPr wrap="none" rtlCol="0">
            <a:spAutoFit/>
          </a:bodyPr>
          <a:lstStyle/>
          <a:p>
            <a:r>
              <a:rPr lang="en-US" sz="2000" dirty="0" smtClean="0"/>
              <a:t>macroscopic fabric</a:t>
            </a:r>
            <a:endParaRPr lang="en-US" sz="2000" dirty="0"/>
          </a:p>
        </p:txBody>
      </p:sp>
      <p:sp>
        <p:nvSpPr>
          <p:cNvPr id="27" name="TextBox 26"/>
          <p:cNvSpPr txBox="1"/>
          <p:nvPr/>
        </p:nvSpPr>
        <p:spPr>
          <a:xfrm>
            <a:off x="3429000" y="5791200"/>
            <a:ext cx="3200400" cy="523220"/>
          </a:xfrm>
          <a:prstGeom prst="rect">
            <a:avLst/>
          </a:prstGeom>
          <a:noFill/>
        </p:spPr>
        <p:txBody>
          <a:bodyPr wrap="square" rtlCol="0">
            <a:spAutoFit/>
          </a:bodyPr>
          <a:lstStyle/>
          <a:p>
            <a:pPr algn="ctr"/>
            <a:r>
              <a:rPr lang="en-US" sz="1400" dirty="0" smtClean="0"/>
              <a:t>v</a:t>
            </a:r>
            <a:r>
              <a:rPr lang="en-US" sz="1400" dirty="0" smtClean="0"/>
              <a:t>iew </a:t>
            </a:r>
            <a:r>
              <a:rPr lang="en-US" sz="1400" dirty="0" smtClean="0"/>
              <a:t>is towards the west, parallel to lineation and perpendicular to </a:t>
            </a:r>
            <a:r>
              <a:rPr lang="en-US" sz="1400" dirty="0" smtClean="0"/>
              <a:t>foliation</a:t>
            </a:r>
            <a:endParaRPr lang="en-US" sz="1400" dirty="0"/>
          </a:p>
        </p:txBody>
      </p:sp>
      <p:sp>
        <p:nvSpPr>
          <p:cNvPr id="30" name="TextBox 29"/>
          <p:cNvSpPr txBox="1"/>
          <p:nvPr/>
        </p:nvSpPr>
        <p:spPr>
          <a:xfrm>
            <a:off x="3962400" y="4800600"/>
            <a:ext cx="2514600" cy="923330"/>
          </a:xfrm>
          <a:prstGeom prst="rect">
            <a:avLst/>
          </a:prstGeom>
          <a:noFill/>
        </p:spPr>
        <p:txBody>
          <a:bodyPr wrap="square" rtlCol="0">
            <a:spAutoFit/>
          </a:bodyPr>
          <a:lstStyle/>
          <a:p>
            <a:pPr marL="0" lvl="1"/>
            <a:r>
              <a:rPr lang="en-US" dirty="0" smtClean="0"/>
              <a:t>Reverse indicators near Orofino.</a:t>
            </a:r>
          </a:p>
          <a:p>
            <a:endParaRPr lang="en-US" dirty="0"/>
          </a:p>
        </p:txBody>
      </p:sp>
      <p:cxnSp>
        <p:nvCxnSpPr>
          <p:cNvPr id="33" name="Straight Arrow Connector 32"/>
          <p:cNvCxnSpPr>
            <a:endCxn id="29" idx="1"/>
          </p:cNvCxnSpPr>
          <p:nvPr/>
        </p:nvCxnSpPr>
        <p:spPr>
          <a:xfrm flipV="1">
            <a:off x="5715000" y="4753507"/>
            <a:ext cx="1546349" cy="42809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7315200" y="3657600"/>
            <a:ext cx="1026702" cy="523220"/>
            <a:chOff x="304800" y="4495800"/>
            <a:chExt cx="1026702" cy="523220"/>
          </a:xfrm>
        </p:grpSpPr>
        <p:cxnSp>
          <p:nvCxnSpPr>
            <p:cNvPr id="37" name="Straight Arrow Connector 36"/>
            <p:cNvCxnSpPr/>
            <p:nvPr/>
          </p:nvCxnSpPr>
          <p:spPr>
            <a:xfrm>
              <a:off x="304800" y="48006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14400" y="4495800"/>
              <a:ext cx="417102" cy="523220"/>
            </a:xfrm>
            <a:prstGeom prst="rect">
              <a:avLst/>
            </a:prstGeom>
            <a:noFill/>
          </p:spPr>
          <p:txBody>
            <a:bodyPr wrap="none" rtlCol="0">
              <a:spAutoFit/>
            </a:bodyPr>
            <a:lstStyle/>
            <a:p>
              <a:r>
                <a:rPr lang="en-US" sz="2800" dirty="0" smtClean="0"/>
                <a:t>N</a:t>
              </a:r>
              <a:endParaRPr lang="en-US" sz="2800" dirty="0"/>
            </a:p>
          </p:txBody>
        </p:sp>
      </p:grpSp>
      <p:sp>
        <p:nvSpPr>
          <p:cNvPr id="34" name="TextBox 33"/>
          <p:cNvSpPr txBox="1"/>
          <p:nvPr/>
        </p:nvSpPr>
        <p:spPr>
          <a:xfrm>
            <a:off x="304800" y="5562600"/>
            <a:ext cx="2438400" cy="923330"/>
          </a:xfrm>
          <a:prstGeom prst="rect">
            <a:avLst/>
          </a:prstGeom>
          <a:noFill/>
        </p:spPr>
        <p:txBody>
          <a:bodyPr wrap="square" rtlCol="0">
            <a:spAutoFit/>
          </a:bodyPr>
          <a:lstStyle/>
          <a:p>
            <a:r>
              <a:rPr lang="en-US" dirty="0" smtClean="0"/>
              <a:t>Reverse sense of shear is consistent with study of </a:t>
            </a:r>
            <a:r>
              <a:rPr lang="en-US" dirty="0" err="1" smtClean="0"/>
              <a:t>Strayer</a:t>
            </a:r>
            <a:r>
              <a:rPr lang="en-US" dirty="0" smtClean="0"/>
              <a:t> et al. (1989</a:t>
            </a:r>
            <a:r>
              <a:rPr lang="en-US" dirty="0" smtClean="0"/>
              <a:t>).</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53200" y="2209800"/>
            <a:ext cx="2590800" cy="646331"/>
          </a:xfrm>
          <a:prstGeom prst="rect">
            <a:avLst/>
          </a:prstGeom>
          <a:noFill/>
        </p:spPr>
        <p:txBody>
          <a:bodyPr wrap="square" rtlCol="0">
            <a:spAutoFit/>
          </a:bodyPr>
          <a:lstStyle/>
          <a:p>
            <a:r>
              <a:rPr lang="en-US" dirty="0" smtClean="0"/>
              <a:t>Reverse sense of shear near Orofino.</a:t>
            </a:r>
            <a:endParaRPr lang="en-US" dirty="0"/>
          </a:p>
        </p:txBody>
      </p:sp>
      <p:grpSp>
        <p:nvGrpSpPr>
          <p:cNvPr id="50" name="Group 49"/>
          <p:cNvGrpSpPr/>
          <p:nvPr/>
        </p:nvGrpSpPr>
        <p:grpSpPr>
          <a:xfrm flipH="1">
            <a:off x="3352800" y="228600"/>
            <a:ext cx="1541827" cy="1635237"/>
            <a:chOff x="4800600" y="258095"/>
            <a:chExt cx="1541827" cy="1635237"/>
          </a:xfrm>
        </p:grpSpPr>
        <p:cxnSp>
          <p:nvCxnSpPr>
            <p:cNvPr id="7" name="Straight Arrow Connector 6"/>
            <p:cNvCxnSpPr/>
            <p:nvPr/>
          </p:nvCxnSpPr>
          <p:spPr>
            <a:xfrm rot="16200000">
              <a:off x="5600700" y="1228422"/>
              <a:ext cx="990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5638800" y="1266522"/>
              <a:ext cx="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14105" y="258095"/>
              <a:ext cx="428322" cy="369332"/>
            </a:xfrm>
            <a:prstGeom prst="rect">
              <a:avLst/>
            </a:prstGeom>
            <a:noFill/>
          </p:spPr>
          <p:txBody>
            <a:bodyPr wrap="none" rtlCol="0">
              <a:spAutoFit/>
            </a:bodyPr>
            <a:lstStyle/>
            <a:p>
              <a:r>
                <a:rPr lang="en-US" dirty="0" smtClean="0"/>
                <a:t>up</a:t>
              </a:r>
              <a:endParaRPr lang="en-US" dirty="0"/>
            </a:p>
          </p:txBody>
        </p:sp>
        <p:sp>
          <p:nvSpPr>
            <p:cNvPr id="11" name="TextBox 10"/>
            <p:cNvSpPr txBox="1"/>
            <p:nvPr/>
          </p:nvSpPr>
          <p:spPr>
            <a:xfrm>
              <a:off x="4800600" y="1524000"/>
              <a:ext cx="333746" cy="369332"/>
            </a:xfrm>
            <a:prstGeom prst="rect">
              <a:avLst/>
            </a:prstGeom>
            <a:noFill/>
          </p:spPr>
          <p:txBody>
            <a:bodyPr wrap="none" rtlCol="0">
              <a:spAutoFit/>
            </a:bodyPr>
            <a:lstStyle/>
            <a:p>
              <a:r>
                <a:rPr lang="en-US" dirty="0" smtClean="0"/>
                <a:t>N</a:t>
              </a:r>
              <a:endParaRPr lang="en-US" dirty="0"/>
            </a:p>
          </p:txBody>
        </p:sp>
      </p:grpSp>
      <p:pic>
        <p:nvPicPr>
          <p:cNvPr id="29" name="Content Placeholder 3" descr="Orofino Area Map Compilation W Shear Zones.png"/>
          <p:cNvPicPr>
            <a:picLocks noChangeAspect="1"/>
          </p:cNvPicPr>
          <p:nvPr/>
        </p:nvPicPr>
        <p:blipFill>
          <a:blip r:embed="rId2" cstate="print"/>
          <a:srcRect l="50000" b="24237"/>
          <a:stretch>
            <a:fillRect/>
          </a:stretch>
        </p:blipFill>
        <p:spPr>
          <a:xfrm>
            <a:off x="6651749" y="3733801"/>
            <a:ext cx="2492251" cy="3124199"/>
          </a:xfrm>
          <a:prstGeom prst="rect">
            <a:avLst/>
          </a:prstGeom>
        </p:spPr>
      </p:pic>
      <p:sp>
        <p:nvSpPr>
          <p:cNvPr id="30" name="5-Point Star 29"/>
          <p:cNvSpPr/>
          <p:nvPr/>
        </p:nvSpPr>
        <p:spPr>
          <a:xfrm>
            <a:off x="7239000" y="4648200"/>
            <a:ext cx="76200" cy="762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flipH="1">
            <a:off x="3276600" y="1905000"/>
            <a:ext cx="3276600" cy="4112792"/>
            <a:chOff x="3200400" y="1905000"/>
            <a:chExt cx="3276600" cy="4112792"/>
          </a:xfrm>
        </p:grpSpPr>
        <p:grpSp>
          <p:nvGrpSpPr>
            <p:cNvPr id="27" name="Group 26"/>
            <p:cNvGrpSpPr/>
            <p:nvPr/>
          </p:nvGrpSpPr>
          <p:grpSpPr>
            <a:xfrm>
              <a:off x="3200400" y="1905000"/>
              <a:ext cx="3276600" cy="4112792"/>
              <a:chOff x="4953000" y="1981200"/>
              <a:chExt cx="3824566" cy="4800600"/>
            </a:xfrm>
          </p:grpSpPr>
          <p:pic>
            <p:nvPicPr>
              <p:cNvPr id="3" name="Picture 2" descr="15.tif"/>
              <p:cNvPicPr>
                <a:picLocks noChangeAspect="1"/>
              </p:cNvPicPr>
              <p:nvPr/>
            </p:nvPicPr>
            <p:blipFill>
              <a:blip r:embed="rId3" cstate="print"/>
              <a:stretch>
                <a:fillRect/>
              </a:stretch>
            </p:blipFill>
            <p:spPr>
              <a:xfrm rot="16200000">
                <a:off x="4464983" y="2469217"/>
                <a:ext cx="4800600" cy="3824566"/>
              </a:xfrm>
              <a:prstGeom prst="rect">
                <a:avLst/>
              </a:prstGeom>
            </p:spPr>
          </p:pic>
          <p:grpSp>
            <p:nvGrpSpPr>
              <p:cNvPr id="21" name="Group 20"/>
              <p:cNvGrpSpPr/>
              <p:nvPr/>
            </p:nvGrpSpPr>
            <p:grpSpPr>
              <a:xfrm>
                <a:off x="7239000" y="2286000"/>
                <a:ext cx="1536700" cy="4493683"/>
                <a:chOff x="2609850" y="478367"/>
                <a:chExt cx="1536700" cy="4493683"/>
              </a:xfrm>
            </p:grpSpPr>
            <p:sp>
              <p:nvSpPr>
                <p:cNvPr id="22" name="Freeform 21"/>
                <p:cNvSpPr/>
                <p:nvPr/>
              </p:nvSpPr>
              <p:spPr>
                <a:xfrm>
                  <a:off x="2758414" y="478367"/>
                  <a:ext cx="880136" cy="2220383"/>
                </a:xfrm>
                <a:custGeom>
                  <a:avLst/>
                  <a:gdLst>
                    <a:gd name="connsiteX0" fmla="*/ 118136 w 880136"/>
                    <a:gd name="connsiteY0" fmla="*/ 29633 h 2220383"/>
                    <a:gd name="connsiteX1" fmla="*/ 124486 w 880136"/>
                    <a:gd name="connsiteY1" fmla="*/ 226483 h 2220383"/>
                    <a:gd name="connsiteX2" fmla="*/ 105436 w 880136"/>
                    <a:gd name="connsiteY2" fmla="*/ 543983 h 2220383"/>
                    <a:gd name="connsiteX3" fmla="*/ 99086 w 880136"/>
                    <a:gd name="connsiteY3" fmla="*/ 601133 h 2220383"/>
                    <a:gd name="connsiteX4" fmla="*/ 86386 w 880136"/>
                    <a:gd name="connsiteY4" fmla="*/ 620183 h 2220383"/>
                    <a:gd name="connsiteX5" fmla="*/ 80036 w 880136"/>
                    <a:gd name="connsiteY5" fmla="*/ 639233 h 2220383"/>
                    <a:gd name="connsiteX6" fmla="*/ 73686 w 880136"/>
                    <a:gd name="connsiteY6" fmla="*/ 664633 h 2220383"/>
                    <a:gd name="connsiteX7" fmla="*/ 60986 w 880136"/>
                    <a:gd name="connsiteY7" fmla="*/ 702733 h 2220383"/>
                    <a:gd name="connsiteX8" fmla="*/ 54636 w 880136"/>
                    <a:gd name="connsiteY8" fmla="*/ 721783 h 2220383"/>
                    <a:gd name="connsiteX9" fmla="*/ 41936 w 880136"/>
                    <a:gd name="connsiteY9" fmla="*/ 778933 h 2220383"/>
                    <a:gd name="connsiteX10" fmla="*/ 29236 w 880136"/>
                    <a:gd name="connsiteY10" fmla="*/ 1242483 h 2220383"/>
                    <a:gd name="connsiteX11" fmla="*/ 22886 w 880136"/>
                    <a:gd name="connsiteY11" fmla="*/ 1293283 h 2220383"/>
                    <a:gd name="connsiteX12" fmla="*/ 10186 w 880136"/>
                    <a:gd name="connsiteY12" fmla="*/ 1356783 h 2220383"/>
                    <a:gd name="connsiteX13" fmla="*/ 10186 w 880136"/>
                    <a:gd name="connsiteY13" fmla="*/ 1566333 h 2220383"/>
                    <a:gd name="connsiteX14" fmla="*/ 29236 w 880136"/>
                    <a:gd name="connsiteY14" fmla="*/ 1629833 h 2220383"/>
                    <a:gd name="connsiteX15" fmla="*/ 54636 w 880136"/>
                    <a:gd name="connsiteY15" fmla="*/ 1667933 h 2220383"/>
                    <a:gd name="connsiteX16" fmla="*/ 67336 w 880136"/>
                    <a:gd name="connsiteY16" fmla="*/ 1686983 h 2220383"/>
                    <a:gd name="connsiteX17" fmla="*/ 99086 w 880136"/>
                    <a:gd name="connsiteY17" fmla="*/ 1744133 h 2220383"/>
                    <a:gd name="connsiteX18" fmla="*/ 111786 w 880136"/>
                    <a:gd name="connsiteY18" fmla="*/ 1763183 h 2220383"/>
                    <a:gd name="connsiteX19" fmla="*/ 130836 w 880136"/>
                    <a:gd name="connsiteY19" fmla="*/ 1801283 h 2220383"/>
                    <a:gd name="connsiteX20" fmla="*/ 137186 w 880136"/>
                    <a:gd name="connsiteY20" fmla="*/ 1820333 h 2220383"/>
                    <a:gd name="connsiteX21" fmla="*/ 162586 w 880136"/>
                    <a:gd name="connsiteY21" fmla="*/ 1858433 h 2220383"/>
                    <a:gd name="connsiteX22" fmla="*/ 175286 w 880136"/>
                    <a:gd name="connsiteY22" fmla="*/ 1877483 h 2220383"/>
                    <a:gd name="connsiteX23" fmla="*/ 219736 w 880136"/>
                    <a:gd name="connsiteY23" fmla="*/ 1953683 h 2220383"/>
                    <a:gd name="connsiteX24" fmla="*/ 238786 w 880136"/>
                    <a:gd name="connsiteY24" fmla="*/ 1972733 h 2220383"/>
                    <a:gd name="connsiteX25" fmla="*/ 251486 w 880136"/>
                    <a:gd name="connsiteY25" fmla="*/ 2010833 h 2220383"/>
                    <a:gd name="connsiteX26" fmla="*/ 257836 w 880136"/>
                    <a:gd name="connsiteY26" fmla="*/ 2029883 h 2220383"/>
                    <a:gd name="connsiteX27" fmla="*/ 270536 w 880136"/>
                    <a:gd name="connsiteY27" fmla="*/ 2048933 h 2220383"/>
                    <a:gd name="connsiteX28" fmla="*/ 276886 w 880136"/>
                    <a:gd name="connsiteY28" fmla="*/ 2074333 h 2220383"/>
                    <a:gd name="connsiteX29" fmla="*/ 283236 w 880136"/>
                    <a:gd name="connsiteY29" fmla="*/ 2118783 h 2220383"/>
                    <a:gd name="connsiteX30" fmla="*/ 302286 w 880136"/>
                    <a:gd name="connsiteY30" fmla="*/ 2156883 h 2220383"/>
                    <a:gd name="connsiteX31" fmla="*/ 321336 w 880136"/>
                    <a:gd name="connsiteY31" fmla="*/ 2169583 h 2220383"/>
                    <a:gd name="connsiteX32" fmla="*/ 340386 w 880136"/>
                    <a:gd name="connsiteY32" fmla="*/ 2175933 h 2220383"/>
                    <a:gd name="connsiteX33" fmla="*/ 359436 w 880136"/>
                    <a:gd name="connsiteY33" fmla="*/ 2188633 h 2220383"/>
                    <a:gd name="connsiteX34" fmla="*/ 378486 w 880136"/>
                    <a:gd name="connsiteY34" fmla="*/ 2194983 h 2220383"/>
                    <a:gd name="connsiteX35" fmla="*/ 397536 w 880136"/>
                    <a:gd name="connsiteY35" fmla="*/ 2207683 h 2220383"/>
                    <a:gd name="connsiteX36" fmla="*/ 435636 w 880136"/>
                    <a:gd name="connsiteY36" fmla="*/ 2220383 h 2220383"/>
                    <a:gd name="connsiteX37" fmla="*/ 511836 w 880136"/>
                    <a:gd name="connsiteY37" fmla="*/ 2207683 h 2220383"/>
                    <a:gd name="connsiteX38" fmla="*/ 549936 w 880136"/>
                    <a:gd name="connsiteY38" fmla="*/ 2182283 h 2220383"/>
                    <a:gd name="connsiteX39" fmla="*/ 626136 w 880136"/>
                    <a:gd name="connsiteY39" fmla="*/ 2156883 h 2220383"/>
                    <a:gd name="connsiteX40" fmla="*/ 645186 w 880136"/>
                    <a:gd name="connsiteY40" fmla="*/ 2150533 h 2220383"/>
                    <a:gd name="connsiteX41" fmla="*/ 664236 w 880136"/>
                    <a:gd name="connsiteY41" fmla="*/ 2137833 h 2220383"/>
                    <a:gd name="connsiteX42" fmla="*/ 721386 w 880136"/>
                    <a:gd name="connsiteY42" fmla="*/ 2112433 h 2220383"/>
                    <a:gd name="connsiteX43" fmla="*/ 727736 w 880136"/>
                    <a:gd name="connsiteY43" fmla="*/ 2093383 h 2220383"/>
                    <a:gd name="connsiteX44" fmla="*/ 746786 w 880136"/>
                    <a:gd name="connsiteY44" fmla="*/ 2080683 h 2220383"/>
                    <a:gd name="connsiteX45" fmla="*/ 765836 w 880136"/>
                    <a:gd name="connsiteY45" fmla="*/ 2061633 h 2220383"/>
                    <a:gd name="connsiteX46" fmla="*/ 778536 w 880136"/>
                    <a:gd name="connsiteY46" fmla="*/ 2023533 h 2220383"/>
                    <a:gd name="connsiteX47" fmla="*/ 784886 w 880136"/>
                    <a:gd name="connsiteY47" fmla="*/ 2004483 h 2220383"/>
                    <a:gd name="connsiteX48" fmla="*/ 778536 w 880136"/>
                    <a:gd name="connsiteY48" fmla="*/ 1953683 h 2220383"/>
                    <a:gd name="connsiteX49" fmla="*/ 765836 w 880136"/>
                    <a:gd name="connsiteY49" fmla="*/ 1909233 h 2220383"/>
                    <a:gd name="connsiteX50" fmla="*/ 753136 w 880136"/>
                    <a:gd name="connsiteY50" fmla="*/ 1864783 h 2220383"/>
                    <a:gd name="connsiteX51" fmla="*/ 759486 w 880136"/>
                    <a:gd name="connsiteY51" fmla="*/ 1712383 h 2220383"/>
                    <a:gd name="connsiteX52" fmla="*/ 784886 w 880136"/>
                    <a:gd name="connsiteY52" fmla="*/ 1655233 h 2220383"/>
                    <a:gd name="connsiteX53" fmla="*/ 797586 w 880136"/>
                    <a:gd name="connsiteY53" fmla="*/ 1617133 h 2220383"/>
                    <a:gd name="connsiteX54" fmla="*/ 822986 w 880136"/>
                    <a:gd name="connsiteY54" fmla="*/ 1579033 h 2220383"/>
                    <a:gd name="connsiteX55" fmla="*/ 848386 w 880136"/>
                    <a:gd name="connsiteY55" fmla="*/ 1515533 h 2220383"/>
                    <a:gd name="connsiteX56" fmla="*/ 867436 w 880136"/>
                    <a:gd name="connsiteY56" fmla="*/ 1477433 h 2220383"/>
                    <a:gd name="connsiteX57" fmla="*/ 873786 w 880136"/>
                    <a:gd name="connsiteY57" fmla="*/ 1445683 h 2220383"/>
                    <a:gd name="connsiteX58" fmla="*/ 880136 w 880136"/>
                    <a:gd name="connsiteY58" fmla="*/ 1426633 h 2220383"/>
                    <a:gd name="connsiteX59" fmla="*/ 861086 w 880136"/>
                    <a:gd name="connsiteY59" fmla="*/ 1299633 h 2220383"/>
                    <a:gd name="connsiteX60" fmla="*/ 848386 w 880136"/>
                    <a:gd name="connsiteY60" fmla="*/ 1280583 h 2220383"/>
                    <a:gd name="connsiteX61" fmla="*/ 829336 w 880136"/>
                    <a:gd name="connsiteY61" fmla="*/ 1217083 h 2220383"/>
                    <a:gd name="connsiteX62" fmla="*/ 803936 w 880136"/>
                    <a:gd name="connsiteY62" fmla="*/ 1166283 h 2220383"/>
                    <a:gd name="connsiteX63" fmla="*/ 791236 w 880136"/>
                    <a:gd name="connsiteY63" fmla="*/ 1134533 h 2220383"/>
                    <a:gd name="connsiteX64" fmla="*/ 784886 w 880136"/>
                    <a:gd name="connsiteY64" fmla="*/ 1109133 h 2220383"/>
                    <a:gd name="connsiteX65" fmla="*/ 759486 w 880136"/>
                    <a:gd name="connsiteY65" fmla="*/ 1064683 h 2220383"/>
                    <a:gd name="connsiteX66" fmla="*/ 727736 w 880136"/>
                    <a:gd name="connsiteY66" fmla="*/ 1001183 h 2220383"/>
                    <a:gd name="connsiteX67" fmla="*/ 727736 w 880136"/>
                    <a:gd name="connsiteY67" fmla="*/ 1001183 h 2220383"/>
                    <a:gd name="connsiteX68" fmla="*/ 702336 w 880136"/>
                    <a:gd name="connsiteY68" fmla="*/ 944033 h 2220383"/>
                    <a:gd name="connsiteX69" fmla="*/ 676936 w 880136"/>
                    <a:gd name="connsiteY69" fmla="*/ 893233 h 2220383"/>
                    <a:gd name="connsiteX70" fmla="*/ 657886 w 880136"/>
                    <a:gd name="connsiteY70" fmla="*/ 874183 h 2220383"/>
                    <a:gd name="connsiteX71" fmla="*/ 632486 w 880136"/>
                    <a:gd name="connsiteY71" fmla="*/ 855133 h 2220383"/>
                    <a:gd name="connsiteX72" fmla="*/ 613436 w 880136"/>
                    <a:gd name="connsiteY72" fmla="*/ 842433 h 2220383"/>
                    <a:gd name="connsiteX73" fmla="*/ 594386 w 880136"/>
                    <a:gd name="connsiteY73" fmla="*/ 823383 h 2220383"/>
                    <a:gd name="connsiteX74" fmla="*/ 575336 w 880136"/>
                    <a:gd name="connsiteY74" fmla="*/ 817033 h 2220383"/>
                    <a:gd name="connsiteX75" fmla="*/ 556286 w 880136"/>
                    <a:gd name="connsiteY75" fmla="*/ 804333 h 2220383"/>
                    <a:gd name="connsiteX76" fmla="*/ 537236 w 880136"/>
                    <a:gd name="connsiteY76" fmla="*/ 797983 h 2220383"/>
                    <a:gd name="connsiteX77" fmla="*/ 518186 w 880136"/>
                    <a:gd name="connsiteY77" fmla="*/ 785283 h 2220383"/>
                    <a:gd name="connsiteX78" fmla="*/ 480086 w 880136"/>
                    <a:gd name="connsiteY78" fmla="*/ 772583 h 2220383"/>
                    <a:gd name="connsiteX79" fmla="*/ 416586 w 880136"/>
                    <a:gd name="connsiteY79" fmla="*/ 740833 h 2220383"/>
                    <a:gd name="connsiteX80" fmla="*/ 397536 w 880136"/>
                    <a:gd name="connsiteY80" fmla="*/ 721783 h 2220383"/>
                    <a:gd name="connsiteX81" fmla="*/ 359436 w 880136"/>
                    <a:gd name="connsiteY81" fmla="*/ 702733 h 2220383"/>
                    <a:gd name="connsiteX82" fmla="*/ 295936 w 880136"/>
                    <a:gd name="connsiteY82" fmla="*/ 626533 h 2220383"/>
                    <a:gd name="connsiteX83" fmla="*/ 283236 w 880136"/>
                    <a:gd name="connsiteY83" fmla="*/ 569383 h 2220383"/>
                    <a:gd name="connsiteX84" fmla="*/ 276886 w 880136"/>
                    <a:gd name="connsiteY84" fmla="*/ 480483 h 2220383"/>
                    <a:gd name="connsiteX85" fmla="*/ 270536 w 880136"/>
                    <a:gd name="connsiteY85" fmla="*/ 461433 h 2220383"/>
                    <a:gd name="connsiteX86" fmla="*/ 264186 w 880136"/>
                    <a:gd name="connsiteY86" fmla="*/ 366183 h 2220383"/>
                    <a:gd name="connsiteX87" fmla="*/ 251486 w 880136"/>
                    <a:gd name="connsiteY87" fmla="*/ 283633 h 2220383"/>
                    <a:gd name="connsiteX88" fmla="*/ 213386 w 880136"/>
                    <a:gd name="connsiteY88" fmla="*/ 220133 h 2220383"/>
                    <a:gd name="connsiteX89" fmla="*/ 200686 w 880136"/>
                    <a:gd name="connsiteY89" fmla="*/ 201083 h 2220383"/>
                    <a:gd name="connsiteX90" fmla="*/ 181636 w 880136"/>
                    <a:gd name="connsiteY90" fmla="*/ 162983 h 2220383"/>
                    <a:gd name="connsiteX91" fmla="*/ 175286 w 880136"/>
                    <a:gd name="connsiteY91" fmla="*/ 143933 h 2220383"/>
                    <a:gd name="connsiteX92" fmla="*/ 149886 w 880136"/>
                    <a:gd name="connsiteY92" fmla="*/ 105833 h 2220383"/>
                    <a:gd name="connsiteX93" fmla="*/ 130836 w 880136"/>
                    <a:gd name="connsiteY93" fmla="*/ 67733 h 2220383"/>
                    <a:gd name="connsiteX94" fmla="*/ 124486 w 880136"/>
                    <a:gd name="connsiteY94" fmla="*/ 48683 h 2220383"/>
                    <a:gd name="connsiteX95" fmla="*/ 118136 w 880136"/>
                    <a:gd name="connsiteY95" fmla="*/ 29633 h 22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80136" h="2220383">
                      <a:moveTo>
                        <a:pt x="118136" y="29633"/>
                      </a:moveTo>
                      <a:cubicBezTo>
                        <a:pt x="118136" y="59266"/>
                        <a:pt x="124486" y="160832"/>
                        <a:pt x="124486" y="226483"/>
                      </a:cubicBezTo>
                      <a:cubicBezTo>
                        <a:pt x="124486" y="483571"/>
                        <a:pt x="138376" y="412225"/>
                        <a:pt x="105436" y="543983"/>
                      </a:cubicBezTo>
                      <a:cubicBezTo>
                        <a:pt x="103319" y="563033"/>
                        <a:pt x="103735" y="582538"/>
                        <a:pt x="99086" y="601133"/>
                      </a:cubicBezTo>
                      <a:cubicBezTo>
                        <a:pt x="97235" y="608537"/>
                        <a:pt x="89799" y="613357"/>
                        <a:pt x="86386" y="620183"/>
                      </a:cubicBezTo>
                      <a:cubicBezTo>
                        <a:pt x="83393" y="626170"/>
                        <a:pt x="81875" y="632797"/>
                        <a:pt x="80036" y="639233"/>
                      </a:cubicBezTo>
                      <a:cubicBezTo>
                        <a:pt x="77638" y="647624"/>
                        <a:pt x="76194" y="656274"/>
                        <a:pt x="73686" y="664633"/>
                      </a:cubicBezTo>
                      <a:cubicBezTo>
                        <a:pt x="69839" y="677455"/>
                        <a:pt x="65219" y="690033"/>
                        <a:pt x="60986" y="702733"/>
                      </a:cubicBezTo>
                      <a:cubicBezTo>
                        <a:pt x="58869" y="709083"/>
                        <a:pt x="56259" y="715289"/>
                        <a:pt x="54636" y="721783"/>
                      </a:cubicBezTo>
                      <a:cubicBezTo>
                        <a:pt x="45668" y="757654"/>
                        <a:pt x="49998" y="738625"/>
                        <a:pt x="41936" y="778933"/>
                      </a:cubicBezTo>
                      <a:cubicBezTo>
                        <a:pt x="39994" y="868278"/>
                        <a:pt x="35872" y="1126347"/>
                        <a:pt x="29236" y="1242483"/>
                      </a:cubicBezTo>
                      <a:cubicBezTo>
                        <a:pt x="28262" y="1259520"/>
                        <a:pt x="25691" y="1276450"/>
                        <a:pt x="22886" y="1293283"/>
                      </a:cubicBezTo>
                      <a:cubicBezTo>
                        <a:pt x="19337" y="1314575"/>
                        <a:pt x="10186" y="1356783"/>
                        <a:pt x="10186" y="1356783"/>
                      </a:cubicBezTo>
                      <a:cubicBezTo>
                        <a:pt x="1643" y="1459297"/>
                        <a:pt x="0" y="1439008"/>
                        <a:pt x="10186" y="1566333"/>
                      </a:cubicBezTo>
                      <a:cubicBezTo>
                        <a:pt x="10993" y="1576417"/>
                        <a:pt x="27260" y="1626868"/>
                        <a:pt x="29236" y="1629833"/>
                      </a:cubicBezTo>
                      <a:lnTo>
                        <a:pt x="54636" y="1667933"/>
                      </a:lnTo>
                      <a:cubicBezTo>
                        <a:pt x="58869" y="1674283"/>
                        <a:pt x="64923" y="1679743"/>
                        <a:pt x="67336" y="1686983"/>
                      </a:cubicBezTo>
                      <a:cubicBezTo>
                        <a:pt x="78513" y="1720513"/>
                        <a:pt x="69973" y="1700464"/>
                        <a:pt x="99086" y="1744133"/>
                      </a:cubicBezTo>
                      <a:cubicBezTo>
                        <a:pt x="103319" y="1750483"/>
                        <a:pt x="109373" y="1755943"/>
                        <a:pt x="111786" y="1763183"/>
                      </a:cubicBezTo>
                      <a:cubicBezTo>
                        <a:pt x="127747" y="1811066"/>
                        <a:pt x="106217" y="1752044"/>
                        <a:pt x="130836" y="1801283"/>
                      </a:cubicBezTo>
                      <a:cubicBezTo>
                        <a:pt x="133829" y="1807270"/>
                        <a:pt x="133935" y="1814482"/>
                        <a:pt x="137186" y="1820333"/>
                      </a:cubicBezTo>
                      <a:cubicBezTo>
                        <a:pt x="144599" y="1833676"/>
                        <a:pt x="154119" y="1845733"/>
                        <a:pt x="162586" y="1858433"/>
                      </a:cubicBezTo>
                      <a:cubicBezTo>
                        <a:pt x="166819" y="1864783"/>
                        <a:pt x="171873" y="1870657"/>
                        <a:pt x="175286" y="1877483"/>
                      </a:cubicBezTo>
                      <a:cubicBezTo>
                        <a:pt x="194539" y="1915990"/>
                        <a:pt x="195409" y="1925301"/>
                        <a:pt x="219736" y="1953683"/>
                      </a:cubicBezTo>
                      <a:cubicBezTo>
                        <a:pt x="225580" y="1960501"/>
                        <a:pt x="232436" y="1966383"/>
                        <a:pt x="238786" y="1972733"/>
                      </a:cubicBezTo>
                      <a:lnTo>
                        <a:pt x="251486" y="2010833"/>
                      </a:lnTo>
                      <a:cubicBezTo>
                        <a:pt x="253603" y="2017183"/>
                        <a:pt x="254123" y="2024314"/>
                        <a:pt x="257836" y="2029883"/>
                      </a:cubicBezTo>
                      <a:lnTo>
                        <a:pt x="270536" y="2048933"/>
                      </a:lnTo>
                      <a:cubicBezTo>
                        <a:pt x="272653" y="2057400"/>
                        <a:pt x="275325" y="2065747"/>
                        <a:pt x="276886" y="2074333"/>
                      </a:cubicBezTo>
                      <a:cubicBezTo>
                        <a:pt x="279563" y="2089059"/>
                        <a:pt x="280301" y="2104107"/>
                        <a:pt x="283236" y="2118783"/>
                      </a:cubicBezTo>
                      <a:cubicBezTo>
                        <a:pt x="285818" y="2131695"/>
                        <a:pt x="292921" y="2147518"/>
                        <a:pt x="302286" y="2156883"/>
                      </a:cubicBezTo>
                      <a:cubicBezTo>
                        <a:pt x="307682" y="2162279"/>
                        <a:pt x="314510" y="2166170"/>
                        <a:pt x="321336" y="2169583"/>
                      </a:cubicBezTo>
                      <a:cubicBezTo>
                        <a:pt x="327323" y="2172576"/>
                        <a:pt x="334399" y="2172940"/>
                        <a:pt x="340386" y="2175933"/>
                      </a:cubicBezTo>
                      <a:cubicBezTo>
                        <a:pt x="347212" y="2179346"/>
                        <a:pt x="352610" y="2185220"/>
                        <a:pt x="359436" y="2188633"/>
                      </a:cubicBezTo>
                      <a:cubicBezTo>
                        <a:pt x="365423" y="2191626"/>
                        <a:pt x="372499" y="2191990"/>
                        <a:pt x="378486" y="2194983"/>
                      </a:cubicBezTo>
                      <a:cubicBezTo>
                        <a:pt x="385312" y="2198396"/>
                        <a:pt x="390562" y="2204583"/>
                        <a:pt x="397536" y="2207683"/>
                      </a:cubicBezTo>
                      <a:cubicBezTo>
                        <a:pt x="409769" y="2213120"/>
                        <a:pt x="435636" y="2220383"/>
                        <a:pt x="435636" y="2220383"/>
                      </a:cubicBezTo>
                      <a:cubicBezTo>
                        <a:pt x="446128" y="2219217"/>
                        <a:pt x="493219" y="2218026"/>
                        <a:pt x="511836" y="2207683"/>
                      </a:cubicBezTo>
                      <a:cubicBezTo>
                        <a:pt x="525179" y="2200270"/>
                        <a:pt x="535456" y="2187110"/>
                        <a:pt x="549936" y="2182283"/>
                      </a:cubicBezTo>
                      <a:lnTo>
                        <a:pt x="626136" y="2156883"/>
                      </a:lnTo>
                      <a:cubicBezTo>
                        <a:pt x="632486" y="2154766"/>
                        <a:pt x="639617" y="2154246"/>
                        <a:pt x="645186" y="2150533"/>
                      </a:cubicBezTo>
                      <a:cubicBezTo>
                        <a:pt x="651536" y="2146300"/>
                        <a:pt x="657262" y="2140933"/>
                        <a:pt x="664236" y="2137833"/>
                      </a:cubicBezTo>
                      <a:cubicBezTo>
                        <a:pt x="732246" y="2107606"/>
                        <a:pt x="678273" y="2141175"/>
                        <a:pt x="721386" y="2112433"/>
                      </a:cubicBezTo>
                      <a:cubicBezTo>
                        <a:pt x="723503" y="2106083"/>
                        <a:pt x="723555" y="2098610"/>
                        <a:pt x="727736" y="2093383"/>
                      </a:cubicBezTo>
                      <a:cubicBezTo>
                        <a:pt x="732504" y="2087424"/>
                        <a:pt x="740923" y="2085569"/>
                        <a:pt x="746786" y="2080683"/>
                      </a:cubicBezTo>
                      <a:cubicBezTo>
                        <a:pt x="753685" y="2074934"/>
                        <a:pt x="759486" y="2067983"/>
                        <a:pt x="765836" y="2061633"/>
                      </a:cubicBezTo>
                      <a:lnTo>
                        <a:pt x="778536" y="2023533"/>
                      </a:lnTo>
                      <a:lnTo>
                        <a:pt x="784886" y="2004483"/>
                      </a:lnTo>
                      <a:cubicBezTo>
                        <a:pt x="782769" y="1987550"/>
                        <a:pt x="781341" y="1970516"/>
                        <a:pt x="778536" y="1953683"/>
                      </a:cubicBezTo>
                      <a:cubicBezTo>
                        <a:pt x="774566" y="1929862"/>
                        <a:pt x="771875" y="1930371"/>
                        <a:pt x="765836" y="1909233"/>
                      </a:cubicBezTo>
                      <a:cubicBezTo>
                        <a:pt x="749889" y="1853419"/>
                        <a:pt x="768361" y="1910458"/>
                        <a:pt x="753136" y="1864783"/>
                      </a:cubicBezTo>
                      <a:cubicBezTo>
                        <a:pt x="755253" y="1813983"/>
                        <a:pt x="754427" y="1762975"/>
                        <a:pt x="759486" y="1712383"/>
                      </a:cubicBezTo>
                      <a:cubicBezTo>
                        <a:pt x="764365" y="1663593"/>
                        <a:pt x="770595" y="1687388"/>
                        <a:pt x="784886" y="1655233"/>
                      </a:cubicBezTo>
                      <a:cubicBezTo>
                        <a:pt x="790323" y="1643000"/>
                        <a:pt x="790160" y="1628272"/>
                        <a:pt x="797586" y="1617133"/>
                      </a:cubicBezTo>
                      <a:cubicBezTo>
                        <a:pt x="806053" y="1604433"/>
                        <a:pt x="818159" y="1593513"/>
                        <a:pt x="822986" y="1579033"/>
                      </a:cubicBezTo>
                      <a:cubicBezTo>
                        <a:pt x="851893" y="1492312"/>
                        <a:pt x="820356" y="1580937"/>
                        <a:pt x="848386" y="1515533"/>
                      </a:cubicBezTo>
                      <a:cubicBezTo>
                        <a:pt x="864160" y="1478727"/>
                        <a:pt x="843030" y="1514042"/>
                        <a:pt x="867436" y="1477433"/>
                      </a:cubicBezTo>
                      <a:cubicBezTo>
                        <a:pt x="869553" y="1466850"/>
                        <a:pt x="871168" y="1456154"/>
                        <a:pt x="873786" y="1445683"/>
                      </a:cubicBezTo>
                      <a:cubicBezTo>
                        <a:pt x="875409" y="1439189"/>
                        <a:pt x="880136" y="1433326"/>
                        <a:pt x="880136" y="1426633"/>
                      </a:cubicBezTo>
                      <a:cubicBezTo>
                        <a:pt x="880136" y="1408886"/>
                        <a:pt x="879890" y="1327838"/>
                        <a:pt x="861086" y="1299633"/>
                      </a:cubicBezTo>
                      <a:lnTo>
                        <a:pt x="848386" y="1280583"/>
                      </a:lnTo>
                      <a:cubicBezTo>
                        <a:pt x="843828" y="1262353"/>
                        <a:pt x="837066" y="1232543"/>
                        <a:pt x="829336" y="1217083"/>
                      </a:cubicBezTo>
                      <a:cubicBezTo>
                        <a:pt x="820869" y="1200150"/>
                        <a:pt x="810967" y="1183861"/>
                        <a:pt x="803936" y="1166283"/>
                      </a:cubicBezTo>
                      <a:cubicBezTo>
                        <a:pt x="799703" y="1155700"/>
                        <a:pt x="794841" y="1145347"/>
                        <a:pt x="791236" y="1134533"/>
                      </a:cubicBezTo>
                      <a:cubicBezTo>
                        <a:pt x="788476" y="1126254"/>
                        <a:pt x="787950" y="1117305"/>
                        <a:pt x="784886" y="1109133"/>
                      </a:cubicBezTo>
                      <a:cubicBezTo>
                        <a:pt x="777980" y="1090718"/>
                        <a:pt x="770014" y="1080474"/>
                        <a:pt x="759486" y="1064683"/>
                      </a:cubicBezTo>
                      <a:cubicBezTo>
                        <a:pt x="749434" y="1024475"/>
                        <a:pt x="757977" y="1046545"/>
                        <a:pt x="727736" y="1001183"/>
                      </a:cubicBezTo>
                      <a:lnTo>
                        <a:pt x="727736" y="1001183"/>
                      </a:lnTo>
                      <a:cubicBezTo>
                        <a:pt x="702536" y="925583"/>
                        <a:pt x="728212" y="991472"/>
                        <a:pt x="702336" y="944033"/>
                      </a:cubicBezTo>
                      <a:cubicBezTo>
                        <a:pt x="693270" y="927413"/>
                        <a:pt x="690323" y="906620"/>
                        <a:pt x="676936" y="893233"/>
                      </a:cubicBezTo>
                      <a:cubicBezTo>
                        <a:pt x="670586" y="886883"/>
                        <a:pt x="664704" y="880027"/>
                        <a:pt x="657886" y="874183"/>
                      </a:cubicBezTo>
                      <a:cubicBezTo>
                        <a:pt x="649851" y="867295"/>
                        <a:pt x="641098" y="861284"/>
                        <a:pt x="632486" y="855133"/>
                      </a:cubicBezTo>
                      <a:cubicBezTo>
                        <a:pt x="626276" y="850697"/>
                        <a:pt x="619299" y="847319"/>
                        <a:pt x="613436" y="842433"/>
                      </a:cubicBezTo>
                      <a:cubicBezTo>
                        <a:pt x="606537" y="836684"/>
                        <a:pt x="601858" y="828364"/>
                        <a:pt x="594386" y="823383"/>
                      </a:cubicBezTo>
                      <a:cubicBezTo>
                        <a:pt x="588817" y="819670"/>
                        <a:pt x="581323" y="820026"/>
                        <a:pt x="575336" y="817033"/>
                      </a:cubicBezTo>
                      <a:cubicBezTo>
                        <a:pt x="568510" y="813620"/>
                        <a:pt x="563112" y="807746"/>
                        <a:pt x="556286" y="804333"/>
                      </a:cubicBezTo>
                      <a:cubicBezTo>
                        <a:pt x="550299" y="801340"/>
                        <a:pt x="543223" y="800976"/>
                        <a:pt x="537236" y="797983"/>
                      </a:cubicBezTo>
                      <a:cubicBezTo>
                        <a:pt x="530410" y="794570"/>
                        <a:pt x="525160" y="788383"/>
                        <a:pt x="518186" y="785283"/>
                      </a:cubicBezTo>
                      <a:cubicBezTo>
                        <a:pt x="505953" y="779846"/>
                        <a:pt x="491225" y="780009"/>
                        <a:pt x="480086" y="772583"/>
                      </a:cubicBezTo>
                      <a:cubicBezTo>
                        <a:pt x="434724" y="742342"/>
                        <a:pt x="456794" y="750885"/>
                        <a:pt x="416586" y="740833"/>
                      </a:cubicBezTo>
                      <a:cubicBezTo>
                        <a:pt x="410236" y="734483"/>
                        <a:pt x="405008" y="726764"/>
                        <a:pt x="397536" y="721783"/>
                      </a:cubicBezTo>
                      <a:cubicBezTo>
                        <a:pt x="353403" y="692361"/>
                        <a:pt x="404399" y="742700"/>
                        <a:pt x="359436" y="702733"/>
                      </a:cubicBezTo>
                      <a:cubicBezTo>
                        <a:pt x="342682" y="687841"/>
                        <a:pt x="303986" y="650682"/>
                        <a:pt x="295936" y="626533"/>
                      </a:cubicBezTo>
                      <a:cubicBezTo>
                        <a:pt x="285515" y="595269"/>
                        <a:pt x="290686" y="614085"/>
                        <a:pt x="283236" y="569383"/>
                      </a:cubicBezTo>
                      <a:cubicBezTo>
                        <a:pt x="281119" y="539750"/>
                        <a:pt x="280357" y="509988"/>
                        <a:pt x="276886" y="480483"/>
                      </a:cubicBezTo>
                      <a:cubicBezTo>
                        <a:pt x="276104" y="473835"/>
                        <a:pt x="271275" y="468086"/>
                        <a:pt x="270536" y="461433"/>
                      </a:cubicBezTo>
                      <a:cubicBezTo>
                        <a:pt x="267022" y="429807"/>
                        <a:pt x="266829" y="397894"/>
                        <a:pt x="264186" y="366183"/>
                      </a:cubicBezTo>
                      <a:cubicBezTo>
                        <a:pt x="262674" y="348038"/>
                        <a:pt x="259843" y="305919"/>
                        <a:pt x="251486" y="283633"/>
                      </a:cubicBezTo>
                      <a:cubicBezTo>
                        <a:pt x="243118" y="261318"/>
                        <a:pt x="226045" y="239122"/>
                        <a:pt x="213386" y="220133"/>
                      </a:cubicBezTo>
                      <a:cubicBezTo>
                        <a:pt x="209153" y="213783"/>
                        <a:pt x="203099" y="208323"/>
                        <a:pt x="200686" y="201083"/>
                      </a:cubicBezTo>
                      <a:cubicBezTo>
                        <a:pt x="184725" y="153200"/>
                        <a:pt x="206255" y="212222"/>
                        <a:pt x="181636" y="162983"/>
                      </a:cubicBezTo>
                      <a:cubicBezTo>
                        <a:pt x="178643" y="156996"/>
                        <a:pt x="178537" y="149784"/>
                        <a:pt x="175286" y="143933"/>
                      </a:cubicBezTo>
                      <a:cubicBezTo>
                        <a:pt x="167873" y="130590"/>
                        <a:pt x="154713" y="120313"/>
                        <a:pt x="149886" y="105833"/>
                      </a:cubicBezTo>
                      <a:cubicBezTo>
                        <a:pt x="133925" y="57950"/>
                        <a:pt x="155455" y="116972"/>
                        <a:pt x="130836" y="67733"/>
                      </a:cubicBezTo>
                      <a:cubicBezTo>
                        <a:pt x="127843" y="61746"/>
                        <a:pt x="126972" y="54898"/>
                        <a:pt x="124486" y="48683"/>
                      </a:cubicBezTo>
                      <a:cubicBezTo>
                        <a:pt x="122728" y="44289"/>
                        <a:pt x="118136" y="0"/>
                        <a:pt x="118136" y="2963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609850" y="1816100"/>
                  <a:ext cx="323453" cy="1022350"/>
                </a:xfrm>
                <a:custGeom>
                  <a:avLst/>
                  <a:gdLst>
                    <a:gd name="connsiteX0" fmla="*/ 101600 w 323453"/>
                    <a:gd name="connsiteY0" fmla="*/ 0 h 1022350"/>
                    <a:gd name="connsiteX1" fmla="*/ 76200 w 323453"/>
                    <a:gd name="connsiteY1" fmla="*/ 57150 h 1022350"/>
                    <a:gd name="connsiteX2" fmla="*/ 69850 w 323453"/>
                    <a:gd name="connsiteY2" fmla="*/ 76200 h 1022350"/>
                    <a:gd name="connsiteX3" fmla="*/ 63500 w 323453"/>
                    <a:gd name="connsiteY3" fmla="*/ 95250 h 1022350"/>
                    <a:gd name="connsiteX4" fmla="*/ 50800 w 323453"/>
                    <a:gd name="connsiteY4" fmla="*/ 114300 h 1022350"/>
                    <a:gd name="connsiteX5" fmla="*/ 31750 w 323453"/>
                    <a:gd name="connsiteY5" fmla="*/ 171450 h 1022350"/>
                    <a:gd name="connsiteX6" fmla="*/ 25400 w 323453"/>
                    <a:gd name="connsiteY6" fmla="*/ 190500 h 1022350"/>
                    <a:gd name="connsiteX7" fmla="*/ 19050 w 323453"/>
                    <a:gd name="connsiteY7" fmla="*/ 209550 h 1022350"/>
                    <a:gd name="connsiteX8" fmla="*/ 0 w 323453"/>
                    <a:gd name="connsiteY8" fmla="*/ 247650 h 1022350"/>
                    <a:gd name="connsiteX9" fmla="*/ 6350 w 323453"/>
                    <a:gd name="connsiteY9" fmla="*/ 400050 h 1022350"/>
                    <a:gd name="connsiteX10" fmla="*/ 12700 w 323453"/>
                    <a:gd name="connsiteY10" fmla="*/ 450850 h 1022350"/>
                    <a:gd name="connsiteX11" fmla="*/ 25400 w 323453"/>
                    <a:gd name="connsiteY11" fmla="*/ 711200 h 1022350"/>
                    <a:gd name="connsiteX12" fmla="*/ 31750 w 323453"/>
                    <a:gd name="connsiteY12" fmla="*/ 768350 h 1022350"/>
                    <a:gd name="connsiteX13" fmla="*/ 38100 w 323453"/>
                    <a:gd name="connsiteY13" fmla="*/ 876300 h 1022350"/>
                    <a:gd name="connsiteX14" fmla="*/ 57150 w 323453"/>
                    <a:gd name="connsiteY14" fmla="*/ 914400 h 1022350"/>
                    <a:gd name="connsiteX15" fmla="*/ 82550 w 323453"/>
                    <a:gd name="connsiteY15" fmla="*/ 952500 h 1022350"/>
                    <a:gd name="connsiteX16" fmla="*/ 114300 w 323453"/>
                    <a:gd name="connsiteY16" fmla="*/ 1009650 h 1022350"/>
                    <a:gd name="connsiteX17" fmla="*/ 152400 w 323453"/>
                    <a:gd name="connsiteY17" fmla="*/ 1022350 h 1022350"/>
                    <a:gd name="connsiteX18" fmla="*/ 196850 w 323453"/>
                    <a:gd name="connsiteY18" fmla="*/ 1003300 h 1022350"/>
                    <a:gd name="connsiteX19" fmla="*/ 209550 w 323453"/>
                    <a:gd name="connsiteY19" fmla="*/ 984250 h 1022350"/>
                    <a:gd name="connsiteX20" fmla="*/ 241300 w 323453"/>
                    <a:gd name="connsiteY20" fmla="*/ 946150 h 1022350"/>
                    <a:gd name="connsiteX21" fmla="*/ 254000 w 323453"/>
                    <a:gd name="connsiteY21" fmla="*/ 908050 h 1022350"/>
                    <a:gd name="connsiteX22" fmla="*/ 260350 w 323453"/>
                    <a:gd name="connsiteY22" fmla="*/ 889000 h 1022350"/>
                    <a:gd name="connsiteX23" fmla="*/ 266700 w 323453"/>
                    <a:gd name="connsiteY23" fmla="*/ 850900 h 1022350"/>
                    <a:gd name="connsiteX24" fmla="*/ 279400 w 323453"/>
                    <a:gd name="connsiteY24" fmla="*/ 812800 h 1022350"/>
                    <a:gd name="connsiteX25" fmla="*/ 298450 w 323453"/>
                    <a:gd name="connsiteY25" fmla="*/ 755650 h 1022350"/>
                    <a:gd name="connsiteX26" fmla="*/ 304800 w 323453"/>
                    <a:gd name="connsiteY26" fmla="*/ 736600 h 1022350"/>
                    <a:gd name="connsiteX27" fmla="*/ 311150 w 323453"/>
                    <a:gd name="connsiteY27" fmla="*/ 717550 h 1022350"/>
                    <a:gd name="connsiteX28" fmla="*/ 311150 w 323453"/>
                    <a:gd name="connsiteY28" fmla="*/ 558800 h 1022350"/>
                    <a:gd name="connsiteX29" fmla="*/ 298450 w 323453"/>
                    <a:gd name="connsiteY29" fmla="*/ 539750 h 1022350"/>
                    <a:gd name="connsiteX30" fmla="*/ 285750 w 323453"/>
                    <a:gd name="connsiteY30" fmla="*/ 501650 h 1022350"/>
                    <a:gd name="connsiteX31" fmla="*/ 273050 w 323453"/>
                    <a:gd name="connsiteY31" fmla="*/ 482600 h 1022350"/>
                    <a:gd name="connsiteX32" fmla="*/ 266700 w 323453"/>
                    <a:gd name="connsiteY32" fmla="*/ 463550 h 1022350"/>
                    <a:gd name="connsiteX33" fmla="*/ 247650 w 323453"/>
                    <a:gd name="connsiteY33" fmla="*/ 444500 h 1022350"/>
                    <a:gd name="connsiteX34" fmla="*/ 228600 w 323453"/>
                    <a:gd name="connsiteY34" fmla="*/ 400050 h 1022350"/>
                    <a:gd name="connsiteX35" fmla="*/ 215900 w 323453"/>
                    <a:gd name="connsiteY35" fmla="*/ 381000 h 1022350"/>
                    <a:gd name="connsiteX36" fmla="*/ 203200 w 323453"/>
                    <a:gd name="connsiteY36" fmla="*/ 342900 h 1022350"/>
                    <a:gd name="connsiteX37" fmla="*/ 184150 w 323453"/>
                    <a:gd name="connsiteY37" fmla="*/ 304800 h 1022350"/>
                    <a:gd name="connsiteX38" fmla="*/ 171450 w 323453"/>
                    <a:gd name="connsiteY38" fmla="*/ 285750 h 1022350"/>
                    <a:gd name="connsiteX39" fmla="*/ 152400 w 323453"/>
                    <a:gd name="connsiteY39" fmla="*/ 215900 h 1022350"/>
                    <a:gd name="connsiteX40" fmla="*/ 146050 w 323453"/>
                    <a:gd name="connsiteY40" fmla="*/ 196850 h 1022350"/>
                    <a:gd name="connsiteX41" fmla="*/ 133350 w 323453"/>
                    <a:gd name="connsiteY41" fmla="*/ 107950 h 1022350"/>
                    <a:gd name="connsiteX42" fmla="*/ 127000 w 323453"/>
                    <a:gd name="connsiteY42" fmla="*/ 88900 h 1022350"/>
                    <a:gd name="connsiteX43" fmla="*/ 107950 w 323453"/>
                    <a:gd name="connsiteY43" fmla="*/ 6350 h 1022350"/>
                    <a:gd name="connsiteX44" fmla="*/ 101600 w 323453"/>
                    <a:gd name="connsiteY44" fmla="*/ 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3453" h="1022350">
                      <a:moveTo>
                        <a:pt x="101600" y="0"/>
                      </a:moveTo>
                      <a:cubicBezTo>
                        <a:pt x="81474" y="30189"/>
                        <a:pt x="91313" y="11810"/>
                        <a:pt x="76200" y="57150"/>
                      </a:cubicBezTo>
                      <a:lnTo>
                        <a:pt x="69850" y="76200"/>
                      </a:lnTo>
                      <a:cubicBezTo>
                        <a:pt x="67733" y="82550"/>
                        <a:pt x="67213" y="89681"/>
                        <a:pt x="63500" y="95250"/>
                      </a:cubicBezTo>
                      <a:cubicBezTo>
                        <a:pt x="59267" y="101600"/>
                        <a:pt x="53900" y="107326"/>
                        <a:pt x="50800" y="114300"/>
                      </a:cubicBezTo>
                      <a:lnTo>
                        <a:pt x="31750" y="171450"/>
                      </a:lnTo>
                      <a:lnTo>
                        <a:pt x="25400" y="190500"/>
                      </a:lnTo>
                      <a:cubicBezTo>
                        <a:pt x="23283" y="196850"/>
                        <a:pt x="22763" y="203981"/>
                        <a:pt x="19050" y="209550"/>
                      </a:cubicBezTo>
                      <a:cubicBezTo>
                        <a:pt x="2637" y="234169"/>
                        <a:pt x="8763" y="221360"/>
                        <a:pt x="0" y="247650"/>
                      </a:cubicBezTo>
                      <a:cubicBezTo>
                        <a:pt x="2117" y="298450"/>
                        <a:pt x="3178" y="349305"/>
                        <a:pt x="6350" y="400050"/>
                      </a:cubicBezTo>
                      <a:cubicBezTo>
                        <a:pt x="7414" y="417082"/>
                        <a:pt x="11601" y="433820"/>
                        <a:pt x="12700" y="450850"/>
                      </a:cubicBezTo>
                      <a:cubicBezTo>
                        <a:pt x="24724" y="637218"/>
                        <a:pt x="13202" y="546526"/>
                        <a:pt x="25400" y="711200"/>
                      </a:cubicBezTo>
                      <a:cubicBezTo>
                        <a:pt x="26816" y="730315"/>
                        <a:pt x="30280" y="749239"/>
                        <a:pt x="31750" y="768350"/>
                      </a:cubicBezTo>
                      <a:cubicBezTo>
                        <a:pt x="34515" y="804289"/>
                        <a:pt x="34513" y="840433"/>
                        <a:pt x="38100" y="876300"/>
                      </a:cubicBezTo>
                      <a:cubicBezTo>
                        <a:pt x="40095" y="896251"/>
                        <a:pt x="48454" y="897008"/>
                        <a:pt x="57150" y="914400"/>
                      </a:cubicBezTo>
                      <a:cubicBezTo>
                        <a:pt x="75530" y="951159"/>
                        <a:pt x="46438" y="916388"/>
                        <a:pt x="82550" y="952500"/>
                      </a:cubicBezTo>
                      <a:cubicBezTo>
                        <a:pt x="88141" y="969274"/>
                        <a:pt x="97924" y="1004191"/>
                        <a:pt x="114300" y="1009650"/>
                      </a:cubicBezTo>
                      <a:lnTo>
                        <a:pt x="152400" y="1022350"/>
                      </a:lnTo>
                      <a:cubicBezTo>
                        <a:pt x="171831" y="1017492"/>
                        <a:pt x="182232" y="1017918"/>
                        <a:pt x="196850" y="1003300"/>
                      </a:cubicBezTo>
                      <a:cubicBezTo>
                        <a:pt x="202246" y="997904"/>
                        <a:pt x="204664" y="990113"/>
                        <a:pt x="209550" y="984250"/>
                      </a:cubicBezTo>
                      <a:cubicBezTo>
                        <a:pt x="223792" y="967160"/>
                        <a:pt x="232291" y="966420"/>
                        <a:pt x="241300" y="946150"/>
                      </a:cubicBezTo>
                      <a:cubicBezTo>
                        <a:pt x="246737" y="933917"/>
                        <a:pt x="249767" y="920750"/>
                        <a:pt x="254000" y="908050"/>
                      </a:cubicBezTo>
                      <a:cubicBezTo>
                        <a:pt x="256117" y="901700"/>
                        <a:pt x="259250" y="895602"/>
                        <a:pt x="260350" y="889000"/>
                      </a:cubicBezTo>
                      <a:cubicBezTo>
                        <a:pt x="262467" y="876300"/>
                        <a:pt x="263577" y="863391"/>
                        <a:pt x="266700" y="850900"/>
                      </a:cubicBezTo>
                      <a:cubicBezTo>
                        <a:pt x="269947" y="837913"/>
                        <a:pt x="275167" y="825500"/>
                        <a:pt x="279400" y="812800"/>
                      </a:cubicBezTo>
                      <a:lnTo>
                        <a:pt x="298450" y="755650"/>
                      </a:lnTo>
                      <a:lnTo>
                        <a:pt x="304800" y="736600"/>
                      </a:lnTo>
                      <a:lnTo>
                        <a:pt x="311150" y="717550"/>
                      </a:lnTo>
                      <a:cubicBezTo>
                        <a:pt x="318560" y="650858"/>
                        <a:pt x="323453" y="636717"/>
                        <a:pt x="311150" y="558800"/>
                      </a:cubicBezTo>
                      <a:cubicBezTo>
                        <a:pt x="309960" y="551262"/>
                        <a:pt x="301550" y="546724"/>
                        <a:pt x="298450" y="539750"/>
                      </a:cubicBezTo>
                      <a:cubicBezTo>
                        <a:pt x="293013" y="527517"/>
                        <a:pt x="293176" y="512789"/>
                        <a:pt x="285750" y="501650"/>
                      </a:cubicBezTo>
                      <a:cubicBezTo>
                        <a:pt x="281517" y="495300"/>
                        <a:pt x="276463" y="489426"/>
                        <a:pt x="273050" y="482600"/>
                      </a:cubicBezTo>
                      <a:cubicBezTo>
                        <a:pt x="270057" y="476613"/>
                        <a:pt x="270413" y="469119"/>
                        <a:pt x="266700" y="463550"/>
                      </a:cubicBezTo>
                      <a:cubicBezTo>
                        <a:pt x="261719" y="456078"/>
                        <a:pt x="254000" y="450850"/>
                        <a:pt x="247650" y="444500"/>
                      </a:cubicBezTo>
                      <a:cubicBezTo>
                        <a:pt x="240526" y="423128"/>
                        <a:pt x="241155" y="422021"/>
                        <a:pt x="228600" y="400050"/>
                      </a:cubicBezTo>
                      <a:cubicBezTo>
                        <a:pt x="224814" y="393424"/>
                        <a:pt x="219000" y="387974"/>
                        <a:pt x="215900" y="381000"/>
                      </a:cubicBezTo>
                      <a:cubicBezTo>
                        <a:pt x="210463" y="368767"/>
                        <a:pt x="210626" y="354039"/>
                        <a:pt x="203200" y="342900"/>
                      </a:cubicBezTo>
                      <a:cubicBezTo>
                        <a:pt x="166804" y="288305"/>
                        <a:pt x="210440" y="357380"/>
                        <a:pt x="184150" y="304800"/>
                      </a:cubicBezTo>
                      <a:cubicBezTo>
                        <a:pt x="180737" y="297974"/>
                        <a:pt x="175683" y="292100"/>
                        <a:pt x="171450" y="285750"/>
                      </a:cubicBezTo>
                      <a:cubicBezTo>
                        <a:pt x="162475" y="240873"/>
                        <a:pt x="168513" y="264239"/>
                        <a:pt x="152400" y="215900"/>
                      </a:cubicBezTo>
                      <a:lnTo>
                        <a:pt x="146050" y="196850"/>
                      </a:lnTo>
                      <a:cubicBezTo>
                        <a:pt x="142099" y="161288"/>
                        <a:pt x="141437" y="140299"/>
                        <a:pt x="133350" y="107950"/>
                      </a:cubicBezTo>
                      <a:cubicBezTo>
                        <a:pt x="131727" y="101456"/>
                        <a:pt x="128761" y="95358"/>
                        <a:pt x="127000" y="88900"/>
                      </a:cubicBezTo>
                      <a:cubicBezTo>
                        <a:pt x="115512" y="46776"/>
                        <a:pt x="115355" y="43376"/>
                        <a:pt x="107950" y="6350"/>
                      </a:cubicBezTo>
                      <a:lnTo>
                        <a:pt x="10160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467100" y="3022600"/>
                  <a:ext cx="267369" cy="1949450"/>
                </a:xfrm>
                <a:custGeom>
                  <a:avLst/>
                  <a:gdLst>
                    <a:gd name="connsiteX0" fmla="*/ 57150 w 267369"/>
                    <a:gd name="connsiteY0" fmla="*/ 0 h 1949450"/>
                    <a:gd name="connsiteX1" fmla="*/ 50800 w 267369"/>
                    <a:gd name="connsiteY1" fmla="*/ 215900 h 1949450"/>
                    <a:gd name="connsiteX2" fmla="*/ 44450 w 267369"/>
                    <a:gd name="connsiteY2" fmla="*/ 234950 h 1949450"/>
                    <a:gd name="connsiteX3" fmla="*/ 31750 w 267369"/>
                    <a:gd name="connsiteY3" fmla="*/ 304800 h 1949450"/>
                    <a:gd name="connsiteX4" fmla="*/ 19050 w 267369"/>
                    <a:gd name="connsiteY4" fmla="*/ 342900 h 1949450"/>
                    <a:gd name="connsiteX5" fmla="*/ 6350 w 267369"/>
                    <a:gd name="connsiteY5" fmla="*/ 533400 h 1949450"/>
                    <a:gd name="connsiteX6" fmla="*/ 0 w 267369"/>
                    <a:gd name="connsiteY6" fmla="*/ 787400 h 1949450"/>
                    <a:gd name="connsiteX7" fmla="*/ 12700 w 267369"/>
                    <a:gd name="connsiteY7" fmla="*/ 1130300 h 1949450"/>
                    <a:gd name="connsiteX8" fmla="*/ 19050 w 267369"/>
                    <a:gd name="connsiteY8" fmla="*/ 1168400 h 1949450"/>
                    <a:gd name="connsiteX9" fmla="*/ 25400 w 267369"/>
                    <a:gd name="connsiteY9" fmla="*/ 1231900 h 1949450"/>
                    <a:gd name="connsiteX10" fmla="*/ 31750 w 267369"/>
                    <a:gd name="connsiteY10" fmla="*/ 1257300 h 1949450"/>
                    <a:gd name="connsiteX11" fmla="*/ 38100 w 267369"/>
                    <a:gd name="connsiteY11" fmla="*/ 1289050 h 1949450"/>
                    <a:gd name="connsiteX12" fmla="*/ 50800 w 267369"/>
                    <a:gd name="connsiteY12" fmla="*/ 1428750 h 1949450"/>
                    <a:gd name="connsiteX13" fmla="*/ 63500 w 267369"/>
                    <a:gd name="connsiteY13" fmla="*/ 1466850 h 1949450"/>
                    <a:gd name="connsiteX14" fmla="*/ 69850 w 267369"/>
                    <a:gd name="connsiteY14" fmla="*/ 1485900 h 1949450"/>
                    <a:gd name="connsiteX15" fmla="*/ 95250 w 267369"/>
                    <a:gd name="connsiteY15" fmla="*/ 1530350 h 1949450"/>
                    <a:gd name="connsiteX16" fmla="*/ 107950 w 267369"/>
                    <a:gd name="connsiteY16" fmla="*/ 1581150 h 1949450"/>
                    <a:gd name="connsiteX17" fmla="*/ 120650 w 267369"/>
                    <a:gd name="connsiteY17" fmla="*/ 1625600 h 1949450"/>
                    <a:gd name="connsiteX18" fmla="*/ 127000 w 267369"/>
                    <a:gd name="connsiteY18" fmla="*/ 1644650 h 1949450"/>
                    <a:gd name="connsiteX19" fmla="*/ 139700 w 267369"/>
                    <a:gd name="connsiteY19" fmla="*/ 1695450 h 1949450"/>
                    <a:gd name="connsiteX20" fmla="*/ 165100 w 267369"/>
                    <a:gd name="connsiteY20" fmla="*/ 1733550 h 1949450"/>
                    <a:gd name="connsiteX21" fmla="*/ 190500 w 267369"/>
                    <a:gd name="connsiteY21" fmla="*/ 1771650 h 1949450"/>
                    <a:gd name="connsiteX22" fmla="*/ 203200 w 267369"/>
                    <a:gd name="connsiteY22" fmla="*/ 1790700 h 1949450"/>
                    <a:gd name="connsiteX23" fmla="*/ 222250 w 267369"/>
                    <a:gd name="connsiteY23" fmla="*/ 1847850 h 1949450"/>
                    <a:gd name="connsiteX24" fmla="*/ 228600 w 267369"/>
                    <a:gd name="connsiteY24" fmla="*/ 1866900 h 1949450"/>
                    <a:gd name="connsiteX25" fmla="*/ 247650 w 267369"/>
                    <a:gd name="connsiteY25" fmla="*/ 1905000 h 1949450"/>
                    <a:gd name="connsiteX26" fmla="*/ 260350 w 267369"/>
                    <a:gd name="connsiteY26" fmla="*/ 1924050 h 1949450"/>
                    <a:gd name="connsiteX27" fmla="*/ 266700 w 267369"/>
                    <a:gd name="connsiteY27" fmla="*/ 1949450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369" h="1949450">
                      <a:moveTo>
                        <a:pt x="57150" y="0"/>
                      </a:moveTo>
                      <a:cubicBezTo>
                        <a:pt x="55033" y="71967"/>
                        <a:pt x="54686" y="144007"/>
                        <a:pt x="50800" y="215900"/>
                      </a:cubicBezTo>
                      <a:cubicBezTo>
                        <a:pt x="50439" y="222584"/>
                        <a:pt x="45902" y="228416"/>
                        <a:pt x="44450" y="234950"/>
                      </a:cubicBezTo>
                      <a:cubicBezTo>
                        <a:pt x="38641" y="261088"/>
                        <a:pt x="38684" y="279376"/>
                        <a:pt x="31750" y="304800"/>
                      </a:cubicBezTo>
                      <a:cubicBezTo>
                        <a:pt x="28228" y="317715"/>
                        <a:pt x="19050" y="342900"/>
                        <a:pt x="19050" y="342900"/>
                      </a:cubicBezTo>
                      <a:cubicBezTo>
                        <a:pt x="12887" y="416861"/>
                        <a:pt x="9090" y="453935"/>
                        <a:pt x="6350" y="533400"/>
                      </a:cubicBezTo>
                      <a:cubicBezTo>
                        <a:pt x="3431" y="618043"/>
                        <a:pt x="2117" y="702733"/>
                        <a:pt x="0" y="787400"/>
                      </a:cubicBezTo>
                      <a:cubicBezTo>
                        <a:pt x="2250" y="872915"/>
                        <a:pt x="3436" y="1028400"/>
                        <a:pt x="12700" y="1130300"/>
                      </a:cubicBezTo>
                      <a:cubicBezTo>
                        <a:pt x="13866" y="1143122"/>
                        <a:pt x="17453" y="1155624"/>
                        <a:pt x="19050" y="1168400"/>
                      </a:cubicBezTo>
                      <a:cubicBezTo>
                        <a:pt x="21688" y="1189508"/>
                        <a:pt x="22392" y="1210842"/>
                        <a:pt x="25400" y="1231900"/>
                      </a:cubicBezTo>
                      <a:cubicBezTo>
                        <a:pt x="26634" y="1240540"/>
                        <a:pt x="29857" y="1248781"/>
                        <a:pt x="31750" y="1257300"/>
                      </a:cubicBezTo>
                      <a:cubicBezTo>
                        <a:pt x="34091" y="1267836"/>
                        <a:pt x="35983" y="1278467"/>
                        <a:pt x="38100" y="1289050"/>
                      </a:cubicBezTo>
                      <a:cubicBezTo>
                        <a:pt x="40602" y="1331587"/>
                        <a:pt x="38723" y="1384467"/>
                        <a:pt x="50800" y="1428750"/>
                      </a:cubicBezTo>
                      <a:cubicBezTo>
                        <a:pt x="54322" y="1441665"/>
                        <a:pt x="59267" y="1454150"/>
                        <a:pt x="63500" y="1466850"/>
                      </a:cubicBezTo>
                      <a:cubicBezTo>
                        <a:pt x="65617" y="1473200"/>
                        <a:pt x="66137" y="1480331"/>
                        <a:pt x="69850" y="1485900"/>
                      </a:cubicBezTo>
                      <a:cubicBezTo>
                        <a:pt x="79140" y="1499835"/>
                        <a:pt x="89879" y="1514237"/>
                        <a:pt x="95250" y="1530350"/>
                      </a:cubicBezTo>
                      <a:cubicBezTo>
                        <a:pt x="100770" y="1546909"/>
                        <a:pt x="102430" y="1564591"/>
                        <a:pt x="107950" y="1581150"/>
                      </a:cubicBezTo>
                      <a:cubicBezTo>
                        <a:pt x="123175" y="1626825"/>
                        <a:pt x="104703" y="1569786"/>
                        <a:pt x="120650" y="1625600"/>
                      </a:cubicBezTo>
                      <a:cubicBezTo>
                        <a:pt x="122489" y="1632036"/>
                        <a:pt x="125377" y="1638156"/>
                        <a:pt x="127000" y="1644650"/>
                      </a:cubicBezTo>
                      <a:cubicBezTo>
                        <a:pt x="129559" y="1654886"/>
                        <a:pt x="133102" y="1683574"/>
                        <a:pt x="139700" y="1695450"/>
                      </a:cubicBezTo>
                      <a:cubicBezTo>
                        <a:pt x="147113" y="1708793"/>
                        <a:pt x="156633" y="1720850"/>
                        <a:pt x="165100" y="1733550"/>
                      </a:cubicBezTo>
                      <a:lnTo>
                        <a:pt x="190500" y="1771650"/>
                      </a:lnTo>
                      <a:cubicBezTo>
                        <a:pt x="194733" y="1778000"/>
                        <a:pt x="200787" y="1783460"/>
                        <a:pt x="203200" y="1790700"/>
                      </a:cubicBezTo>
                      <a:lnTo>
                        <a:pt x="222250" y="1847850"/>
                      </a:lnTo>
                      <a:cubicBezTo>
                        <a:pt x="224367" y="1854200"/>
                        <a:pt x="224887" y="1861331"/>
                        <a:pt x="228600" y="1866900"/>
                      </a:cubicBezTo>
                      <a:cubicBezTo>
                        <a:pt x="264996" y="1921495"/>
                        <a:pt x="221360" y="1852420"/>
                        <a:pt x="247650" y="1905000"/>
                      </a:cubicBezTo>
                      <a:cubicBezTo>
                        <a:pt x="251063" y="1911826"/>
                        <a:pt x="256937" y="1917224"/>
                        <a:pt x="260350" y="1924050"/>
                      </a:cubicBezTo>
                      <a:cubicBezTo>
                        <a:pt x="267369" y="1938089"/>
                        <a:pt x="266700" y="1938626"/>
                        <a:pt x="266700" y="1949450"/>
                      </a:cubicBezTo>
                    </a:path>
                  </a:pathLst>
                </a:cu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524250" y="3022600"/>
                  <a:ext cx="622300" cy="1530350"/>
                </a:xfrm>
                <a:custGeom>
                  <a:avLst/>
                  <a:gdLst>
                    <a:gd name="connsiteX0" fmla="*/ 0 w 622300"/>
                    <a:gd name="connsiteY0" fmla="*/ 0 h 1530350"/>
                    <a:gd name="connsiteX1" fmla="*/ 12700 w 622300"/>
                    <a:gd name="connsiteY1" fmla="*/ 38100 h 1530350"/>
                    <a:gd name="connsiteX2" fmla="*/ 31750 w 622300"/>
                    <a:gd name="connsiteY2" fmla="*/ 76200 h 1530350"/>
                    <a:gd name="connsiteX3" fmla="*/ 50800 w 622300"/>
                    <a:gd name="connsiteY3" fmla="*/ 95250 h 1530350"/>
                    <a:gd name="connsiteX4" fmla="*/ 69850 w 622300"/>
                    <a:gd name="connsiteY4" fmla="*/ 133350 h 1530350"/>
                    <a:gd name="connsiteX5" fmla="*/ 76200 w 622300"/>
                    <a:gd name="connsiteY5" fmla="*/ 152400 h 1530350"/>
                    <a:gd name="connsiteX6" fmla="*/ 101600 w 622300"/>
                    <a:gd name="connsiteY6" fmla="*/ 190500 h 1530350"/>
                    <a:gd name="connsiteX7" fmla="*/ 107950 w 622300"/>
                    <a:gd name="connsiteY7" fmla="*/ 209550 h 1530350"/>
                    <a:gd name="connsiteX8" fmla="*/ 133350 w 622300"/>
                    <a:gd name="connsiteY8" fmla="*/ 247650 h 1530350"/>
                    <a:gd name="connsiteX9" fmla="*/ 139700 w 622300"/>
                    <a:gd name="connsiteY9" fmla="*/ 266700 h 1530350"/>
                    <a:gd name="connsiteX10" fmla="*/ 171450 w 622300"/>
                    <a:gd name="connsiteY10" fmla="*/ 304800 h 1530350"/>
                    <a:gd name="connsiteX11" fmla="*/ 196850 w 622300"/>
                    <a:gd name="connsiteY11" fmla="*/ 336550 h 1530350"/>
                    <a:gd name="connsiteX12" fmla="*/ 234950 w 622300"/>
                    <a:gd name="connsiteY12" fmla="*/ 374650 h 1530350"/>
                    <a:gd name="connsiteX13" fmla="*/ 254000 w 622300"/>
                    <a:gd name="connsiteY13" fmla="*/ 393700 h 1530350"/>
                    <a:gd name="connsiteX14" fmla="*/ 273050 w 622300"/>
                    <a:gd name="connsiteY14" fmla="*/ 400050 h 1530350"/>
                    <a:gd name="connsiteX15" fmla="*/ 304800 w 622300"/>
                    <a:gd name="connsiteY15" fmla="*/ 431800 h 1530350"/>
                    <a:gd name="connsiteX16" fmla="*/ 323850 w 622300"/>
                    <a:gd name="connsiteY16" fmla="*/ 469900 h 1530350"/>
                    <a:gd name="connsiteX17" fmla="*/ 342900 w 622300"/>
                    <a:gd name="connsiteY17" fmla="*/ 488950 h 1530350"/>
                    <a:gd name="connsiteX18" fmla="*/ 355600 w 622300"/>
                    <a:gd name="connsiteY18" fmla="*/ 508000 h 1530350"/>
                    <a:gd name="connsiteX19" fmla="*/ 349250 w 622300"/>
                    <a:gd name="connsiteY19" fmla="*/ 527050 h 1530350"/>
                    <a:gd name="connsiteX20" fmla="*/ 368300 w 622300"/>
                    <a:gd name="connsiteY20" fmla="*/ 539750 h 1530350"/>
                    <a:gd name="connsiteX21" fmla="*/ 412750 w 622300"/>
                    <a:gd name="connsiteY21" fmla="*/ 603250 h 1530350"/>
                    <a:gd name="connsiteX22" fmla="*/ 431800 w 622300"/>
                    <a:gd name="connsiteY22" fmla="*/ 609600 h 1530350"/>
                    <a:gd name="connsiteX23" fmla="*/ 463550 w 622300"/>
                    <a:gd name="connsiteY23" fmla="*/ 641350 h 1530350"/>
                    <a:gd name="connsiteX24" fmla="*/ 476250 w 622300"/>
                    <a:gd name="connsiteY24" fmla="*/ 660400 h 1530350"/>
                    <a:gd name="connsiteX25" fmla="*/ 495300 w 622300"/>
                    <a:gd name="connsiteY25" fmla="*/ 679450 h 1530350"/>
                    <a:gd name="connsiteX26" fmla="*/ 527050 w 622300"/>
                    <a:gd name="connsiteY26" fmla="*/ 736600 h 1530350"/>
                    <a:gd name="connsiteX27" fmla="*/ 533400 w 622300"/>
                    <a:gd name="connsiteY27" fmla="*/ 755650 h 1530350"/>
                    <a:gd name="connsiteX28" fmla="*/ 546100 w 622300"/>
                    <a:gd name="connsiteY28" fmla="*/ 774700 h 1530350"/>
                    <a:gd name="connsiteX29" fmla="*/ 539750 w 622300"/>
                    <a:gd name="connsiteY29" fmla="*/ 863600 h 1530350"/>
                    <a:gd name="connsiteX30" fmla="*/ 546100 w 622300"/>
                    <a:gd name="connsiteY30" fmla="*/ 1022350 h 1530350"/>
                    <a:gd name="connsiteX31" fmla="*/ 552450 w 622300"/>
                    <a:gd name="connsiteY31" fmla="*/ 1041400 h 1530350"/>
                    <a:gd name="connsiteX32" fmla="*/ 558800 w 622300"/>
                    <a:gd name="connsiteY32" fmla="*/ 1066800 h 1530350"/>
                    <a:gd name="connsiteX33" fmla="*/ 552450 w 622300"/>
                    <a:gd name="connsiteY33" fmla="*/ 1104900 h 1530350"/>
                    <a:gd name="connsiteX34" fmla="*/ 546100 w 622300"/>
                    <a:gd name="connsiteY34" fmla="*/ 1123950 h 1530350"/>
                    <a:gd name="connsiteX35" fmla="*/ 533400 w 622300"/>
                    <a:gd name="connsiteY35" fmla="*/ 1187450 h 1530350"/>
                    <a:gd name="connsiteX36" fmla="*/ 520700 w 622300"/>
                    <a:gd name="connsiteY36" fmla="*/ 1206500 h 1530350"/>
                    <a:gd name="connsiteX37" fmla="*/ 508000 w 622300"/>
                    <a:gd name="connsiteY37" fmla="*/ 1244600 h 1530350"/>
                    <a:gd name="connsiteX38" fmla="*/ 514350 w 622300"/>
                    <a:gd name="connsiteY38" fmla="*/ 1333500 h 1530350"/>
                    <a:gd name="connsiteX39" fmla="*/ 533400 w 622300"/>
                    <a:gd name="connsiteY39" fmla="*/ 1371600 h 1530350"/>
                    <a:gd name="connsiteX40" fmla="*/ 539750 w 622300"/>
                    <a:gd name="connsiteY40" fmla="*/ 1390650 h 1530350"/>
                    <a:gd name="connsiteX41" fmla="*/ 552450 w 622300"/>
                    <a:gd name="connsiteY41" fmla="*/ 1409700 h 1530350"/>
                    <a:gd name="connsiteX42" fmla="*/ 558800 w 622300"/>
                    <a:gd name="connsiteY42" fmla="*/ 1428750 h 1530350"/>
                    <a:gd name="connsiteX43" fmla="*/ 584200 w 622300"/>
                    <a:gd name="connsiteY43" fmla="*/ 1466850 h 1530350"/>
                    <a:gd name="connsiteX44" fmla="*/ 596900 w 622300"/>
                    <a:gd name="connsiteY44" fmla="*/ 1485900 h 1530350"/>
                    <a:gd name="connsiteX45" fmla="*/ 603250 w 622300"/>
                    <a:gd name="connsiteY45" fmla="*/ 1504950 h 1530350"/>
                    <a:gd name="connsiteX46" fmla="*/ 622300 w 622300"/>
                    <a:gd name="connsiteY46" fmla="*/ 153035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2300" h="1530350">
                      <a:moveTo>
                        <a:pt x="0" y="0"/>
                      </a:moveTo>
                      <a:lnTo>
                        <a:pt x="12700" y="38100"/>
                      </a:lnTo>
                      <a:cubicBezTo>
                        <a:pt x="19064" y="57193"/>
                        <a:pt x="18073" y="59787"/>
                        <a:pt x="31750" y="76200"/>
                      </a:cubicBezTo>
                      <a:cubicBezTo>
                        <a:pt x="37499" y="83099"/>
                        <a:pt x="44450" y="88900"/>
                        <a:pt x="50800" y="95250"/>
                      </a:cubicBezTo>
                      <a:cubicBezTo>
                        <a:pt x="66761" y="143133"/>
                        <a:pt x="45231" y="84111"/>
                        <a:pt x="69850" y="133350"/>
                      </a:cubicBezTo>
                      <a:cubicBezTo>
                        <a:pt x="72843" y="139337"/>
                        <a:pt x="72949" y="146549"/>
                        <a:pt x="76200" y="152400"/>
                      </a:cubicBezTo>
                      <a:cubicBezTo>
                        <a:pt x="83613" y="165743"/>
                        <a:pt x="96773" y="176020"/>
                        <a:pt x="101600" y="190500"/>
                      </a:cubicBezTo>
                      <a:cubicBezTo>
                        <a:pt x="103717" y="196850"/>
                        <a:pt x="104699" y="203699"/>
                        <a:pt x="107950" y="209550"/>
                      </a:cubicBezTo>
                      <a:cubicBezTo>
                        <a:pt x="115363" y="222893"/>
                        <a:pt x="128523" y="233170"/>
                        <a:pt x="133350" y="247650"/>
                      </a:cubicBezTo>
                      <a:cubicBezTo>
                        <a:pt x="135467" y="254000"/>
                        <a:pt x="136707" y="260713"/>
                        <a:pt x="139700" y="266700"/>
                      </a:cubicBezTo>
                      <a:cubicBezTo>
                        <a:pt x="148541" y="284381"/>
                        <a:pt x="157406" y="290756"/>
                        <a:pt x="171450" y="304800"/>
                      </a:cubicBezTo>
                      <a:cubicBezTo>
                        <a:pt x="182486" y="337909"/>
                        <a:pt x="169639" y="312363"/>
                        <a:pt x="196850" y="336550"/>
                      </a:cubicBezTo>
                      <a:cubicBezTo>
                        <a:pt x="210274" y="348482"/>
                        <a:pt x="222250" y="361950"/>
                        <a:pt x="234950" y="374650"/>
                      </a:cubicBezTo>
                      <a:cubicBezTo>
                        <a:pt x="241300" y="381000"/>
                        <a:pt x="245481" y="390860"/>
                        <a:pt x="254000" y="393700"/>
                      </a:cubicBezTo>
                      <a:lnTo>
                        <a:pt x="273050" y="400050"/>
                      </a:lnTo>
                      <a:cubicBezTo>
                        <a:pt x="306917" y="450850"/>
                        <a:pt x="262467" y="389467"/>
                        <a:pt x="304800" y="431800"/>
                      </a:cubicBezTo>
                      <a:cubicBezTo>
                        <a:pt x="334775" y="461775"/>
                        <a:pt x="303192" y="438912"/>
                        <a:pt x="323850" y="469900"/>
                      </a:cubicBezTo>
                      <a:cubicBezTo>
                        <a:pt x="328831" y="477372"/>
                        <a:pt x="337151" y="482051"/>
                        <a:pt x="342900" y="488950"/>
                      </a:cubicBezTo>
                      <a:cubicBezTo>
                        <a:pt x="347786" y="494813"/>
                        <a:pt x="351367" y="501650"/>
                        <a:pt x="355600" y="508000"/>
                      </a:cubicBezTo>
                      <a:cubicBezTo>
                        <a:pt x="353483" y="514350"/>
                        <a:pt x="346764" y="520835"/>
                        <a:pt x="349250" y="527050"/>
                      </a:cubicBezTo>
                      <a:cubicBezTo>
                        <a:pt x="352084" y="534136"/>
                        <a:pt x="363274" y="534007"/>
                        <a:pt x="368300" y="539750"/>
                      </a:cubicBezTo>
                      <a:cubicBezTo>
                        <a:pt x="369934" y="541618"/>
                        <a:pt x="405091" y="596867"/>
                        <a:pt x="412750" y="603250"/>
                      </a:cubicBezTo>
                      <a:cubicBezTo>
                        <a:pt x="417892" y="607535"/>
                        <a:pt x="425450" y="607483"/>
                        <a:pt x="431800" y="609600"/>
                      </a:cubicBezTo>
                      <a:cubicBezTo>
                        <a:pt x="465667" y="660400"/>
                        <a:pt x="421217" y="599017"/>
                        <a:pt x="463550" y="641350"/>
                      </a:cubicBezTo>
                      <a:cubicBezTo>
                        <a:pt x="468946" y="646746"/>
                        <a:pt x="471364" y="654537"/>
                        <a:pt x="476250" y="660400"/>
                      </a:cubicBezTo>
                      <a:cubicBezTo>
                        <a:pt x="481999" y="667299"/>
                        <a:pt x="488950" y="673100"/>
                        <a:pt x="495300" y="679450"/>
                      </a:cubicBezTo>
                      <a:cubicBezTo>
                        <a:pt x="510840" y="726069"/>
                        <a:pt x="498534" y="708084"/>
                        <a:pt x="527050" y="736600"/>
                      </a:cubicBezTo>
                      <a:cubicBezTo>
                        <a:pt x="529167" y="742950"/>
                        <a:pt x="530407" y="749663"/>
                        <a:pt x="533400" y="755650"/>
                      </a:cubicBezTo>
                      <a:cubicBezTo>
                        <a:pt x="536813" y="762476"/>
                        <a:pt x="545652" y="767081"/>
                        <a:pt x="546100" y="774700"/>
                      </a:cubicBezTo>
                      <a:cubicBezTo>
                        <a:pt x="547845" y="804358"/>
                        <a:pt x="541867" y="833967"/>
                        <a:pt x="539750" y="863600"/>
                      </a:cubicBezTo>
                      <a:cubicBezTo>
                        <a:pt x="541867" y="916517"/>
                        <a:pt x="542327" y="969526"/>
                        <a:pt x="546100" y="1022350"/>
                      </a:cubicBezTo>
                      <a:cubicBezTo>
                        <a:pt x="546577" y="1029026"/>
                        <a:pt x="550611" y="1034964"/>
                        <a:pt x="552450" y="1041400"/>
                      </a:cubicBezTo>
                      <a:cubicBezTo>
                        <a:pt x="554848" y="1049791"/>
                        <a:pt x="556683" y="1058333"/>
                        <a:pt x="558800" y="1066800"/>
                      </a:cubicBezTo>
                      <a:cubicBezTo>
                        <a:pt x="556683" y="1079500"/>
                        <a:pt x="555243" y="1092331"/>
                        <a:pt x="552450" y="1104900"/>
                      </a:cubicBezTo>
                      <a:cubicBezTo>
                        <a:pt x="550998" y="1111434"/>
                        <a:pt x="547413" y="1117386"/>
                        <a:pt x="546100" y="1123950"/>
                      </a:cubicBezTo>
                      <a:cubicBezTo>
                        <a:pt x="542200" y="1143451"/>
                        <a:pt x="542964" y="1168322"/>
                        <a:pt x="533400" y="1187450"/>
                      </a:cubicBezTo>
                      <a:cubicBezTo>
                        <a:pt x="529987" y="1194276"/>
                        <a:pt x="523800" y="1199526"/>
                        <a:pt x="520700" y="1206500"/>
                      </a:cubicBezTo>
                      <a:cubicBezTo>
                        <a:pt x="515263" y="1218733"/>
                        <a:pt x="508000" y="1244600"/>
                        <a:pt x="508000" y="1244600"/>
                      </a:cubicBezTo>
                      <a:cubicBezTo>
                        <a:pt x="510117" y="1274233"/>
                        <a:pt x="510879" y="1303995"/>
                        <a:pt x="514350" y="1333500"/>
                      </a:cubicBezTo>
                      <a:cubicBezTo>
                        <a:pt x="516806" y="1354372"/>
                        <a:pt x="524179" y="1353158"/>
                        <a:pt x="533400" y="1371600"/>
                      </a:cubicBezTo>
                      <a:cubicBezTo>
                        <a:pt x="536393" y="1377587"/>
                        <a:pt x="536757" y="1384663"/>
                        <a:pt x="539750" y="1390650"/>
                      </a:cubicBezTo>
                      <a:cubicBezTo>
                        <a:pt x="543163" y="1397476"/>
                        <a:pt x="549037" y="1402874"/>
                        <a:pt x="552450" y="1409700"/>
                      </a:cubicBezTo>
                      <a:cubicBezTo>
                        <a:pt x="555443" y="1415687"/>
                        <a:pt x="555549" y="1422899"/>
                        <a:pt x="558800" y="1428750"/>
                      </a:cubicBezTo>
                      <a:cubicBezTo>
                        <a:pt x="566213" y="1442093"/>
                        <a:pt x="575733" y="1454150"/>
                        <a:pt x="584200" y="1466850"/>
                      </a:cubicBezTo>
                      <a:cubicBezTo>
                        <a:pt x="588433" y="1473200"/>
                        <a:pt x="594487" y="1478660"/>
                        <a:pt x="596900" y="1485900"/>
                      </a:cubicBezTo>
                      <a:cubicBezTo>
                        <a:pt x="599017" y="1492250"/>
                        <a:pt x="600257" y="1498963"/>
                        <a:pt x="603250" y="1504950"/>
                      </a:cubicBezTo>
                      <a:cubicBezTo>
                        <a:pt x="610430" y="1519310"/>
                        <a:pt x="613370" y="1521420"/>
                        <a:pt x="622300" y="1530350"/>
                      </a:cubicBezTo>
                    </a:path>
                  </a:pathLst>
                </a:cu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4" name="Group 33"/>
            <p:cNvGrpSpPr/>
            <p:nvPr/>
          </p:nvGrpSpPr>
          <p:grpSpPr>
            <a:xfrm rot="5400000" flipV="1">
              <a:off x="4381500" y="3543300"/>
              <a:ext cx="838200" cy="152400"/>
              <a:chOff x="762000" y="4800600"/>
              <a:chExt cx="838200" cy="152400"/>
            </a:xfrm>
          </p:grpSpPr>
          <p:cxnSp>
            <p:nvCxnSpPr>
              <p:cNvPr id="35" name="Straight Connector 34"/>
              <p:cNvCxnSpPr/>
              <p:nvPr/>
            </p:nvCxnSpPr>
            <p:spPr>
              <a:xfrm>
                <a:off x="762000" y="4953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62000" y="4800600"/>
                <a:ext cx="2286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flipV="1">
              <a:off x="5981700" y="3238500"/>
              <a:ext cx="838200" cy="152400"/>
              <a:chOff x="762000" y="4800600"/>
              <a:chExt cx="838200" cy="152400"/>
            </a:xfrm>
          </p:grpSpPr>
          <p:cxnSp>
            <p:nvCxnSpPr>
              <p:cNvPr id="38" name="Straight Connector 37"/>
              <p:cNvCxnSpPr/>
              <p:nvPr/>
            </p:nvCxnSpPr>
            <p:spPr>
              <a:xfrm>
                <a:off x="762000" y="4953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62000" y="4800600"/>
                <a:ext cx="2286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p:cNvGrpSpPr/>
          <p:nvPr/>
        </p:nvGrpSpPr>
        <p:grpSpPr>
          <a:xfrm flipH="1">
            <a:off x="0" y="0"/>
            <a:ext cx="3276600" cy="4110644"/>
            <a:chOff x="0" y="0"/>
            <a:chExt cx="3276600" cy="4110644"/>
          </a:xfrm>
        </p:grpSpPr>
        <p:grpSp>
          <p:nvGrpSpPr>
            <p:cNvPr id="26" name="Group 25"/>
            <p:cNvGrpSpPr/>
            <p:nvPr/>
          </p:nvGrpSpPr>
          <p:grpSpPr>
            <a:xfrm>
              <a:off x="0" y="0"/>
              <a:ext cx="3276600" cy="4110644"/>
              <a:chOff x="304800" y="152400"/>
              <a:chExt cx="3841750" cy="4819650"/>
            </a:xfrm>
          </p:grpSpPr>
          <p:pic>
            <p:nvPicPr>
              <p:cNvPr id="4" name="Picture 3" descr="14.tif"/>
              <p:cNvPicPr>
                <a:picLocks noChangeAspect="1"/>
              </p:cNvPicPr>
              <p:nvPr/>
            </p:nvPicPr>
            <p:blipFill>
              <a:blip r:embed="rId4" cstate="print"/>
              <a:stretch>
                <a:fillRect/>
              </a:stretch>
            </p:blipFill>
            <p:spPr>
              <a:xfrm rot="16200000">
                <a:off x="-181358" y="638558"/>
                <a:ext cx="4782316" cy="3810000"/>
              </a:xfrm>
              <a:prstGeom prst="rect">
                <a:avLst/>
              </a:prstGeom>
            </p:spPr>
          </p:pic>
          <p:grpSp>
            <p:nvGrpSpPr>
              <p:cNvPr id="20" name="Group 19"/>
              <p:cNvGrpSpPr/>
              <p:nvPr/>
            </p:nvGrpSpPr>
            <p:grpSpPr>
              <a:xfrm>
                <a:off x="2609850" y="478367"/>
                <a:ext cx="1536700" cy="4493683"/>
                <a:chOff x="2609850" y="478367"/>
                <a:chExt cx="1536700" cy="4493683"/>
              </a:xfrm>
            </p:grpSpPr>
            <p:sp>
              <p:nvSpPr>
                <p:cNvPr id="15" name="Freeform 14"/>
                <p:cNvSpPr/>
                <p:nvPr/>
              </p:nvSpPr>
              <p:spPr>
                <a:xfrm>
                  <a:off x="2758414" y="478367"/>
                  <a:ext cx="880136" cy="2220383"/>
                </a:xfrm>
                <a:custGeom>
                  <a:avLst/>
                  <a:gdLst>
                    <a:gd name="connsiteX0" fmla="*/ 118136 w 880136"/>
                    <a:gd name="connsiteY0" fmla="*/ 29633 h 2220383"/>
                    <a:gd name="connsiteX1" fmla="*/ 124486 w 880136"/>
                    <a:gd name="connsiteY1" fmla="*/ 226483 h 2220383"/>
                    <a:gd name="connsiteX2" fmla="*/ 105436 w 880136"/>
                    <a:gd name="connsiteY2" fmla="*/ 543983 h 2220383"/>
                    <a:gd name="connsiteX3" fmla="*/ 99086 w 880136"/>
                    <a:gd name="connsiteY3" fmla="*/ 601133 h 2220383"/>
                    <a:gd name="connsiteX4" fmla="*/ 86386 w 880136"/>
                    <a:gd name="connsiteY4" fmla="*/ 620183 h 2220383"/>
                    <a:gd name="connsiteX5" fmla="*/ 80036 w 880136"/>
                    <a:gd name="connsiteY5" fmla="*/ 639233 h 2220383"/>
                    <a:gd name="connsiteX6" fmla="*/ 73686 w 880136"/>
                    <a:gd name="connsiteY6" fmla="*/ 664633 h 2220383"/>
                    <a:gd name="connsiteX7" fmla="*/ 60986 w 880136"/>
                    <a:gd name="connsiteY7" fmla="*/ 702733 h 2220383"/>
                    <a:gd name="connsiteX8" fmla="*/ 54636 w 880136"/>
                    <a:gd name="connsiteY8" fmla="*/ 721783 h 2220383"/>
                    <a:gd name="connsiteX9" fmla="*/ 41936 w 880136"/>
                    <a:gd name="connsiteY9" fmla="*/ 778933 h 2220383"/>
                    <a:gd name="connsiteX10" fmla="*/ 29236 w 880136"/>
                    <a:gd name="connsiteY10" fmla="*/ 1242483 h 2220383"/>
                    <a:gd name="connsiteX11" fmla="*/ 22886 w 880136"/>
                    <a:gd name="connsiteY11" fmla="*/ 1293283 h 2220383"/>
                    <a:gd name="connsiteX12" fmla="*/ 10186 w 880136"/>
                    <a:gd name="connsiteY12" fmla="*/ 1356783 h 2220383"/>
                    <a:gd name="connsiteX13" fmla="*/ 10186 w 880136"/>
                    <a:gd name="connsiteY13" fmla="*/ 1566333 h 2220383"/>
                    <a:gd name="connsiteX14" fmla="*/ 29236 w 880136"/>
                    <a:gd name="connsiteY14" fmla="*/ 1629833 h 2220383"/>
                    <a:gd name="connsiteX15" fmla="*/ 54636 w 880136"/>
                    <a:gd name="connsiteY15" fmla="*/ 1667933 h 2220383"/>
                    <a:gd name="connsiteX16" fmla="*/ 67336 w 880136"/>
                    <a:gd name="connsiteY16" fmla="*/ 1686983 h 2220383"/>
                    <a:gd name="connsiteX17" fmla="*/ 99086 w 880136"/>
                    <a:gd name="connsiteY17" fmla="*/ 1744133 h 2220383"/>
                    <a:gd name="connsiteX18" fmla="*/ 111786 w 880136"/>
                    <a:gd name="connsiteY18" fmla="*/ 1763183 h 2220383"/>
                    <a:gd name="connsiteX19" fmla="*/ 130836 w 880136"/>
                    <a:gd name="connsiteY19" fmla="*/ 1801283 h 2220383"/>
                    <a:gd name="connsiteX20" fmla="*/ 137186 w 880136"/>
                    <a:gd name="connsiteY20" fmla="*/ 1820333 h 2220383"/>
                    <a:gd name="connsiteX21" fmla="*/ 162586 w 880136"/>
                    <a:gd name="connsiteY21" fmla="*/ 1858433 h 2220383"/>
                    <a:gd name="connsiteX22" fmla="*/ 175286 w 880136"/>
                    <a:gd name="connsiteY22" fmla="*/ 1877483 h 2220383"/>
                    <a:gd name="connsiteX23" fmla="*/ 219736 w 880136"/>
                    <a:gd name="connsiteY23" fmla="*/ 1953683 h 2220383"/>
                    <a:gd name="connsiteX24" fmla="*/ 238786 w 880136"/>
                    <a:gd name="connsiteY24" fmla="*/ 1972733 h 2220383"/>
                    <a:gd name="connsiteX25" fmla="*/ 251486 w 880136"/>
                    <a:gd name="connsiteY25" fmla="*/ 2010833 h 2220383"/>
                    <a:gd name="connsiteX26" fmla="*/ 257836 w 880136"/>
                    <a:gd name="connsiteY26" fmla="*/ 2029883 h 2220383"/>
                    <a:gd name="connsiteX27" fmla="*/ 270536 w 880136"/>
                    <a:gd name="connsiteY27" fmla="*/ 2048933 h 2220383"/>
                    <a:gd name="connsiteX28" fmla="*/ 276886 w 880136"/>
                    <a:gd name="connsiteY28" fmla="*/ 2074333 h 2220383"/>
                    <a:gd name="connsiteX29" fmla="*/ 283236 w 880136"/>
                    <a:gd name="connsiteY29" fmla="*/ 2118783 h 2220383"/>
                    <a:gd name="connsiteX30" fmla="*/ 302286 w 880136"/>
                    <a:gd name="connsiteY30" fmla="*/ 2156883 h 2220383"/>
                    <a:gd name="connsiteX31" fmla="*/ 321336 w 880136"/>
                    <a:gd name="connsiteY31" fmla="*/ 2169583 h 2220383"/>
                    <a:gd name="connsiteX32" fmla="*/ 340386 w 880136"/>
                    <a:gd name="connsiteY32" fmla="*/ 2175933 h 2220383"/>
                    <a:gd name="connsiteX33" fmla="*/ 359436 w 880136"/>
                    <a:gd name="connsiteY33" fmla="*/ 2188633 h 2220383"/>
                    <a:gd name="connsiteX34" fmla="*/ 378486 w 880136"/>
                    <a:gd name="connsiteY34" fmla="*/ 2194983 h 2220383"/>
                    <a:gd name="connsiteX35" fmla="*/ 397536 w 880136"/>
                    <a:gd name="connsiteY35" fmla="*/ 2207683 h 2220383"/>
                    <a:gd name="connsiteX36" fmla="*/ 435636 w 880136"/>
                    <a:gd name="connsiteY36" fmla="*/ 2220383 h 2220383"/>
                    <a:gd name="connsiteX37" fmla="*/ 511836 w 880136"/>
                    <a:gd name="connsiteY37" fmla="*/ 2207683 h 2220383"/>
                    <a:gd name="connsiteX38" fmla="*/ 549936 w 880136"/>
                    <a:gd name="connsiteY38" fmla="*/ 2182283 h 2220383"/>
                    <a:gd name="connsiteX39" fmla="*/ 626136 w 880136"/>
                    <a:gd name="connsiteY39" fmla="*/ 2156883 h 2220383"/>
                    <a:gd name="connsiteX40" fmla="*/ 645186 w 880136"/>
                    <a:gd name="connsiteY40" fmla="*/ 2150533 h 2220383"/>
                    <a:gd name="connsiteX41" fmla="*/ 664236 w 880136"/>
                    <a:gd name="connsiteY41" fmla="*/ 2137833 h 2220383"/>
                    <a:gd name="connsiteX42" fmla="*/ 721386 w 880136"/>
                    <a:gd name="connsiteY42" fmla="*/ 2112433 h 2220383"/>
                    <a:gd name="connsiteX43" fmla="*/ 727736 w 880136"/>
                    <a:gd name="connsiteY43" fmla="*/ 2093383 h 2220383"/>
                    <a:gd name="connsiteX44" fmla="*/ 746786 w 880136"/>
                    <a:gd name="connsiteY44" fmla="*/ 2080683 h 2220383"/>
                    <a:gd name="connsiteX45" fmla="*/ 765836 w 880136"/>
                    <a:gd name="connsiteY45" fmla="*/ 2061633 h 2220383"/>
                    <a:gd name="connsiteX46" fmla="*/ 778536 w 880136"/>
                    <a:gd name="connsiteY46" fmla="*/ 2023533 h 2220383"/>
                    <a:gd name="connsiteX47" fmla="*/ 784886 w 880136"/>
                    <a:gd name="connsiteY47" fmla="*/ 2004483 h 2220383"/>
                    <a:gd name="connsiteX48" fmla="*/ 778536 w 880136"/>
                    <a:gd name="connsiteY48" fmla="*/ 1953683 h 2220383"/>
                    <a:gd name="connsiteX49" fmla="*/ 765836 w 880136"/>
                    <a:gd name="connsiteY49" fmla="*/ 1909233 h 2220383"/>
                    <a:gd name="connsiteX50" fmla="*/ 753136 w 880136"/>
                    <a:gd name="connsiteY50" fmla="*/ 1864783 h 2220383"/>
                    <a:gd name="connsiteX51" fmla="*/ 759486 w 880136"/>
                    <a:gd name="connsiteY51" fmla="*/ 1712383 h 2220383"/>
                    <a:gd name="connsiteX52" fmla="*/ 784886 w 880136"/>
                    <a:gd name="connsiteY52" fmla="*/ 1655233 h 2220383"/>
                    <a:gd name="connsiteX53" fmla="*/ 797586 w 880136"/>
                    <a:gd name="connsiteY53" fmla="*/ 1617133 h 2220383"/>
                    <a:gd name="connsiteX54" fmla="*/ 822986 w 880136"/>
                    <a:gd name="connsiteY54" fmla="*/ 1579033 h 2220383"/>
                    <a:gd name="connsiteX55" fmla="*/ 848386 w 880136"/>
                    <a:gd name="connsiteY55" fmla="*/ 1515533 h 2220383"/>
                    <a:gd name="connsiteX56" fmla="*/ 867436 w 880136"/>
                    <a:gd name="connsiteY56" fmla="*/ 1477433 h 2220383"/>
                    <a:gd name="connsiteX57" fmla="*/ 873786 w 880136"/>
                    <a:gd name="connsiteY57" fmla="*/ 1445683 h 2220383"/>
                    <a:gd name="connsiteX58" fmla="*/ 880136 w 880136"/>
                    <a:gd name="connsiteY58" fmla="*/ 1426633 h 2220383"/>
                    <a:gd name="connsiteX59" fmla="*/ 861086 w 880136"/>
                    <a:gd name="connsiteY59" fmla="*/ 1299633 h 2220383"/>
                    <a:gd name="connsiteX60" fmla="*/ 848386 w 880136"/>
                    <a:gd name="connsiteY60" fmla="*/ 1280583 h 2220383"/>
                    <a:gd name="connsiteX61" fmla="*/ 829336 w 880136"/>
                    <a:gd name="connsiteY61" fmla="*/ 1217083 h 2220383"/>
                    <a:gd name="connsiteX62" fmla="*/ 803936 w 880136"/>
                    <a:gd name="connsiteY62" fmla="*/ 1166283 h 2220383"/>
                    <a:gd name="connsiteX63" fmla="*/ 791236 w 880136"/>
                    <a:gd name="connsiteY63" fmla="*/ 1134533 h 2220383"/>
                    <a:gd name="connsiteX64" fmla="*/ 784886 w 880136"/>
                    <a:gd name="connsiteY64" fmla="*/ 1109133 h 2220383"/>
                    <a:gd name="connsiteX65" fmla="*/ 759486 w 880136"/>
                    <a:gd name="connsiteY65" fmla="*/ 1064683 h 2220383"/>
                    <a:gd name="connsiteX66" fmla="*/ 727736 w 880136"/>
                    <a:gd name="connsiteY66" fmla="*/ 1001183 h 2220383"/>
                    <a:gd name="connsiteX67" fmla="*/ 727736 w 880136"/>
                    <a:gd name="connsiteY67" fmla="*/ 1001183 h 2220383"/>
                    <a:gd name="connsiteX68" fmla="*/ 702336 w 880136"/>
                    <a:gd name="connsiteY68" fmla="*/ 944033 h 2220383"/>
                    <a:gd name="connsiteX69" fmla="*/ 676936 w 880136"/>
                    <a:gd name="connsiteY69" fmla="*/ 893233 h 2220383"/>
                    <a:gd name="connsiteX70" fmla="*/ 657886 w 880136"/>
                    <a:gd name="connsiteY70" fmla="*/ 874183 h 2220383"/>
                    <a:gd name="connsiteX71" fmla="*/ 632486 w 880136"/>
                    <a:gd name="connsiteY71" fmla="*/ 855133 h 2220383"/>
                    <a:gd name="connsiteX72" fmla="*/ 613436 w 880136"/>
                    <a:gd name="connsiteY72" fmla="*/ 842433 h 2220383"/>
                    <a:gd name="connsiteX73" fmla="*/ 594386 w 880136"/>
                    <a:gd name="connsiteY73" fmla="*/ 823383 h 2220383"/>
                    <a:gd name="connsiteX74" fmla="*/ 575336 w 880136"/>
                    <a:gd name="connsiteY74" fmla="*/ 817033 h 2220383"/>
                    <a:gd name="connsiteX75" fmla="*/ 556286 w 880136"/>
                    <a:gd name="connsiteY75" fmla="*/ 804333 h 2220383"/>
                    <a:gd name="connsiteX76" fmla="*/ 537236 w 880136"/>
                    <a:gd name="connsiteY76" fmla="*/ 797983 h 2220383"/>
                    <a:gd name="connsiteX77" fmla="*/ 518186 w 880136"/>
                    <a:gd name="connsiteY77" fmla="*/ 785283 h 2220383"/>
                    <a:gd name="connsiteX78" fmla="*/ 480086 w 880136"/>
                    <a:gd name="connsiteY78" fmla="*/ 772583 h 2220383"/>
                    <a:gd name="connsiteX79" fmla="*/ 416586 w 880136"/>
                    <a:gd name="connsiteY79" fmla="*/ 740833 h 2220383"/>
                    <a:gd name="connsiteX80" fmla="*/ 397536 w 880136"/>
                    <a:gd name="connsiteY80" fmla="*/ 721783 h 2220383"/>
                    <a:gd name="connsiteX81" fmla="*/ 359436 w 880136"/>
                    <a:gd name="connsiteY81" fmla="*/ 702733 h 2220383"/>
                    <a:gd name="connsiteX82" fmla="*/ 295936 w 880136"/>
                    <a:gd name="connsiteY82" fmla="*/ 626533 h 2220383"/>
                    <a:gd name="connsiteX83" fmla="*/ 283236 w 880136"/>
                    <a:gd name="connsiteY83" fmla="*/ 569383 h 2220383"/>
                    <a:gd name="connsiteX84" fmla="*/ 276886 w 880136"/>
                    <a:gd name="connsiteY84" fmla="*/ 480483 h 2220383"/>
                    <a:gd name="connsiteX85" fmla="*/ 270536 w 880136"/>
                    <a:gd name="connsiteY85" fmla="*/ 461433 h 2220383"/>
                    <a:gd name="connsiteX86" fmla="*/ 264186 w 880136"/>
                    <a:gd name="connsiteY86" fmla="*/ 366183 h 2220383"/>
                    <a:gd name="connsiteX87" fmla="*/ 251486 w 880136"/>
                    <a:gd name="connsiteY87" fmla="*/ 283633 h 2220383"/>
                    <a:gd name="connsiteX88" fmla="*/ 213386 w 880136"/>
                    <a:gd name="connsiteY88" fmla="*/ 220133 h 2220383"/>
                    <a:gd name="connsiteX89" fmla="*/ 200686 w 880136"/>
                    <a:gd name="connsiteY89" fmla="*/ 201083 h 2220383"/>
                    <a:gd name="connsiteX90" fmla="*/ 181636 w 880136"/>
                    <a:gd name="connsiteY90" fmla="*/ 162983 h 2220383"/>
                    <a:gd name="connsiteX91" fmla="*/ 175286 w 880136"/>
                    <a:gd name="connsiteY91" fmla="*/ 143933 h 2220383"/>
                    <a:gd name="connsiteX92" fmla="*/ 149886 w 880136"/>
                    <a:gd name="connsiteY92" fmla="*/ 105833 h 2220383"/>
                    <a:gd name="connsiteX93" fmla="*/ 130836 w 880136"/>
                    <a:gd name="connsiteY93" fmla="*/ 67733 h 2220383"/>
                    <a:gd name="connsiteX94" fmla="*/ 124486 w 880136"/>
                    <a:gd name="connsiteY94" fmla="*/ 48683 h 2220383"/>
                    <a:gd name="connsiteX95" fmla="*/ 118136 w 880136"/>
                    <a:gd name="connsiteY95" fmla="*/ 29633 h 22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80136" h="2220383">
                      <a:moveTo>
                        <a:pt x="118136" y="29633"/>
                      </a:moveTo>
                      <a:cubicBezTo>
                        <a:pt x="118136" y="59266"/>
                        <a:pt x="124486" y="160832"/>
                        <a:pt x="124486" y="226483"/>
                      </a:cubicBezTo>
                      <a:cubicBezTo>
                        <a:pt x="124486" y="483571"/>
                        <a:pt x="138376" y="412225"/>
                        <a:pt x="105436" y="543983"/>
                      </a:cubicBezTo>
                      <a:cubicBezTo>
                        <a:pt x="103319" y="563033"/>
                        <a:pt x="103735" y="582538"/>
                        <a:pt x="99086" y="601133"/>
                      </a:cubicBezTo>
                      <a:cubicBezTo>
                        <a:pt x="97235" y="608537"/>
                        <a:pt x="89799" y="613357"/>
                        <a:pt x="86386" y="620183"/>
                      </a:cubicBezTo>
                      <a:cubicBezTo>
                        <a:pt x="83393" y="626170"/>
                        <a:pt x="81875" y="632797"/>
                        <a:pt x="80036" y="639233"/>
                      </a:cubicBezTo>
                      <a:cubicBezTo>
                        <a:pt x="77638" y="647624"/>
                        <a:pt x="76194" y="656274"/>
                        <a:pt x="73686" y="664633"/>
                      </a:cubicBezTo>
                      <a:cubicBezTo>
                        <a:pt x="69839" y="677455"/>
                        <a:pt x="65219" y="690033"/>
                        <a:pt x="60986" y="702733"/>
                      </a:cubicBezTo>
                      <a:cubicBezTo>
                        <a:pt x="58869" y="709083"/>
                        <a:pt x="56259" y="715289"/>
                        <a:pt x="54636" y="721783"/>
                      </a:cubicBezTo>
                      <a:cubicBezTo>
                        <a:pt x="45668" y="757654"/>
                        <a:pt x="49998" y="738625"/>
                        <a:pt x="41936" y="778933"/>
                      </a:cubicBezTo>
                      <a:cubicBezTo>
                        <a:pt x="39994" y="868278"/>
                        <a:pt x="35872" y="1126347"/>
                        <a:pt x="29236" y="1242483"/>
                      </a:cubicBezTo>
                      <a:cubicBezTo>
                        <a:pt x="28262" y="1259520"/>
                        <a:pt x="25691" y="1276450"/>
                        <a:pt x="22886" y="1293283"/>
                      </a:cubicBezTo>
                      <a:cubicBezTo>
                        <a:pt x="19337" y="1314575"/>
                        <a:pt x="10186" y="1356783"/>
                        <a:pt x="10186" y="1356783"/>
                      </a:cubicBezTo>
                      <a:cubicBezTo>
                        <a:pt x="1643" y="1459297"/>
                        <a:pt x="0" y="1439008"/>
                        <a:pt x="10186" y="1566333"/>
                      </a:cubicBezTo>
                      <a:cubicBezTo>
                        <a:pt x="10993" y="1576417"/>
                        <a:pt x="27260" y="1626868"/>
                        <a:pt x="29236" y="1629833"/>
                      </a:cubicBezTo>
                      <a:lnTo>
                        <a:pt x="54636" y="1667933"/>
                      </a:lnTo>
                      <a:cubicBezTo>
                        <a:pt x="58869" y="1674283"/>
                        <a:pt x="64923" y="1679743"/>
                        <a:pt x="67336" y="1686983"/>
                      </a:cubicBezTo>
                      <a:cubicBezTo>
                        <a:pt x="78513" y="1720513"/>
                        <a:pt x="69973" y="1700464"/>
                        <a:pt x="99086" y="1744133"/>
                      </a:cubicBezTo>
                      <a:cubicBezTo>
                        <a:pt x="103319" y="1750483"/>
                        <a:pt x="109373" y="1755943"/>
                        <a:pt x="111786" y="1763183"/>
                      </a:cubicBezTo>
                      <a:cubicBezTo>
                        <a:pt x="127747" y="1811066"/>
                        <a:pt x="106217" y="1752044"/>
                        <a:pt x="130836" y="1801283"/>
                      </a:cubicBezTo>
                      <a:cubicBezTo>
                        <a:pt x="133829" y="1807270"/>
                        <a:pt x="133935" y="1814482"/>
                        <a:pt x="137186" y="1820333"/>
                      </a:cubicBezTo>
                      <a:cubicBezTo>
                        <a:pt x="144599" y="1833676"/>
                        <a:pt x="154119" y="1845733"/>
                        <a:pt x="162586" y="1858433"/>
                      </a:cubicBezTo>
                      <a:cubicBezTo>
                        <a:pt x="166819" y="1864783"/>
                        <a:pt x="171873" y="1870657"/>
                        <a:pt x="175286" y="1877483"/>
                      </a:cubicBezTo>
                      <a:cubicBezTo>
                        <a:pt x="194539" y="1915990"/>
                        <a:pt x="195409" y="1925301"/>
                        <a:pt x="219736" y="1953683"/>
                      </a:cubicBezTo>
                      <a:cubicBezTo>
                        <a:pt x="225580" y="1960501"/>
                        <a:pt x="232436" y="1966383"/>
                        <a:pt x="238786" y="1972733"/>
                      </a:cubicBezTo>
                      <a:lnTo>
                        <a:pt x="251486" y="2010833"/>
                      </a:lnTo>
                      <a:cubicBezTo>
                        <a:pt x="253603" y="2017183"/>
                        <a:pt x="254123" y="2024314"/>
                        <a:pt x="257836" y="2029883"/>
                      </a:cubicBezTo>
                      <a:lnTo>
                        <a:pt x="270536" y="2048933"/>
                      </a:lnTo>
                      <a:cubicBezTo>
                        <a:pt x="272653" y="2057400"/>
                        <a:pt x="275325" y="2065747"/>
                        <a:pt x="276886" y="2074333"/>
                      </a:cubicBezTo>
                      <a:cubicBezTo>
                        <a:pt x="279563" y="2089059"/>
                        <a:pt x="280301" y="2104107"/>
                        <a:pt x="283236" y="2118783"/>
                      </a:cubicBezTo>
                      <a:cubicBezTo>
                        <a:pt x="285818" y="2131695"/>
                        <a:pt x="292921" y="2147518"/>
                        <a:pt x="302286" y="2156883"/>
                      </a:cubicBezTo>
                      <a:cubicBezTo>
                        <a:pt x="307682" y="2162279"/>
                        <a:pt x="314510" y="2166170"/>
                        <a:pt x="321336" y="2169583"/>
                      </a:cubicBezTo>
                      <a:cubicBezTo>
                        <a:pt x="327323" y="2172576"/>
                        <a:pt x="334399" y="2172940"/>
                        <a:pt x="340386" y="2175933"/>
                      </a:cubicBezTo>
                      <a:cubicBezTo>
                        <a:pt x="347212" y="2179346"/>
                        <a:pt x="352610" y="2185220"/>
                        <a:pt x="359436" y="2188633"/>
                      </a:cubicBezTo>
                      <a:cubicBezTo>
                        <a:pt x="365423" y="2191626"/>
                        <a:pt x="372499" y="2191990"/>
                        <a:pt x="378486" y="2194983"/>
                      </a:cubicBezTo>
                      <a:cubicBezTo>
                        <a:pt x="385312" y="2198396"/>
                        <a:pt x="390562" y="2204583"/>
                        <a:pt x="397536" y="2207683"/>
                      </a:cubicBezTo>
                      <a:cubicBezTo>
                        <a:pt x="409769" y="2213120"/>
                        <a:pt x="435636" y="2220383"/>
                        <a:pt x="435636" y="2220383"/>
                      </a:cubicBezTo>
                      <a:cubicBezTo>
                        <a:pt x="446128" y="2219217"/>
                        <a:pt x="493219" y="2218026"/>
                        <a:pt x="511836" y="2207683"/>
                      </a:cubicBezTo>
                      <a:cubicBezTo>
                        <a:pt x="525179" y="2200270"/>
                        <a:pt x="535456" y="2187110"/>
                        <a:pt x="549936" y="2182283"/>
                      </a:cubicBezTo>
                      <a:lnTo>
                        <a:pt x="626136" y="2156883"/>
                      </a:lnTo>
                      <a:cubicBezTo>
                        <a:pt x="632486" y="2154766"/>
                        <a:pt x="639617" y="2154246"/>
                        <a:pt x="645186" y="2150533"/>
                      </a:cubicBezTo>
                      <a:cubicBezTo>
                        <a:pt x="651536" y="2146300"/>
                        <a:pt x="657262" y="2140933"/>
                        <a:pt x="664236" y="2137833"/>
                      </a:cubicBezTo>
                      <a:cubicBezTo>
                        <a:pt x="732246" y="2107606"/>
                        <a:pt x="678273" y="2141175"/>
                        <a:pt x="721386" y="2112433"/>
                      </a:cubicBezTo>
                      <a:cubicBezTo>
                        <a:pt x="723503" y="2106083"/>
                        <a:pt x="723555" y="2098610"/>
                        <a:pt x="727736" y="2093383"/>
                      </a:cubicBezTo>
                      <a:cubicBezTo>
                        <a:pt x="732504" y="2087424"/>
                        <a:pt x="740923" y="2085569"/>
                        <a:pt x="746786" y="2080683"/>
                      </a:cubicBezTo>
                      <a:cubicBezTo>
                        <a:pt x="753685" y="2074934"/>
                        <a:pt x="759486" y="2067983"/>
                        <a:pt x="765836" y="2061633"/>
                      </a:cubicBezTo>
                      <a:lnTo>
                        <a:pt x="778536" y="2023533"/>
                      </a:lnTo>
                      <a:lnTo>
                        <a:pt x="784886" y="2004483"/>
                      </a:lnTo>
                      <a:cubicBezTo>
                        <a:pt x="782769" y="1987550"/>
                        <a:pt x="781341" y="1970516"/>
                        <a:pt x="778536" y="1953683"/>
                      </a:cubicBezTo>
                      <a:cubicBezTo>
                        <a:pt x="774566" y="1929862"/>
                        <a:pt x="771875" y="1930371"/>
                        <a:pt x="765836" y="1909233"/>
                      </a:cubicBezTo>
                      <a:cubicBezTo>
                        <a:pt x="749889" y="1853419"/>
                        <a:pt x="768361" y="1910458"/>
                        <a:pt x="753136" y="1864783"/>
                      </a:cubicBezTo>
                      <a:cubicBezTo>
                        <a:pt x="755253" y="1813983"/>
                        <a:pt x="754427" y="1762975"/>
                        <a:pt x="759486" y="1712383"/>
                      </a:cubicBezTo>
                      <a:cubicBezTo>
                        <a:pt x="764365" y="1663593"/>
                        <a:pt x="770595" y="1687388"/>
                        <a:pt x="784886" y="1655233"/>
                      </a:cubicBezTo>
                      <a:cubicBezTo>
                        <a:pt x="790323" y="1643000"/>
                        <a:pt x="790160" y="1628272"/>
                        <a:pt x="797586" y="1617133"/>
                      </a:cubicBezTo>
                      <a:cubicBezTo>
                        <a:pt x="806053" y="1604433"/>
                        <a:pt x="818159" y="1593513"/>
                        <a:pt x="822986" y="1579033"/>
                      </a:cubicBezTo>
                      <a:cubicBezTo>
                        <a:pt x="851893" y="1492312"/>
                        <a:pt x="820356" y="1580937"/>
                        <a:pt x="848386" y="1515533"/>
                      </a:cubicBezTo>
                      <a:cubicBezTo>
                        <a:pt x="864160" y="1478727"/>
                        <a:pt x="843030" y="1514042"/>
                        <a:pt x="867436" y="1477433"/>
                      </a:cubicBezTo>
                      <a:cubicBezTo>
                        <a:pt x="869553" y="1466850"/>
                        <a:pt x="871168" y="1456154"/>
                        <a:pt x="873786" y="1445683"/>
                      </a:cubicBezTo>
                      <a:cubicBezTo>
                        <a:pt x="875409" y="1439189"/>
                        <a:pt x="880136" y="1433326"/>
                        <a:pt x="880136" y="1426633"/>
                      </a:cubicBezTo>
                      <a:cubicBezTo>
                        <a:pt x="880136" y="1408886"/>
                        <a:pt x="879890" y="1327838"/>
                        <a:pt x="861086" y="1299633"/>
                      </a:cubicBezTo>
                      <a:lnTo>
                        <a:pt x="848386" y="1280583"/>
                      </a:lnTo>
                      <a:cubicBezTo>
                        <a:pt x="843828" y="1262353"/>
                        <a:pt x="837066" y="1232543"/>
                        <a:pt x="829336" y="1217083"/>
                      </a:cubicBezTo>
                      <a:cubicBezTo>
                        <a:pt x="820869" y="1200150"/>
                        <a:pt x="810967" y="1183861"/>
                        <a:pt x="803936" y="1166283"/>
                      </a:cubicBezTo>
                      <a:cubicBezTo>
                        <a:pt x="799703" y="1155700"/>
                        <a:pt x="794841" y="1145347"/>
                        <a:pt x="791236" y="1134533"/>
                      </a:cubicBezTo>
                      <a:cubicBezTo>
                        <a:pt x="788476" y="1126254"/>
                        <a:pt x="787950" y="1117305"/>
                        <a:pt x="784886" y="1109133"/>
                      </a:cubicBezTo>
                      <a:cubicBezTo>
                        <a:pt x="777980" y="1090718"/>
                        <a:pt x="770014" y="1080474"/>
                        <a:pt x="759486" y="1064683"/>
                      </a:cubicBezTo>
                      <a:cubicBezTo>
                        <a:pt x="749434" y="1024475"/>
                        <a:pt x="757977" y="1046545"/>
                        <a:pt x="727736" y="1001183"/>
                      </a:cubicBezTo>
                      <a:lnTo>
                        <a:pt x="727736" y="1001183"/>
                      </a:lnTo>
                      <a:cubicBezTo>
                        <a:pt x="702536" y="925583"/>
                        <a:pt x="728212" y="991472"/>
                        <a:pt x="702336" y="944033"/>
                      </a:cubicBezTo>
                      <a:cubicBezTo>
                        <a:pt x="693270" y="927413"/>
                        <a:pt x="690323" y="906620"/>
                        <a:pt x="676936" y="893233"/>
                      </a:cubicBezTo>
                      <a:cubicBezTo>
                        <a:pt x="670586" y="886883"/>
                        <a:pt x="664704" y="880027"/>
                        <a:pt x="657886" y="874183"/>
                      </a:cubicBezTo>
                      <a:cubicBezTo>
                        <a:pt x="649851" y="867295"/>
                        <a:pt x="641098" y="861284"/>
                        <a:pt x="632486" y="855133"/>
                      </a:cubicBezTo>
                      <a:cubicBezTo>
                        <a:pt x="626276" y="850697"/>
                        <a:pt x="619299" y="847319"/>
                        <a:pt x="613436" y="842433"/>
                      </a:cubicBezTo>
                      <a:cubicBezTo>
                        <a:pt x="606537" y="836684"/>
                        <a:pt x="601858" y="828364"/>
                        <a:pt x="594386" y="823383"/>
                      </a:cubicBezTo>
                      <a:cubicBezTo>
                        <a:pt x="588817" y="819670"/>
                        <a:pt x="581323" y="820026"/>
                        <a:pt x="575336" y="817033"/>
                      </a:cubicBezTo>
                      <a:cubicBezTo>
                        <a:pt x="568510" y="813620"/>
                        <a:pt x="563112" y="807746"/>
                        <a:pt x="556286" y="804333"/>
                      </a:cubicBezTo>
                      <a:cubicBezTo>
                        <a:pt x="550299" y="801340"/>
                        <a:pt x="543223" y="800976"/>
                        <a:pt x="537236" y="797983"/>
                      </a:cubicBezTo>
                      <a:cubicBezTo>
                        <a:pt x="530410" y="794570"/>
                        <a:pt x="525160" y="788383"/>
                        <a:pt x="518186" y="785283"/>
                      </a:cubicBezTo>
                      <a:cubicBezTo>
                        <a:pt x="505953" y="779846"/>
                        <a:pt x="491225" y="780009"/>
                        <a:pt x="480086" y="772583"/>
                      </a:cubicBezTo>
                      <a:cubicBezTo>
                        <a:pt x="434724" y="742342"/>
                        <a:pt x="456794" y="750885"/>
                        <a:pt x="416586" y="740833"/>
                      </a:cubicBezTo>
                      <a:cubicBezTo>
                        <a:pt x="410236" y="734483"/>
                        <a:pt x="405008" y="726764"/>
                        <a:pt x="397536" y="721783"/>
                      </a:cubicBezTo>
                      <a:cubicBezTo>
                        <a:pt x="353403" y="692361"/>
                        <a:pt x="404399" y="742700"/>
                        <a:pt x="359436" y="702733"/>
                      </a:cubicBezTo>
                      <a:cubicBezTo>
                        <a:pt x="342682" y="687841"/>
                        <a:pt x="303986" y="650682"/>
                        <a:pt x="295936" y="626533"/>
                      </a:cubicBezTo>
                      <a:cubicBezTo>
                        <a:pt x="285515" y="595269"/>
                        <a:pt x="290686" y="614085"/>
                        <a:pt x="283236" y="569383"/>
                      </a:cubicBezTo>
                      <a:cubicBezTo>
                        <a:pt x="281119" y="539750"/>
                        <a:pt x="280357" y="509988"/>
                        <a:pt x="276886" y="480483"/>
                      </a:cubicBezTo>
                      <a:cubicBezTo>
                        <a:pt x="276104" y="473835"/>
                        <a:pt x="271275" y="468086"/>
                        <a:pt x="270536" y="461433"/>
                      </a:cubicBezTo>
                      <a:cubicBezTo>
                        <a:pt x="267022" y="429807"/>
                        <a:pt x="266829" y="397894"/>
                        <a:pt x="264186" y="366183"/>
                      </a:cubicBezTo>
                      <a:cubicBezTo>
                        <a:pt x="262674" y="348038"/>
                        <a:pt x="259843" y="305919"/>
                        <a:pt x="251486" y="283633"/>
                      </a:cubicBezTo>
                      <a:cubicBezTo>
                        <a:pt x="243118" y="261318"/>
                        <a:pt x="226045" y="239122"/>
                        <a:pt x="213386" y="220133"/>
                      </a:cubicBezTo>
                      <a:cubicBezTo>
                        <a:pt x="209153" y="213783"/>
                        <a:pt x="203099" y="208323"/>
                        <a:pt x="200686" y="201083"/>
                      </a:cubicBezTo>
                      <a:cubicBezTo>
                        <a:pt x="184725" y="153200"/>
                        <a:pt x="206255" y="212222"/>
                        <a:pt x="181636" y="162983"/>
                      </a:cubicBezTo>
                      <a:cubicBezTo>
                        <a:pt x="178643" y="156996"/>
                        <a:pt x="178537" y="149784"/>
                        <a:pt x="175286" y="143933"/>
                      </a:cubicBezTo>
                      <a:cubicBezTo>
                        <a:pt x="167873" y="130590"/>
                        <a:pt x="154713" y="120313"/>
                        <a:pt x="149886" y="105833"/>
                      </a:cubicBezTo>
                      <a:cubicBezTo>
                        <a:pt x="133925" y="57950"/>
                        <a:pt x="155455" y="116972"/>
                        <a:pt x="130836" y="67733"/>
                      </a:cubicBezTo>
                      <a:cubicBezTo>
                        <a:pt x="127843" y="61746"/>
                        <a:pt x="126972" y="54898"/>
                        <a:pt x="124486" y="48683"/>
                      </a:cubicBezTo>
                      <a:cubicBezTo>
                        <a:pt x="122728" y="44289"/>
                        <a:pt x="118136" y="0"/>
                        <a:pt x="118136" y="2963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609850" y="1816100"/>
                  <a:ext cx="323453" cy="1022350"/>
                </a:xfrm>
                <a:custGeom>
                  <a:avLst/>
                  <a:gdLst>
                    <a:gd name="connsiteX0" fmla="*/ 101600 w 323453"/>
                    <a:gd name="connsiteY0" fmla="*/ 0 h 1022350"/>
                    <a:gd name="connsiteX1" fmla="*/ 76200 w 323453"/>
                    <a:gd name="connsiteY1" fmla="*/ 57150 h 1022350"/>
                    <a:gd name="connsiteX2" fmla="*/ 69850 w 323453"/>
                    <a:gd name="connsiteY2" fmla="*/ 76200 h 1022350"/>
                    <a:gd name="connsiteX3" fmla="*/ 63500 w 323453"/>
                    <a:gd name="connsiteY3" fmla="*/ 95250 h 1022350"/>
                    <a:gd name="connsiteX4" fmla="*/ 50800 w 323453"/>
                    <a:gd name="connsiteY4" fmla="*/ 114300 h 1022350"/>
                    <a:gd name="connsiteX5" fmla="*/ 31750 w 323453"/>
                    <a:gd name="connsiteY5" fmla="*/ 171450 h 1022350"/>
                    <a:gd name="connsiteX6" fmla="*/ 25400 w 323453"/>
                    <a:gd name="connsiteY6" fmla="*/ 190500 h 1022350"/>
                    <a:gd name="connsiteX7" fmla="*/ 19050 w 323453"/>
                    <a:gd name="connsiteY7" fmla="*/ 209550 h 1022350"/>
                    <a:gd name="connsiteX8" fmla="*/ 0 w 323453"/>
                    <a:gd name="connsiteY8" fmla="*/ 247650 h 1022350"/>
                    <a:gd name="connsiteX9" fmla="*/ 6350 w 323453"/>
                    <a:gd name="connsiteY9" fmla="*/ 400050 h 1022350"/>
                    <a:gd name="connsiteX10" fmla="*/ 12700 w 323453"/>
                    <a:gd name="connsiteY10" fmla="*/ 450850 h 1022350"/>
                    <a:gd name="connsiteX11" fmla="*/ 25400 w 323453"/>
                    <a:gd name="connsiteY11" fmla="*/ 711200 h 1022350"/>
                    <a:gd name="connsiteX12" fmla="*/ 31750 w 323453"/>
                    <a:gd name="connsiteY12" fmla="*/ 768350 h 1022350"/>
                    <a:gd name="connsiteX13" fmla="*/ 38100 w 323453"/>
                    <a:gd name="connsiteY13" fmla="*/ 876300 h 1022350"/>
                    <a:gd name="connsiteX14" fmla="*/ 57150 w 323453"/>
                    <a:gd name="connsiteY14" fmla="*/ 914400 h 1022350"/>
                    <a:gd name="connsiteX15" fmla="*/ 82550 w 323453"/>
                    <a:gd name="connsiteY15" fmla="*/ 952500 h 1022350"/>
                    <a:gd name="connsiteX16" fmla="*/ 114300 w 323453"/>
                    <a:gd name="connsiteY16" fmla="*/ 1009650 h 1022350"/>
                    <a:gd name="connsiteX17" fmla="*/ 152400 w 323453"/>
                    <a:gd name="connsiteY17" fmla="*/ 1022350 h 1022350"/>
                    <a:gd name="connsiteX18" fmla="*/ 196850 w 323453"/>
                    <a:gd name="connsiteY18" fmla="*/ 1003300 h 1022350"/>
                    <a:gd name="connsiteX19" fmla="*/ 209550 w 323453"/>
                    <a:gd name="connsiteY19" fmla="*/ 984250 h 1022350"/>
                    <a:gd name="connsiteX20" fmla="*/ 241300 w 323453"/>
                    <a:gd name="connsiteY20" fmla="*/ 946150 h 1022350"/>
                    <a:gd name="connsiteX21" fmla="*/ 254000 w 323453"/>
                    <a:gd name="connsiteY21" fmla="*/ 908050 h 1022350"/>
                    <a:gd name="connsiteX22" fmla="*/ 260350 w 323453"/>
                    <a:gd name="connsiteY22" fmla="*/ 889000 h 1022350"/>
                    <a:gd name="connsiteX23" fmla="*/ 266700 w 323453"/>
                    <a:gd name="connsiteY23" fmla="*/ 850900 h 1022350"/>
                    <a:gd name="connsiteX24" fmla="*/ 279400 w 323453"/>
                    <a:gd name="connsiteY24" fmla="*/ 812800 h 1022350"/>
                    <a:gd name="connsiteX25" fmla="*/ 298450 w 323453"/>
                    <a:gd name="connsiteY25" fmla="*/ 755650 h 1022350"/>
                    <a:gd name="connsiteX26" fmla="*/ 304800 w 323453"/>
                    <a:gd name="connsiteY26" fmla="*/ 736600 h 1022350"/>
                    <a:gd name="connsiteX27" fmla="*/ 311150 w 323453"/>
                    <a:gd name="connsiteY27" fmla="*/ 717550 h 1022350"/>
                    <a:gd name="connsiteX28" fmla="*/ 311150 w 323453"/>
                    <a:gd name="connsiteY28" fmla="*/ 558800 h 1022350"/>
                    <a:gd name="connsiteX29" fmla="*/ 298450 w 323453"/>
                    <a:gd name="connsiteY29" fmla="*/ 539750 h 1022350"/>
                    <a:gd name="connsiteX30" fmla="*/ 285750 w 323453"/>
                    <a:gd name="connsiteY30" fmla="*/ 501650 h 1022350"/>
                    <a:gd name="connsiteX31" fmla="*/ 273050 w 323453"/>
                    <a:gd name="connsiteY31" fmla="*/ 482600 h 1022350"/>
                    <a:gd name="connsiteX32" fmla="*/ 266700 w 323453"/>
                    <a:gd name="connsiteY32" fmla="*/ 463550 h 1022350"/>
                    <a:gd name="connsiteX33" fmla="*/ 247650 w 323453"/>
                    <a:gd name="connsiteY33" fmla="*/ 444500 h 1022350"/>
                    <a:gd name="connsiteX34" fmla="*/ 228600 w 323453"/>
                    <a:gd name="connsiteY34" fmla="*/ 400050 h 1022350"/>
                    <a:gd name="connsiteX35" fmla="*/ 215900 w 323453"/>
                    <a:gd name="connsiteY35" fmla="*/ 381000 h 1022350"/>
                    <a:gd name="connsiteX36" fmla="*/ 203200 w 323453"/>
                    <a:gd name="connsiteY36" fmla="*/ 342900 h 1022350"/>
                    <a:gd name="connsiteX37" fmla="*/ 184150 w 323453"/>
                    <a:gd name="connsiteY37" fmla="*/ 304800 h 1022350"/>
                    <a:gd name="connsiteX38" fmla="*/ 171450 w 323453"/>
                    <a:gd name="connsiteY38" fmla="*/ 285750 h 1022350"/>
                    <a:gd name="connsiteX39" fmla="*/ 152400 w 323453"/>
                    <a:gd name="connsiteY39" fmla="*/ 215900 h 1022350"/>
                    <a:gd name="connsiteX40" fmla="*/ 146050 w 323453"/>
                    <a:gd name="connsiteY40" fmla="*/ 196850 h 1022350"/>
                    <a:gd name="connsiteX41" fmla="*/ 133350 w 323453"/>
                    <a:gd name="connsiteY41" fmla="*/ 107950 h 1022350"/>
                    <a:gd name="connsiteX42" fmla="*/ 127000 w 323453"/>
                    <a:gd name="connsiteY42" fmla="*/ 88900 h 1022350"/>
                    <a:gd name="connsiteX43" fmla="*/ 107950 w 323453"/>
                    <a:gd name="connsiteY43" fmla="*/ 6350 h 1022350"/>
                    <a:gd name="connsiteX44" fmla="*/ 101600 w 323453"/>
                    <a:gd name="connsiteY44" fmla="*/ 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3453" h="1022350">
                      <a:moveTo>
                        <a:pt x="101600" y="0"/>
                      </a:moveTo>
                      <a:cubicBezTo>
                        <a:pt x="81474" y="30189"/>
                        <a:pt x="91313" y="11810"/>
                        <a:pt x="76200" y="57150"/>
                      </a:cubicBezTo>
                      <a:lnTo>
                        <a:pt x="69850" y="76200"/>
                      </a:lnTo>
                      <a:cubicBezTo>
                        <a:pt x="67733" y="82550"/>
                        <a:pt x="67213" y="89681"/>
                        <a:pt x="63500" y="95250"/>
                      </a:cubicBezTo>
                      <a:cubicBezTo>
                        <a:pt x="59267" y="101600"/>
                        <a:pt x="53900" y="107326"/>
                        <a:pt x="50800" y="114300"/>
                      </a:cubicBezTo>
                      <a:lnTo>
                        <a:pt x="31750" y="171450"/>
                      </a:lnTo>
                      <a:lnTo>
                        <a:pt x="25400" y="190500"/>
                      </a:lnTo>
                      <a:cubicBezTo>
                        <a:pt x="23283" y="196850"/>
                        <a:pt x="22763" y="203981"/>
                        <a:pt x="19050" y="209550"/>
                      </a:cubicBezTo>
                      <a:cubicBezTo>
                        <a:pt x="2637" y="234169"/>
                        <a:pt x="8763" y="221360"/>
                        <a:pt x="0" y="247650"/>
                      </a:cubicBezTo>
                      <a:cubicBezTo>
                        <a:pt x="2117" y="298450"/>
                        <a:pt x="3178" y="349305"/>
                        <a:pt x="6350" y="400050"/>
                      </a:cubicBezTo>
                      <a:cubicBezTo>
                        <a:pt x="7414" y="417082"/>
                        <a:pt x="11601" y="433820"/>
                        <a:pt x="12700" y="450850"/>
                      </a:cubicBezTo>
                      <a:cubicBezTo>
                        <a:pt x="24724" y="637218"/>
                        <a:pt x="13202" y="546526"/>
                        <a:pt x="25400" y="711200"/>
                      </a:cubicBezTo>
                      <a:cubicBezTo>
                        <a:pt x="26816" y="730315"/>
                        <a:pt x="30280" y="749239"/>
                        <a:pt x="31750" y="768350"/>
                      </a:cubicBezTo>
                      <a:cubicBezTo>
                        <a:pt x="34515" y="804289"/>
                        <a:pt x="34513" y="840433"/>
                        <a:pt x="38100" y="876300"/>
                      </a:cubicBezTo>
                      <a:cubicBezTo>
                        <a:pt x="40095" y="896251"/>
                        <a:pt x="48454" y="897008"/>
                        <a:pt x="57150" y="914400"/>
                      </a:cubicBezTo>
                      <a:cubicBezTo>
                        <a:pt x="75530" y="951159"/>
                        <a:pt x="46438" y="916388"/>
                        <a:pt x="82550" y="952500"/>
                      </a:cubicBezTo>
                      <a:cubicBezTo>
                        <a:pt x="88141" y="969274"/>
                        <a:pt x="97924" y="1004191"/>
                        <a:pt x="114300" y="1009650"/>
                      </a:cubicBezTo>
                      <a:lnTo>
                        <a:pt x="152400" y="1022350"/>
                      </a:lnTo>
                      <a:cubicBezTo>
                        <a:pt x="171831" y="1017492"/>
                        <a:pt x="182232" y="1017918"/>
                        <a:pt x="196850" y="1003300"/>
                      </a:cubicBezTo>
                      <a:cubicBezTo>
                        <a:pt x="202246" y="997904"/>
                        <a:pt x="204664" y="990113"/>
                        <a:pt x="209550" y="984250"/>
                      </a:cubicBezTo>
                      <a:cubicBezTo>
                        <a:pt x="223792" y="967160"/>
                        <a:pt x="232291" y="966420"/>
                        <a:pt x="241300" y="946150"/>
                      </a:cubicBezTo>
                      <a:cubicBezTo>
                        <a:pt x="246737" y="933917"/>
                        <a:pt x="249767" y="920750"/>
                        <a:pt x="254000" y="908050"/>
                      </a:cubicBezTo>
                      <a:cubicBezTo>
                        <a:pt x="256117" y="901700"/>
                        <a:pt x="259250" y="895602"/>
                        <a:pt x="260350" y="889000"/>
                      </a:cubicBezTo>
                      <a:cubicBezTo>
                        <a:pt x="262467" y="876300"/>
                        <a:pt x="263577" y="863391"/>
                        <a:pt x="266700" y="850900"/>
                      </a:cubicBezTo>
                      <a:cubicBezTo>
                        <a:pt x="269947" y="837913"/>
                        <a:pt x="275167" y="825500"/>
                        <a:pt x="279400" y="812800"/>
                      </a:cubicBezTo>
                      <a:lnTo>
                        <a:pt x="298450" y="755650"/>
                      </a:lnTo>
                      <a:lnTo>
                        <a:pt x="304800" y="736600"/>
                      </a:lnTo>
                      <a:lnTo>
                        <a:pt x="311150" y="717550"/>
                      </a:lnTo>
                      <a:cubicBezTo>
                        <a:pt x="318560" y="650858"/>
                        <a:pt x="323453" y="636717"/>
                        <a:pt x="311150" y="558800"/>
                      </a:cubicBezTo>
                      <a:cubicBezTo>
                        <a:pt x="309960" y="551262"/>
                        <a:pt x="301550" y="546724"/>
                        <a:pt x="298450" y="539750"/>
                      </a:cubicBezTo>
                      <a:cubicBezTo>
                        <a:pt x="293013" y="527517"/>
                        <a:pt x="293176" y="512789"/>
                        <a:pt x="285750" y="501650"/>
                      </a:cubicBezTo>
                      <a:cubicBezTo>
                        <a:pt x="281517" y="495300"/>
                        <a:pt x="276463" y="489426"/>
                        <a:pt x="273050" y="482600"/>
                      </a:cubicBezTo>
                      <a:cubicBezTo>
                        <a:pt x="270057" y="476613"/>
                        <a:pt x="270413" y="469119"/>
                        <a:pt x="266700" y="463550"/>
                      </a:cubicBezTo>
                      <a:cubicBezTo>
                        <a:pt x="261719" y="456078"/>
                        <a:pt x="254000" y="450850"/>
                        <a:pt x="247650" y="444500"/>
                      </a:cubicBezTo>
                      <a:cubicBezTo>
                        <a:pt x="240526" y="423128"/>
                        <a:pt x="241155" y="422021"/>
                        <a:pt x="228600" y="400050"/>
                      </a:cubicBezTo>
                      <a:cubicBezTo>
                        <a:pt x="224814" y="393424"/>
                        <a:pt x="219000" y="387974"/>
                        <a:pt x="215900" y="381000"/>
                      </a:cubicBezTo>
                      <a:cubicBezTo>
                        <a:pt x="210463" y="368767"/>
                        <a:pt x="210626" y="354039"/>
                        <a:pt x="203200" y="342900"/>
                      </a:cubicBezTo>
                      <a:cubicBezTo>
                        <a:pt x="166804" y="288305"/>
                        <a:pt x="210440" y="357380"/>
                        <a:pt x="184150" y="304800"/>
                      </a:cubicBezTo>
                      <a:cubicBezTo>
                        <a:pt x="180737" y="297974"/>
                        <a:pt x="175683" y="292100"/>
                        <a:pt x="171450" y="285750"/>
                      </a:cubicBezTo>
                      <a:cubicBezTo>
                        <a:pt x="162475" y="240873"/>
                        <a:pt x="168513" y="264239"/>
                        <a:pt x="152400" y="215900"/>
                      </a:cubicBezTo>
                      <a:lnTo>
                        <a:pt x="146050" y="196850"/>
                      </a:lnTo>
                      <a:cubicBezTo>
                        <a:pt x="142099" y="161288"/>
                        <a:pt x="141437" y="140299"/>
                        <a:pt x="133350" y="107950"/>
                      </a:cubicBezTo>
                      <a:cubicBezTo>
                        <a:pt x="131727" y="101456"/>
                        <a:pt x="128761" y="95358"/>
                        <a:pt x="127000" y="88900"/>
                      </a:cubicBezTo>
                      <a:cubicBezTo>
                        <a:pt x="115512" y="46776"/>
                        <a:pt x="115355" y="43376"/>
                        <a:pt x="107950" y="6350"/>
                      </a:cubicBezTo>
                      <a:lnTo>
                        <a:pt x="10160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467100" y="3022600"/>
                  <a:ext cx="267369" cy="1949450"/>
                </a:xfrm>
                <a:custGeom>
                  <a:avLst/>
                  <a:gdLst>
                    <a:gd name="connsiteX0" fmla="*/ 57150 w 267369"/>
                    <a:gd name="connsiteY0" fmla="*/ 0 h 1949450"/>
                    <a:gd name="connsiteX1" fmla="*/ 50800 w 267369"/>
                    <a:gd name="connsiteY1" fmla="*/ 215900 h 1949450"/>
                    <a:gd name="connsiteX2" fmla="*/ 44450 w 267369"/>
                    <a:gd name="connsiteY2" fmla="*/ 234950 h 1949450"/>
                    <a:gd name="connsiteX3" fmla="*/ 31750 w 267369"/>
                    <a:gd name="connsiteY3" fmla="*/ 304800 h 1949450"/>
                    <a:gd name="connsiteX4" fmla="*/ 19050 w 267369"/>
                    <a:gd name="connsiteY4" fmla="*/ 342900 h 1949450"/>
                    <a:gd name="connsiteX5" fmla="*/ 6350 w 267369"/>
                    <a:gd name="connsiteY5" fmla="*/ 533400 h 1949450"/>
                    <a:gd name="connsiteX6" fmla="*/ 0 w 267369"/>
                    <a:gd name="connsiteY6" fmla="*/ 787400 h 1949450"/>
                    <a:gd name="connsiteX7" fmla="*/ 12700 w 267369"/>
                    <a:gd name="connsiteY7" fmla="*/ 1130300 h 1949450"/>
                    <a:gd name="connsiteX8" fmla="*/ 19050 w 267369"/>
                    <a:gd name="connsiteY8" fmla="*/ 1168400 h 1949450"/>
                    <a:gd name="connsiteX9" fmla="*/ 25400 w 267369"/>
                    <a:gd name="connsiteY9" fmla="*/ 1231900 h 1949450"/>
                    <a:gd name="connsiteX10" fmla="*/ 31750 w 267369"/>
                    <a:gd name="connsiteY10" fmla="*/ 1257300 h 1949450"/>
                    <a:gd name="connsiteX11" fmla="*/ 38100 w 267369"/>
                    <a:gd name="connsiteY11" fmla="*/ 1289050 h 1949450"/>
                    <a:gd name="connsiteX12" fmla="*/ 50800 w 267369"/>
                    <a:gd name="connsiteY12" fmla="*/ 1428750 h 1949450"/>
                    <a:gd name="connsiteX13" fmla="*/ 63500 w 267369"/>
                    <a:gd name="connsiteY13" fmla="*/ 1466850 h 1949450"/>
                    <a:gd name="connsiteX14" fmla="*/ 69850 w 267369"/>
                    <a:gd name="connsiteY14" fmla="*/ 1485900 h 1949450"/>
                    <a:gd name="connsiteX15" fmla="*/ 95250 w 267369"/>
                    <a:gd name="connsiteY15" fmla="*/ 1530350 h 1949450"/>
                    <a:gd name="connsiteX16" fmla="*/ 107950 w 267369"/>
                    <a:gd name="connsiteY16" fmla="*/ 1581150 h 1949450"/>
                    <a:gd name="connsiteX17" fmla="*/ 120650 w 267369"/>
                    <a:gd name="connsiteY17" fmla="*/ 1625600 h 1949450"/>
                    <a:gd name="connsiteX18" fmla="*/ 127000 w 267369"/>
                    <a:gd name="connsiteY18" fmla="*/ 1644650 h 1949450"/>
                    <a:gd name="connsiteX19" fmla="*/ 139700 w 267369"/>
                    <a:gd name="connsiteY19" fmla="*/ 1695450 h 1949450"/>
                    <a:gd name="connsiteX20" fmla="*/ 165100 w 267369"/>
                    <a:gd name="connsiteY20" fmla="*/ 1733550 h 1949450"/>
                    <a:gd name="connsiteX21" fmla="*/ 190500 w 267369"/>
                    <a:gd name="connsiteY21" fmla="*/ 1771650 h 1949450"/>
                    <a:gd name="connsiteX22" fmla="*/ 203200 w 267369"/>
                    <a:gd name="connsiteY22" fmla="*/ 1790700 h 1949450"/>
                    <a:gd name="connsiteX23" fmla="*/ 222250 w 267369"/>
                    <a:gd name="connsiteY23" fmla="*/ 1847850 h 1949450"/>
                    <a:gd name="connsiteX24" fmla="*/ 228600 w 267369"/>
                    <a:gd name="connsiteY24" fmla="*/ 1866900 h 1949450"/>
                    <a:gd name="connsiteX25" fmla="*/ 247650 w 267369"/>
                    <a:gd name="connsiteY25" fmla="*/ 1905000 h 1949450"/>
                    <a:gd name="connsiteX26" fmla="*/ 260350 w 267369"/>
                    <a:gd name="connsiteY26" fmla="*/ 1924050 h 1949450"/>
                    <a:gd name="connsiteX27" fmla="*/ 266700 w 267369"/>
                    <a:gd name="connsiteY27" fmla="*/ 1949450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369" h="1949450">
                      <a:moveTo>
                        <a:pt x="57150" y="0"/>
                      </a:moveTo>
                      <a:cubicBezTo>
                        <a:pt x="55033" y="71967"/>
                        <a:pt x="54686" y="144007"/>
                        <a:pt x="50800" y="215900"/>
                      </a:cubicBezTo>
                      <a:cubicBezTo>
                        <a:pt x="50439" y="222584"/>
                        <a:pt x="45902" y="228416"/>
                        <a:pt x="44450" y="234950"/>
                      </a:cubicBezTo>
                      <a:cubicBezTo>
                        <a:pt x="38641" y="261088"/>
                        <a:pt x="38684" y="279376"/>
                        <a:pt x="31750" y="304800"/>
                      </a:cubicBezTo>
                      <a:cubicBezTo>
                        <a:pt x="28228" y="317715"/>
                        <a:pt x="19050" y="342900"/>
                        <a:pt x="19050" y="342900"/>
                      </a:cubicBezTo>
                      <a:cubicBezTo>
                        <a:pt x="12887" y="416861"/>
                        <a:pt x="9090" y="453935"/>
                        <a:pt x="6350" y="533400"/>
                      </a:cubicBezTo>
                      <a:cubicBezTo>
                        <a:pt x="3431" y="618043"/>
                        <a:pt x="2117" y="702733"/>
                        <a:pt x="0" y="787400"/>
                      </a:cubicBezTo>
                      <a:cubicBezTo>
                        <a:pt x="2250" y="872915"/>
                        <a:pt x="3436" y="1028400"/>
                        <a:pt x="12700" y="1130300"/>
                      </a:cubicBezTo>
                      <a:cubicBezTo>
                        <a:pt x="13866" y="1143122"/>
                        <a:pt x="17453" y="1155624"/>
                        <a:pt x="19050" y="1168400"/>
                      </a:cubicBezTo>
                      <a:cubicBezTo>
                        <a:pt x="21688" y="1189508"/>
                        <a:pt x="22392" y="1210842"/>
                        <a:pt x="25400" y="1231900"/>
                      </a:cubicBezTo>
                      <a:cubicBezTo>
                        <a:pt x="26634" y="1240540"/>
                        <a:pt x="29857" y="1248781"/>
                        <a:pt x="31750" y="1257300"/>
                      </a:cubicBezTo>
                      <a:cubicBezTo>
                        <a:pt x="34091" y="1267836"/>
                        <a:pt x="35983" y="1278467"/>
                        <a:pt x="38100" y="1289050"/>
                      </a:cubicBezTo>
                      <a:cubicBezTo>
                        <a:pt x="40602" y="1331587"/>
                        <a:pt x="38723" y="1384467"/>
                        <a:pt x="50800" y="1428750"/>
                      </a:cubicBezTo>
                      <a:cubicBezTo>
                        <a:pt x="54322" y="1441665"/>
                        <a:pt x="59267" y="1454150"/>
                        <a:pt x="63500" y="1466850"/>
                      </a:cubicBezTo>
                      <a:cubicBezTo>
                        <a:pt x="65617" y="1473200"/>
                        <a:pt x="66137" y="1480331"/>
                        <a:pt x="69850" y="1485900"/>
                      </a:cubicBezTo>
                      <a:cubicBezTo>
                        <a:pt x="79140" y="1499835"/>
                        <a:pt x="89879" y="1514237"/>
                        <a:pt x="95250" y="1530350"/>
                      </a:cubicBezTo>
                      <a:cubicBezTo>
                        <a:pt x="100770" y="1546909"/>
                        <a:pt x="102430" y="1564591"/>
                        <a:pt x="107950" y="1581150"/>
                      </a:cubicBezTo>
                      <a:cubicBezTo>
                        <a:pt x="123175" y="1626825"/>
                        <a:pt x="104703" y="1569786"/>
                        <a:pt x="120650" y="1625600"/>
                      </a:cubicBezTo>
                      <a:cubicBezTo>
                        <a:pt x="122489" y="1632036"/>
                        <a:pt x="125377" y="1638156"/>
                        <a:pt x="127000" y="1644650"/>
                      </a:cubicBezTo>
                      <a:cubicBezTo>
                        <a:pt x="129559" y="1654886"/>
                        <a:pt x="133102" y="1683574"/>
                        <a:pt x="139700" y="1695450"/>
                      </a:cubicBezTo>
                      <a:cubicBezTo>
                        <a:pt x="147113" y="1708793"/>
                        <a:pt x="156633" y="1720850"/>
                        <a:pt x="165100" y="1733550"/>
                      </a:cubicBezTo>
                      <a:lnTo>
                        <a:pt x="190500" y="1771650"/>
                      </a:lnTo>
                      <a:cubicBezTo>
                        <a:pt x="194733" y="1778000"/>
                        <a:pt x="200787" y="1783460"/>
                        <a:pt x="203200" y="1790700"/>
                      </a:cubicBezTo>
                      <a:lnTo>
                        <a:pt x="222250" y="1847850"/>
                      </a:lnTo>
                      <a:cubicBezTo>
                        <a:pt x="224367" y="1854200"/>
                        <a:pt x="224887" y="1861331"/>
                        <a:pt x="228600" y="1866900"/>
                      </a:cubicBezTo>
                      <a:cubicBezTo>
                        <a:pt x="264996" y="1921495"/>
                        <a:pt x="221360" y="1852420"/>
                        <a:pt x="247650" y="1905000"/>
                      </a:cubicBezTo>
                      <a:cubicBezTo>
                        <a:pt x="251063" y="1911826"/>
                        <a:pt x="256937" y="1917224"/>
                        <a:pt x="260350" y="1924050"/>
                      </a:cubicBezTo>
                      <a:cubicBezTo>
                        <a:pt x="267369" y="1938089"/>
                        <a:pt x="266700" y="1938626"/>
                        <a:pt x="266700" y="1949450"/>
                      </a:cubicBezTo>
                    </a:path>
                  </a:pathLst>
                </a:cu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524250" y="3022600"/>
                  <a:ext cx="622300" cy="1530350"/>
                </a:xfrm>
                <a:custGeom>
                  <a:avLst/>
                  <a:gdLst>
                    <a:gd name="connsiteX0" fmla="*/ 0 w 622300"/>
                    <a:gd name="connsiteY0" fmla="*/ 0 h 1530350"/>
                    <a:gd name="connsiteX1" fmla="*/ 12700 w 622300"/>
                    <a:gd name="connsiteY1" fmla="*/ 38100 h 1530350"/>
                    <a:gd name="connsiteX2" fmla="*/ 31750 w 622300"/>
                    <a:gd name="connsiteY2" fmla="*/ 76200 h 1530350"/>
                    <a:gd name="connsiteX3" fmla="*/ 50800 w 622300"/>
                    <a:gd name="connsiteY3" fmla="*/ 95250 h 1530350"/>
                    <a:gd name="connsiteX4" fmla="*/ 69850 w 622300"/>
                    <a:gd name="connsiteY4" fmla="*/ 133350 h 1530350"/>
                    <a:gd name="connsiteX5" fmla="*/ 76200 w 622300"/>
                    <a:gd name="connsiteY5" fmla="*/ 152400 h 1530350"/>
                    <a:gd name="connsiteX6" fmla="*/ 101600 w 622300"/>
                    <a:gd name="connsiteY6" fmla="*/ 190500 h 1530350"/>
                    <a:gd name="connsiteX7" fmla="*/ 107950 w 622300"/>
                    <a:gd name="connsiteY7" fmla="*/ 209550 h 1530350"/>
                    <a:gd name="connsiteX8" fmla="*/ 133350 w 622300"/>
                    <a:gd name="connsiteY8" fmla="*/ 247650 h 1530350"/>
                    <a:gd name="connsiteX9" fmla="*/ 139700 w 622300"/>
                    <a:gd name="connsiteY9" fmla="*/ 266700 h 1530350"/>
                    <a:gd name="connsiteX10" fmla="*/ 171450 w 622300"/>
                    <a:gd name="connsiteY10" fmla="*/ 304800 h 1530350"/>
                    <a:gd name="connsiteX11" fmla="*/ 196850 w 622300"/>
                    <a:gd name="connsiteY11" fmla="*/ 336550 h 1530350"/>
                    <a:gd name="connsiteX12" fmla="*/ 234950 w 622300"/>
                    <a:gd name="connsiteY12" fmla="*/ 374650 h 1530350"/>
                    <a:gd name="connsiteX13" fmla="*/ 254000 w 622300"/>
                    <a:gd name="connsiteY13" fmla="*/ 393700 h 1530350"/>
                    <a:gd name="connsiteX14" fmla="*/ 273050 w 622300"/>
                    <a:gd name="connsiteY14" fmla="*/ 400050 h 1530350"/>
                    <a:gd name="connsiteX15" fmla="*/ 304800 w 622300"/>
                    <a:gd name="connsiteY15" fmla="*/ 431800 h 1530350"/>
                    <a:gd name="connsiteX16" fmla="*/ 323850 w 622300"/>
                    <a:gd name="connsiteY16" fmla="*/ 469900 h 1530350"/>
                    <a:gd name="connsiteX17" fmla="*/ 342900 w 622300"/>
                    <a:gd name="connsiteY17" fmla="*/ 488950 h 1530350"/>
                    <a:gd name="connsiteX18" fmla="*/ 355600 w 622300"/>
                    <a:gd name="connsiteY18" fmla="*/ 508000 h 1530350"/>
                    <a:gd name="connsiteX19" fmla="*/ 349250 w 622300"/>
                    <a:gd name="connsiteY19" fmla="*/ 527050 h 1530350"/>
                    <a:gd name="connsiteX20" fmla="*/ 368300 w 622300"/>
                    <a:gd name="connsiteY20" fmla="*/ 539750 h 1530350"/>
                    <a:gd name="connsiteX21" fmla="*/ 412750 w 622300"/>
                    <a:gd name="connsiteY21" fmla="*/ 603250 h 1530350"/>
                    <a:gd name="connsiteX22" fmla="*/ 431800 w 622300"/>
                    <a:gd name="connsiteY22" fmla="*/ 609600 h 1530350"/>
                    <a:gd name="connsiteX23" fmla="*/ 463550 w 622300"/>
                    <a:gd name="connsiteY23" fmla="*/ 641350 h 1530350"/>
                    <a:gd name="connsiteX24" fmla="*/ 476250 w 622300"/>
                    <a:gd name="connsiteY24" fmla="*/ 660400 h 1530350"/>
                    <a:gd name="connsiteX25" fmla="*/ 495300 w 622300"/>
                    <a:gd name="connsiteY25" fmla="*/ 679450 h 1530350"/>
                    <a:gd name="connsiteX26" fmla="*/ 527050 w 622300"/>
                    <a:gd name="connsiteY26" fmla="*/ 736600 h 1530350"/>
                    <a:gd name="connsiteX27" fmla="*/ 533400 w 622300"/>
                    <a:gd name="connsiteY27" fmla="*/ 755650 h 1530350"/>
                    <a:gd name="connsiteX28" fmla="*/ 546100 w 622300"/>
                    <a:gd name="connsiteY28" fmla="*/ 774700 h 1530350"/>
                    <a:gd name="connsiteX29" fmla="*/ 539750 w 622300"/>
                    <a:gd name="connsiteY29" fmla="*/ 863600 h 1530350"/>
                    <a:gd name="connsiteX30" fmla="*/ 546100 w 622300"/>
                    <a:gd name="connsiteY30" fmla="*/ 1022350 h 1530350"/>
                    <a:gd name="connsiteX31" fmla="*/ 552450 w 622300"/>
                    <a:gd name="connsiteY31" fmla="*/ 1041400 h 1530350"/>
                    <a:gd name="connsiteX32" fmla="*/ 558800 w 622300"/>
                    <a:gd name="connsiteY32" fmla="*/ 1066800 h 1530350"/>
                    <a:gd name="connsiteX33" fmla="*/ 552450 w 622300"/>
                    <a:gd name="connsiteY33" fmla="*/ 1104900 h 1530350"/>
                    <a:gd name="connsiteX34" fmla="*/ 546100 w 622300"/>
                    <a:gd name="connsiteY34" fmla="*/ 1123950 h 1530350"/>
                    <a:gd name="connsiteX35" fmla="*/ 533400 w 622300"/>
                    <a:gd name="connsiteY35" fmla="*/ 1187450 h 1530350"/>
                    <a:gd name="connsiteX36" fmla="*/ 520700 w 622300"/>
                    <a:gd name="connsiteY36" fmla="*/ 1206500 h 1530350"/>
                    <a:gd name="connsiteX37" fmla="*/ 508000 w 622300"/>
                    <a:gd name="connsiteY37" fmla="*/ 1244600 h 1530350"/>
                    <a:gd name="connsiteX38" fmla="*/ 514350 w 622300"/>
                    <a:gd name="connsiteY38" fmla="*/ 1333500 h 1530350"/>
                    <a:gd name="connsiteX39" fmla="*/ 533400 w 622300"/>
                    <a:gd name="connsiteY39" fmla="*/ 1371600 h 1530350"/>
                    <a:gd name="connsiteX40" fmla="*/ 539750 w 622300"/>
                    <a:gd name="connsiteY40" fmla="*/ 1390650 h 1530350"/>
                    <a:gd name="connsiteX41" fmla="*/ 552450 w 622300"/>
                    <a:gd name="connsiteY41" fmla="*/ 1409700 h 1530350"/>
                    <a:gd name="connsiteX42" fmla="*/ 558800 w 622300"/>
                    <a:gd name="connsiteY42" fmla="*/ 1428750 h 1530350"/>
                    <a:gd name="connsiteX43" fmla="*/ 584200 w 622300"/>
                    <a:gd name="connsiteY43" fmla="*/ 1466850 h 1530350"/>
                    <a:gd name="connsiteX44" fmla="*/ 596900 w 622300"/>
                    <a:gd name="connsiteY44" fmla="*/ 1485900 h 1530350"/>
                    <a:gd name="connsiteX45" fmla="*/ 603250 w 622300"/>
                    <a:gd name="connsiteY45" fmla="*/ 1504950 h 1530350"/>
                    <a:gd name="connsiteX46" fmla="*/ 622300 w 622300"/>
                    <a:gd name="connsiteY46" fmla="*/ 153035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2300" h="1530350">
                      <a:moveTo>
                        <a:pt x="0" y="0"/>
                      </a:moveTo>
                      <a:lnTo>
                        <a:pt x="12700" y="38100"/>
                      </a:lnTo>
                      <a:cubicBezTo>
                        <a:pt x="19064" y="57193"/>
                        <a:pt x="18073" y="59787"/>
                        <a:pt x="31750" y="76200"/>
                      </a:cubicBezTo>
                      <a:cubicBezTo>
                        <a:pt x="37499" y="83099"/>
                        <a:pt x="44450" y="88900"/>
                        <a:pt x="50800" y="95250"/>
                      </a:cubicBezTo>
                      <a:cubicBezTo>
                        <a:pt x="66761" y="143133"/>
                        <a:pt x="45231" y="84111"/>
                        <a:pt x="69850" y="133350"/>
                      </a:cubicBezTo>
                      <a:cubicBezTo>
                        <a:pt x="72843" y="139337"/>
                        <a:pt x="72949" y="146549"/>
                        <a:pt x="76200" y="152400"/>
                      </a:cubicBezTo>
                      <a:cubicBezTo>
                        <a:pt x="83613" y="165743"/>
                        <a:pt x="96773" y="176020"/>
                        <a:pt x="101600" y="190500"/>
                      </a:cubicBezTo>
                      <a:cubicBezTo>
                        <a:pt x="103717" y="196850"/>
                        <a:pt x="104699" y="203699"/>
                        <a:pt x="107950" y="209550"/>
                      </a:cubicBezTo>
                      <a:cubicBezTo>
                        <a:pt x="115363" y="222893"/>
                        <a:pt x="128523" y="233170"/>
                        <a:pt x="133350" y="247650"/>
                      </a:cubicBezTo>
                      <a:cubicBezTo>
                        <a:pt x="135467" y="254000"/>
                        <a:pt x="136707" y="260713"/>
                        <a:pt x="139700" y="266700"/>
                      </a:cubicBezTo>
                      <a:cubicBezTo>
                        <a:pt x="148541" y="284381"/>
                        <a:pt x="157406" y="290756"/>
                        <a:pt x="171450" y="304800"/>
                      </a:cubicBezTo>
                      <a:cubicBezTo>
                        <a:pt x="182486" y="337909"/>
                        <a:pt x="169639" y="312363"/>
                        <a:pt x="196850" y="336550"/>
                      </a:cubicBezTo>
                      <a:cubicBezTo>
                        <a:pt x="210274" y="348482"/>
                        <a:pt x="222250" y="361950"/>
                        <a:pt x="234950" y="374650"/>
                      </a:cubicBezTo>
                      <a:cubicBezTo>
                        <a:pt x="241300" y="381000"/>
                        <a:pt x="245481" y="390860"/>
                        <a:pt x="254000" y="393700"/>
                      </a:cubicBezTo>
                      <a:lnTo>
                        <a:pt x="273050" y="400050"/>
                      </a:lnTo>
                      <a:cubicBezTo>
                        <a:pt x="306917" y="450850"/>
                        <a:pt x="262467" y="389467"/>
                        <a:pt x="304800" y="431800"/>
                      </a:cubicBezTo>
                      <a:cubicBezTo>
                        <a:pt x="334775" y="461775"/>
                        <a:pt x="303192" y="438912"/>
                        <a:pt x="323850" y="469900"/>
                      </a:cubicBezTo>
                      <a:cubicBezTo>
                        <a:pt x="328831" y="477372"/>
                        <a:pt x="337151" y="482051"/>
                        <a:pt x="342900" y="488950"/>
                      </a:cubicBezTo>
                      <a:cubicBezTo>
                        <a:pt x="347786" y="494813"/>
                        <a:pt x="351367" y="501650"/>
                        <a:pt x="355600" y="508000"/>
                      </a:cubicBezTo>
                      <a:cubicBezTo>
                        <a:pt x="353483" y="514350"/>
                        <a:pt x="346764" y="520835"/>
                        <a:pt x="349250" y="527050"/>
                      </a:cubicBezTo>
                      <a:cubicBezTo>
                        <a:pt x="352084" y="534136"/>
                        <a:pt x="363274" y="534007"/>
                        <a:pt x="368300" y="539750"/>
                      </a:cubicBezTo>
                      <a:cubicBezTo>
                        <a:pt x="369934" y="541618"/>
                        <a:pt x="405091" y="596867"/>
                        <a:pt x="412750" y="603250"/>
                      </a:cubicBezTo>
                      <a:cubicBezTo>
                        <a:pt x="417892" y="607535"/>
                        <a:pt x="425450" y="607483"/>
                        <a:pt x="431800" y="609600"/>
                      </a:cubicBezTo>
                      <a:cubicBezTo>
                        <a:pt x="465667" y="660400"/>
                        <a:pt x="421217" y="599017"/>
                        <a:pt x="463550" y="641350"/>
                      </a:cubicBezTo>
                      <a:cubicBezTo>
                        <a:pt x="468946" y="646746"/>
                        <a:pt x="471364" y="654537"/>
                        <a:pt x="476250" y="660400"/>
                      </a:cubicBezTo>
                      <a:cubicBezTo>
                        <a:pt x="481999" y="667299"/>
                        <a:pt x="488950" y="673100"/>
                        <a:pt x="495300" y="679450"/>
                      </a:cubicBezTo>
                      <a:cubicBezTo>
                        <a:pt x="510840" y="726069"/>
                        <a:pt x="498534" y="708084"/>
                        <a:pt x="527050" y="736600"/>
                      </a:cubicBezTo>
                      <a:cubicBezTo>
                        <a:pt x="529167" y="742950"/>
                        <a:pt x="530407" y="749663"/>
                        <a:pt x="533400" y="755650"/>
                      </a:cubicBezTo>
                      <a:cubicBezTo>
                        <a:pt x="536813" y="762476"/>
                        <a:pt x="545652" y="767081"/>
                        <a:pt x="546100" y="774700"/>
                      </a:cubicBezTo>
                      <a:cubicBezTo>
                        <a:pt x="547845" y="804358"/>
                        <a:pt x="541867" y="833967"/>
                        <a:pt x="539750" y="863600"/>
                      </a:cubicBezTo>
                      <a:cubicBezTo>
                        <a:pt x="541867" y="916517"/>
                        <a:pt x="542327" y="969526"/>
                        <a:pt x="546100" y="1022350"/>
                      </a:cubicBezTo>
                      <a:cubicBezTo>
                        <a:pt x="546577" y="1029026"/>
                        <a:pt x="550611" y="1034964"/>
                        <a:pt x="552450" y="1041400"/>
                      </a:cubicBezTo>
                      <a:cubicBezTo>
                        <a:pt x="554848" y="1049791"/>
                        <a:pt x="556683" y="1058333"/>
                        <a:pt x="558800" y="1066800"/>
                      </a:cubicBezTo>
                      <a:cubicBezTo>
                        <a:pt x="556683" y="1079500"/>
                        <a:pt x="555243" y="1092331"/>
                        <a:pt x="552450" y="1104900"/>
                      </a:cubicBezTo>
                      <a:cubicBezTo>
                        <a:pt x="550998" y="1111434"/>
                        <a:pt x="547413" y="1117386"/>
                        <a:pt x="546100" y="1123950"/>
                      </a:cubicBezTo>
                      <a:cubicBezTo>
                        <a:pt x="542200" y="1143451"/>
                        <a:pt x="542964" y="1168322"/>
                        <a:pt x="533400" y="1187450"/>
                      </a:cubicBezTo>
                      <a:cubicBezTo>
                        <a:pt x="529987" y="1194276"/>
                        <a:pt x="523800" y="1199526"/>
                        <a:pt x="520700" y="1206500"/>
                      </a:cubicBezTo>
                      <a:cubicBezTo>
                        <a:pt x="515263" y="1218733"/>
                        <a:pt x="508000" y="1244600"/>
                        <a:pt x="508000" y="1244600"/>
                      </a:cubicBezTo>
                      <a:cubicBezTo>
                        <a:pt x="510117" y="1274233"/>
                        <a:pt x="510879" y="1303995"/>
                        <a:pt x="514350" y="1333500"/>
                      </a:cubicBezTo>
                      <a:cubicBezTo>
                        <a:pt x="516806" y="1354372"/>
                        <a:pt x="524179" y="1353158"/>
                        <a:pt x="533400" y="1371600"/>
                      </a:cubicBezTo>
                      <a:cubicBezTo>
                        <a:pt x="536393" y="1377587"/>
                        <a:pt x="536757" y="1384663"/>
                        <a:pt x="539750" y="1390650"/>
                      </a:cubicBezTo>
                      <a:cubicBezTo>
                        <a:pt x="543163" y="1397476"/>
                        <a:pt x="549037" y="1402874"/>
                        <a:pt x="552450" y="1409700"/>
                      </a:cubicBezTo>
                      <a:cubicBezTo>
                        <a:pt x="555443" y="1415687"/>
                        <a:pt x="555549" y="1422899"/>
                        <a:pt x="558800" y="1428750"/>
                      </a:cubicBezTo>
                      <a:cubicBezTo>
                        <a:pt x="566213" y="1442093"/>
                        <a:pt x="575733" y="1454150"/>
                        <a:pt x="584200" y="1466850"/>
                      </a:cubicBezTo>
                      <a:cubicBezTo>
                        <a:pt x="588433" y="1473200"/>
                        <a:pt x="594487" y="1478660"/>
                        <a:pt x="596900" y="1485900"/>
                      </a:cubicBezTo>
                      <a:cubicBezTo>
                        <a:pt x="599017" y="1492250"/>
                        <a:pt x="600257" y="1498963"/>
                        <a:pt x="603250" y="1504950"/>
                      </a:cubicBezTo>
                      <a:cubicBezTo>
                        <a:pt x="610430" y="1519310"/>
                        <a:pt x="613370" y="1521420"/>
                        <a:pt x="622300" y="1530350"/>
                      </a:cubicBezTo>
                    </a:path>
                  </a:pathLst>
                </a:cu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1" name="Group 30"/>
            <p:cNvGrpSpPr/>
            <p:nvPr/>
          </p:nvGrpSpPr>
          <p:grpSpPr>
            <a:xfrm rot="16200000" flipV="1">
              <a:off x="2628900" y="1181100"/>
              <a:ext cx="838200" cy="152400"/>
              <a:chOff x="762000" y="4800600"/>
              <a:chExt cx="838200" cy="152400"/>
            </a:xfrm>
          </p:grpSpPr>
          <p:cxnSp>
            <p:nvCxnSpPr>
              <p:cNvPr id="32" name="Straight Connector 31"/>
              <p:cNvCxnSpPr/>
              <p:nvPr/>
            </p:nvCxnSpPr>
            <p:spPr>
              <a:xfrm>
                <a:off x="762000" y="4953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62000" y="4800600"/>
                <a:ext cx="2286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5400000" flipV="1">
              <a:off x="1209660" y="1261539"/>
              <a:ext cx="838200" cy="152400"/>
              <a:chOff x="762000" y="4800600"/>
              <a:chExt cx="838200" cy="152400"/>
            </a:xfrm>
          </p:grpSpPr>
          <p:cxnSp>
            <p:nvCxnSpPr>
              <p:cNvPr id="41" name="Straight Connector 40"/>
              <p:cNvCxnSpPr/>
              <p:nvPr/>
            </p:nvCxnSpPr>
            <p:spPr>
              <a:xfrm>
                <a:off x="762000" y="4953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2000" y="4800600"/>
                <a:ext cx="2286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44" name="Straight Arrow Connector 43"/>
          <p:cNvCxnSpPr>
            <a:stCxn id="5" idx="2"/>
            <a:endCxn id="30" idx="0"/>
          </p:cNvCxnSpPr>
          <p:nvPr/>
        </p:nvCxnSpPr>
        <p:spPr>
          <a:xfrm flipH="1">
            <a:off x="7277100" y="2856131"/>
            <a:ext cx="571500" cy="17920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57200" y="4114800"/>
            <a:ext cx="2819400" cy="830997"/>
          </a:xfrm>
          <a:prstGeom prst="rect">
            <a:avLst/>
          </a:prstGeom>
          <a:noFill/>
        </p:spPr>
        <p:txBody>
          <a:bodyPr wrap="square" rtlCol="0">
            <a:spAutoFit/>
          </a:bodyPr>
          <a:lstStyle/>
          <a:p>
            <a:pPr algn="ctr"/>
            <a:r>
              <a:rPr lang="en-US" sz="1600" dirty="0" smtClean="0"/>
              <a:t>v</a:t>
            </a:r>
            <a:r>
              <a:rPr lang="en-US" sz="1600" dirty="0" smtClean="0"/>
              <a:t>iew is parallel </a:t>
            </a:r>
            <a:r>
              <a:rPr lang="en-US" sz="1600" dirty="0" smtClean="0"/>
              <a:t>to lineation and perpendicular to and foliation and towards the </a:t>
            </a:r>
            <a:r>
              <a:rPr lang="en-US" sz="1600" dirty="0" smtClean="0"/>
              <a:t>west</a:t>
            </a:r>
            <a:endParaRPr lang="en-US" sz="1600" dirty="0"/>
          </a:p>
        </p:txBody>
      </p:sp>
      <p:grpSp>
        <p:nvGrpSpPr>
          <p:cNvPr id="47" name="Group 46"/>
          <p:cNvGrpSpPr/>
          <p:nvPr/>
        </p:nvGrpSpPr>
        <p:grpSpPr>
          <a:xfrm>
            <a:off x="5651890" y="0"/>
            <a:ext cx="3492110" cy="1055132"/>
            <a:chOff x="5410200" y="0"/>
            <a:chExt cx="3492110" cy="1055132"/>
          </a:xfrm>
        </p:grpSpPr>
        <p:sp>
          <p:nvSpPr>
            <p:cNvPr id="48" name="TextBox 47"/>
            <p:cNvSpPr txBox="1"/>
            <p:nvPr/>
          </p:nvSpPr>
          <p:spPr>
            <a:xfrm>
              <a:off x="6172200" y="685800"/>
              <a:ext cx="1880130" cy="369332"/>
            </a:xfrm>
            <a:prstGeom prst="rect">
              <a:avLst/>
            </a:prstGeom>
            <a:noFill/>
          </p:spPr>
          <p:txBody>
            <a:bodyPr wrap="none" rtlCol="0">
              <a:spAutoFit/>
            </a:bodyPr>
            <a:lstStyle/>
            <a:p>
              <a:r>
                <a:rPr lang="en-US" dirty="0" smtClean="0"/>
                <a:t>microscopic fabric</a:t>
              </a:r>
              <a:endParaRPr lang="en-US" dirty="0"/>
            </a:p>
          </p:txBody>
        </p:sp>
        <p:sp>
          <p:nvSpPr>
            <p:cNvPr id="49" name="TextBox 48"/>
            <p:cNvSpPr txBox="1"/>
            <p:nvPr/>
          </p:nvSpPr>
          <p:spPr>
            <a:xfrm>
              <a:off x="5410200" y="0"/>
              <a:ext cx="3492110" cy="646331"/>
            </a:xfrm>
            <a:prstGeom prst="rect">
              <a:avLst/>
            </a:prstGeom>
            <a:noFill/>
          </p:spPr>
          <p:txBody>
            <a:bodyPr wrap="none" rtlCol="0">
              <a:spAutoFit/>
            </a:bodyPr>
            <a:lstStyle/>
            <a:p>
              <a:r>
                <a:rPr lang="en-US" sz="3600" i="1" dirty="0" smtClean="0"/>
                <a:t>field observations</a:t>
              </a:r>
              <a:endParaRPr lang="en-US" sz="3600" dirty="0"/>
            </a:p>
          </p:txBody>
        </p:sp>
      </p:grpSp>
      <p:grpSp>
        <p:nvGrpSpPr>
          <p:cNvPr id="53" name="Group 52"/>
          <p:cNvGrpSpPr/>
          <p:nvPr/>
        </p:nvGrpSpPr>
        <p:grpSpPr>
          <a:xfrm>
            <a:off x="3276600" y="5712023"/>
            <a:ext cx="838200" cy="307777"/>
            <a:chOff x="3581400" y="4267200"/>
            <a:chExt cx="838200" cy="307777"/>
          </a:xfrm>
        </p:grpSpPr>
        <p:sp>
          <p:nvSpPr>
            <p:cNvPr id="52" name="Rectangle 51"/>
            <p:cNvSpPr/>
            <p:nvPr/>
          </p:nvSpPr>
          <p:spPr>
            <a:xfrm>
              <a:off x="3581400" y="4343400"/>
              <a:ext cx="838200" cy="228600"/>
            </a:xfrm>
            <a:prstGeom prst="rect">
              <a:avLst/>
            </a:prstGeom>
            <a:solidFill>
              <a:srgbClr val="FFFFFF">
                <a:alpha val="8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3581400" y="4498648"/>
              <a:ext cx="762000" cy="1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657600" y="4267200"/>
              <a:ext cx="601447" cy="307777"/>
            </a:xfrm>
            <a:prstGeom prst="rect">
              <a:avLst/>
            </a:prstGeom>
            <a:noFill/>
          </p:spPr>
          <p:txBody>
            <a:bodyPr wrap="none" rtlCol="0">
              <a:spAutoFit/>
            </a:bodyPr>
            <a:lstStyle/>
            <a:p>
              <a:r>
                <a:rPr lang="en-US" sz="1400" dirty="0" smtClean="0"/>
                <a:t>4 mm</a:t>
              </a:r>
              <a:endParaRPr lang="en-US" sz="1400" dirty="0"/>
            </a:p>
          </p:txBody>
        </p:sp>
      </p:grpSp>
      <p:grpSp>
        <p:nvGrpSpPr>
          <p:cNvPr id="54" name="Group 53"/>
          <p:cNvGrpSpPr/>
          <p:nvPr/>
        </p:nvGrpSpPr>
        <p:grpSpPr>
          <a:xfrm>
            <a:off x="0" y="3733800"/>
            <a:ext cx="838200" cy="307777"/>
            <a:chOff x="3581400" y="4267200"/>
            <a:chExt cx="838200" cy="307777"/>
          </a:xfrm>
        </p:grpSpPr>
        <p:sp>
          <p:nvSpPr>
            <p:cNvPr id="55" name="Rectangle 54"/>
            <p:cNvSpPr/>
            <p:nvPr/>
          </p:nvSpPr>
          <p:spPr>
            <a:xfrm>
              <a:off x="3581400" y="4343400"/>
              <a:ext cx="838200" cy="228600"/>
            </a:xfrm>
            <a:prstGeom prst="rect">
              <a:avLst/>
            </a:prstGeom>
            <a:solidFill>
              <a:srgbClr val="FFFFFF">
                <a:alpha val="8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V="1">
              <a:off x="3581400" y="4495800"/>
              <a:ext cx="762000" cy="2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657600" y="4267200"/>
              <a:ext cx="601447" cy="307777"/>
            </a:xfrm>
            <a:prstGeom prst="rect">
              <a:avLst/>
            </a:prstGeom>
            <a:noFill/>
          </p:spPr>
          <p:txBody>
            <a:bodyPr wrap="none" rtlCol="0">
              <a:spAutoFit/>
            </a:bodyPr>
            <a:lstStyle/>
            <a:p>
              <a:r>
                <a:rPr lang="en-US" sz="1400" dirty="0" smtClean="0"/>
                <a:t>4 mm</a:t>
              </a:r>
              <a:endParaRPr lang="en-US" sz="1400" dirty="0"/>
            </a:p>
          </p:txBody>
        </p:sp>
      </p:grpSp>
      <p:sp>
        <p:nvSpPr>
          <p:cNvPr id="58" name="TextBox 57"/>
          <p:cNvSpPr txBox="1"/>
          <p:nvPr/>
        </p:nvSpPr>
        <p:spPr>
          <a:xfrm>
            <a:off x="5943600" y="1905000"/>
            <a:ext cx="519694" cy="369332"/>
          </a:xfrm>
          <a:prstGeom prst="rect">
            <a:avLst/>
          </a:prstGeom>
          <a:solidFill>
            <a:schemeClr val="bg1"/>
          </a:solidFill>
          <a:effectLst>
            <a:softEdge rad="63500"/>
          </a:effectLst>
        </p:spPr>
        <p:txBody>
          <a:bodyPr wrap="none" rtlCol="0">
            <a:spAutoFit/>
          </a:bodyPr>
          <a:lstStyle/>
          <a:p>
            <a:r>
              <a:rPr lang="en-US" dirty="0" smtClean="0"/>
              <a:t>PPL</a:t>
            </a:r>
            <a:endParaRPr lang="en-US" dirty="0"/>
          </a:p>
        </p:txBody>
      </p:sp>
      <p:sp>
        <p:nvSpPr>
          <p:cNvPr id="59" name="TextBox 58"/>
          <p:cNvSpPr txBox="1"/>
          <p:nvPr/>
        </p:nvSpPr>
        <p:spPr>
          <a:xfrm>
            <a:off x="0" y="0"/>
            <a:ext cx="521297" cy="369332"/>
          </a:xfrm>
          <a:prstGeom prst="rect">
            <a:avLst/>
          </a:prstGeom>
          <a:solidFill>
            <a:schemeClr val="bg1"/>
          </a:solidFill>
          <a:effectLst>
            <a:softEdge rad="63500"/>
          </a:effectLst>
        </p:spPr>
        <p:txBody>
          <a:bodyPr wrap="none" rtlCol="0">
            <a:spAutoFit/>
          </a:bodyPr>
          <a:lstStyle/>
          <a:p>
            <a:r>
              <a:rPr lang="en-US" dirty="0" smtClean="0"/>
              <a:t>XPL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descr="Orofino Area Map Compilation W Shear Zones.png"/>
          <p:cNvPicPr>
            <a:picLocks noChangeAspect="1"/>
          </p:cNvPicPr>
          <p:nvPr/>
        </p:nvPicPr>
        <p:blipFill>
          <a:blip r:embed="rId2" cstate="print"/>
          <a:srcRect l="50000" b="24237"/>
          <a:stretch>
            <a:fillRect/>
          </a:stretch>
        </p:blipFill>
        <p:spPr>
          <a:xfrm>
            <a:off x="0" y="3733801"/>
            <a:ext cx="2492251" cy="3124199"/>
          </a:xfrm>
          <a:prstGeom prst="rect">
            <a:avLst/>
          </a:prstGeom>
        </p:spPr>
      </p:pic>
      <p:sp>
        <p:nvSpPr>
          <p:cNvPr id="16" name="TextBox 15"/>
          <p:cNvSpPr txBox="1"/>
          <p:nvPr/>
        </p:nvSpPr>
        <p:spPr>
          <a:xfrm>
            <a:off x="5486400" y="3048000"/>
            <a:ext cx="3657600" cy="523220"/>
          </a:xfrm>
          <a:prstGeom prst="rect">
            <a:avLst/>
          </a:prstGeom>
          <a:noFill/>
        </p:spPr>
        <p:txBody>
          <a:bodyPr wrap="square" rtlCol="0">
            <a:spAutoFit/>
          </a:bodyPr>
          <a:lstStyle/>
          <a:p>
            <a:pPr algn="ctr"/>
            <a:r>
              <a:rPr lang="en-US" sz="1400" dirty="0" smtClean="0"/>
              <a:t>view is perpendicular to lineation and foliation</a:t>
            </a:r>
          </a:p>
          <a:p>
            <a:pPr algn="ctr"/>
            <a:r>
              <a:rPr lang="en-US" sz="1400" dirty="0" smtClean="0"/>
              <a:t>compass points north in both photos</a:t>
            </a:r>
            <a:endParaRPr lang="en-US" sz="1400" dirty="0"/>
          </a:p>
        </p:txBody>
      </p:sp>
      <p:sp>
        <p:nvSpPr>
          <p:cNvPr id="18" name="5-Point Star 17"/>
          <p:cNvSpPr/>
          <p:nvPr/>
        </p:nvSpPr>
        <p:spPr>
          <a:xfrm>
            <a:off x="609600" y="4724400"/>
            <a:ext cx="76200" cy="762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57400" y="3094672"/>
            <a:ext cx="1447800" cy="1754326"/>
          </a:xfrm>
          <a:prstGeom prst="rect">
            <a:avLst/>
          </a:prstGeom>
          <a:noFill/>
        </p:spPr>
        <p:txBody>
          <a:bodyPr wrap="square" rtlCol="0">
            <a:spAutoFit/>
          </a:bodyPr>
          <a:lstStyle/>
          <a:p>
            <a:r>
              <a:rPr lang="en-US" dirty="0" smtClean="0"/>
              <a:t>Rock fabric near Orofino showing </a:t>
            </a:r>
            <a:r>
              <a:rPr lang="en-US" dirty="0" err="1" smtClean="0"/>
              <a:t>sinistral</a:t>
            </a:r>
            <a:r>
              <a:rPr lang="en-US" dirty="0" smtClean="0"/>
              <a:t> sense of shear.</a:t>
            </a:r>
            <a:endParaRPr lang="en-US" dirty="0"/>
          </a:p>
        </p:txBody>
      </p:sp>
      <p:cxnSp>
        <p:nvCxnSpPr>
          <p:cNvPr id="21" name="Straight Arrow Connector 20"/>
          <p:cNvCxnSpPr>
            <a:stCxn id="19" idx="1"/>
            <a:endCxn id="18" idx="4"/>
          </p:cNvCxnSpPr>
          <p:nvPr/>
        </p:nvCxnSpPr>
        <p:spPr>
          <a:xfrm flipH="1">
            <a:off x="685800" y="3971835"/>
            <a:ext cx="1371600" cy="78167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5575690" y="0"/>
            <a:ext cx="3492110" cy="1055132"/>
            <a:chOff x="5410200" y="0"/>
            <a:chExt cx="3492110" cy="1055132"/>
          </a:xfrm>
        </p:grpSpPr>
        <p:sp>
          <p:nvSpPr>
            <p:cNvPr id="22" name="TextBox 21"/>
            <p:cNvSpPr txBox="1"/>
            <p:nvPr/>
          </p:nvSpPr>
          <p:spPr>
            <a:xfrm>
              <a:off x="6172200" y="685800"/>
              <a:ext cx="1937838" cy="369332"/>
            </a:xfrm>
            <a:prstGeom prst="rect">
              <a:avLst/>
            </a:prstGeom>
            <a:noFill/>
          </p:spPr>
          <p:txBody>
            <a:bodyPr wrap="none" rtlCol="0">
              <a:spAutoFit/>
            </a:bodyPr>
            <a:lstStyle/>
            <a:p>
              <a:r>
                <a:rPr lang="en-US" dirty="0" smtClean="0"/>
                <a:t>macroscopic fabric</a:t>
              </a:r>
              <a:endParaRPr lang="en-US" dirty="0"/>
            </a:p>
          </p:txBody>
        </p:sp>
        <p:sp>
          <p:nvSpPr>
            <p:cNvPr id="23" name="TextBox 22"/>
            <p:cNvSpPr txBox="1"/>
            <p:nvPr/>
          </p:nvSpPr>
          <p:spPr>
            <a:xfrm>
              <a:off x="5410200" y="0"/>
              <a:ext cx="3492110" cy="646331"/>
            </a:xfrm>
            <a:prstGeom prst="rect">
              <a:avLst/>
            </a:prstGeom>
            <a:noFill/>
          </p:spPr>
          <p:txBody>
            <a:bodyPr wrap="none" rtlCol="0">
              <a:spAutoFit/>
            </a:bodyPr>
            <a:lstStyle/>
            <a:p>
              <a:r>
                <a:rPr lang="en-US" sz="3600" i="1" dirty="0" smtClean="0"/>
                <a:t>field observations</a:t>
              </a:r>
              <a:endParaRPr lang="en-US" sz="3600" dirty="0"/>
            </a:p>
          </p:txBody>
        </p:sp>
      </p:grpSp>
      <p:grpSp>
        <p:nvGrpSpPr>
          <p:cNvPr id="64" name="Group 63"/>
          <p:cNvGrpSpPr/>
          <p:nvPr/>
        </p:nvGrpSpPr>
        <p:grpSpPr>
          <a:xfrm>
            <a:off x="3331596" y="3581401"/>
            <a:ext cx="5812404" cy="3276600"/>
            <a:chOff x="3331596" y="3581401"/>
            <a:chExt cx="5812404" cy="3276600"/>
          </a:xfrm>
        </p:grpSpPr>
        <p:pic>
          <p:nvPicPr>
            <p:cNvPr id="44" name="Picture 43" descr="IMG_20130721_181055_444.jpg"/>
            <p:cNvPicPr>
              <a:picLocks noChangeAspect="1"/>
            </p:cNvPicPr>
            <p:nvPr/>
          </p:nvPicPr>
          <p:blipFill>
            <a:blip r:embed="rId3" cstate="print"/>
            <a:stretch>
              <a:fillRect/>
            </a:stretch>
          </p:blipFill>
          <p:spPr>
            <a:xfrm>
              <a:off x="3331596" y="3581401"/>
              <a:ext cx="5812404" cy="3276600"/>
            </a:xfrm>
            <a:prstGeom prst="rect">
              <a:avLst/>
            </a:prstGeom>
          </p:spPr>
        </p:pic>
        <p:grpSp>
          <p:nvGrpSpPr>
            <p:cNvPr id="52" name="Group 51"/>
            <p:cNvGrpSpPr/>
            <p:nvPr/>
          </p:nvGrpSpPr>
          <p:grpSpPr>
            <a:xfrm>
              <a:off x="5317501" y="3815037"/>
              <a:ext cx="1210918" cy="145310"/>
              <a:chOff x="2743200" y="1676400"/>
              <a:chExt cx="1905000" cy="228600"/>
            </a:xfrm>
          </p:grpSpPr>
          <p:cxnSp>
            <p:nvCxnSpPr>
              <p:cNvPr id="46" name="Straight Connector 45"/>
              <p:cNvCxnSpPr/>
              <p:nvPr/>
            </p:nvCxnSpPr>
            <p:spPr>
              <a:xfrm flipH="1">
                <a:off x="2743200" y="1905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43200" y="1676400"/>
                <a:ext cx="381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800000">
              <a:off x="5414374" y="6527492"/>
              <a:ext cx="1210918" cy="145310"/>
              <a:chOff x="2895600" y="2819400"/>
              <a:chExt cx="1905000" cy="228600"/>
            </a:xfrm>
          </p:grpSpPr>
          <p:cxnSp>
            <p:nvCxnSpPr>
              <p:cNvPr id="49" name="Straight Connector 48"/>
              <p:cNvCxnSpPr/>
              <p:nvPr/>
            </p:nvCxnSpPr>
            <p:spPr>
              <a:xfrm flipH="1">
                <a:off x="2895600" y="3048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895600" y="2819400"/>
                <a:ext cx="381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p:cNvGrpSpPr/>
          <p:nvPr/>
        </p:nvGrpSpPr>
        <p:grpSpPr>
          <a:xfrm>
            <a:off x="-1" y="0"/>
            <a:ext cx="5542057" cy="3124199"/>
            <a:chOff x="0" y="0"/>
            <a:chExt cx="6329238" cy="3567953"/>
          </a:xfrm>
        </p:grpSpPr>
        <p:pic>
          <p:nvPicPr>
            <p:cNvPr id="56" name="Picture 55" descr="IMG_20130723_125113_878.jpg"/>
            <p:cNvPicPr>
              <a:picLocks noChangeAspect="1"/>
            </p:cNvPicPr>
            <p:nvPr/>
          </p:nvPicPr>
          <p:blipFill>
            <a:blip r:embed="rId4" cstate="print"/>
            <a:stretch>
              <a:fillRect/>
            </a:stretch>
          </p:blipFill>
          <p:spPr>
            <a:xfrm>
              <a:off x="0" y="0"/>
              <a:ext cx="6329238" cy="3567953"/>
            </a:xfrm>
            <a:prstGeom prst="rect">
              <a:avLst/>
            </a:prstGeom>
          </p:spPr>
        </p:pic>
        <p:grpSp>
          <p:nvGrpSpPr>
            <p:cNvPr id="58" name="Group 57"/>
            <p:cNvGrpSpPr/>
            <p:nvPr/>
          </p:nvGrpSpPr>
          <p:grpSpPr>
            <a:xfrm>
              <a:off x="2209800" y="228600"/>
              <a:ext cx="1210918" cy="145310"/>
              <a:chOff x="2743200" y="1676400"/>
              <a:chExt cx="1905000" cy="228600"/>
            </a:xfrm>
          </p:grpSpPr>
          <p:cxnSp>
            <p:nvCxnSpPr>
              <p:cNvPr id="59" name="Straight Connector 58"/>
              <p:cNvCxnSpPr/>
              <p:nvPr/>
            </p:nvCxnSpPr>
            <p:spPr>
              <a:xfrm flipH="1">
                <a:off x="2743200" y="1905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743200" y="1676400"/>
                <a:ext cx="381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0800000">
              <a:off x="2438400" y="3048000"/>
              <a:ext cx="1210918" cy="145310"/>
              <a:chOff x="2895600" y="2819400"/>
              <a:chExt cx="1905000" cy="228600"/>
            </a:xfrm>
          </p:grpSpPr>
          <p:cxnSp>
            <p:nvCxnSpPr>
              <p:cNvPr id="62" name="Straight Connector 61"/>
              <p:cNvCxnSpPr/>
              <p:nvPr/>
            </p:nvCxnSpPr>
            <p:spPr>
              <a:xfrm flipH="1">
                <a:off x="2895600" y="3048000"/>
                <a:ext cx="190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2819400"/>
                <a:ext cx="381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8" name="Freeform 67"/>
          <p:cNvSpPr/>
          <p:nvPr/>
        </p:nvSpPr>
        <p:spPr>
          <a:xfrm>
            <a:off x="1338095" y="1475548"/>
            <a:ext cx="858695" cy="312364"/>
          </a:xfrm>
          <a:custGeom>
            <a:avLst/>
            <a:gdLst>
              <a:gd name="connsiteX0" fmla="*/ 18637 w 858695"/>
              <a:gd name="connsiteY0" fmla="*/ 234306 h 312364"/>
              <a:gd name="connsiteX1" fmla="*/ 48373 w 858695"/>
              <a:gd name="connsiteY1" fmla="*/ 219437 h 312364"/>
              <a:gd name="connsiteX2" fmla="*/ 70676 w 858695"/>
              <a:gd name="connsiteY2" fmla="*/ 212003 h 312364"/>
              <a:gd name="connsiteX3" fmla="*/ 81827 w 858695"/>
              <a:gd name="connsiteY3" fmla="*/ 204569 h 312364"/>
              <a:gd name="connsiteX4" fmla="*/ 104129 w 858695"/>
              <a:gd name="connsiteY4" fmla="*/ 197135 h 312364"/>
              <a:gd name="connsiteX5" fmla="*/ 111564 w 858695"/>
              <a:gd name="connsiteY5" fmla="*/ 189701 h 312364"/>
              <a:gd name="connsiteX6" fmla="*/ 167320 w 858695"/>
              <a:gd name="connsiteY6" fmla="*/ 178550 h 312364"/>
              <a:gd name="connsiteX7" fmla="*/ 223076 w 858695"/>
              <a:gd name="connsiteY7" fmla="*/ 159964 h 312364"/>
              <a:gd name="connsiteX8" fmla="*/ 234227 w 858695"/>
              <a:gd name="connsiteY8" fmla="*/ 156247 h 312364"/>
              <a:gd name="connsiteX9" fmla="*/ 245378 w 858695"/>
              <a:gd name="connsiteY9" fmla="*/ 152530 h 312364"/>
              <a:gd name="connsiteX10" fmla="*/ 267681 w 858695"/>
              <a:gd name="connsiteY10" fmla="*/ 141379 h 312364"/>
              <a:gd name="connsiteX11" fmla="*/ 301134 w 858695"/>
              <a:gd name="connsiteY11" fmla="*/ 119076 h 312364"/>
              <a:gd name="connsiteX12" fmla="*/ 312285 w 858695"/>
              <a:gd name="connsiteY12" fmla="*/ 111642 h 312364"/>
              <a:gd name="connsiteX13" fmla="*/ 323437 w 858695"/>
              <a:gd name="connsiteY13" fmla="*/ 107925 h 312364"/>
              <a:gd name="connsiteX14" fmla="*/ 334588 w 858695"/>
              <a:gd name="connsiteY14" fmla="*/ 100491 h 312364"/>
              <a:gd name="connsiteX15" fmla="*/ 356890 w 858695"/>
              <a:gd name="connsiteY15" fmla="*/ 93057 h 312364"/>
              <a:gd name="connsiteX16" fmla="*/ 364325 w 858695"/>
              <a:gd name="connsiteY16" fmla="*/ 85623 h 312364"/>
              <a:gd name="connsiteX17" fmla="*/ 386627 w 858695"/>
              <a:gd name="connsiteY17" fmla="*/ 78189 h 312364"/>
              <a:gd name="connsiteX18" fmla="*/ 397778 w 858695"/>
              <a:gd name="connsiteY18" fmla="*/ 70754 h 312364"/>
              <a:gd name="connsiteX19" fmla="*/ 420081 w 858695"/>
              <a:gd name="connsiteY19" fmla="*/ 63320 h 312364"/>
              <a:gd name="connsiteX20" fmla="*/ 431232 w 858695"/>
              <a:gd name="connsiteY20" fmla="*/ 55886 h 312364"/>
              <a:gd name="connsiteX21" fmla="*/ 442383 w 858695"/>
              <a:gd name="connsiteY21" fmla="*/ 52169 h 312364"/>
              <a:gd name="connsiteX22" fmla="*/ 464685 w 858695"/>
              <a:gd name="connsiteY22" fmla="*/ 37301 h 312364"/>
              <a:gd name="connsiteX23" fmla="*/ 494422 w 858695"/>
              <a:gd name="connsiteY23" fmla="*/ 22432 h 312364"/>
              <a:gd name="connsiteX24" fmla="*/ 505573 w 858695"/>
              <a:gd name="connsiteY24" fmla="*/ 18715 h 312364"/>
              <a:gd name="connsiteX25" fmla="*/ 516725 w 858695"/>
              <a:gd name="connsiteY25" fmla="*/ 14998 h 312364"/>
              <a:gd name="connsiteX26" fmla="*/ 527876 w 858695"/>
              <a:gd name="connsiteY26" fmla="*/ 7564 h 312364"/>
              <a:gd name="connsiteX27" fmla="*/ 568764 w 858695"/>
              <a:gd name="connsiteY27" fmla="*/ 7564 h 312364"/>
              <a:gd name="connsiteX28" fmla="*/ 591066 w 858695"/>
              <a:gd name="connsiteY28" fmla="*/ 14998 h 312364"/>
              <a:gd name="connsiteX29" fmla="*/ 602217 w 858695"/>
              <a:gd name="connsiteY29" fmla="*/ 18715 h 312364"/>
              <a:gd name="connsiteX30" fmla="*/ 620803 w 858695"/>
              <a:gd name="connsiteY30" fmla="*/ 29867 h 312364"/>
              <a:gd name="connsiteX31" fmla="*/ 631954 w 858695"/>
              <a:gd name="connsiteY31" fmla="*/ 37301 h 312364"/>
              <a:gd name="connsiteX32" fmla="*/ 643105 w 858695"/>
              <a:gd name="connsiteY32" fmla="*/ 41018 h 312364"/>
              <a:gd name="connsiteX33" fmla="*/ 676559 w 858695"/>
              <a:gd name="connsiteY33" fmla="*/ 59603 h 312364"/>
              <a:gd name="connsiteX34" fmla="*/ 687710 w 858695"/>
              <a:gd name="connsiteY34" fmla="*/ 67037 h 312364"/>
              <a:gd name="connsiteX35" fmla="*/ 710012 w 858695"/>
              <a:gd name="connsiteY35" fmla="*/ 74472 h 312364"/>
              <a:gd name="connsiteX36" fmla="*/ 732315 w 858695"/>
              <a:gd name="connsiteY36" fmla="*/ 89340 h 312364"/>
              <a:gd name="connsiteX37" fmla="*/ 743466 w 858695"/>
              <a:gd name="connsiteY37" fmla="*/ 93057 h 312364"/>
              <a:gd name="connsiteX38" fmla="*/ 765768 w 858695"/>
              <a:gd name="connsiteY38" fmla="*/ 104208 h 312364"/>
              <a:gd name="connsiteX39" fmla="*/ 784354 w 858695"/>
              <a:gd name="connsiteY39" fmla="*/ 119076 h 312364"/>
              <a:gd name="connsiteX40" fmla="*/ 795505 w 858695"/>
              <a:gd name="connsiteY40" fmla="*/ 122793 h 312364"/>
              <a:gd name="connsiteX41" fmla="*/ 802939 w 858695"/>
              <a:gd name="connsiteY41" fmla="*/ 130228 h 312364"/>
              <a:gd name="connsiteX42" fmla="*/ 825242 w 858695"/>
              <a:gd name="connsiteY42" fmla="*/ 137662 h 312364"/>
              <a:gd name="connsiteX43" fmla="*/ 836393 w 858695"/>
              <a:gd name="connsiteY43" fmla="*/ 141379 h 312364"/>
              <a:gd name="connsiteX44" fmla="*/ 847544 w 858695"/>
              <a:gd name="connsiteY44" fmla="*/ 145096 h 312364"/>
              <a:gd name="connsiteX45" fmla="*/ 858695 w 858695"/>
              <a:gd name="connsiteY45" fmla="*/ 148813 h 312364"/>
              <a:gd name="connsiteX46" fmla="*/ 847544 w 858695"/>
              <a:gd name="connsiteY46" fmla="*/ 152530 h 312364"/>
              <a:gd name="connsiteX47" fmla="*/ 836393 w 858695"/>
              <a:gd name="connsiteY47" fmla="*/ 159964 h 312364"/>
              <a:gd name="connsiteX48" fmla="*/ 814090 w 858695"/>
              <a:gd name="connsiteY48" fmla="*/ 167398 h 312364"/>
              <a:gd name="connsiteX49" fmla="*/ 802939 w 858695"/>
              <a:gd name="connsiteY49" fmla="*/ 174832 h 312364"/>
              <a:gd name="connsiteX50" fmla="*/ 791788 w 858695"/>
              <a:gd name="connsiteY50" fmla="*/ 178550 h 312364"/>
              <a:gd name="connsiteX51" fmla="*/ 758334 w 858695"/>
              <a:gd name="connsiteY51" fmla="*/ 197135 h 312364"/>
              <a:gd name="connsiteX52" fmla="*/ 750900 w 858695"/>
              <a:gd name="connsiteY52" fmla="*/ 208286 h 312364"/>
              <a:gd name="connsiteX53" fmla="*/ 739749 w 858695"/>
              <a:gd name="connsiteY53" fmla="*/ 212003 h 312364"/>
              <a:gd name="connsiteX54" fmla="*/ 728598 w 858695"/>
              <a:gd name="connsiteY54" fmla="*/ 219437 h 312364"/>
              <a:gd name="connsiteX55" fmla="*/ 698861 w 858695"/>
              <a:gd name="connsiteY55" fmla="*/ 241740 h 312364"/>
              <a:gd name="connsiteX56" fmla="*/ 669125 w 858695"/>
              <a:gd name="connsiteY56" fmla="*/ 267759 h 312364"/>
              <a:gd name="connsiteX57" fmla="*/ 643105 w 858695"/>
              <a:gd name="connsiteY57" fmla="*/ 286345 h 312364"/>
              <a:gd name="connsiteX58" fmla="*/ 609651 w 858695"/>
              <a:gd name="connsiteY58" fmla="*/ 304930 h 312364"/>
              <a:gd name="connsiteX59" fmla="*/ 598500 w 858695"/>
              <a:gd name="connsiteY59" fmla="*/ 308647 h 312364"/>
              <a:gd name="connsiteX60" fmla="*/ 587349 w 858695"/>
              <a:gd name="connsiteY60" fmla="*/ 312364 h 312364"/>
              <a:gd name="connsiteX61" fmla="*/ 527876 w 858695"/>
              <a:gd name="connsiteY61" fmla="*/ 308647 h 312364"/>
              <a:gd name="connsiteX62" fmla="*/ 509290 w 858695"/>
              <a:gd name="connsiteY62" fmla="*/ 304930 h 312364"/>
              <a:gd name="connsiteX63" fmla="*/ 394061 w 858695"/>
              <a:gd name="connsiteY63" fmla="*/ 301213 h 312364"/>
              <a:gd name="connsiteX64" fmla="*/ 286266 w 858695"/>
              <a:gd name="connsiteY64" fmla="*/ 293779 h 312364"/>
              <a:gd name="connsiteX65" fmla="*/ 197056 w 858695"/>
              <a:gd name="connsiteY65" fmla="*/ 286345 h 312364"/>
              <a:gd name="connsiteX66" fmla="*/ 182188 w 858695"/>
              <a:gd name="connsiteY66" fmla="*/ 282628 h 312364"/>
              <a:gd name="connsiteX67" fmla="*/ 159885 w 858695"/>
              <a:gd name="connsiteY67" fmla="*/ 275193 h 312364"/>
              <a:gd name="connsiteX68" fmla="*/ 145017 w 858695"/>
              <a:gd name="connsiteY68" fmla="*/ 271476 h 312364"/>
              <a:gd name="connsiteX69" fmla="*/ 126432 w 858695"/>
              <a:gd name="connsiteY69" fmla="*/ 267759 h 312364"/>
              <a:gd name="connsiteX70" fmla="*/ 89261 w 858695"/>
              <a:gd name="connsiteY70" fmla="*/ 256608 h 312364"/>
              <a:gd name="connsiteX71" fmla="*/ 52090 w 858695"/>
              <a:gd name="connsiteY71" fmla="*/ 252891 h 312364"/>
              <a:gd name="connsiteX72" fmla="*/ 40939 w 858695"/>
              <a:gd name="connsiteY72" fmla="*/ 249174 h 312364"/>
              <a:gd name="connsiteX73" fmla="*/ 3768 w 858695"/>
              <a:gd name="connsiteY73" fmla="*/ 245457 h 312364"/>
              <a:gd name="connsiteX74" fmla="*/ 14920 w 858695"/>
              <a:gd name="connsiteY74" fmla="*/ 241740 h 312364"/>
              <a:gd name="connsiteX75" fmla="*/ 33505 w 858695"/>
              <a:gd name="connsiteY75" fmla="*/ 238023 h 312364"/>
              <a:gd name="connsiteX76" fmla="*/ 55807 w 858695"/>
              <a:gd name="connsiteY76" fmla="*/ 226872 h 312364"/>
              <a:gd name="connsiteX77" fmla="*/ 63242 w 858695"/>
              <a:gd name="connsiteY77" fmla="*/ 219437 h 312364"/>
              <a:gd name="connsiteX78" fmla="*/ 78110 w 858695"/>
              <a:gd name="connsiteY78" fmla="*/ 204569 h 31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58695" h="312364">
                <a:moveTo>
                  <a:pt x="18637" y="234306"/>
                </a:moveTo>
                <a:cubicBezTo>
                  <a:pt x="28549" y="229350"/>
                  <a:pt x="38187" y="223803"/>
                  <a:pt x="48373" y="219437"/>
                </a:cubicBezTo>
                <a:cubicBezTo>
                  <a:pt x="55576" y="216350"/>
                  <a:pt x="64156" y="216350"/>
                  <a:pt x="70676" y="212003"/>
                </a:cubicBezTo>
                <a:cubicBezTo>
                  <a:pt x="74393" y="209525"/>
                  <a:pt x="77745" y="206383"/>
                  <a:pt x="81827" y="204569"/>
                </a:cubicBezTo>
                <a:cubicBezTo>
                  <a:pt x="88988" y="201386"/>
                  <a:pt x="104129" y="197135"/>
                  <a:pt x="104129" y="197135"/>
                </a:cubicBezTo>
                <a:cubicBezTo>
                  <a:pt x="106607" y="194657"/>
                  <a:pt x="108310" y="191003"/>
                  <a:pt x="111564" y="189701"/>
                </a:cubicBezTo>
                <a:cubicBezTo>
                  <a:pt x="127497" y="183328"/>
                  <a:pt x="150311" y="180980"/>
                  <a:pt x="167320" y="178550"/>
                </a:cubicBezTo>
                <a:lnTo>
                  <a:pt x="223076" y="159964"/>
                </a:lnTo>
                <a:lnTo>
                  <a:pt x="234227" y="156247"/>
                </a:lnTo>
                <a:cubicBezTo>
                  <a:pt x="237944" y="155008"/>
                  <a:pt x="242118" y="154703"/>
                  <a:pt x="245378" y="152530"/>
                </a:cubicBezTo>
                <a:cubicBezTo>
                  <a:pt x="259789" y="142922"/>
                  <a:pt x="252291" y="146509"/>
                  <a:pt x="267681" y="141379"/>
                </a:cubicBezTo>
                <a:lnTo>
                  <a:pt x="301134" y="119076"/>
                </a:lnTo>
                <a:cubicBezTo>
                  <a:pt x="304851" y="116598"/>
                  <a:pt x="308047" y="113055"/>
                  <a:pt x="312285" y="111642"/>
                </a:cubicBezTo>
                <a:lnTo>
                  <a:pt x="323437" y="107925"/>
                </a:lnTo>
                <a:cubicBezTo>
                  <a:pt x="327154" y="105447"/>
                  <a:pt x="330506" y="102305"/>
                  <a:pt x="334588" y="100491"/>
                </a:cubicBezTo>
                <a:cubicBezTo>
                  <a:pt x="341749" y="97308"/>
                  <a:pt x="356890" y="93057"/>
                  <a:pt x="356890" y="93057"/>
                </a:cubicBezTo>
                <a:cubicBezTo>
                  <a:pt x="359368" y="90579"/>
                  <a:pt x="361190" y="87190"/>
                  <a:pt x="364325" y="85623"/>
                </a:cubicBezTo>
                <a:cubicBezTo>
                  <a:pt x="371334" y="82119"/>
                  <a:pt x="386627" y="78189"/>
                  <a:pt x="386627" y="78189"/>
                </a:cubicBezTo>
                <a:cubicBezTo>
                  <a:pt x="390344" y="75711"/>
                  <a:pt x="393696" y="72568"/>
                  <a:pt x="397778" y="70754"/>
                </a:cubicBezTo>
                <a:cubicBezTo>
                  <a:pt x="404939" y="67571"/>
                  <a:pt x="420081" y="63320"/>
                  <a:pt x="420081" y="63320"/>
                </a:cubicBezTo>
                <a:cubicBezTo>
                  <a:pt x="423798" y="60842"/>
                  <a:pt x="427236" y="57884"/>
                  <a:pt x="431232" y="55886"/>
                </a:cubicBezTo>
                <a:cubicBezTo>
                  <a:pt x="434736" y="54134"/>
                  <a:pt x="439123" y="54342"/>
                  <a:pt x="442383" y="52169"/>
                </a:cubicBezTo>
                <a:cubicBezTo>
                  <a:pt x="470226" y="33607"/>
                  <a:pt x="438171" y="46139"/>
                  <a:pt x="464685" y="37301"/>
                </a:cubicBezTo>
                <a:cubicBezTo>
                  <a:pt x="477661" y="24327"/>
                  <a:pt x="468796" y="30975"/>
                  <a:pt x="494422" y="22432"/>
                </a:cubicBezTo>
                <a:lnTo>
                  <a:pt x="505573" y="18715"/>
                </a:lnTo>
                <a:lnTo>
                  <a:pt x="516725" y="14998"/>
                </a:lnTo>
                <a:cubicBezTo>
                  <a:pt x="520442" y="12520"/>
                  <a:pt x="523880" y="9562"/>
                  <a:pt x="527876" y="7564"/>
                </a:cubicBezTo>
                <a:cubicBezTo>
                  <a:pt x="543003" y="0"/>
                  <a:pt x="549164" y="5114"/>
                  <a:pt x="568764" y="7564"/>
                </a:cubicBezTo>
                <a:lnTo>
                  <a:pt x="591066" y="14998"/>
                </a:lnTo>
                <a:lnTo>
                  <a:pt x="602217" y="18715"/>
                </a:lnTo>
                <a:cubicBezTo>
                  <a:pt x="616736" y="33236"/>
                  <a:pt x="601502" y="20217"/>
                  <a:pt x="620803" y="29867"/>
                </a:cubicBezTo>
                <a:cubicBezTo>
                  <a:pt x="624799" y="31865"/>
                  <a:pt x="627958" y="35303"/>
                  <a:pt x="631954" y="37301"/>
                </a:cubicBezTo>
                <a:cubicBezTo>
                  <a:pt x="635458" y="39053"/>
                  <a:pt x="639680" y="39115"/>
                  <a:pt x="643105" y="41018"/>
                </a:cubicBezTo>
                <a:cubicBezTo>
                  <a:pt x="681447" y="62319"/>
                  <a:pt x="651326" y="51193"/>
                  <a:pt x="676559" y="59603"/>
                </a:cubicBezTo>
                <a:cubicBezTo>
                  <a:pt x="680276" y="62081"/>
                  <a:pt x="683628" y="65223"/>
                  <a:pt x="687710" y="67037"/>
                </a:cubicBezTo>
                <a:cubicBezTo>
                  <a:pt x="694871" y="70220"/>
                  <a:pt x="703492" y="70125"/>
                  <a:pt x="710012" y="74472"/>
                </a:cubicBezTo>
                <a:cubicBezTo>
                  <a:pt x="717446" y="79428"/>
                  <a:pt x="723839" y="86515"/>
                  <a:pt x="732315" y="89340"/>
                </a:cubicBezTo>
                <a:cubicBezTo>
                  <a:pt x="736032" y="90579"/>
                  <a:pt x="739962" y="91305"/>
                  <a:pt x="743466" y="93057"/>
                </a:cubicBezTo>
                <a:cubicBezTo>
                  <a:pt x="772288" y="107468"/>
                  <a:pt x="737740" y="94865"/>
                  <a:pt x="765768" y="104208"/>
                </a:cubicBezTo>
                <a:cubicBezTo>
                  <a:pt x="772682" y="111122"/>
                  <a:pt x="774977" y="114388"/>
                  <a:pt x="784354" y="119076"/>
                </a:cubicBezTo>
                <a:cubicBezTo>
                  <a:pt x="787858" y="120828"/>
                  <a:pt x="791788" y="121554"/>
                  <a:pt x="795505" y="122793"/>
                </a:cubicBezTo>
                <a:cubicBezTo>
                  <a:pt x="797983" y="125271"/>
                  <a:pt x="799804" y="128661"/>
                  <a:pt x="802939" y="130228"/>
                </a:cubicBezTo>
                <a:cubicBezTo>
                  <a:pt x="809948" y="133733"/>
                  <a:pt x="817808" y="135184"/>
                  <a:pt x="825242" y="137662"/>
                </a:cubicBezTo>
                <a:lnTo>
                  <a:pt x="836393" y="141379"/>
                </a:lnTo>
                <a:lnTo>
                  <a:pt x="847544" y="145096"/>
                </a:lnTo>
                <a:lnTo>
                  <a:pt x="858695" y="148813"/>
                </a:lnTo>
                <a:cubicBezTo>
                  <a:pt x="854978" y="150052"/>
                  <a:pt x="851048" y="150778"/>
                  <a:pt x="847544" y="152530"/>
                </a:cubicBezTo>
                <a:cubicBezTo>
                  <a:pt x="843548" y="154528"/>
                  <a:pt x="840475" y="158150"/>
                  <a:pt x="836393" y="159964"/>
                </a:cubicBezTo>
                <a:cubicBezTo>
                  <a:pt x="829232" y="163147"/>
                  <a:pt x="814090" y="167398"/>
                  <a:pt x="814090" y="167398"/>
                </a:cubicBezTo>
                <a:cubicBezTo>
                  <a:pt x="810373" y="169876"/>
                  <a:pt x="806935" y="172834"/>
                  <a:pt x="802939" y="174832"/>
                </a:cubicBezTo>
                <a:cubicBezTo>
                  <a:pt x="799435" y="176584"/>
                  <a:pt x="795213" y="176647"/>
                  <a:pt x="791788" y="178550"/>
                </a:cubicBezTo>
                <a:cubicBezTo>
                  <a:pt x="753449" y="199850"/>
                  <a:pt x="783564" y="188725"/>
                  <a:pt x="758334" y="197135"/>
                </a:cubicBezTo>
                <a:cubicBezTo>
                  <a:pt x="755856" y="200852"/>
                  <a:pt x="754388" y="205495"/>
                  <a:pt x="750900" y="208286"/>
                </a:cubicBezTo>
                <a:cubicBezTo>
                  <a:pt x="747841" y="210734"/>
                  <a:pt x="743253" y="210251"/>
                  <a:pt x="739749" y="212003"/>
                </a:cubicBezTo>
                <a:cubicBezTo>
                  <a:pt x="735753" y="214001"/>
                  <a:pt x="732172" y="216757"/>
                  <a:pt x="728598" y="219437"/>
                </a:cubicBezTo>
                <a:cubicBezTo>
                  <a:pt x="693280" y="245926"/>
                  <a:pt x="724071" y="224934"/>
                  <a:pt x="698861" y="241740"/>
                </a:cubicBezTo>
                <a:cubicBezTo>
                  <a:pt x="677798" y="273334"/>
                  <a:pt x="712490" y="224394"/>
                  <a:pt x="669125" y="267759"/>
                </a:cubicBezTo>
                <a:cubicBezTo>
                  <a:pt x="651486" y="285398"/>
                  <a:pt x="660906" y="280411"/>
                  <a:pt x="643105" y="286345"/>
                </a:cubicBezTo>
                <a:cubicBezTo>
                  <a:pt x="626413" y="303037"/>
                  <a:pt x="636941" y="295834"/>
                  <a:pt x="609651" y="304930"/>
                </a:cubicBezTo>
                <a:lnTo>
                  <a:pt x="598500" y="308647"/>
                </a:lnTo>
                <a:lnTo>
                  <a:pt x="587349" y="312364"/>
                </a:lnTo>
                <a:cubicBezTo>
                  <a:pt x="567525" y="311125"/>
                  <a:pt x="547650" y="310530"/>
                  <a:pt x="527876" y="308647"/>
                </a:cubicBezTo>
                <a:cubicBezTo>
                  <a:pt x="521586" y="308048"/>
                  <a:pt x="515598" y="305280"/>
                  <a:pt x="509290" y="304930"/>
                </a:cubicBezTo>
                <a:cubicBezTo>
                  <a:pt x="470920" y="302798"/>
                  <a:pt x="432459" y="302780"/>
                  <a:pt x="394061" y="301213"/>
                </a:cubicBezTo>
                <a:cubicBezTo>
                  <a:pt x="297039" y="297253"/>
                  <a:pt x="359478" y="299202"/>
                  <a:pt x="286266" y="293779"/>
                </a:cubicBezTo>
                <a:cubicBezTo>
                  <a:pt x="201040" y="287466"/>
                  <a:pt x="254440" y="293518"/>
                  <a:pt x="197056" y="286345"/>
                </a:cubicBezTo>
                <a:cubicBezTo>
                  <a:pt x="192100" y="285106"/>
                  <a:pt x="187081" y="284096"/>
                  <a:pt x="182188" y="282628"/>
                </a:cubicBezTo>
                <a:cubicBezTo>
                  <a:pt x="174682" y="280376"/>
                  <a:pt x="167488" y="277094"/>
                  <a:pt x="159885" y="275193"/>
                </a:cubicBezTo>
                <a:cubicBezTo>
                  <a:pt x="154929" y="273954"/>
                  <a:pt x="150004" y="272584"/>
                  <a:pt x="145017" y="271476"/>
                </a:cubicBezTo>
                <a:cubicBezTo>
                  <a:pt x="138850" y="270106"/>
                  <a:pt x="132527" y="269421"/>
                  <a:pt x="126432" y="267759"/>
                </a:cubicBezTo>
                <a:cubicBezTo>
                  <a:pt x="115053" y="264656"/>
                  <a:pt x="101451" y="258349"/>
                  <a:pt x="89261" y="256608"/>
                </a:cubicBezTo>
                <a:cubicBezTo>
                  <a:pt x="76934" y="254847"/>
                  <a:pt x="64480" y="254130"/>
                  <a:pt x="52090" y="252891"/>
                </a:cubicBezTo>
                <a:cubicBezTo>
                  <a:pt x="48373" y="251652"/>
                  <a:pt x="44812" y="249770"/>
                  <a:pt x="40939" y="249174"/>
                </a:cubicBezTo>
                <a:cubicBezTo>
                  <a:pt x="28632" y="247281"/>
                  <a:pt x="15741" y="248878"/>
                  <a:pt x="3768" y="245457"/>
                </a:cubicBezTo>
                <a:cubicBezTo>
                  <a:pt x="0" y="244381"/>
                  <a:pt x="11119" y="242690"/>
                  <a:pt x="14920" y="241740"/>
                </a:cubicBezTo>
                <a:cubicBezTo>
                  <a:pt x="21049" y="240208"/>
                  <a:pt x="27376" y="239555"/>
                  <a:pt x="33505" y="238023"/>
                </a:cubicBezTo>
                <a:cubicBezTo>
                  <a:pt x="43498" y="235525"/>
                  <a:pt x="47548" y="233479"/>
                  <a:pt x="55807" y="226872"/>
                </a:cubicBezTo>
                <a:cubicBezTo>
                  <a:pt x="58544" y="224682"/>
                  <a:pt x="60505" y="221627"/>
                  <a:pt x="63242" y="219437"/>
                </a:cubicBezTo>
                <a:cubicBezTo>
                  <a:pt x="78193" y="207476"/>
                  <a:pt x="71468" y="217853"/>
                  <a:pt x="78110" y="204569"/>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706244" y="1713571"/>
            <a:ext cx="1040780" cy="260195"/>
          </a:xfrm>
          <a:custGeom>
            <a:avLst/>
            <a:gdLst>
              <a:gd name="connsiteX0" fmla="*/ 1040780 w 1040780"/>
              <a:gd name="connsiteY0" fmla="*/ 63190 h 260195"/>
              <a:gd name="connsiteX1" fmla="*/ 1014761 w 1040780"/>
              <a:gd name="connsiteY1" fmla="*/ 92927 h 260195"/>
              <a:gd name="connsiteX2" fmla="*/ 988741 w 1040780"/>
              <a:gd name="connsiteY2" fmla="*/ 115229 h 260195"/>
              <a:gd name="connsiteX3" fmla="*/ 966439 w 1040780"/>
              <a:gd name="connsiteY3" fmla="*/ 130097 h 260195"/>
              <a:gd name="connsiteX4" fmla="*/ 959005 w 1040780"/>
              <a:gd name="connsiteY4" fmla="*/ 141249 h 260195"/>
              <a:gd name="connsiteX5" fmla="*/ 947854 w 1040780"/>
              <a:gd name="connsiteY5" fmla="*/ 148683 h 260195"/>
              <a:gd name="connsiteX6" fmla="*/ 940419 w 1040780"/>
              <a:gd name="connsiteY6" fmla="*/ 156117 h 260195"/>
              <a:gd name="connsiteX7" fmla="*/ 918117 w 1040780"/>
              <a:gd name="connsiteY7" fmla="*/ 170985 h 260195"/>
              <a:gd name="connsiteX8" fmla="*/ 906966 w 1040780"/>
              <a:gd name="connsiteY8" fmla="*/ 178419 h 260195"/>
              <a:gd name="connsiteX9" fmla="*/ 895815 w 1040780"/>
              <a:gd name="connsiteY9" fmla="*/ 185853 h 260195"/>
              <a:gd name="connsiteX10" fmla="*/ 888380 w 1040780"/>
              <a:gd name="connsiteY10" fmla="*/ 197005 h 260195"/>
              <a:gd name="connsiteX11" fmla="*/ 877229 w 1040780"/>
              <a:gd name="connsiteY11" fmla="*/ 200722 h 260195"/>
              <a:gd name="connsiteX12" fmla="*/ 866078 w 1040780"/>
              <a:gd name="connsiteY12" fmla="*/ 208156 h 260195"/>
              <a:gd name="connsiteX13" fmla="*/ 854927 w 1040780"/>
              <a:gd name="connsiteY13" fmla="*/ 211873 h 260195"/>
              <a:gd name="connsiteX14" fmla="*/ 843776 w 1040780"/>
              <a:gd name="connsiteY14" fmla="*/ 219307 h 260195"/>
              <a:gd name="connsiteX15" fmla="*/ 821473 w 1040780"/>
              <a:gd name="connsiteY15" fmla="*/ 226741 h 260195"/>
              <a:gd name="connsiteX16" fmla="*/ 799171 w 1040780"/>
              <a:gd name="connsiteY16" fmla="*/ 234175 h 260195"/>
              <a:gd name="connsiteX17" fmla="*/ 773151 w 1040780"/>
              <a:gd name="connsiteY17" fmla="*/ 241609 h 260195"/>
              <a:gd name="connsiteX18" fmla="*/ 728546 w 1040780"/>
              <a:gd name="connsiteY18" fmla="*/ 249044 h 260195"/>
              <a:gd name="connsiteX19" fmla="*/ 698810 w 1040780"/>
              <a:gd name="connsiteY19" fmla="*/ 252761 h 260195"/>
              <a:gd name="connsiteX20" fmla="*/ 683941 w 1040780"/>
              <a:gd name="connsiteY20" fmla="*/ 256478 h 260195"/>
              <a:gd name="connsiteX21" fmla="*/ 635619 w 1040780"/>
              <a:gd name="connsiteY21" fmla="*/ 260195 h 260195"/>
              <a:gd name="connsiteX22" fmla="*/ 464634 w 1040780"/>
              <a:gd name="connsiteY22" fmla="*/ 256478 h 260195"/>
              <a:gd name="connsiteX23" fmla="*/ 427463 w 1040780"/>
              <a:gd name="connsiteY23" fmla="*/ 252761 h 260195"/>
              <a:gd name="connsiteX24" fmla="*/ 323385 w 1040780"/>
              <a:gd name="connsiteY24" fmla="*/ 249044 h 260195"/>
              <a:gd name="connsiteX25" fmla="*/ 211873 w 1040780"/>
              <a:gd name="connsiteY25" fmla="*/ 237892 h 260195"/>
              <a:gd name="connsiteX26" fmla="*/ 182136 w 1040780"/>
              <a:gd name="connsiteY26" fmla="*/ 234175 h 260195"/>
              <a:gd name="connsiteX27" fmla="*/ 148683 w 1040780"/>
              <a:gd name="connsiteY27" fmla="*/ 230458 h 260195"/>
              <a:gd name="connsiteX28" fmla="*/ 126380 w 1040780"/>
              <a:gd name="connsiteY28" fmla="*/ 226741 h 260195"/>
              <a:gd name="connsiteX29" fmla="*/ 115229 w 1040780"/>
              <a:gd name="connsiteY29" fmla="*/ 223024 h 260195"/>
              <a:gd name="connsiteX30" fmla="*/ 63190 w 1040780"/>
              <a:gd name="connsiteY30" fmla="*/ 215590 h 260195"/>
              <a:gd name="connsiteX31" fmla="*/ 52039 w 1040780"/>
              <a:gd name="connsiteY31" fmla="*/ 211873 h 260195"/>
              <a:gd name="connsiteX32" fmla="*/ 11151 w 1040780"/>
              <a:gd name="connsiteY32" fmla="*/ 204439 h 260195"/>
              <a:gd name="connsiteX33" fmla="*/ 0 w 1040780"/>
              <a:gd name="connsiteY33" fmla="*/ 200722 h 260195"/>
              <a:gd name="connsiteX34" fmla="*/ 55756 w 1040780"/>
              <a:gd name="connsiteY34" fmla="*/ 197005 h 260195"/>
              <a:gd name="connsiteX35" fmla="*/ 81776 w 1040780"/>
              <a:gd name="connsiteY35" fmla="*/ 189570 h 260195"/>
              <a:gd name="connsiteX36" fmla="*/ 96644 w 1040780"/>
              <a:gd name="connsiteY36" fmla="*/ 185853 h 260195"/>
              <a:gd name="connsiteX37" fmla="*/ 122663 w 1040780"/>
              <a:gd name="connsiteY37" fmla="*/ 178419 h 260195"/>
              <a:gd name="connsiteX38" fmla="*/ 148683 w 1040780"/>
              <a:gd name="connsiteY38" fmla="*/ 167268 h 260195"/>
              <a:gd name="connsiteX39" fmla="*/ 245327 w 1040780"/>
              <a:gd name="connsiteY39" fmla="*/ 156117 h 260195"/>
              <a:gd name="connsiteX40" fmla="*/ 349405 w 1040780"/>
              <a:gd name="connsiteY40" fmla="*/ 152400 h 260195"/>
              <a:gd name="connsiteX41" fmla="*/ 375424 w 1040780"/>
              <a:gd name="connsiteY41" fmla="*/ 144966 h 260195"/>
              <a:gd name="connsiteX42" fmla="*/ 397727 w 1040780"/>
              <a:gd name="connsiteY42" fmla="*/ 137531 h 260195"/>
              <a:gd name="connsiteX43" fmla="*/ 420029 w 1040780"/>
              <a:gd name="connsiteY43" fmla="*/ 126380 h 260195"/>
              <a:gd name="connsiteX44" fmla="*/ 442332 w 1040780"/>
              <a:gd name="connsiteY44" fmla="*/ 115229 h 260195"/>
              <a:gd name="connsiteX45" fmla="*/ 475785 w 1040780"/>
              <a:gd name="connsiteY45" fmla="*/ 96644 h 260195"/>
              <a:gd name="connsiteX46" fmla="*/ 498088 w 1040780"/>
              <a:gd name="connsiteY46" fmla="*/ 85492 h 260195"/>
              <a:gd name="connsiteX47" fmla="*/ 509239 w 1040780"/>
              <a:gd name="connsiteY47" fmla="*/ 78058 h 260195"/>
              <a:gd name="connsiteX48" fmla="*/ 531541 w 1040780"/>
              <a:gd name="connsiteY48" fmla="*/ 70624 h 260195"/>
              <a:gd name="connsiteX49" fmla="*/ 564995 w 1040780"/>
              <a:gd name="connsiteY49" fmla="*/ 55756 h 260195"/>
              <a:gd name="connsiteX50" fmla="*/ 576146 w 1040780"/>
              <a:gd name="connsiteY50" fmla="*/ 52039 h 260195"/>
              <a:gd name="connsiteX51" fmla="*/ 587297 w 1040780"/>
              <a:gd name="connsiteY51" fmla="*/ 48322 h 260195"/>
              <a:gd name="connsiteX52" fmla="*/ 620751 w 1040780"/>
              <a:gd name="connsiteY52" fmla="*/ 29736 h 260195"/>
              <a:gd name="connsiteX53" fmla="*/ 631902 w 1040780"/>
              <a:gd name="connsiteY53" fmla="*/ 18585 h 260195"/>
              <a:gd name="connsiteX54" fmla="*/ 654205 w 1040780"/>
              <a:gd name="connsiteY54" fmla="*/ 11151 h 260195"/>
              <a:gd name="connsiteX55" fmla="*/ 665356 w 1040780"/>
              <a:gd name="connsiteY55" fmla="*/ 7434 h 260195"/>
              <a:gd name="connsiteX56" fmla="*/ 672790 w 1040780"/>
              <a:gd name="connsiteY56" fmla="*/ 0 h 26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40780" h="260195">
                <a:moveTo>
                  <a:pt x="1040780" y="63190"/>
                </a:moveTo>
                <a:cubicBezTo>
                  <a:pt x="1028487" y="81630"/>
                  <a:pt x="1036504" y="71183"/>
                  <a:pt x="1014761" y="92927"/>
                </a:cubicBezTo>
                <a:cubicBezTo>
                  <a:pt x="1001926" y="105762"/>
                  <a:pt x="1004637" y="104102"/>
                  <a:pt x="988741" y="115229"/>
                </a:cubicBezTo>
                <a:cubicBezTo>
                  <a:pt x="981421" y="120353"/>
                  <a:pt x="966439" y="130097"/>
                  <a:pt x="966439" y="130097"/>
                </a:cubicBezTo>
                <a:cubicBezTo>
                  <a:pt x="963961" y="133814"/>
                  <a:pt x="962164" y="138090"/>
                  <a:pt x="959005" y="141249"/>
                </a:cubicBezTo>
                <a:cubicBezTo>
                  <a:pt x="955846" y="144408"/>
                  <a:pt x="951342" y="145892"/>
                  <a:pt x="947854" y="148683"/>
                </a:cubicBezTo>
                <a:cubicBezTo>
                  <a:pt x="945117" y="150872"/>
                  <a:pt x="943223" y="154014"/>
                  <a:pt x="940419" y="156117"/>
                </a:cubicBezTo>
                <a:cubicBezTo>
                  <a:pt x="933271" y="161478"/>
                  <a:pt x="925551" y="166029"/>
                  <a:pt x="918117" y="170985"/>
                </a:cubicBezTo>
                <a:lnTo>
                  <a:pt x="906966" y="178419"/>
                </a:lnTo>
                <a:lnTo>
                  <a:pt x="895815" y="185853"/>
                </a:lnTo>
                <a:cubicBezTo>
                  <a:pt x="893337" y="189570"/>
                  <a:pt x="891869" y="194214"/>
                  <a:pt x="888380" y="197005"/>
                </a:cubicBezTo>
                <a:cubicBezTo>
                  <a:pt x="885321" y="199453"/>
                  <a:pt x="880733" y="198970"/>
                  <a:pt x="877229" y="200722"/>
                </a:cubicBezTo>
                <a:cubicBezTo>
                  <a:pt x="873233" y="202720"/>
                  <a:pt x="870074" y="206158"/>
                  <a:pt x="866078" y="208156"/>
                </a:cubicBezTo>
                <a:cubicBezTo>
                  <a:pt x="862574" y="209908"/>
                  <a:pt x="858431" y="210121"/>
                  <a:pt x="854927" y="211873"/>
                </a:cubicBezTo>
                <a:cubicBezTo>
                  <a:pt x="850931" y="213871"/>
                  <a:pt x="847858" y="217493"/>
                  <a:pt x="843776" y="219307"/>
                </a:cubicBezTo>
                <a:cubicBezTo>
                  <a:pt x="836615" y="222490"/>
                  <a:pt x="828907" y="224263"/>
                  <a:pt x="821473" y="226741"/>
                </a:cubicBezTo>
                <a:lnTo>
                  <a:pt x="799171" y="234175"/>
                </a:lnTo>
                <a:cubicBezTo>
                  <a:pt x="789311" y="237461"/>
                  <a:pt x="783817" y="239609"/>
                  <a:pt x="773151" y="241609"/>
                </a:cubicBezTo>
                <a:cubicBezTo>
                  <a:pt x="758336" y="244387"/>
                  <a:pt x="743503" y="247174"/>
                  <a:pt x="728546" y="249044"/>
                </a:cubicBezTo>
                <a:cubicBezTo>
                  <a:pt x="718634" y="250283"/>
                  <a:pt x="708663" y="251119"/>
                  <a:pt x="698810" y="252761"/>
                </a:cubicBezTo>
                <a:cubicBezTo>
                  <a:pt x="693771" y="253601"/>
                  <a:pt x="689015" y="255881"/>
                  <a:pt x="683941" y="256478"/>
                </a:cubicBezTo>
                <a:cubicBezTo>
                  <a:pt x="667897" y="258366"/>
                  <a:pt x="651726" y="258956"/>
                  <a:pt x="635619" y="260195"/>
                </a:cubicBezTo>
                <a:lnTo>
                  <a:pt x="464634" y="256478"/>
                </a:lnTo>
                <a:cubicBezTo>
                  <a:pt x="452190" y="256034"/>
                  <a:pt x="439898" y="253415"/>
                  <a:pt x="427463" y="252761"/>
                </a:cubicBezTo>
                <a:cubicBezTo>
                  <a:pt x="392796" y="250936"/>
                  <a:pt x="358078" y="250283"/>
                  <a:pt x="323385" y="249044"/>
                </a:cubicBezTo>
                <a:cubicBezTo>
                  <a:pt x="270987" y="235944"/>
                  <a:pt x="352728" y="255498"/>
                  <a:pt x="211873" y="237892"/>
                </a:cubicBezTo>
                <a:lnTo>
                  <a:pt x="182136" y="234175"/>
                </a:lnTo>
                <a:cubicBezTo>
                  <a:pt x="170993" y="232864"/>
                  <a:pt x="159804" y="231941"/>
                  <a:pt x="148683" y="230458"/>
                </a:cubicBezTo>
                <a:cubicBezTo>
                  <a:pt x="141212" y="229462"/>
                  <a:pt x="133814" y="227980"/>
                  <a:pt x="126380" y="226741"/>
                </a:cubicBezTo>
                <a:cubicBezTo>
                  <a:pt x="122663" y="225502"/>
                  <a:pt x="119054" y="223874"/>
                  <a:pt x="115229" y="223024"/>
                </a:cubicBezTo>
                <a:cubicBezTo>
                  <a:pt x="101447" y="219961"/>
                  <a:pt x="76051" y="217198"/>
                  <a:pt x="63190" y="215590"/>
                </a:cubicBezTo>
                <a:cubicBezTo>
                  <a:pt x="59473" y="214351"/>
                  <a:pt x="55864" y="212723"/>
                  <a:pt x="52039" y="211873"/>
                </a:cubicBezTo>
                <a:cubicBezTo>
                  <a:pt x="22213" y="205245"/>
                  <a:pt x="38209" y="211203"/>
                  <a:pt x="11151" y="204439"/>
                </a:cubicBezTo>
                <a:cubicBezTo>
                  <a:pt x="7350" y="203489"/>
                  <a:pt x="3717" y="201961"/>
                  <a:pt x="0" y="200722"/>
                </a:cubicBezTo>
                <a:cubicBezTo>
                  <a:pt x="18585" y="199483"/>
                  <a:pt x="37232" y="198955"/>
                  <a:pt x="55756" y="197005"/>
                </a:cubicBezTo>
                <a:cubicBezTo>
                  <a:pt x="64960" y="196036"/>
                  <a:pt x="73038" y="192067"/>
                  <a:pt x="81776" y="189570"/>
                </a:cubicBezTo>
                <a:cubicBezTo>
                  <a:pt x="86688" y="188166"/>
                  <a:pt x="91732" y="187256"/>
                  <a:pt x="96644" y="185853"/>
                </a:cubicBezTo>
                <a:cubicBezTo>
                  <a:pt x="133971" y="175188"/>
                  <a:pt x="76183" y="190039"/>
                  <a:pt x="122663" y="178419"/>
                </a:cubicBezTo>
                <a:cubicBezTo>
                  <a:pt x="140356" y="166625"/>
                  <a:pt x="126862" y="173814"/>
                  <a:pt x="148683" y="167268"/>
                </a:cubicBezTo>
                <a:cubicBezTo>
                  <a:pt x="199601" y="151993"/>
                  <a:pt x="147081" y="160211"/>
                  <a:pt x="245327" y="156117"/>
                </a:cubicBezTo>
                <a:lnTo>
                  <a:pt x="349405" y="152400"/>
                </a:lnTo>
                <a:cubicBezTo>
                  <a:pt x="386900" y="139902"/>
                  <a:pt x="328725" y="158977"/>
                  <a:pt x="375424" y="144966"/>
                </a:cubicBezTo>
                <a:cubicBezTo>
                  <a:pt x="382930" y="142714"/>
                  <a:pt x="391207" y="141878"/>
                  <a:pt x="397727" y="137531"/>
                </a:cubicBezTo>
                <a:cubicBezTo>
                  <a:pt x="429684" y="116226"/>
                  <a:pt x="389251" y="141769"/>
                  <a:pt x="420029" y="126380"/>
                </a:cubicBezTo>
                <a:cubicBezTo>
                  <a:pt x="448849" y="111970"/>
                  <a:pt x="414304" y="124571"/>
                  <a:pt x="442332" y="115229"/>
                </a:cubicBezTo>
                <a:cubicBezTo>
                  <a:pt x="467894" y="98188"/>
                  <a:pt x="456158" y="103186"/>
                  <a:pt x="475785" y="96644"/>
                </a:cubicBezTo>
                <a:cubicBezTo>
                  <a:pt x="490747" y="81680"/>
                  <a:pt x="474111" y="95767"/>
                  <a:pt x="498088" y="85492"/>
                </a:cubicBezTo>
                <a:cubicBezTo>
                  <a:pt x="502194" y="83732"/>
                  <a:pt x="505157" y="79872"/>
                  <a:pt x="509239" y="78058"/>
                </a:cubicBezTo>
                <a:cubicBezTo>
                  <a:pt x="516400" y="74875"/>
                  <a:pt x="525021" y="74970"/>
                  <a:pt x="531541" y="70624"/>
                </a:cubicBezTo>
                <a:cubicBezTo>
                  <a:pt x="549213" y="58844"/>
                  <a:pt x="538455" y="64603"/>
                  <a:pt x="564995" y="55756"/>
                </a:cubicBezTo>
                <a:lnTo>
                  <a:pt x="576146" y="52039"/>
                </a:lnTo>
                <a:cubicBezTo>
                  <a:pt x="579863" y="50800"/>
                  <a:pt x="584037" y="50495"/>
                  <a:pt x="587297" y="48322"/>
                </a:cubicBezTo>
                <a:cubicBezTo>
                  <a:pt x="612860" y="31280"/>
                  <a:pt x="601123" y="36279"/>
                  <a:pt x="620751" y="29736"/>
                </a:cubicBezTo>
                <a:cubicBezTo>
                  <a:pt x="624468" y="26019"/>
                  <a:pt x="627307" y="21138"/>
                  <a:pt x="631902" y="18585"/>
                </a:cubicBezTo>
                <a:cubicBezTo>
                  <a:pt x="638752" y="14779"/>
                  <a:pt x="646771" y="13629"/>
                  <a:pt x="654205" y="11151"/>
                </a:cubicBezTo>
                <a:cubicBezTo>
                  <a:pt x="657922" y="9912"/>
                  <a:pt x="662586" y="10204"/>
                  <a:pt x="665356" y="7434"/>
                </a:cubicBezTo>
                <a:lnTo>
                  <a:pt x="672790"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91891" y="1921727"/>
            <a:ext cx="1660496" cy="315951"/>
          </a:xfrm>
          <a:custGeom>
            <a:avLst/>
            <a:gdLst>
              <a:gd name="connsiteX0" fmla="*/ 983989 w 1660496"/>
              <a:gd name="connsiteY0" fmla="*/ 26019 h 315951"/>
              <a:gd name="connsiteX1" fmla="*/ 946818 w 1660496"/>
              <a:gd name="connsiteY1" fmla="*/ 37171 h 315951"/>
              <a:gd name="connsiteX2" fmla="*/ 935667 w 1660496"/>
              <a:gd name="connsiteY2" fmla="*/ 44605 h 315951"/>
              <a:gd name="connsiteX3" fmla="*/ 913364 w 1660496"/>
              <a:gd name="connsiteY3" fmla="*/ 52039 h 315951"/>
              <a:gd name="connsiteX4" fmla="*/ 902213 w 1660496"/>
              <a:gd name="connsiteY4" fmla="*/ 55756 h 315951"/>
              <a:gd name="connsiteX5" fmla="*/ 891062 w 1660496"/>
              <a:gd name="connsiteY5" fmla="*/ 59473 h 315951"/>
              <a:gd name="connsiteX6" fmla="*/ 857608 w 1660496"/>
              <a:gd name="connsiteY6" fmla="*/ 74341 h 315951"/>
              <a:gd name="connsiteX7" fmla="*/ 846457 w 1660496"/>
              <a:gd name="connsiteY7" fmla="*/ 78058 h 315951"/>
              <a:gd name="connsiteX8" fmla="*/ 816720 w 1660496"/>
              <a:gd name="connsiteY8" fmla="*/ 92927 h 315951"/>
              <a:gd name="connsiteX9" fmla="*/ 805569 w 1660496"/>
              <a:gd name="connsiteY9" fmla="*/ 100361 h 315951"/>
              <a:gd name="connsiteX10" fmla="*/ 772115 w 1660496"/>
              <a:gd name="connsiteY10" fmla="*/ 111512 h 315951"/>
              <a:gd name="connsiteX11" fmla="*/ 760964 w 1660496"/>
              <a:gd name="connsiteY11" fmla="*/ 115229 h 315951"/>
              <a:gd name="connsiteX12" fmla="*/ 749813 w 1660496"/>
              <a:gd name="connsiteY12" fmla="*/ 118946 h 315951"/>
              <a:gd name="connsiteX13" fmla="*/ 731228 w 1660496"/>
              <a:gd name="connsiteY13" fmla="*/ 122663 h 315951"/>
              <a:gd name="connsiteX14" fmla="*/ 697774 w 1660496"/>
              <a:gd name="connsiteY14" fmla="*/ 130097 h 315951"/>
              <a:gd name="connsiteX15" fmla="*/ 649452 w 1660496"/>
              <a:gd name="connsiteY15" fmla="*/ 133814 h 315951"/>
              <a:gd name="connsiteX16" fmla="*/ 630867 w 1660496"/>
              <a:gd name="connsiteY16" fmla="*/ 137532 h 315951"/>
              <a:gd name="connsiteX17" fmla="*/ 608564 w 1660496"/>
              <a:gd name="connsiteY17" fmla="*/ 144966 h 315951"/>
              <a:gd name="connsiteX18" fmla="*/ 597413 w 1660496"/>
              <a:gd name="connsiteY18" fmla="*/ 148683 h 315951"/>
              <a:gd name="connsiteX19" fmla="*/ 549091 w 1660496"/>
              <a:gd name="connsiteY19" fmla="*/ 156117 h 315951"/>
              <a:gd name="connsiteX20" fmla="*/ 537940 w 1660496"/>
              <a:gd name="connsiteY20" fmla="*/ 159834 h 315951"/>
              <a:gd name="connsiteX21" fmla="*/ 493335 w 1660496"/>
              <a:gd name="connsiteY21" fmla="*/ 167268 h 315951"/>
              <a:gd name="connsiteX22" fmla="*/ 463598 w 1660496"/>
              <a:gd name="connsiteY22" fmla="*/ 174702 h 315951"/>
              <a:gd name="connsiteX23" fmla="*/ 418993 w 1660496"/>
              <a:gd name="connsiteY23" fmla="*/ 182136 h 315951"/>
              <a:gd name="connsiteX24" fmla="*/ 385540 w 1660496"/>
              <a:gd name="connsiteY24" fmla="*/ 189571 h 315951"/>
              <a:gd name="connsiteX25" fmla="*/ 359520 w 1660496"/>
              <a:gd name="connsiteY25" fmla="*/ 193288 h 315951"/>
              <a:gd name="connsiteX26" fmla="*/ 340935 w 1660496"/>
              <a:gd name="connsiteY26" fmla="*/ 197005 h 315951"/>
              <a:gd name="connsiteX27" fmla="*/ 259159 w 1660496"/>
              <a:gd name="connsiteY27" fmla="*/ 204439 h 315951"/>
              <a:gd name="connsiteX28" fmla="*/ 218271 w 1660496"/>
              <a:gd name="connsiteY28" fmla="*/ 211873 h 315951"/>
              <a:gd name="connsiteX29" fmla="*/ 195969 w 1660496"/>
              <a:gd name="connsiteY29" fmla="*/ 219307 h 315951"/>
              <a:gd name="connsiteX30" fmla="*/ 184818 w 1660496"/>
              <a:gd name="connsiteY30" fmla="*/ 223024 h 315951"/>
              <a:gd name="connsiteX31" fmla="*/ 147647 w 1660496"/>
              <a:gd name="connsiteY31" fmla="*/ 234175 h 315951"/>
              <a:gd name="connsiteX32" fmla="*/ 136496 w 1660496"/>
              <a:gd name="connsiteY32" fmla="*/ 237893 h 315951"/>
              <a:gd name="connsiteX33" fmla="*/ 125345 w 1660496"/>
              <a:gd name="connsiteY33" fmla="*/ 245327 h 315951"/>
              <a:gd name="connsiteX34" fmla="*/ 103042 w 1660496"/>
              <a:gd name="connsiteY34" fmla="*/ 252761 h 315951"/>
              <a:gd name="connsiteX35" fmla="*/ 91891 w 1660496"/>
              <a:gd name="connsiteY35" fmla="*/ 256478 h 315951"/>
              <a:gd name="connsiteX36" fmla="*/ 80740 w 1660496"/>
              <a:gd name="connsiteY36" fmla="*/ 260195 h 315951"/>
              <a:gd name="connsiteX37" fmla="*/ 69589 w 1660496"/>
              <a:gd name="connsiteY37" fmla="*/ 263912 h 315951"/>
              <a:gd name="connsiteX38" fmla="*/ 51003 w 1660496"/>
              <a:gd name="connsiteY38" fmla="*/ 275063 h 315951"/>
              <a:gd name="connsiteX39" fmla="*/ 39852 w 1660496"/>
              <a:gd name="connsiteY39" fmla="*/ 282497 h 315951"/>
              <a:gd name="connsiteX40" fmla="*/ 32418 w 1660496"/>
              <a:gd name="connsiteY40" fmla="*/ 289932 h 315951"/>
              <a:gd name="connsiteX41" fmla="*/ 21267 w 1660496"/>
              <a:gd name="connsiteY41" fmla="*/ 293649 h 315951"/>
              <a:gd name="connsiteX42" fmla="*/ 13832 w 1660496"/>
              <a:gd name="connsiteY42" fmla="*/ 301083 h 315951"/>
              <a:gd name="connsiteX43" fmla="*/ 2681 w 1660496"/>
              <a:gd name="connsiteY43" fmla="*/ 308517 h 315951"/>
              <a:gd name="connsiteX44" fmla="*/ 24984 w 1660496"/>
              <a:gd name="connsiteY44" fmla="*/ 315951 h 315951"/>
              <a:gd name="connsiteX45" fmla="*/ 77023 w 1660496"/>
              <a:gd name="connsiteY45" fmla="*/ 308517 h 315951"/>
              <a:gd name="connsiteX46" fmla="*/ 125345 w 1660496"/>
              <a:gd name="connsiteY46" fmla="*/ 297366 h 315951"/>
              <a:gd name="connsiteX47" fmla="*/ 140213 w 1660496"/>
              <a:gd name="connsiteY47" fmla="*/ 293649 h 315951"/>
              <a:gd name="connsiteX48" fmla="*/ 192252 w 1660496"/>
              <a:gd name="connsiteY48" fmla="*/ 286214 h 315951"/>
              <a:gd name="connsiteX49" fmla="*/ 210837 w 1660496"/>
              <a:gd name="connsiteY49" fmla="*/ 282497 h 315951"/>
              <a:gd name="connsiteX50" fmla="*/ 251725 w 1660496"/>
              <a:gd name="connsiteY50" fmla="*/ 278780 h 315951"/>
              <a:gd name="connsiteX51" fmla="*/ 404125 w 1660496"/>
              <a:gd name="connsiteY51" fmla="*/ 271346 h 315951"/>
              <a:gd name="connsiteX52" fmla="*/ 500769 w 1660496"/>
              <a:gd name="connsiteY52" fmla="*/ 263912 h 315951"/>
              <a:gd name="connsiteX53" fmla="*/ 638301 w 1660496"/>
              <a:gd name="connsiteY53" fmla="*/ 267629 h 315951"/>
              <a:gd name="connsiteX54" fmla="*/ 694057 w 1660496"/>
              <a:gd name="connsiteY54" fmla="*/ 275063 h 315951"/>
              <a:gd name="connsiteX55" fmla="*/ 720076 w 1660496"/>
              <a:gd name="connsiteY55" fmla="*/ 278780 h 315951"/>
              <a:gd name="connsiteX56" fmla="*/ 734945 w 1660496"/>
              <a:gd name="connsiteY56" fmla="*/ 282497 h 315951"/>
              <a:gd name="connsiteX57" fmla="*/ 790701 w 1660496"/>
              <a:gd name="connsiteY57" fmla="*/ 286214 h 315951"/>
              <a:gd name="connsiteX58" fmla="*/ 850174 w 1660496"/>
              <a:gd name="connsiteY58" fmla="*/ 282497 h 315951"/>
              <a:gd name="connsiteX59" fmla="*/ 894779 w 1660496"/>
              <a:gd name="connsiteY59" fmla="*/ 275063 h 315951"/>
              <a:gd name="connsiteX60" fmla="*/ 924515 w 1660496"/>
              <a:gd name="connsiteY60" fmla="*/ 267629 h 315951"/>
              <a:gd name="connsiteX61" fmla="*/ 939384 w 1660496"/>
              <a:gd name="connsiteY61" fmla="*/ 263912 h 315951"/>
              <a:gd name="connsiteX62" fmla="*/ 976554 w 1660496"/>
              <a:gd name="connsiteY62" fmla="*/ 252761 h 315951"/>
              <a:gd name="connsiteX63" fmla="*/ 991423 w 1660496"/>
              <a:gd name="connsiteY63" fmla="*/ 245327 h 315951"/>
              <a:gd name="connsiteX64" fmla="*/ 1013725 w 1660496"/>
              <a:gd name="connsiteY64" fmla="*/ 237893 h 315951"/>
              <a:gd name="connsiteX65" fmla="*/ 1024876 w 1660496"/>
              <a:gd name="connsiteY65" fmla="*/ 230458 h 315951"/>
              <a:gd name="connsiteX66" fmla="*/ 1062047 w 1660496"/>
              <a:gd name="connsiteY66" fmla="*/ 219307 h 315951"/>
              <a:gd name="connsiteX67" fmla="*/ 1073198 w 1660496"/>
              <a:gd name="connsiteY67" fmla="*/ 211873 h 315951"/>
              <a:gd name="connsiteX68" fmla="*/ 1106652 w 1660496"/>
              <a:gd name="connsiteY68" fmla="*/ 204439 h 315951"/>
              <a:gd name="connsiteX69" fmla="*/ 1117803 w 1660496"/>
              <a:gd name="connsiteY69" fmla="*/ 200722 h 315951"/>
              <a:gd name="connsiteX70" fmla="*/ 1136389 w 1660496"/>
              <a:gd name="connsiteY70" fmla="*/ 197005 h 315951"/>
              <a:gd name="connsiteX71" fmla="*/ 1158691 w 1660496"/>
              <a:gd name="connsiteY71" fmla="*/ 193288 h 315951"/>
              <a:gd name="connsiteX72" fmla="*/ 1180993 w 1660496"/>
              <a:gd name="connsiteY72" fmla="*/ 185853 h 315951"/>
              <a:gd name="connsiteX73" fmla="*/ 1199579 w 1660496"/>
              <a:gd name="connsiteY73" fmla="*/ 182136 h 315951"/>
              <a:gd name="connsiteX74" fmla="*/ 1221881 w 1660496"/>
              <a:gd name="connsiteY74" fmla="*/ 174702 h 315951"/>
              <a:gd name="connsiteX75" fmla="*/ 1233032 w 1660496"/>
              <a:gd name="connsiteY75" fmla="*/ 170985 h 315951"/>
              <a:gd name="connsiteX76" fmla="*/ 1247901 w 1660496"/>
              <a:gd name="connsiteY76" fmla="*/ 167268 h 315951"/>
              <a:gd name="connsiteX77" fmla="*/ 1270203 w 1660496"/>
              <a:gd name="connsiteY77" fmla="*/ 159834 h 315951"/>
              <a:gd name="connsiteX78" fmla="*/ 1296223 w 1660496"/>
              <a:gd name="connsiteY78" fmla="*/ 156117 h 315951"/>
              <a:gd name="connsiteX79" fmla="*/ 1415169 w 1660496"/>
              <a:gd name="connsiteY79" fmla="*/ 148683 h 315951"/>
              <a:gd name="connsiteX80" fmla="*/ 1441189 w 1660496"/>
              <a:gd name="connsiteY80" fmla="*/ 141249 h 315951"/>
              <a:gd name="connsiteX81" fmla="*/ 1452340 w 1660496"/>
              <a:gd name="connsiteY81" fmla="*/ 137532 h 315951"/>
              <a:gd name="connsiteX82" fmla="*/ 1459774 w 1660496"/>
              <a:gd name="connsiteY82" fmla="*/ 130097 h 315951"/>
              <a:gd name="connsiteX83" fmla="*/ 1470925 w 1660496"/>
              <a:gd name="connsiteY83" fmla="*/ 126380 h 315951"/>
              <a:gd name="connsiteX84" fmla="*/ 1485793 w 1660496"/>
              <a:gd name="connsiteY84" fmla="*/ 118946 h 315951"/>
              <a:gd name="connsiteX85" fmla="*/ 1496945 w 1660496"/>
              <a:gd name="connsiteY85" fmla="*/ 111512 h 315951"/>
              <a:gd name="connsiteX86" fmla="*/ 1508096 w 1660496"/>
              <a:gd name="connsiteY86" fmla="*/ 107795 h 315951"/>
              <a:gd name="connsiteX87" fmla="*/ 1530398 w 1660496"/>
              <a:gd name="connsiteY87" fmla="*/ 92927 h 315951"/>
              <a:gd name="connsiteX88" fmla="*/ 1541550 w 1660496"/>
              <a:gd name="connsiteY88" fmla="*/ 85493 h 315951"/>
              <a:gd name="connsiteX89" fmla="*/ 1552701 w 1660496"/>
              <a:gd name="connsiteY89" fmla="*/ 81775 h 315951"/>
              <a:gd name="connsiteX90" fmla="*/ 1563852 w 1660496"/>
              <a:gd name="connsiteY90" fmla="*/ 70624 h 315951"/>
              <a:gd name="connsiteX91" fmla="*/ 1575003 w 1660496"/>
              <a:gd name="connsiteY91" fmla="*/ 66907 h 315951"/>
              <a:gd name="connsiteX92" fmla="*/ 1604740 w 1660496"/>
              <a:gd name="connsiteY92" fmla="*/ 44605 h 315951"/>
              <a:gd name="connsiteX93" fmla="*/ 1612174 w 1660496"/>
              <a:gd name="connsiteY93" fmla="*/ 33453 h 315951"/>
              <a:gd name="connsiteX94" fmla="*/ 1645628 w 1660496"/>
              <a:gd name="connsiteY94" fmla="*/ 14868 h 315951"/>
              <a:gd name="connsiteX95" fmla="*/ 1660496 w 1660496"/>
              <a:gd name="connsiteY95" fmla="*/ 0 h 31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660496" h="315951">
                <a:moveTo>
                  <a:pt x="983989" y="26019"/>
                </a:moveTo>
                <a:cubicBezTo>
                  <a:pt x="975675" y="28097"/>
                  <a:pt x="952252" y="33549"/>
                  <a:pt x="946818" y="37171"/>
                </a:cubicBezTo>
                <a:cubicBezTo>
                  <a:pt x="943101" y="39649"/>
                  <a:pt x="939749" y="42791"/>
                  <a:pt x="935667" y="44605"/>
                </a:cubicBezTo>
                <a:cubicBezTo>
                  <a:pt x="928506" y="47788"/>
                  <a:pt x="920798" y="49561"/>
                  <a:pt x="913364" y="52039"/>
                </a:cubicBezTo>
                <a:lnTo>
                  <a:pt x="902213" y="55756"/>
                </a:lnTo>
                <a:cubicBezTo>
                  <a:pt x="898496" y="56995"/>
                  <a:pt x="894322" y="57300"/>
                  <a:pt x="891062" y="59473"/>
                </a:cubicBezTo>
                <a:cubicBezTo>
                  <a:pt x="873390" y="71254"/>
                  <a:pt x="884149" y="65494"/>
                  <a:pt x="857608" y="74341"/>
                </a:cubicBezTo>
                <a:lnTo>
                  <a:pt x="846457" y="78058"/>
                </a:lnTo>
                <a:cubicBezTo>
                  <a:pt x="822025" y="102493"/>
                  <a:pt x="867966" y="58763"/>
                  <a:pt x="816720" y="92927"/>
                </a:cubicBezTo>
                <a:cubicBezTo>
                  <a:pt x="813003" y="95405"/>
                  <a:pt x="809651" y="98547"/>
                  <a:pt x="805569" y="100361"/>
                </a:cubicBezTo>
                <a:cubicBezTo>
                  <a:pt x="805561" y="100365"/>
                  <a:pt x="777695" y="109652"/>
                  <a:pt x="772115" y="111512"/>
                </a:cubicBezTo>
                <a:lnTo>
                  <a:pt x="760964" y="115229"/>
                </a:lnTo>
                <a:cubicBezTo>
                  <a:pt x="757247" y="116468"/>
                  <a:pt x="753655" y="118178"/>
                  <a:pt x="749813" y="118946"/>
                </a:cubicBezTo>
                <a:cubicBezTo>
                  <a:pt x="743618" y="120185"/>
                  <a:pt x="737357" y="121131"/>
                  <a:pt x="731228" y="122663"/>
                </a:cubicBezTo>
                <a:cubicBezTo>
                  <a:pt x="708163" y="128429"/>
                  <a:pt x="733102" y="126378"/>
                  <a:pt x="697774" y="130097"/>
                </a:cubicBezTo>
                <a:cubicBezTo>
                  <a:pt x="681708" y="131788"/>
                  <a:pt x="665559" y="132575"/>
                  <a:pt x="649452" y="133814"/>
                </a:cubicBezTo>
                <a:cubicBezTo>
                  <a:pt x="643257" y="135053"/>
                  <a:pt x="636962" y="135870"/>
                  <a:pt x="630867" y="137532"/>
                </a:cubicBezTo>
                <a:cubicBezTo>
                  <a:pt x="623307" y="139594"/>
                  <a:pt x="615998" y="142488"/>
                  <a:pt x="608564" y="144966"/>
                </a:cubicBezTo>
                <a:cubicBezTo>
                  <a:pt x="604847" y="146205"/>
                  <a:pt x="601301" y="148197"/>
                  <a:pt x="597413" y="148683"/>
                </a:cubicBezTo>
                <a:cubicBezTo>
                  <a:pt x="579356" y="150940"/>
                  <a:pt x="566120" y="151860"/>
                  <a:pt x="549091" y="156117"/>
                </a:cubicBezTo>
                <a:cubicBezTo>
                  <a:pt x="545290" y="157067"/>
                  <a:pt x="541782" y="159066"/>
                  <a:pt x="537940" y="159834"/>
                </a:cubicBezTo>
                <a:cubicBezTo>
                  <a:pt x="523159" y="162790"/>
                  <a:pt x="507958" y="163612"/>
                  <a:pt x="493335" y="167268"/>
                </a:cubicBezTo>
                <a:cubicBezTo>
                  <a:pt x="483423" y="169746"/>
                  <a:pt x="473676" y="173022"/>
                  <a:pt x="463598" y="174702"/>
                </a:cubicBezTo>
                <a:cubicBezTo>
                  <a:pt x="448730" y="177180"/>
                  <a:pt x="433616" y="178480"/>
                  <a:pt x="418993" y="182136"/>
                </a:cubicBezTo>
                <a:cubicBezTo>
                  <a:pt x="405637" y="185475"/>
                  <a:pt x="399684" y="187213"/>
                  <a:pt x="385540" y="189571"/>
                </a:cubicBezTo>
                <a:cubicBezTo>
                  <a:pt x="376898" y="191012"/>
                  <a:pt x="368162" y="191848"/>
                  <a:pt x="359520" y="193288"/>
                </a:cubicBezTo>
                <a:cubicBezTo>
                  <a:pt x="353288" y="194327"/>
                  <a:pt x="347218" y="196344"/>
                  <a:pt x="340935" y="197005"/>
                </a:cubicBezTo>
                <a:cubicBezTo>
                  <a:pt x="261992" y="205315"/>
                  <a:pt x="315883" y="196336"/>
                  <a:pt x="259159" y="204439"/>
                </a:cubicBezTo>
                <a:cubicBezTo>
                  <a:pt x="253211" y="205289"/>
                  <a:pt x="225313" y="209952"/>
                  <a:pt x="218271" y="211873"/>
                </a:cubicBezTo>
                <a:cubicBezTo>
                  <a:pt x="210711" y="213935"/>
                  <a:pt x="203403" y="216829"/>
                  <a:pt x="195969" y="219307"/>
                </a:cubicBezTo>
                <a:cubicBezTo>
                  <a:pt x="192252" y="220546"/>
                  <a:pt x="188619" y="222074"/>
                  <a:pt x="184818" y="223024"/>
                </a:cubicBezTo>
                <a:cubicBezTo>
                  <a:pt x="162355" y="228640"/>
                  <a:pt x="174785" y="225128"/>
                  <a:pt x="147647" y="234175"/>
                </a:cubicBezTo>
                <a:cubicBezTo>
                  <a:pt x="143930" y="235414"/>
                  <a:pt x="139756" y="235720"/>
                  <a:pt x="136496" y="237893"/>
                </a:cubicBezTo>
                <a:cubicBezTo>
                  <a:pt x="132779" y="240371"/>
                  <a:pt x="129427" y="243513"/>
                  <a:pt x="125345" y="245327"/>
                </a:cubicBezTo>
                <a:cubicBezTo>
                  <a:pt x="118184" y="248510"/>
                  <a:pt x="110476" y="250283"/>
                  <a:pt x="103042" y="252761"/>
                </a:cubicBezTo>
                <a:lnTo>
                  <a:pt x="91891" y="256478"/>
                </a:lnTo>
                <a:lnTo>
                  <a:pt x="80740" y="260195"/>
                </a:lnTo>
                <a:lnTo>
                  <a:pt x="69589" y="263912"/>
                </a:lnTo>
                <a:cubicBezTo>
                  <a:pt x="55066" y="278433"/>
                  <a:pt x="70305" y="265412"/>
                  <a:pt x="51003" y="275063"/>
                </a:cubicBezTo>
                <a:cubicBezTo>
                  <a:pt x="47007" y="277061"/>
                  <a:pt x="43340" y="279706"/>
                  <a:pt x="39852" y="282497"/>
                </a:cubicBezTo>
                <a:cubicBezTo>
                  <a:pt x="37115" y="284686"/>
                  <a:pt x="35423" y="288129"/>
                  <a:pt x="32418" y="289932"/>
                </a:cubicBezTo>
                <a:cubicBezTo>
                  <a:pt x="29058" y="291948"/>
                  <a:pt x="24984" y="292410"/>
                  <a:pt x="21267" y="293649"/>
                </a:cubicBezTo>
                <a:cubicBezTo>
                  <a:pt x="18789" y="296127"/>
                  <a:pt x="16569" y="298894"/>
                  <a:pt x="13832" y="301083"/>
                </a:cubicBezTo>
                <a:cubicBezTo>
                  <a:pt x="10344" y="303874"/>
                  <a:pt x="0" y="304943"/>
                  <a:pt x="2681" y="308517"/>
                </a:cubicBezTo>
                <a:cubicBezTo>
                  <a:pt x="7383" y="314786"/>
                  <a:pt x="24984" y="315951"/>
                  <a:pt x="24984" y="315951"/>
                </a:cubicBezTo>
                <a:cubicBezTo>
                  <a:pt x="42330" y="313473"/>
                  <a:pt x="60024" y="312767"/>
                  <a:pt x="77023" y="308517"/>
                </a:cubicBezTo>
                <a:cubicBezTo>
                  <a:pt x="149892" y="290300"/>
                  <a:pt x="73858" y="308807"/>
                  <a:pt x="125345" y="297366"/>
                </a:cubicBezTo>
                <a:cubicBezTo>
                  <a:pt x="130332" y="296258"/>
                  <a:pt x="135174" y="294489"/>
                  <a:pt x="140213" y="293649"/>
                </a:cubicBezTo>
                <a:cubicBezTo>
                  <a:pt x="157497" y="290768"/>
                  <a:pt x="175070" y="289650"/>
                  <a:pt x="192252" y="286214"/>
                </a:cubicBezTo>
                <a:cubicBezTo>
                  <a:pt x="198447" y="284975"/>
                  <a:pt x="204568" y="283281"/>
                  <a:pt x="210837" y="282497"/>
                </a:cubicBezTo>
                <a:cubicBezTo>
                  <a:pt x="224417" y="280800"/>
                  <a:pt x="238074" y="279755"/>
                  <a:pt x="251725" y="278780"/>
                </a:cubicBezTo>
                <a:cubicBezTo>
                  <a:pt x="320387" y="273876"/>
                  <a:pt x="328025" y="275151"/>
                  <a:pt x="404125" y="271346"/>
                </a:cubicBezTo>
                <a:cubicBezTo>
                  <a:pt x="458050" y="268650"/>
                  <a:pt x="455103" y="268479"/>
                  <a:pt x="500769" y="263912"/>
                </a:cubicBezTo>
                <a:lnTo>
                  <a:pt x="638301" y="267629"/>
                </a:lnTo>
                <a:cubicBezTo>
                  <a:pt x="677940" y="269316"/>
                  <a:pt x="665198" y="270253"/>
                  <a:pt x="694057" y="275063"/>
                </a:cubicBezTo>
                <a:cubicBezTo>
                  <a:pt x="702699" y="276503"/>
                  <a:pt x="711456" y="277213"/>
                  <a:pt x="720076" y="278780"/>
                </a:cubicBezTo>
                <a:cubicBezTo>
                  <a:pt x="725102" y="279694"/>
                  <a:pt x="729864" y="281962"/>
                  <a:pt x="734945" y="282497"/>
                </a:cubicBezTo>
                <a:cubicBezTo>
                  <a:pt x="753469" y="284447"/>
                  <a:pt x="772116" y="284975"/>
                  <a:pt x="790701" y="286214"/>
                </a:cubicBezTo>
                <a:cubicBezTo>
                  <a:pt x="810525" y="284975"/>
                  <a:pt x="830386" y="284218"/>
                  <a:pt x="850174" y="282497"/>
                </a:cubicBezTo>
                <a:cubicBezTo>
                  <a:pt x="861837" y="281483"/>
                  <a:pt x="882465" y="277905"/>
                  <a:pt x="894779" y="275063"/>
                </a:cubicBezTo>
                <a:cubicBezTo>
                  <a:pt x="904734" y="272766"/>
                  <a:pt x="914603" y="270107"/>
                  <a:pt x="924515" y="267629"/>
                </a:cubicBezTo>
                <a:cubicBezTo>
                  <a:pt x="929471" y="266390"/>
                  <a:pt x="934641" y="265809"/>
                  <a:pt x="939384" y="263912"/>
                </a:cubicBezTo>
                <a:cubicBezTo>
                  <a:pt x="963835" y="254132"/>
                  <a:pt x="951426" y="257787"/>
                  <a:pt x="976554" y="252761"/>
                </a:cubicBezTo>
                <a:cubicBezTo>
                  <a:pt x="981510" y="250283"/>
                  <a:pt x="986278" y="247385"/>
                  <a:pt x="991423" y="245327"/>
                </a:cubicBezTo>
                <a:cubicBezTo>
                  <a:pt x="998699" y="242417"/>
                  <a:pt x="1013725" y="237893"/>
                  <a:pt x="1013725" y="237893"/>
                </a:cubicBezTo>
                <a:cubicBezTo>
                  <a:pt x="1017442" y="235415"/>
                  <a:pt x="1020770" y="232218"/>
                  <a:pt x="1024876" y="230458"/>
                </a:cubicBezTo>
                <a:cubicBezTo>
                  <a:pt x="1039424" y="224223"/>
                  <a:pt x="1047052" y="229304"/>
                  <a:pt x="1062047" y="219307"/>
                </a:cubicBezTo>
                <a:cubicBezTo>
                  <a:pt x="1065764" y="216829"/>
                  <a:pt x="1069202" y="213871"/>
                  <a:pt x="1073198" y="211873"/>
                </a:cubicBezTo>
                <a:cubicBezTo>
                  <a:pt x="1083239" y="206853"/>
                  <a:pt x="1096375" y="206723"/>
                  <a:pt x="1106652" y="204439"/>
                </a:cubicBezTo>
                <a:cubicBezTo>
                  <a:pt x="1110477" y="203589"/>
                  <a:pt x="1114002" y="201672"/>
                  <a:pt x="1117803" y="200722"/>
                </a:cubicBezTo>
                <a:cubicBezTo>
                  <a:pt x="1123932" y="199190"/>
                  <a:pt x="1130173" y="198135"/>
                  <a:pt x="1136389" y="197005"/>
                </a:cubicBezTo>
                <a:cubicBezTo>
                  <a:pt x="1143804" y="195657"/>
                  <a:pt x="1151380" y="195116"/>
                  <a:pt x="1158691" y="193288"/>
                </a:cubicBezTo>
                <a:cubicBezTo>
                  <a:pt x="1166293" y="191387"/>
                  <a:pt x="1173309" y="187390"/>
                  <a:pt x="1180993" y="185853"/>
                </a:cubicBezTo>
                <a:cubicBezTo>
                  <a:pt x="1187188" y="184614"/>
                  <a:pt x="1193484" y="183798"/>
                  <a:pt x="1199579" y="182136"/>
                </a:cubicBezTo>
                <a:cubicBezTo>
                  <a:pt x="1207139" y="180074"/>
                  <a:pt x="1214447" y="177180"/>
                  <a:pt x="1221881" y="174702"/>
                </a:cubicBezTo>
                <a:cubicBezTo>
                  <a:pt x="1225598" y="173463"/>
                  <a:pt x="1229231" y="171935"/>
                  <a:pt x="1233032" y="170985"/>
                </a:cubicBezTo>
                <a:cubicBezTo>
                  <a:pt x="1237988" y="169746"/>
                  <a:pt x="1243008" y="168736"/>
                  <a:pt x="1247901" y="167268"/>
                </a:cubicBezTo>
                <a:cubicBezTo>
                  <a:pt x="1255407" y="165016"/>
                  <a:pt x="1262446" y="160942"/>
                  <a:pt x="1270203" y="159834"/>
                </a:cubicBezTo>
                <a:cubicBezTo>
                  <a:pt x="1278876" y="158595"/>
                  <a:pt x="1287498" y="156910"/>
                  <a:pt x="1296223" y="156117"/>
                </a:cubicBezTo>
                <a:cubicBezTo>
                  <a:pt x="1314999" y="154410"/>
                  <a:pt x="1399123" y="149627"/>
                  <a:pt x="1415169" y="148683"/>
                </a:cubicBezTo>
                <a:cubicBezTo>
                  <a:pt x="1441905" y="139771"/>
                  <a:pt x="1408517" y="150583"/>
                  <a:pt x="1441189" y="141249"/>
                </a:cubicBezTo>
                <a:cubicBezTo>
                  <a:pt x="1444956" y="140173"/>
                  <a:pt x="1448623" y="138771"/>
                  <a:pt x="1452340" y="137532"/>
                </a:cubicBezTo>
                <a:cubicBezTo>
                  <a:pt x="1454818" y="135054"/>
                  <a:pt x="1456769" y="131900"/>
                  <a:pt x="1459774" y="130097"/>
                </a:cubicBezTo>
                <a:cubicBezTo>
                  <a:pt x="1463134" y="128081"/>
                  <a:pt x="1467324" y="127923"/>
                  <a:pt x="1470925" y="126380"/>
                </a:cubicBezTo>
                <a:cubicBezTo>
                  <a:pt x="1476018" y="124197"/>
                  <a:pt x="1480982" y="121695"/>
                  <a:pt x="1485793" y="118946"/>
                </a:cubicBezTo>
                <a:cubicBezTo>
                  <a:pt x="1489672" y="116730"/>
                  <a:pt x="1492949" y="113510"/>
                  <a:pt x="1496945" y="111512"/>
                </a:cubicBezTo>
                <a:cubicBezTo>
                  <a:pt x="1500449" y="109760"/>
                  <a:pt x="1504671" y="109698"/>
                  <a:pt x="1508096" y="107795"/>
                </a:cubicBezTo>
                <a:cubicBezTo>
                  <a:pt x="1515906" y="103456"/>
                  <a:pt x="1522964" y="97883"/>
                  <a:pt x="1530398" y="92927"/>
                </a:cubicBezTo>
                <a:cubicBezTo>
                  <a:pt x="1534115" y="90449"/>
                  <a:pt x="1537312" y="86906"/>
                  <a:pt x="1541550" y="85493"/>
                </a:cubicBezTo>
                <a:lnTo>
                  <a:pt x="1552701" y="81775"/>
                </a:lnTo>
                <a:cubicBezTo>
                  <a:pt x="1556418" y="78058"/>
                  <a:pt x="1559478" y="73540"/>
                  <a:pt x="1563852" y="70624"/>
                </a:cubicBezTo>
                <a:cubicBezTo>
                  <a:pt x="1567112" y="68451"/>
                  <a:pt x="1571869" y="69258"/>
                  <a:pt x="1575003" y="66907"/>
                </a:cubicBezTo>
                <a:cubicBezTo>
                  <a:pt x="1609173" y="41281"/>
                  <a:pt x="1579547" y="53003"/>
                  <a:pt x="1604740" y="44605"/>
                </a:cubicBezTo>
                <a:cubicBezTo>
                  <a:pt x="1607218" y="40888"/>
                  <a:pt x="1608812" y="36395"/>
                  <a:pt x="1612174" y="33453"/>
                </a:cubicBezTo>
                <a:cubicBezTo>
                  <a:pt x="1627904" y="19689"/>
                  <a:pt x="1630312" y="19973"/>
                  <a:pt x="1645628" y="14868"/>
                </a:cubicBezTo>
                <a:cubicBezTo>
                  <a:pt x="1654599" y="1412"/>
                  <a:pt x="1649066" y="5715"/>
                  <a:pt x="1660496" y="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923276" y="1226423"/>
            <a:ext cx="610794" cy="156011"/>
          </a:xfrm>
          <a:custGeom>
            <a:avLst/>
            <a:gdLst>
              <a:gd name="connsiteX0" fmla="*/ 610794 w 610794"/>
              <a:gd name="connsiteY0" fmla="*/ 21668 h 156011"/>
              <a:gd name="connsiteX1" fmla="*/ 446115 w 610794"/>
              <a:gd name="connsiteY1" fmla="*/ 17334 h 156011"/>
              <a:gd name="connsiteX2" fmla="*/ 411446 w 610794"/>
              <a:gd name="connsiteY2" fmla="*/ 8667 h 156011"/>
              <a:gd name="connsiteX3" fmla="*/ 368110 w 610794"/>
              <a:gd name="connsiteY3" fmla="*/ 0 h 156011"/>
              <a:gd name="connsiteX4" fmla="*/ 307439 w 610794"/>
              <a:gd name="connsiteY4" fmla="*/ 8667 h 156011"/>
              <a:gd name="connsiteX5" fmla="*/ 281437 w 610794"/>
              <a:gd name="connsiteY5" fmla="*/ 17334 h 156011"/>
              <a:gd name="connsiteX6" fmla="*/ 242434 w 610794"/>
              <a:gd name="connsiteY6" fmla="*/ 34669 h 156011"/>
              <a:gd name="connsiteX7" fmla="*/ 216432 w 610794"/>
              <a:gd name="connsiteY7" fmla="*/ 43336 h 156011"/>
              <a:gd name="connsiteX8" fmla="*/ 194764 w 610794"/>
              <a:gd name="connsiteY8" fmla="*/ 47670 h 156011"/>
              <a:gd name="connsiteX9" fmla="*/ 168762 w 610794"/>
              <a:gd name="connsiteY9" fmla="*/ 56337 h 156011"/>
              <a:gd name="connsiteX10" fmla="*/ 125425 w 610794"/>
              <a:gd name="connsiteY10" fmla="*/ 65004 h 156011"/>
              <a:gd name="connsiteX11" fmla="*/ 112424 w 610794"/>
              <a:gd name="connsiteY11" fmla="*/ 69338 h 156011"/>
              <a:gd name="connsiteX12" fmla="*/ 51753 w 610794"/>
              <a:gd name="connsiteY12" fmla="*/ 78005 h 156011"/>
              <a:gd name="connsiteX13" fmla="*/ 25751 w 610794"/>
              <a:gd name="connsiteY13" fmla="*/ 86673 h 156011"/>
              <a:gd name="connsiteX14" fmla="*/ 12751 w 610794"/>
              <a:gd name="connsiteY14" fmla="*/ 95340 h 156011"/>
              <a:gd name="connsiteX15" fmla="*/ 4083 w 610794"/>
              <a:gd name="connsiteY15" fmla="*/ 104007 h 156011"/>
              <a:gd name="connsiteX16" fmla="*/ 121092 w 610794"/>
              <a:gd name="connsiteY16" fmla="*/ 99674 h 156011"/>
              <a:gd name="connsiteX17" fmla="*/ 177429 w 610794"/>
              <a:gd name="connsiteY17" fmla="*/ 104007 h 156011"/>
              <a:gd name="connsiteX18" fmla="*/ 207765 w 610794"/>
              <a:gd name="connsiteY18" fmla="*/ 112675 h 156011"/>
              <a:gd name="connsiteX19" fmla="*/ 220766 w 610794"/>
              <a:gd name="connsiteY19" fmla="*/ 121342 h 156011"/>
              <a:gd name="connsiteX20" fmla="*/ 233767 w 610794"/>
              <a:gd name="connsiteY20" fmla="*/ 125676 h 156011"/>
              <a:gd name="connsiteX21" fmla="*/ 246768 w 610794"/>
              <a:gd name="connsiteY21" fmla="*/ 134343 h 156011"/>
              <a:gd name="connsiteX22" fmla="*/ 259769 w 610794"/>
              <a:gd name="connsiteY22" fmla="*/ 138677 h 156011"/>
              <a:gd name="connsiteX23" fmla="*/ 272769 w 610794"/>
              <a:gd name="connsiteY23" fmla="*/ 147344 h 156011"/>
              <a:gd name="connsiteX24" fmla="*/ 298771 w 610794"/>
              <a:gd name="connsiteY24" fmla="*/ 156011 h 156011"/>
              <a:gd name="connsiteX25" fmla="*/ 337774 w 610794"/>
              <a:gd name="connsiteY25" fmla="*/ 151677 h 156011"/>
              <a:gd name="connsiteX26" fmla="*/ 368110 w 610794"/>
              <a:gd name="connsiteY26" fmla="*/ 143010 h 156011"/>
              <a:gd name="connsiteX27" fmla="*/ 437448 w 610794"/>
              <a:gd name="connsiteY27" fmla="*/ 138677 h 156011"/>
              <a:gd name="connsiteX28" fmla="*/ 472117 w 610794"/>
              <a:gd name="connsiteY28" fmla="*/ 130009 h 156011"/>
              <a:gd name="connsiteX29" fmla="*/ 545789 w 610794"/>
              <a:gd name="connsiteY29" fmla="*/ 134343 h 156011"/>
              <a:gd name="connsiteX30" fmla="*/ 580459 w 610794"/>
              <a:gd name="connsiteY30" fmla="*/ 143010 h 156011"/>
              <a:gd name="connsiteX31" fmla="*/ 597793 w 610794"/>
              <a:gd name="connsiteY31" fmla="*/ 143010 h 15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0794" h="156011">
                <a:moveTo>
                  <a:pt x="610794" y="21668"/>
                </a:moveTo>
                <a:cubicBezTo>
                  <a:pt x="555901" y="20223"/>
                  <a:pt x="500911" y="20908"/>
                  <a:pt x="446115" y="17334"/>
                </a:cubicBezTo>
                <a:cubicBezTo>
                  <a:pt x="434228" y="16559"/>
                  <a:pt x="423002" y="11556"/>
                  <a:pt x="411446" y="8667"/>
                </a:cubicBezTo>
                <a:cubicBezTo>
                  <a:pt x="385580" y="2200"/>
                  <a:pt x="399998" y="5314"/>
                  <a:pt x="368110" y="0"/>
                </a:cubicBezTo>
                <a:cubicBezTo>
                  <a:pt x="337981" y="3012"/>
                  <a:pt x="331007" y="1596"/>
                  <a:pt x="307439" y="8667"/>
                </a:cubicBezTo>
                <a:cubicBezTo>
                  <a:pt x="298688" y="11292"/>
                  <a:pt x="281437" y="17334"/>
                  <a:pt x="281437" y="17334"/>
                </a:cubicBezTo>
                <a:cubicBezTo>
                  <a:pt x="260834" y="31071"/>
                  <a:pt x="273378" y="24354"/>
                  <a:pt x="242434" y="34669"/>
                </a:cubicBezTo>
                <a:lnTo>
                  <a:pt x="216432" y="43336"/>
                </a:lnTo>
                <a:cubicBezTo>
                  <a:pt x="209209" y="44781"/>
                  <a:pt x="201870" y="45732"/>
                  <a:pt x="194764" y="47670"/>
                </a:cubicBezTo>
                <a:cubicBezTo>
                  <a:pt x="185950" y="50074"/>
                  <a:pt x="177721" y="54545"/>
                  <a:pt x="168762" y="56337"/>
                </a:cubicBezTo>
                <a:cubicBezTo>
                  <a:pt x="154316" y="59226"/>
                  <a:pt x="139401" y="60345"/>
                  <a:pt x="125425" y="65004"/>
                </a:cubicBezTo>
                <a:cubicBezTo>
                  <a:pt x="121091" y="66449"/>
                  <a:pt x="116930" y="68587"/>
                  <a:pt x="112424" y="69338"/>
                </a:cubicBezTo>
                <a:cubicBezTo>
                  <a:pt x="83863" y="74099"/>
                  <a:pt x="76247" y="71325"/>
                  <a:pt x="51753" y="78005"/>
                </a:cubicBezTo>
                <a:cubicBezTo>
                  <a:pt x="42939" y="80409"/>
                  <a:pt x="33353" y="81605"/>
                  <a:pt x="25751" y="86673"/>
                </a:cubicBezTo>
                <a:cubicBezTo>
                  <a:pt x="21418" y="89562"/>
                  <a:pt x="16818" y="92087"/>
                  <a:pt x="12751" y="95340"/>
                </a:cubicBezTo>
                <a:cubicBezTo>
                  <a:pt x="9560" y="97892"/>
                  <a:pt x="0" y="103844"/>
                  <a:pt x="4083" y="104007"/>
                </a:cubicBezTo>
                <a:lnTo>
                  <a:pt x="121092" y="99674"/>
                </a:lnTo>
                <a:cubicBezTo>
                  <a:pt x="139871" y="101118"/>
                  <a:pt x="158724" y="101806"/>
                  <a:pt x="177429" y="104007"/>
                </a:cubicBezTo>
                <a:cubicBezTo>
                  <a:pt x="181061" y="104434"/>
                  <a:pt x="203022" y="110303"/>
                  <a:pt x="207765" y="112675"/>
                </a:cubicBezTo>
                <a:cubicBezTo>
                  <a:pt x="212423" y="115004"/>
                  <a:pt x="216108" y="119013"/>
                  <a:pt x="220766" y="121342"/>
                </a:cubicBezTo>
                <a:cubicBezTo>
                  <a:pt x="224852" y="123385"/>
                  <a:pt x="229681" y="123633"/>
                  <a:pt x="233767" y="125676"/>
                </a:cubicBezTo>
                <a:cubicBezTo>
                  <a:pt x="238425" y="128005"/>
                  <a:pt x="242110" y="132014"/>
                  <a:pt x="246768" y="134343"/>
                </a:cubicBezTo>
                <a:cubicBezTo>
                  <a:pt x="250854" y="136386"/>
                  <a:pt x="255683" y="136634"/>
                  <a:pt x="259769" y="138677"/>
                </a:cubicBezTo>
                <a:cubicBezTo>
                  <a:pt x="264427" y="141006"/>
                  <a:pt x="268010" y="145229"/>
                  <a:pt x="272769" y="147344"/>
                </a:cubicBezTo>
                <a:cubicBezTo>
                  <a:pt x="281118" y="151054"/>
                  <a:pt x="298771" y="156011"/>
                  <a:pt x="298771" y="156011"/>
                </a:cubicBezTo>
                <a:cubicBezTo>
                  <a:pt x="311772" y="154566"/>
                  <a:pt x="324871" y="153827"/>
                  <a:pt x="337774" y="151677"/>
                </a:cubicBezTo>
                <a:cubicBezTo>
                  <a:pt x="365477" y="147060"/>
                  <a:pt x="334541" y="146367"/>
                  <a:pt x="368110" y="143010"/>
                </a:cubicBezTo>
                <a:cubicBezTo>
                  <a:pt x="391153" y="140706"/>
                  <a:pt x="414335" y="140121"/>
                  <a:pt x="437448" y="138677"/>
                </a:cubicBezTo>
                <a:cubicBezTo>
                  <a:pt x="447707" y="135257"/>
                  <a:pt x="461658" y="130009"/>
                  <a:pt x="472117" y="130009"/>
                </a:cubicBezTo>
                <a:cubicBezTo>
                  <a:pt x="496717" y="130009"/>
                  <a:pt x="521232" y="132898"/>
                  <a:pt x="545789" y="134343"/>
                </a:cubicBezTo>
                <a:cubicBezTo>
                  <a:pt x="559294" y="138845"/>
                  <a:pt x="564766" y="141267"/>
                  <a:pt x="580459" y="143010"/>
                </a:cubicBezTo>
                <a:cubicBezTo>
                  <a:pt x="586202" y="143648"/>
                  <a:pt x="592015" y="143010"/>
                  <a:pt x="597793" y="14301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5867400" y="1143000"/>
            <a:ext cx="3276600" cy="1200329"/>
          </a:xfrm>
          <a:prstGeom prst="rect">
            <a:avLst/>
          </a:prstGeom>
          <a:noFill/>
        </p:spPr>
        <p:txBody>
          <a:bodyPr wrap="square" rtlCol="0">
            <a:spAutoFit/>
          </a:bodyPr>
          <a:lstStyle/>
          <a:p>
            <a:r>
              <a:rPr lang="en-US" b="1" dirty="0" smtClean="0"/>
              <a:t>Looking perpendicular to lineation, we also observed a consistent (</a:t>
            </a:r>
            <a:r>
              <a:rPr lang="en-US" b="1" dirty="0" err="1" smtClean="0"/>
              <a:t>sinistral</a:t>
            </a:r>
            <a:r>
              <a:rPr lang="en-US" b="1" dirty="0" smtClean="0"/>
              <a:t>) sense of </a:t>
            </a:r>
            <a:r>
              <a:rPr lang="en-US" b="1" dirty="0" smtClean="0"/>
              <a:t>shear. </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p:nvPr/>
        </p:nvCxnSpPr>
        <p:spPr>
          <a:xfrm flipH="1">
            <a:off x="6858000" y="5105400"/>
            <a:ext cx="1905000" cy="1371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Vorticity2.png"/>
          <p:cNvPicPr>
            <a:picLocks noChangeAspect="1"/>
          </p:cNvPicPr>
          <p:nvPr/>
        </p:nvPicPr>
        <p:blipFill>
          <a:blip r:embed="rId2" cstate="print"/>
          <a:srcRect t="8184" r="12814"/>
          <a:stretch>
            <a:fillRect/>
          </a:stretch>
        </p:blipFill>
        <p:spPr>
          <a:xfrm>
            <a:off x="5943600" y="2057400"/>
            <a:ext cx="3200400" cy="4572000"/>
          </a:xfrm>
          <a:prstGeom prst="rect">
            <a:avLst/>
          </a:prstGeom>
        </p:spPr>
      </p:pic>
      <p:pic>
        <p:nvPicPr>
          <p:cNvPr id="21507" name="Picture 3"/>
          <p:cNvPicPr>
            <a:picLocks noChangeAspect="1" noChangeArrowheads="1"/>
          </p:cNvPicPr>
          <p:nvPr/>
        </p:nvPicPr>
        <p:blipFill>
          <a:blip r:embed="rId3" cstate="print"/>
          <a:srcRect l="28751" t="2312" r="44012" b="82663"/>
          <a:stretch>
            <a:fillRect/>
          </a:stretch>
        </p:blipFill>
        <p:spPr bwMode="auto">
          <a:xfrm>
            <a:off x="7010400" y="1295400"/>
            <a:ext cx="1371600" cy="990600"/>
          </a:xfrm>
          <a:prstGeom prst="rect">
            <a:avLst/>
          </a:prstGeom>
          <a:noFill/>
          <a:ln w="9525">
            <a:noFill/>
            <a:miter lim="800000"/>
            <a:headEnd/>
            <a:tailEnd/>
          </a:ln>
        </p:spPr>
      </p:pic>
      <p:sp>
        <p:nvSpPr>
          <p:cNvPr id="24" name="TextBox 23"/>
          <p:cNvSpPr txBox="1"/>
          <p:nvPr/>
        </p:nvSpPr>
        <p:spPr>
          <a:xfrm>
            <a:off x="3113396" y="6581001"/>
            <a:ext cx="2917209" cy="276999"/>
          </a:xfrm>
          <a:prstGeom prst="rect">
            <a:avLst/>
          </a:prstGeom>
          <a:solidFill>
            <a:schemeClr val="bg1"/>
          </a:solidFill>
        </p:spPr>
        <p:txBody>
          <a:bodyPr wrap="none" rtlCol="0">
            <a:spAutoFit/>
          </a:bodyPr>
          <a:lstStyle/>
          <a:p>
            <a:r>
              <a:rPr lang="en-US" sz="1200" dirty="0" smtClean="0"/>
              <a:t>Diagrams modified from </a:t>
            </a:r>
            <a:r>
              <a:rPr lang="en-US" sz="1200" dirty="0" err="1" smtClean="0"/>
              <a:t>Giorgis</a:t>
            </a:r>
            <a:r>
              <a:rPr lang="en-US" sz="1200" dirty="0" smtClean="0"/>
              <a:t> et al. 2006</a:t>
            </a:r>
            <a:endParaRPr lang="en-US" sz="1200" dirty="0"/>
          </a:p>
        </p:txBody>
      </p:sp>
      <p:sp>
        <p:nvSpPr>
          <p:cNvPr id="25" name="TextBox 24"/>
          <p:cNvSpPr txBox="1"/>
          <p:nvPr/>
        </p:nvSpPr>
        <p:spPr>
          <a:xfrm>
            <a:off x="5486400" y="147935"/>
            <a:ext cx="2875082" cy="461665"/>
          </a:xfrm>
          <a:prstGeom prst="rect">
            <a:avLst/>
          </a:prstGeom>
          <a:noFill/>
        </p:spPr>
        <p:txBody>
          <a:bodyPr wrap="none" rtlCol="0">
            <a:spAutoFit/>
          </a:bodyPr>
          <a:lstStyle/>
          <a:p>
            <a:r>
              <a:rPr lang="en-US" sz="2400" b="1" i="1" dirty="0" smtClean="0">
                <a:solidFill>
                  <a:srgbClr val="00B050"/>
                </a:solidFill>
              </a:rPr>
              <a:t>McCall Area </a:t>
            </a:r>
            <a:r>
              <a:rPr lang="en-US" sz="2400" b="1" i="1" dirty="0" err="1" smtClean="0">
                <a:solidFill>
                  <a:srgbClr val="00B050"/>
                </a:solidFill>
              </a:rPr>
              <a:t>Vorticity</a:t>
            </a:r>
            <a:endParaRPr lang="en-US" sz="2400" b="1" i="1" dirty="0">
              <a:solidFill>
                <a:srgbClr val="00B050"/>
              </a:solidFill>
            </a:endParaRPr>
          </a:p>
        </p:txBody>
      </p:sp>
      <p:sp>
        <p:nvSpPr>
          <p:cNvPr id="26" name="TextBox 25"/>
          <p:cNvSpPr txBox="1"/>
          <p:nvPr/>
        </p:nvSpPr>
        <p:spPr>
          <a:xfrm>
            <a:off x="762000" y="147935"/>
            <a:ext cx="2979277" cy="461665"/>
          </a:xfrm>
          <a:prstGeom prst="rect">
            <a:avLst/>
          </a:prstGeom>
          <a:noFill/>
        </p:spPr>
        <p:txBody>
          <a:bodyPr wrap="none" rtlCol="0">
            <a:spAutoFit/>
          </a:bodyPr>
          <a:lstStyle/>
          <a:p>
            <a:r>
              <a:rPr lang="en-US" sz="2400" b="1" i="1" dirty="0" smtClean="0">
                <a:solidFill>
                  <a:srgbClr val="00B050"/>
                </a:solidFill>
              </a:rPr>
              <a:t>Orofino Area </a:t>
            </a:r>
            <a:r>
              <a:rPr lang="en-US" sz="2400" b="1" i="1" dirty="0" err="1" smtClean="0">
                <a:solidFill>
                  <a:srgbClr val="00B050"/>
                </a:solidFill>
              </a:rPr>
              <a:t>Vorticity</a:t>
            </a:r>
            <a:endParaRPr lang="en-US" sz="2400" b="1" i="1" dirty="0">
              <a:solidFill>
                <a:srgbClr val="00B050"/>
              </a:solidFill>
            </a:endParaRPr>
          </a:p>
        </p:txBody>
      </p:sp>
      <p:grpSp>
        <p:nvGrpSpPr>
          <p:cNvPr id="35" name="Group 34"/>
          <p:cNvGrpSpPr/>
          <p:nvPr/>
        </p:nvGrpSpPr>
        <p:grpSpPr>
          <a:xfrm>
            <a:off x="6324600" y="4495800"/>
            <a:ext cx="1143000" cy="1828800"/>
            <a:chOff x="5791200" y="3429000"/>
            <a:chExt cx="1143000" cy="1828800"/>
          </a:xfrm>
        </p:grpSpPr>
        <p:cxnSp>
          <p:nvCxnSpPr>
            <p:cNvPr id="30" name="Straight Arrow Connector 29"/>
            <p:cNvCxnSpPr/>
            <p:nvPr/>
          </p:nvCxnSpPr>
          <p:spPr>
            <a:xfrm flipV="1">
              <a:off x="5791200" y="3962400"/>
              <a:ext cx="1143000" cy="129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791200" y="3429000"/>
              <a:ext cx="457200" cy="182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248400" y="6324600"/>
            <a:ext cx="774827" cy="461665"/>
          </a:xfrm>
          <a:prstGeom prst="rect">
            <a:avLst/>
          </a:prstGeom>
          <a:noFill/>
          <a:scene3d>
            <a:camera prst="isometricRightUp"/>
            <a:lightRig rig="threePt" dir="t"/>
          </a:scene3d>
        </p:spPr>
        <p:txBody>
          <a:bodyPr wrap="none" rtlCol="0">
            <a:spAutoFit/>
          </a:bodyPr>
          <a:lstStyle/>
          <a:p>
            <a:r>
              <a:rPr lang="en-US" sz="2400" dirty="0" smtClean="0"/>
              <a:t>west</a:t>
            </a:r>
            <a:endParaRPr lang="en-US" sz="2400" dirty="0"/>
          </a:p>
        </p:txBody>
      </p:sp>
      <p:sp>
        <p:nvSpPr>
          <p:cNvPr id="42" name="Arc 41"/>
          <p:cNvSpPr/>
          <p:nvPr/>
        </p:nvSpPr>
        <p:spPr>
          <a:xfrm>
            <a:off x="6248400" y="5334000"/>
            <a:ext cx="685800" cy="685800"/>
          </a:xfrm>
          <a:prstGeom prst="arc">
            <a:avLst>
              <a:gd name="adj1" fmla="val 16200000"/>
              <a:gd name="adj2" fmla="val 21103358"/>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4648200" y="4114800"/>
            <a:ext cx="1981200" cy="1477328"/>
          </a:xfrm>
          <a:prstGeom prst="rect">
            <a:avLst/>
          </a:prstGeom>
          <a:noFill/>
        </p:spPr>
        <p:txBody>
          <a:bodyPr wrap="square" rtlCol="0">
            <a:spAutoFit/>
          </a:bodyPr>
          <a:lstStyle/>
          <a:p>
            <a:r>
              <a:rPr lang="en-US" dirty="0" smtClean="0"/>
              <a:t>approximate possible range of angle of convergence </a:t>
            </a:r>
            <a:r>
              <a:rPr lang="en-US" dirty="0" smtClean="0"/>
              <a:t>(50</a:t>
            </a:r>
            <a:r>
              <a:rPr lang="en-US" dirty="0" smtClean="0"/>
              <a:t>°-85°)</a:t>
            </a:r>
            <a:endParaRPr lang="en-US" dirty="0"/>
          </a:p>
        </p:txBody>
      </p:sp>
      <p:cxnSp>
        <p:nvCxnSpPr>
          <p:cNvPr id="45" name="Straight Connector 44"/>
          <p:cNvCxnSpPr>
            <a:stCxn id="43" idx="2"/>
          </p:cNvCxnSpPr>
          <p:nvPr/>
        </p:nvCxnSpPr>
        <p:spPr>
          <a:xfrm flipV="1">
            <a:off x="5638800" y="5486400"/>
            <a:ext cx="1143000" cy="1057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86100" y="762000"/>
            <a:ext cx="2971801" cy="1200329"/>
          </a:xfrm>
          <a:prstGeom prst="rect">
            <a:avLst/>
          </a:prstGeom>
          <a:solidFill>
            <a:schemeClr val="bg1"/>
          </a:solidFill>
        </p:spPr>
        <p:txBody>
          <a:bodyPr wrap="square" rtlCol="0">
            <a:spAutoFit/>
          </a:bodyPr>
          <a:lstStyle/>
          <a:p>
            <a:r>
              <a:rPr lang="en-US" b="1" dirty="0" smtClean="0"/>
              <a:t>The </a:t>
            </a:r>
            <a:r>
              <a:rPr lang="en-US" b="1" dirty="0" err="1" smtClean="0"/>
              <a:t>vorticity</a:t>
            </a:r>
            <a:r>
              <a:rPr lang="en-US" b="1" dirty="0" smtClean="0"/>
              <a:t> vector represents the axis around which the rock fabric is rotated during deformation</a:t>
            </a:r>
            <a:r>
              <a:rPr lang="en-US" dirty="0" smtClean="0"/>
              <a:t>.</a:t>
            </a:r>
            <a:endParaRPr lang="en-US" dirty="0"/>
          </a:p>
        </p:txBody>
      </p:sp>
      <p:grpSp>
        <p:nvGrpSpPr>
          <p:cNvPr id="46" name="Group 45"/>
          <p:cNvGrpSpPr/>
          <p:nvPr/>
        </p:nvGrpSpPr>
        <p:grpSpPr>
          <a:xfrm>
            <a:off x="0" y="2362200"/>
            <a:ext cx="4203514" cy="4038600"/>
            <a:chOff x="0" y="2362200"/>
            <a:chExt cx="4203514" cy="4038600"/>
          </a:xfrm>
        </p:grpSpPr>
        <p:grpSp>
          <p:nvGrpSpPr>
            <p:cNvPr id="44" name="Group 43"/>
            <p:cNvGrpSpPr/>
            <p:nvPr/>
          </p:nvGrpSpPr>
          <p:grpSpPr>
            <a:xfrm rot="21019704">
              <a:off x="0" y="2559376"/>
              <a:ext cx="4203514" cy="3841424"/>
              <a:chOff x="0" y="2559376"/>
              <a:chExt cx="4203514" cy="3841424"/>
            </a:xfrm>
          </p:grpSpPr>
          <p:sp>
            <p:nvSpPr>
              <p:cNvPr id="20" name="TextBox 19"/>
              <p:cNvSpPr txBox="1"/>
              <p:nvPr/>
            </p:nvSpPr>
            <p:spPr>
              <a:xfrm rot="1482576">
                <a:off x="3482043" y="4284460"/>
                <a:ext cx="721471" cy="462729"/>
              </a:xfrm>
              <a:prstGeom prst="rect">
                <a:avLst/>
              </a:prstGeom>
              <a:noFill/>
              <a:scene3d>
                <a:camera prst="isometricRightUp"/>
                <a:lightRig rig="threePt" dir="t"/>
              </a:scene3d>
            </p:spPr>
            <p:txBody>
              <a:bodyPr wrap="none" rtlCol="0">
                <a:spAutoFit/>
              </a:bodyPr>
              <a:lstStyle/>
              <a:p>
                <a:r>
                  <a:rPr lang="en-US" sz="2400" b="1" dirty="0" smtClean="0"/>
                  <a:t>east</a:t>
                </a:r>
                <a:endParaRPr lang="en-US" sz="2400" b="1" dirty="0"/>
              </a:p>
            </p:txBody>
          </p:sp>
          <p:pic>
            <p:nvPicPr>
              <p:cNvPr id="1026" name="Picture 2"/>
              <p:cNvPicPr>
                <a:picLocks noChangeAspect="1" noChangeArrowheads="1"/>
              </p:cNvPicPr>
              <p:nvPr/>
            </p:nvPicPr>
            <p:blipFill>
              <a:blip r:embed="rId4" cstate="print"/>
              <a:srcRect l="8762" t="8421" r="18456" b="14854"/>
              <a:stretch>
                <a:fillRect/>
              </a:stretch>
            </p:blipFill>
            <p:spPr bwMode="auto">
              <a:xfrm>
                <a:off x="0" y="2559376"/>
                <a:ext cx="3581400" cy="3841424"/>
              </a:xfrm>
              <a:prstGeom prst="rect">
                <a:avLst/>
              </a:prstGeom>
              <a:noFill/>
              <a:ln w="9525">
                <a:noFill/>
                <a:miter lim="800000"/>
                <a:headEnd/>
                <a:tailEnd/>
              </a:ln>
              <a:effectLst/>
            </p:spPr>
          </p:pic>
        </p:grpSp>
        <p:grpSp>
          <p:nvGrpSpPr>
            <p:cNvPr id="40" name="Group 39"/>
            <p:cNvGrpSpPr/>
            <p:nvPr/>
          </p:nvGrpSpPr>
          <p:grpSpPr>
            <a:xfrm>
              <a:off x="2971800" y="2362200"/>
              <a:ext cx="990600" cy="484870"/>
              <a:chOff x="3276600" y="2590800"/>
              <a:chExt cx="990600" cy="484870"/>
            </a:xfrm>
          </p:grpSpPr>
          <p:pic>
            <p:nvPicPr>
              <p:cNvPr id="31" name="Picture 3"/>
              <p:cNvPicPr>
                <a:picLocks noChangeAspect="1" noChangeArrowheads="1"/>
              </p:cNvPicPr>
              <p:nvPr/>
            </p:nvPicPr>
            <p:blipFill>
              <a:blip r:embed="rId3" cstate="print"/>
              <a:srcRect l="29457" t="3814" r="52234" b="88769"/>
              <a:stretch>
                <a:fillRect/>
              </a:stretch>
            </p:blipFill>
            <p:spPr bwMode="auto">
              <a:xfrm>
                <a:off x="3276600" y="2590800"/>
                <a:ext cx="914325" cy="484870"/>
              </a:xfrm>
              <a:prstGeom prst="rect">
                <a:avLst/>
              </a:prstGeom>
              <a:noFill/>
              <a:ln w="9525">
                <a:noFill/>
                <a:miter lim="800000"/>
                <a:headEnd/>
                <a:tailEnd/>
              </a:ln>
            </p:spPr>
          </p:pic>
          <p:sp>
            <p:nvSpPr>
              <p:cNvPr id="39" name="Rectangle 38"/>
              <p:cNvSpPr/>
              <p:nvPr/>
            </p:nvSpPr>
            <p:spPr>
              <a:xfrm>
                <a:off x="4114800" y="28956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Box 26"/>
          <p:cNvSpPr txBox="1"/>
          <p:nvPr/>
        </p:nvSpPr>
        <p:spPr>
          <a:xfrm>
            <a:off x="152400" y="990600"/>
            <a:ext cx="2895600" cy="1477328"/>
          </a:xfrm>
          <a:prstGeom prst="rect">
            <a:avLst/>
          </a:prstGeom>
          <a:noFill/>
        </p:spPr>
        <p:txBody>
          <a:bodyPr wrap="square" rtlCol="0">
            <a:spAutoFit/>
          </a:bodyPr>
          <a:lstStyle/>
          <a:p>
            <a:r>
              <a:rPr lang="en-US" dirty="0" smtClean="0"/>
              <a:t>t</a:t>
            </a:r>
            <a:r>
              <a:rPr lang="en-US" dirty="0" smtClean="0"/>
              <a:t>riclinic </a:t>
            </a:r>
            <a:r>
              <a:rPr lang="en-US" dirty="0" smtClean="0"/>
              <a:t>deformation (or inclined </a:t>
            </a:r>
            <a:r>
              <a:rPr lang="en-US" dirty="0" err="1" smtClean="0"/>
              <a:t>transpsression</a:t>
            </a:r>
            <a:r>
              <a:rPr lang="en-US" dirty="0" smtClean="0"/>
              <a:t>); </a:t>
            </a:r>
            <a:r>
              <a:rPr lang="en-US" dirty="0" err="1" smtClean="0"/>
              <a:t>vorticity</a:t>
            </a:r>
            <a:r>
              <a:rPr lang="en-US" dirty="0" smtClean="0"/>
              <a:t> vector oblique to lineation</a:t>
            </a:r>
          </a:p>
          <a:p>
            <a:endParaRPr lang="en-US" dirty="0"/>
          </a:p>
        </p:txBody>
      </p:sp>
      <p:sp>
        <p:nvSpPr>
          <p:cNvPr id="29" name="TextBox 28"/>
          <p:cNvSpPr txBox="1"/>
          <p:nvPr/>
        </p:nvSpPr>
        <p:spPr>
          <a:xfrm>
            <a:off x="4648200" y="1923871"/>
            <a:ext cx="2895600" cy="1200329"/>
          </a:xfrm>
          <a:prstGeom prst="rect">
            <a:avLst/>
          </a:prstGeom>
          <a:noFill/>
        </p:spPr>
        <p:txBody>
          <a:bodyPr wrap="square" rtlCol="0">
            <a:spAutoFit/>
          </a:bodyPr>
          <a:lstStyle/>
          <a:p>
            <a:r>
              <a:rPr lang="en-US" dirty="0" err="1" smtClean="0"/>
              <a:t>t</a:t>
            </a:r>
            <a:r>
              <a:rPr lang="en-US" dirty="0" err="1" smtClean="0"/>
              <a:t>ranspressional</a:t>
            </a:r>
            <a:r>
              <a:rPr lang="en-US" dirty="0" smtClean="0"/>
              <a:t> </a:t>
            </a:r>
            <a:r>
              <a:rPr lang="en-US" dirty="0" smtClean="0"/>
              <a:t>deformation (monoclinic); </a:t>
            </a:r>
            <a:r>
              <a:rPr lang="en-US" dirty="0" err="1" smtClean="0"/>
              <a:t>vorticity</a:t>
            </a:r>
            <a:r>
              <a:rPr lang="en-US" dirty="0" smtClean="0"/>
              <a:t> vector parallel to lineation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 val="3644760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600" dirty="0" smtClean="0"/>
              <a:t>DEFORMATION ALONG 0.706 LINE</a:t>
            </a:r>
            <a:endParaRPr lang="en-US" sz="3600" dirty="0"/>
          </a:p>
        </p:txBody>
      </p:sp>
      <p:sp>
        <p:nvSpPr>
          <p:cNvPr id="9" name="Freeform 8"/>
          <p:cNvSpPr/>
          <p:nvPr/>
        </p:nvSpPr>
        <p:spPr>
          <a:xfrm>
            <a:off x="6872510" y="1291773"/>
            <a:ext cx="1636499" cy="5261427"/>
          </a:xfrm>
          <a:custGeom>
            <a:avLst/>
            <a:gdLst>
              <a:gd name="connsiteX0" fmla="*/ 0 w 2109611"/>
              <a:gd name="connsiteY0" fmla="*/ 706 h 6782506"/>
              <a:gd name="connsiteX1" fmla="*/ 203200 w 2109611"/>
              <a:gd name="connsiteY1" fmla="*/ 706 h 6782506"/>
              <a:gd name="connsiteX2" fmla="*/ 541867 w 2109611"/>
              <a:gd name="connsiteY2" fmla="*/ 9173 h 6782506"/>
              <a:gd name="connsiteX3" fmla="*/ 948267 w 2109611"/>
              <a:gd name="connsiteY3" fmla="*/ 43040 h 6782506"/>
              <a:gd name="connsiteX4" fmla="*/ 1236133 w 2109611"/>
              <a:gd name="connsiteY4" fmla="*/ 110773 h 6782506"/>
              <a:gd name="connsiteX5" fmla="*/ 1464733 w 2109611"/>
              <a:gd name="connsiteY5" fmla="*/ 186973 h 6782506"/>
              <a:gd name="connsiteX6" fmla="*/ 1693333 w 2109611"/>
              <a:gd name="connsiteY6" fmla="*/ 297040 h 6782506"/>
              <a:gd name="connsiteX7" fmla="*/ 1854200 w 2109611"/>
              <a:gd name="connsiteY7" fmla="*/ 407106 h 6782506"/>
              <a:gd name="connsiteX8" fmla="*/ 1989667 w 2109611"/>
              <a:gd name="connsiteY8" fmla="*/ 542573 h 6782506"/>
              <a:gd name="connsiteX9" fmla="*/ 2057400 w 2109611"/>
              <a:gd name="connsiteY9" fmla="*/ 720373 h 6782506"/>
              <a:gd name="connsiteX10" fmla="*/ 2091267 w 2109611"/>
              <a:gd name="connsiteY10" fmla="*/ 838906 h 6782506"/>
              <a:gd name="connsiteX11" fmla="*/ 2108200 w 2109611"/>
              <a:gd name="connsiteY11" fmla="*/ 1075973 h 6782506"/>
              <a:gd name="connsiteX12" fmla="*/ 2082800 w 2109611"/>
              <a:gd name="connsiteY12" fmla="*/ 1296106 h 6782506"/>
              <a:gd name="connsiteX13" fmla="*/ 2023533 w 2109611"/>
              <a:gd name="connsiteY13" fmla="*/ 1490840 h 6782506"/>
              <a:gd name="connsiteX14" fmla="*/ 1930400 w 2109611"/>
              <a:gd name="connsiteY14" fmla="*/ 1685573 h 6782506"/>
              <a:gd name="connsiteX15" fmla="*/ 1794933 w 2109611"/>
              <a:gd name="connsiteY15" fmla="*/ 1939573 h 6782506"/>
              <a:gd name="connsiteX16" fmla="*/ 1718733 w 2109611"/>
              <a:gd name="connsiteY16" fmla="*/ 2075040 h 6782506"/>
              <a:gd name="connsiteX17" fmla="*/ 1642533 w 2109611"/>
              <a:gd name="connsiteY17" fmla="*/ 2227440 h 6782506"/>
              <a:gd name="connsiteX18" fmla="*/ 1549400 w 2109611"/>
              <a:gd name="connsiteY18" fmla="*/ 2413706 h 6782506"/>
              <a:gd name="connsiteX19" fmla="*/ 1490133 w 2109611"/>
              <a:gd name="connsiteY19" fmla="*/ 2557640 h 6782506"/>
              <a:gd name="connsiteX20" fmla="*/ 1481667 w 2109611"/>
              <a:gd name="connsiteY20" fmla="*/ 2710040 h 6782506"/>
              <a:gd name="connsiteX21" fmla="*/ 1464733 w 2109611"/>
              <a:gd name="connsiteY21" fmla="*/ 3074106 h 6782506"/>
              <a:gd name="connsiteX22" fmla="*/ 1456267 w 2109611"/>
              <a:gd name="connsiteY22" fmla="*/ 3294240 h 6782506"/>
              <a:gd name="connsiteX23" fmla="*/ 1430867 w 2109611"/>
              <a:gd name="connsiteY23" fmla="*/ 3531306 h 6782506"/>
              <a:gd name="connsiteX24" fmla="*/ 1422400 w 2109611"/>
              <a:gd name="connsiteY24" fmla="*/ 3675240 h 6782506"/>
              <a:gd name="connsiteX25" fmla="*/ 1397000 w 2109611"/>
              <a:gd name="connsiteY25" fmla="*/ 3878440 h 6782506"/>
              <a:gd name="connsiteX26" fmla="*/ 1363133 w 2109611"/>
              <a:gd name="connsiteY26" fmla="*/ 4132440 h 6782506"/>
              <a:gd name="connsiteX27" fmla="*/ 1337733 w 2109611"/>
              <a:gd name="connsiteY27" fmla="*/ 4369506 h 6782506"/>
              <a:gd name="connsiteX28" fmla="*/ 1320800 w 2109611"/>
              <a:gd name="connsiteY28" fmla="*/ 4589640 h 6782506"/>
              <a:gd name="connsiteX29" fmla="*/ 1303867 w 2109611"/>
              <a:gd name="connsiteY29" fmla="*/ 4742040 h 6782506"/>
              <a:gd name="connsiteX30" fmla="*/ 1295400 w 2109611"/>
              <a:gd name="connsiteY30" fmla="*/ 4869040 h 6782506"/>
              <a:gd name="connsiteX31" fmla="*/ 1219200 w 2109611"/>
              <a:gd name="connsiteY31" fmla="*/ 5148440 h 6782506"/>
              <a:gd name="connsiteX32" fmla="*/ 1168400 w 2109611"/>
              <a:gd name="connsiteY32" fmla="*/ 5309306 h 6782506"/>
              <a:gd name="connsiteX33" fmla="*/ 1126067 w 2109611"/>
              <a:gd name="connsiteY33" fmla="*/ 5690306 h 6782506"/>
              <a:gd name="connsiteX34" fmla="*/ 897467 w 2109611"/>
              <a:gd name="connsiteY34" fmla="*/ 6782506 h 678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9611" h="6782506">
                <a:moveTo>
                  <a:pt x="0" y="706"/>
                </a:moveTo>
                <a:cubicBezTo>
                  <a:pt x="56444" y="0"/>
                  <a:pt x="203200" y="706"/>
                  <a:pt x="203200" y="706"/>
                </a:cubicBezTo>
                <a:cubicBezTo>
                  <a:pt x="293511" y="2117"/>
                  <a:pt x="417689" y="2117"/>
                  <a:pt x="541867" y="9173"/>
                </a:cubicBezTo>
                <a:cubicBezTo>
                  <a:pt x="666045" y="16229"/>
                  <a:pt x="832556" y="26107"/>
                  <a:pt x="948267" y="43040"/>
                </a:cubicBezTo>
                <a:cubicBezTo>
                  <a:pt x="1063978" y="59973"/>
                  <a:pt x="1150055" y="86784"/>
                  <a:pt x="1236133" y="110773"/>
                </a:cubicBezTo>
                <a:cubicBezTo>
                  <a:pt x="1322211" y="134762"/>
                  <a:pt x="1388533" y="155929"/>
                  <a:pt x="1464733" y="186973"/>
                </a:cubicBezTo>
                <a:cubicBezTo>
                  <a:pt x="1540933" y="218017"/>
                  <a:pt x="1628422" y="260351"/>
                  <a:pt x="1693333" y="297040"/>
                </a:cubicBezTo>
                <a:cubicBezTo>
                  <a:pt x="1758244" y="333729"/>
                  <a:pt x="1804811" y="366184"/>
                  <a:pt x="1854200" y="407106"/>
                </a:cubicBezTo>
                <a:cubicBezTo>
                  <a:pt x="1903589" y="448028"/>
                  <a:pt x="1955800" y="490362"/>
                  <a:pt x="1989667" y="542573"/>
                </a:cubicBezTo>
                <a:cubicBezTo>
                  <a:pt x="2023534" y="594784"/>
                  <a:pt x="2040467" y="670984"/>
                  <a:pt x="2057400" y="720373"/>
                </a:cubicBezTo>
                <a:cubicBezTo>
                  <a:pt x="2074333" y="769762"/>
                  <a:pt x="2082800" y="779639"/>
                  <a:pt x="2091267" y="838906"/>
                </a:cubicBezTo>
                <a:cubicBezTo>
                  <a:pt x="2099734" y="898173"/>
                  <a:pt x="2109611" y="999773"/>
                  <a:pt x="2108200" y="1075973"/>
                </a:cubicBezTo>
                <a:cubicBezTo>
                  <a:pt x="2106789" y="1152173"/>
                  <a:pt x="2096911" y="1226962"/>
                  <a:pt x="2082800" y="1296106"/>
                </a:cubicBezTo>
                <a:cubicBezTo>
                  <a:pt x="2068689" y="1365250"/>
                  <a:pt x="2048933" y="1425929"/>
                  <a:pt x="2023533" y="1490840"/>
                </a:cubicBezTo>
                <a:cubicBezTo>
                  <a:pt x="1998133" y="1555751"/>
                  <a:pt x="1968500" y="1610784"/>
                  <a:pt x="1930400" y="1685573"/>
                </a:cubicBezTo>
                <a:cubicBezTo>
                  <a:pt x="1892300" y="1760362"/>
                  <a:pt x="1830211" y="1874662"/>
                  <a:pt x="1794933" y="1939573"/>
                </a:cubicBezTo>
                <a:cubicBezTo>
                  <a:pt x="1759655" y="2004484"/>
                  <a:pt x="1744133" y="2027062"/>
                  <a:pt x="1718733" y="2075040"/>
                </a:cubicBezTo>
                <a:cubicBezTo>
                  <a:pt x="1693333" y="2123018"/>
                  <a:pt x="1642533" y="2227440"/>
                  <a:pt x="1642533" y="2227440"/>
                </a:cubicBezTo>
                <a:cubicBezTo>
                  <a:pt x="1614311" y="2283884"/>
                  <a:pt x="1574800" y="2358673"/>
                  <a:pt x="1549400" y="2413706"/>
                </a:cubicBezTo>
                <a:cubicBezTo>
                  <a:pt x="1524000" y="2468739"/>
                  <a:pt x="1501422" y="2508251"/>
                  <a:pt x="1490133" y="2557640"/>
                </a:cubicBezTo>
                <a:cubicBezTo>
                  <a:pt x="1478844" y="2607029"/>
                  <a:pt x="1485900" y="2623962"/>
                  <a:pt x="1481667" y="2710040"/>
                </a:cubicBezTo>
                <a:cubicBezTo>
                  <a:pt x="1477434" y="2796118"/>
                  <a:pt x="1468966" y="2976739"/>
                  <a:pt x="1464733" y="3074106"/>
                </a:cubicBezTo>
                <a:cubicBezTo>
                  <a:pt x="1460500" y="3171473"/>
                  <a:pt x="1461911" y="3218040"/>
                  <a:pt x="1456267" y="3294240"/>
                </a:cubicBezTo>
                <a:cubicBezTo>
                  <a:pt x="1450623" y="3370440"/>
                  <a:pt x="1436511" y="3467806"/>
                  <a:pt x="1430867" y="3531306"/>
                </a:cubicBezTo>
                <a:cubicBezTo>
                  <a:pt x="1425223" y="3594806"/>
                  <a:pt x="1428045" y="3617384"/>
                  <a:pt x="1422400" y="3675240"/>
                </a:cubicBezTo>
                <a:cubicBezTo>
                  <a:pt x="1416756" y="3733096"/>
                  <a:pt x="1406878" y="3802240"/>
                  <a:pt x="1397000" y="3878440"/>
                </a:cubicBezTo>
                <a:cubicBezTo>
                  <a:pt x="1387122" y="3954640"/>
                  <a:pt x="1373011" y="4050596"/>
                  <a:pt x="1363133" y="4132440"/>
                </a:cubicBezTo>
                <a:cubicBezTo>
                  <a:pt x="1353255" y="4214284"/>
                  <a:pt x="1344788" y="4293306"/>
                  <a:pt x="1337733" y="4369506"/>
                </a:cubicBezTo>
                <a:cubicBezTo>
                  <a:pt x="1330678" y="4445706"/>
                  <a:pt x="1326444" y="4527551"/>
                  <a:pt x="1320800" y="4589640"/>
                </a:cubicBezTo>
                <a:cubicBezTo>
                  <a:pt x="1315156" y="4651729"/>
                  <a:pt x="1308100" y="4695473"/>
                  <a:pt x="1303867" y="4742040"/>
                </a:cubicBezTo>
                <a:cubicBezTo>
                  <a:pt x="1299634" y="4788607"/>
                  <a:pt x="1309511" y="4801307"/>
                  <a:pt x="1295400" y="4869040"/>
                </a:cubicBezTo>
                <a:cubicBezTo>
                  <a:pt x="1281289" y="4936773"/>
                  <a:pt x="1240367" y="5075062"/>
                  <a:pt x="1219200" y="5148440"/>
                </a:cubicBezTo>
                <a:cubicBezTo>
                  <a:pt x="1198033" y="5221818"/>
                  <a:pt x="1183922" y="5218995"/>
                  <a:pt x="1168400" y="5309306"/>
                </a:cubicBezTo>
                <a:cubicBezTo>
                  <a:pt x="1152878" y="5399617"/>
                  <a:pt x="1171222" y="5444773"/>
                  <a:pt x="1126067" y="5690306"/>
                </a:cubicBezTo>
                <a:cubicBezTo>
                  <a:pt x="1080912" y="5935839"/>
                  <a:pt x="989189" y="6359172"/>
                  <a:pt x="897467" y="6782506"/>
                </a:cubicBezTo>
              </a:path>
            </a:pathLst>
          </a:cu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Oval 18"/>
          <p:cNvSpPr/>
          <p:nvPr/>
        </p:nvSpPr>
        <p:spPr>
          <a:xfrm>
            <a:off x="8153400" y="15240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001000" y="40386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48600" y="6400800"/>
            <a:ext cx="152400" cy="1524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077200" y="6248400"/>
            <a:ext cx="689612" cy="369332"/>
          </a:xfrm>
          <a:prstGeom prst="rect">
            <a:avLst/>
          </a:prstGeom>
          <a:noFill/>
        </p:spPr>
        <p:txBody>
          <a:bodyPr wrap="none" rtlCol="0">
            <a:spAutoFit/>
          </a:bodyPr>
          <a:lstStyle/>
          <a:p>
            <a:r>
              <a:rPr lang="en-US" dirty="0" smtClean="0"/>
              <a:t>Boise</a:t>
            </a:r>
            <a:endParaRPr lang="en-US" dirty="0"/>
          </a:p>
        </p:txBody>
      </p:sp>
      <p:sp>
        <p:nvSpPr>
          <p:cNvPr id="27" name="TextBox 26"/>
          <p:cNvSpPr txBox="1"/>
          <p:nvPr/>
        </p:nvSpPr>
        <p:spPr>
          <a:xfrm>
            <a:off x="8153400" y="3962400"/>
            <a:ext cx="819455" cy="369332"/>
          </a:xfrm>
          <a:prstGeom prst="rect">
            <a:avLst/>
          </a:prstGeom>
          <a:noFill/>
        </p:spPr>
        <p:txBody>
          <a:bodyPr wrap="none" rtlCol="0">
            <a:spAutoFit/>
          </a:bodyPr>
          <a:lstStyle/>
          <a:p>
            <a:r>
              <a:rPr lang="en-US" dirty="0" smtClean="0"/>
              <a:t>McCall</a:t>
            </a:r>
            <a:endParaRPr lang="en-US" dirty="0"/>
          </a:p>
        </p:txBody>
      </p:sp>
      <p:cxnSp>
        <p:nvCxnSpPr>
          <p:cNvPr id="29" name="Straight Connector 28"/>
          <p:cNvCxnSpPr>
            <a:stCxn id="19" idx="2"/>
          </p:cNvCxnSpPr>
          <p:nvPr/>
        </p:nvCxnSpPr>
        <p:spPr>
          <a:xfrm flipH="1" flipV="1">
            <a:off x="5257801" y="1066800"/>
            <a:ext cx="2895599"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9" idx="4"/>
          </p:cNvCxnSpPr>
          <p:nvPr/>
        </p:nvCxnSpPr>
        <p:spPr>
          <a:xfrm flipH="1">
            <a:off x="5257800" y="1676400"/>
            <a:ext cx="2971800" cy="198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0" idx="0"/>
          </p:cNvCxnSpPr>
          <p:nvPr/>
        </p:nvCxnSpPr>
        <p:spPr>
          <a:xfrm flipH="1">
            <a:off x="4572000" y="4038600"/>
            <a:ext cx="350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4"/>
          </p:cNvCxnSpPr>
          <p:nvPr/>
        </p:nvCxnSpPr>
        <p:spPr>
          <a:xfrm flipH="1">
            <a:off x="7162800" y="4191000"/>
            <a:ext cx="914400" cy="243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8600" y="1143000"/>
            <a:ext cx="2514600" cy="2031325"/>
          </a:xfrm>
          <a:prstGeom prst="rect">
            <a:avLst/>
          </a:prstGeom>
          <a:noFill/>
        </p:spPr>
        <p:txBody>
          <a:bodyPr wrap="square" rtlCol="0">
            <a:spAutoFit/>
          </a:bodyPr>
          <a:lstStyle/>
          <a:p>
            <a:r>
              <a:rPr lang="en-US" dirty="0" smtClean="0"/>
              <a:t>Orofino/</a:t>
            </a:r>
            <a:r>
              <a:rPr lang="en-US" dirty="0" err="1" smtClean="0"/>
              <a:t>Dworshak</a:t>
            </a:r>
            <a:r>
              <a:rPr lang="en-US" dirty="0" smtClean="0"/>
              <a:t> area: </a:t>
            </a:r>
            <a:r>
              <a:rPr lang="en-US" dirty="0" err="1" smtClean="0"/>
              <a:t>sinistral</a:t>
            </a:r>
            <a:r>
              <a:rPr lang="en-US" dirty="0" smtClean="0"/>
              <a:t>-reverse movement. At least 30 km of displacement across the shear zone here (</a:t>
            </a:r>
            <a:r>
              <a:rPr lang="en-US" dirty="0" err="1" smtClean="0"/>
              <a:t>Strayer</a:t>
            </a:r>
            <a:r>
              <a:rPr lang="en-US" dirty="0" smtClean="0"/>
              <a:t> et al. 1989).</a:t>
            </a:r>
            <a:endParaRPr lang="en-US" dirty="0"/>
          </a:p>
        </p:txBody>
      </p:sp>
      <p:sp>
        <p:nvSpPr>
          <p:cNvPr id="41" name="TextBox 40"/>
          <p:cNvSpPr txBox="1"/>
          <p:nvPr/>
        </p:nvSpPr>
        <p:spPr>
          <a:xfrm>
            <a:off x="2133600" y="4800600"/>
            <a:ext cx="2133600" cy="1477328"/>
          </a:xfrm>
          <a:prstGeom prst="rect">
            <a:avLst/>
          </a:prstGeom>
          <a:noFill/>
        </p:spPr>
        <p:txBody>
          <a:bodyPr wrap="square" rtlCol="0">
            <a:spAutoFit/>
          </a:bodyPr>
          <a:lstStyle/>
          <a:p>
            <a:r>
              <a:rPr lang="en-US" dirty="0" smtClean="0"/>
              <a:t>Western Idaho shear zone in</a:t>
            </a:r>
          </a:p>
          <a:p>
            <a:r>
              <a:rPr lang="en-US" dirty="0" smtClean="0"/>
              <a:t>McCall area: dextral </a:t>
            </a:r>
            <a:r>
              <a:rPr lang="en-US" dirty="0" err="1" smtClean="0"/>
              <a:t>transpressive</a:t>
            </a:r>
            <a:r>
              <a:rPr lang="en-US" dirty="0" smtClean="0"/>
              <a:t> </a:t>
            </a:r>
            <a:r>
              <a:rPr lang="en-US" dirty="0" smtClean="0"/>
              <a:t>deformation.</a:t>
            </a:r>
            <a:endParaRPr lang="en-US" dirty="0"/>
          </a:p>
        </p:txBody>
      </p:sp>
      <p:sp>
        <p:nvSpPr>
          <p:cNvPr id="44" name="Rectangle 43"/>
          <p:cNvSpPr/>
          <p:nvPr/>
        </p:nvSpPr>
        <p:spPr>
          <a:xfrm>
            <a:off x="2057400" y="4038600"/>
            <a:ext cx="5105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52400" y="1066800"/>
            <a:ext cx="51054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2819400" y="1676400"/>
            <a:ext cx="2335609" cy="1676400"/>
            <a:chOff x="2743200" y="1447800"/>
            <a:chExt cx="1709737" cy="1227176"/>
          </a:xfrm>
        </p:grpSpPr>
        <p:pic>
          <p:nvPicPr>
            <p:cNvPr id="34" name="Picture 3"/>
            <p:cNvPicPr>
              <a:picLocks noChangeAspect="1" noChangeArrowheads="1"/>
            </p:cNvPicPr>
            <p:nvPr/>
          </p:nvPicPr>
          <p:blipFill>
            <a:blip r:embed="rId2" cstate="print"/>
            <a:srcRect/>
            <a:stretch>
              <a:fillRect/>
            </a:stretch>
          </p:blipFill>
          <p:spPr bwMode="auto">
            <a:xfrm>
              <a:off x="2743200" y="1447800"/>
              <a:ext cx="1709737" cy="1227176"/>
            </a:xfrm>
            <a:prstGeom prst="rect">
              <a:avLst/>
            </a:prstGeom>
            <a:noFill/>
            <a:ln w="9525">
              <a:noFill/>
              <a:miter lim="800000"/>
              <a:headEnd/>
              <a:tailEnd/>
            </a:ln>
            <a:effectLst/>
          </p:spPr>
        </p:pic>
        <p:cxnSp>
          <p:nvCxnSpPr>
            <p:cNvPr id="36" name="Straight Arrow Connector 35"/>
            <p:cNvCxnSpPr/>
            <p:nvPr/>
          </p:nvCxnSpPr>
          <p:spPr>
            <a:xfrm flipH="1" flipV="1">
              <a:off x="3429000" y="1752600"/>
              <a:ext cx="399809" cy="999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200400" y="2514600"/>
              <a:ext cx="399809" cy="999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191000" y="1905000"/>
              <a:ext cx="119726"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H="1">
              <a:off x="4191000" y="2438399"/>
              <a:ext cx="119726"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267200" y="4191000"/>
            <a:ext cx="2628836" cy="2317006"/>
            <a:chOff x="4953000" y="3962400"/>
            <a:chExt cx="1988470" cy="1752600"/>
          </a:xfrm>
        </p:grpSpPr>
        <p:pic>
          <p:nvPicPr>
            <p:cNvPr id="43" name="Picture 2"/>
            <p:cNvPicPr>
              <a:picLocks noChangeAspect="1" noChangeArrowheads="1"/>
            </p:cNvPicPr>
            <p:nvPr/>
          </p:nvPicPr>
          <p:blipFill>
            <a:blip r:embed="rId3" cstate="print"/>
            <a:srcRect l="29904" r="12780" b="8458"/>
            <a:stretch>
              <a:fillRect/>
            </a:stretch>
          </p:blipFill>
          <p:spPr bwMode="auto">
            <a:xfrm>
              <a:off x="5257800" y="3962400"/>
              <a:ext cx="1168400" cy="1752600"/>
            </a:xfrm>
            <a:prstGeom prst="rect">
              <a:avLst/>
            </a:prstGeom>
            <a:noFill/>
            <a:ln w="9525">
              <a:noFill/>
              <a:miter lim="800000"/>
              <a:headEnd/>
              <a:tailEnd/>
            </a:ln>
            <a:effectLst/>
          </p:spPr>
        </p:pic>
        <p:cxnSp>
          <p:nvCxnSpPr>
            <p:cNvPr id="46" name="Straight Arrow Connector 45"/>
            <p:cNvCxnSpPr/>
            <p:nvPr/>
          </p:nvCxnSpPr>
          <p:spPr>
            <a:xfrm>
              <a:off x="4953000" y="4953000"/>
              <a:ext cx="42031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521158" y="5031623"/>
              <a:ext cx="42031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100847" y="4296078"/>
              <a:ext cx="210156" cy="420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5410200" y="4419600"/>
              <a:ext cx="210156" cy="420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315200" y="1447800"/>
            <a:ext cx="902298" cy="369332"/>
          </a:xfrm>
          <a:prstGeom prst="rect">
            <a:avLst/>
          </a:prstGeom>
          <a:noFill/>
        </p:spPr>
        <p:txBody>
          <a:bodyPr wrap="none" rtlCol="0">
            <a:spAutoFit/>
          </a:bodyPr>
          <a:lstStyle/>
          <a:p>
            <a:r>
              <a:rPr lang="en-US" dirty="0" smtClean="0"/>
              <a:t>Orofino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4705</TotalTime>
  <Words>1237</Words>
  <Application>Microsoft Office PowerPoint</Application>
  <PresentationFormat>On-screen Show (4:3)</PresentationFormat>
  <Paragraphs>145</Paragraphs>
  <Slides>19</Slides>
  <Notes>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Idaho Syntaxis</vt:lpstr>
      <vt:lpstr>Outline</vt:lpstr>
      <vt:lpstr>Location</vt:lpstr>
      <vt:lpstr>Slide 4</vt:lpstr>
      <vt:lpstr>field observations</vt:lpstr>
      <vt:lpstr>Slide 6</vt:lpstr>
      <vt:lpstr>Slide 7</vt:lpstr>
      <vt:lpstr>Slide 8</vt:lpstr>
      <vt:lpstr>DEFORMATION ALONG 0.706 LINE</vt:lpstr>
      <vt:lpstr>Truncation Model</vt:lpstr>
      <vt:lpstr>Progressive Rotation &amp; Tightening Model</vt:lpstr>
      <vt:lpstr>Age Constraints near Orofino</vt:lpstr>
      <vt:lpstr>Paleomagnetic Data</vt:lpstr>
      <vt:lpstr>The original geometry of the WISZ</vt:lpstr>
      <vt:lpstr>Accretionary Convergence</vt:lpstr>
      <vt:lpstr>Slide 16</vt:lpstr>
      <vt:lpstr>Slide 17</vt:lpstr>
      <vt:lpstr>Slide 18</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WISZ gone ‘round the bend</dc:title>
  <dc:creator>Tor Stetson-Lee</dc:creator>
  <cp:lastModifiedBy>Tor Stetson-Lee</cp:lastModifiedBy>
  <cp:revision>451</cp:revision>
  <dcterms:created xsi:type="dcterms:W3CDTF">2013-10-25T14:59:07Z</dcterms:created>
  <dcterms:modified xsi:type="dcterms:W3CDTF">2013-10-26T23:05:31Z</dcterms:modified>
</cp:coreProperties>
</file>