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8" r:id="rId3"/>
    <p:sldId id="269" r:id="rId4"/>
    <p:sldId id="270" r:id="rId5"/>
    <p:sldId id="271" r:id="rId6"/>
    <p:sldId id="257" r:id="rId7"/>
    <p:sldId id="272" r:id="rId8"/>
    <p:sldId id="258" r:id="rId9"/>
    <p:sldId id="273" r:id="rId10"/>
    <p:sldId id="259" r:id="rId11"/>
    <p:sldId id="275" r:id="rId12"/>
    <p:sldId id="278" r:id="rId13"/>
    <p:sldId id="279" r:id="rId14"/>
    <p:sldId id="280" r:id="rId15"/>
    <p:sldId id="276" r:id="rId16"/>
    <p:sldId id="277" r:id="rId17"/>
    <p:sldId id="260" r:id="rId18"/>
    <p:sldId id="281" r:id="rId19"/>
    <p:sldId id="274" r:id="rId20"/>
    <p:sldId id="262" r:id="rId21"/>
    <p:sldId id="28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0070"/>
    <a:srgbClr val="E59B9B"/>
    <a:srgbClr val="B5A88C"/>
    <a:srgbClr val="E097B5"/>
    <a:srgbClr val="AE878A"/>
    <a:srgbClr val="A5CEA5"/>
    <a:srgbClr val="57DDFE"/>
    <a:srgbClr val="F6FC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264" autoAdjust="0"/>
  </p:normalViewPr>
  <p:slideViewPr>
    <p:cSldViewPr snapToGrid="0" snapToObjects="1">
      <p:cViewPr>
        <p:scale>
          <a:sx n="94" d="100"/>
          <a:sy n="94" d="100"/>
        </p:scale>
        <p:origin x="-840" y="-2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presProps" Target="presProps.xml"/><Relationship Id="rId25" Type="http://schemas.openxmlformats.org/officeDocument/2006/relationships/viewProps" Target="viewProp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tableStyles" Target="tableStyles.xml"/><Relationship Id="rId14" Type="http://schemas.openxmlformats.org/officeDocument/2006/relationships/slide" Target="slides/slide13.xml"/><Relationship Id="rId23" Type="http://schemas.openxmlformats.org/officeDocument/2006/relationships/printerSettings" Target="printerSettings/printerSettings1.bin"/><Relationship Id="rId4" Type="http://schemas.openxmlformats.org/officeDocument/2006/relationships/slide" Target="slides/slide3.xml"/><Relationship Id="rId26" Type="http://schemas.openxmlformats.org/officeDocument/2006/relationships/theme" Target="theme/theme1.xml"/><Relationship Id="rId11" Type="http://schemas.openxmlformats.org/officeDocument/2006/relationships/slide" Target="slides/slide10.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787E1-DC3E-8C49-9426-6E84A3F41875}" type="datetimeFigureOut">
              <a:rPr lang="en-US" smtClean="0"/>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302741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787E1-DC3E-8C49-9426-6E84A3F41875}" type="datetimeFigureOut">
              <a:rPr lang="en-US" smtClean="0"/>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3799315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787E1-DC3E-8C49-9426-6E84A3F41875}" type="datetimeFigureOut">
              <a:rPr lang="en-US" smtClean="0"/>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2597767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787E1-DC3E-8C49-9426-6E84A3F41875}" type="datetimeFigureOut">
              <a:rPr lang="en-US" smtClean="0"/>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299054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787E1-DC3E-8C49-9426-6E84A3F41875}" type="datetimeFigureOut">
              <a:rPr lang="en-US" smtClean="0"/>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3042738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787E1-DC3E-8C49-9426-6E84A3F41875}" type="datetimeFigureOut">
              <a:rPr lang="en-US" smtClean="0"/>
              <a:t>10/29/13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2120724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787E1-DC3E-8C49-9426-6E84A3F41875}" type="datetimeFigureOut">
              <a:rPr lang="en-US" smtClean="0"/>
              <a:t>10/29/13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344683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787E1-DC3E-8C49-9426-6E84A3F41875}" type="datetimeFigureOut">
              <a:rPr lang="en-US" smtClean="0"/>
              <a:t>10/29/13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60925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787E1-DC3E-8C49-9426-6E84A3F41875}" type="datetimeFigureOut">
              <a:rPr lang="en-US" smtClean="0"/>
              <a:t>10/29/13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4126999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787E1-DC3E-8C49-9426-6E84A3F41875}" type="datetimeFigureOut">
              <a:rPr lang="en-US" smtClean="0"/>
              <a:t>10/29/13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81691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787E1-DC3E-8C49-9426-6E84A3F41875}" type="datetimeFigureOut">
              <a:rPr lang="en-US" smtClean="0"/>
              <a:t>10/29/13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1296334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CE9"/>
            </a:gs>
            <a:gs pos="100000">
              <a:schemeClr val="accent3">
                <a:lumMod val="40000"/>
                <a:lumOff val="60000"/>
              </a:scheme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787E1-DC3E-8C49-9426-6E84A3F41875}" type="datetimeFigureOut">
              <a:rPr lang="en-US" smtClean="0"/>
              <a:t>10/29/13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2CEE0-0185-B943-A5B9-419E0C2C847D}" type="slidenum">
              <a:rPr lang="en-US" smtClean="0"/>
              <a:t>‹#›</a:t>
            </a:fld>
            <a:endParaRPr lang="en-US"/>
          </a:p>
        </p:txBody>
      </p:sp>
    </p:spTree>
    <p:extLst>
      <p:ext uri="{BB962C8B-B14F-4D97-AF65-F5344CB8AC3E}">
        <p14:creationId xmlns:p14="http://schemas.microsoft.com/office/powerpoint/2010/main" val="269747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4.emf"/><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2.png"/><Relationship Id="rId6" Type="http://schemas.openxmlformats.org/officeDocument/2006/relationships/image" Target="../media/image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5.emf"/><Relationship Id="rId3" Type="http://schemas.openxmlformats.org/officeDocument/2006/relationships/image" Target="../media/image26.emf"/></Relationships>
</file>

<file path=ppt/slides/_rels/slide12.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8.emf"/><Relationship Id="rId3" Type="http://schemas.openxmlformats.org/officeDocument/2006/relationships/image" Target="../media/image29.emf"/></Relationships>
</file>

<file path=ppt/slides/_rels/slide13.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30.emf"/><Relationship Id="rId3" Type="http://schemas.openxmlformats.org/officeDocument/2006/relationships/image" Target="../media/image31.emf"/></Relationships>
</file>

<file path=ppt/slides/_rels/slide14.xml.rels><?xml version="1.0" encoding="UTF-8" standalone="yes"?>
<Relationships xmlns="http://schemas.openxmlformats.org/package/2006/relationships"><Relationship Id="rId8" Type="http://schemas.openxmlformats.org/officeDocument/2006/relationships/image" Target="../media/image37.emf"/><Relationship Id="rId4" Type="http://schemas.openxmlformats.org/officeDocument/2006/relationships/image" Target="../media/image33.emf"/><Relationship Id="rId5" Type="http://schemas.openxmlformats.org/officeDocument/2006/relationships/image" Target="../media/image34.emf"/><Relationship Id="rId7" Type="http://schemas.openxmlformats.org/officeDocument/2006/relationships/image" Target="../media/image36.emf"/><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32.emf"/><Relationship Id="rId6" Type="http://schemas.openxmlformats.org/officeDocument/2006/relationships/image" Target="../media/image35.emf"/></Relationships>
</file>

<file path=ppt/slides/_rels/slide15.xml.rels><?xml version="1.0" encoding="UTF-8" standalone="yes"?>
<Relationships xmlns="http://schemas.openxmlformats.org/package/2006/relationships"><Relationship Id="rId4" Type="http://schemas.openxmlformats.org/officeDocument/2006/relationships/image" Target="../media/image40.emf"/><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9.emf"/></Relationships>
</file>

<file path=ppt/slides/_rels/slide16.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41.emf"/><Relationship Id="rId3" Type="http://schemas.openxmlformats.org/officeDocument/2006/relationships/image" Target="../media/image42.emf"/></Relationships>
</file>

<file path=ppt/slides/_rels/slide17.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44.emf"/><Relationship Id="rId3" Type="http://schemas.openxmlformats.org/officeDocument/2006/relationships/image" Target="../media/image45.emf"/></Relationships>
</file>

<file path=ppt/slides/_rels/slide18.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46.emf"/><Relationship Id="rId3" Type="http://schemas.openxmlformats.org/officeDocument/2006/relationships/image" Target="../media/image47.emf"/></Relationships>
</file>

<file path=ppt/slides/_rels/slide19.xml.rels><?xml version="1.0" encoding="UTF-8" standalone="yes"?>
<Relationships xmlns="http://schemas.openxmlformats.org/package/2006/relationships"><Relationship Id="rId2" Type="http://schemas.openxmlformats.org/officeDocument/2006/relationships/image" Target="../media/image48.emf"/><Relationship Id="rId3" Type="http://schemas.openxmlformats.org/officeDocument/2006/relationships/image" Target="../media/image4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4" Type="http://schemas.openxmlformats.org/officeDocument/2006/relationships/image" Target="../media/image10.emf"/><Relationship Id="rId1" Type="http://schemas.openxmlformats.org/officeDocument/2006/relationships/slideLayout" Target="../slideLayouts/slideLayout1.xml"/><Relationship Id="rId2" Type="http://schemas.openxmlformats.org/officeDocument/2006/relationships/image" Target="../media/image8.emf"/><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6" Type="http://schemas.openxmlformats.org/officeDocument/2006/relationships/image" Target="../media/image54.png"/><Relationship Id="rId4"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image" Target="../media/image50.png"/><Relationship Id="rId3" Type="http://schemas.openxmlformats.org/officeDocument/2006/relationships/image" Target="../media/image51.png"/><Relationship Id="rId5" Type="http://schemas.openxmlformats.org/officeDocument/2006/relationships/image" Target="../media/image53.png"/></Relationships>
</file>

<file path=ppt/slides/_rels/slide3.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1.emf"/><Relationship Id="rId3" Type="http://schemas.openxmlformats.org/officeDocument/2006/relationships/image" Target="../media/image12.png"/><Relationship Id="rId5"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3" Type="http://schemas.openxmlformats.org/officeDocument/2006/relationships/image" Target="../media/image16.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4" Type="http://schemas.openxmlformats.org/officeDocument/2006/relationships/image" Target="../media/image20.png"/><Relationship Id="rId5" Type="http://schemas.openxmlformats.org/officeDocument/2006/relationships/image" Target="../media/image21.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jpe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16243" y="3296723"/>
            <a:ext cx="861615" cy="1331588"/>
          </a:xfrm>
          <a:prstGeom prst="rect">
            <a:avLst/>
          </a:prstGeom>
          <a:ln>
            <a:solidFill>
              <a:srgbClr val="948A54"/>
            </a:solidFill>
          </a:ln>
        </p:spPr>
      </p:pic>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7941264" y="5732419"/>
            <a:ext cx="862252" cy="857941"/>
          </a:xfrm>
          <a:prstGeom prst="rect">
            <a:avLst/>
          </a:prstGeom>
          <a:ln>
            <a:solidFill>
              <a:srgbClr val="948A54"/>
            </a:solidFill>
          </a:ln>
        </p:spPr>
      </p:pic>
      <p:pic>
        <p:nvPicPr>
          <p:cNvPr id="5" name="Picture 4"/>
          <p:cNvPicPr>
            <a:picLocks noChangeAspect="1"/>
          </p:cNvPicPr>
          <p:nvPr/>
        </p:nvPicPr>
        <p:blipFill>
          <a:blip r:embed="rId4"/>
          <a:stretch>
            <a:fillRect/>
          </a:stretch>
        </p:blipFill>
        <p:spPr>
          <a:xfrm>
            <a:off x="7927048" y="4797558"/>
            <a:ext cx="850810" cy="757221"/>
          </a:xfrm>
          <a:prstGeom prst="rect">
            <a:avLst/>
          </a:prstGeom>
          <a:ln w="9525" cmpd="sng">
            <a:solidFill>
              <a:srgbClr val="948A54"/>
            </a:solidFill>
          </a:ln>
          <a:effectLst>
            <a:outerShdw blurRad="2540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1859447" y="2088681"/>
            <a:ext cx="1681512" cy="1348239"/>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pic>
        <p:nvPicPr>
          <p:cNvPr id="9" name="Picture 8"/>
          <p:cNvPicPr>
            <a:picLocks noChangeAspect="1"/>
          </p:cNvPicPr>
          <p:nvPr/>
        </p:nvPicPr>
        <p:blipFill>
          <a:blip r:embed="rId6"/>
          <a:stretch>
            <a:fillRect/>
          </a:stretch>
        </p:blipFill>
        <p:spPr>
          <a:xfrm>
            <a:off x="744471" y="2088682"/>
            <a:ext cx="1013127" cy="1348239"/>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
        <p:nvSpPr>
          <p:cNvPr id="6" name="TextBox 5"/>
          <p:cNvSpPr txBox="1"/>
          <p:nvPr/>
        </p:nvSpPr>
        <p:spPr>
          <a:xfrm>
            <a:off x="153950" y="384834"/>
            <a:ext cx="8954769" cy="1477328"/>
          </a:xfrm>
          <a:prstGeom prst="rect">
            <a:avLst/>
          </a:prstGeom>
          <a:noFill/>
        </p:spPr>
        <p:txBody>
          <a:bodyPr wrap="square" rtlCol="0">
            <a:spAutoFit/>
          </a:bodyPr>
          <a:lstStyle/>
          <a:p>
            <a:r>
              <a:rPr lang="en-US" sz="3000" dirty="0" smtClean="0">
                <a:solidFill>
                  <a:schemeClr val="bg2">
                    <a:lumMod val="25000"/>
                  </a:schemeClr>
                </a:solidFill>
              </a:rPr>
              <a:t>Microbes in the karst groundwater in Yucatan Peninsula, Mexico: </a:t>
            </a:r>
            <a:r>
              <a:rPr lang="en-US" sz="2800" dirty="0" smtClean="0">
                <a:solidFill>
                  <a:schemeClr val="bg2">
                    <a:lumMod val="25000"/>
                  </a:schemeClr>
                </a:solidFill>
              </a:rPr>
              <a:t>which environmental factors influence the microbial communities most?</a:t>
            </a:r>
            <a:endParaRPr lang="en-US" sz="2800" dirty="0">
              <a:solidFill>
                <a:schemeClr val="bg2">
                  <a:lumMod val="25000"/>
                </a:schemeClr>
              </a:solidFill>
            </a:endParaRPr>
          </a:p>
        </p:txBody>
      </p:sp>
      <p:pic>
        <p:nvPicPr>
          <p:cNvPr id="10" name="Picture 9"/>
          <p:cNvPicPr>
            <a:picLocks noChangeAspect="1"/>
          </p:cNvPicPr>
          <p:nvPr/>
        </p:nvPicPr>
        <p:blipFill rotWithShape="1">
          <a:blip r:embed="rId7"/>
          <a:srcRect t="22857"/>
          <a:stretch/>
        </p:blipFill>
        <p:spPr>
          <a:xfrm>
            <a:off x="3656317" y="2089290"/>
            <a:ext cx="1526673" cy="1347630"/>
          </a:xfrm>
          <a:prstGeom prst="rect">
            <a:avLst/>
          </a:prstGeom>
          <a:ln>
            <a:solidFill>
              <a:schemeClr val="bg2">
                <a:lumMod val="50000"/>
              </a:schemeClr>
            </a:solidFill>
          </a:ln>
          <a:effectLst>
            <a:outerShdw blurRad="50800" dist="38100" dir="2700000" algn="tl" rotWithShape="0">
              <a:srgbClr val="000000">
                <a:alpha val="43000"/>
              </a:srgbClr>
            </a:outerShdw>
            <a:reflection blurRad="6350" stA="52000" endA="300" endPos="35000" dir="5400000" sy="-100000" algn="bl" rotWithShape="0"/>
          </a:effectLst>
        </p:spPr>
      </p:pic>
      <p:sp>
        <p:nvSpPr>
          <p:cNvPr id="7" name="TextBox 6"/>
          <p:cNvSpPr txBox="1"/>
          <p:nvPr/>
        </p:nvSpPr>
        <p:spPr>
          <a:xfrm>
            <a:off x="2128155" y="3734738"/>
            <a:ext cx="5761514" cy="2800767"/>
          </a:xfrm>
          <a:prstGeom prst="rect">
            <a:avLst/>
          </a:prstGeom>
          <a:noFill/>
        </p:spPr>
        <p:txBody>
          <a:bodyPr wrap="square" rtlCol="0">
            <a:spAutoFit/>
          </a:bodyPr>
          <a:lstStyle/>
          <a:p>
            <a:pPr>
              <a:lnSpc>
                <a:spcPct val="80000"/>
              </a:lnSpc>
            </a:pPr>
            <a:r>
              <a:rPr lang="en-US" sz="2300" dirty="0" smtClean="0">
                <a:solidFill>
                  <a:schemeClr val="bg2">
                    <a:lumMod val="25000"/>
                  </a:schemeClr>
                </a:solidFill>
              </a:rPr>
              <a:t>Anni Moore</a:t>
            </a:r>
          </a:p>
          <a:p>
            <a:pPr>
              <a:lnSpc>
                <a:spcPct val="80000"/>
              </a:lnSpc>
            </a:pPr>
            <a:endParaRPr lang="en-US" sz="1900" dirty="0">
              <a:solidFill>
                <a:schemeClr val="bg2">
                  <a:lumMod val="25000"/>
                </a:schemeClr>
              </a:solidFill>
            </a:endParaRPr>
          </a:p>
          <a:p>
            <a:pPr lvl="0">
              <a:lnSpc>
                <a:spcPct val="80000"/>
              </a:lnSpc>
            </a:pPr>
            <a:r>
              <a:rPr lang="en-US" dirty="0" smtClean="0">
                <a:solidFill>
                  <a:schemeClr val="bg2">
                    <a:lumMod val="25000"/>
                  </a:schemeClr>
                </a:solidFill>
              </a:rPr>
              <a:t>Melissa </a:t>
            </a:r>
            <a:r>
              <a:rPr lang="en-US" dirty="0" err="1" smtClean="0">
                <a:solidFill>
                  <a:schemeClr val="bg2">
                    <a:lumMod val="25000"/>
                  </a:schemeClr>
                </a:solidFill>
              </a:rPr>
              <a:t>Lenczewski</a:t>
            </a:r>
            <a:r>
              <a:rPr lang="en-US" dirty="0" smtClean="0">
                <a:solidFill>
                  <a:schemeClr val="bg2">
                    <a:lumMod val="25000"/>
                  </a:schemeClr>
                </a:solidFill>
              </a:rPr>
              <a:t>, Melvin Duvall, Eugene Perry</a:t>
            </a:r>
          </a:p>
          <a:p>
            <a:pPr lvl="0"/>
            <a:r>
              <a:rPr lang="en-US" dirty="0" smtClean="0">
                <a:solidFill>
                  <a:schemeClr val="bg2">
                    <a:lumMod val="25000"/>
                  </a:schemeClr>
                </a:solidFill>
              </a:rPr>
              <a:t>	*Northern Illinois University</a:t>
            </a:r>
          </a:p>
          <a:p>
            <a:pPr lvl="0"/>
            <a:r>
              <a:rPr lang="en-US" dirty="0" smtClean="0">
                <a:solidFill>
                  <a:schemeClr val="bg2">
                    <a:lumMod val="25000"/>
                  </a:schemeClr>
                </a:solidFill>
              </a:rPr>
              <a:t>			</a:t>
            </a:r>
          </a:p>
          <a:p>
            <a:pPr lvl="0"/>
            <a:r>
              <a:rPr lang="en-US" dirty="0" smtClean="0">
                <a:solidFill>
                  <a:schemeClr val="bg2">
                    <a:lumMod val="25000"/>
                  </a:schemeClr>
                </a:solidFill>
              </a:rPr>
              <a:t>Jack Gilbert, Sarah Owens</a:t>
            </a:r>
          </a:p>
          <a:p>
            <a:pPr lvl="0"/>
            <a:r>
              <a:rPr lang="en-US" dirty="0" smtClean="0">
                <a:solidFill>
                  <a:schemeClr val="bg2">
                    <a:lumMod val="25000"/>
                  </a:schemeClr>
                </a:solidFill>
              </a:rPr>
              <a:t>	*Argonne National Laboratories</a:t>
            </a:r>
          </a:p>
          <a:p>
            <a:pPr lvl="0"/>
            <a:endParaRPr lang="en-US" dirty="0" smtClean="0">
              <a:solidFill>
                <a:schemeClr val="bg2">
                  <a:lumMod val="25000"/>
                </a:schemeClr>
              </a:solidFill>
            </a:endParaRPr>
          </a:p>
          <a:p>
            <a:pPr lvl="0"/>
            <a:r>
              <a:rPr lang="en-US" dirty="0" err="1" smtClean="0">
                <a:solidFill>
                  <a:schemeClr val="bg2">
                    <a:lumMod val="25000"/>
                  </a:schemeClr>
                </a:solidFill>
              </a:rPr>
              <a:t>Rosamaria</a:t>
            </a:r>
            <a:r>
              <a:rPr lang="en-US" dirty="0" smtClean="0">
                <a:solidFill>
                  <a:schemeClr val="bg2">
                    <a:lumMod val="25000"/>
                  </a:schemeClr>
                </a:solidFill>
              </a:rPr>
              <a:t> Leal Bautista</a:t>
            </a:r>
          </a:p>
          <a:p>
            <a:r>
              <a:rPr lang="en-US" dirty="0" smtClean="0">
                <a:solidFill>
                  <a:schemeClr val="bg2">
                    <a:lumMod val="25000"/>
                  </a:schemeClr>
                </a:solidFill>
              </a:rPr>
              <a:t>	*</a:t>
            </a:r>
            <a:r>
              <a:rPr lang="en-US" dirty="0">
                <a:solidFill>
                  <a:schemeClr val="bg2">
                    <a:lumMod val="25000"/>
                  </a:schemeClr>
                </a:solidFill>
              </a:rPr>
              <a:t>Centro de </a:t>
            </a:r>
            <a:r>
              <a:rPr lang="en-US" dirty="0" err="1">
                <a:solidFill>
                  <a:schemeClr val="bg2">
                    <a:lumMod val="25000"/>
                  </a:schemeClr>
                </a:solidFill>
              </a:rPr>
              <a:t>Investigación</a:t>
            </a:r>
            <a:r>
              <a:rPr lang="en-US" dirty="0">
                <a:solidFill>
                  <a:schemeClr val="bg2">
                    <a:lumMod val="25000"/>
                  </a:schemeClr>
                </a:solidFill>
              </a:rPr>
              <a:t> </a:t>
            </a:r>
            <a:r>
              <a:rPr lang="en-US" dirty="0" err="1">
                <a:solidFill>
                  <a:schemeClr val="bg2">
                    <a:lumMod val="25000"/>
                  </a:schemeClr>
                </a:solidFill>
              </a:rPr>
              <a:t>Científica</a:t>
            </a:r>
            <a:r>
              <a:rPr lang="en-US" dirty="0">
                <a:solidFill>
                  <a:schemeClr val="bg2">
                    <a:lumMod val="25000"/>
                  </a:schemeClr>
                </a:solidFill>
              </a:rPr>
              <a:t> de Yucatán</a:t>
            </a:r>
            <a:r>
              <a:rPr lang="en-US" sz="2000" dirty="0" smtClean="0">
                <a:solidFill>
                  <a:schemeClr val="bg2">
                    <a:lumMod val="25000"/>
                  </a:schemeClr>
                </a:solidFill>
              </a:rPr>
              <a:t>	</a:t>
            </a:r>
            <a:r>
              <a:rPr lang="en-US" sz="1900" dirty="0" smtClean="0">
                <a:solidFill>
                  <a:srgbClr val="EEECE1">
                    <a:lumMod val="10000"/>
                  </a:srgbClr>
                </a:solidFill>
              </a:rPr>
              <a:t>	</a:t>
            </a:r>
            <a:endParaRPr lang="en-US" sz="2100" dirty="0" smtClean="0">
              <a:solidFill>
                <a:schemeClr val="bg2">
                  <a:lumMod val="10000"/>
                </a:schemeClr>
              </a:solidFill>
            </a:endParaRPr>
          </a:p>
        </p:txBody>
      </p:sp>
      <p:sp>
        <p:nvSpPr>
          <p:cNvPr id="12" name="Rectangle 11"/>
          <p:cNvSpPr/>
          <p:nvPr/>
        </p:nvSpPr>
        <p:spPr>
          <a:xfrm>
            <a:off x="5310072" y="2088681"/>
            <a:ext cx="1594373" cy="1348240"/>
          </a:xfrm>
          <a:prstGeom prst="rect">
            <a:avLst/>
          </a:prstGeom>
          <a:solidFill>
            <a:srgbClr val="FFFFFF"/>
          </a:solidFill>
          <a:ln>
            <a:solidFill>
              <a:srgbClr val="948A54"/>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a:stretch>
            <a:fillRect/>
          </a:stretch>
        </p:blipFill>
        <p:spPr>
          <a:xfrm>
            <a:off x="5372158" y="2175106"/>
            <a:ext cx="1483037" cy="124987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561938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0826" y="173187"/>
            <a:ext cx="5727574"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smtClean="0">
                <a:latin typeface="+mj-lt"/>
                <a:ea typeface="+mn-ea"/>
              </a:rPr>
              <a:t>Results:</a:t>
            </a:r>
            <a:r>
              <a:rPr lang="et-EE" sz="2300" dirty="0" smtClean="0">
                <a:latin typeface="+mj-lt"/>
                <a:ea typeface="+mn-ea"/>
              </a:rPr>
              <a:t> which factors influence this diversity?</a:t>
            </a:r>
            <a:endParaRPr lang="et-EE" sz="2300" dirty="0">
              <a:solidFill>
                <a:prstClr val="black"/>
              </a:solidFill>
              <a:ea typeface="ＭＳ Ｐゴシック" charset="0"/>
            </a:endParaRPr>
          </a:p>
        </p:txBody>
      </p:sp>
      <p:sp>
        <p:nvSpPr>
          <p:cNvPr id="8" name="TextBox 7"/>
          <p:cNvSpPr txBox="1"/>
          <p:nvPr/>
        </p:nvSpPr>
        <p:spPr>
          <a:xfrm>
            <a:off x="135365" y="1281562"/>
            <a:ext cx="3828849" cy="4292970"/>
          </a:xfrm>
          <a:prstGeom prst="rect">
            <a:avLst/>
          </a:prstGeom>
          <a:noFill/>
        </p:spPr>
        <p:txBody>
          <a:bodyPr wrap="square" rtlCol="0">
            <a:spAutoFit/>
          </a:bodyPr>
          <a:lstStyle/>
          <a:p>
            <a:pPr>
              <a:lnSpc>
                <a:spcPct val="120000"/>
              </a:lnSpc>
            </a:pPr>
            <a:r>
              <a:rPr lang="en-US" sz="1900" dirty="0"/>
              <a:t>*</a:t>
            </a:r>
            <a:r>
              <a:rPr lang="en-US" sz="1900" dirty="0" smtClean="0"/>
              <a:t>Alpha diversity (within sample diversity) was assessed as Chao1 index (estimated number of species), Phylogenetic Diversity (PD), and Shannon entropy.</a:t>
            </a:r>
          </a:p>
          <a:p>
            <a:pPr>
              <a:lnSpc>
                <a:spcPct val="120000"/>
              </a:lnSpc>
            </a:pPr>
            <a:endParaRPr lang="en-US" sz="1900" dirty="0"/>
          </a:p>
          <a:p>
            <a:pPr>
              <a:lnSpc>
                <a:spcPct val="120000"/>
              </a:lnSpc>
            </a:pPr>
            <a:r>
              <a:rPr lang="en-US" sz="1900" dirty="0" smtClean="0"/>
              <a:t>Red squares indicate statistically significant increase, </a:t>
            </a:r>
            <a:endParaRPr lang="en-US" sz="1900" dirty="0" smtClean="0"/>
          </a:p>
          <a:p>
            <a:pPr>
              <a:lnSpc>
                <a:spcPct val="120000"/>
              </a:lnSpc>
            </a:pPr>
            <a:r>
              <a:rPr lang="en-US" sz="1900" dirty="0" smtClean="0"/>
              <a:t>the </a:t>
            </a:r>
            <a:r>
              <a:rPr lang="en-US" sz="1900" dirty="0" smtClean="0"/>
              <a:t>blue squares decrease.</a:t>
            </a:r>
          </a:p>
          <a:p>
            <a:pPr>
              <a:lnSpc>
                <a:spcPct val="120000"/>
              </a:lnSpc>
            </a:pPr>
            <a:endParaRPr lang="en-US" sz="1900" dirty="0"/>
          </a:p>
          <a:p>
            <a:pPr>
              <a:lnSpc>
                <a:spcPct val="120000"/>
              </a:lnSpc>
            </a:pPr>
            <a:r>
              <a:rPr lang="en-US" sz="2000" b="1" dirty="0" smtClean="0"/>
              <a:t>The hotel well site with tourist impact has the highest diversity!</a:t>
            </a:r>
            <a:endParaRPr lang="en-US" sz="2000" b="1" dirty="0"/>
          </a:p>
        </p:txBody>
      </p:sp>
      <p:graphicFrame>
        <p:nvGraphicFramePr>
          <p:cNvPr id="9" name="Table 8"/>
          <p:cNvGraphicFramePr>
            <a:graphicFrameLocks noGrp="1"/>
          </p:cNvGraphicFramePr>
          <p:nvPr>
            <p:extLst>
              <p:ext uri="{D42A27DB-BD31-4B8C-83A1-F6EECF244321}">
                <p14:modId xmlns:p14="http://schemas.microsoft.com/office/powerpoint/2010/main" val="1587416218"/>
              </p:ext>
            </p:extLst>
          </p:nvPr>
        </p:nvGraphicFramePr>
        <p:xfrm>
          <a:off x="4002701" y="1281562"/>
          <a:ext cx="4990016" cy="3997960"/>
        </p:xfrm>
        <a:graphic>
          <a:graphicData uri="http://schemas.openxmlformats.org/drawingml/2006/table">
            <a:tbl>
              <a:tblPr firstRow="1" bandRow="1">
                <a:tableStyleId>{5940675A-B579-460E-94D1-54222C63F5DA}</a:tableStyleId>
              </a:tblPr>
              <a:tblGrid>
                <a:gridCol w="1247504"/>
                <a:gridCol w="1247504"/>
                <a:gridCol w="1247504"/>
                <a:gridCol w="1247504"/>
              </a:tblGrid>
              <a:tr h="370840">
                <a:tc>
                  <a:txBody>
                    <a:bodyPr/>
                    <a:lstStyle/>
                    <a:p>
                      <a:pPr algn="ctr"/>
                      <a:endParaRPr lang="en-US" b="1" dirty="0"/>
                    </a:p>
                  </a:txBody>
                  <a:tcPr>
                    <a:solidFill>
                      <a:srgbClr val="FFFFFF"/>
                    </a:solidFill>
                  </a:tcPr>
                </a:tc>
                <a:tc>
                  <a:txBody>
                    <a:bodyPr/>
                    <a:lstStyle/>
                    <a:p>
                      <a:pPr algn="ctr"/>
                      <a:r>
                        <a:rPr lang="en-US" b="1" dirty="0" smtClean="0"/>
                        <a:t>Chao1</a:t>
                      </a:r>
                      <a:endParaRPr lang="en-US" b="1" dirty="0"/>
                    </a:p>
                  </a:txBody>
                  <a:tcPr>
                    <a:solidFill>
                      <a:srgbClr val="FFFFFF"/>
                    </a:solidFill>
                  </a:tcPr>
                </a:tc>
                <a:tc>
                  <a:txBody>
                    <a:bodyPr/>
                    <a:lstStyle/>
                    <a:p>
                      <a:pPr algn="ctr"/>
                      <a:r>
                        <a:rPr lang="en-US" b="1" dirty="0" smtClean="0"/>
                        <a:t>PD</a:t>
                      </a:r>
                      <a:endParaRPr lang="en-US" b="1" dirty="0"/>
                    </a:p>
                  </a:txBody>
                  <a:tcPr>
                    <a:solidFill>
                      <a:srgbClr val="FFFFFF"/>
                    </a:solidFill>
                  </a:tcPr>
                </a:tc>
                <a:tc>
                  <a:txBody>
                    <a:bodyPr/>
                    <a:lstStyle/>
                    <a:p>
                      <a:pPr algn="ctr"/>
                      <a:r>
                        <a:rPr lang="en-US" b="1" dirty="0" smtClean="0"/>
                        <a:t>Shannon</a:t>
                      </a:r>
                      <a:endParaRPr lang="en-US" b="1" dirty="0"/>
                    </a:p>
                  </a:txBody>
                  <a:tcPr>
                    <a:solidFill>
                      <a:srgbClr val="FFFFFF"/>
                    </a:solidFill>
                  </a:tcPr>
                </a:tc>
              </a:tr>
              <a:tr h="370840">
                <a:tc>
                  <a:txBody>
                    <a:bodyPr/>
                    <a:lstStyle/>
                    <a:p>
                      <a:r>
                        <a:rPr lang="en-US" sz="1600" b="1" dirty="0" smtClean="0"/>
                        <a:t>Site</a:t>
                      </a:r>
                    </a:p>
                  </a:txBody>
                  <a:tcPr>
                    <a:solidFill>
                      <a:srgbClr val="FFFFFF"/>
                    </a:solidFill>
                  </a:tcPr>
                </a:tc>
                <a:tc>
                  <a:txBody>
                    <a:bodyPr/>
                    <a:lstStyle/>
                    <a:p>
                      <a:pPr algn="ctr"/>
                      <a:r>
                        <a:rPr lang="en-US" sz="1600" b="1" dirty="0" err="1" smtClean="0">
                          <a:solidFill>
                            <a:srgbClr val="FFFFFF"/>
                          </a:solidFill>
                        </a:rPr>
                        <a:t>Ucil</a:t>
                      </a:r>
                      <a:endParaRPr lang="en-US" sz="1600" b="1" dirty="0">
                        <a:solidFill>
                          <a:srgbClr val="FFFFFF"/>
                        </a:solidFill>
                      </a:endParaRPr>
                    </a:p>
                  </a:txBody>
                  <a:tcPr>
                    <a:solidFill>
                      <a:srgbClr val="0000FF"/>
                    </a:solidFill>
                  </a:tcPr>
                </a:tc>
                <a:tc>
                  <a:txBody>
                    <a:bodyPr/>
                    <a:lstStyle/>
                    <a:p>
                      <a:pPr algn="ctr"/>
                      <a:r>
                        <a:rPr lang="en-US" sz="1600" b="1" dirty="0" smtClean="0">
                          <a:solidFill>
                            <a:schemeClr val="bg1"/>
                          </a:solidFill>
                        </a:rPr>
                        <a:t>Xcolac</a:t>
                      </a:r>
                    </a:p>
                    <a:p>
                      <a:pPr algn="ctr"/>
                      <a:r>
                        <a:rPr lang="en-US" sz="1600" b="1" dirty="0" smtClean="0">
                          <a:solidFill>
                            <a:schemeClr val="bg1"/>
                          </a:solidFill>
                        </a:rPr>
                        <a:t>Calica</a:t>
                      </a:r>
                    </a:p>
                    <a:p>
                      <a:pPr algn="ctr"/>
                      <a:r>
                        <a:rPr lang="en-US" sz="1600" b="1" dirty="0" err="1" smtClean="0">
                          <a:solidFill>
                            <a:schemeClr val="bg1"/>
                          </a:solidFill>
                        </a:rPr>
                        <a:t>Ucil</a:t>
                      </a:r>
                      <a:endParaRPr lang="en-US" sz="1600" b="1" dirty="0">
                        <a:solidFill>
                          <a:schemeClr val="bg1"/>
                        </a:solidFill>
                      </a:endParaRPr>
                    </a:p>
                  </a:txBody>
                  <a:tcPr>
                    <a:solidFill>
                      <a:srgbClr val="0000FF"/>
                    </a:solidFill>
                  </a:tcPr>
                </a:tc>
                <a:tc>
                  <a:txBody>
                    <a:bodyPr/>
                    <a:lstStyle/>
                    <a:p>
                      <a:endParaRPr lang="en-US" sz="1600" dirty="0"/>
                    </a:p>
                  </a:txBody>
                  <a:tcPr>
                    <a:solidFill>
                      <a:srgbClr val="FFFFFF"/>
                    </a:solidFill>
                  </a:tcPr>
                </a:tc>
              </a:tr>
              <a:tr h="370840">
                <a:tc>
                  <a:txBody>
                    <a:bodyPr/>
                    <a:lstStyle/>
                    <a:p>
                      <a:r>
                        <a:rPr lang="en-US" sz="1600" b="1" dirty="0" smtClean="0"/>
                        <a:t>Season</a:t>
                      </a:r>
                      <a:endParaRPr lang="en-US" sz="1600" b="1" dirty="0"/>
                    </a:p>
                  </a:txBody>
                  <a:tcPr>
                    <a:solidFill>
                      <a:srgbClr val="FFFFFF"/>
                    </a:solidFill>
                  </a:tcPr>
                </a:tc>
                <a:tc>
                  <a:txBody>
                    <a:bodyPr/>
                    <a:lstStyle/>
                    <a:p>
                      <a:pPr algn="ctr"/>
                      <a:r>
                        <a:rPr lang="en-US" sz="1600" b="1" dirty="0" smtClean="0">
                          <a:solidFill>
                            <a:srgbClr val="FFFFFF"/>
                          </a:solidFill>
                        </a:rPr>
                        <a:t>Dry</a:t>
                      </a:r>
                      <a:endParaRPr lang="en-US" sz="1600" b="1" dirty="0">
                        <a:solidFill>
                          <a:srgbClr val="FFFFFF"/>
                        </a:solidFill>
                      </a:endParaRPr>
                    </a:p>
                  </a:txBody>
                  <a:tcPr>
                    <a:solidFill>
                      <a:srgbClr val="FF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FFFFFF"/>
                          </a:solidFill>
                        </a:rPr>
                        <a:t>Dry</a:t>
                      </a:r>
                    </a:p>
                  </a:txBody>
                  <a:tcPr>
                    <a:solidFill>
                      <a:srgbClr val="FF0000"/>
                    </a:solidFill>
                  </a:tcPr>
                </a:tc>
                <a:tc>
                  <a:txBody>
                    <a:bodyPr/>
                    <a:lstStyle/>
                    <a:p>
                      <a:endParaRPr lang="en-US" sz="1600" dirty="0"/>
                    </a:p>
                  </a:txBody>
                  <a:tcPr>
                    <a:solidFill>
                      <a:srgbClr val="FFFFFF"/>
                    </a:solidFill>
                  </a:tcPr>
                </a:tc>
              </a:tr>
              <a:tr h="370840">
                <a:tc>
                  <a:txBody>
                    <a:bodyPr/>
                    <a:lstStyle/>
                    <a:p>
                      <a:r>
                        <a:rPr lang="en-US" sz="1600" b="1" dirty="0" smtClean="0"/>
                        <a:t>Substrate</a:t>
                      </a:r>
                      <a:endParaRPr lang="en-US" sz="1600" b="1" dirty="0"/>
                    </a:p>
                  </a:txBody>
                  <a:tcPr>
                    <a:solidFill>
                      <a:srgbClr val="FFFFFF"/>
                    </a:solidFill>
                  </a:tcPr>
                </a:tc>
                <a:tc>
                  <a:txBody>
                    <a:bodyPr/>
                    <a:lstStyle/>
                    <a:p>
                      <a:pPr algn="ctr"/>
                      <a:r>
                        <a:rPr lang="en-US" sz="1600" b="1" dirty="0" smtClean="0">
                          <a:solidFill>
                            <a:srgbClr val="FFFFFF"/>
                          </a:solidFill>
                        </a:rPr>
                        <a:t>Water</a:t>
                      </a:r>
                      <a:endParaRPr lang="en-US" sz="1600" b="1" dirty="0">
                        <a:solidFill>
                          <a:srgbClr val="FFFFFF"/>
                        </a:solidFill>
                      </a:endParaRPr>
                    </a:p>
                  </a:txBody>
                  <a:tcPr>
                    <a:solidFill>
                      <a:srgbClr val="0000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FFFFFF"/>
                          </a:solidFill>
                        </a:rPr>
                        <a:t>Water</a:t>
                      </a:r>
                    </a:p>
                  </a:txBody>
                  <a:tcPr>
                    <a:solidFill>
                      <a:srgbClr val="0000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FFFFFF"/>
                          </a:solidFill>
                        </a:rPr>
                        <a:t>Water</a:t>
                      </a:r>
                    </a:p>
                  </a:txBody>
                  <a:tcPr>
                    <a:solidFill>
                      <a:srgbClr val="0000FF"/>
                    </a:solidFill>
                  </a:tcPr>
                </a:tc>
              </a:tr>
              <a:tr h="370840">
                <a:tc>
                  <a:txBody>
                    <a:bodyPr/>
                    <a:lstStyle/>
                    <a:p>
                      <a:r>
                        <a:rPr lang="en-US" sz="1600" b="1" dirty="0" smtClean="0"/>
                        <a:t>Location</a:t>
                      </a:r>
                      <a:endParaRPr lang="en-US" sz="1600" b="1" dirty="0"/>
                    </a:p>
                  </a:txBody>
                  <a:tcPr>
                    <a:solidFill>
                      <a:srgbClr val="FFFFFF"/>
                    </a:solidFill>
                  </a:tcPr>
                </a:tc>
                <a:tc>
                  <a:txBody>
                    <a:bodyPr/>
                    <a:lstStyle/>
                    <a:p>
                      <a:pPr algn="ctr"/>
                      <a:endParaRPr lang="en-US" sz="1600" b="1"/>
                    </a:p>
                  </a:txBody>
                  <a:tcPr>
                    <a:solidFill>
                      <a:srgbClr val="FFFFFF"/>
                    </a:solidFill>
                  </a:tcPr>
                </a:tc>
                <a:tc>
                  <a:txBody>
                    <a:bodyPr/>
                    <a:lstStyle/>
                    <a:p>
                      <a:pPr algn="ctr"/>
                      <a:endParaRPr lang="en-US" sz="1600" b="1" dirty="0"/>
                    </a:p>
                  </a:txBody>
                  <a:tcPr>
                    <a:solidFill>
                      <a:srgbClr val="FFFFFF"/>
                    </a:solidFill>
                  </a:tcPr>
                </a:tc>
                <a:tc>
                  <a:txBody>
                    <a:bodyPr/>
                    <a:lstStyle/>
                    <a:p>
                      <a:pPr algn="ctr"/>
                      <a:r>
                        <a:rPr lang="en-US" sz="1600" b="1" dirty="0" smtClean="0">
                          <a:solidFill>
                            <a:srgbClr val="FFFFFF"/>
                          </a:solidFill>
                        </a:rPr>
                        <a:t>coast</a:t>
                      </a:r>
                      <a:endParaRPr lang="en-US" sz="1600" b="1" dirty="0">
                        <a:solidFill>
                          <a:srgbClr val="FFFFFF"/>
                        </a:solidFill>
                      </a:endParaRPr>
                    </a:p>
                  </a:txBody>
                  <a:tcPr>
                    <a:solidFill>
                      <a:srgbClr val="FF0000"/>
                    </a:solidFill>
                  </a:tcPr>
                </a:tc>
              </a:tr>
              <a:tr h="370840">
                <a:tc>
                  <a:txBody>
                    <a:bodyPr/>
                    <a:lstStyle/>
                    <a:p>
                      <a:r>
                        <a:rPr lang="en-US" sz="1600" b="1" dirty="0" smtClean="0"/>
                        <a:t>Salinity</a:t>
                      </a:r>
                      <a:endParaRPr lang="en-US" sz="1600" b="1" dirty="0"/>
                    </a:p>
                  </a:txBody>
                  <a:tcPr>
                    <a:solidFill>
                      <a:srgbClr val="FFFFFF"/>
                    </a:solidFill>
                  </a:tcPr>
                </a:tc>
                <a:tc>
                  <a:txBody>
                    <a:bodyPr/>
                    <a:lstStyle/>
                    <a:p>
                      <a:pPr algn="ctr"/>
                      <a:endParaRPr lang="en-US" sz="1600" b="1"/>
                    </a:p>
                  </a:txBody>
                  <a:tcPr>
                    <a:solidFill>
                      <a:srgbClr val="FFFFFF"/>
                    </a:solidFill>
                  </a:tcPr>
                </a:tc>
                <a:tc>
                  <a:txBody>
                    <a:bodyPr/>
                    <a:lstStyle/>
                    <a:p>
                      <a:pPr algn="ctr"/>
                      <a:endParaRPr lang="en-US" sz="1600" b="1" dirty="0"/>
                    </a:p>
                  </a:txBody>
                  <a:tcPr>
                    <a:solidFill>
                      <a:srgbClr val="FFFFFF"/>
                    </a:solidFill>
                  </a:tcPr>
                </a:tc>
                <a:tc>
                  <a:txBody>
                    <a:bodyPr/>
                    <a:lstStyle/>
                    <a:p>
                      <a:pPr algn="ctr"/>
                      <a:endParaRPr lang="en-US" sz="1600" b="1" dirty="0"/>
                    </a:p>
                  </a:txBody>
                  <a:tcPr>
                    <a:solidFill>
                      <a:srgbClr val="FFFFFF"/>
                    </a:solidFill>
                  </a:tcPr>
                </a:tc>
              </a:tr>
              <a:tr h="370840">
                <a:tc>
                  <a:txBody>
                    <a:bodyPr/>
                    <a:lstStyle/>
                    <a:p>
                      <a:r>
                        <a:rPr lang="en-US" sz="1600" b="1" dirty="0" smtClean="0"/>
                        <a:t>Light</a:t>
                      </a:r>
                      <a:endParaRPr lang="en-US" sz="1600" b="1" dirty="0"/>
                    </a:p>
                  </a:txBody>
                  <a:tcPr>
                    <a:solidFill>
                      <a:srgbClr val="FFFFFF"/>
                    </a:solidFill>
                  </a:tcPr>
                </a:tc>
                <a:tc>
                  <a:txBody>
                    <a:bodyPr/>
                    <a:lstStyle/>
                    <a:p>
                      <a:pPr algn="ctr"/>
                      <a:endParaRPr lang="en-US" sz="1600" b="1"/>
                    </a:p>
                  </a:txBody>
                  <a:tcPr>
                    <a:solidFill>
                      <a:srgbClr val="FFFFFF"/>
                    </a:solidFill>
                  </a:tcPr>
                </a:tc>
                <a:tc>
                  <a:txBody>
                    <a:bodyPr/>
                    <a:lstStyle/>
                    <a:p>
                      <a:pPr algn="ctr"/>
                      <a:r>
                        <a:rPr lang="en-US" sz="1600" b="1" dirty="0" smtClean="0">
                          <a:solidFill>
                            <a:srgbClr val="FFFFFF"/>
                          </a:solidFill>
                        </a:rPr>
                        <a:t>High light</a:t>
                      </a:r>
                      <a:endParaRPr lang="en-US" sz="1600" b="1" dirty="0">
                        <a:solidFill>
                          <a:srgbClr val="FFFFFF"/>
                        </a:solidFill>
                      </a:endParaRPr>
                    </a:p>
                  </a:txBody>
                  <a:tcPr>
                    <a:solidFill>
                      <a:srgbClr val="0000FF"/>
                    </a:solidFill>
                  </a:tcPr>
                </a:tc>
                <a:tc>
                  <a:txBody>
                    <a:bodyPr/>
                    <a:lstStyle/>
                    <a:p>
                      <a:pPr algn="ctr"/>
                      <a:endParaRPr lang="en-US" sz="1600" b="1" dirty="0"/>
                    </a:p>
                  </a:txBody>
                  <a:tcPr>
                    <a:solidFill>
                      <a:srgbClr val="FFFFFF"/>
                    </a:solidFill>
                  </a:tcPr>
                </a:tc>
              </a:tr>
              <a:tr h="370840">
                <a:tc>
                  <a:txBody>
                    <a:bodyPr/>
                    <a:lstStyle/>
                    <a:p>
                      <a:r>
                        <a:rPr lang="en-US" sz="1600" b="1" dirty="0" smtClean="0"/>
                        <a:t>Carbon</a:t>
                      </a:r>
                      <a:endParaRPr lang="en-US" sz="1600" b="1" dirty="0"/>
                    </a:p>
                  </a:txBody>
                  <a:tcPr>
                    <a:solidFill>
                      <a:srgbClr val="FFFFFF"/>
                    </a:solidFill>
                  </a:tcPr>
                </a:tc>
                <a:tc>
                  <a:txBody>
                    <a:bodyPr/>
                    <a:lstStyle/>
                    <a:p>
                      <a:pPr algn="ctr"/>
                      <a:r>
                        <a:rPr lang="en-US" sz="1600" b="1" dirty="0" smtClean="0">
                          <a:solidFill>
                            <a:srgbClr val="FFFFFF"/>
                          </a:solidFill>
                        </a:rPr>
                        <a:t>No vegetation</a:t>
                      </a:r>
                      <a:endParaRPr lang="en-US" sz="1600" b="1" dirty="0">
                        <a:solidFill>
                          <a:srgbClr val="FFFFFF"/>
                        </a:solidFill>
                      </a:endParaRPr>
                    </a:p>
                  </a:txBody>
                  <a:tcPr>
                    <a:solidFill>
                      <a:srgbClr val="FF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FFFFFF"/>
                          </a:solidFill>
                        </a:rPr>
                        <a:t>No vegetation</a:t>
                      </a:r>
                    </a:p>
                  </a:txBody>
                  <a:tcPr>
                    <a:solidFill>
                      <a:srgbClr val="FF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FFFFFF"/>
                          </a:solidFill>
                        </a:rPr>
                        <a:t>No vegetation</a:t>
                      </a:r>
                    </a:p>
                  </a:txBody>
                  <a:tcPr>
                    <a:solidFill>
                      <a:srgbClr val="FF0000"/>
                    </a:solidFill>
                  </a:tcPr>
                </a:tc>
              </a:tr>
              <a:tr h="370840">
                <a:tc>
                  <a:txBody>
                    <a:bodyPr/>
                    <a:lstStyle/>
                    <a:p>
                      <a:r>
                        <a:rPr lang="en-US" sz="1600" b="1" dirty="0" smtClean="0"/>
                        <a:t>Impact</a:t>
                      </a:r>
                      <a:endParaRPr lang="en-US" sz="1600" b="1" dirty="0"/>
                    </a:p>
                  </a:txBody>
                  <a:tcPr>
                    <a:solidFill>
                      <a:srgbClr val="FFFFFF"/>
                    </a:solidFill>
                  </a:tcPr>
                </a:tc>
                <a:tc>
                  <a:txBody>
                    <a:bodyPr/>
                    <a:lstStyle/>
                    <a:p>
                      <a:pPr algn="ctr"/>
                      <a:r>
                        <a:rPr lang="en-US" sz="1600" b="1" dirty="0" smtClean="0">
                          <a:solidFill>
                            <a:srgbClr val="FFFFFF"/>
                          </a:solidFill>
                        </a:rPr>
                        <a:t>tourist</a:t>
                      </a:r>
                      <a:endParaRPr lang="en-US" sz="1600" b="1" dirty="0">
                        <a:solidFill>
                          <a:srgbClr val="FFFFFF"/>
                        </a:solidFill>
                      </a:endParaRPr>
                    </a:p>
                  </a:txBody>
                  <a:tcPr>
                    <a:solidFill>
                      <a:srgbClr val="FF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FFFFFF"/>
                          </a:solidFill>
                        </a:rPr>
                        <a:t>tourist</a:t>
                      </a:r>
                    </a:p>
                  </a:txBody>
                  <a:tcPr>
                    <a:solidFill>
                      <a:srgbClr val="FF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FFFFFF"/>
                          </a:solidFill>
                        </a:rPr>
                        <a:t>tourist</a:t>
                      </a:r>
                    </a:p>
                  </a:txBody>
                  <a:tcPr>
                    <a:solidFill>
                      <a:srgbClr val="FF0000"/>
                    </a:solidFill>
                  </a:tcPr>
                </a:tc>
              </a:tr>
            </a:tbl>
          </a:graphicData>
        </a:graphic>
      </p:graphicFrame>
      <p:sp>
        <p:nvSpPr>
          <p:cNvPr id="5" name="TextBox 4"/>
          <p:cNvSpPr txBox="1"/>
          <p:nvPr/>
        </p:nvSpPr>
        <p:spPr>
          <a:xfrm>
            <a:off x="4838700" y="5676900"/>
            <a:ext cx="1139700" cy="346249"/>
          </a:xfrm>
          <a:prstGeom prst="rect">
            <a:avLst/>
          </a:prstGeom>
          <a:solidFill>
            <a:srgbClr val="FF0000"/>
          </a:solidFill>
          <a:ln>
            <a:solidFill>
              <a:srgbClr val="000000"/>
            </a:solidFill>
          </a:ln>
        </p:spPr>
        <p:txBody>
          <a:bodyPr wrap="square" rtlCol="0">
            <a:spAutoFit/>
          </a:bodyPr>
          <a:lstStyle/>
          <a:p>
            <a:pPr algn="ctr">
              <a:lnSpc>
                <a:spcPct val="90000"/>
              </a:lnSpc>
            </a:pPr>
            <a:r>
              <a:rPr lang="en-US" b="1" dirty="0" smtClean="0">
                <a:solidFill>
                  <a:schemeClr val="bg1"/>
                </a:solidFill>
              </a:rPr>
              <a:t>increase</a:t>
            </a:r>
            <a:endParaRPr lang="en-US" b="1" dirty="0">
              <a:solidFill>
                <a:schemeClr val="bg1"/>
              </a:solidFill>
            </a:endParaRPr>
          </a:p>
        </p:txBody>
      </p:sp>
      <p:sp>
        <p:nvSpPr>
          <p:cNvPr id="10" name="TextBox 9"/>
          <p:cNvSpPr txBox="1"/>
          <p:nvPr/>
        </p:nvSpPr>
        <p:spPr>
          <a:xfrm>
            <a:off x="6130800" y="5676900"/>
            <a:ext cx="1139700" cy="346249"/>
          </a:xfrm>
          <a:prstGeom prst="rect">
            <a:avLst/>
          </a:prstGeom>
          <a:solidFill>
            <a:srgbClr val="0000FF"/>
          </a:solidFill>
          <a:ln>
            <a:solidFill>
              <a:srgbClr val="000000"/>
            </a:solidFill>
          </a:ln>
        </p:spPr>
        <p:txBody>
          <a:bodyPr wrap="square" rtlCol="0">
            <a:spAutoFit/>
          </a:bodyPr>
          <a:lstStyle/>
          <a:p>
            <a:pPr algn="ctr">
              <a:lnSpc>
                <a:spcPct val="90000"/>
              </a:lnSpc>
            </a:pPr>
            <a:r>
              <a:rPr lang="en-US" b="1" dirty="0" smtClean="0">
                <a:solidFill>
                  <a:schemeClr val="bg1"/>
                </a:solidFill>
              </a:rPr>
              <a:t>decrease</a:t>
            </a:r>
            <a:endParaRPr lang="en-US" b="1" dirty="0">
              <a:solidFill>
                <a:schemeClr val="bg1"/>
              </a:solidFill>
            </a:endParaRPr>
          </a:p>
        </p:txBody>
      </p:sp>
    </p:spTree>
    <p:extLst>
      <p:ext uri="{BB962C8B-B14F-4D97-AF65-F5344CB8AC3E}">
        <p14:creationId xmlns:p14="http://schemas.microsoft.com/office/powerpoint/2010/main" val="1954682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0825" y="173187"/>
            <a:ext cx="6882201" cy="800219"/>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spcBef>
                <a:spcPct val="0"/>
              </a:spcBef>
              <a:spcAft>
                <a:spcPct val="0"/>
              </a:spcAft>
              <a:defRPr/>
            </a:pPr>
            <a:r>
              <a:rPr lang="et-EE" sz="2300" u="sng" dirty="0" smtClean="0">
                <a:latin typeface="+mj-lt"/>
                <a:ea typeface="+mn-ea"/>
              </a:rPr>
              <a:t>Results:</a:t>
            </a:r>
            <a:r>
              <a:rPr lang="et-EE" sz="2300" dirty="0" smtClean="0">
                <a:latin typeface="+mj-lt"/>
                <a:ea typeface="+mn-ea"/>
              </a:rPr>
              <a:t> which factors influence this presence of specific 	  microbial groups -  </a:t>
            </a:r>
            <a:r>
              <a:rPr lang="et-EE" sz="2300" dirty="0"/>
              <a:t>sulfur cycling microbes</a:t>
            </a:r>
            <a:endParaRPr lang="et-EE" sz="2300" dirty="0">
              <a:solidFill>
                <a:prstClr val="black"/>
              </a:solidFill>
              <a:ea typeface="ＭＳ Ｐゴシック" charset="0"/>
            </a:endParaRPr>
          </a:p>
        </p:txBody>
      </p:sp>
      <p:pic>
        <p:nvPicPr>
          <p:cNvPr id="2" name="Picture 1"/>
          <p:cNvPicPr>
            <a:picLocks noChangeAspect="1"/>
          </p:cNvPicPr>
          <p:nvPr/>
        </p:nvPicPr>
        <p:blipFill>
          <a:blip r:embed="rId2"/>
          <a:stretch>
            <a:fillRect/>
          </a:stretch>
        </p:blipFill>
        <p:spPr>
          <a:xfrm>
            <a:off x="250825" y="1167318"/>
            <a:ext cx="4864715" cy="2649041"/>
          </a:xfrm>
          <a:prstGeom prst="rect">
            <a:avLst/>
          </a:prstGeom>
          <a:ln>
            <a:solidFill>
              <a:srgbClr val="948A54"/>
            </a:solidFill>
          </a:ln>
        </p:spPr>
      </p:pic>
      <p:pic>
        <p:nvPicPr>
          <p:cNvPr id="7" name="Picture 6"/>
          <p:cNvPicPr>
            <a:picLocks noChangeAspect="1"/>
          </p:cNvPicPr>
          <p:nvPr/>
        </p:nvPicPr>
        <p:blipFill>
          <a:blip r:embed="rId3"/>
          <a:stretch>
            <a:fillRect/>
          </a:stretch>
        </p:blipFill>
        <p:spPr>
          <a:xfrm>
            <a:off x="250824" y="3925272"/>
            <a:ext cx="4864715" cy="2719467"/>
          </a:xfrm>
          <a:prstGeom prst="rect">
            <a:avLst/>
          </a:prstGeom>
          <a:ln>
            <a:solidFill>
              <a:srgbClr val="948A54"/>
            </a:solidFill>
          </a:ln>
        </p:spPr>
      </p:pic>
      <p:pic>
        <p:nvPicPr>
          <p:cNvPr id="5" name="Picture 4"/>
          <p:cNvPicPr>
            <a:picLocks noChangeAspect="1"/>
          </p:cNvPicPr>
          <p:nvPr/>
        </p:nvPicPr>
        <p:blipFill rotWithShape="1">
          <a:blip r:embed="rId4"/>
          <a:srcRect t="9638" r="49073"/>
          <a:stretch/>
        </p:blipFill>
        <p:spPr>
          <a:xfrm>
            <a:off x="7817018" y="195010"/>
            <a:ext cx="1147542" cy="1169839"/>
          </a:xfrm>
          <a:prstGeom prst="rect">
            <a:avLst/>
          </a:prstGeom>
          <a:ln>
            <a:solidFill>
              <a:srgbClr val="948A54"/>
            </a:solidFill>
          </a:ln>
        </p:spPr>
      </p:pic>
      <p:sp>
        <p:nvSpPr>
          <p:cNvPr id="6" name="TextBox 5"/>
          <p:cNvSpPr txBox="1"/>
          <p:nvPr/>
        </p:nvSpPr>
        <p:spPr>
          <a:xfrm>
            <a:off x="5301763" y="1759110"/>
            <a:ext cx="3662797" cy="3893374"/>
          </a:xfrm>
          <a:prstGeom prst="rect">
            <a:avLst/>
          </a:prstGeom>
          <a:noFill/>
        </p:spPr>
        <p:txBody>
          <a:bodyPr wrap="square" rtlCol="0">
            <a:spAutoFit/>
          </a:bodyPr>
          <a:lstStyle/>
          <a:p>
            <a:r>
              <a:rPr lang="en-US" sz="1900" dirty="0" smtClean="0"/>
              <a:t>The sulfate reducing bacteria (SRB) make up 3.92% of total microbes, and the sulfur oxidizing bacteria (SOB) 3.76%. </a:t>
            </a:r>
          </a:p>
          <a:p>
            <a:endParaRPr lang="en-US" sz="1900" dirty="0"/>
          </a:p>
          <a:p>
            <a:r>
              <a:rPr lang="en-US" sz="1900" dirty="0" smtClean="0"/>
              <a:t>Overall, the SRB as a group were more prevalent during the dry season and in high vegetation carbon input samples (Xcolac). </a:t>
            </a:r>
          </a:p>
          <a:p>
            <a:endParaRPr lang="en-US" sz="1900" dirty="0"/>
          </a:p>
          <a:p>
            <a:r>
              <a:rPr lang="en-US" sz="1900" dirty="0" smtClean="0"/>
              <a:t>Sulfur oxidizers as group did not show a prevalence towards any variable.</a:t>
            </a:r>
            <a:endParaRPr lang="en-US" sz="1900" dirty="0"/>
          </a:p>
        </p:txBody>
      </p:sp>
    </p:spTree>
    <p:extLst>
      <p:ext uri="{BB962C8B-B14F-4D97-AF65-F5344CB8AC3E}">
        <p14:creationId xmlns:p14="http://schemas.microsoft.com/office/powerpoint/2010/main" val="2920015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0825" y="173187"/>
            <a:ext cx="6882201" cy="800219"/>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spcBef>
                <a:spcPct val="0"/>
              </a:spcBef>
              <a:spcAft>
                <a:spcPct val="0"/>
              </a:spcAft>
              <a:defRPr/>
            </a:pPr>
            <a:r>
              <a:rPr lang="et-EE" sz="2300" u="sng" dirty="0" smtClean="0">
                <a:latin typeface="+mj-lt"/>
                <a:ea typeface="+mn-ea"/>
              </a:rPr>
              <a:t>Results:</a:t>
            </a:r>
            <a:r>
              <a:rPr lang="et-EE" sz="2300" dirty="0" smtClean="0">
                <a:latin typeface="+mj-lt"/>
                <a:ea typeface="+mn-ea"/>
              </a:rPr>
              <a:t> which factors influence this presence of specific 	  microbial groups -  </a:t>
            </a:r>
            <a:r>
              <a:rPr lang="et-EE" sz="2300" dirty="0" smtClean="0"/>
              <a:t>sulfate reducing bacteria</a:t>
            </a:r>
            <a:endParaRPr lang="et-EE" sz="2300" dirty="0">
              <a:solidFill>
                <a:prstClr val="black"/>
              </a:solidFill>
              <a:ea typeface="ＭＳ Ｐゴシック" charset="0"/>
            </a:endParaRPr>
          </a:p>
        </p:txBody>
      </p:sp>
      <p:pic>
        <p:nvPicPr>
          <p:cNvPr id="5" name="Picture 4"/>
          <p:cNvPicPr>
            <a:picLocks noChangeAspect="1"/>
          </p:cNvPicPr>
          <p:nvPr/>
        </p:nvPicPr>
        <p:blipFill>
          <a:blip r:embed="rId2"/>
          <a:stretch>
            <a:fillRect/>
          </a:stretch>
        </p:blipFill>
        <p:spPr>
          <a:xfrm>
            <a:off x="148192" y="1209139"/>
            <a:ext cx="4862260" cy="2793100"/>
          </a:xfrm>
          <a:prstGeom prst="rect">
            <a:avLst/>
          </a:prstGeom>
          <a:ln>
            <a:solidFill>
              <a:srgbClr val="948A54"/>
            </a:solidFill>
          </a:ln>
        </p:spPr>
      </p:pic>
      <p:pic>
        <p:nvPicPr>
          <p:cNvPr id="9" name="Picture 8"/>
          <p:cNvPicPr>
            <a:picLocks noChangeAspect="1"/>
          </p:cNvPicPr>
          <p:nvPr/>
        </p:nvPicPr>
        <p:blipFill>
          <a:blip r:embed="rId3"/>
          <a:stretch>
            <a:fillRect/>
          </a:stretch>
        </p:blipFill>
        <p:spPr>
          <a:xfrm>
            <a:off x="148192" y="4100709"/>
            <a:ext cx="4862260" cy="2608168"/>
          </a:xfrm>
          <a:prstGeom prst="rect">
            <a:avLst/>
          </a:prstGeom>
        </p:spPr>
      </p:pic>
      <p:sp>
        <p:nvSpPr>
          <p:cNvPr id="8" name="Parallelogram 7"/>
          <p:cNvSpPr/>
          <p:nvPr/>
        </p:nvSpPr>
        <p:spPr>
          <a:xfrm>
            <a:off x="2203824" y="6417233"/>
            <a:ext cx="1516530" cy="275938"/>
          </a:xfrm>
          <a:prstGeom prst="parallelogram">
            <a:avLst>
              <a:gd name="adj" fmla="val 103915"/>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arallelogram 9"/>
          <p:cNvSpPr/>
          <p:nvPr/>
        </p:nvSpPr>
        <p:spPr>
          <a:xfrm>
            <a:off x="1497094" y="6417233"/>
            <a:ext cx="460199" cy="275938"/>
          </a:xfrm>
          <a:prstGeom prst="parallelogram">
            <a:avLst>
              <a:gd name="adj" fmla="val 98501"/>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arallelogram 10"/>
          <p:cNvSpPr/>
          <p:nvPr/>
        </p:nvSpPr>
        <p:spPr>
          <a:xfrm>
            <a:off x="1141466" y="6420213"/>
            <a:ext cx="460199" cy="275938"/>
          </a:xfrm>
          <a:prstGeom prst="parallelogram">
            <a:avLst>
              <a:gd name="adj" fmla="val 98501"/>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a:srcRect t="9638" r="49073"/>
          <a:stretch/>
        </p:blipFill>
        <p:spPr>
          <a:xfrm>
            <a:off x="7801324" y="195010"/>
            <a:ext cx="1163235" cy="1185837"/>
          </a:xfrm>
          <a:prstGeom prst="rect">
            <a:avLst/>
          </a:prstGeom>
          <a:ln>
            <a:solidFill>
              <a:srgbClr val="948A54"/>
            </a:solidFill>
          </a:ln>
        </p:spPr>
      </p:pic>
      <p:sp>
        <p:nvSpPr>
          <p:cNvPr id="13" name="TextBox 12"/>
          <p:cNvSpPr txBox="1"/>
          <p:nvPr/>
        </p:nvSpPr>
        <p:spPr>
          <a:xfrm>
            <a:off x="5324111" y="1872157"/>
            <a:ext cx="3463879" cy="3893374"/>
          </a:xfrm>
          <a:prstGeom prst="rect">
            <a:avLst/>
          </a:prstGeom>
          <a:noFill/>
        </p:spPr>
        <p:txBody>
          <a:bodyPr wrap="square" rtlCol="0">
            <a:spAutoFit/>
          </a:bodyPr>
          <a:lstStyle/>
          <a:p>
            <a:r>
              <a:rPr lang="en-US" sz="1900" dirty="0" smtClean="0"/>
              <a:t>Overall, the SRB belonging to phylum Delta Proteobacteria were most common SRB. These organisms were significantly more prevalent during dry season. </a:t>
            </a:r>
          </a:p>
          <a:p>
            <a:endParaRPr lang="en-US" sz="1900" dirty="0"/>
          </a:p>
          <a:p>
            <a:r>
              <a:rPr lang="en-US" sz="1900" dirty="0" smtClean="0"/>
              <a:t>The hotel well had higher amount of </a:t>
            </a:r>
            <a:r>
              <a:rPr lang="en-US" sz="1900" i="1" dirty="0" smtClean="0"/>
              <a:t>Sulfurospirillium </a:t>
            </a:r>
            <a:r>
              <a:rPr lang="en-US" sz="1900" dirty="0" smtClean="0"/>
              <a:t>and </a:t>
            </a:r>
            <a:r>
              <a:rPr lang="en-US" sz="1900" i="1" dirty="0" err="1" smtClean="0"/>
              <a:t>Thermodesulfovibrio</a:t>
            </a:r>
            <a:r>
              <a:rPr lang="en-US" sz="1900" i="1" dirty="0" smtClean="0"/>
              <a:t>. </a:t>
            </a:r>
            <a:r>
              <a:rPr lang="en-US" sz="1900" dirty="0"/>
              <a:t>T</a:t>
            </a:r>
            <a:r>
              <a:rPr lang="en-US" sz="1900" dirty="0" smtClean="0"/>
              <a:t>he Gram (+) SRB were only present at the hotel site and Xcolac dry season freshwater sample.</a:t>
            </a:r>
            <a:endParaRPr lang="en-US" sz="1900" dirty="0"/>
          </a:p>
        </p:txBody>
      </p:sp>
    </p:spTree>
    <p:extLst>
      <p:ext uri="{BB962C8B-B14F-4D97-AF65-F5344CB8AC3E}">
        <p14:creationId xmlns:p14="http://schemas.microsoft.com/office/powerpoint/2010/main" val="4249875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0825" y="173187"/>
            <a:ext cx="6882201" cy="800219"/>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spcBef>
                <a:spcPct val="0"/>
              </a:spcBef>
              <a:spcAft>
                <a:spcPct val="0"/>
              </a:spcAft>
              <a:defRPr/>
            </a:pPr>
            <a:r>
              <a:rPr lang="et-EE" sz="2300" u="sng" dirty="0" smtClean="0">
                <a:latin typeface="+mj-lt"/>
                <a:ea typeface="+mn-ea"/>
              </a:rPr>
              <a:t>Results:</a:t>
            </a:r>
            <a:r>
              <a:rPr lang="et-EE" sz="2300" dirty="0" smtClean="0">
                <a:latin typeface="+mj-lt"/>
                <a:ea typeface="+mn-ea"/>
              </a:rPr>
              <a:t> which factors influence this presence of specific 	  microbial groups -  </a:t>
            </a:r>
            <a:r>
              <a:rPr lang="et-EE" sz="2300" dirty="0"/>
              <a:t>sulfur </a:t>
            </a:r>
            <a:r>
              <a:rPr lang="et-EE" sz="2300" dirty="0" smtClean="0"/>
              <a:t>oxidizers</a:t>
            </a:r>
            <a:endParaRPr lang="et-EE" sz="2300" dirty="0">
              <a:solidFill>
                <a:prstClr val="black"/>
              </a:solidFill>
              <a:ea typeface="ＭＳ Ｐゴシック" charset="0"/>
            </a:endParaRPr>
          </a:p>
        </p:txBody>
      </p:sp>
      <p:pic>
        <p:nvPicPr>
          <p:cNvPr id="2" name="Picture 1"/>
          <p:cNvPicPr>
            <a:picLocks noChangeAspect="1"/>
          </p:cNvPicPr>
          <p:nvPr/>
        </p:nvPicPr>
        <p:blipFill>
          <a:blip r:embed="rId2"/>
          <a:stretch>
            <a:fillRect/>
          </a:stretch>
        </p:blipFill>
        <p:spPr>
          <a:xfrm>
            <a:off x="166778" y="1111298"/>
            <a:ext cx="4977724" cy="2866183"/>
          </a:xfrm>
          <a:prstGeom prst="rect">
            <a:avLst/>
          </a:prstGeom>
          <a:ln>
            <a:solidFill>
              <a:srgbClr val="948A54"/>
            </a:solidFill>
          </a:ln>
        </p:spPr>
      </p:pic>
      <p:pic>
        <p:nvPicPr>
          <p:cNvPr id="7" name="Picture 6"/>
          <p:cNvPicPr>
            <a:picLocks noChangeAspect="1"/>
          </p:cNvPicPr>
          <p:nvPr/>
        </p:nvPicPr>
        <p:blipFill>
          <a:blip r:embed="rId3"/>
          <a:stretch>
            <a:fillRect/>
          </a:stretch>
        </p:blipFill>
        <p:spPr>
          <a:xfrm>
            <a:off x="166777" y="4088040"/>
            <a:ext cx="4977724" cy="2608009"/>
          </a:xfrm>
          <a:prstGeom prst="rect">
            <a:avLst/>
          </a:prstGeom>
          <a:ln>
            <a:solidFill>
              <a:srgbClr val="948A54"/>
            </a:solidFill>
          </a:ln>
        </p:spPr>
      </p:pic>
      <p:sp>
        <p:nvSpPr>
          <p:cNvPr id="6" name="Parallelogram 5"/>
          <p:cNvSpPr/>
          <p:nvPr/>
        </p:nvSpPr>
        <p:spPr>
          <a:xfrm>
            <a:off x="1417893" y="6367916"/>
            <a:ext cx="460199" cy="275938"/>
          </a:xfrm>
          <a:prstGeom prst="parallelogram">
            <a:avLst>
              <a:gd name="adj" fmla="val 98501"/>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arallelogram 7"/>
          <p:cNvSpPr/>
          <p:nvPr/>
        </p:nvSpPr>
        <p:spPr>
          <a:xfrm>
            <a:off x="1973727" y="6370896"/>
            <a:ext cx="648449" cy="275938"/>
          </a:xfrm>
          <a:prstGeom prst="parallelogram">
            <a:avLst>
              <a:gd name="adj" fmla="val 98501"/>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a:srcRect t="9638" r="49073"/>
          <a:stretch/>
        </p:blipFill>
        <p:spPr>
          <a:xfrm>
            <a:off x="7841676" y="195010"/>
            <a:ext cx="1122883" cy="1144701"/>
          </a:xfrm>
          <a:prstGeom prst="rect">
            <a:avLst/>
          </a:prstGeom>
          <a:ln>
            <a:solidFill>
              <a:srgbClr val="948A54"/>
            </a:solidFill>
          </a:ln>
        </p:spPr>
      </p:pic>
      <p:sp>
        <p:nvSpPr>
          <p:cNvPr id="5" name="TextBox 4"/>
          <p:cNvSpPr txBox="1"/>
          <p:nvPr/>
        </p:nvSpPr>
        <p:spPr>
          <a:xfrm>
            <a:off x="5336940" y="2193534"/>
            <a:ext cx="3627619" cy="2554545"/>
          </a:xfrm>
          <a:prstGeom prst="rect">
            <a:avLst/>
          </a:prstGeom>
          <a:noFill/>
        </p:spPr>
        <p:txBody>
          <a:bodyPr wrap="square" rtlCol="0">
            <a:spAutoFit/>
          </a:bodyPr>
          <a:lstStyle/>
          <a:p>
            <a:r>
              <a:rPr lang="en-US" sz="2000" dirty="0" smtClean="0"/>
              <a:t>Of the different SOB, only purple sulfur bacteria show significantly greater prevalence towards high light environments (Calica). Three sites show explosive growth of green sulfur bacteria, although there is no trend towards observed variables.</a:t>
            </a:r>
            <a:endParaRPr lang="en-US" sz="2000" dirty="0"/>
          </a:p>
        </p:txBody>
      </p:sp>
    </p:spTree>
    <p:extLst>
      <p:ext uri="{BB962C8B-B14F-4D97-AF65-F5344CB8AC3E}">
        <p14:creationId xmlns:p14="http://schemas.microsoft.com/office/powerpoint/2010/main" val="2513025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0825" y="173187"/>
            <a:ext cx="6320895" cy="44627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spcBef>
                <a:spcPct val="0"/>
              </a:spcBef>
              <a:spcAft>
                <a:spcPct val="0"/>
              </a:spcAft>
              <a:defRPr/>
            </a:pPr>
            <a:r>
              <a:rPr lang="et-EE" sz="2300" dirty="0" smtClean="0">
                <a:latin typeface="+mj-lt"/>
                <a:ea typeface="+mn-ea"/>
              </a:rPr>
              <a:t> ... so what about the sulfur fractionation problem?</a:t>
            </a:r>
            <a:endParaRPr lang="et-EE" sz="2300" dirty="0">
              <a:solidFill>
                <a:prstClr val="black"/>
              </a:solidFill>
              <a:ea typeface="ＭＳ Ｐゴシック" charset="0"/>
            </a:endParaRPr>
          </a:p>
        </p:txBody>
      </p:sp>
      <p:pic>
        <p:nvPicPr>
          <p:cNvPr id="5" name="Picture 4"/>
          <p:cNvPicPr>
            <a:picLocks noChangeAspect="1"/>
          </p:cNvPicPr>
          <p:nvPr/>
        </p:nvPicPr>
        <p:blipFill rotWithShape="1">
          <a:blip r:embed="rId2"/>
          <a:srcRect t="9638" r="49073"/>
          <a:stretch/>
        </p:blipFill>
        <p:spPr>
          <a:xfrm>
            <a:off x="7801324" y="195010"/>
            <a:ext cx="1163235" cy="1185837"/>
          </a:xfrm>
          <a:prstGeom prst="rect">
            <a:avLst/>
          </a:prstGeom>
          <a:ln>
            <a:solidFill>
              <a:srgbClr val="948A54"/>
            </a:solidFill>
          </a:ln>
        </p:spPr>
      </p:pic>
      <p:sp>
        <p:nvSpPr>
          <p:cNvPr id="2" name="Rectangle 1"/>
          <p:cNvSpPr/>
          <p:nvPr/>
        </p:nvSpPr>
        <p:spPr>
          <a:xfrm>
            <a:off x="89799" y="927550"/>
            <a:ext cx="7158684" cy="4720587"/>
          </a:xfrm>
          <a:prstGeom prst="rect">
            <a:avLst/>
          </a:prstGeom>
          <a:solidFill>
            <a:srgbClr val="FFFFFF"/>
          </a:solidFill>
          <a:ln>
            <a:solidFill>
              <a:srgbClr val="948A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53950" y="927551"/>
            <a:ext cx="2668471" cy="2031325"/>
          </a:xfrm>
          <a:prstGeom prst="rect">
            <a:avLst/>
          </a:prstGeom>
          <a:noFill/>
        </p:spPr>
        <p:txBody>
          <a:bodyPr wrap="square" rtlCol="0">
            <a:spAutoFit/>
          </a:bodyPr>
          <a:lstStyle/>
          <a:p>
            <a:pPr algn="ctr"/>
            <a:r>
              <a:rPr lang="en-US" b="1" dirty="0" smtClean="0"/>
              <a:t>Xcolac (63</a:t>
            </a:r>
            <a:r>
              <a:rPr lang="en-US" dirty="0"/>
              <a:t>‰</a:t>
            </a:r>
            <a:r>
              <a:rPr lang="en-US" b="1" dirty="0" smtClean="0"/>
              <a:t>)</a:t>
            </a:r>
          </a:p>
          <a:p>
            <a:endParaRPr lang="en-US" dirty="0" smtClean="0"/>
          </a:p>
          <a:p>
            <a:endParaRPr lang="en-US" dirty="0"/>
          </a:p>
          <a:p>
            <a:endParaRPr lang="en-US" dirty="0" smtClean="0"/>
          </a:p>
          <a:p>
            <a:endParaRPr lang="en-US" dirty="0"/>
          </a:p>
          <a:p>
            <a:endParaRPr lang="en-US" dirty="0" smtClean="0"/>
          </a:p>
          <a:p>
            <a:endParaRPr lang="en-US" dirty="0" smtClean="0"/>
          </a:p>
        </p:txBody>
      </p:sp>
      <p:sp>
        <p:nvSpPr>
          <p:cNvPr id="7" name="TextBox 6"/>
          <p:cNvSpPr txBox="1"/>
          <p:nvPr/>
        </p:nvSpPr>
        <p:spPr>
          <a:xfrm>
            <a:off x="3053356" y="966031"/>
            <a:ext cx="2758271" cy="3693319"/>
          </a:xfrm>
          <a:prstGeom prst="rect">
            <a:avLst/>
          </a:prstGeom>
          <a:noFill/>
        </p:spPr>
        <p:txBody>
          <a:bodyPr wrap="square" rtlCol="0">
            <a:spAutoFit/>
          </a:bodyPr>
          <a:lstStyle/>
          <a:p>
            <a:pPr algn="ctr"/>
            <a:r>
              <a:rPr lang="en-US" b="1" dirty="0" smtClean="0"/>
              <a:t>Calica (44</a:t>
            </a:r>
            <a:r>
              <a:rPr lang="en-US" dirty="0"/>
              <a:t>‰</a:t>
            </a:r>
            <a:r>
              <a:rPr lang="en-US" b="1" dirty="0" smtClean="0"/>
              <a:t>)</a:t>
            </a:r>
          </a:p>
          <a:p>
            <a:pPr algn="ctr"/>
            <a:endParaRPr lang="en-US" b="1" dirty="0" smtClean="0"/>
          </a:p>
          <a:p>
            <a:pPr algn="ctr"/>
            <a:endParaRPr lang="en-US" b="1" dirty="0" smtClean="0"/>
          </a:p>
          <a:p>
            <a:pPr algn="ctr"/>
            <a:r>
              <a:rPr lang="en-US" dirty="0" smtClean="0"/>
              <a:t>* More purple sulfur bacteria at the interface;</a:t>
            </a:r>
          </a:p>
          <a:p>
            <a:pPr algn="ctr"/>
            <a:endParaRPr lang="en-US" dirty="0" smtClean="0"/>
          </a:p>
          <a:p>
            <a:pPr algn="ctr"/>
            <a:endParaRPr lang="en-US" dirty="0" smtClean="0"/>
          </a:p>
          <a:p>
            <a:pPr algn="ctr"/>
            <a:r>
              <a:rPr lang="en-US" dirty="0" smtClean="0"/>
              <a:t>* More purple non-sulfur bacteria overall;</a:t>
            </a:r>
          </a:p>
          <a:p>
            <a:pPr algn="ctr"/>
            <a:endParaRPr lang="en-US" dirty="0" smtClean="0"/>
          </a:p>
          <a:p>
            <a:pPr algn="ctr"/>
            <a:endParaRPr lang="en-US" dirty="0" smtClean="0"/>
          </a:p>
          <a:p>
            <a:pPr algn="ctr"/>
            <a:r>
              <a:rPr lang="en-US" dirty="0" smtClean="0"/>
              <a:t>* More green sulfur bacteria at the saline layer</a:t>
            </a:r>
            <a:endParaRPr lang="en-US" dirty="0"/>
          </a:p>
        </p:txBody>
      </p:sp>
      <p:sp>
        <p:nvSpPr>
          <p:cNvPr id="8" name="TextBox 7"/>
          <p:cNvSpPr txBox="1"/>
          <p:nvPr/>
        </p:nvSpPr>
        <p:spPr>
          <a:xfrm>
            <a:off x="128293" y="4981099"/>
            <a:ext cx="5478060" cy="646331"/>
          </a:xfrm>
          <a:prstGeom prst="rect">
            <a:avLst/>
          </a:prstGeom>
          <a:noFill/>
        </p:spPr>
        <p:txBody>
          <a:bodyPr wrap="square" rtlCol="0">
            <a:spAutoFit/>
          </a:bodyPr>
          <a:lstStyle/>
          <a:p>
            <a:r>
              <a:rPr lang="en-US" dirty="0" smtClean="0"/>
              <a:t>* Also, no significant difference between complete and incomplete carbohydrate oxidizers!</a:t>
            </a:r>
            <a:endParaRPr lang="en-US" dirty="0"/>
          </a:p>
        </p:txBody>
      </p:sp>
      <p:pic>
        <p:nvPicPr>
          <p:cNvPr id="11" name="Picture 10"/>
          <p:cNvPicPr>
            <a:picLocks noChangeAspect="1"/>
          </p:cNvPicPr>
          <p:nvPr/>
        </p:nvPicPr>
        <p:blipFill>
          <a:blip r:embed="rId3"/>
          <a:stretch>
            <a:fillRect/>
          </a:stretch>
        </p:blipFill>
        <p:spPr>
          <a:xfrm>
            <a:off x="5814077" y="1118512"/>
            <a:ext cx="892807" cy="1412499"/>
          </a:xfrm>
          <a:prstGeom prst="rect">
            <a:avLst/>
          </a:prstGeom>
          <a:ln>
            <a:solidFill>
              <a:srgbClr val="948A54"/>
            </a:solidFill>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6760981" y="1118512"/>
            <a:ext cx="928910" cy="1412499"/>
          </a:xfrm>
          <a:prstGeom prst="rect">
            <a:avLst/>
          </a:prstGeom>
          <a:ln>
            <a:solidFill>
              <a:srgbClr val="948A54"/>
            </a:solidFill>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5"/>
          <a:stretch>
            <a:fillRect/>
          </a:stretch>
        </p:blipFill>
        <p:spPr>
          <a:xfrm>
            <a:off x="5811626" y="2645571"/>
            <a:ext cx="895257" cy="1476073"/>
          </a:xfrm>
          <a:prstGeom prst="rect">
            <a:avLst/>
          </a:prstGeom>
          <a:ln>
            <a:solidFill>
              <a:srgbClr val="948A54"/>
            </a:solidFill>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6"/>
          <a:stretch>
            <a:fillRect/>
          </a:stretch>
        </p:blipFill>
        <p:spPr>
          <a:xfrm>
            <a:off x="6760981" y="2645571"/>
            <a:ext cx="928910" cy="1476073"/>
          </a:xfrm>
          <a:prstGeom prst="rect">
            <a:avLst/>
          </a:prstGeom>
          <a:ln>
            <a:solidFill>
              <a:srgbClr val="948A54"/>
            </a:solidFill>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7"/>
          <a:stretch>
            <a:fillRect/>
          </a:stretch>
        </p:blipFill>
        <p:spPr>
          <a:xfrm>
            <a:off x="5811625" y="4183220"/>
            <a:ext cx="895257" cy="1399768"/>
          </a:xfrm>
          <a:prstGeom prst="rect">
            <a:avLst/>
          </a:prstGeom>
          <a:ln>
            <a:solidFill>
              <a:srgbClr val="948A54"/>
            </a:solidFill>
          </a:ln>
          <a:effectLst>
            <a:outerShdw blurRad="50800" dist="38100" dir="2700000" algn="tl" rotWithShape="0">
              <a:srgbClr val="000000">
                <a:alpha val="43000"/>
              </a:srgbClr>
            </a:outerShdw>
          </a:effectLst>
        </p:spPr>
      </p:pic>
      <p:pic>
        <p:nvPicPr>
          <p:cNvPr id="21" name="Picture 20"/>
          <p:cNvPicPr>
            <a:picLocks noChangeAspect="1"/>
          </p:cNvPicPr>
          <p:nvPr/>
        </p:nvPicPr>
        <p:blipFill>
          <a:blip r:embed="rId8"/>
          <a:stretch>
            <a:fillRect/>
          </a:stretch>
        </p:blipFill>
        <p:spPr>
          <a:xfrm>
            <a:off x="6760981" y="4183219"/>
            <a:ext cx="928910" cy="1399769"/>
          </a:xfrm>
          <a:prstGeom prst="rect">
            <a:avLst/>
          </a:prstGeom>
          <a:ln>
            <a:solidFill>
              <a:srgbClr val="948A54"/>
            </a:solidFill>
          </a:ln>
          <a:effectLst>
            <a:outerShdw blurRad="50800" dist="38100" dir="2700000" algn="tl" rotWithShape="0">
              <a:srgbClr val="000000">
                <a:alpha val="43000"/>
              </a:srgbClr>
            </a:outerShdw>
          </a:effectLst>
        </p:spPr>
      </p:pic>
      <p:sp>
        <p:nvSpPr>
          <p:cNvPr id="26" name="TextBox 25"/>
          <p:cNvSpPr txBox="1"/>
          <p:nvPr/>
        </p:nvSpPr>
        <p:spPr>
          <a:xfrm>
            <a:off x="440087" y="5959245"/>
            <a:ext cx="5005103" cy="44627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spcBef>
                <a:spcPct val="0"/>
              </a:spcBef>
              <a:spcAft>
                <a:spcPct val="0"/>
              </a:spcAft>
              <a:defRPr/>
            </a:pPr>
            <a:r>
              <a:rPr lang="et-EE" sz="2300" dirty="0" smtClean="0">
                <a:latin typeface="+mj-lt"/>
                <a:ea typeface="+mn-ea"/>
              </a:rPr>
              <a:t>So, essentially, we still cannot explain it!</a:t>
            </a:r>
            <a:endParaRPr lang="et-EE" sz="2300" dirty="0">
              <a:solidFill>
                <a:prstClr val="black"/>
              </a:solidFill>
              <a:ea typeface="ＭＳ Ｐゴシック" charset="0"/>
            </a:endParaRPr>
          </a:p>
        </p:txBody>
      </p:sp>
    </p:spTree>
    <p:extLst>
      <p:ext uri="{BB962C8B-B14F-4D97-AF65-F5344CB8AC3E}">
        <p14:creationId xmlns:p14="http://schemas.microsoft.com/office/powerpoint/2010/main" val="1270552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0825" y="173187"/>
            <a:ext cx="6882201" cy="738664"/>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spcBef>
                <a:spcPct val="0"/>
              </a:spcBef>
              <a:spcAft>
                <a:spcPct val="0"/>
              </a:spcAft>
              <a:defRPr/>
            </a:pPr>
            <a:r>
              <a:rPr lang="et-EE" sz="2100" u="sng" dirty="0" smtClean="0">
                <a:latin typeface="+mj-lt"/>
              </a:rPr>
              <a:t>Results:</a:t>
            </a:r>
            <a:r>
              <a:rPr lang="et-EE" sz="2100" dirty="0" smtClean="0">
                <a:latin typeface="+mj-lt"/>
              </a:rPr>
              <a:t> which factors influence this presence of specific 	  microbial groups – methanogens</a:t>
            </a:r>
            <a:endParaRPr lang="et-EE" sz="2100" dirty="0">
              <a:solidFill>
                <a:prstClr val="black"/>
              </a:solidFill>
              <a:ea typeface="ＭＳ Ｐゴシック" charset="0"/>
            </a:endParaRPr>
          </a:p>
        </p:txBody>
      </p:sp>
      <p:sp>
        <p:nvSpPr>
          <p:cNvPr id="2" name="TextBox 1"/>
          <p:cNvSpPr txBox="1"/>
          <p:nvPr/>
        </p:nvSpPr>
        <p:spPr>
          <a:xfrm>
            <a:off x="6411434" y="1891585"/>
            <a:ext cx="2552549" cy="3231654"/>
          </a:xfrm>
          <a:prstGeom prst="rect">
            <a:avLst/>
          </a:prstGeom>
          <a:noFill/>
        </p:spPr>
        <p:txBody>
          <a:bodyPr wrap="square" rtlCol="0">
            <a:spAutoFit/>
          </a:bodyPr>
          <a:lstStyle/>
          <a:p>
            <a:r>
              <a:rPr lang="en-US" sz="1700" dirty="0" smtClean="0"/>
              <a:t>Methanogens (all archaea) make up 0.02% of total organisms, and 0.8% of all archaea. The more oxygen tolerant methanogens (</a:t>
            </a:r>
            <a:r>
              <a:rPr lang="en-US" sz="1700" i="1" dirty="0" err="1" smtClean="0"/>
              <a:t>Methanocellales</a:t>
            </a:r>
            <a:r>
              <a:rPr lang="en-US" sz="1700" dirty="0" smtClean="0"/>
              <a:t>) are not more common. Methanogens are found in significantly higher amount in the sediment and in high vegetation carbon sites.</a:t>
            </a:r>
            <a:endParaRPr lang="en-US" sz="1700" dirty="0"/>
          </a:p>
        </p:txBody>
      </p:sp>
      <p:pic>
        <p:nvPicPr>
          <p:cNvPr id="5" name="Picture 4"/>
          <p:cNvPicPr>
            <a:picLocks noChangeAspect="1"/>
          </p:cNvPicPr>
          <p:nvPr/>
        </p:nvPicPr>
        <p:blipFill>
          <a:blip r:embed="rId2"/>
          <a:stretch>
            <a:fillRect/>
          </a:stretch>
        </p:blipFill>
        <p:spPr>
          <a:xfrm>
            <a:off x="7671492" y="173187"/>
            <a:ext cx="1283561" cy="1330950"/>
          </a:xfrm>
          <a:prstGeom prst="rect">
            <a:avLst/>
          </a:prstGeom>
          <a:ln>
            <a:solidFill>
              <a:srgbClr val="948A54"/>
            </a:solidFill>
          </a:ln>
        </p:spPr>
      </p:pic>
      <p:pic>
        <p:nvPicPr>
          <p:cNvPr id="11" name="Picture 10"/>
          <p:cNvPicPr>
            <a:picLocks noChangeAspect="1"/>
          </p:cNvPicPr>
          <p:nvPr/>
        </p:nvPicPr>
        <p:blipFill>
          <a:blip r:embed="rId3"/>
          <a:stretch>
            <a:fillRect/>
          </a:stretch>
        </p:blipFill>
        <p:spPr>
          <a:xfrm>
            <a:off x="250826" y="3945277"/>
            <a:ext cx="5941664" cy="2617068"/>
          </a:xfrm>
          <a:prstGeom prst="rect">
            <a:avLst/>
          </a:prstGeom>
          <a:ln>
            <a:solidFill>
              <a:srgbClr val="948A54"/>
            </a:solidFill>
          </a:ln>
        </p:spPr>
      </p:pic>
      <p:pic>
        <p:nvPicPr>
          <p:cNvPr id="13" name="Picture 12"/>
          <p:cNvPicPr>
            <a:picLocks noChangeAspect="1"/>
          </p:cNvPicPr>
          <p:nvPr/>
        </p:nvPicPr>
        <p:blipFill>
          <a:blip r:embed="rId4"/>
          <a:stretch>
            <a:fillRect/>
          </a:stretch>
        </p:blipFill>
        <p:spPr>
          <a:xfrm>
            <a:off x="244257" y="1220570"/>
            <a:ext cx="5948232" cy="2550681"/>
          </a:xfrm>
          <a:prstGeom prst="rect">
            <a:avLst/>
          </a:prstGeom>
          <a:ln>
            <a:solidFill>
              <a:srgbClr val="948A54"/>
            </a:solidFill>
          </a:ln>
        </p:spPr>
      </p:pic>
    </p:spTree>
    <p:extLst>
      <p:ext uri="{BB962C8B-B14F-4D97-AF65-F5344CB8AC3E}">
        <p14:creationId xmlns:p14="http://schemas.microsoft.com/office/powerpoint/2010/main" val="747366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0825" y="173187"/>
            <a:ext cx="6882201" cy="800219"/>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spcBef>
                <a:spcPct val="0"/>
              </a:spcBef>
              <a:spcAft>
                <a:spcPct val="0"/>
              </a:spcAft>
              <a:defRPr/>
            </a:pPr>
            <a:r>
              <a:rPr lang="et-EE" sz="2300" u="sng" dirty="0" smtClean="0">
                <a:latin typeface="+mj-lt"/>
                <a:ea typeface="+mn-ea"/>
              </a:rPr>
              <a:t>Results:</a:t>
            </a:r>
            <a:r>
              <a:rPr lang="et-EE" sz="2300" dirty="0" smtClean="0">
                <a:latin typeface="+mj-lt"/>
                <a:ea typeface="+mn-ea"/>
              </a:rPr>
              <a:t> which factors influence this presence of specific 	  microbial groups – all fecal bacteria</a:t>
            </a:r>
            <a:endParaRPr lang="et-EE" sz="2300" dirty="0">
              <a:solidFill>
                <a:prstClr val="black"/>
              </a:solidFill>
              <a:ea typeface="ＭＳ Ｐゴシック" charset="0"/>
            </a:endParaRPr>
          </a:p>
        </p:txBody>
      </p:sp>
      <p:pic>
        <p:nvPicPr>
          <p:cNvPr id="2" name="Picture 1"/>
          <p:cNvPicPr>
            <a:picLocks noChangeAspect="1"/>
          </p:cNvPicPr>
          <p:nvPr/>
        </p:nvPicPr>
        <p:blipFill>
          <a:blip r:embed="rId2"/>
          <a:stretch>
            <a:fillRect/>
          </a:stretch>
        </p:blipFill>
        <p:spPr>
          <a:xfrm>
            <a:off x="250825" y="3911458"/>
            <a:ext cx="5137246" cy="2818611"/>
          </a:xfrm>
          <a:prstGeom prst="rect">
            <a:avLst/>
          </a:prstGeom>
          <a:ln>
            <a:solidFill>
              <a:srgbClr val="948A54"/>
            </a:solidFill>
          </a:ln>
        </p:spPr>
      </p:pic>
      <p:pic>
        <p:nvPicPr>
          <p:cNvPr id="7" name="Picture 6"/>
          <p:cNvPicPr>
            <a:picLocks noChangeAspect="1"/>
          </p:cNvPicPr>
          <p:nvPr/>
        </p:nvPicPr>
        <p:blipFill>
          <a:blip r:embed="rId3"/>
          <a:stretch>
            <a:fillRect/>
          </a:stretch>
        </p:blipFill>
        <p:spPr>
          <a:xfrm>
            <a:off x="250825" y="1156594"/>
            <a:ext cx="5142860" cy="2653063"/>
          </a:xfrm>
          <a:prstGeom prst="rect">
            <a:avLst/>
          </a:prstGeom>
          <a:ln>
            <a:solidFill>
              <a:srgbClr val="948A54"/>
            </a:solidFill>
          </a:ln>
        </p:spPr>
      </p:pic>
      <p:pic>
        <p:nvPicPr>
          <p:cNvPr id="6" name="Picture 5"/>
          <p:cNvPicPr>
            <a:picLocks noChangeAspect="1"/>
          </p:cNvPicPr>
          <p:nvPr/>
        </p:nvPicPr>
        <p:blipFill>
          <a:blip r:embed="rId4"/>
          <a:stretch>
            <a:fillRect/>
          </a:stretch>
        </p:blipFill>
        <p:spPr>
          <a:xfrm>
            <a:off x="7780029" y="173188"/>
            <a:ext cx="1153648" cy="1153648"/>
          </a:xfrm>
          <a:prstGeom prst="rect">
            <a:avLst/>
          </a:prstGeom>
          <a:ln>
            <a:solidFill>
              <a:srgbClr val="948A54"/>
            </a:solidFill>
          </a:ln>
        </p:spPr>
      </p:pic>
      <p:sp>
        <p:nvSpPr>
          <p:cNvPr id="5" name="TextBox 4"/>
          <p:cNvSpPr txBox="1"/>
          <p:nvPr/>
        </p:nvSpPr>
        <p:spPr>
          <a:xfrm>
            <a:off x="5696157" y="1667599"/>
            <a:ext cx="3237520" cy="4524316"/>
          </a:xfrm>
          <a:prstGeom prst="rect">
            <a:avLst/>
          </a:prstGeom>
          <a:noFill/>
        </p:spPr>
        <p:txBody>
          <a:bodyPr wrap="square" rtlCol="0">
            <a:spAutoFit/>
          </a:bodyPr>
          <a:lstStyle/>
          <a:p>
            <a:r>
              <a:rPr lang="en-US" dirty="0" smtClean="0"/>
              <a:t>All fecal bacteria (indicator organisms and exclusively fecal genera) make up 0.59% of the total bacteria – not as prevalent as feared!</a:t>
            </a:r>
          </a:p>
          <a:p>
            <a:endParaRPr lang="en-US" dirty="0"/>
          </a:p>
          <a:p>
            <a:r>
              <a:rPr lang="en-US" dirty="0" smtClean="0"/>
              <a:t>All fecal bacteria are more prevalent at the hotel well site, and significantly less prevalent at Xcolac and Calica (Cenote </a:t>
            </a:r>
            <a:r>
              <a:rPr lang="en-US" dirty="0" err="1" smtClean="0"/>
              <a:t>Ucil</a:t>
            </a:r>
            <a:r>
              <a:rPr lang="en-US" dirty="0" smtClean="0"/>
              <a:t> falls in between). </a:t>
            </a:r>
          </a:p>
          <a:p>
            <a:endParaRPr lang="en-US" dirty="0"/>
          </a:p>
          <a:p>
            <a:r>
              <a:rPr lang="en-US" dirty="0" smtClean="0"/>
              <a:t>Non-indicator fecal bacteria are significantly more prevalent in the hotel site than in all other sites.</a:t>
            </a:r>
            <a:endParaRPr lang="en-US" dirty="0"/>
          </a:p>
        </p:txBody>
      </p:sp>
    </p:spTree>
    <p:extLst>
      <p:ext uri="{BB962C8B-B14F-4D97-AF65-F5344CB8AC3E}">
        <p14:creationId xmlns:p14="http://schemas.microsoft.com/office/powerpoint/2010/main" val="1770505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0825" y="173187"/>
            <a:ext cx="6882201" cy="800219"/>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spcBef>
                <a:spcPct val="0"/>
              </a:spcBef>
              <a:spcAft>
                <a:spcPct val="0"/>
              </a:spcAft>
              <a:defRPr/>
            </a:pPr>
            <a:r>
              <a:rPr lang="et-EE" sz="2300" u="sng" dirty="0" smtClean="0">
                <a:latin typeface="+mj-lt"/>
                <a:ea typeface="+mn-ea"/>
              </a:rPr>
              <a:t>Results:</a:t>
            </a:r>
            <a:r>
              <a:rPr lang="et-EE" sz="2300" dirty="0" smtClean="0">
                <a:latin typeface="+mj-lt"/>
                <a:ea typeface="+mn-ea"/>
              </a:rPr>
              <a:t> which factors influence this presence of specific 	  microbial groups </a:t>
            </a:r>
            <a:r>
              <a:rPr lang="et-EE" sz="2300" dirty="0" smtClean="0">
                <a:latin typeface="+mj-lt"/>
                <a:ea typeface="+mn-ea"/>
              </a:rPr>
              <a:t>– all </a:t>
            </a:r>
            <a:r>
              <a:rPr lang="et-EE" sz="2300" dirty="0" smtClean="0">
                <a:latin typeface="+mj-lt"/>
                <a:ea typeface="+mn-ea"/>
              </a:rPr>
              <a:t>fecal indicator bacteria</a:t>
            </a:r>
            <a:endParaRPr lang="et-EE" sz="2300" dirty="0">
              <a:solidFill>
                <a:prstClr val="black"/>
              </a:solidFill>
              <a:ea typeface="ＭＳ Ｐゴシック" charset="0"/>
            </a:endParaRPr>
          </a:p>
        </p:txBody>
      </p:sp>
      <p:pic>
        <p:nvPicPr>
          <p:cNvPr id="2" name="Picture 1"/>
          <p:cNvPicPr>
            <a:picLocks noChangeAspect="1"/>
          </p:cNvPicPr>
          <p:nvPr/>
        </p:nvPicPr>
        <p:blipFill>
          <a:blip r:embed="rId2"/>
          <a:stretch>
            <a:fillRect/>
          </a:stretch>
        </p:blipFill>
        <p:spPr>
          <a:xfrm>
            <a:off x="153950" y="1236759"/>
            <a:ext cx="5524040" cy="2739820"/>
          </a:xfrm>
          <a:prstGeom prst="rect">
            <a:avLst/>
          </a:prstGeom>
          <a:ln>
            <a:solidFill>
              <a:srgbClr val="948A54"/>
            </a:solidFill>
          </a:ln>
        </p:spPr>
      </p:pic>
      <p:pic>
        <p:nvPicPr>
          <p:cNvPr id="7" name="Picture 6"/>
          <p:cNvPicPr>
            <a:picLocks noChangeAspect="1"/>
          </p:cNvPicPr>
          <p:nvPr/>
        </p:nvPicPr>
        <p:blipFill>
          <a:blip r:embed="rId3"/>
          <a:stretch>
            <a:fillRect/>
          </a:stretch>
        </p:blipFill>
        <p:spPr>
          <a:xfrm>
            <a:off x="153950" y="4092028"/>
            <a:ext cx="5524040" cy="2488964"/>
          </a:xfrm>
          <a:prstGeom prst="rect">
            <a:avLst/>
          </a:prstGeom>
          <a:ln>
            <a:solidFill>
              <a:srgbClr val="948A54"/>
            </a:solidFill>
          </a:ln>
        </p:spPr>
      </p:pic>
      <p:pic>
        <p:nvPicPr>
          <p:cNvPr id="5" name="Picture 4"/>
          <p:cNvPicPr>
            <a:picLocks noChangeAspect="1"/>
          </p:cNvPicPr>
          <p:nvPr/>
        </p:nvPicPr>
        <p:blipFill>
          <a:blip r:embed="rId4"/>
          <a:stretch>
            <a:fillRect/>
          </a:stretch>
        </p:blipFill>
        <p:spPr>
          <a:xfrm>
            <a:off x="7780029" y="173188"/>
            <a:ext cx="1153648" cy="1153648"/>
          </a:xfrm>
          <a:prstGeom prst="rect">
            <a:avLst/>
          </a:prstGeom>
          <a:ln>
            <a:solidFill>
              <a:srgbClr val="948A54"/>
            </a:solidFill>
          </a:ln>
        </p:spPr>
      </p:pic>
      <p:sp>
        <p:nvSpPr>
          <p:cNvPr id="6" name="TextBox 5"/>
          <p:cNvSpPr txBox="1"/>
          <p:nvPr/>
        </p:nvSpPr>
        <p:spPr>
          <a:xfrm>
            <a:off x="5798791" y="1821533"/>
            <a:ext cx="3134886" cy="3893374"/>
          </a:xfrm>
          <a:prstGeom prst="rect">
            <a:avLst/>
          </a:prstGeom>
          <a:noFill/>
        </p:spPr>
        <p:txBody>
          <a:bodyPr wrap="square" rtlCol="0">
            <a:spAutoFit/>
          </a:bodyPr>
          <a:lstStyle/>
          <a:p>
            <a:r>
              <a:rPr lang="en-US" sz="1900" dirty="0" smtClean="0"/>
              <a:t>The fecal indicator bacteria (as group) are more prevalent during rainy season. </a:t>
            </a:r>
          </a:p>
          <a:p>
            <a:endParaRPr lang="en-US" sz="1900" dirty="0"/>
          </a:p>
          <a:p>
            <a:r>
              <a:rPr lang="en-US" sz="1900" dirty="0" smtClean="0"/>
              <a:t>The indicator bacteria are dominated by the coliforms (</a:t>
            </a:r>
            <a:r>
              <a:rPr lang="en-US" sz="1900" dirty="0" err="1" smtClean="0"/>
              <a:t>Enterobacteraceae</a:t>
            </a:r>
            <a:r>
              <a:rPr lang="en-US" sz="1900" dirty="0" smtClean="0"/>
              <a:t>) that also show significantly higher prevalence during the rainy season. However, the total coliform bacteria are often considered unreliable as indicators.</a:t>
            </a:r>
            <a:endParaRPr lang="en-US" sz="1900" dirty="0"/>
          </a:p>
        </p:txBody>
      </p:sp>
    </p:spTree>
    <p:extLst>
      <p:ext uri="{BB962C8B-B14F-4D97-AF65-F5344CB8AC3E}">
        <p14:creationId xmlns:p14="http://schemas.microsoft.com/office/powerpoint/2010/main" val="430599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0825" y="173187"/>
            <a:ext cx="7381248" cy="800219"/>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spcBef>
                <a:spcPct val="0"/>
              </a:spcBef>
              <a:spcAft>
                <a:spcPct val="0"/>
              </a:spcAft>
              <a:defRPr/>
            </a:pPr>
            <a:r>
              <a:rPr lang="et-EE" sz="2300" u="sng" dirty="0" smtClean="0">
                <a:latin typeface="+mj-lt"/>
                <a:ea typeface="+mn-ea"/>
              </a:rPr>
              <a:t>Results:</a:t>
            </a:r>
            <a:r>
              <a:rPr lang="et-EE" sz="2300" dirty="0" smtClean="0">
                <a:latin typeface="+mj-lt"/>
                <a:ea typeface="+mn-ea"/>
              </a:rPr>
              <a:t> which factors influence this presence of </a:t>
            </a:r>
            <a:r>
              <a:rPr lang="et-EE" sz="2300" dirty="0" smtClean="0">
                <a:latin typeface="+mj-lt"/>
                <a:ea typeface="+mn-ea"/>
              </a:rPr>
              <a:t>specific microbial </a:t>
            </a:r>
            <a:r>
              <a:rPr lang="et-EE" sz="2300" dirty="0" smtClean="0">
                <a:latin typeface="+mj-lt"/>
                <a:ea typeface="+mn-ea"/>
              </a:rPr>
              <a:t>groups – fecal indicator </a:t>
            </a:r>
            <a:r>
              <a:rPr lang="et-EE" sz="2300" dirty="0" smtClean="0">
                <a:latin typeface="+mj-lt"/>
                <a:ea typeface="+mn-ea"/>
              </a:rPr>
              <a:t>bacteria without coliforms</a:t>
            </a:r>
            <a:endParaRPr lang="et-EE" sz="2300" dirty="0">
              <a:solidFill>
                <a:prstClr val="black"/>
              </a:solidFill>
              <a:ea typeface="ＭＳ Ｐゴシック" charset="0"/>
            </a:endParaRPr>
          </a:p>
        </p:txBody>
      </p:sp>
      <p:pic>
        <p:nvPicPr>
          <p:cNvPr id="9" name="Picture 8"/>
          <p:cNvPicPr>
            <a:picLocks noChangeAspect="1"/>
          </p:cNvPicPr>
          <p:nvPr/>
        </p:nvPicPr>
        <p:blipFill>
          <a:blip r:embed="rId2"/>
          <a:stretch>
            <a:fillRect/>
          </a:stretch>
        </p:blipFill>
        <p:spPr>
          <a:xfrm>
            <a:off x="250825" y="1128835"/>
            <a:ext cx="5341339" cy="2743738"/>
          </a:xfrm>
          <a:prstGeom prst="rect">
            <a:avLst/>
          </a:prstGeom>
          <a:ln>
            <a:solidFill>
              <a:srgbClr val="948A54"/>
            </a:solidFill>
          </a:ln>
        </p:spPr>
      </p:pic>
      <p:pic>
        <p:nvPicPr>
          <p:cNvPr id="11" name="Picture 10"/>
          <p:cNvPicPr>
            <a:picLocks noChangeAspect="1"/>
          </p:cNvPicPr>
          <p:nvPr/>
        </p:nvPicPr>
        <p:blipFill>
          <a:blip r:embed="rId3"/>
          <a:stretch>
            <a:fillRect/>
          </a:stretch>
        </p:blipFill>
        <p:spPr>
          <a:xfrm>
            <a:off x="250825" y="3967808"/>
            <a:ext cx="5341339" cy="2752988"/>
          </a:xfrm>
          <a:prstGeom prst="rect">
            <a:avLst/>
          </a:prstGeom>
          <a:ln>
            <a:solidFill>
              <a:srgbClr val="948A54"/>
            </a:solidFill>
          </a:ln>
        </p:spPr>
      </p:pic>
      <p:pic>
        <p:nvPicPr>
          <p:cNvPr id="12" name="Picture 11"/>
          <p:cNvPicPr>
            <a:picLocks noChangeAspect="1"/>
          </p:cNvPicPr>
          <p:nvPr/>
        </p:nvPicPr>
        <p:blipFill>
          <a:blip r:embed="rId4"/>
          <a:stretch>
            <a:fillRect/>
          </a:stretch>
        </p:blipFill>
        <p:spPr>
          <a:xfrm>
            <a:off x="7804689" y="173188"/>
            <a:ext cx="1153648" cy="1153648"/>
          </a:xfrm>
          <a:prstGeom prst="rect">
            <a:avLst/>
          </a:prstGeom>
          <a:ln>
            <a:solidFill>
              <a:srgbClr val="948A54"/>
            </a:solidFill>
          </a:ln>
        </p:spPr>
      </p:pic>
      <p:sp>
        <p:nvSpPr>
          <p:cNvPr id="13" name="TextBox 12"/>
          <p:cNvSpPr txBox="1"/>
          <p:nvPr/>
        </p:nvSpPr>
        <p:spPr>
          <a:xfrm>
            <a:off x="5747474" y="1359726"/>
            <a:ext cx="3396526" cy="5355313"/>
          </a:xfrm>
          <a:prstGeom prst="rect">
            <a:avLst/>
          </a:prstGeom>
          <a:noFill/>
        </p:spPr>
        <p:txBody>
          <a:bodyPr wrap="square" rtlCol="0">
            <a:spAutoFit/>
          </a:bodyPr>
          <a:lstStyle/>
          <a:p>
            <a:r>
              <a:rPr lang="en-US" i="1" dirty="0" smtClean="0"/>
              <a:t>E. </a:t>
            </a:r>
            <a:r>
              <a:rPr lang="en-US" i="1" dirty="0"/>
              <a:t>c</a:t>
            </a:r>
            <a:r>
              <a:rPr lang="en-US" i="1" dirty="0" smtClean="0"/>
              <a:t>oli</a:t>
            </a:r>
            <a:r>
              <a:rPr lang="en-US" dirty="0" smtClean="0"/>
              <a:t> (fecal coliform) are more prevalent in the tourist affected site (hotel well). </a:t>
            </a:r>
          </a:p>
          <a:p>
            <a:endParaRPr lang="en-US" i="1" dirty="0"/>
          </a:p>
          <a:p>
            <a:r>
              <a:rPr lang="en-US" dirty="0" smtClean="0"/>
              <a:t>Enterococcus is significantly more prevalent at the tourist affected site. </a:t>
            </a:r>
          </a:p>
          <a:p>
            <a:endParaRPr lang="en-US" dirty="0"/>
          </a:p>
          <a:p>
            <a:r>
              <a:rPr lang="en-US" i="1" dirty="0" smtClean="0"/>
              <a:t>Bacteroides</a:t>
            </a:r>
            <a:r>
              <a:rPr lang="en-US" dirty="0" smtClean="0"/>
              <a:t> is significantly more prevalent at the hotel site.</a:t>
            </a:r>
          </a:p>
          <a:p>
            <a:endParaRPr lang="en-US" dirty="0"/>
          </a:p>
          <a:p>
            <a:r>
              <a:rPr lang="en-US" i="1" dirty="0" err="1" smtClean="0"/>
              <a:t>Bifidobacterium</a:t>
            </a:r>
            <a:r>
              <a:rPr lang="en-US" dirty="0" smtClean="0"/>
              <a:t> is also more prevalent at the hotel site.</a:t>
            </a:r>
          </a:p>
          <a:p>
            <a:endParaRPr lang="en-US" dirty="0"/>
          </a:p>
          <a:p>
            <a:r>
              <a:rPr lang="en-US" dirty="0" smtClean="0"/>
              <a:t>All of these bacteria are notably absent from several sites! Only hotel well freshwater and </a:t>
            </a:r>
            <a:r>
              <a:rPr lang="en-US" dirty="0"/>
              <a:t>C</a:t>
            </a:r>
            <a:r>
              <a:rPr lang="en-US" dirty="0" smtClean="0"/>
              <a:t>alica sediment have all four groups present.</a:t>
            </a:r>
            <a:endParaRPr lang="en-US" dirty="0"/>
          </a:p>
        </p:txBody>
      </p:sp>
    </p:spTree>
    <p:extLst>
      <p:ext uri="{BB962C8B-B14F-4D97-AF65-F5344CB8AC3E}">
        <p14:creationId xmlns:p14="http://schemas.microsoft.com/office/powerpoint/2010/main" val="3365401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0826" y="173187"/>
            <a:ext cx="6962038" cy="800219"/>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spcBef>
                <a:spcPct val="0"/>
              </a:spcBef>
              <a:spcAft>
                <a:spcPct val="0"/>
              </a:spcAft>
              <a:defRPr/>
            </a:pPr>
            <a:r>
              <a:rPr lang="et-EE" sz="2300" u="sng" dirty="0" smtClean="0">
                <a:latin typeface="+mj-lt"/>
                <a:ea typeface="+mn-ea"/>
              </a:rPr>
              <a:t>Results:</a:t>
            </a:r>
            <a:r>
              <a:rPr lang="et-EE" sz="2300" dirty="0" smtClean="0">
                <a:latin typeface="+mj-lt"/>
                <a:ea typeface="+mn-ea"/>
              </a:rPr>
              <a:t> which factors influence this presence of </a:t>
            </a:r>
            <a:r>
              <a:rPr lang="et-EE" sz="2300" dirty="0" smtClean="0">
                <a:latin typeface="+mj-lt"/>
                <a:ea typeface="+mn-ea"/>
              </a:rPr>
              <a:t>specific 	 microbial </a:t>
            </a:r>
            <a:r>
              <a:rPr lang="et-EE" sz="2300" dirty="0" smtClean="0">
                <a:latin typeface="+mj-lt"/>
                <a:ea typeface="+mn-ea"/>
              </a:rPr>
              <a:t>groups - pathogens</a:t>
            </a:r>
            <a:endParaRPr lang="et-EE" sz="2300" dirty="0">
              <a:solidFill>
                <a:prstClr val="black"/>
              </a:solidFill>
              <a:ea typeface="ＭＳ Ｐゴシック" charset="0"/>
            </a:endParaRPr>
          </a:p>
        </p:txBody>
      </p:sp>
      <p:pic>
        <p:nvPicPr>
          <p:cNvPr id="2" name="Picture 1"/>
          <p:cNvPicPr>
            <a:picLocks noChangeAspect="1"/>
          </p:cNvPicPr>
          <p:nvPr/>
        </p:nvPicPr>
        <p:blipFill>
          <a:blip r:embed="rId2"/>
          <a:stretch>
            <a:fillRect/>
          </a:stretch>
        </p:blipFill>
        <p:spPr>
          <a:xfrm>
            <a:off x="250825" y="1241241"/>
            <a:ext cx="5426358" cy="3554736"/>
          </a:xfrm>
          <a:prstGeom prst="rect">
            <a:avLst/>
          </a:prstGeom>
          <a:ln>
            <a:solidFill>
              <a:srgbClr val="948A54"/>
            </a:solidFill>
          </a:ln>
        </p:spPr>
      </p:pic>
      <p:sp>
        <p:nvSpPr>
          <p:cNvPr id="5" name="TextBox 4"/>
          <p:cNvSpPr txBox="1"/>
          <p:nvPr/>
        </p:nvSpPr>
        <p:spPr>
          <a:xfrm>
            <a:off x="250825" y="4956254"/>
            <a:ext cx="5426358" cy="1200329"/>
          </a:xfrm>
          <a:prstGeom prst="rect">
            <a:avLst/>
          </a:prstGeom>
          <a:noFill/>
        </p:spPr>
        <p:txBody>
          <a:bodyPr wrap="square" rtlCol="0">
            <a:spAutoFit/>
          </a:bodyPr>
          <a:lstStyle/>
          <a:p>
            <a:r>
              <a:rPr lang="en-US" dirty="0" smtClean="0"/>
              <a:t>Only </a:t>
            </a:r>
            <a:r>
              <a:rPr lang="en-US" u="sng" dirty="0" smtClean="0"/>
              <a:t>exclusively</a:t>
            </a:r>
            <a:r>
              <a:rPr lang="en-US" i="1" dirty="0" smtClean="0"/>
              <a:t> </a:t>
            </a:r>
            <a:r>
              <a:rPr lang="en-US" dirty="0" smtClean="0"/>
              <a:t>human/animal pathogenic bacterial genera included: </a:t>
            </a:r>
            <a:r>
              <a:rPr lang="en-US" i="1" dirty="0" err="1" smtClean="0"/>
              <a:t>Gardnerella</a:t>
            </a:r>
            <a:r>
              <a:rPr lang="en-US" i="1" dirty="0" smtClean="0"/>
              <a:t>, </a:t>
            </a:r>
            <a:r>
              <a:rPr lang="en-US" i="1" dirty="0" err="1" smtClean="0"/>
              <a:t>Faclamia</a:t>
            </a:r>
            <a:r>
              <a:rPr lang="en-US" i="1" dirty="0" smtClean="0"/>
              <a:t>, </a:t>
            </a:r>
            <a:r>
              <a:rPr lang="en-US" i="1" dirty="0" err="1" smtClean="0"/>
              <a:t>Atopobium</a:t>
            </a:r>
            <a:r>
              <a:rPr lang="en-US" i="1" dirty="0" smtClean="0"/>
              <a:t>, </a:t>
            </a:r>
            <a:r>
              <a:rPr lang="en-US" i="1" dirty="0" err="1" smtClean="0"/>
              <a:t>Lepotricha</a:t>
            </a:r>
            <a:r>
              <a:rPr lang="en-US" i="1" dirty="0" smtClean="0"/>
              <a:t>, </a:t>
            </a:r>
            <a:r>
              <a:rPr lang="en-US" i="1" dirty="0" err="1" smtClean="0"/>
              <a:t>Aggregatibacter</a:t>
            </a:r>
            <a:r>
              <a:rPr lang="en-US" i="1" dirty="0" smtClean="0"/>
              <a:t>, and </a:t>
            </a:r>
            <a:r>
              <a:rPr lang="en-US" i="1" dirty="0" err="1" smtClean="0"/>
              <a:t>Treponema</a:t>
            </a:r>
            <a:r>
              <a:rPr lang="en-US" i="1" dirty="0" smtClean="0"/>
              <a:t>. </a:t>
            </a:r>
            <a:r>
              <a:rPr lang="en-US" dirty="0" smtClean="0"/>
              <a:t>Sources can be fecal and non-fecal.</a:t>
            </a:r>
            <a:endParaRPr lang="en-US" dirty="0"/>
          </a:p>
        </p:txBody>
      </p:sp>
      <p:sp>
        <p:nvSpPr>
          <p:cNvPr id="6" name="Parallelogram 5"/>
          <p:cNvSpPr/>
          <p:nvPr/>
        </p:nvSpPr>
        <p:spPr>
          <a:xfrm>
            <a:off x="3822179" y="4439894"/>
            <a:ext cx="1331627" cy="343754"/>
          </a:xfrm>
          <a:prstGeom prst="parallelogram">
            <a:avLst>
              <a:gd name="adj" fmla="val 98501"/>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004559" y="1685085"/>
            <a:ext cx="3045432" cy="3308598"/>
          </a:xfrm>
          <a:prstGeom prst="rect">
            <a:avLst/>
          </a:prstGeom>
          <a:noFill/>
        </p:spPr>
        <p:txBody>
          <a:bodyPr wrap="square" rtlCol="0">
            <a:spAutoFit/>
          </a:bodyPr>
          <a:lstStyle/>
          <a:p>
            <a:r>
              <a:rPr lang="en-US" sz="1900" dirty="0" smtClean="0"/>
              <a:t>Exclusively pathogenic genera make up 0.004% of total microbes. There is significantly higher percentage of pathogens in the hotel well site that is in the middle of tourist resort that disposes some of its sewage effluent into the injection well and uses the rest of it for irrigation.</a:t>
            </a:r>
            <a:endParaRPr lang="en-US" sz="1900" dirty="0"/>
          </a:p>
        </p:txBody>
      </p:sp>
      <p:pic>
        <p:nvPicPr>
          <p:cNvPr id="8" name="Picture 7"/>
          <p:cNvPicPr>
            <a:picLocks noChangeAspect="1"/>
          </p:cNvPicPr>
          <p:nvPr/>
        </p:nvPicPr>
        <p:blipFill>
          <a:blip r:embed="rId3"/>
          <a:stretch>
            <a:fillRect/>
          </a:stretch>
        </p:blipFill>
        <p:spPr>
          <a:xfrm>
            <a:off x="7520738" y="173187"/>
            <a:ext cx="1471001" cy="1087752"/>
          </a:xfrm>
          <a:prstGeom prst="rect">
            <a:avLst/>
          </a:prstGeom>
          <a:ln>
            <a:solidFill>
              <a:srgbClr val="948A54"/>
            </a:solidFill>
          </a:ln>
        </p:spPr>
      </p:pic>
    </p:spTree>
    <p:extLst>
      <p:ext uri="{BB962C8B-B14F-4D97-AF65-F5344CB8AC3E}">
        <p14:creationId xmlns:p14="http://schemas.microsoft.com/office/powerpoint/2010/main" val="2751753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142377" y="1017576"/>
            <a:ext cx="5944337" cy="2863348"/>
          </a:xfrm>
          <a:prstGeom prst="rect">
            <a:avLst/>
          </a:prstGeom>
          <a:noFill/>
        </p:spPr>
        <p:txBody>
          <a:bodyPr wrap="square" rtlCol="0">
            <a:spAutoFit/>
          </a:bodyPr>
          <a:lstStyle/>
          <a:p>
            <a:pPr>
              <a:lnSpc>
                <a:spcPct val="110000"/>
              </a:lnSpc>
            </a:pPr>
            <a:r>
              <a:rPr lang="en-US" sz="2200" b="1" dirty="0" smtClean="0"/>
              <a:t>				Highly porous and fractured karst 				terrain:</a:t>
            </a:r>
            <a:r>
              <a:rPr lang="en-US" sz="2200" dirty="0" smtClean="0"/>
              <a:t> </a:t>
            </a:r>
            <a:r>
              <a:rPr lang="en-US" sz="2000" dirty="0" smtClean="0"/>
              <a:t>the </a:t>
            </a:r>
            <a:r>
              <a:rPr lang="en-US" sz="2000" dirty="0" err="1" smtClean="0"/>
              <a:t>Chicxulub</a:t>
            </a:r>
            <a:r>
              <a:rPr lang="en-US" sz="2000" dirty="0" smtClean="0"/>
              <a:t> </a:t>
            </a:r>
            <a:r>
              <a:rPr lang="en-US" sz="2000" dirty="0"/>
              <a:t>meteor impact </a:t>
            </a:r>
            <a:r>
              <a:rPr lang="en-US" sz="2000" dirty="0" smtClean="0"/>
              <a:t>				65 </a:t>
            </a:r>
            <a:r>
              <a:rPr lang="en-US" sz="2000" dirty="0" err="1" smtClean="0"/>
              <a:t>Mya</a:t>
            </a:r>
            <a:r>
              <a:rPr lang="en-US" sz="2000" dirty="0" smtClean="0"/>
              <a:t> caused fracturing in the </a:t>
            </a:r>
            <a:r>
              <a:rPr lang="en-US" sz="2000" dirty="0"/>
              <a:t>soft </a:t>
            </a:r>
            <a:r>
              <a:rPr lang="en-US" sz="2000" dirty="0" smtClean="0"/>
              <a:t>				porous </a:t>
            </a:r>
            <a:r>
              <a:rPr lang="en-US" sz="2000" dirty="0"/>
              <a:t>marine carbonate </a:t>
            </a:r>
            <a:r>
              <a:rPr lang="en-US" sz="2000" dirty="0" smtClean="0"/>
              <a:t>rocks, 					allowing saline water intrusion. The unsaturated mix of saline and fresh water result in further dissolution of the carbonate rocks, resulting in </a:t>
            </a:r>
            <a:r>
              <a:rPr lang="en-US" sz="2000" dirty="0"/>
              <a:t>highly cavernous </a:t>
            </a:r>
            <a:r>
              <a:rPr lang="en-US" sz="2000" dirty="0" smtClean="0"/>
              <a:t>terrain.</a:t>
            </a:r>
            <a:endParaRPr lang="en-US" sz="2000" dirty="0"/>
          </a:p>
        </p:txBody>
      </p:sp>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189428" y="1204651"/>
            <a:ext cx="1719341" cy="1472684"/>
          </a:xfrm>
          <a:prstGeom prst="rect">
            <a:avLst/>
          </a:prstGeom>
          <a:ln>
            <a:solidFill>
              <a:srgbClr val="948A54"/>
            </a:solidFill>
          </a:ln>
          <a:effectLst>
            <a:outerShdw blurRad="50800" dist="38100" dir="2700000" algn="tl" rotWithShape="0">
              <a:srgbClr val="000000">
                <a:alpha val="43000"/>
              </a:srgbClr>
            </a:outerShdw>
          </a:effectLst>
        </p:spPr>
      </p:pic>
      <p:sp>
        <p:nvSpPr>
          <p:cNvPr id="13" name="Rectangle 12"/>
          <p:cNvSpPr/>
          <p:nvPr/>
        </p:nvSpPr>
        <p:spPr>
          <a:xfrm>
            <a:off x="330200" y="210235"/>
            <a:ext cx="8166100" cy="416781"/>
          </a:xfrm>
          <a:prstGeom prst="rect">
            <a:avLst/>
          </a:prstGeom>
          <a:solidFill>
            <a:srgbClr val="F9FFF3"/>
          </a:solidFill>
          <a:ln>
            <a:solidFill>
              <a:srgbClr val="948A54"/>
            </a:solidFill>
          </a:ln>
        </p:spPr>
        <p:txBody>
          <a:bodyPr wrap="square">
            <a:spAutoFit/>
          </a:bodyPr>
          <a:lstStyle/>
          <a:p>
            <a:pPr>
              <a:lnSpc>
                <a:spcPct val="90000"/>
              </a:lnSpc>
            </a:pPr>
            <a:r>
              <a:rPr lang="en-US" sz="2300" dirty="0">
                <a:solidFill>
                  <a:srgbClr val="000000"/>
                </a:solidFill>
              </a:rPr>
              <a:t>T</a:t>
            </a:r>
            <a:r>
              <a:rPr lang="en-US" sz="2300" dirty="0" smtClean="0">
                <a:solidFill>
                  <a:srgbClr val="000000"/>
                </a:solidFill>
              </a:rPr>
              <a:t>he causes of groundwater </a:t>
            </a:r>
            <a:r>
              <a:rPr lang="en-US" sz="2300" dirty="0">
                <a:solidFill>
                  <a:srgbClr val="000000"/>
                </a:solidFill>
              </a:rPr>
              <a:t>problems in Yucatan </a:t>
            </a:r>
            <a:r>
              <a:rPr lang="en-US" sz="2300" dirty="0" smtClean="0">
                <a:solidFill>
                  <a:srgbClr val="000000"/>
                </a:solidFill>
              </a:rPr>
              <a:t>Peninsula: natural</a:t>
            </a:r>
            <a:endParaRPr lang="en-US" sz="2300" dirty="0"/>
          </a:p>
        </p:txBody>
      </p:sp>
      <p:pic>
        <p:nvPicPr>
          <p:cNvPr id="15" name="Picture 9"/>
          <p:cNvPicPr>
            <a:picLocks noChangeAspect="1" noChangeArrowheads="1"/>
          </p:cNvPicPr>
          <p:nvPr/>
        </p:nvPicPr>
        <p:blipFill>
          <a:blip r:embed="rId3"/>
          <a:srcRect/>
          <a:stretch>
            <a:fillRect/>
          </a:stretch>
        </p:blipFill>
        <p:spPr bwMode="auto">
          <a:xfrm>
            <a:off x="185738" y="707701"/>
            <a:ext cx="2709862" cy="3516637"/>
          </a:xfrm>
          <a:prstGeom prst="rect">
            <a:avLst/>
          </a:prstGeom>
          <a:noFill/>
          <a:ln w="12700">
            <a:solidFill>
              <a:schemeClr val="bg2">
                <a:lumMod val="50000"/>
              </a:schemeClr>
            </a:solidFill>
            <a:miter lim="800000"/>
            <a:headEnd/>
            <a:tailEnd/>
          </a:ln>
        </p:spPr>
      </p:pic>
      <p:sp>
        <p:nvSpPr>
          <p:cNvPr id="16" name="Rectangle 15"/>
          <p:cNvSpPr/>
          <p:nvPr/>
        </p:nvSpPr>
        <p:spPr>
          <a:xfrm>
            <a:off x="1943100" y="3594100"/>
            <a:ext cx="279400" cy="2794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171947" y="4582912"/>
            <a:ext cx="2806026" cy="2122506"/>
          </a:xfrm>
          <a:prstGeom prst="rect">
            <a:avLst/>
          </a:prstGeom>
          <a:ln>
            <a:solidFill>
              <a:srgbClr val="948A54"/>
            </a:solidFill>
          </a:ln>
          <a:effectLst>
            <a:outerShdw blurRad="50800" dist="38100" dir="2700000" algn="tl" rotWithShape="0">
              <a:srgbClr val="000000">
                <a:alpha val="43000"/>
              </a:srgbClr>
            </a:outerShdw>
          </a:effectLst>
        </p:spPr>
      </p:pic>
      <p:sp>
        <p:nvSpPr>
          <p:cNvPr id="18" name="TextBox 17"/>
          <p:cNvSpPr txBox="1"/>
          <p:nvPr/>
        </p:nvSpPr>
        <p:spPr>
          <a:xfrm>
            <a:off x="3050724" y="4567968"/>
            <a:ext cx="6084505" cy="2152384"/>
          </a:xfrm>
          <a:prstGeom prst="rect">
            <a:avLst/>
          </a:prstGeom>
          <a:noFill/>
        </p:spPr>
        <p:txBody>
          <a:bodyPr wrap="square" rtlCol="0">
            <a:spAutoFit/>
          </a:bodyPr>
          <a:lstStyle/>
          <a:p>
            <a:pPr>
              <a:lnSpc>
                <a:spcPct val="110000"/>
              </a:lnSpc>
            </a:pPr>
            <a:r>
              <a:rPr lang="en-US" sz="2200" b="1" dirty="0" smtClean="0"/>
              <a:t>Dearth of soil and deforestation: </a:t>
            </a:r>
            <a:r>
              <a:rPr lang="en-US" sz="2000" dirty="0" smtClean="0"/>
              <a:t>the average soil cover is naturally thin (average 7 cm, occasionally lacking completely), resulting in reduced filtering capacity and increasing the chances that contaminants will enter the groundwater. This situation is further enhanced by the loss of vegetation for suburban development.</a:t>
            </a:r>
            <a:endParaRPr lang="en-US" sz="2000" dirty="0"/>
          </a:p>
        </p:txBody>
      </p:sp>
    </p:spTree>
    <p:extLst>
      <p:ext uri="{BB962C8B-B14F-4D97-AF65-F5344CB8AC3E}">
        <p14:creationId xmlns:p14="http://schemas.microsoft.com/office/powerpoint/2010/main" val="2845568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29218" y="105637"/>
            <a:ext cx="1694850" cy="44627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algn="ctr" defTabSz="914400" fontAlgn="base">
              <a:spcBef>
                <a:spcPct val="0"/>
              </a:spcBef>
              <a:spcAft>
                <a:spcPct val="0"/>
              </a:spcAft>
              <a:defRPr/>
            </a:pPr>
            <a:r>
              <a:rPr lang="et-EE" sz="2300" dirty="0" smtClean="0">
                <a:latin typeface="+mj-lt"/>
                <a:ea typeface="+mn-ea"/>
              </a:rPr>
              <a:t>Conclusions</a:t>
            </a:r>
            <a:endParaRPr lang="et-EE" sz="2300" dirty="0">
              <a:solidFill>
                <a:prstClr val="black"/>
              </a:solidFill>
              <a:ea typeface="ＭＳ Ｐゴシック" charset="0"/>
            </a:endParaRPr>
          </a:p>
        </p:txBody>
      </p:sp>
      <p:sp>
        <p:nvSpPr>
          <p:cNvPr id="2" name="TextBox 1"/>
          <p:cNvSpPr txBox="1"/>
          <p:nvPr/>
        </p:nvSpPr>
        <p:spPr>
          <a:xfrm>
            <a:off x="64145" y="702518"/>
            <a:ext cx="9044574" cy="5940088"/>
          </a:xfrm>
          <a:prstGeom prst="rect">
            <a:avLst/>
          </a:prstGeom>
          <a:noFill/>
        </p:spPr>
        <p:txBody>
          <a:bodyPr wrap="square" rtlCol="0">
            <a:spAutoFit/>
          </a:bodyPr>
          <a:lstStyle/>
          <a:p>
            <a:pPr marL="342900" indent="-342900">
              <a:buFontTx/>
              <a:buChar char="•"/>
            </a:pPr>
            <a:r>
              <a:rPr lang="en-US" sz="2000" dirty="0" smtClean="0"/>
              <a:t>The overall microbial diversity in Yucatan groundwater is huge – much like the diversity of the macro fauna and flora of the peninsula;</a:t>
            </a:r>
          </a:p>
          <a:p>
            <a:pPr marL="342900" indent="-342900">
              <a:buFontTx/>
              <a:buChar char="•"/>
            </a:pPr>
            <a:endParaRPr lang="en-US" sz="2000" dirty="0"/>
          </a:p>
          <a:p>
            <a:pPr marL="342900" indent="-342900">
              <a:buFontTx/>
              <a:buChar char="•"/>
            </a:pPr>
            <a:r>
              <a:rPr lang="en-US" sz="2000" dirty="0" smtClean="0"/>
              <a:t>The alpha </a:t>
            </a:r>
            <a:r>
              <a:rPr lang="en-US" sz="2000" dirty="0"/>
              <a:t>(within sample) </a:t>
            </a:r>
            <a:r>
              <a:rPr lang="en-US" sz="2000" dirty="0" smtClean="0"/>
              <a:t>diversity is most affected by the human impact (tourist-impacted site has higher) and the substrate (sediment has higher). There is no significant difference between the levels of salinity.</a:t>
            </a:r>
          </a:p>
          <a:p>
            <a:pPr marL="342900" indent="-342900">
              <a:buFontTx/>
              <a:buChar char="•"/>
            </a:pPr>
            <a:endParaRPr lang="en-US" sz="2000" dirty="0"/>
          </a:p>
          <a:p>
            <a:pPr marL="342900" indent="-342900">
              <a:buFontTx/>
              <a:buChar char="•"/>
            </a:pPr>
            <a:r>
              <a:rPr lang="en-US" sz="2000" dirty="0" smtClean="0"/>
              <a:t>While the overall prevalence of SRB and SOB are about the same, the SRB were more prevalent at dry season, and the SOB at high light environments. No trend was discovered that would explain the higher sulfur fractionation values at Xcolac.</a:t>
            </a:r>
          </a:p>
          <a:p>
            <a:pPr marL="342900" indent="-342900">
              <a:buFontTx/>
              <a:buChar char="•"/>
            </a:pPr>
            <a:endParaRPr lang="en-US" sz="2000" dirty="0"/>
          </a:p>
          <a:p>
            <a:pPr marL="342900" indent="-342900">
              <a:buFontTx/>
              <a:buChar char="•"/>
            </a:pPr>
            <a:r>
              <a:rPr lang="en-US" sz="2000" dirty="0" smtClean="0"/>
              <a:t>Methanogens are more prevalent in the sediment – as they should be!</a:t>
            </a:r>
          </a:p>
          <a:p>
            <a:pPr marL="342900" indent="-342900">
              <a:buFontTx/>
              <a:buChar char="•"/>
            </a:pPr>
            <a:endParaRPr lang="en-US" sz="2000" dirty="0"/>
          </a:p>
          <a:p>
            <a:pPr marL="342900" indent="-342900">
              <a:buFontTx/>
              <a:buChar char="•"/>
            </a:pPr>
            <a:r>
              <a:rPr lang="en-US" sz="2000" dirty="0" smtClean="0"/>
              <a:t>Fecal bacteria are not as prevalent as feared and fecal indicator groups are notable absent from many sites. Overall, fecal bacteria are more common at the hotel well.</a:t>
            </a:r>
          </a:p>
          <a:p>
            <a:pPr marL="342900" indent="-342900">
              <a:buFontTx/>
              <a:buChar char="•"/>
            </a:pPr>
            <a:endParaRPr lang="en-US" sz="2000" dirty="0"/>
          </a:p>
          <a:p>
            <a:pPr marL="342900" indent="-342900">
              <a:buFontTx/>
              <a:buChar char="•"/>
            </a:pPr>
            <a:r>
              <a:rPr lang="en-US" sz="2000" dirty="0" smtClean="0"/>
              <a:t>The minute fraction of exclusively pathogenic genera present are more common at the hotel well.</a:t>
            </a:r>
            <a:endParaRPr lang="en-US" sz="2000" dirty="0"/>
          </a:p>
        </p:txBody>
      </p:sp>
    </p:spTree>
    <p:extLst>
      <p:ext uri="{BB962C8B-B14F-4D97-AF65-F5344CB8AC3E}">
        <p14:creationId xmlns:p14="http://schemas.microsoft.com/office/powerpoint/2010/main" val="3759770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378827" y="202649"/>
            <a:ext cx="2634272" cy="3512362"/>
          </a:xfrm>
          <a:prstGeom prst="rect">
            <a:avLst/>
          </a:prstGeom>
          <a:ln>
            <a:solidFill>
              <a:srgbClr val="948A54"/>
            </a:solidFill>
          </a:ln>
        </p:spPr>
      </p:pic>
      <p:pic>
        <p:nvPicPr>
          <p:cNvPr id="7" name="Picture 6"/>
          <p:cNvPicPr>
            <a:picLocks noChangeAspect="1"/>
          </p:cNvPicPr>
          <p:nvPr/>
        </p:nvPicPr>
        <p:blipFill>
          <a:blip r:embed="rId3"/>
          <a:stretch>
            <a:fillRect/>
          </a:stretch>
        </p:blipFill>
        <p:spPr>
          <a:xfrm>
            <a:off x="664329" y="3897943"/>
            <a:ext cx="3672915" cy="2754686"/>
          </a:xfrm>
          <a:prstGeom prst="rect">
            <a:avLst/>
          </a:prstGeom>
          <a:ln>
            <a:solidFill>
              <a:srgbClr val="948A54"/>
            </a:solidFill>
          </a:ln>
        </p:spPr>
      </p:pic>
      <p:pic>
        <p:nvPicPr>
          <p:cNvPr id="8" name="Picture 7"/>
          <p:cNvPicPr>
            <a:picLocks noChangeAspect="1"/>
          </p:cNvPicPr>
          <p:nvPr/>
        </p:nvPicPr>
        <p:blipFill>
          <a:blip r:embed="rId4"/>
          <a:stretch>
            <a:fillRect/>
          </a:stretch>
        </p:blipFill>
        <p:spPr>
          <a:xfrm>
            <a:off x="3223462" y="202649"/>
            <a:ext cx="2634272" cy="3512362"/>
          </a:xfrm>
          <a:prstGeom prst="rect">
            <a:avLst/>
          </a:prstGeom>
          <a:ln>
            <a:solidFill>
              <a:srgbClr val="948A54"/>
            </a:solidFill>
          </a:ln>
        </p:spPr>
      </p:pic>
      <p:pic>
        <p:nvPicPr>
          <p:cNvPr id="9" name="Picture 8"/>
          <p:cNvPicPr>
            <a:picLocks noChangeAspect="1"/>
          </p:cNvPicPr>
          <p:nvPr/>
        </p:nvPicPr>
        <p:blipFill>
          <a:blip r:embed="rId5"/>
          <a:stretch>
            <a:fillRect/>
          </a:stretch>
        </p:blipFill>
        <p:spPr>
          <a:xfrm>
            <a:off x="6097691" y="202648"/>
            <a:ext cx="2630829" cy="3507771"/>
          </a:xfrm>
          <a:prstGeom prst="rect">
            <a:avLst/>
          </a:prstGeom>
          <a:ln>
            <a:solidFill>
              <a:srgbClr val="948A54"/>
            </a:solidFill>
          </a:ln>
        </p:spPr>
      </p:pic>
      <p:pic>
        <p:nvPicPr>
          <p:cNvPr id="10" name="Picture 9"/>
          <p:cNvPicPr>
            <a:picLocks noChangeAspect="1"/>
          </p:cNvPicPr>
          <p:nvPr/>
        </p:nvPicPr>
        <p:blipFill>
          <a:blip r:embed="rId6"/>
          <a:stretch>
            <a:fillRect/>
          </a:stretch>
        </p:blipFill>
        <p:spPr>
          <a:xfrm>
            <a:off x="4545006" y="3897943"/>
            <a:ext cx="3670078" cy="2752558"/>
          </a:xfrm>
          <a:prstGeom prst="rect">
            <a:avLst/>
          </a:prstGeom>
          <a:ln>
            <a:solidFill>
              <a:srgbClr val="948A54"/>
            </a:solidFill>
          </a:ln>
        </p:spPr>
      </p:pic>
    </p:spTree>
    <p:extLst>
      <p:ext uri="{BB962C8B-B14F-4D97-AF65-F5344CB8AC3E}">
        <p14:creationId xmlns:p14="http://schemas.microsoft.com/office/powerpoint/2010/main" val="2428848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596899" y="863600"/>
            <a:ext cx="5071225" cy="3530600"/>
          </a:xfrm>
          <a:prstGeom prst="rect">
            <a:avLst/>
          </a:prstGeom>
          <a:ln>
            <a:solidFill>
              <a:srgbClr val="948A54"/>
            </a:solidFill>
          </a:ln>
          <a:effectLst>
            <a:outerShdw blurRad="50800" dist="38100" dir="2700000" algn="tl" rotWithShape="0">
              <a:srgbClr val="000000">
                <a:alpha val="43000"/>
              </a:srgbClr>
            </a:outerShdw>
          </a:effectLst>
        </p:spPr>
      </p:pic>
      <p:sp>
        <p:nvSpPr>
          <p:cNvPr id="10" name="Rectangle 9"/>
          <p:cNvSpPr/>
          <p:nvPr/>
        </p:nvSpPr>
        <p:spPr>
          <a:xfrm>
            <a:off x="117840" y="210235"/>
            <a:ext cx="8929598" cy="409728"/>
          </a:xfrm>
          <a:prstGeom prst="rect">
            <a:avLst/>
          </a:prstGeom>
          <a:solidFill>
            <a:srgbClr val="F9FFF3"/>
          </a:solidFill>
          <a:ln>
            <a:solidFill>
              <a:srgbClr val="948A54"/>
            </a:solidFill>
          </a:ln>
        </p:spPr>
        <p:txBody>
          <a:bodyPr wrap="square">
            <a:spAutoFit/>
          </a:bodyPr>
          <a:lstStyle/>
          <a:p>
            <a:pPr>
              <a:lnSpc>
                <a:spcPct val="90000"/>
              </a:lnSpc>
            </a:pPr>
            <a:r>
              <a:rPr lang="en-US" sz="2250" dirty="0">
                <a:solidFill>
                  <a:srgbClr val="000000"/>
                </a:solidFill>
              </a:rPr>
              <a:t>T</a:t>
            </a:r>
            <a:r>
              <a:rPr lang="en-US" sz="2250" dirty="0" smtClean="0">
                <a:solidFill>
                  <a:srgbClr val="000000"/>
                </a:solidFill>
              </a:rPr>
              <a:t>he causes of groundwater </a:t>
            </a:r>
            <a:r>
              <a:rPr lang="en-US" sz="2250" dirty="0">
                <a:solidFill>
                  <a:srgbClr val="000000"/>
                </a:solidFill>
              </a:rPr>
              <a:t>problems in Yucatan </a:t>
            </a:r>
            <a:r>
              <a:rPr lang="en-US" sz="2250" dirty="0" smtClean="0">
                <a:solidFill>
                  <a:srgbClr val="000000"/>
                </a:solidFill>
              </a:rPr>
              <a:t>Peninsula: human induced</a:t>
            </a:r>
            <a:endParaRPr lang="en-US" sz="2250" dirty="0"/>
          </a:p>
        </p:txBody>
      </p:sp>
      <p:pic>
        <p:nvPicPr>
          <p:cNvPr id="12" name="Picture 14"/>
          <p:cNvPicPr>
            <a:picLocks noChangeAspect="1" noChangeArrowheads="1"/>
          </p:cNvPicPr>
          <p:nvPr/>
        </p:nvPicPr>
        <p:blipFill>
          <a:blip r:embed="rId3"/>
          <a:srcRect l="11150" r="7054"/>
          <a:stretch>
            <a:fillRect/>
          </a:stretch>
        </p:blipFill>
        <p:spPr bwMode="auto">
          <a:xfrm>
            <a:off x="5846763" y="2414875"/>
            <a:ext cx="2098031" cy="1992026"/>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pic>
        <p:nvPicPr>
          <p:cNvPr id="13" name="Picture 13"/>
          <p:cNvPicPr>
            <a:picLocks noChangeAspect="1" noChangeArrowheads="1"/>
          </p:cNvPicPr>
          <p:nvPr/>
        </p:nvPicPr>
        <p:blipFill>
          <a:blip r:embed="rId4"/>
          <a:srcRect/>
          <a:stretch>
            <a:fillRect/>
          </a:stretch>
        </p:blipFill>
        <p:spPr bwMode="auto">
          <a:xfrm>
            <a:off x="601663" y="4594225"/>
            <a:ext cx="2687637" cy="2049294"/>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pic>
        <p:nvPicPr>
          <p:cNvPr id="14" name="Picture 10"/>
          <p:cNvPicPr>
            <a:picLocks noChangeAspect="1" noChangeArrowheads="1"/>
          </p:cNvPicPr>
          <p:nvPr/>
        </p:nvPicPr>
        <p:blipFill>
          <a:blip r:embed="rId5"/>
          <a:srcRect/>
          <a:stretch>
            <a:fillRect/>
          </a:stretch>
        </p:blipFill>
        <p:spPr bwMode="auto">
          <a:xfrm>
            <a:off x="5842001" y="850900"/>
            <a:ext cx="2059716" cy="1425575"/>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sp>
        <p:nvSpPr>
          <p:cNvPr id="15" name="TextBox 14"/>
          <p:cNvSpPr txBox="1"/>
          <p:nvPr/>
        </p:nvSpPr>
        <p:spPr>
          <a:xfrm>
            <a:off x="3822700" y="4648200"/>
            <a:ext cx="5054600" cy="1898212"/>
          </a:xfrm>
          <a:prstGeom prst="rect">
            <a:avLst/>
          </a:prstGeom>
          <a:noFill/>
        </p:spPr>
        <p:txBody>
          <a:bodyPr wrap="square" rtlCol="0">
            <a:spAutoFit/>
          </a:bodyPr>
          <a:lstStyle/>
          <a:p>
            <a:pPr>
              <a:lnSpc>
                <a:spcPct val="110000"/>
              </a:lnSpc>
            </a:pPr>
            <a:r>
              <a:rPr lang="en-US" sz="2300" b="1" dirty="0" smtClean="0"/>
              <a:t>Planned development </a:t>
            </a:r>
            <a:r>
              <a:rPr lang="en-US" sz="2100" dirty="0" smtClean="0"/>
              <a:t>throughout the peninsula since 1970s has turned Yucatan Peninsula into a major international and domestic tourist destination, and led to explosive population growth.</a:t>
            </a:r>
            <a:endParaRPr lang="en-US" sz="2100" dirty="0"/>
          </a:p>
        </p:txBody>
      </p:sp>
    </p:spTree>
    <p:extLst>
      <p:ext uri="{BB962C8B-B14F-4D97-AF65-F5344CB8AC3E}">
        <p14:creationId xmlns:p14="http://schemas.microsoft.com/office/powerpoint/2010/main" val="3668818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31244" y="2222500"/>
            <a:ext cx="6443833" cy="4476903"/>
          </a:xfrm>
          <a:prstGeom prst="rect">
            <a:avLst/>
          </a:prstGeom>
          <a:ln>
            <a:solidFill>
              <a:schemeClr val="bg2">
                <a:lumMod val="50000"/>
              </a:schemeClr>
            </a:solidFill>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3"/>
          <a:srcRect t="131" b="-177"/>
          <a:stretch/>
        </p:blipFill>
        <p:spPr>
          <a:xfrm>
            <a:off x="6769100" y="2222500"/>
            <a:ext cx="2278542" cy="3048000"/>
          </a:xfrm>
          <a:prstGeom prst="rect">
            <a:avLst/>
          </a:prstGeom>
          <a:ln>
            <a:solidFill>
              <a:srgbClr val="948A54"/>
            </a:solidFill>
          </a:ln>
          <a:effectLst>
            <a:outerShdw blurRad="50800" dist="38100" dir="2700000" algn="tl" rotWithShape="0">
              <a:srgbClr val="000000">
                <a:alpha val="43000"/>
              </a:srgbClr>
            </a:outerShdw>
          </a:effectLst>
        </p:spPr>
      </p:pic>
      <p:sp>
        <p:nvSpPr>
          <p:cNvPr id="15" name="TextBox 14"/>
          <p:cNvSpPr txBox="1"/>
          <p:nvPr/>
        </p:nvSpPr>
        <p:spPr>
          <a:xfrm>
            <a:off x="139700" y="673100"/>
            <a:ext cx="8839200" cy="1492203"/>
          </a:xfrm>
          <a:prstGeom prst="rect">
            <a:avLst/>
          </a:prstGeom>
          <a:noFill/>
        </p:spPr>
        <p:txBody>
          <a:bodyPr wrap="square" rtlCol="0">
            <a:spAutoFit/>
          </a:bodyPr>
          <a:lstStyle/>
          <a:p>
            <a:pPr>
              <a:lnSpc>
                <a:spcPct val="110000"/>
              </a:lnSpc>
            </a:pPr>
            <a:r>
              <a:rPr lang="en-US" sz="2300" b="1" dirty="0" smtClean="0"/>
              <a:t>Infrastructure has not kept up: </a:t>
            </a:r>
            <a:r>
              <a:rPr lang="en-US" sz="2100" dirty="0" smtClean="0"/>
              <a:t> </a:t>
            </a:r>
            <a:r>
              <a:rPr lang="en-US" sz="2000" dirty="0" smtClean="0"/>
              <a:t>modern wastewater treatment is available only in selected areas of the peninsula, and a lot of poorly treated sewage ends up in the aquifer or in the sea. The aquifer is the only source of freshwater in Yucatan, and in many places is completely undrinkable without excessive treatment.</a:t>
            </a:r>
            <a:endParaRPr lang="en-US" sz="2000" dirty="0"/>
          </a:p>
        </p:txBody>
      </p:sp>
      <p:sp>
        <p:nvSpPr>
          <p:cNvPr id="16" name="TextBox 15"/>
          <p:cNvSpPr txBox="1"/>
          <p:nvPr/>
        </p:nvSpPr>
        <p:spPr>
          <a:xfrm>
            <a:off x="6756887" y="5329736"/>
            <a:ext cx="2310913" cy="838691"/>
          </a:xfrm>
          <a:prstGeom prst="rect">
            <a:avLst/>
          </a:prstGeom>
          <a:solidFill>
            <a:srgbClr val="F9FFF3"/>
          </a:solidFill>
          <a:ln>
            <a:solidFill>
              <a:srgbClr val="948A54"/>
            </a:solidFill>
          </a:ln>
        </p:spPr>
        <p:txBody>
          <a:bodyPr wrap="square" rtlCol="0">
            <a:spAutoFit/>
          </a:bodyPr>
          <a:lstStyle/>
          <a:p>
            <a:pPr>
              <a:lnSpc>
                <a:spcPct val="80000"/>
              </a:lnSpc>
            </a:pPr>
            <a:r>
              <a:rPr lang="en-US" sz="1500" dirty="0" smtClean="0"/>
              <a:t>Drinking water in Puerto Morelos is delivered into the houses by trucks from water purification centers.</a:t>
            </a:r>
            <a:endParaRPr lang="en-US" sz="1500" dirty="0"/>
          </a:p>
        </p:txBody>
      </p:sp>
      <p:sp>
        <p:nvSpPr>
          <p:cNvPr id="17" name="Rectangle 16"/>
          <p:cNvSpPr/>
          <p:nvPr/>
        </p:nvSpPr>
        <p:spPr>
          <a:xfrm>
            <a:off x="117840" y="210235"/>
            <a:ext cx="8929598" cy="409728"/>
          </a:xfrm>
          <a:prstGeom prst="rect">
            <a:avLst/>
          </a:prstGeom>
          <a:solidFill>
            <a:srgbClr val="F9FFF3"/>
          </a:solidFill>
          <a:ln>
            <a:solidFill>
              <a:srgbClr val="948A54"/>
            </a:solidFill>
          </a:ln>
        </p:spPr>
        <p:txBody>
          <a:bodyPr wrap="square">
            <a:spAutoFit/>
          </a:bodyPr>
          <a:lstStyle/>
          <a:p>
            <a:pPr>
              <a:lnSpc>
                <a:spcPct val="90000"/>
              </a:lnSpc>
            </a:pPr>
            <a:r>
              <a:rPr lang="en-US" sz="2250" dirty="0">
                <a:solidFill>
                  <a:srgbClr val="000000"/>
                </a:solidFill>
              </a:rPr>
              <a:t>T</a:t>
            </a:r>
            <a:r>
              <a:rPr lang="en-US" sz="2250" dirty="0" smtClean="0">
                <a:solidFill>
                  <a:srgbClr val="000000"/>
                </a:solidFill>
              </a:rPr>
              <a:t>he causes of groundwater </a:t>
            </a:r>
            <a:r>
              <a:rPr lang="en-US" sz="2250" dirty="0">
                <a:solidFill>
                  <a:srgbClr val="000000"/>
                </a:solidFill>
              </a:rPr>
              <a:t>problems in Yucatan </a:t>
            </a:r>
            <a:r>
              <a:rPr lang="en-US" sz="2250" dirty="0" smtClean="0">
                <a:solidFill>
                  <a:srgbClr val="000000"/>
                </a:solidFill>
              </a:rPr>
              <a:t>Peninsula: human induced</a:t>
            </a:r>
            <a:endParaRPr lang="en-US" sz="2250" dirty="0"/>
          </a:p>
        </p:txBody>
      </p:sp>
    </p:spTree>
    <p:extLst>
      <p:ext uri="{BB962C8B-B14F-4D97-AF65-F5344CB8AC3E}">
        <p14:creationId xmlns:p14="http://schemas.microsoft.com/office/powerpoint/2010/main" val="1573462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2"/>
          <a:stretch>
            <a:fillRect/>
          </a:stretch>
        </p:blipFill>
        <p:spPr>
          <a:xfrm>
            <a:off x="5270501" y="1092028"/>
            <a:ext cx="3739134" cy="4788072"/>
          </a:xfrm>
          <a:prstGeom prst="rect">
            <a:avLst/>
          </a:prstGeom>
          <a:ln>
            <a:solidFill>
              <a:schemeClr val="bg2">
                <a:lumMod val="50000"/>
              </a:schemeClr>
            </a:solidFill>
          </a:ln>
          <a:effectLst>
            <a:outerShdw blurRad="50800" dist="38100" dir="2700000" algn="tl" rotWithShape="0">
              <a:srgbClr val="000000">
                <a:alpha val="43000"/>
              </a:srgbClr>
            </a:outerShdw>
          </a:effectLst>
        </p:spPr>
      </p:pic>
      <p:sp>
        <p:nvSpPr>
          <p:cNvPr id="20" name="TextBox 19"/>
          <p:cNvSpPr txBox="1"/>
          <p:nvPr/>
        </p:nvSpPr>
        <p:spPr>
          <a:xfrm>
            <a:off x="250825" y="173187"/>
            <a:ext cx="3597275"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dirty="0" smtClean="0">
                <a:latin typeface="+mj-lt"/>
              </a:rPr>
              <a:t>Groundwater geochemistry:</a:t>
            </a:r>
            <a:endParaRPr lang="et-EE" sz="2300" dirty="0">
              <a:solidFill>
                <a:prstClr val="black"/>
              </a:solidFill>
              <a:ea typeface="ＭＳ Ｐゴシック" charset="0"/>
            </a:endParaRPr>
          </a:p>
        </p:txBody>
      </p:sp>
      <p:sp>
        <p:nvSpPr>
          <p:cNvPr id="21" name="TextBox 20"/>
          <p:cNvSpPr txBox="1"/>
          <p:nvPr/>
        </p:nvSpPr>
        <p:spPr>
          <a:xfrm>
            <a:off x="139700" y="671436"/>
            <a:ext cx="5067300" cy="6079868"/>
          </a:xfrm>
          <a:prstGeom prst="rect">
            <a:avLst/>
          </a:prstGeom>
          <a:noFill/>
        </p:spPr>
        <p:txBody>
          <a:bodyPr wrap="square" rtlCol="0">
            <a:spAutoFit/>
          </a:bodyPr>
          <a:lstStyle/>
          <a:p>
            <a:pPr>
              <a:lnSpc>
                <a:spcPct val="110000"/>
              </a:lnSpc>
            </a:pPr>
            <a:r>
              <a:rPr lang="en-US" sz="2000" dirty="0" smtClean="0"/>
              <a:t>Cooler </a:t>
            </a:r>
            <a:r>
              <a:rPr lang="en-US" sz="2000" dirty="0"/>
              <a:t>f</a:t>
            </a:r>
            <a:r>
              <a:rPr lang="en-US" sz="2000" dirty="0" smtClean="0"/>
              <a:t>reshwater lens overlaying warmer saline groundwater with a thin mixing zone between them;</a:t>
            </a:r>
          </a:p>
          <a:p>
            <a:pPr>
              <a:lnSpc>
                <a:spcPct val="110000"/>
              </a:lnSpc>
            </a:pPr>
            <a:endParaRPr lang="en-US" sz="2000" dirty="0" smtClean="0"/>
          </a:p>
          <a:p>
            <a:pPr>
              <a:lnSpc>
                <a:spcPct val="110000"/>
              </a:lnSpc>
            </a:pPr>
            <a:r>
              <a:rPr lang="en-US" sz="2000" dirty="0" smtClean="0"/>
              <a:t>Stable warm temperatures (24-28°C) </a:t>
            </a:r>
            <a:r>
              <a:rPr lang="en-US" sz="2000" dirty="0"/>
              <a:t>year </a:t>
            </a:r>
            <a:r>
              <a:rPr lang="en-US" sz="2000" dirty="0" smtClean="0"/>
              <a:t>round, and circumneutral pH (6.3-7.4);</a:t>
            </a:r>
          </a:p>
          <a:p>
            <a:pPr>
              <a:lnSpc>
                <a:spcPct val="110000"/>
              </a:lnSpc>
            </a:pPr>
            <a:endParaRPr lang="en-US" sz="2000" dirty="0"/>
          </a:p>
          <a:p>
            <a:pPr>
              <a:lnSpc>
                <a:spcPct val="110000"/>
              </a:lnSpc>
            </a:pPr>
            <a:r>
              <a:rPr lang="en-US" sz="2000" dirty="0" smtClean="0"/>
              <a:t>These conditions are expected to support active diverse microbial communities that are expected to deal with the high nutrient influx from sewage.</a:t>
            </a:r>
            <a:endParaRPr lang="en-US" sz="2000" dirty="0"/>
          </a:p>
          <a:p>
            <a:pPr>
              <a:lnSpc>
                <a:spcPct val="110000"/>
              </a:lnSpc>
            </a:pPr>
            <a:endParaRPr lang="en-US" sz="2000" dirty="0" smtClean="0"/>
          </a:p>
          <a:p>
            <a:pPr marL="342900" indent="-342900">
              <a:lnSpc>
                <a:spcPct val="110000"/>
              </a:lnSpc>
              <a:buFont typeface="Arial"/>
              <a:buChar char="•"/>
            </a:pPr>
            <a:r>
              <a:rPr lang="en-US" sz="1900" b="1" dirty="0"/>
              <a:t>Lack of metals: </a:t>
            </a:r>
            <a:r>
              <a:rPr lang="en-US" sz="1900" dirty="0">
                <a:solidFill>
                  <a:prstClr val="black"/>
                </a:solidFill>
              </a:rPr>
              <a:t>the groundwater lacks any heavy and transition metals (</a:t>
            </a:r>
            <a:r>
              <a:rPr lang="en-US" sz="1900" i="1" dirty="0">
                <a:solidFill>
                  <a:prstClr val="black"/>
                </a:solidFill>
              </a:rPr>
              <a:t>i.e. </a:t>
            </a:r>
            <a:r>
              <a:rPr lang="en-US" sz="1900" dirty="0">
                <a:solidFill>
                  <a:prstClr val="black"/>
                </a:solidFill>
              </a:rPr>
              <a:t>Fe, Cu)</a:t>
            </a:r>
            <a:endParaRPr lang="en-US" sz="1900" b="1" dirty="0"/>
          </a:p>
          <a:p>
            <a:pPr marL="342900" indent="-342900">
              <a:lnSpc>
                <a:spcPct val="110000"/>
              </a:lnSpc>
              <a:buFont typeface="Arial"/>
              <a:buChar char="•"/>
            </a:pPr>
            <a:r>
              <a:rPr lang="en-US" sz="1900" b="1" dirty="0"/>
              <a:t>High sulfur fractionation: </a:t>
            </a:r>
            <a:r>
              <a:rPr lang="en-US" sz="1900" dirty="0"/>
              <a:t> </a:t>
            </a:r>
            <a:r>
              <a:rPr lang="en-US" sz="1900" dirty="0" smtClean="0"/>
              <a:t>sulfide-sulfate </a:t>
            </a:r>
            <a:r>
              <a:rPr lang="en-US" sz="1900" dirty="0"/>
              <a:t>fractionation values (deviation from the normal </a:t>
            </a:r>
            <a:r>
              <a:rPr lang="en-US" sz="1900" baseline="30000" dirty="0"/>
              <a:t>32</a:t>
            </a:r>
            <a:r>
              <a:rPr lang="en-US" sz="1900" dirty="0"/>
              <a:t>S and </a:t>
            </a:r>
            <a:r>
              <a:rPr lang="en-US" sz="1900" baseline="30000" dirty="0"/>
              <a:t>34</a:t>
            </a:r>
            <a:r>
              <a:rPr lang="en-US" sz="1900" dirty="0"/>
              <a:t>S ratio) up to 63‰</a:t>
            </a:r>
            <a:r>
              <a:rPr lang="cs-CZ" sz="1900" dirty="0"/>
              <a:t> </a:t>
            </a:r>
            <a:r>
              <a:rPr lang="en-US" sz="1900" dirty="0"/>
              <a:t>have been measured in the groundwater.</a:t>
            </a:r>
          </a:p>
        </p:txBody>
      </p:sp>
      <p:sp>
        <p:nvSpPr>
          <p:cNvPr id="22" name="TextBox 21"/>
          <p:cNvSpPr txBox="1"/>
          <p:nvPr/>
        </p:nvSpPr>
        <p:spPr>
          <a:xfrm>
            <a:off x="5537199" y="5926636"/>
            <a:ext cx="3276601" cy="519629"/>
          </a:xfrm>
          <a:prstGeom prst="rect">
            <a:avLst/>
          </a:prstGeom>
          <a:solidFill>
            <a:srgbClr val="F9FFF3"/>
          </a:solidFill>
          <a:ln>
            <a:solidFill>
              <a:srgbClr val="948A54"/>
            </a:solidFill>
          </a:ln>
        </p:spPr>
        <p:txBody>
          <a:bodyPr wrap="square" rtlCol="0">
            <a:spAutoFit/>
          </a:bodyPr>
          <a:lstStyle/>
          <a:p>
            <a:pPr algn="ctr">
              <a:lnSpc>
                <a:spcPct val="80000"/>
              </a:lnSpc>
            </a:pPr>
            <a:r>
              <a:rPr lang="en-US" sz="1700" dirty="0" smtClean="0"/>
              <a:t>Typical groundwater profile from Yucatan Peninsula</a:t>
            </a:r>
            <a:endParaRPr lang="en-US" sz="1700" dirty="0"/>
          </a:p>
        </p:txBody>
      </p:sp>
    </p:spTree>
    <p:extLst>
      <p:ext uri="{BB962C8B-B14F-4D97-AF65-F5344CB8AC3E}">
        <p14:creationId xmlns:p14="http://schemas.microsoft.com/office/powerpoint/2010/main" val="665615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0825" y="173187"/>
            <a:ext cx="2443303"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dirty="0" smtClean="0">
                <a:latin typeface="+mj-lt"/>
              </a:rPr>
              <a:t>Research question:</a:t>
            </a:r>
            <a:endParaRPr lang="et-EE" sz="2300" dirty="0">
              <a:solidFill>
                <a:prstClr val="black"/>
              </a:solidFill>
              <a:ea typeface="ＭＳ Ｐゴシック" charset="0"/>
            </a:endParaRPr>
          </a:p>
        </p:txBody>
      </p:sp>
      <p:sp>
        <p:nvSpPr>
          <p:cNvPr id="2" name="TextBox 1"/>
          <p:cNvSpPr txBox="1"/>
          <p:nvPr/>
        </p:nvSpPr>
        <p:spPr>
          <a:xfrm>
            <a:off x="250825" y="1064698"/>
            <a:ext cx="8703945" cy="707886"/>
          </a:xfrm>
          <a:prstGeom prst="rect">
            <a:avLst/>
          </a:prstGeom>
          <a:noFill/>
        </p:spPr>
        <p:txBody>
          <a:bodyPr wrap="square" rtlCol="0">
            <a:spAutoFit/>
          </a:bodyPr>
          <a:lstStyle/>
          <a:p>
            <a:pPr algn="ctr"/>
            <a:r>
              <a:rPr lang="en-US" sz="2000" b="1" dirty="0" smtClean="0"/>
              <a:t> Which environmental variables have most effect on the native microbial communities in the Yucatan groundwater? </a:t>
            </a:r>
            <a:endParaRPr lang="en-US" sz="2000" b="1" dirty="0"/>
          </a:p>
        </p:txBody>
      </p:sp>
      <p:sp>
        <p:nvSpPr>
          <p:cNvPr id="5" name="TextBox 4"/>
          <p:cNvSpPr txBox="1"/>
          <p:nvPr/>
        </p:nvSpPr>
        <p:spPr>
          <a:xfrm>
            <a:off x="1244431" y="2129404"/>
            <a:ext cx="7120195" cy="3139321"/>
          </a:xfrm>
          <a:prstGeom prst="rect">
            <a:avLst/>
          </a:prstGeom>
          <a:noFill/>
        </p:spPr>
        <p:txBody>
          <a:bodyPr wrap="square" rtlCol="0">
            <a:spAutoFit/>
          </a:bodyPr>
          <a:lstStyle/>
          <a:p>
            <a:pPr marL="285750" indent="-285750">
              <a:buFontTx/>
              <a:buChar char="-"/>
            </a:pPr>
            <a:r>
              <a:rPr lang="en-US" dirty="0" smtClean="0"/>
              <a:t>Is there a sufficient and active microbial community present that could handle the high organic nutrient load?</a:t>
            </a:r>
          </a:p>
          <a:p>
            <a:pPr marL="285750" indent="-285750">
              <a:buFontTx/>
              <a:buChar char="-"/>
            </a:pPr>
            <a:endParaRPr lang="en-US" dirty="0"/>
          </a:p>
          <a:p>
            <a:pPr marL="285750" indent="-285750">
              <a:buFontTx/>
              <a:buChar char="-"/>
            </a:pPr>
            <a:r>
              <a:rPr lang="en-US" dirty="0"/>
              <a:t>Which of these variables has the biggest effect on microbial diversity</a:t>
            </a:r>
            <a:r>
              <a:rPr lang="en-US" dirty="0" smtClean="0"/>
              <a:t>?</a:t>
            </a:r>
          </a:p>
          <a:p>
            <a:endParaRPr lang="en-US" dirty="0" smtClean="0"/>
          </a:p>
          <a:p>
            <a:pPr marL="285750" indent="-285750">
              <a:buFontTx/>
              <a:buChar char="-"/>
            </a:pPr>
            <a:r>
              <a:rPr lang="en-US" dirty="0" smtClean="0"/>
              <a:t>How are the specific groups of microbes affected: sulfur cycling bacteria, methanogens, fecal bacteria, pathogens, cyanobacteria, </a:t>
            </a:r>
            <a:r>
              <a:rPr lang="en-US" i="1" dirty="0" err="1" smtClean="0"/>
              <a:t>etc</a:t>
            </a:r>
            <a:r>
              <a:rPr lang="en-US" i="1" dirty="0" smtClean="0"/>
              <a:t>?</a:t>
            </a:r>
          </a:p>
          <a:p>
            <a:pPr marL="285750" indent="-285750">
              <a:buFontTx/>
              <a:buChar char="-"/>
            </a:pPr>
            <a:endParaRPr lang="en-US" dirty="0"/>
          </a:p>
          <a:p>
            <a:pPr marL="285750" indent="-285750">
              <a:buFontTx/>
              <a:buChar char="-"/>
            </a:pPr>
            <a:r>
              <a:rPr lang="en-US" dirty="0" smtClean="0"/>
              <a:t>Is there a significant difference between the microbial communities  that would explain the high sulfur fractionation values of some areas, but not in the others?</a:t>
            </a:r>
            <a:endParaRPr lang="en-US" dirty="0"/>
          </a:p>
        </p:txBody>
      </p:sp>
      <p:sp>
        <p:nvSpPr>
          <p:cNvPr id="6" name="TextBox 5"/>
          <p:cNvSpPr txBox="1"/>
          <p:nvPr/>
        </p:nvSpPr>
        <p:spPr>
          <a:xfrm>
            <a:off x="250825" y="5411775"/>
            <a:ext cx="8703945" cy="969496"/>
          </a:xfrm>
          <a:prstGeom prst="rect">
            <a:avLst/>
          </a:prstGeom>
          <a:noFill/>
        </p:spPr>
        <p:txBody>
          <a:bodyPr wrap="square" rtlCol="0">
            <a:spAutoFit/>
          </a:bodyPr>
          <a:lstStyle/>
          <a:p>
            <a:r>
              <a:rPr lang="en-US" sz="1900" dirty="0" smtClean="0"/>
              <a:t>These questions will be investigated by looking at two aspects of the microbial DNA samples: the V4 variable region of the 16S ribosomal RNA gene (identity based), and the shotgun metagenomic samples (genomic potential of the communities).</a:t>
            </a:r>
            <a:endParaRPr lang="en-US" sz="1900" dirty="0"/>
          </a:p>
        </p:txBody>
      </p:sp>
    </p:spTree>
    <p:extLst>
      <p:ext uri="{BB962C8B-B14F-4D97-AF65-F5344CB8AC3E}">
        <p14:creationId xmlns:p14="http://schemas.microsoft.com/office/powerpoint/2010/main" val="2289416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963" y="1277938"/>
            <a:ext cx="4779962" cy="2992437"/>
          </a:xfrm>
          <a:prstGeom prst="rect">
            <a:avLst/>
          </a:prstGeom>
          <a:noFill/>
          <a:ln w="9525">
            <a:solidFill>
              <a:srgbClr val="948A54"/>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srcRect/>
          <a:stretch>
            <a:fillRect/>
          </a:stretch>
        </p:blipFill>
        <p:spPr bwMode="auto">
          <a:xfrm>
            <a:off x="7126288" y="1277938"/>
            <a:ext cx="1622425" cy="2162175"/>
          </a:xfrm>
          <a:prstGeom prst="rect">
            <a:avLst/>
          </a:prstGeom>
          <a:noFill/>
          <a:ln w="9525">
            <a:solidFill>
              <a:schemeClr val="bg2">
                <a:lumMod val="25000"/>
              </a:schemeClr>
            </a:solidFill>
            <a:miter lim="800000"/>
            <a:headEnd/>
            <a:tailEnd/>
          </a:ln>
        </p:spPr>
      </p:pic>
      <p:pic>
        <p:nvPicPr>
          <p:cNvPr id="6" name="Picture 5"/>
          <p:cNvPicPr>
            <a:picLocks noChangeAspect="1" noChangeArrowheads="1"/>
          </p:cNvPicPr>
          <p:nvPr/>
        </p:nvPicPr>
        <p:blipFill>
          <a:blip r:embed="rId4"/>
          <a:srcRect/>
          <a:stretch>
            <a:fillRect/>
          </a:stretch>
        </p:blipFill>
        <p:spPr bwMode="auto">
          <a:xfrm>
            <a:off x="7164388" y="3868738"/>
            <a:ext cx="1584325" cy="2112962"/>
          </a:xfrm>
          <a:prstGeom prst="rect">
            <a:avLst/>
          </a:prstGeom>
          <a:noFill/>
          <a:ln w="9525">
            <a:solidFill>
              <a:schemeClr val="bg2">
                <a:lumMod val="50000"/>
              </a:schemeClr>
            </a:solidFill>
            <a:miter lim="800000"/>
            <a:headEnd/>
            <a:tailEnd/>
          </a:ln>
        </p:spPr>
      </p:pic>
      <p:pic>
        <p:nvPicPr>
          <p:cNvPr id="7" name="Picture 6"/>
          <p:cNvPicPr>
            <a:picLocks noChangeAspect="1" noChangeArrowheads="1"/>
          </p:cNvPicPr>
          <p:nvPr/>
        </p:nvPicPr>
        <p:blipFill>
          <a:blip r:embed="rId5"/>
          <a:srcRect/>
          <a:stretch>
            <a:fillRect/>
          </a:stretch>
        </p:blipFill>
        <p:spPr bwMode="auto">
          <a:xfrm>
            <a:off x="7004050" y="5021263"/>
            <a:ext cx="808038" cy="1076325"/>
          </a:xfrm>
          <a:prstGeom prst="rect">
            <a:avLst/>
          </a:prstGeom>
          <a:noFill/>
          <a:ln w="9525">
            <a:solidFill>
              <a:schemeClr val="bg2">
                <a:lumMod val="50000"/>
              </a:schemeClr>
            </a:solid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142973762"/>
              </p:ext>
            </p:extLst>
          </p:nvPr>
        </p:nvGraphicFramePr>
        <p:xfrm>
          <a:off x="1188493" y="4416409"/>
          <a:ext cx="5738814" cy="2088233"/>
        </p:xfrm>
        <a:graphic>
          <a:graphicData uri="http://schemas.openxmlformats.org/drawingml/2006/table">
            <a:tbl>
              <a:tblPr/>
              <a:tblGrid>
                <a:gridCol w="1967478"/>
                <a:gridCol w="959765"/>
                <a:gridCol w="960920"/>
                <a:gridCol w="960920"/>
                <a:gridCol w="889731"/>
              </a:tblGrid>
              <a:tr h="262316">
                <a:tc>
                  <a:txBody>
                    <a:bodyPr/>
                    <a:lstStyle/>
                    <a:p>
                      <a:pPr algn="ctr">
                        <a:spcAft>
                          <a:spcPts val="0"/>
                        </a:spcAft>
                      </a:pP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b="1" dirty="0" err="1">
                          <a:solidFill>
                            <a:srgbClr val="000000"/>
                          </a:solidFill>
                          <a:latin typeface="Times New Roman"/>
                          <a:ea typeface="ヒラギノ角ゴ Pro W3"/>
                          <a:cs typeface="Times New Roman"/>
                        </a:rPr>
                        <a:t>Xcolac</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b="1" dirty="0" err="1">
                          <a:solidFill>
                            <a:srgbClr val="000000"/>
                          </a:solidFill>
                          <a:latin typeface="Times New Roman"/>
                          <a:ea typeface="ヒラギノ角ゴ Pro W3"/>
                          <a:cs typeface="Times New Roman"/>
                        </a:rPr>
                        <a:t>Calica</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b="1" dirty="0" err="1" smtClean="0">
                          <a:solidFill>
                            <a:srgbClr val="000000"/>
                          </a:solidFill>
                          <a:latin typeface="Times New Roman"/>
                          <a:ea typeface="ヒラギノ角ゴ Pro W3"/>
                          <a:cs typeface="Times New Roman"/>
                        </a:rPr>
                        <a:t>Ucil</a:t>
                      </a:r>
                      <a:r>
                        <a:rPr lang="en-US" sz="1400" b="1" dirty="0" smtClean="0">
                          <a:solidFill>
                            <a:srgbClr val="000000"/>
                          </a:solidFill>
                          <a:latin typeface="Times New Roman"/>
                          <a:ea typeface="ヒラギノ角ゴ Pro W3"/>
                          <a:cs typeface="Times New Roman"/>
                        </a:rPr>
                        <a:t> </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b="1" dirty="0" smtClean="0">
                          <a:solidFill>
                            <a:srgbClr val="000000"/>
                          </a:solidFill>
                          <a:latin typeface="Times New Roman"/>
                          <a:ea typeface="ヒラギノ角ゴ Pro W3"/>
                          <a:cs typeface="Times New Roman"/>
                        </a:rPr>
                        <a:t>Hotel</a:t>
                      </a:r>
                      <a:r>
                        <a:rPr lang="en-US" sz="1400" b="1" baseline="0" dirty="0" smtClean="0">
                          <a:solidFill>
                            <a:srgbClr val="000000"/>
                          </a:solidFill>
                          <a:latin typeface="Times New Roman"/>
                          <a:ea typeface="ヒラギノ角ゴ Pro W3"/>
                          <a:cs typeface="Times New Roman"/>
                        </a:rPr>
                        <a:t> well</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327895">
                <a:tc>
                  <a:txBody>
                    <a:bodyPr/>
                    <a:lstStyle/>
                    <a:p>
                      <a:pPr algn="ctr">
                        <a:spcAft>
                          <a:spcPts val="0"/>
                        </a:spcAft>
                      </a:pPr>
                      <a:r>
                        <a:rPr lang="en-US" sz="1400" b="1" dirty="0">
                          <a:solidFill>
                            <a:srgbClr val="000000"/>
                          </a:solidFill>
                          <a:latin typeface="Times New Roman"/>
                          <a:ea typeface="ヒラギノ角ゴ Pro W3"/>
                          <a:cs typeface="Times New Roman"/>
                        </a:rPr>
                        <a:t>Depth</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en-US" sz="1400" b="0" dirty="0">
                          <a:solidFill>
                            <a:srgbClr val="000000"/>
                          </a:solidFill>
                          <a:latin typeface="Times New Roman"/>
                          <a:ea typeface="ヒラギノ角ゴ Pro W3"/>
                          <a:cs typeface="Times New Roman"/>
                        </a:rPr>
                        <a:t>120m</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dirty="0">
                          <a:solidFill>
                            <a:srgbClr val="000000"/>
                          </a:solidFill>
                          <a:latin typeface="Times New Roman"/>
                          <a:ea typeface="ヒラギノ角ゴ Pro W3"/>
                          <a:cs typeface="Times New Roman"/>
                        </a:rPr>
                        <a:t>20m</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dirty="0" smtClean="0">
                          <a:solidFill>
                            <a:srgbClr val="000000"/>
                          </a:solidFill>
                          <a:latin typeface="Times New Roman"/>
                          <a:ea typeface="ヒラギノ角ゴ Pro W3"/>
                          <a:cs typeface="Times New Roman"/>
                        </a:rPr>
                        <a:t>117m</a:t>
                      </a:r>
                      <a:endParaRPr lang="en-US" sz="1400" b="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a:solidFill>
                            <a:srgbClr val="000000"/>
                          </a:solidFill>
                          <a:latin typeface="Times New Roman"/>
                          <a:ea typeface="ヒラギノ角ゴ Pro W3"/>
                          <a:cs typeface="Times New Roman"/>
                        </a:rPr>
                        <a:t>20m</a:t>
                      </a:r>
                      <a:endParaRPr lang="en-US" sz="1400" b="1">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6424">
                <a:tc>
                  <a:txBody>
                    <a:bodyPr/>
                    <a:lstStyle/>
                    <a:p>
                      <a:pPr algn="ctr">
                        <a:spcAft>
                          <a:spcPts val="0"/>
                        </a:spcAft>
                      </a:pPr>
                      <a:r>
                        <a:rPr lang="en-US" sz="1400" b="1" dirty="0">
                          <a:solidFill>
                            <a:srgbClr val="000000"/>
                          </a:solidFill>
                          <a:latin typeface="Times New Roman"/>
                          <a:ea typeface="ヒラギノ角ゴ Pro W3"/>
                          <a:cs typeface="Times New Roman"/>
                        </a:rPr>
                        <a:t>Interface (approximately)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en-US" sz="1400" b="0" dirty="0">
                          <a:solidFill>
                            <a:srgbClr val="000000"/>
                          </a:solidFill>
                          <a:latin typeface="Times New Roman"/>
                          <a:ea typeface="ヒラギノ角ゴ Pro W3"/>
                          <a:cs typeface="Times New Roman"/>
                        </a:rPr>
                        <a:t>50-70m</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dirty="0" smtClean="0">
                          <a:solidFill>
                            <a:srgbClr val="000000"/>
                          </a:solidFill>
                          <a:latin typeface="Times New Roman"/>
                          <a:ea typeface="ヒラギノ角ゴ Pro W3"/>
                          <a:cs typeface="Times New Roman"/>
                        </a:rPr>
                        <a:t>13-16m</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dirty="0" smtClean="0">
                          <a:solidFill>
                            <a:srgbClr val="000000"/>
                          </a:solidFill>
                          <a:latin typeface="Times New Roman"/>
                          <a:ea typeface="ヒラギノ角ゴ Pro W3"/>
                          <a:cs typeface="Times New Roman"/>
                        </a:rPr>
                        <a:t>68-78m</a:t>
                      </a:r>
                      <a:endParaRPr lang="en-US" sz="1400" b="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a:solidFill>
                            <a:srgbClr val="000000"/>
                          </a:solidFill>
                          <a:latin typeface="Times New Roman"/>
                          <a:ea typeface="ヒラギノ角ゴ Pro W3"/>
                          <a:cs typeface="Times New Roman"/>
                        </a:rPr>
                        <a:t>9-20m</a:t>
                      </a:r>
                      <a:endParaRPr lang="en-US" sz="1400" b="1">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7895">
                <a:tc>
                  <a:txBody>
                    <a:bodyPr/>
                    <a:lstStyle/>
                    <a:p>
                      <a:pPr algn="ctr">
                        <a:spcAft>
                          <a:spcPts val="0"/>
                        </a:spcAft>
                      </a:pPr>
                      <a:r>
                        <a:rPr lang="en-US" sz="1400" b="1" dirty="0" smtClean="0">
                          <a:solidFill>
                            <a:srgbClr val="000000"/>
                          </a:solidFill>
                          <a:latin typeface="Times New Roman"/>
                          <a:ea typeface="ヒラギノ角ゴ Pro W3"/>
                          <a:cs typeface="Times New Roman"/>
                        </a:rPr>
                        <a:t>Vegetation</a:t>
                      </a:r>
                      <a:r>
                        <a:rPr lang="en-US" sz="1400" b="1" baseline="0" dirty="0" smtClean="0">
                          <a:solidFill>
                            <a:srgbClr val="000000"/>
                          </a:solidFill>
                          <a:latin typeface="Times New Roman"/>
                          <a:ea typeface="ヒラギノ角ゴ Pro W3"/>
                          <a:cs typeface="Times New Roman"/>
                        </a:rPr>
                        <a:t> c</a:t>
                      </a:r>
                      <a:r>
                        <a:rPr lang="en-US" sz="1400" b="1" dirty="0" smtClean="0">
                          <a:solidFill>
                            <a:srgbClr val="000000"/>
                          </a:solidFill>
                          <a:latin typeface="Times New Roman"/>
                          <a:ea typeface="ヒラギノ角ゴ Pro W3"/>
                          <a:cs typeface="Times New Roman"/>
                        </a:rPr>
                        <a:t>arbon input</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en-US" sz="1400" b="0" dirty="0">
                          <a:solidFill>
                            <a:srgbClr val="000000"/>
                          </a:solidFill>
                          <a:latin typeface="Times New Roman"/>
                          <a:ea typeface="ヒラギノ角ゴ Pro W3"/>
                          <a:cs typeface="Times New Roman"/>
                        </a:rPr>
                        <a:t>high</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dirty="0">
                          <a:solidFill>
                            <a:srgbClr val="000000"/>
                          </a:solidFill>
                          <a:latin typeface="Times New Roman"/>
                          <a:ea typeface="ヒラギノ角ゴ Pro W3"/>
                          <a:cs typeface="Times New Roman"/>
                        </a:rPr>
                        <a:t>low</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dirty="0" smtClean="0">
                          <a:solidFill>
                            <a:srgbClr val="000000"/>
                          </a:solidFill>
                          <a:latin typeface="Times New Roman"/>
                          <a:ea typeface="ヒラギノ角ゴ Pro W3"/>
                          <a:cs typeface="Times New Roman"/>
                        </a:rPr>
                        <a:t>low</a:t>
                      </a:r>
                      <a:endParaRPr lang="en-US" sz="1400" b="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dirty="0">
                          <a:solidFill>
                            <a:srgbClr val="000000"/>
                          </a:solidFill>
                          <a:latin typeface="Times New Roman"/>
                          <a:ea typeface="ヒラギノ角ゴ Pro W3"/>
                          <a:cs typeface="Times New Roman"/>
                        </a:rPr>
                        <a:t>none</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7279">
                <a:tc>
                  <a:txBody>
                    <a:bodyPr/>
                    <a:lstStyle/>
                    <a:p>
                      <a:pPr algn="ctr">
                        <a:spcAft>
                          <a:spcPts val="0"/>
                        </a:spcAft>
                      </a:pPr>
                      <a:r>
                        <a:rPr lang="en-US" sz="1400" b="1" dirty="0">
                          <a:solidFill>
                            <a:srgbClr val="000000"/>
                          </a:solidFill>
                          <a:latin typeface="Times New Roman"/>
                          <a:ea typeface="ヒラギノ角ゴ Pro W3"/>
                          <a:cs typeface="Times New Roman"/>
                        </a:rPr>
                        <a:t>Light input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en-US" sz="1400" b="0" dirty="0" smtClean="0">
                          <a:solidFill>
                            <a:srgbClr val="000000"/>
                          </a:solidFill>
                          <a:latin typeface="Times New Roman"/>
                          <a:ea typeface="ヒラギノ角ゴ Pro W3"/>
                          <a:cs typeface="Times New Roman"/>
                        </a:rPr>
                        <a:t>low</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dirty="0">
                          <a:solidFill>
                            <a:srgbClr val="000000"/>
                          </a:solidFill>
                          <a:latin typeface="Times New Roman"/>
                          <a:ea typeface="ヒラギノ角ゴ Pro W3"/>
                          <a:cs typeface="Times New Roman"/>
                        </a:rPr>
                        <a:t>high</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dirty="0" smtClean="0">
                          <a:solidFill>
                            <a:srgbClr val="000000"/>
                          </a:solidFill>
                          <a:latin typeface="Times New Roman"/>
                          <a:ea typeface="ヒラギノ角ゴ Pro W3"/>
                          <a:cs typeface="Times New Roman"/>
                        </a:rPr>
                        <a:t>low</a:t>
                      </a:r>
                      <a:endParaRPr lang="en-US" sz="1400" b="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dirty="0" smtClean="0">
                          <a:solidFill>
                            <a:srgbClr val="000000"/>
                          </a:solidFill>
                          <a:latin typeface="Times New Roman"/>
                          <a:ea typeface="ヒラギノ角ゴ Pro W3"/>
                          <a:cs typeface="Times New Roman"/>
                        </a:rPr>
                        <a:t>none</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16424">
                <a:tc>
                  <a:txBody>
                    <a:bodyPr/>
                    <a:lstStyle/>
                    <a:p>
                      <a:pPr algn="ctr">
                        <a:spcAft>
                          <a:spcPts val="0"/>
                        </a:spcAft>
                      </a:pPr>
                      <a:r>
                        <a:rPr lang="en-US" sz="1400" b="1" dirty="0" smtClean="0">
                          <a:solidFill>
                            <a:srgbClr val="000000"/>
                          </a:solidFill>
                          <a:latin typeface="Times New Roman"/>
                          <a:ea typeface="ヒラギノ角ゴ Pro W3"/>
                          <a:cs typeface="Times New Roman"/>
                        </a:rPr>
                        <a:t>Anthropogenic influence</a:t>
                      </a:r>
                      <a:endParaRPr lang="en-US" sz="14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en-US" sz="1400" b="0" dirty="0" smtClean="0">
                          <a:solidFill>
                            <a:srgbClr val="000000"/>
                          </a:solidFill>
                          <a:latin typeface="Times New Roman"/>
                          <a:ea typeface="ヒラギノ角ゴ Pro W3"/>
                          <a:cs typeface="Times New Roman"/>
                        </a:rPr>
                        <a:t>agriculture</a:t>
                      </a:r>
                      <a:endParaRPr lang="en-US" sz="1400" b="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dirty="0" smtClean="0">
                          <a:solidFill>
                            <a:srgbClr val="000000"/>
                          </a:solidFill>
                          <a:latin typeface="Times New Roman"/>
                          <a:ea typeface="ヒラギノ角ゴ Pro W3"/>
                          <a:cs typeface="Times New Roman"/>
                        </a:rPr>
                        <a:t>minimal</a:t>
                      </a:r>
                      <a:endParaRPr lang="en-US" sz="1400" b="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dirty="0" smtClean="0">
                          <a:solidFill>
                            <a:srgbClr val="000000"/>
                          </a:solidFill>
                          <a:latin typeface="Times New Roman"/>
                          <a:ea typeface="ヒラギノ角ゴ Pro W3"/>
                          <a:cs typeface="Times New Roman"/>
                        </a:rPr>
                        <a:t>agriculture</a:t>
                      </a:r>
                      <a:endParaRPr lang="en-US" sz="1400" b="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0" dirty="0" smtClean="0">
                          <a:solidFill>
                            <a:srgbClr val="000000"/>
                          </a:solidFill>
                          <a:latin typeface="Times New Roman"/>
                          <a:ea typeface="ヒラギノ角ゴ Pro W3"/>
                          <a:cs typeface="Times New Roman"/>
                        </a:rPr>
                        <a:t>tourist</a:t>
                      </a:r>
                      <a:endParaRPr lang="en-US" sz="1400" b="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0" name="TextBox 9"/>
          <p:cNvSpPr txBox="1">
            <a:spLocks noChangeArrowheads="1"/>
          </p:cNvSpPr>
          <p:nvPr/>
        </p:nvSpPr>
        <p:spPr bwMode="auto">
          <a:xfrm>
            <a:off x="7235825" y="3417888"/>
            <a:ext cx="1368425" cy="307975"/>
          </a:xfrm>
          <a:prstGeom prst="rect">
            <a:avLst/>
          </a:prstGeom>
          <a:solidFill>
            <a:srgbClr val="F2F7D9"/>
          </a:solidFill>
          <a:ln w="9525">
            <a:solidFill>
              <a:srgbClr val="948A54"/>
            </a:solidFill>
            <a:miter lim="800000"/>
            <a:headEnd/>
            <a:tailEnd/>
          </a:ln>
          <a:effectLst>
            <a:outerShdw blurRad="63500" dist="38100" dir="2700000" algn="tl" rotWithShape="0">
              <a:srgbClr val="000000">
                <a:alpha val="39999"/>
              </a:srgbClr>
            </a:outerShdw>
          </a:effectLst>
        </p:spPr>
        <p:txBody>
          <a:bodyPr>
            <a:spAutoFit/>
          </a:bodyPr>
          <a:lstStyle/>
          <a:p>
            <a:pPr>
              <a:defRPr/>
            </a:pPr>
            <a:r>
              <a:rPr lang="et-EE" sz="1400" dirty="0">
                <a:latin typeface="Arial" pitchFamily="34" charset="0"/>
                <a:ea typeface="+mn-ea"/>
              </a:rPr>
              <a:t>Cenote Calica</a:t>
            </a:r>
            <a:endParaRPr lang="en-US" sz="1400" dirty="0">
              <a:latin typeface="Arial" pitchFamily="34" charset="0"/>
              <a:ea typeface="+mn-ea"/>
            </a:endParaRPr>
          </a:p>
        </p:txBody>
      </p:sp>
      <p:sp>
        <p:nvSpPr>
          <p:cNvPr id="11" name="TextBox 10"/>
          <p:cNvSpPr txBox="1">
            <a:spLocks noChangeArrowheads="1"/>
          </p:cNvSpPr>
          <p:nvPr/>
        </p:nvSpPr>
        <p:spPr bwMode="auto">
          <a:xfrm>
            <a:off x="7175500" y="5957888"/>
            <a:ext cx="1803400" cy="738664"/>
          </a:xfrm>
          <a:prstGeom prst="rect">
            <a:avLst/>
          </a:prstGeom>
          <a:solidFill>
            <a:srgbClr val="F2F7D9"/>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lgn="ctr">
              <a:defRPr/>
            </a:pPr>
            <a:r>
              <a:rPr lang="et-EE" sz="1400" dirty="0">
                <a:latin typeface="Arial" pitchFamily="34" charset="0"/>
                <a:ea typeface="+mn-ea"/>
              </a:rPr>
              <a:t> </a:t>
            </a:r>
            <a:r>
              <a:rPr lang="et-EE" sz="1400" dirty="0" smtClean="0">
                <a:latin typeface="Arial" pitchFamily="34" charset="0"/>
              </a:rPr>
              <a:t>Abandoned drinking water well at a resort territory</a:t>
            </a:r>
            <a:endParaRPr lang="en-US" sz="1400" dirty="0">
              <a:latin typeface="Arial" pitchFamily="34" charset="0"/>
              <a:ea typeface="+mn-ea"/>
            </a:endParaRPr>
          </a:p>
        </p:txBody>
      </p:sp>
      <p:sp>
        <p:nvSpPr>
          <p:cNvPr id="12" name="Oval 11"/>
          <p:cNvSpPr/>
          <p:nvPr/>
        </p:nvSpPr>
        <p:spPr>
          <a:xfrm>
            <a:off x="4284663" y="2644775"/>
            <a:ext cx="574675"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5508625" y="2789238"/>
            <a:ext cx="647700"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p:cNvSpPr txBox="1"/>
          <p:nvPr/>
        </p:nvSpPr>
        <p:spPr>
          <a:xfrm>
            <a:off x="5292725" y="3149600"/>
            <a:ext cx="647700" cy="338138"/>
          </a:xfrm>
          <a:prstGeom prst="rect">
            <a:avLst/>
          </a:prstGeom>
          <a:noFill/>
        </p:spPr>
        <p:txBody>
          <a:bodyPr>
            <a:spAutoFit/>
          </a:bodyPr>
          <a:lstStyle/>
          <a:p>
            <a:pPr>
              <a:defRPr/>
            </a:pPr>
            <a:r>
              <a:rPr lang="et-EE" sz="750" b="1" dirty="0">
                <a:latin typeface="Arial Black" pitchFamily="34" charset="0"/>
                <a:ea typeface="+mn-ea"/>
              </a:rPr>
              <a:t>BPPT4 </a:t>
            </a:r>
            <a:r>
              <a:rPr lang="et-EE" sz="1600" b="1" dirty="0">
                <a:latin typeface="Arial Black" pitchFamily="34" charset="0"/>
                <a:ea typeface="+mn-ea"/>
              </a:rPr>
              <a:t>.</a:t>
            </a:r>
            <a:endParaRPr lang="en-US" sz="1600" b="1" dirty="0">
              <a:latin typeface="Arial Black" pitchFamily="34" charset="0"/>
              <a:ea typeface="+mn-ea"/>
            </a:endParaRPr>
          </a:p>
        </p:txBody>
      </p:sp>
      <p:sp>
        <p:nvSpPr>
          <p:cNvPr id="15" name="Oval 14"/>
          <p:cNvSpPr/>
          <p:nvPr/>
        </p:nvSpPr>
        <p:spPr>
          <a:xfrm>
            <a:off x="5292725" y="3221038"/>
            <a:ext cx="574675"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22"/>
          <p:cNvSpPr txBox="1">
            <a:spLocks noChangeArrowheads="1"/>
          </p:cNvSpPr>
          <p:nvPr/>
        </p:nvSpPr>
        <p:spPr bwMode="auto">
          <a:xfrm>
            <a:off x="166688" y="781050"/>
            <a:ext cx="85137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t-EE" dirty="0" smtClean="0"/>
              <a:t>Cenotes (deep water-filled karst sinkholes) </a:t>
            </a:r>
            <a:r>
              <a:rPr lang="en-US" dirty="0" smtClean="0"/>
              <a:t>allow easy access to the groundwater</a:t>
            </a:r>
            <a:endParaRPr lang="en-US" u="sng" dirty="0"/>
          </a:p>
          <a:p>
            <a:pPr eaLnBrk="1" hangingPunct="1"/>
            <a:endParaRPr lang="en-US" dirty="0"/>
          </a:p>
        </p:txBody>
      </p:sp>
      <p:sp>
        <p:nvSpPr>
          <p:cNvPr id="17" name="TextBox 16"/>
          <p:cNvSpPr txBox="1"/>
          <p:nvPr/>
        </p:nvSpPr>
        <p:spPr>
          <a:xfrm>
            <a:off x="250825" y="173187"/>
            <a:ext cx="3995104"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a:latin typeface="+mj-lt"/>
                <a:ea typeface="+mn-ea"/>
              </a:rPr>
              <a:t>Research design:</a:t>
            </a:r>
            <a:r>
              <a:rPr lang="et-EE" sz="2300" dirty="0">
                <a:latin typeface="+mj-lt"/>
                <a:ea typeface="+mn-ea"/>
              </a:rPr>
              <a:t> </a:t>
            </a:r>
            <a:r>
              <a:rPr lang="et-EE" sz="2300" dirty="0">
                <a:solidFill>
                  <a:prstClr val="black"/>
                </a:solidFill>
                <a:ea typeface="ＭＳ Ｐゴシック" charset="0"/>
              </a:rPr>
              <a:t>Sampling </a:t>
            </a:r>
            <a:r>
              <a:rPr lang="et-EE" sz="2300" dirty="0" smtClean="0">
                <a:solidFill>
                  <a:prstClr val="black"/>
                </a:solidFill>
                <a:ea typeface="ＭＳ Ｐゴシック" charset="0"/>
              </a:rPr>
              <a:t>sites</a:t>
            </a:r>
            <a:endParaRPr lang="et-EE" sz="2300" dirty="0">
              <a:solidFill>
                <a:prstClr val="black"/>
              </a:solidFill>
              <a:ea typeface="ＭＳ Ｐゴシック" charset="0"/>
            </a:endParaRPr>
          </a:p>
        </p:txBody>
      </p:sp>
      <p:pic>
        <p:nvPicPr>
          <p:cNvPr id="4" name="Picture 2"/>
          <p:cNvPicPr>
            <a:picLocks noChangeAspect="1" noChangeArrowheads="1"/>
          </p:cNvPicPr>
          <p:nvPr/>
        </p:nvPicPr>
        <p:blipFill>
          <a:blip r:embed="rId6"/>
          <a:srcRect/>
          <a:stretch>
            <a:fillRect/>
          </a:stretch>
        </p:blipFill>
        <p:spPr bwMode="auto">
          <a:xfrm>
            <a:off x="166687" y="3136263"/>
            <a:ext cx="1488277" cy="1824134"/>
          </a:xfrm>
          <a:prstGeom prst="rect">
            <a:avLst/>
          </a:prstGeom>
          <a:noFill/>
          <a:ln w="9525">
            <a:solidFill>
              <a:schemeClr val="bg2">
                <a:lumMod val="25000"/>
              </a:schemeClr>
            </a:solidFill>
            <a:miter lim="800000"/>
            <a:headEnd/>
            <a:tailEnd/>
          </a:ln>
        </p:spPr>
      </p:pic>
      <p:sp>
        <p:nvSpPr>
          <p:cNvPr id="9" name="TextBox 8"/>
          <p:cNvSpPr txBox="1">
            <a:spLocks noChangeArrowheads="1"/>
          </p:cNvSpPr>
          <p:nvPr/>
        </p:nvSpPr>
        <p:spPr bwMode="auto">
          <a:xfrm>
            <a:off x="192346" y="4979447"/>
            <a:ext cx="795501" cy="523220"/>
          </a:xfrm>
          <a:prstGeom prst="rect">
            <a:avLst/>
          </a:prstGeom>
          <a:solidFill>
            <a:srgbClr val="F2F7D9"/>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lgn="ctr">
              <a:defRPr/>
            </a:pPr>
            <a:r>
              <a:rPr lang="et-EE" sz="1400" dirty="0">
                <a:latin typeface="Arial" pitchFamily="34" charset="0"/>
                <a:ea typeface="+mn-ea"/>
              </a:rPr>
              <a:t>Cenote Xcolac</a:t>
            </a:r>
            <a:endParaRPr lang="en-US" sz="1400" dirty="0">
              <a:latin typeface="Arial" pitchFamily="34" charset="0"/>
              <a:ea typeface="+mn-ea"/>
            </a:endParaRPr>
          </a:p>
        </p:txBody>
      </p:sp>
      <p:pic>
        <p:nvPicPr>
          <p:cNvPr id="18" name="Picture 17"/>
          <p:cNvPicPr>
            <a:picLocks noChangeAspect="1"/>
          </p:cNvPicPr>
          <p:nvPr/>
        </p:nvPicPr>
        <p:blipFill rotWithShape="1">
          <a:blip r:embed="rId7"/>
          <a:srcRect t="22857"/>
          <a:stretch/>
        </p:blipFill>
        <p:spPr>
          <a:xfrm>
            <a:off x="449021" y="1218523"/>
            <a:ext cx="1738499" cy="1534614"/>
          </a:xfrm>
          <a:prstGeom prst="rect">
            <a:avLst/>
          </a:prstGeom>
          <a:ln>
            <a:solidFill>
              <a:schemeClr val="bg2">
                <a:lumMod val="50000"/>
              </a:schemeClr>
            </a:solidFill>
          </a:ln>
        </p:spPr>
      </p:pic>
      <p:sp>
        <p:nvSpPr>
          <p:cNvPr id="19" name="TextBox 18"/>
          <p:cNvSpPr txBox="1">
            <a:spLocks noChangeArrowheads="1"/>
          </p:cNvSpPr>
          <p:nvPr/>
        </p:nvSpPr>
        <p:spPr bwMode="auto">
          <a:xfrm>
            <a:off x="678304" y="2762186"/>
            <a:ext cx="1368425" cy="307975"/>
          </a:xfrm>
          <a:prstGeom prst="rect">
            <a:avLst/>
          </a:prstGeom>
          <a:solidFill>
            <a:srgbClr val="F2F7D9"/>
          </a:solidFill>
          <a:ln w="9525">
            <a:solidFill>
              <a:srgbClr val="948A54"/>
            </a:solidFill>
            <a:miter lim="800000"/>
            <a:headEnd/>
            <a:tailEnd/>
          </a:ln>
          <a:effectLst>
            <a:outerShdw blurRad="63500" dist="38100" dir="2700000" algn="tl" rotWithShape="0">
              <a:srgbClr val="000000">
                <a:alpha val="39999"/>
              </a:srgbClr>
            </a:outerShdw>
          </a:effectLst>
        </p:spPr>
        <p:txBody>
          <a:bodyPr>
            <a:spAutoFit/>
          </a:bodyPr>
          <a:lstStyle/>
          <a:p>
            <a:pPr algn="ctr">
              <a:defRPr/>
            </a:pPr>
            <a:r>
              <a:rPr lang="et-EE" sz="1400" dirty="0">
                <a:latin typeface="Arial" pitchFamily="34" charset="0"/>
                <a:ea typeface="+mn-ea"/>
              </a:rPr>
              <a:t>Cenote </a:t>
            </a:r>
            <a:r>
              <a:rPr lang="et-EE" sz="1400" dirty="0" smtClean="0">
                <a:latin typeface="Arial" pitchFamily="34" charset="0"/>
                <a:ea typeface="+mn-ea"/>
              </a:rPr>
              <a:t>Ucil</a:t>
            </a:r>
            <a:endParaRPr lang="en-US" sz="1400" dirty="0">
              <a:latin typeface="Arial" pitchFamily="34" charset="0"/>
              <a:ea typeface="+mn-ea"/>
            </a:endParaRPr>
          </a:p>
        </p:txBody>
      </p:sp>
      <p:sp>
        <p:nvSpPr>
          <p:cNvPr id="20" name="Oval 19"/>
          <p:cNvSpPr/>
          <p:nvPr/>
        </p:nvSpPr>
        <p:spPr>
          <a:xfrm>
            <a:off x="4718219" y="2232017"/>
            <a:ext cx="574506" cy="41275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7775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50825" y="173187"/>
            <a:ext cx="3071933"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smtClean="0">
                <a:latin typeface="+mj-lt"/>
                <a:ea typeface="+mn-ea"/>
              </a:rPr>
              <a:t>Results:</a:t>
            </a:r>
            <a:r>
              <a:rPr lang="et-EE" sz="2300" dirty="0" smtClean="0">
                <a:latin typeface="+mj-lt"/>
                <a:ea typeface="+mn-ea"/>
              </a:rPr>
              <a:t> overall diversity</a:t>
            </a:r>
            <a:endParaRPr lang="et-EE" sz="2300" dirty="0">
              <a:solidFill>
                <a:prstClr val="black"/>
              </a:solidFill>
              <a:ea typeface="ＭＳ Ｐゴシック" charset="0"/>
            </a:endParaRPr>
          </a:p>
        </p:txBody>
      </p:sp>
      <p:pic>
        <p:nvPicPr>
          <p:cNvPr id="2" name="Picture 1"/>
          <p:cNvPicPr>
            <a:picLocks noChangeAspect="1"/>
          </p:cNvPicPr>
          <p:nvPr/>
        </p:nvPicPr>
        <p:blipFill>
          <a:blip r:embed="rId2"/>
          <a:stretch>
            <a:fillRect/>
          </a:stretch>
        </p:blipFill>
        <p:spPr>
          <a:xfrm>
            <a:off x="179610" y="1162119"/>
            <a:ext cx="8775160" cy="5249320"/>
          </a:xfrm>
          <a:prstGeom prst="rect">
            <a:avLst/>
          </a:prstGeom>
          <a:ln>
            <a:solidFill>
              <a:schemeClr val="bg2">
                <a:lumMod val="50000"/>
              </a:schemeClr>
            </a:solidFill>
          </a:ln>
        </p:spPr>
      </p:pic>
      <p:sp>
        <p:nvSpPr>
          <p:cNvPr id="4" name="TextBox 3"/>
          <p:cNvSpPr txBox="1"/>
          <p:nvPr/>
        </p:nvSpPr>
        <p:spPr>
          <a:xfrm>
            <a:off x="250825" y="718350"/>
            <a:ext cx="8691115" cy="369332"/>
          </a:xfrm>
          <a:prstGeom prst="rect">
            <a:avLst/>
          </a:prstGeom>
          <a:noFill/>
        </p:spPr>
        <p:txBody>
          <a:bodyPr wrap="square" rtlCol="0">
            <a:spAutoFit/>
          </a:bodyPr>
          <a:lstStyle/>
          <a:p>
            <a:r>
              <a:rPr lang="en-US" dirty="0" smtClean="0"/>
              <a:t>The overall diversity is rich – on phylum level only, 81 different groups were identified!</a:t>
            </a:r>
            <a:endParaRPr lang="en-US" dirty="0"/>
          </a:p>
        </p:txBody>
      </p:sp>
      <p:sp>
        <p:nvSpPr>
          <p:cNvPr id="9" name="TextBox 8"/>
          <p:cNvSpPr txBox="1"/>
          <p:nvPr/>
        </p:nvSpPr>
        <p:spPr>
          <a:xfrm>
            <a:off x="179610" y="6411439"/>
            <a:ext cx="8775160" cy="338554"/>
          </a:xfrm>
          <a:prstGeom prst="rect">
            <a:avLst/>
          </a:prstGeom>
          <a:noFill/>
        </p:spPr>
        <p:txBody>
          <a:bodyPr wrap="square" rtlCol="0">
            <a:spAutoFit/>
          </a:bodyPr>
          <a:lstStyle/>
          <a:p>
            <a:r>
              <a:rPr lang="en-US" sz="1600" dirty="0" smtClean="0"/>
              <a:t>The abundance pattern of the 13 most numerous phyla (over 1% of total occurrence).</a:t>
            </a:r>
            <a:endParaRPr lang="en-US" sz="1600" dirty="0"/>
          </a:p>
        </p:txBody>
      </p:sp>
    </p:spTree>
    <p:extLst>
      <p:ext uri="{BB962C8B-B14F-4D97-AF65-F5344CB8AC3E}">
        <p14:creationId xmlns:p14="http://schemas.microsoft.com/office/powerpoint/2010/main" val="649135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50825" y="173187"/>
            <a:ext cx="3071933"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smtClean="0">
                <a:latin typeface="+mj-lt"/>
                <a:ea typeface="+mn-ea"/>
              </a:rPr>
              <a:t>Results:</a:t>
            </a:r>
            <a:r>
              <a:rPr lang="et-EE" sz="2300" dirty="0" smtClean="0">
                <a:latin typeface="+mj-lt"/>
                <a:ea typeface="+mn-ea"/>
              </a:rPr>
              <a:t> overall diversity</a:t>
            </a:r>
            <a:endParaRPr lang="et-EE" sz="2300" dirty="0">
              <a:solidFill>
                <a:prstClr val="black"/>
              </a:solidFill>
              <a:ea typeface="ＭＳ Ｐゴシック" charset="0"/>
            </a:endParaRPr>
          </a:p>
        </p:txBody>
      </p:sp>
      <p:pic>
        <p:nvPicPr>
          <p:cNvPr id="2" name="Picture 1"/>
          <p:cNvPicPr>
            <a:picLocks noChangeAspect="1"/>
          </p:cNvPicPr>
          <p:nvPr/>
        </p:nvPicPr>
        <p:blipFill rotWithShape="1">
          <a:blip r:embed="rId2"/>
          <a:srcRect l="23711" t="8388" r="20449"/>
          <a:stretch/>
        </p:blipFill>
        <p:spPr>
          <a:xfrm>
            <a:off x="250825" y="744006"/>
            <a:ext cx="6423158" cy="5426113"/>
          </a:xfrm>
          <a:prstGeom prst="rect">
            <a:avLst/>
          </a:prstGeom>
          <a:ln>
            <a:solidFill>
              <a:srgbClr val="948A54"/>
            </a:solidFill>
          </a:ln>
        </p:spPr>
      </p:pic>
      <p:sp>
        <p:nvSpPr>
          <p:cNvPr id="4" name="TextBox 3"/>
          <p:cNvSpPr txBox="1"/>
          <p:nvPr/>
        </p:nvSpPr>
        <p:spPr>
          <a:xfrm>
            <a:off x="6786639" y="744006"/>
            <a:ext cx="2193790" cy="4989828"/>
          </a:xfrm>
          <a:prstGeom prst="rect">
            <a:avLst/>
          </a:prstGeom>
          <a:solidFill>
            <a:schemeClr val="bg1"/>
          </a:solidFill>
          <a:ln>
            <a:solidFill>
              <a:srgbClr val="948A54"/>
            </a:solidFill>
          </a:ln>
        </p:spPr>
        <p:txBody>
          <a:bodyPr wrap="square" rtlCol="0">
            <a:spAutoFit/>
          </a:bodyPr>
          <a:lstStyle/>
          <a:p>
            <a:r>
              <a:rPr lang="en-US" dirty="0" smtClean="0"/>
              <a:t>On genus level, 1502 different taxonomic units were identified!</a:t>
            </a:r>
          </a:p>
          <a:p>
            <a:endParaRPr lang="en-US" dirty="0" smtClean="0"/>
          </a:p>
          <a:p>
            <a:pPr>
              <a:lnSpc>
                <a:spcPct val="150000"/>
              </a:lnSpc>
            </a:pPr>
            <a:r>
              <a:rPr lang="en-US" sz="1500" i="1" dirty="0" smtClean="0"/>
              <a:t>Acinetobacter</a:t>
            </a:r>
          </a:p>
          <a:p>
            <a:pPr>
              <a:lnSpc>
                <a:spcPct val="150000"/>
              </a:lnSpc>
            </a:pPr>
            <a:r>
              <a:rPr lang="en-US" sz="1500" i="1" dirty="0" smtClean="0"/>
              <a:t>Pseudomonas</a:t>
            </a:r>
          </a:p>
          <a:p>
            <a:pPr>
              <a:lnSpc>
                <a:spcPct val="150000"/>
              </a:lnSpc>
            </a:pPr>
            <a:r>
              <a:rPr lang="en-US" sz="1500" i="1" dirty="0" err="1" smtClean="0"/>
              <a:t>Rhodobacter</a:t>
            </a:r>
            <a:endParaRPr lang="en-US" sz="1500" i="1" dirty="0" smtClean="0"/>
          </a:p>
          <a:p>
            <a:pPr>
              <a:lnSpc>
                <a:spcPct val="150000"/>
              </a:lnSpc>
            </a:pPr>
            <a:r>
              <a:rPr lang="en-US" sz="1500" i="1" dirty="0" err="1" smtClean="0"/>
              <a:t>Brevundimonas</a:t>
            </a:r>
            <a:r>
              <a:rPr lang="en-US" sz="1500" dirty="0" smtClean="0"/>
              <a:t> </a:t>
            </a:r>
          </a:p>
          <a:p>
            <a:pPr>
              <a:lnSpc>
                <a:spcPct val="150000"/>
              </a:lnSpc>
            </a:pPr>
            <a:r>
              <a:rPr lang="en-US" sz="1500" i="1" dirty="0" err="1" smtClean="0"/>
              <a:t>Sulfurimonas</a:t>
            </a:r>
            <a:endParaRPr lang="en-US" sz="1500" i="1" dirty="0" smtClean="0"/>
          </a:p>
          <a:p>
            <a:pPr>
              <a:lnSpc>
                <a:spcPct val="150000"/>
              </a:lnSpc>
            </a:pPr>
            <a:r>
              <a:rPr lang="en-US" sz="1500" i="1" dirty="0" err="1" smtClean="0"/>
              <a:t>Prochlorococcus</a:t>
            </a:r>
            <a:endParaRPr lang="en-US" sz="1500" i="1" dirty="0" smtClean="0"/>
          </a:p>
          <a:p>
            <a:pPr>
              <a:lnSpc>
                <a:spcPct val="150000"/>
              </a:lnSpc>
            </a:pPr>
            <a:r>
              <a:rPr lang="en-US" sz="1500" i="1" dirty="0" err="1" smtClean="0"/>
              <a:t>Erythrobacter</a:t>
            </a:r>
            <a:endParaRPr lang="en-US" sz="1500" i="1" dirty="0" smtClean="0"/>
          </a:p>
          <a:p>
            <a:pPr>
              <a:lnSpc>
                <a:spcPct val="150000"/>
              </a:lnSpc>
            </a:pPr>
            <a:r>
              <a:rPr lang="en-US" sz="1500" i="1" dirty="0" err="1" smtClean="0"/>
              <a:t>Desulfobacterium</a:t>
            </a:r>
            <a:endParaRPr lang="en-US" sz="1500" i="1" dirty="0" smtClean="0"/>
          </a:p>
          <a:p>
            <a:pPr>
              <a:lnSpc>
                <a:spcPct val="150000"/>
              </a:lnSpc>
            </a:pPr>
            <a:r>
              <a:rPr lang="en-US" sz="1500" i="1" dirty="0" err="1" smtClean="0"/>
              <a:t>Reinhemeria</a:t>
            </a:r>
            <a:endParaRPr lang="en-US" sz="1500" i="1" dirty="0" smtClean="0"/>
          </a:p>
          <a:p>
            <a:pPr>
              <a:lnSpc>
                <a:spcPct val="150000"/>
              </a:lnSpc>
            </a:pPr>
            <a:r>
              <a:rPr lang="en-US" sz="1500" i="1" dirty="0" smtClean="0"/>
              <a:t>Bacillus</a:t>
            </a:r>
          </a:p>
          <a:p>
            <a:pPr>
              <a:lnSpc>
                <a:spcPct val="150000"/>
              </a:lnSpc>
            </a:pPr>
            <a:r>
              <a:rPr lang="en-US" sz="1500" i="1" dirty="0" err="1" smtClean="0"/>
              <a:t>Flavobacterium</a:t>
            </a:r>
            <a:endParaRPr lang="en-US" sz="1500" i="1" dirty="0"/>
          </a:p>
        </p:txBody>
      </p:sp>
      <p:sp>
        <p:nvSpPr>
          <p:cNvPr id="6" name="Rectangle 5"/>
          <p:cNvSpPr/>
          <p:nvPr/>
        </p:nvSpPr>
        <p:spPr>
          <a:xfrm>
            <a:off x="8594956" y="2022301"/>
            <a:ext cx="333559" cy="192416"/>
          </a:xfrm>
          <a:prstGeom prst="rect">
            <a:avLst/>
          </a:prstGeom>
          <a:solidFill>
            <a:srgbClr val="57DDF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593408" y="2345937"/>
            <a:ext cx="333559" cy="192416"/>
          </a:xfrm>
          <a:prstGeom prst="rect">
            <a:avLst/>
          </a:prstGeom>
          <a:solidFill>
            <a:schemeClr val="accent6">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594962" y="2690753"/>
            <a:ext cx="333559" cy="192416"/>
          </a:xfrm>
          <a:prstGeom prst="rect">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596335" y="3037113"/>
            <a:ext cx="322278" cy="192416"/>
          </a:xfrm>
          <a:prstGeom prst="rect">
            <a:avLst/>
          </a:prstGeom>
          <a:solidFill>
            <a:srgbClr val="A5CEA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590905" y="3381933"/>
            <a:ext cx="333559" cy="192416"/>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592915" y="3718165"/>
            <a:ext cx="333559" cy="192416"/>
          </a:xfrm>
          <a:prstGeom prst="rect">
            <a:avLst/>
          </a:prstGeom>
          <a:solidFill>
            <a:srgbClr val="AE878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594925" y="4062753"/>
            <a:ext cx="333559" cy="192416"/>
          </a:xfrm>
          <a:prstGeom prst="rect">
            <a:avLst/>
          </a:prstGeom>
          <a:solidFill>
            <a:srgbClr val="E097B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596935" y="4415697"/>
            <a:ext cx="333559" cy="192416"/>
          </a:xfrm>
          <a:prstGeom prst="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598945" y="4768641"/>
            <a:ext cx="333559" cy="192416"/>
          </a:xfrm>
          <a:prstGeom prst="rect">
            <a:avLst/>
          </a:prstGeom>
          <a:solidFill>
            <a:srgbClr val="E59B9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600955" y="5096517"/>
            <a:ext cx="333559" cy="192416"/>
          </a:xfrm>
          <a:prstGeom prst="rect">
            <a:avLst/>
          </a:prstGeom>
          <a:solidFill>
            <a:srgbClr val="70007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613655" y="5452117"/>
            <a:ext cx="333559" cy="192416"/>
          </a:xfrm>
          <a:prstGeom prst="rect">
            <a:avLst/>
          </a:prstGeom>
          <a:solidFill>
            <a:srgbClr val="B5A88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599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427</TotalTime>
  <Words>1539</Words>
  <Application>Microsoft Macintosh PowerPoint</Application>
  <PresentationFormat>On-screen Show (4:3)</PresentationFormat>
  <Paragraphs>196</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 Moore</dc:creator>
  <cp:lastModifiedBy>Anni Moore</cp:lastModifiedBy>
  <cp:revision>55</cp:revision>
  <dcterms:created xsi:type="dcterms:W3CDTF">2013-10-23T02:14:29Z</dcterms:created>
  <dcterms:modified xsi:type="dcterms:W3CDTF">2013-10-29T23:21:28Z</dcterms:modified>
</cp:coreProperties>
</file>