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tableStyles.xml" ContentType="application/vnd.openxmlformats-officedocument.presentationml.tableStyles+xml"/>
  <Override PartName="/ppt/charts/chart8.xml" ContentType="application/vnd.openxmlformats-officedocument.drawingml.chart+xml"/>
  <Override PartName="/ppt/slideLayouts/slideLayout8.xml" ContentType="application/vnd.openxmlformats-officedocument.presentationml.slideLayout+xml"/>
  <Override PartName="/ppt/charts/chart6.xml" ContentType="application/vnd.openxmlformats-officedocument.drawingml.chart+xml"/>
  <Override PartName="/ppt/slideLayouts/slideLayout6.xml" ContentType="application/vnd.openxmlformats-officedocument.presentationml.slideLayout+xml"/>
  <Override PartName="/ppt/charts/chart11.xml" ContentType="application/vnd.openxmlformats-officedocument.drawingml.chart+xml"/>
  <Override PartName="/ppt/charts/chart4.xml" ContentType="application/vnd.openxmlformats-officedocument.drawingml.char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Default Extension="xlsx" ContentType="application/vnd.openxmlformats-officedocument.spreadsheetml.sheet"/>
  <Default Extension="bin" ContentType="application/vnd.openxmlformats-officedocument.presentationml.printerSettings"/>
  <Override PartName="/ppt/charts/chart9.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Default Extension="wdp" ContentType="image/vnd.ms-photo"/>
  <Override PartName="/ppt/charts/chart7.xml" ContentType="application/vnd.openxmlformats-officedocument.drawingml.chart+xml"/>
  <Override PartName="/ppt/slideLayouts/slideLayout7.xml" ContentType="application/vnd.openxmlformats-officedocument.presentationml.slideLayout+xml"/>
  <Override PartName="/ppt/charts/chart12.xml" ContentType="application/vnd.openxmlformats-officedocument.drawingml.chart+xml"/>
  <Default Extension="pdf" ContentType="application/pdf"/>
  <Override PartName="/ppt/charts/chart5.xml" ContentType="application/vnd.openxmlformats-officedocument.drawingml.chart+xml"/>
  <Override PartName="/ppt/slideLayouts/slideLayout5.xml" ContentType="application/vnd.openxmlformats-officedocument.presentationml.slideLayout+xml"/>
  <Default Extension="gif" ContentType="image/gif"/>
  <Override PartName="/ppt/slideLayouts/slideLayout11.xml" ContentType="application/vnd.openxmlformats-officedocument.presentationml.slideLayout+xml"/>
  <Override PartName="/ppt/charts/chart10.xml" ContentType="application/vnd.openxmlformats-officedocument.drawingml.chart+xml"/>
  <Override PartName="/ppt/theme/theme1.xml" ContentType="application/vnd.openxmlformats-officedocument.theme+xml"/>
  <Override PartName="/ppt/presProps.xml" ContentType="application/vnd.openxmlformats-officedocument.presentationml.presProps+xml"/>
  <Override PartName="/ppt/charts/chart3.xml" ContentType="application/vnd.openxmlformats-officedocument.drawingml.chart+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51206400" cy="43891200"/>
  <p:notesSz cx="6858000" cy="9144000"/>
  <p:defaultTextStyle>
    <a:defPPr>
      <a:defRPr lang="en-US"/>
    </a:defPPr>
    <a:lvl1pPr marL="0" algn="l" defTabSz="2717048" rtl="0" eaLnBrk="1" latinLnBrk="0" hangingPunct="1">
      <a:defRPr sz="10700" kern="1200">
        <a:solidFill>
          <a:schemeClr val="tx1"/>
        </a:solidFill>
        <a:latin typeface="+mn-lt"/>
        <a:ea typeface="+mn-ea"/>
        <a:cs typeface="+mn-cs"/>
      </a:defRPr>
    </a:lvl1pPr>
    <a:lvl2pPr marL="2717048" algn="l" defTabSz="2717048" rtl="0" eaLnBrk="1" latinLnBrk="0" hangingPunct="1">
      <a:defRPr sz="10700" kern="1200">
        <a:solidFill>
          <a:schemeClr val="tx1"/>
        </a:solidFill>
        <a:latin typeface="+mn-lt"/>
        <a:ea typeface="+mn-ea"/>
        <a:cs typeface="+mn-cs"/>
      </a:defRPr>
    </a:lvl2pPr>
    <a:lvl3pPr marL="5434096" algn="l" defTabSz="2717048" rtl="0" eaLnBrk="1" latinLnBrk="0" hangingPunct="1">
      <a:defRPr sz="10700" kern="1200">
        <a:solidFill>
          <a:schemeClr val="tx1"/>
        </a:solidFill>
        <a:latin typeface="+mn-lt"/>
        <a:ea typeface="+mn-ea"/>
        <a:cs typeface="+mn-cs"/>
      </a:defRPr>
    </a:lvl3pPr>
    <a:lvl4pPr marL="8151144" algn="l" defTabSz="2717048" rtl="0" eaLnBrk="1" latinLnBrk="0" hangingPunct="1">
      <a:defRPr sz="10700" kern="1200">
        <a:solidFill>
          <a:schemeClr val="tx1"/>
        </a:solidFill>
        <a:latin typeface="+mn-lt"/>
        <a:ea typeface="+mn-ea"/>
        <a:cs typeface="+mn-cs"/>
      </a:defRPr>
    </a:lvl4pPr>
    <a:lvl5pPr marL="10868193" algn="l" defTabSz="2717048" rtl="0" eaLnBrk="1" latinLnBrk="0" hangingPunct="1">
      <a:defRPr sz="10700" kern="1200">
        <a:solidFill>
          <a:schemeClr val="tx1"/>
        </a:solidFill>
        <a:latin typeface="+mn-lt"/>
        <a:ea typeface="+mn-ea"/>
        <a:cs typeface="+mn-cs"/>
      </a:defRPr>
    </a:lvl5pPr>
    <a:lvl6pPr marL="13585241" algn="l" defTabSz="2717048" rtl="0" eaLnBrk="1" latinLnBrk="0" hangingPunct="1">
      <a:defRPr sz="10700" kern="1200">
        <a:solidFill>
          <a:schemeClr val="tx1"/>
        </a:solidFill>
        <a:latin typeface="+mn-lt"/>
        <a:ea typeface="+mn-ea"/>
        <a:cs typeface="+mn-cs"/>
      </a:defRPr>
    </a:lvl6pPr>
    <a:lvl7pPr marL="16302289" algn="l" defTabSz="2717048" rtl="0" eaLnBrk="1" latinLnBrk="0" hangingPunct="1">
      <a:defRPr sz="10700" kern="1200">
        <a:solidFill>
          <a:schemeClr val="tx1"/>
        </a:solidFill>
        <a:latin typeface="+mn-lt"/>
        <a:ea typeface="+mn-ea"/>
        <a:cs typeface="+mn-cs"/>
      </a:defRPr>
    </a:lvl7pPr>
    <a:lvl8pPr marL="19019337" algn="l" defTabSz="2717048" rtl="0" eaLnBrk="1" latinLnBrk="0" hangingPunct="1">
      <a:defRPr sz="10700" kern="1200">
        <a:solidFill>
          <a:schemeClr val="tx1"/>
        </a:solidFill>
        <a:latin typeface="+mn-lt"/>
        <a:ea typeface="+mn-ea"/>
        <a:cs typeface="+mn-cs"/>
      </a:defRPr>
    </a:lvl8pPr>
    <a:lvl9pPr marL="21736385" algn="l" defTabSz="2717048" rtl="0" eaLnBrk="1" latinLnBrk="0" hangingPunct="1">
      <a:defRPr sz="10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horzBarState="maximized">
    <p:restoredLeft sz="15620"/>
    <p:restoredTop sz="93970" autoAdjust="0"/>
  </p:normalViewPr>
  <p:slideViewPr>
    <p:cSldViewPr snapToGrid="0" snapToObjects="1">
      <p:cViewPr>
        <p:scale>
          <a:sx n="50" d="100"/>
          <a:sy n="50" d="100"/>
        </p:scale>
        <p:origin x="2824" y="1536"/>
      </p:cViewPr>
      <p:guideLst>
        <p:guide orient="horz" pos="13824"/>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alvatorezerboiii:Desktop:Master%20Spreadsheet_102413.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alvatorezerboiii:Desktop:Master%20Spreadsheet_1024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alvatorezerboiii:Desktop:Master%20Spreadsheet_1024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alvatorezerboiii:Desktop:Master%20Spreadsheet_1024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alvatorezerboiii:Desktop:Master%20Spreadsheet_1024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alvatorezerboiii:Desktop:Master%20Spreadsheet_1024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AB-ML258\Desktop\REU_UPDATED_MASTER_SPREADSHEET_Thu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AB-ML258\Desktop\REU_UPDATED_MASTER_SPREADSHEET_Thu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AB-ML258\Desktop\REU_UPDATED_MASTER_SPREADSHEET_Thu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W-1 Terrace (LOI)</a:t>
            </a:r>
          </a:p>
        </c:rich>
      </c:tx>
      <c:layout/>
    </c:title>
    <c:plotArea>
      <c:layout/>
      <c:scatterChart>
        <c:scatterStyle val="lineMarker"/>
        <c:ser>
          <c:idx val="0"/>
          <c:order val="0"/>
          <c:tx>
            <c:strRef>
              <c:f>Data_Sheet!$I$1</c:f>
              <c:strCache>
                <c:ptCount val="1"/>
                <c:pt idx="0">
                  <c:v>Depth</c:v>
                </c:pt>
              </c:strCache>
            </c:strRef>
          </c:tx>
          <c:spPr>
            <a:ln w="28575">
              <a:noFill/>
            </a:ln>
          </c:spPr>
          <c:marker>
            <c:symbol val="diamond"/>
            <c:size val="10"/>
          </c:marker>
          <c:trendline>
            <c:trendlineType val="power"/>
          </c:trendline>
          <c:xVal>
            <c:numRef>
              <c:f>Data_Sheet!$H$2:$H$7</c:f>
              <c:numCache>
                <c:formatCode>0.00</c:formatCode>
                <c:ptCount val="6"/>
                <c:pt idx="0">
                  <c:v>68.80740050579015</c:v>
                </c:pt>
                <c:pt idx="1">
                  <c:v>9.90277037826353</c:v>
                </c:pt>
                <c:pt idx="2">
                  <c:v>7.190151389119856</c:v>
                </c:pt>
                <c:pt idx="3">
                  <c:v>3.911581610572676</c:v>
                </c:pt>
                <c:pt idx="4">
                  <c:v>2.314275248909627</c:v>
                </c:pt>
                <c:pt idx="5">
                  <c:v>3.203699391197291</c:v>
                </c:pt>
              </c:numCache>
            </c:numRef>
          </c:xVal>
          <c:yVal>
            <c:numRef>
              <c:f>Data_Sheet!$I$2:$I$7</c:f>
              <c:numCache>
                <c:formatCode>0.00</c:formatCode>
                <c:ptCount val="6"/>
                <c:pt idx="0">
                  <c:v>1.0</c:v>
                </c:pt>
                <c:pt idx="1">
                  <c:v>7.0</c:v>
                </c:pt>
                <c:pt idx="2">
                  <c:v>9.0</c:v>
                </c:pt>
                <c:pt idx="3">
                  <c:v>41.0</c:v>
                </c:pt>
                <c:pt idx="4">
                  <c:v>61.0</c:v>
                </c:pt>
                <c:pt idx="5">
                  <c:v>82.0</c:v>
                </c:pt>
              </c:numCache>
            </c:numRef>
          </c:yVal>
        </c:ser>
        <c:dLbls/>
        <c:axId val="545527640"/>
        <c:axId val="545534712"/>
      </c:scatterChart>
      <c:valAx>
        <c:axId val="545527640"/>
        <c:scaling>
          <c:logBase val="10.0"/>
          <c:orientation val="minMax"/>
          <c:max val="100.0"/>
        </c:scaling>
        <c:axPos val="t"/>
        <c:title>
          <c:tx>
            <c:rich>
              <a:bodyPr/>
              <a:lstStyle/>
              <a:p>
                <a:pPr>
                  <a:defRPr sz="1200"/>
                </a:pPr>
                <a:r>
                  <a:rPr lang="en-US" sz="1200" dirty="0" smtClean="0"/>
                  <a:t>Log % C</a:t>
                </a:r>
                <a:endParaRPr lang="en-US" sz="1200" dirty="0"/>
              </a:p>
            </c:rich>
          </c:tx>
          <c:layout/>
        </c:title>
        <c:numFmt formatCode="0" sourceLinked="0"/>
        <c:tickLblPos val="nextTo"/>
        <c:crossAx val="545534712"/>
        <c:crosses val="autoZero"/>
        <c:crossBetween val="midCat"/>
      </c:valAx>
      <c:valAx>
        <c:axId val="545534712"/>
        <c:scaling>
          <c:orientation val="maxMin"/>
          <c:max val="160.0"/>
          <c:min val="0.0"/>
        </c:scaling>
        <c:axPos val="l"/>
        <c:majorGridlines/>
        <c:title>
          <c:tx>
            <c:rich>
              <a:bodyPr rot="-5400000" vert="horz"/>
              <a:lstStyle/>
              <a:p>
                <a:pPr>
                  <a:defRPr/>
                </a:pPr>
                <a:r>
                  <a:rPr lang="en-US" dirty="0" smtClean="0"/>
                  <a:t>Depth (cm)</a:t>
                </a:r>
                <a:endParaRPr lang="en-US" dirty="0"/>
              </a:p>
            </c:rich>
          </c:tx>
          <c:layout/>
        </c:title>
        <c:numFmt formatCode="0" sourceLinked="0"/>
        <c:tickLblPos val="nextTo"/>
        <c:crossAx val="545527640"/>
        <c:crosses val="autoZero"/>
        <c:crossBetween val="midCat"/>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W-7 Terrace (Y) (Clay)</a:t>
            </a:r>
          </a:p>
        </c:rich>
      </c:tx>
      <c:layout/>
    </c:title>
    <c:plotArea>
      <c:layout/>
      <c:scatterChart>
        <c:scatterStyle val="lineMarker"/>
        <c:ser>
          <c:idx val="0"/>
          <c:order val="0"/>
          <c:spPr>
            <a:ln w="28575">
              <a:solidFill>
                <a:srgbClr val="C00000"/>
              </a:solidFill>
            </a:ln>
          </c:spPr>
          <c:marker>
            <c:symbol val="diamond"/>
            <c:size val="10"/>
            <c:spPr>
              <a:solidFill>
                <a:srgbClr val="FF0000"/>
              </a:solidFill>
              <a:ln>
                <a:solidFill>
                  <a:srgbClr val="C00000"/>
                </a:solidFill>
              </a:ln>
            </c:spPr>
          </c:marker>
          <c:xVal>
            <c:numRef>
              <c:f>Data_Sheet!$T$43:$T$51</c:f>
              <c:numCache>
                <c:formatCode>0.00</c:formatCode>
                <c:ptCount val="9"/>
                <c:pt idx="1">
                  <c:v>10.99846021556982</c:v>
                </c:pt>
                <c:pt idx="2">
                  <c:v>12.55077358404454</c:v>
                </c:pt>
                <c:pt idx="4">
                  <c:v>9.998400255959047</c:v>
                </c:pt>
                <c:pt idx="5">
                  <c:v>19.99836013446897</c:v>
                </c:pt>
                <c:pt idx="6">
                  <c:v>15.99872010239181</c:v>
                </c:pt>
                <c:pt idx="7">
                  <c:v>20.97105993728654</c:v>
                </c:pt>
                <c:pt idx="8">
                  <c:v>21.99388569977546</c:v>
                </c:pt>
              </c:numCache>
            </c:numRef>
          </c:xVal>
          <c:yVal>
            <c:numRef>
              <c:f>Data_Sheet!$I$43:$I$51</c:f>
              <c:numCache>
                <c:formatCode>0.00</c:formatCode>
                <c:ptCount val="9"/>
                <c:pt idx="0">
                  <c:v>2.0</c:v>
                </c:pt>
                <c:pt idx="1">
                  <c:v>3.0</c:v>
                </c:pt>
                <c:pt idx="2">
                  <c:v>4.0</c:v>
                </c:pt>
                <c:pt idx="3">
                  <c:v>6.0</c:v>
                </c:pt>
                <c:pt idx="4">
                  <c:v>13.0</c:v>
                </c:pt>
                <c:pt idx="5">
                  <c:v>19.0</c:v>
                </c:pt>
                <c:pt idx="6">
                  <c:v>43.0</c:v>
                </c:pt>
                <c:pt idx="7">
                  <c:v>54.0</c:v>
                </c:pt>
                <c:pt idx="8">
                  <c:v>79.0</c:v>
                </c:pt>
              </c:numCache>
            </c:numRef>
          </c:yVal>
        </c:ser>
        <c:dLbls/>
        <c:axId val="546014584"/>
        <c:axId val="546008680"/>
      </c:scatterChart>
      <c:valAx>
        <c:axId val="546014584"/>
        <c:scaling>
          <c:orientation val="minMax"/>
          <c:max val="50.0"/>
        </c:scaling>
        <c:axPos val="t"/>
        <c:title>
          <c:tx>
            <c:rich>
              <a:bodyPr/>
              <a:lstStyle/>
              <a:p>
                <a:pPr>
                  <a:defRPr/>
                </a:pPr>
                <a:r>
                  <a:rPr lang="en-US" sz="1200" dirty="0" smtClean="0"/>
                  <a:t>% clay</a:t>
                </a:r>
                <a:endParaRPr lang="en-US" sz="1200" dirty="0"/>
              </a:p>
            </c:rich>
          </c:tx>
          <c:layout/>
        </c:title>
        <c:numFmt formatCode="0" sourceLinked="0"/>
        <c:tickLblPos val="nextTo"/>
        <c:txPr>
          <a:bodyPr/>
          <a:lstStyle/>
          <a:p>
            <a:pPr>
              <a:defRPr sz="1200"/>
            </a:pPr>
            <a:endParaRPr lang="en-US"/>
          </a:p>
        </c:txPr>
        <c:crossAx val="546008680"/>
        <c:crosses val="autoZero"/>
        <c:crossBetween val="midCat"/>
      </c:valAx>
      <c:valAx>
        <c:axId val="546008680"/>
        <c:scaling>
          <c:orientation val="maxMin"/>
          <c:max val="160.0"/>
          <c:min val="0.0"/>
        </c:scaling>
        <c:axPos val="l"/>
        <c:majorGridlines/>
        <c:title>
          <c:tx>
            <c:rich>
              <a:bodyPr rot="-5400000" vert="horz"/>
              <a:lstStyle/>
              <a:p>
                <a:pPr>
                  <a:defRPr sz="1200"/>
                </a:pPr>
                <a:r>
                  <a:rPr lang="en-US" sz="1200" dirty="0" smtClean="0"/>
                  <a:t>Depth (cm)</a:t>
                </a:r>
                <a:endParaRPr lang="en-US" sz="1200" dirty="0"/>
              </a:p>
            </c:rich>
          </c:tx>
          <c:layout/>
        </c:title>
        <c:numFmt formatCode="0" sourceLinked="0"/>
        <c:tickLblPos val="nextTo"/>
        <c:txPr>
          <a:bodyPr/>
          <a:lstStyle/>
          <a:p>
            <a:pPr>
              <a:defRPr sz="1200"/>
            </a:pPr>
            <a:endParaRPr lang="en-US"/>
          </a:p>
        </c:txPr>
        <c:crossAx val="546014584"/>
        <c:crosses val="autoZero"/>
        <c:crossBetween val="midCat"/>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W-6 Slope Abv </a:t>
            </a:r>
            <a:r>
              <a:rPr lang="en-US" dirty="0" smtClean="0"/>
              <a:t>Scarp </a:t>
            </a:r>
            <a:r>
              <a:rPr lang="en-US" dirty="0"/>
              <a:t>(Clay)</a:t>
            </a:r>
          </a:p>
        </c:rich>
      </c:tx>
      <c:layout/>
    </c:title>
    <c:plotArea>
      <c:layout/>
      <c:scatterChart>
        <c:scatterStyle val="lineMarker"/>
        <c:ser>
          <c:idx val="0"/>
          <c:order val="0"/>
          <c:spPr>
            <a:ln w="28575">
              <a:solidFill>
                <a:srgbClr val="C00000"/>
              </a:solidFill>
            </a:ln>
          </c:spPr>
          <c:marker>
            <c:symbol val="diamond"/>
            <c:size val="10"/>
            <c:spPr>
              <a:solidFill>
                <a:srgbClr val="FF0000"/>
              </a:solidFill>
              <a:ln>
                <a:solidFill>
                  <a:srgbClr val="C00000"/>
                </a:solidFill>
              </a:ln>
            </c:spPr>
          </c:marker>
          <c:xVal>
            <c:numRef>
              <c:f>Data_Sheet!$T$36:$T$41</c:f>
              <c:numCache>
                <c:formatCode>0.00</c:formatCode>
                <c:ptCount val="6"/>
                <c:pt idx="1">
                  <c:v>22.66986203769675</c:v>
                </c:pt>
                <c:pt idx="2">
                  <c:v>11.99928004319741</c:v>
                </c:pt>
                <c:pt idx="3">
                  <c:v>21.99692043113964</c:v>
                </c:pt>
                <c:pt idx="4">
                  <c:v>27.26910410504898</c:v>
                </c:pt>
                <c:pt idx="5">
                  <c:v>21.9964805631099</c:v>
                </c:pt>
              </c:numCache>
            </c:numRef>
          </c:xVal>
          <c:yVal>
            <c:numRef>
              <c:f>Data_Sheet!$I$36:$I$41</c:f>
              <c:numCache>
                <c:formatCode>0.00</c:formatCode>
                <c:ptCount val="6"/>
                <c:pt idx="0">
                  <c:v>4.0</c:v>
                </c:pt>
                <c:pt idx="1">
                  <c:v>8.0</c:v>
                </c:pt>
                <c:pt idx="2">
                  <c:v>18.0</c:v>
                </c:pt>
                <c:pt idx="3">
                  <c:v>63.0</c:v>
                </c:pt>
                <c:pt idx="4">
                  <c:v>93.0</c:v>
                </c:pt>
                <c:pt idx="5">
                  <c:v>147.0</c:v>
                </c:pt>
              </c:numCache>
            </c:numRef>
          </c:yVal>
        </c:ser>
        <c:dLbls/>
        <c:axId val="546337592"/>
        <c:axId val="546314808"/>
      </c:scatterChart>
      <c:valAx>
        <c:axId val="546337592"/>
        <c:scaling>
          <c:orientation val="minMax"/>
          <c:max val="50.0"/>
        </c:scaling>
        <c:axPos val="t"/>
        <c:title>
          <c:tx>
            <c:rich>
              <a:bodyPr/>
              <a:lstStyle/>
              <a:p>
                <a:pPr>
                  <a:defRPr/>
                </a:pPr>
                <a:r>
                  <a:rPr lang="en-US" sz="1200" dirty="0" smtClean="0"/>
                  <a:t>% clay</a:t>
                </a:r>
                <a:endParaRPr lang="en-US" sz="1200" dirty="0"/>
              </a:p>
            </c:rich>
          </c:tx>
          <c:layout/>
        </c:title>
        <c:numFmt formatCode="#,##0" sourceLinked="0"/>
        <c:tickLblPos val="nextTo"/>
        <c:spPr>
          <a:noFill/>
        </c:spPr>
        <c:txPr>
          <a:bodyPr/>
          <a:lstStyle/>
          <a:p>
            <a:pPr>
              <a:defRPr sz="1200"/>
            </a:pPr>
            <a:endParaRPr lang="en-US"/>
          </a:p>
        </c:txPr>
        <c:crossAx val="546314808"/>
        <c:crosses val="autoZero"/>
        <c:crossBetween val="midCat"/>
      </c:valAx>
      <c:valAx>
        <c:axId val="546314808"/>
        <c:scaling>
          <c:orientation val="maxMin"/>
          <c:max val="160.0"/>
          <c:min val="0.0"/>
        </c:scaling>
        <c:axPos val="l"/>
        <c:majorGridlines/>
        <c:title>
          <c:tx>
            <c:rich>
              <a:bodyPr rot="-5400000" vert="horz"/>
              <a:lstStyle/>
              <a:p>
                <a:pPr>
                  <a:defRPr sz="1200"/>
                </a:pPr>
                <a:r>
                  <a:rPr lang="en-US" sz="1200" dirty="0" smtClean="0"/>
                  <a:t>Depth (cm)</a:t>
                </a:r>
                <a:endParaRPr lang="en-US" sz="1200" dirty="0"/>
              </a:p>
            </c:rich>
          </c:tx>
          <c:layout/>
        </c:title>
        <c:numFmt formatCode="0" sourceLinked="0"/>
        <c:tickLblPos val="nextTo"/>
        <c:txPr>
          <a:bodyPr/>
          <a:lstStyle/>
          <a:p>
            <a:pPr>
              <a:defRPr sz="1200"/>
            </a:pPr>
            <a:endParaRPr lang="en-US"/>
          </a:p>
        </c:txPr>
        <c:crossAx val="546337592"/>
        <c:crosses val="autoZero"/>
        <c:crossBetween val="midCat"/>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T-4 Moraine (Clay)</a:t>
            </a:r>
          </a:p>
        </c:rich>
      </c:tx>
      <c:layout/>
    </c:title>
    <c:plotArea>
      <c:layout/>
      <c:scatterChart>
        <c:scatterStyle val="lineMarker"/>
        <c:ser>
          <c:idx val="0"/>
          <c:order val="0"/>
          <c:spPr>
            <a:ln w="28575">
              <a:solidFill>
                <a:srgbClr val="C00000"/>
              </a:solidFill>
            </a:ln>
          </c:spPr>
          <c:marker>
            <c:symbol val="diamond"/>
            <c:size val="10"/>
            <c:spPr>
              <a:solidFill>
                <a:srgbClr val="FF0000"/>
              </a:solidFill>
              <a:ln>
                <a:solidFill>
                  <a:srgbClr val="C00000"/>
                </a:solidFill>
              </a:ln>
            </c:spPr>
          </c:marker>
          <c:xVal>
            <c:numRef>
              <c:f>Data_Sheet!$T$22:$T$27</c:f>
              <c:numCache>
                <c:formatCode>0.00</c:formatCode>
                <c:ptCount val="6"/>
                <c:pt idx="1">
                  <c:v>20.54182486724846</c:v>
                </c:pt>
                <c:pt idx="2">
                  <c:v>22.66872746007213</c:v>
                </c:pt>
                <c:pt idx="3">
                  <c:v>26.86968204209584</c:v>
                </c:pt>
                <c:pt idx="4">
                  <c:v>27.8372591006424</c:v>
                </c:pt>
                <c:pt idx="5">
                  <c:v>21.06695076954562</c:v>
                </c:pt>
              </c:numCache>
            </c:numRef>
          </c:xVal>
          <c:yVal>
            <c:numRef>
              <c:f>Data_Sheet!$I$22:$I$27</c:f>
              <c:numCache>
                <c:formatCode>0.00</c:formatCode>
                <c:ptCount val="6"/>
                <c:pt idx="0">
                  <c:v>2.0</c:v>
                </c:pt>
                <c:pt idx="1">
                  <c:v>5.0</c:v>
                </c:pt>
                <c:pt idx="2">
                  <c:v>13.0</c:v>
                </c:pt>
                <c:pt idx="3">
                  <c:v>26.0</c:v>
                </c:pt>
                <c:pt idx="4">
                  <c:v>49.0</c:v>
                </c:pt>
                <c:pt idx="5">
                  <c:v>64.0</c:v>
                </c:pt>
              </c:numCache>
            </c:numRef>
          </c:yVal>
        </c:ser>
        <c:dLbls/>
        <c:axId val="546388728"/>
        <c:axId val="546382840"/>
      </c:scatterChart>
      <c:valAx>
        <c:axId val="546388728"/>
        <c:scaling>
          <c:orientation val="minMax"/>
          <c:max val="50.0"/>
        </c:scaling>
        <c:axPos val="t"/>
        <c:title>
          <c:tx>
            <c:rich>
              <a:bodyPr/>
              <a:lstStyle/>
              <a:p>
                <a:pPr>
                  <a:defRPr sz="1100"/>
                </a:pPr>
                <a:r>
                  <a:rPr lang="en-US" sz="1100" dirty="0" smtClean="0"/>
                  <a:t>% clay</a:t>
                </a:r>
                <a:endParaRPr lang="en-US" sz="1100" dirty="0"/>
              </a:p>
            </c:rich>
          </c:tx>
          <c:layout/>
        </c:title>
        <c:numFmt formatCode="0" sourceLinked="0"/>
        <c:tickLblPos val="nextTo"/>
        <c:txPr>
          <a:bodyPr/>
          <a:lstStyle/>
          <a:p>
            <a:pPr>
              <a:defRPr sz="1200"/>
            </a:pPr>
            <a:endParaRPr lang="en-US"/>
          </a:p>
        </c:txPr>
        <c:crossAx val="546382840"/>
        <c:crosses val="autoZero"/>
        <c:crossBetween val="midCat"/>
      </c:valAx>
      <c:valAx>
        <c:axId val="546382840"/>
        <c:scaling>
          <c:orientation val="maxMin"/>
          <c:max val="160.0"/>
          <c:min val="0.0"/>
        </c:scaling>
        <c:axPos val="l"/>
        <c:majorGridlines/>
        <c:title>
          <c:tx>
            <c:rich>
              <a:bodyPr rot="-5400000" vert="horz"/>
              <a:lstStyle/>
              <a:p>
                <a:pPr>
                  <a:defRPr sz="1100"/>
                </a:pPr>
                <a:r>
                  <a:rPr lang="en-US" sz="1100" dirty="0" smtClean="0"/>
                  <a:t>Depth  (cm)</a:t>
                </a:r>
                <a:endParaRPr lang="en-US" sz="1100" dirty="0"/>
              </a:p>
            </c:rich>
          </c:tx>
          <c:layout/>
        </c:title>
        <c:numFmt formatCode="0" sourceLinked="0"/>
        <c:tickLblPos val="nextTo"/>
        <c:crossAx val="546388728"/>
        <c:crosses val="autoZero"/>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W-2 Floodplain (LOI)</a:t>
            </a:r>
          </a:p>
        </c:rich>
      </c:tx>
      <c:layout/>
    </c:title>
    <c:plotArea>
      <c:layout/>
      <c:scatterChart>
        <c:scatterStyle val="lineMarker"/>
        <c:ser>
          <c:idx val="0"/>
          <c:order val="0"/>
          <c:spPr>
            <a:ln w="28575">
              <a:noFill/>
            </a:ln>
          </c:spPr>
          <c:marker>
            <c:symbol val="diamond"/>
            <c:size val="10"/>
          </c:marker>
          <c:trendline>
            <c:trendlineType val="power"/>
          </c:trendline>
          <c:xVal>
            <c:numRef>
              <c:f>Data_Sheet!$H$9:$H$12</c:f>
              <c:numCache>
                <c:formatCode>0.00</c:formatCode>
                <c:ptCount val="4"/>
                <c:pt idx="0">
                  <c:v>52.39506995336441</c:v>
                </c:pt>
                <c:pt idx="1">
                  <c:v>48.59614105123087</c:v>
                </c:pt>
                <c:pt idx="2">
                  <c:v>12.0006657789614</c:v>
                </c:pt>
                <c:pt idx="3">
                  <c:v>2.330226364846871</c:v>
                </c:pt>
              </c:numCache>
            </c:numRef>
          </c:xVal>
          <c:yVal>
            <c:numRef>
              <c:f>Data_Sheet!$I$9:$I$12</c:f>
              <c:numCache>
                <c:formatCode>0.00</c:formatCode>
                <c:ptCount val="4"/>
                <c:pt idx="0">
                  <c:v>2.0</c:v>
                </c:pt>
                <c:pt idx="1">
                  <c:v>6.0</c:v>
                </c:pt>
                <c:pt idx="2">
                  <c:v>16.0</c:v>
                </c:pt>
                <c:pt idx="3">
                  <c:v>36.0</c:v>
                </c:pt>
              </c:numCache>
            </c:numRef>
          </c:yVal>
        </c:ser>
        <c:dLbls/>
        <c:axId val="545590312"/>
        <c:axId val="545577048"/>
      </c:scatterChart>
      <c:valAx>
        <c:axId val="545590312"/>
        <c:scaling>
          <c:logBase val="10.0"/>
          <c:orientation val="minMax"/>
          <c:max val="100.0"/>
        </c:scaling>
        <c:axPos val="t"/>
        <c:title>
          <c:tx>
            <c:rich>
              <a:bodyPr/>
              <a:lstStyle/>
              <a:p>
                <a:pPr>
                  <a:defRPr sz="1200"/>
                </a:pPr>
                <a:r>
                  <a:rPr lang="en-US" sz="1200" dirty="0" smtClean="0"/>
                  <a:t>Log %C</a:t>
                </a:r>
                <a:endParaRPr lang="en-US" sz="1200" dirty="0"/>
              </a:p>
            </c:rich>
          </c:tx>
          <c:layout/>
        </c:title>
        <c:numFmt formatCode="0" sourceLinked="0"/>
        <c:tickLblPos val="nextTo"/>
        <c:crossAx val="545577048"/>
        <c:crosses val="autoZero"/>
        <c:crossBetween val="midCat"/>
      </c:valAx>
      <c:valAx>
        <c:axId val="545577048"/>
        <c:scaling>
          <c:orientation val="maxMin"/>
          <c:max val="160.0"/>
          <c:min val="0.0"/>
        </c:scaling>
        <c:axPos val="l"/>
        <c:majorGridlines/>
        <c:title>
          <c:tx>
            <c:rich>
              <a:bodyPr rot="-5400000" vert="horz"/>
              <a:lstStyle/>
              <a:p>
                <a:pPr>
                  <a:defRPr sz="1200"/>
                </a:pPr>
                <a:r>
                  <a:rPr lang="en-US" sz="1200" dirty="0" smtClean="0"/>
                  <a:t>Depth (cm)</a:t>
                </a:r>
                <a:endParaRPr lang="en-US" sz="1200" dirty="0"/>
              </a:p>
            </c:rich>
          </c:tx>
          <c:layout/>
        </c:title>
        <c:numFmt formatCode="0" sourceLinked="0"/>
        <c:tickLblPos val="nextTo"/>
        <c:crossAx val="545590312"/>
        <c:crosses val="autoZero"/>
        <c:crossBetween val="midCat"/>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T-4 Moraine (LOI)</a:t>
            </a:r>
          </a:p>
        </c:rich>
      </c:tx>
      <c:layout/>
    </c:title>
    <c:plotArea>
      <c:layout/>
      <c:scatterChart>
        <c:scatterStyle val="lineMarker"/>
        <c:ser>
          <c:idx val="0"/>
          <c:order val="0"/>
          <c:spPr>
            <a:ln w="28575">
              <a:noFill/>
            </a:ln>
          </c:spPr>
          <c:marker>
            <c:symbol val="diamond"/>
            <c:size val="10"/>
          </c:marker>
          <c:trendline>
            <c:trendlineType val="power"/>
          </c:trendline>
          <c:xVal>
            <c:numRef>
              <c:f>Data_Sheet!$H$22:$H$27</c:f>
              <c:numCache>
                <c:formatCode>0.00</c:formatCode>
                <c:ptCount val="6"/>
                <c:pt idx="0">
                  <c:v>83.90019654218993</c:v>
                </c:pt>
                <c:pt idx="1">
                  <c:v>30.68548789825878</c:v>
                </c:pt>
                <c:pt idx="2">
                  <c:v>10.32898241875341</c:v>
                </c:pt>
                <c:pt idx="3">
                  <c:v>3.363527374450704</c:v>
                </c:pt>
                <c:pt idx="4">
                  <c:v>3.112088497934335</c:v>
                </c:pt>
                <c:pt idx="5">
                  <c:v>2.024844306790421</c:v>
                </c:pt>
              </c:numCache>
            </c:numRef>
          </c:xVal>
          <c:yVal>
            <c:numRef>
              <c:f>Data_Sheet!$I$22:$I$27</c:f>
              <c:numCache>
                <c:formatCode>0.00</c:formatCode>
                <c:ptCount val="6"/>
                <c:pt idx="0">
                  <c:v>2.0</c:v>
                </c:pt>
                <c:pt idx="1">
                  <c:v>5.0</c:v>
                </c:pt>
                <c:pt idx="3">
                  <c:v>26.0</c:v>
                </c:pt>
                <c:pt idx="4">
                  <c:v>49.0</c:v>
                </c:pt>
                <c:pt idx="5">
                  <c:v>64.0</c:v>
                </c:pt>
              </c:numCache>
            </c:numRef>
          </c:yVal>
        </c:ser>
        <c:dLbls/>
        <c:axId val="545648440"/>
        <c:axId val="545654136"/>
      </c:scatterChart>
      <c:valAx>
        <c:axId val="545648440"/>
        <c:scaling>
          <c:logBase val="10.0"/>
          <c:orientation val="minMax"/>
        </c:scaling>
        <c:axPos val="t"/>
        <c:title>
          <c:tx>
            <c:rich>
              <a:bodyPr/>
              <a:lstStyle/>
              <a:p>
                <a:pPr>
                  <a:defRPr/>
                </a:pPr>
                <a:r>
                  <a:rPr lang="en-US" sz="1200" dirty="0" smtClean="0"/>
                  <a:t>Log % C</a:t>
                </a:r>
                <a:endParaRPr lang="en-US" sz="1200" dirty="0"/>
              </a:p>
            </c:rich>
          </c:tx>
          <c:layout/>
        </c:title>
        <c:numFmt formatCode="0" sourceLinked="0"/>
        <c:tickLblPos val="nextTo"/>
        <c:crossAx val="545654136"/>
        <c:crosses val="autoZero"/>
        <c:crossBetween val="midCat"/>
      </c:valAx>
      <c:valAx>
        <c:axId val="545654136"/>
        <c:scaling>
          <c:orientation val="maxMin"/>
          <c:max val="160.0"/>
          <c:min val="0.0"/>
        </c:scaling>
        <c:axPos val="l"/>
        <c:majorGridlines/>
        <c:title>
          <c:tx>
            <c:rich>
              <a:bodyPr rot="-5400000" vert="horz"/>
              <a:lstStyle/>
              <a:p>
                <a:pPr>
                  <a:defRPr sz="1200"/>
                </a:pPr>
                <a:r>
                  <a:rPr lang="en-US" sz="1200" dirty="0" smtClean="0"/>
                  <a:t>Depth (cm)</a:t>
                </a:r>
                <a:endParaRPr lang="en-US" sz="1200" dirty="0"/>
              </a:p>
            </c:rich>
          </c:tx>
          <c:layout/>
        </c:title>
        <c:numFmt formatCode="0" sourceLinked="0"/>
        <c:tickLblPos val="nextTo"/>
        <c:txPr>
          <a:bodyPr/>
          <a:lstStyle/>
          <a:p>
            <a:pPr>
              <a:defRPr sz="1200"/>
            </a:pPr>
            <a:endParaRPr lang="en-US"/>
          </a:p>
        </c:txPr>
        <c:crossAx val="545648440"/>
        <c:crosses val="autoZero"/>
        <c:crossBetween val="midCat"/>
        <c:majorUnit val="20.0"/>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T-5 Slope Mo. (LOI)</a:t>
            </a:r>
          </a:p>
        </c:rich>
      </c:tx>
      <c:layout/>
    </c:title>
    <c:plotArea>
      <c:layout/>
      <c:scatterChart>
        <c:scatterStyle val="lineMarker"/>
        <c:ser>
          <c:idx val="0"/>
          <c:order val="0"/>
          <c:spPr>
            <a:ln w="28575">
              <a:noFill/>
            </a:ln>
          </c:spPr>
          <c:marker>
            <c:symbol val="diamond"/>
            <c:size val="10"/>
          </c:marker>
          <c:trendline>
            <c:trendlineType val="power"/>
          </c:trendline>
          <c:xVal>
            <c:numRef>
              <c:f>Data_Sheet!$H$29:$H$34</c:f>
              <c:numCache>
                <c:formatCode>0.00</c:formatCode>
                <c:ptCount val="6"/>
                <c:pt idx="0">
                  <c:v>88.89664340312421</c:v>
                </c:pt>
                <c:pt idx="1">
                  <c:v>88.915895318639</c:v>
                </c:pt>
                <c:pt idx="2">
                  <c:v>9.458738834822037</c:v>
                </c:pt>
                <c:pt idx="3">
                  <c:v>3.500000000000133</c:v>
                </c:pt>
                <c:pt idx="4">
                  <c:v>2.78433851169302</c:v>
                </c:pt>
                <c:pt idx="5">
                  <c:v>3.037258815702045</c:v>
                </c:pt>
              </c:numCache>
            </c:numRef>
          </c:xVal>
          <c:yVal>
            <c:numRef>
              <c:f>Data_Sheet!$I$29:$I$34</c:f>
              <c:numCache>
                <c:formatCode>0.00</c:formatCode>
                <c:ptCount val="6"/>
                <c:pt idx="0">
                  <c:v>2.0</c:v>
                </c:pt>
                <c:pt idx="1">
                  <c:v>4.0</c:v>
                </c:pt>
                <c:pt idx="2">
                  <c:v>8.0</c:v>
                </c:pt>
                <c:pt idx="3">
                  <c:v>40.0</c:v>
                </c:pt>
                <c:pt idx="4">
                  <c:v>74.0</c:v>
                </c:pt>
                <c:pt idx="5">
                  <c:v>100.0</c:v>
                </c:pt>
              </c:numCache>
            </c:numRef>
          </c:yVal>
        </c:ser>
        <c:dLbls/>
        <c:axId val="545671032"/>
        <c:axId val="545674552"/>
      </c:scatterChart>
      <c:valAx>
        <c:axId val="545671032"/>
        <c:scaling>
          <c:logBase val="10.0"/>
          <c:orientation val="minMax"/>
        </c:scaling>
        <c:axPos val="t"/>
        <c:title>
          <c:tx>
            <c:rich>
              <a:bodyPr/>
              <a:lstStyle/>
              <a:p>
                <a:pPr>
                  <a:defRPr sz="1200"/>
                </a:pPr>
                <a:r>
                  <a:rPr lang="en-US" sz="1200" dirty="0" smtClean="0"/>
                  <a:t>Log % C</a:t>
                </a:r>
                <a:endParaRPr lang="en-US" sz="1200" dirty="0"/>
              </a:p>
            </c:rich>
          </c:tx>
          <c:layout/>
        </c:title>
        <c:numFmt formatCode="0" sourceLinked="0"/>
        <c:tickLblPos val="nextTo"/>
        <c:crossAx val="545674552"/>
        <c:crosses val="autoZero"/>
        <c:crossBetween val="midCat"/>
      </c:valAx>
      <c:valAx>
        <c:axId val="545674552"/>
        <c:scaling>
          <c:orientation val="maxMin"/>
          <c:max val="160.0"/>
          <c:min val="0.0"/>
        </c:scaling>
        <c:axPos val="l"/>
        <c:majorGridlines/>
        <c:title>
          <c:tx>
            <c:rich>
              <a:bodyPr rot="-5400000" vert="horz"/>
              <a:lstStyle/>
              <a:p>
                <a:pPr>
                  <a:defRPr sz="1200"/>
                </a:pPr>
                <a:r>
                  <a:rPr lang="en-US" sz="1200" dirty="0" smtClean="0"/>
                  <a:t>Depth (cm)</a:t>
                </a:r>
                <a:endParaRPr lang="en-US" sz="1200" dirty="0"/>
              </a:p>
            </c:rich>
          </c:tx>
          <c:layout/>
        </c:title>
        <c:numFmt formatCode="0" sourceLinked="0"/>
        <c:tickLblPos val="nextTo"/>
        <c:crossAx val="545671032"/>
        <c:crosses val="autoZero"/>
        <c:crossBetween val="midCat"/>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W-6 Slope Abv </a:t>
            </a:r>
            <a:r>
              <a:rPr lang="en-US" dirty="0" smtClean="0"/>
              <a:t>Scarp (LOI)</a:t>
            </a:r>
            <a:endParaRPr lang="en-US" dirty="0"/>
          </a:p>
        </c:rich>
      </c:tx>
      <c:layout/>
    </c:title>
    <c:plotArea>
      <c:layout/>
      <c:scatterChart>
        <c:scatterStyle val="lineMarker"/>
        <c:ser>
          <c:idx val="0"/>
          <c:order val="0"/>
          <c:spPr>
            <a:ln w="28575">
              <a:noFill/>
            </a:ln>
          </c:spPr>
          <c:marker>
            <c:symbol val="diamond"/>
            <c:size val="10"/>
          </c:marker>
          <c:trendline>
            <c:trendlineType val="power"/>
          </c:trendline>
          <c:xVal>
            <c:numRef>
              <c:f>Data_Sheet!$H$36:$H$41</c:f>
              <c:numCache>
                <c:formatCode>0.00</c:formatCode>
                <c:ptCount val="6"/>
                <c:pt idx="1">
                  <c:v>25.31123094334621</c:v>
                </c:pt>
                <c:pt idx="2">
                  <c:v>9.29930363509143</c:v>
                </c:pt>
                <c:pt idx="3">
                  <c:v>2.915014824932741</c:v>
                </c:pt>
                <c:pt idx="4">
                  <c:v>2.455438947192911</c:v>
                </c:pt>
                <c:pt idx="5">
                  <c:v>1.92948547054137</c:v>
                </c:pt>
              </c:numCache>
            </c:numRef>
          </c:xVal>
          <c:yVal>
            <c:numRef>
              <c:f>Data_Sheet!$I$36:$I$41</c:f>
              <c:numCache>
                <c:formatCode>0.00</c:formatCode>
                <c:ptCount val="6"/>
                <c:pt idx="0">
                  <c:v>4.0</c:v>
                </c:pt>
                <c:pt idx="1">
                  <c:v>8.0</c:v>
                </c:pt>
                <c:pt idx="2">
                  <c:v>18.0</c:v>
                </c:pt>
                <c:pt idx="3">
                  <c:v>63.0</c:v>
                </c:pt>
                <c:pt idx="4">
                  <c:v>93.0</c:v>
                </c:pt>
                <c:pt idx="5">
                  <c:v>147.0</c:v>
                </c:pt>
              </c:numCache>
            </c:numRef>
          </c:yVal>
        </c:ser>
        <c:dLbls/>
        <c:axId val="545711672"/>
        <c:axId val="545695160"/>
      </c:scatterChart>
      <c:valAx>
        <c:axId val="545711672"/>
        <c:scaling>
          <c:logBase val="10.0"/>
          <c:orientation val="minMax"/>
          <c:max val="100.0"/>
        </c:scaling>
        <c:axPos val="t"/>
        <c:title>
          <c:tx>
            <c:rich>
              <a:bodyPr/>
              <a:lstStyle/>
              <a:p>
                <a:pPr>
                  <a:defRPr sz="1200"/>
                </a:pPr>
                <a:r>
                  <a:rPr lang="en-US" sz="1200" dirty="0" smtClean="0"/>
                  <a:t>Log %C</a:t>
                </a:r>
                <a:endParaRPr lang="en-US" sz="1200" dirty="0"/>
              </a:p>
            </c:rich>
          </c:tx>
          <c:layout/>
        </c:title>
        <c:numFmt formatCode="0" sourceLinked="0"/>
        <c:tickLblPos val="nextTo"/>
        <c:crossAx val="545695160"/>
        <c:crosses val="autoZero"/>
        <c:crossBetween val="midCat"/>
      </c:valAx>
      <c:valAx>
        <c:axId val="545695160"/>
        <c:scaling>
          <c:orientation val="maxMin"/>
          <c:max val="160.0"/>
          <c:min val="0.0"/>
        </c:scaling>
        <c:axPos val="l"/>
        <c:majorGridlines/>
        <c:title>
          <c:tx>
            <c:rich>
              <a:bodyPr rot="-5400000" vert="horz"/>
              <a:lstStyle/>
              <a:p>
                <a:pPr>
                  <a:defRPr sz="1200"/>
                </a:pPr>
                <a:r>
                  <a:rPr lang="en-US" sz="1200" dirty="0" smtClean="0"/>
                  <a:t>Depth</a:t>
                </a:r>
                <a:r>
                  <a:rPr lang="en-US" sz="1200" baseline="0" dirty="0" smtClean="0"/>
                  <a:t> (cm)</a:t>
                </a:r>
                <a:endParaRPr lang="en-US" sz="1200" dirty="0"/>
              </a:p>
            </c:rich>
          </c:tx>
          <c:layout/>
        </c:title>
        <c:numFmt formatCode="0" sourceLinked="0"/>
        <c:tickLblPos val="nextTo"/>
        <c:crossAx val="545711672"/>
        <c:crosses val="autoZero"/>
        <c:crossBetween val="midCat"/>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W-7</a:t>
            </a:r>
            <a:r>
              <a:rPr lang="en-US" dirty="0" smtClean="0"/>
              <a:t> </a:t>
            </a:r>
            <a:r>
              <a:rPr lang="en-US" baseline="0" dirty="0" smtClean="0"/>
              <a:t>Terrace (Y)</a:t>
            </a:r>
            <a:r>
              <a:rPr lang="en-US" dirty="0" smtClean="0"/>
              <a:t> </a:t>
            </a:r>
            <a:r>
              <a:rPr lang="en-US" dirty="0"/>
              <a:t>(LOI)</a:t>
            </a:r>
          </a:p>
        </c:rich>
      </c:tx>
      <c:layout/>
    </c:title>
    <c:plotArea>
      <c:layout/>
      <c:scatterChart>
        <c:scatterStyle val="lineMarker"/>
        <c:ser>
          <c:idx val="0"/>
          <c:order val="0"/>
          <c:spPr>
            <a:ln w="28575">
              <a:noFill/>
            </a:ln>
          </c:spPr>
          <c:marker>
            <c:symbol val="diamond"/>
            <c:size val="10"/>
          </c:marker>
          <c:trendline>
            <c:trendlineType val="power"/>
          </c:trendline>
          <c:xVal>
            <c:numRef>
              <c:f>Data_Sheet!$H$43:$H$51</c:f>
              <c:numCache>
                <c:formatCode>0.00</c:formatCode>
                <c:ptCount val="9"/>
                <c:pt idx="1">
                  <c:v>16.12129290236603</c:v>
                </c:pt>
                <c:pt idx="2">
                  <c:v>6.689765458422327</c:v>
                </c:pt>
                <c:pt idx="3">
                  <c:v>6.779943361652447</c:v>
                </c:pt>
                <c:pt idx="4">
                  <c:v>6.036264249050338</c:v>
                </c:pt>
                <c:pt idx="5">
                  <c:v>2.383253891536856</c:v>
                </c:pt>
                <c:pt idx="6">
                  <c:v>2.866666666666617</c:v>
                </c:pt>
                <c:pt idx="7">
                  <c:v>3.342107893772159</c:v>
                </c:pt>
              </c:numCache>
            </c:numRef>
          </c:xVal>
          <c:yVal>
            <c:numRef>
              <c:f>Data_Sheet!$I$43:$I$51</c:f>
              <c:numCache>
                <c:formatCode>0.00</c:formatCode>
                <c:ptCount val="9"/>
                <c:pt idx="0">
                  <c:v>2.0</c:v>
                </c:pt>
                <c:pt idx="1">
                  <c:v>3.0</c:v>
                </c:pt>
                <c:pt idx="2">
                  <c:v>4.0</c:v>
                </c:pt>
                <c:pt idx="3">
                  <c:v>6.0</c:v>
                </c:pt>
                <c:pt idx="4">
                  <c:v>13.0</c:v>
                </c:pt>
                <c:pt idx="5">
                  <c:v>19.0</c:v>
                </c:pt>
                <c:pt idx="6">
                  <c:v>43.0</c:v>
                </c:pt>
                <c:pt idx="7">
                  <c:v>54.0</c:v>
                </c:pt>
                <c:pt idx="8">
                  <c:v>79.0</c:v>
                </c:pt>
              </c:numCache>
            </c:numRef>
          </c:yVal>
        </c:ser>
        <c:dLbls/>
        <c:axId val="545754776"/>
        <c:axId val="545758008"/>
      </c:scatterChart>
      <c:valAx>
        <c:axId val="545754776"/>
        <c:scaling>
          <c:logBase val="10.0"/>
          <c:orientation val="minMax"/>
          <c:max val="100.0"/>
        </c:scaling>
        <c:axPos val="t"/>
        <c:title>
          <c:tx>
            <c:rich>
              <a:bodyPr/>
              <a:lstStyle/>
              <a:p>
                <a:pPr>
                  <a:defRPr sz="1200"/>
                </a:pPr>
                <a:r>
                  <a:rPr lang="en-US" sz="1200" dirty="0" smtClean="0"/>
                  <a:t>Log %C</a:t>
                </a:r>
                <a:endParaRPr lang="en-US" sz="1200" dirty="0"/>
              </a:p>
            </c:rich>
          </c:tx>
          <c:layout/>
        </c:title>
        <c:numFmt formatCode="0" sourceLinked="0"/>
        <c:tickLblPos val="nextTo"/>
        <c:crossAx val="545758008"/>
        <c:crosses val="autoZero"/>
        <c:crossBetween val="midCat"/>
      </c:valAx>
      <c:valAx>
        <c:axId val="545758008"/>
        <c:scaling>
          <c:orientation val="maxMin"/>
          <c:max val="160.0"/>
          <c:min val="0.0"/>
        </c:scaling>
        <c:axPos val="l"/>
        <c:majorGridlines/>
        <c:title>
          <c:tx>
            <c:rich>
              <a:bodyPr rot="-5400000" vert="horz"/>
              <a:lstStyle/>
              <a:p>
                <a:pPr>
                  <a:defRPr sz="1200"/>
                </a:pPr>
                <a:r>
                  <a:rPr lang="en-US" sz="1200" dirty="0" smtClean="0"/>
                  <a:t>Depth (cm)</a:t>
                </a:r>
                <a:endParaRPr lang="en-US" sz="1200" dirty="0"/>
              </a:p>
            </c:rich>
          </c:tx>
          <c:layout/>
        </c:title>
        <c:numFmt formatCode="0" sourceLinked="0"/>
        <c:tickLblPos val="nextTo"/>
        <c:crossAx val="545754776"/>
        <c:crosses val="autoZero"/>
        <c:crossBetween val="midCat"/>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W-1 Terrace (Clay)</a:t>
            </a:r>
          </a:p>
        </c:rich>
      </c:tx>
      <c:layout>
        <c:manualLayout>
          <c:xMode val="edge"/>
          <c:yMode val="edge"/>
          <c:x val="0.205254696961007"/>
          <c:y val="0.0377867746288799"/>
        </c:manualLayout>
      </c:layout>
    </c:title>
    <c:plotArea>
      <c:layout/>
      <c:scatterChart>
        <c:scatterStyle val="lineMarker"/>
        <c:ser>
          <c:idx val="0"/>
          <c:order val="0"/>
          <c:tx>
            <c:strRef>
              <c:f>Data_Sheet!$I$1</c:f>
              <c:strCache>
                <c:ptCount val="1"/>
                <c:pt idx="0">
                  <c:v>Depth</c:v>
                </c:pt>
              </c:strCache>
            </c:strRef>
          </c:tx>
          <c:spPr>
            <a:ln w="28575">
              <a:solidFill>
                <a:srgbClr val="C00000"/>
              </a:solidFill>
            </a:ln>
          </c:spPr>
          <c:marker>
            <c:symbol val="diamond"/>
            <c:size val="10"/>
            <c:spPr>
              <a:solidFill>
                <a:srgbClr val="FF0000"/>
              </a:solidFill>
              <a:ln>
                <a:solidFill>
                  <a:srgbClr val="C00000"/>
                </a:solidFill>
              </a:ln>
            </c:spPr>
          </c:marker>
          <c:xVal>
            <c:numRef>
              <c:f>Data_Sheet!$T$2:$T$7</c:f>
              <c:numCache>
                <c:formatCode>0.00</c:formatCode>
                <c:ptCount val="6"/>
                <c:pt idx="1">
                  <c:v>17.06235070443133</c:v>
                </c:pt>
                <c:pt idx="2">
                  <c:v>23.27436127394543</c:v>
                </c:pt>
                <c:pt idx="3">
                  <c:v>21.66091048027052</c:v>
                </c:pt>
                <c:pt idx="4">
                  <c:v>35.10028653295129</c:v>
                </c:pt>
                <c:pt idx="5">
                  <c:v>40.0</c:v>
                </c:pt>
              </c:numCache>
            </c:numRef>
          </c:xVal>
          <c:yVal>
            <c:numRef>
              <c:f>Data_Sheet!$I$2:$I$7</c:f>
              <c:numCache>
                <c:formatCode>0.00</c:formatCode>
                <c:ptCount val="6"/>
                <c:pt idx="0">
                  <c:v>1.0</c:v>
                </c:pt>
                <c:pt idx="1">
                  <c:v>7.0</c:v>
                </c:pt>
                <c:pt idx="2">
                  <c:v>9.0</c:v>
                </c:pt>
                <c:pt idx="3">
                  <c:v>41.0</c:v>
                </c:pt>
                <c:pt idx="4">
                  <c:v>61.0</c:v>
                </c:pt>
                <c:pt idx="5">
                  <c:v>82.0</c:v>
                </c:pt>
              </c:numCache>
            </c:numRef>
          </c:yVal>
        </c:ser>
        <c:dLbls/>
        <c:axId val="545892792"/>
        <c:axId val="545900456"/>
      </c:scatterChart>
      <c:valAx>
        <c:axId val="545892792"/>
        <c:scaling>
          <c:orientation val="minMax"/>
          <c:max val="50.0"/>
        </c:scaling>
        <c:axPos val="t"/>
        <c:title>
          <c:tx>
            <c:rich>
              <a:bodyPr/>
              <a:lstStyle/>
              <a:p>
                <a:pPr>
                  <a:defRPr sz="1100"/>
                </a:pPr>
                <a:r>
                  <a:rPr lang="en-US" sz="1100" dirty="0" smtClean="0"/>
                  <a:t>% clay</a:t>
                </a:r>
                <a:endParaRPr lang="en-US" sz="1100" dirty="0"/>
              </a:p>
            </c:rich>
          </c:tx>
          <c:layout/>
        </c:title>
        <c:numFmt formatCode="0" sourceLinked="0"/>
        <c:tickLblPos val="nextTo"/>
        <c:crossAx val="545900456"/>
        <c:crosses val="autoZero"/>
        <c:crossBetween val="midCat"/>
      </c:valAx>
      <c:valAx>
        <c:axId val="545900456"/>
        <c:scaling>
          <c:orientation val="maxMin"/>
          <c:max val="160.0"/>
          <c:min val="0.0"/>
        </c:scaling>
        <c:axPos val="l"/>
        <c:majorGridlines/>
        <c:title>
          <c:tx>
            <c:rich>
              <a:bodyPr rot="-5400000" vert="horz"/>
              <a:lstStyle/>
              <a:p>
                <a:pPr>
                  <a:defRPr sz="1100"/>
                </a:pPr>
                <a:r>
                  <a:rPr lang="en-US" sz="1100" dirty="0" smtClean="0"/>
                  <a:t>Depth (cm)</a:t>
                </a:r>
                <a:endParaRPr lang="en-US" sz="1100" dirty="0"/>
              </a:p>
            </c:rich>
          </c:tx>
          <c:layout/>
        </c:title>
        <c:numFmt formatCode="0" sourceLinked="0"/>
        <c:tickLblPos val="nextTo"/>
        <c:txPr>
          <a:bodyPr/>
          <a:lstStyle/>
          <a:p>
            <a:pPr>
              <a:defRPr sz="1100"/>
            </a:pPr>
            <a:endParaRPr lang="en-US"/>
          </a:p>
        </c:txPr>
        <c:crossAx val="545892792"/>
        <c:crosses val="autoZero"/>
        <c:crossBetween val="midCat"/>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W-2 Floodplain (Clay)</a:t>
            </a:r>
          </a:p>
        </c:rich>
      </c:tx>
      <c:layout/>
    </c:title>
    <c:plotArea>
      <c:layout/>
      <c:scatterChart>
        <c:scatterStyle val="lineMarker"/>
        <c:ser>
          <c:idx val="0"/>
          <c:order val="0"/>
          <c:spPr>
            <a:ln w="28575">
              <a:solidFill>
                <a:srgbClr val="C00000"/>
              </a:solidFill>
            </a:ln>
          </c:spPr>
          <c:marker>
            <c:symbol val="diamond"/>
            <c:size val="10"/>
            <c:spPr>
              <a:solidFill>
                <a:srgbClr val="FF0000"/>
              </a:solidFill>
              <a:ln>
                <a:solidFill>
                  <a:srgbClr val="C00000"/>
                </a:solidFill>
              </a:ln>
            </c:spPr>
          </c:marker>
          <c:xVal>
            <c:numRef>
              <c:f>Data_Sheet!$T$9:$T$12</c:f>
              <c:numCache>
                <c:formatCode>0.00</c:formatCode>
                <c:ptCount val="4"/>
                <c:pt idx="1">
                  <c:v>21.49921169557116</c:v>
                </c:pt>
                <c:pt idx="2">
                  <c:v>30.6878306878307</c:v>
                </c:pt>
                <c:pt idx="3">
                  <c:v>38.85714285714285</c:v>
                </c:pt>
              </c:numCache>
            </c:numRef>
          </c:xVal>
          <c:yVal>
            <c:numRef>
              <c:f>Data_Sheet!$I$9:$I$12</c:f>
              <c:numCache>
                <c:formatCode>0.00</c:formatCode>
                <c:ptCount val="4"/>
                <c:pt idx="0">
                  <c:v>2.0</c:v>
                </c:pt>
                <c:pt idx="1">
                  <c:v>6.0</c:v>
                </c:pt>
                <c:pt idx="2">
                  <c:v>16.0</c:v>
                </c:pt>
                <c:pt idx="3">
                  <c:v>36.0</c:v>
                </c:pt>
              </c:numCache>
            </c:numRef>
          </c:yVal>
        </c:ser>
        <c:dLbls/>
        <c:axId val="545936888"/>
        <c:axId val="545852520"/>
      </c:scatterChart>
      <c:valAx>
        <c:axId val="545936888"/>
        <c:scaling>
          <c:orientation val="minMax"/>
          <c:max val="50.0"/>
        </c:scaling>
        <c:axPos val="t"/>
        <c:title>
          <c:tx>
            <c:rich>
              <a:bodyPr/>
              <a:lstStyle/>
              <a:p>
                <a:pPr>
                  <a:defRPr sz="1200"/>
                </a:pPr>
                <a:r>
                  <a:rPr lang="en-US" sz="1200" dirty="0" smtClean="0"/>
                  <a:t>% clay</a:t>
                </a:r>
                <a:endParaRPr lang="en-US" sz="1200" dirty="0"/>
              </a:p>
            </c:rich>
          </c:tx>
          <c:layout/>
        </c:title>
        <c:numFmt formatCode="0" sourceLinked="0"/>
        <c:tickLblPos val="nextTo"/>
        <c:txPr>
          <a:bodyPr/>
          <a:lstStyle/>
          <a:p>
            <a:pPr>
              <a:defRPr sz="1200"/>
            </a:pPr>
            <a:endParaRPr lang="en-US"/>
          </a:p>
        </c:txPr>
        <c:crossAx val="545852520"/>
        <c:crosses val="autoZero"/>
        <c:crossBetween val="midCat"/>
      </c:valAx>
      <c:valAx>
        <c:axId val="545852520"/>
        <c:scaling>
          <c:orientation val="maxMin"/>
          <c:max val="160.0"/>
          <c:min val="0.0"/>
        </c:scaling>
        <c:axPos val="l"/>
        <c:majorGridlines/>
        <c:title>
          <c:tx>
            <c:rich>
              <a:bodyPr rot="-5400000" vert="horz"/>
              <a:lstStyle/>
              <a:p>
                <a:pPr>
                  <a:defRPr sz="1200"/>
                </a:pPr>
                <a:r>
                  <a:rPr lang="en-US" sz="1200" dirty="0" smtClean="0"/>
                  <a:t>Depth (cm)</a:t>
                </a:r>
                <a:endParaRPr lang="en-US" sz="1200" dirty="0"/>
              </a:p>
            </c:rich>
          </c:tx>
          <c:layout/>
        </c:title>
        <c:numFmt formatCode="0" sourceLinked="0"/>
        <c:tickLblPos val="nextTo"/>
        <c:txPr>
          <a:bodyPr/>
          <a:lstStyle/>
          <a:p>
            <a:pPr>
              <a:defRPr sz="1200"/>
            </a:pPr>
            <a:endParaRPr lang="en-US"/>
          </a:p>
        </c:txPr>
        <c:crossAx val="545936888"/>
        <c:crosses val="autoZero"/>
        <c:crossBetween val="midCat"/>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T-5 Slope Mo. (Clay)</a:t>
            </a:r>
          </a:p>
        </c:rich>
      </c:tx>
      <c:layout/>
    </c:title>
    <c:plotArea>
      <c:layout/>
      <c:scatterChart>
        <c:scatterStyle val="lineMarker"/>
        <c:ser>
          <c:idx val="0"/>
          <c:order val="0"/>
          <c:spPr>
            <a:ln w="28575">
              <a:solidFill>
                <a:srgbClr val="C00000"/>
              </a:solidFill>
            </a:ln>
          </c:spPr>
          <c:marker>
            <c:symbol val="diamond"/>
            <c:size val="10"/>
            <c:spPr>
              <a:solidFill>
                <a:srgbClr val="FF0000"/>
              </a:solidFill>
              <a:ln>
                <a:solidFill>
                  <a:srgbClr val="C00000"/>
                </a:solidFill>
              </a:ln>
            </c:spPr>
          </c:marker>
          <c:xVal>
            <c:numRef>
              <c:f>Data_Sheet!$T$29:$T$34</c:f>
              <c:numCache>
                <c:formatCode>0.00</c:formatCode>
                <c:ptCount val="6"/>
                <c:pt idx="1">
                  <c:v>21.84678124089718</c:v>
                </c:pt>
                <c:pt idx="3">
                  <c:v>22.002200220022</c:v>
                </c:pt>
                <c:pt idx="4">
                  <c:v>25.38554293329948</c:v>
                </c:pt>
                <c:pt idx="5">
                  <c:v>26.02081665332265</c:v>
                </c:pt>
              </c:numCache>
            </c:numRef>
          </c:xVal>
          <c:yVal>
            <c:numRef>
              <c:f>Data_Sheet!$I$29:$I$34</c:f>
              <c:numCache>
                <c:formatCode>0.00</c:formatCode>
                <c:ptCount val="6"/>
                <c:pt idx="0">
                  <c:v>2.0</c:v>
                </c:pt>
                <c:pt idx="1">
                  <c:v>4.0</c:v>
                </c:pt>
                <c:pt idx="2">
                  <c:v>8.0</c:v>
                </c:pt>
                <c:pt idx="3">
                  <c:v>40.0</c:v>
                </c:pt>
                <c:pt idx="4">
                  <c:v>74.0</c:v>
                </c:pt>
                <c:pt idx="5">
                  <c:v>100.0</c:v>
                </c:pt>
              </c:numCache>
            </c:numRef>
          </c:yVal>
        </c:ser>
        <c:dLbls/>
        <c:axId val="545975368"/>
        <c:axId val="545969448"/>
      </c:scatterChart>
      <c:valAx>
        <c:axId val="545975368"/>
        <c:scaling>
          <c:orientation val="minMax"/>
          <c:max val="50.0"/>
        </c:scaling>
        <c:axPos val="t"/>
        <c:title>
          <c:tx>
            <c:rich>
              <a:bodyPr/>
              <a:lstStyle/>
              <a:p>
                <a:pPr>
                  <a:defRPr sz="1100"/>
                </a:pPr>
                <a:r>
                  <a:rPr lang="en-US" sz="1100" dirty="0" smtClean="0"/>
                  <a:t>% clay</a:t>
                </a:r>
                <a:endParaRPr lang="en-US" sz="1100" dirty="0"/>
              </a:p>
            </c:rich>
          </c:tx>
          <c:layout/>
        </c:title>
        <c:numFmt formatCode="0" sourceLinked="0"/>
        <c:tickLblPos val="nextTo"/>
        <c:txPr>
          <a:bodyPr/>
          <a:lstStyle/>
          <a:p>
            <a:pPr>
              <a:defRPr sz="1200"/>
            </a:pPr>
            <a:endParaRPr lang="en-US"/>
          </a:p>
        </c:txPr>
        <c:crossAx val="545969448"/>
        <c:crosses val="autoZero"/>
        <c:crossBetween val="midCat"/>
      </c:valAx>
      <c:valAx>
        <c:axId val="545969448"/>
        <c:scaling>
          <c:orientation val="maxMin"/>
          <c:max val="160.0"/>
          <c:min val="0.0"/>
        </c:scaling>
        <c:axPos val="l"/>
        <c:majorGridlines/>
        <c:title>
          <c:tx>
            <c:rich>
              <a:bodyPr rot="-5400000" vert="horz"/>
              <a:lstStyle/>
              <a:p>
                <a:pPr>
                  <a:defRPr sz="1100"/>
                </a:pPr>
                <a:r>
                  <a:rPr lang="en-US" sz="1100" dirty="0" smtClean="0"/>
                  <a:t>Depth (cm)</a:t>
                </a:r>
                <a:endParaRPr lang="en-US" sz="1100" dirty="0"/>
              </a:p>
            </c:rich>
          </c:tx>
          <c:layout/>
        </c:title>
        <c:numFmt formatCode="0" sourceLinked="0"/>
        <c:tickLblPos val="nextTo"/>
        <c:txPr>
          <a:bodyPr/>
          <a:lstStyle/>
          <a:p>
            <a:pPr>
              <a:defRPr sz="1200"/>
            </a:pPr>
            <a:endParaRPr lang="en-US"/>
          </a:p>
        </c:txPr>
        <c:crossAx val="545975368"/>
        <c:crosses val="autoZero"/>
        <c:crossBetween val="midCat"/>
      </c:valAx>
    </c:plotArea>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3"/>
            <a:ext cx="435254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11247123"/>
            <a:ext cx="64514733"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11247123"/>
            <a:ext cx="192708527"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3"/>
            <a:ext cx="43525440" cy="8717280"/>
          </a:xfrm>
        </p:spPr>
        <p:txBody>
          <a:bodyPr anchor="t"/>
          <a:lstStyle>
            <a:lvl1pPr algn="l">
              <a:defRPr sz="23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8602966"/>
            <a:ext cx="43525440" cy="9601197"/>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65542163"/>
            <a:ext cx="128611627" cy="185389517"/>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65542163"/>
            <a:ext cx="128611633" cy="185389517"/>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757683"/>
            <a:ext cx="460857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9824723"/>
            <a:ext cx="22625053"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4" name="Content Placeholder 3"/>
          <p:cNvSpPr>
            <a:spLocks noGrp="1"/>
          </p:cNvSpPr>
          <p:nvPr>
            <p:ph sz="half" idx="2"/>
          </p:nvPr>
        </p:nvSpPr>
        <p:spPr>
          <a:xfrm>
            <a:off x="2560320" y="13919200"/>
            <a:ext cx="22625053"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9824723"/>
            <a:ext cx="22633940"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6" name="Content Placeholder 5"/>
          <p:cNvSpPr>
            <a:spLocks noGrp="1"/>
          </p:cNvSpPr>
          <p:nvPr>
            <p:ph sz="quarter" idx="4"/>
          </p:nvPr>
        </p:nvSpPr>
        <p:spPr>
          <a:xfrm>
            <a:off x="26012143" y="13919200"/>
            <a:ext cx="22633940"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747520"/>
            <a:ext cx="16846553" cy="7437120"/>
          </a:xfrm>
        </p:spPr>
        <p:txBody>
          <a:bodyPr anchor="b"/>
          <a:lstStyle>
            <a:lvl1pPr algn="l">
              <a:defRPr sz="11900" b="1"/>
            </a:lvl1pPr>
          </a:lstStyle>
          <a:p>
            <a:r>
              <a:rPr lang="en-US" smtClean="0"/>
              <a:t>Click to edit Master title style</a:t>
            </a:r>
            <a:endParaRPr lang="en-US"/>
          </a:p>
        </p:txBody>
      </p:sp>
      <p:sp>
        <p:nvSpPr>
          <p:cNvPr id="3" name="Content Placeholder 2"/>
          <p:cNvSpPr>
            <a:spLocks noGrp="1"/>
          </p:cNvSpPr>
          <p:nvPr>
            <p:ph idx="1"/>
          </p:nvPr>
        </p:nvSpPr>
        <p:spPr>
          <a:xfrm>
            <a:off x="20020280" y="1747523"/>
            <a:ext cx="28625800" cy="3745992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9184643"/>
            <a:ext cx="16846553" cy="30022803"/>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0"/>
            <a:ext cx="30723840" cy="3627123"/>
          </a:xfrm>
        </p:spPr>
        <p:txBody>
          <a:bodyPr anchor="b"/>
          <a:lstStyle>
            <a:lvl1pPr algn="l">
              <a:defRPr sz="119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921760"/>
            <a:ext cx="30723840" cy="26334720"/>
          </a:xfrm>
        </p:spPr>
        <p:txBody>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endParaRPr lang="en-US" dirty="0"/>
          </a:p>
        </p:txBody>
      </p:sp>
      <p:sp>
        <p:nvSpPr>
          <p:cNvPr id="4" name="Text Placeholder 3"/>
          <p:cNvSpPr>
            <a:spLocks noGrp="1"/>
          </p:cNvSpPr>
          <p:nvPr>
            <p:ph type="body" sz="half" idx="2"/>
          </p:nvPr>
        </p:nvSpPr>
        <p:spPr>
          <a:xfrm>
            <a:off x="10036813" y="34350963"/>
            <a:ext cx="30723840" cy="5151117"/>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20B3-5C51-5141-BD90-11903ADAF7EC}" type="datetimeFigureOut">
              <a:rPr lang="en-US" smtClean="0"/>
              <a:pPr/>
              <a:t>11/11/13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F402B-9383-5E49-874E-6A1214527AE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543410" tIns="271705" rIns="543410" bIns="271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10241283"/>
            <a:ext cx="46085760" cy="28966163"/>
          </a:xfrm>
          <a:prstGeom prst="rect">
            <a:avLst/>
          </a:prstGeom>
        </p:spPr>
        <p:txBody>
          <a:bodyPr vert="horz" lIns="543410" tIns="271705" rIns="543410" bIns="271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40680643"/>
            <a:ext cx="11948160" cy="2336800"/>
          </a:xfrm>
          <a:prstGeom prst="rect">
            <a:avLst/>
          </a:prstGeom>
        </p:spPr>
        <p:txBody>
          <a:bodyPr vert="horz" lIns="543410" tIns="271705" rIns="543410" bIns="271705" rtlCol="0" anchor="ctr"/>
          <a:lstStyle>
            <a:lvl1pPr algn="l">
              <a:defRPr sz="7100">
                <a:solidFill>
                  <a:schemeClr val="tx1">
                    <a:tint val="75000"/>
                  </a:schemeClr>
                </a:solidFill>
              </a:defRPr>
            </a:lvl1pPr>
          </a:lstStyle>
          <a:p>
            <a:fld id="{CD4F20B3-5C51-5141-BD90-11903ADAF7EC}" type="datetimeFigureOut">
              <a:rPr lang="en-US" smtClean="0"/>
              <a:pPr/>
              <a:t>11/11/13</a:t>
            </a:fld>
            <a:endParaRPr lang="en-US" dirty="0"/>
          </a:p>
        </p:txBody>
      </p:sp>
      <p:sp>
        <p:nvSpPr>
          <p:cNvPr id="5" name="Footer Placeholder 4"/>
          <p:cNvSpPr>
            <a:spLocks noGrp="1"/>
          </p:cNvSpPr>
          <p:nvPr>
            <p:ph type="ftr" sz="quarter" idx="3"/>
          </p:nvPr>
        </p:nvSpPr>
        <p:spPr>
          <a:xfrm>
            <a:off x="17495520" y="40680643"/>
            <a:ext cx="16215360" cy="2336800"/>
          </a:xfrm>
          <a:prstGeom prst="rect">
            <a:avLst/>
          </a:prstGeom>
        </p:spPr>
        <p:txBody>
          <a:bodyPr vert="horz" lIns="543410" tIns="271705" rIns="543410" bIns="271705" rtlCol="0" anchor="ctr"/>
          <a:lstStyle>
            <a:lvl1pPr algn="ctr">
              <a:defRPr sz="7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40680643"/>
            <a:ext cx="11948160" cy="2336800"/>
          </a:xfrm>
          <a:prstGeom prst="rect">
            <a:avLst/>
          </a:prstGeom>
        </p:spPr>
        <p:txBody>
          <a:bodyPr vert="horz" lIns="543410" tIns="271705" rIns="543410" bIns="271705" rtlCol="0" anchor="ctr"/>
          <a:lstStyle>
            <a:lvl1pPr algn="r">
              <a:defRPr sz="7100">
                <a:solidFill>
                  <a:schemeClr val="tx1">
                    <a:tint val="75000"/>
                  </a:schemeClr>
                </a:solidFill>
              </a:defRPr>
            </a:lvl1pPr>
          </a:lstStyle>
          <a:p>
            <a:fld id="{6D9F402B-9383-5E49-874E-6A1214527A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17048" rtl="0" eaLnBrk="1" latinLnBrk="0" hangingPunct="1">
        <a:spcBef>
          <a:spcPct val="0"/>
        </a:spcBef>
        <a:buNone/>
        <a:defRPr sz="26100" kern="1200">
          <a:solidFill>
            <a:schemeClr val="tx1"/>
          </a:solidFill>
          <a:latin typeface="+mj-lt"/>
          <a:ea typeface="+mj-ea"/>
          <a:cs typeface="+mj-cs"/>
        </a:defRPr>
      </a:lvl1pPr>
    </p:titleStyle>
    <p:bodyStyle>
      <a:lvl1pPr marL="2037786" indent="-2037786" algn="l" defTabSz="2717048" rtl="0" eaLnBrk="1" latinLnBrk="0" hangingPunct="1">
        <a:spcBef>
          <a:spcPct val="20000"/>
        </a:spcBef>
        <a:buFont typeface="Arial"/>
        <a:buChar char="•"/>
        <a:defRPr sz="19000" kern="1200">
          <a:solidFill>
            <a:schemeClr val="tx1"/>
          </a:solidFill>
          <a:latin typeface="+mn-lt"/>
          <a:ea typeface="+mn-ea"/>
          <a:cs typeface="+mn-cs"/>
        </a:defRPr>
      </a:lvl1pPr>
      <a:lvl2pPr marL="4415203" indent="-1698155" algn="l" defTabSz="2717048" rtl="0" eaLnBrk="1" latinLnBrk="0" hangingPunct="1">
        <a:spcBef>
          <a:spcPct val="20000"/>
        </a:spcBef>
        <a:buFont typeface="Arial"/>
        <a:buChar char="–"/>
        <a:defRPr sz="16600" kern="1200">
          <a:solidFill>
            <a:schemeClr val="tx1"/>
          </a:solidFill>
          <a:latin typeface="+mn-lt"/>
          <a:ea typeface="+mn-ea"/>
          <a:cs typeface="+mn-cs"/>
        </a:defRPr>
      </a:lvl2pPr>
      <a:lvl3pPr marL="6792620" indent="-1358524" algn="l" defTabSz="2717048" rtl="0" eaLnBrk="1" latinLnBrk="0" hangingPunct="1">
        <a:spcBef>
          <a:spcPct val="20000"/>
        </a:spcBef>
        <a:buFont typeface="Arial"/>
        <a:buChar char="•"/>
        <a:defRPr sz="14300" kern="1200">
          <a:solidFill>
            <a:schemeClr val="tx1"/>
          </a:solidFill>
          <a:latin typeface="+mn-lt"/>
          <a:ea typeface="+mn-ea"/>
          <a:cs typeface="+mn-cs"/>
        </a:defRPr>
      </a:lvl3pPr>
      <a:lvl4pPr marL="9509669" indent="-1358524" algn="l" defTabSz="2717048" rtl="0" eaLnBrk="1" latinLnBrk="0" hangingPunct="1">
        <a:spcBef>
          <a:spcPct val="20000"/>
        </a:spcBef>
        <a:buFont typeface="Arial"/>
        <a:buChar char="–"/>
        <a:defRPr sz="11900" kern="1200">
          <a:solidFill>
            <a:schemeClr val="tx1"/>
          </a:solidFill>
          <a:latin typeface="+mn-lt"/>
          <a:ea typeface="+mn-ea"/>
          <a:cs typeface="+mn-cs"/>
        </a:defRPr>
      </a:lvl4pPr>
      <a:lvl5pPr marL="12226717" indent="-1358524" algn="l" defTabSz="2717048" rtl="0" eaLnBrk="1" latinLnBrk="0" hangingPunct="1">
        <a:spcBef>
          <a:spcPct val="20000"/>
        </a:spcBef>
        <a:buFont typeface="Arial"/>
        <a:buChar char="»"/>
        <a:defRPr sz="11900" kern="1200">
          <a:solidFill>
            <a:schemeClr val="tx1"/>
          </a:solidFill>
          <a:latin typeface="+mn-lt"/>
          <a:ea typeface="+mn-ea"/>
          <a:cs typeface="+mn-cs"/>
        </a:defRPr>
      </a:lvl5pPr>
      <a:lvl6pPr marL="14943765" indent="-1358524" algn="l" defTabSz="2717048" rtl="0" eaLnBrk="1" latinLnBrk="0" hangingPunct="1">
        <a:spcBef>
          <a:spcPct val="20000"/>
        </a:spcBef>
        <a:buFont typeface="Arial"/>
        <a:buChar char="•"/>
        <a:defRPr sz="11900" kern="1200">
          <a:solidFill>
            <a:schemeClr val="tx1"/>
          </a:solidFill>
          <a:latin typeface="+mn-lt"/>
          <a:ea typeface="+mn-ea"/>
          <a:cs typeface="+mn-cs"/>
        </a:defRPr>
      </a:lvl6pPr>
      <a:lvl7pPr marL="17660813" indent="-1358524" algn="l" defTabSz="2717048" rtl="0" eaLnBrk="1" latinLnBrk="0" hangingPunct="1">
        <a:spcBef>
          <a:spcPct val="20000"/>
        </a:spcBef>
        <a:buFont typeface="Arial"/>
        <a:buChar char="•"/>
        <a:defRPr sz="11900" kern="1200">
          <a:solidFill>
            <a:schemeClr val="tx1"/>
          </a:solidFill>
          <a:latin typeface="+mn-lt"/>
          <a:ea typeface="+mn-ea"/>
          <a:cs typeface="+mn-cs"/>
        </a:defRPr>
      </a:lvl7pPr>
      <a:lvl8pPr marL="20377861" indent="-1358524" algn="l" defTabSz="2717048" rtl="0" eaLnBrk="1" latinLnBrk="0" hangingPunct="1">
        <a:spcBef>
          <a:spcPct val="20000"/>
        </a:spcBef>
        <a:buFont typeface="Arial"/>
        <a:buChar char="•"/>
        <a:defRPr sz="11900" kern="1200">
          <a:solidFill>
            <a:schemeClr val="tx1"/>
          </a:solidFill>
          <a:latin typeface="+mn-lt"/>
          <a:ea typeface="+mn-ea"/>
          <a:cs typeface="+mn-cs"/>
        </a:defRPr>
      </a:lvl8pPr>
      <a:lvl9pPr marL="23094909" indent="-1358524" algn="l" defTabSz="2717048" rtl="0" eaLnBrk="1" latinLnBrk="0" hangingPunct="1">
        <a:spcBef>
          <a:spcPct val="20000"/>
        </a:spcBef>
        <a:buFont typeface="Arial"/>
        <a:buChar char="•"/>
        <a:defRPr sz="11900" kern="1200">
          <a:solidFill>
            <a:schemeClr val="tx1"/>
          </a:solidFill>
          <a:latin typeface="+mn-lt"/>
          <a:ea typeface="+mn-ea"/>
          <a:cs typeface="+mn-cs"/>
        </a:defRPr>
      </a:lvl9pPr>
    </p:bodyStyle>
    <p:otherStyle>
      <a:defPPr>
        <a:defRPr lang="en-US"/>
      </a:defPPr>
      <a:lvl1pPr marL="0" algn="l" defTabSz="2717048" rtl="0" eaLnBrk="1" latinLnBrk="0" hangingPunct="1">
        <a:defRPr sz="10700" kern="1200">
          <a:solidFill>
            <a:schemeClr val="tx1"/>
          </a:solidFill>
          <a:latin typeface="+mn-lt"/>
          <a:ea typeface="+mn-ea"/>
          <a:cs typeface="+mn-cs"/>
        </a:defRPr>
      </a:lvl1pPr>
      <a:lvl2pPr marL="2717048" algn="l" defTabSz="2717048" rtl="0" eaLnBrk="1" latinLnBrk="0" hangingPunct="1">
        <a:defRPr sz="10700" kern="1200">
          <a:solidFill>
            <a:schemeClr val="tx1"/>
          </a:solidFill>
          <a:latin typeface="+mn-lt"/>
          <a:ea typeface="+mn-ea"/>
          <a:cs typeface="+mn-cs"/>
        </a:defRPr>
      </a:lvl2pPr>
      <a:lvl3pPr marL="5434096" algn="l" defTabSz="2717048" rtl="0" eaLnBrk="1" latinLnBrk="0" hangingPunct="1">
        <a:defRPr sz="10700" kern="1200">
          <a:solidFill>
            <a:schemeClr val="tx1"/>
          </a:solidFill>
          <a:latin typeface="+mn-lt"/>
          <a:ea typeface="+mn-ea"/>
          <a:cs typeface="+mn-cs"/>
        </a:defRPr>
      </a:lvl3pPr>
      <a:lvl4pPr marL="8151144" algn="l" defTabSz="2717048" rtl="0" eaLnBrk="1" latinLnBrk="0" hangingPunct="1">
        <a:defRPr sz="10700" kern="1200">
          <a:solidFill>
            <a:schemeClr val="tx1"/>
          </a:solidFill>
          <a:latin typeface="+mn-lt"/>
          <a:ea typeface="+mn-ea"/>
          <a:cs typeface="+mn-cs"/>
        </a:defRPr>
      </a:lvl4pPr>
      <a:lvl5pPr marL="10868193" algn="l" defTabSz="2717048" rtl="0" eaLnBrk="1" latinLnBrk="0" hangingPunct="1">
        <a:defRPr sz="10700" kern="1200">
          <a:solidFill>
            <a:schemeClr val="tx1"/>
          </a:solidFill>
          <a:latin typeface="+mn-lt"/>
          <a:ea typeface="+mn-ea"/>
          <a:cs typeface="+mn-cs"/>
        </a:defRPr>
      </a:lvl5pPr>
      <a:lvl6pPr marL="13585241" algn="l" defTabSz="2717048" rtl="0" eaLnBrk="1" latinLnBrk="0" hangingPunct="1">
        <a:defRPr sz="10700" kern="1200">
          <a:solidFill>
            <a:schemeClr val="tx1"/>
          </a:solidFill>
          <a:latin typeface="+mn-lt"/>
          <a:ea typeface="+mn-ea"/>
          <a:cs typeface="+mn-cs"/>
        </a:defRPr>
      </a:lvl6pPr>
      <a:lvl7pPr marL="16302289" algn="l" defTabSz="2717048" rtl="0" eaLnBrk="1" latinLnBrk="0" hangingPunct="1">
        <a:defRPr sz="10700" kern="1200">
          <a:solidFill>
            <a:schemeClr val="tx1"/>
          </a:solidFill>
          <a:latin typeface="+mn-lt"/>
          <a:ea typeface="+mn-ea"/>
          <a:cs typeface="+mn-cs"/>
        </a:defRPr>
      </a:lvl7pPr>
      <a:lvl8pPr marL="19019337" algn="l" defTabSz="2717048" rtl="0" eaLnBrk="1" latinLnBrk="0" hangingPunct="1">
        <a:defRPr sz="10700" kern="1200">
          <a:solidFill>
            <a:schemeClr val="tx1"/>
          </a:solidFill>
          <a:latin typeface="+mn-lt"/>
          <a:ea typeface="+mn-ea"/>
          <a:cs typeface="+mn-cs"/>
        </a:defRPr>
      </a:lvl8pPr>
      <a:lvl9pPr marL="21736385" algn="l" defTabSz="2717048"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1.gif"/><Relationship Id="rId21" Type="http://schemas.openxmlformats.org/officeDocument/2006/relationships/chart" Target="../charts/chart7.xml"/><Relationship Id="rId22" Type="http://schemas.openxmlformats.org/officeDocument/2006/relationships/chart" Target="../charts/chart8.xml"/><Relationship Id="rId23" Type="http://schemas.openxmlformats.org/officeDocument/2006/relationships/chart" Target="../charts/chart9.xml"/><Relationship Id="rId24" Type="http://schemas.openxmlformats.org/officeDocument/2006/relationships/chart" Target="../charts/chart10.xml"/><Relationship Id="rId25" Type="http://schemas.openxmlformats.org/officeDocument/2006/relationships/chart" Target="../charts/chart11.xml"/><Relationship Id="rId26" Type="http://schemas.openxmlformats.org/officeDocument/2006/relationships/chart" Target="../charts/chart12.xml"/><Relationship Id="rId27" Type="http://schemas.openxmlformats.org/officeDocument/2006/relationships/image" Target="../media/image12.jpeg"/><Relationship Id="rId28" Type="http://schemas.openxmlformats.org/officeDocument/2006/relationships/image" Target="../media/image13.png"/><Relationship Id="rId2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30" Type="http://schemas.openxmlformats.org/officeDocument/2006/relationships/image" Target="../media/image15.pdf"/><Relationship Id="rId6" Type="http://schemas.openxmlformats.org/officeDocument/2006/relationships/image" Target="../media/image5.jpeg"/><Relationship Id="rId7" Type="http://schemas.openxmlformats.org/officeDocument/2006/relationships/image" Target="../media/image6.png"/><Relationship Id="rId9" Type="http://schemas.openxmlformats.org/officeDocument/2006/relationships/image" Target="../media/image8.jpeg"/><Relationship Id="rId8" Type="http://schemas.openxmlformats.org/officeDocument/2006/relationships/image" Target="../media/image7.jpeg"/><Relationship Id="rId38" Type="http://schemas.openxmlformats.org/officeDocument/2006/relationships/image" Target="../media/image15.png"/><Relationship Id="rId39" Type="http://schemas.openxmlformats.org/officeDocument/2006/relationships/image" Target="../media/image16.png"/><Relationship Id="rId10" Type="http://schemas.microsoft.com/office/2007/relationships/hdphoto" Target="../media/hdphoto1.wdp"/><Relationship Id="rId11" Type="http://schemas.openxmlformats.org/officeDocument/2006/relationships/hyperlink" Target="http://3dparks.wr.usgs.gov/nyc/moraines/quaternary.htm" TargetMode="External"/><Relationship Id="rId12" Type="http://schemas.openxmlformats.org/officeDocument/2006/relationships/image" Target="../media/image9.png"/><Relationship Id="rId13" Type="http://schemas.openxmlformats.org/officeDocument/2006/relationships/chart" Target="../charts/chart1.xml"/><Relationship Id="rId14" Type="http://schemas.openxmlformats.org/officeDocument/2006/relationships/chart" Target="../charts/chart2.xml"/><Relationship Id="rId15" Type="http://schemas.openxmlformats.org/officeDocument/2006/relationships/chart" Target="../charts/chart3.xml"/><Relationship Id="rId16" Type="http://schemas.openxmlformats.org/officeDocument/2006/relationships/chart" Target="../charts/chart4.xml"/><Relationship Id="rId17" Type="http://schemas.openxmlformats.org/officeDocument/2006/relationships/chart" Target="../charts/chart5.xml"/><Relationship Id="rId18" Type="http://schemas.openxmlformats.org/officeDocument/2006/relationships/chart" Target="../charts/chart6.xml"/><Relationship Id="rId19" Type="http://schemas.openxmlformats.org/officeDocument/2006/relationships/image" Target="../media/image10.jpeg"/><Relationship Id="rId40" Type="http://schemas.openxmlformats.org/officeDocument/2006/relationships/image" Target="../media/image17.png"/><Relationship Id="rId41" Type="http://schemas.openxmlformats.org/officeDocument/2006/relationships/image" Target="../media/image18.png"/><Relationship Id="rId42" Type="http://schemas.openxmlformats.org/officeDocument/2006/relationships/image" Target="../media/image19.png"/><Relationship Id="rId43" Type="http://schemas.openxmlformats.org/officeDocument/2006/relationships/image" Target="../media/image20.png"/><Relationship Id="rId4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19"/>
          <p:cNvSpPr txBox="1">
            <a:spLocks noChangeArrowheads="1"/>
          </p:cNvSpPr>
          <p:nvPr/>
        </p:nvSpPr>
        <p:spPr bwMode="auto">
          <a:xfrm>
            <a:off x="38105767" y="20136324"/>
            <a:ext cx="9685809" cy="75405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418" tIns="45709" rIns="91418" bIns="45709">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algn="just">
              <a:lnSpc>
                <a:spcPct val="110000"/>
              </a:lnSpc>
            </a:pPr>
            <a:r>
              <a:rPr lang="en-US" sz="2200" dirty="0" smtClean="0">
                <a:latin typeface="Book Antiqua"/>
              </a:rPr>
              <a:t>This study was conducted through Montclair State University’s Research Experience for Undergraduates (REU) program.  The program was divided into three teams that focused on Soil science, water ecology, and hydrology.  Our team’s goal was to to assess soil development in glacial sediments in Sussex County, Northwest New Jersey through a  combination of soil profile field methods and laboratory analysis. It is important to understand soil development because soil is the interface between the biosphere and the atmosphere, it can easily be compared one of the most vital human organs, the skin, for without it the Earth can not sustain life.  Seven profiles were analyzed along a catena transect from a moraine ridge to a floodplain in the Flatbrook Watershed. Soil profile descriptions provide an accepted means to assess pedogenesis, however, soil profile field methods have limitations: inability to discern more detailed soil attributes such as particle size fractions (as opposed to texture), organic carbon content, and chemistry. Supplemental laboratory analysis provides particle size, organic carbon, and chemical composition. Results show that </a:t>
            </a:r>
            <a:r>
              <a:rPr lang="en-US" sz="2200" dirty="0" smtClean="0">
                <a:latin typeface="Book Antiqua"/>
                <a:cs typeface="Book Antiqua"/>
              </a:rPr>
              <a:t>profile complexity appears to associate with areas of greater moisture and organic input; definitive correlation will require additional data. Within profiles, element ratios corresponded as expected to horizons, more leaching with E-horizons, accumulations of Al and Fe in B horizons reflecting the degree of illuviation. </a:t>
            </a:r>
            <a:endParaRPr lang="en-US" sz="2200" dirty="0">
              <a:solidFill>
                <a:schemeClr val="tx2"/>
              </a:solidFill>
              <a:latin typeface="Book Antiqua"/>
              <a:cs typeface="Book Antiqua"/>
            </a:endParaRPr>
          </a:p>
        </p:txBody>
      </p:sp>
      <p:sp>
        <p:nvSpPr>
          <p:cNvPr id="7" name="Rectangle 10"/>
          <p:cNvSpPr>
            <a:spLocks noChangeArrowheads="1"/>
          </p:cNvSpPr>
          <p:nvPr/>
        </p:nvSpPr>
        <p:spPr bwMode="auto">
          <a:xfrm>
            <a:off x="39672073" y="18881789"/>
            <a:ext cx="6553199" cy="685799"/>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Introduction</a:t>
            </a:r>
            <a:endParaRPr lang="en-US" sz="4400" b="1" dirty="0">
              <a:solidFill>
                <a:schemeClr val="bg1"/>
              </a:solidFill>
            </a:endParaRPr>
          </a:p>
        </p:txBody>
      </p:sp>
      <p:grpSp>
        <p:nvGrpSpPr>
          <p:cNvPr id="8" name="Group 7"/>
          <p:cNvGrpSpPr/>
          <p:nvPr/>
        </p:nvGrpSpPr>
        <p:grpSpPr>
          <a:xfrm>
            <a:off x="-26943" y="-31864"/>
            <a:ext cx="3303543" cy="43923064"/>
            <a:chOff x="-26943" y="-31864"/>
            <a:chExt cx="2846343" cy="21990782"/>
          </a:xfrm>
        </p:grpSpPr>
        <p:sp>
          <p:nvSpPr>
            <p:cNvPr id="9" name="Flowchart: Document 55"/>
            <p:cNvSpPr/>
            <p:nvPr/>
          </p:nvSpPr>
          <p:spPr>
            <a:xfrm rot="16200000" flipH="1">
              <a:off x="-9436460" y="9703055"/>
              <a:ext cx="21990776" cy="2520944"/>
            </a:xfrm>
            <a:prstGeom prst="flowChartDocumen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Document 56"/>
            <p:cNvSpPr/>
            <p:nvPr/>
          </p:nvSpPr>
          <p:spPr>
            <a:xfrm rot="16200000" flipH="1">
              <a:off x="-9779361" y="9741152"/>
              <a:ext cx="21990780" cy="2444747"/>
            </a:xfrm>
            <a:prstGeom prst="flowChartDocumen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Document 57"/>
            <p:cNvSpPr/>
            <p:nvPr/>
          </p:nvSpPr>
          <p:spPr>
            <a:xfrm rot="16200000">
              <a:off x="-10146033" y="10087226"/>
              <a:ext cx="21990782" cy="1752601"/>
            </a:xfrm>
            <a:prstGeom prst="flowChartDocumen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flipH="1">
            <a:off x="47979780" y="-128291"/>
            <a:ext cx="3310128" cy="43954933"/>
            <a:chOff x="-302503" y="-31864"/>
            <a:chExt cx="3121903" cy="22006737"/>
          </a:xfrm>
        </p:grpSpPr>
        <p:sp>
          <p:nvSpPr>
            <p:cNvPr id="13" name="Flowchart: Document 59"/>
            <p:cNvSpPr/>
            <p:nvPr/>
          </p:nvSpPr>
          <p:spPr>
            <a:xfrm rot="16200000" flipH="1">
              <a:off x="-9436460" y="9703055"/>
              <a:ext cx="21990776" cy="2520944"/>
            </a:xfrm>
            <a:prstGeom prst="flowChartDocumen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Document 60"/>
            <p:cNvSpPr/>
            <p:nvPr/>
          </p:nvSpPr>
          <p:spPr>
            <a:xfrm rot="16200000" flipH="1">
              <a:off x="-9779361" y="9741152"/>
              <a:ext cx="21990780" cy="2444747"/>
            </a:xfrm>
            <a:prstGeom prst="flowChartDocumen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Document 61"/>
            <p:cNvSpPr/>
            <p:nvPr/>
          </p:nvSpPr>
          <p:spPr>
            <a:xfrm rot="16200000">
              <a:off x="-10421593" y="10103181"/>
              <a:ext cx="21990782" cy="1752601"/>
            </a:xfrm>
            <a:prstGeom prst="flowChartDocumen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 Placeholder 2"/>
          <p:cNvSpPr txBox="1">
            <a:spLocks/>
          </p:cNvSpPr>
          <p:nvPr/>
        </p:nvSpPr>
        <p:spPr>
          <a:xfrm>
            <a:off x="0" y="-76200"/>
            <a:ext cx="51289908" cy="2514600"/>
          </a:xfrm>
          <a:prstGeom prst="rect">
            <a:avLst/>
          </a:prstGeom>
        </p:spPr>
        <p:txBody>
          <a:bodyPr vert="horz" lIns="376108" tIns="188056" rIns="376108" bIns="188056" rtlCol="0">
            <a:normAutofit/>
          </a:bodyPr>
          <a:lstStyle/>
          <a:p>
            <a:pPr marL="0" marR="0" lvl="0" indent="0" algn="ctr" defTabSz="3761086" rtl="0" eaLnBrk="1" fontAlgn="auto" latinLnBrk="0" hangingPunct="1">
              <a:lnSpc>
                <a:spcPct val="100000"/>
              </a:lnSpc>
              <a:spcBef>
                <a:spcPts val="1500"/>
              </a:spcBef>
              <a:spcAft>
                <a:spcPts val="0"/>
              </a:spcAft>
              <a:buClrTx/>
              <a:buSzTx/>
              <a:buFontTx/>
              <a:buNone/>
              <a:tabLst/>
              <a:defRPr/>
            </a:pPr>
            <a:r>
              <a:rPr kumimoji="0" lang="en-US" sz="7000" b="1" i="0" u="none" strike="noStrike" kern="1200" cap="none" spc="0" normalizeH="0" baseline="0" noProof="0" dirty="0" smtClean="0">
                <a:ln>
                  <a:noFill/>
                </a:ln>
                <a:solidFill>
                  <a:schemeClr val="tx2"/>
                </a:solidFill>
                <a:effectLst/>
                <a:uLnTx/>
                <a:uFillTx/>
                <a:latin typeface="Book Antiqua"/>
                <a:ea typeface="+mn-ea"/>
                <a:cs typeface="Arial" pitchFamily="34" charset="0"/>
              </a:rPr>
              <a:t>Field and Laboratory Methods Used to Assess Late Quaternary Pedogenesis</a:t>
            </a:r>
            <a:endParaRPr kumimoji="0" lang="en-US" sz="7000" b="1" i="0" u="none" strike="noStrike" kern="1200" cap="none" spc="0" normalizeH="0" baseline="0" noProof="0" dirty="0">
              <a:ln>
                <a:noFill/>
              </a:ln>
              <a:solidFill>
                <a:schemeClr val="tx2"/>
              </a:solidFill>
              <a:effectLst/>
              <a:uLnTx/>
              <a:uFillTx/>
              <a:latin typeface="Book Antiqua"/>
              <a:ea typeface="+mn-ea"/>
              <a:cs typeface="Arial" pitchFamily="34" charset="0"/>
            </a:endParaRPr>
          </a:p>
        </p:txBody>
      </p:sp>
      <p:sp>
        <p:nvSpPr>
          <p:cNvPr id="17" name="Text Placeholder 5"/>
          <p:cNvSpPr txBox="1">
            <a:spLocks/>
          </p:cNvSpPr>
          <p:nvPr/>
        </p:nvSpPr>
        <p:spPr>
          <a:xfrm>
            <a:off x="-26942" y="1254125"/>
            <a:ext cx="51316850" cy="3276600"/>
          </a:xfrm>
          <a:prstGeom prst="rect">
            <a:avLst/>
          </a:prstGeom>
        </p:spPr>
        <p:txBody>
          <a:bodyPr vert="horz" lIns="376108" tIns="188056" rIns="376108" bIns="188056" rtlCol="0">
            <a:normAutofit/>
          </a:bodyPr>
          <a:lstStyle/>
          <a:p>
            <a:pPr lvl="0" algn="ctr" defTabSz="3761086">
              <a:spcBef>
                <a:spcPts val="600"/>
              </a:spcBef>
              <a:defRPr/>
            </a:pPr>
            <a:r>
              <a:rPr kumimoji="0" lang="en-US" sz="4200" b="1" i="0" u="none" strike="noStrike" kern="1200" cap="none" spc="0" normalizeH="0" baseline="0" noProof="0" dirty="0" smtClean="0">
                <a:ln>
                  <a:noFill/>
                </a:ln>
                <a:solidFill>
                  <a:schemeClr val="tx2"/>
                </a:solidFill>
                <a:effectLst/>
                <a:uLnTx/>
                <a:uFillTx/>
                <a:latin typeface="Book Antiqua"/>
                <a:ea typeface="+mn-ea"/>
                <a:cs typeface="Arial" pitchFamily="34" charset="0"/>
              </a:rPr>
              <a:t>Liana M. Agrios</a:t>
            </a:r>
            <a:r>
              <a:rPr lang="en-US" sz="4200" b="1" baseline="30000" noProof="0" dirty="0" smtClean="0">
                <a:solidFill>
                  <a:schemeClr val="tx2"/>
                </a:solidFill>
                <a:latin typeface="Book Antiqua"/>
                <a:cs typeface="Arial" pitchFamily="34" charset="0"/>
              </a:rPr>
              <a:t>2</a:t>
            </a:r>
            <a:r>
              <a:rPr kumimoji="0" lang="en-US" sz="4200" b="1" i="0" u="none" strike="noStrike" kern="1200" cap="none" spc="0" normalizeH="0" baseline="0" noProof="0" dirty="0" smtClean="0">
                <a:ln>
                  <a:noFill/>
                </a:ln>
                <a:solidFill>
                  <a:schemeClr val="tx2"/>
                </a:solidFill>
                <a:effectLst/>
                <a:uLnTx/>
                <a:uFillTx/>
                <a:latin typeface="Book Antiqua"/>
                <a:ea typeface="+mn-ea"/>
                <a:cs typeface="Arial" pitchFamily="34" charset="0"/>
              </a:rPr>
              <a:t>, Miguel Loubriel Torres</a:t>
            </a:r>
            <a:r>
              <a:rPr lang="en-US" sz="4200" b="1" baseline="30000" noProof="0" dirty="0" smtClean="0">
                <a:solidFill>
                  <a:schemeClr val="tx2"/>
                </a:solidFill>
                <a:latin typeface="Book Antiqua"/>
                <a:cs typeface="Arial" pitchFamily="34" charset="0"/>
              </a:rPr>
              <a:t>3</a:t>
            </a:r>
            <a:r>
              <a:rPr kumimoji="0" lang="en-US" sz="4200" b="1" i="0" u="none" strike="noStrike" kern="1200" cap="none" spc="0" normalizeH="0" baseline="0" noProof="0" dirty="0" smtClean="0">
                <a:ln>
                  <a:noFill/>
                </a:ln>
                <a:solidFill>
                  <a:schemeClr val="tx2"/>
                </a:solidFill>
                <a:effectLst/>
                <a:uLnTx/>
                <a:uFillTx/>
                <a:latin typeface="Book Antiqua"/>
                <a:ea typeface="+mn-ea"/>
                <a:cs typeface="Arial" pitchFamily="34" charset="0"/>
              </a:rPr>
              <a:t>, Salvatore Zerbo III</a:t>
            </a:r>
            <a:r>
              <a:rPr lang="en-US" sz="4200" b="1" baseline="30000" dirty="0">
                <a:solidFill>
                  <a:schemeClr val="tx2"/>
                </a:solidFill>
                <a:latin typeface="Book Antiqua"/>
                <a:cs typeface="Arial" pitchFamily="34" charset="0"/>
              </a:rPr>
              <a:t>1</a:t>
            </a:r>
            <a:r>
              <a:rPr lang="en-US" sz="4200" b="1" dirty="0" smtClean="0">
                <a:solidFill>
                  <a:schemeClr val="tx2"/>
                </a:solidFill>
                <a:latin typeface="Book Antiqua"/>
                <a:cs typeface="Arial" pitchFamily="34" charset="0"/>
              </a:rPr>
              <a:t>, </a:t>
            </a:r>
            <a:r>
              <a:rPr lang="en-US" sz="4200" b="1" dirty="0">
                <a:solidFill>
                  <a:schemeClr val="tx2"/>
                </a:solidFill>
                <a:latin typeface="Book Antiqua"/>
                <a:cs typeface="Arial" pitchFamily="34" charset="0"/>
              </a:rPr>
              <a:t>Gregory </a:t>
            </a:r>
            <a:r>
              <a:rPr lang="en-US" sz="4200" b="1" dirty="0" smtClean="0">
                <a:solidFill>
                  <a:schemeClr val="tx2"/>
                </a:solidFill>
                <a:latin typeface="Book Antiqua"/>
                <a:cs typeface="Arial" pitchFamily="34" charset="0"/>
              </a:rPr>
              <a:t>A. Pope</a:t>
            </a:r>
            <a:r>
              <a:rPr lang="en-US" sz="4200" b="1" baseline="30000" dirty="0" smtClean="0">
                <a:solidFill>
                  <a:schemeClr val="tx2"/>
                </a:solidFill>
                <a:latin typeface="Book Antiqua"/>
                <a:cs typeface="Arial" pitchFamily="34" charset="0"/>
              </a:rPr>
              <a:t>1</a:t>
            </a:r>
            <a:r>
              <a:rPr kumimoji="0" lang="en-US" sz="4200" b="1" i="0" u="none" strike="noStrike" kern="1200" cap="none" spc="0" normalizeH="0" baseline="0" noProof="0" dirty="0" smtClean="0">
                <a:ln>
                  <a:noFill/>
                </a:ln>
                <a:solidFill>
                  <a:schemeClr val="tx2"/>
                </a:solidFill>
                <a:effectLst/>
                <a:uLnTx/>
                <a:uFillTx/>
                <a:latin typeface="Book Antiqua"/>
                <a:ea typeface="+mn-ea"/>
                <a:cs typeface="Arial" pitchFamily="34" charset="0"/>
              </a:rPr>
              <a:t> Joshua C. Galster</a:t>
            </a:r>
            <a:r>
              <a:rPr kumimoji="0" lang="en-US" sz="4200" b="1" i="0" u="none" strike="noStrike" kern="1200" cap="none" spc="0" normalizeH="0" baseline="30000" noProof="0" dirty="0" smtClean="0">
                <a:ln>
                  <a:noFill/>
                </a:ln>
                <a:solidFill>
                  <a:schemeClr val="tx2"/>
                </a:solidFill>
                <a:effectLst/>
                <a:uLnTx/>
                <a:uFillTx/>
                <a:latin typeface="Book Antiqua"/>
                <a:ea typeface="+mn-ea"/>
                <a:cs typeface="Arial" pitchFamily="34" charset="0"/>
              </a:rPr>
              <a:t>1</a:t>
            </a:r>
            <a:r>
              <a:rPr kumimoji="0" lang="en-US" sz="4200" b="1" i="0" u="none" strike="noStrike" kern="1200" cap="none" spc="0" normalizeH="0" baseline="0" noProof="0" dirty="0" smtClean="0">
                <a:ln>
                  <a:noFill/>
                </a:ln>
                <a:solidFill>
                  <a:schemeClr val="tx2"/>
                </a:solidFill>
                <a:effectLst/>
                <a:uLnTx/>
                <a:uFillTx/>
                <a:latin typeface="Book Antiqua"/>
                <a:ea typeface="+mn-ea"/>
                <a:cs typeface="Arial" pitchFamily="34" charset="0"/>
              </a:rPr>
              <a:t>, Meiyin S. Wu</a:t>
            </a:r>
            <a:r>
              <a:rPr kumimoji="0" lang="en-US" sz="4200" b="1" i="0" u="none" strike="noStrike" kern="1200" cap="none" spc="0" normalizeH="0" baseline="30000" noProof="0" dirty="0" smtClean="0">
                <a:ln>
                  <a:noFill/>
                </a:ln>
                <a:solidFill>
                  <a:schemeClr val="tx2"/>
                </a:solidFill>
                <a:effectLst/>
                <a:uLnTx/>
                <a:uFillTx/>
                <a:latin typeface="Book Antiqua"/>
                <a:ea typeface="+mn-ea"/>
                <a:cs typeface="Arial" pitchFamily="34" charset="0"/>
              </a:rPr>
              <a:t>1</a:t>
            </a:r>
          </a:p>
          <a:p>
            <a:pPr marL="0" marR="0" lvl="0" indent="0" algn="ctr" defTabSz="912813"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Book Antiqua"/>
                <a:ea typeface="+mn-ea"/>
                <a:cs typeface="Book Antiqua"/>
              </a:rPr>
              <a:t>Author contact information: popeg@mail.montclair.edu</a:t>
            </a:r>
          </a:p>
          <a:p>
            <a:pPr marL="0" marR="0" lvl="0" indent="0" algn="ctr" defTabSz="912813"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30000" noProof="0" dirty="0" smtClean="0">
                <a:ln>
                  <a:noFill/>
                </a:ln>
                <a:solidFill>
                  <a:schemeClr val="tx1"/>
                </a:solidFill>
                <a:effectLst/>
                <a:uLnTx/>
                <a:uFillTx/>
                <a:latin typeface="Book Antiqua"/>
                <a:ea typeface="+mn-ea"/>
                <a:cs typeface="Book Antiqua"/>
              </a:rPr>
              <a:t>1</a:t>
            </a:r>
            <a:r>
              <a:rPr kumimoji="0" lang="en-US" sz="3200" b="1" i="0" u="none" strike="noStrike" kern="1200" cap="none" spc="0" normalizeH="0" baseline="0" noProof="0" dirty="0" smtClean="0">
                <a:ln>
                  <a:noFill/>
                </a:ln>
                <a:solidFill>
                  <a:schemeClr val="tx1"/>
                </a:solidFill>
                <a:effectLst/>
                <a:uLnTx/>
                <a:uFillTx/>
                <a:latin typeface="Book Antiqua"/>
                <a:ea typeface="+mn-ea"/>
                <a:cs typeface="Book Antiqua"/>
              </a:rPr>
              <a:t>Department of Earth and Environmental Studies, Montclair State University, Montclair, NJ 07043</a:t>
            </a:r>
          </a:p>
          <a:p>
            <a:pPr marL="0" marR="0" lvl="0" indent="0" algn="ctr" defTabSz="912813"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30000" noProof="0" dirty="0" smtClean="0">
                <a:ln>
                  <a:noFill/>
                </a:ln>
                <a:solidFill>
                  <a:schemeClr val="tx1"/>
                </a:solidFill>
                <a:effectLst/>
                <a:uLnTx/>
                <a:uFillTx/>
                <a:latin typeface="Book Antiqua"/>
                <a:ea typeface="+mn-ea"/>
                <a:cs typeface="Book Antiqua"/>
              </a:rPr>
              <a:t>2</a:t>
            </a:r>
            <a:r>
              <a:rPr kumimoji="0" lang="en-US" sz="3200" b="1" i="0" u="none" strike="noStrike" kern="1200" cap="none" spc="0" normalizeH="0" baseline="0" noProof="0" dirty="0" smtClean="0">
                <a:ln>
                  <a:noFill/>
                </a:ln>
                <a:solidFill>
                  <a:schemeClr val="tx1"/>
                </a:solidFill>
                <a:effectLst/>
                <a:uLnTx/>
                <a:uFillTx/>
                <a:latin typeface="Book Antiqua"/>
                <a:ea typeface="+mn-ea"/>
                <a:cs typeface="Book Antiqua"/>
              </a:rPr>
              <a:t>Department of Geology and Environmental Geosciences, Lafayette College, Easton, PA 18042</a:t>
            </a:r>
          </a:p>
          <a:p>
            <a:pPr marL="0" marR="0" lvl="0" indent="0" algn="ctr" defTabSz="912813"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30000" noProof="0" dirty="0" smtClean="0">
                <a:ln>
                  <a:noFill/>
                </a:ln>
                <a:solidFill>
                  <a:schemeClr val="tx1"/>
                </a:solidFill>
                <a:effectLst/>
                <a:uLnTx/>
                <a:uFillTx/>
                <a:latin typeface="Book Antiqua"/>
                <a:ea typeface="+mn-ea"/>
                <a:cs typeface="Book Antiqua"/>
              </a:rPr>
              <a:t>3</a:t>
            </a:r>
            <a:r>
              <a:rPr kumimoji="0" lang="en-US" sz="3200" b="1" i="0" u="none" strike="noStrike" kern="1200" cap="none" spc="0" normalizeH="0" baseline="0" noProof="0" dirty="0" smtClean="0">
                <a:ln>
                  <a:noFill/>
                </a:ln>
                <a:solidFill>
                  <a:schemeClr val="tx1"/>
                </a:solidFill>
                <a:effectLst/>
                <a:uLnTx/>
                <a:uFillTx/>
                <a:latin typeface="Book Antiqua"/>
                <a:ea typeface="+mn-ea"/>
                <a:cs typeface="Book Antiqua"/>
              </a:rPr>
              <a:t>Department of Geology, University of Puerto Rico at </a:t>
            </a:r>
            <a:r>
              <a:rPr kumimoji="0" lang="en-US" sz="3200" b="1" i="0" u="none" strike="noStrike" kern="1200" cap="none" spc="0" normalizeH="0" baseline="0" noProof="0" dirty="0" smtClean="0">
                <a:ln>
                  <a:noFill/>
                </a:ln>
                <a:effectLst/>
                <a:uLnTx/>
                <a:uFillTx/>
                <a:latin typeface="Book Antiqua"/>
                <a:ea typeface="+mn-ea"/>
                <a:cs typeface="Book Antiqua"/>
              </a:rPr>
              <a:t>Mayagüez , Mayagüez , Puerto Rico, 00681-9000</a:t>
            </a:r>
            <a:endParaRPr kumimoji="0" lang="en-US" sz="3200" b="1" i="0" u="none" strike="noStrike" kern="1200" cap="none" spc="0" normalizeH="0" baseline="30000" noProof="0" dirty="0" smtClean="0">
              <a:ln>
                <a:noFill/>
              </a:ln>
              <a:effectLst/>
              <a:uLnTx/>
              <a:uFillTx/>
              <a:latin typeface="Book Antiqua"/>
              <a:ea typeface="+mn-ea"/>
              <a:cs typeface="Book Antiqua"/>
            </a:endParaRPr>
          </a:p>
          <a:p>
            <a:pPr marL="0" marR="0" lvl="0" indent="0" algn="ctr" defTabSz="3761086" rtl="0" eaLnBrk="1" fontAlgn="auto" latinLnBrk="0" hangingPunct="1">
              <a:lnSpc>
                <a:spcPct val="100000"/>
              </a:lnSpc>
              <a:spcBef>
                <a:spcPts val="600"/>
              </a:spcBef>
              <a:spcAft>
                <a:spcPts val="0"/>
              </a:spcAft>
              <a:buClrTx/>
              <a:buSzTx/>
              <a:buFontTx/>
              <a:buNone/>
              <a:tabLst/>
              <a:defRPr/>
            </a:pPr>
            <a:endParaRPr kumimoji="0" lang="en-US" sz="3600" b="1" i="0" u="none" strike="noStrike" kern="1200" cap="none" spc="0" normalizeH="0" baseline="30000" noProof="0" dirty="0" smtClean="0">
              <a:ln>
                <a:noFill/>
              </a:ln>
              <a:solidFill>
                <a:schemeClr val="tx2"/>
              </a:solidFill>
              <a:effectLst/>
              <a:uLnTx/>
              <a:uFillTx/>
              <a:latin typeface="Book Antiqua"/>
              <a:ea typeface="+mn-ea"/>
              <a:cs typeface="Arial" pitchFamily="34" charset="0"/>
            </a:endParaRPr>
          </a:p>
          <a:p>
            <a:pPr marL="0" marR="0" lvl="0" indent="0" algn="ctr" defTabSz="3761086" rtl="0" eaLnBrk="1" fontAlgn="auto" latinLnBrk="0" hangingPunct="1">
              <a:lnSpc>
                <a:spcPct val="100000"/>
              </a:lnSpc>
              <a:spcBef>
                <a:spcPts val="600"/>
              </a:spcBef>
              <a:spcAft>
                <a:spcPts val="0"/>
              </a:spcAft>
              <a:buClrTx/>
              <a:buSzTx/>
              <a:buFontTx/>
              <a:buNone/>
              <a:tabLst/>
              <a:defRPr/>
            </a:pPr>
            <a:endParaRPr kumimoji="0" lang="en-US" sz="3600" b="1" i="0" u="none" strike="noStrike" kern="1200" cap="none" spc="0" normalizeH="0" baseline="30000" noProof="0" dirty="0" smtClean="0">
              <a:ln>
                <a:noFill/>
              </a:ln>
              <a:solidFill>
                <a:schemeClr val="tx2"/>
              </a:solidFill>
              <a:effectLst/>
              <a:uLnTx/>
              <a:uFillTx/>
              <a:latin typeface="Book Antiqua"/>
              <a:ea typeface="+mn-ea"/>
              <a:cs typeface="Arial" pitchFamily="34" charset="0"/>
            </a:endParaRPr>
          </a:p>
          <a:p>
            <a:pPr marL="0" marR="0" lvl="0" indent="0" algn="ctr" defTabSz="3761086" rtl="0" eaLnBrk="1" fontAlgn="auto" latinLnBrk="0" hangingPunct="1">
              <a:lnSpc>
                <a:spcPct val="100000"/>
              </a:lnSpc>
              <a:spcBef>
                <a:spcPts val="600"/>
              </a:spcBef>
              <a:spcAft>
                <a:spcPts val="0"/>
              </a:spcAft>
              <a:buClrTx/>
              <a:buSzTx/>
              <a:buFontTx/>
              <a:buNone/>
              <a:tabLst/>
              <a:defRPr/>
            </a:pPr>
            <a:endParaRPr kumimoji="0" lang="en-US" sz="4800" b="1" i="0" u="none" strike="noStrike" kern="1200" cap="none" spc="0" normalizeH="0" baseline="30000" noProof="0" dirty="0" smtClean="0">
              <a:ln>
                <a:noFill/>
              </a:ln>
              <a:solidFill>
                <a:srgbClr val="212745"/>
              </a:solidFill>
              <a:effectLst/>
              <a:uLnTx/>
              <a:uFillTx/>
              <a:latin typeface="Book Antiqua"/>
              <a:ea typeface="+mn-ea"/>
              <a:cs typeface="Arial" pitchFamily="34" charset="0"/>
            </a:endParaRPr>
          </a:p>
        </p:txBody>
      </p:sp>
      <p:pic>
        <p:nvPicPr>
          <p:cNvPr id="18" name="Picture 77" descr="MSUCrestLogo3in.jpg"/>
          <p:cNvPicPr>
            <a:picLocks noChangeAspect="1"/>
          </p:cNvPicPr>
          <p:nvPr/>
        </p:nvPicPr>
        <p:blipFill>
          <a:blip r:embed="rId2"/>
          <a:srcRect/>
          <a:stretch>
            <a:fillRect/>
          </a:stretch>
        </p:blipFill>
        <p:spPr bwMode="auto">
          <a:xfrm>
            <a:off x="3990472" y="464050"/>
            <a:ext cx="5410200" cy="1177925"/>
          </a:xfrm>
          <a:prstGeom prst="rect">
            <a:avLst/>
          </a:prstGeom>
          <a:noFill/>
          <a:ln w="9525">
            <a:noFill/>
            <a:miter lim="800000"/>
            <a:headEnd/>
            <a:tailEnd/>
          </a:ln>
        </p:spPr>
      </p:pic>
      <p:sp>
        <p:nvSpPr>
          <p:cNvPr id="19" name="TextBox 19"/>
          <p:cNvSpPr txBox="1">
            <a:spLocks noChangeArrowheads="1"/>
          </p:cNvSpPr>
          <p:nvPr/>
        </p:nvSpPr>
        <p:spPr bwMode="auto">
          <a:xfrm>
            <a:off x="3276599" y="6324600"/>
            <a:ext cx="9067801" cy="177340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418" tIns="45709" rIns="91418" bIns="45709">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lvl="0" algn="ctr"/>
            <a:r>
              <a:rPr lang="en" sz="2800" b="1" i="1" dirty="0" smtClean="0">
                <a:latin typeface="Book Antiqua"/>
                <a:cs typeface="Book Antiqua"/>
              </a:rPr>
              <a:t>8 weeks of field and lab work</a:t>
            </a:r>
          </a:p>
          <a:p>
            <a:endParaRPr lang="en" sz="2400" dirty="0" smtClean="0">
              <a:latin typeface="Book Antiqua"/>
              <a:cs typeface="Book Antiqua"/>
            </a:endParaRPr>
          </a:p>
          <a:p>
            <a:pPr lvl="0"/>
            <a:r>
              <a:rPr lang="en" sz="2400" i="1" dirty="0" smtClean="0">
                <a:latin typeface="Book Antiqua"/>
                <a:cs typeface="Book Antiqua"/>
              </a:rPr>
              <a:t>Field Work</a:t>
            </a:r>
            <a:endParaRPr lang="en-US" sz="2400" i="1" dirty="0" smtClean="0">
              <a:latin typeface="Book Antiqua"/>
              <a:cs typeface="Book Antiqua"/>
            </a:endParaRPr>
          </a:p>
          <a:p>
            <a:pPr lvl="0"/>
            <a:endParaRPr lang="en-US" sz="2400" dirty="0" smtClean="0">
              <a:latin typeface="Book Antiqua"/>
              <a:cs typeface="Book Antiqua"/>
            </a:endParaRPr>
          </a:p>
          <a:p>
            <a:pPr marL="457200" lvl="0" indent="-457200">
              <a:buAutoNum type="alphaUcPeriod"/>
            </a:pPr>
            <a:r>
              <a:rPr lang="en-US" sz="2400" dirty="0" smtClean="0">
                <a:latin typeface="Book Antiqua"/>
                <a:cs typeface="Book Antiqua"/>
              </a:rPr>
              <a:t>Excavate seven soil pits along a catena transect. </a:t>
            </a:r>
          </a:p>
          <a:p>
            <a:pPr marL="457200" lvl="0" indent="-457200">
              <a:buAutoNum type="alphaUcPeriod"/>
            </a:pPr>
            <a:endParaRPr lang="en-US" sz="2400" dirty="0" smtClean="0">
              <a:latin typeface="Book Antiqua"/>
              <a:cs typeface="Book Antiqua"/>
            </a:endParaRPr>
          </a:p>
          <a:p>
            <a:pPr marL="457200" lvl="0" indent="-457200">
              <a:buAutoNum type="alphaUcPeriod"/>
            </a:pPr>
            <a:r>
              <a:rPr lang="en-US" sz="2400" dirty="0" smtClean="0">
                <a:latin typeface="Book Antiqua"/>
                <a:cs typeface="Book Antiqua"/>
              </a:rPr>
              <a:t>Soil profile analysis of physical properties: Birkeland’s (1999) worksheet, feel method, Munsell color test.</a:t>
            </a:r>
          </a:p>
          <a:p>
            <a:pPr marL="457200" lvl="0" indent="-457200">
              <a:buAutoNum type="alphaUcPeriod"/>
            </a:pPr>
            <a:endParaRPr lang="en-US" sz="2400" dirty="0" smtClean="0">
              <a:latin typeface="Book Antiqua"/>
              <a:cs typeface="Book Antiqua"/>
            </a:endParaRPr>
          </a:p>
          <a:p>
            <a:pPr marL="457200" lvl="0" indent="-457200">
              <a:buAutoNum type="alphaUcPeriod"/>
            </a:pPr>
            <a:r>
              <a:rPr lang="en" sz="2400" dirty="0" smtClean="0">
                <a:latin typeface="Book Antiqua"/>
                <a:cs typeface="Book Antiqua"/>
              </a:rPr>
              <a:t>Vegetation cover analysis of 10m square around pits</a:t>
            </a:r>
            <a:r>
              <a:rPr lang="en-US" sz="2400" dirty="0" smtClean="0">
                <a:latin typeface="Book Antiqua"/>
                <a:cs typeface="Book Antiqua"/>
              </a:rPr>
              <a:t>:</a:t>
            </a:r>
            <a:r>
              <a:rPr lang="en" sz="2400" dirty="0" smtClean="0">
                <a:latin typeface="Book Antiqua"/>
                <a:cs typeface="Book Antiqua"/>
              </a:rPr>
              <a:t> tree density, plant cover</a:t>
            </a:r>
            <a:r>
              <a:rPr lang="en-US" sz="2400" dirty="0" smtClean="0">
                <a:latin typeface="Book Antiqua"/>
                <a:cs typeface="Book Antiqua"/>
              </a:rPr>
              <a:t>.</a:t>
            </a:r>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buAutoNum type="alphaUcPeriod"/>
            </a:pPr>
            <a:endParaRPr lang="en-US" sz="2400" dirty="0" smtClean="0"/>
          </a:p>
          <a:p>
            <a:pPr marL="457200" lvl="0" indent="-457200"/>
            <a:endParaRPr lang="en-US" sz="3600" b="1" dirty="0" smtClean="0"/>
          </a:p>
          <a:p>
            <a:pPr marL="457200" lvl="0" indent="-457200"/>
            <a:endParaRPr lang="en-US" sz="3600" b="1" dirty="0" smtClean="0"/>
          </a:p>
          <a:p>
            <a:pPr marL="457200" lvl="0" indent="-457200"/>
            <a:endParaRPr lang="en-US" sz="3600" b="1" dirty="0" smtClean="0"/>
          </a:p>
          <a:p>
            <a:pPr marL="457200" lvl="0" indent="-457200"/>
            <a:endParaRPr lang="en-US" sz="3600" b="1" dirty="0" smtClean="0"/>
          </a:p>
          <a:p>
            <a:pPr marL="457200" lvl="0" indent="-457200"/>
            <a:endParaRPr lang="en-US" sz="3600" b="1" dirty="0" smtClean="0"/>
          </a:p>
          <a:p>
            <a:pPr marL="457200" lvl="0" indent="-457200"/>
            <a:endParaRPr lang="en-US" sz="3600" b="1" dirty="0" smtClean="0"/>
          </a:p>
          <a:p>
            <a:pPr marL="457200" lvl="0" indent="-457200"/>
            <a:r>
              <a:rPr lang="en-US" sz="3600" b="1" dirty="0" smtClean="0"/>
              <a:t>_________________________________</a:t>
            </a:r>
          </a:p>
          <a:p>
            <a:pPr marL="457200" lvl="0" indent="-457200">
              <a:buAutoNum type="alphaUcPeriod"/>
            </a:pPr>
            <a:endParaRPr lang="en-US" sz="2400" dirty="0" smtClean="0"/>
          </a:p>
          <a:p>
            <a:pPr lvl="0"/>
            <a:r>
              <a:rPr lang="en" sz="2400" i="1" dirty="0" smtClean="0">
                <a:latin typeface="Book Antiqua"/>
                <a:cs typeface="Book Antiqua"/>
              </a:rPr>
              <a:t>Lab Work</a:t>
            </a:r>
            <a:endParaRPr lang="en-US" sz="2400" i="1" dirty="0" smtClean="0">
              <a:latin typeface="Book Antiqua"/>
              <a:cs typeface="Book Antiqua"/>
            </a:endParaRPr>
          </a:p>
          <a:p>
            <a:pPr lvl="0"/>
            <a:endParaRPr lang="en-US" sz="2400" dirty="0" smtClean="0">
              <a:latin typeface="Book Antiqua"/>
              <a:cs typeface="Book Antiqua"/>
            </a:endParaRPr>
          </a:p>
          <a:p>
            <a:pPr lvl="0"/>
            <a:r>
              <a:rPr lang="en-US" sz="2400" dirty="0" smtClean="0">
                <a:latin typeface="Book Antiqua"/>
                <a:cs typeface="Book Antiqua"/>
              </a:rPr>
              <a:t>A. </a:t>
            </a:r>
            <a:r>
              <a:rPr lang="en" sz="2400" dirty="0" smtClean="0">
                <a:latin typeface="Book Antiqua"/>
                <a:cs typeface="Book Antiqua"/>
              </a:rPr>
              <a:t>Drying samples overnight in </a:t>
            </a:r>
            <a:r>
              <a:rPr lang="en-US" sz="2400" dirty="0" smtClean="0">
                <a:latin typeface="Book Antiqua"/>
                <a:cs typeface="Book Antiqua"/>
              </a:rPr>
              <a:t>an oven </a:t>
            </a:r>
            <a:r>
              <a:rPr lang="en" sz="2400" dirty="0" smtClean="0">
                <a:latin typeface="Book Antiqua"/>
                <a:cs typeface="Book Antiqua"/>
              </a:rPr>
              <a:t>at 85°</a:t>
            </a:r>
            <a:r>
              <a:rPr lang="en-US" sz="2400" dirty="0" smtClean="0">
                <a:latin typeface="Book Antiqua"/>
                <a:cs typeface="Book Antiqua"/>
              </a:rPr>
              <a:t>C.</a:t>
            </a:r>
          </a:p>
          <a:p>
            <a:pPr lvl="0"/>
            <a:endParaRPr lang="en-US" sz="2400" dirty="0" smtClean="0">
              <a:latin typeface="Book Antiqua"/>
              <a:cs typeface="Book Antiqua"/>
            </a:endParaRPr>
          </a:p>
          <a:p>
            <a:pPr lvl="0"/>
            <a:r>
              <a:rPr lang="en-US" sz="2400" dirty="0" smtClean="0">
                <a:latin typeface="Book Antiqua"/>
                <a:cs typeface="Book Antiqua"/>
              </a:rPr>
              <a:t>B. Loss on Ignition to determine organic carbon content: 550°C in furnace for 5 hours.</a:t>
            </a:r>
          </a:p>
          <a:p>
            <a:pPr lvl="0"/>
            <a:endParaRPr lang="en-US" sz="2400" dirty="0" smtClean="0">
              <a:latin typeface="Book Antiqua"/>
              <a:cs typeface="Book Antiqua"/>
            </a:endParaRPr>
          </a:p>
          <a:p>
            <a:pPr lvl="0"/>
            <a:r>
              <a:rPr lang="en-US" sz="2400" dirty="0" smtClean="0">
                <a:latin typeface="Book Antiqua"/>
                <a:cs typeface="Book Antiqua"/>
              </a:rPr>
              <a:t>C. </a:t>
            </a:r>
            <a:r>
              <a:rPr lang="en" sz="2400" dirty="0" smtClean="0">
                <a:latin typeface="Book Antiqua"/>
                <a:cs typeface="Book Antiqua"/>
              </a:rPr>
              <a:t>Soil hydrometer to determine </a:t>
            </a:r>
            <a:r>
              <a:rPr lang="en-US" sz="2400" dirty="0" smtClean="0">
                <a:latin typeface="Book Antiqua"/>
                <a:cs typeface="Book Antiqua"/>
              </a:rPr>
              <a:t>precise percentages of </a:t>
            </a:r>
            <a:r>
              <a:rPr lang="en" sz="2400" dirty="0" smtClean="0">
                <a:latin typeface="Book Antiqua"/>
                <a:cs typeface="Book Antiqua"/>
              </a:rPr>
              <a:t>sand, silt, and clay content in </a:t>
            </a:r>
            <a:r>
              <a:rPr lang="en-US" sz="2400" dirty="0" smtClean="0">
                <a:latin typeface="Book Antiqua"/>
                <a:cs typeface="Book Antiqua"/>
              </a:rPr>
              <a:t>individual horizons. </a:t>
            </a:r>
          </a:p>
          <a:p>
            <a:pPr lvl="0"/>
            <a:endParaRPr lang="en-US" sz="2400" dirty="0" smtClean="0">
              <a:latin typeface="Book Antiqua"/>
              <a:cs typeface="Book Antiqua"/>
            </a:endParaRPr>
          </a:p>
          <a:p>
            <a:pPr lvl="0"/>
            <a:r>
              <a:rPr lang="en-US" sz="2400" dirty="0" smtClean="0">
                <a:latin typeface="Book Antiqua"/>
                <a:cs typeface="Book Antiqua"/>
              </a:rPr>
              <a:t>D. </a:t>
            </a:r>
            <a:r>
              <a:rPr lang="en" sz="2400" dirty="0" smtClean="0">
                <a:latin typeface="Book Antiqua"/>
                <a:cs typeface="Book Antiqua"/>
              </a:rPr>
              <a:t>ICP OES</a:t>
            </a:r>
            <a:r>
              <a:rPr lang="en-US" sz="2400" dirty="0" smtClean="0">
                <a:latin typeface="Book Antiqua"/>
                <a:cs typeface="Book Antiqua"/>
              </a:rPr>
              <a:t> (</a:t>
            </a:r>
            <a:r>
              <a:rPr lang="en" sz="2400" dirty="0" smtClean="0">
                <a:latin typeface="Book Antiqua"/>
                <a:cs typeface="Book Antiqua"/>
              </a:rPr>
              <a:t>Inductively </a:t>
            </a:r>
            <a:r>
              <a:rPr lang="en-US" sz="2400" dirty="0" smtClean="0">
                <a:latin typeface="Book Antiqua"/>
                <a:cs typeface="Book Antiqua"/>
              </a:rPr>
              <a:t>C</a:t>
            </a:r>
            <a:r>
              <a:rPr lang="en" sz="2400" dirty="0" smtClean="0">
                <a:latin typeface="Book Antiqua"/>
                <a:cs typeface="Book Antiqua"/>
              </a:rPr>
              <a:t>oupled </a:t>
            </a:r>
            <a:r>
              <a:rPr lang="en-US" sz="2400" dirty="0" smtClean="0">
                <a:latin typeface="Book Antiqua"/>
                <a:cs typeface="Book Antiqua"/>
              </a:rPr>
              <a:t>P</a:t>
            </a:r>
            <a:r>
              <a:rPr lang="en" sz="2400" dirty="0" smtClean="0">
                <a:latin typeface="Book Antiqua"/>
                <a:cs typeface="Book Antiqua"/>
              </a:rPr>
              <a:t>lasma </a:t>
            </a:r>
            <a:r>
              <a:rPr lang="en-US" sz="2400" dirty="0" smtClean="0">
                <a:latin typeface="Book Antiqua"/>
                <a:cs typeface="Book Antiqua"/>
              </a:rPr>
              <a:t>O</a:t>
            </a:r>
            <a:r>
              <a:rPr lang="en" sz="2400" dirty="0" smtClean="0">
                <a:latin typeface="Book Antiqua"/>
                <a:cs typeface="Book Antiqua"/>
              </a:rPr>
              <a:t>ptical </a:t>
            </a:r>
            <a:r>
              <a:rPr lang="en-US" sz="2400" dirty="0" smtClean="0">
                <a:latin typeface="Book Antiqua"/>
                <a:cs typeface="Book Antiqua"/>
              </a:rPr>
              <a:t>E</a:t>
            </a:r>
            <a:r>
              <a:rPr lang="en" sz="2400" dirty="0" smtClean="0">
                <a:latin typeface="Book Antiqua"/>
                <a:cs typeface="Book Antiqua"/>
              </a:rPr>
              <a:t>mission </a:t>
            </a:r>
            <a:r>
              <a:rPr lang="en-US" sz="2400" dirty="0" smtClean="0">
                <a:latin typeface="Book Antiqua"/>
                <a:cs typeface="Book Antiqua"/>
              </a:rPr>
              <a:t>S</a:t>
            </a:r>
            <a:r>
              <a:rPr lang="en" sz="2400" dirty="0" smtClean="0">
                <a:latin typeface="Book Antiqua"/>
                <a:cs typeface="Book Antiqua"/>
              </a:rPr>
              <a:t>pectrometry</a:t>
            </a:r>
            <a:r>
              <a:rPr lang="en-US" sz="2400" dirty="0" smtClean="0">
                <a:latin typeface="Book Antiqua"/>
                <a:cs typeface="Book Antiqua"/>
              </a:rPr>
              <a:t>)</a:t>
            </a:r>
            <a:r>
              <a:rPr lang="en" sz="2400" dirty="0" smtClean="0">
                <a:latin typeface="Book Antiqua"/>
                <a:cs typeface="Book Antiqua"/>
              </a:rPr>
              <a:t> to determine bulk major and minor elements</a:t>
            </a:r>
            <a:r>
              <a:rPr lang="en-US" sz="2400" dirty="0" smtClean="0">
                <a:latin typeface="Book Antiqua"/>
                <a:cs typeface="Book Antiqua"/>
              </a:rPr>
              <a:t> of individual horizons. </a:t>
            </a:r>
            <a:endParaRPr lang="en-US" sz="2400" dirty="0">
              <a:solidFill>
                <a:schemeClr val="tx2"/>
              </a:solidFill>
              <a:latin typeface="Book Antiqua"/>
              <a:cs typeface="Book Antiqua"/>
            </a:endParaRPr>
          </a:p>
        </p:txBody>
      </p:sp>
      <p:sp>
        <p:nvSpPr>
          <p:cNvPr id="20" name="Shape 121"/>
          <p:cNvSpPr/>
          <p:nvPr/>
        </p:nvSpPr>
        <p:spPr>
          <a:xfrm>
            <a:off x="7467599" y="10744200"/>
            <a:ext cx="4876800" cy="3581400"/>
          </a:xfrm>
          <a:prstGeom prst="rect">
            <a:avLst/>
          </a:prstGeom>
          <a:blipFill>
            <a:blip r:embed="rId3"/>
            <a:stretch>
              <a:fillRect/>
            </a:stretch>
          </a:blipFill>
          <a:ln>
            <a:noFill/>
          </a:ln>
          <a:effectLst>
            <a:outerShdw blurRad="50800" dist="38100" dir="2700000" algn="br">
              <a:srgbClr val="000000">
                <a:alpha val="43000"/>
              </a:srgbClr>
            </a:outerShdw>
          </a:effectLst>
        </p:spPr>
      </p:sp>
      <p:sp>
        <p:nvSpPr>
          <p:cNvPr id="21" name="Shape 100"/>
          <p:cNvSpPr/>
          <p:nvPr/>
        </p:nvSpPr>
        <p:spPr>
          <a:xfrm>
            <a:off x="3276599" y="10744200"/>
            <a:ext cx="4191000" cy="3581400"/>
          </a:xfrm>
          <a:prstGeom prst="rect">
            <a:avLst/>
          </a:prstGeom>
          <a:blipFill>
            <a:blip r:embed="rId4"/>
            <a:stretch>
              <a:fillRect/>
            </a:stretch>
          </a:blipFill>
          <a:ln>
            <a:noFill/>
          </a:ln>
          <a:effectLst>
            <a:outerShdw blurRad="50800" dist="38100" dir="2700000" algn="br">
              <a:srgbClr val="000000">
                <a:alpha val="43000"/>
              </a:srgbClr>
            </a:outerShdw>
          </a:effectLst>
        </p:spPr>
      </p:sp>
      <p:sp>
        <p:nvSpPr>
          <p:cNvPr id="22" name="Shape 156"/>
          <p:cNvSpPr/>
          <p:nvPr/>
        </p:nvSpPr>
        <p:spPr>
          <a:xfrm>
            <a:off x="3276599" y="23906576"/>
            <a:ext cx="4191000" cy="5354224"/>
          </a:xfrm>
          <a:prstGeom prst="rect">
            <a:avLst/>
          </a:prstGeom>
          <a:blipFill>
            <a:blip r:embed="rId5"/>
            <a:stretch>
              <a:fillRect/>
            </a:stretch>
          </a:blipFill>
          <a:ln>
            <a:noFill/>
          </a:ln>
        </p:spPr>
      </p:sp>
      <p:sp>
        <p:nvSpPr>
          <p:cNvPr id="24" name="Rectangle 10"/>
          <p:cNvSpPr>
            <a:spLocks noChangeArrowheads="1"/>
          </p:cNvSpPr>
          <p:nvPr/>
        </p:nvSpPr>
        <p:spPr bwMode="auto">
          <a:xfrm>
            <a:off x="2933699" y="33120742"/>
            <a:ext cx="9067799" cy="685799"/>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Geologic Setting and Study Site</a:t>
            </a:r>
            <a:endParaRPr lang="en-US" sz="4400" b="1" dirty="0">
              <a:solidFill>
                <a:schemeClr val="bg1"/>
              </a:solidFill>
            </a:endParaRPr>
          </a:p>
        </p:txBody>
      </p:sp>
      <p:sp>
        <p:nvSpPr>
          <p:cNvPr id="25" name="Shape 149"/>
          <p:cNvSpPr/>
          <p:nvPr/>
        </p:nvSpPr>
        <p:spPr>
          <a:xfrm>
            <a:off x="8077199" y="23906576"/>
            <a:ext cx="4267200" cy="5354224"/>
          </a:xfrm>
          <a:prstGeom prst="rect">
            <a:avLst/>
          </a:prstGeom>
          <a:blipFill>
            <a:blip r:embed="rId6"/>
            <a:stretch>
              <a:fillRect/>
            </a:stretch>
          </a:blipFill>
          <a:ln>
            <a:noFill/>
          </a:ln>
        </p:spPr>
      </p:sp>
      <p:sp>
        <p:nvSpPr>
          <p:cNvPr id="26" name="Shape 128"/>
          <p:cNvSpPr/>
          <p:nvPr/>
        </p:nvSpPr>
        <p:spPr>
          <a:xfrm>
            <a:off x="3276599" y="14173200"/>
            <a:ext cx="9067800" cy="3998175"/>
          </a:xfrm>
          <a:prstGeom prst="rect">
            <a:avLst/>
          </a:prstGeom>
          <a:blipFill>
            <a:blip r:embed="rId7"/>
            <a:stretch>
              <a:fillRect/>
            </a:stretch>
          </a:blipFill>
          <a:effectLst>
            <a:outerShdw blurRad="50800" dist="38100" dir="2700000" algn="br">
              <a:srgbClr val="000000">
                <a:alpha val="43000"/>
              </a:srgbClr>
            </a:outerShdw>
          </a:effectLst>
        </p:spPr>
      </p:sp>
      <p:sp>
        <p:nvSpPr>
          <p:cNvPr id="27" name="Rectangle 10"/>
          <p:cNvSpPr>
            <a:spLocks noChangeArrowheads="1"/>
          </p:cNvSpPr>
          <p:nvPr/>
        </p:nvSpPr>
        <p:spPr bwMode="auto">
          <a:xfrm>
            <a:off x="3276601" y="5334001"/>
            <a:ext cx="9067799" cy="685799"/>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Methods</a:t>
            </a:r>
            <a:endParaRPr lang="en-US" sz="4400" b="1" dirty="0">
              <a:solidFill>
                <a:schemeClr val="bg1"/>
              </a:solidFill>
            </a:endParaRPr>
          </a:p>
        </p:txBody>
      </p:sp>
      <p:sp>
        <p:nvSpPr>
          <p:cNvPr id="30" name="Rectangle 10"/>
          <p:cNvSpPr>
            <a:spLocks noChangeArrowheads="1"/>
          </p:cNvSpPr>
          <p:nvPr/>
        </p:nvSpPr>
        <p:spPr bwMode="auto">
          <a:xfrm>
            <a:off x="39672070" y="28007662"/>
            <a:ext cx="6627049" cy="526253"/>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Future Work</a:t>
            </a:r>
            <a:endParaRPr lang="en-US" sz="4400" b="1" dirty="0">
              <a:solidFill>
                <a:schemeClr val="bg1"/>
              </a:solidFill>
            </a:endParaRPr>
          </a:p>
        </p:txBody>
      </p:sp>
      <p:sp>
        <p:nvSpPr>
          <p:cNvPr id="31" name="Rectangle 10"/>
          <p:cNvSpPr>
            <a:spLocks noChangeArrowheads="1"/>
          </p:cNvSpPr>
          <p:nvPr/>
        </p:nvSpPr>
        <p:spPr bwMode="auto">
          <a:xfrm>
            <a:off x="39672069" y="36892576"/>
            <a:ext cx="6553199" cy="526253"/>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References</a:t>
            </a:r>
            <a:endParaRPr lang="en-US" sz="4400" b="1" dirty="0">
              <a:solidFill>
                <a:schemeClr val="bg1"/>
              </a:solidFill>
            </a:endParaRPr>
          </a:p>
        </p:txBody>
      </p:sp>
      <p:pic>
        <p:nvPicPr>
          <p:cNvPr id="32" name="Picture 31"/>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29099" y="29260800"/>
            <a:ext cx="6477000" cy="3651250"/>
          </a:xfrm>
          <a:prstGeom prst="rect">
            <a:avLst/>
          </a:prstGeom>
        </p:spPr>
      </p:pic>
      <p:sp>
        <p:nvSpPr>
          <p:cNvPr id="33" name="TextBox 19"/>
          <p:cNvSpPr txBox="1">
            <a:spLocks noChangeArrowheads="1"/>
          </p:cNvSpPr>
          <p:nvPr/>
        </p:nvSpPr>
        <p:spPr bwMode="auto">
          <a:xfrm>
            <a:off x="2933698" y="33826450"/>
            <a:ext cx="9067800" cy="353940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418" tIns="45709" rIns="91418" bIns="45709" anchor="t">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lvl="0" algn="ctr">
              <a:lnSpc>
                <a:spcPct val="200000"/>
              </a:lnSpc>
            </a:pPr>
            <a:r>
              <a:rPr lang="en" sz="2800" b="1" i="1" dirty="0" smtClean="0">
                <a:latin typeface="Book Antiqua"/>
                <a:cs typeface="Book Antiqua"/>
              </a:rPr>
              <a:t>Valley and Ridge Province, </a:t>
            </a:r>
            <a:r>
              <a:rPr lang="en-US" sz="2800" b="1" i="1" dirty="0" smtClean="0">
                <a:latin typeface="Book Antiqua"/>
                <a:cs typeface="Book Antiqua"/>
              </a:rPr>
              <a:t>N</a:t>
            </a:r>
            <a:r>
              <a:rPr lang="en" sz="2800" b="1" i="1" dirty="0" smtClean="0">
                <a:latin typeface="Book Antiqua"/>
                <a:cs typeface="Book Antiqua"/>
              </a:rPr>
              <a:t>orthwestern NJ</a:t>
            </a:r>
          </a:p>
          <a:p>
            <a:pPr marL="457200" lvl="0" indent="-342900">
              <a:buClr>
                <a:srgbClr val="000000"/>
              </a:buClr>
              <a:buSzPct val="166666"/>
              <a:buFont typeface="Arial"/>
              <a:buChar char="•"/>
            </a:pPr>
            <a:r>
              <a:rPr lang="en" sz="2400" dirty="0" smtClean="0">
                <a:latin typeface="Book Antiqua"/>
                <a:cs typeface="Book Antiqua"/>
              </a:rPr>
              <a:t>Alleghanian orogeny occurred ~320mya and created Appalachian Mountains and uplifted Valley &amp; Ridge landmass from Paleozoic sediments</a:t>
            </a:r>
            <a:r>
              <a:rPr lang="en-US" sz="2400" dirty="0" smtClean="0">
                <a:latin typeface="Book Antiqua"/>
                <a:cs typeface="Book Antiqua"/>
              </a:rPr>
              <a:t>.</a:t>
            </a:r>
            <a:endParaRPr lang="en" sz="2400" dirty="0" smtClean="0">
              <a:latin typeface="Book Antiqua"/>
              <a:cs typeface="Book Antiqua"/>
            </a:endParaRPr>
          </a:p>
          <a:p>
            <a:pPr marL="457200" lvl="0" indent="-342900">
              <a:buClr>
                <a:srgbClr val="000000"/>
              </a:buClr>
              <a:buSzPct val="166666"/>
              <a:buFont typeface="Arial"/>
              <a:buChar char="•"/>
            </a:pPr>
            <a:r>
              <a:rPr lang="en" sz="2400" dirty="0" smtClean="0">
                <a:latin typeface="Book Antiqua"/>
                <a:cs typeface="Book Antiqua"/>
              </a:rPr>
              <a:t>Stream erosion carved valleys and left ridges</a:t>
            </a:r>
            <a:r>
              <a:rPr lang="en-US" sz="2400" dirty="0" smtClean="0">
                <a:latin typeface="Book Antiqua"/>
                <a:cs typeface="Book Antiqua"/>
              </a:rPr>
              <a:t>.</a:t>
            </a:r>
            <a:endParaRPr lang="en" sz="2400" dirty="0" smtClean="0">
              <a:latin typeface="Book Antiqua"/>
              <a:cs typeface="Book Antiqua"/>
            </a:endParaRPr>
          </a:p>
          <a:p>
            <a:pPr marL="457200" lvl="0" indent="-342900">
              <a:buClr>
                <a:srgbClr val="000000"/>
              </a:buClr>
              <a:buSzPct val="166666"/>
              <a:buFont typeface="Arial"/>
              <a:buChar char="•"/>
            </a:pPr>
            <a:r>
              <a:rPr lang="en" sz="2400" dirty="0" smtClean="0">
                <a:latin typeface="Book Antiqua"/>
                <a:cs typeface="Book Antiqua"/>
              </a:rPr>
              <a:t>Glaciation, including most recent Wisconsin Glaciation, reset the current geomrophic environment and set stage for soil development</a:t>
            </a:r>
            <a:r>
              <a:rPr lang="en-US" sz="2400" dirty="0" smtClean="0">
                <a:latin typeface="Book Antiqua"/>
                <a:cs typeface="Book Antiqua"/>
              </a:rPr>
              <a:t>.</a:t>
            </a:r>
            <a:endParaRPr lang="en-US" sz="2400" dirty="0">
              <a:solidFill>
                <a:schemeClr val="tx2"/>
              </a:solidFill>
              <a:latin typeface="Book Antiqua"/>
              <a:cs typeface="Book Antiqua"/>
            </a:endParaRPr>
          </a:p>
        </p:txBody>
      </p:sp>
      <p:sp>
        <p:nvSpPr>
          <p:cNvPr id="39" name="Rectangle 38"/>
          <p:cNvSpPr/>
          <p:nvPr/>
        </p:nvSpPr>
        <p:spPr>
          <a:xfrm flipH="1">
            <a:off x="12789356" y="4953000"/>
            <a:ext cx="45719" cy="38545008"/>
          </a:xfrm>
          <a:prstGeom prst="rect">
            <a:avLst/>
          </a:prstGeom>
          <a:solidFill>
            <a:srgbClr val="04213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19"/>
          <p:cNvSpPr txBox="1">
            <a:spLocks noChangeArrowheads="1"/>
          </p:cNvSpPr>
          <p:nvPr/>
        </p:nvSpPr>
        <p:spPr bwMode="auto">
          <a:xfrm>
            <a:off x="38068837" y="28600073"/>
            <a:ext cx="9685811" cy="37856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418" tIns="45709" rIns="91418" bIns="45709" anchor="t">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marL="342900" indent="-342900" algn="just">
              <a:buFont typeface="Arial" panose="020B0604020202020204" pitchFamily="34" charset="0"/>
              <a:buChar char="•"/>
            </a:pPr>
            <a:r>
              <a:rPr lang="en-US" sz="2400" dirty="0" smtClean="0">
                <a:latin typeface="Book Antiqua"/>
                <a:cs typeface="Book Antiqua"/>
              </a:rPr>
              <a:t>Re-run ICP-OES to determine the bulk chemistry of the soil in each horizon.</a:t>
            </a:r>
          </a:p>
          <a:p>
            <a:pPr marL="342900" indent="-342900" algn="just">
              <a:buFont typeface="Arial" panose="020B0604020202020204" pitchFamily="34" charset="0"/>
              <a:buChar char="•"/>
            </a:pPr>
            <a:r>
              <a:rPr lang="en-US" sz="2400" dirty="0" smtClean="0">
                <a:latin typeface="Book Antiqua"/>
                <a:cs typeface="Book Antiqua"/>
              </a:rPr>
              <a:t>Excavate and analyze catenas in nearby watersheds, landscapes, and land uses.</a:t>
            </a:r>
          </a:p>
          <a:p>
            <a:pPr marL="342900" indent="-342900" algn="just">
              <a:buFont typeface="Arial" panose="020B0604020202020204" pitchFamily="34" charset="0"/>
              <a:buChar char="•"/>
            </a:pPr>
            <a:r>
              <a:rPr lang="en-US" sz="2400" dirty="0" smtClean="0">
                <a:latin typeface="Book Antiqua"/>
                <a:cs typeface="Book Antiqua"/>
              </a:rPr>
              <a:t>Pursue relative and other age dating techniques. The current data set is a poor indicator of relative geomorphic age for this location. </a:t>
            </a:r>
          </a:p>
          <a:p>
            <a:pPr marL="342900" indent="-342900" algn="just">
              <a:buFont typeface="Arial" panose="020B0604020202020204" pitchFamily="34" charset="0"/>
              <a:buChar char="•"/>
            </a:pPr>
            <a:endParaRPr lang="en-US" sz="2400" dirty="0">
              <a:latin typeface="Book Antiqua"/>
              <a:cs typeface="Book Antiqua"/>
            </a:endParaRPr>
          </a:p>
          <a:p>
            <a:pPr marL="342900" indent="-342900" algn="just">
              <a:buFont typeface="Arial" panose="020B0604020202020204" pitchFamily="34" charset="0"/>
              <a:buChar char="•"/>
            </a:pPr>
            <a:endParaRPr lang="en-US" sz="2400" dirty="0" smtClean="0">
              <a:latin typeface="Book Antiqua"/>
              <a:cs typeface="Book Antiqua"/>
            </a:endParaRPr>
          </a:p>
          <a:p>
            <a:pPr marL="342900" indent="-342900" algn="just">
              <a:buFont typeface="Arial" panose="020B0604020202020204" pitchFamily="34" charset="0"/>
              <a:buChar char="•"/>
            </a:pPr>
            <a:endParaRPr lang="en-US" sz="2400" dirty="0">
              <a:latin typeface="Book Antiqua"/>
              <a:cs typeface="Book Antiqua"/>
            </a:endParaRPr>
          </a:p>
          <a:p>
            <a:pPr marL="342900" indent="-342900" algn="just">
              <a:buFont typeface="Arial" panose="020B0604020202020204" pitchFamily="34" charset="0"/>
              <a:buChar char="•"/>
            </a:pPr>
            <a:endParaRPr lang="en-US" sz="2400" dirty="0">
              <a:latin typeface="Book Antiqua"/>
              <a:cs typeface="Book Antiqua"/>
            </a:endParaRPr>
          </a:p>
        </p:txBody>
      </p:sp>
      <p:sp>
        <p:nvSpPr>
          <p:cNvPr id="42" name="Shape 58"/>
          <p:cNvSpPr>
            <a:spLocks noChangeAspect="1"/>
          </p:cNvSpPr>
          <p:nvPr/>
        </p:nvSpPr>
        <p:spPr>
          <a:xfrm>
            <a:off x="2748680" y="38242875"/>
            <a:ext cx="4520556" cy="5173792"/>
          </a:xfrm>
          <a:prstGeom prst="rect">
            <a:avLst/>
          </a:prstGeom>
          <a:blipFill>
            <a:blip r:embed="rId9">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10">
                      <a14:imgEffect>
                        <a14:sharpenSoften amount="50000"/>
                      </a14:imgEffect>
                    </a14:imgLayer>
                  </a14:imgProps>
                </a:ext>
              </a:extLst>
            </a:blip>
            <a:srcRect/>
            <a:stretch>
              <a:fillRect l="-6311" t="-3996" r="-4633" b="-3892"/>
            </a:stretch>
          </a:blipFill>
          <a:ln>
            <a:noFill/>
          </a:ln>
        </p:spPr>
      </p:sp>
      <p:sp>
        <p:nvSpPr>
          <p:cNvPr id="43" name="Shape 231"/>
          <p:cNvSpPr txBox="1"/>
          <p:nvPr/>
        </p:nvSpPr>
        <p:spPr>
          <a:xfrm>
            <a:off x="38105769" y="37418829"/>
            <a:ext cx="9766881" cy="5918824"/>
          </a:xfrm>
          <a:prstGeom prst="rect">
            <a:avLst/>
          </a:prstGeom>
          <a:noFill/>
        </p:spPr>
        <p:txBody>
          <a:bodyPr lIns="91425" tIns="91425" rIns="91425" bIns="91425" anchor="t" anchorCtr="0">
            <a:noAutofit/>
          </a:bodyPr>
          <a:lstStyle/>
          <a:p>
            <a:pPr marL="228600" lvl="0" indent="-228600" rtl="0">
              <a:buClr>
                <a:srgbClr val="000000"/>
              </a:buClr>
              <a:buSzPct val="100000"/>
              <a:buFont typeface="Arial"/>
              <a:buNone/>
            </a:pPr>
            <a:r>
              <a:rPr lang="en" sz="1800" dirty="0">
                <a:latin typeface="Times New Roman"/>
                <a:ea typeface="Times New Roman"/>
                <a:cs typeface="Times New Roman"/>
                <a:sym typeface="Times New Roman"/>
              </a:rPr>
              <a:t>Birkeland, Peter W., 1999. </a:t>
            </a:r>
            <a:r>
              <a:rPr lang="en" sz="1800" i="1" dirty="0">
                <a:latin typeface="Times New Roman"/>
                <a:ea typeface="Times New Roman"/>
                <a:cs typeface="Times New Roman"/>
                <a:sym typeface="Times New Roman"/>
              </a:rPr>
              <a:t>Soils and Geomorphology</a:t>
            </a:r>
            <a:r>
              <a:rPr lang="en" sz="1800" dirty="0">
                <a:latin typeface="Times New Roman"/>
                <a:ea typeface="Times New Roman"/>
                <a:cs typeface="Times New Roman"/>
                <a:sym typeface="Times New Roman"/>
              </a:rPr>
              <a:t>, 3</a:t>
            </a:r>
            <a:r>
              <a:rPr lang="en" sz="1800" baseline="30000" dirty="0">
                <a:latin typeface="Times New Roman"/>
                <a:ea typeface="Times New Roman"/>
                <a:cs typeface="Times New Roman"/>
                <a:sym typeface="Times New Roman"/>
              </a:rPr>
              <a:t>rd</a:t>
            </a:r>
            <a:r>
              <a:rPr lang="en" sz="1800" dirty="0">
                <a:latin typeface="Times New Roman"/>
                <a:ea typeface="Times New Roman"/>
                <a:cs typeface="Times New Roman"/>
                <a:sym typeface="Times New Roman"/>
              </a:rPr>
              <a:t> ed., New York, Oxford: Oxford </a:t>
            </a:r>
            <a:r>
              <a:rPr lang="en" sz="1800" dirty="0" smtClean="0">
                <a:latin typeface="Times New Roman"/>
                <a:ea typeface="Times New Roman"/>
                <a:cs typeface="Times New Roman"/>
                <a:sym typeface="Times New Roman"/>
              </a:rPr>
              <a:t>University Press</a:t>
            </a:r>
            <a:r>
              <a:rPr lang="en" sz="1800" dirty="0">
                <a:latin typeface="Times New Roman"/>
                <a:ea typeface="Times New Roman"/>
                <a:cs typeface="Times New Roman"/>
                <a:sym typeface="Times New Roman"/>
              </a:rPr>
              <a:t>.</a:t>
            </a:r>
          </a:p>
          <a:p>
            <a:pPr marL="228600" lvl="0" indent="-228600" rtl="0">
              <a:lnSpc>
                <a:spcPct val="100000"/>
              </a:lnSpc>
              <a:buClr>
                <a:srgbClr val="000000"/>
              </a:buClr>
              <a:buSzPct val="100000"/>
              <a:buFont typeface="Arial"/>
              <a:buNone/>
            </a:pPr>
            <a:r>
              <a:rPr lang="en" sz="1800" dirty="0" smtClean="0">
                <a:latin typeface="Times New Roman"/>
                <a:ea typeface="Times New Roman"/>
                <a:cs typeface="Times New Roman"/>
                <a:sym typeface="Times New Roman"/>
              </a:rPr>
              <a:t>Buol</a:t>
            </a:r>
            <a:r>
              <a:rPr lang="en" sz="1800" dirty="0">
                <a:latin typeface="Times New Roman"/>
                <a:ea typeface="Times New Roman"/>
                <a:cs typeface="Times New Roman"/>
                <a:sym typeface="Times New Roman"/>
              </a:rPr>
              <a:t>, S.W., Hole, F.D., McCracken, R.J., Southard, R.J., 1997. </a:t>
            </a:r>
            <a:r>
              <a:rPr lang="en" sz="1800" i="1" dirty="0">
                <a:latin typeface="Times New Roman"/>
                <a:ea typeface="Times New Roman"/>
                <a:cs typeface="Times New Roman"/>
                <a:sym typeface="Times New Roman"/>
              </a:rPr>
              <a:t>Soil Genesis and Classification</a:t>
            </a:r>
            <a:r>
              <a:rPr lang="en" sz="1800" dirty="0">
                <a:latin typeface="Times New Roman"/>
                <a:ea typeface="Times New Roman"/>
                <a:cs typeface="Times New Roman"/>
                <a:sym typeface="Times New Roman"/>
              </a:rPr>
              <a:t>, 4</a:t>
            </a:r>
            <a:r>
              <a:rPr lang="en" sz="1800" baseline="30000" dirty="0">
                <a:latin typeface="Times New Roman"/>
                <a:ea typeface="Times New Roman"/>
                <a:cs typeface="Times New Roman"/>
                <a:sym typeface="Times New Roman"/>
              </a:rPr>
              <a:t>th</a:t>
            </a:r>
            <a:r>
              <a:rPr lang="en" sz="1800" dirty="0">
                <a:latin typeface="Times New Roman"/>
                <a:ea typeface="Times New Roman"/>
                <a:cs typeface="Times New Roman"/>
                <a:sym typeface="Times New Roman"/>
              </a:rPr>
              <a:t> ed., Ames, Iowa: Iowa State University </a:t>
            </a:r>
            <a:r>
              <a:rPr lang="en" sz="1800" dirty="0" smtClean="0">
                <a:latin typeface="Times New Roman"/>
                <a:ea typeface="Times New Roman"/>
                <a:cs typeface="Times New Roman"/>
                <a:sym typeface="Times New Roman"/>
              </a:rPr>
              <a:t>Press.</a:t>
            </a:r>
            <a:r>
              <a:rPr lang="en" sz="1800" i="1" dirty="0" smtClean="0">
                <a:latin typeface="Times New Roman"/>
                <a:ea typeface="Times New Roman"/>
                <a:cs typeface="Times New Roman"/>
                <a:sym typeface="Times New Roman"/>
              </a:rPr>
              <a:t>Determining </a:t>
            </a:r>
            <a:r>
              <a:rPr lang="en" sz="1800" i="1" dirty="0">
                <a:latin typeface="Times New Roman"/>
                <a:ea typeface="Times New Roman"/>
                <a:cs typeface="Times New Roman"/>
                <a:sym typeface="Times New Roman"/>
              </a:rPr>
              <a:t>Soil Texture by the Feel Method. </a:t>
            </a:r>
            <a:r>
              <a:rPr lang="en" sz="1800" dirty="0">
                <a:latin typeface="Times New Roman"/>
                <a:ea typeface="Times New Roman"/>
                <a:cs typeface="Times New Roman"/>
                <a:sym typeface="Times New Roman"/>
              </a:rPr>
              <a:t>Retrieved from http://hydrology1.nmsu.edu/Teaching_Material/soil350/soiltext.html on June 7, </a:t>
            </a:r>
            <a:r>
              <a:rPr lang="en" sz="1800" dirty="0" smtClean="0">
                <a:latin typeface="Times New Roman"/>
                <a:ea typeface="Times New Roman"/>
                <a:cs typeface="Times New Roman"/>
                <a:sym typeface="Times New Roman"/>
              </a:rPr>
              <a:t>2013.</a:t>
            </a:r>
          </a:p>
          <a:p>
            <a:pPr marL="228600" lvl="0" indent="-228600" rtl="0">
              <a:lnSpc>
                <a:spcPct val="100000"/>
              </a:lnSpc>
              <a:buClr>
                <a:srgbClr val="000000"/>
              </a:buClr>
              <a:buSzPct val="100000"/>
              <a:buFont typeface="Arial"/>
              <a:buNone/>
            </a:pPr>
            <a:r>
              <a:rPr lang="en" sz="1800" dirty="0" smtClean="0">
                <a:latin typeface="Times New Roman"/>
                <a:ea typeface="Times New Roman"/>
                <a:cs typeface="Times New Roman"/>
                <a:sym typeface="Times New Roman"/>
              </a:rPr>
              <a:t>Foth</a:t>
            </a:r>
            <a:r>
              <a:rPr lang="en" sz="1800" dirty="0">
                <a:latin typeface="Times New Roman"/>
                <a:ea typeface="Times New Roman"/>
                <a:cs typeface="Times New Roman"/>
                <a:sym typeface="Times New Roman"/>
              </a:rPr>
              <a:t>, Henry D., 1978. </a:t>
            </a:r>
            <a:r>
              <a:rPr lang="en" sz="1800" i="1" dirty="0">
                <a:latin typeface="Times New Roman"/>
                <a:ea typeface="Times New Roman"/>
                <a:cs typeface="Times New Roman"/>
                <a:sym typeface="Times New Roman"/>
              </a:rPr>
              <a:t>Fundamentals of Soil Science</a:t>
            </a:r>
            <a:r>
              <a:rPr lang="en" sz="1800" dirty="0">
                <a:latin typeface="Times New Roman"/>
                <a:ea typeface="Times New Roman"/>
                <a:cs typeface="Times New Roman"/>
                <a:sym typeface="Times New Roman"/>
              </a:rPr>
              <a:t>, 6</a:t>
            </a:r>
            <a:r>
              <a:rPr lang="en" sz="1800" baseline="30000" dirty="0">
                <a:latin typeface="Times New Roman"/>
                <a:ea typeface="Times New Roman"/>
                <a:cs typeface="Times New Roman"/>
                <a:sym typeface="Times New Roman"/>
              </a:rPr>
              <a:t>th</a:t>
            </a:r>
            <a:r>
              <a:rPr lang="en" sz="1800" dirty="0">
                <a:latin typeface="Times New Roman"/>
                <a:ea typeface="Times New Roman"/>
                <a:cs typeface="Times New Roman"/>
                <a:sym typeface="Times New Roman"/>
              </a:rPr>
              <a:t> ed.: Michigan State </a:t>
            </a:r>
            <a:r>
              <a:rPr lang="en" sz="1800" dirty="0" smtClean="0">
                <a:latin typeface="Times New Roman"/>
                <a:ea typeface="Times New Roman"/>
                <a:cs typeface="Times New Roman"/>
                <a:sym typeface="Times New Roman"/>
              </a:rPr>
              <a:t>University.</a:t>
            </a:r>
          </a:p>
          <a:p>
            <a:pPr marL="228600" lvl="0" indent="-228600" rtl="0">
              <a:lnSpc>
                <a:spcPct val="100000"/>
              </a:lnSpc>
              <a:buClr>
                <a:srgbClr val="000000"/>
              </a:buClr>
              <a:buSzPct val="100000"/>
              <a:buFont typeface="Arial"/>
              <a:buNone/>
            </a:pPr>
            <a:r>
              <a:rPr lang="en" sz="1800" dirty="0" smtClean="0">
                <a:latin typeface="Times New Roman"/>
                <a:ea typeface="Times New Roman"/>
                <a:cs typeface="Times New Roman"/>
                <a:sym typeface="Times New Roman"/>
              </a:rPr>
              <a:t>Jenny</a:t>
            </a:r>
            <a:r>
              <a:rPr lang="en" sz="1800" dirty="0">
                <a:latin typeface="Times New Roman"/>
                <a:ea typeface="Times New Roman"/>
                <a:cs typeface="Times New Roman"/>
                <a:sym typeface="Times New Roman"/>
              </a:rPr>
              <a:t>, Hans, 1994. </a:t>
            </a:r>
            <a:r>
              <a:rPr lang="en" sz="1800" i="1" dirty="0">
                <a:latin typeface="Times New Roman"/>
                <a:ea typeface="Times New Roman"/>
                <a:cs typeface="Times New Roman"/>
                <a:sym typeface="Times New Roman"/>
              </a:rPr>
              <a:t>Factors of Soil Formation, A System of Quantitative Pedology</a:t>
            </a:r>
            <a:r>
              <a:rPr lang="en" sz="1800" dirty="0">
                <a:latin typeface="Times New Roman"/>
                <a:ea typeface="Times New Roman"/>
                <a:cs typeface="Times New Roman"/>
                <a:sym typeface="Times New Roman"/>
              </a:rPr>
              <a:t>, 1</a:t>
            </a:r>
            <a:r>
              <a:rPr lang="en" sz="1800" baseline="30000" dirty="0">
                <a:latin typeface="Times New Roman"/>
                <a:ea typeface="Times New Roman"/>
                <a:cs typeface="Times New Roman"/>
                <a:sym typeface="Times New Roman"/>
              </a:rPr>
              <a:t>st</a:t>
            </a:r>
            <a:r>
              <a:rPr lang="en" sz="1800" dirty="0">
                <a:latin typeface="Times New Roman"/>
                <a:ea typeface="Times New Roman"/>
                <a:cs typeface="Times New Roman"/>
                <a:sym typeface="Times New Roman"/>
              </a:rPr>
              <a:t> ed., Mineola, New York: Dover Publications, </a:t>
            </a:r>
            <a:r>
              <a:rPr lang="en" sz="1800" dirty="0" smtClean="0">
                <a:latin typeface="Times New Roman"/>
                <a:ea typeface="Times New Roman"/>
                <a:cs typeface="Times New Roman"/>
                <a:sym typeface="Times New Roman"/>
              </a:rPr>
              <a:t>Inc.</a:t>
            </a:r>
            <a:endParaRPr lang="en-US" sz="1800" dirty="0" smtClean="0">
              <a:latin typeface="Times New Roman"/>
              <a:ea typeface="Times New Roman"/>
              <a:cs typeface="Times New Roman"/>
              <a:sym typeface="Times New Roman"/>
            </a:endParaRPr>
          </a:p>
          <a:p>
            <a:pPr marL="228600" lvl="0" indent="-228600" rtl="0">
              <a:lnSpc>
                <a:spcPct val="100000"/>
              </a:lnSpc>
              <a:buClr>
                <a:srgbClr val="000000"/>
              </a:buClr>
              <a:buSzPct val="100000"/>
              <a:buFont typeface="Arial"/>
              <a:buNone/>
            </a:pPr>
            <a:r>
              <a:rPr lang="en" sz="1800" dirty="0" smtClean="0">
                <a:latin typeface="Times New Roman"/>
                <a:ea typeface="Times New Roman"/>
                <a:cs typeface="Times New Roman"/>
                <a:sym typeface="Times New Roman"/>
              </a:rPr>
              <a:t>Oliver</a:t>
            </a:r>
            <a:r>
              <a:rPr lang="en" sz="1800" dirty="0">
                <a:latin typeface="Times New Roman"/>
                <a:ea typeface="Times New Roman"/>
                <a:cs typeface="Times New Roman"/>
                <a:sym typeface="Times New Roman"/>
              </a:rPr>
              <a:t>, Heiri, Lotter, Andre F., Lemcke, Gerry. Loss on ignition as a method for estimating organic and carbonate content in sediments: reproducibility and comparability of results, </a:t>
            </a:r>
            <a:r>
              <a:rPr lang="en" sz="1800" i="1" dirty="0">
                <a:latin typeface="Times New Roman"/>
                <a:ea typeface="Times New Roman"/>
                <a:cs typeface="Times New Roman"/>
                <a:sym typeface="Times New Roman"/>
              </a:rPr>
              <a:t>Journal of Paleolimnology </a:t>
            </a:r>
            <a:r>
              <a:rPr lang="en" sz="1800" dirty="0">
                <a:latin typeface="Times New Roman"/>
                <a:ea typeface="Times New Roman"/>
                <a:cs typeface="Times New Roman"/>
                <a:sym typeface="Times New Roman"/>
              </a:rPr>
              <a:t>25: 101–110, 2001. 101, </a:t>
            </a:r>
            <a:r>
              <a:rPr lang="en" sz="1800" i="1" dirty="0">
                <a:latin typeface="Times New Roman"/>
                <a:ea typeface="Times New Roman"/>
                <a:cs typeface="Times New Roman"/>
                <a:sym typeface="Times New Roman"/>
              </a:rPr>
              <a:t>Kluwer Academic Publishers. </a:t>
            </a:r>
            <a:r>
              <a:rPr lang="en" sz="1800" i="1" dirty="0" smtClean="0">
                <a:latin typeface="Times New Roman"/>
                <a:ea typeface="Times New Roman"/>
                <a:cs typeface="Times New Roman"/>
                <a:sym typeface="Times New Roman"/>
              </a:rPr>
              <a:t>Netherlands.</a:t>
            </a:r>
            <a:endParaRPr lang="en-US" sz="1800" i="1" dirty="0" smtClean="0">
              <a:latin typeface="Times New Roman"/>
              <a:ea typeface="Times New Roman"/>
              <a:cs typeface="Times New Roman"/>
              <a:sym typeface="Times New Roman"/>
            </a:endParaRPr>
          </a:p>
          <a:p>
            <a:pPr marL="228600" lvl="0" indent="-228600" rtl="0">
              <a:lnSpc>
                <a:spcPct val="100000"/>
              </a:lnSpc>
              <a:buClr>
                <a:srgbClr val="000000"/>
              </a:buClr>
              <a:buSzPct val="100000"/>
              <a:buFont typeface="Arial"/>
              <a:buNone/>
            </a:pPr>
            <a:r>
              <a:rPr lang="en" sz="1800" dirty="0" smtClean="0">
                <a:latin typeface="Times New Roman"/>
                <a:ea typeface="Times New Roman"/>
                <a:cs typeface="Times New Roman"/>
                <a:sym typeface="Times New Roman"/>
              </a:rPr>
              <a:t>Pope, Gregory A., Andrew J. Temples, Sean I. McLearie, Joanne C. Kornoelje, and Thomas J. Glynn, Department of Earth &amp; Environmental Studies Montclair State University. THE NATURE OF BOULDER-RICH DEPOSITS IN THE UPPER BIG FLAT BROOK DRAINAGE, SUSSEX COUNTY, NEW JERSEY, </a:t>
            </a:r>
            <a:r>
              <a:rPr lang="en" sz="1800" i="1" dirty="0" smtClean="0">
                <a:latin typeface="Times New Roman"/>
                <a:ea typeface="Times New Roman"/>
                <a:cs typeface="Times New Roman"/>
                <a:sym typeface="Times New Roman"/>
              </a:rPr>
              <a:t>Middle States Geographer, 2009, 42: 33-43 </a:t>
            </a:r>
            <a:r>
              <a:rPr lang="en" sz="1800" dirty="0" smtClean="0">
                <a:latin typeface="Times New Roman"/>
                <a:ea typeface="Times New Roman"/>
                <a:cs typeface="Times New Roman"/>
                <a:sym typeface="Times New Roman"/>
              </a:rPr>
              <a:t>33.</a:t>
            </a:r>
            <a:endParaRPr lang="en-US" sz="1800" dirty="0" smtClean="0">
              <a:latin typeface="Times New Roman"/>
              <a:ea typeface="Times New Roman"/>
              <a:cs typeface="Times New Roman"/>
              <a:sym typeface="Times New Roman"/>
            </a:endParaRPr>
          </a:p>
          <a:p>
            <a:pPr marL="228600" lvl="0" indent="-228600" rtl="0">
              <a:lnSpc>
                <a:spcPct val="100000"/>
              </a:lnSpc>
              <a:buClr>
                <a:srgbClr val="000000"/>
              </a:buClr>
              <a:buSzPct val="100000"/>
              <a:buFont typeface="Arial"/>
              <a:buNone/>
            </a:pPr>
            <a:r>
              <a:rPr lang="en" sz="1800" dirty="0" smtClean="0">
                <a:latin typeface="Times New Roman"/>
                <a:ea typeface="Times New Roman"/>
                <a:cs typeface="Times New Roman"/>
                <a:sym typeface="Times New Roman"/>
              </a:rPr>
              <a:t>Pope, Gregory A., Galster, Joshua C., Torres, Anthony J., Starks, Lizzie M., Feng, Huan E., Wu, Meiyin, 2012. </a:t>
            </a:r>
            <a:r>
              <a:rPr lang="en" sz="1800" i="1" dirty="0" smtClean="0">
                <a:solidFill>
                  <a:srgbClr val="0F243E"/>
                </a:solidFill>
                <a:latin typeface="Times New Roman"/>
                <a:ea typeface="Times New Roman"/>
                <a:cs typeface="Times New Roman"/>
                <a:sym typeface="Times New Roman"/>
              </a:rPr>
              <a:t>Origin of stream bed sediments in northwest New Jersey: Factors of land use and source determined by trace element analysis,</a:t>
            </a:r>
            <a:r>
              <a:rPr lang="en" sz="1800" dirty="0" smtClean="0">
                <a:solidFill>
                  <a:srgbClr val="0F243E"/>
                </a:solidFill>
                <a:latin typeface="Times New Roman"/>
                <a:ea typeface="Times New Roman"/>
                <a:cs typeface="Times New Roman"/>
                <a:sym typeface="Times New Roman"/>
              </a:rPr>
              <a:t> “Undergraduate Geoscience Research Highlights”, AGU Fall Meeting, San Francisco.</a:t>
            </a:r>
            <a:endParaRPr lang="en-US" sz="1800" dirty="0" smtClean="0">
              <a:solidFill>
                <a:srgbClr val="0F243E"/>
              </a:solidFill>
              <a:latin typeface="Times New Roman"/>
              <a:ea typeface="Times New Roman"/>
              <a:cs typeface="Times New Roman"/>
              <a:sym typeface="Times New Roman"/>
            </a:endParaRPr>
          </a:p>
          <a:p>
            <a:pPr marL="228600" lvl="0" indent="-228600" rtl="0">
              <a:lnSpc>
                <a:spcPct val="100000"/>
              </a:lnSpc>
              <a:buClr>
                <a:srgbClr val="000000"/>
              </a:buClr>
              <a:buSzPct val="100000"/>
              <a:buFont typeface="Arial"/>
              <a:buNone/>
            </a:pPr>
            <a:r>
              <a:rPr lang="en" sz="1800" i="1" dirty="0" smtClean="0">
                <a:latin typeface="Times New Roman"/>
                <a:ea typeface="Times New Roman"/>
                <a:cs typeface="Times New Roman"/>
                <a:sym typeface="Times New Roman"/>
              </a:rPr>
              <a:t>Quaternary Geology of the New York City Region.</a:t>
            </a:r>
            <a:r>
              <a:rPr lang="en" sz="1800" dirty="0" smtClean="0">
                <a:latin typeface="Times New Roman"/>
                <a:ea typeface="Times New Roman"/>
                <a:cs typeface="Times New Roman"/>
                <a:sym typeface="Times New Roman"/>
              </a:rPr>
              <a:t> Retrieved from</a:t>
            </a:r>
            <a:r>
              <a:rPr lang="en" sz="1800" dirty="0" smtClean="0">
                <a:latin typeface="Times New Roman"/>
                <a:ea typeface="Times New Roman"/>
                <a:cs typeface="Times New Roman"/>
                <a:sym typeface="Times New Roman"/>
                <a:hlinkClick r:id="rId11"/>
              </a:rPr>
              <a:t> </a:t>
            </a:r>
            <a:r>
              <a:rPr lang="en" sz="1800" dirty="0" smtClean="0">
                <a:solidFill>
                  <a:srgbClr val="1155CC"/>
                </a:solidFill>
                <a:latin typeface="Times New Roman"/>
                <a:ea typeface="Times New Roman"/>
                <a:cs typeface="Times New Roman"/>
                <a:sym typeface="Times New Roman"/>
                <a:hlinkClick r:id="rId11"/>
              </a:rPr>
              <a:t>http://3dparks.wr.usgs.gov/nyc/moraines/quaternary.htm</a:t>
            </a:r>
            <a:r>
              <a:rPr lang="en" sz="1800" dirty="0" smtClean="0">
                <a:latin typeface="Times New Roman"/>
                <a:ea typeface="Times New Roman"/>
                <a:cs typeface="Times New Roman"/>
                <a:sym typeface="Times New Roman"/>
              </a:rPr>
              <a:t> on June 7, 2013.</a:t>
            </a:r>
            <a:endParaRPr lang="en-US" sz="1800" dirty="0" smtClean="0">
              <a:latin typeface="Times New Roman"/>
              <a:ea typeface="Times New Roman"/>
              <a:cs typeface="Times New Roman"/>
              <a:sym typeface="Times New Roman"/>
            </a:endParaRPr>
          </a:p>
          <a:p>
            <a:pPr marL="228600" lvl="0" indent="-228600" rtl="0">
              <a:lnSpc>
                <a:spcPct val="100000"/>
              </a:lnSpc>
              <a:buClr>
                <a:srgbClr val="000000"/>
              </a:buClr>
              <a:buSzPct val="100000"/>
              <a:buFont typeface="Arial"/>
              <a:buNone/>
            </a:pPr>
            <a:r>
              <a:rPr lang="en" sz="1800" dirty="0" smtClean="0">
                <a:solidFill>
                  <a:srgbClr val="0F243E"/>
                </a:solidFill>
                <a:latin typeface="Times New Roman"/>
                <a:ea typeface="Times New Roman"/>
                <a:cs typeface="Times New Roman"/>
                <a:sym typeface="Times New Roman"/>
              </a:rPr>
              <a:t>White, Ron W., Epstein, Jack B.(2005). New Jersey Geological Survey Geologic Map Series GMS 04-1</a:t>
            </a:r>
            <a:endParaRPr lang="en" sz="1100" i="1" dirty="0">
              <a:latin typeface="Times New Roman"/>
              <a:ea typeface="Times New Roman"/>
              <a:cs typeface="Times New Roman"/>
              <a:sym typeface="Times New Roman"/>
            </a:endParaRPr>
          </a:p>
        </p:txBody>
      </p:sp>
      <p:sp>
        <p:nvSpPr>
          <p:cNvPr id="48" name="TextBox 47"/>
          <p:cNvSpPr txBox="1"/>
          <p:nvPr/>
        </p:nvSpPr>
        <p:spPr>
          <a:xfrm>
            <a:off x="13235878" y="24044369"/>
            <a:ext cx="24788815" cy="707886"/>
          </a:xfrm>
          <a:prstGeom prst="rect">
            <a:avLst/>
          </a:prstGeom>
          <a:noFill/>
        </p:spPr>
        <p:txBody>
          <a:bodyPr wrap="square" rtlCol="0">
            <a:spAutoFit/>
          </a:bodyPr>
          <a:lstStyle/>
          <a:p>
            <a:pPr algn="ctr"/>
            <a:r>
              <a:rPr lang="en-US" sz="4000" dirty="0" smtClean="0"/>
              <a:t>Carbon % - Loss On Ignition</a:t>
            </a:r>
            <a:endParaRPr lang="en-US" sz="4000" dirty="0"/>
          </a:p>
        </p:txBody>
      </p:sp>
      <p:sp>
        <p:nvSpPr>
          <p:cNvPr id="49" name="TextBox 48"/>
          <p:cNvSpPr txBox="1"/>
          <p:nvPr/>
        </p:nvSpPr>
        <p:spPr>
          <a:xfrm>
            <a:off x="13197363" y="28089156"/>
            <a:ext cx="24811674" cy="707886"/>
          </a:xfrm>
          <a:prstGeom prst="rect">
            <a:avLst/>
          </a:prstGeom>
          <a:noFill/>
        </p:spPr>
        <p:txBody>
          <a:bodyPr wrap="square" rtlCol="0">
            <a:spAutoFit/>
          </a:bodyPr>
          <a:lstStyle/>
          <a:p>
            <a:pPr algn="ctr"/>
            <a:r>
              <a:rPr lang="en-US" sz="4000" dirty="0" smtClean="0"/>
              <a:t>Clay % - Soil Hydrometer</a:t>
            </a:r>
            <a:endParaRPr lang="en-US" sz="4000" dirty="0"/>
          </a:p>
        </p:txBody>
      </p:sp>
      <p:pic>
        <p:nvPicPr>
          <p:cNvPr id="23" name="Picture 22"/>
          <p:cNvPicPr>
            <a:picLocks noChangeAspect="1"/>
          </p:cNvPicPr>
          <p:nvPr/>
        </p:nvPicPr>
        <p:blipFill>
          <a:blip r:embed="rId12"/>
          <a:stretch>
            <a:fillRect/>
          </a:stretch>
        </p:blipFill>
        <p:spPr>
          <a:xfrm>
            <a:off x="13616149" y="14243718"/>
            <a:ext cx="9226296" cy="4440604"/>
          </a:xfrm>
          <a:prstGeom prst="rect">
            <a:avLst/>
          </a:prstGeom>
        </p:spPr>
      </p:pic>
      <p:grpSp>
        <p:nvGrpSpPr>
          <p:cNvPr id="28" name="Group 27"/>
          <p:cNvGrpSpPr/>
          <p:nvPr/>
        </p:nvGrpSpPr>
        <p:grpSpPr>
          <a:xfrm>
            <a:off x="13126334" y="21160744"/>
            <a:ext cx="24081231" cy="3200992"/>
            <a:chOff x="13234968" y="25810915"/>
            <a:chExt cx="24081231" cy="3200992"/>
          </a:xfrm>
        </p:grpSpPr>
        <p:graphicFrame>
          <p:nvGraphicFramePr>
            <p:cNvPr id="51" name="Chart 50"/>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33180829"/>
                </p:ext>
              </p:extLst>
            </p:nvPr>
          </p:nvGraphicFramePr>
          <p:xfrm>
            <a:off x="21163240" y="25811507"/>
            <a:ext cx="4114800" cy="32004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2" name="Chart 5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6817492"/>
                </p:ext>
              </p:extLst>
            </p:nvPr>
          </p:nvGraphicFramePr>
          <p:xfrm>
            <a:off x="33201399" y="25810915"/>
            <a:ext cx="4114800" cy="32004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3" name="Chart 5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65469274"/>
                </p:ext>
              </p:extLst>
            </p:nvPr>
          </p:nvGraphicFramePr>
          <p:xfrm>
            <a:off x="13234968" y="25811507"/>
            <a:ext cx="4114800" cy="32004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4" name="Chart 5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1794429"/>
                </p:ext>
              </p:extLst>
            </p:nvPr>
          </p:nvGraphicFramePr>
          <p:xfrm>
            <a:off x="17203222" y="25811507"/>
            <a:ext cx="4114800" cy="32004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5" name="Chart 5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33898773"/>
                </p:ext>
              </p:extLst>
            </p:nvPr>
          </p:nvGraphicFramePr>
          <p:xfrm>
            <a:off x="25175728" y="25811507"/>
            <a:ext cx="4114800" cy="32004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56" name="Chart 5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92177288"/>
                </p:ext>
              </p:extLst>
            </p:nvPr>
          </p:nvGraphicFramePr>
          <p:xfrm>
            <a:off x="29218042" y="25810915"/>
            <a:ext cx="4114800" cy="3200400"/>
          </p:xfrm>
          <a:graphic>
            <a:graphicData uri="http://schemas.openxmlformats.org/drawingml/2006/chart">
              <c:chart xmlns:c="http://schemas.openxmlformats.org/drawingml/2006/chart" xmlns:r="http://schemas.openxmlformats.org/officeDocument/2006/relationships" r:id="rId18"/>
            </a:graphicData>
          </a:graphic>
        </p:graphicFrame>
      </p:grpSp>
      <p:sp>
        <p:nvSpPr>
          <p:cNvPr id="64" name="TextBox 63"/>
          <p:cNvSpPr txBox="1"/>
          <p:nvPr/>
        </p:nvSpPr>
        <p:spPr>
          <a:xfrm>
            <a:off x="38105769" y="6442293"/>
            <a:ext cx="9685809" cy="12141785"/>
          </a:xfrm>
          <a:prstGeom prst="rect">
            <a:avLst/>
          </a:prstGeom>
          <a:noFill/>
        </p:spPr>
        <p:txBody>
          <a:bodyPr wrap="square" rtlCol="0">
            <a:spAutoFit/>
          </a:bodyPr>
          <a:lstStyle/>
          <a:p>
            <a:pPr algn="just"/>
            <a:r>
              <a:rPr lang="en-US" sz="2300" dirty="0" smtClean="0">
                <a:latin typeface="Book Antiqua" panose="02040602050305030304" pitchFamily="18" charset="0"/>
              </a:rPr>
              <a:t>Soil profile descriptions provide an accepted means to assess pedogenesis, and the characteristics of pedogenesis reveal information of landscape evolution.  However, soil profile field methods have limitations: inability to discern more detailed soil attributes such as particle size fractions (as opposed to texture), organic carbon content, and chemistry. Supplemental laboratory analysis provides particle size, organic carbon, and chemical composition.  A combination of soil profile field methods and laboratory analysis was used to assess soil development in glacial sediments in Sussex County, Northwest New Jersey, part of a REU project based at Montclair State University in 2013. In the vicinity of the late-Wisconsin Ogdensburg-Culvers Gap recessional moraine (~18-19 ka), deposits of similar age allowed comparison of soil forming factors, as well as an assessment of field and laboratory methods used to characterize soil development. </a:t>
            </a:r>
          </a:p>
          <a:p>
            <a:endParaRPr lang="en-US" sz="2300" dirty="0" smtClean="0">
              <a:latin typeface="Book Antiqua" panose="02040602050305030304" pitchFamily="18" charset="0"/>
            </a:endParaRPr>
          </a:p>
          <a:p>
            <a:pPr algn="just"/>
            <a:r>
              <a:rPr lang="en-US" sz="2300" dirty="0" smtClean="0">
                <a:latin typeface="Book Antiqua" panose="02040602050305030304" pitchFamily="18" charset="0"/>
              </a:rPr>
              <a:t>Seven profiles were analyzes along a catena transect from moraine crest to moraine base, continuing to a terrace platform, terrace slope, and old floodplain. Horizon-specific data included horizon complexity, color (deriving melanization and rubification estimates), texture and consistency, and clast weathering. Compiled data were used to calculate horizon indexes and profile development index.  Specific chemical composition employed ICP-OES for major elements, carbon content from loss on ignition, and particle size separation using a soil hydrometer. Individual parameters showed close relationships. Clay content was weakly but significantly correlated to leaching indexes across all profiles.  Within profiles, element ratios corresponded as expected to horizons, more leaching with E-horizons, accumulations of Al and Fe in B horizons reflecting the degree of illuviation.  The aggregate horizon index and the profile development index were poorly correlated with clay content and leaching indexes.  Variation in profile environment and locally-derived parent material entered inconsistency in the calculations.  Profile complexity appeared to associate with areas of greater moisture and organic input; definitive correlation will require additional data. </a:t>
            </a:r>
          </a:p>
          <a:p>
            <a:endParaRPr lang="en-US" sz="2400" dirty="0"/>
          </a:p>
        </p:txBody>
      </p:sp>
      <p:sp>
        <p:nvSpPr>
          <p:cNvPr id="34" name="TextBox 19"/>
          <p:cNvSpPr txBox="1">
            <a:spLocks noChangeArrowheads="1"/>
          </p:cNvSpPr>
          <p:nvPr/>
        </p:nvSpPr>
        <p:spPr bwMode="auto">
          <a:xfrm>
            <a:off x="7167562" y="40960150"/>
            <a:ext cx="5351165" cy="255452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418" tIns="45709" rIns="91418" bIns="45709" anchor="t">
            <a:spAutoFit/>
          </a:bodyPr>
          <a:lstStyle>
            <a:lvl1pPr eaLnBrk="0" hangingPunct="0">
              <a:defRPr sz="2000">
                <a:solidFill>
                  <a:schemeClr val="tx1"/>
                </a:solidFill>
                <a:latin typeface="Arial" charset="0"/>
                <a:ea typeface="ＭＳ Ｐゴシック" pitchFamily="-106" charset="-128"/>
              </a:defRPr>
            </a:lvl1pPr>
            <a:lvl2pPr eaLnBrk="0" hangingPunct="0">
              <a:defRPr sz="2000">
                <a:solidFill>
                  <a:schemeClr val="tx1"/>
                </a:solidFill>
                <a:latin typeface="Arial" charset="0"/>
                <a:ea typeface="ＭＳ Ｐゴシック" pitchFamily="-106" charset="-128"/>
              </a:defRPr>
            </a:lvl2pPr>
            <a:lvl3pPr marL="1143000" indent="-228600" eaLnBrk="0" hangingPunct="0">
              <a:defRPr sz="2000">
                <a:solidFill>
                  <a:schemeClr val="tx1"/>
                </a:solidFill>
                <a:latin typeface="Arial" charset="0"/>
                <a:ea typeface="ＭＳ Ｐゴシック" pitchFamily="-106" charset="-128"/>
              </a:defRPr>
            </a:lvl3pPr>
            <a:lvl4pPr marL="1600200" indent="-228600" eaLnBrk="0" hangingPunct="0">
              <a:defRPr sz="2000">
                <a:solidFill>
                  <a:schemeClr val="tx1"/>
                </a:solidFill>
                <a:latin typeface="Arial" charset="0"/>
                <a:ea typeface="ＭＳ Ｐゴシック" pitchFamily="-106" charset="-128"/>
              </a:defRPr>
            </a:lvl4pPr>
            <a:lvl5pPr marL="2057400" indent="-228600" eaLnBrk="0" hangingPunct="0">
              <a:defRPr sz="20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06" charset="-128"/>
              </a:defRPr>
            </a:lvl9pPr>
          </a:lstStyle>
          <a:p>
            <a:pPr lvl="0"/>
            <a:r>
              <a:rPr lang="en" dirty="0" smtClean="0">
                <a:latin typeface="Book Antiqua"/>
                <a:cs typeface="Book Antiqua"/>
              </a:rPr>
              <a:t>
</a:t>
            </a:r>
            <a:r>
              <a:rPr lang="en" b="1" dirty="0" smtClean="0">
                <a:latin typeface="Book Antiqua"/>
                <a:cs typeface="Book Antiqua"/>
              </a:rPr>
              <a:t>W1</a:t>
            </a:r>
            <a:r>
              <a:rPr lang="en" dirty="0" smtClean="0">
                <a:latin typeface="Book Antiqua"/>
                <a:cs typeface="Book Antiqua"/>
              </a:rPr>
              <a:t> = Terrace on south side of Wapalanne Rd.</a:t>
            </a:r>
          </a:p>
          <a:p>
            <a:pPr lvl="0"/>
            <a:r>
              <a:rPr lang="en" b="1" dirty="0" smtClean="0">
                <a:latin typeface="Book Antiqua"/>
                <a:cs typeface="Book Antiqua"/>
              </a:rPr>
              <a:t>W2</a:t>
            </a:r>
            <a:r>
              <a:rPr lang="en" dirty="0" smtClean="0">
                <a:latin typeface="Book Antiqua"/>
                <a:cs typeface="Book Antiqua"/>
              </a:rPr>
              <a:t> = Floodplain</a:t>
            </a:r>
          </a:p>
          <a:p>
            <a:pPr lvl="0"/>
            <a:r>
              <a:rPr lang="en" b="1" dirty="0" smtClean="0">
                <a:latin typeface="Book Antiqua"/>
                <a:cs typeface="Book Antiqua"/>
              </a:rPr>
              <a:t>W3</a:t>
            </a:r>
            <a:r>
              <a:rPr lang="en" dirty="0" smtClean="0">
                <a:latin typeface="Book Antiqua"/>
                <a:cs typeface="Book Antiqua"/>
              </a:rPr>
              <a:t> = Terrace on north side of Wapalanne Rd.</a:t>
            </a:r>
          </a:p>
          <a:p>
            <a:pPr lvl="0"/>
            <a:r>
              <a:rPr lang="en" b="1" dirty="0" smtClean="0">
                <a:latin typeface="Book Antiqua"/>
                <a:cs typeface="Book Antiqua"/>
              </a:rPr>
              <a:t>T4</a:t>
            </a:r>
            <a:r>
              <a:rPr lang="en" dirty="0" smtClean="0">
                <a:latin typeface="Book Antiqua"/>
                <a:cs typeface="Book Antiqua"/>
              </a:rPr>
              <a:t> = Recessional moraine ridge</a:t>
            </a:r>
          </a:p>
          <a:p>
            <a:pPr lvl="0"/>
            <a:r>
              <a:rPr lang="en" b="1" dirty="0" smtClean="0">
                <a:latin typeface="Book Antiqua"/>
                <a:cs typeface="Book Antiqua"/>
              </a:rPr>
              <a:t>T5</a:t>
            </a:r>
            <a:r>
              <a:rPr lang="en" dirty="0" smtClean="0">
                <a:latin typeface="Book Antiqua"/>
                <a:cs typeface="Book Antiqua"/>
              </a:rPr>
              <a:t> = Slope to recessional moraine</a:t>
            </a:r>
          </a:p>
          <a:p>
            <a:pPr lvl="0"/>
            <a:r>
              <a:rPr lang="en" b="1" dirty="0" smtClean="0">
                <a:latin typeface="Book Antiqua"/>
                <a:cs typeface="Book Antiqua"/>
              </a:rPr>
              <a:t>W6</a:t>
            </a:r>
            <a:r>
              <a:rPr lang="en" dirty="0" smtClean="0">
                <a:latin typeface="Book Antiqua"/>
                <a:cs typeface="Book Antiqua"/>
              </a:rPr>
              <a:t> = Slope above younger terrace</a:t>
            </a:r>
          </a:p>
          <a:p>
            <a:pPr lvl="0"/>
            <a:r>
              <a:rPr lang="en" b="1" dirty="0" smtClean="0">
                <a:latin typeface="Book Antiqua"/>
                <a:cs typeface="Book Antiqua"/>
              </a:rPr>
              <a:t>W7</a:t>
            </a:r>
            <a:r>
              <a:rPr lang="en" dirty="0" smtClean="0">
                <a:latin typeface="Book Antiqua"/>
                <a:cs typeface="Book Antiqua"/>
              </a:rPr>
              <a:t> = Younger terrace</a:t>
            </a:r>
            <a:endParaRPr lang="en-US" dirty="0">
              <a:solidFill>
                <a:schemeClr val="tx2"/>
              </a:solidFill>
              <a:latin typeface="Book Antiqua"/>
              <a:cs typeface="Book Antiqua"/>
            </a:endParaRPr>
          </a:p>
        </p:txBody>
      </p:sp>
      <p:sp>
        <p:nvSpPr>
          <p:cNvPr id="67" name="Rectangle 10"/>
          <p:cNvSpPr>
            <a:spLocks noChangeArrowheads="1"/>
          </p:cNvSpPr>
          <p:nvPr/>
        </p:nvSpPr>
        <p:spPr bwMode="auto">
          <a:xfrm>
            <a:off x="39745920" y="5334000"/>
            <a:ext cx="6553199" cy="685799"/>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Abstract</a:t>
            </a:r>
            <a:endParaRPr lang="en-US" sz="4400" b="1" dirty="0">
              <a:solidFill>
                <a:schemeClr val="bg1"/>
              </a:solidFill>
            </a:endParaRPr>
          </a:p>
        </p:txBody>
      </p:sp>
      <p:sp>
        <p:nvSpPr>
          <p:cNvPr id="68" name="Rectangle 10"/>
          <p:cNvSpPr>
            <a:spLocks noChangeArrowheads="1"/>
          </p:cNvSpPr>
          <p:nvPr/>
        </p:nvSpPr>
        <p:spPr bwMode="auto">
          <a:xfrm>
            <a:off x="19042725" y="4953000"/>
            <a:ext cx="13177515" cy="685799"/>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Results</a:t>
            </a:r>
            <a:endParaRPr lang="en-US" sz="4400" b="1" dirty="0">
              <a:solidFill>
                <a:schemeClr val="bg1"/>
              </a:solidFill>
            </a:endParaRPr>
          </a:p>
        </p:txBody>
      </p:sp>
      <p:pic>
        <p:nvPicPr>
          <p:cNvPr id="73" name="Picture 72" descr="LAF_logo_w_seal_color.jpg"/>
          <p:cNvPicPr>
            <a:picLocks noChangeAspect="1"/>
          </p:cNvPicPr>
          <p:nvPr/>
        </p:nvPicPr>
        <p:blipFill>
          <a:blip r:embed="rId19"/>
          <a:stretch>
            <a:fillRect/>
          </a:stretch>
        </p:blipFill>
        <p:spPr>
          <a:xfrm>
            <a:off x="5105401" y="2004351"/>
            <a:ext cx="3733800" cy="2121744"/>
          </a:xfrm>
          <a:prstGeom prst="rect">
            <a:avLst/>
          </a:prstGeom>
        </p:spPr>
      </p:pic>
      <p:pic>
        <p:nvPicPr>
          <p:cNvPr id="74" name="Picture 73" descr="logoUPRM.gif"/>
          <p:cNvPicPr>
            <a:picLocks noChangeAspect="1"/>
          </p:cNvPicPr>
          <p:nvPr/>
        </p:nvPicPr>
        <p:blipFill>
          <a:blip r:embed="rId20"/>
          <a:stretch>
            <a:fillRect/>
          </a:stretch>
        </p:blipFill>
        <p:spPr>
          <a:xfrm>
            <a:off x="43024341" y="2709706"/>
            <a:ext cx="2209800" cy="2166624"/>
          </a:xfrm>
          <a:prstGeom prst="rect">
            <a:avLst/>
          </a:prstGeom>
        </p:spPr>
      </p:pic>
      <p:sp>
        <p:nvSpPr>
          <p:cNvPr id="75" name="TextBox 74"/>
          <p:cNvSpPr txBox="1"/>
          <p:nvPr/>
        </p:nvSpPr>
        <p:spPr>
          <a:xfrm>
            <a:off x="13285131" y="37882362"/>
            <a:ext cx="24202856" cy="5632311"/>
          </a:xfrm>
          <a:prstGeom prst="rect">
            <a:avLst/>
          </a:prstGeom>
          <a:noFill/>
        </p:spPr>
        <p:txBody>
          <a:bodyPr wrap="square" numCol="2" spcCol="457200" rtlCol="0">
            <a:spAutoFit/>
          </a:bodyPr>
          <a:lstStyle/>
          <a:p>
            <a:pPr marL="342900" indent="-342900" algn="just">
              <a:buFont typeface="Wingdings" panose="05000000000000000000" pitchFamily="2" charset="2"/>
              <a:buChar char="§"/>
            </a:pPr>
            <a:r>
              <a:rPr lang="en-US" sz="2400" dirty="0" smtClean="0">
                <a:latin typeface="Book Antiqua"/>
                <a:cs typeface="Book Antiqua"/>
              </a:rPr>
              <a:t>The younger terrace soil (W-7) is the most developed. Using ClORPT as a theoretical function, we suspect that if weathering agents are strong enough, soil features will develop sooner than expected: Cl + O &gt; T in pit W-7. Moisture and organic acids contribute to weathering and accelerate the process beyond what time alone can contribute. </a:t>
            </a:r>
          </a:p>
          <a:p>
            <a:pPr marL="342900" indent="-342900" algn="just">
              <a:buFont typeface="Wingdings" panose="05000000000000000000" pitchFamily="2" charset="2"/>
              <a:buChar char="§"/>
            </a:pPr>
            <a:endParaRPr lang="en-US" sz="2400" dirty="0" smtClean="0">
              <a:latin typeface="Book Antiqua"/>
              <a:cs typeface="Book Antiqua"/>
            </a:endParaRPr>
          </a:p>
          <a:p>
            <a:pPr marL="342900" indent="-342900" algn="just">
              <a:buFont typeface="Wingdings" panose="05000000000000000000" pitchFamily="2" charset="2"/>
              <a:buChar char="§"/>
            </a:pPr>
            <a:r>
              <a:rPr lang="en-US" sz="2400" dirty="0" smtClean="0">
                <a:latin typeface="Book Antiqua"/>
                <a:cs typeface="Book Antiqua"/>
              </a:rPr>
              <a:t>The organic carbon content is showing expected results as the content reduces as the depth of the horizons increase.  This is due to a highly organic litter layer. However, there are a few instances of higher organic carbon in deeper horizons, W-1 and W-7. W-7 was a wetter location, dissolved C could illuviate into the B horizons. At W-1, a wet, clayey weathered red bedrock may have trapped illuviating carbon in the B horizon. </a:t>
            </a:r>
          </a:p>
          <a:p>
            <a:pPr marL="342900" indent="-342900" algn="just">
              <a:buFont typeface="Wingdings" panose="05000000000000000000" pitchFamily="2" charset="2"/>
              <a:buChar char="§"/>
            </a:pPr>
            <a:endParaRPr lang="en-US" sz="2400" dirty="0" smtClean="0">
              <a:latin typeface="Book Antiqua"/>
              <a:cs typeface="Book Antiqua"/>
            </a:endParaRPr>
          </a:p>
          <a:p>
            <a:pPr marL="342900" indent="-342900" algn="just">
              <a:buFont typeface="Wingdings" panose="05000000000000000000" pitchFamily="2" charset="2"/>
              <a:buChar char="§"/>
            </a:pPr>
            <a:endParaRPr lang="en-US" sz="2400" dirty="0">
              <a:latin typeface="Book Antiqua"/>
              <a:cs typeface="Book Antiqua"/>
            </a:endParaRPr>
          </a:p>
          <a:p>
            <a:pPr marL="342900" indent="-342900" algn="just">
              <a:buFont typeface="Wingdings" panose="05000000000000000000" pitchFamily="2" charset="2"/>
              <a:buChar char="§"/>
            </a:pPr>
            <a:endParaRPr lang="en-US" sz="2400" dirty="0" smtClean="0">
              <a:latin typeface="Book Antiqua"/>
              <a:cs typeface="Book Antiqua"/>
            </a:endParaRPr>
          </a:p>
          <a:p>
            <a:pPr marL="342900" indent="-342900" algn="just">
              <a:buFont typeface="Wingdings" panose="05000000000000000000" pitchFamily="2" charset="2"/>
              <a:buChar char="§"/>
            </a:pPr>
            <a:r>
              <a:rPr lang="en-US" sz="2400" dirty="0" smtClean="0">
                <a:latin typeface="Book Antiqua"/>
                <a:cs typeface="Book Antiqua"/>
              </a:rPr>
              <a:t>Clay percentage however is interesting to analyze because there are no positive or negative trends. This is due to the complexity of weathering which develops soil.  In certain profiles such as T-5 and W-1 we see clay content increasing with depth.  This means there is more illuviation taking place at the lower horizons.  But both W-1 and T-5 exist in different landscapes and microclimates.  T-5 is on the slope to a recessional moraine and W-1 is on a terrace much closer to a stream.</a:t>
            </a:r>
          </a:p>
          <a:p>
            <a:pPr marL="342900" indent="-342900" algn="just">
              <a:buFont typeface="Wingdings" panose="05000000000000000000" pitchFamily="2" charset="2"/>
              <a:buChar char="§"/>
            </a:pPr>
            <a:endParaRPr lang="en-US" sz="2400" dirty="0" smtClean="0">
              <a:latin typeface="Book Antiqua"/>
              <a:cs typeface="Book Antiqua"/>
            </a:endParaRPr>
          </a:p>
          <a:p>
            <a:pPr marL="342900" indent="-342900" algn="just">
              <a:buFont typeface="Wingdings" panose="05000000000000000000" pitchFamily="2" charset="2"/>
              <a:buChar char="§"/>
            </a:pPr>
            <a:r>
              <a:rPr lang="en-US" sz="2400" dirty="0" smtClean="0">
                <a:latin typeface="Book Antiqua"/>
                <a:cs typeface="Book Antiqua"/>
              </a:rPr>
              <a:t>Major element chemistry data is provisional, due to poor Si calibration in the ICP-OES analysis.  Using a Base:Alumina ratio (Na+K+Ca+Mg/Al), several profiles (T4, T5, W1, W6) show increasing base elements with depth – bases are leached from the upper horizons, and/or accumulate in the illuvial B horizons. Profiles W7 and W2 are complex or reverse, with increasing bases deeper in the soil, when  compared to the surface horizons.  These results do not appear to correspond to the organic carbon or clay data. </a:t>
            </a:r>
          </a:p>
        </p:txBody>
      </p:sp>
      <p:cxnSp>
        <p:nvCxnSpPr>
          <p:cNvPr id="3" name="Straight Connector 2"/>
          <p:cNvCxnSpPr/>
          <p:nvPr/>
        </p:nvCxnSpPr>
        <p:spPr>
          <a:xfrm>
            <a:off x="37623890" y="5156705"/>
            <a:ext cx="0" cy="38137597"/>
          </a:xfrm>
          <a:prstGeom prst="line">
            <a:avLst/>
          </a:prstGeom>
        </p:spPr>
        <p:style>
          <a:lnRef idx="2">
            <a:schemeClr val="accent1"/>
          </a:lnRef>
          <a:fillRef idx="0">
            <a:schemeClr val="accent1"/>
          </a:fillRef>
          <a:effectRef idx="1">
            <a:schemeClr val="accent1"/>
          </a:effectRef>
          <a:fontRef idx="minor">
            <a:schemeClr val="tx1"/>
          </a:fontRef>
        </p:style>
      </p:cxnSp>
      <p:sp>
        <p:nvSpPr>
          <p:cNvPr id="70" name="Rectangle 10"/>
          <p:cNvSpPr>
            <a:spLocks noChangeArrowheads="1"/>
          </p:cNvSpPr>
          <p:nvPr/>
        </p:nvSpPr>
        <p:spPr bwMode="auto">
          <a:xfrm>
            <a:off x="22368354" y="37183560"/>
            <a:ext cx="6553199" cy="526253"/>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Discussion</a:t>
            </a:r>
            <a:endParaRPr lang="en-US" sz="4400" b="1" dirty="0">
              <a:solidFill>
                <a:schemeClr val="bg1"/>
              </a:solidFill>
            </a:endParaRPr>
          </a:p>
        </p:txBody>
      </p:sp>
      <p:cxnSp>
        <p:nvCxnSpPr>
          <p:cNvPr id="5" name="Straight Connector 4"/>
          <p:cNvCxnSpPr/>
          <p:nvPr/>
        </p:nvCxnSpPr>
        <p:spPr>
          <a:xfrm>
            <a:off x="12812215" y="36031754"/>
            <a:ext cx="24811675"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13406756" y="25974018"/>
            <a:ext cx="24081231" cy="3286782"/>
            <a:chOff x="13152296" y="29676118"/>
            <a:chExt cx="24081231" cy="3286782"/>
          </a:xfrm>
        </p:grpSpPr>
        <p:graphicFrame>
          <p:nvGraphicFramePr>
            <p:cNvPr id="72" name="Chart 71"/>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02037184"/>
                </p:ext>
              </p:extLst>
            </p:nvPr>
          </p:nvGraphicFramePr>
          <p:xfrm>
            <a:off x="21189260" y="29712099"/>
            <a:ext cx="4114800" cy="320040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76" name="Chart 75"/>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89569122"/>
                </p:ext>
              </p:extLst>
            </p:nvPr>
          </p:nvGraphicFramePr>
          <p:xfrm>
            <a:off x="33118727" y="29676118"/>
            <a:ext cx="4114800" cy="320040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78" name="Chart 7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65724020"/>
                </p:ext>
              </p:extLst>
            </p:nvPr>
          </p:nvGraphicFramePr>
          <p:xfrm>
            <a:off x="17120550" y="29762500"/>
            <a:ext cx="4114800" cy="32004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81" name="Chart 80"/>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41478972"/>
                </p:ext>
              </p:extLst>
            </p:nvPr>
          </p:nvGraphicFramePr>
          <p:xfrm>
            <a:off x="29063740" y="29676118"/>
            <a:ext cx="4114800" cy="320040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2" name="Chart 81"/>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55900077"/>
                </p:ext>
              </p:extLst>
            </p:nvPr>
          </p:nvGraphicFramePr>
          <p:xfrm>
            <a:off x="25130097" y="29676118"/>
            <a:ext cx="4114800" cy="32004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3" name="Chart 82"/>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30728732"/>
                </p:ext>
              </p:extLst>
            </p:nvPr>
          </p:nvGraphicFramePr>
          <p:xfrm>
            <a:off x="13152296" y="29749143"/>
            <a:ext cx="4114800" cy="3200400"/>
          </p:xfrm>
          <a:graphic>
            <a:graphicData uri="http://schemas.openxmlformats.org/drawingml/2006/chart">
              <c:chart xmlns:c="http://schemas.openxmlformats.org/drawingml/2006/chart" xmlns:r="http://schemas.openxmlformats.org/officeDocument/2006/relationships" r:id="rId26"/>
            </a:graphicData>
          </a:graphic>
        </p:graphicFrame>
      </p:grpSp>
      <p:pic>
        <p:nvPicPr>
          <p:cNvPr id="29" name="Picture 28"/>
          <p:cNvPicPr>
            <a:picLocks noChangeAspect="1"/>
          </p:cNvPicPr>
          <p:nvPr/>
        </p:nvPicPr>
        <p:blipFill>
          <a:blip r:embed="rId2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024341" y="347038"/>
            <a:ext cx="2118650" cy="2126767"/>
          </a:xfrm>
          <a:prstGeom prst="rect">
            <a:avLst/>
          </a:prstGeom>
        </p:spPr>
      </p:pic>
      <p:sp>
        <p:nvSpPr>
          <p:cNvPr id="77" name="Rectangle 10"/>
          <p:cNvSpPr>
            <a:spLocks noChangeArrowheads="1"/>
          </p:cNvSpPr>
          <p:nvPr/>
        </p:nvSpPr>
        <p:spPr bwMode="auto">
          <a:xfrm>
            <a:off x="39598219" y="32940317"/>
            <a:ext cx="6627049" cy="526253"/>
          </a:xfrm>
          <a:prstGeom prst="rect">
            <a:avLst/>
          </a:prstGeom>
          <a:solidFill>
            <a:schemeClr val="accent5"/>
          </a:solidFill>
          <a:ln w="12700">
            <a:noFill/>
            <a:miter lim="800000"/>
            <a:headEnd/>
            <a:tailEnd/>
          </a:ln>
          <a:effectLst>
            <a:outerShdw blurRad="50800" dist="38100" dir="2700000" algn="tl" rotWithShape="0">
              <a:prstClr val="black">
                <a:alpha val="40000"/>
              </a:prstClr>
            </a:outerShdw>
          </a:effectLst>
        </p:spPr>
        <p:txBody>
          <a:bodyPr wrap="none" lIns="137126" tIns="68563" rIns="137126" bIns="68563" anchor="ctr"/>
          <a:lstStyle/>
          <a:p>
            <a:pPr algn="ctr" defTabSz="4702588">
              <a:defRPr/>
            </a:pPr>
            <a:r>
              <a:rPr lang="en-US" sz="4400" b="1" dirty="0" smtClean="0">
                <a:solidFill>
                  <a:schemeClr val="bg1"/>
                </a:solidFill>
              </a:rPr>
              <a:t>Acknowledgements</a:t>
            </a:r>
            <a:endParaRPr lang="en-US" sz="4400" b="1" dirty="0">
              <a:solidFill>
                <a:schemeClr val="bg1"/>
              </a:solidFill>
            </a:endParaRPr>
          </a:p>
        </p:txBody>
      </p:sp>
      <p:sp>
        <p:nvSpPr>
          <p:cNvPr id="4" name="TextBox 3"/>
          <p:cNvSpPr txBox="1"/>
          <p:nvPr/>
        </p:nvSpPr>
        <p:spPr>
          <a:xfrm>
            <a:off x="38024693" y="33492745"/>
            <a:ext cx="9766883" cy="3170099"/>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latin typeface="Book Antiqua" panose="02040602050305030304" pitchFamily="18" charset="0"/>
              </a:rPr>
              <a:t>Supported by National Science Foundation Research Experience for Undergraduates, award EAR-1004829. </a:t>
            </a:r>
          </a:p>
          <a:p>
            <a:pPr marL="342900" indent="-342900">
              <a:buFont typeface="Wingdings" panose="05000000000000000000" pitchFamily="2" charset="2"/>
              <a:buChar char="§"/>
            </a:pPr>
            <a:r>
              <a:rPr lang="en-US" sz="2000" dirty="0">
                <a:latin typeface="Book Antiqua" panose="02040602050305030304" pitchFamily="18" charset="0"/>
                <a:cs typeface="Arial" pitchFamily="34" charset="0"/>
              </a:rPr>
              <a:t>Dr. Matt </a:t>
            </a:r>
            <a:r>
              <a:rPr lang="en-US" sz="2000" dirty="0" smtClean="0">
                <a:latin typeface="Book Antiqua" panose="02040602050305030304" pitchFamily="18" charset="0"/>
                <a:cs typeface="Arial" pitchFamily="34" charset="0"/>
              </a:rPr>
              <a:t>Goring and Dr. Stefanie Brachfeld, </a:t>
            </a:r>
            <a:r>
              <a:rPr lang="en-US" sz="2000" dirty="0">
                <a:latin typeface="Book Antiqua" panose="02040602050305030304" pitchFamily="18" charset="0"/>
                <a:cs typeface="Arial" pitchFamily="34" charset="0"/>
              </a:rPr>
              <a:t>Dept. of Earth &amp; Environmental Studies, Montclair State U., ICP Laboratory </a:t>
            </a:r>
            <a:r>
              <a:rPr lang="en-US" sz="2000" dirty="0" smtClean="0">
                <a:latin typeface="Book Antiqua" panose="02040602050305030304" pitchFamily="18" charset="0"/>
                <a:cs typeface="Arial" pitchFamily="34" charset="0"/>
              </a:rPr>
              <a:t>analysis, and Kevin Olsen, laboratory support.</a:t>
            </a:r>
          </a:p>
          <a:p>
            <a:pPr marL="342900" indent="-342900">
              <a:buFont typeface="Wingdings" panose="05000000000000000000" pitchFamily="2" charset="2"/>
              <a:buChar char="§"/>
            </a:pPr>
            <a:r>
              <a:rPr lang="en-US" sz="2000" dirty="0" smtClean="0">
                <a:latin typeface="Book Antiqua" panose="02040602050305030304" pitchFamily="18" charset="0"/>
                <a:cs typeface="Arial" pitchFamily="34" charset="0"/>
              </a:rPr>
              <a:t>Dr. William Thomas and staff at the New Jersey School of Conservation for accommodations and field support.</a:t>
            </a:r>
          </a:p>
          <a:p>
            <a:pPr marL="342900" indent="-342900">
              <a:buFont typeface="Wingdings" panose="05000000000000000000" pitchFamily="2" charset="2"/>
              <a:buChar char="§"/>
            </a:pPr>
            <a:r>
              <a:rPr lang="en-US" sz="2000" dirty="0" smtClean="0">
                <a:latin typeface="Book Antiqua" panose="02040602050305030304" pitchFamily="18" charset="0"/>
                <a:cs typeface="Arial" pitchFamily="34" charset="0"/>
              </a:rPr>
              <a:t>Kelly Triece and Marco Finocchiaro, REU essential graduate assistants responsible for the day to day success of the project. </a:t>
            </a:r>
          </a:p>
          <a:p>
            <a:endParaRPr lang="en-US" sz="2000" dirty="0">
              <a:latin typeface="Book Antiqua" panose="02040602050305030304" pitchFamily="18" charset="0"/>
            </a:endParaRPr>
          </a:p>
        </p:txBody>
      </p:sp>
      <p:pic>
        <p:nvPicPr>
          <p:cNvPr id="35" name="Picture 34"/>
          <p:cNvPicPr>
            <a:picLocks noChangeAspect="1"/>
          </p:cNvPicPr>
          <p:nvPr/>
        </p:nvPicPr>
        <p:blipFill rotWithShape="1">
          <a:blip r:embed="rId28"/>
          <a:srcRect l="18703" r="5169"/>
          <a:stretch/>
        </p:blipFill>
        <p:spPr>
          <a:xfrm>
            <a:off x="6972301" y="37581709"/>
            <a:ext cx="2581275" cy="3020829"/>
          </a:xfrm>
          <a:prstGeom prst="rect">
            <a:avLst/>
          </a:prstGeom>
        </p:spPr>
      </p:pic>
      <p:cxnSp>
        <p:nvCxnSpPr>
          <p:cNvPr id="38" name="Curved Connector 37"/>
          <p:cNvCxnSpPr/>
          <p:nvPr/>
        </p:nvCxnSpPr>
        <p:spPr>
          <a:xfrm flipV="1">
            <a:off x="6524625" y="37861875"/>
            <a:ext cx="1285874" cy="790575"/>
          </a:xfrm>
          <a:prstGeom prst="curvedConnector3">
            <a:avLst/>
          </a:prstGeom>
          <a:ln w="73025">
            <a:tailEnd type="triangle"/>
          </a:ln>
          <a:effectLst>
            <a:outerShdw blurRad="152400" dist="317500" dir="5400000" sx="90000" sy="-19000" rotWithShape="0">
              <a:prstClr val="black">
                <a:alpha val="15000"/>
              </a:prstClr>
            </a:outerShdw>
          </a:effectLst>
        </p:spPr>
        <p:style>
          <a:lnRef idx="2">
            <a:schemeClr val="accent6"/>
          </a:lnRef>
          <a:fillRef idx="0">
            <a:schemeClr val="accent6"/>
          </a:fillRef>
          <a:effectRef idx="1">
            <a:schemeClr val="accent6"/>
          </a:effectRef>
          <a:fontRef idx="minor">
            <a:schemeClr val="tx1"/>
          </a:fontRef>
        </p:style>
      </p:cxnSp>
      <p:pic>
        <p:nvPicPr>
          <p:cNvPr id="50" name="Picture 2"/>
          <p:cNvPicPr>
            <a:picLocks noChangeAspect="1" noChangeArrowheads="1"/>
          </p:cNvPicPr>
          <p:nvPr/>
        </p:nvPicPr>
        <p:blipFill>
          <a:blip r:embed="rId2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699327" y="37581709"/>
            <a:ext cx="2762249" cy="3605684"/>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grpSp>
        <p:nvGrpSpPr>
          <p:cNvPr id="80" name="Group 79"/>
          <p:cNvGrpSpPr/>
          <p:nvPr/>
        </p:nvGrpSpPr>
        <p:grpSpPr>
          <a:xfrm>
            <a:off x="17056992" y="5638799"/>
            <a:ext cx="17929988" cy="15028506"/>
            <a:chOff x="14706600" y="5507928"/>
            <a:chExt cx="22500966" cy="16447944"/>
          </a:xfrm>
        </p:grpSpPr>
        <p:pic>
          <p:nvPicPr>
            <p:cNvPr id="71" name="Picture 70" descr="soil pits.pdf"/>
            <p:cNvPicPr>
              <a:picLocks noChangeAspect="1"/>
            </p:cNvPicPr>
            <p:nvPr/>
          </p:nvPicPr>
          <mc:AlternateContent xmlns:ma="http://schemas.microsoft.com/office/mac/drawingml/2008/main">
            <mc:Choice Requires="ma">
              <p:blipFill>
                <a:blip r:embed="rId30"/>
                <a:stretch>
                  <a:fillRect/>
                </a:stretch>
              </p:blipFill>
            </mc:Choice>
            <mc:Fallback xmlns:mc="http://schemas.openxmlformats.org/markup-compatibility/2006" xmlns:p="http://schemas.openxmlformats.org/presentationml/2006/main" xmlns:r="http://schemas.openxmlformats.org/officeDocument/2006/relationships" xmlns:a="http://schemas.openxmlformats.org/drawingml/2006/main" xmlns="">
              <p:blipFill>
                <a:blip r:embed="rId38"/>
                <a:stretch>
                  <a:fillRect/>
                </a:stretch>
              </p:blipFill>
            </mc:Fallback>
          </mc:AlternateContent>
          <p:spPr>
            <a:xfrm>
              <a:off x="14706600" y="5507928"/>
              <a:ext cx="22500966" cy="16447944"/>
            </a:xfrm>
            <a:prstGeom prst="rect">
              <a:avLst/>
            </a:prstGeom>
          </p:spPr>
        </p:pic>
        <p:sp>
          <p:nvSpPr>
            <p:cNvPr id="89" name="TextBox 88"/>
            <p:cNvSpPr txBox="1"/>
            <p:nvPr/>
          </p:nvSpPr>
          <p:spPr>
            <a:xfrm>
              <a:off x="34651950" y="9886950"/>
              <a:ext cx="723900" cy="400110"/>
            </a:xfrm>
            <a:prstGeom prst="rect">
              <a:avLst/>
            </a:prstGeom>
            <a:noFill/>
          </p:spPr>
          <p:txBody>
            <a:bodyPr wrap="square" rtlCol="0">
              <a:spAutoFit/>
            </a:bodyPr>
            <a:lstStyle/>
            <a:p>
              <a:r>
                <a:rPr lang="en-US" sz="2000" b="1" dirty="0" smtClean="0"/>
                <a:t>C</a:t>
              </a:r>
              <a:r>
                <a:rPr lang="en-US" sz="2000" b="1" dirty="0" smtClean="0">
                  <a:sym typeface="Symbol"/>
                </a:rPr>
                <a:t></a:t>
              </a:r>
              <a:endParaRPr lang="en-US" sz="2000" b="1" dirty="0"/>
            </a:p>
          </p:txBody>
        </p:sp>
        <p:sp>
          <p:nvSpPr>
            <p:cNvPr id="90" name="TextBox 89"/>
            <p:cNvSpPr txBox="1"/>
            <p:nvPr/>
          </p:nvSpPr>
          <p:spPr>
            <a:xfrm>
              <a:off x="28701790" y="20136324"/>
              <a:ext cx="723900" cy="400110"/>
            </a:xfrm>
            <a:prstGeom prst="rect">
              <a:avLst/>
            </a:prstGeom>
            <a:noFill/>
          </p:spPr>
          <p:txBody>
            <a:bodyPr wrap="square" rtlCol="0">
              <a:spAutoFit/>
            </a:bodyPr>
            <a:lstStyle/>
            <a:p>
              <a:r>
                <a:rPr lang="en-US" sz="2000" b="1" dirty="0" smtClean="0"/>
                <a:t>C</a:t>
              </a:r>
              <a:r>
                <a:rPr lang="en-US" sz="2000" b="1" dirty="0" smtClean="0">
                  <a:sym typeface="Symbol"/>
                </a:rPr>
                <a:t></a:t>
              </a:r>
              <a:endParaRPr lang="en-US" sz="2000" b="1" dirty="0"/>
            </a:p>
          </p:txBody>
        </p:sp>
        <p:sp>
          <p:nvSpPr>
            <p:cNvPr id="91" name="TextBox 90"/>
            <p:cNvSpPr txBox="1"/>
            <p:nvPr/>
          </p:nvSpPr>
          <p:spPr>
            <a:xfrm>
              <a:off x="22726650" y="16002060"/>
              <a:ext cx="723900" cy="400110"/>
            </a:xfrm>
            <a:prstGeom prst="rect">
              <a:avLst/>
            </a:prstGeom>
            <a:noFill/>
          </p:spPr>
          <p:txBody>
            <a:bodyPr wrap="square" rtlCol="0">
              <a:spAutoFit/>
            </a:bodyPr>
            <a:lstStyle/>
            <a:p>
              <a:r>
                <a:rPr lang="en-US" sz="2000" b="1" dirty="0" smtClean="0"/>
                <a:t>C</a:t>
              </a:r>
              <a:r>
                <a:rPr lang="en-US" sz="2000" b="1" dirty="0" smtClean="0">
                  <a:sym typeface="Symbol"/>
                </a:rPr>
                <a:t></a:t>
              </a:r>
              <a:endParaRPr lang="en-US" sz="2000" b="1" dirty="0"/>
            </a:p>
          </p:txBody>
        </p:sp>
        <p:sp>
          <p:nvSpPr>
            <p:cNvPr id="92" name="TextBox 91"/>
            <p:cNvSpPr txBox="1"/>
            <p:nvPr/>
          </p:nvSpPr>
          <p:spPr>
            <a:xfrm>
              <a:off x="19669125" y="15972232"/>
              <a:ext cx="723900" cy="400110"/>
            </a:xfrm>
            <a:prstGeom prst="rect">
              <a:avLst/>
            </a:prstGeom>
            <a:noFill/>
          </p:spPr>
          <p:txBody>
            <a:bodyPr wrap="square" rtlCol="0">
              <a:spAutoFit/>
            </a:bodyPr>
            <a:lstStyle/>
            <a:p>
              <a:r>
                <a:rPr lang="en-US" sz="2000" b="1" dirty="0" smtClean="0"/>
                <a:t>C</a:t>
              </a:r>
              <a:r>
                <a:rPr lang="en-US" sz="2000" b="1" dirty="0" smtClean="0">
                  <a:sym typeface="Symbol"/>
                </a:rPr>
                <a:t></a:t>
              </a:r>
              <a:endParaRPr lang="en-US" sz="2000" b="1" dirty="0"/>
            </a:p>
          </p:txBody>
        </p:sp>
        <p:sp>
          <p:nvSpPr>
            <p:cNvPr id="93" name="TextBox 92"/>
            <p:cNvSpPr txBox="1"/>
            <p:nvPr/>
          </p:nvSpPr>
          <p:spPr>
            <a:xfrm>
              <a:off x="16630650" y="12773525"/>
              <a:ext cx="723900" cy="400110"/>
            </a:xfrm>
            <a:prstGeom prst="rect">
              <a:avLst/>
            </a:prstGeom>
            <a:noFill/>
          </p:spPr>
          <p:txBody>
            <a:bodyPr wrap="square" rtlCol="0">
              <a:spAutoFit/>
            </a:bodyPr>
            <a:lstStyle/>
            <a:p>
              <a:r>
                <a:rPr lang="en-US" sz="2000" b="1" dirty="0" smtClean="0"/>
                <a:t>C</a:t>
              </a:r>
              <a:r>
                <a:rPr lang="en-US" sz="2000" b="1" dirty="0" smtClean="0">
                  <a:sym typeface="Symbol"/>
                </a:rPr>
                <a:t></a:t>
              </a:r>
              <a:endParaRPr lang="en-US" sz="2000" b="1" dirty="0"/>
            </a:p>
          </p:txBody>
        </p:sp>
      </p:grpSp>
      <p:grpSp>
        <p:nvGrpSpPr>
          <p:cNvPr id="40" name="Group 39"/>
          <p:cNvGrpSpPr/>
          <p:nvPr/>
        </p:nvGrpSpPr>
        <p:grpSpPr>
          <a:xfrm>
            <a:off x="13177436" y="31130268"/>
            <a:ext cx="24081231" cy="3980947"/>
            <a:chOff x="13234968" y="33470666"/>
            <a:chExt cx="24081231" cy="3980947"/>
          </a:xfrm>
        </p:grpSpPr>
        <p:pic>
          <p:nvPicPr>
            <p:cNvPr id="1028" name="Picture 4"/>
            <p:cNvPicPr>
              <a:picLocks noChangeAspect="1" noChangeArrowheads="1"/>
            </p:cNvPicPr>
            <p:nvPr/>
          </p:nvPicPr>
          <p:blipFill>
            <a:blip r:embed="rId3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21325169" y="33524877"/>
              <a:ext cx="3942580" cy="384021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13391689" y="33323379"/>
              <a:ext cx="3844240" cy="415768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33500929" y="33509918"/>
              <a:ext cx="3832441" cy="379809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29337410" y="33562602"/>
              <a:ext cx="3907035" cy="38054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25500276" y="33547357"/>
              <a:ext cx="3942987" cy="383289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17236941" y="33430065"/>
              <a:ext cx="3980947" cy="4062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sp>
        <p:nvSpPr>
          <p:cNvPr id="95" name="TextBox 94"/>
          <p:cNvSpPr txBox="1"/>
          <p:nvPr/>
        </p:nvSpPr>
        <p:spPr>
          <a:xfrm>
            <a:off x="13616149" y="29785002"/>
            <a:ext cx="24811674" cy="707886"/>
          </a:xfrm>
          <a:prstGeom prst="rect">
            <a:avLst/>
          </a:prstGeom>
          <a:noFill/>
        </p:spPr>
        <p:txBody>
          <a:bodyPr wrap="square" rtlCol="0">
            <a:spAutoFit/>
          </a:bodyPr>
          <a:lstStyle/>
          <a:p>
            <a:pPr algn="ctr"/>
            <a:r>
              <a:rPr lang="en-US" sz="4000" dirty="0" smtClean="0"/>
              <a:t>Base:Alumina Ratio (Na+K+Ca+Mg/Al) – ICP-OES</a:t>
            </a:r>
            <a:endParaRPr lang="en-US"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544</TotalTime>
  <Words>1978</Words>
  <Application>Microsoft Macintosh PowerPoint</Application>
  <PresentationFormat>Custom</PresentationFormat>
  <Paragraphs>139</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Institue of Design and Construction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Salvatore</dc:creator>
  <cp:lastModifiedBy>Liana Agrios</cp:lastModifiedBy>
  <cp:revision>51</cp:revision>
  <dcterms:created xsi:type="dcterms:W3CDTF">2013-11-11T05:14:48Z</dcterms:created>
  <dcterms:modified xsi:type="dcterms:W3CDTF">2013-11-11T05:15:28Z</dcterms:modified>
</cp:coreProperties>
</file>