
<file path=[Content_Types].xml><?xml version="1.0" encoding="utf-8"?>
<Types xmlns="http://schemas.openxmlformats.org/package/2006/content-types">
  <Default Extension="tif" ContentType="image/tiff"/>
  <Default Extension="tiff" ContentType="image/tiff"/>
  <Default Extension="rels" ContentType="application/vnd.openxmlformats-package.relationships+xml"/>
  <Default Extension="xml" ContentType="application/xml"/>
  <Default Extension="jpeg" ContentType="image/jpeg"/>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57" r:id="rId4"/>
    <p:sldId id="270" r:id="rId5"/>
    <p:sldId id="259" r:id="rId6"/>
    <p:sldId id="261" r:id="rId7"/>
    <p:sldId id="258" r:id="rId8"/>
    <p:sldId id="260" r:id="rId9"/>
    <p:sldId id="262" r:id="rId10"/>
    <p:sldId id="263" r:id="rId11"/>
    <p:sldId id="265" r:id="rId12"/>
    <p:sldId id="266" r:id="rId13"/>
    <p:sldId id="273" r:id="rId14"/>
    <p:sldId id="267" r:id="rId15"/>
    <p:sldId id="275" r:id="rId16"/>
    <p:sldId id="276" r:id="rId17"/>
    <p:sldId id="271" r:id="rId18"/>
    <p:sldId id="274" r:id="rId19"/>
    <p:sldId id="272" r:id="rId20"/>
    <p:sldId id="26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3FA"/>
    <a:srgbClr val="CEE1FD"/>
    <a:srgbClr val="FDD0C7"/>
    <a:srgbClr val="FDB4ED"/>
    <a:srgbClr val="85FA39"/>
    <a:srgbClr val="F9FFF3"/>
    <a:srgbClr val="F5FFEA"/>
    <a:srgbClr val="3F3B24"/>
    <a:srgbClr val="F6FC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64" autoAdjust="0"/>
  </p:normalViewPr>
  <p:slideViewPr>
    <p:cSldViewPr snapToGrid="0">
      <p:cViewPr>
        <p:scale>
          <a:sx n="99" d="100"/>
          <a:sy n="99" d="100"/>
        </p:scale>
        <p:origin x="-69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viewProps" Target="viewProps.xml"/><Relationship Id="rId25" Type="http://schemas.openxmlformats.org/officeDocument/2006/relationships/theme" Target="theme/theme1.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14" Type="http://schemas.openxmlformats.org/officeDocument/2006/relationships/slide" Target="slides/slide13.xml"/><Relationship Id="rId23" Type="http://schemas.openxmlformats.org/officeDocument/2006/relationships/presProps" Target="presProps.xml"/><Relationship Id="rId4" Type="http://schemas.openxmlformats.org/officeDocument/2006/relationships/slide" Target="slides/slide3.xml"/><Relationship Id="rId26" Type="http://schemas.openxmlformats.org/officeDocument/2006/relationships/tableStyles" Target="tableStyle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printerSettings" Target="printerSettings/printerSettings1.bin"/><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ANNI-USB-2:Dissertation:Chapter%20II%20excel%20files:phylum%20level%2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224167230048133"/>
          <c:y val="0.0121846804219266"/>
          <c:w val="0.964127618206807"/>
          <c:h val="0.37835234457184"/>
        </c:manualLayout>
      </c:layout>
      <c:barChart>
        <c:barDir val="col"/>
        <c:grouping val="percentStacked"/>
        <c:varyColors val="0"/>
        <c:ser>
          <c:idx val="0"/>
          <c:order val="0"/>
          <c:tx>
            <c:strRef>
              <c:f>'phylum-all'!$A$2</c:f>
              <c:strCache>
                <c:ptCount val="1"/>
                <c:pt idx="0">
                  <c:v>Unclassified; Other</c:v>
                </c:pt>
              </c:strCache>
            </c:strRef>
          </c:tx>
          <c:spPr>
            <a:solidFill>
              <a:schemeClr val="accent1"/>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'phylum-all'!$B$2:$I$2</c:f>
              <c:numCache>
                <c:formatCode>General</c:formatCode>
                <c:ptCount val="8"/>
                <c:pt idx="0">
                  <c:v>0.00653860831955</c:v>
                </c:pt>
                <c:pt idx="1">
                  <c:v>0.00494824304879</c:v>
                </c:pt>
                <c:pt idx="2">
                  <c:v>0.00220990557676</c:v>
                </c:pt>
                <c:pt idx="3">
                  <c:v>0.00156339409793</c:v>
                </c:pt>
                <c:pt idx="4">
                  <c:v>0.00482168990218</c:v>
                </c:pt>
                <c:pt idx="5">
                  <c:v>0.00161319232837</c:v>
                </c:pt>
                <c:pt idx="6">
                  <c:v>0.0206341435319</c:v>
                </c:pt>
                <c:pt idx="7">
                  <c:v>0.00359538687741</c:v>
                </c:pt>
              </c:numCache>
            </c:numRef>
          </c:val>
        </c:ser>
        <c:ser>
          <c:idx val="1"/>
          <c:order val="1"/>
          <c:tx>
            <c:strRef>
              <c:f>'phylum-all'!$A$3</c:f>
              <c:strCache>
                <c:ptCount val="1"/>
                <c:pt idx="0">
                  <c:v>Archaea; Other</c:v>
                </c:pt>
              </c:strCache>
            </c:strRef>
          </c:tx>
          <c:spPr>
            <a:solidFill>
              <a:schemeClr val="accent2"/>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'phylum-all'!$B$3:$I$3</c:f>
              <c:numCache>
                <c:formatCode>General</c:formatCode>
                <c:ptCount val="8"/>
                <c:pt idx="0">
                  <c:v>0.000924394691091</c:v>
                </c:pt>
                <c:pt idx="1">
                  <c:v>0.000519890451655</c:v>
                </c:pt>
                <c:pt idx="2">
                  <c:v>0.00231626466869</c:v>
                </c:pt>
                <c:pt idx="3" formatCode="0.00E+00">
                  <c:v>4.08730483119E-5</c:v>
                </c:pt>
                <c:pt idx="4">
                  <c:v>0.000292690441346</c:v>
                </c:pt>
                <c:pt idx="5">
                  <c:v>0.000369030924791</c:v>
                </c:pt>
                <c:pt idx="6">
                  <c:v>0.00385900241908</c:v>
                </c:pt>
                <c:pt idx="7">
                  <c:v>0.000390553207131</c:v>
                </c:pt>
              </c:numCache>
            </c:numRef>
          </c:val>
        </c:ser>
        <c:ser>
          <c:idx val="2"/>
          <c:order val="2"/>
          <c:tx>
            <c:strRef>
              <c:f>'phylum-all'!$A$4</c:f>
              <c:strCache>
                <c:ptCount val="1"/>
                <c:pt idx="0">
                  <c:v>Archaea; Crenarchaeota</c:v>
                </c:pt>
              </c:strCache>
            </c:strRef>
          </c:tx>
          <c:spPr>
            <a:solidFill>
              <a:schemeClr val="accent3"/>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'phylum-all'!$B$4:$I$4</c:f>
              <c:numCache>
                <c:formatCode>General</c:formatCode>
                <c:ptCount val="8"/>
                <c:pt idx="0">
                  <c:v>0.0208370436331</c:v>
                </c:pt>
                <c:pt idx="1">
                  <c:v>0.000436336629067</c:v>
                </c:pt>
                <c:pt idx="2">
                  <c:v>0.000697242935984</c:v>
                </c:pt>
                <c:pt idx="3">
                  <c:v>0.000214583503638</c:v>
                </c:pt>
                <c:pt idx="4" formatCode="0.00E+00">
                  <c:v>7.70238003543E-5</c:v>
                </c:pt>
                <c:pt idx="5">
                  <c:v>0.000168699851333</c:v>
                </c:pt>
                <c:pt idx="6">
                  <c:v>0.00247667319433</c:v>
                </c:pt>
                <c:pt idx="7">
                  <c:v>0.0118659253814</c:v>
                </c:pt>
              </c:numCache>
            </c:numRef>
          </c:val>
        </c:ser>
        <c:ser>
          <c:idx val="3"/>
          <c:order val="3"/>
          <c:tx>
            <c:strRef>
              <c:f>'phylum-all'!$A$5</c:f>
              <c:strCache>
                <c:ptCount val="1"/>
                <c:pt idx="0">
                  <c:v>Archaea; Euryarchaeota</c:v>
                </c:pt>
              </c:strCache>
            </c:strRef>
          </c:tx>
          <c:spPr>
            <a:solidFill>
              <a:srgbClr val="FF0000"/>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'phylum-all'!$B$5:$I$5</c:f>
              <c:numCache>
                <c:formatCode>General</c:formatCode>
                <c:ptCount val="8"/>
                <c:pt idx="0">
                  <c:v>0.0372047661451</c:v>
                </c:pt>
                <c:pt idx="1">
                  <c:v>0.00976651348466</c:v>
                </c:pt>
                <c:pt idx="2">
                  <c:v>0.00815419704794</c:v>
                </c:pt>
                <c:pt idx="3">
                  <c:v>0.000950298373253</c:v>
                </c:pt>
                <c:pt idx="4">
                  <c:v>0.0122621890164</c:v>
                </c:pt>
                <c:pt idx="5">
                  <c:v>0.00382737787712</c:v>
                </c:pt>
                <c:pt idx="6">
                  <c:v>0.032931113927</c:v>
                </c:pt>
                <c:pt idx="7">
                  <c:v>0.0294867671384</c:v>
                </c:pt>
              </c:numCache>
            </c:numRef>
          </c:val>
        </c:ser>
        <c:ser>
          <c:idx val="4"/>
          <c:order val="4"/>
          <c:tx>
            <c:strRef>
              <c:f>'phylum-all'!$A$6</c:f>
              <c:strCache>
                <c:ptCount val="1"/>
                <c:pt idx="0">
                  <c:v>Bacteria; Other</c:v>
                </c:pt>
              </c:strCache>
            </c:strRef>
          </c:tx>
          <c:spPr>
            <a:solidFill>
              <a:schemeClr val="bg1">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'phylum-all'!$B$6:$I$6</c:f>
              <c:numCache>
                <c:formatCode>General</c:formatCode>
                <c:ptCount val="8"/>
                <c:pt idx="0">
                  <c:v>0.114285714286</c:v>
                </c:pt>
                <c:pt idx="1">
                  <c:v>0.0737408903124</c:v>
                </c:pt>
                <c:pt idx="2">
                  <c:v>0.043819945875</c:v>
                </c:pt>
                <c:pt idx="3">
                  <c:v>0.0317277037521</c:v>
                </c:pt>
                <c:pt idx="4">
                  <c:v>0.0597088500347</c:v>
                </c:pt>
                <c:pt idx="5">
                  <c:v>0.0283837499868</c:v>
                </c:pt>
                <c:pt idx="6">
                  <c:v>0.154518488653</c:v>
                </c:pt>
                <c:pt idx="7">
                  <c:v>0.0876677081419</c:v>
                </c:pt>
              </c:numCache>
            </c:numRef>
          </c:val>
        </c:ser>
        <c:ser>
          <c:idx val="5"/>
          <c:order val="5"/>
          <c:tx>
            <c:strRef>
              <c:f>'phylum-all'!$A$7</c:f>
              <c:strCache>
                <c:ptCount val="1"/>
                <c:pt idx="0">
                  <c:v>AC1</c:v>
                </c:pt>
              </c:strCache>
            </c:strRef>
          </c:tx>
          <c:spPr>
            <a:solidFill>
              <a:schemeClr val="accent6"/>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'phylum-all'!$B$7:$I$7</c:f>
              <c:numCache>
                <c:formatCode>General</c:formatCode>
                <c:ptCount val="8"/>
                <c:pt idx="0" formatCode="0.00E+00">
                  <c:v>1.69613704787E-5</c:v>
                </c:pt>
                <c:pt idx="1">
                  <c:v>0.00114190224203</c:v>
                </c:pt>
                <c:pt idx="2">
                  <c:v>0.000862690412319</c:v>
                </c:pt>
                <c:pt idx="3">
                  <c:v>0.0</c:v>
                </c:pt>
                <c:pt idx="4">
                  <c:v>0.0</c:v>
                </c:pt>
                <c:pt idx="5">
                  <c:v>0.00018978733275</c:v>
                </c:pt>
                <c:pt idx="6">
                  <c:v>0.000100794839304</c:v>
                </c:pt>
                <c:pt idx="7" formatCode="0.00E+00">
                  <c:v>3.44605770998E-5</c:v>
                </c:pt>
              </c:numCache>
            </c:numRef>
          </c:val>
        </c:ser>
        <c:ser>
          <c:idx val="6"/>
          <c:order val="6"/>
          <c:tx>
            <c:strRef>
              <c:f>'phylum-all'!$A$8</c:f>
              <c:strCache>
                <c:ptCount val="1"/>
                <c:pt idx="0">
                  <c:v>Acidobacteria</c:v>
                </c:pt>
              </c:strCache>
            </c:strRef>
          </c:tx>
          <c:spPr>
            <a:solidFill>
              <a:schemeClr val="accent1">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'phylum-all'!$B$8:$I$8</c:f>
              <c:numCache>
                <c:formatCode>General</c:formatCode>
                <c:ptCount val="8"/>
                <c:pt idx="0">
                  <c:v>0.00297672051902</c:v>
                </c:pt>
                <c:pt idx="1">
                  <c:v>0.00103978090331</c:v>
                </c:pt>
                <c:pt idx="2">
                  <c:v>0.000307259598908</c:v>
                </c:pt>
                <c:pt idx="3">
                  <c:v>0.00197212458105</c:v>
                </c:pt>
                <c:pt idx="4">
                  <c:v>0.000415928521913</c:v>
                </c:pt>
                <c:pt idx="5">
                  <c:v>0.000274137258417</c:v>
                </c:pt>
                <c:pt idx="6">
                  <c:v>0.0048381522866</c:v>
                </c:pt>
                <c:pt idx="7">
                  <c:v>0.00280279360412</c:v>
                </c:pt>
              </c:numCache>
            </c:numRef>
          </c:val>
        </c:ser>
        <c:ser>
          <c:idx val="7"/>
          <c:order val="7"/>
          <c:tx>
            <c:strRef>
              <c:f>'phylum-all'!$A$9</c:f>
              <c:strCache>
                <c:ptCount val="1"/>
                <c:pt idx="0">
                  <c:v>Actinobacteria</c:v>
                </c:pt>
              </c:strCache>
            </c:strRef>
          </c:tx>
          <c:spPr>
            <a:solidFill>
              <a:schemeClr val="accent2">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'phylum-all'!$B$9:$I$9</c:f>
              <c:numCache>
                <c:formatCode>General</c:formatCode>
                <c:ptCount val="8"/>
                <c:pt idx="0">
                  <c:v>0.0214561336556</c:v>
                </c:pt>
                <c:pt idx="1">
                  <c:v>0.00490182425846</c:v>
                </c:pt>
                <c:pt idx="2">
                  <c:v>0.00400619246269</c:v>
                </c:pt>
                <c:pt idx="3">
                  <c:v>0.260831357803</c:v>
                </c:pt>
                <c:pt idx="4">
                  <c:v>0.0107217130093</c:v>
                </c:pt>
                <c:pt idx="5">
                  <c:v>0.0134221819217</c:v>
                </c:pt>
                <c:pt idx="6">
                  <c:v>0.0140968782398</c:v>
                </c:pt>
                <c:pt idx="7">
                  <c:v>0.0126700055137</c:v>
                </c:pt>
              </c:numCache>
            </c:numRef>
          </c:val>
        </c:ser>
        <c:ser>
          <c:idx val="8"/>
          <c:order val="8"/>
          <c:tx>
            <c:strRef>
              <c:f>'phylum-all'!$A$10</c:f>
              <c:strCache>
                <c:ptCount val="1"/>
                <c:pt idx="0">
                  <c:v>AncK6</c:v>
                </c:pt>
              </c:strCache>
            </c:strRef>
          </c:tx>
          <c:spPr>
            <a:solidFill>
              <a:schemeClr val="accent3">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'phylum-all'!$B$10:$I$10</c:f>
              <c:numCache>
                <c:formatCode>General</c:formatCode>
                <c:ptCount val="8"/>
                <c:pt idx="0">
                  <c:v>0.0</c:v>
                </c:pt>
                <c:pt idx="1">
                  <c:v>0.0</c:v>
                </c:pt>
                <c:pt idx="2">
                  <c:v>0.0</c:v>
                </c:pt>
                <c:pt idx="3">
                  <c:v>0.0</c:v>
                </c:pt>
                <c:pt idx="4">
                  <c:v>0.0</c:v>
                </c:pt>
                <c:pt idx="5">
                  <c:v>0.0</c:v>
                </c:pt>
                <c:pt idx="6">
                  <c:v>0.0</c:v>
                </c:pt>
                <c:pt idx="7">
                  <c:v>0.0</c:v>
                </c:pt>
              </c:numCache>
            </c:numRef>
          </c:val>
        </c:ser>
        <c:ser>
          <c:idx val="9"/>
          <c:order val="9"/>
          <c:tx>
            <c:strRef>
              <c:f>'phylum-all'!$A$11</c:f>
              <c:strCache>
                <c:ptCount val="1"/>
                <c:pt idx="0">
                  <c:v>Armatimonadetes</c:v>
                </c:pt>
              </c:strCache>
            </c:strRef>
          </c:tx>
          <c:spPr>
            <a:solidFill>
              <a:schemeClr val="accent4">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'phylum-all'!$B$11:$I$11</c:f>
              <c:numCache>
                <c:formatCode>0.00E+00</c:formatCode>
                <c:ptCount val="8"/>
                <c:pt idx="0" formatCode="General">
                  <c:v>0.000474918373405</c:v>
                </c:pt>
                <c:pt idx="1">
                  <c:v>3.71350322611E-5</c:v>
                </c:pt>
                <c:pt idx="2">
                  <c:v>1.18176768811E-5</c:v>
                </c:pt>
                <c:pt idx="3">
                  <c:v>6.13095724679E-5</c:v>
                </c:pt>
                <c:pt idx="4">
                  <c:v>3.08095201417E-5</c:v>
                </c:pt>
                <c:pt idx="5">
                  <c:v>2.10874814167E-5</c:v>
                </c:pt>
                <c:pt idx="6" formatCode="General">
                  <c:v>0.000763160926161</c:v>
                </c:pt>
                <c:pt idx="7" formatCode="General">
                  <c:v>0.000241224039699</c:v>
                </c:pt>
              </c:numCache>
            </c:numRef>
          </c:val>
        </c:ser>
        <c:ser>
          <c:idx val="10"/>
          <c:order val="10"/>
          <c:tx>
            <c:strRef>
              <c:f>'phylum-all'!$A$12</c:f>
              <c:strCache>
                <c:ptCount val="1"/>
                <c:pt idx="0">
                  <c:v>BHI80-139</c:v>
                </c:pt>
              </c:strCache>
            </c:strRef>
          </c:tx>
          <c:spPr>
            <a:solidFill>
              <a:schemeClr val="accent5">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'phylum-all'!$B$12:$I$12</c:f>
              <c:numCache>
                <c:formatCode>General</c:formatCode>
                <c:ptCount val="8"/>
                <c:pt idx="0">
                  <c:v>0.0</c:v>
                </c:pt>
                <c:pt idx="1">
                  <c:v>0.0</c:v>
                </c:pt>
                <c:pt idx="2">
                  <c:v>0.0</c:v>
                </c:pt>
                <c:pt idx="3">
                  <c:v>0.0</c:v>
                </c:pt>
                <c:pt idx="4">
                  <c:v>0.0</c:v>
                </c:pt>
                <c:pt idx="5">
                  <c:v>0.0</c:v>
                </c:pt>
                <c:pt idx="6">
                  <c:v>0.0</c:v>
                </c:pt>
                <c:pt idx="7">
                  <c:v>0.0</c:v>
                </c:pt>
              </c:numCache>
            </c:numRef>
          </c:val>
        </c:ser>
        <c:ser>
          <c:idx val="11"/>
          <c:order val="11"/>
          <c:tx>
            <c:strRef>
              <c:f>'phylum-all'!$A$13</c:f>
              <c:strCache>
                <c:ptCount val="1"/>
                <c:pt idx="0">
                  <c:v>BRC1</c:v>
                </c:pt>
              </c:strCache>
            </c:strRef>
          </c:tx>
          <c:spPr>
            <a:solidFill>
              <a:schemeClr val="accent6">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'phylum-all'!$B$13:$I$13</c:f>
              <c:numCache>
                <c:formatCode>General</c:formatCode>
                <c:ptCount val="8"/>
                <c:pt idx="0">
                  <c:v>0.000127210278591</c:v>
                </c:pt>
                <c:pt idx="1">
                  <c:v>0.000102121338718</c:v>
                </c:pt>
                <c:pt idx="2">
                  <c:v>0.0</c:v>
                </c:pt>
                <c:pt idx="3" formatCode="0.00E+00">
                  <c:v>2.0436524156E-5</c:v>
                </c:pt>
                <c:pt idx="4">
                  <c:v>0.000138642840638</c:v>
                </c:pt>
                <c:pt idx="5">
                  <c:v>0.0</c:v>
                </c:pt>
                <c:pt idx="6">
                  <c:v>0.00012959336482</c:v>
                </c:pt>
                <c:pt idx="7">
                  <c:v>0.000160816026466</c:v>
                </c:pt>
              </c:numCache>
            </c:numRef>
          </c:val>
        </c:ser>
        <c:ser>
          <c:idx val="12"/>
          <c:order val="12"/>
          <c:tx>
            <c:strRef>
              <c:f>'phylum-all'!$A$14</c:f>
              <c:strCache>
                <c:ptCount val="1"/>
                <c:pt idx="0">
                  <c:v>Bacteria</c:v>
                </c:pt>
              </c:strCache>
            </c:strRef>
          </c:tx>
          <c:spPr>
            <a:solidFill>
              <a:schemeClr val="accent1">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'phylum-all'!$B$14:$I$14</c:f>
              <c:numCache>
                <c:formatCode>General</c:formatCode>
                <c:ptCount val="8"/>
                <c:pt idx="0" formatCode="0.00E+00">
                  <c:v>4.24034261968E-5</c:v>
                </c:pt>
                <c:pt idx="1">
                  <c:v>0.0</c:v>
                </c:pt>
                <c:pt idx="2">
                  <c:v>0.0</c:v>
                </c:pt>
                <c:pt idx="3">
                  <c:v>0.0</c:v>
                </c:pt>
                <c:pt idx="4">
                  <c:v>0.0</c:v>
                </c:pt>
                <c:pt idx="5">
                  <c:v>0.0</c:v>
                </c:pt>
                <c:pt idx="6" formatCode="0.00E+00">
                  <c:v>1.43992627577E-5</c:v>
                </c:pt>
                <c:pt idx="7" formatCode="0.00E+00">
                  <c:v>3.44605770998E-5</c:v>
                </c:pt>
              </c:numCache>
            </c:numRef>
          </c:val>
        </c:ser>
        <c:ser>
          <c:idx val="13"/>
          <c:order val="13"/>
          <c:tx>
            <c:strRef>
              <c:f>'phylum-all'!$A$15</c:f>
              <c:strCache>
                <c:ptCount val="1"/>
                <c:pt idx="0">
                  <c:v>Bacteroidetes</c:v>
                </c:pt>
              </c:strCache>
            </c:strRef>
          </c:tx>
          <c:spPr>
            <a:solidFill>
              <a:schemeClr val="accent4">
                <a:lumMod val="75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'phylum-all'!$B$15:$I$15</c:f>
              <c:numCache>
                <c:formatCode>General</c:formatCode>
                <c:ptCount val="8"/>
                <c:pt idx="0">
                  <c:v>0.0997413391002</c:v>
                </c:pt>
                <c:pt idx="1">
                  <c:v>0.0205542403565</c:v>
                </c:pt>
                <c:pt idx="2">
                  <c:v>0.00232808234557</c:v>
                </c:pt>
                <c:pt idx="3">
                  <c:v>0.159558162348</c:v>
                </c:pt>
                <c:pt idx="4">
                  <c:v>0.100423630902</c:v>
                </c:pt>
                <c:pt idx="5">
                  <c:v>0.215208291598</c:v>
                </c:pt>
                <c:pt idx="6">
                  <c:v>0.0263074530584</c:v>
                </c:pt>
                <c:pt idx="7">
                  <c:v>0.104966917846</c:v>
                </c:pt>
              </c:numCache>
            </c:numRef>
          </c:val>
        </c:ser>
        <c:ser>
          <c:idx val="14"/>
          <c:order val="14"/>
          <c:tx>
            <c:strRef>
              <c:f>'phylum-all'!$A$16</c:f>
              <c:strCache>
                <c:ptCount val="1"/>
                <c:pt idx="0">
                  <c:v>CD12</c:v>
                </c:pt>
              </c:strCache>
            </c:strRef>
          </c:tx>
          <c:spPr>
            <a:solidFill>
              <a:schemeClr val="accent3">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'phylum-all'!$B$16:$I$16</c:f>
              <c:numCache>
                <c:formatCode>General</c:formatCode>
                <c:ptCount val="8"/>
                <c:pt idx="0">
                  <c:v>0.0</c:v>
                </c:pt>
                <c:pt idx="1">
                  <c:v>0.0</c:v>
                </c:pt>
                <c:pt idx="2" formatCode="0.00E+00">
                  <c:v>3.54530306432E-5</c:v>
                </c:pt>
                <c:pt idx="3">
                  <c:v>0.0</c:v>
                </c:pt>
                <c:pt idx="4">
                  <c:v>0.0</c:v>
                </c:pt>
                <c:pt idx="5">
                  <c:v>0.0</c:v>
                </c:pt>
                <c:pt idx="6">
                  <c:v>0.0</c:v>
                </c:pt>
                <c:pt idx="7">
                  <c:v>0.0</c:v>
                </c:pt>
              </c:numCache>
            </c:numRef>
          </c:val>
        </c:ser>
        <c:ser>
          <c:idx val="15"/>
          <c:order val="15"/>
          <c:tx>
            <c:strRef>
              <c:f>'phylum-all'!$A$17</c:f>
              <c:strCache>
                <c:ptCount val="1"/>
                <c:pt idx="0">
                  <c:v>Caldiserica</c:v>
                </c:pt>
              </c:strCache>
            </c:strRef>
          </c:tx>
          <c:spPr>
            <a:solidFill>
              <a:schemeClr val="accent4">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'phylum-all'!$B$17:$I$17</c:f>
              <c:numCache>
                <c:formatCode>General</c:formatCode>
                <c:ptCount val="8"/>
                <c:pt idx="0">
                  <c:v>0.0</c:v>
                </c:pt>
                <c:pt idx="1">
                  <c:v>0.0</c:v>
                </c:pt>
                <c:pt idx="2">
                  <c:v>0.0</c:v>
                </c:pt>
                <c:pt idx="3">
                  <c:v>0.0</c:v>
                </c:pt>
                <c:pt idx="4">
                  <c:v>0.0</c:v>
                </c:pt>
                <c:pt idx="5" formatCode="0.00E+00">
                  <c:v>2.10874814167E-5</c:v>
                </c:pt>
                <c:pt idx="6">
                  <c:v>0.0</c:v>
                </c:pt>
                <c:pt idx="7" formatCode="0.00E+00">
                  <c:v>1.14868590333E-5</c:v>
                </c:pt>
              </c:numCache>
            </c:numRef>
          </c:val>
        </c:ser>
        <c:ser>
          <c:idx val="16"/>
          <c:order val="16"/>
          <c:tx>
            <c:strRef>
              <c:f>'phylum-all'!$A$18</c:f>
              <c:strCache>
                <c:ptCount val="1"/>
                <c:pt idx="0">
                  <c:v>Caldithrix</c:v>
                </c:pt>
              </c:strCache>
            </c:strRef>
          </c:tx>
          <c:spPr>
            <a:solidFill>
              <a:schemeClr val="accent5">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'phylum-all'!$B$18:$I$18</c:f>
              <c:numCache>
                <c:formatCode>0.00E+00</c:formatCode>
                <c:ptCount val="8"/>
                <c:pt idx="0" formatCode="General">
                  <c:v>0.00154348471356</c:v>
                </c:pt>
                <c:pt idx="1">
                  <c:v>3.71350322611E-5</c:v>
                </c:pt>
                <c:pt idx="2" formatCode="General">
                  <c:v>0.0</c:v>
                </c:pt>
                <c:pt idx="3" formatCode="General">
                  <c:v>0.0</c:v>
                </c:pt>
                <c:pt idx="4">
                  <c:v>1.54047600709E-5</c:v>
                </c:pt>
                <c:pt idx="5" formatCode="General">
                  <c:v>0.0</c:v>
                </c:pt>
                <c:pt idx="6" formatCode="General">
                  <c:v>0.000403179357217</c:v>
                </c:pt>
                <c:pt idx="7" formatCode="General">
                  <c:v>0.00126355449366</c:v>
                </c:pt>
              </c:numCache>
            </c:numRef>
          </c:val>
        </c:ser>
        <c:ser>
          <c:idx val="17"/>
          <c:order val="17"/>
          <c:tx>
            <c:strRef>
              <c:f>'phylum-all'!$A$19</c:f>
              <c:strCache>
                <c:ptCount val="1"/>
                <c:pt idx="0">
                  <c:v>Chlamydiae</c:v>
                </c:pt>
              </c:strCache>
            </c:strRef>
          </c:tx>
          <c:spPr>
            <a:solidFill>
              <a:schemeClr val="accent6">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'phylum-all'!$B$19:$I$19</c:f>
              <c:numCache>
                <c:formatCode>General</c:formatCode>
                <c:ptCount val="8"/>
                <c:pt idx="0">
                  <c:v>0.00157740745452</c:v>
                </c:pt>
                <c:pt idx="1">
                  <c:v>0.000250661467762</c:v>
                </c:pt>
                <c:pt idx="2" formatCode="0.00E+00">
                  <c:v>7.09060612865E-5</c:v>
                </c:pt>
                <c:pt idx="3" formatCode="0.00E+00">
                  <c:v>9.19643587019E-5</c:v>
                </c:pt>
                <c:pt idx="4">
                  <c:v>0.00018485712085</c:v>
                </c:pt>
                <c:pt idx="5">
                  <c:v>0.000432293369041</c:v>
                </c:pt>
                <c:pt idx="6">
                  <c:v>0.00590369773068</c:v>
                </c:pt>
                <c:pt idx="7">
                  <c:v>0.00221696379342</c:v>
                </c:pt>
              </c:numCache>
            </c:numRef>
          </c:val>
        </c:ser>
        <c:ser>
          <c:idx val="18"/>
          <c:order val="18"/>
          <c:tx>
            <c:strRef>
              <c:f>'phylum-all'!$A$20</c:f>
              <c:strCache>
                <c:ptCount val="1"/>
                <c:pt idx="0">
                  <c:v>Chlorobi</c:v>
                </c:pt>
              </c:strCache>
            </c:strRef>
          </c:tx>
          <c:spPr>
            <a:solidFill>
              <a:srgbClr val="B1C741"/>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'phylum-all'!$B$20:$I$20</c:f>
              <c:numCache>
                <c:formatCode>0.00E+00</c:formatCode>
                <c:ptCount val="8"/>
                <c:pt idx="0" formatCode="General">
                  <c:v>0.00862485688844</c:v>
                </c:pt>
                <c:pt idx="1">
                  <c:v>8.35538225874003E-5</c:v>
                </c:pt>
                <c:pt idx="2" formatCode="General">
                  <c:v>0.000484524752124</c:v>
                </c:pt>
                <c:pt idx="3" formatCode="General">
                  <c:v>0.0299190713643</c:v>
                </c:pt>
                <c:pt idx="4" formatCode="General">
                  <c:v>0.0829392282215</c:v>
                </c:pt>
                <c:pt idx="5" formatCode="General">
                  <c:v>0.003289647101</c:v>
                </c:pt>
                <c:pt idx="6" formatCode="General">
                  <c:v>0.00973390162424</c:v>
                </c:pt>
                <c:pt idx="7" formatCode="General">
                  <c:v>0.00805228818232</c:v>
                </c:pt>
              </c:numCache>
            </c:numRef>
          </c:val>
        </c:ser>
        <c:ser>
          <c:idx val="19"/>
          <c:order val="19"/>
          <c:tx>
            <c:strRef>
              <c:f>'phylum-all'!$A$21</c:f>
              <c:strCache>
                <c:ptCount val="1"/>
                <c:pt idx="0">
                  <c:v>Chloroflexi</c:v>
                </c:pt>
              </c:strCache>
            </c:strRef>
          </c:tx>
          <c:spPr>
            <a:solidFill>
              <a:srgbClr val="B07BD7"/>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'phylum-all'!$B$21:$I$21</c:f>
              <c:numCache>
                <c:formatCode>General</c:formatCode>
                <c:ptCount val="8"/>
                <c:pt idx="0">
                  <c:v>0.0556756985964</c:v>
                </c:pt>
                <c:pt idx="1">
                  <c:v>0.188859490322</c:v>
                </c:pt>
                <c:pt idx="2">
                  <c:v>0.147874590813</c:v>
                </c:pt>
                <c:pt idx="3">
                  <c:v>0.000970734897409</c:v>
                </c:pt>
                <c:pt idx="4">
                  <c:v>0.109620272664</c:v>
                </c:pt>
                <c:pt idx="5">
                  <c:v>0.0135803380323</c:v>
                </c:pt>
                <c:pt idx="6">
                  <c:v>0.0216420919249</c:v>
                </c:pt>
                <c:pt idx="7">
                  <c:v>0.060087759603</c:v>
                </c:pt>
              </c:numCache>
            </c:numRef>
          </c:val>
        </c:ser>
        <c:ser>
          <c:idx val="20"/>
          <c:order val="20"/>
          <c:tx>
            <c:strRef>
              <c:f>'phylum-all'!$A$22</c:f>
              <c:strCache>
                <c:ptCount val="1"/>
                <c:pt idx="0">
                  <c:v>Chrysiogenetes</c:v>
                </c:pt>
              </c:strCache>
            </c:strRef>
          </c:tx>
          <c:spPr>
            <a:solidFill>
              <a:schemeClr val="accent3">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'phylum-all'!$B$22:$I$22</c:f>
              <c:numCache>
                <c:formatCode>General</c:formatCode>
                <c:ptCount val="8"/>
                <c:pt idx="0" formatCode="0.00E+00">
                  <c:v>4.24034261968E-5</c:v>
                </c:pt>
                <c:pt idx="1">
                  <c:v>0.0</c:v>
                </c:pt>
                <c:pt idx="2">
                  <c:v>0.0</c:v>
                </c:pt>
                <c:pt idx="3">
                  <c:v>0.0</c:v>
                </c:pt>
                <c:pt idx="4">
                  <c:v>0.0</c:v>
                </c:pt>
                <c:pt idx="5">
                  <c:v>0.0</c:v>
                </c:pt>
                <c:pt idx="6">
                  <c:v>0.000259186729639</c:v>
                </c:pt>
                <c:pt idx="7" formatCode="0.00E+00">
                  <c:v>1.14868590333E-5</c:v>
                </c:pt>
              </c:numCache>
            </c:numRef>
          </c:val>
        </c:ser>
        <c:ser>
          <c:idx val="21"/>
          <c:order val="21"/>
          <c:tx>
            <c:strRef>
              <c:f>'phylum-all'!$A$23</c:f>
              <c:strCache>
                <c:ptCount val="1"/>
                <c:pt idx="0">
                  <c:v>Cyanobacteria</c:v>
                </c:pt>
              </c:strCache>
            </c:strRef>
          </c:tx>
          <c:spPr>
            <a:solidFill>
              <a:srgbClr val="13B583"/>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'phylum-all'!$B$23:$I$23</c:f>
              <c:numCache>
                <c:formatCode>General</c:formatCode>
                <c:ptCount val="8"/>
                <c:pt idx="0">
                  <c:v>0.0271805961922</c:v>
                </c:pt>
                <c:pt idx="1">
                  <c:v>0.00252518219375</c:v>
                </c:pt>
                <c:pt idx="2">
                  <c:v>0.00133539748756</c:v>
                </c:pt>
                <c:pt idx="3">
                  <c:v>0.0861195127933</c:v>
                </c:pt>
                <c:pt idx="4">
                  <c:v>0.0120311176153</c:v>
                </c:pt>
                <c:pt idx="5">
                  <c:v>0.00413314635766</c:v>
                </c:pt>
                <c:pt idx="6">
                  <c:v>0.00561571247552</c:v>
                </c:pt>
                <c:pt idx="7">
                  <c:v>0.00331970226061</c:v>
                </c:pt>
              </c:numCache>
            </c:numRef>
          </c:val>
        </c:ser>
        <c:ser>
          <c:idx val="22"/>
          <c:order val="22"/>
          <c:tx>
            <c:strRef>
              <c:f>'phylum-all'!$A$24</c:f>
              <c:strCache>
                <c:ptCount val="1"/>
                <c:pt idx="0">
                  <c:v>Deferribacteres</c:v>
                </c:pt>
              </c:strCache>
            </c:strRef>
          </c:tx>
          <c:spPr>
            <a:solidFill>
              <a:schemeClr val="accent5">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'phylum-all'!$B$24:$I$24</c:f>
              <c:numCache>
                <c:formatCode>General</c:formatCode>
                <c:ptCount val="8"/>
                <c:pt idx="0" formatCode="0.00E+00">
                  <c:v>2.54420557181E-5</c:v>
                </c:pt>
                <c:pt idx="1">
                  <c:v>0.0</c:v>
                </c:pt>
                <c:pt idx="2">
                  <c:v>0.0</c:v>
                </c:pt>
                <c:pt idx="3">
                  <c:v>0.0</c:v>
                </c:pt>
                <c:pt idx="4">
                  <c:v>0.0</c:v>
                </c:pt>
                <c:pt idx="5">
                  <c:v>0.0</c:v>
                </c:pt>
                <c:pt idx="6">
                  <c:v>0.0</c:v>
                </c:pt>
                <c:pt idx="7">
                  <c:v>0.0</c:v>
                </c:pt>
              </c:numCache>
            </c:numRef>
          </c:val>
        </c:ser>
        <c:ser>
          <c:idx val="23"/>
          <c:order val="23"/>
          <c:tx>
            <c:strRef>
              <c:f>'phylum-all'!$A$25</c:f>
              <c:strCache>
                <c:ptCount val="1"/>
                <c:pt idx="0">
                  <c:v>Elusimicrobia</c:v>
                </c:pt>
              </c:strCache>
            </c:strRef>
          </c:tx>
          <c:spPr>
            <a:solidFill>
              <a:schemeClr val="accent6">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'phylum-all'!$B$25:$I$25</c:f>
              <c:numCache>
                <c:formatCode>General</c:formatCode>
                <c:ptCount val="8"/>
                <c:pt idx="0" formatCode="0.00E+00">
                  <c:v>4.24034261968E-5</c:v>
                </c:pt>
                <c:pt idx="1">
                  <c:v>0.0</c:v>
                </c:pt>
                <c:pt idx="2">
                  <c:v>0.0</c:v>
                </c:pt>
                <c:pt idx="3" formatCode="0.00E+00">
                  <c:v>1.0218262078E-5</c:v>
                </c:pt>
                <c:pt idx="4">
                  <c:v>0.0</c:v>
                </c:pt>
                <c:pt idx="5" formatCode="0.00E+00">
                  <c:v>2.10874814167E-5</c:v>
                </c:pt>
                <c:pt idx="6">
                  <c:v>0.00148312406405</c:v>
                </c:pt>
                <c:pt idx="7">
                  <c:v>0.0</c:v>
                </c:pt>
              </c:numCache>
            </c:numRef>
          </c:val>
        </c:ser>
        <c:ser>
          <c:idx val="24"/>
          <c:order val="24"/>
          <c:tx>
            <c:strRef>
              <c:f>'phylum-all'!$A$26</c:f>
              <c:strCache>
                <c:ptCount val="1"/>
                <c:pt idx="0">
                  <c:v>FCPU426</c:v>
                </c:pt>
              </c:strCache>
            </c:strRef>
          </c:tx>
          <c:spPr>
            <a:solidFill>
              <a:schemeClr val="accent1">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'phylum-all'!$B$26:$I$26</c:f>
              <c:numCache>
                <c:formatCode>General</c:formatCode>
                <c:ptCount val="8"/>
                <c:pt idx="0">
                  <c:v>0.0</c:v>
                </c:pt>
                <c:pt idx="1">
                  <c:v>0.0</c:v>
                </c:pt>
                <c:pt idx="2">
                  <c:v>0.0</c:v>
                </c:pt>
                <c:pt idx="3">
                  <c:v>0.0</c:v>
                </c:pt>
                <c:pt idx="4">
                  <c:v>0.0</c:v>
                </c:pt>
                <c:pt idx="5">
                  <c:v>0.0</c:v>
                </c:pt>
                <c:pt idx="6" formatCode="0.00E+00">
                  <c:v>2.87985255155E-5</c:v>
                </c:pt>
                <c:pt idx="7" formatCode="0.00E+00">
                  <c:v>1.14868590333E-5</c:v>
                </c:pt>
              </c:numCache>
            </c:numRef>
          </c:val>
        </c:ser>
        <c:ser>
          <c:idx val="25"/>
          <c:order val="25"/>
          <c:tx>
            <c:strRef>
              <c:f>'phylum-all'!$A$27</c:f>
              <c:strCache>
                <c:ptCount val="1"/>
                <c:pt idx="0">
                  <c:v>Fibrobacteres</c:v>
                </c:pt>
              </c:strCache>
            </c:strRef>
          </c:tx>
          <c:spPr>
            <a:solidFill>
              <a:schemeClr val="accent2">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'phylum-all'!$B$27:$I$27</c:f>
              <c:numCache>
                <c:formatCode>0.00E+00</c:formatCode>
                <c:ptCount val="8"/>
                <c:pt idx="0">
                  <c:v>5.93647966756E-5</c:v>
                </c:pt>
                <c:pt idx="1">
                  <c:v>2.78512741958E-5</c:v>
                </c:pt>
                <c:pt idx="2">
                  <c:v>2.36353537622E-5</c:v>
                </c:pt>
                <c:pt idx="3" formatCode="General">
                  <c:v>0.0</c:v>
                </c:pt>
                <c:pt idx="4" formatCode="General">
                  <c:v>0.0</c:v>
                </c:pt>
                <c:pt idx="5" formatCode="General">
                  <c:v>0.0</c:v>
                </c:pt>
                <c:pt idx="6" formatCode="General">
                  <c:v>0.000273585992397</c:v>
                </c:pt>
                <c:pt idx="7" formatCode="General">
                  <c:v>0.0</c:v>
                </c:pt>
              </c:numCache>
            </c:numRef>
          </c:val>
        </c:ser>
        <c:ser>
          <c:idx val="26"/>
          <c:order val="26"/>
          <c:tx>
            <c:strRef>
              <c:f>'phylum-all'!$A$28</c:f>
              <c:strCache>
                <c:ptCount val="1"/>
                <c:pt idx="0">
                  <c:v>Firmicutes</c:v>
                </c:pt>
              </c:strCache>
            </c:strRef>
          </c:tx>
          <c:spPr>
            <a:solidFill>
              <a:schemeClr val="accent3">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'phylum-all'!$B$28:$I$28</c:f>
              <c:numCache>
                <c:formatCode>General</c:formatCode>
                <c:ptCount val="8"/>
                <c:pt idx="0">
                  <c:v>0.00973582665479</c:v>
                </c:pt>
                <c:pt idx="1">
                  <c:v>0.00206099429049</c:v>
                </c:pt>
                <c:pt idx="2">
                  <c:v>0.0034980323568</c:v>
                </c:pt>
                <c:pt idx="3">
                  <c:v>0.000940080111175</c:v>
                </c:pt>
                <c:pt idx="4">
                  <c:v>0.0886389894477</c:v>
                </c:pt>
                <c:pt idx="5">
                  <c:v>0.00691669390466</c:v>
                </c:pt>
                <c:pt idx="6">
                  <c:v>0.00460776408248</c:v>
                </c:pt>
                <c:pt idx="7">
                  <c:v>0.0176438154751</c:v>
                </c:pt>
              </c:numCache>
            </c:numRef>
          </c:val>
        </c:ser>
        <c:ser>
          <c:idx val="27"/>
          <c:order val="27"/>
          <c:tx>
            <c:strRef>
              <c:f>'phylum-all'!$A$29</c:f>
              <c:strCache>
                <c:ptCount val="1"/>
                <c:pt idx="0">
                  <c:v>Fusobacteria</c:v>
                </c:pt>
              </c:strCache>
            </c:strRef>
          </c:tx>
          <c:spPr>
            <a:solidFill>
              <a:schemeClr val="accent4">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'phylum-all'!$B$29:$I$29</c:f>
              <c:numCache>
                <c:formatCode>0.00E+00</c:formatCode>
                <c:ptCount val="8"/>
                <c:pt idx="0" formatCode="General">
                  <c:v>0.000279862612899</c:v>
                </c:pt>
                <c:pt idx="1">
                  <c:v>6.49863064569E-5</c:v>
                </c:pt>
                <c:pt idx="2" formatCode="General">
                  <c:v>0.0</c:v>
                </c:pt>
                <c:pt idx="3">
                  <c:v>2.0436524156E-5</c:v>
                </c:pt>
                <c:pt idx="4" formatCode="General">
                  <c:v>0.00422090425942</c:v>
                </c:pt>
                <c:pt idx="5" formatCode="General">
                  <c:v>0.000179243592042</c:v>
                </c:pt>
                <c:pt idx="6" formatCode="General">
                  <c:v>0.0010223476558</c:v>
                </c:pt>
                <c:pt idx="7" formatCode="General">
                  <c:v>0.000505421797464</c:v>
                </c:pt>
              </c:numCache>
            </c:numRef>
          </c:val>
        </c:ser>
        <c:ser>
          <c:idx val="28"/>
          <c:order val="28"/>
          <c:tx>
            <c:strRef>
              <c:f>'phylum-all'!$A$30</c:f>
              <c:strCache>
                <c:ptCount val="1"/>
                <c:pt idx="0">
                  <c:v>GAL15</c:v>
                </c:pt>
              </c:strCache>
            </c:strRef>
          </c:tx>
          <c:spPr>
            <a:solidFill>
              <a:schemeClr val="accent5">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'phylum-all'!$B$30:$I$30</c:f>
              <c:numCache>
                <c:formatCode>General</c:formatCode>
                <c:ptCount val="8"/>
                <c:pt idx="0">
                  <c:v>0.0</c:v>
                </c:pt>
                <c:pt idx="1">
                  <c:v>0.0</c:v>
                </c:pt>
                <c:pt idx="2">
                  <c:v>0.0</c:v>
                </c:pt>
                <c:pt idx="3">
                  <c:v>0.0</c:v>
                </c:pt>
                <c:pt idx="4">
                  <c:v>0.0</c:v>
                </c:pt>
                <c:pt idx="5">
                  <c:v>0.0</c:v>
                </c:pt>
                <c:pt idx="6">
                  <c:v>0.0</c:v>
                </c:pt>
                <c:pt idx="7">
                  <c:v>0.0</c:v>
                </c:pt>
              </c:numCache>
            </c:numRef>
          </c:val>
        </c:ser>
        <c:ser>
          <c:idx val="29"/>
          <c:order val="29"/>
          <c:tx>
            <c:strRef>
              <c:f>'phylum-all'!$A$31</c:f>
              <c:strCache>
                <c:ptCount val="1"/>
                <c:pt idx="0">
                  <c:v>GN01</c:v>
                </c:pt>
              </c:strCache>
            </c:strRef>
          </c:tx>
          <c:spPr>
            <a:solidFill>
              <a:schemeClr val="accent6">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'phylum-all'!$B$31:$I$31</c:f>
              <c:numCache>
                <c:formatCode>General</c:formatCode>
                <c:ptCount val="8"/>
                <c:pt idx="0">
                  <c:v>0.0</c:v>
                </c:pt>
                <c:pt idx="1">
                  <c:v>0.0</c:v>
                </c:pt>
                <c:pt idx="2">
                  <c:v>0.0</c:v>
                </c:pt>
                <c:pt idx="3">
                  <c:v>0.0</c:v>
                </c:pt>
                <c:pt idx="4">
                  <c:v>0.0</c:v>
                </c:pt>
                <c:pt idx="5">
                  <c:v>0.0</c:v>
                </c:pt>
                <c:pt idx="6">
                  <c:v>0.0</c:v>
                </c:pt>
                <c:pt idx="7">
                  <c:v>0.0</c:v>
                </c:pt>
              </c:numCache>
            </c:numRef>
          </c:val>
        </c:ser>
        <c:ser>
          <c:idx val="30"/>
          <c:order val="30"/>
          <c:tx>
            <c:strRef>
              <c:f>'phylum-all'!$A$32</c:f>
              <c:strCache>
                <c:ptCount val="1"/>
                <c:pt idx="0">
                  <c:v>GN02</c:v>
                </c:pt>
              </c:strCache>
            </c:strRef>
          </c:tx>
          <c:spPr>
            <a:solidFill>
              <a:schemeClr val="accent1">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'phylum-all'!$B$32:$I$32</c:f>
              <c:numCache>
                <c:formatCode>General</c:formatCode>
                <c:ptCount val="8"/>
                <c:pt idx="0">
                  <c:v>0.00177246321503</c:v>
                </c:pt>
                <c:pt idx="1">
                  <c:v>0.00259945225827</c:v>
                </c:pt>
                <c:pt idx="2" formatCode="0.00E+00">
                  <c:v>2.36353537622E-5</c:v>
                </c:pt>
                <c:pt idx="3">
                  <c:v>0.00323918907872</c:v>
                </c:pt>
                <c:pt idx="4">
                  <c:v>0.00358930909651</c:v>
                </c:pt>
                <c:pt idx="5">
                  <c:v>0.000284680999125</c:v>
                </c:pt>
                <c:pt idx="6">
                  <c:v>0.0147880428522</c:v>
                </c:pt>
                <c:pt idx="7">
                  <c:v>0.00142437052012</c:v>
                </c:pt>
              </c:numCache>
            </c:numRef>
          </c:val>
        </c:ser>
        <c:ser>
          <c:idx val="31"/>
          <c:order val="31"/>
          <c:tx>
            <c:strRef>
              <c:f>'phylum-all'!$A$33</c:f>
              <c:strCache>
                <c:ptCount val="1"/>
                <c:pt idx="0">
                  <c:v>GN04</c:v>
                </c:pt>
              </c:strCache>
            </c:strRef>
          </c:tx>
          <c:spPr>
            <a:solidFill>
              <a:schemeClr val="accent2">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'phylum-all'!$B$33:$I$33</c:f>
              <c:numCache>
                <c:formatCode>0.00E+00</c:formatCode>
                <c:ptCount val="8"/>
                <c:pt idx="0" formatCode="General">
                  <c:v>0.000517321799601</c:v>
                </c:pt>
                <c:pt idx="1">
                  <c:v>9.28375806526E-6</c:v>
                </c:pt>
                <c:pt idx="2" formatCode="General">
                  <c:v>0.0</c:v>
                </c:pt>
                <c:pt idx="3" formatCode="General">
                  <c:v>0.0</c:v>
                </c:pt>
                <c:pt idx="4">
                  <c:v>1.54047600709E-5</c:v>
                </c:pt>
                <c:pt idx="5" formatCode="General">
                  <c:v>0.0</c:v>
                </c:pt>
                <c:pt idx="6" formatCode="General">
                  <c:v>0.000691164612372</c:v>
                </c:pt>
                <c:pt idx="7" formatCode="General">
                  <c:v>0.000321632052931</c:v>
                </c:pt>
              </c:numCache>
            </c:numRef>
          </c:val>
        </c:ser>
        <c:ser>
          <c:idx val="32"/>
          <c:order val="32"/>
          <c:tx>
            <c:strRef>
              <c:f>'phylum-all'!$A$34</c:f>
              <c:strCache>
                <c:ptCount val="1"/>
                <c:pt idx="0">
                  <c:v>GOUTA4</c:v>
                </c:pt>
              </c:strCache>
            </c:strRef>
          </c:tx>
          <c:spPr>
            <a:solidFill>
              <a:schemeClr val="accent3">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'phylum-all'!$B$34:$I$34</c:f>
              <c:numCache>
                <c:formatCode>0.00E+00</c:formatCode>
                <c:ptCount val="8"/>
                <c:pt idx="0" formatCode="General">
                  <c:v>0.000169613704787</c:v>
                </c:pt>
                <c:pt idx="1">
                  <c:v>5.57025483916E-5</c:v>
                </c:pt>
                <c:pt idx="2" formatCode="General">
                  <c:v>0.0</c:v>
                </c:pt>
                <c:pt idx="3" formatCode="General">
                  <c:v>0.0</c:v>
                </c:pt>
                <c:pt idx="4" formatCode="General">
                  <c:v>0.0</c:v>
                </c:pt>
                <c:pt idx="5">
                  <c:v>2.10874814167E-5</c:v>
                </c:pt>
                <c:pt idx="6" formatCode="General">
                  <c:v>0.000835157239949</c:v>
                </c:pt>
                <c:pt idx="7" formatCode="General">
                  <c:v>0.000229737180665</c:v>
                </c:pt>
              </c:numCache>
            </c:numRef>
          </c:val>
        </c:ser>
        <c:ser>
          <c:idx val="33"/>
          <c:order val="33"/>
          <c:tx>
            <c:strRef>
              <c:f>'phylum-all'!$A$35</c:f>
              <c:strCache>
                <c:ptCount val="1"/>
                <c:pt idx="0">
                  <c:v>Gemmatimonadetes</c:v>
                </c:pt>
              </c:strCache>
            </c:strRef>
          </c:tx>
          <c:spPr>
            <a:solidFill>
              <a:schemeClr val="accent4">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'phylum-all'!$B$35:$I$35</c:f>
              <c:numCache>
                <c:formatCode>General</c:formatCode>
                <c:ptCount val="8"/>
                <c:pt idx="0">
                  <c:v>0.00178094390027</c:v>
                </c:pt>
                <c:pt idx="1">
                  <c:v>0.000324931532284</c:v>
                </c:pt>
                <c:pt idx="2" formatCode="0.00E+00">
                  <c:v>4.72707075243E-5</c:v>
                </c:pt>
                <c:pt idx="3">
                  <c:v>0.0010218262078</c:v>
                </c:pt>
                <c:pt idx="4">
                  <c:v>0.000138642840638</c:v>
                </c:pt>
                <c:pt idx="5" formatCode="0.00E+00">
                  <c:v>1.05437407083E-5</c:v>
                </c:pt>
                <c:pt idx="6">
                  <c:v>0.000849556502707</c:v>
                </c:pt>
                <c:pt idx="7">
                  <c:v>0.00140139680206</c:v>
                </c:pt>
              </c:numCache>
            </c:numRef>
          </c:val>
        </c:ser>
        <c:ser>
          <c:idx val="34"/>
          <c:order val="34"/>
          <c:tx>
            <c:strRef>
              <c:f>'phylum-all'!$A$36</c:f>
              <c:strCache>
                <c:ptCount val="1"/>
                <c:pt idx="0">
                  <c:v>H-178</c:v>
                </c:pt>
              </c:strCache>
            </c:strRef>
          </c:tx>
          <c:spPr>
            <a:solidFill>
              <a:schemeClr val="accent5">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'phylum-all'!$B$36:$I$36</c:f>
              <c:numCache>
                <c:formatCode>0.00E+00</c:formatCode>
                <c:ptCount val="8"/>
                <c:pt idx="0" formatCode="General">
                  <c:v>0.00039859220625</c:v>
                </c:pt>
                <c:pt idx="1">
                  <c:v>2.78512741958E-5</c:v>
                </c:pt>
                <c:pt idx="2" formatCode="General">
                  <c:v>0.000626336874697</c:v>
                </c:pt>
                <c:pt idx="3" formatCode="General">
                  <c:v>0.0</c:v>
                </c:pt>
                <c:pt idx="4" formatCode="General">
                  <c:v>0.0</c:v>
                </c:pt>
                <c:pt idx="5">
                  <c:v>1.05437407083E-5</c:v>
                </c:pt>
                <c:pt idx="6">
                  <c:v>1.43992627577E-5</c:v>
                </c:pt>
                <c:pt idx="7" formatCode="General">
                  <c:v>0.000298658334865</c:v>
                </c:pt>
              </c:numCache>
            </c:numRef>
          </c:val>
        </c:ser>
        <c:ser>
          <c:idx val="35"/>
          <c:order val="35"/>
          <c:tx>
            <c:strRef>
              <c:f>'phylum-all'!$A$37</c:f>
              <c:strCache>
                <c:ptCount val="1"/>
                <c:pt idx="0">
                  <c:v>Hyd24-12</c:v>
                </c:pt>
              </c:strCache>
            </c:strRef>
          </c:tx>
          <c:spPr>
            <a:solidFill>
              <a:schemeClr val="accent6">
                <a:lumMod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'phylum-all'!$B$37:$I$37</c:f>
              <c:numCache>
                <c:formatCode>General</c:formatCode>
                <c:ptCount val="8"/>
                <c:pt idx="0">
                  <c:v>0.0</c:v>
                </c:pt>
                <c:pt idx="1">
                  <c:v>0.0</c:v>
                </c:pt>
                <c:pt idx="2">
                  <c:v>0.0</c:v>
                </c:pt>
                <c:pt idx="3">
                  <c:v>0.0</c:v>
                </c:pt>
                <c:pt idx="4">
                  <c:v>0.000169452360779</c:v>
                </c:pt>
                <c:pt idx="5" formatCode="0.00E+00">
                  <c:v>4.21749628333E-5</c:v>
                </c:pt>
                <c:pt idx="6">
                  <c:v>0.0</c:v>
                </c:pt>
                <c:pt idx="7">
                  <c:v>0.0</c:v>
                </c:pt>
              </c:numCache>
            </c:numRef>
          </c:val>
        </c:ser>
        <c:ser>
          <c:idx val="36"/>
          <c:order val="36"/>
          <c:tx>
            <c:strRef>
              <c:f>'phylum-all'!$A$38</c:f>
              <c:strCache>
                <c:ptCount val="1"/>
                <c:pt idx="0">
                  <c:v>KSB3</c:v>
                </c:pt>
              </c:strCache>
            </c:strRef>
          </c:tx>
          <c:spPr>
            <a:solidFill>
              <a:schemeClr val="accent1">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'phylum-all'!$B$38:$I$38</c:f>
              <c:numCache>
                <c:formatCode>General</c:formatCode>
                <c:ptCount val="8"/>
                <c:pt idx="0">
                  <c:v>0.0</c:v>
                </c:pt>
                <c:pt idx="1">
                  <c:v>0.0</c:v>
                </c:pt>
                <c:pt idx="2">
                  <c:v>0.0</c:v>
                </c:pt>
                <c:pt idx="3">
                  <c:v>0.0</c:v>
                </c:pt>
                <c:pt idx="4" formatCode="0.00E+00">
                  <c:v>9.24285604252E-5</c:v>
                </c:pt>
                <c:pt idx="5">
                  <c:v>0.0</c:v>
                </c:pt>
                <c:pt idx="6" formatCode="0.00E+00">
                  <c:v>1.43992627577E-5</c:v>
                </c:pt>
                <c:pt idx="7" formatCode="0.00E+00">
                  <c:v>2.29737180665E-5</c:v>
                </c:pt>
              </c:numCache>
            </c:numRef>
          </c:val>
        </c:ser>
        <c:ser>
          <c:idx val="37"/>
          <c:order val="37"/>
          <c:tx>
            <c:strRef>
              <c:f>'phylum-all'!$A$39</c:f>
              <c:strCache>
                <c:ptCount val="1"/>
                <c:pt idx="0">
                  <c:v>LCP-89</c:v>
                </c:pt>
              </c:strCache>
            </c:strRef>
          </c:tx>
          <c:spPr>
            <a:solidFill>
              <a:schemeClr val="accent2">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'phylum-all'!$B$39:$I$39</c:f>
              <c:numCache>
                <c:formatCode>General</c:formatCode>
                <c:ptCount val="8"/>
                <c:pt idx="0">
                  <c:v>0.000101768222872</c:v>
                </c:pt>
                <c:pt idx="1">
                  <c:v>0.00172677900014</c:v>
                </c:pt>
                <c:pt idx="2">
                  <c:v>0.0015599333483</c:v>
                </c:pt>
                <c:pt idx="3">
                  <c:v>0.0</c:v>
                </c:pt>
                <c:pt idx="4">
                  <c:v>0.0</c:v>
                </c:pt>
                <c:pt idx="5" formatCode="0.00E+00">
                  <c:v>2.10874814167E-5</c:v>
                </c:pt>
                <c:pt idx="6">
                  <c:v>0.0</c:v>
                </c:pt>
                <c:pt idx="7" formatCode="0.00E+00">
                  <c:v>9.18948722661002E-5</c:v>
                </c:pt>
              </c:numCache>
            </c:numRef>
          </c:val>
        </c:ser>
        <c:ser>
          <c:idx val="38"/>
          <c:order val="38"/>
          <c:tx>
            <c:strRef>
              <c:f>'phylum-all'!$A$40</c:f>
              <c:strCache>
                <c:ptCount val="1"/>
                <c:pt idx="0">
                  <c:v>LD1</c:v>
                </c:pt>
              </c:strCache>
            </c:strRef>
          </c:tx>
          <c:spPr>
            <a:solidFill>
              <a:schemeClr val="accent3">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'phylum-all'!$B$40:$I$40</c:f>
              <c:numCache>
                <c:formatCode>General</c:formatCode>
                <c:ptCount val="8"/>
                <c:pt idx="0">
                  <c:v>0.0</c:v>
                </c:pt>
                <c:pt idx="1">
                  <c:v>0.0</c:v>
                </c:pt>
                <c:pt idx="2">
                  <c:v>0.0</c:v>
                </c:pt>
                <c:pt idx="3">
                  <c:v>0.0</c:v>
                </c:pt>
                <c:pt idx="4">
                  <c:v>0.0</c:v>
                </c:pt>
                <c:pt idx="5" formatCode="0.00E+00">
                  <c:v>1.05437407083E-5</c:v>
                </c:pt>
                <c:pt idx="6" formatCode="0.00E+00">
                  <c:v>8.63955765465E-5</c:v>
                </c:pt>
                <c:pt idx="7">
                  <c:v>0.0</c:v>
                </c:pt>
              </c:numCache>
            </c:numRef>
          </c:val>
        </c:ser>
        <c:ser>
          <c:idx val="39"/>
          <c:order val="39"/>
          <c:tx>
            <c:strRef>
              <c:f>'phylum-all'!$A$41</c:f>
              <c:strCache>
                <c:ptCount val="1"/>
                <c:pt idx="0">
                  <c:v>Lentisphaerae</c:v>
                </c:pt>
              </c:strCache>
            </c:strRef>
          </c:tx>
          <c:spPr>
            <a:solidFill>
              <a:schemeClr val="accent4">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'phylum-all'!$B$41:$I$41</c:f>
              <c:numCache>
                <c:formatCode>General</c:formatCode>
                <c:ptCount val="8"/>
                <c:pt idx="0">
                  <c:v>0.00286647161091</c:v>
                </c:pt>
                <c:pt idx="1">
                  <c:v>0.000389917838741</c:v>
                </c:pt>
                <c:pt idx="2" formatCode="0.00E+00">
                  <c:v>3.54530306432E-5</c:v>
                </c:pt>
                <c:pt idx="3">
                  <c:v>0.0</c:v>
                </c:pt>
                <c:pt idx="4">
                  <c:v>0.000754833243472</c:v>
                </c:pt>
                <c:pt idx="5">
                  <c:v>0.000390118406208</c:v>
                </c:pt>
                <c:pt idx="6">
                  <c:v>0.00100794839304</c:v>
                </c:pt>
                <c:pt idx="7">
                  <c:v>0.00107976474913</c:v>
                </c:pt>
              </c:numCache>
            </c:numRef>
          </c:val>
        </c:ser>
        <c:ser>
          <c:idx val="40"/>
          <c:order val="40"/>
          <c:tx>
            <c:strRef>
              <c:f>'phylum-all'!$A$42</c:f>
              <c:strCache>
                <c:ptCount val="1"/>
                <c:pt idx="0">
                  <c:v>MAT-CR-M4-B07</c:v>
                </c:pt>
              </c:strCache>
            </c:strRef>
          </c:tx>
          <c:spPr>
            <a:solidFill>
              <a:schemeClr val="accent5">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'phylum-all'!$B$42:$I$42</c:f>
              <c:numCache>
                <c:formatCode>General</c:formatCode>
                <c:ptCount val="8"/>
                <c:pt idx="0">
                  <c:v>0.0</c:v>
                </c:pt>
                <c:pt idx="1">
                  <c:v>0.0</c:v>
                </c:pt>
                <c:pt idx="2">
                  <c:v>0.0</c:v>
                </c:pt>
                <c:pt idx="3">
                  <c:v>0.0</c:v>
                </c:pt>
                <c:pt idx="4">
                  <c:v>0.0</c:v>
                </c:pt>
                <c:pt idx="5">
                  <c:v>0.0</c:v>
                </c:pt>
                <c:pt idx="6">
                  <c:v>0.0</c:v>
                </c:pt>
                <c:pt idx="7">
                  <c:v>0.0</c:v>
                </c:pt>
              </c:numCache>
            </c:numRef>
          </c:val>
        </c:ser>
        <c:ser>
          <c:idx val="41"/>
          <c:order val="41"/>
          <c:tx>
            <c:strRef>
              <c:f>'phylum-all'!$A$43</c:f>
              <c:strCache>
                <c:ptCount val="1"/>
                <c:pt idx="0">
                  <c:v>MVP-21</c:v>
                </c:pt>
              </c:strCache>
            </c:strRef>
          </c:tx>
          <c:spPr>
            <a:solidFill>
              <a:schemeClr val="accent6">
                <a:lumMod val="70000"/>
                <a:lumOff val="3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'phylum-all'!$B$43:$I$43</c:f>
              <c:numCache>
                <c:formatCode>General</c:formatCode>
                <c:ptCount val="8"/>
                <c:pt idx="0" formatCode="0.00E+00">
                  <c:v>1.69613704787E-5</c:v>
                </c:pt>
                <c:pt idx="1">
                  <c:v>0.0</c:v>
                </c:pt>
                <c:pt idx="2">
                  <c:v>0.0</c:v>
                </c:pt>
                <c:pt idx="3">
                  <c:v>0.0</c:v>
                </c:pt>
                <c:pt idx="4">
                  <c:v>0.0</c:v>
                </c:pt>
                <c:pt idx="5">
                  <c:v>0.0</c:v>
                </c:pt>
                <c:pt idx="6">
                  <c:v>0.0</c:v>
                </c:pt>
                <c:pt idx="7">
                  <c:v>0.0</c:v>
                </c:pt>
              </c:numCache>
            </c:numRef>
          </c:val>
        </c:ser>
        <c:ser>
          <c:idx val="42"/>
          <c:order val="42"/>
          <c:tx>
            <c:strRef>
              <c:f>'phylum-all'!$A$44</c:f>
              <c:strCache>
                <c:ptCount val="1"/>
                <c:pt idx="0">
                  <c:v>MVS-104</c:v>
                </c:pt>
              </c:strCache>
            </c:strRef>
          </c:tx>
          <c:spPr>
            <a:solidFill>
              <a:schemeClr val="accent1">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'phylum-all'!$B$44:$I$44</c:f>
              <c:numCache>
                <c:formatCode>0.00E+00</c:formatCode>
                <c:ptCount val="8"/>
                <c:pt idx="0" formatCode="General">
                  <c:v>0.000127210278591</c:v>
                </c:pt>
                <c:pt idx="1">
                  <c:v>7.42700645221E-5</c:v>
                </c:pt>
                <c:pt idx="2" formatCode="General">
                  <c:v>0.0</c:v>
                </c:pt>
                <c:pt idx="3" formatCode="General">
                  <c:v>0.0</c:v>
                </c:pt>
                <c:pt idx="4" formatCode="General">
                  <c:v>0.0</c:v>
                </c:pt>
                <c:pt idx="5">
                  <c:v>1.05437407083E-5</c:v>
                </c:pt>
                <c:pt idx="6">
                  <c:v>4.31977882732E-5</c:v>
                </c:pt>
                <c:pt idx="7" formatCode="General">
                  <c:v>0.000103381731299</c:v>
                </c:pt>
              </c:numCache>
            </c:numRef>
          </c:val>
        </c:ser>
        <c:ser>
          <c:idx val="43"/>
          <c:order val="43"/>
          <c:tx>
            <c:strRef>
              <c:f>'phylum-all'!$A$45</c:f>
              <c:strCache>
                <c:ptCount val="1"/>
                <c:pt idx="0">
                  <c:v>NC10</c:v>
                </c:pt>
              </c:strCache>
            </c:strRef>
          </c:tx>
          <c:spPr>
            <a:solidFill>
              <a:schemeClr val="accent2">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'phylum-all'!$B$45:$I$45</c:f>
              <c:numCache>
                <c:formatCode>General</c:formatCode>
                <c:ptCount val="8"/>
                <c:pt idx="0">
                  <c:v>0.000508841114362</c:v>
                </c:pt>
                <c:pt idx="1">
                  <c:v>0.0</c:v>
                </c:pt>
                <c:pt idx="2">
                  <c:v>0.0</c:v>
                </c:pt>
                <c:pt idx="3">
                  <c:v>0.0</c:v>
                </c:pt>
                <c:pt idx="4">
                  <c:v>0.0</c:v>
                </c:pt>
                <c:pt idx="5">
                  <c:v>0.0</c:v>
                </c:pt>
                <c:pt idx="6">
                  <c:v>0.00164151595438</c:v>
                </c:pt>
                <c:pt idx="7">
                  <c:v>0.000149329167432</c:v>
                </c:pt>
              </c:numCache>
            </c:numRef>
          </c:val>
        </c:ser>
        <c:ser>
          <c:idx val="44"/>
          <c:order val="44"/>
          <c:tx>
            <c:strRef>
              <c:f>'phylum-all'!$A$46</c:f>
              <c:strCache>
                <c:ptCount val="1"/>
                <c:pt idx="0">
                  <c:v>NKB19</c:v>
                </c:pt>
              </c:strCache>
            </c:strRef>
          </c:tx>
          <c:spPr>
            <a:solidFill>
              <a:schemeClr val="accent3">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'phylum-all'!$B$46:$I$46</c:f>
              <c:numCache>
                <c:formatCode>0.00E+00</c:formatCode>
                <c:ptCount val="8"/>
                <c:pt idx="0" formatCode="General">
                  <c:v>0.000364669465293</c:v>
                </c:pt>
                <c:pt idx="1">
                  <c:v>8.35538225874003E-5</c:v>
                </c:pt>
                <c:pt idx="2">
                  <c:v>5.90883844054E-5</c:v>
                </c:pt>
                <c:pt idx="3" formatCode="General">
                  <c:v>0.0</c:v>
                </c:pt>
                <c:pt idx="4">
                  <c:v>9.24285604252E-5</c:v>
                </c:pt>
                <c:pt idx="5">
                  <c:v>3.1631222125E-5</c:v>
                </c:pt>
                <c:pt idx="6" formatCode="General">
                  <c:v>0.000287985255155</c:v>
                </c:pt>
                <c:pt idx="7" formatCode="General">
                  <c:v>0.000470961220364</c:v>
                </c:pt>
              </c:numCache>
            </c:numRef>
          </c:val>
        </c:ser>
        <c:ser>
          <c:idx val="45"/>
          <c:order val="45"/>
          <c:tx>
            <c:strRef>
              <c:f>'phylum-all'!$A$47</c:f>
              <c:strCache>
                <c:ptCount val="1"/>
                <c:pt idx="0">
                  <c:v>Nitrospirae</c:v>
                </c:pt>
              </c:strCache>
            </c:strRef>
          </c:tx>
          <c:spPr>
            <a:solidFill>
              <a:schemeClr val="accent4">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'phylum-all'!$B$47:$I$47</c:f>
              <c:numCache>
                <c:formatCode>General</c:formatCode>
                <c:ptCount val="8"/>
                <c:pt idx="0">
                  <c:v>0.00396896069202</c:v>
                </c:pt>
                <c:pt idx="1">
                  <c:v>0.000324931532284</c:v>
                </c:pt>
                <c:pt idx="2" formatCode="0.00E+00">
                  <c:v>1.18176768811E-5</c:v>
                </c:pt>
                <c:pt idx="3">
                  <c:v>0.000122619144936</c:v>
                </c:pt>
                <c:pt idx="4" formatCode="0.00E+00">
                  <c:v>1.54047600709E-5</c:v>
                </c:pt>
                <c:pt idx="5">
                  <c:v>0.0</c:v>
                </c:pt>
                <c:pt idx="6">
                  <c:v>0.00850996428983</c:v>
                </c:pt>
                <c:pt idx="7">
                  <c:v>0.00238926667892</c:v>
                </c:pt>
              </c:numCache>
            </c:numRef>
          </c:val>
        </c:ser>
        <c:ser>
          <c:idx val="46"/>
          <c:order val="46"/>
          <c:tx>
            <c:strRef>
              <c:f>'phylum-all'!$A$48</c:f>
              <c:strCache>
                <c:ptCount val="1"/>
                <c:pt idx="0">
                  <c:v>OC31</c:v>
                </c:pt>
              </c:strCache>
            </c:strRef>
          </c:tx>
          <c:spPr>
            <a:solidFill>
              <a:schemeClr val="accent5">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'phylum-all'!$B$48:$I$48</c:f>
              <c:numCache>
                <c:formatCode>General</c:formatCode>
                <c:ptCount val="8"/>
                <c:pt idx="0">
                  <c:v>0.0</c:v>
                </c:pt>
                <c:pt idx="1">
                  <c:v>0.0</c:v>
                </c:pt>
                <c:pt idx="2">
                  <c:v>0.0</c:v>
                </c:pt>
                <c:pt idx="3">
                  <c:v>0.0</c:v>
                </c:pt>
                <c:pt idx="4">
                  <c:v>0.0</c:v>
                </c:pt>
                <c:pt idx="5">
                  <c:v>0.0</c:v>
                </c:pt>
                <c:pt idx="6">
                  <c:v>0.0</c:v>
                </c:pt>
                <c:pt idx="7" formatCode="0.00E+00">
                  <c:v>3.44605770998E-5</c:v>
                </c:pt>
              </c:numCache>
            </c:numRef>
          </c:val>
        </c:ser>
        <c:ser>
          <c:idx val="47"/>
          <c:order val="47"/>
          <c:tx>
            <c:strRef>
              <c:f>'phylum-all'!$A$49</c:f>
              <c:strCache>
                <c:ptCount val="1"/>
                <c:pt idx="0">
                  <c:v>OD1</c:v>
                </c:pt>
              </c:strCache>
            </c:strRef>
          </c:tx>
          <c:spPr>
            <a:solidFill>
              <a:schemeClr val="accent6">
                <a:lumMod val="7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'phylum-all'!$B$49:$I$49</c:f>
              <c:numCache>
                <c:formatCode>General</c:formatCode>
                <c:ptCount val="8"/>
                <c:pt idx="0">
                  <c:v>0.00258660899801</c:v>
                </c:pt>
                <c:pt idx="1">
                  <c:v>0.000324931532284</c:v>
                </c:pt>
                <c:pt idx="2">
                  <c:v>0.00010635909193</c:v>
                </c:pt>
                <c:pt idx="3">
                  <c:v>0.000235020027794</c:v>
                </c:pt>
                <c:pt idx="4">
                  <c:v>0.000739428483401</c:v>
                </c:pt>
                <c:pt idx="5">
                  <c:v>0.000411205887625</c:v>
                </c:pt>
                <c:pt idx="6">
                  <c:v>0.00529892869485</c:v>
                </c:pt>
                <c:pt idx="7">
                  <c:v>0.00212506892115</c:v>
                </c:pt>
              </c:numCache>
            </c:numRef>
          </c:val>
        </c:ser>
        <c:ser>
          <c:idx val="48"/>
          <c:order val="48"/>
          <c:tx>
            <c:strRef>
              <c:f>'phylum-all'!$A$50</c:f>
              <c:strCache>
                <c:ptCount val="1"/>
                <c:pt idx="0">
                  <c:v>OP1</c:v>
                </c:pt>
              </c:strCache>
            </c:strRef>
          </c:tx>
          <c:spPr>
            <a:solidFill>
              <a:schemeClr val="accent1">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'phylum-all'!$B$50:$I$50</c:f>
              <c:numCache>
                <c:formatCode>General</c:formatCode>
                <c:ptCount val="8"/>
                <c:pt idx="0">
                  <c:v>0.000152652334309</c:v>
                </c:pt>
                <c:pt idx="1">
                  <c:v>0.00156895511303</c:v>
                </c:pt>
                <c:pt idx="2">
                  <c:v>0.000957231827367</c:v>
                </c:pt>
                <c:pt idx="3">
                  <c:v>0.0</c:v>
                </c:pt>
                <c:pt idx="4">
                  <c:v>0.0</c:v>
                </c:pt>
                <c:pt idx="5" formatCode="0.00E+00">
                  <c:v>8.43499256666E-5</c:v>
                </c:pt>
                <c:pt idx="6">
                  <c:v>0.000863955765465</c:v>
                </c:pt>
                <c:pt idx="7">
                  <c:v>0.000206763462599</c:v>
                </c:pt>
              </c:numCache>
            </c:numRef>
          </c:val>
        </c:ser>
        <c:ser>
          <c:idx val="49"/>
          <c:order val="49"/>
          <c:tx>
            <c:strRef>
              <c:f>'phylum-all'!$A$51</c:f>
              <c:strCache>
                <c:ptCount val="1"/>
                <c:pt idx="0">
                  <c:v>OP11</c:v>
                </c:pt>
              </c:strCache>
            </c:strRef>
          </c:tx>
          <c:spPr>
            <a:solidFill>
              <a:schemeClr val="accent2">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'phylum-all'!$B$51:$I$51</c:f>
              <c:numCache>
                <c:formatCode>0.00E+00</c:formatCode>
                <c:ptCount val="8"/>
                <c:pt idx="0" formatCode="General">
                  <c:v>0.000305304668617</c:v>
                </c:pt>
                <c:pt idx="1">
                  <c:v>3.71350322611E-5</c:v>
                </c:pt>
                <c:pt idx="2" formatCode="General">
                  <c:v>0.0</c:v>
                </c:pt>
                <c:pt idx="3" formatCode="General">
                  <c:v>0.0</c:v>
                </c:pt>
                <c:pt idx="4" formatCode="General">
                  <c:v>0.000308095201417</c:v>
                </c:pt>
                <c:pt idx="5" formatCode="General">
                  <c:v>0.000147612369917</c:v>
                </c:pt>
                <c:pt idx="6" formatCode="General">
                  <c:v>0.000172791153093</c:v>
                </c:pt>
                <c:pt idx="7" formatCode="General">
                  <c:v>0.000310145193898</c:v>
                </c:pt>
              </c:numCache>
            </c:numRef>
          </c:val>
        </c:ser>
        <c:ser>
          <c:idx val="50"/>
          <c:order val="50"/>
          <c:tx>
            <c:strRef>
              <c:f>'phylum-all'!$A$52</c:f>
              <c:strCache>
                <c:ptCount val="1"/>
                <c:pt idx="0">
                  <c:v>OP3</c:v>
                </c:pt>
              </c:strCache>
            </c:strRef>
          </c:tx>
          <c:spPr>
            <a:solidFill>
              <a:schemeClr val="accent3">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'phylum-all'!$B$52:$I$52</c:f>
              <c:numCache>
                <c:formatCode>General</c:formatCode>
                <c:ptCount val="8"/>
                <c:pt idx="0">
                  <c:v>0.00470678030785</c:v>
                </c:pt>
                <c:pt idx="1">
                  <c:v>0.0384718934225</c:v>
                </c:pt>
                <c:pt idx="2">
                  <c:v>0.0149611789314</c:v>
                </c:pt>
                <c:pt idx="3">
                  <c:v>0.000551786152211</c:v>
                </c:pt>
                <c:pt idx="4">
                  <c:v>0.00979742740507</c:v>
                </c:pt>
                <c:pt idx="5">
                  <c:v>0.0138333878093</c:v>
                </c:pt>
                <c:pt idx="6">
                  <c:v>0.0328735168759</c:v>
                </c:pt>
                <c:pt idx="7">
                  <c:v>0.00320483367028</c:v>
                </c:pt>
              </c:numCache>
            </c:numRef>
          </c:val>
        </c:ser>
        <c:ser>
          <c:idx val="51"/>
          <c:order val="51"/>
          <c:tx>
            <c:strRef>
              <c:f>'phylum-all'!$A$53</c:f>
              <c:strCache>
                <c:ptCount val="1"/>
                <c:pt idx="0">
                  <c:v>OP8</c:v>
                </c:pt>
              </c:strCache>
            </c:strRef>
          </c:tx>
          <c:spPr>
            <a:solidFill>
              <a:schemeClr val="accent4">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'phylum-all'!$B$53:$I$53</c:f>
              <c:numCache>
                <c:formatCode>General</c:formatCode>
                <c:ptCount val="8"/>
                <c:pt idx="0">
                  <c:v>0.00027138192766</c:v>
                </c:pt>
                <c:pt idx="1">
                  <c:v>0.00170821148401</c:v>
                </c:pt>
                <c:pt idx="2">
                  <c:v>0.00883962230705</c:v>
                </c:pt>
                <c:pt idx="3">
                  <c:v>0.0</c:v>
                </c:pt>
                <c:pt idx="4">
                  <c:v>0.00035430948163</c:v>
                </c:pt>
                <c:pt idx="5" formatCode="0.00E+00">
                  <c:v>8.43499256666E-5</c:v>
                </c:pt>
                <c:pt idx="6">
                  <c:v>0.000287985255155</c:v>
                </c:pt>
                <c:pt idx="7">
                  <c:v>0.000689211541996</c:v>
                </c:pt>
              </c:numCache>
            </c:numRef>
          </c:val>
        </c:ser>
        <c:ser>
          <c:idx val="52"/>
          <c:order val="52"/>
          <c:tx>
            <c:strRef>
              <c:f>'phylum-all'!$A$54</c:f>
              <c:strCache>
                <c:ptCount val="1"/>
                <c:pt idx="0">
                  <c:v>OP9</c:v>
                </c:pt>
              </c:strCache>
            </c:strRef>
          </c:tx>
          <c:spPr>
            <a:solidFill>
              <a:schemeClr val="accent5">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'phylum-all'!$B$54:$I$54</c:f>
              <c:numCache>
                <c:formatCode>General</c:formatCode>
                <c:ptCount val="8"/>
                <c:pt idx="0" formatCode="0.00E+00">
                  <c:v>2.54420557181E-5</c:v>
                </c:pt>
                <c:pt idx="1">
                  <c:v>0.0</c:v>
                </c:pt>
                <c:pt idx="2">
                  <c:v>0.0</c:v>
                </c:pt>
                <c:pt idx="3">
                  <c:v>0.0</c:v>
                </c:pt>
                <c:pt idx="4">
                  <c:v>0.0</c:v>
                </c:pt>
                <c:pt idx="5">
                  <c:v>0.0</c:v>
                </c:pt>
                <c:pt idx="6">
                  <c:v>0.0</c:v>
                </c:pt>
                <c:pt idx="7" formatCode="0.00E+00">
                  <c:v>1.14868590333E-5</c:v>
                </c:pt>
              </c:numCache>
            </c:numRef>
          </c:val>
        </c:ser>
        <c:ser>
          <c:idx val="53"/>
          <c:order val="53"/>
          <c:tx>
            <c:strRef>
              <c:f>'phylum-all'!$A$55</c:f>
              <c:strCache>
                <c:ptCount val="1"/>
                <c:pt idx="0">
                  <c:v>PAUC34f</c:v>
                </c:pt>
              </c:strCache>
            </c:strRef>
          </c:tx>
          <c:spPr>
            <a:solidFill>
              <a:schemeClr val="accent6">
                <a:lumMod val="50000"/>
                <a:lumOff val="5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'phylum-all'!$B$55:$I$55</c:f>
              <c:numCache>
                <c:formatCode>0.00E+00</c:formatCode>
                <c:ptCount val="8"/>
                <c:pt idx="0" formatCode="General">
                  <c:v>0.000322266039096</c:v>
                </c:pt>
                <c:pt idx="1">
                  <c:v>9.28375806526E-6</c:v>
                </c:pt>
                <c:pt idx="2" formatCode="General">
                  <c:v>0.0</c:v>
                </c:pt>
                <c:pt idx="3" formatCode="General">
                  <c:v>0.0</c:v>
                </c:pt>
                <c:pt idx="4">
                  <c:v>1.54047600709E-5</c:v>
                </c:pt>
                <c:pt idx="5" formatCode="General">
                  <c:v>0.0</c:v>
                </c:pt>
                <c:pt idx="6" formatCode="General">
                  <c:v>0.000115194102062</c:v>
                </c:pt>
                <c:pt idx="7" formatCode="General">
                  <c:v>0.000195276603566</c:v>
                </c:pt>
              </c:numCache>
            </c:numRef>
          </c:val>
        </c:ser>
        <c:ser>
          <c:idx val="54"/>
          <c:order val="54"/>
          <c:tx>
            <c:strRef>
              <c:f>'phylum-all'!$A$56</c:f>
              <c:strCache>
                <c:ptCount val="1"/>
                <c:pt idx="0">
                  <c:v>Planctomycetes</c:v>
                </c:pt>
              </c:strCache>
            </c:strRef>
          </c:tx>
          <c:spPr>
            <a:solidFill>
              <a:schemeClr val="accent1"/>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'phylum-all'!$B$56:$I$56</c:f>
              <c:numCache>
                <c:formatCode>General</c:formatCode>
                <c:ptCount val="8"/>
                <c:pt idx="0">
                  <c:v>0.0218547258618</c:v>
                </c:pt>
                <c:pt idx="1">
                  <c:v>0.0430859211809</c:v>
                </c:pt>
                <c:pt idx="2">
                  <c:v>0.0232099173944</c:v>
                </c:pt>
                <c:pt idx="3">
                  <c:v>0.0205284885147</c:v>
                </c:pt>
                <c:pt idx="4">
                  <c:v>0.0086728799199</c:v>
                </c:pt>
                <c:pt idx="5">
                  <c:v>0.00849825501091</c:v>
                </c:pt>
                <c:pt idx="6">
                  <c:v>0.0279201704873</c:v>
                </c:pt>
                <c:pt idx="7">
                  <c:v>0.0165066164308</c:v>
                </c:pt>
              </c:numCache>
            </c:numRef>
          </c:val>
        </c:ser>
        <c:ser>
          <c:idx val="55"/>
          <c:order val="55"/>
          <c:tx>
            <c:strRef>
              <c:f>'phylum-all'!$A$57</c:f>
              <c:strCache>
                <c:ptCount val="1"/>
                <c:pt idx="0">
                  <c:v>Poribacteria</c:v>
                </c:pt>
              </c:strCache>
            </c:strRef>
          </c:tx>
          <c:spPr>
            <a:solidFill>
              <a:schemeClr val="accent2"/>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'phylum-all'!$B$57:$I$57</c:f>
              <c:numCache>
                <c:formatCode>0.00E+00</c:formatCode>
                <c:ptCount val="8"/>
                <c:pt idx="0" formatCode="General">
                  <c:v>0.0</c:v>
                </c:pt>
                <c:pt idx="1">
                  <c:v>2.78512741958E-5</c:v>
                </c:pt>
                <c:pt idx="2">
                  <c:v>8.27237381676E-5</c:v>
                </c:pt>
                <c:pt idx="3" formatCode="General">
                  <c:v>0.0</c:v>
                </c:pt>
                <c:pt idx="4" formatCode="General">
                  <c:v>0.0</c:v>
                </c:pt>
                <c:pt idx="5" formatCode="General">
                  <c:v>0.0</c:v>
                </c:pt>
                <c:pt idx="6" formatCode="General">
                  <c:v>0.0</c:v>
                </c:pt>
                <c:pt idx="7" formatCode="General">
                  <c:v>0.0</c:v>
                </c:pt>
              </c:numCache>
            </c:numRef>
          </c:val>
        </c:ser>
        <c:ser>
          <c:idx val="56"/>
          <c:order val="56"/>
          <c:tx>
            <c:strRef>
              <c:f>'phylum-all'!$A$58</c:f>
              <c:strCache>
                <c:ptCount val="1"/>
                <c:pt idx="0">
                  <c:v>Proteobacteria</c:v>
                </c:pt>
              </c:strCache>
            </c:strRef>
          </c:tx>
          <c:spPr>
            <a:solidFill>
              <a:srgbClr val="78B74D"/>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'phylum-all'!$B$58:$I$58</c:f>
              <c:numCache>
                <c:formatCode>General</c:formatCode>
                <c:ptCount val="8"/>
                <c:pt idx="0">
                  <c:v>0.454683458423</c:v>
                </c:pt>
                <c:pt idx="1">
                  <c:v>0.536294852156</c:v>
                </c:pt>
                <c:pt idx="2">
                  <c:v>0.697420201137</c:v>
                </c:pt>
                <c:pt idx="3">
                  <c:v>0.365905746751</c:v>
                </c:pt>
                <c:pt idx="4">
                  <c:v>0.453469922206</c:v>
                </c:pt>
                <c:pt idx="5">
                  <c:v>0.674114062187</c:v>
                </c:pt>
                <c:pt idx="6">
                  <c:v>0.571477940329</c:v>
                </c:pt>
                <c:pt idx="7">
                  <c:v>0.503434570851</c:v>
                </c:pt>
              </c:numCache>
            </c:numRef>
          </c:val>
        </c:ser>
        <c:ser>
          <c:idx val="57"/>
          <c:order val="57"/>
          <c:tx>
            <c:strRef>
              <c:f>'phylum-all'!$A$59</c:f>
              <c:strCache>
                <c:ptCount val="1"/>
                <c:pt idx="0">
                  <c:v>SAR406</c:v>
                </c:pt>
              </c:strCache>
            </c:strRef>
          </c:tx>
          <c:spPr>
            <a:solidFill>
              <a:srgbClr val="7483CE"/>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'phylum-all'!$B$59:$I$59</c:f>
              <c:numCache>
                <c:formatCode>General</c:formatCode>
                <c:ptCount val="8"/>
                <c:pt idx="0">
                  <c:v>0.0479921977696</c:v>
                </c:pt>
                <c:pt idx="1">
                  <c:v>0.00220025066147</c:v>
                </c:pt>
                <c:pt idx="2">
                  <c:v>0.000153629799454</c:v>
                </c:pt>
                <c:pt idx="3">
                  <c:v>0.0</c:v>
                </c:pt>
                <c:pt idx="4">
                  <c:v>0.00305014249403</c:v>
                </c:pt>
                <c:pt idx="5">
                  <c:v>0.000600993220375</c:v>
                </c:pt>
                <c:pt idx="6">
                  <c:v>0.000561571247552</c:v>
                </c:pt>
                <c:pt idx="7">
                  <c:v>0.0847730196655</c:v>
                </c:pt>
              </c:numCache>
            </c:numRef>
          </c:val>
        </c:ser>
        <c:ser>
          <c:idx val="58"/>
          <c:order val="58"/>
          <c:tx>
            <c:strRef>
              <c:f>'phylum-all'!$A$60</c:f>
              <c:strCache>
                <c:ptCount val="1"/>
                <c:pt idx="0">
                  <c:v>SBR1093</c:v>
                </c:pt>
              </c:strCache>
            </c:strRef>
          </c:tx>
          <c:spPr>
            <a:solidFill>
              <a:schemeClr val="accent5"/>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'phylum-all'!$B$60:$I$60</c:f>
              <c:numCache>
                <c:formatCode>General</c:formatCode>
                <c:ptCount val="8"/>
                <c:pt idx="0" formatCode="0.00E+00">
                  <c:v>4.24034261968E-5</c:v>
                </c:pt>
                <c:pt idx="1">
                  <c:v>0.0</c:v>
                </c:pt>
                <c:pt idx="2">
                  <c:v>0.0</c:v>
                </c:pt>
                <c:pt idx="3">
                  <c:v>0.0</c:v>
                </c:pt>
                <c:pt idx="4">
                  <c:v>0.0</c:v>
                </c:pt>
                <c:pt idx="5">
                  <c:v>0.0</c:v>
                </c:pt>
                <c:pt idx="6">
                  <c:v>0.000172791153093</c:v>
                </c:pt>
                <c:pt idx="7" formatCode="0.00E+00">
                  <c:v>4.59474361331E-5</c:v>
                </c:pt>
              </c:numCache>
            </c:numRef>
          </c:val>
        </c:ser>
        <c:ser>
          <c:idx val="59"/>
          <c:order val="59"/>
          <c:tx>
            <c:strRef>
              <c:f>'phylum-all'!$A$61</c:f>
              <c:strCache>
                <c:ptCount val="1"/>
                <c:pt idx="0">
                  <c:v>SBZP_4958</c:v>
                </c:pt>
              </c:strCache>
            </c:strRef>
          </c:tx>
          <c:spPr>
            <a:solidFill>
              <a:schemeClr val="accent6"/>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'phylum-all'!$B$61:$I$61</c:f>
              <c:numCache>
                <c:formatCode>General</c:formatCode>
                <c:ptCount val="8"/>
                <c:pt idx="0">
                  <c:v>0.0</c:v>
                </c:pt>
                <c:pt idx="1">
                  <c:v>0.0</c:v>
                </c:pt>
                <c:pt idx="2">
                  <c:v>0.0</c:v>
                </c:pt>
                <c:pt idx="3">
                  <c:v>0.0</c:v>
                </c:pt>
                <c:pt idx="4">
                  <c:v>0.0</c:v>
                </c:pt>
                <c:pt idx="5">
                  <c:v>0.0</c:v>
                </c:pt>
                <c:pt idx="6">
                  <c:v>0.0</c:v>
                </c:pt>
                <c:pt idx="7">
                  <c:v>0.0</c:v>
                </c:pt>
              </c:numCache>
            </c:numRef>
          </c:val>
        </c:ser>
        <c:ser>
          <c:idx val="60"/>
          <c:order val="60"/>
          <c:tx>
            <c:strRef>
              <c:f>'phylum-all'!$A$62</c:f>
              <c:strCache>
                <c:ptCount val="1"/>
                <c:pt idx="0">
                  <c:v>SC4</c:v>
                </c:pt>
              </c:strCache>
            </c:strRef>
          </c:tx>
          <c:spPr>
            <a:solidFill>
              <a:schemeClr val="accent1">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'phylum-all'!$B$62:$I$62</c:f>
              <c:numCache>
                <c:formatCode>General</c:formatCode>
                <c:ptCount val="8"/>
                <c:pt idx="0">
                  <c:v>0.0</c:v>
                </c:pt>
                <c:pt idx="1">
                  <c:v>0.0</c:v>
                </c:pt>
                <c:pt idx="2">
                  <c:v>0.0</c:v>
                </c:pt>
                <c:pt idx="3">
                  <c:v>0.0</c:v>
                </c:pt>
                <c:pt idx="4" formatCode="0.00E+00">
                  <c:v>9.24285604252E-5</c:v>
                </c:pt>
                <c:pt idx="5">
                  <c:v>0.0</c:v>
                </c:pt>
                <c:pt idx="6">
                  <c:v>0.0</c:v>
                </c:pt>
                <c:pt idx="7" formatCode="0.00E+00">
                  <c:v>2.29737180665E-5</c:v>
                </c:pt>
              </c:numCache>
            </c:numRef>
          </c:val>
        </c:ser>
        <c:ser>
          <c:idx val="61"/>
          <c:order val="61"/>
          <c:tx>
            <c:strRef>
              <c:f>'phylum-all'!$A$63</c:f>
              <c:strCache>
                <c:ptCount val="1"/>
                <c:pt idx="0">
                  <c:v>SR1</c:v>
                </c:pt>
              </c:strCache>
            </c:strRef>
          </c:tx>
          <c:spPr>
            <a:solidFill>
              <a:schemeClr val="accent2">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'phylum-all'!$B$63:$I$63</c:f>
              <c:numCache>
                <c:formatCode>General</c:formatCode>
                <c:ptCount val="8"/>
                <c:pt idx="0">
                  <c:v>0.000195055760505</c:v>
                </c:pt>
                <c:pt idx="1">
                  <c:v>0.0</c:v>
                </c:pt>
                <c:pt idx="2">
                  <c:v>0.0</c:v>
                </c:pt>
                <c:pt idx="3">
                  <c:v>0.0</c:v>
                </c:pt>
                <c:pt idx="4">
                  <c:v>0.000693214203189</c:v>
                </c:pt>
                <c:pt idx="5">
                  <c:v>0.000337399702667</c:v>
                </c:pt>
                <c:pt idx="6">
                  <c:v>0.000100794839304</c:v>
                </c:pt>
                <c:pt idx="7" formatCode="0.00E+00">
                  <c:v>4.59474361331E-5</c:v>
                </c:pt>
              </c:numCache>
            </c:numRef>
          </c:val>
        </c:ser>
        <c:ser>
          <c:idx val="62"/>
          <c:order val="62"/>
          <c:tx>
            <c:strRef>
              <c:f>'phylum-all'!$A$64</c:f>
              <c:strCache>
                <c:ptCount val="1"/>
                <c:pt idx="0">
                  <c:v>Spirochaetes</c:v>
                </c:pt>
              </c:strCache>
            </c:strRef>
          </c:tx>
          <c:spPr>
            <a:solidFill>
              <a:srgbClr val="FFFF00"/>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'phylum-all'!$B$64:$I$64</c:f>
              <c:numCache>
                <c:formatCode>General</c:formatCode>
                <c:ptCount val="8"/>
                <c:pt idx="0">
                  <c:v>0.00222193953271</c:v>
                </c:pt>
                <c:pt idx="1">
                  <c:v>0.0148540129044</c:v>
                </c:pt>
                <c:pt idx="2">
                  <c:v>0.00154811567142</c:v>
                </c:pt>
                <c:pt idx="3" formatCode="0.00E+00">
                  <c:v>1.0218262078E-5</c:v>
                </c:pt>
                <c:pt idx="4">
                  <c:v>0.0175614264808</c:v>
                </c:pt>
                <c:pt idx="5">
                  <c:v>0.00401716520987</c:v>
                </c:pt>
                <c:pt idx="6">
                  <c:v>0.00110874323235</c:v>
                </c:pt>
                <c:pt idx="7">
                  <c:v>0.00356092630031</c:v>
                </c:pt>
              </c:numCache>
            </c:numRef>
          </c:val>
        </c:ser>
        <c:ser>
          <c:idx val="63"/>
          <c:order val="63"/>
          <c:tx>
            <c:strRef>
              <c:f>'phylum-all'!$A$65</c:f>
              <c:strCache>
                <c:ptCount val="1"/>
                <c:pt idx="0">
                  <c:v>Synergistetes</c:v>
                </c:pt>
              </c:strCache>
            </c:strRef>
          </c:tx>
          <c:spPr>
            <a:solidFill>
              <a:schemeClr val="accent4">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'phylum-all'!$B$65:$I$65</c:f>
              <c:numCache>
                <c:formatCode>General</c:formatCode>
                <c:ptCount val="8"/>
                <c:pt idx="0">
                  <c:v>0.0</c:v>
                </c:pt>
                <c:pt idx="1">
                  <c:v>0.0</c:v>
                </c:pt>
                <c:pt idx="2">
                  <c:v>0.0</c:v>
                </c:pt>
                <c:pt idx="3">
                  <c:v>0.0</c:v>
                </c:pt>
                <c:pt idx="4" formatCode="0.00E+00">
                  <c:v>4.62142802126E-5</c:v>
                </c:pt>
                <c:pt idx="5">
                  <c:v>0.0</c:v>
                </c:pt>
                <c:pt idx="6">
                  <c:v>0.0</c:v>
                </c:pt>
                <c:pt idx="7">
                  <c:v>0.0</c:v>
                </c:pt>
              </c:numCache>
            </c:numRef>
          </c:val>
        </c:ser>
        <c:ser>
          <c:idx val="64"/>
          <c:order val="64"/>
          <c:tx>
            <c:strRef>
              <c:f>'phylum-all'!$A$66</c:f>
              <c:strCache>
                <c:ptCount val="1"/>
                <c:pt idx="0">
                  <c:v>TA06</c:v>
                </c:pt>
              </c:strCache>
            </c:strRef>
          </c:tx>
          <c:spPr>
            <a:solidFill>
              <a:schemeClr val="accent5">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'phylum-all'!$B$66:$I$66</c:f>
              <c:numCache>
                <c:formatCode>General</c:formatCode>
                <c:ptCount val="8"/>
                <c:pt idx="0">
                  <c:v>0.0</c:v>
                </c:pt>
                <c:pt idx="1">
                  <c:v>0.0</c:v>
                </c:pt>
                <c:pt idx="2">
                  <c:v>0.0</c:v>
                </c:pt>
                <c:pt idx="3">
                  <c:v>0.0</c:v>
                </c:pt>
                <c:pt idx="4">
                  <c:v>0.0</c:v>
                </c:pt>
                <c:pt idx="5">
                  <c:v>0.0</c:v>
                </c:pt>
                <c:pt idx="6">
                  <c:v>0.0</c:v>
                </c:pt>
                <c:pt idx="7">
                  <c:v>0.0</c:v>
                </c:pt>
              </c:numCache>
            </c:numRef>
          </c:val>
        </c:ser>
        <c:ser>
          <c:idx val="65"/>
          <c:order val="65"/>
          <c:tx>
            <c:strRef>
              <c:f>'phylum-all'!$A$67</c:f>
              <c:strCache>
                <c:ptCount val="1"/>
                <c:pt idx="0">
                  <c:v>TM6</c:v>
                </c:pt>
              </c:strCache>
            </c:strRef>
          </c:tx>
          <c:spPr>
            <a:solidFill>
              <a:schemeClr val="accent6">
                <a:lumMod val="6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'phylum-all'!$B$67:$I$67</c:f>
              <c:numCache>
                <c:formatCode>General</c:formatCode>
                <c:ptCount val="8"/>
                <c:pt idx="0">
                  <c:v>0.00225586227367</c:v>
                </c:pt>
                <c:pt idx="1">
                  <c:v>0.00035278280648</c:v>
                </c:pt>
                <c:pt idx="2" formatCode="0.00E+00">
                  <c:v>4.72707075243E-5</c:v>
                </c:pt>
                <c:pt idx="3">
                  <c:v>0.00151230278754</c:v>
                </c:pt>
                <c:pt idx="4">
                  <c:v>0.00104752368482</c:v>
                </c:pt>
                <c:pt idx="5">
                  <c:v>0.000643168183208</c:v>
                </c:pt>
                <c:pt idx="6">
                  <c:v>0.00394539799562</c:v>
                </c:pt>
                <c:pt idx="7">
                  <c:v>0.00491637566624</c:v>
                </c:pt>
              </c:numCache>
            </c:numRef>
          </c:val>
        </c:ser>
        <c:ser>
          <c:idx val="66"/>
          <c:order val="66"/>
          <c:tx>
            <c:strRef>
              <c:f>'phylum-all'!$A$68</c:f>
              <c:strCache>
                <c:ptCount val="1"/>
                <c:pt idx="0">
                  <c:v>TM7</c:v>
                </c:pt>
              </c:strCache>
            </c:strRef>
          </c:tx>
          <c:spPr>
            <a:solidFill>
              <a:schemeClr val="accent1">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'phylum-all'!$B$68:$I$68</c:f>
              <c:numCache>
                <c:formatCode>General</c:formatCode>
                <c:ptCount val="8"/>
                <c:pt idx="0" formatCode="0.00E+00">
                  <c:v>8.48068523937E-6</c:v>
                </c:pt>
                <c:pt idx="1">
                  <c:v>0.0</c:v>
                </c:pt>
                <c:pt idx="2">
                  <c:v>0.0</c:v>
                </c:pt>
                <c:pt idx="3">
                  <c:v>0.0</c:v>
                </c:pt>
                <c:pt idx="4" formatCode="0.00E+00">
                  <c:v>4.62142802126E-5</c:v>
                </c:pt>
                <c:pt idx="5">
                  <c:v>0.0</c:v>
                </c:pt>
                <c:pt idx="6">
                  <c:v>0.000215988941366</c:v>
                </c:pt>
                <c:pt idx="7" formatCode="0.00E+00">
                  <c:v>5.74342951663E-5</c:v>
                </c:pt>
              </c:numCache>
            </c:numRef>
          </c:val>
        </c:ser>
        <c:ser>
          <c:idx val="67"/>
          <c:order val="67"/>
          <c:tx>
            <c:strRef>
              <c:f>'phylum-all'!$A$69</c:f>
              <c:strCache>
                <c:ptCount val="1"/>
                <c:pt idx="0">
                  <c:v>Tenericutes</c:v>
                </c:pt>
              </c:strCache>
            </c:strRef>
          </c:tx>
          <c:spPr>
            <a:solidFill>
              <a:schemeClr val="accent2">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'phylum-all'!$B$69:$I$69</c:f>
              <c:numCache>
                <c:formatCode>0.00E+00</c:formatCode>
                <c:ptCount val="8"/>
                <c:pt idx="0" formatCode="General">
                  <c:v>0.00491879743883</c:v>
                </c:pt>
                <c:pt idx="1">
                  <c:v>2.78512741958E-5</c:v>
                </c:pt>
                <c:pt idx="2" formatCode="General">
                  <c:v>0.0</c:v>
                </c:pt>
                <c:pt idx="3">
                  <c:v>1.0218262078E-5</c:v>
                </c:pt>
                <c:pt idx="4" formatCode="General">
                  <c:v>0.00719402295309</c:v>
                </c:pt>
                <c:pt idx="5" formatCode="General">
                  <c:v>0.00082241177525</c:v>
                </c:pt>
                <c:pt idx="6" formatCode="General">
                  <c:v>0.000547171984794</c:v>
                </c:pt>
                <c:pt idx="7" formatCode="General">
                  <c:v>0.00180343686822</c:v>
                </c:pt>
              </c:numCache>
            </c:numRef>
          </c:val>
        </c:ser>
        <c:ser>
          <c:idx val="68"/>
          <c:order val="68"/>
          <c:tx>
            <c:strRef>
              <c:f>'phylum-all'!$A$70</c:f>
              <c:strCache>
                <c:ptCount val="1"/>
                <c:pt idx="0">
                  <c:v>Thermi</c:v>
                </c:pt>
              </c:strCache>
            </c:strRef>
          </c:tx>
          <c:spPr>
            <a:solidFill>
              <a:schemeClr val="accent3">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'phylum-all'!$B$70:$I$70</c:f>
              <c:numCache>
                <c:formatCode>General</c:formatCode>
                <c:ptCount val="8"/>
                <c:pt idx="0">
                  <c:v>0.0</c:v>
                </c:pt>
                <c:pt idx="1">
                  <c:v>0.0</c:v>
                </c:pt>
                <c:pt idx="2" formatCode="0.00E+00">
                  <c:v>1.18176768811E-5</c:v>
                </c:pt>
                <c:pt idx="3" formatCode="0.00E+00">
                  <c:v>1.0218262078E-5</c:v>
                </c:pt>
                <c:pt idx="4">
                  <c:v>0.0</c:v>
                </c:pt>
                <c:pt idx="5">
                  <c:v>0.0</c:v>
                </c:pt>
                <c:pt idx="6">
                  <c:v>0.0</c:v>
                </c:pt>
                <c:pt idx="7">
                  <c:v>0.0</c:v>
                </c:pt>
              </c:numCache>
            </c:numRef>
          </c:val>
        </c:ser>
        <c:ser>
          <c:idx val="69"/>
          <c:order val="69"/>
          <c:tx>
            <c:strRef>
              <c:f>'phylum-all'!$A$71</c:f>
              <c:strCache>
                <c:ptCount val="1"/>
                <c:pt idx="0">
                  <c:v>Thermodesulfobacteria</c:v>
                </c:pt>
              </c:strCache>
            </c:strRef>
          </c:tx>
          <c:spPr>
            <a:solidFill>
              <a:schemeClr val="accent4">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'phylum-all'!$B$71:$I$71</c:f>
              <c:numCache>
                <c:formatCode>General</c:formatCode>
                <c:ptCount val="8"/>
                <c:pt idx="0">
                  <c:v>0.0</c:v>
                </c:pt>
                <c:pt idx="1">
                  <c:v>0.0</c:v>
                </c:pt>
                <c:pt idx="2">
                  <c:v>0.0</c:v>
                </c:pt>
                <c:pt idx="3">
                  <c:v>0.0</c:v>
                </c:pt>
                <c:pt idx="4">
                  <c:v>0.0</c:v>
                </c:pt>
                <c:pt idx="5">
                  <c:v>0.0</c:v>
                </c:pt>
                <c:pt idx="6">
                  <c:v>0.0</c:v>
                </c:pt>
                <c:pt idx="7">
                  <c:v>0.0</c:v>
                </c:pt>
              </c:numCache>
            </c:numRef>
          </c:val>
        </c:ser>
        <c:ser>
          <c:idx val="70"/>
          <c:order val="70"/>
          <c:tx>
            <c:strRef>
              <c:f>'phylum-all'!$A$72</c:f>
              <c:strCache>
                <c:ptCount val="1"/>
                <c:pt idx="0">
                  <c:v>Thermotogae</c:v>
                </c:pt>
              </c:strCache>
            </c:strRef>
          </c:tx>
          <c:spPr>
            <a:solidFill>
              <a:schemeClr val="accent5">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'phylum-all'!$B$72:$I$72</c:f>
              <c:numCache>
                <c:formatCode>General</c:formatCode>
                <c:ptCount val="8"/>
                <c:pt idx="0" formatCode="0.00E+00">
                  <c:v>8.48068523937E-6</c:v>
                </c:pt>
                <c:pt idx="1">
                  <c:v>0.0</c:v>
                </c:pt>
                <c:pt idx="2">
                  <c:v>0.0</c:v>
                </c:pt>
                <c:pt idx="3">
                  <c:v>0.0</c:v>
                </c:pt>
                <c:pt idx="4" formatCode="0.00E+00">
                  <c:v>3.08095201417E-5</c:v>
                </c:pt>
                <c:pt idx="5">
                  <c:v>0.0</c:v>
                </c:pt>
                <c:pt idx="6">
                  <c:v>0.0</c:v>
                </c:pt>
                <c:pt idx="7">
                  <c:v>0.0</c:v>
                </c:pt>
              </c:numCache>
            </c:numRef>
          </c:val>
        </c:ser>
        <c:ser>
          <c:idx val="71"/>
          <c:order val="71"/>
          <c:tx>
            <c:strRef>
              <c:f>'phylum-all'!$A$73</c:f>
              <c:strCache>
                <c:ptCount val="1"/>
                <c:pt idx="0">
                  <c:v>VHS-B3-43</c:v>
                </c:pt>
              </c:strCache>
            </c:strRef>
          </c:tx>
          <c:spPr>
            <a:solidFill>
              <a:schemeClr val="accent6">
                <a:lumMod val="80000"/>
                <a:lumOff val="2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'phylum-all'!$B$73:$I$73</c:f>
              <c:numCache>
                <c:formatCode>General</c:formatCode>
                <c:ptCount val="8"/>
                <c:pt idx="0">
                  <c:v>0.0</c:v>
                </c:pt>
                <c:pt idx="1">
                  <c:v>0.0</c:v>
                </c:pt>
                <c:pt idx="2">
                  <c:v>0.0</c:v>
                </c:pt>
                <c:pt idx="3">
                  <c:v>0.0</c:v>
                </c:pt>
                <c:pt idx="4">
                  <c:v>0.0</c:v>
                </c:pt>
                <c:pt idx="5">
                  <c:v>0.0</c:v>
                </c:pt>
                <c:pt idx="6">
                  <c:v>0.0</c:v>
                </c:pt>
                <c:pt idx="7">
                  <c:v>0.0</c:v>
                </c:pt>
              </c:numCache>
            </c:numRef>
          </c:val>
        </c:ser>
        <c:ser>
          <c:idx val="72"/>
          <c:order val="72"/>
          <c:tx>
            <c:strRef>
              <c:f>'phylum-all'!$A$74</c:f>
              <c:strCache>
                <c:ptCount val="1"/>
                <c:pt idx="0">
                  <c:v>Verrucomicrobia</c:v>
                </c:pt>
              </c:strCache>
            </c:strRef>
          </c:tx>
          <c:spPr>
            <a:solidFill>
              <a:schemeClr val="tx1">
                <a:lumMod val="65000"/>
                <a:lumOff val="35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'phylum-all'!$B$74:$I$74</c:f>
              <c:numCache>
                <c:formatCode>General</c:formatCode>
                <c:ptCount val="8"/>
                <c:pt idx="0">
                  <c:v>0.0309714624942</c:v>
                </c:pt>
                <c:pt idx="1">
                  <c:v>0.0384254746321</c:v>
                </c:pt>
                <c:pt idx="2">
                  <c:v>0.0260579775228</c:v>
                </c:pt>
                <c:pt idx="3">
                  <c:v>0.0318094498488</c:v>
                </c:pt>
                <c:pt idx="4">
                  <c:v>0.00486790418239</c:v>
                </c:pt>
                <c:pt idx="5">
                  <c:v>0.003289647101</c:v>
                </c:pt>
                <c:pt idx="6">
                  <c:v>0.0116058057827</c:v>
                </c:pt>
                <c:pt idx="7">
                  <c:v>0.00498529682044</c:v>
                </c:pt>
              </c:numCache>
            </c:numRef>
          </c:val>
        </c:ser>
        <c:ser>
          <c:idx val="73"/>
          <c:order val="73"/>
          <c:tx>
            <c:strRef>
              <c:f>'phylum-all'!$A$75</c:f>
              <c:strCache>
                <c:ptCount val="1"/>
                <c:pt idx="0">
                  <c:v>WPS-2</c:v>
                </c:pt>
              </c:strCache>
            </c:strRef>
          </c:tx>
          <c:spPr>
            <a:solidFill>
              <a:schemeClr val="accent2">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'phylum-all'!$B$75:$I$75</c:f>
              <c:numCache>
                <c:formatCode>0.00E+00</c:formatCode>
                <c:ptCount val="8"/>
                <c:pt idx="0" formatCode="General">
                  <c:v>0.0</c:v>
                </c:pt>
                <c:pt idx="1">
                  <c:v>9.28375806526E-6</c:v>
                </c:pt>
                <c:pt idx="2" formatCode="General">
                  <c:v>0.0</c:v>
                </c:pt>
                <c:pt idx="3" formatCode="General">
                  <c:v>0.0</c:v>
                </c:pt>
                <c:pt idx="4" formatCode="General">
                  <c:v>0.0</c:v>
                </c:pt>
                <c:pt idx="5" formatCode="General">
                  <c:v>0.0</c:v>
                </c:pt>
                <c:pt idx="6" formatCode="General">
                  <c:v>0.0</c:v>
                </c:pt>
                <c:pt idx="7">
                  <c:v>1.14868590333E-5</c:v>
                </c:pt>
              </c:numCache>
            </c:numRef>
          </c:val>
        </c:ser>
        <c:ser>
          <c:idx val="74"/>
          <c:order val="74"/>
          <c:tx>
            <c:strRef>
              <c:f>'phylum-all'!$A$76</c:f>
              <c:strCache>
                <c:ptCount val="1"/>
                <c:pt idx="0">
                  <c:v>WS1</c:v>
                </c:pt>
              </c:strCache>
            </c:strRef>
          </c:tx>
          <c:spPr>
            <a:solidFill>
              <a:schemeClr val="accent3">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'phylum-all'!$B$76:$I$76</c:f>
              <c:numCache>
                <c:formatCode>0.00E+00</c:formatCode>
                <c:ptCount val="8"/>
                <c:pt idx="0" formatCode="General">
                  <c:v>0.000220497816224</c:v>
                </c:pt>
                <c:pt idx="1">
                  <c:v>9.28375806526E-5</c:v>
                </c:pt>
                <c:pt idx="2" formatCode="General">
                  <c:v>0.0</c:v>
                </c:pt>
                <c:pt idx="3" formatCode="General">
                  <c:v>0.0</c:v>
                </c:pt>
                <c:pt idx="4" formatCode="General">
                  <c:v>0.0</c:v>
                </c:pt>
                <c:pt idx="5" formatCode="General">
                  <c:v>0.0</c:v>
                </c:pt>
                <c:pt idx="6">
                  <c:v>1.43992627577E-5</c:v>
                </c:pt>
                <c:pt idx="7" formatCode="General">
                  <c:v>0.000275684616798</c:v>
                </c:pt>
              </c:numCache>
            </c:numRef>
          </c:val>
        </c:ser>
        <c:ser>
          <c:idx val="75"/>
          <c:order val="75"/>
          <c:tx>
            <c:strRef>
              <c:f>'phylum-all'!$A$77</c:f>
              <c:strCache>
                <c:ptCount val="1"/>
                <c:pt idx="0">
                  <c:v>WS2</c:v>
                </c:pt>
              </c:strCache>
            </c:strRef>
          </c:tx>
          <c:spPr>
            <a:solidFill>
              <a:schemeClr val="accent4">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'phylum-all'!$B$77:$I$77</c:f>
              <c:numCache>
                <c:formatCode>General</c:formatCode>
                <c:ptCount val="8"/>
                <c:pt idx="0">
                  <c:v>0.000161133019548</c:v>
                </c:pt>
                <c:pt idx="1">
                  <c:v>0.0</c:v>
                </c:pt>
                <c:pt idx="2">
                  <c:v>0.0</c:v>
                </c:pt>
                <c:pt idx="3">
                  <c:v>0.0</c:v>
                </c:pt>
                <c:pt idx="4" formatCode="0.00E+00">
                  <c:v>3.08095201417E-5</c:v>
                </c:pt>
                <c:pt idx="5" formatCode="0.00E+00">
                  <c:v>2.10874814167E-5</c:v>
                </c:pt>
                <c:pt idx="6" formatCode="0.00E+00">
                  <c:v>2.87985255155E-5</c:v>
                </c:pt>
                <c:pt idx="7">
                  <c:v>0.000218250321632</c:v>
                </c:pt>
              </c:numCache>
            </c:numRef>
          </c:val>
        </c:ser>
        <c:ser>
          <c:idx val="76"/>
          <c:order val="76"/>
          <c:tx>
            <c:strRef>
              <c:f>'phylum-all'!$A$78</c:f>
              <c:strCache>
                <c:ptCount val="1"/>
                <c:pt idx="0">
                  <c:v>WS3</c:v>
                </c:pt>
              </c:strCache>
            </c:strRef>
          </c:tx>
          <c:spPr>
            <a:solidFill>
              <a:schemeClr val="accent5">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'phylum-all'!$B$78:$I$78</c:f>
              <c:numCache>
                <c:formatCode>General</c:formatCode>
                <c:ptCount val="8"/>
                <c:pt idx="0">
                  <c:v>0.0027138192766</c:v>
                </c:pt>
                <c:pt idx="1">
                  <c:v>0.00184746785499</c:v>
                </c:pt>
                <c:pt idx="2">
                  <c:v>0.00371075054066</c:v>
                </c:pt>
                <c:pt idx="3" formatCode="0.00E+00">
                  <c:v>3.0654786234E-5</c:v>
                </c:pt>
                <c:pt idx="4" formatCode="0.00E+00">
                  <c:v>1.54047600709E-5</c:v>
                </c:pt>
                <c:pt idx="5">
                  <c:v>0.0001265248885</c:v>
                </c:pt>
                <c:pt idx="6">
                  <c:v>0.00200149752333</c:v>
                </c:pt>
                <c:pt idx="7">
                  <c:v>0.016575537585</c:v>
                </c:pt>
              </c:numCache>
            </c:numRef>
          </c:val>
        </c:ser>
        <c:ser>
          <c:idx val="77"/>
          <c:order val="77"/>
          <c:tx>
            <c:strRef>
              <c:f>'phylum-all'!$A$79</c:f>
              <c:strCache>
                <c:ptCount val="1"/>
                <c:pt idx="0">
                  <c:v>WS4</c:v>
                </c:pt>
              </c:strCache>
            </c:strRef>
          </c:tx>
          <c:spPr>
            <a:solidFill>
              <a:schemeClr val="accent6">
                <a:lumMod val="8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'phylum-all'!$B$79:$I$79</c:f>
              <c:numCache>
                <c:formatCode>0.00E+00</c:formatCode>
                <c:ptCount val="8"/>
                <c:pt idx="0">
                  <c:v>2.54420557181E-5</c:v>
                </c:pt>
                <c:pt idx="1">
                  <c:v>4.64187903263E-5</c:v>
                </c:pt>
                <c:pt idx="2" formatCode="General">
                  <c:v>0.0</c:v>
                </c:pt>
                <c:pt idx="3" formatCode="General">
                  <c:v>0.0</c:v>
                </c:pt>
                <c:pt idx="4">
                  <c:v>1.54047600709E-5</c:v>
                </c:pt>
                <c:pt idx="5">
                  <c:v>3.1631222125E-5</c:v>
                </c:pt>
                <c:pt idx="6">
                  <c:v>1.43992627577E-5</c:v>
                </c:pt>
                <c:pt idx="7">
                  <c:v>3.44605770998E-5</c:v>
                </c:pt>
              </c:numCache>
            </c:numRef>
          </c:val>
        </c:ser>
        <c:ser>
          <c:idx val="78"/>
          <c:order val="78"/>
          <c:tx>
            <c:strRef>
              <c:f>'phylum-all'!$A$80</c:f>
              <c:strCache>
                <c:ptCount val="1"/>
                <c:pt idx="0">
                  <c:v>WYO</c:v>
                </c:pt>
              </c:strCache>
            </c:strRef>
          </c:tx>
          <c:spPr>
            <a:solidFill>
              <a:schemeClr val="accent1">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'phylum-all'!$B$80:$I$80</c:f>
              <c:numCache>
                <c:formatCode>General</c:formatCode>
                <c:ptCount val="8"/>
                <c:pt idx="0">
                  <c:v>0.0</c:v>
                </c:pt>
                <c:pt idx="1">
                  <c:v>0.0</c:v>
                </c:pt>
                <c:pt idx="2">
                  <c:v>0.0</c:v>
                </c:pt>
                <c:pt idx="3">
                  <c:v>0.0</c:v>
                </c:pt>
                <c:pt idx="4">
                  <c:v>0.0</c:v>
                </c:pt>
                <c:pt idx="5">
                  <c:v>0.0</c:v>
                </c:pt>
                <c:pt idx="6">
                  <c:v>0.0</c:v>
                </c:pt>
                <c:pt idx="7">
                  <c:v>0.0</c:v>
                </c:pt>
              </c:numCache>
            </c:numRef>
          </c:val>
        </c:ser>
        <c:ser>
          <c:idx val="79"/>
          <c:order val="79"/>
          <c:tx>
            <c:strRef>
              <c:f>'phylum-all'!$A$81</c:f>
              <c:strCache>
                <c:ptCount val="1"/>
                <c:pt idx="0">
                  <c:v>ZB3</c:v>
                </c:pt>
              </c:strCache>
            </c:strRef>
          </c:tx>
          <c:spPr>
            <a:solidFill>
              <a:schemeClr val="accent2">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'phylum-all'!$B$81:$I$81</c:f>
              <c:numCache>
                <c:formatCode>General</c:formatCode>
                <c:ptCount val="8"/>
                <c:pt idx="0">
                  <c:v>0.0</c:v>
                </c:pt>
                <c:pt idx="1">
                  <c:v>0.0</c:v>
                </c:pt>
                <c:pt idx="2">
                  <c:v>0.0</c:v>
                </c:pt>
                <c:pt idx="3">
                  <c:v>0.0</c:v>
                </c:pt>
                <c:pt idx="4" formatCode="0.00E+00">
                  <c:v>1.54047600709E-5</c:v>
                </c:pt>
                <c:pt idx="5">
                  <c:v>0.0</c:v>
                </c:pt>
                <c:pt idx="6" formatCode="0.00E+00">
                  <c:v>1.43992627577E-5</c:v>
                </c:pt>
                <c:pt idx="7">
                  <c:v>0.0</c:v>
                </c:pt>
              </c:numCache>
            </c:numRef>
          </c:val>
        </c:ser>
        <c:ser>
          <c:idx val="80"/>
          <c:order val="80"/>
          <c:tx>
            <c:strRef>
              <c:f>'phylum-all'!$A$82</c:f>
              <c:strCache>
                <c:ptCount val="1"/>
                <c:pt idx="0">
                  <c:v>[Caldithrix]</c:v>
                </c:pt>
              </c:strCache>
            </c:strRef>
          </c:tx>
          <c:spPr>
            <a:solidFill>
              <a:schemeClr val="accent3">
                <a:lumMod val="60000"/>
                <a:lumOff val="40000"/>
              </a:schemeClr>
            </a:solidFill>
            <a:ln>
              <a:noFill/>
            </a:ln>
            <a:effectLst/>
          </c:spPr>
          <c:invertIfNegative val="0"/>
          <c:cat>
            <c:strRef>
              <c:f>'phylum-all'!$B$1:$I$1</c:f>
              <c:strCache>
                <c:ptCount val="8"/>
                <c:pt idx="0">
                  <c:v>X10mar09</c:v>
                </c:pt>
                <c:pt idx="1">
                  <c:v>X60dec09</c:v>
                </c:pt>
                <c:pt idx="2">
                  <c:v>X83dec08</c:v>
                </c:pt>
                <c:pt idx="3">
                  <c:v>C4mar09</c:v>
                </c:pt>
                <c:pt idx="4">
                  <c:v>C15dec08</c:v>
                </c:pt>
                <c:pt idx="5">
                  <c:v>C17dec08</c:v>
                </c:pt>
                <c:pt idx="6">
                  <c:v>H4mar09</c:v>
                </c:pt>
                <c:pt idx="7">
                  <c:v>H10mar09</c:v>
                </c:pt>
              </c:strCache>
            </c:strRef>
          </c:cat>
          <c:val>
            <c:numRef>
              <c:f>'phylum-all'!$B$82:$I$82</c:f>
              <c:numCache>
                <c:formatCode>General</c:formatCode>
                <c:ptCount val="8"/>
                <c:pt idx="0">
                  <c:v>0.00134842895306</c:v>
                </c:pt>
                <c:pt idx="1">
                  <c:v>0.00389917838741</c:v>
                </c:pt>
                <c:pt idx="2">
                  <c:v>0.00249352982191</c:v>
                </c:pt>
                <c:pt idx="3">
                  <c:v>0.0</c:v>
                </c:pt>
                <c:pt idx="4">
                  <c:v>0.000523761842409</c:v>
                </c:pt>
                <c:pt idx="5" formatCode="0.00E+00">
                  <c:v>5.27187035416E-5</c:v>
                </c:pt>
                <c:pt idx="6">
                  <c:v>0.000244787466882</c:v>
                </c:pt>
                <c:pt idx="7">
                  <c:v>0.000930435581695</c:v>
                </c:pt>
              </c:numCache>
            </c:numRef>
          </c:val>
        </c:ser>
        <c:dLbls>
          <c:showLegendKey val="0"/>
          <c:showVal val="0"/>
          <c:showCatName val="0"/>
          <c:showSerName val="0"/>
          <c:showPercent val="0"/>
          <c:showBubbleSize val="0"/>
        </c:dLbls>
        <c:gapWidth val="150"/>
        <c:overlap val="100"/>
        <c:axId val="96153048"/>
        <c:axId val="743050216"/>
      </c:barChart>
      <c:catAx>
        <c:axId val="96153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43050216"/>
        <c:crosses val="autoZero"/>
        <c:auto val="1"/>
        <c:lblAlgn val="ctr"/>
        <c:lblOffset val="100"/>
        <c:noMultiLvlLbl val="0"/>
      </c:catAx>
      <c:valAx>
        <c:axId val="743050216"/>
        <c:scaling>
          <c:orientation val="minMax"/>
        </c:scaling>
        <c:delete val="1"/>
        <c:axPos val="l"/>
        <c:majorGridlines>
          <c:spPr>
            <a:ln w="9525" cap="flat" cmpd="sng" algn="ctr">
              <a:solidFill>
                <a:schemeClr val="bg1">
                  <a:lumMod val="65000"/>
                </a:schemeClr>
              </a:solidFill>
              <a:prstDash val="dash"/>
              <a:round/>
            </a:ln>
            <a:effectLst/>
          </c:spPr>
        </c:majorGridlines>
        <c:numFmt formatCode="0%" sourceLinked="1"/>
        <c:majorTickMark val="none"/>
        <c:minorTickMark val="none"/>
        <c:tickLblPos val="nextTo"/>
        <c:crossAx val="96153048"/>
        <c:crosses val="autoZero"/>
        <c:crossBetween val="between"/>
      </c:valAx>
      <c:spPr>
        <a:noFill/>
        <a:ln>
          <a:noFill/>
        </a:ln>
        <a:effectLst/>
      </c:spPr>
    </c:plotArea>
    <c:legend>
      <c:legendPos val="b"/>
      <c:layout>
        <c:manualLayout>
          <c:xMode val="edge"/>
          <c:yMode val="edge"/>
          <c:x val="0.014676431578964"/>
          <c:y val="0.43301999219849"/>
          <c:w val="0.978816150527694"/>
          <c:h val="0.5588465564516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948A54"/>
      </a:solidFill>
      <a:round/>
    </a:ln>
    <a:effectLst/>
  </c:spPr>
  <c:txPr>
    <a:bodyPr/>
    <a:lstStyle/>
    <a:p>
      <a:pPr>
        <a:defRPr/>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02741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799315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59776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787E1-DC3E-8C49-9426-6E84A3F41875}"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99054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787E1-DC3E-8C49-9426-6E84A3F41875}" type="datetimeFigureOut">
              <a:rPr lang="en-US" smtClean="0"/>
              <a:t>10/27/13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042738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787E1-DC3E-8C49-9426-6E84A3F41875}"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212072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787E1-DC3E-8C49-9426-6E84A3F41875}" type="datetimeFigureOut">
              <a:rPr lang="en-US" smtClean="0"/>
              <a:t>10/27/13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34468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787E1-DC3E-8C49-9426-6E84A3F41875}" type="datetimeFigureOut">
              <a:rPr lang="en-US" smtClean="0"/>
              <a:t>10/27/13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6092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787E1-DC3E-8C49-9426-6E84A3F41875}" type="datetimeFigureOut">
              <a:rPr lang="en-US" smtClean="0"/>
              <a:t>10/27/13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4126999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787E1-DC3E-8C49-9426-6E84A3F41875}"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81691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787E1-DC3E-8C49-9426-6E84A3F41875}" type="datetimeFigureOut">
              <a:rPr lang="en-US" smtClean="0"/>
              <a:t>10/27/13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F2CEE0-0185-B943-A5B9-419E0C2C847D}" type="slidenum">
              <a:rPr lang="en-US" smtClean="0"/>
              <a:t>‹#›</a:t>
            </a:fld>
            <a:endParaRPr lang="en-US"/>
          </a:p>
        </p:txBody>
      </p:sp>
    </p:spTree>
    <p:extLst>
      <p:ext uri="{BB962C8B-B14F-4D97-AF65-F5344CB8AC3E}">
        <p14:creationId xmlns:p14="http://schemas.microsoft.com/office/powerpoint/2010/main" val="1296334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CE9"/>
            </a:gs>
            <a:gs pos="100000">
              <a:schemeClr val="accent3">
                <a:lumMod val="40000"/>
                <a:lumOff val="6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787E1-DC3E-8C49-9426-6E84A3F41875}" type="datetimeFigureOut">
              <a:rPr lang="en-US" smtClean="0"/>
              <a:t>10/27/13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2CEE0-0185-B943-A5B9-419E0C2C847D}" type="slidenum">
              <a:rPr lang="en-US" smtClean="0"/>
              <a:t>‹#›</a:t>
            </a:fld>
            <a:endParaRPr lang="en-US"/>
          </a:p>
        </p:txBody>
      </p:sp>
    </p:spTree>
    <p:extLst>
      <p:ext uri="{BB962C8B-B14F-4D97-AF65-F5344CB8AC3E}">
        <p14:creationId xmlns:p14="http://schemas.microsoft.com/office/powerpoint/2010/main" val="26974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5" Type="http://schemas.openxmlformats.org/officeDocument/2006/relationships/image" Target="../media/image4.emf"/><Relationship Id="rId7"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 Id="rId6"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0.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 Id="rId6" Type="http://schemas.openxmlformats.org/officeDocument/2006/relationships/image" Target="../media/image41.png"/></Relationships>
</file>

<file path=ppt/slides/_rels/slide14.xml.rels><?xml version="1.0" encoding="UTF-8" standalone="yes"?>
<Relationships xmlns="http://schemas.openxmlformats.org/package/2006/relationships"><Relationship Id="rId6" Type="http://schemas.openxmlformats.org/officeDocument/2006/relationships/image" Target="../media/image48.png"/><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 Id="rId5" Type="http://schemas.openxmlformats.org/officeDocument/2006/relationships/image" Target="../media/image47.png"/></Relationships>
</file>

<file path=ppt/slides/_rels/slide15.xml.rels><?xml version="1.0" encoding="UTF-8" standalone="yes"?>
<Relationships xmlns="http://schemas.openxmlformats.org/package/2006/relationships"><Relationship Id="rId6" Type="http://schemas.openxmlformats.org/officeDocument/2006/relationships/image" Target="../media/image53.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 Id="rId5" Type="http://schemas.openxmlformats.org/officeDocument/2006/relationships/image" Target="../media/image52.png"/></Relationships>
</file>

<file path=ppt/slides/_rels/slide16.xml.rels><?xml version="1.0" encoding="UTF-8" standalone="yes"?>
<Relationships xmlns="http://schemas.openxmlformats.org/package/2006/relationships"><Relationship Id="rId4" Type="http://schemas.openxmlformats.org/officeDocument/2006/relationships/image" Target="../media/image51.png"/><Relationship Id="rId5" Type="http://schemas.openxmlformats.org/officeDocument/2006/relationships/image" Target="../media/image52.png"/><Relationship Id="rId7"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49.png"/><Relationship Id="rId3" Type="http://schemas.openxmlformats.org/officeDocument/2006/relationships/image" Target="../media/image50.png"/><Relationship Id="rId6"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4" Type="http://schemas.openxmlformats.org/officeDocument/2006/relationships/image" Target="../media/image57.png"/><Relationship Id="rId10" Type="http://schemas.openxmlformats.org/officeDocument/2006/relationships/image" Target="../media/image63.png"/><Relationship Id="rId5" Type="http://schemas.openxmlformats.org/officeDocument/2006/relationships/image" Target="../media/image58.png"/><Relationship Id="rId7"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55.png"/><Relationship Id="rId9" Type="http://schemas.openxmlformats.org/officeDocument/2006/relationships/image" Target="../media/image62.png"/><Relationship Id="rId3" Type="http://schemas.openxmlformats.org/officeDocument/2006/relationships/image" Target="../media/image56.png"/><Relationship Id="rId6"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7.png"/><Relationship Id="rId7" Type="http://schemas.openxmlformats.org/officeDocument/2006/relationships/image" Target="../media/image69.tif"/><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 Id="rId6" Type="http://schemas.openxmlformats.org/officeDocument/2006/relationships/image" Target="../media/image68.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image" Target="../media/image7.emf"/><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7.tiff"/><Relationship Id="rId4" Type="http://schemas.openxmlformats.org/officeDocument/2006/relationships/image" Target="../media/image73.tiff"/><Relationship Id="rId5" Type="http://schemas.openxmlformats.org/officeDocument/2006/relationships/image" Target="../media/image74.tiff"/><Relationship Id="rId7" Type="http://schemas.openxmlformats.org/officeDocument/2006/relationships/image" Target="../media/image76.tiff"/><Relationship Id="rId1" Type="http://schemas.openxmlformats.org/officeDocument/2006/relationships/slideLayout" Target="../slideLayouts/slideLayout1.xml"/><Relationship Id="rId2" Type="http://schemas.openxmlformats.org/officeDocument/2006/relationships/image" Target="../media/image71.tiff"/><Relationship Id="rId9" Type="http://schemas.openxmlformats.org/officeDocument/2006/relationships/image" Target="../media/image78.tiff"/><Relationship Id="rId3" Type="http://schemas.openxmlformats.org/officeDocument/2006/relationships/image" Target="../media/image72.tiff"/><Relationship Id="rId6" Type="http://schemas.openxmlformats.org/officeDocument/2006/relationships/image" Target="../media/image75.tiff"/></Relationships>
</file>

<file path=ppt/slides/_rels/slide3.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10.emf"/><Relationship Id="rId3" Type="http://schemas.openxmlformats.org/officeDocument/2006/relationships/image" Target="../media/image11.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3" Type="http://schemas.openxmlformats.org/officeDocument/2006/relationships/image" Target="../media/image1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6" Type="http://schemas.openxmlformats.org/officeDocument/2006/relationships/image" Target="../media/image21.png"/><Relationship Id="rId4"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18.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4" Type="http://schemas.openxmlformats.org/officeDocument/2006/relationships/image" Target="../media/image34.emf"/><Relationship Id="rId4" Type="http://schemas.openxmlformats.org/officeDocument/2006/relationships/image" Target="../media/image24.png"/><Relationship Id="rId7" Type="http://schemas.openxmlformats.org/officeDocument/2006/relationships/image" Target="../media/image27.png"/><Relationship Id="rId11"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6.png"/><Relationship Id="rId8" Type="http://schemas.openxmlformats.org/officeDocument/2006/relationships/image" Target="../media/image28.png"/><Relationship Id="rId13" Type="http://schemas.openxmlformats.org/officeDocument/2006/relationships/image" Target="../media/image33.emf"/><Relationship Id="rId10" Type="http://schemas.openxmlformats.org/officeDocument/2006/relationships/image" Target="../media/image30.png"/><Relationship Id="rId5"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9" Type="http://schemas.openxmlformats.org/officeDocument/2006/relationships/image" Target="../media/image29.png"/><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6" Type="http://schemas.openxmlformats.org/officeDocument/2006/relationships/image" Target="../media/image36.png"/><Relationship Id="rId4"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4.emf"/><Relationship Id="rId3" Type="http://schemas.openxmlformats.org/officeDocument/2006/relationships/image" Target="../media/image33.emf"/><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792985" y="4392302"/>
            <a:ext cx="798879" cy="1234631"/>
          </a:xfrm>
          <a:prstGeom prst="rect">
            <a:avLst/>
          </a:prstGeom>
          <a:ln>
            <a:solidFill>
              <a:srgbClr val="948A54"/>
            </a:solidFill>
          </a:ln>
        </p:spPr>
      </p:pic>
      <p:pic>
        <p:nvPicPr>
          <p:cNvPr id="4" name="Picture 3"/>
          <p:cNvPicPr>
            <a:picLocks noChangeAspect="1"/>
          </p:cNvPicPr>
          <p:nvPr/>
        </p:nvPicPr>
        <p:blipFill>
          <a:blip r:embed="rId3"/>
          <a:stretch>
            <a:fillRect/>
          </a:stretch>
        </p:blipFill>
        <p:spPr>
          <a:xfrm>
            <a:off x="4857357" y="3416300"/>
            <a:ext cx="25400" cy="12700"/>
          </a:xfrm>
          <a:prstGeom prst="rect">
            <a:avLst/>
          </a:prstGeom>
        </p:spPr>
      </p:pic>
      <p:pic>
        <p:nvPicPr>
          <p:cNvPr id="5" name="Picture 4"/>
          <p:cNvPicPr>
            <a:picLocks noChangeAspect="1"/>
          </p:cNvPicPr>
          <p:nvPr/>
        </p:nvPicPr>
        <p:blipFill>
          <a:blip r:embed="rId4"/>
          <a:stretch>
            <a:fillRect/>
          </a:stretch>
        </p:blipFill>
        <p:spPr>
          <a:xfrm>
            <a:off x="7792986" y="5754967"/>
            <a:ext cx="797480" cy="793493"/>
          </a:xfrm>
          <a:prstGeom prst="rect">
            <a:avLst/>
          </a:prstGeom>
          <a:ln>
            <a:solidFill>
              <a:srgbClr val="948A54"/>
            </a:solidFill>
          </a:ln>
        </p:spPr>
      </p:pic>
      <p:sp>
        <p:nvSpPr>
          <p:cNvPr id="7" name="TextBox 6"/>
          <p:cNvSpPr txBox="1"/>
          <p:nvPr/>
        </p:nvSpPr>
        <p:spPr>
          <a:xfrm>
            <a:off x="576103" y="693984"/>
            <a:ext cx="7216882" cy="1846659"/>
          </a:xfrm>
          <a:prstGeom prst="rect">
            <a:avLst/>
          </a:prstGeom>
          <a:noFill/>
        </p:spPr>
        <p:txBody>
          <a:bodyPr wrap="square" rtlCol="0">
            <a:spAutoFit/>
          </a:bodyPr>
          <a:lstStyle/>
          <a:p>
            <a:r>
              <a:rPr lang="en-US" sz="3000" dirty="0">
                <a:solidFill>
                  <a:srgbClr val="3F3B24"/>
                </a:solidFill>
              </a:rPr>
              <a:t>Microbe-Mineral Interaction: </a:t>
            </a:r>
            <a:endParaRPr lang="en-US" sz="3000" dirty="0" smtClean="0">
              <a:solidFill>
                <a:srgbClr val="3F3B24"/>
              </a:solidFill>
            </a:endParaRPr>
          </a:p>
          <a:p>
            <a:r>
              <a:rPr lang="en-US" sz="2700" dirty="0" smtClean="0">
                <a:solidFill>
                  <a:srgbClr val="3F3B24"/>
                </a:solidFill>
              </a:rPr>
              <a:t>How </a:t>
            </a:r>
            <a:r>
              <a:rPr lang="en-US" sz="2700" dirty="0">
                <a:solidFill>
                  <a:srgbClr val="3F3B24"/>
                </a:solidFill>
              </a:rPr>
              <a:t>Indigenous Microbial Communities in </a:t>
            </a:r>
            <a:r>
              <a:rPr lang="en-US" sz="2700" dirty="0" smtClean="0">
                <a:solidFill>
                  <a:srgbClr val="3F3B24"/>
                </a:solidFill>
              </a:rPr>
              <a:t>Deep </a:t>
            </a:r>
            <a:r>
              <a:rPr lang="en-US" sz="2700" dirty="0">
                <a:solidFill>
                  <a:srgbClr val="3F3B24"/>
                </a:solidFill>
              </a:rPr>
              <a:t>Karst Sinkholes Respond to Minerals that are Lacking from these Systems</a:t>
            </a:r>
            <a:endParaRPr lang="cs-CZ" sz="2700" dirty="0">
              <a:solidFill>
                <a:srgbClr val="3F3B24"/>
              </a:solidFill>
            </a:endParaRPr>
          </a:p>
        </p:txBody>
      </p:sp>
      <p:sp>
        <p:nvSpPr>
          <p:cNvPr id="8" name="TextBox 7"/>
          <p:cNvSpPr txBox="1"/>
          <p:nvPr/>
        </p:nvSpPr>
        <p:spPr>
          <a:xfrm>
            <a:off x="408237" y="4256764"/>
            <a:ext cx="7384748" cy="2262158"/>
          </a:xfrm>
          <a:prstGeom prst="rect">
            <a:avLst/>
          </a:prstGeom>
          <a:noFill/>
        </p:spPr>
        <p:txBody>
          <a:bodyPr wrap="square" rtlCol="0">
            <a:spAutoFit/>
          </a:bodyPr>
          <a:lstStyle/>
          <a:p>
            <a:r>
              <a:rPr lang="en-US" sz="2400" dirty="0" smtClean="0">
                <a:solidFill>
                  <a:srgbClr val="3F3B24"/>
                </a:solidFill>
              </a:rPr>
              <a:t>Anni Moore</a:t>
            </a:r>
          </a:p>
          <a:p>
            <a:endParaRPr lang="en-US" sz="1900" dirty="0">
              <a:solidFill>
                <a:srgbClr val="3F3B24"/>
              </a:solidFill>
            </a:endParaRPr>
          </a:p>
          <a:p>
            <a:pPr lvl="0"/>
            <a:r>
              <a:rPr lang="en-US" sz="2000" dirty="0" smtClean="0">
                <a:solidFill>
                  <a:srgbClr val="3F3B24"/>
                </a:solidFill>
              </a:rPr>
              <a:t>Melissa </a:t>
            </a:r>
            <a:r>
              <a:rPr lang="en-US" sz="2000" dirty="0" err="1" smtClean="0">
                <a:solidFill>
                  <a:srgbClr val="3F3B24"/>
                </a:solidFill>
              </a:rPr>
              <a:t>Lenczewski</a:t>
            </a:r>
            <a:r>
              <a:rPr lang="en-US" sz="2000" dirty="0" smtClean="0">
                <a:solidFill>
                  <a:srgbClr val="3F3B24"/>
                </a:solidFill>
              </a:rPr>
              <a:t>, Melvin Duvall, Eugene Perry, Andrew </a:t>
            </a:r>
            <a:r>
              <a:rPr lang="en-US" sz="2000" dirty="0" err="1" smtClean="0">
                <a:solidFill>
                  <a:srgbClr val="3F3B24"/>
                </a:solidFill>
              </a:rPr>
              <a:t>Krmenec</a:t>
            </a:r>
            <a:endParaRPr lang="en-US" sz="2000" dirty="0" smtClean="0">
              <a:solidFill>
                <a:srgbClr val="3F3B24"/>
              </a:solidFill>
            </a:endParaRPr>
          </a:p>
          <a:p>
            <a:pPr lvl="0"/>
            <a:r>
              <a:rPr lang="en-US" dirty="0" smtClean="0">
                <a:solidFill>
                  <a:srgbClr val="3F3B24"/>
                </a:solidFill>
              </a:rPr>
              <a:t>	*Northern Illinois University</a:t>
            </a:r>
          </a:p>
          <a:p>
            <a:pPr lvl="0"/>
            <a:r>
              <a:rPr lang="en-US" sz="2000" dirty="0" smtClean="0">
                <a:solidFill>
                  <a:srgbClr val="3F3B24"/>
                </a:solidFill>
              </a:rPr>
              <a:t>			</a:t>
            </a:r>
          </a:p>
          <a:p>
            <a:pPr lvl="0"/>
            <a:r>
              <a:rPr lang="en-US" sz="2000" dirty="0" err="1" smtClean="0">
                <a:solidFill>
                  <a:srgbClr val="3F3B24"/>
                </a:solidFill>
              </a:rPr>
              <a:t>Rosamaria</a:t>
            </a:r>
            <a:r>
              <a:rPr lang="en-US" sz="2000" dirty="0" smtClean="0">
                <a:solidFill>
                  <a:srgbClr val="3F3B24"/>
                </a:solidFill>
              </a:rPr>
              <a:t> Leal Bautista</a:t>
            </a:r>
          </a:p>
          <a:p>
            <a:r>
              <a:rPr lang="en-US" dirty="0" smtClean="0">
                <a:solidFill>
                  <a:srgbClr val="FF0000"/>
                </a:solidFill>
              </a:rPr>
              <a:t>	</a:t>
            </a:r>
            <a:r>
              <a:rPr lang="en-US" dirty="0" smtClean="0">
                <a:solidFill>
                  <a:srgbClr val="4A452A"/>
                </a:solidFill>
              </a:rPr>
              <a:t>*</a:t>
            </a:r>
            <a:r>
              <a:rPr lang="en-US" dirty="0" smtClean="0">
                <a:solidFill>
                  <a:schemeClr val="bg2">
                    <a:lumMod val="25000"/>
                  </a:schemeClr>
                </a:solidFill>
              </a:rPr>
              <a:t>Centro </a:t>
            </a:r>
            <a:r>
              <a:rPr lang="en-US" dirty="0">
                <a:solidFill>
                  <a:schemeClr val="bg2">
                    <a:lumMod val="25000"/>
                  </a:schemeClr>
                </a:solidFill>
              </a:rPr>
              <a:t>de </a:t>
            </a:r>
            <a:r>
              <a:rPr lang="en-US" dirty="0" err="1">
                <a:solidFill>
                  <a:schemeClr val="bg2">
                    <a:lumMod val="25000"/>
                  </a:schemeClr>
                </a:solidFill>
              </a:rPr>
              <a:t>Investigación</a:t>
            </a:r>
            <a:r>
              <a:rPr lang="en-US" dirty="0">
                <a:solidFill>
                  <a:schemeClr val="bg2">
                    <a:lumMod val="25000"/>
                  </a:schemeClr>
                </a:solidFill>
              </a:rPr>
              <a:t> </a:t>
            </a:r>
            <a:r>
              <a:rPr lang="en-US" dirty="0" err="1">
                <a:solidFill>
                  <a:schemeClr val="bg2">
                    <a:lumMod val="25000"/>
                  </a:schemeClr>
                </a:solidFill>
              </a:rPr>
              <a:t>Científica</a:t>
            </a:r>
            <a:r>
              <a:rPr lang="en-US" dirty="0">
                <a:solidFill>
                  <a:schemeClr val="bg2">
                    <a:lumMod val="25000"/>
                  </a:schemeClr>
                </a:solidFill>
              </a:rPr>
              <a:t> de Yucatán</a:t>
            </a:r>
            <a:r>
              <a:rPr lang="en-US" dirty="0">
                <a:solidFill>
                  <a:srgbClr val="FF0000"/>
                </a:solidFill>
              </a:rPr>
              <a:t>	</a:t>
            </a:r>
            <a:r>
              <a:rPr lang="en-US" sz="2000" dirty="0" smtClean="0">
                <a:solidFill>
                  <a:srgbClr val="EEECE1">
                    <a:lumMod val="10000"/>
                  </a:srgbClr>
                </a:solidFill>
              </a:rPr>
              <a:t>	</a:t>
            </a:r>
            <a:r>
              <a:rPr lang="en-US" sz="1900" dirty="0" smtClean="0">
                <a:solidFill>
                  <a:srgbClr val="EEECE1">
                    <a:lumMod val="10000"/>
                  </a:srgbClr>
                </a:solidFill>
              </a:rPr>
              <a:t>	</a:t>
            </a:r>
            <a:endParaRPr lang="en-US" sz="2100" dirty="0" smtClean="0">
              <a:solidFill>
                <a:schemeClr val="bg2">
                  <a:lumMod val="10000"/>
                </a:schemeClr>
              </a:solidFill>
            </a:endParaRPr>
          </a:p>
        </p:txBody>
      </p:sp>
      <p:pic>
        <p:nvPicPr>
          <p:cNvPr id="11" name="Picture 10"/>
          <p:cNvPicPr>
            <a:picLocks noChangeAspect="1"/>
          </p:cNvPicPr>
          <p:nvPr/>
        </p:nvPicPr>
        <p:blipFill>
          <a:blip r:embed="rId5"/>
          <a:stretch>
            <a:fillRect/>
          </a:stretch>
        </p:blipFill>
        <p:spPr>
          <a:xfrm>
            <a:off x="2474767" y="2672283"/>
            <a:ext cx="981656" cy="1306357"/>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12" name="Picture 11"/>
          <p:cNvPicPr>
            <a:picLocks noChangeAspect="1"/>
          </p:cNvPicPr>
          <p:nvPr/>
        </p:nvPicPr>
        <p:blipFill>
          <a:blip r:embed="rId6"/>
          <a:stretch>
            <a:fillRect/>
          </a:stretch>
        </p:blipFill>
        <p:spPr>
          <a:xfrm>
            <a:off x="706294" y="2659052"/>
            <a:ext cx="1629277" cy="1306357"/>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13" name="Picture 12"/>
          <p:cNvPicPr>
            <a:picLocks noChangeAspect="1"/>
          </p:cNvPicPr>
          <p:nvPr/>
        </p:nvPicPr>
        <p:blipFill>
          <a:blip r:embed="rId7"/>
          <a:stretch>
            <a:fillRect/>
          </a:stretch>
        </p:blipFill>
        <p:spPr>
          <a:xfrm>
            <a:off x="3599442" y="2685514"/>
            <a:ext cx="1721396" cy="1293126"/>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2561938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4" y="173187"/>
            <a:ext cx="30003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DNA Results:</a:t>
            </a:r>
            <a:r>
              <a:rPr lang="et-EE" sz="2300" dirty="0" smtClean="0">
                <a:latin typeface="+mj-lt"/>
                <a:ea typeface="+mn-ea"/>
              </a:rPr>
              <a:t> Diversity</a:t>
            </a:r>
            <a:endParaRPr lang="et-EE" sz="2300" dirty="0">
              <a:solidFill>
                <a:prstClr val="black"/>
              </a:solidFill>
              <a:ea typeface="ＭＳ Ｐゴシック" charset="0"/>
            </a:endParaRPr>
          </a:p>
        </p:txBody>
      </p:sp>
      <p:sp>
        <p:nvSpPr>
          <p:cNvPr id="4" name="TextBox 3"/>
          <p:cNvSpPr txBox="1"/>
          <p:nvPr/>
        </p:nvSpPr>
        <p:spPr>
          <a:xfrm>
            <a:off x="222585" y="811830"/>
            <a:ext cx="4058907" cy="5632311"/>
          </a:xfrm>
          <a:prstGeom prst="rect">
            <a:avLst/>
          </a:prstGeom>
          <a:noFill/>
        </p:spPr>
        <p:txBody>
          <a:bodyPr wrap="square" rtlCol="0">
            <a:spAutoFit/>
          </a:bodyPr>
          <a:lstStyle/>
          <a:p>
            <a:r>
              <a:rPr lang="en-US" sz="2000" dirty="0" smtClean="0"/>
              <a:t>* From the sequencing results of the previous studies, the overall diversity of the microbial communities is known to be large, on phylum level there are 82 different groups, on genus level 1500!</a:t>
            </a:r>
          </a:p>
          <a:p>
            <a:endParaRPr lang="en-US" sz="2000" dirty="0"/>
          </a:p>
          <a:p>
            <a:r>
              <a:rPr lang="en-US" sz="2000" dirty="0" smtClean="0"/>
              <a:t>* Based on sequencing results, the only difference in alpha diversity (within sample diversity) values was between the hotel site (no light or vegetation input) had more than the other sites. There was no significant difference between the diversity values from fresh, interface or saline layers.</a:t>
            </a:r>
          </a:p>
          <a:p>
            <a:endParaRPr lang="en-US" sz="2000" dirty="0"/>
          </a:p>
          <a:p>
            <a:r>
              <a:rPr lang="en-US" sz="2000" dirty="0" smtClean="0"/>
              <a:t>* Now we add minerals, and… </a:t>
            </a:r>
            <a:endParaRPr lang="en-US" sz="2000" dirty="0"/>
          </a:p>
        </p:txBody>
      </p:sp>
      <p:graphicFrame>
        <p:nvGraphicFramePr>
          <p:cNvPr id="5" name="Chart 4"/>
          <p:cNvGraphicFramePr>
            <a:graphicFrameLocks/>
          </p:cNvGraphicFramePr>
          <p:nvPr>
            <p:extLst>
              <p:ext uri="{D42A27DB-BD31-4B8C-83A1-F6EECF244321}">
                <p14:modId xmlns:p14="http://schemas.microsoft.com/office/powerpoint/2010/main" val="3286785825"/>
              </p:ext>
            </p:extLst>
          </p:nvPr>
        </p:nvGraphicFramePr>
        <p:xfrm>
          <a:off x="4294587" y="379728"/>
          <a:ext cx="4674290" cy="62458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012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5" y="238657"/>
            <a:ext cx="8080376" cy="44627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a:defRPr/>
            </a:pPr>
            <a:r>
              <a:rPr lang="et-EE" sz="2300" u="sng" dirty="0" smtClean="0">
                <a:latin typeface="+mj-lt"/>
              </a:rPr>
              <a:t>DNA Results:</a:t>
            </a:r>
            <a:r>
              <a:rPr lang="et-EE" sz="2300" dirty="0" smtClean="0">
                <a:latin typeface="+mj-lt"/>
              </a:rPr>
              <a:t> Diversity measured as </a:t>
            </a:r>
            <a:r>
              <a:rPr lang="et-EE" sz="2300" dirty="0">
                <a:solidFill>
                  <a:prstClr val="black"/>
                </a:solidFill>
                <a:latin typeface="+mj-lt"/>
              </a:rPr>
              <a:t>Shannon entropy: all </a:t>
            </a:r>
            <a:r>
              <a:rPr lang="et-EE" sz="2300" dirty="0" smtClean="0">
                <a:solidFill>
                  <a:prstClr val="black"/>
                </a:solidFill>
                <a:latin typeface="+mj-lt"/>
              </a:rPr>
              <a:t>samples</a:t>
            </a:r>
            <a:r>
              <a:rPr lang="et-EE" sz="2300" dirty="0" smtClean="0">
                <a:latin typeface="+mj-lt"/>
              </a:rPr>
              <a:t> </a:t>
            </a:r>
            <a:endParaRPr lang="et-EE" sz="2300" dirty="0">
              <a:solidFill>
                <a:prstClr val="black"/>
              </a:solidFill>
              <a:latin typeface="+mj-lt"/>
              <a:ea typeface="ＭＳ Ｐゴシック"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18200411"/>
              </p:ext>
            </p:extLst>
          </p:nvPr>
        </p:nvGraphicFramePr>
        <p:xfrm>
          <a:off x="288048" y="1034430"/>
          <a:ext cx="5250393" cy="1226596"/>
        </p:xfrm>
        <a:graphic>
          <a:graphicData uri="http://schemas.openxmlformats.org/drawingml/2006/table">
            <a:tbl>
              <a:tblPr/>
              <a:tblGrid>
                <a:gridCol w="667637"/>
                <a:gridCol w="489989"/>
                <a:gridCol w="1311908"/>
                <a:gridCol w="1138042"/>
                <a:gridCol w="553213"/>
                <a:gridCol w="1089604"/>
              </a:tblGrid>
              <a:tr h="490633">
                <a:tc>
                  <a:txBody>
                    <a:bodyPr/>
                    <a:lstStyle/>
                    <a:p>
                      <a:pPr algn="ctr">
                        <a:spcAft>
                          <a:spcPts val="0"/>
                        </a:spcAft>
                      </a:pPr>
                      <a:r>
                        <a:rPr lang="et-EE" sz="1400" b="1" dirty="0">
                          <a:solidFill>
                            <a:srgbClr val="000000"/>
                          </a:solidFill>
                          <a:latin typeface="Times New Roman"/>
                          <a:ea typeface="ヒラギノ角ゴ Pro W3"/>
                          <a:cs typeface="Times New Roman"/>
                        </a:rPr>
                        <a:t>Source</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d.f.</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Sum of Squares</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Mean Square</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F</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p</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45321">
                <a:tc>
                  <a:txBody>
                    <a:bodyPr/>
                    <a:lstStyle/>
                    <a:p>
                      <a:pPr algn="ctr">
                        <a:spcAft>
                          <a:spcPts val="0"/>
                        </a:spcAft>
                      </a:pPr>
                      <a:r>
                        <a:rPr lang="et-EE" sz="1400" b="1" dirty="0">
                          <a:solidFill>
                            <a:srgbClr val="000000"/>
                          </a:solidFill>
                          <a:latin typeface="Times New Roman"/>
                          <a:ea typeface="ヒラギノ角ゴ Pro W3"/>
                          <a:cs typeface="Times New Roman"/>
                        </a:rPr>
                        <a:t>Model</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dirty="0">
                          <a:solidFill>
                            <a:srgbClr val="000000"/>
                          </a:solidFill>
                          <a:latin typeface="Times New Roman"/>
                          <a:ea typeface="ヒラギノ角ゴ Pro W3"/>
                          <a:cs typeface="Times New Roman"/>
                        </a:rPr>
                        <a:t>15</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2887.90488</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192.52699</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3.59</a:t>
                      </a:r>
                      <a:endParaRPr lang="en-US"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&lt;0.0001</a:t>
                      </a:r>
                      <a:endParaRPr lang="en-US"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5321">
                <a:tc>
                  <a:txBody>
                    <a:bodyPr/>
                    <a:lstStyle/>
                    <a:p>
                      <a:pPr algn="ctr">
                        <a:spcAft>
                          <a:spcPts val="0"/>
                        </a:spcAft>
                      </a:pPr>
                      <a:r>
                        <a:rPr lang="et-EE" sz="1400" b="1" dirty="0">
                          <a:solidFill>
                            <a:srgbClr val="000000"/>
                          </a:solidFill>
                          <a:latin typeface="Times New Roman"/>
                          <a:ea typeface="ヒラギノ角ゴ Pro W3"/>
                          <a:cs typeface="Times New Roman"/>
                        </a:rPr>
                        <a:t>Error</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a:solidFill>
                            <a:srgbClr val="000000"/>
                          </a:solidFill>
                          <a:latin typeface="Times New Roman"/>
                          <a:ea typeface="ヒラギノ角ゴ Pro W3"/>
                          <a:cs typeface="Times New Roman"/>
                        </a:rPr>
                        <a:t>120</a:t>
                      </a:r>
                      <a:endParaRPr lang="en-US"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6439.31280</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53.66094</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5321">
                <a:tc>
                  <a:txBody>
                    <a:bodyPr/>
                    <a:lstStyle/>
                    <a:p>
                      <a:pPr algn="ctr">
                        <a:spcAft>
                          <a:spcPts val="0"/>
                        </a:spcAft>
                      </a:pPr>
                      <a:r>
                        <a:rPr lang="et-EE" sz="1400" b="1" dirty="0">
                          <a:solidFill>
                            <a:srgbClr val="000000"/>
                          </a:solidFill>
                          <a:latin typeface="Times New Roman"/>
                          <a:ea typeface="ヒラギノ角ゴ Pro W3"/>
                          <a:cs typeface="Times New Roman"/>
                        </a:rPr>
                        <a:t>Total</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a:solidFill>
                            <a:srgbClr val="000000"/>
                          </a:solidFill>
                          <a:latin typeface="Times New Roman"/>
                          <a:ea typeface="ヒラギノ角ゴ Pro W3"/>
                          <a:cs typeface="Times New Roman"/>
                        </a:rPr>
                        <a:t>135</a:t>
                      </a:r>
                      <a:endParaRPr lang="en-US" sz="140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9327.21767</a:t>
                      </a:r>
                      <a:endParaRPr lang="en-US"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400" dirty="0">
                        <a:solidFill>
                          <a:srgbClr val="000000"/>
                        </a:solidFill>
                        <a:latin typeface="Times New Roman"/>
                        <a:ea typeface="ヒラギノ角ゴ Pro W3"/>
                        <a:cs typeface="Times New Roman"/>
                      </a:endParaRPr>
                    </a:p>
                  </a:txBody>
                  <a:tcPr marL="68586" marR="685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32551883"/>
              </p:ext>
            </p:extLst>
          </p:nvPr>
        </p:nvGraphicFramePr>
        <p:xfrm>
          <a:off x="282545" y="2409301"/>
          <a:ext cx="5962937" cy="2998540"/>
        </p:xfrm>
        <a:graphic>
          <a:graphicData uri="http://schemas.openxmlformats.org/drawingml/2006/table">
            <a:tbl>
              <a:tblPr/>
              <a:tblGrid>
                <a:gridCol w="1031360"/>
                <a:gridCol w="521072"/>
                <a:gridCol w="1097974"/>
                <a:gridCol w="818828"/>
                <a:gridCol w="874657"/>
                <a:gridCol w="1619046"/>
              </a:tblGrid>
              <a:tr h="461313">
                <a:tc>
                  <a:txBody>
                    <a:bodyPr/>
                    <a:lstStyle/>
                    <a:p>
                      <a:pPr algn="ctr">
                        <a:spcAft>
                          <a:spcPts val="0"/>
                        </a:spcAft>
                      </a:pPr>
                      <a:r>
                        <a:rPr lang="et-EE" sz="1400" b="1" dirty="0">
                          <a:solidFill>
                            <a:srgbClr val="000000"/>
                          </a:solidFill>
                          <a:latin typeface="Times New Roman"/>
                          <a:ea typeface="ヒラギノ角ゴ Pro W3"/>
                          <a:cs typeface="Times New Roman"/>
                        </a:rPr>
                        <a:t>Variable</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d.f.</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Parameter estimate</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Std. error</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i="1" dirty="0">
                          <a:solidFill>
                            <a:srgbClr val="000000"/>
                          </a:solidFill>
                          <a:latin typeface="Times New Roman"/>
                          <a:ea typeface="ヒラギノ角ゴ Pro W3"/>
                          <a:cs typeface="Times New Roman"/>
                        </a:rPr>
                        <a:t>t</a:t>
                      </a:r>
                      <a:r>
                        <a:rPr lang="et-EE" sz="1400" b="1" dirty="0">
                          <a:solidFill>
                            <a:srgbClr val="000000"/>
                          </a:solidFill>
                          <a:latin typeface="Times New Roman"/>
                          <a:ea typeface="ヒラギノ角ゴ Pro W3"/>
                          <a:cs typeface="Times New Roman"/>
                        </a:rPr>
                        <a:t> value</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b="1" i="1" dirty="0">
                          <a:solidFill>
                            <a:srgbClr val="000000"/>
                          </a:solidFill>
                          <a:latin typeface="Times New Roman"/>
                          <a:ea typeface="ヒラギノ角ゴ Pro W3"/>
                          <a:cs typeface="Times New Roman"/>
                        </a:rPr>
                        <a:t>p</a:t>
                      </a:r>
                      <a:r>
                        <a:rPr lang="et-EE" sz="1400" b="1" dirty="0">
                          <a:solidFill>
                            <a:srgbClr val="000000"/>
                          </a:solidFill>
                          <a:latin typeface="Times New Roman"/>
                          <a:ea typeface="ヒラギノ角ゴ Pro W3"/>
                          <a:cs typeface="Times New Roman"/>
                        </a:rPr>
                        <a:t> value</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Intercept</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19.23</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2.45</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7.82</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&lt;0.0001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Ap</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2.54</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0.92</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0.35</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Ch</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7.34</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2.89</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2.54</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0.012</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Cl</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2.75</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0.99</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0.32</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Do</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-2.47</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-0.89</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0.37</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a:solidFill>
                            <a:srgbClr val="000000"/>
                          </a:solidFill>
                          <a:latin typeface="Times New Roman"/>
                          <a:ea typeface="ヒラギノ角ゴ Pro W3"/>
                          <a:cs typeface="Times New Roman"/>
                        </a:rPr>
                        <a:t>He</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1.17</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0.42</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0.67</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Ma</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3.99</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3.28</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1.21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0.22</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Py</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5.87</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2.12</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0.03</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Pr</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6.94</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2.51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0.013</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Si</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6.77</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4.27</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1.58</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0.11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0657">
                <a:tc>
                  <a:txBody>
                    <a:bodyPr/>
                    <a:lstStyle/>
                    <a:p>
                      <a:pPr algn="ctr">
                        <a:spcAft>
                          <a:spcPts val="0"/>
                        </a:spcAft>
                      </a:pPr>
                      <a:r>
                        <a:rPr lang="et-EE" sz="1400" b="1" dirty="0">
                          <a:solidFill>
                            <a:srgbClr val="000000"/>
                          </a:solidFill>
                          <a:latin typeface="Times New Roman"/>
                          <a:ea typeface="ヒラギノ角ゴ Pro W3"/>
                          <a:cs typeface="Times New Roman"/>
                        </a:rPr>
                        <a:t>Sp</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6.84</a:t>
                      </a:r>
                      <a:endParaRPr lang="en-US" sz="140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2.76</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2.47</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0.014</a:t>
                      </a:r>
                      <a:endParaRPr lang="en-US" sz="1400" dirty="0">
                        <a:solidFill>
                          <a:srgbClr val="000000"/>
                        </a:solidFill>
                        <a:latin typeface="Times New Roman"/>
                        <a:ea typeface="ヒラギノ角ゴ Pro W3"/>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bl>
          </a:graphicData>
        </a:graphic>
      </p:graphicFrame>
      <p:sp>
        <p:nvSpPr>
          <p:cNvPr id="8" name="TextBox 7"/>
          <p:cNvSpPr txBox="1">
            <a:spLocks noChangeArrowheads="1"/>
          </p:cNvSpPr>
          <p:nvPr/>
        </p:nvSpPr>
        <p:spPr bwMode="auto">
          <a:xfrm>
            <a:off x="288049" y="5509587"/>
            <a:ext cx="7725019" cy="1200329"/>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dirty="0" smtClean="0">
                <a:latin typeface="Arial" pitchFamily="34" charset="0"/>
              </a:rPr>
              <a:t>* No significant difference between the sites, salinity, carbon, or light input.</a:t>
            </a:r>
          </a:p>
          <a:p>
            <a:pPr>
              <a:defRPr/>
            </a:pPr>
            <a:endParaRPr lang="et-EE" dirty="0">
              <a:latin typeface="Arial" pitchFamily="34" charset="0"/>
            </a:endParaRPr>
          </a:p>
          <a:p>
            <a:pPr>
              <a:defRPr/>
            </a:pPr>
            <a:r>
              <a:rPr lang="et-EE" dirty="0" smtClean="0">
                <a:latin typeface="Arial" pitchFamily="34" charset="0"/>
              </a:rPr>
              <a:t>* Significantly increased diversity on 4 or the 6 Fe(II)-containing minerals: chalcocite, pyrite, pyrrhotite and sphalerite.</a:t>
            </a:r>
            <a:endParaRPr lang="en-US" dirty="0">
              <a:latin typeface="Arial" pitchFamily="34" charset="0"/>
            </a:endParaRPr>
          </a:p>
        </p:txBody>
      </p:sp>
    </p:spTree>
    <p:extLst>
      <p:ext uri="{BB962C8B-B14F-4D97-AF65-F5344CB8AC3E}">
        <p14:creationId xmlns:p14="http://schemas.microsoft.com/office/powerpoint/2010/main" val="134408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18175839"/>
              </p:ext>
            </p:extLst>
          </p:nvPr>
        </p:nvGraphicFramePr>
        <p:xfrm>
          <a:off x="159141" y="1295119"/>
          <a:ext cx="4515150" cy="1057344"/>
        </p:xfrm>
        <a:graphic>
          <a:graphicData uri="http://schemas.openxmlformats.org/drawingml/2006/table">
            <a:tbl>
              <a:tblPr/>
              <a:tblGrid>
                <a:gridCol w="664452"/>
                <a:gridCol w="452645"/>
                <a:gridCol w="980731"/>
                <a:gridCol w="1181907"/>
                <a:gridCol w="553233"/>
                <a:gridCol w="682182"/>
              </a:tblGrid>
              <a:tr h="361421">
                <a:tc>
                  <a:txBody>
                    <a:bodyPr/>
                    <a:lstStyle/>
                    <a:p>
                      <a:pPr algn="ctr">
                        <a:spcAft>
                          <a:spcPts val="0"/>
                        </a:spcAft>
                      </a:pPr>
                      <a:r>
                        <a:rPr lang="et-EE" sz="1300" b="1" dirty="0">
                          <a:solidFill>
                            <a:srgbClr val="000000"/>
                          </a:solidFill>
                          <a:latin typeface="Times New Roman"/>
                          <a:ea typeface="ヒラギノ角ゴ Pro W3"/>
                          <a:cs typeface="Times New Roman"/>
                        </a:rPr>
                        <a:t>Source</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b="1" dirty="0">
                          <a:solidFill>
                            <a:srgbClr val="000000"/>
                          </a:solidFill>
                          <a:latin typeface="Times New Roman"/>
                          <a:ea typeface="ヒラギノ角ゴ Pro W3"/>
                          <a:cs typeface="Times New Roman"/>
                        </a:rPr>
                        <a:t>d.f.</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b="1" dirty="0">
                          <a:solidFill>
                            <a:srgbClr val="000000"/>
                          </a:solidFill>
                          <a:latin typeface="Times New Roman"/>
                          <a:ea typeface="ヒラギノ角ゴ Pro W3"/>
                          <a:cs typeface="Times New Roman"/>
                        </a:rPr>
                        <a:t>Sum of Squares</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b="1" dirty="0">
                          <a:solidFill>
                            <a:srgbClr val="000000"/>
                          </a:solidFill>
                          <a:latin typeface="Times New Roman"/>
                          <a:ea typeface="ヒラギノ角ゴ Pro W3"/>
                          <a:cs typeface="Times New Roman"/>
                        </a:rPr>
                        <a:t>Mean Square</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b="1">
                          <a:solidFill>
                            <a:srgbClr val="000000"/>
                          </a:solidFill>
                          <a:latin typeface="Times New Roman"/>
                          <a:ea typeface="ヒラギノ角ゴ Pro W3"/>
                          <a:cs typeface="Times New Roman"/>
                        </a:rPr>
                        <a:t>F</a:t>
                      </a:r>
                      <a:endParaRPr lang="en-US" sz="13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b="1" dirty="0">
                          <a:solidFill>
                            <a:srgbClr val="000000"/>
                          </a:solidFill>
                          <a:latin typeface="Times New Roman"/>
                          <a:ea typeface="ヒラギノ角ゴ Pro W3"/>
                          <a:cs typeface="Times New Roman"/>
                        </a:rPr>
                        <a:t>p</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15699">
                <a:tc>
                  <a:txBody>
                    <a:bodyPr/>
                    <a:lstStyle/>
                    <a:p>
                      <a:pPr algn="ctr">
                        <a:spcAft>
                          <a:spcPts val="0"/>
                        </a:spcAft>
                      </a:pPr>
                      <a:r>
                        <a:rPr lang="et-EE" sz="1300" b="1" dirty="0">
                          <a:solidFill>
                            <a:srgbClr val="000000"/>
                          </a:solidFill>
                          <a:latin typeface="Times New Roman"/>
                          <a:ea typeface="ヒラギノ角ゴ Pro W3"/>
                          <a:cs typeface="Times New Roman"/>
                        </a:rPr>
                        <a:t>Model</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dirty="0">
                          <a:solidFill>
                            <a:srgbClr val="000000"/>
                          </a:solidFill>
                          <a:latin typeface="Times New Roman"/>
                          <a:ea typeface="ヒラギノ角ゴ Pro W3"/>
                          <a:cs typeface="Times New Roman"/>
                        </a:rPr>
                        <a:t>11</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1642.70927</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149.33721</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2.85</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0.0113</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15699">
                <a:tc>
                  <a:txBody>
                    <a:bodyPr/>
                    <a:lstStyle/>
                    <a:p>
                      <a:pPr algn="ctr">
                        <a:spcAft>
                          <a:spcPts val="0"/>
                        </a:spcAft>
                      </a:pPr>
                      <a:r>
                        <a:rPr lang="et-EE" sz="1300" b="1" dirty="0">
                          <a:solidFill>
                            <a:srgbClr val="000000"/>
                          </a:solidFill>
                          <a:latin typeface="Times New Roman"/>
                          <a:ea typeface="ヒラギノ角ゴ Pro W3"/>
                          <a:cs typeface="Times New Roman"/>
                        </a:rPr>
                        <a:t>Error</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a:solidFill>
                            <a:srgbClr val="000000"/>
                          </a:solidFill>
                          <a:latin typeface="Times New Roman"/>
                          <a:ea typeface="ヒラギノ角ゴ Pro W3"/>
                          <a:cs typeface="Times New Roman"/>
                        </a:rPr>
                        <a:t>30</a:t>
                      </a:r>
                      <a:endParaRPr lang="en-US" sz="13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1573.69013</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dirty="0">
                          <a:solidFill>
                            <a:srgbClr val="000000"/>
                          </a:solidFill>
                          <a:latin typeface="Times New Roman"/>
                          <a:ea typeface="ヒラギノ角ゴ Pro W3"/>
                          <a:cs typeface="Times New Roman"/>
                        </a:rPr>
                        <a:t>52.45634</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9706">
                <a:tc>
                  <a:txBody>
                    <a:bodyPr/>
                    <a:lstStyle/>
                    <a:p>
                      <a:pPr algn="ctr">
                        <a:spcAft>
                          <a:spcPts val="0"/>
                        </a:spcAft>
                      </a:pPr>
                      <a:r>
                        <a:rPr lang="et-EE" sz="1300" b="1" dirty="0">
                          <a:solidFill>
                            <a:srgbClr val="000000"/>
                          </a:solidFill>
                          <a:latin typeface="Times New Roman"/>
                          <a:ea typeface="ヒラギノ角ゴ Pro W3"/>
                          <a:cs typeface="Times New Roman"/>
                        </a:rPr>
                        <a:t>Total</a:t>
                      </a:r>
                      <a:endParaRPr lang="en-US"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t-EE" sz="1300">
                          <a:solidFill>
                            <a:srgbClr val="000000"/>
                          </a:solidFill>
                          <a:latin typeface="Times New Roman"/>
                          <a:ea typeface="ヒラギノ角ゴ Pro W3"/>
                          <a:cs typeface="Times New Roman"/>
                        </a:rPr>
                        <a:t>41</a:t>
                      </a:r>
                      <a:endParaRPr lang="en-US" sz="13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300">
                          <a:solidFill>
                            <a:srgbClr val="000000"/>
                          </a:solidFill>
                          <a:latin typeface="Times New Roman"/>
                          <a:ea typeface="ヒラギノ角ゴ Pro W3"/>
                          <a:cs typeface="Times New Roman"/>
                        </a:rPr>
                        <a:t>3216.39940</a:t>
                      </a:r>
                      <a:endParaRPr lang="en-US" sz="13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3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3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85718331"/>
              </p:ext>
            </p:extLst>
          </p:nvPr>
        </p:nvGraphicFramePr>
        <p:xfrm>
          <a:off x="157120" y="2492718"/>
          <a:ext cx="4530264" cy="3214895"/>
        </p:xfrm>
        <a:graphic>
          <a:graphicData uri="http://schemas.openxmlformats.org/drawingml/2006/table">
            <a:tbl>
              <a:tblPr/>
              <a:tblGrid>
                <a:gridCol w="858288"/>
                <a:gridCol w="349637"/>
                <a:gridCol w="991740"/>
                <a:gridCol w="640949"/>
                <a:gridCol w="796434"/>
                <a:gridCol w="893216"/>
              </a:tblGrid>
              <a:tr h="418481">
                <a:tc>
                  <a:txBody>
                    <a:bodyPr/>
                    <a:lstStyle/>
                    <a:p>
                      <a:pPr algn="ctr">
                        <a:spcAft>
                          <a:spcPts val="0"/>
                        </a:spcAft>
                      </a:pPr>
                      <a:r>
                        <a:rPr lang="et-EE" sz="1400" b="1">
                          <a:solidFill>
                            <a:srgbClr val="000000"/>
                          </a:solidFill>
                          <a:latin typeface="Times New Roman"/>
                          <a:ea typeface="ヒラギノ角ゴ Pro W3"/>
                          <a:cs typeface="Times New Roman"/>
                        </a:rPr>
                        <a:t>Variable</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d.</a:t>
                      </a:r>
                      <a:r>
                        <a:rPr lang="et-EE" sz="1400" b="1" dirty="0" smtClean="0">
                          <a:solidFill>
                            <a:srgbClr val="000000"/>
                          </a:solidFill>
                          <a:latin typeface="Times New Roman"/>
                          <a:ea typeface="ヒラギノ角ゴ Pro W3"/>
                          <a:cs typeface="Times New Roman"/>
                        </a:rPr>
                        <a:t>f</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b="1" dirty="0">
                          <a:solidFill>
                            <a:srgbClr val="000000"/>
                          </a:solidFill>
                          <a:latin typeface="Times New Roman"/>
                          <a:ea typeface="ヒラギノ角ゴ Pro W3"/>
                          <a:cs typeface="Times New Roman"/>
                        </a:rPr>
                        <a:t>Parameter estimate</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b="1">
                          <a:solidFill>
                            <a:srgbClr val="000000"/>
                          </a:solidFill>
                          <a:latin typeface="Times New Roman"/>
                          <a:ea typeface="ヒラギノ角ゴ Pro W3"/>
                          <a:cs typeface="Times New Roman"/>
                        </a:rPr>
                        <a:t>Std. error</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b="1" i="1">
                          <a:solidFill>
                            <a:srgbClr val="000000"/>
                          </a:solidFill>
                          <a:latin typeface="Times New Roman"/>
                          <a:ea typeface="ヒラギノ角ゴ Pro W3"/>
                          <a:cs typeface="Times New Roman"/>
                        </a:rPr>
                        <a:t>t</a:t>
                      </a:r>
                      <a:r>
                        <a:rPr lang="et-EE" sz="1400" b="1">
                          <a:solidFill>
                            <a:srgbClr val="000000"/>
                          </a:solidFill>
                          <a:latin typeface="Times New Roman"/>
                          <a:ea typeface="ヒラギノ角ゴ Pro W3"/>
                          <a:cs typeface="Times New Roman"/>
                        </a:rPr>
                        <a:t> value</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b="1" i="1" dirty="0">
                          <a:solidFill>
                            <a:srgbClr val="000000"/>
                          </a:solidFill>
                          <a:latin typeface="Times New Roman"/>
                          <a:ea typeface="ヒラギノ角ゴ Pro W3"/>
                          <a:cs typeface="Times New Roman"/>
                        </a:rPr>
                        <a:t>p</a:t>
                      </a:r>
                      <a:r>
                        <a:rPr lang="et-EE" sz="1400" b="1" dirty="0">
                          <a:solidFill>
                            <a:srgbClr val="000000"/>
                          </a:solidFill>
                          <a:latin typeface="Times New Roman"/>
                          <a:ea typeface="ヒラギノ角ゴ Pro W3"/>
                          <a:cs typeface="Times New Roman"/>
                        </a:rPr>
                        <a:t> value</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24256">
                <a:tc>
                  <a:txBody>
                    <a:bodyPr/>
                    <a:lstStyle/>
                    <a:p>
                      <a:pPr algn="ctr">
                        <a:spcAft>
                          <a:spcPts val="0"/>
                        </a:spcAft>
                      </a:pPr>
                      <a:r>
                        <a:rPr lang="et-EE" sz="1400" b="1">
                          <a:solidFill>
                            <a:srgbClr val="000000"/>
                          </a:solidFill>
                          <a:latin typeface="Times New Roman"/>
                          <a:ea typeface="ヒラギノ角ゴ Pro W3"/>
                          <a:cs typeface="Times New Roman"/>
                        </a:rPr>
                        <a:t>Intercept</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13.16</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3.79</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3.47</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&lt;0.0001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Ap</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dirty="0">
                          <a:solidFill>
                            <a:srgbClr val="000000"/>
                          </a:solidFill>
                          <a:latin typeface="Times New Roman"/>
                          <a:ea typeface="ヒラギノ角ゴ Pro W3"/>
                          <a:cs typeface="Times New Roman"/>
                        </a:rPr>
                        <a:t>1</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10.00</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1.95</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0.060</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Ch</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13.24</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6.37</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2.08</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0.046</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24256">
                <a:tc>
                  <a:txBody>
                    <a:bodyPr/>
                    <a:lstStyle/>
                    <a:p>
                      <a:pPr algn="ctr">
                        <a:spcAft>
                          <a:spcPts val="0"/>
                        </a:spcAft>
                      </a:pPr>
                      <a:r>
                        <a:rPr lang="et-EE" sz="1400" b="1">
                          <a:solidFill>
                            <a:srgbClr val="000000"/>
                          </a:solidFill>
                          <a:latin typeface="Times New Roman"/>
                          <a:ea typeface="ヒラギノ角ゴ Pro W3"/>
                          <a:cs typeface="Times New Roman"/>
                        </a:rPr>
                        <a:t>Cl</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8.58</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1.68</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0.10</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Do</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0.22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0.04</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0.96</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4256">
                <a:tc>
                  <a:txBody>
                    <a:bodyPr/>
                    <a:lstStyle/>
                    <a:p>
                      <a:pPr algn="ctr">
                        <a:spcAft>
                          <a:spcPts val="0"/>
                        </a:spcAft>
                      </a:pPr>
                      <a:r>
                        <a:rPr lang="et-EE" sz="1400" b="1">
                          <a:solidFill>
                            <a:srgbClr val="000000"/>
                          </a:solidFill>
                          <a:latin typeface="Times New Roman"/>
                          <a:ea typeface="ヒラギノ角ゴ Pro W3"/>
                          <a:cs typeface="Times New Roman"/>
                        </a:rPr>
                        <a:t>He</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6.33</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dirty="0">
                          <a:solidFill>
                            <a:srgbClr val="000000"/>
                          </a:solidFill>
                          <a:latin typeface="Times New Roman"/>
                          <a:ea typeface="ヒラギノ角ゴ Pro W3"/>
                          <a:cs typeface="Times New Roman"/>
                        </a:rPr>
                        <a:t>5.12</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1.24</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400">
                          <a:solidFill>
                            <a:srgbClr val="000000"/>
                          </a:solidFill>
                          <a:latin typeface="Times New Roman"/>
                          <a:ea typeface="ヒラギノ角ゴ Pro W3"/>
                          <a:cs typeface="Times New Roman"/>
                        </a:rPr>
                        <a:t>0.22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Ma</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12.89</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5.12</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2.52</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0.01</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24256">
                <a:tc>
                  <a:txBody>
                    <a:bodyPr/>
                    <a:lstStyle/>
                    <a:p>
                      <a:pPr algn="ctr">
                        <a:spcAft>
                          <a:spcPts val="0"/>
                        </a:spcAft>
                      </a:pPr>
                      <a:r>
                        <a:rPr lang="et-EE" sz="1400" b="1">
                          <a:solidFill>
                            <a:srgbClr val="000000"/>
                          </a:solidFill>
                          <a:latin typeface="Times New Roman"/>
                          <a:ea typeface="ヒラギノ角ゴ Pro W3"/>
                          <a:cs typeface="Times New Roman"/>
                        </a:rPr>
                        <a:t>Py</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12.52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2.45</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0.02</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Pr</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15.66</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3.06</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0.004</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24256">
                <a:tc>
                  <a:txBody>
                    <a:bodyPr/>
                    <a:lstStyle/>
                    <a:p>
                      <a:pPr algn="ctr">
                        <a:spcAft>
                          <a:spcPts val="0"/>
                        </a:spcAft>
                      </a:pPr>
                      <a:r>
                        <a:rPr lang="et-EE" sz="1400" b="1">
                          <a:solidFill>
                            <a:srgbClr val="000000"/>
                          </a:solidFill>
                          <a:latin typeface="Times New Roman"/>
                          <a:ea typeface="ヒラギノ角ゴ Pro W3"/>
                          <a:cs typeface="Times New Roman"/>
                        </a:rPr>
                        <a:t>Si</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12.84</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2.51</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0.01</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Sp</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16.16</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a:solidFill>
                            <a:srgbClr val="000000"/>
                          </a:solidFill>
                          <a:latin typeface="Times New Roman"/>
                          <a:ea typeface="ヒラギノ角ゴ Pro W3"/>
                          <a:cs typeface="Times New Roman"/>
                        </a:rPr>
                        <a:t>5.12</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3.16</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0.002</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B4ED"/>
                    </a:solidFill>
                  </a:tcPr>
                </a:tc>
              </a:tr>
              <a:tr h="238128">
                <a:tc>
                  <a:txBody>
                    <a:bodyPr/>
                    <a:lstStyle/>
                    <a:p>
                      <a:pPr algn="ctr">
                        <a:spcAft>
                          <a:spcPts val="0"/>
                        </a:spcAft>
                      </a:pPr>
                      <a:r>
                        <a:rPr lang="et-EE" sz="1400" b="1">
                          <a:solidFill>
                            <a:srgbClr val="000000"/>
                          </a:solidFill>
                          <a:latin typeface="Times New Roman"/>
                          <a:ea typeface="ヒラギノ角ゴ Pro W3"/>
                          <a:cs typeface="Times New Roman"/>
                        </a:rPr>
                        <a:t>Xcolac</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c>
                  <a:txBody>
                    <a:bodyPr/>
                    <a:lstStyle/>
                    <a:p>
                      <a:pPr algn="ctr">
                        <a:spcAft>
                          <a:spcPts val="0"/>
                        </a:spcAft>
                      </a:pPr>
                      <a:r>
                        <a:rPr lang="et-EE" sz="1400">
                          <a:solidFill>
                            <a:srgbClr val="000000"/>
                          </a:solidFill>
                          <a:latin typeface="Times New Roman"/>
                          <a:ea typeface="ヒラギノ角ゴ Pro W3"/>
                          <a:cs typeface="Times New Roman"/>
                        </a:rPr>
                        <a:t>1</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c>
                  <a:txBody>
                    <a:bodyPr/>
                    <a:lstStyle/>
                    <a:p>
                      <a:pPr algn="ctr">
                        <a:spcAft>
                          <a:spcPts val="0"/>
                        </a:spcAft>
                      </a:pPr>
                      <a:r>
                        <a:rPr lang="et-EE" sz="1400">
                          <a:solidFill>
                            <a:srgbClr val="000000"/>
                          </a:solidFill>
                          <a:latin typeface="Times New Roman"/>
                          <a:ea typeface="ヒラギノ角ゴ Pro W3"/>
                          <a:cs typeface="Times New Roman"/>
                        </a:rPr>
                        <a:t>6.59</a:t>
                      </a:r>
                      <a:endParaRPr lang="en-US" sz="140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2.29</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c>
                  <a:txBody>
                    <a:bodyPr/>
                    <a:lstStyle/>
                    <a:p>
                      <a:pPr algn="ctr">
                        <a:spcAft>
                          <a:spcPts val="0"/>
                        </a:spcAft>
                      </a:pPr>
                      <a:r>
                        <a:rPr lang="et-EE" sz="1400" dirty="0">
                          <a:solidFill>
                            <a:srgbClr val="000000"/>
                          </a:solidFill>
                          <a:latin typeface="Times New Roman"/>
                          <a:ea typeface="ヒラギノ角ゴ Pro W3"/>
                          <a:cs typeface="Times New Roman"/>
                        </a:rPr>
                        <a:t>2.88</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c>
                  <a:txBody>
                    <a:bodyPr/>
                    <a:lstStyle/>
                    <a:p>
                      <a:pPr algn="ctr">
                        <a:spcAft>
                          <a:spcPts val="0"/>
                        </a:spcAft>
                      </a:pPr>
                      <a:r>
                        <a:rPr lang="et-EE" sz="1400" dirty="0">
                          <a:solidFill>
                            <a:srgbClr val="000000"/>
                          </a:solidFill>
                          <a:latin typeface="Times New Roman"/>
                          <a:ea typeface="ヒラギノ角ゴ Pro W3"/>
                          <a:cs typeface="Times New Roman"/>
                        </a:rPr>
                        <a:t>0.007</a:t>
                      </a:r>
                      <a:endParaRPr lang="en-US" sz="1400" dirty="0">
                        <a:solidFill>
                          <a:srgbClr val="000000"/>
                        </a:solidFill>
                        <a:latin typeface="Times New Roman"/>
                        <a:ea typeface="ヒラギノ角ゴ Pro W3"/>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E1FD"/>
                    </a:solidFill>
                  </a:tcPr>
                </a:tc>
              </a:tr>
            </a:tbl>
          </a:graphicData>
        </a:graphic>
      </p:graphicFrame>
      <p:sp>
        <p:nvSpPr>
          <p:cNvPr id="7" name="TextBox 6"/>
          <p:cNvSpPr txBox="1">
            <a:spLocks noChangeArrowheads="1"/>
          </p:cNvSpPr>
          <p:nvPr/>
        </p:nvSpPr>
        <p:spPr bwMode="auto">
          <a:xfrm>
            <a:off x="163266" y="833517"/>
            <a:ext cx="3031489" cy="369332"/>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dirty="0">
                <a:latin typeface="Arial" pitchFamily="34" charset="0"/>
                <a:ea typeface="+mn-ea"/>
              </a:rPr>
              <a:t>Freshawater zone only</a:t>
            </a:r>
            <a:r>
              <a:rPr lang="et-EE" dirty="0" smtClean="0">
                <a:latin typeface="Arial" pitchFamily="34" charset="0"/>
                <a:ea typeface="+mn-ea"/>
              </a:rPr>
              <a:t>:</a:t>
            </a:r>
            <a:endParaRPr lang="et-EE" dirty="0">
              <a:latin typeface="Arial" pitchFamily="34" charset="0"/>
              <a:ea typeface="+mn-ea"/>
            </a:endParaRPr>
          </a:p>
        </p:txBody>
      </p:sp>
      <p:graphicFrame>
        <p:nvGraphicFramePr>
          <p:cNvPr id="11" name="Table 10"/>
          <p:cNvGraphicFramePr>
            <a:graphicFrameLocks noGrp="1"/>
          </p:cNvGraphicFramePr>
          <p:nvPr>
            <p:extLst>
              <p:ext uri="{D42A27DB-BD31-4B8C-83A1-F6EECF244321}">
                <p14:modId xmlns:p14="http://schemas.microsoft.com/office/powerpoint/2010/main" val="370066764"/>
              </p:ext>
            </p:extLst>
          </p:nvPr>
        </p:nvGraphicFramePr>
        <p:xfrm>
          <a:off x="5315859" y="2713036"/>
          <a:ext cx="3661453" cy="1005668"/>
        </p:xfrm>
        <a:graphic>
          <a:graphicData uri="http://schemas.openxmlformats.org/drawingml/2006/table">
            <a:tbl>
              <a:tblPr/>
              <a:tblGrid>
                <a:gridCol w="602291"/>
                <a:gridCol w="353518"/>
                <a:gridCol w="946567"/>
                <a:gridCol w="879539"/>
                <a:gridCol w="399995"/>
                <a:gridCol w="479543"/>
              </a:tblGrid>
              <a:tr h="401924">
                <a:tc>
                  <a:txBody>
                    <a:bodyPr/>
                    <a:lstStyle/>
                    <a:p>
                      <a:pPr algn="ctr">
                        <a:spcAft>
                          <a:spcPts val="0"/>
                        </a:spcAft>
                      </a:pPr>
                      <a:r>
                        <a:rPr lang="et-EE" sz="1200" b="1" dirty="0">
                          <a:solidFill>
                            <a:srgbClr val="000000"/>
                          </a:solidFill>
                          <a:latin typeface="Times New Roman"/>
                          <a:ea typeface="ヒラギノ角ゴ Pro W3"/>
                          <a:cs typeface="Times New Roman"/>
                        </a:rPr>
                        <a:t>Source</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dirty="0">
                          <a:solidFill>
                            <a:srgbClr val="000000"/>
                          </a:solidFill>
                          <a:latin typeface="Times New Roman"/>
                          <a:ea typeface="ヒラギノ角ゴ Pro W3"/>
                          <a:cs typeface="Times New Roman"/>
                        </a:rPr>
                        <a:t>d.</a:t>
                      </a:r>
                      <a:r>
                        <a:rPr lang="et-EE" sz="1200" b="1" dirty="0" smtClean="0">
                          <a:solidFill>
                            <a:srgbClr val="000000"/>
                          </a:solidFill>
                          <a:latin typeface="Times New Roman"/>
                          <a:ea typeface="ヒラギノ角ゴ Pro W3"/>
                          <a:cs typeface="Times New Roman"/>
                        </a:rPr>
                        <a:t>f</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dirty="0">
                          <a:solidFill>
                            <a:srgbClr val="000000"/>
                          </a:solidFill>
                          <a:latin typeface="Times New Roman"/>
                          <a:ea typeface="ヒラギノ角ゴ Pro W3"/>
                          <a:cs typeface="Times New Roman"/>
                        </a:rPr>
                        <a:t>Sum of Squares</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Mean Square</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F</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p</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201248">
                <a:tc>
                  <a:txBody>
                    <a:bodyPr/>
                    <a:lstStyle/>
                    <a:p>
                      <a:pPr algn="ctr">
                        <a:spcAft>
                          <a:spcPts val="0"/>
                        </a:spcAft>
                      </a:pPr>
                      <a:r>
                        <a:rPr lang="et-EE" sz="1200" b="1">
                          <a:solidFill>
                            <a:srgbClr val="000000"/>
                          </a:solidFill>
                          <a:latin typeface="Times New Roman"/>
                          <a:ea typeface="ヒラギノ角ゴ Pro W3"/>
                          <a:cs typeface="Times New Roman"/>
                        </a:rPr>
                        <a:t>Model</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dirty="0">
                          <a:solidFill>
                            <a:srgbClr val="000000"/>
                          </a:solidFill>
                          <a:latin typeface="Times New Roman"/>
                          <a:ea typeface="ヒラギノ角ゴ Pro W3"/>
                          <a:cs typeface="Times New Roman"/>
                        </a:rPr>
                        <a:t>11</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7146.17692</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649.65254</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0.90</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a:solidFill>
                            <a:srgbClr val="000000"/>
                          </a:solidFill>
                          <a:latin typeface="Times New Roman"/>
                          <a:ea typeface="ヒラギノ角ゴ Pro W3"/>
                          <a:cs typeface="Times New Roman"/>
                        </a:rPr>
                        <a:t>0.543</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248">
                <a:tc>
                  <a:txBody>
                    <a:bodyPr/>
                    <a:lstStyle/>
                    <a:p>
                      <a:pPr algn="ctr">
                        <a:spcAft>
                          <a:spcPts val="0"/>
                        </a:spcAft>
                      </a:pPr>
                      <a:r>
                        <a:rPr lang="et-EE" sz="1200" b="1">
                          <a:solidFill>
                            <a:srgbClr val="000000"/>
                          </a:solidFill>
                          <a:latin typeface="Times New Roman"/>
                          <a:ea typeface="ヒラギノ角ゴ Pro W3"/>
                          <a:cs typeface="Times New Roman"/>
                        </a:rPr>
                        <a:t>Error</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dirty="0">
                          <a:solidFill>
                            <a:srgbClr val="000000"/>
                          </a:solidFill>
                          <a:latin typeface="Times New Roman"/>
                          <a:ea typeface="ヒラギノ角ゴ Pro W3"/>
                          <a:cs typeface="Times New Roman"/>
                        </a:rPr>
                        <a:t>75</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a:solidFill>
                            <a:srgbClr val="000000"/>
                          </a:solidFill>
                          <a:latin typeface="Times New Roman"/>
                          <a:ea typeface="ヒラギノ角ゴ Pro W3"/>
                          <a:cs typeface="Times New Roman"/>
                        </a:rPr>
                        <a:t>54040</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720.53240</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1248">
                <a:tc>
                  <a:txBody>
                    <a:bodyPr/>
                    <a:lstStyle/>
                    <a:p>
                      <a:pPr algn="ctr">
                        <a:spcAft>
                          <a:spcPts val="0"/>
                        </a:spcAft>
                      </a:pPr>
                      <a:r>
                        <a:rPr lang="et-EE" sz="1200" b="1">
                          <a:solidFill>
                            <a:srgbClr val="000000"/>
                          </a:solidFill>
                          <a:latin typeface="Times New Roman"/>
                          <a:ea typeface="ヒラギノ角ゴ Pro W3"/>
                          <a:cs typeface="Times New Roman"/>
                        </a:rPr>
                        <a:t>Total</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a:solidFill>
                            <a:srgbClr val="000000"/>
                          </a:solidFill>
                          <a:latin typeface="Times New Roman"/>
                          <a:ea typeface="ヒラギノ角ゴ Pro W3"/>
                          <a:cs typeface="Times New Roman"/>
                        </a:rPr>
                        <a:t>86</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61186</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2" name="TextBox 11"/>
          <p:cNvSpPr txBox="1">
            <a:spLocks noChangeArrowheads="1"/>
          </p:cNvSpPr>
          <p:nvPr/>
        </p:nvSpPr>
        <p:spPr bwMode="auto">
          <a:xfrm>
            <a:off x="5418516" y="1608914"/>
            <a:ext cx="3408363" cy="615553"/>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a:spAutoFit/>
          </a:bodyPr>
          <a:lstStyle/>
          <a:p>
            <a:pPr algn="ctr">
              <a:defRPr/>
            </a:pPr>
            <a:r>
              <a:rPr lang="et-EE" dirty="0">
                <a:latin typeface="Arial" pitchFamily="34" charset="0"/>
                <a:ea typeface="+mn-ea"/>
              </a:rPr>
              <a:t>In comparison:</a:t>
            </a:r>
          </a:p>
          <a:p>
            <a:pPr algn="ctr">
              <a:defRPr/>
            </a:pPr>
            <a:r>
              <a:rPr lang="et-EE" sz="1600" dirty="0">
                <a:latin typeface="Arial" pitchFamily="34" charset="0"/>
                <a:ea typeface="+mn-ea"/>
              </a:rPr>
              <a:t>Interface (1) and saline zone (2)</a:t>
            </a:r>
            <a:r>
              <a:rPr lang="et-EE" sz="1400" dirty="0" smtClean="0">
                <a:latin typeface="Arial" pitchFamily="34" charset="0"/>
                <a:ea typeface="+mn-ea"/>
              </a:rPr>
              <a:t>:</a:t>
            </a:r>
            <a:endParaRPr lang="et-EE" sz="1400" dirty="0">
              <a:latin typeface="Arial" pitchFamily="34" charset="0"/>
              <a:ea typeface="+mn-ea"/>
            </a:endParaRPr>
          </a:p>
        </p:txBody>
      </p:sp>
      <p:sp>
        <p:nvSpPr>
          <p:cNvPr id="13" name="TextBox 12"/>
          <p:cNvSpPr txBox="1"/>
          <p:nvPr/>
        </p:nvSpPr>
        <p:spPr>
          <a:xfrm>
            <a:off x="5312053" y="2389976"/>
            <a:ext cx="368300" cy="306387"/>
          </a:xfrm>
          <a:prstGeom prst="rect">
            <a:avLst/>
          </a:prstGeom>
          <a:solidFill>
            <a:srgbClr val="F2F7D9"/>
          </a:solidFill>
          <a:ln w="28575">
            <a:solidFill>
              <a:schemeClr val="bg2">
                <a:lumMod val="50000"/>
              </a:schemeClr>
            </a:solidFill>
          </a:ln>
        </p:spPr>
        <p:txBody>
          <a:bodyPr>
            <a:spAutoFit/>
          </a:bodyPr>
          <a:lstStyle/>
          <a:p>
            <a:pPr>
              <a:defRPr/>
            </a:pPr>
            <a:r>
              <a:rPr lang="et-EE" sz="1400" b="1" dirty="0">
                <a:latin typeface="Arial" pitchFamily="34" charset="0"/>
                <a:ea typeface="+mn-ea"/>
              </a:rPr>
              <a:t>1.</a:t>
            </a:r>
            <a:endParaRPr lang="en-US" sz="1400" b="1" dirty="0">
              <a:latin typeface="Arial" pitchFamily="34" charset="0"/>
              <a:ea typeface="+mn-ea"/>
            </a:endParaRPr>
          </a:p>
        </p:txBody>
      </p:sp>
      <p:sp>
        <p:nvSpPr>
          <p:cNvPr id="14" name="TextBox 13"/>
          <p:cNvSpPr txBox="1"/>
          <p:nvPr/>
        </p:nvSpPr>
        <p:spPr>
          <a:xfrm>
            <a:off x="5307698" y="3790545"/>
            <a:ext cx="368300" cy="306387"/>
          </a:xfrm>
          <a:prstGeom prst="rect">
            <a:avLst/>
          </a:prstGeom>
          <a:solidFill>
            <a:srgbClr val="F2F7D9"/>
          </a:solidFill>
          <a:ln w="19050">
            <a:solidFill>
              <a:schemeClr val="bg2">
                <a:lumMod val="50000"/>
              </a:schemeClr>
            </a:solidFill>
          </a:ln>
        </p:spPr>
        <p:txBody>
          <a:bodyPr>
            <a:spAutoFit/>
          </a:bodyPr>
          <a:lstStyle/>
          <a:p>
            <a:pPr>
              <a:defRPr/>
            </a:pPr>
            <a:r>
              <a:rPr lang="et-EE" sz="1400" b="1" dirty="0">
                <a:latin typeface="Arial" pitchFamily="34" charset="0"/>
                <a:ea typeface="+mn-ea"/>
              </a:rPr>
              <a:t>2.</a:t>
            </a:r>
            <a:endParaRPr lang="en-US" sz="1400" b="1" dirty="0">
              <a:latin typeface="Arial" pitchFamily="34" charset="0"/>
              <a:ea typeface="+mn-ea"/>
            </a:endParaRPr>
          </a:p>
        </p:txBody>
      </p:sp>
      <p:graphicFrame>
        <p:nvGraphicFramePr>
          <p:cNvPr id="15" name="Table 14"/>
          <p:cNvGraphicFramePr>
            <a:graphicFrameLocks noGrp="1"/>
          </p:cNvGraphicFramePr>
          <p:nvPr>
            <p:extLst>
              <p:ext uri="{D42A27DB-BD31-4B8C-83A1-F6EECF244321}">
                <p14:modId xmlns:p14="http://schemas.microsoft.com/office/powerpoint/2010/main" val="4176828763"/>
              </p:ext>
            </p:extLst>
          </p:nvPr>
        </p:nvGraphicFramePr>
        <p:xfrm>
          <a:off x="5315859" y="4114800"/>
          <a:ext cx="3680503" cy="914400"/>
        </p:xfrm>
        <a:graphic>
          <a:graphicData uri="http://schemas.openxmlformats.org/drawingml/2006/table">
            <a:tbl>
              <a:tblPr/>
              <a:tblGrid>
                <a:gridCol w="628477"/>
                <a:gridCol w="379705"/>
                <a:gridCol w="904091"/>
                <a:gridCol w="784938"/>
                <a:gridCol w="432078"/>
                <a:gridCol w="551214"/>
              </a:tblGrid>
              <a:tr h="167878">
                <a:tc>
                  <a:txBody>
                    <a:bodyPr/>
                    <a:lstStyle/>
                    <a:p>
                      <a:pPr algn="ctr">
                        <a:spcAft>
                          <a:spcPts val="0"/>
                        </a:spcAft>
                      </a:pPr>
                      <a:r>
                        <a:rPr lang="et-EE" sz="1200" b="1" dirty="0">
                          <a:solidFill>
                            <a:srgbClr val="000000"/>
                          </a:solidFill>
                          <a:latin typeface="Times New Roman"/>
                          <a:ea typeface="ヒラギノ角ゴ Pro W3"/>
                          <a:cs typeface="Times New Roman"/>
                        </a:rPr>
                        <a:t>Source</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dirty="0">
                          <a:solidFill>
                            <a:srgbClr val="000000"/>
                          </a:solidFill>
                          <a:latin typeface="Times New Roman"/>
                          <a:ea typeface="ヒラギノ角ゴ Pro W3"/>
                          <a:cs typeface="Times New Roman"/>
                        </a:rPr>
                        <a:t>d.</a:t>
                      </a:r>
                      <a:r>
                        <a:rPr lang="et-EE" sz="1200" b="1" dirty="0" smtClean="0">
                          <a:solidFill>
                            <a:srgbClr val="000000"/>
                          </a:solidFill>
                          <a:latin typeface="Times New Roman"/>
                          <a:ea typeface="ヒラギノ角ゴ Pro W3"/>
                          <a:cs typeface="Times New Roman"/>
                        </a:rPr>
                        <a:t>f</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Sum of Squares</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Mean Square</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F</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b="1">
                          <a:solidFill>
                            <a:srgbClr val="000000"/>
                          </a:solidFill>
                          <a:latin typeface="Times New Roman"/>
                          <a:ea typeface="ヒラギノ角ゴ Pro W3"/>
                          <a:cs typeface="Times New Roman"/>
                        </a:rPr>
                        <a:t>p</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67878">
                <a:tc>
                  <a:txBody>
                    <a:bodyPr/>
                    <a:lstStyle/>
                    <a:p>
                      <a:pPr algn="ctr">
                        <a:spcAft>
                          <a:spcPts val="0"/>
                        </a:spcAft>
                      </a:pPr>
                      <a:r>
                        <a:rPr lang="et-EE" sz="1200" b="1">
                          <a:solidFill>
                            <a:srgbClr val="000000"/>
                          </a:solidFill>
                          <a:latin typeface="Times New Roman"/>
                          <a:ea typeface="ヒラギノ角ゴ Pro W3"/>
                          <a:cs typeface="Times New Roman"/>
                        </a:rPr>
                        <a:t>Model</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dirty="0">
                          <a:solidFill>
                            <a:srgbClr val="000000"/>
                          </a:solidFill>
                          <a:latin typeface="Times New Roman"/>
                          <a:ea typeface="ヒラギノ角ゴ Pro W3"/>
                          <a:cs typeface="Times New Roman"/>
                        </a:rPr>
                        <a:t>9</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185.35088</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20.59454</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a:solidFill>
                            <a:srgbClr val="000000"/>
                          </a:solidFill>
                          <a:latin typeface="Times New Roman"/>
                          <a:ea typeface="ヒラギノ角ゴ Pro W3"/>
                          <a:cs typeface="Times New Roman"/>
                        </a:rPr>
                        <a:t>0.28</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a:solidFill>
                            <a:srgbClr val="000000"/>
                          </a:solidFill>
                          <a:latin typeface="Times New Roman"/>
                          <a:ea typeface="ヒラギノ角ゴ Pro W3"/>
                          <a:cs typeface="Times New Roman"/>
                        </a:rPr>
                        <a:t>0.9754</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67878">
                <a:tc>
                  <a:txBody>
                    <a:bodyPr/>
                    <a:lstStyle/>
                    <a:p>
                      <a:pPr algn="ctr">
                        <a:spcAft>
                          <a:spcPts val="0"/>
                        </a:spcAft>
                      </a:pPr>
                      <a:r>
                        <a:rPr lang="et-EE" sz="1200" b="1">
                          <a:solidFill>
                            <a:srgbClr val="000000"/>
                          </a:solidFill>
                          <a:latin typeface="Times New Roman"/>
                          <a:ea typeface="ヒラギノ角ゴ Pro W3"/>
                          <a:cs typeface="Times New Roman"/>
                        </a:rPr>
                        <a:t>Error</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dirty="0">
                          <a:solidFill>
                            <a:srgbClr val="000000"/>
                          </a:solidFill>
                          <a:latin typeface="Times New Roman"/>
                          <a:ea typeface="ヒラギノ角ゴ Pro W3"/>
                          <a:cs typeface="Times New Roman"/>
                        </a:rPr>
                        <a:t>26</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1933.36556</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74.36021</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67878">
                <a:tc>
                  <a:txBody>
                    <a:bodyPr/>
                    <a:lstStyle/>
                    <a:p>
                      <a:pPr algn="ctr">
                        <a:spcAft>
                          <a:spcPts val="0"/>
                        </a:spcAft>
                      </a:pPr>
                      <a:r>
                        <a:rPr lang="et-EE" sz="1200" b="1" dirty="0">
                          <a:solidFill>
                            <a:srgbClr val="000000"/>
                          </a:solidFill>
                          <a:latin typeface="Times New Roman"/>
                          <a:ea typeface="ヒラギノ角ゴ Pro W3"/>
                          <a:cs typeface="Times New Roman"/>
                        </a:rPr>
                        <a:t>Total</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et-EE" sz="1200">
                          <a:solidFill>
                            <a:srgbClr val="000000"/>
                          </a:solidFill>
                          <a:latin typeface="Times New Roman"/>
                          <a:ea typeface="ヒラギノ角ゴ Pro W3"/>
                          <a:cs typeface="Times New Roman"/>
                        </a:rPr>
                        <a:t>35</a:t>
                      </a:r>
                      <a:endParaRPr lang="en-US" sz="120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t-EE" sz="1200" dirty="0">
                          <a:solidFill>
                            <a:srgbClr val="000000"/>
                          </a:solidFill>
                          <a:latin typeface="Times New Roman"/>
                          <a:ea typeface="ヒラギノ角ゴ Pro W3"/>
                          <a:cs typeface="Times New Roman"/>
                        </a:rPr>
                        <a:t>2118.71644</a:t>
                      </a:r>
                      <a:endParaRPr lang="en-US"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endParaRPr lang="et-EE" sz="1200" dirty="0">
                        <a:solidFill>
                          <a:srgbClr val="000000"/>
                        </a:solidFill>
                        <a:latin typeface="Times New Roman"/>
                        <a:ea typeface="ヒラギノ角ゴ Pro W3"/>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6" name="TextBox 15"/>
          <p:cNvSpPr txBox="1"/>
          <p:nvPr/>
        </p:nvSpPr>
        <p:spPr>
          <a:xfrm>
            <a:off x="88900" y="200557"/>
            <a:ext cx="9004300" cy="423193"/>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a:defRPr/>
            </a:pPr>
            <a:r>
              <a:rPr lang="et-EE" sz="2150" u="sng" dirty="0" smtClean="0">
                <a:latin typeface="+mj-lt"/>
              </a:rPr>
              <a:t>DNA Results:</a:t>
            </a:r>
            <a:r>
              <a:rPr lang="et-EE" sz="2150" dirty="0" smtClean="0">
                <a:latin typeface="+mj-lt"/>
              </a:rPr>
              <a:t> Diversity measured as </a:t>
            </a:r>
            <a:r>
              <a:rPr lang="et-EE" sz="2150" dirty="0">
                <a:solidFill>
                  <a:prstClr val="black"/>
                </a:solidFill>
                <a:latin typeface="+mj-lt"/>
              </a:rPr>
              <a:t>Shannon entropy: </a:t>
            </a:r>
            <a:r>
              <a:rPr lang="et-EE" sz="2150" dirty="0" smtClean="0">
                <a:solidFill>
                  <a:prstClr val="black"/>
                </a:solidFill>
                <a:latin typeface="+mj-lt"/>
              </a:rPr>
              <a:t>salinity layers separately</a:t>
            </a:r>
            <a:r>
              <a:rPr lang="et-EE" sz="2150" dirty="0" smtClean="0">
                <a:latin typeface="+mj-lt"/>
              </a:rPr>
              <a:t> </a:t>
            </a:r>
            <a:endParaRPr lang="et-EE" sz="2150" dirty="0">
              <a:solidFill>
                <a:prstClr val="black"/>
              </a:solidFill>
              <a:latin typeface="+mj-lt"/>
              <a:ea typeface="ＭＳ Ｐゴシック" charset="0"/>
            </a:endParaRPr>
          </a:p>
        </p:txBody>
      </p:sp>
      <p:sp>
        <p:nvSpPr>
          <p:cNvPr id="17" name="TextBox 16"/>
          <p:cNvSpPr txBox="1">
            <a:spLocks noChangeArrowheads="1"/>
          </p:cNvSpPr>
          <p:nvPr/>
        </p:nvSpPr>
        <p:spPr bwMode="auto">
          <a:xfrm>
            <a:off x="209491" y="5980971"/>
            <a:ext cx="7816671" cy="646331"/>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dirty="0" smtClean="0">
                <a:latin typeface="Arial" pitchFamily="34" charset="0"/>
              </a:rPr>
              <a:t>* Significantly increased diversity on Fe(II) minerals: chalcocite, magnetite, pyrite, pyrrhotite, siderite and sphalerite. Also, at cenote Xcolac.</a:t>
            </a:r>
            <a:endParaRPr lang="en-US" dirty="0">
              <a:latin typeface="Arial" pitchFamily="34" charset="0"/>
            </a:endParaRPr>
          </a:p>
        </p:txBody>
      </p:sp>
    </p:spTree>
    <p:extLst>
      <p:ext uri="{BB962C8B-B14F-4D97-AF65-F5344CB8AC3E}">
        <p14:creationId xmlns:p14="http://schemas.microsoft.com/office/powerpoint/2010/main" val="2575698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14300" y="173187"/>
            <a:ext cx="8013700" cy="784830"/>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spcBef>
                <a:spcPct val="0"/>
              </a:spcBef>
              <a:spcAft>
                <a:spcPct val="0"/>
              </a:spcAft>
              <a:defRPr/>
            </a:pPr>
            <a:r>
              <a:rPr lang="et-EE" sz="2400" u="sng" dirty="0" smtClean="0">
                <a:latin typeface="+mj-lt"/>
                <a:ea typeface="+mn-ea"/>
              </a:rPr>
              <a:t>DNA Results:</a:t>
            </a:r>
            <a:r>
              <a:rPr lang="et-EE" sz="2400" dirty="0" smtClean="0">
                <a:latin typeface="+mj-lt"/>
                <a:ea typeface="+mn-ea"/>
              </a:rPr>
              <a:t> Similarity </a:t>
            </a:r>
          </a:p>
          <a:p>
            <a:pPr lvl="0" defTabSz="914400" fontAlgn="base">
              <a:spcBef>
                <a:spcPct val="0"/>
              </a:spcBef>
              <a:spcAft>
                <a:spcPct val="0"/>
              </a:spcAft>
              <a:defRPr/>
            </a:pPr>
            <a:r>
              <a:rPr lang="et-EE" sz="2100" dirty="0" smtClean="0">
                <a:latin typeface="+mj-lt"/>
              </a:rPr>
              <a:t>UPGMA analysis on presence/absence data, support values by Jacknife </a:t>
            </a:r>
            <a:endParaRPr lang="et-EE" sz="2100" dirty="0">
              <a:solidFill>
                <a:prstClr val="black"/>
              </a:solidFill>
              <a:ea typeface="ＭＳ Ｐゴシック" charset="0"/>
            </a:endParaRPr>
          </a:p>
        </p:txBody>
      </p:sp>
      <p:pic>
        <p:nvPicPr>
          <p:cNvPr id="4" name="Picture 5"/>
          <p:cNvPicPr>
            <a:picLocks noChangeAspect="1" noChangeArrowheads="1"/>
          </p:cNvPicPr>
          <p:nvPr/>
        </p:nvPicPr>
        <p:blipFill>
          <a:blip r:embed="rId2"/>
          <a:srcRect/>
          <a:stretch>
            <a:fillRect/>
          </a:stretch>
        </p:blipFill>
        <p:spPr bwMode="auto">
          <a:xfrm rot="5400000">
            <a:off x="872756" y="1330347"/>
            <a:ext cx="1497845" cy="2030515"/>
          </a:xfrm>
          <a:prstGeom prst="rect">
            <a:avLst/>
          </a:prstGeom>
          <a:noFill/>
          <a:ln w="12700">
            <a:solidFill>
              <a:schemeClr val="bg2">
                <a:lumMod val="50000"/>
              </a:schemeClr>
            </a:solidFill>
            <a:miter lim="800000"/>
            <a:headEnd/>
            <a:tailEnd/>
          </a:ln>
        </p:spPr>
      </p:pic>
      <p:pic>
        <p:nvPicPr>
          <p:cNvPr id="5" name="Picture 6"/>
          <p:cNvPicPr>
            <a:picLocks noChangeAspect="1" noChangeArrowheads="1"/>
          </p:cNvPicPr>
          <p:nvPr/>
        </p:nvPicPr>
        <p:blipFill>
          <a:blip r:embed="rId3"/>
          <a:srcRect/>
          <a:stretch>
            <a:fillRect/>
          </a:stretch>
        </p:blipFill>
        <p:spPr bwMode="auto">
          <a:xfrm rot="5400000">
            <a:off x="849793" y="2996091"/>
            <a:ext cx="1541551" cy="2075479"/>
          </a:xfrm>
          <a:prstGeom prst="rect">
            <a:avLst/>
          </a:prstGeom>
          <a:noFill/>
          <a:ln w="12700">
            <a:solidFill>
              <a:schemeClr val="bg2">
                <a:lumMod val="50000"/>
              </a:schemeClr>
            </a:solidFill>
            <a:miter lim="800000"/>
            <a:headEnd/>
            <a:tailEnd/>
          </a:ln>
        </p:spPr>
      </p:pic>
      <p:pic>
        <p:nvPicPr>
          <p:cNvPr id="6" name="Picture 7"/>
          <p:cNvPicPr>
            <a:picLocks noChangeAspect="1" noChangeArrowheads="1"/>
          </p:cNvPicPr>
          <p:nvPr/>
        </p:nvPicPr>
        <p:blipFill>
          <a:blip r:embed="rId4"/>
          <a:srcRect/>
          <a:stretch>
            <a:fillRect/>
          </a:stretch>
        </p:blipFill>
        <p:spPr bwMode="auto">
          <a:xfrm rot="5400000">
            <a:off x="855828" y="4682345"/>
            <a:ext cx="1585987" cy="2131232"/>
          </a:xfrm>
          <a:prstGeom prst="rect">
            <a:avLst/>
          </a:prstGeom>
          <a:noFill/>
          <a:ln w="12700">
            <a:solidFill>
              <a:schemeClr val="bg2">
                <a:lumMod val="50000"/>
              </a:schemeClr>
            </a:solidFill>
            <a:miter lim="800000"/>
            <a:headEnd/>
            <a:tailEnd/>
          </a:ln>
        </p:spPr>
      </p:pic>
      <p:pic>
        <p:nvPicPr>
          <p:cNvPr id="7" name="Picture 8"/>
          <p:cNvPicPr>
            <a:picLocks noChangeAspect="1" noChangeArrowheads="1"/>
          </p:cNvPicPr>
          <p:nvPr/>
        </p:nvPicPr>
        <p:blipFill>
          <a:blip r:embed="rId5"/>
          <a:srcRect/>
          <a:stretch>
            <a:fillRect/>
          </a:stretch>
        </p:blipFill>
        <p:spPr bwMode="auto">
          <a:xfrm rot="5400000">
            <a:off x="3064366" y="2994005"/>
            <a:ext cx="1560169" cy="2075478"/>
          </a:xfrm>
          <a:prstGeom prst="rect">
            <a:avLst/>
          </a:prstGeom>
          <a:noFill/>
          <a:ln w="12700">
            <a:solidFill>
              <a:schemeClr val="bg2">
                <a:lumMod val="50000"/>
              </a:schemeClr>
            </a:solidFill>
            <a:miter lim="800000"/>
            <a:headEnd/>
            <a:tailEnd/>
          </a:ln>
        </p:spPr>
      </p:pic>
      <p:pic>
        <p:nvPicPr>
          <p:cNvPr id="8" name="Picture 9"/>
          <p:cNvPicPr>
            <a:picLocks noChangeAspect="1" noChangeArrowheads="1"/>
          </p:cNvPicPr>
          <p:nvPr/>
        </p:nvPicPr>
        <p:blipFill>
          <a:blip r:embed="rId6"/>
          <a:srcRect/>
          <a:stretch>
            <a:fillRect/>
          </a:stretch>
        </p:blipFill>
        <p:spPr bwMode="auto">
          <a:xfrm rot="5400000">
            <a:off x="3045538" y="4699237"/>
            <a:ext cx="1596710" cy="2079811"/>
          </a:xfrm>
          <a:prstGeom prst="rect">
            <a:avLst/>
          </a:prstGeom>
          <a:noFill/>
          <a:ln w="12700">
            <a:solidFill>
              <a:schemeClr val="bg2">
                <a:lumMod val="50000"/>
              </a:schemeClr>
            </a:solidFill>
            <a:miter lim="800000"/>
            <a:headEnd/>
            <a:tailEnd/>
          </a:ln>
        </p:spPr>
      </p:pic>
      <p:pic>
        <p:nvPicPr>
          <p:cNvPr id="9" name="Picture 10"/>
          <p:cNvPicPr>
            <a:picLocks noChangeAspect="1" noChangeArrowheads="1"/>
          </p:cNvPicPr>
          <p:nvPr/>
        </p:nvPicPr>
        <p:blipFill>
          <a:blip r:embed="rId7"/>
          <a:srcRect/>
          <a:stretch>
            <a:fillRect/>
          </a:stretch>
        </p:blipFill>
        <p:spPr bwMode="auto">
          <a:xfrm rot="5400000">
            <a:off x="5278740" y="1308310"/>
            <a:ext cx="1521296" cy="2003538"/>
          </a:xfrm>
          <a:prstGeom prst="rect">
            <a:avLst/>
          </a:prstGeom>
          <a:noFill/>
          <a:ln w="12700">
            <a:solidFill>
              <a:schemeClr val="bg2">
                <a:lumMod val="50000"/>
              </a:schemeClr>
            </a:solidFill>
            <a:miter lim="800000"/>
            <a:headEnd/>
            <a:tailEnd/>
          </a:ln>
        </p:spPr>
      </p:pic>
      <p:pic>
        <p:nvPicPr>
          <p:cNvPr id="10" name="Picture 11"/>
          <p:cNvPicPr>
            <a:picLocks noChangeAspect="1" noChangeArrowheads="1"/>
          </p:cNvPicPr>
          <p:nvPr/>
        </p:nvPicPr>
        <p:blipFill>
          <a:blip r:embed="rId8"/>
          <a:srcRect/>
          <a:stretch>
            <a:fillRect/>
          </a:stretch>
        </p:blipFill>
        <p:spPr bwMode="auto">
          <a:xfrm rot="5400000">
            <a:off x="5225810" y="2993516"/>
            <a:ext cx="1544466" cy="2032314"/>
          </a:xfrm>
          <a:prstGeom prst="rect">
            <a:avLst/>
          </a:prstGeom>
          <a:noFill/>
          <a:ln w="12700">
            <a:solidFill>
              <a:schemeClr val="bg2">
                <a:lumMod val="50000"/>
              </a:schemeClr>
            </a:solidFill>
            <a:miter lim="800000"/>
            <a:headEnd/>
            <a:tailEnd/>
          </a:ln>
        </p:spPr>
      </p:pic>
      <p:sp>
        <p:nvSpPr>
          <p:cNvPr id="11" name="TextBox 10"/>
          <p:cNvSpPr txBox="1">
            <a:spLocks noChangeArrowheads="1"/>
          </p:cNvSpPr>
          <p:nvPr/>
        </p:nvSpPr>
        <p:spPr bwMode="auto">
          <a:xfrm rot="16200000">
            <a:off x="-208752" y="2143761"/>
            <a:ext cx="1150912" cy="292388"/>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300" b="1" dirty="0">
                <a:latin typeface="Arial" pitchFamily="34" charset="0"/>
                <a:ea typeface="+mn-ea"/>
              </a:rPr>
              <a:t>Freshwater</a:t>
            </a:r>
            <a:endParaRPr lang="en-US" sz="1300" b="1" dirty="0">
              <a:latin typeface="Arial" pitchFamily="34" charset="0"/>
              <a:ea typeface="+mn-ea"/>
            </a:endParaRPr>
          </a:p>
        </p:txBody>
      </p:sp>
      <p:sp>
        <p:nvSpPr>
          <p:cNvPr id="12" name="TextBox 11"/>
          <p:cNvSpPr txBox="1">
            <a:spLocks noChangeArrowheads="1"/>
          </p:cNvSpPr>
          <p:nvPr/>
        </p:nvSpPr>
        <p:spPr bwMode="auto">
          <a:xfrm rot="16200000">
            <a:off x="-110393" y="3861895"/>
            <a:ext cx="941008" cy="292388"/>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300" b="1" dirty="0">
                <a:latin typeface="Arial" pitchFamily="34" charset="0"/>
                <a:ea typeface="+mn-ea"/>
              </a:rPr>
              <a:t>Interface</a:t>
            </a:r>
            <a:endParaRPr lang="en-US" sz="1300" b="1" dirty="0">
              <a:latin typeface="Arial" pitchFamily="34" charset="0"/>
              <a:ea typeface="+mn-ea"/>
            </a:endParaRPr>
          </a:p>
        </p:txBody>
      </p:sp>
      <p:sp>
        <p:nvSpPr>
          <p:cNvPr id="13" name="TextBox 12"/>
          <p:cNvSpPr txBox="1">
            <a:spLocks noChangeArrowheads="1"/>
          </p:cNvSpPr>
          <p:nvPr/>
        </p:nvSpPr>
        <p:spPr bwMode="auto">
          <a:xfrm rot="16200000">
            <a:off x="-11002" y="5474616"/>
            <a:ext cx="711285" cy="292388"/>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300" b="1" dirty="0">
                <a:latin typeface="Arial" pitchFamily="34" charset="0"/>
                <a:ea typeface="+mn-ea"/>
              </a:rPr>
              <a:t>Saline</a:t>
            </a:r>
            <a:endParaRPr lang="en-US" sz="1300" b="1" dirty="0">
              <a:latin typeface="Arial" pitchFamily="34" charset="0"/>
              <a:ea typeface="+mn-ea"/>
            </a:endParaRPr>
          </a:p>
        </p:txBody>
      </p:sp>
      <p:sp>
        <p:nvSpPr>
          <p:cNvPr id="14" name="TextBox 13"/>
          <p:cNvSpPr txBox="1">
            <a:spLocks noChangeArrowheads="1"/>
          </p:cNvSpPr>
          <p:nvPr/>
        </p:nvSpPr>
        <p:spPr bwMode="auto">
          <a:xfrm>
            <a:off x="1068469" y="1167032"/>
            <a:ext cx="900031" cy="338554"/>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600" b="1" dirty="0">
                <a:latin typeface="Arial" pitchFamily="34" charset="0"/>
                <a:ea typeface="+mn-ea"/>
              </a:rPr>
              <a:t>Xcolac</a:t>
            </a:r>
            <a:endParaRPr lang="en-US" sz="1600" b="1" dirty="0">
              <a:latin typeface="Arial" pitchFamily="34" charset="0"/>
              <a:ea typeface="+mn-ea"/>
            </a:endParaRPr>
          </a:p>
        </p:txBody>
      </p:sp>
      <p:sp>
        <p:nvSpPr>
          <p:cNvPr id="15" name="TextBox 14"/>
          <p:cNvSpPr txBox="1">
            <a:spLocks noChangeArrowheads="1"/>
          </p:cNvSpPr>
          <p:nvPr/>
        </p:nvSpPr>
        <p:spPr bwMode="auto">
          <a:xfrm>
            <a:off x="3457721" y="1162578"/>
            <a:ext cx="823789" cy="338554"/>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600" b="1" dirty="0">
                <a:latin typeface="Arial" pitchFamily="34" charset="0"/>
                <a:ea typeface="+mn-ea"/>
              </a:rPr>
              <a:t>Calica</a:t>
            </a:r>
            <a:endParaRPr lang="en-US" sz="1600" b="1" dirty="0">
              <a:latin typeface="Arial" pitchFamily="34" charset="0"/>
              <a:ea typeface="+mn-ea"/>
            </a:endParaRPr>
          </a:p>
        </p:txBody>
      </p:sp>
      <p:sp>
        <p:nvSpPr>
          <p:cNvPr id="16" name="TextBox 15"/>
          <p:cNvSpPr txBox="1">
            <a:spLocks noChangeArrowheads="1"/>
          </p:cNvSpPr>
          <p:nvPr/>
        </p:nvSpPr>
        <p:spPr bwMode="auto">
          <a:xfrm>
            <a:off x="5668772" y="1141632"/>
            <a:ext cx="720754" cy="338554"/>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defRPr/>
            </a:pPr>
            <a:r>
              <a:rPr lang="et-EE" sz="1600" b="1" dirty="0">
                <a:latin typeface="Arial" pitchFamily="34" charset="0"/>
                <a:ea typeface="+mn-ea"/>
              </a:rPr>
              <a:t>Hotel</a:t>
            </a:r>
            <a:endParaRPr lang="en-US" sz="1600" b="1" dirty="0">
              <a:latin typeface="Arial" pitchFamily="34" charset="0"/>
              <a:ea typeface="+mn-ea"/>
            </a:endParaRPr>
          </a:p>
        </p:txBody>
      </p:sp>
      <p:sp>
        <p:nvSpPr>
          <p:cNvPr id="19" name="Rectangle 18"/>
          <p:cNvSpPr/>
          <p:nvPr/>
        </p:nvSpPr>
        <p:spPr>
          <a:xfrm>
            <a:off x="1885428" y="4024203"/>
            <a:ext cx="615383" cy="759454"/>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414071" y="4032569"/>
            <a:ext cx="427359" cy="69871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02683" y="5686751"/>
            <a:ext cx="942714" cy="8380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996903" y="3958733"/>
            <a:ext cx="934339" cy="8071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006534" y="5695510"/>
            <a:ext cx="689223" cy="83801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125771" y="2356169"/>
            <a:ext cx="427359" cy="69871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58871" y="4038601"/>
            <a:ext cx="427359" cy="75618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090471" y="4000500"/>
            <a:ext cx="440129" cy="78158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a:spLocks noChangeArrowheads="1"/>
          </p:cNvSpPr>
          <p:nvPr/>
        </p:nvSpPr>
        <p:spPr bwMode="auto">
          <a:xfrm>
            <a:off x="7264400" y="1913714"/>
            <a:ext cx="1727200" cy="1138773"/>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700" b="1" dirty="0" smtClean="0">
                <a:latin typeface="Arial" pitchFamily="34" charset="0"/>
                <a:ea typeface="+mn-ea"/>
              </a:rPr>
              <a:t>Freshwater: </a:t>
            </a:r>
            <a:r>
              <a:rPr lang="et-EE" sz="1700" dirty="0" smtClean="0">
                <a:latin typeface="Arial" pitchFamily="34" charset="0"/>
                <a:ea typeface="+mn-ea"/>
              </a:rPr>
              <a:t>Almost no clustering of similar minerals</a:t>
            </a:r>
            <a:endParaRPr lang="et-EE" sz="1700" dirty="0">
              <a:latin typeface="Arial" pitchFamily="34" charset="0"/>
              <a:ea typeface="+mn-ea"/>
            </a:endParaRPr>
          </a:p>
        </p:txBody>
      </p:sp>
      <p:sp>
        <p:nvSpPr>
          <p:cNvPr id="28" name="TextBox 27"/>
          <p:cNvSpPr txBox="1">
            <a:spLocks noChangeArrowheads="1"/>
          </p:cNvSpPr>
          <p:nvPr/>
        </p:nvSpPr>
        <p:spPr bwMode="auto">
          <a:xfrm>
            <a:off x="7264400" y="3615514"/>
            <a:ext cx="1727200" cy="1138773"/>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700" b="1" dirty="0" smtClean="0">
                <a:latin typeface="Arial" pitchFamily="34" charset="0"/>
                <a:ea typeface="+mn-ea"/>
              </a:rPr>
              <a:t>Interface: </a:t>
            </a:r>
            <a:r>
              <a:rPr lang="et-EE" sz="1700" dirty="0" smtClean="0">
                <a:latin typeface="Arial" pitchFamily="34" charset="0"/>
                <a:ea typeface="+mn-ea"/>
              </a:rPr>
              <a:t>Clustering of Fe(II) and sulfide minerals</a:t>
            </a:r>
            <a:endParaRPr lang="et-EE" sz="1700" dirty="0">
              <a:latin typeface="Arial" pitchFamily="34" charset="0"/>
              <a:ea typeface="+mn-ea"/>
            </a:endParaRPr>
          </a:p>
        </p:txBody>
      </p:sp>
      <p:sp>
        <p:nvSpPr>
          <p:cNvPr id="30" name="TextBox 29"/>
          <p:cNvSpPr txBox="1">
            <a:spLocks noChangeArrowheads="1"/>
          </p:cNvSpPr>
          <p:nvPr/>
        </p:nvSpPr>
        <p:spPr bwMode="auto">
          <a:xfrm>
            <a:off x="7289800" y="5418914"/>
            <a:ext cx="1727200" cy="1138773"/>
          </a:xfrm>
          <a:prstGeom prst="rect">
            <a:avLst/>
          </a:prstGeom>
          <a:solidFill>
            <a:srgbClr val="F9FFF3"/>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700" b="1" dirty="0" smtClean="0">
                <a:latin typeface="Arial" pitchFamily="34" charset="0"/>
                <a:ea typeface="+mn-ea"/>
              </a:rPr>
              <a:t>Saline water: </a:t>
            </a:r>
            <a:r>
              <a:rPr lang="et-EE" sz="1700" dirty="0" smtClean="0">
                <a:latin typeface="Arial" pitchFamily="34" charset="0"/>
                <a:ea typeface="+mn-ea"/>
              </a:rPr>
              <a:t>Clustering of Fe(II) and sulfide minerals</a:t>
            </a:r>
            <a:endParaRPr lang="et-EE" sz="1700" dirty="0">
              <a:latin typeface="Arial" pitchFamily="34" charset="0"/>
              <a:ea typeface="+mn-ea"/>
            </a:endParaRPr>
          </a:p>
        </p:txBody>
      </p:sp>
    </p:spTree>
    <p:extLst>
      <p:ext uri="{BB962C8B-B14F-4D97-AF65-F5344CB8AC3E}">
        <p14:creationId xmlns:p14="http://schemas.microsoft.com/office/powerpoint/2010/main" val="3161328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4" y="173187"/>
            <a:ext cx="40925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SEM Results:</a:t>
            </a:r>
            <a:r>
              <a:rPr lang="et-EE" sz="2300" dirty="0" smtClean="0">
                <a:latin typeface="+mj-lt"/>
                <a:ea typeface="+mn-ea"/>
              </a:rPr>
              <a:t> microbial presence</a:t>
            </a:r>
            <a:endParaRPr lang="et-EE" sz="2300" dirty="0">
              <a:solidFill>
                <a:prstClr val="black"/>
              </a:solidFill>
              <a:ea typeface="ＭＳ Ｐゴシック" charset="0"/>
            </a:endParaRPr>
          </a:p>
        </p:txBody>
      </p:sp>
      <p:sp>
        <p:nvSpPr>
          <p:cNvPr id="4" name="TextBox 3"/>
          <p:cNvSpPr txBox="1"/>
          <p:nvPr/>
        </p:nvSpPr>
        <p:spPr>
          <a:xfrm>
            <a:off x="254000" y="800100"/>
            <a:ext cx="8686800" cy="707886"/>
          </a:xfrm>
          <a:prstGeom prst="rect">
            <a:avLst/>
          </a:prstGeom>
          <a:noFill/>
        </p:spPr>
        <p:txBody>
          <a:bodyPr wrap="square" rtlCol="0">
            <a:spAutoFit/>
          </a:bodyPr>
          <a:lstStyle/>
          <a:p>
            <a:r>
              <a:rPr lang="en-US" sz="2000" dirty="0" err="1" smtClean="0"/>
              <a:t>Exopolysaccharides</a:t>
            </a:r>
            <a:r>
              <a:rPr lang="en-US" sz="2000" dirty="0" smtClean="0"/>
              <a:t> (EPS – the microbial extracellular slime) is present on almost all minerals, on some minerals it has developed into a thick biofilm.</a:t>
            </a:r>
            <a:endParaRPr lang="en-US" sz="2000" dirty="0"/>
          </a:p>
        </p:txBody>
      </p:sp>
      <p:sp>
        <p:nvSpPr>
          <p:cNvPr id="5" name="TextBox 4"/>
          <p:cNvSpPr txBox="1"/>
          <p:nvPr/>
        </p:nvSpPr>
        <p:spPr>
          <a:xfrm>
            <a:off x="203200" y="3784600"/>
            <a:ext cx="8686800" cy="1015663"/>
          </a:xfrm>
          <a:prstGeom prst="rect">
            <a:avLst/>
          </a:prstGeom>
          <a:noFill/>
        </p:spPr>
        <p:txBody>
          <a:bodyPr wrap="square" rtlCol="0">
            <a:spAutoFit/>
          </a:bodyPr>
          <a:lstStyle/>
          <a:p>
            <a:r>
              <a:rPr lang="en-US" sz="2000" dirty="0" smtClean="0"/>
              <a:t>Individual bacteria (not associated with biofilm) most prevalent in Calica (high light environment), and least prevalent at the Hotel well, but difference not statistically significant.</a:t>
            </a:r>
            <a:endParaRPr lang="en-US" sz="2000" dirty="0"/>
          </a:p>
        </p:txBody>
      </p:sp>
      <p:pic>
        <p:nvPicPr>
          <p:cNvPr id="6" name="Picture 5"/>
          <p:cNvPicPr>
            <a:picLocks noChangeAspect="1"/>
          </p:cNvPicPr>
          <p:nvPr/>
        </p:nvPicPr>
        <p:blipFill>
          <a:blip r:embed="rId2"/>
          <a:stretch>
            <a:fillRect/>
          </a:stretch>
        </p:blipFill>
        <p:spPr>
          <a:xfrm>
            <a:off x="512235" y="1701800"/>
            <a:ext cx="2573866" cy="1930400"/>
          </a:xfrm>
          <a:prstGeom prst="rect">
            <a:avLst/>
          </a:prstGeom>
          <a:ln>
            <a:solidFill>
              <a:schemeClr val="bg2">
                <a:lumMod val="50000"/>
              </a:schemeClr>
            </a:solidFill>
          </a:ln>
        </p:spPr>
      </p:pic>
      <p:pic>
        <p:nvPicPr>
          <p:cNvPr id="7" name="Picture 6"/>
          <p:cNvPicPr>
            <a:picLocks noChangeAspect="1"/>
          </p:cNvPicPr>
          <p:nvPr/>
        </p:nvPicPr>
        <p:blipFill>
          <a:blip r:embed="rId3"/>
          <a:stretch>
            <a:fillRect/>
          </a:stretch>
        </p:blipFill>
        <p:spPr>
          <a:xfrm>
            <a:off x="3217332" y="1701800"/>
            <a:ext cx="2573867" cy="1930400"/>
          </a:xfrm>
          <a:prstGeom prst="rect">
            <a:avLst/>
          </a:prstGeom>
          <a:ln>
            <a:solidFill>
              <a:srgbClr val="948A54"/>
            </a:solidFill>
          </a:ln>
        </p:spPr>
      </p:pic>
      <p:pic>
        <p:nvPicPr>
          <p:cNvPr id="8" name="Picture 7"/>
          <p:cNvPicPr>
            <a:picLocks noChangeAspect="1"/>
          </p:cNvPicPr>
          <p:nvPr/>
        </p:nvPicPr>
        <p:blipFill>
          <a:blip r:embed="rId4"/>
          <a:stretch>
            <a:fillRect/>
          </a:stretch>
        </p:blipFill>
        <p:spPr>
          <a:xfrm>
            <a:off x="2925232" y="4654548"/>
            <a:ext cx="2599268" cy="1949451"/>
          </a:xfrm>
          <a:prstGeom prst="rect">
            <a:avLst/>
          </a:prstGeom>
          <a:ln>
            <a:solidFill>
              <a:srgbClr val="948A54"/>
            </a:solidFill>
          </a:ln>
        </p:spPr>
      </p:pic>
      <p:pic>
        <p:nvPicPr>
          <p:cNvPr id="9" name="Picture 8"/>
          <p:cNvPicPr>
            <a:picLocks noChangeAspect="1"/>
          </p:cNvPicPr>
          <p:nvPr/>
        </p:nvPicPr>
        <p:blipFill>
          <a:blip r:embed="rId5"/>
          <a:stretch>
            <a:fillRect/>
          </a:stretch>
        </p:blipFill>
        <p:spPr>
          <a:xfrm>
            <a:off x="5905499" y="1689100"/>
            <a:ext cx="2620433" cy="1965325"/>
          </a:xfrm>
          <a:prstGeom prst="rect">
            <a:avLst/>
          </a:prstGeom>
          <a:ln>
            <a:solidFill>
              <a:srgbClr val="948A54"/>
            </a:solidFill>
          </a:ln>
        </p:spPr>
      </p:pic>
      <p:pic>
        <p:nvPicPr>
          <p:cNvPr id="10" name="Picture 9"/>
          <p:cNvPicPr>
            <a:picLocks noChangeAspect="1"/>
          </p:cNvPicPr>
          <p:nvPr/>
        </p:nvPicPr>
        <p:blipFill>
          <a:blip r:embed="rId6"/>
          <a:stretch>
            <a:fillRect/>
          </a:stretch>
        </p:blipFill>
        <p:spPr>
          <a:xfrm>
            <a:off x="5736166" y="4648199"/>
            <a:ext cx="2607734" cy="1955801"/>
          </a:xfrm>
          <a:prstGeom prst="rect">
            <a:avLst/>
          </a:prstGeom>
          <a:ln>
            <a:solidFill>
              <a:srgbClr val="948A54"/>
            </a:solidFill>
          </a:ln>
        </p:spPr>
      </p:pic>
    </p:spTree>
    <p:extLst>
      <p:ext uri="{BB962C8B-B14F-4D97-AF65-F5344CB8AC3E}">
        <p14:creationId xmlns:p14="http://schemas.microsoft.com/office/powerpoint/2010/main" val="10674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4" y="173187"/>
            <a:ext cx="40925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SEM Results:</a:t>
            </a:r>
            <a:r>
              <a:rPr lang="et-EE" sz="2300" dirty="0" smtClean="0">
                <a:latin typeface="+mj-lt"/>
                <a:ea typeface="+mn-ea"/>
              </a:rPr>
              <a:t> microbial presence</a:t>
            </a:r>
            <a:endParaRPr lang="et-EE" sz="2300" dirty="0">
              <a:solidFill>
                <a:prstClr val="black"/>
              </a:solidFill>
              <a:ea typeface="ＭＳ Ｐゴシック" charset="0"/>
            </a:endParaRPr>
          </a:p>
        </p:txBody>
      </p:sp>
      <p:sp>
        <p:nvSpPr>
          <p:cNvPr id="6" name="TextBox 5"/>
          <p:cNvSpPr txBox="1"/>
          <p:nvPr/>
        </p:nvSpPr>
        <p:spPr>
          <a:xfrm>
            <a:off x="469900" y="1282700"/>
            <a:ext cx="8039100" cy="1323439"/>
          </a:xfrm>
          <a:prstGeom prst="rect">
            <a:avLst/>
          </a:prstGeom>
          <a:noFill/>
        </p:spPr>
        <p:txBody>
          <a:bodyPr wrap="square" rtlCol="0">
            <a:spAutoFit/>
          </a:bodyPr>
          <a:lstStyle/>
          <a:p>
            <a:r>
              <a:rPr lang="en-US" sz="2000" dirty="0" smtClean="0"/>
              <a:t>Four groups of diatoms identified: </a:t>
            </a:r>
            <a:r>
              <a:rPr lang="en-US" sz="2000" i="1" dirty="0" err="1" smtClean="0"/>
              <a:t>Chaetocerus</a:t>
            </a:r>
            <a:r>
              <a:rPr lang="en-US" sz="2000" dirty="0" smtClean="0"/>
              <a:t>, </a:t>
            </a:r>
            <a:r>
              <a:rPr lang="en-US" sz="2000" i="1" dirty="0" err="1" smtClean="0"/>
              <a:t>Cocconeis</a:t>
            </a:r>
            <a:r>
              <a:rPr lang="en-US" sz="2000" i="1" dirty="0" smtClean="0"/>
              <a:t>, </a:t>
            </a:r>
            <a:r>
              <a:rPr lang="en-US" sz="2000" i="1" dirty="0" err="1" smtClean="0"/>
              <a:t>Sauroneis</a:t>
            </a:r>
            <a:r>
              <a:rPr lang="en-US" sz="2000" i="1" dirty="0" smtClean="0"/>
              <a:t>, </a:t>
            </a:r>
            <a:r>
              <a:rPr lang="en-US" sz="2000" dirty="0" smtClean="0"/>
              <a:t>and </a:t>
            </a:r>
            <a:r>
              <a:rPr lang="en-US" sz="2000" i="1" dirty="0" err="1" smtClean="0"/>
              <a:t>Stephanodiscus</a:t>
            </a:r>
            <a:r>
              <a:rPr lang="en-US" sz="2000" i="1" dirty="0" smtClean="0"/>
              <a:t>/</a:t>
            </a:r>
            <a:r>
              <a:rPr lang="en-US" sz="2000" i="1" dirty="0" err="1" smtClean="0"/>
              <a:t>Cyclotella</a:t>
            </a:r>
            <a:r>
              <a:rPr lang="en-US" sz="2000" i="1" dirty="0" smtClean="0"/>
              <a:t> </a:t>
            </a:r>
            <a:r>
              <a:rPr lang="en-US" sz="2000" dirty="0" smtClean="0"/>
              <a:t>group</a:t>
            </a:r>
            <a:r>
              <a:rPr lang="en-US" sz="2000" dirty="0"/>
              <a:t>. Diatoms most numerous in Calica (high light); no whole diatoms present at the hotel well (no light). </a:t>
            </a:r>
            <a:r>
              <a:rPr lang="en-US" sz="2000" i="1" dirty="0" err="1"/>
              <a:t>Chaetocerus</a:t>
            </a:r>
            <a:r>
              <a:rPr lang="en-US" sz="2000" dirty="0"/>
              <a:t> only present in Calica</a:t>
            </a:r>
            <a:r>
              <a:rPr lang="en-US" sz="2000" dirty="0" smtClean="0"/>
              <a:t>.</a:t>
            </a:r>
            <a:endParaRPr lang="en-US" sz="2000" dirty="0"/>
          </a:p>
        </p:txBody>
      </p:sp>
      <p:sp>
        <p:nvSpPr>
          <p:cNvPr id="8" name="TextBox 7"/>
          <p:cNvSpPr txBox="1"/>
          <p:nvPr/>
        </p:nvSpPr>
        <p:spPr>
          <a:xfrm>
            <a:off x="304800" y="5499100"/>
            <a:ext cx="6635788" cy="1015663"/>
          </a:xfrm>
          <a:prstGeom prst="rect">
            <a:avLst/>
          </a:prstGeom>
          <a:noFill/>
        </p:spPr>
        <p:txBody>
          <a:bodyPr wrap="square" rtlCol="0">
            <a:spAutoFit/>
          </a:bodyPr>
          <a:lstStyle/>
          <a:p>
            <a:r>
              <a:rPr lang="en-US" sz="2000" dirty="0" smtClean="0"/>
              <a:t>Chalcocite and Chalcopyrite have almost no whole diatoms present (only fragments); hematite, magnetite and pyrrhotite have almost none. </a:t>
            </a:r>
            <a:endParaRPr lang="en-US" sz="2000" dirty="0"/>
          </a:p>
        </p:txBody>
      </p:sp>
      <p:pic>
        <p:nvPicPr>
          <p:cNvPr id="4" name="Picture 3"/>
          <p:cNvPicPr>
            <a:picLocks noChangeAspect="1"/>
          </p:cNvPicPr>
          <p:nvPr/>
        </p:nvPicPr>
        <p:blipFill>
          <a:blip r:embed="rId2"/>
          <a:stretch>
            <a:fillRect/>
          </a:stretch>
        </p:blipFill>
        <p:spPr>
          <a:xfrm>
            <a:off x="4406900" y="3416300"/>
            <a:ext cx="12700" cy="25400"/>
          </a:xfrm>
          <a:prstGeom prst="rect">
            <a:avLst/>
          </a:prstGeom>
        </p:spPr>
      </p:pic>
      <p:pic>
        <p:nvPicPr>
          <p:cNvPr id="5" name="Picture 4"/>
          <p:cNvPicPr>
            <a:picLocks noChangeAspect="1"/>
          </p:cNvPicPr>
          <p:nvPr/>
        </p:nvPicPr>
        <p:blipFill>
          <a:blip r:embed="rId2"/>
          <a:stretch>
            <a:fillRect/>
          </a:stretch>
        </p:blipFill>
        <p:spPr>
          <a:xfrm>
            <a:off x="4406900" y="3416300"/>
            <a:ext cx="12700" cy="25400"/>
          </a:xfrm>
          <a:prstGeom prst="rect">
            <a:avLst/>
          </a:prstGeom>
        </p:spPr>
      </p:pic>
      <p:pic>
        <p:nvPicPr>
          <p:cNvPr id="9" name="Picture 8"/>
          <p:cNvPicPr>
            <a:picLocks noChangeAspect="1"/>
          </p:cNvPicPr>
          <p:nvPr/>
        </p:nvPicPr>
        <p:blipFill rotWithShape="1">
          <a:blip r:embed="rId3"/>
          <a:srcRect t="14595" b="3784"/>
          <a:stretch/>
        </p:blipFill>
        <p:spPr>
          <a:xfrm>
            <a:off x="2572808" y="2984500"/>
            <a:ext cx="1745192" cy="1717153"/>
          </a:xfrm>
          <a:prstGeom prst="rect">
            <a:avLst/>
          </a:prstGeom>
          <a:ln>
            <a:solidFill>
              <a:srgbClr val="948A54"/>
            </a:solidFill>
          </a:ln>
        </p:spPr>
      </p:pic>
      <p:pic>
        <p:nvPicPr>
          <p:cNvPr id="10" name="Picture 9"/>
          <p:cNvPicPr>
            <a:picLocks noChangeAspect="1"/>
          </p:cNvPicPr>
          <p:nvPr/>
        </p:nvPicPr>
        <p:blipFill>
          <a:blip r:embed="rId4"/>
          <a:stretch>
            <a:fillRect/>
          </a:stretch>
        </p:blipFill>
        <p:spPr>
          <a:xfrm>
            <a:off x="152400" y="2984500"/>
            <a:ext cx="2281767" cy="1711325"/>
          </a:xfrm>
          <a:prstGeom prst="rect">
            <a:avLst/>
          </a:prstGeom>
          <a:ln>
            <a:solidFill>
              <a:srgbClr val="948A54"/>
            </a:solidFill>
          </a:ln>
        </p:spPr>
      </p:pic>
      <p:pic>
        <p:nvPicPr>
          <p:cNvPr id="11" name="Picture 10"/>
          <p:cNvPicPr>
            <a:picLocks noChangeAspect="1"/>
          </p:cNvPicPr>
          <p:nvPr/>
        </p:nvPicPr>
        <p:blipFill>
          <a:blip r:embed="rId5"/>
          <a:stretch>
            <a:fillRect/>
          </a:stretch>
        </p:blipFill>
        <p:spPr>
          <a:xfrm>
            <a:off x="4470400" y="2987674"/>
            <a:ext cx="2260600" cy="1695450"/>
          </a:xfrm>
          <a:prstGeom prst="rect">
            <a:avLst/>
          </a:prstGeom>
          <a:ln>
            <a:solidFill>
              <a:srgbClr val="948A54"/>
            </a:solidFill>
          </a:ln>
        </p:spPr>
      </p:pic>
      <p:pic>
        <p:nvPicPr>
          <p:cNvPr id="12" name="Picture 11"/>
          <p:cNvPicPr>
            <a:picLocks noChangeAspect="1"/>
          </p:cNvPicPr>
          <p:nvPr/>
        </p:nvPicPr>
        <p:blipFill>
          <a:blip r:embed="rId6"/>
          <a:stretch>
            <a:fillRect/>
          </a:stretch>
        </p:blipFill>
        <p:spPr>
          <a:xfrm>
            <a:off x="6837341" y="2984500"/>
            <a:ext cx="2184570" cy="1689100"/>
          </a:xfrm>
          <a:prstGeom prst="rect">
            <a:avLst/>
          </a:prstGeom>
          <a:ln>
            <a:solidFill>
              <a:srgbClr val="948A54"/>
            </a:solidFill>
          </a:ln>
        </p:spPr>
      </p:pic>
    </p:spTree>
    <p:extLst>
      <p:ext uri="{BB962C8B-B14F-4D97-AF65-F5344CB8AC3E}">
        <p14:creationId xmlns:p14="http://schemas.microsoft.com/office/powerpoint/2010/main" val="419471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4" y="173187"/>
            <a:ext cx="40925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SEM Results:</a:t>
            </a:r>
            <a:r>
              <a:rPr lang="et-EE" sz="2300" dirty="0" smtClean="0">
                <a:latin typeface="+mj-lt"/>
                <a:ea typeface="+mn-ea"/>
              </a:rPr>
              <a:t> microbial presence</a:t>
            </a:r>
            <a:endParaRPr lang="et-EE" sz="2300" dirty="0">
              <a:solidFill>
                <a:prstClr val="black"/>
              </a:solidFill>
              <a:ea typeface="ＭＳ Ｐゴシック" charset="0"/>
            </a:endParaRPr>
          </a:p>
        </p:txBody>
      </p:sp>
      <p:sp>
        <p:nvSpPr>
          <p:cNvPr id="6" name="TextBox 5"/>
          <p:cNvSpPr txBox="1"/>
          <p:nvPr/>
        </p:nvSpPr>
        <p:spPr>
          <a:xfrm>
            <a:off x="469900" y="1282700"/>
            <a:ext cx="8039100" cy="1323439"/>
          </a:xfrm>
          <a:prstGeom prst="rect">
            <a:avLst/>
          </a:prstGeom>
          <a:noFill/>
        </p:spPr>
        <p:txBody>
          <a:bodyPr wrap="square" rtlCol="0">
            <a:spAutoFit/>
          </a:bodyPr>
          <a:lstStyle/>
          <a:p>
            <a:r>
              <a:rPr lang="en-US" sz="2000" dirty="0" smtClean="0"/>
              <a:t>Four groups of diatoms identified: </a:t>
            </a:r>
            <a:r>
              <a:rPr lang="en-US" sz="2000" i="1" dirty="0" err="1" smtClean="0"/>
              <a:t>Chaetocerus</a:t>
            </a:r>
            <a:r>
              <a:rPr lang="en-US" sz="2000" dirty="0" smtClean="0"/>
              <a:t>, </a:t>
            </a:r>
            <a:r>
              <a:rPr lang="en-US" sz="2000" i="1" dirty="0" err="1" smtClean="0"/>
              <a:t>Cocconeis</a:t>
            </a:r>
            <a:r>
              <a:rPr lang="en-US" sz="2000" i="1" dirty="0" smtClean="0"/>
              <a:t>, </a:t>
            </a:r>
            <a:r>
              <a:rPr lang="en-US" sz="2000" i="1" dirty="0" err="1" smtClean="0"/>
              <a:t>Sauroneis</a:t>
            </a:r>
            <a:r>
              <a:rPr lang="en-US" sz="2000" i="1" dirty="0" smtClean="0"/>
              <a:t>, </a:t>
            </a:r>
            <a:r>
              <a:rPr lang="en-US" sz="2000" dirty="0" smtClean="0"/>
              <a:t>and </a:t>
            </a:r>
            <a:r>
              <a:rPr lang="en-US" sz="2000" i="1" dirty="0" err="1" smtClean="0"/>
              <a:t>Stephanodiscus</a:t>
            </a:r>
            <a:r>
              <a:rPr lang="en-US" sz="2000" i="1" dirty="0" smtClean="0"/>
              <a:t>/</a:t>
            </a:r>
            <a:r>
              <a:rPr lang="en-US" sz="2000" i="1" dirty="0" err="1" smtClean="0"/>
              <a:t>Cyclotella</a:t>
            </a:r>
            <a:r>
              <a:rPr lang="en-US" sz="2000" i="1" dirty="0" smtClean="0"/>
              <a:t> </a:t>
            </a:r>
            <a:r>
              <a:rPr lang="en-US" sz="2000" dirty="0" smtClean="0"/>
              <a:t>group</a:t>
            </a:r>
            <a:r>
              <a:rPr lang="en-US" sz="2000" dirty="0"/>
              <a:t>. Diatoms most numerous in Calica (high light); no whole diatoms present at the hotel well (no light). </a:t>
            </a:r>
            <a:r>
              <a:rPr lang="en-US" sz="2000" i="1" dirty="0" err="1"/>
              <a:t>Chaetocerus</a:t>
            </a:r>
            <a:r>
              <a:rPr lang="en-US" sz="2000" dirty="0"/>
              <a:t> only present in Calica</a:t>
            </a:r>
            <a:r>
              <a:rPr lang="en-US" sz="2000" dirty="0" smtClean="0"/>
              <a:t>.</a:t>
            </a:r>
            <a:endParaRPr lang="en-US" sz="2000" dirty="0"/>
          </a:p>
        </p:txBody>
      </p:sp>
      <p:sp>
        <p:nvSpPr>
          <p:cNvPr id="8" name="TextBox 7"/>
          <p:cNvSpPr txBox="1"/>
          <p:nvPr/>
        </p:nvSpPr>
        <p:spPr>
          <a:xfrm>
            <a:off x="202166" y="4780750"/>
            <a:ext cx="4967995" cy="1323439"/>
          </a:xfrm>
          <a:prstGeom prst="rect">
            <a:avLst/>
          </a:prstGeom>
          <a:noFill/>
        </p:spPr>
        <p:txBody>
          <a:bodyPr wrap="square" rtlCol="0">
            <a:spAutoFit/>
          </a:bodyPr>
          <a:lstStyle/>
          <a:p>
            <a:r>
              <a:rPr lang="en-US" sz="2000" dirty="0" smtClean="0"/>
              <a:t>Chalcocite and Chalcopyrite have almost no whole diatoms present (only fragments); hematite, magnetite and pyrrhotite have almost none. </a:t>
            </a:r>
            <a:endParaRPr lang="en-US" sz="2000" dirty="0"/>
          </a:p>
        </p:txBody>
      </p:sp>
      <p:pic>
        <p:nvPicPr>
          <p:cNvPr id="4" name="Picture 3"/>
          <p:cNvPicPr>
            <a:picLocks noChangeAspect="1"/>
          </p:cNvPicPr>
          <p:nvPr/>
        </p:nvPicPr>
        <p:blipFill>
          <a:blip r:embed="rId2"/>
          <a:stretch>
            <a:fillRect/>
          </a:stretch>
        </p:blipFill>
        <p:spPr>
          <a:xfrm>
            <a:off x="4471044" y="3095600"/>
            <a:ext cx="45719" cy="91438"/>
          </a:xfrm>
          <a:prstGeom prst="rect">
            <a:avLst/>
          </a:prstGeom>
        </p:spPr>
      </p:pic>
      <p:pic>
        <p:nvPicPr>
          <p:cNvPr id="5" name="Picture 4"/>
          <p:cNvPicPr>
            <a:picLocks noChangeAspect="1"/>
          </p:cNvPicPr>
          <p:nvPr/>
        </p:nvPicPr>
        <p:blipFill>
          <a:blip r:embed="rId2"/>
          <a:stretch>
            <a:fillRect/>
          </a:stretch>
        </p:blipFill>
        <p:spPr>
          <a:xfrm>
            <a:off x="4471044" y="3095600"/>
            <a:ext cx="45719" cy="91438"/>
          </a:xfrm>
          <a:prstGeom prst="rect">
            <a:avLst/>
          </a:prstGeom>
        </p:spPr>
      </p:pic>
      <p:pic>
        <p:nvPicPr>
          <p:cNvPr id="9" name="Picture 8"/>
          <p:cNvPicPr>
            <a:picLocks noChangeAspect="1"/>
          </p:cNvPicPr>
          <p:nvPr/>
        </p:nvPicPr>
        <p:blipFill rotWithShape="1">
          <a:blip r:embed="rId3"/>
          <a:srcRect t="14595" b="3784"/>
          <a:stretch/>
        </p:blipFill>
        <p:spPr>
          <a:xfrm>
            <a:off x="2636953" y="2663800"/>
            <a:ext cx="1647950" cy="1621473"/>
          </a:xfrm>
          <a:prstGeom prst="rect">
            <a:avLst/>
          </a:prstGeom>
          <a:ln>
            <a:solidFill>
              <a:srgbClr val="948A54"/>
            </a:solidFill>
          </a:ln>
        </p:spPr>
      </p:pic>
      <p:pic>
        <p:nvPicPr>
          <p:cNvPr id="10" name="Picture 9"/>
          <p:cNvPicPr>
            <a:picLocks noChangeAspect="1"/>
          </p:cNvPicPr>
          <p:nvPr/>
        </p:nvPicPr>
        <p:blipFill>
          <a:blip r:embed="rId4"/>
          <a:stretch>
            <a:fillRect/>
          </a:stretch>
        </p:blipFill>
        <p:spPr>
          <a:xfrm>
            <a:off x="216545" y="2663801"/>
            <a:ext cx="2154627" cy="1615970"/>
          </a:xfrm>
          <a:prstGeom prst="rect">
            <a:avLst/>
          </a:prstGeom>
          <a:ln>
            <a:solidFill>
              <a:srgbClr val="948A54"/>
            </a:solidFill>
          </a:ln>
        </p:spPr>
      </p:pic>
      <p:pic>
        <p:nvPicPr>
          <p:cNvPr id="11" name="Picture 10"/>
          <p:cNvPicPr>
            <a:picLocks noChangeAspect="1"/>
          </p:cNvPicPr>
          <p:nvPr/>
        </p:nvPicPr>
        <p:blipFill>
          <a:blip r:embed="rId5"/>
          <a:stretch>
            <a:fillRect/>
          </a:stretch>
        </p:blipFill>
        <p:spPr>
          <a:xfrm>
            <a:off x="4534545" y="2666974"/>
            <a:ext cx="2134639" cy="1600979"/>
          </a:xfrm>
          <a:prstGeom prst="rect">
            <a:avLst/>
          </a:prstGeom>
          <a:ln>
            <a:solidFill>
              <a:srgbClr val="948A54"/>
            </a:solidFill>
          </a:ln>
        </p:spPr>
      </p:pic>
      <p:pic>
        <p:nvPicPr>
          <p:cNvPr id="12" name="Picture 11"/>
          <p:cNvPicPr>
            <a:picLocks noChangeAspect="1"/>
          </p:cNvPicPr>
          <p:nvPr/>
        </p:nvPicPr>
        <p:blipFill>
          <a:blip r:embed="rId6"/>
          <a:stretch>
            <a:fillRect/>
          </a:stretch>
        </p:blipFill>
        <p:spPr>
          <a:xfrm>
            <a:off x="6901486" y="2663800"/>
            <a:ext cx="2062845" cy="1594983"/>
          </a:xfrm>
          <a:prstGeom prst="rect">
            <a:avLst/>
          </a:prstGeom>
          <a:ln>
            <a:solidFill>
              <a:srgbClr val="948A54"/>
            </a:solidFill>
          </a:ln>
        </p:spPr>
      </p:pic>
      <p:pic>
        <p:nvPicPr>
          <p:cNvPr id="7" name="Picture 6"/>
          <p:cNvPicPr>
            <a:picLocks noChangeAspect="1"/>
          </p:cNvPicPr>
          <p:nvPr/>
        </p:nvPicPr>
        <p:blipFill>
          <a:blip r:embed="rId7"/>
          <a:stretch>
            <a:fillRect/>
          </a:stretch>
        </p:blipFill>
        <p:spPr>
          <a:xfrm>
            <a:off x="5952741" y="4403591"/>
            <a:ext cx="3055305" cy="2291479"/>
          </a:xfrm>
          <a:prstGeom prst="rect">
            <a:avLst/>
          </a:prstGeom>
          <a:ln>
            <a:solidFill>
              <a:srgbClr val="948A54"/>
            </a:solidFill>
          </a:ln>
        </p:spPr>
      </p:pic>
    </p:spTree>
    <p:extLst>
      <p:ext uri="{BB962C8B-B14F-4D97-AF65-F5344CB8AC3E}">
        <p14:creationId xmlns:p14="http://schemas.microsoft.com/office/powerpoint/2010/main" val="251433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843607" y="5558684"/>
            <a:ext cx="1022692" cy="1022692"/>
          </a:xfrm>
          <a:prstGeom prst="rect">
            <a:avLst/>
          </a:prstGeom>
          <a:ln>
            <a:solidFill>
              <a:srgbClr val="7F7F7F"/>
            </a:solidFill>
          </a:ln>
        </p:spPr>
      </p:pic>
      <p:pic>
        <p:nvPicPr>
          <p:cNvPr id="28" name="Picture 27"/>
          <p:cNvPicPr>
            <a:picLocks noChangeAspect="1"/>
          </p:cNvPicPr>
          <p:nvPr/>
        </p:nvPicPr>
        <p:blipFill>
          <a:blip r:embed="rId3"/>
          <a:stretch>
            <a:fillRect/>
          </a:stretch>
        </p:blipFill>
        <p:spPr>
          <a:xfrm>
            <a:off x="3689008" y="5571384"/>
            <a:ext cx="1022692" cy="1022692"/>
          </a:xfrm>
          <a:prstGeom prst="rect">
            <a:avLst/>
          </a:prstGeom>
          <a:ln>
            <a:solidFill>
              <a:srgbClr val="7F7F7F"/>
            </a:solidFill>
          </a:ln>
        </p:spPr>
      </p:pic>
      <p:pic>
        <p:nvPicPr>
          <p:cNvPr id="27" name="Picture 26"/>
          <p:cNvPicPr>
            <a:picLocks noChangeAspect="1"/>
          </p:cNvPicPr>
          <p:nvPr/>
        </p:nvPicPr>
        <p:blipFill>
          <a:blip r:embed="rId4"/>
          <a:stretch>
            <a:fillRect/>
          </a:stretch>
        </p:blipFill>
        <p:spPr>
          <a:xfrm>
            <a:off x="5963621" y="4457700"/>
            <a:ext cx="983279" cy="983279"/>
          </a:xfrm>
          <a:prstGeom prst="rect">
            <a:avLst/>
          </a:prstGeom>
          <a:ln>
            <a:solidFill>
              <a:srgbClr val="7F7F7F"/>
            </a:solidFill>
          </a:ln>
        </p:spPr>
      </p:pic>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5" y="173187"/>
            <a:ext cx="2341640"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Results:</a:t>
            </a:r>
            <a:r>
              <a:rPr lang="et-EE" sz="2300" dirty="0" smtClean="0">
                <a:latin typeface="+mj-lt"/>
                <a:ea typeface="+mn-ea"/>
              </a:rPr>
              <a:t> Diversity</a:t>
            </a:r>
            <a:endParaRPr lang="et-EE" sz="2300" dirty="0">
              <a:solidFill>
                <a:prstClr val="black"/>
              </a:solidFill>
              <a:ea typeface="ＭＳ Ｐゴシック" charset="0"/>
            </a:endParaRPr>
          </a:p>
        </p:txBody>
      </p:sp>
      <p:sp>
        <p:nvSpPr>
          <p:cNvPr id="4" name="TextBox 3"/>
          <p:cNvSpPr txBox="1"/>
          <p:nvPr/>
        </p:nvSpPr>
        <p:spPr>
          <a:xfrm>
            <a:off x="250824" y="173187"/>
            <a:ext cx="42703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SEM Results:</a:t>
            </a:r>
            <a:r>
              <a:rPr lang="et-EE" sz="2300" dirty="0" smtClean="0">
                <a:latin typeface="+mj-lt"/>
                <a:ea typeface="+mn-ea"/>
              </a:rPr>
              <a:t> mineral precipitation</a:t>
            </a:r>
            <a:endParaRPr lang="et-EE" sz="2300" dirty="0">
              <a:solidFill>
                <a:prstClr val="black"/>
              </a:solidFill>
              <a:ea typeface="ＭＳ Ｐゴシック" charset="0"/>
            </a:endParaRPr>
          </a:p>
        </p:txBody>
      </p:sp>
      <p:sp>
        <p:nvSpPr>
          <p:cNvPr id="5" name="TextBox 4"/>
          <p:cNvSpPr txBox="1"/>
          <p:nvPr/>
        </p:nvSpPr>
        <p:spPr>
          <a:xfrm>
            <a:off x="419100" y="749300"/>
            <a:ext cx="8140700" cy="707886"/>
          </a:xfrm>
          <a:prstGeom prst="rect">
            <a:avLst/>
          </a:prstGeom>
          <a:noFill/>
        </p:spPr>
        <p:txBody>
          <a:bodyPr wrap="square" rtlCol="0">
            <a:spAutoFit/>
          </a:bodyPr>
          <a:lstStyle/>
          <a:p>
            <a:r>
              <a:rPr lang="en-US" sz="2000" dirty="0" smtClean="0"/>
              <a:t>Precipitation of sulfur granules: only in deep saline anaerobic environment, on most iron-containing minerals, except Chalcopyrite and Pyrrhotite.</a:t>
            </a:r>
            <a:endParaRPr lang="en-US" sz="2000" dirty="0"/>
          </a:p>
        </p:txBody>
      </p:sp>
      <p:sp>
        <p:nvSpPr>
          <p:cNvPr id="6" name="TextBox 5"/>
          <p:cNvSpPr txBox="1"/>
          <p:nvPr/>
        </p:nvSpPr>
        <p:spPr>
          <a:xfrm>
            <a:off x="215900" y="3924300"/>
            <a:ext cx="8140700" cy="400110"/>
          </a:xfrm>
          <a:prstGeom prst="rect">
            <a:avLst/>
          </a:prstGeom>
          <a:noFill/>
        </p:spPr>
        <p:txBody>
          <a:bodyPr wrap="square" rtlCol="0">
            <a:spAutoFit/>
          </a:bodyPr>
          <a:lstStyle/>
          <a:p>
            <a:r>
              <a:rPr lang="en-US" sz="2000" dirty="0" smtClean="0"/>
              <a:t>Precipitation of copper sulfate crystals in Xcolac: On apatite and chalcocite.</a:t>
            </a:r>
            <a:endParaRPr lang="en-US" sz="2000" dirty="0"/>
          </a:p>
        </p:txBody>
      </p:sp>
      <p:pic>
        <p:nvPicPr>
          <p:cNvPr id="7" name="Picture 6"/>
          <p:cNvPicPr>
            <a:picLocks noChangeAspect="1"/>
          </p:cNvPicPr>
          <p:nvPr/>
        </p:nvPicPr>
        <p:blipFill>
          <a:blip r:embed="rId5"/>
          <a:stretch>
            <a:fillRect/>
          </a:stretch>
        </p:blipFill>
        <p:spPr>
          <a:xfrm>
            <a:off x="4286980" y="1600199"/>
            <a:ext cx="2456719" cy="1842539"/>
          </a:xfrm>
          <a:prstGeom prst="rect">
            <a:avLst/>
          </a:prstGeom>
          <a:ln>
            <a:solidFill>
              <a:srgbClr val="948A54"/>
            </a:solidFill>
          </a:ln>
        </p:spPr>
      </p:pic>
      <p:pic>
        <p:nvPicPr>
          <p:cNvPr id="8" name="Picture 7"/>
          <p:cNvPicPr>
            <a:picLocks noChangeAspect="1"/>
          </p:cNvPicPr>
          <p:nvPr/>
        </p:nvPicPr>
        <p:blipFill>
          <a:blip r:embed="rId6"/>
          <a:stretch>
            <a:fillRect/>
          </a:stretch>
        </p:blipFill>
        <p:spPr>
          <a:xfrm>
            <a:off x="1579032" y="1562100"/>
            <a:ext cx="2472267" cy="1854200"/>
          </a:xfrm>
          <a:prstGeom prst="rect">
            <a:avLst/>
          </a:prstGeom>
          <a:ln>
            <a:solidFill>
              <a:srgbClr val="948A54"/>
            </a:solidFill>
          </a:ln>
        </p:spPr>
      </p:pic>
      <p:sp>
        <p:nvSpPr>
          <p:cNvPr id="9" name="TextBox 8"/>
          <p:cNvSpPr txBox="1"/>
          <p:nvPr/>
        </p:nvSpPr>
        <p:spPr>
          <a:xfrm>
            <a:off x="1587500" y="3441700"/>
            <a:ext cx="2476500" cy="369332"/>
          </a:xfrm>
          <a:prstGeom prst="rect">
            <a:avLst/>
          </a:prstGeom>
          <a:noFill/>
          <a:ln>
            <a:solidFill>
              <a:schemeClr val="bg2">
                <a:lumMod val="25000"/>
              </a:schemeClr>
            </a:solidFill>
          </a:ln>
        </p:spPr>
        <p:txBody>
          <a:bodyPr wrap="square" rtlCol="0">
            <a:spAutoFit/>
          </a:bodyPr>
          <a:lstStyle/>
          <a:p>
            <a:pPr algn="ctr"/>
            <a:r>
              <a:rPr lang="en-US" dirty="0" smtClean="0"/>
              <a:t>Xcolac, Saline: Siderite</a:t>
            </a:r>
            <a:endParaRPr lang="en-US" dirty="0"/>
          </a:p>
        </p:txBody>
      </p:sp>
      <p:pic>
        <p:nvPicPr>
          <p:cNvPr id="10" name="Picture 9"/>
          <p:cNvPicPr>
            <a:picLocks noChangeAspect="1"/>
          </p:cNvPicPr>
          <p:nvPr/>
        </p:nvPicPr>
        <p:blipFill>
          <a:blip r:embed="rId7"/>
          <a:stretch>
            <a:fillRect/>
          </a:stretch>
        </p:blipFill>
        <p:spPr>
          <a:xfrm>
            <a:off x="913607" y="4419601"/>
            <a:ext cx="2337594" cy="1753196"/>
          </a:xfrm>
          <a:prstGeom prst="rect">
            <a:avLst/>
          </a:prstGeom>
          <a:ln w="28575" cmpd="sng">
            <a:solidFill>
              <a:srgbClr val="7F7F7F"/>
            </a:solidFill>
          </a:ln>
        </p:spPr>
      </p:pic>
      <p:sp>
        <p:nvSpPr>
          <p:cNvPr id="11" name="TextBox 10"/>
          <p:cNvSpPr txBox="1"/>
          <p:nvPr/>
        </p:nvSpPr>
        <p:spPr>
          <a:xfrm>
            <a:off x="889000" y="6196568"/>
            <a:ext cx="2374900" cy="369332"/>
          </a:xfrm>
          <a:prstGeom prst="rect">
            <a:avLst/>
          </a:prstGeom>
          <a:noFill/>
          <a:ln>
            <a:solidFill>
              <a:schemeClr val="bg2">
                <a:lumMod val="25000"/>
              </a:schemeClr>
            </a:solidFill>
          </a:ln>
        </p:spPr>
        <p:txBody>
          <a:bodyPr wrap="square" rtlCol="0">
            <a:spAutoFit/>
          </a:bodyPr>
          <a:lstStyle/>
          <a:p>
            <a:pPr algn="ctr"/>
            <a:r>
              <a:rPr lang="en-US" dirty="0" smtClean="0"/>
              <a:t>Xcolac, Saline: Apatite</a:t>
            </a:r>
            <a:endParaRPr lang="en-US" dirty="0"/>
          </a:p>
        </p:txBody>
      </p:sp>
      <p:pic>
        <p:nvPicPr>
          <p:cNvPr id="12" name="Picture 11"/>
          <p:cNvPicPr>
            <a:picLocks noChangeAspect="1"/>
          </p:cNvPicPr>
          <p:nvPr/>
        </p:nvPicPr>
        <p:blipFill>
          <a:blip r:embed="rId8"/>
          <a:stretch>
            <a:fillRect/>
          </a:stretch>
        </p:blipFill>
        <p:spPr>
          <a:xfrm>
            <a:off x="3695700" y="4458613"/>
            <a:ext cx="989687" cy="989687"/>
          </a:xfrm>
          <a:prstGeom prst="rect">
            <a:avLst/>
          </a:prstGeom>
          <a:ln>
            <a:noFill/>
          </a:ln>
        </p:spPr>
      </p:pic>
      <p:sp>
        <p:nvSpPr>
          <p:cNvPr id="13" name="Title 1"/>
          <p:cNvSpPr txBox="1">
            <a:spLocks/>
          </p:cNvSpPr>
          <p:nvPr/>
        </p:nvSpPr>
        <p:spPr>
          <a:xfrm>
            <a:off x="3733562" y="5172471"/>
            <a:ext cx="936688" cy="346075"/>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b="1" dirty="0" smtClean="0">
                <a:solidFill>
                  <a:srgbClr val="FFFFFF"/>
                </a:solidFill>
              </a:rPr>
              <a:t>Carbon</a:t>
            </a:r>
            <a:endParaRPr lang="en-US" sz="1300" b="1" dirty="0">
              <a:solidFill>
                <a:srgbClr val="FFFFFF"/>
              </a:solidFill>
            </a:endParaRPr>
          </a:p>
        </p:txBody>
      </p:sp>
      <p:pic>
        <p:nvPicPr>
          <p:cNvPr id="14" name="Picture 13"/>
          <p:cNvPicPr>
            <a:picLocks noChangeAspect="1"/>
          </p:cNvPicPr>
          <p:nvPr/>
        </p:nvPicPr>
        <p:blipFill>
          <a:blip r:embed="rId9"/>
          <a:stretch>
            <a:fillRect/>
          </a:stretch>
        </p:blipFill>
        <p:spPr>
          <a:xfrm>
            <a:off x="4843232" y="4458613"/>
            <a:ext cx="989687" cy="989687"/>
          </a:xfrm>
          <a:prstGeom prst="rect">
            <a:avLst/>
          </a:prstGeom>
          <a:ln>
            <a:solidFill>
              <a:srgbClr val="7F7F7F"/>
            </a:solidFill>
          </a:ln>
        </p:spPr>
      </p:pic>
      <p:sp>
        <p:nvSpPr>
          <p:cNvPr id="15" name="Title 1"/>
          <p:cNvSpPr txBox="1">
            <a:spLocks/>
          </p:cNvSpPr>
          <p:nvPr/>
        </p:nvSpPr>
        <p:spPr>
          <a:xfrm>
            <a:off x="4886970" y="5179338"/>
            <a:ext cx="936688" cy="346075"/>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b="1" dirty="0" smtClean="0">
                <a:solidFill>
                  <a:srgbClr val="FFFFFF"/>
                </a:solidFill>
              </a:rPr>
              <a:t>Calcium</a:t>
            </a:r>
            <a:endParaRPr lang="en-US" sz="1300" b="1" dirty="0">
              <a:solidFill>
                <a:srgbClr val="FFFFFF"/>
              </a:solidFill>
            </a:endParaRPr>
          </a:p>
        </p:txBody>
      </p:sp>
      <p:sp>
        <p:nvSpPr>
          <p:cNvPr id="24" name="Title 1"/>
          <p:cNvSpPr txBox="1">
            <a:spLocks/>
          </p:cNvSpPr>
          <p:nvPr/>
        </p:nvSpPr>
        <p:spPr>
          <a:xfrm>
            <a:off x="5984413" y="5156941"/>
            <a:ext cx="936688" cy="346075"/>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b="1" dirty="0" smtClean="0">
                <a:solidFill>
                  <a:srgbClr val="FFFFFF"/>
                </a:solidFill>
              </a:rPr>
              <a:t>Copper</a:t>
            </a:r>
            <a:endParaRPr lang="en-US" sz="1300" b="1" dirty="0">
              <a:solidFill>
                <a:srgbClr val="FFFFFF"/>
              </a:solidFill>
            </a:endParaRPr>
          </a:p>
        </p:txBody>
      </p:sp>
      <p:sp>
        <p:nvSpPr>
          <p:cNvPr id="25" name="Title 1"/>
          <p:cNvSpPr txBox="1">
            <a:spLocks/>
          </p:cNvSpPr>
          <p:nvPr/>
        </p:nvSpPr>
        <p:spPr>
          <a:xfrm>
            <a:off x="3729344" y="6312641"/>
            <a:ext cx="936688" cy="329459"/>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b="1" dirty="0" smtClean="0">
                <a:solidFill>
                  <a:srgbClr val="FFFFFF"/>
                </a:solidFill>
              </a:rPr>
              <a:t>Oxygen</a:t>
            </a:r>
            <a:endParaRPr lang="en-US" sz="1300" b="1" dirty="0">
              <a:solidFill>
                <a:srgbClr val="FFFFFF"/>
              </a:solidFill>
            </a:endParaRPr>
          </a:p>
        </p:txBody>
      </p:sp>
      <p:sp>
        <p:nvSpPr>
          <p:cNvPr id="26" name="Title 1"/>
          <p:cNvSpPr txBox="1">
            <a:spLocks/>
          </p:cNvSpPr>
          <p:nvPr/>
        </p:nvSpPr>
        <p:spPr>
          <a:xfrm>
            <a:off x="4751847" y="6279409"/>
            <a:ext cx="1270092" cy="346075"/>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dirty="0" smtClean="0">
                <a:solidFill>
                  <a:srgbClr val="FFFFFF"/>
                </a:solidFill>
              </a:rPr>
              <a:t>Phosphorus</a:t>
            </a:r>
            <a:endParaRPr lang="en-US" sz="1300" dirty="0">
              <a:solidFill>
                <a:srgbClr val="FFFFFF"/>
              </a:solidFill>
            </a:endParaRPr>
          </a:p>
        </p:txBody>
      </p:sp>
      <p:pic>
        <p:nvPicPr>
          <p:cNvPr id="30" name="Picture 29"/>
          <p:cNvPicPr>
            <a:picLocks noChangeAspect="1"/>
          </p:cNvPicPr>
          <p:nvPr/>
        </p:nvPicPr>
        <p:blipFill>
          <a:blip r:embed="rId10"/>
          <a:stretch>
            <a:fillRect/>
          </a:stretch>
        </p:blipFill>
        <p:spPr>
          <a:xfrm>
            <a:off x="5953438" y="5545984"/>
            <a:ext cx="1022692" cy="1022692"/>
          </a:xfrm>
          <a:prstGeom prst="rect">
            <a:avLst/>
          </a:prstGeom>
          <a:ln>
            <a:solidFill>
              <a:srgbClr val="7F7F7F"/>
            </a:solidFill>
          </a:ln>
        </p:spPr>
      </p:pic>
      <p:sp>
        <p:nvSpPr>
          <p:cNvPr id="31" name="Title 1"/>
          <p:cNvSpPr txBox="1">
            <a:spLocks/>
          </p:cNvSpPr>
          <p:nvPr/>
        </p:nvSpPr>
        <p:spPr>
          <a:xfrm>
            <a:off x="5998864" y="6292237"/>
            <a:ext cx="936688" cy="329459"/>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300" b="1" dirty="0" smtClean="0">
                <a:solidFill>
                  <a:srgbClr val="FFFFFF"/>
                </a:solidFill>
              </a:rPr>
              <a:t>Sulfur</a:t>
            </a:r>
            <a:endParaRPr lang="en-US" sz="1300" b="1" dirty="0">
              <a:solidFill>
                <a:srgbClr val="FFFFFF"/>
              </a:solidFill>
            </a:endParaRPr>
          </a:p>
        </p:txBody>
      </p:sp>
    </p:spTree>
    <p:extLst>
      <p:ext uri="{BB962C8B-B14F-4D97-AF65-F5344CB8AC3E}">
        <p14:creationId xmlns:p14="http://schemas.microsoft.com/office/powerpoint/2010/main" val="2161542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5" y="173187"/>
            <a:ext cx="2341640"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Results:</a:t>
            </a:r>
            <a:r>
              <a:rPr lang="et-EE" sz="2300" dirty="0" smtClean="0">
                <a:latin typeface="+mj-lt"/>
                <a:ea typeface="+mn-ea"/>
              </a:rPr>
              <a:t> Diversity</a:t>
            </a:r>
            <a:endParaRPr lang="et-EE" sz="2300" dirty="0">
              <a:solidFill>
                <a:prstClr val="black"/>
              </a:solidFill>
              <a:ea typeface="ＭＳ Ｐゴシック" charset="0"/>
            </a:endParaRPr>
          </a:p>
        </p:txBody>
      </p:sp>
      <p:sp>
        <p:nvSpPr>
          <p:cNvPr id="4" name="TextBox 3"/>
          <p:cNvSpPr txBox="1"/>
          <p:nvPr/>
        </p:nvSpPr>
        <p:spPr>
          <a:xfrm>
            <a:off x="250824" y="173187"/>
            <a:ext cx="4270376"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SEM Results:</a:t>
            </a:r>
            <a:r>
              <a:rPr lang="et-EE" sz="2300" dirty="0" smtClean="0">
                <a:latin typeface="+mj-lt"/>
                <a:ea typeface="+mn-ea"/>
              </a:rPr>
              <a:t> mineral precipitation</a:t>
            </a:r>
            <a:endParaRPr lang="et-EE" sz="2300" dirty="0">
              <a:solidFill>
                <a:prstClr val="black"/>
              </a:solidFill>
              <a:ea typeface="ＭＳ Ｐゴシック" charset="0"/>
            </a:endParaRPr>
          </a:p>
        </p:txBody>
      </p:sp>
      <p:sp>
        <p:nvSpPr>
          <p:cNvPr id="5" name="TextBox 4"/>
          <p:cNvSpPr txBox="1"/>
          <p:nvPr/>
        </p:nvSpPr>
        <p:spPr>
          <a:xfrm>
            <a:off x="177800" y="812800"/>
            <a:ext cx="8724900" cy="1015663"/>
          </a:xfrm>
          <a:prstGeom prst="rect">
            <a:avLst/>
          </a:prstGeom>
          <a:noFill/>
        </p:spPr>
        <p:txBody>
          <a:bodyPr wrap="square" rtlCol="0">
            <a:spAutoFit/>
          </a:bodyPr>
          <a:lstStyle/>
          <a:p>
            <a:r>
              <a:rPr lang="en-US" sz="2000" dirty="0" err="1" smtClean="0"/>
              <a:t>Framboidal</a:t>
            </a:r>
            <a:r>
              <a:rPr lang="en-US" sz="2000" dirty="0" smtClean="0"/>
              <a:t> pyrite formation: fresh-saline interface only, mainly on iron-containing minerals, but also observed on dolomite and apatite. Most numerous at the hotel well and on pyrrhotite. </a:t>
            </a:r>
            <a:endParaRPr lang="en-US" sz="2000" dirty="0"/>
          </a:p>
        </p:txBody>
      </p:sp>
      <p:sp>
        <p:nvSpPr>
          <p:cNvPr id="6" name="TextBox 5"/>
          <p:cNvSpPr txBox="1"/>
          <p:nvPr/>
        </p:nvSpPr>
        <p:spPr>
          <a:xfrm>
            <a:off x="138668" y="6134228"/>
            <a:ext cx="8902700" cy="646331"/>
          </a:xfrm>
          <a:prstGeom prst="rect">
            <a:avLst/>
          </a:prstGeom>
          <a:noFill/>
        </p:spPr>
        <p:txBody>
          <a:bodyPr wrap="square" rtlCol="0">
            <a:spAutoFit/>
          </a:bodyPr>
          <a:lstStyle/>
          <a:p>
            <a:r>
              <a:rPr lang="en-US" dirty="0" smtClean="0"/>
              <a:t>Framboids on non-iron </a:t>
            </a:r>
            <a:r>
              <a:rPr lang="en-US" dirty="0"/>
              <a:t>minerals are larger and  often in </a:t>
            </a:r>
            <a:r>
              <a:rPr lang="en-US" dirty="0" smtClean="0"/>
              <a:t>fragments, and the individual crystals are bigger and less uniformly shaped.</a:t>
            </a:r>
            <a:endParaRPr lang="en-US" dirty="0"/>
          </a:p>
        </p:txBody>
      </p:sp>
      <p:pic>
        <p:nvPicPr>
          <p:cNvPr id="7" name="Picture 6"/>
          <p:cNvPicPr>
            <a:picLocks noChangeAspect="1"/>
          </p:cNvPicPr>
          <p:nvPr/>
        </p:nvPicPr>
        <p:blipFill>
          <a:blip r:embed="rId2"/>
          <a:stretch>
            <a:fillRect/>
          </a:stretch>
        </p:blipFill>
        <p:spPr>
          <a:xfrm>
            <a:off x="3335867" y="1892300"/>
            <a:ext cx="2298400" cy="1723800"/>
          </a:xfrm>
          <a:prstGeom prst="rect">
            <a:avLst/>
          </a:prstGeom>
          <a:ln>
            <a:solidFill>
              <a:schemeClr val="bg2">
                <a:lumMod val="50000"/>
              </a:schemeClr>
            </a:solidFill>
          </a:ln>
        </p:spPr>
      </p:pic>
      <p:pic>
        <p:nvPicPr>
          <p:cNvPr id="8" name="Picture 7"/>
          <p:cNvPicPr>
            <a:picLocks noChangeAspect="1"/>
          </p:cNvPicPr>
          <p:nvPr/>
        </p:nvPicPr>
        <p:blipFill>
          <a:blip r:embed="rId3"/>
          <a:stretch>
            <a:fillRect/>
          </a:stretch>
        </p:blipFill>
        <p:spPr>
          <a:xfrm>
            <a:off x="5913966" y="1892300"/>
            <a:ext cx="2285999" cy="1714500"/>
          </a:xfrm>
          <a:prstGeom prst="rect">
            <a:avLst/>
          </a:prstGeom>
          <a:ln>
            <a:solidFill>
              <a:srgbClr val="948A54"/>
            </a:solidFill>
          </a:ln>
        </p:spPr>
      </p:pic>
      <p:pic>
        <p:nvPicPr>
          <p:cNvPr id="9" name="Picture 8"/>
          <p:cNvPicPr>
            <a:picLocks noChangeAspect="1"/>
          </p:cNvPicPr>
          <p:nvPr/>
        </p:nvPicPr>
        <p:blipFill>
          <a:blip r:embed="rId4"/>
          <a:stretch>
            <a:fillRect/>
          </a:stretch>
        </p:blipFill>
        <p:spPr>
          <a:xfrm>
            <a:off x="732366" y="1892300"/>
            <a:ext cx="2285999" cy="1714500"/>
          </a:xfrm>
          <a:prstGeom prst="rect">
            <a:avLst/>
          </a:prstGeom>
          <a:ln>
            <a:solidFill>
              <a:srgbClr val="948A54"/>
            </a:solidFill>
          </a:ln>
        </p:spPr>
      </p:pic>
      <p:pic>
        <p:nvPicPr>
          <p:cNvPr id="11" name="Picture 10"/>
          <p:cNvPicPr>
            <a:picLocks noChangeAspect="1"/>
          </p:cNvPicPr>
          <p:nvPr/>
        </p:nvPicPr>
        <p:blipFill>
          <a:blip r:embed="rId5"/>
          <a:stretch>
            <a:fillRect/>
          </a:stretch>
        </p:blipFill>
        <p:spPr>
          <a:xfrm>
            <a:off x="729384" y="4089399"/>
            <a:ext cx="2166216" cy="1624663"/>
          </a:xfrm>
          <a:prstGeom prst="rect">
            <a:avLst/>
          </a:prstGeom>
          <a:ln>
            <a:solidFill>
              <a:srgbClr val="948A54"/>
            </a:solidFill>
          </a:ln>
        </p:spPr>
      </p:pic>
      <p:sp>
        <p:nvSpPr>
          <p:cNvPr id="12" name="TextBox 11"/>
          <p:cNvSpPr txBox="1"/>
          <p:nvPr/>
        </p:nvSpPr>
        <p:spPr>
          <a:xfrm>
            <a:off x="723900" y="3632200"/>
            <a:ext cx="2324100" cy="338554"/>
          </a:xfrm>
          <a:prstGeom prst="rect">
            <a:avLst/>
          </a:prstGeom>
          <a:noFill/>
          <a:ln>
            <a:solidFill>
              <a:schemeClr val="bg2">
                <a:lumMod val="25000"/>
              </a:schemeClr>
            </a:solidFill>
          </a:ln>
        </p:spPr>
        <p:txBody>
          <a:bodyPr wrap="square" rtlCol="0">
            <a:spAutoFit/>
          </a:bodyPr>
          <a:lstStyle/>
          <a:p>
            <a:pPr algn="ctr"/>
            <a:r>
              <a:rPr lang="en-US" sz="1600" dirty="0" smtClean="0"/>
              <a:t>Hotel, Interface: Siderite</a:t>
            </a:r>
            <a:endParaRPr lang="en-US" sz="1600" dirty="0"/>
          </a:p>
        </p:txBody>
      </p:sp>
      <p:sp>
        <p:nvSpPr>
          <p:cNvPr id="13" name="TextBox 12"/>
          <p:cNvSpPr txBox="1"/>
          <p:nvPr/>
        </p:nvSpPr>
        <p:spPr>
          <a:xfrm>
            <a:off x="609600" y="5727700"/>
            <a:ext cx="2324100" cy="338554"/>
          </a:xfrm>
          <a:prstGeom prst="rect">
            <a:avLst/>
          </a:prstGeom>
          <a:noFill/>
          <a:ln>
            <a:solidFill>
              <a:schemeClr val="bg2">
                <a:lumMod val="25000"/>
              </a:schemeClr>
            </a:solidFill>
          </a:ln>
        </p:spPr>
        <p:txBody>
          <a:bodyPr wrap="square" rtlCol="0">
            <a:spAutoFit/>
          </a:bodyPr>
          <a:lstStyle/>
          <a:p>
            <a:pPr algn="ctr"/>
            <a:r>
              <a:rPr lang="en-US" sz="1600" dirty="0" smtClean="0"/>
              <a:t>Hotel, Interface: Apatite</a:t>
            </a:r>
            <a:endParaRPr lang="en-US" sz="1600" dirty="0"/>
          </a:p>
        </p:txBody>
      </p:sp>
      <p:pic>
        <p:nvPicPr>
          <p:cNvPr id="14" name="Picture 13" descr="HI-Ap012_S_K.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618" y="4129171"/>
            <a:ext cx="1484229" cy="1484229"/>
          </a:xfrm>
          <a:prstGeom prst="rect">
            <a:avLst/>
          </a:prstGeom>
          <a:ln>
            <a:solidFill>
              <a:srgbClr val="7F7F7F"/>
            </a:solidFill>
          </a:ln>
        </p:spPr>
      </p:pic>
      <p:pic>
        <p:nvPicPr>
          <p:cNvPr id="16" name="Picture 15" descr="HI-Ap012_Fe_K.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8469" y="4131331"/>
            <a:ext cx="1472192" cy="1472192"/>
          </a:xfrm>
          <a:prstGeom prst="rect">
            <a:avLst/>
          </a:prstGeom>
          <a:ln>
            <a:solidFill>
              <a:srgbClr val="7F7F7F"/>
            </a:solidFill>
          </a:ln>
        </p:spPr>
      </p:pic>
      <p:sp>
        <p:nvSpPr>
          <p:cNvPr id="18" name="Rectangle 17"/>
          <p:cNvSpPr/>
          <p:nvPr/>
        </p:nvSpPr>
        <p:spPr>
          <a:xfrm>
            <a:off x="1051993" y="4096296"/>
            <a:ext cx="1411807" cy="1278504"/>
          </a:xfrm>
          <a:prstGeom prst="rect">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2938164" y="4120537"/>
            <a:ext cx="936688" cy="329459"/>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500" b="1" dirty="0" smtClean="0">
                <a:solidFill>
                  <a:srgbClr val="FFFFFF"/>
                </a:solidFill>
              </a:rPr>
              <a:t>Iron</a:t>
            </a:r>
            <a:endParaRPr lang="en-US" sz="1500" b="1" dirty="0">
              <a:solidFill>
                <a:srgbClr val="FFFFFF"/>
              </a:solidFill>
            </a:endParaRPr>
          </a:p>
        </p:txBody>
      </p:sp>
      <p:sp>
        <p:nvSpPr>
          <p:cNvPr id="21" name="Title 1"/>
          <p:cNvSpPr txBox="1">
            <a:spLocks/>
          </p:cNvSpPr>
          <p:nvPr/>
        </p:nvSpPr>
        <p:spPr>
          <a:xfrm>
            <a:off x="4665364" y="4120537"/>
            <a:ext cx="936688" cy="329459"/>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500" b="1" dirty="0" smtClean="0">
                <a:solidFill>
                  <a:srgbClr val="FFFFFF"/>
                </a:solidFill>
              </a:rPr>
              <a:t>Sulfur</a:t>
            </a:r>
            <a:endParaRPr lang="en-US" sz="1500" b="1" dirty="0">
              <a:solidFill>
                <a:srgbClr val="FFFFFF"/>
              </a:solidFill>
            </a:endParaRPr>
          </a:p>
        </p:txBody>
      </p:sp>
      <p:pic>
        <p:nvPicPr>
          <p:cNvPr id="22" name="Picture 21"/>
          <p:cNvPicPr>
            <a:picLocks noChangeAspect="1"/>
          </p:cNvPicPr>
          <p:nvPr/>
        </p:nvPicPr>
        <p:blipFill rotWithShape="1">
          <a:blip r:embed="rId8"/>
          <a:srcRect l="16589" t="10881" r="15671" b="22682"/>
          <a:stretch/>
        </p:blipFill>
        <p:spPr>
          <a:xfrm>
            <a:off x="6552297" y="4019645"/>
            <a:ext cx="2222500" cy="1923955"/>
          </a:xfrm>
          <a:prstGeom prst="rect">
            <a:avLst/>
          </a:prstGeom>
          <a:ln>
            <a:solidFill>
              <a:srgbClr val="948A54"/>
            </a:solidFill>
          </a:ln>
        </p:spPr>
      </p:pic>
    </p:spTree>
    <p:extLst>
      <p:ext uri="{BB962C8B-B14F-4D97-AF65-F5344CB8AC3E}">
        <p14:creationId xmlns:p14="http://schemas.microsoft.com/office/powerpoint/2010/main" val="2169189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5" y="173187"/>
            <a:ext cx="1819275"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smtClean="0">
                <a:latin typeface="+mj-lt"/>
                <a:ea typeface="+mn-ea"/>
              </a:rPr>
              <a:t>Conclusions:</a:t>
            </a:r>
            <a:endParaRPr lang="et-EE" sz="2300" dirty="0">
              <a:solidFill>
                <a:prstClr val="black"/>
              </a:solidFill>
              <a:ea typeface="ＭＳ Ｐゴシック" charset="0"/>
            </a:endParaRPr>
          </a:p>
        </p:txBody>
      </p:sp>
      <p:sp>
        <p:nvSpPr>
          <p:cNvPr id="4" name="TextBox 3"/>
          <p:cNvSpPr txBox="1"/>
          <p:nvPr/>
        </p:nvSpPr>
        <p:spPr>
          <a:xfrm>
            <a:off x="266700" y="966222"/>
            <a:ext cx="8264707" cy="1015663"/>
          </a:xfrm>
          <a:prstGeom prst="rect">
            <a:avLst/>
          </a:prstGeom>
          <a:noFill/>
        </p:spPr>
        <p:txBody>
          <a:bodyPr wrap="square" rtlCol="0">
            <a:spAutoFit/>
          </a:bodyPr>
          <a:lstStyle/>
          <a:p>
            <a:r>
              <a:rPr lang="en-US" sz="2000" dirty="0" smtClean="0"/>
              <a:t>* Microbial communities in Yucatan groundwater respond to the addition of iron, but only in the freshwater zone, where the iron can be made available for their cellular needs. </a:t>
            </a:r>
            <a:endParaRPr lang="en-US" sz="2000" dirty="0"/>
          </a:p>
        </p:txBody>
      </p:sp>
      <p:sp>
        <p:nvSpPr>
          <p:cNvPr id="5" name="TextBox 4"/>
          <p:cNvSpPr txBox="1"/>
          <p:nvPr/>
        </p:nvSpPr>
        <p:spPr>
          <a:xfrm>
            <a:off x="266700" y="2499218"/>
            <a:ext cx="8712200" cy="707886"/>
          </a:xfrm>
          <a:prstGeom prst="rect">
            <a:avLst/>
          </a:prstGeom>
          <a:noFill/>
        </p:spPr>
        <p:txBody>
          <a:bodyPr wrap="square" rtlCol="0">
            <a:spAutoFit/>
          </a:bodyPr>
          <a:lstStyle/>
          <a:p>
            <a:r>
              <a:rPr lang="en-US" sz="2000" dirty="0" smtClean="0"/>
              <a:t>* In the saline/interface layers, iron likely attracts microbes with similar physiological needs, resulting in more similar communities. </a:t>
            </a:r>
            <a:endParaRPr lang="en-US" sz="2000" dirty="0"/>
          </a:p>
        </p:txBody>
      </p:sp>
      <p:sp>
        <p:nvSpPr>
          <p:cNvPr id="6" name="TextBox 5"/>
          <p:cNvSpPr txBox="1"/>
          <p:nvPr/>
        </p:nvSpPr>
        <p:spPr>
          <a:xfrm>
            <a:off x="253095" y="3735385"/>
            <a:ext cx="8712200" cy="1323439"/>
          </a:xfrm>
          <a:prstGeom prst="rect">
            <a:avLst/>
          </a:prstGeom>
          <a:noFill/>
        </p:spPr>
        <p:txBody>
          <a:bodyPr wrap="square" rtlCol="0">
            <a:spAutoFit/>
          </a:bodyPr>
          <a:lstStyle/>
          <a:p>
            <a:r>
              <a:rPr lang="en-US" sz="2000" dirty="0" smtClean="0"/>
              <a:t>*Microbes influence the mineral surface chemistry, either by surface etching (aided by EPS layer), or by secreting metabolic waste products (</a:t>
            </a:r>
            <a:r>
              <a:rPr lang="en-US" sz="2000" i="1" dirty="0" smtClean="0"/>
              <a:t>i.e.</a:t>
            </a:r>
            <a:r>
              <a:rPr lang="en-US" sz="2000" dirty="0" smtClean="0"/>
              <a:t> sulfide) that will react with dissolved metal ions, precipitating new minerals on the surface of the original mineral. </a:t>
            </a:r>
            <a:endParaRPr lang="en-US" sz="2000" dirty="0"/>
          </a:p>
        </p:txBody>
      </p:sp>
      <p:sp>
        <p:nvSpPr>
          <p:cNvPr id="7" name="TextBox 6"/>
          <p:cNvSpPr txBox="1"/>
          <p:nvPr/>
        </p:nvSpPr>
        <p:spPr>
          <a:xfrm>
            <a:off x="328520" y="5478424"/>
            <a:ext cx="8712200" cy="707886"/>
          </a:xfrm>
          <a:prstGeom prst="rect">
            <a:avLst/>
          </a:prstGeom>
          <a:noFill/>
        </p:spPr>
        <p:txBody>
          <a:bodyPr wrap="square" rtlCol="0">
            <a:spAutoFit/>
          </a:bodyPr>
          <a:lstStyle/>
          <a:p>
            <a:r>
              <a:rPr lang="en-US" sz="2000" dirty="0" smtClean="0"/>
              <a:t>*The mineral composition and the environmental conditions determine the hospitability of the mineral to particular microbes.</a:t>
            </a:r>
            <a:endParaRPr lang="en-US" sz="2000" dirty="0"/>
          </a:p>
        </p:txBody>
      </p:sp>
    </p:spTree>
    <p:extLst>
      <p:ext uri="{BB962C8B-B14F-4D97-AF65-F5344CB8AC3E}">
        <p14:creationId xmlns:p14="http://schemas.microsoft.com/office/powerpoint/2010/main" val="325946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42377" y="1017576"/>
            <a:ext cx="5944337" cy="2863348"/>
          </a:xfrm>
          <a:prstGeom prst="rect">
            <a:avLst/>
          </a:prstGeom>
          <a:noFill/>
        </p:spPr>
        <p:txBody>
          <a:bodyPr wrap="square" rtlCol="0">
            <a:spAutoFit/>
          </a:bodyPr>
          <a:lstStyle/>
          <a:p>
            <a:pPr>
              <a:lnSpc>
                <a:spcPct val="110000"/>
              </a:lnSpc>
            </a:pPr>
            <a:r>
              <a:rPr lang="en-US" sz="2200" b="1" dirty="0" smtClean="0"/>
              <a:t>				Highly porous and fractured karst 				terrain:</a:t>
            </a:r>
            <a:r>
              <a:rPr lang="en-US" sz="2200" dirty="0" smtClean="0"/>
              <a:t> </a:t>
            </a:r>
            <a:r>
              <a:rPr lang="en-US" sz="2000" dirty="0" smtClean="0"/>
              <a:t>the </a:t>
            </a:r>
            <a:r>
              <a:rPr lang="en-US" sz="2000" dirty="0" err="1" smtClean="0"/>
              <a:t>Chicxulub</a:t>
            </a:r>
            <a:r>
              <a:rPr lang="en-US" sz="2000" dirty="0" smtClean="0"/>
              <a:t> </a:t>
            </a:r>
            <a:r>
              <a:rPr lang="en-US" sz="2000" dirty="0"/>
              <a:t>meteor impact </a:t>
            </a:r>
            <a:r>
              <a:rPr lang="en-US" sz="2000" dirty="0" smtClean="0"/>
              <a:t>				65 </a:t>
            </a:r>
            <a:r>
              <a:rPr lang="en-US" sz="2000" dirty="0" err="1" smtClean="0"/>
              <a:t>Mya</a:t>
            </a:r>
            <a:r>
              <a:rPr lang="en-US" sz="2000" dirty="0" smtClean="0"/>
              <a:t> caused fracturing in the </a:t>
            </a:r>
            <a:r>
              <a:rPr lang="en-US" sz="2000" dirty="0"/>
              <a:t>soft </a:t>
            </a:r>
            <a:r>
              <a:rPr lang="en-US" sz="2000" dirty="0" smtClean="0"/>
              <a:t>				porous </a:t>
            </a:r>
            <a:r>
              <a:rPr lang="en-US" sz="2000" dirty="0"/>
              <a:t>marine carbonate </a:t>
            </a:r>
            <a:r>
              <a:rPr lang="en-US" sz="2000" dirty="0" smtClean="0"/>
              <a:t>rocks, 					allowing saline water intrusion. The unsaturated mix of saline and fresh water result in further dissolution of the carbonate rocks, resulting in </a:t>
            </a:r>
            <a:r>
              <a:rPr lang="en-US" sz="2000" dirty="0"/>
              <a:t>highly cavernous </a:t>
            </a:r>
            <a:r>
              <a:rPr lang="en-US" sz="2000" dirty="0" smtClean="0"/>
              <a:t>terrain.</a:t>
            </a:r>
            <a:endParaRPr lang="en-US" sz="2000" dirty="0"/>
          </a:p>
        </p:txBody>
      </p:sp>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189428" y="1204651"/>
            <a:ext cx="1719341" cy="1472684"/>
          </a:xfrm>
          <a:prstGeom prst="rect">
            <a:avLst/>
          </a:prstGeom>
          <a:ln>
            <a:solidFill>
              <a:srgbClr val="948A54"/>
            </a:solidFill>
          </a:ln>
          <a:effectLst>
            <a:outerShdw blurRad="50800" dist="38100" dir="2700000" algn="tl" rotWithShape="0">
              <a:srgbClr val="000000">
                <a:alpha val="43000"/>
              </a:srgbClr>
            </a:outerShdw>
          </a:effectLst>
        </p:spPr>
      </p:pic>
      <p:sp>
        <p:nvSpPr>
          <p:cNvPr id="13" name="Rectangle 12"/>
          <p:cNvSpPr/>
          <p:nvPr/>
        </p:nvSpPr>
        <p:spPr>
          <a:xfrm>
            <a:off x="330200" y="210235"/>
            <a:ext cx="8166100" cy="416781"/>
          </a:xfrm>
          <a:prstGeom prst="rect">
            <a:avLst/>
          </a:prstGeom>
          <a:solidFill>
            <a:srgbClr val="F9FFF3"/>
          </a:solidFill>
          <a:ln>
            <a:solidFill>
              <a:srgbClr val="948A54"/>
            </a:solidFill>
          </a:ln>
        </p:spPr>
        <p:txBody>
          <a:bodyPr wrap="square">
            <a:spAutoFit/>
          </a:bodyPr>
          <a:lstStyle/>
          <a:p>
            <a:pPr>
              <a:lnSpc>
                <a:spcPct val="90000"/>
              </a:lnSpc>
            </a:pPr>
            <a:r>
              <a:rPr lang="en-US" sz="2300" dirty="0">
                <a:solidFill>
                  <a:srgbClr val="000000"/>
                </a:solidFill>
              </a:rPr>
              <a:t>T</a:t>
            </a:r>
            <a:r>
              <a:rPr lang="en-US" sz="2300" dirty="0" smtClean="0">
                <a:solidFill>
                  <a:srgbClr val="000000"/>
                </a:solidFill>
              </a:rPr>
              <a:t>he causes of groundwater </a:t>
            </a:r>
            <a:r>
              <a:rPr lang="en-US" sz="2300" dirty="0">
                <a:solidFill>
                  <a:srgbClr val="000000"/>
                </a:solidFill>
              </a:rPr>
              <a:t>problems in Yucatan </a:t>
            </a:r>
            <a:r>
              <a:rPr lang="en-US" sz="2300" dirty="0" smtClean="0">
                <a:solidFill>
                  <a:srgbClr val="000000"/>
                </a:solidFill>
              </a:rPr>
              <a:t>Peninsula: natural</a:t>
            </a:r>
            <a:endParaRPr lang="en-US" sz="2300" dirty="0"/>
          </a:p>
        </p:txBody>
      </p:sp>
      <p:pic>
        <p:nvPicPr>
          <p:cNvPr id="15" name="Picture 9"/>
          <p:cNvPicPr>
            <a:picLocks noChangeAspect="1" noChangeArrowheads="1"/>
          </p:cNvPicPr>
          <p:nvPr/>
        </p:nvPicPr>
        <p:blipFill>
          <a:blip r:embed="rId3"/>
          <a:srcRect/>
          <a:stretch>
            <a:fillRect/>
          </a:stretch>
        </p:blipFill>
        <p:spPr bwMode="auto">
          <a:xfrm>
            <a:off x="185738" y="707701"/>
            <a:ext cx="2709862" cy="3516637"/>
          </a:xfrm>
          <a:prstGeom prst="rect">
            <a:avLst/>
          </a:prstGeom>
          <a:noFill/>
          <a:ln w="12700">
            <a:solidFill>
              <a:schemeClr val="bg2">
                <a:lumMod val="50000"/>
              </a:schemeClr>
            </a:solidFill>
            <a:miter lim="800000"/>
            <a:headEnd/>
            <a:tailEnd/>
          </a:ln>
        </p:spPr>
      </p:pic>
      <p:sp>
        <p:nvSpPr>
          <p:cNvPr id="16" name="Rectangle 15"/>
          <p:cNvSpPr/>
          <p:nvPr/>
        </p:nvSpPr>
        <p:spPr>
          <a:xfrm>
            <a:off x="1943100" y="3594100"/>
            <a:ext cx="279400" cy="2794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171947" y="4582912"/>
            <a:ext cx="2806026" cy="2122506"/>
          </a:xfrm>
          <a:prstGeom prst="rect">
            <a:avLst/>
          </a:prstGeom>
          <a:ln>
            <a:solidFill>
              <a:srgbClr val="948A54"/>
            </a:solidFill>
          </a:ln>
          <a:effectLst>
            <a:outerShdw blurRad="50800" dist="38100" dir="2700000" algn="tl" rotWithShape="0">
              <a:srgbClr val="000000">
                <a:alpha val="43000"/>
              </a:srgbClr>
            </a:outerShdw>
          </a:effectLst>
        </p:spPr>
      </p:pic>
      <p:sp>
        <p:nvSpPr>
          <p:cNvPr id="18" name="TextBox 17"/>
          <p:cNvSpPr txBox="1"/>
          <p:nvPr/>
        </p:nvSpPr>
        <p:spPr>
          <a:xfrm>
            <a:off x="3050724" y="4567968"/>
            <a:ext cx="6084505" cy="2152384"/>
          </a:xfrm>
          <a:prstGeom prst="rect">
            <a:avLst/>
          </a:prstGeom>
          <a:noFill/>
        </p:spPr>
        <p:txBody>
          <a:bodyPr wrap="square" rtlCol="0">
            <a:spAutoFit/>
          </a:bodyPr>
          <a:lstStyle/>
          <a:p>
            <a:pPr>
              <a:lnSpc>
                <a:spcPct val="110000"/>
              </a:lnSpc>
            </a:pPr>
            <a:r>
              <a:rPr lang="en-US" sz="2200" b="1" dirty="0" smtClean="0"/>
              <a:t>Dearth of soil and deforestation: </a:t>
            </a:r>
            <a:r>
              <a:rPr lang="en-US" sz="2000" dirty="0" smtClean="0"/>
              <a:t>the average soil cover is naturally thin (average 7 cm, occasionally lacking completely), resulting in reduced filtering capacity and increasing the chances that contaminants will enter the groundwater. This situation is further enhanced by the loss of vegetation for suburban development.</a:t>
            </a:r>
            <a:endParaRPr lang="en-US" sz="2000" dirty="0"/>
          </a:p>
        </p:txBody>
      </p:sp>
    </p:spTree>
    <p:extLst>
      <p:ext uri="{BB962C8B-B14F-4D97-AF65-F5344CB8AC3E}">
        <p14:creationId xmlns:p14="http://schemas.microsoft.com/office/powerpoint/2010/main" val="61735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2" descr="E:\SEM-all-may2013\Anni\Xcolac\XN\XN-Do\XN-Do009.tif"/>
          <p:cNvPicPr>
            <a:picLocks noChangeAspect="1" noChangeArrowheads="1"/>
          </p:cNvPicPr>
          <p:nvPr/>
        </p:nvPicPr>
        <p:blipFill>
          <a:blip r:embed="rId2"/>
          <a:srcRect/>
          <a:stretch>
            <a:fillRect/>
          </a:stretch>
        </p:blipFill>
        <p:spPr bwMode="auto">
          <a:xfrm>
            <a:off x="615508" y="557214"/>
            <a:ext cx="3858521" cy="2893558"/>
          </a:xfrm>
          <a:prstGeom prst="rect">
            <a:avLst/>
          </a:prstGeom>
          <a:noFill/>
          <a:ln>
            <a:solidFill>
              <a:schemeClr val="tx1">
                <a:lumMod val="50000"/>
                <a:lumOff val="50000"/>
              </a:schemeClr>
            </a:solidFill>
          </a:ln>
        </p:spPr>
      </p:pic>
      <p:pic>
        <p:nvPicPr>
          <p:cNvPr id="5" name="Picture 3" descr="E:\SEM-all-may2013\Anni\Xcolac\XN\XN-Do\XN-Do010.tif"/>
          <p:cNvPicPr>
            <a:picLocks noChangeAspect="1" noChangeArrowheads="1"/>
          </p:cNvPicPr>
          <p:nvPr/>
        </p:nvPicPr>
        <p:blipFill>
          <a:blip r:embed="rId3"/>
          <a:srcRect/>
          <a:stretch>
            <a:fillRect/>
          </a:stretch>
        </p:blipFill>
        <p:spPr bwMode="auto">
          <a:xfrm>
            <a:off x="4648200" y="565176"/>
            <a:ext cx="3847901" cy="2885595"/>
          </a:xfrm>
          <a:prstGeom prst="rect">
            <a:avLst/>
          </a:prstGeom>
          <a:noFill/>
          <a:ln>
            <a:solidFill>
              <a:schemeClr val="tx1">
                <a:lumMod val="50000"/>
                <a:lumOff val="50000"/>
              </a:schemeClr>
            </a:solidFill>
          </a:ln>
        </p:spPr>
      </p:pic>
      <p:pic>
        <p:nvPicPr>
          <p:cNvPr id="6" name="Picture 3" descr="E:\last EDS data\Xcolac\XN\XN-Do\XN-Do010A_C_K.tif"/>
          <p:cNvPicPr>
            <a:picLocks noChangeAspect="1" noChangeArrowheads="1"/>
          </p:cNvPicPr>
          <p:nvPr/>
        </p:nvPicPr>
        <p:blipFill>
          <a:blip r:embed="rId4"/>
          <a:srcRect/>
          <a:stretch>
            <a:fillRect/>
          </a:stretch>
        </p:blipFill>
        <p:spPr bwMode="auto">
          <a:xfrm>
            <a:off x="589579" y="3509813"/>
            <a:ext cx="1228270" cy="1228270"/>
          </a:xfrm>
          <a:prstGeom prst="rect">
            <a:avLst/>
          </a:prstGeom>
          <a:noFill/>
          <a:ln>
            <a:solidFill>
              <a:schemeClr val="tx1">
                <a:lumMod val="50000"/>
                <a:lumOff val="50000"/>
              </a:schemeClr>
            </a:solidFill>
          </a:ln>
        </p:spPr>
      </p:pic>
      <p:pic>
        <p:nvPicPr>
          <p:cNvPr id="7" name="Picture 4" descr="E:\last EDS data\Xcolac\XN\XN-Do\XN-Do010A_Ca_K.tif"/>
          <p:cNvPicPr>
            <a:picLocks noChangeAspect="1" noChangeArrowheads="1"/>
          </p:cNvPicPr>
          <p:nvPr/>
        </p:nvPicPr>
        <p:blipFill>
          <a:blip r:embed="rId5"/>
          <a:srcRect/>
          <a:stretch>
            <a:fillRect/>
          </a:stretch>
        </p:blipFill>
        <p:spPr bwMode="auto">
          <a:xfrm>
            <a:off x="1946835" y="3512073"/>
            <a:ext cx="1225859" cy="1225859"/>
          </a:xfrm>
          <a:prstGeom prst="rect">
            <a:avLst/>
          </a:prstGeom>
          <a:noFill/>
          <a:ln>
            <a:solidFill>
              <a:schemeClr val="tx1">
                <a:lumMod val="50000"/>
                <a:lumOff val="50000"/>
              </a:schemeClr>
            </a:solidFill>
          </a:ln>
        </p:spPr>
      </p:pic>
      <p:sp>
        <p:nvSpPr>
          <p:cNvPr id="8" name="Title 1"/>
          <p:cNvSpPr txBox="1">
            <a:spLocks/>
          </p:cNvSpPr>
          <p:nvPr/>
        </p:nvSpPr>
        <p:spPr>
          <a:xfrm>
            <a:off x="748788" y="4432301"/>
            <a:ext cx="862505" cy="332382"/>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t-EE" sz="1500" b="1" dirty="0" smtClean="0">
                <a:solidFill>
                  <a:srgbClr val="FFFFFF"/>
                </a:solidFill>
              </a:rPr>
              <a:t>Carbon</a:t>
            </a:r>
            <a:endParaRPr lang="en-US" sz="1500" b="1" dirty="0">
              <a:solidFill>
                <a:srgbClr val="FFFFFF"/>
              </a:solidFill>
            </a:endParaRPr>
          </a:p>
        </p:txBody>
      </p:sp>
      <p:sp>
        <p:nvSpPr>
          <p:cNvPr id="9" name="Title 1"/>
          <p:cNvSpPr txBox="1">
            <a:spLocks/>
          </p:cNvSpPr>
          <p:nvPr/>
        </p:nvSpPr>
        <p:spPr>
          <a:xfrm>
            <a:off x="2095500" y="4419601"/>
            <a:ext cx="929677" cy="347024"/>
          </a:xfrm>
          <a:prstGeom prst="rect">
            <a:avLst/>
          </a:prstGeom>
          <a:ln>
            <a:noFill/>
          </a:ln>
        </p:spPr>
        <p:txBody>
          <a:bodyPr rtlCol="0">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500" b="1" dirty="0" smtClean="0">
                <a:solidFill>
                  <a:srgbClr val="FFFFFF"/>
                </a:solidFill>
              </a:rPr>
              <a:t>Calcium</a:t>
            </a:r>
            <a:endParaRPr lang="en-US" sz="1500" b="1" dirty="0">
              <a:solidFill>
                <a:srgbClr val="FFFFFF"/>
              </a:solidFill>
            </a:endParaRPr>
          </a:p>
        </p:txBody>
      </p:sp>
      <p:pic>
        <p:nvPicPr>
          <p:cNvPr id="14" name="Picture 5" descr="E:\last EDS data\Xcolac\XN\XN-Do\XN-Do010A_Fe_K.tif"/>
          <p:cNvPicPr>
            <a:picLocks noChangeAspect="1" noChangeArrowheads="1"/>
          </p:cNvPicPr>
          <p:nvPr/>
        </p:nvPicPr>
        <p:blipFill>
          <a:blip r:embed="rId6"/>
          <a:srcRect/>
          <a:stretch>
            <a:fillRect/>
          </a:stretch>
        </p:blipFill>
        <p:spPr bwMode="auto">
          <a:xfrm>
            <a:off x="3270473" y="3517900"/>
            <a:ext cx="1212627" cy="1212627"/>
          </a:xfrm>
          <a:prstGeom prst="rect">
            <a:avLst/>
          </a:prstGeom>
          <a:noFill/>
          <a:ln>
            <a:solidFill>
              <a:schemeClr val="bg2">
                <a:lumMod val="25000"/>
              </a:schemeClr>
            </a:solidFill>
          </a:ln>
        </p:spPr>
      </p:pic>
      <p:pic>
        <p:nvPicPr>
          <p:cNvPr id="16" name="Picture 7" descr="E:\last EDS data\Xcolac\XN\XN-Do\XN-Do010A_Na_K.tif"/>
          <p:cNvPicPr>
            <a:picLocks noChangeAspect="1" noChangeArrowheads="1"/>
          </p:cNvPicPr>
          <p:nvPr/>
        </p:nvPicPr>
        <p:blipFill>
          <a:blip r:embed="rId7"/>
          <a:srcRect/>
          <a:stretch>
            <a:fillRect/>
          </a:stretch>
        </p:blipFill>
        <p:spPr bwMode="auto">
          <a:xfrm>
            <a:off x="595659" y="4807090"/>
            <a:ext cx="1258541" cy="1258541"/>
          </a:xfrm>
          <a:prstGeom prst="rect">
            <a:avLst/>
          </a:prstGeom>
          <a:noFill/>
          <a:ln>
            <a:solidFill>
              <a:schemeClr val="tx1">
                <a:lumMod val="50000"/>
                <a:lumOff val="50000"/>
              </a:schemeClr>
            </a:solidFill>
          </a:ln>
        </p:spPr>
      </p:pic>
      <p:pic>
        <p:nvPicPr>
          <p:cNvPr id="17" name="Picture 8" descr="E:\last EDS data\Xcolac\XN\XN-Do\XN-Do010A_O_K.tif"/>
          <p:cNvPicPr>
            <a:picLocks noChangeAspect="1" noChangeArrowheads="1"/>
          </p:cNvPicPr>
          <p:nvPr/>
        </p:nvPicPr>
        <p:blipFill>
          <a:blip r:embed="rId8"/>
          <a:srcRect/>
          <a:stretch>
            <a:fillRect/>
          </a:stretch>
        </p:blipFill>
        <p:spPr bwMode="auto">
          <a:xfrm>
            <a:off x="1939620" y="4810414"/>
            <a:ext cx="1260780" cy="1260780"/>
          </a:xfrm>
          <a:prstGeom prst="rect">
            <a:avLst/>
          </a:prstGeom>
          <a:noFill/>
          <a:ln>
            <a:solidFill>
              <a:schemeClr val="tx1">
                <a:lumMod val="50000"/>
                <a:lumOff val="50000"/>
              </a:schemeClr>
            </a:solidFill>
          </a:ln>
        </p:spPr>
      </p:pic>
      <p:pic>
        <p:nvPicPr>
          <p:cNvPr id="18" name="Picture 9" descr="E:\last EDS data\Xcolac\XN\XN-Do\XN-Do010A_Si_K.tif"/>
          <p:cNvPicPr>
            <a:picLocks noChangeAspect="1" noChangeArrowheads="1"/>
          </p:cNvPicPr>
          <p:nvPr/>
        </p:nvPicPr>
        <p:blipFill>
          <a:blip r:embed="rId9"/>
          <a:srcRect/>
          <a:stretch>
            <a:fillRect/>
          </a:stretch>
        </p:blipFill>
        <p:spPr bwMode="auto">
          <a:xfrm>
            <a:off x="3277888" y="4826750"/>
            <a:ext cx="1243311" cy="1243311"/>
          </a:xfrm>
          <a:prstGeom prst="rect">
            <a:avLst/>
          </a:prstGeom>
          <a:noFill/>
          <a:ln>
            <a:solidFill>
              <a:schemeClr val="tx1">
                <a:lumMod val="50000"/>
                <a:lumOff val="50000"/>
              </a:schemeClr>
            </a:solidFill>
          </a:ln>
        </p:spPr>
      </p:pic>
      <p:sp>
        <p:nvSpPr>
          <p:cNvPr id="19" name="Title 1"/>
          <p:cNvSpPr txBox="1">
            <a:spLocks/>
          </p:cNvSpPr>
          <p:nvPr/>
        </p:nvSpPr>
        <p:spPr>
          <a:xfrm>
            <a:off x="3454400" y="4411721"/>
            <a:ext cx="853952" cy="213694"/>
          </a:xfrm>
          <a:prstGeom prst="rect">
            <a:avLst/>
          </a:prstGeom>
          <a:ln>
            <a:noFill/>
          </a:ln>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500" b="1" dirty="0" smtClean="0">
                <a:solidFill>
                  <a:schemeClr val="bg1"/>
                </a:solidFill>
              </a:rPr>
              <a:t>Iron</a:t>
            </a:r>
            <a:endParaRPr lang="en-US" sz="1500" b="1" dirty="0">
              <a:solidFill>
                <a:schemeClr val="bg1"/>
              </a:solidFill>
            </a:endParaRPr>
          </a:p>
        </p:txBody>
      </p:sp>
      <p:sp>
        <p:nvSpPr>
          <p:cNvPr id="21" name="Title 1"/>
          <p:cNvSpPr txBox="1">
            <a:spLocks/>
          </p:cNvSpPr>
          <p:nvPr/>
        </p:nvSpPr>
        <p:spPr>
          <a:xfrm>
            <a:off x="745714" y="5743278"/>
            <a:ext cx="968786" cy="365421"/>
          </a:xfrm>
          <a:prstGeom prst="rect">
            <a:avLst/>
          </a:prstGeom>
          <a:ln>
            <a:noFill/>
          </a:ln>
        </p:spPr>
        <p:txBody>
          <a:bodyPr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500" b="1" dirty="0" smtClean="0">
                <a:solidFill>
                  <a:srgbClr val="FFFFFF"/>
                </a:solidFill>
              </a:rPr>
              <a:t>Sodium</a:t>
            </a:r>
            <a:endParaRPr lang="en-US" sz="1500" b="1" dirty="0">
              <a:solidFill>
                <a:srgbClr val="FFFFFF"/>
              </a:solidFill>
            </a:endParaRPr>
          </a:p>
        </p:txBody>
      </p:sp>
      <p:sp>
        <p:nvSpPr>
          <p:cNvPr id="22" name="Title 1"/>
          <p:cNvSpPr txBox="1">
            <a:spLocks/>
          </p:cNvSpPr>
          <p:nvPr/>
        </p:nvSpPr>
        <p:spPr>
          <a:xfrm>
            <a:off x="2070100" y="5740400"/>
            <a:ext cx="977900" cy="330201"/>
          </a:xfrm>
          <a:prstGeom prst="rect">
            <a:avLst/>
          </a:prstGeom>
          <a:ln>
            <a:noFill/>
          </a:ln>
        </p:spPr>
        <p:txBody>
          <a:bodyPr rtlCol="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500" b="1" dirty="0" smtClean="0">
                <a:solidFill>
                  <a:srgbClr val="FFFFFF"/>
                </a:solidFill>
              </a:rPr>
              <a:t>Oxygen</a:t>
            </a:r>
            <a:endParaRPr lang="en-US" sz="1500" b="1" dirty="0">
              <a:solidFill>
                <a:srgbClr val="FFFFFF"/>
              </a:solidFill>
            </a:endParaRPr>
          </a:p>
        </p:txBody>
      </p:sp>
      <p:sp>
        <p:nvSpPr>
          <p:cNvPr id="23" name="Title 1"/>
          <p:cNvSpPr txBox="1">
            <a:spLocks/>
          </p:cNvSpPr>
          <p:nvPr/>
        </p:nvSpPr>
        <p:spPr>
          <a:xfrm>
            <a:off x="3390900" y="5757922"/>
            <a:ext cx="1019926" cy="312678"/>
          </a:xfrm>
          <a:prstGeom prst="rect">
            <a:avLst/>
          </a:prstGeom>
          <a:ln>
            <a:noFill/>
          </a:ln>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1500" b="1" dirty="0" smtClean="0">
                <a:solidFill>
                  <a:srgbClr val="FFFFFF"/>
                </a:solidFill>
              </a:rPr>
              <a:t>Silicon</a:t>
            </a:r>
            <a:endParaRPr lang="en-US" sz="1500" b="1" dirty="0">
              <a:solidFill>
                <a:srgbClr val="FFFFFF"/>
              </a:solidFill>
            </a:endParaRPr>
          </a:p>
        </p:txBody>
      </p:sp>
      <p:sp>
        <p:nvSpPr>
          <p:cNvPr id="25" name="TextBox 24"/>
          <p:cNvSpPr txBox="1"/>
          <p:nvPr/>
        </p:nvSpPr>
        <p:spPr>
          <a:xfrm>
            <a:off x="4864100" y="3810000"/>
            <a:ext cx="4102100" cy="1369606"/>
          </a:xfrm>
          <a:prstGeom prst="rect">
            <a:avLst/>
          </a:prstGeom>
          <a:noFill/>
        </p:spPr>
        <p:txBody>
          <a:bodyPr wrap="square" rtlCol="0">
            <a:spAutoFit/>
          </a:bodyPr>
          <a:lstStyle/>
          <a:p>
            <a:r>
              <a:rPr lang="en-US" sz="2000" i="1" dirty="0" smtClean="0"/>
              <a:t>I will leave you with not just answers, but also a question</a:t>
            </a:r>
            <a:r>
              <a:rPr lang="en-US" i="1" dirty="0" smtClean="0"/>
              <a:t>:</a:t>
            </a:r>
          </a:p>
          <a:p>
            <a:endParaRPr lang="en-US" b="1" i="1" dirty="0" smtClean="0"/>
          </a:p>
          <a:p>
            <a:r>
              <a:rPr lang="en-US" sz="2500" b="1" i="1" dirty="0" smtClean="0"/>
              <a:t>What are these??</a:t>
            </a:r>
            <a:endParaRPr lang="en-US" sz="2500" b="1" i="1" dirty="0"/>
          </a:p>
        </p:txBody>
      </p:sp>
    </p:spTree>
    <p:extLst>
      <p:ext uri="{BB962C8B-B14F-4D97-AF65-F5344CB8AC3E}">
        <p14:creationId xmlns:p14="http://schemas.microsoft.com/office/powerpoint/2010/main" val="920687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96899" y="863600"/>
            <a:ext cx="5071225" cy="3530600"/>
          </a:xfrm>
          <a:prstGeom prst="rect">
            <a:avLst/>
          </a:prstGeom>
          <a:ln>
            <a:solidFill>
              <a:srgbClr val="948A54"/>
            </a:solidFill>
          </a:ln>
          <a:effectLst>
            <a:outerShdw blurRad="50800" dist="38100" dir="2700000" algn="tl" rotWithShape="0">
              <a:srgbClr val="000000">
                <a:alpha val="43000"/>
              </a:srgbClr>
            </a:outerShdw>
          </a:effectLst>
        </p:spPr>
      </p:pic>
      <p:sp>
        <p:nvSpPr>
          <p:cNvPr id="10" name="Rectangle 9"/>
          <p:cNvSpPr/>
          <p:nvPr/>
        </p:nvSpPr>
        <p:spPr>
          <a:xfrm>
            <a:off x="117840" y="210235"/>
            <a:ext cx="8929598" cy="409728"/>
          </a:xfrm>
          <a:prstGeom prst="rect">
            <a:avLst/>
          </a:prstGeom>
          <a:solidFill>
            <a:srgbClr val="F9FFF3"/>
          </a:solidFill>
          <a:ln>
            <a:solidFill>
              <a:srgbClr val="948A54"/>
            </a:solidFill>
          </a:ln>
        </p:spPr>
        <p:txBody>
          <a:bodyPr wrap="square">
            <a:spAutoFit/>
          </a:bodyPr>
          <a:lstStyle/>
          <a:p>
            <a:pPr>
              <a:lnSpc>
                <a:spcPct val="90000"/>
              </a:lnSpc>
            </a:pPr>
            <a:r>
              <a:rPr lang="en-US" sz="2250" dirty="0">
                <a:solidFill>
                  <a:srgbClr val="000000"/>
                </a:solidFill>
              </a:rPr>
              <a:t>T</a:t>
            </a:r>
            <a:r>
              <a:rPr lang="en-US" sz="2250" dirty="0" smtClean="0">
                <a:solidFill>
                  <a:srgbClr val="000000"/>
                </a:solidFill>
              </a:rPr>
              <a:t>he causes of groundwater </a:t>
            </a:r>
            <a:r>
              <a:rPr lang="en-US" sz="2250" dirty="0">
                <a:solidFill>
                  <a:srgbClr val="000000"/>
                </a:solidFill>
              </a:rPr>
              <a:t>problems in Yucatan </a:t>
            </a:r>
            <a:r>
              <a:rPr lang="en-US" sz="2250" dirty="0" smtClean="0">
                <a:solidFill>
                  <a:srgbClr val="000000"/>
                </a:solidFill>
              </a:rPr>
              <a:t>Peninsula: human induced</a:t>
            </a:r>
            <a:endParaRPr lang="en-US" sz="2250" dirty="0"/>
          </a:p>
        </p:txBody>
      </p:sp>
      <p:pic>
        <p:nvPicPr>
          <p:cNvPr id="12" name="Picture 14"/>
          <p:cNvPicPr>
            <a:picLocks noChangeAspect="1" noChangeArrowheads="1"/>
          </p:cNvPicPr>
          <p:nvPr/>
        </p:nvPicPr>
        <p:blipFill>
          <a:blip r:embed="rId3"/>
          <a:srcRect l="11150" r="7054"/>
          <a:stretch>
            <a:fillRect/>
          </a:stretch>
        </p:blipFill>
        <p:spPr bwMode="auto">
          <a:xfrm>
            <a:off x="5846763" y="2414875"/>
            <a:ext cx="2098031" cy="1992026"/>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3" name="Picture 13"/>
          <p:cNvPicPr>
            <a:picLocks noChangeAspect="1" noChangeArrowheads="1"/>
          </p:cNvPicPr>
          <p:nvPr/>
        </p:nvPicPr>
        <p:blipFill>
          <a:blip r:embed="rId4"/>
          <a:srcRect/>
          <a:stretch>
            <a:fillRect/>
          </a:stretch>
        </p:blipFill>
        <p:spPr bwMode="auto">
          <a:xfrm>
            <a:off x="601663" y="4594225"/>
            <a:ext cx="2687637" cy="2049294"/>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4" name="Picture 10"/>
          <p:cNvPicPr>
            <a:picLocks noChangeAspect="1" noChangeArrowheads="1"/>
          </p:cNvPicPr>
          <p:nvPr/>
        </p:nvPicPr>
        <p:blipFill>
          <a:blip r:embed="rId5"/>
          <a:srcRect/>
          <a:stretch>
            <a:fillRect/>
          </a:stretch>
        </p:blipFill>
        <p:spPr bwMode="auto">
          <a:xfrm>
            <a:off x="5842001" y="850900"/>
            <a:ext cx="2059716" cy="1425575"/>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sp>
        <p:nvSpPr>
          <p:cNvPr id="15" name="TextBox 14"/>
          <p:cNvSpPr txBox="1"/>
          <p:nvPr/>
        </p:nvSpPr>
        <p:spPr>
          <a:xfrm>
            <a:off x="3822700" y="4648200"/>
            <a:ext cx="5054600" cy="1898212"/>
          </a:xfrm>
          <a:prstGeom prst="rect">
            <a:avLst/>
          </a:prstGeom>
          <a:noFill/>
        </p:spPr>
        <p:txBody>
          <a:bodyPr wrap="square" rtlCol="0">
            <a:spAutoFit/>
          </a:bodyPr>
          <a:lstStyle/>
          <a:p>
            <a:pPr>
              <a:lnSpc>
                <a:spcPct val="110000"/>
              </a:lnSpc>
            </a:pPr>
            <a:r>
              <a:rPr lang="en-US" sz="2300" b="1" dirty="0" smtClean="0"/>
              <a:t>Planned development </a:t>
            </a:r>
            <a:r>
              <a:rPr lang="en-US" sz="2100" dirty="0" smtClean="0"/>
              <a:t>throughout the peninsula since 1970s has turned Yucatan Peninsula into a major international and domestic tourist destination, and led to explosive population growth.</a:t>
            </a:r>
            <a:endParaRPr lang="en-US" sz="2100" dirty="0"/>
          </a:p>
        </p:txBody>
      </p:sp>
    </p:spTree>
    <p:extLst>
      <p:ext uri="{BB962C8B-B14F-4D97-AF65-F5344CB8AC3E}">
        <p14:creationId xmlns:p14="http://schemas.microsoft.com/office/powerpoint/2010/main" val="2804358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31244" y="2222500"/>
            <a:ext cx="6443833" cy="4476903"/>
          </a:xfrm>
          <a:prstGeom prst="rect">
            <a:avLst/>
          </a:prstGeom>
          <a:ln>
            <a:solidFill>
              <a:schemeClr val="bg2">
                <a:lumMod val="50000"/>
              </a:schemeClr>
            </a:solidFill>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3"/>
          <a:srcRect t="131" b="-177"/>
          <a:stretch/>
        </p:blipFill>
        <p:spPr>
          <a:xfrm>
            <a:off x="6769100" y="2222500"/>
            <a:ext cx="2278542" cy="3048000"/>
          </a:xfrm>
          <a:prstGeom prst="rect">
            <a:avLst/>
          </a:prstGeom>
          <a:ln>
            <a:solidFill>
              <a:srgbClr val="948A54"/>
            </a:solidFill>
          </a:ln>
          <a:effectLst>
            <a:outerShdw blurRad="50800" dist="38100" dir="2700000" algn="tl" rotWithShape="0">
              <a:srgbClr val="000000">
                <a:alpha val="43000"/>
              </a:srgbClr>
            </a:outerShdw>
          </a:effectLst>
        </p:spPr>
      </p:pic>
      <p:sp>
        <p:nvSpPr>
          <p:cNvPr id="15" name="TextBox 14"/>
          <p:cNvSpPr txBox="1"/>
          <p:nvPr/>
        </p:nvSpPr>
        <p:spPr>
          <a:xfrm>
            <a:off x="139700" y="673100"/>
            <a:ext cx="8839200" cy="1492203"/>
          </a:xfrm>
          <a:prstGeom prst="rect">
            <a:avLst/>
          </a:prstGeom>
          <a:noFill/>
        </p:spPr>
        <p:txBody>
          <a:bodyPr wrap="square" rtlCol="0">
            <a:spAutoFit/>
          </a:bodyPr>
          <a:lstStyle/>
          <a:p>
            <a:pPr>
              <a:lnSpc>
                <a:spcPct val="110000"/>
              </a:lnSpc>
            </a:pPr>
            <a:r>
              <a:rPr lang="en-US" sz="2300" b="1" dirty="0" smtClean="0"/>
              <a:t>Infrastructure has not kept up: </a:t>
            </a:r>
            <a:r>
              <a:rPr lang="en-US" sz="2100" dirty="0" smtClean="0"/>
              <a:t> </a:t>
            </a:r>
            <a:r>
              <a:rPr lang="en-US" sz="2000" dirty="0" smtClean="0"/>
              <a:t>modern wastewater treatment is available only in selected areas of the peninsula, and a lot of poorly treated sewage ends up in the aquifer or in the sea. The aquifer is the only source of freshwater in Yucatan, and in many places is completely undrinkable without excessive treatment.</a:t>
            </a:r>
            <a:endParaRPr lang="en-US" sz="2000" dirty="0"/>
          </a:p>
        </p:txBody>
      </p:sp>
      <p:sp>
        <p:nvSpPr>
          <p:cNvPr id="16" name="TextBox 15"/>
          <p:cNvSpPr txBox="1"/>
          <p:nvPr/>
        </p:nvSpPr>
        <p:spPr>
          <a:xfrm>
            <a:off x="6756887" y="5329736"/>
            <a:ext cx="2310913" cy="838691"/>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Drinking water in Puerto Morelos is delivered into the houses by trucks from water purification centers.</a:t>
            </a:r>
            <a:endParaRPr lang="en-US" sz="1500" dirty="0"/>
          </a:p>
        </p:txBody>
      </p:sp>
      <p:sp>
        <p:nvSpPr>
          <p:cNvPr id="17" name="Rectangle 16"/>
          <p:cNvSpPr/>
          <p:nvPr/>
        </p:nvSpPr>
        <p:spPr>
          <a:xfrm>
            <a:off x="117840" y="210235"/>
            <a:ext cx="8929598" cy="409728"/>
          </a:xfrm>
          <a:prstGeom prst="rect">
            <a:avLst/>
          </a:prstGeom>
          <a:solidFill>
            <a:srgbClr val="F9FFF3"/>
          </a:solidFill>
          <a:ln>
            <a:solidFill>
              <a:srgbClr val="948A54"/>
            </a:solidFill>
          </a:ln>
        </p:spPr>
        <p:txBody>
          <a:bodyPr wrap="square">
            <a:spAutoFit/>
          </a:bodyPr>
          <a:lstStyle/>
          <a:p>
            <a:pPr>
              <a:lnSpc>
                <a:spcPct val="90000"/>
              </a:lnSpc>
            </a:pPr>
            <a:r>
              <a:rPr lang="en-US" sz="2250" dirty="0">
                <a:solidFill>
                  <a:srgbClr val="000000"/>
                </a:solidFill>
              </a:rPr>
              <a:t>T</a:t>
            </a:r>
            <a:r>
              <a:rPr lang="en-US" sz="2250" dirty="0" smtClean="0">
                <a:solidFill>
                  <a:srgbClr val="000000"/>
                </a:solidFill>
              </a:rPr>
              <a:t>he causes of groundwater </a:t>
            </a:r>
            <a:r>
              <a:rPr lang="en-US" sz="2250" dirty="0">
                <a:solidFill>
                  <a:srgbClr val="000000"/>
                </a:solidFill>
              </a:rPr>
              <a:t>problems in Yucatan </a:t>
            </a:r>
            <a:r>
              <a:rPr lang="en-US" sz="2250" dirty="0" smtClean="0">
                <a:solidFill>
                  <a:srgbClr val="000000"/>
                </a:solidFill>
              </a:rPr>
              <a:t>Peninsula: human induced</a:t>
            </a:r>
            <a:endParaRPr lang="en-US" sz="2250" dirty="0"/>
          </a:p>
        </p:txBody>
      </p:sp>
    </p:spTree>
    <p:extLst>
      <p:ext uri="{BB962C8B-B14F-4D97-AF65-F5344CB8AC3E}">
        <p14:creationId xmlns:p14="http://schemas.microsoft.com/office/powerpoint/2010/main" val="428055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5270501" y="1092028"/>
            <a:ext cx="3739134" cy="4788072"/>
          </a:xfrm>
          <a:prstGeom prst="rect">
            <a:avLst/>
          </a:prstGeom>
          <a:ln>
            <a:solidFill>
              <a:schemeClr val="bg2">
                <a:lumMod val="50000"/>
              </a:schemeClr>
            </a:solidFill>
          </a:ln>
          <a:effectLst>
            <a:outerShdw blurRad="50800" dist="38100" dir="2700000" algn="tl" rotWithShape="0">
              <a:srgbClr val="000000">
                <a:alpha val="43000"/>
              </a:srgbClr>
            </a:outerShdw>
          </a:effectLst>
        </p:spPr>
      </p:pic>
      <p:sp>
        <p:nvSpPr>
          <p:cNvPr id="20" name="TextBox 19"/>
          <p:cNvSpPr txBox="1"/>
          <p:nvPr/>
        </p:nvSpPr>
        <p:spPr>
          <a:xfrm>
            <a:off x="250825" y="173187"/>
            <a:ext cx="3597275"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dirty="0" smtClean="0">
                <a:latin typeface="+mj-lt"/>
              </a:rPr>
              <a:t>Groundwater geochemistry:</a:t>
            </a:r>
            <a:endParaRPr lang="et-EE" sz="2300" dirty="0">
              <a:solidFill>
                <a:prstClr val="black"/>
              </a:solidFill>
              <a:ea typeface="ＭＳ Ｐゴシック" charset="0"/>
            </a:endParaRPr>
          </a:p>
        </p:txBody>
      </p:sp>
      <p:sp>
        <p:nvSpPr>
          <p:cNvPr id="21" name="TextBox 20"/>
          <p:cNvSpPr txBox="1"/>
          <p:nvPr/>
        </p:nvSpPr>
        <p:spPr>
          <a:xfrm>
            <a:off x="139700" y="838200"/>
            <a:ext cx="5067300" cy="5876480"/>
          </a:xfrm>
          <a:prstGeom prst="rect">
            <a:avLst/>
          </a:prstGeom>
          <a:noFill/>
        </p:spPr>
        <p:txBody>
          <a:bodyPr wrap="square" rtlCol="0">
            <a:spAutoFit/>
          </a:bodyPr>
          <a:lstStyle/>
          <a:p>
            <a:pPr>
              <a:lnSpc>
                <a:spcPct val="110000"/>
              </a:lnSpc>
            </a:pPr>
            <a:r>
              <a:rPr lang="en-US" sz="2000" dirty="0" smtClean="0"/>
              <a:t>Cooler </a:t>
            </a:r>
            <a:r>
              <a:rPr lang="en-US" sz="2000" dirty="0"/>
              <a:t>f</a:t>
            </a:r>
            <a:r>
              <a:rPr lang="en-US" sz="2000" dirty="0" smtClean="0"/>
              <a:t>reshwater lens overlaying warmer saline groundwater with a thin mixing zone between them;</a:t>
            </a:r>
          </a:p>
          <a:p>
            <a:pPr>
              <a:lnSpc>
                <a:spcPct val="110000"/>
              </a:lnSpc>
            </a:pPr>
            <a:endParaRPr lang="en-US" sz="2000" dirty="0" smtClean="0"/>
          </a:p>
          <a:p>
            <a:pPr>
              <a:lnSpc>
                <a:spcPct val="110000"/>
              </a:lnSpc>
            </a:pPr>
            <a:r>
              <a:rPr lang="en-US" sz="2000" dirty="0" smtClean="0"/>
              <a:t>Stable warm temperatures (24-28°C) </a:t>
            </a:r>
            <a:r>
              <a:rPr lang="en-US" sz="2000" dirty="0"/>
              <a:t>year </a:t>
            </a:r>
            <a:r>
              <a:rPr lang="en-US" sz="2000" dirty="0" smtClean="0"/>
              <a:t>round, and circumneutral pH (6.3-7.4);</a:t>
            </a:r>
          </a:p>
          <a:p>
            <a:pPr>
              <a:lnSpc>
                <a:spcPct val="110000"/>
              </a:lnSpc>
            </a:pPr>
            <a:endParaRPr lang="en-US" sz="2000" dirty="0"/>
          </a:p>
          <a:p>
            <a:pPr>
              <a:lnSpc>
                <a:spcPct val="110000"/>
              </a:lnSpc>
            </a:pPr>
            <a:r>
              <a:rPr lang="en-US" sz="2000" dirty="0" smtClean="0"/>
              <a:t>These conditions are expected to support active diverse microbial communities that are expected to deal with the high nutrient influx from sewage.</a:t>
            </a:r>
            <a:endParaRPr lang="en-US" sz="2000" dirty="0"/>
          </a:p>
          <a:p>
            <a:pPr>
              <a:lnSpc>
                <a:spcPct val="110000"/>
              </a:lnSpc>
            </a:pPr>
            <a:endParaRPr lang="en-US" sz="2000" dirty="0" smtClean="0"/>
          </a:p>
          <a:p>
            <a:pPr>
              <a:lnSpc>
                <a:spcPct val="110000"/>
              </a:lnSpc>
            </a:pPr>
            <a:r>
              <a:rPr lang="en-US" sz="2200" b="1" dirty="0" smtClean="0"/>
              <a:t>Special issue: lack of metals</a:t>
            </a:r>
            <a:r>
              <a:rPr lang="en-US" sz="2000" b="1" dirty="0"/>
              <a:t>;</a:t>
            </a:r>
            <a:r>
              <a:rPr lang="en-US" sz="2000" b="1" dirty="0" smtClean="0"/>
              <a:t> </a:t>
            </a:r>
            <a:r>
              <a:rPr lang="en-US" sz="2000" dirty="0" smtClean="0">
                <a:solidFill>
                  <a:prstClr val="black"/>
                </a:solidFill>
              </a:rPr>
              <a:t>the groundwater lacks any heavy and transition metals (</a:t>
            </a:r>
            <a:r>
              <a:rPr lang="en-US" sz="2000" i="1" dirty="0" smtClean="0">
                <a:solidFill>
                  <a:prstClr val="black"/>
                </a:solidFill>
              </a:rPr>
              <a:t>i.e. </a:t>
            </a:r>
            <a:r>
              <a:rPr lang="en-US" sz="2000" dirty="0" smtClean="0">
                <a:solidFill>
                  <a:prstClr val="black"/>
                </a:solidFill>
              </a:rPr>
              <a:t>Fe, Cu), which results in high amounts of available sulfide/sulfate, but may hinder microbial metabolism.</a:t>
            </a:r>
            <a:endParaRPr lang="en-US" sz="2000" b="1" dirty="0" smtClean="0"/>
          </a:p>
        </p:txBody>
      </p:sp>
      <p:sp>
        <p:nvSpPr>
          <p:cNvPr id="22" name="TextBox 21"/>
          <p:cNvSpPr txBox="1"/>
          <p:nvPr/>
        </p:nvSpPr>
        <p:spPr>
          <a:xfrm>
            <a:off x="5537199" y="5926636"/>
            <a:ext cx="3276601" cy="519629"/>
          </a:xfrm>
          <a:prstGeom prst="rect">
            <a:avLst/>
          </a:prstGeom>
          <a:solidFill>
            <a:srgbClr val="F9FFF3"/>
          </a:solidFill>
          <a:ln>
            <a:solidFill>
              <a:srgbClr val="948A54"/>
            </a:solidFill>
          </a:ln>
        </p:spPr>
        <p:txBody>
          <a:bodyPr wrap="square" rtlCol="0">
            <a:spAutoFit/>
          </a:bodyPr>
          <a:lstStyle/>
          <a:p>
            <a:pPr algn="ctr">
              <a:lnSpc>
                <a:spcPct val="80000"/>
              </a:lnSpc>
            </a:pPr>
            <a:r>
              <a:rPr lang="en-US" sz="1700" dirty="0" smtClean="0"/>
              <a:t>Typical groundwater profile from Yucatan Peninsula</a:t>
            </a:r>
            <a:endParaRPr lang="en-US" sz="1700" dirty="0"/>
          </a:p>
        </p:txBody>
      </p:sp>
    </p:spTree>
    <p:extLst>
      <p:ext uri="{BB962C8B-B14F-4D97-AF65-F5344CB8AC3E}">
        <p14:creationId xmlns:p14="http://schemas.microsoft.com/office/powerpoint/2010/main" val="3816896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5" y="173187"/>
            <a:ext cx="2619375"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dirty="0" smtClean="0">
                <a:latin typeface="+mj-lt"/>
              </a:rPr>
              <a:t>Research questions:</a:t>
            </a:r>
            <a:endParaRPr lang="et-EE" sz="2300" dirty="0">
              <a:solidFill>
                <a:prstClr val="black"/>
              </a:solidFill>
              <a:ea typeface="ＭＳ Ｐゴシック" charset="0"/>
            </a:endParaRPr>
          </a:p>
        </p:txBody>
      </p:sp>
      <p:sp>
        <p:nvSpPr>
          <p:cNvPr id="4" name="TextBox 3"/>
          <p:cNvSpPr txBox="1"/>
          <p:nvPr/>
        </p:nvSpPr>
        <p:spPr>
          <a:xfrm>
            <a:off x="508000" y="1371600"/>
            <a:ext cx="7988300" cy="3302955"/>
          </a:xfrm>
          <a:prstGeom prst="rect">
            <a:avLst/>
          </a:prstGeom>
          <a:noFill/>
        </p:spPr>
        <p:txBody>
          <a:bodyPr wrap="square" rtlCol="0">
            <a:spAutoFit/>
          </a:bodyPr>
          <a:lstStyle/>
          <a:p>
            <a:pPr marL="457200" indent="-457200">
              <a:lnSpc>
                <a:spcPct val="110000"/>
              </a:lnSpc>
              <a:buAutoNum type="arabicPeriod"/>
            </a:pPr>
            <a:r>
              <a:rPr lang="en-US" sz="2300" b="1" dirty="0" smtClean="0"/>
              <a:t>How do these native microbial communities respond to the metals that are lacking from the groundwater? </a:t>
            </a:r>
            <a:r>
              <a:rPr lang="en-US" sz="2000" dirty="0" smtClean="0"/>
              <a:t>Which of these minerals would attract a most diverse microbial community under given environmental conditions?</a:t>
            </a:r>
          </a:p>
          <a:p>
            <a:pPr marL="457200" indent="-457200">
              <a:lnSpc>
                <a:spcPct val="110000"/>
              </a:lnSpc>
              <a:buAutoNum type="arabicPeriod"/>
            </a:pPr>
            <a:endParaRPr lang="en-US" sz="2000" dirty="0"/>
          </a:p>
          <a:p>
            <a:pPr marL="457200" indent="-457200">
              <a:lnSpc>
                <a:spcPct val="110000"/>
              </a:lnSpc>
              <a:buAutoNum type="arabicPeriod"/>
            </a:pPr>
            <a:endParaRPr lang="en-US" sz="2000" dirty="0" smtClean="0"/>
          </a:p>
          <a:p>
            <a:pPr marL="457200" indent="-457200">
              <a:lnSpc>
                <a:spcPct val="110000"/>
              </a:lnSpc>
              <a:buAutoNum type="arabicPeriod"/>
            </a:pPr>
            <a:endParaRPr lang="en-US" sz="2000" dirty="0"/>
          </a:p>
          <a:p>
            <a:pPr marL="457200" indent="-457200">
              <a:lnSpc>
                <a:spcPct val="110000"/>
              </a:lnSpc>
              <a:buAutoNum type="arabicPeriod"/>
            </a:pPr>
            <a:r>
              <a:rPr lang="en-US" sz="2200" b="1" dirty="0" smtClean="0"/>
              <a:t>How do these microbial communities affect the mineral surface geochemistry under different environmental conditions? </a:t>
            </a:r>
            <a:endParaRPr lang="en-US" sz="2200" b="1" dirty="0"/>
          </a:p>
        </p:txBody>
      </p:sp>
    </p:spTree>
    <p:extLst>
      <p:ext uri="{BB962C8B-B14F-4D97-AF65-F5344CB8AC3E}">
        <p14:creationId xmlns:p14="http://schemas.microsoft.com/office/powerpoint/2010/main" val="3165009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1277938"/>
            <a:ext cx="4779962" cy="2992437"/>
          </a:xfrm>
          <a:prstGeom prst="rect">
            <a:avLst/>
          </a:prstGeom>
          <a:noFill/>
          <a:ln w="9525">
            <a:solidFill>
              <a:srgbClr val="948A54"/>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srcRect/>
          <a:stretch>
            <a:fillRect/>
          </a:stretch>
        </p:blipFill>
        <p:spPr bwMode="auto">
          <a:xfrm>
            <a:off x="446088" y="1277938"/>
            <a:ext cx="1677987" cy="2236787"/>
          </a:xfrm>
          <a:prstGeom prst="rect">
            <a:avLst/>
          </a:prstGeom>
          <a:noFill/>
          <a:ln w="9525">
            <a:solidFill>
              <a:schemeClr val="bg2">
                <a:lumMod val="25000"/>
              </a:schemeClr>
            </a:solidFill>
            <a:miter lim="800000"/>
            <a:headEnd/>
            <a:tailEnd/>
          </a:ln>
        </p:spPr>
      </p:pic>
      <p:pic>
        <p:nvPicPr>
          <p:cNvPr id="5" name="Picture 3"/>
          <p:cNvPicPr>
            <a:picLocks noChangeAspect="1" noChangeArrowheads="1"/>
          </p:cNvPicPr>
          <p:nvPr/>
        </p:nvPicPr>
        <p:blipFill>
          <a:blip r:embed="rId4"/>
          <a:srcRect/>
          <a:stretch>
            <a:fillRect/>
          </a:stretch>
        </p:blipFill>
        <p:spPr bwMode="auto">
          <a:xfrm>
            <a:off x="7126288" y="1277938"/>
            <a:ext cx="1622425" cy="2162175"/>
          </a:xfrm>
          <a:prstGeom prst="rect">
            <a:avLst/>
          </a:prstGeom>
          <a:noFill/>
          <a:ln w="9525">
            <a:solidFill>
              <a:schemeClr val="bg2">
                <a:lumMod val="25000"/>
              </a:schemeClr>
            </a:solidFill>
            <a:miter lim="800000"/>
            <a:headEnd/>
            <a:tailEnd/>
          </a:ln>
        </p:spPr>
      </p:pic>
      <p:pic>
        <p:nvPicPr>
          <p:cNvPr id="6" name="Picture 5"/>
          <p:cNvPicPr>
            <a:picLocks noChangeAspect="1" noChangeArrowheads="1"/>
          </p:cNvPicPr>
          <p:nvPr/>
        </p:nvPicPr>
        <p:blipFill>
          <a:blip r:embed="rId5"/>
          <a:srcRect/>
          <a:stretch>
            <a:fillRect/>
          </a:stretch>
        </p:blipFill>
        <p:spPr bwMode="auto">
          <a:xfrm>
            <a:off x="7164388" y="3868738"/>
            <a:ext cx="1584325" cy="2112962"/>
          </a:xfrm>
          <a:prstGeom prst="rect">
            <a:avLst/>
          </a:prstGeom>
          <a:noFill/>
          <a:ln w="9525">
            <a:solidFill>
              <a:schemeClr val="bg2">
                <a:lumMod val="50000"/>
              </a:schemeClr>
            </a:solidFill>
            <a:miter lim="800000"/>
            <a:headEnd/>
            <a:tailEnd/>
          </a:ln>
        </p:spPr>
      </p:pic>
      <p:pic>
        <p:nvPicPr>
          <p:cNvPr id="7" name="Picture 6"/>
          <p:cNvPicPr>
            <a:picLocks noChangeAspect="1" noChangeArrowheads="1"/>
          </p:cNvPicPr>
          <p:nvPr/>
        </p:nvPicPr>
        <p:blipFill>
          <a:blip r:embed="rId6"/>
          <a:srcRect/>
          <a:stretch>
            <a:fillRect/>
          </a:stretch>
        </p:blipFill>
        <p:spPr bwMode="auto">
          <a:xfrm>
            <a:off x="7004050" y="5021263"/>
            <a:ext cx="808038" cy="1076325"/>
          </a:xfrm>
          <a:prstGeom prst="rect">
            <a:avLst/>
          </a:prstGeom>
          <a:noFill/>
          <a:ln w="9525">
            <a:solidFill>
              <a:schemeClr val="bg2">
                <a:lumMod val="50000"/>
              </a:schemeClr>
            </a:solid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240358911"/>
              </p:ext>
            </p:extLst>
          </p:nvPr>
        </p:nvGraphicFramePr>
        <p:xfrm>
          <a:off x="468313" y="4518025"/>
          <a:ext cx="5903913" cy="2108618"/>
        </p:xfrm>
        <a:graphic>
          <a:graphicData uri="http://schemas.openxmlformats.org/drawingml/2006/table">
            <a:tbl>
              <a:tblPr/>
              <a:tblGrid>
                <a:gridCol w="2358486"/>
                <a:gridCol w="1258627"/>
                <a:gridCol w="1187383"/>
                <a:gridCol w="1099417"/>
              </a:tblGrid>
              <a:tr h="288002">
                <a:tc>
                  <a:txBody>
                    <a:bodyPr/>
                    <a:lstStyle/>
                    <a:p>
                      <a:pPr algn="ctr">
                        <a:spcAft>
                          <a:spcPts val="0"/>
                        </a:spcAft>
                      </a:pP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500" b="1" dirty="0" err="1">
                          <a:solidFill>
                            <a:srgbClr val="000000"/>
                          </a:solidFill>
                          <a:latin typeface="Times New Roman"/>
                          <a:ea typeface="ヒラギノ角ゴ Pro W3"/>
                          <a:cs typeface="Times New Roman"/>
                        </a:rPr>
                        <a:t>Xcolac</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500" b="1" dirty="0" err="1">
                          <a:solidFill>
                            <a:srgbClr val="000000"/>
                          </a:solidFill>
                          <a:latin typeface="Times New Roman"/>
                          <a:ea typeface="ヒラギノ角ゴ Pro W3"/>
                          <a:cs typeface="Times New Roman"/>
                        </a:rPr>
                        <a:t>Calica</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500" b="1" dirty="0" smtClean="0">
                          <a:solidFill>
                            <a:srgbClr val="000000"/>
                          </a:solidFill>
                          <a:latin typeface="Times New Roman"/>
                          <a:ea typeface="ヒラギノ角ゴ Pro W3"/>
                          <a:cs typeface="Times New Roman"/>
                        </a:rPr>
                        <a:t>BPPT</a:t>
                      </a:r>
                      <a:r>
                        <a:rPr lang="et-EE" sz="1500" b="1" dirty="0" smtClean="0">
                          <a:solidFill>
                            <a:srgbClr val="000000"/>
                          </a:solidFill>
                          <a:latin typeface="Times New Roman"/>
                          <a:ea typeface="ヒラギノ角ゴ Pro W3"/>
                          <a:cs typeface="Times New Roman"/>
                        </a:rPr>
                        <a:t>4</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360002">
                <a:tc>
                  <a:txBody>
                    <a:bodyPr/>
                    <a:lstStyle/>
                    <a:p>
                      <a:pPr algn="ctr">
                        <a:spcAft>
                          <a:spcPts val="0"/>
                        </a:spcAft>
                      </a:pPr>
                      <a:r>
                        <a:rPr lang="en-US" sz="1500" b="1" dirty="0">
                          <a:solidFill>
                            <a:srgbClr val="000000"/>
                          </a:solidFill>
                          <a:latin typeface="Times New Roman"/>
                          <a:ea typeface="ヒラギノ角ゴ Pro W3"/>
                          <a:cs typeface="Times New Roman"/>
                        </a:rPr>
                        <a:t>Depth</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120m</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20m</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a:solidFill>
                            <a:srgbClr val="000000"/>
                          </a:solidFill>
                          <a:latin typeface="Times New Roman"/>
                          <a:ea typeface="ヒラギノ角ゴ Pro W3"/>
                          <a:cs typeface="Times New Roman"/>
                        </a:rPr>
                        <a:t>20m</a:t>
                      </a:r>
                      <a:endParaRPr lang="en-US" sz="1500" b="1">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0002">
                <a:tc>
                  <a:txBody>
                    <a:bodyPr/>
                    <a:lstStyle/>
                    <a:p>
                      <a:pPr algn="ctr">
                        <a:spcAft>
                          <a:spcPts val="0"/>
                        </a:spcAft>
                      </a:pPr>
                      <a:r>
                        <a:rPr lang="en-US" sz="1500" b="1" dirty="0">
                          <a:solidFill>
                            <a:srgbClr val="000000"/>
                          </a:solidFill>
                          <a:latin typeface="Times New Roman"/>
                          <a:ea typeface="ヒラギノ角ゴ Pro W3"/>
                          <a:cs typeface="Times New Roman"/>
                        </a:rPr>
                        <a:t>Interface (approximately)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50-70m</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13-16m</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a:solidFill>
                            <a:srgbClr val="000000"/>
                          </a:solidFill>
                          <a:latin typeface="Times New Roman"/>
                          <a:ea typeface="ヒラギノ角ゴ Pro W3"/>
                          <a:cs typeface="Times New Roman"/>
                        </a:rPr>
                        <a:t>9-20m</a:t>
                      </a:r>
                      <a:endParaRPr lang="en-US" sz="1500" b="1">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60002">
                <a:tc>
                  <a:txBody>
                    <a:bodyPr/>
                    <a:lstStyle/>
                    <a:p>
                      <a:pPr algn="ctr">
                        <a:spcAft>
                          <a:spcPts val="0"/>
                        </a:spcAft>
                      </a:pPr>
                      <a:r>
                        <a:rPr lang="en-US" sz="1500" b="1" dirty="0" smtClean="0">
                          <a:solidFill>
                            <a:srgbClr val="000000"/>
                          </a:solidFill>
                          <a:latin typeface="Times New Roman"/>
                          <a:ea typeface="ヒラギノ角ゴ Pro W3"/>
                          <a:cs typeface="Times New Roman"/>
                        </a:rPr>
                        <a:t>Vegetation</a:t>
                      </a:r>
                      <a:r>
                        <a:rPr lang="en-US" sz="1500" b="1" baseline="0" dirty="0" smtClean="0">
                          <a:solidFill>
                            <a:srgbClr val="000000"/>
                          </a:solidFill>
                          <a:latin typeface="Times New Roman"/>
                          <a:ea typeface="ヒラギノ角ゴ Pro W3"/>
                          <a:cs typeface="Times New Roman"/>
                        </a:rPr>
                        <a:t> c</a:t>
                      </a:r>
                      <a:r>
                        <a:rPr lang="en-US" sz="1500" b="1" dirty="0" smtClean="0">
                          <a:solidFill>
                            <a:srgbClr val="000000"/>
                          </a:solidFill>
                          <a:latin typeface="Times New Roman"/>
                          <a:ea typeface="ヒラギノ角ゴ Pro W3"/>
                          <a:cs typeface="Times New Roman"/>
                        </a:rPr>
                        <a:t>arbon input</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high</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low</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none</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305">
                <a:tc>
                  <a:txBody>
                    <a:bodyPr/>
                    <a:lstStyle/>
                    <a:p>
                      <a:pPr algn="ctr">
                        <a:spcAft>
                          <a:spcPts val="0"/>
                        </a:spcAft>
                      </a:pPr>
                      <a:r>
                        <a:rPr lang="en-US" sz="1500" b="1" dirty="0">
                          <a:solidFill>
                            <a:srgbClr val="000000"/>
                          </a:solidFill>
                          <a:latin typeface="Times New Roman"/>
                          <a:ea typeface="ヒラギノ角ゴ Pro W3"/>
                          <a:cs typeface="Times New Roman"/>
                        </a:rPr>
                        <a:t>Light input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low</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a:solidFill>
                            <a:srgbClr val="000000"/>
                          </a:solidFill>
                          <a:latin typeface="Times New Roman"/>
                          <a:ea typeface="ヒラギノ角ゴ Pro W3"/>
                          <a:cs typeface="Times New Roman"/>
                        </a:rPr>
                        <a:t>high</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none</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305">
                <a:tc>
                  <a:txBody>
                    <a:bodyPr/>
                    <a:lstStyle/>
                    <a:p>
                      <a:pPr algn="ctr">
                        <a:spcAft>
                          <a:spcPts val="0"/>
                        </a:spcAft>
                      </a:pPr>
                      <a:r>
                        <a:rPr lang="en-US" sz="1500" b="1" dirty="0" smtClean="0">
                          <a:solidFill>
                            <a:srgbClr val="000000"/>
                          </a:solidFill>
                          <a:latin typeface="Times New Roman"/>
                          <a:ea typeface="ヒラギノ角ゴ Pro W3"/>
                          <a:cs typeface="Times New Roman"/>
                        </a:rPr>
                        <a:t>Anthropogenic influence</a:t>
                      </a:r>
                      <a:endParaRPr lang="en-US" sz="1500" b="1"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agriculture</a:t>
                      </a:r>
                      <a:endParaRPr lang="en-US" sz="15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minimal</a:t>
                      </a:r>
                      <a:endParaRPr lang="en-US" sz="15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500" b="0" dirty="0" smtClean="0">
                          <a:solidFill>
                            <a:srgbClr val="000000"/>
                          </a:solidFill>
                          <a:latin typeface="Times New Roman"/>
                          <a:ea typeface="ヒラギノ角ゴ Pro W3"/>
                          <a:cs typeface="Times New Roman"/>
                        </a:rPr>
                        <a:t>tourist</a:t>
                      </a:r>
                      <a:endParaRPr lang="en-US" sz="1500" b="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9" name="TextBox 8"/>
          <p:cNvSpPr txBox="1">
            <a:spLocks noChangeArrowheads="1"/>
          </p:cNvSpPr>
          <p:nvPr/>
        </p:nvSpPr>
        <p:spPr bwMode="auto">
          <a:xfrm>
            <a:off x="611188" y="3436938"/>
            <a:ext cx="1368425" cy="307975"/>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a:spAutoFit/>
          </a:bodyPr>
          <a:lstStyle/>
          <a:p>
            <a:pPr>
              <a:defRPr/>
            </a:pPr>
            <a:r>
              <a:rPr lang="et-EE" sz="1400" dirty="0">
                <a:latin typeface="Arial" pitchFamily="34" charset="0"/>
                <a:ea typeface="+mn-ea"/>
              </a:rPr>
              <a:t>Cenote Xcolac</a:t>
            </a:r>
            <a:endParaRPr lang="en-US" sz="1400" dirty="0">
              <a:latin typeface="Arial" pitchFamily="34" charset="0"/>
              <a:ea typeface="+mn-ea"/>
            </a:endParaRPr>
          </a:p>
        </p:txBody>
      </p:sp>
      <p:sp>
        <p:nvSpPr>
          <p:cNvPr id="10" name="TextBox 9"/>
          <p:cNvSpPr txBox="1">
            <a:spLocks noChangeArrowheads="1"/>
          </p:cNvSpPr>
          <p:nvPr/>
        </p:nvSpPr>
        <p:spPr bwMode="auto">
          <a:xfrm>
            <a:off x="7235825" y="3417888"/>
            <a:ext cx="1368425" cy="307975"/>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a:spAutoFit/>
          </a:bodyPr>
          <a:lstStyle/>
          <a:p>
            <a:pPr>
              <a:defRPr/>
            </a:pPr>
            <a:r>
              <a:rPr lang="et-EE" sz="1400" dirty="0">
                <a:latin typeface="Arial" pitchFamily="34" charset="0"/>
                <a:ea typeface="+mn-ea"/>
              </a:rPr>
              <a:t>Cenote Calica</a:t>
            </a:r>
            <a:endParaRPr lang="en-US" sz="1400" dirty="0">
              <a:latin typeface="Arial" pitchFamily="34" charset="0"/>
              <a:ea typeface="+mn-ea"/>
            </a:endParaRPr>
          </a:p>
        </p:txBody>
      </p:sp>
      <p:sp>
        <p:nvSpPr>
          <p:cNvPr id="11" name="TextBox 10"/>
          <p:cNvSpPr txBox="1">
            <a:spLocks noChangeArrowheads="1"/>
          </p:cNvSpPr>
          <p:nvPr/>
        </p:nvSpPr>
        <p:spPr bwMode="auto">
          <a:xfrm>
            <a:off x="7175500" y="5957888"/>
            <a:ext cx="1803400" cy="738664"/>
          </a:xfrm>
          <a:prstGeom prst="rect">
            <a:avLst/>
          </a:prstGeom>
          <a:solidFill>
            <a:srgbClr val="F2F7D9"/>
          </a:solidFill>
          <a:ln w="9525">
            <a:solidFill>
              <a:srgbClr val="948A54"/>
            </a:solidFill>
            <a:miter lim="800000"/>
            <a:headEnd/>
            <a:tailEnd/>
          </a:ln>
          <a:effectLst>
            <a:outerShdw blurRad="63500" dist="38100" dir="2700000" algn="tl" rotWithShape="0">
              <a:srgbClr val="000000">
                <a:alpha val="39999"/>
              </a:srgbClr>
            </a:outerShdw>
          </a:effectLst>
        </p:spPr>
        <p:txBody>
          <a:bodyPr wrap="square">
            <a:spAutoFit/>
          </a:bodyPr>
          <a:lstStyle/>
          <a:p>
            <a:pPr algn="ctr">
              <a:defRPr/>
            </a:pPr>
            <a:r>
              <a:rPr lang="et-EE" sz="1400" dirty="0">
                <a:latin typeface="Arial" pitchFamily="34" charset="0"/>
                <a:ea typeface="+mn-ea"/>
              </a:rPr>
              <a:t> </a:t>
            </a:r>
            <a:r>
              <a:rPr lang="et-EE" sz="1400" dirty="0" smtClean="0">
                <a:latin typeface="Arial" pitchFamily="34" charset="0"/>
              </a:rPr>
              <a:t>Abandoned drinking water well at a resort territory</a:t>
            </a:r>
            <a:endParaRPr lang="en-US" sz="1400" dirty="0">
              <a:latin typeface="Arial" pitchFamily="34" charset="0"/>
              <a:ea typeface="+mn-ea"/>
            </a:endParaRPr>
          </a:p>
        </p:txBody>
      </p:sp>
      <p:sp>
        <p:nvSpPr>
          <p:cNvPr id="12" name="Oval 11"/>
          <p:cNvSpPr/>
          <p:nvPr/>
        </p:nvSpPr>
        <p:spPr>
          <a:xfrm>
            <a:off x="4284663" y="2644775"/>
            <a:ext cx="574675"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5508625" y="2789238"/>
            <a:ext cx="6477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5292725" y="3149600"/>
            <a:ext cx="647700" cy="338138"/>
          </a:xfrm>
          <a:prstGeom prst="rect">
            <a:avLst/>
          </a:prstGeom>
          <a:noFill/>
        </p:spPr>
        <p:txBody>
          <a:bodyPr>
            <a:spAutoFit/>
          </a:bodyPr>
          <a:lstStyle/>
          <a:p>
            <a:pPr>
              <a:defRPr/>
            </a:pPr>
            <a:r>
              <a:rPr lang="et-EE" sz="750" b="1" dirty="0">
                <a:latin typeface="Arial Black" pitchFamily="34" charset="0"/>
                <a:ea typeface="+mn-ea"/>
              </a:rPr>
              <a:t>BPPT4 </a:t>
            </a:r>
            <a:r>
              <a:rPr lang="et-EE" sz="1600" b="1" dirty="0">
                <a:latin typeface="Arial Black" pitchFamily="34" charset="0"/>
                <a:ea typeface="+mn-ea"/>
              </a:rPr>
              <a:t>.</a:t>
            </a:r>
            <a:endParaRPr lang="en-US" sz="1600" b="1" dirty="0">
              <a:latin typeface="Arial Black" pitchFamily="34" charset="0"/>
              <a:ea typeface="+mn-ea"/>
            </a:endParaRPr>
          </a:p>
        </p:txBody>
      </p:sp>
      <p:sp>
        <p:nvSpPr>
          <p:cNvPr id="15" name="Oval 14"/>
          <p:cNvSpPr/>
          <p:nvPr/>
        </p:nvSpPr>
        <p:spPr>
          <a:xfrm>
            <a:off x="5292725" y="3221038"/>
            <a:ext cx="574675" cy="2889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2"/>
          <p:cNvSpPr txBox="1">
            <a:spLocks noChangeArrowheads="1"/>
          </p:cNvSpPr>
          <p:nvPr/>
        </p:nvSpPr>
        <p:spPr bwMode="auto">
          <a:xfrm>
            <a:off x="166688" y="781050"/>
            <a:ext cx="8513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t-EE" dirty="0" smtClean="0"/>
              <a:t>Cenotes (deep water-filled karst sinkholes) </a:t>
            </a:r>
            <a:r>
              <a:rPr lang="en-US" dirty="0" smtClean="0"/>
              <a:t>allow easy access to the groundwater</a:t>
            </a:r>
            <a:endParaRPr lang="en-US" u="sng" dirty="0"/>
          </a:p>
          <a:p>
            <a:pPr eaLnBrk="1" hangingPunct="1"/>
            <a:endParaRPr lang="en-US" dirty="0"/>
          </a:p>
        </p:txBody>
      </p:sp>
      <p:sp>
        <p:nvSpPr>
          <p:cNvPr id="17" name="TextBox 16"/>
          <p:cNvSpPr txBox="1"/>
          <p:nvPr/>
        </p:nvSpPr>
        <p:spPr>
          <a:xfrm>
            <a:off x="250825" y="173187"/>
            <a:ext cx="3995104"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a:latin typeface="+mj-lt"/>
                <a:ea typeface="+mn-ea"/>
              </a:rPr>
              <a:t>Research design:</a:t>
            </a:r>
            <a:r>
              <a:rPr lang="et-EE" sz="2300" dirty="0">
                <a:latin typeface="+mj-lt"/>
                <a:ea typeface="+mn-ea"/>
              </a:rPr>
              <a:t> </a:t>
            </a:r>
            <a:r>
              <a:rPr lang="et-EE" sz="2300" dirty="0">
                <a:solidFill>
                  <a:prstClr val="black"/>
                </a:solidFill>
                <a:ea typeface="ＭＳ Ｐゴシック" charset="0"/>
              </a:rPr>
              <a:t>Sampling </a:t>
            </a:r>
            <a:r>
              <a:rPr lang="et-EE" sz="2300" dirty="0" smtClean="0">
                <a:solidFill>
                  <a:prstClr val="black"/>
                </a:solidFill>
                <a:ea typeface="ＭＳ Ｐゴシック" charset="0"/>
              </a:rPr>
              <a:t>sites</a:t>
            </a:r>
            <a:endParaRPr lang="et-EE" sz="2300" dirty="0">
              <a:solidFill>
                <a:prstClr val="black"/>
              </a:solidFill>
              <a:ea typeface="ＭＳ Ｐゴシック" charset="0"/>
            </a:endParaRPr>
          </a:p>
        </p:txBody>
      </p:sp>
    </p:spTree>
    <p:extLst>
      <p:ext uri="{BB962C8B-B14F-4D97-AF65-F5344CB8AC3E}">
        <p14:creationId xmlns:p14="http://schemas.microsoft.com/office/powerpoint/2010/main" val="3192127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110"/>
          <p:cNvPicPr>
            <a:picLocks noChangeAspect="1" noChangeArrowheads="1"/>
          </p:cNvPicPr>
          <p:nvPr/>
        </p:nvPicPr>
        <p:blipFill>
          <a:blip r:embed="rId2"/>
          <a:srcRect/>
          <a:stretch>
            <a:fillRect/>
          </a:stretch>
        </p:blipFill>
        <p:spPr bwMode="auto">
          <a:xfrm>
            <a:off x="1648532" y="5678163"/>
            <a:ext cx="1100307" cy="733537"/>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6" name="Picture 111"/>
          <p:cNvPicPr>
            <a:picLocks noChangeAspect="1" noChangeArrowheads="1"/>
          </p:cNvPicPr>
          <p:nvPr/>
        </p:nvPicPr>
        <p:blipFill>
          <a:blip r:embed="rId3"/>
          <a:srcRect/>
          <a:stretch>
            <a:fillRect/>
          </a:stretch>
        </p:blipFill>
        <p:spPr bwMode="auto">
          <a:xfrm>
            <a:off x="1648531" y="4612155"/>
            <a:ext cx="1053424" cy="685459"/>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7" name="Picture 112"/>
          <p:cNvPicPr>
            <a:picLocks noChangeAspect="1" noChangeArrowheads="1"/>
          </p:cNvPicPr>
          <p:nvPr/>
        </p:nvPicPr>
        <p:blipFill>
          <a:blip r:embed="rId4"/>
          <a:srcRect/>
          <a:stretch>
            <a:fillRect/>
          </a:stretch>
        </p:blipFill>
        <p:spPr bwMode="auto">
          <a:xfrm>
            <a:off x="1635065" y="3555284"/>
            <a:ext cx="1066890" cy="711663"/>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8" name="Picture 116"/>
          <p:cNvPicPr>
            <a:picLocks noChangeAspect="1" noChangeArrowheads="1"/>
          </p:cNvPicPr>
          <p:nvPr/>
        </p:nvPicPr>
        <p:blipFill>
          <a:blip r:embed="rId5"/>
          <a:srcRect/>
          <a:stretch>
            <a:fillRect/>
          </a:stretch>
        </p:blipFill>
        <p:spPr bwMode="auto">
          <a:xfrm>
            <a:off x="1647764" y="2525019"/>
            <a:ext cx="1054191" cy="664793"/>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9" name="Picture 114"/>
          <p:cNvPicPr>
            <a:picLocks noChangeAspect="1" noChangeArrowheads="1"/>
          </p:cNvPicPr>
          <p:nvPr/>
        </p:nvPicPr>
        <p:blipFill>
          <a:blip r:embed="rId6"/>
          <a:srcRect/>
          <a:stretch>
            <a:fillRect/>
          </a:stretch>
        </p:blipFill>
        <p:spPr bwMode="auto">
          <a:xfrm>
            <a:off x="1632518" y="392213"/>
            <a:ext cx="1069438" cy="813448"/>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0" name="Picture 115"/>
          <p:cNvPicPr>
            <a:picLocks noChangeAspect="1" noChangeArrowheads="1"/>
          </p:cNvPicPr>
          <p:nvPr/>
        </p:nvPicPr>
        <p:blipFill>
          <a:blip r:embed="rId7"/>
          <a:srcRect/>
          <a:stretch>
            <a:fillRect/>
          </a:stretch>
        </p:blipFill>
        <p:spPr bwMode="auto">
          <a:xfrm>
            <a:off x="1632300" y="1581419"/>
            <a:ext cx="1071482" cy="583055"/>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1" name="Picture 117"/>
          <p:cNvPicPr>
            <a:picLocks noChangeAspect="1" noChangeArrowheads="1"/>
          </p:cNvPicPr>
          <p:nvPr/>
        </p:nvPicPr>
        <p:blipFill>
          <a:blip r:embed="rId8"/>
          <a:srcRect/>
          <a:stretch>
            <a:fillRect/>
          </a:stretch>
        </p:blipFill>
        <p:spPr bwMode="auto">
          <a:xfrm>
            <a:off x="206522" y="5317052"/>
            <a:ext cx="1190571" cy="893267"/>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2" name="Picture 107"/>
          <p:cNvPicPr>
            <a:picLocks noChangeAspect="1" noChangeArrowheads="1"/>
          </p:cNvPicPr>
          <p:nvPr/>
        </p:nvPicPr>
        <p:blipFill>
          <a:blip r:embed="rId9"/>
          <a:srcRect/>
          <a:stretch>
            <a:fillRect/>
          </a:stretch>
        </p:blipFill>
        <p:spPr bwMode="auto">
          <a:xfrm>
            <a:off x="216647" y="384300"/>
            <a:ext cx="1165460" cy="815822"/>
          </a:xfrm>
          <a:prstGeom prst="rect">
            <a:avLst/>
          </a:prstGeom>
          <a:noFill/>
          <a:ln w="12700">
            <a:solidFill>
              <a:schemeClr val="bg2">
                <a:lumMod val="50000"/>
              </a:schemeClr>
            </a:solidFill>
            <a:miter lim="800000"/>
            <a:headEnd/>
            <a:tailEnd/>
          </a:ln>
          <a:effectLst>
            <a:outerShdw blurRad="50800" dist="38100" dir="2700000" algn="tl" rotWithShape="0">
              <a:srgbClr val="000000">
                <a:alpha val="43000"/>
              </a:srgbClr>
            </a:outerShdw>
          </a:effectLst>
        </p:spPr>
      </p:pic>
      <p:pic>
        <p:nvPicPr>
          <p:cNvPr id="13" name="Picture 108"/>
          <p:cNvPicPr>
            <a:picLocks noChangeAspect="1" noChangeArrowheads="1"/>
          </p:cNvPicPr>
          <p:nvPr/>
        </p:nvPicPr>
        <p:blipFill>
          <a:blip r:embed="rId10"/>
          <a:srcRect/>
          <a:stretch>
            <a:fillRect/>
          </a:stretch>
        </p:blipFill>
        <p:spPr bwMode="auto">
          <a:xfrm>
            <a:off x="213471" y="1554475"/>
            <a:ext cx="1168635" cy="876476"/>
          </a:xfrm>
          <a:prstGeom prst="rect">
            <a:avLst/>
          </a:prstGeom>
          <a:noFill/>
          <a:ln w="12700">
            <a:solidFill>
              <a:schemeClr val="bg2">
                <a:lumMod val="50000"/>
              </a:schemeClr>
            </a:solidFill>
            <a:miter lim="800000"/>
            <a:headEnd/>
            <a:tailEnd/>
          </a:ln>
          <a:effectLst>
            <a:outerShdw blurRad="50800" dist="38100" dir="2700000" algn="tl" rotWithShape="0">
              <a:srgbClr val="000000">
                <a:alpha val="43000"/>
              </a:srgbClr>
            </a:outerShdw>
          </a:effectLst>
        </p:spPr>
      </p:pic>
      <p:pic>
        <p:nvPicPr>
          <p:cNvPr id="14" name="Picture 109"/>
          <p:cNvPicPr>
            <a:picLocks noChangeAspect="1" noChangeArrowheads="1"/>
          </p:cNvPicPr>
          <p:nvPr/>
        </p:nvPicPr>
        <p:blipFill>
          <a:blip r:embed="rId11"/>
          <a:srcRect/>
          <a:stretch>
            <a:fillRect/>
          </a:stretch>
        </p:blipFill>
        <p:spPr bwMode="auto">
          <a:xfrm>
            <a:off x="213471" y="2789501"/>
            <a:ext cx="1168635" cy="902469"/>
          </a:xfrm>
          <a:prstGeom prst="rect">
            <a:avLst/>
          </a:prstGeom>
          <a:noFill/>
          <a:ln w="12700">
            <a:solidFill>
              <a:srgbClr val="948A54"/>
            </a:solidFill>
            <a:miter lim="800000"/>
            <a:headEnd/>
            <a:tailEnd/>
          </a:ln>
          <a:effectLst>
            <a:outerShdw blurRad="50800" dist="38100" dir="2700000" algn="tl" rotWithShape="0">
              <a:srgbClr val="000000">
                <a:alpha val="43000"/>
              </a:srgbClr>
            </a:outerShdw>
          </a:effectLst>
        </p:spPr>
      </p:pic>
      <p:pic>
        <p:nvPicPr>
          <p:cNvPr id="15" name="Picture 113"/>
          <p:cNvPicPr>
            <a:picLocks noChangeAspect="1" noChangeArrowheads="1"/>
          </p:cNvPicPr>
          <p:nvPr/>
        </p:nvPicPr>
        <p:blipFill>
          <a:blip r:embed="rId12"/>
          <a:srcRect/>
          <a:stretch>
            <a:fillRect/>
          </a:stretch>
        </p:blipFill>
        <p:spPr bwMode="auto">
          <a:xfrm>
            <a:off x="216647" y="4057115"/>
            <a:ext cx="1165460" cy="899070"/>
          </a:xfrm>
          <a:prstGeom prst="rect">
            <a:avLst/>
          </a:prstGeom>
          <a:noFill/>
          <a:ln w="12700">
            <a:solidFill>
              <a:schemeClr val="bg2">
                <a:lumMod val="50000"/>
              </a:schemeClr>
            </a:solidFill>
            <a:miter lim="800000"/>
            <a:headEnd/>
            <a:tailEnd/>
          </a:ln>
          <a:effectLst>
            <a:outerShdw blurRad="50800" dist="38100" dir="2700000" algn="tl" rotWithShape="0">
              <a:srgbClr val="000000">
                <a:alpha val="43000"/>
              </a:srgbClr>
            </a:outerShdw>
          </a:effectLst>
        </p:spPr>
      </p:pic>
      <p:sp>
        <p:nvSpPr>
          <p:cNvPr id="16" name="TextBox 15"/>
          <p:cNvSpPr txBox="1"/>
          <p:nvPr/>
        </p:nvSpPr>
        <p:spPr>
          <a:xfrm>
            <a:off x="4671073" y="247898"/>
            <a:ext cx="3889375" cy="416781"/>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a:spAutoFit/>
          </a:bodyPr>
          <a:lstStyle/>
          <a:p>
            <a:pPr algn="r">
              <a:lnSpc>
                <a:spcPct val="90000"/>
              </a:lnSpc>
              <a:defRPr/>
            </a:pPr>
            <a:r>
              <a:rPr lang="et-EE" sz="2300" u="sng" dirty="0">
                <a:latin typeface="+mj-lt"/>
                <a:ea typeface="+mn-ea"/>
              </a:rPr>
              <a:t>Research design:</a:t>
            </a:r>
            <a:r>
              <a:rPr lang="et-EE" sz="2300" dirty="0">
                <a:latin typeface="+mj-lt"/>
                <a:ea typeface="+mn-ea"/>
              </a:rPr>
              <a:t> the minerals</a:t>
            </a:r>
            <a:endParaRPr lang="en-US" sz="2300" u="sng" dirty="0">
              <a:latin typeface="+mj-lt"/>
              <a:ea typeface="+mn-ea"/>
            </a:endParaRPr>
          </a:p>
        </p:txBody>
      </p:sp>
      <p:sp>
        <p:nvSpPr>
          <p:cNvPr id="17" name="TextBox 16"/>
          <p:cNvSpPr txBox="1"/>
          <p:nvPr/>
        </p:nvSpPr>
        <p:spPr>
          <a:xfrm>
            <a:off x="213472" y="1219172"/>
            <a:ext cx="759956"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Apatite</a:t>
            </a:r>
            <a:endParaRPr lang="en-US" sz="1500" dirty="0"/>
          </a:p>
        </p:txBody>
      </p:sp>
      <p:sp>
        <p:nvSpPr>
          <p:cNvPr id="18" name="TextBox 17"/>
          <p:cNvSpPr txBox="1"/>
          <p:nvPr/>
        </p:nvSpPr>
        <p:spPr>
          <a:xfrm>
            <a:off x="203687" y="2434136"/>
            <a:ext cx="759956"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Calcite</a:t>
            </a:r>
            <a:endParaRPr lang="en-US" sz="1500" dirty="0"/>
          </a:p>
        </p:txBody>
      </p:sp>
      <p:sp>
        <p:nvSpPr>
          <p:cNvPr id="19" name="TextBox 18"/>
          <p:cNvSpPr txBox="1"/>
          <p:nvPr/>
        </p:nvSpPr>
        <p:spPr>
          <a:xfrm>
            <a:off x="203686" y="3704423"/>
            <a:ext cx="1028915"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Chalcocite</a:t>
            </a:r>
            <a:endParaRPr lang="en-US" sz="1500" dirty="0"/>
          </a:p>
        </p:txBody>
      </p:sp>
      <p:sp>
        <p:nvSpPr>
          <p:cNvPr id="20" name="TextBox 19"/>
          <p:cNvSpPr txBox="1"/>
          <p:nvPr/>
        </p:nvSpPr>
        <p:spPr>
          <a:xfrm>
            <a:off x="203687" y="4969967"/>
            <a:ext cx="1190870"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Chalcopyrite</a:t>
            </a:r>
            <a:endParaRPr lang="en-US" sz="1500" dirty="0"/>
          </a:p>
        </p:txBody>
      </p:sp>
      <p:sp>
        <p:nvSpPr>
          <p:cNvPr id="21" name="TextBox 20"/>
          <p:cNvSpPr txBox="1"/>
          <p:nvPr/>
        </p:nvSpPr>
        <p:spPr>
          <a:xfrm>
            <a:off x="206521" y="6211411"/>
            <a:ext cx="939007"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Dolomite</a:t>
            </a:r>
            <a:endParaRPr lang="en-US" sz="1500" dirty="0"/>
          </a:p>
        </p:txBody>
      </p:sp>
      <p:sp>
        <p:nvSpPr>
          <p:cNvPr id="22" name="TextBox 21"/>
          <p:cNvSpPr txBox="1"/>
          <p:nvPr/>
        </p:nvSpPr>
        <p:spPr>
          <a:xfrm>
            <a:off x="1632517" y="1225752"/>
            <a:ext cx="907570"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Hematite</a:t>
            </a:r>
            <a:endParaRPr lang="en-US" sz="1500" dirty="0"/>
          </a:p>
        </p:txBody>
      </p:sp>
      <p:sp>
        <p:nvSpPr>
          <p:cNvPr id="23" name="TextBox 22"/>
          <p:cNvSpPr txBox="1"/>
          <p:nvPr/>
        </p:nvSpPr>
        <p:spPr>
          <a:xfrm>
            <a:off x="1632299" y="2176928"/>
            <a:ext cx="1007399"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Magnetite</a:t>
            </a:r>
            <a:endParaRPr lang="en-US" sz="1500" dirty="0"/>
          </a:p>
        </p:txBody>
      </p:sp>
      <p:sp>
        <p:nvSpPr>
          <p:cNvPr id="24" name="TextBox 23"/>
          <p:cNvSpPr txBox="1"/>
          <p:nvPr/>
        </p:nvSpPr>
        <p:spPr>
          <a:xfrm>
            <a:off x="1635065" y="3211812"/>
            <a:ext cx="759956"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Pyrite</a:t>
            </a:r>
            <a:endParaRPr lang="en-US" sz="1500" dirty="0"/>
          </a:p>
        </p:txBody>
      </p:sp>
      <p:sp>
        <p:nvSpPr>
          <p:cNvPr id="25" name="TextBox 24"/>
          <p:cNvSpPr txBox="1"/>
          <p:nvPr/>
        </p:nvSpPr>
        <p:spPr>
          <a:xfrm>
            <a:off x="1635573" y="6426515"/>
            <a:ext cx="1078834"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Sphalerite</a:t>
            </a:r>
            <a:endParaRPr lang="en-US" sz="1500" dirty="0"/>
          </a:p>
        </p:txBody>
      </p:sp>
      <p:sp>
        <p:nvSpPr>
          <p:cNvPr id="26" name="TextBox 25"/>
          <p:cNvSpPr txBox="1"/>
          <p:nvPr/>
        </p:nvSpPr>
        <p:spPr>
          <a:xfrm>
            <a:off x="1648531" y="5306881"/>
            <a:ext cx="791944"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Siderite</a:t>
            </a:r>
            <a:endParaRPr lang="en-US" sz="1500" dirty="0"/>
          </a:p>
        </p:txBody>
      </p:sp>
      <p:sp>
        <p:nvSpPr>
          <p:cNvPr id="27" name="TextBox 26"/>
          <p:cNvSpPr txBox="1"/>
          <p:nvPr/>
        </p:nvSpPr>
        <p:spPr>
          <a:xfrm>
            <a:off x="1635065" y="4266948"/>
            <a:ext cx="979730" cy="284693"/>
          </a:xfrm>
          <a:prstGeom prst="rect">
            <a:avLst/>
          </a:prstGeom>
          <a:solidFill>
            <a:srgbClr val="F9FFF3"/>
          </a:solidFill>
          <a:ln>
            <a:solidFill>
              <a:srgbClr val="948A54"/>
            </a:solidFill>
          </a:ln>
        </p:spPr>
        <p:txBody>
          <a:bodyPr wrap="square" rtlCol="0">
            <a:spAutoFit/>
          </a:bodyPr>
          <a:lstStyle/>
          <a:p>
            <a:pPr>
              <a:lnSpc>
                <a:spcPct val="80000"/>
              </a:lnSpc>
            </a:pPr>
            <a:r>
              <a:rPr lang="en-US" sz="1500" dirty="0" smtClean="0"/>
              <a:t>Pyrrhotite</a:t>
            </a:r>
            <a:endParaRPr lang="en-US" sz="1500" dirty="0"/>
          </a:p>
        </p:txBody>
      </p:sp>
      <p:pic>
        <p:nvPicPr>
          <p:cNvPr id="30" name="Picture 29"/>
          <p:cNvPicPr>
            <a:picLocks noChangeAspect="1"/>
          </p:cNvPicPr>
          <p:nvPr/>
        </p:nvPicPr>
        <p:blipFill>
          <a:blip r:embed="rId13"/>
          <a:stretch>
            <a:fillRect/>
          </a:stretch>
        </p:blipFill>
        <p:spPr>
          <a:xfrm>
            <a:off x="3975367" y="5104088"/>
            <a:ext cx="1702470" cy="1470720"/>
          </a:xfrm>
          <a:prstGeom prst="rect">
            <a:avLst/>
          </a:prstGeom>
        </p:spPr>
      </p:pic>
      <p:pic>
        <p:nvPicPr>
          <p:cNvPr id="31" name="Picture 30"/>
          <p:cNvPicPr>
            <a:picLocks noChangeAspect="1"/>
          </p:cNvPicPr>
          <p:nvPr/>
        </p:nvPicPr>
        <p:blipFill>
          <a:blip r:embed="rId14"/>
          <a:stretch>
            <a:fillRect/>
          </a:stretch>
        </p:blipFill>
        <p:spPr>
          <a:xfrm>
            <a:off x="6692774" y="5217433"/>
            <a:ext cx="2115876" cy="1307564"/>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968996184"/>
              </p:ext>
            </p:extLst>
          </p:nvPr>
        </p:nvGraphicFramePr>
        <p:xfrm>
          <a:off x="3016479" y="962649"/>
          <a:ext cx="5655026" cy="3943484"/>
        </p:xfrm>
        <a:graphic>
          <a:graphicData uri="http://schemas.openxmlformats.org/drawingml/2006/table">
            <a:tbl>
              <a:tblPr/>
              <a:tblGrid>
                <a:gridCol w="1376517"/>
                <a:gridCol w="1506053"/>
                <a:gridCol w="1381508"/>
                <a:gridCol w="1390948"/>
              </a:tblGrid>
              <a:tr h="324565">
                <a:tc>
                  <a:txBody>
                    <a:bodyPr/>
                    <a:lstStyle/>
                    <a:p>
                      <a:pPr algn="ctr">
                        <a:spcAft>
                          <a:spcPts val="0"/>
                        </a:spcAft>
                      </a:pPr>
                      <a:r>
                        <a:rPr lang="en-US" sz="1400" b="1" dirty="0">
                          <a:solidFill>
                            <a:srgbClr val="000000"/>
                          </a:solidFill>
                          <a:latin typeface="Times New Roman"/>
                          <a:ea typeface="ヒラギノ角ゴ Pro W3"/>
                          <a:cs typeface="Times New Roman"/>
                        </a:rPr>
                        <a:t>Mineral</a:t>
                      </a:r>
                      <a:endParaRPr lang="en-US" sz="1400" b="1" dirty="0">
                        <a:solidFill>
                          <a:srgbClr val="000000"/>
                        </a:solidFill>
                        <a:latin typeface="Times"/>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solidFill>
                            <a:srgbClr val="000000"/>
                          </a:solidFill>
                          <a:latin typeface="Times New Roman"/>
                          <a:ea typeface="ヒラギノ角ゴ Pro W3"/>
                          <a:cs typeface="Times New Roman"/>
                        </a:rPr>
                        <a:t>Chemical formula</a:t>
                      </a:r>
                      <a:endParaRPr lang="en-US" sz="1400" b="1" dirty="0">
                        <a:solidFill>
                          <a:srgbClr val="000000"/>
                        </a:solidFill>
                        <a:latin typeface="Times"/>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smtClean="0">
                          <a:solidFill>
                            <a:srgbClr val="000000"/>
                          </a:solidFill>
                          <a:latin typeface="Times New Roman"/>
                          <a:ea typeface="ヒラギノ角ゴ Pro W3"/>
                          <a:cs typeface="Times New Roman"/>
                        </a:rPr>
                        <a:t>Groups </a:t>
                      </a:r>
                      <a:r>
                        <a:rPr lang="en-US" sz="1400" b="1" dirty="0">
                          <a:solidFill>
                            <a:srgbClr val="000000"/>
                          </a:solidFill>
                          <a:latin typeface="Times New Roman"/>
                          <a:ea typeface="ヒラギノ角ゴ Pro W3"/>
                          <a:cs typeface="Times New Roman"/>
                        </a:rPr>
                        <a:t>of interest</a:t>
                      </a:r>
                      <a:endParaRPr lang="en-US" sz="1400" b="1" dirty="0">
                        <a:solidFill>
                          <a:srgbClr val="000000"/>
                        </a:solidFill>
                        <a:latin typeface="Times"/>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b="1" dirty="0">
                          <a:solidFill>
                            <a:srgbClr val="000000"/>
                          </a:solidFill>
                          <a:latin typeface="Times New Roman"/>
                          <a:ea typeface="ヒラギノ角ゴ Pro W3"/>
                          <a:cs typeface="Times New Roman"/>
                        </a:rPr>
                        <a:t>Type of mineral</a:t>
                      </a:r>
                      <a:endParaRPr lang="en-US" sz="1400" b="1" dirty="0">
                        <a:solidFill>
                          <a:srgbClr val="000000"/>
                        </a:solidFill>
                        <a:latin typeface="Times"/>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Apatite</a:t>
                      </a:r>
                      <a:r>
                        <a:rPr lang="et-EE" sz="1400" dirty="0" smtClean="0">
                          <a:solidFill>
                            <a:srgbClr val="000000"/>
                          </a:solidFill>
                          <a:latin typeface="Times New Roman"/>
                          <a:ea typeface="ヒラギノ角ゴ Pro W3"/>
                          <a:cs typeface="Times New Roman"/>
                        </a:rPr>
                        <a:t> (Ap)</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A"/>
                    </a:solidFill>
                  </a:tcPr>
                </a:tc>
                <a:tc>
                  <a:txBody>
                    <a:bodyPr/>
                    <a:lstStyle/>
                    <a:p>
                      <a:pPr algn="ctr">
                        <a:spcAft>
                          <a:spcPts val="0"/>
                        </a:spcAft>
                      </a:pPr>
                      <a:r>
                        <a:rPr lang="en-US" sz="1400" dirty="0">
                          <a:solidFill>
                            <a:srgbClr val="000000"/>
                          </a:solidFill>
                          <a:latin typeface="Times New Roman"/>
                          <a:ea typeface="ヒラギノ角ゴ Pro W3"/>
                          <a:cs typeface="Times New Roman"/>
                        </a:rPr>
                        <a:t>Ca</a:t>
                      </a:r>
                      <a:r>
                        <a:rPr lang="en-US" sz="1400" baseline="-25000" dirty="0">
                          <a:solidFill>
                            <a:srgbClr val="000000"/>
                          </a:solidFill>
                          <a:latin typeface="Times New Roman"/>
                          <a:ea typeface="ヒラギノ角ゴ Pro W3"/>
                          <a:cs typeface="Times New Roman"/>
                        </a:rPr>
                        <a:t>5</a:t>
                      </a:r>
                      <a:r>
                        <a:rPr lang="en-US" sz="1400" dirty="0">
                          <a:solidFill>
                            <a:srgbClr val="000000"/>
                          </a:solidFill>
                          <a:latin typeface="Times New Roman"/>
                          <a:ea typeface="ヒラギノ角ゴ Pro W3"/>
                          <a:cs typeface="Times New Roman"/>
                        </a:rPr>
                        <a:t>(PO</a:t>
                      </a:r>
                      <a:r>
                        <a:rPr lang="en-US" sz="1400" baseline="-25000" dirty="0">
                          <a:solidFill>
                            <a:srgbClr val="000000"/>
                          </a:solidFill>
                          <a:latin typeface="Times New Roman"/>
                          <a:ea typeface="ヒラギノ角ゴ Pro W3"/>
                          <a:cs typeface="Times New Roman"/>
                        </a:rPr>
                        <a:t>4</a:t>
                      </a:r>
                      <a:r>
                        <a:rPr lang="en-US" sz="1400" dirty="0">
                          <a:solidFill>
                            <a:srgbClr val="000000"/>
                          </a:solidFill>
                          <a:latin typeface="Times New Roman"/>
                          <a:ea typeface="ヒラギノ角ゴ Pro W3"/>
                          <a:cs typeface="Times New Roman"/>
                        </a:rPr>
                        <a:t>)</a:t>
                      </a:r>
                      <a:r>
                        <a:rPr lang="en-US" sz="1400" baseline="-25000" dirty="0">
                          <a:solidFill>
                            <a:srgbClr val="000000"/>
                          </a:solidFill>
                          <a:latin typeface="Times New Roman"/>
                          <a:ea typeface="ヒラギノ角ゴ Pro W3"/>
                          <a:cs typeface="Times New Roman"/>
                        </a:rPr>
                        <a:t>3</a:t>
                      </a:r>
                      <a:r>
                        <a:rPr lang="en-US" sz="1400" dirty="0">
                          <a:solidFill>
                            <a:srgbClr val="000000"/>
                          </a:solidFill>
                          <a:latin typeface="Times New Roman"/>
                          <a:ea typeface="ヒラギノ角ゴ Pro W3"/>
                          <a:cs typeface="Times New Roman"/>
                        </a:rPr>
                        <a:t>(</a:t>
                      </a:r>
                      <a:r>
                        <a:rPr lang="en-US" sz="1400" dirty="0" err="1">
                          <a:solidFill>
                            <a:srgbClr val="000000"/>
                          </a:solidFill>
                          <a:latin typeface="Times New Roman"/>
                          <a:ea typeface="ヒラギノ角ゴ Pro W3"/>
                          <a:cs typeface="Times New Roman"/>
                        </a:rPr>
                        <a:t>F,</a:t>
                      </a:r>
                      <a:r>
                        <a:rPr lang="en-US" sz="1400" b="1" dirty="0" err="1">
                          <a:solidFill>
                            <a:srgbClr val="000000"/>
                          </a:solidFill>
                          <a:latin typeface="Times New Roman"/>
                          <a:ea typeface="ヒラギノ角ゴ Pro W3"/>
                          <a:cs typeface="Times New Roman"/>
                        </a:rPr>
                        <a:t>Cl</a:t>
                      </a:r>
                      <a:r>
                        <a:rPr lang="en-US" sz="1400" dirty="0" err="1">
                          <a:solidFill>
                            <a:srgbClr val="000000"/>
                          </a:solidFill>
                          <a:latin typeface="Times New Roman"/>
                          <a:ea typeface="ヒラギノ角ゴ Pro W3"/>
                          <a:cs typeface="Times New Roman"/>
                        </a:rPr>
                        <a:t>,OH</a:t>
                      </a:r>
                      <a:r>
                        <a:rPr lang="en-US" sz="1400" dirty="0">
                          <a:solidFill>
                            <a:srgbClr val="000000"/>
                          </a:solidFill>
                          <a:latin typeface="Times New Roman"/>
                          <a:ea typeface="ヒラギノ角ゴ Pro W3"/>
                          <a:cs typeface="Times New Roman"/>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A"/>
                    </a:solidFill>
                  </a:tcPr>
                </a:tc>
                <a:tc>
                  <a:txBody>
                    <a:bodyPr/>
                    <a:lstStyle/>
                    <a:p>
                      <a:pPr algn="ctr">
                        <a:spcAft>
                          <a:spcPts val="0"/>
                        </a:spcAft>
                      </a:pPr>
                      <a:r>
                        <a:rPr lang="en-US" sz="1400" dirty="0">
                          <a:solidFill>
                            <a:srgbClr val="000000"/>
                          </a:solidFill>
                          <a:latin typeface="Times New Roman"/>
                          <a:ea typeface="ヒラギノ角ゴ Pro W3"/>
                          <a:cs typeface="Times New Roman"/>
                        </a:rPr>
                        <a:t>PO</a:t>
                      </a:r>
                      <a:r>
                        <a:rPr lang="en-US" sz="1400" baseline="-25000" dirty="0">
                          <a:solidFill>
                            <a:srgbClr val="000000"/>
                          </a:solidFill>
                          <a:latin typeface="Times New Roman"/>
                          <a:ea typeface="ヒラギノ角ゴ Pro W3"/>
                          <a:cs typeface="Times New Roman"/>
                        </a:rPr>
                        <a:t>4</a:t>
                      </a:r>
                      <a:r>
                        <a:rPr lang="en-US" sz="1400" baseline="30000" dirty="0">
                          <a:solidFill>
                            <a:srgbClr val="000000"/>
                          </a:solidFill>
                          <a:latin typeface="Times New Roman"/>
                          <a:ea typeface="ヒラギノ角ゴ Pro W3"/>
                          <a:cs typeface="Times New Roman"/>
                        </a:rPr>
                        <a:t>3- </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A"/>
                    </a:solidFill>
                  </a:tcPr>
                </a:tc>
                <a:tc>
                  <a:txBody>
                    <a:bodyPr/>
                    <a:lstStyle/>
                    <a:p>
                      <a:pPr algn="ctr">
                        <a:spcAft>
                          <a:spcPts val="0"/>
                        </a:spcAft>
                      </a:pPr>
                      <a:r>
                        <a:rPr lang="en-US" sz="1400" dirty="0">
                          <a:solidFill>
                            <a:srgbClr val="000000"/>
                          </a:solidFill>
                          <a:latin typeface="Times New Roman"/>
                          <a:ea typeface="ヒラギノ角ゴ Pro W3"/>
                          <a:cs typeface="Times New Roman"/>
                        </a:rPr>
                        <a:t>Phosphate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BBA"/>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Calcite</a:t>
                      </a:r>
                      <a:r>
                        <a:rPr lang="et-EE" sz="1400" dirty="0" smtClean="0">
                          <a:solidFill>
                            <a:srgbClr val="000000"/>
                          </a:solidFill>
                          <a:latin typeface="Times New Roman"/>
                          <a:ea typeface="ヒラギノ角ゴ Pro W3"/>
                          <a:cs typeface="Times New Roman"/>
                        </a:rPr>
                        <a:t> (Ca)</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CaCo</a:t>
                      </a:r>
                      <a:r>
                        <a:rPr lang="en-US" sz="1400" baseline="-25000" dirty="0">
                          <a:solidFill>
                            <a:srgbClr val="000000"/>
                          </a:solidFill>
                          <a:latin typeface="Times New Roman"/>
                          <a:ea typeface="ヒラギノ角ゴ Pro W3"/>
                          <a:cs typeface="Times New Roman"/>
                        </a:rPr>
                        <a:t>3</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control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Carbonate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73269">
                <a:tc>
                  <a:txBody>
                    <a:bodyPr/>
                    <a:lstStyle/>
                    <a:p>
                      <a:pPr algn="ctr">
                        <a:spcAft>
                          <a:spcPts val="0"/>
                        </a:spcAft>
                      </a:pPr>
                      <a:r>
                        <a:rPr lang="en-US" sz="1400" dirty="0" smtClean="0">
                          <a:solidFill>
                            <a:srgbClr val="000000"/>
                          </a:solidFill>
                          <a:latin typeface="Times New Roman"/>
                          <a:ea typeface="ヒラギノ角ゴ Pro W3"/>
                          <a:cs typeface="Times New Roman"/>
                        </a:rPr>
                        <a:t>Chalcopyrite</a:t>
                      </a:r>
                      <a:r>
                        <a:rPr lang="et-EE" sz="1400" dirty="0" smtClean="0">
                          <a:solidFill>
                            <a:srgbClr val="000000"/>
                          </a:solidFill>
                          <a:latin typeface="Times New Roman"/>
                          <a:ea typeface="ヒラギノ角ゴ Pro W3"/>
                          <a:cs typeface="Times New Roman"/>
                        </a:rPr>
                        <a:t> (Ch)</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CuFeS</a:t>
                      </a:r>
                      <a:r>
                        <a:rPr lang="en-US" sz="1400" baseline="-25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Cu</a:t>
                      </a:r>
                      <a:r>
                        <a:rPr lang="en-US" sz="1400" baseline="30000" dirty="0">
                          <a:solidFill>
                            <a:srgbClr val="000000"/>
                          </a:solidFill>
                          <a:latin typeface="Times New Roman"/>
                          <a:ea typeface="ヒラギノ角ゴ Pro W3"/>
                          <a:cs typeface="Times New Roman"/>
                        </a:rPr>
                        <a:t>2+</a:t>
                      </a:r>
                      <a:r>
                        <a:rPr lang="en-US" sz="1400" dirty="0">
                          <a:solidFill>
                            <a:srgbClr val="000000"/>
                          </a:solidFill>
                          <a:latin typeface="Times New Roman"/>
                          <a:ea typeface="ヒラギノ角ゴ Pro W3"/>
                          <a:cs typeface="Times New Roman"/>
                        </a:rPr>
                        <a:t>, Fe</a:t>
                      </a:r>
                      <a:r>
                        <a:rPr lang="en-US" sz="1400" baseline="30000" dirty="0">
                          <a:solidFill>
                            <a:srgbClr val="000000"/>
                          </a:solidFill>
                          <a:latin typeface="Times New Roman"/>
                          <a:ea typeface="ヒラギノ角ゴ Pro W3"/>
                          <a:cs typeface="Times New Roman"/>
                        </a:rPr>
                        <a:t>2</a:t>
                      </a:r>
                      <a:r>
                        <a:rPr lang="en-US" sz="1400" baseline="30000" dirty="0" smtClean="0">
                          <a:solidFill>
                            <a:srgbClr val="000000"/>
                          </a:solidFill>
                          <a:latin typeface="Times New Roman"/>
                          <a:ea typeface="ヒラギノ角ゴ Pro W3"/>
                          <a:cs typeface="Times New Roman"/>
                        </a:rPr>
                        <a:t>+</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Sulfide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Chalcocite</a:t>
                      </a:r>
                      <a:r>
                        <a:rPr lang="et-EE" sz="1400" dirty="0" smtClean="0">
                          <a:solidFill>
                            <a:srgbClr val="000000"/>
                          </a:solidFill>
                          <a:latin typeface="Times New Roman"/>
                          <a:ea typeface="ヒラギノ角ゴ Pro W3"/>
                          <a:cs typeface="Times New Roman"/>
                        </a:rPr>
                        <a:t> (Cl)</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Cu</a:t>
                      </a:r>
                      <a:r>
                        <a:rPr lang="en-US" sz="1400" baseline="-25000" dirty="0">
                          <a:solidFill>
                            <a:srgbClr val="000000"/>
                          </a:solidFill>
                          <a:latin typeface="Times New Roman"/>
                          <a:ea typeface="ヒラギノ角ゴ Pro W3"/>
                          <a:cs typeface="Times New Roman"/>
                        </a:rPr>
                        <a:t>2</a:t>
                      </a:r>
                      <a:r>
                        <a:rPr lang="en-US" sz="1400" dirty="0">
                          <a:solidFill>
                            <a:srgbClr val="000000"/>
                          </a:solidFill>
                          <a:latin typeface="Times New Roman"/>
                          <a:ea typeface="ヒラギノ角ゴ Pro W3"/>
                          <a:cs typeface="Times New Roman"/>
                        </a:rPr>
                        <a: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Cu</a:t>
                      </a:r>
                      <a:r>
                        <a:rPr lang="en-US" sz="1400" baseline="30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Sulfide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Dolomite</a:t>
                      </a:r>
                      <a:r>
                        <a:rPr lang="et-EE" sz="1400" dirty="0" smtClean="0">
                          <a:solidFill>
                            <a:srgbClr val="000000"/>
                          </a:solidFill>
                          <a:latin typeface="Times New Roman"/>
                          <a:ea typeface="ヒラギノ角ゴ Pro W3"/>
                          <a:cs typeface="Times New Roman"/>
                        </a:rPr>
                        <a:t> (Do)</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err="1">
                          <a:solidFill>
                            <a:srgbClr val="000000"/>
                          </a:solidFill>
                          <a:latin typeface="Times New Roman"/>
                          <a:ea typeface="ヒラギノ角ゴ Pro W3"/>
                          <a:cs typeface="Times New Roman"/>
                        </a:rPr>
                        <a:t>CaMg</a:t>
                      </a:r>
                      <a:r>
                        <a:rPr lang="en-US" sz="1400" dirty="0">
                          <a:solidFill>
                            <a:srgbClr val="000000"/>
                          </a:solidFill>
                          <a:latin typeface="Times New Roman"/>
                          <a:ea typeface="ヒラギノ角ゴ Pro W3"/>
                          <a:cs typeface="Times New Roman"/>
                        </a:rPr>
                        <a:t>(CO</a:t>
                      </a:r>
                      <a:r>
                        <a:rPr lang="en-US" sz="1400" baseline="-25000" dirty="0">
                          <a:solidFill>
                            <a:srgbClr val="000000"/>
                          </a:solidFill>
                          <a:latin typeface="Times New Roman"/>
                          <a:ea typeface="ヒラギノ角ゴ Pro W3"/>
                          <a:cs typeface="Times New Roman"/>
                        </a:rPr>
                        <a:t>3</a:t>
                      </a:r>
                      <a:r>
                        <a:rPr lang="en-US" sz="1400" dirty="0">
                          <a:solidFill>
                            <a:srgbClr val="000000"/>
                          </a:solidFill>
                          <a:latin typeface="Times New Roman"/>
                          <a:ea typeface="ヒラギノ角ゴ Pro W3"/>
                          <a:cs typeface="Times New Roman"/>
                        </a:rPr>
                        <a:t>)</a:t>
                      </a:r>
                      <a:r>
                        <a:rPr lang="en-US" sz="1400" baseline="-25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Mg</a:t>
                      </a:r>
                      <a:r>
                        <a:rPr lang="en-US" sz="1400" baseline="30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Carbonate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Hematite</a:t>
                      </a:r>
                      <a:r>
                        <a:rPr lang="et-EE" sz="1400" dirty="0" smtClean="0">
                          <a:solidFill>
                            <a:srgbClr val="000000"/>
                          </a:solidFill>
                          <a:latin typeface="Times New Roman"/>
                          <a:ea typeface="ヒラギノ角ゴ Pro W3"/>
                          <a:cs typeface="Times New Roman"/>
                        </a:rPr>
                        <a:t> (He)</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a:t>
                      </a:r>
                      <a:r>
                        <a:rPr lang="en-US" sz="1400" baseline="-25000" dirty="0">
                          <a:solidFill>
                            <a:srgbClr val="000000"/>
                          </a:solidFill>
                          <a:latin typeface="Times New Roman"/>
                          <a:ea typeface="ヒラギノ角ゴ Pro W3"/>
                          <a:cs typeface="Times New Roman"/>
                        </a:rPr>
                        <a:t>2</a:t>
                      </a:r>
                      <a:r>
                        <a:rPr lang="en-US" sz="1400" dirty="0">
                          <a:solidFill>
                            <a:srgbClr val="000000"/>
                          </a:solidFill>
                          <a:latin typeface="Times New Roman"/>
                          <a:ea typeface="ヒラギノ角ゴ Pro W3"/>
                          <a:cs typeface="Times New Roman"/>
                        </a:rPr>
                        <a:t>O</a:t>
                      </a:r>
                      <a:r>
                        <a:rPr lang="en-US" sz="1400" baseline="-25000" dirty="0">
                          <a:solidFill>
                            <a:srgbClr val="000000"/>
                          </a:solidFill>
                          <a:latin typeface="Times New Roman"/>
                          <a:ea typeface="ヒラギノ角ゴ Pro W3"/>
                          <a:cs typeface="Times New Roman"/>
                        </a:rPr>
                        <a:t>3</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a:t>
                      </a:r>
                      <a:r>
                        <a:rPr lang="en-US" sz="1400" baseline="30000" dirty="0">
                          <a:solidFill>
                            <a:srgbClr val="000000"/>
                          </a:solidFill>
                          <a:latin typeface="Times New Roman"/>
                          <a:ea typeface="ヒラギノ角ゴ Pro W3"/>
                          <a:cs typeface="Times New Roman"/>
                        </a:rPr>
                        <a:t>3+</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Oxide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Magnetite</a:t>
                      </a:r>
                      <a:r>
                        <a:rPr lang="et-EE" sz="1400" dirty="0" smtClean="0">
                          <a:solidFill>
                            <a:srgbClr val="000000"/>
                          </a:solidFill>
                          <a:latin typeface="Times New Roman"/>
                          <a:ea typeface="ヒラギノ角ゴ Pro W3"/>
                          <a:cs typeface="Times New Roman"/>
                        </a:rPr>
                        <a:t> (Ma)</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t-EE" sz="1400" dirty="0" smtClean="0">
                          <a:solidFill>
                            <a:schemeClr val="tx1"/>
                          </a:solidFill>
                          <a:latin typeface="Times New Roman"/>
                          <a:ea typeface="ヒラギノ角ゴ Pro W3"/>
                          <a:cs typeface="Times New Roman"/>
                        </a:rPr>
                        <a:t>Fe</a:t>
                      </a:r>
                      <a:r>
                        <a:rPr lang="en-US" sz="1400" baseline="-25000" dirty="0" smtClean="0">
                          <a:solidFill>
                            <a:srgbClr val="000000"/>
                          </a:solidFill>
                          <a:latin typeface="Times New Roman"/>
                          <a:ea typeface="ヒラギノ角ゴ Pro W3"/>
                          <a:cs typeface="Times New Roman"/>
                        </a:rPr>
                        <a:t>3</a:t>
                      </a:r>
                      <a:r>
                        <a:rPr lang="et-EE" sz="1400" dirty="0" smtClean="0">
                          <a:solidFill>
                            <a:schemeClr val="tx1"/>
                          </a:solidFill>
                          <a:latin typeface="Times New Roman"/>
                          <a:ea typeface="ヒラギノ角ゴ Pro W3"/>
                          <a:cs typeface="Times New Roman"/>
                        </a:rPr>
                        <a:t>O</a:t>
                      </a:r>
                      <a:r>
                        <a:rPr lang="et-EE" sz="1400" baseline="-25000" dirty="0" smtClean="0">
                          <a:solidFill>
                            <a:srgbClr val="000000"/>
                          </a:solidFill>
                          <a:latin typeface="Times New Roman"/>
                          <a:ea typeface="ヒラギノ角ゴ Pro W3"/>
                          <a:cs typeface="Times New Roman"/>
                        </a:rPr>
                        <a:t>4</a:t>
                      </a:r>
                      <a:endParaRPr lang="en-US" sz="1400" dirty="0">
                        <a:solidFill>
                          <a:schemeClr val="tx1"/>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0000"/>
                          </a:solidFill>
                          <a:latin typeface="Times New Roman"/>
                          <a:ea typeface="ヒラギノ角ゴ Pro W3"/>
                          <a:cs typeface="Times New Roman"/>
                        </a:rPr>
                        <a:t>Fe</a:t>
                      </a:r>
                      <a:r>
                        <a:rPr lang="en-US" sz="1400" baseline="30000" dirty="0" smtClean="0">
                          <a:solidFill>
                            <a:srgbClr val="000000"/>
                          </a:solidFill>
                          <a:latin typeface="Times New Roman"/>
                          <a:ea typeface="ヒラギノ角ゴ Pro W3"/>
                          <a:cs typeface="Times New Roman"/>
                        </a:rPr>
                        <a:t>2+</a:t>
                      </a:r>
                      <a:r>
                        <a:rPr lang="en-US" sz="1400" baseline="0" dirty="0" smtClean="0">
                          <a:solidFill>
                            <a:srgbClr val="000000"/>
                          </a:solidFill>
                          <a:latin typeface="Times New Roman"/>
                          <a:ea typeface="ヒラギノ角ゴ Pro W3"/>
                          <a:cs typeface="Times New Roman"/>
                        </a:rPr>
                        <a:t>, </a:t>
                      </a:r>
                      <a:r>
                        <a:rPr lang="en-US" sz="1400" dirty="0" smtClean="0">
                          <a:solidFill>
                            <a:srgbClr val="000000"/>
                          </a:solidFill>
                          <a:latin typeface="Times New Roman"/>
                          <a:ea typeface="ヒラギノ角ゴ Pro W3"/>
                          <a:cs typeface="Times New Roman"/>
                        </a:rPr>
                        <a:t>Fe</a:t>
                      </a:r>
                      <a:r>
                        <a:rPr lang="en-US" sz="1400" baseline="30000" dirty="0" smtClean="0">
                          <a:solidFill>
                            <a:srgbClr val="000000"/>
                          </a:solidFill>
                          <a:latin typeface="Times New Roman"/>
                          <a:ea typeface="ヒラギノ角ゴ Pro W3"/>
                          <a:cs typeface="Times New Roman"/>
                        </a:rPr>
                        <a:t>3+</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Oxide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Pyrite</a:t>
                      </a:r>
                      <a:r>
                        <a:rPr lang="et-EE" sz="1400" dirty="0" smtClean="0">
                          <a:solidFill>
                            <a:srgbClr val="000000"/>
                          </a:solidFill>
                          <a:latin typeface="Times New Roman"/>
                          <a:ea typeface="ヒラギノ角ゴ Pro W3"/>
                          <a:cs typeface="Times New Roman"/>
                        </a:rPr>
                        <a:t> (Py)</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FeS</a:t>
                      </a:r>
                      <a:r>
                        <a:rPr lang="en-US" sz="1400" baseline="-25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a:t>
                      </a:r>
                      <a:r>
                        <a:rPr lang="en-US" sz="1400" baseline="30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Sulfide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Pyrrhotite</a:t>
                      </a:r>
                      <a:r>
                        <a:rPr lang="et-EE" sz="1400" dirty="0" smtClean="0">
                          <a:solidFill>
                            <a:srgbClr val="000000"/>
                          </a:solidFill>
                          <a:latin typeface="Times New Roman"/>
                          <a:ea typeface="ヒラギノ角ゴ Pro W3"/>
                          <a:cs typeface="Times New Roman"/>
                        </a:rPr>
                        <a:t> (Pr)</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err="1">
                          <a:solidFill>
                            <a:srgbClr val="000000"/>
                          </a:solidFill>
                          <a:latin typeface="Times New Roman"/>
                          <a:ea typeface="ヒラギノ角ゴ Pro W3"/>
                          <a:cs typeface="Times New Roman"/>
                        </a:rPr>
                        <a:t>FeS</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a:t>
                      </a:r>
                      <a:r>
                        <a:rPr lang="en-US" sz="1400" baseline="30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Sulfide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Siderite</a:t>
                      </a:r>
                      <a:r>
                        <a:rPr lang="et-EE" sz="1400" dirty="0" smtClean="0">
                          <a:solidFill>
                            <a:srgbClr val="000000"/>
                          </a:solidFill>
                          <a:latin typeface="Times New Roman"/>
                          <a:ea typeface="ヒラギノ角ゴ Pro W3"/>
                          <a:cs typeface="Times New Roman"/>
                        </a:rPr>
                        <a:t> (Si)</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FeCO</a:t>
                      </a:r>
                      <a:r>
                        <a:rPr lang="en-US" sz="1400" baseline="-25000" dirty="0">
                          <a:solidFill>
                            <a:srgbClr val="000000"/>
                          </a:solidFill>
                          <a:latin typeface="Times New Roman"/>
                          <a:ea typeface="ヒラギノ角ゴ Pro W3"/>
                          <a:cs typeface="Times New Roman"/>
                        </a:rPr>
                        <a:t>3</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Fe</a:t>
                      </a:r>
                      <a:r>
                        <a:rPr lang="en-US" sz="1400" baseline="30000" dirty="0">
                          <a:solidFill>
                            <a:srgbClr val="000000"/>
                          </a:solidFill>
                          <a:latin typeface="Times New Roman"/>
                          <a:ea typeface="ヒラギノ角ゴ Pro W3"/>
                          <a:cs typeface="Times New Roman"/>
                        </a:rPr>
                        <a:t>2+</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1400" dirty="0">
                          <a:solidFill>
                            <a:srgbClr val="000000"/>
                          </a:solidFill>
                          <a:latin typeface="Times New Roman"/>
                          <a:ea typeface="ヒラギノ角ゴ Pro W3"/>
                          <a:cs typeface="Times New Roman"/>
                        </a:rPr>
                        <a:t>Carbonate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24565">
                <a:tc>
                  <a:txBody>
                    <a:bodyPr/>
                    <a:lstStyle/>
                    <a:p>
                      <a:pPr algn="ctr">
                        <a:spcAft>
                          <a:spcPts val="0"/>
                        </a:spcAft>
                      </a:pPr>
                      <a:r>
                        <a:rPr lang="en-US" sz="1400" dirty="0" smtClean="0">
                          <a:solidFill>
                            <a:srgbClr val="000000"/>
                          </a:solidFill>
                          <a:latin typeface="Times New Roman"/>
                          <a:ea typeface="ヒラギノ角ゴ Pro W3"/>
                          <a:cs typeface="Times New Roman"/>
                        </a:rPr>
                        <a:t>Sphalerite</a:t>
                      </a:r>
                      <a:r>
                        <a:rPr lang="et-EE" sz="1400" dirty="0" smtClean="0">
                          <a:solidFill>
                            <a:srgbClr val="000000"/>
                          </a:solidFill>
                          <a:latin typeface="Times New Roman"/>
                          <a:ea typeface="ヒラギノ角ゴ Pro W3"/>
                          <a:cs typeface="Times New Roman"/>
                        </a:rPr>
                        <a:t> (Sp)</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a:t>
                      </a:r>
                      <a:r>
                        <a:rPr lang="en-US" sz="1400" b="1" dirty="0" err="1">
                          <a:solidFill>
                            <a:srgbClr val="000000"/>
                          </a:solidFill>
                          <a:latin typeface="Times New Roman"/>
                          <a:ea typeface="ヒラギノ角ゴ Pro W3"/>
                          <a:cs typeface="Times New Roman"/>
                        </a:rPr>
                        <a:t>Zn</a:t>
                      </a:r>
                      <a:r>
                        <a:rPr lang="en-US" sz="1400" dirty="0" err="1">
                          <a:solidFill>
                            <a:srgbClr val="000000"/>
                          </a:solidFill>
                          <a:latin typeface="Times New Roman"/>
                          <a:ea typeface="ヒラギノ角ゴ Pro W3"/>
                          <a:cs typeface="Times New Roman"/>
                        </a:rPr>
                        <a:t>,Fe</a:t>
                      </a:r>
                      <a:r>
                        <a:rPr lang="en-US" sz="1400" dirty="0">
                          <a:solidFill>
                            <a:srgbClr val="000000"/>
                          </a:solidFill>
                          <a:latin typeface="Times New Roman"/>
                          <a:ea typeface="ヒラギノ角ゴ Pro W3"/>
                          <a:cs typeface="Times New Roman"/>
                        </a:rPr>
                        <a: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Times New Roman"/>
                          <a:ea typeface="ヒラギノ角ゴ Pro W3"/>
                          <a:cs typeface="Times New Roman"/>
                        </a:rPr>
                        <a:t>Zn, </a:t>
                      </a:r>
                      <a:r>
                        <a:rPr lang="en-US" sz="1400" dirty="0" smtClean="0">
                          <a:solidFill>
                            <a:srgbClr val="000000"/>
                          </a:solidFill>
                          <a:latin typeface="Times New Roman"/>
                          <a:ea typeface="ヒラギノ角ゴ Pro W3"/>
                          <a:cs typeface="Times New Roman"/>
                        </a:rPr>
                        <a:t>(Fe</a:t>
                      </a:r>
                      <a:r>
                        <a:rPr lang="en-US" sz="1400" baseline="30000" dirty="0" smtClean="0">
                          <a:solidFill>
                            <a:srgbClr val="000000"/>
                          </a:solidFill>
                          <a:latin typeface="Times New Roman"/>
                          <a:ea typeface="ヒラギノ角ゴ Pro W3"/>
                          <a:cs typeface="Times New Roman"/>
                        </a:rPr>
                        <a:t>2+</a:t>
                      </a:r>
                      <a:r>
                        <a:rPr lang="en-US" sz="1400" dirty="0" smtClean="0">
                          <a:solidFill>
                            <a:srgbClr val="000000"/>
                          </a:solidFill>
                          <a:latin typeface="Times New Roman"/>
                          <a:ea typeface="ヒラギノ角ゴ Pro W3"/>
                          <a:cs typeface="Times New Roman"/>
                        </a:rPr>
                        <a:t>)</a:t>
                      </a:r>
                      <a:endParaRPr lang="en-US" sz="1400" dirty="0">
                        <a:solidFill>
                          <a:srgbClr val="000000"/>
                        </a:solidFill>
                        <a:latin typeface="Times New Roman"/>
                        <a:ea typeface="ヒラギノ角ゴ Pro W3"/>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1400" dirty="0">
                          <a:solidFill>
                            <a:srgbClr val="000000"/>
                          </a:solidFill>
                          <a:latin typeface="Times New Roman"/>
                          <a:ea typeface="ヒラギノ角ゴ Pro W3"/>
                          <a:cs typeface="Times New Roman"/>
                        </a:rPr>
                        <a:t>Sulfide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33" name="Right Arrow 32"/>
          <p:cNvSpPr/>
          <p:nvPr/>
        </p:nvSpPr>
        <p:spPr>
          <a:xfrm>
            <a:off x="3063041" y="5640807"/>
            <a:ext cx="796894" cy="273946"/>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ight Arrow 33"/>
          <p:cNvSpPr/>
          <p:nvPr/>
        </p:nvSpPr>
        <p:spPr>
          <a:xfrm>
            <a:off x="5755529" y="5668686"/>
            <a:ext cx="796894" cy="273946"/>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0445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45" y="51312"/>
            <a:ext cx="9044574" cy="6747361"/>
          </a:xfrm>
          <a:prstGeom prst="rect">
            <a:avLst/>
          </a:prstGeom>
          <a:no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0824" y="173187"/>
            <a:ext cx="4448175" cy="387286"/>
          </a:xfrm>
          <a:prstGeom prst="rect">
            <a:avLst/>
          </a:prstGeom>
          <a:solidFill>
            <a:srgbClr val="F9FFF3"/>
          </a:solidFill>
          <a:ln>
            <a:solidFill>
              <a:schemeClr val="bg2">
                <a:lumMod val="50000"/>
              </a:schemeClr>
            </a:solidFill>
          </a:ln>
          <a:effectLst>
            <a:outerShdw blurRad="50800" dist="38100" dir="2700000" algn="tl" rotWithShape="0">
              <a:srgbClr val="000000">
                <a:alpha val="43000"/>
              </a:srgbClr>
            </a:outerShdw>
          </a:effectLst>
        </p:spPr>
        <p:txBody>
          <a:bodyPr wrap="square">
            <a:spAutoFit/>
          </a:bodyPr>
          <a:lstStyle/>
          <a:p>
            <a:pPr lvl="0" defTabSz="914400" fontAlgn="base">
              <a:lnSpc>
                <a:spcPct val="80000"/>
              </a:lnSpc>
              <a:spcBef>
                <a:spcPct val="0"/>
              </a:spcBef>
              <a:spcAft>
                <a:spcPct val="0"/>
              </a:spcAft>
              <a:defRPr/>
            </a:pPr>
            <a:r>
              <a:rPr lang="et-EE" sz="2300" u="sng" dirty="0">
                <a:latin typeface="+mj-lt"/>
                <a:ea typeface="+mn-ea"/>
              </a:rPr>
              <a:t>Research design:</a:t>
            </a:r>
            <a:r>
              <a:rPr lang="et-EE" sz="2300" dirty="0">
                <a:latin typeface="+mj-lt"/>
                <a:ea typeface="+mn-ea"/>
              </a:rPr>
              <a:t> </a:t>
            </a:r>
            <a:r>
              <a:rPr lang="et-EE" sz="2300" dirty="0" smtClean="0">
                <a:solidFill>
                  <a:prstClr val="black"/>
                </a:solidFill>
                <a:ea typeface="ＭＳ Ｐゴシック" charset="0"/>
              </a:rPr>
              <a:t>Sample processing</a:t>
            </a:r>
            <a:endParaRPr lang="et-EE" sz="2300" dirty="0">
              <a:solidFill>
                <a:prstClr val="black"/>
              </a:solidFill>
              <a:ea typeface="ＭＳ Ｐゴシック" charset="0"/>
            </a:endParaRPr>
          </a:p>
        </p:txBody>
      </p:sp>
      <p:sp>
        <p:nvSpPr>
          <p:cNvPr id="4" name="TextBox 3"/>
          <p:cNvSpPr txBox="1"/>
          <p:nvPr/>
        </p:nvSpPr>
        <p:spPr>
          <a:xfrm>
            <a:off x="190500" y="723900"/>
            <a:ext cx="2844800" cy="369332"/>
          </a:xfrm>
          <a:prstGeom prst="rect">
            <a:avLst/>
          </a:prstGeom>
          <a:noFill/>
        </p:spPr>
        <p:txBody>
          <a:bodyPr wrap="square" rtlCol="0">
            <a:spAutoFit/>
          </a:bodyPr>
          <a:lstStyle/>
          <a:p>
            <a:r>
              <a:rPr lang="en-US" dirty="0" smtClean="0"/>
              <a:t>After 4 months in the water:</a:t>
            </a:r>
            <a:endParaRPr lang="en-US" dirty="0"/>
          </a:p>
        </p:txBody>
      </p:sp>
      <p:pic>
        <p:nvPicPr>
          <p:cNvPr id="5" name="Picture 4"/>
          <p:cNvPicPr>
            <a:picLocks noChangeAspect="1"/>
          </p:cNvPicPr>
          <p:nvPr/>
        </p:nvPicPr>
        <p:blipFill>
          <a:blip r:embed="rId2"/>
          <a:stretch>
            <a:fillRect/>
          </a:stretch>
        </p:blipFill>
        <p:spPr>
          <a:xfrm>
            <a:off x="3708400" y="648263"/>
            <a:ext cx="2170470" cy="1341301"/>
          </a:xfrm>
          <a:prstGeom prst="rect">
            <a:avLst/>
          </a:prstGeom>
        </p:spPr>
      </p:pic>
      <p:sp>
        <p:nvSpPr>
          <p:cNvPr id="7" name="Right Arrow 6"/>
          <p:cNvSpPr/>
          <p:nvPr/>
        </p:nvSpPr>
        <p:spPr>
          <a:xfrm rot="3093356">
            <a:off x="5618580" y="2098016"/>
            <a:ext cx="796894" cy="273946"/>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8664320">
            <a:off x="3153973" y="1967292"/>
            <a:ext cx="605206" cy="240694"/>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6277211" y="2533079"/>
            <a:ext cx="1552552" cy="1341210"/>
          </a:xfrm>
          <a:prstGeom prst="rect">
            <a:avLst/>
          </a:prstGeom>
        </p:spPr>
      </p:pic>
      <p:sp>
        <p:nvSpPr>
          <p:cNvPr id="10" name="TextBox 9"/>
          <p:cNvSpPr txBox="1"/>
          <p:nvPr/>
        </p:nvSpPr>
        <p:spPr>
          <a:xfrm>
            <a:off x="5689600" y="3759200"/>
            <a:ext cx="2603500" cy="369332"/>
          </a:xfrm>
          <a:prstGeom prst="rect">
            <a:avLst/>
          </a:prstGeom>
          <a:noFill/>
        </p:spPr>
        <p:txBody>
          <a:bodyPr wrap="square" rtlCol="0">
            <a:spAutoFit/>
          </a:bodyPr>
          <a:lstStyle/>
          <a:p>
            <a:r>
              <a:rPr lang="en-US" dirty="0" smtClean="0"/>
              <a:t>Vacuum coated with gold</a:t>
            </a:r>
            <a:endParaRPr lang="en-US" dirty="0"/>
          </a:p>
        </p:txBody>
      </p:sp>
      <p:sp>
        <p:nvSpPr>
          <p:cNvPr id="11" name="Right Arrow 10"/>
          <p:cNvSpPr/>
          <p:nvPr/>
        </p:nvSpPr>
        <p:spPr>
          <a:xfrm rot="5400000">
            <a:off x="6617821" y="4326783"/>
            <a:ext cx="457778" cy="211613"/>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t="8130" b="16261"/>
          <a:stretch/>
        </p:blipFill>
        <p:spPr>
          <a:xfrm>
            <a:off x="5930899" y="4744486"/>
            <a:ext cx="2383315" cy="1351514"/>
          </a:xfrm>
          <a:prstGeom prst="rect">
            <a:avLst/>
          </a:prstGeom>
          <a:ln>
            <a:solidFill>
              <a:srgbClr val="948A54"/>
            </a:solidFill>
          </a:ln>
          <a:effectLst>
            <a:outerShdw blurRad="50800" dist="38100" dir="2700000" algn="tl" rotWithShape="0">
              <a:srgbClr val="000000">
                <a:alpha val="43000"/>
              </a:srgbClr>
            </a:outerShdw>
          </a:effectLst>
        </p:spPr>
      </p:pic>
      <p:sp>
        <p:nvSpPr>
          <p:cNvPr id="13" name="TextBox 12"/>
          <p:cNvSpPr txBox="1"/>
          <p:nvPr/>
        </p:nvSpPr>
        <p:spPr>
          <a:xfrm>
            <a:off x="5880100" y="6159500"/>
            <a:ext cx="2247900" cy="369332"/>
          </a:xfrm>
          <a:prstGeom prst="rect">
            <a:avLst/>
          </a:prstGeom>
          <a:noFill/>
        </p:spPr>
        <p:txBody>
          <a:bodyPr wrap="square" rtlCol="0">
            <a:spAutoFit/>
          </a:bodyPr>
          <a:lstStyle/>
          <a:p>
            <a:r>
              <a:rPr lang="en-US" dirty="0" smtClean="0"/>
              <a:t>SEM and EDS analysis</a:t>
            </a:r>
            <a:endParaRPr lang="en-US" dirty="0"/>
          </a:p>
        </p:txBody>
      </p:sp>
      <p:pic>
        <p:nvPicPr>
          <p:cNvPr id="14" name="Picture 107"/>
          <p:cNvPicPr>
            <a:picLocks noChangeAspect="1" noChangeArrowheads="1"/>
          </p:cNvPicPr>
          <p:nvPr/>
        </p:nvPicPr>
        <p:blipFill>
          <a:blip r:embed="rId5"/>
          <a:srcRect/>
          <a:stretch>
            <a:fillRect/>
          </a:stretch>
        </p:blipFill>
        <p:spPr bwMode="auto">
          <a:xfrm>
            <a:off x="1714378" y="2278363"/>
            <a:ext cx="1433649" cy="1003554"/>
          </a:xfrm>
          <a:prstGeom prst="rect">
            <a:avLst/>
          </a:prstGeom>
          <a:noFill/>
          <a:ln w="12700">
            <a:solidFill>
              <a:schemeClr val="bg2">
                <a:lumMod val="50000"/>
              </a:schemeClr>
            </a:solidFill>
            <a:miter lim="800000"/>
            <a:headEnd/>
            <a:tailEnd/>
          </a:ln>
          <a:effectLst>
            <a:outerShdw blurRad="50800" dist="38100" dir="2700000" algn="tl" rotWithShape="0">
              <a:srgbClr val="000000">
                <a:alpha val="43000"/>
              </a:srgbClr>
            </a:outerShdw>
          </a:effectLst>
        </p:spPr>
      </p:pic>
      <p:sp>
        <p:nvSpPr>
          <p:cNvPr id="15" name="TextBox 14"/>
          <p:cNvSpPr txBox="1"/>
          <p:nvPr/>
        </p:nvSpPr>
        <p:spPr>
          <a:xfrm>
            <a:off x="1092200" y="3302000"/>
            <a:ext cx="2603500" cy="646331"/>
          </a:xfrm>
          <a:prstGeom prst="rect">
            <a:avLst/>
          </a:prstGeom>
          <a:noFill/>
        </p:spPr>
        <p:txBody>
          <a:bodyPr wrap="square" rtlCol="0">
            <a:spAutoFit/>
          </a:bodyPr>
          <a:lstStyle/>
          <a:p>
            <a:pPr algn="ctr"/>
            <a:r>
              <a:rPr lang="en-US" dirty="0" smtClean="0"/>
              <a:t>DNA extraction from biofilm-covered crystals</a:t>
            </a:r>
            <a:endParaRPr lang="en-US" dirty="0"/>
          </a:p>
        </p:txBody>
      </p:sp>
      <p:sp>
        <p:nvSpPr>
          <p:cNvPr id="16" name="Right Arrow 15"/>
          <p:cNvSpPr/>
          <p:nvPr/>
        </p:nvSpPr>
        <p:spPr>
          <a:xfrm rot="5400000">
            <a:off x="2243131" y="4021132"/>
            <a:ext cx="450165" cy="270571"/>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42900" y="4305300"/>
            <a:ext cx="4254500" cy="369332"/>
          </a:xfrm>
          <a:prstGeom prst="rect">
            <a:avLst/>
          </a:prstGeom>
          <a:noFill/>
        </p:spPr>
        <p:txBody>
          <a:bodyPr wrap="square" rtlCol="0">
            <a:spAutoFit/>
          </a:bodyPr>
          <a:lstStyle/>
          <a:p>
            <a:r>
              <a:rPr lang="en-US" dirty="0" smtClean="0"/>
              <a:t>RAPD PCR with extracted community DNA </a:t>
            </a:r>
            <a:endParaRPr lang="en-US" dirty="0"/>
          </a:p>
        </p:txBody>
      </p:sp>
      <p:pic>
        <p:nvPicPr>
          <p:cNvPr id="18" name="Picture 2"/>
          <p:cNvPicPr>
            <a:picLocks noChangeAspect="1" noChangeArrowheads="1"/>
          </p:cNvPicPr>
          <p:nvPr/>
        </p:nvPicPr>
        <p:blipFill rotWithShape="1">
          <a:blip r:embed="rId6"/>
          <a:srcRect b="54204"/>
          <a:stretch/>
        </p:blipFill>
        <p:spPr bwMode="auto">
          <a:xfrm>
            <a:off x="429156" y="5270499"/>
            <a:ext cx="3926944" cy="1077223"/>
          </a:xfrm>
          <a:prstGeom prst="rect">
            <a:avLst/>
          </a:prstGeom>
          <a:noFill/>
          <a:ln w="12700">
            <a:solidFill>
              <a:srgbClr val="948A54"/>
            </a:solidFill>
            <a:miter lim="800000"/>
            <a:headEnd/>
            <a:tailEnd/>
          </a:ln>
        </p:spPr>
      </p:pic>
      <p:sp>
        <p:nvSpPr>
          <p:cNvPr id="19" name="TextBox 18"/>
          <p:cNvSpPr txBox="1"/>
          <p:nvPr/>
        </p:nvSpPr>
        <p:spPr>
          <a:xfrm>
            <a:off x="127000" y="6350000"/>
            <a:ext cx="5156200" cy="369332"/>
          </a:xfrm>
          <a:prstGeom prst="rect">
            <a:avLst/>
          </a:prstGeom>
          <a:noFill/>
        </p:spPr>
        <p:txBody>
          <a:bodyPr wrap="square" rtlCol="0">
            <a:spAutoFit/>
          </a:bodyPr>
          <a:lstStyle/>
          <a:p>
            <a:r>
              <a:rPr lang="en-US" dirty="0" smtClean="0"/>
              <a:t>Banding pattern analysis for diversity and similarity</a:t>
            </a:r>
            <a:endParaRPr lang="en-US" dirty="0"/>
          </a:p>
        </p:txBody>
      </p:sp>
      <p:sp>
        <p:nvSpPr>
          <p:cNvPr id="20" name="Right Arrow 19"/>
          <p:cNvSpPr/>
          <p:nvPr/>
        </p:nvSpPr>
        <p:spPr>
          <a:xfrm rot="5400000">
            <a:off x="2243131" y="4846632"/>
            <a:ext cx="450165" cy="270571"/>
          </a:xfrm>
          <a:prstGeom prst="rightArrow">
            <a:avLst>
              <a:gd name="adj1" fmla="val 50000"/>
              <a:gd name="adj2" fmla="val 93331"/>
            </a:avLst>
          </a:prstGeom>
          <a:solidFill>
            <a:srgbClr val="85FA39"/>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94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664</TotalTime>
  <Words>1681</Words>
  <Application>Microsoft Macintosh PowerPoint</Application>
  <PresentationFormat>On-screen Show (4:3)</PresentationFormat>
  <Paragraphs>425</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 Moore</dc:creator>
  <cp:lastModifiedBy>Anni Moore</cp:lastModifiedBy>
  <cp:revision>73</cp:revision>
  <dcterms:created xsi:type="dcterms:W3CDTF">2013-10-23T02:14:29Z</dcterms:created>
  <dcterms:modified xsi:type="dcterms:W3CDTF">2013-10-28T01:52:11Z</dcterms:modified>
</cp:coreProperties>
</file>