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0" r:id="rId2"/>
    <p:sldId id="283" r:id="rId3"/>
    <p:sldId id="408" r:id="rId4"/>
    <p:sldId id="382" r:id="rId5"/>
    <p:sldId id="361" r:id="rId6"/>
    <p:sldId id="410" r:id="rId7"/>
    <p:sldId id="412" r:id="rId8"/>
    <p:sldId id="390" r:id="rId9"/>
    <p:sldId id="411" r:id="rId10"/>
    <p:sldId id="414" r:id="rId11"/>
    <p:sldId id="393" r:id="rId12"/>
    <p:sldId id="413" r:id="rId13"/>
    <p:sldId id="400" r:id="rId14"/>
    <p:sldId id="409" r:id="rId15"/>
    <p:sldId id="387" r:id="rId16"/>
    <p:sldId id="40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A2D"/>
    <a:srgbClr val="FFFF19"/>
    <a:srgbClr val="FFFF57"/>
    <a:srgbClr val="FFFF71"/>
    <a:srgbClr val="FFB84F"/>
    <a:srgbClr val="0000FF"/>
    <a:srgbClr val="FF99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81900" autoAdjust="0"/>
  </p:normalViewPr>
  <p:slideViewPr>
    <p:cSldViewPr>
      <p:cViewPr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D159EFB-CAE7-41D7-BD68-759D481D5EB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326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326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7CFF2D5-D0E6-4194-9D24-36B895DAE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36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1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DF23EB3F-A4AC-4CE4-89CD-6936CB45B9F8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313"/>
            <a:ext cx="5850835" cy="4320375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326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326"/>
            <a:ext cx="3170583" cy="480225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053E0F6-9DDF-4C54-B839-259FECAD8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60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4552" lvl="1" indent="-284552" algn="just" defTabSz="948507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4552" indent="-284552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84552" lvl="1" indent="-284552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buFont typeface="Wingdings" pitchFamily="2" charset="2"/>
              <a:buChar char="Ø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3E0F6-9DDF-4C54-B839-259FECAD8C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" y="-7144"/>
            <a:ext cx="9153525" cy="5405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3119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BECD52-D534-4A33-8A92-30785212500C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3B239E-A40D-4270-A382-2A8D116FD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6868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GSA Northeastern Meeting</a:t>
            </a:r>
          </a:p>
          <a:p>
            <a:pPr algn="ctr"/>
            <a:r>
              <a:rPr lang="en-US" sz="3000" b="1" i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March 18 -20, 2013</a:t>
            </a:r>
          </a:p>
          <a:p>
            <a:pPr algn="ctr"/>
            <a:r>
              <a:rPr lang="en-US" sz="2800" b="1" i="1" dirty="0" err="1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Bretton</a:t>
            </a:r>
            <a:r>
              <a:rPr lang="en-US" sz="2800" b="1" i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 Woods, NH</a:t>
            </a:r>
          </a:p>
          <a:p>
            <a:pPr algn="ctr"/>
            <a:endParaRPr lang="en-US" sz="3200" b="1" dirty="0" smtClean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A Comparison between Runoff Trends in a Headwater Basin and More Developed Watersheds: A Case Study of the Merrimack Watershed, NH-MA</a:t>
            </a:r>
          </a:p>
          <a:p>
            <a:pPr algn="ctr"/>
            <a:endParaRPr lang="en-US" sz="3600" b="1" dirty="0" smtClean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Rouzbeh Berton (rberton@syr.edu)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Charles T. Driscoll  (ctdrisco@syr.edu)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David G. Chandler (dgchandl@syr.edu)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Civil &amp;Environmental Engineering Dept., Syracuse University</a:t>
            </a:r>
            <a:endParaRPr lang="en-US" sz="2400" b="1" i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6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Results III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Old Father Barti\Desktop\Merrimack (03-10-2013)- Trends- R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357256" cy="5638801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4460" t="4457" r="6332" b="3435"/>
          <a:stretch>
            <a:fillRect/>
          </a:stretch>
        </p:blipFill>
        <p:spPr bwMode="auto">
          <a:xfrm>
            <a:off x="3505200" y="1472241"/>
            <a:ext cx="4336057" cy="192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4114800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overall trend for all ref. and non-ref. sites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Results IV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2976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" y="1066800"/>
            <a:ext cx="42976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4038600"/>
            <a:ext cx="8610600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Precipitation: evenly distributed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Spring runoff: 30-50% of the annual streamflow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Warmer winter: shorter snowpack accumulation season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038600"/>
            <a:ext cx="86106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Increase in annual precipitation due to summer storms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More prominent results in wet years than dry years due to less impact of baseflow on the annual hydrograph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Results V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2976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" y="1066800"/>
            <a:ext cx="42976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4038600"/>
            <a:ext cx="86106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Flow more evenly distributed, same pattern as ref. sites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Impoundment attenuates the impact of summer storms on flow distribution 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Results VI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066800"/>
            <a:ext cx="8610600" cy="697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Trend analyses show:</a:t>
            </a:r>
          </a:p>
          <a:p>
            <a:pPr marL="617538" lvl="1" indent="3175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Increases in annual flow</a:t>
            </a:r>
          </a:p>
          <a:p>
            <a:pPr marL="617538" lvl="1" indent="3175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Increases in very wet, wet, and average classes</a:t>
            </a:r>
          </a:p>
          <a:p>
            <a:pPr marL="617538" lvl="1" indent="3175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Decreases in very dry and dry classes</a:t>
            </a:r>
          </a:p>
          <a:p>
            <a:pPr marL="617538" lvl="1" indent="3175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Earlier flow timing associated with very wet and wet years 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066800"/>
            <a:ext cx="8610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Increases in annual flow at all sites (natural &amp; regulated)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Consistent with increases in precipitation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Alteration in the timing of discharge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Discharges occurring earlier associated with increases in very wet year hydrologic class and loss of snowpack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ore extreme (dry or wet ) hydrologic events expected 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Future/Current Work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143000"/>
            <a:ext cx="8610600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Examine possible drivers of streamflow alteration, i.e. precipitation, temperature, AMO, NAO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Detect regime shift points for hydrologic variables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Re-evaluate trends based on regime shift points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Find correlation between simultaneous regime shift points in hydrological and climatological variables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Question/s?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66800"/>
            <a:ext cx="8382000" cy="563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Study Site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Research Objectives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Methodology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Results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Conclusion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Future Work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Question/s?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3" action="ppaction://hlinksldjump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3" action="ppaction://hlinksldjump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4" action="ppaction://hlinksldjump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4" action="ppaction://hlinksldjump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5" action="ppaction://hlinksldjump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5" action="ppaction://hlinksldjump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4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1143000"/>
            <a:ext cx="86106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global mean air temp. up to 5°C -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600" u="sng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 century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Changes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iming, magnitude, and type of precipitation 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temperature &amp; precipitation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the Northeast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arlier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peak flows,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lower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snowpack accumulation, and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higher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base flows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Impoundment alters natural flow regime</a:t>
            </a:r>
          </a:p>
        </p:txBody>
      </p:sp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Study Site</a:t>
            </a:r>
          </a:p>
          <a:p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143000"/>
            <a:ext cx="8610600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Merrimack River Basin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(NH-MA)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Area: 12976  km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Ave. annual precipitation: 1000 mm </a:t>
            </a: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Elevation: 0-914 m ASL</a:t>
            </a: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Temperature: -34 (Jan.) - 41 (Jul.) °C</a:t>
            </a: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Ave. annual runoff: 508 mm</a:t>
            </a: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Land cover: 77% forested</a:t>
            </a:r>
          </a:p>
          <a:p>
            <a:pPr marL="274320" indent="-274320" algn="just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Old Father Barti\Desktop\Merrimack (03-10-2013)- St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90600"/>
            <a:ext cx="3276598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Research Objectives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143000"/>
            <a:ext cx="86106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Compare and contrast streamflow trends in reference (natural) and non-reference (regulated) sites</a:t>
            </a:r>
          </a:p>
          <a:p>
            <a:pPr marL="2743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Classify annual streamflow based on anomaly to distinguish observed trends between dry, average, and wet years</a:t>
            </a:r>
          </a:p>
          <a:p>
            <a:pPr marL="2743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Picture 11" descr="C:\Users\Old Father Barti\AppData\Local\Microsoft\Windows\Temporary Internet Files\Content.IE5\J6MX5JBE\MC90037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042" y="4495800"/>
            <a:ext cx="1375064" cy="914400"/>
          </a:xfrm>
          <a:prstGeom prst="rect">
            <a:avLst/>
          </a:prstGeom>
          <a:noFill/>
        </p:spPr>
      </p:pic>
      <p:pic>
        <p:nvPicPr>
          <p:cNvPr id="7" name="Picture 5" descr="C:\Users\Old Father Barti\AppData\Local\Microsoft\Windows\Temporary Internet Files\Content.IE5\W3W94LH5\MC9000561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914400" cy="99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066800"/>
            <a:ext cx="8610600" cy="1057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27 sites (</a:t>
            </a: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 ref., 20 non-ref.)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Mann-Kendall trend analysis (WY, Oct 1st-Sep 30th)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Flow metrics</a:t>
            </a:r>
          </a:p>
          <a:p>
            <a:pPr marL="7315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Annual, peak, monthly, seasonal</a:t>
            </a:r>
          </a:p>
          <a:p>
            <a:pPr marL="7315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Timing 25%, 50%, 75%</a:t>
            </a:r>
          </a:p>
          <a:p>
            <a:pPr marL="731520" lvl="1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Times New Roman" pitchFamily="18" charset="0"/>
              <a:buChar char="−"/>
            </a:pP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Quartiles 1st, 2nd, 3rd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d Father Barti\Desktop\Merrimack (03-10-2013)- St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06" y="990600"/>
            <a:ext cx="4402974" cy="569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Methodology- Continued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066800"/>
            <a:ext cx="86106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Anomaly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Genz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&amp; Luz, 2012)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Flow duration/distribution curve</a:t>
            </a: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95000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9199" y="1237488"/>
          <a:ext cx="3886201" cy="1962912"/>
        </p:xfrm>
        <a:graphic>
          <a:graphicData uri="http://schemas.openxmlformats.org/drawingml/2006/table">
            <a:tbl>
              <a:tblPr/>
              <a:tblGrid>
                <a:gridCol w="2421421"/>
                <a:gridCol w="1464780"/>
              </a:tblGrid>
              <a:tr h="4687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Classification of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hydrologic condition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based on the anomaly of annual average streamflow and 1σ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Limits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HyC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Class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Anomaly &lt; –1.5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Very dry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–1.5 &lt; Anomaly &lt; –0.5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Dry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–0.5 &lt; Anomaly &lt; 0.5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Average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0.5 &lt; Anomaly &lt; 1.5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Wet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Anomaly &gt; 1.5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Very wet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92106"/>
            <a:ext cx="41148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88080"/>
            <a:ext cx="41148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Results I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75293" y="5076825"/>
          <a:ext cx="5181601" cy="1552575"/>
        </p:xfrm>
        <a:graphic>
          <a:graphicData uri="http://schemas.openxmlformats.org/drawingml/2006/table">
            <a:tbl>
              <a:tblPr/>
              <a:tblGrid>
                <a:gridCol w="1341792"/>
                <a:gridCol w="927835"/>
                <a:gridCol w="970658"/>
                <a:gridCol w="970658"/>
                <a:gridCol w="970658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Ref. Sites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Increase</a:t>
                      </a:r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Decrease</a:t>
                      </a:r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(mm)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(mm)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Annual Flow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 to 18.6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Very Dry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(2)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-9.6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-4.7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-3.5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(6)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(6)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-19.9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Very Wet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(3)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-13.3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1097280"/>
            <a:ext cx="585216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AA2D"/>
                </a:solidFill>
                <a:latin typeface="Times New Roman" pitchFamily="18" charset="0"/>
                <a:cs typeface="Times New Roman" pitchFamily="18" charset="0"/>
              </a:rPr>
              <a:t>Results II</a:t>
            </a:r>
            <a:endParaRPr lang="en-US" sz="3000" b="1" dirty="0">
              <a:solidFill>
                <a:srgbClr val="FFA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914400"/>
            <a:ext cx="8610600" cy="0"/>
          </a:xfrm>
          <a:prstGeom prst="line">
            <a:avLst/>
          </a:prstGeom>
          <a:ln w="25400">
            <a:solidFill>
              <a:srgbClr val="FFA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5105400"/>
          <a:ext cx="5181600" cy="1552575"/>
        </p:xfrm>
        <a:graphic>
          <a:graphicData uri="http://schemas.openxmlformats.org/drawingml/2006/table">
            <a:tbl>
              <a:tblPr/>
              <a:tblGrid>
                <a:gridCol w="1341791"/>
                <a:gridCol w="927835"/>
                <a:gridCol w="970658"/>
                <a:gridCol w="970658"/>
                <a:gridCol w="970658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Non-Ref. Sites (20)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Increase</a:t>
                      </a:r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Decrease</a:t>
                      </a:r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(mm)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(mm)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Annual Flow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(20)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0.8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Very Dry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7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-19.6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(18)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(18)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-10.7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(20)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(20)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-8.0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(19)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(19)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-4.1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Very Wet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(10)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(10)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-33.0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813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097280"/>
            <a:ext cx="585216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4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17945</TotalTime>
  <Words>662</Words>
  <Application>Microsoft Office PowerPoint</Application>
  <PresentationFormat>On-screen Show (4:3)</PresentationFormat>
  <Paragraphs>201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Syracuse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rberton</dc:creator>
  <cp:lastModifiedBy>Old Father Barti</cp:lastModifiedBy>
  <cp:revision>1684</cp:revision>
  <dcterms:created xsi:type="dcterms:W3CDTF">2009-10-09T02:28:46Z</dcterms:created>
  <dcterms:modified xsi:type="dcterms:W3CDTF">2013-03-26T22:37:53Z</dcterms:modified>
</cp:coreProperties>
</file>