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75" r:id="rId5"/>
    <p:sldId id="264" r:id="rId6"/>
    <p:sldId id="265" r:id="rId7"/>
    <p:sldId id="268" r:id="rId8"/>
    <p:sldId id="266" r:id="rId9"/>
    <p:sldId id="271" r:id="rId10"/>
    <p:sldId id="269" r:id="rId11"/>
    <p:sldId id="270" r:id="rId12"/>
    <p:sldId id="276" r:id="rId13"/>
    <p:sldId id="272" r:id="rId14"/>
    <p:sldId id="273" r:id="rId15"/>
    <p:sldId id="263" r:id="rId16"/>
    <p:sldId id="274" r:id="rId17"/>
    <p:sldId id="260" r:id="rId18"/>
    <p:sldId id="261" r:id="rId19"/>
    <p:sldId id="262"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AAA07A-2DFC-4D72-A56F-A72D965BE7C4}"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323537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AA07A-2DFC-4D72-A56F-A72D965BE7C4}"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40193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AA07A-2DFC-4D72-A56F-A72D965BE7C4}"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385018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AA07A-2DFC-4D72-A56F-A72D965BE7C4}"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349073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AA07A-2DFC-4D72-A56F-A72D965BE7C4}"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148829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CAAA07A-2DFC-4D72-A56F-A72D965BE7C4}"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98715-2EE4-47CC-9112-9337FCF7C995}" type="slidenum">
              <a:rPr lang="en-US" smtClean="0"/>
              <a:t>‹#›</a:t>
            </a:fld>
            <a:endParaRPr lang="en-US"/>
          </a:p>
        </p:txBody>
      </p:sp>
      <p:pic>
        <p:nvPicPr>
          <p:cNvPr id="8" name="Picture 7" descr="http://andrewsforest.oregonstate.edu/lter/ImageLibrary/headers/abx_088.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andrewsforest.oregonstate.edu/lter/ImageLibrary/headers/abx_088.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0812"/>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7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uiExpand="1"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AAA07A-2DFC-4D72-A56F-A72D965BE7C4}" type="datetimeFigureOut">
              <a:rPr lang="en-US" smtClean="0"/>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162764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AAA07A-2DFC-4D72-A56F-A72D965BE7C4}" type="datetimeFigureOut">
              <a:rPr lang="en-US" smtClean="0"/>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413782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AA07A-2DFC-4D72-A56F-A72D965BE7C4}" type="datetimeFigureOut">
              <a:rPr lang="en-US" smtClean="0"/>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357926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AA07A-2DFC-4D72-A56F-A72D965BE7C4}"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153405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AA07A-2DFC-4D72-A56F-A72D965BE7C4}"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98715-2EE4-47CC-9112-9337FCF7C995}" type="slidenum">
              <a:rPr lang="en-US" smtClean="0"/>
              <a:t>‹#›</a:t>
            </a:fld>
            <a:endParaRPr lang="en-US"/>
          </a:p>
        </p:txBody>
      </p:sp>
    </p:spTree>
    <p:extLst>
      <p:ext uri="{BB962C8B-B14F-4D97-AF65-F5344CB8AC3E}">
        <p14:creationId xmlns:p14="http://schemas.microsoft.com/office/powerpoint/2010/main" val="195740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AA07A-2DFC-4D72-A56F-A72D965BE7C4}" type="datetimeFigureOut">
              <a:rPr lang="en-US" smtClean="0"/>
              <a:t>3/18/2013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98715-2EE4-47CC-9112-9337FCF7C995}" type="slidenum">
              <a:rPr lang="en-US" smtClean="0"/>
              <a:t>‹#›</a:t>
            </a:fld>
            <a:endParaRPr lang="en-US"/>
          </a:p>
        </p:txBody>
      </p:sp>
    </p:spTree>
    <p:extLst>
      <p:ext uri="{BB962C8B-B14F-4D97-AF65-F5344CB8AC3E}">
        <p14:creationId xmlns:p14="http://schemas.microsoft.com/office/powerpoint/2010/main" val="383166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farm1.static.flickr.com/30/67298004_f16b60a503.jpg?v=0"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ricawheeler.com/index.php?page=video&amp;display=684"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farm1.static.flickr.com/30/67298004_f16b60a503.jpg?v=0"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tweiss@westfield.ma.edu"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http://farm1.static.flickr.com/30/67298004_f16b60a503.jpg?v=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a/a6/Jewish_refugees_Liverpool_1882.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cQ15VMlQk7U"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t>
            </a:r>
            <a:r>
              <a:rPr lang="en-US" dirty="0" smtClean="0"/>
              <a:t>Teaching </a:t>
            </a:r>
            <a:r>
              <a:rPr lang="en-US" sz="5400" b="1" dirty="0" smtClean="0">
                <a:solidFill>
                  <a:schemeClr val="accent6">
                    <a:lumMod val="50000"/>
                  </a:schemeClr>
                </a:solidFill>
                <a:latin typeface="Informal Roman" pitchFamily="66" charset="0"/>
              </a:rPr>
              <a:t>A Sense </a:t>
            </a:r>
            <a:r>
              <a:rPr lang="en-US" sz="5400" b="1" dirty="0">
                <a:solidFill>
                  <a:schemeClr val="accent6">
                    <a:lumMod val="50000"/>
                  </a:schemeClr>
                </a:solidFill>
                <a:latin typeface="Informal Roman" pitchFamily="66" charset="0"/>
              </a:rPr>
              <a:t>of Place</a:t>
            </a:r>
            <a:r>
              <a:rPr lang="en-US" dirty="0"/>
              <a:t/>
            </a:r>
            <a:br>
              <a:rPr lang="en-US" dirty="0"/>
            </a:br>
            <a:r>
              <a:rPr lang="en-US" sz="2700" dirty="0" smtClean="0"/>
              <a:t>GEOL 0399</a:t>
            </a:r>
            <a:endParaRPr lang="en-US" sz="2700" dirty="0"/>
          </a:p>
        </p:txBody>
      </p:sp>
      <p:sp>
        <p:nvSpPr>
          <p:cNvPr id="3" name="Subtitle 2"/>
          <p:cNvSpPr>
            <a:spLocks noGrp="1"/>
          </p:cNvSpPr>
          <p:nvPr>
            <p:ph type="subTitle" idx="1"/>
          </p:nvPr>
        </p:nvSpPr>
        <p:spPr/>
        <p:txBody>
          <a:bodyPr/>
          <a:lstStyle/>
          <a:p>
            <a:r>
              <a:rPr lang="en-US" dirty="0" smtClean="0"/>
              <a:t>Tarin H. Weiss</a:t>
            </a:r>
          </a:p>
          <a:p>
            <a:r>
              <a:rPr lang="en-US" dirty="0" smtClean="0"/>
              <a:t>Westfield State University </a:t>
            </a:r>
          </a:p>
          <a:p>
            <a:r>
              <a:rPr lang="en-US" dirty="0" smtClean="0"/>
              <a:t>NE GSA 3/18/13</a:t>
            </a:r>
            <a:endParaRPr lang="en-US" dirty="0"/>
          </a:p>
        </p:txBody>
      </p:sp>
      <p:pic>
        <p:nvPicPr>
          <p:cNvPr id="1026" name="Picture 2" descr="http://farm1.static.flickr.com/30/67298004_f16b60a503.jpg?v=0"/>
          <p:cNvPicPr>
            <a:picLocks noChangeAspect="1" noChangeArrowheads="1"/>
          </p:cNvPicPr>
          <p:nvPr/>
        </p:nvPicPr>
        <p:blipFill>
          <a:blip r:embed="rId2" r:link="rId3">
            <a:extLst>
              <a:ext uri="{28A0092B-C50C-407E-A947-70E740481C1C}">
                <a14:useLocalDpi xmlns:a14="http://schemas.microsoft.com/office/drawing/2010/main" val="0"/>
              </a:ext>
            </a:extLst>
          </a:blip>
          <a:srcRect l="81216" t="88850"/>
          <a:stretch>
            <a:fillRect/>
          </a:stretch>
        </p:blipFill>
        <p:spPr bwMode="auto">
          <a:xfrm>
            <a:off x="7696200" y="1542743"/>
            <a:ext cx="1163037" cy="4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ttp://farm1.static.flickr.com/30/67298004_f16b60a503.jpg?v=0"/>
          <p:cNvPicPr>
            <a:picLocks noChangeAspect="1" noChangeArrowheads="1"/>
          </p:cNvPicPr>
          <p:nvPr/>
        </p:nvPicPr>
        <p:blipFill>
          <a:blip r:embed="rId2" r:link="rId3">
            <a:extLst>
              <a:ext uri="{28A0092B-C50C-407E-A947-70E740481C1C}">
                <a14:useLocalDpi xmlns:a14="http://schemas.microsoft.com/office/drawing/2010/main" val="0"/>
              </a:ext>
            </a:extLst>
          </a:blip>
          <a:srcRect b="58324"/>
          <a:stretch>
            <a:fillRect/>
          </a:stretch>
        </p:blipFill>
        <p:spPr bwMode="auto">
          <a:xfrm>
            <a:off x="4798685" y="330354"/>
            <a:ext cx="431336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374715"/>
            <a:ext cx="4572000" cy="1200329"/>
          </a:xfrm>
          <a:prstGeom prst="rect">
            <a:avLst/>
          </a:prstGeom>
        </p:spPr>
        <p:txBody>
          <a:bodyPr>
            <a:spAutoFit/>
          </a:bodyPr>
          <a:lstStyle/>
          <a:p>
            <a:r>
              <a:rPr lang="en-US" dirty="0" smtClean="0">
                <a:solidFill>
                  <a:schemeClr val="accent6">
                    <a:lumMod val="50000"/>
                  </a:schemeClr>
                </a:solidFill>
              </a:rPr>
              <a:t>Nobody </a:t>
            </a:r>
            <a:r>
              <a:rPr lang="en-US" dirty="0">
                <a:solidFill>
                  <a:schemeClr val="accent6">
                    <a:lumMod val="50000"/>
                  </a:schemeClr>
                </a:solidFill>
              </a:rPr>
              <a:t>can discover the world for somebody else. Only when we discover it for ourselves does it become common ground and a common </a:t>
            </a:r>
            <a:r>
              <a:rPr lang="en-US" dirty="0" smtClean="0">
                <a:solidFill>
                  <a:schemeClr val="accent6">
                    <a:lumMod val="50000"/>
                  </a:schemeClr>
                </a:solidFill>
              </a:rPr>
              <a:t>bond...</a:t>
            </a:r>
            <a:r>
              <a:rPr lang="en-US" dirty="0">
                <a:solidFill>
                  <a:schemeClr val="accent6">
                    <a:lumMod val="50000"/>
                  </a:schemeClr>
                </a:solidFill>
              </a:rPr>
              <a:t> </a:t>
            </a:r>
            <a:r>
              <a:rPr lang="en-US" dirty="0" smtClean="0">
                <a:solidFill>
                  <a:schemeClr val="accent6">
                    <a:lumMod val="50000"/>
                  </a:schemeClr>
                </a:solidFill>
              </a:rPr>
              <a:t>  Wendell Berry</a:t>
            </a:r>
            <a:endParaRPr lang="en-US" dirty="0">
              <a:solidFill>
                <a:schemeClr val="accent6">
                  <a:lumMod val="50000"/>
                </a:schemeClr>
              </a:solidFill>
            </a:endParaRPr>
          </a:p>
        </p:txBody>
      </p:sp>
      <p:pic>
        <p:nvPicPr>
          <p:cNvPr id="7" name="Picture 6" descr="http://andrewsforest.oregonstate.edu/lter/ImageLibrary/headers/abx_0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andrewsforest.oregonstate.edu/lter/ImageLibrary/headers/abx_0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0812"/>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9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39762"/>
          </a:xfrm>
        </p:spPr>
        <p:txBody>
          <a:bodyPr>
            <a:normAutofit fontScale="90000"/>
          </a:bodyPr>
          <a:lstStyle/>
          <a:p>
            <a:r>
              <a:rPr lang="en-US" u="sng" dirty="0" smtClean="0"/>
              <a:t>Readings</a:t>
            </a:r>
            <a:endParaRPr lang="en-US" u="sng" dirty="0"/>
          </a:p>
        </p:txBody>
      </p:sp>
      <p:sp>
        <p:nvSpPr>
          <p:cNvPr id="3" name="Content Placeholder 2"/>
          <p:cNvSpPr>
            <a:spLocks noGrp="1"/>
          </p:cNvSpPr>
          <p:nvPr>
            <p:ph sz="half" idx="1"/>
          </p:nvPr>
        </p:nvSpPr>
        <p:spPr>
          <a:xfrm>
            <a:off x="152400" y="990600"/>
            <a:ext cx="4572000" cy="4525963"/>
          </a:xfrm>
        </p:spPr>
        <p:txBody>
          <a:bodyPr>
            <a:normAutofit/>
          </a:bodyPr>
          <a:lstStyle/>
          <a:p>
            <a:pPr marL="0" indent="0">
              <a:buNone/>
            </a:pPr>
            <a:r>
              <a:rPr lang="en-US" dirty="0"/>
              <a:t>Mitchell, John Hanson. </a:t>
            </a:r>
            <a:r>
              <a:rPr lang="en-US" i="1" dirty="0"/>
              <a:t>Ceremonial Time </a:t>
            </a:r>
            <a:r>
              <a:rPr lang="en-US" i="1" dirty="0" smtClean="0"/>
              <a:t>15,000 Years </a:t>
            </a:r>
            <a:r>
              <a:rPr lang="en-US" i="1" dirty="0"/>
              <a:t>on One Square Mile. </a:t>
            </a:r>
          </a:p>
          <a:p>
            <a:endParaRPr lang="en-US" dirty="0"/>
          </a:p>
        </p:txBody>
      </p:sp>
      <p:sp>
        <p:nvSpPr>
          <p:cNvPr id="4" name="Content Placeholder 3"/>
          <p:cNvSpPr>
            <a:spLocks noGrp="1"/>
          </p:cNvSpPr>
          <p:nvPr>
            <p:ph sz="half" idx="2"/>
          </p:nvPr>
        </p:nvSpPr>
        <p:spPr>
          <a:xfrm>
            <a:off x="4948237" y="990600"/>
            <a:ext cx="4038600" cy="4525963"/>
          </a:xfrm>
        </p:spPr>
        <p:txBody>
          <a:bodyPr>
            <a:normAutofit/>
          </a:bodyPr>
          <a:lstStyle/>
          <a:p>
            <a:pPr marL="0" indent="0">
              <a:buNone/>
            </a:pPr>
            <a:r>
              <a:rPr lang="en-US" dirty="0"/>
              <a:t>Excerpts from </a:t>
            </a:r>
            <a:r>
              <a:rPr lang="en-US" dirty="0" smtClean="0"/>
              <a:t>NWEI’s </a:t>
            </a:r>
            <a:r>
              <a:rPr lang="en-US" i="1" dirty="0" smtClean="0"/>
              <a:t>Discovering </a:t>
            </a:r>
            <a:r>
              <a:rPr lang="en-US" i="1" dirty="0"/>
              <a:t>A Sense of Place</a:t>
            </a:r>
            <a:r>
              <a:rPr lang="en-US" dirty="0"/>
              <a:t> </a:t>
            </a:r>
          </a:p>
        </p:txBody>
      </p:sp>
      <p:pic>
        <p:nvPicPr>
          <p:cNvPr id="2050" name="Picture 2" descr="http://img2.imagesbn.com/p/9780201149371_p0_v1_s2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247650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wei.org/images/covers/Discovering%20a%20Sense%20of%20Place%20cover.jpg/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19990"/>
            <a:ext cx="2962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80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20762"/>
          </a:xfrm>
        </p:spPr>
        <p:txBody>
          <a:bodyPr>
            <a:normAutofit fontScale="90000"/>
          </a:bodyPr>
          <a:lstStyle/>
          <a:p>
            <a:r>
              <a:rPr lang="en-US" u="sng" dirty="0" smtClean="0"/>
              <a:t>Assignments</a:t>
            </a:r>
            <a:r>
              <a:rPr lang="en-US" dirty="0"/>
              <a:t/>
            </a:r>
            <a:br>
              <a:rPr lang="en-US" dirty="0"/>
            </a:br>
            <a:endParaRPr lang="en-US" dirty="0"/>
          </a:p>
        </p:txBody>
      </p:sp>
      <p:sp>
        <p:nvSpPr>
          <p:cNvPr id="3" name="Content Placeholder 2"/>
          <p:cNvSpPr>
            <a:spLocks noGrp="1"/>
          </p:cNvSpPr>
          <p:nvPr>
            <p:ph sz="half" idx="1"/>
          </p:nvPr>
        </p:nvSpPr>
        <p:spPr>
          <a:xfrm>
            <a:off x="457200" y="1143000"/>
            <a:ext cx="4038600" cy="4525963"/>
          </a:xfrm>
        </p:spPr>
        <p:txBody>
          <a:bodyPr>
            <a:normAutofit fontScale="92500" lnSpcReduction="20000"/>
          </a:bodyPr>
          <a:lstStyle/>
          <a:p>
            <a:r>
              <a:rPr lang="en-US" b="1" dirty="0" smtClean="0"/>
              <a:t>Reading Response Questions</a:t>
            </a:r>
          </a:p>
          <a:p>
            <a:r>
              <a:rPr lang="en-US" b="1" dirty="0" smtClean="0"/>
              <a:t>Website </a:t>
            </a:r>
            <a:r>
              <a:rPr lang="en-US" b="1" dirty="0"/>
              <a:t>“Workshops” </a:t>
            </a:r>
            <a:endParaRPr lang="en-US" b="1" dirty="0"/>
          </a:p>
          <a:p>
            <a:r>
              <a:rPr lang="en-US" b="1" dirty="0" smtClean="0"/>
              <a:t>Short Presentations</a:t>
            </a:r>
            <a:r>
              <a:rPr lang="en-US" b="1" dirty="0"/>
              <a:t> </a:t>
            </a:r>
            <a:endParaRPr lang="en-US" b="1" dirty="0" smtClean="0"/>
          </a:p>
          <a:p>
            <a:r>
              <a:rPr lang="en-US" b="1" dirty="0" smtClean="0">
                <a:solidFill>
                  <a:schemeClr val="accent6">
                    <a:lumMod val="50000"/>
                  </a:schemeClr>
                </a:solidFill>
              </a:rPr>
              <a:t>A Sense of Place: Written Summary of Research</a:t>
            </a:r>
          </a:p>
          <a:p>
            <a:pPr marL="0" indent="0">
              <a:buNone/>
            </a:pPr>
            <a:r>
              <a:rPr lang="en-US" dirty="0" smtClean="0"/>
              <a:t>	Your </a:t>
            </a:r>
            <a:r>
              <a:rPr lang="en-US" dirty="0"/>
              <a:t>final paper will present the findings of your research (scientific, human/land use history, current issues, attachment to place). </a:t>
            </a:r>
          </a:p>
          <a:p>
            <a:endParaRPr lang="en-US" dirty="0"/>
          </a:p>
          <a:p>
            <a:endParaRPr lang="en-US" dirty="0"/>
          </a:p>
        </p:txBody>
      </p:sp>
      <p:sp>
        <p:nvSpPr>
          <p:cNvPr id="4" name="Content Placeholder 3"/>
          <p:cNvSpPr>
            <a:spLocks noGrp="1"/>
          </p:cNvSpPr>
          <p:nvPr>
            <p:ph sz="half" idx="2"/>
          </p:nvPr>
        </p:nvSpPr>
        <p:spPr>
          <a:xfrm>
            <a:off x="4572000" y="1143000"/>
            <a:ext cx="4343400" cy="4525963"/>
          </a:xfrm>
        </p:spPr>
        <p:txBody>
          <a:bodyPr>
            <a:normAutofit fontScale="92500" lnSpcReduction="20000"/>
          </a:bodyPr>
          <a:lstStyle/>
          <a:p>
            <a:pPr marL="0" indent="0">
              <a:buNone/>
            </a:pPr>
            <a:r>
              <a:rPr lang="en-US" dirty="0"/>
              <a:t> </a:t>
            </a:r>
            <a:r>
              <a:rPr lang="en-US" b="1" dirty="0" smtClean="0">
                <a:solidFill>
                  <a:schemeClr val="accent2">
                    <a:lumMod val="75000"/>
                  </a:schemeClr>
                </a:solidFill>
              </a:rPr>
              <a:t>A </a:t>
            </a:r>
            <a:r>
              <a:rPr lang="en-US" b="1" dirty="0">
                <a:solidFill>
                  <a:schemeClr val="accent2">
                    <a:lumMod val="75000"/>
                  </a:schemeClr>
                </a:solidFill>
              </a:rPr>
              <a:t>Sense of Place: Creative Summary Presentation </a:t>
            </a:r>
          </a:p>
          <a:p>
            <a:r>
              <a:rPr lang="en-US" dirty="0" smtClean="0"/>
              <a:t>~20 minute creative </a:t>
            </a:r>
            <a:r>
              <a:rPr lang="en-US" dirty="0"/>
              <a:t>summary of your Sense of </a:t>
            </a:r>
            <a:r>
              <a:rPr lang="en-US" dirty="0" smtClean="0"/>
              <a:t>Place; may </a:t>
            </a:r>
            <a:r>
              <a:rPr lang="en-US" dirty="0"/>
              <a:t>take the form of art, music, writing, dance, photography, video, sound </a:t>
            </a:r>
            <a:r>
              <a:rPr lang="en-US" dirty="0" smtClean="0"/>
              <a:t>recording, or…</a:t>
            </a:r>
            <a:endParaRPr lang="en-US" dirty="0"/>
          </a:p>
        </p:txBody>
      </p:sp>
    </p:spTree>
    <p:extLst>
      <p:ext uri="{BB962C8B-B14F-4D97-AF65-F5344CB8AC3E}">
        <p14:creationId xmlns:p14="http://schemas.microsoft.com/office/powerpoint/2010/main" val="2661798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Real-time data (Internet sources)</a:t>
            </a:r>
            <a:endParaRPr lang="en-US" dirty="0"/>
          </a:p>
        </p:txBody>
      </p:sp>
      <p:sp>
        <p:nvSpPr>
          <p:cNvPr id="3" name="Content Placeholder 2"/>
          <p:cNvSpPr>
            <a:spLocks noGrp="1"/>
          </p:cNvSpPr>
          <p:nvPr>
            <p:ph sz="half" idx="1"/>
          </p:nvPr>
        </p:nvSpPr>
        <p:spPr>
          <a:xfrm>
            <a:off x="457200" y="1219200"/>
            <a:ext cx="4038600" cy="4525963"/>
          </a:xfrm>
        </p:spPr>
        <p:txBody>
          <a:bodyPr>
            <a:normAutofit fontScale="85000" lnSpcReduction="10000"/>
          </a:bodyPr>
          <a:lstStyle/>
          <a:p>
            <a:pPr lvl="0"/>
            <a:r>
              <a:rPr lang="en-US" b="1" dirty="0" smtClean="0"/>
              <a:t>EPA’s Surf </a:t>
            </a:r>
            <a:r>
              <a:rPr lang="en-US" b="1" dirty="0"/>
              <a:t>Your </a:t>
            </a:r>
            <a:r>
              <a:rPr lang="en-US" b="1" dirty="0" smtClean="0"/>
              <a:t>Watershed, </a:t>
            </a:r>
            <a:r>
              <a:rPr lang="en-US" b="1" dirty="0" err="1" smtClean="0"/>
              <a:t>Enviromapper</a:t>
            </a:r>
            <a:r>
              <a:rPr lang="en-US" b="1" dirty="0"/>
              <a:t>, Environmental Scorecard, Safe </a:t>
            </a:r>
            <a:r>
              <a:rPr lang="en-US" b="1" dirty="0" smtClean="0"/>
              <a:t>Waters</a:t>
            </a:r>
          </a:p>
          <a:p>
            <a:pPr lvl="0"/>
            <a:r>
              <a:rPr lang="en-US" b="1" dirty="0" smtClean="0"/>
              <a:t>Nature Conservancy and </a:t>
            </a:r>
            <a:r>
              <a:rPr lang="en-US" b="1" dirty="0" err="1" smtClean="0"/>
              <a:t>landscope.org’s</a:t>
            </a:r>
            <a:r>
              <a:rPr lang="en-US" b="1" dirty="0" smtClean="0"/>
              <a:t> </a:t>
            </a:r>
            <a:r>
              <a:rPr lang="en-US" b="1" dirty="0" err="1" smtClean="0"/>
              <a:t>Ecoregions</a:t>
            </a:r>
            <a:r>
              <a:rPr lang="en-US" b="1" dirty="0" smtClean="0"/>
              <a:t> </a:t>
            </a:r>
            <a:endParaRPr lang="en-US" b="1" dirty="0"/>
          </a:p>
          <a:p>
            <a:pPr lvl="0"/>
            <a:r>
              <a:rPr lang="en-US" b="1" dirty="0" smtClean="0"/>
              <a:t>USGS On-line Spatial Data for mineral, geological, and geochemical resources</a:t>
            </a:r>
          </a:p>
          <a:p>
            <a:pPr lvl="0"/>
            <a:r>
              <a:rPr lang="en-US" b="1" dirty="0" smtClean="0"/>
              <a:t>Natural Heritage and Endangered Species Program</a:t>
            </a:r>
          </a:p>
          <a:p>
            <a:endParaRPr lang="en-US" dirty="0"/>
          </a:p>
        </p:txBody>
      </p:sp>
      <p:sp>
        <p:nvSpPr>
          <p:cNvPr id="4" name="Content Placeholder 3"/>
          <p:cNvSpPr>
            <a:spLocks noGrp="1"/>
          </p:cNvSpPr>
          <p:nvPr>
            <p:ph sz="half" idx="2"/>
          </p:nvPr>
        </p:nvSpPr>
        <p:spPr>
          <a:xfrm>
            <a:off x="4648200" y="1295400"/>
            <a:ext cx="4191000" cy="4525963"/>
          </a:xfrm>
        </p:spPr>
        <p:txBody>
          <a:bodyPr>
            <a:normAutofit fontScale="85000" lnSpcReduction="10000"/>
          </a:bodyPr>
          <a:lstStyle/>
          <a:p>
            <a:pPr lvl="0"/>
            <a:r>
              <a:rPr lang="en-US" b="1" dirty="0" smtClean="0"/>
              <a:t>USDA’s </a:t>
            </a:r>
            <a:r>
              <a:rPr lang="en-US" b="1" dirty="0"/>
              <a:t>Web Soil Survey, Natural Resources Inventory (land use)</a:t>
            </a:r>
            <a:endParaRPr lang="en-US" dirty="0"/>
          </a:p>
          <a:p>
            <a:pPr lvl="0"/>
            <a:r>
              <a:rPr lang="en-US" b="1" dirty="0" smtClean="0"/>
              <a:t>NOAA’s </a:t>
            </a:r>
            <a:r>
              <a:rPr lang="en-US" b="1" dirty="0"/>
              <a:t>weather and climate data</a:t>
            </a:r>
            <a:endParaRPr lang="en-US" dirty="0"/>
          </a:p>
          <a:p>
            <a:pPr lvl="0"/>
            <a:r>
              <a:rPr lang="en-US" b="1" dirty="0" err="1"/>
              <a:t>Annenburg</a:t>
            </a:r>
            <a:r>
              <a:rPr lang="en-US" b="1" dirty="0"/>
              <a:t> Foundations’ </a:t>
            </a:r>
            <a:r>
              <a:rPr lang="en-US" b="1" dirty="0" err="1"/>
              <a:t>Learner.org’s</a:t>
            </a:r>
            <a:r>
              <a:rPr lang="en-US" b="1" dirty="0"/>
              <a:t> Interactive History </a:t>
            </a:r>
            <a:r>
              <a:rPr lang="en-US" b="1" dirty="0" smtClean="0"/>
              <a:t>Map &amp; video</a:t>
            </a:r>
            <a:endParaRPr lang="en-US" dirty="0"/>
          </a:p>
          <a:p>
            <a:pPr lvl="0"/>
            <a:r>
              <a:rPr lang="en-US" b="1" dirty="0" smtClean="0"/>
              <a:t>Library of Congress historical maps</a:t>
            </a:r>
          </a:p>
          <a:p>
            <a:pPr lvl="0"/>
            <a:r>
              <a:rPr lang="en-US" b="1" dirty="0" smtClean="0"/>
              <a:t>National Geographic mapping</a:t>
            </a:r>
            <a:endParaRPr lang="en-US" dirty="0"/>
          </a:p>
          <a:p>
            <a:endParaRPr lang="en-US" dirty="0"/>
          </a:p>
        </p:txBody>
      </p:sp>
    </p:spTree>
    <p:extLst>
      <p:ext uri="{BB962C8B-B14F-4D97-AF65-F5344CB8AC3E}">
        <p14:creationId xmlns:p14="http://schemas.microsoft.com/office/powerpoint/2010/main" val="1535186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Guest speakers</a:t>
            </a:r>
            <a:endParaRPr lang="en-US" dirty="0"/>
          </a:p>
        </p:txBody>
      </p:sp>
      <p:sp>
        <p:nvSpPr>
          <p:cNvPr id="3" name="Content Placeholder 2"/>
          <p:cNvSpPr>
            <a:spLocks noGrp="1"/>
          </p:cNvSpPr>
          <p:nvPr>
            <p:ph sz="half" idx="1"/>
          </p:nvPr>
        </p:nvSpPr>
        <p:spPr>
          <a:xfrm>
            <a:off x="533400" y="1438275"/>
            <a:ext cx="4038600" cy="4525963"/>
          </a:xfrm>
        </p:spPr>
        <p:txBody>
          <a:bodyPr/>
          <a:lstStyle/>
          <a:p>
            <a:r>
              <a:rPr lang="en-US" dirty="0" smtClean="0"/>
              <a:t>Faculty from psychology, biology (forestry), history, philosophy</a:t>
            </a:r>
          </a:p>
          <a:p>
            <a:r>
              <a:rPr lang="en-US" dirty="0" smtClean="0"/>
              <a:t>Soil conservationist</a:t>
            </a:r>
          </a:p>
          <a:p>
            <a:r>
              <a:rPr lang="en-US" dirty="0"/>
              <a:t>A</a:t>
            </a:r>
            <a:r>
              <a:rPr lang="en-US" dirty="0" smtClean="0"/>
              <a:t>rt </a:t>
            </a:r>
            <a:r>
              <a:rPr lang="en-US" dirty="0"/>
              <a:t>educator</a:t>
            </a:r>
          </a:p>
          <a:p>
            <a:r>
              <a:rPr lang="en-US" dirty="0" smtClean="0"/>
              <a:t>Singer/songwriter </a:t>
            </a:r>
            <a:r>
              <a:rPr lang="en-US" dirty="0" smtClean="0"/>
              <a:t>Erica </a:t>
            </a:r>
            <a:r>
              <a:rPr lang="en-US" dirty="0" smtClean="0"/>
              <a:t>Wheeler</a:t>
            </a:r>
          </a:p>
        </p:txBody>
      </p:sp>
      <p:sp>
        <p:nvSpPr>
          <p:cNvPr id="4" name="Content Placeholder 3"/>
          <p:cNvSpPr>
            <a:spLocks noGrp="1"/>
          </p:cNvSpPr>
          <p:nvPr>
            <p:ph sz="half" idx="2"/>
          </p:nvPr>
        </p:nvSpPr>
        <p:spPr>
          <a:xfrm>
            <a:off x="4724400" y="2895600"/>
            <a:ext cx="4038600" cy="2667000"/>
          </a:xfrm>
        </p:spPr>
        <p:txBody>
          <a:bodyPr/>
          <a:lstStyle/>
          <a:p>
            <a:r>
              <a:rPr lang="en-US" dirty="0" smtClean="0"/>
              <a:t>Field Trips: on campus</a:t>
            </a:r>
          </a:p>
          <a:p>
            <a:r>
              <a:rPr lang="en-US" dirty="0" smtClean="0"/>
              <a:t>(Historical museum, community gardening program </a:t>
            </a:r>
            <a:r>
              <a:rPr lang="en-US" dirty="0" err="1" smtClean="0"/>
              <a:t>Nuestra</a:t>
            </a:r>
            <a:r>
              <a:rPr lang="en-US" dirty="0" smtClean="0"/>
              <a:t> </a:t>
            </a:r>
            <a:r>
              <a:rPr lang="en-US" dirty="0" err="1" smtClean="0"/>
              <a:t>Raices</a:t>
            </a:r>
            <a:r>
              <a:rPr lang="en-US" dirty="0" smtClean="0"/>
              <a:t>, Holyoke, MA)</a:t>
            </a:r>
            <a:endParaRPr lang="en-US" dirty="0"/>
          </a:p>
        </p:txBody>
      </p:sp>
      <p:pic>
        <p:nvPicPr>
          <p:cNvPr id="9220" name="Picture 4" descr="Erica Whee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
            <a:ext cx="3381375" cy="2266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299587"/>
            <a:ext cx="5706272" cy="1076475"/>
          </a:xfrm>
          <a:prstGeom prst="rect">
            <a:avLst/>
          </a:prstGeom>
        </p:spPr>
      </p:pic>
    </p:spTree>
    <p:extLst>
      <p:ext uri="{BB962C8B-B14F-4D97-AF65-F5344CB8AC3E}">
        <p14:creationId xmlns:p14="http://schemas.microsoft.com/office/powerpoint/2010/main" val="953566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Investigated</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Leominster </a:t>
            </a:r>
            <a:r>
              <a:rPr lang="en-US" dirty="0"/>
              <a:t>town </a:t>
            </a:r>
            <a:r>
              <a:rPr lang="en-US" dirty="0" smtClean="0"/>
              <a:t>center, MA</a:t>
            </a:r>
            <a:endParaRPr lang="en-US" dirty="0"/>
          </a:p>
          <a:p>
            <a:r>
              <a:rPr lang="en-US" dirty="0" smtClean="0"/>
              <a:t>Stanley Park, Westfield, MA</a:t>
            </a:r>
            <a:endParaRPr lang="en-US" dirty="0"/>
          </a:p>
          <a:p>
            <a:r>
              <a:rPr lang="en-US" dirty="0" err="1" smtClean="0"/>
              <a:t>Tulley</a:t>
            </a:r>
            <a:r>
              <a:rPr lang="en-US" dirty="0" smtClean="0"/>
              <a:t> </a:t>
            </a:r>
            <a:r>
              <a:rPr lang="en-US" dirty="0"/>
              <a:t>Mt</a:t>
            </a:r>
            <a:r>
              <a:rPr lang="en-US" dirty="0" smtClean="0"/>
              <a:t>., Orange, MA</a:t>
            </a:r>
            <a:endParaRPr lang="en-US" dirty="0"/>
          </a:p>
          <a:p>
            <a:r>
              <a:rPr lang="en-US" dirty="0" smtClean="0"/>
              <a:t>Becket woods, lake , island (Berkshires)</a:t>
            </a:r>
          </a:p>
          <a:p>
            <a:r>
              <a:rPr lang="en-US" dirty="0" smtClean="0"/>
              <a:t> Ruder Island, Chesterfield, MA</a:t>
            </a:r>
            <a:endParaRPr lang="en-US" dirty="0"/>
          </a:p>
          <a:p>
            <a:r>
              <a:rPr lang="en-US" dirty="0" smtClean="0"/>
              <a:t>Hampton Beach, NH</a:t>
            </a:r>
          </a:p>
          <a:p>
            <a:r>
              <a:rPr lang="en-US" dirty="0" smtClean="0"/>
              <a:t>Grandparents farm in coastal ME</a:t>
            </a:r>
          </a:p>
          <a:p>
            <a:pPr marL="0" indent="0">
              <a:buNone/>
            </a:pPr>
            <a:r>
              <a:rPr lang="en-US" dirty="0"/>
              <a:t> </a:t>
            </a:r>
          </a:p>
          <a:p>
            <a:endParaRPr lang="en-US" dirty="0"/>
          </a:p>
        </p:txBody>
      </p:sp>
      <p:sp>
        <p:nvSpPr>
          <p:cNvPr id="5" name="Content Placeholder 4"/>
          <p:cNvSpPr>
            <a:spLocks noGrp="1"/>
          </p:cNvSpPr>
          <p:nvPr>
            <p:ph sz="half" idx="2"/>
          </p:nvPr>
        </p:nvSpPr>
        <p:spPr/>
        <p:txBody>
          <a:bodyPr>
            <a:normAutofit fontScale="85000" lnSpcReduction="10000"/>
          </a:bodyPr>
          <a:lstStyle/>
          <a:p>
            <a:r>
              <a:rPr lang="en-US" dirty="0"/>
              <a:t>Mt. Tom Reservation, Easthampton MA</a:t>
            </a:r>
          </a:p>
          <a:p>
            <a:r>
              <a:rPr lang="en-US" dirty="0"/>
              <a:t>Trails along Westfield River, Westfield, MA</a:t>
            </a:r>
          </a:p>
          <a:p>
            <a:r>
              <a:rPr lang="en-US" dirty="0"/>
              <a:t>Neighborhood forest, Worcester, MA</a:t>
            </a:r>
          </a:p>
          <a:p>
            <a:r>
              <a:rPr lang="en-US" dirty="0"/>
              <a:t>Family property along Little River, Westfield, MA</a:t>
            </a:r>
          </a:p>
          <a:p>
            <a:endParaRPr lang="en-US" dirty="0"/>
          </a:p>
        </p:txBody>
      </p:sp>
    </p:spTree>
    <p:extLst>
      <p:ext uri="{BB962C8B-B14F-4D97-AF65-F5344CB8AC3E}">
        <p14:creationId xmlns:p14="http://schemas.microsoft.com/office/powerpoint/2010/main" val="1197358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4161484"/>
            <a:ext cx="4876800" cy="2743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01419" y="615745"/>
            <a:ext cx="4925961" cy="3694471"/>
          </a:xfrm>
          <a:prstGeom prst="rect">
            <a:avLst/>
          </a:prstGeom>
        </p:spPr>
      </p:pic>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07704" cy="293077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1396" y="2"/>
            <a:ext cx="3949293" cy="22214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3751" y="2094271"/>
            <a:ext cx="3251200" cy="24384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4904" y="4419600"/>
            <a:ext cx="3251200" cy="24384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852948" y="3647015"/>
            <a:ext cx="3772339" cy="2516857"/>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r="30584" b="21278"/>
          <a:stretch/>
        </p:blipFill>
        <p:spPr>
          <a:xfrm>
            <a:off x="54077" y="4513589"/>
            <a:ext cx="3010719" cy="2278024"/>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19652" y="3360165"/>
            <a:ext cx="3958175" cy="2968631"/>
          </a:xfrm>
          <a:prstGeom prst="rect">
            <a:avLst/>
          </a:prstGeom>
        </p:spPr>
      </p:pic>
    </p:spTree>
    <p:extLst>
      <p:ext uri="{BB962C8B-B14F-4D97-AF65-F5344CB8AC3E}">
        <p14:creationId xmlns:p14="http://schemas.microsoft.com/office/powerpoint/2010/main" val="50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274638"/>
            <a:ext cx="5638800" cy="1143000"/>
          </a:xfrm>
        </p:spPr>
        <p:txBody>
          <a:bodyPr>
            <a:normAutofit/>
          </a:bodyPr>
          <a:lstStyle/>
          <a:p>
            <a:pPr algn="r"/>
            <a:r>
              <a:rPr lang="en-US" dirty="0" smtClean="0"/>
              <a:t>Creative summaries</a:t>
            </a:r>
            <a:endParaRPr lang="en-US" dirty="0"/>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312" r="25197" b="45932"/>
          <a:stretch/>
        </p:blipFill>
        <p:spPr>
          <a:xfrm>
            <a:off x="470719" y="228600"/>
            <a:ext cx="3249561" cy="2559126"/>
          </a:xfrm>
        </p:spPr>
      </p:pic>
      <p:sp>
        <p:nvSpPr>
          <p:cNvPr id="5" name="Content Placeholder 4"/>
          <p:cNvSpPr>
            <a:spLocks noGrp="1"/>
          </p:cNvSpPr>
          <p:nvPr>
            <p:ph sz="half" idx="2"/>
          </p:nvPr>
        </p:nvSpPr>
        <p:spPr/>
        <p:txBody>
          <a:bodyPr>
            <a:normAutofit fontScale="92500" lnSpcReduction="10000"/>
          </a:bodyPr>
          <a:lstStyle/>
          <a:p>
            <a:r>
              <a:rPr lang="en-US" dirty="0" smtClean="0"/>
              <a:t>Video montage &amp; music &amp; voice</a:t>
            </a:r>
          </a:p>
          <a:p>
            <a:r>
              <a:rPr lang="en-US" dirty="0" smtClean="0"/>
              <a:t>Creative writing (story, prose)</a:t>
            </a:r>
          </a:p>
          <a:p>
            <a:r>
              <a:rPr lang="en-US" dirty="0" smtClean="0"/>
              <a:t>Photo montage (book, slide shows)</a:t>
            </a:r>
          </a:p>
          <a:p>
            <a:r>
              <a:rPr lang="en-US" dirty="0" smtClean="0"/>
              <a:t>Mixed media collage</a:t>
            </a:r>
          </a:p>
          <a:p>
            <a:r>
              <a:rPr lang="en-US" dirty="0" smtClean="0"/>
              <a:t>Photographic mosaic</a:t>
            </a:r>
          </a:p>
          <a:p>
            <a:r>
              <a:rPr lang="en-US" dirty="0" smtClean="0"/>
              <a:t>Children’s stories</a:t>
            </a:r>
          </a:p>
          <a:p>
            <a:r>
              <a:rPr lang="en-US" dirty="0" smtClean="0"/>
              <a:t>Panoramic photo display</a:t>
            </a:r>
            <a:endParaRPr lang="en-US" dirty="0"/>
          </a:p>
        </p:txBody>
      </p:sp>
      <p:pic>
        <p:nvPicPr>
          <p:cNvPr id="8194" name="Picture 2" descr="http://www.firelily.com/nirvana/image/mosaic.li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94" y="3360174"/>
            <a:ext cx="2057400" cy="17606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88668"/>
            <a:ext cx="4572000" cy="369332"/>
          </a:xfrm>
          <a:prstGeom prst="rect">
            <a:avLst/>
          </a:prstGeom>
        </p:spPr>
        <p:txBody>
          <a:bodyPr>
            <a:spAutoFit/>
          </a:bodyPr>
          <a:lstStyle/>
          <a:p>
            <a:r>
              <a:rPr lang="en-US" dirty="0" smtClean="0"/>
              <a:t>Sources: firelily.com, favecrafts.com</a:t>
            </a:r>
            <a:endParaRPr lang="en-US" dirty="0"/>
          </a:p>
        </p:txBody>
      </p:sp>
      <p:pic>
        <p:nvPicPr>
          <p:cNvPr id="8196" name="Picture 4" descr="http://www.favecrafts.com/master_images/Crafting%20with%20Kids/Homemade%20Story%20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813" y="3032960"/>
            <a:ext cx="23812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97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Positive Themes</a:t>
            </a:r>
            <a:endParaRPr lang="en-US" dirty="0"/>
          </a:p>
        </p:txBody>
      </p:sp>
      <p:sp>
        <p:nvSpPr>
          <p:cNvPr id="8" name="Content Placeholder 7"/>
          <p:cNvSpPr>
            <a:spLocks noGrp="1"/>
          </p:cNvSpPr>
          <p:nvPr>
            <p:ph sz="half" idx="1"/>
          </p:nvPr>
        </p:nvSpPr>
        <p:spPr/>
        <p:txBody>
          <a:bodyPr>
            <a:normAutofit fontScale="85000" lnSpcReduction="20000"/>
          </a:bodyPr>
          <a:lstStyle/>
          <a:p>
            <a:pPr marL="0" indent="0">
              <a:buNone/>
            </a:pPr>
            <a:r>
              <a:rPr lang="en-US" dirty="0"/>
              <a:t>Creative summaries</a:t>
            </a:r>
          </a:p>
          <a:p>
            <a:pPr marL="0" indent="0">
              <a:buNone/>
            </a:pPr>
            <a:r>
              <a:rPr lang="en-US" dirty="0"/>
              <a:t> </a:t>
            </a:r>
          </a:p>
          <a:p>
            <a:pPr marL="0" indent="0">
              <a:buNone/>
            </a:pPr>
            <a:r>
              <a:rPr lang="en-US" dirty="0"/>
              <a:t>Ceremonial </a:t>
            </a:r>
            <a:r>
              <a:rPr lang="en-US" dirty="0" smtClean="0"/>
              <a:t>time book</a:t>
            </a:r>
            <a:endParaRPr lang="en-US" dirty="0"/>
          </a:p>
          <a:p>
            <a:pPr marL="0" indent="0">
              <a:buNone/>
            </a:pPr>
            <a:r>
              <a:rPr lang="en-US" dirty="0"/>
              <a:t> </a:t>
            </a:r>
          </a:p>
          <a:p>
            <a:pPr marL="0" indent="0">
              <a:buNone/>
            </a:pPr>
            <a:r>
              <a:rPr lang="en-US" dirty="0" smtClean="0"/>
              <a:t>NWEI readings</a:t>
            </a:r>
            <a:endParaRPr lang="en-US" dirty="0"/>
          </a:p>
          <a:p>
            <a:pPr marL="0" indent="0">
              <a:buNone/>
            </a:pPr>
            <a:endParaRPr lang="en-US" dirty="0" smtClean="0"/>
          </a:p>
          <a:p>
            <a:pPr marL="0" indent="0">
              <a:buNone/>
            </a:pPr>
            <a:r>
              <a:rPr lang="en-US" dirty="0" smtClean="0"/>
              <a:t>WSU </a:t>
            </a:r>
            <a:r>
              <a:rPr lang="en-US" dirty="0"/>
              <a:t>sense of place poster</a:t>
            </a:r>
          </a:p>
          <a:p>
            <a:pPr marL="0" indent="0">
              <a:buNone/>
            </a:pPr>
            <a:r>
              <a:rPr lang="en-US" dirty="0"/>
              <a:t> </a:t>
            </a:r>
          </a:p>
          <a:p>
            <a:pPr marL="0" indent="0">
              <a:buNone/>
            </a:pPr>
            <a:r>
              <a:rPr lang="en-US" dirty="0"/>
              <a:t>Guest speakers</a:t>
            </a:r>
          </a:p>
          <a:p>
            <a:pPr marL="0" indent="0">
              <a:buNone/>
            </a:pPr>
            <a:r>
              <a:rPr lang="en-US" dirty="0"/>
              <a:t> </a:t>
            </a:r>
          </a:p>
          <a:p>
            <a:pPr marL="0" indent="0">
              <a:buNone/>
            </a:pPr>
            <a:r>
              <a:rPr lang="en-US" dirty="0"/>
              <a:t>Singer/songwriter</a:t>
            </a:r>
          </a:p>
          <a:p>
            <a:pPr marL="0" indent="0">
              <a:buNone/>
            </a:pPr>
            <a:r>
              <a:rPr lang="en-US" dirty="0"/>
              <a:t> </a:t>
            </a:r>
          </a:p>
        </p:txBody>
      </p:sp>
      <p:sp>
        <p:nvSpPr>
          <p:cNvPr id="9" name="Content Placeholder 8"/>
          <p:cNvSpPr>
            <a:spLocks noGrp="1"/>
          </p:cNvSpPr>
          <p:nvPr>
            <p:ph sz="half" idx="2"/>
          </p:nvPr>
        </p:nvSpPr>
        <p:spPr/>
        <p:txBody>
          <a:bodyPr>
            <a:normAutofit fontScale="85000" lnSpcReduction="20000"/>
          </a:bodyPr>
          <a:lstStyle/>
          <a:p>
            <a:pPr marL="0" indent="0">
              <a:buNone/>
            </a:pPr>
            <a:r>
              <a:rPr lang="en-US" dirty="0"/>
              <a:t>Working on sections of research at a time </a:t>
            </a:r>
          </a:p>
          <a:p>
            <a:pPr marL="0" indent="0">
              <a:buNone/>
            </a:pPr>
            <a:r>
              <a:rPr lang="en-US" dirty="0"/>
              <a:t> </a:t>
            </a:r>
          </a:p>
          <a:p>
            <a:pPr marL="0" indent="0">
              <a:buNone/>
            </a:pPr>
            <a:r>
              <a:rPr lang="en-US" dirty="0"/>
              <a:t>Modeling/mapping/hands on (ex. Watersheds)</a:t>
            </a:r>
          </a:p>
          <a:p>
            <a:pPr marL="0" indent="0">
              <a:buNone/>
            </a:pPr>
            <a:r>
              <a:rPr lang="en-US" dirty="0"/>
              <a:t> </a:t>
            </a:r>
          </a:p>
          <a:p>
            <a:pPr marL="0" indent="0">
              <a:buNone/>
            </a:pPr>
            <a:r>
              <a:rPr lang="en-US" dirty="0"/>
              <a:t>Conferencing about paper</a:t>
            </a:r>
          </a:p>
          <a:p>
            <a:pPr marL="0" indent="0">
              <a:buNone/>
            </a:pPr>
            <a:r>
              <a:rPr lang="en-US" dirty="0"/>
              <a:t> </a:t>
            </a:r>
          </a:p>
          <a:p>
            <a:pPr marL="0" indent="0">
              <a:buNone/>
            </a:pPr>
            <a:r>
              <a:rPr lang="en-US" dirty="0"/>
              <a:t>Andrew Goldsworthy video</a:t>
            </a:r>
          </a:p>
          <a:p>
            <a:endParaRPr lang="en-US" dirty="0"/>
          </a:p>
        </p:txBody>
      </p:sp>
      <p:pic>
        <p:nvPicPr>
          <p:cNvPr id="4" name="Picture 3"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1"/>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91824"/>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76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Negative Themes</a:t>
            </a:r>
            <a:endParaRPr lang="en-US" dirty="0"/>
          </a:p>
        </p:txBody>
      </p:sp>
      <p:sp>
        <p:nvSpPr>
          <p:cNvPr id="6" name="Content Placeholder 5"/>
          <p:cNvSpPr>
            <a:spLocks noGrp="1"/>
          </p:cNvSpPr>
          <p:nvPr>
            <p:ph sz="half" idx="1"/>
          </p:nvPr>
        </p:nvSpPr>
        <p:spPr/>
        <p:txBody>
          <a:bodyPr>
            <a:normAutofit/>
          </a:bodyPr>
          <a:lstStyle/>
          <a:p>
            <a:r>
              <a:rPr lang="en-US" dirty="0"/>
              <a:t>NWEI readings</a:t>
            </a:r>
          </a:p>
          <a:p>
            <a:r>
              <a:rPr lang="en-US" dirty="0"/>
              <a:t>Ceremonial Time book (to an extent)</a:t>
            </a:r>
          </a:p>
          <a:p>
            <a:r>
              <a:rPr lang="en-US" dirty="0"/>
              <a:t>Ceremonial Time book quizzes</a:t>
            </a:r>
          </a:p>
          <a:p>
            <a:r>
              <a:rPr lang="en-US" dirty="0"/>
              <a:t>Forest Plot </a:t>
            </a:r>
            <a:r>
              <a:rPr lang="en-US" dirty="0" smtClean="0"/>
              <a:t>creation</a:t>
            </a:r>
            <a:endParaRPr lang="en-US" dirty="0"/>
          </a:p>
        </p:txBody>
      </p:sp>
      <p:sp>
        <p:nvSpPr>
          <p:cNvPr id="7" name="Content Placeholder 6"/>
          <p:cNvSpPr>
            <a:spLocks noGrp="1"/>
          </p:cNvSpPr>
          <p:nvPr>
            <p:ph sz="half" idx="2"/>
          </p:nvPr>
        </p:nvSpPr>
        <p:spPr/>
        <p:txBody>
          <a:bodyPr>
            <a:normAutofit/>
          </a:bodyPr>
          <a:lstStyle/>
          <a:p>
            <a:r>
              <a:rPr lang="en-US" dirty="0"/>
              <a:t>Watershed mapping</a:t>
            </a:r>
          </a:p>
          <a:p>
            <a:r>
              <a:rPr lang="en-US" dirty="0"/>
              <a:t>Vegetation communities mapping</a:t>
            </a:r>
          </a:p>
          <a:p>
            <a:r>
              <a:rPr lang="en-US" dirty="0"/>
              <a:t>Identifying plant species – more time</a:t>
            </a:r>
          </a:p>
          <a:p>
            <a:r>
              <a:rPr lang="en-US" dirty="0"/>
              <a:t>Too much information – too little time to learn it all and apply to paper</a:t>
            </a:r>
          </a:p>
          <a:p>
            <a:endParaRPr lang="en-US" dirty="0"/>
          </a:p>
        </p:txBody>
      </p:sp>
      <p:pic>
        <p:nvPicPr>
          <p:cNvPr id="3" name="Picture 2"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1"/>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91824"/>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13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Positives</a:t>
            </a:r>
            <a:endParaRPr lang="en-US" dirty="0"/>
          </a:p>
        </p:txBody>
      </p:sp>
      <p:sp>
        <p:nvSpPr>
          <p:cNvPr id="5" name="Content Placeholder 4"/>
          <p:cNvSpPr>
            <a:spLocks noGrp="1"/>
          </p:cNvSpPr>
          <p:nvPr>
            <p:ph idx="1"/>
          </p:nvPr>
        </p:nvSpPr>
        <p:spPr>
          <a:xfrm>
            <a:off x="457200" y="1600200"/>
            <a:ext cx="8229600" cy="3886199"/>
          </a:xfrm>
        </p:spPr>
        <p:txBody>
          <a:bodyPr>
            <a:normAutofit/>
          </a:bodyPr>
          <a:lstStyle/>
          <a:p>
            <a:pPr marL="0" indent="0">
              <a:buNone/>
            </a:pPr>
            <a:r>
              <a:rPr lang="en-US" sz="4400" b="1" dirty="0">
                <a:solidFill>
                  <a:schemeClr val="accent3">
                    <a:lumMod val="50000"/>
                  </a:schemeClr>
                </a:solidFill>
                <a:latin typeface="Arabic Typesetting" pitchFamily="66" charset="-78"/>
                <a:cs typeface="Arabic Typesetting" pitchFamily="66" charset="-78"/>
              </a:rPr>
              <a:t>Becket is a place that I have been traveling to on a regular basis for over 10 years now, and I learned more about the town and the islands over the past semester, than I had in all of the time that I had been traveling up there.</a:t>
            </a:r>
          </a:p>
          <a:p>
            <a:endParaRPr lang="en-US" dirty="0"/>
          </a:p>
        </p:txBody>
      </p:sp>
      <p:pic>
        <p:nvPicPr>
          <p:cNvPr id="6" name="Picture 5"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1"/>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91824"/>
            <a:ext cx="9144000" cy="35718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57200" y="609600"/>
            <a:ext cx="8229600" cy="4678363"/>
          </a:xfrm>
          <a:prstGeom prst="rect">
            <a:avLst/>
          </a:prstGeom>
          <a:solidFill>
            <a:schemeClr val="bg2">
              <a:lumMod val="9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smtClean="0">
                <a:solidFill>
                  <a:schemeClr val="accent6">
                    <a:lumMod val="50000"/>
                  </a:schemeClr>
                </a:solidFill>
                <a:latin typeface="Arabic Typesetting" pitchFamily="66" charset="-78"/>
                <a:cs typeface="Arabic Typesetting" pitchFamily="66" charset="-78"/>
              </a:rPr>
              <a:t>I really did begin to think about place differently.  I learned that one way or another, I personally affect the physical world.  Ignoring environmental concerns is not really a passive state, but an active acceptance of perpetuated destruction.  I need to think about the role I play in my environment, and I need to begin to think of small ways that I can create a positive interaction.  </a:t>
            </a:r>
            <a:endParaRPr lang="en-US" sz="4000" b="1" dirty="0">
              <a:solidFill>
                <a:schemeClr val="accent6">
                  <a:lumMod val="50000"/>
                </a:schemeClr>
              </a:solidFill>
              <a:latin typeface="Arabic Typesetting" pitchFamily="66" charset="-78"/>
              <a:cs typeface="Arabic Typesetting" pitchFamily="66" charset="-78"/>
            </a:endParaRPr>
          </a:p>
        </p:txBody>
      </p:sp>
      <p:sp>
        <p:nvSpPr>
          <p:cNvPr id="9" name="Content Placeholder 2"/>
          <p:cNvSpPr txBox="1">
            <a:spLocks/>
          </p:cNvSpPr>
          <p:nvPr/>
        </p:nvSpPr>
        <p:spPr>
          <a:xfrm>
            <a:off x="474406" y="609600"/>
            <a:ext cx="8229600" cy="5105400"/>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smtClean="0">
                <a:solidFill>
                  <a:schemeClr val="accent1">
                    <a:lumMod val="50000"/>
                  </a:schemeClr>
                </a:solidFill>
                <a:latin typeface="Arabic Typesetting" pitchFamily="66" charset="-78"/>
                <a:cs typeface="Arabic Typesetting" pitchFamily="66" charset="-78"/>
              </a:rPr>
              <a:t>I have been able to think about place more scientifically, historically and psychologically.  Possibly most importantly, I have been able to consider my social responsibility.  I have realized that I have a lot of learning to do in order to understand all the places in my life.  While working to learn more, I see that I need to start thinking of ways I can be more active in protecting and respecting these places. </a:t>
            </a:r>
            <a:endParaRPr lang="en-US" sz="4000" b="1" dirty="0">
              <a:solidFill>
                <a:schemeClr val="accent1">
                  <a:lumMod val="50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25083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790637"/>
            <a:ext cx="7162800" cy="4381563"/>
          </a:xfrm>
        </p:spPr>
        <p:txBody>
          <a:bodyPr/>
          <a:lstStyle/>
          <a:p>
            <a:pPr algn="l"/>
            <a:r>
              <a:rPr lang="en-US" dirty="0" smtClean="0"/>
              <a:t>Presentation Overview</a:t>
            </a:r>
          </a:p>
          <a:p>
            <a:pPr marL="457200" indent="-457200" algn="l">
              <a:buFont typeface="Arial" pitchFamily="34" charset="0"/>
              <a:buChar char="•"/>
            </a:pPr>
            <a:r>
              <a:rPr lang="en-US" dirty="0" smtClean="0"/>
              <a:t>Describe course</a:t>
            </a:r>
          </a:p>
          <a:p>
            <a:pPr marL="914400" lvl="1" indent="-457200" algn="l">
              <a:buFont typeface="Arial" pitchFamily="34" charset="0"/>
              <a:buChar char="•"/>
            </a:pPr>
            <a:r>
              <a:rPr lang="en-US" dirty="0" smtClean="0"/>
              <a:t>Students, outcomes, assignments, course activities</a:t>
            </a:r>
          </a:p>
          <a:p>
            <a:pPr marL="457200" indent="-457200" algn="l">
              <a:buFont typeface="Arial" pitchFamily="34" charset="0"/>
              <a:buChar char="•"/>
            </a:pPr>
            <a:r>
              <a:rPr lang="en-US" dirty="0" smtClean="0"/>
              <a:t>Present course positives &amp; negatives (</a:t>
            </a:r>
            <a:r>
              <a:rPr lang="en-US" dirty="0" smtClean="0"/>
              <a:t>student questionnaire, n = 7)</a:t>
            </a:r>
            <a:endParaRPr lang="en-US" dirty="0"/>
          </a:p>
        </p:txBody>
      </p:sp>
      <p:pic>
        <p:nvPicPr>
          <p:cNvPr id="1026" name="Picture 2" descr="http://farm1.static.flickr.com/30/67298004_f16b60a503.jpg?v=0"/>
          <p:cNvPicPr>
            <a:picLocks noChangeAspect="1" noChangeArrowheads="1"/>
          </p:cNvPicPr>
          <p:nvPr/>
        </p:nvPicPr>
        <p:blipFill>
          <a:blip r:embed="rId2" r:link="rId3">
            <a:extLst>
              <a:ext uri="{28A0092B-C50C-407E-A947-70E740481C1C}">
                <a14:useLocalDpi xmlns:a14="http://schemas.microsoft.com/office/drawing/2010/main" val="0"/>
              </a:ext>
            </a:extLst>
          </a:blip>
          <a:srcRect l="81216" t="88850"/>
          <a:stretch>
            <a:fillRect/>
          </a:stretch>
        </p:blipFill>
        <p:spPr bwMode="auto">
          <a:xfrm>
            <a:off x="7696200" y="1542743"/>
            <a:ext cx="1163037" cy="4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ttp://farm1.static.flickr.com/30/67298004_f16b60a503.jpg?v=0"/>
          <p:cNvPicPr>
            <a:picLocks noChangeAspect="1" noChangeArrowheads="1"/>
          </p:cNvPicPr>
          <p:nvPr/>
        </p:nvPicPr>
        <p:blipFill>
          <a:blip r:embed="rId2" r:link="rId3">
            <a:extLst>
              <a:ext uri="{28A0092B-C50C-407E-A947-70E740481C1C}">
                <a14:useLocalDpi xmlns:a14="http://schemas.microsoft.com/office/drawing/2010/main" val="0"/>
              </a:ext>
            </a:extLst>
          </a:blip>
          <a:srcRect b="58324"/>
          <a:stretch>
            <a:fillRect/>
          </a:stretch>
        </p:blipFill>
        <p:spPr bwMode="auto">
          <a:xfrm>
            <a:off x="4798685" y="330354"/>
            <a:ext cx="431336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374715"/>
            <a:ext cx="4572000" cy="1200329"/>
          </a:xfrm>
          <a:prstGeom prst="rect">
            <a:avLst/>
          </a:prstGeom>
        </p:spPr>
        <p:txBody>
          <a:bodyPr>
            <a:spAutoFit/>
          </a:bodyPr>
          <a:lstStyle/>
          <a:p>
            <a:r>
              <a:rPr lang="en-US" dirty="0" smtClean="0">
                <a:solidFill>
                  <a:schemeClr val="accent6">
                    <a:lumMod val="50000"/>
                  </a:schemeClr>
                </a:solidFill>
              </a:rPr>
              <a:t>Nobody </a:t>
            </a:r>
            <a:r>
              <a:rPr lang="en-US" dirty="0">
                <a:solidFill>
                  <a:schemeClr val="accent6">
                    <a:lumMod val="50000"/>
                  </a:schemeClr>
                </a:solidFill>
              </a:rPr>
              <a:t>can discover the world for somebody else. Only when we discover it for ourselves does it become common ground and a common </a:t>
            </a:r>
            <a:r>
              <a:rPr lang="en-US" dirty="0" smtClean="0">
                <a:solidFill>
                  <a:schemeClr val="accent6">
                    <a:lumMod val="50000"/>
                  </a:schemeClr>
                </a:solidFill>
              </a:rPr>
              <a:t>bond...</a:t>
            </a:r>
            <a:r>
              <a:rPr lang="en-US" dirty="0">
                <a:solidFill>
                  <a:schemeClr val="accent6">
                    <a:lumMod val="50000"/>
                  </a:schemeClr>
                </a:solidFill>
              </a:rPr>
              <a:t> </a:t>
            </a:r>
            <a:r>
              <a:rPr lang="en-US" dirty="0" smtClean="0">
                <a:solidFill>
                  <a:schemeClr val="accent6">
                    <a:lumMod val="50000"/>
                  </a:schemeClr>
                </a:solidFill>
              </a:rPr>
              <a:t>  Wendell Berry</a:t>
            </a:r>
            <a:endParaRPr lang="en-US" dirty="0">
              <a:solidFill>
                <a:schemeClr val="accent6">
                  <a:lumMod val="50000"/>
                </a:schemeClr>
              </a:solidFill>
            </a:endParaRPr>
          </a:p>
        </p:txBody>
      </p:sp>
      <p:pic>
        <p:nvPicPr>
          <p:cNvPr id="7" name="Picture 6" descr="http://andrewsforest.oregonstate.edu/lter/ImageLibrary/headers/abx_0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andrewsforest.oregonstate.edu/lter/ImageLibrary/headers/abx_0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0812"/>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2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790637"/>
            <a:ext cx="7162800" cy="4381563"/>
          </a:xfrm>
        </p:spPr>
        <p:txBody>
          <a:bodyPr>
            <a:normAutofit fontScale="92500" lnSpcReduction="10000"/>
          </a:bodyPr>
          <a:lstStyle/>
          <a:p>
            <a:pPr algn="l"/>
            <a:r>
              <a:rPr lang="en-US" dirty="0"/>
              <a:t>Q</a:t>
            </a:r>
            <a:r>
              <a:rPr lang="en-US" dirty="0" smtClean="0"/>
              <a:t>uestions and Comments ?</a:t>
            </a:r>
          </a:p>
          <a:p>
            <a:pPr algn="l"/>
            <a:endParaRPr lang="en-US" dirty="0"/>
          </a:p>
          <a:p>
            <a:pPr algn="l"/>
            <a:r>
              <a:rPr lang="en-US" dirty="0" smtClean="0"/>
              <a:t>I’m happy to share this presentation and/or my syllabus for GEOL 0399 A Sense of Place – please email your request</a:t>
            </a:r>
          </a:p>
          <a:p>
            <a:pPr algn="l"/>
            <a:r>
              <a:rPr lang="en-US" dirty="0" smtClean="0"/>
              <a:t> - Tarin Weiss</a:t>
            </a:r>
          </a:p>
          <a:p>
            <a:pPr algn="l"/>
            <a:r>
              <a:rPr lang="en-US" dirty="0" smtClean="0">
                <a:hlinkClick r:id="rId2"/>
              </a:rPr>
              <a:t>tweiss@westfield.ma.edu</a:t>
            </a:r>
            <a:endParaRPr lang="en-US" dirty="0" smtClean="0"/>
          </a:p>
          <a:p>
            <a:pPr algn="l"/>
            <a:endParaRPr lang="en-US" dirty="0"/>
          </a:p>
          <a:p>
            <a:pPr algn="l"/>
            <a:r>
              <a:rPr lang="en-US" dirty="0" smtClean="0"/>
              <a:t>Thank you</a:t>
            </a:r>
          </a:p>
          <a:p>
            <a:pPr algn="l"/>
            <a:endParaRPr lang="en-US" dirty="0"/>
          </a:p>
          <a:p>
            <a:pPr algn="l"/>
            <a:endParaRPr lang="en-US" dirty="0"/>
          </a:p>
        </p:txBody>
      </p:sp>
      <p:pic>
        <p:nvPicPr>
          <p:cNvPr id="1026" name="Picture 2" descr="http://farm1.static.flickr.com/30/67298004_f16b60a503.jpg?v=0"/>
          <p:cNvPicPr>
            <a:picLocks noChangeAspect="1" noChangeArrowheads="1"/>
          </p:cNvPicPr>
          <p:nvPr/>
        </p:nvPicPr>
        <p:blipFill>
          <a:blip r:embed="rId3" r:link="rId4">
            <a:extLst>
              <a:ext uri="{28A0092B-C50C-407E-A947-70E740481C1C}">
                <a14:useLocalDpi xmlns:a14="http://schemas.microsoft.com/office/drawing/2010/main" val="0"/>
              </a:ext>
            </a:extLst>
          </a:blip>
          <a:srcRect l="81216" t="88850"/>
          <a:stretch>
            <a:fillRect/>
          </a:stretch>
        </p:blipFill>
        <p:spPr bwMode="auto">
          <a:xfrm>
            <a:off x="7696200" y="1542743"/>
            <a:ext cx="1163037" cy="4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ttp://farm1.static.flickr.com/30/67298004_f16b60a503.jpg?v=0"/>
          <p:cNvPicPr>
            <a:picLocks noChangeAspect="1" noChangeArrowheads="1"/>
          </p:cNvPicPr>
          <p:nvPr/>
        </p:nvPicPr>
        <p:blipFill>
          <a:blip r:embed="rId3" r:link="rId4">
            <a:extLst>
              <a:ext uri="{28A0092B-C50C-407E-A947-70E740481C1C}">
                <a14:useLocalDpi xmlns:a14="http://schemas.microsoft.com/office/drawing/2010/main" val="0"/>
              </a:ext>
            </a:extLst>
          </a:blip>
          <a:srcRect b="58324"/>
          <a:stretch>
            <a:fillRect/>
          </a:stretch>
        </p:blipFill>
        <p:spPr bwMode="auto">
          <a:xfrm>
            <a:off x="4798685" y="330354"/>
            <a:ext cx="431336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374715"/>
            <a:ext cx="4572000" cy="1200329"/>
          </a:xfrm>
          <a:prstGeom prst="rect">
            <a:avLst/>
          </a:prstGeom>
        </p:spPr>
        <p:txBody>
          <a:bodyPr>
            <a:spAutoFit/>
          </a:bodyPr>
          <a:lstStyle/>
          <a:p>
            <a:r>
              <a:rPr lang="en-US" dirty="0" smtClean="0">
                <a:solidFill>
                  <a:schemeClr val="accent6">
                    <a:lumMod val="50000"/>
                  </a:schemeClr>
                </a:solidFill>
              </a:rPr>
              <a:t>Nobody </a:t>
            </a:r>
            <a:r>
              <a:rPr lang="en-US" dirty="0">
                <a:solidFill>
                  <a:schemeClr val="accent6">
                    <a:lumMod val="50000"/>
                  </a:schemeClr>
                </a:solidFill>
              </a:rPr>
              <a:t>can discover the world for somebody else. Only when we discover it for ourselves does it become common ground and a common </a:t>
            </a:r>
            <a:r>
              <a:rPr lang="en-US" dirty="0" smtClean="0">
                <a:solidFill>
                  <a:schemeClr val="accent6">
                    <a:lumMod val="50000"/>
                  </a:schemeClr>
                </a:solidFill>
              </a:rPr>
              <a:t>bond...</a:t>
            </a:r>
            <a:r>
              <a:rPr lang="en-US" dirty="0">
                <a:solidFill>
                  <a:schemeClr val="accent6">
                    <a:lumMod val="50000"/>
                  </a:schemeClr>
                </a:solidFill>
              </a:rPr>
              <a:t> </a:t>
            </a:r>
            <a:r>
              <a:rPr lang="en-US" dirty="0" smtClean="0">
                <a:solidFill>
                  <a:schemeClr val="accent6">
                    <a:lumMod val="50000"/>
                  </a:schemeClr>
                </a:solidFill>
              </a:rPr>
              <a:t>  Wendell Berry</a:t>
            </a:r>
            <a:endParaRPr lang="en-US" dirty="0">
              <a:solidFill>
                <a:schemeClr val="accent6">
                  <a:lumMod val="50000"/>
                </a:schemeClr>
              </a:solidFill>
            </a:endParaRPr>
          </a:p>
        </p:txBody>
      </p:sp>
      <p:pic>
        <p:nvPicPr>
          <p:cNvPr id="7" name="Picture 6" descr="http://andrewsforest.oregonstate.edu/lter/ImageLibrary/headers/abx_0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andrewsforest.oregonstate.edu/lter/ImageLibrary/headers/abx_0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0812"/>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8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38800"/>
          </a:xfrm>
        </p:spPr>
        <p:txBody>
          <a:bodyPr>
            <a:normAutofit/>
          </a:bodyPr>
          <a:lstStyle/>
          <a:p>
            <a:pPr marL="0" indent="0">
              <a:buNone/>
            </a:pPr>
            <a:r>
              <a:rPr lang="en-US" dirty="0" smtClean="0"/>
              <a:t>A student wrote… </a:t>
            </a:r>
            <a:r>
              <a:rPr lang="en-US" sz="3600" dirty="0" smtClean="0">
                <a:solidFill>
                  <a:schemeClr val="accent6">
                    <a:lumMod val="50000"/>
                  </a:schemeClr>
                </a:solidFill>
                <a:latin typeface="Arabic Typesetting" pitchFamily="66" charset="-78"/>
                <a:cs typeface="Arabic Typesetting" pitchFamily="66" charset="-78"/>
              </a:rPr>
              <a:t>My </a:t>
            </a:r>
            <a:r>
              <a:rPr lang="en-US" sz="3600" dirty="0">
                <a:solidFill>
                  <a:schemeClr val="accent6">
                    <a:lumMod val="50000"/>
                  </a:schemeClr>
                </a:solidFill>
                <a:latin typeface="Arabic Typesetting" pitchFamily="66" charset="-78"/>
                <a:cs typeface="Arabic Typesetting" pitchFamily="66" charset="-78"/>
              </a:rPr>
              <a:t>place is on planet Earth, on a piece of continental plate above sea level. More specifically, my place is located in an imaginary boundary called Westfield, MA. It is located on the edge of the </a:t>
            </a:r>
            <a:r>
              <a:rPr lang="en-US" sz="3600" dirty="0" smtClean="0">
                <a:solidFill>
                  <a:schemeClr val="accent6">
                    <a:lumMod val="50000"/>
                  </a:schemeClr>
                </a:solidFill>
                <a:latin typeface="Arabic Typesetting" pitchFamily="66" charset="-78"/>
                <a:cs typeface="Arabic Typesetting" pitchFamily="66" charset="-78"/>
              </a:rPr>
              <a:t>Little River, </a:t>
            </a:r>
            <a:r>
              <a:rPr lang="en-US" sz="3600" dirty="0">
                <a:solidFill>
                  <a:schemeClr val="accent6">
                    <a:lumMod val="50000"/>
                  </a:schemeClr>
                </a:solidFill>
                <a:latin typeface="Arabic Typesetting" pitchFamily="66" charset="-78"/>
                <a:cs typeface="Arabic Typesetting" pitchFamily="66" charset="-78"/>
              </a:rPr>
              <a:t>which is a tributary connecting to the Westfield River. My place is very </a:t>
            </a:r>
            <a:r>
              <a:rPr lang="en-US" sz="3600" dirty="0" smtClean="0">
                <a:solidFill>
                  <a:schemeClr val="accent6">
                    <a:lumMod val="50000"/>
                  </a:schemeClr>
                </a:solidFill>
                <a:latin typeface="Arabic Typesetting" pitchFamily="66" charset="-78"/>
                <a:cs typeface="Arabic Typesetting" pitchFamily="66" charset="-78"/>
              </a:rPr>
              <a:t>peaceful looking. It </a:t>
            </a:r>
            <a:r>
              <a:rPr lang="en-US" sz="3600" dirty="0">
                <a:solidFill>
                  <a:schemeClr val="accent6">
                    <a:lumMod val="50000"/>
                  </a:schemeClr>
                </a:solidFill>
                <a:latin typeface="Arabic Typesetting" pitchFamily="66" charset="-78"/>
                <a:cs typeface="Arabic Typesetting" pitchFamily="66" charset="-78"/>
              </a:rPr>
              <a:t>is home to many plants and animals. However, my place did not always look the way it does now, nor will it look the same in the near future. My place has been through many changes since it first formed, and it will never stop changing as long as Earth exists</a:t>
            </a:r>
            <a:r>
              <a:rPr lang="en-US" sz="3600" dirty="0" smtClean="0">
                <a:solidFill>
                  <a:schemeClr val="accent6">
                    <a:lumMod val="50000"/>
                  </a:schemeClr>
                </a:solidFill>
                <a:latin typeface="Arabic Typesetting" pitchFamily="66" charset="-78"/>
                <a:cs typeface="Arabic Typesetting" pitchFamily="66" charset="-78"/>
              </a:rPr>
              <a:t>. </a:t>
            </a:r>
            <a:endParaRPr lang="en-US" sz="3600" dirty="0">
              <a:solidFill>
                <a:schemeClr val="accent6">
                  <a:lumMod val="50000"/>
                </a:schemeClr>
              </a:solidFill>
              <a:latin typeface="Arabic Typesetting" pitchFamily="66" charset="-78"/>
              <a:cs typeface="Arabic Typesetting" pitchFamily="66" charset="-78"/>
            </a:endParaRPr>
          </a:p>
          <a:p>
            <a:endParaRPr lang="en-US" dirty="0"/>
          </a:p>
        </p:txBody>
      </p:sp>
      <p:pic>
        <p:nvPicPr>
          <p:cNvPr id="4" name="Picture 3"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1"/>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ndrewsforest.oregonstate.edu/lter/ImageLibrary/headers/abx_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91824"/>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80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&amp; Course Activity</a:t>
            </a:r>
            <a:endParaRPr lang="en-US" dirty="0"/>
          </a:p>
        </p:txBody>
      </p:sp>
      <p:sp>
        <p:nvSpPr>
          <p:cNvPr id="3" name="Content Placeholder 2"/>
          <p:cNvSpPr>
            <a:spLocks noGrp="1"/>
          </p:cNvSpPr>
          <p:nvPr>
            <p:ph sz="half" idx="1"/>
          </p:nvPr>
        </p:nvSpPr>
        <p:spPr>
          <a:xfrm>
            <a:off x="383458" y="1447800"/>
            <a:ext cx="4038600" cy="4525963"/>
          </a:xfrm>
        </p:spPr>
        <p:txBody>
          <a:bodyPr>
            <a:normAutofit lnSpcReduction="10000"/>
          </a:bodyPr>
          <a:lstStyle/>
          <a:p>
            <a:r>
              <a:rPr lang="en-US" dirty="0" smtClean="0"/>
              <a:t>2010: 13 sophomore, juniors, seniors</a:t>
            </a:r>
          </a:p>
          <a:p>
            <a:r>
              <a:rPr lang="en-US" dirty="0" smtClean="0"/>
              <a:t>Honors seminar course</a:t>
            </a:r>
          </a:p>
          <a:p>
            <a:r>
              <a:rPr lang="en-US" dirty="0" smtClean="0"/>
              <a:t>Diverse majors (environmental science, math, physical science, psychology, elementary education, criminal justice, sociology, communications)</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4495800" y="1295400"/>
            <a:ext cx="4035829" cy="3025833"/>
          </a:xfrm>
        </p:spPr>
      </p:pic>
      <p:sp>
        <p:nvSpPr>
          <p:cNvPr id="6" name="Rectangle 5"/>
          <p:cNvSpPr/>
          <p:nvPr/>
        </p:nvSpPr>
        <p:spPr>
          <a:xfrm>
            <a:off x="4387645" y="4522838"/>
            <a:ext cx="4584140" cy="830997"/>
          </a:xfrm>
          <a:prstGeom prst="rect">
            <a:avLst/>
          </a:prstGeom>
        </p:spPr>
        <p:txBody>
          <a:bodyPr wrap="none">
            <a:spAutoFit/>
          </a:bodyPr>
          <a:lstStyle/>
          <a:p>
            <a:r>
              <a:rPr lang="en-US" sz="2400" dirty="0" smtClean="0"/>
              <a:t>Lecture, activity, guest speakers, </a:t>
            </a:r>
          </a:p>
          <a:p>
            <a:r>
              <a:rPr lang="en-US" sz="2400" dirty="0" smtClean="0"/>
              <a:t>student presentations, conferences</a:t>
            </a:r>
            <a:endParaRPr lang="en-US" sz="2400" dirty="0"/>
          </a:p>
        </p:txBody>
      </p:sp>
    </p:spTree>
    <p:extLst>
      <p:ext uri="{BB962C8B-B14F-4D97-AF65-F5344CB8AC3E}">
        <p14:creationId xmlns:p14="http://schemas.microsoft.com/office/powerpoint/2010/main" val="425729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04800"/>
            <a:ext cx="8458200" cy="685800"/>
          </a:xfrm>
        </p:spPr>
        <p:txBody>
          <a:bodyPr>
            <a:normAutofit fontScale="90000"/>
          </a:bodyPr>
          <a:lstStyle/>
          <a:p>
            <a:r>
              <a:rPr lang="en-US" dirty="0" smtClean="0"/>
              <a:t>A Sense of Place, what </a:t>
            </a:r>
            <a:r>
              <a:rPr lang="en-US" dirty="0"/>
              <a:t>does </a:t>
            </a:r>
            <a:r>
              <a:rPr lang="en-US" dirty="0" smtClean="0"/>
              <a:t>this mean?</a:t>
            </a:r>
          </a:p>
        </p:txBody>
      </p:sp>
      <p:sp>
        <p:nvSpPr>
          <p:cNvPr id="3" name="Content Placeholder 2"/>
          <p:cNvSpPr>
            <a:spLocks noGrp="1"/>
          </p:cNvSpPr>
          <p:nvPr>
            <p:ph sz="half" idx="1"/>
          </p:nvPr>
        </p:nvSpPr>
        <p:spPr>
          <a:xfrm>
            <a:off x="154858" y="5850467"/>
            <a:ext cx="8763000" cy="895414"/>
          </a:xfrm>
        </p:spPr>
        <p:txBody>
          <a:bodyPr>
            <a:normAutofit/>
          </a:bodyPr>
          <a:lstStyle/>
          <a:p>
            <a:pPr marL="0" indent="0">
              <a:buFontTx/>
              <a:buNone/>
            </a:pPr>
            <a:r>
              <a:rPr lang="en-US" dirty="0"/>
              <a:t>Jews that fled Russian pogroms to Britain  in late 19C</a:t>
            </a:r>
          </a:p>
          <a:p>
            <a:pPr marL="0" indent="0">
              <a:buFontTx/>
              <a:buNone/>
            </a:pPr>
            <a:r>
              <a:rPr lang="en-US" sz="1400" dirty="0"/>
              <a:t>grossmanproject.net/pogroms.htm</a:t>
            </a:r>
          </a:p>
          <a:p>
            <a:pPr>
              <a:defRPr/>
            </a:pPr>
            <a:endParaRPr lang="en-US" dirty="0"/>
          </a:p>
        </p:txBody>
      </p:sp>
      <p:sp>
        <p:nvSpPr>
          <p:cNvPr id="3076" name="Content Placeholder 3"/>
          <p:cNvSpPr>
            <a:spLocks noGrp="1"/>
          </p:cNvSpPr>
          <p:nvPr>
            <p:ph sz="half" idx="2"/>
          </p:nvPr>
        </p:nvSpPr>
        <p:spPr>
          <a:xfrm>
            <a:off x="5043666" y="4692650"/>
            <a:ext cx="4038600" cy="868363"/>
          </a:xfrm>
        </p:spPr>
        <p:txBody>
          <a:bodyPr>
            <a:normAutofit/>
          </a:bodyPr>
          <a:lstStyle/>
          <a:p>
            <a:pPr marL="0" indent="0">
              <a:buFontTx/>
              <a:buNone/>
            </a:pPr>
            <a:endParaRPr lang="en-US" sz="1400" dirty="0" smtClean="0"/>
          </a:p>
        </p:txBody>
      </p:sp>
      <p:pic>
        <p:nvPicPr>
          <p:cNvPr id="3077" name="Picture 2" descr="File:Jewish refugees Liverpool 188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658" y="839869"/>
            <a:ext cx="6629400" cy="496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216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sz="half" idx="1"/>
          </p:nvPr>
        </p:nvSpPr>
        <p:spPr>
          <a:xfrm>
            <a:off x="152400" y="404018"/>
            <a:ext cx="2819400" cy="4525963"/>
          </a:xfrm>
        </p:spPr>
        <p:txBody>
          <a:bodyPr>
            <a:noAutofit/>
          </a:bodyPr>
          <a:lstStyle/>
          <a:p>
            <a:pPr marL="0" indent="0">
              <a:buFontTx/>
              <a:buNone/>
            </a:pPr>
            <a:r>
              <a:rPr lang="en-US" sz="2400" dirty="0" smtClean="0"/>
              <a:t>"After a lifetime... A piece of paper, an edict </a:t>
            </a:r>
            <a:r>
              <a:rPr lang="en-US" sz="2400" dirty="0" smtClean="0"/>
              <a:t>from the </a:t>
            </a:r>
            <a:r>
              <a:rPr lang="en-US" sz="2400" dirty="0" smtClean="0"/>
              <a:t>authorities, and we must all leave our homes."</a:t>
            </a:r>
            <a:br>
              <a:rPr lang="en-US" sz="2400" dirty="0" smtClean="0"/>
            </a:br>
            <a:r>
              <a:rPr lang="en-US" sz="2400" dirty="0" smtClean="0"/>
              <a:t>"Rabbi, we've been waiting for the Messiah all our lives... Wouldn't this be a good time for him to come?"</a:t>
            </a:r>
            <a:br>
              <a:rPr lang="en-US" sz="2400" dirty="0" smtClean="0"/>
            </a:br>
            <a:r>
              <a:rPr lang="en-US" sz="2400" dirty="0" smtClean="0"/>
              <a:t>"We'll have to wait for him someplace else. Meanwhile, let's start packing."</a:t>
            </a:r>
          </a:p>
        </p:txBody>
      </p:sp>
      <p:sp>
        <p:nvSpPr>
          <p:cNvPr id="4" name="Content Placeholder 3"/>
          <p:cNvSpPr>
            <a:spLocks noGrp="1"/>
          </p:cNvSpPr>
          <p:nvPr>
            <p:ph sz="half" idx="2"/>
          </p:nvPr>
        </p:nvSpPr>
        <p:spPr>
          <a:xfrm>
            <a:off x="3060290" y="4114800"/>
            <a:ext cx="5562600" cy="2514600"/>
          </a:xfrm>
        </p:spPr>
        <p:txBody>
          <a:bodyPr>
            <a:normAutofit fontScale="92500"/>
          </a:bodyPr>
          <a:lstStyle/>
          <a:p>
            <a:pPr marL="0" indent="0" algn="r">
              <a:buFontTx/>
              <a:buNone/>
              <a:defRPr/>
            </a:pPr>
            <a:r>
              <a:rPr lang="en-US" dirty="0" err="1" smtClean="0">
                <a:hlinkClick r:id="rId2"/>
              </a:rPr>
              <a:t>Anatevka</a:t>
            </a:r>
            <a:endParaRPr lang="en-US" dirty="0" smtClean="0"/>
          </a:p>
          <a:p>
            <a:pPr marL="0" indent="0">
              <a:buNone/>
              <a:defRPr/>
            </a:pPr>
            <a:r>
              <a:rPr lang="en-US" sz="4200" dirty="0" smtClean="0"/>
              <a:t>Fiddler on the </a:t>
            </a:r>
            <a:r>
              <a:rPr lang="en-US" sz="4200" dirty="0"/>
              <a:t>Roof </a:t>
            </a:r>
            <a:endParaRPr lang="en-US" sz="4200" dirty="0" smtClean="0"/>
          </a:p>
          <a:p>
            <a:pPr marL="0" indent="0">
              <a:buNone/>
              <a:defRPr/>
            </a:pPr>
            <a:r>
              <a:rPr lang="en-US" sz="2000" dirty="0" smtClean="0"/>
              <a:t>- </a:t>
            </a:r>
            <a:r>
              <a:rPr lang="en-US" sz="2600" dirty="0" err="1" smtClean="0"/>
              <a:t>Tevye</a:t>
            </a:r>
            <a:r>
              <a:rPr lang="en-US" sz="2600" dirty="0" smtClean="0"/>
              <a:t> </a:t>
            </a:r>
            <a:r>
              <a:rPr lang="en-US" sz="2600" dirty="0"/>
              <a:t>and his Daughters </a:t>
            </a:r>
            <a:r>
              <a:rPr lang="en-US" sz="2600" dirty="0" smtClean="0"/>
              <a:t>by S. Aleichem</a:t>
            </a:r>
            <a:r>
              <a:rPr lang="en-US" sz="3500" dirty="0" smtClean="0"/>
              <a:t>.</a:t>
            </a:r>
          </a:p>
          <a:p>
            <a:pPr marL="457200" lvl="1" indent="0">
              <a:buNone/>
              <a:defRPr/>
            </a:pPr>
            <a:r>
              <a:rPr lang="en-US" sz="2000" dirty="0"/>
              <a:t/>
            </a:r>
            <a:br>
              <a:rPr lang="en-US" sz="2000" dirty="0"/>
            </a:br>
            <a:endParaRPr lang="en-US" sz="2000" dirty="0"/>
          </a:p>
        </p:txBody>
      </p:sp>
      <p:pic>
        <p:nvPicPr>
          <p:cNvPr id="6146" name="Picture 2" descr="http://knightnews.com/wp-content/uploads/2009/09/Fiddler-on-the-Roof3-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4000"/>
            <a:ext cx="5436624" cy="36244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ndrewsforest.oregonstate.edu/lter/ImageLibrary/headers/abx_0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andrewsforest.oregonstate.edu/lter/ImageLibrary/headers/abx_0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6573"/>
            <a:ext cx="914400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81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7315200" cy="1143000"/>
          </a:xfrm>
        </p:spPr>
        <p:txBody>
          <a:bodyPr/>
          <a:lstStyle/>
          <a:p>
            <a:pPr algn="r" eaLnBrk="1" hangingPunct="1"/>
            <a:r>
              <a:rPr lang="en-US" u="sng" dirty="0" smtClean="0"/>
              <a:t>Place </a:t>
            </a:r>
          </a:p>
        </p:txBody>
      </p:sp>
      <p:sp>
        <p:nvSpPr>
          <p:cNvPr id="9219" name="Rectangle 4"/>
          <p:cNvSpPr>
            <a:spLocks noGrp="1" noChangeArrowheads="1"/>
          </p:cNvSpPr>
          <p:nvPr>
            <p:ph type="body" sz="half" idx="1"/>
          </p:nvPr>
        </p:nvSpPr>
        <p:spPr>
          <a:xfrm>
            <a:off x="457200" y="533400"/>
            <a:ext cx="4267200" cy="4830763"/>
          </a:xfrm>
        </p:spPr>
        <p:txBody>
          <a:bodyPr/>
          <a:lstStyle/>
          <a:p>
            <a:pPr marL="0" indent="0" eaLnBrk="1" hangingPunct="1">
              <a:buNone/>
            </a:pPr>
            <a:r>
              <a:rPr lang="en-US" dirty="0" smtClean="0"/>
              <a:t>A human concept that includes the human and physical/biological characteristics of a location</a:t>
            </a:r>
          </a:p>
        </p:txBody>
      </p:sp>
      <p:sp>
        <p:nvSpPr>
          <p:cNvPr id="9220" name="Rectangle 5"/>
          <p:cNvSpPr>
            <a:spLocks noGrp="1" noChangeArrowheads="1"/>
          </p:cNvSpPr>
          <p:nvPr>
            <p:ph type="body" sz="half" idx="2"/>
          </p:nvPr>
        </p:nvSpPr>
        <p:spPr>
          <a:xfrm>
            <a:off x="4946581" y="1646237"/>
            <a:ext cx="4038600" cy="4525963"/>
          </a:xfrm>
        </p:spPr>
        <p:txBody>
          <a:bodyPr/>
          <a:lstStyle/>
          <a:p>
            <a:pPr eaLnBrk="1" hangingPunct="1"/>
            <a:r>
              <a:rPr lang="en-US" dirty="0" smtClean="0"/>
              <a:t>Physical/Biological: climate, geology, water, soils, flora, fauna</a:t>
            </a:r>
          </a:p>
          <a:p>
            <a:pPr eaLnBrk="1" hangingPunct="1"/>
            <a:r>
              <a:rPr lang="en-US" dirty="0" smtClean="0"/>
              <a:t>Human: the visions and activities of humans that alter the location </a:t>
            </a:r>
          </a:p>
        </p:txBody>
      </p:sp>
      <p:sp>
        <p:nvSpPr>
          <p:cNvPr id="9221" name="Text Box 6"/>
          <p:cNvSpPr txBox="1">
            <a:spLocks noChangeArrowheads="1"/>
          </p:cNvSpPr>
          <p:nvPr/>
        </p:nvSpPr>
        <p:spPr bwMode="auto">
          <a:xfrm>
            <a:off x="474406" y="6172200"/>
            <a:ext cx="5694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t>Source: NASA.org &amp; adapted </a:t>
            </a:r>
            <a:r>
              <a:rPr lang="en-US" sz="1600" dirty="0"/>
              <a:t>from D. </a:t>
            </a:r>
            <a:r>
              <a:rPr lang="en-US" sz="1600" dirty="0" err="1"/>
              <a:t>Sallee</a:t>
            </a:r>
            <a:r>
              <a:rPr lang="en-US" sz="1600" dirty="0"/>
              <a:t> at </a:t>
            </a:r>
            <a:r>
              <a:rPr lang="en-US" sz="1600" dirty="0" smtClean="0"/>
              <a:t>geog.unt.edu</a:t>
            </a:r>
            <a:endParaRPr lang="en-US" sz="1600" dirty="0"/>
          </a:p>
        </p:txBody>
      </p:sp>
      <p:pic>
        <p:nvPicPr>
          <p:cNvPr id="9222" name="Picture 7" descr="MP9002892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45" y="2561303"/>
            <a:ext cx="485721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76731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smtClean="0"/>
              <a:t>How we perceive &amp; communicate about  PLACE</a:t>
            </a:r>
          </a:p>
        </p:txBody>
      </p:sp>
      <p:sp>
        <p:nvSpPr>
          <p:cNvPr id="10243" name="Rectangle 4"/>
          <p:cNvSpPr>
            <a:spLocks noGrp="1" noChangeArrowheads="1"/>
          </p:cNvSpPr>
          <p:nvPr>
            <p:ph type="body" sz="half" idx="1"/>
          </p:nvPr>
        </p:nvSpPr>
        <p:spPr>
          <a:xfrm>
            <a:off x="381000" y="1524000"/>
            <a:ext cx="4038600" cy="4525963"/>
          </a:xfrm>
        </p:spPr>
        <p:txBody>
          <a:bodyPr>
            <a:normAutofit/>
          </a:bodyPr>
          <a:lstStyle/>
          <a:p>
            <a:pPr marL="0" indent="0" eaLnBrk="1" hangingPunct="1">
              <a:buNone/>
            </a:pPr>
            <a:r>
              <a:rPr lang="en-US" dirty="0" smtClean="0"/>
              <a:t>We create mental/physical representations of place based on our experiences – which are biased</a:t>
            </a:r>
          </a:p>
        </p:txBody>
      </p:sp>
      <p:sp>
        <p:nvSpPr>
          <p:cNvPr id="10244" name="Rectangle 5"/>
          <p:cNvSpPr>
            <a:spLocks noGrp="1" noChangeArrowheads="1"/>
          </p:cNvSpPr>
          <p:nvPr>
            <p:ph type="body" sz="half" idx="2"/>
          </p:nvPr>
        </p:nvSpPr>
        <p:spPr>
          <a:xfrm>
            <a:off x="5143500" y="4419600"/>
            <a:ext cx="3810000" cy="2133600"/>
          </a:xfrm>
        </p:spPr>
        <p:txBody>
          <a:bodyPr>
            <a:normAutofit lnSpcReduction="10000"/>
          </a:bodyPr>
          <a:lstStyle/>
          <a:p>
            <a:pPr eaLnBrk="1" hangingPunct="1">
              <a:buFontTx/>
              <a:buNone/>
            </a:pPr>
            <a:r>
              <a:rPr lang="en-US" sz="2000" dirty="0" err="1" smtClean="0"/>
              <a:t>Gobustan</a:t>
            </a:r>
            <a:r>
              <a:rPr lang="en-US" sz="2000" dirty="0" smtClean="0"/>
              <a:t> Rock Art, Azerbaijan </a:t>
            </a:r>
          </a:p>
          <a:p>
            <a:pPr eaLnBrk="1" hangingPunct="1">
              <a:buFontTx/>
              <a:buNone/>
            </a:pPr>
            <a:endParaRPr lang="en-US" sz="1400" dirty="0" smtClean="0"/>
          </a:p>
          <a:p>
            <a:pPr eaLnBrk="1" hangingPunct="1">
              <a:buFontTx/>
              <a:buNone/>
            </a:pPr>
            <a:endParaRPr lang="en-US" sz="1400" dirty="0" smtClean="0"/>
          </a:p>
          <a:p>
            <a:pPr eaLnBrk="1" hangingPunct="1">
              <a:buFontTx/>
              <a:buNone/>
            </a:pPr>
            <a:endParaRPr lang="en-US" sz="1400" dirty="0"/>
          </a:p>
          <a:p>
            <a:pPr eaLnBrk="1" hangingPunct="1">
              <a:buFontTx/>
              <a:buNone/>
            </a:pPr>
            <a:endParaRPr lang="en-US" sz="1400" dirty="0"/>
          </a:p>
          <a:p>
            <a:pPr eaLnBrk="1" hangingPunct="1">
              <a:buFontTx/>
              <a:buNone/>
            </a:pPr>
            <a:endParaRPr lang="en-US" sz="1400" dirty="0" smtClean="0"/>
          </a:p>
          <a:p>
            <a:pPr eaLnBrk="1" hangingPunct="1">
              <a:buFontTx/>
              <a:buNone/>
            </a:pPr>
            <a:r>
              <a:rPr lang="en-US" sz="1400" dirty="0" smtClean="0"/>
              <a:t>Source: www.worldgreatestsites.com/gobustan-rock-art_azerbaijan.htm</a:t>
            </a:r>
          </a:p>
        </p:txBody>
      </p:sp>
      <p:pic>
        <p:nvPicPr>
          <p:cNvPr id="10245" name="Picture 6" descr="MP90042296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524000"/>
            <a:ext cx="3695700" cy="26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gobustan-rock-art_azerbaij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335280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4586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sz="4000" dirty="0" smtClean="0"/>
              <a:t>At the end of this course, you should be able to:</a:t>
            </a:r>
            <a:r>
              <a:rPr lang="en-US" sz="4800" dirty="0" smtClean="0"/>
              <a:t/>
            </a:r>
            <a:br>
              <a:rPr lang="en-US" sz="4800" dirty="0" smtClean="0"/>
            </a:br>
            <a:endParaRPr lang="en-US" dirty="0"/>
          </a:p>
        </p:txBody>
      </p:sp>
      <p:sp>
        <p:nvSpPr>
          <p:cNvPr id="3" name="Content Placeholder 2"/>
          <p:cNvSpPr>
            <a:spLocks noGrp="1"/>
          </p:cNvSpPr>
          <p:nvPr>
            <p:ph sz="half" idx="1"/>
          </p:nvPr>
        </p:nvSpPr>
        <p:spPr>
          <a:xfrm>
            <a:off x="152400" y="1295400"/>
            <a:ext cx="4267200" cy="5562600"/>
          </a:xfrm>
        </p:spPr>
        <p:txBody>
          <a:bodyPr>
            <a:normAutofit fontScale="77500" lnSpcReduction="20000"/>
          </a:bodyPr>
          <a:lstStyle/>
          <a:p>
            <a:r>
              <a:rPr lang="en-US" sz="3700" dirty="0" smtClean="0"/>
              <a:t>research </a:t>
            </a:r>
            <a:r>
              <a:rPr lang="en-US" sz="3700" dirty="0"/>
              <a:t>historical and scientific databases and </a:t>
            </a:r>
            <a:r>
              <a:rPr lang="en-US" sz="3700" dirty="0" smtClean="0"/>
              <a:t>literature</a:t>
            </a:r>
          </a:p>
          <a:p>
            <a:pPr lvl="1"/>
            <a:r>
              <a:rPr lang="en-US" sz="2800" dirty="0" smtClean="0"/>
              <a:t>describe </a:t>
            </a:r>
            <a:r>
              <a:rPr lang="en-US" sz="2800" dirty="0">
                <a:solidFill>
                  <a:srgbClr val="C00000"/>
                </a:solidFill>
              </a:rPr>
              <a:t>climate </a:t>
            </a:r>
            <a:r>
              <a:rPr lang="en-US" sz="2800" dirty="0"/>
              <a:t>and </a:t>
            </a:r>
            <a:r>
              <a:rPr lang="en-US" sz="2800" dirty="0">
                <a:solidFill>
                  <a:srgbClr val="C00000"/>
                </a:solidFill>
              </a:rPr>
              <a:t>weather</a:t>
            </a:r>
          </a:p>
          <a:p>
            <a:pPr lvl="1"/>
            <a:r>
              <a:rPr lang="en-US" sz="2800" dirty="0"/>
              <a:t>characterize local </a:t>
            </a:r>
            <a:r>
              <a:rPr lang="en-US" sz="2800" dirty="0">
                <a:solidFill>
                  <a:srgbClr val="C00000"/>
                </a:solidFill>
              </a:rPr>
              <a:t>watersheds</a:t>
            </a:r>
            <a:r>
              <a:rPr lang="en-US" sz="2800" dirty="0"/>
              <a:t>, </a:t>
            </a:r>
            <a:r>
              <a:rPr lang="en-US" sz="2800" dirty="0">
                <a:solidFill>
                  <a:srgbClr val="C00000"/>
                </a:solidFill>
              </a:rPr>
              <a:t>geology</a:t>
            </a:r>
            <a:r>
              <a:rPr lang="en-US" sz="2800" dirty="0"/>
              <a:t>, and </a:t>
            </a:r>
            <a:r>
              <a:rPr lang="en-US" sz="2800" dirty="0">
                <a:solidFill>
                  <a:srgbClr val="C00000"/>
                </a:solidFill>
              </a:rPr>
              <a:t>soils</a:t>
            </a:r>
          </a:p>
          <a:p>
            <a:pPr lvl="1"/>
            <a:r>
              <a:rPr lang="en-US" sz="2800" dirty="0"/>
              <a:t>name </a:t>
            </a:r>
            <a:r>
              <a:rPr lang="en-US" sz="2800" dirty="0">
                <a:solidFill>
                  <a:srgbClr val="C00000"/>
                </a:solidFill>
              </a:rPr>
              <a:t>plants, trees, insects, animals </a:t>
            </a:r>
            <a:r>
              <a:rPr lang="en-US" sz="2800" dirty="0" smtClean="0"/>
              <a:t>&amp; </a:t>
            </a:r>
            <a:r>
              <a:rPr lang="en-US" sz="2800" dirty="0">
                <a:solidFill>
                  <a:srgbClr val="C00000"/>
                </a:solidFill>
              </a:rPr>
              <a:t>endangered species</a:t>
            </a:r>
          </a:p>
          <a:p>
            <a:pPr lvl="1"/>
            <a:r>
              <a:rPr lang="en-US" sz="2800" dirty="0"/>
              <a:t>report on </a:t>
            </a:r>
            <a:r>
              <a:rPr lang="en-US" sz="2800" dirty="0">
                <a:solidFill>
                  <a:srgbClr val="C00000"/>
                </a:solidFill>
              </a:rPr>
              <a:t>environmental health </a:t>
            </a:r>
          </a:p>
          <a:p>
            <a:pPr lvl="1"/>
            <a:r>
              <a:rPr lang="en-US" sz="2800" dirty="0"/>
              <a:t>construct </a:t>
            </a:r>
            <a:r>
              <a:rPr lang="en-US" sz="2800" dirty="0" smtClean="0">
                <a:solidFill>
                  <a:srgbClr val="C00000"/>
                </a:solidFill>
              </a:rPr>
              <a:t>maps/representations</a:t>
            </a:r>
            <a:endParaRPr lang="en-US" sz="2800" dirty="0">
              <a:solidFill>
                <a:srgbClr val="C00000"/>
              </a:solidFill>
            </a:endParaRPr>
          </a:p>
          <a:p>
            <a:endParaRPr lang="en-US" dirty="0"/>
          </a:p>
        </p:txBody>
      </p:sp>
      <p:sp>
        <p:nvSpPr>
          <p:cNvPr id="4" name="Content Placeholder 3"/>
          <p:cNvSpPr>
            <a:spLocks noGrp="1"/>
          </p:cNvSpPr>
          <p:nvPr>
            <p:ph sz="half" idx="2"/>
          </p:nvPr>
        </p:nvSpPr>
        <p:spPr>
          <a:xfrm>
            <a:off x="4876800" y="1295400"/>
            <a:ext cx="4038600" cy="4525963"/>
          </a:xfrm>
        </p:spPr>
        <p:txBody>
          <a:bodyPr>
            <a:normAutofit fontScale="77500" lnSpcReduction="20000"/>
          </a:bodyPr>
          <a:lstStyle/>
          <a:p>
            <a:r>
              <a:rPr lang="en-US" sz="3600" dirty="0"/>
              <a:t>summarize the human &amp; land use history of a place</a:t>
            </a:r>
            <a:endParaRPr lang="en-US" sz="4000" dirty="0"/>
          </a:p>
          <a:p>
            <a:pPr lvl="0"/>
            <a:r>
              <a:rPr lang="en-US" sz="3600" dirty="0" smtClean="0"/>
              <a:t>write a technical report</a:t>
            </a:r>
            <a:endParaRPr lang="en-US" sz="4100" dirty="0" smtClean="0"/>
          </a:p>
          <a:p>
            <a:pPr lvl="0"/>
            <a:r>
              <a:rPr lang="en-US" sz="3600" dirty="0" smtClean="0"/>
              <a:t>explore and explain why humans become connected to a place</a:t>
            </a:r>
            <a:endParaRPr lang="en-US" sz="4100" dirty="0" smtClean="0"/>
          </a:p>
          <a:p>
            <a:pPr lvl="0"/>
            <a:r>
              <a:rPr lang="en-US" sz="3600" dirty="0" smtClean="0"/>
              <a:t>creatively present about your sense of a place</a:t>
            </a:r>
            <a:endParaRPr lang="en-US" sz="4100" dirty="0" smtClean="0"/>
          </a:p>
          <a:p>
            <a:endParaRPr lang="en-US" dirty="0"/>
          </a:p>
        </p:txBody>
      </p:sp>
    </p:spTree>
    <p:extLst>
      <p:ext uri="{BB962C8B-B14F-4D97-AF65-F5344CB8AC3E}">
        <p14:creationId xmlns:p14="http://schemas.microsoft.com/office/powerpoint/2010/main" val="26433798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1071</Words>
  <Application>Microsoft Office PowerPoint</Application>
  <PresentationFormat>On-screen Show (4:3)</PresentationFormat>
  <Paragraphs>141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Teaching A Sense of Place GEOL 0399</vt:lpstr>
      <vt:lpstr>PowerPoint Presentation</vt:lpstr>
      <vt:lpstr>PowerPoint Presentation</vt:lpstr>
      <vt:lpstr>Students &amp; Course Activity</vt:lpstr>
      <vt:lpstr>A Sense of Place, what does this mean?</vt:lpstr>
      <vt:lpstr>PowerPoint Presentation</vt:lpstr>
      <vt:lpstr>Place </vt:lpstr>
      <vt:lpstr>How we perceive &amp; communicate about  PLACE</vt:lpstr>
      <vt:lpstr>At the end of this course, you should be able to: </vt:lpstr>
      <vt:lpstr>Readings</vt:lpstr>
      <vt:lpstr>Assignments </vt:lpstr>
      <vt:lpstr>Real-time data (Internet sources)</vt:lpstr>
      <vt:lpstr>Guest speakers</vt:lpstr>
      <vt:lpstr>Places Investigated</vt:lpstr>
      <vt:lpstr>PowerPoint Presentation</vt:lpstr>
      <vt:lpstr>Creative summaries</vt:lpstr>
      <vt:lpstr>Positive Themes</vt:lpstr>
      <vt:lpstr>Negative Themes</vt:lpstr>
      <vt:lpstr>Positives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Weiss, Tarin</dc:creator>
  <cp:lastModifiedBy>Weiss, Tarin</cp:lastModifiedBy>
  <cp:revision>32</cp:revision>
  <dcterms:created xsi:type="dcterms:W3CDTF">2013-03-16T15:26:25Z</dcterms:created>
  <dcterms:modified xsi:type="dcterms:W3CDTF">2013-03-18T11:09:51Z</dcterms:modified>
</cp:coreProperties>
</file>