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8" r:id="rId2"/>
    <p:sldId id="259" r:id="rId3"/>
    <p:sldId id="261" r:id="rId4"/>
    <p:sldId id="276" r:id="rId5"/>
    <p:sldId id="268" r:id="rId6"/>
    <p:sldId id="262" r:id="rId7"/>
    <p:sldId id="263" r:id="rId8"/>
    <p:sldId id="264" r:id="rId9"/>
    <p:sldId id="256" r:id="rId10"/>
    <p:sldId id="265" r:id="rId11"/>
    <p:sldId id="266" r:id="rId12"/>
    <p:sldId id="277" r:id="rId13"/>
    <p:sldId id="267" r:id="rId14"/>
    <p:sldId id="269" r:id="rId15"/>
    <p:sldId id="270" r:id="rId16"/>
    <p:sldId id="279" r:id="rId17"/>
    <p:sldId id="278" r:id="rId18"/>
    <p:sldId id="280" r:id="rId19"/>
    <p:sldId id="281" r:id="rId20"/>
    <p:sldId id="271" r:id="rId21"/>
    <p:sldId id="282" r:id="rId22"/>
    <p:sldId id="283" r:id="rId23"/>
    <p:sldId id="285" r:id="rId24"/>
    <p:sldId id="28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712" y="-1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784B9-2337-BC47-8E5A-37A54E7CF5BE}" type="datetimeFigureOut">
              <a:rPr lang="en-US" smtClean="0"/>
              <a:t>3/16/13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85449-4B6F-264C-952E-37F2F81ED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0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rgbClr val="000000"/>
            </a:gs>
            <a:gs pos="1400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AFE30-3E2E-854D-A231-AF0747F1DCC7}" type="datetimeFigureOut">
              <a:rPr lang="en-US" smtClean="0"/>
              <a:t>3/16/13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34BCB-E080-A547-AEEC-D2D3260809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5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29529"/>
            <a:ext cx="78233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Popham</a:t>
            </a:r>
            <a:r>
              <a:rPr lang="en-US" sz="3200" dirty="0" smtClean="0">
                <a:solidFill>
                  <a:schemeClr val="bg1"/>
                </a:solidFill>
              </a:rPr>
              <a:t> Beach, Maine: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An Example of Engineering Activity that Saved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Beach Property Without Harming the Beach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7258" y="5222064"/>
            <a:ext cx="38979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Joseph T. Kelley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Department of Earth Sciences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University of Maine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 3 popham 1856-91 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" y="289279"/>
            <a:ext cx="9037174" cy="5584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4389" y="522111"/>
            <a:ext cx="94794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5/17/10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58886" y="4917779"/>
            <a:ext cx="4256894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Kelley, 2013 modified from FitzGerald et al, 2000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4" y="5256333"/>
            <a:ext cx="9144000" cy="1367327"/>
            <a:chOff x="4" y="5256333"/>
            <a:chExt cx="9144000" cy="1367327"/>
          </a:xfrm>
        </p:grpSpPr>
        <p:pic>
          <p:nvPicPr>
            <p:cNvPr id="3" name="Picture 2" descr="popham reservoir change thru time f 2000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" y="5256333"/>
              <a:ext cx="9144000" cy="136732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8374947" y="5824785"/>
              <a:ext cx="684389" cy="0"/>
            </a:xfrm>
            <a:prstGeom prst="straightConnector1">
              <a:avLst/>
            </a:prstGeom>
            <a:ln w="5715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986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ham 19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" y="-2"/>
            <a:ext cx="8904110" cy="50309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22813" y="4782828"/>
            <a:ext cx="2966941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B. </a:t>
            </a:r>
            <a:r>
              <a:rPr lang="en-US" dirty="0" err="1" smtClean="0"/>
              <a:t>Timson</a:t>
            </a:r>
            <a:r>
              <a:rPr lang="en-US" dirty="0" smtClean="0"/>
              <a:t> photo, Kelley</a:t>
            </a:r>
            <a:r>
              <a:rPr lang="en-US" dirty="0"/>
              <a:t>,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2944" y="5340501"/>
            <a:ext cx="637937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15 properties destroyed, 4 moved by 1977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629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2400" y="290513"/>
            <a:ext cx="8751888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 b="1">
                <a:solidFill>
                  <a:schemeClr val="bg1"/>
                </a:solidFill>
                <a:latin typeface="Arial"/>
              </a:rPr>
              <a:t>“</a:t>
            </a:r>
            <a:r>
              <a:rPr lang="en-US" sz="3200" b="1">
                <a:solidFill>
                  <a:schemeClr val="bg1"/>
                </a:solidFill>
              </a:rPr>
              <a:t>new structures or additions…shall:</a:t>
            </a:r>
          </a:p>
          <a:p>
            <a:r>
              <a:rPr lang="en-US" sz="3200" b="1">
                <a:solidFill>
                  <a:schemeClr val="bg1"/>
                </a:solidFill>
              </a:rPr>
              <a:t>	not be constructed in a V zone</a:t>
            </a:r>
          </a:p>
          <a:p>
            <a:r>
              <a:rPr lang="en-US" sz="3200" b="1">
                <a:solidFill>
                  <a:schemeClr val="bg1"/>
                </a:solidFill>
              </a:rPr>
              <a:t>	not be constructed on or seaward of</a:t>
            </a:r>
          </a:p>
          <a:p>
            <a:r>
              <a:rPr lang="en-US" sz="3200" b="1">
                <a:solidFill>
                  <a:schemeClr val="bg1"/>
                </a:solidFill>
              </a:rPr>
              <a:t>		 a frontal dune</a:t>
            </a:r>
            <a:r>
              <a:rPr lang="ja-JP" altLang="en-US" sz="3200" b="1">
                <a:solidFill>
                  <a:schemeClr val="bg1"/>
                </a:solidFill>
                <a:latin typeface="Arial"/>
              </a:rPr>
              <a:t>”</a:t>
            </a:r>
            <a:endParaRPr lang="en-US" sz="3200" b="1">
              <a:solidFill>
                <a:srgbClr val="FFFF00"/>
              </a:solidFill>
            </a:endParaRPr>
          </a:p>
          <a:p>
            <a:endParaRPr lang="en-US" sz="3200" b="1">
              <a:solidFill>
                <a:srgbClr val="FFFF00"/>
              </a:solidFill>
            </a:endParaRPr>
          </a:p>
          <a:p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“</a:t>
            </a:r>
            <a:r>
              <a:rPr lang="en-US" sz="3200" b="1">
                <a:solidFill>
                  <a:srgbClr val="FFFF00"/>
                </a:solidFill>
              </a:rPr>
              <a:t>Projects shall not cause a flood hazard to any</a:t>
            </a:r>
          </a:p>
          <a:p>
            <a:r>
              <a:rPr lang="en-US" sz="3200" b="1">
                <a:solidFill>
                  <a:srgbClr val="FFFF00"/>
                </a:solidFill>
              </a:rPr>
              <a:t> structure during a 100 year flood or storm</a:t>
            </a:r>
            <a:r>
              <a:rPr lang="ja-JP" altLang="en-US" sz="3200" b="1">
                <a:solidFill>
                  <a:srgbClr val="FFFF00"/>
                </a:solidFill>
                <a:latin typeface="Arial"/>
              </a:rPr>
              <a:t>”</a:t>
            </a:r>
            <a:r>
              <a:rPr lang="en-US" sz="3200" b="1">
                <a:solidFill>
                  <a:srgbClr val="FFFF00"/>
                </a:solidFill>
              </a:rPr>
              <a:t>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solidFill>
                  <a:srgbClr val="FF3300"/>
                </a:solidFill>
              </a:rPr>
              <a:t>Natural Resources Protection Act, Chap.355, Section 3, part A, Line 3</a:t>
            </a:r>
          </a:p>
          <a:p>
            <a:r>
              <a:rPr lang="en-US">
                <a:solidFill>
                  <a:srgbClr val="FF3300"/>
                </a:solidFill>
              </a:rPr>
              <a:t>1993.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 5b hall hse 5 83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89" y="3092726"/>
            <a:ext cx="6300611" cy="3658045"/>
          </a:xfrm>
          <a:prstGeom prst="rect">
            <a:avLst/>
          </a:prstGeom>
        </p:spPr>
      </p:pic>
      <p:pic>
        <p:nvPicPr>
          <p:cNvPr id="2" name="Picture 1" descr="figure 5c hall hse'84 rui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6" y="169333"/>
            <a:ext cx="5732503" cy="387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6612" y="5799666"/>
            <a:ext cx="1944964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May, 1983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035892" y="2215444"/>
            <a:ext cx="1944964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May, 1984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208818" y="3092726"/>
            <a:ext cx="1612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Ruins of 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old house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5214056" y="2505220"/>
            <a:ext cx="289279" cy="8363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869549" y="578556"/>
            <a:ext cx="263155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Hall property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rebuilt without a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permit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16041" y="6199776"/>
            <a:ext cx="13224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Kelley,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71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ll property 2011 erod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9" y="91722"/>
            <a:ext cx="5743222" cy="3803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19611" y="536222"/>
            <a:ext cx="2624712" cy="224676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Hall Property</a:t>
            </a:r>
          </a:p>
          <a:p>
            <a:r>
              <a:rPr lang="en-US" sz="2800" dirty="0" smtClean="0"/>
              <a:t>December, 2011</a:t>
            </a:r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November, 2001</a:t>
            </a:r>
            <a:endParaRPr lang="en-US" sz="2800" dirty="0"/>
          </a:p>
        </p:txBody>
      </p:sp>
      <p:pic>
        <p:nvPicPr>
          <p:cNvPr id="4" name="Picture 3" descr="figure 9c Hall lot 11.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33" y="3167079"/>
            <a:ext cx="6106448" cy="36174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573889" y="4501444"/>
            <a:ext cx="7055" cy="66322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692400" y="2135010"/>
            <a:ext cx="7055" cy="6632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36701" y="6038334"/>
            <a:ext cx="132248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/>
              <a:t>Kelley, 2013</a:t>
            </a:r>
          </a:p>
        </p:txBody>
      </p:sp>
    </p:spTree>
    <p:extLst>
      <p:ext uri="{BB962C8B-B14F-4D97-AF65-F5344CB8AC3E}">
        <p14:creationId xmlns:p14="http://schemas.microsoft.com/office/powerpoint/2010/main" val="301909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ham 199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8" y="98778"/>
            <a:ext cx="4471416" cy="2782824"/>
          </a:xfrm>
          <a:prstGeom prst="rect">
            <a:avLst/>
          </a:prstGeom>
        </p:spPr>
      </p:pic>
      <p:pic>
        <p:nvPicPr>
          <p:cNvPr id="3" name="Picture 2" descr="popham 2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317" y="2018509"/>
            <a:ext cx="4468368" cy="2764536"/>
          </a:xfrm>
          <a:prstGeom prst="rect">
            <a:avLst/>
          </a:prstGeom>
        </p:spPr>
      </p:pic>
      <p:pic>
        <p:nvPicPr>
          <p:cNvPr id="4" name="Picture 3" descr="popham 2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48" y="3993106"/>
            <a:ext cx="4477512" cy="2752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1287" y="1270000"/>
            <a:ext cx="91097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4-27-97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86888" y="3196166"/>
            <a:ext cx="793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1-1-03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05389" y="5164667"/>
            <a:ext cx="91097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7-25-07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5223" y="766170"/>
            <a:ext cx="1071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1953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Shoreline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15722" y="1382889"/>
            <a:ext cx="225778" cy="1552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170289" y="1362775"/>
            <a:ext cx="225778" cy="1552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31642" y="5249333"/>
            <a:ext cx="107138" cy="917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96362" y="1366639"/>
            <a:ext cx="107138" cy="917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865164" y="3282245"/>
            <a:ext cx="107138" cy="917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74653" y="5441245"/>
            <a:ext cx="269414" cy="20602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37792" y="5056945"/>
            <a:ext cx="2854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Site of future</a:t>
            </a:r>
          </a:p>
          <a:p>
            <a:r>
              <a:rPr lang="en-US" sz="2800" dirty="0" smtClean="0"/>
              <a:t>Bath house (2009)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620548" y="6158278"/>
            <a:ext cx="1322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Kelley, 2013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9276418">
            <a:off x="871912" y="5687223"/>
            <a:ext cx="1533749" cy="624279"/>
          </a:xfrm>
          <a:prstGeom prst="ellips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36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13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18532"/>
            <a:ext cx="6255040" cy="4142949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3" name="Picture 2" descr="bathhouse popham 3-10-13 treew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733" y="2791472"/>
            <a:ext cx="5935133" cy="3931062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1733" y="4360333"/>
            <a:ext cx="27109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Bath House built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on ocean edge of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parking lot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in 2009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74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ham 5-17-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" y="155223"/>
            <a:ext cx="5662789" cy="3504854"/>
          </a:xfrm>
          <a:prstGeom prst="rect">
            <a:avLst/>
          </a:prstGeom>
        </p:spPr>
      </p:pic>
      <p:pic>
        <p:nvPicPr>
          <p:cNvPr id="3" name="Picture 2" descr="ppham 9-1-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11" y="3262490"/>
            <a:ext cx="5662789" cy="3504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46599" y="2431344"/>
            <a:ext cx="91097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5-17-10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10878" y="5716416"/>
            <a:ext cx="79398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9-1-11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837267" y="2785533"/>
            <a:ext cx="254000" cy="313266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403600" y="3321410"/>
            <a:ext cx="914400" cy="337410"/>
            <a:chOff x="3403600" y="3321410"/>
            <a:chExt cx="914400" cy="337410"/>
          </a:xfrm>
        </p:grpSpPr>
        <p:sp>
          <p:nvSpPr>
            <p:cNvPr id="32" name="Rectangle 31"/>
            <p:cNvSpPr/>
            <p:nvPr/>
          </p:nvSpPr>
          <p:spPr>
            <a:xfrm>
              <a:off x="3403600" y="3321410"/>
              <a:ext cx="914400" cy="33741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568700" y="3321410"/>
              <a:ext cx="641660" cy="307777"/>
              <a:chOff x="4254500" y="3768923"/>
              <a:chExt cx="641660" cy="307777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4254500" y="4076700"/>
                <a:ext cx="5672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4254500" y="3768923"/>
                <a:ext cx="641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370 m</a:t>
                </a:r>
                <a:endParaRPr lang="en-US" sz="1400" dirty="0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82034" y="201443"/>
            <a:ext cx="914400" cy="337410"/>
            <a:chOff x="3403600" y="3321410"/>
            <a:chExt cx="914400" cy="337410"/>
          </a:xfrm>
        </p:grpSpPr>
        <p:sp>
          <p:nvSpPr>
            <p:cNvPr id="36" name="Rectangle 35"/>
            <p:cNvSpPr/>
            <p:nvPr/>
          </p:nvSpPr>
          <p:spPr>
            <a:xfrm>
              <a:off x="3403600" y="3321410"/>
              <a:ext cx="914400" cy="337410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568700" y="3321410"/>
              <a:ext cx="641660" cy="307777"/>
              <a:chOff x="4254500" y="3768923"/>
              <a:chExt cx="641660" cy="307777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4254500" y="4076700"/>
                <a:ext cx="56726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4254500" y="3768923"/>
                <a:ext cx="6416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370 m</a:t>
                </a:r>
                <a:endParaRPr lang="en-US" sz="1400" dirty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19944" y="3784600"/>
            <a:ext cx="33046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In 2010, a winter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Storm  opened a new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Inlet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channel…</a:t>
            </a:r>
          </a:p>
          <a:p>
            <a:r>
              <a:rPr lang="en-US" sz="2800" dirty="0">
                <a:solidFill>
                  <a:srgbClr val="FFFFFF"/>
                </a:solidFill>
              </a:rPr>
              <a:t>P</a:t>
            </a:r>
            <a:r>
              <a:rPr lang="en-US" sz="2800" dirty="0" smtClean="0">
                <a:solidFill>
                  <a:srgbClr val="FFFFFF"/>
                </a:solidFill>
              </a:rPr>
              <a:t>roblem averted…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or maybe not!</a:t>
            </a:r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986867" y="4504267"/>
            <a:ext cx="470709" cy="762000"/>
          </a:xfrm>
          <a:prstGeom prst="straightConnector1">
            <a:avLst/>
          </a:prstGeom>
          <a:ln w="571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028266" y="679102"/>
            <a:ext cx="2583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Tides in lagoon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now threatened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bath house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256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ham bathhouse close 12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469" y="3115733"/>
            <a:ext cx="48768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501" y="4028723"/>
            <a:ext cx="3605324" cy="181588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Eroded Pitch Pine trees</a:t>
            </a:r>
          </a:p>
          <a:p>
            <a:r>
              <a:rPr lang="en-US" sz="2800" dirty="0" smtClean="0"/>
              <a:t>Eroded by Morse River;</a:t>
            </a:r>
          </a:p>
          <a:p>
            <a:r>
              <a:rPr lang="en-US" sz="2800" dirty="0" smtClean="0"/>
              <a:t>Bound together as a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treewall</a:t>
            </a:r>
            <a:r>
              <a:rPr lang="en-US" sz="2800" dirty="0" smtClean="0"/>
              <a:t>”</a:t>
            </a:r>
            <a:endParaRPr lang="en-US" sz="2800" dirty="0"/>
          </a:p>
        </p:txBody>
      </p:sp>
      <p:pic>
        <p:nvPicPr>
          <p:cNvPr id="4" name="Picture 3" descr="pophamvu to sea1 12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6" y="135466"/>
            <a:ext cx="4834467" cy="3625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07000" y="770467"/>
            <a:ext cx="35064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12-2009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“</a:t>
            </a:r>
            <a:r>
              <a:rPr lang="en-US" sz="2800" dirty="0" err="1" smtClean="0">
                <a:solidFill>
                  <a:srgbClr val="FFFFFF"/>
                </a:solidFill>
              </a:rPr>
              <a:t>treewall</a:t>
            </a:r>
            <a:r>
              <a:rPr lang="en-US" sz="2800" dirty="0" smtClean="0">
                <a:solidFill>
                  <a:srgbClr val="FFFFFF"/>
                </a:solidFill>
              </a:rPr>
              <a:t>” constructed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to reduce erosion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8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thhouse 2011 treewall and scrapped s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6" y="169332"/>
            <a:ext cx="5598957" cy="37084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3979333"/>
            <a:ext cx="35353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December, 2011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Sand bulldozed against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Bath house and lagoon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Channel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was blocked 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with scraped sand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7" name="Picture 6" descr="bathhouse road 12-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72" y="3191934"/>
            <a:ext cx="5368861" cy="35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7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tments beaches negsa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" y="0"/>
            <a:ext cx="9076765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3" y="3958165"/>
            <a:ext cx="656166" cy="592668"/>
          </a:xfrm>
          <a:prstGeom prst="ellipse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ham 5-19-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209"/>
            <a:ext cx="9144000" cy="5659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334" y="662114"/>
            <a:ext cx="1678464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5-19-2012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527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30-12 popham 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1267" y="440267"/>
            <a:ext cx="131448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4-30-12</a:t>
            </a:r>
            <a:endParaRPr lang="en-US" sz="2800" dirty="0"/>
          </a:p>
        </p:txBody>
      </p:sp>
      <p:sp>
        <p:nvSpPr>
          <p:cNvPr id="4" name="Oval 3"/>
          <p:cNvSpPr/>
          <p:nvPr/>
        </p:nvSpPr>
        <p:spPr>
          <a:xfrm>
            <a:off x="1913466" y="2159000"/>
            <a:ext cx="592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06133" y="4868333"/>
            <a:ext cx="3424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Re-opened by 3-11-13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913466" y="4868333"/>
            <a:ext cx="592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32400" y="2523067"/>
            <a:ext cx="592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7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hhouse road 12-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64" y="2785533"/>
            <a:ext cx="5739569" cy="3801533"/>
          </a:xfrm>
          <a:prstGeom prst="rect">
            <a:avLst/>
          </a:prstGeom>
        </p:spPr>
      </p:pic>
      <p:pic>
        <p:nvPicPr>
          <p:cNvPr id="3" name="Picture 2" descr="bathhouse frm bi popham 3-11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5" y="160867"/>
            <a:ext cx="5739569" cy="3801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4430" y="5554133"/>
            <a:ext cx="1214846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12-2011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8906" y="3175000"/>
            <a:ext cx="105885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3-2013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60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mp v clos popham 3-11-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867" y="110068"/>
            <a:ext cx="853439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Conclusions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Inlets are extremely dynamic components of coastal </a:t>
            </a:r>
            <a:r>
              <a:rPr lang="en-US" sz="2800" dirty="0" smtClean="0">
                <a:solidFill>
                  <a:srgbClr val="FFFFFF"/>
                </a:solidFill>
              </a:rPr>
              <a:t>barriers</a:t>
            </a:r>
            <a:endParaRPr lang="en-US" sz="2800" dirty="0"/>
          </a:p>
          <a:p>
            <a:pPr algn="ctr"/>
            <a:r>
              <a:rPr lang="en-US" sz="2800" dirty="0"/>
              <a:t>Temporary “green” engineering techniques can save  coastal </a:t>
            </a:r>
            <a:r>
              <a:rPr lang="en-US" sz="2800" dirty="0" smtClean="0"/>
              <a:t>property</a:t>
            </a:r>
            <a:endParaRPr lang="en-US" sz="2800" dirty="0"/>
          </a:p>
          <a:p>
            <a:pPr algn="ctr"/>
            <a:r>
              <a:rPr lang="en-US" sz="2800" dirty="0"/>
              <a:t>Predicting shoreline changes accurately is not always possible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Acknowledgement: Maine Geological Survey websites </a:t>
            </a:r>
            <a:r>
              <a:rPr lang="en-US" sz="2800" dirty="0" smtClean="0">
                <a:solidFill>
                  <a:schemeClr val="bg1"/>
                </a:solidFill>
              </a:rPr>
              <a:t>provided detailed </a:t>
            </a:r>
            <a:r>
              <a:rPr lang="en-US" sz="2800" dirty="0">
                <a:solidFill>
                  <a:schemeClr val="bg1"/>
                </a:solidFill>
              </a:rPr>
              <a:t>chronological information. Steve Dickson’s </a:t>
            </a:r>
            <a:r>
              <a:rPr lang="en-US" sz="2800" dirty="0" smtClean="0">
                <a:solidFill>
                  <a:schemeClr val="bg1"/>
                </a:solidFill>
              </a:rPr>
              <a:t>discussions were </a:t>
            </a:r>
            <a:r>
              <a:rPr lang="en-US" sz="2800" dirty="0">
                <a:solidFill>
                  <a:schemeClr val="bg1"/>
                </a:solidFill>
              </a:rPr>
              <a:t>very helpful.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23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30-12 popham s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67" y="423333"/>
            <a:ext cx="893065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Conclusions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Inlets are extremely dynamic components of coastal barriers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Temporary “green” engineering techniques can save  coastal property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Predicting shoreline changes accurately is not always possible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Acknowledgement: Maine Geological Survey websites provided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Detailed chronological information. Steve Dickson’s discussions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were very helpful.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536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preid system 9-1-2012 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7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98556" y="1143000"/>
            <a:ext cx="9444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Reid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Beach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State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Park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 flipV="1">
            <a:off x="7881056" y="1234722"/>
            <a:ext cx="373944" cy="22577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3" idx="1"/>
          </p:cNvCxnSpPr>
          <p:nvPr/>
        </p:nvCxnSpPr>
        <p:spPr>
          <a:xfrm flipH="1" flipV="1">
            <a:off x="7454902" y="1612901"/>
            <a:ext cx="743654" cy="31492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58996" y="712611"/>
            <a:ext cx="141922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Kennebec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River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Estuary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88556" y="1274233"/>
            <a:ext cx="973667" cy="7337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06722" y="1927830"/>
            <a:ext cx="172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Coast Guard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Beach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5705124" y="2712660"/>
            <a:ext cx="390876" cy="26901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001487" y="3365499"/>
            <a:ext cx="1529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Hunnewell</a:t>
            </a: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FFFFFF"/>
                </a:solidFill>
              </a:rPr>
              <a:t>Beach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5362224" y="3365499"/>
            <a:ext cx="733776" cy="28927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078698" y="4196496"/>
            <a:ext cx="1456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State Park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Beach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 flipV="1">
            <a:off x="4978225" y="3760611"/>
            <a:ext cx="383999" cy="57855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852333" y="5027493"/>
            <a:ext cx="11353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Seawall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Beach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781778" y="4339168"/>
            <a:ext cx="423333" cy="83255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003382" y="2541558"/>
            <a:ext cx="169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Morse River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Inlet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3675944" y="2981677"/>
            <a:ext cx="656167" cy="87771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1163" y="6178369"/>
            <a:ext cx="2843389" cy="30338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18722" y="6441721"/>
            <a:ext cx="2420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945445" y="6101834"/>
            <a:ext cx="818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4.5 km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2174" y="4094504"/>
            <a:ext cx="11977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Head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Beach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1808271" y="4689124"/>
            <a:ext cx="647062" cy="12982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62224" y="5400760"/>
            <a:ext cx="2672314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Mean Tide range = 2.6 m</a:t>
            </a:r>
          </a:p>
          <a:p>
            <a:r>
              <a:rPr lang="en-US" dirty="0" smtClean="0"/>
              <a:t>Mean wave height = 0.6 m</a:t>
            </a:r>
          </a:p>
          <a:p>
            <a:endParaRPr lang="en-US" dirty="0"/>
          </a:p>
          <a:p>
            <a:r>
              <a:rPr lang="en-US" dirty="0" smtClean="0"/>
              <a:t>FitzGerald et al.,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5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34064"/>
            <a:ext cx="9151089" cy="4804833"/>
            <a:chOff x="-7089" y="0"/>
            <a:chExt cx="9151089" cy="4804833"/>
          </a:xfrm>
        </p:grpSpPr>
        <p:grpSp>
          <p:nvGrpSpPr>
            <p:cNvPr id="3" name="Group 2"/>
            <p:cNvGrpSpPr/>
            <p:nvPr/>
          </p:nvGrpSpPr>
          <p:grpSpPr>
            <a:xfrm>
              <a:off x="-7089" y="0"/>
              <a:ext cx="9151089" cy="4804833"/>
              <a:chOff x="0" y="-1"/>
              <a:chExt cx="9151089" cy="4804833"/>
            </a:xfrm>
          </p:grpSpPr>
          <p:pic>
            <p:nvPicPr>
              <p:cNvPr id="5" name="Picture 4" descr="popham bch 9 95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1"/>
                <a:ext cx="9151089" cy="4804833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217833" y="2885722"/>
                <a:ext cx="1233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FF"/>
                    </a:solidFill>
                  </a:rPr>
                  <a:t>4/1995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" name="Oval 3"/>
            <p:cNvSpPr/>
            <p:nvPr/>
          </p:nvSpPr>
          <p:spPr>
            <a:xfrm>
              <a:off x="3005667" y="2335389"/>
              <a:ext cx="135814" cy="917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0"/>
            <a:ext cx="9215770" cy="6103056"/>
            <a:chOff x="88417" y="1078690"/>
            <a:chExt cx="9207500" cy="6098475"/>
          </a:xfrm>
        </p:grpSpPr>
        <p:pic>
          <p:nvPicPr>
            <p:cNvPr id="8" name="Picture 7" descr="4-30-12 popham s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7" y="1078690"/>
              <a:ext cx="9207500" cy="609847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09056" y="4656667"/>
              <a:ext cx="138311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FF"/>
                  </a:solidFill>
                </a:rPr>
                <a:t>4/2012</a:t>
              </a:r>
              <a:endParaRPr lang="en-US" sz="32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07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pham dunes 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55" y="3534833"/>
            <a:ext cx="5002389" cy="3317760"/>
          </a:xfrm>
          <a:prstGeom prst="rect">
            <a:avLst/>
          </a:prstGeom>
        </p:spPr>
      </p:pic>
      <p:pic>
        <p:nvPicPr>
          <p:cNvPr id="4" name="Picture 3" descr="morse r inlet 1-4-09 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3111" cy="35348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7090836" y="3704167"/>
            <a:ext cx="7056" cy="5715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343400" y="476956"/>
            <a:ext cx="7056" cy="5715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97892" y="6145389"/>
            <a:ext cx="1838163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July, 1986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59833" y="76220"/>
            <a:ext cx="249579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January, 2009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729055" y="4282723"/>
            <a:ext cx="3405500" cy="120032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Popham</a:t>
            </a:r>
            <a:r>
              <a:rPr lang="en-US" sz="2400" dirty="0" smtClean="0"/>
              <a:t> Beach Dune field</a:t>
            </a:r>
          </a:p>
          <a:p>
            <a:r>
              <a:rPr lang="en-US" sz="2400" dirty="0" smtClean="0"/>
              <a:t>from 1953 shoreline</a:t>
            </a:r>
          </a:p>
          <a:p>
            <a:r>
              <a:rPr lang="en-US" sz="2400" dirty="0" smtClean="0"/>
              <a:t>position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713111" y="1454223"/>
            <a:ext cx="2339102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Morse River</a:t>
            </a:r>
          </a:p>
          <a:p>
            <a:r>
              <a:rPr lang="en-US" sz="2400" dirty="0" smtClean="0"/>
              <a:t>Inlet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554111" y="6353777"/>
            <a:ext cx="13224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Kelley,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62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r surf map export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39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0389" y="6413499"/>
            <a:ext cx="18408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Kelley et al., 2003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5666" y="1481667"/>
            <a:ext cx="96316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Popham</a:t>
            </a:r>
            <a:r>
              <a:rPr lang="en-US" dirty="0" smtClean="0"/>
              <a:t> </a:t>
            </a:r>
          </a:p>
          <a:p>
            <a:r>
              <a:rPr lang="en-US" dirty="0" smtClean="0"/>
              <a:t>Beach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49707" y="4190999"/>
            <a:ext cx="3458599" cy="206210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Sediment Source 1:</a:t>
            </a:r>
          </a:p>
          <a:p>
            <a:r>
              <a:rPr lang="en-US" sz="3200" dirty="0" err="1" smtClean="0"/>
              <a:t>Paleodelta</a:t>
            </a:r>
            <a:r>
              <a:rPr lang="en-US" sz="3200" dirty="0" smtClean="0"/>
              <a:t> contains</a:t>
            </a:r>
          </a:p>
          <a:p>
            <a:r>
              <a:rPr lang="en-US" sz="3200" dirty="0" smtClean="0"/>
              <a:t>~ 330*</a:t>
            </a:r>
            <a:r>
              <a:rPr lang="en-US" sz="3200" baseline="30000" dirty="0" smtClean="0"/>
              <a:t>10</a:t>
            </a:r>
            <a:r>
              <a:rPr lang="en-US" sz="3200" dirty="0" smtClean="0"/>
              <a:t>9 m</a:t>
            </a:r>
            <a:r>
              <a:rPr lang="en-US" sz="3200" baseline="30000" dirty="0" smtClean="0"/>
              <a:t>3</a:t>
            </a:r>
          </a:p>
          <a:p>
            <a:r>
              <a:rPr lang="en-US" sz="3200" dirty="0" smtClean="0"/>
              <a:t>of sand/gravel</a:t>
            </a:r>
            <a:endParaRPr lang="en-US" sz="3200" dirty="0"/>
          </a:p>
        </p:txBody>
      </p:sp>
      <p:pic>
        <p:nvPicPr>
          <p:cNvPr id="6" name="Picture 5" descr="oyster popham 3-10-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707" y="585611"/>
            <a:ext cx="3653810" cy="2420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3190" y="527560"/>
            <a:ext cx="37403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mid-Holocene Oyster on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P</a:t>
            </a:r>
            <a:r>
              <a:rPr lang="en-US" sz="2800" dirty="0" err="1" smtClean="0">
                <a:solidFill>
                  <a:schemeClr val="bg1"/>
                </a:solidFill>
              </a:rPr>
              <a:t>opham</a:t>
            </a:r>
            <a:r>
              <a:rPr lang="en-US" sz="2800" dirty="0" smtClean="0">
                <a:solidFill>
                  <a:schemeClr val="bg1"/>
                </a:solidFill>
              </a:rPr>
              <a:t> Beach, 3-10-13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8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tz et al 2000 kr sand budg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71" y="0"/>
            <a:ext cx="6188927" cy="6858000"/>
          </a:xfrm>
          <a:prstGeom prst="rect">
            <a:avLst/>
          </a:prstGeom>
        </p:spPr>
      </p:pic>
      <p:pic>
        <p:nvPicPr>
          <p:cNvPr id="3" name="Picture 2" descr="fenster 2001 kr snd escap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" y="127001"/>
            <a:ext cx="4056946" cy="3239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610" y="3366789"/>
            <a:ext cx="1985903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err="1"/>
              <a:t>Fenster</a:t>
            </a:r>
            <a:r>
              <a:rPr lang="en-US" dirty="0"/>
              <a:t> et al., 2001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277" y="6103056"/>
            <a:ext cx="223409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FitzGerald et al., 2000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1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-30-12 popham mors r vu nor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9722" y="5524500"/>
            <a:ext cx="14898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April 30, 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778" y="6258278"/>
            <a:ext cx="132248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Kelley,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3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igure 2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53" y="0"/>
            <a:ext cx="8564095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72388" y="6484056"/>
            <a:ext cx="13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Kelley, 2013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461</Words>
  <Application>Microsoft Macintosh PowerPoint</Application>
  <PresentationFormat>On-screen Show (4:3)</PresentationFormat>
  <Paragraphs>146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 Kelley</dc:creator>
  <cp:lastModifiedBy>Office 2004 Test Drive User</cp:lastModifiedBy>
  <cp:revision>62</cp:revision>
  <dcterms:created xsi:type="dcterms:W3CDTF">2013-03-07T18:18:31Z</dcterms:created>
  <dcterms:modified xsi:type="dcterms:W3CDTF">2013-03-16T20:21:24Z</dcterms:modified>
</cp:coreProperties>
</file>