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8" r:id="rId2"/>
    <p:sldId id="261" r:id="rId3"/>
    <p:sldId id="259" r:id="rId4"/>
    <p:sldId id="266" r:id="rId5"/>
    <p:sldId id="263" r:id="rId6"/>
    <p:sldId id="267" r:id="rId7"/>
    <p:sldId id="262" r:id="rId8"/>
    <p:sldId id="260" r:id="rId9"/>
    <p:sldId id="268" r:id="rId10"/>
    <p:sldId id="264" r:id="rId11"/>
    <p:sldId id="265" r:id="rId12"/>
    <p:sldId id="25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4DC7"/>
    <a:srgbClr val="A233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2" autoAdjust="0"/>
    <p:restoredTop sz="94660"/>
  </p:normalViewPr>
  <p:slideViewPr>
    <p:cSldViewPr snapToGrid="0" snapToObjects="1">
      <p:cViewPr varScale="1">
        <p:scale>
          <a:sx n="103" d="100"/>
          <a:sy n="103" d="100"/>
        </p:scale>
        <p:origin x="-91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C44FE4-37D8-A448-8D89-95CBEF85C7FE}" type="datetimeFigureOut">
              <a:rPr lang="en-US" smtClean="0"/>
              <a:t>3/18/13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E9B46-CFE0-0740-852B-562AB1ECCC65}" type="slidenum">
              <a:rPr lang="en-US" smtClean="0"/>
              <a:t>‹#›</a:t>
            </a:fld>
            <a:endParaRPr lang="en-US"/>
          </a:p>
        </p:txBody>
      </p:sp>
    </p:spTree>
    <p:extLst>
      <p:ext uri="{BB962C8B-B14F-4D97-AF65-F5344CB8AC3E}">
        <p14:creationId xmlns:p14="http://schemas.microsoft.com/office/powerpoint/2010/main" val="9227920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t>
            </a:r>
            <a:r>
              <a:rPr lang="en-US" dirty="0" smtClean="0"/>
              <a:t>name</a:t>
            </a:r>
            <a:r>
              <a:rPr lang="en-US" baseline="0" dirty="0" smtClean="0"/>
              <a:t> is Ian Nesbitt, and I’ll be presenting a comparison of </a:t>
            </a:r>
            <a:r>
              <a:rPr lang="en-US" baseline="0" dirty="0" smtClean="0"/>
              <a:t>water budgets for two adjacent alpine basins in the Front Range of </a:t>
            </a:r>
            <a:r>
              <a:rPr lang="en-US" baseline="0" dirty="0" smtClean="0"/>
              <a:t>Colorado which the critical zone played a large role </a:t>
            </a:r>
            <a:r>
              <a:rPr lang="en-US" baseline="0" smtClean="0"/>
              <a:t>in regulating. </a:t>
            </a:r>
            <a:r>
              <a:rPr lang="en-US" baseline="0" dirty="0" smtClean="0"/>
              <a:t>I was funded by NSF, and worked with the Institute of Arctic and Alpine Research at CU Boulder, the Boulder Creek CZO, and the KECK Geology Consortium.</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1</a:t>
            </a:fld>
            <a:endParaRPr lang="en-US"/>
          </a:p>
        </p:txBody>
      </p:sp>
    </p:spTree>
    <p:extLst>
      <p:ext uri="{BB962C8B-B14F-4D97-AF65-F5344CB8AC3E}">
        <p14:creationId xmlns:p14="http://schemas.microsoft.com/office/powerpoint/2010/main" val="327801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7F976-B048-3247-8EB9-F995EF3A0936}" type="slidenum">
              <a:rPr lang="en-US" smtClean="0"/>
              <a:t>10</a:t>
            </a:fld>
            <a:endParaRPr lang="en-US"/>
          </a:p>
        </p:txBody>
      </p:sp>
    </p:spTree>
    <p:extLst>
      <p:ext uri="{BB962C8B-B14F-4D97-AF65-F5344CB8AC3E}">
        <p14:creationId xmlns:p14="http://schemas.microsoft.com/office/powerpoint/2010/main" val="306542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 through first key points for research, then present the last as the problem</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2</a:t>
            </a:fld>
            <a:endParaRPr lang="en-US"/>
          </a:p>
        </p:txBody>
      </p:sp>
    </p:spTree>
    <p:extLst>
      <p:ext uri="{BB962C8B-B14F-4D97-AF65-F5344CB8AC3E}">
        <p14:creationId xmlns:p14="http://schemas.microsoft.com/office/powerpoint/2010/main" val="116477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a simple hydrologic budget of an alpine basin, starting with the depth of precipitation, and subtracting evaporation, sublimation, and evapotranspiration, and then</a:t>
            </a:r>
            <a:r>
              <a:rPr lang="en-US" baseline="0" dirty="0" smtClean="0"/>
              <a:t> plus or minus the change in groundwater storage</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3</a:t>
            </a:fld>
            <a:endParaRPr lang="en-US"/>
          </a:p>
        </p:txBody>
      </p:sp>
    </p:spTree>
    <p:extLst>
      <p:ext uri="{BB962C8B-B14F-4D97-AF65-F5344CB8AC3E}">
        <p14:creationId xmlns:p14="http://schemas.microsoft.com/office/powerpoint/2010/main" val="17217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my</a:t>
            </a:r>
            <a:r>
              <a:rPr lang="en-US" baseline="0" dirty="0" smtClean="0"/>
              <a:t> measurement sites, in larger context on the left and blown up on the right. My synoptic measurement points are shown here in blue for springs, red for channel measurements, and an orange and black symbol for weirs. Saddle Stream is a good deal more linear than Martinelli, which in terms of my data will be easy to visualize, but Martinelli has two separate stream channels, one on the left here that seemingly leaves the calculated basin boundary, and a central stream here that feeds the weir.</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4</a:t>
            </a:fld>
            <a:endParaRPr lang="en-US"/>
          </a:p>
        </p:txBody>
      </p:sp>
    </p:spTree>
    <p:extLst>
      <p:ext uri="{BB962C8B-B14F-4D97-AF65-F5344CB8AC3E}">
        <p14:creationId xmlns:p14="http://schemas.microsoft.com/office/powerpoint/2010/main" val="420507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give some background, these are precipitation and hydrologic yield values published in other works, mostly by Nel Caine, that show a significant disparity between the yield values of unglaciated versus glaciated basins like GL-4. Sublimation hovers around 100-150 mm, according to various sources. Evaporation is difficult to quantify, but is probably not a factor on the slopes of Niwot Ridge where the water is running, which is the case for most of the basin area. Evapotranspiration is probably greater in the three unglaciated basins at the top there, but only the lower reaches of Como and Saddle are actually below treeline. That brings us to my own measurements</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5</a:t>
            </a:fld>
            <a:endParaRPr lang="en-US"/>
          </a:p>
        </p:txBody>
      </p:sp>
    </p:spTree>
    <p:extLst>
      <p:ext uri="{BB962C8B-B14F-4D97-AF65-F5344CB8AC3E}">
        <p14:creationId xmlns:p14="http://schemas.microsoft.com/office/powerpoint/2010/main" val="169776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measured</a:t>
            </a:r>
            <a:r>
              <a:rPr lang="en-US" baseline="0" dirty="0" smtClean="0"/>
              <a:t> snowpack area in Martinelli, plus discharge and temperature in both basins longitudinally down the stream channels during 9 different field days.</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6</a:t>
            </a:fld>
            <a:endParaRPr lang="en-US"/>
          </a:p>
        </p:txBody>
      </p:sp>
    </p:spTree>
    <p:extLst>
      <p:ext uri="{BB962C8B-B14F-4D97-AF65-F5344CB8AC3E}">
        <p14:creationId xmlns:p14="http://schemas.microsoft.com/office/powerpoint/2010/main" val="251356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21 years of</a:t>
            </a:r>
            <a:r>
              <a:rPr lang="en-US" baseline="0" dirty="0" smtClean="0"/>
              <a:t> snowpack area measurements taken by Nel Caine to calculate values of predicted discharge shown here on the X, and correlated them with daily discharge measurements from after the spring hydrograph peak taken at the weir here on the Y to create a model of Martinelli streamflow based on snowpack size. You can see here that even though this is a polynomial fit, Martinelli is still losing about 500 cubic meters per day of discharge. Keep in mind, this model doesn’t take precipitation into account, so the fact that the measured discharge is lower than the predicted is significant because it allows us to constrain the values seen at the weir below the values we would expect.</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7</a:t>
            </a:fld>
            <a:endParaRPr lang="en-US"/>
          </a:p>
        </p:txBody>
      </p:sp>
    </p:spTree>
    <p:extLst>
      <p:ext uri="{BB962C8B-B14F-4D97-AF65-F5344CB8AC3E}">
        <p14:creationId xmlns:p14="http://schemas.microsoft.com/office/powerpoint/2010/main" val="154820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switching gears, my own data collection showed a similarly interesting trend, especially for Saddle. Shown here is a discharge graph by downstream distance, and we see a characteristic gradual increase with increasing basin area, but then this sharp decrease on every single field day from location 010 to the weir at location 009. The complement to that is the temperature data, which show a similar temperature increase, followed by a decrease that corresponds with the increase in discharge, then a gradual rise again. Martinelli data is not as significant, and is just meant to back up the data from Saddle.</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8</a:t>
            </a:fld>
            <a:endParaRPr lang="en-US"/>
          </a:p>
        </p:txBody>
      </p:sp>
    </p:spTree>
    <p:extLst>
      <p:ext uri="{BB962C8B-B14F-4D97-AF65-F5344CB8AC3E}">
        <p14:creationId xmlns:p14="http://schemas.microsoft.com/office/powerpoint/2010/main" val="50602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were lucky to be able to study a large short-term event that dumped about 100</a:t>
            </a:r>
            <a:r>
              <a:rPr lang="en-US" baseline="0" dirty="0" smtClean="0"/>
              <a:t> mm of precipitation on the study area, but slightly less towards the continental divide. The fact that this event is short-term is significant because in the short-term we can essentially rule out ET as a possible source of water loss. Here we see even less discharge exiting the basin, especially compared to Green Lake 4 here at the bottom. The reason that GL-4 may have low short-term yield here is that there was a significant drought beforehand.</a:t>
            </a:r>
            <a:endParaRPr lang="en-US" dirty="0"/>
          </a:p>
        </p:txBody>
      </p:sp>
      <p:sp>
        <p:nvSpPr>
          <p:cNvPr id="4" name="Slide Number Placeholder 3"/>
          <p:cNvSpPr>
            <a:spLocks noGrp="1"/>
          </p:cNvSpPr>
          <p:nvPr>
            <p:ph type="sldNum" sz="quarter" idx="10"/>
          </p:nvPr>
        </p:nvSpPr>
        <p:spPr/>
        <p:txBody>
          <a:bodyPr/>
          <a:lstStyle/>
          <a:p>
            <a:fld id="{7C3E9B46-CFE0-0740-852B-562AB1ECCC65}" type="slidenum">
              <a:rPr lang="en-US" smtClean="0"/>
              <a:t>9</a:t>
            </a:fld>
            <a:endParaRPr lang="en-US"/>
          </a:p>
        </p:txBody>
      </p:sp>
    </p:spTree>
    <p:extLst>
      <p:ext uri="{BB962C8B-B14F-4D97-AF65-F5344CB8AC3E}">
        <p14:creationId xmlns:p14="http://schemas.microsoft.com/office/powerpoint/2010/main" val="75879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4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3/18/13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3/18/13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3/18/13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3/18/13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3/18/13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3/18/13</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0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 typeface="Wingdings" charset="2"/>
        <a:buChar char="§"/>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 typeface="Wingdings" charset="2"/>
        <a:buChar char="§"/>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 typeface="Wingdings" charset="2"/>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 typeface="Wingdings" charset="2"/>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 typeface="Wingdings" charset="2"/>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gif"/><Relationship Id="rId7" Type="http://schemas.openxmlformats.org/officeDocument/2006/relationships/image" Target="../media/image8.jpg"/><Relationship Id="rId8"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jpg"/><Relationship Id="rId6"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961.JPG"/>
          <p:cNvPicPr>
            <a:picLocks noChangeAspect="1"/>
          </p:cNvPicPr>
          <p:nvPr/>
        </p:nvPicPr>
        <p:blipFill rotWithShape="1">
          <a:blip r:embed="rId3">
            <a:extLst>
              <a:ext uri="{28A0092B-C50C-407E-A947-70E740481C1C}">
                <a14:useLocalDpi xmlns:a14="http://schemas.microsoft.com/office/drawing/2010/main" val="0"/>
              </a:ext>
            </a:extLst>
          </a:blip>
          <a:srcRect r="35000"/>
          <a:stretch/>
        </p:blipFill>
        <p:spPr>
          <a:xfrm>
            <a:off x="3200400" y="0"/>
            <a:ext cx="5943600" cy="6858000"/>
          </a:xfrm>
          <a:prstGeom prst="rect">
            <a:avLst/>
          </a:prstGeom>
        </p:spPr>
      </p:pic>
      <p:pic>
        <p:nvPicPr>
          <p:cNvPr id="4" name="Picture 3" descr="557205_4043329998152_29429508_n.jpg"/>
          <p:cNvPicPr>
            <a:picLocks noChangeAspect="1"/>
          </p:cNvPicPr>
          <p:nvPr/>
        </p:nvPicPr>
        <p:blipFill rotWithShape="1">
          <a:blip r:embed="rId4">
            <a:extLst>
              <a:ext uri="{28A0092B-C50C-407E-A947-70E740481C1C}">
                <a14:useLocalDpi xmlns:a14="http://schemas.microsoft.com/office/drawing/2010/main" val="0"/>
              </a:ext>
            </a:extLst>
          </a:blip>
          <a:srcRect r="11004"/>
          <a:stretch/>
        </p:blipFill>
        <p:spPr>
          <a:xfrm>
            <a:off x="0" y="0"/>
            <a:ext cx="4577537" cy="6858000"/>
          </a:xfrm>
          <a:prstGeom prst="rect">
            <a:avLst/>
          </a:prstGeom>
        </p:spPr>
      </p:pic>
      <p:sp>
        <p:nvSpPr>
          <p:cNvPr id="2" name="Title 1"/>
          <p:cNvSpPr>
            <a:spLocks noGrp="1"/>
          </p:cNvSpPr>
          <p:nvPr>
            <p:ph type="ctrTitle"/>
          </p:nvPr>
        </p:nvSpPr>
        <p:spPr>
          <a:xfrm>
            <a:off x="840148" y="3"/>
            <a:ext cx="7310154" cy="917144"/>
          </a:xfrm>
          <a:solidFill>
            <a:schemeClr val="bg1">
              <a:lumMod val="85000"/>
              <a:alpha val="33000"/>
            </a:schemeClr>
          </a:solidFill>
          <a:ln>
            <a:solidFill>
              <a:schemeClr val="tx1"/>
            </a:solidFill>
          </a:ln>
        </p:spPr>
        <p:txBody>
          <a:bodyPr anchor="ctr">
            <a:normAutofit/>
          </a:bodyPr>
          <a:lstStyle/>
          <a:p>
            <a:pPr>
              <a:spcBef>
                <a:spcPts val="0"/>
              </a:spcBef>
            </a:pPr>
            <a:r>
              <a:rPr lang="en-US" sz="2000" dirty="0" smtClean="0"/>
              <a:t>A comparative study of snowmelt-driven water budgets in two adjacent alpine basins, </a:t>
            </a:r>
            <a:r>
              <a:rPr lang="en-US" sz="2000" dirty="0"/>
              <a:t>N</a:t>
            </a:r>
            <a:r>
              <a:rPr lang="en-US" sz="2000" dirty="0" smtClean="0"/>
              <a:t>iwot Ridge, </a:t>
            </a:r>
            <a:r>
              <a:rPr lang="en-US" sz="2000" dirty="0"/>
              <a:t>C</a:t>
            </a:r>
            <a:r>
              <a:rPr lang="en-US" sz="2000" dirty="0" smtClean="0"/>
              <a:t>olorado Front Range</a:t>
            </a:r>
            <a:endParaRPr lang="en-US" sz="1800" dirty="0"/>
          </a:p>
        </p:txBody>
      </p:sp>
      <p:pic>
        <p:nvPicPr>
          <p:cNvPr id="7" name="Picture 6" descr="instaar_logo_fw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08" y="5195761"/>
            <a:ext cx="2172646" cy="1747520"/>
          </a:xfrm>
          <a:prstGeom prst="rect">
            <a:avLst/>
          </a:prstGeom>
        </p:spPr>
      </p:pic>
      <p:pic>
        <p:nvPicPr>
          <p:cNvPr id="8" name="Picture 7" descr="logo_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403" y="5573311"/>
            <a:ext cx="2594611" cy="400163"/>
          </a:xfrm>
          <a:prstGeom prst="rect">
            <a:avLst/>
          </a:prstGeom>
          <a:effectLst>
            <a:outerShdw blurRad="50800" dist="38100" dir="2700000" algn="tl" rotWithShape="0">
              <a:prstClr val="black">
                <a:alpha val="40000"/>
              </a:prstClr>
            </a:outerShdw>
          </a:effectLst>
        </p:spPr>
      </p:pic>
      <p:pic>
        <p:nvPicPr>
          <p:cNvPr id="9" name="Picture 8" descr="bcczo-logo_250_13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2618" y="5752055"/>
            <a:ext cx="1389837" cy="733834"/>
          </a:xfrm>
          <a:prstGeom prst="rect">
            <a:avLst/>
          </a:prstGeom>
          <a:effectLst>
            <a:outerShdw blurRad="50800" dist="38100" dir="2700000" algn="tl" rotWithShape="0">
              <a:prstClr val="black">
                <a:alpha val="40000"/>
              </a:prstClr>
            </a:outerShdw>
          </a:effectLst>
        </p:spPr>
      </p:pic>
      <p:sp>
        <p:nvSpPr>
          <p:cNvPr id="10" name="Title 1"/>
          <p:cNvSpPr txBox="1">
            <a:spLocks/>
          </p:cNvSpPr>
          <p:nvPr/>
        </p:nvSpPr>
        <p:spPr>
          <a:xfrm>
            <a:off x="840148" y="4174174"/>
            <a:ext cx="7310154" cy="904005"/>
          </a:xfrm>
          <a:prstGeom prst="rect">
            <a:avLst/>
          </a:prstGeom>
          <a:solidFill>
            <a:schemeClr val="bg1">
              <a:lumMod val="85000"/>
              <a:alpha val="33000"/>
            </a:schemeClr>
          </a:solidFill>
          <a:ln>
            <a:solidFill>
              <a:schemeClr val="tx1"/>
            </a:solidFill>
          </a:ln>
        </p:spPr>
        <p:txBody>
          <a:bodyPr vert="horz" lIns="91440" tIns="45720" rIns="91440" bIns="45720" rtlCol="0" anchor="ctr" anchorCtr="0">
            <a:normAutofit/>
          </a:bodyPr>
          <a:lstStyle>
            <a:lvl1pPr algn="ctr" defTabSz="914400" rtl="0" eaLnBrk="1" latinLnBrk="0" hangingPunct="1">
              <a:spcBef>
                <a:spcPct val="0"/>
              </a:spcBef>
              <a:buNone/>
              <a:defRPr sz="4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pPr>
              <a:spcBef>
                <a:spcPts val="0"/>
              </a:spcBef>
            </a:pPr>
            <a:r>
              <a:rPr lang="en-US" sz="1600" dirty="0" smtClean="0"/>
              <a:t>Ian M. Nesbitt</a:t>
            </a:r>
            <a:br>
              <a:rPr lang="en-US" sz="1600" dirty="0" smtClean="0"/>
            </a:br>
            <a:r>
              <a:rPr lang="en-US" sz="1600" dirty="0" smtClean="0"/>
              <a:t>David P. Dethier</a:t>
            </a:r>
            <a:br>
              <a:rPr lang="en-US" sz="1600" dirty="0" smtClean="0"/>
            </a:br>
            <a:r>
              <a:rPr lang="en-US" sz="1600" dirty="0" smtClean="0"/>
              <a:t>Department of of Geosciences, Williams College</a:t>
            </a:r>
            <a:endParaRPr lang="en-US" sz="1600" dirty="0"/>
          </a:p>
        </p:txBody>
      </p:sp>
      <p:pic>
        <p:nvPicPr>
          <p:cNvPr id="5" name="Picture 4" descr="Screen shot 2012-09-28 at 12.37.4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8404" y="5973474"/>
            <a:ext cx="2594610" cy="512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04137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89.jpg"/>
          <p:cNvPicPr>
            <a:picLocks noChangeAspect="1"/>
          </p:cNvPicPr>
          <p:nvPr/>
        </p:nvPicPr>
        <p:blipFill rotWithShape="1">
          <a:blip r:embed="rId3">
            <a:extLst>
              <a:ext uri="{28A0092B-C50C-407E-A947-70E740481C1C}">
                <a14:useLocalDpi xmlns:a14="http://schemas.microsoft.com/office/drawing/2010/main" val="0"/>
              </a:ext>
            </a:extLst>
          </a:blip>
          <a:srcRect t="27035" b="16714"/>
          <a:stretch/>
        </p:blipFill>
        <p:spPr>
          <a:xfrm>
            <a:off x="0" y="0"/>
            <a:ext cx="9144000" cy="6858001"/>
          </a:xfrm>
          <a:prstGeom prst="rect">
            <a:avLst/>
          </a:prstGeom>
        </p:spPr>
      </p:pic>
      <p:sp>
        <p:nvSpPr>
          <p:cNvPr id="5" name="Title 4"/>
          <p:cNvSpPr>
            <a:spLocks noGrp="1"/>
          </p:cNvSpPr>
          <p:nvPr>
            <p:ph type="title"/>
          </p:nvPr>
        </p:nvSpPr>
        <p:spPr>
          <a:xfrm>
            <a:off x="457200" y="11550"/>
            <a:ext cx="8229600" cy="1143000"/>
          </a:xfrm>
        </p:spPr>
        <p:txBody>
          <a:bodyPr/>
          <a:lstStyle/>
          <a:p>
            <a:r>
              <a:rPr lang="en-US" dirty="0" smtClean="0"/>
              <a:t>Conclusions I</a:t>
            </a:r>
            <a:endParaRPr lang="en-US" dirty="0"/>
          </a:p>
        </p:txBody>
      </p:sp>
      <p:sp>
        <p:nvSpPr>
          <p:cNvPr id="7" name="TextBox 6"/>
          <p:cNvSpPr txBox="1"/>
          <p:nvPr/>
        </p:nvSpPr>
        <p:spPr>
          <a:xfrm>
            <a:off x="7442898" y="6325483"/>
            <a:ext cx="1552645" cy="307777"/>
          </a:xfrm>
          <a:prstGeom prst="rect">
            <a:avLst/>
          </a:prstGeom>
          <a:solidFill>
            <a:schemeClr val="bg1">
              <a:alpha val="44000"/>
            </a:schemeClr>
          </a:solidFill>
        </p:spPr>
        <p:txBody>
          <a:bodyPr wrap="square" rtlCol="0">
            <a:spAutoFit/>
          </a:bodyPr>
          <a:lstStyle/>
          <a:p>
            <a:pPr algn="ctr"/>
            <a:r>
              <a:rPr lang="en-US" sz="1400" dirty="0" smtClean="0"/>
              <a:t>Saddle Stream</a:t>
            </a:r>
            <a:endParaRPr lang="en-US" sz="1400" dirty="0"/>
          </a:p>
        </p:txBody>
      </p:sp>
      <p:sp>
        <p:nvSpPr>
          <p:cNvPr id="8" name="Content Placeholder 2"/>
          <p:cNvSpPr>
            <a:spLocks noGrp="1"/>
          </p:cNvSpPr>
          <p:nvPr>
            <p:ph idx="1"/>
          </p:nvPr>
        </p:nvSpPr>
        <p:spPr>
          <a:xfrm>
            <a:off x="685800" y="2007810"/>
            <a:ext cx="7770813" cy="4064000"/>
          </a:xfrm>
        </p:spPr>
        <p:txBody>
          <a:bodyPr>
            <a:normAutofit/>
          </a:bodyPr>
          <a:lstStyle/>
          <a:p>
            <a:pPr marL="285750" indent="-285750">
              <a:buFont typeface="Arial"/>
              <a:buChar char="•"/>
            </a:pPr>
            <a:r>
              <a:rPr lang="en-US" sz="2400" dirty="0" smtClean="0"/>
              <a:t>Tracking </a:t>
            </a:r>
            <a:r>
              <a:rPr lang="en-US" sz="2400" dirty="0"/>
              <a:t>discharge downstream clearly demonstrates that Saddle </a:t>
            </a:r>
            <a:r>
              <a:rPr lang="en-US" sz="2400" dirty="0" smtClean="0"/>
              <a:t>begins </a:t>
            </a:r>
            <a:r>
              <a:rPr lang="en-US" sz="2400" dirty="0"/>
              <a:t>as a gaining stream, then </a:t>
            </a:r>
            <a:r>
              <a:rPr lang="en-US" sz="2400" dirty="0" smtClean="0"/>
              <a:t>loses water</a:t>
            </a:r>
          </a:p>
          <a:p>
            <a:pPr marL="285750" indent="-285750">
              <a:buFont typeface="Arial"/>
              <a:buChar char="•"/>
            </a:pPr>
            <a:r>
              <a:rPr lang="en-US" sz="2400" dirty="0" smtClean="0"/>
              <a:t>Short-term and synoptic data show significant water loss due to underflow</a:t>
            </a:r>
          </a:p>
          <a:p>
            <a:pPr marL="285750" indent="-285750">
              <a:buFont typeface="Arial"/>
              <a:buChar char="•"/>
            </a:pPr>
            <a:r>
              <a:rPr lang="en-US" sz="2400" dirty="0" smtClean="0"/>
              <a:t>Geophysical measurements suggest that coarse sediments underlie finer surface sediment in these catchments</a:t>
            </a:r>
            <a:endParaRPr lang="en-US" sz="2400" dirty="0"/>
          </a:p>
        </p:txBody>
      </p:sp>
    </p:spTree>
    <p:extLst>
      <p:ext uri="{BB962C8B-B14F-4D97-AF65-F5344CB8AC3E}">
        <p14:creationId xmlns:p14="http://schemas.microsoft.com/office/powerpoint/2010/main" val="3055650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57200" y="34990"/>
            <a:ext cx="8229600" cy="1143000"/>
          </a:xfrm>
        </p:spPr>
        <p:txBody>
          <a:bodyPr>
            <a:normAutofit/>
          </a:bodyPr>
          <a:lstStyle/>
          <a:p>
            <a:r>
              <a:rPr lang="en-US" dirty="0" smtClean="0">
                <a:solidFill>
                  <a:schemeClr val="bg1">
                    <a:lumMod val="85000"/>
                    <a:lumOff val="15000"/>
                  </a:schemeClr>
                </a:solidFill>
              </a:rPr>
              <a:t>Conclusions II</a:t>
            </a:r>
            <a:endParaRPr lang="en-US" dirty="0">
              <a:solidFill>
                <a:schemeClr val="bg1">
                  <a:lumMod val="85000"/>
                  <a:lumOff val="15000"/>
                </a:schemeClr>
              </a:solidFill>
            </a:endParaRPr>
          </a:p>
        </p:txBody>
      </p:sp>
      <p:sp>
        <p:nvSpPr>
          <p:cNvPr id="7" name="TextBox 6"/>
          <p:cNvSpPr txBox="1"/>
          <p:nvPr/>
        </p:nvSpPr>
        <p:spPr>
          <a:xfrm>
            <a:off x="7055330" y="6325483"/>
            <a:ext cx="1940214" cy="307777"/>
          </a:xfrm>
          <a:prstGeom prst="rect">
            <a:avLst/>
          </a:prstGeom>
          <a:solidFill>
            <a:schemeClr val="bg1">
              <a:alpha val="44000"/>
            </a:schemeClr>
          </a:solidFill>
        </p:spPr>
        <p:txBody>
          <a:bodyPr wrap="square" rtlCol="0">
            <a:spAutoFit/>
          </a:bodyPr>
          <a:lstStyle/>
          <a:p>
            <a:pPr algn="ctr"/>
            <a:r>
              <a:rPr lang="en-US" sz="1400" dirty="0" smtClean="0"/>
              <a:t>Martinelli Snowfields</a:t>
            </a:r>
            <a:endParaRPr lang="en-US" sz="1400" dirty="0"/>
          </a:p>
        </p:txBody>
      </p:sp>
      <p:sp>
        <p:nvSpPr>
          <p:cNvPr id="8" name="Content Placeholder 2"/>
          <p:cNvSpPr>
            <a:spLocks noGrp="1"/>
          </p:cNvSpPr>
          <p:nvPr>
            <p:ph idx="1"/>
          </p:nvPr>
        </p:nvSpPr>
        <p:spPr>
          <a:xfrm>
            <a:off x="685800" y="3543903"/>
            <a:ext cx="7770813" cy="2745618"/>
          </a:xfrm>
        </p:spPr>
        <p:txBody>
          <a:bodyPr>
            <a:normAutofit/>
          </a:bodyPr>
          <a:lstStyle/>
          <a:p>
            <a:r>
              <a:rPr lang="en-US" sz="2400" dirty="0" smtClean="0"/>
              <a:t>Little to no surface flow downstream from snowfields</a:t>
            </a:r>
          </a:p>
          <a:p>
            <a:r>
              <a:rPr lang="en-US" sz="2400" dirty="0" smtClean="0"/>
              <a:t>Measured discharge is on average 500 m</a:t>
            </a:r>
            <a:r>
              <a:rPr lang="en-US" sz="2400" baseline="30000" dirty="0"/>
              <a:t>3</a:t>
            </a:r>
            <a:r>
              <a:rPr lang="en-US" sz="2400" dirty="0" smtClean="0"/>
              <a:t> d</a:t>
            </a:r>
            <a:r>
              <a:rPr lang="en-US" sz="2400" baseline="30000" dirty="0" smtClean="0"/>
              <a:t>-1</a:t>
            </a:r>
            <a:r>
              <a:rPr lang="en-US" sz="2400" dirty="0" smtClean="0"/>
              <a:t> less than the modeled snowmelt</a:t>
            </a:r>
          </a:p>
          <a:p>
            <a:r>
              <a:rPr lang="en-US" sz="2400" dirty="0" smtClean="0"/>
              <a:t>Local water losses are likely in </a:t>
            </a:r>
            <a:r>
              <a:rPr lang="en-US" sz="2400" dirty="0"/>
              <a:t>other unglaciated upland catchments underlain by coarse layered </a:t>
            </a:r>
            <a:r>
              <a:rPr lang="en-US" sz="2400" dirty="0" smtClean="0"/>
              <a:t>debris</a:t>
            </a:r>
            <a:endParaRPr lang="en-US" sz="2400" dirty="0"/>
          </a:p>
        </p:txBody>
      </p:sp>
    </p:spTree>
    <p:extLst>
      <p:ext uri="{BB962C8B-B14F-4D97-AF65-F5344CB8AC3E}">
        <p14:creationId xmlns:p14="http://schemas.microsoft.com/office/powerpoint/2010/main" val="2147837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43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01638"/>
            <a:ext cx="8229600" cy="1143000"/>
          </a:xfrm>
        </p:spPr>
        <p:txBody>
          <a:bodyPr/>
          <a:lstStyle/>
          <a:p>
            <a:r>
              <a:rPr lang="en-US" dirty="0" smtClean="0">
                <a:solidFill>
                  <a:schemeClr val="tx1">
                    <a:lumMod val="85000"/>
                  </a:schemeClr>
                </a:solidFill>
              </a:rPr>
              <a:t>Acknowledgements</a:t>
            </a:r>
            <a:endParaRPr lang="en-US" dirty="0">
              <a:solidFill>
                <a:schemeClr val="tx1">
                  <a:lumMod val="85000"/>
                </a:schemeClr>
              </a:solidFill>
            </a:endParaRPr>
          </a:p>
        </p:txBody>
      </p:sp>
      <p:sp>
        <p:nvSpPr>
          <p:cNvPr id="3" name="Content Placeholder 2"/>
          <p:cNvSpPr>
            <a:spLocks noGrp="1"/>
          </p:cNvSpPr>
          <p:nvPr>
            <p:ph idx="1"/>
          </p:nvPr>
        </p:nvSpPr>
        <p:spPr>
          <a:xfrm>
            <a:off x="457200" y="2319250"/>
            <a:ext cx="8229600" cy="4126345"/>
          </a:xfrm>
          <a:solidFill>
            <a:schemeClr val="bg1">
              <a:lumMod val="85000"/>
              <a:alpha val="50000"/>
            </a:schemeClr>
          </a:solidFill>
          <a:ln>
            <a:solidFill>
              <a:srgbClr val="000000"/>
            </a:solidFill>
          </a:ln>
        </p:spPr>
        <p:txBody>
          <a:bodyPr>
            <a:normAutofit lnSpcReduction="10000"/>
          </a:bodyPr>
          <a:lstStyle/>
          <a:p>
            <a:pPr>
              <a:lnSpc>
                <a:spcPct val="80000"/>
              </a:lnSpc>
              <a:spcBef>
                <a:spcPts val="600"/>
              </a:spcBef>
            </a:pPr>
            <a:r>
              <a:rPr lang="en-US" dirty="0" smtClean="0"/>
              <a:t>INSTAAR and Boulder Creek CZO</a:t>
            </a:r>
          </a:p>
          <a:p>
            <a:pPr>
              <a:lnSpc>
                <a:spcPct val="80000"/>
              </a:lnSpc>
              <a:spcBef>
                <a:spcPts val="600"/>
              </a:spcBef>
            </a:pPr>
            <a:r>
              <a:rPr lang="en-US" dirty="0" smtClean="0"/>
              <a:t>Dr. David Dethier (Williams, CZO)</a:t>
            </a:r>
          </a:p>
          <a:p>
            <a:pPr>
              <a:lnSpc>
                <a:spcPct val="80000"/>
              </a:lnSpc>
              <a:spcBef>
                <a:spcPts val="600"/>
              </a:spcBef>
            </a:pPr>
            <a:r>
              <a:rPr lang="en-US" dirty="0" smtClean="0"/>
              <a:t>Dr. </a:t>
            </a:r>
            <a:r>
              <a:rPr lang="en-US" dirty="0" err="1" smtClean="0"/>
              <a:t>Nel</a:t>
            </a:r>
            <a:r>
              <a:rPr lang="en-US" dirty="0" smtClean="0"/>
              <a:t> Caine (INSTAAR, CZO)</a:t>
            </a:r>
          </a:p>
          <a:p>
            <a:pPr>
              <a:lnSpc>
                <a:spcPct val="80000"/>
              </a:lnSpc>
              <a:spcBef>
                <a:spcPts val="600"/>
              </a:spcBef>
            </a:pPr>
            <a:r>
              <a:rPr lang="en-US" dirty="0" smtClean="0"/>
              <a:t>Dr. Mathias </a:t>
            </a:r>
            <a:r>
              <a:rPr lang="en-US" dirty="0"/>
              <a:t>Leopold (</a:t>
            </a:r>
            <a:r>
              <a:rPr lang="en-US" dirty="0" err="1"/>
              <a:t>Technische</a:t>
            </a:r>
            <a:r>
              <a:rPr lang="en-US" dirty="0"/>
              <a:t> </a:t>
            </a:r>
            <a:r>
              <a:rPr lang="en-US" dirty="0" err="1"/>
              <a:t>Universtät</a:t>
            </a:r>
            <a:r>
              <a:rPr lang="en-US" dirty="0"/>
              <a:t> </a:t>
            </a:r>
            <a:r>
              <a:rPr lang="en-US" dirty="0" err="1"/>
              <a:t>München</a:t>
            </a:r>
            <a:r>
              <a:rPr lang="en-US" dirty="0"/>
              <a:t>, </a:t>
            </a:r>
            <a:r>
              <a:rPr lang="en-US" dirty="0" smtClean="0"/>
              <a:t>CZO)</a:t>
            </a:r>
          </a:p>
          <a:p>
            <a:pPr>
              <a:lnSpc>
                <a:spcPct val="80000"/>
              </a:lnSpc>
              <a:spcBef>
                <a:spcPts val="600"/>
              </a:spcBef>
            </a:pPr>
            <a:r>
              <a:rPr lang="en-US" dirty="0" smtClean="0"/>
              <a:t>Dr. Will </a:t>
            </a:r>
            <a:r>
              <a:rPr lang="en-US" dirty="0" err="1" smtClean="0"/>
              <a:t>Ouimet</a:t>
            </a:r>
            <a:r>
              <a:rPr lang="en-US" dirty="0" smtClean="0"/>
              <a:t> (</a:t>
            </a:r>
            <a:r>
              <a:rPr lang="en-US" dirty="0" err="1" smtClean="0"/>
              <a:t>Uconn</a:t>
            </a:r>
            <a:r>
              <a:rPr lang="en-US" dirty="0" smtClean="0"/>
              <a:t>, CZO)</a:t>
            </a:r>
          </a:p>
          <a:p>
            <a:pPr>
              <a:lnSpc>
                <a:spcPct val="80000"/>
              </a:lnSpc>
              <a:spcBef>
                <a:spcPts val="600"/>
              </a:spcBef>
            </a:pPr>
            <a:r>
              <a:rPr lang="en-US" dirty="0" smtClean="0"/>
              <a:t>Morgan </a:t>
            </a:r>
            <a:r>
              <a:rPr lang="en-US" dirty="0" err="1" smtClean="0"/>
              <a:t>Zeliff</a:t>
            </a:r>
            <a:r>
              <a:rPr lang="en-US" dirty="0" smtClean="0"/>
              <a:t> (CU Boulder)</a:t>
            </a:r>
          </a:p>
          <a:p>
            <a:pPr>
              <a:lnSpc>
                <a:spcPct val="80000"/>
              </a:lnSpc>
              <a:spcBef>
                <a:spcPts val="600"/>
              </a:spcBef>
            </a:pPr>
            <a:r>
              <a:rPr lang="en-US" dirty="0" smtClean="0"/>
              <a:t>James Winkler (UConn)</a:t>
            </a:r>
          </a:p>
          <a:p>
            <a:pPr>
              <a:lnSpc>
                <a:spcPct val="80000"/>
              </a:lnSpc>
              <a:spcBef>
                <a:spcPts val="600"/>
              </a:spcBef>
            </a:pPr>
            <a:r>
              <a:rPr lang="en-US" dirty="0" smtClean="0"/>
              <a:t>Jessica King (CU Boulder)</a:t>
            </a:r>
          </a:p>
          <a:p>
            <a:pPr>
              <a:lnSpc>
                <a:spcPct val="80000"/>
              </a:lnSpc>
              <a:spcBef>
                <a:spcPts val="600"/>
              </a:spcBef>
            </a:pPr>
            <a:r>
              <a:rPr lang="en-US" dirty="0" smtClean="0"/>
              <a:t>Claudia Corona (Williams, KECK)</a:t>
            </a:r>
          </a:p>
          <a:p>
            <a:pPr>
              <a:lnSpc>
                <a:spcPct val="80000"/>
              </a:lnSpc>
              <a:spcBef>
                <a:spcPts val="600"/>
              </a:spcBef>
            </a:pPr>
            <a:r>
              <a:rPr lang="en-US" dirty="0" smtClean="0"/>
              <a:t>Gabriel Lewis (Williams, NSF-CZO)</a:t>
            </a:r>
          </a:p>
          <a:p>
            <a:pPr>
              <a:lnSpc>
                <a:spcPct val="80000"/>
              </a:lnSpc>
              <a:spcBef>
                <a:spcPts val="600"/>
              </a:spcBef>
            </a:pPr>
            <a:r>
              <a:rPr lang="en-US" dirty="0" smtClean="0"/>
              <a:t>Hannah </a:t>
            </a:r>
            <a:r>
              <a:rPr lang="en-US" dirty="0" err="1" smtClean="0"/>
              <a:t>Mondrach</a:t>
            </a:r>
            <a:r>
              <a:rPr lang="en-US" dirty="0" smtClean="0"/>
              <a:t> (UConn, KECK)</a:t>
            </a:r>
          </a:p>
          <a:p>
            <a:pPr>
              <a:lnSpc>
                <a:spcPct val="80000"/>
              </a:lnSpc>
              <a:spcBef>
                <a:spcPts val="600"/>
              </a:spcBef>
            </a:pPr>
            <a:r>
              <a:rPr lang="en-US" dirty="0" smtClean="0"/>
              <a:t>Annette Patton (Whitman, KECK)</a:t>
            </a:r>
          </a:p>
          <a:p>
            <a:pPr>
              <a:lnSpc>
                <a:spcPct val="80000"/>
              </a:lnSpc>
              <a:spcBef>
                <a:spcPts val="600"/>
              </a:spcBef>
            </a:pPr>
            <a:r>
              <a:rPr lang="en-US" dirty="0" smtClean="0"/>
              <a:t>The rest of the Boulder Creek KECK 2012 crew</a:t>
            </a:r>
          </a:p>
        </p:txBody>
      </p:sp>
      <p:pic>
        <p:nvPicPr>
          <p:cNvPr id="4" name="Picture 3" descr="instaar_logo_fw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041"/>
            <a:ext cx="1578957" cy="1270000"/>
          </a:xfrm>
          <a:prstGeom prst="rect">
            <a:avLst/>
          </a:prstGeom>
        </p:spPr>
      </p:pic>
      <p:pic>
        <p:nvPicPr>
          <p:cNvPr id="6" name="Picture 5" descr="Screen shot 2012-09-28 at 12.37.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320" y="0"/>
            <a:ext cx="2519680" cy="497617"/>
          </a:xfrm>
          <a:prstGeom prst="rect">
            <a:avLst/>
          </a:prstGeom>
        </p:spPr>
      </p:pic>
      <p:pic>
        <p:nvPicPr>
          <p:cNvPr id="7" name="Picture 6" descr="bcczo-logo_250_13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045" y="497617"/>
            <a:ext cx="1702955" cy="899160"/>
          </a:xfrm>
          <a:prstGeom prst="rect">
            <a:avLst/>
          </a:prstGeom>
        </p:spPr>
      </p:pic>
      <p:pic>
        <p:nvPicPr>
          <p:cNvPr id="8" name="Picture 7" descr="logo_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22"/>
            <a:ext cx="2367280" cy="365103"/>
          </a:xfrm>
          <a:prstGeom prst="rect">
            <a:avLst/>
          </a:prstGeom>
        </p:spPr>
      </p:pic>
    </p:spTree>
    <p:extLst>
      <p:ext uri="{BB962C8B-B14F-4D97-AF65-F5344CB8AC3E}">
        <p14:creationId xmlns:p14="http://schemas.microsoft.com/office/powerpoint/2010/main" val="6513646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749"/>
            <a:ext cx="7770813" cy="1429871"/>
          </a:xfrm>
        </p:spPr>
        <p:txBody>
          <a:bodyPr>
            <a:normAutofit/>
          </a:bodyPr>
          <a:lstStyle/>
          <a:p>
            <a:r>
              <a:rPr lang="en-US" sz="3600" dirty="0" smtClean="0"/>
              <a:t>Introduction</a:t>
            </a:r>
            <a:endParaRPr lang="en-US" sz="3600" dirty="0"/>
          </a:p>
        </p:txBody>
      </p:sp>
      <p:sp>
        <p:nvSpPr>
          <p:cNvPr id="3" name="Content Placeholder 2"/>
          <p:cNvSpPr>
            <a:spLocks noGrp="1"/>
          </p:cNvSpPr>
          <p:nvPr>
            <p:ph idx="1"/>
          </p:nvPr>
        </p:nvSpPr>
        <p:spPr>
          <a:xfrm>
            <a:off x="685800" y="1633981"/>
            <a:ext cx="7770813" cy="4303941"/>
          </a:xfrm>
        </p:spPr>
        <p:txBody>
          <a:bodyPr>
            <a:normAutofit/>
          </a:bodyPr>
          <a:lstStyle/>
          <a:p>
            <a:r>
              <a:rPr lang="en-US" sz="2400" dirty="0"/>
              <a:t>Water from alpine areas accounts for a large percentage of water use in the Western U.S</a:t>
            </a:r>
            <a:r>
              <a:rPr lang="en-US" sz="2400" dirty="0" smtClean="0"/>
              <a:t>.</a:t>
            </a:r>
            <a:r>
              <a:rPr lang="en-US" sz="3200" dirty="0"/>
              <a:t> </a:t>
            </a:r>
            <a:r>
              <a:rPr lang="en-US" sz="1800" i="1" dirty="0" smtClean="0"/>
              <a:t>(Day, 2009; Miller </a:t>
            </a:r>
            <a:r>
              <a:rPr lang="en-US" sz="1800" i="1" dirty="0"/>
              <a:t>and </a:t>
            </a:r>
            <a:r>
              <a:rPr lang="en-US" sz="1800" i="1" dirty="0" err="1"/>
              <a:t>Piechota</a:t>
            </a:r>
            <a:r>
              <a:rPr lang="en-US" sz="1800" i="1" dirty="0"/>
              <a:t>, </a:t>
            </a:r>
            <a:r>
              <a:rPr lang="en-US" sz="1800" i="1" dirty="0" smtClean="0"/>
              <a:t>2011)</a:t>
            </a:r>
          </a:p>
          <a:p>
            <a:r>
              <a:rPr lang="en-US" sz="2400" dirty="0" smtClean="0"/>
              <a:t>Water budgets in Rocky Mtn. alpine areas are </a:t>
            </a:r>
            <a:r>
              <a:rPr lang="en-US" sz="2400" dirty="0"/>
              <a:t>not well known but </a:t>
            </a:r>
            <a:r>
              <a:rPr lang="en-US" sz="2400" dirty="0" smtClean="0"/>
              <a:t>are </a:t>
            </a:r>
            <a:r>
              <a:rPr lang="en-US" sz="2400" dirty="0"/>
              <a:t>likely to be strongly affected by climate </a:t>
            </a:r>
            <a:r>
              <a:rPr lang="en-US" sz="2400" dirty="0" smtClean="0"/>
              <a:t>change </a:t>
            </a:r>
            <a:r>
              <a:rPr lang="en-US" sz="1800" i="1" dirty="0" smtClean="0"/>
              <a:t>(Miller and </a:t>
            </a:r>
            <a:r>
              <a:rPr lang="en-US" sz="1800" i="1" dirty="0" err="1" smtClean="0"/>
              <a:t>Piechota</a:t>
            </a:r>
            <a:r>
              <a:rPr lang="en-US" sz="1800" i="1" dirty="0" smtClean="0"/>
              <a:t>, 2011)</a:t>
            </a:r>
            <a:endParaRPr lang="en-US" sz="2400" i="1" dirty="0"/>
          </a:p>
          <a:p>
            <a:r>
              <a:rPr lang="en-US" sz="2400" dirty="0"/>
              <a:t>Measurement of surface water </a:t>
            </a:r>
            <a:r>
              <a:rPr lang="en-US" sz="2400" dirty="0" smtClean="0"/>
              <a:t>discharge is important, but </a:t>
            </a:r>
            <a:r>
              <a:rPr lang="en-US" sz="2400" dirty="0"/>
              <a:t>locally affected by </a:t>
            </a:r>
            <a:r>
              <a:rPr lang="en-US" sz="2400" dirty="0" smtClean="0"/>
              <a:t>losses </a:t>
            </a:r>
            <a:r>
              <a:rPr lang="en-US" sz="2400" dirty="0"/>
              <a:t>to </a:t>
            </a:r>
            <a:r>
              <a:rPr lang="en-US" sz="2400" dirty="0" smtClean="0"/>
              <a:t>groundwater </a:t>
            </a:r>
            <a:r>
              <a:rPr lang="en-US" sz="1800" i="1" dirty="0" smtClean="0"/>
              <a:t>(Liu et al. 2004)</a:t>
            </a:r>
          </a:p>
          <a:p>
            <a:pPr lvl="1"/>
            <a:r>
              <a:rPr lang="en-US" sz="2400" dirty="0" smtClean="0">
                <a:solidFill>
                  <a:srgbClr val="FFFF00"/>
                </a:solidFill>
              </a:rPr>
              <a:t>(A cautionary tale)</a:t>
            </a:r>
            <a:endParaRPr lang="en-US" sz="2400" dirty="0">
              <a:solidFill>
                <a:srgbClr val="FFFF00"/>
              </a:solidFill>
            </a:endParaRPr>
          </a:p>
        </p:txBody>
      </p:sp>
    </p:spTree>
    <p:extLst>
      <p:ext uri="{BB962C8B-B14F-4D97-AF65-F5344CB8AC3E}">
        <p14:creationId xmlns:p14="http://schemas.microsoft.com/office/powerpoint/2010/main" val="2238563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13643" y="1616163"/>
            <a:ext cx="7906011" cy="4737282"/>
          </a:xfrm>
          <a:prstGeom prst="rect">
            <a:avLst/>
          </a:prstGeom>
          <a:solidFill>
            <a:sysClr val="window" lastClr="FFFFFF">
              <a:lumMod val="85000"/>
              <a:alpha val="50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25" name="Group 24"/>
          <p:cNvGrpSpPr/>
          <p:nvPr/>
        </p:nvGrpSpPr>
        <p:grpSpPr>
          <a:xfrm>
            <a:off x="1124980" y="2905374"/>
            <a:ext cx="6824022" cy="613722"/>
            <a:chOff x="1501217" y="2660170"/>
            <a:chExt cx="5881758" cy="613722"/>
          </a:xfrm>
        </p:grpSpPr>
        <p:sp>
          <p:nvSpPr>
            <p:cNvPr id="26" name="Alternate Process 25"/>
            <p:cNvSpPr/>
            <p:nvPr/>
          </p:nvSpPr>
          <p:spPr>
            <a:xfrm>
              <a:off x="3523520" y="2661244"/>
              <a:ext cx="1392652" cy="612648"/>
            </a:xfrm>
            <a:prstGeom prst="flowChartAlternateProcess">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Sublimation</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7" name="Alternate Process 26"/>
            <p:cNvSpPr/>
            <p:nvPr/>
          </p:nvSpPr>
          <p:spPr>
            <a:xfrm>
              <a:off x="1801299" y="2661244"/>
              <a:ext cx="1394293" cy="612648"/>
            </a:xfrm>
            <a:prstGeom prst="flowChartAlternateProcess">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ysClr val="window" lastClr="FFFFFF"/>
                  </a:solidFill>
                  <a:effectLst/>
                  <a:uLnTx/>
                  <a:uFillTx/>
                  <a:latin typeface="Calibri"/>
                  <a:ea typeface="+mn-ea"/>
                  <a:cs typeface="+mn-cs"/>
                </a:rPr>
                <a:t>Evaporation</a:t>
              </a:r>
              <a:endParaRPr kumimoji="0" lang="en-US" sz="1800" b="0" i="1"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8" name="Alternate Process 27"/>
            <p:cNvSpPr/>
            <p:nvPr/>
          </p:nvSpPr>
          <p:spPr>
            <a:xfrm>
              <a:off x="5238949" y="2660170"/>
              <a:ext cx="2144026" cy="612648"/>
            </a:xfrm>
            <a:prstGeom prst="flowChartAlternateProcess">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1" u="none" strike="noStrike" kern="0" cap="none" spc="0" normalizeH="0" baseline="0" noProof="0" dirty="0" smtClean="0">
                  <a:ln>
                    <a:noFill/>
                  </a:ln>
                  <a:solidFill>
                    <a:sysClr val="window" lastClr="FFFFFF"/>
                  </a:solidFill>
                  <a:effectLst/>
                  <a:uLnTx/>
                  <a:uFillTx/>
                  <a:latin typeface="Calibri"/>
                  <a:ea typeface="+mn-ea"/>
                  <a:cs typeface="+mn-cs"/>
                </a:rPr>
                <a:t>Evapotranspiration (ET)</a:t>
              </a:r>
            </a:p>
          </p:txBody>
        </p:sp>
        <p:sp>
          <p:nvSpPr>
            <p:cNvPr id="29" name="TextBox 28"/>
            <p:cNvSpPr txBox="1"/>
            <p:nvPr/>
          </p:nvSpPr>
          <p:spPr>
            <a:xfrm>
              <a:off x="1501217" y="2786056"/>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sp>
          <p:nvSpPr>
            <p:cNvPr id="30" name="TextBox 29"/>
            <p:cNvSpPr txBox="1"/>
            <p:nvPr/>
          </p:nvSpPr>
          <p:spPr>
            <a:xfrm>
              <a:off x="3227638" y="2786056"/>
              <a:ext cx="2820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TextBox 30"/>
            <p:cNvSpPr txBox="1"/>
            <p:nvPr/>
          </p:nvSpPr>
          <p:spPr>
            <a:xfrm>
              <a:off x="4959042" y="2786056"/>
              <a:ext cx="2104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2" name="Group 31"/>
          <p:cNvGrpSpPr/>
          <p:nvPr/>
        </p:nvGrpSpPr>
        <p:grpSpPr>
          <a:xfrm>
            <a:off x="2714850" y="4915317"/>
            <a:ext cx="3126806" cy="1088401"/>
            <a:chOff x="3112996" y="4502923"/>
            <a:chExt cx="2584792" cy="1088401"/>
          </a:xfrm>
        </p:grpSpPr>
        <p:sp>
          <p:nvSpPr>
            <p:cNvPr id="33" name="Merge 32"/>
            <p:cNvSpPr/>
            <p:nvPr/>
          </p:nvSpPr>
          <p:spPr>
            <a:xfrm>
              <a:off x="3502812" y="4502923"/>
              <a:ext cx="2194976" cy="1088401"/>
            </a:xfrm>
            <a:prstGeom prst="flowChartMerg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ysClr val="window" lastClr="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ea typeface="+mn-ea"/>
                  <a:cs typeface="+mn-cs"/>
                </a:rPr>
                <a:t>Runoff</a:t>
              </a:r>
            </a:p>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smtClean="0">
                  <a:solidFill>
                    <a:sysClr val="window" lastClr="FFFFFF"/>
                  </a:solidFill>
                  <a:latin typeface="Calibri"/>
                </a:rPr>
                <a:t>(yield)</a:t>
              </a:r>
              <a:endParaRPr kumimoji="0" lang="en-US" sz="1800" i="1" u="none" strike="noStrike" kern="0" cap="none" spc="0" normalizeH="0" baseline="0" noProof="0" dirty="0" smtClean="0">
                <a:ln>
                  <a:noFill/>
                </a:ln>
                <a:solidFill>
                  <a:sysClr val="window" lastClr="FFFFFF"/>
                </a:solidFill>
                <a:effectLst/>
                <a:uLnTx/>
                <a:uFillTx/>
                <a:latin typeface="Calibri"/>
              </a:endParaRPr>
            </a:p>
          </p:txBody>
        </p:sp>
        <p:sp>
          <p:nvSpPr>
            <p:cNvPr id="34" name="TextBox 33"/>
            <p:cNvSpPr txBox="1"/>
            <p:nvPr/>
          </p:nvSpPr>
          <p:spPr>
            <a:xfrm>
              <a:off x="3112996" y="4664183"/>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7" name="Alternate Process 36"/>
          <p:cNvSpPr/>
          <p:nvPr/>
        </p:nvSpPr>
        <p:spPr>
          <a:xfrm>
            <a:off x="3504428" y="1998323"/>
            <a:ext cx="2099899" cy="612648"/>
          </a:xfrm>
          <a:prstGeom prst="flowChartAlternateProcess">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ea typeface="+mn-ea"/>
                <a:cs typeface="+mn-cs"/>
              </a:rPr>
              <a:t>Precipitation</a:t>
            </a: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41" name="Group 40"/>
          <p:cNvGrpSpPr/>
          <p:nvPr/>
        </p:nvGrpSpPr>
        <p:grpSpPr>
          <a:xfrm>
            <a:off x="2642379" y="3884071"/>
            <a:ext cx="3507685" cy="612648"/>
            <a:chOff x="3382736" y="3627109"/>
            <a:chExt cx="2263451" cy="612648"/>
          </a:xfrm>
        </p:grpSpPr>
        <p:sp>
          <p:nvSpPr>
            <p:cNvPr id="42" name="Alternate Process 41"/>
            <p:cNvSpPr/>
            <p:nvPr/>
          </p:nvSpPr>
          <p:spPr>
            <a:xfrm>
              <a:off x="3589261" y="3627109"/>
              <a:ext cx="2056926" cy="612648"/>
            </a:xfrm>
            <a:prstGeom prst="flowChartAlternateProcess">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ea typeface="+mn-ea"/>
                  <a:cs typeface="+mn-cs"/>
                </a:rPr>
                <a:t>Change in G.W. storage</a:t>
              </a:r>
            </a:p>
          </p:txBody>
        </p:sp>
        <p:sp>
          <p:nvSpPr>
            <p:cNvPr id="43" name="TextBox 42"/>
            <p:cNvSpPr txBox="1"/>
            <p:nvPr/>
          </p:nvSpPr>
          <p:spPr>
            <a:xfrm>
              <a:off x="3382736" y="3752995"/>
              <a:ext cx="2029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 name="Title 1"/>
          <p:cNvSpPr>
            <a:spLocks noGrp="1"/>
          </p:cNvSpPr>
          <p:nvPr>
            <p:ph type="title"/>
          </p:nvPr>
        </p:nvSpPr>
        <p:spPr>
          <a:xfrm>
            <a:off x="685800" y="121023"/>
            <a:ext cx="7770813" cy="1301725"/>
          </a:xfrm>
        </p:spPr>
        <p:txBody>
          <a:bodyPr>
            <a:normAutofit/>
          </a:bodyPr>
          <a:lstStyle/>
          <a:p>
            <a:r>
              <a:rPr lang="en-US" sz="3200" dirty="0" smtClean="0"/>
              <a:t>Hydrologic budgets </a:t>
            </a:r>
            <a:r>
              <a:rPr lang="en-US" sz="3200" dirty="0"/>
              <a:t>o</a:t>
            </a:r>
            <a:r>
              <a:rPr lang="en-US" sz="3200" dirty="0" smtClean="0"/>
              <a:t>f </a:t>
            </a:r>
            <a:r>
              <a:rPr lang="en-US" sz="3200" dirty="0"/>
              <a:t>a</a:t>
            </a:r>
            <a:r>
              <a:rPr lang="en-US" sz="3200" dirty="0" smtClean="0"/>
              <a:t>lpine </a:t>
            </a:r>
            <a:r>
              <a:rPr lang="en-US" sz="3200" dirty="0"/>
              <a:t>b</a:t>
            </a:r>
            <a:r>
              <a:rPr lang="en-US" sz="3200" dirty="0" smtClean="0"/>
              <a:t>asins </a:t>
            </a:r>
            <a:endParaRPr lang="en-US" sz="3200" dirty="0"/>
          </a:p>
        </p:txBody>
      </p:sp>
    </p:spTree>
    <p:extLst>
      <p:ext uri="{BB962C8B-B14F-4D97-AF65-F5344CB8AC3E}">
        <p14:creationId xmlns:p14="http://schemas.microsoft.com/office/powerpoint/2010/main" val="2760067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233198" y="362522"/>
            <a:ext cx="3641468" cy="572713"/>
          </a:xfrm>
        </p:spPr>
        <p:txBody>
          <a:bodyPr>
            <a:normAutofit fontScale="90000"/>
          </a:bodyPr>
          <a:lstStyle/>
          <a:p>
            <a:r>
              <a:rPr lang="en-US" b="1" dirty="0" smtClean="0">
                <a:effectLst>
                  <a:outerShdw blurRad="50800" dist="38100" dir="2700000" algn="tl" rotWithShape="0">
                    <a:prstClr val="black">
                      <a:alpha val="40000"/>
                    </a:prstClr>
                  </a:outerShdw>
                </a:effectLst>
              </a:rPr>
              <a:t>Location</a:t>
            </a:r>
            <a:endParaRPr lang="en-US" b="1" dirty="0">
              <a:effectLst>
                <a:outerShdw blurRad="50800" dist="38100" dir="2700000" algn="tl" rotWithShape="0">
                  <a:prstClr val="black">
                    <a:alpha val="40000"/>
                  </a:prstClr>
                </a:outerShdw>
              </a:effectLst>
            </a:endParaRPr>
          </a:p>
        </p:txBody>
      </p:sp>
      <p:sp>
        <p:nvSpPr>
          <p:cNvPr id="7" name="Content Placeholder 6"/>
          <p:cNvSpPr>
            <a:spLocks noGrp="1"/>
          </p:cNvSpPr>
          <p:nvPr>
            <p:ph idx="1"/>
          </p:nvPr>
        </p:nvSpPr>
        <p:spPr>
          <a:xfrm>
            <a:off x="6385072" y="117582"/>
            <a:ext cx="2669271" cy="282199"/>
          </a:xfrm>
          <a:solidFill>
            <a:schemeClr val="bg1">
              <a:lumMod val="75000"/>
              <a:alpha val="21000"/>
            </a:schemeClr>
          </a:solidFill>
          <a:ln w="12700" cmpd="sng">
            <a:noFill/>
          </a:ln>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lgn="ctr">
              <a:buNone/>
            </a:pPr>
            <a:r>
              <a:rPr lang="en-US" dirty="0" smtClean="0">
                <a:ln w="12700" cmpd="sng">
                  <a:noFill/>
                  <a:prstDash val="solid"/>
                </a:ln>
                <a:solidFill>
                  <a:schemeClr val="tx1"/>
                </a:solidFill>
              </a:rPr>
              <a:t>LiDAR base: Anderson et al. (2012)</a:t>
            </a:r>
            <a:endParaRPr lang="en-US" dirty="0">
              <a:ln w="12700" cmpd="sng">
                <a:noFill/>
                <a:prstDash val="solid"/>
              </a:ln>
              <a:solidFill>
                <a:schemeClr val="tx1"/>
              </a:solidFill>
            </a:endParaRPr>
          </a:p>
        </p:txBody>
      </p:sp>
      <p:sp>
        <p:nvSpPr>
          <p:cNvPr id="5" name="TextBox 4"/>
          <p:cNvSpPr txBox="1"/>
          <p:nvPr/>
        </p:nvSpPr>
        <p:spPr>
          <a:xfrm>
            <a:off x="3428360" y="245892"/>
            <a:ext cx="1216211" cy="307777"/>
          </a:xfrm>
          <a:prstGeom prst="rect">
            <a:avLst/>
          </a:prstGeom>
          <a:solidFill>
            <a:schemeClr val="bg1">
              <a:alpha val="44000"/>
            </a:schemeClr>
          </a:solidFill>
        </p:spPr>
        <p:txBody>
          <a:bodyPr wrap="square" rtlCol="0">
            <a:spAutoFit/>
          </a:bodyPr>
          <a:lstStyle/>
          <a:p>
            <a:pPr algn="ctr"/>
            <a:r>
              <a:rPr lang="en-US" sz="1400" dirty="0" smtClean="0"/>
              <a:t>Martinelli</a:t>
            </a:r>
            <a:endParaRPr lang="en-US" sz="1400" dirty="0"/>
          </a:p>
        </p:txBody>
      </p:sp>
      <p:sp>
        <p:nvSpPr>
          <p:cNvPr id="8" name="TextBox 7"/>
          <p:cNvSpPr txBox="1"/>
          <p:nvPr/>
        </p:nvSpPr>
        <p:spPr>
          <a:xfrm>
            <a:off x="7439141" y="740858"/>
            <a:ext cx="1216211" cy="307777"/>
          </a:xfrm>
          <a:prstGeom prst="rect">
            <a:avLst/>
          </a:prstGeom>
          <a:solidFill>
            <a:schemeClr val="bg1">
              <a:alpha val="44000"/>
            </a:schemeClr>
          </a:solidFill>
        </p:spPr>
        <p:txBody>
          <a:bodyPr wrap="square" rtlCol="0">
            <a:spAutoFit/>
          </a:bodyPr>
          <a:lstStyle/>
          <a:p>
            <a:pPr algn="ctr"/>
            <a:r>
              <a:rPr lang="en-US" sz="1400" dirty="0" smtClean="0"/>
              <a:t>Saddle</a:t>
            </a:r>
            <a:endParaRPr lang="en-US" sz="1400" dirty="0"/>
          </a:p>
        </p:txBody>
      </p:sp>
    </p:spTree>
    <p:extLst>
      <p:ext uri="{BB962C8B-B14F-4D97-AF65-F5344CB8AC3E}">
        <p14:creationId xmlns:p14="http://schemas.microsoft.com/office/powerpoint/2010/main" val="19361344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020"/>
            <a:ext cx="7770813" cy="974740"/>
          </a:xfrm>
        </p:spPr>
        <p:txBody>
          <a:bodyPr>
            <a:normAutofit/>
          </a:bodyPr>
          <a:lstStyle/>
          <a:p>
            <a:r>
              <a:rPr lang="en-US" dirty="0" smtClean="0"/>
              <a:t>Annual hydrologic yield</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32" y="1105280"/>
            <a:ext cx="8522478" cy="4921084"/>
          </a:xfrm>
          <a:prstGeom prst="rect">
            <a:avLst/>
          </a:prstGeom>
        </p:spPr>
      </p:pic>
      <p:sp>
        <p:nvSpPr>
          <p:cNvPr id="8" name="TextBox 7"/>
          <p:cNvSpPr txBox="1"/>
          <p:nvPr/>
        </p:nvSpPr>
        <p:spPr>
          <a:xfrm>
            <a:off x="304032" y="6261524"/>
            <a:ext cx="8522477" cy="461665"/>
          </a:xfrm>
          <a:prstGeom prst="rect">
            <a:avLst/>
          </a:prstGeom>
          <a:noFill/>
        </p:spPr>
        <p:txBody>
          <a:bodyPr wrap="square" rtlCol="0">
            <a:spAutoFit/>
          </a:bodyPr>
          <a:lstStyle/>
          <a:p>
            <a:pPr algn="ctr"/>
            <a:r>
              <a:rPr lang="en-US" sz="1200" b="1" dirty="0" smtClean="0"/>
              <a:t>Como</a:t>
            </a:r>
            <a:r>
              <a:rPr lang="en-US" sz="1200" dirty="0" smtClean="0"/>
              <a:t>: </a:t>
            </a:r>
            <a:r>
              <a:rPr lang="en-US" sz="1200" i="1" dirty="0" smtClean="0"/>
              <a:t>Cowie (2011), Leopold et al. </a:t>
            </a:r>
            <a:r>
              <a:rPr lang="en-US" sz="1200" i="1" dirty="0"/>
              <a:t>(</a:t>
            </a:r>
            <a:r>
              <a:rPr lang="en-US" sz="1200" i="1" dirty="0" smtClean="0"/>
              <a:t>2010); </a:t>
            </a:r>
            <a:r>
              <a:rPr lang="en-US" sz="1200" b="1" dirty="0" smtClean="0"/>
              <a:t>Saddle+Martinelli</a:t>
            </a:r>
            <a:r>
              <a:rPr lang="en-US" sz="1200" dirty="0"/>
              <a:t>:</a:t>
            </a:r>
            <a:r>
              <a:rPr lang="en-US" sz="1200" i="1" dirty="0" smtClean="0"/>
              <a:t> NWTMET (2012), Caine (unpublished data); </a:t>
            </a:r>
            <a:r>
              <a:rPr lang="en-US" sz="1200" b="1" dirty="0" smtClean="0"/>
              <a:t>GL-4</a:t>
            </a:r>
            <a:r>
              <a:rPr lang="en-US" sz="1200" dirty="0" smtClean="0"/>
              <a:t>:</a:t>
            </a:r>
            <a:r>
              <a:rPr lang="en-US" sz="1200" i="1" dirty="0" smtClean="0"/>
              <a:t> Caine (1995); Greenland (1989)</a:t>
            </a:r>
            <a:endParaRPr lang="en-US" sz="1200" i="1" dirty="0"/>
          </a:p>
        </p:txBody>
      </p:sp>
      <p:sp>
        <p:nvSpPr>
          <p:cNvPr id="9" name="TextBox 8"/>
          <p:cNvSpPr txBox="1"/>
          <p:nvPr/>
        </p:nvSpPr>
        <p:spPr>
          <a:xfrm>
            <a:off x="4902988" y="1610890"/>
            <a:ext cx="1497035" cy="369332"/>
          </a:xfrm>
          <a:prstGeom prst="rect">
            <a:avLst/>
          </a:prstGeom>
          <a:solidFill>
            <a:schemeClr val="bg1">
              <a:alpha val="44000"/>
            </a:schemeClr>
          </a:solidFill>
        </p:spPr>
        <p:txBody>
          <a:bodyPr wrap="square" rtlCol="0">
            <a:spAutoFit/>
          </a:bodyPr>
          <a:lstStyle/>
          <a:p>
            <a:pPr algn="ctr"/>
            <a:r>
              <a:rPr lang="en-US" dirty="0" smtClean="0"/>
              <a:t>6.64 km</a:t>
            </a:r>
            <a:r>
              <a:rPr lang="en-US" baseline="30000" dirty="0" smtClean="0"/>
              <a:t>2</a:t>
            </a:r>
            <a:endParaRPr lang="en-US" dirty="0"/>
          </a:p>
        </p:txBody>
      </p:sp>
      <p:sp>
        <p:nvSpPr>
          <p:cNvPr id="10" name="TextBox 9"/>
          <p:cNvSpPr txBox="1"/>
          <p:nvPr/>
        </p:nvSpPr>
        <p:spPr>
          <a:xfrm>
            <a:off x="4902988" y="2632944"/>
            <a:ext cx="1497035" cy="369332"/>
          </a:xfrm>
          <a:prstGeom prst="rect">
            <a:avLst/>
          </a:prstGeom>
          <a:solidFill>
            <a:schemeClr val="bg1">
              <a:alpha val="44000"/>
            </a:schemeClr>
          </a:solidFill>
        </p:spPr>
        <p:txBody>
          <a:bodyPr wrap="square" rtlCol="0">
            <a:spAutoFit/>
          </a:bodyPr>
          <a:lstStyle/>
          <a:p>
            <a:pPr algn="ctr"/>
            <a:r>
              <a:rPr lang="en-US" dirty="0" smtClean="0"/>
              <a:t>0.24 km</a:t>
            </a:r>
            <a:r>
              <a:rPr lang="en-US" baseline="30000" dirty="0" smtClean="0"/>
              <a:t>2</a:t>
            </a:r>
            <a:endParaRPr lang="en-US" baseline="30000" dirty="0"/>
          </a:p>
        </p:txBody>
      </p:sp>
      <p:sp>
        <p:nvSpPr>
          <p:cNvPr id="11" name="TextBox 10"/>
          <p:cNvSpPr txBox="1"/>
          <p:nvPr/>
        </p:nvSpPr>
        <p:spPr>
          <a:xfrm>
            <a:off x="4902988" y="3644605"/>
            <a:ext cx="1497035" cy="369332"/>
          </a:xfrm>
          <a:prstGeom prst="rect">
            <a:avLst/>
          </a:prstGeom>
          <a:solidFill>
            <a:schemeClr val="bg1">
              <a:alpha val="44000"/>
            </a:schemeClr>
          </a:solidFill>
        </p:spPr>
        <p:txBody>
          <a:bodyPr wrap="square" rtlCol="0">
            <a:spAutoFit/>
          </a:bodyPr>
          <a:lstStyle/>
          <a:p>
            <a:pPr algn="ctr"/>
            <a:r>
              <a:rPr lang="en-US" dirty="0" smtClean="0"/>
              <a:t>0.24 km</a:t>
            </a:r>
            <a:r>
              <a:rPr lang="en-US" baseline="30000" dirty="0" smtClean="0"/>
              <a:t>2</a:t>
            </a:r>
            <a:endParaRPr lang="en-US" dirty="0"/>
          </a:p>
        </p:txBody>
      </p:sp>
      <p:sp>
        <p:nvSpPr>
          <p:cNvPr id="12" name="TextBox 11"/>
          <p:cNvSpPr txBox="1"/>
          <p:nvPr/>
        </p:nvSpPr>
        <p:spPr>
          <a:xfrm>
            <a:off x="4902988" y="4667115"/>
            <a:ext cx="1497035" cy="369332"/>
          </a:xfrm>
          <a:prstGeom prst="rect">
            <a:avLst/>
          </a:prstGeom>
          <a:solidFill>
            <a:schemeClr val="bg1">
              <a:alpha val="44000"/>
            </a:schemeClr>
          </a:solidFill>
        </p:spPr>
        <p:txBody>
          <a:bodyPr wrap="square" rtlCol="0">
            <a:spAutoFit/>
          </a:bodyPr>
          <a:lstStyle/>
          <a:p>
            <a:pPr algn="ctr"/>
            <a:r>
              <a:rPr lang="en-US" dirty="0" smtClean="0"/>
              <a:t>2.3 km</a:t>
            </a:r>
            <a:r>
              <a:rPr lang="en-US" baseline="30000" dirty="0" smtClean="0"/>
              <a:t>2</a:t>
            </a:r>
            <a:endParaRPr lang="en-US" dirty="0"/>
          </a:p>
        </p:txBody>
      </p:sp>
      <p:grpSp>
        <p:nvGrpSpPr>
          <p:cNvPr id="13" name="Group 12"/>
          <p:cNvGrpSpPr/>
          <p:nvPr/>
        </p:nvGrpSpPr>
        <p:grpSpPr>
          <a:xfrm>
            <a:off x="7003137" y="1487713"/>
            <a:ext cx="1499810" cy="512795"/>
            <a:chOff x="6712857" y="1487713"/>
            <a:chExt cx="1499810" cy="512795"/>
          </a:xfrm>
        </p:grpSpPr>
        <p:sp>
          <p:nvSpPr>
            <p:cNvPr id="14" name="TextBox 13"/>
            <p:cNvSpPr txBox="1"/>
            <p:nvPr/>
          </p:nvSpPr>
          <p:spPr>
            <a:xfrm>
              <a:off x="6712857" y="1487713"/>
              <a:ext cx="1499810" cy="512795"/>
            </a:xfrm>
            <a:prstGeom prst="rect">
              <a:avLst/>
            </a:prstGeom>
            <a:solidFill>
              <a:schemeClr val="tx1"/>
            </a:solidFill>
            <a:ln>
              <a:solidFill>
                <a:schemeClr val="bg1"/>
              </a:solidFill>
            </a:ln>
          </p:spPr>
          <p:txBody>
            <a:bodyPr wrap="square" rtlCol="0">
              <a:noAutofit/>
            </a:bodyPr>
            <a:lstStyle/>
            <a:p>
              <a:pPr>
                <a:spcAft>
                  <a:spcPts val="600"/>
                </a:spcAft>
              </a:pPr>
              <a:r>
                <a:rPr lang="en-US" sz="1000" dirty="0"/>
                <a:t> </a:t>
              </a:r>
              <a:r>
                <a:rPr lang="en-US" sz="1000" dirty="0" smtClean="0"/>
                <a:t>          </a:t>
              </a:r>
              <a:r>
                <a:rPr lang="en-US" sz="1000" dirty="0" smtClean="0">
                  <a:solidFill>
                    <a:schemeClr val="bg1"/>
                  </a:solidFill>
                </a:rPr>
                <a:t>Runoff</a:t>
              </a:r>
            </a:p>
            <a:p>
              <a:r>
                <a:rPr lang="en-US" sz="1000" dirty="0">
                  <a:solidFill>
                    <a:schemeClr val="bg1"/>
                  </a:solidFill>
                </a:rPr>
                <a:t> </a:t>
              </a:r>
              <a:r>
                <a:rPr lang="en-US" sz="1000" dirty="0" smtClean="0">
                  <a:solidFill>
                    <a:schemeClr val="bg1"/>
                  </a:solidFill>
                </a:rPr>
                <a:t>          Precipitation</a:t>
              </a:r>
              <a:endParaRPr lang="en-US" sz="1000" dirty="0">
                <a:solidFill>
                  <a:schemeClr val="bg1"/>
                </a:solidFill>
              </a:endParaRPr>
            </a:p>
          </p:txBody>
        </p:sp>
        <p:sp>
          <p:nvSpPr>
            <p:cNvPr id="15" name="Rectangle 14"/>
            <p:cNvSpPr/>
            <p:nvPr/>
          </p:nvSpPr>
          <p:spPr>
            <a:xfrm>
              <a:off x="6877355" y="1560283"/>
              <a:ext cx="124581" cy="112487"/>
            </a:xfrm>
            <a:prstGeom prst="rect">
              <a:avLst/>
            </a:prstGeom>
            <a:solidFill>
              <a:srgbClr val="B24D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77349" y="1788886"/>
              <a:ext cx="124581" cy="1124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544286" y="2854476"/>
            <a:ext cx="628952" cy="2540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6894" y="3886200"/>
            <a:ext cx="878115" cy="24069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0823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0813" cy="928901"/>
          </a:xfrm>
        </p:spPr>
        <p:txBody>
          <a:bodyPr/>
          <a:lstStyle/>
          <a:p>
            <a:r>
              <a:rPr lang="en-US" dirty="0" smtClean="0"/>
              <a:t>Synoptic measurements</a:t>
            </a:r>
            <a:endParaRPr lang="en-US" dirty="0"/>
          </a:p>
        </p:txBody>
      </p:sp>
      <p:grpSp>
        <p:nvGrpSpPr>
          <p:cNvPr id="9" name="Group 8"/>
          <p:cNvGrpSpPr/>
          <p:nvPr/>
        </p:nvGrpSpPr>
        <p:grpSpPr>
          <a:xfrm>
            <a:off x="129347" y="1022232"/>
            <a:ext cx="4862037" cy="4015860"/>
            <a:chOff x="4135488" y="2566766"/>
            <a:chExt cx="4862037" cy="4015860"/>
          </a:xfrm>
        </p:grpSpPr>
        <p:pic>
          <p:nvPicPr>
            <p:cNvPr id="5" name="Picture 4" descr="atravers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488" y="2566766"/>
              <a:ext cx="4862037" cy="3646528"/>
            </a:xfrm>
            <a:prstGeom prst="rect">
              <a:avLst/>
            </a:prstGeom>
          </p:spPr>
        </p:pic>
        <p:sp>
          <p:nvSpPr>
            <p:cNvPr id="6" name="TextBox 5"/>
            <p:cNvSpPr txBox="1"/>
            <p:nvPr/>
          </p:nvSpPr>
          <p:spPr>
            <a:xfrm>
              <a:off x="4135488" y="6213294"/>
              <a:ext cx="4862037" cy="369332"/>
            </a:xfrm>
            <a:prstGeom prst="rect">
              <a:avLst/>
            </a:prstGeom>
            <a:solidFill>
              <a:schemeClr val="bg1">
                <a:alpha val="44000"/>
              </a:schemeClr>
            </a:solidFill>
          </p:spPr>
          <p:txBody>
            <a:bodyPr wrap="square" rtlCol="0">
              <a:spAutoFit/>
            </a:bodyPr>
            <a:lstStyle/>
            <a:p>
              <a:pPr algn="ctr"/>
              <a:r>
                <a:rPr lang="en-US" dirty="0" smtClean="0"/>
                <a:t>Snowpack area</a:t>
              </a:r>
              <a:endParaRPr lang="en-US" dirty="0"/>
            </a:p>
          </p:txBody>
        </p:sp>
      </p:grpSp>
      <p:grpSp>
        <p:nvGrpSpPr>
          <p:cNvPr id="10" name="Group 9"/>
          <p:cNvGrpSpPr/>
          <p:nvPr/>
        </p:nvGrpSpPr>
        <p:grpSpPr>
          <a:xfrm>
            <a:off x="4162643" y="2446451"/>
            <a:ext cx="4860077" cy="4014390"/>
            <a:chOff x="152865" y="929638"/>
            <a:chExt cx="4860077" cy="4014390"/>
          </a:xfrm>
        </p:grpSpPr>
        <p:pic>
          <p:nvPicPr>
            <p:cNvPr id="4" name="Picture 3" descr="qmeasurement_hanna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65" y="929638"/>
              <a:ext cx="4860077" cy="3645058"/>
            </a:xfrm>
            <a:prstGeom prst="rect">
              <a:avLst/>
            </a:prstGeom>
          </p:spPr>
        </p:pic>
        <p:sp>
          <p:nvSpPr>
            <p:cNvPr id="8" name="TextBox 7"/>
            <p:cNvSpPr txBox="1"/>
            <p:nvPr/>
          </p:nvSpPr>
          <p:spPr>
            <a:xfrm>
              <a:off x="152865" y="4574696"/>
              <a:ext cx="4860077" cy="369332"/>
            </a:xfrm>
            <a:prstGeom prst="rect">
              <a:avLst/>
            </a:prstGeom>
            <a:solidFill>
              <a:schemeClr val="bg1">
                <a:alpha val="44000"/>
              </a:schemeClr>
            </a:solidFill>
          </p:spPr>
          <p:txBody>
            <a:bodyPr wrap="square" rtlCol="0">
              <a:spAutoFit/>
            </a:bodyPr>
            <a:lstStyle/>
            <a:p>
              <a:pPr algn="ctr"/>
              <a:r>
                <a:rPr lang="en-US" dirty="0" smtClean="0"/>
                <a:t>Discharge and stream temperature</a:t>
              </a:r>
              <a:endParaRPr lang="en-US" dirty="0"/>
            </a:p>
          </p:txBody>
        </p:sp>
      </p:grpSp>
    </p:spTree>
    <p:extLst>
      <p:ext uri="{BB962C8B-B14F-4D97-AF65-F5344CB8AC3E}">
        <p14:creationId xmlns:p14="http://schemas.microsoft.com/office/powerpoint/2010/main" val="1008901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7062" cy="6858000"/>
          </a:xfrm>
          <a:prstGeom prst="rect">
            <a:avLst/>
          </a:prstGeom>
        </p:spPr>
      </p:pic>
      <p:sp>
        <p:nvSpPr>
          <p:cNvPr id="6" name="Content Placeholder 6"/>
          <p:cNvSpPr>
            <a:spLocks noGrp="1"/>
          </p:cNvSpPr>
          <p:nvPr>
            <p:ph idx="1"/>
          </p:nvPr>
        </p:nvSpPr>
        <p:spPr>
          <a:xfrm>
            <a:off x="6887597" y="6578740"/>
            <a:ext cx="2269464" cy="282199"/>
          </a:xfrm>
          <a:solidFill>
            <a:schemeClr val="bg1">
              <a:lumMod val="75000"/>
              <a:alpha val="21000"/>
            </a:schemeClr>
          </a:solidFill>
          <a:ln w="12700" cmpd="sng">
            <a:noFill/>
          </a:ln>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US" dirty="0" smtClean="0">
                <a:ln w="12700" cmpd="sng">
                  <a:noFill/>
                  <a:prstDash val="solid"/>
                </a:ln>
                <a:solidFill>
                  <a:schemeClr val="tx1"/>
                </a:solidFill>
              </a:rPr>
              <a:t>Caine (unpublished data)</a:t>
            </a:r>
            <a:endParaRPr lang="en-US" dirty="0">
              <a:ln w="12700" cmpd="sng">
                <a:noFill/>
                <a:prstDash val="solid"/>
              </a:ln>
              <a:solidFill>
                <a:schemeClr val="tx1"/>
              </a:solidFill>
            </a:endParaRPr>
          </a:p>
        </p:txBody>
      </p:sp>
      <p:sp>
        <p:nvSpPr>
          <p:cNvPr id="5" name="TextBox 4"/>
          <p:cNvSpPr txBox="1"/>
          <p:nvPr/>
        </p:nvSpPr>
        <p:spPr>
          <a:xfrm>
            <a:off x="1832460" y="0"/>
            <a:ext cx="5497262" cy="369332"/>
          </a:xfrm>
          <a:prstGeom prst="rect">
            <a:avLst/>
          </a:prstGeom>
          <a:solidFill>
            <a:schemeClr val="tx1">
              <a:lumMod val="85000"/>
            </a:schemeClr>
          </a:solidFill>
        </p:spPr>
        <p:txBody>
          <a:bodyPr wrap="square" rtlCol="0">
            <a:spAutoFit/>
          </a:bodyPr>
          <a:lstStyle/>
          <a:p>
            <a:pPr algn="ctr"/>
            <a:endParaRPr lang="en-US" dirty="0"/>
          </a:p>
        </p:txBody>
      </p:sp>
      <p:sp>
        <p:nvSpPr>
          <p:cNvPr id="7" name="TextBox 6"/>
          <p:cNvSpPr txBox="1"/>
          <p:nvPr/>
        </p:nvSpPr>
        <p:spPr>
          <a:xfrm>
            <a:off x="1620763" y="0"/>
            <a:ext cx="5926674" cy="369332"/>
          </a:xfrm>
          <a:prstGeom prst="rect">
            <a:avLst/>
          </a:prstGeom>
          <a:solidFill>
            <a:schemeClr val="bg1">
              <a:alpha val="44000"/>
            </a:schemeClr>
          </a:solidFill>
        </p:spPr>
        <p:txBody>
          <a:bodyPr wrap="square" rtlCol="0">
            <a:spAutoFit/>
          </a:bodyPr>
          <a:lstStyle/>
          <a:p>
            <a:pPr algn="ctr"/>
            <a:r>
              <a:rPr lang="en-US" dirty="0" smtClean="0"/>
              <a:t>Results: calculated daily snowmelt and measured discharge</a:t>
            </a:r>
            <a:endParaRPr lang="en-US" dirty="0"/>
          </a:p>
        </p:txBody>
      </p:sp>
      <p:sp>
        <p:nvSpPr>
          <p:cNvPr id="8" name="TextBox 7"/>
          <p:cNvSpPr txBox="1"/>
          <p:nvPr/>
        </p:nvSpPr>
        <p:spPr>
          <a:xfrm>
            <a:off x="6887597" y="5831114"/>
            <a:ext cx="1994487" cy="307777"/>
          </a:xfrm>
          <a:prstGeom prst="rect">
            <a:avLst/>
          </a:prstGeom>
          <a:solidFill>
            <a:schemeClr val="bg1">
              <a:alpha val="44000"/>
            </a:schemeClr>
          </a:solidFill>
        </p:spPr>
        <p:txBody>
          <a:bodyPr wrap="square" rtlCol="0">
            <a:spAutoFit/>
          </a:bodyPr>
          <a:lstStyle/>
          <a:p>
            <a:pPr algn="ctr"/>
            <a:r>
              <a:rPr lang="en-US" sz="1400" dirty="0" smtClean="0"/>
              <a:t>Martinelli 1991-2012</a:t>
            </a:r>
            <a:endParaRPr lang="en-US" sz="1400" dirty="0"/>
          </a:p>
        </p:txBody>
      </p:sp>
    </p:spTree>
    <p:extLst>
      <p:ext uri="{BB962C8B-B14F-4D97-AF65-F5344CB8AC3E}">
        <p14:creationId xmlns:p14="http://schemas.microsoft.com/office/powerpoint/2010/main" val="9088702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11" y="-35262"/>
            <a:ext cx="8684380" cy="974740"/>
          </a:xfrm>
        </p:spPr>
        <p:txBody>
          <a:bodyPr>
            <a:normAutofit/>
          </a:bodyPr>
          <a:lstStyle/>
          <a:p>
            <a:r>
              <a:rPr lang="en-US" sz="3200" dirty="0" smtClean="0"/>
              <a:t>Results: synoptic discharge and temperature</a:t>
            </a:r>
            <a:endParaRPr lang="en-US" sz="3200" dirty="0"/>
          </a:p>
        </p:txBody>
      </p:sp>
      <p:pic>
        <p:nvPicPr>
          <p:cNvPr id="4" name="Picture 3" descr="NesbittFig2aG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7" y="853656"/>
            <a:ext cx="4035560" cy="3050520"/>
          </a:xfrm>
          <a:prstGeom prst="rect">
            <a:avLst/>
          </a:prstGeom>
        </p:spPr>
      </p:pic>
      <p:pic>
        <p:nvPicPr>
          <p:cNvPr id="5" name="Picture 4" descr="NesbittFig2bGS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57" y="3876240"/>
            <a:ext cx="4035560" cy="2966003"/>
          </a:xfrm>
          <a:prstGeom prst="rect">
            <a:avLst/>
          </a:prstGeom>
        </p:spPr>
      </p:pic>
      <p:pic>
        <p:nvPicPr>
          <p:cNvPr id="6" name="Picture 5" descr="NesbittFig3bG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094" y="3884387"/>
            <a:ext cx="4036709" cy="2957856"/>
          </a:xfrm>
          <a:prstGeom prst="rect">
            <a:avLst/>
          </a:prstGeom>
        </p:spPr>
      </p:pic>
      <p:pic>
        <p:nvPicPr>
          <p:cNvPr id="7" name="Picture 6" descr="NesbittFig3aGS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096" y="853656"/>
            <a:ext cx="4035040" cy="3041253"/>
          </a:xfrm>
          <a:prstGeom prst="rect">
            <a:avLst/>
          </a:prstGeom>
        </p:spPr>
      </p:pic>
    </p:spTree>
    <p:extLst>
      <p:ext uri="{BB962C8B-B14F-4D97-AF65-F5344CB8AC3E}">
        <p14:creationId xmlns:p14="http://schemas.microsoft.com/office/powerpoint/2010/main" val="761426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7507"/>
            <a:ext cx="7770813" cy="796121"/>
          </a:xfrm>
        </p:spPr>
        <p:txBody>
          <a:bodyPr/>
          <a:lstStyle/>
          <a:p>
            <a:r>
              <a:rPr lang="en-US" dirty="0" smtClean="0"/>
              <a:t>Short-term hydrologic yield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28" y="1100023"/>
            <a:ext cx="8513430" cy="5090884"/>
          </a:xfrm>
          <a:prstGeom prst="rect">
            <a:avLst/>
          </a:prstGeom>
        </p:spPr>
      </p:pic>
      <p:sp>
        <p:nvSpPr>
          <p:cNvPr id="5" name="TextBox 4"/>
          <p:cNvSpPr txBox="1"/>
          <p:nvPr/>
        </p:nvSpPr>
        <p:spPr>
          <a:xfrm>
            <a:off x="2069565" y="2833742"/>
            <a:ext cx="5879435" cy="646331"/>
          </a:xfrm>
          <a:prstGeom prst="rect">
            <a:avLst/>
          </a:prstGeom>
          <a:solidFill>
            <a:schemeClr val="bg1">
              <a:alpha val="44000"/>
            </a:schemeClr>
          </a:solidFill>
        </p:spPr>
        <p:txBody>
          <a:bodyPr wrap="square" rtlCol="0">
            <a:spAutoFit/>
          </a:bodyPr>
          <a:lstStyle/>
          <a:p>
            <a:pPr algn="ctr"/>
            <a:r>
              <a:rPr lang="en-US" dirty="0" smtClean="0"/>
              <a:t>Precipitation lasts 7/5–7/8, each basin’s runoff depth includes </a:t>
            </a:r>
            <a:r>
              <a:rPr lang="en-US" b="1" dirty="0" smtClean="0">
                <a:solidFill>
                  <a:srgbClr val="A2339A"/>
                </a:solidFill>
              </a:rPr>
              <a:t>storm discharge</a:t>
            </a:r>
            <a:r>
              <a:rPr lang="en-US" dirty="0" smtClean="0"/>
              <a:t> (total Q–baseflow) through 7/10</a:t>
            </a:r>
            <a:endParaRPr lang="en-US" dirty="0"/>
          </a:p>
        </p:txBody>
      </p:sp>
      <p:sp>
        <p:nvSpPr>
          <p:cNvPr id="6" name="TextBox 5"/>
          <p:cNvSpPr txBox="1"/>
          <p:nvPr/>
        </p:nvSpPr>
        <p:spPr>
          <a:xfrm>
            <a:off x="304032" y="6261524"/>
            <a:ext cx="8522477" cy="276999"/>
          </a:xfrm>
          <a:prstGeom prst="rect">
            <a:avLst/>
          </a:prstGeom>
          <a:noFill/>
        </p:spPr>
        <p:txBody>
          <a:bodyPr wrap="square" rtlCol="0">
            <a:spAutoFit/>
          </a:bodyPr>
          <a:lstStyle/>
          <a:p>
            <a:pPr algn="ctr"/>
            <a:r>
              <a:rPr lang="en-US" sz="1200" b="1" dirty="0" smtClean="0"/>
              <a:t>Saddle+Martinelli</a:t>
            </a:r>
            <a:r>
              <a:rPr lang="en-US" sz="1200" dirty="0" smtClean="0"/>
              <a:t>:</a:t>
            </a:r>
            <a:r>
              <a:rPr lang="en-US" sz="1200" i="1" dirty="0" smtClean="0"/>
              <a:t> NRCS (2012), Caine (unpublished data); </a:t>
            </a:r>
            <a:r>
              <a:rPr lang="en-US" sz="1200" b="1" dirty="0" smtClean="0"/>
              <a:t>GL-4</a:t>
            </a:r>
            <a:r>
              <a:rPr lang="en-US" sz="1200" dirty="0" smtClean="0"/>
              <a:t>:</a:t>
            </a:r>
            <a:r>
              <a:rPr lang="en-US" sz="1200" i="1" dirty="0" smtClean="0"/>
              <a:t> Caine (unpublished data)</a:t>
            </a:r>
            <a:endParaRPr lang="en-US" sz="1200" i="1" dirty="0"/>
          </a:p>
        </p:txBody>
      </p:sp>
      <p:sp>
        <p:nvSpPr>
          <p:cNvPr id="7" name="TextBox 6"/>
          <p:cNvSpPr txBox="1"/>
          <p:nvPr/>
        </p:nvSpPr>
        <p:spPr>
          <a:xfrm>
            <a:off x="1281718" y="5126143"/>
            <a:ext cx="5796657" cy="369332"/>
          </a:xfrm>
          <a:prstGeom prst="rect">
            <a:avLst/>
          </a:prstGeom>
          <a:solidFill>
            <a:schemeClr val="bg1">
              <a:alpha val="44000"/>
            </a:schemeClr>
          </a:solidFill>
        </p:spPr>
        <p:txBody>
          <a:bodyPr wrap="square" rtlCol="0" anchor="ctr">
            <a:noAutofit/>
          </a:bodyPr>
          <a:lstStyle/>
          <a:p>
            <a:pPr algn="ctr"/>
            <a:r>
              <a:rPr lang="en-US" sz="1400" i="1" dirty="0" smtClean="0">
                <a:solidFill>
                  <a:schemeClr val="tx1">
                    <a:lumMod val="75000"/>
                  </a:schemeClr>
                </a:solidFill>
              </a:rPr>
              <a:t>(Estimated, linear rainfall-distance model)</a:t>
            </a:r>
            <a:endParaRPr lang="en-US" sz="1400" i="1" dirty="0">
              <a:solidFill>
                <a:schemeClr val="tx1">
                  <a:lumMod val="75000"/>
                </a:schemeClr>
              </a:solidFill>
            </a:endParaRPr>
          </a:p>
        </p:txBody>
      </p:sp>
      <p:sp>
        <p:nvSpPr>
          <p:cNvPr id="8" name="TextBox 7"/>
          <p:cNvSpPr txBox="1"/>
          <p:nvPr/>
        </p:nvSpPr>
        <p:spPr>
          <a:xfrm>
            <a:off x="1539940" y="1692732"/>
            <a:ext cx="4033770" cy="307777"/>
          </a:xfrm>
          <a:prstGeom prst="rect">
            <a:avLst/>
          </a:prstGeom>
          <a:solidFill>
            <a:schemeClr val="bg1">
              <a:alpha val="44000"/>
            </a:schemeClr>
          </a:solidFill>
        </p:spPr>
        <p:txBody>
          <a:bodyPr wrap="square" rtlCol="0">
            <a:spAutoFit/>
          </a:bodyPr>
          <a:lstStyle/>
          <a:p>
            <a:pPr algn="ctr"/>
            <a:r>
              <a:rPr lang="en-US" sz="1400" dirty="0" smtClean="0"/>
              <a:t>Saddle: zero discharge before storm (baseflow=0)</a:t>
            </a:r>
            <a:endParaRPr lang="en-US" sz="1400" dirty="0"/>
          </a:p>
        </p:txBody>
      </p:sp>
      <p:grpSp>
        <p:nvGrpSpPr>
          <p:cNvPr id="11" name="Group 10"/>
          <p:cNvGrpSpPr/>
          <p:nvPr/>
        </p:nvGrpSpPr>
        <p:grpSpPr>
          <a:xfrm>
            <a:off x="6712857" y="1487713"/>
            <a:ext cx="1499810" cy="512795"/>
            <a:chOff x="6712857" y="1487713"/>
            <a:chExt cx="1499810" cy="512795"/>
          </a:xfrm>
        </p:grpSpPr>
        <p:sp>
          <p:nvSpPr>
            <p:cNvPr id="3" name="TextBox 2"/>
            <p:cNvSpPr txBox="1"/>
            <p:nvPr/>
          </p:nvSpPr>
          <p:spPr>
            <a:xfrm>
              <a:off x="6712857" y="1487713"/>
              <a:ext cx="1499810" cy="512795"/>
            </a:xfrm>
            <a:prstGeom prst="rect">
              <a:avLst/>
            </a:prstGeom>
            <a:solidFill>
              <a:schemeClr val="tx1"/>
            </a:solidFill>
            <a:ln>
              <a:solidFill>
                <a:schemeClr val="bg1"/>
              </a:solidFill>
            </a:ln>
          </p:spPr>
          <p:txBody>
            <a:bodyPr wrap="square" rtlCol="0">
              <a:noAutofit/>
            </a:bodyPr>
            <a:lstStyle/>
            <a:p>
              <a:pPr>
                <a:spcAft>
                  <a:spcPts val="600"/>
                </a:spcAft>
              </a:pPr>
              <a:r>
                <a:rPr lang="en-US" sz="1000" dirty="0"/>
                <a:t> </a:t>
              </a:r>
              <a:r>
                <a:rPr lang="en-US" sz="1000" dirty="0" smtClean="0"/>
                <a:t>          </a:t>
              </a:r>
              <a:r>
                <a:rPr lang="en-US" sz="1000" dirty="0" smtClean="0">
                  <a:solidFill>
                    <a:schemeClr val="bg1"/>
                  </a:solidFill>
                </a:rPr>
                <a:t>Runoff</a:t>
              </a:r>
            </a:p>
            <a:p>
              <a:r>
                <a:rPr lang="en-US" sz="1000" dirty="0">
                  <a:solidFill>
                    <a:schemeClr val="bg1"/>
                  </a:solidFill>
                </a:rPr>
                <a:t> </a:t>
              </a:r>
              <a:r>
                <a:rPr lang="en-US" sz="1000" dirty="0" smtClean="0">
                  <a:solidFill>
                    <a:schemeClr val="bg1"/>
                  </a:solidFill>
                </a:rPr>
                <a:t>          Precipitation</a:t>
              </a:r>
              <a:endParaRPr lang="en-US" sz="1000" dirty="0">
                <a:solidFill>
                  <a:schemeClr val="bg1"/>
                </a:solidFill>
              </a:endParaRPr>
            </a:p>
          </p:txBody>
        </p:sp>
        <p:sp>
          <p:nvSpPr>
            <p:cNvPr id="9" name="Rectangle 8"/>
            <p:cNvSpPr/>
            <p:nvPr/>
          </p:nvSpPr>
          <p:spPr>
            <a:xfrm>
              <a:off x="6877355" y="1560283"/>
              <a:ext cx="124581" cy="112487"/>
            </a:xfrm>
            <a:prstGeom prst="rect">
              <a:avLst/>
            </a:prstGeom>
            <a:solidFill>
              <a:srgbClr val="B24D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77349" y="1788886"/>
              <a:ext cx="124581" cy="1124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532191" y="1983636"/>
            <a:ext cx="628952" cy="2540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4799" y="3426590"/>
            <a:ext cx="878115" cy="24069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18572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2502</TotalTime>
  <Words>1238</Words>
  <Application>Microsoft Macintosh PowerPoint</Application>
  <PresentationFormat>On-screen Show (4:3)</PresentationFormat>
  <Paragraphs>90</Paragraphs>
  <Slides>12</Slides>
  <Notes>10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Story</vt:lpstr>
      <vt:lpstr>A comparative study of snowmelt-driven water budgets in two adjacent alpine basins, Niwot Ridge, Colorado Front Range</vt:lpstr>
      <vt:lpstr>Introduction</vt:lpstr>
      <vt:lpstr>Hydrologic budgets of alpine basins </vt:lpstr>
      <vt:lpstr>Location</vt:lpstr>
      <vt:lpstr>Annual hydrologic yield</vt:lpstr>
      <vt:lpstr>Synoptic measurements</vt:lpstr>
      <vt:lpstr>PowerPoint Presentation</vt:lpstr>
      <vt:lpstr>Results: synoptic discharge and temperature</vt:lpstr>
      <vt:lpstr>Short-term hydrologic yield</vt:lpstr>
      <vt:lpstr>Conclusions I</vt:lpstr>
      <vt:lpstr>Conclusions II</vt:lpstr>
      <vt:lpstr>Acknowledgements</vt:lpstr>
    </vt:vector>
  </TitlesOfParts>
  <Company>Williams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Ian Nesbitt Advisor: David P. Dethier Dept. of Geosciences, Williams College</dc:title>
  <dc:creator>Ian Nesbitt</dc:creator>
  <cp:lastModifiedBy>Ian Nesbitt</cp:lastModifiedBy>
  <cp:revision>65</cp:revision>
  <dcterms:created xsi:type="dcterms:W3CDTF">2013-03-15T20:12:12Z</dcterms:created>
  <dcterms:modified xsi:type="dcterms:W3CDTF">2013-03-19T12:40:33Z</dcterms:modified>
</cp:coreProperties>
</file>