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91" r:id="rId4"/>
    <p:sldId id="298" r:id="rId5"/>
    <p:sldId id="292" r:id="rId6"/>
    <p:sldId id="272" r:id="rId7"/>
    <p:sldId id="293" r:id="rId8"/>
    <p:sldId id="299" r:id="rId9"/>
    <p:sldId id="269" r:id="rId10"/>
    <p:sldId id="271" r:id="rId11"/>
    <p:sldId id="270" r:id="rId12"/>
    <p:sldId id="274" r:id="rId13"/>
    <p:sldId id="277" r:id="rId14"/>
    <p:sldId id="278" r:id="rId15"/>
    <p:sldId id="294" r:id="rId16"/>
    <p:sldId id="283" r:id="rId17"/>
    <p:sldId id="284" r:id="rId18"/>
    <p:sldId id="285" r:id="rId19"/>
    <p:sldId id="286" r:id="rId20"/>
    <p:sldId id="287" r:id="rId21"/>
    <p:sldId id="288" r:id="rId22"/>
    <p:sldId id="295" r:id="rId23"/>
    <p:sldId id="265" r:id="rId24"/>
    <p:sldId id="264" r:id="rId25"/>
    <p:sldId id="267" r:id="rId26"/>
    <p:sldId id="297" r:id="rId27"/>
    <p:sldId id="300"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9" autoAdjust="0"/>
    <p:restoredTop sz="94660"/>
  </p:normalViewPr>
  <p:slideViewPr>
    <p:cSldViewPr>
      <p:cViewPr>
        <p:scale>
          <a:sx n="80" d="100"/>
          <a:sy n="80" d="100"/>
        </p:scale>
        <p:origin x="-1080" y="-10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5A1521-5382-4044-9851-6BDB4D3837CF}" type="datetimeFigureOut">
              <a:rPr lang="en-US" smtClean="0"/>
              <a:pPr/>
              <a:t>3/18/2013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8D1A2-C4AE-472F-B398-E0CF55A00732}" type="slidenum">
              <a:rPr lang="en-US" smtClean="0"/>
              <a:pPr/>
              <a:t>‹#›</a:t>
            </a:fld>
            <a:endParaRPr lang="en-US"/>
          </a:p>
        </p:txBody>
      </p:sp>
    </p:spTree>
    <p:extLst>
      <p:ext uri="{BB962C8B-B14F-4D97-AF65-F5344CB8AC3E}">
        <p14:creationId xmlns:p14="http://schemas.microsoft.com/office/powerpoint/2010/main" val="1612553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5A1521-5382-4044-9851-6BDB4D3837CF}" type="datetimeFigureOut">
              <a:rPr lang="en-US" smtClean="0"/>
              <a:pPr/>
              <a:t>3/18/2013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8D1A2-C4AE-472F-B398-E0CF55A00732}" type="slidenum">
              <a:rPr lang="en-US" smtClean="0"/>
              <a:pPr/>
              <a:t>‹#›</a:t>
            </a:fld>
            <a:endParaRPr lang="en-US"/>
          </a:p>
        </p:txBody>
      </p:sp>
    </p:spTree>
    <p:extLst>
      <p:ext uri="{BB962C8B-B14F-4D97-AF65-F5344CB8AC3E}">
        <p14:creationId xmlns:p14="http://schemas.microsoft.com/office/powerpoint/2010/main" val="940337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5A1521-5382-4044-9851-6BDB4D3837CF}" type="datetimeFigureOut">
              <a:rPr lang="en-US" smtClean="0"/>
              <a:pPr/>
              <a:t>3/18/2013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8D1A2-C4AE-472F-B398-E0CF55A00732}" type="slidenum">
              <a:rPr lang="en-US" smtClean="0"/>
              <a:pPr/>
              <a:t>‹#›</a:t>
            </a:fld>
            <a:endParaRPr lang="en-US"/>
          </a:p>
        </p:txBody>
      </p:sp>
    </p:spTree>
    <p:extLst>
      <p:ext uri="{BB962C8B-B14F-4D97-AF65-F5344CB8AC3E}">
        <p14:creationId xmlns:p14="http://schemas.microsoft.com/office/powerpoint/2010/main" val="1043657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5A1521-5382-4044-9851-6BDB4D3837CF}" type="datetimeFigureOut">
              <a:rPr lang="en-US" smtClean="0"/>
              <a:pPr/>
              <a:t>3/18/2013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8D1A2-C4AE-472F-B398-E0CF55A00732}" type="slidenum">
              <a:rPr lang="en-US" smtClean="0"/>
              <a:pPr/>
              <a:t>‹#›</a:t>
            </a:fld>
            <a:endParaRPr lang="en-US"/>
          </a:p>
        </p:txBody>
      </p:sp>
    </p:spTree>
    <p:extLst>
      <p:ext uri="{BB962C8B-B14F-4D97-AF65-F5344CB8AC3E}">
        <p14:creationId xmlns:p14="http://schemas.microsoft.com/office/powerpoint/2010/main" val="3652649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5A1521-5382-4044-9851-6BDB4D3837CF}" type="datetimeFigureOut">
              <a:rPr lang="en-US" smtClean="0"/>
              <a:pPr/>
              <a:t>3/18/2013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8D1A2-C4AE-472F-B398-E0CF55A00732}" type="slidenum">
              <a:rPr lang="en-US" smtClean="0"/>
              <a:pPr/>
              <a:t>‹#›</a:t>
            </a:fld>
            <a:endParaRPr lang="en-US"/>
          </a:p>
        </p:txBody>
      </p:sp>
    </p:spTree>
    <p:extLst>
      <p:ext uri="{BB962C8B-B14F-4D97-AF65-F5344CB8AC3E}">
        <p14:creationId xmlns:p14="http://schemas.microsoft.com/office/powerpoint/2010/main" val="3047932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5A1521-5382-4044-9851-6BDB4D3837CF}" type="datetimeFigureOut">
              <a:rPr lang="en-US" smtClean="0"/>
              <a:pPr/>
              <a:t>3/18/2013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8D1A2-C4AE-472F-B398-E0CF55A00732}" type="slidenum">
              <a:rPr lang="en-US" smtClean="0"/>
              <a:pPr/>
              <a:t>‹#›</a:t>
            </a:fld>
            <a:endParaRPr lang="en-US"/>
          </a:p>
        </p:txBody>
      </p:sp>
    </p:spTree>
    <p:extLst>
      <p:ext uri="{BB962C8B-B14F-4D97-AF65-F5344CB8AC3E}">
        <p14:creationId xmlns:p14="http://schemas.microsoft.com/office/powerpoint/2010/main" val="674297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5A1521-5382-4044-9851-6BDB4D3837CF}" type="datetimeFigureOut">
              <a:rPr lang="en-US" smtClean="0"/>
              <a:pPr/>
              <a:t>3/18/2013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18D1A2-C4AE-472F-B398-E0CF55A00732}" type="slidenum">
              <a:rPr lang="en-US" smtClean="0"/>
              <a:pPr/>
              <a:t>‹#›</a:t>
            </a:fld>
            <a:endParaRPr lang="en-US"/>
          </a:p>
        </p:txBody>
      </p:sp>
    </p:spTree>
    <p:extLst>
      <p:ext uri="{BB962C8B-B14F-4D97-AF65-F5344CB8AC3E}">
        <p14:creationId xmlns:p14="http://schemas.microsoft.com/office/powerpoint/2010/main" val="513275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5A1521-5382-4044-9851-6BDB4D3837CF}" type="datetimeFigureOut">
              <a:rPr lang="en-US" smtClean="0"/>
              <a:pPr/>
              <a:t>3/18/2013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18D1A2-C4AE-472F-B398-E0CF55A00732}" type="slidenum">
              <a:rPr lang="en-US" smtClean="0"/>
              <a:pPr/>
              <a:t>‹#›</a:t>
            </a:fld>
            <a:endParaRPr lang="en-US"/>
          </a:p>
        </p:txBody>
      </p:sp>
    </p:spTree>
    <p:extLst>
      <p:ext uri="{BB962C8B-B14F-4D97-AF65-F5344CB8AC3E}">
        <p14:creationId xmlns:p14="http://schemas.microsoft.com/office/powerpoint/2010/main" val="191319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5A1521-5382-4044-9851-6BDB4D3837CF}" type="datetimeFigureOut">
              <a:rPr lang="en-US" smtClean="0"/>
              <a:pPr/>
              <a:t>3/18/2013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18D1A2-C4AE-472F-B398-E0CF55A00732}" type="slidenum">
              <a:rPr lang="en-US" smtClean="0"/>
              <a:pPr/>
              <a:t>‹#›</a:t>
            </a:fld>
            <a:endParaRPr lang="en-US"/>
          </a:p>
        </p:txBody>
      </p:sp>
    </p:spTree>
    <p:extLst>
      <p:ext uri="{BB962C8B-B14F-4D97-AF65-F5344CB8AC3E}">
        <p14:creationId xmlns:p14="http://schemas.microsoft.com/office/powerpoint/2010/main" val="127805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5A1521-5382-4044-9851-6BDB4D3837CF}" type="datetimeFigureOut">
              <a:rPr lang="en-US" smtClean="0"/>
              <a:pPr/>
              <a:t>3/18/2013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8D1A2-C4AE-472F-B398-E0CF55A00732}" type="slidenum">
              <a:rPr lang="en-US" smtClean="0"/>
              <a:pPr/>
              <a:t>‹#›</a:t>
            </a:fld>
            <a:endParaRPr lang="en-US"/>
          </a:p>
        </p:txBody>
      </p:sp>
    </p:spTree>
    <p:extLst>
      <p:ext uri="{BB962C8B-B14F-4D97-AF65-F5344CB8AC3E}">
        <p14:creationId xmlns:p14="http://schemas.microsoft.com/office/powerpoint/2010/main" val="475308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5A1521-5382-4044-9851-6BDB4D3837CF}" type="datetimeFigureOut">
              <a:rPr lang="en-US" smtClean="0"/>
              <a:pPr/>
              <a:t>3/18/2013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8D1A2-C4AE-472F-B398-E0CF55A00732}" type="slidenum">
              <a:rPr lang="en-US" smtClean="0"/>
              <a:pPr/>
              <a:t>‹#›</a:t>
            </a:fld>
            <a:endParaRPr lang="en-US"/>
          </a:p>
        </p:txBody>
      </p:sp>
    </p:spTree>
    <p:extLst>
      <p:ext uri="{BB962C8B-B14F-4D97-AF65-F5344CB8AC3E}">
        <p14:creationId xmlns:p14="http://schemas.microsoft.com/office/powerpoint/2010/main" val="1882101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5A1521-5382-4044-9851-6BDB4D3837CF}" type="datetimeFigureOut">
              <a:rPr lang="en-US" smtClean="0"/>
              <a:pPr/>
              <a:t>3/18/2013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18D1A2-C4AE-472F-B398-E0CF55A00732}" type="slidenum">
              <a:rPr lang="en-US" smtClean="0"/>
              <a:pPr/>
              <a:t>‹#›</a:t>
            </a:fld>
            <a:endParaRPr lang="en-US"/>
          </a:p>
        </p:txBody>
      </p:sp>
    </p:spTree>
    <p:extLst>
      <p:ext uri="{BB962C8B-B14F-4D97-AF65-F5344CB8AC3E}">
        <p14:creationId xmlns:p14="http://schemas.microsoft.com/office/powerpoint/2010/main" val="2481667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waterfootprint.org/"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waterfootprint.org/"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hyperlink" Target="http://vimeo.com/35766326"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vimeo.com/35766326" TargetMode="Externa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vimeo.com/35766326" TargetMode="Externa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vimeo.com/35766326" TargetMode="Externa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vimeo.com/35766326" TargetMode="Externa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vimeo.com/35766326" TargetMode="Externa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vimeo.com/35766326"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hyperlink" Target="http://water.usgs.gov/watuse/"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waterfootprint.org/"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ater.usgs.gov/watuse/"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685800"/>
            <a:ext cx="8382000" cy="3231654"/>
          </a:xfrm>
          <a:prstGeom prst="rect">
            <a:avLst/>
          </a:prstGeom>
          <a:noFill/>
        </p:spPr>
        <p:txBody>
          <a:bodyPr wrap="square" rtlCol="0">
            <a:spAutoFit/>
          </a:bodyPr>
          <a:lstStyle/>
          <a:p>
            <a:pPr algn="ctr"/>
            <a:r>
              <a:rPr lang="en-US" sz="3600" dirty="0" smtClean="0"/>
              <a:t>Being a Geoscientist and Being Sustainable: The Water Cycle Connection</a:t>
            </a:r>
          </a:p>
          <a:p>
            <a:endParaRPr lang="en-US" sz="3600" dirty="0"/>
          </a:p>
          <a:p>
            <a:pPr algn="ctr"/>
            <a:r>
              <a:rPr lang="en-US" sz="3200" dirty="0" smtClean="0"/>
              <a:t>Tim Lutz</a:t>
            </a:r>
          </a:p>
          <a:p>
            <a:pPr algn="ctr"/>
            <a:r>
              <a:rPr lang="en-US" sz="3200" dirty="0" smtClean="0"/>
              <a:t>West </a:t>
            </a:r>
            <a:r>
              <a:rPr lang="en-US" sz="3200" dirty="0"/>
              <a:t>C</a:t>
            </a:r>
            <a:r>
              <a:rPr lang="en-US" sz="3200" dirty="0" smtClean="0"/>
              <a:t>hester University, PA</a:t>
            </a:r>
          </a:p>
          <a:p>
            <a:pPr algn="ctr"/>
            <a:r>
              <a:rPr lang="en-US" sz="3200" dirty="0" smtClean="0"/>
              <a:t>tlutz@wcupa.edu</a:t>
            </a:r>
            <a:endParaRPr lang="en-US" sz="3200" dirty="0"/>
          </a:p>
        </p:txBody>
      </p:sp>
    </p:spTree>
    <p:extLst>
      <p:ext uri="{BB962C8B-B14F-4D97-AF65-F5344CB8AC3E}">
        <p14:creationId xmlns:p14="http://schemas.microsoft.com/office/powerpoint/2010/main" val="42101384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33400"/>
            <a:ext cx="8305800" cy="4893647"/>
          </a:xfrm>
          <a:prstGeom prst="rect">
            <a:avLst/>
          </a:prstGeom>
          <a:noFill/>
        </p:spPr>
        <p:txBody>
          <a:bodyPr wrap="square">
            <a:spAutoFit/>
          </a:bodyPr>
          <a:lstStyle/>
          <a:p>
            <a:pPr>
              <a:defRPr/>
            </a:pPr>
            <a:r>
              <a:rPr lang="en-US" sz="2400" dirty="0" smtClean="0">
                <a:latin typeface="+mn-lt"/>
              </a:rPr>
              <a:t>The approximate proportions that underlie the water footprint calculation:</a:t>
            </a:r>
            <a:endParaRPr lang="en-US" sz="2400" dirty="0">
              <a:latin typeface="+mn-lt"/>
            </a:endParaRPr>
          </a:p>
          <a:p>
            <a:pPr>
              <a:defRPr/>
            </a:pPr>
            <a:endParaRPr lang="en-US" sz="2400" dirty="0">
              <a:latin typeface="+mn-lt"/>
            </a:endParaRPr>
          </a:p>
          <a:p>
            <a:pPr>
              <a:defRPr/>
            </a:pPr>
            <a:r>
              <a:rPr lang="en-US" sz="2400" dirty="0">
                <a:latin typeface="+mn-lt"/>
              </a:rPr>
              <a:t>4 ounces of vegetables/day=  1,680 gallons/year</a:t>
            </a:r>
          </a:p>
          <a:p>
            <a:pPr>
              <a:defRPr/>
            </a:pPr>
            <a:r>
              <a:rPr lang="en-US" sz="2400" dirty="0">
                <a:latin typeface="+mn-lt"/>
              </a:rPr>
              <a:t>4      “      “              fruit/day =  </a:t>
            </a:r>
            <a:r>
              <a:rPr lang="en-US" sz="2400" dirty="0" smtClean="0">
                <a:latin typeface="+mn-lt"/>
              </a:rPr>
              <a:t> 2,280      </a:t>
            </a:r>
            <a:r>
              <a:rPr lang="en-US" sz="2400" dirty="0">
                <a:latin typeface="+mn-lt"/>
              </a:rPr>
              <a:t>“         “</a:t>
            </a:r>
          </a:p>
          <a:p>
            <a:pPr>
              <a:defRPr/>
            </a:pPr>
            <a:r>
              <a:rPr lang="en-US" sz="2400" dirty="0">
                <a:latin typeface="+mn-lt"/>
              </a:rPr>
              <a:t>4      “      “          cereal/day =  </a:t>
            </a:r>
            <a:r>
              <a:rPr lang="en-US" sz="2400" dirty="0" smtClean="0">
                <a:latin typeface="+mn-lt"/>
              </a:rPr>
              <a:t> 6,480      </a:t>
            </a:r>
            <a:r>
              <a:rPr lang="en-US" sz="2400" dirty="0">
                <a:latin typeface="+mn-lt"/>
              </a:rPr>
              <a:t>“         “</a:t>
            </a:r>
          </a:p>
          <a:p>
            <a:pPr>
              <a:defRPr/>
            </a:pPr>
            <a:r>
              <a:rPr lang="en-US" sz="2400" dirty="0">
                <a:latin typeface="+mn-lt"/>
              </a:rPr>
              <a:t>4      “      “            dairy/day =  </a:t>
            </a:r>
            <a:r>
              <a:rPr lang="en-US" sz="2400" dirty="0" smtClean="0">
                <a:latin typeface="+mn-lt"/>
              </a:rPr>
              <a:t> 7,520      </a:t>
            </a:r>
            <a:r>
              <a:rPr lang="en-US" sz="2400" dirty="0">
                <a:latin typeface="+mn-lt"/>
              </a:rPr>
              <a:t>“         “</a:t>
            </a:r>
          </a:p>
          <a:p>
            <a:pPr>
              <a:defRPr/>
            </a:pPr>
            <a:r>
              <a:rPr lang="en-US" sz="2400" dirty="0">
                <a:latin typeface="+mn-lt"/>
              </a:rPr>
              <a:t>4      “      “           meat/day = 58,100      “         “</a:t>
            </a:r>
          </a:p>
          <a:p>
            <a:pPr marL="342900" indent="-342900">
              <a:defRPr/>
            </a:pPr>
            <a:endParaRPr lang="en-US" sz="2400" dirty="0">
              <a:latin typeface="+mn-lt"/>
            </a:endParaRPr>
          </a:p>
          <a:p>
            <a:pPr marL="342900" indent="-342900">
              <a:defRPr/>
            </a:pPr>
            <a:r>
              <a:rPr lang="en-US" sz="2400" dirty="0">
                <a:latin typeface="+mn-lt"/>
              </a:rPr>
              <a:t>1 load of laundry/week       =   1,850      “         “ </a:t>
            </a:r>
          </a:p>
          <a:p>
            <a:pPr marL="342900" indent="-342900">
              <a:defRPr/>
            </a:pPr>
            <a:r>
              <a:rPr lang="en-US" sz="2400" dirty="0">
                <a:latin typeface="+mn-lt"/>
              </a:rPr>
              <a:t>1 10-minute shower/day     = 11,500      “         “</a:t>
            </a:r>
          </a:p>
          <a:p>
            <a:pPr marL="342900" indent="-342900">
              <a:defRPr/>
            </a:pPr>
            <a:endParaRPr lang="en-US" sz="2400" dirty="0">
              <a:latin typeface="+mn-lt"/>
            </a:endParaRPr>
          </a:p>
          <a:p>
            <a:pPr marL="342900" indent="-342900">
              <a:defRPr/>
            </a:pPr>
            <a:r>
              <a:rPr lang="en-US" sz="2400" dirty="0">
                <a:latin typeface="+mn-lt"/>
              </a:rPr>
              <a:t>Each $1000 gross income  =  6,500       “         “</a:t>
            </a:r>
          </a:p>
        </p:txBody>
      </p:sp>
      <p:cxnSp>
        <p:nvCxnSpPr>
          <p:cNvPr id="5" name="Straight Connector 4"/>
          <p:cNvCxnSpPr/>
          <p:nvPr/>
        </p:nvCxnSpPr>
        <p:spPr>
          <a:xfrm flipH="1">
            <a:off x="400050" y="2438400"/>
            <a:ext cx="6096000" cy="0"/>
          </a:xfrm>
          <a:prstGeom prst="line">
            <a:avLst/>
          </a:prstGeom>
          <a:ln w="3175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81000" y="3124200"/>
            <a:ext cx="6096000" cy="0"/>
          </a:xfrm>
          <a:prstGeom prst="line">
            <a:avLst/>
          </a:prstGeom>
          <a:ln w="3175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934200" y="2296180"/>
            <a:ext cx="912301" cy="523220"/>
          </a:xfrm>
          <a:prstGeom prst="rect">
            <a:avLst/>
          </a:prstGeom>
          <a:noFill/>
        </p:spPr>
        <p:txBody>
          <a:bodyPr wrap="none" rtlCol="0">
            <a:spAutoFit/>
          </a:bodyPr>
          <a:lstStyle/>
          <a:p>
            <a:r>
              <a:rPr lang="en-US" sz="2800" dirty="0" smtClean="0"/>
              <a:t>Food</a:t>
            </a:r>
          </a:p>
        </p:txBody>
      </p:sp>
      <p:sp>
        <p:nvSpPr>
          <p:cNvPr id="9" name="TextBox 8"/>
          <p:cNvSpPr txBox="1"/>
          <p:nvPr/>
        </p:nvSpPr>
        <p:spPr>
          <a:xfrm>
            <a:off x="6934200" y="3896380"/>
            <a:ext cx="1551194" cy="523220"/>
          </a:xfrm>
          <a:prstGeom prst="rect">
            <a:avLst/>
          </a:prstGeom>
          <a:noFill/>
        </p:spPr>
        <p:txBody>
          <a:bodyPr wrap="none" rtlCol="0">
            <a:spAutoFit/>
          </a:bodyPr>
          <a:lstStyle/>
          <a:p>
            <a:r>
              <a:rPr lang="en-US" sz="2800" dirty="0" smtClean="0"/>
              <a:t>Domestic</a:t>
            </a:r>
          </a:p>
        </p:txBody>
      </p:sp>
      <p:sp>
        <p:nvSpPr>
          <p:cNvPr id="10" name="TextBox 9"/>
          <p:cNvSpPr txBox="1"/>
          <p:nvPr/>
        </p:nvSpPr>
        <p:spPr>
          <a:xfrm>
            <a:off x="6936299" y="4886980"/>
            <a:ext cx="1559209" cy="523220"/>
          </a:xfrm>
          <a:prstGeom prst="rect">
            <a:avLst/>
          </a:prstGeom>
          <a:noFill/>
        </p:spPr>
        <p:txBody>
          <a:bodyPr wrap="none" rtlCol="0">
            <a:spAutoFit/>
          </a:bodyPr>
          <a:lstStyle/>
          <a:p>
            <a:r>
              <a:rPr lang="en-US" sz="2800" dirty="0" smtClean="0"/>
              <a:t>Industrial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80988"/>
            <a:ext cx="8667750" cy="629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924800" y="5867400"/>
            <a:ext cx="1062983" cy="830997"/>
          </a:xfrm>
          <a:prstGeom prst="rect">
            <a:avLst/>
          </a:prstGeom>
          <a:noFill/>
        </p:spPr>
        <p:txBody>
          <a:bodyPr wrap="none" rtlCol="0">
            <a:spAutoFit/>
          </a:bodyPr>
          <a:lstStyle/>
          <a:p>
            <a:r>
              <a:rPr lang="en-US" sz="2400" dirty="0" smtClean="0"/>
              <a:t>Dairy +</a:t>
            </a:r>
          </a:p>
          <a:p>
            <a:r>
              <a:rPr lang="en-US" sz="2400" dirty="0" smtClean="0"/>
              <a:t>eggs</a:t>
            </a:r>
            <a:endParaRPr lang="en-US" sz="2400" dirty="0"/>
          </a:p>
        </p:txBody>
      </p:sp>
      <p:sp>
        <p:nvSpPr>
          <p:cNvPr id="4" name="TextBox 3"/>
          <p:cNvSpPr txBox="1"/>
          <p:nvPr/>
        </p:nvSpPr>
        <p:spPr>
          <a:xfrm>
            <a:off x="141970" y="6019800"/>
            <a:ext cx="848630" cy="461665"/>
          </a:xfrm>
          <a:prstGeom prst="rect">
            <a:avLst/>
          </a:prstGeom>
          <a:noFill/>
        </p:spPr>
        <p:txBody>
          <a:bodyPr wrap="none" rtlCol="0">
            <a:spAutoFit/>
          </a:bodyPr>
          <a:lstStyle/>
          <a:p>
            <a:r>
              <a:rPr lang="en-US" sz="2400" dirty="0" smtClean="0"/>
              <a:t>Meat</a:t>
            </a:r>
            <a:endParaRPr lang="en-US" sz="2400" dirty="0"/>
          </a:p>
        </p:txBody>
      </p:sp>
      <p:sp>
        <p:nvSpPr>
          <p:cNvPr id="5" name="TextBox 4"/>
          <p:cNvSpPr txBox="1"/>
          <p:nvPr/>
        </p:nvSpPr>
        <p:spPr>
          <a:xfrm>
            <a:off x="2495038" y="228600"/>
            <a:ext cx="4937890" cy="461665"/>
          </a:xfrm>
          <a:prstGeom prst="rect">
            <a:avLst/>
          </a:prstGeom>
          <a:noFill/>
        </p:spPr>
        <p:txBody>
          <a:bodyPr wrap="none" rtlCol="0">
            <a:spAutoFit/>
          </a:bodyPr>
          <a:lstStyle/>
          <a:p>
            <a:r>
              <a:rPr lang="en-US" sz="2400" dirty="0" smtClean="0"/>
              <a:t>Other (</a:t>
            </a:r>
            <a:r>
              <a:rPr lang="en-US" sz="2400" dirty="0" smtClean="0"/>
              <a:t>cereals, </a:t>
            </a:r>
            <a:r>
              <a:rPr lang="en-US" sz="2400" dirty="0" smtClean="0"/>
              <a:t>fruits, vegetables, etc.)</a:t>
            </a:r>
            <a:endParaRPr lang="en-US" sz="2400" dirty="0"/>
          </a:p>
        </p:txBody>
      </p:sp>
      <p:sp>
        <p:nvSpPr>
          <p:cNvPr id="8" name="TextBox 7"/>
          <p:cNvSpPr txBox="1"/>
          <p:nvPr/>
        </p:nvSpPr>
        <p:spPr>
          <a:xfrm>
            <a:off x="381000" y="889337"/>
            <a:ext cx="3106300" cy="1200329"/>
          </a:xfrm>
          <a:prstGeom prst="rect">
            <a:avLst/>
          </a:prstGeom>
          <a:noFill/>
        </p:spPr>
        <p:txBody>
          <a:bodyPr wrap="none" rtlCol="0">
            <a:spAutoFit/>
          </a:bodyPr>
          <a:lstStyle/>
          <a:p>
            <a:r>
              <a:rPr lang="en-US" sz="2400" dirty="0" smtClean="0"/>
              <a:t>Water footprint of food</a:t>
            </a:r>
          </a:p>
          <a:p>
            <a:r>
              <a:rPr lang="en-US" sz="2400" dirty="0" smtClean="0"/>
              <a:t>ESS 102 students,</a:t>
            </a:r>
          </a:p>
          <a:p>
            <a:r>
              <a:rPr lang="en-US" sz="2400" dirty="0" smtClean="0"/>
              <a:t>Fall 2012 (n = 106)</a:t>
            </a:r>
            <a:endParaRPr lang="en-US" sz="2400" dirty="0"/>
          </a:p>
        </p:txBody>
      </p:sp>
    </p:spTree>
    <p:extLst>
      <p:ext uri="{BB962C8B-B14F-4D97-AF65-F5344CB8AC3E}">
        <p14:creationId xmlns:p14="http://schemas.microsoft.com/office/powerpoint/2010/main" val="33388679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2"/>
          <p:cNvSpPr txBox="1">
            <a:spLocks noChangeArrowheads="1"/>
          </p:cNvSpPr>
          <p:nvPr/>
        </p:nvSpPr>
        <p:spPr bwMode="auto">
          <a:xfrm>
            <a:off x="4038600" y="228600"/>
            <a:ext cx="4953000" cy="3785652"/>
          </a:xfrm>
          <a:prstGeom prst="rect">
            <a:avLst/>
          </a:prstGeom>
          <a:noFill/>
          <a:ln w="9525">
            <a:noFill/>
            <a:miter lim="800000"/>
            <a:headEnd/>
            <a:tailEnd/>
          </a:ln>
        </p:spPr>
        <p:txBody>
          <a:bodyPr wrap="square">
            <a:spAutoFit/>
          </a:bodyPr>
          <a:lstStyle/>
          <a:p>
            <a:r>
              <a:rPr lang="en-US" sz="2400" b="1" dirty="0">
                <a:latin typeface="Calibri" pitchFamily="34" charset="0"/>
              </a:rPr>
              <a:t>Hamburger</a:t>
            </a:r>
          </a:p>
          <a:p>
            <a:r>
              <a:rPr lang="en-US" sz="2400" dirty="0">
                <a:latin typeface="Calibri" pitchFamily="34" charset="0"/>
              </a:rPr>
              <a:t>Water footprint: 634 gallons of water for one hamburger!</a:t>
            </a:r>
          </a:p>
          <a:p>
            <a:r>
              <a:rPr lang="en-US" sz="2400" dirty="0">
                <a:latin typeface="Calibri" pitchFamily="34" charset="0"/>
              </a:rPr>
              <a:t>(634 gals. = 1” x 1000 ft</a:t>
            </a:r>
            <a:r>
              <a:rPr lang="en-US" sz="2400" baseline="30000" dirty="0">
                <a:latin typeface="Calibri" pitchFamily="34" charset="0"/>
              </a:rPr>
              <a:t>2</a:t>
            </a:r>
            <a:r>
              <a:rPr lang="en-US" sz="2400" dirty="0">
                <a:latin typeface="Calibri" pitchFamily="34" charset="0"/>
              </a:rPr>
              <a:t>).</a:t>
            </a:r>
          </a:p>
          <a:p>
            <a:endParaRPr lang="en-US" sz="2400" dirty="0">
              <a:latin typeface="Calibri" pitchFamily="34" charset="0"/>
            </a:endParaRPr>
          </a:p>
          <a:p>
            <a:r>
              <a:rPr lang="en-US" sz="2400" dirty="0">
                <a:latin typeface="Calibri" pitchFamily="34" charset="0"/>
              </a:rPr>
              <a:t>Most of the water is needed for producing the beef contained in the hamburger. </a:t>
            </a:r>
            <a:r>
              <a:rPr lang="en-US" sz="2400" dirty="0" smtClean="0">
                <a:latin typeface="Calibri" pitchFamily="34" charset="0"/>
              </a:rPr>
              <a:t> In </a:t>
            </a:r>
            <a:r>
              <a:rPr lang="en-US" sz="2400" dirty="0">
                <a:latin typeface="Calibri" pitchFamily="34" charset="0"/>
              </a:rPr>
              <a:t>our hamburger we assumed there is about ⅓ pound of beef.</a:t>
            </a:r>
          </a:p>
        </p:txBody>
      </p:sp>
      <p:sp>
        <p:nvSpPr>
          <p:cNvPr id="25603" name="TextBox 3"/>
          <p:cNvSpPr txBox="1">
            <a:spLocks noChangeArrowheads="1"/>
          </p:cNvSpPr>
          <p:nvPr/>
        </p:nvSpPr>
        <p:spPr bwMode="auto">
          <a:xfrm>
            <a:off x="228600" y="3581400"/>
            <a:ext cx="3810000" cy="369888"/>
          </a:xfrm>
          <a:prstGeom prst="rect">
            <a:avLst/>
          </a:prstGeom>
          <a:noFill/>
          <a:ln w="9525">
            <a:noFill/>
            <a:miter lim="800000"/>
            <a:headEnd/>
            <a:tailEnd/>
          </a:ln>
        </p:spPr>
        <p:txBody>
          <a:bodyPr wrap="square">
            <a:spAutoFit/>
          </a:bodyPr>
          <a:lstStyle/>
          <a:p>
            <a:r>
              <a:rPr lang="en-US" dirty="0">
                <a:latin typeface="Calibri" pitchFamily="34" charset="0"/>
              </a:rPr>
              <a:t>Adapted from </a:t>
            </a:r>
            <a:r>
              <a:rPr lang="en-US" dirty="0">
                <a:latin typeface="Calibri" pitchFamily="34" charset="0"/>
                <a:hlinkClick r:id="rId2"/>
              </a:rPr>
              <a:t>www.waterfootprint.org</a:t>
            </a:r>
            <a:endParaRPr lang="en-US" dirty="0">
              <a:latin typeface="Calibri" pitchFamily="34" charset="0"/>
            </a:endParaRPr>
          </a:p>
        </p:txBody>
      </p:sp>
      <p:pic>
        <p:nvPicPr>
          <p:cNvPr id="25604" name="Picture 2" descr="http://www.waterfootprint.org/images/gallery/original/hamburger.jpg"/>
          <p:cNvPicPr>
            <a:picLocks noChangeAspect="1" noChangeArrowheads="1"/>
          </p:cNvPicPr>
          <p:nvPr/>
        </p:nvPicPr>
        <p:blipFill>
          <a:blip r:embed="rId3" cstate="print"/>
          <a:srcRect/>
          <a:stretch>
            <a:fillRect/>
          </a:stretch>
        </p:blipFill>
        <p:spPr bwMode="auto">
          <a:xfrm>
            <a:off x="365760" y="228600"/>
            <a:ext cx="3291840" cy="3291840"/>
          </a:xfrm>
          <a:prstGeom prst="rect">
            <a:avLst/>
          </a:prstGeom>
          <a:noFill/>
          <a:ln w="9525">
            <a:noFill/>
            <a:miter lim="800000"/>
            <a:headEnd/>
            <a:tailEnd/>
          </a:ln>
        </p:spPr>
      </p:pic>
      <p:sp>
        <p:nvSpPr>
          <p:cNvPr id="6" name="TextBox 5"/>
          <p:cNvSpPr txBox="1"/>
          <p:nvPr/>
        </p:nvSpPr>
        <p:spPr>
          <a:xfrm>
            <a:off x="274320" y="4114800"/>
            <a:ext cx="8595360" cy="2400657"/>
          </a:xfrm>
          <a:prstGeom prst="rect">
            <a:avLst/>
          </a:prstGeom>
          <a:noFill/>
          <a:ln w="25400">
            <a:solidFill>
              <a:srgbClr val="00B0F0"/>
            </a:solidFill>
          </a:ln>
        </p:spPr>
        <p:txBody>
          <a:bodyPr wrap="square" rtlCol="0">
            <a:spAutoFit/>
          </a:bodyPr>
          <a:lstStyle/>
          <a:p>
            <a:r>
              <a:rPr lang="en-US" sz="2400" dirty="0" smtClean="0"/>
              <a:t>“…US per capita food waste has progressively increased by 50% since 1974 reaching more than 1400 kcal per person per day…  Food waste now accounts for more than one quarter of the total fresh water consumption…”</a:t>
            </a:r>
          </a:p>
          <a:p>
            <a:r>
              <a:rPr lang="en-US" dirty="0" smtClean="0"/>
              <a:t>Hall KD, </a:t>
            </a:r>
            <a:r>
              <a:rPr lang="en-US" dirty="0" err="1" smtClean="0"/>
              <a:t>Guo</a:t>
            </a:r>
            <a:r>
              <a:rPr lang="en-US" dirty="0" smtClean="0"/>
              <a:t> J, Dore M, Chow CC (2009) The Progressive Increase of Food Waste in America and its Environmental Impact. </a:t>
            </a:r>
            <a:r>
              <a:rPr lang="en-US" dirty="0" err="1" smtClean="0"/>
              <a:t>Plos</a:t>
            </a:r>
            <a:r>
              <a:rPr lang="en-US" dirty="0" smtClean="0"/>
              <a:t> ONE 4(11): e7940.  doi10.1371/journal.pone.0007940</a:t>
            </a:r>
          </a:p>
        </p:txBody>
      </p:sp>
      <p:sp>
        <p:nvSpPr>
          <p:cNvPr id="7" name="Rectangle 6"/>
          <p:cNvSpPr/>
          <p:nvPr/>
        </p:nvSpPr>
        <p:spPr>
          <a:xfrm>
            <a:off x="274320" y="152400"/>
            <a:ext cx="8595360" cy="38100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waterfootprint.org/WFP_files/Img/VWT_large.jpg"/>
          <p:cNvPicPr>
            <a:picLocks noChangeAspect="1" noChangeArrowheads="1"/>
          </p:cNvPicPr>
          <p:nvPr/>
        </p:nvPicPr>
        <p:blipFill>
          <a:blip r:embed="rId2" cstate="print"/>
          <a:srcRect r="1535"/>
          <a:stretch>
            <a:fillRect/>
          </a:stretch>
        </p:blipFill>
        <p:spPr bwMode="auto">
          <a:xfrm>
            <a:off x="76200" y="381000"/>
            <a:ext cx="8948738" cy="4522787"/>
          </a:xfrm>
          <a:prstGeom prst="rect">
            <a:avLst/>
          </a:prstGeom>
          <a:noFill/>
          <a:ln w="19050">
            <a:solidFill>
              <a:schemeClr val="tx1"/>
            </a:solidFill>
            <a:miter lim="800000"/>
            <a:headEnd/>
            <a:tailEnd/>
          </a:ln>
        </p:spPr>
      </p:pic>
      <p:sp>
        <p:nvSpPr>
          <p:cNvPr id="16387" name="TextBox 2"/>
          <p:cNvSpPr txBox="1">
            <a:spLocks noChangeArrowheads="1"/>
          </p:cNvSpPr>
          <p:nvPr/>
        </p:nvSpPr>
        <p:spPr bwMode="auto">
          <a:xfrm>
            <a:off x="5943600" y="4953000"/>
            <a:ext cx="3002745" cy="369332"/>
          </a:xfrm>
          <a:prstGeom prst="rect">
            <a:avLst/>
          </a:prstGeom>
          <a:noFill/>
          <a:ln w="9525">
            <a:noFill/>
            <a:miter lim="800000"/>
            <a:headEnd/>
            <a:tailEnd/>
          </a:ln>
        </p:spPr>
        <p:txBody>
          <a:bodyPr wrap="none">
            <a:spAutoFit/>
          </a:bodyPr>
          <a:lstStyle/>
          <a:p>
            <a:r>
              <a:rPr lang="en-US" dirty="0">
                <a:latin typeface="Calibri" pitchFamily="34" charset="0"/>
              </a:rPr>
              <a:t>From </a:t>
            </a:r>
            <a:r>
              <a:rPr lang="en-US" dirty="0">
                <a:latin typeface="Calibri" pitchFamily="34" charset="0"/>
                <a:hlinkClick r:id="rId3"/>
              </a:rPr>
              <a:t>www.waterfootprint.org</a:t>
            </a:r>
            <a:endParaRPr lang="en-US" dirty="0">
              <a:latin typeface="Calibri" pitchFamily="34" charset="0"/>
            </a:endParaRPr>
          </a:p>
        </p:txBody>
      </p:sp>
      <p:sp>
        <p:nvSpPr>
          <p:cNvPr id="16388" name="TextBox 3"/>
          <p:cNvSpPr txBox="1">
            <a:spLocks noChangeArrowheads="1"/>
          </p:cNvSpPr>
          <p:nvPr/>
        </p:nvSpPr>
        <p:spPr bwMode="auto">
          <a:xfrm>
            <a:off x="1752600" y="76200"/>
            <a:ext cx="5908675" cy="369888"/>
          </a:xfrm>
          <a:prstGeom prst="rect">
            <a:avLst/>
          </a:prstGeom>
          <a:noFill/>
          <a:ln w="9525">
            <a:noFill/>
            <a:miter lim="800000"/>
            <a:headEnd/>
            <a:tailEnd/>
          </a:ln>
        </p:spPr>
        <p:txBody>
          <a:bodyPr wrap="none">
            <a:spAutoFit/>
          </a:bodyPr>
          <a:lstStyle/>
          <a:p>
            <a:r>
              <a:rPr lang="en-US" dirty="0">
                <a:latin typeface="Calibri" pitchFamily="34" charset="0"/>
              </a:rPr>
              <a:t>Net virtual water trade via products: </a:t>
            </a:r>
            <a:r>
              <a:rPr lang="en-US" dirty="0">
                <a:solidFill>
                  <a:srgbClr val="006C31"/>
                </a:solidFill>
                <a:latin typeface="Calibri" pitchFamily="34" charset="0"/>
              </a:rPr>
              <a:t>exporters</a:t>
            </a:r>
            <a:r>
              <a:rPr lang="en-US" dirty="0">
                <a:latin typeface="Calibri" pitchFamily="34" charset="0"/>
              </a:rPr>
              <a:t> and </a:t>
            </a:r>
            <a:r>
              <a:rPr lang="en-US" dirty="0">
                <a:solidFill>
                  <a:srgbClr val="FF0000"/>
                </a:solidFill>
                <a:latin typeface="Calibri" pitchFamily="34" charset="0"/>
              </a:rPr>
              <a:t>importers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06363" y="457200"/>
            <a:ext cx="8961437" cy="3933825"/>
          </a:xfrm>
          <a:prstGeom prst="rect">
            <a:avLst/>
          </a:prstGeom>
          <a:noFill/>
          <a:ln w="12700">
            <a:solidFill>
              <a:schemeClr val="tx1"/>
            </a:solidFill>
            <a:miter lim="800000"/>
            <a:headEnd/>
            <a:tailEnd/>
          </a:ln>
        </p:spPr>
      </p:pic>
      <p:sp>
        <p:nvSpPr>
          <p:cNvPr id="3" name="TextBox 2"/>
          <p:cNvSpPr txBox="1"/>
          <p:nvPr/>
        </p:nvSpPr>
        <p:spPr>
          <a:xfrm>
            <a:off x="228600" y="5373469"/>
            <a:ext cx="8610600" cy="646331"/>
          </a:xfrm>
          <a:prstGeom prst="rect">
            <a:avLst/>
          </a:prstGeom>
          <a:noFill/>
        </p:spPr>
        <p:txBody>
          <a:bodyPr wrap="square">
            <a:spAutoFit/>
          </a:bodyPr>
          <a:lstStyle/>
          <a:p>
            <a:pPr>
              <a:defRPr/>
            </a:pPr>
            <a:r>
              <a:rPr lang="en-US" dirty="0">
                <a:latin typeface="+mn-lt"/>
              </a:rPr>
              <a:t>Wada et al., 2012, </a:t>
            </a:r>
            <a:r>
              <a:rPr lang="en-US" dirty="0" err="1">
                <a:latin typeface="+mn-lt"/>
              </a:rPr>
              <a:t>Nonsustainable</a:t>
            </a:r>
            <a:r>
              <a:rPr lang="en-US" dirty="0">
                <a:latin typeface="+mn-lt"/>
              </a:rPr>
              <a:t> groundwater sustaining irrigation: a global assessment: </a:t>
            </a:r>
            <a:r>
              <a:rPr lang="en-US" u="sng" dirty="0">
                <a:latin typeface="+mn-lt"/>
              </a:rPr>
              <a:t>Water Resources Research</a:t>
            </a:r>
            <a:r>
              <a:rPr lang="en-US" dirty="0">
                <a:latin typeface="+mn-lt"/>
              </a:rPr>
              <a:t>, </a:t>
            </a:r>
            <a:r>
              <a:rPr lang="en-US" dirty="0" smtClean="0">
                <a:latin typeface="+mn-lt"/>
              </a:rPr>
              <a:t>vol. 48, </a:t>
            </a:r>
            <a:r>
              <a:rPr lang="en-US" dirty="0" smtClean="0"/>
              <a:t>W00L06, doi:10.1029/2011WR010562, 2012.</a:t>
            </a:r>
            <a:endParaRPr lang="en-US" dirty="0">
              <a:latin typeface="+mn-lt"/>
            </a:endParaRPr>
          </a:p>
        </p:txBody>
      </p:sp>
      <p:sp>
        <p:nvSpPr>
          <p:cNvPr id="4" name="TextBox 3"/>
          <p:cNvSpPr txBox="1"/>
          <p:nvPr/>
        </p:nvSpPr>
        <p:spPr>
          <a:xfrm>
            <a:off x="2057400" y="76200"/>
            <a:ext cx="5132815" cy="400110"/>
          </a:xfrm>
          <a:prstGeom prst="rect">
            <a:avLst/>
          </a:prstGeom>
          <a:noFill/>
        </p:spPr>
        <p:txBody>
          <a:bodyPr wrap="none">
            <a:spAutoFit/>
          </a:bodyPr>
          <a:lstStyle/>
          <a:p>
            <a:pPr>
              <a:defRPr/>
            </a:pPr>
            <a:r>
              <a:rPr lang="en-US" sz="2000" dirty="0">
                <a:latin typeface="+mn-lt"/>
              </a:rPr>
              <a:t>Groundwater abstraction = </a:t>
            </a:r>
            <a:r>
              <a:rPr lang="en-US" sz="2000" dirty="0" smtClean="0">
                <a:latin typeface="+mn-lt"/>
              </a:rPr>
              <a:t>non-sustainable </a:t>
            </a:r>
            <a:r>
              <a:rPr lang="en-US" sz="2000" dirty="0">
                <a:latin typeface="+mn-lt"/>
              </a:rPr>
              <a:t>use</a:t>
            </a:r>
          </a:p>
        </p:txBody>
      </p:sp>
      <p:sp>
        <p:nvSpPr>
          <p:cNvPr id="5" name="TextBox 4"/>
          <p:cNvSpPr txBox="1"/>
          <p:nvPr/>
        </p:nvSpPr>
        <p:spPr>
          <a:xfrm>
            <a:off x="1985963" y="4343400"/>
            <a:ext cx="5277920" cy="400110"/>
          </a:xfrm>
          <a:prstGeom prst="rect">
            <a:avLst/>
          </a:prstGeom>
          <a:noFill/>
        </p:spPr>
        <p:txBody>
          <a:bodyPr wrap="none">
            <a:spAutoFit/>
          </a:bodyPr>
          <a:lstStyle/>
          <a:p>
            <a:pPr>
              <a:defRPr/>
            </a:pPr>
            <a:r>
              <a:rPr lang="en-US" sz="2000" dirty="0">
                <a:latin typeface="+mn-lt"/>
              </a:rPr>
              <a:t>Groundwater abstraction (cubic kilometers/year)</a:t>
            </a:r>
          </a:p>
        </p:txBody>
      </p:sp>
      <p:sp>
        <p:nvSpPr>
          <p:cNvPr id="6" name="TextBox 5"/>
          <p:cNvSpPr txBox="1"/>
          <p:nvPr/>
        </p:nvSpPr>
        <p:spPr>
          <a:xfrm>
            <a:off x="2514600" y="4724400"/>
            <a:ext cx="4255460" cy="400110"/>
          </a:xfrm>
          <a:prstGeom prst="rect">
            <a:avLst/>
          </a:prstGeom>
          <a:noFill/>
        </p:spPr>
        <p:txBody>
          <a:bodyPr wrap="none">
            <a:spAutoFit/>
          </a:bodyPr>
          <a:lstStyle/>
          <a:p>
            <a:pPr>
              <a:defRPr/>
            </a:pPr>
            <a:r>
              <a:rPr lang="en-US" sz="2000" dirty="0">
                <a:latin typeface="+mn-lt"/>
              </a:rPr>
              <a:t>[1 cubic kilometer = 264 billion gallons]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609600"/>
            <a:ext cx="2133600" cy="2246769"/>
          </a:xfrm>
          <a:prstGeom prst="rect">
            <a:avLst/>
          </a:prstGeom>
          <a:noFill/>
        </p:spPr>
        <p:txBody>
          <a:bodyPr wrap="square" rtlCol="0">
            <a:spAutoFit/>
          </a:bodyPr>
          <a:lstStyle/>
          <a:p>
            <a:r>
              <a:rPr lang="en-US" sz="2800" dirty="0" smtClean="0"/>
              <a:t>How do you connect with water as a </a:t>
            </a:r>
            <a:r>
              <a:rPr lang="en-US" sz="2800" b="1" dirty="0" smtClean="0"/>
              <a:t>watershed citizen</a:t>
            </a:r>
            <a:r>
              <a:rPr lang="en-US" sz="2800" dirty="0" smtClean="0"/>
              <a:t>?</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3581400"/>
            <a:ext cx="5486400" cy="3084595"/>
          </a:xfrm>
          <a:prstGeom prst="rect">
            <a:avLst/>
          </a:prstGeom>
          <a:noFill/>
          <a:ln w="19050">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304800"/>
            <a:ext cx="5029200" cy="2827545"/>
          </a:xfrm>
          <a:prstGeom prst="rect">
            <a:avLst/>
          </a:prstGeom>
          <a:noFill/>
          <a:ln w="19050">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4953000" y="2057400"/>
            <a:ext cx="457200" cy="2819400"/>
          </a:xfrm>
          <a:prstGeom prst="straightConnector1">
            <a:avLst/>
          </a:prstGeom>
          <a:ln w="50800" cmpd="sng">
            <a:solidFill>
              <a:srgbClr val="660033"/>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121"/>
          <p:cNvSpPr txBox="1"/>
          <p:nvPr/>
        </p:nvSpPr>
        <p:spPr>
          <a:xfrm>
            <a:off x="76200" y="4696361"/>
            <a:ext cx="3200400" cy="1323439"/>
          </a:xfrm>
          <a:prstGeom prst="rect">
            <a:avLst/>
          </a:prstGeom>
          <a:solidFill>
            <a:schemeClr val="tx2">
              <a:lumMod val="20000"/>
              <a:lumOff val="80000"/>
            </a:schemeClr>
          </a:solidFill>
        </p:spPr>
        <p:txBody>
          <a:bodyPr wrap="square" rtlCol="0">
            <a:spAutoFit/>
          </a:bodyPr>
          <a:lstStyle>
            <a:defPPr>
              <a:defRPr lang="en-US"/>
            </a:defPPr>
            <a:lvl1pPr algn="l" defTabSz="4857750" rtl="0" fontAlgn="base">
              <a:spcBef>
                <a:spcPct val="0"/>
              </a:spcBef>
              <a:spcAft>
                <a:spcPct val="0"/>
              </a:spcAft>
              <a:defRPr sz="9600" kern="1200">
                <a:solidFill>
                  <a:schemeClr val="tx1"/>
                </a:solidFill>
                <a:latin typeface="Arial" charset="0"/>
                <a:ea typeface="+mn-ea"/>
                <a:cs typeface="Arial" charset="0"/>
              </a:defRPr>
            </a:lvl1pPr>
            <a:lvl2pPr marL="2428875" indent="-1971675" algn="l" defTabSz="4857750" rtl="0" fontAlgn="base">
              <a:spcBef>
                <a:spcPct val="0"/>
              </a:spcBef>
              <a:spcAft>
                <a:spcPct val="0"/>
              </a:spcAft>
              <a:defRPr sz="9600" kern="1200">
                <a:solidFill>
                  <a:schemeClr val="tx1"/>
                </a:solidFill>
                <a:latin typeface="Arial" charset="0"/>
                <a:ea typeface="+mn-ea"/>
                <a:cs typeface="Arial" charset="0"/>
              </a:defRPr>
            </a:lvl2pPr>
            <a:lvl3pPr marL="4857750" indent="-3943350" algn="l" defTabSz="4857750" rtl="0" fontAlgn="base">
              <a:spcBef>
                <a:spcPct val="0"/>
              </a:spcBef>
              <a:spcAft>
                <a:spcPct val="0"/>
              </a:spcAft>
              <a:defRPr sz="9600" kern="1200">
                <a:solidFill>
                  <a:schemeClr val="tx1"/>
                </a:solidFill>
                <a:latin typeface="Arial" charset="0"/>
                <a:ea typeface="+mn-ea"/>
                <a:cs typeface="Arial" charset="0"/>
              </a:defRPr>
            </a:lvl3pPr>
            <a:lvl4pPr marL="7288213" indent="-5916613" algn="l" defTabSz="4857750" rtl="0" fontAlgn="base">
              <a:spcBef>
                <a:spcPct val="0"/>
              </a:spcBef>
              <a:spcAft>
                <a:spcPct val="0"/>
              </a:spcAft>
              <a:defRPr sz="9600" kern="1200">
                <a:solidFill>
                  <a:schemeClr val="tx1"/>
                </a:solidFill>
                <a:latin typeface="Arial" charset="0"/>
                <a:ea typeface="+mn-ea"/>
                <a:cs typeface="Arial" charset="0"/>
              </a:defRPr>
            </a:lvl4pPr>
            <a:lvl5pPr marL="9717088" indent="-7888288" algn="l" defTabSz="4857750" rtl="0" fontAlgn="base">
              <a:spcBef>
                <a:spcPct val="0"/>
              </a:spcBef>
              <a:spcAft>
                <a:spcPct val="0"/>
              </a:spcAft>
              <a:defRPr sz="9600" kern="1200">
                <a:solidFill>
                  <a:schemeClr val="tx1"/>
                </a:solidFill>
                <a:latin typeface="Arial" charset="0"/>
                <a:ea typeface="+mn-ea"/>
                <a:cs typeface="Arial" charset="0"/>
              </a:defRPr>
            </a:lvl5pPr>
            <a:lvl6pPr marL="2286000" algn="l" defTabSz="914400" rtl="0" eaLnBrk="1" latinLnBrk="0" hangingPunct="1">
              <a:defRPr sz="9600" kern="1200">
                <a:solidFill>
                  <a:schemeClr val="tx1"/>
                </a:solidFill>
                <a:latin typeface="Arial" charset="0"/>
                <a:ea typeface="+mn-ea"/>
                <a:cs typeface="Arial" charset="0"/>
              </a:defRPr>
            </a:lvl6pPr>
            <a:lvl7pPr marL="2743200" algn="l" defTabSz="914400" rtl="0" eaLnBrk="1" latinLnBrk="0" hangingPunct="1">
              <a:defRPr sz="9600" kern="1200">
                <a:solidFill>
                  <a:schemeClr val="tx1"/>
                </a:solidFill>
                <a:latin typeface="Arial" charset="0"/>
                <a:ea typeface="+mn-ea"/>
                <a:cs typeface="Arial" charset="0"/>
              </a:defRPr>
            </a:lvl7pPr>
            <a:lvl8pPr marL="3200400" algn="l" defTabSz="914400" rtl="0" eaLnBrk="1" latinLnBrk="0" hangingPunct="1">
              <a:defRPr sz="9600" kern="1200">
                <a:solidFill>
                  <a:schemeClr val="tx1"/>
                </a:solidFill>
                <a:latin typeface="Arial" charset="0"/>
                <a:ea typeface="+mn-ea"/>
                <a:cs typeface="Arial" charset="0"/>
              </a:defRPr>
            </a:lvl8pPr>
            <a:lvl9pPr marL="3657600" algn="l" defTabSz="914400" rtl="0" eaLnBrk="1" latinLnBrk="0" hangingPunct="1">
              <a:defRPr sz="9600" kern="1200">
                <a:solidFill>
                  <a:schemeClr val="tx1"/>
                </a:solidFill>
                <a:latin typeface="Arial" charset="0"/>
                <a:ea typeface="+mn-ea"/>
                <a:cs typeface="Arial" charset="0"/>
              </a:defRPr>
            </a:lvl9pPr>
          </a:lstStyle>
          <a:p>
            <a:r>
              <a:rPr lang="en-US" sz="2000" u="sng" dirty="0" smtClean="0">
                <a:latin typeface="+mn-lt"/>
              </a:rPr>
              <a:t>Restoring Plum Run: Turning Red Streams to Blue</a:t>
            </a:r>
            <a:r>
              <a:rPr lang="en-US" sz="2000" dirty="0" smtClean="0">
                <a:latin typeface="+mn-lt"/>
              </a:rPr>
              <a:t>, </a:t>
            </a:r>
            <a:r>
              <a:rPr lang="en-US" sz="2000" dirty="0" err="1" smtClean="0">
                <a:latin typeface="+mn-lt"/>
              </a:rPr>
              <a:t>GreenTreks</a:t>
            </a:r>
            <a:r>
              <a:rPr lang="en-US" sz="2000" dirty="0" smtClean="0">
                <a:latin typeface="+mn-lt"/>
              </a:rPr>
              <a:t> Network, Inc., </a:t>
            </a:r>
            <a:r>
              <a:rPr lang="en-US" sz="2000" dirty="0" smtClean="0">
                <a:latin typeface="+mn-lt"/>
                <a:hlinkClick r:id="rId4"/>
              </a:rPr>
              <a:t>http://vimeo.com/35766326</a:t>
            </a:r>
            <a:r>
              <a:rPr lang="en-US" sz="2000" dirty="0" smtClean="0">
                <a:latin typeface="+mn-lt"/>
              </a:rPr>
              <a:t> </a:t>
            </a:r>
            <a:endParaRPr lang="en-US" sz="2000" dirty="0">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304800" y="76198"/>
            <a:ext cx="8534400" cy="1023586"/>
          </a:xfrm>
          <a:prstGeom prst="rect">
            <a:avLst/>
          </a:prstGeom>
          <a:solidFill>
            <a:schemeClr val="tx2">
              <a:lumMod val="20000"/>
              <a:lumOff val="80000"/>
            </a:schemeClr>
          </a:solidFill>
        </p:spPr>
        <p:txBody>
          <a:bodyPr wrap="square" rtlCol="0">
            <a:spAutoFit/>
          </a:bodyPr>
          <a:lstStyle>
            <a:defPPr>
              <a:defRPr lang="en-US"/>
            </a:defPPr>
            <a:lvl1pPr algn="l" defTabSz="4857750" rtl="0" fontAlgn="base">
              <a:spcBef>
                <a:spcPct val="0"/>
              </a:spcBef>
              <a:spcAft>
                <a:spcPct val="0"/>
              </a:spcAft>
              <a:defRPr sz="9600" kern="1200">
                <a:solidFill>
                  <a:schemeClr val="tx1"/>
                </a:solidFill>
                <a:latin typeface="Arial" charset="0"/>
                <a:ea typeface="+mn-ea"/>
                <a:cs typeface="Arial" charset="0"/>
              </a:defRPr>
            </a:lvl1pPr>
            <a:lvl2pPr marL="2428875" indent="-1971675" algn="l" defTabSz="4857750" rtl="0" fontAlgn="base">
              <a:spcBef>
                <a:spcPct val="0"/>
              </a:spcBef>
              <a:spcAft>
                <a:spcPct val="0"/>
              </a:spcAft>
              <a:defRPr sz="9600" kern="1200">
                <a:solidFill>
                  <a:schemeClr val="tx1"/>
                </a:solidFill>
                <a:latin typeface="Arial" charset="0"/>
                <a:ea typeface="+mn-ea"/>
                <a:cs typeface="Arial" charset="0"/>
              </a:defRPr>
            </a:lvl2pPr>
            <a:lvl3pPr marL="4857750" indent="-3943350" algn="l" defTabSz="4857750" rtl="0" fontAlgn="base">
              <a:spcBef>
                <a:spcPct val="0"/>
              </a:spcBef>
              <a:spcAft>
                <a:spcPct val="0"/>
              </a:spcAft>
              <a:defRPr sz="9600" kern="1200">
                <a:solidFill>
                  <a:schemeClr val="tx1"/>
                </a:solidFill>
                <a:latin typeface="Arial" charset="0"/>
                <a:ea typeface="+mn-ea"/>
                <a:cs typeface="Arial" charset="0"/>
              </a:defRPr>
            </a:lvl3pPr>
            <a:lvl4pPr marL="7288213" indent="-5916613" algn="l" defTabSz="4857750" rtl="0" fontAlgn="base">
              <a:spcBef>
                <a:spcPct val="0"/>
              </a:spcBef>
              <a:spcAft>
                <a:spcPct val="0"/>
              </a:spcAft>
              <a:defRPr sz="9600" kern="1200">
                <a:solidFill>
                  <a:schemeClr val="tx1"/>
                </a:solidFill>
                <a:latin typeface="Arial" charset="0"/>
                <a:ea typeface="+mn-ea"/>
                <a:cs typeface="Arial" charset="0"/>
              </a:defRPr>
            </a:lvl4pPr>
            <a:lvl5pPr marL="9717088" indent="-7888288" algn="l" defTabSz="4857750" rtl="0" fontAlgn="base">
              <a:spcBef>
                <a:spcPct val="0"/>
              </a:spcBef>
              <a:spcAft>
                <a:spcPct val="0"/>
              </a:spcAft>
              <a:defRPr sz="9600" kern="1200">
                <a:solidFill>
                  <a:schemeClr val="tx1"/>
                </a:solidFill>
                <a:latin typeface="Arial" charset="0"/>
                <a:ea typeface="+mn-ea"/>
                <a:cs typeface="Arial" charset="0"/>
              </a:defRPr>
            </a:lvl5pPr>
            <a:lvl6pPr marL="2286000" algn="l" defTabSz="914400" rtl="0" eaLnBrk="1" latinLnBrk="0" hangingPunct="1">
              <a:defRPr sz="9600" kern="1200">
                <a:solidFill>
                  <a:schemeClr val="tx1"/>
                </a:solidFill>
                <a:latin typeface="Arial" charset="0"/>
                <a:ea typeface="+mn-ea"/>
                <a:cs typeface="Arial" charset="0"/>
              </a:defRPr>
            </a:lvl6pPr>
            <a:lvl7pPr marL="2743200" algn="l" defTabSz="914400" rtl="0" eaLnBrk="1" latinLnBrk="0" hangingPunct="1">
              <a:defRPr sz="9600" kern="1200">
                <a:solidFill>
                  <a:schemeClr val="tx1"/>
                </a:solidFill>
                <a:latin typeface="Arial" charset="0"/>
                <a:ea typeface="+mn-ea"/>
                <a:cs typeface="Arial" charset="0"/>
              </a:defRPr>
            </a:lvl7pPr>
            <a:lvl8pPr marL="3200400" algn="l" defTabSz="914400" rtl="0" eaLnBrk="1" latinLnBrk="0" hangingPunct="1">
              <a:defRPr sz="9600" kern="1200">
                <a:solidFill>
                  <a:schemeClr val="tx1"/>
                </a:solidFill>
                <a:latin typeface="Arial" charset="0"/>
                <a:ea typeface="+mn-ea"/>
                <a:cs typeface="Arial" charset="0"/>
              </a:defRPr>
            </a:lvl8pPr>
            <a:lvl9pPr marL="3657600" algn="l" defTabSz="914400" rtl="0" eaLnBrk="1" latinLnBrk="0" hangingPunct="1">
              <a:defRPr sz="9600" kern="1200">
                <a:solidFill>
                  <a:schemeClr val="tx1"/>
                </a:solidFill>
                <a:latin typeface="Arial" charset="0"/>
                <a:ea typeface="+mn-ea"/>
                <a:cs typeface="Arial" charset="0"/>
              </a:defRPr>
            </a:lvl9pPr>
          </a:lstStyle>
          <a:p>
            <a:r>
              <a:rPr lang="en-US" sz="2000" dirty="0" smtClean="0">
                <a:latin typeface="+mn-lt"/>
              </a:rPr>
              <a:t>We all live in watersheds and thus have relationships with water in addition to consumption.  A video about a local stream project emphasizes these citizen roles in water quality, water supply, and watershed livability. </a:t>
            </a:r>
            <a:endParaRPr lang="en-US" sz="2000" dirty="0">
              <a:latin typeface="+mn-lt"/>
            </a:endParaRPr>
          </a:p>
        </p:txBody>
      </p:sp>
      <p:sp>
        <p:nvSpPr>
          <p:cNvPr id="7" name="TextBox 121"/>
          <p:cNvSpPr txBox="1"/>
          <p:nvPr/>
        </p:nvSpPr>
        <p:spPr>
          <a:xfrm>
            <a:off x="838200" y="6096000"/>
            <a:ext cx="7391400" cy="651373"/>
          </a:xfrm>
          <a:prstGeom prst="rect">
            <a:avLst/>
          </a:prstGeom>
          <a:solidFill>
            <a:schemeClr val="tx2">
              <a:lumMod val="20000"/>
              <a:lumOff val="80000"/>
            </a:schemeClr>
          </a:solidFill>
        </p:spPr>
        <p:txBody>
          <a:bodyPr wrap="square" rtlCol="0">
            <a:spAutoFit/>
          </a:bodyPr>
          <a:lstStyle>
            <a:defPPr>
              <a:defRPr lang="en-US"/>
            </a:defPPr>
            <a:lvl1pPr algn="l" defTabSz="4857750" rtl="0" fontAlgn="base">
              <a:spcBef>
                <a:spcPct val="0"/>
              </a:spcBef>
              <a:spcAft>
                <a:spcPct val="0"/>
              </a:spcAft>
              <a:defRPr sz="9600" kern="1200">
                <a:solidFill>
                  <a:schemeClr val="tx1"/>
                </a:solidFill>
                <a:latin typeface="Arial" charset="0"/>
                <a:ea typeface="+mn-ea"/>
                <a:cs typeface="Arial" charset="0"/>
              </a:defRPr>
            </a:lvl1pPr>
            <a:lvl2pPr marL="2428875" indent="-1971675" algn="l" defTabSz="4857750" rtl="0" fontAlgn="base">
              <a:spcBef>
                <a:spcPct val="0"/>
              </a:spcBef>
              <a:spcAft>
                <a:spcPct val="0"/>
              </a:spcAft>
              <a:defRPr sz="9600" kern="1200">
                <a:solidFill>
                  <a:schemeClr val="tx1"/>
                </a:solidFill>
                <a:latin typeface="Arial" charset="0"/>
                <a:ea typeface="+mn-ea"/>
                <a:cs typeface="Arial" charset="0"/>
              </a:defRPr>
            </a:lvl2pPr>
            <a:lvl3pPr marL="4857750" indent="-3943350" algn="l" defTabSz="4857750" rtl="0" fontAlgn="base">
              <a:spcBef>
                <a:spcPct val="0"/>
              </a:spcBef>
              <a:spcAft>
                <a:spcPct val="0"/>
              </a:spcAft>
              <a:defRPr sz="9600" kern="1200">
                <a:solidFill>
                  <a:schemeClr val="tx1"/>
                </a:solidFill>
                <a:latin typeface="Arial" charset="0"/>
                <a:ea typeface="+mn-ea"/>
                <a:cs typeface="Arial" charset="0"/>
              </a:defRPr>
            </a:lvl3pPr>
            <a:lvl4pPr marL="7288213" indent="-5916613" algn="l" defTabSz="4857750" rtl="0" fontAlgn="base">
              <a:spcBef>
                <a:spcPct val="0"/>
              </a:spcBef>
              <a:spcAft>
                <a:spcPct val="0"/>
              </a:spcAft>
              <a:defRPr sz="9600" kern="1200">
                <a:solidFill>
                  <a:schemeClr val="tx1"/>
                </a:solidFill>
                <a:latin typeface="Arial" charset="0"/>
                <a:ea typeface="+mn-ea"/>
                <a:cs typeface="Arial" charset="0"/>
              </a:defRPr>
            </a:lvl4pPr>
            <a:lvl5pPr marL="9717088" indent="-7888288" algn="l" defTabSz="4857750" rtl="0" fontAlgn="base">
              <a:spcBef>
                <a:spcPct val="0"/>
              </a:spcBef>
              <a:spcAft>
                <a:spcPct val="0"/>
              </a:spcAft>
              <a:defRPr sz="9600" kern="1200">
                <a:solidFill>
                  <a:schemeClr val="tx1"/>
                </a:solidFill>
                <a:latin typeface="Arial" charset="0"/>
                <a:ea typeface="+mn-ea"/>
                <a:cs typeface="Arial" charset="0"/>
              </a:defRPr>
            </a:lvl5pPr>
            <a:lvl6pPr marL="2286000" algn="l" defTabSz="914400" rtl="0" eaLnBrk="1" latinLnBrk="0" hangingPunct="1">
              <a:defRPr sz="9600" kern="1200">
                <a:solidFill>
                  <a:schemeClr val="tx1"/>
                </a:solidFill>
                <a:latin typeface="Arial" charset="0"/>
                <a:ea typeface="+mn-ea"/>
                <a:cs typeface="Arial" charset="0"/>
              </a:defRPr>
            </a:lvl6pPr>
            <a:lvl7pPr marL="2743200" algn="l" defTabSz="914400" rtl="0" eaLnBrk="1" latinLnBrk="0" hangingPunct="1">
              <a:defRPr sz="9600" kern="1200">
                <a:solidFill>
                  <a:schemeClr val="tx1"/>
                </a:solidFill>
                <a:latin typeface="Arial" charset="0"/>
                <a:ea typeface="+mn-ea"/>
                <a:cs typeface="Arial" charset="0"/>
              </a:defRPr>
            </a:lvl7pPr>
            <a:lvl8pPr marL="3200400" algn="l" defTabSz="914400" rtl="0" eaLnBrk="1" latinLnBrk="0" hangingPunct="1">
              <a:defRPr sz="9600" kern="1200">
                <a:solidFill>
                  <a:schemeClr val="tx1"/>
                </a:solidFill>
                <a:latin typeface="Arial" charset="0"/>
                <a:ea typeface="+mn-ea"/>
                <a:cs typeface="Arial" charset="0"/>
              </a:defRPr>
            </a:lvl8pPr>
            <a:lvl9pPr marL="3657600" algn="l" defTabSz="914400" rtl="0" eaLnBrk="1" latinLnBrk="0" hangingPunct="1">
              <a:defRPr sz="9600" kern="1200">
                <a:solidFill>
                  <a:schemeClr val="tx1"/>
                </a:solidFill>
                <a:latin typeface="Arial" charset="0"/>
                <a:ea typeface="+mn-ea"/>
                <a:cs typeface="Arial" charset="0"/>
              </a:defRPr>
            </a:lvl9pPr>
          </a:lstStyle>
          <a:p>
            <a:r>
              <a:rPr lang="en-US" sz="1800" u="sng" dirty="0" smtClean="0">
                <a:latin typeface="+mn-lt"/>
              </a:rPr>
              <a:t>Restoring Plum Run: Turning Red Streams to Blue</a:t>
            </a:r>
            <a:r>
              <a:rPr lang="en-US" sz="1800" dirty="0" smtClean="0">
                <a:latin typeface="+mn-lt"/>
              </a:rPr>
              <a:t>, </a:t>
            </a:r>
            <a:r>
              <a:rPr lang="en-US" sz="1800" dirty="0" err="1" smtClean="0">
                <a:latin typeface="+mn-lt"/>
              </a:rPr>
              <a:t>GreenTreks</a:t>
            </a:r>
            <a:r>
              <a:rPr lang="en-US" sz="1800" dirty="0" smtClean="0">
                <a:latin typeface="+mn-lt"/>
              </a:rPr>
              <a:t> Network, Inc., </a:t>
            </a:r>
            <a:r>
              <a:rPr lang="en-US" sz="1800" dirty="0" smtClean="0">
                <a:latin typeface="+mn-lt"/>
                <a:hlinkClick r:id="rId2"/>
              </a:rPr>
              <a:t>http://vimeo.com/35766326</a:t>
            </a:r>
            <a:r>
              <a:rPr lang="en-US" sz="1800" dirty="0" smtClean="0">
                <a:latin typeface="+mn-lt"/>
              </a:rPr>
              <a:t> </a:t>
            </a:r>
            <a:endParaRPr lang="en-US" sz="1800" dirty="0">
              <a:latin typeface="+mn-lt"/>
            </a:endParaRPr>
          </a:p>
        </p:txBody>
      </p:sp>
      <p:pic>
        <p:nvPicPr>
          <p:cNvPr id="5" name="Picture 4"/>
          <p:cNvPicPr>
            <a:picLocks noChangeAspect="1" noChangeArrowheads="1"/>
          </p:cNvPicPr>
          <p:nvPr/>
        </p:nvPicPr>
        <p:blipFill>
          <a:blip r:embed="rId3" cstate="print"/>
          <a:srcRect t="14844" b="14844"/>
          <a:stretch>
            <a:fillRect/>
          </a:stretch>
        </p:blipFill>
        <p:spPr bwMode="auto">
          <a:xfrm>
            <a:off x="312464" y="3668092"/>
            <a:ext cx="4161661" cy="2359197"/>
          </a:xfrm>
          <a:prstGeom prst="rect">
            <a:avLst/>
          </a:prstGeom>
          <a:solidFill>
            <a:schemeClr val="tx2">
              <a:lumMod val="20000"/>
              <a:lumOff val="80000"/>
            </a:schemeClr>
          </a:solidFill>
          <a:ln w="9525">
            <a:solidFill>
              <a:schemeClr val="tx1"/>
            </a:solidFill>
            <a:miter lim="800000"/>
            <a:headEnd/>
            <a:tailEnd/>
          </a:ln>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2176" y="3668092"/>
            <a:ext cx="4161661" cy="2358045"/>
          </a:xfrm>
          <a:prstGeom prst="rect">
            <a:avLst/>
          </a:prstGeom>
          <a:solidFill>
            <a:schemeClr val="tx2">
              <a:lumMod val="20000"/>
              <a:lumOff val="80000"/>
            </a:schemeClr>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8915" y="1151615"/>
            <a:ext cx="4161661" cy="2358046"/>
          </a:xfrm>
          <a:prstGeom prst="rect">
            <a:avLst/>
          </a:prstGeom>
          <a:solidFill>
            <a:schemeClr val="tx2">
              <a:lumMod val="20000"/>
              <a:lumOff val="80000"/>
            </a:schemeClr>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6" cstate="print"/>
          <a:srcRect t="15248" b="14925"/>
          <a:stretch>
            <a:fillRect/>
          </a:stretch>
        </p:blipFill>
        <p:spPr bwMode="auto">
          <a:xfrm>
            <a:off x="312464" y="1151615"/>
            <a:ext cx="4161661" cy="2342927"/>
          </a:xfrm>
          <a:prstGeom prst="rect">
            <a:avLst/>
          </a:prstGeom>
          <a:solidFill>
            <a:schemeClr val="tx2">
              <a:lumMod val="20000"/>
              <a:lumOff val="80000"/>
            </a:schemeClr>
          </a:solid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304800" y="76198"/>
            <a:ext cx="8534400" cy="1023586"/>
          </a:xfrm>
          <a:prstGeom prst="rect">
            <a:avLst/>
          </a:prstGeom>
          <a:solidFill>
            <a:schemeClr val="tx2">
              <a:lumMod val="20000"/>
              <a:lumOff val="80000"/>
            </a:schemeClr>
          </a:solidFill>
        </p:spPr>
        <p:txBody>
          <a:bodyPr wrap="square" rtlCol="0">
            <a:spAutoFit/>
          </a:bodyPr>
          <a:lstStyle>
            <a:defPPr>
              <a:defRPr lang="en-US"/>
            </a:defPPr>
            <a:lvl1pPr algn="l" defTabSz="4857750" rtl="0" fontAlgn="base">
              <a:spcBef>
                <a:spcPct val="0"/>
              </a:spcBef>
              <a:spcAft>
                <a:spcPct val="0"/>
              </a:spcAft>
              <a:defRPr sz="9600" kern="1200">
                <a:solidFill>
                  <a:schemeClr val="tx1"/>
                </a:solidFill>
                <a:latin typeface="Arial" charset="0"/>
                <a:ea typeface="+mn-ea"/>
                <a:cs typeface="Arial" charset="0"/>
              </a:defRPr>
            </a:lvl1pPr>
            <a:lvl2pPr marL="2428875" indent="-1971675" algn="l" defTabSz="4857750" rtl="0" fontAlgn="base">
              <a:spcBef>
                <a:spcPct val="0"/>
              </a:spcBef>
              <a:spcAft>
                <a:spcPct val="0"/>
              </a:spcAft>
              <a:defRPr sz="9600" kern="1200">
                <a:solidFill>
                  <a:schemeClr val="tx1"/>
                </a:solidFill>
                <a:latin typeface="Arial" charset="0"/>
                <a:ea typeface="+mn-ea"/>
                <a:cs typeface="Arial" charset="0"/>
              </a:defRPr>
            </a:lvl2pPr>
            <a:lvl3pPr marL="4857750" indent="-3943350" algn="l" defTabSz="4857750" rtl="0" fontAlgn="base">
              <a:spcBef>
                <a:spcPct val="0"/>
              </a:spcBef>
              <a:spcAft>
                <a:spcPct val="0"/>
              </a:spcAft>
              <a:defRPr sz="9600" kern="1200">
                <a:solidFill>
                  <a:schemeClr val="tx1"/>
                </a:solidFill>
                <a:latin typeface="Arial" charset="0"/>
                <a:ea typeface="+mn-ea"/>
                <a:cs typeface="Arial" charset="0"/>
              </a:defRPr>
            </a:lvl3pPr>
            <a:lvl4pPr marL="7288213" indent="-5916613" algn="l" defTabSz="4857750" rtl="0" fontAlgn="base">
              <a:spcBef>
                <a:spcPct val="0"/>
              </a:spcBef>
              <a:spcAft>
                <a:spcPct val="0"/>
              </a:spcAft>
              <a:defRPr sz="9600" kern="1200">
                <a:solidFill>
                  <a:schemeClr val="tx1"/>
                </a:solidFill>
                <a:latin typeface="Arial" charset="0"/>
                <a:ea typeface="+mn-ea"/>
                <a:cs typeface="Arial" charset="0"/>
              </a:defRPr>
            </a:lvl4pPr>
            <a:lvl5pPr marL="9717088" indent="-7888288" algn="l" defTabSz="4857750" rtl="0" fontAlgn="base">
              <a:spcBef>
                <a:spcPct val="0"/>
              </a:spcBef>
              <a:spcAft>
                <a:spcPct val="0"/>
              </a:spcAft>
              <a:defRPr sz="9600" kern="1200">
                <a:solidFill>
                  <a:schemeClr val="tx1"/>
                </a:solidFill>
                <a:latin typeface="Arial" charset="0"/>
                <a:ea typeface="+mn-ea"/>
                <a:cs typeface="Arial" charset="0"/>
              </a:defRPr>
            </a:lvl5pPr>
            <a:lvl6pPr marL="2286000" algn="l" defTabSz="914400" rtl="0" eaLnBrk="1" latinLnBrk="0" hangingPunct="1">
              <a:defRPr sz="9600" kern="1200">
                <a:solidFill>
                  <a:schemeClr val="tx1"/>
                </a:solidFill>
                <a:latin typeface="Arial" charset="0"/>
                <a:ea typeface="+mn-ea"/>
                <a:cs typeface="Arial" charset="0"/>
              </a:defRPr>
            </a:lvl6pPr>
            <a:lvl7pPr marL="2743200" algn="l" defTabSz="914400" rtl="0" eaLnBrk="1" latinLnBrk="0" hangingPunct="1">
              <a:defRPr sz="9600" kern="1200">
                <a:solidFill>
                  <a:schemeClr val="tx1"/>
                </a:solidFill>
                <a:latin typeface="Arial" charset="0"/>
                <a:ea typeface="+mn-ea"/>
                <a:cs typeface="Arial" charset="0"/>
              </a:defRPr>
            </a:lvl7pPr>
            <a:lvl8pPr marL="3200400" algn="l" defTabSz="914400" rtl="0" eaLnBrk="1" latinLnBrk="0" hangingPunct="1">
              <a:defRPr sz="9600" kern="1200">
                <a:solidFill>
                  <a:schemeClr val="tx1"/>
                </a:solidFill>
                <a:latin typeface="Arial" charset="0"/>
                <a:ea typeface="+mn-ea"/>
                <a:cs typeface="Arial" charset="0"/>
              </a:defRPr>
            </a:lvl8pPr>
            <a:lvl9pPr marL="3657600" algn="l" defTabSz="914400" rtl="0" eaLnBrk="1" latinLnBrk="0" hangingPunct="1">
              <a:defRPr sz="9600" kern="1200">
                <a:solidFill>
                  <a:schemeClr val="tx1"/>
                </a:solidFill>
                <a:latin typeface="Arial" charset="0"/>
                <a:ea typeface="+mn-ea"/>
                <a:cs typeface="Arial" charset="0"/>
              </a:defRPr>
            </a:lvl9pPr>
          </a:lstStyle>
          <a:p>
            <a:r>
              <a:rPr lang="en-US" sz="2000" dirty="0" smtClean="0">
                <a:latin typeface="+mn-lt"/>
              </a:rPr>
              <a:t>We all live in watersheds and thus have relationships with water in addition to consumption.  A video about a local stream project emphasizes these citizen roles in water quality, water supply, and watershed livability. </a:t>
            </a:r>
            <a:endParaRPr lang="en-US" sz="2000" dirty="0">
              <a:latin typeface="+mn-lt"/>
            </a:endParaRPr>
          </a:p>
        </p:txBody>
      </p:sp>
      <p:sp>
        <p:nvSpPr>
          <p:cNvPr id="7" name="TextBox 121"/>
          <p:cNvSpPr txBox="1"/>
          <p:nvPr/>
        </p:nvSpPr>
        <p:spPr>
          <a:xfrm>
            <a:off x="838200" y="6096000"/>
            <a:ext cx="7391400" cy="651373"/>
          </a:xfrm>
          <a:prstGeom prst="rect">
            <a:avLst/>
          </a:prstGeom>
          <a:solidFill>
            <a:schemeClr val="tx2">
              <a:lumMod val="20000"/>
              <a:lumOff val="80000"/>
            </a:schemeClr>
          </a:solidFill>
        </p:spPr>
        <p:txBody>
          <a:bodyPr wrap="square" rtlCol="0">
            <a:spAutoFit/>
          </a:bodyPr>
          <a:lstStyle>
            <a:defPPr>
              <a:defRPr lang="en-US"/>
            </a:defPPr>
            <a:lvl1pPr algn="l" defTabSz="4857750" rtl="0" fontAlgn="base">
              <a:spcBef>
                <a:spcPct val="0"/>
              </a:spcBef>
              <a:spcAft>
                <a:spcPct val="0"/>
              </a:spcAft>
              <a:defRPr sz="9600" kern="1200">
                <a:solidFill>
                  <a:schemeClr val="tx1"/>
                </a:solidFill>
                <a:latin typeface="Arial" charset="0"/>
                <a:ea typeface="+mn-ea"/>
                <a:cs typeface="Arial" charset="0"/>
              </a:defRPr>
            </a:lvl1pPr>
            <a:lvl2pPr marL="2428875" indent="-1971675" algn="l" defTabSz="4857750" rtl="0" fontAlgn="base">
              <a:spcBef>
                <a:spcPct val="0"/>
              </a:spcBef>
              <a:spcAft>
                <a:spcPct val="0"/>
              </a:spcAft>
              <a:defRPr sz="9600" kern="1200">
                <a:solidFill>
                  <a:schemeClr val="tx1"/>
                </a:solidFill>
                <a:latin typeface="Arial" charset="0"/>
                <a:ea typeface="+mn-ea"/>
                <a:cs typeface="Arial" charset="0"/>
              </a:defRPr>
            </a:lvl2pPr>
            <a:lvl3pPr marL="4857750" indent="-3943350" algn="l" defTabSz="4857750" rtl="0" fontAlgn="base">
              <a:spcBef>
                <a:spcPct val="0"/>
              </a:spcBef>
              <a:spcAft>
                <a:spcPct val="0"/>
              </a:spcAft>
              <a:defRPr sz="9600" kern="1200">
                <a:solidFill>
                  <a:schemeClr val="tx1"/>
                </a:solidFill>
                <a:latin typeface="Arial" charset="0"/>
                <a:ea typeface="+mn-ea"/>
                <a:cs typeface="Arial" charset="0"/>
              </a:defRPr>
            </a:lvl3pPr>
            <a:lvl4pPr marL="7288213" indent="-5916613" algn="l" defTabSz="4857750" rtl="0" fontAlgn="base">
              <a:spcBef>
                <a:spcPct val="0"/>
              </a:spcBef>
              <a:spcAft>
                <a:spcPct val="0"/>
              </a:spcAft>
              <a:defRPr sz="9600" kern="1200">
                <a:solidFill>
                  <a:schemeClr val="tx1"/>
                </a:solidFill>
                <a:latin typeface="Arial" charset="0"/>
                <a:ea typeface="+mn-ea"/>
                <a:cs typeface="Arial" charset="0"/>
              </a:defRPr>
            </a:lvl4pPr>
            <a:lvl5pPr marL="9717088" indent="-7888288" algn="l" defTabSz="4857750" rtl="0" fontAlgn="base">
              <a:spcBef>
                <a:spcPct val="0"/>
              </a:spcBef>
              <a:spcAft>
                <a:spcPct val="0"/>
              </a:spcAft>
              <a:defRPr sz="9600" kern="1200">
                <a:solidFill>
                  <a:schemeClr val="tx1"/>
                </a:solidFill>
                <a:latin typeface="Arial" charset="0"/>
                <a:ea typeface="+mn-ea"/>
                <a:cs typeface="Arial" charset="0"/>
              </a:defRPr>
            </a:lvl5pPr>
            <a:lvl6pPr marL="2286000" algn="l" defTabSz="914400" rtl="0" eaLnBrk="1" latinLnBrk="0" hangingPunct="1">
              <a:defRPr sz="9600" kern="1200">
                <a:solidFill>
                  <a:schemeClr val="tx1"/>
                </a:solidFill>
                <a:latin typeface="Arial" charset="0"/>
                <a:ea typeface="+mn-ea"/>
                <a:cs typeface="Arial" charset="0"/>
              </a:defRPr>
            </a:lvl6pPr>
            <a:lvl7pPr marL="2743200" algn="l" defTabSz="914400" rtl="0" eaLnBrk="1" latinLnBrk="0" hangingPunct="1">
              <a:defRPr sz="9600" kern="1200">
                <a:solidFill>
                  <a:schemeClr val="tx1"/>
                </a:solidFill>
                <a:latin typeface="Arial" charset="0"/>
                <a:ea typeface="+mn-ea"/>
                <a:cs typeface="Arial" charset="0"/>
              </a:defRPr>
            </a:lvl7pPr>
            <a:lvl8pPr marL="3200400" algn="l" defTabSz="914400" rtl="0" eaLnBrk="1" latinLnBrk="0" hangingPunct="1">
              <a:defRPr sz="9600" kern="1200">
                <a:solidFill>
                  <a:schemeClr val="tx1"/>
                </a:solidFill>
                <a:latin typeface="Arial" charset="0"/>
                <a:ea typeface="+mn-ea"/>
                <a:cs typeface="Arial" charset="0"/>
              </a:defRPr>
            </a:lvl8pPr>
            <a:lvl9pPr marL="3657600" algn="l" defTabSz="914400" rtl="0" eaLnBrk="1" latinLnBrk="0" hangingPunct="1">
              <a:defRPr sz="9600" kern="1200">
                <a:solidFill>
                  <a:schemeClr val="tx1"/>
                </a:solidFill>
                <a:latin typeface="Arial" charset="0"/>
                <a:ea typeface="+mn-ea"/>
                <a:cs typeface="Arial" charset="0"/>
              </a:defRPr>
            </a:lvl9pPr>
          </a:lstStyle>
          <a:p>
            <a:r>
              <a:rPr lang="en-US" sz="1800" u="sng" dirty="0" smtClean="0">
                <a:latin typeface="+mn-lt"/>
              </a:rPr>
              <a:t>Restoring Plum Run: Turning Red Streams to Blue</a:t>
            </a:r>
            <a:r>
              <a:rPr lang="en-US" sz="1800" dirty="0" smtClean="0">
                <a:latin typeface="+mn-lt"/>
              </a:rPr>
              <a:t>, </a:t>
            </a:r>
            <a:r>
              <a:rPr lang="en-US" sz="1800" dirty="0" err="1" smtClean="0">
                <a:latin typeface="+mn-lt"/>
              </a:rPr>
              <a:t>GreenTreks</a:t>
            </a:r>
            <a:r>
              <a:rPr lang="en-US" sz="1800" dirty="0" smtClean="0">
                <a:latin typeface="+mn-lt"/>
              </a:rPr>
              <a:t> Network, Inc., </a:t>
            </a:r>
            <a:r>
              <a:rPr lang="en-US" sz="1800" dirty="0" smtClean="0">
                <a:latin typeface="+mn-lt"/>
                <a:hlinkClick r:id="rId2"/>
              </a:rPr>
              <a:t>http://vimeo.com/35766326</a:t>
            </a:r>
            <a:r>
              <a:rPr lang="en-US" sz="1800" dirty="0" smtClean="0">
                <a:latin typeface="+mn-lt"/>
              </a:rPr>
              <a:t> </a:t>
            </a:r>
            <a:endParaRPr lang="en-US" sz="1800" dirty="0">
              <a:latin typeface="+mn-lt"/>
            </a:endParaRPr>
          </a:p>
        </p:txBody>
      </p:sp>
      <p:pic>
        <p:nvPicPr>
          <p:cNvPr id="5" name="Picture 4"/>
          <p:cNvPicPr>
            <a:picLocks noChangeAspect="1" noChangeArrowheads="1"/>
          </p:cNvPicPr>
          <p:nvPr/>
        </p:nvPicPr>
        <p:blipFill>
          <a:blip r:embed="rId3" cstate="print"/>
          <a:srcRect t="14844" b="14844"/>
          <a:stretch>
            <a:fillRect/>
          </a:stretch>
        </p:blipFill>
        <p:spPr bwMode="auto">
          <a:xfrm>
            <a:off x="312464" y="3668092"/>
            <a:ext cx="4161661" cy="2359197"/>
          </a:xfrm>
          <a:prstGeom prst="rect">
            <a:avLst/>
          </a:prstGeom>
          <a:solidFill>
            <a:schemeClr val="tx2">
              <a:lumMod val="20000"/>
              <a:lumOff val="80000"/>
            </a:schemeClr>
          </a:solidFill>
          <a:ln w="9525">
            <a:solidFill>
              <a:schemeClr val="tx1"/>
            </a:solidFill>
            <a:miter lim="800000"/>
            <a:headEnd/>
            <a:tailEnd/>
          </a:ln>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2176" y="3668092"/>
            <a:ext cx="4161661" cy="2358045"/>
          </a:xfrm>
          <a:prstGeom prst="rect">
            <a:avLst/>
          </a:prstGeom>
          <a:solidFill>
            <a:schemeClr val="tx2">
              <a:lumMod val="20000"/>
              <a:lumOff val="80000"/>
            </a:schemeClr>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8915" y="1151615"/>
            <a:ext cx="4161661" cy="2358046"/>
          </a:xfrm>
          <a:prstGeom prst="rect">
            <a:avLst/>
          </a:prstGeom>
          <a:solidFill>
            <a:schemeClr val="tx2">
              <a:lumMod val="20000"/>
              <a:lumOff val="80000"/>
            </a:schemeClr>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6" cstate="print"/>
          <a:srcRect t="15248" b="14925"/>
          <a:stretch>
            <a:fillRect/>
          </a:stretch>
        </p:blipFill>
        <p:spPr bwMode="auto">
          <a:xfrm>
            <a:off x="312464" y="1151615"/>
            <a:ext cx="6400800" cy="3603515"/>
          </a:xfrm>
          <a:prstGeom prst="rect">
            <a:avLst/>
          </a:prstGeom>
          <a:solidFill>
            <a:schemeClr val="tx2">
              <a:lumMod val="20000"/>
              <a:lumOff val="80000"/>
            </a:schemeClr>
          </a:solidFill>
          <a:ln w="31750">
            <a:solidFill>
              <a:schemeClr val="tx1"/>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304800" y="76198"/>
            <a:ext cx="8534400" cy="1023586"/>
          </a:xfrm>
          <a:prstGeom prst="rect">
            <a:avLst/>
          </a:prstGeom>
          <a:solidFill>
            <a:schemeClr val="tx2">
              <a:lumMod val="20000"/>
              <a:lumOff val="80000"/>
            </a:schemeClr>
          </a:solidFill>
        </p:spPr>
        <p:txBody>
          <a:bodyPr wrap="square" rtlCol="0">
            <a:spAutoFit/>
          </a:bodyPr>
          <a:lstStyle>
            <a:defPPr>
              <a:defRPr lang="en-US"/>
            </a:defPPr>
            <a:lvl1pPr algn="l" defTabSz="4857750" rtl="0" fontAlgn="base">
              <a:spcBef>
                <a:spcPct val="0"/>
              </a:spcBef>
              <a:spcAft>
                <a:spcPct val="0"/>
              </a:spcAft>
              <a:defRPr sz="9600" kern="1200">
                <a:solidFill>
                  <a:schemeClr val="tx1"/>
                </a:solidFill>
                <a:latin typeface="Arial" charset="0"/>
                <a:ea typeface="+mn-ea"/>
                <a:cs typeface="Arial" charset="0"/>
              </a:defRPr>
            </a:lvl1pPr>
            <a:lvl2pPr marL="2428875" indent="-1971675" algn="l" defTabSz="4857750" rtl="0" fontAlgn="base">
              <a:spcBef>
                <a:spcPct val="0"/>
              </a:spcBef>
              <a:spcAft>
                <a:spcPct val="0"/>
              </a:spcAft>
              <a:defRPr sz="9600" kern="1200">
                <a:solidFill>
                  <a:schemeClr val="tx1"/>
                </a:solidFill>
                <a:latin typeface="Arial" charset="0"/>
                <a:ea typeface="+mn-ea"/>
                <a:cs typeface="Arial" charset="0"/>
              </a:defRPr>
            </a:lvl2pPr>
            <a:lvl3pPr marL="4857750" indent="-3943350" algn="l" defTabSz="4857750" rtl="0" fontAlgn="base">
              <a:spcBef>
                <a:spcPct val="0"/>
              </a:spcBef>
              <a:spcAft>
                <a:spcPct val="0"/>
              </a:spcAft>
              <a:defRPr sz="9600" kern="1200">
                <a:solidFill>
                  <a:schemeClr val="tx1"/>
                </a:solidFill>
                <a:latin typeface="Arial" charset="0"/>
                <a:ea typeface="+mn-ea"/>
                <a:cs typeface="Arial" charset="0"/>
              </a:defRPr>
            </a:lvl3pPr>
            <a:lvl4pPr marL="7288213" indent="-5916613" algn="l" defTabSz="4857750" rtl="0" fontAlgn="base">
              <a:spcBef>
                <a:spcPct val="0"/>
              </a:spcBef>
              <a:spcAft>
                <a:spcPct val="0"/>
              </a:spcAft>
              <a:defRPr sz="9600" kern="1200">
                <a:solidFill>
                  <a:schemeClr val="tx1"/>
                </a:solidFill>
                <a:latin typeface="Arial" charset="0"/>
                <a:ea typeface="+mn-ea"/>
                <a:cs typeface="Arial" charset="0"/>
              </a:defRPr>
            </a:lvl4pPr>
            <a:lvl5pPr marL="9717088" indent="-7888288" algn="l" defTabSz="4857750" rtl="0" fontAlgn="base">
              <a:spcBef>
                <a:spcPct val="0"/>
              </a:spcBef>
              <a:spcAft>
                <a:spcPct val="0"/>
              </a:spcAft>
              <a:defRPr sz="9600" kern="1200">
                <a:solidFill>
                  <a:schemeClr val="tx1"/>
                </a:solidFill>
                <a:latin typeface="Arial" charset="0"/>
                <a:ea typeface="+mn-ea"/>
                <a:cs typeface="Arial" charset="0"/>
              </a:defRPr>
            </a:lvl5pPr>
            <a:lvl6pPr marL="2286000" algn="l" defTabSz="914400" rtl="0" eaLnBrk="1" latinLnBrk="0" hangingPunct="1">
              <a:defRPr sz="9600" kern="1200">
                <a:solidFill>
                  <a:schemeClr val="tx1"/>
                </a:solidFill>
                <a:latin typeface="Arial" charset="0"/>
                <a:ea typeface="+mn-ea"/>
                <a:cs typeface="Arial" charset="0"/>
              </a:defRPr>
            </a:lvl6pPr>
            <a:lvl7pPr marL="2743200" algn="l" defTabSz="914400" rtl="0" eaLnBrk="1" latinLnBrk="0" hangingPunct="1">
              <a:defRPr sz="9600" kern="1200">
                <a:solidFill>
                  <a:schemeClr val="tx1"/>
                </a:solidFill>
                <a:latin typeface="Arial" charset="0"/>
                <a:ea typeface="+mn-ea"/>
                <a:cs typeface="Arial" charset="0"/>
              </a:defRPr>
            </a:lvl7pPr>
            <a:lvl8pPr marL="3200400" algn="l" defTabSz="914400" rtl="0" eaLnBrk="1" latinLnBrk="0" hangingPunct="1">
              <a:defRPr sz="9600" kern="1200">
                <a:solidFill>
                  <a:schemeClr val="tx1"/>
                </a:solidFill>
                <a:latin typeface="Arial" charset="0"/>
                <a:ea typeface="+mn-ea"/>
                <a:cs typeface="Arial" charset="0"/>
              </a:defRPr>
            </a:lvl8pPr>
            <a:lvl9pPr marL="3657600" algn="l" defTabSz="914400" rtl="0" eaLnBrk="1" latinLnBrk="0" hangingPunct="1">
              <a:defRPr sz="9600" kern="1200">
                <a:solidFill>
                  <a:schemeClr val="tx1"/>
                </a:solidFill>
                <a:latin typeface="Arial" charset="0"/>
                <a:ea typeface="+mn-ea"/>
                <a:cs typeface="Arial" charset="0"/>
              </a:defRPr>
            </a:lvl9pPr>
          </a:lstStyle>
          <a:p>
            <a:r>
              <a:rPr lang="en-US" sz="2000" dirty="0" smtClean="0">
                <a:latin typeface="+mn-lt"/>
              </a:rPr>
              <a:t>We all live in watersheds and thus have relationships with water in addition to consumption.  A video about a local stream project emphasizes these citizen roles in water quality, water supply, and watershed livability. </a:t>
            </a:r>
            <a:endParaRPr lang="en-US" sz="2000" dirty="0">
              <a:latin typeface="+mn-lt"/>
            </a:endParaRPr>
          </a:p>
        </p:txBody>
      </p:sp>
      <p:sp>
        <p:nvSpPr>
          <p:cNvPr id="7" name="TextBox 121"/>
          <p:cNvSpPr txBox="1"/>
          <p:nvPr/>
        </p:nvSpPr>
        <p:spPr>
          <a:xfrm>
            <a:off x="838200" y="6096000"/>
            <a:ext cx="7391400" cy="651373"/>
          </a:xfrm>
          <a:prstGeom prst="rect">
            <a:avLst/>
          </a:prstGeom>
          <a:solidFill>
            <a:schemeClr val="tx2">
              <a:lumMod val="20000"/>
              <a:lumOff val="80000"/>
            </a:schemeClr>
          </a:solidFill>
        </p:spPr>
        <p:txBody>
          <a:bodyPr wrap="square" rtlCol="0">
            <a:spAutoFit/>
          </a:bodyPr>
          <a:lstStyle>
            <a:defPPr>
              <a:defRPr lang="en-US"/>
            </a:defPPr>
            <a:lvl1pPr algn="l" defTabSz="4857750" rtl="0" fontAlgn="base">
              <a:spcBef>
                <a:spcPct val="0"/>
              </a:spcBef>
              <a:spcAft>
                <a:spcPct val="0"/>
              </a:spcAft>
              <a:defRPr sz="9600" kern="1200">
                <a:solidFill>
                  <a:schemeClr val="tx1"/>
                </a:solidFill>
                <a:latin typeface="Arial" charset="0"/>
                <a:ea typeface="+mn-ea"/>
                <a:cs typeface="Arial" charset="0"/>
              </a:defRPr>
            </a:lvl1pPr>
            <a:lvl2pPr marL="2428875" indent="-1971675" algn="l" defTabSz="4857750" rtl="0" fontAlgn="base">
              <a:spcBef>
                <a:spcPct val="0"/>
              </a:spcBef>
              <a:spcAft>
                <a:spcPct val="0"/>
              </a:spcAft>
              <a:defRPr sz="9600" kern="1200">
                <a:solidFill>
                  <a:schemeClr val="tx1"/>
                </a:solidFill>
                <a:latin typeface="Arial" charset="0"/>
                <a:ea typeface="+mn-ea"/>
                <a:cs typeface="Arial" charset="0"/>
              </a:defRPr>
            </a:lvl2pPr>
            <a:lvl3pPr marL="4857750" indent="-3943350" algn="l" defTabSz="4857750" rtl="0" fontAlgn="base">
              <a:spcBef>
                <a:spcPct val="0"/>
              </a:spcBef>
              <a:spcAft>
                <a:spcPct val="0"/>
              </a:spcAft>
              <a:defRPr sz="9600" kern="1200">
                <a:solidFill>
                  <a:schemeClr val="tx1"/>
                </a:solidFill>
                <a:latin typeface="Arial" charset="0"/>
                <a:ea typeface="+mn-ea"/>
                <a:cs typeface="Arial" charset="0"/>
              </a:defRPr>
            </a:lvl3pPr>
            <a:lvl4pPr marL="7288213" indent="-5916613" algn="l" defTabSz="4857750" rtl="0" fontAlgn="base">
              <a:spcBef>
                <a:spcPct val="0"/>
              </a:spcBef>
              <a:spcAft>
                <a:spcPct val="0"/>
              </a:spcAft>
              <a:defRPr sz="9600" kern="1200">
                <a:solidFill>
                  <a:schemeClr val="tx1"/>
                </a:solidFill>
                <a:latin typeface="Arial" charset="0"/>
                <a:ea typeface="+mn-ea"/>
                <a:cs typeface="Arial" charset="0"/>
              </a:defRPr>
            </a:lvl4pPr>
            <a:lvl5pPr marL="9717088" indent="-7888288" algn="l" defTabSz="4857750" rtl="0" fontAlgn="base">
              <a:spcBef>
                <a:spcPct val="0"/>
              </a:spcBef>
              <a:spcAft>
                <a:spcPct val="0"/>
              </a:spcAft>
              <a:defRPr sz="9600" kern="1200">
                <a:solidFill>
                  <a:schemeClr val="tx1"/>
                </a:solidFill>
                <a:latin typeface="Arial" charset="0"/>
                <a:ea typeface="+mn-ea"/>
                <a:cs typeface="Arial" charset="0"/>
              </a:defRPr>
            </a:lvl5pPr>
            <a:lvl6pPr marL="2286000" algn="l" defTabSz="914400" rtl="0" eaLnBrk="1" latinLnBrk="0" hangingPunct="1">
              <a:defRPr sz="9600" kern="1200">
                <a:solidFill>
                  <a:schemeClr val="tx1"/>
                </a:solidFill>
                <a:latin typeface="Arial" charset="0"/>
                <a:ea typeface="+mn-ea"/>
                <a:cs typeface="Arial" charset="0"/>
              </a:defRPr>
            </a:lvl6pPr>
            <a:lvl7pPr marL="2743200" algn="l" defTabSz="914400" rtl="0" eaLnBrk="1" latinLnBrk="0" hangingPunct="1">
              <a:defRPr sz="9600" kern="1200">
                <a:solidFill>
                  <a:schemeClr val="tx1"/>
                </a:solidFill>
                <a:latin typeface="Arial" charset="0"/>
                <a:ea typeface="+mn-ea"/>
                <a:cs typeface="Arial" charset="0"/>
              </a:defRPr>
            </a:lvl7pPr>
            <a:lvl8pPr marL="3200400" algn="l" defTabSz="914400" rtl="0" eaLnBrk="1" latinLnBrk="0" hangingPunct="1">
              <a:defRPr sz="9600" kern="1200">
                <a:solidFill>
                  <a:schemeClr val="tx1"/>
                </a:solidFill>
                <a:latin typeface="Arial" charset="0"/>
                <a:ea typeface="+mn-ea"/>
                <a:cs typeface="Arial" charset="0"/>
              </a:defRPr>
            </a:lvl8pPr>
            <a:lvl9pPr marL="3657600" algn="l" defTabSz="914400" rtl="0" eaLnBrk="1" latinLnBrk="0" hangingPunct="1">
              <a:defRPr sz="9600" kern="1200">
                <a:solidFill>
                  <a:schemeClr val="tx1"/>
                </a:solidFill>
                <a:latin typeface="Arial" charset="0"/>
                <a:ea typeface="+mn-ea"/>
                <a:cs typeface="Arial" charset="0"/>
              </a:defRPr>
            </a:lvl9pPr>
          </a:lstStyle>
          <a:p>
            <a:r>
              <a:rPr lang="en-US" sz="1800" u="sng" dirty="0" smtClean="0">
                <a:latin typeface="+mn-lt"/>
              </a:rPr>
              <a:t>Restoring Plum Run: Turning Red Streams to Blue</a:t>
            </a:r>
            <a:r>
              <a:rPr lang="en-US" sz="1800" dirty="0" smtClean="0">
                <a:latin typeface="+mn-lt"/>
              </a:rPr>
              <a:t>, </a:t>
            </a:r>
            <a:r>
              <a:rPr lang="en-US" sz="1800" dirty="0" err="1" smtClean="0">
                <a:latin typeface="+mn-lt"/>
              </a:rPr>
              <a:t>GreenTreks</a:t>
            </a:r>
            <a:r>
              <a:rPr lang="en-US" sz="1800" dirty="0" smtClean="0">
                <a:latin typeface="+mn-lt"/>
              </a:rPr>
              <a:t> Network, Inc., </a:t>
            </a:r>
            <a:r>
              <a:rPr lang="en-US" sz="1800" dirty="0" smtClean="0">
                <a:latin typeface="+mn-lt"/>
                <a:hlinkClick r:id="rId2"/>
              </a:rPr>
              <a:t>http://vimeo.com/35766326</a:t>
            </a:r>
            <a:r>
              <a:rPr lang="en-US" sz="1800" dirty="0" smtClean="0">
                <a:latin typeface="+mn-lt"/>
              </a:rPr>
              <a:t> </a:t>
            </a:r>
            <a:endParaRPr lang="en-US" sz="1800" dirty="0">
              <a:latin typeface="+mn-lt"/>
            </a:endParaRPr>
          </a:p>
        </p:txBody>
      </p:sp>
      <p:pic>
        <p:nvPicPr>
          <p:cNvPr id="5" name="Picture 4"/>
          <p:cNvPicPr>
            <a:picLocks noChangeAspect="1" noChangeArrowheads="1"/>
          </p:cNvPicPr>
          <p:nvPr/>
        </p:nvPicPr>
        <p:blipFill>
          <a:blip r:embed="rId3" cstate="print"/>
          <a:srcRect t="14844" b="14844"/>
          <a:stretch>
            <a:fillRect/>
          </a:stretch>
        </p:blipFill>
        <p:spPr bwMode="auto">
          <a:xfrm>
            <a:off x="312464" y="3668092"/>
            <a:ext cx="4161661" cy="2359197"/>
          </a:xfrm>
          <a:prstGeom prst="rect">
            <a:avLst/>
          </a:prstGeom>
          <a:solidFill>
            <a:schemeClr val="tx2">
              <a:lumMod val="20000"/>
              <a:lumOff val="80000"/>
            </a:schemeClr>
          </a:solidFill>
          <a:ln w="9525">
            <a:solidFill>
              <a:schemeClr val="tx1"/>
            </a:solidFill>
            <a:miter lim="800000"/>
            <a:headEnd/>
            <a:tailEnd/>
          </a:ln>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2176" y="3668092"/>
            <a:ext cx="4161661" cy="2358045"/>
          </a:xfrm>
          <a:prstGeom prst="rect">
            <a:avLst/>
          </a:prstGeom>
          <a:solidFill>
            <a:schemeClr val="tx2">
              <a:lumMod val="20000"/>
              <a:lumOff val="80000"/>
            </a:schemeClr>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cstate="print"/>
          <a:srcRect t="15248" b="14925"/>
          <a:stretch>
            <a:fillRect/>
          </a:stretch>
        </p:blipFill>
        <p:spPr bwMode="auto">
          <a:xfrm>
            <a:off x="312464" y="1151615"/>
            <a:ext cx="4161661" cy="2342927"/>
          </a:xfrm>
          <a:prstGeom prst="rect">
            <a:avLst/>
          </a:prstGeom>
          <a:solidFill>
            <a:schemeClr val="tx2">
              <a:lumMod val="20000"/>
              <a:lumOff val="80000"/>
            </a:schemeClr>
          </a:solidFill>
          <a:ln w="9525">
            <a:solidFill>
              <a:schemeClr val="tx1"/>
            </a:solidFill>
            <a:miter lim="800000"/>
            <a:headEnd/>
            <a:tailEnd/>
          </a:ln>
        </p:spPr>
      </p:pic>
      <p:pic>
        <p:nvPicPr>
          <p:cNvPr id="2"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200" y="1151615"/>
            <a:ext cx="6400800" cy="3626768"/>
          </a:xfrm>
          <a:prstGeom prst="rect">
            <a:avLst/>
          </a:prstGeom>
          <a:solidFill>
            <a:schemeClr val="tx2">
              <a:lumMod val="20000"/>
              <a:lumOff val="80000"/>
            </a:schemeClr>
          </a:solidFill>
          <a:ln w="31750">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304800" y="76198"/>
            <a:ext cx="8534400" cy="1023586"/>
          </a:xfrm>
          <a:prstGeom prst="rect">
            <a:avLst/>
          </a:prstGeom>
          <a:solidFill>
            <a:schemeClr val="tx2">
              <a:lumMod val="20000"/>
              <a:lumOff val="80000"/>
            </a:schemeClr>
          </a:solidFill>
        </p:spPr>
        <p:txBody>
          <a:bodyPr wrap="square" rtlCol="0">
            <a:spAutoFit/>
          </a:bodyPr>
          <a:lstStyle>
            <a:defPPr>
              <a:defRPr lang="en-US"/>
            </a:defPPr>
            <a:lvl1pPr algn="l" defTabSz="4857750" rtl="0" fontAlgn="base">
              <a:spcBef>
                <a:spcPct val="0"/>
              </a:spcBef>
              <a:spcAft>
                <a:spcPct val="0"/>
              </a:spcAft>
              <a:defRPr sz="9600" kern="1200">
                <a:solidFill>
                  <a:schemeClr val="tx1"/>
                </a:solidFill>
                <a:latin typeface="Arial" charset="0"/>
                <a:ea typeface="+mn-ea"/>
                <a:cs typeface="Arial" charset="0"/>
              </a:defRPr>
            </a:lvl1pPr>
            <a:lvl2pPr marL="2428875" indent="-1971675" algn="l" defTabSz="4857750" rtl="0" fontAlgn="base">
              <a:spcBef>
                <a:spcPct val="0"/>
              </a:spcBef>
              <a:spcAft>
                <a:spcPct val="0"/>
              </a:spcAft>
              <a:defRPr sz="9600" kern="1200">
                <a:solidFill>
                  <a:schemeClr val="tx1"/>
                </a:solidFill>
                <a:latin typeface="Arial" charset="0"/>
                <a:ea typeface="+mn-ea"/>
                <a:cs typeface="Arial" charset="0"/>
              </a:defRPr>
            </a:lvl2pPr>
            <a:lvl3pPr marL="4857750" indent="-3943350" algn="l" defTabSz="4857750" rtl="0" fontAlgn="base">
              <a:spcBef>
                <a:spcPct val="0"/>
              </a:spcBef>
              <a:spcAft>
                <a:spcPct val="0"/>
              </a:spcAft>
              <a:defRPr sz="9600" kern="1200">
                <a:solidFill>
                  <a:schemeClr val="tx1"/>
                </a:solidFill>
                <a:latin typeface="Arial" charset="0"/>
                <a:ea typeface="+mn-ea"/>
                <a:cs typeface="Arial" charset="0"/>
              </a:defRPr>
            </a:lvl3pPr>
            <a:lvl4pPr marL="7288213" indent="-5916613" algn="l" defTabSz="4857750" rtl="0" fontAlgn="base">
              <a:spcBef>
                <a:spcPct val="0"/>
              </a:spcBef>
              <a:spcAft>
                <a:spcPct val="0"/>
              </a:spcAft>
              <a:defRPr sz="9600" kern="1200">
                <a:solidFill>
                  <a:schemeClr val="tx1"/>
                </a:solidFill>
                <a:latin typeface="Arial" charset="0"/>
                <a:ea typeface="+mn-ea"/>
                <a:cs typeface="Arial" charset="0"/>
              </a:defRPr>
            </a:lvl4pPr>
            <a:lvl5pPr marL="9717088" indent="-7888288" algn="l" defTabSz="4857750" rtl="0" fontAlgn="base">
              <a:spcBef>
                <a:spcPct val="0"/>
              </a:spcBef>
              <a:spcAft>
                <a:spcPct val="0"/>
              </a:spcAft>
              <a:defRPr sz="9600" kern="1200">
                <a:solidFill>
                  <a:schemeClr val="tx1"/>
                </a:solidFill>
                <a:latin typeface="Arial" charset="0"/>
                <a:ea typeface="+mn-ea"/>
                <a:cs typeface="Arial" charset="0"/>
              </a:defRPr>
            </a:lvl5pPr>
            <a:lvl6pPr marL="2286000" algn="l" defTabSz="914400" rtl="0" eaLnBrk="1" latinLnBrk="0" hangingPunct="1">
              <a:defRPr sz="9600" kern="1200">
                <a:solidFill>
                  <a:schemeClr val="tx1"/>
                </a:solidFill>
                <a:latin typeface="Arial" charset="0"/>
                <a:ea typeface="+mn-ea"/>
                <a:cs typeface="Arial" charset="0"/>
              </a:defRPr>
            </a:lvl6pPr>
            <a:lvl7pPr marL="2743200" algn="l" defTabSz="914400" rtl="0" eaLnBrk="1" latinLnBrk="0" hangingPunct="1">
              <a:defRPr sz="9600" kern="1200">
                <a:solidFill>
                  <a:schemeClr val="tx1"/>
                </a:solidFill>
                <a:latin typeface="Arial" charset="0"/>
                <a:ea typeface="+mn-ea"/>
                <a:cs typeface="Arial" charset="0"/>
              </a:defRPr>
            </a:lvl7pPr>
            <a:lvl8pPr marL="3200400" algn="l" defTabSz="914400" rtl="0" eaLnBrk="1" latinLnBrk="0" hangingPunct="1">
              <a:defRPr sz="9600" kern="1200">
                <a:solidFill>
                  <a:schemeClr val="tx1"/>
                </a:solidFill>
                <a:latin typeface="Arial" charset="0"/>
                <a:ea typeface="+mn-ea"/>
                <a:cs typeface="Arial" charset="0"/>
              </a:defRPr>
            </a:lvl8pPr>
            <a:lvl9pPr marL="3657600" algn="l" defTabSz="914400" rtl="0" eaLnBrk="1" latinLnBrk="0" hangingPunct="1">
              <a:defRPr sz="9600" kern="1200">
                <a:solidFill>
                  <a:schemeClr val="tx1"/>
                </a:solidFill>
                <a:latin typeface="Arial" charset="0"/>
                <a:ea typeface="+mn-ea"/>
                <a:cs typeface="Arial" charset="0"/>
              </a:defRPr>
            </a:lvl9pPr>
          </a:lstStyle>
          <a:p>
            <a:r>
              <a:rPr lang="en-US" sz="2000" dirty="0" smtClean="0">
                <a:latin typeface="+mn-lt"/>
              </a:rPr>
              <a:t>We all live in watersheds and thus have relationships with water in addition to consumption.  A video about a local stream project emphasizes these citizen roles in water quality, water supply, and watershed livability. </a:t>
            </a:r>
            <a:endParaRPr lang="en-US" sz="2000" dirty="0">
              <a:latin typeface="+mn-lt"/>
            </a:endParaRPr>
          </a:p>
        </p:txBody>
      </p:sp>
      <p:sp>
        <p:nvSpPr>
          <p:cNvPr id="7" name="TextBox 121"/>
          <p:cNvSpPr txBox="1"/>
          <p:nvPr/>
        </p:nvSpPr>
        <p:spPr>
          <a:xfrm>
            <a:off x="838200" y="6096000"/>
            <a:ext cx="7391400" cy="651373"/>
          </a:xfrm>
          <a:prstGeom prst="rect">
            <a:avLst/>
          </a:prstGeom>
          <a:solidFill>
            <a:schemeClr val="tx2">
              <a:lumMod val="20000"/>
              <a:lumOff val="80000"/>
            </a:schemeClr>
          </a:solidFill>
        </p:spPr>
        <p:txBody>
          <a:bodyPr wrap="square" rtlCol="0">
            <a:spAutoFit/>
          </a:bodyPr>
          <a:lstStyle>
            <a:defPPr>
              <a:defRPr lang="en-US"/>
            </a:defPPr>
            <a:lvl1pPr algn="l" defTabSz="4857750" rtl="0" fontAlgn="base">
              <a:spcBef>
                <a:spcPct val="0"/>
              </a:spcBef>
              <a:spcAft>
                <a:spcPct val="0"/>
              </a:spcAft>
              <a:defRPr sz="9600" kern="1200">
                <a:solidFill>
                  <a:schemeClr val="tx1"/>
                </a:solidFill>
                <a:latin typeface="Arial" charset="0"/>
                <a:ea typeface="+mn-ea"/>
                <a:cs typeface="Arial" charset="0"/>
              </a:defRPr>
            </a:lvl1pPr>
            <a:lvl2pPr marL="2428875" indent="-1971675" algn="l" defTabSz="4857750" rtl="0" fontAlgn="base">
              <a:spcBef>
                <a:spcPct val="0"/>
              </a:spcBef>
              <a:spcAft>
                <a:spcPct val="0"/>
              </a:spcAft>
              <a:defRPr sz="9600" kern="1200">
                <a:solidFill>
                  <a:schemeClr val="tx1"/>
                </a:solidFill>
                <a:latin typeface="Arial" charset="0"/>
                <a:ea typeface="+mn-ea"/>
                <a:cs typeface="Arial" charset="0"/>
              </a:defRPr>
            </a:lvl2pPr>
            <a:lvl3pPr marL="4857750" indent="-3943350" algn="l" defTabSz="4857750" rtl="0" fontAlgn="base">
              <a:spcBef>
                <a:spcPct val="0"/>
              </a:spcBef>
              <a:spcAft>
                <a:spcPct val="0"/>
              </a:spcAft>
              <a:defRPr sz="9600" kern="1200">
                <a:solidFill>
                  <a:schemeClr val="tx1"/>
                </a:solidFill>
                <a:latin typeface="Arial" charset="0"/>
                <a:ea typeface="+mn-ea"/>
                <a:cs typeface="Arial" charset="0"/>
              </a:defRPr>
            </a:lvl3pPr>
            <a:lvl4pPr marL="7288213" indent="-5916613" algn="l" defTabSz="4857750" rtl="0" fontAlgn="base">
              <a:spcBef>
                <a:spcPct val="0"/>
              </a:spcBef>
              <a:spcAft>
                <a:spcPct val="0"/>
              </a:spcAft>
              <a:defRPr sz="9600" kern="1200">
                <a:solidFill>
                  <a:schemeClr val="tx1"/>
                </a:solidFill>
                <a:latin typeface="Arial" charset="0"/>
                <a:ea typeface="+mn-ea"/>
                <a:cs typeface="Arial" charset="0"/>
              </a:defRPr>
            </a:lvl4pPr>
            <a:lvl5pPr marL="9717088" indent="-7888288" algn="l" defTabSz="4857750" rtl="0" fontAlgn="base">
              <a:spcBef>
                <a:spcPct val="0"/>
              </a:spcBef>
              <a:spcAft>
                <a:spcPct val="0"/>
              </a:spcAft>
              <a:defRPr sz="9600" kern="1200">
                <a:solidFill>
                  <a:schemeClr val="tx1"/>
                </a:solidFill>
                <a:latin typeface="Arial" charset="0"/>
                <a:ea typeface="+mn-ea"/>
                <a:cs typeface="Arial" charset="0"/>
              </a:defRPr>
            </a:lvl5pPr>
            <a:lvl6pPr marL="2286000" algn="l" defTabSz="914400" rtl="0" eaLnBrk="1" latinLnBrk="0" hangingPunct="1">
              <a:defRPr sz="9600" kern="1200">
                <a:solidFill>
                  <a:schemeClr val="tx1"/>
                </a:solidFill>
                <a:latin typeface="Arial" charset="0"/>
                <a:ea typeface="+mn-ea"/>
                <a:cs typeface="Arial" charset="0"/>
              </a:defRPr>
            </a:lvl6pPr>
            <a:lvl7pPr marL="2743200" algn="l" defTabSz="914400" rtl="0" eaLnBrk="1" latinLnBrk="0" hangingPunct="1">
              <a:defRPr sz="9600" kern="1200">
                <a:solidFill>
                  <a:schemeClr val="tx1"/>
                </a:solidFill>
                <a:latin typeface="Arial" charset="0"/>
                <a:ea typeface="+mn-ea"/>
                <a:cs typeface="Arial" charset="0"/>
              </a:defRPr>
            </a:lvl7pPr>
            <a:lvl8pPr marL="3200400" algn="l" defTabSz="914400" rtl="0" eaLnBrk="1" latinLnBrk="0" hangingPunct="1">
              <a:defRPr sz="9600" kern="1200">
                <a:solidFill>
                  <a:schemeClr val="tx1"/>
                </a:solidFill>
                <a:latin typeface="Arial" charset="0"/>
                <a:ea typeface="+mn-ea"/>
                <a:cs typeface="Arial" charset="0"/>
              </a:defRPr>
            </a:lvl8pPr>
            <a:lvl9pPr marL="3657600" algn="l" defTabSz="914400" rtl="0" eaLnBrk="1" latinLnBrk="0" hangingPunct="1">
              <a:defRPr sz="9600" kern="1200">
                <a:solidFill>
                  <a:schemeClr val="tx1"/>
                </a:solidFill>
                <a:latin typeface="Arial" charset="0"/>
                <a:ea typeface="+mn-ea"/>
                <a:cs typeface="Arial" charset="0"/>
              </a:defRPr>
            </a:lvl9pPr>
          </a:lstStyle>
          <a:p>
            <a:r>
              <a:rPr lang="en-US" sz="1800" u="sng" dirty="0" smtClean="0">
                <a:latin typeface="+mn-lt"/>
              </a:rPr>
              <a:t>Restoring Plum Run: Turning Red Streams to Blue</a:t>
            </a:r>
            <a:r>
              <a:rPr lang="en-US" sz="1800" dirty="0" smtClean="0">
                <a:latin typeface="+mn-lt"/>
              </a:rPr>
              <a:t>, </a:t>
            </a:r>
            <a:r>
              <a:rPr lang="en-US" sz="1800" dirty="0" err="1" smtClean="0">
                <a:latin typeface="+mn-lt"/>
              </a:rPr>
              <a:t>GreenTreks</a:t>
            </a:r>
            <a:r>
              <a:rPr lang="en-US" sz="1800" dirty="0" smtClean="0">
                <a:latin typeface="+mn-lt"/>
              </a:rPr>
              <a:t> Network, Inc., </a:t>
            </a:r>
            <a:r>
              <a:rPr lang="en-US" sz="1800" dirty="0" smtClean="0">
                <a:latin typeface="+mn-lt"/>
                <a:hlinkClick r:id="rId2"/>
              </a:rPr>
              <a:t>http://vimeo.com/35766326</a:t>
            </a:r>
            <a:r>
              <a:rPr lang="en-US" sz="1800" dirty="0" smtClean="0">
                <a:latin typeface="+mn-lt"/>
              </a:rPr>
              <a:t> </a:t>
            </a:r>
            <a:endParaRPr lang="en-US" sz="1800" dirty="0">
              <a:latin typeface="+mn-lt"/>
            </a:endParaRPr>
          </a:p>
        </p:txBody>
      </p:sp>
      <p:pic>
        <p:nvPicPr>
          <p:cNvPr id="5" name="Picture 4"/>
          <p:cNvPicPr>
            <a:picLocks noChangeAspect="1" noChangeArrowheads="1"/>
          </p:cNvPicPr>
          <p:nvPr/>
        </p:nvPicPr>
        <p:blipFill>
          <a:blip r:embed="rId3" cstate="print"/>
          <a:srcRect t="14844" b="14844"/>
          <a:stretch>
            <a:fillRect/>
          </a:stretch>
        </p:blipFill>
        <p:spPr bwMode="auto">
          <a:xfrm>
            <a:off x="312464" y="3668092"/>
            <a:ext cx="4161661" cy="2359197"/>
          </a:xfrm>
          <a:prstGeom prst="rect">
            <a:avLst/>
          </a:prstGeom>
          <a:solidFill>
            <a:schemeClr val="tx2">
              <a:lumMod val="20000"/>
              <a:lumOff val="80000"/>
            </a:schemeClr>
          </a:solidFill>
          <a:ln w="9525">
            <a:solidFill>
              <a:schemeClr val="tx1"/>
            </a:solidFill>
            <a:miter lim="800000"/>
            <a:headEnd/>
            <a:tailEnd/>
          </a:ln>
        </p:spPr>
      </p:pic>
      <p:pic>
        <p:nvPicPr>
          <p:cNvPr id="2"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8915" y="1151615"/>
            <a:ext cx="4161661" cy="2358046"/>
          </a:xfrm>
          <a:prstGeom prst="rect">
            <a:avLst/>
          </a:prstGeom>
          <a:solidFill>
            <a:schemeClr val="tx2">
              <a:lumMod val="20000"/>
              <a:lumOff val="80000"/>
            </a:schemeClr>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cstate="print"/>
          <a:srcRect t="15248" b="14925"/>
          <a:stretch>
            <a:fillRect/>
          </a:stretch>
        </p:blipFill>
        <p:spPr bwMode="auto">
          <a:xfrm>
            <a:off x="312464" y="1151615"/>
            <a:ext cx="4161661" cy="2342927"/>
          </a:xfrm>
          <a:prstGeom prst="rect">
            <a:avLst/>
          </a:prstGeom>
          <a:solidFill>
            <a:schemeClr val="tx2">
              <a:lumMod val="20000"/>
              <a:lumOff val="80000"/>
            </a:schemeClr>
          </a:solidFill>
          <a:ln w="9525">
            <a:solidFill>
              <a:schemeClr val="tx1"/>
            </a:solidFill>
            <a:miter lim="800000"/>
            <a:headEnd/>
            <a:tailEnd/>
          </a:ln>
        </p:spPr>
      </p:pic>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200" y="2393033"/>
            <a:ext cx="6400800" cy="3626767"/>
          </a:xfrm>
          <a:prstGeom prst="rect">
            <a:avLst/>
          </a:prstGeom>
          <a:solidFill>
            <a:schemeClr val="tx2">
              <a:lumMod val="20000"/>
              <a:lumOff val="80000"/>
            </a:schemeClr>
          </a:solidFill>
          <a:ln w="31750">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8534400" cy="1815882"/>
          </a:xfrm>
          <a:prstGeom prst="rect">
            <a:avLst/>
          </a:prstGeom>
          <a:noFill/>
        </p:spPr>
        <p:txBody>
          <a:bodyPr wrap="square" rtlCol="0">
            <a:spAutoFit/>
          </a:bodyPr>
          <a:lstStyle/>
          <a:p>
            <a:r>
              <a:rPr lang="en-US" sz="2800" u="sng" dirty="0" err="1" smtClean="0"/>
              <a:t>Brundtland</a:t>
            </a:r>
            <a:r>
              <a:rPr lang="en-US" sz="2800" u="sng" dirty="0" smtClean="0"/>
              <a:t> Report, 1987</a:t>
            </a:r>
          </a:p>
          <a:p>
            <a:r>
              <a:rPr lang="en-US" sz="2800" b="1" dirty="0" smtClean="0"/>
              <a:t>Sustainability</a:t>
            </a:r>
            <a:r>
              <a:rPr lang="en-US" sz="2800" dirty="0" smtClean="0"/>
              <a:t> – 1. meeting the needs of the present without compromising the ability of future generations to meet their needs.</a:t>
            </a:r>
          </a:p>
        </p:txBody>
      </p:sp>
      <p:grpSp>
        <p:nvGrpSpPr>
          <p:cNvPr id="5" name="Group 4"/>
          <p:cNvGrpSpPr/>
          <p:nvPr/>
        </p:nvGrpSpPr>
        <p:grpSpPr>
          <a:xfrm>
            <a:off x="3416458" y="1752600"/>
            <a:ext cx="5422742" cy="4975086"/>
            <a:chOff x="3416458" y="1752600"/>
            <a:chExt cx="5422742" cy="4975086"/>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382" t="48280" r="50678" b="544"/>
            <a:stretch>
              <a:fillRect/>
            </a:stretch>
          </p:blipFill>
          <p:spPr bwMode="auto">
            <a:xfrm>
              <a:off x="3416458" y="1752600"/>
              <a:ext cx="5346542"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443433" y="6019800"/>
              <a:ext cx="5395767" cy="707886"/>
            </a:xfrm>
            <a:prstGeom prst="rect">
              <a:avLst/>
            </a:prstGeom>
            <a:noFill/>
          </p:spPr>
          <p:txBody>
            <a:bodyPr wrap="square" rtlCol="0">
              <a:spAutoFit/>
            </a:bodyPr>
            <a:lstStyle/>
            <a:p>
              <a:r>
                <a:rPr lang="en-US" sz="2000" dirty="0" smtClean="0"/>
                <a:t>Flint, 2010, Symbolism of Sustainability, </a:t>
              </a:r>
              <a:r>
                <a:rPr lang="en-US" sz="2000" u="sng" dirty="0" err="1" smtClean="0"/>
                <a:t>Synesis</a:t>
              </a:r>
              <a:r>
                <a:rPr lang="en-US" sz="2000" dirty="0" smtClean="0"/>
                <a:t>, vol. 1, 25-37.</a:t>
              </a:r>
              <a:endParaRPr lang="en-US" sz="2000" dirty="0" smtClean="0"/>
            </a:p>
          </p:txBody>
        </p:sp>
      </p:grpSp>
    </p:spTree>
    <p:extLst>
      <p:ext uri="{BB962C8B-B14F-4D97-AF65-F5344CB8AC3E}">
        <p14:creationId xmlns:p14="http://schemas.microsoft.com/office/powerpoint/2010/main" val="208040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304800" y="76198"/>
            <a:ext cx="8534400" cy="1023586"/>
          </a:xfrm>
          <a:prstGeom prst="rect">
            <a:avLst/>
          </a:prstGeom>
          <a:solidFill>
            <a:schemeClr val="tx2">
              <a:lumMod val="20000"/>
              <a:lumOff val="80000"/>
            </a:schemeClr>
          </a:solidFill>
        </p:spPr>
        <p:txBody>
          <a:bodyPr wrap="square" rtlCol="0">
            <a:spAutoFit/>
          </a:bodyPr>
          <a:lstStyle>
            <a:defPPr>
              <a:defRPr lang="en-US"/>
            </a:defPPr>
            <a:lvl1pPr algn="l" defTabSz="4857750" rtl="0" fontAlgn="base">
              <a:spcBef>
                <a:spcPct val="0"/>
              </a:spcBef>
              <a:spcAft>
                <a:spcPct val="0"/>
              </a:spcAft>
              <a:defRPr sz="9600" kern="1200">
                <a:solidFill>
                  <a:schemeClr val="tx1"/>
                </a:solidFill>
                <a:latin typeface="Arial" charset="0"/>
                <a:ea typeface="+mn-ea"/>
                <a:cs typeface="Arial" charset="0"/>
              </a:defRPr>
            </a:lvl1pPr>
            <a:lvl2pPr marL="2428875" indent="-1971675" algn="l" defTabSz="4857750" rtl="0" fontAlgn="base">
              <a:spcBef>
                <a:spcPct val="0"/>
              </a:spcBef>
              <a:spcAft>
                <a:spcPct val="0"/>
              </a:spcAft>
              <a:defRPr sz="9600" kern="1200">
                <a:solidFill>
                  <a:schemeClr val="tx1"/>
                </a:solidFill>
                <a:latin typeface="Arial" charset="0"/>
                <a:ea typeface="+mn-ea"/>
                <a:cs typeface="Arial" charset="0"/>
              </a:defRPr>
            </a:lvl2pPr>
            <a:lvl3pPr marL="4857750" indent="-3943350" algn="l" defTabSz="4857750" rtl="0" fontAlgn="base">
              <a:spcBef>
                <a:spcPct val="0"/>
              </a:spcBef>
              <a:spcAft>
                <a:spcPct val="0"/>
              </a:spcAft>
              <a:defRPr sz="9600" kern="1200">
                <a:solidFill>
                  <a:schemeClr val="tx1"/>
                </a:solidFill>
                <a:latin typeface="Arial" charset="0"/>
                <a:ea typeface="+mn-ea"/>
                <a:cs typeface="Arial" charset="0"/>
              </a:defRPr>
            </a:lvl3pPr>
            <a:lvl4pPr marL="7288213" indent="-5916613" algn="l" defTabSz="4857750" rtl="0" fontAlgn="base">
              <a:spcBef>
                <a:spcPct val="0"/>
              </a:spcBef>
              <a:spcAft>
                <a:spcPct val="0"/>
              </a:spcAft>
              <a:defRPr sz="9600" kern="1200">
                <a:solidFill>
                  <a:schemeClr val="tx1"/>
                </a:solidFill>
                <a:latin typeface="Arial" charset="0"/>
                <a:ea typeface="+mn-ea"/>
                <a:cs typeface="Arial" charset="0"/>
              </a:defRPr>
            </a:lvl4pPr>
            <a:lvl5pPr marL="9717088" indent="-7888288" algn="l" defTabSz="4857750" rtl="0" fontAlgn="base">
              <a:spcBef>
                <a:spcPct val="0"/>
              </a:spcBef>
              <a:spcAft>
                <a:spcPct val="0"/>
              </a:spcAft>
              <a:defRPr sz="9600" kern="1200">
                <a:solidFill>
                  <a:schemeClr val="tx1"/>
                </a:solidFill>
                <a:latin typeface="Arial" charset="0"/>
                <a:ea typeface="+mn-ea"/>
                <a:cs typeface="Arial" charset="0"/>
              </a:defRPr>
            </a:lvl5pPr>
            <a:lvl6pPr marL="2286000" algn="l" defTabSz="914400" rtl="0" eaLnBrk="1" latinLnBrk="0" hangingPunct="1">
              <a:defRPr sz="9600" kern="1200">
                <a:solidFill>
                  <a:schemeClr val="tx1"/>
                </a:solidFill>
                <a:latin typeface="Arial" charset="0"/>
                <a:ea typeface="+mn-ea"/>
                <a:cs typeface="Arial" charset="0"/>
              </a:defRPr>
            </a:lvl6pPr>
            <a:lvl7pPr marL="2743200" algn="l" defTabSz="914400" rtl="0" eaLnBrk="1" latinLnBrk="0" hangingPunct="1">
              <a:defRPr sz="9600" kern="1200">
                <a:solidFill>
                  <a:schemeClr val="tx1"/>
                </a:solidFill>
                <a:latin typeface="Arial" charset="0"/>
                <a:ea typeface="+mn-ea"/>
                <a:cs typeface="Arial" charset="0"/>
              </a:defRPr>
            </a:lvl7pPr>
            <a:lvl8pPr marL="3200400" algn="l" defTabSz="914400" rtl="0" eaLnBrk="1" latinLnBrk="0" hangingPunct="1">
              <a:defRPr sz="9600" kern="1200">
                <a:solidFill>
                  <a:schemeClr val="tx1"/>
                </a:solidFill>
                <a:latin typeface="Arial" charset="0"/>
                <a:ea typeface="+mn-ea"/>
                <a:cs typeface="Arial" charset="0"/>
              </a:defRPr>
            </a:lvl8pPr>
            <a:lvl9pPr marL="3657600" algn="l" defTabSz="914400" rtl="0" eaLnBrk="1" latinLnBrk="0" hangingPunct="1">
              <a:defRPr sz="9600" kern="1200">
                <a:solidFill>
                  <a:schemeClr val="tx1"/>
                </a:solidFill>
                <a:latin typeface="Arial" charset="0"/>
                <a:ea typeface="+mn-ea"/>
                <a:cs typeface="Arial" charset="0"/>
              </a:defRPr>
            </a:lvl9pPr>
          </a:lstStyle>
          <a:p>
            <a:r>
              <a:rPr lang="en-US" sz="2000" dirty="0" smtClean="0">
                <a:latin typeface="+mn-lt"/>
              </a:rPr>
              <a:t>We all live in watersheds and thus have relationships with water in addition to consumption.  A video about a local stream project emphasizes these citizen roles in water quality, water supply, and watershed livability. </a:t>
            </a:r>
            <a:endParaRPr lang="en-US" sz="2000" dirty="0">
              <a:latin typeface="+mn-lt"/>
            </a:endParaRPr>
          </a:p>
        </p:txBody>
      </p:sp>
      <p:sp>
        <p:nvSpPr>
          <p:cNvPr id="7" name="TextBox 121"/>
          <p:cNvSpPr txBox="1"/>
          <p:nvPr/>
        </p:nvSpPr>
        <p:spPr>
          <a:xfrm>
            <a:off x="838200" y="6096000"/>
            <a:ext cx="7391400" cy="651373"/>
          </a:xfrm>
          <a:prstGeom prst="rect">
            <a:avLst/>
          </a:prstGeom>
          <a:solidFill>
            <a:schemeClr val="tx2">
              <a:lumMod val="20000"/>
              <a:lumOff val="80000"/>
            </a:schemeClr>
          </a:solidFill>
        </p:spPr>
        <p:txBody>
          <a:bodyPr wrap="square" rtlCol="0">
            <a:spAutoFit/>
          </a:bodyPr>
          <a:lstStyle>
            <a:defPPr>
              <a:defRPr lang="en-US"/>
            </a:defPPr>
            <a:lvl1pPr algn="l" defTabSz="4857750" rtl="0" fontAlgn="base">
              <a:spcBef>
                <a:spcPct val="0"/>
              </a:spcBef>
              <a:spcAft>
                <a:spcPct val="0"/>
              </a:spcAft>
              <a:defRPr sz="9600" kern="1200">
                <a:solidFill>
                  <a:schemeClr val="tx1"/>
                </a:solidFill>
                <a:latin typeface="Arial" charset="0"/>
                <a:ea typeface="+mn-ea"/>
                <a:cs typeface="Arial" charset="0"/>
              </a:defRPr>
            </a:lvl1pPr>
            <a:lvl2pPr marL="2428875" indent="-1971675" algn="l" defTabSz="4857750" rtl="0" fontAlgn="base">
              <a:spcBef>
                <a:spcPct val="0"/>
              </a:spcBef>
              <a:spcAft>
                <a:spcPct val="0"/>
              </a:spcAft>
              <a:defRPr sz="9600" kern="1200">
                <a:solidFill>
                  <a:schemeClr val="tx1"/>
                </a:solidFill>
                <a:latin typeface="Arial" charset="0"/>
                <a:ea typeface="+mn-ea"/>
                <a:cs typeface="Arial" charset="0"/>
              </a:defRPr>
            </a:lvl2pPr>
            <a:lvl3pPr marL="4857750" indent="-3943350" algn="l" defTabSz="4857750" rtl="0" fontAlgn="base">
              <a:spcBef>
                <a:spcPct val="0"/>
              </a:spcBef>
              <a:spcAft>
                <a:spcPct val="0"/>
              </a:spcAft>
              <a:defRPr sz="9600" kern="1200">
                <a:solidFill>
                  <a:schemeClr val="tx1"/>
                </a:solidFill>
                <a:latin typeface="Arial" charset="0"/>
                <a:ea typeface="+mn-ea"/>
                <a:cs typeface="Arial" charset="0"/>
              </a:defRPr>
            </a:lvl3pPr>
            <a:lvl4pPr marL="7288213" indent="-5916613" algn="l" defTabSz="4857750" rtl="0" fontAlgn="base">
              <a:spcBef>
                <a:spcPct val="0"/>
              </a:spcBef>
              <a:spcAft>
                <a:spcPct val="0"/>
              </a:spcAft>
              <a:defRPr sz="9600" kern="1200">
                <a:solidFill>
                  <a:schemeClr val="tx1"/>
                </a:solidFill>
                <a:latin typeface="Arial" charset="0"/>
                <a:ea typeface="+mn-ea"/>
                <a:cs typeface="Arial" charset="0"/>
              </a:defRPr>
            </a:lvl4pPr>
            <a:lvl5pPr marL="9717088" indent="-7888288" algn="l" defTabSz="4857750" rtl="0" fontAlgn="base">
              <a:spcBef>
                <a:spcPct val="0"/>
              </a:spcBef>
              <a:spcAft>
                <a:spcPct val="0"/>
              </a:spcAft>
              <a:defRPr sz="9600" kern="1200">
                <a:solidFill>
                  <a:schemeClr val="tx1"/>
                </a:solidFill>
                <a:latin typeface="Arial" charset="0"/>
                <a:ea typeface="+mn-ea"/>
                <a:cs typeface="Arial" charset="0"/>
              </a:defRPr>
            </a:lvl5pPr>
            <a:lvl6pPr marL="2286000" algn="l" defTabSz="914400" rtl="0" eaLnBrk="1" latinLnBrk="0" hangingPunct="1">
              <a:defRPr sz="9600" kern="1200">
                <a:solidFill>
                  <a:schemeClr val="tx1"/>
                </a:solidFill>
                <a:latin typeface="Arial" charset="0"/>
                <a:ea typeface="+mn-ea"/>
                <a:cs typeface="Arial" charset="0"/>
              </a:defRPr>
            </a:lvl6pPr>
            <a:lvl7pPr marL="2743200" algn="l" defTabSz="914400" rtl="0" eaLnBrk="1" latinLnBrk="0" hangingPunct="1">
              <a:defRPr sz="9600" kern="1200">
                <a:solidFill>
                  <a:schemeClr val="tx1"/>
                </a:solidFill>
                <a:latin typeface="Arial" charset="0"/>
                <a:ea typeface="+mn-ea"/>
                <a:cs typeface="Arial" charset="0"/>
              </a:defRPr>
            </a:lvl7pPr>
            <a:lvl8pPr marL="3200400" algn="l" defTabSz="914400" rtl="0" eaLnBrk="1" latinLnBrk="0" hangingPunct="1">
              <a:defRPr sz="9600" kern="1200">
                <a:solidFill>
                  <a:schemeClr val="tx1"/>
                </a:solidFill>
                <a:latin typeface="Arial" charset="0"/>
                <a:ea typeface="+mn-ea"/>
                <a:cs typeface="Arial" charset="0"/>
              </a:defRPr>
            </a:lvl8pPr>
            <a:lvl9pPr marL="3657600" algn="l" defTabSz="914400" rtl="0" eaLnBrk="1" latinLnBrk="0" hangingPunct="1">
              <a:defRPr sz="9600" kern="1200">
                <a:solidFill>
                  <a:schemeClr val="tx1"/>
                </a:solidFill>
                <a:latin typeface="Arial" charset="0"/>
                <a:ea typeface="+mn-ea"/>
                <a:cs typeface="Arial" charset="0"/>
              </a:defRPr>
            </a:lvl9pPr>
          </a:lstStyle>
          <a:p>
            <a:r>
              <a:rPr lang="en-US" sz="1800" u="sng" dirty="0" smtClean="0">
                <a:latin typeface="+mn-lt"/>
              </a:rPr>
              <a:t>Restoring Plum Run: Turning Red Streams to Blue</a:t>
            </a:r>
            <a:r>
              <a:rPr lang="en-US" sz="1800" dirty="0" smtClean="0">
                <a:latin typeface="+mn-lt"/>
              </a:rPr>
              <a:t>, </a:t>
            </a:r>
            <a:r>
              <a:rPr lang="en-US" sz="1800" dirty="0" err="1" smtClean="0">
                <a:latin typeface="+mn-lt"/>
              </a:rPr>
              <a:t>GreenTreks</a:t>
            </a:r>
            <a:r>
              <a:rPr lang="en-US" sz="1800" dirty="0" smtClean="0">
                <a:latin typeface="+mn-lt"/>
              </a:rPr>
              <a:t> Network, Inc., </a:t>
            </a:r>
            <a:r>
              <a:rPr lang="en-US" sz="1800" dirty="0" smtClean="0">
                <a:latin typeface="+mn-lt"/>
                <a:hlinkClick r:id="rId2"/>
              </a:rPr>
              <a:t>http://vimeo.com/35766326</a:t>
            </a:r>
            <a:r>
              <a:rPr lang="en-US" sz="1800" dirty="0" smtClean="0">
                <a:latin typeface="+mn-lt"/>
              </a:rPr>
              <a:t> </a:t>
            </a:r>
            <a:endParaRPr lang="en-US" sz="1800" dirty="0">
              <a:latin typeface="+mn-lt"/>
            </a:endParaRP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176" y="3668092"/>
            <a:ext cx="4161661" cy="2358045"/>
          </a:xfrm>
          <a:prstGeom prst="rect">
            <a:avLst/>
          </a:prstGeom>
          <a:solidFill>
            <a:schemeClr val="tx2">
              <a:lumMod val="20000"/>
              <a:lumOff val="80000"/>
            </a:schemeClr>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8915" y="1151615"/>
            <a:ext cx="4161661" cy="2358046"/>
          </a:xfrm>
          <a:prstGeom prst="rect">
            <a:avLst/>
          </a:prstGeom>
          <a:solidFill>
            <a:schemeClr val="tx2">
              <a:lumMod val="20000"/>
              <a:lumOff val="80000"/>
            </a:schemeClr>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cstate="print"/>
          <a:srcRect t="15248" b="14925"/>
          <a:stretch>
            <a:fillRect/>
          </a:stretch>
        </p:blipFill>
        <p:spPr bwMode="auto">
          <a:xfrm>
            <a:off x="312464" y="1151615"/>
            <a:ext cx="4161661" cy="2342927"/>
          </a:xfrm>
          <a:prstGeom prst="rect">
            <a:avLst/>
          </a:prstGeom>
          <a:solidFill>
            <a:schemeClr val="tx2">
              <a:lumMod val="20000"/>
              <a:lumOff val="80000"/>
            </a:schemeClr>
          </a:solidFill>
          <a:ln w="9525">
            <a:solidFill>
              <a:schemeClr val="tx1"/>
            </a:solidFill>
            <a:miter lim="800000"/>
            <a:headEnd/>
            <a:tailEnd/>
          </a:ln>
        </p:spPr>
      </p:pic>
      <p:pic>
        <p:nvPicPr>
          <p:cNvPr id="5" name="Picture 4"/>
          <p:cNvPicPr>
            <a:picLocks noChangeAspect="1" noChangeArrowheads="1"/>
          </p:cNvPicPr>
          <p:nvPr/>
        </p:nvPicPr>
        <p:blipFill>
          <a:blip r:embed="rId6" cstate="print"/>
          <a:srcRect t="14844" b="14844"/>
          <a:stretch>
            <a:fillRect/>
          </a:stretch>
        </p:blipFill>
        <p:spPr bwMode="auto">
          <a:xfrm>
            <a:off x="312463" y="2391261"/>
            <a:ext cx="6400800" cy="3628539"/>
          </a:xfrm>
          <a:prstGeom prst="rect">
            <a:avLst/>
          </a:prstGeom>
          <a:solidFill>
            <a:schemeClr val="tx2">
              <a:lumMod val="20000"/>
              <a:lumOff val="80000"/>
            </a:schemeClr>
          </a:solidFill>
          <a:ln w="31750">
            <a:solidFill>
              <a:schemeClr val="tx1"/>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 y="914400"/>
            <a:ext cx="8778240" cy="4935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79" y="914400"/>
            <a:ext cx="8778240" cy="493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21"/>
          <p:cNvSpPr txBox="1"/>
          <p:nvPr/>
        </p:nvSpPr>
        <p:spPr>
          <a:xfrm>
            <a:off x="838200" y="6096000"/>
            <a:ext cx="7391400" cy="651373"/>
          </a:xfrm>
          <a:prstGeom prst="rect">
            <a:avLst/>
          </a:prstGeom>
          <a:solidFill>
            <a:schemeClr val="tx2">
              <a:lumMod val="20000"/>
              <a:lumOff val="80000"/>
            </a:schemeClr>
          </a:solidFill>
        </p:spPr>
        <p:txBody>
          <a:bodyPr wrap="square" rtlCol="0">
            <a:spAutoFit/>
          </a:bodyPr>
          <a:lstStyle>
            <a:defPPr>
              <a:defRPr lang="en-US"/>
            </a:defPPr>
            <a:lvl1pPr algn="l" defTabSz="4857750" rtl="0" fontAlgn="base">
              <a:spcBef>
                <a:spcPct val="0"/>
              </a:spcBef>
              <a:spcAft>
                <a:spcPct val="0"/>
              </a:spcAft>
              <a:defRPr sz="9600" kern="1200">
                <a:solidFill>
                  <a:schemeClr val="tx1"/>
                </a:solidFill>
                <a:latin typeface="Arial" charset="0"/>
                <a:ea typeface="+mn-ea"/>
                <a:cs typeface="Arial" charset="0"/>
              </a:defRPr>
            </a:lvl1pPr>
            <a:lvl2pPr marL="2428875" indent="-1971675" algn="l" defTabSz="4857750" rtl="0" fontAlgn="base">
              <a:spcBef>
                <a:spcPct val="0"/>
              </a:spcBef>
              <a:spcAft>
                <a:spcPct val="0"/>
              </a:spcAft>
              <a:defRPr sz="9600" kern="1200">
                <a:solidFill>
                  <a:schemeClr val="tx1"/>
                </a:solidFill>
                <a:latin typeface="Arial" charset="0"/>
                <a:ea typeface="+mn-ea"/>
                <a:cs typeface="Arial" charset="0"/>
              </a:defRPr>
            </a:lvl2pPr>
            <a:lvl3pPr marL="4857750" indent="-3943350" algn="l" defTabSz="4857750" rtl="0" fontAlgn="base">
              <a:spcBef>
                <a:spcPct val="0"/>
              </a:spcBef>
              <a:spcAft>
                <a:spcPct val="0"/>
              </a:spcAft>
              <a:defRPr sz="9600" kern="1200">
                <a:solidFill>
                  <a:schemeClr val="tx1"/>
                </a:solidFill>
                <a:latin typeface="Arial" charset="0"/>
                <a:ea typeface="+mn-ea"/>
                <a:cs typeface="Arial" charset="0"/>
              </a:defRPr>
            </a:lvl3pPr>
            <a:lvl4pPr marL="7288213" indent="-5916613" algn="l" defTabSz="4857750" rtl="0" fontAlgn="base">
              <a:spcBef>
                <a:spcPct val="0"/>
              </a:spcBef>
              <a:spcAft>
                <a:spcPct val="0"/>
              </a:spcAft>
              <a:defRPr sz="9600" kern="1200">
                <a:solidFill>
                  <a:schemeClr val="tx1"/>
                </a:solidFill>
                <a:latin typeface="Arial" charset="0"/>
                <a:ea typeface="+mn-ea"/>
                <a:cs typeface="Arial" charset="0"/>
              </a:defRPr>
            </a:lvl4pPr>
            <a:lvl5pPr marL="9717088" indent="-7888288" algn="l" defTabSz="4857750" rtl="0" fontAlgn="base">
              <a:spcBef>
                <a:spcPct val="0"/>
              </a:spcBef>
              <a:spcAft>
                <a:spcPct val="0"/>
              </a:spcAft>
              <a:defRPr sz="9600" kern="1200">
                <a:solidFill>
                  <a:schemeClr val="tx1"/>
                </a:solidFill>
                <a:latin typeface="Arial" charset="0"/>
                <a:ea typeface="+mn-ea"/>
                <a:cs typeface="Arial" charset="0"/>
              </a:defRPr>
            </a:lvl5pPr>
            <a:lvl6pPr marL="2286000" algn="l" defTabSz="914400" rtl="0" eaLnBrk="1" latinLnBrk="0" hangingPunct="1">
              <a:defRPr sz="9600" kern="1200">
                <a:solidFill>
                  <a:schemeClr val="tx1"/>
                </a:solidFill>
                <a:latin typeface="Arial" charset="0"/>
                <a:ea typeface="+mn-ea"/>
                <a:cs typeface="Arial" charset="0"/>
              </a:defRPr>
            </a:lvl6pPr>
            <a:lvl7pPr marL="2743200" algn="l" defTabSz="914400" rtl="0" eaLnBrk="1" latinLnBrk="0" hangingPunct="1">
              <a:defRPr sz="9600" kern="1200">
                <a:solidFill>
                  <a:schemeClr val="tx1"/>
                </a:solidFill>
                <a:latin typeface="Arial" charset="0"/>
                <a:ea typeface="+mn-ea"/>
                <a:cs typeface="Arial" charset="0"/>
              </a:defRPr>
            </a:lvl7pPr>
            <a:lvl8pPr marL="3200400" algn="l" defTabSz="914400" rtl="0" eaLnBrk="1" latinLnBrk="0" hangingPunct="1">
              <a:defRPr sz="9600" kern="1200">
                <a:solidFill>
                  <a:schemeClr val="tx1"/>
                </a:solidFill>
                <a:latin typeface="Arial" charset="0"/>
                <a:ea typeface="+mn-ea"/>
                <a:cs typeface="Arial" charset="0"/>
              </a:defRPr>
            </a:lvl8pPr>
            <a:lvl9pPr marL="3657600" algn="l" defTabSz="914400" rtl="0" eaLnBrk="1" latinLnBrk="0" hangingPunct="1">
              <a:defRPr sz="9600" kern="1200">
                <a:solidFill>
                  <a:schemeClr val="tx1"/>
                </a:solidFill>
                <a:latin typeface="Arial" charset="0"/>
                <a:ea typeface="+mn-ea"/>
                <a:cs typeface="Arial" charset="0"/>
              </a:defRPr>
            </a:lvl9pPr>
          </a:lstStyle>
          <a:p>
            <a:r>
              <a:rPr lang="en-US" sz="1800" u="sng" dirty="0" smtClean="0">
                <a:latin typeface="+mn-lt"/>
              </a:rPr>
              <a:t>Restoring Plum Run: Turning Red Streams to Blue</a:t>
            </a:r>
            <a:r>
              <a:rPr lang="en-US" sz="1800" dirty="0" smtClean="0">
                <a:latin typeface="+mn-lt"/>
              </a:rPr>
              <a:t>, </a:t>
            </a:r>
            <a:r>
              <a:rPr lang="en-US" sz="1800" dirty="0" err="1" smtClean="0">
                <a:latin typeface="+mn-lt"/>
              </a:rPr>
              <a:t>GreenTreks</a:t>
            </a:r>
            <a:r>
              <a:rPr lang="en-US" sz="1800" dirty="0" smtClean="0">
                <a:latin typeface="+mn-lt"/>
              </a:rPr>
              <a:t> Network, Inc., </a:t>
            </a:r>
            <a:r>
              <a:rPr lang="en-US" sz="1800" dirty="0" smtClean="0">
                <a:latin typeface="+mn-lt"/>
                <a:hlinkClick r:id="rId4"/>
              </a:rPr>
              <a:t>http://vimeo.com/35766326</a:t>
            </a:r>
            <a:r>
              <a:rPr lang="en-US" sz="1800" dirty="0" smtClean="0">
                <a:latin typeface="+mn-lt"/>
              </a:rPr>
              <a:t> </a:t>
            </a:r>
            <a:endParaRPr lang="en-US" sz="1800" dirty="0">
              <a:latin typeface="+mn-lt"/>
            </a:endParaRPr>
          </a:p>
        </p:txBody>
      </p:sp>
    </p:spTree>
    <p:extLst>
      <p:ext uri="{BB962C8B-B14F-4D97-AF65-F5344CB8AC3E}">
        <p14:creationId xmlns:p14="http://schemas.microsoft.com/office/powerpoint/2010/main" val="397314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dissolve">
                                      <p:cBhvr>
                                        <p:cTn id="7" dur="1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28600"/>
            <a:ext cx="8229600" cy="1508105"/>
          </a:xfrm>
          <a:prstGeom prst="rect">
            <a:avLst/>
          </a:prstGeom>
          <a:noFill/>
          <a:ln w="19050">
            <a:solidFill>
              <a:srgbClr val="00B0F0"/>
            </a:solidFill>
          </a:ln>
        </p:spPr>
        <p:txBody>
          <a:bodyPr wrap="square" rtlCol="0">
            <a:spAutoFit/>
          </a:bodyPr>
          <a:lstStyle/>
          <a:p>
            <a:r>
              <a:rPr lang="en-US" sz="2400" dirty="0" smtClean="0"/>
              <a:t>The land ethic simply enlarges the boundaries of the community to include soils, waters, plants, and animals, or collectively: the land.</a:t>
            </a:r>
          </a:p>
          <a:p>
            <a:r>
              <a:rPr lang="en-US" sz="2000" dirty="0" smtClean="0"/>
              <a:t>Aldo Leopold, “The Community Concept,” A Sand County Almanac.</a:t>
            </a:r>
          </a:p>
        </p:txBody>
      </p:sp>
      <p:sp>
        <p:nvSpPr>
          <p:cNvPr id="5" name="TextBox 4"/>
          <p:cNvSpPr txBox="1"/>
          <p:nvPr/>
        </p:nvSpPr>
        <p:spPr>
          <a:xfrm>
            <a:off x="457200" y="2081986"/>
            <a:ext cx="8229600" cy="2185214"/>
          </a:xfrm>
          <a:prstGeom prst="rect">
            <a:avLst/>
          </a:prstGeom>
          <a:noFill/>
          <a:ln w="19050">
            <a:solidFill>
              <a:srgbClr val="00B0F0"/>
            </a:solidFill>
          </a:ln>
        </p:spPr>
        <p:txBody>
          <a:bodyPr wrap="square" rtlCol="0">
            <a:spAutoFit/>
          </a:bodyPr>
          <a:lstStyle/>
          <a:p>
            <a:r>
              <a:rPr lang="en-US" sz="2400" dirty="0" smtClean="0"/>
              <a:t>The cowman who cleans his range of wolves does not realize that he is taking over the wolf’s job of trimming the herd to fit the range.  </a:t>
            </a:r>
            <a:r>
              <a:rPr lang="en-US" sz="2400" i="1" dirty="0" smtClean="0"/>
              <a:t>He has not learned to think like a mountain.</a:t>
            </a:r>
            <a:r>
              <a:rPr lang="en-US" sz="2400" dirty="0" smtClean="0"/>
              <a:t>  Hence we have dustbowls, and rivers washing the future into the sea.</a:t>
            </a:r>
          </a:p>
          <a:p>
            <a:r>
              <a:rPr lang="en-US" sz="2000" dirty="0" smtClean="0"/>
              <a:t>Aldo Leopold, “Thinking Like a Mountain,” A Sand County Almanac (emphasis added).</a:t>
            </a:r>
          </a:p>
        </p:txBody>
      </p:sp>
      <p:sp>
        <p:nvSpPr>
          <p:cNvPr id="6" name="TextBox 5"/>
          <p:cNvSpPr txBox="1"/>
          <p:nvPr/>
        </p:nvSpPr>
        <p:spPr>
          <a:xfrm>
            <a:off x="457200" y="4652427"/>
            <a:ext cx="8229600" cy="1138773"/>
          </a:xfrm>
          <a:prstGeom prst="rect">
            <a:avLst/>
          </a:prstGeom>
          <a:noFill/>
          <a:ln w="19050">
            <a:solidFill>
              <a:srgbClr val="00B0F0"/>
            </a:solidFill>
          </a:ln>
        </p:spPr>
        <p:txBody>
          <a:bodyPr wrap="square" rtlCol="0">
            <a:spAutoFit/>
          </a:bodyPr>
          <a:lstStyle/>
          <a:p>
            <a:r>
              <a:rPr lang="en-US" sz="2400" dirty="0" smtClean="0"/>
              <a:t>The major problems in the world are the result of the difference between how nature works and the way people think.</a:t>
            </a:r>
            <a:endParaRPr lang="en-US" sz="2800" dirty="0" smtClean="0"/>
          </a:p>
          <a:p>
            <a:r>
              <a:rPr lang="en-US" sz="2000" dirty="0" smtClean="0"/>
              <a:t>Gregory Bateson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275" y="219075"/>
            <a:ext cx="8553450" cy="641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350558" y="3429000"/>
            <a:ext cx="1498167" cy="523220"/>
          </a:xfrm>
          <a:prstGeom prst="rect">
            <a:avLst/>
          </a:prstGeom>
          <a:solidFill>
            <a:schemeClr val="bg1">
              <a:lumMod val="85000"/>
            </a:schemeClr>
          </a:solidFill>
        </p:spPr>
        <p:txBody>
          <a:bodyPr wrap="none" rtlCol="0">
            <a:spAutoFit/>
          </a:bodyPr>
          <a:lstStyle/>
          <a:p>
            <a:r>
              <a:rPr lang="en-US" sz="2800" dirty="0" smtClean="0"/>
              <a:t>Soil, rock</a:t>
            </a:r>
          </a:p>
        </p:txBody>
      </p:sp>
      <p:sp>
        <p:nvSpPr>
          <p:cNvPr id="4" name="TextBox 3"/>
          <p:cNvSpPr txBox="1"/>
          <p:nvPr/>
        </p:nvSpPr>
        <p:spPr>
          <a:xfrm>
            <a:off x="761443" y="1066800"/>
            <a:ext cx="4115357" cy="523220"/>
          </a:xfrm>
          <a:prstGeom prst="rect">
            <a:avLst/>
          </a:prstGeom>
          <a:solidFill>
            <a:schemeClr val="bg1">
              <a:lumMod val="85000"/>
            </a:schemeClr>
          </a:solidFill>
        </p:spPr>
        <p:txBody>
          <a:bodyPr wrap="none" rtlCol="0">
            <a:spAutoFit/>
          </a:bodyPr>
          <a:lstStyle/>
          <a:p>
            <a:r>
              <a:rPr lang="en-US" sz="2800" dirty="0" smtClean="0"/>
              <a:t>Trees, shrubs, insects, deer</a:t>
            </a:r>
          </a:p>
        </p:txBody>
      </p:sp>
      <p:sp>
        <p:nvSpPr>
          <p:cNvPr id="5" name="TextBox 4"/>
          <p:cNvSpPr txBox="1"/>
          <p:nvPr/>
        </p:nvSpPr>
        <p:spPr>
          <a:xfrm>
            <a:off x="4506342" y="5953780"/>
            <a:ext cx="2580258" cy="523220"/>
          </a:xfrm>
          <a:prstGeom prst="rect">
            <a:avLst/>
          </a:prstGeom>
          <a:solidFill>
            <a:schemeClr val="bg1">
              <a:lumMod val="85000"/>
            </a:schemeClr>
          </a:solidFill>
        </p:spPr>
        <p:txBody>
          <a:bodyPr wrap="none" rtlCol="0">
            <a:spAutoFit/>
          </a:bodyPr>
          <a:lstStyle/>
          <a:p>
            <a:r>
              <a:rPr lang="en-US" sz="2800" dirty="0" smtClean="0"/>
              <a:t>Water, sediment</a:t>
            </a:r>
          </a:p>
        </p:txBody>
      </p:sp>
      <p:sp>
        <p:nvSpPr>
          <p:cNvPr id="6" name="TextBox 5"/>
          <p:cNvSpPr txBox="1"/>
          <p:nvPr/>
        </p:nvSpPr>
        <p:spPr>
          <a:xfrm>
            <a:off x="5791200" y="381000"/>
            <a:ext cx="2542747" cy="523220"/>
          </a:xfrm>
          <a:prstGeom prst="rect">
            <a:avLst/>
          </a:prstGeom>
          <a:solidFill>
            <a:schemeClr val="bg1">
              <a:lumMod val="85000"/>
            </a:schemeClr>
          </a:solidFill>
        </p:spPr>
        <p:txBody>
          <a:bodyPr wrap="none" rtlCol="0">
            <a:spAutoFit/>
          </a:bodyPr>
          <a:lstStyle/>
          <a:p>
            <a:r>
              <a:rPr lang="en-US" sz="2800" dirty="0" smtClean="0"/>
              <a:t>CO</a:t>
            </a:r>
            <a:r>
              <a:rPr lang="en-US" sz="2800" baseline="-25000" dirty="0" smtClean="0"/>
              <a:t>2</a:t>
            </a:r>
            <a:r>
              <a:rPr lang="en-US" sz="2800" dirty="0" smtClean="0"/>
              <a:t>, </a:t>
            </a:r>
            <a:r>
              <a:rPr lang="en-US" sz="2800" dirty="0" err="1" smtClean="0"/>
              <a:t>O</a:t>
            </a:r>
            <a:r>
              <a:rPr lang="en-US" sz="2800" baseline="-25000" dirty="0" err="1" smtClean="0"/>
              <a:t>2</a:t>
            </a:r>
            <a:r>
              <a:rPr lang="en-US" sz="2800" dirty="0" smtClean="0"/>
              <a:t>, </a:t>
            </a:r>
            <a:r>
              <a:rPr lang="en-US" sz="2800" dirty="0" err="1" smtClean="0"/>
              <a:t>N</a:t>
            </a:r>
            <a:r>
              <a:rPr lang="en-US" sz="2800" baseline="-25000" dirty="0" err="1" smtClean="0"/>
              <a:t>2</a:t>
            </a:r>
            <a:r>
              <a:rPr lang="en-US" sz="2800" dirty="0"/>
              <a:t>,</a:t>
            </a:r>
            <a:r>
              <a:rPr lang="en-US" sz="2800" dirty="0" smtClean="0"/>
              <a:t> H</a:t>
            </a:r>
            <a:r>
              <a:rPr lang="en-US" sz="2800" baseline="-25000" dirty="0" smtClean="0"/>
              <a:t>2</a:t>
            </a:r>
            <a:r>
              <a:rPr lang="en-US" sz="2800" dirty="0" smtClean="0"/>
              <a:t>O</a:t>
            </a:r>
          </a:p>
        </p:txBody>
      </p:sp>
      <p:grpSp>
        <p:nvGrpSpPr>
          <p:cNvPr id="9" name="Group 8"/>
          <p:cNvGrpSpPr/>
          <p:nvPr/>
        </p:nvGrpSpPr>
        <p:grpSpPr>
          <a:xfrm>
            <a:off x="457200" y="2209800"/>
            <a:ext cx="3202894" cy="1894820"/>
            <a:chOff x="457200" y="2209800"/>
            <a:chExt cx="3202894" cy="1894820"/>
          </a:xfrm>
        </p:grpSpPr>
        <p:sp>
          <p:nvSpPr>
            <p:cNvPr id="7" name="TextBox 6"/>
            <p:cNvSpPr txBox="1"/>
            <p:nvPr/>
          </p:nvSpPr>
          <p:spPr>
            <a:xfrm>
              <a:off x="2286000" y="3581400"/>
              <a:ext cx="1374094" cy="523220"/>
            </a:xfrm>
            <a:prstGeom prst="rect">
              <a:avLst/>
            </a:prstGeom>
            <a:solidFill>
              <a:schemeClr val="bg1">
                <a:lumMod val="85000"/>
              </a:schemeClr>
            </a:solidFill>
          </p:spPr>
          <p:txBody>
            <a:bodyPr wrap="none" rtlCol="0">
              <a:spAutoFit/>
            </a:bodyPr>
            <a:lstStyle/>
            <a:p>
              <a:r>
                <a:rPr lang="en-US" sz="2800" dirty="0" smtClean="0"/>
                <a:t>Channel</a:t>
              </a:r>
            </a:p>
          </p:txBody>
        </p:sp>
        <p:sp>
          <p:nvSpPr>
            <p:cNvPr id="8" name="TextBox 7"/>
            <p:cNvSpPr txBox="1"/>
            <p:nvPr/>
          </p:nvSpPr>
          <p:spPr>
            <a:xfrm>
              <a:off x="457200" y="2209800"/>
              <a:ext cx="987771" cy="523220"/>
            </a:xfrm>
            <a:prstGeom prst="rect">
              <a:avLst/>
            </a:prstGeom>
            <a:solidFill>
              <a:schemeClr val="bg1">
                <a:lumMod val="85000"/>
              </a:schemeClr>
            </a:solidFill>
          </p:spPr>
          <p:txBody>
            <a:bodyPr wrap="none" rtlCol="0">
              <a:spAutoFit/>
            </a:bodyPr>
            <a:lstStyle/>
            <a:p>
              <a:r>
                <a:rPr lang="en-US" sz="2800" dirty="0" smtClean="0"/>
                <a:t>Slope</a:t>
              </a:r>
            </a:p>
          </p:txBody>
        </p:sp>
      </p:grpSp>
      <p:sp>
        <p:nvSpPr>
          <p:cNvPr id="10" name="TextBox 9"/>
          <p:cNvSpPr txBox="1"/>
          <p:nvPr/>
        </p:nvSpPr>
        <p:spPr>
          <a:xfrm>
            <a:off x="6477000" y="2448580"/>
            <a:ext cx="2363980" cy="523220"/>
          </a:xfrm>
          <a:prstGeom prst="rect">
            <a:avLst/>
          </a:prstGeom>
          <a:solidFill>
            <a:schemeClr val="bg1">
              <a:lumMod val="85000"/>
            </a:schemeClr>
          </a:solidFill>
        </p:spPr>
        <p:txBody>
          <a:bodyPr wrap="none" rtlCol="0">
            <a:spAutoFit/>
          </a:bodyPr>
          <a:lstStyle/>
          <a:p>
            <a:r>
              <a:rPr lang="en-US" sz="2800" dirty="0" smtClean="0"/>
              <a:t>Climate &amp; time</a:t>
            </a:r>
          </a:p>
        </p:txBody>
      </p:sp>
      <p:sp>
        <p:nvSpPr>
          <p:cNvPr id="11" name="TextBox 10"/>
          <p:cNvSpPr txBox="1"/>
          <p:nvPr/>
        </p:nvSpPr>
        <p:spPr>
          <a:xfrm>
            <a:off x="228600" y="215205"/>
            <a:ext cx="3276600" cy="1815882"/>
          </a:xfrm>
          <a:prstGeom prst="rect">
            <a:avLst/>
          </a:prstGeom>
          <a:solidFill>
            <a:schemeClr val="tx2">
              <a:lumMod val="20000"/>
              <a:lumOff val="80000"/>
            </a:schemeClr>
          </a:solidFill>
        </p:spPr>
        <p:txBody>
          <a:bodyPr wrap="square" rtlCol="0">
            <a:spAutoFit/>
          </a:bodyPr>
          <a:lstStyle/>
          <a:p>
            <a:r>
              <a:rPr lang="en-US" sz="2800" dirty="0" smtClean="0"/>
              <a:t>Connecting humans and nature by thinking like a watershed</a:t>
            </a:r>
          </a:p>
        </p:txBody>
      </p:sp>
    </p:spTree>
    <p:extLst>
      <p:ext uri="{BB962C8B-B14F-4D97-AF65-F5344CB8AC3E}">
        <p14:creationId xmlns:p14="http://schemas.microsoft.com/office/powerpoint/2010/main" val="126262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275" y="219075"/>
            <a:ext cx="8553450" cy="641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41521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610600" cy="6124754"/>
          </a:xfrm>
          <a:prstGeom prst="rect">
            <a:avLst/>
          </a:prstGeom>
          <a:noFill/>
        </p:spPr>
        <p:txBody>
          <a:bodyPr wrap="square" rtlCol="0">
            <a:spAutoFit/>
          </a:bodyPr>
          <a:lstStyle/>
          <a:p>
            <a:pPr indent="457200" algn="ctr"/>
            <a:r>
              <a:rPr lang="en-US" sz="3200" dirty="0" smtClean="0">
                <a:latin typeface="Calibri" pitchFamily="34" charset="0"/>
              </a:rPr>
              <a:t>Odyssey </a:t>
            </a:r>
            <a:r>
              <a:rPr lang="en-US" sz="2400" dirty="0" smtClean="0">
                <a:latin typeface="Calibri" pitchFamily="34" charset="0"/>
              </a:rPr>
              <a:t>by Aldo Leopold (</a:t>
            </a:r>
            <a:r>
              <a:rPr lang="en-US" sz="2400" u="sng" dirty="0" smtClean="0">
                <a:latin typeface="Calibri" pitchFamily="34" charset="0"/>
              </a:rPr>
              <a:t>Sand County Almanac</a:t>
            </a:r>
            <a:r>
              <a:rPr lang="en-US" sz="2400" dirty="0" smtClean="0">
                <a:latin typeface="Calibri" pitchFamily="34" charset="0"/>
              </a:rPr>
              <a:t>)</a:t>
            </a:r>
          </a:p>
          <a:p>
            <a:pPr indent="457200"/>
            <a:r>
              <a:rPr lang="en-US" sz="2400" dirty="0" smtClean="0">
                <a:latin typeface="Calibri" pitchFamily="34" charset="0"/>
              </a:rPr>
              <a:t>“X had marked time in the limestone ledge since Paleozoic seas covered the land.  Time, to an atom locked in a rock, does not pass.</a:t>
            </a:r>
          </a:p>
          <a:p>
            <a:pPr indent="457200"/>
            <a:endParaRPr lang="en-US" sz="2400" dirty="0" smtClean="0">
              <a:latin typeface="Calibri" pitchFamily="34" charset="0"/>
            </a:endParaRPr>
          </a:p>
          <a:p>
            <a:pPr indent="457200"/>
            <a:r>
              <a:rPr lang="en-US" sz="2400" dirty="0" smtClean="0">
                <a:latin typeface="Calibri" pitchFamily="34" charset="0"/>
              </a:rPr>
              <a:t>“The break came when a bur-oak root nosed down a crack and began prying and sucking.  In the flash of a century the rock decayed, and X was pulled out and up into the world of living things.  He helped build a flower, which became an acorn, which fattened a deer, which fed an Indian, all in a single year.</a:t>
            </a:r>
          </a:p>
          <a:p>
            <a:pPr indent="457200"/>
            <a:endParaRPr lang="en-US" sz="2400" dirty="0" smtClean="0">
              <a:latin typeface="Calibri" pitchFamily="34" charset="0"/>
            </a:endParaRPr>
          </a:p>
          <a:p>
            <a:pPr indent="457200"/>
            <a:r>
              <a:rPr lang="en-US" sz="2400" dirty="0" smtClean="0">
                <a:latin typeface="Calibri" pitchFamily="34" charset="0"/>
              </a:rPr>
              <a:t>“From his berth in the Indian’s bones, X joined again in chase and flight, feast and famine, hope and fear.  He felt these things as changes in the little chemical pushes and pulls that tug timelessly at every atom.  When the Indian took his leave of the prairie, X moldered briefly underground, only to embark on a second trip through the bloodstream of the land…”</a:t>
            </a:r>
            <a:endParaRPr lang="en-US" sz="2400" dirty="0" smtClean="0"/>
          </a:p>
        </p:txBody>
      </p:sp>
    </p:spTree>
    <p:extLst>
      <p:ext uri="{BB962C8B-B14F-4D97-AF65-F5344CB8AC3E}">
        <p14:creationId xmlns:p14="http://schemas.microsoft.com/office/powerpoint/2010/main" val="16126089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9" name="Group 85"/>
          <p:cNvGrpSpPr/>
          <p:nvPr/>
        </p:nvGrpSpPr>
        <p:grpSpPr>
          <a:xfrm>
            <a:off x="147638" y="152400"/>
            <a:ext cx="8901112" cy="6561138"/>
            <a:chOff x="147638" y="152400"/>
            <a:chExt cx="8901112" cy="6561138"/>
          </a:xfrm>
        </p:grpSpPr>
        <p:sp>
          <p:nvSpPr>
            <p:cNvPr id="137" name="Rectangle 136"/>
            <p:cNvSpPr/>
            <p:nvPr/>
          </p:nvSpPr>
          <p:spPr>
            <a:xfrm>
              <a:off x="2286000" y="6096000"/>
              <a:ext cx="5943600" cy="617538"/>
            </a:xfrm>
            <a:prstGeom prst="rect">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6" name="Rectangle 135"/>
            <p:cNvSpPr/>
            <p:nvPr/>
          </p:nvSpPr>
          <p:spPr>
            <a:xfrm>
              <a:off x="8229600" y="304800"/>
              <a:ext cx="777875" cy="5562600"/>
            </a:xfrm>
            <a:prstGeom prst="rect">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4" name="Rectangle 143"/>
            <p:cNvSpPr/>
            <p:nvPr/>
          </p:nvSpPr>
          <p:spPr>
            <a:xfrm>
              <a:off x="152400" y="533400"/>
              <a:ext cx="838200" cy="5181600"/>
            </a:xfrm>
            <a:prstGeom prst="rect">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7" name="TextBox 3"/>
            <p:cNvSpPr txBox="1">
              <a:spLocks noChangeArrowheads="1"/>
            </p:cNvSpPr>
            <p:nvPr/>
          </p:nvSpPr>
          <p:spPr bwMode="auto">
            <a:xfrm>
              <a:off x="901700" y="152400"/>
              <a:ext cx="939800" cy="307975"/>
            </a:xfrm>
            <a:prstGeom prst="rect">
              <a:avLst/>
            </a:prstGeom>
            <a:noFill/>
            <a:ln w="31750">
              <a:solidFill>
                <a:srgbClr val="7030A0"/>
              </a:solidFill>
              <a:miter lim="800000"/>
              <a:headEnd/>
              <a:tailEnd/>
            </a:ln>
          </p:spPr>
          <p:txBody>
            <a:bodyPr wrap="none" anchor="ctr">
              <a:spAutoFit/>
            </a:bodyPr>
            <a:lstStyle/>
            <a:p>
              <a:pPr algn="ctr"/>
              <a:r>
                <a:rPr lang="en-US" sz="1400" dirty="0">
                  <a:latin typeface="Calibri" pitchFamily="34" charset="0"/>
                </a:rPr>
                <a:t>Limestone</a:t>
              </a:r>
            </a:p>
          </p:txBody>
        </p:sp>
        <p:cxnSp>
          <p:nvCxnSpPr>
            <p:cNvPr id="6" name="Straight Arrow Connector 5"/>
            <p:cNvCxnSpPr>
              <a:stCxn id="3079" idx="2"/>
            </p:cNvCxnSpPr>
            <p:nvPr/>
          </p:nvCxnSpPr>
          <p:spPr>
            <a:xfrm>
              <a:off x="8639175" y="1042988"/>
              <a:ext cx="47625" cy="4748212"/>
            </a:xfrm>
            <a:prstGeom prst="straightConnector1">
              <a:avLst/>
            </a:prstGeom>
            <a:ln w="95250" cmpd="tri">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079" name="TextBox 7"/>
            <p:cNvSpPr txBox="1">
              <a:spLocks noChangeArrowheads="1"/>
            </p:cNvSpPr>
            <p:nvPr/>
          </p:nvSpPr>
          <p:spPr bwMode="auto">
            <a:xfrm>
              <a:off x="8229600" y="304800"/>
              <a:ext cx="819150" cy="738188"/>
            </a:xfrm>
            <a:prstGeom prst="rect">
              <a:avLst/>
            </a:prstGeom>
            <a:noFill/>
            <a:ln w="9525">
              <a:noFill/>
              <a:miter lim="800000"/>
              <a:headEnd/>
              <a:tailEnd/>
            </a:ln>
          </p:spPr>
          <p:txBody>
            <a:bodyPr>
              <a:spAutoFit/>
            </a:bodyPr>
            <a:lstStyle/>
            <a:p>
              <a:pPr algn="ctr"/>
              <a:r>
                <a:rPr lang="en-US" sz="1400" b="1" dirty="0">
                  <a:latin typeface="Calibri" pitchFamily="34" charset="0"/>
                </a:rPr>
                <a:t>Gravity &amp; streams</a:t>
              </a:r>
            </a:p>
          </p:txBody>
        </p:sp>
        <p:cxnSp>
          <p:nvCxnSpPr>
            <p:cNvPr id="10" name="Straight Arrow Connector 9"/>
            <p:cNvCxnSpPr/>
            <p:nvPr/>
          </p:nvCxnSpPr>
          <p:spPr>
            <a:xfrm>
              <a:off x="2438400" y="6397625"/>
              <a:ext cx="5715000" cy="0"/>
            </a:xfrm>
            <a:prstGeom prst="straightConnector1">
              <a:avLst/>
            </a:prstGeom>
            <a:ln w="95250" cmpd="tri">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081" name="TextBox 11"/>
            <p:cNvSpPr txBox="1">
              <a:spLocks noChangeArrowheads="1"/>
            </p:cNvSpPr>
            <p:nvPr/>
          </p:nvSpPr>
          <p:spPr bwMode="auto">
            <a:xfrm>
              <a:off x="2278063" y="152400"/>
              <a:ext cx="444500" cy="307975"/>
            </a:xfrm>
            <a:prstGeom prst="rect">
              <a:avLst/>
            </a:prstGeom>
            <a:noFill/>
            <a:ln w="31750">
              <a:solidFill>
                <a:srgbClr val="7030A0"/>
              </a:solidFill>
              <a:miter lim="800000"/>
              <a:headEnd/>
              <a:tailEnd/>
            </a:ln>
          </p:spPr>
          <p:txBody>
            <a:bodyPr wrap="none" anchor="ctr">
              <a:spAutoFit/>
            </a:bodyPr>
            <a:lstStyle/>
            <a:p>
              <a:pPr algn="ctr"/>
              <a:r>
                <a:rPr lang="en-US" sz="1400">
                  <a:latin typeface="Calibri" pitchFamily="34" charset="0"/>
                </a:rPr>
                <a:t>Soil</a:t>
              </a:r>
            </a:p>
          </p:txBody>
        </p:sp>
        <p:sp>
          <p:nvSpPr>
            <p:cNvPr id="2" name="TextBox 12"/>
            <p:cNvSpPr txBox="1">
              <a:spLocks noChangeArrowheads="1"/>
            </p:cNvSpPr>
            <p:nvPr/>
          </p:nvSpPr>
          <p:spPr bwMode="auto">
            <a:xfrm>
              <a:off x="3422650" y="152400"/>
              <a:ext cx="1085850" cy="307975"/>
            </a:xfrm>
            <a:prstGeom prst="rect">
              <a:avLst/>
            </a:prstGeom>
            <a:solidFill>
              <a:schemeClr val="accent3">
                <a:lumMod val="60000"/>
                <a:lumOff val="40000"/>
              </a:schemeClr>
            </a:solidFill>
            <a:ln w="31750">
              <a:solidFill>
                <a:srgbClr val="7030A0"/>
              </a:solidFill>
              <a:miter lim="800000"/>
              <a:headEnd/>
              <a:tailEnd/>
            </a:ln>
          </p:spPr>
          <p:txBody>
            <a:bodyPr wrap="none" anchor="ctr">
              <a:spAutoFit/>
            </a:bodyPr>
            <a:lstStyle/>
            <a:p>
              <a:pPr algn="ctr">
                <a:defRPr/>
              </a:pPr>
              <a:r>
                <a:rPr lang="en-US" sz="1400">
                  <a:latin typeface="Calibri" pitchFamily="34" charset="0"/>
                </a:rPr>
                <a:t>Oak &amp; acorn</a:t>
              </a:r>
            </a:p>
          </p:txBody>
        </p:sp>
        <p:sp>
          <p:nvSpPr>
            <p:cNvPr id="3083" name="TextBox 13"/>
            <p:cNvSpPr txBox="1">
              <a:spLocks noChangeArrowheads="1"/>
            </p:cNvSpPr>
            <p:nvPr/>
          </p:nvSpPr>
          <p:spPr bwMode="auto">
            <a:xfrm>
              <a:off x="5419725" y="155575"/>
              <a:ext cx="536575" cy="304800"/>
            </a:xfrm>
            <a:prstGeom prst="rect">
              <a:avLst/>
            </a:prstGeom>
            <a:noFill/>
            <a:ln w="31750">
              <a:solidFill>
                <a:srgbClr val="7030A0"/>
              </a:solidFill>
              <a:miter lim="800000"/>
              <a:headEnd/>
              <a:tailEnd/>
            </a:ln>
          </p:spPr>
          <p:txBody>
            <a:bodyPr anchor="ctr">
              <a:spAutoFit/>
            </a:bodyPr>
            <a:lstStyle/>
            <a:p>
              <a:pPr algn="ctr"/>
              <a:r>
                <a:rPr lang="en-US" sz="1400">
                  <a:latin typeface="Calibri" pitchFamily="34" charset="0"/>
                </a:rPr>
                <a:t>Deer</a:t>
              </a:r>
            </a:p>
          </p:txBody>
        </p:sp>
        <p:sp>
          <p:nvSpPr>
            <p:cNvPr id="3084" name="TextBox 14"/>
            <p:cNvSpPr txBox="1">
              <a:spLocks noChangeArrowheads="1"/>
            </p:cNvSpPr>
            <p:nvPr/>
          </p:nvSpPr>
          <p:spPr bwMode="auto">
            <a:xfrm>
              <a:off x="7023100" y="152400"/>
              <a:ext cx="641350" cy="307975"/>
            </a:xfrm>
            <a:prstGeom prst="rect">
              <a:avLst/>
            </a:prstGeom>
            <a:noFill/>
            <a:ln w="31750">
              <a:solidFill>
                <a:srgbClr val="7030A0"/>
              </a:solidFill>
              <a:miter lim="800000"/>
              <a:headEnd/>
              <a:tailEnd/>
            </a:ln>
          </p:spPr>
          <p:txBody>
            <a:bodyPr wrap="none" anchor="ctr">
              <a:spAutoFit/>
            </a:bodyPr>
            <a:lstStyle/>
            <a:p>
              <a:pPr algn="ctr"/>
              <a:r>
                <a:rPr lang="en-US" sz="1400">
                  <a:latin typeface="Calibri" pitchFamily="34" charset="0"/>
                </a:rPr>
                <a:t>Indian</a:t>
              </a:r>
            </a:p>
          </p:txBody>
        </p:sp>
        <p:sp>
          <p:nvSpPr>
            <p:cNvPr id="3085" name="TextBox 16"/>
            <p:cNvSpPr txBox="1">
              <a:spLocks noChangeArrowheads="1"/>
            </p:cNvSpPr>
            <p:nvPr/>
          </p:nvSpPr>
          <p:spPr bwMode="auto">
            <a:xfrm>
              <a:off x="3833813" y="6397625"/>
              <a:ext cx="2286000" cy="307975"/>
            </a:xfrm>
            <a:prstGeom prst="rect">
              <a:avLst/>
            </a:prstGeom>
            <a:noFill/>
            <a:ln w="9525">
              <a:noFill/>
              <a:miter lim="800000"/>
              <a:headEnd/>
              <a:tailEnd/>
            </a:ln>
          </p:spPr>
          <p:txBody>
            <a:bodyPr wrap="none">
              <a:spAutoFit/>
            </a:bodyPr>
            <a:lstStyle/>
            <a:p>
              <a:r>
                <a:rPr lang="en-US" sz="1400" b="1">
                  <a:latin typeface="Calibri" pitchFamily="34" charset="0"/>
                </a:rPr>
                <a:t>Solar energy – trophic level  </a:t>
              </a:r>
            </a:p>
          </p:txBody>
        </p:sp>
        <p:sp>
          <p:nvSpPr>
            <p:cNvPr id="3086" name="TextBox 17"/>
            <p:cNvSpPr txBox="1">
              <a:spLocks noChangeArrowheads="1"/>
            </p:cNvSpPr>
            <p:nvPr/>
          </p:nvSpPr>
          <p:spPr bwMode="auto">
            <a:xfrm>
              <a:off x="2400300" y="6092825"/>
              <a:ext cx="917575" cy="307975"/>
            </a:xfrm>
            <a:prstGeom prst="rect">
              <a:avLst/>
            </a:prstGeom>
            <a:noFill/>
            <a:ln w="9525">
              <a:noFill/>
              <a:miter lim="800000"/>
              <a:headEnd/>
              <a:tailEnd/>
            </a:ln>
          </p:spPr>
          <p:txBody>
            <a:bodyPr wrap="none">
              <a:spAutoFit/>
            </a:bodyPr>
            <a:lstStyle/>
            <a:p>
              <a:r>
                <a:rPr lang="en-US" sz="1400">
                  <a:latin typeface="Calibri" pitchFamily="34" charset="0"/>
                </a:rPr>
                <a:t>Producers</a:t>
              </a:r>
            </a:p>
          </p:txBody>
        </p:sp>
        <p:sp>
          <p:nvSpPr>
            <p:cNvPr id="3087" name="TextBox 18"/>
            <p:cNvSpPr txBox="1">
              <a:spLocks noChangeArrowheads="1"/>
            </p:cNvSpPr>
            <p:nvPr/>
          </p:nvSpPr>
          <p:spPr bwMode="auto">
            <a:xfrm>
              <a:off x="6400800" y="6092825"/>
              <a:ext cx="996950" cy="307975"/>
            </a:xfrm>
            <a:prstGeom prst="rect">
              <a:avLst/>
            </a:prstGeom>
            <a:noFill/>
            <a:ln w="9525">
              <a:noFill/>
              <a:miter lim="800000"/>
              <a:headEnd/>
              <a:tailEnd/>
            </a:ln>
          </p:spPr>
          <p:txBody>
            <a:bodyPr wrap="none">
              <a:spAutoFit/>
            </a:bodyPr>
            <a:lstStyle/>
            <a:p>
              <a:r>
                <a:rPr lang="en-US" sz="1400">
                  <a:latin typeface="Calibri" pitchFamily="34" charset="0"/>
                </a:rPr>
                <a:t>Consumers</a:t>
              </a:r>
            </a:p>
          </p:txBody>
        </p:sp>
        <p:sp>
          <p:nvSpPr>
            <p:cNvPr id="3088" name="TextBox 20"/>
            <p:cNvSpPr txBox="1">
              <a:spLocks noChangeArrowheads="1"/>
            </p:cNvSpPr>
            <p:nvPr/>
          </p:nvSpPr>
          <p:spPr bwMode="auto">
            <a:xfrm>
              <a:off x="2222500" y="911225"/>
              <a:ext cx="444500" cy="307975"/>
            </a:xfrm>
            <a:prstGeom prst="rect">
              <a:avLst/>
            </a:prstGeom>
            <a:noFill/>
            <a:ln w="31750">
              <a:solidFill>
                <a:srgbClr val="7030A0"/>
              </a:solidFill>
              <a:miter lim="800000"/>
              <a:headEnd/>
              <a:tailEnd/>
            </a:ln>
          </p:spPr>
          <p:txBody>
            <a:bodyPr wrap="none" anchor="ctr">
              <a:spAutoFit/>
            </a:bodyPr>
            <a:lstStyle/>
            <a:p>
              <a:pPr algn="ctr"/>
              <a:r>
                <a:rPr lang="en-US" sz="1400">
                  <a:latin typeface="Calibri" pitchFamily="34" charset="0"/>
                </a:rPr>
                <a:t>Soil</a:t>
              </a:r>
            </a:p>
          </p:txBody>
        </p:sp>
        <p:sp>
          <p:nvSpPr>
            <p:cNvPr id="3" name="TextBox 21"/>
            <p:cNvSpPr txBox="1">
              <a:spLocks noChangeArrowheads="1"/>
            </p:cNvSpPr>
            <p:nvPr/>
          </p:nvSpPr>
          <p:spPr bwMode="auto">
            <a:xfrm>
              <a:off x="3487738" y="908050"/>
              <a:ext cx="868362" cy="307975"/>
            </a:xfrm>
            <a:prstGeom prst="rect">
              <a:avLst/>
            </a:prstGeom>
            <a:solidFill>
              <a:schemeClr val="accent3">
                <a:lumMod val="60000"/>
                <a:lumOff val="40000"/>
              </a:schemeClr>
            </a:solidFill>
            <a:ln w="31750">
              <a:solidFill>
                <a:srgbClr val="7030A0"/>
              </a:solidFill>
              <a:miter lim="800000"/>
              <a:headEnd/>
              <a:tailEnd/>
            </a:ln>
          </p:spPr>
          <p:txBody>
            <a:bodyPr wrap="none" anchor="ctr">
              <a:spAutoFit/>
            </a:bodyPr>
            <a:lstStyle/>
            <a:p>
              <a:pPr algn="ctr">
                <a:defRPr/>
              </a:pPr>
              <a:r>
                <a:rPr lang="en-US" sz="1400">
                  <a:latin typeface="Calibri" pitchFamily="34" charset="0"/>
                </a:rPr>
                <a:t>Bluestem</a:t>
              </a:r>
            </a:p>
          </p:txBody>
        </p:sp>
        <p:sp>
          <p:nvSpPr>
            <p:cNvPr id="3090" name="TextBox 22"/>
            <p:cNvSpPr txBox="1">
              <a:spLocks noChangeArrowheads="1"/>
            </p:cNvSpPr>
            <p:nvPr/>
          </p:nvSpPr>
          <p:spPr bwMode="auto">
            <a:xfrm>
              <a:off x="5194300" y="914400"/>
              <a:ext cx="1042988" cy="304800"/>
            </a:xfrm>
            <a:prstGeom prst="rect">
              <a:avLst/>
            </a:prstGeom>
            <a:noFill/>
            <a:ln w="31750">
              <a:solidFill>
                <a:srgbClr val="7030A0"/>
              </a:solidFill>
              <a:miter lim="800000"/>
              <a:headEnd/>
              <a:tailEnd/>
            </a:ln>
          </p:spPr>
          <p:txBody>
            <a:bodyPr anchor="ctr">
              <a:spAutoFit/>
            </a:bodyPr>
            <a:lstStyle/>
            <a:p>
              <a:pPr algn="ctr"/>
              <a:r>
                <a:rPr lang="en-US" sz="1400">
                  <a:latin typeface="Calibri" pitchFamily="34" charset="0"/>
                </a:rPr>
                <a:t>Mouse nest</a:t>
              </a:r>
            </a:p>
          </p:txBody>
        </p:sp>
        <p:sp>
          <p:nvSpPr>
            <p:cNvPr id="3091" name="TextBox 23"/>
            <p:cNvSpPr txBox="1">
              <a:spLocks noChangeArrowheads="1"/>
            </p:cNvSpPr>
            <p:nvPr/>
          </p:nvSpPr>
          <p:spPr bwMode="auto">
            <a:xfrm>
              <a:off x="7051675" y="911225"/>
              <a:ext cx="581025" cy="307975"/>
            </a:xfrm>
            <a:prstGeom prst="rect">
              <a:avLst/>
            </a:prstGeom>
            <a:noFill/>
            <a:ln w="31750">
              <a:solidFill>
                <a:srgbClr val="7030A0"/>
              </a:solidFill>
              <a:miter lim="800000"/>
              <a:headEnd/>
              <a:tailEnd/>
            </a:ln>
          </p:spPr>
          <p:txBody>
            <a:bodyPr wrap="none" anchor="ctr">
              <a:spAutoFit/>
            </a:bodyPr>
            <a:lstStyle/>
            <a:p>
              <a:pPr algn="ctr"/>
              <a:r>
                <a:rPr lang="en-US" sz="1400">
                  <a:latin typeface="Calibri" pitchFamily="34" charset="0"/>
                </a:rPr>
                <a:t>Fungi</a:t>
              </a:r>
            </a:p>
          </p:txBody>
        </p:sp>
        <p:sp>
          <p:nvSpPr>
            <p:cNvPr id="3092" name="TextBox 24"/>
            <p:cNvSpPr txBox="1">
              <a:spLocks noChangeArrowheads="1"/>
            </p:cNvSpPr>
            <p:nvPr/>
          </p:nvSpPr>
          <p:spPr bwMode="auto">
            <a:xfrm>
              <a:off x="2222500" y="1673225"/>
              <a:ext cx="444500" cy="307975"/>
            </a:xfrm>
            <a:prstGeom prst="rect">
              <a:avLst/>
            </a:prstGeom>
            <a:noFill/>
            <a:ln w="31750">
              <a:solidFill>
                <a:srgbClr val="7030A0"/>
              </a:solidFill>
              <a:miter lim="800000"/>
              <a:headEnd/>
              <a:tailEnd/>
            </a:ln>
          </p:spPr>
          <p:txBody>
            <a:bodyPr wrap="none" anchor="ctr">
              <a:spAutoFit/>
            </a:bodyPr>
            <a:lstStyle/>
            <a:p>
              <a:pPr algn="ctr"/>
              <a:r>
                <a:rPr lang="en-US" sz="1400">
                  <a:latin typeface="Calibri" pitchFamily="34" charset="0"/>
                </a:rPr>
                <a:t>Soil</a:t>
              </a:r>
            </a:p>
          </p:txBody>
        </p:sp>
        <p:sp>
          <p:nvSpPr>
            <p:cNvPr id="4" name="TextBox 25"/>
            <p:cNvSpPr txBox="1">
              <a:spLocks noChangeArrowheads="1"/>
            </p:cNvSpPr>
            <p:nvPr/>
          </p:nvSpPr>
          <p:spPr bwMode="auto">
            <a:xfrm>
              <a:off x="3303588" y="1670050"/>
              <a:ext cx="1357312" cy="307975"/>
            </a:xfrm>
            <a:prstGeom prst="rect">
              <a:avLst/>
            </a:prstGeom>
            <a:solidFill>
              <a:schemeClr val="accent3">
                <a:lumMod val="60000"/>
                <a:lumOff val="40000"/>
              </a:schemeClr>
            </a:solidFill>
            <a:ln w="31750">
              <a:solidFill>
                <a:srgbClr val="7030A0"/>
              </a:solidFill>
              <a:miter lim="800000"/>
              <a:headEnd/>
              <a:tailEnd/>
            </a:ln>
          </p:spPr>
          <p:txBody>
            <a:bodyPr wrap="none" anchor="ctr">
              <a:spAutoFit/>
            </a:bodyPr>
            <a:lstStyle/>
            <a:p>
              <a:pPr algn="ctr">
                <a:defRPr/>
              </a:pPr>
              <a:r>
                <a:rPr lang="en-US" sz="1400">
                  <a:latin typeface="Calibri" pitchFamily="34" charset="0"/>
                </a:rPr>
                <a:t>Side-oats grama</a:t>
              </a:r>
            </a:p>
          </p:txBody>
        </p:sp>
        <p:sp>
          <p:nvSpPr>
            <p:cNvPr id="3094" name="TextBox 26"/>
            <p:cNvSpPr txBox="1">
              <a:spLocks noChangeArrowheads="1"/>
            </p:cNvSpPr>
            <p:nvPr/>
          </p:nvSpPr>
          <p:spPr bwMode="auto">
            <a:xfrm>
              <a:off x="5329238" y="1676400"/>
              <a:ext cx="703262" cy="304800"/>
            </a:xfrm>
            <a:prstGeom prst="rect">
              <a:avLst/>
            </a:prstGeom>
            <a:noFill/>
            <a:ln w="31750">
              <a:solidFill>
                <a:srgbClr val="7030A0"/>
              </a:solidFill>
              <a:miter lim="800000"/>
              <a:headEnd/>
              <a:tailEnd/>
            </a:ln>
          </p:spPr>
          <p:txBody>
            <a:bodyPr anchor="ctr">
              <a:spAutoFit/>
            </a:bodyPr>
            <a:lstStyle/>
            <a:p>
              <a:pPr algn="ctr"/>
              <a:r>
                <a:rPr lang="en-US" sz="1400" dirty="0">
                  <a:latin typeface="Calibri" pitchFamily="34" charset="0"/>
                </a:rPr>
                <a:t>Buffalo</a:t>
              </a:r>
            </a:p>
          </p:txBody>
        </p:sp>
        <p:sp>
          <p:nvSpPr>
            <p:cNvPr id="3095" name="TextBox 27"/>
            <p:cNvSpPr txBox="1">
              <a:spLocks noChangeArrowheads="1"/>
            </p:cNvSpPr>
            <p:nvPr/>
          </p:nvSpPr>
          <p:spPr bwMode="auto">
            <a:xfrm>
              <a:off x="6946900" y="1673225"/>
              <a:ext cx="1050925" cy="307975"/>
            </a:xfrm>
            <a:prstGeom prst="rect">
              <a:avLst/>
            </a:prstGeom>
            <a:noFill/>
            <a:ln w="31750">
              <a:solidFill>
                <a:srgbClr val="7030A0"/>
              </a:solidFill>
              <a:miter lim="800000"/>
              <a:headEnd/>
              <a:tailEnd/>
            </a:ln>
          </p:spPr>
          <p:txBody>
            <a:bodyPr wrap="none" anchor="ctr">
              <a:spAutoFit/>
            </a:bodyPr>
            <a:lstStyle/>
            <a:p>
              <a:pPr algn="ctr"/>
              <a:r>
                <a:rPr lang="en-US" sz="1400">
                  <a:latin typeface="Calibri" pitchFamily="34" charset="0"/>
                </a:rPr>
                <a:t>Buffalo chip</a:t>
              </a:r>
            </a:p>
          </p:txBody>
        </p:sp>
        <p:sp>
          <p:nvSpPr>
            <p:cNvPr id="3096" name="TextBox 28"/>
            <p:cNvSpPr txBox="1">
              <a:spLocks noChangeArrowheads="1"/>
            </p:cNvSpPr>
            <p:nvPr/>
          </p:nvSpPr>
          <p:spPr bwMode="auto">
            <a:xfrm>
              <a:off x="2222500" y="2508250"/>
              <a:ext cx="444500" cy="307975"/>
            </a:xfrm>
            <a:prstGeom prst="rect">
              <a:avLst/>
            </a:prstGeom>
            <a:noFill/>
            <a:ln w="31750">
              <a:solidFill>
                <a:srgbClr val="7030A0"/>
              </a:solidFill>
              <a:miter lim="800000"/>
              <a:headEnd/>
              <a:tailEnd/>
            </a:ln>
          </p:spPr>
          <p:txBody>
            <a:bodyPr wrap="none" anchor="ctr">
              <a:spAutoFit/>
            </a:bodyPr>
            <a:lstStyle/>
            <a:p>
              <a:pPr algn="ctr"/>
              <a:r>
                <a:rPr lang="en-US" sz="1400">
                  <a:latin typeface="Calibri" pitchFamily="34" charset="0"/>
                </a:rPr>
                <a:t>Soil</a:t>
              </a:r>
            </a:p>
          </p:txBody>
        </p:sp>
        <p:sp>
          <p:nvSpPr>
            <p:cNvPr id="5" name="TextBox 29"/>
            <p:cNvSpPr txBox="1">
              <a:spLocks noChangeArrowheads="1"/>
            </p:cNvSpPr>
            <p:nvPr/>
          </p:nvSpPr>
          <p:spPr bwMode="auto">
            <a:xfrm>
              <a:off x="3365500" y="2508250"/>
              <a:ext cx="995363" cy="307975"/>
            </a:xfrm>
            <a:prstGeom prst="rect">
              <a:avLst/>
            </a:prstGeom>
            <a:solidFill>
              <a:schemeClr val="accent3">
                <a:lumMod val="60000"/>
                <a:lumOff val="40000"/>
              </a:schemeClr>
            </a:solidFill>
            <a:ln w="31750">
              <a:solidFill>
                <a:srgbClr val="7030A0"/>
              </a:solidFill>
              <a:miter lim="800000"/>
              <a:headEnd/>
              <a:tailEnd/>
            </a:ln>
          </p:spPr>
          <p:txBody>
            <a:bodyPr wrap="none" anchor="ctr">
              <a:spAutoFit/>
            </a:bodyPr>
            <a:lstStyle/>
            <a:p>
              <a:pPr algn="ctr">
                <a:defRPr/>
              </a:pPr>
              <a:r>
                <a:rPr lang="en-US" sz="1400">
                  <a:latin typeface="Calibri" pitchFamily="34" charset="0"/>
                </a:rPr>
                <a:t>Spiderwort</a:t>
              </a:r>
            </a:p>
          </p:txBody>
        </p:sp>
        <p:sp>
          <p:nvSpPr>
            <p:cNvPr id="3098" name="TextBox 30"/>
            <p:cNvSpPr txBox="1">
              <a:spLocks noChangeArrowheads="1"/>
            </p:cNvSpPr>
            <p:nvPr/>
          </p:nvSpPr>
          <p:spPr bwMode="auto">
            <a:xfrm>
              <a:off x="5295900" y="2514600"/>
              <a:ext cx="660400" cy="304800"/>
            </a:xfrm>
            <a:prstGeom prst="rect">
              <a:avLst/>
            </a:prstGeom>
            <a:noFill/>
            <a:ln w="31750">
              <a:solidFill>
                <a:srgbClr val="7030A0"/>
              </a:solidFill>
              <a:miter lim="800000"/>
              <a:headEnd/>
              <a:tailEnd/>
            </a:ln>
          </p:spPr>
          <p:txBody>
            <a:bodyPr anchor="ctr">
              <a:spAutoFit/>
            </a:bodyPr>
            <a:lstStyle/>
            <a:p>
              <a:pPr algn="ctr"/>
              <a:r>
                <a:rPr lang="en-US" sz="1400">
                  <a:latin typeface="Calibri" pitchFamily="34" charset="0"/>
                </a:rPr>
                <a:t>Rabbit</a:t>
              </a:r>
            </a:p>
          </p:txBody>
        </p:sp>
        <p:sp>
          <p:nvSpPr>
            <p:cNvPr id="3099" name="TextBox 31"/>
            <p:cNvSpPr txBox="1">
              <a:spLocks noChangeArrowheads="1"/>
            </p:cNvSpPr>
            <p:nvPr/>
          </p:nvSpPr>
          <p:spPr bwMode="auto">
            <a:xfrm>
              <a:off x="7048500" y="2511425"/>
              <a:ext cx="473075" cy="307975"/>
            </a:xfrm>
            <a:prstGeom prst="rect">
              <a:avLst/>
            </a:prstGeom>
            <a:noFill/>
            <a:ln w="31750">
              <a:solidFill>
                <a:srgbClr val="7030A0"/>
              </a:solidFill>
              <a:miter lim="800000"/>
              <a:headEnd/>
              <a:tailEnd/>
            </a:ln>
          </p:spPr>
          <p:txBody>
            <a:bodyPr wrap="none" anchor="ctr">
              <a:spAutoFit/>
            </a:bodyPr>
            <a:lstStyle/>
            <a:p>
              <a:pPr algn="ctr"/>
              <a:r>
                <a:rPr lang="en-US" sz="1400">
                  <a:latin typeface="Calibri" pitchFamily="34" charset="0"/>
                </a:rPr>
                <a:t>Owl</a:t>
              </a:r>
            </a:p>
          </p:txBody>
        </p:sp>
        <p:sp>
          <p:nvSpPr>
            <p:cNvPr id="3100" name="TextBox 32"/>
            <p:cNvSpPr txBox="1">
              <a:spLocks noChangeArrowheads="1"/>
            </p:cNvSpPr>
            <p:nvPr/>
          </p:nvSpPr>
          <p:spPr bwMode="auto">
            <a:xfrm>
              <a:off x="2222500" y="3349625"/>
              <a:ext cx="444500" cy="307975"/>
            </a:xfrm>
            <a:prstGeom prst="rect">
              <a:avLst/>
            </a:prstGeom>
            <a:noFill/>
            <a:ln w="31750">
              <a:solidFill>
                <a:srgbClr val="7030A0"/>
              </a:solidFill>
              <a:miter lim="800000"/>
              <a:headEnd/>
              <a:tailEnd/>
            </a:ln>
          </p:spPr>
          <p:txBody>
            <a:bodyPr wrap="none" anchor="ctr">
              <a:spAutoFit/>
            </a:bodyPr>
            <a:lstStyle/>
            <a:p>
              <a:pPr algn="ctr"/>
              <a:r>
                <a:rPr lang="en-US" sz="1400">
                  <a:latin typeface="Calibri" pitchFamily="34" charset="0"/>
                </a:rPr>
                <a:t>Soil</a:t>
              </a:r>
            </a:p>
          </p:txBody>
        </p:sp>
        <p:sp>
          <p:nvSpPr>
            <p:cNvPr id="7" name="TextBox 33"/>
            <p:cNvSpPr txBox="1">
              <a:spLocks noChangeArrowheads="1"/>
            </p:cNvSpPr>
            <p:nvPr/>
          </p:nvSpPr>
          <p:spPr bwMode="auto">
            <a:xfrm>
              <a:off x="3365500" y="3346450"/>
              <a:ext cx="1006475" cy="307975"/>
            </a:xfrm>
            <a:prstGeom prst="rect">
              <a:avLst/>
            </a:prstGeom>
            <a:solidFill>
              <a:schemeClr val="accent3">
                <a:lumMod val="60000"/>
                <a:lumOff val="40000"/>
              </a:schemeClr>
            </a:solidFill>
            <a:ln w="31750">
              <a:solidFill>
                <a:srgbClr val="7030A0"/>
              </a:solidFill>
              <a:miter lim="800000"/>
              <a:headEnd/>
              <a:tailEnd/>
            </a:ln>
          </p:spPr>
          <p:txBody>
            <a:bodyPr wrap="none" anchor="ctr">
              <a:spAutoFit/>
            </a:bodyPr>
            <a:lstStyle/>
            <a:p>
              <a:pPr algn="ctr">
                <a:defRPr/>
              </a:pPr>
              <a:r>
                <a:rPr lang="en-US" sz="1400">
                  <a:latin typeface="Calibri" pitchFamily="34" charset="0"/>
                </a:rPr>
                <a:t>Sporobolus</a:t>
              </a:r>
            </a:p>
          </p:txBody>
        </p:sp>
        <p:cxnSp>
          <p:nvCxnSpPr>
            <p:cNvPr id="36" name="Straight Arrow Connector 35"/>
            <p:cNvCxnSpPr>
              <a:stCxn id="3081" idx="3"/>
              <a:endCxn id="0" idx="1"/>
            </p:cNvCxnSpPr>
            <p:nvPr/>
          </p:nvCxnSpPr>
          <p:spPr>
            <a:xfrm>
              <a:off x="2722563" y="306388"/>
              <a:ext cx="700087"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3083" idx="1"/>
            </p:cNvCxnSpPr>
            <p:nvPr/>
          </p:nvCxnSpPr>
          <p:spPr>
            <a:xfrm>
              <a:off x="4508500" y="304800"/>
              <a:ext cx="911225" cy="3175"/>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3084" idx="1"/>
            </p:cNvCxnSpPr>
            <p:nvPr/>
          </p:nvCxnSpPr>
          <p:spPr>
            <a:xfrm>
              <a:off x="5961063" y="304800"/>
              <a:ext cx="1062037" cy="158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0" idx="1"/>
            </p:cNvCxnSpPr>
            <p:nvPr/>
          </p:nvCxnSpPr>
          <p:spPr>
            <a:xfrm flipV="1">
              <a:off x="2679700" y="1062038"/>
              <a:ext cx="808038" cy="1587"/>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3090" idx="1"/>
            </p:cNvCxnSpPr>
            <p:nvPr/>
          </p:nvCxnSpPr>
          <p:spPr>
            <a:xfrm>
              <a:off x="4356100" y="1065213"/>
              <a:ext cx="838200" cy="1587"/>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090" idx="3"/>
              <a:endCxn id="3091" idx="1"/>
            </p:cNvCxnSpPr>
            <p:nvPr/>
          </p:nvCxnSpPr>
          <p:spPr>
            <a:xfrm flipV="1">
              <a:off x="6237288" y="1065213"/>
              <a:ext cx="814387" cy="1587"/>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2679700" y="457200"/>
              <a:ext cx="4343400" cy="45720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2679700" y="1219200"/>
              <a:ext cx="4343400" cy="45720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0" idx="1"/>
            </p:cNvCxnSpPr>
            <p:nvPr/>
          </p:nvCxnSpPr>
          <p:spPr>
            <a:xfrm flipV="1">
              <a:off x="2679700" y="1824038"/>
              <a:ext cx="623888" cy="476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endCxn id="3094" idx="1"/>
            </p:cNvCxnSpPr>
            <p:nvPr/>
          </p:nvCxnSpPr>
          <p:spPr>
            <a:xfrm flipV="1">
              <a:off x="4660900" y="1828800"/>
              <a:ext cx="668338" cy="4763"/>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endCxn id="3095" idx="1"/>
            </p:cNvCxnSpPr>
            <p:nvPr/>
          </p:nvCxnSpPr>
          <p:spPr>
            <a:xfrm flipV="1">
              <a:off x="6032500" y="1827213"/>
              <a:ext cx="914400" cy="7937"/>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2679700" y="1981200"/>
              <a:ext cx="4267200" cy="53340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0" idx="1"/>
            </p:cNvCxnSpPr>
            <p:nvPr/>
          </p:nvCxnSpPr>
          <p:spPr>
            <a:xfrm flipV="1">
              <a:off x="2679700" y="2662238"/>
              <a:ext cx="685800" cy="476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endCxn id="3098" idx="1"/>
            </p:cNvCxnSpPr>
            <p:nvPr/>
          </p:nvCxnSpPr>
          <p:spPr>
            <a:xfrm flipV="1">
              <a:off x="4356100" y="2667000"/>
              <a:ext cx="939800" cy="4763"/>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endCxn id="3099" idx="1"/>
            </p:cNvCxnSpPr>
            <p:nvPr/>
          </p:nvCxnSpPr>
          <p:spPr>
            <a:xfrm flipV="1">
              <a:off x="5956300" y="2665413"/>
              <a:ext cx="1092200" cy="7937"/>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2679700" y="2819400"/>
              <a:ext cx="4343400" cy="53340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2679700" y="3500438"/>
              <a:ext cx="685800" cy="476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0" idx="3"/>
              <a:endCxn id="3120" idx="1"/>
            </p:cNvCxnSpPr>
            <p:nvPr/>
          </p:nvCxnSpPr>
          <p:spPr>
            <a:xfrm>
              <a:off x="4371975" y="3500438"/>
              <a:ext cx="1050925" cy="7937"/>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120" name="TextBox 79"/>
            <p:cNvSpPr txBox="1">
              <a:spLocks noChangeArrowheads="1"/>
            </p:cNvSpPr>
            <p:nvPr/>
          </p:nvSpPr>
          <p:spPr bwMode="auto">
            <a:xfrm>
              <a:off x="5422900" y="3355975"/>
              <a:ext cx="393700" cy="304800"/>
            </a:xfrm>
            <a:prstGeom prst="rect">
              <a:avLst/>
            </a:prstGeom>
            <a:noFill/>
            <a:ln w="31750">
              <a:solidFill>
                <a:srgbClr val="7030A0"/>
              </a:solidFill>
              <a:miter lim="800000"/>
              <a:headEnd/>
              <a:tailEnd/>
            </a:ln>
          </p:spPr>
          <p:txBody>
            <a:bodyPr anchor="ctr">
              <a:spAutoFit/>
            </a:bodyPr>
            <a:lstStyle/>
            <a:p>
              <a:pPr algn="ctr"/>
              <a:r>
                <a:rPr lang="en-US" sz="1400">
                  <a:latin typeface="Calibri" pitchFamily="34" charset="0"/>
                </a:rPr>
                <a:t>Air</a:t>
              </a:r>
            </a:p>
          </p:txBody>
        </p:sp>
        <p:sp>
          <p:nvSpPr>
            <p:cNvPr id="3121" name="TextBox 80"/>
            <p:cNvSpPr txBox="1">
              <a:spLocks noChangeArrowheads="1"/>
            </p:cNvSpPr>
            <p:nvPr/>
          </p:nvSpPr>
          <p:spPr bwMode="auto">
            <a:xfrm>
              <a:off x="4660900" y="3273425"/>
              <a:ext cx="457200" cy="307975"/>
            </a:xfrm>
            <a:prstGeom prst="rect">
              <a:avLst/>
            </a:prstGeom>
            <a:noFill/>
            <a:ln w="9525">
              <a:noFill/>
              <a:miter lim="800000"/>
              <a:headEnd/>
              <a:tailEnd/>
            </a:ln>
          </p:spPr>
          <p:txBody>
            <a:bodyPr wrap="none">
              <a:spAutoFit/>
            </a:bodyPr>
            <a:lstStyle/>
            <a:p>
              <a:r>
                <a:rPr lang="en-US" sz="1400" i="1">
                  <a:latin typeface="Calibri" pitchFamily="34" charset="0"/>
                </a:rPr>
                <a:t>Fire</a:t>
              </a:r>
            </a:p>
          </p:txBody>
        </p:sp>
        <p:sp>
          <p:nvSpPr>
            <p:cNvPr id="3119" name="TextBox 81"/>
            <p:cNvSpPr txBox="1">
              <a:spLocks noChangeArrowheads="1"/>
            </p:cNvSpPr>
            <p:nvPr/>
          </p:nvSpPr>
          <p:spPr bwMode="auto">
            <a:xfrm>
              <a:off x="3213100" y="4035425"/>
              <a:ext cx="1457325" cy="307975"/>
            </a:xfrm>
            <a:prstGeom prst="rect">
              <a:avLst/>
            </a:prstGeom>
            <a:solidFill>
              <a:schemeClr val="accent3">
                <a:lumMod val="60000"/>
                <a:lumOff val="40000"/>
              </a:schemeClr>
            </a:solidFill>
            <a:ln w="31750">
              <a:solidFill>
                <a:srgbClr val="7030A0"/>
              </a:solidFill>
              <a:miter lim="800000"/>
              <a:headEnd/>
              <a:tailEnd/>
            </a:ln>
          </p:spPr>
          <p:txBody>
            <a:bodyPr wrap="none" anchor="ctr">
              <a:spAutoFit/>
            </a:bodyPr>
            <a:lstStyle/>
            <a:p>
              <a:pPr algn="ctr">
                <a:defRPr/>
              </a:pPr>
              <a:r>
                <a:rPr lang="en-US" sz="1400" dirty="0" err="1">
                  <a:latin typeface="Calibri" pitchFamily="34" charset="0"/>
                </a:rPr>
                <a:t>Baptisia</a:t>
              </a:r>
              <a:r>
                <a:rPr lang="en-US" sz="1400" dirty="0">
                  <a:latin typeface="Calibri" pitchFamily="34" charset="0"/>
                </a:rPr>
                <a:t> (legume)</a:t>
              </a:r>
            </a:p>
          </p:txBody>
        </p:sp>
        <p:cxnSp>
          <p:nvCxnSpPr>
            <p:cNvPr id="84" name="Straight Arrow Connector 83"/>
            <p:cNvCxnSpPr/>
            <p:nvPr/>
          </p:nvCxnSpPr>
          <p:spPr>
            <a:xfrm flipH="1">
              <a:off x="4660900" y="3657600"/>
              <a:ext cx="779463" cy="38100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124" name="TextBox 85"/>
            <p:cNvSpPr txBox="1">
              <a:spLocks noChangeArrowheads="1"/>
            </p:cNvSpPr>
            <p:nvPr/>
          </p:nvSpPr>
          <p:spPr bwMode="auto">
            <a:xfrm>
              <a:off x="2222500" y="4035425"/>
              <a:ext cx="444500" cy="307975"/>
            </a:xfrm>
            <a:prstGeom prst="rect">
              <a:avLst/>
            </a:prstGeom>
            <a:noFill/>
            <a:ln w="31750">
              <a:solidFill>
                <a:srgbClr val="7030A0"/>
              </a:solidFill>
              <a:miter lim="800000"/>
              <a:headEnd/>
              <a:tailEnd/>
            </a:ln>
          </p:spPr>
          <p:txBody>
            <a:bodyPr wrap="none" anchor="ctr">
              <a:spAutoFit/>
            </a:bodyPr>
            <a:lstStyle/>
            <a:p>
              <a:pPr algn="ctr"/>
              <a:r>
                <a:rPr lang="en-US" sz="1400">
                  <a:latin typeface="Calibri" pitchFamily="34" charset="0"/>
                </a:rPr>
                <a:t>Soil</a:t>
              </a:r>
            </a:p>
          </p:txBody>
        </p:sp>
        <p:cxnSp>
          <p:nvCxnSpPr>
            <p:cNvPr id="87" name="Straight Arrow Connector 86"/>
            <p:cNvCxnSpPr/>
            <p:nvPr/>
          </p:nvCxnSpPr>
          <p:spPr>
            <a:xfrm flipH="1" flipV="1">
              <a:off x="2667000" y="4114800"/>
              <a:ext cx="546100" cy="1587"/>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126" name="TextBox 90"/>
            <p:cNvSpPr txBox="1">
              <a:spLocks noChangeArrowheads="1"/>
            </p:cNvSpPr>
            <p:nvPr/>
          </p:nvSpPr>
          <p:spPr bwMode="auto">
            <a:xfrm>
              <a:off x="5295900" y="4041775"/>
              <a:ext cx="735013" cy="304800"/>
            </a:xfrm>
            <a:prstGeom prst="rect">
              <a:avLst/>
            </a:prstGeom>
            <a:noFill/>
            <a:ln w="31750">
              <a:solidFill>
                <a:srgbClr val="7030A0"/>
              </a:solidFill>
              <a:miter lim="800000"/>
              <a:headEnd/>
              <a:tailEnd/>
            </a:ln>
          </p:spPr>
          <p:txBody>
            <a:bodyPr anchor="ctr">
              <a:spAutoFit/>
            </a:bodyPr>
            <a:lstStyle/>
            <a:p>
              <a:pPr algn="ctr"/>
              <a:r>
                <a:rPr lang="en-US" sz="1400">
                  <a:latin typeface="Calibri" pitchFamily="34" charset="0"/>
                </a:rPr>
                <a:t>Gopher</a:t>
              </a:r>
            </a:p>
          </p:txBody>
        </p:sp>
        <p:sp>
          <p:nvSpPr>
            <p:cNvPr id="3127" name="TextBox 91"/>
            <p:cNvSpPr txBox="1">
              <a:spLocks noChangeArrowheads="1"/>
            </p:cNvSpPr>
            <p:nvPr/>
          </p:nvSpPr>
          <p:spPr bwMode="auto">
            <a:xfrm>
              <a:off x="6589713" y="4038600"/>
              <a:ext cx="433387" cy="307975"/>
            </a:xfrm>
            <a:prstGeom prst="rect">
              <a:avLst/>
            </a:prstGeom>
            <a:noFill/>
            <a:ln w="31750">
              <a:solidFill>
                <a:srgbClr val="7030A0"/>
              </a:solidFill>
              <a:miter lim="800000"/>
              <a:headEnd/>
              <a:tailEnd/>
            </a:ln>
          </p:spPr>
          <p:txBody>
            <a:bodyPr wrap="none" anchor="ctr">
              <a:spAutoFit/>
            </a:bodyPr>
            <a:lstStyle/>
            <a:p>
              <a:pPr algn="ctr"/>
              <a:r>
                <a:rPr lang="en-US" sz="1400">
                  <a:latin typeface="Calibri" pitchFamily="34" charset="0"/>
                </a:rPr>
                <a:t>Fox</a:t>
              </a:r>
            </a:p>
          </p:txBody>
        </p:sp>
        <p:sp>
          <p:nvSpPr>
            <p:cNvPr id="3128" name="TextBox 92"/>
            <p:cNvSpPr txBox="1">
              <a:spLocks noChangeArrowheads="1"/>
            </p:cNvSpPr>
            <p:nvPr/>
          </p:nvSpPr>
          <p:spPr bwMode="auto">
            <a:xfrm>
              <a:off x="7580313" y="4038600"/>
              <a:ext cx="573087" cy="307975"/>
            </a:xfrm>
            <a:prstGeom prst="rect">
              <a:avLst/>
            </a:prstGeom>
            <a:noFill/>
            <a:ln w="31750">
              <a:solidFill>
                <a:srgbClr val="7030A0"/>
              </a:solidFill>
              <a:miter lim="800000"/>
              <a:headEnd/>
              <a:tailEnd/>
            </a:ln>
          </p:spPr>
          <p:txBody>
            <a:bodyPr wrap="none" anchor="ctr">
              <a:spAutoFit/>
            </a:bodyPr>
            <a:lstStyle/>
            <a:p>
              <a:pPr algn="ctr"/>
              <a:r>
                <a:rPr lang="en-US" sz="1400">
                  <a:latin typeface="Calibri" pitchFamily="34" charset="0"/>
                </a:rPr>
                <a:t>Eagle</a:t>
              </a:r>
            </a:p>
          </p:txBody>
        </p:sp>
        <p:cxnSp>
          <p:nvCxnSpPr>
            <p:cNvPr id="94" name="Straight Arrow Connector 93"/>
            <p:cNvCxnSpPr>
              <a:endCxn id="3126" idx="1"/>
            </p:cNvCxnSpPr>
            <p:nvPr/>
          </p:nvCxnSpPr>
          <p:spPr>
            <a:xfrm>
              <a:off x="4660900" y="4191000"/>
              <a:ext cx="635000" cy="3175"/>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endCxn id="3127" idx="1"/>
            </p:cNvCxnSpPr>
            <p:nvPr/>
          </p:nvCxnSpPr>
          <p:spPr>
            <a:xfrm>
              <a:off x="6032500" y="4191000"/>
              <a:ext cx="557213" cy="158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endCxn id="3128" idx="1"/>
            </p:cNvCxnSpPr>
            <p:nvPr/>
          </p:nvCxnSpPr>
          <p:spPr>
            <a:xfrm>
              <a:off x="7023100" y="4191000"/>
              <a:ext cx="557213" cy="158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132" name="TextBox 99"/>
            <p:cNvSpPr txBox="1">
              <a:spLocks noChangeArrowheads="1"/>
            </p:cNvSpPr>
            <p:nvPr/>
          </p:nvSpPr>
          <p:spPr bwMode="auto">
            <a:xfrm>
              <a:off x="2222500" y="4797425"/>
              <a:ext cx="444500" cy="307975"/>
            </a:xfrm>
            <a:prstGeom prst="rect">
              <a:avLst/>
            </a:prstGeom>
            <a:noFill/>
            <a:ln w="31750">
              <a:solidFill>
                <a:srgbClr val="7030A0"/>
              </a:solidFill>
              <a:miter lim="800000"/>
              <a:headEnd/>
              <a:tailEnd/>
            </a:ln>
          </p:spPr>
          <p:txBody>
            <a:bodyPr wrap="none" anchor="ctr">
              <a:spAutoFit/>
            </a:bodyPr>
            <a:lstStyle/>
            <a:p>
              <a:pPr algn="ctr"/>
              <a:r>
                <a:rPr lang="en-US" sz="1400">
                  <a:latin typeface="Calibri" pitchFamily="34" charset="0"/>
                </a:rPr>
                <a:t>Soil</a:t>
              </a:r>
            </a:p>
          </p:txBody>
        </p:sp>
        <p:cxnSp>
          <p:nvCxnSpPr>
            <p:cNvPr id="101" name="Straight Arrow Connector 100"/>
            <p:cNvCxnSpPr/>
            <p:nvPr/>
          </p:nvCxnSpPr>
          <p:spPr>
            <a:xfrm flipH="1">
              <a:off x="2679700" y="4343400"/>
              <a:ext cx="4876800" cy="45720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2679700" y="4953000"/>
              <a:ext cx="685800" cy="476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8" name="TextBox 103"/>
            <p:cNvSpPr txBox="1">
              <a:spLocks noChangeArrowheads="1"/>
            </p:cNvSpPr>
            <p:nvPr/>
          </p:nvSpPr>
          <p:spPr bwMode="auto">
            <a:xfrm>
              <a:off x="3365500" y="4800600"/>
              <a:ext cx="1092200" cy="307975"/>
            </a:xfrm>
            <a:prstGeom prst="rect">
              <a:avLst/>
            </a:prstGeom>
            <a:solidFill>
              <a:schemeClr val="accent3">
                <a:lumMod val="60000"/>
                <a:lumOff val="40000"/>
              </a:schemeClr>
            </a:solidFill>
            <a:ln w="31750">
              <a:solidFill>
                <a:srgbClr val="7030A0"/>
              </a:solidFill>
              <a:miter lim="800000"/>
              <a:headEnd/>
              <a:tailEnd/>
            </a:ln>
          </p:spPr>
          <p:txBody>
            <a:bodyPr wrap="none" anchor="ctr">
              <a:spAutoFit/>
            </a:bodyPr>
            <a:lstStyle/>
            <a:p>
              <a:pPr algn="ctr">
                <a:defRPr/>
              </a:pPr>
              <a:r>
                <a:rPr lang="en-US" sz="1400">
                  <a:latin typeface="Calibri" pitchFamily="34" charset="0"/>
                </a:rPr>
                <a:t>Cottonwood</a:t>
              </a:r>
            </a:p>
          </p:txBody>
        </p:sp>
        <p:sp>
          <p:nvSpPr>
            <p:cNvPr id="3136" name="TextBox 104"/>
            <p:cNvSpPr txBox="1">
              <a:spLocks noChangeArrowheads="1"/>
            </p:cNvSpPr>
            <p:nvPr/>
          </p:nvSpPr>
          <p:spPr bwMode="auto">
            <a:xfrm>
              <a:off x="5194300" y="4800600"/>
              <a:ext cx="688975" cy="304800"/>
            </a:xfrm>
            <a:prstGeom prst="rect">
              <a:avLst/>
            </a:prstGeom>
            <a:noFill/>
            <a:ln w="31750">
              <a:solidFill>
                <a:srgbClr val="7030A0"/>
              </a:solidFill>
              <a:miter lim="800000"/>
              <a:headEnd/>
              <a:tailEnd/>
            </a:ln>
          </p:spPr>
          <p:txBody>
            <a:bodyPr anchor="ctr">
              <a:spAutoFit/>
            </a:bodyPr>
            <a:lstStyle/>
            <a:p>
              <a:pPr algn="ctr"/>
              <a:r>
                <a:rPr lang="en-US" sz="1400">
                  <a:latin typeface="Calibri" pitchFamily="34" charset="0"/>
                </a:rPr>
                <a:t>Beaver</a:t>
              </a:r>
            </a:p>
          </p:txBody>
        </p:sp>
        <p:sp>
          <p:nvSpPr>
            <p:cNvPr id="3137" name="TextBox 105"/>
            <p:cNvSpPr txBox="1">
              <a:spLocks noChangeArrowheads="1"/>
            </p:cNvSpPr>
            <p:nvPr/>
          </p:nvSpPr>
          <p:spPr bwMode="auto">
            <a:xfrm>
              <a:off x="2222500" y="5403850"/>
              <a:ext cx="879475" cy="307975"/>
            </a:xfrm>
            <a:prstGeom prst="rect">
              <a:avLst/>
            </a:prstGeom>
            <a:noFill/>
            <a:ln w="31750">
              <a:solidFill>
                <a:srgbClr val="7030A0"/>
              </a:solidFill>
              <a:miter lim="800000"/>
              <a:headEnd/>
              <a:tailEnd/>
            </a:ln>
          </p:spPr>
          <p:txBody>
            <a:bodyPr wrap="none" anchor="ctr">
              <a:spAutoFit/>
            </a:bodyPr>
            <a:lstStyle/>
            <a:p>
              <a:pPr algn="ctr"/>
              <a:r>
                <a:rPr lang="en-US" sz="1400">
                  <a:latin typeface="Calibri" pitchFamily="34" charset="0"/>
                </a:rPr>
                <a:t>Sediment</a:t>
              </a:r>
            </a:p>
          </p:txBody>
        </p:sp>
        <p:cxnSp>
          <p:nvCxnSpPr>
            <p:cNvPr id="107" name="Straight Arrow Connector 106"/>
            <p:cNvCxnSpPr>
              <a:stCxn id="3077" idx="3"/>
              <a:endCxn id="3081" idx="1"/>
            </p:cNvCxnSpPr>
            <p:nvPr/>
          </p:nvCxnSpPr>
          <p:spPr>
            <a:xfrm>
              <a:off x="1841500" y="306388"/>
              <a:ext cx="436563"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139" name="TextBox 108"/>
            <p:cNvSpPr txBox="1">
              <a:spLocks noChangeArrowheads="1"/>
            </p:cNvSpPr>
            <p:nvPr/>
          </p:nvSpPr>
          <p:spPr bwMode="auto">
            <a:xfrm>
              <a:off x="3817938" y="5403850"/>
              <a:ext cx="766762" cy="307975"/>
            </a:xfrm>
            <a:prstGeom prst="rect">
              <a:avLst/>
            </a:prstGeom>
            <a:noFill/>
            <a:ln w="31750">
              <a:solidFill>
                <a:srgbClr val="7030A0"/>
              </a:solidFill>
              <a:miter lim="800000"/>
              <a:headEnd/>
              <a:tailEnd/>
            </a:ln>
          </p:spPr>
          <p:txBody>
            <a:bodyPr wrap="none" anchor="ctr">
              <a:spAutoFit/>
            </a:bodyPr>
            <a:lstStyle/>
            <a:p>
              <a:pPr algn="ctr"/>
              <a:r>
                <a:rPr lang="en-US" sz="1400">
                  <a:latin typeface="Calibri" pitchFamily="34" charset="0"/>
                </a:rPr>
                <a:t>Crayfish</a:t>
              </a:r>
            </a:p>
          </p:txBody>
        </p:sp>
        <p:sp>
          <p:nvSpPr>
            <p:cNvPr id="3140" name="TextBox 109"/>
            <p:cNvSpPr txBox="1">
              <a:spLocks noChangeArrowheads="1"/>
            </p:cNvSpPr>
            <p:nvPr/>
          </p:nvSpPr>
          <p:spPr bwMode="auto">
            <a:xfrm>
              <a:off x="5194300" y="5410200"/>
              <a:ext cx="801688" cy="304800"/>
            </a:xfrm>
            <a:prstGeom prst="rect">
              <a:avLst/>
            </a:prstGeom>
            <a:noFill/>
            <a:ln w="31750">
              <a:solidFill>
                <a:srgbClr val="7030A0"/>
              </a:solidFill>
              <a:miter lim="800000"/>
              <a:headEnd/>
              <a:tailEnd/>
            </a:ln>
          </p:spPr>
          <p:txBody>
            <a:bodyPr anchor="ctr">
              <a:spAutoFit/>
            </a:bodyPr>
            <a:lstStyle/>
            <a:p>
              <a:pPr algn="ctr"/>
              <a:r>
                <a:rPr lang="en-US" sz="1400">
                  <a:latin typeface="Calibri" pitchFamily="34" charset="0"/>
                </a:rPr>
                <a:t>Raccoon</a:t>
              </a:r>
            </a:p>
          </p:txBody>
        </p:sp>
        <p:sp>
          <p:nvSpPr>
            <p:cNvPr id="3141" name="TextBox 110"/>
            <p:cNvSpPr txBox="1">
              <a:spLocks noChangeArrowheads="1"/>
            </p:cNvSpPr>
            <p:nvPr/>
          </p:nvSpPr>
          <p:spPr bwMode="auto">
            <a:xfrm>
              <a:off x="6915150" y="5407025"/>
              <a:ext cx="641350" cy="307975"/>
            </a:xfrm>
            <a:prstGeom prst="rect">
              <a:avLst/>
            </a:prstGeom>
            <a:noFill/>
            <a:ln w="31750">
              <a:solidFill>
                <a:srgbClr val="7030A0"/>
              </a:solidFill>
              <a:miter lim="800000"/>
              <a:headEnd/>
              <a:tailEnd/>
            </a:ln>
          </p:spPr>
          <p:txBody>
            <a:bodyPr wrap="none" anchor="ctr">
              <a:spAutoFit/>
            </a:bodyPr>
            <a:lstStyle/>
            <a:p>
              <a:pPr algn="ctr"/>
              <a:r>
                <a:rPr lang="en-US" sz="1400">
                  <a:latin typeface="Calibri" pitchFamily="34" charset="0"/>
                </a:rPr>
                <a:t>Indian</a:t>
              </a:r>
            </a:p>
          </p:txBody>
        </p:sp>
        <p:cxnSp>
          <p:nvCxnSpPr>
            <p:cNvPr id="112" name="Straight Arrow Connector 111"/>
            <p:cNvCxnSpPr>
              <a:stCxn id="0" idx="3"/>
            </p:cNvCxnSpPr>
            <p:nvPr/>
          </p:nvCxnSpPr>
          <p:spPr>
            <a:xfrm flipV="1">
              <a:off x="4457700" y="4953000"/>
              <a:ext cx="736600" cy="158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H="1">
              <a:off x="3060700" y="5105400"/>
              <a:ext cx="2133600" cy="30480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endCxn id="3139" idx="1"/>
            </p:cNvCxnSpPr>
            <p:nvPr/>
          </p:nvCxnSpPr>
          <p:spPr>
            <a:xfrm flipV="1">
              <a:off x="3095625" y="5557838"/>
              <a:ext cx="722313" cy="1587"/>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endCxn id="3140" idx="1"/>
            </p:cNvCxnSpPr>
            <p:nvPr/>
          </p:nvCxnSpPr>
          <p:spPr>
            <a:xfrm flipV="1">
              <a:off x="4584700" y="5562600"/>
              <a:ext cx="609600" cy="158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stCxn id="3140" idx="3"/>
              <a:endCxn id="3141" idx="1"/>
            </p:cNvCxnSpPr>
            <p:nvPr/>
          </p:nvCxnSpPr>
          <p:spPr>
            <a:xfrm flipV="1">
              <a:off x="5995988" y="5561013"/>
              <a:ext cx="919162" cy="1587"/>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147" name="TextBox 122"/>
            <p:cNvSpPr txBox="1">
              <a:spLocks noChangeArrowheads="1"/>
            </p:cNvSpPr>
            <p:nvPr/>
          </p:nvSpPr>
          <p:spPr bwMode="auto">
            <a:xfrm>
              <a:off x="1003300" y="5791200"/>
              <a:ext cx="868363" cy="523875"/>
            </a:xfrm>
            <a:prstGeom prst="rect">
              <a:avLst/>
            </a:prstGeom>
            <a:noFill/>
            <a:ln w="31750">
              <a:solidFill>
                <a:srgbClr val="7030A0"/>
              </a:solidFill>
              <a:miter lim="800000"/>
              <a:headEnd/>
              <a:tailEnd/>
            </a:ln>
          </p:spPr>
          <p:txBody>
            <a:bodyPr wrap="none" anchor="ctr">
              <a:spAutoFit/>
            </a:bodyPr>
            <a:lstStyle/>
            <a:p>
              <a:pPr algn="ctr"/>
              <a:r>
                <a:rPr lang="en-US" sz="1400" dirty="0">
                  <a:latin typeface="Calibri" pitchFamily="34" charset="0"/>
                </a:rPr>
                <a:t>Marine</a:t>
              </a:r>
            </a:p>
            <a:p>
              <a:pPr algn="ctr"/>
              <a:r>
                <a:rPr lang="en-US" sz="1400" dirty="0">
                  <a:latin typeface="Calibri" pitchFamily="34" charset="0"/>
                </a:rPr>
                <a:t>sediment</a:t>
              </a:r>
            </a:p>
          </p:txBody>
        </p:sp>
        <p:cxnSp>
          <p:nvCxnSpPr>
            <p:cNvPr id="124" name="Straight Arrow Connector 123"/>
            <p:cNvCxnSpPr>
              <a:endCxn id="3147" idx="3"/>
            </p:cNvCxnSpPr>
            <p:nvPr/>
          </p:nvCxnSpPr>
          <p:spPr>
            <a:xfrm flipH="1">
              <a:off x="1871663" y="5715000"/>
              <a:ext cx="5062537" cy="33813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stCxn id="3147" idx="0"/>
              <a:endCxn id="3077" idx="2"/>
            </p:cNvCxnSpPr>
            <p:nvPr/>
          </p:nvCxnSpPr>
          <p:spPr>
            <a:xfrm flipH="1" flipV="1">
              <a:off x="1371600" y="460375"/>
              <a:ext cx="65088" cy="5330825"/>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150" name="TextBox 137"/>
            <p:cNvSpPr txBox="1">
              <a:spLocks noChangeArrowheads="1"/>
            </p:cNvSpPr>
            <p:nvPr/>
          </p:nvSpPr>
          <p:spPr bwMode="auto">
            <a:xfrm>
              <a:off x="147638" y="5191125"/>
              <a:ext cx="854075" cy="523875"/>
            </a:xfrm>
            <a:prstGeom prst="rect">
              <a:avLst/>
            </a:prstGeom>
            <a:noFill/>
            <a:ln w="9525">
              <a:noFill/>
              <a:miter lim="800000"/>
              <a:headEnd/>
              <a:tailEnd/>
            </a:ln>
          </p:spPr>
          <p:txBody>
            <a:bodyPr wrap="none">
              <a:spAutoFit/>
            </a:bodyPr>
            <a:lstStyle/>
            <a:p>
              <a:pPr algn="ctr"/>
              <a:r>
                <a:rPr lang="en-US" sz="1400" b="1" dirty="0">
                  <a:latin typeface="Calibri" pitchFamily="34" charset="0"/>
                </a:rPr>
                <a:t>Plate</a:t>
              </a:r>
            </a:p>
            <a:p>
              <a:pPr algn="ctr"/>
              <a:r>
                <a:rPr lang="en-US" sz="1400" b="1" dirty="0">
                  <a:latin typeface="Calibri" pitchFamily="34" charset="0"/>
                </a:rPr>
                <a:t>tectonics</a:t>
              </a:r>
            </a:p>
          </p:txBody>
        </p:sp>
        <p:cxnSp>
          <p:nvCxnSpPr>
            <p:cNvPr id="139" name="Straight Arrow Connector 138"/>
            <p:cNvCxnSpPr>
              <a:stCxn id="3150" idx="0"/>
            </p:cNvCxnSpPr>
            <p:nvPr/>
          </p:nvCxnSpPr>
          <p:spPr>
            <a:xfrm flipH="1" flipV="1">
              <a:off x="574675" y="671513"/>
              <a:ext cx="0" cy="4519612"/>
            </a:xfrm>
            <a:prstGeom prst="straightConnector1">
              <a:avLst/>
            </a:prstGeom>
            <a:ln w="95250" cmpd="tri">
              <a:solidFill>
                <a:srgbClr val="996633"/>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V="1">
              <a:off x="2667000" y="4260153"/>
              <a:ext cx="546614" cy="7047"/>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275" y="219075"/>
            <a:ext cx="8553450" cy="641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9439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382" t="48280" r="50678" b="544"/>
          <a:stretch>
            <a:fillRect/>
          </a:stretch>
        </p:blipFill>
        <p:spPr bwMode="auto">
          <a:xfrm>
            <a:off x="3416458" y="1752600"/>
            <a:ext cx="5346542"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152400"/>
            <a:ext cx="8534400" cy="1815882"/>
          </a:xfrm>
          <a:prstGeom prst="rect">
            <a:avLst/>
          </a:prstGeom>
          <a:noFill/>
        </p:spPr>
        <p:txBody>
          <a:bodyPr wrap="square" rtlCol="0">
            <a:spAutoFit/>
          </a:bodyPr>
          <a:lstStyle/>
          <a:p>
            <a:r>
              <a:rPr lang="en-US" sz="2800" u="sng" dirty="0" err="1" smtClean="0"/>
              <a:t>Brundtland</a:t>
            </a:r>
            <a:r>
              <a:rPr lang="en-US" sz="2800" u="sng" dirty="0" smtClean="0"/>
              <a:t> Report, 1987</a:t>
            </a:r>
          </a:p>
          <a:p>
            <a:r>
              <a:rPr lang="en-US" sz="2800" b="1" dirty="0" smtClean="0"/>
              <a:t>Sustainability</a:t>
            </a:r>
            <a:r>
              <a:rPr lang="en-US" sz="2800" dirty="0" smtClean="0"/>
              <a:t> – 1. meeting the needs of the present without compromising the ability of future generations to meet their needs.</a:t>
            </a:r>
          </a:p>
        </p:txBody>
      </p:sp>
      <p:sp>
        <p:nvSpPr>
          <p:cNvPr id="5" name="TextBox 4"/>
          <p:cNvSpPr txBox="1"/>
          <p:nvPr/>
        </p:nvSpPr>
        <p:spPr>
          <a:xfrm>
            <a:off x="304800" y="1981200"/>
            <a:ext cx="2971800" cy="2677656"/>
          </a:xfrm>
          <a:prstGeom prst="rect">
            <a:avLst/>
          </a:prstGeom>
          <a:noFill/>
        </p:spPr>
        <p:txBody>
          <a:bodyPr wrap="square" rtlCol="0">
            <a:spAutoFit/>
          </a:bodyPr>
          <a:lstStyle/>
          <a:p>
            <a:r>
              <a:rPr lang="en-US" sz="2800" dirty="0" smtClean="0"/>
              <a:t>2. a vague and uninspiring concept that confuses many people and turns off even more.</a:t>
            </a:r>
          </a:p>
        </p:txBody>
      </p:sp>
      <p:sp>
        <p:nvSpPr>
          <p:cNvPr id="6" name="TextBox 5"/>
          <p:cNvSpPr txBox="1"/>
          <p:nvPr/>
        </p:nvSpPr>
        <p:spPr>
          <a:xfrm>
            <a:off x="3443433" y="6019800"/>
            <a:ext cx="5395767" cy="707886"/>
          </a:xfrm>
          <a:prstGeom prst="rect">
            <a:avLst/>
          </a:prstGeom>
          <a:noFill/>
        </p:spPr>
        <p:txBody>
          <a:bodyPr wrap="square" rtlCol="0">
            <a:spAutoFit/>
          </a:bodyPr>
          <a:lstStyle/>
          <a:p>
            <a:r>
              <a:rPr lang="en-US" sz="2000" dirty="0" smtClean="0"/>
              <a:t>Flint, 2010, Symbolism of Sustainability, </a:t>
            </a:r>
            <a:r>
              <a:rPr lang="en-US" sz="2000" u="sng" dirty="0" err="1" smtClean="0"/>
              <a:t>Synesis</a:t>
            </a:r>
            <a:r>
              <a:rPr lang="en-US" sz="2000" dirty="0" smtClean="0"/>
              <a:t>, vol. 1, 25-37.</a:t>
            </a:r>
            <a:endParaRPr lang="en-US" sz="2000" dirty="0" smtClean="0"/>
          </a:p>
        </p:txBody>
      </p:sp>
    </p:spTree>
    <p:extLst>
      <p:ext uri="{BB962C8B-B14F-4D97-AF65-F5344CB8AC3E}">
        <p14:creationId xmlns:p14="http://schemas.microsoft.com/office/powerpoint/2010/main" val="20804044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96895"/>
            <a:ext cx="8229600" cy="1508105"/>
          </a:xfrm>
          <a:prstGeom prst="rect">
            <a:avLst/>
          </a:prstGeom>
          <a:noFill/>
          <a:ln w="19050">
            <a:solidFill>
              <a:srgbClr val="00B0F0"/>
            </a:solidFill>
          </a:ln>
        </p:spPr>
        <p:txBody>
          <a:bodyPr wrap="square" rtlCol="0">
            <a:spAutoFit/>
          </a:bodyPr>
          <a:lstStyle/>
          <a:p>
            <a:r>
              <a:rPr lang="en-US" sz="2400" dirty="0" smtClean="0"/>
              <a:t>Only connect!  That was the whole of her sermon.  Only connect the prose and the passion, and both will be exalted, and human love will be seen at its height.  Live in fragments no longer.</a:t>
            </a:r>
          </a:p>
          <a:p>
            <a:r>
              <a:rPr lang="en-US" sz="2000" dirty="0" smtClean="0"/>
              <a:t>E.M. Forster, 1910, </a:t>
            </a:r>
            <a:r>
              <a:rPr lang="en-US" sz="2000" u="sng" dirty="0" smtClean="0"/>
              <a:t>Howards End</a:t>
            </a:r>
          </a:p>
        </p:txBody>
      </p:sp>
      <p:sp>
        <p:nvSpPr>
          <p:cNvPr id="3" name="TextBox 2"/>
          <p:cNvSpPr txBox="1"/>
          <p:nvPr/>
        </p:nvSpPr>
        <p:spPr>
          <a:xfrm>
            <a:off x="457200" y="2181523"/>
            <a:ext cx="8229600" cy="2923877"/>
          </a:xfrm>
          <a:prstGeom prst="rect">
            <a:avLst/>
          </a:prstGeom>
          <a:noFill/>
          <a:ln w="19050">
            <a:solidFill>
              <a:srgbClr val="00B0F0"/>
            </a:solidFill>
          </a:ln>
        </p:spPr>
        <p:txBody>
          <a:bodyPr wrap="square" rtlCol="0">
            <a:spAutoFit/>
          </a:bodyPr>
          <a:lstStyle/>
          <a:p>
            <a:r>
              <a:rPr lang="en-US" sz="2400" dirty="0" smtClean="0"/>
              <a:t>John </a:t>
            </a:r>
            <a:r>
              <a:rPr lang="en-US" sz="2400" dirty="0" err="1"/>
              <a:t>E</a:t>
            </a:r>
            <a:r>
              <a:rPr lang="en-US" sz="2400" dirty="0" err="1" smtClean="0"/>
              <a:t>hrenfeld</a:t>
            </a:r>
            <a:r>
              <a:rPr lang="en-US" sz="2400" dirty="0" smtClean="0"/>
              <a:t> proposes that the type of fragmentation we’ve experienced affects three </a:t>
            </a:r>
            <a:r>
              <a:rPr lang="en-US" sz="2400" dirty="0" smtClean="0"/>
              <a:t>critical domains of living. </a:t>
            </a:r>
          </a:p>
          <a:p>
            <a:pPr marL="274320" indent="-274320">
              <a:buFont typeface="Arial" pitchFamily="34" charset="0"/>
              <a:buChar char="•"/>
            </a:pPr>
            <a:r>
              <a:rPr lang="en-US" sz="2400" dirty="0"/>
              <a:t>A lost sense of our place in the natural world</a:t>
            </a:r>
            <a:r>
              <a:rPr lang="en-US" sz="2400" dirty="0" smtClean="0"/>
              <a:t>,</a:t>
            </a:r>
            <a:endParaRPr lang="en-US" sz="2400" dirty="0"/>
          </a:p>
          <a:p>
            <a:pPr marL="274320" indent="-274320">
              <a:buFont typeface="Arial" pitchFamily="34" charset="0"/>
              <a:buChar char="•"/>
            </a:pPr>
            <a:r>
              <a:rPr lang="en-US" sz="2400" dirty="0" smtClean="0"/>
              <a:t>A</a:t>
            </a:r>
            <a:r>
              <a:rPr lang="en-US" sz="2400" dirty="0" smtClean="0"/>
              <a:t> lost sense </a:t>
            </a:r>
            <a:r>
              <a:rPr lang="en-US" sz="2400" dirty="0" smtClean="0"/>
              <a:t>of what it is to be a human being</a:t>
            </a:r>
            <a:r>
              <a:rPr lang="en-US" sz="2400" dirty="0" smtClean="0"/>
              <a:t>, and</a:t>
            </a:r>
            <a:endParaRPr lang="en-US" sz="2400" dirty="0" smtClean="0"/>
          </a:p>
          <a:p>
            <a:pPr marL="274320" indent="-274320">
              <a:buFont typeface="Arial" pitchFamily="34" charset="0"/>
              <a:buChar char="•"/>
            </a:pPr>
            <a:r>
              <a:rPr lang="en-US" sz="2400" dirty="0" smtClean="0"/>
              <a:t>A </a:t>
            </a:r>
            <a:r>
              <a:rPr lang="en-US" sz="2400" dirty="0" smtClean="0"/>
              <a:t>lost </a:t>
            </a:r>
            <a:r>
              <a:rPr lang="en-US" sz="2400" dirty="0" smtClean="0"/>
              <a:t>sense of responsibility for our actions and our relationships to others.</a:t>
            </a:r>
          </a:p>
          <a:p>
            <a:r>
              <a:rPr lang="en-US" sz="2000" dirty="0" smtClean="0"/>
              <a:t>John R. </a:t>
            </a:r>
            <a:r>
              <a:rPr lang="en-US" sz="2000" dirty="0" err="1" smtClean="0"/>
              <a:t>Ehrenfeld</a:t>
            </a:r>
            <a:r>
              <a:rPr lang="en-US" sz="2000" dirty="0" smtClean="0"/>
              <a:t>, 2009, </a:t>
            </a:r>
            <a:r>
              <a:rPr lang="en-US" sz="2000" u="sng" dirty="0" smtClean="0"/>
              <a:t>Sustainability by Design: A Subversive Strategy for Transforming Our Consumer Culture</a:t>
            </a:r>
            <a:r>
              <a:rPr lang="en-US" sz="2000" dirty="0" smtClean="0"/>
              <a:t>, Yale, p. 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26px-Washer_600pix.jpg"/>
          <p:cNvPicPr>
            <a:picLocks noChangeAspect="1"/>
          </p:cNvPicPr>
          <p:nvPr/>
        </p:nvPicPr>
        <p:blipFill>
          <a:blip r:embed="rId2" cstate="print"/>
          <a:stretch>
            <a:fillRect/>
          </a:stretch>
        </p:blipFill>
        <p:spPr>
          <a:xfrm>
            <a:off x="6274002" y="3535680"/>
            <a:ext cx="2565198" cy="2926080"/>
          </a:xfrm>
          <a:prstGeom prst="rect">
            <a:avLst/>
          </a:prstGeom>
          <a:ln w="19050">
            <a:solidFill>
              <a:schemeClr val="tx1"/>
            </a:solidFill>
          </a:ln>
        </p:spPr>
      </p:pic>
      <p:pic>
        <p:nvPicPr>
          <p:cNvPr id="3" name="Picture 2" descr="A_typical_American_bathroom.jpg"/>
          <p:cNvPicPr>
            <a:picLocks noChangeAspect="1"/>
          </p:cNvPicPr>
          <p:nvPr/>
        </p:nvPicPr>
        <p:blipFill>
          <a:blip r:embed="rId3" cstate="print"/>
          <a:srcRect t="4762"/>
          <a:stretch>
            <a:fillRect/>
          </a:stretch>
        </p:blipFill>
        <p:spPr>
          <a:xfrm>
            <a:off x="2417805" y="350520"/>
            <a:ext cx="2306595" cy="2926080"/>
          </a:xfrm>
          <a:prstGeom prst="rect">
            <a:avLst/>
          </a:prstGeom>
          <a:ln w="19050">
            <a:solidFill>
              <a:schemeClr val="tx1"/>
            </a:solidFill>
          </a:ln>
        </p:spPr>
      </p:pic>
      <p:pic>
        <p:nvPicPr>
          <p:cNvPr id="4" name="Picture 3" descr="Modular_Kitchen.jpg"/>
          <p:cNvPicPr>
            <a:picLocks noChangeAspect="1"/>
          </p:cNvPicPr>
          <p:nvPr/>
        </p:nvPicPr>
        <p:blipFill>
          <a:blip r:embed="rId4" cstate="print"/>
          <a:srcRect l="10338" r="2856"/>
          <a:stretch>
            <a:fillRect/>
          </a:stretch>
        </p:blipFill>
        <p:spPr>
          <a:xfrm>
            <a:off x="5029200" y="350520"/>
            <a:ext cx="3810000" cy="2926080"/>
          </a:xfrm>
          <a:prstGeom prst="rect">
            <a:avLst/>
          </a:prstGeom>
          <a:ln w="19050">
            <a:solidFill>
              <a:schemeClr val="tx1"/>
            </a:solidFill>
          </a:ln>
        </p:spPr>
      </p:pic>
      <p:pic>
        <p:nvPicPr>
          <p:cNvPr id="5" name="Picture 4" descr="Above-Ground-Pools-008.jpg"/>
          <p:cNvPicPr>
            <a:picLocks noChangeAspect="1"/>
          </p:cNvPicPr>
          <p:nvPr/>
        </p:nvPicPr>
        <p:blipFill>
          <a:blip r:embed="rId5" cstate="print"/>
          <a:stretch>
            <a:fillRect/>
          </a:stretch>
        </p:blipFill>
        <p:spPr>
          <a:xfrm>
            <a:off x="1524000" y="3550920"/>
            <a:ext cx="4411980" cy="2926080"/>
          </a:xfrm>
          <a:prstGeom prst="rect">
            <a:avLst/>
          </a:prstGeom>
          <a:ln w="19050">
            <a:solidFill>
              <a:schemeClr val="tx1"/>
            </a:solidFill>
          </a:ln>
        </p:spPr>
      </p:pic>
      <p:sp>
        <p:nvSpPr>
          <p:cNvPr id="6" name="TextBox 5"/>
          <p:cNvSpPr txBox="1"/>
          <p:nvPr/>
        </p:nvSpPr>
        <p:spPr>
          <a:xfrm>
            <a:off x="152400" y="609600"/>
            <a:ext cx="2133600" cy="1815882"/>
          </a:xfrm>
          <a:prstGeom prst="rect">
            <a:avLst/>
          </a:prstGeom>
          <a:noFill/>
        </p:spPr>
        <p:txBody>
          <a:bodyPr wrap="square" rtlCol="0">
            <a:spAutoFit/>
          </a:bodyPr>
          <a:lstStyle/>
          <a:p>
            <a:r>
              <a:rPr lang="en-US" sz="2800" dirty="0" smtClean="0"/>
              <a:t>How do we connect with water as </a:t>
            </a:r>
            <a:r>
              <a:rPr lang="en-US" sz="2800" b="1" dirty="0" smtClean="0"/>
              <a:t>consumers</a:t>
            </a:r>
            <a:r>
              <a:rPr lang="en-US" sz="2800" dirty="0" smtClean="0"/>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9"/>
          <p:cNvGrpSpPr>
            <a:grpSpLocks/>
          </p:cNvGrpSpPr>
          <p:nvPr/>
        </p:nvGrpSpPr>
        <p:grpSpPr bwMode="auto">
          <a:xfrm>
            <a:off x="990600" y="457200"/>
            <a:ext cx="7543800" cy="6315075"/>
            <a:chOff x="228600" y="271463"/>
            <a:chExt cx="7543800" cy="6315075"/>
          </a:xfrm>
        </p:grpSpPr>
        <p:pic>
          <p:nvPicPr>
            <p:cNvPr id="9221" name="Picture 4"/>
            <p:cNvPicPr>
              <a:picLocks noChangeAspect="1" noChangeArrowheads="1"/>
            </p:cNvPicPr>
            <p:nvPr/>
          </p:nvPicPr>
          <p:blipFill>
            <a:blip r:embed="rId2" cstate="print"/>
            <a:srcRect r="13158"/>
            <a:stretch>
              <a:fillRect/>
            </a:stretch>
          </p:blipFill>
          <p:spPr bwMode="auto">
            <a:xfrm>
              <a:off x="228600" y="271463"/>
              <a:ext cx="7543800" cy="6315075"/>
            </a:xfrm>
            <a:prstGeom prst="rect">
              <a:avLst/>
            </a:prstGeom>
            <a:noFill/>
            <a:ln w="9525">
              <a:noFill/>
              <a:miter lim="800000"/>
              <a:headEnd/>
              <a:tailEnd/>
            </a:ln>
          </p:spPr>
        </p:pic>
        <p:sp>
          <p:nvSpPr>
            <p:cNvPr id="9222" name="TextBox 3"/>
            <p:cNvSpPr txBox="1">
              <a:spLocks noChangeArrowheads="1"/>
            </p:cNvSpPr>
            <p:nvPr/>
          </p:nvSpPr>
          <p:spPr bwMode="auto">
            <a:xfrm>
              <a:off x="5791201" y="3724870"/>
              <a:ext cx="1600199" cy="923330"/>
            </a:xfrm>
            <a:prstGeom prst="rect">
              <a:avLst/>
            </a:prstGeom>
            <a:noFill/>
            <a:ln w="9525">
              <a:noFill/>
              <a:miter lim="800000"/>
              <a:headEnd/>
              <a:tailEnd/>
            </a:ln>
          </p:spPr>
          <p:txBody>
            <a:bodyPr>
              <a:spAutoFit/>
            </a:bodyPr>
            <a:lstStyle/>
            <a:p>
              <a:r>
                <a:rPr lang="en-US"/>
                <a:t>Public water supply incl. domestic use</a:t>
              </a:r>
            </a:p>
          </p:txBody>
        </p:sp>
        <p:sp>
          <p:nvSpPr>
            <p:cNvPr id="9223" name="TextBox 4"/>
            <p:cNvSpPr txBox="1">
              <a:spLocks noChangeArrowheads="1"/>
            </p:cNvSpPr>
            <p:nvPr/>
          </p:nvSpPr>
          <p:spPr bwMode="auto">
            <a:xfrm>
              <a:off x="2895600" y="4495800"/>
              <a:ext cx="2209799" cy="923330"/>
            </a:xfrm>
            <a:prstGeom prst="rect">
              <a:avLst/>
            </a:prstGeom>
            <a:noFill/>
            <a:ln w="9525">
              <a:noFill/>
              <a:miter lim="800000"/>
              <a:headEnd/>
              <a:tailEnd/>
            </a:ln>
          </p:spPr>
          <p:txBody>
            <a:bodyPr>
              <a:spAutoFit/>
            </a:bodyPr>
            <a:lstStyle/>
            <a:p>
              <a:pPr algn="ctr"/>
              <a:r>
                <a:rPr lang="en-US"/>
                <a:t>Agriculture (crop irrigation, livestock, aquaculture)</a:t>
              </a:r>
            </a:p>
          </p:txBody>
        </p:sp>
        <p:sp>
          <p:nvSpPr>
            <p:cNvPr id="9224" name="TextBox 5"/>
            <p:cNvSpPr txBox="1">
              <a:spLocks noChangeArrowheads="1"/>
            </p:cNvSpPr>
            <p:nvPr/>
          </p:nvSpPr>
          <p:spPr bwMode="auto">
            <a:xfrm>
              <a:off x="1552575" y="3288268"/>
              <a:ext cx="1967205" cy="369332"/>
            </a:xfrm>
            <a:prstGeom prst="rect">
              <a:avLst/>
            </a:prstGeom>
            <a:noFill/>
            <a:ln w="9525">
              <a:noFill/>
              <a:miter lim="800000"/>
              <a:headEnd/>
              <a:tailEnd/>
            </a:ln>
          </p:spPr>
          <p:txBody>
            <a:bodyPr wrap="none">
              <a:spAutoFit/>
            </a:bodyPr>
            <a:lstStyle/>
            <a:p>
              <a:r>
                <a:rPr lang="en-US"/>
                <a:t>Industry &amp; mining</a:t>
              </a:r>
            </a:p>
          </p:txBody>
        </p:sp>
        <p:sp>
          <p:nvSpPr>
            <p:cNvPr id="9225" name="TextBox 6"/>
            <p:cNvSpPr txBox="1">
              <a:spLocks noChangeArrowheads="1"/>
            </p:cNvSpPr>
            <p:nvPr/>
          </p:nvSpPr>
          <p:spPr bwMode="auto">
            <a:xfrm>
              <a:off x="3429000" y="1447800"/>
              <a:ext cx="2362200" cy="923330"/>
            </a:xfrm>
            <a:prstGeom prst="rect">
              <a:avLst/>
            </a:prstGeom>
            <a:noFill/>
            <a:ln w="9525">
              <a:noFill/>
              <a:miter lim="800000"/>
              <a:headEnd/>
              <a:tailEnd/>
            </a:ln>
          </p:spPr>
          <p:txBody>
            <a:bodyPr>
              <a:spAutoFit/>
            </a:bodyPr>
            <a:lstStyle/>
            <a:p>
              <a:pPr algn="ctr"/>
              <a:r>
                <a:rPr lang="en-US" dirty="0"/>
                <a:t>Thermoelectric power generation</a:t>
              </a:r>
            </a:p>
            <a:p>
              <a:pPr algn="ctr"/>
              <a:r>
                <a:rPr lang="en-US" dirty="0"/>
                <a:t>(fossil + nuclear)</a:t>
              </a:r>
            </a:p>
          </p:txBody>
        </p:sp>
      </p:grpSp>
      <p:sp>
        <p:nvSpPr>
          <p:cNvPr id="9219" name="TextBox 8"/>
          <p:cNvSpPr txBox="1">
            <a:spLocks noChangeArrowheads="1"/>
          </p:cNvSpPr>
          <p:nvPr/>
        </p:nvSpPr>
        <p:spPr bwMode="auto">
          <a:xfrm>
            <a:off x="61636" y="76200"/>
            <a:ext cx="4815164" cy="1569660"/>
          </a:xfrm>
          <a:prstGeom prst="rect">
            <a:avLst/>
          </a:prstGeom>
          <a:noFill/>
          <a:ln w="9525">
            <a:noFill/>
            <a:miter lim="800000"/>
            <a:headEnd/>
            <a:tailEnd/>
          </a:ln>
        </p:spPr>
        <p:txBody>
          <a:bodyPr wrap="none">
            <a:spAutoFit/>
          </a:bodyPr>
          <a:lstStyle/>
          <a:p>
            <a:r>
              <a:rPr lang="en-US" sz="2400" u="sng" dirty="0">
                <a:latin typeface="+mn-lt"/>
              </a:rPr>
              <a:t>U.S. fresh water consumption (2005)</a:t>
            </a:r>
            <a:r>
              <a:rPr lang="en-US" sz="2400" dirty="0">
                <a:latin typeface="+mn-lt"/>
              </a:rPr>
              <a:t> </a:t>
            </a:r>
          </a:p>
          <a:p>
            <a:r>
              <a:rPr lang="en-US" sz="2400" dirty="0">
                <a:latin typeface="+mn-lt"/>
              </a:rPr>
              <a:t>349 billion gallons/day</a:t>
            </a:r>
            <a:endParaRPr lang="en-US" sz="2400" u="sng" dirty="0">
              <a:latin typeface="+mn-lt"/>
            </a:endParaRPr>
          </a:p>
          <a:p>
            <a:r>
              <a:rPr lang="en-US" sz="2400" dirty="0">
                <a:latin typeface="+mn-lt"/>
              </a:rPr>
              <a:t>    Domestic =    98 gal/d</a:t>
            </a:r>
          </a:p>
          <a:p>
            <a:pPr lvl="1"/>
            <a:r>
              <a:rPr lang="en-US" sz="2400" dirty="0">
                <a:latin typeface="+mn-lt"/>
              </a:rPr>
              <a:t>    Total = 1180 gal/d</a:t>
            </a:r>
          </a:p>
        </p:txBody>
      </p:sp>
      <p:sp>
        <p:nvSpPr>
          <p:cNvPr id="9" name="TextBox 8"/>
          <p:cNvSpPr txBox="1"/>
          <p:nvPr/>
        </p:nvSpPr>
        <p:spPr>
          <a:xfrm>
            <a:off x="304800" y="6248400"/>
            <a:ext cx="2774950" cy="338138"/>
          </a:xfrm>
          <a:prstGeom prst="rect">
            <a:avLst/>
          </a:prstGeom>
          <a:noFill/>
        </p:spPr>
        <p:txBody>
          <a:bodyPr wrap="none">
            <a:spAutoFit/>
          </a:bodyPr>
          <a:lstStyle/>
          <a:p>
            <a:pPr>
              <a:defRPr/>
            </a:pPr>
            <a:r>
              <a:rPr lang="en-US" sz="1600" dirty="0">
                <a:latin typeface="+mn-lt"/>
                <a:hlinkClick r:id="rId3"/>
              </a:rPr>
              <a:t>http://water.usgs.gov/watuse/</a:t>
            </a:r>
            <a:r>
              <a:rPr lang="en-US" sz="1600" dirty="0">
                <a:latin typeface="+mn-lt"/>
              </a:rPr>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8102" r="26852" b="31713"/>
          <a:stretch>
            <a:fillRect/>
          </a:stretch>
        </p:blipFill>
        <p:spPr bwMode="auto">
          <a:xfrm>
            <a:off x="228600" y="228600"/>
            <a:ext cx="8534400" cy="5617580"/>
          </a:xfrm>
          <a:prstGeom prst="rect">
            <a:avLst/>
          </a:prstGeom>
          <a:noFill/>
          <a:ln w="19050">
            <a:solidFill>
              <a:schemeClr val="tx1"/>
            </a:solidFill>
            <a:miter lim="800000"/>
            <a:headEnd/>
            <a:tailEnd/>
          </a:ln>
        </p:spPr>
      </p:pic>
      <p:sp>
        <p:nvSpPr>
          <p:cNvPr id="3" name="TextBox 2"/>
          <p:cNvSpPr txBox="1"/>
          <p:nvPr/>
        </p:nvSpPr>
        <p:spPr>
          <a:xfrm>
            <a:off x="228600" y="5867400"/>
            <a:ext cx="3533211" cy="400110"/>
          </a:xfrm>
          <a:prstGeom prst="rect">
            <a:avLst/>
          </a:prstGeom>
          <a:noFill/>
        </p:spPr>
        <p:txBody>
          <a:bodyPr wrap="none" rtlCol="0">
            <a:spAutoFit/>
          </a:bodyPr>
          <a:lstStyle/>
          <a:p>
            <a:r>
              <a:rPr lang="en-US" sz="2000" dirty="0" smtClean="0">
                <a:hlinkClick r:id="rId3"/>
              </a:rPr>
              <a:t>http://www.waterfootprint.org</a:t>
            </a:r>
            <a:r>
              <a:rPr lang="en-US" sz="2000" dirty="0" smtClean="0"/>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3"/>
          <p:cNvGrpSpPr/>
          <p:nvPr/>
        </p:nvGrpSpPr>
        <p:grpSpPr>
          <a:xfrm>
            <a:off x="57302" y="457200"/>
            <a:ext cx="9086698" cy="6315075"/>
            <a:chOff x="57302" y="457200"/>
            <a:chExt cx="9086698" cy="6315075"/>
          </a:xfrm>
        </p:grpSpPr>
        <p:grpSp>
          <p:nvGrpSpPr>
            <p:cNvPr id="3" name="Group 9"/>
            <p:cNvGrpSpPr>
              <a:grpSpLocks/>
            </p:cNvGrpSpPr>
            <p:nvPr/>
          </p:nvGrpSpPr>
          <p:grpSpPr bwMode="auto">
            <a:xfrm>
              <a:off x="990600" y="457200"/>
              <a:ext cx="7543800" cy="6315075"/>
              <a:chOff x="228600" y="271463"/>
              <a:chExt cx="7543800" cy="6315075"/>
            </a:xfrm>
          </p:grpSpPr>
          <p:pic>
            <p:nvPicPr>
              <p:cNvPr id="9221" name="Picture 4"/>
              <p:cNvPicPr>
                <a:picLocks noChangeAspect="1" noChangeArrowheads="1"/>
              </p:cNvPicPr>
              <p:nvPr/>
            </p:nvPicPr>
            <p:blipFill>
              <a:blip r:embed="rId2" cstate="print"/>
              <a:srcRect r="13158"/>
              <a:stretch>
                <a:fillRect/>
              </a:stretch>
            </p:blipFill>
            <p:spPr bwMode="auto">
              <a:xfrm>
                <a:off x="228600" y="271463"/>
                <a:ext cx="7543800" cy="6315075"/>
              </a:xfrm>
              <a:prstGeom prst="rect">
                <a:avLst/>
              </a:prstGeom>
              <a:noFill/>
              <a:ln w="9525">
                <a:noFill/>
                <a:miter lim="800000"/>
                <a:headEnd/>
                <a:tailEnd/>
              </a:ln>
            </p:spPr>
          </p:pic>
          <p:sp>
            <p:nvSpPr>
              <p:cNvPr id="9222" name="TextBox 3"/>
              <p:cNvSpPr txBox="1">
                <a:spLocks noChangeArrowheads="1"/>
              </p:cNvSpPr>
              <p:nvPr/>
            </p:nvSpPr>
            <p:spPr bwMode="auto">
              <a:xfrm>
                <a:off x="5791201" y="3724870"/>
                <a:ext cx="1600199" cy="923330"/>
              </a:xfrm>
              <a:prstGeom prst="rect">
                <a:avLst/>
              </a:prstGeom>
              <a:noFill/>
              <a:ln w="9525">
                <a:noFill/>
                <a:miter lim="800000"/>
                <a:headEnd/>
                <a:tailEnd/>
              </a:ln>
            </p:spPr>
            <p:txBody>
              <a:bodyPr>
                <a:spAutoFit/>
              </a:bodyPr>
              <a:lstStyle/>
              <a:p>
                <a:r>
                  <a:rPr lang="en-US"/>
                  <a:t>Public water supply incl. domestic use</a:t>
                </a:r>
              </a:p>
            </p:txBody>
          </p:sp>
          <p:sp>
            <p:nvSpPr>
              <p:cNvPr id="9223" name="TextBox 4"/>
              <p:cNvSpPr txBox="1">
                <a:spLocks noChangeArrowheads="1"/>
              </p:cNvSpPr>
              <p:nvPr/>
            </p:nvSpPr>
            <p:spPr bwMode="auto">
              <a:xfrm>
                <a:off x="2895600" y="4495800"/>
                <a:ext cx="2209799" cy="923330"/>
              </a:xfrm>
              <a:prstGeom prst="rect">
                <a:avLst/>
              </a:prstGeom>
              <a:noFill/>
              <a:ln w="9525">
                <a:noFill/>
                <a:miter lim="800000"/>
                <a:headEnd/>
                <a:tailEnd/>
              </a:ln>
            </p:spPr>
            <p:txBody>
              <a:bodyPr>
                <a:spAutoFit/>
              </a:bodyPr>
              <a:lstStyle/>
              <a:p>
                <a:pPr algn="ctr"/>
                <a:r>
                  <a:rPr lang="en-US"/>
                  <a:t>Agriculture (crop irrigation, livestock, aquaculture)</a:t>
                </a:r>
              </a:p>
            </p:txBody>
          </p:sp>
          <p:sp>
            <p:nvSpPr>
              <p:cNvPr id="9224" name="TextBox 5"/>
              <p:cNvSpPr txBox="1">
                <a:spLocks noChangeArrowheads="1"/>
              </p:cNvSpPr>
              <p:nvPr/>
            </p:nvSpPr>
            <p:spPr bwMode="auto">
              <a:xfrm>
                <a:off x="1552575" y="3288268"/>
                <a:ext cx="1967205" cy="369332"/>
              </a:xfrm>
              <a:prstGeom prst="rect">
                <a:avLst/>
              </a:prstGeom>
              <a:noFill/>
              <a:ln w="9525">
                <a:noFill/>
                <a:miter lim="800000"/>
                <a:headEnd/>
                <a:tailEnd/>
              </a:ln>
            </p:spPr>
            <p:txBody>
              <a:bodyPr wrap="none">
                <a:spAutoFit/>
              </a:bodyPr>
              <a:lstStyle/>
              <a:p>
                <a:r>
                  <a:rPr lang="en-US"/>
                  <a:t>Industry &amp; mining</a:t>
                </a:r>
              </a:p>
            </p:txBody>
          </p:sp>
          <p:sp>
            <p:nvSpPr>
              <p:cNvPr id="9225" name="TextBox 6"/>
              <p:cNvSpPr txBox="1">
                <a:spLocks noChangeArrowheads="1"/>
              </p:cNvSpPr>
              <p:nvPr/>
            </p:nvSpPr>
            <p:spPr bwMode="auto">
              <a:xfrm>
                <a:off x="3429000" y="1447800"/>
                <a:ext cx="2362200" cy="923330"/>
              </a:xfrm>
              <a:prstGeom prst="rect">
                <a:avLst/>
              </a:prstGeom>
              <a:noFill/>
              <a:ln w="9525">
                <a:noFill/>
                <a:miter lim="800000"/>
                <a:headEnd/>
                <a:tailEnd/>
              </a:ln>
            </p:spPr>
            <p:txBody>
              <a:bodyPr>
                <a:spAutoFit/>
              </a:bodyPr>
              <a:lstStyle/>
              <a:p>
                <a:pPr algn="ctr"/>
                <a:r>
                  <a:rPr lang="en-US" dirty="0"/>
                  <a:t>Thermoelectric power generation</a:t>
                </a:r>
              </a:p>
              <a:p>
                <a:pPr algn="ctr"/>
                <a:r>
                  <a:rPr lang="en-US" dirty="0"/>
                  <a:t>(fossil + nuclear)</a:t>
                </a:r>
              </a:p>
            </p:txBody>
          </p:sp>
        </p:grpSp>
        <p:cxnSp>
          <p:nvCxnSpPr>
            <p:cNvPr id="11" name="Straight Arrow Connector 10"/>
            <p:cNvCxnSpPr/>
            <p:nvPr/>
          </p:nvCxnSpPr>
          <p:spPr>
            <a:xfrm flipH="1">
              <a:off x="1577766" y="2286000"/>
              <a:ext cx="1470234" cy="152400"/>
            </a:xfrm>
            <a:prstGeom prst="straightConnector1">
              <a:avLst/>
            </a:prstGeom>
            <a:ln w="31750">
              <a:solidFill>
                <a:srgbClr val="00823B"/>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1577766" y="2895600"/>
              <a:ext cx="1013034" cy="609600"/>
            </a:xfrm>
            <a:prstGeom prst="straightConnector1">
              <a:avLst/>
            </a:prstGeom>
            <a:ln w="31750">
              <a:solidFill>
                <a:srgbClr val="006C3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302" y="2286000"/>
              <a:ext cx="1619098" cy="830997"/>
            </a:xfrm>
            <a:prstGeom prst="rect">
              <a:avLst/>
            </a:prstGeom>
            <a:noFill/>
          </p:spPr>
          <p:txBody>
            <a:bodyPr wrap="none" rtlCol="0">
              <a:spAutoFit/>
            </a:bodyPr>
            <a:lstStyle/>
            <a:p>
              <a:pPr algn="ctr"/>
              <a:r>
                <a:rPr lang="en-US" sz="2400" dirty="0" smtClean="0">
                  <a:solidFill>
                    <a:srgbClr val="C00000"/>
                  </a:solidFill>
                  <a:latin typeface="+mn-lt"/>
                </a:rPr>
                <a:t>“Industrial”</a:t>
              </a:r>
            </a:p>
            <a:p>
              <a:pPr algn="ctr"/>
              <a:r>
                <a:rPr lang="en-US" sz="2400" dirty="0" smtClean="0">
                  <a:solidFill>
                    <a:srgbClr val="C00000"/>
                  </a:solidFill>
                  <a:latin typeface="+mn-lt"/>
                </a:rPr>
                <a:t>footprint</a:t>
              </a:r>
              <a:endParaRPr lang="en-US" sz="2400" dirty="0">
                <a:solidFill>
                  <a:srgbClr val="C00000"/>
                </a:solidFill>
                <a:latin typeface="+mn-lt"/>
              </a:endParaRPr>
            </a:p>
          </p:txBody>
        </p:sp>
        <p:cxnSp>
          <p:nvCxnSpPr>
            <p:cNvPr id="16" name="Straight Arrow Connector 15"/>
            <p:cNvCxnSpPr/>
            <p:nvPr/>
          </p:nvCxnSpPr>
          <p:spPr>
            <a:xfrm flipH="1">
              <a:off x="1384551" y="3962400"/>
              <a:ext cx="1206249" cy="457200"/>
            </a:xfrm>
            <a:prstGeom prst="straightConnector1">
              <a:avLst/>
            </a:prstGeom>
            <a:ln w="31750">
              <a:solidFill>
                <a:srgbClr val="00823B"/>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447800" y="4724400"/>
              <a:ext cx="1524000" cy="152400"/>
            </a:xfrm>
            <a:prstGeom prst="straightConnector1">
              <a:avLst/>
            </a:prstGeom>
            <a:ln w="31750">
              <a:solidFill>
                <a:srgbClr val="006C3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3939" y="4191000"/>
              <a:ext cx="1300612" cy="830997"/>
            </a:xfrm>
            <a:prstGeom prst="rect">
              <a:avLst/>
            </a:prstGeom>
            <a:noFill/>
          </p:spPr>
          <p:txBody>
            <a:bodyPr wrap="none" rtlCol="0">
              <a:spAutoFit/>
            </a:bodyPr>
            <a:lstStyle/>
            <a:p>
              <a:pPr algn="ctr"/>
              <a:r>
                <a:rPr lang="en-US" sz="2400" dirty="0" smtClean="0">
                  <a:solidFill>
                    <a:srgbClr val="C00000"/>
                  </a:solidFill>
                  <a:latin typeface="+mn-lt"/>
                </a:rPr>
                <a:t>“Food”</a:t>
              </a:r>
            </a:p>
            <a:p>
              <a:pPr algn="ctr"/>
              <a:r>
                <a:rPr lang="en-US" sz="2400" dirty="0" smtClean="0">
                  <a:solidFill>
                    <a:srgbClr val="C00000"/>
                  </a:solidFill>
                  <a:latin typeface="+mn-lt"/>
                </a:rPr>
                <a:t>footprint</a:t>
              </a:r>
              <a:endParaRPr lang="en-US" sz="2400" dirty="0">
                <a:solidFill>
                  <a:srgbClr val="C00000"/>
                </a:solidFill>
                <a:latin typeface="+mn-lt"/>
              </a:endParaRPr>
            </a:p>
          </p:txBody>
        </p:sp>
        <p:sp>
          <p:nvSpPr>
            <p:cNvPr id="21" name="TextBox 20"/>
            <p:cNvSpPr txBox="1"/>
            <p:nvPr/>
          </p:nvSpPr>
          <p:spPr>
            <a:xfrm>
              <a:off x="7532917" y="5678269"/>
              <a:ext cx="1611083" cy="830997"/>
            </a:xfrm>
            <a:prstGeom prst="rect">
              <a:avLst/>
            </a:prstGeom>
            <a:noFill/>
          </p:spPr>
          <p:txBody>
            <a:bodyPr wrap="none" rtlCol="0">
              <a:spAutoFit/>
            </a:bodyPr>
            <a:lstStyle/>
            <a:p>
              <a:pPr algn="ctr"/>
              <a:r>
                <a:rPr lang="en-US" sz="2400" dirty="0" smtClean="0">
                  <a:solidFill>
                    <a:srgbClr val="C00000"/>
                  </a:solidFill>
                  <a:latin typeface="+mn-lt"/>
                </a:rPr>
                <a:t>“Domestic”</a:t>
              </a:r>
            </a:p>
            <a:p>
              <a:pPr algn="ctr"/>
              <a:r>
                <a:rPr lang="en-US" sz="2400" dirty="0" smtClean="0">
                  <a:solidFill>
                    <a:srgbClr val="C00000"/>
                  </a:solidFill>
                  <a:latin typeface="+mn-lt"/>
                </a:rPr>
                <a:t>footprint</a:t>
              </a:r>
              <a:endParaRPr lang="en-US" sz="2400" dirty="0">
                <a:solidFill>
                  <a:srgbClr val="C00000"/>
                </a:solidFill>
                <a:latin typeface="+mn-lt"/>
              </a:endParaRPr>
            </a:p>
          </p:txBody>
        </p:sp>
        <p:cxnSp>
          <p:nvCxnSpPr>
            <p:cNvPr id="22" name="Straight Arrow Connector 21"/>
            <p:cNvCxnSpPr/>
            <p:nvPr/>
          </p:nvCxnSpPr>
          <p:spPr>
            <a:xfrm>
              <a:off x="7467600" y="5105400"/>
              <a:ext cx="685800" cy="609600"/>
            </a:xfrm>
            <a:prstGeom prst="straightConnector1">
              <a:avLst/>
            </a:prstGeom>
            <a:ln w="31750">
              <a:solidFill>
                <a:srgbClr val="00823B"/>
              </a:solidFill>
              <a:tailEnd type="arrow"/>
            </a:ln>
          </p:spPr>
          <p:style>
            <a:lnRef idx="1">
              <a:schemeClr val="accent1"/>
            </a:lnRef>
            <a:fillRef idx="0">
              <a:schemeClr val="accent1"/>
            </a:fillRef>
            <a:effectRef idx="0">
              <a:schemeClr val="accent1"/>
            </a:effectRef>
            <a:fontRef idx="minor">
              <a:schemeClr val="tx1"/>
            </a:fontRef>
          </p:style>
        </p:cxnSp>
      </p:grpSp>
      <p:sp>
        <p:nvSpPr>
          <p:cNvPr id="9219" name="TextBox 8"/>
          <p:cNvSpPr txBox="1">
            <a:spLocks noChangeArrowheads="1"/>
          </p:cNvSpPr>
          <p:nvPr/>
        </p:nvSpPr>
        <p:spPr bwMode="auto">
          <a:xfrm>
            <a:off x="61636" y="76200"/>
            <a:ext cx="4815164" cy="1569660"/>
          </a:xfrm>
          <a:prstGeom prst="rect">
            <a:avLst/>
          </a:prstGeom>
          <a:noFill/>
          <a:ln w="9525">
            <a:noFill/>
            <a:miter lim="800000"/>
            <a:headEnd/>
            <a:tailEnd/>
          </a:ln>
        </p:spPr>
        <p:txBody>
          <a:bodyPr wrap="none">
            <a:spAutoFit/>
          </a:bodyPr>
          <a:lstStyle/>
          <a:p>
            <a:r>
              <a:rPr lang="en-US" sz="2400" u="sng" dirty="0">
                <a:latin typeface="+mn-lt"/>
              </a:rPr>
              <a:t>U.S. fresh water consumption (2005)</a:t>
            </a:r>
            <a:r>
              <a:rPr lang="en-US" sz="2400" dirty="0">
                <a:latin typeface="+mn-lt"/>
              </a:rPr>
              <a:t> </a:t>
            </a:r>
          </a:p>
          <a:p>
            <a:r>
              <a:rPr lang="en-US" sz="2400" dirty="0">
                <a:latin typeface="+mn-lt"/>
              </a:rPr>
              <a:t>349 billion gallons/day</a:t>
            </a:r>
            <a:endParaRPr lang="en-US" sz="2400" u="sng" dirty="0">
              <a:latin typeface="+mn-lt"/>
            </a:endParaRPr>
          </a:p>
          <a:p>
            <a:r>
              <a:rPr lang="en-US" sz="2400" dirty="0">
                <a:latin typeface="+mn-lt"/>
              </a:rPr>
              <a:t>    Domestic =    98 gal/d</a:t>
            </a:r>
          </a:p>
          <a:p>
            <a:pPr lvl="1"/>
            <a:r>
              <a:rPr lang="en-US" sz="2400" dirty="0">
                <a:latin typeface="+mn-lt"/>
              </a:rPr>
              <a:t>    Total = 1180 gal/d</a:t>
            </a:r>
          </a:p>
        </p:txBody>
      </p:sp>
      <p:sp>
        <p:nvSpPr>
          <p:cNvPr id="9" name="TextBox 8"/>
          <p:cNvSpPr txBox="1"/>
          <p:nvPr/>
        </p:nvSpPr>
        <p:spPr>
          <a:xfrm>
            <a:off x="304800" y="6248400"/>
            <a:ext cx="2774950" cy="338138"/>
          </a:xfrm>
          <a:prstGeom prst="rect">
            <a:avLst/>
          </a:prstGeom>
          <a:noFill/>
        </p:spPr>
        <p:txBody>
          <a:bodyPr wrap="none">
            <a:spAutoFit/>
          </a:bodyPr>
          <a:lstStyle/>
          <a:p>
            <a:pPr>
              <a:defRPr/>
            </a:pPr>
            <a:r>
              <a:rPr lang="en-US" sz="1600" dirty="0">
                <a:latin typeface="+mn-lt"/>
                <a:hlinkClick r:id="rId3"/>
              </a:rPr>
              <a:t>http://water.usgs.gov/watuse/</a:t>
            </a:r>
            <a:r>
              <a:rPr lang="en-US" sz="1600" dirty="0">
                <a:latin typeface="+mn-lt"/>
              </a:rPr>
              <a:t> </a:t>
            </a:r>
          </a:p>
        </p:txBody>
      </p:sp>
    </p:spTree>
    <p:extLst>
      <p:ext uri="{BB962C8B-B14F-4D97-AF65-F5344CB8AC3E}">
        <p14:creationId xmlns:p14="http://schemas.microsoft.com/office/powerpoint/2010/main" val="10907982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69" r="5933"/>
          <a:stretch/>
        </p:blipFill>
        <p:spPr bwMode="auto">
          <a:xfrm>
            <a:off x="368134" y="280988"/>
            <a:ext cx="7861465" cy="629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5791" y="6261518"/>
            <a:ext cx="807209" cy="461665"/>
          </a:xfrm>
          <a:prstGeom prst="rect">
            <a:avLst/>
          </a:prstGeom>
          <a:noFill/>
        </p:spPr>
        <p:txBody>
          <a:bodyPr wrap="none" rtlCol="0">
            <a:spAutoFit/>
          </a:bodyPr>
          <a:lstStyle/>
          <a:p>
            <a:r>
              <a:rPr lang="en-US" sz="2400" dirty="0" smtClean="0"/>
              <a:t>Food</a:t>
            </a:r>
            <a:endParaRPr lang="en-US" sz="2400" dirty="0"/>
          </a:p>
        </p:txBody>
      </p:sp>
      <p:sp>
        <p:nvSpPr>
          <p:cNvPr id="6" name="TextBox 5"/>
          <p:cNvSpPr txBox="1"/>
          <p:nvPr/>
        </p:nvSpPr>
        <p:spPr>
          <a:xfrm>
            <a:off x="7484598" y="6243935"/>
            <a:ext cx="1354602" cy="461665"/>
          </a:xfrm>
          <a:prstGeom prst="rect">
            <a:avLst/>
          </a:prstGeom>
          <a:noFill/>
        </p:spPr>
        <p:txBody>
          <a:bodyPr wrap="none" rtlCol="0">
            <a:spAutoFit/>
          </a:bodyPr>
          <a:lstStyle/>
          <a:p>
            <a:r>
              <a:rPr lang="en-US" sz="2400" dirty="0" smtClean="0"/>
              <a:t>Domestic</a:t>
            </a:r>
            <a:endParaRPr lang="en-US" sz="2400" dirty="0"/>
          </a:p>
        </p:txBody>
      </p:sp>
      <p:sp>
        <p:nvSpPr>
          <p:cNvPr id="7" name="TextBox 6"/>
          <p:cNvSpPr txBox="1"/>
          <p:nvPr/>
        </p:nvSpPr>
        <p:spPr>
          <a:xfrm>
            <a:off x="3733800" y="152400"/>
            <a:ext cx="1362617" cy="461665"/>
          </a:xfrm>
          <a:prstGeom prst="rect">
            <a:avLst/>
          </a:prstGeom>
          <a:noFill/>
        </p:spPr>
        <p:txBody>
          <a:bodyPr wrap="none" rtlCol="0">
            <a:spAutoFit/>
          </a:bodyPr>
          <a:lstStyle/>
          <a:p>
            <a:r>
              <a:rPr lang="en-US" sz="2400" dirty="0" smtClean="0"/>
              <a:t>Industrial</a:t>
            </a:r>
            <a:endParaRPr lang="en-US" sz="2400" dirty="0"/>
          </a:p>
        </p:txBody>
      </p:sp>
      <p:sp>
        <p:nvSpPr>
          <p:cNvPr id="13" name="TextBox 12"/>
          <p:cNvSpPr txBox="1"/>
          <p:nvPr/>
        </p:nvSpPr>
        <p:spPr>
          <a:xfrm>
            <a:off x="573056" y="739032"/>
            <a:ext cx="2471895" cy="1200329"/>
          </a:xfrm>
          <a:prstGeom prst="rect">
            <a:avLst/>
          </a:prstGeom>
          <a:noFill/>
        </p:spPr>
        <p:txBody>
          <a:bodyPr wrap="none" rtlCol="0">
            <a:spAutoFit/>
          </a:bodyPr>
          <a:lstStyle/>
          <a:p>
            <a:r>
              <a:rPr lang="en-US" sz="2400" dirty="0" smtClean="0"/>
              <a:t>Water footprint</a:t>
            </a:r>
          </a:p>
          <a:p>
            <a:r>
              <a:rPr lang="en-US" sz="2400" dirty="0" smtClean="0"/>
              <a:t>ESS 102 students,</a:t>
            </a:r>
          </a:p>
          <a:p>
            <a:r>
              <a:rPr lang="en-US" sz="2400" dirty="0" smtClean="0"/>
              <a:t>Fall 2012 (n = 106)</a:t>
            </a:r>
            <a:endParaRPr lang="en-US" sz="2400" dirty="0"/>
          </a:p>
        </p:txBody>
      </p:sp>
    </p:spTree>
    <p:extLst>
      <p:ext uri="{BB962C8B-B14F-4D97-AF65-F5344CB8AC3E}">
        <p14:creationId xmlns:p14="http://schemas.microsoft.com/office/powerpoint/2010/main" val="31281299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800" dirty="0"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1078</TotalTime>
  <Words>1419</Words>
  <Application>Microsoft Office PowerPoint</Application>
  <PresentationFormat>On-screen Show (4:3)</PresentationFormat>
  <Paragraphs>163</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wcu</dc:creator>
  <cp:lastModifiedBy>wcu</cp:lastModifiedBy>
  <cp:revision>107</cp:revision>
  <dcterms:created xsi:type="dcterms:W3CDTF">2013-03-07T15:44:06Z</dcterms:created>
  <dcterms:modified xsi:type="dcterms:W3CDTF">2013-03-18T13:32:08Z</dcterms:modified>
</cp:coreProperties>
</file>