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76" r:id="rId6"/>
    <p:sldId id="277" r:id="rId7"/>
    <p:sldId id="261" r:id="rId8"/>
    <p:sldId id="259" r:id="rId9"/>
    <p:sldId id="260" r:id="rId10"/>
    <p:sldId id="270" r:id="rId11"/>
    <p:sldId id="278" r:id="rId12"/>
    <p:sldId id="271" r:id="rId13"/>
    <p:sldId id="275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5" autoAdjust="0"/>
    <p:restoredTop sz="79808" autoAdjust="0"/>
  </p:normalViewPr>
  <p:slideViewPr>
    <p:cSldViewPr>
      <p:cViewPr varScale="1">
        <p:scale>
          <a:sx n="49" d="100"/>
          <a:sy n="49" d="100"/>
        </p:scale>
        <p:origin x="-6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519AC-1658-461F-84DB-D64E0CF86F44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443D1-A8AA-4871-85B4-4F5FAB13A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03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43D1-A8AA-4871-85B4-4F5FAB13A9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43D1-A8AA-4871-85B4-4F5FAB13A9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43D1-A8AA-4871-85B4-4F5FAB13A9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462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43D1-A8AA-4871-85B4-4F5FAB13A9A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43D1-A8AA-4871-85B4-4F5FAB13A9A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607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43D1-A8AA-4871-85B4-4F5FAB13A9A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43D1-A8AA-4871-85B4-4F5FAB13A9A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43D1-A8AA-4871-85B4-4F5FAB13A9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69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43D1-A8AA-4871-85B4-4F5FAB13A9A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72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43D1-A8AA-4871-85B4-4F5FAB13A9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41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43D1-A8AA-4871-85B4-4F5FAB13A9A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51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43D1-A8AA-4871-85B4-4F5FAB13A9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78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43D1-A8AA-4871-85B4-4F5FAB13A9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251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43D1-A8AA-4871-85B4-4F5FAB13A9A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8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43D1-A8AA-4871-85B4-4F5FAB13A9A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10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1E5FC5-D16B-490E-8122-12E06A25118C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570353-31DD-4641-BB3D-10FDAE2BB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FC5-D16B-490E-8122-12E06A25118C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0353-31DD-4641-BB3D-10FDAE2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FC5-D16B-490E-8122-12E06A25118C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8570353-31DD-4641-BB3D-10FDAE2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FC5-D16B-490E-8122-12E06A25118C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0353-31DD-4641-BB3D-10FDAE2BB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1E5FC5-D16B-490E-8122-12E06A25118C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8570353-31DD-4641-BB3D-10FDAE2BB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FC5-D16B-490E-8122-12E06A25118C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0353-31DD-4641-BB3D-10FDAE2BB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FC5-D16B-490E-8122-12E06A25118C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0353-31DD-4641-BB3D-10FDAE2BB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FC5-D16B-490E-8122-12E06A25118C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0353-31DD-4641-BB3D-10FDAE2BB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FC5-D16B-490E-8122-12E06A25118C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0353-31DD-4641-BB3D-10FDAE2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FC5-D16B-490E-8122-12E06A25118C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570353-31DD-4641-BB3D-10FDAE2BB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FC5-D16B-490E-8122-12E06A25118C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0353-31DD-4641-BB3D-10FDAE2BB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E1E5FC5-D16B-490E-8122-12E06A25118C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8570353-31DD-4641-BB3D-10FDAE2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Shakib Ahmed</a:t>
            </a:r>
          </a:p>
          <a:p>
            <a:endParaRPr lang="en-US" sz="2400" dirty="0" smtClean="0"/>
          </a:p>
          <a:p>
            <a:r>
              <a:rPr lang="en-US" sz="1800" i="1" dirty="0" smtClean="0"/>
              <a:t>Earth and Environmental Sciences</a:t>
            </a:r>
          </a:p>
          <a:p>
            <a:r>
              <a:rPr lang="en-US" sz="1800" i="1" dirty="0" smtClean="0"/>
              <a:t>Boston College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6324600" cy="2510160"/>
          </a:xfrm>
        </p:spPr>
        <p:txBody>
          <a:bodyPr>
            <a:noAutofit/>
          </a:bodyPr>
          <a:lstStyle/>
          <a:p>
            <a:r>
              <a:rPr lang="en-US" sz="2800" b="1" cap="none" dirty="0" err="1" smtClean="0"/>
              <a:t>δD</a:t>
            </a:r>
            <a:r>
              <a:rPr lang="en-US" sz="2800" b="1" cap="none" dirty="0" smtClean="0"/>
              <a:t> AND δ</a:t>
            </a:r>
            <a:r>
              <a:rPr lang="en-US" sz="2800" b="1" cap="none" baseline="30000" dirty="0" smtClean="0"/>
              <a:t>18</a:t>
            </a:r>
            <a:r>
              <a:rPr lang="en-US" sz="2800" b="1" cap="none" dirty="0" smtClean="0"/>
              <a:t>O </a:t>
            </a:r>
            <a:r>
              <a:rPr lang="en-US" sz="2800" b="1" dirty="0" smtClean="0"/>
              <a:t>fractionation in groundwater in the vicinity of an arsenic contaminated landfill plume in central Massachusetts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868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Isotope</a:t>
            </a:r>
            <a:r>
              <a:rPr lang="en-US" baseline="0" dirty="0" smtClean="0"/>
              <a:t> Data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7348" y="1685025"/>
            <a:ext cx="5754194" cy="418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ropbox\Graduate\Thesis\Conferences\5- NEGSA 2013\DevensContamin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56" y="2725948"/>
            <a:ext cx="300297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06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</a:t>
            </a:r>
            <a:r>
              <a:rPr lang="en-US" sz="2400" dirty="0" smtClean="0"/>
              <a:t>S</a:t>
            </a:r>
            <a:r>
              <a:rPr lang="en-US" dirty="0" smtClean="0"/>
              <a:t> </a:t>
            </a:r>
            <a:r>
              <a:rPr lang="en-US" dirty="0"/>
              <a:t>concentration vs. isotopic fractionation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49" y="3891154"/>
            <a:ext cx="5381407" cy="279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7644"/>
            <a:ext cx="8839200" cy="224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 rot="21139054">
            <a:off x="1022124" y="5052915"/>
            <a:ext cx="1679256" cy="476051"/>
          </a:xfrm>
          <a:prstGeom prst="ellipse">
            <a:avLst/>
          </a:prstGeom>
          <a:solidFill>
            <a:srgbClr val="FFFF81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0931952">
            <a:off x="728978" y="4461170"/>
            <a:ext cx="2846209" cy="493104"/>
          </a:xfrm>
          <a:prstGeom prst="ellipse">
            <a:avLst/>
          </a:prstGeom>
          <a:solidFill>
            <a:srgbClr val="FFFF81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3200" y="4207625"/>
            <a:ext cx="7850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CH-1D @ 80ft</a:t>
            </a:r>
            <a:endParaRPr lang="en-US" sz="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25651" y="4410403"/>
            <a:ext cx="240102" cy="8539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1240" y="1850573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(Log)</a:t>
            </a:r>
            <a:endParaRPr lang="en-US" sz="8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2696" y="4013380"/>
            <a:ext cx="3352800" cy="257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7113606" y="5598547"/>
            <a:ext cx="190500" cy="190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113606" y="5594063"/>
            <a:ext cx="190500" cy="190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36840" y="5825828"/>
            <a:ext cx="190500" cy="190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7136840" y="5821344"/>
            <a:ext cx="190500" cy="190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362700" y="5338484"/>
            <a:ext cx="190500" cy="190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362700" y="5334000"/>
            <a:ext cx="190500" cy="190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38900" y="5143500"/>
            <a:ext cx="190500" cy="190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438900" y="5139016"/>
            <a:ext cx="190500" cy="190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07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5585642" cy="933646"/>
          </a:xfrm>
        </p:spPr>
        <p:txBody>
          <a:bodyPr/>
          <a:lstStyle/>
          <a:p>
            <a:r>
              <a:rPr lang="en-US" dirty="0" smtClean="0"/>
              <a:t>Well: CH-1D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774" y="2275621"/>
            <a:ext cx="4449451" cy="438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0948" y="2275622"/>
            <a:ext cx="4460449" cy="438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7688" y="152400"/>
            <a:ext cx="187370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5-Point Star 10"/>
          <p:cNvSpPr/>
          <p:nvPr/>
        </p:nvSpPr>
        <p:spPr>
          <a:xfrm>
            <a:off x="7630211" y="1162246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47997" y="2045304"/>
            <a:ext cx="21896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(As concentration: </a:t>
            </a:r>
            <a:r>
              <a:rPr lang="en-US" sz="1050" dirty="0" err="1" smtClean="0"/>
              <a:t>Hildum</a:t>
            </a:r>
            <a:r>
              <a:rPr lang="en-US" sz="1050" dirty="0" smtClean="0"/>
              <a:t>, 2012)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1024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39587"/>
            <a:ext cx="437253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8729" y="2239587"/>
            <a:ext cx="441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7688" y="152400"/>
            <a:ext cx="187370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5-Point Star 10"/>
          <p:cNvSpPr/>
          <p:nvPr/>
        </p:nvSpPr>
        <p:spPr>
          <a:xfrm>
            <a:off x="7686773" y="1086667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47997" y="1992017"/>
            <a:ext cx="21896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(As concentration: </a:t>
            </a:r>
            <a:r>
              <a:rPr lang="en-US" sz="1050" dirty="0" err="1" smtClean="0"/>
              <a:t>Hildum</a:t>
            </a:r>
            <a:r>
              <a:rPr lang="en-US" sz="1050" dirty="0" smtClean="0"/>
              <a:t>, 2012)</a:t>
            </a:r>
            <a:endParaRPr lang="en-US" sz="105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5585642" cy="933646"/>
          </a:xfrm>
        </p:spPr>
        <p:txBody>
          <a:bodyPr/>
          <a:lstStyle/>
          <a:p>
            <a:r>
              <a:rPr lang="en-US" dirty="0" smtClean="0"/>
              <a:t>Well: cap-1b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26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SHL landfill contains multiple potential sources of As.</a:t>
            </a:r>
          </a:p>
          <a:p>
            <a:r>
              <a:rPr lang="en-US" dirty="0" smtClean="0"/>
              <a:t>Isotopic</a:t>
            </a:r>
            <a:r>
              <a:rPr lang="en-US" baseline="0" dirty="0" smtClean="0"/>
              <a:t> data compared with groundwater composition data may show the dominant source of As.</a:t>
            </a:r>
          </a:p>
          <a:p>
            <a:r>
              <a:rPr lang="en-US" baseline="0" dirty="0" smtClean="0"/>
              <a:t>This type of approach has not been previously explored.</a:t>
            </a:r>
          </a:p>
          <a:p>
            <a:r>
              <a:rPr lang="en-US" baseline="0" dirty="0" smtClean="0"/>
              <a:t>This small scale research can be applied to bigger scale issues that are occurring around the world.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66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I’d like to thank:</a:t>
            </a:r>
          </a:p>
          <a:p>
            <a:pPr lvl="1"/>
            <a:r>
              <a:rPr lang="en-US" dirty="0" smtClean="0"/>
              <a:t>My advisor: Professor Rudolph Hon</a:t>
            </a:r>
          </a:p>
          <a:p>
            <a:r>
              <a:rPr lang="en-US" dirty="0" smtClean="0"/>
              <a:t>Others I’d like to thank:</a:t>
            </a:r>
          </a:p>
          <a:p>
            <a:pPr lvl="1"/>
            <a:r>
              <a:rPr lang="en-US" dirty="0" smtClean="0"/>
              <a:t>Stable Isotopes Lab:</a:t>
            </a:r>
          </a:p>
          <a:p>
            <a:pPr lvl="2"/>
            <a:r>
              <a:rPr lang="en-US" dirty="0" smtClean="0"/>
              <a:t>BU Stable Isotope Lab</a:t>
            </a:r>
          </a:p>
          <a:p>
            <a:pPr lvl="2"/>
            <a:r>
              <a:rPr lang="en-US" dirty="0" smtClean="0"/>
              <a:t>Isotech Laboratories Inc.</a:t>
            </a:r>
          </a:p>
          <a:p>
            <a:pPr lvl="2"/>
            <a:r>
              <a:rPr lang="en-US" dirty="0" smtClean="0"/>
              <a:t>UW Stable Isotope Facility</a:t>
            </a:r>
          </a:p>
          <a:p>
            <a:pPr lvl="2"/>
            <a:r>
              <a:rPr lang="en-US" dirty="0" smtClean="0"/>
              <a:t>NAU Stable Isotope Laboratory</a:t>
            </a:r>
          </a:p>
          <a:p>
            <a:pPr lvl="1"/>
            <a:r>
              <a:rPr lang="en-US" dirty="0" smtClean="0"/>
              <a:t>Wellesley College Chemistry Lab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Hackley</a:t>
            </a:r>
            <a:r>
              <a:rPr lang="en-US" dirty="0" smtClean="0"/>
              <a:t> K.C., Liu C.L., Coleman D.D. (1996) Environmental Isotope Characteristics of Landfill </a:t>
            </a:r>
            <a:r>
              <a:rPr lang="en-US" dirty="0" err="1" smtClean="0"/>
              <a:t>Leachates</a:t>
            </a:r>
            <a:r>
              <a:rPr lang="en-US" dirty="0" smtClean="0"/>
              <a:t> and Gases, </a:t>
            </a:r>
            <a:r>
              <a:rPr lang="en-US" i="1" dirty="0" smtClean="0"/>
              <a:t>Groundwater 34, 827-836.</a:t>
            </a:r>
          </a:p>
          <a:p>
            <a:r>
              <a:rPr lang="en-US" dirty="0" smtClean="0"/>
              <a:t>Hendry M.J., </a:t>
            </a:r>
            <a:r>
              <a:rPr lang="en-US" dirty="0" err="1" smtClean="0"/>
              <a:t>Wassenaar</a:t>
            </a:r>
            <a:r>
              <a:rPr lang="en-US" dirty="0" smtClean="0"/>
              <a:t> L.I. (1999) Implications of the distribution of δD in pore waters for groundwater flow and the timing of geologic events in a thick </a:t>
            </a:r>
            <a:r>
              <a:rPr lang="en-US" dirty="0" err="1" smtClean="0"/>
              <a:t>aquitard</a:t>
            </a:r>
            <a:r>
              <a:rPr lang="en-US" dirty="0" smtClean="0"/>
              <a:t> system, </a:t>
            </a:r>
            <a:r>
              <a:rPr lang="en-US" i="1" dirty="0" smtClean="0"/>
              <a:t>Water Resources Research 35, No. 2, 1751-1760. </a:t>
            </a:r>
          </a:p>
          <a:p>
            <a:r>
              <a:rPr lang="en-US" dirty="0" err="1" smtClean="0"/>
              <a:t>Hildum</a:t>
            </a:r>
            <a:r>
              <a:rPr lang="en-US" dirty="0" smtClean="0"/>
              <a:t>, Brendan (2012) Close association within the department, Earth &amp; Environmental Science, Boston College.</a:t>
            </a:r>
          </a:p>
          <a:p>
            <a:r>
              <a:rPr lang="en-US" dirty="0" smtClean="0"/>
              <a:t>International Atomic Energy Agency (1994) Environmental Isotope Data No. 1-10: World Survey of Isotope Concentration in Precipitation, </a:t>
            </a:r>
            <a:r>
              <a:rPr lang="en-US" i="1" dirty="0" smtClean="0"/>
              <a:t>IAEA. http://www.naweb.iaea.org/napc/ih/IHS_resources_gnip.html </a:t>
            </a:r>
          </a:p>
          <a:p>
            <a:r>
              <a:rPr lang="en-US" dirty="0" err="1" smtClean="0"/>
              <a:t>Vuataz</a:t>
            </a:r>
            <a:r>
              <a:rPr lang="en-US" dirty="0" smtClean="0"/>
              <a:t> F.D., Goff F. (1986) Isotope Geochemistry of Thermal and </a:t>
            </a:r>
            <a:r>
              <a:rPr lang="en-US" dirty="0" err="1" smtClean="0"/>
              <a:t>Nonthermal</a:t>
            </a:r>
            <a:r>
              <a:rPr lang="en-US" dirty="0" smtClean="0"/>
              <a:t> Waters in the </a:t>
            </a:r>
            <a:r>
              <a:rPr lang="en-US" dirty="0" err="1" smtClean="0"/>
              <a:t>Valles</a:t>
            </a:r>
            <a:r>
              <a:rPr lang="en-US" dirty="0" smtClean="0"/>
              <a:t> Caldera, Jemez Mountains, Northern New Mexico, </a:t>
            </a:r>
            <a:r>
              <a:rPr lang="en-US" i="1" dirty="0" smtClean="0"/>
              <a:t>Journal of Geophysical Research 91, 1835-1853.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ucl.ac.uk/lag/images/gdofArsenic.jpg?hi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33268"/>
            <a:ext cx="6942595" cy="43103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Arsenic Contamination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156" y="6401183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Hazim</a:t>
            </a:r>
            <a:r>
              <a:rPr lang="en-US" sz="1100" dirty="0" smtClean="0"/>
              <a:t> </a:t>
            </a:r>
            <a:r>
              <a:rPr lang="en-US" sz="1100" dirty="0" err="1" smtClean="0"/>
              <a:t>Tugun</a:t>
            </a:r>
            <a:r>
              <a:rPr lang="en-US" sz="1100" dirty="0" smtClean="0"/>
              <a:t>, University of Texas, 2000</a:t>
            </a:r>
            <a:endParaRPr lang="en-US" sz="1100" dirty="0"/>
          </a:p>
        </p:txBody>
      </p:sp>
      <p:pic>
        <p:nvPicPr>
          <p:cNvPr id="1026" name="Picture 2" descr="http://www.crwr.utexas.edu/gis/gishydro01/Class/trmproj/tugin/Original_NAQWA_Arsenic_Da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525" y="3962783"/>
            <a:ext cx="381780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0" y="5632097"/>
            <a:ext cx="21165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Ravenscroft </a:t>
            </a:r>
            <a:r>
              <a:rPr lang="en-US" sz="1200" i="1" dirty="0" smtClean="0"/>
              <a:t>et al.</a:t>
            </a:r>
            <a:r>
              <a:rPr lang="en-US" sz="1200" dirty="0" smtClean="0"/>
              <a:t>, 2008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2799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3733801" cy="44074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Poses two questions:</a:t>
            </a:r>
          </a:p>
          <a:p>
            <a:pPr lvl="1"/>
            <a:r>
              <a:rPr lang="en-US" sz="2000" dirty="0" smtClean="0"/>
              <a:t>What</a:t>
            </a:r>
            <a:r>
              <a:rPr lang="en-US" sz="2000" baseline="0" dirty="0" smtClean="0"/>
              <a:t> are the main sources of arsenic in that particular region</a:t>
            </a:r>
          </a:p>
          <a:p>
            <a:pPr lvl="1"/>
            <a:r>
              <a:rPr lang="en-US" sz="2000" baseline="0" dirty="0" smtClean="0"/>
              <a:t>How is it mobilized?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Arsenic near landfill leachate plumes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04253" y="5977207"/>
            <a:ext cx="2566358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200" dirty="0"/>
              <a:t>Arsenic occurrence in groundwater in New England (from </a:t>
            </a:r>
            <a:r>
              <a:rPr lang="en-US" sz="1200" dirty="0" err="1"/>
              <a:t>Ayotte</a:t>
            </a:r>
            <a:r>
              <a:rPr lang="en-US" sz="1200" dirty="0"/>
              <a:t> et al., 2003).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7210" y="1687790"/>
            <a:ext cx="4613643" cy="49357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662661" y="4571922"/>
            <a:ext cx="5369690" cy="1008374"/>
            <a:chOff x="-996" y="2503"/>
            <a:chExt cx="4308" cy="809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024" y="3120"/>
              <a:ext cx="288" cy="192"/>
            </a:xfrm>
            <a:prstGeom prst="rect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490" y="2870"/>
              <a:ext cx="2534" cy="25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-996" y="2503"/>
              <a:ext cx="1800" cy="469"/>
            </a:xfrm>
            <a:prstGeom prst="rect">
              <a:avLst/>
            </a:prstGeom>
            <a:solidFill>
              <a:schemeClr val="tx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chemeClr val="bg1"/>
                  </a:solidFill>
                </a:rPr>
                <a:t>Landfill site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525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Compare the behaviors of </a:t>
            </a:r>
            <a:r>
              <a:rPr lang="en-US" sz="2800" dirty="0" err="1" smtClean="0">
                <a:solidFill>
                  <a:schemeClr val="tx1"/>
                </a:solidFill>
              </a:rPr>
              <a:t>δ</a:t>
            </a:r>
            <a:r>
              <a:rPr lang="en-US" sz="2800" dirty="0" err="1" smtClean="0"/>
              <a:t>D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tx1"/>
                </a:solidFill>
              </a:rPr>
              <a:t>δ</a:t>
            </a:r>
            <a:r>
              <a:rPr lang="en-US" sz="2800" dirty="0" smtClean="0"/>
              <a:t>18O fractionation with groundwater composition to better understand the various geochemical processes that are involved in the mobilization of arsenic.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03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will that be done?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56469"/>
            <a:ext cx="1752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Isotopic properties of GW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3463268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Arsenic Sources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0" y="3647934"/>
            <a:ext cx="4648200" cy="0"/>
          </a:xfrm>
          <a:prstGeom prst="straightConnector1">
            <a:avLst/>
          </a:prstGeom>
          <a:ln w="889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01869" y="3324769"/>
            <a:ext cx="646331" cy="64633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001868" y="3333468"/>
            <a:ext cx="646331" cy="6463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55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will that be done?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3463268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Arsenic 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7942" y="2909270"/>
            <a:ext cx="17526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Geochemical processes and other groundwater properties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86000" y="3647934"/>
            <a:ext cx="1328621" cy="8699"/>
          </a:xfrm>
          <a:prstGeom prst="straightConnector1">
            <a:avLst/>
          </a:prstGeom>
          <a:ln w="889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62600" y="3638268"/>
            <a:ext cx="1447800" cy="0"/>
          </a:xfrm>
          <a:prstGeom prst="straightConnector1">
            <a:avLst/>
          </a:prstGeom>
          <a:ln w="889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rot="10800000">
            <a:off x="1229590" y="2909270"/>
            <a:ext cx="6819900" cy="2862600"/>
          </a:xfrm>
          <a:prstGeom prst="arc">
            <a:avLst>
              <a:gd name="adj1" fmla="val 10792193"/>
              <a:gd name="adj2" fmla="val 0"/>
            </a:avLst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8049490" y="3979799"/>
            <a:ext cx="0" cy="360771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227186" y="3979798"/>
            <a:ext cx="0" cy="360771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57600" y="5448705"/>
            <a:ext cx="175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Indirectly Related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056469"/>
            <a:ext cx="1752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Isotopic properties of GW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322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 animBg="1"/>
      <p:bldP spid="4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δ</a:t>
            </a:r>
            <a:r>
              <a:rPr lang="en-US" cap="none" baseline="30000" dirty="0" smtClean="0"/>
              <a:t>18</a:t>
            </a:r>
            <a:r>
              <a:rPr lang="en-US" cap="none" baseline="0" dirty="0" smtClean="0"/>
              <a:t>O AND </a:t>
            </a:r>
            <a:r>
              <a:rPr lang="el-GR" kern="1200" cap="none" dirty="0" smtClean="0">
                <a:effectLst/>
              </a:rPr>
              <a:t>δ</a:t>
            </a:r>
            <a:r>
              <a:rPr lang="en-US" kern="1200" cap="none" dirty="0" smtClean="0">
                <a:effectLst/>
              </a:rPr>
              <a:t>D </a:t>
            </a:r>
            <a:r>
              <a:rPr lang="en-US" kern="1200" dirty="0" smtClean="0">
                <a:effectLst/>
              </a:rPr>
              <a:t>in Groundwater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3460"/>
            <a:ext cx="6172200" cy="474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24304" y="6405326"/>
            <a:ext cx="31341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(IAEA </a:t>
            </a:r>
            <a:r>
              <a:rPr lang="en-US" sz="1100" dirty="0"/>
              <a:t>T.R.S. No. 228, </a:t>
            </a:r>
            <a:r>
              <a:rPr lang="en-US" sz="1100" dirty="0" smtClean="0"/>
              <a:t>1983; </a:t>
            </a:r>
            <a:r>
              <a:rPr lang="en-US" sz="1100" dirty="0" err="1" smtClean="0"/>
              <a:t>Hackley</a:t>
            </a:r>
            <a:r>
              <a:rPr lang="en-US" sz="1100" dirty="0" smtClean="0"/>
              <a:t> </a:t>
            </a:r>
            <a:r>
              <a:rPr lang="en-US" sz="1100" i="1" dirty="0"/>
              <a:t>et </a:t>
            </a:r>
            <a:r>
              <a:rPr lang="en-US" sz="1100" i="1" dirty="0" smtClean="0"/>
              <a:t>al</a:t>
            </a:r>
            <a:r>
              <a:rPr lang="en-US" sz="1100" dirty="0" smtClean="0"/>
              <a:t>., 1996)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029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3589"/>
            <a:ext cx="4495800" cy="47718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Contoured and capped</a:t>
            </a:r>
          </a:p>
          <a:p>
            <a:r>
              <a:rPr lang="en-US" sz="2800" dirty="0" smtClean="0"/>
              <a:t>Created on marshland</a:t>
            </a:r>
          </a:p>
          <a:p>
            <a:r>
              <a:rPr lang="en-US" sz="2800" baseline="0" dirty="0" smtClean="0"/>
              <a:t>Hydrogeology</a:t>
            </a:r>
          </a:p>
          <a:p>
            <a:pPr lvl="1"/>
            <a:r>
              <a:rPr lang="en-US" sz="2400" baseline="0" dirty="0" smtClean="0"/>
              <a:t>Part of Nashua River watershed</a:t>
            </a:r>
          </a:p>
          <a:p>
            <a:pPr lvl="1"/>
            <a:r>
              <a:rPr lang="en-US" sz="2400" baseline="0" dirty="0" smtClean="0"/>
              <a:t>Consists Pleistocene glacial lake-bottom sediments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Shepley’s Hill Landfill (SHL)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49083"/>
            <a:ext cx="4094691" cy="482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6455405"/>
            <a:ext cx="1884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Google Maps,2012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6528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Potential</a:t>
            </a:r>
            <a:r>
              <a:rPr lang="en-US" sz="2400" baseline="0" dirty="0" smtClean="0"/>
              <a:t> sources of As at SHL:</a:t>
            </a:r>
          </a:p>
          <a:p>
            <a:pPr lvl="1"/>
            <a:r>
              <a:rPr lang="en-US" sz="2000" dirty="0" smtClean="0"/>
              <a:t>Waste deposits within the landfill</a:t>
            </a:r>
          </a:p>
          <a:p>
            <a:pPr lvl="1"/>
            <a:r>
              <a:rPr lang="en-US" sz="2000" dirty="0" smtClean="0"/>
              <a:t>Peat layer</a:t>
            </a:r>
            <a:r>
              <a:rPr lang="en-US" sz="2000" baseline="0" dirty="0" smtClean="0"/>
              <a:t> below the landfill</a:t>
            </a:r>
          </a:p>
          <a:p>
            <a:pPr lvl="1"/>
            <a:r>
              <a:rPr lang="en-US" sz="2000" baseline="0" dirty="0" smtClean="0"/>
              <a:t>Unconsolidated glacial lake sequences</a:t>
            </a:r>
          </a:p>
          <a:p>
            <a:pPr lvl="1"/>
            <a:r>
              <a:rPr lang="en-US" sz="2000" baseline="0" dirty="0" smtClean="0"/>
              <a:t>Bedrock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SHL Arsenic Contamination</a:t>
            </a:r>
            <a:endParaRPr lang="en-US" dirty="0"/>
          </a:p>
        </p:txBody>
      </p:sp>
      <p:pic>
        <p:nvPicPr>
          <p:cNvPr id="4" name="Picture 3" descr="Spatial_WT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5468" y="1676400"/>
            <a:ext cx="2461578" cy="3185905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3075" name="Picture 3" descr="C:\Dropbox\Graduate\Thesis\Conferences\4- Orals 2012\DevensContamination_Oct_2011_sample_analys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2178626" cy="281939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366" y="4845358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</a:t>
            </a:r>
            <a:r>
              <a:rPr lang="en-US" sz="1050" dirty="0" err="1" smtClean="0"/>
              <a:t>Xie</a:t>
            </a:r>
            <a:r>
              <a:rPr lang="en-US" sz="1050" dirty="0" smtClean="0"/>
              <a:t>, 2011)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3133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13299</TotalTime>
  <Words>523</Words>
  <Application>Microsoft Office PowerPoint</Application>
  <PresentationFormat>On-screen Show (4:3)</PresentationFormat>
  <Paragraphs>85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Grid</vt:lpstr>
      <vt:lpstr>δD AND δ18O fractionation in groundwater in the vicinity of an arsenic contaminated landfill plume in central Massachusetts</vt:lpstr>
      <vt:lpstr>Arsenic Contamination</vt:lpstr>
      <vt:lpstr>Arsenic near landfill leachate plumes</vt:lpstr>
      <vt:lpstr>Objective</vt:lpstr>
      <vt:lpstr>How will that be done?</vt:lpstr>
      <vt:lpstr>How will that be done?</vt:lpstr>
      <vt:lpstr>δ18O AND δD in Groundwater</vt:lpstr>
      <vt:lpstr>Shepley’s Hill Landfill (SHL)</vt:lpstr>
      <vt:lpstr>SHL Arsenic Contamination</vt:lpstr>
      <vt:lpstr>Preliminary Isotope Data</vt:lpstr>
      <vt:lpstr>AS concentration vs. isotopic fractionation</vt:lpstr>
      <vt:lpstr>Well: CH-1D</vt:lpstr>
      <vt:lpstr>Well: cap-1b</vt:lpstr>
      <vt:lpstr>Conclusion</vt:lpstr>
      <vt:lpstr>Acknowledgements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Shakib Ahmed</dc:creator>
  <cp:lastModifiedBy>Shakib</cp:lastModifiedBy>
  <cp:revision>132</cp:revision>
  <dcterms:created xsi:type="dcterms:W3CDTF">2012-11-25T18:20:13Z</dcterms:created>
  <dcterms:modified xsi:type="dcterms:W3CDTF">2013-04-23T20:30:05Z</dcterms:modified>
</cp:coreProperties>
</file>