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1" r:id="rId4"/>
    <p:sldId id="259" r:id="rId5"/>
    <p:sldId id="284" r:id="rId6"/>
    <p:sldId id="262" r:id="rId7"/>
    <p:sldId id="263" r:id="rId8"/>
    <p:sldId id="264" r:id="rId9"/>
    <p:sldId id="266" r:id="rId10"/>
    <p:sldId id="267" r:id="rId11"/>
    <p:sldId id="268" r:id="rId12"/>
    <p:sldId id="273" r:id="rId13"/>
    <p:sldId id="269" r:id="rId14"/>
    <p:sldId id="270" r:id="rId15"/>
    <p:sldId id="274" r:id="rId16"/>
    <p:sldId id="281" r:id="rId17"/>
    <p:sldId id="282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9" autoAdjust="0"/>
    <p:restoredTop sz="80667" autoAdjust="0"/>
  </p:normalViewPr>
  <p:slideViewPr>
    <p:cSldViewPr>
      <p:cViewPr varScale="1">
        <p:scale>
          <a:sx n="63" d="100"/>
          <a:sy n="63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F8593-639F-47C8-912C-F3B3541E855C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E5EF7-20BD-4628-963B-1BE5BB833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E5EF7-20BD-4628-963B-1BE5BB8338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0" lvl="0" indent="-34290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E5EF7-20BD-4628-963B-1BE5BB8338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3D87-DDCB-4E74-A117-8D1B8E52BE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3D87-DDCB-4E74-A117-8D1B8E52BE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3D87-DDCB-4E74-A117-8D1B8E52BE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3D87-DDCB-4E74-A117-8D1B8E52BE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E5EF7-20BD-4628-963B-1BE5BB8338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E5EF7-20BD-4628-963B-1BE5BB8338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E5EF7-20BD-4628-963B-1BE5BB8338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828800"/>
          </a:xfrm>
          <a:solidFill>
            <a:schemeClr val="accent5">
              <a:lumMod val="75000"/>
            </a:schemeClr>
          </a:solidFill>
        </p:spPr>
        <p:txBody>
          <a:bodyPr lIns="182880" rIns="182880" anchor="ctr" anchorCtr="0">
            <a:noAutofit/>
          </a:bodyPr>
          <a:lstStyle/>
          <a:p>
            <a:pPr algn="ctr"/>
            <a:r>
              <a:rPr lang="en-US" sz="36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Hydrogeochemical control of arsenic, uranium, and radon in domestic wells from bedrock aquifers in central Maine, USA</a:t>
            </a:r>
            <a:endParaRPr lang="en-US" sz="36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3124200" cy="2971800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solidFill>
                  <a:schemeClr val="bg1"/>
                </a:solidFill>
              </a:rPr>
              <a:t>Qiang Yang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Charles W. Culbertson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Robert G. </a:t>
            </a:r>
            <a:r>
              <a:rPr lang="en-US" sz="2400" b="1" dirty="0" err="1" smtClean="0">
                <a:solidFill>
                  <a:schemeClr val="bg1"/>
                </a:solidFill>
              </a:rPr>
              <a:t>Marvinney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Paul E. </a:t>
            </a:r>
            <a:r>
              <a:rPr lang="en-US" sz="2400" b="1" dirty="0" err="1" smtClean="0">
                <a:solidFill>
                  <a:schemeClr val="bg1"/>
                </a:solidFill>
              </a:rPr>
              <a:t>Smitherman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Charles T. Hess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Yan </a:t>
            </a:r>
            <a:r>
              <a:rPr lang="en-US" sz="2400" b="1" dirty="0" err="1" smtClean="0">
                <a:solidFill>
                  <a:schemeClr val="bg1"/>
                </a:solidFill>
              </a:rPr>
              <a:t>Zheng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03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GSA NE Section 48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Annual Meeting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March 18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, 2013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ldeo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895600"/>
            <a:ext cx="3943353" cy="685800"/>
          </a:xfrm>
          <a:prstGeom prst="rect">
            <a:avLst/>
          </a:prstGeom>
        </p:spPr>
      </p:pic>
      <p:pic>
        <p:nvPicPr>
          <p:cNvPr id="6" name="Picture 5" descr="queens colleg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900" y="3619500"/>
            <a:ext cx="1333500" cy="1333500"/>
          </a:xfrm>
          <a:prstGeom prst="rect">
            <a:avLst/>
          </a:prstGeom>
        </p:spPr>
      </p:pic>
      <p:pic>
        <p:nvPicPr>
          <p:cNvPr id="2050" name="Picture 2" descr="crest-logo-2blu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2381250" cy="714375"/>
          </a:xfrm>
          <a:prstGeom prst="rect">
            <a:avLst/>
          </a:prstGeom>
          <a:noFill/>
        </p:spPr>
      </p:pic>
      <p:pic>
        <p:nvPicPr>
          <p:cNvPr id="9" name="Picture 8" descr="MGS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5029200"/>
            <a:ext cx="2689860" cy="777240"/>
          </a:xfrm>
          <a:prstGeom prst="rect">
            <a:avLst/>
          </a:prstGeom>
        </p:spPr>
      </p:pic>
      <p:pic>
        <p:nvPicPr>
          <p:cNvPr id="10" name="Picture 9" descr="usgs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3886200"/>
            <a:ext cx="2255520" cy="82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152400" y="1462087"/>
            <a:ext cx="8839200" cy="5014913"/>
            <a:chOff x="96" y="729"/>
            <a:chExt cx="5568" cy="3159"/>
          </a:xfrm>
        </p:grpSpPr>
        <p:sp>
          <p:nvSpPr>
            <p:cNvPr id="6" name="Rectangle 37" descr="Large confetti"/>
            <p:cNvSpPr>
              <a:spLocks noChangeArrowheads="1"/>
            </p:cNvSpPr>
            <p:nvPr/>
          </p:nvSpPr>
          <p:spPr bwMode="auto">
            <a:xfrm>
              <a:off x="96" y="912"/>
              <a:ext cx="5568" cy="480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96" y="1392"/>
              <a:ext cx="5568" cy="24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9"/>
            <p:cNvSpPr>
              <a:spLocks/>
            </p:cNvSpPr>
            <p:nvPr/>
          </p:nvSpPr>
          <p:spPr bwMode="auto">
            <a:xfrm>
              <a:off x="3537" y="1726"/>
              <a:ext cx="2127" cy="828"/>
            </a:xfrm>
            <a:custGeom>
              <a:avLst/>
              <a:gdLst/>
              <a:ahLst/>
              <a:cxnLst>
                <a:cxn ang="0">
                  <a:pos x="0" y="828"/>
                </a:cxn>
                <a:cxn ang="0">
                  <a:pos x="198" y="618"/>
                </a:cxn>
                <a:cxn ang="0">
                  <a:pos x="324" y="528"/>
                </a:cxn>
                <a:cxn ang="0">
                  <a:pos x="348" y="504"/>
                </a:cxn>
                <a:cxn ang="0">
                  <a:pos x="564" y="480"/>
                </a:cxn>
                <a:cxn ang="0">
                  <a:pos x="822" y="384"/>
                </a:cxn>
                <a:cxn ang="0">
                  <a:pos x="1026" y="240"/>
                </a:cxn>
                <a:cxn ang="0">
                  <a:pos x="1146" y="150"/>
                </a:cxn>
                <a:cxn ang="0">
                  <a:pos x="1194" y="66"/>
                </a:cxn>
                <a:cxn ang="0">
                  <a:pos x="1236" y="0"/>
                </a:cxn>
              </a:cxnLst>
              <a:rect l="0" t="0" r="r" b="b"/>
              <a:pathLst>
                <a:path w="1236" h="828">
                  <a:moveTo>
                    <a:pt x="0" y="828"/>
                  </a:moveTo>
                  <a:cubicBezTo>
                    <a:pt x="29" y="712"/>
                    <a:pt x="110" y="684"/>
                    <a:pt x="198" y="618"/>
                  </a:cubicBezTo>
                  <a:cubicBezTo>
                    <a:pt x="239" y="587"/>
                    <a:pt x="283" y="559"/>
                    <a:pt x="324" y="528"/>
                  </a:cubicBezTo>
                  <a:cubicBezTo>
                    <a:pt x="333" y="521"/>
                    <a:pt x="338" y="510"/>
                    <a:pt x="348" y="504"/>
                  </a:cubicBezTo>
                  <a:cubicBezTo>
                    <a:pt x="386" y="480"/>
                    <a:pt x="539" y="481"/>
                    <a:pt x="564" y="480"/>
                  </a:cubicBezTo>
                  <a:cubicBezTo>
                    <a:pt x="642" y="460"/>
                    <a:pt x="759" y="426"/>
                    <a:pt x="822" y="384"/>
                  </a:cubicBezTo>
                  <a:cubicBezTo>
                    <a:pt x="893" y="337"/>
                    <a:pt x="959" y="290"/>
                    <a:pt x="1026" y="240"/>
                  </a:cubicBezTo>
                  <a:cubicBezTo>
                    <a:pt x="1070" y="207"/>
                    <a:pt x="1113" y="199"/>
                    <a:pt x="1146" y="150"/>
                  </a:cubicBezTo>
                  <a:cubicBezTo>
                    <a:pt x="1154" y="118"/>
                    <a:pt x="1173" y="91"/>
                    <a:pt x="1194" y="66"/>
                  </a:cubicBezTo>
                  <a:cubicBezTo>
                    <a:pt x="1208" y="50"/>
                    <a:pt x="1236" y="22"/>
                    <a:pt x="1236" y="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2880" y="2496"/>
              <a:ext cx="2784" cy="1296"/>
            </a:xfrm>
            <a:custGeom>
              <a:avLst/>
              <a:gdLst/>
              <a:ahLst/>
              <a:cxnLst>
                <a:cxn ang="0">
                  <a:pos x="0" y="1098"/>
                </a:cxn>
                <a:cxn ang="0">
                  <a:pos x="72" y="1044"/>
                </a:cxn>
                <a:cxn ang="0">
                  <a:pos x="114" y="1014"/>
                </a:cxn>
                <a:cxn ang="0">
                  <a:pos x="162" y="978"/>
                </a:cxn>
                <a:cxn ang="0">
                  <a:pos x="258" y="930"/>
                </a:cxn>
                <a:cxn ang="0">
                  <a:pos x="432" y="792"/>
                </a:cxn>
                <a:cxn ang="0">
                  <a:pos x="522" y="744"/>
                </a:cxn>
                <a:cxn ang="0">
                  <a:pos x="708" y="636"/>
                </a:cxn>
                <a:cxn ang="0">
                  <a:pos x="1092" y="612"/>
                </a:cxn>
                <a:cxn ang="0">
                  <a:pos x="1326" y="510"/>
                </a:cxn>
                <a:cxn ang="0">
                  <a:pos x="1404" y="366"/>
                </a:cxn>
                <a:cxn ang="0">
                  <a:pos x="1452" y="336"/>
                </a:cxn>
                <a:cxn ang="0">
                  <a:pos x="1542" y="150"/>
                </a:cxn>
                <a:cxn ang="0">
                  <a:pos x="1584" y="0"/>
                </a:cxn>
              </a:cxnLst>
              <a:rect l="0" t="0" r="r" b="b"/>
              <a:pathLst>
                <a:path w="1584" h="1098">
                  <a:moveTo>
                    <a:pt x="0" y="1098"/>
                  </a:moveTo>
                  <a:cubicBezTo>
                    <a:pt x="22" y="1076"/>
                    <a:pt x="44" y="1058"/>
                    <a:pt x="72" y="1044"/>
                  </a:cubicBezTo>
                  <a:cubicBezTo>
                    <a:pt x="96" y="1008"/>
                    <a:pt x="68" y="1043"/>
                    <a:pt x="114" y="1014"/>
                  </a:cubicBezTo>
                  <a:cubicBezTo>
                    <a:pt x="197" y="962"/>
                    <a:pt x="46" y="1036"/>
                    <a:pt x="162" y="978"/>
                  </a:cubicBezTo>
                  <a:cubicBezTo>
                    <a:pt x="193" y="962"/>
                    <a:pt x="230" y="953"/>
                    <a:pt x="258" y="930"/>
                  </a:cubicBezTo>
                  <a:cubicBezTo>
                    <a:pt x="314" y="883"/>
                    <a:pt x="373" y="835"/>
                    <a:pt x="432" y="792"/>
                  </a:cubicBezTo>
                  <a:cubicBezTo>
                    <a:pt x="461" y="771"/>
                    <a:pt x="493" y="765"/>
                    <a:pt x="522" y="744"/>
                  </a:cubicBezTo>
                  <a:cubicBezTo>
                    <a:pt x="582" y="699"/>
                    <a:pt x="634" y="657"/>
                    <a:pt x="708" y="636"/>
                  </a:cubicBezTo>
                  <a:cubicBezTo>
                    <a:pt x="827" y="602"/>
                    <a:pt x="983" y="614"/>
                    <a:pt x="1092" y="612"/>
                  </a:cubicBezTo>
                  <a:cubicBezTo>
                    <a:pt x="1156" y="569"/>
                    <a:pt x="1278" y="568"/>
                    <a:pt x="1326" y="510"/>
                  </a:cubicBezTo>
                  <a:cubicBezTo>
                    <a:pt x="1369" y="457"/>
                    <a:pt x="1378" y="427"/>
                    <a:pt x="1404" y="366"/>
                  </a:cubicBezTo>
                  <a:cubicBezTo>
                    <a:pt x="1411" y="349"/>
                    <a:pt x="1452" y="336"/>
                    <a:pt x="1452" y="336"/>
                  </a:cubicBezTo>
                  <a:cubicBezTo>
                    <a:pt x="1516" y="272"/>
                    <a:pt x="1518" y="229"/>
                    <a:pt x="1542" y="150"/>
                  </a:cubicBezTo>
                  <a:cubicBezTo>
                    <a:pt x="1557" y="101"/>
                    <a:pt x="1584" y="53"/>
                    <a:pt x="1584" y="0"/>
                  </a:cubicBezTo>
                </a:path>
              </a:pathLst>
            </a:custGeom>
            <a:noFill/>
            <a:ln w="222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1008" y="1872"/>
              <a:ext cx="1095" cy="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222"/>
                </a:cxn>
                <a:cxn ang="0">
                  <a:pos x="318" y="234"/>
                </a:cxn>
                <a:cxn ang="0">
                  <a:pos x="582" y="408"/>
                </a:cxn>
                <a:cxn ang="0">
                  <a:pos x="702" y="582"/>
                </a:cxn>
                <a:cxn ang="0">
                  <a:pos x="780" y="648"/>
                </a:cxn>
                <a:cxn ang="0">
                  <a:pos x="834" y="708"/>
                </a:cxn>
                <a:cxn ang="0">
                  <a:pos x="840" y="726"/>
                </a:cxn>
              </a:cxnLst>
              <a:rect l="0" t="0" r="r" b="b"/>
              <a:pathLst>
                <a:path w="840" h="726">
                  <a:moveTo>
                    <a:pt x="0" y="0"/>
                  </a:moveTo>
                  <a:cubicBezTo>
                    <a:pt x="97" y="72"/>
                    <a:pt x="188" y="155"/>
                    <a:pt x="288" y="222"/>
                  </a:cubicBezTo>
                  <a:cubicBezTo>
                    <a:pt x="297" y="228"/>
                    <a:pt x="308" y="229"/>
                    <a:pt x="318" y="234"/>
                  </a:cubicBezTo>
                  <a:cubicBezTo>
                    <a:pt x="407" y="282"/>
                    <a:pt x="509" y="335"/>
                    <a:pt x="582" y="408"/>
                  </a:cubicBezTo>
                  <a:cubicBezTo>
                    <a:pt x="633" y="459"/>
                    <a:pt x="653" y="529"/>
                    <a:pt x="702" y="582"/>
                  </a:cubicBezTo>
                  <a:cubicBezTo>
                    <a:pt x="783" y="671"/>
                    <a:pt x="718" y="601"/>
                    <a:pt x="780" y="648"/>
                  </a:cubicBezTo>
                  <a:cubicBezTo>
                    <a:pt x="801" y="664"/>
                    <a:pt x="815" y="689"/>
                    <a:pt x="834" y="708"/>
                  </a:cubicBezTo>
                  <a:cubicBezTo>
                    <a:pt x="836" y="714"/>
                    <a:pt x="840" y="726"/>
                    <a:pt x="840" y="726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097" y="2926"/>
              <a:ext cx="1283" cy="4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84"/>
                </a:cxn>
                <a:cxn ang="0">
                  <a:pos x="162" y="150"/>
                </a:cxn>
                <a:cxn ang="0">
                  <a:pos x="270" y="222"/>
                </a:cxn>
                <a:cxn ang="0">
                  <a:pos x="372" y="258"/>
                </a:cxn>
                <a:cxn ang="0">
                  <a:pos x="474" y="306"/>
                </a:cxn>
                <a:cxn ang="0">
                  <a:pos x="612" y="378"/>
                </a:cxn>
                <a:cxn ang="0">
                  <a:pos x="900" y="432"/>
                </a:cxn>
                <a:cxn ang="0">
                  <a:pos x="984" y="444"/>
                </a:cxn>
              </a:cxnLst>
              <a:rect l="0" t="0" r="r" b="b"/>
              <a:pathLst>
                <a:path w="984" h="444">
                  <a:moveTo>
                    <a:pt x="0" y="0"/>
                  </a:moveTo>
                  <a:cubicBezTo>
                    <a:pt x="33" y="22"/>
                    <a:pt x="43" y="58"/>
                    <a:pt x="72" y="84"/>
                  </a:cubicBezTo>
                  <a:cubicBezTo>
                    <a:pt x="100" y="109"/>
                    <a:pt x="132" y="129"/>
                    <a:pt x="162" y="150"/>
                  </a:cubicBezTo>
                  <a:cubicBezTo>
                    <a:pt x="198" y="176"/>
                    <a:pt x="229" y="204"/>
                    <a:pt x="270" y="222"/>
                  </a:cubicBezTo>
                  <a:cubicBezTo>
                    <a:pt x="303" y="237"/>
                    <a:pt x="339" y="243"/>
                    <a:pt x="372" y="258"/>
                  </a:cubicBezTo>
                  <a:cubicBezTo>
                    <a:pt x="407" y="274"/>
                    <a:pt x="437" y="297"/>
                    <a:pt x="474" y="306"/>
                  </a:cubicBezTo>
                  <a:cubicBezTo>
                    <a:pt x="516" y="331"/>
                    <a:pt x="565" y="361"/>
                    <a:pt x="612" y="378"/>
                  </a:cubicBezTo>
                  <a:cubicBezTo>
                    <a:pt x="701" y="410"/>
                    <a:pt x="806" y="420"/>
                    <a:pt x="900" y="432"/>
                  </a:cubicBezTo>
                  <a:cubicBezTo>
                    <a:pt x="931" y="442"/>
                    <a:pt x="950" y="444"/>
                    <a:pt x="984" y="4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3599" y="1918"/>
              <a:ext cx="876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2" y="54"/>
                </a:cxn>
                <a:cxn ang="0">
                  <a:pos x="342" y="114"/>
                </a:cxn>
                <a:cxn ang="0">
                  <a:pos x="384" y="174"/>
                </a:cxn>
                <a:cxn ang="0">
                  <a:pos x="420" y="270"/>
                </a:cxn>
                <a:cxn ang="0">
                  <a:pos x="462" y="282"/>
                </a:cxn>
                <a:cxn ang="0">
                  <a:pos x="510" y="312"/>
                </a:cxn>
              </a:cxnLst>
              <a:rect l="0" t="0" r="r" b="b"/>
              <a:pathLst>
                <a:path w="510" h="312">
                  <a:moveTo>
                    <a:pt x="0" y="0"/>
                  </a:moveTo>
                  <a:cubicBezTo>
                    <a:pt x="76" y="38"/>
                    <a:pt x="174" y="21"/>
                    <a:pt x="252" y="54"/>
                  </a:cubicBezTo>
                  <a:cubicBezTo>
                    <a:pt x="287" y="69"/>
                    <a:pt x="315" y="87"/>
                    <a:pt x="342" y="114"/>
                  </a:cubicBezTo>
                  <a:cubicBezTo>
                    <a:pt x="359" y="131"/>
                    <a:pt x="384" y="174"/>
                    <a:pt x="384" y="174"/>
                  </a:cubicBezTo>
                  <a:cubicBezTo>
                    <a:pt x="393" y="209"/>
                    <a:pt x="409" y="236"/>
                    <a:pt x="420" y="270"/>
                  </a:cubicBezTo>
                  <a:cubicBezTo>
                    <a:pt x="421" y="272"/>
                    <a:pt x="452" y="279"/>
                    <a:pt x="462" y="282"/>
                  </a:cubicBezTo>
                  <a:cubicBezTo>
                    <a:pt x="478" y="292"/>
                    <a:pt x="497" y="299"/>
                    <a:pt x="510" y="312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1285" y="2398"/>
              <a:ext cx="324" cy="1056"/>
            </a:xfrm>
            <a:custGeom>
              <a:avLst/>
              <a:gdLst/>
              <a:ahLst/>
              <a:cxnLst>
                <a:cxn ang="0">
                  <a:pos x="222" y="798"/>
                </a:cxn>
                <a:cxn ang="0">
                  <a:pos x="192" y="420"/>
                </a:cxn>
                <a:cxn ang="0">
                  <a:pos x="42" y="138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0" y="0"/>
                </a:cxn>
              </a:cxnLst>
              <a:rect l="0" t="0" r="r" b="b"/>
              <a:pathLst>
                <a:path w="249" h="798">
                  <a:moveTo>
                    <a:pt x="222" y="798"/>
                  </a:moveTo>
                  <a:cubicBezTo>
                    <a:pt x="239" y="677"/>
                    <a:pt x="249" y="533"/>
                    <a:pt x="192" y="420"/>
                  </a:cubicBezTo>
                  <a:cubicBezTo>
                    <a:pt x="171" y="314"/>
                    <a:pt x="76" y="240"/>
                    <a:pt x="42" y="138"/>
                  </a:cubicBezTo>
                  <a:cubicBezTo>
                    <a:pt x="34" y="76"/>
                    <a:pt x="45" y="103"/>
                    <a:pt x="12" y="54"/>
                  </a:cubicBezTo>
                  <a:lnTo>
                    <a:pt x="12" y="54"/>
                  </a:lnTo>
                  <a:cubicBezTo>
                    <a:pt x="6" y="3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1285" y="2350"/>
              <a:ext cx="571" cy="71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78" y="47"/>
                </a:cxn>
                <a:cxn ang="0">
                  <a:pos x="114" y="29"/>
                </a:cxn>
                <a:cxn ang="0">
                  <a:pos x="174" y="11"/>
                </a:cxn>
                <a:cxn ang="0">
                  <a:pos x="438" y="53"/>
                </a:cxn>
              </a:cxnLst>
              <a:rect l="0" t="0" r="r" b="b"/>
              <a:pathLst>
                <a:path w="438" h="71">
                  <a:moveTo>
                    <a:pt x="0" y="71"/>
                  </a:moveTo>
                  <a:cubicBezTo>
                    <a:pt x="29" y="56"/>
                    <a:pt x="46" y="54"/>
                    <a:pt x="78" y="47"/>
                  </a:cubicBezTo>
                  <a:cubicBezTo>
                    <a:pt x="105" y="41"/>
                    <a:pt x="88" y="42"/>
                    <a:pt x="114" y="29"/>
                  </a:cubicBezTo>
                  <a:cubicBezTo>
                    <a:pt x="132" y="20"/>
                    <a:pt x="155" y="17"/>
                    <a:pt x="174" y="11"/>
                  </a:cubicBezTo>
                  <a:cubicBezTo>
                    <a:pt x="362" y="17"/>
                    <a:pt x="332" y="0"/>
                    <a:pt x="438" y="53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2071" y="1386"/>
              <a:ext cx="989" cy="2502"/>
            </a:xfrm>
            <a:custGeom>
              <a:avLst/>
              <a:gdLst/>
              <a:ahLst/>
              <a:cxnLst>
                <a:cxn ang="0">
                  <a:pos x="357" y="70"/>
                </a:cxn>
                <a:cxn ang="0">
                  <a:pos x="267" y="304"/>
                </a:cxn>
                <a:cxn ang="0">
                  <a:pos x="249" y="382"/>
                </a:cxn>
                <a:cxn ang="0">
                  <a:pos x="219" y="430"/>
                </a:cxn>
                <a:cxn ang="0">
                  <a:pos x="99" y="754"/>
                </a:cxn>
                <a:cxn ang="0">
                  <a:pos x="63" y="958"/>
                </a:cxn>
                <a:cxn ang="0">
                  <a:pos x="15" y="1144"/>
                </a:cxn>
                <a:cxn ang="0">
                  <a:pos x="87" y="1474"/>
                </a:cxn>
                <a:cxn ang="0">
                  <a:pos x="135" y="1606"/>
                </a:cxn>
                <a:cxn ang="0">
                  <a:pos x="201" y="2044"/>
                </a:cxn>
                <a:cxn ang="0">
                  <a:pos x="303" y="2194"/>
                </a:cxn>
                <a:cxn ang="0">
                  <a:pos x="399" y="2266"/>
                </a:cxn>
                <a:cxn ang="0">
                  <a:pos x="441" y="2320"/>
                </a:cxn>
                <a:cxn ang="0">
                  <a:pos x="537" y="2404"/>
                </a:cxn>
                <a:cxn ang="0">
                  <a:pos x="681" y="2500"/>
                </a:cxn>
                <a:cxn ang="0">
                  <a:pos x="747" y="2476"/>
                </a:cxn>
                <a:cxn ang="0">
                  <a:pos x="699" y="2428"/>
                </a:cxn>
                <a:cxn ang="0">
                  <a:pos x="639" y="2392"/>
                </a:cxn>
                <a:cxn ang="0">
                  <a:pos x="609" y="2368"/>
                </a:cxn>
                <a:cxn ang="0">
                  <a:pos x="525" y="2308"/>
                </a:cxn>
                <a:cxn ang="0">
                  <a:pos x="465" y="2254"/>
                </a:cxn>
                <a:cxn ang="0">
                  <a:pos x="363" y="2158"/>
                </a:cxn>
                <a:cxn ang="0">
                  <a:pos x="255" y="1948"/>
                </a:cxn>
                <a:cxn ang="0">
                  <a:pos x="207" y="1696"/>
                </a:cxn>
                <a:cxn ang="0">
                  <a:pos x="159" y="1528"/>
                </a:cxn>
                <a:cxn ang="0">
                  <a:pos x="135" y="1324"/>
                </a:cxn>
                <a:cxn ang="0">
                  <a:pos x="99" y="1228"/>
                </a:cxn>
                <a:cxn ang="0">
                  <a:pos x="153" y="1000"/>
                </a:cxn>
                <a:cxn ang="0">
                  <a:pos x="219" y="682"/>
                </a:cxn>
                <a:cxn ang="0">
                  <a:pos x="321" y="352"/>
                </a:cxn>
                <a:cxn ang="0">
                  <a:pos x="417" y="154"/>
                </a:cxn>
                <a:cxn ang="0">
                  <a:pos x="381" y="16"/>
                </a:cxn>
              </a:cxnLst>
              <a:rect l="0" t="0" r="r" b="b"/>
              <a:pathLst>
                <a:path w="759" h="2502">
                  <a:moveTo>
                    <a:pt x="381" y="16"/>
                  </a:moveTo>
                  <a:cubicBezTo>
                    <a:pt x="370" y="32"/>
                    <a:pt x="368" y="54"/>
                    <a:pt x="357" y="70"/>
                  </a:cubicBezTo>
                  <a:cubicBezTo>
                    <a:pt x="325" y="118"/>
                    <a:pt x="315" y="166"/>
                    <a:pt x="297" y="220"/>
                  </a:cubicBezTo>
                  <a:cubicBezTo>
                    <a:pt x="286" y="253"/>
                    <a:pt x="273" y="263"/>
                    <a:pt x="267" y="304"/>
                  </a:cubicBezTo>
                  <a:cubicBezTo>
                    <a:pt x="265" y="318"/>
                    <a:pt x="264" y="332"/>
                    <a:pt x="261" y="346"/>
                  </a:cubicBezTo>
                  <a:cubicBezTo>
                    <a:pt x="258" y="358"/>
                    <a:pt x="251" y="370"/>
                    <a:pt x="249" y="382"/>
                  </a:cubicBezTo>
                  <a:cubicBezTo>
                    <a:pt x="247" y="394"/>
                    <a:pt x="249" y="408"/>
                    <a:pt x="243" y="418"/>
                  </a:cubicBezTo>
                  <a:cubicBezTo>
                    <a:pt x="238" y="426"/>
                    <a:pt x="227" y="426"/>
                    <a:pt x="219" y="430"/>
                  </a:cubicBezTo>
                  <a:cubicBezTo>
                    <a:pt x="206" y="495"/>
                    <a:pt x="183" y="557"/>
                    <a:pt x="153" y="616"/>
                  </a:cubicBezTo>
                  <a:cubicBezTo>
                    <a:pt x="131" y="660"/>
                    <a:pt x="121" y="710"/>
                    <a:pt x="99" y="754"/>
                  </a:cubicBezTo>
                  <a:cubicBezTo>
                    <a:pt x="91" y="796"/>
                    <a:pt x="77" y="838"/>
                    <a:pt x="69" y="880"/>
                  </a:cubicBezTo>
                  <a:cubicBezTo>
                    <a:pt x="67" y="906"/>
                    <a:pt x="66" y="932"/>
                    <a:pt x="63" y="958"/>
                  </a:cubicBezTo>
                  <a:cubicBezTo>
                    <a:pt x="62" y="972"/>
                    <a:pt x="58" y="986"/>
                    <a:pt x="57" y="1000"/>
                  </a:cubicBezTo>
                  <a:cubicBezTo>
                    <a:pt x="52" y="1055"/>
                    <a:pt x="64" y="1111"/>
                    <a:pt x="15" y="1144"/>
                  </a:cubicBezTo>
                  <a:cubicBezTo>
                    <a:pt x="0" y="1188"/>
                    <a:pt x="5" y="1167"/>
                    <a:pt x="15" y="1252"/>
                  </a:cubicBezTo>
                  <a:cubicBezTo>
                    <a:pt x="24" y="1327"/>
                    <a:pt x="54" y="1407"/>
                    <a:pt x="87" y="1474"/>
                  </a:cubicBezTo>
                  <a:cubicBezTo>
                    <a:pt x="102" y="1504"/>
                    <a:pt x="112" y="1538"/>
                    <a:pt x="123" y="1570"/>
                  </a:cubicBezTo>
                  <a:cubicBezTo>
                    <a:pt x="127" y="1582"/>
                    <a:pt x="135" y="1606"/>
                    <a:pt x="135" y="1606"/>
                  </a:cubicBezTo>
                  <a:cubicBezTo>
                    <a:pt x="140" y="1653"/>
                    <a:pt x="148" y="1698"/>
                    <a:pt x="159" y="1744"/>
                  </a:cubicBezTo>
                  <a:cubicBezTo>
                    <a:pt x="157" y="1798"/>
                    <a:pt x="119" y="1989"/>
                    <a:pt x="201" y="2044"/>
                  </a:cubicBezTo>
                  <a:cubicBezTo>
                    <a:pt x="215" y="2087"/>
                    <a:pt x="195" y="2035"/>
                    <a:pt x="225" y="2080"/>
                  </a:cubicBezTo>
                  <a:cubicBezTo>
                    <a:pt x="257" y="2128"/>
                    <a:pt x="247" y="2158"/>
                    <a:pt x="303" y="2194"/>
                  </a:cubicBezTo>
                  <a:cubicBezTo>
                    <a:pt x="393" y="2251"/>
                    <a:pt x="294" y="2186"/>
                    <a:pt x="363" y="2242"/>
                  </a:cubicBezTo>
                  <a:cubicBezTo>
                    <a:pt x="374" y="2251"/>
                    <a:pt x="399" y="2266"/>
                    <a:pt x="399" y="2266"/>
                  </a:cubicBezTo>
                  <a:cubicBezTo>
                    <a:pt x="407" y="2278"/>
                    <a:pt x="413" y="2292"/>
                    <a:pt x="423" y="2302"/>
                  </a:cubicBezTo>
                  <a:cubicBezTo>
                    <a:pt x="429" y="2308"/>
                    <a:pt x="436" y="2313"/>
                    <a:pt x="441" y="2320"/>
                  </a:cubicBezTo>
                  <a:cubicBezTo>
                    <a:pt x="450" y="2331"/>
                    <a:pt x="453" y="2348"/>
                    <a:pt x="465" y="2356"/>
                  </a:cubicBezTo>
                  <a:cubicBezTo>
                    <a:pt x="489" y="2372"/>
                    <a:pt x="513" y="2388"/>
                    <a:pt x="537" y="2404"/>
                  </a:cubicBezTo>
                  <a:cubicBezTo>
                    <a:pt x="556" y="2417"/>
                    <a:pt x="569" y="2433"/>
                    <a:pt x="591" y="2440"/>
                  </a:cubicBezTo>
                  <a:cubicBezTo>
                    <a:pt x="605" y="2461"/>
                    <a:pt x="656" y="2494"/>
                    <a:pt x="681" y="2500"/>
                  </a:cubicBezTo>
                  <a:cubicBezTo>
                    <a:pt x="705" y="2498"/>
                    <a:pt x="730" y="2502"/>
                    <a:pt x="753" y="2494"/>
                  </a:cubicBezTo>
                  <a:cubicBezTo>
                    <a:pt x="759" y="2492"/>
                    <a:pt x="751" y="2481"/>
                    <a:pt x="747" y="2476"/>
                  </a:cubicBezTo>
                  <a:cubicBezTo>
                    <a:pt x="742" y="2469"/>
                    <a:pt x="734" y="2465"/>
                    <a:pt x="729" y="2458"/>
                  </a:cubicBezTo>
                  <a:cubicBezTo>
                    <a:pt x="714" y="2440"/>
                    <a:pt x="722" y="2438"/>
                    <a:pt x="699" y="2428"/>
                  </a:cubicBezTo>
                  <a:cubicBezTo>
                    <a:pt x="687" y="2423"/>
                    <a:pt x="663" y="2416"/>
                    <a:pt x="663" y="2416"/>
                  </a:cubicBezTo>
                  <a:cubicBezTo>
                    <a:pt x="650" y="2377"/>
                    <a:pt x="668" y="2415"/>
                    <a:pt x="639" y="2392"/>
                  </a:cubicBezTo>
                  <a:cubicBezTo>
                    <a:pt x="633" y="2387"/>
                    <a:pt x="633" y="2379"/>
                    <a:pt x="627" y="2374"/>
                  </a:cubicBezTo>
                  <a:cubicBezTo>
                    <a:pt x="622" y="2370"/>
                    <a:pt x="615" y="2371"/>
                    <a:pt x="609" y="2368"/>
                  </a:cubicBezTo>
                  <a:cubicBezTo>
                    <a:pt x="582" y="2353"/>
                    <a:pt x="565" y="2335"/>
                    <a:pt x="537" y="2326"/>
                  </a:cubicBezTo>
                  <a:cubicBezTo>
                    <a:pt x="533" y="2320"/>
                    <a:pt x="531" y="2313"/>
                    <a:pt x="525" y="2308"/>
                  </a:cubicBezTo>
                  <a:cubicBezTo>
                    <a:pt x="520" y="2304"/>
                    <a:pt x="511" y="2306"/>
                    <a:pt x="507" y="2302"/>
                  </a:cubicBezTo>
                  <a:cubicBezTo>
                    <a:pt x="437" y="2232"/>
                    <a:pt x="516" y="2288"/>
                    <a:pt x="465" y="2254"/>
                  </a:cubicBezTo>
                  <a:cubicBezTo>
                    <a:pt x="456" y="2218"/>
                    <a:pt x="437" y="2183"/>
                    <a:pt x="399" y="2170"/>
                  </a:cubicBezTo>
                  <a:cubicBezTo>
                    <a:pt x="387" y="2166"/>
                    <a:pt x="363" y="2158"/>
                    <a:pt x="363" y="2158"/>
                  </a:cubicBezTo>
                  <a:cubicBezTo>
                    <a:pt x="322" y="2117"/>
                    <a:pt x="330" y="2061"/>
                    <a:pt x="303" y="2014"/>
                  </a:cubicBezTo>
                  <a:cubicBezTo>
                    <a:pt x="290" y="1991"/>
                    <a:pt x="270" y="1970"/>
                    <a:pt x="255" y="1948"/>
                  </a:cubicBezTo>
                  <a:cubicBezTo>
                    <a:pt x="237" y="1923"/>
                    <a:pt x="229" y="1901"/>
                    <a:pt x="213" y="1876"/>
                  </a:cubicBezTo>
                  <a:cubicBezTo>
                    <a:pt x="218" y="1816"/>
                    <a:pt x="227" y="1755"/>
                    <a:pt x="207" y="1696"/>
                  </a:cubicBezTo>
                  <a:cubicBezTo>
                    <a:pt x="200" y="1647"/>
                    <a:pt x="175" y="1606"/>
                    <a:pt x="165" y="1558"/>
                  </a:cubicBezTo>
                  <a:cubicBezTo>
                    <a:pt x="163" y="1548"/>
                    <a:pt x="162" y="1538"/>
                    <a:pt x="159" y="1528"/>
                  </a:cubicBezTo>
                  <a:cubicBezTo>
                    <a:pt x="156" y="1516"/>
                    <a:pt x="147" y="1492"/>
                    <a:pt x="147" y="1492"/>
                  </a:cubicBezTo>
                  <a:cubicBezTo>
                    <a:pt x="144" y="1436"/>
                    <a:pt x="150" y="1378"/>
                    <a:pt x="135" y="1324"/>
                  </a:cubicBezTo>
                  <a:cubicBezTo>
                    <a:pt x="130" y="1306"/>
                    <a:pt x="117" y="1284"/>
                    <a:pt x="111" y="1264"/>
                  </a:cubicBezTo>
                  <a:cubicBezTo>
                    <a:pt x="107" y="1252"/>
                    <a:pt x="99" y="1228"/>
                    <a:pt x="99" y="1228"/>
                  </a:cubicBezTo>
                  <a:cubicBezTo>
                    <a:pt x="105" y="1179"/>
                    <a:pt x="120" y="1136"/>
                    <a:pt x="135" y="1090"/>
                  </a:cubicBezTo>
                  <a:cubicBezTo>
                    <a:pt x="145" y="1061"/>
                    <a:pt x="146" y="1030"/>
                    <a:pt x="153" y="1000"/>
                  </a:cubicBezTo>
                  <a:cubicBezTo>
                    <a:pt x="147" y="921"/>
                    <a:pt x="143" y="926"/>
                    <a:pt x="153" y="856"/>
                  </a:cubicBezTo>
                  <a:cubicBezTo>
                    <a:pt x="162" y="794"/>
                    <a:pt x="196" y="739"/>
                    <a:pt x="219" y="682"/>
                  </a:cubicBezTo>
                  <a:cubicBezTo>
                    <a:pt x="247" y="613"/>
                    <a:pt x="271" y="541"/>
                    <a:pt x="297" y="472"/>
                  </a:cubicBezTo>
                  <a:cubicBezTo>
                    <a:pt x="311" y="434"/>
                    <a:pt x="310" y="391"/>
                    <a:pt x="321" y="352"/>
                  </a:cubicBezTo>
                  <a:cubicBezTo>
                    <a:pt x="337" y="293"/>
                    <a:pt x="374" y="248"/>
                    <a:pt x="393" y="190"/>
                  </a:cubicBezTo>
                  <a:cubicBezTo>
                    <a:pt x="398" y="176"/>
                    <a:pt x="412" y="168"/>
                    <a:pt x="417" y="154"/>
                  </a:cubicBezTo>
                  <a:cubicBezTo>
                    <a:pt x="428" y="122"/>
                    <a:pt x="435" y="92"/>
                    <a:pt x="453" y="64"/>
                  </a:cubicBezTo>
                  <a:cubicBezTo>
                    <a:pt x="444" y="0"/>
                    <a:pt x="461" y="23"/>
                    <a:pt x="381" y="16"/>
                  </a:cubicBez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3787" y="1248"/>
              <a:ext cx="63" cy="225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96" y="2062"/>
              <a:ext cx="55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2928" y="729"/>
              <a:ext cx="1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9090B"/>
                  </a:solidFill>
                </a:rPr>
                <a:t>Domestic well</a:t>
              </a: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3912" y="1632"/>
              <a:ext cx="1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9090B"/>
                  </a:solidFill>
                </a:rPr>
                <a:t>Oxidizing</a:t>
              </a:r>
            </a:p>
          </p:txBody>
        </p:sp>
        <p:sp>
          <p:nvSpPr>
            <p:cNvPr id="20" name="Text Box 51"/>
            <p:cNvSpPr txBox="1">
              <a:spLocks noChangeArrowheads="1"/>
            </p:cNvSpPr>
            <p:nvPr/>
          </p:nvSpPr>
          <p:spPr bwMode="auto">
            <a:xfrm>
              <a:off x="3912" y="2496"/>
              <a:ext cx="1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9090B"/>
                  </a:solidFill>
                </a:rPr>
                <a:t>Reducing</a:t>
              </a:r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3787" y="864"/>
              <a:ext cx="63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4224" y="960"/>
              <a:ext cx="1392" cy="4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9090B"/>
                  </a:solidFill>
                </a:rPr>
                <a:t>Sand and gravel glacial overburden</a:t>
              </a:r>
            </a:p>
          </p:txBody>
        </p:sp>
        <p:sp>
          <p:nvSpPr>
            <p:cNvPr id="23" name="Text Box 54"/>
            <p:cNvSpPr txBox="1">
              <a:spLocks noChangeArrowheads="1"/>
            </p:cNvSpPr>
            <p:nvPr/>
          </p:nvSpPr>
          <p:spPr bwMode="auto">
            <a:xfrm>
              <a:off x="4176" y="3264"/>
              <a:ext cx="1376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9090B"/>
                  </a:solidFill>
                </a:rPr>
                <a:t>Fractured bedrock</a:t>
              </a:r>
            </a:p>
          </p:txBody>
        </p:sp>
        <p:sp>
          <p:nvSpPr>
            <p:cNvPr id="24" name="Rectangle 61"/>
            <p:cNvSpPr>
              <a:spLocks noChangeArrowheads="1"/>
            </p:cNvSpPr>
            <p:nvPr/>
          </p:nvSpPr>
          <p:spPr bwMode="auto">
            <a:xfrm>
              <a:off x="3792" y="864"/>
              <a:ext cx="48" cy="816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3792" y="1680"/>
              <a:ext cx="48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59049"/>
            <a:ext cx="4572000" cy="457200"/>
          </a:xfrm>
          <a:prstGeom prst="rect">
            <a:avLst/>
          </a:prstGeom>
          <a:noFill/>
        </p:spPr>
      </p:pic>
      <p:pic>
        <p:nvPicPr>
          <p:cNvPr id="27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92449"/>
            <a:ext cx="3505200" cy="381000"/>
          </a:xfrm>
          <a:prstGeom prst="rect">
            <a:avLst/>
          </a:prstGeom>
          <a:noFill/>
        </p:spPr>
      </p:pic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381000" y="4050268"/>
            <a:ext cx="4267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</a:rPr>
              <a:t>CaCO</a:t>
            </a:r>
            <a:r>
              <a:rPr lang="en-US" b="1" baseline="-25000" dirty="0">
                <a:solidFill>
                  <a:srgbClr val="333399"/>
                </a:solidFill>
              </a:rPr>
              <a:t>3</a:t>
            </a:r>
            <a:r>
              <a:rPr lang="en-US" b="1" dirty="0">
                <a:solidFill>
                  <a:srgbClr val="333399"/>
                </a:solidFill>
              </a:rPr>
              <a:t> + H</a:t>
            </a:r>
            <a:r>
              <a:rPr lang="en-US" b="1" baseline="-25000" dirty="0">
                <a:solidFill>
                  <a:srgbClr val="333399"/>
                </a:solidFill>
              </a:rPr>
              <a:t>2</a:t>
            </a:r>
            <a:r>
              <a:rPr lang="en-US" b="1" dirty="0">
                <a:solidFill>
                  <a:srgbClr val="333399"/>
                </a:solidFill>
              </a:rPr>
              <a:t>O = Ca</a:t>
            </a:r>
            <a:r>
              <a:rPr lang="en-US" b="1" baseline="30000" dirty="0">
                <a:solidFill>
                  <a:srgbClr val="333399"/>
                </a:solidFill>
              </a:rPr>
              <a:t>2+</a:t>
            </a:r>
            <a:r>
              <a:rPr lang="en-US" b="1" dirty="0">
                <a:solidFill>
                  <a:srgbClr val="333399"/>
                </a:solidFill>
              </a:rPr>
              <a:t> + HCO</a:t>
            </a:r>
            <a:r>
              <a:rPr lang="en-US" b="1" baseline="-25000" dirty="0">
                <a:solidFill>
                  <a:srgbClr val="333399"/>
                </a:solidFill>
              </a:rPr>
              <a:t>3</a:t>
            </a:r>
            <a:r>
              <a:rPr lang="en-US" b="1" baseline="30000" dirty="0">
                <a:solidFill>
                  <a:srgbClr val="333399"/>
                </a:solidFill>
              </a:rPr>
              <a:t>-</a:t>
            </a:r>
            <a:r>
              <a:rPr lang="en-US" b="1" dirty="0">
                <a:solidFill>
                  <a:srgbClr val="333399"/>
                </a:solidFill>
              </a:rPr>
              <a:t> + OH</a:t>
            </a:r>
            <a:r>
              <a:rPr lang="en-US" b="1" baseline="30000" dirty="0">
                <a:solidFill>
                  <a:srgbClr val="333399"/>
                </a:solidFill>
              </a:rPr>
              <a:t>-</a:t>
            </a: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381000" y="4888468"/>
            <a:ext cx="3810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err="1">
                <a:solidFill>
                  <a:srgbClr val="333399"/>
                </a:solidFill>
              </a:rPr>
              <a:t>FeO</a:t>
            </a:r>
            <a:r>
              <a:rPr lang="en-US" b="1" dirty="0">
                <a:solidFill>
                  <a:srgbClr val="333399"/>
                </a:solidFill>
              </a:rPr>
              <a:t>(OH)</a:t>
            </a:r>
            <a:r>
              <a:rPr lang="en-US" b="1" baseline="-25000" dirty="0">
                <a:solidFill>
                  <a:srgbClr val="333399"/>
                </a:solidFill>
              </a:rPr>
              <a:t>x</a:t>
            </a:r>
            <a:r>
              <a:rPr lang="en-US" b="1" dirty="0">
                <a:solidFill>
                  <a:srgbClr val="333399"/>
                </a:solidFill>
              </a:rPr>
              <a:t>-</a:t>
            </a:r>
            <a:r>
              <a:rPr lang="en-US" b="1" dirty="0">
                <a:solidFill>
                  <a:srgbClr val="FF3300"/>
                </a:solidFill>
              </a:rPr>
              <a:t>As</a:t>
            </a:r>
            <a:r>
              <a:rPr lang="en-US" b="1" dirty="0">
                <a:solidFill>
                  <a:srgbClr val="333399"/>
                </a:solidFill>
              </a:rPr>
              <a:t> = Fe</a:t>
            </a:r>
            <a:r>
              <a:rPr lang="en-US" b="1" baseline="30000" dirty="0">
                <a:solidFill>
                  <a:srgbClr val="333399"/>
                </a:solidFill>
              </a:rPr>
              <a:t>2+</a:t>
            </a:r>
            <a:r>
              <a:rPr lang="en-US" b="1" dirty="0">
                <a:solidFill>
                  <a:srgbClr val="333399"/>
                </a:solidFill>
              </a:rPr>
              <a:t> + OH</a:t>
            </a:r>
            <a:r>
              <a:rPr lang="en-US" b="1" baseline="30000" dirty="0">
                <a:solidFill>
                  <a:srgbClr val="333399"/>
                </a:solidFill>
              </a:rPr>
              <a:t>-</a:t>
            </a:r>
            <a:r>
              <a:rPr lang="en-US" b="1" dirty="0">
                <a:solidFill>
                  <a:srgbClr val="333399"/>
                </a:solidFill>
              </a:rPr>
              <a:t> + </a:t>
            </a:r>
            <a:r>
              <a:rPr lang="en-US" b="1" dirty="0">
                <a:solidFill>
                  <a:srgbClr val="FF3300"/>
                </a:solidFill>
              </a:rPr>
              <a:t>As</a:t>
            </a:r>
            <a:endParaRPr lang="en-US" b="1" baseline="30000" dirty="0">
              <a:solidFill>
                <a:srgbClr val="FF3300"/>
              </a:solidFill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print"/>
          <a:srcRect l="19608"/>
          <a:stretch>
            <a:fillRect/>
          </a:stretch>
        </p:blipFill>
        <p:spPr bwMode="auto">
          <a:xfrm>
            <a:off x="2819400" y="3986213"/>
            <a:ext cx="3124200" cy="2871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Arsenic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3048000" y="685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75F55"/>
                </a:solidFill>
                <a:ea typeface="+mj-ea"/>
                <a:cs typeface="+mj-cs"/>
              </a:rPr>
              <a:t>– mobilization mechanisms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74"/>
          <p:cNvSpPr txBox="1">
            <a:spLocks noChangeArrowheads="1"/>
          </p:cNvSpPr>
          <p:nvPr/>
        </p:nvSpPr>
        <p:spPr bwMode="auto">
          <a:xfrm>
            <a:off x="7620000" y="2592936"/>
            <a:ext cx="1295400" cy="383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Dissolved [As] – µg/L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103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155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109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7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05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262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217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r="15873"/>
          <a:stretch>
            <a:fillRect/>
          </a:stretch>
        </p:blipFill>
        <p:spPr bwMode="auto">
          <a:xfrm>
            <a:off x="3581400" y="1752600"/>
            <a:ext cx="4038600" cy="47342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Arsenic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048000" y="685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75F55"/>
                </a:solidFill>
                <a:ea typeface="+mj-ea"/>
                <a:cs typeface="+mj-cs"/>
              </a:rPr>
              <a:t>– individual wells</a:t>
            </a:r>
            <a:endParaRPr lang="en-US" sz="1600" dirty="0"/>
          </a:p>
        </p:txBody>
      </p:sp>
      <p:pic>
        <p:nvPicPr>
          <p:cNvPr id="10" name="Picture 5" descr="spainposter-1"/>
          <p:cNvPicPr>
            <a:picLocks noChangeAspect="1" noChangeArrowheads="1"/>
          </p:cNvPicPr>
          <p:nvPr/>
        </p:nvPicPr>
        <p:blipFill>
          <a:blip r:embed="rId3" cstate="print"/>
          <a:srcRect l="27272" t="10785" r="6818" b="9804"/>
          <a:stretch>
            <a:fillRect/>
          </a:stretch>
        </p:blipFill>
        <p:spPr bwMode="auto">
          <a:xfrm>
            <a:off x="228600" y="1905000"/>
            <a:ext cx="3274774" cy="304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66800" y="3276600"/>
            <a:ext cx="3810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4114800"/>
            <a:ext cx="2286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8200" y="4267200"/>
            <a:ext cx="2590800" cy="990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MA70190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B130035"/>
          <p:cNvPicPr>
            <a:picLocks noChangeAspect="1" noChangeArrowheads="1"/>
          </p:cNvPicPr>
          <p:nvPr/>
        </p:nvPicPr>
        <p:blipFill>
          <a:blip r:embed="rId2" cstate="print"/>
          <a:srcRect t="27774" r="8177" b="22495"/>
          <a:stretch>
            <a:fillRect/>
          </a:stretch>
        </p:blipFill>
        <p:spPr bwMode="auto">
          <a:xfrm>
            <a:off x="3429000" y="4800600"/>
            <a:ext cx="4607046" cy="187284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3426023"/>
            <a:ext cx="565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65 ft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73250" y="2590800"/>
            <a:ext cx="533400" cy="990600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50720" y="3581400"/>
            <a:ext cx="411480" cy="31242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73250" y="1905000"/>
            <a:ext cx="5334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43000" y="2438400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26.5 ft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873250" y="2590800"/>
            <a:ext cx="5334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950720" y="3581400"/>
            <a:ext cx="381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71600" y="6550223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/>
              <a:t>99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/>
              <a:t>ft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16319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Grundfos</a:t>
            </a:r>
            <a:r>
              <a:rPr lang="en-US" dirty="0" smtClean="0">
                <a:solidFill>
                  <a:schemeClr val="tx1"/>
                </a:solidFill>
              </a:rPr>
              <a:t> pump</a:t>
            </a:r>
          </a:p>
          <a:p>
            <a:pPr algn="r"/>
            <a:r>
              <a:rPr lang="en-US" sz="1600" dirty="0" smtClean="0"/>
              <a:t>@ 95 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Arsenic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3048000" y="685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75F55"/>
                </a:solidFill>
                <a:ea typeface="+mj-ea"/>
                <a:cs typeface="+mj-cs"/>
              </a:rPr>
              <a:t>– individual wells</a:t>
            </a:r>
            <a:endParaRPr lang="en-US" sz="1600" dirty="0"/>
          </a:p>
        </p:txBody>
      </p:sp>
      <p:sp>
        <p:nvSpPr>
          <p:cNvPr id="26" name="Can 25"/>
          <p:cNvSpPr/>
          <p:nvPr/>
        </p:nvSpPr>
        <p:spPr>
          <a:xfrm>
            <a:off x="1981200" y="6019800"/>
            <a:ext cx="3048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 Arrow 26"/>
          <p:cNvSpPr/>
          <p:nvPr/>
        </p:nvSpPr>
        <p:spPr>
          <a:xfrm>
            <a:off x="2103120" y="1524000"/>
            <a:ext cx="381000" cy="4572000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1611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MA70190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5029200" cy="313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U &amp; </a:t>
            </a:r>
            <a:r>
              <a:rPr lang="en-US" sz="4000" b="1" dirty="0" err="1" smtClean="0"/>
              <a:t>Rn</a:t>
            </a:r>
            <a:r>
              <a:rPr lang="en-US" b="1" dirty="0" smtClean="0"/>
              <a:t> </a:t>
            </a:r>
            <a:r>
              <a:rPr lang="en-US" sz="3200" dirty="0" smtClean="0"/>
              <a:t>- distribution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495800"/>
            <a:ext cx="4572000" cy="16764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= 484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µ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g/L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Log-normal distribution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= 7.2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µ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g/L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= 1.1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µ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g/L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Exceedance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= 3.8% (&gt;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µ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/>
          </a:p>
        </p:txBody>
      </p:sp>
      <p:pic>
        <p:nvPicPr>
          <p:cNvPr id="4" name="Picture 3" descr="GAMaine-U-gray.jpg"/>
          <p:cNvPicPr/>
          <p:nvPr/>
        </p:nvPicPr>
        <p:blipFill>
          <a:blip r:embed="rId3" cstate="print"/>
          <a:srcRect l="23810" t="3276" r="2530" b="6936"/>
          <a:stretch>
            <a:fillRect/>
          </a:stretch>
        </p:blipFill>
        <p:spPr>
          <a:xfrm>
            <a:off x="381000" y="1562644"/>
            <a:ext cx="3108960" cy="2933156"/>
          </a:xfrm>
          <a:prstGeom prst="rect">
            <a:avLst/>
          </a:prstGeom>
        </p:spPr>
      </p:pic>
      <p:pic>
        <p:nvPicPr>
          <p:cNvPr id="5" name="Picture 4" descr="GAMaine-Rn-gray.jpg"/>
          <p:cNvPicPr/>
          <p:nvPr/>
        </p:nvPicPr>
        <p:blipFill>
          <a:blip r:embed="rId4" cstate="print"/>
          <a:srcRect l="22320" t="1156" r="2181" b="6936"/>
          <a:stretch>
            <a:fillRect/>
          </a:stretch>
        </p:blipFill>
        <p:spPr>
          <a:xfrm>
            <a:off x="5730240" y="1573108"/>
            <a:ext cx="3108960" cy="2922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22860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Metamorphism grade: </a:t>
            </a:r>
          </a:p>
          <a:p>
            <a:r>
              <a:rPr lang="en-US" sz="1400" dirty="0" smtClean="0"/>
              <a:t>GS – </a:t>
            </a:r>
            <a:r>
              <a:rPr lang="en-US" sz="1400" dirty="0" err="1" smtClean="0"/>
              <a:t>greenschist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E - </a:t>
            </a:r>
            <a:r>
              <a:rPr lang="en-US" sz="1400" dirty="0" err="1" smtClean="0"/>
              <a:t>epidote</a:t>
            </a:r>
            <a:r>
              <a:rPr lang="en-US" sz="1400" dirty="0" smtClean="0"/>
              <a:t> rank </a:t>
            </a:r>
            <a:r>
              <a:rPr lang="en-US" sz="1400" dirty="0" err="1" smtClean="0"/>
              <a:t>amphibolite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AA - low rank </a:t>
            </a:r>
            <a:r>
              <a:rPr lang="en-US" sz="1400" dirty="0" err="1" smtClean="0"/>
              <a:t>amphibolite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AB - medium rank </a:t>
            </a:r>
            <a:r>
              <a:rPr lang="en-US" sz="1400" dirty="0" err="1" smtClean="0"/>
              <a:t>amphibolite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AC - high rank </a:t>
            </a:r>
            <a:r>
              <a:rPr lang="en-US" sz="1400" dirty="0" err="1" smtClean="0"/>
              <a:t>amphibolite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= 208,570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marL="342900" indent="-342900"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Log-normal distribution</a:t>
            </a:r>
          </a:p>
          <a:p>
            <a:pPr marL="342900" indent="-342900"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= 5,193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marL="342900" indent="-342900"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= 2,383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marL="342900" indent="-342900"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Exceedance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= 29%</a:t>
            </a:r>
          </a:p>
          <a:p>
            <a:pPr marL="342900" indent="-342900">
              <a:buClr>
                <a:schemeClr val="accent2"/>
              </a:buClr>
              <a:buSzPct val="60000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(&gt;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U and </a:t>
            </a:r>
            <a:r>
              <a:rPr lang="en-US" altLang="zh-C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Rn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are both correlated with granitic </a:t>
            </a:r>
            <a:r>
              <a:rPr lang="en-US" altLang="zh-C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plutons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aine-U-gray.jpg"/>
          <p:cNvPicPr/>
          <p:nvPr/>
        </p:nvPicPr>
        <p:blipFill>
          <a:blip r:embed="rId3" cstate="print"/>
          <a:srcRect l="23810" t="3276" r="2530" b="6936"/>
          <a:stretch>
            <a:fillRect/>
          </a:stretch>
        </p:blipFill>
        <p:spPr>
          <a:xfrm>
            <a:off x="685800" y="1524000"/>
            <a:ext cx="1752600" cy="1790156"/>
          </a:xfrm>
          <a:prstGeom prst="rect">
            <a:avLst/>
          </a:prstGeom>
        </p:spPr>
      </p:pic>
      <p:pic>
        <p:nvPicPr>
          <p:cNvPr id="6" name="Picture 5" descr="Maine-meta.jpg"/>
          <p:cNvPicPr>
            <a:picLocks noChangeAspect="1"/>
          </p:cNvPicPr>
          <p:nvPr/>
        </p:nvPicPr>
        <p:blipFill>
          <a:blip r:embed="rId4" cstate="print"/>
          <a:srcRect l="36306" r="14086" b="6358"/>
          <a:stretch>
            <a:fillRect/>
          </a:stretch>
        </p:blipFill>
        <p:spPr>
          <a:xfrm>
            <a:off x="0" y="3352800"/>
            <a:ext cx="2494886" cy="3124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U</a:t>
            </a:r>
            <a:r>
              <a:rPr lang="en-US" b="1" dirty="0" smtClean="0"/>
              <a:t> </a:t>
            </a:r>
            <a:r>
              <a:rPr lang="en-US" sz="3200" dirty="0" smtClean="0"/>
              <a:t>- distribution</a:t>
            </a:r>
            <a:endParaRPr lang="en-US" sz="36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688" y="2210028"/>
            <a:ext cx="2366667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685" y="4634885"/>
            <a:ext cx="2985715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1143" y="1524000"/>
            <a:ext cx="2378657" cy="16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1143" y="4038600"/>
            <a:ext cx="5502857" cy="16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052143"/>
            <a:ext cx="2760000" cy="16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1600" y="1537543"/>
            <a:ext cx="2760000" cy="16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6400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(Data from MGS)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aine-Rn-gray.jpg"/>
          <p:cNvPicPr>
            <a:picLocks noChangeAspect="1"/>
          </p:cNvPicPr>
          <p:nvPr/>
        </p:nvPicPr>
        <p:blipFill>
          <a:blip r:embed="rId2" cstate="print"/>
          <a:srcRect l="22320" t="1156" r="2181" b="6936"/>
          <a:stretch>
            <a:fillRect/>
          </a:stretch>
        </p:blipFill>
        <p:spPr>
          <a:xfrm>
            <a:off x="1371600" y="1524000"/>
            <a:ext cx="2350634" cy="2209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</a:t>
            </a:r>
            <a:r>
              <a:rPr lang="en-US" sz="4000" b="1" dirty="0" err="1" smtClean="0"/>
              <a:t>Rn</a:t>
            </a:r>
            <a:r>
              <a:rPr lang="en-US" b="1" dirty="0" smtClean="0"/>
              <a:t> </a:t>
            </a:r>
            <a:r>
              <a:rPr lang="en-US" sz="3200" dirty="0" smtClean="0"/>
              <a:t>- distribution</a:t>
            </a:r>
            <a:endParaRPr lang="en-US" sz="36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0"/>
            <a:ext cx="3382800" cy="25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400" y="4183657"/>
            <a:ext cx="3680000" cy="2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400" y="1828800"/>
            <a:ext cx="3680000" cy="22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1600" y="1600200"/>
            <a:ext cx="36576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Mobilization</a:t>
            </a:r>
          </a:p>
          <a:p>
            <a:pPr lvl="1"/>
            <a:r>
              <a:rPr lang="en-US" sz="2000" dirty="0" smtClean="0"/>
              <a:t>Different transport and mobilization mechanisms of U and </a:t>
            </a:r>
            <a:r>
              <a:rPr lang="en-US" sz="2000" dirty="0" err="1" smtClean="0"/>
              <a:t>Rn</a:t>
            </a:r>
            <a:r>
              <a:rPr lang="en-US" sz="2000" dirty="0" smtClean="0"/>
              <a:t> in granites;</a:t>
            </a:r>
          </a:p>
          <a:p>
            <a:r>
              <a:rPr lang="en-US" sz="2300" dirty="0" smtClean="0"/>
              <a:t>U </a:t>
            </a:r>
            <a:r>
              <a:rPr lang="en-US" sz="1800" dirty="0" smtClean="0"/>
              <a:t>(within granitic </a:t>
            </a:r>
            <a:r>
              <a:rPr lang="en-US" sz="1800" dirty="0" err="1" smtClean="0"/>
              <a:t>plutons</a:t>
            </a:r>
            <a:r>
              <a:rPr lang="en-US" sz="1800" dirty="0" smtClean="0"/>
              <a:t>)</a:t>
            </a:r>
            <a:endParaRPr lang="en-US" sz="2300" dirty="0" smtClean="0"/>
          </a:p>
          <a:p>
            <a:pPr lvl="1"/>
            <a:r>
              <a:rPr lang="en-US" sz="2000" dirty="0" smtClean="0"/>
              <a:t>pH, alkalinity dominant;</a:t>
            </a:r>
          </a:p>
          <a:p>
            <a:pPr lvl="1"/>
            <a:r>
              <a:rPr lang="en-US" sz="2000" dirty="0" smtClean="0"/>
              <a:t>associated </a:t>
            </a:r>
            <a:r>
              <a:rPr lang="en-US" sz="2000" dirty="0" smtClean="0"/>
              <a:t>with As, Mo, Cs.</a:t>
            </a:r>
          </a:p>
          <a:p>
            <a:r>
              <a:rPr lang="en-US" sz="2400" dirty="0" err="1" smtClean="0"/>
              <a:t>Rn</a:t>
            </a:r>
            <a:endParaRPr lang="en-US" sz="2400" dirty="0" smtClean="0"/>
          </a:p>
          <a:p>
            <a:pPr lvl="1"/>
            <a:r>
              <a:rPr lang="en-US" sz="2000" dirty="0" smtClean="0"/>
              <a:t>No apparent groundwater geochemical control;</a:t>
            </a:r>
          </a:p>
          <a:p>
            <a:pPr lvl="1"/>
            <a:r>
              <a:rPr lang="en-US" sz="2000" dirty="0" smtClean="0"/>
              <a:t>More </a:t>
            </a:r>
            <a:r>
              <a:rPr lang="en-US" sz="2000" dirty="0" err="1" smtClean="0"/>
              <a:t>hydrogeological</a:t>
            </a:r>
            <a:r>
              <a:rPr lang="en-US" sz="2000" dirty="0" smtClean="0"/>
              <a:t>.</a:t>
            </a:r>
          </a:p>
          <a:p>
            <a:pPr lvl="1"/>
            <a:endParaRPr lang="en-US" sz="21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U &amp; </a:t>
            </a:r>
            <a:r>
              <a:rPr lang="en-US" sz="4000" b="1" dirty="0" err="1" smtClean="0"/>
              <a:t>Rn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581400" y="685800"/>
            <a:ext cx="4157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– controlling parameters</a:t>
            </a:r>
            <a:endParaRPr lang="en-US" sz="3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36861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90600" y="2590800"/>
            <a:ext cx="35814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2819400"/>
            <a:ext cx="2133600" cy="1447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4572000"/>
            <a:ext cx="2133600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U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581400" y="685800"/>
            <a:ext cx="298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– individual wells</a:t>
            </a:r>
            <a:endParaRPr lang="en-US" sz="3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530" y="2286000"/>
            <a:ext cx="533400" cy="990600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0" y="3276600"/>
            <a:ext cx="411480" cy="31242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4530" y="1600200"/>
            <a:ext cx="5334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84530" y="2286000"/>
            <a:ext cx="5334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62000" y="3276600"/>
            <a:ext cx="381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762000" y="60198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6488668"/>
            <a:ext cx="1143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MA70076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762000" y="32766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762000" y="51054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762000" y="55626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502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 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 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6031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 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3000" y="2286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dissolved</a:t>
            </a:r>
          </a:p>
          <a:p>
            <a:pPr algn="ctr"/>
            <a:r>
              <a:rPr lang="en-US" dirty="0" smtClean="0"/>
              <a:t>U</a:t>
            </a:r>
          </a:p>
          <a:p>
            <a:pPr algn="ctr"/>
            <a:r>
              <a:rPr lang="en-US" dirty="0" smtClean="0"/>
              <a:t>µg/L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3352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55.2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510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48.2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53.5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51.0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>
          <a:xfrm>
            <a:off x="6705600" y="2590800"/>
            <a:ext cx="22860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Removal ratio by </a:t>
            </a:r>
            <a:r>
              <a:rPr lang="en-US" sz="2000" dirty="0" err="1" smtClean="0"/>
              <a:t>aluminosilicate</a:t>
            </a:r>
            <a:r>
              <a:rPr lang="en-US" sz="2000" dirty="0" smtClean="0"/>
              <a:t> adsorbent cartridge: 96%, 98%, 99.6%</a:t>
            </a:r>
            <a:endParaRPr lang="en-US" sz="20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665730" y="2286000"/>
            <a:ext cx="533400" cy="990600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43200" y="3276600"/>
            <a:ext cx="411480" cy="31242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665730" y="1600200"/>
            <a:ext cx="5334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2665730" y="2286000"/>
            <a:ext cx="5334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2743200" y="3276600"/>
            <a:ext cx="381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2743200" y="60198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62200" y="6488668"/>
            <a:ext cx="1143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MA70138</a:t>
            </a: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2743200" y="32766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2743200" y="51054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2743200" y="55626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33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502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336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 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81200" y="6031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56.5 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24200" y="2286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dissolved</a:t>
            </a:r>
          </a:p>
          <a:p>
            <a:pPr algn="ctr"/>
            <a:r>
              <a:rPr lang="en-US" dirty="0" smtClean="0"/>
              <a:t>U</a:t>
            </a:r>
          </a:p>
          <a:p>
            <a:pPr algn="ctr"/>
            <a:r>
              <a:rPr lang="en-US" dirty="0" smtClean="0"/>
              <a:t>µg/L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00400" y="3352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61.1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510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49.8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04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65.7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400" y="556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54.4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Can 49"/>
          <p:cNvSpPr/>
          <p:nvPr/>
        </p:nvSpPr>
        <p:spPr>
          <a:xfrm>
            <a:off x="2743200" y="38100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n 50"/>
          <p:cNvSpPr/>
          <p:nvPr/>
        </p:nvSpPr>
        <p:spPr>
          <a:xfrm>
            <a:off x="2743200" y="44196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1336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336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004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54.3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180330" y="2286000"/>
            <a:ext cx="533400" cy="990600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5257800" y="3276600"/>
            <a:ext cx="411480" cy="31242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80330" y="1600200"/>
            <a:ext cx="5334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80330" y="2286000"/>
            <a:ext cx="5334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5257800" y="60198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76800" y="6488668"/>
            <a:ext cx="1143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MA70190</a:t>
            </a:r>
            <a:endParaRPr lang="en-US" dirty="0"/>
          </a:p>
        </p:txBody>
      </p:sp>
      <p:sp>
        <p:nvSpPr>
          <p:cNvPr id="63" name="Can 62"/>
          <p:cNvSpPr/>
          <p:nvPr/>
        </p:nvSpPr>
        <p:spPr>
          <a:xfrm>
            <a:off x="5257800" y="32766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5257800" y="53340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6482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6482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6482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 m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638800" y="2286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dissolved</a:t>
            </a:r>
          </a:p>
          <a:p>
            <a:pPr algn="ctr"/>
            <a:r>
              <a:rPr lang="en-US" dirty="0" smtClean="0"/>
              <a:t>U</a:t>
            </a:r>
          </a:p>
          <a:p>
            <a:pPr algn="ctr"/>
            <a:r>
              <a:rPr lang="en-US" dirty="0" smtClean="0"/>
              <a:t>µg/L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715000" y="3352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15000" y="533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150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" name="Can 73"/>
          <p:cNvSpPr/>
          <p:nvPr/>
        </p:nvSpPr>
        <p:spPr>
          <a:xfrm>
            <a:off x="5257800" y="3897868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5257800" y="4648200"/>
            <a:ext cx="381000" cy="38100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648200" y="3897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m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6482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150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15000" y="3974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19200" y="160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granitic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intrusions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600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Waterville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meta-sedimentary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34400" cy="5257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The distribution of groundwater As in fractured bedrock aquifers in central Maine is associated with bedrock geology at local scales of 1-10 km, while U and </a:t>
            </a:r>
            <a:r>
              <a:rPr lang="en-US" sz="2000" dirty="0" err="1" smtClean="0"/>
              <a:t>Rn</a:t>
            </a:r>
            <a:r>
              <a:rPr lang="en-US" sz="2000" dirty="0" smtClean="0"/>
              <a:t> show strong association with granitic </a:t>
            </a:r>
            <a:r>
              <a:rPr lang="en-US" sz="2000" dirty="0" err="1" smtClean="0"/>
              <a:t>plutons</a:t>
            </a:r>
            <a:r>
              <a:rPr lang="en-US" sz="2000" dirty="0" smtClean="0"/>
              <a:t>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Groundwater As is also controlled by pH and </a:t>
            </a:r>
            <a:r>
              <a:rPr lang="en-US" sz="2000" dirty="0" err="1" smtClean="0"/>
              <a:t>redox</a:t>
            </a:r>
            <a:r>
              <a:rPr lang="en-US" sz="2000" dirty="0" smtClean="0"/>
              <a:t> conditions in aquifers, U is controlled by pH and alkalinity, while </a:t>
            </a:r>
            <a:r>
              <a:rPr lang="en-US" sz="2000" dirty="0" err="1" smtClean="0"/>
              <a:t>Rn</a:t>
            </a:r>
            <a:r>
              <a:rPr lang="en-US" sz="2000" dirty="0" smtClean="0"/>
              <a:t> does not show apparent association with groundwater geochemistry.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Mobilization mechanism of As : oxidation of arsenic-rich sulfide, adsorption on iron minerals, along the groundwater flow path pH-dependent desorption of arsenic from iron minerals with calcite dissolution.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In individual bedrock wells, dissolved As is mainly from water producing fractures typically near the bottom of bore hole, and subjected to oxidation, adsorption and settling with iron particles; dissolved U does not show significant difference from fractures at various depths, but can easily be removed by </a:t>
            </a:r>
            <a:r>
              <a:rPr lang="en-US" sz="2000" dirty="0" err="1" smtClean="0"/>
              <a:t>aluminosilicate</a:t>
            </a:r>
            <a:r>
              <a:rPr lang="en-US" sz="2000" dirty="0" smtClean="0"/>
              <a:t> absorbent.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Acknowledgement</a:t>
            </a:r>
            <a:endParaRPr lang="en-US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5048" y="16764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Funded by NIEHS Superfund Research Program;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/>
              <a:t>Carole Johnson, Martha Nielson, Charles </a:t>
            </a:r>
            <a:r>
              <a:rPr lang="en-US" sz="2000" dirty="0" err="1" smtClean="0"/>
              <a:t>Schalk</a:t>
            </a:r>
            <a:r>
              <a:rPr lang="en-US" sz="2000" dirty="0" smtClean="0"/>
              <a:t>, USGS;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/>
              <a:t>Daniel Locke, Marc </a:t>
            </a:r>
            <a:r>
              <a:rPr lang="en-US" sz="2000" dirty="0" err="1" smtClean="0"/>
              <a:t>Loiselle</a:t>
            </a:r>
            <a:r>
              <a:rPr lang="en-US" sz="2000" dirty="0" smtClean="0"/>
              <a:t>, Robert Johnston, MGS;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/>
              <a:t>Marcel </a:t>
            </a:r>
            <a:r>
              <a:rPr lang="en-US" sz="2000" dirty="0" err="1" smtClean="0"/>
              <a:t>Belaval</a:t>
            </a:r>
            <a:r>
              <a:rPr lang="en-US" sz="2000" dirty="0" smtClean="0"/>
              <a:t>, US EPA;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Columbia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University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Hun Bok Jung,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Zhongqi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Cheng, Yi He, City University of New York;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Families in Greater Augusta, ME.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all for attention!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5378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Contact:  Qiang Yang  	qyang@LDEO.columbia.edu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610600" cy="4144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/>
              <a:t>Introduction: </a:t>
            </a:r>
            <a:r>
              <a:rPr lang="en-US" sz="2400" dirty="0" smtClean="0"/>
              <a:t>study area, research questions and sampling</a:t>
            </a:r>
            <a:r>
              <a:rPr lang="en-US" sz="2800" dirty="0" smtClean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/>
              <a:t>Arsenic in fractured bedrock aquifers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/>
              <a:t>Uranium and radon in fractured bedrock aquifers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</a:t>
            </a:r>
            <a:r>
              <a:rPr lang="en-US" dirty="0" smtClean="0"/>
              <a:t> </a:t>
            </a:r>
            <a:r>
              <a:rPr lang="en-US" sz="3200" dirty="0" smtClean="0"/>
              <a:t>- study area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2590800"/>
            <a:ext cx="3429000" cy="4038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important water supply aquifers, especially for rural population;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groundwater storage and transport mostly in fractures;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high heterogeneity of groundwater flow and solute transport.</a:t>
            </a:r>
            <a:endParaRPr lang="en-US" sz="2000" dirty="0"/>
          </a:p>
        </p:txBody>
      </p:sp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l="4188" r="5759" b="53744"/>
          <a:stretch>
            <a:fillRect/>
          </a:stretch>
        </p:blipFill>
        <p:spPr bwMode="auto">
          <a:xfrm>
            <a:off x="457200" y="1905000"/>
            <a:ext cx="4953000" cy="2590800"/>
          </a:xfrm>
          <a:prstGeom prst="rect">
            <a:avLst/>
          </a:prstGeom>
          <a:noFill/>
        </p:spPr>
      </p:pic>
      <p:pic>
        <p:nvPicPr>
          <p:cNvPr id="5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 l="4188" t="86889" r="44532" b="-399"/>
          <a:stretch>
            <a:fillRect/>
          </a:stretch>
        </p:blipFill>
        <p:spPr bwMode="auto">
          <a:xfrm>
            <a:off x="533404" y="4811736"/>
            <a:ext cx="2798772" cy="7508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1759803"/>
            <a:ext cx="3124200" cy="830997"/>
          </a:xfrm>
          <a:prstGeom prst="rect">
            <a:avLst/>
          </a:prstGeom>
          <a:solidFill>
            <a:srgbClr val="F4AF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crystalline bedrock aquifers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8117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(from USGS)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  <a:r>
              <a:rPr lang="en-US" dirty="0" smtClean="0"/>
              <a:t> </a:t>
            </a:r>
            <a:r>
              <a:rPr lang="en-US" sz="3200" dirty="0" smtClean="0"/>
              <a:t>- research questions</a:t>
            </a:r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76800"/>
            <a:ext cx="2371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425" y="4724400"/>
            <a:ext cx="2238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/>
          <a:srcRect t="5303"/>
          <a:stretch>
            <a:fillRect/>
          </a:stretch>
        </p:blipFill>
        <p:spPr bwMode="auto">
          <a:xfrm>
            <a:off x="5048250" y="1524000"/>
            <a:ext cx="2495550" cy="31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 t="6095" r="7512"/>
          <a:stretch>
            <a:fillRect/>
          </a:stretch>
        </p:blipFill>
        <p:spPr bwMode="auto">
          <a:xfrm>
            <a:off x="609600" y="1600200"/>
            <a:ext cx="2501892" cy="31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1905000" y="3886200"/>
            <a:ext cx="1066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5600" y="37762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(Colman, 2011)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133600" y="32004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19400" y="2971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Wathen</a:t>
            </a:r>
            <a:r>
              <a:rPr lang="en-US" sz="1600" dirty="0" smtClean="0"/>
              <a:t>, 1987; Hall et al., 1987)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533400" y="6324600"/>
            <a:ext cx="1374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</a:rPr>
              <a:t>Ayotte</a:t>
            </a:r>
            <a:r>
              <a:rPr lang="en-US" sz="1600" dirty="0" smtClean="0">
                <a:solidFill>
                  <a:prstClr val="black"/>
                </a:solidFill>
              </a:rPr>
              <a:t>, 2011)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208546" y="6138446"/>
            <a:ext cx="728084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(30%)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1514520" y="5909846"/>
            <a:ext cx="619080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(4%)</a:t>
            </a:r>
            <a:endParaRPr lang="en-US" sz="14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477000" y="3352800"/>
            <a:ext cx="609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10400" y="3048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(Hess, et al., 1974-85)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Lanctot</a:t>
            </a:r>
            <a:r>
              <a:rPr lang="en-US" sz="1600" dirty="0" smtClean="0"/>
              <a:t>, et al., 1985)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Brutsaert</a:t>
            </a:r>
            <a:r>
              <a:rPr lang="en-US" sz="1600" dirty="0" smtClean="0"/>
              <a:t> et al., 1981)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4953000" y="6443246"/>
            <a:ext cx="1374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</a:rPr>
              <a:t>Ayotte</a:t>
            </a:r>
            <a:r>
              <a:rPr lang="en-US" sz="1600" dirty="0" smtClean="0">
                <a:solidFill>
                  <a:prstClr val="black"/>
                </a:solidFill>
              </a:rPr>
              <a:t>, 2011)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 animBg="1"/>
      <p:bldP spid="41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  <a:r>
              <a:rPr lang="en-US" dirty="0" smtClean="0"/>
              <a:t> </a:t>
            </a:r>
            <a:r>
              <a:rPr lang="en-US" sz="3200" dirty="0" smtClean="0"/>
              <a:t>- research questions</a:t>
            </a:r>
            <a:endParaRPr lang="en-US" dirty="0"/>
          </a:p>
        </p:txBody>
      </p:sp>
      <p:pic>
        <p:nvPicPr>
          <p:cNvPr id="15" name="Picture 5" descr="newenglandbedrock"/>
          <p:cNvPicPr>
            <a:picLocks noChangeAspect="1" noChangeArrowheads="1"/>
          </p:cNvPicPr>
          <p:nvPr/>
        </p:nvPicPr>
        <p:blipFill>
          <a:blip r:embed="rId3" cstate="print"/>
          <a:srcRect t="9091" r="4521"/>
          <a:stretch>
            <a:fillRect/>
          </a:stretch>
        </p:blipFill>
        <p:spPr bwMode="auto">
          <a:xfrm>
            <a:off x="838990" y="2286000"/>
            <a:ext cx="3173186" cy="4038600"/>
          </a:xfrm>
          <a:prstGeom prst="rect">
            <a:avLst/>
          </a:prstGeom>
          <a:noFill/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38990" y="1600200"/>
            <a:ext cx="3962400" cy="914400"/>
          </a:xfrm>
          <a:prstGeom prst="wedgeRectCallout">
            <a:avLst>
              <a:gd name="adj1" fmla="val 11639"/>
              <a:gd name="adj2" fmla="val 49134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dirty="0"/>
              <a:t>Elevated groundwater [As] is related with Silurian meta-sedimentary rock units (black) on </a:t>
            </a:r>
            <a:r>
              <a:rPr lang="en-US" dirty="0" smtClean="0"/>
              <a:t>regional scale </a:t>
            </a:r>
            <a:r>
              <a:rPr lang="en-US" dirty="0"/>
              <a:t>of 10</a:t>
            </a:r>
            <a:r>
              <a:rPr lang="en-US" baseline="30000" dirty="0"/>
              <a:t>2</a:t>
            </a:r>
            <a:r>
              <a:rPr lang="en-US" dirty="0"/>
              <a:t>-10</a:t>
            </a:r>
            <a:r>
              <a:rPr lang="en-US" baseline="30000" dirty="0"/>
              <a:t>3</a:t>
            </a:r>
            <a:r>
              <a:rPr lang="en-US" dirty="0"/>
              <a:t> km.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3400" y="6214646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080808"/>
                </a:solidFill>
              </a:rPr>
              <a:t>(re-drawn based on </a:t>
            </a:r>
            <a:r>
              <a:rPr lang="en-US" sz="1600" dirty="0" err="1" smtClean="0">
                <a:solidFill>
                  <a:srgbClr val="080808"/>
                </a:solidFill>
              </a:rPr>
              <a:t>Ayotte</a:t>
            </a:r>
            <a:r>
              <a:rPr lang="en-US" sz="1600" dirty="0" smtClean="0">
                <a:solidFill>
                  <a:srgbClr val="080808"/>
                </a:solidFill>
              </a:rPr>
              <a:t> et al., 1999-2006)</a:t>
            </a:r>
            <a:endParaRPr lang="en-US" sz="1600" dirty="0">
              <a:solidFill>
                <a:srgbClr val="08080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9190" y="37338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9" descr="spatialhetero-Manchester"/>
          <p:cNvPicPr>
            <a:picLocks noChangeAspect="1" noChangeArrowheads="1"/>
          </p:cNvPicPr>
          <p:nvPr/>
        </p:nvPicPr>
        <p:blipFill>
          <a:blip r:embed="rId4" cstate="print"/>
          <a:srcRect l="4547" t="7846" r="6030" b="7805"/>
          <a:stretch>
            <a:fillRect/>
          </a:stretch>
        </p:blipFill>
        <p:spPr bwMode="auto">
          <a:xfrm>
            <a:off x="5715000" y="3352800"/>
            <a:ext cx="3200400" cy="2246310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/>
          <p:nvPr/>
        </p:nvCxnSpPr>
        <p:spPr>
          <a:xfrm>
            <a:off x="1981990" y="44958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1590" y="4495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(Peters et al, 99-06)</a:t>
            </a:r>
          </a:p>
          <a:p>
            <a:r>
              <a:rPr lang="en-US" sz="1600" dirty="0" smtClean="0"/>
              <a:t>(Montgomery et al, 03)</a:t>
            </a:r>
            <a:endParaRPr lang="en-US" sz="16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362990" y="3733800"/>
            <a:ext cx="1295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582190" y="3505200"/>
            <a:ext cx="21435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(Nielsen et al, 2010)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Lipfert</a:t>
            </a:r>
            <a:r>
              <a:rPr lang="en-US" sz="1600" dirty="0" smtClean="0"/>
              <a:t> et al, 2006-07)</a:t>
            </a:r>
          </a:p>
          <a:p>
            <a:r>
              <a:rPr lang="en-US" sz="1600" dirty="0" smtClean="0"/>
              <a:t>(Sidle et al, 2001-03)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Marvinney</a:t>
            </a:r>
            <a:r>
              <a:rPr lang="en-US" sz="1600" dirty="0" smtClean="0"/>
              <a:t> et al, 1994)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915190" y="3352800"/>
            <a:ext cx="381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8600" y="3090446"/>
            <a:ext cx="1677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(Ryan et al, 2011)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828800" y="54864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00400" y="5791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Pagach</a:t>
            </a:r>
            <a:r>
              <a:rPr lang="en-US" sz="1600" dirty="0" smtClean="0"/>
              <a:t> et al, 2009)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905000" y="5105400"/>
            <a:ext cx="1524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52800" y="5257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(Colman, 2011)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5" grpId="0"/>
      <p:bldP spid="49" grpId="0"/>
      <p:bldP spid="35" grpId="0"/>
      <p:bldP spid="48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</a:t>
            </a:r>
            <a:r>
              <a:rPr lang="en-US" dirty="0" smtClean="0"/>
              <a:t> </a:t>
            </a:r>
            <a:r>
              <a:rPr lang="en-US" sz="3200" dirty="0" smtClean="0"/>
              <a:t>-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232648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Tw Cen MT" pitchFamily="34" charset="0"/>
              </a:rPr>
              <a:t>Distribution patterns at local scales of 10</a:t>
            </a:r>
            <a:r>
              <a:rPr lang="en-US" sz="2400" baseline="30000" dirty="0" smtClean="0">
                <a:latin typeface="Tw Cen MT" pitchFamily="34" charset="0"/>
              </a:rPr>
              <a:t>0</a:t>
            </a:r>
            <a:r>
              <a:rPr lang="en-US" sz="2400" dirty="0" smtClean="0">
                <a:latin typeface="Tw Cen MT" pitchFamily="34" charset="0"/>
              </a:rPr>
              <a:t>-10</a:t>
            </a:r>
            <a:r>
              <a:rPr lang="en-US" sz="2400" baseline="30000" dirty="0" smtClean="0">
                <a:latin typeface="Tw Cen MT" pitchFamily="34" charset="0"/>
              </a:rPr>
              <a:t>1</a:t>
            </a:r>
            <a:r>
              <a:rPr lang="en-US" sz="2400" dirty="0" smtClean="0">
                <a:latin typeface="Tw Cen MT" pitchFamily="34" charset="0"/>
              </a:rPr>
              <a:t> km;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Tw Cen MT" pitchFamily="34" charset="0"/>
              </a:rPr>
              <a:t>Source, controlling parameters, and mobilization mechanisms;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Tw Cen MT" pitchFamily="34" charset="0"/>
              </a:rPr>
              <a:t>Hydrogeology and geochemistry influence in individual wells. </a:t>
            </a:r>
            <a:endParaRPr lang="en-US" sz="24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5000" y="2209800"/>
            <a:ext cx="3352800" cy="32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Towns  sampled = 17;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Area = 1,500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;</a:t>
            </a:r>
            <a:endParaRPr lang="en-US" sz="2400" baseline="300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Number of samples =  </a:t>
            </a:r>
            <a:r>
              <a:rPr lang="en-US" sz="2400" b="1" dirty="0" smtClean="0"/>
              <a:t>790</a:t>
            </a:r>
            <a:r>
              <a:rPr lang="en-US" sz="2400" dirty="0" smtClean="0"/>
              <a:t> + 331 + 307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Sampling density: ~1/km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(5-40/km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3987" y="1676400"/>
            <a:ext cx="1751013" cy="2514600"/>
            <a:chOff x="1587" y="1600200"/>
            <a:chExt cx="1751013" cy="2514600"/>
          </a:xfrm>
        </p:grpSpPr>
        <p:pic>
          <p:nvPicPr>
            <p:cNvPr id="9" name="Picture 8" descr="Augusta_Kennebec"/>
            <p:cNvPicPr>
              <a:picLocks noChangeAspect="1" noChangeArrowheads="1"/>
            </p:cNvPicPr>
            <p:nvPr/>
          </p:nvPicPr>
          <p:blipFill>
            <a:blip r:embed="rId3" cstate="print"/>
            <a:srcRect l="59616" t="10632" r="2884" b="10632"/>
            <a:stretch>
              <a:fillRect/>
            </a:stretch>
          </p:blipFill>
          <p:spPr bwMode="auto">
            <a:xfrm>
              <a:off x="1587" y="1600200"/>
              <a:ext cx="1751013" cy="25146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5488" y="3352800"/>
              <a:ext cx="182880" cy="1828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 descr="All-EPA-talk.jpg"/>
          <p:cNvPicPr>
            <a:picLocks noChangeAspect="1"/>
          </p:cNvPicPr>
          <p:nvPr/>
        </p:nvPicPr>
        <p:blipFill>
          <a:blip r:embed="rId4" cstate="print"/>
          <a:srcRect l="24243" t="16667" r="24242" b="13333"/>
          <a:stretch>
            <a:fillRect/>
          </a:stretch>
        </p:blipFill>
        <p:spPr>
          <a:xfrm>
            <a:off x="1524000" y="1828800"/>
            <a:ext cx="4136571" cy="4343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sampling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Arsenic </a:t>
            </a:r>
            <a:r>
              <a:rPr lang="en-US" sz="3200" dirty="0" smtClean="0"/>
              <a:t>- distribution</a:t>
            </a:r>
            <a:endParaRPr lang="en-US" sz="4000" dirty="0"/>
          </a:p>
        </p:txBody>
      </p:sp>
      <p:pic>
        <p:nvPicPr>
          <p:cNvPr id="10" name="Picture 5" descr="spainposter-1"/>
          <p:cNvPicPr>
            <a:picLocks noChangeAspect="1" noChangeArrowheads="1"/>
          </p:cNvPicPr>
          <p:nvPr/>
        </p:nvPicPr>
        <p:blipFill>
          <a:blip r:embed="rId3" cstate="print"/>
          <a:srcRect l="27272" t="10785" r="6818" b="9804"/>
          <a:stretch>
            <a:fillRect/>
          </a:stretch>
        </p:blipFill>
        <p:spPr bwMode="auto">
          <a:xfrm>
            <a:off x="533400" y="1661821"/>
            <a:ext cx="4191000" cy="3900779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Rot="1" noChangeArrowheads="1"/>
          </p:cNvSpPr>
          <p:nvPr/>
        </p:nvSpPr>
        <p:spPr bwMode="auto">
          <a:xfrm>
            <a:off x="457200" y="5715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2713" indent="-112713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Silurian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interbedded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pelite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and limestone/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dolostone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(Ss,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Sangerville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Formation)</a:t>
            </a:r>
          </a:p>
          <a:p>
            <a:pPr marL="112713" indent="-112713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Silurian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interbedded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pelite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and sandstone (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Sw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Waterville Formation)</a:t>
            </a:r>
          </a:p>
          <a:p>
            <a:pPr marL="112713" indent="-112713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Silurian-Ordovician calcareous sandstone with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interbedded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sandstone and impure limestone (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SOv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Vassalboro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Formation)</a:t>
            </a:r>
          </a:p>
          <a:p>
            <a:pPr marL="112713" indent="-112713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Devonian </a:t>
            </a:r>
            <a:r>
              <a:rPr lang="en-US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plutons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 granite,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granodiorite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quartz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monzonite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and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syenite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(D)</a:t>
            </a:r>
          </a:p>
          <a:p>
            <a:pPr marL="112713" indent="-112713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Ordovician-Cambrian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mafic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to 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felsic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volcanic rocks (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OZc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Cushing Formation)</a:t>
            </a:r>
          </a:p>
        </p:txBody>
      </p:sp>
      <p:pic>
        <p:nvPicPr>
          <p:cNvPr id="13" name="Picture 7" descr="spainposter-2"/>
          <p:cNvPicPr>
            <a:picLocks noChangeAspect="1" noChangeArrowheads="1"/>
          </p:cNvPicPr>
          <p:nvPr/>
        </p:nvPicPr>
        <p:blipFill>
          <a:blip r:embed="rId4" cstate="print"/>
          <a:srcRect l="31061" t="13725" r="9090" b="10785"/>
          <a:stretch>
            <a:fillRect/>
          </a:stretch>
        </p:blipFill>
        <p:spPr bwMode="auto">
          <a:xfrm>
            <a:off x="5638800" y="1524000"/>
            <a:ext cx="2743200" cy="267380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04800" y="5689937"/>
            <a:ext cx="88392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Maximum = 325 </a:t>
            </a:r>
            <a:r>
              <a:rPr lang="en-US" sz="2000" dirty="0" smtClean="0">
                <a:cs typeface="Calibri"/>
              </a:rPr>
              <a:t>µ</a:t>
            </a:r>
            <a:r>
              <a:rPr lang="en-US" sz="2000" dirty="0" smtClean="0"/>
              <a:t>g/L, log-normal distribution</a:t>
            </a:r>
          </a:p>
          <a:p>
            <a:r>
              <a:rPr lang="en-US" sz="2000" dirty="0" smtClean="0"/>
              <a:t>Mean = 12.2 </a:t>
            </a:r>
            <a:r>
              <a:rPr lang="en-US" sz="2000" dirty="0" smtClean="0">
                <a:cs typeface="Calibri"/>
              </a:rPr>
              <a:t>µ</a:t>
            </a:r>
            <a:r>
              <a:rPr lang="en-US" sz="2000" dirty="0" smtClean="0"/>
              <a:t>g/L, Median = 3.8 </a:t>
            </a:r>
            <a:r>
              <a:rPr lang="en-US" sz="2000" dirty="0" smtClean="0">
                <a:cs typeface="Calibri"/>
              </a:rPr>
              <a:t>µ</a:t>
            </a:r>
            <a:r>
              <a:rPr lang="en-US" sz="2000" dirty="0" smtClean="0"/>
              <a:t>g/L</a:t>
            </a:r>
          </a:p>
          <a:p>
            <a:r>
              <a:rPr lang="en-US" sz="2000" dirty="0" err="1" smtClean="0"/>
              <a:t>Exceedance</a:t>
            </a:r>
            <a:r>
              <a:rPr lang="en-US" sz="2000" dirty="0" smtClean="0"/>
              <a:t> rate = 31% (&gt;</a:t>
            </a:r>
            <a:r>
              <a:rPr lang="en-US" sz="2000" b="1" dirty="0" smtClean="0">
                <a:solidFill>
                  <a:srgbClr val="FF0000"/>
                </a:solidFill>
              </a:rPr>
              <a:t>10 </a:t>
            </a: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µ</a:t>
            </a:r>
            <a:r>
              <a:rPr lang="en-US" sz="2000" b="1" dirty="0" smtClean="0">
                <a:solidFill>
                  <a:srgbClr val="FF0000"/>
                </a:solidFill>
              </a:rPr>
              <a:t>g/L</a:t>
            </a:r>
            <a:r>
              <a:rPr lang="en-US" sz="2000" dirty="0" smtClean="0"/>
              <a:t>)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257278"/>
            <a:ext cx="3829554" cy="24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172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(T7, 3-4: O’Shea et al., Arsenic in bedrock units)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267200" cy="23622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Geogenic</a:t>
            </a:r>
            <a:r>
              <a:rPr lang="en-US" sz="2400" b="1" dirty="0" smtClean="0"/>
              <a:t> source</a:t>
            </a:r>
          </a:p>
          <a:p>
            <a:pPr lvl="1"/>
            <a:r>
              <a:rPr lang="en-US" sz="2000" b="1" dirty="0" smtClean="0"/>
              <a:t>Low nitrate, no correlation with land use;</a:t>
            </a:r>
          </a:p>
          <a:p>
            <a:pPr lvl="1"/>
            <a:r>
              <a:rPr lang="en-US" sz="2100" b="1" dirty="0" smtClean="0"/>
              <a:t>sulfide mineral, such as pyrite;</a:t>
            </a:r>
          </a:p>
          <a:p>
            <a:pPr lvl="1"/>
            <a:r>
              <a:rPr lang="en-US" sz="2000" b="1" dirty="0" smtClean="0"/>
              <a:t>Correlation with Mo, S;</a:t>
            </a:r>
            <a:endParaRPr lang="en-US" sz="2000" dirty="0"/>
          </a:p>
        </p:txBody>
      </p:sp>
      <p:pic>
        <p:nvPicPr>
          <p:cNvPr id="4" name="Picture 5" descr="PICT0082"/>
          <p:cNvPicPr>
            <a:picLocks noChangeAspect="1" noChangeArrowheads="1"/>
          </p:cNvPicPr>
          <p:nvPr/>
        </p:nvPicPr>
        <p:blipFill>
          <a:blip r:embed="rId2" cstate="print"/>
          <a:srcRect t="4640" b="15375"/>
          <a:stretch>
            <a:fillRect/>
          </a:stretch>
        </p:blipFill>
        <p:spPr bwMode="auto">
          <a:xfrm>
            <a:off x="685800" y="3657600"/>
            <a:ext cx="3408501" cy="24961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86200"/>
            <a:ext cx="6096000" cy="26605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48000" y="4260786"/>
            <a:ext cx="3048000" cy="2286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5105400" y="1676400"/>
          <a:ext cx="3352800" cy="1524000"/>
        </p:xfrm>
        <a:graphic>
          <a:graphicData uri="http://schemas.openxmlformats.org/drawingml/2006/table">
            <a:tbl>
              <a:tblPr/>
              <a:tblGrid>
                <a:gridCol w="1828800"/>
                <a:gridCol w="1524000"/>
              </a:tblGrid>
              <a:tr h="27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parameter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Spearman’s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0.54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-0.35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Cl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-0.23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-0.31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0" y="685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75F55"/>
                </a:solidFill>
                <a:ea typeface="+mj-ea"/>
                <a:cs typeface="+mj-cs"/>
              </a:rPr>
              <a:t>– source, controlling parameters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Groundwater Arsenic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3571</TotalTime>
  <Words>1021</Words>
  <Application>Microsoft Office PowerPoint</Application>
  <PresentationFormat>On-screen Show (4:3)</PresentationFormat>
  <Paragraphs>217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Hydrogeochemical control of arsenic, uranium, and radon in domestic wells from bedrock aquifers in central Maine, USA</vt:lpstr>
      <vt:lpstr>Outline</vt:lpstr>
      <vt:lpstr>Introduction - study area</vt:lpstr>
      <vt:lpstr>Introduction - research questions</vt:lpstr>
      <vt:lpstr>Introduction - research questions</vt:lpstr>
      <vt:lpstr>Introduction - research questions</vt:lpstr>
      <vt:lpstr>Slide 7</vt:lpstr>
      <vt:lpstr>Groundwater Arsenic - distribution</vt:lpstr>
      <vt:lpstr>Groundwater Arsenic</vt:lpstr>
      <vt:lpstr>Groundwater Arsenic</vt:lpstr>
      <vt:lpstr>Groundwater Arsenic</vt:lpstr>
      <vt:lpstr>Groundwater Arsenic</vt:lpstr>
      <vt:lpstr>Groundwater U &amp; Rn - distribution</vt:lpstr>
      <vt:lpstr>Groundwater U - distribution</vt:lpstr>
      <vt:lpstr>Groundwater Rn - distribution</vt:lpstr>
      <vt:lpstr>Groundwater U &amp; Rn</vt:lpstr>
      <vt:lpstr>Groundwater U</vt:lpstr>
      <vt:lpstr>Summary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Hydrogeochemical control of arsenic and uranium, radon in domestic wells from bedrock aquifers in central Maine, USA</dc:title>
  <dc:creator>Qiang</dc:creator>
  <cp:lastModifiedBy>Qiang Yang</cp:lastModifiedBy>
  <cp:revision>139</cp:revision>
  <dcterms:created xsi:type="dcterms:W3CDTF">2006-08-16T00:00:00Z</dcterms:created>
  <dcterms:modified xsi:type="dcterms:W3CDTF">2013-03-27T15:05:30Z</dcterms:modified>
</cp:coreProperties>
</file>