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8" r:id="rId2"/>
    <p:sldId id="260" r:id="rId3"/>
    <p:sldId id="293" r:id="rId4"/>
    <p:sldId id="261" r:id="rId5"/>
    <p:sldId id="280" r:id="rId6"/>
    <p:sldId id="281" r:id="rId7"/>
    <p:sldId id="282" r:id="rId8"/>
    <p:sldId id="278" r:id="rId9"/>
    <p:sldId id="279" r:id="rId10"/>
    <p:sldId id="294" r:id="rId11"/>
    <p:sldId id="295" r:id="rId12"/>
    <p:sldId id="289" r:id="rId13"/>
    <p:sldId id="257" r:id="rId14"/>
    <p:sldId id="256" r:id="rId15"/>
    <p:sldId id="267" r:id="rId16"/>
    <p:sldId id="268" r:id="rId17"/>
    <p:sldId id="292" r:id="rId18"/>
    <p:sldId id="291" r:id="rId19"/>
    <p:sldId id="271" r:id="rId20"/>
    <p:sldId id="286" r:id="rId21"/>
    <p:sldId id="287" r:id="rId22"/>
    <p:sldId id="288" r:id="rId23"/>
    <p:sldId id="284" r:id="rId24"/>
    <p:sldId id="285" r:id="rId25"/>
    <p:sldId id="259" r:id="rId26"/>
    <p:sldId id="29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105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9805A5-FA9C-4C2C-9E6E-3361866A8113}" type="datetimeFigureOut">
              <a:rPr lang="en-US" smtClean="0"/>
              <a:pPr/>
              <a:t>3/19/2013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8C8534-1350-48D8-BC2F-72EC63B0CD49}"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8C8534-1350-48D8-BC2F-72EC63B0CD49}" type="slidenum">
              <a:rPr lang="en-US" smtClean="0"/>
              <a:pPr/>
              <a:t>24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80FC6A-AE8B-468C-996F-B13599551828}" type="datetimeFigureOut">
              <a:rPr lang="en-US" smtClean="0"/>
              <a:pPr/>
              <a:t>3/19/2013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0AFB01-6B7E-4A78-8C41-298183257C0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80FC6A-AE8B-468C-996F-B13599551828}" type="datetimeFigureOut">
              <a:rPr lang="en-US" smtClean="0"/>
              <a:pPr/>
              <a:t>3/19/2013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0AFB01-6B7E-4A78-8C41-298183257C0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80FC6A-AE8B-468C-996F-B13599551828}" type="datetimeFigureOut">
              <a:rPr lang="en-US" smtClean="0"/>
              <a:pPr/>
              <a:t>3/19/2013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0AFB01-6B7E-4A78-8C41-298183257C0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80FC6A-AE8B-468C-996F-B13599551828}" type="datetimeFigureOut">
              <a:rPr lang="en-US" smtClean="0"/>
              <a:pPr/>
              <a:t>3/19/2013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0AFB01-6B7E-4A78-8C41-298183257C0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80FC6A-AE8B-468C-996F-B13599551828}" type="datetimeFigureOut">
              <a:rPr lang="en-US" smtClean="0"/>
              <a:pPr/>
              <a:t>3/19/2013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0AFB01-6B7E-4A78-8C41-298183257C0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80FC6A-AE8B-468C-996F-B13599551828}" type="datetimeFigureOut">
              <a:rPr lang="en-US" smtClean="0"/>
              <a:pPr/>
              <a:t>3/19/2013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0AFB01-6B7E-4A78-8C41-298183257C0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80FC6A-AE8B-468C-996F-B13599551828}" type="datetimeFigureOut">
              <a:rPr lang="en-US" smtClean="0"/>
              <a:pPr/>
              <a:t>3/19/2013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D0AFB01-6B7E-4A78-8C41-298183257C0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80FC6A-AE8B-468C-996F-B13599551828}" type="datetimeFigureOut">
              <a:rPr lang="en-US" smtClean="0"/>
              <a:pPr/>
              <a:t>3/19/2013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0AFB01-6B7E-4A78-8C41-298183257C0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80FC6A-AE8B-468C-996F-B13599551828}" type="datetimeFigureOut">
              <a:rPr lang="en-US" smtClean="0"/>
              <a:pPr/>
              <a:t>3/19/2013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D0AFB01-6B7E-4A78-8C41-298183257C0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80FC6A-AE8B-468C-996F-B13599551828}" type="datetimeFigureOut">
              <a:rPr lang="en-US" smtClean="0"/>
              <a:pPr/>
              <a:t>3/19/2013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0AFB01-6B7E-4A78-8C41-298183257C0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80FC6A-AE8B-468C-996F-B13599551828}" type="datetimeFigureOut">
              <a:rPr lang="en-US" smtClean="0"/>
              <a:pPr/>
              <a:t>3/19/2013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0AFB01-6B7E-4A78-8C41-298183257C0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0FC6A-AE8B-468C-996F-B13599551828}" type="datetimeFigureOut">
              <a:rPr lang="en-US" smtClean="0"/>
              <a:pPr/>
              <a:t>3/19/2013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AFB01-6B7E-4A78-8C41-298183257C0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mailto:seth.campbell@umit.maine.edu" TargetMode="External"/><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hyperlink" Target="mailto:Steven.A.Arcone@usace.army.mi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7.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P0051.JPG"/>
          <p:cNvPicPr>
            <a:picLocks noChangeAspect="1"/>
          </p:cNvPicPr>
          <p:nvPr/>
        </p:nvPicPr>
        <p:blipFill>
          <a:blip r:embed="rId2" cstate="screen"/>
          <a:stretch>
            <a:fillRect/>
          </a:stretch>
        </p:blipFill>
        <p:spPr>
          <a:xfrm>
            <a:off x="0" y="0"/>
            <a:ext cx="9144000" cy="6858000"/>
          </a:xfrm>
          <a:prstGeom prst="rect">
            <a:avLst/>
          </a:prstGeom>
        </p:spPr>
      </p:pic>
      <p:sp>
        <p:nvSpPr>
          <p:cNvPr id="3" name="TextBox 2"/>
          <p:cNvSpPr txBox="1"/>
          <p:nvPr/>
        </p:nvSpPr>
        <p:spPr>
          <a:xfrm>
            <a:off x="381000" y="228600"/>
            <a:ext cx="8305800" cy="1846659"/>
          </a:xfrm>
          <a:prstGeom prst="rect">
            <a:avLst/>
          </a:prstGeom>
          <a:noFill/>
        </p:spPr>
        <p:txBody>
          <a:bodyPr wrap="square" rtlCol="0">
            <a:spAutoFit/>
          </a:bodyPr>
          <a:lstStyle/>
          <a:p>
            <a:pPr algn="ct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Applications of Ground-Penetrating Radar Profiles to Surficial and Bedrock Geology Mapping in New Hampshire </a:t>
            </a:r>
          </a:p>
          <a:p>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TextBox 3"/>
          <p:cNvSpPr txBox="1"/>
          <p:nvPr/>
        </p:nvSpPr>
        <p:spPr>
          <a:xfrm>
            <a:off x="0" y="1905000"/>
            <a:ext cx="9144000" cy="461665"/>
          </a:xfrm>
          <a:prstGeom prst="rect">
            <a:avLst/>
          </a:prstGeom>
          <a:noFill/>
        </p:spPr>
        <p:txBody>
          <a:bodyPr wrap="square" rtlCol="0">
            <a:spAutoFit/>
          </a:bodyPr>
          <a:lstStyle/>
          <a:p>
            <a:pPr algn="ctr"/>
            <a:r>
              <a:rPr lang="en-US" sz="2400" b="1" dirty="0" smtClean="0"/>
              <a:t>Seth Campbell &amp; Steve Arcone</a:t>
            </a:r>
            <a:endParaRPr lang="en-US" sz="2400" b="1" baseline="30000" dirty="0" smtClean="0"/>
          </a:p>
        </p:txBody>
      </p:sp>
      <p:pic>
        <p:nvPicPr>
          <p:cNvPr id="5" name="Picture 39" descr="UMaine_CCI-logo[FNL].jpg"/>
          <p:cNvPicPr>
            <a:picLocks noChangeAspect="1"/>
          </p:cNvPicPr>
          <p:nvPr/>
        </p:nvPicPr>
        <p:blipFill>
          <a:blip r:embed="rId3" cstate="screen"/>
          <a:srcRect/>
          <a:stretch>
            <a:fillRect/>
          </a:stretch>
        </p:blipFill>
        <p:spPr bwMode="auto">
          <a:xfrm>
            <a:off x="0" y="5801960"/>
            <a:ext cx="1828800" cy="1056040"/>
          </a:xfrm>
          <a:prstGeom prst="rect">
            <a:avLst/>
          </a:prstGeom>
          <a:ln w="9525">
            <a:noFill/>
            <a:miter lim="800000"/>
            <a:headEnd/>
            <a:tailEnd/>
          </a:ln>
        </p:spPr>
      </p:pic>
      <p:pic>
        <p:nvPicPr>
          <p:cNvPr id="6" name="Picture 40" descr="umaine.jpg"/>
          <p:cNvPicPr>
            <a:picLocks noChangeAspect="1"/>
          </p:cNvPicPr>
          <p:nvPr/>
        </p:nvPicPr>
        <p:blipFill>
          <a:blip r:embed="rId4" cstate="screen"/>
          <a:srcRect/>
          <a:stretch>
            <a:fillRect/>
          </a:stretch>
        </p:blipFill>
        <p:spPr bwMode="auto">
          <a:xfrm>
            <a:off x="0" y="5257800"/>
            <a:ext cx="1828800" cy="546100"/>
          </a:xfrm>
          <a:prstGeom prst="rect">
            <a:avLst/>
          </a:prstGeom>
          <a:noFill/>
          <a:ln w="9525">
            <a:noFill/>
            <a:miter lim="800000"/>
            <a:headEnd/>
            <a:tailEnd/>
          </a:ln>
        </p:spPr>
      </p:pic>
      <p:pic>
        <p:nvPicPr>
          <p:cNvPr id="7" name="Picture 45" descr="Picture2.jpg"/>
          <p:cNvPicPr>
            <a:picLocks noChangeAspect="1"/>
          </p:cNvPicPr>
          <p:nvPr/>
        </p:nvPicPr>
        <p:blipFill>
          <a:blip r:embed="rId5" cstate="screen"/>
          <a:srcRect/>
          <a:stretch>
            <a:fillRect/>
          </a:stretch>
        </p:blipFill>
        <p:spPr bwMode="auto">
          <a:xfrm>
            <a:off x="7924800" y="5786829"/>
            <a:ext cx="1219200" cy="1071171"/>
          </a:xfrm>
          <a:prstGeom prst="rect">
            <a:avLst/>
          </a:prstGeom>
          <a:noFill/>
          <a:ln w="9525">
            <a:noFill/>
            <a:miter lim="800000"/>
            <a:headEnd/>
            <a:tailEnd/>
          </a:ln>
        </p:spPr>
      </p:pic>
      <p:sp>
        <p:nvSpPr>
          <p:cNvPr id="8" name="TextBox 7"/>
          <p:cNvSpPr txBox="1"/>
          <p:nvPr/>
        </p:nvSpPr>
        <p:spPr>
          <a:xfrm>
            <a:off x="0" y="2926140"/>
            <a:ext cx="9144000" cy="1569660"/>
          </a:xfrm>
          <a:prstGeom prst="rect">
            <a:avLst/>
          </a:prstGeom>
          <a:noFill/>
        </p:spPr>
        <p:txBody>
          <a:bodyPr wrap="square" rtlCol="0">
            <a:spAutoFit/>
          </a:bodyPr>
          <a:lstStyle/>
          <a:p>
            <a:pPr algn="ctr"/>
            <a:r>
              <a:rPr lang="en-US" sz="2400" dirty="0" smtClean="0"/>
              <a:t>March 19,2013</a:t>
            </a:r>
          </a:p>
          <a:p>
            <a:pPr algn="ctr"/>
            <a:endParaRPr lang="en-US" sz="2400" dirty="0"/>
          </a:p>
          <a:p>
            <a:pPr algn="ctr"/>
            <a:r>
              <a:rPr lang="en-US" sz="2400" dirty="0" smtClean="0"/>
              <a:t>NEGSA</a:t>
            </a:r>
          </a:p>
          <a:p>
            <a:pPr algn="ct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oogleEarthMtWash_200mScale.tif"/>
          <p:cNvPicPr>
            <a:picLocks noChangeAspect="1"/>
          </p:cNvPicPr>
          <p:nvPr/>
        </p:nvPicPr>
        <p:blipFill>
          <a:blip r:embed="rId2" cstate="screen"/>
          <a:stretch>
            <a:fillRect/>
          </a:stretch>
        </p:blipFill>
        <p:spPr>
          <a:xfrm>
            <a:off x="0" y="164383"/>
            <a:ext cx="6334125" cy="6635340"/>
          </a:xfrm>
          <a:prstGeom prst="rect">
            <a:avLst/>
          </a:prstGeom>
        </p:spPr>
      </p:pic>
      <p:sp>
        <p:nvSpPr>
          <p:cNvPr id="6" name="TextBox 5"/>
          <p:cNvSpPr txBox="1"/>
          <p:nvPr/>
        </p:nvSpPr>
        <p:spPr>
          <a:xfrm>
            <a:off x="3276600" y="3533775"/>
            <a:ext cx="681597" cy="307777"/>
          </a:xfrm>
          <a:prstGeom prst="rect">
            <a:avLst/>
          </a:prstGeom>
          <a:noFill/>
        </p:spPr>
        <p:txBody>
          <a:bodyPr wrap="none" rtlCol="0">
            <a:spAutoFit/>
          </a:bodyPr>
          <a:lstStyle/>
          <a:p>
            <a:r>
              <a:rPr lang="en-US" sz="1400" dirty="0" smtClean="0">
                <a:latin typeface="Arial" pitchFamily="34" charset="0"/>
                <a:cs typeface="Arial" pitchFamily="34" charset="0"/>
              </a:rPr>
              <a:t>200 m</a:t>
            </a:r>
          </a:p>
        </p:txBody>
      </p:sp>
      <p:cxnSp>
        <p:nvCxnSpPr>
          <p:cNvPr id="12" name="Straight Arrow Connector 11"/>
          <p:cNvCxnSpPr/>
          <p:nvPr/>
        </p:nvCxnSpPr>
        <p:spPr>
          <a:xfrm flipH="1">
            <a:off x="914400" y="4495800"/>
            <a:ext cx="400050" cy="476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85825" y="4257675"/>
            <a:ext cx="582211" cy="307777"/>
          </a:xfrm>
          <a:prstGeom prst="rect">
            <a:avLst/>
          </a:prstGeom>
          <a:noFill/>
        </p:spPr>
        <p:txBody>
          <a:bodyPr wrap="none" rtlCol="0">
            <a:spAutoFit/>
          </a:bodyPr>
          <a:lstStyle/>
          <a:p>
            <a:r>
              <a:rPr lang="en-US" sz="1400" dirty="0" smtClean="0">
                <a:latin typeface="Arial" pitchFamily="34" charset="0"/>
                <a:cs typeface="Arial" pitchFamily="34" charset="0"/>
              </a:rPr>
              <a:t>80 m</a:t>
            </a:r>
          </a:p>
        </p:txBody>
      </p:sp>
      <p:sp>
        <p:nvSpPr>
          <p:cNvPr id="14" name="TextBox 13"/>
          <p:cNvSpPr txBox="1"/>
          <p:nvPr/>
        </p:nvSpPr>
        <p:spPr>
          <a:xfrm>
            <a:off x="1104900" y="4495800"/>
            <a:ext cx="284052" cy="307777"/>
          </a:xfrm>
          <a:prstGeom prst="rect">
            <a:avLst/>
          </a:prstGeom>
          <a:noFill/>
        </p:spPr>
        <p:txBody>
          <a:bodyPr wrap="none" rtlCol="0">
            <a:spAutoFit/>
          </a:bodyPr>
          <a:lstStyle/>
          <a:p>
            <a:r>
              <a:rPr lang="en-US" sz="1400" dirty="0" smtClean="0">
                <a:latin typeface="Arial" pitchFamily="34" charset="0"/>
                <a:cs typeface="Arial" pitchFamily="34" charset="0"/>
              </a:rPr>
              <a:t>1</a:t>
            </a:r>
          </a:p>
        </p:txBody>
      </p:sp>
      <p:cxnSp>
        <p:nvCxnSpPr>
          <p:cNvPr id="16" name="Straight Arrow Connector 15"/>
          <p:cNvCxnSpPr/>
          <p:nvPr/>
        </p:nvCxnSpPr>
        <p:spPr>
          <a:xfrm flipV="1">
            <a:off x="847725" y="3238500"/>
            <a:ext cx="38100" cy="1200150"/>
          </a:xfrm>
          <a:prstGeom prst="straightConnector1">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404654">
            <a:off x="390525" y="3600450"/>
            <a:ext cx="681597" cy="307777"/>
          </a:xfrm>
          <a:prstGeom prst="rect">
            <a:avLst/>
          </a:prstGeom>
          <a:noFill/>
        </p:spPr>
        <p:txBody>
          <a:bodyPr wrap="none" rtlCol="0">
            <a:spAutoFit/>
          </a:bodyPr>
          <a:lstStyle/>
          <a:p>
            <a:r>
              <a:rPr lang="en-US" sz="1400" dirty="0" smtClean="0">
                <a:latin typeface="Arial" pitchFamily="34" charset="0"/>
                <a:cs typeface="Arial" pitchFamily="34" charset="0"/>
              </a:rPr>
              <a:t>200 m</a:t>
            </a:r>
          </a:p>
        </p:txBody>
      </p:sp>
      <p:sp>
        <p:nvSpPr>
          <p:cNvPr id="9" name="TextBox 8"/>
          <p:cNvSpPr txBox="1"/>
          <p:nvPr/>
        </p:nvSpPr>
        <p:spPr>
          <a:xfrm>
            <a:off x="828675" y="3543300"/>
            <a:ext cx="284052" cy="307777"/>
          </a:xfrm>
          <a:prstGeom prst="rect">
            <a:avLst/>
          </a:prstGeom>
          <a:noFill/>
        </p:spPr>
        <p:txBody>
          <a:bodyPr wrap="none" rtlCol="0">
            <a:spAutoFit/>
          </a:bodyPr>
          <a:lstStyle/>
          <a:p>
            <a:r>
              <a:rPr lang="en-US" sz="1400" dirty="0" smtClean="0">
                <a:latin typeface="Arial" pitchFamily="34" charset="0"/>
                <a:cs typeface="Arial" pitchFamily="34" charset="0"/>
              </a:rPr>
              <a:t>2</a:t>
            </a:r>
          </a:p>
        </p:txBody>
      </p:sp>
      <p:cxnSp>
        <p:nvCxnSpPr>
          <p:cNvPr id="15" name="Straight Arrow Connector 14"/>
          <p:cNvCxnSpPr/>
          <p:nvPr/>
        </p:nvCxnSpPr>
        <p:spPr>
          <a:xfrm flipH="1">
            <a:off x="5048250" y="1314450"/>
            <a:ext cx="790575" cy="762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9004547">
            <a:off x="5314950" y="1485900"/>
            <a:ext cx="681597" cy="307777"/>
          </a:xfrm>
          <a:prstGeom prst="rect">
            <a:avLst/>
          </a:prstGeom>
          <a:noFill/>
        </p:spPr>
        <p:txBody>
          <a:bodyPr wrap="none" rtlCol="0">
            <a:spAutoFit/>
          </a:bodyPr>
          <a:lstStyle/>
          <a:p>
            <a:r>
              <a:rPr lang="en-US" sz="1400" dirty="0" smtClean="0">
                <a:latin typeface="Arial" pitchFamily="34" charset="0"/>
                <a:cs typeface="Arial" pitchFamily="34" charset="0"/>
              </a:rPr>
              <a:t>220 m</a:t>
            </a:r>
          </a:p>
        </p:txBody>
      </p:sp>
      <p:sp>
        <p:nvSpPr>
          <p:cNvPr id="19" name="TextBox 18"/>
          <p:cNvSpPr txBox="1"/>
          <p:nvPr/>
        </p:nvSpPr>
        <p:spPr>
          <a:xfrm>
            <a:off x="4267200" y="1504950"/>
            <a:ext cx="284052" cy="307777"/>
          </a:xfrm>
          <a:prstGeom prst="rect">
            <a:avLst/>
          </a:prstGeom>
          <a:noFill/>
        </p:spPr>
        <p:txBody>
          <a:bodyPr wrap="none" rtlCol="0">
            <a:spAutoFit/>
          </a:bodyPr>
          <a:lstStyle/>
          <a:p>
            <a:r>
              <a:rPr lang="en-US" sz="1400" dirty="0" smtClean="0">
                <a:latin typeface="Arial" pitchFamily="34" charset="0"/>
                <a:cs typeface="Arial" pitchFamily="34" charset="0"/>
              </a:rPr>
              <a:t>4</a:t>
            </a:r>
          </a:p>
        </p:txBody>
      </p:sp>
      <p:cxnSp>
        <p:nvCxnSpPr>
          <p:cNvPr id="21" name="Straight Arrow Connector 20"/>
          <p:cNvCxnSpPr/>
          <p:nvPr/>
        </p:nvCxnSpPr>
        <p:spPr>
          <a:xfrm flipV="1">
            <a:off x="4524375" y="1666875"/>
            <a:ext cx="276225" cy="2762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495800" y="1409700"/>
            <a:ext cx="523875" cy="4953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19016561">
            <a:off x="4257675" y="1600200"/>
            <a:ext cx="1324145" cy="307777"/>
          </a:xfrm>
          <a:prstGeom prst="rect">
            <a:avLst/>
          </a:prstGeom>
          <a:noFill/>
        </p:spPr>
        <p:txBody>
          <a:bodyPr wrap="none" rtlCol="0">
            <a:spAutoFit/>
          </a:bodyPr>
          <a:lstStyle/>
          <a:p>
            <a:r>
              <a:rPr lang="en-US" sz="1400" dirty="0" smtClean="0">
                <a:latin typeface="Arial" pitchFamily="34" charset="0"/>
                <a:cs typeface="Arial" pitchFamily="34" charset="0"/>
              </a:rPr>
              <a:t>3 WARR 40 m</a:t>
            </a:r>
          </a:p>
        </p:txBody>
      </p:sp>
      <p:sp>
        <p:nvSpPr>
          <p:cNvPr id="27" name="TextBox 26"/>
          <p:cNvSpPr txBox="1"/>
          <p:nvPr/>
        </p:nvSpPr>
        <p:spPr>
          <a:xfrm rot="19065865">
            <a:off x="4457700" y="1343025"/>
            <a:ext cx="582211" cy="307777"/>
          </a:xfrm>
          <a:prstGeom prst="rect">
            <a:avLst/>
          </a:prstGeom>
          <a:noFill/>
        </p:spPr>
        <p:txBody>
          <a:bodyPr wrap="none" rtlCol="0">
            <a:spAutoFit/>
          </a:bodyPr>
          <a:lstStyle/>
          <a:p>
            <a:r>
              <a:rPr lang="en-US" sz="1400" dirty="0" smtClean="0">
                <a:latin typeface="Arial" pitchFamily="34" charset="0"/>
                <a:cs typeface="Arial" pitchFamily="34" charset="0"/>
              </a:rPr>
              <a:t>80 m</a:t>
            </a:r>
          </a:p>
        </p:txBody>
      </p:sp>
      <p:sp>
        <p:nvSpPr>
          <p:cNvPr id="28" name="TextBox 27"/>
          <p:cNvSpPr txBox="1"/>
          <p:nvPr/>
        </p:nvSpPr>
        <p:spPr>
          <a:xfrm>
            <a:off x="5276850" y="1857375"/>
            <a:ext cx="284052" cy="307777"/>
          </a:xfrm>
          <a:prstGeom prst="rect">
            <a:avLst/>
          </a:prstGeom>
          <a:noFill/>
        </p:spPr>
        <p:txBody>
          <a:bodyPr wrap="none" rtlCol="0">
            <a:spAutoFit/>
          </a:bodyPr>
          <a:lstStyle/>
          <a:p>
            <a:r>
              <a:rPr lang="en-US" sz="1400" dirty="0" smtClean="0">
                <a:latin typeface="Arial" pitchFamily="34" charset="0"/>
                <a:cs typeface="Arial" pitchFamily="34" charset="0"/>
              </a:rPr>
              <a:t>5</a:t>
            </a:r>
          </a:p>
        </p:txBody>
      </p:sp>
      <p:grpSp>
        <p:nvGrpSpPr>
          <p:cNvPr id="33" name="Group 32"/>
          <p:cNvGrpSpPr/>
          <p:nvPr/>
        </p:nvGrpSpPr>
        <p:grpSpPr>
          <a:xfrm>
            <a:off x="4687031" y="3772918"/>
            <a:ext cx="4456969" cy="2551289"/>
            <a:chOff x="6549698" y="3217334"/>
            <a:chExt cx="4456969" cy="2551289"/>
          </a:xfrm>
        </p:grpSpPr>
        <p:pic>
          <p:nvPicPr>
            <p:cNvPr id="25" name="Picture 24" descr="Washington.tif"/>
            <p:cNvPicPr>
              <a:picLocks noChangeAspect="1"/>
            </p:cNvPicPr>
            <p:nvPr/>
          </p:nvPicPr>
          <p:blipFill>
            <a:blip r:embed="rId3" cstate="screen"/>
            <a:srcRect/>
            <a:stretch>
              <a:fillRect/>
            </a:stretch>
          </p:blipFill>
          <p:spPr>
            <a:xfrm>
              <a:off x="6570134" y="3217334"/>
              <a:ext cx="4436533" cy="2551289"/>
            </a:xfrm>
            <a:prstGeom prst="rect">
              <a:avLst/>
            </a:prstGeom>
          </p:spPr>
        </p:pic>
        <p:sp>
          <p:nvSpPr>
            <p:cNvPr id="29" name="TextBox 28"/>
            <p:cNvSpPr txBox="1"/>
            <p:nvPr/>
          </p:nvSpPr>
          <p:spPr>
            <a:xfrm rot="2518821">
              <a:off x="8949581" y="3764487"/>
              <a:ext cx="1163524" cy="369332"/>
            </a:xfrm>
            <a:prstGeom prst="rect">
              <a:avLst/>
            </a:prstGeom>
            <a:noFill/>
          </p:spPr>
          <p:txBody>
            <a:bodyPr wrap="none" rtlCol="0">
              <a:spAutoFit/>
            </a:bodyPr>
            <a:lstStyle/>
            <a:p>
              <a:r>
                <a:rPr lang="en-US" dirty="0" smtClean="0"/>
                <a:t>Auto Road</a:t>
              </a:r>
              <a:endParaRPr lang="en-US" dirty="0"/>
            </a:p>
          </p:txBody>
        </p:sp>
        <p:sp>
          <p:nvSpPr>
            <p:cNvPr id="30" name="TextBox 29"/>
            <p:cNvSpPr txBox="1"/>
            <p:nvPr/>
          </p:nvSpPr>
          <p:spPr>
            <a:xfrm>
              <a:off x="6549698" y="5354791"/>
              <a:ext cx="1687385" cy="369332"/>
            </a:xfrm>
            <a:prstGeom prst="rect">
              <a:avLst/>
            </a:prstGeom>
            <a:noFill/>
          </p:spPr>
          <p:txBody>
            <a:bodyPr wrap="none" rtlCol="0">
              <a:spAutoFit/>
            </a:bodyPr>
            <a:lstStyle/>
            <a:p>
              <a:r>
                <a:rPr lang="en-US" dirty="0" smtClean="0"/>
                <a:t>Mt. Washington</a:t>
              </a:r>
              <a:endParaRPr lang="en-US" dirty="0"/>
            </a:p>
          </p:txBody>
        </p:sp>
      </p:grpSp>
      <p:sp>
        <p:nvSpPr>
          <p:cNvPr id="34"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b="1" i="0" u="sng" strike="noStrike" kern="1200" cap="none" spc="0" normalizeH="0" baseline="0" noProof="0" dirty="0" smtClean="0">
                <a:ln>
                  <a:noFill/>
                </a:ln>
                <a:solidFill>
                  <a:schemeClr val="bg1"/>
                </a:solidFill>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
        <p:nvSpPr>
          <p:cNvPr id="35" name="TextBox 34"/>
          <p:cNvSpPr txBox="1"/>
          <p:nvPr/>
        </p:nvSpPr>
        <p:spPr>
          <a:xfrm>
            <a:off x="6431369" y="553156"/>
            <a:ext cx="2430345" cy="923330"/>
          </a:xfrm>
          <a:prstGeom prst="rect">
            <a:avLst/>
          </a:prstGeom>
          <a:noFill/>
        </p:spPr>
        <p:txBody>
          <a:bodyPr wrap="none" rtlCol="0">
            <a:spAutoFit/>
          </a:bodyPr>
          <a:lstStyle/>
          <a:p>
            <a:pPr algn="ctr"/>
            <a:r>
              <a:rPr lang="en-US" b="1" dirty="0" smtClean="0"/>
              <a:t>Wide Angle Reflection </a:t>
            </a:r>
          </a:p>
          <a:p>
            <a:pPr algn="ctr"/>
            <a:r>
              <a:rPr lang="en-US" b="1" dirty="0" smtClean="0"/>
              <a:t>and Refraction (WARR) </a:t>
            </a:r>
          </a:p>
          <a:p>
            <a:pPr algn="ctr"/>
            <a:r>
              <a:rPr lang="en-US" b="1" dirty="0" smtClean="0"/>
              <a:t>Survey</a:t>
            </a:r>
            <a:endParaRPr lang="en-US" b="1" dirty="0"/>
          </a:p>
        </p:txBody>
      </p:sp>
      <p:sp>
        <p:nvSpPr>
          <p:cNvPr id="36" name="Rectangle 35"/>
          <p:cNvSpPr/>
          <p:nvPr/>
        </p:nvSpPr>
        <p:spPr>
          <a:xfrm>
            <a:off x="3973689" y="835378"/>
            <a:ext cx="2054578" cy="17836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RR-200MHz-_5775ft_e=12.9.tif"/>
          <p:cNvPicPr>
            <a:picLocks noChangeAspect="1"/>
          </p:cNvPicPr>
          <p:nvPr/>
        </p:nvPicPr>
        <p:blipFill>
          <a:blip r:embed="rId2" cstate="screen"/>
          <a:srcRect/>
          <a:stretch>
            <a:fillRect/>
          </a:stretch>
        </p:blipFill>
        <p:spPr>
          <a:xfrm>
            <a:off x="189781" y="534946"/>
            <a:ext cx="7280694" cy="5187046"/>
          </a:xfrm>
          <a:prstGeom prst="rect">
            <a:avLst/>
          </a:prstGeom>
        </p:spPr>
      </p:pic>
      <p:sp>
        <p:nvSpPr>
          <p:cNvPr id="4" name="TextBox 3"/>
          <p:cNvSpPr txBox="1"/>
          <p:nvPr/>
        </p:nvSpPr>
        <p:spPr>
          <a:xfrm>
            <a:off x="0" y="5750004"/>
            <a:ext cx="9144000" cy="1107996"/>
          </a:xfrm>
          <a:prstGeom prst="rect">
            <a:avLst/>
          </a:prstGeom>
          <a:noFill/>
        </p:spPr>
        <p:txBody>
          <a:bodyPr wrap="square" rtlCol="0">
            <a:spAutoFit/>
          </a:bodyPr>
          <a:lstStyle/>
          <a:p>
            <a:r>
              <a:rPr lang="en-US" sz="1100" b="1" dirty="0" smtClean="0">
                <a:latin typeface="Arial" pitchFamily="34" charset="0"/>
                <a:cs typeface="Arial" pitchFamily="34" charset="0"/>
              </a:rPr>
              <a:t>The 200 MHz broadside polarized moveout profile recorded along transect 3.  This terrific result was a total surprise.  The slight shingling, both on the bottom and top, and the loss of higher frequency content (dispersion) means that this wave was slightly guided and it is likely bedrock that helped form the guide.  However, there is no obvious bedrock reflection at the start of this profile. The slope of this event corresponds with a dielectric constant of 12.9 (square of the refractive index for radiowaves).  The likely value for the schist is about 5, so this high value is caused by the wet soil within the rocks.  The wave starts as a direct transmission, which undergoes 1/</a:t>
            </a:r>
            <a:r>
              <a:rPr lang="en-US" sz="1100" b="1" i="1" dirty="0" smtClean="0">
                <a:latin typeface="Arial" pitchFamily="34" charset="0"/>
                <a:cs typeface="Arial" pitchFamily="34" charset="0"/>
              </a:rPr>
              <a:t>R</a:t>
            </a:r>
            <a:r>
              <a:rPr lang="en-US" sz="1100" b="1" baseline="30000" dirty="0" smtClean="0">
                <a:latin typeface="Arial" pitchFamily="34" charset="0"/>
                <a:cs typeface="Arial" pitchFamily="34" charset="0"/>
              </a:rPr>
              <a:t>2</a:t>
            </a:r>
            <a:r>
              <a:rPr lang="en-US" sz="1100" b="1" dirty="0" smtClean="0">
                <a:latin typeface="Arial" pitchFamily="34" charset="0"/>
                <a:cs typeface="Arial" pitchFamily="34" charset="0"/>
              </a:rPr>
              <a:t> attenuation, but the guiding slightly reduces this.</a:t>
            </a:r>
          </a:p>
        </p:txBody>
      </p:sp>
      <p:sp>
        <p:nvSpPr>
          <p:cNvPr id="5" name="TextBox 4"/>
          <p:cNvSpPr txBox="1"/>
          <p:nvPr/>
        </p:nvSpPr>
        <p:spPr>
          <a:xfrm>
            <a:off x="554503" y="724727"/>
            <a:ext cx="1015504" cy="553998"/>
          </a:xfrm>
          <a:prstGeom prst="rect">
            <a:avLst/>
          </a:prstGeom>
          <a:noFill/>
        </p:spPr>
        <p:txBody>
          <a:bodyPr wrap="square" rtlCol="0">
            <a:spAutoFit/>
          </a:bodyPr>
          <a:lstStyle/>
          <a:p>
            <a:pPr algn="ctr"/>
            <a:r>
              <a:rPr lang="en-US" sz="1000" dirty="0" smtClean="0">
                <a:solidFill>
                  <a:srgbClr val="FFFF00"/>
                </a:solidFill>
                <a:latin typeface="Arial" pitchFamily="34" charset="0"/>
                <a:cs typeface="Arial" pitchFamily="34" charset="0"/>
              </a:rPr>
              <a:t>Distorted distance scale at start</a:t>
            </a:r>
          </a:p>
        </p:txBody>
      </p:sp>
      <p:sp>
        <p:nvSpPr>
          <p:cNvPr id="7" name="TextBox 6"/>
          <p:cNvSpPr txBox="1"/>
          <p:nvPr/>
        </p:nvSpPr>
        <p:spPr>
          <a:xfrm rot="631191">
            <a:off x="1828339" y="1189541"/>
            <a:ext cx="1015504" cy="276999"/>
          </a:xfrm>
          <a:prstGeom prst="rect">
            <a:avLst/>
          </a:prstGeom>
          <a:noFill/>
        </p:spPr>
        <p:txBody>
          <a:bodyPr wrap="square" rtlCol="0">
            <a:spAutoFit/>
          </a:bodyPr>
          <a:lstStyle/>
          <a:p>
            <a:pPr algn="ctr"/>
            <a:r>
              <a:rPr lang="en-US" sz="1200" b="1" dirty="0" smtClean="0">
                <a:solidFill>
                  <a:srgbClr val="FFFF00"/>
                </a:solidFill>
                <a:latin typeface="Arial" pitchFamily="34" charset="0"/>
                <a:cs typeface="Arial" pitchFamily="34" charset="0"/>
              </a:rPr>
              <a:t>Air wave</a:t>
            </a:r>
          </a:p>
        </p:txBody>
      </p:sp>
      <p:sp>
        <p:nvSpPr>
          <p:cNvPr id="8" name="TextBox 7"/>
          <p:cNvSpPr txBox="1"/>
          <p:nvPr/>
        </p:nvSpPr>
        <p:spPr>
          <a:xfrm>
            <a:off x="1761044" y="1547063"/>
            <a:ext cx="950755" cy="646331"/>
          </a:xfrm>
          <a:prstGeom prst="rect">
            <a:avLst/>
          </a:prstGeom>
          <a:noFill/>
        </p:spPr>
        <p:txBody>
          <a:bodyPr wrap="square" rtlCol="0">
            <a:spAutoFit/>
          </a:bodyPr>
          <a:lstStyle/>
          <a:p>
            <a:pPr algn="ctr"/>
            <a:r>
              <a:rPr lang="en-US" sz="1200" b="1" dirty="0" smtClean="0">
                <a:solidFill>
                  <a:srgbClr val="FFFF00"/>
                </a:solidFill>
                <a:latin typeface="Arial" pitchFamily="34" charset="0"/>
                <a:cs typeface="Arial" pitchFamily="34" charset="0"/>
              </a:rPr>
              <a:t>Direct ground wave</a:t>
            </a:r>
          </a:p>
        </p:txBody>
      </p:sp>
      <p:sp>
        <p:nvSpPr>
          <p:cNvPr id="9" name="TextBox 8"/>
          <p:cNvSpPr txBox="1"/>
          <p:nvPr/>
        </p:nvSpPr>
        <p:spPr>
          <a:xfrm>
            <a:off x="3121149" y="2148035"/>
            <a:ext cx="950755" cy="461665"/>
          </a:xfrm>
          <a:prstGeom prst="rect">
            <a:avLst/>
          </a:prstGeom>
          <a:noFill/>
        </p:spPr>
        <p:txBody>
          <a:bodyPr wrap="square" rtlCol="0">
            <a:spAutoFit/>
          </a:bodyPr>
          <a:lstStyle/>
          <a:p>
            <a:pPr algn="ctr"/>
            <a:r>
              <a:rPr lang="en-US" sz="1200" b="1" dirty="0" smtClean="0">
                <a:solidFill>
                  <a:srgbClr val="FFFF00"/>
                </a:solidFill>
                <a:latin typeface="Arial" pitchFamily="34" charset="0"/>
                <a:cs typeface="Arial" pitchFamily="34" charset="0"/>
              </a:rPr>
              <a:t>Slight shingling</a:t>
            </a:r>
          </a:p>
        </p:txBody>
      </p:sp>
      <p:cxnSp>
        <p:nvCxnSpPr>
          <p:cNvPr id="11" name="Straight Arrow Connector 10"/>
          <p:cNvCxnSpPr/>
          <p:nvPr/>
        </p:nvCxnSpPr>
        <p:spPr>
          <a:xfrm flipH="1" flipV="1">
            <a:off x="2458529" y="2234349"/>
            <a:ext cx="767751" cy="43133"/>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953775" y="2556404"/>
            <a:ext cx="178278" cy="592345"/>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79247" y="2990550"/>
            <a:ext cx="1203568" cy="738664"/>
          </a:xfrm>
          <a:prstGeom prst="rect">
            <a:avLst/>
          </a:prstGeom>
          <a:noFill/>
        </p:spPr>
        <p:txBody>
          <a:bodyPr wrap="square" rtlCol="0">
            <a:spAutoFit/>
          </a:bodyPr>
          <a:lstStyle/>
          <a:p>
            <a:pPr algn="ctr"/>
            <a:r>
              <a:rPr lang="en-US" sz="1400" b="1" dirty="0" smtClean="0">
                <a:solidFill>
                  <a:srgbClr val="FFFF00"/>
                </a:solidFill>
                <a:latin typeface="Arial" pitchFamily="34" charset="0"/>
                <a:cs typeface="Arial" pitchFamily="34" charset="0"/>
              </a:rPr>
              <a:t>Resonant higher frequencies</a:t>
            </a:r>
          </a:p>
        </p:txBody>
      </p:sp>
      <p:sp>
        <p:nvSpPr>
          <p:cNvPr id="16" name="TextBox 15"/>
          <p:cNvSpPr txBox="1"/>
          <p:nvPr/>
        </p:nvSpPr>
        <p:spPr>
          <a:xfrm rot="1501761">
            <a:off x="5556054" y="4024626"/>
            <a:ext cx="1163709" cy="307777"/>
          </a:xfrm>
          <a:prstGeom prst="rect">
            <a:avLst/>
          </a:prstGeom>
          <a:noFill/>
        </p:spPr>
        <p:txBody>
          <a:bodyPr wrap="square" rtlCol="0">
            <a:spAutoFit/>
          </a:bodyPr>
          <a:lstStyle/>
          <a:p>
            <a:pPr algn="ctr"/>
            <a:r>
              <a:rPr lang="en-US" sz="1400" b="1" dirty="0" smtClean="0">
                <a:solidFill>
                  <a:srgbClr val="FFFF00"/>
                </a:solidFill>
                <a:latin typeface="Arial" pitchFamily="34" charset="0"/>
                <a:cs typeface="Arial" pitchFamily="34" charset="0"/>
              </a:rPr>
              <a:t>Dispersion</a:t>
            </a:r>
          </a:p>
        </p:txBody>
      </p:sp>
      <p:sp>
        <p:nvSpPr>
          <p:cNvPr id="17" name="TextBox 16"/>
          <p:cNvSpPr txBox="1"/>
          <p:nvPr/>
        </p:nvSpPr>
        <p:spPr>
          <a:xfrm>
            <a:off x="7487729" y="1000772"/>
            <a:ext cx="1656271" cy="3323987"/>
          </a:xfrm>
          <a:prstGeom prst="rect">
            <a:avLst/>
          </a:prstGeom>
          <a:noFill/>
        </p:spPr>
        <p:txBody>
          <a:bodyPr wrap="square" rtlCol="0">
            <a:spAutoFit/>
          </a:bodyPr>
          <a:lstStyle/>
          <a:p>
            <a:r>
              <a:rPr lang="en-US" sz="1400" dirty="0" smtClean="0">
                <a:latin typeface="Arial" pitchFamily="34" charset="0"/>
                <a:cs typeface="Arial" pitchFamily="34" charset="0"/>
              </a:rPr>
              <a:t>This moveout profile implies excellent penetration, even at 200 MHz.  The rate is somewhere between  1/</a:t>
            </a:r>
            <a:r>
              <a:rPr lang="en-US" sz="1400" i="1" dirty="0" smtClean="0">
                <a:latin typeface="Arial" pitchFamily="34" charset="0"/>
                <a:cs typeface="Arial" pitchFamily="34" charset="0"/>
              </a:rPr>
              <a:t>R</a:t>
            </a:r>
            <a:r>
              <a:rPr lang="en-US" sz="1400" dirty="0" smtClean="0">
                <a:latin typeface="Arial" pitchFamily="34" charset="0"/>
                <a:cs typeface="Arial" pitchFamily="34" charset="0"/>
              </a:rPr>
              <a:t> and 1/</a:t>
            </a:r>
            <a:r>
              <a:rPr lang="en-US" sz="1400" i="1" dirty="0" smtClean="0">
                <a:latin typeface="Arial" pitchFamily="34" charset="0"/>
                <a:cs typeface="Arial" pitchFamily="34" charset="0"/>
              </a:rPr>
              <a:t>R</a:t>
            </a:r>
            <a:r>
              <a:rPr lang="en-US" sz="1400" baseline="30000" dirty="0" smtClean="0">
                <a:latin typeface="Arial" pitchFamily="34" charset="0"/>
                <a:cs typeface="Arial" pitchFamily="34" charset="0"/>
              </a:rPr>
              <a:t>2</a:t>
            </a:r>
            <a:r>
              <a:rPr lang="en-US" sz="1400" dirty="0" smtClean="0">
                <a:latin typeface="Arial" pitchFamily="34" charset="0"/>
                <a:cs typeface="Arial" pitchFamily="34" charset="0"/>
              </a:rPr>
              <a:t>.  This is one-way propagation, so two-way round trip should reach at least 20 m at 200 MHz, and likely 30 m at 100 MHz.</a:t>
            </a:r>
          </a:p>
        </p:txBody>
      </p:sp>
      <p:sp>
        <p:nvSpPr>
          <p:cNvPr id="18" name="TextBox 17"/>
          <p:cNvSpPr txBox="1"/>
          <p:nvPr/>
        </p:nvSpPr>
        <p:spPr>
          <a:xfrm rot="16200000">
            <a:off x="-364375" y="2631165"/>
            <a:ext cx="933012" cy="307777"/>
          </a:xfrm>
          <a:prstGeom prst="rect">
            <a:avLst/>
          </a:prstGeom>
          <a:noFill/>
        </p:spPr>
        <p:txBody>
          <a:bodyPr wrap="none" rtlCol="0">
            <a:spAutoFit/>
          </a:bodyPr>
          <a:lstStyle/>
          <a:p>
            <a:r>
              <a:rPr lang="en-US" sz="1400" dirty="0" smtClean="0">
                <a:latin typeface="Arial" pitchFamily="34" charset="0"/>
                <a:cs typeface="Arial" pitchFamily="34" charset="0"/>
              </a:rPr>
              <a:t>Time (ns)</a:t>
            </a:r>
          </a:p>
        </p:txBody>
      </p:sp>
      <p:sp>
        <p:nvSpPr>
          <p:cNvPr id="19" name="TextBox 18"/>
          <p:cNvSpPr txBox="1"/>
          <p:nvPr/>
        </p:nvSpPr>
        <p:spPr>
          <a:xfrm>
            <a:off x="2924354" y="745068"/>
            <a:ext cx="2053767" cy="307777"/>
          </a:xfrm>
          <a:prstGeom prst="rect">
            <a:avLst/>
          </a:prstGeom>
          <a:solidFill>
            <a:schemeClr val="bg1">
              <a:lumMod val="95000"/>
            </a:schemeClr>
          </a:solidFill>
        </p:spPr>
        <p:txBody>
          <a:bodyPr wrap="none" rtlCol="0">
            <a:spAutoFit/>
          </a:bodyPr>
          <a:lstStyle/>
          <a:p>
            <a:r>
              <a:rPr lang="en-US" sz="1400" dirty="0" smtClean="0">
                <a:latin typeface="Arial" pitchFamily="34" charset="0"/>
                <a:cs typeface="Arial" pitchFamily="34" charset="0"/>
              </a:rPr>
              <a:t>Antenna separation (m)</a:t>
            </a:r>
          </a:p>
        </p:txBody>
      </p:sp>
      <p:sp>
        <p:nvSpPr>
          <p:cNvPr id="20"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b="1" i="0" u="sng" strike="noStrike" kern="1200" cap="none" spc="0" normalizeH="0" baseline="0" noProof="0" dirty="0" smtClean="0">
                <a:ln>
                  <a:noFill/>
                </a:ln>
                <a:solidFill>
                  <a:schemeClr val="bg1"/>
                </a:solidFill>
                <a:effectLst/>
                <a:uLnTx/>
                <a:uFillTx/>
                <a:latin typeface="+mj-lt"/>
                <a:ea typeface="+mj-ea"/>
                <a:cs typeface="+mj-cs"/>
              </a:rPr>
              <a:t>Surficial Geology</a:t>
            </a:r>
            <a:r>
              <a:rPr kumimoji="0" lang="en-US" sz="1800" b="1" i="0" strike="noStrike" kern="1200" cap="none" spc="0" normalizeH="0" noProof="0" dirty="0" smtClean="0">
                <a:ln>
                  <a:noFill/>
                </a:ln>
                <a:solidFill>
                  <a:schemeClr val="bg1"/>
                </a:solidFill>
                <a:effectLst/>
                <a:uLnTx/>
                <a:uFillTx/>
                <a:latin typeface="+mj-lt"/>
                <a:ea typeface="+mj-ea"/>
                <a:cs typeface="+mj-cs"/>
              </a:rPr>
              <a:t>        </a:t>
            </a:r>
            <a:r>
              <a:rPr kumimoji="0" lang="en-US" sz="1800" b="1" i="0" u="sng" strike="noStrike" kern="1200" cap="none" spc="0" normalizeH="0" baseline="0" noProof="0" dirty="0" smtClean="0">
                <a:ln>
                  <a:noFill/>
                </a:ln>
                <a:solidFill>
                  <a:schemeClr val="bg1"/>
                </a:solidFill>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b="1" i="0" u="sng" strike="noStrike" kern="1200" cap="none" spc="0" normalizeH="0" baseline="0" noProof="0" dirty="0" smtClean="0">
                <a:ln>
                  <a:noFill/>
                </a:ln>
                <a:solidFill>
                  <a:schemeClr val="bg1"/>
                </a:solidFill>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9" name="Group 8"/>
          <p:cNvGrpSpPr/>
          <p:nvPr/>
        </p:nvGrpSpPr>
        <p:grpSpPr>
          <a:xfrm>
            <a:off x="457200" y="457200"/>
            <a:ext cx="8229600" cy="6089904"/>
            <a:chOff x="457200" y="457200"/>
            <a:chExt cx="8229600" cy="6089904"/>
          </a:xfrm>
        </p:grpSpPr>
        <p:pic>
          <p:nvPicPr>
            <p:cNvPr id="2" name="Picture 1" descr="Washington.tif"/>
            <p:cNvPicPr>
              <a:picLocks noChangeAspect="1"/>
            </p:cNvPicPr>
            <p:nvPr/>
          </p:nvPicPr>
          <p:blipFill>
            <a:blip r:embed="rId2" cstate="screen"/>
            <a:srcRect/>
            <a:stretch>
              <a:fillRect/>
            </a:stretch>
          </p:blipFill>
          <p:spPr>
            <a:xfrm>
              <a:off x="457200" y="457200"/>
              <a:ext cx="8229600" cy="6089904"/>
            </a:xfrm>
            <a:prstGeom prst="rect">
              <a:avLst/>
            </a:prstGeom>
          </p:spPr>
        </p:pic>
        <p:sp>
          <p:nvSpPr>
            <p:cNvPr id="5" name="TextBox 4"/>
            <p:cNvSpPr txBox="1"/>
            <p:nvPr/>
          </p:nvSpPr>
          <p:spPr>
            <a:xfrm rot="2518821">
              <a:off x="4805844" y="4007555"/>
              <a:ext cx="1163524" cy="369332"/>
            </a:xfrm>
            <a:prstGeom prst="rect">
              <a:avLst/>
            </a:prstGeom>
            <a:noFill/>
          </p:spPr>
          <p:txBody>
            <a:bodyPr wrap="none" rtlCol="0">
              <a:spAutoFit/>
            </a:bodyPr>
            <a:lstStyle/>
            <a:p>
              <a:r>
                <a:rPr lang="en-US" dirty="0" smtClean="0"/>
                <a:t>Auto Road</a:t>
              </a:r>
              <a:endParaRPr lang="en-US" dirty="0"/>
            </a:p>
          </p:txBody>
        </p:sp>
        <p:sp>
          <p:nvSpPr>
            <p:cNvPr id="6" name="TextBox 5"/>
            <p:cNvSpPr txBox="1"/>
            <p:nvPr/>
          </p:nvSpPr>
          <p:spPr>
            <a:xfrm>
              <a:off x="2348088" y="5655733"/>
              <a:ext cx="1302664" cy="369332"/>
            </a:xfrm>
            <a:prstGeom prst="rect">
              <a:avLst/>
            </a:prstGeom>
            <a:noFill/>
          </p:spPr>
          <p:txBody>
            <a:bodyPr wrap="none" rtlCol="0">
              <a:spAutoFit/>
            </a:bodyPr>
            <a:lstStyle/>
            <a:p>
              <a:r>
                <a:rPr lang="en-US" dirty="0" smtClean="0"/>
                <a:t>Washington</a:t>
              </a:r>
              <a:endParaRPr lang="en-US" dirty="0"/>
            </a:p>
          </p:txBody>
        </p:sp>
        <p:sp>
          <p:nvSpPr>
            <p:cNvPr id="7" name="TextBox 6"/>
            <p:cNvSpPr txBox="1"/>
            <p:nvPr/>
          </p:nvSpPr>
          <p:spPr>
            <a:xfrm>
              <a:off x="1794933" y="2765778"/>
              <a:ext cx="1029834" cy="369332"/>
            </a:xfrm>
            <a:prstGeom prst="rect">
              <a:avLst/>
            </a:prstGeom>
            <a:noFill/>
          </p:spPr>
          <p:txBody>
            <a:bodyPr wrap="none" rtlCol="0">
              <a:spAutoFit/>
            </a:bodyPr>
            <a:lstStyle/>
            <a:p>
              <a:r>
                <a:rPr lang="en-US" dirty="0" smtClean="0"/>
                <a:t>Jefferson</a:t>
              </a:r>
              <a:endParaRPr lang="en-US" dirty="0"/>
            </a:p>
          </p:txBody>
        </p:sp>
        <p:sp>
          <p:nvSpPr>
            <p:cNvPr id="8" name="TextBox 7"/>
            <p:cNvSpPr txBox="1"/>
            <p:nvPr/>
          </p:nvSpPr>
          <p:spPr>
            <a:xfrm>
              <a:off x="3488265" y="1580444"/>
              <a:ext cx="824265" cy="369332"/>
            </a:xfrm>
            <a:prstGeom prst="rect">
              <a:avLst/>
            </a:prstGeom>
            <a:noFill/>
          </p:spPr>
          <p:txBody>
            <a:bodyPr wrap="none" rtlCol="0">
              <a:spAutoFit/>
            </a:bodyPr>
            <a:lstStyle/>
            <a:p>
              <a:r>
                <a:rPr lang="en-US" dirty="0" smtClean="0"/>
                <a:t>Adams</a:t>
              </a:r>
              <a:endParaRPr lang="en-US" dirty="0"/>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srcRect/>
          <a:stretch>
            <a:fillRect/>
          </a:stretch>
        </p:blipFill>
        <p:spPr bwMode="auto">
          <a:xfrm>
            <a:off x="0" y="381000"/>
            <a:ext cx="8991600" cy="3810000"/>
          </a:xfrm>
          <a:prstGeom prst="rect">
            <a:avLst/>
          </a:prstGeom>
          <a:noFill/>
          <a:ln w="9525">
            <a:noFill/>
            <a:miter lim="800000"/>
            <a:headEnd/>
            <a:tailEnd/>
          </a:ln>
        </p:spPr>
      </p:pic>
      <p:sp>
        <p:nvSpPr>
          <p:cNvPr id="3"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b="1" i="0" u="sng" strike="noStrike" kern="1200" cap="none" spc="0" normalizeH="0" baseline="0" noProof="0" dirty="0" smtClean="0">
                <a:ln>
                  <a:noFill/>
                </a:ln>
                <a:solidFill>
                  <a:schemeClr val="bg1"/>
                </a:solidFill>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3" descr="Adams_geology.tif"/>
          <p:cNvPicPr>
            <a:picLocks noChangeAspect="1"/>
          </p:cNvPicPr>
          <p:nvPr/>
        </p:nvPicPr>
        <p:blipFill>
          <a:blip r:embed="rId3" cstate="screen"/>
          <a:srcRect/>
          <a:stretch>
            <a:fillRect/>
          </a:stretch>
        </p:blipFill>
        <p:spPr>
          <a:xfrm>
            <a:off x="2819400" y="4151376"/>
            <a:ext cx="3657600" cy="2706624"/>
          </a:xfrm>
          <a:prstGeom prst="rect">
            <a:avLst/>
          </a:prstGeom>
        </p:spPr>
      </p:pic>
      <p:sp>
        <p:nvSpPr>
          <p:cNvPr id="5" name="TextBox 4"/>
          <p:cNvSpPr txBox="1"/>
          <p:nvPr/>
        </p:nvSpPr>
        <p:spPr>
          <a:xfrm>
            <a:off x="1436511" y="6067778"/>
            <a:ext cx="1099083" cy="646331"/>
          </a:xfrm>
          <a:prstGeom prst="rect">
            <a:avLst/>
          </a:prstGeom>
          <a:noFill/>
        </p:spPr>
        <p:txBody>
          <a:bodyPr wrap="none" rtlCol="0">
            <a:spAutoFit/>
          </a:bodyPr>
          <a:lstStyle/>
          <a:p>
            <a:r>
              <a:rPr lang="en-US" dirty="0" smtClean="0"/>
              <a:t>Two-Mica</a:t>
            </a:r>
          </a:p>
          <a:p>
            <a:pPr algn="ctr"/>
            <a:r>
              <a:rPr lang="en-US" dirty="0" smtClean="0"/>
              <a:t>Granite</a:t>
            </a:r>
            <a:endParaRPr lang="en-US" dirty="0"/>
          </a:p>
        </p:txBody>
      </p:sp>
      <p:cxnSp>
        <p:nvCxnSpPr>
          <p:cNvPr id="6" name="Straight Arrow Connector 5"/>
          <p:cNvCxnSpPr/>
          <p:nvPr/>
        </p:nvCxnSpPr>
        <p:spPr>
          <a:xfrm flipV="1">
            <a:off x="2460978" y="5576712"/>
            <a:ext cx="564444" cy="6208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34200" y="4419600"/>
            <a:ext cx="1099083" cy="646331"/>
          </a:xfrm>
          <a:prstGeom prst="rect">
            <a:avLst/>
          </a:prstGeom>
          <a:noFill/>
        </p:spPr>
        <p:txBody>
          <a:bodyPr wrap="none" rtlCol="0">
            <a:spAutoFit/>
          </a:bodyPr>
          <a:lstStyle/>
          <a:p>
            <a:r>
              <a:rPr lang="en-US" dirty="0" smtClean="0"/>
              <a:t>Two-Mica</a:t>
            </a:r>
          </a:p>
          <a:p>
            <a:pPr algn="ctr"/>
            <a:r>
              <a:rPr lang="en-US" dirty="0" smtClean="0"/>
              <a:t>Granite</a:t>
            </a:r>
            <a:endParaRPr lang="en-US" dirty="0"/>
          </a:p>
        </p:txBody>
      </p:sp>
      <p:cxnSp>
        <p:nvCxnSpPr>
          <p:cNvPr id="8" name="Straight Arrow Connector 7"/>
          <p:cNvCxnSpPr/>
          <p:nvPr/>
        </p:nvCxnSpPr>
        <p:spPr>
          <a:xfrm flipH="1" flipV="1">
            <a:off x="6248400" y="4648200"/>
            <a:ext cx="641883" cy="183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3" idx="1"/>
          </p:cNvCxnSpPr>
          <p:nvPr/>
        </p:nvCxnSpPr>
        <p:spPr>
          <a:xfrm flipH="1" flipV="1">
            <a:off x="4876800" y="4876800"/>
            <a:ext cx="1828800" cy="9327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05600" y="5486400"/>
            <a:ext cx="2222275" cy="646331"/>
          </a:xfrm>
          <a:prstGeom prst="rect">
            <a:avLst/>
          </a:prstGeom>
          <a:noFill/>
        </p:spPr>
        <p:txBody>
          <a:bodyPr wrap="none" rtlCol="0">
            <a:spAutoFit/>
          </a:bodyPr>
          <a:lstStyle/>
          <a:p>
            <a:r>
              <a:rPr lang="en-US" dirty="0" smtClean="0"/>
              <a:t>Meta-Volcanic</a:t>
            </a:r>
          </a:p>
          <a:p>
            <a:r>
              <a:rPr lang="en-US" dirty="0" smtClean="0"/>
              <a:t>Or Meta-Sedimentary</a:t>
            </a:r>
            <a:endParaRPr lang="en-US" dirty="0"/>
          </a:p>
        </p:txBody>
      </p:sp>
      <p:sp>
        <p:nvSpPr>
          <p:cNvPr id="16" name="Rectangle 15"/>
          <p:cNvSpPr/>
          <p:nvPr/>
        </p:nvSpPr>
        <p:spPr>
          <a:xfrm>
            <a:off x="3810000" y="4572000"/>
            <a:ext cx="762000" cy="685800"/>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4126089" y="4538512"/>
            <a:ext cx="317716" cy="369332"/>
          </a:xfrm>
          <a:prstGeom prst="rect">
            <a:avLst/>
          </a:prstGeom>
          <a:noFill/>
        </p:spPr>
        <p:txBody>
          <a:bodyPr wrap="none" rtlCol="0">
            <a:spAutoFit/>
          </a:bodyPr>
          <a:lstStyle/>
          <a:p>
            <a:r>
              <a:rPr lang="en-US" dirty="0" smtClean="0"/>
              <a:t>A</a:t>
            </a:r>
            <a:endParaRPr lang="en-US" dirty="0"/>
          </a:p>
        </p:txBody>
      </p:sp>
      <p:sp>
        <p:nvSpPr>
          <p:cNvPr id="18" name="TextBox 17"/>
          <p:cNvSpPr txBox="1"/>
          <p:nvPr/>
        </p:nvSpPr>
        <p:spPr>
          <a:xfrm>
            <a:off x="3931356" y="4679623"/>
            <a:ext cx="317716" cy="369332"/>
          </a:xfrm>
          <a:prstGeom prst="rect">
            <a:avLst/>
          </a:prstGeom>
          <a:noFill/>
        </p:spPr>
        <p:txBody>
          <a:bodyPr wrap="none" rtlCol="0">
            <a:spAutoFit/>
          </a:bodyPr>
          <a:lstStyle/>
          <a:p>
            <a:r>
              <a:rPr lang="en-US" dirty="0" smtClean="0"/>
              <a:t>B</a:t>
            </a:r>
            <a:endParaRPr lang="en-US" dirty="0"/>
          </a:p>
        </p:txBody>
      </p:sp>
      <p:sp>
        <p:nvSpPr>
          <p:cNvPr id="19" name="TextBox 18"/>
          <p:cNvSpPr txBox="1"/>
          <p:nvPr/>
        </p:nvSpPr>
        <p:spPr>
          <a:xfrm>
            <a:off x="327378" y="4312355"/>
            <a:ext cx="1893532" cy="1754326"/>
          </a:xfrm>
          <a:prstGeom prst="rect">
            <a:avLst/>
          </a:prstGeom>
          <a:noFill/>
        </p:spPr>
        <p:txBody>
          <a:bodyPr wrap="none" rtlCol="0">
            <a:spAutoFit/>
          </a:bodyPr>
          <a:lstStyle/>
          <a:p>
            <a:r>
              <a:rPr lang="en-US" b="1" dirty="0" smtClean="0">
                <a:solidFill>
                  <a:srgbClr val="FF0000"/>
                </a:solidFill>
              </a:rPr>
              <a:t>Apparent Dip: SW</a:t>
            </a:r>
          </a:p>
          <a:p>
            <a:endParaRPr lang="en-US" b="1" dirty="0">
              <a:solidFill>
                <a:srgbClr val="FF0000"/>
              </a:solidFill>
            </a:endParaRPr>
          </a:p>
          <a:p>
            <a:r>
              <a:rPr lang="en-US" b="1" dirty="0" smtClean="0">
                <a:solidFill>
                  <a:srgbClr val="FF0000"/>
                </a:solidFill>
              </a:rPr>
              <a:t>Triplet:</a:t>
            </a:r>
          </a:p>
          <a:p>
            <a:r>
              <a:rPr lang="en-US" b="1" dirty="0" smtClean="0">
                <a:solidFill>
                  <a:srgbClr val="FF0000"/>
                </a:solidFill>
              </a:rPr>
              <a:t>W-B-W:</a:t>
            </a:r>
          </a:p>
          <a:p>
            <a:r>
              <a:rPr lang="en-US" b="1" dirty="0" smtClean="0">
                <a:solidFill>
                  <a:srgbClr val="FF0000"/>
                </a:solidFill>
              </a:rPr>
              <a:t>Low to High </a:t>
            </a:r>
            <a:r>
              <a:rPr lang="el-GR" b="1" dirty="0" smtClean="0">
                <a:solidFill>
                  <a:srgbClr val="FF0000"/>
                </a:solidFill>
              </a:rPr>
              <a:t>ε</a:t>
            </a:r>
            <a:endParaRPr lang="en-US" b="1" dirty="0" smtClean="0">
              <a:solidFill>
                <a:srgbClr val="FF0000"/>
              </a:solidFill>
            </a:endParaRPr>
          </a:p>
          <a:p>
            <a:r>
              <a:rPr lang="en-US" b="1" dirty="0" smtClean="0">
                <a:solidFill>
                  <a:srgbClr val="FF0000"/>
                </a:solidFill>
              </a:rPr>
              <a:t>(water filled Fx’s)</a:t>
            </a:r>
            <a:endParaRPr lang="en-US" b="1" dirty="0">
              <a:solidFill>
                <a:srgbClr val="FF0000"/>
              </a:solidFill>
            </a:endParaRPr>
          </a:p>
        </p:txBody>
      </p:sp>
      <p:sp>
        <p:nvSpPr>
          <p:cNvPr id="23" name="TextBox 22"/>
          <p:cNvSpPr txBox="1"/>
          <p:nvPr/>
        </p:nvSpPr>
        <p:spPr>
          <a:xfrm>
            <a:off x="8613422" y="3747911"/>
            <a:ext cx="317716" cy="369332"/>
          </a:xfrm>
          <a:prstGeom prst="rect">
            <a:avLst/>
          </a:prstGeom>
          <a:solidFill>
            <a:schemeClr val="bg1"/>
          </a:solidFill>
        </p:spPr>
        <p:txBody>
          <a:bodyPr wrap="none" rtlCol="0">
            <a:spAutoFit/>
          </a:bodyPr>
          <a:lstStyle/>
          <a:p>
            <a:r>
              <a:rPr lang="en-US" dirty="0" smtClean="0"/>
              <a:t>A</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srcRect/>
          <a:stretch>
            <a:fillRect/>
          </a:stretch>
        </p:blipFill>
        <p:spPr bwMode="auto">
          <a:xfrm>
            <a:off x="0" y="381000"/>
            <a:ext cx="9144000" cy="3810000"/>
          </a:xfrm>
          <a:prstGeom prst="rect">
            <a:avLst/>
          </a:prstGeom>
          <a:noFill/>
          <a:ln w="9525">
            <a:noFill/>
            <a:miter lim="800000"/>
            <a:headEnd/>
            <a:tailEnd/>
          </a:ln>
        </p:spPr>
      </p:pic>
      <p:sp>
        <p:nvSpPr>
          <p:cNvPr id="5"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b="1" i="0" u="sng" strike="noStrike" kern="1200" cap="none" spc="0" normalizeH="0" baseline="0" noProof="0" dirty="0" smtClean="0">
                <a:ln>
                  <a:noFill/>
                </a:ln>
                <a:solidFill>
                  <a:schemeClr val="bg1"/>
                </a:solidFill>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5" descr="Adams_geology.tif"/>
          <p:cNvPicPr>
            <a:picLocks noChangeAspect="1"/>
          </p:cNvPicPr>
          <p:nvPr/>
        </p:nvPicPr>
        <p:blipFill>
          <a:blip r:embed="rId3" cstate="screen"/>
          <a:srcRect/>
          <a:stretch>
            <a:fillRect/>
          </a:stretch>
        </p:blipFill>
        <p:spPr>
          <a:xfrm>
            <a:off x="2819400" y="4151376"/>
            <a:ext cx="3657600" cy="2706624"/>
          </a:xfrm>
          <a:prstGeom prst="rect">
            <a:avLst/>
          </a:prstGeom>
        </p:spPr>
      </p:pic>
      <p:sp>
        <p:nvSpPr>
          <p:cNvPr id="10" name="TextBox 9"/>
          <p:cNvSpPr txBox="1"/>
          <p:nvPr/>
        </p:nvSpPr>
        <p:spPr>
          <a:xfrm>
            <a:off x="6934200" y="4419600"/>
            <a:ext cx="1099083" cy="646331"/>
          </a:xfrm>
          <a:prstGeom prst="rect">
            <a:avLst/>
          </a:prstGeom>
          <a:noFill/>
        </p:spPr>
        <p:txBody>
          <a:bodyPr wrap="none" rtlCol="0">
            <a:spAutoFit/>
          </a:bodyPr>
          <a:lstStyle/>
          <a:p>
            <a:r>
              <a:rPr lang="en-US" dirty="0" smtClean="0"/>
              <a:t>Two-Mica</a:t>
            </a:r>
          </a:p>
          <a:p>
            <a:pPr algn="ctr"/>
            <a:r>
              <a:rPr lang="en-US" dirty="0" smtClean="0"/>
              <a:t>Granite</a:t>
            </a:r>
            <a:endParaRPr lang="en-US" dirty="0"/>
          </a:p>
        </p:txBody>
      </p:sp>
      <p:cxnSp>
        <p:nvCxnSpPr>
          <p:cNvPr id="11" name="Straight Arrow Connector 10"/>
          <p:cNvCxnSpPr/>
          <p:nvPr/>
        </p:nvCxnSpPr>
        <p:spPr>
          <a:xfrm flipH="1" flipV="1">
            <a:off x="6248400" y="4648200"/>
            <a:ext cx="641883" cy="183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3" idx="1"/>
          </p:cNvCxnSpPr>
          <p:nvPr/>
        </p:nvCxnSpPr>
        <p:spPr>
          <a:xfrm flipH="1" flipV="1">
            <a:off x="4876800" y="4876800"/>
            <a:ext cx="1828800" cy="9327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05600" y="5486400"/>
            <a:ext cx="2222275" cy="646331"/>
          </a:xfrm>
          <a:prstGeom prst="rect">
            <a:avLst/>
          </a:prstGeom>
          <a:noFill/>
        </p:spPr>
        <p:txBody>
          <a:bodyPr wrap="none" rtlCol="0">
            <a:spAutoFit/>
          </a:bodyPr>
          <a:lstStyle/>
          <a:p>
            <a:r>
              <a:rPr lang="en-US" dirty="0" smtClean="0"/>
              <a:t>Meta-Volcanic</a:t>
            </a:r>
          </a:p>
          <a:p>
            <a:r>
              <a:rPr lang="en-US" dirty="0" smtClean="0"/>
              <a:t>Or Meta-Sedimentary</a:t>
            </a:r>
            <a:endParaRPr lang="en-US" dirty="0"/>
          </a:p>
        </p:txBody>
      </p:sp>
      <p:sp>
        <p:nvSpPr>
          <p:cNvPr id="14" name="Rectangle 13"/>
          <p:cNvSpPr/>
          <p:nvPr/>
        </p:nvSpPr>
        <p:spPr>
          <a:xfrm>
            <a:off x="3767667" y="4591755"/>
            <a:ext cx="762000" cy="685800"/>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395111" y="4312355"/>
            <a:ext cx="1881284" cy="1754326"/>
          </a:xfrm>
          <a:prstGeom prst="rect">
            <a:avLst/>
          </a:prstGeom>
          <a:noFill/>
        </p:spPr>
        <p:txBody>
          <a:bodyPr wrap="none" rtlCol="0">
            <a:spAutoFit/>
          </a:bodyPr>
          <a:lstStyle/>
          <a:p>
            <a:r>
              <a:rPr lang="en-US" b="1" dirty="0" smtClean="0">
                <a:solidFill>
                  <a:srgbClr val="FF0000"/>
                </a:solidFill>
              </a:rPr>
              <a:t>Apparent Dip: NE</a:t>
            </a:r>
          </a:p>
          <a:p>
            <a:endParaRPr lang="en-US" b="1" dirty="0">
              <a:solidFill>
                <a:srgbClr val="FF0000"/>
              </a:solidFill>
            </a:endParaRPr>
          </a:p>
          <a:p>
            <a:r>
              <a:rPr lang="en-US" b="1" dirty="0" smtClean="0">
                <a:solidFill>
                  <a:srgbClr val="FF0000"/>
                </a:solidFill>
              </a:rPr>
              <a:t>Triplet: </a:t>
            </a:r>
          </a:p>
          <a:p>
            <a:r>
              <a:rPr lang="en-US" b="1" dirty="0" smtClean="0">
                <a:solidFill>
                  <a:srgbClr val="FF0000"/>
                </a:solidFill>
              </a:rPr>
              <a:t>B-W-B</a:t>
            </a:r>
          </a:p>
          <a:p>
            <a:r>
              <a:rPr lang="en-US" b="1" dirty="0" smtClean="0">
                <a:solidFill>
                  <a:srgbClr val="FF0000"/>
                </a:solidFill>
              </a:rPr>
              <a:t>High to Low </a:t>
            </a:r>
            <a:r>
              <a:rPr lang="el-GR" b="1" dirty="0" smtClean="0">
                <a:solidFill>
                  <a:srgbClr val="FF0000"/>
                </a:solidFill>
              </a:rPr>
              <a:t>ε</a:t>
            </a:r>
            <a:endParaRPr lang="en-US" b="1" dirty="0" smtClean="0">
              <a:solidFill>
                <a:srgbClr val="FF0000"/>
              </a:solidFill>
            </a:endParaRPr>
          </a:p>
          <a:p>
            <a:r>
              <a:rPr lang="en-US" b="1" dirty="0" smtClean="0">
                <a:solidFill>
                  <a:srgbClr val="FF0000"/>
                </a:solidFill>
              </a:rPr>
              <a:t>Air/Ice filled Fx’s?</a:t>
            </a:r>
            <a:endParaRPr lang="en-US" b="1" dirty="0">
              <a:solidFill>
                <a:srgbClr val="FF0000"/>
              </a:solidFill>
            </a:endParaRPr>
          </a:p>
        </p:txBody>
      </p:sp>
      <p:sp>
        <p:nvSpPr>
          <p:cNvPr id="16" name="TextBox 15"/>
          <p:cNvSpPr txBox="1"/>
          <p:nvPr/>
        </p:nvSpPr>
        <p:spPr>
          <a:xfrm>
            <a:off x="8613422" y="3747911"/>
            <a:ext cx="317716" cy="369332"/>
          </a:xfrm>
          <a:prstGeom prst="rect">
            <a:avLst/>
          </a:prstGeom>
          <a:solidFill>
            <a:schemeClr val="bg1"/>
          </a:solidFill>
        </p:spPr>
        <p:txBody>
          <a:bodyPr wrap="none" rtlCol="0">
            <a:spAutoFit/>
          </a:bodyPr>
          <a:lstStyle/>
          <a:p>
            <a:r>
              <a:rPr lang="en-US" dirty="0" smtClean="0"/>
              <a:t>B</a:t>
            </a:r>
            <a:endParaRPr lang="en-US" dirty="0"/>
          </a:p>
        </p:txBody>
      </p:sp>
      <p:sp>
        <p:nvSpPr>
          <p:cNvPr id="17" name="TextBox 16"/>
          <p:cNvSpPr txBox="1"/>
          <p:nvPr/>
        </p:nvSpPr>
        <p:spPr>
          <a:xfrm>
            <a:off x="4126089" y="4538512"/>
            <a:ext cx="317716" cy="369332"/>
          </a:xfrm>
          <a:prstGeom prst="rect">
            <a:avLst/>
          </a:prstGeom>
          <a:noFill/>
        </p:spPr>
        <p:txBody>
          <a:bodyPr wrap="none" rtlCol="0">
            <a:spAutoFit/>
          </a:bodyPr>
          <a:lstStyle/>
          <a:p>
            <a:r>
              <a:rPr lang="en-US" dirty="0" smtClean="0"/>
              <a:t>A</a:t>
            </a:r>
            <a:endParaRPr lang="en-US" dirty="0"/>
          </a:p>
        </p:txBody>
      </p:sp>
      <p:sp>
        <p:nvSpPr>
          <p:cNvPr id="18" name="TextBox 17"/>
          <p:cNvSpPr txBox="1"/>
          <p:nvPr/>
        </p:nvSpPr>
        <p:spPr>
          <a:xfrm>
            <a:off x="3931356" y="4679623"/>
            <a:ext cx="317716" cy="369332"/>
          </a:xfrm>
          <a:prstGeom prst="rect">
            <a:avLst/>
          </a:prstGeom>
          <a:noFill/>
        </p:spPr>
        <p:txBody>
          <a:bodyPr wrap="none" rtlCol="0">
            <a:spAutoFit/>
          </a:bodyPr>
          <a:lstStyle/>
          <a:p>
            <a:r>
              <a:rPr lang="en-US" dirty="0" smtClean="0"/>
              <a:t>B</a:t>
            </a:r>
            <a:endParaRPr lang="en-US" dirty="0"/>
          </a:p>
        </p:txBody>
      </p:sp>
      <p:sp>
        <p:nvSpPr>
          <p:cNvPr id="19" name="TextBox 18"/>
          <p:cNvSpPr txBox="1"/>
          <p:nvPr/>
        </p:nvSpPr>
        <p:spPr>
          <a:xfrm>
            <a:off x="1436511" y="6067778"/>
            <a:ext cx="1099083" cy="646331"/>
          </a:xfrm>
          <a:prstGeom prst="rect">
            <a:avLst/>
          </a:prstGeom>
          <a:noFill/>
        </p:spPr>
        <p:txBody>
          <a:bodyPr wrap="none" rtlCol="0">
            <a:spAutoFit/>
          </a:bodyPr>
          <a:lstStyle/>
          <a:p>
            <a:r>
              <a:rPr lang="en-US" dirty="0" smtClean="0"/>
              <a:t>Two-Mica</a:t>
            </a:r>
          </a:p>
          <a:p>
            <a:pPr algn="ctr"/>
            <a:r>
              <a:rPr lang="en-US" dirty="0" smtClean="0"/>
              <a:t>Granite</a:t>
            </a:r>
            <a:endParaRPr lang="en-US" dirty="0"/>
          </a:p>
        </p:txBody>
      </p:sp>
      <p:cxnSp>
        <p:nvCxnSpPr>
          <p:cNvPr id="20" name="Straight Arrow Connector 19"/>
          <p:cNvCxnSpPr/>
          <p:nvPr/>
        </p:nvCxnSpPr>
        <p:spPr>
          <a:xfrm flipV="1">
            <a:off x="2460978" y="5576712"/>
            <a:ext cx="564444" cy="6208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0" y="5552007"/>
            <a:ext cx="9143999"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Bedrock: Ordovician granite to granodiorite (Og)</a:t>
            </a:r>
          </a:p>
        </p:txBody>
      </p:sp>
      <p:grpSp>
        <p:nvGrpSpPr>
          <p:cNvPr id="2" name="Group 86"/>
          <p:cNvGrpSpPr/>
          <p:nvPr/>
        </p:nvGrpSpPr>
        <p:grpSpPr>
          <a:xfrm>
            <a:off x="302008" y="428186"/>
            <a:ext cx="4117592" cy="4905814"/>
            <a:chOff x="3710639" y="198031"/>
            <a:chExt cx="2554759" cy="3301899"/>
          </a:xfrm>
        </p:grpSpPr>
        <p:grpSp>
          <p:nvGrpSpPr>
            <p:cNvPr id="3" name="Group 43"/>
            <p:cNvGrpSpPr/>
            <p:nvPr/>
          </p:nvGrpSpPr>
          <p:grpSpPr>
            <a:xfrm>
              <a:off x="3710639" y="198031"/>
              <a:ext cx="2554759" cy="3301899"/>
              <a:chOff x="401275" y="712380"/>
              <a:chExt cx="3220465" cy="3678644"/>
            </a:xfrm>
          </p:grpSpPr>
          <p:pic>
            <p:nvPicPr>
              <p:cNvPr id="27" name="Picture 26" descr="MaySt-map.tif"/>
              <p:cNvPicPr>
                <a:picLocks noChangeAspect="1"/>
              </p:cNvPicPr>
              <p:nvPr/>
            </p:nvPicPr>
            <p:blipFill>
              <a:blip r:embed="rId2" cstate="screen"/>
              <a:srcRect/>
              <a:stretch>
                <a:fillRect/>
              </a:stretch>
            </p:blipFill>
            <p:spPr>
              <a:xfrm>
                <a:off x="401275" y="712380"/>
                <a:ext cx="3220465" cy="3678644"/>
              </a:xfrm>
              <a:prstGeom prst="rect">
                <a:avLst/>
              </a:prstGeom>
              <a:ln w="19050">
                <a:solidFill>
                  <a:schemeClr val="tx1"/>
                </a:solidFill>
              </a:ln>
            </p:spPr>
          </p:pic>
          <p:sp>
            <p:nvSpPr>
              <p:cNvPr id="29" name="TextBox 28"/>
              <p:cNvSpPr txBox="1"/>
              <p:nvPr/>
            </p:nvSpPr>
            <p:spPr>
              <a:xfrm>
                <a:off x="1319451" y="2320627"/>
                <a:ext cx="429032" cy="230788"/>
              </a:xfrm>
              <a:prstGeom prst="rect">
                <a:avLst/>
              </a:prstGeom>
              <a:noFill/>
            </p:spPr>
            <p:txBody>
              <a:bodyPr wrap="none" rtlCol="0">
                <a:spAutoFit/>
              </a:bodyPr>
              <a:lstStyle/>
              <a:p>
                <a:r>
                  <a:rPr lang="en-US" sz="1400" b="1" dirty="0" smtClean="0">
                    <a:solidFill>
                      <a:srgbClr val="FFFF00"/>
                    </a:solidFill>
                  </a:rPr>
                  <a:t>3 km</a:t>
                </a:r>
                <a:endParaRPr lang="en-US" sz="1400" b="1" dirty="0">
                  <a:solidFill>
                    <a:srgbClr val="FFFF00"/>
                  </a:solidFill>
                </a:endParaRPr>
              </a:p>
            </p:txBody>
          </p:sp>
          <p:cxnSp>
            <p:nvCxnSpPr>
              <p:cNvPr id="32" name="Straight Connector 31"/>
              <p:cNvCxnSpPr/>
              <p:nvPr/>
            </p:nvCxnSpPr>
            <p:spPr>
              <a:xfrm rot="5400000">
                <a:off x="2257515" y="2534409"/>
                <a:ext cx="200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661380" y="2523259"/>
                <a:ext cx="200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948905" y="966159"/>
                <a:ext cx="1970" cy="339367"/>
              </a:xfrm>
              <a:prstGeom prst="straightConnector1">
                <a:avLst/>
              </a:prstGeom>
              <a:ln w="254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21772" y="1056003"/>
                <a:ext cx="351378" cy="369332"/>
              </a:xfrm>
              <a:prstGeom prst="rect">
                <a:avLst/>
              </a:prstGeom>
              <a:noFill/>
            </p:spPr>
            <p:txBody>
              <a:bodyPr wrap="none" rtlCol="0">
                <a:spAutoFit/>
              </a:bodyPr>
              <a:lstStyle/>
              <a:p>
                <a:r>
                  <a:rPr lang="en-US" b="1" dirty="0" smtClean="0">
                    <a:solidFill>
                      <a:schemeClr val="bg1"/>
                    </a:solidFill>
                  </a:rPr>
                  <a:t>N</a:t>
                </a:r>
                <a:endParaRPr lang="en-US" b="1" dirty="0">
                  <a:solidFill>
                    <a:schemeClr val="bg1"/>
                  </a:solidFill>
                </a:endParaRPr>
              </a:p>
            </p:txBody>
          </p:sp>
        </p:grpSp>
        <p:sp>
          <p:nvSpPr>
            <p:cNvPr id="68" name="TextBox 67"/>
            <p:cNvSpPr txBox="1"/>
            <p:nvPr/>
          </p:nvSpPr>
          <p:spPr>
            <a:xfrm>
              <a:off x="4854557" y="533074"/>
              <a:ext cx="356710" cy="248582"/>
            </a:xfrm>
            <a:prstGeom prst="rect">
              <a:avLst/>
            </a:prstGeom>
            <a:noFill/>
          </p:spPr>
          <p:txBody>
            <a:bodyPr wrap="square" rtlCol="0">
              <a:spAutoFit/>
            </a:bodyPr>
            <a:lstStyle/>
            <a:p>
              <a:r>
                <a:rPr lang="en-US" dirty="0" smtClean="0">
                  <a:solidFill>
                    <a:schemeClr val="bg1"/>
                  </a:solidFill>
                </a:rPr>
                <a:t>Og</a:t>
              </a:r>
              <a:endParaRPr lang="en-US" dirty="0">
                <a:solidFill>
                  <a:schemeClr val="bg1"/>
                </a:solidFill>
              </a:endParaRPr>
            </a:p>
          </p:txBody>
        </p:sp>
        <p:sp>
          <p:nvSpPr>
            <p:cNvPr id="115" name="WordArt 23"/>
            <p:cNvSpPr>
              <a:spLocks noChangeArrowheads="1" noChangeShapeType="1" noTextEdit="1"/>
            </p:cNvSpPr>
            <p:nvPr/>
          </p:nvSpPr>
          <p:spPr bwMode="auto">
            <a:xfrm rot="2357100">
              <a:off x="4333365" y="2454278"/>
              <a:ext cx="309452" cy="138808"/>
            </a:xfrm>
            <a:prstGeom prst="rect">
              <a:avLst/>
            </a:prstGeom>
            <a:noFill/>
          </p:spPr>
          <p:txBody>
            <a:bodyPr wrap="none" fromWordArt="1">
              <a:prstTxWarp prst="textPlain">
                <a:avLst>
                  <a:gd name="adj" fmla="val 50000"/>
                </a:avLst>
              </a:prstTxWarp>
            </a:bodyPr>
            <a:lstStyle/>
            <a:p>
              <a:pPr algn="ctr"/>
              <a:r>
                <a:rPr lang="en-US" sz="3600" kern="10" dirty="0" smtClean="0">
                  <a:ln w="9525">
                    <a:solidFill>
                      <a:srgbClr val="000000"/>
                    </a:solidFill>
                    <a:round/>
                    <a:headEnd/>
                    <a:tailEnd/>
                  </a:ln>
                  <a:solidFill>
                    <a:schemeClr val="bg1"/>
                  </a:solidFill>
                  <a:latin typeface="Arial Black"/>
                </a:rPr>
                <a:t>Lake</a:t>
              </a:r>
              <a:endParaRPr lang="en-US" sz="3600" kern="10" dirty="0">
                <a:ln w="9525">
                  <a:solidFill>
                    <a:srgbClr val="000000"/>
                  </a:solidFill>
                  <a:round/>
                  <a:headEnd/>
                  <a:tailEnd/>
                </a:ln>
                <a:solidFill>
                  <a:schemeClr val="bg1"/>
                </a:solidFill>
                <a:latin typeface="Arial Black"/>
              </a:endParaRPr>
            </a:p>
          </p:txBody>
        </p:sp>
        <p:sp>
          <p:nvSpPr>
            <p:cNvPr id="116" name="WordArt 23"/>
            <p:cNvSpPr>
              <a:spLocks noChangeArrowheads="1" noChangeShapeType="1" noTextEdit="1"/>
            </p:cNvSpPr>
            <p:nvPr/>
          </p:nvSpPr>
          <p:spPr bwMode="auto">
            <a:xfrm rot="3184100">
              <a:off x="4545625" y="2886457"/>
              <a:ext cx="607215" cy="109714"/>
            </a:xfrm>
            <a:prstGeom prst="rect">
              <a:avLst/>
            </a:prstGeom>
            <a:noFill/>
          </p:spPr>
          <p:txBody>
            <a:bodyPr wrap="none" fromWordArt="1">
              <a:prstTxWarp prst="textPlain">
                <a:avLst>
                  <a:gd name="adj" fmla="val 50000"/>
                </a:avLst>
              </a:prstTxWarp>
            </a:bodyPr>
            <a:lstStyle/>
            <a:p>
              <a:pPr algn="ctr"/>
              <a:r>
                <a:rPr lang="en-US" sz="3600" kern="10" dirty="0" smtClean="0">
                  <a:ln w="9525">
                    <a:solidFill>
                      <a:srgbClr val="000000"/>
                    </a:solidFill>
                    <a:round/>
                    <a:headEnd/>
                    <a:tailEnd/>
                  </a:ln>
                  <a:solidFill>
                    <a:schemeClr val="bg1"/>
                  </a:solidFill>
                  <a:latin typeface="Arial Black"/>
                </a:rPr>
                <a:t>Mascoma</a:t>
              </a:r>
              <a:endParaRPr lang="en-US" sz="3600" kern="10" dirty="0">
                <a:ln w="9525">
                  <a:solidFill>
                    <a:srgbClr val="000000"/>
                  </a:solidFill>
                  <a:round/>
                  <a:headEnd/>
                  <a:tailEnd/>
                </a:ln>
                <a:solidFill>
                  <a:schemeClr val="bg1"/>
                </a:solidFill>
                <a:latin typeface="Arial Black"/>
              </a:endParaRPr>
            </a:p>
          </p:txBody>
        </p:sp>
        <p:sp>
          <p:nvSpPr>
            <p:cNvPr id="117" name="WordArt 23"/>
            <p:cNvSpPr>
              <a:spLocks noChangeArrowheads="1" noChangeShapeType="1" noTextEdit="1"/>
            </p:cNvSpPr>
            <p:nvPr/>
          </p:nvSpPr>
          <p:spPr bwMode="auto">
            <a:xfrm rot="4952122">
              <a:off x="5082219" y="1121394"/>
              <a:ext cx="417607" cy="128339"/>
            </a:xfrm>
            <a:prstGeom prst="rect">
              <a:avLst/>
            </a:prstGeom>
            <a:noFill/>
          </p:spPr>
          <p:txBody>
            <a:bodyPr wrap="none" fromWordArt="1">
              <a:prstTxWarp prst="textPlain">
                <a:avLst>
                  <a:gd name="adj" fmla="val 50000"/>
                </a:avLst>
              </a:prstTxWarp>
            </a:bodyPr>
            <a:lstStyle/>
            <a:p>
              <a:pPr algn="ctr"/>
              <a:r>
                <a:rPr lang="en-US" sz="3600" kern="10" dirty="0" smtClean="0">
                  <a:ln w="9525">
                    <a:solidFill>
                      <a:srgbClr val="000000"/>
                    </a:solidFill>
                    <a:round/>
                    <a:headEnd/>
                    <a:tailEnd/>
                  </a:ln>
                  <a:solidFill>
                    <a:schemeClr val="bg1"/>
                  </a:solidFill>
                  <a:latin typeface="Arial Black"/>
                </a:rPr>
                <a:t>May St</a:t>
              </a:r>
              <a:endParaRPr lang="en-US" sz="3600" kern="10" dirty="0">
                <a:ln w="9525">
                  <a:solidFill>
                    <a:srgbClr val="000000"/>
                  </a:solidFill>
                  <a:round/>
                  <a:headEnd/>
                  <a:tailEnd/>
                </a:ln>
                <a:solidFill>
                  <a:schemeClr val="bg1"/>
                </a:solidFill>
                <a:latin typeface="Arial Black"/>
              </a:endParaRPr>
            </a:p>
          </p:txBody>
        </p:sp>
      </p:grpSp>
      <p:pic>
        <p:nvPicPr>
          <p:cNvPr id="70" name="Picture 69" descr="LocationMap-Enf-Can-LymeCtr.tif"/>
          <p:cNvPicPr>
            <a:picLocks noChangeAspect="1"/>
          </p:cNvPicPr>
          <p:nvPr/>
        </p:nvPicPr>
        <p:blipFill>
          <a:blip r:embed="rId3" cstate="screen">
            <a:clrChange>
              <a:clrFrom>
                <a:srgbClr val="FFFFFF"/>
              </a:clrFrom>
              <a:clrTo>
                <a:srgbClr val="FFFFFF">
                  <a:alpha val="0"/>
                </a:srgbClr>
              </a:clrTo>
            </a:clrChange>
          </a:blip>
          <a:srcRect/>
          <a:stretch>
            <a:fillRect/>
          </a:stretch>
        </p:blipFill>
        <p:spPr>
          <a:xfrm>
            <a:off x="4791122" y="1201998"/>
            <a:ext cx="2766673" cy="3467390"/>
          </a:xfrm>
          <a:prstGeom prst="rect">
            <a:avLst/>
          </a:prstGeom>
        </p:spPr>
      </p:pic>
      <p:sp>
        <p:nvSpPr>
          <p:cNvPr id="71" name="TextBox 70"/>
          <p:cNvSpPr txBox="1"/>
          <p:nvPr/>
        </p:nvSpPr>
        <p:spPr>
          <a:xfrm>
            <a:off x="4880105" y="428430"/>
            <a:ext cx="3520945" cy="369332"/>
          </a:xfrm>
          <a:prstGeom prst="rect">
            <a:avLst/>
          </a:prstGeom>
          <a:noFill/>
        </p:spPr>
        <p:txBody>
          <a:bodyPr wrap="square" rtlCol="0">
            <a:spAutoFit/>
          </a:bodyPr>
          <a:lstStyle/>
          <a:p>
            <a:pPr algn="ctr"/>
            <a:r>
              <a:rPr lang="en-US" dirty="0" smtClean="0">
                <a:solidFill>
                  <a:srgbClr val="FF0000"/>
                </a:solidFill>
                <a:latin typeface="Arial" pitchFamily="34" charset="0"/>
                <a:cs typeface="Arial" pitchFamily="34" charset="0"/>
              </a:rPr>
              <a:t>Moose Mtn. Road, Enfield, NH</a:t>
            </a:r>
          </a:p>
        </p:txBody>
      </p:sp>
      <p:sp>
        <p:nvSpPr>
          <p:cNvPr id="78" name="Freeform 77"/>
          <p:cNvSpPr/>
          <p:nvPr/>
        </p:nvSpPr>
        <p:spPr>
          <a:xfrm>
            <a:off x="1657739" y="538065"/>
            <a:ext cx="1343608" cy="2995126"/>
          </a:xfrm>
          <a:custGeom>
            <a:avLst/>
            <a:gdLst>
              <a:gd name="connsiteX0" fmla="*/ 1343608 w 1343608"/>
              <a:gd name="connsiteY0" fmla="*/ 2995126 h 2995126"/>
              <a:gd name="connsiteX1" fmla="*/ 1138335 w 1343608"/>
              <a:gd name="connsiteY1" fmla="*/ 2565918 h 2995126"/>
              <a:gd name="connsiteX2" fmla="*/ 821094 w 1343608"/>
              <a:gd name="connsiteY2" fmla="*/ 2192694 h 2995126"/>
              <a:gd name="connsiteX3" fmla="*/ 503853 w 1343608"/>
              <a:gd name="connsiteY3" fmla="*/ 1819469 h 2995126"/>
              <a:gd name="connsiteX4" fmla="*/ 298580 w 1343608"/>
              <a:gd name="connsiteY4" fmla="*/ 1455575 h 2995126"/>
              <a:gd name="connsiteX5" fmla="*/ 158620 w 1343608"/>
              <a:gd name="connsiteY5" fmla="*/ 1110343 h 2995126"/>
              <a:gd name="connsiteX6" fmla="*/ 83975 w 1343608"/>
              <a:gd name="connsiteY6" fmla="*/ 746449 h 2995126"/>
              <a:gd name="connsiteX7" fmla="*/ 46653 w 1343608"/>
              <a:gd name="connsiteY7" fmla="*/ 485192 h 2995126"/>
              <a:gd name="connsiteX8" fmla="*/ 18661 w 1343608"/>
              <a:gd name="connsiteY8" fmla="*/ 186612 h 2995126"/>
              <a:gd name="connsiteX9" fmla="*/ 0 w 1343608"/>
              <a:gd name="connsiteY9" fmla="*/ 0 h 299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3608" h="2995126">
                <a:moveTo>
                  <a:pt x="1343608" y="2995126"/>
                </a:moveTo>
                <a:cubicBezTo>
                  <a:pt x="1284514" y="2847391"/>
                  <a:pt x="1225421" y="2699657"/>
                  <a:pt x="1138335" y="2565918"/>
                </a:cubicBezTo>
                <a:cubicBezTo>
                  <a:pt x="1051249" y="2432179"/>
                  <a:pt x="821094" y="2192694"/>
                  <a:pt x="821094" y="2192694"/>
                </a:cubicBezTo>
                <a:cubicBezTo>
                  <a:pt x="715347" y="2068286"/>
                  <a:pt x="590939" y="1942322"/>
                  <a:pt x="503853" y="1819469"/>
                </a:cubicBezTo>
                <a:cubicBezTo>
                  <a:pt x="416767" y="1696616"/>
                  <a:pt x="356119" y="1573763"/>
                  <a:pt x="298580" y="1455575"/>
                </a:cubicBezTo>
                <a:cubicBezTo>
                  <a:pt x="241041" y="1337387"/>
                  <a:pt x="194387" y="1228531"/>
                  <a:pt x="158620" y="1110343"/>
                </a:cubicBezTo>
                <a:cubicBezTo>
                  <a:pt x="122853" y="992155"/>
                  <a:pt x="102636" y="850641"/>
                  <a:pt x="83975" y="746449"/>
                </a:cubicBezTo>
                <a:cubicBezTo>
                  <a:pt x="65314" y="642257"/>
                  <a:pt x="57539" y="578498"/>
                  <a:pt x="46653" y="485192"/>
                </a:cubicBezTo>
                <a:cubicBezTo>
                  <a:pt x="35767" y="391886"/>
                  <a:pt x="26436" y="267477"/>
                  <a:pt x="18661" y="186612"/>
                </a:cubicBezTo>
                <a:cubicBezTo>
                  <a:pt x="10886" y="105747"/>
                  <a:pt x="5443" y="52873"/>
                  <a:pt x="0" y="0"/>
                </a:cubicBez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 name="WordArt 23"/>
          <p:cNvSpPr>
            <a:spLocks noChangeArrowheads="1" noChangeShapeType="1" noTextEdit="1"/>
          </p:cNvSpPr>
          <p:nvPr/>
        </p:nvSpPr>
        <p:spPr bwMode="auto">
          <a:xfrm rot="3742296">
            <a:off x="1487772" y="1839143"/>
            <a:ext cx="1319164" cy="185511"/>
          </a:xfrm>
          <a:prstGeom prst="rect">
            <a:avLst/>
          </a:prstGeom>
          <a:noFill/>
        </p:spPr>
        <p:txBody>
          <a:bodyPr wrap="none" fromWordArt="1">
            <a:prstTxWarp prst="textPlain">
              <a:avLst>
                <a:gd name="adj" fmla="val 50000"/>
              </a:avLst>
            </a:prstTxWarp>
          </a:bodyPr>
          <a:lstStyle/>
          <a:p>
            <a:pPr algn="ctr"/>
            <a:r>
              <a:rPr lang="en-US" sz="3600" kern="10" dirty="0" smtClean="0">
                <a:ln w="9525">
                  <a:solidFill>
                    <a:srgbClr val="000000"/>
                  </a:solidFill>
                  <a:round/>
                  <a:headEnd/>
                  <a:tailEnd/>
                </a:ln>
                <a:solidFill>
                  <a:schemeClr val="bg1"/>
                </a:solidFill>
                <a:latin typeface="Arial Black"/>
              </a:rPr>
              <a:t>Moose Mtn Road</a:t>
            </a:r>
            <a:endParaRPr lang="en-US" sz="3600" kern="10" dirty="0">
              <a:ln w="9525">
                <a:solidFill>
                  <a:srgbClr val="000000"/>
                </a:solidFill>
                <a:round/>
                <a:headEnd/>
                <a:tailEnd/>
              </a:ln>
              <a:solidFill>
                <a:schemeClr val="bg1"/>
              </a:solidFill>
              <a:latin typeface="Arial Black"/>
            </a:endParaRPr>
          </a:p>
        </p:txBody>
      </p:sp>
      <p:sp>
        <p:nvSpPr>
          <p:cNvPr id="30"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b="1" i="0" u="sng" strike="noStrike" kern="1200" cap="none" spc="0" normalizeH="0" baseline="0" noProof="0" dirty="0" smtClean="0">
                <a:ln>
                  <a:noFill/>
                </a:ln>
                <a:solidFill>
                  <a:schemeClr val="bg1"/>
                </a:solidFill>
                <a:effectLst/>
                <a:uLnTx/>
                <a:uFillTx/>
                <a:latin typeface="+mj-lt"/>
                <a:ea typeface="+mj-ea"/>
                <a:cs typeface="+mj-cs"/>
              </a:rPr>
              <a:t>Bedrock Geology</a:t>
            </a:r>
            <a:r>
              <a:rPr kumimoji="0" lang="en-US" sz="1800" b="1" i="0" strike="noStrike" kern="1200" cap="none" spc="0" normalizeH="0" noProof="0" dirty="0" smtClean="0">
                <a:ln>
                  <a:noFill/>
                </a:ln>
                <a:solidFill>
                  <a:schemeClr val="bg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b="1" i="0" u="sng" strike="noStrike" kern="1200" cap="none" spc="0" normalizeH="0" baseline="0" noProof="0" dirty="0" smtClean="0">
                <a:ln>
                  <a:noFill/>
                </a:ln>
                <a:solidFill>
                  <a:schemeClr val="bg1"/>
                </a:solidFill>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pic>
        <p:nvPicPr>
          <p:cNvPr id="3076" name="Picture 4" descr="MM2700-hiAmp"/>
          <p:cNvPicPr>
            <a:picLocks noChangeAspect="1" noChangeArrowheads="1"/>
          </p:cNvPicPr>
          <p:nvPr/>
        </p:nvPicPr>
        <p:blipFill>
          <a:blip r:embed="rId2" cstate="screen">
            <a:lum bright="-6000" contrast="48000"/>
          </a:blip>
          <a:srcRect/>
          <a:stretch>
            <a:fillRect/>
          </a:stretch>
        </p:blipFill>
        <p:spPr bwMode="auto">
          <a:xfrm>
            <a:off x="225425" y="1409498"/>
            <a:ext cx="8918575" cy="3701370"/>
          </a:xfrm>
          <a:prstGeom prst="rect">
            <a:avLst/>
          </a:prstGeom>
          <a:noFill/>
        </p:spPr>
      </p:pic>
      <p:sp>
        <p:nvSpPr>
          <p:cNvPr id="3078" name="Oval 6"/>
          <p:cNvSpPr>
            <a:spLocks noChangeArrowheads="1"/>
          </p:cNvSpPr>
          <p:nvPr/>
        </p:nvSpPr>
        <p:spPr bwMode="auto">
          <a:xfrm>
            <a:off x="3363912" y="3939293"/>
            <a:ext cx="438150" cy="323850"/>
          </a:xfrm>
          <a:prstGeom prst="ellipse">
            <a:avLst/>
          </a:prstGeom>
          <a:noFill/>
          <a:ln w="9525">
            <a:solidFill>
              <a:srgbClr val="FFFF00"/>
            </a:solidFill>
            <a:round/>
            <a:headEnd/>
            <a:tailEnd/>
          </a:ln>
          <a:effectLst/>
        </p:spPr>
        <p:txBody>
          <a:bodyPr wrap="none" anchor="ctr"/>
          <a:lstStyle/>
          <a:p>
            <a:endParaRPr lang="en-US" dirty="0"/>
          </a:p>
        </p:txBody>
      </p:sp>
      <p:pic>
        <p:nvPicPr>
          <p:cNvPr id="3079" name="Picture 7" descr="MM2300-scan485-start442ns-20nsIncr"/>
          <p:cNvPicPr>
            <a:picLocks noChangeAspect="1" noChangeArrowheads="1"/>
          </p:cNvPicPr>
          <p:nvPr/>
        </p:nvPicPr>
        <p:blipFill>
          <a:blip r:embed="rId3" cstate="screen"/>
          <a:srcRect/>
          <a:stretch>
            <a:fillRect/>
          </a:stretch>
        </p:blipFill>
        <p:spPr bwMode="auto">
          <a:xfrm>
            <a:off x="702557" y="3502201"/>
            <a:ext cx="1941513" cy="1506537"/>
          </a:xfrm>
          <a:prstGeom prst="rect">
            <a:avLst/>
          </a:prstGeom>
          <a:noFill/>
          <a:ln w="9525">
            <a:solidFill>
              <a:schemeClr val="tx1"/>
            </a:solidFill>
            <a:miter lim="800000"/>
            <a:headEnd/>
            <a:tailEnd/>
          </a:ln>
        </p:spPr>
      </p:pic>
      <p:sp>
        <p:nvSpPr>
          <p:cNvPr id="3080" name="Line 8"/>
          <p:cNvSpPr>
            <a:spLocks noChangeShapeType="1"/>
          </p:cNvSpPr>
          <p:nvPr/>
        </p:nvSpPr>
        <p:spPr bwMode="auto">
          <a:xfrm>
            <a:off x="2019829" y="3790421"/>
            <a:ext cx="334963" cy="63500"/>
          </a:xfrm>
          <a:prstGeom prst="line">
            <a:avLst/>
          </a:prstGeom>
          <a:noFill/>
          <a:ln w="9525">
            <a:solidFill>
              <a:schemeClr val="tx1"/>
            </a:solidFill>
            <a:round/>
            <a:headEnd/>
            <a:tailEnd type="triangle" w="med" len="med"/>
          </a:ln>
          <a:effectLst/>
        </p:spPr>
        <p:txBody>
          <a:bodyPr/>
          <a:lstStyle/>
          <a:p>
            <a:endParaRPr lang="en-US" dirty="0"/>
          </a:p>
        </p:txBody>
      </p:sp>
      <p:sp>
        <p:nvSpPr>
          <p:cNvPr id="7" name="TextBox 6"/>
          <p:cNvSpPr txBox="1"/>
          <p:nvPr/>
        </p:nvSpPr>
        <p:spPr>
          <a:xfrm>
            <a:off x="2393067" y="640644"/>
            <a:ext cx="4849404" cy="738664"/>
          </a:xfrm>
          <a:prstGeom prst="rect">
            <a:avLst/>
          </a:prstGeom>
          <a:noFill/>
        </p:spPr>
        <p:txBody>
          <a:bodyPr wrap="none" rtlCol="0">
            <a:spAutoFit/>
          </a:bodyPr>
          <a:lstStyle/>
          <a:p>
            <a:r>
              <a:rPr lang="en-US" sz="1400" dirty="0" smtClean="0">
                <a:solidFill>
                  <a:srgbClr val="FF0000"/>
                </a:solidFill>
                <a:latin typeface="Arial" pitchFamily="34" charset="0"/>
                <a:cs typeface="Arial" pitchFamily="34" charset="0"/>
              </a:rPr>
              <a:t>Deep penetration in Enfield granodiorite, Moose Mtn. Road</a:t>
            </a:r>
          </a:p>
          <a:p>
            <a:endParaRPr lang="en-US" sz="1400" dirty="0">
              <a:solidFill>
                <a:srgbClr val="FF0000"/>
              </a:solidFill>
              <a:latin typeface="Arial" pitchFamily="34" charset="0"/>
              <a:cs typeface="Arial" pitchFamily="34" charset="0"/>
            </a:endParaRPr>
          </a:p>
          <a:p>
            <a:r>
              <a:rPr lang="en-US" sz="1400" i="1" dirty="0" smtClean="0">
                <a:solidFill>
                  <a:srgbClr val="FF0000"/>
                </a:solidFill>
                <a:latin typeface="Symbol" pitchFamily="18" charset="2"/>
                <a:cs typeface="Arial" pitchFamily="34" charset="0"/>
              </a:rPr>
              <a:t>e</a:t>
            </a:r>
            <a:r>
              <a:rPr lang="en-US" sz="1400" dirty="0" smtClean="0">
                <a:solidFill>
                  <a:srgbClr val="FF0000"/>
                </a:solidFill>
                <a:latin typeface="Arial" pitchFamily="34" charset="0"/>
                <a:cs typeface="Arial" pitchFamily="34" charset="0"/>
              </a:rPr>
              <a:t> = 6.6</a:t>
            </a:r>
          </a:p>
        </p:txBody>
      </p:sp>
      <p:cxnSp>
        <p:nvCxnSpPr>
          <p:cNvPr id="10" name="Straight Arrow Connector 9"/>
          <p:cNvCxnSpPr/>
          <p:nvPr/>
        </p:nvCxnSpPr>
        <p:spPr>
          <a:xfrm flipH="1" flipV="1">
            <a:off x="6976356" y="2698044"/>
            <a:ext cx="282223" cy="47413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88566" y="3160888"/>
            <a:ext cx="2937535" cy="369332"/>
          </a:xfrm>
          <a:prstGeom prst="rect">
            <a:avLst/>
          </a:prstGeom>
          <a:noFill/>
        </p:spPr>
        <p:txBody>
          <a:bodyPr wrap="none" rtlCol="0">
            <a:spAutoFit/>
          </a:bodyPr>
          <a:lstStyle/>
          <a:p>
            <a:pPr algn="ctr"/>
            <a:r>
              <a:rPr lang="en-US" dirty="0" smtClean="0"/>
              <a:t>Fractures or </a:t>
            </a:r>
            <a:r>
              <a:rPr lang="en-US" dirty="0"/>
              <a:t>E</a:t>
            </a:r>
            <a:r>
              <a:rPr lang="en-US" dirty="0" smtClean="0"/>
              <a:t>xfoliation Joints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srcRect/>
          <a:stretch>
            <a:fillRect/>
          </a:stretch>
        </p:blipFill>
        <p:spPr bwMode="auto">
          <a:xfrm>
            <a:off x="0" y="1518355"/>
            <a:ext cx="9144000" cy="3804356"/>
          </a:xfrm>
          <a:prstGeom prst="rect">
            <a:avLst/>
          </a:prstGeom>
          <a:noFill/>
          <a:ln w="9525">
            <a:noFill/>
            <a:miter lim="800000"/>
            <a:headEnd/>
            <a:tailEnd/>
          </a:ln>
        </p:spPr>
      </p:pic>
      <p:sp>
        <p:nvSpPr>
          <p:cNvPr id="3"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b="1" i="0" u="sng" strike="noStrike" kern="1200" cap="none" spc="0" normalizeH="0" baseline="0" noProof="0" dirty="0" smtClean="0">
                <a:ln>
                  <a:noFill/>
                </a:ln>
                <a:solidFill>
                  <a:schemeClr val="bg1"/>
                </a:solidFill>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extBox 3"/>
          <p:cNvSpPr txBox="1"/>
          <p:nvPr/>
        </p:nvSpPr>
        <p:spPr>
          <a:xfrm>
            <a:off x="3220296" y="584200"/>
            <a:ext cx="2542684" cy="738664"/>
          </a:xfrm>
          <a:prstGeom prst="rect">
            <a:avLst/>
          </a:prstGeom>
          <a:noFill/>
        </p:spPr>
        <p:txBody>
          <a:bodyPr wrap="none" rtlCol="0">
            <a:spAutoFit/>
          </a:bodyPr>
          <a:lstStyle/>
          <a:p>
            <a:pPr algn="ctr"/>
            <a:r>
              <a:rPr lang="en-US" sz="1400" dirty="0" smtClean="0">
                <a:solidFill>
                  <a:srgbClr val="FF0000"/>
                </a:solidFill>
                <a:latin typeface="Arial" pitchFamily="34" charset="0"/>
                <a:cs typeface="Arial" pitchFamily="34" charset="0"/>
              </a:rPr>
              <a:t>Fractures or Exfoliation Joints</a:t>
            </a:r>
          </a:p>
          <a:p>
            <a:pPr algn="ctr"/>
            <a:endParaRPr lang="en-US" sz="1400" dirty="0" smtClean="0">
              <a:solidFill>
                <a:srgbClr val="FF0000"/>
              </a:solidFill>
              <a:latin typeface="Arial" pitchFamily="34" charset="0"/>
              <a:cs typeface="Arial" pitchFamily="34" charset="0"/>
            </a:endParaRPr>
          </a:p>
          <a:p>
            <a:r>
              <a:rPr lang="en-US" sz="1400" dirty="0" smtClean="0">
                <a:solidFill>
                  <a:srgbClr val="FF0000"/>
                </a:solidFill>
                <a:latin typeface="Arial" pitchFamily="34" charset="0"/>
                <a:cs typeface="Arial" pitchFamily="34" charset="0"/>
              </a:rPr>
              <a:t>3 Mile Road, Enfield NH</a:t>
            </a:r>
          </a:p>
        </p:txBody>
      </p:sp>
      <p:sp>
        <p:nvSpPr>
          <p:cNvPr id="5" name="TextBox 4"/>
          <p:cNvSpPr txBox="1"/>
          <p:nvPr/>
        </p:nvSpPr>
        <p:spPr>
          <a:xfrm>
            <a:off x="1885245" y="5520267"/>
            <a:ext cx="5732338" cy="369332"/>
          </a:xfrm>
          <a:prstGeom prst="rect">
            <a:avLst/>
          </a:prstGeom>
          <a:noFill/>
        </p:spPr>
        <p:txBody>
          <a:bodyPr wrap="none" rtlCol="0">
            <a:spAutoFit/>
          </a:bodyPr>
          <a:lstStyle/>
          <a:p>
            <a:r>
              <a:rPr lang="en-US" dirty="0" smtClean="0"/>
              <a:t>White-Black-White (W-B-W) triplet = water filled fractures?</a:t>
            </a:r>
            <a:endParaRPr lang="en-US" dirty="0"/>
          </a:p>
        </p:txBody>
      </p:sp>
      <p:cxnSp>
        <p:nvCxnSpPr>
          <p:cNvPr id="7" name="Straight Arrow Connector 6"/>
          <p:cNvCxnSpPr/>
          <p:nvPr/>
        </p:nvCxnSpPr>
        <p:spPr>
          <a:xfrm flipV="1">
            <a:off x="6716889" y="4786489"/>
            <a:ext cx="112889" cy="76764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H_GPR_2012-2013.tif"/>
          <p:cNvPicPr>
            <a:picLocks noChangeAspect="1"/>
          </p:cNvPicPr>
          <p:nvPr/>
        </p:nvPicPr>
        <p:blipFill>
          <a:blip r:embed="rId2" cstate="screen"/>
          <a:srcRect/>
          <a:stretch>
            <a:fillRect/>
          </a:stretch>
        </p:blipFill>
        <p:spPr>
          <a:xfrm>
            <a:off x="457200" y="539496"/>
            <a:ext cx="8229600" cy="6089904"/>
          </a:xfrm>
          <a:prstGeom prst="rect">
            <a:avLst/>
          </a:prstGeom>
        </p:spPr>
      </p:pic>
      <p:sp>
        <p:nvSpPr>
          <p:cNvPr id="13" name="Rectangle 12"/>
          <p:cNvSpPr/>
          <p:nvPr/>
        </p:nvSpPr>
        <p:spPr>
          <a:xfrm>
            <a:off x="4114800" y="5029200"/>
            <a:ext cx="4572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144911" y="2980267"/>
            <a:ext cx="1492956" cy="4064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895600" y="685800"/>
            <a:ext cx="3403496" cy="369332"/>
          </a:xfrm>
          <a:prstGeom prst="rect">
            <a:avLst/>
          </a:prstGeom>
          <a:solidFill>
            <a:schemeClr val="bg1">
              <a:lumMod val="85000"/>
            </a:schemeClr>
          </a:solidFill>
        </p:spPr>
        <p:txBody>
          <a:bodyPr wrap="none" rtlCol="0">
            <a:spAutoFit/>
          </a:bodyPr>
          <a:lstStyle/>
          <a:p>
            <a:r>
              <a:rPr lang="en-US" dirty="0" smtClean="0">
                <a:solidFill>
                  <a:srgbClr val="FF0000"/>
                </a:solidFill>
                <a:latin typeface="Arial" pitchFamily="34" charset="0"/>
                <a:cs typeface="Arial" pitchFamily="34" charset="0"/>
              </a:rPr>
              <a:t>Lake Evolution Geomorphology</a:t>
            </a:r>
          </a:p>
        </p:txBody>
      </p:sp>
      <p:sp>
        <p:nvSpPr>
          <p:cNvPr id="6" name="TextBox 5"/>
          <p:cNvSpPr txBox="1"/>
          <p:nvPr/>
        </p:nvSpPr>
        <p:spPr>
          <a:xfrm>
            <a:off x="1447800" y="4114800"/>
            <a:ext cx="931665" cy="307777"/>
          </a:xfrm>
          <a:prstGeom prst="rect">
            <a:avLst/>
          </a:prstGeom>
          <a:noFill/>
        </p:spPr>
        <p:txBody>
          <a:bodyPr wrap="none" rtlCol="0">
            <a:spAutoFit/>
          </a:bodyPr>
          <a:lstStyle/>
          <a:p>
            <a:r>
              <a:rPr lang="en-US" sz="1400" dirty="0" smtClean="0">
                <a:solidFill>
                  <a:srgbClr val="FFFF00"/>
                </a:solidFill>
                <a:latin typeface="Arial" pitchFamily="34" charset="0"/>
                <a:cs typeface="Arial" pitchFamily="34" charset="0"/>
              </a:rPr>
              <a:t>Sand pits</a:t>
            </a:r>
          </a:p>
        </p:txBody>
      </p:sp>
      <p:sp>
        <p:nvSpPr>
          <p:cNvPr id="7" name="TextBox 6"/>
          <p:cNvSpPr txBox="1"/>
          <p:nvPr/>
        </p:nvSpPr>
        <p:spPr>
          <a:xfrm rot="3470702">
            <a:off x="1722163" y="2646700"/>
            <a:ext cx="675185" cy="338554"/>
          </a:xfrm>
          <a:prstGeom prst="rect">
            <a:avLst/>
          </a:prstGeom>
          <a:noFill/>
        </p:spPr>
        <p:txBody>
          <a:bodyPr wrap="none" rtlCol="0">
            <a:spAutoFit/>
          </a:bodyPr>
          <a:lstStyle/>
          <a:p>
            <a:r>
              <a:rPr lang="en-US" sz="1600" dirty="0" smtClean="0">
                <a:solidFill>
                  <a:srgbClr val="FFFF00"/>
                </a:solidFill>
                <a:latin typeface="Arial" pitchFamily="34" charset="0"/>
                <a:cs typeface="Arial" pitchFamily="34" charset="0"/>
              </a:rPr>
              <a:t>Rte 3</a:t>
            </a:r>
          </a:p>
        </p:txBody>
      </p:sp>
      <p:sp>
        <p:nvSpPr>
          <p:cNvPr id="8" name="TextBox 7"/>
          <p:cNvSpPr txBox="1"/>
          <p:nvPr/>
        </p:nvSpPr>
        <p:spPr>
          <a:xfrm rot="20235921">
            <a:off x="3070879" y="2597960"/>
            <a:ext cx="798104" cy="307777"/>
          </a:xfrm>
          <a:prstGeom prst="rect">
            <a:avLst/>
          </a:prstGeom>
          <a:noFill/>
        </p:spPr>
        <p:txBody>
          <a:bodyPr wrap="none" rtlCol="0">
            <a:spAutoFit/>
          </a:bodyPr>
          <a:lstStyle/>
          <a:p>
            <a:r>
              <a:rPr lang="en-US" sz="1400" dirty="0" smtClean="0">
                <a:solidFill>
                  <a:srgbClr val="FFFF00"/>
                </a:solidFill>
                <a:latin typeface="Arial" pitchFamily="34" charset="0"/>
                <a:cs typeface="Arial" pitchFamily="34" charset="0"/>
              </a:rPr>
              <a:t>Rte 115</a:t>
            </a:r>
          </a:p>
        </p:txBody>
      </p:sp>
      <p:sp>
        <p:nvSpPr>
          <p:cNvPr id="10"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b="1" i="0" u="sng" strike="noStrike" kern="1200" cap="none" spc="0" normalizeH="0" noProof="0" dirty="0" smtClean="0">
                <a:ln>
                  <a:noFill/>
                </a:ln>
                <a:solidFill>
                  <a:schemeClr val="bg1"/>
                </a:solidFill>
                <a:effectLst/>
                <a:uLnTx/>
                <a:uFillTx/>
                <a:latin typeface="+mj-lt"/>
                <a:ea typeface="+mj-ea"/>
                <a:cs typeface="+mj-cs"/>
              </a:rPr>
              <a:t>Lacustrine</a:t>
            </a:r>
            <a:r>
              <a:rPr kumimoji="0" lang="en-US" sz="1800" i="0" strike="noStrike" kern="1200" cap="none" spc="0" normalizeH="0" noProof="0" dirty="0" smtClean="0">
                <a:ln>
                  <a:noFill/>
                </a:ln>
                <a:effectLst/>
                <a:uLnTx/>
                <a:uFillTx/>
                <a:latin typeface="+mj-lt"/>
                <a:ea typeface="+mj-ea"/>
                <a:cs typeface="+mj-cs"/>
              </a:rPr>
              <a:t>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
        <p:nvSpPr>
          <p:cNvPr id="11" name="TextBox 10"/>
          <p:cNvSpPr txBox="1"/>
          <p:nvPr/>
        </p:nvSpPr>
        <p:spPr>
          <a:xfrm>
            <a:off x="5836356" y="2980267"/>
            <a:ext cx="852606" cy="369332"/>
          </a:xfrm>
          <a:prstGeom prst="rect">
            <a:avLst/>
          </a:prstGeom>
          <a:noFill/>
        </p:spPr>
        <p:txBody>
          <a:bodyPr wrap="none" rtlCol="0">
            <a:spAutoFit/>
          </a:bodyPr>
          <a:lstStyle/>
          <a:p>
            <a:r>
              <a:rPr lang="en-US" dirty="0" smtClean="0">
                <a:solidFill>
                  <a:schemeClr val="bg1"/>
                </a:solidFill>
              </a:rPr>
              <a:t>swamp</a:t>
            </a:r>
            <a:endParaRPr lang="en-US" dirty="0">
              <a:solidFill>
                <a:schemeClr val="bg1"/>
              </a:solidFill>
            </a:endParaRPr>
          </a:p>
        </p:txBody>
      </p:sp>
      <p:cxnSp>
        <p:nvCxnSpPr>
          <p:cNvPr id="16" name="Straight Arrow Connector 15"/>
          <p:cNvCxnSpPr>
            <a:stCxn id="11" idx="1"/>
          </p:cNvCxnSpPr>
          <p:nvPr/>
        </p:nvCxnSpPr>
        <p:spPr>
          <a:xfrm flipH="1">
            <a:off x="5407378" y="3164933"/>
            <a:ext cx="428978" cy="41111"/>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eve\Documents\Till_NewEngland\TilloverBedrock\JNRPtA_e=32swamp.tif"/>
          <p:cNvPicPr>
            <a:picLocks noChangeAspect="1" noChangeArrowheads="1"/>
          </p:cNvPicPr>
          <p:nvPr/>
        </p:nvPicPr>
        <p:blipFill>
          <a:blip r:embed="rId2" cstate="screen"/>
          <a:srcRect/>
          <a:stretch>
            <a:fillRect/>
          </a:stretch>
        </p:blipFill>
        <p:spPr bwMode="auto">
          <a:xfrm>
            <a:off x="61612" y="2174033"/>
            <a:ext cx="9047659" cy="3564294"/>
          </a:xfrm>
          <a:prstGeom prst="rect">
            <a:avLst/>
          </a:prstGeom>
          <a:noFill/>
        </p:spPr>
      </p:pic>
      <p:sp>
        <p:nvSpPr>
          <p:cNvPr id="4" name="TextBox 3"/>
          <p:cNvSpPr txBox="1"/>
          <p:nvPr/>
        </p:nvSpPr>
        <p:spPr>
          <a:xfrm>
            <a:off x="180019" y="534724"/>
            <a:ext cx="2800767" cy="1477328"/>
          </a:xfrm>
          <a:prstGeom prst="rect">
            <a:avLst/>
          </a:prstGeom>
          <a:noFill/>
        </p:spPr>
        <p:txBody>
          <a:bodyPr wrap="none" rtlCol="0">
            <a:spAutoFit/>
          </a:bodyPr>
          <a:lstStyle/>
          <a:p>
            <a:pPr algn="ctr"/>
            <a:r>
              <a:rPr lang="en-US" dirty="0" smtClean="0">
                <a:solidFill>
                  <a:srgbClr val="FF0000"/>
                </a:solidFill>
                <a:latin typeface="Arial" pitchFamily="34" charset="0"/>
                <a:cs typeface="Arial" pitchFamily="34" charset="0"/>
              </a:rPr>
              <a:t>Jefferson Notch Road</a:t>
            </a:r>
          </a:p>
          <a:p>
            <a:pPr algn="ctr"/>
            <a:endParaRPr lang="en-US" dirty="0" smtClean="0">
              <a:solidFill>
                <a:srgbClr val="FF0000"/>
              </a:solidFill>
              <a:latin typeface="Arial" pitchFamily="34" charset="0"/>
              <a:cs typeface="Arial" pitchFamily="34" charset="0"/>
            </a:endParaRPr>
          </a:p>
          <a:p>
            <a:pPr algn="ctr">
              <a:buFont typeface="Symbol"/>
              <a:buChar char="e"/>
            </a:pPr>
            <a:r>
              <a:rPr lang="en-US" dirty="0" smtClean="0">
                <a:solidFill>
                  <a:srgbClr val="FF0000"/>
                </a:solidFill>
                <a:latin typeface="Arial" pitchFamily="34" charset="0"/>
                <a:cs typeface="Arial" pitchFamily="34" charset="0"/>
              </a:rPr>
              <a:t>= 32</a:t>
            </a:r>
            <a:endParaRPr lang="en-US" dirty="0">
              <a:solidFill>
                <a:srgbClr val="FF0000"/>
              </a:solidFill>
              <a:latin typeface="Arial" pitchFamily="34" charset="0"/>
              <a:cs typeface="Arial" pitchFamily="34" charset="0"/>
            </a:endParaRPr>
          </a:p>
          <a:p>
            <a:pPr algn="ctr"/>
            <a:endParaRPr lang="en-US" dirty="0" smtClean="0">
              <a:solidFill>
                <a:srgbClr val="FF0000"/>
              </a:solidFill>
              <a:latin typeface="Arial" pitchFamily="34" charset="0"/>
              <a:cs typeface="Arial" pitchFamily="34" charset="0"/>
            </a:endParaRPr>
          </a:p>
          <a:p>
            <a:pPr algn="ctr"/>
            <a:r>
              <a:rPr lang="en-US" dirty="0" smtClean="0">
                <a:solidFill>
                  <a:srgbClr val="FF0000"/>
                </a:solidFill>
                <a:latin typeface="Arial" pitchFamily="34" charset="0"/>
                <a:cs typeface="Arial" pitchFamily="34" charset="0"/>
              </a:rPr>
              <a:t>Lake Evolution Sequence</a:t>
            </a:r>
          </a:p>
        </p:txBody>
      </p:sp>
      <p:sp>
        <p:nvSpPr>
          <p:cNvPr id="5"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b="1" i="0" u="sng" strike="noStrike" kern="1200" cap="none" spc="0" normalizeH="0" noProof="0" dirty="0" smtClean="0">
                <a:ln>
                  <a:noFill/>
                </a:ln>
                <a:solidFill>
                  <a:schemeClr val="bg1"/>
                </a:solidFill>
                <a:effectLst/>
                <a:uLnTx/>
                <a:uFillTx/>
                <a:latin typeface="+mj-lt"/>
                <a:ea typeface="+mj-ea"/>
                <a:cs typeface="+mj-cs"/>
              </a:rPr>
              <a:t>Lacustrine</a:t>
            </a:r>
            <a:r>
              <a:rPr kumimoji="0" lang="en-US" sz="1800" i="0" strike="noStrike" kern="1200" cap="none" spc="0" normalizeH="0" noProof="0" dirty="0" smtClean="0">
                <a:ln>
                  <a:noFill/>
                </a:ln>
                <a:effectLst/>
                <a:uLnTx/>
                <a:uFillTx/>
                <a:latin typeface="+mj-lt"/>
                <a:ea typeface="+mj-ea"/>
                <a:cs typeface="+mj-cs"/>
              </a:rPr>
              <a:t>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5542845" y="598311"/>
            <a:ext cx="3028906" cy="1200329"/>
          </a:xfrm>
          <a:prstGeom prst="rect">
            <a:avLst/>
          </a:prstGeom>
          <a:noFill/>
        </p:spPr>
        <p:txBody>
          <a:bodyPr wrap="none" rtlCol="0">
            <a:spAutoFit/>
          </a:bodyPr>
          <a:lstStyle/>
          <a:p>
            <a:pPr algn="ctr"/>
            <a:r>
              <a:rPr lang="en-US" b="1" u="sng" dirty="0" smtClean="0"/>
              <a:t>KEY POINTS:</a:t>
            </a:r>
          </a:p>
          <a:p>
            <a:pPr>
              <a:buFont typeface="Arial" pitchFamily="34" charset="0"/>
              <a:buChar char="•"/>
            </a:pPr>
            <a:r>
              <a:rPr lang="en-US" dirty="0" smtClean="0"/>
              <a:t> Clear Boundary to North</a:t>
            </a:r>
          </a:p>
          <a:p>
            <a:pPr>
              <a:buFont typeface="Arial" pitchFamily="34" charset="0"/>
              <a:buChar char="•"/>
            </a:pPr>
            <a:r>
              <a:rPr lang="en-US" dirty="0" smtClean="0"/>
              <a:t> Stratification within</a:t>
            </a:r>
          </a:p>
          <a:p>
            <a:pPr>
              <a:buFont typeface="Arial" pitchFamily="34" charset="0"/>
              <a:buChar char="•"/>
            </a:pPr>
            <a:r>
              <a:rPr lang="en-US" dirty="0" smtClean="0"/>
              <a:t> Less clear boundary to South</a:t>
            </a:r>
            <a:endParaRPr lang="en-US" dirty="0"/>
          </a:p>
        </p:txBody>
      </p:sp>
      <p:sp>
        <p:nvSpPr>
          <p:cNvPr id="8" name="Freeform 7"/>
          <p:cNvSpPr/>
          <p:nvPr/>
        </p:nvSpPr>
        <p:spPr>
          <a:xfrm>
            <a:off x="632178" y="2630311"/>
            <a:ext cx="3341511" cy="1422400"/>
          </a:xfrm>
          <a:custGeom>
            <a:avLst/>
            <a:gdLst>
              <a:gd name="connsiteX0" fmla="*/ 0 w 3341511"/>
              <a:gd name="connsiteY0" fmla="*/ 0 h 1422400"/>
              <a:gd name="connsiteX1" fmla="*/ 203200 w 3341511"/>
              <a:gd name="connsiteY1" fmla="*/ 248356 h 1422400"/>
              <a:gd name="connsiteX2" fmla="*/ 417689 w 3341511"/>
              <a:gd name="connsiteY2" fmla="*/ 395111 h 1422400"/>
              <a:gd name="connsiteX3" fmla="*/ 733778 w 3341511"/>
              <a:gd name="connsiteY3" fmla="*/ 406400 h 1422400"/>
              <a:gd name="connsiteX4" fmla="*/ 1128889 w 3341511"/>
              <a:gd name="connsiteY4" fmla="*/ 428978 h 1422400"/>
              <a:gd name="connsiteX5" fmla="*/ 1354666 w 3341511"/>
              <a:gd name="connsiteY5" fmla="*/ 485422 h 1422400"/>
              <a:gd name="connsiteX6" fmla="*/ 1546578 w 3341511"/>
              <a:gd name="connsiteY6" fmla="*/ 632178 h 1422400"/>
              <a:gd name="connsiteX7" fmla="*/ 1919111 w 3341511"/>
              <a:gd name="connsiteY7" fmla="*/ 880533 h 1422400"/>
              <a:gd name="connsiteX8" fmla="*/ 2111022 w 3341511"/>
              <a:gd name="connsiteY8" fmla="*/ 1027289 h 1422400"/>
              <a:gd name="connsiteX9" fmla="*/ 2562578 w 3341511"/>
              <a:gd name="connsiteY9" fmla="*/ 1309511 h 1422400"/>
              <a:gd name="connsiteX10" fmla="*/ 2844800 w 3341511"/>
              <a:gd name="connsiteY10" fmla="*/ 1388533 h 1422400"/>
              <a:gd name="connsiteX11" fmla="*/ 3172178 w 3341511"/>
              <a:gd name="connsiteY11" fmla="*/ 1388533 h 1422400"/>
              <a:gd name="connsiteX12" fmla="*/ 3341511 w 3341511"/>
              <a:gd name="connsiteY12" fmla="*/ 142240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1511" h="1422400">
                <a:moveTo>
                  <a:pt x="0" y="0"/>
                </a:moveTo>
                <a:cubicBezTo>
                  <a:pt x="66792" y="91252"/>
                  <a:pt x="133585" y="182504"/>
                  <a:pt x="203200" y="248356"/>
                </a:cubicBezTo>
                <a:cubicBezTo>
                  <a:pt x="272815" y="314208"/>
                  <a:pt x="329259" y="368770"/>
                  <a:pt x="417689" y="395111"/>
                </a:cubicBezTo>
                <a:cubicBezTo>
                  <a:pt x="506119" y="421452"/>
                  <a:pt x="733778" y="406400"/>
                  <a:pt x="733778" y="406400"/>
                </a:cubicBezTo>
                <a:cubicBezTo>
                  <a:pt x="852311" y="412044"/>
                  <a:pt x="1025408" y="415808"/>
                  <a:pt x="1128889" y="428978"/>
                </a:cubicBezTo>
                <a:cubicBezTo>
                  <a:pt x="1232370" y="442148"/>
                  <a:pt x="1285051" y="451555"/>
                  <a:pt x="1354666" y="485422"/>
                </a:cubicBezTo>
                <a:cubicBezTo>
                  <a:pt x="1424281" y="519289"/>
                  <a:pt x="1452504" y="566326"/>
                  <a:pt x="1546578" y="632178"/>
                </a:cubicBezTo>
                <a:cubicBezTo>
                  <a:pt x="1640652" y="698030"/>
                  <a:pt x="1825037" y="814681"/>
                  <a:pt x="1919111" y="880533"/>
                </a:cubicBezTo>
                <a:cubicBezTo>
                  <a:pt x="2013185" y="946385"/>
                  <a:pt x="2003778" y="955793"/>
                  <a:pt x="2111022" y="1027289"/>
                </a:cubicBezTo>
                <a:cubicBezTo>
                  <a:pt x="2218267" y="1098785"/>
                  <a:pt x="2440282" y="1249304"/>
                  <a:pt x="2562578" y="1309511"/>
                </a:cubicBezTo>
                <a:cubicBezTo>
                  <a:pt x="2684874" y="1369718"/>
                  <a:pt x="2743200" y="1375363"/>
                  <a:pt x="2844800" y="1388533"/>
                </a:cubicBezTo>
                <a:cubicBezTo>
                  <a:pt x="2946400" y="1401703"/>
                  <a:pt x="3089393" y="1382889"/>
                  <a:pt x="3172178" y="1388533"/>
                </a:cubicBezTo>
                <a:cubicBezTo>
                  <a:pt x="3254963" y="1394178"/>
                  <a:pt x="3298237" y="1408289"/>
                  <a:pt x="3341511" y="1422400"/>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Freeform 8"/>
          <p:cNvSpPr/>
          <p:nvPr/>
        </p:nvSpPr>
        <p:spPr>
          <a:xfrm>
            <a:off x="3973690" y="2878667"/>
            <a:ext cx="5080000" cy="1162754"/>
          </a:xfrm>
          <a:custGeom>
            <a:avLst/>
            <a:gdLst>
              <a:gd name="connsiteX0" fmla="*/ 0 w 5113867"/>
              <a:gd name="connsiteY0" fmla="*/ 1140177 h 1157110"/>
              <a:gd name="connsiteX1" fmla="*/ 485422 w 5113867"/>
              <a:gd name="connsiteY1" fmla="*/ 1151466 h 1157110"/>
              <a:gd name="connsiteX2" fmla="*/ 857956 w 5113867"/>
              <a:gd name="connsiteY2" fmla="*/ 1151466 h 1157110"/>
              <a:gd name="connsiteX3" fmla="*/ 1456267 w 5113867"/>
              <a:gd name="connsiteY3" fmla="*/ 1151466 h 1157110"/>
              <a:gd name="connsiteX4" fmla="*/ 1851378 w 5113867"/>
              <a:gd name="connsiteY4" fmla="*/ 1117600 h 1157110"/>
              <a:gd name="connsiteX5" fmla="*/ 2291645 w 5113867"/>
              <a:gd name="connsiteY5" fmla="*/ 1027289 h 1157110"/>
              <a:gd name="connsiteX6" fmla="*/ 2506134 w 5113867"/>
              <a:gd name="connsiteY6" fmla="*/ 1038577 h 1157110"/>
              <a:gd name="connsiteX7" fmla="*/ 3127022 w 5113867"/>
              <a:gd name="connsiteY7" fmla="*/ 1061155 h 1157110"/>
              <a:gd name="connsiteX8" fmla="*/ 3465689 w 5113867"/>
              <a:gd name="connsiteY8" fmla="*/ 733777 h 1157110"/>
              <a:gd name="connsiteX9" fmla="*/ 4041422 w 5113867"/>
              <a:gd name="connsiteY9" fmla="*/ 417689 h 1157110"/>
              <a:gd name="connsiteX10" fmla="*/ 4143022 w 5113867"/>
              <a:gd name="connsiteY10" fmla="*/ 349955 h 1157110"/>
              <a:gd name="connsiteX11" fmla="*/ 4492978 w 5113867"/>
              <a:gd name="connsiteY11" fmla="*/ 146755 h 1157110"/>
              <a:gd name="connsiteX12" fmla="*/ 4921956 w 5113867"/>
              <a:gd name="connsiteY12" fmla="*/ 79022 h 1157110"/>
              <a:gd name="connsiteX13" fmla="*/ 5113867 w 5113867"/>
              <a:gd name="connsiteY13" fmla="*/ 0 h 1157110"/>
              <a:gd name="connsiteX0" fmla="*/ 0 w 5080000"/>
              <a:gd name="connsiteY0" fmla="*/ 1162754 h 1162754"/>
              <a:gd name="connsiteX1" fmla="*/ 451555 w 5080000"/>
              <a:gd name="connsiteY1" fmla="*/ 1151466 h 1162754"/>
              <a:gd name="connsiteX2" fmla="*/ 824089 w 5080000"/>
              <a:gd name="connsiteY2" fmla="*/ 1151466 h 1162754"/>
              <a:gd name="connsiteX3" fmla="*/ 1422400 w 5080000"/>
              <a:gd name="connsiteY3" fmla="*/ 1151466 h 1162754"/>
              <a:gd name="connsiteX4" fmla="*/ 1817511 w 5080000"/>
              <a:gd name="connsiteY4" fmla="*/ 1117600 h 1162754"/>
              <a:gd name="connsiteX5" fmla="*/ 2257778 w 5080000"/>
              <a:gd name="connsiteY5" fmla="*/ 1027289 h 1162754"/>
              <a:gd name="connsiteX6" fmla="*/ 2472267 w 5080000"/>
              <a:gd name="connsiteY6" fmla="*/ 1038577 h 1162754"/>
              <a:gd name="connsiteX7" fmla="*/ 3093155 w 5080000"/>
              <a:gd name="connsiteY7" fmla="*/ 1061155 h 1162754"/>
              <a:gd name="connsiteX8" fmla="*/ 3431822 w 5080000"/>
              <a:gd name="connsiteY8" fmla="*/ 733777 h 1162754"/>
              <a:gd name="connsiteX9" fmla="*/ 4007555 w 5080000"/>
              <a:gd name="connsiteY9" fmla="*/ 417689 h 1162754"/>
              <a:gd name="connsiteX10" fmla="*/ 4109155 w 5080000"/>
              <a:gd name="connsiteY10" fmla="*/ 349955 h 1162754"/>
              <a:gd name="connsiteX11" fmla="*/ 4459111 w 5080000"/>
              <a:gd name="connsiteY11" fmla="*/ 146755 h 1162754"/>
              <a:gd name="connsiteX12" fmla="*/ 4888089 w 5080000"/>
              <a:gd name="connsiteY12" fmla="*/ 79022 h 1162754"/>
              <a:gd name="connsiteX13" fmla="*/ 5080000 w 5080000"/>
              <a:gd name="connsiteY13" fmla="*/ 0 h 116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80000" h="1162754">
                <a:moveTo>
                  <a:pt x="0" y="1162754"/>
                </a:moveTo>
                <a:lnTo>
                  <a:pt x="451555" y="1151466"/>
                </a:lnTo>
                <a:cubicBezTo>
                  <a:pt x="594548" y="1153348"/>
                  <a:pt x="824089" y="1151466"/>
                  <a:pt x="824089" y="1151466"/>
                </a:cubicBezTo>
                <a:cubicBezTo>
                  <a:pt x="985896" y="1151466"/>
                  <a:pt x="1256830" y="1157110"/>
                  <a:pt x="1422400" y="1151466"/>
                </a:cubicBezTo>
                <a:cubicBezTo>
                  <a:pt x="1587970" y="1145822"/>
                  <a:pt x="1678281" y="1138296"/>
                  <a:pt x="1817511" y="1117600"/>
                </a:cubicBezTo>
                <a:cubicBezTo>
                  <a:pt x="1956741" y="1096904"/>
                  <a:pt x="2148652" y="1040460"/>
                  <a:pt x="2257778" y="1027289"/>
                </a:cubicBezTo>
                <a:cubicBezTo>
                  <a:pt x="2366904" y="1014119"/>
                  <a:pt x="2472267" y="1038577"/>
                  <a:pt x="2472267" y="1038577"/>
                </a:cubicBezTo>
                <a:cubicBezTo>
                  <a:pt x="2611497" y="1044221"/>
                  <a:pt x="2933229" y="1111955"/>
                  <a:pt x="3093155" y="1061155"/>
                </a:cubicBezTo>
                <a:cubicBezTo>
                  <a:pt x="3253081" y="1010355"/>
                  <a:pt x="3279422" y="841021"/>
                  <a:pt x="3431822" y="733777"/>
                </a:cubicBezTo>
                <a:cubicBezTo>
                  <a:pt x="3584222" y="626533"/>
                  <a:pt x="3894666" y="481659"/>
                  <a:pt x="4007555" y="417689"/>
                </a:cubicBezTo>
                <a:cubicBezTo>
                  <a:pt x="4120444" y="353719"/>
                  <a:pt x="4033896" y="395111"/>
                  <a:pt x="4109155" y="349955"/>
                </a:cubicBezTo>
                <a:cubicBezTo>
                  <a:pt x="4184414" y="304799"/>
                  <a:pt x="4329289" y="191911"/>
                  <a:pt x="4459111" y="146755"/>
                </a:cubicBezTo>
                <a:cubicBezTo>
                  <a:pt x="4588933" y="101599"/>
                  <a:pt x="4784608" y="103481"/>
                  <a:pt x="4888089" y="79022"/>
                </a:cubicBezTo>
                <a:cubicBezTo>
                  <a:pt x="4991570" y="54563"/>
                  <a:pt x="5035785" y="27281"/>
                  <a:pt x="5080000" y="0"/>
                </a:cubicBezTo>
              </a:path>
            </a:pathLst>
          </a:cu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P0067.JPG"/>
          <p:cNvPicPr>
            <a:picLocks noGrp="1" noChangeAspect="1"/>
          </p:cNvPicPr>
          <p:nvPr>
            <p:ph idx="1"/>
          </p:nvPr>
        </p:nvPicPr>
        <p:blipFill>
          <a:blip r:embed="rId2" cstate="screen"/>
          <a:stretch>
            <a:fillRect/>
          </a:stretch>
        </p:blipFill>
        <p:spPr>
          <a:xfrm>
            <a:off x="0" y="0"/>
            <a:ext cx="9144000" cy="6858000"/>
          </a:xfrm>
        </p:spPr>
      </p:pic>
      <p:sp>
        <p:nvSpPr>
          <p:cNvPr id="5"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sng" strike="noStrike" kern="1200" cap="none" spc="0" normalizeH="0" baseline="0" noProof="0" dirty="0" smtClean="0">
                <a:ln>
                  <a:noFill/>
                </a:ln>
                <a:solidFill>
                  <a:schemeClr val="bg1"/>
                </a:solidFill>
                <a:effectLst/>
                <a:uLnTx/>
                <a:uFillTx/>
                <a:latin typeface="+mj-lt"/>
                <a:ea typeface="+mj-ea"/>
                <a:cs typeface="+mj-cs"/>
              </a:rPr>
              <a:t>Outline </a:t>
            </a:r>
            <a:r>
              <a:rPr kumimoji="0" lang="en-US" sz="18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a:spLocks/>
          </p:cNvSpPr>
          <p:nvPr/>
        </p:nvSpPr>
        <p:spPr>
          <a:xfrm>
            <a:off x="4572000" y="457200"/>
            <a:ext cx="4572000" cy="3046988"/>
          </a:xfrm>
          <a:prstGeom prst="rect">
            <a:avLst/>
          </a:prstGeom>
          <a:noFill/>
        </p:spPr>
        <p:txBody>
          <a:bodyPr wrap="square" rtlCol="0">
            <a:spAutoFit/>
          </a:bodyPr>
          <a:lstStyle/>
          <a:p>
            <a:pPr lvl="2">
              <a:buFont typeface="Wingdings" pitchFamily="2" charset="2"/>
              <a:buChar char="q"/>
            </a:pPr>
            <a:r>
              <a:rPr lang="en-US" sz="2400" b="1" dirty="0" smtClean="0"/>
              <a:t> Lacustrine:</a:t>
            </a:r>
          </a:p>
          <a:p>
            <a:pPr lvl="3"/>
            <a:r>
              <a:rPr lang="en-US" sz="2400" dirty="0" smtClean="0"/>
              <a:t>- Lake Depth</a:t>
            </a:r>
          </a:p>
          <a:p>
            <a:pPr lvl="3">
              <a:buFontTx/>
              <a:buChar char="-"/>
            </a:pPr>
            <a:r>
              <a:rPr lang="en-US" sz="2400" dirty="0" smtClean="0"/>
              <a:t> Stratigraphy</a:t>
            </a:r>
          </a:p>
          <a:p>
            <a:pPr lvl="3">
              <a:buFontTx/>
              <a:buChar char="-"/>
            </a:pPr>
            <a:endParaRPr lang="en-US" sz="2400" dirty="0" smtClean="0"/>
          </a:p>
          <a:p>
            <a:pPr lvl="2">
              <a:buFont typeface="Wingdings" pitchFamily="2" charset="2"/>
              <a:buChar char="q"/>
            </a:pPr>
            <a:r>
              <a:rPr lang="en-US" sz="2400" b="1" dirty="0" smtClean="0"/>
              <a:t>Season:</a:t>
            </a:r>
          </a:p>
          <a:p>
            <a:pPr lvl="3"/>
            <a:r>
              <a:rPr lang="en-US" sz="2400" dirty="0" smtClean="0"/>
              <a:t>- Summer &amp; Fall</a:t>
            </a:r>
          </a:p>
          <a:p>
            <a:pPr lvl="3"/>
            <a:r>
              <a:rPr lang="en-US" sz="2400" dirty="0" smtClean="0"/>
              <a:t>- Winter &amp; Spring</a:t>
            </a:r>
          </a:p>
          <a:p>
            <a:pPr>
              <a:buFontTx/>
              <a:buChar char="-"/>
            </a:pPr>
            <a:endParaRPr lang="en-US" sz="2400" dirty="0"/>
          </a:p>
        </p:txBody>
      </p:sp>
      <p:sp>
        <p:nvSpPr>
          <p:cNvPr id="7" name="TextBox 6"/>
          <p:cNvSpPr txBox="1">
            <a:spLocks/>
          </p:cNvSpPr>
          <p:nvPr/>
        </p:nvSpPr>
        <p:spPr>
          <a:xfrm>
            <a:off x="0" y="457200"/>
            <a:ext cx="4800600" cy="2677656"/>
          </a:xfrm>
          <a:prstGeom prst="rect">
            <a:avLst/>
          </a:prstGeom>
          <a:noFill/>
        </p:spPr>
        <p:txBody>
          <a:bodyPr wrap="square" rtlCol="0">
            <a:spAutoFit/>
          </a:bodyPr>
          <a:lstStyle/>
          <a:p>
            <a:pPr lvl="2">
              <a:buFont typeface="Wingdings" pitchFamily="2" charset="2"/>
              <a:buChar char="q"/>
            </a:pPr>
            <a:r>
              <a:rPr lang="en-US" sz="2400" b="1" dirty="0" smtClean="0"/>
              <a:t> Surficial Geology:</a:t>
            </a:r>
          </a:p>
          <a:p>
            <a:pPr lvl="3"/>
            <a:r>
              <a:rPr lang="en-US" sz="2400" dirty="0" smtClean="0"/>
              <a:t>- Sand, Gravel, and Till</a:t>
            </a:r>
          </a:p>
          <a:p>
            <a:pPr lvl="3">
              <a:buFontTx/>
              <a:buChar char="-"/>
            </a:pPr>
            <a:r>
              <a:rPr lang="en-US" sz="2400" dirty="0" smtClean="0"/>
              <a:t> Depth and H</a:t>
            </a:r>
            <a:r>
              <a:rPr lang="en-US" sz="2400" baseline="-25000" dirty="0" smtClean="0"/>
              <a:t>2</a:t>
            </a:r>
            <a:r>
              <a:rPr lang="en-US" sz="2400" dirty="0" smtClean="0"/>
              <a:t>O Content</a:t>
            </a:r>
          </a:p>
          <a:p>
            <a:pPr lvl="3">
              <a:buFontTx/>
              <a:buChar char="-"/>
            </a:pPr>
            <a:endParaRPr lang="en-US" sz="2400" dirty="0" smtClean="0"/>
          </a:p>
          <a:p>
            <a:pPr lvl="2">
              <a:buFont typeface="Wingdings" pitchFamily="2" charset="2"/>
              <a:buChar char="q"/>
            </a:pPr>
            <a:r>
              <a:rPr lang="en-US" sz="2400" b="1" dirty="0" smtClean="0"/>
              <a:t> Bedrock Geology:</a:t>
            </a:r>
          </a:p>
          <a:p>
            <a:pPr lvl="3"/>
            <a:r>
              <a:rPr lang="en-US" sz="2400" dirty="0" smtClean="0"/>
              <a:t>- Types</a:t>
            </a:r>
          </a:p>
          <a:p>
            <a:pPr lvl="3"/>
            <a:r>
              <a:rPr lang="en-US" sz="2400" dirty="0" smtClean="0"/>
              <a:t>- Fractures and Water</a:t>
            </a:r>
            <a:endParaRPr lang="en-US" sz="2400" dirty="0"/>
          </a:p>
        </p:txBody>
      </p:sp>
      <p:sp>
        <p:nvSpPr>
          <p:cNvPr id="9" name="TextBox 8"/>
          <p:cNvSpPr txBox="1"/>
          <p:nvPr/>
        </p:nvSpPr>
        <p:spPr>
          <a:xfrm>
            <a:off x="0" y="6324600"/>
            <a:ext cx="9144000" cy="400110"/>
          </a:xfrm>
          <a:prstGeom prst="rect">
            <a:avLst/>
          </a:prstGeom>
          <a:noFill/>
        </p:spPr>
        <p:txBody>
          <a:bodyPr wrap="square" rtlCol="0">
            <a:spAutoFit/>
          </a:bodyPr>
          <a:lstStyle/>
          <a:p>
            <a:pPr algn="ctr"/>
            <a:r>
              <a:rPr lang="en-US" sz="2000" dirty="0" smtClean="0">
                <a:solidFill>
                  <a:schemeClr val="bg1"/>
                </a:solidFill>
              </a:rPr>
              <a:t>Acknowledgements:  Tad Pfeffer, Nathan Lamie, Curtis Marston, Jeff Spaulding</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9" name="Text Box 17"/>
          <p:cNvSpPr txBox="1">
            <a:spLocks noChangeArrowheads="1"/>
          </p:cNvSpPr>
          <p:nvPr/>
        </p:nvSpPr>
        <p:spPr bwMode="auto">
          <a:xfrm>
            <a:off x="1430962" y="6399943"/>
            <a:ext cx="6626250" cy="261610"/>
          </a:xfrm>
          <a:prstGeom prst="rect">
            <a:avLst/>
          </a:prstGeom>
          <a:noFill/>
          <a:ln w="9525">
            <a:noFill/>
            <a:miter lim="800000"/>
            <a:headEnd/>
            <a:tailEnd/>
          </a:ln>
          <a:effectLst/>
        </p:spPr>
        <p:txBody>
          <a:bodyPr wrap="square">
            <a:spAutoFit/>
          </a:bodyPr>
          <a:lstStyle/>
          <a:p>
            <a:r>
              <a:rPr lang="en-US" sz="1100" dirty="0" smtClean="0">
                <a:latin typeface="Times New Roman" pitchFamily="18" charset="0"/>
              </a:rPr>
              <a:t>Joe </a:t>
            </a:r>
            <a:r>
              <a:rPr lang="en-US" sz="1100" dirty="0">
                <a:latin typeface="Times New Roman" pitchFamily="18" charset="0"/>
              </a:rPr>
              <a:t>English Pond </a:t>
            </a:r>
            <a:r>
              <a:rPr lang="en-US" sz="1100" dirty="0" smtClean="0">
                <a:latin typeface="Times New Roman" pitchFamily="18" charset="0"/>
              </a:rPr>
              <a:t>in New Boston, NH, and Google image of Squaw </a:t>
            </a:r>
            <a:r>
              <a:rPr lang="en-US" sz="1100" dirty="0">
                <a:latin typeface="Times New Roman" pitchFamily="18" charset="0"/>
              </a:rPr>
              <a:t>Cove </a:t>
            </a:r>
            <a:r>
              <a:rPr lang="en-US" sz="1100" dirty="0" smtClean="0">
                <a:latin typeface="Times New Roman" pitchFamily="18" charset="0"/>
              </a:rPr>
              <a:t>in </a:t>
            </a:r>
            <a:r>
              <a:rPr lang="en-US" sz="1100" dirty="0">
                <a:latin typeface="Times New Roman" pitchFamily="18" charset="0"/>
              </a:rPr>
              <a:t>northern Squam </a:t>
            </a:r>
            <a:r>
              <a:rPr lang="en-US" sz="1100" dirty="0" smtClean="0">
                <a:latin typeface="Times New Roman" pitchFamily="18" charset="0"/>
              </a:rPr>
              <a:t>Lake.</a:t>
            </a:r>
            <a:endParaRPr lang="en-US" sz="1100" dirty="0">
              <a:latin typeface="Times New Roman" pitchFamily="18" charset="0"/>
            </a:endParaRPr>
          </a:p>
        </p:txBody>
      </p:sp>
      <p:sp>
        <p:nvSpPr>
          <p:cNvPr id="3097" name="Text Box 25"/>
          <p:cNvSpPr txBox="1">
            <a:spLocks noChangeArrowheads="1"/>
          </p:cNvSpPr>
          <p:nvPr/>
        </p:nvSpPr>
        <p:spPr bwMode="auto">
          <a:xfrm>
            <a:off x="1951038" y="1350963"/>
            <a:ext cx="349250" cy="366712"/>
          </a:xfrm>
          <a:prstGeom prst="rect">
            <a:avLst/>
          </a:prstGeom>
          <a:noFill/>
          <a:ln w="9525">
            <a:noFill/>
            <a:miter lim="800000"/>
            <a:headEnd/>
            <a:tailEnd/>
          </a:ln>
          <a:effectLst/>
        </p:spPr>
        <p:txBody>
          <a:bodyPr wrap="none">
            <a:spAutoFit/>
          </a:bodyPr>
          <a:lstStyle/>
          <a:p>
            <a:r>
              <a:rPr lang="en-US" dirty="0">
                <a:solidFill>
                  <a:schemeClr val="bg1"/>
                </a:solidFill>
              </a:rPr>
              <a:t>N</a:t>
            </a:r>
          </a:p>
        </p:txBody>
      </p:sp>
      <p:sp>
        <p:nvSpPr>
          <p:cNvPr id="3098" name="Line 26"/>
          <p:cNvSpPr>
            <a:spLocks noChangeShapeType="1"/>
          </p:cNvSpPr>
          <p:nvPr/>
        </p:nvSpPr>
        <p:spPr bwMode="auto">
          <a:xfrm flipV="1">
            <a:off x="1982788" y="1204913"/>
            <a:ext cx="0" cy="601662"/>
          </a:xfrm>
          <a:prstGeom prst="line">
            <a:avLst/>
          </a:prstGeom>
          <a:noFill/>
          <a:ln w="25400">
            <a:solidFill>
              <a:schemeClr val="bg1"/>
            </a:solidFill>
            <a:round/>
            <a:headEnd/>
            <a:tailEnd type="triangle" w="lg" len="lg"/>
          </a:ln>
          <a:effectLst/>
        </p:spPr>
        <p:txBody>
          <a:bodyPr/>
          <a:lstStyle/>
          <a:p>
            <a:endParaRPr lang="en-US" dirty="0"/>
          </a:p>
        </p:txBody>
      </p:sp>
      <p:grpSp>
        <p:nvGrpSpPr>
          <p:cNvPr id="2" name="Group 48"/>
          <p:cNvGrpSpPr/>
          <p:nvPr/>
        </p:nvGrpSpPr>
        <p:grpSpPr>
          <a:xfrm>
            <a:off x="4182257" y="157397"/>
            <a:ext cx="1993691" cy="2256019"/>
            <a:chOff x="3938588" y="3490913"/>
            <a:chExt cx="992809" cy="1149350"/>
          </a:xfrm>
        </p:grpSpPr>
        <p:pic>
          <p:nvPicPr>
            <p:cNvPr id="3078" name="Picture 6" descr="CA1GEPTJ"/>
            <p:cNvPicPr>
              <a:picLocks noChangeAspect="1" noChangeArrowheads="1"/>
            </p:cNvPicPr>
            <p:nvPr/>
          </p:nvPicPr>
          <p:blipFill>
            <a:blip r:embed="rId2" cstate="screen"/>
            <a:srcRect l="28442" t="12660" r="33786" b="9894"/>
            <a:stretch>
              <a:fillRect/>
            </a:stretch>
          </p:blipFill>
          <p:spPr bwMode="auto">
            <a:xfrm>
              <a:off x="3938588" y="3490913"/>
              <a:ext cx="660400" cy="1149350"/>
            </a:xfrm>
            <a:prstGeom prst="rect">
              <a:avLst/>
            </a:prstGeom>
            <a:noFill/>
            <a:ln w="9525">
              <a:noFill/>
              <a:miter lim="800000"/>
              <a:headEnd/>
              <a:tailEnd/>
            </a:ln>
          </p:spPr>
        </p:pic>
        <p:sp>
          <p:nvSpPr>
            <p:cNvPr id="3079" name="Text Box 7"/>
            <p:cNvSpPr txBox="1">
              <a:spLocks noChangeArrowheads="1"/>
            </p:cNvSpPr>
            <p:nvPr/>
          </p:nvSpPr>
          <p:spPr bwMode="auto">
            <a:xfrm>
              <a:off x="4129088" y="4056063"/>
              <a:ext cx="298450" cy="366712"/>
            </a:xfrm>
            <a:prstGeom prst="rect">
              <a:avLst/>
            </a:prstGeom>
            <a:solidFill>
              <a:schemeClr val="bg1"/>
            </a:solidFill>
            <a:ln w="9525">
              <a:noFill/>
              <a:miter lim="800000"/>
              <a:headEnd/>
              <a:tailEnd/>
            </a:ln>
            <a:effectLst/>
          </p:spPr>
          <p:txBody>
            <a:bodyPr>
              <a:spAutoFit/>
            </a:bodyPr>
            <a:lstStyle/>
            <a:p>
              <a:endParaRPr lang="en-US" dirty="0"/>
            </a:p>
          </p:txBody>
        </p:sp>
        <p:sp>
          <p:nvSpPr>
            <p:cNvPr id="3080" name="Rectangle 8"/>
            <p:cNvSpPr>
              <a:spLocks noChangeArrowheads="1"/>
            </p:cNvSpPr>
            <p:nvPr/>
          </p:nvSpPr>
          <p:spPr bwMode="auto">
            <a:xfrm>
              <a:off x="4217988" y="4227513"/>
              <a:ext cx="42862" cy="53975"/>
            </a:xfrm>
            <a:prstGeom prst="rect">
              <a:avLst/>
            </a:prstGeom>
            <a:solidFill>
              <a:schemeClr val="tx1"/>
            </a:solidFill>
            <a:ln w="9525">
              <a:solidFill>
                <a:schemeClr val="tx1"/>
              </a:solidFill>
              <a:miter lim="800000"/>
              <a:headEnd/>
              <a:tailEnd/>
            </a:ln>
            <a:effectLst/>
          </p:spPr>
          <p:txBody>
            <a:bodyPr wrap="none" anchor="ctr"/>
            <a:lstStyle/>
            <a:p>
              <a:endParaRPr lang="en-US" dirty="0"/>
            </a:p>
          </p:txBody>
        </p:sp>
        <p:sp>
          <p:nvSpPr>
            <p:cNvPr id="3081" name="Text Box 9"/>
            <p:cNvSpPr txBox="1">
              <a:spLocks noChangeArrowheads="1"/>
            </p:cNvSpPr>
            <p:nvPr/>
          </p:nvSpPr>
          <p:spPr bwMode="auto">
            <a:xfrm>
              <a:off x="4185272" y="3759796"/>
              <a:ext cx="746125" cy="517525"/>
            </a:xfrm>
            <a:prstGeom prst="rect">
              <a:avLst/>
            </a:prstGeom>
            <a:noFill/>
            <a:ln w="9525">
              <a:noFill/>
              <a:miter lim="800000"/>
              <a:headEnd/>
              <a:tailEnd/>
            </a:ln>
            <a:effectLst/>
          </p:spPr>
          <p:txBody>
            <a:bodyPr wrap="none">
              <a:spAutoFit/>
            </a:bodyPr>
            <a:lstStyle/>
            <a:p>
              <a:pPr algn="ctr"/>
              <a:r>
                <a:rPr lang="en-US" sz="1400" dirty="0"/>
                <a:t>Squam</a:t>
              </a:r>
            </a:p>
            <a:p>
              <a:pPr algn="ctr"/>
              <a:r>
                <a:rPr lang="en-US" sz="1400" dirty="0"/>
                <a:t>Lake</a:t>
              </a:r>
            </a:p>
          </p:txBody>
        </p:sp>
        <p:sp>
          <p:nvSpPr>
            <p:cNvPr id="3082" name="Line 10"/>
            <p:cNvSpPr>
              <a:spLocks noChangeShapeType="1"/>
            </p:cNvSpPr>
            <p:nvPr/>
          </p:nvSpPr>
          <p:spPr bwMode="auto">
            <a:xfrm flipH="1">
              <a:off x="4264025" y="3971925"/>
              <a:ext cx="168275" cy="238125"/>
            </a:xfrm>
            <a:prstGeom prst="line">
              <a:avLst/>
            </a:prstGeom>
            <a:noFill/>
            <a:ln w="9525">
              <a:solidFill>
                <a:schemeClr val="tx1"/>
              </a:solidFill>
              <a:round/>
              <a:headEnd/>
              <a:tailEnd type="triangle" w="med" len="med"/>
            </a:ln>
            <a:effectLst/>
          </p:spPr>
          <p:txBody>
            <a:bodyPr/>
            <a:lstStyle/>
            <a:p>
              <a:endParaRPr lang="en-US" dirty="0"/>
            </a:p>
          </p:txBody>
        </p:sp>
        <p:sp>
          <p:nvSpPr>
            <p:cNvPr id="3083" name="Text Box 11"/>
            <p:cNvSpPr txBox="1">
              <a:spLocks noChangeArrowheads="1"/>
            </p:cNvSpPr>
            <p:nvPr/>
          </p:nvSpPr>
          <p:spPr bwMode="auto">
            <a:xfrm>
              <a:off x="4408877" y="4217429"/>
              <a:ext cx="511175" cy="304800"/>
            </a:xfrm>
            <a:prstGeom prst="rect">
              <a:avLst/>
            </a:prstGeom>
            <a:noFill/>
            <a:ln w="9525">
              <a:noFill/>
              <a:miter lim="800000"/>
              <a:headEnd/>
              <a:tailEnd/>
            </a:ln>
            <a:effectLst/>
          </p:spPr>
          <p:txBody>
            <a:bodyPr wrap="none">
              <a:spAutoFit/>
            </a:bodyPr>
            <a:lstStyle/>
            <a:p>
              <a:r>
                <a:rPr lang="en-US" sz="1400" dirty="0"/>
                <a:t>JEP</a:t>
              </a:r>
            </a:p>
          </p:txBody>
        </p:sp>
        <p:sp>
          <p:nvSpPr>
            <p:cNvPr id="3084" name="Line 12"/>
            <p:cNvSpPr>
              <a:spLocks noChangeShapeType="1"/>
            </p:cNvSpPr>
            <p:nvPr/>
          </p:nvSpPr>
          <p:spPr bwMode="auto">
            <a:xfrm flipH="1">
              <a:off x="4259263" y="4370388"/>
              <a:ext cx="200025" cy="92075"/>
            </a:xfrm>
            <a:prstGeom prst="line">
              <a:avLst/>
            </a:prstGeom>
            <a:noFill/>
            <a:ln w="9525">
              <a:solidFill>
                <a:schemeClr val="tx1"/>
              </a:solidFill>
              <a:round/>
              <a:headEnd/>
              <a:tailEnd type="triangle" w="med" len="med"/>
            </a:ln>
            <a:effectLst/>
          </p:spPr>
          <p:txBody>
            <a:bodyPr/>
            <a:lstStyle/>
            <a:p>
              <a:endParaRPr lang="en-US" dirty="0"/>
            </a:p>
          </p:txBody>
        </p:sp>
      </p:grpSp>
      <p:grpSp>
        <p:nvGrpSpPr>
          <p:cNvPr id="3" name="Group 49"/>
          <p:cNvGrpSpPr/>
          <p:nvPr/>
        </p:nvGrpSpPr>
        <p:grpSpPr>
          <a:xfrm>
            <a:off x="3522299" y="2450892"/>
            <a:ext cx="5494285" cy="3904937"/>
            <a:chOff x="3462338" y="990600"/>
            <a:chExt cx="3786187" cy="2382838"/>
          </a:xfrm>
        </p:grpSpPr>
        <p:pic>
          <p:nvPicPr>
            <p:cNvPr id="3076" name="Picture 4" descr="camp ground"/>
            <p:cNvPicPr>
              <a:picLocks noChangeAspect="1" noChangeArrowheads="1"/>
            </p:cNvPicPr>
            <p:nvPr/>
          </p:nvPicPr>
          <p:blipFill>
            <a:blip r:embed="rId3" cstate="screen"/>
            <a:srcRect/>
            <a:stretch>
              <a:fillRect/>
            </a:stretch>
          </p:blipFill>
          <p:spPr bwMode="auto">
            <a:xfrm>
              <a:off x="3462338" y="1041400"/>
              <a:ext cx="3786187" cy="2289175"/>
            </a:xfrm>
            <a:prstGeom prst="rect">
              <a:avLst/>
            </a:prstGeom>
            <a:noFill/>
            <a:ln w="9525">
              <a:solidFill>
                <a:srgbClr val="000000"/>
              </a:solidFill>
              <a:miter lim="800000"/>
              <a:headEnd/>
              <a:tailEnd/>
            </a:ln>
          </p:spPr>
        </p:pic>
        <p:sp>
          <p:nvSpPr>
            <p:cNvPr id="3077" name="Text Box 5"/>
            <p:cNvSpPr txBox="1">
              <a:spLocks noChangeArrowheads="1"/>
            </p:cNvSpPr>
            <p:nvPr/>
          </p:nvSpPr>
          <p:spPr bwMode="auto">
            <a:xfrm>
              <a:off x="5160963" y="3006725"/>
              <a:ext cx="349250" cy="366713"/>
            </a:xfrm>
            <a:prstGeom prst="rect">
              <a:avLst/>
            </a:prstGeom>
            <a:noFill/>
            <a:ln w="9525">
              <a:noFill/>
              <a:miter lim="800000"/>
              <a:headEnd/>
              <a:tailEnd/>
            </a:ln>
            <a:effectLst/>
          </p:spPr>
          <p:txBody>
            <a:bodyPr wrap="none">
              <a:spAutoFit/>
            </a:bodyPr>
            <a:lstStyle/>
            <a:p>
              <a:r>
                <a:rPr lang="en-US" b="1" dirty="0">
                  <a:solidFill>
                    <a:schemeClr val="bg1"/>
                  </a:solidFill>
                </a:rPr>
                <a:t>N</a:t>
              </a:r>
            </a:p>
          </p:txBody>
        </p:sp>
        <p:sp>
          <p:nvSpPr>
            <p:cNvPr id="3102" name="Text Box 30"/>
            <p:cNvSpPr txBox="1">
              <a:spLocks noChangeArrowheads="1"/>
            </p:cNvSpPr>
            <p:nvPr/>
          </p:nvSpPr>
          <p:spPr bwMode="auto">
            <a:xfrm rot="2129926">
              <a:off x="6484938" y="1731963"/>
              <a:ext cx="755650" cy="700087"/>
            </a:xfrm>
            <a:prstGeom prst="rect">
              <a:avLst/>
            </a:prstGeom>
            <a:noFill/>
            <a:ln w="9525">
              <a:noFill/>
              <a:miter lim="800000"/>
              <a:headEnd/>
              <a:tailEnd/>
            </a:ln>
            <a:effectLst/>
          </p:spPr>
          <p:txBody>
            <a:bodyPr wrap="none">
              <a:spAutoFit/>
            </a:bodyPr>
            <a:lstStyle/>
            <a:p>
              <a:pPr algn="ctr"/>
              <a:r>
                <a:rPr lang="en-US" sz="1400" dirty="0">
                  <a:solidFill>
                    <a:schemeClr val="bg1"/>
                  </a:solidFill>
                </a:rPr>
                <a:t>Stream</a:t>
              </a:r>
            </a:p>
            <a:p>
              <a:pPr algn="ctr"/>
              <a:r>
                <a:rPr lang="en-US" sz="1400" dirty="0">
                  <a:solidFill>
                    <a:schemeClr val="bg1"/>
                  </a:solidFill>
                </a:rPr>
                <a:t>inlet</a:t>
              </a:r>
            </a:p>
            <a:p>
              <a:pPr algn="ctr"/>
              <a:endParaRPr lang="en-US" sz="1200" b="1" dirty="0">
                <a:solidFill>
                  <a:schemeClr val="bg1"/>
                </a:solidFill>
              </a:endParaRPr>
            </a:p>
          </p:txBody>
        </p:sp>
        <p:sp>
          <p:nvSpPr>
            <p:cNvPr id="3109" name="Text Box 37"/>
            <p:cNvSpPr txBox="1">
              <a:spLocks noChangeArrowheads="1"/>
            </p:cNvSpPr>
            <p:nvPr/>
          </p:nvSpPr>
          <p:spPr bwMode="auto">
            <a:xfrm>
              <a:off x="5148263" y="2003425"/>
              <a:ext cx="647700" cy="304800"/>
            </a:xfrm>
            <a:prstGeom prst="rect">
              <a:avLst/>
            </a:prstGeom>
            <a:noFill/>
            <a:ln w="9525">
              <a:noFill/>
              <a:miter lim="800000"/>
              <a:headEnd/>
              <a:tailEnd/>
            </a:ln>
            <a:effectLst/>
          </p:spPr>
          <p:txBody>
            <a:bodyPr wrap="none">
              <a:spAutoFit/>
            </a:bodyPr>
            <a:lstStyle/>
            <a:p>
              <a:r>
                <a:rPr lang="en-US" sz="1400" dirty="0">
                  <a:solidFill>
                    <a:schemeClr val="bg1"/>
                  </a:solidFill>
                </a:rPr>
                <a:t>island</a:t>
              </a:r>
            </a:p>
          </p:txBody>
        </p:sp>
        <p:sp>
          <p:nvSpPr>
            <p:cNvPr id="3110" name="Text Box 38"/>
            <p:cNvSpPr txBox="1">
              <a:spLocks noChangeArrowheads="1"/>
            </p:cNvSpPr>
            <p:nvPr/>
          </p:nvSpPr>
          <p:spPr bwMode="auto">
            <a:xfrm rot="1941953">
              <a:off x="3998913" y="1725613"/>
              <a:ext cx="942975" cy="304800"/>
            </a:xfrm>
            <a:prstGeom prst="rect">
              <a:avLst/>
            </a:prstGeom>
            <a:noFill/>
            <a:ln w="9525">
              <a:noFill/>
              <a:miter lim="800000"/>
              <a:headEnd/>
              <a:tailEnd/>
            </a:ln>
            <a:effectLst/>
          </p:spPr>
          <p:txBody>
            <a:bodyPr wrap="none">
              <a:spAutoFit/>
            </a:bodyPr>
            <a:lstStyle/>
            <a:p>
              <a:r>
                <a:rPr lang="en-US" sz="1400" dirty="0">
                  <a:solidFill>
                    <a:schemeClr val="bg1"/>
                  </a:solidFill>
                </a:rPr>
                <a:t>peninsula</a:t>
              </a:r>
            </a:p>
          </p:txBody>
        </p:sp>
        <p:sp>
          <p:nvSpPr>
            <p:cNvPr id="3111" name="Text Box 39"/>
            <p:cNvSpPr txBox="1">
              <a:spLocks noChangeArrowheads="1"/>
            </p:cNvSpPr>
            <p:nvPr/>
          </p:nvSpPr>
          <p:spPr bwMode="auto">
            <a:xfrm rot="4899786">
              <a:off x="3967956" y="2355057"/>
              <a:ext cx="973137" cy="304800"/>
            </a:xfrm>
            <a:prstGeom prst="rect">
              <a:avLst/>
            </a:prstGeom>
            <a:noFill/>
            <a:ln w="9525">
              <a:noFill/>
              <a:miter lim="800000"/>
              <a:headEnd/>
              <a:tailEnd/>
            </a:ln>
            <a:effectLst/>
          </p:spPr>
          <p:txBody>
            <a:bodyPr wrap="none">
              <a:spAutoFit/>
            </a:bodyPr>
            <a:lstStyle/>
            <a:p>
              <a:r>
                <a:rPr lang="en-US" sz="1400" dirty="0">
                  <a:solidFill>
                    <a:schemeClr val="bg1"/>
                  </a:solidFill>
                </a:rPr>
                <a:t>causeway</a:t>
              </a:r>
            </a:p>
          </p:txBody>
        </p:sp>
        <p:sp>
          <p:nvSpPr>
            <p:cNvPr id="3112" name="Text Box 40"/>
            <p:cNvSpPr txBox="1">
              <a:spLocks noChangeArrowheads="1"/>
            </p:cNvSpPr>
            <p:nvPr/>
          </p:nvSpPr>
          <p:spPr bwMode="auto">
            <a:xfrm>
              <a:off x="5229225" y="990600"/>
              <a:ext cx="282575" cy="304800"/>
            </a:xfrm>
            <a:prstGeom prst="rect">
              <a:avLst/>
            </a:prstGeom>
            <a:noFill/>
            <a:ln w="9525">
              <a:noFill/>
              <a:miter lim="800000"/>
              <a:headEnd/>
              <a:tailEnd/>
            </a:ln>
            <a:effectLst/>
          </p:spPr>
          <p:txBody>
            <a:bodyPr wrap="none">
              <a:spAutoFit/>
            </a:bodyPr>
            <a:lstStyle/>
            <a:p>
              <a:r>
                <a:rPr lang="en-US" sz="1400" b="1" dirty="0"/>
                <a:t>s</a:t>
              </a:r>
            </a:p>
          </p:txBody>
        </p:sp>
        <p:sp>
          <p:nvSpPr>
            <p:cNvPr id="3119" name="Text Box 47"/>
            <p:cNvSpPr txBox="1">
              <a:spLocks noChangeArrowheads="1"/>
            </p:cNvSpPr>
            <p:nvPr/>
          </p:nvSpPr>
          <p:spPr bwMode="auto">
            <a:xfrm>
              <a:off x="5622925" y="2087563"/>
              <a:ext cx="303213" cy="457200"/>
            </a:xfrm>
            <a:prstGeom prst="rect">
              <a:avLst/>
            </a:prstGeom>
            <a:noFill/>
            <a:ln w="9525">
              <a:noFill/>
              <a:miter lim="800000"/>
              <a:headEnd/>
              <a:tailEnd/>
            </a:ln>
            <a:effectLst/>
          </p:spPr>
          <p:txBody>
            <a:bodyPr>
              <a:spAutoFit/>
            </a:bodyPr>
            <a:lstStyle/>
            <a:p>
              <a:r>
                <a:rPr lang="en-US" sz="2400" b="1" dirty="0">
                  <a:solidFill>
                    <a:schemeClr val="bg1"/>
                  </a:solidFill>
                </a:rPr>
                <a:t>*</a:t>
              </a:r>
            </a:p>
          </p:txBody>
        </p:sp>
        <p:sp>
          <p:nvSpPr>
            <p:cNvPr id="3120" name="Line 48"/>
            <p:cNvSpPr>
              <a:spLocks noChangeShapeType="1"/>
            </p:cNvSpPr>
            <p:nvPr/>
          </p:nvSpPr>
          <p:spPr bwMode="auto">
            <a:xfrm flipH="1" flipV="1">
              <a:off x="5819775" y="2343150"/>
              <a:ext cx="328613" cy="379413"/>
            </a:xfrm>
            <a:prstGeom prst="line">
              <a:avLst/>
            </a:prstGeom>
            <a:noFill/>
            <a:ln w="19050">
              <a:solidFill>
                <a:schemeClr val="bg1"/>
              </a:solidFill>
              <a:round/>
              <a:headEnd/>
              <a:tailEnd/>
            </a:ln>
            <a:effectLst/>
          </p:spPr>
          <p:txBody>
            <a:bodyPr/>
            <a:lstStyle/>
            <a:p>
              <a:endParaRPr lang="en-US" dirty="0"/>
            </a:p>
          </p:txBody>
        </p:sp>
        <p:sp>
          <p:nvSpPr>
            <p:cNvPr id="3121" name="Text Box 49"/>
            <p:cNvSpPr txBox="1">
              <a:spLocks noChangeArrowheads="1"/>
            </p:cNvSpPr>
            <p:nvPr/>
          </p:nvSpPr>
          <p:spPr bwMode="auto">
            <a:xfrm>
              <a:off x="5797550" y="2690813"/>
              <a:ext cx="1312863" cy="639762"/>
            </a:xfrm>
            <a:prstGeom prst="rect">
              <a:avLst/>
            </a:prstGeom>
            <a:noFill/>
            <a:ln w="9525">
              <a:noFill/>
              <a:miter lim="800000"/>
              <a:headEnd/>
              <a:tailEnd/>
            </a:ln>
            <a:effectLst/>
          </p:spPr>
          <p:txBody>
            <a:bodyPr wrap="none">
              <a:spAutoFit/>
            </a:bodyPr>
            <a:lstStyle/>
            <a:p>
              <a:r>
                <a:rPr lang="en-US" sz="1200" dirty="0">
                  <a:solidFill>
                    <a:schemeClr val="bg1"/>
                  </a:solidFill>
                </a:rPr>
                <a:t>42</a:t>
              </a:r>
              <a:r>
                <a:rPr lang="en-US" sz="1200" baseline="30000" dirty="0">
                  <a:solidFill>
                    <a:schemeClr val="bg1"/>
                  </a:solidFill>
                </a:rPr>
                <a:t>o</a:t>
              </a:r>
              <a:r>
                <a:rPr lang="en-US" sz="1200" dirty="0">
                  <a:solidFill>
                    <a:schemeClr val="bg1"/>
                  </a:solidFill>
                </a:rPr>
                <a:t> 56</a:t>
              </a:r>
              <a:r>
                <a:rPr lang="en-US" sz="1200" dirty="0">
                  <a:solidFill>
                    <a:schemeClr val="bg1"/>
                  </a:solidFill>
                  <a:cs typeface="Arial" pitchFamily="34" charset="0"/>
                </a:rPr>
                <a:t>′</a:t>
              </a:r>
              <a:r>
                <a:rPr lang="en-US" sz="1200" dirty="0">
                  <a:solidFill>
                    <a:schemeClr val="bg1"/>
                  </a:solidFill>
                </a:rPr>
                <a:t> 05.22</a:t>
              </a:r>
              <a:r>
                <a:rPr lang="en-US" sz="1200" dirty="0">
                  <a:solidFill>
                    <a:schemeClr val="bg1"/>
                  </a:solidFill>
                  <a:cs typeface="Arial" pitchFamily="34" charset="0"/>
                </a:rPr>
                <a:t>″</a:t>
              </a:r>
              <a:r>
                <a:rPr lang="en-US" sz="1200" dirty="0">
                  <a:solidFill>
                    <a:schemeClr val="bg1"/>
                  </a:solidFill>
                </a:rPr>
                <a:t> N</a:t>
              </a:r>
            </a:p>
            <a:p>
              <a:r>
                <a:rPr lang="en-US" sz="1200" dirty="0">
                  <a:solidFill>
                    <a:schemeClr val="bg1"/>
                  </a:solidFill>
                </a:rPr>
                <a:t>71</a:t>
              </a:r>
              <a:r>
                <a:rPr lang="en-US" sz="1200" baseline="30000" dirty="0">
                  <a:solidFill>
                    <a:schemeClr val="bg1"/>
                  </a:solidFill>
                </a:rPr>
                <a:t>o</a:t>
              </a:r>
              <a:r>
                <a:rPr lang="en-US" sz="1200" dirty="0">
                  <a:solidFill>
                    <a:schemeClr val="bg1"/>
                  </a:solidFill>
                </a:rPr>
                <a:t> 38</a:t>
              </a:r>
              <a:r>
                <a:rPr lang="en-US" sz="1200" dirty="0">
                  <a:solidFill>
                    <a:schemeClr val="bg1"/>
                  </a:solidFill>
                  <a:cs typeface="Arial" pitchFamily="34" charset="0"/>
                </a:rPr>
                <a:t>′</a:t>
              </a:r>
              <a:r>
                <a:rPr lang="en-US" sz="1200" dirty="0">
                  <a:solidFill>
                    <a:schemeClr val="bg1"/>
                  </a:solidFill>
                </a:rPr>
                <a:t> 19.98</a:t>
              </a:r>
              <a:r>
                <a:rPr lang="en-US" sz="1200" dirty="0">
                  <a:solidFill>
                    <a:schemeClr val="bg1"/>
                  </a:solidFill>
                  <a:cs typeface="Arial" pitchFamily="34" charset="0"/>
                </a:rPr>
                <a:t>″</a:t>
              </a:r>
              <a:r>
                <a:rPr lang="en-US" sz="1200" dirty="0">
                  <a:solidFill>
                    <a:schemeClr val="bg1"/>
                  </a:solidFill>
                </a:rPr>
                <a:t> W</a:t>
              </a:r>
            </a:p>
            <a:p>
              <a:r>
                <a:rPr lang="en-US" sz="1200" dirty="0">
                  <a:solidFill>
                    <a:schemeClr val="bg1"/>
                  </a:solidFill>
                </a:rPr>
                <a:t>Elev. 153 m</a:t>
              </a:r>
            </a:p>
          </p:txBody>
        </p:sp>
      </p:grpSp>
      <p:grpSp>
        <p:nvGrpSpPr>
          <p:cNvPr id="4" name="Group 47"/>
          <p:cNvGrpSpPr/>
          <p:nvPr/>
        </p:nvGrpSpPr>
        <p:grpSpPr>
          <a:xfrm>
            <a:off x="104931" y="179882"/>
            <a:ext cx="3245943" cy="3291981"/>
            <a:chOff x="2006600" y="3006725"/>
            <a:chExt cx="1419225" cy="1379538"/>
          </a:xfrm>
        </p:grpSpPr>
        <p:pic>
          <p:nvPicPr>
            <p:cNvPr id="3126" name="Picture 54" descr="SquawCovenew"/>
            <p:cNvPicPr>
              <a:picLocks noChangeAspect="1" noChangeArrowheads="1"/>
            </p:cNvPicPr>
            <p:nvPr/>
          </p:nvPicPr>
          <p:blipFill>
            <a:blip r:embed="rId4" cstate="screen"/>
            <a:srcRect/>
            <a:stretch>
              <a:fillRect/>
            </a:stretch>
          </p:blipFill>
          <p:spPr bwMode="auto">
            <a:xfrm>
              <a:off x="2028825" y="3006725"/>
              <a:ext cx="1397000" cy="1335088"/>
            </a:xfrm>
            <a:prstGeom prst="rect">
              <a:avLst/>
            </a:prstGeom>
            <a:noFill/>
            <a:ln w="9525">
              <a:solidFill>
                <a:schemeClr val="tx1"/>
              </a:solidFill>
              <a:miter lim="800000"/>
              <a:headEnd/>
              <a:tailEnd/>
            </a:ln>
          </p:spPr>
        </p:pic>
        <p:sp>
          <p:nvSpPr>
            <p:cNvPr id="3087" name="Line 15"/>
            <p:cNvSpPr>
              <a:spLocks noChangeShapeType="1"/>
            </p:cNvSpPr>
            <p:nvPr/>
          </p:nvSpPr>
          <p:spPr bwMode="auto">
            <a:xfrm>
              <a:off x="2798763" y="3168650"/>
              <a:ext cx="379412" cy="1588"/>
            </a:xfrm>
            <a:prstGeom prst="line">
              <a:avLst/>
            </a:prstGeom>
            <a:noFill/>
            <a:ln w="25400">
              <a:solidFill>
                <a:schemeClr val="bg1"/>
              </a:solidFill>
              <a:round/>
              <a:headEnd type="triangle" w="med" len="med"/>
              <a:tailEnd type="triangle" w="med" len="med"/>
            </a:ln>
            <a:effectLst/>
          </p:spPr>
          <p:txBody>
            <a:bodyPr/>
            <a:lstStyle/>
            <a:p>
              <a:endParaRPr lang="en-US" dirty="0"/>
            </a:p>
          </p:txBody>
        </p:sp>
        <p:sp>
          <p:nvSpPr>
            <p:cNvPr id="3113" name="Line 41"/>
            <p:cNvSpPr>
              <a:spLocks noChangeShapeType="1"/>
            </p:cNvSpPr>
            <p:nvPr/>
          </p:nvSpPr>
          <p:spPr bwMode="auto">
            <a:xfrm>
              <a:off x="2309813" y="3240088"/>
              <a:ext cx="373062" cy="236537"/>
            </a:xfrm>
            <a:prstGeom prst="line">
              <a:avLst/>
            </a:prstGeom>
            <a:noFill/>
            <a:ln w="19050">
              <a:solidFill>
                <a:schemeClr val="bg1"/>
              </a:solidFill>
              <a:round/>
              <a:headEnd/>
              <a:tailEnd type="triangle" w="med" len="med"/>
            </a:ln>
            <a:effectLst/>
          </p:spPr>
          <p:txBody>
            <a:bodyPr/>
            <a:lstStyle/>
            <a:p>
              <a:endParaRPr lang="en-US" dirty="0"/>
            </a:p>
          </p:txBody>
        </p:sp>
        <p:sp>
          <p:nvSpPr>
            <p:cNvPr id="3122" name="Text Box 50"/>
            <p:cNvSpPr txBox="1">
              <a:spLocks noChangeArrowheads="1"/>
            </p:cNvSpPr>
            <p:nvPr/>
          </p:nvSpPr>
          <p:spPr bwMode="auto">
            <a:xfrm>
              <a:off x="2582863" y="3314700"/>
              <a:ext cx="303212" cy="457200"/>
            </a:xfrm>
            <a:prstGeom prst="rect">
              <a:avLst/>
            </a:prstGeom>
            <a:noFill/>
            <a:ln w="9525">
              <a:noFill/>
              <a:miter lim="800000"/>
              <a:headEnd/>
              <a:tailEnd/>
            </a:ln>
            <a:effectLst/>
          </p:spPr>
          <p:txBody>
            <a:bodyPr>
              <a:spAutoFit/>
            </a:bodyPr>
            <a:lstStyle/>
            <a:p>
              <a:r>
                <a:rPr lang="en-US" sz="2400" b="1" dirty="0">
                  <a:solidFill>
                    <a:schemeClr val="bg1"/>
                  </a:solidFill>
                </a:rPr>
                <a:t>*</a:t>
              </a:r>
            </a:p>
          </p:txBody>
        </p:sp>
        <p:sp>
          <p:nvSpPr>
            <p:cNvPr id="3115" name="Text Box 43"/>
            <p:cNvSpPr txBox="1">
              <a:spLocks noChangeArrowheads="1"/>
            </p:cNvSpPr>
            <p:nvPr/>
          </p:nvSpPr>
          <p:spPr bwMode="auto">
            <a:xfrm>
              <a:off x="2260600" y="3282950"/>
              <a:ext cx="282575" cy="304800"/>
            </a:xfrm>
            <a:prstGeom prst="rect">
              <a:avLst/>
            </a:prstGeom>
            <a:noFill/>
            <a:ln w="9525">
              <a:noFill/>
              <a:miter lim="800000"/>
              <a:headEnd/>
              <a:tailEnd/>
            </a:ln>
            <a:effectLst/>
          </p:spPr>
          <p:txBody>
            <a:bodyPr wrap="none">
              <a:spAutoFit/>
            </a:bodyPr>
            <a:lstStyle/>
            <a:p>
              <a:r>
                <a:rPr lang="en-US" sz="1400" dirty="0">
                  <a:solidFill>
                    <a:schemeClr val="bg1"/>
                  </a:solidFill>
                </a:rPr>
                <a:t>1</a:t>
              </a:r>
            </a:p>
          </p:txBody>
        </p:sp>
        <p:sp>
          <p:nvSpPr>
            <p:cNvPr id="3088" name="Text Box 16"/>
            <p:cNvSpPr txBox="1">
              <a:spLocks noChangeArrowheads="1"/>
            </p:cNvSpPr>
            <p:nvPr/>
          </p:nvSpPr>
          <p:spPr bwMode="auto">
            <a:xfrm>
              <a:off x="2728913" y="3179763"/>
              <a:ext cx="606425" cy="274637"/>
            </a:xfrm>
            <a:prstGeom prst="rect">
              <a:avLst/>
            </a:prstGeom>
            <a:noFill/>
            <a:ln w="9525">
              <a:noFill/>
              <a:miter lim="800000"/>
              <a:headEnd/>
              <a:tailEnd/>
            </a:ln>
            <a:effectLst/>
          </p:spPr>
          <p:txBody>
            <a:bodyPr wrap="none">
              <a:spAutoFit/>
            </a:bodyPr>
            <a:lstStyle/>
            <a:p>
              <a:r>
                <a:rPr lang="en-US" sz="1200" dirty="0">
                  <a:solidFill>
                    <a:schemeClr val="bg1"/>
                  </a:solidFill>
                </a:rPr>
                <a:t>250 m</a:t>
              </a:r>
            </a:p>
          </p:txBody>
        </p:sp>
        <p:sp>
          <p:nvSpPr>
            <p:cNvPr id="3123" name="Text Box 51"/>
            <p:cNvSpPr txBox="1">
              <a:spLocks noChangeArrowheads="1"/>
            </p:cNvSpPr>
            <p:nvPr/>
          </p:nvSpPr>
          <p:spPr bwMode="auto">
            <a:xfrm>
              <a:off x="2006600" y="3746500"/>
              <a:ext cx="1312863" cy="639763"/>
            </a:xfrm>
            <a:prstGeom prst="rect">
              <a:avLst/>
            </a:prstGeom>
            <a:noFill/>
            <a:ln w="9525">
              <a:noFill/>
              <a:miter lim="800000"/>
              <a:headEnd/>
              <a:tailEnd/>
            </a:ln>
            <a:effectLst/>
          </p:spPr>
          <p:txBody>
            <a:bodyPr wrap="none">
              <a:spAutoFit/>
            </a:bodyPr>
            <a:lstStyle/>
            <a:p>
              <a:r>
                <a:rPr lang="en-US" sz="1200" dirty="0">
                  <a:solidFill>
                    <a:schemeClr val="bg1"/>
                  </a:solidFill>
                </a:rPr>
                <a:t>43</a:t>
              </a:r>
              <a:r>
                <a:rPr lang="en-US" sz="1200" baseline="30000" dirty="0">
                  <a:solidFill>
                    <a:schemeClr val="bg1"/>
                  </a:solidFill>
                </a:rPr>
                <a:t>o</a:t>
              </a:r>
              <a:r>
                <a:rPr lang="en-US" sz="1200" dirty="0">
                  <a:solidFill>
                    <a:schemeClr val="bg1"/>
                  </a:solidFill>
                </a:rPr>
                <a:t> 47</a:t>
              </a:r>
              <a:r>
                <a:rPr lang="en-US" sz="1200" dirty="0">
                  <a:solidFill>
                    <a:schemeClr val="bg1"/>
                  </a:solidFill>
                  <a:cs typeface="Arial" pitchFamily="34" charset="0"/>
                </a:rPr>
                <a:t>′</a:t>
              </a:r>
              <a:r>
                <a:rPr lang="en-US" sz="1200" dirty="0">
                  <a:solidFill>
                    <a:schemeClr val="bg1"/>
                  </a:solidFill>
                </a:rPr>
                <a:t> 01.41</a:t>
              </a:r>
              <a:r>
                <a:rPr lang="en-US" sz="1200" dirty="0">
                  <a:solidFill>
                    <a:schemeClr val="bg1"/>
                  </a:solidFill>
                  <a:cs typeface="Arial" pitchFamily="34" charset="0"/>
                </a:rPr>
                <a:t>″</a:t>
              </a:r>
              <a:r>
                <a:rPr lang="en-US" sz="1200" dirty="0">
                  <a:solidFill>
                    <a:schemeClr val="bg1"/>
                  </a:solidFill>
                </a:rPr>
                <a:t> N</a:t>
              </a:r>
            </a:p>
            <a:p>
              <a:r>
                <a:rPr lang="en-US" sz="1200" dirty="0">
                  <a:solidFill>
                    <a:schemeClr val="bg1"/>
                  </a:solidFill>
                </a:rPr>
                <a:t>71</a:t>
              </a:r>
              <a:r>
                <a:rPr lang="en-US" sz="1200" baseline="30000" dirty="0">
                  <a:solidFill>
                    <a:schemeClr val="bg1"/>
                  </a:solidFill>
                </a:rPr>
                <a:t>o</a:t>
              </a:r>
              <a:r>
                <a:rPr lang="en-US" sz="1200" dirty="0">
                  <a:solidFill>
                    <a:schemeClr val="bg1"/>
                  </a:solidFill>
                </a:rPr>
                <a:t> 30</a:t>
              </a:r>
              <a:r>
                <a:rPr lang="en-US" sz="1200" dirty="0">
                  <a:solidFill>
                    <a:schemeClr val="bg1"/>
                  </a:solidFill>
                  <a:cs typeface="Arial" pitchFamily="34" charset="0"/>
                </a:rPr>
                <a:t>′</a:t>
              </a:r>
              <a:r>
                <a:rPr lang="en-US" sz="1200" dirty="0">
                  <a:solidFill>
                    <a:schemeClr val="bg1"/>
                  </a:solidFill>
                </a:rPr>
                <a:t> 45.39</a:t>
              </a:r>
              <a:r>
                <a:rPr lang="en-US" sz="1200" dirty="0">
                  <a:solidFill>
                    <a:schemeClr val="bg1"/>
                  </a:solidFill>
                  <a:cs typeface="Arial" pitchFamily="34" charset="0"/>
                </a:rPr>
                <a:t>″</a:t>
              </a:r>
              <a:r>
                <a:rPr lang="en-US" sz="1200" dirty="0">
                  <a:solidFill>
                    <a:schemeClr val="bg1"/>
                  </a:solidFill>
                </a:rPr>
                <a:t> W</a:t>
              </a:r>
            </a:p>
            <a:p>
              <a:r>
                <a:rPr lang="en-US" sz="1200" dirty="0">
                  <a:solidFill>
                    <a:schemeClr val="bg1"/>
                  </a:solidFill>
                </a:rPr>
                <a:t>Elev. 173 m</a:t>
              </a:r>
            </a:p>
          </p:txBody>
        </p:sp>
        <p:sp>
          <p:nvSpPr>
            <p:cNvPr id="3095" name="Line 23"/>
            <p:cNvSpPr>
              <a:spLocks noChangeShapeType="1"/>
            </p:cNvSpPr>
            <p:nvPr/>
          </p:nvSpPr>
          <p:spPr bwMode="auto">
            <a:xfrm flipH="1" flipV="1">
              <a:off x="2103438" y="3006725"/>
              <a:ext cx="1587" cy="323850"/>
            </a:xfrm>
            <a:prstGeom prst="line">
              <a:avLst/>
            </a:prstGeom>
            <a:noFill/>
            <a:ln w="25400">
              <a:solidFill>
                <a:schemeClr val="bg1"/>
              </a:solidFill>
              <a:round/>
              <a:headEnd/>
              <a:tailEnd type="triangle" w="lg" len="lg"/>
            </a:ln>
            <a:effectLst/>
          </p:spPr>
          <p:txBody>
            <a:bodyPr/>
            <a:lstStyle/>
            <a:p>
              <a:endParaRPr lang="en-US" dirty="0"/>
            </a:p>
          </p:txBody>
        </p:sp>
        <p:sp>
          <p:nvSpPr>
            <p:cNvPr id="3096" name="Text Box 24"/>
            <p:cNvSpPr txBox="1">
              <a:spLocks noChangeArrowheads="1"/>
            </p:cNvSpPr>
            <p:nvPr/>
          </p:nvSpPr>
          <p:spPr bwMode="auto">
            <a:xfrm>
              <a:off x="2058988" y="3086100"/>
              <a:ext cx="312737" cy="304800"/>
            </a:xfrm>
            <a:prstGeom prst="rect">
              <a:avLst/>
            </a:prstGeom>
            <a:noFill/>
            <a:ln w="9525">
              <a:noFill/>
              <a:miter lim="800000"/>
              <a:headEnd/>
              <a:tailEnd/>
            </a:ln>
            <a:effectLst/>
          </p:spPr>
          <p:txBody>
            <a:bodyPr wrap="none">
              <a:spAutoFit/>
            </a:bodyPr>
            <a:lstStyle/>
            <a:p>
              <a:r>
                <a:rPr lang="en-US" sz="1400" dirty="0">
                  <a:solidFill>
                    <a:schemeClr val="bg1"/>
                  </a:solidFill>
                </a:rPr>
                <a:t>N</a:t>
              </a:r>
            </a:p>
          </p:txBody>
        </p:sp>
        <p:sp>
          <p:nvSpPr>
            <p:cNvPr id="3086" name="Line 14"/>
            <p:cNvSpPr>
              <a:spLocks noChangeShapeType="1"/>
            </p:cNvSpPr>
            <p:nvPr/>
          </p:nvSpPr>
          <p:spPr bwMode="auto">
            <a:xfrm>
              <a:off x="2779713" y="3522663"/>
              <a:ext cx="368300" cy="65087"/>
            </a:xfrm>
            <a:prstGeom prst="line">
              <a:avLst/>
            </a:prstGeom>
            <a:noFill/>
            <a:ln w="19050">
              <a:solidFill>
                <a:schemeClr val="bg1"/>
              </a:solidFill>
              <a:round/>
              <a:headEnd/>
              <a:tailEnd type="triangle" w="med" len="med"/>
            </a:ln>
            <a:effectLst/>
          </p:spPr>
          <p:txBody>
            <a:bodyPr/>
            <a:lstStyle/>
            <a:p>
              <a:endParaRPr lang="en-US" dirty="0"/>
            </a:p>
          </p:txBody>
        </p:sp>
        <p:sp>
          <p:nvSpPr>
            <p:cNvPr id="3116" name="Text Box 44"/>
            <p:cNvSpPr txBox="1">
              <a:spLocks noChangeArrowheads="1"/>
            </p:cNvSpPr>
            <p:nvPr/>
          </p:nvSpPr>
          <p:spPr bwMode="auto">
            <a:xfrm>
              <a:off x="2955925" y="3582988"/>
              <a:ext cx="268288" cy="274637"/>
            </a:xfrm>
            <a:prstGeom prst="rect">
              <a:avLst/>
            </a:prstGeom>
            <a:noFill/>
            <a:ln w="9525">
              <a:noFill/>
              <a:miter lim="800000"/>
              <a:headEnd/>
              <a:tailEnd/>
            </a:ln>
            <a:effectLst/>
          </p:spPr>
          <p:txBody>
            <a:bodyPr wrap="none">
              <a:spAutoFit/>
            </a:bodyPr>
            <a:lstStyle/>
            <a:p>
              <a:r>
                <a:rPr lang="en-US" sz="1200" b="1" dirty="0">
                  <a:solidFill>
                    <a:schemeClr val="bg1"/>
                  </a:solidFill>
                </a:rPr>
                <a:t>2</a:t>
              </a:r>
            </a:p>
          </p:txBody>
        </p:sp>
        <p:sp>
          <p:nvSpPr>
            <p:cNvPr id="3125" name="Line 53"/>
            <p:cNvSpPr>
              <a:spLocks noChangeShapeType="1"/>
            </p:cNvSpPr>
            <p:nvPr/>
          </p:nvSpPr>
          <p:spPr bwMode="auto">
            <a:xfrm flipV="1">
              <a:off x="2517825" y="3549649"/>
              <a:ext cx="190451" cy="261143"/>
            </a:xfrm>
            <a:prstGeom prst="line">
              <a:avLst/>
            </a:prstGeom>
            <a:noFill/>
            <a:ln w="19050">
              <a:solidFill>
                <a:schemeClr val="bg1"/>
              </a:solidFill>
              <a:round/>
              <a:headEnd/>
              <a:tailEnd type="stealth" w="lg" len="lg"/>
            </a:ln>
            <a:effectLst/>
          </p:spPr>
          <p:txBody>
            <a:bodyPr/>
            <a:lstStyle/>
            <a:p>
              <a:endParaRPr lang="en-US" dirty="0"/>
            </a:p>
          </p:txBody>
        </p:sp>
      </p:grpSp>
      <p:sp>
        <p:nvSpPr>
          <p:cNvPr id="51" name="TextBox 50"/>
          <p:cNvSpPr txBox="1"/>
          <p:nvPr/>
        </p:nvSpPr>
        <p:spPr>
          <a:xfrm>
            <a:off x="5636302" y="2211049"/>
            <a:ext cx="1980029" cy="369332"/>
          </a:xfrm>
          <a:prstGeom prst="rect">
            <a:avLst/>
          </a:prstGeom>
          <a:noFill/>
        </p:spPr>
        <p:txBody>
          <a:bodyPr wrap="none" rtlCol="0">
            <a:spAutoFit/>
          </a:bodyPr>
          <a:lstStyle/>
          <a:p>
            <a:r>
              <a:rPr lang="en-US" dirty="0" smtClean="0">
                <a:latin typeface="Arial" pitchFamily="34" charset="0"/>
                <a:cs typeface="Arial" pitchFamily="34" charset="0"/>
              </a:rPr>
              <a:t>Joe English Pond</a:t>
            </a:r>
          </a:p>
        </p:txBody>
      </p:sp>
      <p:sp>
        <p:nvSpPr>
          <p:cNvPr id="52" name="TextBox 51"/>
          <p:cNvSpPr txBox="1"/>
          <p:nvPr/>
        </p:nvSpPr>
        <p:spPr>
          <a:xfrm>
            <a:off x="587115" y="3435246"/>
            <a:ext cx="2448393" cy="646331"/>
          </a:xfrm>
          <a:prstGeom prst="rect">
            <a:avLst/>
          </a:prstGeom>
          <a:noFill/>
        </p:spPr>
        <p:txBody>
          <a:bodyPr wrap="square" rtlCol="0">
            <a:spAutoFit/>
          </a:bodyPr>
          <a:lstStyle/>
          <a:p>
            <a:pPr algn="ctr"/>
            <a:r>
              <a:rPr lang="en-US" dirty="0" smtClean="0">
                <a:latin typeface="Arial" pitchFamily="34" charset="0"/>
                <a:cs typeface="Arial" pitchFamily="34" charset="0"/>
              </a:rPr>
              <a:t>Squaw Cove, Northern Squam Lake</a:t>
            </a:r>
          </a:p>
        </p:txBody>
      </p:sp>
      <p:sp>
        <p:nvSpPr>
          <p:cNvPr id="53" name="TextBox 52"/>
          <p:cNvSpPr txBox="1"/>
          <p:nvPr/>
        </p:nvSpPr>
        <p:spPr>
          <a:xfrm>
            <a:off x="6445770" y="472190"/>
            <a:ext cx="2569934"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Subbottom stratigraphy</a:t>
            </a:r>
          </a:p>
        </p:txBody>
      </p:sp>
      <p:sp>
        <p:nvSpPr>
          <p:cNvPr id="40" name="TextBox 39"/>
          <p:cNvSpPr txBox="1"/>
          <p:nvPr/>
        </p:nvSpPr>
        <p:spPr>
          <a:xfrm>
            <a:off x="302884" y="4312356"/>
            <a:ext cx="2724400" cy="1754326"/>
          </a:xfrm>
          <a:prstGeom prst="rect">
            <a:avLst/>
          </a:prstGeom>
          <a:noFill/>
        </p:spPr>
        <p:txBody>
          <a:bodyPr wrap="none" rtlCol="0">
            <a:spAutoFit/>
          </a:bodyPr>
          <a:lstStyle/>
          <a:p>
            <a:pPr algn="ctr"/>
            <a:r>
              <a:rPr lang="en-US" b="1" u="sng" dirty="0" smtClean="0"/>
              <a:t>Other Locations:</a:t>
            </a:r>
          </a:p>
          <a:p>
            <a:r>
              <a:rPr lang="en-US" dirty="0" smtClean="0"/>
              <a:t>Echo Lake; Franconia, NH</a:t>
            </a:r>
          </a:p>
          <a:p>
            <a:r>
              <a:rPr lang="en-US" dirty="0" smtClean="0"/>
              <a:t>Storrs Pond; Hanover, NH</a:t>
            </a:r>
          </a:p>
          <a:p>
            <a:r>
              <a:rPr lang="en-US" dirty="0" smtClean="0"/>
              <a:t>Post Pond; Lyme, NH</a:t>
            </a:r>
          </a:p>
          <a:p>
            <a:r>
              <a:rPr lang="en-US" dirty="0" smtClean="0"/>
              <a:t>Profile Lake, Franconia, NH</a:t>
            </a:r>
          </a:p>
          <a:p>
            <a:r>
              <a:rPr lang="en-US" dirty="0" smtClean="0"/>
              <a:t>Lake Willoughby, VT</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1" name="Text Box 41"/>
          <p:cNvSpPr txBox="1">
            <a:spLocks noChangeArrowheads="1"/>
          </p:cNvSpPr>
          <p:nvPr/>
        </p:nvSpPr>
        <p:spPr bwMode="auto">
          <a:xfrm>
            <a:off x="458788" y="6011614"/>
            <a:ext cx="8685212" cy="846386"/>
          </a:xfrm>
          <a:prstGeom prst="rect">
            <a:avLst/>
          </a:prstGeom>
          <a:noFill/>
          <a:ln w="9525">
            <a:noFill/>
            <a:miter lim="800000"/>
            <a:headEnd/>
            <a:tailEnd/>
          </a:ln>
          <a:effectLst/>
        </p:spPr>
        <p:txBody>
          <a:bodyPr>
            <a:spAutoFit/>
          </a:bodyPr>
          <a:lstStyle/>
          <a:p>
            <a:r>
              <a:rPr lang="en-US" sz="1100" dirty="0" smtClean="0">
                <a:latin typeface="Times New Roman" pitchFamily="18" charset="0"/>
              </a:rPr>
              <a:t>Till beneath Joe English Pond, detail </a:t>
            </a:r>
            <a:r>
              <a:rPr lang="en-US" sz="1100" dirty="0">
                <a:latin typeface="Times New Roman" pitchFamily="18" charset="0"/>
              </a:rPr>
              <a:t>of the mound at </a:t>
            </a:r>
            <a:r>
              <a:rPr lang="en-US" sz="1100" dirty="0" smtClean="0">
                <a:latin typeface="Times New Roman" pitchFamily="18" charset="0"/>
              </a:rPr>
              <a:t>right </a:t>
            </a:r>
            <a:r>
              <a:rPr lang="en-US" sz="1100" dirty="0">
                <a:latin typeface="Times New Roman" pitchFamily="18" charset="0"/>
              </a:rPr>
              <a:t>and its </a:t>
            </a:r>
            <a:r>
              <a:rPr lang="en-US" sz="1100" dirty="0" smtClean="0">
                <a:latin typeface="Times New Roman" pitchFamily="18" charset="0"/>
              </a:rPr>
              <a:t>migration at left  </a:t>
            </a:r>
            <a:r>
              <a:rPr lang="en-US" sz="1100" dirty="0">
                <a:latin typeface="Times New Roman" pitchFamily="18" charset="0"/>
              </a:rPr>
              <a:t>for </a:t>
            </a:r>
            <a:r>
              <a:rPr lang="en-US" sz="1600" b="1" i="1" dirty="0">
                <a:latin typeface="Symbol" pitchFamily="18" charset="2"/>
              </a:rPr>
              <a:t>e</a:t>
            </a:r>
            <a:r>
              <a:rPr lang="en-US" sz="1600" b="1" baseline="-25000" dirty="0">
                <a:latin typeface="Times New Roman" pitchFamily="18" charset="0"/>
              </a:rPr>
              <a:t>r</a:t>
            </a:r>
            <a:r>
              <a:rPr lang="en-US" sz="1600" b="1" dirty="0">
                <a:latin typeface="Times New Roman" pitchFamily="18" charset="0"/>
              </a:rPr>
              <a:t> = </a:t>
            </a:r>
            <a:r>
              <a:rPr lang="en-US" sz="1600" b="1" dirty="0" smtClean="0">
                <a:latin typeface="Times New Roman" pitchFamily="18" charset="0"/>
              </a:rPr>
              <a:t>35</a:t>
            </a:r>
            <a:r>
              <a:rPr lang="en-US" sz="1100" dirty="0" smtClean="0">
                <a:latin typeface="Times New Roman" pitchFamily="18" charset="0"/>
              </a:rPr>
              <a:t>.  </a:t>
            </a:r>
            <a:r>
              <a:rPr lang="en-US" sz="1100" dirty="0">
                <a:latin typeface="Times New Roman" pitchFamily="18" charset="0"/>
              </a:rPr>
              <a:t>The ovals highlight a prominent diffraction and its migration.  The depth of the water overburden varied only 0.3 m across this event.  The inserted waveform </a:t>
            </a:r>
            <a:r>
              <a:rPr lang="en-US" sz="1100" dirty="0" smtClean="0">
                <a:latin typeface="Times New Roman" pitchFamily="18" charset="0"/>
              </a:rPr>
              <a:t> </a:t>
            </a:r>
            <a:r>
              <a:rPr lang="en-US" sz="1100" dirty="0">
                <a:latin typeface="Times New Roman" pitchFamily="18" charset="0"/>
              </a:rPr>
              <a:t>is of the migrated diffraction hyperbola; it was not possible to separate the unmigrated waveform from the noise.  The location of the strata indicated by the arrows suggests they were generated from the mounds.</a:t>
            </a:r>
            <a:endParaRPr lang="en-US" sz="1100" b="1" dirty="0">
              <a:latin typeface="Times New Roman" pitchFamily="18" charset="0"/>
            </a:endParaRPr>
          </a:p>
        </p:txBody>
      </p:sp>
      <p:grpSp>
        <p:nvGrpSpPr>
          <p:cNvPr id="89" name="Group 88"/>
          <p:cNvGrpSpPr/>
          <p:nvPr/>
        </p:nvGrpSpPr>
        <p:grpSpPr>
          <a:xfrm>
            <a:off x="-28575" y="620895"/>
            <a:ext cx="9020175" cy="5279594"/>
            <a:chOff x="-28575" y="0"/>
            <a:chExt cx="9020175" cy="5279594"/>
          </a:xfrm>
        </p:grpSpPr>
        <p:pic>
          <p:nvPicPr>
            <p:cNvPr id="10242" name="Picture 2"/>
            <p:cNvPicPr>
              <a:picLocks noChangeAspect="1" noChangeArrowheads="1"/>
            </p:cNvPicPr>
            <p:nvPr/>
          </p:nvPicPr>
          <p:blipFill>
            <a:blip r:embed="rId2" cstate="screen">
              <a:lum contrast="30000"/>
            </a:blip>
            <a:srcRect l="27831" t="33397" r="37679" b="26384"/>
            <a:stretch>
              <a:fillRect/>
            </a:stretch>
          </p:blipFill>
          <p:spPr bwMode="auto">
            <a:xfrm>
              <a:off x="904875" y="3254375"/>
              <a:ext cx="3681413" cy="1947863"/>
            </a:xfrm>
            <a:prstGeom prst="rect">
              <a:avLst/>
            </a:prstGeom>
            <a:noFill/>
            <a:ln w="9525">
              <a:solidFill>
                <a:schemeClr val="tx1"/>
              </a:solidFill>
              <a:miter lim="800000"/>
              <a:headEnd/>
              <a:tailEnd/>
            </a:ln>
          </p:spPr>
        </p:pic>
        <p:pic>
          <p:nvPicPr>
            <p:cNvPr id="10243" name="Picture 3" descr="T19till_migrdiff"/>
            <p:cNvPicPr>
              <a:picLocks noChangeAspect="1" noChangeArrowheads="1"/>
            </p:cNvPicPr>
            <p:nvPr/>
          </p:nvPicPr>
          <p:blipFill>
            <a:blip r:embed="rId3" cstate="screen">
              <a:lum contrast="24000"/>
            </a:blip>
            <a:srcRect/>
            <a:stretch>
              <a:fillRect/>
            </a:stretch>
          </p:blipFill>
          <p:spPr bwMode="auto">
            <a:xfrm>
              <a:off x="5064125" y="3249613"/>
              <a:ext cx="3424238" cy="1989137"/>
            </a:xfrm>
            <a:prstGeom prst="rect">
              <a:avLst/>
            </a:prstGeom>
            <a:noFill/>
            <a:ln w="9525">
              <a:solidFill>
                <a:schemeClr val="tx1"/>
              </a:solidFill>
              <a:miter lim="800000"/>
              <a:headEnd/>
              <a:tailEnd/>
            </a:ln>
          </p:spPr>
        </p:pic>
        <p:pic>
          <p:nvPicPr>
            <p:cNvPr id="10244" name="Picture 4" descr="Sc384_T19migIIR"/>
            <p:cNvPicPr>
              <a:picLocks noChangeAspect="1" noChangeArrowheads="1"/>
            </p:cNvPicPr>
            <p:nvPr/>
          </p:nvPicPr>
          <p:blipFill>
            <a:blip r:embed="rId4" cstate="screen"/>
            <a:srcRect/>
            <a:stretch>
              <a:fillRect/>
            </a:stretch>
          </p:blipFill>
          <p:spPr bwMode="auto">
            <a:xfrm>
              <a:off x="7343775" y="4422775"/>
              <a:ext cx="198438" cy="523875"/>
            </a:xfrm>
            <a:prstGeom prst="rect">
              <a:avLst/>
            </a:prstGeom>
            <a:noFill/>
            <a:ln w="9525">
              <a:solidFill>
                <a:schemeClr val="tx1"/>
              </a:solidFill>
              <a:miter lim="800000"/>
              <a:headEnd/>
              <a:tailEnd/>
            </a:ln>
          </p:spPr>
        </p:pic>
        <p:sp>
          <p:nvSpPr>
            <p:cNvPr id="10245" name="Line 5"/>
            <p:cNvSpPr>
              <a:spLocks noChangeShapeType="1"/>
            </p:cNvSpPr>
            <p:nvPr/>
          </p:nvSpPr>
          <p:spPr bwMode="auto">
            <a:xfrm>
              <a:off x="4964113" y="3257550"/>
              <a:ext cx="111125" cy="0"/>
            </a:xfrm>
            <a:prstGeom prst="line">
              <a:avLst/>
            </a:prstGeom>
            <a:noFill/>
            <a:ln w="9525">
              <a:solidFill>
                <a:schemeClr val="tx1"/>
              </a:solidFill>
              <a:round/>
              <a:headEnd/>
              <a:tailEnd/>
            </a:ln>
            <a:effectLst/>
          </p:spPr>
          <p:txBody>
            <a:bodyPr/>
            <a:lstStyle/>
            <a:p>
              <a:endParaRPr lang="en-US" dirty="0"/>
            </a:p>
          </p:txBody>
        </p:sp>
        <p:sp>
          <p:nvSpPr>
            <p:cNvPr id="10246" name="Line 6"/>
            <p:cNvSpPr>
              <a:spLocks noChangeShapeType="1"/>
            </p:cNvSpPr>
            <p:nvPr/>
          </p:nvSpPr>
          <p:spPr bwMode="auto">
            <a:xfrm>
              <a:off x="4973638" y="4135438"/>
              <a:ext cx="111125" cy="0"/>
            </a:xfrm>
            <a:prstGeom prst="line">
              <a:avLst/>
            </a:prstGeom>
            <a:noFill/>
            <a:ln w="9525">
              <a:solidFill>
                <a:schemeClr val="tx1"/>
              </a:solidFill>
              <a:round/>
              <a:headEnd/>
              <a:tailEnd/>
            </a:ln>
            <a:effectLst/>
          </p:spPr>
          <p:txBody>
            <a:bodyPr/>
            <a:lstStyle/>
            <a:p>
              <a:endParaRPr lang="en-US" dirty="0"/>
            </a:p>
          </p:txBody>
        </p:sp>
        <p:sp>
          <p:nvSpPr>
            <p:cNvPr id="10247" name="Line 7"/>
            <p:cNvSpPr>
              <a:spLocks noChangeShapeType="1"/>
            </p:cNvSpPr>
            <p:nvPr/>
          </p:nvSpPr>
          <p:spPr bwMode="auto">
            <a:xfrm>
              <a:off x="4972050" y="5026025"/>
              <a:ext cx="111125" cy="0"/>
            </a:xfrm>
            <a:prstGeom prst="line">
              <a:avLst/>
            </a:prstGeom>
            <a:noFill/>
            <a:ln w="9525">
              <a:solidFill>
                <a:schemeClr val="tx1"/>
              </a:solidFill>
              <a:round/>
              <a:headEnd/>
              <a:tailEnd/>
            </a:ln>
            <a:effectLst/>
          </p:spPr>
          <p:txBody>
            <a:bodyPr/>
            <a:lstStyle/>
            <a:p>
              <a:endParaRPr lang="en-US" dirty="0"/>
            </a:p>
          </p:txBody>
        </p:sp>
        <p:sp>
          <p:nvSpPr>
            <p:cNvPr id="10248" name="Oval 8"/>
            <p:cNvSpPr>
              <a:spLocks noChangeArrowheads="1"/>
            </p:cNvSpPr>
            <p:nvPr/>
          </p:nvSpPr>
          <p:spPr bwMode="auto">
            <a:xfrm>
              <a:off x="6926263" y="4327525"/>
              <a:ext cx="300037" cy="601663"/>
            </a:xfrm>
            <a:prstGeom prst="ellipse">
              <a:avLst/>
            </a:prstGeom>
            <a:noFill/>
            <a:ln w="19050">
              <a:solidFill>
                <a:schemeClr val="tx1"/>
              </a:solidFill>
              <a:prstDash val="dash"/>
              <a:round/>
              <a:headEnd/>
              <a:tailEnd/>
            </a:ln>
            <a:effectLst/>
          </p:spPr>
          <p:txBody>
            <a:bodyPr wrap="none" anchor="ctr"/>
            <a:lstStyle/>
            <a:p>
              <a:endParaRPr lang="en-US" dirty="0"/>
            </a:p>
          </p:txBody>
        </p:sp>
        <p:sp>
          <p:nvSpPr>
            <p:cNvPr id="10249" name="Line 9"/>
            <p:cNvSpPr>
              <a:spLocks noChangeShapeType="1"/>
            </p:cNvSpPr>
            <p:nvPr/>
          </p:nvSpPr>
          <p:spPr bwMode="auto">
            <a:xfrm>
              <a:off x="4964113" y="3257550"/>
              <a:ext cx="0" cy="1762125"/>
            </a:xfrm>
            <a:prstGeom prst="line">
              <a:avLst/>
            </a:prstGeom>
            <a:noFill/>
            <a:ln w="9525">
              <a:solidFill>
                <a:schemeClr val="tx1"/>
              </a:solidFill>
              <a:round/>
              <a:headEnd/>
              <a:tailEnd/>
            </a:ln>
            <a:effectLst/>
          </p:spPr>
          <p:txBody>
            <a:bodyPr/>
            <a:lstStyle/>
            <a:p>
              <a:endParaRPr lang="en-US" dirty="0"/>
            </a:p>
          </p:txBody>
        </p:sp>
        <p:sp>
          <p:nvSpPr>
            <p:cNvPr id="10250" name="Text Box 10"/>
            <p:cNvSpPr txBox="1">
              <a:spLocks noChangeArrowheads="1"/>
            </p:cNvSpPr>
            <p:nvPr/>
          </p:nvSpPr>
          <p:spPr bwMode="auto">
            <a:xfrm>
              <a:off x="4724400" y="4846638"/>
              <a:ext cx="282575" cy="304800"/>
            </a:xfrm>
            <a:prstGeom prst="rect">
              <a:avLst/>
            </a:prstGeom>
            <a:noFill/>
            <a:ln w="9525">
              <a:noFill/>
              <a:miter lim="800000"/>
              <a:headEnd/>
              <a:tailEnd/>
            </a:ln>
            <a:effectLst/>
          </p:spPr>
          <p:txBody>
            <a:bodyPr wrap="none">
              <a:spAutoFit/>
            </a:bodyPr>
            <a:lstStyle/>
            <a:p>
              <a:r>
                <a:rPr lang="en-US" sz="1400" dirty="0"/>
                <a:t>4</a:t>
              </a:r>
            </a:p>
          </p:txBody>
        </p:sp>
        <p:sp>
          <p:nvSpPr>
            <p:cNvPr id="10251" name="Text Box 11"/>
            <p:cNvSpPr txBox="1">
              <a:spLocks noChangeArrowheads="1"/>
            </p:cNvSpPr>
            <p:nvPr/>
          </p:nvSpPr>
          <p:spPr bwMode="auto">
            <a:xfrm>
              <a:off x="4725988" y="3986213"/>
              <a:ext cx="282575" cy="304800"/>
            </a:xfrm>
            <a:prstGeom prst="rect">
              <a:avLst/>
            </a:prstGeom>
            <a:noFill/>
            <a:ln w="9525">
              <a:noFill/>
              <a:miter lim="800000"/>
              <a:headEnd/>
              <a:tailEnd/>
            </a:ln>
            <a:effectLst/>
          </p:spPr>
          <p:txBody>
            <a:bodyPr wrap="none">
              <a:spAutoFit/>
            </a:bodyPr>
            <a:lstStyle/>
            <a:p>
              <a:r>
                <a:rPr lang="en-US" sz="1400" dirty="0"/>
                <a:t>2</a:t>
              </a:r>
            </a:p>
          </p:txBody>
        </p:sp>
        <p:sp>
          <p:nvSpPr>
            <p:cNvPr id="10252" name="Text Box 12"/>
            <p:cNvSpPr txBox="1">
              <a:spLocks noChangeArrowheads="1"/>
            </p:cNvSpPr>
            <p:nvPr/>
          </p:nvSpPr>
          <p:spPr bwMode="auto">
            <a:xfrm>
              <a:off x="4748213" y="3121025"/>
              <a:ext cx="282575" cy="304800"/>
            </a:xfrm>
            <a:prstGeom prst="rect">
              <a:avLst/>
            </a:prstGeom>
            <a:noFill/>
            <a:ln w="9525">
              <a:noFill/>
              <a:miter lim="800000"/>
              <a:headEnd/>
              <a:tailEnd/>
            </a:ln>
            <a:effectLst/>
          </p:spPr>
          <p:txBody>
            <a:bodyPr wrap="none">
              <a:spAutoFit/>
            </a:bodyPr>
            <a:lstStyle/>
            <a:p>
              <a:r>
                <a:rPr lang="en-US" sz="1400" dirty="0"/>
                <a:t>0</a:t>
              </a:r>
            </a:p>
          </p:txBody>
        </p:sp>
        <p:sp>
          <p:nvSpPr>
            <p:cNvPr id="10253" name="Line 13"/>
            <p:cNvSpPr>
              <a:spLocks noChangeShapeType="1"/>
            </p:cNvSpPr>
            <p:nvPr/>
          </p:nvSpPr>
          <p:spPr bwMode="auto">
            <a:xfrm flipV="1">
              <a:off x="5064125" y="3168650"/>
              <a:ext cx="0" cy="88900"/>
            </a:xfrm>
            <a:prstGeom prst="line">
              <a:avLst/>
            </a:prstGeom>
            <a:noFill/>
            <a:ln w="9525">
              <a:solidFill>
                <a:schemeClr val="tx1"/>
              </a:solidFill>
              <a:round/>
              <a:headEnd/>
              <a:tailEnd/>
            </a:ln>
            <a:effectLst/>
          </p:spPr>
          <p:txBody>
            <a:bodyPr/>
            <a:lstStyle/>
            <a:p>
              <a:endParaRPr lang="en-US" dirty="0"/>
            </a:p>
          </p:txBody>
        </p:sp>
        <p:sp>
          <p:nvSpPr>
            <p:cNvPr id="10254" name="Line 14"/>
            <p:cNvSpPr>
              <a:spLocks noChangeShapeType="1"/>
            </p:cNvSpPr>
            <p:nvPr/>
          </p:nvSpPr>
          <p:spPr bwMode="auto">
            <a:xfrm flipV="1">
              <a:off x="6767513" y="3167063"/>
              <a:ext cx="0" cy="88900"/>
            </a:xfrm>
            <a:prstGeom prst="line">
              <a:avLst/>
            </a:prstGeom>
            <a:noFill/>
            <a:ln w="9525">
              <a:solidFill>
                <a:schemeClr val="tx1"/>
              </a:solidFill>
              <a:round/>
              <a:headEnd/>
              <a:tailEnd/>
            </a:ln>
            <a:effectLst/>
          </p:spPr>
          <p:txBody>
            <a:bodyPr/>
            <a:lstStyle/>
            <a:p>
              <a:endParaRPr lang="en-US" dirty="0"/>
            </a:p>
          </p:txBody>
        </p:sp>
        <p:sp>
          <p:nvSpPr>
            <p:cNvPr id="10255" name="Line 15"/>
            <p:cNvSpPr>
              <a:spLocks noChangeShapeType="1"/>
            </p:cNvSpPr>
            <p:nvPr/>
          </p:nvSpPr>
          <p:spPr bwMode="auto">
            <a:xfrm flipV="1">
              <a:off x="8470900" y="3163888"/>
              <a:ext cx="0" cy="88900"/>
            </a:xfrm>
            <a:prstGeom prst="line">
              <a:avLst/>
            </a:prstGeom>
            <a:noFill/>
            <a:ln w="9525">
              <a:solidFill>
                <a:schemeClr val="tx1"/>
              </a:solidFill>
              <a:round/>
              <a:headEnd/>
              <a:tailEnd/>
            </a:ln>
            <a:effectLst/>
          </p:spPr>
          <p:txBody>
            <a:bodyPr/>
            <a:lstStyle/>
            <a:p>
              <a:endParaRPr lang="en-US" dirty="0"/>
            </a:p>
          </p:txBody>
        </p:sp>
        <p:sp>
          <p:nvSpPr>
            <p:cNvPr id="10256" name="Line 16"/>
            <p:cNvSpPr>
              <a:spLocks noChangeShapeType="1"/>
            </p:cNvSpPr>
            <p:nvPr/>
          </p:nvSpPr>
          <p:spPr bwMode="auto">
            <a:xfrm>
              <a:off x="5059363" y="3163888"/>
              <a:ext cx="3411537" cy="0"/>
            </a:xfrm>
            <a:prstGeom prst="line">
              <a:avLst/>
            </a:prstGeom>
            <a:noFill/>
            <a:ln w="9525">
              <a:solidFill>
                <a:schemeClr val="tx1"/>
              </a:solidFill>
              <a:round/>
              <a:headEnd/>
              <a:tailEnd/>
            </a:ln>
            <a:effectLst/>
          </p:spPr>
          <p:txBody>
            <a:bodyPr/>
            <a:lstStyle/>
            <a:p>
              <a:endParaRPr lang="en-US" dirty="0"/>
            </a:p>
          </p:txBody>
        </p:sp>
        <p:sp>
          <p:nvSpPr>
            <p:cNvPr id="10257" name="Text Box 17"/>
            <p:cNvSpPr txBox="1">
              <a:spLocks noChangeArrowheads="1"/>
            </p:cNvSpPr>
            <p:nvPr/>
          </p:nvSpPr>
          <p:spPr bwMode="auto">
            <a:xfrm>
              <a:off x="8224838" y="2901950"/>
              <a:ext cx="527050" cy="304800"/>
            </a:xfrm>
            <a:prstGeom prst="rect">
              <a:avLst/>
            </a:prstGeom>
            <a:noFill/>
            <a:ln w="9525">
              <a:noFill/>
              <a:miter lim="800000"/>
              <a:headEnd/>
              <a:tailEnd/>
            </a:ln>
            <a:effectLst/>
          </p:spPr>
          <p:txBody>
            <a:bodyPr>
              <a:spAutoFit/>
            </a:bodyPr>
            <a:lstStyle/>
            <a:p>
              <a:r>
                <a:rPr lang="en-US" sz="1400" dirty="0"/>
                <a:t>280</a:t>
              </a:r>
            </a:p>
          </p:txBody>
        </p:sp>
        <p:sp>
          <p:nvSpPr>
            <p:cNvPr id="10258" name="Text Box 18"/>
            <p:cNvSpPr txBox="1">
              <a:spLocks noChangeArrowheads="1"/>
            </p:cNvSpPr>
            <p:nvPr/>
          </p:nvSpPr>
          <p:spPr bwMode="auto">
            <a:xfrm>
              <a:off x="6537325" y="2908300"/>
              <a:ext cx="525463" cy="304800"/>
            </a:xfrm>
            <a:prstGeom prst="rect">
              <a:avLst/>
            </a:prstGeom>
            <a:noFill/>
            <a:ln w="9525">
              <a:noFill/>
              <a:miter lim="800000"/>
              <a:headEnd/>
              <a:tailEnd/>
            </a:ln>
            <a:effectLst/>
          </p:spPr>
          <p:txBody>
            <a:bodyPr>
              <a:spAutoFit/>
            </a:bodyPr>
            <a:lstStyle/>
            <a:p>
              <a:r>
                <a:rPr lang="en-US" sz="1400" dirty="0"/>
                <a:t>260</a:t>
              </a:r>
            </a:p>
          </p:txBody>
        </p:sp>
        <p:sp>
          <p:nvSpPr>
            <p:cNvPr id="10259" name="Text Box 19"/>
            <p:cNvSpPr txBox="1">
              <a:spLocks noChangeArrowheads="1"/>
            </p:cNvSpPr>
            <p:nvPr/>
          </p:nvSpPr>
          <p:spPr bwMode="auto">
            <a:xfrm>
              <a:off x="4841875" y="2914650"/>
              <a:ext cx="479425" cy="304800"/>
            </a:xfrm>
            <a:prstGeom prst="rect">
              <a:avLst/>
            </a:prstGeom>
            <a:noFill/>
            <a:ln w="9525">
              <a:noFill/>
              <a:miter lim="800000"/>
              <a:headEnd/>
              <a:tailEnd/>
            </a:ln>
            <a:effectLst/>
          </p:spPr>
          <p:txBody>
            <a:bodyPr wrap="none">
              <a:spAutoFit/>
            </a:bodyPr>
            <a:lstStyle/>
            <a:p>
              <a:r>
                <a:rPr lang="en-US" sz="1400" dirty="0"/>
                <a:t>240</a:t>
              </a:r>
            </a:p>
          </p:txBody>
        </p:sp>
        <p:sp>
          <p:nvSpPr>
            <p:cNvPr id="10260" name="Text Box 20"/>
            <p:cNvSpPr txBox="1">
              <a:spLocks noChangeArrowheads="1"/>
            </p:cNvSpPr>
            <p:nvPr/>
          </p:nvSpPr>
          <p:spPr bwMode="auto">
            <a:xfrm rot="16200000">
              <a:off x="4025106" y="3961607"/>
              <a:ext cx="1376363" cy="304800"/>
            </a:xfrm>
            <a:prstGeom prst="rect">
              <a:avLst/>
            </a:prstGeom>
            <a:noFill/>
            <a:ln w="9525">
              <a:noFill/>
              <a:miter lim="800000"/>
              <a:headEnd/>
              <a:tailEnd/>
            </a:ln>
            <a:effectLst/>
          </p:spPr>
          <p:txBody>
            <a:bodyPr wrap="none">
              <a:spAutoFit/>
            </a:bodyPr>
            <a:lstStyle/>
            <a:p>
              <a:r>
                <a:rPr lang="en-US" sz="1400" dirty="0"/>
                <a:t>Depth in till (m)</a:t>
              </a:r>
            </a:p>
          </p:txBody>
        </p:sp>
        <p:sp>
          <p:nvSpPr>
            <p:cNvPr id="10261" name="Line 21"/>
            <p:cNvSpPr>
              <a:spLocks noChangeShapeType="1"/>
            </p:cNvSpPr>
            <p:nvPr/>
          </p:nvSpPr>
          <p:spPr bwMode="auto">
            <a:xfrm flipV="1">
              <a:off x="1004888" y="3157538"/>
              <a:ext cx="0" cy="88900"/>
            </a:xfrm>
            <a:prstGeom prst="line">
              <a:avLst/>
            </a:prstGeom>
            <a:noFill/>
            <a:ln w="9525">
              <a:solidFill>
                <a:schemeClr val="tx1"/>
              </a:solidFill>
              <a:round/>
              <a:headEnd/>
              <a:tailEnd/>
            </a:ln>
            <a:effectLst/>
          </p:spPr>
          <p:txBody>
            <a:bodyPr/>
            <a:lstStyle/>
            <a:p>
              <a:endParaRPr lang="en-US" dirty="0"/>
            </a:p>
          </p:txBody>
        </p:sp>
        <p:sp>
          <p:nvSpPr>
            <p:cNvPr id="10262" name="Line 22"/>
            <p:cNvSpPr>
              <a:spLocks noChangeShapeType="1"/>
            </p:cNvSpPr>
            <p:nvPr/>
          </p:nvSpPr>
          <p:spPr bwMode="auto">
            <a:xfrm flipV="1">
              <a:off x="2541588" y="3160713"/>
              <a:ext cx="0" cy="88900"/>
            </a:xfrm>
            <a:prstGeom prst="line">
              <a:avLst/>
            </a:prstGeom>
            <a:noFill/>
            <a:ln w="9525">
              <a:solidFill>
                <a:schemeClr val="tx1"/>
              </a:solidFill>
              <a:round/>
              <a:headEnd/>
              <a:tailEnd/>
            </a:ln>
            <a:effectLst/>
          </p:spPr>
          <p:txBody>
            <a:bodyPr/>
            <a:lstStyle/>
            <a:p>
              <a:endParaRPr lang="en-US" dirty="0"/>
            </a:p>
          </p:txBody>
        </p:sp>
        <p:sp>
          <p:nvSpPr>
            <p:cNvPr id="10263" name="Line 23"/>
            <p:cNvSpPr>
              <a:spLocks noChangeShapeType="1"/>
            </p:cNvSpPr>
            <p:nvPr/>
          </p:nvSpPr>
          <p:spPr bwMode="auto">
            <a:xfrm flipV="1">
              <a:off x="4098925" y="3157538"/>
              <a:ext cx="0" cy="88900"/>
            </a:xfrm>
            <a:prstGeom prst="line">
              <a:avLst/>
            </a:prstGeom>
            <a:noFill/>
            <a:ln w="9525">
              <a:solidFill>
                <a:schemeClr val="tx1"/>
              </a:solidFill>
              <a:round/>
              <a:headEnd/>
              <a:tailEnd/>
            </a:ln>
            <a:effectLst/>
          </p:spPr>
          <p:txBody>
            <a:bodyPr/>
            <a:lstStyle/>
            <a:p>
              <a:endParaRPr lang="en-US" dirty="0"/>
            </a:p>
          </p:txBody>
        </p:sp>
        <p:sp>
          <p:nvSpPr>
            <p:cNvPr id="10264" name="Line 24"/>
            <p:cNvSpPr>
              <a:spLocks noChangeShapeType="1"/>
            </p:cNvSpPr>
            <p:nvPr/>
          </p:nvSpPr>
          <p:spPr bwMode="auto">
            <a:xfrm>
              <a:off x="1008063" y="3157538"/>
              <a:ext cx="3089275" cy="0"/>
            </a:xfrm>
            <a:prstGeom prst="line">
              <a:avLst/>
            </a:prstGeom>
            <a:noFill/>
            <a:ln w="9525">
              <a:solidFill>
                <a:schemeClr val="tx1"/>
              </a:solidFill>
              <a:round/>
              <a:headEnd/>
              <a:tailEnd/>
            </a:ln>
            <a:effectLst/>
          </p:spPr>
          <p:txBody>
            <a:bodyPr/>
            <a:lstStyle/>
            <a:p>
              <a:endParaRPr lang="en-US" dirty="0"/>
            </a:p>
          </p:txBody>
        </p:sp>
        <p:sp>
          <p:nvSpPr>
            <p:cNvPr id="10265" name="Text Box 25"/>
            <p:cNvSpPr txBox="1">
              <a:spLocks noChangeArrowheads="1"/>
            </p:cNvSpPr>
            <p:nvPr/>
          </p:nvSpPr>
          <p:spPr bwMode="auto">
            <a:xfrm>
              <a:off x="3856038" y="2914650"/>
              <a:ext cx="479425" cy="304800"/>
            </a:xfrm>
            <a:prstGeom prst="rect">
              <a:avLst/>
            </a:prstGeom>
            <a:noFill/>
            <a:ln w="9525">
              <a:noFill/>
              <a:miter lim="800000"/>
              <a:headEnd/>
              <a:tailEnd/>
            </a:ln>
            <a:effectLst/>
          </p:spPr>
          <p:txBody>
            <a:bodyPr wrap="none">
              <a:spAutoFit/>
            </a:bodyPr>
            <a:lstStyle/>
            <a:p>
              <a:r>
                <a:rPr lang="en-US" sz="1400" dirty="0"/>
                <a:t>280</a:t>
              </a:r>
            </a:p>
          </p:txBody>
        </p:sp>
        <p:sp>
          <p:nvSpPr>
            <p:cNvPr id="10266" name="Text Box 26"/>
            <p:cNvSpPr txBox="1">
              <a:spLocks noChangeArrowheads="1"/>
            </p:cNvSpPr>
            <p:nvPr/>
          </p:nvSpPr>
          <p:spPr bwMode="auto">
            <a:xfrm>
              <a:off x="2306638" y="2914650"/>
              <a:ext cx="479425" cy="304800"/>
            </a:xfrm>
            <a:prstGeom prst="rect">
              <a:avLst/>
            </a:prstGeom>
            <a:noFill/>
            <a:ln w="9525">
              <a:noFill/>
              <a:miter lim="800000"/>
              <a:headEnd/>
              <a:tailEnd/>
            </a:ln>
            <a:effectLst/>
          </p:spPr>
          <p:txBody>
            <a:bodyPr wrap="none">
              <a:spAutoFit/>
            </a:bodyPr>
            <a:lstStyle/>
            <a:p>
              <a:r>
                <a:rPr lang="en-US" sz="1400" dirty="0"/>
                <a:t>260</a:t>
              </a:r>
            </a:p>
          </p:txBody>
        </p:sp>
        <p:sp>
          <p:nvSpPr>
            <p:cNvPr id="10267" name="Text Box 27"/>
            <p:cNvSpPr txBox="1">
              <a:spLocks noChangeArrowheads="1"/>
            </p:cNvSpPr>
            <p:nvPr/>
          </p:nvSpPr>
          <p:spPr bwMode="auto">
            <a:xfrm>
              <a:off x="801688" y="2916238"/>
              <a:ext cx="479425" cy="304800"/>
            </a:xfrm>
            <a:prstGeom prst="rect">
              <a:avLst/>
            </a:prstGeom>
            <a:noFill/>
            <a:ln w="9525">
              <a:noFill/>
              <a:miter lim="800000"/>
              <a:headEnd/>
              <a:tailEnd/>
            </a:ln>
            <a:effectLst/>
          </p:spPr>
          <p:txBody>
            <a:bodyPr wrap="none">
              <a:spAutoFit/>
            </a:bodyPr>
            <a:lstStyle/>
            <a:p>
              <a:r>
                <a:rPr lang="en-US" sz="1400" dirty="0"/>
                <a:t>240</a:t>
              </a:r>
            </a:p>
          </p:txBody>
        </p:sp>
        <p:sp>
          <p:nvSpPr>
            <p:cNvPr id="10268" name="Line 28"/>
            <p:cNvSpPr>
              <a:spLocks noChangeShapeType="1"/>
            </p:cNvSpPr>
            <p:nvPr/>
          </p:nvSpPr>
          <p:spPr bwMode="auto">
            <a:xfrm>
              <a:off x="811213" y="4640263"/>
              <a:ext cx="93662" cy="0"/>
            </a:xfrm>
            <a:prstGeom prst="line">
              <a:avLst/>
            </a:prstGeom>
            <a:noFill/>
            <a:ln w="9525">
              <a:solidFill>
                <a:schemeClr val="tx1"/>
              </a:solidFill>
              <a:round/>
              <a:headEnd/>
              <a:tailEnd/>
            </a:ln>
            <a:effectLst/>
          </p:spPr>
          <p:txBody>
            <a:bodyPr/>
            <a:lstStyle/>
            <a:p>
              <a:endParaRPr lang="en-US" dirty="0"/>
            </a:p>
          </p:txBody>
        </p:sp>
        <p:sp>
          <p:nvSpPr>
            <p:cNvPr id="10269" name="Line 29"/>
            <p:cNvSpPr>
              <a:spLocks noChangeShapeType="1"/>
            </p:cNvSpPr>
            <p:nvPr/>
          </p:nvSpPr>
          <p:spPr bwMode="auto">
            <a:xfrm>
              <a:off x="809625" y="3756025"/>
              <a:ext cx="93663" cy="0"/>
            </a:xfrm>
            <a:prstGeom prst="line">
              <a:avLst/>
            </a:prstGeom>
            <a:noFill/>
            <a:ln w="9525">
              <a:solidFill>
                <a:schemeClr val="tx1"/>
              </a:solidFill>
              <a:round/>
              <a:headEnd/>
              <a:tailEnd/>
            </a:ln>
            <a:effectLst/>
          </p:spPr>
          <p:txBody>
            <a:bodyPr/>
            <a:lstStyle/>
            <a:p>
              <a:endParaRPr lang="en-US" dirty="0"/>
            </a:p>
          </p:txBody>
        </p:sp>
        <p:sp>
          <p:nvSpPr>
            <p:cNvPr id="10270" name="Line 30"/>
            <p:cNvSpPr>
              <a:spLocks noChangeShapeType="1"/>
            </p:cNvSpPr>
            <p:nvPr/>
          </p:nvSpPr>
          <p:spPr bwMode="auto">
            <a:xfrm>
              <a:off x="808038" y="3308350"/>
              <a:ext cx="93662" cy="0"/>
            </a:xfrm>
            <a:prstGeom prst="line">
              <a:avLst/>
            </a:prstGeom>
            <a:noFill/>
            <a:ln w="9525">
              <a:solidFill>
                <a:schemeClr val="tx1"/>
              </a:solidFill>
              <a:round/>
              <a:headEnd/>
              <a:tailEnd/>
            </a:ln>
            <a:effectLst/>
          </p:spPr>
          <p:txBody>
            <a:bodyPr/>
            <a:lstStyle/>
            <a:p>
              <a:endParaRPr lang="en-US" dirty="0"/>
            </a:p>
          </p:txBody>
        </p:sp>
        <p:sp>
          <p:nvSpPr>
            <p:cNvPr id="10271" name="Text Box 31"/>
            <p:cNvSpPr txBox="1">
              <a:spLocks noChangeArrowheads="1"/>
            </p:cNvSpPr>
            <p:nvPr/>
          </p:nvSpPr>
          <p:spPr bwMode="auto">
            <a:xfrm rot="16200000">
              <a:off x="-346075" y="3946526"/>
              <a:ext cx="1641475" cy="304800"/>
            </a:xfrm>
            <a:prstGeom prst="rect">
              <a:avLst/>
            </a:prstGeom>
            <a:noFill/>
            <a:ln w="9525">
              <a:noFill/>
              <a:miter lim="800000"/>
              <a:headEnd/>
              <a:tailEnd/>
            </a:ln>
            <a:effectLst/>
          </p:spPr>
          <p:txBody>
            <a:bodyPr wrap="none">
              <a:spAutoFit/>
            </a:bodyPr>
            <a:lstStyle/>
            <a:p>
              <a:r>
                <a:rPr lang="en-US" sz="1400" dirty="0"/>
                <a:t>Depth in water (m)</a:t>
              </a:r>
            </a:p>
          </p:txBody>
        </p:sp>
        <p:sp>
          <p:nvSpPr>
            <p:cNvPr id="10272" name="Oval 32"/>
            <p:cNvSpPr>
              <a:spLocks noChangeArrowheads="1"/>
            </p:cNvSpPr>
            <p:nvPr/>
          </p:nvSpPr>
          <p:spPr bwMode="auto">
            <a:xfrm>
              <a:off x="2597150" y="4089400"/>
              <a:ext cx="500063" cy="657225"/>
            </a:xfrm>
            <a:prstGeom prst="ellipse">
              <a:avLst/>
            </a:prstGeom>
            <a:noFill/>
            <a:ln w="19050">
              <a:solidFill>
                <a:schemeClr val="tx1"/>
              </a:solidFill>
              <a:prstDash val="dash"/>
              <a:round/>
              <a:headEnd/>
              <a:tailEnd/>
            </a:ln>
            <a:effectLst/>
          </p:spPr>
          <p:txBody>
            <a:bodyPr wrap="none" anchor="ctr"/>
            <a:lstStyle/>
            <a:p>
              <a:endParaRPr lang="en-US" dirty="0"/>
            </a:p>
          </p:txBody>
        </p:sp>
        <p:sp>
          <p:nvSpPr>
            <p:cNvPr id="10273" name="Line 33"/>
            <p:cNvSpPr>
              <a:spLocks noChangeShapeType="1"/>
            </p:cNvSpPr>
            <p:nvPr/>
          </p:nvSpPr>
          <p:spPr bwMode="auto">
            <a:xfrm>
              <a:off x="806450" y="4198938"/>
              <a:ext cx="93663" cy="0"/>
            </a:xfrm>
            <a:prstGeom prst="line">
              <a:avLst/>
            </a:prstGeom>
            <a:noFill/>
            <a:ln w="9525">
              <a:solidFill>
                <a:schemeClr val="tx1"/>
              </a:solidFill>
              <a:round/>
              <a:headEnd/>
              <a:tailEnd/>
            </a:ln>
            <a:effectLst/>
          </p:spPr>
          <p:txBody>
            <a:bodyPr/>
            <a:lstStyle/>
            <a:p>
              <a:endParaRPr lang="en-US" dirty="0"/>
            </a:p>
          </p:txBody>
        </p:sp>
        <p:sp>
          <p:nvSpPr>
            <p:cNvPr id="10274" name="Line 34"/>
            <p:cNvSpPr>
              <a:spLocks noChangeShapeType="1"/>
            </p:cNvSpPr>
            <p:nvPr/>
          </p:nvSpPr>
          <p:spPr bwMode="auto">
            <a:xfrm>
              <a:off x="808038" y="5094288"/>
              <a:ext cx="93662" cy="0"/>
            </a:xfrm>
            <a:prstGeom prst="line">
              <a:avLst/>
            </a:prstGeom>
            <a:noFill/>
            <a:ln w="9525">
              <a:solidFill>
                <a:schemeClr val="tx1"/>
              </a:solidFill>
              <a:round/>
              <a:headEnd/>
              <a:tailEnd/>
            </a:ln>
            <a:effectLst/>
          </p:spPr>
          <p:txBody>
            <a:bodyPr/>
            <a:lstStyle/>
            <a:p>
              <a:endParaRPr lang="en-US" dirty="0"/>
            </a:p>
          </p:txBody>
        </p:sp>
        <p:sp>
          <p:nvSpPr>
            <p:cNvPr id="10275" name="Line 35"/>
            <p:cNvSpPr>
              <a:spLocks noChangeShapeType="1"/>
            </p:cNvSpPr>
            <p:nvPr/>
          </p:nvSpPr>
          <p:spPr bwMode="auto">
            <a:xfrm>
              <a:off x="806450" y="3306763"/>
              <a:ext cx="0" cy="1784350"/>
            </a:xfrm>
            <a:prstGeom prst="line">
              <a:avLst/>
            </a:prstGeom>
            <a:noFill/>
            <a:ln w="9525">
              <a:solidFill>
                <a:schemeClr val="tx1"/>
              </a:solidFill>
              <a:round/>
              <a:headEnd/>
              <a:tailEnd/>
            </a:ln>
            <a:effectLst/>
          </p:spPr>
          <p:txBody>
            <a:bodyPr/>
            <a:lstStyle/>
            <a:p>
              <a:endParaRPr lang="en-US" dirty="0"/>
            </a:p>
          </p:txBody>
        </p:sp>
        <p:sp>
          <p:nvSpPr>
            <p:cNvPr id="10276" name="Text Box 36"/>
            <p:cNvSpPr txBox="1">
              <a:spLocks noChangeArrowheads="1"/>
            </p:cNvSpPr>
            <p:nvPr/>
          </p:nvSpPr>
          <p:spPr bwMode="auto">
            <a:xfrm>
              <a:off x="576263" y="4471988"/>
              <a:ext cx="282575" cy="304800"/>
            </a:xfrm>
            <a:prstGeom prst="rect">
              <a:avLst/>
            </a:prstGeom>
            <a:noFill/>
            <a:ln w="9525">
              <a:noFill/>
              <a:miter lim="800000"/>
              <a:headEnd/>
              <a:tailEnd/>
            </a:ln>
            <a:effectLst/>
          </p:spPr>
          <p:txBody>
            <a:bodyPr wrap="none">
              <a:spAutoFit/>
            </a:bodyPr>
            <a:lstStyle/>
            <a:p>
              <a:r>
                <a:rPr lang="en-US" sz="1400" dirty="0"/>
                <a:t>6</a:t>
              </a:r>
            </a:p>
          </p:txBody>
        </p:sp>
        <p:sp>
          <p:nvSpPr>
            <p:cNvPr id="10277" name="Text Box 37"/>
            <p:cNvSpPr txBox="1">
              <a:spLocks noChangeArrowheads="1"/>
            </p:cNvSpPr>
            <p:nvPr/>
          </p:nvSpPr>
          <p:spPr bwMode="auto">
            <a:xfrm>
              <a:off x="574675" y="4029075"/>
              <a:ext cx="282575" cy="304800"/>
            </a:xfrm>
            <a:prstGeom prst="rect">
              <a:avLst/>
            </a:prstGeom>
            <a:noFill/>
            <a:ln w="9525">
              <a:noFill/>
              <a:miter lim="800000"/>
              <a:headEnd/>
              <a:tailEnd/>
            </a:ln>
            <a:effectLst/>
          </p:spPr>
          <p:txBody>
            <a:bodyPr wrap="none">
              <a:spAutoFit/>
            </a:bodyPr>
            <a:lstStyle/>
            <a:p>
              <a:r>
                <a:rPr lang="en-US" sz="1400" dirty="0"/>
                <a:t>5</a:t>
              </a:r>
            </a:p>
          </p:txBody>
        </p:sp>
        <p:sp>
          <p:nvSpPr>
            <p:cNvPr id="10278" name="Text Box 38"/>
            <p:cNvSpPr txBox="1">
              <a:spLocks noChangeArrowheads="1"/>
            </p:cNvSpPr>
            <p:nvPr/>
          </p:nvSpPr>
          <p:spPr bwMode="auto">
            <a:xfrm>
              <a:off x="571500" y="3594100"/>
              <a:ext cx="282575" cy="304800"/>
            </a:xfrm>
            <a:prstGeom prst="rect">
              <a:avLst/>
            </a:prstGeom>
            <a:noFill/>
            <a:ln w="9525">
              <a:noFill/>
              <a:miter lim="800000"/>
              <a:headEnd/>
              <a:tailEnd/>
            </a:ln>
            <a:effectLst/>
          </p:spPr>
          <p:txBody>
            <a:bodyPr wrap="none">
              <a:spAutoFit/>
            </a:bodyPr>
            <a:lstStyle/>
            <a:p>
              <a:r>
                <a:rPr lang="en-US" sz="1400" dirty="0"/>
                <a:t>4</a:t>
              </a:r>
            </a:p>
          </p:txBody>
        </p:sp>
        <p:sp>
          <p:nvSpPr>
            <p:cNvPr id="10279" name="Text Box 39"/>
            <p:cNvSpPr txBox="1">
              <a:spLocks noChangeArrowheads="1"/>
            </p:cNvSpPr>
            <p:nvPr/>
          </p:nvSpPr>
          <p:spPr bwMode="auto">
            <a:xfrm>
              <a:off x="565150" y="3152775"/>
              <a:ext cx="282575" cy="304800"/>
            </a:xfrm>
            <a:prstGeom prst="rect">
              <a:avLst/>
            </a:prstGeom>
            <a:noFill/>
            <a:ln w="9525">
              <a:noFill/>
              <a:miter lim="800000"/>
              <a:headEnd/>
              <a:tailEnd/>
            </a:ln>
            <a:effectLst/>
          </p:spPr>
          <p:txBody>
            <a:bodyPr wrap="none">
              <a:spAutoFit/>
            </a:bodyPr>
            <a:lstStyle/>
            <a:p>
              <a:r>
                <a:rPr lang="en-US" sz="1400" dirty="0"/>
                <a:t>3</a:t>
              </a:r>
            </a:p>
          </p:txBody>
        </p:sp>
        <p:sp>
          <p:nvSpPr>
            <p:cNvPr id="10280" name="Text Box 40"/>
            <p:cNvSpPr txBox="1">
              <a:spLocks noChangeArrowheads="1"/>
            </p:cNvSpPr>
            <p:nvPr/>
          </p:nvSpPr>
          <p:spPr bwMode="auto">
            <a:xfrm>
              <a:off x="579438" y="4910138"/>
              <a:ext cx="282575" cy="304800"/>
            </a:xfrm>
            <a:prstGeom prst="rect">
              <a:avLst/>
            </a:prstGeom>
            <a:noFill/>
            <a:ln w="9525">
              <a:noFill/>
              <a:miter lim="800000"/>
              <a:headEnd/>
              <a:tailEnd/>
            </a:ln>
            <a:effectLst/>
          </p:spPr>
          <p:txBody>
            <a:bodyPr wrap="none">
              <a:spAutoFit/>
            </a:bodyPr>
            <a:lstStyle/>
            <a:p>
              <a:r>
                <a:rPr lang="en-US" sz="1400" dirty="0"/>
                <a:t>7</a:t>
              </a:r>
            </a:p>
          </p:txBody>
        </p:sp>
        <p:pic>
          <p:nvPicPr>
            <p:cNvPr id="10284" name="Picture 44" descr="T19_3SA"/>
            <p:cNvPicPr>
              <a:picLocks noChangeAspect="1" noChangeArrowheads="1"/>
            </p:cNvPicPr>
            <p:nvPr/>
          </p:nvPicPr>
          <p:blipFill>
            <a:blip r:embed="rId5" cstate="screen">
              <a:lum contrast="48000"/>
            </a:blip>
            <a:srcRect/>
            <a:stretch>
              <a:fillRect/>
            </a:stretch>
          </p:blipFill>
          <p:spPr bwMode="auto">
            <a:xfrm>
              <a:off x="630238" y="681038"/>
              <a:ext cx="8361362" cy="2271712"/>
            </a:xfrm>
            <a:prstGeom prst="rect">
              <a:avLst/>
            </a:prstGeom>
            <a:noFill/>
            <a:ln w="9525">
              <a:solidFill>
                <a:schemeClr val="tx1"/>
              </a:solidFill>
              <a:miter lim="800000"/>
              <a:headEnd/>
              <a:tailEnd/>
            </a:ln>
          </p:spPr>
        </p:pic>
        <p:sp>
          <p:nvSpPr>
            <p:cNvPr id="10285" name="Line 45"/>
            <p:cNvSpPr>
              <a:spLocks noChangeShapeType="1"/>
            </p:cNvSpPr>
            <p:nvPr/>
          </p:nvSpPr>
          <p:spPr bwMode="auto">
            <a:xfrm>
              <a:off x="527050" y="2959100"/>
              <a:ext cx="93663" cy="0"/>
            </a:xfrm>
            <a:prstGeom prst="line">
              <a:avLst/>
            </a:prstGeom>
            <a:noFill/>
            <a:ln w="9525">
              <a:solidFill>
                <a:schemeClr val="tx1"/>
              </a:solidFill>
              <a:round/>
              <a:headEnd/>
              <a:tailEnd/>
            </a:ln>
            <a:effectLst/>
          </p:spPr>
          <p:txBody>
            <a:bodyPr/>
            <a:lstStyle/>
            <a:p>
              <a:endParaRPr lang="en-US" dirty="0"/>
            </a:p>
          </p:txBody>
        </p:sp>
        <p:sp>
          <p:nvSpPr>
            <p:cNvPr id="10286" name="Line 46"/>
            <p:cNvSpPr>
              <a:spLocks noChangeShapeType="1"/>
            </p:cNvSpPr>
            <p:nvPr/>
          </p:nvSpPr>
          <p:spPr bwMode="auto">
            <a:xfrm>
              <a:off x="527050" y="2386013"/>
              <a:ext cx="93663" cy="0"/>
            </a:xfrm>
            <a:prstGeom prst="line">
              <a:avLst/>
            </a:prstGeom>
            <a:noFill/>
            <a:ln w="9525">
              <a:solidFill>
                <a:schemeClr val="tx1"/>
              </a:solidFill>
              <a:round/>
              <a:headEnd/>
              <a:tailEnd/>
            </a:ln>
            <a:effectLst/>
          </p:spPr>
          <p:txBody>
            <a:bodyPr/>
            <a:lstStyle/>
            <a:p>
              <a:endParaRPr lang="en-US" dirty="0"/>
            </a:p>
          </p:txBody>
        </p:sp>
        <p:sp>
          <p:nvSpPr>
            <p:cNvPr id="10287" name="Line 47"/>
            <p:cNvSpPr>
              <a:spLocks noChangeShapeType="1"/>
            </p:cNvSpPr>
            <p:nvPr/>
          </p:nvSpPr>
          <p:spPr bwMode="auto">
            <a:xfrm>
              <a:off x="530225" y="1836738"/>
              <a:ext cx="93663" cy="0"/>
            </a:xfrm>
            <a:prstGeom prst="line">
              <a:avLst/>
            </a:prstGeom>
            <a:noFill/>
            <a:ln w="9525">
              <a:solidFill>
                <a:schemeClr val="tx1"/>
              </a:solidFill>
              <a:round/>
              <a:headEnd/>
              <a:tailEnd/>
            </a:ln>
            <a:effectLst/>
          </p:spPr>
          <p:txBody>
            <a:bodyPr/>
            <a:lstStyle/>
            <a:p>
              <a:endParaRPr lang="en-US" dirty="0"/>
            </a:p>
          </p:txBody>
        </p:sp>
        <p:sp>
          <p:nvSpPr>
            <p:cNvPr id="10288" name="Line 48"/>
            <p:cNvSpPr>
              <a:spLocks noChangeShapeType="1"/>
            </p:cNvSpPr>
            <p:nvPr/>
          </p:nvSpPr>
          <p:spPr bwMode="auto">
            <a:xfrm>
              <a:off x="530225" y="1276350"/>
              <a:ext cx="93663" cy="0"/>
            </a:xfrm>
            <a:prstGeom prst="line">
              <a:avLst/>
            </a:prstGeom>
            <a:noFill/>
            <a:ln w="9525">
              <a:solidFill>
                <a:schemeClr val="tx1"/>
              </a:solidFill>
              <a:round/>
              <a:headEnd/>
              <a:tailEnd/>
            </a:ln>
            <a:effectLst/>
          </p:spPr>
          <p:txBody>
            <a:bodyPr/>
            <a:lstStyle/>
            <a:p>
              <a:endParaRPr lang="en-US" dirty="0"/>
            </a:p>
          </p:txBody>
        </p:sp>
        <p:sp>
          <p:nvSpPr>
            <p:cNvPr id="10289" name="Line 49"/>
            <p:cNvSpPr>
              <a:spLocks noChangeShapeType="1"/>
            </p:cNvSpPr>
            <p:nvPr/>
          </p:nvSpPr>
          <p:spPr bwMode="auto">
            <a:xfrm>
              <a:off x="531813" y="703263"/>
              <a:ext cx="93662" cy="0"/>
            </a:xfrm>
            <a:prstGeom prst="line">
              <a:avLst/>
            </a:prstGeom>
            <a:noFill/>
            <a:ln w="9525">
              <a:solidFill>
                <a:schemeClr val="tx1"/>
              </a:solidFill>
              <a:round/>
              <a:headEnd/>
              <a:tailEnd/>
            </a:ln>
            <a:effectLst/>
          </p:spPr>
          <p:txBody>
            <a:bodyPr/>
            <a:lstStyle/>
            <a:p>
              <a:endParaRPr lang="en-US" dirty="0"/>
            </a:p>
          </p:txBody>
        </p:sp>
        <p:sp>
          <p:nvSpPr>
            <p:cNvPr id="10290" name="Line 50"/>
            <p:cNvSpPr>
              <a:spLocks noChangeShapeType="1"/>
            </p:cNvSpPr>
            <p:nvPr/>
          </p:nvSpPr>
          <p:spPr bwMode="auto">
            <a:xfrm>
              <a:off x="527050" y="696913"/>
              <a:ext cx="0" cy="2262187"/>
            </a:xfrm>
            <a:prstGeom prst="line">
              <a:avLst/>
            </a:prstGeom>
            <a:noFill/>
            <a:ln w="9525">
              <a:solidFill>
                <a:schemeClr val="tx1"/>
              </a:solidFill>
              <a:round/>
              <a:headEnd/>
              <a:tailEnd/>
            </a:ln>
            <a:effectLst/>
          </p:spPr>
          <p:txBody>
            <a:bodyPr/>
            <a:lstStyle/>
            <a:p>
              <a:endParaRPr lang="en-US" dirty="0"/>
            </a:p>
          </p:txBody>
        </p:sp>
        <p:sp>
          <p:nvSpPr>
            <p:cNvPr id="10291" name="Text Box 51"/>
            <p:cNvSpPr txBox="1">
              <a:spLocks noChangeArrowheads="1"/>
            </p:cNvSpPr>
            <p:nvPr/>
          </p:nvSpPr>
          <p:spPr bwMode="auto">
            <a:xfrm rot="16200000">
              <a:off x="-361950" y="1590675"/>
              <a:ext cx="971550" cy="304800"/>
            </a:xfrm>
            <a:prstGeom prst="rect">
              <a:avLst/>
            </a:prstGeom>
            <a:noFill/>
            <a:ln w="9525">
              <a:noFill/>
              <a:miter lim="800000"/>
              <a:headEnd/>
              <a:tailEnd/>
            </a:ln>
            <a:effectLst/>
          </p:spPr>
          <p:txBody>
            <a:bodyPr wrap="none">
              <a:spAutoFit/>
            </a:bodyPr>
            <a:lstStyle/>
            <a:p>
              <a:r>
                <a:rPr lang="en-US" sz="1400" dirty="0"/>
                <a:t>Depth (m)</a:t>
              </a:r>
            </a:p>
          </p:txBody>
        </p:sp>
        <p:sp>
          <p:nvSpPr>
            <p:cNvPr id="10292" name="Text Box 52"/>
            <p:cNvSpPr txBox="1">
              <a:spLocks noChangeArrowheads="1"/>
            </p:cNvSpPr>
            <p:nvPr/>
          </p:nvSpPr>
          <p:spPr bwMode="auto">
            <a:xfrm>
              <a:off x="203200" y="2768600"/>
              <a:ext cx="381000" cy="304800"/>
            </a:xfrm>
            <a:prstGeom prst="rect">
              <a:avLst/>
            </a:prstGeom>
            <a:noFill/>
            <a:ln w="9525">
              <a:noFill/>
              <a:miter lim="800000"/>
              <a:headEnd/>
              <a:tailEnd/>
            </a:ln>
            <a:effectLst/>
          </p:spPr>
          <p:txBody>
            <a:bodyPr wrap="none">
              <a:spAutoFit/>
            </a:bodyPr>
            <a:lstStyle/>
            <a:p>
              <a:r>
                <a:rPr lang="en-US" sz="1400" dirty="0"/>
                <a:t>10</a:t>
              </a:r>
            </a:p>
          </p:txBody>
        </p:sp>
        <p:sp>
          <p:nvSpPr>
            <p:cNvPr id="10293" name="Text Box 53"/>
            <p:cNvSpPr txBox="1">
              <a:spLocks noChangeArrowheads="1"/>
            </p:cNvSpPr>
            <p:nvPr/>
          </p:nvSpPr>
          <p:spPr bwMode="auto">
            <a:xfrm>
              <a:off x="168275" y="2212975"/>
              <a:ext cx="430213" cy="304800"/>
            </a:xfrm>
            <a:prstGeom prst="rect">
              <a:avLst/>
            </a:prstGeom>
            <a:noFill/>
            <a:ln w="9525">
              <a:noFill/>
              <a:miter lim="800000"/>
              <a:headEnd/>
              <a:tailEnd/>
            </a:ln>
            <a:effectLst/>
          </p:spPr>
          <p:txBody>
            <a:bodyPr wrap="none">
              <a:spAutoFit/>
            </a:bodyPr>
            <a:lstStyle/>
            <a:p>
              <a:r>
                <a:rPr lang="en-US" sz="1400" dirty="0"/>
                <a:t>7.5</a:t>
              </a:r>
            </a:p>
          </p:txBody>
        </p:sp>
        <p:sp>
          <p:nvSpPr>
            <p:cNvPr id="10294" name="Text Box 54"/>
            <p:cNvSpPr txBox="1">
              <a:spLocks noChangeArrowheads="1"/>
            </p:cNvSpPr>
            <p:nvPr/>
          </p:nvSpPr>
          <p:spPr bwMode="auto">
            <a:xfrm>
              <a:off x="158750" y="1670050"/>
              <a:ext cx="430213" cy="304800"/>
            </a:xfrm>
            <a:prstGeom prst="rect">
              <a:avLst/>
            </a:prstGeom>
            <a:noFill/>
            <a:ln w="9525">
              <a:noFill/>
              <a:miter lim="800000"/>
              <a:headEnd/>
              <a:tailEnd/>
            </a:ln>
            <a:effectLst/>
          </p:spPr>
          <p:txBody>
            <a:bodyPr wrap="none">
              <a:spAutoFit/>
            </a:bodyPr>
            <a:lstStyle/>
            <a:p>
              <a:r>
                <a:rPr lang="en-US" sz="1400" dirty="0"/>
                <a:t>5.0</a:t>
              </a:r>
            </a:p>
          </p:txBody>
        </p:sp>
        <p:sp>
          <p:nvSpPr>
            <p:cNvPr id="10295" name="Text Box 55"/>
            <p:cNvSpPr txBox="1">
              <a:spLocks noChangeArrowheads="1"/>
            </p:cNvSpPr>
            <p:nvPr/>
          </p:nvSpPr>
          <p:spPr bwMode="auto">
            <a:xfrm>
              <a:off x="153988" y="1114425"/>
              <a:ext cx="434975" cy="304800"/>
            </a:xfrm>
            <a:prstGeom prst="rect">
              <a:avLst/>
            </a:prstGeom>
            <a:noFill/>
            <a:ln w="9525">
              <a:noFill/>
              <a:miter lim="800000"/>
              <a:headEnd/>
              <a:tailEnd/>
            </a:ln>
            <a:effectLst/>
          </p:spPr>
          <p:txBody>
            <a:bodyPr>
              <a:spAutoFit/>
            </a:bodyPr>
            <a:lstStyle/>
            <a:p>
              <a:r>
                <a:rPr lang="en-US" sz="1400" dirty="0"/>
                <a:t>2.5</a:t>
              </a:r>
            </a:p>
          </p:txBody>
        </p:sp>
        <p:sp>
          <p:nvSpPr>
            <p:cNvPr id="10296" name="Text Box 56"/>
            <p:cNvSpPr txBox="1">
              <a:spLocks noChangeArrowheads="1"/>
            </p:cNvSpPr>
            <p:nvPr/>
          </p:nvSpPr>
          <p:spPr bwMode="auto">
            <a:xfrm>
              <a:off x="325438" y="541338"/>
              <a:ext cx="282575" cy="304800"/>
            </a:xfrm>
            <a:prstGeom prst="rect">
              <a:avLst/>
            </a:prstGeom>
            <a:noFill/>
            <a:ln w="9525">
              <a:noFill/>
              <a:miter lim="800000"/>
              <a:headEnd/>
              <a:tailEnd/>
            </a:ln>
            <a:effectLst/>
          </p:spPr>
          <p:txBody>
            <a:bodyPr wrap="none">
              <a:spAutoFit/>
            </a:bodyPr>
            <a:lstStyle/>
            <a:p>
              <a:r>
                <a:rPr lang="en-US" sz="1400" dirty="0"/>
                <a:t>0</a:t>
              </a:r>
            </a:p>
          </p:txBody>
        </p:sp>
        <p:sp>
          <p:nvSpPr>
            <p:cNvPr id="10297" name="Line 57"/>
            <p:cNvSpPr>
              <a:spLocks noChangeShapeType="1"/>
            </p:cNvSpPr>
            <p:nvPr/>
          </p:nvSpPr>
          <p:spPr bwMode="auto">
            <a:xfrm>
              <a:off x="636588" y="581025"/>
              <a:ext cx="0" cy="111125"/>
            </a:xfrm>
            <a:prstGeom prst="line">
              <a:avLst/>
            </a:prstGeom>
            <a:noFill/>
            <a:ln w="9525">
              <a:solidFill>
                <a:schemeClr val="tx1"/>
              </a:solidFill>
              <a:round/>
              <a:headEnd/>
              <a:tailEnd/>
            </a:ln>
            <a:effectLst/>
          </p:spPr>
          <p:txBody>
            <a:bodyPr/>
            <a:lstStyle/>
            <a:p>
              <a:endParaRPr lang="en-US" dirty="0"/>
            </a:p>
          </p:txBody>
        </p:sp>
        <p:sp>
          <p:nvSpPr>
            <p:cNvPr id="10298" name="Line 58"/>
            <p:cNvSpPr>
              <a:spLocks noChangeShapeType="1"/>
            </p:cNvSpPr>
            <p:nvPr/>
          </p:nvSpPr>
          <p:spPr bwMode="auto">
            <a:xfrm>
              <a:off x="1881188" y="561975"/>
              <a:ext cx="0" cy="111125"/>
            </a:xfrm>
            <a:prstGeom prst="line">
              <a:avLst/>
            </a:prstGeom>
            <a:noFill/>
            <a:ln w="9525">
              <a:solidFill>
                <a:schemeClr val="tx1"/>
              </a:solidFill>
              <a:round/>
              <a:headEnd/>
              <a:tailEnd/>
            </a:ln>
            <a:effectLst/>
          </p:spPr>
          <p:txBody>
            <a:bodyPr/>
            <a:lstStyle/>
            <a:p>
              <a:endParaRPr lang="en-US" dirty="0"/>
            </a:p>
          </p:txBody>
        </p:sp>
        <p:sp>
          <p:nvSpPr>
            <p:cNvPr id="10299" name="Line 59"/>
            <p:cNvSpPr>
              <a:spLocks noChangeShapeType="1"/>
            </p:cNvSpPr>
            <p:nvPr/>
          </p:nvSpPr>
          <p:spPr bwMode="auto">
            <a:xfrm>
              <a:off x="3106738" y="577850"/>
              <a:ext cx="0" cy="111125"/>
            </a:xfrm>
            <a:prstGeom prst="line">
              <a:avLst/>
            </a:prstGeom>
            <a:noFill/>
            <a:ln w="9525">
              <a:solidFill>
                <a:schemeClr val="tx1"/>
              </a:solidFill>
              <a:round/>
              <a:headEnd/>
              <a:tailEnd/>
            </a:ln>
            <a:effectLst/>
          </p:spPr>
          <p:txBody>
            <a:bodyPr/>
            <a:lstStyle/>
            <a:p>
              <a:endParaRPr lang="en-US" dirty="0"/>
            </a:p>
          </p:txBody>
        </p:sp>
        <p:sp>
          <p:nvSpPr>
            <p:cNvPr id="10300" name="Line 60"/>
            <p:cNvSpPr>
              <a:spLocks noChangeShapeType="1"/>
            </p:cNvSpPr>
            <p:nvPr/>
          </p:nvSpPr>
          <p:spPr bwMode="auto">
            <a:xfrm>
              <a:off x="4354513" y="574675"/>
              <a:ext cx="0" cy="111125"/>
            </a:xfrm>
            <a:prstGeom prst="line">
              <a:avLst/>
            </a:prstGeom>
            <a:noFill/>
            <a:ln w="9525">
              <a:solidFill>
                <a:schemeClr val="tx1"/>
              </a:solidFill>
              <a:round/>
              <a:headEnd/>
              <a:tailEnd/>
            </a:ln>
            <a:effectLst/>
          </p:spPr>
          <p:txBody>
            <a:bodyPr/>
            <a:lstStyle/>
            <a:p>
              <a:endParaRPr lang="en-US" dirty="0"/>
            </a:p>
          </p:txBody>
        </p:sp>
        <p:sp>
          <p:nvSpPr>
            <p:cNvPr id="10301" name="Line 61"/>
            <p:cNvSpPr>
              <a:spLocks noChangeShapeType="1"/>
            </p:cNvSpPr>
            <p:nvPr/>
          </p:nvSpPr>
          <p:spPr bwMode="auto">
            <a:xfrm>
              <a:off x="5565775" y="584200"/>
              <a:ext cx="0" cy="111125"/>
            </a:xfrm>
            <a:prstGeom prst="line">
              <a:avLst/>
            </a:prstGeom>
            <a:noFill/>
            <a:ln w="9525">
              <a:solidFill>
                <a:schemeClr val="tx1"/>
              </a:solidFill>
              <a:round/>
              <a:headEnd/>
              <a:tailEnd/>
            </a:ln>
            <a:effectLst/>
          </p:spPr>
          <p:txBody>
            <a:bodyPr/>
            <a:lstStyle/>
            <a:p>
              <a:endParaRPr lang="en-US" dirty="0"/>
            </a:p>
          </p:txBody>
        </p:sp>
        <p:sp>
          <p:nvSpPr>
            <p:cNvPr id="10302" name="Line 62"/>
            <p:cNvSpPr>
              <a:spLocks noChangeShapeType="1"/>
            </p:cNvSpPr>
            <p:nvPr/>
          </p:nvSpPr>
          <p:spPr bwMode="auto">
            <a:xfrm>
              <a:off x="6813550" y="581025"/>
              <a:ext cx="0" cy="111125"/>
            </a:xfrm>
            <a:prstGeom prst="line">
              <a:avLst/>
            </a:prstGeom>
            <a:noFill/>
            <a:ln w="9525">
              <a:solidFill>
                <a:schemeClr val="tx1"/>
              </a:solidFill>
              <a:round/>
              <a:headEnd/>
              <a:tailEnd/>
            </a:ln>
            <a:effectLst/>
          </p:spPr>
          <p:txBody>
            <a:bodyPr/>
            <a:lstStyle/>
            <a:p>
              <a:endParaRPr lang="en-US" dirty="0"/>
            </a:p>
          </p:txBody>
        </p:sp>
        <p:sp>
          <p:nvSpPr>
            <p:cNvPr id="10303" name="Line 63"/>
            <p:cNvSpPr>
              <a:spLocks noChangeShapeType="1"/>
            </p:cNvSpPr>
            <p:nvPr/>
          </p:nvSpPr>
          <p:spPr bwMode="auto">
            <a:xfrm>
              <a:off x="8045450" y="581025"/>
              <a:ext cx="0" cy="111125"/>
            </a:xfrm>
            <a:prstGeom prst="line">
              <a:avLst/>
            </a:prstGeom>
            <a:noFill/>
            <a:ln w="9525">
              <a:solidFill>
                <a:schemeClr val="tx1"/>
              </a:solidFill>
              <a:round/>
              <a:headEnd/>
              <a:tailEnd/>
            </a:ln>
            <a:effectLst/>
          </p:spPr>
          <p:txBody>
            <a:bodyPr/>
            <a:lstStyle/>
            <a:p>
              <a:endParaRPr lang="en-US" dirty="0"/>
            </a:p>
          </p:txBody>
        </p:sp>
        <p:sp>
          <p:nvSpPr>
            <p:cNvPr id="10304" name="Line 64"/>
            <p:cNvSpPr>
              <a:spLocks noChangeShapeType="1"/>
            </p:cNvSpPr>
            <p:nvPr/>
          </p:nvSpPr>
          <p:spPr bwMode="auto">
            <a:xfrm>
              <a:off x="646113" y="576263"/>
              <a:ext cx="7394575" cy="0"/>
            </a:xfrm>
            <a:prstGeom prst="line">
              <a:avLst/>
            </a:prstGeom>
            <a:noFill/>
            <a:ln w="9525">
              <a:solidFill>
                <a:schemeClr val="tx1"/>
              </a:solidFill>
              <a:round/>
              <a:headEnd/>
              <a:tailEnd/>
            </a:ln>
            <a:effectLst/>
          </p:spPr>
          <p:txBody>
            <a:bodyPr/>
            <a:lstStyle/>
            <a:p>
              <a:endParaRPr lang="en-US" dirty="0"/>
            </a:p>
          </p:txBody>
        </p:sp>
        <p:sp>
          <p:nvSpPr>
            <p:cNvPr id="10305" name="Text Box 65"/>
            <p:cNvSpPr txBox="1">
              <a:spLocks noChangeArrowheads="1"/>
            </p:cNvSpPr>
            <p:nvPr/>
          </p:nvSpPr>
          <p:spPr bwMode="auto">
            <a:xfrm>
              <a:off x="511175" y="319088"/>
              <a:ext cx="282575" cy="304800"/>
            </a:xfrm>
            <a:prstGeom prst="rect">
              <a:avLst/>
            </a:prstGeom>
            <a:noFill/>
            <a:ln w="9525">
              <a:noFill/>
              <a:miter lim="800000"/>
              <a:headEnd/>
              <a:tailEnd/>
            </a:ln>
            <a:effectLst/>
          </p:spPr>
          <p:txBody>
            <a:bodyPr wrap="none">
              <a:spAutoFit/>
            </a:bodyPr>
            <a:lstStyle/>
            <a:p>
              <a:r>
                <a:rPr lang="en-US" sz="1400" dirty="0"/>
                <a:t>0</a:t>
              </a:r>
            </a:p>
          </p:txBody>
        </p:sp>
        <p:sp>
          <p:nvSpPr>
            <p:cNvPr id="10306" name="Text Box 66"/>
            <p:cNvSpPr txBox="1">
              <a:spLocks noChangeArrowheads="1"/>
            </p:cNvSpPr>
            <p:nvPr/>
          </p:nvSpPr>
          <p:spPr bwMode="auto">
            <a:xfrm>
              <a:off x="2860675" y="314325"/>
              <a:ext cx="512763" cy="304800"/>
            </a:xfrm>
            <a:prstGeom prst="rect">
              <a:avLst/>
            </a:prstGeom>
            <a:noFill/>
            <a:ln w="9525">
              <a:noFill/>
              <a:miter lim="800000"/>
              <a:headEnd/>
              <a:tailEnd/>
            </a:ln>
            <a:effectLst/>
          </p:spPr>
          <p:txBody>
            <a:bodyPr>
              <a:spAutoFit/>
            </a:bodyPr>
            <a:lstStyle/>
            <a:p>
              <a:r>
                <a:rPr lang="en-US" sz="1400" dirty="0"/>
                <a:t>100</a:t>
              </a:r>
            </a:p>
          </p:txBody>
        </p:sp>
        <p:sp>
          <p:nvSpPr>
            <p:cNvPr id="10307" name="Text Box 67"/>
            <p:cNvSpPr txBox="1">
              <a:spLocks noChangeArrowheads="1"/>
            </p:cNvSpPr>
            <p:nvPr/>
          </p:nvSpPr>
          <p:spPr bwMode="auto">
            <a:xfrm>
              <a:off x="4119563" y="319088"/>
              <a:ext cx="536575" cy="304800"/>
            </a:xfrm>
            <a:prstGeom prst="rect">
              <a:avLst/>
            </a:prstGeom>
            <a:noFill/>
            <a:ln w="9525">
              <a:noFill/>
              <a:miter lim="800000"/>
              <a:headEnd/>
              <a:tailEnd/>
            </a:ln>
            <a:effectLst/>
          </p:spPr>
          <p:txBody>
            <a:bodyPr>
              <a:spAutoFit/>
            </a:bodyPr>
            <a:lstStyle/>
            <a:p>
              <a:r>
                <a:rPr lang="en-US" sz="1400" dirty="0"/>
                <a:t>150</a:t>
              </a:r>
            </a:p>
          </p:txBody>
        </p:sp>
        <p:sp>
          <p:nvSpPr>
            <p:cNvPr id="10308" name="Text Box 68"/>
            <p:cNvSpPr txBox="1">
              <a:spLocks noChangeArrowheads="1"/>
            </p:cNvSpPr>
            <p:nvPr/>
          </p:nvSpPr>
          <p:spPr bwMode="auto">
            <a:xfrm>
              <a:off x="5321300" y="317500"/>
              <a:ext cx="479425" cy="304800"/>
            </a:xfrm>
            <a:prstGeom prst="rect">
              <a:avLst/>
            </a:prstGeom>
            <a:noFill/>
            <a:ln w="9525">
              <a:noFill/>
              <a:miter lim="800000"/>
              <a:headEnd/>
              <a:tailEnd/>
            </a:ln>
            <a:effectLst/>
          </p:spPr>
          <p:txBody>
            <a:bodyPr wrap="none">
              <a:spAutoFit/>
            </a:bodyPr>
            <a:lstStyle/>
            <a:p>
              <a:r>
                <a:rPr lang="en-US" sz="1400" dirty="0"/>
                <a:t>200</a:t>
              </a:r>
            </a:p>
          </p:txBody>
        </p:sp>
        <p:sp>
          <p:nvSpPr>
            <p:cNvPr id="10309" name="Text Box 69"/>
            <p:cNvSpPr txBox="1">
              <a:spLocks noChangeArrowheads="1"/>
            </p:cNvSpPr>
            <p:nvPr/>
          </p:nvSpPr>
          <p:spPr bwMode="auto">
            <a:xfrm>
              <a:off x="6578600" y="314325"/>
              <a:ext cx="479425" cy="304800"/>
            </a:xfrm>
            <a:prstGeom prst="rect">
              <a:avLst/>
            </a:prstGeom>
            <a:noFill/>
            <a:ln w="9525">
              <a:noFill/>
              <a:miter lim="800000"/>
              <a:headEnd/>
              <a:tailEnd/>
            </a:ln>
            <a:effectLst/>
          </p:spPr>
          <p:txBody>
            <a:bodyPr wrap="none">
              <a:spAutoFit/>
            </a:bodyPr>
            <a:lstStyle/>
            <a:p>
              <a:r>
                <a:rPr lang="en-US" sz="1400" dirty="0"/>
                <a:t>250</a:t>
              </a:r>
            </a:p>
          </p:txBody>
        </p:sp>
        <p:sp>
          <p:nvSpPr>
            <p:cNvPr id="10310" name="Text Box 70"/>
            <p:cNvSpPr txBox="1">
              <a:spLocks noChangeArrowheads="1"/>
            </p:cNvSpPr>
            <p:nvPr/>
          </p:nvSpPr>
          <p:spPr bwMode="auto">
            <a:xfrm>
              <a:off x="7796213" y="317500"/>
              <a:ext cx="479425" cy="304800"/>
            </a:xfrm>
            <a:prstGeom prst="rect">
              <a:avLst/>
            </a:prstGeom>
            <a:noFill/>
            <a:ln w="9525">
              <a:noFill/>
              <a:miter lim="800000"/>
              <a:headEnd/>
              <a:tailEnd/>
            </a:ln>
            <a:effectLst/>
          </p:spPr>
          <p:txBody>
            <a:bodyPr wrap="none">
              <a:spAutoFit/>
            </a:bodyPr>
            <a:lstStyle/>
            <a:p>
              <a:r>
                <a:rPr lang="en-US" sz="1400" dirty="0"/>
                <a:t>300</a:t>
              </a:r>
            </a:p>
          </p:txBody>
        </p:sp>
        <p:sp>
          <p:nvSpPr>
            <p:cNvPr id="10311" name="Text Box 71"/>
            <p:cNvSpPr txBox="1">
              <a:spLocks noChangeArrowheads="1"/>
            </p:cNvSpPr>
            <p:nvPr/>
          </p:nvSpPr>
          <p:spPr bwMode="auto">
            <a:xfrm>
              <a:off x="1708150" y="315913"/>
              <a:ext cx="381000" cy="304800"/>
            </a:xfrm>
            <a:prstGeom prst="rect">
              <a:avLst/>
            </a:prstGeom>
            <a:noFill/>
            <a:ln w="9525">
              <a:noFill/>
              <a:miter lim="800000"/>
              <a:headEnd/>
              <a:tailEnd/>
            </a:ln>
            <a:effectLst/>
          </p:spPr>
          <p:txBody>
            <a:bodyPr wrap="none">
              <a:spAutoFit/>
            </a:bodyPr>
            <a:lstStyle/>
            <a:p>
              <a:r>
                <a:rPr lang="en-US" sz="1400" dirty="0"/>
                <a:t>50</a:t>
              </a:r>
            </a:p>
          </p:txBody>
        </p:sp>
        <p:sp>
          <p:nvSpPr>
            <p:cNvPr id="10312" name="Text Box 72"/>
            <p:cNvSpPr txBox="1">
              <a:spLocks noChangeArrowheads="1"/>
            </p:cNvSpPr>
            <p:nvPr/>
          </p:nvSpPr>
          <p:spPr bwMode="auto">
            <a:xfrm>
              <a:off x="4132263" y="36513"/>
              <a:ext cx="1189037" cy="304800"/>
            </a:xfrm>
            <a:prstGeom prst="rect">
              <a:avLst/>
            </a:prstGeom>
            <a:noFill/>
            <a:ln w="9525">
              <a:noFill/>
              <a:miter lim="800000"/>
              <a:headEnd/>
              <a:tailEnd/>
            </a:ln>
            <a:effectLst/>
          </p:spPr>
          <p:txBody>
            <a:bodyPr wrap="none">
              <a:spAutoFit/>
            </a:bodyPr>
            <a:lstStyle/>
            <a:p>
              <a:r>
                <a:rPr lang="en-US" sz="1400" dirty="0"/>
                <a:t>Distance (m)</a:t>
              </a:r>
            </a:p>
          </p:txBody>
        </p:sp>
        <p:sp>
          <p:nvSpPr>
            <p:cNvPr id="10314" name="Line 74"/>
            <p:cNvSpPr>
              <a:spLocks noChangeShapeType="1"/>
            </p:cNvSpPr>
            <p:nvPr/>
          </p:nvSpPr>
          <p:spPr bwMode="auto">
            <a:xfrm flipH="1" flipV="1">
              <a:off x="3973513" y="2486025"/>
              <a:ext cx="188912" cy="198438"/>
            </a:xfrm>
            <a:prstGeom prst="line">
              <a:avLst/>
            </a:prstGeom>
            <a:noFill/>
            <a:ln w="19050">
              <a:solidFill>
                <a:schemeClr val="tx1"/>
              </a:solidFill>
              <a:round/>
              <a:headEnd/>
              <a:tailEnd type="triangle" w="med" len="med"/>
            </a:ln>
            <a:effectLst/>
          </p:spPr>
          <p:txBody>
            <a:bodyPr/>
            <a:lstStyle/>
            <a:p>
              <a:endParaRPr lang="en-US" dirty="0"/>
            </a:p>
          </p:txBody>
        </p:sp>
        <p:sp>
          <p:nvSpPr>
            <p:cNvPr id="10315" name="Line 75"/>
            <p:cNvSpPr>
              <a:spLocks noChangeShapeType="1"/>
            </p:cNvSpPr>
            <p:nvPr/>
          </p:nvSpPr>
          <p:spPr bwMode="auto">
            <a:xfrm flipH="1" flipV="1">
              <a:off x="6483350" y="2417763"/>
              <a:ext cx="188913" cy="198437"/>
            </a:xfrm>
            <a:prstGeom prst="line">
              <a:avLst/>
            </a:prstGeom>
            <a:noFill/>
            <a:ln w="19050">
              <a:solidFill>
                <a:schemeClr val="tx1"/>
              </a:solidFill>
              <a:round/>
              <a:headEnd/>
              <a:tailEnd type="triangle" w="med" len="med"/>
            </a:ln>
            <a:effectLst/>
          </p:spPr>
          <p:txBody>
            <a:bodyPr/>
            <a:lstStyle/>
            <a:p>
              <a:endParaRPr lang="en-US" dirty="0"/>
            </a:p>
          </p:txBody>
        </p:sp>
        <p:sp>
          <p:nvSpPr>
            <p:cNvPr id="10316" name="Text Box 76"/>
            <p:cNvSpPr txBox="1">
              <a:spLocks noChangeArrowheads="1"/>
            </p:cNvSpPr>
            <p:nvPr/>
          </p:nvSpPr>
          <p:spPr bwMode="auto">
            <a:xfrm>
              <a:off x="4394200" y="2697163"/>
              <a:ext cx="1227138" cy="304800"/>
            </a:xfrm>
            <a:prstGeom prst="rect">
              <a:avLst/>
            </a:prstGeom>
            <a:noFill/>
            <a:ln w="9525">
              <a:noFill/>
              <a:miter lim="800000"/>
              <a:headEnd/>
              <a:tailEnd/>
            </a:ln>
            <a:effectLst/>
          </p:spPr>
          <p:txBody>
            <a:bodyPr wrap="none">
              <a:spAutoFit/>
            </a:bodyPr>
            <a:lstStyle/>
            <a:p>
              <a:r>
                <a:rPr lang="en-US" sz="1400" dirty="0"/>
                <a:t>Former basin</a:t>
              </a:r>
            </a:p>
          </p:txBody>
        </p:sp>
        <p:sp>
          <p:nvSpPr>
            <p:cNvPr id="10317" name="Text Box 77"/>
            <p:cNvSpPr txBox="1">
              <a:spLocks noChangeArrowheads="1"/>
            </p:cNvSpPr>
            <p:nvPr/>
          </p:nvSpPr>
          <p:spPr bwMode="auto">
            <a:xfrm>
              <a:off x="6746875" y="2678113"/>
              <a:ext cx="2203450" cy="304800"/>
            </a:xfrm>
            <a:prstGeom prst="rect">
              <a:avLst/>
            </a:prstGeom>
            <a:noFill/>
            <a:ln w="9525">
              <a:noFill/>
              <a:miter lim="800000"/>
              <a:headEnd/>
              <a:tailEnd/>
            </a:ln>
            <a:effectLst/>
          </p:spPr>
          <p:txBody>
            <a:bodyPr wrap="none">
              <a:spAutoFit/>
            </a:bodyPr>
            <a:lstStyle/>
            <a:p>
              <a:r>
                <a:rPr lang="en-US" sz="1400" dirty="0"/>
                <a:t>9.2x vertical exaggeration</a:t>
              </a:r>
            </a:p>
          </p:txBody>
        </p:sp>
        <p:sp>
          <p:nvSpPr>
            <p:cNvPr id="10319" name="Text Box 79"/>
            <p:cNvSpPr txBox="1">
              <a:spLocks noChangeArrowheads="1"/>
            </p:cNvSpPr>
            <p:nvPr/>
          </p:nvSpPr>
          <p:spPr bwMode="auto">
            <a:xfrm rot="430124">
              <a:off x="1419503" y="2535337"/>
              <a:ext cx="1144031" cy="307777"/>
            </a:xfrm>
            <a:prstGeom prst="rect">
              <a:avLst/>
            </a:prstGeom>
            <a:noFill/>
            <a:ln w="9525">
              <a:noFill/>
              <a:miter lim="800000"/>
              <a:headEnd/>
              <a:tailEnd/>
            </a:ln>
            <a:effectLst/>
          </p:spPr>
          <p:txBody>
            <a:bodyPr wrap="none">
              <a:spAutoFit/>
            </a:bodyPr>
            <a:lstStyle/>
            <a:p>
              <a:r>
                <a:rPr lang="en-US" sz="1400" dirty="0"/>
                <a:t>Former </a:t>
              </a:r>
              <a:r>
                <a:rPr lang="en-US" sz="1400" dirty="0" smtClean="0"/>
                <a:t>basin</a:t>
              </a:r>
              <a:endParaRPr lang="en-US" sz="1400" dirty="0"/>
            </a:p>
          </p:txBody>
        </p:sp>
        <p:sp>
          <p:nvSpPr>
            <p:cNvPr id="10320" name="Text Box 80"/>
            <p:cNvSpPr txBox="1">
              <a:spLocks noChangeArrowheads="1"/>
            </p:cNvSpPr>
            <p:nvPr/>
          </p:nvSpPr>
          <p:spPr bwMode="auto">
            <a:xfrm rot="-789134">
              <a:off x="7783791" y="2298800"/>
              <a:ext cx="1144031" cy="307777"/>
            </a:xfrm>
            <a:prstGeom prst="rect">
              <a:avLst/>
            </a:prstGeom>
            <a:noFill/>
            <a:ln w="9525">
              <a:noFill/>
              <a:miter lim="800000"/>
              <a:headEnd/>
              <a:tailEnd/>
            </a:ln>
            <a:effectLst/>
          </p:spPr>
          <p:txBody>
            <a:bodyPr wrap="none">
              <a:spAutoFit/>
            </a:bodyPr>
            <a:lstStyle/>
            <a:p>
              <a:r>
                <a:rPr lang="en-US" sz="1400" dirty="0"/>
                <a:t>Former </a:t>
              </a:r>
              <a:r>
                <a:rPr lang="en-US" sz="1400" dirty="0" smtClean="0"/>
                <a:t>basin</a:t>
              </a:r>
              <a:endParaRPr lang="en-US" sz="1400" dirty="0"/>
            </a:p>
          </p:txBody>
        </p:sp>
        <p:sp>
          <p:nvSpPr>
            <p:cNvPr id="10324" name="Text Box 84"/>
            <p:cNvSpPr txBox="1">
              <a:spLocks noChangeArrowheads="1"/>
            </p:cNvSpPr>
            <p:nvPr/>
          </p:nvSpPr>
          <p:spPr bwMode="auto">
            <a:xfrm>
              <a:off x="708025" y="306388"/>
              <a:ext cx="649288" cy="304800"/>
            </a:xfrm>
            <a:prstGeom prst="rect">
              <a:avLst/>
            </a:prstGeom>
            <a:noFill/>
            <a:ln w="9525">
              <a:noFill/>
              <a:miter lim="800000"/>
              <a:headEnd/>
              <a:tailEnd/>
            </a:ln>
            <a:effectLst/>
          </p:spPr>
          <p:txBody>
            <a:bodyPr wrap="none">
              <a:spAutoFit/>
            </a:bodyPr>
            <a:lstStyle/>
            <a:p>
              <a:r>
                <a:rPr lang="en-US" sz="1400" dirty="0"/>
                <a:t>WNW</a:t>
              </a:r>
            </a:p>
          </p:txBody>
        </p:sp>
        <p:sp>
          <p:nvSpPr>
            <p:cNvPr id="10325" name="Text Box 85"/>
            <p:cNvSpPr txBox="1">
              <a:spLocks noChangeArrowheads="1"/>
            </p:cNvSpPr>
            <p:nvPr/>
          </p:nvSpPr>
          <p:spPr bwMode="auto">
            <a:xfrm>
              <a:off x="8243888" y="307975"/>
              <a:ext cx="541337" cy="304800"/>
            </a:xfrm>
            <a:prstGeom prst="rect">
              <a:avLst/>
            </a:prstGeom>
            <a:noFill/>
            <a:ln w="9525">
              <a:noFill/>
              <a:miter lim="800000"/>
              <a:headEnd/>
              <a:tailEnd/>
            </a:ln>
            <a:effectLst/>
          </p:spPr>
          <p:txBody>
            <a:bodyPr wrap="none">
              <a:spAutoFit/>
            </a:bodyPr>
            <a:lstStyle/>
            <a:p>
              <a:r>
                <a:rPr lang="en-US" sz="1400" dirty="0"/>
                <a:t>ESE</a:t>
              </a:r>
            </a:p>
          </p:txBody>
        </p:sp>
        <p:sp>
          <p:nvSpPr>
            <p:cNvPr id="84" name="TextBox 83"/>
            <p:cNvSpPr txBox="1"/>
            <p:nvPr/>
          </p:nvSpPr>
          <p:spPr>
            <a:xfrm>
              <a:off x="569627" y="0"/>
              <a:ext cx="3480440"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Joe English Pond; strata over till</a:t>
              </a:r>
            </a:p>
          </p:txBody>
        </p:sp>
        <p:sp>
          <p:nvSpPr>
            <p:cNvPr id="85" name="Text Box 71"/>
            <p:cNvSpPr txBox="1">
              <a:spLocks noChangeArrowheads="1"/>
            </p:cNvSpPr>
            <p:nvPr/>
          </p:nvSpPr>
          <p:spPr bwMode="auto">
            <a:xfrm>
              <a:off x="4085600" y="959449"/>
              <a:ext cx="1786836" cy="307777"/>
            </a:xfrm>
            <a:prstGeom prst="rect">
              <a:avLst/>
            </a:prstGeom>
            <a:noFill/>
            <a:ln w="9525">
              <a:noFill/>
              <a:miter lim="800000"/>
              <a:headEnd/>
              <a:tailEnd/>
            </a:ln>
            <a:effectLst/>
          </p:spPr>
          <p:txBody>
            <a:bodyPr wrap="none">
              <a:spAutoFit/>
            </a:bodyPr>
            <a:lstStyle/>
            <a:p>
              <a:r>
                <a:rPr lang="en-US" sz="1400" dirty="0" smtClean="0">
                  <a:solidFill>
                    <a:srgbClr val="FFFF00"/>
                  </a:solidFill>
                </a:rPr>
                <a:t>135 MHz, Unmigrated</a:t>
              </a:r>
              <a:endParaRPr lang="en-US" sz="1400" dirty="0">
                <a:solidFill>
                  <a:srgbClr val="FFFF00"/>
                </a:solidFill>
              </a:endParaRPr>
            </a:p>
          </p:txBody>
        </p:sp>
        <p:sp>
          <p:nvSpPr>
            <p:cNvPr id="86" name="Text Box 71"/>
            <p:cNvSpPr txBox="1">
              <a:spLocks noChangeArrowheads="1"/>
            </p:cNvSpPr>
            <p:nvPr/>
          </p:nvSpPr>
          <p:spPr bwMode="auto">
            <a:xfrm>
              <a:off x="2721495" y="4894367"/>
              <a:ext cx="1874296" cy="307777"/>
            </a:xfrm>
            <a:prstGeom prst="rect">
              <a:avLst/>
            </a:prstGeom>
            <a:noFill/>
            <a:ln w="9525">
              <a:noFill/>
              <a:miter lim="800000"/>
              <a:headEnd/>
              <a:tailEnd/>
            </a:ln>
            <a:effectLst/>
          </p:spPr>
          <p:txBody>
            <a:bodyPr wrap="none">
              <a:spAutoFit/>
            </a:bodyPr>
            <a:lstStyle/>
            <a:p>
              <a:r>
                <a:rPr lang="en-US" sz="1400" dirty="0" smtClean="0">
                  <a:solidFill>
                    <a:srgbClr val="FFFF00"/>
                  </a:solidFill>
                </a:rPr>
                <a:t>Detail of the till mound</a:t>
              </a:r>
              <a:endParaRPr lang="en-US" sz="1400" dirty="0">
                <a:solidFill>
                  <a:srgbClr val="FFFF00"/>
                </a:solidFill>
              </a:endParaRPr>
            </a:p>
          </p:txBody>
        </p:sp>
        <p:sp>
          <p:nvSpPr>
            <p:cNvPr id="87" name="Text Box 71"/>
            <p:cNvSpPr txBox="1">
              <a:spLocks noChangeArrowheads="1"/>
            </p:cNvSpPr>
            <p:nvPr/>
          </p:nvSpPr>
          <p:spPr bwMode="auto">
            <a:xfrm>
              <a:off x="5047470" y="4971817"/>
              <a:ext cx="3499932" cy="307777"/>
            </a:xfrm>
            <a:prstGeom prst="rect">
              <a:avLst/>
            </a:prstGeom>
            <a:noFill/>
            <a:ln w="9525">
              <a:noFill/>
              <a:miter lim="800000"/>
              <a:headEnd/>
              <a:tailEnd/>
            </a:ln>
            <a:effectLst/>
          </p:spPr>
          <p:txBody>
            <a:bodyPr wrap="none">
              <a:spAutoFit/>
            </a:bodyPr>
            <a:lstStyle/>
            <a:p>
              <a:r>
                <a:rPr lang="en-US" sz="1400" dirty="0" smtClean="0">
                  <a:solidFill>
                    <a:srgbClr val="FFFF00"/>
                  </a:solidFill>
                </a:rPr>
                <a:t>Migration of the mound, with water removed</a:t>
              </a:r>
              <a:endParaRPr lang="en-US" sz="1400" dirty="0">
                <a:solidFill>
                  <a:srgbClr val="FFFF00"/>
                </a:solidFill>
              </a:endParaRPr>
            </a:p>
          </p:txBody>
        </p:sp>
        <p:sp>
          <p:nvSpPr>
            <p:cNvPr id="88" name="Text Box 71"/>
            <p:cNvSpPr txBox="1">
              <a:spLocks noChangeArrowheads="1"/>
            </p:cNvSpPr>
            <p:nvPr/>
          </p:nvSpPr>
          <p:spPr bwMode="auto">
            <a:xfrm>
              <a:off x="1914525" y="946957"/>
              <a:ext cx="634917" cy="307777"/>
            </a:xfrm>
            <a:prstGeom prst="rect">
              <a:avLst/>
            </a:prstGeom>
            <a:noFill/>
            <a:ln w="9525">
              <a:noFill/>
              <a:miter lim="800000"/>
              <a:headEnd/>
              <a:tailEnd/>
            </a:ln>
            <a:effectLst/>
          </p:spPr>
          <p:txBody>
            <a:bodyPr wrap="none">
              <a:spAutoFit/>
            </a:bodyPr>
            <a:lstStyle/>
            <a:p>
              <a:r>
                <a:rPr lang="en-US" sz="1400" dirty="0" smtClean="0">
                  <a:solidFill>
                    <a:srgbClr val="FFFF00"/>
                  </a:solidFill>
                </a:rPr>
                <a:t>Water</a:t>
              </a:r>
              <a:endParaRPr lang="en-US" sz="1400" dirty="0">
                <a:solidFill>
                  <a:srgbClr val="FFFF00"/>
                </a:solidFill>
              </a:endParaRPr>
            </a:p>
          </p:txBody>
        </p:sp>
      </p:grpSp>
      <p:sp>
        <p:nvSpPr>
          <p:cNvPr id="90"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b="1" i="0" u="sng" strike="noStrike" kern="1200" cap="none" spc="0" normalizeH="0" noProof="0" dirty="0" smtClean="0">
                <a:ln>
                  <a:noFill/>
                </a:ln>
                <a:solidFill>
                  <a:schemeClr val="bg1"/>
                </a:solidFill>
                <a:effectLst/>
                <a:uLnTx/>
                <a:uFillTx/>
                <a:latin typeface="+mj-lt"/>
                <a:ea typeface="+mj-ea"/>
                <a:cs typeface="+mj-cs"/>
              </a:rPr>
              <a:t>Lacustrine</a:t>
            </a:r>
            <a:r>
              <a:rPr kumimoji="0" lang="en-US" sz="1800" i="0" strike="noStrike" kern="1200" cap="none" spc="0" normalizeH="0" noProof="0" dirty="0" smtClean="0">
                <a:ln>
                  <a:noFill/>
                </a:ln>
                <a:effectLst/>
                <a:uLnTx/>
                <a:uFillTx/>
                <a:latin typeface="+mj-lt"/>
                <a:ea typeface="+mj-ea"/>
                <a:cs typeface="+mj-cs"/>
              </a:rPr>
              <a:t>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6" name="Text Box 14"/>
          <p:cNvSpPr txBox="1">
            <a:spLocks noChangeArrowheads="1"/>
          </p:cNvSpPr>
          <p:nvPr/>
        </p:nvSpPr>
        <p:spPr bwMode="auto">
          <a:xfrm>
            <a:off x="0" y="6264298"/>
            <a:ext cx="9144000" cy="596900"/>
          </a:xfrm>
          <a:prstGeom prst="rect">
            <a:avLst/>
          </a:prstGeom>
          <a:noFill/>
          <a:ln w="9525">
            <a:noFill/>
            <a:miter lim="800000"/>
            <a:headEnd/>
            <a:tailEnd/>
          </a:ln>
          <a:effectLst/>
        </p:spPr>
        <p:txBody>
          <a:bodyPr wrap="square">
            <a:spAutoFit/>
          </a:bodyPr>
          <a:lstStyle/>
          <a:p>
            <a:r>
              <a:rPr lang="en-US" sz="1100" dirty="0" smtClean="0">
                <a:latin typeface="Times New Roman" pitchFamily="18" charset="0"/>
              </a:rPr>
              <a:t>Unmigrated and migrated </a:t>
            </a:r>
            <a:r>
              <a:rPr lang="en-US" sz="1100" dirty="0">
                <a:latin typeface="Times New Roman" pitchFamily="18" charset="0"/>
              </a:rPr>
              <a:t>profiles of transect 2 at Squaw Cove.  The collapse of the hyperbolas (arrows) beneath the till interface demonstrates the efficacy of the migration, which used </a:t>
            </a:r>
            <a:r>
              <a:rPr lang="en-US" sz="1100" b="1" i="1" dirty="0">
                <a:latin typeface="Symbol" pitchFamily="18" charset="2"/>
              </a:rPr>
              <a:t>e</a:t>
            </a:r>
            <a:r>
              <a:rPr lang="en-US" sz="1100" b="1" baseline="-25000" dirty="0">
                <a:latin typeface="Times New Roman" pitchFamily="18" charset="0"/>
              </a:rPr>
              <a:t>r</a:t>
            </a:r>
            <a:r>
              <a:rPr lang="en-US" sz="1100" b="1" dirty="0">
                <a:latin typeface="Times New Roman" pitchFamily="18" charset="0"/>
              </a:rPr>
              <a:t> = 32</a:t>
            </a:r>
            <a:r>
              <a:rPr lang="en-US" sz="1100" dirty="0">
                <a:latin typeface="Times New Roman" pitchFamily="18" charset="0"/>
              </a:rPr>
              <a:t>.  Draping  of sediments within the bottom topography suggests that the same process explains the apparent folding in JEP.  Water depth was only 2.6 m.  The insert shows detail of diffractions within the dashed box.</a:t>
            </a:r>
            <a:endParaRPr lang="en-US" sz="1100" b="1" dirty="0">
              <a:latin typeface="Times New Roman" pitchFamily="18" charset="0"/>
            </a:endParaRPr>
          </a:p>
        </p:txBody>
      </p:sp>
      <p:grpSp>
        <p:nvGrpSpPr>
          <p:cNvPr id="73" name="Group 72"/>
          <p:cNvGrpSpPr/>
          <p:nvPr/>
        </p:nvGrpSpPr>
        <p:grpSpPr>
          <a:xfrm>
            <a:off x="312738" y="379190"/>
            <a:ext cx="8569325" cy="5908811"/>
            <a:chOff x="312738" y="300167"/>
            <a:chExt cx="8569325" cy="5908811"/>
          </a:xfrm>
        </p:grpSpPr>
        <p:pic>
          <p:nvPicPr>
            <p:cNvPr id="28679" name="Picture 7" descr="Basin2"/>
            <p:cNvPicPr>
              <a:picLocks noChangeAspect="1" noChangeArrowheads="1"/>
            </p:cNvPicPr>
            <p:nvPr/>
          </p:nvPicPr>
          <p:blipFill>
            <a:blip r:embed="rId2" cstate="screen"/>
            <a:srcRect l="5038" t="7689" r="458"/>
            <a:stretch>
              <a:fillRect/>
            </a:stretch>
          </p:blipFill>
          <p:spPr bwMode="auto">
            <a:xfrm>
              <a:off x="1014413" y="1096670"/>
              <a:ext cx="7861300" cy="2744788"/>
            </a:xfrm>
            <a:prstGeom prst="rect">
              <a:avLst/>
            </a:prstGeom>
            <a:noFill/>
            <a:ln w="9525">
              <a:solidFill>
                <a:schemeClr val="tx1"/>
              </a:solidFill>
              <a:miter lim="800000"/>
              <a:headEnd/>
              <a:tailEnd/>
            </a:ln>
          </p:spPr>
        </p:pic>
        <p:pic>
          <p:nvPicPr>
            <p:cNvPr id="28680" name="Picture 8" descr="Basin2mig"/>
            <p:cNvPicPr>
              <a:picLocks noChangeAspect="1" noChangeArrowheads="1"/>
            </p:cNvPicPr>
            <p:nvPr/>
          </p:nvPicPr>
          <p:blipFill>
            <a:blip r:embed="rId3" cstate="screen"/>
            <a:srcRect l="5057" t="8408" b="12444"/>
            <a:stretch>
              <a:fillRect/>
            </a:stretch>
          </p:blipFill>
          <p:spPr bwMode="auto">
            <a:xfrm>
              <a:off x="1014413" y="3924008"/>
              <a:ext cx="7867650" cy="2241550"/>
            </a:xfrm>
            <a:prstGeom prst="rect">
              <a:avLst/>
            </a:prstGeom>
            <a:noFill/>
            <a:ln w="9525">
              <a:solidFill>
                <a:schemeClr val="tx1"/>
              </a:solidFill>
              <a:miter lim="800000"/>
              <a:headEnd/>
              <a:tailEnd/>
            </a:ln>
          </p:spPr>
        </p:pic>
        <p:sp>
          <p:nvSpPr>
            <p:cNvPr id="28681" name="Line 9"/>
            <p:cNvSpPr>
              <a:spLocks noChangeShapeType="1"/>
            </p:cNvSpPr>
            <p:nvPr/>
          </p:nvSpPr>
          <p:spPr bwMode="auto">
            <a:xfrm flipV="1">
              <a:off x="1876425" y="2407945"/>
              <a:ext cx="400050" cy="66675"/>
            </a:xfrm>
            <a:prstGeom prst="line">
              <a:avLst/>
            </a:prstGeom>
            <a:noFill/>
            <a:ln w="19050">
              <a:solidFill>
                <a:schemeClr val="tx1"/>
              </a:solidFill>
              <a:round/>
              <a:headEnd/>
              <a:tailEnd type="triangle" w="med" len="med"/>
            </a:ln>
            <a:effectLst/>
          </p:spPr>
          <p:txBody>
            <a:bodyPr/>
            <a:lstStyle/>
            <a:p>
              <a:endParaRPr lang="en-US" dirty="0"/>
            </a:p>
          </p:txBody>
        </p:sp>
        <p:sp>
          <p:nvSpPr>
            <p:cNvPr id="28682" name="Line 10"/>
            <p:cNvSpPr>
              <a:spLocks noChangeShapeType="1"/>
            </p:cNvSpPr>
            <p:nvPr/>
          </p:nvSpPr>
          <p:spPr bwMode="auto">
            <a:xfrm flipV="1">
              <a:off x="3392488" y="2961983"/>
              <a:ext cx="400050" cy="66675"/>
            </a:xfrm>
            <a:prstGeom prst="line">
              <a:avLst/>
            </a:prstGeom>
            <a:noFill/>
            <a:ln w="19050">
              <a:solidFill>
                <a:schemeClr val="tx1"/>
              </a:solidFill>
              <a:round/>
              <a:headEnd/>
              <a:tailEnd type="triangle" w="med" len="med"/>
            </a:ln>
            <a:effectLst/>
          </p:spPr>
          <p:txBody>
            <a:bodyPr/>
            <a:lstStyle/>
            <a:p>
              <a:endParaRPr lang="en-US" dirty="0"/>
            </a:p>
          </p:txBody>
        </p:sp>
        <p:sp>
          <p:nvSpPr>
            <p:cNvPr id="28683" name="Line 11"/>
            <p:cNvSpPr>
              <a:spLocks noChangeShapeType="1"/>
            </p:cNvSpPr>
            <p:nvPr/>
          </p:nvSpPr>
          <p:spPr bwMode="auto">
            <a:xfrm flipV="1">
              <a:off x="2374900" y="2601620"/>
              <a:ext cx="400050" cy="66675"/>
            </a:xfrm>
            <a:prstGeom prst="line">
              <a:avLst/>
            </a:prstGeom>
            <a:noFill/>
            <a:ln w="19050">
              <a:solidFill>
                <a:schemeClr val="tx1"/>
              </a:solidFill>
              <a:round/>
              <a:headEnd/>
              <a:tailEnd type="triangle" w="med" len="med"/>
            </a:ln>
            <a:effectLst/>
          </p:spPr>
          <p:txBody>
            <a:bodyPr/>
            <a:lstStyle/>
            <a:p>
              <a:endParaRPr lang="en-US" dirty="0"/>
            </a:p>
          </p:txBody>
        </p:sp>
        <p:sp>
          <p:nvSpPr>
            <p:cNvPr id="28684" name="Line 12"/>
            <p:cNvSpPr>
              <a:spLocks noChangeShapeType="1"/>
            </p:cNvSpPr>
            <p:nvPr/>
          </p:nvSpPr>
          <p:spPr bwMode="auto">
            <a:xfrm flipH="1" flipV="1">
              <a:off x="7081838" y="3155658"/>
              <a:ext cx="400050" cy="209550"/>
            </a:xfrm>
            <a:prstGeom prst="line">
              <a:avLst/>
            </a:prstGeom>
            <a:noFill/>
            <a:ln w="19050">
              <a:solidFill>
                <a:schemeClr val="tx1"/>
              </a:solidFill>
              <a:round/>
              <a:headEnd/>
              <a:tailEnd type="triangle" w="med" len="med"/>
            </a:ln>
            <a:effectLst/>
          </p:spPr>
          <p:txBody>
            <a:bodyPr/>
            <a:lstStyle/>
            <a:p>
              <a:endParaRPr lang="en-US" dirty="0"/>
            </a:p>
          </p:txBody>
        </p:sp>
        <p:sp>
          <p:nvSpPr>
            <p:cNvPr id="28685" name="Line 13"/>
            <p:cNvSpPr>
              <a:spLocks noChangeShapeType="1"/>
            </p:cNvSpPr>
            <p:nvPr/>
          </p:nvSpPr>
          <p:spPr bwMode="auto">
            <a:xfrm flipV="1">
              <a:off x="6149975" y="3538245"/>
              <a:ext cx="400050" cy="66675"/>
            </a:xfrm>
            <a:prstGeom prst="line">
              <a:avLst/>
            </a:prstGeom>
            <a:noFill/>
            <a:ln w="19050">
              <a:solidFill>
                <a:schemeClr val="tx1"/>
              </a:solidFill>
              <a:round/>
              <a:headEnd/>
              <a:tailEnd type="triangle" w="med" len="med"/>
            </a:ln>
            <a:effectLst/>
          </p:spPr>
          <p:txBody>
            <a:bodyPr/>
            <a:lstStyle/>
            <a:p>
              <a:endParaRPr lang="en-US" dirty="0"/>
            </a:p>
          </p:txBody>
        </p:sp>
        <p:pic>
          <p:nvPicPr>
            <p:cNvPr id="28687" name="Picture 15" descr="Basin2Detail"/>
            <p:cNvPicPr>
              <a:picLocks noChangeAspect="1" noChangeArrowheads="1"/>
            </p:cNvPicPr>
            <p:nvPr/>
          </p:nvPicPr>
          <p:blipFill>
            <a:blip r:embed="rId4" cstate="screen"/>
            <a:srcRect/>
            <a:stretch>
              <a:fillRect/>
            </a:stretch>
          </p:blipFill>
          <p:spPr bwMode="auto">
            <a:xfrm>
              <a:off x="1200150" y="2717508"/>
              <a:ext cx="1524000" cy="1066800"/>
            </a:xfrm>
            <a:prstGeom prst="rect">
              <a:avLst/>
            </a:prstGeom>
            <a:noFill/>
            <a:ln w="19050">
              <a:solidFill>
                <a:schemeClr val="tx1"/>
              </a:solidFill>
              <a:miter lim="800000"/>
              <a:headEnd/>
              <a:tailEnd/>
            </a:ln>
          </p:spPr>
        </p:pic>
        <p:sp>
          <p:nvSpPr>
            <p:cNvPr id="28688" name="Rectangle 16"/>
            <p:cNvSpPr>
              <a:spLocks noChangeArrowheads="1"/>
            </p:cNvSpPr>
            <p:nvPr/>
          </p:nvSpPr>
          <p:spPr bwMode="auto">
            <a:xfrm>
              <a:off x="5572125" y="2122195"/>
              <a:ext cx="914400" cy="1200150"/>
            </a:xfrm>
            <a:prstGeom prst="rect">
              <a:avLst/>
            </a:prstGeom>
            <a:noFill/>
            <a:ln w="19050">
              <a:solidFill>
                <a:schemeClr val="tx1"/>
              </a:solidFill>
              <a:prstDash val="dash"/>
              <a:miter lim="800000"/>
              <a:headEnd/>
              <a:tailEnd/>
            </a:ln>
            <a:effectLst/>
          </p:spPr>
          <p:txBody>
            <a:bodyPr wrap="none" anchor="ctr"/>
            <a:lstStyle/>
            <a:p>
              <a:endParaRPr lang="en-US" dirty="0"/>
            </a:p>
          </p:txBody>
        </p:sp>
        <p:sp>
          <p:nvSpPr>
            <p:cNvPr id="28689" name="Line 17"/>
            <p:cNvSpPr>
              <a:spLocks noChangeShapeType="1"/>
            </p:cNvSpPr>
            <p:nvPr/>
          </p:nvSpPr>
          <p:spPr bwMode="auto">
            <a:xfrm flipV="1">
              <a:off x="1733550" y="3827170"/>
              <a:ext cx="0" cy="133350"/>
            </a:xfrm>
            <a:prstGeom prst="line">
              <a:avLst/>
            </a:prstGeom>
            <a:noFill/>
            <a:ln w="9525">
              <a:solidFill>
                <a:schemeClr val="tx1"/>
              </a:solidFill>
              <a:round/>
              <a:headEnd/>
              <a:tailEnd/>
            </a:ln>
            <a:effectLst/>
          </p:spPr>
          <p:txBody>
            <a:bodyPr/>
            <a:lstStyle/>
            <a:p>
              <a:endParaRPr lang="en-US" dirty="0"/>
            </a:p>
          </p:txBody>
        </p:sp>
        <p:sp>
          <p:nvSpPr>
            <p:cNvPr id="28690" name="Line 18"/>
            <p:cNvSpPr>
              <a:spLocks noChangeShapeType="1"/>
            </p:cNvSpPr>
            <p:nvPr/>
          </p:nvSpPr>
          <p:spPr bwMode="auto">
            <a:xfrm flipV="1">
              <a:off x="2439988" y="3828758"/>
              <a:ext cx="0" cy="133350"/>
            </a:xfrm>
            <a:prstGeom prst="line">
              <a:avLst/>
            </a:prstGeom>
            <a:noFill/>
            <a:ln w="9525">
              <a:solidFill>
                <a:schemeClr val="tx1"/>
              </a:solidFill>
              <a:round/>
              <a:headEnd/>
              <a:tailEnd/>
            </a:ln>
            <a:effectLst/>
          </p:spPr>
          <p:txBody>
            <a:bodyPr/>
            <a:lstStyle/>
            <a:p>
              <a:endParaRPr lang="en-US" dirty="0"/>
            </a:p>
          </p:txBody>
        </p:sp>
        <p:sp>
          <p:nvSpPr>
            <p:cNvPr id="28691" name="Line 19"/>
            <p:cNvSpPr>
              <a:spLocks noChangeShapeType="1"/>
            </p:cNvSpPr>
            <p:nvPr/>
          </p:nvSpPr>
          <p:spPr bwMode="auto">
            <a:xfrm flipV="1">
              <a:off x="3146425" y="3820820"/>
              <a:ext cx="0" cy="133350"/>
            </a:xfrm>
            <a:prstGeom prst="line">
              <a:avLst/>
            </a:prstGeom>
            <a:noFill/>
            <a:ln w="9525">
              <a:solidFill>
                <a:schemeClr val="tx1"/>
              </a:solidFill>
              <a:round/>
              <a:headEnd/>
              <a:tailEnd/>
            </a:ln>
            <a:effectLst/>
          </p:spPr>
          <p:txBody>
            <a:bodyPr/>
            <a:lstStyle/>
            <a:p>
              <a:endParaRPr lang="en-US" dirty="0"/>
            </a:p>
          </p:txBody>
        </p:sp>
        <p:sp>
          <p:nvSpPr>
            <p:cNvPr id="28692" name="Line 20"/>
            <p:cNvSpPr>
              <a:spLocks noChangeShapeType="1"/>
            </p:cNvSpPr>
            <p:nvPr/>
          </p:nvSpPr>
          <p:spPr bwMode="auto">
            <a:xfrm flipV="1">
              <a:off x="3852863" y="3822408"/>
              <a:ext cx="0" cy="133350"/>
            </a:xfrm>
            <a:prstGeom prst="line">
              <a:avLst/>
            </a:prstGeom>
            <a:noFill/>
            <a:ln w="9525">
              <a:solidFill>
                <a:schemeClr val="tx1"/>
              </a:solidFill>
              <a:round/>
              <a:headEnd/>
              <a:tailEnd/>
            </a:ln>
            <a:effectLst/>
          </p:spPr>
          <p:txBody>
            <a:bodyPr/>
            <a:lstStyle/>
            <a:p>
              <a:endParaRPr lang="en-US" dirty="0"/>
            </a:p>
          </p:txBody>
        </p:sp>
        <p:sp>
          <p:nvSpPr>
            <p:cNvPr id="28693" name="Line 21"/>
            <p:cNvSpPr>
              <a:spLocks noChangeShapeType="1"/>
            </p:cNvSpPr>
            <p:nvPr/>
          </p:nvSpPr>
          <p:spPr bwMode="auto">
            <a:xfrm flipV="1">
              <a:off x="4568825" y="3823995"/>
              <a:ext cx="0" cy="133350"/>
            </a:xfrm>
            <a:prstGeom prst="line">
              <a:avLst/>
            </a:prstGeom>
            <a:noFill/>
            <a:ln w="9525">
              <a:solidFill>
                <a:schemeClr val="tx1"/>
              </a:solidFill>
              <a:round/>
              <a:headEnd/>
              <a:tailEnd/>
            </a:ln>
            <a:effectLst/>
          </p:spPr>
          <p:txBody>
            <a:bodyPr/>
            <a:lstStyle/>
            <a:p>
              <a:endParaRPr lang="en-US" dirty="0"/>
            </a:p>
          </p:txBody>
        </p:sp>
        <p:sp>
          <p:nvSpPr>
            <p:cNvPr id="28694" name="Line 22"/>
            <p:cNvSpPr>
              <a:spLocks noChangeShapeType="1"/>
            </p:cNvSpPr>
            <p:nvPr/>
          </p:nvSpPr>
          <p:spPr bwMode="auto">
            <a:xfrm flipV="1">
              <a:off x="5275263" y="3825583"/>
              <a:ext cx="0" cy="133350"/>
            </a:xfrm>
            <a:prstGeom prst="line">
              <a:avLst/>
            </a:prstGeom>
            <a:noFill/>
            <a:ln w="9525">
              <a:solidFill>
                <a:schemeClr val="tx1"/>
              </a:solidFill>
              <a:round/>
              <a:headEnd/>
              <a:tailEnd/>
            </a:ln>
            <a:effectLst/>
          </p:spPr>
          <p:txBody>
            <a:bodyPr/>
            <a:lstStyle/>
            <a:p>
              <a:endParaRPr lang="en-US" dirty="0"/>
            </a:p>
          </p:txBody>
        </p:sp>
        <p:sp>
          <p:nvSpPr>
            <p:cNvPr id="28695" name="Line 23"/>
            <p:cNvSpPr>
              <a:spLocks noChangeShapeType="1"/>
            </p:cNvSpPr>
            <p:nvPr/>
          </p:nvSpPr>
          <p:spPr bwMode="auto">
            <a:xfrm flipV="1">
              <a:off x="5972175" y="3827170"/>
              <a:ext cx="0" cy="133350"/>
            </a:xfrm>
            <a:prstGeom prst="line">
              <a:avLst/>
            </a:prstGeom>
            <a:noFill/>
            <a:ln w="9525">
              <a:solidFill>
                <a:schemeClr val="tx1"/>
              </a:solidFill>
              <a:round/>
              <a:headEnd/>
              <a:tailEnd/>
            </a:ln>
            <a:effectLst/>
          </p:spPr>
          <p:txBody>
            <a:bodyPr/>
            <a:lstStyle/>
            <a:p>
              <a:endParaRPr lang="en-US" dirty="0"/>
            </a:p>
          </p:txBody>
        </p:sp>
        <p:sp>
          <p:nvSpPr>
            <p:cNvPr id="28696" name="Line 24"/>
            <p:cNvSpPr>
              <a:spLocks noChangeShapeType="1"/>
            </p:cNvSpPr>
            <p:nvPr/>
          </p:nvSpPr>
          <p:spPr bwMode="auto">
            <a:xfrm flipV="1">
              <a:off x="6688138" y="3838283"/>
              <a:ext cx="0" cy="133350"/>
            </a:xfrm>
            <a:prstGeom prst="line">
              <a:avLst/>
            </a:prstGeom>
            <a:noFill/>
            <a:ln w="9525">
              <a:solidFill>
                <a:schemeClr val="tx1"/>
              </a:solidFill>
              <a:round/>
              <a:headEnd/>
              <a:tailEnd/>
            </a:ln>
            <a:effectLst/>
          </p:spPr>
          <p:txBody>
            <a:bodyPr/>
            <a:lstStyle/>
            <a:p>
              <a:endParaRPr lang="en-US" dirty="0"/>
            </a:p>
          </p:txBody>
        </p:sp>
        <p:sp>
          <p:nvSpPr>
            <p:cNvPr id="28697" name="Line 25"/>
            <p:cNvSpPr>
              <a:spLocks noChangeShapeType="1"/>
            </p:cNvSpPr>
            <p:nvPr/>
          </p:nvSpPr>
          <p:spPr bwMode="auto">
            <a:xfrm flipV="1">
              <a:off x="7394575" y="3830345"/>
              <a:ext cx="0" cy="133350"/>
            </a:xfrm>
            <a:prstGeom prst="line">
              <a:avLst/>
            </a:prstGeom>
            <a:noFill/>
            <a:ln w="9525">
              <a:solidFill>
                <a:schemeClr val="tx1"/>
              </a:solidFill>
              <a:round/>
              <a:headEnd/>
              <a:tailEnd/>
            </a:ln>
            <a:effectLst/>
          </p:spPr>
          <p:txBody>
            <a:bodyPr/>
            <a:lstStyle/>
            <a:p>
              <a:endParaRPr lang="en-US" dirty="0"/>
            </a:p>
          </p:txBody>
        </p:sp>
        <p:sp>
          <p:nvSpPr>
            <p:cNvPr id="28698" name="Line 26"/>
            <p:cNvSpPr>
              <a:spLocks noChangeShapeType="1"/>
            </p:cNvSpPr>
            <p:nvPr/>
          </p:nvSpPr>
          <p:spPr bwMode="auto">
            <a:xfrm flipV="1">
              <a:off x="8110538" y="3822408"/>
              <a:ext cx="0" cy="133350"/>
            </a:xfrm>
            <a:prstGeom prst="line">
              <a:avLst/>
            </a:prstGeom>
            <a:noFill/>
            <a:ln w="9525">
              <a:solidFill>
                <a:schemeClr val="tx1"/>
              </a:solidFill>
              <a:round/>
              <a:headEnd/>
              <a:tailEnd/>
            </a:ln>
            <a:effectLst/>
          </p:spPr>
          <p:txBody>
            <a:bodyPr/>
            <a:lstStyle/>
            <a:p>
              <a:endParaRPr lang="en-US" dirty="0"/>
            </a:p>
          </p:txBody>
        </p:sp>
        <p:sp>
          <p:nvSpPr>
            <p:cNvPr id="28699" name="Line 27"/>
            <p:cNvSpPr>
              <a:spLocks noChangeShapeType="1"/>
            </p:cNvSpPr>
            <p:nvPr/>
          </p:nvSpPr>
          <p:spPr bwMode="auto">
            <a:xfrm flipV="1">
              <a:off x="8816975" y="3823995"/>
              <a:ext cx="0" cy="133350"/>
            </a:xfrm>
            <a:prstGeom prst="line">
              <a:avLst/>
            </a:prstGeom>
            <a:noFill/>
            <a:ln w="9525">
              <a:solidFill>
                <a:schemeClr val="tx1"/>
              </a:solidFill>
              <a:round/>
              <a:headEnd/>
              <a:tailEnd/>
            </a:ln>
            <a:effectLst/>
          </p:spPr>
          <p:txBody>
            <a:bodyPr/>
            <a:lstStyle/>
            <a:p>
              <a:endParaRPr lang="en-US" dirty="0"/>
            </a:p>
          </p:txBody>
        </p:sp>
        <p:sp>
          <p:nvSpPr>
            <p:cNvPr id="28700" name="Line 28"/>
            <p:cNvSpPr>
              <a:spLocks noChangeShapeType="1"/>
            </p:cNvSpPr>
            <p:nvPr/>
          </p:nvSpPr>
          <p:spPr bwMode="auto">
            <a:xfrm flipV="1">
              <a:off x="1735138" y="1028408"/>
              <a:ext cx="0" cy="133350"/>
            </a:xfrm>
            <a:prstGeom prst="line">
              <a:avLst/>
            </a:prstGeom>
            <a:noFill/>
            <a:ln w="9525">
              <a:solidFill>
                <a:schemeClr val="tx1"/>
              </a:solidFill>
              <a:round/>
              <a:headEnd/>
              <a:tailEnd/>
            </a:ln>
            <a:effectLst/>
          </p:spPr>
          <p:txBody>
            <a:bodyPr/>
            <a:lstStyle/>
            <a:p>
              <a:endParaRPr lang="en-US" dirty="0"/>
            </a:p>
          </p:txBody>
        </p:sp>
        <p:sp>
          <p:nvSpPr>
            <p:cNvPr id="28701" name="Line 29"/>
            <p:cNvSpPr>
              <a:spLocks noChangeShapeType="1"/>
            </p:cNvSpPr>
            <p:nvPr/>
          </p:nvSpPr>
          <p:spPr bwMode="auto">
            <a:xfrm flipV="1">
              <a:off x="1022350" y="1020470"/>
              <a:ext cx="0" cy="133350"/>
            </a:xfrm>
            <a:prstGeom prst="line">
              <a:avLst/>
            </a:prstGeom>
            <a:noFill/>
            <a:ln w="9525">
              <a:solidFill>
                <a:schemeClr val="tx1"/>
              </a:solidFill>
              <a:round/>
              <a:headEnd/>
              <a:tailEnd/>
            </a:ln>
            <a:effectLst/>
          </p:spPr>
          <p:txBody>
            <a:bodyPr/>
            <a:lstStyle/>
            <a:p>
              <a:endParaRPr lang="en-US" dirty="0"/>
            </a:p>
          </p:txBody>
        </p:sp>
        <p:sp>
          <p:nvSpPr>
            <p:cNvPr id="28702" name="Line 30"/>
            <p:cNvSpPr>
              <a:spLocks noChangeShapeType="1"/>
            </p:cNvSpPr>
            <p:nvPr/>
          </p:nvSpPr>
          <p:spPr bwMode="auto">
            <a:xfrm flipV="1">
              <a:off x="7405688" y="1022058"/>
              <a:ext cx="0" cy="133350"/>
            </a:xfrm>
            <a:prstGeom prst="line">
              <a:avLst/>
            </a:prstGeom>
            <a:noFill/>
            <a:ln w="9525">
              <a:solidFill>
                <a:schemeClr val="tx1"/>
              </a:solidFill>
              <a:round/>
              <a:headEnd/>
              <a:tailEnd/>
            </a:ln>
            <a:effectLst/>
          </p:spPr>
          <p:txBody>
            <a:bodyPr/>
            <a:lstStyle/>
            <a:p>
              <a:endParaRPr lang="en-US" dirty="0"/>
            </a:p>
          </p:txBody>
        </p:sp>
        <p:sp>
          <p:nvSpPr>
            <p:cNvPr id="28703" name="Line 31"/>
            <p:cNvSpPr>
              <a:spLocks noChangeShapeType="1"/>
            </p:cNvSpPr>
            <p:nvPr/>
          </p:nvSpPr>
          <p:spPr bwMode="auto">
            <a:xfrm flipV="1">
              <a:off x="2454275" y="1014120"/>
              <a:ext cx="0" cy="133350"/>
            </a:xfrm>
            <a:prstGeom prst="line">
              <a:avLst/>
            </a:prstGeom>
            <a:noFill/>
            <a:ln w="9525">
              <a:solidFill>
                <a:schemeClr val="tx1"/>
              </a:solidFill>
              <a:round/>
              <a:headEnd/>
              <a:tailEnd/>
            </a:ln>
            <a:effectLst/>
          </p:spPr>
          <p:txBody>
            <a:bodyPr/>
            <a:lstStyle/>
            <a:p>
              <a:endParaRPr lang="en-US" dirty="0"/>
            </a:p>
          </p:txBody>
        </p:sp>
        <p:sp>
          <p:nvSpPr>
            <p:cNvPr id="28704" name="Line 32"/>
            <p:cNvSpPr>
              <a:spLocks noChangeShapeType="1"/>
            </p:cNvSpPr>
            <p:nvPr/>
          </p:nvSpPr>
          <p:spPr bwMode="auto">
            <a:xfrm flipV="1">
              <a:off x="3151188" y="1025233"/>
              <a:ext cx="0" cy="133350"/>
            </a:xfrm>
            <a:prstGeom prst="line">
              <a:avLst/>
            </a:prstGeom>
            <a:noFill/>
            <a:ln w="9525">
              <a:solidFill>
                <a:schemeClr val="tx1"/>
              </a:solidFill>
              <a:round/>
              <a:headEnd/>
              <a:tailEnd/>
            </a:ln>
            <a:effectLst/>
          </p:spPr>
          <p:txBody>
            <a:bodyPr/>
            <a:lstStyle/>
            <a:p>
              <a:endParaRPr lang="en-US" dirty="0"/>
            </a:p>
          </p:txBody>
        </p:sp>
        <p:sp>
          <p:nvSpPr>
            <p:cNvPr id="28705" name="Line 33"/>
            <p:cNvSpPr>
              <a:spLocks noChangeShapeType="1"/>
            </p:cNvSpPr>
            <p:nvPr/>
          </p:nvSpPr>
          <p:spPr bwMode="auto">
            <a:xfrm flipV="1">
              <a:off x="3867150" y="1026820"/>
              <a:ext cx="0" cy="133350"/>
            </a:xfrm>
            <a:prstGeom prst="line">
              <a:avLst/>
            </a:prstGeom>
            <a:noFill/>
            <a:ln w="9525">
              <a:solidFill>
                <a:schemeClr val="tx1"/>
              </a:solidFill>
              <a:round/>
              <a:headEnd/>
              <a:tailEnd/>
            </a:ln>
            <a:effectLst/>
          </p:spPr>
          <p:txBody>
            <a:bodyPr/>
            <a:lstStyle/>
            <a:p>
              <a:endParaRPr lang="en-US" dirty="0"/>
            </a:p>
          </p:txBody>
        </p:sp>
        <p:sp>
          <p:nvSpPr>
            <p:cNvPr id="28706" name="Line 34"/>
            <p:cNvSpPr>
              <a:spLocks noChangeShapeType="1"/>
            </p:cNvSpPr>
            <p:nvPr/>
          </p:nvSpPr>
          <p:spPr bwMode="auto">
            <a:xfrm flipV="1">
              <a:off x="4573588" y="1028408"/>
              <a:ext cx="0" cy="133350"/>
            </a:xfrm>
            <a:prstGeom prst="line">
              <a:avLst/>
            </a:prstGeom>
            <a:noFill/>
            <a:ln w="9525">
              <a:solidFill>
                <a:schemeClr val="tx1"/>
              </a:solidFill>
              <a:round/>
              <a:headEnd/>
              <a:tailEnd/>
            </a:ln>
            <a:effectLst/>
          </p:spPr>
          <p:txBody>
            <a:bodyPr/>
            <a:lstStyle/>
            <a:p>
              <a:endParaRPr lang="en-US" dirty="0"/>
            </a:p>
          </p:txBody>
        </p:sp>
        <p:sp>
          <p:nvSpPr>
            <p:cNvPr id="28707" name="Line 35"/>
            <p:cNvSpPr>
              <a:spLocks noChangeShapeType="1"/>
            </p:cNvSpPr>
            <p:nvPr/>
          </p:nvSpPr>
          <p:spPr bwMode="auto">
            <a:xfrm flipV="1">
              <a:off x="5289550" y="1029995"/>
              <a:ext cx="0" cy="133350"/>
            </a:xfrm>
            <a:prstGeom prst="line">
              <a:avLst/>
            </a:prstGeom>
            <a:noFill/>
            <a:ln w="9525">
              <a:solidFill>
                <a:schemeClr val="tx1"/>
              </a:solidFill>
              <a:round/>
              <a:headEnd/>
              <a:tailEnd/>
            </a:ln>
            <a:effectLst/>
          </p:spPr>
          <p:txBody>
            <a:bodyPr/>
            <a:lstStyle/>
            <a:p>
              <a:endParaRPr lang="en-US" dirty="0"/>
            </a:p>
          </p:txBody>
        </p:sp>
        <p:sp>
          <p:nvSpPr>
            <p:cNvPr id="28708" name="Line 36"/>
            <p:cNvSpPr>
              <a:spLocks noChangeShapeType="1"/>
            </p:cNvSpPr>
            <p:nvPr/>
          </p:nvSpPr>
          <p:spPr bwMode="auto">
            <a:xfrm flipV="1">
              <a:off x="5986463" y="1022058"/>
              <a:ext cx="0" cy="133350"/>
            </a:xfrm>
            <a:prstGeom prst="line">
              <a:avLst/>
            </a:prstGeom>
            <a:noFill/>
            <a:ln w="9525">
              <a:solidFill>
                <a:schemeClr val="tx1"/>
              </a:solidFill>
              <a:round/>
              <a:headEnd/>
              <a:tailEnd/>
            </a:ln>
            <a:effectLst/>
          </p:spPr>
          <p:txBody>
            <a:bodyPr/>
            <a:lstStyle/>
            <a:p>
              <a:endParaRPr lang="en-US" dirty="0"/>
            </a:p>
          </p:txBody>
        </p:sp>
        <p:sp>
          <p:nvSpPr>
            <p:cNvPr id="28709" name="Line 37"/>
            <p:cNvSpPr>
              <a:spLocks noChangeShapeType="1"/>
            </p:cNvSpPr>
            <p:nvPr/>
          </p:nvSpPr>
          <p:spPr bwMode="auto">
            <a:xfrm flipV="1">
              <a:off x="6702425" y="1023645"/>
              <a:ext cx="0" cy="133350"/>
            </a:xfrm>
            <a:prstGeom prst="line">
              <a:avLst/>
            </a:prstGeom>
            <a:noFill/>
            <a:ln w="9525">
              <a:solidFill>
                <a:schemeClr val="tx1"/>
              </a:solidFill>
              <a:round/>
              <a:headEnd/>
              <a:tailEnd/>
            </a:ln>
            <a:effectLst/>
          </p:spPr>
          <p:txBody>
            <a:bodyPr/>
            <a:lstStyle/>
            <a:p>
              <a:endParaRPr lang="en-US" dirty="0"/>
            </a:p>
          </p:txBody>
        </p:sp>
        <p:sp>
          <p:nvSpPr>
            <p:cNvPr id="28710" name="Line 38"/>
            <p:cNvSpPr>
              <a:spLocks noChangeShapeType="1"/>
            </p:cNvSpPr>
            <p:nvPr/>
          </p:nvSpPr>
          <p:spPr bwMode="auto">
            <a:xfrm flipV="1">
              <a:off x="8120063" y="1022058"/>
              <a:ext cx="0" cy="133350"/>
            </a:xfrm>
            <a:prstGeom prst="line">
              <a:avLst/>
            </a:prstGeom>
            <a:noFill/>
            <a:ln w="9525">
              <a:solidFill>
                <a:schemeClr val="tx1"/>
              </a:solidFill>
              <a:round/>
              <a:headEnd/>
              <a:tailEnd/>
            </a:ln>
            <a:effectLst/>
          </p:spPr>
          <p:txBody>
            <a:bodyPr/>
            <a:lstStyle/>
            <a:p>
              <a:endParaRPr lang="en-US" dirty="0"/>
            </a:p>
          </p:txBody>
        </p:sp>
        <p:sp>
          <p:nvSpPr>
            <p:cNvPr id="28711" name="Line 39"/>
            <p:cNvSpPr>
              <a:spLocks noChangeShapeType="1"/>
            </p:cNvSpPr>
            <p:nvPr/>
          </p:nvSpPr>
          <p:spPr bwMode="auto">
            <a:xfrm flipV="1">
              <a:off x="8826500" y="1014120"/>
              <a:ext cx="0" cy="133350"/>
            </a:xfrm>
            <a:prstGeom prst="line">
              <a:avLst/>
            </a:prstGeom>
            <a:noFill/>
            <a:ln w="9525">
              <a:solidFill>
                <a:schemeClr val="tx1"/>
              </a:solidFill>
              <a:round/>
              <a:headEnd/>
              <a:tailEnd/>
            </a:ln>
            <a:effectLst/>
          </p:spPr>
          <p:txBody>
            <a:bodyPr/>
            <a:lstStyle/>
            <a:p>
              <a:endParaRPr lang="en-US" dirty="0"/>
            </a:p>
          </p:txBody>
        </p:sp>
        <p:sp>
          <p:nvSpPr>
            <p:cNvPr id="28712" name="Text Box 40"/>
            <p:cNvSpPr txBox="1">
              <a:spLocks noChangeArrowheads="1"/>
            </p:cNvSpPr>
            <p:nvPr/>
          </p:nvSpPr>
          <p:spPr bwMode="auto">
            <a:xfrm>
              <a:off x="2270125" y="752183"/>
              <a:ext cx="381000" cy="304800"/>
            </a:xfrm>
            <a:prstGeom prst="rect">
              <a:avLst/>
            </a:prstGeom>
            <a:noFill/>
            <a:ln w="9525">
              <a:noFill/>
              <a:miter lim="800000"/>
              <a:headEnd/>
              <a:tailEnd/>
            </a:ln>
            <a:effectLst/>
          </p:spPr>
          <p:txBody>
            <a:bodyPr wrap="none">
              <a:spAutoFit/>
            </a:bodyPr>
            <a:lstStyle/>
            <a:p>
              <a:r>
                <a:rPr lang="en-US" sz="1400" dirty="0"/>
                <a:t>50</a:t>
              </a:r>
            </a:p>
          </p:txBody>
        </p:sp>
        <p:sp>
          <p:nvSpPr>
            <p:cNvPr id="28713" name="Line 41"/>
            <p:cNvSpPr>
              <a:spLocks noChangeShapeType="1"/>
            </p:cNvSpPr>
            <p:nvPr/>
          </p:nvSpPr>
          <p:spPr bwMode="auto">
            <a:xfrm>
              <a:off x="1019175" y="1017295"/>
              <a:ext cx="7810500" cy="0"/>
            </a:xfrm>
            <a:prstGeom prst="line">
              <a:avLst/>
            </a:prstGeom>
            <a:noFill/>
            <a:ln w="9525">
              <a:solidFill>
                <a:schemeClr val="tx1"/>
              </a:solidFill>
              <a:round/>
              <a:headEnd/>
              <a:tailEnd/>
            </a:ln>
            <a:effectLst/>
          </p:spPr>
          <p:txBody>
            <a:bodyPr/>
            <a:lstStyle/>
            <a:p>
              <a:endParaRPr lang="en-US" dirty="0"/>
            </a:p>
          </p:txBody>
        </p:sp>
        <p:sp>
          <p:nvSpPr>
            <p:cNvPr id="28714" name="Text Box 42"/>
            <p:cNvSpPr txBox="1">
              <a:spLocks noChangeArrowheads="1"/>
            </p:cNvSpPr>
            <p:nvPr/>
          </p:nvSpPr>
          <p:spPr bwMode="auto">
            <a:xfrm>
              <a:off x="3622675" y="760120"/>
              <a:ext cx="479425" cy="304800"/>
            </a:xfrm>
            <a:prstGeom prst="rect">
              <a:avLst/>
            </a:prstGeom>
            <a:noFill/>
            <a:ln w="9525">
              <a:noFill/>
              <a:miter lim="800000"/>
              <a:headEnd/>
              <a:tailEnd/>
            </a:ln>
            <a:effectLst/>
          </p:spPr>
          <p:txBody>
            <a:bodyPr wrap="none">
              <a:spAutoFit/>
            </a:bodyPr>
            <a:lstStyle/>
            <a:p>
              <a:r>
                <a:rPr lang="en-US" sz="1400" dirty="0"/>
                <a:t>100</a:t>
              </a:r>
            </a:p>
          </p:txBody>
        </p:sp>
        <p:sp>
          <p:nvSpPr>
            <p:cNvPr id="28715" name="Text Box 43"/>
            <p:cNvSpPr txBox="1">
              <a:spLocks noChangeArrowheads="1"/>
            </p:cNvSpPr>
            <p:nvPr/>
          </p:nvSpPr>
          <p:spPr bwMode="auto">
            <a:xfrm>
              <a:off x="5049838" y="761708"/>
              <a:ext cx="479425" cy="304800"/>
            </a:xfrm>
            <a:prstGeom prst="rect">
              <a:avLst/>
            </a:prstGeom>
            <a:noFill/>
            <a:ln w="9525">
              <a:noFill/>
              <a:miter lim="800000"/>
              <a:headEnd/>
              <a:tailEnd/>
            </a:ln>
            <a:effectLst/>
          </p:spPr>
          <p:txBody>
            <a:bodyPr wrap="none">
              <a:spAutoFit/>
            </a:bodyPr>
            <a:lstStyle/>
            <a:p>
              <a:r>
                <a:rPr lang="en-US" sz="1400" dirty="0"/>
                <a:t>150</a:t>
              </a:r>
            </a:p>
          </p:txBody>
        </p:sp>
        <p:sp>
          <p:nvSpPr>
            <p:cNvPr id="28716" name="Text Box 44"/>
            <p:cNvSpPr txBox="1">
              <a:spLocks noChangeArrowheads="1"/>
            </p:cNvSpPr>
            <p:nvPr/>
          </p:nvSpPr>
          <p:spPr bwMode="auto">
            <a:xfrm>
              <a:off x="6459538" y="763295"/>
              <a:ext cx="479425" cy="304800"/>
            </a:xfrm>
            <a:prstGeom prst="rect">
              <a:avLst/>
            </a:prstGeom>
            <a:noFill/>
            <a:ln w="9525">
              <a:noFill/>
              <a:miter lim="800000"/>
              <a:headEnd/>
              <a:tailEnd/>
            </a:ln>
            <a:effectLst/>
          </p:spPr>
          <p:txBody>
            <a:bodyPr wrap="none">
              <a:spAutoFit/>
            </a:bodyPr>
            <a:lstStyle/>
            <a:p>
              <a:r>
                <a:rPr lang="en-US" sz="1400" dirty="0"/>
                <a:t>200</a:t>
              </a:r>
            </a:p>
          </p:txBody>
        </p:sp>
        <p:sp>
          <p:nvSpPr>
            <p:cNvPr id="28717" name="Text Box 45"/>
            <p:cNvSpPr txBox="1">
              <a:spLocks noChangeArrowheads="1"/>
            </p:cNvSpPr>
            <p:nvPr/>
          </p:nvSpPr>
          <p:spPr bwMode="auto">
            <a:xfrm>
              <a:off x="7881938" y="756945"/>
              <a:ext cx="479425" cy="304800"/>
            </a:xfrm>
            <a:prstGeom prst="rect">
              <a:avLst/>
            </a:prstGeom>
            <a:noFill/>
            <a:ln w="9525">
              <a:noFill/>
              <a:miter lim="800000"/>
              <a:headEnd/>
              <a:tailEnd/>
            </a:ln>
            <a:effectLst/>
          </p:spPr>
          <p:txBody>
            <a:bodyPr wrap="none">
              <a:spAutoFit/>
            </a:bodyPr>
            <a:lstStyle/>
            <a:p>
              <a:r>
                <a:rPr lang="en-US" sz="1400" dirty="0"/>
                <a:t>250</a:t>
              </a:r>
            </a:p>
          </p:txBody>
        </p:sp>
        <p:sp>
          <p:nvSpPr>
            <p:cNvPr id="28718" name="Text Box 46"/>
            <p:cNvSpPr txBox="1">
              <a:spLocks noChangeArrowheads="1"/>
            </p:cNvSpPr>
            <p:nvPr/>
          </p:nvSpPr>
          <p:spPr bwMode="auto">
            <a:xfrm>
              <a:off x="4213225" y="560095"/>
              <a:ext cx="1189038" cy="304800"/>
            </a:xfrm>
            <a:prstGeom prst="rect">
              <a:avLst/>
            </a:prstGeom>
            <a:noFill/>
            <a:ln w="9525">
              <a:noFill/>
              <a:miter lim="800000"/>
              <a:headEnd/>
              <a:tailEnd/>
            </a:ln>
            <a:effectLst/>
          </p:spPr>
          <p:txBody>
            <a:bodyPr wrap="none">
              <a:spAutoFit/>
            </a:bodyPr>
            <a:lstStyle/>
            <a:p>
              <a:r>
                <a:rPr lang="en-US" sz="1400" dirty="0"/>
                <a:t>Distance (m)</a:t>
              </a:r>
            </a:p>
          </p:txBody>
        </p:sp>
        <p:sp>
          <p:nvSpPr>
            <p:cNvPr id="28719" name="Text Box 47"/>
            <p:cNvSpPr txBox="1">
              <a:spLocks noChangeArrowheads="1"/>
            </p:cNvSpPr>
            <p:nvPr/>
          </p:nvSpPr>
          <p:spPr bwMode="auto">
            <a:xfrm rot="16200000">
              <a:off x="793" y="2197602"/>
              <a:ext cx="931863" cy="304800"/>
            </a:xfrm>
            <a:prstGeom prst="rect">
              <a:avLst/>
            </a:prstGeom>
            <a:noFill/>
            <a:ln w="9525">
              <a:noFill/>
              <a:miter lim="800000"/>
              <a:headEnd/>
              <a:tailEnd/>
            </a:ln>
            <a:effectLst/>
          </p:spPr>
          <p:txBody>
            <a:bodyPr wrap="none">
              <a:spAutoFit/>
            </a:bodyPr>
            <a:lstStyle/>
            <a:p>
              <a:r>
                <a:rPr lang="en-US" sz="1400" dirty="0"/>
                <a:t>Time (ns)</a:t>
              </a:r>
            </a:p>
          </p:txBody>
        </p:sp>
        <p:sp>
          <p:nvSpPr>
            <p:cNvPr id="28720" name="Text Box 48"/>
            <p:cNvSpPr txBox="1">
              <a:spLocks noChangeArrowheads="1"/>
            </p:cNvSpPr>
            <p:nvPr/>
          </p:nvSpPr>
          <p:spPr bwMode="auto">
            <a:xfrm rot="16200000">
              <a:off x="46038" y="4695533"/>
              <a:ext cx="971550" cy="304800"/>
            </a:xfrm>
            <a:prstGeom prst="rect">
              <a:avLst/>
            </a:prstGeom>
            <a:noFill/>
            <a:ln w="9525">
              <a:noFill/>
              <a:miter lim="800000"/>
              <a:headEnd/>
              <a:tailEnd/>
            </a:ln>
            <a:effectLst/>
          </p:spPr>
          <p:txBody>
            <a:bodyPr wrap="none">
              <a:spAutoFit/>
            </a:bodyPr>
            <a:lstStyle/>
            <a:p>
              <a:r>
                <a:rPr lang="en-US" sz="1400" dirty="0"/>
                <a:t>Depth (m)</a:t>
              </a:r>
            </a:p>
          </p:txBody>
        </p:sp>
        <p:sp>
          <p:nvSpPr>
            <p:cNvPr id="28721" name="Line 49"/>
            <p:cNvSpPr>
              <a:spLocks noChangeShapeType="1"/>
            </p:cNvSpPr>
            <p:nvPr/>
          </p:nvSpPr>
          <p:spPr bwMode="auto">
            <a:xfrm>
              <a:off x="914400" y="3827170"/>
              <a:ext cx="104775" cy="0"/>
            </a:xfrm>
            <a:prstGeom prst="line">
              <a:avLst/>
            </a:prstGeom>
            <a:noFill/>
            <a:ln w="9525">
              <a:solidFill>
                <a:schemeClr val="tx1"/>
              </a:solidFill>
              <a:round/>
              <a:headEnd/>
              <a:tailEnd/>
            </a:ln>
            <a:effectLst/>
          </p:spPr>
          <p:txBody>
            <a:bodyPr/>
            <a:lstStyle/>
            <a:p>
              <a:endParaRPr lang="en-US" dirty="0"/>
            </a:p>
          </p:txBody>
        </p:sp>
        <p:sp>
          <p:nvSpPr>
            <p:cNvPr id="28722" name="Line 50"/>
            <p:cNvSpPr>
              <a:spLocks noChangeShapeType="1"/>
            </p:cNvSpPr>
            <p:nvPr/>
          </p:nvSpPr>
          <p:spPr bwMode="auto">
            <a:xfrm>
              <a:off x="915988" y="2923883"/>
              <a:ext cx="104775" cy="0"/>
            </a:xfrm>
            <a:prstGeom prst="line">
              <a:avLst/>
            </a:prstGeom>
            <a:noFill/>
            <a:ln w="9525">
              <a:solidFill>
                <a:schemeClr val="tx1"/>
              </a:solidFill>
              <a:round/>
              <a:headEnd/>
              <a:tailEnd/>
            </a:ln>
            <a:effectLst/>
          </p:spPr>
          <p:txBody>
            <a:bodyPr/>
            <a:lstStyle/>
            <a:p>
              <a:endParaRPr lang="en-US" dirty="0"/>
            </a:p>
          </p:txBody>
        </p:sp>
        <p:sp>
          <p:nvSpPr>
            <p:cNvPr id="28723" name="Line 51"/>
            <p:cNvSpPr>
              <a:spLocks noChangeShapeType="1"/>
            </p:cNvSpPr>
            <p:nvPr/>
          </p:nvSpPr>
          <p:spPr bwMode="auto">
            <a:xfrm>
              <a:off x="927100" y="1115720"/>
              <a:ext cx="104775" cy="0"/>
            </a:xfrm>
            <a:prstGeom prst="line">
              <a:avLst/>
            </a:prstGeom>
            <a:noFill/>
            <a:ln w="9525">
              <a:solidFill>
                <a:schemeClr val="tx1"/>
              </a:solidFill>
              <a:round/>
              <a:headEnd/>
              <a:tailEnd/>
            </a:ln>
            <a:effectLst/>
          </p:spPr>
          <p:txBody>
            <a:bodyPr/>
            <a:lstStyle/>
            <a:p>
              <a:endParaRPr lang="en-US" dirty="0"/>
            </a:p>
          </p:txBody>
        </p:sp>
        <p:sp>
          <p:nvSpPr>
            <p:cNvPr id="28724" name="Line 52"/>
            <p:cNvSpPr>
              <a:spLocks noChangeShapeType="1"/>
            </p:cNvSpPr>
            <p:nvPr/>
          </p:nvSpPr>
          <p:spPr bwMode="auto">
            <a:xfrm>
              <a:off x="928688" y="2022183"/>
              <a:ext cx="104775" cy="0"/>
            </a:xfrm>
            <a:prstGeom prst="line">
              <a:avLst/>
            </a:prstGeom>
            <a:noFill/>
            <a:ln w="9525">
              <a:solidFill>
                <a:schemeClr val="tx1"/>
              </a:solidFill>
              <a:round/>
              <a:headEnd/>
              <a:tailEnd/>
            </a:ln>
            <a:effectLst/>
          </p:spPr>
          <p:txBody>
            <a:bodyPr/>
            <a:lstStyle/>
            <a:p>
              <a:endParaRPr lang="en-US" dirty="0"/>
            </a:p>
          </p:txBody>
        </p:sp>
        <p:sp>
          <p:nvSpPr>
            <p:cNvPr id="28725" name="Text Box 53"/>
            <p:cNvSpPr txBox="1">
              <a:spLocks noChangeArrowheads="1"/>
            </p:cNvSpPr>
            <p:nvPr/>
          </p:nvSpPr>
          <p:spPr bwMode="auto">
            <a:xfrm>
              <a:off x="685800" y="972845"/>
              <a:ext cx="282575" cy="304800"/>
            </a:xfrm>
            <a:prstGeom prst="rect">
              <a:avLst/>
            </a:prstGeom>
            <a:noFill/>
            <a:ln w="9525">
              <a:noFill/>
              <a:miter lim="800000"/>
              <a:headEnd/>
              <a:tailEnd/>
            </a:ln>
            <a:effectLst/>
          </p:spPr>
          <p:txBody>
            <a:bodyPr wrap="none">
              <a:spAutoFit/>
            </a:bodyPr>
            <a:lstStyle/>
            <a:p>
              <a:r>
                <a:rPr lang="en-US" sz="1400" dirty="0"/>
                <a:t>0</a:t>
              </a:r>
            </a:p>
          </p:txBody>
        </p:sp>
        <p:sp>
          <p:nvSpPr>
            <p:cNvPr id="28726" name="Text Box 54"/>
            <p:cNvSpPr txBox="1">
              <a:spLocks noChangeArrowheads="1"/>
            </p:cNvSpPr>
            <p:nvPr/>
          </p:nvSpPr>
          <p:spPr bwMode="auto">
            <a:xfrm>
              <a:off x="511175" y="1865020"/>
              <a:ext cx="479425" cy="304800"/>
            </a:xfrm>
            <a:prstGeom prst="rect">
              <a:avLst/>
            </a:prstGeom>
            <a:noFill/>
            <a:ln w="9525">
              <a:noFill/>
              <a:miter lim="800000"/>
              <a:headEnd/>
              <a:tailEnd/>
            </a:ln>
            <a:effectLst/>
          </p:spPr>
          <p:txBody>
            <a:bodyPr wrap="none">
              <a:spAutoFit/>
            </a:bodyPr>
            <a:lstStyle/>
            <a:p>
              <a:r>
                <a:rPr lang="en-US" sz="1400" dirty="0"/>
                <a:t>100</a:t>
              </a:r>
            </a:p>
          </p:txBody>
        </p:sp>
        <p:sp>
          <p:nvSpPr>
            <p:cNvPr id="28727" name="Text Box 55"/>
            <p:cNvSpPr txBox="1">
              <a:spLocks noChangeArrowheads="1"/>
            </p:cNvSpPr>
            <p:nvPr/>
          </p:nvSpPr>
          <p:spPr bwMode="auto">
            <a:xfrm>
              <a:off x="493713" y="2768308"/>
              <a:ext cx="479425" cy="304800"/>
            </a:xfrm>
            <a:prstGeom prst="rect">
              <a:avLst/>
            </a:prstGeom>
            <a:noFill/>
            <a:ln w="9525">
              <a:noFill/>
              <a:miter lim="800000"/>
              <a:headEnd/>
              <a:tailEnd/>
            </a:ln>
            <a:effectLst/>
          </p:spPr>
          <p:txBody>
            <a:bodyPr wrap="none">
              <a:spAutoFit/>
            </a:bodyPr>
            <a:lstStyle/>
            <a:p>
              <a:r>
                <a:rPr lang="en-US" sz="1400" dirty="0"/>
                <a:t>200</a:t>
              </a:r>
            </a:p>
          </p:txBody>
        </p:sp>
        <p:sp>
          <p:nvSpPr>
            <p:cNvPr id="28728" name="Text Box 56"/>
            <p:cNvSpPr txBox="1">
              <a:spLocks noChangeArrowheads="1"/>
            </p:cNvSpPr>
            <p:nvPr/>
          </p:nvSpPr>
          <p:spPr bwMode="auto">
            <a:xfrm>
              <a:off x="500063" y="3650958"/>
              <a:ext cx="479425" cy="304800"/>
            </a:xfrm>
            <a:prstGeom prst="rect">
              <a:avLst/>
            </a:prstGeom>
            <a:noFill/>
            <a:ln w="9525">
              <a:noFill/>
              <a:miter lim="800000"/>
              <a:headEnd/>
              <a:tailEnd/>
            </a:ln>
            <a:effectLst/>
          </p:spPr>
          <p:txBody>
            <a:bodyPr wrap="none">
              <a:spAutoFit/>
            </a:bodyPr>
            <a:lstStyle/>
            <a:p>
              <a:r>
                <a:rPr lang="en-US" sz="1400" dirty="0"/>
                <a:t>300</a:t>
              </a:r>
            </a:p>
          </p:txBody>
        </p:sp>
        <p:sp>
          <p:nvSpPr>
            <p:cNvPr id="28729" name="Line 57"/>
            <p:cNvSpPr>
              <a:spLocks noChangeShapeType="1"/>
            </p:cNvSpPr>
            <p:nvPr/>
          </p:nvSpPr>
          <p:spPr bwMode="auto">
            <a:xfrm>
              <a:off x="1039813" y="3981158"/>
              <a:ext cx="104775" cy="0"/>
            </a:xfrm>
            <a:prstGeom prst="line">
              <a:avLst/>
            </a:prstGeom>
            <a:noFill/>
            <a:ln w="9525">
              <a:solidFill>
                <a:schemeClr val="tx1"/>
              </a:solidFill>
              <a:round/>
              <a:headEnd/>
              <a:tailEnd/>
            </a:ln>
            <a:effectLst/>
          </p:spPr>
          <p:txBody>
            <a:bodyPr/>
            <a:lstStyle/>
            <a:p>
              <a:endParaRPr lang="en-US" dirty="0"/>
            </a:p>
          </p:txBody>
        </p:sp>
        <p:sp>
          <p:nvSpPr>
            <p:cNvPr id="28730" name="Line 58"/>
            <p:cNvSpPr>
              <a:spLocks noChangeShapeType="1"/>
            </p:cNvSpPr>
            <p:nvPr/>
          </p:nvSpPr>
          <p:spPr bwMode="auto">
            <a:xfrm>
              <a:off x="927100" y="4620920"/>
              <a:ext cx="104775" cy="0"/>
            </a:xfrm>
            <a:prstGeom prst="line">
              <a:avLst/>
            </a:prstGeom>
            <a:noFill/>
            <a:ln w="9525">
              <a:solidFill>
                <a:schemeClr val="tx1"/>
              </a:solidFill>
              <a:round/>
              <a:headEnd/>
              <a:tailEnd/>
            </a:ln>
            <a:effectLst/>
          </p:spPr>
          <p:txBody>
            <a:bodyPr/>
            <a:lstStyle/>
            <a:p>
              <a:endParaRPr lang="en-US" dirty="0"/>
            </a:p>
          </p:txBody>
        </p:sp>
        <p:sp>
          <p:nvSpPr>
            <p:cNvPr id="28731" name="Line 59"/>
            <p:cNvSpPr>
              <a:spLocks noChangeShapeType="1"/>
            </p:cNvSpPr>
            <p:nvPr/>
          </p:nvSpPr>
          <p:spPr bwMode="auto">
            <a:xfrm>
              <a:off x="919163" y="5308308"/>
              <a:ext cx="104775" cy="0"/>
            </a:xfrm>
            <a:prstGeom prst="line">
              <a:avLst/>
            </a:prstGeom>
            <a:noFill/>
            <a:ln w="9525">
              <a:solidFill>
                <a:schemeClr val="tx1"/>
              </a:solidFill>
              <a:round/>
              <a:headEnd/>
              <a:tailEnd/>
            </a:ln>
            <a:effectLst/>
          </p:spPr>
          <p:txBody>
            <a:bodyPr/>
            <a:lstStyle/>
            <a:p>
              <a:endParaRPr lang="en-US" dirty="0"/>
            </a:p>
          </p:txBody>
        </p:sp>
        <p:sp>
          <p:nvSpPr>
            <p:cNvPr id="28732" name="Line 60"/>
            <p:cNvSpPr>
              <a:spLocks noChangeShapeType="1"/>
            </p:cNvSpPr>
            <p:nvPr/>
          </p:nvSpPr>
          <p:spPr bwMode="auto">
            <a:xfrm>
              <a:off x="930275" y="5986170"/>
              <a:ext cx="104775" cy="0"/>
            </a:xfrm>
            <a:prstGeom prst="line">
              <a:avLst/>
            </a:prstGeom>
            <a:noFill/>
            <a:ln w="9525">
              <a:solidFill>
                <a:schemeClr val="tx1"/>
              </a:solidFill>
              <a:round/>
              <a:headEnd/>
              <a:tailEnd/>
            </a:ln>
            <a:effectLst/>
          </p:spPr>
          <p:txBody>
            <a:bodyPr/>
            <a:lstStyle/>
            <a:p>
              <a:endParaRPr lang="en-US" dirty="0"/>
            </a:p>
          </p:txBody>
        </p:sp>
        <p:sp>
          <p:nvSpPr>
            <p:cNvPr id="28733" name="Line 61"/>
            <p:cNvSpPr>
              <a:spLocks noChangeShapeType="1"/>
            </p:cNvSpPr>
            <p:nvPr/>
          </p:nvSpPr>
          <p:spPr bwMode="auto">
            <a:xfrm>
              <a:off x="919163" y="3946233"/>
              <a:ext cx="104775" cy="0"/>
            </a:xfrm>
            <a:prstGeom prst="line">
              <a:avLst/>
            </a:prstGeom>
            <a:noFill/>
            <a:ln w="9525">
              <a:solidFill>
                <a:schemeClr val="tx1"/>
              </a:solidFill>
              <a:round/>
              <a:headEnd/>
              <a:tailEnd/>
            </a:ln>
            <a:effectLst/>
          </p:spPr>
          <p:txBody>
            <a:bodyPr/>
            <a:lstStyle/>
            <a:p>
              <a:endParaRPr lang="en-US" dirty="0"/>
            </a:p>
          </p:txBody>
        </p:sp>
        <p:sp>
          <p:nvSpPr>
            <p:cNvPr id="28734" name="Text Box 62"/>
            <p:cNvSpPr txBox="1">
              <a:spLocks noChangeArrowheads="1"/>
            </p:cNvSpPr>
            <p:nvPr/>
          </p:nvSpPr>
          <p:spPr bwMode="auto">
            <a:xfrm>
              <a:off x="669925" y="3809708"/>
              <a:ext cx="282575" cy="304800"/>
            </a:xfrm>
            <a:prstGeom prst="rect">
              <a:avLst/>
            </a:prstGeom>
            <a:noFill/>
            <a:ln w="9525">
              <a:noFill/>
              <a:miter lim="800000"/>
              <a:headEnd/>
              <a:tailEnd/>
            </a:ln>
            <a:effectLst/>
          </p:spPr>
          <p:txBody>
            <a:bodyPr wrap="none">
              <a:spAutoFit/>
            </a:bodyPr>
            <a:lstStyle/>
            <a:p>
              <a:r>
                <a:rPr lang="en-US" sz="1400" dirty="0"/>
                <a:t>0</a:t>
              </a:r>
            </a:p>
          </p:txBody>
        </p:sp>
        <p:sp>
          <p:nvSpPr>
            <p:cNvPr id="28735" name="Text Box 63"/>
            <p:cNvSpPr txBox="1">
              <a:spLocks noChangeArrowheads="1"/>
            </p:cNvSpPr>
            <p:nvPr/>
          </p:nvSpPr>
          <p:spPr bwMode="auto">
            <a:xfrm>
              <a:off x="688975" y="4466933"/>
              <a:ext cx="282575" cy="304800"/>
            </a:xfrm>
            <a:prstGeom prst="rect">
              <a:avLst/>
            </a:prstGeom>
            <a:noFill/>
            <a:ln w="9525">
              <a:noFill/>
              <a:miter lim="800000"/>
              <a:headEnd/>
              <a:tailEnd/>
            </a:ln>
            <a:effectLst/>
          </p:spPr>
          <p:txBody>
            <a:bodyPr wrap="none">
              <a:spAutoFit/>
            </a:bodyPr>
            <a:lstStyle/>
            <a:p>
              <a:r>
                <a:rPr lang="en-US" sz="1400" dirty="0"/>
                <a:t>2</a:t>
              </a:r>
            </a:p>
          </p:txBody>
        </p:sp>
        <p:sp>
          <p:nvSpPr>
            <p:cNvPr id="28736" name="Text Box 64"/>
            <p:cNvSpPr txBox="1">
              <a:spLocks noChangeArrowheads="1"/>
            </p:cNvSpPr>
            <p:nvPr/>
          </p:nvSpPr>
          <p:spPr bwMode="auto">
            <a:xfrm>
              <a:off x="690563" y="5144795"/>
              <a:ext cx="282575" cy="304800"/>
            </a:xfrm>
            <a:prstGeom prst="rect">
              <a:avLst/>
            </a:prstGeom>
            <a:noFill/>
            <a:ln w="9525">
              <a:noFill/>
              <a:miter lim="800000"/>
              <a:headEnd/>
              <a:tailEnd/>
            </a:ln>
            <a:effectLst/>
          </p:spPr>
          <p:txBody>
            <a:bodyPr wrap="none">
              <a:spAutoFit/>
            </a:bodyPr>
            <a:lstStyle/>
            <a:p>
              <a:r>
                <a:rPr lang="en-US" sz="1400" dirty="0"/>
                <a:t>4</a:t>
              </a:r>
            </a:p>
          </p:txBody>
        </p:sp>
        <p:sp>
          <p:nvSpPr>
            <p:cNvPr id="28737" name="Text Box 65"/>
            <p:cNvSpPr txBox="1">
              <a:spLocks noChangeArrowheads="1"/>
            </p:cNvSpPr>
            <p:nvPr/>
          </p:nvSpPr>
          <p:spPr bwMode="auto">
            <a:xfrm>
              <a:off x="682625" y="5822658"/>
              <a:ext cx="282575" cy="304800"/>
            </a:xfrm>
            <a:prstGeom prst="rect">
              <a:avLst/>
            </a:prstGeom>
            <a:noFill/>
            <a:ln w="9525">
              <a:noFill/>
              <a:miter lim="800000"/>
              <a:headEnd/>
              <a:tailEnd/>
            </a:ln>
            <a:effectLst/>
          </p:spPr>
          <p:txBody>
            <a:bodyPr wrap="none">
              <a:spAutoFit/>
            </a:bodyPr>
            <a:lstStyle/>
            <a:p>
              <a:r>
                <a:rPr lang="en-US" sz="1400" dirty="0"/>
                <a:t>6</a:t>
              </a:r>
            </a:p>
          </p:txBody>
        </p:sp>
        <p:sp>
          <p:nvSpPr>
            <p:cNvPr id="28738" name="Line 66"/>
            <p:cNvSpPr>
              <a:spLocks noChangeShapeType="1"/>
            </p:cNvSpPr>
            <p:nvPr/>
          </p:nvSpPr>
          <p:spPr bwMode="auto">
            <a:xfrm>
              <a:off x="914400" y="1112545"/>
              <a:ext cx="0" cy="4867275"/>
            </a:xfrm>
            <a:prstGeom prst="line">
              <a:avLst/>
            </a:prstGeom>
            <a:noFill/>
            <a:ln w="9525">
              <a:solidFill>
                <a:schemeClr val="tx1"/>
              </a:solidFill>
              <a:round/>
              <a:headEnd/>
              <a:tailEnd/>
            </a:ln>
            <a:effectLst/>
          </p:spPr>
          <p:txBody>
            <a:bodyPr/>
            <a:lstStyle/>
            <a:p>
              <a:endParaRPr lang="en-US" dirty="0"/>
            </a:p>
          </p:txBody>
        </p:sp>
        <p:sp>
          <p:nvSpPr>
            <p:cNvPr id="28739" name="Text Box 67"/>
            <p:cNvSpPr txBox="1">
              <a:spLocks noChangeArrowheads="1"/>
            </p:cNvSpPr>
            <p:nvPr/>
          </p:nvSpPr>
          <p:spPr bwMode="auto">
            <a:xfrm>
              <a:off x="312738" y="3366795"/>
              <a:ext cx="341312" cy="304800"/>
            </a:xfrm>
            <a:prstGeom prst="rect">
              <a:avLst/>
            </a:prstGeom>
            <a:noFill/>
            <a:ln w="9525">
              <a:noFill/>
              <a:miter lim="800000"/>
              <a:headEnd/>
              <a:tailEnd/>
            </a:ln>
            <a:effectLst/>
          </p:spPr>
          <p:txBody>
            <a:bodyPr wrap="none">
              <a:spAutoFit/>
            </a:bodyPr>
            <a:lstStyle/>
            <a:p>
              <a:r>
                <a:rPr lang="en-US" sz="1400" dirty="0"/>
                <a:t>a)</a:t>
              </a:r>
            </a:p>
          </p:txBody>
        </p:sp>
        <p:sp>
          <p:nvSpPr>
            <p:cNvPr id="28740" name="Text Box 68"/>
            <p:cNvSpPr txBox="1">
              <a:spLocks noChangeArrowheads="1"/>
            </p:cNvSpPr>
            <p:nvPr/>
          </p:nvSpPr>
          <p:spPr bwMode="auto">
            <a:xfrm>
              <a:off x="469900" y="5619458"/>
              <a:ext cx="341313" cy="304800"/>
            </a:xfrm>
            <a:prstGeom prst="rect">
              <a:avLst/>
            </a:prstGeom>
            <a:noFill/>
            <a:ln w="9525">
              <a:noFill/>
              <a:miter lim="800000"/>
              <a:headEnd/>
              <a:tailEnd/>
            </a:ln>
            <a:effectLst/>
          </p:spPr>
          <p:txBody>
            <a:bodyPr wrap="none">
              <a:spAutoFit/>
            </a:bodyPr>
            <a:lstStyle/>
            <a:p>
              <a:r>
                <a:rPr lang="en-US" sz="1400" dirty="0"/>
                <a:t>b)</a:t>
              </a:r>
            </a:p>
          </p:txBody>
        </p:sp>
        <p:sp>
          <p:nvSpPr>
            <p:cNvPr id="28743" name="Text Box 71"/>
            <p:cNvSpPr txBox="1">
              <a:spLocks noChangeArrowheads="1"/>
            </p:cNvSpPr>
            <p:nvPr/>
          </p:nvSpPr>
          <p:spPr bwMode="auto">
            <a:xfrm>
              <a:off x="2524125" y="5851233"/>
              <a:ext cx="2252663" cy="304800"/>
            </a:xfrm>
            <a:prstGeom prst="rect">
              <a:avLst/>
            </a:prstGeom>
            <a:noFill/>
            <a:ln w="9525">
              <a:noFill/>
              <a:miter lim="800000"/>
              <a:headEnd/>
              <a:tailEnd/>
            </a:ln>
            <a:effectLst/>
          </p:spPr>
          <p:txBody>
            <a:bodyPr wrap="none">
              <a:spAutoFit/>
            </a:bodyPr>
            <a:lstStyle/>
            <a:p>
              <a:r>
                <a:rPr lang="en-US" sz="1400" dirty="0"/>
                <a:t>8.4 x vertical exaggeration</a:t>
              </a:r>
            </a:p>
          </p:txBody>
        </p:sp>
        <p:sp>
          <p:nvSpPr>
            <p:cNvPr id="28746" name="Text Box 74"/>
            <p:cNvSpPr txBox="1">
              <a:spLocks noChangeArrowheads="1"/>
            </p:cNvSpPr>
            <p:nvPr/>
          </p:nvSpPr>
          <p:spPr bwMode="auto">
            <a:xfrm>
              <a:off x="873125" y="755358"/>
              <a:ext cx="282575" cy="304800"/>
            </a:xfrm>
            <a:prstGeom prst="rect">
              <a:avLst/>
            </a:prstGeom>
            <a:noFill/>
            <a:ln w="9525">
              <a:noFill/>
              <a:miter lim="800000"/>
              <a:headEnd/>
              <a:tailEnd/>
            </a:ln>
            <a:effectLst/>
          </p:spPr>
          <p:txBody>
            <a:bodyPr wrap="none">
              <a:spAutoFit/>
            </a:bodyPr>
            <a:lstStyle/>
            <a:p>
              <a:r>
                <a:rPr lang="en-US" sz="1400" dirty="0"/>
                <a:t>0</a:t>
              </a:r>
            </a:p>
          </p:txBody>
        </p:sp>
        <p:sp>
          <p:nvSpPr>
            <p:cNvPr id="70" name="Text Box 71"/>
            <p:cNvSpPr txBox="1">
              <a:spLocks noChangeArrowheads="1"/>
            </p:cNvSpPr>
            <p:nvPr/>
          </p:nvSpPr>
          <p:spPr bwMode="auto">
            <a:xfrm>
              <a:off x="3148715" y="3470296"/>
              <a:ext cx="1786836" cy="307777"/>
            </a:xfrm>
            <a:prstGeom prst="rect">
              <a:avLst/>
            </a:prstGeom>
            <a:noFill/>
            <a:ln w="9525">
              <a:noFill/>
              <a:miter lim="800000"/>
              <a:headEnd/>
              <a:tailEnd/>
            </a:ln>
            <a:effectLst/>
          </p:spPr>
          <p:txBody>
            <a:bodyPr wrap="none">
              <a:spAutoFit/>
            </a:bodyPr>
            <a:lstStyle/>
            <a:p>
              <a:r>
                <a:rPr lang="en-US" sz="1400" dirty="0" smtClean="0">
                  <a:solidFill>
                    <a:srgbClr val="FFFF00"/>
                  </a:solidFill>
                </a:rPr>
                <a:t>135 MHz, Unmigrated</a:t>
              </a:r>
              <a:endParaRPr lang="en-US" sz="1400" dirty="0">
                <a:solidFill>
                  <a:srgbClr val="FFFF00"/>
                </a:solidFill>
              </a:endParaRPr>
            </a:p>
          </p:txBody>
        </p:sp>
        <p:sp>
          <p:nvSpPr>
            <p:cNvPr id="71" name="Text Box 71"/>
            <p:cNvSpPr txBox="1">
              <a:spLocks noChangeArrowheads="1"/>
            </p:cNvSpPr>
            <p:nvPr/>
          </p:nvSpPr>
          <p:spPr bwMode="auto">
            <a:xfrm>
              <a:off x="5714531" y="5901201"/>
              <a:ext cx="2115451" cy="307777"/>
            </a:xfrm>
            <a:prstGeom prst="rect">
              <a:avLst/>
            </a:prstGeom>
            <a:noFill/>
            <a:ln w="9525">
              <a:noFill/>
              <a:miter lim="800000"/>
              <a:headEnd/>
              <a:tailEnd/>
            </a:ln>
            <a:effectLst/>
          </p:spPr>
          <p:txBody>
            <a:bodyPr wrap="none">
              <a:spAutoFit/>
            </a:bodyPr>
            <a:lstStyle/>
            <a:p>
              <a:r>
                <a:rPr lang="en-US" sz="1400" dirty="0" smtClean="0">
                  <a:solidFill>
                    <a:srgbClr val="FFFF00"/>
                  </a:solidFill>
                </a:rPr>
                <a:t>135 MHz, Migrated, </a:t>
              </a:r>
              <a:r>
                <a:rPr lang="en-US" sz="1400" i="1" dirty="0" smtClean="0">
                  <a:solidFill>
                    <a:srgbClr val="FFFF00"/>
                  </a:solidFill>
                  <a:latin typeface="Symbol" pitchFamily="18" charset="2"/>
                </a:rPr>
                <a:t>e</a:t>
              </a:r>
              <a:r>
                <a:rPr lang="en-US" sz="1400" dirty="0" smtClean="0">
                  <a:solidFill>
                    <a:srgbClr val="FFFF00"/>
                  </a:solidFill>
                </a:rPr>
                <a:t> = 32</a:t>
              </a:r>
              <a:endParaRPr lang="en-US" sz="1400" dirty="0">
                <a:solidFill>
                  <a:srgbClr val="FFFF00"/>
                </a:solidFill>
              </a:endParaRPr>
            </a:p>
          </p:txBody>
        </p:sp>
        <p:sp>
          <p:nvSpPr>
            <p:cNvPr id="72" name="TextBox 71"/>
            <p:cNvSpPr txBox="1"/>
            <p:nvPr/>
          </p:nvSpPr>
          <p:spPr>
            <a:xfrm>
              <a:off x="703705" y="300167"/>
              <a:ext cx="7725192"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Squaw Cove, detail of subbottom delta deposits; water has been removed</a:t>
              </a:r>
            </a:p>
          </p:txBody>
        </p:sp>
      </p:grpSp>
      <p:sp>
        <p:nvSpPr>
          <p:cNvPr id="69"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b="1" i="0" u="sng" strike="noStrike" kern="1200" cap="none" spc="0" normalizeH="0" noProof="0" dirty="0" smtClean="0">
                <a:ln>
                  <a:noFill/>
                </a:ln>
                <a:solidFill>
                  <a:schemeClr val="bg1"/>
                </a:solidFill>
                <a:effectLst/>
                <a:uLnTx/>
                <a:uFillTx/>
                <a:latin typeface="+mj-lt"/>
                <a:ea typeface="+mj-ea"/>
                <a:cs typeface="+mj-cs"/>
              </a:rPr>
              <a:t>Lacustrine</a:t>
            </a:r>
            <a:r>
              <a:rPr kumimoji="0" lang="en-US" sz="1800" i="0" strike="noStrike" kern="1200" cap="none" spc="0" normalizeH="0" noProof="0" dirty="0" smtClean="0">
                <a:ln>
                  <a:noFill/>
                </a:ln>
                <a:effectLst/>
                <a:uLnTx/>
                <a:uFillTx/>
                <a:latin typeface="+mj-lt"/>
                <a:ea typeface="+mj-ea"/>
                <a:cs typeface="+mj-cs"/>
              </a:rPr>
              <a:t>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NH_GPR_2012-2013.tif"/>
          <p:cNvPicPr>
            <a:picLocks noChangeAspect="1"/>
          </p:cNvPicPr>
          <p:nvPr/>
        </p:nvPicPr>
        <p:blipFill>
          <a:blip r:embed="rId2" cstate="screen"/>
          <a:srcRect/>
          <a:stretch>
            <a:fillRect/>
          </a:stretch>
        </p:blipFill>
        <p:spPr>
          <a:xfrm>
            <a:off x="457200" y="539496"/>
            <a:ext cx="8229600" cy="6089904"/>
          </a:xfrm>
          <a:prstGeom prst="rect">
            <a:avLst/>
          </a:prstGeom>
        </p:spPr>
      </p:pic>
      <p:sp>
        <p:nvSpPr>
          <p:cNvPr id="15" name="Rectangle 14"/>
          <p:cNvSpPr/>
          <p:nvPr/>
        </p:nvSpPr>
        <p:spPr>
          <a:xfrm>
            <a:off x="4114800" y="5029200"/>
            <a:ext cx="4572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600200" y="3276600"/>
            <a:ext cx="609600" cy="762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2895600" y="685800"/>
            <a:ext cx="3365024" cy="369332"/>
          </a:xfrm>
          <a:prstGeom prst="rect">
            <a:avLst/>
          </a:prstGeom>
          <a:solidFill>
            <a:schemeClr val="bg1">
              <a:lumMod val="85000"/>
            </a:schemeClr>
          </a:solidFill>
        </p:spPr>
        <p:txBody>
          <a:bodyPr wrap="none" rtlCol="0">
            <a:spAutoFit/>
          </a:bodyPr>
          <a:lstStyle/>
          <a:p>
            <a:r>
              <a:rPr lang="en-US" dirty="0" smtClean="0">
                <a:solidFill>
                  <a:srgbClr val="FF0000"/>
                </a:solidFill>
                <a:latin typeface="Arial" pitchFamily="34" charset="0"/>
                <a:cs typeface="Arial" pitchFamily="34" charset="0"/>
              </a:rPr>
              <a:t>Route 3 – Patio Motel Example</a:t>
            </a:r>
          </a:p>
        </p:txBody>
      </p:sp>
      <p:sp>
        <p:nvSpPr>
          <p:cNvPr id="21" name="TextBox 20"/>
          <p:cNvSpPr txBox="1"/>
          <p:nvPr/>
        </p:nvSpPr>
        <p:spPr>
          <a:xfrm>
            <a:off x="1447800" y="4114800"/>
            <a:ext cx="931665" cy="307777"/>
          </a:xfrm>
          <a:prstGeom prst="rect">
            <a:avLst/>
          </a:prstGeom>
          <a:noFill/>
        </p:spPr>
        <p:txBody>
          <a:bodyPr wrap="none" rtlCol="0">
            <a:spAutoFit/>
          </a:bodyPr>
          <a:lstStyle/>
          <a:p>
            <a:r>
              <a:rPr lang="en-US" sz="1400" dirty="0" smtClean="0">
                <a:solidFill>
                  <a:srgbClr val="FFFF00"/>
                </a:solidFill>
                <a:latin typeface="Arial" pitchFamily="34" charset="0"/>
                <a:cs typeface="Arial" pitchFamily="34" charset="0"/>
              </a:rPr>
              <a:t>Sand pits</a:t>
            </a:r>
          </a:p>
        </p:txBody>
      </p:sp>
      <p:sp>
        <p:nvSpPr>
          <p:cNvPr id="22" name="TextBox 21"/>
          <p:cNvSpPr txBox="1"/>
          <p:nvPr/>
        </p:nvSpPr>
        <p:spPr>
          <a:xfrm rot="3470702">
            <a:off x="1722163" y="2646700"/>
            <a:ext cx="675185" cy="338554"/>
          </a:xfrm>
          <a:prstGeom prst="rect">
            <a:avLst/>
          </a:prstGeom>
          <a:noFill/>
        </p:spPr>
        <p:txBody>
          <a:bodyPr wrap="none" rtlCol="0">
            <a:spAutoFit/>
          </a:bodyPr>
          <a:lstStyle/>
          <a:p>
            <a:r>
              <a:rPr lang="en-US" sz="1600" dirty="0" smtClean="0">
                <a:solidFill>
                  <a:srgbClr val="FFFF00"/>
                </a:solidFill>
                <a:latin typeface="Arial" pitchFamily="34" charset="0"/>
                <a:cs typeface="Arial" pitchFamily="34" charset="0"/>
              </a:rPr>
              <a:t>Rte 3</a:t>
            </a:r>
          </a:p>
        </p:txBody>
      </p:sp>
      <p:sp>
        <p:nvSpPr>
          <p:cNvPr id="23" name="TextBox 22"/>
          <p:cNvSpPr txBox="1"/>
          <p:nvPr/>
        </p:nvSpPr>
        <p:spPr>
          <a:xfrm rot="20235921">
            <a:off x="3070879" y="2597960"/>
            <a:ext cx="798104" cy="307777"/>
          </a:xfrm>
          <a:prstGeom prst="rect">
            <a:avLst/>
          </a:prstGeom>
          <a:noFill/>
        </p:spPr>
        <p:txBody>
          <a:bodyPr wrap="none" rtlCol="0">
            <a:spAutoFit/>
          </a:bodyPr>
          <a:lstStyle/>
          <a:p>
            <a:r>
              <a:rPr lang="en-US" sz="1400" dirty="0" smtClean="0">
                <a:solidFill>
                  <a:srgbClr val="FFFF00"/>
                </a:solidFill>
                <a:latin typeface="Arial" pitchFamily="34" charset="0"/>
                <a:cs typeface="Arial" pitchFamily="34" charset="0"/>
              </a:rPr>
              <a:t>Rte 115</a:t>
            </a:r>
          </a:p>
        </p:txBody>
      </p:sp>
      <p:sp>
        <p:nvSpPr>
          <p:cNvPr id="18" name="TextBox 17"/>
          <p:cNvSpPr txBox="1"/>
          <p:nvPr/>
        </p:nvSpPr>
        <p:spPr>
          <a:xfrm>
            <a:off x="5247209" y="1306323"/>
            <a:ext cx="3286407" cy="3139321"/>
          </a:xfrm>
          <a:prstGeom prst="rect">
            <a:avLst/>
          </a:prstGeom>
          <a:solidFill>
            <a:schemeClr val="bg1">
              <a:lumMod val="95000"/>
            </a:schemeClr>
          </a:solidFill>
        </p:spPr>
        <p:txBody>
          <a:bodyPr wrap="square" rtlCol="0">
            <a:spAutoFit/>
          </a:bodyPr>
          <a:lstStyle/>
          <a:p>
            <a:pPr algn="ctr"/>
            <a:r>
              <a:rPr lang="en-US" b="1" dirty="0" smtClean="0">
                <a:latin typeface="Arial" pitchFamily="34" charset="0"/>
                <a:cs typeface="Arial" pitchFamily="34" charset="0"/>
              </a:rPr>
              <a:t>200 MHz Comparison:</a:t>
            </a:r>
          </a:p>
          <a:p>
            <a:endParaRPr lang="en-US" dirty="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Oct., 2012 and Feb.,2013</a:t>
            </a:r>
          </a:p>
          <a:p>
            <a:pPr>
              <a:buFont typeface="Arial" pitchFamily="34" charset="0"/>
              <a:buChar char="•"/>
            </a:pPr>
            <a:endParaRPr lang="en-US" dirty="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 Prograding Sand Beds (deltas or dunes)</a:t>
            </a:r>
          </a:p>
          <a:p>
            <a:pPr>
              <a:buFont typeface="Arial" pitchFamily="34" charset="0"/>
              <a:buChar char="•"/>
            </a:pPr>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Immediately West: Sand Pit</a:t>
            </a:r>
          </a:p>
          <a:p>
            <a:pPr>
              <a:buFont typeface="Arial" pitchFamily="34" charset="0"/>
              <a:buChar char="•"/>
            </a:pPr>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North and Further West: Bethlehem Moraines</a:t>
            </a:r>
            <a:r>
              <a:rPr lang="en-US" sz="1000" dirty="0" smtClean="0">
                <a:latin typeface="Arial" pitchFamily="34" charset="0"/>
                <a:cs typeface="Arial" pitchFamily="34" charset="0"/>
              </a:rPr>
              <a:t>  </a:t>
            </a:r>
            <a:endParaRPr lang="en-US" sz="1000" b="1" dirty="0">
              <a:latin typeface="Arial" pitchFamily="34" charset="0"/>
              <a:cs typeface="Arial" pitchFamily="34" charset="0"/>
            </a:endParaRPr>
          </a:p>
        </p:txBody>
      </p:sp>
      <p:sp>
        <p:nvSpPr>
          <p:cNvPr id="13"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a:t>
            </a:r>
            <a:r>
              <a:rPr kumimoji="0" lang="en-US" sz="1800" b="1" i="0" u="sng" strike="noStrike" kern="1200" cap="none" spc="0" normalizeH="0" noProof="0" dirty="0" smtClean="0">
                <a:ln>
                  <a:noFill/>
                </a:ln>
                <a:solidFill>
                  <a:schemeClr val="bg1"/>
                </a:solidFill>
                <a:effectLst/>
                <a:uLnTx/>
                <a:uFillTx/>
                <a:latin typeface="+mj-lt"/>
                <a:ea typeface="+mj-ea"/>
                <a:cs typeface="+mj-cs"/>
              </a:rPr>
              <a:t>Season</a:t>
            </a:r>
            <a:r>
              <a:rPr kumimoji="0" lang="en-US" sz="1800" i="0" strike="noStrike" kern="1200" cap="none" spc="0" normalizeH="0" noProof="0" dirty="0" smtClean="0">
                <a:ln>
                  <a:noFill/>
                </a:ln>
                <a:effectLst/>
                <a:uLnTx/>
                <a:uFillTx/>
                <a:latin typeface="+mj-lt"/>
                <a:ea typeface="+mj-ea"/>
                <a:cs typeface="+mj-cs"/>
              </a:rPr>
              <a:t>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5380672"/>
            <a:ext cx="9144000" cy="830997"/>
          </a:xfrm>
          <a:prstGeom prst="rect">
            <a:avLst/>
          </a:prstGeom>
          <a:noFill/>
        </p:spPr>
        <p:txBody>
          <a:bodyPr wrap="square" rtlCol="0">
            <a:spAutoFit/>
          </a:bodyPr>
          <a:lstStyle/>
          <a:p>
            <a:pPr algn="ctr"/>
            <a:r>
              <a:rPr lang="en-US" sz="1600" dirty="0" smtClean="0">
                <a:latin typeface="Arial" pitchFamily="34" charset="0"/>
                <a:cs typeface="Arial" pitchFamily="34" charset="0"/>
              </a:rPr>
              <a:t>Fall profile: </a:t>
            </a:r>
            <a:r>
              <a:rPr lang="el-GR" sz="1600" dirty="0" smtClean="0">
                <a:latin typeface="Arial" pitchFamily="34" charset="0"/>
                <a:cs typeface="Arial" pitchFamily="34" charset="0"/>
              </a:rPr>
              <a:t>ε</a:t>
            </a:r>
            <a:r>
              <a:rPr lang="en-US" sz="1600" dirty="0" smtClean="0">
                <a:latin typeface="Arial" pitchFamily="34" charset="0"/>
                <a:cs typeface="Arial" pitchFamily="34" charset="0"/>
              </a:rPr>
              <a:t> = 8-9 (moist sediments) and deepest events are about 20 m.  </a:t>
            </a:r>
          </a:p>
          <a:p>
            <a:pPr>
              <a:buFont typeface="Symbol"/>
              <a:buChar char="e"/>
            </a:pPr>
            <a:endParaRPr lang="en-US" sz="1600" dirty="0">
              <a:latin typeface="Arial" pitchFamily="34" charset="0"/>
              <a:cs typeface="Arial" pitchFamily="34" charset="0"/>
            </a:endParaRPr>
          </a:p>
          <a:p>
            <a:pPr algn="ctr"/>
            <a:r>
              <a:rPr lang="en-US" sz="1600" dirty="0" smtClean="0">
                <a:latin typeface="Arial" pitchFamily="34" charset="0"/>
                <a:cs typeface="Arial" pitchFamily="34" charset="0"/>
              </a:rPr>
              <a:t>Winter profile : </a:t>
            </a:r>
            <a:r>
              <a:rPr lang="el-GR" sz="1600" dirty="0" smtClean="0">
                <a:latin typeface="Arial" pitchFamily="34" charset="0"/>
                <a:cs typeface="Arial" pitchFamily="34" charset="0"/>
              </a:rPr>
              <a:t>ε</a:t>
            </a:r>
            <a:r>
              <a:rPr lang="en-US" sz="1600" dirty="0" smtClean="0">
                <a:latin typeface="Arial" pitchFamily="34" charset="0"/>
                <a:cs typeface="Arial" pitchFamily="34" charset="0"/>
              </a:rPr>
              <a:t> = 20-25 (nearly saturated) and deepest events are 9 m</a:t>
            </a:r>
            <a:endParaRPr lang="en-US" sz="1600" dirty="0">
              <a:latin typeface="Arial" pitchFamily="34" charset="0"/>
              <a:cs typeface="Arial" pitchFamily="34" charset="0"/>
            </a:endParaRPr>
          </a:p>
        </p:txBody>
      </p:sp>
      <p:grpSp>
        <p:nvGrpSpPr>
          <p:cNvPr id="16" name="Group 15"/>
          <p:cNvGrpSpPr/>
          <p:nvPr/>
        </p:nvGrpSpPr>
        <p:grpSpPr>
          <a:xfrm>
            <a:off x="46440" y="372537"/>
            <a:ext cx="9112950" cy="4954649"/>
            <a:chOff x="46440" y="-45156"/>
            <a:chExt cx="9112950" cy="4954649"/>
          </a:xfrm>
        </p:grpSpPr>
        <p:pic>
          <p:nvPicPr>
            <p:cNvPr id="4" name="Picture 3" descr="Rte3_DunesFall-Winter.tif"/>
            <p:cNvPicPr>
              <a:picLocks noChangeAspect="1"/>
            </p:cNvPicPr>
            <p:nvPr/>
          </p:nvPicPr>
          <p:blipFill>
            <a:blip r:embed="rId3" cstate="screen">
              <a:lum bright="-10000" contrast="30000"/>
            </a:blip>
            <a:stretch>
              <a:fillRect/>
            </a:stretch>
          </p:blipFill>
          <p:spPr>
            <a:xfrm>
              <a:off x="46440" y="543806"/>
              <a:ext cx="9097560" cy="4365687"/>
            </a:xfrm>
            <a:prstGeom prst="rect">
              <a:avLst/>
            </a:prstGeom>
          </p:spPr>
        </p:pic>
        <p:sp>
          <p:nvSpPr>
            <p:cNvPr id="5" name="TextBox 4"/>
            <p:cNvSpPr txBox="1"/>
            <p:nvPr/>
          </p:nvSpPr>
          <p:spPr>
            <a:xfrm>
              <a:off x="371193" y="4413717"/>
              <a:ext cx="1303562" cy="338554"/>
            </a:xfrm>
            <a:prstGeom prst="rect">
              <a:avLst/>
            </a:prstGeom>
            <a:noFill/>
          </p:spPr>
          <p:txBody>
            <a:bodyPr wrap="none" rtlCol="0">
              <a:spAutoFit/>
            </a:bodyPr>
            <a:lstStyle/>
            <a:p>
              <a:r>
                <a:rPr lang="en-US" sz="1600" dirty="0" smtClean="0">
                  <a:solidFill>
                    <a:srgbClr val="FFFF00"/>
                  </a:solidFill>
                  <a:latin typeface="Arial" pitchFamily="34" charset="0"/>
                  <a:cs typeface="Arial" pitchFamily="34" charset="0"/>
                </a:rPr>
                <a:t>22Oct, 2012</a:t>
              </a:r>
              <a:endParaRPr lang="en-US" sz="1600" dirty="0">
                <a:solidFill>
                  <a:srgbClr val="FFFF00"/>
                </a:solidFill>
                <a:latin typeface="Arial" pitchFamily="34" charset="0"/>
                <a:cs typeface="Arial" pitchFamily="34" charset="0"/>
              </a:endParaRPr>
            </a:p>
          </p:txBody>
        </p:sp>
        <p:sp>
          <p:nvSpPr>
            <p:cNvPr id="6" name="TextBox 5"/>
            <p:cNvSpPr txBox="1"/>
            <p:nvPr/>
          </p:nvSpPr>
          <p:spPr>
            <a:xfrm>
              <a:off x="333474" y="2203159"/>
              <a:ext cx="1335622" cy="338554"/>
            </a:xfrm>
            <a:prstGeom prst="rect">
              <a:avLst/>
            </a:prstGeom>
            <a:noFill/>
          </p:spPr>
          <p:txBody>
            <a:bodyPr wrap="none" rtlCol="0">
              <a:spAutoFit/>
            </a:bodyPr>
            <a:lstStyle/>
            <a:p>
              <a:r>
                <a:rPr lang="en-US" sz="1600" dirty="0" smtClean="0">
                  <a:solidFill>
                    <a:srgbClr val="FFFF00"/>
                  </a:solidFill>
                  <a:latin typeface="Arial" pitchFamily="34" charset="0"/>
                  <a:cs typeface="Arial" pitchFamily="34" charset="0"/>
                </a:rPr>
                <a:t>14Feb, 2013</a:t>
              </a:r>
              <a:endParaRPr lang="en-US" sz="1600" dirty="0">
                <a:solidFill>
                  <a:srgbClr val="FFFF00"/>
                </a:solidFill>
                <a:latin typeface="Arial" pitchFamily="34" charset="0"/>
                <a:cs typeface="Arial" pitchFamily="34" charset="0"/>
              </a:endParaRPr>
            </a:p>
          </p:txBody>
        </p:sp>
        <p:sp>
          <p:nvSpPr>
            <p:cNvPr id="7" name="TextBox 6"/>
            <p:cNvSpPr txBox="1"/>
            <p:nvPr/>
          </p:nvSpPr>
          <p:spPr>
            <a:xfrm>
              <a:off x="3982017" y="289696"/>
              <a:ext cx="1199367" cy="307777"/>
            </a:xfrm>
            <a:prstGeom prst="rect">
              <a:avLst/>
            </a:prstGeom>
            <a:noFill/>
          </p:spPr>
          <p:txBody>
            <a:bodyPr wrap="none" rtlCol="0">
              <a:spAutoFit/>
            </a:bodyPr>
            <a:lstStyle/>
            <a:p>
              <a:r>
                <a:rPr lang="en-US" sz="1400" dirty="0" smtClean="0">
                  <a:latin typeface="Arial" pitchFamily="34" charset="0"/>
                  <a:cs typeface="Arial" pitchFamily="34" charset="0"/>
                </a:rPr>
                <a:t>Distance (m)</a:t>
              </a:r>
              <a:endParaRPr lang="en-US" sz="1400" dirty="0">
                <a:latin typeface="Arial" pitchFamily="34" charset="0"/>
                <a:cs typeface="Arial" pitchFamily="34" charset="0"/>
              </a:endParaRPr>
            </a:p>
          </p:txBody>
        </p:sp>
        <p:sp>
          <p:nvSpPr>
            <p:cNvPr id="8" name="TextBox 7"/>
            <p:cNvSpPr txBox="1"/>
            <p:nvPr/>
          </p:nvSpPr>
          <p:spPr>
            <a:xfrm rot="16200000">
              <a:off x="99095" y="1511035"/>
              <a:ext cx="976486" cy="307777"/>
            </a:xfrm>
            <a:prstGeom prst="rect">
              <a:avLst/>
            </a:prstGeom>
            <a:noFill/>
          </p:spPr>
          <p:txBody>
            <a:bodyPr wrap="none" rtlCol="0">
              <a:spAutoFit/>
            </a:bodyPr>
            <a:lstStyle/>
            <a:p>
              <a:r>
                <a:rPr lang="en-US" sz="1400" b="1" dirty="0" smtClean="0">
                  <a:solidFill>
                    <a:srgbClr val="FFFF00"/>
                  </a:solidFill>
                  <a:latin typeface="Arial" pitchFamily="34" charset="0"/>
                  <a:cs typeface="Arial" pitchFamily="34" charset="0"/>
                </a:rPr>
                <a:t>Time (ns)</a:t>
              </a:r>
              <a:endParaRPr lang="en-US" sz="1400" b="1" dirty="0">
                <a:solidFill>
                  <a:srgbClr val="FFFF00"/>
                </a:solidFill>
                <a:latin typeface="Arial" pitchFamily="34" charset="0"/>
                <a:cs typeface="Arial" pitchFamily="34" charset="0"/>
              </a:endParaRPr>
            </a:p>
          </p:txBody>
        </p:sp>
        <p:sp>
          <p:nvSpPr>
            <p:cNvPr id="9" name="TextBox 8"/>
            <p:cNvSpPr txBox="1"/>
            <p:nvPr/>
          </p:nvSpPr>
          <p:spPr>
            <a:xfrm rot="16200000">
              <a:off x="8546337" y="1887500"/>
              <a:ext cx="887551" cy="338554"/>
            </a:xfrm>
            <a:prstGeom prst="rect">
              <a:avLst/>
            </a:prstGeom>
            <a:noFill/>
          </p:spPr>
          <p:txBody>
            <a:bodyPr wrap="none" rtlCol="0">
              <a:spAutoFit/>
            </a:bodyPr>
            <a:lstStyle/>
            <a:p>
              <a:r>
                <a:rPr lang="en-US" sz="1600" dirty="0" smtClean="0">
                  <a:solidFill>
                    <a:srgbClr val="FFFF00"/>
                  </a:solidFill>
                  <a:latin typeface="Arial" pitchFamily="34" charset="0"/>
                  <a:cs typeface="Arial" pitchFamily="34" charset="0"/>
                </a:rPr>
                <a:t>Rte 115</a:t>
              </a:r>
              <a:endParaRPr lang="en-US" sz="1600" dirty="0">
                <a:solidFill>
                  <a:srgbClr val="FFFF00"/>
                </a:solidFill>
                <a:latin typeface="Arial" pitchFamily="34" charset="0"/>
                <a:cs typeface="Arial" pitchFamily="34" charset="0"/>
              </a:endParaRPr>
            </a:p>
          </p:txBody>
        </p:sp>
        <p:sp>
          <p:nvSpPr>
            <p:cNvPr id="11" name="TextBox 10"/>
            <p:cNvSpPr txBox="1"/>
            <p:nvPr/>
          </p:nvSpPr>
          <p:spPr>
            <a:xfrm>
              <a:off x="3817549" y="2319345"/>
              <a:ext cx="3581430" cy="338554"/>
            </a:xfrm>
            <a:prstGeom prst="rect">
              <a:avLst/>
            </a:prstGeom>
            <a:noFill/>
          </p:spPr>
          <p:txBody>
            <a:bodyPr wrap="none" rtlCol="0">
              <a:spAutoFit/>
            </a:bodyPr>
            <a:lstStyle/>
            <a:p>
              <a:r>
                <a:rPr lang="en-US" sz="1600" dirty="0" smtClean="0">
                  <a:solidFill>
                    <a:srgbClr val="FFFF00"/>
                  </a:solidFill>
                  <a:latin typeface="Arial" pitchFamily="34" charset="0"/>
                  <a:cs typeface="Arial" pitchFamily="34" charset="0"/>
                </a:rPr>
                <a:t>Deepest visible event is about 240 ns</a:t>
              </a:r>
              <a:endParaRPr lang="en-US" sz="1600" dirty="0">
                <a:solidFill>
                  <a:srgbClr val="FFFF00"/>
                </a:solidFill>
                <a:latin typeface="Arial" pitchFamily="34" charset="0"/>
                <a:cs typeface="Arial" pitchFamily="34" charset="0"/>
              </a:endParaRPr>
            </a:p>
          </p:txBody>
        </p:sp>
        <p:sp>
          <p:nvSpPr>
            <p:cNvPr id="12" name="TextBox 11"/>
            <p:cNvSpPr txBox="1"/>
            <p:nvPr/>
          </p:nvSpPr>
          <p:spPr>
            <a:xfrm>
              <a:off x="3734559" y="4535935"/>
              <a:ext cx="3581430" cy="338554"/>
            </a:xfrm>
            <a:prstGeom prst="rect">
              <a:avLst/>
            </a:prstGeom>
            <a:noFill/>
          </p:spPr>
          <p:txBody>
            <a:bodyPr wrap="none" rtlCol="0">
              <a:spAutoFit/>
            </a:bodyPr>
            <a:lstStyle/>
            <a:p>
              <a:r>
                <a:rPr lang="en-US" sz="1600" dirty="0" smtClean="0">
                  <a:solidFill>
                    <a:srgbClr val="FFFF00"/>
                  </a:solidFill>
                  <a:latin typeface="Arial" pitchFamily="34" charset="0"/>
                  <a:cs typeface="Arial" pitchFamily="34" charset="0"/>
                </a:rPr>
                <a:t>Deepest visible event is about 420 ns</a:t>
              </a:r>
              <a:endParaRPr lang="en-US" sz="1600" dirty="0">
                <a:solidFill>
                  <a:srgbClr val="FFFF00"/>
                </a:solidFill>
                <a:latin typeface="Arial" pitchFamily="34" charset="0"/>
                <a:cs typeface="Arial" pitchFamily="34" charset="0"/>
              </a:endParaRPr>
            </a:p>
          </p:txBody>
        </p:sp>
        <p:sp>
          <p:nvSpPr>
            <p:cNvPr id="13" name="TextBox 12"/>
            <p:cNvSpPr txBox="1"/>
            <p:nvPr/>
          </p:nvSpPr>
          <p:spPr>
            <a:xfrm>
              <a:off x="1362126" y="-45156"/>
              <a:ext cx="5823069" cy="369332"/>
            </a:xfrm>
            <a:prstGeom prst="rect">
              <a:avLst/>
            </a:prstGeom>
            <a:noFill/>
          </p:spPr>
          <p:txBody>
            <a:bodyPr wrap="none" rtlCol="0">
              <a:spAutoFit/>
            </a:bodyPr>
            <a:lstStyle/>
            <a:p>
              <a:r>
                <a:rPr lang="en-US" dirty="0" smtClean="0">
                  <a:latin typeface="Arial" pitchFamily="34" charset="0"/>
                  <a:cs typeface="Arial" pitchFamily="34" charset="0"/>
                </a:rPr>
                <a:t>Likely effects of salty roads and saturated Soil on GPR</a:t>
              </a:r>
              <a:endParaRPr lang="en-US" dirty="0">
                <a:latin typeface="Arial" pitchFamily="34" charset="0"/>
                <a:cs typeface="Arial" pitchFamily="34" charset="0"/>
              </a:endParaRPr>
            </a:p>
          </p:txBody>
        </p:sp>
        <p:sp>
          <p:nvSpPr>
            <p:cNvPr id="14" name="TextBox 13"/>
            <p:cNvSpPr txBox="1"/>
            <p:nvPr/>
          </p:nvSpPr>
          <p:spPr>
            <a:xfrm>
              <a:off x="2937853" y="1032244"/>
              <a:ext cx="1529586" cy="338554"/>
            </a:xfrm>
            <a:prstGeom prst="rect">
              <a:avLst/>
            </a:prstGeom>
            <a:noFill/>
          </p:spPr>
          <p:txBody>
            <a:bodyPr wrap="none" rtlCol="0">
              <a:spAutoFit/>
            </a:bodyPr>
            <a:lstStyle/>
            <a:p>
              <a:r>
                <a:rPr lang="en-US" sz="1600" dirty="0" smtClean="0">
                  <a:solidFill>
                    <a:srgbClr val="FFFF00"/>
                  </a:solidFill>
                  <a:latin typeface="Arial" pitchFamily="34" charset="0"/>
                  <a:cs typeface="Arial" pitchFamily="34" charset="0"/>
                </a:rPr>
                <a:t>No penetration</a:t>
              </a:r>
              <a:endParaRPr lang="en-US" sz="1600" dirty="0">
                <a:solidFill>
                  <a:srgbClr val="FFFF00"/>
                </a:solidFill>
                <a:latin typeface="Arial" pitchFamily="34" charset="0"/>
                <a:cs typeface="Arial" pitchFamily="34" charset="0"/>
              </a:endParaRPr>
            </a:p>
          </p:txBody>
        </p:sp>
        <p:sp>
          <p:nvSpPr>
            <p:cNvPr id="15" name="TextBox 14"/>
            <p:cNvSpPr txBox="1"/>
            <p:nvPr/>
          </p:nvSpPr>
          <p:spPr>
            <a:xfrm>
              <a:off x="4982428" y="1030735"/>
              <a:ext cx="1529586" cy="338554"/>
            </a:xfrm>
            <a:prstGeom prst="rect">
              <a:avLst/>
            </a:prstGeom>
            <a:noFill/>
          </p:spPr>
          <p:txBody>
            <a:bodyPr wrap="none" rtlCol="0">
              <a:spAutoFit/>
            </a:bodyPr>
            <a:lstStyle/>
            <a:p>
              <a:r>
                <a:rPr lang="en-US" sz="1600" dirty="0" smtClean="0">
                  <a:solidFill>
                    <a:srgbClr val="FFFF00"/>
                  </a:solidFill>
                  <a:latin typeface="Arial" pitchFamily="34" charset="0"/>
                  <a:cs typeface="Arial" pitchFamily="34" charset="0"/>
                </a:rPr>
                <a:t>No penetration</a:t>
              </a:r>
              <a:endParaRPr lang="en-US" sz="1600" dirty="0">
                <a:solidFill>
                  <a:srgbClr val="FFFF00"/>
                </a:solidFill>
                <a:latin typeface="Arial" pitchFamily="34" charset="0"/>
                <a:cs typeface="Arial" pitchFamily="34" charset="0"/>
              </a:endParaRPr>
            </a:p>
          </p:txBody>
        </p:sp>
      </p:grpSp>
      <p:sp>
        <p:nvSpPr>
          <p:cNvPr id="17"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a:t>
            </a:r>
            <a:r>
              <a:rPr kumimoji="0" lang="en-US" sz="1800" b="1" i="0" u="sng" strike="noStrike" kern="1200" cap="none" spc="0" normalizeH="0" noProof="0" dirty="0" smtClean="0">
                <a:ln>
                  <a:noFill/>
                </a:ln>
                <a:solidFill>
                  <a:schemeClr val="bg1"/>
                </a:solidFill>
                <a:effectLst/>
                <a:uLnTx/>
                <a:uFillTx/>
                <a:latin typeface="+mj-lt"/>
                <a:ea typeface="+mj-ea"/>
                <a:cs typeface="+mj-cs"/>
              </a:rPr>
              <a:t>Season</a:t>
            </a:r>
            <a:r>
              <a:rPr kumimoji="0" lang="en-US" sz="1800" i="0" strike="noStrike" kern="1200" cap="none" spc="0" normalizeH="0" noProof="0" dirty="0" smtClean="0">
                <a:ln>
                  <a:noFill/>
                </a:ln>
                <a:effectLst/>
                <a:uLnTx/>
                <a:uFillTx/>
                <a:latin typeface="+mj-lt"/>
                <a:ea typeface="+mj-ea"/>
                <a:cs typeface="+mj-cs"/>
              </a:rPr>
              <a:t>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
        <p:nvSpPr>
          <p:cNvPr id="18" name="TextBox 17"/>
          <p:cNvSpPr txBox="1"/>
          <p:nvPr/>
        </p:nvSpPr>
        <p:spPr>
          <a:xfrm rot="16200000">
            <a:off x="82161" y="4124418"/>
            <a:ext cx="976486" cy="307777"/>
          </a:xfrm>
          <a:prstGeom prst="rect">
            <a:avLst/>
          </a:prstGeom>
          <a:noFill/>
        </p:spPr>
        <p:txBody>
          <a:bodyPr wrap="none" rtlCol="0">
            <a:spAutoFit/>
          </a:bodyPr>
          <a:lstStyle/>
          <a:p>
            <a:r>
              <a:rPr lang="en-US" sz="1400" b="1" dirty="0" smtClean="0">
                <a:solidFill>
                  <a:srgbClr val="FFFF00"/>
                </a:solidFill>
                <a:latin typeface="Arial" pitchFamily="34" charset="0"/>
                <a:cs typeface="Arial" pitchFamily="34" charset="0"/>
              </a:rPr>
              <a:t>Time (ns)</a:t>
            </a:r>
            <a:endParaRPr lang="en-US" sz="1400" b="1" dirty="0">
              <a:solidFill>
                <a:srgbClr val="FFFF00"/>
              </a:solidFill>
              <a:latin typeface="Arial" pitchFamily="34" charset="0"/>
              <a:cs typeface="Arial" pitchFamily="34" charset="0"/>
            </a:endParaRPr>
          </a:p>
        </p:txBody>
      </p:sp>
      <p:sp>
        <p:nvSpPr>
          <p:cNvPr id="19" name="TextBox 18"/>
          <p:cNvSpPr txBox="1"/>
          <p:nvPr/>
        </p:nvSpPr>
        <p:spPr>
          <a:xfrm rot="16200000">
            <a:off x="8530947" y="4263816"/>
            <a:ext cx="887551" cy="338554"/>
          </a:xfrm>
          <a:prstGeom prst="rect">
            <a:avLst/>
          </a:prstGeom>
          <a:noFill/>
        </p:spPr>
        <p:txBody>
          <a:bodyPr wrap="none" rtlCol="0">
            <a:spAutoFit/>
          </a:bodyPr>
          <a:lstStyle/>
          <a:p>
            <a:r>
              <a:rPr lang="en-US" sz="1600" dirty="0" smtClean="0">
                <a:solidFill>
                  <a:srgbClr val="FFFF00"/>
                </a:solidFill>
                <a:latin typeface="Arial" pitchFamily="34" charset="0"/>
                <a:cs typeface="Arial" pitchFamily="34" charset="0"/>
              </a:rPr>
              <a:t>Rte 115</a:t>
            </a:r>
            <a:endParaRPr lang="en-US" sz="1600"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80115"/>
            <a:ext cx="8915400" cy="5355312"/>
          </a:xfrm>
          <a:prstGeom prst="rect">
            <a:avLst/>
          </a:prstGeom>
        </p:spPr>
        <p:txBody>
          <a:bodyPr wrap="square">
            <a:spAutoFit/>
          </a:bodyPr>
          <a:lstStyle/>
          <a:p>
            <a:r>
              <a:rPr lang="en-US" dirty="0" smtClean="0"/>
              <a:t>1. This </a:t>
            </a:r>
            <a:r>
              <a:rPr lang="en-US" dirty="0"/>
              <a:t>and the following presentation provide many examples of till, bedrock, till-bedrock transition, and stratified deposits to demonstrate the ability of GPR in NH. </a:t>
            </a:r>
          </a:p>
          <a:p>
            <a:endParaRPr lang="en-US" dirty="0"/>
          </a:p>
          <a:p>
            <a:r>
              <a:rPr lang="en-US" dirty="0" smtClean="0"/>
              <a:t>2. In </a:t>
            </a:r>
            <a:r>
              <a:rPr lang="en-US" dirty="0"/>
              <a:t>general, best penetration is in bedrock (granite, </a:t>
            </a:r>
            <a:r>
              <a:rPr lang="en-US" dirty="0" smtClean="0"/>
              <a:t>volcanic) </a:t>
            </a:r>
            <a:r>
              <a:rPr lang="en-US" dirty="0"/>
              <a:t>up to 35 m so far. It is detected from the response </a:t>
            </a:r>
            <a:r>
              <a:rPr lang="en-US" dirty="0" smtClean="0"/>
              <a:t>of fractures</a:t>
            </a:r>
            <a:r>
              <a:rPr lang="en-US" dirty="0"/>
              <a:t>. </a:t>
            </a:r>
          </a:p>
          <a:p>
            <a:endParaRPr lang="en-US" dirty="0"/>
          </a:p>
          <a:p>
            <a:r>
              <a:rPr lang="en-US" dirty="0" smtClean="0"/>
              <a:t>3. Till </a:t>
            </a:r>
            <a:r>
              <a:rPr lang="en-US" dirty="0"/>
              <a:t>is very lossy, likely caused by combination of conductivity, interfacial relaxations and scattering. Deepest penetration appears to be about </a:t>
            </a:r>
            <a:r>
              <a:rPr lang="en-US" dirty="0" smtClean="0"/>
              <a:t>7-9 </a:t>
            </a:r>
            <a:r>
              <a:rPr lang="en-US" dirty="0"/>
              <a:t>m. </a:t>
            </a:r>
          </a:p>
          <a:p>
            <a:endParaRPr lang="en-US" dirty="0"/>
          </a:p>
          <a:p>
            <a:r>
              <a:rPr lang="en-US" dirty="0"/>
              <a:t>5</a:t>
            </a:r>
            <a:r>
              <a:rPr lang="en-US" dirty="0" smtClean="0"/>
              <a:t>. Till </a:t>
            </a:r>
            <a:r>
              <a:rPr lang="en-US" dirty="0"/>
              <a:t>is near saturation. High dielectric constants (18-27) summer and </a:t>
            </a:r>
            <a:r>
              <a:rPr lang="en-US" dirty="0" smtClean="0"/>
              <a:t>winter (Presidential Range is perhaps lower with drainage and freezing). </a:t>
            </a:r>
            <a:endParaRPr lang="en-US" dirty="0"/>
          </a:p>
          <a:p>
            <a:endParaRPr lang="en-US" dirty="0"/>
          </a:p>
          <a:p>
            <a:r>
              <a:rPr lang="en-US" dirty="0"/>
              <a:t>6</a:t>
            </a:r>
            <a:r>
              <a:rPr lang="en-US" dirty="0" smtClean="0"/>
              <a:t>. Stratified </a:t>
            </a:r>
            <a:r>
              <a:rPr lang="en-US" dirty="0"/>
              <a:t>deposits are likely sands. We show lake bottom deposits and </a:t>
            </a:r>
            <a:r>
              <a:rPr lang="en-US" dirty="0" smtClean="0"/>
              <a:t>a possible pond evolution sequence. </a:t>
            </a:r>
            <a:endParaRPr lang="en-US" dirty="0"/>
          </a:p>
          <a:p>
            <a:endParaRPr lang="en-US" dirty="0"/>
          </a:p>
          <a:p>
            <a:r>
              <a:rPr lang="en-US" dirty="0"/>
              <a:t>7</a:t>
            </a:r>
            <a:r>
              <a:rPr lang="en-US" dirty="0" smtClean="0"/>
              <a:t>. Profiles </a:t>
            </a:r>
            <a:r>
              <a:rPr lang="en-US" dirty="0"/>
              <a:t>recorded in winter along roads appear greatly affected by road salting. </a:t>
            </a:r>
          </a:p>
          <a:p>
            <a:endParaRPr lang="en-US" dirty="0"/>
          </a:p>
          <a:p>
            <a:r>
              <a:rPr lang="en-US" dirty="0" smtClean="0"/>
              <a:t>8. Applications to surficial/bedrock/economic deposit mapping, and paleoclimate/glacial geology studies?</a:t>
            </a:r>
          </a:p>
        </p:txBody>
      </p:sp>
      <p:sp>
        <p:nvSpPr>
          <p:cNvPr id="3"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1" i="0" u="sng" strike="noStrike" kern="1200" cap="none" spc="0" normalizeH="0" baseline="0" noProof="0" dirty="0" smtClean="0">
                <a:ln>
                  <a:noFill/>
                </a:ln>
                <a:solidFill>
                  <a:schemeClr val="bg1"/>
                </a:solidFill>
                <a:effectLst/>
                <a:uLnTx/>
                <a:uFillTx/>
                <a:latin typeface="+mj-lt"/>
                <a:ea typeface="+mj-ea"/>
                <a:cs typeface="+mj-cs"/>
              </a:rPr>
              <a:t>Conclusions</a:t>
            </a:r>
            <a:endParaRPr kumimoji="0" lang="en-US" sz="1800" b="1" i="0" u="sng"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P0057.JPG"/>
          <p:cNvPicPr>
            <a:picLocks noChangeAspect="1"/>
          </p:cNvPicPr>
          <p:nvPr/>
        </p:nvPicPr>
        <p:blipFill>
          <a:blip r:embed="rId2" cstate="screen"/>
          <a:stretch>
            <a:fillRect/>
          </a:stretch>
        </p:blipFill>
        <p:spPr>
          <a:xfrm>
            <a:off x="0" y="0"/>
            <a:ext cx="9144000" cy="6858000"/>
          </a:xfrm>
          <a:prstGeom prst="rect">
            <a:avLst/>
          </a:prstGeom>
        </p:spPr>
      </p:pic>
      <p:sp>
        <p:nvSpPr>
          <p:cNvPr id="3" name="TextBox 2"/>
          <p:cNvSpPr txBox="1"/>
          <p:nvPr/>
        </p:nvSpPr>
        <p:spPr>
          <a:xfrm>
            <a:off x="3476978" y="146756"/>
            <a:ext cx="1850956" cy="523220"/>
          </a:xfrm>
          <a:prstGeom prst="rect">
            <a:avLst/>
          </a:prstGeom>
          <a:noFill/>
        </p:spPr>
        <p:txBody>
          <a:bodyPr wrap="none" rtlCol="0">
            <a:spAutoFit/>
          </a:bodyPr>
          <a:lstStyle/>
          <a:p>
            <a:r>
              <a:rPr lang="en-US" sz="2800" b="1" dirty="0" smtClean="0"/>
              <a:t>Questions?</a:t>
            </a:r>
            <a:endParaRPr lang="en-US" sz="2800" b="1" dirty="0"/>
          </a:p>
        </p:txBody>
      </p:sp>
      <p:sp>
        <p:nvSpPr>
          <p:cNvPr id="4" name="TextBox 3"/>
          <p:cNvSpPr txBox="1"/>
          <p:nvPr/>
        </p:nvSpPr>
        <p:spPr>
          <a:xfrm>
            <a:off x="790221" y="6321778"/>
            <a:ext cx="7562198" cy="369332"/>
          </a:xfrm>
          <a:prstGeom prst="rect">
            <a:avLst/>
          </a:prstGeom>
          <a:solidFill>
            <a:schemeClr val="bg1">
              <a:lumMod val="95000"/>
            </a:schemeClr>
          </a:solidFill>
        </p:spPr>
        <p:txBody>
          <a:bodyPr wrap="none" rtlCol="0">
            <a:spAutoFit/>
          </a:bodyPr>
          <a:lstStyle/>
          <a:p>
            <a:r>
              <a:rPr lang="en-US" dirty="0" smtClean="0"/>
              <a:t>Contact:  </a:t>
            </a:r>
            <a:r>
              <a:rPr lang="en-US" dirty="0" smtClean="0">
                <a:hlinkClick r:id="rId3"/>
              </a:rPr>
              <a:t>seth.campbell@umit.maine.edu</a:t>
            </a:r>
            <a:r>
              <a:rPr lang="en-US" dirty="0" smtClean="0"/>
              <a:t> or </a:t>
            </a:r>
            <a:r>
              <a:rPr lang="en-US" dirty="0" smtClean="0">
                <a:hlinkClick r:id="rId4"/>
              </a:rPr>
              <a:t>Steven.A.Arcone@usace.army.mil</a:t>
            </a:r>
            <a:r>
              <a:rPr lang="en-US" dirty="0" smtClean="0"/>
              <a:t>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shington_200MHz_3.JPG"/>
          <p:cNvPicPr>
            <a:picLocks noChangeAspect="1"/>
          </p:cNvPicPr>
          <p:nvPr/>
        </p:nvPicPr>
        <p:blipFill>
          <a:blip r:embed="rId2" cstate="screen"/>
          <a:stretch>
            <a:fillRect/>
          </a:stretch>
        </p:blipFill>
        <p:spPr>
          <a:xfrm>
            <a:off x="4000500" y="0"/>
            <a:ext cx="5143500" cy="6858000"/>
          </a:xfrm>
          <a:prstGeom prst="rect">
            <a:avLst/>
          </a:prstGeom>
        </p:spPr>
      </p:pic>
      <p:pic>
        <p:nvPicPr>
          <p:cNvPr id="5" name="Picture 4" descr="IMGP0053.JPG"/>
          <p:cNvPicPr>
            <a:picLocks noChangeAspect="1"/>
          </p:cNvPicPr>
          <p:nvPr/>
        </p:nvPicPr>
        <p:blipFill>
          <a:blip r:embed="rId3" cstate="screen"/>
          <a:srcRect/>
          <a:stretch>
            <a:fillRect/>
          </a:stretch>
        </p:blipFill>
        <p:spPr>
          <a:xfrm>
            <a:off x="0" y="389465"/>
            <a:ext cx="9144000" cy="2003778"/>
          </a:xfrm>
          <a:prstGeom prst="rect">
            <a:avLst/>
          </a:prstGeom>
        </p:spPr>
      </p:pic>
      <p:sp>
        <p:nvSpPr>
          <p:cNvPr id="6"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sng" strike="noStrike" kern="1200" cap="none" spc="0" normalizeH="0" baseline="0" noProof="0" dirty="0" smtClean="0">
                <a:ln>
                  <a:noFill/>
                </a:ln>
                <a:solidFill>
                  <a:schemeClr val="bg1"/>
                </a:solidFill>
                <a:effectLst/>
                <a:uLnTx/>
                <a:uFillTx/>
                <a:latin typeface="+mj-lt"/>
                <a:ea typeface="+mj-ea"/>
                <a:cs typeface="+mj-cs"/>
              </a:rPr>
              <a:t>Outline </a:t>
            </a:r>
            <a:r>
              <a:rPr kumimoji="0" lang="en-US" sz="18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366677" y="2720622"/>
            <a:ext cx="3270832" cy="3139321"/>
          </a:xfrm>
          <a:prstGeom prst="rect">
            <a:avLst/>
          </a:prstGeom>
          <a:solidFill>
            <a:schemeClr val="bg1"/>
          </a:solidFill>
        </p:spPr>
        <p:txBody>
          <a:bodyPr wrap="none" rtlCol="0">
            <a:spAutoFit/>
          </a:bodyPr>
          <a:lstStyle/>
          <a:p>
            <a:pPr algn="ctr"/>
            <a:r>
              <a:rPr lang="en-US" b="1" u="sng" dirty="0" smtClean="0"/>
              <a:t>METHODS:</a:t>
            </a:r>
          </a:p>
          <a:p>
            <a:pPr algn="ctr"/>
            <a:endParaRPr lang="en-US" b="1" u="sng" dirty="0" smtClean="0"/>
          </a:p>
          <a:p>
            <a:pPr>
              <a:buFont typeface="Arial" pitchFamily="34" charset="0"/>
              <a:buChar char="•"/>
            </a:pPr>
            <a:r>
              <a:rPr lang="en-US" dirty="0" smtClean="0"/>
              <a:t> GSSI SIR-3000 Control Unit</a:t>
            </a:r>
          </a:p>
          <a:p>
            <a:pPr>
              <a:buFont typeface="Arial" pitchFamily="34" charset="0"/>
              <a:buChar char="•"/>
            </a:pPr>
            <a:endParaRPr lang="en-US" dirty="0" smtClean="0"/>
          </a:p>
          <a:p>
            <a:pPr>
              <a:buFont typeface="Arial" pitchFamily="34" charset="0"/>
              <a:buChar char="•"/>
            </a:pPr>
            <a:r>
              <a:rPr lang="en-US" dirty="0" smtClean="0"/>
              <a:t> 80-900 MHz antennas</a:t>
            </a:r>
          </a:p>
          <a:p>
            <a:pPr>
              <a:buFont typeface="Arial" pitchFamily="34" charset="0"/>
              <a:buChar char="•"/>
            </a:pPr>
            <a:endParaRPr lang="en-US" dirty="0" smtClean="0"/>
          </a:p>
          <a:p>
            <a:pPr>
              <a:buFont typeface="Arial" pitchFamily="34" charset="0"/>
              <a:buChar char="•"/>
            </a:pPr>
            <a:r>
              <a:rPr lang="en-US" dirty="0" smtClean="0"/>
              <a:t> Towed by hand, ski, and vehicle</a:t>
            </a:r>
          </a:p>
          <a:p>
            <a:pPr>
              <a:buFont typeface="Arial" pitchFamily="34" charset="0"/>
              <a:buChar char="•"/>
            </a:pPr>
            <a:endParaRPr lang="en-US" dirty="0" smtClean="0"/>
          </a:p>
          <a:p>
            <a:pPr>
              <a:buFont typeface="Arial" pitchFamily="34" charset="0"/>
              <a:buChar char="•"/>
            </a:pPr>
            <a:r>
              <a:rPr lang="en-US" dirty="0" smtClean="0"/>
              <a:t> GPS distance corrected</a:t>
            </a:r>
          </a:p>
          <a:p>
            <a:pPr>
              <a:buFont typeface="Arial" pitchFamily="34" charset="0"/>
              <a:buChar char="•"/>
            </a:pPr>
            <a:endParaRPr lang="en-US" dirty="0"/>
          </a:p>
          <a:p>
            <a:pPr>
              <a:buFont typeface="Arial" pitchFamily="34" charset="0"/>
              <a:buChar char="•"/>
            </a:pPr>
            <a:r>
              <a:rPr lang="en-US" dirty="0" smtClean="0"/>
              <a:t>&gt;250 km GPR collected, to date</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b="1" i="0" u="sng" strike="noStrike" kern="1200" cap="none" spc="0" normalizeH="0" baseline="0" noProof="0" dirty="0" smtClean="0">
                <a:ln>
                  <a:noFill/>
                </a:ln>
                <a:solidFill>
                  <a:schemeClr val="bg1"/>
                </a:solidFill>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6" name="Group 5"/>
          <p:cNvGrpSpPr/>
          <p:nvPr/>
        </p:nvGrpSpPr>
        <p:grpSpPr>
          <a:xfrm>
            <a:off x="457200" y="539496"/>
            <a:ext cx="8229600" cy="6089904"/>
            <a:chOff x="457200" y="539496"/>
            <a:chExt cx="8229600" cy="6089904"/>
          </a:xfrm>
        </p:grpSpPr>
        <p:pic>
          <p:nvPicPr>
            <p:cNvPr id="2" name="Picture 1" descr="NH_GPR_2012-2013.tif"/>
            <p:cNvPicPr>
              <a:picLocks noChangeAspect="1"/>
            </p:cNvPicPr>
            <p:nvPr/>
          </p:nvPicPr>
          <p:blipFill>
            <a:blip r:embed="rId2" cstate="screen"/>
            <a:srcRect/>
            <a:stretch>
              <a:fillRect/>
            </a:stretch>
          </p:blipFill>
          <p:spPr>
            <a:xfrm>
              <a:off x="457200" y="539496"/>
              <a:ext cx="8229600" cy="6089904"/>
            </a:xfrm>
            <a:prstGeom prst="rect">
              <a:avLst/>
            </a:prstGeom>
          </p:spPr>
        </p:pic>
        <p:sp>
          <p:nvSpPr>
            <p:cNvPr id="4" name="Rectangle 3"/>
            <p:cNvSpPr/>
            <p:nvPr/>
          </p:nvSpPr>
          <p:spPr>
            <a:xfrm>
              <a:off x="4114800" y="5029200"/>
              <a:ext cx="4572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2286000" y="3886200"/>
              <a:ext cx="533400" cy="6858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dPits_CarrollNH_240mscale.tif"/>
          <p:cNvPicPr>
            <a:picLocks noChangeAspect="1"/>
          </p:cNvPicPr>
          <p:nvPr/>
        </p:nvPicPr>
        <p:blipFill>
          <a:blip r:embed="rId2" cstate="screen"/>
          <a:srcRect/>
          <a:stretch>
            <a:fillRect/>
          </a:stretch>
        </p:blipFill>
        <p:spPr>
          <a:xfrm>
            <a:off x="1828800" y="381000"/>
            <a:ext cx="4877117" cy="6248400"/>
          </a:xfrm>
          <a:prstGeom prst="rect">
            <a:avLst/>
          </a:prstGeom>
          <a:ln w="38100">
            <a:solidFill>
              <a:schemeClr val="tx1"/>
            </a:solidFill>
          </a:ln>
        </p:spPr>
      </p:pic>
      <p:sp>
        <p:nvSpPr>
          <p:cNvPr id="18" name="TextBox 17"/>
          <p:cNvSpPr txBox="1"/>
          <p:nvPr/>
        </p:nvSpPr>
        <p:spPr>
          <a:xfrm>
            <a:off x="6960702" y="1524000"/>
            <a:ext cx="2183298" cy="1200329"/>
          </a:xfrm>
          <a:prstGeom prst="rect">
            <a:avLst/>
          </a:prstGeom>
          <a:noFill/>
        </p:spPr>
        <p:txBody>
          <a:bodyPr wrap="square" rtlCol="0">
            <a:spAutoFit/>
          </a:bodyPr>
          <a:lstStyle/>
          <a:p>
            <a:r>
              <a:rPr lang="en-US" dirty="0" smtClean="0">
                <a:solidFill>
                  <a:srgbClr val="FF0000"/>
                </a:solidFill>
                <a:latin typeface="Arial" pitchFamily="34" charset="0"/>
                <a:cs typeface="Arial" pitchFamily="34" charset="0"/>
              </a:rPr>
              <a:t>Sand pits at intersection of Route 3 and Rte 115.</a:t>
            </a:r>
          </a:p>
        </p:txBody>
      </p:sp>
      <p:sp>
        <p:nvSpPr>
          <p:cNvPr id="12" name="Freeform 11"/>
          <p:cNvSpPr/>
          <p:nvPr/>
        </p:nvSpPr>
        <p:spPr>
          <a:xfrm>
            <a:off x="4343400" y="1324051"/>
            <a:ext cx="168250" cy="5479085"/>
          </a:xfrm>
          <a:custGeom>
            <a:avLst/>
            <a:gdLst>
              <a:gd name="connsiteX0" fmla="*/ 0 w 168250"/>
              <a:gd name="connsiteY0" fmla="*/ 5479085 h 5479085"/>
              <a:gd name="connsiteX1" fmla="*/ 102413 w 168250"/>
              <a:gd name="connsiteY1" fmla="*/ 4754880 h 5479085"/>
              <a:gd name="connsiteX2" fmla="*/ 146304 w 168250"/>
              <a:gd name="connsiteY2" fmla="*/ 3738067 h 5479085"/>
              <a:gd name="connsiteX3" fmla="*/ 160935 w 168250"/>
              <a:gd name="connsiteY3" fmla="*/ 782727 h 5479085"/>
              <a:gd name="connsiteX4" fmla="*/ 168250 w 168250"/>
              <a:gd name="connsiteY4" fmla="*/ 0 h 5479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0" h="5479085">
                <a:moveTo>
                  <a:pt x="0" y="5479085"/>
                </a:moveTo>
                <a:cubicBezTo>
                  <a:pt x="39014" y="5262067"/>
                  <a:pt x="78029" y="5045050"/>
                  <a:pt x="102413" y="4754880"/>
                </a:cubicBezTo>
                <a:cubicBezTo>
                  <a:pt x="126797" y="4464710"/>
                  <a:pt x="136550" y="4400092"/>
                  <a:pt x="146304" y="3738067"/>
                </a:cubicBezTo>
                <a:cubicBezTo>
                  <a:pt x="156058" y="3076042"/>
                  <a:pt x="157277" y="1405738"/>
                  <a:pt x="160935" y="782727"/>
                </a:cubicBezTo>
                <a:cubicBezTo>
                  <a:pt x="164593" y="159716"/>
                  <a:pt x="166421" y="79858"/>
                  <a:pt x="168250" y="0"/>
                </a:cubicBezTo>
              </a:path>
            </a:pathLst>
          </a:custGeom>
          <a:ln w="381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p:cNvSpPr txBox="1"/>
          <p:nvPr/>
        </p:nvSpPr>
        <p:spPr>
          <a:xfrm rot="16200000">
            <a:off x="3993504" y="1995196"/>
            <a:ext cx="699796" cy="276999"/>
          </a:xfrm>
          <a:prstGeom prst="rect">
            <a:avLst/>
          </a:prstGeom>
          <a:noFill/>
        </p:spPr>
        <p:txBody>
          <a:bodyPr wrap="square" rtlCol="0">
            <a:spAutoFit/>
          </a:bodyPr>
          <a:lstStyle/>
          <a:p>
            <a:r>
              <a:rPr lang="en-US" sz="1200" b="1" dirty="0" smtClean="0">
                <a:solidFill>
                  <a:srgbClr val="FFFF00"/>
                </a:solidFill>
                <a:latin typeface="Arial" pitchFamily="34" charset="0"/>
                <a:cs typeface="Arial" pitchFamily="34" charset="0"/>
              </a:rPr>
              <a:t>240</a:t>
            </a:r>
            <a:r>
              <a:rPr lang="en-US" sz="1200" b="1" dirty="0">
                <a:solidFill>
                  <a:srgbClr val="FFFF00"/>
                </a:solidFill>
                <a:latin typeface="Arial" pitchFamily="34" charset="0"/>
                <a:cs typeface="Arial" pitchFamily="34" charset="0"/>
              </a:rPr>
              <a:t> </a:t>
            </a:r>
            <a:r>
              <a:rPr lang="en-US" sz="1200" b="1" dirty="0" smtClean="0">
                <a:solidFill>
                  <a:srgbClr val="FFFF00"/>
                </a:solidFill>
                <a:latin typeface="Arial" pitchFamily="34" charset="0"/>
                <a:cs typeface="Arial" pitchFamily="34" charset="0"/>
              </a:rPr>
              <a:t>m</a:t>
            </a:r>
          </a:p>
        </p:txBody>
      </p:sp>
      <p:cxnSp>
        <p:nvCxnSpPr>
          <p:cNvPr id="5" name="Straight Arrow Connector 4"/>
          <p:cNvCxnSpPr/>
          <p:nvPr/>
        </p:nvCxnSpPr>
        <p:spPr>
          <a:xfrm flipH="1">
            <a:off x="3629608" y="1155441"/>
            <a:ext cx="9331" cy="1726163"/>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3610948" y="3024672"/>
            <a:ext cx="3111" cy="1452467"/>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2649895" y="2844282"/>
            <a:ext cx="923732" cy="93307"/>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429000" y="762000"/>
            <a:ext cx="453970" cy="369332"/>
          </a:xfrm>
          <a:prstGeom prst="rect">
            <a:avLst/>
          </a:prstGeom>
          <a:solidFill>
            <a:schemeClr val="bg1">
              <a:lumMod val="95000"/>
            </a:schemeClr>
          </a:solidFill>
        </p:spPr>
        <p:txBody>
          <a:bodyPr wrap="none" rtlCol="0">
            <a:spAutoFit/>
          </a:bodyPr>
          <a:lstStyle/>
          <a:p>
            <a:r>
              <a:rPr lang="en-US" b="1" dirty="0" smtClean="0">
                <a:solidFill>
                  <a:srgbClr val="FF0000"/>
                </a:solidFill>
                <a:latin typeface="Arial" pitchFamily="34" charset="0"/>
                <a:cs typeface="Arial" pitchFamily="34" charset="0"/>
              </a:rPr>
              <a:t>T1</a:t>
            </a:r>
          </a:p>
        </p:txBody>
      </p:sp>
      <p:sp>
        <p:nvSpPr>
          <p:cNvPr id="15" name="TextBox 14"/>
          <p:cNvSpPr txBox="1"/>
          <p:nvPr/>
        </p:nvSpPr>
        <p:spPr>
          <a:xfrm>
            <a:off x="3657600" y="2971800"/>
            <a:ext cx="453970" cy="369332"/>
          </a:xfrm>
          <a:prstGeom prst="rect">
            <a:avLst/>
          </a:prstGeom>
          <a:solidFill>
            <a:schemeClr val="bg1">
              <a:lumMod val="95000"/>
            </a:schemeClr>
          </a:solidFill>
        </p:spPr>
        <p:txBody>
          <a:bodyPr wrap="none" rtlCol="0">
            <a:spAutoFit/>
          </a:bodyPr>
          <a:lstStyle/>
          <a:p>
            <a:r>
              <a:rPr lang="en-US" b="1" dirty="0" smtClean="0">
                <a:solidFill>
                  <a:srgbClr val="FF0000"/>
                </a:solidFill>
                <a:latin typeface="Arial" pitchFamily="34" charset="0"/>
                <a:cs typeface="Arial" pitchFamily="34" charset="0"/>
              </a:rPr>
              <a:t>T2</a:t>
            </a:r>
          </a:p>
        </p:txBody>
      </p:sp>
      <p:sp>
        <p:nvSpPr>
          <p:cNvPr id="16" name="TextBox 15"/>
          <p:cNvSpPr txBox="1"/>
          <p:nvPr/>
        </p:nvSpPr>
        <p:spPr>
          <a:xfrm>
            <a:off x="2209800" y="2667000"/>
            <a:ext cx="453970" cy="369332"/>
          </a:xfrm>
          <a:prstGeom prst="rect">
            <a:avLst/>
          </a:prstGeom>
          <a:solidFill>
            <a:schemeClr val="bg1">
              <a:lumMod val="95000"/>
            </a:schemeClr>
          </a:solidFill>
        </p:spPr>
        <p:txBody>
          <a:bodyPr wrap="none" rtlCol="0">
            <a:spAutoFit/>
          </a:bodyPr>
          <a:lstStyle/>
          <a:p>
            <a:r>
              <a:rPr lang="en-US" b="1" dirty="0" smtClean="0">
                <a:solidFill>
                  <a:srgbClr val="FF0000"/>
                </a:solidFill>
                <a:latin typeface="Arial" pitchFamily="34" charset="0"/>
                <a:cs typeface="Arial" pitchFamily="34" charset="0"/>
              </a:rPr>
              <a:t>T3</a:t>
            </a:r>
          </a:p>
        </p:txBody>
      </p:sp>
      <p:sp>
        <p:nvSpPr>
          <p:cNvPr id="13" name="TextBox 12"/>
          <p:cNvSpPr txBox="1"/>
          <p:nvPr/>
        </p:nvSpPr>
        <p:spPr>
          <a:xfrm rot="16200000">
            <a:off x="3823592" y="5244208"/>
            <a:ext cx="1011815" cy="276999"/>
          </a:xfrm>
          <a:prstGeom prst="rect">
            <a:avLst/>
          </a:prstGeom>
          <a:noFill/>
        </p:spPr>
        <p:txBody>
          <a:bodyPr wrap="none" rtlCol="0">
            <a:spAutoFit/>
          </a:bodyPr>
          <a:lstStyle/>
          <a:p>
            <a:r>
              <a:rPr lang="en-US" sz="1200" dirty="0" smtClean="0">
                <a:solidFill>
                  <a:srgbClr val="FFFF00"/>
                </a:solidFill>
                <a:latin typeface="Arial" pitchFamily="34" charset="0"/>
                <a:cs typeface="Arial" pitchFamily="34" charset="0"/>
              </a:rPr>
              <a:t>Rte 3 profile</a:t>
            </a:r>
          </a:p>
        </p:txBody>
      </p:sp>
      <p:sp>
        <p:nvSpPr>
          <p:cNvPr id="20"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b="1" i="0" u="sng" strike="noStrike" kern="1200" cap="none" spc="0" normalizeH="0" baseline="0" noProof="0" dirty="0" smtClean="0">
                <a:ln>
                  <a:noFill/>
                </a:ln>
                <a:solidFill>
                  <a:schemeClr val="bg1"/>
                </a:solidFill>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eve\Documents\Till_NewEngland\BethMoraine\Sand pits\F11_4Mar13.tif"/>
          <p:cNvPicPr>
            <a:picLocks noChangeAspect="1" noChangeArrowheads="1"/>
          </p:cNvPicPr>
          <p:nvPr/>
        </p:nvPicPr>
        <p:blipFill>
          <a:blip r:embed="rId2" cstate="screen"/>
          <a:srcRect/>
          <a:stretch>
            <a:fillRect/>
          </a:stretch>
        </p:blipFill>
        <p:spPr bwMode="auto">
          <a:xfrm>
            <a:off x="121298" y="390531"/>
            <a:ext cx="9022702" cy="2061483"/>
          </a:xfrm>
          <a:prstGeom prst="rect">
            <a:avLst/>
          </a:prstGeom>
          <a:noFill/>
        </p:spPr>
      </p:pic>
      <p:pic>
        <p:nvPicPr>
          <p:cNvPr id="3075" name="Picture 3" descr="C:\Users\Steve\Documents\Till_NewEngland\BethMoraine\Sand pits\F12_4Mar13.tif"/>
          <p:cNvPicPr>
            <a:picLocks noChangeAspect="1" noChangeArrowheads="1"/>
          </p:cNvPicPr>
          <p:nvPr/>
        </p:nvPicPr>
        <p:blipFill>
          <a:blip r:embed="rId3" cstate="screen"/>
          <a:srcRect/>
          <a:stretch>
            <a:fillRect/>
          </a:stretch>
        </p:blipFill>
        <p:spPr bwMode="auto">
          <a:xfrm>
            <a:off x="136105" y="2498275"/>
            <a:ext cx="9007895" cy="2313993"/>
          </a:xfrm>
          <a:prstGeom prst="rect">
            <a:avLst/>
          </a:prstGeom>
          <a:noFill/>
        </p:spPr>
      </p:pic>
      <p:pic>
        <p:nvPicPr>
          <p:cNvPr id="3076" name="Picture 4" descr="C:\Users\Steve\Documents\Till_NewEngland\BethMoraine\Sand pits\F13_4Mar13.tif"/>
          <p:cNvPicPr>
            <a:picLocks noChangeAspect="1" noChangeArrowheads="1"/>
          </p:cNvPicPr>
          <p:nvPr/>
        </p:nvPicPr>
        <p:blipFill>
          <a:blip r:embed="rId4" cstate="screen"/>
          <a:srcRect/>
          <a:stretch>
            <a:fillRect/>
          </a:stretch>
        </p:blipFill>
        <p:spPr bwMode="auto">
          <a:xfrm>
            <a:off x="381000" y="4830147"/>
            <a:ext cx="5092700" cy="2027853"/>
          </a:xfrm>
          <a:prstGeom prst="rect">
            <a:avLst/>
          </a:prstGeom>
          <a:noFill/>
        </p:spPr>
      </p:pic>
      <p:sp>
        <p:nvSpPr>
          <p:cNvPr id="5" name="TextBox 4"/>
          <p:cNvSpPr txBox="1"/>
          <p:nvPr/>
        </p:nvSpPr>
        <p:spPr>
          <a:xfrm>
            <a:off x="6512767" y="2097061"/>
            <a:ext cx="1378583" cy="307777"/>
          </a:xfrm>
          <a:prstGeom prst="rect">
            <a:avLst/>
          </a:prstGeom>
          <a:noFill/>
        </p:spPr>
        <p:txBody>
          <a:bodyPr wrap="none" rtlCol="0">
            <a:spAutoFit/>
          </a:bodyPr>
          <a:lstStyle/>
          <a:p>
            <a:r>
              <a:rPr lang="en-US" sz="1400" dirty="0" smtClean="0">
                <a:solidFill>
                  <a:srgbClr val="FFFF00"/>
                </a:solidFill>
                <a:latin typeface="Arial" pitchFamily="34" charset="0"/>
                <a:cs typeface="Arial" pitchFamily="34" charset="0"/>
              </a:rPr>
              <a:t>N-S Transect 1</a:t>
            </a:r>
          </a:p>
        </p:txBody>
      </p:sp>
      <p:sp>
        <p:nvSpPr>
          <p:cNvPr id="6" name="TextBox 5"/>
          <p:cNvSpPr txBox="1"/>
          <p:nvPr/>
        </p:nvSpPr>
        <p:spPr>
          <a:xfrm>
            <a:off x="6655837" y="4432824"/>
            <a:ext cx="1378583" cy="307777"/>
          </a:xfrm>
          <a:prstGeom prst="rect">
            <a:avLst/>
          </a:prstGeom>
          <a:noFill/>
        </p:spPr>
        <p:txBody>
          <a:bodyPr wrap="none" rtlCol="0">
            <a:spAutoFit/>
          </a:bodyPr>
          <a:lstStyle/>
          <a:p>
            <a:r>
              <a:rPr lang="en-US" sz="1400" dirty="0" smtClean="0">
                <a:solidFill>
                  <a:srgbClr val="FFFF00"/>
                </a:solidFill>
                <a:latin typeface="Arial" pitchFamily="34" charset="0"/>
                <a:cs typeface="Arial" pitchFamily="34" charset="0"/>
              </a:rPr>
              <a:t>N-S Transect 2</a:t>
            </a:r>
          </a:p>
        </p:txBody>
      </p:sp>
      <p:sp>
        <p:nvSpPr>
          <p:cNvPr id="7" name="TextBox 6"/>
          <p:cNvSpPr txBox="1"/>
          <p:nvPr/>
        </p:nvSpPr>
        <p:spPr>
          <a:xfrm>
            <a:off x="2896961" y="6550223"/>
            <a:ext cx="1418658" cy="307777"/>
          </a:xfrm>
          <a:prstGeom prst="rect">
            <a:avLst/>
          </a:prstGeom>
          <a:noFill/>
        </p:spPr>
        <p:txBody>
          <a:bodyPr wrap="none" rtlCol="0">
            <a:spAutoFit/>
          </a:bodyPr>
          <a:lstStyle/>
          <a:p>
            <a:r>
              <a:rPr lang="en-US" sz="1400" dirty="0" smtClean="0">
                <a:solidFill>
                  <a:srgbClr val="FFFF00"/>
                </a:solidFill>
                <a:latin typeface="Arial" pitchFamily="34" charset="0"/>
                <a:cs typeface="Arial" pitchFamily="34" charset="0"/>
              </a:rPr>
              <a:t>E-W Transect 3</a:t>
            </a:r>
          </a:p>
        </p:txBody>
      </p:sp>
      <p:sp>
        <p:nvSpPr>
          <p:cNvPr id="8" name="TextBox 7"/>
          <p:cNvSpPr txBox="1"/>
          <p:nvPr/>
        </p:nvSpPr>
        <p:spPr>
          <a:xfrm>
            <a:off x="5457048" y="5288340"/>
            <a:ext cx="3686952" cy="1323439"/>
          </a:xfrm>
          <a:prstGeom prst="rect">
            <a:avLst/>
          </a:prstGeom>
          <a:noFill/>
        </p:spPr>
        <p:txBody>
          <a:bodyPr wrap="square" rtlCol="0">
            <a:spAutoFit/>
          </a:bodyPr>
          <a:lstStyle/>
          <a:p>
            <a:pPr algn="ctr">
              <a:buFont typeface="Symbol"/>
              <a:buChar char="e"/>
            </a:pPr>
            <a:r>
              <a:rPr lang="en-US" sz="1600" dirty="0" smtClean="0">
                <a:latin typeface="Arial" pitchFamily="34" charset="0"/>
                <a:cs typeface="Arial" pitchFamily="34" charset="0"/>
              </a:rPr>
              <a:t> = 21 = wet sand </a:t>
            </a:r>
          </a:p>
          <a:p>
            <a:endParaRPr lang="en-US" sz="1600" dirty="0" smtClean="0">
              <a:latin typeface="Arial" pitchFamily="34" charset="0"/>
              <a:cs typeface="Arial" pitchFamily="34" charset="0"/>
            </a:endParaRPr>
          </a:p>
          <a:p>
            <a:pPr>
              <a:buFont typeface="Arial" pitchFamily="34" charset="0"/>
              <a:buChar char="•"/>
            </a:pPr>
            <a:r>
              <a:rPr lang="en-US" sz="1600" dirty="0" smtClean="0">
                <a:latin typeface="Arial" pitchFamily="34" charset="0"/>
                <a:cs typeface="Arial" pitchFamily="34" charset="0"/>
              </a:rPr>
              <a:t>T1: mostly  till (sand scraped off) </a:t>
            </a:r>
          </a:p>
          <a:p>
            <a:pPr>
              <a:buFont typeface="Arial" pitchFamily="34" charset="0"/>
              <a:buChar char="•"/>
            </a:pPr>
            <a:r>
              <a:rPr lang="en-US" sz="1600" dirty="0" smtClean="0">
                <a:latin typeface="Arial" pitchFamily="34" charset="0"/>
                <a:cs typeface="Arial" pitchFamily="34" charset="0"/>
              </a:rPr>
              <a:t>T2: ≥10 m of sand </a:t>
            </a:r>
          </a:p>
          <a:p>
            <a:pPr>
              <a:buFont typeface="Arial" pitchFamily="34" charset="0"/>
              <a:buChar char="•"/>
            </a:pPr>
            <a:r>
              <a:rPr lang="en-US" sz="1600" dirty="0" smtClean="0">
                <a:latin typeface="Arial" pitchFamily="34" charset="0"/>
                <a:cs typeface="Arial" pitchFamily="34" charset="0"/>
              </a:rPr>
              <a:t>T3 5-10 m of sand</a:t>
            </a:r>
          </a:p>
        </p:txBody>
      </p:sp>
      <p:sp>
        <p:nvSpPr>
          <p:cNvPr id="9" name="TextBox 8"/>
          <p:cNvSpPr txBox="1"/>
          <p:nvPr/>
        </p:nvSpPr>
        <p:spPr>
          <a:xfrm>
            <a:off x="445342" y="2116111"/>
            <a:ext cx="314510" cy="307777"/>
          </a:xfrm>
          <a:prstGeom prst="rect">
            <a:avLst/>
          </a:prstGeom>
          <a:noFill/>
        </p:spPr>
        <p:txBody>
          <a:bodyPr wrap="none" rtlCol="0">
            <a:spAutoFit/>
          </a:bodyPr>
          <a:lstStyle/>
          <a:p>
            <a:r>
              <a:rPr lang="en-US" sz="1400" dirty="0" smtClean="0">
                <a:solidFill>
                  <a:srgbClr val="FFFF00"/>
                </a:solidFill>
                <a:latin typeface="Arial" pitchFamily="34" charset="0"/>
                <a:cs typeface="Arial" pitchFamily="34" charset="0"/>
              </a:rPr>
              <a:t>N</a:t>
            </a:r>
          </a:p>
        </p:txBody>
      </p:sp>
      <p:sp>
        <p:nvSpPr>
          <p:cNvPr id="10" name="TextBox 9"/>
          <p:cNvSpPr txBox="1"/>
          <p:nvPr/>
        </p:nvSpPr>
        <p:spPr>
          <a:xfrm>
            <a:off x="464392" y="4440211"/>
            <a:ext cx="314510" cy="307777"/>
          </a:xfrm>
          <a:prstGeom prst="rect">
            <a:avLst/>
          </a:prstGeom>
          <a:noFill/>
        </p:spPr>
        <p:txBody>
          <a:bodyPr wrap="none" rtlCol="0">
            <a:spAutoFit/>
          </a:bodyPr>
          <a:lstStyle/>
          <a:p>
            <a:r>
              <a:rPr lang="en-US" sz="1400" dirty="0" smtClean="0">
                <a:solidFill>
                  <a:srgbClr val="FFFF00"/>
                </a:solidFill>
                <a:latin typeface="Arial" pitchFamily="34" charset="0"/>
                <a:cs typeface="Arial" pitchFamily="34" charset="0"/>
              </a:rPr>
              <a:t>N</a:t>
            </a:r>
          </a:p>
        </p:txBody>
      </p:sp>
      <p:sp>
        <p:nvSpPr>
          <p:cNvPr id="11" name="TextBox 10"/>
          <p:cNvSpPr txBox="1"/>
          <p:nvPr/>
        </p:nvSpPr>
        <p:spPr>
          <a:xfrm>
            <a:off x="8693992" y="2135161"/>
            <a:ext cx="314510" cy="307777"/>
          </a:xfrm>
          <a:prstGeom prst="rect">
            <a:avLst/>
          </a:prstGeom>
          <a:noFill/>
        </p:spPr>
        <p:txBody>
          <a:bodyPr wrap="none" rtlCol="0">
            <a:spAutoFit/>
          </a:bodyPr>
          <a:lstStyle/>
          <a:p>
            <a:r>
              <a:rPr lang="en-US" sz="1400" dirty="0" smtClean="0">
                <a:solidFill>
                  <a:srgbClr val="FFFF00"/>
                </a:solidFill>
                <a:latin typeface="Arial" pitchFamily="34" charset="0"/>
                <a:cs typeface="Arial" pitchFamily="34" charset="0"/>
              </a:rPr>
              <a:t>S</a:t>
            </a:r>
          </a:p>
        </p:txBody>
      </p:sp>
      <p:sp>
        <p:nvSpPr>
          <p:cNvPr id="12" name="TextBox 11"/>
          <p:cNvSpPr txBox="1"/>
          <p:nvPr/>
        </p:nvSpPr>
        <p:spPr>
          <a:xfrm>
            <a:off x="8703517" y="4478311"/>
            <a:ext cx="314510" cy="307777"/>
          </a:xfrm>
          <a:prstGeom prst="rect">
            <a:avLst/>
          </a:prstGeom>
          <a:noFill/>
        </p:spPr>
        <p:txBody>
          <a:bodyPr wrap="none" rtlCol="0">
            <a:spAutoFit/>
          </a:bodyPr>
          <a:lstStyle/>
          <a:p>
            <a:r>
              <a:rPr lang="en-US" sz="1400" dirty="0" smtClean="0">
                <a:solidFill>
                  <a:srgbClr val="FFFF00"/>
                </a:solidFill>
                <a:latin typeface="Arial" pitchFamily="34" charset="0"/>
                <a:cs typeface="Arial" pitchFamily="34" charset="0"/>
              </a:rPr>
              <a:t>S</a:t>
            </a:r>
          </a:p>
        </p:txBody>
      </p:sp>
      <p:sp>
        <p:nvSpPr>
          <p:cNvPr id="13" name="TextBox 12"/>
          <p:cNvSpPr txBox="1"/>
          <p:nvPr/>
        </p:nvSpPr>
        <p:spPr>
          <a:xfrm>
            <a:off x="569167" y="6430930"/>
            <a:ext cx="314510" cy="307777"/>
          </a:xfrm>
          <a:prstGeom prst="rect">
            <a:avLst/>
          </a:prstGeom>
          <a:noFill/>
        </p:spPr>
        <p:txBody>
          <a:bodyPr wrap="none" rtlCol="0">
            <a:spAutoFit/>
          </a:bodyPr>
          <a:lstStyle/>
          <a:p>
            <a:r>
              <a:rPr lang="en-US" sz="1400" dirty="0" smtClean="0">
                <a:solidFill>
                  <a:srgbClr val="FFFF00"/>
                </a:solidFill>
                <a:latin typeface="Arial" pitchFamily="34" charset="0"/>
                <a:cs typeface="Arial" pitchFamily="34" charset="0"/>
              </a:rPr>
              <a:t>E</a:t>
            </a:r>
          </a:p>
        </p:txBody>
      </p:sp>
      <p:sp>
        <p:nvSpPr>
          <p:cNvPr id="14" name="TextBox 13"/>
          <p:cNvSpPr txBox="1"/>
          <p:nvPr/>
        </p:nvSpPr>
        <p:spPr>
          <a:xfrm>
            <a:off x="5007817" y="6430930"/>
            <a:ext cx="354584" cy="307777"/>
          </a:xfrm>
          <a:prstGeom prst="rect">
            <a:avLst/>
          </a:prstGeom>
          <a:noFill/>
        </p:spPr>
        <p:txBody>
          <a:bodyPr wrap="none" rtlCol="0">
            <a:spAutoFit/>
          </a:bodyPr>
          <a:lstStyle/>
          <a:p>
            <a:r>
              <a:rPr lang="en-US" sz="1400" dirty="0" smtClean="0">
                <a:solidFill>
                  <a:srgbClr val="FFFF00"/>
                </a:solidFill>
                <a:latin typeface="Arial" pitchFamily="34" charset="0"/>
                <a:cs typeface="Arial" pitchFamily="34" charset="0"/>
              </a:rPr>
              <a:t>W</a:t>
            </a:r>
          </a:p>
        </p:txBody>
      </p:sp>
      <p:sp>
        <p:nvSpPr>
          <p:cNvPr id="15" name="TextBox 14"/>
          <p:cNvSpPr txBox="1"/>
          <p:nvPr/>
        </p:nvSpPr>
        <p:spPr>
          <a:xfrm>
            <a:off x="5642208" y="4812268"/>
            <a:ext cx="3553089"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Sand Pit Profiles, Rte 3 / Rte 115</a:t>
            </a:r>
          </a:p>
        </p:txBody>
      </p:sp>
      <p:sp>
        <p:nvSpPr>
          <p:cNvPr id="16" name="TextBox 15"/>
          <p:cNvSpPr txBox="1"/>
          <p:nvPr/>
        </p:nvSpPr>
        <p:spPr>
          <a:xfrm rot="21116699">
            <a:off x="1674262" y="2756424"/>
            <a:ext cx="1056700" cy="230832"/>
          </a:xfrm>
          <a:prstGeom prst="rect">
            <a:avLst/>
          </a:prstGeom>
          <a:noFill/>
        </p:spPr>
        <p:txBody>
          <a:bodyPr wrap="none" rtlCol="0">
            <a:spAutoFit/>
          </a:bodyPr>
          <a:lstStyle/>
          <a:p>
            <a:r>
              <a:rPr lang="en-US" sz="900" b="1" dirty="0" smtClean="0">
                <a:solidFill>
                  <a:srgbClr val="FFFF00"/>
                </a:solidFill>
                <a:latin typeface="Arial" pitchFamily="34" charset="0"/>
                <a:cs typeface="Arial" pitchFamily="34" charset="0"/>
              </a:rPr>
              <a:t>Erosion surface</a:t>
            </a:r>
          </a:p>
        </p:txBody>
      </p:sp>
      <p:sp>
        <p:nvSpPr>
          <p:cNvPr id="17" name="TextBox 16"/>
          <p:cNvSpPr txBox="1"/>
          <p:nvPr/>
        </p:nvSpPr>
        <p:spPr>
          <a:xfrm>
            <a:off x="6981548" y="2813574"/>
            <a:ext cx="671979" cy="230832"/>
          </a:xfrm>
          <a:prstGeom prst="rect">
            <a:avLst/>
          </a:prstGeom>
          <a:noFill/>
        </p:spPr>
        <p:txBody>
          <a:bodyPr wrap="none" rtlCol="0">
            <a:spAutoFit/>
          </a:bodyPr>
          <a:lstStyle/>
          <a:p>
            <a:r>
              <a:rPr lang="en-US" sz="900" b="1" dirty="0" smtClean="0">
                <a:solidFill>
                  <a:srgbClr val="FFFF00"/>
                </a:solidFill>
                <a:latin typeface="Arial" pitchFamily="34" charset="0"/>
                <a:cs typeface="Arial" pitchFamily="34" charset="0"/>
              </a:rPr>
              <a:t>Buckling</a:t>
            </a:r>
          </a:p>
        </p:txBody>
      </p:sp>
      <p:sp>
        <p:nvSpPr>
          <p:cNvPr id="18" name="TextBox 17"/>
          <p:cNvSpPr txBox="1"/>
          <p:nvPr/>
        </p:nvSpPr>
        <p:spPr>
          <a:xfrm>
            <a:off x="4438373" y="2870724"/>
            <a:ext cx="671979" cy="230832"/>
          </a:xfrm>
          <a:prstGeom prst="rect">
            <a:avLst/>
          </a:prstGeom>
          <a:noFill/>
        </p:spPr>
        <p:txBody>
          <a:bodyPr wrap="none" rtlCol="0">
            <a:spAutoFit/>
          </a:bodyPr>
          <a:lstStyle/>
          <a:p>
            <a:r>
              <a:rPr lang="en-US" sz="900" b="1" dirty="0" smtClean="0">
                <a:solidFill>
                  <a:srgbClr val="FFFF00"/>
                </a:solidFill>
                <a:latin typeface="Arial" pitchFamily="34" charset="0"/>
                <a:cs typeface="Arial" pitchFamily="34" charset="0"/>
              </a:rPr>
              <a:t>Buckling</a:t>
            </a:r>
          </a:p>
        </p:txBody>
      </p:sp>
      <p:sp>
        <p:nvSpPr>
          <p:cNvPr id="19"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b="1" i="0" u="sng" strike="noStrike" kern="1200" cap="none" spc="0" normalizeH="0" baseline="0" noProof="0" dirty="0" smtClean="0">
                <a:ln>
                  <a:noFill/>
                </a:ln>
                <a:solidFill>
                  <a:schemeClr val="bg1"/>
                </a:solidFill>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dcrlsaa\Documents\Till_NewEngland\SandPits\Rte3Composite_Oct2012.tif"/>
          <p:cNvPicPr>
            <a:picLocks noChangeAspect="1" noChangeArrowheads="1"/>
          </p:cNvPicPr>
          <p:nvPr/>
        </p:nvPicPr>
        <p:blipFill>
          <a:blip r:embed="rId2" cstate="screen"/>
          <a:srcRect/>
          <a:stretch>
            <a:fillRect/>
          </a:stretch>
        </p:blipFill>
        <p:spPr bwMode="auto">
          <a:xfrm>
            <a:off x="0" y="838200"/>
            <a:ext cx="9128999" cy="2057400"/>
          </a:xfrm>
          <a:prstGeom prst="rect">
            <a:avLst/>
          </a:prstGeom>
          <a:noFill/>
        </p:spPr>
      </p:pic>
      <p:pic>
        <p:nvPicPr>
          <p:cNvPr id="4" name="Picture 2" descr="C:\Users\Steve\Documents\Till_NewEngland\BethMoraine\Rte3_Delta-S-N_noElev.tif"/>
          <p:cNvPicPr>
            <a:picLocks noChangeAspect="1" noChangeArrowheads="1"/>
          </p:cNvPicPr>
          <p:nvPr/>
        </p:nvPicPr>
        <p:blipFill>
          <a:blip r:embed="rId3" cstate="screen"/>
          <a:srcRect/>
          <a:stretch>
            <a:fillRect/>
          </a:stretch>
        </p:blipFill>
        <p:spPr bwMode="auto">
          <a:xfrm>
            <a:off x="26827" y="3200400"/>
            <a:ext cx="9117173" cy="3152774"/>
          </a:xfrm>
          <a:prstGeom prst="rect">
            <a:avLst/>
          </a:prstGeom>
          <a:noFill/>
        </p:spPr>
      </p:pic>
      <p:sp>
        <p:nvSpPr>
          <p:cNvPr id="5" name="TextBox 4"/>
          <p:cNvSpPr txBox="1"/>
          <p:nvPr/>
        </p:nvSpPr>
        <p:spPr>
          <a:xfrm>
            <a:off x="294590" y="381000"/>
            <a:ext cx="8849410"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Detail from previous slide: S-N along Route 3 up to Rte 115, just east of the sand pits</a:t>
            </a:r>
          </a:p>
        </p:txBody>
      </p:sp>
      <p:sp>
        <p:nvSpPr>
          <p:cNvPr id="6"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b="1" i="0" u="sng" strike="noStrike" kern="1200" cap="none" spc="0" normalizeH="0" baseline="0" noProof="0" dirty="0" smtClean="0">
                <a:ln>
                  <a:noFill/>
                </a:ln>
                <a:solidFill>
                  <a:schemeClr val="bg1"/>
                </a:solidFill>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H_GPR_2012-2013.tif"/>
          <p:cNvPicPr>
            <a:picLocks noChangeAspect="1"/>
          </p:cNvPicPr>
          <p:nvPr/>
        </p:nvPicPr>
        <p:blipFill>
          <a:blip r:embed="rId2" cstate="screen"/>
          <a:srcRect/>
          <a:stretch>
            <a:fillRect/>
          </a:stretch>
        </p:blipFill>
        <p:spPr>
          <a:xfrm>
            <a:off x="457200" y="539496"/>
            <a:ext cx="8229600" cy="6089904"/>
          </a:xfrm>
          <a:prstGeom prst="rect">
            <a:avLst/>
          </a:prstGeom>
        </p:spPr>
      </p:pic>
      <p:sp>
        <p:nvSpPr>
          <p:cNvPr id="13" name="Rectangle 12"/>
          <p:cNvSpPr/>
          <p:nvPr/>
        </p:nvSpPr>
        <p:spPr>
          <a:xfrm>
            <a:off x="4114800" y="5029200"/>
            <a:ext cx="4572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600200" y="3276600"/>
            <a:ext cx="609600" cy="762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895600" y="685800"/>
            <a:ext cx="3595856" cy="369332"/>
          </a:xfrm>
          <a:prstGeom prst="rect">
            <a:avLst/>
          </a:prstGeom>
          <a:solidFill>
            <a:schemeClr val="bg1">
              <a:lumMod val="85000"/>
            </a:schemeClr>
          </a:solidFill>
        </p:spPr>
        <p:txBody>
          <a:bodyPr wrap="none" rtlCol="0">
            <a:spAutoFit/>
          </a:bodyPr>
          <a:lstStyle/>
          <a:p>
            <a:r>
              <a:rPr lang="en-US" dirty="0" smtClean="0">
                <a:solidFill>
                  <a:srgbClr val="FF0000"/>
                </a:solidFill>
                <a:latin typeface="Arial" pitchFamily="34" charset="0"/>
                <a:cs typeface="Arial" pitchFamily="34" charset="0"/>
              </a:rPr>
              <a:t>Bethlehem moraine-Route 3 area</a:t>
            </a:r>
          </a:p>
        </p:txBody>
      </p:sp>
      <p:sp>
        <p:nvSpPr>
          <p:cNvPr id="6" name="TextBox 5"/>
          <p:cNvSpPr txBox="1"/>
          <p:nvPr/>
        </p:nvSpPr>
        <p:spPr>
          <a:xfrm>
            <a:off x="1447800" y="4114800"/>
            <a:ext cx="931665" cy="307777"/>
          </a:xfrm>
          <a:prstGeom prst="rect">
            <a:avLst/>
          </a:prstGeom>
          <a:noFill/>
        </p:spPr>
        <p:txBody>
          <a:bodyPr wrap="none" rtlCol="0">
            <a:spAutoFit/>
          </a:bodyPr>
          <a:lstStyle/>
          <a:p>
            <a:r>
              <a:rPr lang="en-US" sz="1400" dirty="0" smtClean="0">
                <a:solidFill>
                  <a:srgbClr val="FFFF00"/>
                </a:solidFill>
                <a:latin typeface="Arial" pitchFamily="34" charset="0"/>
                <a:cs typeface="Arial" pitchFamily="34" charset="0"/>
              </a:rPr>
              <a:t>Sand pits</a:t>
            </a:r>
          </a:p>
        </p:txBody>
      </p:sp>
      <p:sp>
        <p:nvSpPr>
          <p:cNvPr id="7" name="TextBox 6"/>
          <p:cNvSpPr txBox="1"/>
          <p:nvPr/>
        </p:nvSpPr>
        <p:spPr>
          <a:xfrm rot="3470702">
            <a:off x="1722163" y="2646700"/>
            <a:ext cx="675185" cy="338554"/>
          </a:xfrm>
          <a:prstGeom prst="rect">
            <a:avLst/>
          </a:prstGeom>
          <a:noFill/>
        </p:spPr>
        <p:txBody>
          <a:bodyPr wrap="none" rtlCol="0">
            <a:spAutoFit/>
          </a:bodyPr>
          <a:lstStyle/>
          <a:p>
            <a:r>
              <a:rPr lang="en-US" sz="1600" dirty="0" smtClean="0">
                <a:solidFill>
                  <a:srgbClr val="FFFF00"/>
                </a:solidFill>
                <a:latin typeface="Arial" pitchFamily="34" charset="0"/>
                <a:cs typeface="Arial" pitchFamily="34" charset="0"/>
              </a:rPr>
              <a:t>Rte 3</a:t>
            </a:r>
          </a:p>
        </p:txBody>
      </p:sp>
      <p:sp>
        <p:nvSpPr>
          <p:cNvPr id="8" name="TextBox 7"/>
          <p:cNvSpPr txBox="1"/>
          <p:nvPr/>
        </p:nvSpPr>
        <p:spPr>
          <a:xfrm rot="20235921">
            <a:off x="3070879" y="2597960"/>
            <a:ext cx="798104" cy="307777"/>
          </a:xfrm>
          <a:prstGeom prst="rect">
            <a:avLst/>
          </a:prstGeom>
          <a:noFill/>
        </p:spPr>
        <p:txBody>
          <a:bodyPr wrap="none" rtlCol="0">
            <a:spAutoFit/>
          </a:bodyPr>
          <a:lstStyle/>
          <a:p>
            <a:r>
              <a:rPr lang="en-US" sz="1400" dirty="0" smtClean="0">
                <a:solidFill>
                  <a:srgbClr val="FFFF00"/>
                </a:solidFill>
                <a:latin typeface="Arial" pitchFamily="34" charset="0"/>
                <a:cs typeface="Arial" pitchFamily="34" charset="0"/>
              </a:rPr>
              <a:t>Rte 115</a:t>
            </a:r>
          </a:p>
        </p:txBody>
      </p:sp>
      <p:sp>
        <p:nvSpPr>
          <p:cNvPr id="10"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b="1" i="0" u="sng" strike="noStrike" kern="1200" cap="none" spc="0" normalizeH="0" baseline="0" noProof="0" dirty="0" smtClean="0">
                <a:ln>
                  <a:noFill/>
                </a:ln>
                <a:solidFill>
                  <a:schemeClr val="bg1"/>
                </a:solidFill>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557018"/>
            <a:ext cx="9079290" cy="5615182"/>
            <a:chOff x="1" y="466531"/>
            <a:chExt cx="9079290" cy="5615182"/>
          </a:xfrm>
        </p:grpSpPr>
        <p:pic>
          <p:nvPicPr>
            <p:cNvPr id="2" name="Picture 3" descr="C:\Users\Steve\Documents\Till_NewEngland\BethMoraine\BethMoraineHill_100-200MHz.tif"/>
            <p:cNvPicPr>
              <a:picLocks noChangeAspect="1" noChangeArrowheads="1"/>
            </p:cNvPicPr>
            <p:nvPr/>
          </p:nvPicPr>
          <p:blipFill>
            <a:blip r:embed="rId2" cstate="screen"/>
            <a:srcRect/>
            <a:stretch>
              <a:fillRect/>
            </a:stretch>
          </p:blipFill>
          <p:spPr bwMode="auto">
            <a:xfrm>
              <a:off x="1" y="466531"/>
              <a:ext cx="9079290" cy="5615182"/>
            </a:xfrm>
            <a:prstGeom prst="rect">
              <a:avLst/>
            </a:prstGeom>
            <a:noFill/>
          </p:spPr>
        </p:pic>
        <p:sp>
          <p:nvSpPr>
            <p:cNvPr id="3" name="TextBox 2"/>
            <p:cNvSpPr txBox="1"/>
            <p:nvPr/>
          </p:nvSpPr>
          <p:spPr>
            <a:xfrm>
              <a:off x="7641772" y="2771192"/>
              <a:ext cx="979755" cy="369332"/>
            </a:xfrm>
            <a:prstGeom prst="rect">
              <a:avLst/>
            </a:prstGeom>
            <a:noFill/>
          </p:spPr>
          <p:txBody>
            <a:bodyPr wrap="none" rtlCol="0">
              <a:spAutoFit/>
            </a:bodyPr>
            <a:lstStyle/>
            <a:p>
              <a:r>
                <a:rPr lang="en-US" dirty="0" smtClean="0">
                  <a:solidFill>
                    <a:srgbClr val="FFFF00"/>
                  </a:solidFill>
                  <a:latin typeface="Arial" pitchFamily="34" charset="0"/>
                  <a:cs typeface="Arial" pitchFamily="34" charset="0"/>
                </a:rPr>
                <a:t>80 MHz</a:t>
              </a:r>
            </a:p>
          </p:txBody>
        </p:sp>
        <p:sp>
          <p:nvSpPr>
            <p:cNvPr id="4" name="TextBox 3"/>
            <p:cNvSpPr txBox="1"/>
            <p:nvPr/>
          </p:nvSpPr>
          <p:spPr>
            <a:xfrm>
              <a:off x="7887478" y="5657462"/>
              <a:ext cx="1107996" cy="369332"/>
            </a:xfrm>
            <a:prstGeom prst="rect">
              <a:avLst/>
            </a:prstGeom>
            <a:noFill/>
          </p:spPr>
          <p:txBody>
            <a:bodyPr wrap="none" rtlCol="0">
              <a:spAutoFit/>
            </a:bodyPr>
            <a:lstStyle/>
            <a:p>
              <a:r>
                <a:rPr lang="en-US" dirty="0" smtClean="0">
                  <a:solidFill>
                    <a:srgbClr val="FFFF00"/>
                  </a:solidFill>
                  <a:latin typeface="Arial" pitchFamily="34" charset="0"/>
                  <a:cs typeface="Arial" pitchFamily="34" charset="0"/>
                </a:rPr>
                <a:t>160 MHz</a:t>
              </a:r>
            </a:p>
          </p:txBody>
        </p:sp>
      </p:grpSp>
      <p:sp>
        <p:nvSpPr>
          <p:cNvPr id="5" name="TextBox 4"/>
          <p:cNvSpPr txBox="1"/>
          <p:nvPr/>
        </p:nvSpPr>
        <p:spPr>
          <a:xfrm>
            <a:off x="1143000" y="6248400"/>
            <a:ext cx="6833922"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Moraine north of the sand pits; needs elevation correction, </a:t>
            </a:r>
            <a:r>
              <a:rPr lang="en-US" i="1" dirty="0" smtClean="0">
                <a:solidFill>
                  <a:srgbClr val="FF0000"/>
                </a:solidFill>
                <a:latin typeface="Symbol" pitchFamily="18" charset="2"/>
                <a:cs typeface="Arial" pitchFamily="34" charset="0"/>
              </a:rPr>
              <a:t>e</a:t>
            </a:r>
            <a:r>
              <a:rPr lang="en-US" dirty="0" smtClean="0">
                <a:solidFill>
                  <a:srgbClr val="FF0000"/>
                </a:solidFill>
                <a:latin typeface="Arial" pitchFamily="34" charset="0"/>
                <a:cs typeface="Arial" pitchFamily="34" charset="0"/>
              </a:rPr>
              <a:t> = 14</a:t>
            </a:r>
          </a:p>
        </p:txBody>
      </p:sp>
      <p:sp>
        <p:nvSpPr>
          <p:cNvPr id="7" name="Title 1"/>
          <p:cNvSpPr txBox="1">
            <a:spLocks/>
          </p:cNvSpPr>
          <p:nvPr/>
        </p:nvSpPr>
        <p:spPr>
          <a:xfrm>
            <a:off x="0" y="0"/>
            <a:ext cx="9144000" cy="381000"/>
          </a:xfrm>
          <a:prstGeom prst="rect">
            <a:avLst/>
          </a:prstGeom>
          <a:solidFill>
            <a:schemeClr val="accent1"/>
          </a:solidFill>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i="0" strike="noStrike" kern="1200" cap="none" spc="0" normalizeH="0" baseline="0" noProof="0" dirty="0" smtClean="0">
                <a:ln>
                  <a:noFill/>
                </a:ln>
                <a:effectLst/>
                <a:uLnTx/>
                <a:uFillTx/>
                <a:latin typeface="+mj-lt"/>
                <a:ea typeface="+mj-ea"/>
                <a:cs typeface="+mj-cs"/>
              </a:rPr>
              <a:t>Outline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1800" b="1" i="0" u="sng" strike="noStrike" kern="1200" cap="none" spc="0" normalizeH="0" baseline="0" noProof="0" dirty="0" smtClean="0">
                <a:ln>
                  <a:noFill/>
                </a:ln>
                <a:solidFill>
                  <a:schemeClr val="bg1"/>
                </a:solidFill>
                <a:effectLst/>
                <a:uLnTx/>
                <a:uFillTx/>
                <a:latin typeface="+mj-lt"/>
                <a:ea typeface="+mj-ea"/>
                <a:cs typeface="+mj-cs"/>
              </a:rPr>
              <a:t>Surficial Geology</a:t>
            </a:r>
            <a:r>
              <a:rPr kumimoji="0" lang="en-US" sz="1800" i="0" strike="noStrike" kern="1200" cap="none" spc="0" normalizeH="0" noProof="0" dirty="0" smtClean="0">
                <a:ln>
                  <a:noFill/>
                </a:ln>
                <a:effectLst/>
                <a:uLnTx/>
                <a:uFillTx/>
                <a:latin typeface="+mj-lt"/>
                <a:ea typeface="+mj-ea"/>
                <a:cs typeface="+mj-cs"/>
              </a:rPr>
              <a:t>        </a:t>
            </a:r>
            <a:r>
              <a:rPr kumimoji="0" lang="en-US" sz="1800" i="0" strike="noStrike" kern="1200" cap="none" spc="0" normalizeH="0" baseline="0" noProof="0" dirty="0" smtClean="0">
                <a:ln>
                  <a:noFill/>
                </a:ln>
                <a:effectLst/>
                <a:uLnTx/>
                <a:uFillTx/>
                <a:latin typeface="+mj-lt"/>
                <a:ea typeface="+mj-ea"/>
                <a:cs typeface="+mj-cs"/>
              </a:rPr>
              <a:t>Bedrock Geology</a:t>
            </a:r>
            <a:r>
              <a:rPr kumimoji="0" lang="en-US" sz="1800" b="0" i="0" u="none" strike="noStrike" kern="1200" cap="none" spc="0" normalizeH="0" noProof="0" dirty="0" smtClean="0">
                <a:ln>
                  <a:noFill/>
                </a:ln>
                <a:solidFill>
                  <a:schemeClr val="tx1"/>
                </a:solidFill>
                <a:effectLst/>
                <a:uLnTx/>
                <a:uFillTx/>
                <a:latin typeface="+mj-lt"/>
                <a:ea typeface="+mj-ea"/>
                <a:cs typeface="+mj-cs"/>
              </a:rPr>
              <a:t>        </a:t>
            </a:r>
            <a:r>
              <a:rPr kumimoji="0" lang="en-US" sz="1800" i="0" strike="noStrike" kern="1200" cap="none" spc="0" normalizeH="0" noProof="0" dirty="0" smtClean="0">
                <a:ln>
                  <a:noFill/>
                </a:ln>
                <a:effectLst/>
                <a:uLnTx/>
                <a:uFillTx/>
                <a:latin typeface="+mj-lt"/>
                <a:ea typeface="+mj-ea"/>
                <a:cs typeface="+mj-cs"/>
              </a:rPr>
              <a:t>Lacustrine        Season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Conclusions</a:t>
            </a: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9" name="Straight Arrow Connector 8"/>
          <p:cNvCxnSpPr/>
          <p:nvPr/>
        </p:nvCxnSpPr>
        <p:spPr>
          <a:xfrm flipV="1">
            <a:off x="3962400" y="1806222"/>
            <a:ext cx="417689" cy="711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3002844" y="1196622"/>
            <a:ext cx="4363156" cy="810919"/>
          </a:xfrm>
          <a:custGeom>
            <a:avLst/>
            <a:gdLst>
              <a:gd name="connsiteX0" fmla="*/ 0 w 4363156"/>
              <a:gd name="connsiteY0" fmla="*/ 0 h 810919"/>
              <a:gd name="connsiteX1" fmla="*/ 327378 w 4363156"/>
              <a:gd name="connsiteY1" fmla="*/ 124178 h 810919"/>
              <a:gd name="connsiteX2" fmla="*/ 632178 w 4363156"/>
              <a:gd name="connsiteY2" fmla="*/ 225778 h 810919"/>
              <a:gd name="connsiteX3" fmla="*/ 1027289 w 4363156"/>
              <a:gd name="connsiteY3" fmla="*/ 417689 h 810919"/>
              <a:gd name="connsiteX4" fmla="*/ 1275645 w 4363156"/>
              <a:gd name="connsiteY4" fmla="*/ 530578 h 810919"/>
              <a:gd name="connsiteX5" fmla="*/ 1512712 w 4363156"/>
              <a:gd name="connsiteY5" fmla="*/ 654756 h 810919"/>
              <a:gd name="connsiteX6" fmla="*/ 1738489 w 4363156"/>
              <a:gd name="connsiteY6" fmla="*/ 767645 h 810919"/>
              <a:gd name="connsiteX7" fmla="*/ 2065867 w 4363156"/>
              <a:gd name="connsiteY7" fmla="*/ 790223 h 810919"/>
              <a:gd name="connsiteX8" fmla="*/ 2517423 w 4363156"/>
              <a:gd name="connsiteY8" fmla="*/ 643467 h 810919"/>
              <a:gd name="connsiteX9" fmla="*/ 2675467 w 4363156"/>
              <a:gd name="connsiteY9" fmla="*/ 553156 h 810919"/>
              <a:gd name="connsiteX10" fmla="*/ 3059289 w 4363156"/>
              <a:gd name="connsiteY10" fmla="*/ 406400 h 810919"/>
              <a:gd name="connsiteX11" fmla="*/ 3409245 w 4363156"/>
              <a:gd name="connsiteY11" fmla="*/ 327378 h 810919"/>
              <a:gd name="connsiteX12" fmla="*/ 3770489 w 4363156"/>
              <a:gd name="connsiteY12" fmla="*/ 248356 h 810919"/>
              <a:gd name="connsiteX13" fmla="*/ 4052712 w 4363156"/>
              <a:gd name="connsiteY13" fmla="*/ 169334 h 810919"/>
              <a:gd name="connsiteX14" fmla="*/ 4312356 w 4363156"/>
              <a:gd name="connsiteY14" fmla="*/ 90311 h 810919"/>
              <a:gd name="connsiteX15" fmla="*/ 4357512 w 4363156"/>
              <a:gd name="connsiteY15" fmla="*/ 67734 h 8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63156" h="810919">
                <a:moveTo>
                  <a:pt x="0" y="0"/>
                </a:moveTo>
                <a:cubicBezTo>
                  <a:pt x="111007" y="43274"/>
                  <a:pt x="222015" y="86548"/>
                  <a:pt x="327378" y="124178"/>
                </a:cubicBezTo>
                <a:cubicBezTo>
                  <a:pt x="432741" y="161808"/>
                  <a:pt x="515526" y="176860"/>
                  <a:pt x="632178" y="225778"/>
                </a:cubicBezTo>
                <a:cubicBezTo>
                  <a:pt x="748830" y="274697"/>
                  <a:pt x="920045" y="366889"/>
                  <a:pt x="1027289" y="417689"/>
                </a:cubicBezTo>
                <a:cubicBezTo>
                  <a:pt x="1134533" y="468489"/>
                  <a:pt x="1194741" y="491067"/>
                  <a:pt x="1275645" y="530578"/>
                </a:cubicBezTo>
                <a:cubicBezTo>
                  <a:pt x="1356549" y="570089"/>
                  <a:pt x="1435571" y="615245"/>
                  <a:pt x="1512712" y="654756"/>
                </a:cubicBezTo>
                <a:cubicBezTo>
                  <a:pt x="1589853" y="694267"/>
                  <a:pt x="1646297" y="745067"/>
                  <a:pt x="1738489" y="767645"/>
                </a:cubicBezTo>
                <a:cubicBezTo>
                  <a:pt x="1830682" y="790223"/>
                  <a:pt x="1936045" y="810919"/>
                  <a:pt x="2065867" y="790223"/>
                </a:cubicBezTo>
                <a:cubicBezTo>
                  <a:pt x="2195689" y="769527"/>
                  <a:pt x="2415823" y="682978"/>
                  <a:pt x="2517423" y="643467"/>
                </a:cubicBezTo>
                <a:cubicBezTo>
                  <a:pt x="2619023" y="603956"/>
                  <a:pt x="2585156" y="592667"/>
                  <a:pt x="2675467" y="553156"/>
                </a:cubicBezTo>
                <a:cubicBezTo>
                  <a:pt x="2765778" y="513645"/>
                  <a:pt x="2936993" y="444030"/>
                  <a:pt x="3059289" y="406400"/>
                </a:cubicBezTo>
                <a:cubicBezTo>
                  <a:pt x="3181585" y="368770"/>
                  <a:pt x="3409245" y="327378"/>
                  <a:pt x="3409245" y="327378"/>
                </a:cubicBezTo>
                <a:cubicBezTo>
                  <a:pt x="3527778" y="301037"/>
                  <a:pt x="3663245" y="274697"/>
                  <a:pt x="3770489" y="248356"/>
                </a:cubicBezTo>
                <a:cubicBezTo>
                  <a:pt x="3877733" y="222015"/>
                  <a:pt x="3962401" y="195675"/>
                  <a:pt x="4052712" y="169334"/>
                </a:cubicBezTo>
                <a:cubicBezTo>
                  <a:pt x="4143023" y="142993"/>
                  <a:pt x="4261556" y="107244"/>
                  <a:pt x="4312356" y="90311"/>
                </a:cubicBezTo>
                <a:cubicBezTo>
                  <a:pt x="4363156" y="73378"/>
                  <a:pt x="4360334" y="70556"/>
                  <a:pt x="4357512" y="67734"/>
                </a:cubicBezTo>
              </a:path>
            </a:pathLst>
          </a:cu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Arrow Connector 10"/>
          <p:cNvCxnSpPr/>
          <p:nvPr/>
        </p:nvCxnSpPr>
        <p:spPr>
          <a:xfrm flipV="1">
            <a:off x="3821288" y="4938889"/>
            <a:ext cx="417689" cy="711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864579" y="4859866"/>
            <a:ext cx="524933" cy="7507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978400" y="5271911"/>
            <a:ext cx="11289" cy="68862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325511" y="2754489"/>
            <a:ext cx="4864088" cy="369332"/>
          </a:xfrm>
          <a:prstGeom prst="rect">
            <a:avLst/>
          </a:prstGeom>
          <a:solidFill>
            <a:schemeClr val="bg1"/>
          </a:solidFill>
        </p:spPr>
        <p:txBody>
          <a:bodyPr wrap="none" rtlCol="0">
            <a:spAutoFit/>
          </a:bodyPr>
          <a:lstStyle/>
          <a:p>
            <a:r>
              <a:rPr lang="en-US" dirty="0" smtClean="0"/>
              <a:t>W-B-W (low to high dielectric) is likely water table</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1931</TotalTime>
  <Words>1541</Words>
  <Application>Microsoft Office PowerPoint</Application>
  <PresentationFormat>On-screen Show (4:3)</PresentationFormat>
  <Paragraphs>320</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USACE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Seth Campbell</dc:creator>
  <cp:lastModifiedBy>Seth Campbell</cp:lastModifiedBy>
  <cp:revision>50</cp:revision>
  <dcterms:created xsi:type="dcterms:W3CDTF">2013-03-18T02:43:07Z</dcterms:created>
  <dcterms:modified xsi:type="dcterms:W3CDTF">2013-03-19T10:58:10Z</dcterms:modified>
</cp:coreProperties>
</file>