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1" r:id="rId5"/>
    <p:sldId id="262" r:id="rId6"/>
    <p:sldId id="276" r:id="rId7"/>
    <p:sldId id="277" r:id="rId8"/>
    <p:sldId id="264" r:id="rId9"/>
    <p:sldId id="271" r:id="rId10"/>
    <p:sldId id="272" r:id="rId11"/>
    <p:sldId id="279" r:id="rId12"/>
    <p:sldId id="273" r:id="rId13"/>
    <p:sldId id="278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-1830" y="-72"/>
      </p:cViewPr>
      <p:guideLst>
        <p:guide orient="horz" pos="2160"/>
        <p:guide orient="horz" pos="88"/>
        <p:guide orient="horz" pos="779"/>
        <p:guide orient="horz" pos="950"/>
        <p:guide orient="horz" pos="3888"/>
        <p:guide pos="434"/>
        <p:guide pos="288"/>
        <p:guide pos="2881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9E20-6284-4187-8051-4EDC50D9BB27}" type="datetimeFigureOut">
              <a:rPr lang="en-US" smtClean="0"/>
              <a:pPr/>
              <a:t>3/17/2013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D9378-B104-4C0C-BF7A-E23EC5B22E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09728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header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08760"/>
            <a:ext cx="8231188" cy="466344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400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Bullet level 1, Arial 24 pt.</a:t>
            </a:r>
          </a:p>
          <a:p>
            <a:pPr lvl="1"/>
            <a:r>
              <a:rPr lang="en-US" dirty="0" smtClean="0"/>
              <a:t>Bullet level 2, Arial 20 pt.</a:t>
            </a:r>
          </a:p>
          <a:p>
            <a:pPr lvl="2"/>
            <a:r>
              <a:rPr lang="en-US" dirty="0" smtClean="0"/>
              <a:t>Bullet level 3, Arial 20 pt.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508123"/>
            <a:ext cx="3886200" cy="2743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Divider slide 2</a:t>
            </a:r>
          </a:p>
          <a:p>
            <a:pPr lvl="0"/>
            <a:r>
              <a:rPr lang="en-US" dirty="0" smtClean="0"/>
              <a:t>Arial 32 pt. bold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7" descr="Wave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188228"/>
            <a:ext cx="9144000" cy="17837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004689" y="1508125"/>
            <a:ext cx="3678936" cy="274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spcAft>
                <a:spcPts val="700"/>
              </a:spcAft>
              <a:buNone/>
              <a:tabLst>
                <a:tab pos="2117725" algn="l"/>
              </a:tabLst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aley Aldrich logo.jpg"/>
          <p:cNvPicPr>
            <a:picLocks noChangeAspect="1"/>
          </p:cNvPicPr>
          <p:nvPr userDrawn="1"/>
        </p:nvPicPr>
        <p:blipFill>
          <a:blip r:embed="rId2" cstate="print"/>
          <a:srcRect l="12279" t="28777" r="12279" b="21584"/>
          <a:stretch>
            <a:fillRect/>
          </a:stretch>
        </p:blipFill>
        <p:spPr bwMode="auto">
          <a:xfrm>
            <a:off x="627925" y="544513"/>
            <a:ext cx="1371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124"/>
            <a:ext cx="3886200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/>
              <a:defRPr sz="3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Arial 32 pt. bold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8" y="3429000"/>
            <a:ext cx="3886201" cy="16002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2400" b="1" baseline="0"/>
            </a:lvl1pPr>
          </a:lstStyle>
          <a:p>
            <a:pPr lvl="0"/>
            <a:r>
              <a:rPr lang="en-US" dirty="0" smtClean="0"/>
              <a:t>Subtitle, </a:t>
            </a:r>
          </a:p>
          <a:p>
            <a:pPr lvl="0"/>
            <a:r>
              <a:rPr lang="en-US" dirty="0" smtClean="0"/>
              <a:t>Arial 24 pt. bold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200649"/>
            <a:ext cx="3886200" cy="97472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1800" b="0" baseline="0"/>
            </a:lvl1pPr>
          </a:lstStyle>
          <a:p>
            <a:pPr lvl="0"/>
            <a:r>
              <a:rPr lang="en-US" dirty="0" smtClean="0"/>
              <a:t>Subtitle 2</a:t>
            </a:r>
          </a:p>
          <a:p>
            <a:pPr lvl="0"/>
            <a:r>
              <a:rPr lang="en-US" dirty="0" smtClean="0"/>
              <a:t>Arial 18 pt.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04689" y="1508125"/>
            <a:ext cx="3678936" cy="46672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700"/>
              </a:spcBef>
              <a:spcAft>
                <a:spcPts val="700"/>
              </a:spcAft>
              <a:buNone/>
              <a:tabLst>
                <a:tab pos="2117725" algn="l"/>
              </a:tabLst>
              <a:defRPr sz="2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blue_twist4"/>
          <p:cNvPicPr>
            <a:picLocks noChangeAspect="1" noChangeArrowheads="1"/>
          </p:cNvPicPr>
          <p:nvPr userDrawn="1"/>
        </p:nvPicPr>
        <p:blipFill>
          <a:blip r:embed="rId2" cstate="print"/>
          <a:srcRect l="2742" r="5850"/>
          <a:stretch>
            <a:fillRect/>
          </a:stretch>
        </p:blipFill>
        <p:spPr bwMode="auto">
          <a:xfrm>
            <a:off x="-1588" y="4073589"/>
            <a:ext cx="9142413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8123"/>
            <a:ext cx="7993696" cy="13508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2117725" algn="l"/>
              </a:tabLst>
              <a:defRPr sz="3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799" y="3041780"/>
            <a:ext cx="7985633" cy="3872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0" algn="l"/>
              </a:tabLst>
              <a:defRPr sz="2400" b="1" baseline="0"/>
            </a:lvl1pPr>
          </a:lstStyle>
          <a:p>
            <a:pPr lvl="0"/>
            <a:r>
              <a:rPr lang="en-US" dirty="0" smtClean="0"/>
              <a:t>Subtitle, Arial 24 pt. bold</a:t>
            </a:r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799" y="3714369"/>
            <a:ext cx="7993697" cy="3657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tabLst>
                <a:tab pos="0" algn="l"/>
              </a:tabLst>
              <a:defRPr sz="2000" baseline="0"/>
            </a:lvl1pPr>
          </a:lstStyle>
          <a:p>
            <a:pPr lvl="0"/>
            <a:r>
              <a:rPr lang="en-US" dirty="0" smtClean="0"/>
              <a:t>Subtitle 2, Arial 20 pt.</a:t>
            </a:r>
            <a:endParaRPr lang="en-US" dirty="0"/>
          </a:p>
        </p:txBody>
      </p:sp>
      <p:pic>
        <p:nvPicPr>
          <p:cNvPr id="7" name="Picture 9" descr="Haley Aldrich logo.jpg"/>
          <p:cNvPicPr>
            <a:picLocks noChangeAspect="1"/>
          </p:cNvPicPr>
          <p:nvPr userDrawn="1"/>
        </p:nvPicPr>
        <p:blipFill>
          <a:blip r:embed="rId3" cstate="print"/>
          <a:srcRect l="12279" t="28777" r="12279" b="21584"/>
          <a:stretch>
            <a:fillRect/>
          </a:stretch>
        </p:blipFill>
        <p:spPr bwMode="auto">
          <a:xfrm>
            <a:off x="632563" y="544513"/>
            <a:ext cx="13716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026" y="1508125"/>
            <a:ext cx="8229600" cy="46672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  <a:tabLst/>
              <a:defRPr sz="2400" baseline="0"/>
            </a:lvl1pPr>
          </a:lstStyle>
          <a:p>
            <a:pPr lvl="0"/>
            <a:r>
              <a:rPr lang="en-US" dirty="0" smtClean="0"/>
              <a:t>Text with no bullets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no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 baseline="0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4025" y="1506538"/>
            <a:ext cx="8229600" cy="466407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icon to insert content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phic left and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4025" y="1506538"/>
            <a:ext cx="4119563" cy="4664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icon to insert content</a:t>
            </a:r>
            <a:endParaRPr lang="en-US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75200" y="1498600"/>
            <a:ext cx="3886200" cy="466344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400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Bullet level 1, Arial 24 pt.</a:t>
            </a:r>
          </a:p>
          <a:p>
            <a:pPr lvl="1"/>
            <a:r>
              <a:rPr lang="en-US" dirty="0" smtClean="0"/>
              <a:t>Bullet level 2, Arial 20 pt.</a:t>
            </a:r>
          </a:p>
          <a:p>
            <a:pPr lvl="2"/>
            <a:r>
              <a:rPr lang="en-US" dirty="0" smtClean="0"/>
              <a:t>Bullet level 3, Arial 20 pt.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 hasCustomPrompt="1"/>
          </p:nvPr>
        </p:nvSpPr>
        <p:spPr>
          <a:xfrm>
            <a:off x="454025" y="133350"/>
            <a:ext cx="8229600" cy="110489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Insert header </a:t>
            </a:r>
            <a:br>
              <a:rPr lang="en-US" dirty="0" smtClean="0"/>
            </a:br>
            <a:r>
              <a:rPr lang="en-US" dirty="0" smtClean="0"/>
              <a:t>Arial 32 pt. bold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72000" y="1506538"/>
            <a:ext cx="4111625" cy="466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icon to insert content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08760"/>
            <a:ext cx="3886200" cy="466344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defRPr sz="2400"/>
            </a:lvl1pPr>
            <a:lvl2pPr marL="457200" indent="-228600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685800">
              <a:lnSpc>
                <a:spcPts val="28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itchFamily="34" charset="0"/>
              <a:buChar char="•"/>
              <a:defRPr sz="200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Bullet level 1, Arial 24 pt.</a:t>
            </a:r>
          </a:p>
          <a:p>
            <a:pPr lvl="1"/>
            <a:r>
              <a:rPr lang="en-US" dirty="0" smtClean="0"/>
              <a:t>Bullet level 2, Arial 20 pt.</a:t>
            </a:r>
          </a:p>
          <a:p>
            <a:pPr lvl="2"/>
            <a:r>
              <a:rPr lang="en-US" dirty="0" smtClean="0"/>
              <a:t>Bullet level 3, Arial 20 pt.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Wave1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6538"/>
            <a:ext cx="7997825" cy="17303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Divider slide 1</a:t>
            </a:r>
          </a:p>
          <a:p>
            <a:pPr lvl="0"/>
            <a:r>
              <a:rPr lang="en-US" dirty="0" smtClean="0"/>
              <a:t>Arial 32 pt. bold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ve1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3276600"/>
            <a:ext cx="9175750" cy="1785938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506538"/>
            <a:ext cx="7997825" cy="17303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sz="3200" b="1" baseline="0"/>
            </a:lvl1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Divider slide 2</a:t>
            </a:r>
          </a:p>
          <a:p>
            <a:pPr lvl="0"/>
            <a:r>
              <a:rPr lang="en-US" dirty="0" smtClean="0"/>
              <a:t>Arial 32 pt. bold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75375"/>
            <a:ext cx="9144000" cy="68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Background elements 2009 template.png"/>
          <p:cNvPicPr>
            <a:picLocks noChangeAspect="1"/>
          </p:cNvPicPr>
          <p:nvPr/>
        </p:nvPicPr>
        <p:blipFill>
          <a:blip r:embed="rId14" cstate="print"/>
          <a:srcRect l="905"/>
          <a:stretch>
            <a:fillRect/>
          </a:stretch>
        </p:blipFill>
        <p:spPr bwMode="auto">
          <a:xfrm>
            <a:off x="0" y="6451600"/>
            <a:ext cx="914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7559675" y="6623050"/>
            <a:ext cx="15843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FCBE5"/>
                </a:solidFill>
                <a:effectLst/>
                <a:uLnTx/>
                <a:uFillTx/>
                <a:cs typeface="Arial" charset="0"/>
              </a:rPr>
              <a:t>Haley &amp; Aldrich, Inc.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AFCBE5"/>
              </a:solidFill>
              <a:effectLst/>
              <a:uLnTx/>
              <a:uFillTx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0" y="6584950"/>
            <a:ext cx="482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marR="0" lvl="0" indent="-22860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fld id="{18063770-69F7-4D19-90D6-CD14F13A1B7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AFCBE5"/>
                </a:solidFill>
                <a:effectLst/>
                <a:uLnTx/>
                <a:uFillTx/>
              </a:rPr>
              <a:pPr marL="228600" marR="0" lvl="0" indent="-22860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AFCBE5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6041" y="1397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585846"/>
            <a:ext cx="8229600" cy="10972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IMPORTANCE OF USING GRAPHICAL METHOD TO UNDERSTAND THE INFLUENCE OF CRITICAL GEOTECHNICAL PARAMETERS USED IN HDD DESIGN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Abhinav </a:t>
            </a:r>
            <a:r>
              <a:rPr lang="en-US" b="1" dirty="0">
                <a:solidFill>
                  <a:srgbClr val="002060"/>
                </a:solidFill>
              </a:rPr>
              <a:t>Huli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Civil </a:t>
            </a:r>
            <a:r>
              <a:rPr lang="en-US" dirty="0">
                <a:solidFill>
                  <a:srgbClr val="002060"/>
                </a:solidFill>
              </a:rPr>
              <a:t>Engineer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Haley &amp; Aldrich, Manchester, NH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Bradford A. Miller, P.G.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Senior Technical Specialist-Geology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Haley &amp; Aldrich, Boston, MA</a:t>
            </a:r>
          </a:p>
          <a:p>
            <a:endParaRPr lang="en-US" dirty="0"/>
          </a:p>
        </p:txBody>
      </p:sp>
      <p:pic>
        <p:nvPicPr>
          <p:cNvPr id="4" name="Picture 3" descr="HA-Nam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363" y="3270637"/>
            <a:ext cx="2286000" cy="8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:\Current\Abhi\HDD papers\Paper\No-Dig 2013\Presentation\Pictures\Surface alignment and max pressure analyz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846" y="669999"/>
            <a:ext cx="8987840" cy="5247432"/>
          </a:xfrm>
          <a:prstGeom prst="rect">
            <a:avLst/>
          </a:prstGeom>
          <a:noFill/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991225" y="3139793"/>
            <a:ext cx="1028700" cy="1047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53200" y="2697788"/>
            <a:ext cx="2044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HDD alignment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3600" y="2057432"/>
            <a:ext cx="319593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Anticipated maximum allowable </a:t>
            </a:r>
            <a:r>
              <a:rPr lang="en-US" sz="2000" dirty="0" smtClean="0">
                <a:latin typeface="Adobe Garamond Pro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 </a:t>
            </a:r>
          </a:p>
        </p:txBody>
      </p: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2019300" y="2664450"/>
            <a:ext cx="406400" cy="303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1514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:\Current\Abhi\HDD papers\Paper\GSA 2013\min drill pressures interse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" y="443060"/>
            <a:ext cx="8970817" cy="57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719688" y="2625169"/>
            <a:ext cx="1028700" cy="1047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58735" y="1623800"/>
            <a:ext cx="2044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Anticipated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 minimum drill pressure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dobe Garamond Pro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1866" y="1711112"/>
            <a:ext cx="3195934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Anticipated maximum allowable </a:t>
            </a:r>
            <a:r>
              <a:rPr lang="en-US" sz="2000" dirty="0" smtClean="0">
                <a:latin typeface="Adobe Garamond Pro"/>
                <a:cs typeface="Arial" pitchFamily="34" charset="0"/>
              </a:rPr>
              <a:t>pressure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 </a:t>
            </a:r>
          </a:p>
        </p:txBody>
      </p:sp>
      <p:cxnSp>
        <p:nvCxnSpPr>
          <p:cNvPr id="8" name="AutoShape 4"/>
          <p:cNvCxnSpPr>
            <a:cxnSpLocks noChangeShapeType="1"/>
          </p:cNvCxnSpPr>
          <p:nvPr/>
        </p:nvCxnSpPr>
        <p:spPr bwMode="auto">
          <a:xfrm>
            <a:off x="2243856" y="2364181"/>
            <a:ext cx="406400" cy="303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flipH="1">
            <a:off x="4817097" y="2143519"/>
            <a:ext cx="1841638" cy="18063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1405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745171" imgH="5571429"/>
        </mc:Choice>
        <mc:Fallback>
          <p:control name="ShockwaveFlash1" r:id="rId2" imgW="8745171" imgH="55714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863" y="268288"/>
                  <a:ext cx="8745537" cy="5572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561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Advantages of proposed methodology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b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Test “What If” scenarios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Run parametric analysis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Understand </a:t>
            </a:r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importance of iterative method of real-time drill fluid management</a:t>
            </a:r>
          </a:p>
          <a:p>
            <a:pPr lvl="1"/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Discusses critical design considerations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supplemental graphical  software to visualize and optimize solutions</a:t>
            </a:r>
          </a:p>
          <a:p>
            <a:pPr lvl="2"/>
            <a:endParaRPr lang="en-US" sz="2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Thank You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Abhinav </a:t>
            </a:r>
            <a:r>
              <a:rPr lang="en-US" b="1" dirty="0">
                <a:solidFill>
                  <a:srgbClr val="002060"/>
                </a:solidFill>
              </a:rPr>
              <a:t>Huli</a:t>
            </a:r>
          </a:p>
          <a:p>
            <a:r>
              <a:rPr lang="en-US" dirty="0">
                <a:solidFill>
                  <a:srgbClr val="002060"/>
                </a:solidFill>
              </a:rPr>
              <a:t>Civil Engineer</a:t>
            </a:r>
          </a:p>
          <a:p>
            <a:r>
              <a:rPr lang="en-US" dirty="0">
                <a:solidFill>
                  <a:srgbClr val="002060"/>
                </a:solidFill>
              </a:rPr>
              <a:t>Haley &amp; Aldrich, Manchester, NH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Bradford A. Miller, P.G.</a:t>
            </a:r>
          </a:p>
          <a:p>
            <a:r>
              <a:rPr lang="en-US" dirty="0">
                <a:solidFill>
                  <a:srgbClr val="002060"/>
                </a:solidFill>
              </a:rPr>
              <a:t>Senior </a:t>
            </a:r>
            <a:r>
              <a:rPr lang="en-US" dirty="0" smtClean="0">
                <a:solidFill>
                  <a:srgbClr val="002060"/>
                </a:solidFill>
              </a:rPr>
              <a:t>Technical Specialist-Geology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Haley &amp; Aldrich, Boston, MA</a:t>
            </a:r>
          </a:p>
          <a:p>
            <a:endParaRPr lang="en-US" dirty="0"/>
          </a:p>
        </p:txBody>
      </p:sp>
      <p:pic>
        <p:nvPicPr>
          <p:cNvPr id="4" name="Picture 3" descr="HA-Nam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8363" y="3270637"/>
            <a:ext cx="2286000" cy="85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Three Stages of HDD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Pilot Hole: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stablish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intended alignment from entry to exit</a:t>
            </a:r>
          </a:p>
          <a:p>
            <a:endParaRPr lang="en-US" dirty="0"/>
          </a:p>
        </p:txBody>
      </p:sp>
      <p:pic>
        <p:nvPicPr>
          <p:cNvPr id="4" name="Picture 3" descr="C:\Current\Defence\Referenced\Pilot Hole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41967"/>
            <a:ext cx="9144000" cy="311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77884" y="5741895"/>
            <a:ext cx="216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(CAPP Publication 2002-0022)</a:t>
            </a:r>
          </a:p>
          <a:p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Three Stages of HDD (Cont’d)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Reaming: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diameter of the pilot borehole as necessitated by the product pipe</a:t>
            </a:r>
          </a:p>
          <a:p>
            <a:endParaRPr lang="en-US" dirty="0"/>
          </a:p>
        </p:txBody>
      </p:sp>
      <p:pic>
        <p:nvPicPr>
          <p:cNvPr id="4" name="Picture 3" descr="C:\Current\Defence\Referenced\Preream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040"/>
            <a:ext cx="9144000" cy="299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77884" y="5741895"/>
            <a:ext cx="216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(CAPP Publication 2002-0022)</a:t>
            </a:r>
          </a:p>
          <a:p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Three Stages of HDD (Cont’d)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Pipe Pullback: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product pipe is pulled into the borehole to its final alignment</a:t>
            </a:r>
          </a:p>
          <a:p>
            <a:endParaRPr lang="en-US" dirty="0"/>
          </a:p>
        </p:txBody>
      </p:sp>
      <p:pic>
        <p:nvPicPr>
          <p:cNvPr id="4" name="Picture 3" descr="C:\Current\Defence\Referenced\Pullback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7746"/>
            <a:ext cx="9144000" cy="322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77884" y="5741895"/>
            <a:ext cx="216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(CAPP Publication 2002-0022)</a:t>
            </a:r>
          </a:p>
          <a:p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Intersect method of HDD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2" descr="M:\Current\Abhi\HDD papers\Paper\No-Dig 2013\Presentation\HDD---Intersect-Illustration--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43" y="1084081"/>
            <a:ext cx="8564982" cy="49986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25022" y="6082749"/>
            <a:ext cx="1214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www.mears.net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huli\Pictures\HDD Sample Drawing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87" y="197962"/>
            <a:ext cx="9271264" cy="618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3240" y="6247999"/>
            <a:ext cx="1214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www.mears.net</a:t>
            </a:r>
            <a:endParaRPr lang="en-US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8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Assessment of subsurface conditions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500" dirty="0" smtClean="0">
                <a:solidFill>
                  <a:srgbClr val="002060"/>
                </a:solidFill>
              </a:rPr>
              <a:t>Why?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</a:rPr>
              <a:t>Quantification of maximum confining stress</a:t>
            </a:r>
          </a:p>
          <a:p>
            <a:pPr lvl="1"/>
            <a:r>
              <a:rPr lang="en-US" sz="2100" dirty="0" smtClean="0">
                <a:solidFill>
                  <a:srgbClr val="002060"/>
                </a:solidFill>
              </a:rPr>
              <a:t>Quantification of minimum drill pressures</a:t>
            </a:r>
          </a:p>
          <a:p>
            <a:pPr marL="457200" lvl="1" indent="0">
              <a:buNone/>
            </a:pPr>
            <a:endParaRPr lang="en-US" sz="2100" dirty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How?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Appropriate </a:t>
            </a:r>
            <a:r>
              <a:rPr lang="en-US" dirty="0">
                <a:solidFill>
                  <a:srgbClr val="002060"/>
                </a:solidFill>
              </a:rPr>
              <a:t>geotechnical boring plan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Pertinent laboratory tests based on the design method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Geophysical methods (if necessary)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Geotechnical data/baseline report with focus on critical soil parameters for HDD design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Critical design considerations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Constantly changing subsurface conditions </a:t>
            </a:r>
            <a:endParaRPr lang="en-US" sz="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Soils</a:t>
            </a:r>
            <a:endParaRPr lang="en-US" dirty="0">
              <a:solidFill>
                <a:srgbClr val="002060"/>
              </a:solidFill>
            </a:endParaRPr>
          </a:p>
          <a:p>
            <a:pPr lvl="2">
              <a:defRPr/>
            </a:pPr>
            <a:r>
              <a:rPr lang="en-US" sz="2100" dirty="0">
                <a:solidFill>
                  <a:srgbClr val="002060"/>
                </a:solidFill>
              </a:rPr>
              <a:t>Shear modulus</a:t>
            </a:r>
          </a:p>
          <a:p>
            <a:pPr lvl="2">
              <a:defRPr/>
            </a:pPr>
            <a:r>
              <a:rPr lang="en-US" sz="2100" dirty="0">
                <a:solidFill>
                  <a:srgbClr val="002060"/>
                </a:solidFill>
              </a:rPr>
              <a:t>Cohesion</a:t>
            </a:r>
          </a:p>
          <a:p>
            <a:pPr lvl="2">
              <a:defRPr/>
            </a:pPr>
            <a:r>
              <a:rPr lang="en-US" sz="2100" dirty="0">
                <a:solidFill>
                  <a:srgbClr val="002060"/>
                </a:solidFill>
              </a:rPr>
              <a:t>Friction angle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Rock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Unconfined compressive strength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Abrasion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Durability</a:t>
            </a:r>
          </a:p>
          <a:p>
            <a:pPr lvl="2"/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Constantly changing drill fluid properties due to its interaction with the soil leading to changes in</a:t>
            </a:r>
            <a:endParaRPr lang="en-US" dirty="0">
              <a:solidFill>
                <a:srgbClr val="002060"/>
              </a:solidFill>
            </a:endParaRPr>
          </a:p>
          <a:p>
            <a:pPr marL="800100" lvl="1" indent="-342900"/>
            <a:r>
              <a:rPr lang="en-US" dirty="0" smtClean="0">
                <a:solidFill>
                  <a:srgbClr val="002060"/>
                </a:solidFill>
              </a:rPr>
              <a:t>Density</a:t>
            </a:r>
            <a:endParaRPr lang="en-US" dirty="0">
              <a:solidFill>
                <a:srgbClr val="002060"/>
              </a:solidFill>
            </a:endParaRPr>
          </a:p>
          <a:p>
            <a:pPr marL="800100" lvl="1" indent="-342900"/>
            <a:r>
              <a:rPr lang="en-US" dirty="0">
                <a:solidFill>
                  <a:srgbClr val="002060"/>
                </a:solidFill>
              </a:rPr>
              <a:t>Plastic viscosity</a:t>
            </a:r>
          </a:p>
          <a:p>
            <a:pPr marL="800100" lvl="1" indent="-342900"/>
            <a:r>
              <a:rPr lang="en-US" dirty="0">
                <a:solidFill>
                  <a:srgbClr val="002060"/>
                </a:solidFill>
              </a:rPr>
              <a:t>Yield </a:t>
            </a:r>
            <a:r>
              <a:rPr lang="en-US" dirty="0" smtClean="0">
                <a:solidFill>
                  <a:srgbClr val="002060"/>
                </a:solidFill>
              </a:rPr>
              <a:t>point</a:t>
            </a:r>
          </a:p>
          <a:p>
            <a:pPr marL="800100" lvl="1" indent="-342900"/>
            <a:r>
              <a:rPr lang="en-US" dirty="0" smtClean="0">
                <a:solidFill>
                  <a:srgbClr val="002060"/>
                </a:solidFill>
              </a:rPr>
              <a:t>Gel strength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Proposed 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raphical design method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:\Current\Abhi\HDD papers\Paper\No-Dig 2013\Presentation\Pictures\Surface and aligment analyz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21" y="1190832"/>
            <a:ext cx="8914903" cy="5165518"/>
          </a:xfrm>
          <a:prstGeom prst="rect">
            <a:avLst/>
          </a:prstGeom>
          <a:noFill/>
        </p:spPr>
      </p:pic>
      <p:pic>
        <p:nvPicPr>
          <p:cNvPr id="5" name="Picture 1" descr="M:\Current\Abhi\HDD papers\Paper\No-Dig 2013\Presentation\Pictures\Surface and aligment analyz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21" y="1190832"/>
            <a:ext cx="8914903" cy="5165518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87494" y="3103666"/>
            <a:ext cx="2044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Surface profile </a:t>
            </a:r>
          </a:p>
        </p:txBody>
      </p:sp>
      <p:cxnSp>
        <p:nvCxnSpPr>
          <p:cNvPr id="7" name="AutoShape 4"/>
          <p:cNvCxnSpPr>
            <a:cxnSpLocks noChangeShapeType="1"/>
          </p:cNvCxnSpPr>
          <p:nvPr/>
        </p:nvCxnSpPr>
        <p:spPr bwMode="auto">
          <a:xfrm>
            <a:off x="1908175" y="3470378"/>
            <a:ext cx="406400" cy="303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" name="AutoShape 5"/>
          <p:cNvCxnSpPr>
            <a:cxnSpLocks noChangeShapeType="1"/>
          </p:cNvCxnSpPr>
          <p:nvPr/>
        </p:nvCxnSpPr>
        <p:spPr bwMode="auto">
          <a:xfrm flipH="1" flipV="1">
            <a:off x="5327650" y="4179990"/>
            <a:ext cx="450850" cy="3016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30850" y="4497490"/>
            <a:ext cx="2044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Garamond Pro"/>
                <a:cs typeface="Arial" pitchFamily="34" charset="0"/>
              </a:rPr>
              <a:t>HDD alignment </a:t>
            </a:r>
          </a:p>
        </p:txBody>
      </p:sp>
    </p:spTree>
    <p:extLst>
      <p:ext uri="{BB962C8B-B14F-4D97-AF65-F5344CB8AC3E}">
        <p14:creationId xmlns:p14="http://schemas.microsoft.com/office/powerpoint/2010/main" val="14928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aley &amp; Aldrich">
      <a:dk1>
        <a:srgbClr val="464646"/>
      </a:dk1>
      <a:lt1>
        <a:srgbClr val="FFFFFF"/>
      </a:lt1>
      <a:dk2>
        <a:srgbClr val="3C7DB9"/>
      </a:dk2>
      <a:lt2>
        <a:srgbClr val="808080"/>
      </a:lt2>
      <a:accent1>
        <a:srgbClr val="3C7DB9"/>
      </a:accent1>
      <a:accent2>
        <a:srgbClr val="96D333"/>
      </a:accent2>
      <a:accent3>
        <a:srgbClr val="755F3F"/>
      </a:accent3>
      <a:accent4>
        <a:srgbClr val="FFC000"/>
      </a:accent4>
      <a:accent5>
        <a:srgbClr val="613880"/>
      </a:accent5>
      <a:accent6>
        <a:srgbClr val="E40702"/>
      </a:accent6>
      <a:hlink>
        <a:srgbClr val="3C7DB9"/>
      </a:hlink>
      <a:folHlink>
        <a:srgbClr val="232323"/>
      </a:folHlink>
    </a:clrScheme>
    <a:fontScheme name="Haley &amp; Ald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342</TotalTime>
  <Words>297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IMPORTANCE OF USING GRAPHICAL METHOD TO UNDERSTAND THE INFLUENCE OF CRITICAL GEOTECHNICAL PARAMETERS USED IN HDD DESIGN</vt:lpstr>
      <vt:lpstr>Three Stages of HDD</vt:lpstr>
      <vt:lpstr>Three Stages of HDD (Cont’d)</vt:lpstr>
      <vt:lpstr> Three Stages of HDD (Cont’d) </vt:lpstr>
      <vt:lpstr>Intersect method of HDD</vt:lpstr>
      <vt:lpstr>PowerPoint Presentation</vt:lpstr>
      <vt:lpstr>Assessment of subsurface conditions</vt:lpstr>
      <vt:lpstr>Critical design considerations</vt:lpstr>
      <vt:lpstr>Proposed graphical design method</vt:lpstr>
      <vt:lpstr>PowerPoint Presentation</vt:lpstr>
      <vt:lpstr>PowerPoint Presentation</vt:lpstr>
      <vt:lpstr>PowerPoint Presentation</vt:lpstr>
      <vt:lpstr>Advantages of proposed methodology      </vt:lpstr>
      <vt:lpstr>Thank You</vt:lpstr>
    </vt:vector>
  </TitlesOfParts>
  <Company>Haley &amp; Aldrich,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Haley &amp; Aldrich  PowerPoint Template</dc:title>
  <dc:creator>Abhinav Huli</dc:creator>
  <cp:lastModifiedBy>Abhinav Huli</cp:lastModifiedBy>
  <cp:revision>39</cp:revision>
  <dcterms:created xsi:type="dcterms:W3CDTF">2013-03-16T04:35:59Z</dcterms:created>
  <dcterms:modified xsi:type="dcterms:W3CDTF">2013-03-18T01:27:31Z</dcterms:modified>
</cp:coreProperties>
</file>