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41" r:id="rId1"/>
  </p:sldMasterIdLst>
  <p:notesMasterIdLst>
    <p:notesMasterId r:id="rId16"/>
  </p:notesMasterIdLst>
  <p:sldIdLst>
    <p:sldId id="271" r:id="rId2"/>
    <p:sldId id="262" r:id="rId3"/>
    <p:sldId id="290" r:id="rId4"/>
    <p:sldId id="277" r:id="rId5"/>
    <p:sldId id="282" r:id="rId6"/>
    <p:sldId id="280" r:id="rId7"/>
    <p:sldId id="269" r:id="rId8"/>
    <p:sldId id="289" r:id="rId9"/>
    <p:sldId id="287" r:id="rId10"/>
    <p:sldId id="263" r:id="rId11"/>
    <p:sldId id="264" r:id="rId12"/>
    <p:sldId id="278" r:id="rId13"/>
    <p:sldId id="276" r:id="rId14"/>
    <p:sldId id="291" r:id="rId15"/>
  </p:sldIdLst>
  <p:sldSz cx="9144000" cy="6858000" type="screen4x3"/>
  <p:notesSz cx="7102475" cy="9388475"/>
  <p:embeddedFontLst>
    <p:embeddedFont>
      <p:font typeface="Arial Narrow" panose="020B0606020202030204" pitchFamily="34" charset="0"/>
      <p:regular r:id="rId17"/>
      <p:bold r:id="rId18"/>
      <p:italic r:id="rId19"/>
      <p:boldItalic r:id="rId20"/>
    </p:embeddedFont>
    <p:embeddedFont>
      <p:font typeface="AAAGES" panose="020B0603050302020204" pitchFamily="34" charset="0"/>
      <p:regular r:id="rId21"/>
      <p:bold r:id="rId22"/>
    </p:embeddedFont>
    <p:embeddedFont>
      <p:font typeface="Tahoma" panose="020B0604030504040204" pitchFamily="34" charset="0"/>
      <p:regular r:id="rId23"/>
      <p:bold r:id="rId24"/>
    </p:embeddedFont>
    <p:embeddedFont>
      <p:font typeface="Impact" panose="020B0806030902050204" pitchFamily="34" charset="0"/>
      <p:regular r:id="rId25"/>
    </p:embeddedFont>
    <p:embeddedFont>
      <p:font typeface="Wingdings 2" panose="05020102010507070707" pitchFamily="18" charset="2"/>
      <p:regular r:id="rId26"/>
    </p:embeddedFont>
    <p:embeddedFont>
      <p:font typeface="Constantia" panose="02030602050306030303" pitchFamily="18" charset="0"/>
      <p:regular r:id="rId27"/>
      <p:bold r:id="rId28"/>
      <p:italic r:id="rId29"/>
      <p:boldItalic r:id="rId30"/>
    </p:embeddedFont>
    <p:embeddedFont>
      <p:font typeface="Calibri" panose="020F0502020204030204" pitchFamily="3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008000"/>
    <a:srgbClr val="006600"/>
    <a:srgbClr val="009900"/>
    <a:srgbClr val="66FF33"/>
    <a:srgbClr val="FFCC00"/>
    <a:srgbClr val="ECDC7C"/>
    <a:srgbClr val="FFCC66"/>
    <a:srgbClr val="993366"/>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79" autoAdjust="0"/>
    <p:restoredTop sz="79632" autoAdjust="0"/>
  </p:normalViewPr>
  <p:slideViewPr>
    <p:cSldViewPr>
      <p:cViewPr>
        <p:scale>
          <a:sx n="77" d="100"/>
          <a:sy n="77" d="100"/>
        </p:scale>
        <p:origin x="-2394" y="-540"/>
      </p:cViewPr>
      <p:guideLst>
        <p:guide orient="horz" pos="2160"/>
        <p:guide pos="2880"/>
      </p:guideLst>
    </p:cSldViewPr>
  </p:slideViewPr>
  <p:outlineViewPr>
    <p:cViewPr>
      <p:scale>
        <a:sx n="33" d="100"/>
        <a:sy n="33" d="100"/>
      </p:scale>
      <p:origin x="0" y="1766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4" d="100"/>
          <a:sy n="84" d="100"/>
        </p:scale>
        <p:origin x="-2964" y="-90"/>
      </p:cViewPr>
      <p:guideLst>
        <p:guide orient="horz" pos="2957"/>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font" Target="fonts/font1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CA"/>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3A4EA768-23F3-424C-B510-8C1F0B07AF86}" type="datetimeFigureOut">
              <a:rPr lang="en-US" smtClean="0"/>
              <a:t>11/13/2014</a:t>
            </a:fld>
            <a:endParaRPr lang="en-CA"/>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CA"/>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CA"/>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8045F82D-FDCC-40A5-9BB9-3B5A6C155294}" type="slidenum">
              <a:rPr lang="en-CA" smtClean="0"/>
              <a:t>‹#›</a:t>
            </a:fld>
            <a:endParaRPr lang="en-CA"/>
          </a:p>
        </p:txBody>
      </p:sp>
    </p:spTree>
    <p:extLst>
      <p:ext uri="{BB962C8B-B14F-4D97-AF65-F5344CB8AC3E}">
        <p14:creationId xmlns:p14="http://schemas.microsoft.com/office/powerpoint/2010/main" val="392088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Thank you JoAnne and Jim for inviting</a:t>
            </a:r>
            <a:r>
              <a:rPr lang="en-CA" baseline="0" dirty="0" smtClean="0"/>
              <a:t> me to contribute to this session. What I will present today are some results of almost 10 years of collaborative work on </a:t>
            </a:r>
            <a:r>
              <a:rPr lang="en-CA" baseline="0" dirty="0" err="1" smtClean="0"/>
              <a:t>bc</a:t>
            </a:r>
            <a:r>
              <a:rPr lang="en-CA" baseline="0" dirty="0" smtClean="0"/>
              <a:t> porphyry deposits with Mitch </a:t>
            </a:r>
            <a:r>
              <a:rPr lang="en-CA" baseline="0" dirty="0" err="1" smtClean="0"/>
              <a:t>Mihyalynuk</a:t>
            </a:r>
            <a:r>
              <a:rPr lang="en-CA" baseline="0" dirty="0" smtClean="0"/>
              <a:t> and others at the </a:t>
            </a:r>
            <a:r>
              <a:rPr lang="en-CA" baseline="0" dirty="0" err="1" smtClean="0"/>
              <a:t>bcgs</a:t>
            </a:r>
            <a:r>
              <a:rPr lang="en-CA" baseline="0" dirty="0" smtClean="0"/>
              <a:t>. </a:t>
            </a:r>
            <a:endParaRPr lang="en-CA" dirty="0" smtClean="0"/>
          </a:p>
          <a:p>
            <a:r>
              <a:rPr lang="en-CA" b="1" baseline="0" dirty="0" smtClean="0"/>
              <a:t>Interestingly these pre-170 ma porphyry deposits </a:t>
            </a:r>
            <a:r>
              <a:rPr lang="en-CA" baseline="0" dirty="0" smtClean="0"/>
              <a:t>formed primarily </a:t>
            </a:r>
            <a:r>
              <a:rPr lang="en-CA" b="1" baseline="0" dirty="0" smtClean="0"/>
              <a:t>during a 10-m. y. interval centered on 205 Ma</a:t>
            </a:r>
            <a:r>
              <a:rPr lang="en-CA" baseline="0" dirty="0" smtClean="0"/>
              <a:t>. We propose that a change in subduction geometry related to accretion of the </a:t>
            </a:r>
            <a:r>
              <a:rPr lang="en-CA" baseline="0" dirty="0" err="1" smtClean="0"/>
              <a:t>Kutcho-Sitlika</a:t>
            </a:r>
            <a:r>
              <a:rPr lang="en-CA" baseline="0" dirty="0" smtClean="0"/>
              <a:t> arc </a:t>
            </a:r>
            <a:r>
              <a:rPr lang="en-CA" dirty="0" smtClean="0"/>
              <a:t>was the trigger for this prolific pulse of mineralization. </a:t>
            </a:r>
            <a:endParaRPr lang="en-CA" dirty="0"/>
          </a:p>
        </p:txBody>
      </p:sp>
      <p:sp>
        <p:nvSpPr>
          <p:cNvPr id="4" name="Slide Number Placeholder 3"/>
          <p:cNvSpPr>
            <a:spLocks noGrp="1"/>
          </p:cNvSpPr>
          <p:nvPr>
            <p:ph type="sldNum" sz="quarter" idx="10"/>
          </p:nvPr>
        </p:nvSpPr>
        <p:spPr/>
        <p:txBody>
          <a:bodyPr/>
          <a:lstStyle/>
          <a:p>
            <a:fld id="{8045F82D-FDCC-40A5-9BB9-3B5A6C155294}" type="slidenum">
              <a:rPr lang="en-CA" smtClean="0"/>
              <a:t>1</a:t>
            </a:fld>
            <a:endParaRPr lang="en-CA"/>
          </a:p>
        </p:txBody>
      </p:sp>
    </p:spTree>
    <p:extLst>
      <p:ext uri="{BB962C8B-B14F-4D97-AF65-F5344CB8AC3E}">
        <p14:creationId xmlns:p14="http://schemas.microsoft.com/office/powerpoint/2010/main" val="4121432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Early Mesozoic </a:t>
            </a:r>
            <a:r>
              <a:rPr lang="en-CA" dirty="0" err="1" smtClean="0"/>
              <a:t>paleogeographic</a:t>
            </a:r>
            <a:r>
              <a:rPr lang="en-CA" dirty="0" smtClean="0"/>
              <a:t> reconstruction of collision of the </a:t>
            </a:r>
            <a:r>
              <a:rPr lang="en-CA" dirty="0" err="1" smtClean="0"/>
              <a:t>Sitlika</a:t>
            </a:r>
            <a:r>
              <a:rPr lang="en-CA" dirty="0" smtClean="0"/>
              <a:t>–</a:t>
            </a:r>
            <a:r>
              <a:rPr lang="en-CA" dirty="0" err="1" smtClean="0"/>
              <a:t>Kutcho-Venables</a:t>
            </a:r>
            <a:r>
              <a:rPr lang="en-CA" dirty="0" smtClean="0"/>
              <a:t> (SKV) arc with the Quesnel-Stikine arc. Possible </a:t>
            </a:r>
            <a:r>
              <a:rPr lang="en-CA" dirty="0" err="1" smtClean="0"/>
              <a:t>paleogeographic</a:t>
            </a:r>
            <a:r>
              <a:rPr lang="en-CA" dirty="0" smtClean="0"/>
              <a:t> configurations for </a:t>
            </a:r>
            <a:r>
              <a:rPr lang="en-CA" dirty="0" err="1" smtClean="0"/>
              <a:t>precollision</a:t>
            </a:r>
            <a:r>
              <a:rPr lang="en-CA" dirty="0" smtClean="0"/>
              <a:t> and late collision stages are represented in map view. Terranes based on modern extents; arc axes based on pluton distribution at present.</a:t>
            </a:r>
          </a:p>
          <a:p>
            <a:r>
              <a:rPr lang="en-CA" dirty="0" smtClean="0"/>
              <a:t>Late Triassic events culminating in generation of Cu porphyry deposits are attributed to a model wherein delivery of the </a:t>
            </a:r>
            <a:r>
              <a:rPr lang="en-CA" dirty="0" err="1" smtClean="0"/>
              <a:t>Permo</a:t>
            </a:r>
            <a:r>
              <a:rPr lang="en-CA" dirty="0" smtClean="0"/>
              <a:t>-Triassic </a:t>
            </a:r>
            <a:r>
              <a:rPr lang="en-CA" dirty="0" err="1" smtClean="0"/>
              <a:t>Sitlika</a:t>
            </a:r>
            <a:r>
              <a:rPr lang="en-CA" dirty="0" smtClean="0"/>
              <a:t>–</a:t>
            </a:r>
            <a:r>
              <a:rPr lang="en-CA" dirty="0" err="1" smtClean="0"/>
              <a:t>Kutcho-Venables</a:t>
            </a:r>
            <a:r>
              <a:rPr lang="en-CA" dirty="0" smtClean="0"/>
              <a:t> arc to the Stikine-Quesnel arc trench led to stalled subduction and arc-parallel tearing of the slab. Ingress of hot </a:t>
            </a:r>
            <a:r>
              <a:rPr lang="en-CA" dirty="0" err="1" smtClean="0"/>
              <a:t>subslab</a:t>
            </a:r>
            <a:r>
              <a:rPr lang="en-CA" dirty="0" smtClean="0"/>
              <a:t> mantle into the tear resulted in high-degree partial melts, as recorded by picrite within the arc circa 210 Ma. Widening of the tear and decay of the initial thermal spike raised temperatures across broad regions of the </a:t>
            </a:r>
            <a:r>
              <a:rPr lang="en-CA" dirty="0" err="1" smtClean="0"/>
              <a:t>metasomatized</a:t>
            </a:r>
            <a:r>
              <a:rPr lang="en-CA" dirty="0" smtClean="0"/>
              <a:t> mantle wedge, with low-degree partial melts generated from the most hydrated, metal-enriched portions circa 203 Ma. These melts produced the well-defined belt of alkalic Cu-Au-Ag porphyries.</a:t>
            </a:r>
            <a:endParaRPr lang="en-CA" dirty="0"/>
          </a:p>
        </p:txBody>
      </p:sp>
      <p:sp>
        <p:nvSpPr>
          <p:cNvPr id="4" name="Slide Number Placeholder 3"/>
          <p:cNvSpPr>
            <a:spLocks noGrp="1"/>
          </p:cNvSpPr>
          <p:nvPr>
            <p:ph type="sldNum" sz="quarter" idx="10"/>
          </p:nvPr>
        </p:nvSpPr>
        <p:spPr/>
        <p:txBody>
          <a:bodyPr/>
          <a:lstStyle/>
          <a:p>
            <a:fld id="{8045F82D-FDCC-40A5-9BB9-3B5A6C155294}" type="slidenum">
              <a:rPr lang="en-CA" smtClean="0"/>
              <a:t>10</a:t>
            </a:fld>
            <a:endParaRPr lang="en-CA"/>
          </a:p>
        </p:txBody>
      </p:sp>
    </p:spTree>
    <p:extLst>
      <p:ext uri="{BB962C8B-B14F-4D97-AF65-F5344CB8AC3E}">
        <p14:creationId xmlns:p14="http://schemas.microsoft.com/office/powerpoint/2010/main" val="676329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Cross-sectional representation of the late collision stage shows slab tear and resultant thermal spike. Isotherm contours from van de </a:t>
            </a:r>
            <a:r>
              <a:rPr lang="en-CA" dirty="0" err="1" smtClean="0"/>
              <a:t>Zedde</a:t>
            </a:r>
            <a:r>
              <a:rPr lang="en-CA" dirty="0" smtClean="0"/>
              <a:t> and </a:t>
            </a:r>
            <a:r>
              <a:rPr lang="en-CA" dirty="0" err="1" smtClean="0"/>
              <a:t>Wortel</a:t>
            </a:r>
            <a:r>
              <a:rPr lang="en-CA" dirty="0" smtClean="0"/>
              <a:t>, 2001 illustrating thermal spike 1 </a:t>
            </a:r>
            <a:r>
              <a:rPr lang="en-CA" dirty="0" err="1" smtClean="0"/>
              <a:t>m.y</a:t>
            </a:r>
            <a:r>
              <a:rPr lang="en-CA" dirty="0" smtClean="0"/>
              <a:t>. after slab break</a:t>
            </a:r>
          </a:p>
          <a:p>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Ingress of hot </a:t>
            </a:r>
            <a:r>
              <a:rPr lang="en-CA" dirty="0" err="1" smtClean="0"/>
              <a:t>subslab</a:t>
            </a:r>
            <a:r>
              <a:rPr lang="en-CA" dirty="0" smtClean="0"/>
              <a:t> mantle into the tear resulted in high-degree partial melts, as recorded by picrite within the arc circa 210 Ma. Widening of the tear and decay of the initial thermal spike raised temperatures across broad regions of the </a:t>
            </a:r>
            <a:r>
              <a:rPr lang="en-CA" dirty="0" err="1" smtClean="0"/>
              <a:t>metasomatized</a:t>
            </a:r>
            <a:r>
              <a:rPr lang="en-CA" dirty="0" smtClean="0"/>
              <a:t> mantle wedge, with low-degree partial melts generated from the most hydrated, metal-enriched portions circa 203 Ma. These melts produced the well-defined belt of alkalic Cu-Au-Ag porphyries.</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8045F82D-FDCC-40A5-9BB9-3B5A6C155294}" type="slidenum">
              <a:rPr lang="en-CA" smtClean="0"/>
              <a:t>11</a:t>
            </a:fld>
            <a:endParaRPr lang="en-CA"/>
          </a:p>
        </p:txBody>
      </p:sp>
    </p:spTree>
    <p:extLst>
      <p:ext uri="{BB962C8B-B14F-4D97-AF65-F5344CB8AC3E}">
        <p14:creationId xmlns:p14="http://schemas.microsoft.com/office/powerpoint/2010/main" val="3033779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CA" dirty="0" smtClean="0">
                <a:solidFill>
                  <a:schemeClr val="bg1"/>
                </a:solidFill>
              </a:rPr>
              <a:t>Intermontane arc complex stratigraphy. Late Triassic to Early Jurassic magmatic arcs </a:t>
            </a:r>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solidFill>
                  <a:schemeClr val="bg1"/>
                </a:solidFill>
              </a:rPr>
              <a:t>15 Ma later at</a:t>
            </a:r>
            <a:r>
              <a:rPr lang="en-CA" baseline="0" dirty="0" smtClean="0">
                <a:solidFill>
                  <a:schemeClr val="bg1"/>
                </a:solidFill>
              </a:rPr>
              <a:t> ~195 </a:t>
            </a:r>
            <a:r>
              <a:rPr lang="en-CA" dirty="0" smtClean="0">
                <a:solidFill>
                  <a:schemeClr val="bg1"/>
                </a:solidFill>
              </a:rPr>
              <a:t>Early</a:t>
            </a:r>
            <a:r>
              <a:rPr lang="en-CA" baseline="0" dirty="0" smtClean="0">
                <a:solidFill>
                  <a:schemeClr val="bg1"/>
                </a:solidFill>
              </a:rPr>
              <a:t> Jurassic calcalkaline magmatism is associated with Cu-Mo-Au-Ag mineralization.</a:t>
            </a:r>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solidFill>
                  <a:schemeClr val="bg1"/>
                </a:solidFill>
              </a:rPr>
              <a:t> </a:t>
            </a:r>
            <a:endParaRPr lang="en-CA" dirty="0" smtClean="0">
              <a:solidFill>
                <a:schemeClr val="bg1"/>
              </a:solidFill>
            </a:endParaRPr>
          </a:p>
          <a:p>
            <a:pPr algn="l"/>
            <a:r>
              <a:rPr lang="en-CA" dirty="0" smtClean="0">
                <a:solidFill>
                  <a:schemeClr val="bg1"/>
                </a:solidFill>
              </a:rPr>
              <a:t>Subduction</a:t>
            </a:r>
            <a:r>
              <a:rPr lang="en-CA" baseline="0" dirty="0" smtClean="0">
                <a:solidFill>
                  <a:schemeClr val="bg1"/>
                </a:solidFill>
              </a:rPr>
              <a:t> reinitiated w/ </a:t>
            </a:r>
            <a:r>
              <a:rPr lang="en-CA" dirty="0" smtClean="0">
                <a:solidFill>
                  <a:schemeClr val="bg1"/>
                </a:solidFill>
              </a:rPr>
              <a:t>Rhaetian uplift, erosion Cu-Au porphyry formation and minor </a:t>
            </a:r>
            <a:r>
              <a:rPr lang="en-CA" dirty="0" err="1" smtClean="0">
                <a:solidFill>
                  <a:schemeClr val="bg1"/>
                </a:solidFill>
              </a:rPr>
              <a:t>comagmatic</a:t>
            </a:r>
            <a:r>
              <a:rPr lang="en-CA" dirty="0" smtClean="0">
                <a:solidFill>
                  <a:schemeClr val="bg1"/>
                </a:solidFill>
              </a:rPr>
              <a:t> volcanism related to high heat flow </a:t>
            </a:r>
          </a:p>
          <a:p>
            <a:pPr algn="l"/>
            <a:r>
              <a:rPr lang="en-CA" dirty="0" smtClean="0">
                <a:solidFill>
                  <a:schemeClr val="bg1"/>
                </a:solidFill>
              </a:rPr>
              <a:t>Latest </a:t>
            </a:r>
            <a:r>
              <a:rPr lang="en-CA" dirty="0" err="1" smtClean="0">
                <a:solidFill>
                  <a:schemeClr val="bg1"/>
                </a:solidFill>
              </a:rPr>
              <a:t>Norian</a:t>
            </a:r>
            <a:r>
              <a:rPr lang="en-CA" dirty="0" smtClean="0">
                <a:solidFill>
                  <a:schemeClr val="bg1"/>
                </a:solidFill>
              </a:rPr>
              <a:t> strongly alkalic </a:t>
            </a:r>
            <a:r>
              <a:rPr lang="en-CA" dirty="0" err="1" smtClean="0">
                <a:solidFill>
                  <a:schemeClr val="bg1"/>
                </a:solidFill>
              </a:rPr>
              <a:t>picritic</a:t>
            </a:r>
            <a:r>
              <a:rPr lang="en-CA" dirty="0" smtClean="0">
                <a:solidFill>
                  <a:schemeClr val="bg1"/>
                </a:solidFill>
              </a:rPr>
              <a:t> </a:t>
            </a:r>
            <a:r>
              <a:rPr lang="en-CA" dirty="0" err="1" smtClean="0">
                <a:solidFill>
                  <a:schemeClr val="bg1"/>
                </a:solidFill>
              </a:rPr>
              <a:t>volcansim</a:t>
            </a:r>
            <a:r>
              <a:rPr lang="en-CA" dirty="0" smtClean="0">
                <a:solidFill>
                  <a:schemeClr val="bg1"/>
                </a:solidFill>
              </a:rPr>
              <a:t> </a:t>
            </a:r>
          </a:p>
          <a:p>
            <a:pPr algn="l"/>
            <a:r>
              <a:rPr lang="en-CA" dirty="0" smtClean="0">
                <a:solidFill>
                  <a:schemeClr val="bg1"/>
                </a:solidFill>
              </a:rPr>
              <a:t>In the Late </a:t>
            </a:r>
            <a:r>
              <a:rPr lang="en-CA" dirty="0" err="1" smtClean="0">
                <a:solidFill>
                  <a:schemeClr val="bg1"/>
                </a:solidFill>
              </a:rPr>
              <a:t>Norian</a:t>
            </a:r>
            <a:r>
              <a:rPr lang="en-CA" dirty="0" smtClean="0">
                <a:solidFill>
                  <a:schemeClr val="bg1"/>
                </a:solidFill>
              </a:rPr>
              <a:t> evidence for arc emergence </a:t>
            </a:r>
          </a:p>
          <a:p>
            <a:pPr algn="l"/>
            <a:r>
              <a:rPr lang="en-CA" dirty="0" smtClean="0">
                <a:solidFill>
                  <a:schemeClr val="bg1"/>
                </a:solidFill>
              </a:rPr>
              <a:t>Beginning</a:t>
            </a:r>
            <a:r>
              <a:rPr lang="en-CA" baseline="0" dirty="0" smtClean="0">
                <a:solidFill>
                  <a:schemeClr val="bg1"/>
                </a:solidFill>
              </a:rPr>
              <a:t> in the </a:t>
            </a:r>
            <a:r>
              <a:rPr lang="en-CA" dirty="0" err="1" smtClean="0">
                <a:solidFill>
                  <a:schemeClr val="bg1"/>
                </a:solidFill>
              </a:rPr>
              <a:t>Carnian</a:t>
            </a:r>
            <a:r>
              <a:rPr lang="en-CA" dirty="0" smtClean="0">
                <a:solidFill>
                  <a:schemeClr val="bg1"/>
                </a:solidFill>
              </a:rPr>
              <a:t> to Late </a:t>
            </a:r>
            <a:r>
              <a:rPr lang="en-CA" dirty="0" err="1" smtClean="0">
                <a:solidFill>
                  <a:schemeClr val="bg1"/>
                </a:solidFill>
              </a:rPr>
              <a:t>Norian</a:t>
            </a:r>
            <a:r>
              <a:rPr lang="en-CA" dirty="0" smtClean="0">
                <a:solidFill>
                  <a:schemeClr val="bg1"/>
                </a:solidFill>
              </a:rPr>
              <a:t> have arc construction and </a:t>
            </a:r>
            <a:r>
              <a:rPr lang="en-CA" dirty="0" err="1" smtClean="0">
                <a:solidFill>
                  <a:schemeClr val="bg1"/>
                </a:solidFill>
              </a:rPr>
              <a:t>calcaklaine</a:t>
            </a:r>
            <a:r>
              <a:rPr lang="en-CA" dirty="0" smtClean="0">
                <a:solidFill>
                  <a:schemeClr val="bg1"/>
                </a:solidFill>
              </a:rPr>
              <a:t> magmatism linked to </a:t>
            </a:r>
            <a:r>
              <a:rPr lang="en-CA" dirty="0" err="1" smtClean="0">
                <a:solidFill>
                  <a:schemeClr val="bg1"/>
                </a:solidFill>
              </a:rPr>
              <a:t>Cu-Mo±Au</a:t>
            </a:r>
            <a:r>
              <a:rPr lang="en-CA" dirty="0" smtClean="0">
                <a:solidFill>
                  <a:schemeClr val="bg1"/>
                </a:solidFill>
              </a:rPr>
              <a:t>, Ag mineralization which is </a:t>
            </a:r>
            <a:r>
              <a:rPr lang="en-CA" dirty="0" err="1" smtClean="0">
                <a:solidFill>
                  <a:schemeClr val="bg1"/>
                </a:solidFill>
              </a:rPr>
              <a:t>diacthonous</a:t>
            </a:r>
            <a:r>
              <a:rPr lang="en-CA" dirty="0" smtClean="0">
                <a:solidFill>
                  <a:schemeClr val="bg1"/>
                </a:solidFill>
              </a:rPr>
              <a:t> from Stikine to </a:t>
            </a:r>
            <a:r>
              <a:rPr lang="en-CA" dirty="0" err="1" smtClean="0">
                <a:solidFill>
                  <a:schemeClr val="bg1"/>
                </a:solidFill>
              </a:rPr>
              <a:t>Quesnellia</a:t>
            </a:r>
            <a:endParaRPr lang="en-CA" dirty="0" smtClean="0">
              <a:solidFill>
                <a:schemeClr val="bg1"/>
              </a:solidFill>
            </a:endParaRPr>
          </a:p>
          <a:p>
            <a:pPr algn="l"/>
            <a:endParaRPr lang="en-CA" dirty="0" smtClean="0">
              <a:solidFill>
                <a:schemeClr val="bg1"/>
              </a:solidFill>
            </a:endParaRPr>
          </a:p>
          <a:p>
            <a:r>
              <a:rPr lang="en-CA" b="1" dirty="0" smtClean="0"/>
              <a:t>Intermontane arc complex comprises primitive calc-alkaline to alkalic magmatic arc terranes (Stikine and Quesnel) and an exotic oceanic terrane (Cache Creek) that represents the </a:t>
            </a:r>
            <a:r>
              <a:rPr lang="en-CA" b="1" dirty="0" err="1" smtClean="0"/>
              <a:t>accretionary</a:t>
            </a:r>
            <a:r>
              <a:rPr lang="en-CA" b="1" dirty="0" smtClean="0"/>
              <a:t> complex to the arcs.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a:t>
            </a:r>
            <a:r>
              <a:rPr lang="en-CA" dirty="0" smtClean="0"/>
              <a:t> generated early high degree partial melts and then low-degree partial melts of </a:t>
            </a:r>
            <a:r>
              <a:rPr lang="en-CA" dirty="0" err="1" smtClean="0"/>
              <a:t>metasomatized</a:t>
            </a:r>
            <a:r>
              <a:rPr lang="en-CA" dirty="0" smtClean="0"/>
              <a:t> mantle along &gt;2,000 km of this arc circa  203 Ma. </a:t>
            </a:r>
          </a:p>
          <a:p>
            <a:endParaRPr lang="en-US" altLang="en-US" dirty="0" smtClean="0"/>
          </a:p>
          <a:p>
            <a:pPr algn="l"/>
            <a:endParaRPr lang="en-CA" dirty="0">
              <a:solidFill>
                <a:schemeClr val="bg1"/>
              </a:solidFill>
            </a:endParaRPr>
          </a:p>
        </p:txBody>
      </p:sp>
      <p:sp>
        <p:nvSpPr>
          <p:cNvPr id="4" name="Slide Number Placeholder 3"/>
          <p:cNvSpPr>
            <a:spLocks noGrp="1"/>
          </p:cNvSpPr>
          <p:nvPr>
            <p:ph type="sldNum" sz="quarter" idx="10"/>
          </p:nvPr>
        </p:nvSpPr>
        <p:spPr/>
        <p:txBody>
          <a:bodyPr/>
          <a:lstStyle/>
          <a:p>
            <a:fld id="{8045F82D-FDCC-40A5-9BB9-3B5A6C155294}" type="slidenum">
              <a:rPr lang="en-CA" smtClean="0"/>
              <a:t>12</a:t>
            </a:fld>
            <a:endParaRPr lang="en-CA"/>
          </a:p>
        </p:txBody>
      </p:sp>
    </p:spTree>
    <p:extLst>
      <p:ext uri="{BB962C8B-B14F-4D97-AF65-F5344CB8AC3E}">
        <p14:creationId xmlns:p14="http://schemas.microsoft.com/office/powerpoint/2010/main" val="1974798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045F82D-FDCC-40A5-9BB9-3B5A6C155294}" type="slidenum">
              <a:rPr lang="en-CA" smtClean="0"/>
              <a:t>13</a:t>
            </a:fld>
            <a:endParaRPr lang="en-CA"/>
          </a:p>
        </p:txBody>
      </p:sp>
    </p:spTree>
    <p:extLst>
      <p:ext uri="{BB962C8B-B14F-4D97-AF65-F5344CB8AC3E}">
        <p14:creationId xmlns:p14="http://schemas.microsoft.com/office/powerpoint/2010/main" val="1278047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045F82D-FDCC-40A5-9BB9-3B5A6C155294}" type="slidenum">
              <a:rPr lang="en-CA" smtClean="0"/>
              <a:t>14</a:t>
            </a:fld>
            <a:endParaRPr lang="en-CA"/>
          </a:p>
        </p:txBody>
      </p:sp>
    </p:spTree>
    <p:extLst>
      <p:ext uri="{BB962C8B-B14F-4D97-AF65-F5344CB8AC3E}">
        <p14:creationId xmlns:p14="http://schemas.microsoft.com/office/powerpoint/2010/main" val="1278047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Canadian</a:t>
            </a:r>
            <a:r>
              <a:rPr lang="en-CA" baseline="0" dirty="0" smtClean="0"/>
              <a:t> Cordilleran </a:t>
            </a:r>
            <a:r>
              <a:rPr lang="en-CA" dirty="0" smtClean="0"/>
              <a:t>deposits follow </a:t>
            </a:r>
            <a:r>
              <a:rPr lang="en-CA" baseline="0" dirty="0" smtClean="0"/>
              <a:t> th</a:t>
            </a:r>
            <a:r>
              <a:rPr lang="en-CA" dirty="0" smtClean="0"/>
              <a:t>e GLOBAL distribution patterns of porphyry deposits that show a clear relationship with volcanic arc terranes at </a:t>
            </a:r>
            <a:r>
              <a:rPr lang="en-CA" b="1" dirty="0" smtClean="0"/>
              <a:t>convergent plate margins</a:t>
            </a:r>
            <a:r>
              <a:rPr lang="en-CA" dirty="0" smtClean="0"/>
              <a:t>. The Early Mesozoic deposits of the Canadian</a:t>
            </a:r>
            <a:r>
              <a:rPr lang="en-CA" baseline="0" dirty="0" smtClean="0"/>
              <a:t> Cordilleran </a:t>
            </a:r>
            <a:r>
              <a:rPr lang="en-CA" dirty="0" smtClean="0"/>
              <a:t>deposits include low to medium</a:t>
            </a:r>
            <a:r>
              <a:rPr lang="en-CA" baseline="0" dirty="0" smtClean="0"/>
              <a:t> and </a:t>
            </a:r>
            <a:r>
              <a:rPr lang="en-CA" dirty="0" smtClean="0"/>
              <a:t>high potassium</a:t>
            </a:r>
            <a:r>
              <a:rPr lang="en-CA" baseline="0" dirty="0" smtClean="0"/>
              <a:t> </a:t>
            </a:r>
            <a:r>
              <a:rPr lang="en-US" altLang="en-US" dirty="0" smtClean="0"/>
              <a:t>calc-alkalic Cu-Mo+/- Au +/-Ag class and silica saturated to silica</a:t>
            </a:r>
            <a:r>
              <a:rPr lang="en-US" altLang="en-US" baseline="0" dirty="0" smtClean="0"/>
              <a:t> </a:t>
            </a:r>
            <a:r>
              <a:rPr lang="en-US" altLang="en-US" baseline="0" dirty="0" err="1" smtClean="0"/>
              <a:t>undersaturated</a:t>
            </a:r>
            <a:r>
              <a:rPr lang="en-US" altLang="en-US" baseline="0" dirty="0" smtClean="0"/>
              <a:t> </a:t>
            </a:r>
            <a:r>
              <a:rPr lang="en-US" altLang="en-US" dirty="0" smtClean="0"/>
              <a:t>alkaline Cu-Au-Ag+/-Pt, </a:t>
            </a:r>
            <a:r>
              <a:rPr lang="en-US" altLang="en-US" dirty="0" err="1" smtClean="0"/>
              <a:t>Pd</a:t>
            </a:r>
            <a:r>
              <a:rPr lang="en-US" altLang="en-US" dirty="0" smtClean="0"/>
              <a:t>, Mo class which are distributed</a:t>
            </a:r>
            <a:r>
              <a:rPr lang="en-US" altLang="en-US" baseline="0" dirty="0" smtClean="0"/>
              <a:t> along the length of the Cordillera within 2 arc terranes </a:t>
            </a:r>
            <a:r>
              <a:rPr lang="en-US" altLang="en-US" baseline="0" dirty="0" err="1" smtClean="0"/>
              <a:t>Quesnellia</a:t>
            </a:r>
            <a:r>
              <a:rPr lang="en-US" altLang="en-US" baseline="0" dirty="0" smtClean="0"/>
              <a:t> and </a:t>
            </a:r>
            <a:r>
              <a:rPr lang="en-US" altLang="en-US" baseline="0" dirty="0" err="1" smtClean="0"/>
              <a:t>Stikinia</a:t>
            </a:r>
            <a:r>
              <a:rPr lang="en-US" altLang="en-US" baseline="0" dirty="0" smtClean="0"/>
              <a:t>.</a:t>
            </a:r>
          </a:p>
          <a:p>
            <a:r>
              <a:rPr lang="en-CA" dirty="0" smtClean="0"/>
              <a:t>Despite their striking similarities, </a:t>
            </a:r>
            <a:r>
              <a:rPr lang="en-CA" dirty="0" err="1" smtClean="0"/>
              <a:t>Quesnellia</a:t>
            </a:r>
            <a:r>
              <a:rPr lang="en-CA" dirty="0" smtClean="0"/>
              <a:t> and </a:t>
            </a:r>
            <a:r>
              <a:rPr lang="en-CA" dirty="0" err="1" smtClean="0"/>
              <a:t>Stikinia</a:t>
            </a:r>
            <a:r>
              <a:rPr lang="en-CA" dirty="0" smtClean="0"/>
              <a:t> are separated along most of their length by oceanic crustal and supracrustal successions of the Cache Creek terrane, which contain exotic fossil faunas. Only at their northern limits where </a:t>
            </a:r>
            <a:r>
              <a:rPr lang="en-CA" dirty="0" err="1" smtClean="0"/>
              <a:t>Quesnellia</a:t>
            </a:r>
            <a:r>
              <a:rPr lang="en-CA" dirty="0" smtClean="0"/>
              <a:t> and </a:t>
            </a:r>
            <a:r>
              <a:rPr lang="en-CA" dirty="0" err="1" smtClean="0"/>
              <a:t>Stikinia</a:t>
            </a:r>
            <a:r>
              <a:rPr lang="en-CA" dirty="0" smtClean="0"/>
              <a:t> merge is the Cache Creek terrane not present. Here the arc rocks pass to the east, north, and west into continental margin assemblages of the Kootenay-</a:t>
            </a:r>
            <a:r>
              <a:rPr lang="en-CA" dirty="0" err="1" smtClean="0"/>
              <a:t>Cassiar</a:t>
            </a:r>
            <a:r>
              <a:rPr lang="en-CA" dirty="0" smtClean="0"/>
              <a:t> (east) and Yukon-Tanana (north and west) terranes. Together, these terranes constitute the </a:t>
            </a:r>
            <a:r>
              <a:rPr lang="en-CA" b="1" dirty="0" smtClean="0"/>
              <a:t>Intermontane arc complex</a:t>
            </a:r>
            <a:r>
              <a:rPr lang="en-CA" dirty="0" smtClean="0"/>
              <a:t>, and they are geometrically arranged such that (1) exotic Cache Creek oceanic rocks are enveloped by (2) less exotic Stikine-Quesnel arc terranes that, in turn, are enveloped by (3) </a:t>
            </a:r>
            <a:r>
              <a:rPr lang="en-CA" dirty="0" err="1" smtClean="0"/>
              <a:t>pericratonic</a:t>
            </a:r>
            <a:r>
              <a:rPr lang="en-CA" dirty="0" smtClean="0"/>
              <a:t> </a:t>
            </a:r>
            <a:r>
              <a:rPr lang="fi-FI" dirty="0" smtClean="0"/>
              <a:t>Yukon-Tanana/Kootenay terranes. </a:t>
            </a:r>
            <a:r>
              <a:rPr lang="en-CA" dirty="0" smtClean="0"/>
              <a:t>This geometry is reflected not only by the distribution of rock assemblages and contained endemic fossils that characterize each terrane, but also by isotopic </a:t>
            </a:r>
            <a:r>
              <a:rPr lang="en-CA" dirty="0" err="1" smtClean="0"/>
              <a:t>isopleths</a:t>
            </a:r>
            <a:r>
              <a:rPr lang="en-CA" dirty="0" smtClean="0"/>
              <a:t> (Armstrong, 1988; Fig. 2) and </a:t>
            </a:r>
            <a:r>
              <a:rPr lang="en-CA" dirty="0" err="1" smtClean="0"/>
              <a:t>metallogenic</a:t>
            </a:r>
            <a:r>
              <a:rPr lang="en-CA" dirty="0" smtClean="0"/>
              <a:t> belts, as exemplified by the paired porphyry belts </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8045F82D-FDCC-40A5-9BB9-3B5A6C155294}" type="slidenum">
              <a:rPr lang="en-CA" smtClean="0"/>
              <a:t>2</a:t>
            </a:fld>
            <a:endParaRPr lang="en-CA"/>
          </a:p>
        </p:txBody>
      </p:sp>
    </p:spTree>
    <p:extLst>
      <p:ext uri="{BB962C8B-B14F-4D97-AF65-F5344CB8AC3E}">
        <p14:creationId xmlns:p14="http://schemas.microsoft.com/office/powerpoint/2010/main" val="2251457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 typeface="Arial" charset="0"/>
              <a:buChar char="•"/>
              <a:defRPr/>
            </a:pPr>
            <a:r>
              <a:rPr lang="en-CA" dirty="0" smtClean="0"/>
              <a:t>Linear traces of Late Triassic and Early Jurassic arc plutons define a discrete N-trending, eastward-progressing axis of magmatism along the length of Quesnel (QN), but a more complex structural history for northwestern Stikine (ST) terrane is indicated by Devonian-Mississippian, Late Triassic, and Early Jurassic arc plutons that indicate westward migration of magmatism and an apparent </a:t>
            </a:r>
            <a:r>
              <a:rPr lang="en-CA" dirty="0" err="1" smtClean="0"/>
              <a:t>oroclinal</a:t>
            </a:r>
            <a:r>
              <a:rPr lang="en-CA" dirty="0" smtClean="0"/>
              <a:t> folding along the northern margin of the Bowser basin.</a:t>
            </a:r>
          </a:p>
          <a:p>
            <a:pPr eaLnBrk="1" hangingPunct="1">
              <a:buFont typeface="Arial" charset="0"/>
              <a:buNone/>
              <a:defRPr/>
            </a:pPr>
            <a:endParaRPr lang="en-US" sz="1200" dirty="0" smtClean="0">
              <a:solidFill>
                <a:srgbClr val="F8F8F8"/>
              </a:solidFill>
              <a:effectLst>
                <a:outerShdw blurRad="38100" dist="38100" dir="2700000" algn="tl">
                  <a:srgbClr val="000000"/>
                </a:outerShdw>
              </a:effectLst>
            </a:endParaRPr>
          </a:p>
          <a:p>
            <a:pPr eaLnBrk="1" hangingPunct="1">
              <a:buFont typeface="Arial" charset="0"/>
              <a:buNone/>
              <a:defRPr/>
            </a:pPr>
            <a:r>
              <a:rPr lang="en-US" sz="1200" dirty="0" smtClean="0">
                <a:solidFill>
                  <a:srgbClr val="F8F8F8"/>
                </a:solidFill>
                <a:effectLst>
                  <a:outerShdw blurRad="38100" dist="38100" dir="2700000" algn="tl">
                    <a:srgbClr val="000000"/>
                  </a:outerShdw>
                </a:effectLst>
              </a:rPr>
              <a:t>If we add the porphyry deposits and their age constraints we see that there are</a:t>
            </a:r>
            <a:r>
              <a:rPr lang="en-US" sz="1200" baseline="0" dirty="0" smtClean="0">
                <a:solidFill>
                  <a:srgbClr val="F8F8F8"/>
                </a:solidFill>
                <a:effectLst>
                  <a:outerShdw blurRad="38100" dist="38100" dir="2700000" algn="tl">
                    <a:srgbClr val="000000"/>
                  </a:outerShdw>
                </a:effectLst>
              </a:rPr>
              <a:t> four episodes of mineralization </a:t>
            </a:r>
            <a:r>
              <a:rPr lang="en-US" sz="1200" baseline="0" dirty="0" err="1" smtClean="0">
                <a:solidFill>
                  <a:srgbClr val="F8F8F8"/>
                </a:solidFill>
                <a:effectLst>
                  <a:outerShdw blurRad="38100" dist="38100" dir="2700000" algn="tl">
                    <a:srgbClr val="000000"/>
                  </a:outerShdw>
                </a:effectLst>
              </a:rPr>
              <a:t>begining</a:t>
            </a:r>
            <a:r>
              <a:rPr lang="en-US" sz="1200" baseline="0" dirty="0" smtClean="0">
                <a:solidFill>
                  <a:srgbClr val="F8F8F8"/>
                </a:solidFill>
                <a:effectLst>
                  <a:outerShdw blurRad="38100" dist="38100" dir="2700000" algn="tl">
                    <a:srgbClr val="000000"/>
                  </a:outerShdw>
                </a:effectLst>
              </a:rPr>
              <a:t> w/ a calc-alkaline, then alkaline, which is repeated ~ 5-10 Ma later</a:t>
            </a:r>
          </a:p>
          <a:p>
            <a:pPr eaLnBrk="1" hangingPunct="1">
              <a:buFont typeface="Arial" charset="0"/>
              <a:buNone/>
              <a:defRPr/>
            </a:pPr>
            <a:endParaRPr lang="en-US" sz="1200" dirty="0" smtClean="0">
              <a:solidFill>
                <a:srgbClr val="F8F8F8"/>
              </a:solidFill>
              <a:effectLst>
                <a:outerShdw blurRad="38100" dist="38100" dir="2700000" algn="tl">
                  <a:srgbClr val="000000"/>
                </a:outerShdw>
              </a:effectLst>
            </a:endParaRPr>
          </a:p>
          <a:p>
            <a:r>
              <a:rPr lang="en-CA" dirty="0" smtClean="0"/>
              <a:t>The</a:t>
            </a:r>
            <a:r>
              <a:rPr lang="en-CA" baseline="0" dirty="0" smtClean="0"/>
              <a:t> porphyry deposits and their age constraints are arranged in Quesnel from south extending north to </a:t>
            </a:r>
            <a:r>
              <a:rPr lang="en-CA" baseline="0" dirty="0" err="1" smtClean="0"/>
              <a:t>Minto</a:t>
            </a:r>
            <a:r>
              <a:rPr lang="en-CA" baseline="0" dirty="0" smtClean="0"/>
              <a:t>/Williams Creek in the Yukon and then eastward across Stikine terrane. Circles are calc-alkalic deposits and squares are alkalic deposits. Four main mineralizing intervals are evident. A Late Triassic calc-alkaline event that is </a:t>
            </a:r>
            <a:r>
              <a:rPr lang="en-CA" baseline="0" dirty="0" err="1" smtClean="0"/>
              <a:t>diacthonous</a:t>
            </a:r>
            <a:r>
              <a:rPr lang="en-CA" baseline="0" dirty="0" smtClean="0"/>
              <a:t> </a:t>
            </a:r>
          </a:p>
          <a:p>
            <a:r>
              <a:rPr lang="en-CA" dirty="0" smtClean="0"/>
              <a:t>Two, Early Mesozoic calc-alkaline to alkaline magmatic cycles are evident and account for greater than 90% of the copper</a:t>
            </a:r>
            <a:r>
              <a:rPr lang="en-CA" baseline="0" dirty="0" smtClean="0"/>
              <a:t> endowment of </a:t>
            </a:r>
            <a:r>
              <a:rPr lang="en-CA" dirty="0" smtClean="0"/>
              <a:t>the Late Triassic</a:t>
            </a:r>
            <a:r>
              <a:rPr lang="en-CA" baseline="0" dirty="0" smtClean="0"/>
              <a:t> to Early Jurassic mineralization. Magmatism progresses  from west to east along the length of </a:t>
            </a:r>
            <a:r>
              <a:rPr lang="en-CA" baseline="0" dirty="0" err="1" smtClean="0"/>
              <a:t>Quesnellia</a:t>
            </a:r>
            <a:r>
              <a:rPr lang="en-CA" baseline="0" dirty="0" smtClean="0"/>
              <a:t>…..</a:t>
            </a:r>
            <a:r>
              <a:rPr lang="en-CA" baseline="0" dirty="0" err="1" smtClean="0"/>
              <a:t>Stikinia</a:t>
            </a:r>
            <a:r>
              <a:rPr lang="en-CA" baseline="0" dirty="0" smtClean="0"/>
              <a:t> is less obvious.</a:t>
            </a:r>
          </a:p>
          <a:p>
            <a:pPr defTabSz="942289">
              <a:defRPr/>
            </a:pPr>
            <a:r>
              <a:rPr lang="en-CA" dirty="0" smtClean="0"/>
              <a:t>Porphyry Cu ± Au-Mo-Ag deposits are concentrated within the Stikine-Quesnel arc terranes, with most of their </a:t>
            </a:r>
            <a:r>
              <a:rPr lang="en-CA" dirty="0" err="1" smtClean="0"/>
              <a:t>econo</a:t>
            </a:r>
            <a:endParaRPr lang="en-CA" dirty="0" smtClean="0"/>
          </a:p>
        </p:txBody>
      </p:sp>
      <p:sp>
        <p:nvSpPr>
          <p:cNvPr id="4" name="Slide Number Placeholder 3"/>
          <p:cNvSpPr>
            <a:spLocks noGrp="1"/>
          </p:cNvSpPr>
          <p:nvPr>
            <p:ph type="sldNum" sz="quarter" idx="10"/>
          </p:nvPr>
        </p:nvSpPr>
        <p:spPr/>
        <p:txBody>
          <a:bodyPr/>
          <a:lstStyle/>
          <a:p>
            <a:fld id="{8045F82D-FDCC-40A5-9BB9-3B5A6C155294}" type="slidenum">
              <a:rPr lang="en-CA" smtClean="0"/>
              <a:t>3</a:t>
            </a:fld>
            <a:endParaRPr lang="en-CA"/>
          </a:p>
        </p:txBody>
      </p:sp>
    </p:spTree>
    <p:extLst>
      <p:ext uri="{BB962C8B-B14F-4D97-AF65-F5344CB8AC3E}">
        <p14:creationId xmlns:p14="http://schemas.microsoft.com/office/powerpoint/2010/main" val="2483637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045F82D-FDCC-40A5-9BB9-3B5A6C155294}" type="slidenum">
              <a:rPr lang="en-CA" smtClean="0"/>
              <a:t>4</a:t>
            </a:fld>
            <a:endParaRPr lang="en-CA"/>
          </a:p>
        </p:txBody>
      </p:sp>
    </p:spTree>
    <p:extLst>
      <p:ext uri="{BB962C8B-B14F-4D97-AF65-F5344CB8AC3E}">
        <p14:creationId xmlns:p14="http://schemas.microsoft.com/office/powerpoint/2010/main" val="4081521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To answer these questions we employ </a:t>
            </a:r>
            <a:r>
              <a:rPr lang="en-CA" baseline="0" dirty="0" smtClean="0"/>
              <a:t>the </a:t>
            </a:r>
            <a:r>
              <a:rPr lang="en-CA" sz="1600" b="1" dirty="0" smtClean="0"/>
              <a:t>continental collision </a:t>
            </a:r>
            <a:r>
              <a:rPr lang="en-CA" baseline="0" dirty="0" smtClean="0"/>
              <a:t>slab breakoff model of Davies and von </a:t>
            </a:r>
            <a:r>
              <a:rPr lang="en-CA" baseline="0" dirty="0" err="1" smtClean="0"/>
              <a:t>Blanckenburg</a:t>
            </a:r>
            <a:r>
              <a:rPr lang="en-CA" baseline="0" dirty="0" smtClean="0"/>
              <a:t> and the quantitative thermal modeling of the plate boundaries by van de </a:t>
            </a:r>
            <a:r>
              <a:rPr lang="en-CA" baseline="0" dirty="0" err="1" smtClean="0"/>
              <a:t>Zedde</a:t>
            </a:r>
            <a:r>
              <a:rPr lang="en-CA" baseline="0" dirty="0" smtClean="0"/>
              <a:t> and </a:t>
            </a:r>
            <a:r>
              <a:rPr lang="en-CA" baseline="0" dirty="0" err="1" smtClean="0"/>
              <a:t>Wortel</a:t>
            </a:r>
            <a:r>
              <a:rPr lang="en-CA" baseline="0" dirty="0" smtClean="0"/>
              <a:t> to understand the evolution of </a:t>
            </a:r>
            <a:r>
              <a:rPr lang="en-US" dirty="0" smtClean="0"/>
              <a:t>L</a:t>
            </a:r>
            <a:r>
              <a:rPr lang="en-US" dirty="0" smtClean="0">
                <a:latin typeface="AAAGES" panose="020B0603050302020204" pitchFamily="34" charset="0"/>
              </a:rPr>
              <a:t>T</a:t>
            </a:r>
            <a:r>
              <a:rPr lang="en-US" dirty="0" smtClean="0"/>
              <a:t>-E</a:t>
            </a:r>
            <a:r>
              <a:rPr lang="en-US" dirty="0" smtClean="0">
                <a:latin typeface="AAAGES" panose="020B0603050302020204" pitchFamily="34" charset="0"/>
              </a:rPr>
              <a:t>J</a:t>
            </a:r>
            <a:r>
              <a:rPr lang="en-US" dirty="0" smtClean="0"/>
              <a:t> magmatism and porphyry mineralization of the IMA complex. The main components of the model are </a:t>
            </a:r>
            <a:r>
              <a:rPr lang="en-US" b="1" dirty="0" smtClean="0"/>
              <a:t>stalled subduction, slab detachment, thermal anomaly </a:t>
            </a:r>
            <a:r>
              <a:rPr lang="en-US" dirty="0" smtClean="0"/>
              <a:t>and</a:t>
            </a:r>
            <a:r>
              <a:rPr lang="en-US" b="1" dirty="0" smtClean="0"/>
              <a:t> resultant </a:t>
            </a:r>
            <a:r>
              <a:rPr lang="en-US" b="1" dirty="0" err="1" smtClean="0"/>
              <a:t>syn</a:t>
            </a:r>
            <a:r>
              <a:rPr lang="en-US" b="1" dirty="0" smtClean="0"/>
              <a:t> to post collision magmatism and uplift. </a:t>
            </a:r>
          </a:p>
          <a:p>
            <a:r>
              <a:rPr lang="en-US" dirty="0" smtClean="0"/>
              <a:t>The linkages between the model and the IMA complex include 1) </a:t>
            </a:r>
            <a:r>
              <a:rPr lang="en-US" dirty="0" err="1" smtClean="0"/>
              <a:t>Kutcho-Sitlika-Venables</a:t>
            </a:r>
            <a:r>
              <a:rPr lang="en-US" dirty="0" smtClean="0"/>
              <a:t> intra ocean</a:t>
            </a:r>
            <a:r>
              <a:rPr lang="en-US" baseline="0" dirty="0" smtClean="0"/>
              <a:t> arc, 2) Picrite and </a:t>
            </a:r>
            <a:r>
              <a:rPr lang="en-US" baseline="0" dirty="0" err="1" smtClean="0"/>
              <a:t>absarokite</a:t>
            </a:r>
            <a:r>
              <a:rPr lang="en-US" baseline="0" dirty="0" smtClean="0"/>
              <a:t> lavas, 3) Silica-</a:t>
            </a:r>
            <a:r>
              <a:rPr lang="en-US" baseline="0" dirty="0" err="1" smtClean="0"/>
              <a:t>undersaturated</a:t>
            </a:r>
            <a:r>
              <a:rPr lang="en-US" baseline="0" dirty="0" smtClean="0"/>
              <a:t> and saturated alkalic melts and associated mineralization and 4) Late Triassic – Early Jurassic regional </a:t>
            </a:r>
            <a:r>
              <a:rPr lang="en-US" baseline="0" dirty="0" err="1" smtClean="0"/>
              <a:t>unconformaties</a:t>
            </a:r>
            <a:endParaRPr lang="en-US" dirty="0" smtClean="0"/>
          </a:p>
          <a:p>
            <a:endParaRPr lang="en-US" dirty="0" smtClean="0"/>
          </a:p>
          <a:p>
            <a:r>
              <a:rPr lang="en-US" dirty="0" smtClean="0"/>
              <a:t>The buoyancy contrast arc tholeiite vs oceanic crust (2.84-3.0 g/cm3) and the slab-pull leads to slab detachment which permits heat transfer from the asthenosphere into the lithospheric mantle,  a thermal spike of 500C lasting from 1-3 Ma. Isotherms are elevated along the plate margin for up to 30 Ma or until after subduction is re-</a:t>
            </a:r>
            <a:r>
              <a:rPr lang="en-US" dirty="0" err="1" smtClean="0"/>
              <a:t>intiated</a:t>
            </a:r>
            <a:endParaRPr lang="en-US" dirty="0"/>
          </a:p>
        </p:txBody>
      </p:sp>
      <p:sp>
        <p:nvSpPr>
          <p:cNvPr id="4" name="Slide Number Placeholder 3"/>
          <p:cNvSpPr>
            <a:spLocks noGrp="1"/>
          </p:cNvSpPr>
          <p:nvPr>
            <p:ph type="sldNum" sz="quarter" idx="10"/>
          </p:nvPr>
        </p:nvSpPr>
        <p:spPr/>
        <p:txBody>
          <a:bodyPr/>
          <a:lstStyle/>
          <a:p>
            <a:fld id="{8045F82D-FDCC-40A5-9BB9-3B5A6C155294}" type="slidenum">
              <a:rPr lang="en-CA" smtClean="0"/>
              <a:t>5</a:t>
            </a:fld>
            <a:endParaRPr lang="en-CA"/>
          </a:p>
        </p:txBody>
      </p:sp>
    </p:spTree>
    <p:extLst>
      <p:ext uri="{BB962C8B-B14F-4D97-AF65-F5344CB8AC3E}">
        <p14:creationId xmlns:p14="http://schemas.microsoft.com/office/powerpoint/2010/main" val="1421593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CA" dirty="0" smtClean="0"/>
              <a:t>Fragments of a</a:t>
            </a:r>
            <a:r>
              <a:rPr lang="en-CA" baseline="0" dirty="0" smtClean="0"/>
              <a:t> late Permian to Middle Triassic intra-oceanic arc (</a:t>
            </a:r>
            <a:r>
              <a:rPr lang="en-CA" baseline="0" dirty="0" err="1" smtClean="0"/>
              <a:t>Kutcho</a:t>
            </a:r>
            <a:r>
              <a:rPr lang="en-CA" baseline="0" dirty="0" smtClean="0"/>
              <a:t>-</a:t>
            </a:r>
            <a:r>
              <a:rPr lang="en-CA" baseline="0" dirty="0" err="1" smtClean="0"/>
              <a:t>Sitlika</a:t>
            </a:r>
            <a:r>
              <a:rPr lang="en-CA" baseline="0" dirty="0" smtClean="0"/>
              <a:t>-Wineglass assemblage) </a:t>
            </a:r>
            <a:r>
              <a:rPr lang="en-CA" dirty="0" smtClean="0"/>
              <a:t>are preserved</a:t>
            </a:r>
            <a:r>
              <a:rPr lang="en-CA" baseline="0" dirty="0" smtClean="0"/>
              <a:t> along the western margin of Cache Creek and </a:t>
            </a:r>
            <a:r>
              <a:rPr lang="en-CA" baseline="0" dirty="0" err="1" smtClean="0"/>
              <a:t>Stikinia</a:t>
            </a:r>
            <a:r>
              <a:rPr lang="en-CA" baseline="0" dirty="0" smtClean="0"/>
              <a:t> and in one place on the eastern margin of Cache Creek and </a:t>
            </a:r>
            <a:r>
              <a:rPr lang="en-CA" baseline="0" dirty="0" err="1" smtClean="0"/>
              <a:t>Quesnellia</a:t>
            </a:r>
            <a:r>
              <a:rPr lang="en-CA" baseline="0" dirty="0" smtClean="0"/>
              <a:t> at </a:t>
            </a:r>
            <a:r>
              <a:rPr lang="en-CA" baseline="0" dirty="0" err="1" smtClean="0"/>
              <a:t>Venables</a:t>
            </a:r>
            <a:r>
              <a:rPr lang="en-CA" baseline="0" dirty="0" smtClean="0"/>
              <a:t> Valley. </a:t>
            </a:r>
          </a:p>
          <a:p>
            <a:pPr defTabSz="942289">
              <a:defRPr/>
            </a:pPr>
            <a:r>
              <a:rPr lang="en-CA" baseline="0" dirty="0" smtClean="0"/>
              <a:t>The KSV arc formed in the </a:t>
            </a:r>
            <a:r>
              <a:rPr lang="en-CA" baseline="0" dirty="0" err="1" smtClean="0"/>
              <a:t>Tethyan</a:t>
            </a:r>
            <a:r>
              <a:rPr lang="en-CA" baseline="0" dirty="0" smtClean="0"/>
              <a:t> realm perhaps 10 to 15,000 km west of Quesnel-Stikine arc.</a:t>
            </a:r>
            <a:r>
              <a:rPr lang="en-CA" dirty="0" smtClean="0"/>
              <a:t>  It comprises</a:t>
            </a:r>
            <a:r>
              <a:rPr lang="en-CA" baseline="0" dirty="0" smtClean="0"/>
              <a:t> mafic and felsic volcanic rocks and associated </a:t>
            </a:r>
            <a:r>
              <a:rPr lang="en-CA" baseline="0" dirty="0" err="1" smtClean="0"/>
              <a:t>tonalite</a:t>
            </a:r>
            <a:r>
              <a:rPr lang="en-CA" baseline="0" dirty="0" smtClean="0"/>
              <a:t> and diorite intrusive rocks</a:t>
            </a:r>
            <a:r>
              <a:rPr lang="en-CA" dirty="0" smtClean="0"/>
              <a:t> with </a:t>
            </a:r>
            <a:r>
              <a:rPr lang="en-CA" dirty="0" err="1" smtClean="0"/>
              <a:t>Nd</a:t>
            </a:r>
            <a:r>
              <a:rPr lang="en-CA" dirty="0" smtClean="0"/>
              <a:t> and Pb isotope data (Childe and Thompson, 1997) and geochemical data (Barrett, 1996) that indicate an arc tholeiite affinity that, suggests the </a:t>
            </a:r>
            <a:r>
              <a:rPr lang="en-CA" dirty="0" err="1" smtClean="0"/>
              <a:t>Kutcho</a:t>
            </a:r>
            <a:r>
              <a:rPr lang="en-CA" dirty="0" smtClean="0"/>
              <a:t> assemblage represents part of a primitive intra-oceanic arc.</a:t>
            </a:r>
            <a:r>
              <a:rPr lang="en-CA" baseline="0" dirty="0" smtClean="0"/>
              <a:t> </a:t>
            </a:r>
            <a:endParaRPr lang="en-CA" dirty="0" smtClean="0"/>
          </a:p>
          <a:p>
            <a:endParaRPr lang="en-CA" baseline="0" dirty="0" smtClean="0"/>
          </a:p>
        </p:txBody>
      </p:sp>
      <p:sp>
        <p:nvSpPr>
          <p:cNvPr id="4" name="Slide Number Placeholder 3"/>
          <p:cNvSpPr>
            <a:spLocks noGrp="1"/>
          </p:cNvSpPr>
          <p:nvPr>
            <p:ph type="sldNum" sz="quarter" idx="10"/>
          </p:nvPr>
        </p:nvSpPr>
        <p:spPr/>
        <p:txBody>
          <a:bodyPr/>
          <a:lstStyle/>
          <a:p>
            <a:fld id="{8045F82D-FDCC-40A5-9BB9-3B5A6C155294}" type="slidenum">
              <a:rPr lang="en-CA" smtClean="0"/>
              <a:t>6</a:t>
            </a:fld>
            <a:endParaRPr lang="en-CA"/>
          </a:p>
        </p:txBody>
      </p:sp>
    </p:spTree>
    <p:extLst>
      <p:ext uri="{BB962C8B-B14F-4D97-AF65-F5344CB8AC3E}">
        <p14:creationId xmlns:p14="http://schemas.microsoft.com/office/powerpoint/2010/main" val="84482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solidFill>
                  <a:srgbClr val="00FF00"/>
                </a:solidFill>
                <a:effectLst>
                  <a:outerShdw blurRad="38100" dist="38100" dir="2700000" algn="tl">
                    <a:srgbClr val="000000"/>
                  </a:outerShdw>
                </a:effectLst>
              </a:rPr>
              <a:t>Late Triassic Iron Mask picrite samples plot along a partial melting line</a:t>
            </a:r>
            <a:r>
              <a:rPr lang="en-US" altLang="en-US" baseline="0" dirty="0" smtClean="0">
                <a:solidFill>
                  <a:srgbClr val="00FF00"/>
                </a:solidFill>
                <a:effectLst>
                  <a:outerShdw blurRad="38100" dist="38100" dir="2700000" algn="tl">
                    <a:srgbClr val="000000"/>
                  </a:outerShdw>
                </a:effectLst>
              </a:rPr>
              <a:t> between </a:t>
            </a:r>
            <a:r>
              <a:rPr lang="en-US" altLang="en-US" baseline="0" dirty="0" err="1" smtClean="0">
                <a:solidFill>
                  <a:srgbClr val="00FF00"/>
                </a:solidFill>
                <a:effectLst>
                  <a:outerShdw blurRad="38100" dist="38100" dir="2700000" algn="tl">
                    <a:srgbClr val="000000"/>
                  </a:outerShdw>
                </a:effectLst>
              </a:rPr>
              <a:t>Lherzolite</a:t>
            </a:r>
            <a:r>
              <a:rPr lang="en-US" altLang="en-US" baseline="0" dirty="0" smtClean="0">
                <a:solidFill>
                  <a:srgbClr val="00FF00"/>
                </a:solidFill>
                <a:effectLst>
                  <a:outerShdw blurRad="38100" dist="38100" dir="2700000" algn="tl">
                    <a:srgbClr val="000000"/>
                  </a:outerShdw>
                </a:effectLst>
              </a:rPr>
              <a:t> (fertile mantle) and basalt on </a:t>
            </a:r>
            <a:r>
              <a:rPr lang="en-US" altLang="en-US" dirty="0" smtClean="0">
                <a:solidFill>
                  <a:srgbClr val="00FF00"/>
                </a:solidFill>
                <a:effectLst>
                  <a:outerShdw blurRad="38100" dist="38100" dir="2700000" algn="tl">
                    <a:srgbClr val="000000"/>
                  </a:outerShdw>
                </a:effectLst>
              </a:rPr>
              <a:t>TiO2</a:t>
            </a:r>
            <a:r>
              <a:rPr lang="en-US" altLang="en-US" baseline="0" dirty="0" smtClean="0">
                <a:solidFill>
                  <a:srgbClr val="00FF00"/>
                </a:solidFill>
                <a:effectLst>
                  <a:outerShdw blurRad="38100" dist="38100" dir="2700000" algn="tl">
                    <a:srgbClr val="000000"/>
                  </a:outerShdw>
                </a:effectLst>
              </a:rPr>
              <a:t> vs Al2O3 </a:t>
            </a:r>
            <a:r>
              <a:rPr lang="en-US" altLang="en-US" baseline="0" dirty="0" err="1" smtClean="0">
                <a:solidFill>
                  <a:srgbClr val="00FF00"/>
                </a:solidFill>
                <a:effectLst>
                  <a:outerShdw blurRad="38100" dist="38100" dir="2700000" algn="tl">
                    <a:srgbClr val="000000"/>
                  </a:outerShdw>
                </a:effectLst>
              </a:rPr>
              <a:t>wt</a:t>
            </a:r>
            <a:r>
              <a:rPr lang="en-US" altLang="en-US" baseline="0" dirty="0" smtClean="0">
                <a:solidFill>
                  <a:srgbClr val="00FF00"/>
                </a:solidFill>
                <a:effectLst>
                  <a:outerShdw blurRad="38100" dist="38100" dir="2700000" algn="tl">
                    <a:srgbClr val="000000"/>
                  </a:outerShdw>
                </a:effectLst>
              </a:rPr>
              <a:t>% plot of Brown and </a:t>
            </a:r>
            <a:r>
              <a:rPr lang="en-US" altLang="en-US" baseline="0" dirty="0" err="1" smtClean="0">
                <a:solidFill>
                  <a:srgbClr val="00FF00"/>
                </a:solidFill>
                <a:effectLst>
                  <a:outerShdw blurRad="38100" dist="38100" dir="2700000" algn="tl">
                    <a:srgbClr val="000000"/>
                  </a:outerShdw>
                </a:effectLst>
              </a:rPr>
              <a:t>Mussett</a:t>
            </a:r>
            <a:r>
              <a:rPr lang="en-US" altLang="en-US" baseline="0" dirty="0" smtClean="0">
                <a:solidFill>
                  <a:srgbClr val="00FF00"/>
                </a:solidFill>
                <a:effectLst>
                  <a:outerShdw blurRad="38100" dist="38100" dir="2700000" algn="tl">
                    <a:srgbClr val="000000"/>
                  </a:outerShdw>
                </a:effectLst>
              </a:rPr>
              <a:t>. Generation of picrite compositions indicate high temperatures and a high degree of partial melting. The presence of primary magma compositions indicate no crustal assimilation i.e. a direct route from the mantle. </a:t>
            </a:r>
          </a:p>
          <a:p>
            <a:r>
              <a:rPr lang="en-US" altLang="en-US" dirty="0" err="1" smtClean="0">
                <a:solidFill>
                  <a:srgbClr val="00FF00"/>
                </a:solidFill>
                <a:effectLst>
                  <a:outerShdw blurRad="38100" dist="38100" dir="2700000" algn="tl">
                    <a:srgbClr val="000000"/>
                  </a:outerShdw>
                </a:effectLst>
              </a:rPr>
              <a:t>Lherzolite</a:t>
            </a:r>
            <a:r>
              <a:rPr lang="en-US" altLang="en-US" dirty="0" smtClean="0">
                <a:solidFill>
                  <a:srgbClr val="FFCC00"/>
                </a:solidFill>
                <a:effectLst>
                  <a:outerShdw blurRad="38100" dist="38100" dir="2700000" algn="tl">
                    <a:srgbClr val="000000"/>
                  </a:outerShdw>
                </a:effectLst>
              </a:rPr>
              <a:t> is probably fertile, unaltered mantle; </a:t>
            </a:r>
            <a:r>
              <a:rPr lang="en-US" altLang="en-US" dirty="0" err="1" smtClean="0">
                <a:solidFill>
                  <a:srgbClr val="00FF00"/>
                </a:solidFill>
                <a:effectLst>
                  <a:outerShdw blurRad="38100" dist="38100" dir="2700000" algn="tl">
                    <a:srgbClr val="000000"/>
                  </a:outerShdw>
                </a:effectLst>
              </a:rPr>
              <a:t>Harzburgite</a:t>
            </a:r>
            <a:r>
              <a:rPr lang="en-US" altLang="en-US" dirty="0" smtClean="0">
                <a:solidFill>
                  <a:srgbClr val="00FF00"/>
                </a:solidFill>
                <a:effectLst>
                  <a:outerShdw blurRad="38100" dist="38100" dir="2700000" algn="tl">
                    <a:srgbClr val="000000"/>
                  </a:outerShdw>
                </a:effectLst>
              </a:rPr>
              <a:t> ± </a:t>
            </a:r>
            <a:r>
              <a:rPr lang="en-US" altLang="en-US" dirty="0" err="1" smtClean="0">
                <a:solidFill>
                  <a:srgbClr val="00FF00"/>
                </a:solidFill>
                <a:effectLst>
                  <a:outerShdw blurRad="38100" dist="38100" dir="2700000" algn="tl">
                    <a:srgbClr val="000000"/>
                  </a:outerShdw>
                </a:effectLst>
              </a:rPr>
              <a:t>Dunite</a:t>
            </a:r>
            <a:r>
              <a:rPr lang="en-US" altLang="en-US" dirty="0" smtClean="0">
                <a:solidFill>
                  <a:srgbClr val="00FF00"/>
                </a:solidFill>
                <a:effectLst>
                  <a:outerShdw blurRad="38100" dist="38100" dir="2700000" algn="tl">
                    <a:srgbClr val="000000"/>
                  </a:outerShdw>
                </a:effectLst>
              </a:rPr>
              <a:t> </a:t>
            </a:r>
            <a:r>
              <a:rPr lang="en-US" altLang="en-US" dirty="0" smtClean="0">
                <a:solidFill>
                  <a:srgbClr val="FFCC00"/>
                </a:solidFill>
                <a:effectLst>
                  <a:outerShdw blurRad="38100" dist="38100" dir="2700000" algn="tl">
                    <a:srgbClr val="000000"/>
                  </a:outerShdw>
                </a:effectLst>
              </a:rPr>
              <a:t>are refractory residuum after basalt has been extracted by partial melting</a:t>
            </a:r>
          </a:p>
          <a:p>
            <a:r>
              <a:rPr lang="en-CA" dirty="0" smtClean="0"/>
              <a:t>Primitive mantle–normalized (Sun and McDonough, 1989) </a:t>
            </a:r>
            <a:r>
              <a:rPr lang="en-CA" dirty="0" err="1" smtClean="0"/>
              <a:t>multielement</a:t>
            </a:r>
            <a:r>
              <a:rPr lang="en-CA" dirty="0" smtClean="0"/>
              <a:t> plots for Late Triassic Nicola Group basalts and picrite southern </a:t>
            </a:r>
            <a:r>
              <a:rPr lang="en-CA" dirty="0" err="1" smtClean="0"/>
              <a:t>Quesnellia</a:t>
            </a:r>
            <a:r>
              <a:rPr lang="en-CA" dirty="0" smtClean="0"/>
              <a:t>. The</a:t>
            </a:r>
            <a:r>
              <a:rPr lang="en-CA" baseline="0" dirty="0" smtClean="0"/>
              <a:t> overall low concentrations and flat REE pattern of the Iron Mask picrite is indicative of large degrees of partial melting of mantle material. </a:t>
            </a:r>
          </a:p>
        </p:txBody>
      </p:sp>
      <p:sp>
        <p:nvSpPr>
          <p:cNvPr id="4" name="Slide Number Placeholder 3"/>
          <p:cNvSpPr>
            <a:spLocks noGrp="1"/>
          </p:cNvSpPr>
          <p:nvPr>
            <p:ph type="sldNum" sz="quarter" idx="10"/>
          </p:nvPr>
        </p:nvSpPr>
        <p:spPr/>
        <p:txBody>
          <a:bodyPr/>
          <a:lstStyle/>
          <a:p>
            <a:fld id="{8045F82D-FDCC-40A5-9BB9-3B5A6C155294}" type="slidenum">
              <a:rPr lang="en-CA" smtClean="0"/>
              <a:t>7</a:t>
            </a:fld>
            <a:endParaRPr lang="en-CA"/>
          </a:p>
        </p:txBody>
      </p:sp>
    </p:spTree>
    <p:extLst>
      <p:ext uri="{BB962C8B-B14F-4D97-AF65-F5344CB8AC3E}">
        <p14:creationId xmlns:p14="http://schemas.microsoft.com/office/powerpoint/2010/main" val="2388730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Intruding the Iron Mask picrite </a:t>
            </a:r>
            <a:r>
              <a:rPr lang="en-US" altLang="en-US" dirty="0" smtClean="0"/>
              <a:t>and olivine-pyroxene phyric basalts throughout </a:t>
            </a:r>
            <a:r>
              <a:rPr lang="en-US" altLang="en-US" dirty="0" err="1" smtClean="0"/>
              <a:t>Quesnellia</a:t>
            </a:r>
            <a:r>
              <a:rPr lang="en-US" altLang="en-US" dirty="0" smtClean="0"/>
              <a:t> and </a:t>
            </a:r>
            <a:r>
              <a:rPr lang="en-US" altLang="en-US" dirty="0" err="1" smtClean="0"/>
              <a:t>Stikinia</a:t>
            </a:r>
            <a:r>
              <a:rPr lang="en-US" altLang="en-US" dirty="0" smtClean="0"/>
              <a:t> are magmatic </a:t>
            </a:r>
            <a:r>
              <a:rPr lang="en-US" altLang="en-US" dirty="0" err="1" smtClean="0"/>
              <a:t>centres</a:t>
            </a:r>
            <a:r>
              <a:rPr lang="en-US" altLang="en-US" dirty="0" smtClean="0"/>
              <a:t> characterized</a:t>
            </a:r>
            <a:r>
              <a:rPr lang="en-US" altLang="en-US" baseline="0" dirty="0" smtClean="0"/>
              <a:t> by </a:t>
            </a:r>
            <a:r>
              <a:rPr lang="en-US" altLang="en-US" dirty="0" smtClean="0"/>
              <a:t>alkalic Ne-normative</a:t>
            </a:r>
            <a:r>
              <a:rPr lang="en-US" altLang="en-US" baseline="0" dirty="0" smtClean="0"/>
              <a:t> silica-</a:t>
            </a:r>
            <a:r>
              <a:rPr lang="en-US" altLang="en-US" baseline="0" dirty="0" err="1" smtClean="0"/>
              <a:t>undersatured</a:t>
            </a:r>
            <a:r>
              <a:rPr lang="en-US" altLang="en-US" baseline="0" dirty="0" smtClean="0"/>
              <a:t> to silica-saturated alkalic intrusions. Some of these are mineralized by characteristic </a:t>
            </a:r>
            <a:r>
              <a:rPr lang="en-US" altLang="en-US" baseline="0" dirty="0" err="1" smtClean="0"/>
              <a:t>Cu-Au-Ag±Pt-Pd-Mo</a:t>
            </a:r>
            <a:r>
              <a:rPr lang="en-US" altLang="en-US" baseline="0" dirty="0" smtClean="0"/>
              <a:t> mineralization.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At Galore the volcanic equivalents are </a:t>
            </a:r>
            <a:r>
              <a:rPr lang="en-US" altLang="en-US" dirty="0" err="1" smtClean="0"/>
              <a:t>pseudoleucite</a:t>
            </a:r>
            <a:r>
              <a:rPr lang="en-US" altLang="en-US" dirty="0" smtClean="0"/>
              <a:t>-bearing </a:t>
            </a:r>
            <a:r>
              <a:rPr lang="en-US" altLang="en-US" dirty="0" err="1" smtClean="0"/>
              <a:t>latites</a:t>
            </a:r>
            <a:r>
              <a:rPr lang="en-US" altLang="en-US" dirty="0" smtClean="0"/>
              <a:t> and orthoclase </a:t>
            </a:r>
            <a:r>
              <a:rPr lang="en-US" altLang="en-US" dirty="0" err="1" smtClean="0"/>
              <a:t>porphyryitic</a:t>
            </a:r>
            <a:r>
              <a:rPr lang="en-US" altLang="en-US" dirty="0" smtClean="0"/>
              <a:t> </a:t>
            </a:r>
            <a:r>
              <a:rPr lang="en-US" altLang="en-US" dirty="0" err="1" smtClean="0"/>
              <a:t>phonolites</a:t>
            </a:r>
            <a:r>
              <a:rPr lang="en-US" altLang="en-US" dirty="0" smtClean="0"/>
              <a:t>. The intrusive phases comprise up to 12 separate units of equigranular to coarse orthoclase phyric </a:t>
            </a:r>
            <a:r>
              <a:rPr lang="en-US" altLang="en-US" dirty="0" err="1" smtClean="0"/>
              <a:t>syenites</a:t>
            </a:r>
            <a:r>
              <a:rPr lang="en-US" altLang="en-US" dirty="0" smtClean="0"/>
              <a:t>. The earliest pre and </a:t>
            </a:r>
            <a:r>
              <a:rPr lang="en-US" altLang="en-US" dirty="0" err="1" smtClean="0"/>
              <a:t>syn</a:t>
            </a:r>
            <a:r>
              <a:rPr lang="en-US" altLang="en-US" dirty="0" smtClean="0"/>
              <a:t> mineral intrusions contain </a:t>
            </a:r>
            <a:r>
              <a:rPr lang="en-US" altLang="en-US" dirty="0" err="1" smtClean="0"/>
              <a:t>pseudoleucite</a:t>
            </a:r>
            <a:r>
              <a:rPr lang="en-US" altLang="en-US" dirty="0" smtClean="0"/>
              <a:t> </a:t>
            </a:r>
            <a:r>
              <a:rPr lang="en-US" altLang="en-US" dirty="0" err="1" smtClean="0"/>
              <a:t>phenocrysts</a:t>
            </a:r>
            <a:r>
              <a:rPr lang="en-US" altLang="en-US" dirty="0" smtClean="0"/>
              <a:t>.</a:t>
            </a:r>
            <a:endParaRPr lang="en-C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Magmatic centers in and around Mount Polley are comprised of </a:t>
            </a:r>
            <a:r>
              <a:rPr lang="en-US" altLang="en-US" dirty="0" err="1" smtClean="0"/>
              <a:t>foid</a:t>
            </a:r>
            <a:r>
              <a:rPr lang="en-US" altLang="en-US" dirty="0" smtClean="0"/>
              <a:t>-bearing monzodiorite or monzonite and evolve to </a:t>
            </a:r>
            <a:r>
              <a:rPr lang="en-US" altLang="en-US" dirty="0" err="1" smtClean="0"/>
              <a:t>foid</a:t>
            </a:r>
            <a:r>
              <a:rPr lang="en-US" altLang="en-US" dirty="0" smtClean="0"/>
              <a:t>-bearing syenite or in the case of </a:t>
            </a:r>
            <a:r>
              <a:rPr lang="en-US" altLang="en-US" dirty="0" err="1" smtClean="0"/>
              <a:t>Shiko</a:t>
            </a:r>
            <a:r>
              <a:rPr lang="en-US" altLang="en-US" dirty="0" smtClean="0"/>
              <a:t> Lake quartz syenite compositions. Silica-saturated orthoclase </a:t>
            </a:r>
            <a:r>
              <a:rPr lang="en-US" altLang="en-US" dirty="0" err="1" smtClean="0"/>
              <a:t>megaporphyry</a:t>
            </a:r>
            <a:r>
              <a:rPr lang="en-US" altLang="en-US" dirty="0" smtClean="0"/>
              <a:t> syenite dikes are late stage </a:t>
            </a:r>
            <a:r>
              <a:rPr lang="en-US" altLang="en-US" dirty="0" err="1" smtClean="0"/>
              <a:t>intrusives</a:t>
            </a:r>
            <a:r>
              <a:rPr lang="en-US" altLang="en-US" dirty="0" smtClean="0"/>
              <a:t> at Mount Polley. The Bootjack stock is composed of </a:t>
            </a:r>
            <a:r>
              <a:rPr lang="en-US" altLang="en-US" dirty="0" err="1" smtClean="0"/>
              <a:t>pseudoleucite</a:t>
            </a:r>
            <a:r>
              <a:rPr lang="en-US" altLang="en-US" dirty="0" smtClean="0"/>
              <a:t> </a:t>
            </a:r>
            <a:r>
              <a:rPr lang="en-US" altLang="en-US" dirty="0" err="1" smtClean="0"/>
              <a:t>porphyryitic</a:t>
            </a:r>
            <a:r>
              <a:rPr lang="en-US" altLang="en-US" dirty="0" smtClean="0"/>
              <a:t> </a:t>
            </a:r>
            <a:r>
              <a:rPr lang="en-US" altLang="en-US" dirty="0" err="1" smtClean="0"/>
              <a:t>nepheline</a:t>
            </a:r>
            <a:r>
              <a:rPr lang="en-US" altLang="en-US" dirty="0" smtClean="0"/>
              <a:t> syenite. The Pothook and hybrid phases plot as diorites, the Cherry Creek as monzonite to quartz-monzonite. The Sugarloaf is the youngest phase and a monzodiorite.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smtClean="0"/>
              <a:t>Generation of </a:t>
            </a:r>
            <a:r>
              <a:rPr lang="en-US" altLang="en-US" b="1" baseline="0" dirty="0" smtClean="0"/>
              <a:t>arc-signature potassic lavas </a:t>
            </a:r>
            <a:r>
              <a:rPr lang="en-US" altLang="en-US" baseline="0" dirty="0" smtClean="0"/>
              <a:t>can occur </a:t>
            </a:r>
            <a:r>
              <a:rPr lang="en-US" altLang="en-US" b="1" baseline="0" dirty="0" smtClean="0"/>
              <a:t>during, following reversal or post-subduction</a:t>
            </a:r>
            <a:r>
              <a:rPr lang="en-US" altLang="en-US" baseline="0" dirty="0" smtClean="0"/>
              <a:t> </a:t>
            </a:r>
            <a:endParaRPr lang="en-US" altLang="en-US" dirty="0" smtClean="0"/>
          </a:p>
        </p:txBody>
      </p:sp>
      <p:sp>
        <p:nvSpPr>
          <p:cNvPr id="4" name="Slide Number Placeholder 3"/>
          <p:cNvSpPr>
            <a:spLocks noGrp="1"/>
          </p:cNvSpPr>
          <p:nvPr>
            <p:ph type="sldNum" sz="quarter" idx="10"/>
          </p:nvPr>
        </p:nvSpPr>
        <p:spPr/>
        <p:txBody>
          <a:bodyPr/>
          <a:lstStyle/>
          <a:p>
            <a:fld id="{8045F82D-FDCC-40A5-9BB9-3B5A6C155294}" type="slidenum">
              <a:rPr lang="en-CA" smtClean="0"/>
              <a:t>8</a:t>
            </a:fld>
            <a:endParaRPr lang="en-CA"/>
          </a:p>
        </p:txBody>
      </p:sp>
    </p:spTree>
    <p:extLst>
      <p:ext uri="{BB962C8B-B14F-4D97-AF65-F5344CB8AC3E}">
        <p14:creationId xmlns:p14="http://schemas.microsoft.com/office/powerpoint/2010/main" val="3916870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Associated with removing the insulating effects of the slab following slab break is development of a broad thermal anomaly extending </a:t>
            </a:r>
            <a:r>
              <a:rPr lang="en-CA" baseline="0" dirty="0" smtClean="0"/>
              <a:t>towards the </a:t>
            </a:r>
            <a:r>
              <a:rPr lang="en-CA" baseline="0" dirty="0" err="1" smtClean="0"/>
              <a:t>backarc</a:t>
            </a:r>
            <a:r>
              <a:rPr lang="en-CA" baseline="0" dirty="0" smtClean="0"/>
              <a:t>. Modelling suggests this heat anomaly could last upwards of 20 Ma.</a:t>
            </a:r>
            <a:r>
              <a:rPr lang="en-CA" dirty="0" smtClean="0"/>
              <a:t>  Regional scale unconformities mark the Triassic to Jurassic boundary. In</a:t>
            </a:r>
            <a:r>
              <a:rPr lang="en-CA" baseline="0" dirty="0" smtClean="0"/>
              <a:t> some cases</a:t>
            </a:r>
            <a:r>
              <a:rPr lang="en-CA" dirty="0" smtClean="0"/>
              <a:t> mineralized Triassic plutons are </a:t>
            </a:r>
            <a:r>
              <a:rPr lang="en-CA" dirty="0" err="1" smtClean="0"/>
              <a:t>nonconformably</a:t>
            </a:r>
            <a:r>
              <a:rPr lang="en-CA" dirty="0" smtClean="0"/>
              <a:t> overlain by Early Jurassic clastic units, elsewhere evidence for arc exhumation</a:t>
            </a:r>
            <a:r>
              <a:rPr lang="en-CA" baseline="0" dirty="0" smtClean="0"/>
              <a:t> is recorded in the changing character of sediments as first the carapace and then the roots are </a:t>
            </a:r>
            <a:endParaRPr lang="en-CA" dirty="0"/>
          </a:p>
        </p:txBody>
      </p:sp>
      <p:sp>
        <p:nvSpPr>
          <p:cNvPr id="4" name="Slide Number Placeholder 3"/>
          <p:cNvSpPr>
            <a:spLocks noGrp="1"/>
          </p:cNvSpPr>
          <p:nvPr>
            <p:ph type="sldNum" sz="quarter" idx="10"/>
          </p:nvPr>
        </p:nvSpPr>
        <p:spPr/>
        <p:txBody>
          <a:bodyPr/>
          <a:lstStyle/>
          <a:p>
            <a:fld id="{8045F82D-FDCC-40A5-9BB9-3B5A6C155294}" type="slidenum">
              <a:rPr lang="en-CA" smtClean="0"/>
              <a:t>9</a:t>
            </a:fld>
            <a:endParaRPr lang="en-CA"/>
          </a:p>
        </p:txBody>
      </p:sp>
    </p:spTree>
    <p:extLst>
      <p:ext uri="{BB962C8B-B14F-4D97-AF65-F5344CB8AC3E}">
        <p14:creationId xmlns:p14="http://schemas.microsoft.com/office/powerpoint/2010/main" val="3796188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endParaRPr lang="en-CA"/>
          </a:p>
        </p:txBody>
      </p:sp>
      <p:sp>
        <p:nvSpPr>
          <p:cNvPr id="19" name="Footer Placeholder 18"/>
          <p:cNvSpPr>
            <a:spLocks noGrp="1"/>
          </p:cNvSpPr>
          <p:nvPr>
            <p:ph type="ftr" sz="quarter" idx="11"/>
          </p:nvPr>
        </p:nvSpPr>
        <p:spPr/>
        <p:txBody>
          <a:bodyPr/>
          <a:lstStyle/>
          <a:p>
            <a:endParaRPr lang="en-CA"/>
          </a:p>
        </p:txBody>
      </p:sp>
      <p:sp>
        <p:nvSpPr>
          <p:cNvPr id="27" name="Slide Number Placeholder 26"/>
          <p:cNvSpPr>
            <a:spLocks noGrp="1"/>
          </p:cNvSpPr>
          <p:nvPr>
            <p:ph type="sldNum" sz="quarter" idx="12"/>
          </p:nvPr>
        </p:nvSpPr>
        <p:spPr/>
        <p:txBody>
          <a:bodyPr/>
          <a:lstStyle/>
          <a:p>
            <a:fld id="{9B25F90A-11C6-48EE-9586-5E7B028153B6}" type="slidenum">
              <a:rPr lang="en-CA" smtClean="0"/>
              <a:pPr/>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B25F90A-11C6-48EE-9586-5E7B028153B6}"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B25F90A-11C6-48EE-9586-5E7B028153B6}"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B25F90A-11C6-48EE-9586-5E7B028153B6}"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B25F90A-11C6-48EE-9586-5E7B028153B6}" type="slidenum">
              <a:rPr lang="en-CA" smtClean="0"/>
              <a:pPr/>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B25F90A-11C6-48EE-9586-5E7B028153B6}"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9B25F90A-11C6-48EE-9586-5E7B028153B6}"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9B25F90A-11C6-48EE-9586-5E7B028153B6}"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9B25F90A-11C6-48EE-9586-5E7B028153B6}"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B25F90A-11C6-48EE-9586-5E7B028153B6}"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8077200" y="6356350"/>
            <a:ext cx="609600" cy="365125"/>
          </a:xfrm>
        </p:spPr>
        <p:txBody>
          <a:bodyPr/>
          <a:lstStyle/>
          <a:p>
            <a:fld id="{9B25F90A-11C6-48EE-9586-5E7B028153B6}" type="slidenum">
              <a:rPr lang="en-CA" smtClean="0"/>
              <a:pPr/>
              <a:t>‹#›</a:t>
            </a:fld>
            <a:endParaRPr lang="en-CA"/>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CA"/>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CA"/>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B25F90A-11C6-48EE-9586-5E7B028153B6}" type="slidenum">
              <a:rPr lang="en-CA" smtClean="0"/>
              <a:pPr/>
              <a:t>‹#›</a:t>
            </a:fld>
            <a:endParaRPr lang="en-CA"/>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notesSlide" Target="../notesSlides/notesSlide8.xml"/><Relationship Id="rId7" Type="http://schemas.openxmlformats.org/officeDocument/2006/relationships/image" Target="../media/image22.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0.emf"/><Relationship Id="rId5" Type="http://schemas.openxmlformats.org/officeDocument/2006/relationships/oleObject" Target="../embeddings/oleObject1.bin"/><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2204864"/>
            <a:ext cx="7851648" cy="1828800"/>
          </a:xfrm>
        </p:spPr>
        <p:txBody>
          <a:bodyPr>
            <a:normAutofit fontScale="90000"/>
          </a:bodyPr>
          <a:lstStyle/>
          <a:p>
            <a:r>
              <a:rPr lang="en-CA" dirty="0">
                <a:solidFill>
                  <a:schemeClr val="tx1"/>
                </a:solidFill>
                <a:effectLst/>
                <a:latin typeface="+mn-lt"/>
              </a:rPr>
              <a:t>Slab Breaks and Early Mesozoic Paired Alkaline Porphyry Deposit Belts</a:t>
            </a:r>
            <a:br>
              <a:rPr lang="en-CA" dirty="0">
                <a:solidFill>
                  <a:schemeClr val="tx1"/>
                </a:solidFill>
                <a:effectLst/>
                <a:latin typeface="+mn-lt"/>
              </a:rPr>
            </a:br>
            <a:r>
              <a:rPr lang="en-CA" dirty="0">
                <a:solidFill>
                  <a:schemeClr val="tx1"/>
                </a:solidFill>
                <a:effectLst/>
                <a:latin typeface="+mn-lt"/>
              </a:rPr>
              <a:t>(Cu-Au ± Ag-Pt-</a:t>
            </a:r>
            <a:r>
              <a:rPr lang="en-CA" dirty="0" err="1">
                <a:solidFill>
                  <a:schemeClr val="tx1"/>
                </a:solidFill>
                <a:effectLst/>
                <a:latin typeface="+mn-lt"/>
              </a:rPr>
              <a:t>Pd</a:t>
            </a:r>
            <a:r>
              <a:rPr lang="en-CA" dirty="0">
                <a:solidFill>
                  <a:schemeClr val="tx1"/>
                </a:solidFill>
                <a:effectLst/>
                <a:latin typeface="+mn-lt"/>
              </a:rPr>
              <a:t>-Mo) in the Canadian Cordillera</a:t>
            </a:r>
          </a:p>
        </p:txBody>
      </p:sp>
      <p:sp>
        <p:nvSpPr>
          <p:cNvPr id="3" name="Subtitle 2"/>
          <p:cNvSpPr>
            <a:spLocks noGrp="1"/>
          </p:cNvSpPr>
          <p:nvPr>
            <p:ph type="subTitle" idx="1"/>
          </p:nvPr>
        </p:nvSpPr>
        <p:spPr>
          <a:xfrm>
            <a:off x="5364088" y="5381157"/>
            <a:ext cx="2886144" cy="1104528"/>
          </a:xfrm>
        </p:spPr>
        <p:txBody>
          <a:bodyPr/>
          <a:lstStyle/>
          <a:p>
            <a:r>
              <a:rPr lang="en-CA" dirty="0"/>
              <a:t>James Logan </a:t>
            </a:r>
            <a:r>
              <a:rPr lang="en-CA" dirty="0" smtClean="0"/>
              <a:t>Mitchell </a:t>
            </a:r>
            <a:r>
              <a:rPr lang="en-CA" dirty="0"/>
              <a:t>Mihalynuk</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079" y="4029187"/>
            <a:ext cx="4178897" cy="2784189"/>
          </a:xfrm>
          <a:prstGeom prst="rect">
            <a:avLst/>
          </a:prstGeom>
        </p:spPr>
      </p:pic>
    </p:spTree>
    <p:extLst>
      <p:ext uri="{BB962C8B-B14F-4D97-AF65-F5344CB8AC3E}">
        <p14:creationId xmlns:p14="http://schemas.microsoft.com/office/powerpoint/2010/main" val="11511063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860" y="2816878"/>
            <a:ext cx="8816628" cy="3780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ubtitle 2"/>
          <p:cNvSpPr txBox="1">
            <a:spLocks/>
          </p:cNvSpPr>
          <p:nvPr/>
        </p:nvSpPr>
        <p:spPr>
          <a:xfrm>
            <a:off x="251520" y="764704"/>
            <a:ext cx="8568952" cy="1512168"/>
          </a:xfrm>
          <a:prstGeom prst="rect">
            <a:avLst/>
          </a:prstGeom>
        </p:spPr>
        <p:txBody>
          <a:bodyPr vert="horz" lIns="45720" rIns="45720" anchor="t">
            <a:noAutofit/>
          </a:bodyPr>
          <a:lstStyle>
            <a:lvl1pPr marL="0" indent="0" algn="l" rtl="0" eaLnBrk="1" latinLnBrk="0" hangingPunct="1">
              <a:spcBef>
                <a:spcPct val="20000"/>
              </a:spcBef>
              <a:buClr>
                <a:schemeClr val="accent3"/>
              </a:buClr>
              <a:buSzPct val="95000"/>
              <a:buFont typeface="Wingdings 2"/>
              <a:buNone/>
              <a:defRPr kumimoji="0" sz="22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None/>
              <a:defRPr kumimoji="0" sz="1800" kern="1200">
                <a:solidFill>
                  <a:schemeClr val="tx1">
                    <a:tint val="75000"/>
                  </a:schemeClr>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None/>
              <a:defRPr kumimoji="0" sz="1600" kern="1200">
                <a:solidFill>
                  <a:schemeClr val="tx1">
                    <a:tint val="75000"/>
                  </a:schemeClr>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None/>
              <a:defRPr kumimoji="0" sz="1400" kern="1200">
                <a:solidFill>
                  <a:schemeClr val="tx1">
                    <a:tint val="75000"/>
                  </a:schemeClr>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None/>
              <a:defRPr kumimoji="0" sz="1400" kern="1200">
                <a:solidFill>
                  <a:schemeClr val="tx1">
                    <a:tint val="75000"/>
                  </a:schemeClr>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r"/>
            <a:r>
              <a:rPr lang="en-CA" sz="4000" dirty="0" smtClean="0"/>
              <a:t>Late Triassic collision of the </a:t>
            </a:r>
            <a:r>
              <a:rPr lang="en-CA" sz="4000" dirty="0" err="1" smtClean="0"/>
              <a:t>Kutcho-Sitlika-Venables</a:t>
            </a:r>
            <a:r>
              <a:rPr lang="en-CA" sz="4000" dirty="0" smtClean="0"/>
              <a:t> arc with the Quesnel-Stikine arc</a:t>
            </a:r>
            <a:endParaRPr lang="en-CA" sz="4000" dirty="0"/>
          </a:p>
        </p:txBody>
      </p:sp>
    </p:spTree>
    <p:extLst>
      <p:ext uri="{BB962C8B-B14F-4D97-AF65-F5344CB8AC3E}">
        <p14:creationId xmlns:p14="http://schemas.microsoft.com/office/powerpoint/2010/main" val="15299860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1"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5375"/>
          <a:stretch/>
        </p:blipFill>
        <p:spPr bwMode="auto">
          <a:xfrm>
            <a:off x="395536" y="1860042"/>
            <a:ext cx="8286256" cy="4280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0" name="TextBox 89"/>
          <p:cNvSpPr txBox="1"/>
          <p:nvPr/>
        </p:nvSpPr>
        <p:spPr>
          <a:xfrm>
            <a:off x="4860032" y="6428776"/>
            <a:ext cx="2664296" cy="307777"/>
          </a:xfrm>
          <a:prstGeom prst="rect">
            <a:avLst/>
          </a:prstGeom>
          <a:noFill/>
        </p:spPr>
        <p:txBody>
          <a:bodyPr wrap="square" rtlCol="0">
            <a:spAutoFit/>
          </a:bodyPr>
          <a:lstStyle/>
          <a:p>
            <a:r>
              <a:rPr lang="en-CA" sz="1400" dirty="0" smtClean="0">
                <a:solidFill>
                  <a:schemeClr val="tx1">
                    <a:lumMod val="95000"/>
                  </a:schemeClr>
                </a:solidFill>
                <a:latin typeface="Arial Narrow" panose="020B0606020202030204" pitchFamily="34" charset="0"/>
              </a:rPr>
              <a:t>(after </a:t>
            </a:r>
            <a:r>
              <a:rPr lang="en-CA" sz="1400" dirty="0">
                <a:solidFill>
                  <a:schemeClr val="tx1">
                    <a:lumMod val="95000"/>
                  </a:schemeClr>
                </a:solidFill>
                <a:latin typeface="Arial Narrow" panose="020B0606020202030204" pitchFamily="34" charset="0"/>
              </a:rPr>
              <a:t>van de </a:t>
            </a:r>
            <a:r>
              <a:rPr lang="en-CA" sz="1400" dirty="0" err="1">
                <a:solidFill>
                  <a:schemeClr val="tx1">
                    <a:lumMod val="95000"/>
                  </a:schemeClr>
                </a:solidFill>
                <a:latin typeface="Arial Narrow" panose="020B0606020202030204" pitchFamily="34" charset="0"/>
              </a:rPr>
              <a:t>Zedde</a:t>
            </a:r>
            <a:r>
              <a:rPr lang="en-CA" sz="1400" dirty="0">
                <a:solidFill>
                  <a:schemeClr val="tx1">
                    <a:lumMod val="95000"/>
                  </a:schemeClr>
                </a:solidFill>
                <a:latin typeface="Arial Narrow" panose="020B0606020202030204" pitchFamily="34" charset="0"/>
              </a:rPr>
              <a:t> and </a:t>
            </a:r>
            <a:r>
              <a:rPr lang="en-CA" sz="1400" dirty="0" err="1" smtClean="0">
                <a:solidFill>
                  <a:schemeClr val="tx1">
                    <a:lumMod val="95000"/>
                  </a:schemeClr>
                </a:solidFill>
                <a:latin typeface="Arial Narrow" panose="020B0606020202030204" pitchFamily="34" charset="0"/>
              </a:rPr>
              <a:t>Wortel</a:t>
            </a:r>
            <a:r>
              <a:rPr lang="en-CA" sz="1400" dirty="0" smtClean="0">
                <a:solidFill>
                  <a:schemeClr val="tx1">
                    <a:lumMod val="95000"/>
                  </a:schemeClr>
                </a:solidFill>
                <a:latin typeface="Arial Narrow" panose="020B0606020202030204" pitchFamily="34" charset="0"/>
              </a:rPr>
              <a:t>, 2001</a:t>
            </a:r>
            <a:r>
              <a:rPr lang="en-CA" sz="1200" dirty="0">
                <a:solidFill>
                  <a:schemeClr val="tx1">
                    <a:lumMod val="95000"/>
                  </a:schemeClr>
                </a:solidFill>
                <a:latin typeface="Arial Narrow" panose="020B0606020202030204" pitchFamily="34" charset="0"/>
              </a:rPr>
              <a:t>)</a:t>
            </a:r>
          </a:p>
        </p:txBody>
      </p:sp>
      <p:sp>
        <p:nvSpPr>
          <p:cNvPr id="3" name="Rectangle 2"/>
          <p:cNvSpPr/>
          <p:nvPr/>
        </p:nvSpPr>
        <p:spPr>
          <a:xfrm>
            <a:off x="2393925" y="6500784"/>
            <a:ext cx="377875" cy="210692"/>
          </a:xfrm>
          <a:prstGeom prst="rect">
            <a:avLst/>
          </a:prstGeom>
          <a:solidFill>
            <a:srgbClr val="C3B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2" name="Rectangle 91"/>
          <p:cNvSpPr/>
          <p:nvPr/>
        </p:nvSpPr>
        <p:spPr>
          <a:xfrm>
            <a:off x="4211960" y="6506116"/>
            <a:ext cx="377875" cy="210692"/>
          </a:xfrm>
          <a:prstGeom prst="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p:cNvSpPr txBox="1"/>
          <p:nvPr/>
        </p:nvSpPr>
        <p:spPr>
          <a:xfrm>
            <a:off x="2699792" y="6156593"/>
            <a:ext cx="1629096" cy="584775"/>
          </a:xfrm>
          <a:prstGeom prst="rect">
            <a:avLst/>
          </a:prstGeom>
          <a:noFill/>
        </p:spPr>
        <p:txBody>
          <a:bodyPr wrap="square" rtlCol="0">
            <a:spAutoFit/>
          </a:bodyPr>
          <a:lstStyle/>
          <a:p>
            <a:pPr algn="ctr"/>
            <a:r>
              <a:rPr lang="en-CA" sz="1600" i="1" dirty="0" smtClean="0">
                <a:solidFill>
                  <a:schemeClr val="tx1">
                    <a:lumMod val="95000"/>
                  </a:schemeClr>
                </a:solidFill>
                <a:latin typeface="Arial Narrow" panose="020B0606020202030204" pitchFamily="34" charset="0"/>
              </a:rPr>
              <a:t>Isotherm contours 0  to 1800 </a:t>
            </a:r>
            <a:r>
              <a:rPr lang="en-CA" sz="1600" i="1" baseline="30000" dirty="0" smtClean="0">
                <a:solidFill>
                  <a:schemeClr val="tx1">
                    <a:lumMod val="95000"/>
                  </a:schemeClr>
                </a:solidFill>
                <a:latin typeface="Arial Narrow" panose="020B0606020202030204" pitchFamily="34" charset="0"/>
              </a:rPr>
              <a:t>0</a:t>
            </a:r>
            <a:r>
              <a:rPr lang="en-CA" sz="1600" i="1" dirty="0" smtClean="0">
                <a:solidFill>
                  <a:schemeClr val="tx1">
                    <a:lumMod val="95000"/>
                  </a:schemeClr>
                </a:solidFill>
                <a:latin typeface="Arial Narrow" panose="020B0606020202030204" pitchFamily="34" charset="0"/>
              </a:rPr>
              <a:t>C</a:t>
            </a:r>
            <a:endParaRPr lang="en-CA" sz="1600" i="1" dirty="0">
              <a:solidFill>
                <a:schemeClr val="tx1">
                  <a:lumMod val="95000"/>
                </a:schemeClr>
              </a:solidFill>
              <a:latin typeface="Arial Narrow" panose="020B0606020202030204" pitchFamily="34" charset="0"/>
            </a:endParaRPr>
          </a:p>
        </p:txBody>
      </p:sp>
      <p:sp>
        <p:nvSpPr>
          <p:cNvPr id="8" name="Subtitle 2"/>
          <p:cNvSpPr txBox="1">
            <a:spLocks/>
          </p:cNvSpPr>
          <p:nvPr/>
        </p:nvSpPr>
        <p:spPr>
          <a:xfrm>
            <a:off x="-1044624" y="404664"/>
            <a:ext cx="9577064" cy="1512168"/>
          </a:xfrm>
          <a:prstGeom prst="rect">
            <a:avLst/>
          </a:prstGeom>
        </p:spPr>
        <p:txBody>
          <a:bodyPr vert="horz" lIns="45720" rIns="45720" anchor="t">
            <a:noAutofit/>
          </a:bodyPr>
          <a:lstStyle>
            <a:lvl1pPr marL="0" indent="0" algn="l" rtl="0" eaLnBrk="1" latinLnBrk="0" hangingPunct="1">
              <a:spcBef>
                <a:spcPct val="20000"/>
              </a:spcBef>
              <a:buClr>
                <a:schemeClr val="accent3"/>
              </a:buClr>
              <a:buSzPct val="95000"/>
              <a:buFont typeface="Wingdings 2"/>
              <a:buNone/>
              <a:defRPr kumimoji="0" sz="22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None/>
              <a:defRPr kumimoji="0" sz="1800" kern="1200">
                <a:solidFill>
                  <a:schemeClr val="tx1">
                    <a:tint val="75000"/>
                  </a:schemeClr>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None/>
              <a:defRPr kumimoji="0" sz="1600" kern="1200">
                <a:solidFill>
                  <a:schemeClr val="tx1">
                    <a:tint val="75000"/>
                  </a:schemeClr>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None/>
              <a:defRPr kumimoji="0" sz="1400" kern="1200">
                <a:solidFill>
                  <a:schemeClr val="tx1">
                    <a:tint val="75000"/>
                  </a:schemeClr>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None/>
              <a:defRPr kumimoji="0" sz="1400" kern="1200">
                <a:solidFill>
                  <a:schemeClr val="tx1">
                    <a:tint val="75000"/>
                  </a:schemeClr>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r"/>
            <a:r>
              <a:rPr lang="en-CA" sz="4000" dirty="0" smtClean="0"/>
              <a:t>Cross sectional representation of slab break and resultant thermal spike</a:t>
            </a:r>
            <a:endParaRPr lang="en-CA" sz="4000" dirty="0"/>
          </a:p>
        </p:txBody>
      </p:sp>
    </p:spTree>
    <p:extLst>
      <p:ext uri="{BB962C8B-B14F-4D97-AF65-F5344CB8AC3E}">
        <p14:creationId xmlns:p14="http://schemas.microsoft.com/office/powerpoint/2010/main" val="18301868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745"/>
          <a:stretch/>
        </p:blipFill>
        <p:spPr bwMode="auto">
          <a:xfrm>
            <a:off x="35496" y="1555425"/>
            <a:ext cx="9062101" cy="517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971599" y="1062876"/>
            <a:ext cx="2016225" cy="461665"/>
          </a:xfrm>
          <a:prstGeom prst="rect">
            <a:avLst/>
          </a:prstGeom>
          <a:noFill/>
        </p:spPr>
        <p:txBody>
          <a:bodyPr wrap="square" rtlCol="0">
            <a:spAutoFit/>
          </a:bodyPr>
          <a:lstStyle/>
          <a:p>
            <a:r>
              <a:rPr lang="en-CA" sz="2400" dirty="0" err="1" smtClean="0">
                <a:latin typeface="+mj-lt"/>
              </a:rPr>
              <a:t>Stikinia</a:t>
            </a:r>
            <a:r>
              <a:rPr lang="en-CA" sz="2400" dirty="0" smtClean="0">
                <a:latin typeface="+mj-lt"/>
              </a:rPr>
              <a:t> </a:t>
            </a:r>
            <a:r>
              <a:rPr lang="en-CA" sz="1800" dirty="0" smtClean="0">
                <a:latin typeface="+mj-lt"/>
              </a:rPr>
              <a:t>-  S   </a:t>
            </a:r>
            <a:r>
              <a:rPr lang="en-CA" sz="1800" dirty="0" smtClean="0">
                <a:latin typeface="+mj-lt"/>
                <a:sym typeface="Wingdings" pitchFamily="2" charset="2"/>
              </a:rPr>
              <a:t> N</a:t>
            </a:r>
            <a:endParaRPr lang="en-CA" sz="1800" dirty="0">
              <a:latin typeface="+mj-lt"/>
            </a:endParaRPr>
          </a:p>
        </p:txBody>
      </p:sp>
      <p:sp>
        <p:nvSpPr>
          <p:cNvPr id="9" name="TextBox 8"/>
          <p:cNvSpPr txBox="1"/>
          <p:nvPr/>
        </p:nvSpPr>
        <p:spPr>
          <a:xfrm>
            <a:off x="6300192" y="1062876"/>
            <a:ext cx="2493764" cy="461665"/>
          </a:xfrm>
          <a:prstGeom prst="rect">
            <a:avLst/>
          </a:prstGeom>
          <a:noFill/>
        </p:spPr>
        <p:txBody>
          <a:bodyPr wrap="square" rtlCol="0">
            <a:spAutoFit/>
          </a:bodyPr>
          <a:lstStyle/>
          <a:p>
            <a:r>
              <a:rPr lang="en-CA" sz="2400" dirty="0" err="1" smtClean="0">
                <a:latin typeface="+mj-lt"/>
              </a:rPr>
              <a:t>Quesnellia</a:t>
            </a:r>
            <a:r>
              <a:rPr lang="en-CA" sz="1800" dirty="0" smtClean="0">
                <a:latin typeface="+mj-lt"/>
              </a:rPr>
              <a:t> -  N </a:t>
            </a:r>
            <a:r>
              <a:rPr lang="en-CA" sz="1800" dirty="0" smtClean="0">
                <a:latin typeface="+mj-lt"/>
                <a:sym typeface="Wingdings" pitchFamily="2" charset="2"/>
              </a:rPr>
              <a:t> S</a:t>
            </a:r>
            <a:endParaRPr lang="en-CA" sz="1800" dirty="0">
              <a:latin typeface="+mj-lt"/>
            </a:endParaRPr>
          </a:p>
        </p:txBody>
      </p:sp>
      <p:sp>
        <p:nvSpPr>
          <p:cNvPr id="10" name="TextBox 9"/>
          <p:cNvSpPr txBox="1"/>
          <p:nvPr/>
        </p:nvSpPr>
        <p:spPr>
          <a:xfrm>
            <a:off x="4067944" y="836712"/>
            <a:ext cx="2091388" cy="461665"/>
          </a:xfrm>
          <a:prstGeom prst="rect">
            <a:avLst/>
          </a:prstGeom>
          <a:noFill/>
        </p:spPr>
        <p:txBody>
          <a:bodyPr wrap="square" rtlCol="0">
            <a:spAutoFit/>
          </a:bodyPr>
          <a:lstStyle/>
          <a:p>
            <a:r>
              <a:rPr lang="en-CA" sz="2400" dirty="0" smtClean="0">
                <a:latin typeface="+mj-lt"/>
              </a:rPr>
              <a:t>Cache Creek</a:t>
            </a:r>
            <a:endParaRPr lang="en-CA" sz="2400" dirty="0">
              <a:latin typeface="+mj-lt"/>
            </a:endParaRPr>
          </a:p>
        </p:txBody>
      </p:sp>
      <p:sp>
        <p:nvSpPr>
          <p:cNvPr id="11" name="TextBox 10"/>
          <p:cNvSpPr txBox="1"/>
          <p:nvPr/>
        </p:nvSpPr>
        <p:spPr>
          <a:xfrm>
            <a:off x="4932412" y="1186093"/>
            <a:ext cx="864096" cy="369332"/>
          </a:xfrm>
          <a:prstGeom prst="rect">
            <a:avLst/>
          </a:prstGeom>
          <a:noFill/>
        </p:spPr>
        <p:txBody>
          <a:bodyPr wrap="square" rtlCol="0">
            <a:spAutoFit/>
          </a:bodyPr>
          <a:lstStyle/>
          <a:p>
            <a:r>
              <a:rPr lang="en-CA" sz="1800" dirty="0" err="1" smtClean="0">
                <a:latin typeface="+mj-lt"/>
              </a:rPr>
              <a:t>Kutcho</a:t>
            </a:r>
            <a:endParaRPr lang="en-CA" sz="1800" dirty="0">
              <a:latin typeface="+mj-lt"/>
            </a:endParaRPr>
          </a:p>
        </p:txBody>
      </p:sp>
      <p:sp>
        <p:nvSpPr>
          <p:cNvPr id="25" name="TextBox 24"/>
          <p:cNvSpPr txBox="1"/>
          <p:nvPr/>
        </p:nvSpPr>
        <p:spPr>
          <a:xfrm>
            <a:off x="971600" y="5013006"/>
            <a:ext cx="485801" cy="307777"/>
          </a:xfrm>
          <a:prstGeom prst="rect">
            <a:avLst/>
          </a:prstGeom>
          <a:solidFill>
            <a:schemeClr val="tx1"/>
          </a:solidFill>
        </p:spPr>
        <p:txBody>
          <a:bodyPr wrap="square" rtlCol="0">
            <a:spAutoFit/>
          </a:bodyPr>
          <a:lstStyle/>
          <a:p>
            <a:pPr algn="ctr"/>
            <a:r>
              <a:rPr lang="en-CA" sz="1400" dirty="0" smtClean="0">
                <a:solidFill>
                  <a:schemeClr val="bg1"/>
                </a:solidFill>
              </a:rPr>
              <a:t>IAB</a:t>
            </a:r>
            <a:endParaRPr lang="en-CA" sz="1400" dirty="0">
              <a:solidFill>
                <a:schemeClr val="bg1"/>
              </a:solidFill>
            </a:endParaRPr>
          </a:p>
        </p:txBody>
      </p:sp>
      <p:sp>
        <p:nvSpPr>
          <p:cNvPr id="42" name="TextBox 41"/>
          <p:cNvSpPr txBox="1"/>
          <p:nvPr/>
        </p:nvSpPr>
        <p:spPr>
          <a:xfrm rot="16200000">
            <a:off x="7731236" y="4306647"/>
            <a:ext cx="1683708" cy="369332"/>
          </a:xfrm>
          <a:prstGeom prst="rect">
            <a:avLst/>
          </a:prstGeom>
          <a:noFill/>
        </p:spPr>
        <p:txBody>
          <a:bodyPr wrap="square" rtlCol="0">
            <a:spAutoFit/>
          </a:bodyPr>
          <a:lstStyle/>
          <a:p>
            <a:pPr algn="ctr"/>
            <a:r>
              <a:rPr lang="en-CA" dirty="0" smtClean="0">
                <a:solidFill>
                  <a:schemeClr val="bg1"/>
                </a:solidFill>
              </a:rPr>
              <a:t>Harper Ranch</a:t>
            </a:r>
            <a:endParaRPr lang="en-CA" dirty="0">
              <a:solidFill>
                <a:schemeClr val="bg1"/>
              </a:solidFill>
            </a:endParaRPr>
          </a:p>
        </p:txBody>
      </p:sp>
      <p:sp>
        <p:nvSpPr>
          <p:cNvPr id="43" name="TextBox 42"/>
          <p:cNvSpPr txBox="1"/>
          <p:nvPr/>
        </p:nvSpPr>
        <p:spPr>
          <a:xfrm rot="16200000">
            <a:off x="-286313" y="4584098"/>
            <a:ext cx="2103464" cy="369332"/>
          </a:xfrm>
          <a:prstGeom prst="rect">
            <a:avLst/>
          </a:prstGeom>
          <a:noFill/>
        </p:spPr>
        <p:txBody>
          <a:bodyPr wrap="square" rtlCol="0">
            <a:spAutoFit/>
          </a:bodyPr>
          <a:lstStyle/>
          <a:p>
            <a:pPr algn="ctr"/>
            <a:r>
              <a:rPr lang="en-CA" dirty="0" smtClean="0">
                <a:solidFill>
                  <a:schemeClr val="bg1"/>
                </a:solidFill>
              </a:rPr>
              <a:t>Stikine Assemblage</a:t>
            </a:r>
            <a:endParaRPr lang="en-CA" dirty="0">
              <a:solidFill>
                <a:schemeClr val="bg1"/>
              </a:solidFill>
            </a:endParaRPr>
          </a:p>
        </p:txBody>
      </p:sp>
      <p:sp>
        <p:nvSpPr>
          <p:cNvPr id="44" name="TextBox 43"/>
          <p:cNvSpPr txBox="1"/>
          <p:nvPr/>
        </p:nvSpPr>
        <p:spPr>
          <a:xfrm>
            <a:off x="4211960" y="4225108"/>
            <a:ext cx="720080" cy="307777"/>
          </a:xfrm>
          <a:prstGeom prst="rect">
            <a:avLst/>
          </a:prstGeom>
          <a:solidFill>
            <a:schemeClr val="tx1"/>
          </a:solidFill>
        </p:spPr>
        <p:txBody>
          <a:bodyPr wrap="square" rtlCol="0">
            <a:spAutoFit/>
          </a:bodyPr>
          <a:lstStyle/>
          <a:p>
            <a:pPr algn="ctr"/>
            <a:r>
              <a:rPr lang="en-CA" sz="1400" dirty="0" smtClean="0">
                <a:solidFill>
                  <a:schemeClr val="bg1"/>
                </a:solidFill>
              </a:rPr>
              <a:t>MORB</a:t>
            </a:r>
            <a:endParaRPr lang="en-CA" sz="1400" dirty="0">
              <a:solidFill>
                <a:schemeClr val="bg1"/>
              </a:solidFill>
            </a:endParaRPr>
          </a:p>
        </p:txBody>
      </p:sp>
      <p:sp>
        <p:nvSpPr>
          <p:cNvPr id="45" name="TextBox 44"/>
          <p:cNvSpPr txBox="1"/>
          <p:nvPr/>
        </p:nvSpPr>
        <p:spPr>
          <a:xfrm>
            <a:off x="7740352" y="5104616"/>
            <a:ext cx="485801" cy="307777"/>
          </a:xfrm>
          <a:prstGeom prst="rect">
            <a:avLst/>
          </a:prstGeom>
          <a:solidFill>
            <a:schemeClr val="tx1"/>
          </a:solidFill>
        </p:spPr>
        <p:txBody>
          <a:bodyPr wrap="square" rtlCol="0">
            <a:spAutoFit/>
          </a:bodyPr>
          <a:lstStyle/>
          <a:p>
            <a:pPr algn="ctr"/>
            <a:r>
              <a:rPr lang="en-CA" sz="1400" dirty="0" smtClean="0">
                <a:solidFill>
                  <a:schemeClr val="bg1"/>
                </a:solidFill>
              </a:rPr>
              <a:t>IAB</a:t>
            </a:r>
            <a:endParaRPr lang="en-CA" sz="1400" dirty="0">
              <a:solidFill>
                <a:schemeClr val="bg1"/>
              </a:solidFill>
            </a:endParaRPr>
          </a:p>
        </p:txBody>
      </p:sp>
      <p:sp>
        <p:nvSpPr>
          <p:cNvPr id="48" name="Title 1"/>
          <p:cNvSpPr>
            <a:spLocks noGrp="1"/>
          </p:cNvSpPr>
          <p:nvPr>
            <p:ph type="ctrTitle"/>
          </p:nvPr>
        </p:nvSpPr>
        <p:spPr>
          <a:xfrm>
            <a:off x="-252535" y="-99392"/>
            <a:ext cx="9396536" cy="833264"/>
          </a:xfrm>
        </p:spPr>
        <p:txBody>
          <a:bodyPr>
            <a:normAutofit fontScale="90000"/>
          </a:bodyPr>
          <a:lstStyle/>
          <a:p>
            <a:pPr algn="ctr"/>
            <a:r>
              <a:rPr lang="en-CA" sz="4400" dirty="0" smtClean="0">
                <a:solidFill>
                  <a:schemeClr val="tx1"/>
                </a:solidFill>
                <a:effectLst/>
                <a:latin typeface="+mn-lt"/>
              </a:rPr>
              <a:t>Schematic</a:t>
            </a:r>
            <a:r>
              <a:rPr lang="en-CA" sz="4800" dirty="0" smtClean="0">
                <a:solidFill>
                  <a:schemeClr val="tx1"/>
                </a:solidFill>
                <a:effectLst/>
                <a:latin typeface="+mn-lt"/>
              </a:rPr>
              <a:t> Stratigraphy IMA </a:t>
            </a:r>
            <a:r>
              <a:rPr lang="en-CA" sz="4800" dirty="0" err="1" smtClean="0">
                <a:solidFill>
                  <a:schemeClr val="tx1"/>
                </a:solidFill>
                <a:effectLst/>
                <a:latin typeface="+mn-lt"/>
              </a:rPr>
              <a:t>cmplx</a:t>
            </a:r>
            <a:endParaRPr lang="en-CA" sz="4800" dirty="0">
              <a:solidFill>
                <a:schemeClr val="tx1"/>
              </a:solidFill>
              <a:effectLst/>
              <a:latin typeface="+mn-lt"/>
            </a:endParaRPr>
          </a:p>
        </p:txBody>
      </p:sp>
      <p:sp>
        <p:nvSpPr>
          <p:cNvPr id="6" name="Rectangle 5"/>
          <p:cNvSpPr/>
          <p:nvPr/>
        </p:nvSpPr>
        <p:spPr>
          <a:xfrm>
            <a:off x="509031" y="4840772"/>
            <a:ext cx="1896739" cy="1828588"/>
          </a:xfrm>
          <a:prstGeom prst="rect">
            <a:avLst/>
          </a:prstGeom>
          <a:solidFill>
            <a:schemeClr val="accent5">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Rectangle 48"/>
          <p:cNvSpPr/>
          <p:nvPr/>
        </p:nvSpPr>
        <p:spPr>
          <a:xfrm>
            <a:off x="7420797" y="4877693"/>
            <a:ext cx="1327518" cy="942803"/>
          </a:xfrm>
          <a:prstGeom prst="rect">
            <a:avLst/>
          </a:prstGeom>
          <a:solidFill>
            <a:schemeClr val="accent5">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Rectangle 49"/>
          <p:cNvSpPr/>
          <p:nvPr/>
        </p:nvSpPr>
        <p:spPr>
          <a:xfrm>
            <a:off x="501887" y="3335220"/>
            <a:ext cx="1744339" cy="885868"/>
          </a:xfrm>
          <a:prstGeom prst="rect">
            <a:avLst/>
          </a:prstGeom>
          <a:solidFill>
            <a:schemeClr val="accent2">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Rectangle 50"/>
          <p:cNvSpPr/>
          <p:nvPr/>
        </p:nvSpPr>
        <p:spPr>
          <a:xfrm>
            <a:off x="7572549" y="3335220"/>
            <a:ext cx="1175766" cy="976518"/>
          </a:xfrm>
          <a:prstGeom prst="rect">
            <a:avLst/>
          </a:prstGeom>
          <a:solidFill>
            <a:schemeClr val="accent2">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TextBox 45"/>
          <p:cNvSpPr txBox="1"/>
          <p:nvPr/>
        </p:nvSpPr>
        <p:spPr>
          <a:xfrm>
            <a:off x="5136621" y="3185353"/>
            <a:ext cx="485801" cy="307777"/>
          </a:xfrm>
          <a:prstGeom prst="rect">
            <a:avLst/>
          </a:prstGeom>
          <a:solidFill>
            <a:schemeClr val="tx1"/>
          </a:solidFill>
        </p:spPr>
        <p:txBody>
          <a:bodyPr wrap="square" rtlCol="0">
            <a:spAutoFit/>
          </a:bodyPr>
          <a:lstStyle/>
          <a:p>
            <a:pPr algn="ctr"/>
            <a:r>
              <a:rPr lang="en-CA" sz="1400" dirty="0" smtClean="0">
                <a:solidFill>
                  <a:schemeClr val="bg1"/>
                </a:solidFill>
              </a:rPr>
              <a:t>IAT</a:t>
            </a:r>
            <a:endParaRPr lang="en-CA" sz="1400" dirty="0">
              <a:solidFill>
                <a:schemeClr val="bg1"/>
              </a:solidFill>
            </a:endParaRPr>
          </a:p>
        </p:txBody>
      </p:sp>
      <p:sp>
        <p:nvSpPr>
          <p:cNvPr id="52" name="Rectangle 51"/>
          <p:cNvSpPr/>
          <p:nvPr/>
        </p:nvSpPr>
        <p:spPr>
          <a:xfrm>
            <a:off x="4755766" y="2996559"/>
            <a:ext cx="1184386" cy="864489"/>
          </a:xfrm>
          <a:prstGeom prst="rect">
            <a:avLst/>
          </a:prstGeom>
          <a:solidFill>
            <a:srgbClr val="FFFF00">
              <a:alpha val="5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5" name="Group 14"/>
          <p:cNvGrpSpPr/>
          <p:nvPr/>
        </p:nvGrpSpPr>
        <p:grpSpPr>
          <a:xfrm>
            <a:off x="251519" y="2389214"/>
            <a:ext cx="8846078" cy="503011"/>
            <a:chOff x="251519" y="2313603"/>
            <a:chExt cx="8846078" cy="537867"/>
          </a:xfrm>
        </p:grpSpPr>
        <p:sp>
          <p:nvSpPr>
            <p:cNvPr id="12" name="Rectangle 11"/>
            <p:cNvSpPr/>
            <p:nvPr/>
          </p:nvSpPr>
          <p:spPr bwMode="auto">
            <a:xfrm>
              <a:off x="251519" y="2313603"/>
              <a:ext cx="3868383" cy="461935"/>
            </a:xfrm>
            <a:prstGeom prst="rect">
              <a:avLst/>
            </a:prstGeom>
            <a:solidFill>
              <a:srgbClr val="00B050">
                <a:alpha val="60000"/>
              </a:srgbClr>
            </a:solidFill>
          </p:spPr>
          <p:txBody>
            <a:bodyPr wrap="square" rtlCol="0">
              <a:spAutoFit/>
            </a:bodyPr>
            <a:lstStyle/>
            <a:p>
              <a:endParaRPr lang="en-CA" smtClean="0"/>
            </a:p>
          </p:txBody>
        </p:sp>
        <p:sp>
          <p:nvSpPr>
            <p:cNvPr id="53" name="Rectangle 52"/>
            <p:cNvSpPr/>
            <p:nvPr/>
          </p:nvSpPr>
          <p:spPr bwMode="auto">
            <a:xfrm>
              <a:off x="6018472" y="2347470"/>
              <a:ext cx="3079125" cy="504000"/>
            </a:xfrm>
            <a:prstGeom prst="rect">
              <a:avLst/>
            </a:prstGeom>
            <a:solidFill>
              <a:srgbClr val="00B050">
                <a:alpha val="60000"/>
              </a:srgbClr>
            </a:solidFill>
          </p:spPr>
          <p:txBody>
            <a:bodyPr wrap="square" rtlCol="0">
              <a:spAutoFit/>
            </a:bodyPr>
            <a:lstStyle/>
            <a:p>
              <a:endParaRPr lang="en-CA" smtClean="0"/>
            </a:p>
          </p:txBody>
        </p:sp>
      </p:grpSp>
      <p:grpSp>
        <p:nvGrpSpPr>
          <p:cNvPr id="7" name="Group 6"/>
          <p:cNvGrpSpPr/>
          <p:nvPr/>
        </p:nvGrpSpPr>
        <p:grpSpPr>
          <a:xfrm>
            <a:off x="251520" y="2306707"/>
            <a:ext cx="8747622" cy="114181"/>
            <a:chOff x="257919" y="2349782"/>
            <a:chExt cx="8839679" cy="101176"/>
          </a:xfrm>
        </p:grpSpPr>
        <p:sp>
          <p:nvSpPr>
            <p:cNvPr id="13" name="Rectangle 12"/>
            <p:cNvSpPr/>
            <p:nvPr/>
          </p:nvSpPr>
          <p:spPr bwMode="auto">
            <a:xfrm>
              <a:off x="257919" y="2349782"/>
              <a:ext cx="3909093" cy="91241"/>
            </a:xfrm>
            <a:prstGeom prst="rect">
              <a:avLst/>
            </a:prstGeom>
            <a:solidFill>
              <a:srgbClr val="00B0F0">
                <a:alpha val="6980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CA" sz="3200" b="0" i="0" u="none" strike="noStrike" cap="none" normalizeH="0" baseline="0" smtClean="0">
                <a:ln>
                  <a:noFill/>
                </a:ln>
                <a:solidFill>
                  <a:schemeClr val="tx2"/>
                </a:solidFill>
                <a:effectLst/>
                <a:latin typeface="Times New Roman" pitchFamily="18" charset="0"/>
              </a:endParaRPr>
            </a:p>
          </p:txBody>
        </p:sp>
        <p:sp>
          <p:nvSpPr>
            <p:cNvPr id="55" name="Rectangle 54"/>
            <p:cNvSpPr/>
            <p:nvPr/>
          </p:nvSpPr>
          <p:spPr bwMode="auto">
            <a:xfrm>
              <a:off x="6096880" y="2368251"/>
              <a:ext cx="3000718" cy="82707"/>
            </a:xfrm>
            <a:prstGeom prst="rect">
              <a:avLst/>
            </a:prstGeom>
            <a:solidFill>
              <a:srgbClr val="00B0F0">
                <a:alpha val="6980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CA" sz="3200" b="0" i="0" u="none" strike="noStrike" cap="none" normalizeH="0" baseline="0" smtClean="0">
                <a:ln>
                  <a:noFill/>
                </a:ln>
                <a:solidFill>
                  <a:schemeClr val="tx2"/>
                </a:solidFill>
                <a:effectLst/>
                <a:latin typeface="Times New Roman" pitchFamily="18" charset="0"/>
              </a:endParaRPr>
            </a:p>
          </p:txBody>
        </p:sp>
      </p:grpSp>
      <p:grpSp>
        <p:nvGrpSpPr>
          <p:cNvPr id="17" name="Group 16"/>
          <p:cNvGrpSpPr/>
          <p:nvPr/>
        </p:nvGrpSpPr>
        <p:grpSpPr>
          <a:xfrm>
            <a:off x="358990" y="2271156"/>
            <a:ext cx="8738607" cy="77724"/>
            <a:chOff x="358990" y="2271156"/>
            <a:chExt cx="8738607" cy="77724"/>
          </a:xfrm>
        </p:grpSpPr>
        <p:sp>
          <p:nvSpPr>
            <p:cNvPr id="14" name="Rectangle 13"/>
            <p:cNvSpPr/>
            <p:nvPr/>
          </p:nvSpPr>
          <p:spPr bwMode="auto">
            <a:xfrm>
              <a:off x="6029674" y="2298873"/>
              <a:ext cx="3067923" cy="50007"/>
            </a:xfrm>
            <a:prstGeom prst="rect">
              <a:avLst/>
            </a:prstGeom>
            <a:solidFill>
              <a:srgbClr val="99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CA" sz="3200" b="0" i="0" u="none" strike="noStrike" cap="none" normalizeH="0" baseline="0" smtClean="0">
                <a:ln>
                  <a:noFill/>
                </a:ln>
                <a:solidFill>
                  <a:schemeClr val="tx2"/>
                </a:solidFill>
                <a:effectLst/>
                <a:latin typeface="Times New Roman" pitchFamily="18" charset="0"/>
              </a:endParaRPr>
            </a:p>
          </p:txBody>
        </p:sp>
        <p:sp>
          <p:nvSpPr>
            <p:cNvPr id="56" name="Rectangle 55"/>
            <p:cNvSpPr/>
            <p:nvPr/>
          </p:nvSpPr>
          <p:spPr bwMode="auto">
            <a:xfrm>
              <a:off x="358990" y="2271156"/>
              <a:ext cx="3760913" cy="55723"/>
            </a:xfrm>
            <a:prstGeom prst="rect">
              <a:avLst/>
            </a:prstGeom>
            <a:solidFill>
              <a:srgbClr val="99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CA" sz="3200" b="0" i="0" u="none" strike="noStrike" cap="none" normalizeH="0" baseline="0" smtClean="0">
                <a:ln>
                  <a:noFill/>
                </a:ln>
                <a:solidFill>
                  <a:schemeClr val="tx2"/>
                </a:solidFill>
                <a:effectLst/>
                <a:latin typeface="Times New Roman" pitchFamily="18" charset="0"/>
              </a:endParaRPr>
            </a:p>
          </p:txBody>
        </p:sp>
      </p:grpSp>
      <p:grpSp>
        <p:nvGrpSpPr>
          <p:cNvPr id="16" name="Group 15"/>
          <p:cNvGrpSpPr/>
          <p:nvPr/>
        </p:nvGrpSpPr>
        <p:grpSpPr>
          <a:xfrm>
            <a:off x="287682" y="2184458"/>
            <a:ext cx="8827742" cy="122249"/>
            <a:chOff x="287682" y="2184458"/>
            <a:chExt cx="8827742" cy="122249"/>
          </a:xfrm>
        </p:grpSpPr>
        <p:sp>
          <p:nvSpPr>
            <p:cNvPr id="19" name="Rectangle 18"/>
            <p:cNvSpPr/>
            <p:nvPr/>
          </p:nvSpPr>
          <p:spPr bwMode="auto">
            <a:xfrm>
              <a:off x="6029674" y="2184458"/>
              <a:ext cx="3085750" cy="122249"/>
            </a:xfrm>
            <a:prstGeom prst="rect">
              <a:avLst/>
            </a:prstGeom>
            <a:solidFill>
              <a:srgbClr val="FFFFFF">
                <a:alpha val="6980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CA" sz="3200" b="0" i="0" u="none" strike="noStrike" cap="none" normalizeH="0" baseline="0" smtClean="0">
                <a:ln>
                  <a:noFill/>
                </a:ln>
                <a:solidFill>
                  <a:schemeClr val="tx2"/>
                </a:solidFill>
                <a:effectLst/>
                <a:latin typeface="Times New Roman" pitchFamily="18" charset="0"/>
              </a:endParaRPr>
            </a:p>
          </p:txBody>
        </p:sp>
        <p:sp>
          <p:nvSpPr>
            <p:cNvPr id="57" name="Rectangle 56"/>
            <p:cNvSpPr/>
            <p:nvPr/>
          </p:nvSpPr>
          <p:spPr bwMode="auto">
            <a:xfrm>
              <a:off x="287682" y="2184458"/>
              <a:ext cx="3832222" cy="85334"/>
            </a:xfrm>
            <a:prstGeom prst="rect">
              <a:avLst/>
            </a:prstGeom>
            <a:solidFill>
              <a:srgbClr val="FFFFFF">
                <a:alpha val="6980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CA" sz="3200" b="0" i="0" u="none" strike="noStrike" cap="none" normalizeH="0" baseline="0" smtClean="0">
                <a:ln>
                  <a:noFill/>
                </a:ln>
                <a:solidFill>
                  <a:schemeClr val="tx2"/>
                </a:solidFill>
                <a:effectLst/>
                <a:latin typeface="Times New Roman" pitchFamily="18" charset="0"/>
              </a:endParaRPr>
            </a:p>
          </p:txBody>
        </p:sp>
      </p:grpSp>
      <p:grpSp>
        <p:nvGrpSpPr>
          <p:cNvPr id="2" name="Group 1"/>
          <p:cNvGrpSpPr/>
          <p:nvPr/>
        </p:nvGrpSpPr>
        <p:grpSpPr>
          <a:xfrm>
            <a:off x="271569" y="2271156"/>
            <a:ext cx="7828823" cy="545521"/>
            <a:chOff x="271569" y="2271156"/>
            <a:chExt cx="7828823" cy="545521"/>
          </a:xfrm>
        </p:grpSpPr>
        <p:sp>
          <p:nvSpPr>
            <p:cNvPr id="30" name="TextBox 29"/>
            <p:cNvSpPr txBox="1"/>
            <p:nvPr/>
          </p:nvSpPr>
          <p:spPr>
            <a:xfrm>
              <a:off x="271569" y="2447345"/>
              <a:ext cx="195975" cy="369332"/>
            </a:xfrm>
            <a:prstGeom prst="rect">
              <a:avLst/>
            </a:prstGeom>
            <a:solidFill>
              <a:schemeClr val="tx1"/>
            </a:solidFill>
            <a:ln>
              <a:solidFill>
                <a:srgbClr val="FF0000"/>
              </a:solidFill>
            </a:ln>
          </p:spPr>
          <p:txBody>
            <a:bodyPr wrap="square" rtlCol="0">
              <a:spAutoFit/>
            </a:bodyPr>
            <a:lstStyle/>
            <a:p>
              <a:pPr algn="ctr"/>
              <a:r>
                <a:rPr lang="en-CA" b="1" dirty="0" smtClean="0">
                  <a:solidFill>
                    <a:srgbClr val="FF0000"/>
                  </a:solidFill>
                </a:rPr>
                <a:t>F</a:t>
              </a:r>
              <a:endParaRPr lang="en-CA" b="1" dirty="0">
                <a:solidFill>
                  <a:srgbClr val="FF0000"/>
                </a:solidFill>
              </a:endParaRPr>
            </a:p>
          </p:txBody>
        </p:sp>
        <p:sp>
          <p:nvSpPr>
            <p:cNvPr id="31" name="TextBox 30"/>
            <p:cNvSpPr txBox="1"/>
            <p:nvPr/>
          </p:nvSpPr>
          <p:spPr>
            <a:xfrm>
              <a:off x="1619672" y="2440320"/>
              <a:ext cx="214896" cy="369332"/>
            </a:xfrm>
            <a:prstGeom prst="rect">
              <a:avLst/>
            </a:prstGeom>
            <a:solidFill>
              <a:schemeClr val="tx1"/>
            </a:solidFill>
            <a:ln>
              <a:solidFill>
                <a:srgbClr val="FF0000"/>
              </a:solidFill>
            </a:ln>
          </p:spPr>
          <p:txBody>
            <a:bodyPr wrap="square" rtlCol="0">
              <a:spAutoFit/>
            </a:bodyPr>
            <a:lstStyle/>
            <a:p>
              <a:pPr algn="ctr"/>
              <a:r>
                <a:rPr lang="en-CA" b="1" dirty="0" smtClean="0">
                  <a:solidFill>
                    <a:srgbClr val="FF0000"/>
                  </a:solidFill>
                </a:rPr>
                <a:t>S</a:t>
              </a:r>
              <a:endParaRPr lang="en-CA" b="1" dirty="0">
                <a:solidFill>
                  <a:srgbClr val="FF0000"/>
                </a:solidFill>
              </a:endParaRPr>
            </a:p>
          </p:txBody>
        </p:sp>
        <p:sp>
          <p:nvSpPr>
            <p:cNvPr id="33" name="TextBox 32"/>
            <p:cNvSpPr txBox="1"/>
            <p:nvPr/>
          </p:nvSpPr>
          <p:spPr>
            <a:xfrm>
              <a:off x="6556510" y="2271156"/>
              <a:ext cx="267965" cy="369332"/>
            </a:xfrm>
            <a:prstGeom prst="rect">
              <a:avLst/>
            </a:prstGeom>
            <a:solidFill>
              <a:schemeClr val="tx1"/>
            </a:solidFill>
            <a:ln>
              <a:solidFill>
                <a:srgbClr val="FF0000"/>
              </a:solidFill>
            </a:ln>
          </p:spPr>
          <p:txBody>
            <a:bodyPr wrap="square" rtlCol="0">
              <a:spAutoFit/>
            </a:bodyPr>
            <a:lstStyle/>
            <a:p>
              <a:pPr algn="ctr"/>
              <a:r>
                <a:rPr lang="en-CA" b="1" dirty="0" smtClean="0">
                  <a:solidFill>
                    <a:srgbClr val="FF0000"/>
                  </a:solidFill>
                </a:rPr>
                <a:t>G</a:t>
              </a:r>
              <a:endParaRPr lang="en-CA" b="1" dirty="0">
                <a:solidFill>
                  <a:srgbClr val="FF0000"/>
                </a:solidFill>
              </a:endParaRPr>
            </a:p>
          </p:txBody>
        </p:sp>
        <p:sp>
          <p:nvSpPr>
            <p:cNvPr id="34" name="TextBox 33"/>
            <p:cNvSpPr txBox="1"/>
            <p:nvPr/>
          </p:nvSpPr>
          <p:spPr>
            <a:xfrm>
              <a:off x="7812360" y="2317068"/>
              <a:ext cx="288032" cy="369332"/>
            </a:xfrm>
            <a:prstGeom prst="rect">
              <a:avLst/>
            </a:prstGeom>
            <a:solidFill>
              <a:schemeClr val="tx1"/>
            </a:solidFill>
            <a:ln>
              <a:solidFill>
                <a:srgbClr val="FF0000"/>
              </a:solidFill>
            </a:ln>
          </p:spPr>
          <p:txBody>
            <a:bodyPr wrap="square" rtlCol="0">
              <a:spAutoFit/>
            </a:bodyPr>
            <a:lstStyle/>
            <a:p>
              <a:pPr algn="ctr"/>
              <a:r>
                <a:rPr lang="en-CA" b="1" dirty="0" smtClean="0">
                  <a:solidFill>
                    <a:srgbClr val="FF0000"/>
                  </a:solidFill>
                </a:rPr>
                <a:t>H</a:t>
              </a:r>
              <a:endParaRPr lang="en-CA" b="1" dirty="0">
                <a:solidFill>
                  <a:srgbClr val="FF0000"/>
                </a:solidFill>
              </a:endParaRPr>
            </a:p>
          </p:txBody>
        </p:sp>
      </p:grpSp>
      <p:grpSp>
        <p:nvGrpSpPr>
          <p:cNvPr id="3" name="Group 2"/>
          <p:cNvGrpSpPr/>
          <p:nvPr/>
        </p:nvGrpSpPr>
        <p:grpSpPr>
          <a:xfrm>
            <a:off x="443013" y="2099563"/>
            <a:ext cx="8654585" cy="384120"/>
            <a:chOff x="443013" y="2099563"/>
            <a:chExt cx="8654585" cy="384120"/>
          </a:xfrm>
        </p:grpSpPr>
        <p:sp>
          <p:nvSpPr>
            <p:cNvPr id="29" name="TextBox 28"/>
            <p:cNvSpPr txBox="1"/>
            <p:nvPr/>
          </p:nvSpPr>
          <p:spPr>
            <a:xfrm>
              <a:off x="1323926" y="2112043"/>
              <a:ext cx="223738" cy="369332"/>
            </a:xfrm>
            <a:prstGeom prst="rect">
              <a:avLst/>
            </a:prstGeom>
            <a:solidFill>
              <a:schemeClr val="tx1"/>
            </a:solidFill>
            <a:ln>
              <a:solidFill>
                <a:srgbClr val="FFCC00"/>
              </a:solidFill>
            </a:ln>
          </p:spPr>
          <p:txBody>
            <a:bodyPr wrap="square" rtlCol="0">
              <a:spAutoFit/>
            </a:bodyPr>
            <a:lstStyle/>
            <a:p>
              <a:pPr algn="ctr"/>
              <a:r>
                <a:rPr lang="en-CA" b="1" dirty="0" smtClean="0">
                  <a:solidFill>
                    <a:srgbClr val="FFC000"/>
                  </a:solidFill>
                </a:rPr>
                <a:t>G</a:t>
              </a:r>
              <a:endParaRPr lang="en-CA" b="1" dirty="0">
                <a:solidFill>
                  <a:srgbClr val="FFC000"/>
                </a:solidFill>
              </a:endParaRPr>
            </a:p>
          </p:txBody>
        </p:sp>
        <p:sp>
          <p:nvSpPr>
            <p:cNvPr id="32" name="TextBox 31"/>
            <p:cNvSpPr txBox="1"/>
            <p:nvPr/>
          </p:nvSpPr>
          <p:spPr>
            <a:xfrm>
              <a:off x="8793956" y="2107549"/>
              <a:ext cx="303642" cy="369332"/>
            </a:xfrm>
            <a:prstGeom prst="rect">
              <a:avLst/>
            </a:prstGeom>
            <a:solidFill>
              <a:schemeClr val="tx1"/>
            </a:solidFill>
            <a:ln>
              <a:solidFill>
                <a:srgbClr val="FFCC00"/>
              </a:solidFill>
            </a:ln>
          </p:spPr>
          <p:txBody>
            <a:bodyPr wrap="square" rtlCol="0">
              <a:spAutoFit/>
            </a:bodyPr>
            <a:lstStyle/>
            <a:p>
              <a:pPr algn="ctr"/>
              <a:r>
                <a:rPr lang="en-CA" b="1" dirty="0" smtClean="0">
                  <a:solidFill>
                    <a:srgbClr val="FFC000"/>
                  </a:solidFill>
                </a:rPr>
                <a:t>C</a:t>
              </a:r>
              <a:endParaRPr lang="en-CA" b="1" dirty="0">
                <a:solidFill>
                  <a:srgbClr val="FFC000"/>
                </a:solidFill>
              </a:endParaRPr>
            </a:p>
          </p:txBody>
        </p:sp>
        <p:sp>
          <p:nvSpPr>
            <p:cNvPr id="35" name="TextBox 34"/>
            <p:cNvSpPr txBox="1"/>
            <p:nvPr/>
          </p:nvSpPr>
          <p:spPr>
            <a:xfrm>
              <a:off x="8141269" y="2114351"/>
              <a:ext cx="319014" cy="369332"/>
            </a:xfrm>
            <a:prstGeom prst="rect">
              <a:avLst/>
            </a:prstGeom>
            <a:solidFill>
              <a:schemeClr val="tx1"/>
            </a:solidFill>
            <a:ln>
              <a:solidFill>
                <a:srgbClr val="FFCC00"/>
              </a:solidFill>
            </a:ln>
          </p:spPr>
          <p:txBody>
            <a:bodyPr wrap="square" rtlCol="0">
              <a:spAutoFit/>
            </a:bodyPr>
            <a:lstStyle/>
            <a:p>
              <a:pPr algn="ctr"/>
              <a:r>
                <a:rPr lang="en-CA" b="1" dirty="0" smtClean="0">
                  <a:solidFill>
                    <a:srgbClr val="FFC000"/>
                  </a:solidFill>
                </a:rPr>
                <a:t>A</a:t>
              </a:r>
              <a:endParaRPr lang="en-CA" b="1" dirty="0">
                <a:solidFill>
                  <a:srgbClr val="FFC000"/>
                </a:solidFill>
              </a:endParaRPr>
            </a:p>
          </p:txBody>
        </p:sp>
        <p:sp>
          <p:nvSpPr>
            <p:cNvPr id="36" name="TextBox 35"/>
            <p:cNvSpPr txBox="1"/>
            <p:nvPr/>
          </p:nvSpPr>
          <p:spPr>
            <a:xfrm>
              <a:off x="7020272" y="2099563"/>
              <a:ext cx="265042" cy="369332"/>
            </a:xfrm>
            <a:prstGeom prst="rect">
              <a:avLst/>
            </a:prstGeom>
            <a:solidFill>
              <a:schemeClr val="tx1"/>
            </a:solidFill>
            <a:ln>
              <a:solidFill>
                <a:srgbClr val="FFCC00"/>
              </a:solidFill>
            </a:ln>
          </p:spPr>
          <p:txBody>
            <a:bodyPr wrap="square" rtlCol="0">
              <a:spAutoFit/>
            </a:bodyPr>
            <a:lstStyle/>
            <a:p>
              <a:pPr algn="ctr"/>
              <a:r>
                <a:rPr lang="en-CA" b="1" dirty="0" smtClean="0">
                  <a:solidFill>
                    <a:srgbClr val="FFC000"/>
                  </a:solidFill>
                </a:rPr>
                <a:t>P</a:t>
              </a:r>
              <a:endParaRPr lang="en-CA" b="1" dirty="0">
                <a:solidFill>
                  <a:srgbClr val="FFC000"/>
                </a:solidFill>
              </a:endParaRPr>
            </a:p>
          </p:txBody>
        </p:sp>
        <p:sp>
          <p:nvSpPr>
            <p:cNvPr id="38" name="TextBox 37"/>
            <p:cNvSpPr txBox="1"/>
            <p:nvPr/>
          </p:nvSpPr>
          <p:spPr>
            <a:xfrm>
              <a:off x="443013" y="2102918"/>
              <a:ext cx="240555" cy="369332"/>
            </a:xfrm>
            <a:prstGeom prst="rect">
              <a:avLst/>
            </a:prstGeom>
            <a:solidFill>
              <a:schemeClr val="tx1"/>
            </a:solidFill>
            <a:ln>
              <a:solidFill>
                <a:srgbClr val="FFCC00"/>
              </a:solidFill>
            </a:ln>
          </p:spPr>
          <p:txBody>
            <a:bodyPr wrap="square" rtlCol="0">
              <a:spAutoFit/>
            </a:bodyPr>
            <a:lstStyle/>
            <a:p>
              <a:pPr algn="ctr"/>
              <a:r>
                <a:rPr lang="en-CA" b="1" dirty="0" smtClean="0">
                  <a:solidFill>
                    <a:srgbClr val="FFC000"/>
                  </a:solidFill>
                </a:rPr>
                <a:t>K</a:t>
              </a:r>
              <a:endParaRPr lang="en-CA" b="1" dirty="0">
                <a:solidFill>
                  <a:srgbClr val="FFC000"/>
                </a:solidFill>
              </a:endParaRPr>
            </a:p>
          </p:txBody>
        </p:sp>
      </p:grpSp>
      <p:grpSp>
        <p:nvGrpSpPr>
          <p:cNvPr id="18" name="Group 17"/>
          <p:cNvGrpSpPr/>
          <p:nvPr/>
        </p:nvGrpSpPr>
        <p:grpSpPr>
          <a:xfrm>
            <a:off x="6018473" y="1463591"/>
            <a:ext cx="641759" cy="553973"/>
            <a:chOff x="6018473" y="1463591"/>
            <a:chExt cx="641759" cy="553973"/>
          </a:xfrm>
        </p:grpSpPr>
        <p:sp>
          <p:nvSpPr>
            <p:cNvPr id="37" name="TextBox 36"/>
            <p:cNvSpPr txBox="1"/>
            <p:nvPr/>
          </p:nvSpPr>
          <p:spPr>
            <a:xfrm>
              <a:off x="6378513" y="1648232"/>
              <a:ext cx="281719" cy="369332"/>
            </a:xfrm>
            <a:prstGeom prst="rect">
              <a:avLst/>
            </a:prstGeom>
            <a:solidFill>
              <a:schemeClr val="tx1"/>
            </a:solidFill>
            <a:ln>
              <a:solidFill>
                <a:schemeClr val="accent4">
                  <a:lumMod val="60000"/>
                  <a:lumOff val="40000"/>
                </a:schemeClr>
              </a:solidFill>
            </a:ln>
          </p:spPr>
          <p:txBody>
            <a:bodyPr wrap="square" rtlCol="0">
              <a:spAutoFit/>
            </a:bodyPr>
            <a:lstStyle/>
            <a:p>
              <a:pPr algn="ctr"/>
              <a:r>
                <a:rPr lang="en-CA" b="1" dirty="0" smtClean="0">
                  <a:solidFill>
                    <a:schemeClr val="accent4">
                      <a:lumMod val="60000"/>
                      <a:lumOff val="40000"/>
                    </a:schemeClr>
                  </a:solidFill>
                </a:rPr>
                <a:t>M</a:t>
              </a:r>
              <a:endParaRPr lang="en-CA" b="1" dirty="0">
                <a:solidFill>
                  <a:schemeClr val="accent4">
                    <a:lumMod val="60000"/>
                    <a:lumOff val="40000"/>
                  </a:schemeClr>
                </a:solidFill>
              </a:endParaRPr>
            </a:p>
          </p:txBody>
        </p:sp>
        <p:sp>
          <p:nvSpPr>
            <p:cNvPr id="47" name="TextBox 46"/>
            <p:cNvSpPr txBox="1"/>
            <p:nvPr/>
          </p:nvSpPr>
          <p:spPr>
            <a:xfrm>
              <a:off x="6018473" y="1463591"/>
              <a:ext cx="281719" cy="369332"/>
            </a:xfrm>
            <a:prstGeom prst="rect">
              <a:avLst/>
            </a:prstGeom>
            <a:solidFill>
              <a:schemeClr val="tx1"/>
            </a:solidFill>
            <a:ln>
              <a:solidFill>
                <a:schemeClr val="accent4">
                  <a:lumMod val="60000"/>
                  <a:lumOff val="40000"/>
                </a:schemeClr>
              </a:solidFill>
            </a:ln>
          </p:spPr>
          <p:txBody>
            <a:bodyPr wrap="square" rtlCol="0">
              <a:spAutoFit/>
            </a:bodyPr>
            <a:lstStyle/>
            <a:p>
              <a:pPr algn="ctr"/>
              <a:r>
                <a:rPr lang="en-CA" b="1" dirty="0" smtClean="0">
                  <a:solidFill>
                    <a:schemeClr val="accent4">
                      <a:lumMod val="60000"/>
                      <a:lumOff val="40000"/>
                    </a:schemeClr>
                  </a:solidFill>
                </a:rPr>
                <a:t>L</a:t>
              </a:r>
              <a:endParaRPr lang="en-CA" b="1" dirty="0">
                <a:solidFill>
                  <a:schemeClr val="accent4">
                    <a:lumMod val="60000"/>
                    <a:lumOff val="40000"/>
                  </a:schemeClr>
                </a:solidFill>
              </a:endParaRPr>
            </a:p>
          </p:txBody>
        </p:sp>
      </p:grpSp>
      <p:grpSp>
        <p:nvGrpSpPr>
          <p:cNvPr id="4" name="Group 3"/>
          <p:cNvGrpSpPr/>
          <p:nvPr/>
        </p:nvGrpSpPr>
        <p:grpSpPr>
          <a:xfrm>
            <a:off x="683568" y="1887751"/>
            <a:ext cx="8064747" cy="389121"/>
            <a:chOff x="683568" y="1887751"/>
            <a:chExt cx="8064747" cy="389121"/>
          </a:xfrm>
        </p:grpSpPr>
        <p:sp>
          <p:nvSpPr>
            <p:cNvPr id="28" name="TextBox 27"/>
            <p:cNvSpPr txBox="1"/>
            <p:nvPr/>
          </p:nvSpPr>
          <p:spPr>
            <a:xfrm>
              <a:off x="971599" y="1887751"/>
              <a:ext cx="240555" cy="369332"/>
            </a:xfrm>
            <a:prstGeom prst="rect">
              <a:avLst/>
            </a:prstGeom>
            <a:solidFill>
              <a:schemeClr val="tx1"/>
            </a:solidFill>
            <a:ln>
              <a:solidFill>
                <a:schemeClr val="accent6">
                  <a:lumMod val="75000"/>
                </a:schemeClr>
              </a:solidFill>
            </a:ln>
          </p:spPr>
          <p:txBody>
            <a:bodyPr wrap="square" rtlCol="0">
              <a:spAutoFit/>
            </a:bodyPr>
            <a:lstStyle/>
            <a:p>
              <a:pPr algn="ctr"/>
              <a:r>
                <a:rPr lang="en-CA" b="1" dirty="0" smtClean="0">
                  <a:solidFill>
                    <a:schemeClr val="accent6">
                      <a:lumMod val="75000"/>
                    </a:schemeClr>
                  </a:solidFill>
                </a:rPr>
                <a:t>K</a:t>
              </a:r>
              <a:endParaRPr lang="en-CA" b="1" dirty="0">
                <a:solidFill>
                  <a:schemeClr val="accent6">
                    <a:lumMod val="75000"/>
                  </a:schemeClr>
                </a:solidFill>
              </a:endParaRPr>
            </a:p>
          </p:txBody>
        </p:sp>
        <p:sp>
          <p:nvSpPr>
            <p:cNvPr id="39" name="TextBox 38"/>
            <p:cNvSpPr txBox="1"/>
            <p:nvPr/>
          </p:nvSpPr>
          <p:spPr>
            <a:xfrm>
              <a:off x="683568" y="1887751"/>
              <a:ext cx="240555" cy="369332"/>
            </a:xfrm>
            <a:prstGeom prst="rect">
              <a:avLst/>
            </a:prstGeom>
            <a:solidFill>
              <a:schemeClr val="tx1"/>
            </a:solidFill>
            <a:ln>
              <a:solidFill>
                <a:schemeClr val="accent6">
                  <a:lumMod val="75000"/>
                </a:schemeClr>
              </a:solidFill>
            </a:ln>
          </p:spPr>
          <p:txBody>
            <a:bodyPr wrap="square" rtlCol="0">
              <a:spAutoFit/>
            </a:bodyPr>
            <a:lstStyle/>
            <a:p>
              <a:pPr algn="ctr"/>
              <a:r>
                <a:rPr lang="en-CA" b="1" dirty="0" smtClean="0">
                  <a:solidFill>
                    <a:schemeClr val="accent6">
                      <a:lumMod val="75000"/>
                    </a:schemeClr>
                  </a:solidFill>
                </a:rPr>
                <a:t>P</a:t>
              </a:r>
              <a:endParaRPr lang="en-CA" b="1" dirty="0">
                <a:solidFill>
                  <a:schemeClr val="accent6">
                    <a:lumMod val="75000"/>
                  </a:schemeClr>
                </a:solidFill>
              </a:endParaRPr>
            </a:p>
          </p:txBody>
        </p:sp>
        <p:sp>
          <p:nvSpPr>
            <p:cNvPr id="40" name="TextBox 39"/>
            <p:cNvSpPr txBox="1"/>
            <p:nvPr/>
          </p:nvSpPr>
          <p:spPr>
            <a:xfrm>
              <a:off x="1622475" y="1900460"/>
              <a:ext cx="240555" cy="369332"/>
            </a:xfrm>
            <a:prstGeom prst="rect">
              <a:avLst/>
            </a:prstGeom>
            <a:solidFill>
              <a:schemeClr val="tx1"/>
            </a:solidFill>
            <a:ln>
              <a:solidFill>
                <a:schemeClr val="accent6">
                  <a:lumMod val="75000"/>
                </a:schemeClr>
              </a:solidFill>
            </a:ln>
          </p:spPr>
          <p:txBody>
            <a:bodyPr wrap="square" rtlCol="0">
              <a:spAutoFit/>
            </a:bodyPr>
            <a:lstStyle/>
            <a:p>
              <a:pPr algn="ctr"/>
              <a:r>
                <a:rPr lang="en-CA" b="1" dirty="0" smtClean="0">
                  <a:solidFill>
                    <a:schemeClr val="accent6">
                      <a:lumMod val="75000"/>
                    </a:schemeClr>
                  </a:solidFill>
                </a:rPr>
                <a:t>B</a:t>
              </a:r>
              <a:endParaRPr lang="en-CA" b="1" dirty="0">
                <a:solidFill>
                  <a:schemeClr val="accent6">
                    <a:lumMod val="75000"/>
                  </a:schemeClr>
                </a:solidFill>
              </a:endParaRPr>
            </a:p>
          </p:txBody>
        </p:sp>
        <p:sp>
          <p:nvSpPr>
            <p:cNvPr id="41" name="TextBox 40"/>
            <p:cNvSpPr txBox="1"/>
            <p:nvPr/>
          </p:nvSpPr>
          <p:spPr>
            <a:xfrm>
              <a:off x="7524328" y="1907540"/>
              <a:ext cx="288032" cy="369332"/>
            </a:xfrm>
            <a:prstGeom prst="rect">
              <a:avLst/>
            </a:prstGeom>
            <a:solidFill>
              <a:schemeClr val="tx1"/>
            </a:solidFill>
            <a:ln>
              <a:solidFill>
                <a:schemeClr val="accent6">
                  <a:lumMod val="75000"/>
                </a:schemeClr>
              </a:solidFill>
            </a:ln>
          </p:spPr>
          <p:txBody>
            <a:bodyPr wrap="square" rtlCol="0">
              <a:spAutoFit/>
            </a:bodyPr>
            <a:lstStyle/>
            <a:p>
              <a:pPr algn="ctr"/>
              <a:r>
                <a:rPr lang="en-CA" b="1" dirty="0" smtClean="0">
                  <a:solidFill>
                    <a:schemeClr val="accent6">
                      <a:lumMod val="75000"/>
                    </a:schemeClr>
                  </a:solidFill>
                </a:rPr>
                <a:t>W</a:t>
              </a:r>
              <a:endParaRPr lang="en-CA" b="1" dirty="0">
                <a:solidFill>
                  <a:schemeClr val="accent6">
                    <a:lumMod val="75000"/>
                  </a:schemeClr>
                </a:solidFill>
              </a:endParaRPr>
            </a:p>
          </p:txBody>
        </p:sp>
        <p:sp>
          <p:nvSpPr>
            <p:cNvPr id="54" name="TextBox 53"/>
            <p:cNvSpPr txBox="1"/>
            <p:nvPr/>
          </p:nvSpPr>
          <p:spPr>
            <a:xfrm>
              <a:off x="8460283" y="1907066"/>
              <a:ext cx="288032" cy="369332"/>
            </a:xfrm>
            <a:prstGeom prst="rect">
              <a:avLst/>
            </a:prstGeom>
            <a:solidFill>
              <a:schemeClr val="tx1"/>
            </a:solidFill>
            <a:ln>
              <a:solidFill>
                <a:schemeClr val="accent6">
                  <a:lumMod val="75000"/>
                </a:schemeClr>
              </a:solidFill>
            </a:ln>
          </p:spPr>
          <p:txBody>
            <a:bodyPr wrap="square" rtlCol="0">
              <a:spAutoFit/>
            </a:bodyPr>
            <a:lstStyle/>
            <a:p>
              <a:pPr algn="ctr"/>
              <a:r>
                <a:rPr lang="en-CA" b="1" dirty="0" smtClean="0">
                  <a:solidFill>
                    <a:schemeClr val="accent6">
                      <a:lumMod val="75000"/>
                    </a:schemeClr>
                  </a:solidFill>
                </a:rPr>
                <a:t>B</a:t>
              </a:r>
              <a:endParaRPr lang="en-CA" b="1" dirty="0">
                <a:solidFill>
                  <a:schemeClr val="accent6">
                    <a:lumMod val="75000"/>
                  </a:schemeClr>
                </a:solidFill>
              </a:endParaRPr>
            </a:p>
          </p:txBody>
        </p:sp>
      </p:grpSp>
      <p:sp>
        <p:nvSpPr>
          <p:cNvPr id="58" name="Rectangle 57"/>
          <p:cNvSpPr/>
          <p:nvPr/>
        </p:nvSpPr>
        <p:spPr>
          <a:xfrm>
            <a:off x="501887" y="4532885"/>
            <a:ext cx="1744339" cy="307886"/>
          </a:xfrm>
          <a:prstGeom prst="rect">
            <a:avLst/>
          </a:prstGeom>
          <a:solidFill>
            <a:schemeClr val="accent2">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9" name="Rectangle 58"/>
          <p:cNvSpPr/>
          <p:nvPr/>
        </p:nvSpPr>
        <p:spPr>
          <a:xfrm>
            <a:off x="7572549" y="4686827"/>
            <a:ext cx="1175766" cy="190865"/>
          </a:xfrm>
          <a:prstGeom prst="rect">
            <a:avLst/>
          </a:prstGeom>
          <a:solidFill>
            <a:schemeClr val="accent2">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28866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1000"/>
                                  </p:stCondLst>
                                  <p:childTnLst>
                                    <p:set>
                                      <p:cBhvr>
                                        <p:cTn id="27" dur="1" fill="hold">
                                          <p:stCondLst>
                                            <p:cond delay="0"/>
                                          </p:stCondLst>
                                        </p:cTn>
                                        <p:tgtEl>
                                          <p:spTgt spid="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459432"/>
            <a:ext cx="7851648" cy="1828800"/>
          </a:xfrm>
        </p:spPr>
        <p:txBody>
          <a:bodyPr/>
          <a:lstStyle/>
          <a:p>
            <a:r>
              <a:rPr lang="en-CA" dirty="0" smtClean="0">
                <a:solidFill>
                  <a:schemeClr val="tx1"/>
                </a:solidFill>
                <a:latin typeface="+mn-lt"/>
              </a:rPr>
              <a:t>Magmatic Episodes</a:t>
            </a:r>
            <a:endParaRPr lang="en-CA" dirty="0">
              <a:solidFill>
                <a:schemeClr val="tx1"/>
              </a:solidFill>
              <a:latin typeface="+mn-lt"/>
            </a:endParaRPr>
          </a:p>
        </p:txBody>
      </p:sp>
      <p:sp>
        <p:nvSpPr>
          <p:cNvPr id="3" name="Subtitle 2"/>
          <p:cNvSpPr>
            <a:spLocks noGrp="1"/>
          </p:cNvSpPr>
          <p:nvPr>
            <p:ph type="subTitle" idx="1"/>
          </p:nvPr>
        </p:nvSpPr>
        <p:spPr>
          <a:xfrm>
            <a:off x="539552" y="1916832"/>
            <a:ext cx="8352928" cy="4680520"/>
          </a:xfrm>
        </p:spPr>
        <p:txBody>
          <a:bodyPr>
            <a:noAutofit/>
          </a:bodyPr>
          <a:lstStyle/>
          <a:p>
            <a:pPr marL="285750" indent="-285750" algn="l">
              <a:buFont typeface="Arial" panose="020B0604020202020204" pitchFamily="34" charset="0"/>
              <a:buChar char="•"/>
            </a:pPr>
            <a:r>
              <a:rPr lang="en-CA" sz="1800" dirty="0" smtClean="0"/>
              <a:t>Late Triassic arc initiation, mafic volcanism, and emplacement of calc-alkaline plutons of the Stikine (</a:t>
            </a:r>
            <a:r>
              <a:rPr lang="en-CA" sz="1800" b="1" dirty="0" smtClean="0"/>
              <a:t>236–221</a:t>
            </a:r>
            <a:r>
              <a:rPr lang="en-CA" sz="1800" dirty="0" smtClean="0"/>
              <a:t> Ma) and Guichon (</a:t>
            </a:r>
            <a:r>
              <a:rPr lang="en-CA" sz="1800" b="1" dirty="0" smtClean="0"/>
              <a:t>212–208 </a:t>
            </a:r>
            <a:r>
              <a:rPr lang="en-CA" sz="1800" dirty="0" smtClean="0"/>
              <a:t>Ma) suites</a:t>
            </a:r>
          </a:p>
          <a:p>
            <a:pPr algn="l"/>
            <a:r>
              <a:rPr lang="en-CA" sz="1800" dirty="0" smtClean="0"/>
              <a:t>Arc magmatism changed </a:t>
            </a:r>
            <a:r>
              <a:rPr lang="en-CA" sz="1800" dirty="0"/>
              <a:t>abruptly along the entire length of the arc </a:t>
            </a:r>
            <a:r>
              <a:rPr lang="en-CA" sz="1800" dirty="0" smtClean="0"/>
              <a:t>in response </a:t>
            </a:r>
            <a:r>
              <a:rPr lang="en-CA" sz="1800" dirty="0"/>
              <a:t>to mantle fusion initiated by slab tear and the </a:t>
            </a:r>
            <a:r>
              <a:rPr lang="en-CA" sz="1800" dirty="0" smtClean="0"/>
              <a:t>ensuing thermal </a:t>
            </a:r>
            <a:r>
              <a:rPr lang="en-CA" sz="1800" dirty="0"/>
              <a:t>spike</a:t>
            </a:r>
            <a:r>
              <a:rPr lang="en-CA" sz="1800" dirty="0" smtClean="0"/>
              <a:t>.</a:t>
            </a:r>
          </a:p>
          <a:p>
            <a:pPr marL="285750" indent="-285750" algn="l">
              <a:buFont typeface="Arial" panose="020B0604020202020204" pitchFamily="34" charset="0"/>
              <a:buChar char="•"/>
            </a:pPr>
            <a:r>
              <a:rPr lang="en-CA" sz="1800" dirty="0" smtClean="0"/>
              <a:t>Triassic magmatism culminated with intrusion </a:t>
            </a:r>
            <a:r>
              <a:rPr lang="en-CA" sz="1800" dirty="0"/>
              <a:t>of </a:t>
            </a:r>
            <a:r>
              <a:rPr lang="en-CA" sz="1800" dirty="0" smtClean="0"/>
              <a:t>the silica-saturated and silica-</a:t>
            </a:r>
            <a:r>
              <a:rPr lang="en-CA" sz="1800" dirty="0" err="1" smtClean="0"/>
              <a:t>undersaturated</a:t>
            </a:r>
            <a:r>
              <a:rPr lang="en-CA" sz="1800" dirty="0" smtClean="0"/>
              <a:t> </a:t>
            </a:r>
            <a:r>
              <a:rPr lang="en-CA" sz="1800" dirty="0"/>
              <a:t>Copper Mountain suite (</a:t>
            </a:r>
            <a:r>
              <a:rPr lang="en-CA" sz="1800" b="1" dirty="0"/>
              <a:t>210–200 </a:t>
            </a:r>
            <a:r>
              <a:rPr lang="en-CA" sz="1800" dirty="0"/>
              <a:t>Ma; </a:t>
            </a:r>
            <a:r>
              <a:rPr lang="en-CA" sz="1800" b="1" dirty="0"/>
              <a:t>206–200</a:t>
            </a:r>
            <a:r>
              <a:rPr lang="en-CA" sz="1800" dirty="0"/>
              <a:t> </a:t>
            </a:r>
            <a:r>
              <a:rPr lang="en-CA" sz="1800" dirty="0" smtClean="0"/>
              <a:t>Ma) </a:t>
            </a:r>
          </a:p>
          <a:p>
            <a:pPr marL="285750" indent="-285750" algn="l">
              <a:buFont typeface="Arial" panose="020B0604020202020204" pitchFamily="34" charset="0"/>
              <a:buChar char="•"/>
            </a:pPr>
            <a:endParaRPr lang="en-CA" sz="1800" dirty="0" smtClean="0"/>
          </a:p>
          <a:p>
            <a:pPr algn="l"/>
            <a:r>
              <a:rPr lang="en-CA" sz="1800" dirty="0" smtClean="0"/>
              <a:t>With </a:t>
            </a:r>
            <a:r>
              <a:rPr lang="en-CA" sz="1800" dirty="0"/>
              <a:t>resumption of subduction, a second calc-alkaline to alkaline cycle began after an approximate 5- to 10-m.y. </a:t>
            </a:r>
            <a:r>
              <a:rPr lang="en-CA" sz="1800" dirty="0" smtClean="0"/>
              <a:t>hiatus</a:t>
            </a:r>
          </a:p>
          <a:p>
            <a:pPr algn="l"/>
            <a:endParaRPr lang="en-CA" sz="1800" dirty="0" smtClean="0"/>
          </a:p>
          <a:p>
            <a:pPr marL="285750" indent="-285750" algn="l">
              <a:buFont typeface="Arial" panose="020B0604020202020204" pitchFamily="34" charset="0"/>
              <a:buChar char="•"/>
            </a:pPr>
            <a:r>
              <a:rPr lang="en-CA" sz="1800" dirty="0" smtClean="0"/>
              <a:t>Calcalkaline </a:t>
            </a:r>
            <a:r>
              <a:rPr lang="en-CA" sz="1800" dirty="0"/>
              <a:t>magmatism (</a:t>
            </a:r>
            <a:r>
              <a:rPr lang="en-CA" sz="1800" b="1" dirty="0"/>
              <a:t>199 - 190 </a:t>
            </a:r>
            <a:r>
              <a:rPr lang="en-CA" sz="1800" dirty="0"/>
              <a:t>Ma)  comprises intrusions  of the Texas Creek suite in </a:t>
            </a:r>
            <a:r>
              <a:rPr lang="en-CA" sz="1800" dirty="0" err="1"/>
              <a:t>Stikinia</a:t>
            </a:r>
            <a:r>
              <a:rPr lang="en-CA" sz="1800" dirty="0"/>
              <a:t> and Takomkane -Wildhorse plutons in </a:t>
            </a:r>
            <a:r>
              <a:rPr lang="en-CA" sz="1800" dirty="0" err="1" smtClean="0"/>
              <a:t>Quesnellia</a:t>
            </a:r>
            <a:endParaRPr lang="en-CA" sz="1800" dirty="0" smtClean="0"/>
          </a:p>
          <a:p>
            <a:pPr marL="285750" indent="-285750" algn="l">
              <a:buFont typeface="Arial" panose="020B0604020202020204" pitchFamily="34" charset="0"/>
              <a:buChar char="•"/>
            </a:pPr>
            <a:r>
              <a:rPr lang="en-CA" sz="1800" dirty="0"/>
              <a:t>Silica-saturated alkaline  magmatism (</a:t>
            </a:r>
            <a:r>
              <a:rPr lang="en-CA" sz="1800" b="1" dirty="0"/>
              <a:t>185-178</a:t>
            </a:r>
            <a:r>
              <a:rPr lang="en-CA" sz="1800" dirty="0"/>
              <a:t> Ma) at Mt. Milligan and Lorraine is </a:t>
            </a:r>
            <a:r>
              <a:rPr lang="en-CA" sz="1800" dirty="0" err="1"/>
              <a:t>syn</a:t>
            </a:r>
            <a:r>
              <a:rPr lang="en-CA" sz="1800" dirty="0"/>
              <a:t>- to post-collisional </a:t>
            </a:r>
            <a:r>
              <a:rPr lang="en-CA" sz="1800" dirty="0" smtClean="0"/>
              <a:t> coincident with </a:t>
            </a:r>
            <a:r>
              <a:rPr lang="en-CA" sz="1800" dirty="0"/>
              <a:t>collapse of the arc </a:t>
            </a:r>
            <a:r>
              <a:rPr lang="en-CA" sz="1800" dirty="0" err="1"/>
              <a:t>orocline</a:t>
            </a:r>
            <a:r>
              <a:rPr lang="en-CA" sz="1800" dirty="0"/>
              <a:t> against </a:t>
            </a:r>
            <a:r>
              <a:rPr lang="en-CA" sz="1800" dirty="0" smtClean="0"/>
              <a:t>North </a:t>
            </a:r>
            <a:r>
              <a:rPr lang="en-CA" sz="1800" dirty="0"/>
              <a:t>American continental </a:t>
            </a:r>
            <a:r>
              <a:rPr lang="en-CA" sz="1800" dirty="0" smtClean="0"/>
              <a:t>margin </a:t>
            </a:r>
            <a:endParaRPr lang="en-CA" sz="1800" dirty="0"/>
          </a:p>
        </p:txBody>
      </p:sp>
      <p:sp>
        <p:nvSpPr>
          <p:cNvPr id="4" name="Rectangle 3"/>
          <p:cNvSpPr/>
          <p:nvPr/>
        </p:nvSpPr>
        <p:spPr>
          <a:xfrm>
            <a:off x="323528" y="1844824"/>
            <a:ext cx="8568952" cy="2016224"/>
          </a:xfrm>
          <a:prstGeom prst="rect">
            <a:avLst/>
          </a:prstGeom>
          <a:solidFill>
            <a:schemeClr val="accent3">
              <a:lumMod val="20000"/>
              <a:lumOff val="80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CA"/>
          </a:p>
        </p:txBody>
      </p:sp>
      <p:sp>
        <p:nvSpPr>
          <p:cNvPr id="5" name="Rectangle 4"/>
          <p:cNvSpPr/>
          <p:nvPr/>
        </p:nvSpPr>
        <p:spPr>
          <a:xfrm>
            <a:off x="323528" y="4869160"/>
            <a:ext cx="8568952" cy="1872208"/>
          </a:xfrm>
          <a:prstGeom prst="rect">
            <a:avLst/>
          </a:prstGeom>
          <a:solidFill>
            <a:schemeClr val="accent3">
              <a:lumMod val="20000"/>
              <a:lumOff val="80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CA"/>
          </a:p>
        </p:txBody>
      </p:sp>
    </p:spTree>
    <p:extLst>
      <p:ext uri="{BB962C8B-B14F-4D97-AF65-F5344CB8AC3E}">
        <p14:creationId xmlns:p14="http://schemas.microsoft.com/office/powerpoint/2010/main" val="14161836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6024"/>
            <a:ext cx="7851648" cy="1828800"/>
          </a:xfrm>
        </p:spPr>
        <p:txBody>
          <a:bodyPr/>
          <a:lstStyle/>
          <a:p>
            <a:r>
              <a:rPr lang="en-CA" dirty="0" smtClean="0">
                <a:solidFill>
                  <a:schemeClr val="tx1"/>
                </a:solidFill>
                <a:latin typeface="+mn-lt"/>
              </a:rPr>
              <a:t>Conclusion</a:t>
            </a:r>
            <a:endParaRPr lang="en-CA" dirty="0">
              <a:solidFill>
                <a:schemeClr val="tx1"/>
              </a:solidFill>
              <a:latin typeface="+mn-lt"/>
            </a:endParaRPr>
          </a:p>
        </p:txBody>
      </p:sp>
      <p:sp>
        <p:nvSpPr>
          <p:cNvPr id="3" name="Subtitle 2"/>
          <p:cNvSpPr>
            <a:spLocks noGrp="1"/>
          </p:cNvSpPr>
          <p:nvPr>
            <p:ph type="subTitle" idx="1"/>
          </p:nvPr>
        </p:nvSpPr>
        <p:spPr>
          <a:xfrm>
            <a:off x="605736" y="2492896"/>
            <a:ext cx="7854696" cy="3672408"/>
          </a:xfrm>
        </p:spPr>
        <p:txBody>
          <a:bodyPr>
            <a:normAutofit fontScale="92500" lnSpcReduction="10000"/>
          </a:bodyPr>
          <a:lstStyle/>
          <a:p>
            <a:pPr algn="l"/>
            <a:r>
              <a:rPr lang="en-CA" dirty="0" smtClean="0"/>
              <a:t>A </a:t>
            </a:r>
            <a:r>
              <a:rPr lang="en-CA" dirty="0"/>
              <a:t>buoyancy-stalled subduction and </a:t>
            </a:r>
            <a:r>
              <a:rPr lang="en-CA" dirty="0" smtClean="0"/>
              <a:t>slab-break model is a viable </a:t>
            </a:r>
            <a:r>
              <a:rPr lang="en-CA" dirty="0"/>
              <a:t>explanation that </a:t>
            </a:r>
            <a:r>
              <a:rPr lang="en-CA" dirty="0" smtClean="0"/>
              <a:t>embraces the:</a:t>
            </a:r>
          </a:p>
          <a:p>
            <a:pPr marL="457200" indent="-457200" algn="l">
              <a:buFont typeface="Arial" panose="020B0604020202020204" pitchFamily="34" charset="0"/>
              <a:buChar char="•"/>
            </a:pPr>
            <a:r>
              <a:rPr lang="en-CA" dirty="0" smtClean="0"/>
              <a:t>	Mesozoic stratigraphy</a:t>
            </a:r>
          </a:p>
          <a:p>
            <a:pPr marL="457200" indent="-457200" algn="l">
              <a:buFont typeface="Arial" panose="020B0604020202020204" pitchFamily="34" charset="0"/>
              <a:buChar char="•"/>
            </a:pPr>
            <a:r>
              <a:rPr lang="en-CA" dirty="0" smtClean="0"/>
              <a:t>	magmatic episodes and</a:t>
            </a:r>
          </a:p>
          <a:p>
            <a:pPr marL="457200" indent="-457200" algn="l">
              <a:buFont typeface="Arial" panose="020B0604020202020204" pitchFamily="34" charset="0"/>
              <a:buChar char="•"/>
            </a:pPr>
            <a:r>
              <a:rPr lang="en-CA" dirty="0" smtClean="0"/>
              <a:t>	calc-alkaline </a:t>
            </a:r>
            <a:r>
              <a:rPr lang="en-CA" dirty="0"/>
              <a:t>and alkaline </a:t>
            </a:r>
            <a:r>
              <a:rPr lang="en-CA" dirty="0" smtClean="0"/>
              <a:t>mineral deposits of </a:t>
            </a:r>
            <a:r>
              <a:rPr lang="en-CA" dirty="0"/>
              <a:t>the Intermontane arc </a:t>
            </a:r>
            <a:r>
              <a:rPr lang="en-CA" dirty="0" smtClean="0"/>
              <a:t>complex</a:t>
            </a:r>
          </a:p>
          <a:p>
            <a:pPr marL="457200" indent="-457200" algn="l">
              <a:buFont typeface="Arial" panose="020B0604020202020204" pitchFamily="34" charset="0"/>
              <a:buChar char="•"/>
            </a:pPr>
            <a:endParaRPr lang="en-CA" dirty="0" smtClean="0"/>
          </a:p>
          <a:p>
            <a:pPr algn="l"/>
            <a:endParaRPr lang="en-CA" dirty="0"/>
          </a:p>
          <a:p>
            <a:pPr algn="ctr"/>
            <a:r>
              <a:rPr lang="en-CA" dirty="0" smtClean="0"/>
              <a:t>Thank you </a:t>
            </a:r>
          </a:p>
          <a:p>
            <a:endParaRPr lang="en-CA" dirty="0"/>
          </a:p>
        </p:txBody>
      </p:sp>
      <p:sp>
        <p:nvSpPr>
          <p:cNvPr id="4" name="Rectangle 3"/>
          <p:cNvSpPr/>
          <p:nvPr/>
        </p:nvSpPr>
        <p:spPr>
          <a:xfrm>
            <a:off x="323528" y="2492896"/>
            <a:ext cx="7992888" cy="2376264"/>
          </a:xfrm>
          <a:prstGeom prst="rect">
            <a:avLst/>
          </a:prstGeom>
          <a:solidFill>
            <a:schemeClr val="accent3">
              <a:lumMod val="20000"/>
              <a:lumOff val="80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CA"/>
          </a:p>
        </p:txBody>
      </p:sp>
    </p:spTree>
    <p:extLst>
      <p:ext uri="{BB962C8B-B14F-4D97-AF65-F5344CB8AC3E}">
        <p14:creationId xmlns:p14="http://schemas.microsoft.com/office/powerpoint/2010/main" val="27395704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9956" y="548680"/>
            <a:ext cx="4580745" cy="6275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999869" y="2958835"/>
            <a:ext cx="792087" cy="369332"/>
          </a:xfrm>
          <a:prstGeom prst="rect">
            <a:avLst/>
          </a:prstGeom>
          <a:solidFill>
            <a:schemeClr val="bg2">
              <a:lumMod val="20000"/>
              <a:lumOff val="80000"/>
            </a:schemeClr>
          </a:solidFill>
        </p:spPr>
        <p:txBody>
          <a:bodyPr wrap="square" rtlCol="0">
            <a:spAutoFit/>
          </a:bodyPr>
          <a:lstStyle/>
          <a:p>
            <a:r>
              <a:rPr lang="en-CA" b="1" dirty="0" smtClean="0">
                <a:solidFill>
                  <a:srgbClr val="FF0000"/>
                </a:solidFill>
                <a:effectLst>
                  <a:outerShdw blurRad="38100" dist="38100" dir="2700000" algn="tl">
                    <a:srgbClr val="000000">
                      <a:alpha val="43137"/>
                    </a:srgbClr>
                  </a:outerShdw>
                </a:effectLst>
              </a:rPr>
              <a:t>0.707</a:t>
            </a:r>
            <a:endParaRPr lang="en-CA" b="1" dirty="0">
              <a:solidFill>
                <a:srgbClr val="FF0000"/>
              </a:solidFill>
              <a:effectLst>
                <a:outerShdw blurRad="38100" dist="38100" dir="2700000" algn="tl">
                  <a:srgbClr val="000000">
                    <a:alpha val="43137"/>
                  </a:srgbClr>
                </a:outerShdw>
              </a:effectLst>
            </a:endParaRPr>
          </a:p>
        </p:txBody>
      </p:sp>
      <p:sp>
        <p:nvSpPr>
          <p:cNvPr id="231" name="TextBox 230"/>
          <p:cNvSpPr txBox="1"/>
          <p:nvPr/>
        </p:nvSpPr>
        <p:spPr>
          <a:xfrm>
            <a:off x="4696209" y="3523714"/>
            <a:ext cx="792087" cy="369332"/>
          </a:xfrm>
          <a:prstGeom prst="rect">
            <a:avLst/>
          </a:prstGeom>
          <a:solidFill>
            <a:schemeClr val="tx1"/>
          </a:solidFill>
        </p:spPr>
        <p:txBody>
          <a:bodyPr wrap="square" rtlCol="0">
            <a:spAutoFit/>
          </a:bodyPr>
          <a:lstStyle/>
          <a:p>
            <a:r>
              <a:rPr lang="en-CA" b="1" dirty="0" smtClean="0">
                <a:solidFill>
                  <a:srgbClr val="FFC000"/>
                </a:solidFill>
                <a:effectLst>
                  <a:outerShdw blurRad="38100" dist="38100" dir="2700000" algn="tl">
                    <a:srgbClr val="000000">
                      <a:alpha val="43137"/>
                    </a:srgbClr>
                  </a:outerShdw>
                </a:effectLst>
              </a:rPr>
              <a:t>0.705</a:t>
            </a:r>
            <a:endParaRPr lang="en-CA" b="1" dirty="0">
              <a:solidFill>
                <a:srgbClr val="FFC000"/>
              </a:solidFill>
              <a:effectLst>
                <a:outerShdw blurRad="38100" dist="38100" dir="2700000" algn="tl">
                  <a:srgbClr val="000000">
                    <a:alpha val="43137"/>
                  </a:srgbClr>
                </a:outerShdw>
              </a:effectLst>
            </a:endParaRPr>
          </a:p>
        </p:txBody>
      </p:sp>
      <p:sp>
        <p:nvSpPr>
          <p:cNvPr id="232" name="TextBox 231"/>
          <p:cNvSpPr txBox="1"/>
          <p:nvPr/>
        </p:nvSpPr>
        <p:spPr>
          <a:xfrm>
            <a:off x="5417231" y="4426326"/>
            <a:ext cx="792087" cy="369332"/>
          </a:xfrm>
          <a:prstGeom prst="rect">
            <a:avLst/>
          </a:prstGeom>
          <a:solidFill>
            <a:schemeClr val="tx1"/>
          </a:solidFill>
        </p:spPr>
        <p:txBody>
          <a:bodyPr wrap="square" rtlCol="0">
            <a:spAutoFit/>
          </a:bodyPr>
          <a:lstStyle/>
          <a:p>
            <a:r>
              <a:rPr lang="en-CA" b="1" dirty="0" smtClean="0">
                <a:solidFill>
                  <a:srgbClr val="FFFF00"/>
                </a:solidFill>
                <a:effectLst>
                  <a:outerShdw blurRad="38100" dist="38100" dir="2700000" algn="tl">
                    <a:srgbClr val="000000">
                      <a:alpha val="43137"/>
                    </a:srgbClr>
                  </a:outerShdw>
                </a:effectLst>
              </a:rPr>
              <a:t>0.704</a:t>
            </a:r>
            <a:endParaRPr lang="en-CA" b="1" dirty="0">
              <a:solidFill>
                <a:srgbClr val="FFFF00"/>
              </a:solidFill>
              <a:effectLst>
                <a:outerShdw blurRad="38100" dist="38100" dir="2700000" algn="tl">
                  <a:srgbClr val="000000">
                    <a:alpha val="43137"/>
                  </a:srgbClr>
                </a:outerShdw>
              </a:effectLst>
            </a:endParaRPr>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55976" y="565244"/>
            <a:ext cx="4584725" cy="6275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539" y="404664"/>
            <a:ext cx="2683108" cy="2141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0" name="Subtitle 2"/>
          <p:cNvSpPr txBox="1">
            <a:spLocks/>
          </p:cNvSpPr>
          <p:nvPr/>
        </p:nvSpPr>
        <p:spPr>
          <a:xfrm>
            <a:off x="-57558" y="2492896"/>
            <a:ext cx="4269518" cy="1696121"/>
          </a:xfrm>
          <a:prstGeom prst="rect">
            <a:avLst/>
          </a:prstGeom>
        </p:spPr>
        <p:txBody>
          <a:bodyPr vert="horz" lIns="45720" rIns="45720" anchor="t">
            <a:noAutofit/>
          </a:bodyPr>
          <a:lstStyle>
            <a:lvl1pPr marL="0" indent="0" algn="l" rtl="0" eaLnBrk="1" latinLnBrk="0" hangingPunct="1">
              <a:spcBef>
                <a:spcPct val="20000"/>
              </a:spcBef>
              <a:buClr>
                <a:schemeClr val="accent3"/>
              </a:buClr>
              <a:buSzPct val="95000"/>
              <a:buFont typeface="Wingdings 2"/>
              <a:buNone/>
              <a:defRPr kumimoji="0" sz="22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None/>
              <a:defRPr kumimoji="0" sz="1800" kern="1200">
                <a:solidFill>
                  <a:schemeClr val="tx1">
                    <a:tint val="75000"/>
                  </a:schemeClr>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None/>
              <a:defRPr kumimoji="0" sz="1600" kern="1200">
                <a:solidFill>
                  <a:schemeClr val="tx1">
                    <a:tint val="75000"/>
                  </a:schemeClr>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None/>
              <a:defRPr kumimoji="0" sz="1400" kern="1200">
                <a:solidFill>
                  <a:schemeClr val="tx1">
                    <a:tint val="75000"/>
                  </a:schemeClr>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None/>
              <a:defRPr kumimoji="0" sz="1400" kern="1200">
                <a:solidFill>
                  <a:schemeClr val="tx1">
                    <a:tint val="75000"/>
                  </a:schemeClr>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r"/>
            <a:r>
              <a:rPr lang="en-CA" sz="4000" dirty="0" smtClean="0"/>
              <a:t>Canadian Cordilleran Porphyry Deposits</a:t>
            </a:r>
            <a:endParaRPr lang="en-CA" sz="4000" dirty="0"/>
          </a:p>
        </p:txBody>
      </p:sp>
      <p:sp>
        <p:nvSpPr>
          <p:cNvPr id="4" name="Rectangle 3"/>
          <p:cNvSpPr/>
          <p:nvPr/>
        </p:nvSpPr>
        <p:spPr>
          <a:xfrm>
            <a:off x="626903" y="1298656"/>
            <a:ext cx="200681" cy="2753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5005" name="Group 5004"/>
          <p:cNvGrpSpPr/>
          <p:nvPr/>
        </p:nvGrpSpPr>
        <p:grpSpPr>
          <a:xfrm>
            <a:off x="5577593" y="44624"/>
            <a:ext cx="3439096" cy="2003723"/>
            <a:chOff x="3029412" y="1077614"/>
            <a:chExt cx="3439096" cy="2003723"/>
          </a:xfrm>
        </p:grpSpPr>
        <p:sp>
          <p:nvSpPr>
            <p:cNvPr id="109" name="Rectangle 2058"/>
            <p:cNvSpPr>
              <a:spLocks noChangeArrowheads="1"/>
            </p:cNvSpPr>
            <p:nvPr/>
          </p:nvSpPr>
          <p:spPr bwMode="auto">
            <a:xfrm>
              <a:off x="3029412" y="1077614"/>
              <a:ext cx="3439096" cy="20037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0" name="Rectangle 2059"/>
            <p:cNvSpPr>
              <a:spLocks noChangeArrowheads="1"/>
            </p:cNvSpPr>
            <p:nvPr/>
          </p:nvSpPr>
          <p:spPr bwMode="auto">
            <a:xfrm>
              <a:off x="3029412" y="1077614"/>
              <a:ext cx="3439096" cy="2003723"/>
            </a:xfrm>
            <a:prstGeom prst="rect">
              <a:avLst/>
            </a:prstGeom>
            <a:noFill/>
            <a:ln w="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28" name="Rectangle 2077"/>
            <p:cNvSpPr>
              <a:spLocks noChangeArrowheads="1"/>
            </p:cNvSpPr>
            <p:nvPr/>
          </p:nvSpPr>
          <p:spPr bwMode="auto">
            <a:xfrm>
              <a:off x="3707275" y="1119187"/>
              <a:ext cx="1420813"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Tahoma" pitchFamily="34" charset="0"/>
                  <a:cs typeface="Arial" pitchFamily="34" charset="0"/>
                </a:rPr>
                <a:t>Cordilleran terranes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9" name="Freeform 2078"/>
            <p:cNvSpPr>
              <a:spLocks/>
            </p:cNvSpPr>
            <p:nvPr/>
          </p:nvSpPr>
          <p:spPr bwMode="auto">
            <a:xfrm>
              <a:off x="3104025" y="1323975"/>
              <a:ext cx="347663" cy="152400"/>
            </a:xfrm>
            <a:custGeom>
              <a:avLst/>
              <a:gdLst>
                <a:gd name="T0" fmla="*/ 0 w 219"/>
                <a:gd name="T1" fmla="*/ 96 h 96"/>
                <a:gd name="T2" fmla="*/ 219 w 219"/>
                <a:gd name="T3" fmla="*/ 96 h 96"/>
                <a:gd name="T4" fmla="*/ 219 w 219"/>
                <a:gd name="T5" fmla="*/ 0 h 96"/>
                <a:gd name="T6" fmla="*/ 0 w 219"/>
                <a:gd name="T7" fmla="*/ 32 h 96"/>
                <a:gd name="T8" fmla="*/ 0 w 219"/>
                <a:gd name="T9" fmla="*/ 96 h 96"/>
                <a:gd name="T10" fmla="*/ 0 w 219"/>
                <a:gd name="T11" fmla="*/ 96 h 96"/>
              </a:gdLst>
              <a:ahLst/>
              <a:cxnLst>
                <a:cxn ang="0">
                  <a:pos x="T0" y="T1"/>
                </a:cxn>
                <a:cxn ang="0">
                  <a:pos x="T2" y="T3"/>
                </a:cxn>
                <a:cxn ang="0">
                  <a:pos x="T4" y="T5"/>
                </a:cxn>
                <a:cxn ang="0">
                  <a:pos x="T6" y="T7"/>
                </a:cxn>
                <a:cxn ang="0">
                  <a:pos x="T8" y="T9"/>
                </a:cxn>
                <a:cxn ang="0">
                  <a:pos x="T10" y="T11"/>
                </a:cxn>
              </a:cxnLst>
              <a:rect l="0" t="0" r="r" b="b"/>
              <a:pathLst>
                <a:path w="219" h="96">
                  <a:moveTo>
                    <a:pt x="0" y="96"/>
                  </a:moveTo>
                  <a:lnTo>
                    <a:pt x="219" y="96"/>
                  </a:lnTo>
                  <a:lnTo>
                    <a:pt x="219" y="0"/>
                  </a:lnTo>
                  <a:lnTo>
                    <a:pt x="0" y="32"/>
                  </a:lnTo>
                  <a:lnTo>
                    <a:pt x="0" y="96"/>
                  </a:lnTo>
                  <a:lnTo>
                    <a:pt x="0" y="96"/>
                  </a:lnTo>
                  <a:close/>
                </a:path>
              </a:pathLst>
            </a:custGeom>
            <a:solidFill>
              <a:srgbClr val="7CF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0" name="Freeform 2079"/>
            <p:cNvSpPr>
              <a:spLocks/>
            </p:cNvSpPr>
            <p:nvPr/>
          </p:nvSpPr>
          <p:spPr bwMode="auto">
            <a:xfrm>
              <a:off x="3104025" y="1323975"/>
              <a:ext cx="347663" cy="152400"/>
            </a:xfrm>
            <a:custGeom>
              <a:avLst/>
              <a:gdLst>
                <a:gd name="T0" fmla="*/ 0 w 219"/>
                <a:gd name="T1" fmla="*/ 96 h 96"/>
                <a:gd name="T2" fmla="*/ 219 w 219"/>
                <a:gd name="T3" fmla="*/ 96 h 96"/>
                <a:gd name="T4" fmla="*/ 219 w 219"/>
                <a:gd name="T5" fmla="*/ 0 h 96"/>
                <a:gd name="T6" fmla="*/ 0 w 219"/>
                <a:gd name="T7" fmla="*/ 32 h 96"/>
                <a:gd name="T8" fmla="*/ 0 w 219"/>
                <a:gd name="T9" fmla="*/ 96 h 96"/>
              </a:gdLst>
              <a:ahLst/>
              <a:cxnLst>
                <a:cxn ang="0">
                  <a:pos x="T0" y="T1"/>
                </a:cxn>
                <a:cxn ang="0">
                  <a:pos x="T2" y="T3"/>
                </a:cxn>
                <a:cxn ang="0">
                  <a:pos x="T4" y="T5"/>
                </a:cxn>
                <a:cxn ang="0">
                  <a:pos x="T6" y="T7"/>
                </a:cxn>
                <a:cxn ang="0">
                  <a:pos x="T8" y="T9"/>
                </a:cxn>
              </a:cxnLst>
              <a:rect l="0" t="0" r="r" b="b"/>
              <a:pathLst>
                <a:path w="219" h="96">
                  <a:moveTo>
                    <a:pt x="0" y="96"/>
                  </a:moveTo>
                  <a:lnTo>
                    <a:pt x="219" y="96"/>
                  </a:lnTo>
                  <a:lnTo>
                    <a:pt x="219" y="0"/>
                  </a:lnTo>
                  <a:lnTo>
                    <a:pt x="0" y="32"/>
                  </a:lnTo>
                  <a:lnTo>
                    <a:pt x="0" y="96"/>
                  </a:lnTo>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31" name="Rectangle 2080"/>
            <p:cNvSpPr>
              <a:spLocks noChangeArrowheads="1"/>
            </p:cNvSpPr>
            <p:nvPr/>
          </p:nvSpPr>
          <p:spPr bwMode="auto">
            <a:xfrm>
              <a:off x="4542300" y="1320800"/>
              <a:ext cx="62071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Tahoma" pitchFamily="34" charset="0"/>
                  <a:cs typeface="Arial" pitchFamily="34" charset="0"/>
                </a:rPr>
                <a:t>Stikine arc</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2" name="Freeform 2081"/>
            <p:cNvSpPr>
              <a:spLocks/>
            </p:cNvSpPr>
            <p:nvPr/>
          </p:nvSpPr>
          <p:spPr bwMode="auto">
            <a:xfrm>
              <a:off x="3104025" y="1514475"/>
              <a:ext cx="347663" cy="152400"/>
            </a:xfrm>
            <a:custGeom>
              <a:avLst/>
              <a:gdLst>
                <a:gd name="T0" fmla="*/ 0 w 219"/>
                <a:gd name="T1" fmla="*/ 96 h 96"/>
                <a:gd name="T2" fmla="*/ 219 w 219"/>
                <a:gd name="T3" fmla="*/ 96 h 96"/>
                <a:gd name="T4" fmla="*/ 219 w 219"/>
                <a:gd name="T5" fmla="*/ 0 h 96"/>
                <a:gd name="T6" fmla="*/ 0 w 219"/>
                <a:gd name="T7" fmla="*/ 32 h 96"/>
                <a:gd name="T8" fmla="*/ 0 w 219"/>
                <a:gd name="T9" fmla="*/ 96 h 96"/>
                <a:gd name="T10" fmla="*/ 0 w 219"/>
                <a:gd name="T11" fmla="*/ 96 h 96"/>
              </a:gdLst>
              <a:ahLst/>
              <a:cxnLst>
                <a:cxn ang="0">
                  <a:pos x="T0" y="T1"/>
                </a:cxn>
                <a:cxn ang="0">
                  <a:pos x="T2" y="T3"/>
                </a:cxn>
                <a:cxn ang="0">
                  <a:pos x="T4" y="T5"/>
                </a:cxn>
                <a:cxn ang="0">
                  <a:pos x="T6" y="T7"/>
                </a:cxn>
                <a:cxn ang="0">
                  <a:pos x="T8" y="T9"/>
                </a:cxn>
                <a:cxn ang="0">
                  <a:pos x="T10" y="T11"/>
                </a:cxn>
              </a:cxnLst>
              <a:rect l="0" t="0" r="r" b="b"/>
              <a:pathLst>
                <a:path w="219" h="96">
                  <a:moveTo>
                    <a:pt x="0" y="96"/>
                  </a:moveTo>
                  <a:lnTo>
                    <a:pt x="219" y="96"/>
                  </a:lnTo>
                  <a:lnTo>
                    <a:pt x="219" y="0"/>
                  </a:lnTo>
                  <a:lnTo>
                    <a:pt x="0" y="32"/>
                  </a:lnTo>
                  <a:lnTo>
                    <a:pt x="0" y="96"/>
                  </a:lnTo>
                  <a:lnTo>
                    <a:pt x="0" y="96"/>
                  </a:lnTo>
                  <a:close/>
                </a:path>
              </a:pathLst>
            </a:custGeom>
            <a:solidFill>
              <a:srgbClr val="2E8B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3" name="Freeform 2082"/>
            <p:cNvSpPr>
              <a:spLocks/>
            </p:cNvSpPr>
            <p:nvPr/>
          </p:nvSpPr>
          <p:spPr bwMode="auto">
            <a:xfrm>
              <a:off x="3104025" y="1514475"/>
              <a:ext cx="347663" cy="152400"/>
            </a:xfrm>
            <a:custGeom>
              <a:avLst/>
              <a:gdLst>
                <a:gd name="T0" fmla="*/ 0 w 219"/>
                <a:gd name="T1" fmla="*/ 96 h 96"/>
                <a:gd name="T2" fmla="*/ 219 w 219"/>
                <a:gd name="T3" fmla="*/ 96 h 96"/>
                <a:gd name="T4" fmla="*/ 219 w 219"/>
                <a:gd name="T5" fmla="*/ 0 h 96"/>
                <a:gd name="T6" fmla="*/ 0 w 219"/>
                <a:gd name="T7" fmla="*/ 32 h 96"/>
                <a:gd name="T8" fmla="*/ 0 w 219"/>
                <a:gd name="T9" fmla="*/ 96 h 96"/>
              </a:gdLst>
              <a:ahLst/>
              <a:cxnLst>
                <a:cxn ang="0">
                  <a:pos x="T0" y="T1"/>
                </a:cxn>
                <a:cxn ang="0">
                  <a:pos x="T2" y="T3"/>
                </a:cxn>
                <a:cxn ang="0">
                  <a:pos x="T4" y="T5"/>
                </a:cxn>
                <a:cxn ang="0">
                  <a:pos x="T6" y="T7"/>
                </a:cxn>
                <a:cxn ang="0">
                  <a:pos x="T8" y="T9"/>
                </a:cxn>
              </a:cxnLst>
              <a:rect l="0" t="0" r="r" b="b"/>
              <a:pathLst>
                <a:path w="219" h="96">
                  <a:moveTo>
                    <a:pt x="0" y="96"/>
                  </a:moveTo>
                  <a:lnTo>
                    <a:pt x="219" y="96"/>
                  </a:lnTo>
                  <a:lnTo>
                    <a:pt x="219" y="0"/>
                  </a:lnTo>
                  <a:lnTo>
                    <a:pt x="0" y="32"/>
                  </a:lnTo>
                  <a:lnTo>
                    <a:pt x="0" y="96"/>
                  </a:lnTo>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34" name="Rectangle 2083"/>
            <p:cNvSpPr>
              <a:spLocks noChangeArrowheads="1"/>
            </p:cNvSpPr>
            <p:nvPr/>
          </p:nvSpPr>
          <p:spPr bwMode="auto">
            <a:xfrm>
              <a:off x="4474037" y="1512887"/>
              <a:ext cx="6985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Tahoma" pitchFamily="34" charset="0"/>
                  <a:cs typeface="Arial" pitchFamily="34" charset="0"/>
                </a:rPr>
                <a:t>Quesnel arc</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5" name="Freeform 2084"/>
            <p:cNvSpPr>
              <a:spLocks/>
            </p:cNvSpPr>
            <p:nvPr/>
          </p:nvSpPr>
          <p:spPr bwMode="auto">
            <a:xfrm>
              <a:off x="3104025" y="1703387"/>
              <a:ext cx="347663" cy="153988"/>
            </a:xfrm>
            <a:custGeom>
              <a:avLst/>
              <a:gdLst>
                <a:gd name="T0" fmla="*/ 0 w 219"/>
                <a:gd name="T1" fmla="*/ 97 h 97"/>
                <a:gd name="T2" fmla="*/ 219 w 219"/>
                <a:gd name="T3" fmla="*/ 97 h 97"/>
                <a:gd name="T4" fmla="*/ 219 w 219"/>
                <a:gd name="T5" fmla="*/ 0 h 97"/>
                <a:gd name="T6" fmla="*/ 0 w 219"/>
                <a:gd name="T7" fmla="*/ 32 h 97"/>
                <a:gd name="T8" fmla="*/ 0 w 219"/>
                <a:gd name="T9" fmla="*/ 97 h 97"/>
                <a:gd name="T10" fmla="*/ 0 w 219"/>
                <a:gd name="T11" fmla="*/ 97 h 97"/>
              </a:gdLst>
              <a:ahLst/>
              <a:cxnLst>
                <a:cxn ang="0">
                  <a:pos x="T0" y="T1"/>
                </a:cxn>
                <a:cxn ang="0">
                  <a:pos x="T2" y="T3"/>
                </a:cxn>
                <a:cxn ang="0">
                  <a:pos x="T4" y="T5"/>
                </a:cxn>
                <a:cxn ang="0">
                  <a:pos x="T6" y="T7"/>
                </a:cxn>
                <a:cxn ang="0">
                  <a:pos x="T8" y="T9"/>
                </a:cxn>
                <a:cxn ang="0">
                  <a:pos x="T10" y="T11"/>
                </a:cxn>
              </a:cxnLst>
              <a:rect l="0" t="0" r="r" b="b"/>
              <a:pathLst>
                <a:path w="219" h="97">
                  <a:moveTo>
                    <a:pt x="0" y="97"/>
                  </a:moveTo>
                  <a:lnTo>
                    <a:pt x="219" y="97"/>
                  </a:lnTo>
                  <a:lnTo>
                    <a:pt x="219" y="0"/>
                  </a:lnTo>
                  <a:lnTo>
                    <a:pt x="0" y="32"/>
                  </a:lnTo>
                  <a:lnTo>
                    <a:pt x="0" y="97"/>
                  </a:lnTo>
                  <a:lnTo>
                    <a:pt x="0" y="97"/>
                  </a:lnTo>
                  <a:close/>
                </a:path>
              </a:pathLst>
            </a:custGeom>
            <a:solidFill>
              <a:srgbClr val="BA55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6" name="Freeform 2085"/>
            <p:cNvSpPr>
              <a:spLocks/>
            </p:cNvSpPr>
            <p:nvPr/>
          </p:nvSpPr>
          <p:spPr bwMode="auto">
            <a:xfrm>
              <a:off x="3104025" y="1703387"/>
              <a:ext cx="347663" cy="153988"/>
            </a:xfrm>
            <a:custGeom>
              <a:avLst/>
              <a:gdLst>
                <a:gd name="T0" fmla="*/ 0 w 219"/>
                <a:gd name="T1" fmla="*/ 97 h 97"/>
                <a:gd name="T2" fmla="*/ 219 w 219"/>
                <a:gd name="T3" fmla="*/ 97 h 97"/>
                <a:gd name="T4" fmla="*/ 219 w 219"/>
                <a:gd name="T5" fmla="*/ 0 h 97"/>
                <a:gd name="T6" fmla="*/ 0 w 219"/>
                <a:gd name="T7" fmla="*/ 32 h 97"/>
                <a:gd name="T8" fmla="*/ 0 w 219"/>
                <a:gd name="T9" fmla="*/ 97 h 97"/>
              </a:gdLst>
              <a:ahLst/>
              <a:cxnLst>
                <a:cxn ang="0">
                  <a:pos x="T0" y="T1"/>
                </a:cxn>
                <a:cxn ang="0">
                  <a:pos x="T2" y="T3"/>
                </a:cxn>
                <a:cxn ang="0">
                  <a:pos x="T4" y="T5"/>
                </a:cxn>
                <a:cxn ang="0">
                  <a:pos x="T6" y="T7"/>
                </a:cxn>
                <a:cxn ang="0">
                  <a:pos x="T8" y="T9"/>
                </a:cxn>
              </a:cxnLst>
              <a:rect l="0" t="0" r="r" b="b"/>
              <a:pathLst>
                <a:path w="219" h="97">
                  <a:moveTo>
                    <a:pt x="0" y="97"/>
                  </a:moveTo>
                  <a:lnTo>
                    <a:pt x="219" y="97"/>
                  </a:lnTo>
                  <a:lnTo>
                    <a:pt x="219" y="0"/>
                  </a:lnTo>
                  <a:lnTo>
                    <a:pt x="0" y="32"/>
                  </a:lnTo>
                  <a:lnTo>
                    <a:pt x="0" y="97"/>
                  </a:lnTo>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37" name="Rectangle 2086"/>
            <p:cNvSpPr>
              <a:spLocks noChangeArrowheads="1"/>
            </p:cNvSpPr>
            <p:nvPr/>
          </p:nvSpPr>
          <p:spPr bwMode="auto">
            <a:xfrm>
              <a:off x="4429587" y="1704975"/>
              <a:ext cx="7334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Tahoma" pitchFamily="34" charset="0"/>
                  <a:cs typeface="Arial" pitchFamily="34" charset="0"/>
                </a:rPr>
                <a:t>Cache Creek</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8" name="Freeform 2087"/>
            <p:cNvSpPr>
              <a:spLocks/>
            </p:cNvSpPr>
            <p:nvPr/>
          </p:nvSpPr>
          <p:spPr bwMode="auto">
            <a:xfrm>
              <a:off x="3104025" y="1893887"/>
              <a:ext cx="347663" cy="153988"/>
            </a:xfrm>
            <a:custGeom>
              <a:avLst/>
              <a:gdLst>
                <a:gd name="T0" fmla="*/ 0 w 219"/>
                <a:gd name="T1" fmla="*/ 97 h 97"/>
                <a:gd name="T2" fmla="*/ 219 w 219"/>
                <a:gd name="T3" fmla="*/ 97 h 97"/>
                <a:gd name="T4" fmla="*/ 219 w 219"/>
                <a:gd name="T5" fmla="*/ 0 h 97"/>
                <a:gd name="T6" fmla="*/ 0 w 219"/>
                <a:gd name="T7" fmla="*/ 32 h 97"/>
                <a:gd name="T8" fmla="*/ 0 w 219"/>
                <a:gd name="T9" fmla="*/ 97 h 97"/>
                <a:gd name="T10" fmla="*/ 0 w 219"/>
                <a:gd name="T11" fmla="*/ 97 h 97"/>
              </a:gdLst>
              <a:ahLst/>
              <a:cxnLst>
                <a:cxn ang="0">
                  <a:pos x="T0" y="T1"/>
                </a:cxn>
                <a:cxn ang="0">
                  <a:pos x="T2" y="T3"/>
                </a:cxn>
                <a:cxn ang="0">
                  <a:pos x="T4" y="T5"/>
                </a:cxn>
                <a:cxn ang="0">
                  <a:pos x="T6" y="T7"/>
                </a:cxn>
                <a:cxn ang="0">
                  <a:pos x="T8" y="T9"/>
                </a:cxn>
                <a:cxn ang="0">
                  <a:pos x="T10" y="T11"/>
                </a:cxn>
              </a:cxnLst>
              <a:rect l="0" t="0" r="r" b="b"/>
              <a:pathLst>
                <a:path w="219" h="97">
                  <a:moveTo>
                    <a:pt x="0" y="97"/>
                  </a:moveTo>
                  <a:lnTo>
                    <a:pt x="219" y="97"/>
                  </a:lnTo>
                  <a:lnTo>
                    <a:pt x="219" y="0"/>
                  </a:lnTo>
                  <a:lnTo>
                    <a:pt x="0" y="32"/>
                  </a:lnTo>
                  <a:lnTo>
                    <a:pt x="0" y="97"/>
                  </a:lnTo>
                  <a:lnTo>
                    <a:pt x="0" y="97"/>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9" name="Freeform 2088"/>
            <p:cNvSpPr>
              <a:spLocks/>
            </p:cNvSpPr>
            <p:nvPr/>
          </p:nvSpPr>
          <p:spPr bwMode="auto">
            <a:xfrm>
              <a:off x="3104025" y="1893887"/>
              <a:ext cx="347663" cy="153988"/>
            </a:xfrm>
            <a:custGeom>
              <a:avLst/>
              <a:gdLst>
                <a:gd name="T0" fmla="*/ 0 w 219"/>
                <a:gd name="T1" fmla="*/ 97 h 97"/>
                <a:gd name="T2" fmla="*/ 219 w 219"/>
                <a:gd name="T3" fmla="*/ 97 h 97"/>
                <a:gd name="T4" fmla="*/ 219 w 219"/>
                <a:gd name="T5" fmla="*/ 0 h 97"/>
                <a:gd name="T6" fmla="*/ 0 w 219"/>
                <a:gd name="T7" fmla="*/ 32 h 97"/>
                <a:gd name="T8" fmla="*/ 0 w 219"/>
                <a:gd name="T9" fmla="*/ 97 h 97"/>
              </a:gdLst>
              <a:ahLst/>
              <a:cxnLst>
                <a:cxn ang="0">
                  <a:pos x="T0" y="T1"/>
                </a:cxn>
                <a:cxn ang="0">
                  <a:pos x="T2" y="T3"/>
                </a:cxn>
                <a:cxn ang="0">
                  <a:pos x="T4" y="T5"/>
                </a:cxn>
                <a:cxn ang="0">
                  <a:pos x="T6" y="T7"/>
                </a:cxn>
                <a:cxn ang="0">
                  <a:pos x="T8" y="T9"/>
                </a:cxn>
              </a:cxnLst>
              <a:rect l="0" t="0" r="r" b="b"/>
              <a:pathLst>
                <a:path w="219" h="97">
                  <a:moveTo>
                    <a:pt x="0" y="97"/>
                  </a:moveTo>
                  <a:lnTo>
                    <a:pt x="219" y="97"/>
                  </a:lnTo>
                  <a:lnTo>
                    <a:pt x="219" y="0"/>
                  </a:lnTo>
                  <a:lnTo>
                    <a:pt x="0" y="32"/>
                  </a:lnTo>
                  <a:lnTo>
                    <a:pt x="0" y="97"/>
                  </a:lnTo>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40" name="Rectangle 2089"/>
            <p:cNvSpPr>
              <a:spLocks noChangeArrowheads="1"/>
            </p:cNvSpPr>
            <p:nvPr/>
          </p:nvSpPr>
          <p:spPr bwMode="auto">
            <a:xfrm>
              <a:off x="4316875" y="1885950"/>
              <a:ext cx="8572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Tahoma" pitchFamily="34" charset="0"/>
                  <a:cs typeface="Arial" pitchFamily="34" charset="0"/>
                </a:rPr>
                <a:t>Slide Mountain</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1" name="Rectangle 2090"/>
            <p:cNvSpPr>
              <a:spLocks noChangeArrowheads="1"/>
            </p:cNvSpPr>
            <p:nvPr/>
          </p:nvSpPr>
          <p:spPr bwMode="auto">
            <a:xfrm>
              <a:off x="4361325" y="2078037"/>
              <a:ext cx="81121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err="1" smtClean="0">
                  <a:ln>
                    <a:noFill/>
                  </a:ln>
                  <a:solidFill>
                    <a:srgbClr val="000000"/>
                  </a:solidFill>
                  <a:effectLst/>
                  <a:latin typeface="Tahoma" pitchFamily="34" charset="0"/>
                  <a:cs typeface="Arial" pitchFamily="34" charset="0"/>
                </a:rPr>
                <a:t>Pericratonic</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2" name="Freeform 2091"/>
            <p:cNvSpPr>
              <a:spLocks/>
            </p:cNvSpPr>
            <p:nvPr/>
          </p:nvSpPr>
          <p:spPr bwMode="auto">
            <a:xfrm>
              <a:off x="3104025" y="2274887"/>
              <a:ext cx="347663" cy="153988"/>
            </a:xfrm>
            <a:custGeom>
              <a:avLst/>
              <a:gdLst>
                <a:gd name="T0" fmla="*/ 0 w 219"/>
                <a:gd name="T1" fmla="*/ 97 h 97"/>
                <a:gd name="T2" fmla="*/ 219 w 219"/>
                <a:gd name="T3" fmla="*/ 97 h 97"/>
                <a:gd name="T4" fmla="*/ 219 w 219"/>
                <a:gd name="T5" fmla="*/ 0 h 97"/>
                <a:gd name="T6" fmla="*/ 0 w 219"/>
                <a:gd name="T7" fmla="*/ 32 h 97"/>
                <a:gd name="T8" fmla="*/ 0 w 219"/>
                <a:gd name="T9" fmla="*/ 97 h 97"/>
                <a:gd name="T10" fmla="*/ 0 w 219"/>
                <a:gd name="T11" fmla="*/ 97 h 97"/>
              </a:gdLst>
              <a:ahLst/>
              <a:cxnLst>
                <a:cxn ang="0">
                  <a:pos x="T0" y="T1"/>
                </a:cxn>
                <a:cxn ang="0">
                  <a:pos x="T2" y="T3"/>
                </a:cxn>
                <a:cxn ang="0">
                  <a:pos x="T4" y="T5"/>
                </a:cxn>
                <a:cxn ang="0">
                  <a:pos x="T6" y="T7"/>
                </a:cxn>
                <a:cxn ang="0">
                  <a:pos x="T8" y="T9"/>
                </a:cxn>
                <a:cxn ang="0">
                  <a:pos x="T10" y="T11"/>
                </a:cxn>
              </a:cxnLst>
              <a:rect l="0" t="0" r="r" b="b"/>
              <a:pathLst>
                <a:path w="219" h="97">
                  <a:moveTo>
                    <a:pt x="0" y="97"/>
                  </a:moveTo>
                  <a:lnTo>
                    <a:pt x="219" y="97"/>
                  </a:lnTo>
                  <a:lnTo>
                    <a:pt x="219" y="0"/>
                  </a:lnTo>
                  <a:lnTo>
                    <a:pt x="0" y="32"/>
                  </a:lnTo>
                  <a:lnTo>
                    <a:pt x="0" y="97"/>
                  </a:lnTo>
                  <a:lnTo>
                    <a:pt x="0" y="97"/>
                  </a:lnTo>
                  <a:close/>
                </a:path>
              </a:pathLst>
            </a:custGeom>
            <a:solidFill>
              <a:srgbClr val="FFFF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43" name="Freeform 2092"/>
            <p:cNvSpPr>
              <a:spLocks/>
            </p:cNvSpPr>
            <p:nvPr/>
          </p:nvSpPr>
          <p:spPr bwMode="auto">
            <a:xfrm>
              <a:off x="3104025" y="2274887"/>
              <a:ext cx="347663" cy="153988"/>
            </a:xfrm>
            <a:custGeom>
              <a:avLst/>
              <a:gdLst>
                <a:gd name="T0" fmla="*/ 0 w 219"/>
                <a:gd name="T1" fmla="*/ 97 h 97"/>
                <a:gd name="T2" fmla="*/ 219 w 219"/>
                <a:gd name="T3" fmla="*/ 97 h 97"/>
                <a:gd name="T4" fmla="*/ 219 w 219"/>
                <a:gd name="T5" fmla="*/ 0 h 97"/>
                <a:gd name="T6" fmla="*/ 0 w 219"/>
                <a:gd name="T7" fmla="*/ 32 h 97"/>
                <a:gd name="T8" fmla="*/ 0 w 219"/>
                <a:gd name="T9" fmla="*/ 97 h 97"/>
              </a:gdLst>
              <a:ahLst/>
              <a:cxnLst>
                <a:cxn ang="0">
                  <a:pos x="T0" y="T1"/>
                </a:cxn>
                <a:cxn ang="0">
                  <a:pos x="T2" y="T3"/>
                </a:cxn>
                <a:cxn ang="0">
                  <a:pos x="T4" y="T5"/>
                </a:cxn>
                <a:cxn ang="0">
                  <a:pos x="T6" y="T7"/>
                </a:cxn>
                <a:cxn ang="0">
                  <a:pos x="T8" y="T9"/>
                </a:cxn>
              </a:cxnLst>
              <a:rect l="0" t="0" r="r" b="b"/>
              <a:pathLst>
                <a:path w="219" h="97">
                  <a:moveTo>
                    <a:pt x="0" y="97"/>
                  </a:moveTo>
                  <a:lnTo>
                    <a:pt x="219" y="97"/>
                  </a:lnTo>
                  <a:lnTo>
                    <a:pt x="219" y="0"/>
                  </a:lnTo>
                  <a:lnTo>
                    <a:pt x="0" y="32"/>
                  </a:lnTo>
                  <a:lnTo>
                    <a:pt x="0" y="97"/>
                  </a:lnTo>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44" name="Rectangle 2093"/>
            <p:cNvSpPr>
              <a:spLocks noChangeArrowheads="1"/>
            </p:cNvSpPr>
            <p:nvPr/>
          </p:nvSpPr>
          <p:spPr bwMode="auto">
            <a:xfrm>
              <a:off x="3729500" y="2268537"/>
              <a:ext cx="14446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Tahoma" pitchFamily="34" charset="0"/>
                  <a:cs typeface="Arial" pitchFamily="34" charset="0"/>
                </a:rPr>
                <a:t>Yukon-Tanana/Okanagan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4142" name="Picture 209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97675" y="2460625"/>
              <a:ext cx="360363"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 name="Freeform 2095"/>
            <p:cNvSpPr>
              <a:spLocks/>
            </p:cNvSpPr>
            <p:nvPr/>
          </p:nvSpPr>
          <p:spPr bwMode="auto">
            <a:xfrm>
              <a:off x="3104025" y="2465387"/>
              <a:ext cx="347663" cy="152400"/>
            </a:xfrm>
            <a:custGeom>
              <a:avLst/>
              <a:gdLst>
                <a:gd name="T0" fmla="*/ 0 w 219"/>
                <a:gd name="T1" fmla="*/ 96 h 96"/>
                <a:gd name="T2" fmla="*/ 219 w 219"/>
                <a:gd name="T3" fmla="*/ 96 h 96"/>
                <a:gd name="T4" fmla="*/ 219 w 219"/>
                <a:gd name="T5" fmla="*/ 0 h 96"/>
                <a:gd name="T6" fmla="*/ 0 w 219"/>
                <a:gd name="T7" fmla="*/ 32 h 96"/>
                <a:gd name="T8" fmla="*/ 0 w 219"/>
                <a:gd name="T9" fmla="*/ 96 h 96"/>
              </a:gdLst>
              <a:ahLst/>
              <a:cxnLst>
                <a:cxn ang="0">
                  <a:pos x="T0" y="T1"/>
                </a:cxn>
                <a:cxn ang="0">
                  <a:pos x="T2" y="T3"/>
                </a:cxn>
                <a:cxn ang="0">
                  <a:pos x="T4" y="T5"/>
                </a:cxn>
                <a:cxn ang="0">
                  <a:pos x="T6" y="T7"/>
                </a:cxn>
                <a:cxn ang="0">
                  <a:pos x="T8" y="T9"/>
                </a:cxn>
              </a:cxnLst>
              <a:rect l="0" t="0" r="r" b="b"/>
              <a:pathLst>
                <a:path w="219" h="96">
                  <a:moveTo>
                    <a:pt x="0" y="96"/>
                  </a:moveTo>
                  <a:lnTo>
                    <a:pt x="219" y="96"/>
                  </a:lnTo>
                  <a:lnTo>
                    <a:pt x="219" y="0"/>
                  </a:lnTo>
                  <a:lnTo>
                    <a:pt x="0" y="32"/>
                  </a:lnTo>
                  <a:lnTo>
                    <a:pt x="0" y="96"/>
                  </a:lnTo>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46" name="Rectangle 2096"/>
            <p:cNvSpPr>
              <a:spLocks noChangeArrowheads="1"/>
            </p:cNvSpPr>
            <p:nvPr/>
          </p:nvSpPr>
          <p:spPr bwMode="auto">
            <a:xfrm>
              <a:off x="3853325" y="2460625"/>
              <a:ext cx="13430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Tahoma" pitchFamily="34" charset="0"/>
                  <a:cs typeface="Arial" pitchFamily="34" charset="0"/>
                </a:rPr>
                <a:t>Kootenay/Arctic-Alaska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7" name="Rectangle 2097"/>
            <p:cNvSpPr>
              <a:spLocks noChangeArrowheads="1"/>
            </p:cNvSpPr>
            <p:nvPr/>
          </p:nvSpPr>
          <p:spPr bwMode="auto">
            <a:xfrm>
              <a:off x="4135900" y="2652712"/>
              <a:ext cx="10493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000000"/>
                  </a:solidFill>
                  <a:effectLst/>
                  <a:latin typeface="Tahoma" pitchFamily="34" charset="0"/>
                  <a:cs typeface="Arial" pitchFamily="34" charset="0"/>
                </a:rPr>
                <a:t>North American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8" name="Freeform 2098"/>
            <p:cNvSpPr>
              <a:spLocks/>
            </p:cNvSpPr>
            <p:nvPr/>
          </p:nvSpPr>
          <p:spPr bwMode="auto">
            <a:xfrm>
              <a:off x="3104025" y="2846387"/>
              <a:ext cx="347663" cy="152400"/>
            </a:xfrm>
            <a:custGeom>
              <a:avLst/>
              <a:gdLst>
                <a:gd name="T0" fmla="*/ 0 w 219"/>
                <a:gd name="T1" fmla="*/ 96 h 96"/>
                <a:gd name="T2" fmla="*/ 219 w 219"/>
                <a:gd name="T3" fmla="*/ 96 h 96"/>
                <a:gd name="T4" fmla="*/ 219 w 219"/>
                <a:gd name="T5" fmla="*/ 0 h 96"/>
                <a:gd name="T6" fmla="*/ 0 w 219"/>
                <a:gd name="T7" fmla="*/ 32 h 96"/>
                <a:gd name="T8" fmla="*/ 0 w 219"/>
                <a:gd name="T9" fmla="*/ 96 h 96"/>
                <a:gd name="T10" fmla="*/ 0 w 219"/>
                <a:gd name="T11" fmla="*/ 96 h 96"/>
              </a:gdLst>
              <a:ahLst/>
              <a:cxnLst>
                <a:cxn ang="0">
                  <a:pos x="T0" y="T1"/>
                </a:cxn>
                <a:cxn ang="0">
                  <a:pos x="T2" y="T3"/>
                </a:cxn>
                <a:cxn ang="0">
                  <a:pos x="T4" y="T5"/>
                </a:cxn>
                <a:cxn ang="0">
                  <a:pos x="T6" y="T7"/>
                </a:cxn>
                <a:cxn ang="0">
                  <a:pos x="T8" y="T9"/>
                </a:cxn>
                <a:cxn ang="0">
                  <a:pos x="T10" y="T11"/>
                </a:cxn>
              </a:cxnLst>
              <a:rect l="0" t="0" r="r" b="b"/>
              <a:pathLst>
                <a:path w="219" h="96">
                  <a:moveTo>
                    <a:pt x="0" y="96"/>
                  </a:moveTo>
                  <a:lnTo>
                    <a:pt x="219" y="96"/>
                  </a:lnTo>
                  <a:lnTo>
                    <a:pt x="219" y="0"/>
                  </a:lnTo>
                  <a:lnTo>
                    <a:pt x="0" y="32"/>
                  </a:lnTo>
                  <a:lnTo>
                    <a:pt x="0" y="96"/>
                  </a:lnTo>
                  <a:lnTo>
                    <a:pt x="0" y="96"/>
                  </a:lnTo>
                  <a:close/>
                </a:path>
              </a:pathLst>
            </a:custGeom>
            <a:solidFill>
              <a:srgbClr val="C3E7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49" name="Freeform 2099"/>
            <p:cNvSpPr>
              <a:spLocks/>
            </p:cNvSpPr>
            <p:nvPr/>
          </p:nvSpPr>
          <p:spPr bwMode="auto">
            <a:xfrm>
              <a:off x="3104025" y="2846387"/>
              <a:ext cx="347663" cy="152400"/>
            </a:xfrm>
            <a:custGeom>
              <a:avLst/>
              <a:gdLst>
                <a:gd name="T0" fmla="*/ 0 w 219"/>
                <a:gd name="T1" fmla="*/ 96 h 96"/>
                <a:gd name="T2" fmla="*/ 219 w 219"/>
                <a:gd name="T3" fmla="*/ 96 h 96"/>
                <a:gd name="T4" fmla="*/ 219 w 219"/>
                <a:gd name="T5" fmla="*/ 0 h 96"/>
                <a:gd name="T6" fmla="*/ 0 w 219"/>
                <a:gd name="T7" fmla="*/ 32 h 96"/>
                <a:gd name="T8" fmla="*/ 0 w 219"/>
                <a:gd name="T9" fmla="*/ 96 h 96"/>
              </a:gdLst>
              <a:ahLst/>
              <a:cxnLst>
                <a:cxn ang="0">
                  <a:pos x="T0" y="T1"/>
                </a:cxn>
                <a:cxn ang="0">
                  <a:pos x="T2" y="T3"/>
                </a:cxn>
                <a:cxn ang="0">
                  <a:pos x="T4" y="T5"/>
                </a:cxn>
                <a:cxn ang="0">
                  <a:pos x="T6" y="T7"/>
                </a:cxn>
                <a:cxn ang="0">
                  <a:pos x="T8" y="T9"/>
                </a:cxn>
              </a:cxnLst>
              <a:rect l="0" t="0" r="r" b="b"/>
              <a:pathLst>
                <a:path w="219" h="96">
                  <a:moveTo>
                    <a:pt x="0" y="96"/>
                  </a:moveTo>
                  <a:lnTo>
                    <a:pt x="219" y="96"/>
                  </a:lnTo>
                  <a:lnTo>
                    <a:pt x="219" y="0"/>
                  </a:lnTo>
                  <a:lnTo>
                    <a:pt x="0" y="32"/>
                  </a:lnTo>
                  <a:lnTo>
                    <a:pt x="0" y="96"/>
                  </a:lnTo>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50" name="Rectangle 2100"/>
            <p:cNvSpPr>
              <a:spLocks noChangeArrowheads="1"/>
            </p:cNvSpPr>
            <p:nvPr/>
          </p:nvSpPr>
          <p:spPr bwMode="auto">
            <a:xfrm>
              <a:off x="3639012" y="2844800"/>
              <a:ext cx="152241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Tahoma" pitchFamily="34" charset="0"/>
                  <a:cs typeface="Arial" pitchFamily="34" charset="0"/>
                </a:rPr>
                <a:t>displaced &amp; autochthonous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1" name="Line 2101"/>
            <p:cNvSpPr>
              <a:spLocks noChangeShapeType="1"/>
            </p:cNvSpPr>
            <p:nvPr/>
          </p:nvSpPr>
          <p:spPr bwMode="auto">
            <a:xfrm>
              <a:off x="5194762" y="1077614"/>
              <a:ext cx="1588" cy="2003723"/>
            </a:xfrm>
            <a:prstGeom prst="line">
              <a:avLst/>
            </a:prstGeom>
            <a:noFill/>
            <a:ln w="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CA"/>
            </a:p>
          </p:txBody>
        </p:sp>
        <p:sp>
          <p:nvSpPr>
            <p:cNvPr id="4146" name="Rectangle 2127"/>
            <p:cNvSpPr>
              <a:spLocks noChangeArrowheads="1"/>
            </p:cNvSpPr>
            <p:nvPr/>
          </p:nvSpPr>
          <p:spPr bwMode="auto">
            <a:xfrm>
              <a:off x="5693238" y="1874837"/>
              <a:ext cx="665163"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Tahoma" pitchFamily="34" charset="0"/>
                  <a:cs typeface="Arial" pitchFamily="34" charset="0"/>
                </a:rPr>
                <a:t>Initial </a:t>
              </a:r>
              <a:r>
                <a:rPr kumimoji="0" lang="en-US" altLang="en-US" sz="1100" b="1" i="0" u="none" strike="noStrike" cap="none" normalizeH="0" baseline="0" dirty="0" err="1" smtClean="0">
                  <a:ln>
                    <a:noFill/>
                  </a:ln>
                  <a:solidFill>
                    <a:srgbClr val="000000"/>
                  </a:solidFill>
                  <a:effectLst/>
                  <a:latin typeface="Tahoma" pitchFamily="34" charset="0"/>
                  <a:cs typeface="Arial" pitchFamily="34" charset="0"/>
                </a:rPr>
                <a:t>Sr</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147" name="Line 2128"/>
            <p:cNvSpPr>
              <a:spLocks noChangeShapeType="1"/>
            </p:cNvSpPr>
            <p:nvPr/>
          </p:nvSpPr>
          <p:spPr bwMode="auto">
            <a:xfrm>
              <a:off x="5270963" y="2160587"/>
              <a:ext cx="346075" cy="0"/>
            </a:xfrm>
            <a:prstGeom prst="line">
              <a:avLst/>
            </a:prstGeom>
            <a:noFill/>
            <a:ln w="30163" cap="rnd">
              <a:solidFill>
                <a:srgbClr val="FFD7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CA"/>
            </a:p>
          </p:txBody>
        </p:sp>
        <p:sp>
          <p:nvSpPr>
            <p:cNvPr id="4148" name="Line 2129"/>
            <p:cNvSpPr>
              <a:spLocks noChangeShapeType="1"/>
            </p:cNvSpPr>
            <p:nvPr/>
          </p:nvSpPr>
          <p:spPr bwMode="auto">
            <a:xfrm>
              <a:off x="5270963" y="2160587"/>
              <a:ext cx="346075" cy="0"/>
            </a:xfrm>
            <a:prstGeom prst="line">
              <a:avLst/>
            </a:prstGeom>
            <a:noFill/>
            <a:ln w="22225" cap="rnd">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CA"/>
            </a:p>
          </p:txBody>
        </p:sp>
        <p:sp>
          <p:nvSpPr>
            <p:cNvPr id="4149" name="Freeform 2130"/>
            <p:cNvSpPr>
              <a:spLocks noEditPoints="1"/>
            </p:cNvSpPr>
            <p:nvPr/>
          </p:nvSpPr>
          <p:spPr bwMode="auto">
            <a:xfrm>
              <a:off x="5255088" y="2146300"/>
              <a:ext cx="315913" cy="30163"/>
            </a:xfrm>
            <a:custGeom>
              <a:avLst/>
              <a:gdLst>
                <a:gd name="T0" fmla="*/ 21 w 448"/>
                <a:gd name="T1" fmla="*/ 0 h 43"/>
                <a:gd name="T2" fmla="*/ 192 w 448"/>
                <a:gd name="T3" fmla="*/ 0 h 43"/>
                <a:gd name="T4" fmla="*/ 192 w 448"/>
                <a:gd name="T5" fmla="*/ 43 h 43"/>
                <a:gd name="T6" fmla="*/ 21 w 448"/>
                <a:gd name="T7" fmla="*/ 43 h 43"/>
                <a:gd name="T8" fmla="*/ 0 w 448"/>
                <a:gd name="T9" fmla="*/ 21 h 43"/>
                <a:gd name="T10" fmla="*/ 21 w 448"/>
                <a:gd name="T11" fmla="*/ 0 h 43"/>
                <a:gd name="T12" fmla="*/ 277 w 448"/>
                <a:gd name="T13" fmla="*/ 0 h 43"/>
                <a:gd name="T14" fmla="*/ 448 w 448"/>
                <a:gd name="T15" fmla="*/ 0 h 43"/>
                <a:gd name="T16" fmla="*/ 448 w 448"/>
                <a:gd name="T17" fmla="*/ 43 h 43"/>
                <a:gd name="T18" fmla="*/ 277 w 448"/>
                <a:gd name="T19" fmla="*/ 43 h 43"/>
                <a:gd name="T20" fmla="*/ 277 w 448"/>
                <a:gd name="T2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8" h="43">
                  <a:moveTo>
                    <a:pt x="21" y="0"/>
                  </a:moveTo>
                  <a:lnTo>
                    <a:pt x="192" y="0"/>
                  </a:lnTo>
                  <a:lnTo>
                    <a:pt x="192" y="43"/>
                  </a:lnTo>
                  <a:lnTo>
                    <a:pt x="21" y="43"/>
                  </a:lnTo>
                  <a:cubicBezTo>
                    <a:pt x="10" y="43"/>
                    <a:pt x="0" y="33"/>
                    <a:pt x="0" y="21"/>
                  </a:cubicBezTo>
                  <a:cubicBezTo>
                    <a:pt x="0" y="10"/>
                    <a:pt x="10" y="0"/>
                    <a:pt x="21" y="0"/>
                  </a:cubicBezTo>
                  <a:close/>
                  <a:moveTo>
                    <a:pt x="277" y="0"/>
                  </a:moveTo>
                  <a:lnTo>
                    <a:pt x="448" y="0"/>
                  </a:lnTo>
                  <a:lnTo>
                    <a:pt x="448" y="43"/>
                  </a:lnTo>
                  <a:lnTo>
                    <a:pt x="277" y="43"/>
                  </a:lnTo>
                  <a:lnTo>
                    <a:pt x="277" y="0"/>
                  </a:lnTo>
                  <a:close/>
                </a:path>
              </a:pathLst>
            </a:custGeom>
            <a:solidFill>
              <a:srgbClr val="FFD700"/>
            </a:solidFill>
            <a:ln w="6350" cap="flat">
              <a:solidFill>
                <a:srgbClr val="FFD700"/>
              </a:solidFill>
              <a:prstDash val="solid"/>
              <a:bevel/>
              <a:headEnd/>
              <a:tailEnd/>
            </a:ln>
          </p:spPr>
          <p:txBody>
            <a:bodyPr vert="horz" wrap="square" lIns="91440" tIns="45720" rIns="91440" bIns="45720" numCol="1" anchor="t" anchorCtr="0" compatLnSpc="1">
              <a:prstTxWarp prst="textNoShape">
                <a:avLst/>
              </a:prstTxWarp>
            </a:bodyPr>
            <a:lstStyle/>
            <a:p>
              <a:endParaRPr lang="en-CA"/>
            </a:p>
          </p:txBody>
        </p:sp>
        <p:sp>
          <p:nvSpPr>
            <p:cNvPr id="4150" name="Rectangle 2131"/>
            <p:cNvSpPr>
              <a:spLocks noChangeArrowheads="1"/>
            </p:cNvSpPr>
            <p:nvPr/>
          </p:nvSpPr>
          <p:spPr bwMode="auto">
            <a:xfrm>
              <a:off x="6009150" y="2078037"/>
              <a:ext cx="3714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Tahoma" pitchFamily="34" charset="0"/>
                  <a:cs typeface="Arial" pitchFamily="34" charset="0"/>
                </a:rPr>
                <a:t>0.704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51" name="Line 2132"/>
            <p:cNvSpPr>
              <a:spLocks noChangeShapeType="1"/>
            </p:cNvSpPr>
            <p:nvPr/>
          </p:nvSpPr>
          <p:spPr bwMode="auto">
            <a:xfrm>
              <a:off x="5270963" y="2351087"/>
              <a:ext cx="346075" cy="0"/>
            </a:xfrm>
            <a:prstGeom prst="line">
              <a:avLst/>
            </a:prstGeom>
            <a:noFill/>
            <a:ln w="30163" cap="rnd">
              <a:solidFill>
                <a:srgbClr val="FFA5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CA"/>
            </a:p>
          </p:txBody>
        </p:sp>
        <p:sp>
          <p:nvSpPr>
            <p:cNvPr id="4152" name="Line 2133"/>
            <p:cNvSpPr>
              <a:spLocks noChangeShapeType="1"/>
            </p:cNvSpPr>
            <p:nvPr/>
          </p:nvSpPr>
          <p:spPr bwMode="auto">
            <a:xfrm>
              <a:off x="5270963" y="2351087"/>
              <a:ext cx="346075" cy="0"/>
            </a:xfrm>
            <a:prstGeom prst="line">
              <a:avLst/>
            </a:prstGeom>
            <a:noFill/>
            <a:ln w="22225" cap="rnd">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CA"/>
            </a:p>
          </p:txBody>
        </p:sp>
        <p:sp>
          <p:nvSpPr>
            <p:cNvPr id="4153" name="Freeform 2134"/>
            <p:cNvSpPr>
              <a:spLocks noEditPoints="1"/>
            </p:cNvSpPr>
            <p:nvPr/>
          </p:nvSpPr>
          <p:spPr bwMode="auto">
            <a:xfrm>
              <a:off x="5255088" y="2336800"/>
              <a:ext cx="315913" cy="30163"/>
            </a:xfrm>
            <a:custGeom>
              <a:avLst/>
              <a:gdLst>
                <a:gd name="T0" fmla="*/ 21 w 448"/>
                <a:gd name="T1" fmla="*/ 0 h 43"/>
                <a:gd name="T2" fmla="*/ 192 w 448"/>
                <a:gd name="T3" fmla="*/ 0 h 43"/>
                <a:gd name="T4" fmla="*/ 192 w 448"/>
                <a:gd name="T5" fmla="*/ 43 h 43"/>
                <a:gd name="T6" fmla="*/ 21 w 448"/>
                <a:gd name="T7" fmla="*/ 43 h 43"/>
                <a:gd name="T8" fmla="*/ 0 w 448"/>
                <a:gd name="T9" fmla="*/ 21 h 43"/>
                <a:gd name="T10" fmla="*/ 21 w 448"/>
                <a:gd name="T11" fmla="*/ 0 h 43"/>
                <a:gd name="T12" fmla="*/ 277 w 448"/>
                <a:gd name="T13" fmla="*/ 0 h 43"/>
                <a:gd name="T14" fmla="*/ 448 w 448"/>
                <a:gd name="T15" fmla="*/ 0 h 43"/>
                <a:gd name="T16" fmla="*/ 448 w 448"/>
                <a:gd name="T17" fmla="*/ 43 h 43"/>
                <a:gd name="T18" fmla="*/ 277 w 448"/>
                <a:gd name="T19" fmla="*/ 43 h 43"/>
                <a:gd name="T20" fmla="*/ 277 w 448"/>
                <a:gd name="T2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8" h="43">
                  <a:moveTo>
                    <a:pt x="21" y="0"/>
                  </a:moveTo>
                  <a:lnTo>
                    <a:pt x="192" y="0"/>
                  </a:lnTo>
                  <a:lnTo>
                    <a:pt x="192" y="43"/>
                  </a:lnTo>
                  <a:lnTo>
                    <a:pt x="21" y="43"/>
                  </a:lnTo>
                  <a:cubicBezTo>
                    <a:pt x="10" y="43"/>
                    <a:pt x="0" y="33"/>
                    <a:pt x="0" y="21"/>
                  </a:cubicBezTo>
                  <a:cubicBezTo>
                    <a:pt x="0" y="10"/>
                    <a:pt x="10" y="0"/>
                    <a:pt x="21" y="0"/>
                  </a:cubicBezTo>
                  <a:close/>
                  <a:moveTo>
                    <a:pt x="277" y="0"/>
                  </a:moveTo>
                  <a:lnTo>
                    <a:pt x="448" y="0"/>
                  </a:lnTo>
                  <a:lnTo>
                    <a:pt x="448" y="43"/>
                  </a:lnTo>
                  <a:lnTo>
                    <a:pt x="277" y="43"/>
                  </a:lnTo>
                  <a:lnTo>
                    <a:pt x="277" y="0"/>
                  </a:lnTo>
                  <a:close/>
                </a:path>
              </a:pathLst>
            </a:custGeom>
            <a:solidFill>
              <a:srgbClr val="FFA500"/>
            </a:solidFill>
            <a:ln w="6350" cap="flat">
              <a:solidFill>
                <a:srgbClr val="FFA500"/>
              </a:solidFill>
              <a:prstDash val="solid"/>
              <a:bevel/>
              <a:headEnd/>
              <a:tailEnd/>
            </a:ln>
          </p:spPr>
          <p:txBody>
            <a:bodyPr vert="horz" wrap="square" lIns="91440" tIns="45720" rIns="91440" bIns="45720" numCol="1" anchor="t" anchorCtr="0" compatLnSpc="1">
              <a:prstTxWarp prst="textNoShape">
                <a:avLst/>
              </a:prstTxWarp>
            </a:bodyPr>
            <a:lstStyle/>
            <a:p>
              <a:endParaRPr lang="en-CA"/>
            </a:p>
          </p:txBody>
        </p:sp>
        <p:sp>
          <p:nvSpPr>
            <p:cNvPr id="4154" name="Rectangle 2135"/>
            <p:cNvSpPr>
              <a:spLocks noChangeArrowheads="1"/>
            </p:cNvSpPr>
            <p:nvPr/>
          </p:nvSpPr>
          <p:spPr bwMode="auto">
            <a:xfrm>
              <a:off x="6009150" y="2268537"/>
              <a:ext cx="3714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Tahoma" pitchFamily="34" charset="0"/>
                  <a:cs typeface="Arial" pitchFamily="34" charset="0"/>
                </a:rPr>
                <a:t>0.705</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55" name="Line 2136"/>
            <p:cNvSpPr>
              <a:spLocks noChangeShapeType="1"/>
            </p:cNvSpPr>
            <p:nvPr/>
          </p:nvSpPr>
          <p:spPr bwMode="auto">
            <a:xfrm>
              <a:off x="5270963" y="2541587"/>
              <a:ext cx="346075" cy="0"/>
            </a:xfrm>
            <a:prstGeom prst="line">
              <a:avLst/>
            </a:prstGeom>
            <a:noFill/>
            <a:ln w="30163"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CA"/>
            </a:p>
          </p:txBody>
        </p:sp>
        <p:sp>
          <p:nvSpPr>
            <p:cNvPr id="4156" name="Line 2137"/>
            <p:cNvSpPr>
              <a:spLocks noChangeShapeType="1"/>
            </p:cNvSpPr>
            <p:nvPr/>
          </p:nvSpPr>
          <p:spPr bwMode="auto">
            <a:xfrm>
              <a:off x="5270963" y="2541587"/>
              <a:ext cx="346075" cy="0"/>
            </a:xfrm>
            <a:prstGeom prst="line">
              <a:avLst/>
            </a:prstGeom>
            <a:noFill/>
            <a:ln w="22225" cap="rnd">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CA"/>
            </a:p>
          </p:txBody>
        </p:sp>
        <p:sp>
          <p:nvSpPr>
            <p:cNvPr id="4157" name="Freeform 2138"/>
            <p:cNvSpPr>
              <a:spLocks noEditPoints="1"/>
            </p:cNvSpPr>
            <p:nvPr/>
          </p:nvSpPr>
          <p:spPr bwMode="auto">
            <a:xfrm>
              <a:off x="5255088" y="2527300"/>
              <a:ext cx="315913" cy="30163"/>
            </a:xfrm>
            <a:custGeom>
              <a:avLst/>
              <a:gdLst>
                <a:gd name="T0" fmla="*/ 21 w 448"/>
                <a:gd name="T1" fmla="*/ 0 h 43"/>
                <a:gd name="T2" fmla="*/ 192 w 448"/>
                <a:gd name="T3" fmla="*/ 0 h 43"/>
                <a:gd name="T4" fmla="*/ 192 w 448"/>
                <a:gd name="T5" fmla="*/ 43 h 43"/>
                <a:gd name="T6" fmla="*/ 21 w 448"/>
                <a:gd name="T7" fmla="*/ 43 h 43"/>
                <a:gd name="T8" fmla="*/ 0 w 448"/>
                <a:gd name="T9" fmla="*/ 21 h 43"/>
                <a:gd name="T10" fmla="*/ 21 w 448"/>
                <a:gd name="T11" fmla="*/ 0 h 43"/>
                <a:gd name="T12" fmla="*/ 277 w 448"/>
                <a:gd name="T13" fmla="*/ 0 h 43"/>
                <a:gd name="T14" fmla="*/ 448 w 448"/>
                <a:gd name="T15" fmla="*/ 0 h 43"/>
                <a:gd name="T16" fmla="*/ 448 w 448"/>
                <a:gd name="T17" fmla="*/ 43 h 43"/>
                <a:gd name="T18" fmla="*/ 277 w 448"/>
                <a:gd name="T19" fmla="*/ 43 h 43"/>
                <a:gd name="T20" fmla="*/ 277 w 448"/>
                <a:gd name="T2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8" h="43">
                  <a:moveTo>
                    <a:pt x="21" y="0"/>
                  </a:moveTo>
                  <a:lnTo>
                    <a:pt x="192" y="0"/>
                  </a:lnTo>
                  <a:lnTo>
                    <a:pt x="192" y="43"/>
                  </a:lnTo>
                  <a:lnTo>
                    <a:pt x="21" y="43"/>
                  </a:lnTo>
                  <a:cubicBezTo>
                    <a:pt x="10" y="43"/>
                    <a:pt x="0" y="33"/>
                    <a:pt x="0" y="21"/>
                  </a:cubicBezTo>
                  <a:cubicBezTo>
                    <a:pt x="0" y="10"/>
                    <a:pt x="10" y="0"/>
                    <a:pt x="21" y="0"/>
                  </a:cubicBezTo>
                  <a:close/>
                  <a:moveTo>
                    <a:pt x="277" y="0"/>
                  </a:moveTo>
                  <a:lnTo>
                    <a:pt x="448" y="0"/>
                  </a:lnTo>
                  <a:lnTo>
                    <a:pt x="448" y="43"/>
                  </a:lnTo>
                  <a:lnTo>
                    <a:pt x="277" y="43"/>
                  </a:lnTo>
                  <a:lnTo>
                    <a:pt x="277" y="0"/>
                  </a:lnTo>
                  <a:close/>
                </a:path>
              </a:pathLst>
            </a:custGeom>
            <a:solidFill>
              <a:srgbClr val="FF0000"/>
            </a:solidFill>
            <a:ln w="6350" cap="flat">
              <a:solidFill>
                <a:srgbClr val="FF0000"/>
              </a:solidFill>
              <a:prstDash val="solid"/>
              <a:bevel/>
              <a:headEnd/>
              <a:tailEnd/>
            </a:ln>
          </p:spPr>
          <p:txBody>
            <a:bodyPr vert="horz" wrap="square" lIns="91440" tIns="45720" rIns="91440" bIns="45720" numCol="1" anchor="t" anchorCtr="0" compatLnSpc="1">
              <a:prstTxWarp prst="textNoShape">
                <a:avLst/>
              </a:prstTxWarp>
            </a:bodyPr>
            <a:lstStyle/>
            <a:p>
              <a:endParaRPr lang="en-CA"/>
            </a:p>
          </p:txBody>
        </p:sp>
        <p:sp>
          <p:nvSpPr>
            <p:cNvPr id="4158" name="Rectangle 2139"/>
            <p:cNvSpPr>
              <a:spLocks noChangeArrowheads="1"/>
            </p:cNvSpPr>
            <p:nvPr/>
          </p:nvSpPr>
          <p:spPr bwMode="auto">
            <a:xfrm>
              <a:off x="6009150" y="2460625"/>
              <a:ext cx="3714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Tahoma" pitchFamily="34" charset="0"/>
                  <a:cs typeface="Arial" pitchFamily="34" charset="0"/>
                </a:rPr>
                <a:t>0.707</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5" name="Rectangle 4"/>
          <p:cNvSpPr/>
          <p:nvPr/>
        </p:nvSpPr>
        <p:spPr>
          <a:xfrm>
            <a:off x="7524328" y="1799238"/>
            <a:ext cx="1505745" cy="261610"/>
          </a:xfrm>
          <a:prstGeom prst="rect">
            <a:avLst/>
          </a:prstGeom>
        </p:spPr>
        <p:txBody>
          <a:bodyPr wrap="square">
            <a:spAutoFit/>
          </a:bodyPr>
          <a:lstStyle/>
          <a:p>
            <a:pPr algn="r"/>
            <a:r>
              <a:rPr lang="en-CA" sz="1100" b="1" dirty="0">
                <a:solidFill>
                  <a:schemeClr val="bg1"/>
                </a:solidFill>
                <a:latin typeface="Arial Narrow" panose="020B0606020202030204" pitchFamily="34" charset="0"/>
              </a:rPr>
              <a:t>(Armstrong, 1988)</a:t>
            </a:r>
          </a:p>
        </p:txBody>
      </p:sp>
      <p:pic>
        <p:nvPicPr>
          <p:cNvPr id="409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9552" y="4795658"/>
            <a:ext cx="2865465" cy="1610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84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0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838" b="3995"/>
          <a:stretch/>
        </p:blipFill>
        <p:spPr bwMode="auto">
          <a:xfrm>
            <a:off x="4572000" y="548680"/>
            <a:ext cx="4685557" cy="6192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0141" b="3217"/>
          <a:stretch/>
        </p:blipFill>
        <p:spPr bwMode="auto">
          <a:xfrm>
            <a:off x="4572000" y="566284"/>
            <a:ext cx="4789161" cy="6175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00" name="Picture 1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775" t="1480" r="4737" b="1393"/>
          <a:stretch/>
        </p:blipFill>
        <p:spPr bwMode="auto">
          <a:xfrm>
            <a:off x="107504" y="102890"/>
            <a:ext cx="3393498" cy="6696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203848" y="-99392"/>
            <a:ext cx="5832648" cy="707886"/>
          </a:xfrm>
          <a:prstGeom prst="rect">
            <a:avLst/>
          </a:prstGeom>
        </p:spPr>
        <p:txBody>
          <a:bodyPr wrap="square">
            <a:spAutoFit/>
          </a:bodyPr>
          <a:lstStyle/>
          <a:p>
            <a:pPr lvl="0" algn="r"/>
            <a:r>
              <a:rPr lang="en-CA" sz="4000" dirty="0" smtClean="0">
                <a:solidFill>
                  <a:prstClr val="white"/>
                </a:solidFill>
                <a:latin typeface="Calibri"/>
              </a:rPr>
              <a:t>Po Ages - Magmatic Belts</a:t>
            </a:r>
            <a:endParaRPr lang="en-CA" dirty="0">
              <a:solidFill>
                <a:prstClr val="white"/>
              </a:solidFill>
            </a:endParaRPr>
          </a:p>
        </p:txBody>
      </p:sp>
      <p:sp>
        <p:nvSpPr>
          <p:cNvPr id="3" name="Rectangle 2"/>
          <p:cNvSpPr/>
          <p:nvPr/>
        </p:nvSpPr>
        <p:spPr>
          <a:xfrm>
            <a:off x="1475656" y="3284984"/>
            <a:ext cx="432048" cy="2880320"/>
          </a:xfrm>
          <a:prstGeom prst="rect">
            <a:avLst/>
          </a:prstGeom>
          <a:solidFill>
            <a:srgbClr val="FF0000">
              <a:alpha val="3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p:cNvSpPr/>
          <p:nvPr/>
        </p:nvSpPr>
        <p:spPr>
          <a:xfrm>
            <a:off x="1907704" y="188640"/>
            <a:ext cx="216024" cy="5976664"/>
          </a:xfrm>
          <a:prstGeom prst="rect">
            <a:avLst/>
          </a:prstGeom>
          <a:solidFill>
            <a:srgbClr val="FFC000">
              <a:alpha val="3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p:cNvSpPr/>
          <p:nvPr/>
        </p:nvSpPr>
        <p:spPr>
          <a:xfrm>
            <a:off x="2195736" y="620688"/>
            <a:ext cx="216024" cy="5544616"/>
          </a:xfrm>
          <a:prstGeom prst="rect">
            <a:avLst/>
          </a:prstGeom>
          <a:solidFill>
            <a:schemeClr val="accent6">
              <a:lumMod val="75000"/>
              <a:alpha val="3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2680791" y="2142186"/>
            <a:ext cx="288032" cy="4023117"/>
          </a:xfrm>
          <a:prstGeom prst="rect">
            <a:avLst/>
          </a:prstGeom>
          <a:solidFill>
            <a:schemeClr val="accent4">
              <a:lumMod val="40000"/>
              <a:lumOff val="60000"/>
              <a:alpha val="3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p:cNvSpPr/>
          <p:nvPr/>
        </p:nvSpPr>
        <p:spPr>
          <a:xfrm>
            <a:off x="1187624" y="332656"/>
            <a:ext cx="324036" cy="1365541"/>
          </a:xfrm>
          <a:prstGeom prst="rect">
            <a:avLst/>
          </a:prstGeom>
          <a:solidFill>
            <a:srgbClr val="FF0000">
              <a:alpha val="3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Oval 1"/>
          <p:cNvSpPr/>
          <p:nvPr/>
        </p:nvSpPr>
        <p:spPr>
          <a:xfrm>
            <a:off x="6660654" y="3320988"/>
            <a:ext cx="198836" cy="216024"/>
          </a:xfrm>
          <a:prstGeom prst="ellipse">
            <a:avLst/>
          </a:prstGeom>
          <a:solidFill>
            <a:srgbClr val="FF0000">
              <a:alpha val="88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Oval 13"/>
          <p:cNvSpPr/>
          <p:nvPr/>
        </p:nvSpPr>
        <p:spPr>
          <a:xfrm>
            <a:off x="5888933" y="3104964"/>
            <a:ext cx="198836" cy="216024"/>
          </a:xfrm>
          <a:prstGeom prst="ellipse">
            <a:avLst/>
          </a:prstGeom>
          <a:solidFill>
            <a:srgbClr val="FF0000">
              <a:alpha val="88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Oval 15"/>
          <p:cNvSpPr/>
          <p:nvPr/>
        </p:nvSpPr>
        <p:spPr>
          <a:xfrm>
            <a:off x="7170072" y="5082234"/>
            <a:ext cx="198836" cy="216024"/>
          </a:xfrm>
          <a:prstGeom prst="ellipse">
            <a:avLst/>
          </a:prstGeom>
          <a:solidFill>
            <a:srgbClr val="FF0000">
              <a:alpha val="88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Oval 16"/>
          <p:cNvSpPr/>
          <p:nvPr/>
        </p:nvSpPr>
        <p:spPr>
          <a:xfrm>
            <a:off x="7308304" y="5792698"/>
            <a:ext cx="198836" cy="216024"/>
          </a:xfrm>
          <a:prstGeom prst="ellipse">
            <a:avLst/>
          </a:prstGeom>
          <a:solidFill>
            <a:srgbClr val="FF0000">
              <a:alpha val="88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Oval 17"/>
          <p:cNvSpPr/>
          <p:nvPr/>
        </p:nvSpPr>
        <p:spPr>
          <a:xfrm>
            <a:off x="7308304" y="5082234"/>
            <a:ext cx="198836" cy="216024"/>
          </a:xfrm>
          <a:prstGeom prst="ellipse">
            <a:avLst/>
          </a:prstGeom>
          <a:solidFill>
            <a:srgbClr val="FFCC00">
              <a:alpha val="88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Oval 18"/>
          <p:cNvSpPr/>
          <p:nvPr/>
        </p:nvSpPr>
        <p:spPr>
          <a:xfrm>
            <a:off x="7452320" y="5743377"/>
            <a:ext cx="198836" cy="216024"/>
          </a:xfrm>
          <a:prstGeom prst="ellipse">
            <a:avLst/>
          </a:prstGeom>
          <a:solidFill>
            <a:srgbClr val="FFCC00">
              <a:alpha val="88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Oval 19"/>
          <p:cNvSpPr/>
          <p:nvPr/>
        </p:nvSpPr>
        <p:spPr>
          <a:xfrm>
            <a:off x="7373691" y="6194026"/>
            <a:ext cx="198836" cy="216024"/>
          </a:xfrm>
          <a:prstGeom prst="ellipse">
            <a:avLst/>
          </a:prstGeom>
          <a:solidFill>
            <a:srgbClr val="FFCC00">
              <a:alpha val="88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Oval 20"/>
          <p:cNvSpPr/>
          <p:nvPr/>
        </p:nvSpPr>
        <p:spPr>
          <a:xfrm>
            <a:off x="6155594" y="2996952"/>
            <a:ext cx="198836" cy="216024"/>
          </a:xfrm>
          <a:prstGeom prst="ellipse">
            <a:avLst/>
          </a:prstGeom>
          <a:solidFill>
            <a:srgbClr val="FFCC00">
              <a:alpha val="88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Oval 21"/>
          <p:cNvSpPr/>
          <p:nvPr/>
        </p:nvSpPr>
        <p:spPr>
          <a:xfrm>
            <a:off x="5773843" y="3104964"/>
            <a:ext cx="198836" cy="216024"/>
          </a:xfrm>
          <a:prstGeom prst="ellipse">
            <a:avLst/>
          </a:prstGeom>
          <a:solidFill>
            <a:srgbClr val="FFCC00">
              <a:alpha val="88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Oval 22"/>
          <p:cNvSpPr/>
          <p:nvPr/>
        </p:nvSpPr>
        <p:spPr>
          <a:xfrm>
            <a:off x="6612039" y="3423540"/>
            <a:ext cx="198836" cy="216024"/>
          </a:xfrm>
          <a:prstGeom prst="ellipse">
            <a:avLst/>
          </a:prstGeom>
          <a:solidFill>
            <a:srgbClr val="FFCC00">
              <a:alpha val="88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Oval 23"/>
          <p:cNvSpPr/>
          <p:nvPr/>
        </p:nvSpPr>
        <p:spPr>
          <a:xfrm>
            <a:off x="5964475" y="3409638"/>
            <a:ext cx="198836" cy="216024"/>
          </a:xfrm>
          <a:prstGeom prst="ellipse">
            <a:avLst/>
          </a:prstGeom>
          <a:solidFill>
            <a:schemeClr val="accent6">
              <a:lumMod val="75000"/>
              <a:alpha val="88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Oval 24"/>
          <p:cNvSpPr/>
          <p:nvPr/>
        </p:nvSpPr>
        <p:spPr>
          <a:xfrm>
            <a:off x="5811311" y="3311173"/>
            <a:ext cx="198836" cy="216024"/>
          </a:xfrm>
          <a:prstGeom prst="ellipse">
            <a:avLst/>
          </a:prstGeom>
          <a:solidFill>
            <a:schemeClr val="accent6">
              <a:lumMod val="75000"/>
              <a:alpha val="88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Oval 25"/>
          <p:cNvSpPr/>
          <p:nvPr/>
        </p:nvSpPr>
        <p:spPr>
          <a:xfrm>
            <a:off x="5546081" y="1196752"/>
            <a:ext cx="198836" cy="216024"/>
          </a:xfrm>
          <a:prstGeom prst="ellipse">
            <a:avLst/>
          </a:prstGeom>
          <a:solidFill>
            <a:schemeClr val="accent6">
              <a:lumMod val="75000"/>
              <a:alpha val="88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Oval 26"/>
          <p:cNvSpPr/>
          <p:nvPr/>
        </p:nvSpPr>
        <p:spPr>
          <a:xfrm>
            <a:off x="6760072" y="3960516"/>
            <a:ext cx="198836" cy="216024"/>
          </a:xfrm>
          <a:prstGeom prst="ellipse">
            <a:avLst/>
          </a:prstGeom>
          <a:solidFill>
            <a:schemeClr val="accent6">
              <a:lumMod val="75000"/>
              <a:alpha val="88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Oval 27"/>
          <p:cNvSpPr/>
          <p:nvPr/>
        </p:nvSpPr>
        <p:spPr>
          <a:xfrm>
            <a:off x="7373691" y="5208369"/>
            <a:ext cx="198836" cy="216024"/>
          </a:xfrm>
          <a:prstGeom prst="ellipse">
            <a:avLst/>
          </a:prstGeom>
          <a:solidFill>
            <a:schemeClr val="accent6">
              <a:lumMod val="75000"/>
              <a:alpha val="88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Oval 28"/>
          <p:cNvSpPr/>
          <p:nvPr/>
        </p:nvSpPr>
        <p:spPr>
          <a:xfrm>
            <a:off x="7551738" y="5994985"/>
            <a:ext cx="198836" cy="216024"/>
          </a:xfrm>
          <a:prstGeom prst="ellipse">
            <a:avLst/>
          </a:prstGeom>
          <a:solidFill>
            <a:schemeClr val="accent6">
              <a:lumMod val="75000"/>
              <a:alpha val="88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Oval 29"/>
          <p:cNvSpPr/>
          <p:nvPr/>
        </p:nvSpPr>
        <p:spPr>
          <a:xfrm>
            <a:off x="8100392" y="6338850"/>
            <a:ext cx="198836" cy="216024"/>
          </a:xfrm>
          <a:prstGeom prst="ellipse">
            <a:avLst/>
          </a:prstGeom>
          <a:solidFill>
            <a:schemeClr val="accent6">
              <a:lumMod val="75000"/>
              <a:alpha val="88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Oval 30"/>
          <p:cNvSpPr/>
          <p:nvPr/>
        </p:nvSpPr>
        <p:spPr>
          <a:xfrm>
            <a:off x="6767744" y="3792872"/>
            <a:ext cx="198836" cy="216024"/>
          </a:xfrm>
          <a:prstGeom prst="ellipse">
            <a:avLst/>
          </a:prstGeom>
          <a:solidFill>
            <a:schemeClr val="accent4">
              <a:lumMod val="60000"/>
              <a:lumOff val="40000"/>
              <a:alpha val="88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Oval 31"/>
          <p:cNvSpPr/>
          <p:nvPr/>
        </p:nvSpPr>
        <p:spPr>
          <a:xfrm>
            <a:off x="6971236" y="4153744"/>
            <a:ext cx="198836" cy="216024"/>
          </a:xfrm>
          <a:prstGeom prst="ellipse">
            <a:avLst/>
          </a:prstGeom>
          <a:solidFill>
            <a:schemeClr val="accent4">
              <a:lumMod val="60000"/>
              <a:lumOff val="40000"/>
              <a:alpha val="88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TextBox 34"/>
          <p:cNvSpPr txBox="1"/>
          <p:nvPr/>
        </p:nvSpPr>
        <p:spPr>
          <a:xfrm>
            <a:off x="3573010" y="1556792"/>
            <a:ext cx="638950" cy="369332"/>
          </a:xfrm>
          <a:prstGeom prst="rect">
            <a:avLst/>
          </a:prstGeom>
          <a:solidFill>
            <a:srgbClr val="66FF33"/>
          </a:solidFill>
          <a:ln w="38100">
            <a:solidFill>
              <a:schemeClr val="tx1"/>
            </a:solidFill>
          </a:ln>
        </p:spPr>
        <p:txBody>
          <a:bodyPr wrap="square" rtlCol="0">
            <a:spAutoFit/>
          </a:bodyPr>
          <a:lstStyle/>
          <a:p>
            <a:pPr algn="ctr"/>
            <a:r>
              <a:rPr lang="en-CA" dirty="0" smtClean="0"/>
              <a:t>St</a:t>
            </a:r>
            <a:endParaRPr lang="en-CA" dirty="0"/>
          </a:p>
        </p:txBody>
      </p:sp>
      <p:cxnSp>
        <p:nvCxnSpPr>
          <p:cNvPr id="11" name="Straight Arrow Connector 10"/>
          <p:cNvCxnSpPr>
            <a:stCxn id="35" idx="0"/>
          </p:cNvCxnSpPr>
          <p:nvPr/>
        </p:nvCxnSpPr>
        <p:spPr>
          <a:xfrm flipV="1">
            <a:off x="3892485" y="706343"/>
            <a:ext cx="0" cy="85044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6"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064" t="33426" r="1052" b="2127"/>
          <a:stretch/>
        </p:blipFill>
        <p:spPr bwMode="auto">
          <a:xfrm>
            <a:off x="5870518" y="706343"/>
            <a:ext cx="3273482" cy="1786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9" name="Straight Arrow Connector 38"/>
          <p:cNvCxnSpPr>
            <a:endCxn id="47" idx="0"/>
          </p:cNvCxnSpPr>
          <p:nvPr/>
        </p:nvCxnSpPr>
        <p:spPr>
          <a:xfrm>
            <a:off x="3892485" y="1988840"/>
            <a:ext cx="0" cy="1542712"/>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3573010" y="3531552"/>
            <a:ext cx="638950" cy="369332"/>
          </a:xfrm>
          <a:prstGeom prst="rect">
            <a:avLst/>
          </a:prstGeom>
          <a:solidFill>
            <a:srgbClr val="008000">
              <a:alpha val="50000"/>
            </a:srgbClr>
          </a:solidFill>
          <a:ln w="38100">
            <a:solidFill>
              <a:schemeClr val="tx1"/>
            </a:solidFill>
          </a:ln>
        </p:spPr>
        <p:txBody>
          <a:bodyPr wrap="square" rtlCol="0">
            <a:spAutoFit/>
          </a:bodyPr>
          <a:lstStyle/>
          <a:p>
            <a:pPr algn="ctr"/>
            <a:r>
              <a:rPr lang="en-CA" dirty="0" err="1" smtClean="0"/>
              <a:t>Qn</a:t>
            </a:r>
            <a:endParaRPr lang="en-CA" dirty="0"/>
          </a:p>
        </p:txBody>
      </p:sp>
      <p:cxnSp>
        <p:nvCxnSpPr>
          <p:cNvPr id="49" name="Straight Arrow Connector 48"/>
          <p:cNvCxnSpPr/>
          <p:nvPr/>
        </p:nvCxnSpPr>
        <p:spPr>
          <a:xfrm>
            <a:off x="3892485" y="3960516"/>
            <a:ext cx="0" cy="1086836"/>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5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52891" y="5436039"/>
            <a:ext cx="875091" cy="1363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2790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12" grpId="0" animBg="1"/>
      <p:bldP spid="2"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772816"/>
            <a:ext cx="7992888" cy="3168352"/>
          </a:xfrm>
        </p:spPr>
        <p:txBody>
          <a:bodyPr>
            <a:normAutofit/>
          </a:bodyPr>
          <a:lstStyle/>
          <a:p>
            <a:r>
              <a:rPr lang="en-CA" sz="3200" dirty="0">
                <a:solidFill>
                  <a:schemeClr val="tx1"/>
                </a:solidFill>
                <a:effectLst/>
                <a:latin typeface="+mn-lt"/>
              </a:rPr>
              <a:t>Why are these mineralizing epochs restricted to short intervals of arc </a:t>
            </a:r>
            <a:r>
              <a:rPr lang="en-CA" sz="3200" dirty="0" smtClean="0">
                <a:solidFill>
                  <a:schemeClr val="tx1"/>
                </a:solidFill>
                <a:effectLst/>
                <a:latin typeface="+mn-lt"/>
              </a:rPr>
              <a:t>growth along &gt;2000 km of the arc </a:t>
            </a:r>
            <a:br>
              <a:rPr lang="en-CA" sz="3200" dirty="0" smtClean="0">
                <a:solidFill>
                  <a:schemeClr val="tx1"/>
                </a:solidFill>
                <a:effectLst/>
                <a:latin typeface="+mn-lt"/>
              </a:rPr>
            </a:br>
            <a:r>
              <a:rPr lang="en-CA" sz="3200" dirty="0" smtClean="0">
                <a:solidFill>
                  <a:schemeClr val="tx1"/>
                </a:solidFill>
                <a:effectLst/>
                <a:latin typeface="+mn-lt"/>
              </a:rPr>
              <a:t>and</a:t>
            </a:r>
            <a:br>
              <a:rPr lang="en-CA" sz="3200" dirty="0" smtClean="0">
                <a:solidFill>
                  <a:schemeClr val="tx1"/>
                </a:solidFill>
                <a:effectLst/>
                <a:latin typeface="+mn-lt"/>
              </a:rPr>
            </a:br>
            <a:r>
              <a:rPr lang="en-CA" sz="3200" dirty="0" smtClean="0">
                <a:solidFill>
                  <a:schemeClr val="tx1"/>
                </a:solidFill>
                <a:effectLst/>
                <a:latin typeface="+mn-lt"/>
              </a:rPr>
              <a:t> </a:t>
            </a:r>
            <a:r>
              <a:rPr lang="en-CA" sz="3200" dirty="0">
                <a:solidFill>
                  <a:schemeClr val="tx1"/>
                </a:solidFill>
                <a:effectLst/>
                <a:latin typeface="+mn-lt"/>
              </a:rPr>
              <a:t>what is the ultimate cause of these mineralizing </a:t>
            </a:r>
            <a:r>
              <a:rPr lang="en-CA" sz="3200" dirty="0" smtClean="0">
                <a:solidFill>
                  <a:schemeClr val="tx1"/>
                </a:solidFill>
                <a:effectLst/>
                <a:latin typeface="+mn-lt"/>
              </a:rPr>
              <a:t>events</a:t>
            </a:r>
            <a:endParaRPr lang="en-CA" sz="3200" dirty="0">
              <a:solidFill>
                <a:schemeClr val="tx1"/>
              </a:solidFill>
              <a:effectLst/>
              <a:latin typeface="+mn-lt"/>
            </a:endParaRPr>
          </a:p>
        </p:txBody>
      </p:sp>
    </p:spTree>
    <p:extLst>
      <p:ext uri="{BB962C8B-B14F-4D97-AF65-F5344CB8AC3E}">
        <p14:creationId xmlns:p14="http://schemas.microsoft.com/office/powerpoint/2010/main" val="6326720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9118" y="908720"/>
            <a:ext cx="5364088" cy="833264"/>
          </a:xfrm>
        </p:spPr>
        <p:txBody>
          <a:bodyPr>
            <a:normAutofit fontScale="90000"/>
          </a:bodyPr>
          <a:lstStyle/>
          <a:p>
            <a:r>
              <a:rPr lang="en-CA" sz="4800" dirty="0" smtClean="0">
                <a:solidFill>
                  <a:schemeClr val="tx1"/>
                </a:solidFill>
                <a:effectLst/>
                <a:latin typeface="+mn-lt"/>
              </a:rPr>
              <a:t>Slab breakoff Model </a:t>
            </a:r>
            <a:endParaRPr lang="en-CA" sz="4800" dirty="0">
              <a:solidFill>
                <a:schemeClr val="tx1"/>
              </a:solidFill>
              <a:effectLst/>
              <a:latin typeface="+mn-lt"/>
            </a:endParaRPr>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188" r="9530" b="3690"/>
          <a:stretch/>
        </p:blipFill>
        <p:spPr bwMode="auto">
          <a:xfrm>
            <a:off x="359532" y="188640"/>
            <a:ext cx="3024336" cy="2575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59532" y="2780928"/>
            <a:ext cx="3132348" cy="523220"/>
          </a:xfrm>
          <a:prstGeom prst="rect">
            <a:avLst/>
          </a:prstGeom>
          <a:noFill/>
        </p:spPr>
        <p:txBody>
          <a:bodyPr wrap="square" rtlCol="0">
            <a:spAutoFit/>
          </a:bodyPr>
          <a:lstStyle/>
          <a:p>
            <a:r>
              <a:rPr lang="en-CA" sz="1400" dirty="0" smtClean="0">
                <a:solidFill>
                  <a:schemeClr val="tx1">
                    <a:lumMod val="95000"/>
                  </a:schemeClr>
                </a:solidFill>
                <a:latin typeface="Arial Narrow" panose="020B0606020202030204" pitchFamily="34" charset="0"/>
              </a:rPr>
              <a:t>(</a:t>
            </a:r>
            <a:r>
              <a:rPr lang="en-CA" sz="1400" dirty="0"/>
              <a:t>Davies and von </a:t>
            </a:r>
            <a:r>
              <a:rPr lang="en-CA" sz="1400" dirty="0" err="1"/>
              <a:t>Blanckenburg</a:t>
            </a:r>
            <a:r>
              <a:rPr lang="en-CA" sz="1400" dirty="0"/>
              <a:t>, </a:t>
            </a:r>
            <a:r>
              <a:rPr lang="en-CA" sz="1400" dirty="0" smtClean="0"/>
              <a:t>1995; </a:t>
            </a:r>
            <a:r>
              <a:rPr lang="en-CA" sz="1400" dirty="0" smtClean="0">
                <a:solidFill>
                  <a:schemeClr val="tx1">
                    <a:lumMod val="95000"/>
                  </a:schemeClr>
                </a:solidFill>
                <a:latin typeface="Arial Narrow" panose="020B0606020202030204" pitchFamily="34" charset="0"/>
              </a:rPr>
              <a:t>van </a:t>
            </a:r>
            <a:r>
              <a:rPr lang="en-CA" sz="1400" dirty="0">
                <a:solidFill>
                  <a:schemeClr val="tx1">
                    <a:lumMod val="95000"/>
                  </a:schemeClr>
                </a:solidFill>
                <a:latin typeface="Arial Narrow" panose="020B0606020202030204" pitchFamily="34" charset="0"/>
              </a:rPr>
              <a:t>de </a:t>
            </a:r>
            <a:r>
              <a:rPr lang="en-CA" sz="1400" dirty="0" err="1">
                <a:solidFill>
                  <a:schemeClr val="tx1">
                    <a:lumMod val="95000"/>
                  </a:schemeClr>
                </a:solidFill>
                <a:latin typeface="Arial Narrow" panose="020B0606020202030204" pitchFamily="34" charset="0"/>
              </a:rPr>
              <a:t>Zedde</a:t>
            </a:r>
            <a:r>
              <a:rPr lang="en-CA" sz="1400" dirty="0">
                <a:solidFill>
                  <a:schemeClr val="tx1">
                    <a:lumMod val="95000"/>
                  </a:schemeClr>
                </a:solidFill>
                <a:latin typeface="Arial Narrow" panose="020B0606020202030204" pitchFamily="34" charset="0"/>
              </a:rPr>
              <a:t> and </a:t>
            </a:r>
            <a:r>
              <a:rPr lang="en-CA" sz="1400" dirty="0" err="1" smtClean="0">
                <a:solidFill>
                  <a:schemeClr val="tx1">
                    <a:lumMod val="95000"/>
                  </a:schemeClr>
                </a:solidFill>
                <a:latin typeface="Arial Narrow" panose="020B0606020202030204" pitchFamily="34" charset="0"/>
              </a:rPr>
              <a:t>Wortel</a:t>
            </a:r>
            <a:r>
              <a:rPr lang="en-CA" sz="1400" dirty="0" smtClean="0">
                <a:solidFill>
                  <a:schemeClr val="tx1">
                    <a:lumMod val="95000"/>
                  </a:schemeClr>
                </a:solidFill>
                <a:latin typeface="Arial Narrow" panose="020B0606020202030204" pitchFamily="34" charset="0"/>
              </a:rPr>
              <a:t>, 2001</a:t>
            </a:r>
            <a:r>
              <a:rPr lang="en-CA" sz="1200" dirty="0">
                <a:solidFill>
                  <a:schemeClr val="tx1">
                    <a:lumMod val="95000"/>
                  </a:schemeClr>
                </a:solidFill>
                <a:latin typeface="Arial Narrow" panose="020B0606020202030204" pitchFamily="34" charset="0"/>
              </a:rPr>
              <a:t>)</a:t>
            </a:r>
          </a:p>
        </p:txBody>
      </p:sp>
      <p:sp>
        <p:nvSpPr>
          <p:cNvPr id="7" name="Subtitle 2"/>
          <p:cNvSpPr txBox="1">
            <a:spLocks/>
          </p:cNvSpPr>
          <p:nvPr/>
        </p:nvSpPr>
        <p:spPr>
          <a:xfrm>
            <a:off x="539551" y="3429000"/>
            <a:ext cx="8097477" cy="3616753"/>
          </a:xfrm>
          <a:prstGeom prst="rect">
            <a:avLst/>
          </a:prstGeom>
          <a:effectLst>
            <a:outerShdw blurRad="38100" dist="38100" dir="5400000" algn="ctr" rotWithShape="0">
              <a:schemeClr val="bg1">
                <a:alpha val="43000"/>
              </a:schemeClr>
            </a:outerShdw>
          </a:effectLst>
        </p:spPr>
        <p:txBody>
          <a:bodyPr vert="horz" lIns="0" rIns="18288">
            <a:norm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533400" indent="-533400" algn="l">
              <a:lnSpc>
                <a:spcPct val="90000"/>
              </a:lnSpc>
              <a:buFont typeface="Arial" panose="020B0604020202020204" pitchFamily="34" charset="0"/>
              <a:buChar char="•"/>
            </a:pPr>
            <a:r>
              <a:rPr lang="en-US" sz="2400" dirty="0" smtClean="0"/>
              <a:t>Shallow</a:t>
            </a:r>
            <a:r>
              <a:rPr lang="en-US" sz="2400" dirty="0" smtClean="0">
                <a:solidFill>
                  <a:srgbClr val="FF3300"/>
                </a:solidFill>
                <a:effectLst>
                  <a:outerShdw blurRad="38100" dist="38100" dir="2700000" algn="tl">
                    <a:srgbClr val="000000"/>
                  </a:outerShdw>
                </a:effectLst>
              </a:rPr>
              <a:t> slab detachment </a:t>
            </a:r>
            <a:r>
              <a:rPr lang="en-US" sz="2400" dirty="0" smtClean="0"/>
              <a:t>– generates a </a:t>
            </a:r>
            <a:r>
              <a:rPr lang="en-US" sz="2400" dirty="0" smtClean="0">
                <a:solidFill>
                  <a:srgbClr val="FF0000"/>
                </a:solidFill>
                <a:effectLst>
                  <a:outerShdw blurRad="38100" dist="38100" dir="2700000" algn="tl">
                    <a:schemeClr val="bg1">
                      <a:alpha val="43000"/>
                    </a:schemeClr>
                  </a:outerShdw>
                </a:effectLst>
              </a:rPr>
              <a:t>thermal spike </a:t>
            </a:r>
            <a:r>
              <a:rPr lang="en-US" sz="2400" dirty="0" smtClean="0"/>
              <a:t>(50o</a:t>
            </a:r>
            <a:r>
              <a:rPr lang="en-US" sz="2400" baseline="30000" dirty="0" smtClean="0"/>
              <a:t>0</a:t>
            </a:r>
            <a:r>
              <a:rPr lang="en-US" sz="2400" dirty="0"/>
              <a:t>C+) </a:t>
            </a:r>
            <a:r>
              <a:rPr lang="en-US" sz="2400" dirty="0" smtClean="0"/>
              <a:t>at mid lithospheric depths</a:t>
            </a:r>
          </a:p>
          <a:p>
            <a:pPr marL="533400" indent="-533400" algn="l">
              <a:lnSpc>
                <a:spcPct val="90000"/>
              </a:lnSpc>
              <a:buFont typeface="Arial" panose="020B0604020202020204" pitchFamily="34" charset="0"/>
              <a:buChar char="•"/>
            </a:pPr>
            <a:r>
              <a:rPr lang="en-US" sz="2400" dirty="0" smtClean="0">
                <a:solidFill>
                  <a:srgbClr val="339933"/>
                </a:solidFill>
                <a:effectLst>
                  <a:outerShdw blurRad="38100" dist="38100" dir="2700000" algn="tl">
                    <a:srgbClr val="000000"/>
                  </a:outerShdw>
                </a:effectLst>
              </a:rPr>
              <a:t>Picrite</a:t>
            </a:r>
            <a:r>
              <a:rPr lang="en-US" sz="2400" dirty="0" smtClean="0">
                <a:effectLst>
                  <a:outerShdw blurRad="38100" dist="38100" dir="2700000" algn="tl">
                    <a:srgbClr val="000000"/>
                  </a:outerShdw>
                </a:effectLst>
              </a:rPr>
              <a:t> </a:t>
            </a:r>
            <a:r>
              <a:rPr lang="en-US" sz="2400" dirty="0" smtClean="0"/>
              <a:t>lavas produced via large degree partial melt</a:t>
            </a:r>
            <a:br>
              <a:rPr lang="en-US" sz="2400" dirty="0" smtClean="0"/>
            </a:br>
            <a:r>
              <a:rPr lang="en-US" sz="2400" dirty="0" smtClean="0"/>
              <a:t>- indicate a direct route from mantle to surface</a:t>
            </a:r>
          </a:p>
          <a:p>
            <a:pPr marL="533400" indent="-533400" algn="l">
              <a:lnSpc>
                <a:spcPct val="90000"/>
              </a:lnSpc>
              <a:buFont typeface="Arial" panose="020B0604020202020204" pitchFamily="34" charset="0"/>
              <a:buChar char="•"/>
            </a:pPr>
            <a:r>
              <a:rPr lang="en-US" sz="2400" dirty="0" smtClean="0"/>
              <a:t>~5-10 Ma later </a:t>
            </a:r>
            <a:r>
              <a:rPr lang="en-US" sz="2400" dirty="0" smtClean="0">
                <a:solidFill>
                  <a:srgbClr val="339933"/>
                </a:solidFill>
                <a:effectLst>
                  <a:outerShdw blurRad="38100" dist="38100" dir="2700000" algn="tl">
                    <a:srgbClr val="000000"/>
                  </a:outerShdw>
                </a:effectLst>
              </a:rPr>
              <a:t>alkalic melts </a:t>
            </a:r>
            <a:r>
              <a:rPr lang="en-US" sz="2400" dirty="0" smtClean="0"/>
              <a:t>(± Cu, Au, Ag, Pt-</a:t>
            </a:r>
            <a:r>
              <a:rPr lang="en-US" sz="2400" dirty="0" err="1" smtClean="0"/>
              <a:t>Pd</a:t>
            </a:r>
            <a:r>
              <a:rPr lang="en-US" sz="2400" dirty="0" smtClean="0"/>
              <a:t>-Mo) from low degree partial melt of a broad region of </a:t>
            </a:r>
            <a:r>
              <a:rPr lang="en-US" sz="2400" dirty="0" err="1" smtClean="0"/>
              <a:t>metasomatized</a:t>
            </a:r>
            <a:r>
              <a:rPr lang="en-US" sz="2400" dirty="0" smtClean="0"/>
              <a:t> mantle wedge</a:t>
            </a:r>
          </a:p>
          <a:p>
            <a:pPr marL="533400" indent="-533400" algn="l">
              <a:lnSpc>
                <a:spcPct val="90000"/>
              </a:lnSpc>
              <a:buFont typeface="Arial" panose="020B0604020202020204" pitchFamily="34" charset="0"/>
              <a:buChar char="•"/>
            </a:pPr>
            <a:r>
              <a:rPr lang="en-US" sz="2400" dirty="0" smtClean="0"/>
              <a:t>Rapid uplift of the </a:t>
            </a:r>
            <a:r>
              <a:rPr lang="en-US" sz="2400" dirty="0" err="1" smtClean="0"/>
              <a:t>orogen</a:t>
            </a:r>
            <a:r>
              <a:rPr lang="en-US" sz="2400" dirty="0" smtClean="0"/>
              <a:t> </a:t>
            </a:r>
            <a:r>
              <a:rPr lang="en-US" sz="2200" dirty="0">
                <a:solidFill>
                  <a:srgbClr val="339933"/>
                </a:solidFill>
                <a:effectLst>
                  <a:outerShdw blurRad="38100" dist="38100" dir="2700000" algn="tl">
                    <a:srgbClr val="000000">
                      <a:alpha val="43137"/>
                    </a:srgbClr>
                  </a:outerShdw>
                </a:effectLst>
              </a:rPr>
              <a:t>L</a:t>
            </a:r>
            <a:r>
              <a:rPr lang="en-US" sz="2400" dirty="0">
                <a:solidFill>
                  <a:srgbClr val="339933"/>
                </a:solidFill>
                <a:effectLst>
                  <a:outerShdw blurRad="38100" dist="38100" dir="2700000" algn="tl">
                    <a:srgbClr val="000000">
                      <a:alpha val="43137"/>
                    </a:srgbClr>
                  </a:outerShdw>
                </a:effectLst>
                <a:latin typeface="AAAGES" panose="020B0603050302020204" pitchFamily="34" charset="0"/>
              </a:rPr>
              <a:t>&gt;</a:t>
            </a:r>
            <a:r>
              <a:rPr lang="en-US" sz="2400" dirty="0">
                <a:solidFill>
                  <a:srgbClr val="339933"/>
                </a:solidFill>
                <a:effectLst>
                  <a:outerShdw blurRad="38100" dist="38100" dir="2700000" algn="tl">
                    <a:srgbClr val="000000">
                      <a:alpha val="43137"/>
                    </a:srgbClr>
                  </a:outerShdw>
                </a:effectLst>
              </a:rPr>
              <a:t>-</a:t>
            </a:r>
            <a:r>
              <a:rPr lang="en-US" sz="2200" dirty="0">
                <a:solidFill>
                  <a:srgbClr val="339933"/>
                </a:solidFill>
                <a:effectLst>
                  <a:outerShdw blurRad="38100" dist="38100" dir="2700000" algn="tl">
                    <a:srgbClr val="000000">
                      <a:alpha val="43137"/>
                    </a:srgbClr>
                  </a:outerShdw>
                </a:effectLst>
              </a:rPr>
              <a:t>E</a:t>
            </a:r>
            <a:r>
              <a:rPr lang="en-US" sz="2400" dirty="0">
                <a:solidFill>
                  <a:srgbClr val="339933"/>
                </a:solidFill>
                <a:effectLst>
                  <a:outerShdw blurRad="38100" dist="38100" dir="2700000" algn="tl">
                    <a:srgbClr val="000000">
                      <a:alpha val="43137"/>
                    </a:srgbClr>
                  </a:outerShdw>
                </a:effectLst>
                <a:latin typeface="AAAGES" panose="020B0603050302020204" pitchFamily="34" charset="0"/>
              </a:rPr>
              <a:t>J</a:t>
            </a:r>
            <a:r>
              <a:rPr lang="en-US" sz="2400" dirty="0">
                <a:solidFill>
                  <a:srgbClr val="339933"/>
                </a:solidFill>
                <a:effectLst>
                  <a:outerShdw blurRad="38100" dist="38100" dir="2700000" algn="tl">
                    <a:srgbClr val="000000">
                      <a:alpha val="43137"/>
                    </a:srgbClr>
                  </a:outerShdw>
                </a:effectLst>
              </a:rPr>
              <a:t> </a:t>
            </a:r>
            <a:r>
              <a:rPr lang="en-US" sz="2400" dirty="0" smtClean="0">
                <a:solidFill>
                  <a:srgbClr val="339933"/>
                </a:solidFill>
                <a:effectLst>
                  <a:outerShdw blurRad="38100" dist="38100" dir="2700000" algn="tl">
                    <a:srgbClr val="000000">
                      <a:alpha val="43137"/>
                    </a:srgbClr>
                  </a:outerShdw>
                </a:effectLst>
              </a:rPr>
              <a:t>unconformity</a:t>
            </a:r>
            <a:endParaRPr lang="en-CA" dirty="0">
              <a:solidFill>
                <a:srgbClr val="339933"/>
              </a:solidFill>
            </a:endParaRPr>
          </a:p>
        </p:txBody>
      </p:sp>
      <p:sp>
        <p:nvSpPr>
          <p:cNvPr id="10" name="Subtitle 2"/>
          <p:cNvSpPr txBox="1">
            <a:spLocks/>
          </p:cNvSpPr>
          <p:nvPr/>
        </p:nvSpPr>
        <p:spPr>
          <a:xfrm>
            <a:off x="3707904" y="1988841"/>
            <a:ext cx="5364088" cy="1728192"/>
          </a:xfrm>
          <a:prstGeom prst="rect">
            <a:avLst/>
          </a:prstGeom>
          <a:effectLst>
            <a:outerShdw blurRad="38100" dist="38100" dir="5400000" algn="ctr" rotWithShape="0">
              <a:srgbClr val="000000">
                <a:alpha val="43000"/>
              </a:srgbClr>
            </a:outerShdw>
          </a:effectLst>
        </p:spPr>
        <p:txBody>
          <a:bodyPr vert="horz" lIns="0" rIns="18288">
            <a:norm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533400" indent="-533400" algn="l">
              <a:lnSpc>
                <a:spcPct val="90000"/>
              </a:lnSpc>
              <a:buFont typeface="Arial" panose="020B0604020202020204" pitchFamily="34" charset="0"/>
              <a:buChar char="•"/>
            </a:pPr>
            <a:r>
              <a:rPr lang="en-US" sz="2400" dirty="0" smtClean="0"/>
              <a:t>Relate</a:t>
            </a:r>
            <a:r>
              <a:rPr lang="en-US" sz="2000" dirty="0" smtClean="0"/>
              <a:t> </a:t>
            </a:r>
            <a:r>
              <a:rPr lang="en-US" sz="2200" dirty="0" smtClean="0"/>
              <a:t>L</a:t>
            </a:r>
            <a:r>
              <a:rPr lang="en-US" sz="2400" dirty="0" smtClean="0">
                <a:latin typeface="AAAGES" panose="020B0603050302020204" pitchFamily="34" charset="0"/>
              </a:rPr>
              <a:t>&gt;</a:t>
            </a:r>
            <a:r>
              <a:rPr lang="en-US" sz="2400" dirty="0" smtClean="0"/>
              <a:t>-</a:t>
            </a:r>
            <a:r>
              <a:rPr lang="en-US" sz="2200" dirty="0" smtClean="0"/>
              <a:t>E</a:t>
            </a:r>
            <a:r>
              <a:rPr lang="en-US" sz="2400" dirty="0" smtClean="0">
                <a:latin typeface="AAAGES" panose="020B0603050302020204" pitchFamily="34" charset="0"/>
              </a:rPr>
              <a:t>J</a:t>
            </a:r>
            <a:r>
              <a:rPr lang="en-US" sz="2400" dirty="0" smtClean="0"/>
              <a:t> magmatism and porphyry mineralization to </a:t>
            </a:r>
            <a:r>
              <a:rPr lang="en-US" sz="2400" dirty="0" smtClean="0">
                <a:solidFill>
                  <a:srgbClr val="FF0000"/>
                </a:solidFill>
                <a:effectLst>
                  <a:outerShdw blurRad="38100" dist="38100" dir="2700000" algn="tl">
                    <a:srgbClr val="000000"/>
                  </a:outerShdw>
                </a:effectLst>
              </a:rPr>
              <a:t>stalled</a:t>
            </a:r>
            <a:r>
              <a:rPr lang="en-US" sz="2400" dirty="0" smtClean="0">
                <a:effectLst>
                  <a:outerShdw blurRad="38100" dist="38100" dir="2700000" algn="tl">
                    <a:srgbClr val="000000"/>
                  </a:outerShdw>
                </a:effectLst>
              </a:rPr>
              <a:t> </a:t>
            </a:r>
            <a:r>
              <a:rPr lang="en-US" sz="2400" dirty="0" smtClean="0">
                <a:solidFill>
                  <a:srgbClr val="FF0000"/>
                </a:solidFill>
                <a:effectLst>
                  <a:outerShdw blurRad="38100" dist="38100" dir="2700000" algn="tl">
                    <a:srgbClr val="000000"/>
                  </a:outerShdw>
                </a:effectLst>
              </a:rPr>
              <a:t>subduction</a:t>
            </a:r>
            <a:r>
              <a:rPr lang="en-US" sz="2400" dirty="0" smtClean="0">
                <a:effectLst>
                  <a:outerShdw blurRad="38100" dist="38100" dir="2700000" algn="tl">
                    <a:srgbClr val="000000"/>
                  </a:outerShdw>
                </a:effectLst>
              </a:rPr>
              <a:t> </a:t>
            </a:r>
            <a:r>
              <a:rPr lang="en-US" sz="2400" dirty="0" smtClean="0"/>
              <a:t>of low density crustal welt (</a:t>
            </a:r>
            <a:r>
              <a:rPr lang="en-US" sz="2400" dirty="0" err="1" smtClean="0">
                <a:solidFill>
                  <a:srgbClr val="339933"/>
                </a:solidFill>
                <a:effectLst>
                  <a:outerShdw blurRad="38100" dist="38100" dir="2700000" algn="tl">
                    <a:srgbClr val="000000">
                      <a:alpha val="43137"/>
                    </a:srgbClr>
                  </a:outerShdw>
                </a:effectLst>
              </a:rPr>
              <a:t>Kutcho-Sitlika-Venables</a:t>
            </a:r>
            <a:r>
              <a:rPr lang="en-US" sz="2400" dirty="0" smtClean="0"/>
              <a:t>)</a:t>
            </a:r>
            <a:endParaRPr lang="en-CA" dirty="0"/>
          </a:p>
        </p:txBody>
      </p:sp>
    </p:spTree>
    <p:extLst>
      <p:ext uri="{BB962C8B-B14F-4D97-AF65-F5344CB8AC3E}">
        <p14:creationId xmlns:p14="http://schemas.microsoft.com/office/powerpoint/2010/main" val="29028938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52690" y="2348880"/>
            <a:ext cx="2807542" cy="2990159"/>
          </a:xfrm>
        </p:spPr>
        <p:txBody>
          <a:bodyPr>
            <a:noAutofit/>
          </a:bodyPr>
          <a:lstStyle/>
          <a:p>
            <a:pPr marL="457200" indent="-457200" algn="l">
              <a:buFont typeface="Arial" panose="020B0604020202020204" pitchFamily="34" charset="0"/>
              <a:buChar char="•"/>
            </a:pPr>
            <a:r>
              <a:rPr lang="en-CA" sz="1800" dirty="0" smtClean="0">
                <a:latin typeface="AAAGES" panose="020B0603050302020204" pitchFamily="34" charset="0"/>
              </a:rPr>
              <a:t>LP - M&gt; </a:t>
            </a:r>
            <a:r>
              <a:rPr lang="en-CA" sz="1800" dirty="0" smtClean="0"/>
              <a:t> basalt, rhyolite, volcaniclastic rocks and </a:t>
            </a:r>
            <a:r>
              <a:rPr lang="en-CA" sz="1800" dirty="0" err="1" smtClean="0"/>
              <a:t>tonalite</a:t>
            </a:r>
            <a:r>
              <a:rPr lang="en-CA" sz="1800" dirty="0" smtClean="0"/>
              <a:t> </a:t>
            </a:r>
          </a:p>
          <a:p>
            <a:pPr marL="457200" indent="-457200" algn="l">
              <a:buFont typeface="Arial" panose="020B0604020202020204" pitchFamily="34" charset="0"/>
              <a:buChar char="•"/>
            </a:pPr>
            <a:r>
              <a:rPr lang="en-CA" sz="1800" dirty="0"/>
              <a:t>2</a:t>
            </a:r>
            <a:r>
              <a:rPr lang="en-CA" sz="1800" b="1" dirty="0" smtClean="0"/>
              <a:t>63 </a:t>
            </a:r>
            <a:r>
              <a:rPr lang="en-CA" sz="1800" b="1" dirty="0"/>
              <a:t>-237 </a:t>
            </a:r>
            <a:r>
              <a:rPr lang="en-CA" sz="1800" b="1" dirty="0" smtClean="0"/>
              <a:t>Ma</a:t>
            </a:r>
            <a:endParaRPr lang="en-CA" sz="1800" dirty="0"/>
          </a:p>
          <a:p>
            <a:pPr marL="457200" indent="-457200" algn="l">
              <a:buFont typeface="Arial" panose="020B0604020202020204" pitchFamily="34" charset="0"/>
              <a:buChar char="•"/>
            </a:pPr>
            <a:r>
              <a:rPr lang="en-CA" sz="1800" dirty="0" err="1" smtClean="0">
                <a:solidFill>
                  <a:schemeClr val="tx1">
                    <a:lumMod val="95000"/>
                  </a:schemeClr>
                </a:solidFill>
              </a:rPr>
              <a:t>Nd</a:t>
            </a:r>
            <a:r>
              <a:rPr lang="en-CA" sz="1800" dirty="0" smtClean="0">
                <a:solidFill>
                  <a:schemeClr val="tx1">
                    <a:lumMod val="95000"/>
                  </a:schemeClr>
                </a:solidFill>
              </a:rPr>
              <a:t>, </a:t>
            </a:r>
            <a:r>
              <a:rPr lang="en-CA" sz="1800" dirty="0">
                <a:solidFill>
                  <a:schemeClr val="tx1">
                    <a:lumMod val="95000"/>
                  </a:schemeClr>
                </a:solidFill>
              </a:rPr>
              <a:t>Pb </a:t>
            </a:r>
            <a:r>
              <a:rPr lang="en-CA" sz="1800" dirty="0" smtClean="0">
                <a:solidFill>
                  <a:schemeClr val="tx1">
                    <a:lumMod val="95000"/>
                  </a:schemeClr>
                </a:solidFill>
              </a:rPr>
              <a:t>&amp;  </a:t>
            </a:r>
            <a:r>
              <a:rPr lang="en-CA" sz="1800" dirty="0" err="1" smtClean="0">
                <a:solidFill>
                  <a:schemeClr val="tx1">
                    <a:lumMod val="95000"/>
                  </a:schemeClr>
                </a:solidFill>
              </a:rPr>
              <a:t>geochem</a:t>
            </a:r>
            <a:r>
              <a:rPr lang="en-CA" sz="1800" dirty="0" smtClean="0">
                <a:solidFill>
                  <a:schemeClr val="tx1">
                    <a:lumMod val="95000"/>
                  </a:schemeClr>
                </a:solidFill>
              </a:rPr>
              <a:t> </a:t>
            </a:r>
            <a:r>
              <a:rPr lang="en-CA" sz="1800" dirty="0">
                <a:solidFill>
                  <a:schemeClr val="tx1">
                    <a:lumMod val="95000"/>
                  </a:schemeClr>
                </a:solidFill>
              </a:rPr>
              <a:t>data </a:t>
            </a:r>
            <a:r>
              <a:rPr lang="en-CA" sz="1800" dirty="0" smtClean="0">
                <a:solidFill>
                  <a:schemeClr val="tx1">
                    <a:lumMod val="95000"/>
                  </a:schemeClr>
                </a:solidFill>
              </a:rPr>
              <a:t>suggest  </a:t>
            </a:r>
            <a:r>
              <a:rPr lang="en-CA" sz="1800" dirty="0" err="1">
                <a:solidFill>
                  <a:schemeClr val="tx1">
                    <a:lumMod val="95000"/>
                  </a:schemeClr>
                </a:solidFill>
              </a:rPr>
              <a:t>tholeiitic</a:t>
            </a:r>
            <a:r>
              <a:rPr lang="en-CA" sz="1800" dirty="0">
                <a:solidFill>
                  <a:schemeClr val="tx1">
                    <a:lumMod val="95000"/>
                  </a:schemeClr>
                </a:solidFill>
              </a:rPr>
              <a:t> </a:t>
            </a:r>
            <a:r>
              <a:rPr lang="en-CA" sz="1800" dirty="0" smtClean="0">
                <a:solidFill>
                  <a:schemeClr val="tx1">
                    <a:lumMod val="95000"/>
                  </a:schemeClr>
                </a:solidFill>
              </a:rPr>
              <a:t>affinity (Childe and </a:t>
            </a:r>
            <a:r>
              <a:rPr lang="en-CA" sz="1800" dirty="0">
                <a:solidFill>
                  <a:schemeClr val="tx1">
                    <a:lumMod val="95000"/>
                  </a:schemeClr>
                </a:solidFill>
              </a:rPr>
              <a:t>Thompson, 1997; Barrett, 1996</a:t>
            </a:r>
            <a:r>
              <a:rPr lang="en-CA" sz="1800" dirty="0" smtClean="0">
                <a:solidFill>
                  <a:schemeClr val="tx1">
                    <a:lumMod val="95000"/>
                  </a:schemeClr>
                </a:solidFill>
                <a:latin typeface="Arial Narrow" panose="020B0606020202030204" pitchFamily="34" charset="0"/>
              </a:rPr>
              <a:t>)</a:t>
            </a:r>
            <a:endParaRPr lang="en-CA" sz="1800" dirty="0">
              <a:solidFill>
                <a:schemeClr val="tx1">
                  <a:lumMod val="95000"/>
                </a:schemeClr>
              </a:solidFill>
            </a:endParaRPr>
          </a:p>
          <a:p>
            <a:pPr algn="l"/>
            <a:endParaRPr lang="en-CA" sz="2000" dirty="0">
              <a:solidFill>
                <a:schemeClr val="tx1">
                  <a:lumMod val="95000"/>
                </a:schemeClr>
              </a:solidFill>
              <a:latin typeface="Arial Narrow" panose="020B0606020202030204" pitchFamily="34" charset="0"/>
            </a:endParaRPr>
          </a:p>
          <a:p>
            <a:pPr algn="l"/>
            <a:r>
              <a:rPr lang="en-CA" sz="2000" dirty="0" smtClean="0"/>
              <a:t> </a:t>
            </a:r>
            <a:endParaRPr lang="en-CA" sz="2000" dirty="0"/>
          </a:p>
        </p:txBody>
      </p:sp>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1087616"/>
            <a:ext cx="3703700" cy="5509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148064" y="5402833"/>
            <a:ext cx="3960440" cy="1569660"/>
          </a:xfrm>
          <a:prstGeom prst="rect">
            <a:avLst/>
          </a:prstGeom>
          <a:noFill/>
        </p:spPr>
        <p:txBody>
          <a:bodyPr wrap="square" rtlCol="0">
            <a:spAutoFit/>
          </a:bodyPr>
          <a:lstStyle/>
          <a:p>
            <a:pPr algn="r"/>
            <a:r>
              <a:rPr lang="en-CA" sz="3200" b="1" i="1" dirty="0" smtClean="0"/>
              <a:t>Low-density crustal welt within Cache Creek terrane</a:t>
            </a:r>
            <a:endParaRPr lang="en-CA" sz="3200" b="1" i="1" dirty="0"/>
          </a:p>
        </p:txBody>
      </p:sp>
      <p:sp>
        <p:nvSpPr>
          <p:cNvPr id="9" name="TextBox 8"/>
          <p:cNvSpPr txBox="1"/>
          <p:nvPr/>
        </p:nvSpPr>
        <p:spPr>
          <a:xfrm>
            <a:off x="467544" y="150892"/>
            <a:ext cx="8856984" cy="707886"/>
          </a:xfrm>
          <a:prstGeom prst="rect">
            <a:avLst/>
          </a:prstGeom>
          <a:noFill/>
        </p:spPr>
        <p:txBody>
          <a:bodyPr wrap="square" rtlCol="0">
            <a:spAutoFit/>
          </a:bodyPr>
          <a:lstStyle/>
          <a:p>
            <a:r>
              <a:rPr lang="en-CA" sz="4000" dirty="0" err="1" smtClean="0"/>
              <a:t>Kutcho</a:t>
            </a:r>
            <a:r>
              <a:rPr lang="en-CA" sz="4000" dirty="0" smtClean="0"/>
              <a:t>-</a:t>
            </a:r>
            <a:r>
              <a:rPr lang="en-CA" sz="4000" dirty="0" err="1" smtClean="0"/>
              <a:t>Sitlika</a:t>
            </a:r>
            <a:r>
              <a:rPr lang="en-CA" sz="4000" dirty="0" smtClean="0"/>
              <a:t>-Wineglass-</a:t>
            </a:r>
            <a:r>
              <a:rPr lang="en-CA" sz="4000" dirty="0" err="1" smtClean="0"/>
              <a:t>Venables</a:t>
            </a:r>
            <a:r>
              <a:rPr lang="en-CA" sz="4000" dirty="0" smtClean="0">
                <a:latin typeface="+mj-lt"/>
              </a:rPr>
              <a:t>:</a:t>
            </a:r>
            <a:endParaRPr lang="en-CA" dirty="0">
              <a:latin typeface="+mj-lt"/>
            </a:endParaRPr>
          </a:p>
        </p:txBody>
      </p:sp>
      <p:sp>
        <p:nvSpPr>
          <p:cNvPr id="16" name="TextBox 15"/>
          <p:cNvSpPr txBox="1"/>
          <p:nvPr/>
        </p:nvSpPr>
        <p:spPr>
          <a:xfrm>
            <a:off x="3779912" y="764704"/>
            <a:ext cx="5369308" cy="1261884"/>
          </a:xfrm>
          <a:prstGeom prst="rect">
            <a:avLst/>
          </a:prstGeom>
          <a:noFill/>
        </p:spPr>
        <p:txBody>
          <a:bodyPr wrap="square" rtlCol="0">
            <a:spAutoFit/>
          </a:bodyPr>
          <a:lstStyle/>
          <a:p>
            <a:r>
              <a:rPr lang="en-CA" sz="3800" dirty="0" smtClean="0"/>
              <a:t>Fragments of a </a:t>
            </a:r>
            <a:r>
              <a:rPr lang="en-CA" sz="3800" dirty="0" err="1" smtClean="0"/>
              <a:t>Tethyan</a:t>
            </a:r>
            <a:r>
              <a:rPr lang="en-CA" sz="3800" dirty="0" smtClean="0"/>
              <a:t> </a:t>
            </a:r>
            <a:r>
              <a:rPr lang="en-CA" sz="3800" dirty="0" err="1" smtClean="0"/>
              <a:t>Permo</a:t>
            </a:r>
            <a:r>
              <a:rPr lang="en-CA" sz="3800" dirty="0" smtClean="0"/>
              <a:t> -Triassic intra-arc</a:t>
            </a:r>
            <a:endParaRPr lang="en-CA" sz="3800" dirty="0"/>
          </a:p>
        </p:txBody>
      </p:sp>
      <p:pic>
        <p:nvPicPr>
          <p:cNvPr id="205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0231" y="2276872"/>
            <a:ext cx="2448273" cy="2805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394699" y="5096217"/>
            <a:ext cx="2785813" cy="276999"/>
          </a:xfrm>
          <a:prstGeom prst="rect">
            <a:avLst/>
          </a:prstGeom>
          <a:noFill/>
        </p:spPr>
        <p:txBody>
          <a:bodyPr wrap="square" rtlCol="0">
            <a:spAutoFit/>
          </a:bodyPr>
          <a:lstStyle/>
          <a:p>
            <a:pPr algn="r"/>
            <a:r>
              <a:rPr lang="en-CA" sz="1200" b="1" dirty="0" err="1" smtClean="0">
                <a:solidFill>
                  <a:schemeClr val="tx1">
                    <a:lumMod val="95000"/>
                  </a:schemeClr>
                </a:solidFill>
                <a:latin typeface="Arial Narrow" panose="020B0606020202030204" pitchFamily="34" charset="0"/>
              </a:rPr>
              <a:t>Kutcho</a:t>
            </a:r>
            <a:r>
              <a:rPr lang="en-CA" sz="1200" b="1" dirty="0" smtClean="0">
                <a:solidFill>
                  <a:schemeClr val="tx1">
                    <a:lumMod val="95000"/>
                  </a:schemeClr>
                </a:solidFill>
                <a:latin typeface="Arial Narrow" panose="020B0606020202030204" pitchFamily="34" charset="0"/>
              </a:rPr>
              <a:t> assemblage </a:t>
            </a:r>
            <a:r>
              <a:rPr lang="en-CA" sz="1200" b="1" dirty="0" err="1" smtClean="0">
                <a:solidFill>
                  <a:schemeClr val="tx1">
                    <a:lumMod val="95000"/>
                  </a:schemeClr>
                </a:solidFill>
                <a:latin typeface="Arial Narrow" panose="020B0606020202030204" pitchFamily="34" charset="0"/>
              </a:rPr>
              <a:t>Schiarizza</a:t>
            </a:r>
            <a:r>
              <a:rPr lang="en-CA" sz="1200" b="1" dirty="0" smtClean="0">
                <a:solidFill>
                  <a:schemeClr val="tx1">
                    <a:lumMod val="95000"/>
                  </a:schemeClr>
                </a:solidFill>
                <a:latin typeface="Arial Narrow" panose="020B0606020202030204" pitchFamily="34" charset="0"/>
              </a:rPr>
              <a:t> ( 2012)</a:t>
            </a:r>
            <a:endParaRPr lang="en-CA" sz="1200" b="1" dirty="0">
              <a:solidFill>
                <a:schemeClr val="tx1">
                  <a:lumMod val="95000"/>
                </a:schemeClr>
              </a:solidFill>
              <a:latin typeface="Arial Narrow" panose="020B0606020202030204" pitchFamily="34" charset="0"/>
            </a:endParaRPr>
          </a:p>
        </p:txBody>
      </p:sp>
      <p:sp>
        <p:nvSpPr>
          <p:cNvPr id="2" name="Rectangle 1"/>
          <p:cNvSpPr/>
          <p:nvPr/>
        </p:nvSpPr>
        <p:spPr>
          <a:xfrm>
            <a:off x="1403648" y="3429000"/>
            <a:ext cx="216024" cy="216024"/>
          </a:xfrm>
          <a:prstGeom prst="rect">
            <a:avLst/>
          </a:prstGeom>
          <a:solidFill>
            <a:srgbClr val="FFFF00">
              <a:alpha val="5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ectangle 3"/>
          <p:cNvSpPr/>
          <p:nvPr/>
        </p:nvSpPr>
        <p:spPr>
          <a:xfrm>
            <a:off x="1691320" y="4077802"/>
            <a:ext cx="144016" cy="576064"/>
          </a:xfrm>
          <a:prstGeom prst="rect">
            <a:avLst/>
          </a:prstGeom>
          <a:solidFill>
            <a:srgbClr val="FFFF00">
              <a:alpha val="5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p:cNvSpPr/>
          <p:nvPr/>
        </p:nvSpPr>
        <p:spPr>
          <a:xfrm>
            <a:off x="1979712" y="5294821"/>
            <a:ext cx="144016" cy="216024"/>
          </a:xfrm>
          <a:prstGeom prst="rect">
            <a:avLst/>
          </a:prstGeom>
          <a:solidFill>
            <a:srgbClr val="FFFF00">
              <a:alpha val="5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p:cNvSpPr/>
          <p:nvPr/>
        </p:nvSpPr>
        <p:spPr>
          <a:xfrm>
            <a:off x="2123728" y="5585161"/>
            <a:ext cx="144016" cy="216024"/>
          </a:xfrm>
          <a:prstGeom prst="rect">
            <a:avLst/>
          </a:prstGeom>
          <a:solidFill>
            <a:srgbClr val="FFFF00">
              <a:alpha val="5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0" name="Straight Connector 9"/>
          <p:cNvCxnSpPr>
            <a:stCxn id="2" idx="2"/>
            <a:endCxn id="5" idx="0"/>
          </p:cNvCxnSpPr>
          <p:nvPr/>
        </p:nvCxnSpPr>
        <p:spPr>
          <a:xfrm>
            <a:off x="1511660" y="3645024"/>
            <a:ext cx="540060" cy="1649797"/>
          </a:xfrm>
          <a:prstGeom prst="line">
            <a:avLst/>
          </a:prstGeom>
          <a:ln w="38100">
            <a:solidFill>
              <a:srgbClr val="FFFF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84734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8" name="Picture 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9" t="4020" r="2020" b="2865"/>
          <a:stretch/>
        </p:blipFill>
        <p:spPr bwMode="auto">
          <a:xfrm>
            <a:off x="4572000" y="3501008"/>
            <a:ext cx="4536504" cy="328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6755941" y="1002612"/>
            <a:ext cx="2690719" cy="2018040"/>
          </a:xfrm>
          <a:prstGeom prst="rect">
            <a:avLst/>
          </a:prstGeom>
        </p:spPr>
      </p:pic>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989" y="1844824"/>
            <a:ext cx="3884947"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193554" y="6536377"/>
            <a:ext cx="1726889" cy="276999"/>
          </a:xfrm>
          <a:prstGeom prst="rect">
            <a:avLst/>
          </a:prstGeom>
          <a:noFill/>
        </p:spPr>
        <p:txBody>
          <a:bodyPr wrap="square" rtlCol="0">
            <a:spAutoFit/>
          </a:bodyPr>
          <a:lstStyle/>
          <a:p>
            <a:r>
              <a:rPr lang="en-CA" sz="1200" b="1" dirty="0" smtClean="0">
                <a:solidFill>
                  <a:schemeClr val="tx1">
                    <a:lumMod val="95000"/>
                  </a:schemeClr>
                </a:solidFill>
                <a:latin typeface="Arial Narrow" panose="020B0606020202030204" pitchFamily="34" charset="0"/>
              </a:rPr>
              <a:t>Brown and </a:t>
            </a:r>
            <a:r>
              <a:rPr lang="en-CA" sz="1200" b="1" dirty="0" err="1" smtClean="0">
                <a:solidFill>
                  <a:schemeClr val="tx1">
                    <a:lumMod val="95000"/>
                  </a:schemeClr>
                </a:solidFill>
                <a:latin typeface="Arial Narrow" panose="020B0606020202030204" pitchFamily="34" charset="0"/>
              </a:rPr>
              <a:t>Mussett</a:t>
            </a:r>
            <a:r>
              <a:rPr lang="en-CA" sz="1200" b="1" dirty="0" smtClean="0">
                <a:solidFill>
                  <a:schemeClr val="tx1">
                    <a:lumMod val="95000"/>
                  </a:schemeClr>
                </a:solidFill>
                <a:latin typeface="Arial Narrow" panose="020B0606020202030204" pitchFamily="34" charset="0"/>
              </a:rPr>
              <a:t>, 1993</a:t>
            </a:r>
            <a:endParaRPr lang="en-CA" sz="1200" b="1" dirty="0">
              <a:solidFill>
                <a:schemeClr val="tx1">
                  <a:lumMod val="95000"/>
                </a:schemeClr>
              </a:solidFill>
              <a:latin typeface="Arial Narrow" panose="020B0606020202030204" pitchFamily="34" charset="0"/>
            </a:endParaRPr>
          </a:p>
        </p:txBody>
      </p:sp>
      <p:sp>
        <p:nvSpPr>
          <p:cNvPr id="9" name="Title 1"/>
          <p:cNvSpPr txBox="1">
            <a:spLocks/>
          </p:cNvSpPr>
          <p:nvPr/>
        </p:nvSpPr>
        <p:spPr>
          <a:xfrm>
            <a:off x="145064" y="1196752"/>
            <a:ext cx="4282920" cy="557581"/>
          </a:xfrm>
          <a:prstGeom prst="rect">
            <a:avLst/>
          </a:prstGeom>
          <a:ln>
            <a:noFill/>
          </a:ln>
        </p:spPr>
        <p:txBody>
          <a:bodyPr vert="horz" lIns="0" tIns="0" rIns="0" bIns="0" anchor="b">
            <a:noAutofit/>
            <a:scene3d>
              <a:camera prst="orthographicFront"/>
              <a:lightRig rig="freezing" dir="t">
                <a:rot lat="0" lon="0" rev="5640000"/>
              </a:lightRig>
            </a:scene3d>
            <a:sp3d prstMaterial="flat">
              <a:bevelT w="38100" h="38100"/>
            </a:sp3d>
          </a:bodyPr>
          <a:lstStyle>
            <a:lvl1pPr algn="l" rtl="0" eaLnBrk="1" latinLnBrk="0" hangingPunct="1">
              <a:spcBef>
                <a:spcPct val="0"/>
              </a:spcBef>
              <a:buNone/>
              <a:defRPr kumimoji="0" lang="en-US" sz="5600" b="1" kern="1200"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CA" sz="3000" i="1" dirty="0" smtClean="0">
                <a:solidFill>
                  <a:schemeClr val="tx1"/>
                </a:solidFill>
                <a:effectLst/>
                <a:latin typeface="AAAGES" panose="020B0603050302020204" pitchFamily="34" charset="0"/>
                <a:cs typeface="Arial" panose="020B0604020202020204" pitchFamily="34" charset="0"/>
              </a:rPr>
              <a:t>L</a:t>
            </a:r>
            <a:r>
              <a:rPr lang="en-CA" sz="3200" i="1" dirty="0">
                <a:solidFill>
                  <a:schemeClr val="tx1"/>
                </a:solidFill>
                <a:effectLst/>
                <a:latin typeface="AAAGES" panose="020B0603050302020204" pitchFamily="34" charset="0"/>
                <a:cs typeface="Arial" panose="020B0604020202020204" pitchFamily="34" charset="0"/>
              </a:rPr>
              <a:t>&gt; </a:t>
            </a:r>
            <a:r>
              <a:rPr lang="en-CA" sz="3200" dirty="0" smtClean="0">
                <a:solidFill>
                  <a:schemeClr val="tx1"/>
                </a:solidFill>
                <a:effectLst/>
                <a:latin typeface="+mn-lt"/>
                <a:cs typeface="Arial" panose="020B0604020202020204" pitchFamily="34" charset="0"/>
              </a:rPr>
              <a:t>Iron Mask Picrite</a:t>
            </a:r>
            <a:endParaRPr lang="en-CA" sz="3200" dirty="0">
              <a:solidFill>
                <a:schemeClr val="tx1"/>
              </a:solidFill>
              <a:effectLst/>
              <a:latin typeface="+mn-lt"/>
              <a:cs typeface="Arial" panose="020B0604020202020204" pitchFamily="34" charset="0"/>
            </a:endParaRPr>
          </a:p>
        </p:txBody>
      </p:sp>
      <p:sp>
        <p:nvSpPr>
          <p:cNvPr id="10" name="TextBox 9"/>
          <p:cNvSpPr txBox="1"/>
          <p:nvPr/>
        </p:nvSpPr>
        <p:spPr>
          <a:xfrm rot="16200000">
            <a:off x="3091704" y="4821021"/>
            <a:ext cx="2546532" cy="338554"/>
          </a:xfrm>
          <a:prstGeom prst="rect">
            <a:avLst/>
          </a:prstGeom>
          <a:noFill/>
        </p:spPr>
        <p:txBody>
          <a:bodyPr wrap="square" rtlCol="0">
            <a:spAutoFit/>
          </a:bodyPr>
          <a:lstStyle/>
          <a:p>
            <a:r>
              <a:rPr lang="en-CA" sz="1600" b="1" dirty="0" smtClean="0">
                <a:solidFill>
                  <a:schemeClr val="tx1">
                    <a:lumMod val="95000"/>
                  </a:schemeClr>
                </a:solidFill>
                <a:latin typeface="Arial Narrow" panose="020B0606020202030204" pitchFamily="34" charset="0"/>
              </a:rPr>
              <a:t>Sample/Primitive Mantle</a:t>
            </a:r>
            <a:endParaRPr lang="en-CA" sz="1600" b="1" dirty="0">
              <a:solidFill>
                <a:schemeClr val="tx1">
                  <a:lumMod val="95000"/>
                </a:schemeClr>
              </a:solidFill>
              <a:latin typeface="Arial Narrow" panose="020B0606020202030204" pitchFamily="34" charset="0"/>
            </a:endParaRPr>
          </a:p>
        </p:txBody>
      </p:sp>
      <p:pic>
        <p:nvPicPr>
          <p:cNvPr id="307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3244" y="2312690"/>
            <a:ext cx="1928019" cy="353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Subtitle 2"/>
          <p:cNvSpPr txBox="1">
            <a:spLocks/>
          </p:cNvSpPr>
          <p:nvPr/>
        </p:nvSpPr>
        <p:spPr>
          <a:xfrm>
            <a:off x="532358" y="474925"/>
            <a:ext cx="6351091" cy="756084"/>
          </a:xfrm>
          <a:prstGeom prst="rect">
            <a:avLst/>
          </a:prstGeom>
        </p:spPr>
        <p:txBody>
          <a:bodyPr vert="horz" lIns="45720" rIns="45720" anchor="t">
            <a:noAutofit/>
          </a:bodyPr>
          <a:lstStyle>
            <a:lvl1pPr marL="0" indent="0" algn="l" rtl="0" eaLnBrk="1" latinLnBrk="0" hangingPunct="1">
              <a:spcBef>
                <a:spcPct val="20000"/>
              </a:spcBef>
              <a:buClr>
                <a:schemeClr val="accent3"/>
              </a:buClr>
              <a:buSzPct val="95000"/>
              <a:buFont typeface="Wingdings 2"/>
              <a:buNone/>
              <a:defRPr kumimoji="0" sz="22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None/>
              <a:defRPr kumimoji="0" sz="1800" kern="1200">
                <a:solidFill>
                  <a:schemeClr val="tx1">
                    <a:tint val="75000"/>
                  </a:schemeClr>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None/>
              <a:defRPr kumimoji="0" sz="1600" kern="1200">
                <a:solidFill>
                  <a:schemeClr val="tx1">
                    <a:tint val="75000"/>
                  </a:schemeClr>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None/>
              <a:defRPr kumimoji="0" sz="1400" kern="1200">
                <a:solidFill>
                  <a:schemeClr val="tx1">
                    <a:tint val="75000"/>
                  </a:schemeClr>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None/>
              <a:defRPr kumimoji="0" sz="1400" kern="1200">
                <a:solidFill>
                  <a:schemeClr val="tx1">
                    <a:tint val="75000"/>
                  </a:schemeClr>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r"/>
            <a:r>
              <a:rPr lang="en-CA" sz="4000" dirty="0" smtClean="0"/>
              <a:t>Chemistry – volcanic rocks</a:t>
            </a:r>
            <a:endParaRPr lang="en-CA" sz="4000" dirty="0"/>
          </a:p>
        </p:txBody>
      </p:sp>
      <p:sp>
        <p:nvSpPr>
          <p:cNvPr id="12" name="Subtitle 2"/>
          <p:cNvSpPr txBox="1">
            <a:spLocks/>
          </p:cNvSpPr>
          <p:nvPr/>
        </p:nvSpPr>
        <p:spPr>
          <a:xfrm>
            <a:off x="4211960" y="1700808"/>
            <a:ext cx="3024336" cy="2088232"/>
          </a:xfrm>
          <a:prstGeom prst="rect">
            <a:avLst/>
          </a:prstGeom>
        </p:spPr>
        <p:txBody>
          <a:bodyPr vert="horz" lIns="45720" rIns="45720" anchor="t">
            <a:normAutofit/>
          </a:bodyPr>
          <a:lstStyle>
            <a:lvl1pPr marL="0" indent="0" algn="l" rtl="0" eaLnBrk="1" latinLnBrk="0" hangingPunct="1">
              <a:spcBef>
                <a:spcPct val="20000"/>
              </a:spcBef>
              <a:buClr>
                <a:schemeClr val="accent3"/>
              </a:buClr>
              <a:buSzPct val="95000"/>
              <a:buFont typeface="Wingdings 2"/>
              <a:buNone/>
              <a:defRPr kumimoji="0" sz="22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None/>
              <a:defRPr kumimoji="0" sz="1800" kern="1200">
                <a:solidFill>
                  <a:schemeClr val="tx1">
                    <a:tint val="75000"/>
                  </a:schemeClr>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None/>
              <a:defRPr kumimoji="0" sz="1600" kern="1200">
                <a:solidFill>
                  <a:schemeClr val="tx1">
                    <a:tint val="75000"/>
                  </a:schemeClr>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None/>
              <a:defRPr kumimoji="0" sz="1400" kern="1200">
                <a:solidFill>
                  <a:schemeClr val="tx1">
                    <a:tint val="75000"/>
                  </a:schemeClr>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None/>
              <a:defRPr kumimoji="0" sz="1400" kern="1200">
                <a:solidFill>
                  <a:schemeClr val="tx1">
                    <a:tint val="75000"/>
                  </a:schemeClr>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CA" dirty="0" smtClean="0"/>
              <a:t>high T. high degree partial melt </a:t>
            </a:r>
            <a:r>
              <a:rPr lang="en-CA" dirty="0" err="1" smtClean="0"/>
              <a:t>Lherzolite</a:t>
            </a:r>
            <a:r>
              <a:rPr lang="en-CA" dirty="0" smtClean="0"/>
              <a:t> (±</a:t>
            </a:r>
            <a:r>
              <a:rPr lang="en-CA" dirty="0"/>
              <a:t>40</a:t>
            </a:r>
            <a:r>
              <a:rPr lang="en-CA" dirty="0" smtClean="0"/>
              <a:t>%, reflects rapid ascent w/out crustal contamination)</a:t>
            </a:r>
            <a:endParaRPr lang="en-CA" dirty="0"/>
          </a:p>
        </p:txBody>
      </p:sp>
    </p:spTree>
    <p:extLst>
      <p:ext uri="{BB962C8B-B14F-4D97-AF65-F5344CB8AC3E}">
        <p14:creationId xmlns:p14="http://schemas.microsoft.com/office/powerpoint/2010/main" val="4677186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80"/>
          <p:cNvGrpSpPr>
            <a:grpSpLocks/>
          </p:cNvGrpSpPr>
          <p:nvPr/>
        </p:nvGrpSpPr>
        <p:grpSpPr bwMode="auto">
          <a:xfrm rot="16200000">
            <a:off x="1968018" y="4538132"/>
            <a:ext cx="2220397" cy="1691421"/>
            <a:chOff x="-768" y="1728"/>
            <a:chExt cx="2064" cy="1440"/>
          </a:xfrm>
        </p:grpSpPr>
        <p:pic>
          <p:nvPicPr>
            <p:cNvPr id="5" name="Picture 77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456" y="1416"/>
              <a:ext cx="1440" cy="2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777"/>
            <p:cNvSpPr>
              <a:spLocks noChangeArrowheads="1"/>
            </p:cNvSpPr>
            <p:nvPr/>
          </p:nvSpPr>
          <p:spPr bwMode="auto">
            <a:xfrm rot="5400000">
              <a:off x="-456" y="1416"/>
              <a:ext cx="1440" cy="2064"/>
            </a:xfrm>
            <a:prstGeom prst="rect">
              <a:avLst/>
            </a:prstGeom>
            <a:noFill/>
            <a:ln w="38100">
              <a:solidFill>
                <a:srgbClr val="EAEAE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CA" sz="2400" b="0" i="0" u="none" strike="noStrike" kern="0" cap="none" spc="0" normalizeH="0" baseline="0" noProof="0" smtClean="0">
                <a:ln>
                  <a:noFill/>
                </a:ln>
                <a:solidFill>
                  <a:srgbClr val="EAEAEA"/>
                </a:solidFill>
                <a:effectLst/>
                <a:uLnTx/>
                <a:uFillTx/>
                <a:latin typeface="Times New Roman" pitchFamily="18" charset="0"/>
              </a:endParaRPr>
            </a:p>
          </p:txBody>
        </p:sp>
      </p:grpSp>
      <p:sp>
        <p:nvSpPr>
          <p:cNvPr id="7" name="Subtitle 2"/>
          <p:cNvSpPr txBox="1">
            <a:spLocks/>
          </p:cNvSpPr>
          <p:nvPr/>
        </p:nvSpPr>
        <p:spPr>
          <a:xfrm>
            <a:off x="60424" y="296652"/>
            <a:ext cx="5283369" cy="756084"/>
          </a:xfrm>
          <a:prstGeom prst="rect">
            <a:avLst/>
          </a:prstGeom>
        </p:spPr>
        <p:txBody>
          <a:bodyPr vert="horz" lIns="45720" rIns="45720" anchor="t">
            <a:noAutofit/>
          </a:bodyPr>
          <a:lstStyle>
            <a:lvl1pPr marL="0" indent="0" algn="l" rtl="0" eaLnBrk="1" latinLnBrk="0" hangingPunct="1">
              <a:spcBef>
                <a:spcPct val="20000"/>
              </a:spcBef>
              <a:buClr>
                <a:schemeClr val="accent3"/>
              </a:buClr>
              <a:buSzPct val="95000"/>
              <a:buFont typeface="Wingdings 2"/>
              <a:buNone/>
              <a:defRPr kumimoji="0" sz="22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None/>
              <a:defRPr kumimoji="0" sz="1800" kern="1200">
                <a:solidFill>
                  <a:schemeClr val="tx1">
                    <a:tint val="75000"/>
                  </a:schemeClr>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None/>
              <a:defRPr kumimoji="0" sz="1600" kern="1200">
                <a:solidFill>
                  <a:schemeClr val="tx1">
                    <a:tint val="75000"/>
                  </a:schemeClr>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None/>
              <a:defRPr kumimoji="0" sz="1400" kern="1200">
                <a:solidFill>
                  <a:schemeClr val="tx1">
                    <a:tint val="75000"/>
                  </a:schemeClr>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None/>
              <a:defRPr kumimoji="0" sz="1400" kern="1200">
                <a:solidFill>
                  <a:schemeClr val="tx1">
                    <a:tint val="75000"/>
                  </a:schemeClr>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r"/>
            <a:r>
              <a:rPr lang="en-CA" sz="4000" dirty="0" smtClean="0"/>
              <a:t>Alkalic Chemistry </a:t>
            </a:r>
            <a:endParaRPr lang="en-CA" sz="4000" dirty="0"/>
          </a:p>
        </p:txBody>
      </p:sp>
      <p:sp>
        <p:nvSpPr>
          <p:cNvPr id="8" name="Rectangle 427"/>
          <p:cNvSpPr>
            <a:spLocks noChangeArrowheads="1"/>
          </p:cNvSpPr>
          <p:nvPr/>
        </p:nvSpPr>
        <p:spPr bwMode="auto">
          <a:xfrm rot="16200000">
            <a:off x="3850827" y="1269854"/>
            <a:ext cx="175564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en-US" sz="1100" dirty="0">
                <a:solidFill>
                  <a:srgbClr val="FFFFFF"/>
                </a:solidFill>
                <a:latin typeface="Swis721 Lt BT" pitchFamily="34" charset="0"/>
              </a:rPr>
              <a:t>Lang et al.(1994)</a:t>
            </a:r>
            <a:endParaRPr lang="en-US" altLang="en-US" dirty="0"/>
          </a:p>
        </p:txBody>
      </p:sp>
      <p:grpSp>
        <p:nvGrpSpPr>
          <p:cNvPr id="9" name="Group 8"/>
          <p:cNvGrpSpPr/>
          <p:nvPr/>
        </p:nvGrpSpPr>
        <p:grpSpPr>
          <a:xfrm>
            <a:off x="-9060" y="1161473"/>
            <a:ext cx="4572415" cy="2987607"/>
            <a:chOff x="738230" y="3392608"/>
            <a:chExt cx="4572415" cy="2987607"/>
          </a:xfrm>
        </p:grpSpPr>
        <p:sp>
          <p:nvSpPr>
            <p:cNvPr id="10" name="Freeform 5"/>
            <p:cNvSpPr>
              <a:spLocks/>
            </p:cNvSpPr>
            <p:nvPr/>
          </p:nvSpPr>
          <p:spPr bwMode="auto">
            <a:xfrm>
              <a:off x="2125798" y="3988988"/>
              <a:ext cx="1150058" cy="1339486"/>
            </a:xfrm>
            <a:custGeom>
              <a:avLst/>
              <a:gdLst>
                <a:gd name="T0" fmla="*/ 66 w 105"/>
                <a:gd name="T1" fmla="*/ 102 h 130"/>
                <a:gd name="T2" fmla="*/ 96 w 105"/>
                <a:gd name="T3" fmla="*/ 80 h 130"/>
                <a:gd name="T4" fmla="*/ 105 w 105"/>
                <a:gd name="T5" fmla="*/ 68 h 130"/>
                <a:gd name="T6" fmla="*/ 105 w 105"/>
                <a:gd name="T7" fmla="*/ 43 h 130"/>
                <a:gd name="T8" fmla="*/ 68 w 105"/>
                <a:gd name="T9" fmla="*/ 1 h 130"/>
                <a:gd name="T10" fmla="*/ 33 w 105"/>
                <a:gd name="T11" fmla="*/ 17 h 130"/>
                <a:gd name="T12" fmla="*/ 3 w 105"/>
                <a:gd name="T13" fmla="*/ 61 h 130"/>
                <a:gd name="T14" fmla="*/ 8 w 105"/>
                <a:gd name="T15" fmla="*/ 128 h 130"/>
                <a:gd name="T16" fmla="*/ 19 w 105"/>
                <a:gd name="T17" fmla="*/ 127 h 130"/>
                <a:gd name="T18" fmla="*/ 66 w 105"/>
                <a:gd name="T19" fmla="*/ 102 h 130"/>
                <a:gd name="connsiteX0" fmla="*/ 6094 w 9808"/>
                <a:gd name="connsiteY0" fmla="*/ 7775 h 9858"/>
                <a:gd name="connsiteX1" fmla="*/ 8951 w 9808"/>
                <a:gd name="connsiteY1" fmla="*/ 6083 h 9858"/>
                <a:gd name="connsiteX2" fmla="*/ 9808 w 9808"/>
                <a:gd name="connsiteY2" fmla="*/ 5160 h 9858"/>
                <a:gd name="connsiteX3" fmla="*/ 9808 w 9808"/>
                <a:gd name="connsiteY3" fmla="*/ 3237 h 9858"/>
                <a:gd name="connsiteX4" fmla="*/ 6284 w 9808"/>
                <a:gd name="connsiteY4" fmla="*/ 6 h 9858"/>
                <a:gd name="connsiteX5" fmla="*/ 2951 w 9808"/>
                <a:gd name="connsiteY5" fmla="*/ 1237 h 9858"/>
                <a:gd name="connsiteX6" fmla="*/ 1700 w 9808"/>
                <a:gd name="connsiteY6" fmla="*/ 2205 h 9858"/>
                <a:gd name="connsiteX7" fmla="*/ 94 w 9808"/>
                <a:gd name="connsiteY7" fmla="*/ 4621 h 9858"/>
                <a:gd name="connsiteX8" fmla="*/ 570 w 9808"/>
                <a:gd name="connsiteY8" fmla="*/ 9775 h 9858"/>
                <a:gd name="connsiteX9" fmla="*/ 1618 w 9808"/>
                <a:gd name="connsiteY9" fmla="*/ 9698 h 9858"/>
                <a:gd name="connsiteX10" fmla="*/ 6094 w 9808"/>
                <a:gd name="connsiteY10" fmla="*/ 7775 h 9858"/>
                <a:gd name="connsiteX0" fmla="*/ 6213 w 10000"/>
                <a:gd name="connsiteY0" fmla="*/ 7887 h 10001"/>
                <a:gd name="connsiteX1" fmla="*/ 9126 w 10000"/>
                <a:gd name="connsiteY1" fmla="*/ 6171 h 10001"/>
                <a:gd name="connsiteX2" fmla="*/ 10000 w 10000"/>
                <a:gd name="connsiteY2" fmla="*/ 5234 h 10001"/>
                <a:gd name="connsiteX3" fmla="*/ 10000 w 10000"/>
                <a:gd name="connsiteY3" fmla="*/ 3284 h 10001"/>
                <a:gd name="connsiteX4" fmla="*/ 6407 w 10000"/>
                <a:gd name="connsiteY4" fmla="*/ 6 h 10001"/>
                <a:gd name="connsiteX5" fmla="*/ 3009 w 10000"/>
                <a:gd name="connsiteY5" fmla="*/ 1255 h 10001"/>
                <a:gd name="connsiteX6" fmla="*/ 1733 w 10000"/>
                <a:gd name="connsiteY6" fmla="*/ 2237 h 10001"/>
                <a:gd name="connsiteX7" fmla="*/ 96 w 10000"/>
                <a:gd name="connsiteY7" fmla="*/ 4688 h 10001"/>
                <a:gd name="connsiteX8" fmla="*/ 581 w 10000"/>
                <a:gd name="connsiteY8" fmla="*/ 9916 h 10001"/>
                <a:gd name="connsiteX9" fmla="*/ 1650 w 10000"/>
                <a:gd name="connsiteY9" fmla="*/ 9838 h 10001"/>
                <a:gd name="connsiteX10" fmla="*/ 6213 w 10000"/>
                <a:gd name="connsiteY10" fmla="*/ 7887 h 10001"/>
                <a:gd name="connsiteX0" fmla="*/ 6213 w 10000"/>
                <a:gd name="connsiteY0" fmla="*/ 7887 h 10001"/>
                <a:gd name="connsiteX1" fmla="*/ 9126 w 10000"/>
                <a:gd name="connsiteY1" fmla="*/ 6171 h 10001"/>
                <a:gd name="connsiteX2" fmla="*/ 10000 w 10000"/>
                <a:gd name="connsiteY2" fmla="*/ 5234 h 10001"/>
                <a:gd name="connsiteX3" fmla="*/ 10000 w 10000"/>
                <a:gd name="connsiteY3" fmla="*/ 3284 h 10001"/>
                <a:gd name="connsiteX4" fmla="*/ 6407 w 10000"/>
                <a:gd name="connsiteY4" fmla="*/ 6 h 10001"/>
                <a:gd name="connsiteX5" fmla="*/ 3009 w 10000"/>
                <a:gd name="connsiteY5" fmla="*/ 1255 h 10001"/>
                <a:gd name="connsiteX6" fmla="*/ 1733 w 10000"/>
                <a:gd name="connsiteY6" fmla="*/ 2237 h 10001"/>
                <a:gd name="connsiteX7" fmla="*/ 96 w 10000"/>
                <a:gd name="connsiteY7" fmla="*/ 4688 h 10001"/>
                <a:gd name="connsiteX8" fmla="*/ 581 w 10000"/>
                <a:gd name="connsiteY8" fmla="*/ 9916 h 10001"/>
                <a:gd name="connsiteX9" fmla="*/ 1650 w 10000"/>
                <a:gd name="connsiteY9" fmla="*/ 9838 h 10001"/>
                <a:gd name="connsiteX10" fmla="*/ 6213 w 10000"/>
                <a:gd name="connsiteY10" fmla="*/ 7887 h 10001"/>
                <a:gd name="connsiteX0" fmla="*/ 6213 w 10000"/>
                <a:gd name="connsiteY0" fmla="*/ 7887 h 10001"/>
                <a:gd name="connsiteX1" fmla="*/ 9126 w 10000"/>
                <a:gd name="connsiteY1" fmla="*/ 6171 h 10001"/>
                <a:gd name="connsiteX2" fmla="*/ 10000 w 10000"/>
                <a:gd name="connsiteY2" fmla="*/ 5234 h 10001"/>
                <a:gd name="connsiteX3" fmla="*/ 10000 w 10000"/>
                <a:gd name="connsiteY3" fmla="*/ 3284 h 10001"/>
                <a:gd name="connsiteX4" fmla="*/ 6407 w 10000"/>
                <a:gd name="connsiteY4" fmla="*/ 6 h 10001"/>
                <a:gd name="connsiteX5" fmla="*/ 3009 w 10000"/>
                <a:gd name="connsiteY5" fmla="*/ 1255 h 10001"/>
                <a:gd name="connsiteX6" fmla="*/ 1733 w 10000"/>
                <a:gd name="connsiteY6" fmla="*/ 2237 h 10001"/>
                <a:gd name="connsiteX7" fmla="*/ 96 w 10000"/>
                <a:gd name="connsiteY7" fmla="*/ 4688 h 10001"/>
                <a:gd name="connsiteX8" fmla="*/ 581 w 10000"/>
                <a:gd name="connsiteY8" fmla="*/ 9916 h 10001"/>
                <a:gd name="connsiteX9" fmla="*/ 1650 w 10000"/>
                <a:gd name="connsiteY9" fmla="*/ 9838 h 10001"/>
                <a:gd name="connsiteX10" fmla="*/ 6213 w 10000"/>
                <a:gd name="connsiteY10" fmla="*/ 7887 h 10001"/>
                <a:gd name="connsiteX0" fmla="*/ 6213 w 10000"/>
                <a:gd name="connsiteY0" fmla="*/ 7887 h 10001"/>
                <a:gd name="connsiteX1" fmla="*/ 9126 w 10000"/>
                <a:gd name="connsiteY1" fmla="*/ 6171 h 10001"/>
                <a:gd name="connsiteX2" fmla="*/ 10000 w 10000"/>
                <a:gd name="connsiteY2" fmla="*/ 5234 h 10001"/>
                <a:gd name="connsiteX3" fmla="*/ 10000 w 10000"/>
                <a:gd name="connsiteY3" fmla="*/ 3284 h 10001"/>
                <a:gd name="connsiteX4" fmla="*/ 6407 w 10000"/>
                <a:gd name="connsiteY4" fmla="*/ 6 h 10001"/>
                <a:gd name="connsiteX5" fmla="*/ 3009 w 10000"/>
                <a:gd name="connsiteY5" fmla="*/ 1255 h 10001"/>
                <a:gd name="connsiteX6" fmla="*/ 1587 w 10000"/>
                <a:gd name="connsiteY6" fmla="*/ 2130 h 10001"/>
                <a:gd name="connsiteX7" fmla="*/ 96 w 10000"/>
                <a:gd name="connsiteY7" fmla="*/ 4688 h 10001"/>
                <a:gd name="connsiteX8" fmla="*/ 581 w 10000"/>
                <a:gd name="connsiteY8" fmla="*/ 9916 h 10001"/>
                <a:gd name="connsiteX9" fmla="*/ 1650 w 10000"/>
                <a:gd name="connsiteY9" fmla="*/ 9838 h 10001"/>
                <a:gd name="connsiteX10" fmla="*/ 6213 w 10000"/>
                <a:gd name="connsiteY10" fmla="*/ 7887 h 10001"/>
                <a:gd name="connsiteX0" fmla="*/ 6213 w 10000"/>
                <a:gd name="connsiteY0" fmla="*/ 7887 h 10001"/>
                <a:gd name="connsiteX1" fmla="*/ 9126 w 10000"/>
                <a:gd name="connsiteY1" fmla="*/ 6171 h 10001"/>
                <a:gd name="connsiteX2" fmla="*/ 10000 w 10000"/>
                <a:gd name="connsiteY2" fmla="*/ 5234 h 10001"/>
                <a:gd name="connsiteX3" fmla="*/ 10000 w 10000"/>
                <a:gd name="connsiteY3" fmla="*/ 3284 h 10001"/>
                <a:gd name="connsiteX4" fmla="*/ 6407 w 10000"/>
                <a:gd name="connsiteY4" fmla="*/ 6 h 10001"/>
                <a:gd name="connsiteX5" fmla="*/ 3009 w 10000"/>
                <a:gd name="connsiteY5" fmla="*/ 1255 h 10001"/>
                <a:gd name="connsiteX6" fmla="*/ 2044 w 10000"/>
                <a:gd name="connsiteY6" fmla="*/ 1934 h 10001"/>
                <a:gd name="connsiteX7" fmla="*/ 96 w 10000"/>
                <a:gd name="connsiteY7" fmla="*/ 4688 h 10001"/>
                <a:gd name="connsiteX8" fmla="*/ 581 w 10000"/>
                <a:gd name="connsiteY8" fmla="*/ 9916 h 10001"/>
                <a:gd name="connsiteX9" fmla="*/ 1650 w 10000"/>
                <a:gd name="connsiteY9" fmla="*/ 9838 h 10001"/>
                <a:gd name="connsiteX10" fmla="*/ 6213 w 10000"/>
                <a:gd name="connsiteY10" fmla="*/ 7887 h 10001"/>
                <a:gd name="connsiteX0" fmla="*/ 6213 w 10000"/>
                <a:gd name="connsiteY0" fmla="*/ 7890 h 10004"/>
                <a:gd name="connsiteX1" fmla="*/ 9126 w 10000"/>
                <a:gd name="connsiteY1" fmla="*/ 6174 h 10004"/>
                <a:gd name="connsiteX2" fmla="*/ 10000 w 10000"/>
                <a:gd name="connsiteY2" fmla="*/ 5237 h 10004"/>
                <a:gd name="connsiteX3" fmla="*/ 10000 w 10000"/>
                <a:gd name="connsiteY3" fmla="*/ 3287 h 10004"/>
                <a:gd name="connsiteX4" fmla="*/ 6407 w 10000"/>
                <a:gd name="connsiteY4" fmla="*/ 9 h 10004"/>
                <a:gd name="connsiteX5" fmla="*/ 3570 w 10000"/>
                <a:gd name="connsiteY5" fmla="*/ 867 h 10004"/>
                <a:gd name="connsiteX6" fmla="*/ 2044 w 10000"/>
                <a:gd name="connsiteY6" fmla="*/ 1937 h 10004"/>
                <a:gd name="connsiteX7" fmla="*/ 96 w 10000"/>
                <a:gd name="connsiteY7" fmla="*/ 4691 h 10004"/>
                <a:gd name="connsiteX8" fmla="*/ 581 w 10000"/>
                <a:gd name="connsiteY8" fmla="*/ 9919 h 10004"/>
                <a:gd name="connsiteX9" fmla="*/ 1650 w 10000"/>
                <a:gd name="connsiteY9" fmla="*/ 9841 h 10004"/>
                <a:gd name="connsiteX10" fmla="*/ 6213 w 10000"/>
                <a:gd name="connsiteY10" fmla="*/ 7890 h 10004"/>
                <a:gd name="connsiteX0" fmla="*/ 6213 w 10000"/>
                <a:gd name="connsiteY0" fmla="*/ 7890 h 10004"/>
                <a:gd name="connsiteX1" fmla="*/ 9126 w 10000"/>
                <a:gd name="connsiteY1" fmla="*/ 6174 h 10004"/>
                <a:gd name="connsiteX2" fmla="*/ 10000 w 10000"/>
                <a:gd name="connsiteY2" fmla="*/ 5237 h 10004"/>
                <a:gd name="connsiteX3" fmla="*/ 10000 w 10000"/>
                <a:gd name="connsiteY3" fmla="*/ 3287 h 10004"/>
                <a:gd name="connsiteX4" fmla="*/ 6407 w 10000"/>
                <a:gd name="connsiteY4" fmla="*/ 9 h 10004"/>
                <a:gd name="connsiteX5" fmla="*/ 3570 w 10000"/>
                <a:gd name="connsiteY5" fmla="*/ 867 h 10004"/>
                <a:gd name="connsiteX6" fmla="*/ 2044 w 10000"/>
                <a:gd name="connsiteY6" fmla="*/ 1937 h 10004"/>
                <a:gd name="connsiteX7" fmla="*/ 96 w 10000"/>
                <a:gd name="connsiteY7" fmla="*/ 4691 h 10004"/>
                <a:gd name="connsiteX8" fmla="*/ 581 w 10000"/>
                <a:gd name="connsiteY8" fmla="*/ 9919 h 10004"/>
                <a:gd name="connsiteX9" fmla="*/ 1650 w 10000"/>
                <a:gd name="connsiteY9" fmla="*/ 9841 h 10004"/>
                <a:gd name="connsiteX10" fmla="*/ 6213 w 10000"/>
                <a:gd name="connsiteY10" fmla="*/ 7890 h 10004"/>
                <a:gd name="connsiteX0" fmla="*/ 6213 w 10000"/>
                <a:gd name="connsiteY0" fmla="*/ 7888 h 10002"/>
                <a:gd name="connsiteX1" fmla="*/ 9126 w 10000"/>
                <a:gd name="connsiteY1" fmla="*/ 6172 h 10002"/>
                <a:gd name="connsiteX2" fmla="*/ 10000 w 10000"/>
                <a:gd name="connsiteY2" fmla="*/ 5235 h 10002"/>
                <a:gd name="connsiteX3" fmla="*/ 10000 w 10000"/>
                <a:gd name="connsiteY3" fmla="*/ 3285 h 10002"/>
                <a:gd name="connsiteX4" fmla="*/ 6407 w 10000"/>
                <a:gd name="connsiteY4" fmla="*/ 7 h 10002"/>
                <a:gd name="connsiteX5" fmla="*/ 3196 w 10000"/>
                <a:gd name="connsiteY5" fmla="*/ 1096 h 10002"/>
                <a:gd name="connsiteX6" fmla="*/ 2044 w 10000"/>
                <a:gd name="connsiteY6" fmla="*/ 1935 h 10002"/>
                <a:gd name="connsiteX7" fmla="*/ 96 w 10000"/>
                <a:gd name="connsiteY7" fmla="*/ 4689 h 10002"/>
                <a:gd name="connsiteX8" fmla="*/ 581 w 10000"/>
                <a:gd name="connsiteY8" fmla="*/ 9917 h 10002"/>
                <a:gd name="connsiteX9" fmla="*/ 1650 w 10000"/>
                <a:gd name="connsiteY9" fmla="*/ 9839 h 10002"/>
                <a:gd name="connsiteX10" fmla="*/ 6213 w 10000"/>
                <a:gd name="connsiteY10" fmla="*/ 7888 h 10002"/>
                <a:gd name="connsiteX0" fmla="*/ 6213 w 10000"/>
                <a:gd name="connsiteY0" fmla="*/ 7888 h 10002"/>
                <a:gd name="connsiteX1" fmla="*/ 9126 w 10000"/>
                <a:gd name="connsiteY1" fmla="*/ 6172 h 10002"/>
                <a:gd name="connsiteX2" fmla="*/ 10000 w 10000"/>
                <a:gd name="connsiteY2" fmla="*/ 5235 h 10002"/>
                <a:gd name="connsiteX3" fmla="*/ 10000 w 10000"/>
                <a:gd name="connsiteY3" fmla="*/ 3285 h 10002"/>
                <a:gd name="connsiteX4" fmla="*/ 6407 w 10000"/>
                <a:gd name="connsiteY4" fmla="*/ 7 h 10002"/>
                <a:gd name="connsiteX5" fmla="*/ 3113 w 10000"/>
                <a:gd name="connsiteY5" fmla="*/ 1132 h 10002"/>
                <a:gd name="connsiteX6" fmla="*/ 2044 w 10000"/>
                <a:gd name="connsiteY6" fmla="*/ 1935 h 10002"/>
                <a:gd name="connsiteX7" fmla="*/ 96 w 10000"/>
                <a:gd name="connsiteY7" fmla="*/ 4689 h 10002"/>
                <a:gd name="connsiteX8" fmla="*/ 581 w 10000"/>
                <a:gd name="connsiteY8" fmla="*/ 9917 h 10002"/>
                <a:gd name="connsiteX9" fmla="*/ 1650 w 10000"/>
                <a:gd name="connsiteY9" fmla="*/ 9839 h 10002"/>
                <a:gd name="connsiteX10" fmla="*/ 6213 w 10000"/>
                <a:gd name="connsiteY10" fmla="*/ 7888 h 10002"/>
                <a:gd name="connsiteX0" fmla="*/ 6213 w 10000"/>
                <a:gd name="connsiteY0" fmla="*/ 7887 h 10001"/>
                <a:gd name="connsiteX1" fmla="*/ 9126 w 10000"/>
                <a:gd name="connsiteY1" fmla="*/ 6171 h 10001"/>
                <a:gd name="connsiteX2" fmla="*/ 10000 w 10000"/>
                <a:gd name="connsiteY2" fmla="*/ 5234 h 10001"/>
                <a:gd name="connsiteX3" fmla="*/ 10000 w 10000"/>
                <a:gd name="connsiteY3" fmla="*/ 3284 h 10001"/>
                <a:gd name="connsiteX4" fmla="*/ 6407 w 10000"/>
                <a:gd name="connsiteY4" fmla="*/ 6 h 10001"/>
                <a:gd name="connsiteX5" fmla="*/ 3113 w 10000"/>
                <a:gd name="connsiteY5" fmla="*/ 1131 h 10001"/>
                <a:gd name="connsiteX6" fmla="*/ 2044 w 10000"/>
                <a:gd name="connsiteY6" fmla="*/ 1934 h 10001"/>
                <a:gd name="connsiteX7" fmla="*/ 96 w 10000"/>
                <a:gd name="connsiteY7" fmla="*/ 4688 h 10001"/>
                <a:gd name="connsiteX8" fmla="*/ 581 w 10000"/>
                <a:gd name="connsiteY8" fmla="*/ 9916 h 10001"/>
                <a:gd name="connsiteX9" fmla="*/ 1650 w 10000"/>
                <a:gd name="connsiteY9" fmla="*/ 9838 h 10001"/>
                <a:gd name="connsiteX10" fmla="*/ 6213 w 10000"/>
                <a:gd name="connsiteY10" fmla="*/ 7887 h 10001"/>
                <a:gd name="connsiteX0" fmla="*/ 6213 w 10000"/>
                <a:gd name="connsiteY0" fmla="*/ 7887 h 10001"/>
                <a:gd name="connsiteX1" fmla="*/ 9126 w 10000"/>
                <a:gd name="connsiteY1" fmla="*/ 6171 h 10001"/>
                <a:gd name="connsiteX2" fmla="*/ 10000 w 10000"/>
                <a:gd name="connsiteY2" fmla="*/ 5234 h 10001"/>
                <a:gd name="connsiteX3" fmla="*/ 10000 w 10000"/>
                <a:gd name="connsiteY3" fmla="*/ 3284 h 10001"/>
                <a:gd name="connsiteX4" fmla="*/ 6407 w 10000"/>
                <a:gd name="connsiteY4" fmla="*/ 6 h 10001"/>
                <a:gd name="connsiteX5" fmla="*/ 3113 w 10000"/>
                <a:gd name="connsiteY5" fmla="*/ 1131 h 10001"/>
                <a:gd name="connsiteX6" fmla="*/ 2044 w 10000"/>
                <a:gd name="connsiteY6" fmla="*/ 1934 h 10001"/>
                <a:gd name="connsiteX7" fmla="*/ 96 w 10000"/>
                <a:gd name="connsiteY7" fmla="*/ 4688 h 10001"/>
                <a:gd name="connsiteX8" fmla="*/ 581 w 10000"/>
                <a:gd name="connsiteY8" fmla="*/ 9916 h 10001"/>
                <a:gd name="connsiteX9" fmla="*/ 1650 w 10000"/>
                <a:gd name="connsiteY9" fmla="*/ 9838 h 10001"/>
                <a:gd name="connsiteX10" fmla="*/ 6213 w 10000"/>
                <a:gd name="connsiteY10" fmla="*/ 7887 h 10001"/>
                <a:gd name="connsiteX0" fmla="*/ 6213 w 10000"/>
                <a:gd name="connsiteY0" fmla="*/ 7887 h 10001"/>
                <a:gd name="connsiteX1" fmla="*/ 9126 w 10000"/>
                <a:gd name="connsiteY1" fmla="*/ 6171 h 10001"/>
                <a:gd name="connsiteX2" fmla="*/ 10000 w 10000"/>
                <a:gd name="connsiteY2" fmla="*/ 5234 h 10001"/>
                <a:gd name="connsiteX3" fmla="*/ 10000 w 10000"/>
                <a:gd name="connsiteY3" fmla="*/ 3284 h 10001"/>
                <a:gd name="connsiteX4" fmla="*/ 6407 w 10000"/>
                <a:gd name="connsiteY4" fmla="*/ 6 h 10001"/>
                <a:gd name="connsiteX5" fmla="*/ 3113 w 10000"/>
                <a:gd name="connsiteY5" fmla="*/ 1131 h 10001"/>
                <a:gd name="connsiteX6" fmla="*/ 2044 w 10000"/>
                <a:gd name="connsiteY6" fmla="*/ 1934 h 10001"/>
                <a:gd name="connsiteX7" fmla="*/ 96 w 10000"/>
                <a:gd name="connsiteY7" fmla="*/ 4688 h 10001"/>
                <a:gd name="connsiteX8" fmla="*/ 581 w 10000"/>
                <a:gd name="connsiteY8" fmla="*/ 9916 h 10001"/>
                <a:gd name="connsiteX9" fmla="*/ 1650 w 10000"/>
                <a:gd name="connsiteY9" fmla="*/ 9838 h 10001"/>
                <a:gd name="connsiteX10" fmla="*/ 6213 w 10000"/>
                <a:gd name="connsiteY10" fmla="*/ 7887 h 10001"/>
                <a:gd name="connsiteX0" fmla="*/ 6291 w 10078"/>
                <a:gd name="connsiteY0" fmla="*/ 7887 h 10001"/>
                <a:gd name="connsiteX1" fmla="*/ 9204 w 10078"/>
                <a:gd name="connsiteY1" fmla="*/ 6171 h 10001"/>
                <a:gd name="connsiteX2" fmla="*/ 10078 w 10078"/>
                <a:gd name="connsiteY2" fmla="*/ 5234 h 10001"/>
                <a:gd name="connsiteX3" fmla="*/ 10078 w 10078"/>
                <a:gd name="connsiteY3" fmla="*/ 3284 h 10001"/>
                <a:gd name="connsiteX4" fmla="*/ 6485 w 10078"/>
                <a:gd name="connsiteY4" fmla="*/ 6 h 10001"/>
                <a:gd name="connsiteX5" fmla="*/ 3191 w 10078"/>
                <a:gd name="connsiteY5" fmla="*/ 1131 h 10001"/>
                <a:gd name="connsiteX6" fmla="*/ 2122 w 10078"/>
                <a:gd name="connsiteY6" fmla="*/ 1934 h 10001"/>
                <a:gd name="connsiteX7" fmla="*/ 174 w 10078"/>
                <a:gd name="connsiteY7" fmla="*/ 4688 h 10001"/>
                <a:gd name="connsiteX8" fmla="*/ 149 w 10078"/>
                <a:gd name="connsiteY8" fmla="*/ 8478 h 10001"/>
                <a:gd name="connsiteX9" fmla="*/ 659 w 10078"/>
                <a:gd name="connsiteY9" fmla="*/ 9916 h 10001"/>
                <a:gd name="connsiteX10" fmla="*/ 1728 w 10078"/>
                <a:gd name="connsiteY10" fmla="*/ 9838 h 10001"/>
                <a:gd name="connsiteX11" fmla="*/ 6291 w 10078"/>
                <a:gd name="connsiteY11" fmla="*/ 7887 h 10001"/>
                <a:gd name="connsiteX0" fmla="*/ 6248 w 10035"/>
                <a:gd name="connsiteY0" fmla="*/ 7887 h 10001"/>
                <a:gd name="connsiteX1" fmla="*/ 9161 w 10035"/>
                <a:gd name="connsiteY1" fmla="*/ 6171 h 10001"/>
                <a:gd name="connsiteX2" fmla="*/ 10035 w 10035"/>
                <a:gd name="connsiteY2" fmla="*/ 5234 h 10001"/>
                <a:gd name="connsiteX3" fmla="*/ 10035 w 10035"/>
                <a:gd name="connsiteY3" fmla="*/ 3284 h 10001"/>
                <a:gd name="connsiteX4" fmla="*/ 6442 w 10035"/>
                <a:gd name="connsiteY4" fmla="*/ 6 h 10001"/>
                <a:gd name="connsiteX5" fmla="*/ 3148 w 10035"/>
                <a:gd name="connsiteY5" fmla="*/ 1131 h 10001"/>
                <a:gd name="connsiteX6" fmla="*/ 2079 w 10035"/>
                <a:gd name="connsiteY6" fmla="*/ 1934 h 10001"/>
                <a:gd name="connsiteX7" fmla="*/ 131 w 10035"/>
                <a:gd name="connsiteY7" fmla="*/ 4688 h 10001"/>
                <a:gd name="connsiteX8" fmla="*/ 106 w 10035"/>
                <a:gd name="connsiteY8" fmla="*/ 8478 h 10001"/>
                <a:gd name="connsiteX9" fmla="*/ 616 w 10035"/>
                <a:gd name="connsiteY9" fmla="*/ 9916 h 10001"/>
                <a:gd name="connsiteX10" fmla="*/ 1685 w 10035"/>
                <a:gd name="connsiteY10" fmla="*/ 9838 h 10001"/>
                <a:gd name="connsiteX11" fmla="*/ 6248 w 10035"/>
                <a:gd name="connsiteY11" fmla="*/ 7887 h 10001"/>
                <a:gd name="connsiteX0" fmla="*/ 6268 w 10055"/>
                <a:gd name="connsiteY0" fmla="*/ 7887 h 10001"/>
                <a:gd name="connsiteX1" fmla="*/ 9181 w 10055"/>
                <a:gd name="connsiteY1" fmla="*/ 6171 h 10001"/>
                <a:gd name="connsiteX2" fmla="*/ 10055 w 10055"/>
                <a:gd name="connsiteY2" fmla="*/ 5234 h 10001"/>
                <a:gd name="connsiteX3" fmla="*/ 10055 w 10055"/>
                <a:gd name="connsiteY3" fmla="*/ 3284 h 10001"/>
                <a:gd name="connsiteX4" fmla="*/ 6462 w 10055"/>
                <a:gd name="connsiteY4" fmla="*/ 6 h 10001"/>
                <a:gd name="connsiteX5" fmla="*/ 3168 w 10055"/>
                <a:gd name="connsiteY5" fmla="*/ 1131 h 10001"/>
                <a:gd name="connsiteX6" fmla="*/ 2099 w 10055"/>
                <a:gd name="connsiteY6" fmla="*/ 1934 h 10001"/>
                <a:gd name="connsiteX7" fmla="*/ 151 w 10055"/>
                <a:gd name="connsiteY7" fmla="*/ 4688 h 10001"/>
                <a:gd name="connsiteX8" fmla="*/ 43 w 10055"/>
                <a:gd name="connsiteY8" fmla="*/ 8887 h 10001"/>
                <a:gd name="connsiteX9" fmla="*/ 636 w 10055"/>
                <a:gd name="connsiteY9" fmla="*/ 9916 h 10001"/>
                <a:gd name="connsiteX10" fmla="*/ 1705 w 10055"/>
                <a:gd name="connsiteY10" fmla="*/ 9838 h 10001"/>
                <a:gd name="connsiteX11" fmla="*/ 6268 w 10055"/>
                <a:gd name="connsiteY11" fmla="*/ 7887 h 10001"/>
                <a:gd name="connsiteX0" fmla="*/ 6298 w 10085"/>
                <a:gd name="connsiteY0" fmla="*/ 7887 h 10001"/>
                <a:gd name="connsiteX1" fmla="*/ 9211 w 10085"/>
                <a:gd name="connsiteY1" fmla="*/ 6171 h 10001"/>
                <a:gd name="connsiteX2" fmla="*/ 10085 w 10085"/>
                <a:gd name="connsiteY2" fmla="*/ 5234 h 10001"/>
                <a:gd name="connsiteX3" fmla="*/ 10085 w 10085"/>
                <a:gd name="connsiteY3" fmla="*/ 3284 h 10001"/>
                <a:gd name="connsiteX4" fmla="*/ 6492 w 10085"/>
                <a:gd name="connsiteY4" fmla="*/ 6 h 10001"/>
                <a:gd name="connsiteX5" fmla="*/ 3198 w 10085"/>
                <a:gd name="connsiteY5" fmla="*/ 1131 h 10001"/>
                <a:gd name="connsiteX6" fmla="*/ 2129 w 10085"/>
                <a:gd name="connsiteY6" fmla="*/ 1934 h 10001"/>
                <a:gd name="connsiteX7" fmla="*/ 181 w 10085"/>
                <a:gd name="connsiteY7" fmla="*/ 4688 h 10001"/>
                <a:gd name="connsiteX8" fmla="*/ 73 w 10085"/>
                <a:gd name="connsiteY8" fmla="*/ 6255 h 10001"/>
                <a:gd name="connsiteX9" fmla="*/ 73 w 10085"/>
                <a:gd name="connsiteY9" fmla="*/ 8887 h 10001"/>
                <a:gd name="connsiteX10" fmla="*/ 666 w 10085"/>
                <a:gd name="connsiteY10" fmla="*/ 9916 h 10001"/>
                <a:gd name="connsiteX11" fmla="*/ 1735 w 10085"/>
                <a:gd name="connsiteY11" fmla="*/ 9838 h 10001"/>
                <a:gd name="connsiteX12" fmla="*/ 6298 w 10085"/>
                <a:gd name="connsiteY12" fmla="*/ 7887 h 10001"/>
                <a:gd name="connsiteX0" fmla="*/ 6267 w 10054"/>
                <a:gd name="connsiteY0" fmla="*/ 7887 h 10001"/>
                <a:gd name="connsiteX1" fmla="*/ 9180 w 10054"/>
                <a:gd name="connsiteY1" fmla="*/ 6171 h 10001"/>
                <a:gd name="connsiteX2" fmla="*/ 10054 w 10054"/>
                <a:gd name="connsiteY2" fmla="*/ 5234 h 10001"/>
                <a:gd name="connsiteX3" fmla="*/ 10054 w 10054"/>
                <a:gd name="connsiteY3" fmla="*/ 3284 h 10001"/>
                <a:gd name="connsiteX4" fmla="*/ 6461 w 10054"/>
                <a:gd name="connsiteY4" fmla="*/ 6 h 10001"/>
                <a:gd name="connsiteX5" fmla="*/ 3167 w 10054"/>
                <a:gd name="connsiteY5" fmla="*/ 1131 h 10001"/>
                <a:gd name="connsiteX6" fmla="*/ 2098 w 10054"/>
                <a:gd name="connsiteY6" fmla="*/ 1934 h 10001"/>
                <a:gd name="connsiteX7" fmla="*/ 150 w 10054"/>
                <a:gd name="connsiteY7" fmla="*/ 4688 h 10001"/>
                <a:gd name="connsiteX8" fmla="*/ 146 w 10054"/>
                <a:gd name="connsiteY8" fmla="*/ 5988 h 10001"/>
                <a:gd name="connsiteX9" fmla="*/ 42 w 10054"/>
                <a:gd name="connsiteY9" fmla="*/ 8887 h 10001"/>
                <a:gd name="connsiteX10" fmla="*/ 635 w 10054"/>
                <a:gd name="connsiteY10" fmla="*/ 9916 h 10001"/>
                <a:gd name="connsiteX11" fmla="*/ 1704 w 10054"/>
                <a:gd name="connsiteY11" fmla="*/ 9838 h 10001"/>
                <a:gd name="connsiteX12" fmla="*/ 6267 w 10054"/>
                <a:gd name="connsiteY12" fmla="*/ 7887 h 10001"/>
                <a:gd name="connsiteX0" fmla="*/ 6254 w 10041"/>
                <a:gd name="connsiteY0" fmla="*/ 7887 h 10001"/>
                <a:gd name="connsiteX1" fmla="*/ 9167 w 10041"/>
                <a:gd name="connsiteY1" fmla="*/ 6171 h 10001"/>
                <a:gd name="connsiteX2" fmla="*/ 10041 w 10041"/>
                <a:gd name="connsiteY2" fmla="*/ 5234 h 10001"/>
                <a:gd name="connsiteX3" fmla="*/ 10041 w 10041"/>
                <a:gd name="connsiteY3" fmla="*/ 3284 h 10001"/>
                <a:gd name="connsiteX4" fmla="*/ 6448 w 10041"/>
                <a:gd name="connsiteY4" fmla="*/ 6 h 10001"/>
                <a:gd name="connsiteX5" fmla="*/ 3154 w 10041"/>
                <a:gd name="connsiteY5" fmla="*/ 1131 h 10001"/>
                <a:gd name="connsiteX6" fmla="*/ 2085 w 10041"/>
                <a:gd name="connsiteY6" fmla="*/ 1934 h 10001"/>
                <a:gd name="connsiteX7" fmla="*/ 137 w 10041"/>
                <a:gd name="connsiteY7" fmla="*/ 4688 h 10001"/>
                <a:gd name="connsiteX8" fmla="*/ 133 w 10041"/>
                <a:gd name="connsiteY8" fmla="*/ 5988 h 10001"/>
                <a:gd name="connsiteX9" fmla="*/ 29 w 10041"/>
                <a:gd name="connsiteY9" fmla="*/ 8887 h 10001"/>
                <a:gd name="connsiteX10" fmla="*/ 622 w 10041"/>
                <a:gd name="connsiteY10" fmla="*/ 9916 h 10001"/>
                <a:gd name="connsiteX11" fmla="*/ 1691 w 10041"/>
                <a:gd name="connsiteY11" fmla="*/ 9838 h 10001"/>
                <a:gd name="connsiteX12" fmla="*/ 6254 w 10041"/>
                <a:gd name="connsiteY12" fmla="*/ 7887 h 10001"/>
                <a:gd name="connsiteX0" fmla="*/ 6266 w 10053"/>
                <a:gd name="connsiteY0" fmla="*/ 7887 h 10001"/>
                <a:gd name="connsiteX1" fmla="*/ 9179 w 10053"/>
                <a:gd name="connsiteY1" fmla="*/ 6171 h 10001"/>
                <a:gd name="connsiteX2" fmla="*/ 10053 w 10053"/>
                <a:gd name="connsiteY2" fmla="*/ 5234 h 10001"/>
                <a:gd name="connsiteX3" fmla="*/ 10053 w 10053"/>
                <a:gd name="connsiteY3" fmla="*/ 3284 h 10001"/>
                <a:gd name="connsiteX4" fmla="*/ 6460 w 10053"/>
                <a:gd name="connsiteY4" fmla="*/ 6 h 10001"/>
                <a:gd name="connsiteX5" fmla="*/ 3166 w 10053"/>
                <a:gd name="connsiteY5" fmla="*/ 1131 h 10001"/>
                <a:gd name="connsiteX6" fmla="*/ 2097 w 10053"/>
                <a:gd name="connsiteY6" fmla="*/ 1934 h 10001"/>
                <a:gd name="connsiteX7" fmla="*/ 149 w 10053"/>
                <a:gd name="connsiteY7" fmla="*/ 4688 h 10001"/>
                <a:gd name="connsiteX8" fmla="*/ 145 w 10053"/>
                <a:gd name="connsiteY8" fmla="*/ 5988 h 10001"/>
                <a:gd name="connsiteX9" fmla="*/ 41 w 10053"/>
                <a:gd name="connsiteY9" fmla="*/ 8887 h 10001"/>
                <a:gd name="connsiteX10" fmla="*/ 634 w 10053"/>
                <a:gd name="connsiteY10" fmla="*/ 9916 h 10001"/>
                <a:gd name="connsiteX11" fmla="*/ 1703 w 10053"/>
                <a:gd name="connsiteY11" fmla="*/ 9838 h 10001"/>
                <a:gd name="connsiteX12" fmla="*/ 6266 w 10053"/>
                <a:gd name="connsiteY12" fmla="*/ 7887 h 10001"/>
                <a:gd name="connsiteX0" fmla="*/ 6280 w 10067"/>
                <a:gd name="connsiteY0" fmla="*/ 7887 h 10001"/>
                <a:gd name="connsiteX1" fmla="*/ 9193 w 10067"/>
                <a:gd name="connsiteY1" fmla="*/ 6171 h 10001"/>
                <a:gd name="connsiteX2" fmla="*/ 10067 w 10067"/>
                <a:gd name="connsiteY2" fmla="*/ 5234 h 10001"/>
                <a:gd name="connsiteX3" fmla="*/ 10067 w 10067"/>
                <a:gd name="connsiteY3" fmla="*/ 3284 h 10001"/>
                <a:gd name="connsiteX4" fmla="*/ 6474 w 10067"/>
                <a:gd name="connsiteY4" fmla="*/ 6 h 10001"/>
                <a:gd name="connsiteX5" fmla="*/ 3180 w 10067"/>
                <a:gd name="connsiteY5" fmla="*/ 1131 h 10001"/>
                <a:gd name="connsiteX6" fmla="*/ 2111 w 10067"/>
                <a:gd name="connsiteY6" fmla="*/ 1934 h 10001"/>
                <a:gd name="connsiteX7" fmla="*/ 163 w 10067"/>
                <a:gd name="connsiteY7" fmla="*/ 4688 h 10001"/>
                <a:gd name="connsiteX8" fmla="*/ 159 w 10067"/>
                <a:gd name="connsiteY8" fmla="*/ 5988 h 10001"/>
                <a:gd name="connsiteX9" fmla="*/ 55 w 10067"/>
                <a:gd name="connsiteY9" fmla="*/ 8887 h 10001"/>
                <a:gd name="connsiteX10" fmla="*/ 648 w 10067"/>
                <a:gd name="connsiteY10" fmla="*/ 9916 h 10001"/>
                <a:gd name="connsiteX11" fmla="*/ 1717 w 10067"/>
                <a:gd name="connsiteY11" fmla="*/ 9838 h 10001"/>
                <a:gd name="connsiteX12" fmla="*/ 6280 w 10067"/>
                <a:gd name="connsiteY12" fmla="*/ 7887 h 10001"/>
                <a:gd name="connsiteX0" fmla="*/ 6276 w 10063"/>
                <a:gd name="connsiteY0" fmla="*/ 7887 h 10001"/>
                <a:gd name="connsiteX1" fmla="*/ 9189 w 10063"/>
                <a:gd name="connsiteY1" fmla="*/ 6171 h 10001"/>
                <a:gd name="connsiteX2" fmla="*/ 10063 w 10063"/>
                <a:gd name="connsiteY2" fmla="*/ 5234 h 10001"/>
                <a:gd name="connsiteX3" fmla="*/ 10063 w 10063"/>
                <a:gd name="connsiteY3" fmla="*/ 3284 h 10001"/>
                <a:gd name="connsiteX4" fmla="*/ 6470 w 10063"/>
                <a:gd name="connsiteY4" fmla="*/ 6 h 10001"/>
                <a:gd name="connsiteX5" fmla="*/ 3176 w 10063"/>
                <a:gd name="connsiteY5" fmla="*/ 1131 h 10001"/>
                <a:gd name="connsiteX6" fmla="*/ 2107 w 10063"/>
                <a:gd name="connsiteY6" fmla="*/ 1934 h 10001"/>
                <a:gd name="connsiteX7" fmla="*/ 159 w 10063"/>
                <a:gd name="connsiteY7" fmla="*/ 4688 h 10001"/>
                <a:gd name="connsiteX8" fmla="*/ 155 w 10063"/>
                <a:gd name="connsiteY8" fmla="*/ 5988 h 10001"/>
                <a:gd name="connsiteX9" fmla="*/ 51 w 10063"/>
                <a:gd name="connsiteY9" fmla="*/ 8887 h 10001"/>
                <a:gd name="connsiteX10" fmla="*/ 644 w 10063"/>
                <a:gd name="connsiteY10" fmla="*/ 9916 h 10001"/>
                <a:gd name="connsiteX11" fmla="*/ 1713 w 10063"/>
                <a:gd name="connsiteY11" fmla="*/ 9838 h 10001"/>
                <a:gd name="connsiteX12" fmla="*/ 6276 w 10063"/>
                <a:gd name="connsiteY12" fmla="*/ 7887 h 10001"/>
                <a:gd name="connsiteX0" fmla="*/ 6254 w 10041"/>
                <a:gd name="connsiteY0" fmla="*/ 7887 h 10001"/>
                <a:gd name="connsiteX1" fmla="*/ 9167 w 10041"/>
                <a:gd name="connsiteY1" fmla="*/ 6171 h 10001"/>
                <a:gd name="connsiteX2" fmla="*/ 10041 w 10041"/>
                <a:gd name="connsiteY2" fmla="*/ 5234 h 10001"/>
                <a:gd name="connsiteX3" fmla="*/ 10041 w 10041"/>
                <a:gd name="connsiteY3" fmla="*/ 3284 h 10001"/>
                <a:gd name="connsiteX4" fmla="*/ 6448 w 10041"/>
                <a:gd name="connsiteY4" fmla="*/ 6 h 10001"/>
                <a:gd name="connsiteX5" fmla="*/ 3154 w 10041"/>
                <a:gd name="connsiteY5" fmla="*/ 1131 h 10001"/>
                <a:gd name="connsiteX6" fmla="*/ 2085 w 10041"/>
                <a:gd name="connsiteY6" fmla="*/ 1934 h 10001"/>
                <a:gd name="connsiteX7" fmla="*/ 137 w 10041"/>
                <a:gd name="connsiteY7" fmla="*/ 4688 h 10001"/>
                <a:gd name="connsiteX8" fmla="*/ 133 w 10041"/>
                <a:gd name="connsiteY8" fmla="*/ 5988 h 10001"/>
                <a:gd name="connsiteX9" fmla="*/ 29 w 10041"/>
                <a:gd name="connsiteY9" fmla="*/ 8887 h 10001"/>
                <a:gd name="connsiteX10" fmla="*/ 622 w 10041"/>
                <a:gd name="connsiteY10" fmla="*/ 9916 h 10001"/>
                <a:gd name="connsiteX11" fmla="*/ 1691 w 10041"/>
                <a:gd name="connsiteY11" fmla="*/ 9838 h 10001"/>
                <a:gd name="connsiteX12" fmla="*/ 6254 w 10041"/>
                <a:gd name="connsiteY12" fmla="*/ 7887 h 10001"/>
                <a:gd name="connsiteX0" fmla="*/ 6254 w 10041"/>
                <a:gd name="connsiteY0" fmla="*/ 7887 h 10001"/>
                <a:gd name="connsiteX1" fmla="*/ 9167 w 10041"/>
                <a:gd name="connsiteY1" fmla="*/ 6171 h 10001"/>
                <a:gd name="connsiteX2" fmla="*/ 10041 w 10041"/>
                <a:gd name="connsiteY2" fmla="*/ 5234 h 10001"/>
                <a:gd name="connsiteX3" fmla="*/ 10041 w 10041"/>
                <a:gd name="connsiteY3" fmla="*/ 3284 h 10001"/>
                <a:gd name="connsiteX4" fmla="*/ 6448 w 10041"/>
                <a:gd name="connsiteY4" fmla="*/ 6 h 10001"/>
                <a:gd name="connsiteX5" fmla="*/ 3154 w 10041"/>
                <a:gd name="connsiteY5" fmla="*/ 1131 h 10001"/>
                <a:gd name="connsiteX6" fmla="*/ 2085 w 10041"/>
                <a:gd name="connsiteY6" fmla="*/ 1934 h 10001"/>
                <a:gd name="connsiteX7" fmla="*/ 407 w 10041"/>
                <a:gd name="connsiteY7" fmla="*/ 3959 h 10001"/>
                <a:gd name="connsiteX8" fmla="*/ 133 w 10041"/>
                <a:gd name="connsiteY8" fmla="*/ 5988 h 10001"/>
                <a:gd name="connsiteX9" fmla="*/ 29 w 10041"/>
                <a:gd name="connsiteY9" fmla="*/ 8887 h 10001"/>
                <a:gd name="connsiteX10" fmla="*/ 622 w 10041"/>
                <a:gd name="connsiteY10" fmla="*/ 9916 h 10001"/>
                <a:gd name="connsiteX11" fmla="*/ 1691 w 10041"/>
                <a:gd name="connsiteY11" fmla="*/ 9838 h 10001"/>
                <a:gd name="connsiteX12" fmla="*/ 6254 w 10041"/>
                <a:gd name="connsiteY12" fmla="*/ 7887 h 10001"/>
                <a:gd name="connsiteX0" fmla="*/ 6254 w 10041"/>
                <a:gd name="connsiteY0" fmla="*/ 7887 h 10001"/>
                <a:gd name="connsiteX1" fmla="*/ 9167 w 10041"/>
                <a:gd name="connsiteY1" fmla="*/ 6171 h 10001"/>
                <a:gd name="connsiteX2" fmla="*/ 10041 w 10041"/>
                <a:gd name="connsiteY2" fmla="*/ 5234 h 10001"/>
                <a:gd name="connsiteX3" fmla="*/ 10041 w 10041"/>
                <a:gd name="connsiteY3" fmla="*/ 3284 h 10001"/>
                <a:gd name="connsiteX4" fmla="*/ 6448 w 10041"/>
                <a:gd name="connsiteY4" fmla="*/ 6 h 10001"/>
                <a:gd name="connsiteX5" fmla="*/ 3154 w 10041"/>
                <a:gd name="connsiteY5" fmla="*/ 1131 h 10001"/>
                <a:gd name="connsiteX6" fmla="*/ 2085 w 10041"/>
                <a:gd name="connsiteY6" fmla="*/ 1934 h 10001"/>
                <a:gd name="connsiteX7" fmla="*/ 407 w 10041"/>
                <a:gd name="connsiteY7" fmla="*/ 3959 h 10001"/>
                <a:gd name="connsiteX8" fmla="*/ 133 w 10041"/>
                <a:gd name="connsiteY8" fmla="*/ 5988 h 10001"/>
                <a:gd name="connsiteX9" fmla="*/ 29 w 10041"/>
                <a:gd name="connsiteY9" fmla="*/ 8887 h 10001"/>
                <a:gd name="connsiteX10" fmla="*/ 622 w 10041"/>
                <a:gd name="connsiteY10" fmla="*/ 9916 h 10001"/>
                <a:gd name="connsiteX11" fmla="*/ 1691 w 10041"/>
                <a:gd name="connsiteY11" fmla="*/ 9838 h 10001"/>
                <a:gd name="connsiteX12" fmla="*/ 6254 w 10041"/>
                <a:gd name="connsiteY12" fmla="*/ 7887 h 10001"/>
                <a:gd name="connsiteX0" fmla="*/ 6254 w 10041"/>
                <a:gd name="connsiteY0" fmla="*/ 7887 h 10001"/>
                <a:gd name="connsiteX1" fmla="*/ 9167 w 10041"/>
                <a:gd name="connsiteY1" fmla="*/ 6171 h 10001"/>
                <a:gd name="connsiteX2" fmla="*/ 10041 w 10041"/>
                <a:gd name="connsiteY2" fmla="*/ 5234 h 10001"/>
                <a:gd name="connsiteX3" fmla="*/ 10041 w 10041"/>
                <a:gd name="connsiteY3" fmla="*/ 3284 h 10001"/>
                <a:gd name="connsiteX4" fmla="*/ 6448 w 10041"/>
                <a:gd name="connsiteY4" fmla="*/ 6 h 10001"/>
                <a:gd name="connsiteX5" fmla="*/ 3154 w 10041"/>
                <a:gd name="connsiteY5" fmla="*/ 1131 h 10001"/>
                <a:gd name="connsiteX6" fmla="*/ 2085 w 10041"/>
                <a:gd name="connsiteY6" fmla="*/ 1934 h 10001"/>
                <a:gd name="connsiteX7" fmla="*/ 407 w 10041"/>
                <a:gd name="connsiteY7" fmla="*/ 3959 h 10001"/>
                <a:gd name="connsiteX8" fmla="*/ 133 w 10041"/>
                <a:gd name="connsiteY8" fmla="*/ 5988 h 10001"/>
                <a:gd name="connsiteX9" fmla="*/ 29 w 10041"/>
                <a:gd name="connsiteY9" fmla="*/ 8887 h 10001"/>
                <a:gd name="connsiteX10" fmla="*/ 622 w 10041"/>
                <a:gd name="connsiteY10" fmla="*/ 9916 h 10001"/>
                <a:gd name="connsiteX11" fmla="*/ 1691 w 10041"/>
                <a:gd name="connsiteY11" fmla="*/ 9838 h 10001"/>
                <a:gd name="connsiteX12" fmla="*/ 6254 w 10041"/>
                <a:gd name="connsiteY12" fmla="*/ 7887 h 10001"/>
                <a:gd name="connsiteX0" fmla="*/ 6254 w 10041"/>
                <a:gd name="connsiteY0" fmla="*/ 7887 h 10001"/>
                <a:gd name="connsiteX1" fmla="*/ 9167 w 10041"/>
                <a:gd name="connsiteY1" fmla="*/ 6171 h 10001"/>
                <a:gd name="connsiteX2" fmla="*/ 10041 w 10041"/>
                <a:gd name="connsiteY2" fmla="*/ 5234 h 10001"/>
                <a:gd name="connsiteX3" fmla="*/ 10041 w 10041"/>
                <a:gd name="connsiteY3" fmla="*/ 3284 h 10001"/>
                <a:gd name="connsiteX4" fmla="*/ 6448 w 10041"/>
                <a:gd name="connsiteY4" fmla="*/ 6 h 10001"/>
                <a:gd name="connsiteX5" fmla="*/ 3154 w 10041"/>
                <a:gd name="connsiteY5" fmla="*/ 1131 h 10001"/>
                <a:gd name="connsiteX6" fmla="*/ 2085 w 10041"/>
                <a:gd name="connsiteY6" fmla="*/ 1934 h 10001"/>
                <a:gd name="connsiteX7" fmla="*/ 407 w 10041"/>
                <a:gd name="connsiteY7" fmla="*/ 3959 h 10001"/>
                <a:gd name="connsiteX8" fmla="*/ 133 w 10041"/>
                <a:gd name="connsiteY8" fmla="*/ 5988 h 10001"/>
                <a:gd name="connsiteX9" fmla="*/ 29 w 10041"/>
                <a:gd name="connsiteY9" fmla="*/ 8887 h 10001"/>
                <a:gd name="connsiteX10" fmla="*/ 622 w 10041"/>
                <a:gd name="connsiteY10" fmla="*/ 9916 h 10001"/>
                <a:gd name="connsiteX11" fmla="*/ 1691 w 10041"/>
                <a:gd name="connsiteY11" fmla="*/ 9838 h 10001"/>
                <a:gd name="connsiteX12" fmla="*/ 6254 w 10041"/>
                <a:gd name="connsiteY12" fmla="*/ 7887 h 10001"/>
                <a:gd name="connsiteX0" fmla="*/ 6252 w 10039"/>
                <a:gd name="connsiteY0" fmla="*/ 7887 h 10001"/>
                <a:gd name="connsiteX1" fmla="*/ 9165 w 10039"/>
                <a:gd name="connsiteY1" fmla="*/ 6171 h 10001"/>
                <a:gd name="connsiteX2" fmla="*/ 10039 w 10039"/>
                <a:gd name="connsiteY2" fmla="*/ 5234 h 10001"/>
                <a:gd name="connsiteX3" fmla="*/ 10039 w 10039"/>
                <a:gd name="connsiteY3" fmla="*/ 3284 h 10001"/>
                <a:gd name="connsiteX4" fmla="*/ 6446 w 10039"/>
                <a:gd name="connsiteY4" fmla="*/ 6 h 10001"/>
                <a:gd name="connsiteX5" fmla="*/ 3152 w 10039"/>
                <a:gd name="connsiteY5" fmla="*/ 1131 h 10001"/>
                <a:gd name="connsiteX6" fmla="*/ 2083 w 10039"/>
                <a:gd name="connsiteY6" fmla="*/ 1934 h 10001"/>
                <a:gd name="connsiteX7" fmla="*/ 405 w 10039"/>
                <a:gd name="connsiteY7" fmla="*/ 3959 h 10001"/>
                <a:gd name="connsiteX8" fmla="*/ 152 w 10039"/>
                <a:gd name="connsiteY8" fmla="*/ 5135 h 10001"/>
                <a:gd name="connsiteX9" fmla="*/ 27 w 10039"/>
                <a:gd name="connsiteY9" fmla="*/ 8887 h 10001"/>
                <a:gd name="connsiteX10" fmla="*/ 620 w 10039"/>
                <a:gd name="connsiteY10" fmla="*/ 9916 h 10001"/>
                <a:gd name="connsiteX11" fmla="*/ 1689 w 10039"/>
                <a:gd name="connsiteY11" fmla="*/ 9838 h 10001"/>
                <a:gd name="connsiteX12" fmla="*/ 6252 w 10039"/>
                <a:gd name="connsiteY12" fmla="*/ 7887 h 10001"/>
                <a:gd name="connsiteX0" fmla="*/ 6252 w 10039"/>
                <a:gd name="connsiteY0" fmla="*/ 7887 h 10001"/>
                <a:gd name="connsiteX1" fmla="*/ 9165 w 10039"/>
                <a:gd name="connsiteY1" fmla="*/ 6171 h 10001"/>
                <a:gd name="connsiteX2" fmla="*/ 10039 w 10039"/>
                <a:gd name="connsiteY2" fmla="*/ 5234 h 10001"/>
                <a:gd name="connsiteX3" fmla="*/ 10039 w 10039"/>
                <a:gd name="connsiteY3" fmla="*/ 3284 h 10001"/>
                <a:gd name="connsiteX4" fmla="*/ 6446 w 10039"/>
                <a:gd name="connsiteY4" fmla="*/ 6 h 10001"/>
                <a:gd name="connsiteX5" fmla="*/ 3152 w 10039"/>
                <a:gd name="connsiteY5" fmla="*/ 1131 h 10001"/>
                <a:gd name="connsiteX6" fmla="*/ 2083 w 10039"/>
                <a:gd name="connsiteY6" fmla="*/ 1934 h 10001"/>
                <a:gd name="connsiteX7" fmla="*/ 405 w 10039"/>
                <a:gd name="connsiteY7" fmla="*/ 3959 h 10001"/>
                <a:gd name="connsiteX8" fmla="*/ 152 w 10039"/>
                <a:gd name="connsiteY8" fmla="*/ 5135 h 10001"/>
                <a:gd name="connsiteX9" fmla="*/ 27 w 10039"/>
                <a:gd name="connsiteY9" fmla="*/ 8887 h 10001"/>
                <a:gd name="connsiteX10" fmla="*/ 620 w 10039"/>
                <a:gd name="connsiteY10" fmla="*/ 9916 h 10001"/>
                <a:gd name="connsiteX11" fmla="*/ 1689 w 10039"/>
                <a:gd name="connsiteY11" fmla="*/ 9838 h 10001"/>
                <a:gd name="connsiteX12" fmla="*/ 6252 w 10039"/>
                <a:gd name="connsiteY12" fmla="*/ 7887 h 10001"/>
                <a:gd name="connsiteX0" fmla="*/ 6252 w 10039"/>
                <a:gd name="connsiteY0" fmla="*/ 7887 h 10001"/>
                <a:gd name="connsiteX1" fmla="*/ 9165 w 10039"/>
                <a:gd name="connsiteY1" fmla="*/ 6171 h 10001"/>
                <a:gd name="connsiteX2" fmla="*/ 10039 w 10039"/>
                <a:gd name="connsiteY2" fmla="*/ 5234 h 10001"/>
                <a:gd name="connsiteX3" fmla="*/ 10039 w 10039"/>
                <a:gd name="connsiteY3" fmla="*/ 3284 h 10001"/>
                <a:gd name="connsiteX4" fmla="*/ 6446 w 10039"/>
                <a:gd name="connsiteY4" fmla="*/ 6 h 10001"/>
                <a:gd name="connsiteX5" fmla="*/ 3152 w 10039"/>
                <a:gd name="connsiteY5" fmla="*/ 1131 h 10001"/>
                <a:gd name="connsiteX6" fmla="*/ 2083 w 10039"/>
                <a:gd name="connsiteY6" fmla="*/ 1934 h 10001"/>
                <a:gd name="connsiteX7" fmla="*/ 405 w 10039"/>
                <a:gd name="connsiteY7" fmla="*/ 3959 h 10001"/>
                <a:gd name="connsiteX8" fmla="*/ 152 w 10039"/>
                <a:gd name="connsiteY8" fmla="*/ 5135 h 10001"/>
                <a:gd name="connsiteX9" fmla="*/ 27 w 10039"/>
                <a:gd name="connsiteY9" fmla="*/ 8887 h 10001"/>
                <a:gd name="connsiteX10" fmla="*/ 620 w 10039"/>
                <a:gd name="connsiteY10" fmla="*/ 9916 h 10001"/>
                <a:gd name="connsiteX11" fmla="*/ 1689 w 10039"/>
                <a:gd name="connsiteY11" fmla="*/ 9838 h 10001"/>
                <a:gd name="connsiteX12" fmla="*/ 6252 w 10039"/>
                <a:gd name="connsiteY12" fmla="*/ 7887 h 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39" h="10001">
                  <a:moveTo>
                    <a:pt x="6252" y="7887"/>
                  </a:moveTo>
                  <a:cubicBezTo>
                    <a:pt x="7223" y="7497"/>
                    <a:pt x="8097" y="6483"/>
                    <a:pt x="9165" y="6171"/>
                  </a:cubicBezTo>
                  <a:cubicBezTo>
                    <a:pt x="9262" y="6171"/>
                    <a:pt x="9554" y="5702"/>
                    <a:pt x="10039" y="5234"/>
                  </a:cubicBezTo>
                  <a:lnTo>
                    <a:pt x="10039" y="3284"/>
                  </a:lnTo>
                  <a:cubicBezTo>
                    <a:pt x="10039" y="2893"/>
                    <a:pt x="8874" y="162"/>
                    <a:pt x="6446" y="6"/>
                  </a:cubicBezTo>
                  <a:cubicBezTo>
                    <a:pt x="5475" y="-72"/>
                    <a:pt x="3749" y="637"/>
                    <a:pt x="3152" y="1131"/>
                  </a:cubicBezTo>
                  <a:cubicBezTo>
                    <a:pt x="2851" y="1538"/>
                    <a:pt x="2174" y="1895"/>
                    <a:pt x="2083" y="1934"/>
                  </a:cubicBezTo>
                  <a:cubicBezTo>
                    <a:pt x="1556" y="2346"/>
                    <a:pt x="846" y="2802"/>
                    <a:pt x="405" y="3959"/>
                  </a:cubicBezTo>
                  <a:cubicBezTo>
                    <a:pt x="187" y="4271"/>
                    <a:pt x="213" y="4470"/>
                    <a:pt x="152" y="5135"/>
                  </a:cubicBezTo>
                  <a:cubicBezTo>
                    <a:pt x="134" y="5835"/>
                    <a:pt x="-72" y="8277"/>
                    <a:pt x="27" y="8887"/>
                  </a:cubicBezTo>
                  <a:cubicBezTo>
                    <a:pt x="108" y="9758"/>
                    <a:pt x="357" y="9689"/>
                    <a:pt x="620" y="9916"/>
                  </a:cubicBezTo>
                  <a:cubicBezTo>
                    <a:pt x="912" y="10072"/>
                    <a:pt x="1300" y="9994"/>
                    <a:pt x="1689" y="9838"/>
                  </a:cubicBezTo>
                  <a:cubicBezTo>
                    <a:pt x="3145" y="9370"/>
                    <a:pt x="5475" y="8278"/>
                    <a:pt x="6252" y="7887"/>
                  </a:cubicBezTo>
                  <a:close/>
                </a:path>
              </a:pathLst>
            </a:custGeom>
            <a:solidFill>
              <a:schemeClr val="tx1">
                <a:lumMod val="95000"/>
                <a:alpha val="25000"/>
              </a:schemeClr>
            </a:solidFill>
            <a:ln w="19050">
              <a:solidFill>
                <a:schemeClr val="tx1"/>
              </a:solidFill>
            </a:ln>
          </p:spPr>
          <p:txBody>
            <a:bodyPr/>
            <a:lstStyle/>
            <a:p>
              <a:endParaRPr lang="en-CA"/>
            </a:p>
          </p:txBody>
        </p:sp>
        <p:sp>
          <p:nvSpPr>
            <p:cNvPr id="11" name="Freeform 76"/>
            <p:cNvSpPr>
              <a:spLocks/>
            </p:cNvSpPr>
            <p:nvPr/>
          </p:nvSpPr>
          <p:spPr bwMode="auto">
            <a:xfrm>
              <a:off x="2128764" y="4341531"/>
              <a:ext cx="1521667" cy="989251"/>
            </a:xfrm>
            <a:custGeom>
              <a:avLst/>
              <a:gdLst>
                <a:gd name="T0" fmla="*/ 35 w 104"/>
                <a:gd name="T1" fmla="*/ 94 h 104"/>
                <a:gd name="T2" fmla="*/ 59 w 104"/>
                <a:gd name="T3" fmla="*/ 79 h 104"/>
                <a:gd name="T4" fmla="*/ 94 w 104"/>
                <a:gd name="T5" fmla="*/ 55 h 104"/>
                <a:gd name="T6" fmla="*/ 104 w 104"/>
                <a:gd name="T7" fmla="*/ 41 h 104"/>
                <a:gd name="T8" fmla="*/ 104 w 104"/>
                <a:gd name="T9" fmla="*/ 16 h 104"/>
                <a:gd name="T10" fmla="*/ 93 w 104"/>
                <a:gd name="T11" fmla="*/ 13 h 104"/>
                <a:gd name="T12" fmla="*/ 65 w 104"/>
                <a:gd name="T13" fmla="*/ 41 h 104"/>
                <a:gd name="T14" fmla="*/ 59 w 104"/>
                <a:gd name="T15" fmla="*/ 56 h 104"/>
                <a:gd name="T16" fmla="*/ 48 w 104"/>
                <a:gd name="T17" fmla="*/ 63 h 104"/>
                <a:gd name="T18" fmla="*/ 2 w 104"/>
                <a:gd name="T19" fmla="*/ 83 h 104"/>
                <a:gd name="T20" fmla="*/ 8 w 104"/>
                <a:gd name="T21" fmla="*/ 102 h 104"/>
                <a:gd name="T22" fmla="*/ 35 w 104"/>
                <a:gd name="T23" fmla="*/ 94 h 104"/>
                <a:gd name="connsiteX0" fmla="*/ 3195 w 9912"/>
                <a:gd name="connsiteY0" fmla="*/ 8383 h 9180"/>
                <a:gd name="connsiteX1" fmla="*/ 5503 w 9912"/>
                <a:gd name="connsiteY1" fmla="*/ 6941 h 9180"/>
                <a:gd name="connsiteX2" fmla="*/ 8868 w 9912"/>
                <a:gd name="connsiteY2" fmla="*/ 4633 h 9180"/>
                <a:gd name="connsiteX3" fmla="*/ 9830 w 9912"/>
                <a:gd name="connsiteY3" fmla="*/ 3287 h 9180"/>
                <a:gd name="connsiteX4" fmla="*/ 9912 w 9912"/>
                <a:gd name="connsiteY4" fmla="*/ 861 h 9180"/>
                <a:gd name="connsiteX5" fmla="*/ 8772 w 9912"/>
                <a:gd name="connsiteY5" fmla="*/ 595 h 9180"/>
                <a:gd name="connsiteX6" fmla="*/ 6080 w 9912"/>
                <a:gd name="connsiteY6" fmla="*/ 3287 h 9180"/>
                <a:gd name="connsiteX7" fmla="*/ 5503 w 9912"/>
                <a:gd name="connsiteY7" fmla="*/ 4730 h 9180"/>
                <a:gd name="connsiteX8" fmla="*/ 4445 w 9912"/>
                <a:gd name="connsiteY8" fmla="*/ 5403 h 9180"/>
                <a:gd name="connsiteX9" fmla="*/ 22 w 9912"/>
                <a:gd name="connsiteY9" fmla="*/ 7326 h 9180"/>
                <a:gd name="connsiteX10" fmla="*/ 599 w 9912"/>
                <a:gd name="connsiteY10" fmla="*/ 9153 h 9180"/>
                <a:gd name="connsiteX11" fmla="*/ 3195 w 9912"/>
                <a:gd name="connsiteY11" fmla="*/ 8383 h 9180"/>
                <a:gd name="connsiteX0" fmla="*/ 3223 w 10000"/>
                <a:gd name="connsiteY0" fmla="*/ 9042 h 9911"/>
                <a:gd name="connsiteX1" fmla="*/ 5552 w 10000"/>
                <a:gd name="connsiteY1" fmla="*/ 7471 h 9911"/>
                <a:gd name="connsiteX2" fmla="*/ 8947 w 10000"/>
                <a:gd name="connsiteY2" fmla="*/ 4957 h 9911"/>
                <a:gd name="connsiteX3" fmla="*/ 9917 w 10000"/>
                <a:gd name="connsiteY3" fmla="*/ 3491 h 9911"/>
                <a:gd name="connsiteX4" fmla="*/ 10000 w 10000"/>
                <a:gd name="connsiteY4" fmla="*/ 848 h 9911"/>
                <a:gd name="connsiteX5" fmla="*/ 9802 w 10000"/>
                <a:gd name="connsiteY5" fmla="*/ 19 h 9911"/>
                <a:gd name="connsiteX6" fmla="*/ 8850 w 10000"/>
                <a:gd name="connsiteY6" fmla="*/ 558 h 9911"/>
                <a:gd name="connsiteX7" fmla="*/ 6134 w 10000"/>
                <a:gd name="connsiteY7" fmla="*/ 3491 h 9911"/>
                <a:gd name="connsiteX8" fmla="*/ 5552 w 10000"/>
                <a:gd name="connsiteY8" fmla="*/ 5063 h 9911"/>
                <a:gd name="connsiteX9" fmla="*/ 4484 w 10000"/>
                <a:gd name="connsiteY9" fmla="*/ 5796 h 9911"/>
                <a:gd name="connsiteX10" fmla="*/ 22 w 10000"/>
                <a:gd name="connsiteY10" fmla="*/ 7890 h 9911"/>
                <a:gd name="connsiteX11" fmla="*/ 604 w 10000"/>
                <a:gd name="connsiteY11" fmla="*/ 9881 h 9911"/>
                <a:gd name="connsiteX12" fmla="*/ 3223 w 10000"/>
                <a:gd name="connsiteY12" fmla="*/ 9042 h 9911"/>
                <a:gd name="connsiteX0" fmla="*/ 3223 w 12054"/>
                <a:gd name="connsiteY0" fmla="*/ 9123 h 10000"/>
                <a:gd name="connsiteX1" fmla="*/ 5552 w 12054"/>
                <a:gd name="connsiteY1" fmla="*/ 7538 h 10000"/>
                <a:gd name="connsiteX2" fmla="*/ 8947 w 12054"/>
                <a:gd name="connsiteY2" fmla="*/ 5002 h 10000"/>
                <a:gd name="connsiteX3" fmla="*/ 9917 w 12054"/>
                <a:gd name="connsiteY3" fmla="*/ 3522 h 10000"/>
                <a:gd name="connsiteX4" fmla="*/ 12054 w 12054"/>
                <a:gd name="connsiteY4" fmla="*/ 1385 h 10000"/>
                <a:gd name="connsiteX5" fmla="*/ 9802 w 12054"/>
                <a:gd name="connsiteY5" fmla="*/ 19 h 10000"/>
                <a:gd name="connsiteX6" fmla="*/ 8850 w 12054"/>
                <a:gd name="connsiteY6" fmla="*/ 563 h 10000"/>
                <a:gd name="connsiteX7" fmla="*/ 6134 w 12054"/>
                <a:gd name="connsiteY7" fmla="*/ 3522 h 10000"/>
                <a:gd name="connsiteX8" fmla="*/ 5552 w 12054"/>
                <a:gd name="connsiteY8" fmla="*/ 5108 h 10000"/>
                <a:gd name="connsiteX9" fmla="*/ 4484 w 12054"/>
                <a:gd name="connsiteY9" fmla="*/ 5848 h 10000"/>
                <a:gd name="connsiteX10" fmla="*/ 22 w 12054"/>
                <a:gd name="connsiteY10" fmla="*/ 7961 h 10000"/>
                <a:gd name="connsiteX11" fmla="*/ 604 w 12054"/>
                <a:gd name="connsiteY11" fmla="*/ 9970 h 10000"/>
                <a:gd name="connsiteX12" fmla="*/ 3223 w 12054"/>
                <a:gd name="connsiteY12" fmla="*/ 9123 h 10000"/>
                <a:gd name="connsiteX0" fmla="*/ 3223 w 12120"/>
                <a:gd name="connsiteY0" fmla="*/ 9123 h 10000"/>
                <a:gd name="connsiteX1" fmla="*/ 5552 w 12120"/>
                <a:gd name="connsiteY1" fmla="*/ 7538 h 10000"/>
                <a:gd name="connsiteX2" fmla="*/ 8947 w 12120"/>
                <a:gd name="connsiteY2" fmla="*/ 5002 h 10000"/>
                <a:gd name="connsiteX3" fmla="*/ 9917 w 12120"/>
                <a:gd name="connsiteY3" fmla="*/ 3522 h 10000"/>
                <a:gd name="connsiteX4" fmla="*/ 12054 w 12120"/>
                <a:gd name="connsiteY4" fmla="*/ 1385 h 10000"/>
                <a:gd name="connsiteX5" fmla="*/ 9802 w 12120"/>
                <a:gd name="connsiteY5" fmla="*/ 19 h 10000"/>
                <a:gd name="connsiteX6" fmla="*/ 8850 w 12120"/>
                <a:gd name="connsiteY6" fmla="*/ 563 h 10000"/>
                <a:gd name="connsiteX7" fmla="*/ 6134 w 12120"/>
                <a:gd name="connsiteY7" fmla="*/ 3522 h 10000"/>
                <a:gd name="connsiteX8" fmla="*/ 5552 w 12120"/>
                <a:gd name="connsiteY8" fmla="*/ 5108 h 10000"/>
                <a:gd name="connsiteX9" fmla="*/ 4484 w 12120"/>
                <a:gd name="connsiteY9" fmla="*/ 5848 h 10000"/>
                <a:gd name="connsiteX10" fmla="*/ 22 w 12120"/>
                <a:gd name="connsiteY10" fmla="*/ 7961 h 10000"/>
                <a:gd name="connsiteX11" fmla="*/ 604 w 12120"/>
                <a:gd name="connsiteY11" fmla="*/ 9970 h 10000"/>
                <a:gd name="connsiteX12" fmla="*/ 3223 w 12120"/>
                <a:gd name="connsiteY12" fmla="*/ 9123 h 10000"/>
                <a:gd name="connsiteX0" fmla="*/ 3223 w 13132"/>
                <a:gd name="connsiteY0" fmla="*/ 9123 h 10000"/>
                <a:gd name="connsiteX1" fmla="*/ 5552 w 13132"/>
                <a:gd name="connsiteY1" fmla="*/ 7538 h 10000"/>
                <a:gd name="connsiteX2" fmla="*/ 8947 w 13132"/>
                <a:gd name="connsiteY2" fmla="*/ 5002 h 10000"/>
                <a:gd name="connsiteX3" fmla="*/ 13132 w 13132"/>
                <a:gd name="connsiteY3" fmla="*/ 3354 h 10000"/>
                <a:gd name="connsiteX4" fmla="*/ 12054 w 13132"/>
                <a:gd name="connsiteY4" fmla="*/ 1385 h 10000"/>
                <a:gd name="connsiteX5" fmla="*/ 9802 w 13132"/>
                <a:gd name="connsiteY5" fmla="*/ 19 h 10000"/>
                <a:gd name="connsiteX6" fmla="*/ 8850 w 13132"/>
                <a:gd name="connsiteY6" fmla="*/ 563 h 10000"/>
                <a:gd name="connsiteX7" fmla="*/ 6134 w 13132"/>
                <a:gd name="connsiteY7" fmla="*/ 3522 h 10000"/>
                <a:gd name="connsiteX8" fmla="*/ 5552 w 13132"/>
                <a:gd name="connsiteY8" fmla="*/ 5108 h 10000"/>
                <a:gd name="connsiteX9" fmla="*/ 4484 w 13132"/>
                <a:gd name="connsiteY9" fmla="*/ 5848 h 10000"/>
                <a:gd name="connsiteX10" fmla="*/ 22 w 13132"/>
                <a:gd name="connsiteY10" fmla="*/ 7961 h 10000"/>
                <a:gd name="connsiteX11" fmla="*/ 604 w 13132"/>
                <a:gd name="connsiteY11" fmla="*/ 9970 h 10000"/>
                <a:gd name="connsiteX12" fmla="*/ 3223 w 13132"/>
                <a:gd name="connsiteY12" fmla="*/ 9123 h 10000"/>
                <a:gd name="connsiteX0" fmla="*/ 3223 w 13132"/>
                <a:gd name="connsiteY0" fmla="*/ 9123 h 10000"/>
                <a:gd name="connsiteX1" fmla="*/ 5552 w 13132"/>
                <a:gd name="connsiteY1" fmla="*/ 7538 h 10000"/>
                <a:gd name="connsiteX2" fmla="*/ 8947 w 13132"/>
                <a:gd name="connsiteY2" fmla="*/ 5002 h 10000"/>
                <a:gd name="connsiteX3" fmla="*/ 13132 w 13132"/>
                <a:gd name="connsiteY3" fmla="*/ 3354 h 10000"/>
                <a:gd name="connsiteX4" fmla="*/ 12199 w 13132"/>
                <a:gd name="connsiteY4" fmla="*/ 1385 h 10000"/>
                <a:gd name="connsiteX5" fmla="*/ 9802 w 13132"/>
                <a:gd name="connsiteY5" fmla="*/ 19 h 10000"/>
                <a:gd name="connsiteX6" fmla="*/ 8850 w 13132"/>
                <a:gd name="connsiteY6" fmla="*/ 563 h 10000"/>
                <a:gd name="connsiteX7" fmla="*/ 6134 w 13132"/>
                <a:gd name="connsiteY7" fmla="*/ 3522 h 10000"/>
                <a:gd name="connsiteX8" fmla="*/ 5552 w 13132"/>
                <a:gd name="connsiteY8" fmla="*/ 5108 h 10000"/>
                <a:gd name="connsiteX9" fmla="*/ 4484 w 13132"/>
                <a:gd name="connsiteY9" fmla="*/ 5848 h 10000"/>
                <a:gd name="connsiteX10" fmla="*/ 22 w 13132"/>
                <a:gd name="connsiteY10" fmla="*/ 7961 h 10000"/>
                <a:gd name="connsiteX11" fmla="*/ 604 w 13132"/>
                <a:gd name="connsiteY11" fmla="*/ 9970 h 10000"/>
                <a:gd name="connsiteX12" fmla="*/ 3223 w 13132"/>
                <a:gd name="connsiteY12" fmla="*/ 9123 h 10000"/>
                <a:gd name="connsiteX0" fmla="*/ 3223 w 13132"/>
                <a:gd name="connsiteY0" fmla="*/ 9123 h 10000"/>
                <a:gd name="connsiteX1" fmla="*/ 5552 w 13132"/>
                <a:gd name="connsiteY1" fmla="*/ 7538 h 10000"/>
                <a:gd name="connsiteX2" fmla="*/ 11810 w 13132"/>
                <a:gd name="connsiteY2" fmla="*/ 4377 h 10000"/>
                <a:gd name="connsiteX3" fmla="*/ 13132 w 13132"/>
                <a:gd name="connsiteY3" fmla="*/ 3354 h 10000"/>
                <a:gd name="connsiteX4" fmla="*/ 12199 w 13132"/>
                <a:gd name="connsiteY4" fmla="*/ 1385 h 10000"/>
                <a:gd name="connsiteX5" fmla="*/ 9802 w 13132"/>
                <a:gd name="connsiteY5" fmla="*/ 19 h 10000"/>
                <a:gd name="connsiteX6" fmla="*/ 8850 w 13132"/>
                <a:gd name="connsiteY6" fmla="*/ 563 h 10000"/>
                <a:gd name="connsiteX7" fmla="*/ 6134 w 13132"/>
                <a:gd name="connsiteY7" fmla="*/ 3522 h 10000"/>
                <a:gd name="connsiteX8" fmla="*/ 5552 w 13132"/>
                <a:gd name="connsiteY8" fmla="*/ 5108 h 10000"/>
                <a:gd name="connsiteX9" fmla="*/ 4484 w 13132"/>
                <a:gd name="connsiteY9" fmla="*/ 5848 h 10000"/>
                <a:gd name="connsiteX10" fmla="*/ 22 w 13132"/>
                <a:gd name="connsiteY10" fmla="*/ 7961 h 10000"/>
                <a:gd name="connsiteX11" fmla="*/ 604 w 13132"/>
                <a:gd name="connsiteY11" fmla="*/ 9970 h 10000"/>
                <a:gd name="connsiteX12" fmla="*/ 3223 w 13132"/>
                <a:gd name="connsiteY12" fmla="*/ 9123 h 10000"/>
                <a:gd name="connsiteX0" fmla="*/ 3223 w 13132"/>
                <a:gd name="connsiteY0" fmla="*/ 9123 h 10000"/>
                <a:gd name="connsiteX1" fmla="*/ 5552 w 13132"/>
                <a:gd name="connsiteY1" fmla="*/ 7538 h 10000"/>
                <a:gd name="connsiteX2" fmla="*/ 11810 w 13132"/>
                <a:gd name="connsiteY2" fmla="*/ 4377 h 10000"/>
                <a:gd name="connsiteX3" fmla="*/ 13132 w 13132"/>
                <a:gd name="connsiteY3" fmla="*/ 3354 h 10000"/>
                <a:gd name="connsiteX4" fmla="*/ 12199 w 13132"/>
                <a:gd name="connsiteY4" fmla="*/ 1385 h 10000"/>
                <a:gd name="connsiteX5" fmla="*/ 9802 w 13132"/>
                <a:gd name="connsiteY5" fmla="*/ 19 h 10000"/>
                <a:gd name="connsiteX6" fmla="*/ 8850 w 13132"/>
                <a:gd name="connsiteY6" fmla="*/ 563 h 10000"/>
                <a:gd name="connsiteX7" fmla="*/ 6134 w 13132"/>
                <a:gd name="connsiteY7" fmla="*/ 3522 h 10000"/>
                <a:gd name="connsiteX8" fmla="*/ 5552 w 13132"/>
                <a:gd name="connsiteY8" fmla="*/ 5108 h 10000"/>
                <a:gd name="connsiteX9" fmla="*/ 4484 w 13132"/>
                <a:gd name="connsiteY9" fmla="*/ 5848 h 10000"/>
                <a:gd name="connsiteX10" fmla="*/ 22 w 13132"/>
                <a:gd name="connsiteY10" fmla="*/ 7961 h 10000"/>
                <a:gd name="connsiteX11" fmla="*/ 604 w 13132"/>
                <a:gd name="connsiteY11" fmla="*/ 9970 h 10000"/>
                <a:gd name="connsiteX12" fmla="*/ 3223 w 13132"/>
                <a:gd name="connsiteY12" fmla="*/ 9123 h 10000"/>
                <a:gd name="connsiteX0" fmla="*/ 3223 w 13132"/>
                <a:gd name="connsiteY0" fmla="*/ 9123 h 10000"/>
                <a:gd name="connsiteX1" fmla="*/ 5552 w 13132"/>
                <a:gd name="connsiteY1" fmla="*/ 7538 h 10000"/>
                <a:gd name="connsiteX2" fmla="*/ 10342 w 13132"/>
                <a:gd name="connsiteY2" fmla="*/ 5070 h 10000"/>
                <a:gd name="connsiteX3" fmla="*/ 11810 w 13132"/>
                <a:gd name="connsiteY3" fmla="*/ 4377 h 10000"/>
                <a:gd name="connsiteX4" fmla="*/ 13132 w 13132"/>
                <a:gd name="connsiteY4" fmla="*/ 3354 h 10000"/>
                <a:gd name="connsiteX5" fmla="*/ 12199 w 13132"/>
                <a:gd name="connsiteY5" fmla="*/ 1385 h 10000"/>
                <a:gd name="connsiteX6" fmla="*/ 9802 w 13132"/>
                <a:gd name="connsiteY6" fmla="*/ 19 h 10000"/>
                <a:gd name="connsiteX7" fmla="*/ 8850 w 13132"/>
                <a:gd name="connsiteY7" fmla="*/ 563 h 10000"/>
                <a:gd name="connsiteX8" fmla="*/ 6134 w 13132"/>
                <a:gd name="connsiteY8" fmla="*/ 3522 h 10000"/>
                <a:gd name="connsiteX9" fmla="*/ 5552 w 13132"/>
                <a:gd name="connsiteY9" fmla="*/ 5108 h 10000"/>
                <a:gd name="connsiteX10" fmla="*/ 4484 w 13132"/>
                <a:gd name="connsiteY10" fmla="*/ 5848 h 10000"/>
                <a:gd name="connsiteX11" fmla="*/ 22 w 13132"/>
                <a:gd name="connsiteY11" fmla="*/ 7961 h 10000"/>
                <a:gd name="connsiteX12" fmla="*/ 604 w 13132"/>
                <a:gd name="connsiteY12" fmla="*/ 9970 h 10000"/>
                <a:gd name="connsiteX13" fmla="*/ 3223 w 13132"/>
                <a:gd name="connsiteY13" fmla="*/ 9123 h 10000"/>
                <a:gd name="connsiteX0" fmla="*/ 3223 w 13132"/>
                <a:gd name="connsiteY0" fmla="*/ 9123 h 10000"/>
                <a:gd name="connsiteX1" fmla="*/ 5552 w 13132"/>
                <a:gd name="connsiteY1" fmla="*/ 7538 h 10000"/>
                <a:gd name="connsiteX2" fmla="*/ 10342 w 13132"/>
                <a:gd name="connsiteY2" fmla="*/ 5070 h 10000"/>
                <a:gd name="connsiteX3" fmla="*/ 8433 w 13132"/>
                <a:gd name="connsiteY3" fmla="*/ 3795 h 10000"/>
                <a:gd name="connsiteX4" fmla="*/ 11810 w 13132"/>
                <a:gd name="connsiteY4" fmla="*/ 4377 h 10000"/>
                <a:gd name="connsiteX5" fmla="*/ 13132 w 13132"/>
                <a:gd name="connsiteY5" fmla="*/ 3354 h 10000"/>
                <a:gd name="connsiteX6" fmla="*/ 12199 w 13132"/>
                <a:gd name="connsiteY6" fmla="*/ 1385 h 10000"/>
                <a:gd name="connsiteX7" fmla="*/ 9802 w 13132"/>
                <a:gd name="connsiteY7" fmla="*/ 19 h 10000"/>
                <a:gd name="connsiteX8" fmla="*/ 8850 w 13132"/>
                <a:gd name="connsiteY8" fmla="*/ 563 h 10000"/>
                <a:gd name="connsiteX9" fmla="*/ 6134 w 13132"/>
                <a:gd name="connsiteY9" fmla="*/ 3522 h 10000"/>
                <a:gd name="connsiteX10" fmla="*/ 5552 w 13132"/>
                <a:gd name="connsiteY10" fmla="*/ 5108 h 10000"/>
                <a:gd name="connsiteX11" fmla="*/ 4484 w 13132"/>
                <a:gd name="connsiteY11" fmla="*/ 5848 h 10000"/>
                <a:gd name="connsiteX12" fmla="*/ 22 w 13132"/>
                <a:gd name="connsiteY12" fmla="*/ 7961 h 10000"/>
                <a:gd name="connsiteX13" fmla="*/ 604 w 13132"/>
                <a:gd name="connsiteY13" fmla="*/ 9970 h 10000"/>
                <a:gd name="connsiteX14" fmla="*/ 3223 w 13132"/>
                <a:gd name="connsiteY14" fmla="*/ 9123 h 10000"/>
                <a:gd name="connsiteX0" fmla="*/ 3223 w 13132"/>
                <a:gd name="connsiteY0" fmla="*/ 9123 h 10000"/>
                <a:gd name="connsiteX1" fmla="*/ 5552 w 13132"/>
                <a:gd name="connsiteY1" fmla="*/ 7538 h 10000"/>
                <a:gd name="connsiteX2" fmla="*/ 7770 w 13132"/>
                <a:gd name="connsiteY2" fmla="*/ 4108 h 10000"/>
                <a:gd name="connsiteX3" fmla="*/ 8433 w 13132"/>
                <a:gd name="connsiteY3" fmla="*/ 3795 h 10000"/>
                <a:gd name="connsiteX4" fmla="*/ 11810 w 13132"/>
                <a:gd name="connsiteY4" fmla="*/ 4377 h 10000"/>
                <a:gd name="connsiteX5" fmla="*/ 13132 w 13132"/>
                <a:gd name="connsiteY5" fmla="*/ 3354 h 10000"/>
                <a:gd name="connsiteX6" fmla="*/ 12199 w 13132"/>
                <a:gd name="connsiteY6" fmla="*/ 1385 h 10000"/>
                <a:gd name="connsiteX7" fmla="*/ 9802 w 13132"/>
                <a:gd name="connsiteY7" fmla="*/ 19 h 10000"/>
                <a:gd name="connsiteX8" fmla="*/ 8850 w 13132"/>
                <a:gd name="connsiteY8" fmla="*/ 563 h 10000"/>
                <a:gd name="connsiteX9" fmla="*/ 6134 w 13132"/>
                <a:gd name="connsiteY9" fmla="*/ 3522 h 10000"/>
                <a:gd name="connsiteX10" fmla="*/ 5552 w 13132"/>
                <a:gd name="connsiteY10" fmla="*/ 5108 h 10000"/>
                <a:gd name="connsiteX11" fmla="*/ 4484 w 13132"/>
                <a:gd name="connsiteY11" fmla="*/ 5848 h 10000"/>
                <a:gd name="connsiteX12" fmla="*/ 22 w 13132"/>
                <a:gd name="connsiteY12" fmla="*/ 7961 h 10000"/>
                <a:gd name="connsiteX13" fmla="*/ 604 w 13132"/>
                <a:gd name="connsiteY13" fmla="*/ 9970 h 10000"/>
                <a:gd name="connsiteX14" fmla="*/ 3223 w 13132"/>
                <a:gd name="connsiteY14" fmla="*/ 9123 h 10000"/>
                <a:gd name="connsiteX0" fmla="*/ 3223 w 13132"/>
                <a:gd name="connsiteY0" fmla="*/ 9123 h 10000"/>
                <a:gd name="connsiteX1" fmla="*/ 5552 w 13132"/>
                <a:gd name="connsiteY1" fmla="*/ 7538 h 10000"/>
                <a:gd name="connsiteX2" fmla="*/ 6287 w 13132"/>
                <a:gd name="connsiteY2" fmla="*/ 6681 h 10000"/>
                <a:gd name="connsiteX3" fmla="*/ 7770 w 13132"/>
                <a:gd name="connsiteY3" fmla="*/ 4108 h 10000"/>
                <a:gd name="connsiteX4" fmla="*/ 8433 w 13132"/>
                <a:gd name="connsiteY4" fmla="*/ 3795 h 10000"/>
                <a:gd name="connsiteX5" fmla="*/ 11810 w 13132"/>
                <a:gd name="connsiteY5" fmla="*/ 4377 h 10000"/>
                <a:gd name="connsiteX6" fmla="*/ 13132 w 13132"/>
                <a:gd name="connsiteY6" fmla="*/ 3354 h 10000"/>
                <a:gd name="connsiteX7" fmla="*/ 12199 w 13132"/>
                <a:gd name="connsiteY7" fmla="*/ 1385 h 10000"/>
                <a:gd name="connsiteX8" fmla="*/ 9802 w 13132"/>
                <a:gd name="connsiteY8" fmla="*/ 19 h 10000"/>
                <a:gd name="connsiteX9" fmla="*/ 8850 w 13132"/>
                <a:gd name="connsiteY9" fmla="*/ 563 h 10000"/>
                <a:gd name="connsiteX10" fmla="*/ 6134 w 13132"/>
                <a:gd name="connsiteY10" fmla="*/ 3522 h 10000"/>
                <a:gd name="connsiteX11" fmla="*/ 5552 w 13132"/>
                <a:gd name="connsiteY11" fmla="*/ 5108 h 10000"/>
                <a:gd name="connsiteX12" fmla="*/ 4484 w 13132"/>
                <a:gd name="connsiteY12" fmla="*/ 5848 h 10000"/>
                <a:gd name="connsiteX13" fmla="*/ 22 w 13132"/>
                <a:gd name="connsiteY13" fmla="*/ 7961 h 10000"/>
                <a:gd name="connsiteX14" fmla="*/ 604 w 13132"/>
                <a:gd name="connsiteY14" fmla="*/ 9970 h 10000"/>
                <a:gd name="connsiteX15" fmla="*/ 3223 w 13132"/>
                <a:gd name="connsiteY15" fmla="*/ 9123 h 10000"/>
                <a:gd name="connsiteX0" fmla="*/ 3223 w 13132"/>
                <a:gd name="connsiteY0" fmla="*/ 9123 h 10000"/>
                <a:gd name="connsiteX1" fmla="*/ 5552 w 13132"/>
                <a:gd name="connsiteY1" fmla="*/ 7538 h 10000"/>
                <a:gd name="connsiteX2" fmla="*/ 7386 w 13132"/>
                <a:gd name="connsiteY2" fmla="*/ 5911 h 10000"/>
                <a:gd name="connsiteX3" fmla="*/ 7770 w 13132"/>
                <a:gd name="connsiteY3" fmla="*/ 4108 h 10000"/>
                <a:gd name="connsiteX4" fmla="*/ 8433 w 13132"/>
                <a:gd name="connsiteY4" fmla="*/ 3795 h 10000"/>
                <a:gd name="connsiteX5" fmla="*/ 11810 w 13132"/>
                <a:gd name="connsiteY5" fmla="*/ 4377 h 10000"/>
                <a:gd name="connsiteX6" fmla="*/ 13132 w 13132"/>
                <a:gd name="connsiteY6" fmla="*/ 3354 h 10000"/>
                <a:gd name="connsiteX7" fmla="*/ 12199 w 13132"/>
                <a:gd name="connsiteY7" fmla="*/ 1385 h 10000"/>
                <a:gd name="connsiteX8" fmla="*/ 9802 w 13132"/>
                <a:gd name="connsiteY8" fmla="*/ 19 h 10000"/>
                <a:gd name="connsiteX9" fmla="*/ 8850 w 13132"/>
                <a:gd name="connsiteY9" fmla="*/ 563 h 10000"/>
                <a:gd name="connsiteX10" fmla="*/ 6134 w 13132"/>
                <a:gd name="connsiteY10" fmla="*/ 3522 h 10000"/>
                <a:gd name="connsiteX11" fmla="*/ 5552 w 13132"/>
                <a:gd name="connsiteY11" fmla="*/ 5108 h 10000"/>
                <a:gd name="connsiteX12" fmla="*/ 4484 w 13132"/>
                <a:gd name="connsiteY12" fmla="*/ 5848 h 10000"/>
                <a:gd name="connsiteX13" fmla="*/ 22 w 13132"/>
                <a:gd name="connsiteY13" fmla="*/ 7961 h 10000"/>
                <a:gd name="connsiteX14" fmla="*/ 604 w 13132"/>
                <a:gd name="connsiteY14" fmla="*/ 9970 h 10000"/>
                <a:gd name="connsiteX15" fmla="*/ 3223 w 13132"/>
                <a:gd name="connsiteY15" fmla="*/ 9123 h 10000"/>
                <a:gd name="connsiteX0" fmla="*/ 3223 w 13132"/>
                <a:gd name="connsiteY0" fmla="*/ 9123 h 10000"/>
                <a:gd name="connsiteX1" fmla="*/ 6195 w 13132"/>
                <a:gd name="connsiteY1" fmla="*/ 6961 h 10000"/>
                <a:gd name="connsiteX2" fmla="*/ 7386 w 13132"/>
                <a:gd name="connsiteY2" fmla="*/ 5911 h 10000"/>
                <a:gd name="connsiteX3" fmla="*/ 7770 w 13132"/>
                <a:gd name="connsiteY3" fmla="*/ 4108 h 10000"/>
                <a:gd name="connsiteX4" fmla="*/ 8433 w 13132"/>
                <a:gd name="connsiteY4" fmla="*/ 3795 h 10000"/>
                <a:gd name="connsiteX5" fmla="*/ 11810 w 13132"/>
                <a:gd name="connsiteY5" fmla="*/ 4377 h 10000"/>
                <a:gd name="connsiteX6" fmla="*/ 13132 w 13132"/>
                <a:gd name="connsiteY6" fmla="*/ 3354 h 10000"/>
                <a:gd name="connsiteX7" fmla="*/ 12199 w 13132"/>
                <a:gd name="connsiteY7" fmla="*/ 1385 h 10000"/>
                <a:gd name="connsiteX8" fmla="*/ 9802 w 13132"/>
                <a:gd name="connsiteY8" fmla="*/ 19 h 10000"/>
                <a:gd name="connsiteX9" fmla="*/ 8850 w 13132"/>
                <a:gd name="connsiteY9" fmla="*/ 563 h 10000"/>
                <a:gd name="connsiteX10" fmla="*/ 6134 w 13132"/>
                <a:gd name="connsiteY10" fmla="*/ 3522 h 10000"/>
                <a:gd name="connsiteX11" fmla="*/ 5552 w 13132"/>
                <a:gd name="connsiteY11" fmla="*/ 5108 h 10000"/>
                <a:gd name="connsiteX12" fmla="*/ 4484 w 13132"/>
                <a:gd name="connsiteY12" fmla="*/ 5848 h 10000"/>
                <a:gd name="connsiteX13" fmla="*/ 22 w 13132"/>
                <a:gd name="connsiteY13" fmla="*/ 7961 h 10000"/>
                <a:gd name="connsiteX14" fmla="*/ 604 w 13132"/>
                <a:gd name="connsiteY14" fmla="*/ 9970 h 10000"/>
                <a:gd name="connsiteX15" fmla="*/ 3223 w 13132"/>
                <a:gd name="connsiteY15" fmla="*/ 9123 h 10000"/>
                <a:gd name="connsiteX0" fmla="*/ 3513 w 13132"/>
                <a:gd name="connsiteY0" fmla="*/ 8738 h 9992"/>
                <a:gd name="connsiteX1" fmla="*/ 6195 w 13132"/>
                <a:gd name="connsiteY1" fmla="*/ 6961 h 9992"/>
                <a:gd name="connsiteX2" fmla="*/ 7386 w 13132"/>
                <a:gd name="connsiteY2" fmla="*/ 5911 h 9992"/>
                <a:gd name="connsiteX3" fmla="*/ 7770 w 13132"/>
                <a:gd name="connsiteY3" fmla="*/ 4108 h 9992"/>
                <a:gd name="connsiteX4" fmla="*/ 8433 w 13132"/>
                <a:gd name="connsiteY4" fmla="*/ 3795 h 9992"/>
                <a:gd name="connsiteX5" fmla="*/ 11810 w 13132"/>
                <a:gd name="connsiteY5" fmla="*/ 4377 h 9992"/>
                <a:gd name="connsiteX6" fmla="*/ 13132 w 13132"/>
                <a:gd name="connsiteY6" fmla="*/ 3354 h 9992"/>
                <a:gd name="connsiteX7" fmla="*/ 12199 w 13132"/>
                <a:gd name="connsiteY7" fmla="*/ 1385 h 9992"/>
                <a:gd name="connsiteX8" fmla="*/ 9802 w 13132"/>
                <a:gd name="connsiteY8" fmla="*/ 19 h 9992"/>
                <a:gd name="connsiteX9" fmla="*/ 8850 w 13132"/>
                <a:gd name="connsiteY9" fmla="*/ 563 h 9992"/>
                <a:gd name="connsiteX10" fmla="*/ 6134 w 13132"/>
                <a:gd name="connsiteY10" fmla="*/ 3522 h 9992"/>
                <a:gd name="connsiteX11" fmla="*/ 5552 w 13132"/>
                <a:gd name="connsiteY11" fmla="*/ 5108 h 9992"/>
                <a:gd name="connsiteX12" fmla="*/ 4484 w 13132"/>
                <a:gd name="connsiteY12" fmla="*/ 5848 h 9992"/>
                <a:gd name="connsiteX13" fmla="*/ 22 w 13132"/>
                <a:gd name="connsiteY13" fmla="*/ 7961 h 9992"/>
                <a:gd name="connsiteX14" fmla="*/ 604 w 13132"/>
                <a:gd name="connsiteY14" fmla="*/ 9970 h 9992"/>
                <a:gd name="connsiteX15" fmla="*/ 3513 w 13132"/>
                <a:gd name="connsiteY15" fmla="*/ 8738 h 9992"/>
                <a:gd name="connsiteX0" fmla="*/ 2675 w 10000"/>
                <a:gd name="connsiteY0" fmla="*/ 8745 h 10000"/>
                <a:gd name="connsiteX1" fmla="*/ 4717 w 10000"/>
                <a:gd name="connsiteY1" fmla="*/ 6967 h 10000"/>
                <a:gd name="connsiteX2" fmla="*/ 5624 w 10000"/>
                <a:gd name="connsiteY2" fmla="*/ 5916 h 10000"/>
                <a:gd name="connsiteX3" fmla="*/ 5917 w 10000"/>
                <a:gd name="connsiteY3" fmla="*/ 4111 h 10000"/>
                <a:gd name="connsiteX4" fmla="*/ 6422 w 10000"/>
                <a:gd name="connsiteY4" fmla="*/ 3798 h 10000"/>
                <a:gd name="connsiteX5" fmla="*/ 8993 w 10000"/>
                <a:gd name="connsiteY5" fmla="*/ 4381 h 10000"/>
                <a:gd name="connsiteX6" fmla="*/ 10000 w 10000"/>
                <a:gd name="connsiteY6" fmla="*/ 3357 h 10000"/>
                <a:gd name="connsiteX7" fmla="*/ 9290 w 10000"/>
                <a:gd name="connsiteY7" fmla="*/ 1386 h 10000"/>
                <a:gd name="connsiteX8" fmla="*/ 7464 w 10000"/>
                <a:gd name="connsiteY8" fmla="*/ 19 h 10000"/>
                <a:gd name="connsiteX9" fmla="*/ 6739 w 10000"/>
                <a:gd name="connsiteY9" fmla="*/ 563 h 10000"/>
                <a:gd name="connsiteX10" fmla="*/ 4671 w 10000"/>
                <a:gd name="connsiteY10" fmla="*/ 3525 h 10000"/>
                <a:gd name="connsiteX11" fmla="*/ 4228 w 10000"/>
                <a:gd name="connsiteY11" fmla="*/ 5112 h 10000"/>
                <a:gd name="connsiteX12" fmla="*/ 3415 w 10000"/>
                <a:gd name="connsiteY12" fmla="*/ 5853 h 10000"/>
                <a:gd name="connsiteX13" fmla="*/ 17 w 10000"/>
                <a:gd name="connsiteY13" fmla="*/ 7967 h 10000"/>
                <a:gd name="connsiteX14" fmla="*/ 460 w 10000"/>
                <a:gd name="connsiteY14" fmla="*/ 9978 h 10000"/>
                <a:gd name="connsiteX15" fmla="*/ 2675 w 10000"/>
                <a:gd name="connsiteY15" fmla="*/ 8745 h 10000"/>
                <a:gd name="connsiteX0" fmla="*/ 2675 w 10000"/>
                <a:gd name="connsiteY0" fmla="*/ 8745 h 10000"/>
                <a:gd name="connsiteX1" fmla="*/ 4354 w 10000"/>
                <a:gd name="connsiteY1" fmla="*/ 7160 h 10000"/>
                <a:gd name="connsiteX2" fmla="*/ 5624 w 10000"/>
                <a:gd name="connsiteY2" fmla="*/ 5916 h 10000"/>
                <a:gd name="connsiteX3" fmla="*/ 5917 w 10000"/>
                <a:gd name="connsiteY3" fmla="*/ 4111 h 10000"/>
                <a:gd name="connsiteX4" fmla="*/ 6422 w 10000"/>
                <a:gd name="connsiteY4" fmla="*/ 3798 h 10000"/>
                <a:gd name="connsiteX5" fmla="*/ 8993 w 10000"/>
                <a:gd name="connsiteY5" fmla="*/ 4381 h 10000"/>
                <a:gd name="connsiteX6" fmla="*/ 10000 w 10000"/>
                <a:gd name="connsiteY6" fmla="*/ 3357 h 10000"/>
                <a:gd name="connsiteX7" fmla="*/ 9290 w 10000"/>
                <a:gd name="connsiteY7" fmla="*/ 1386 h 10000"/>
                <a:gd name="connsiteX8" fmla="*/ 7464 w 10000"/>
                <a:gd name="connsiteY8" fmla="*/ 19 h 10000"/>
                <a:gd name="connsiteX9" fmla="*/ 6739 w 10000"/>
                <a:gd name="connsiteY9" fmla="*/ 563 h 10000"/>
                <a:gd name="connsiteX10" fmla="*/ 4671 w 10000"/>
                <a:gd name="connsiteY10" fmla="*/ 3525 h 10000"/>
                <a:gd name="connsiteX11" fmla="*/ 4228 w 10000"/>
                <a:gd name="connsiteY11" fmla="*/ 5112 h 10000"/>
                <a:gd name="connsiteX12" fmla="*/ 3415 w 10000"/>
                <a:gd name="connsiteY12" fmla="*/ 5853 h 10000"/>
                <a:gd name="connsiteX13" fmla="*/ 17 w 10000"/>
                <a:gd name="connsiteY13" fmla="*/ 7967 h 10000"/>
                <a:gd name="connsiteX14" fmla="*/ 460 w 10000"/>
                <a:gd name="connsiteY14" fmla="*/ 9978 h 10000"/>
                <a:gd name="connsiteX15" fmla="*/ 2675 w 10000"/>
                <a:gd name="connsiteY15" fmla="*/ 8745 h 10000"/>
                <a:gd name="connsiteX0" fmla="*/ 2675 w 10000"/>
                <a:gd name="connsiteY0" fmla="*/ 8745 h 10000"/>
                <a:gd name="connsiteX1" fmla="*/ 4354 w 10000"/>
                <a:gd name="connsiteY1" fmla="*/ 7160 h 10000"/>
                <a:gd name="connsiteX2" fmla="*/ 5624 w 10000"/>
                <a:gd name="connsiteY2" fmla="*/ 5916 h 10000"/>
                <a:gd name="connsiteX3" fmla="*/ 5917 w 10000"/>
                <a:gd name="connsiteY3" fmla="*/ 4111 h 10000"/>
                <a:gd name="connsiteX4" fmla="*/ 6422 w 10000"/>
                <a:gd name="connsiteY4" fmla="*/ 3798 h 10000"/>
                <a:gd name="connsiteX5" fmla="*/ 8993 w 10000"/>
                <a:gd name="connsiteY5" fmla="*/ 4381 h 10000"/>
                <a:gd name="connsiteX6" fmla="*/ 10000 w 10000"/>
                <a:gd name="connsiteY6" fmla="*/ 3357 h 10000"/>
                <a:gd name="connsiteX7" fmla="*/ 9290 w 10000"/>
                <a:gd name="connsiteY7" fmla="*/ 1386 h 10000"/>
                <a:gd name="connsiteX8" fmla="*/ 7464 w 10000"/>
                <a:gd name="connsiteY8" fmla="*/ 19 h 10000"/>
                <a:gd name="connsiteX9" fmla="*/ 6739 w 10000"/>
                <a:gd name="connsiteY9" fmla="*/ 563 h 10000"/>
                <a:gd name="connsiteX10" fmla="*/ 4671 w 10000"/>
                <a:gd name="connsiteY10" fmla="*/ 3525 h 10000"/>
                <a:gd name="connsiteX11" fmla="*/ 4228 w 10000"/>
                <a:gd name="connsiteY11" fmla="*/ 5112 h 10000"/>
                <a:gd name="connsiteX12" fmla="*/ 3415 w 10000"/>
                <a:gd name="connsiteY12" fmla="*/ 5853 h 10000"/>
                <a:gd name="connsiteX13" fmla="*/ 17 w 10000"/>
                <a:gd name="connsiteY13" fmla="*/ 7967 h 10000"/>
                <a:gd name="connsiteX14" fmla="*/ 460 w 10000"/>
                <a:gd name="connsiteY14" fmla="*/ 9978 h 10000"/>
                <a:gd name="connsiteX15" fmla="*/ 2675 w 10000"/>
                <a:gd name="connsiteY15" fmla="*/ 8745 h 10000"/>
                <a:gd name="connsiteX0" fmla="*/ 2675 w 10000"/>
                <a:gd name="connsiteY0" fmla="*/ 8745 h 10000"/>
                <a:gd name="connsiteX1" fmla="*/ 4354 w 10000"/>
                <a:gd name="connsiteY1" fmla="*/ 7160 h 10000"/>
                <a:gd name="connsiteX2" fmla="*/ 5719 w 10000"/>
                <a:gd name="connsiteY2" fmla="*/ 5844 h 10000"/>
                <a:gd name="connsiteX3" fmla="*/ 5917 w 10000"/>
                <a:gd name="connsiteY3" fmla="*/ 4111 h 10000"/>
                <a:gd name="connsiteX4" fmla="*/ 6422 w 10000"/>
                <a:gd name="connsiteY4" fmla="*/ 3798 h 10000"/>
                <a:gd name="connsiteX5" fmla="*/ 8993 w 10000"/>
                <a:gd name="connsiteY5" fmla="*/ 4381 h 10000"/>
                <a:gd name="connsiteX6" fmla="*/ 10000 w 10000"/>
                <a:gd name="connsiteY6" fmla="*/ 3357 h 10000"/>
                <a:gd name="connsiteX7" fmla="*/ 9290 w 10000"/>
                <a:gd name="connsiteY7" fmla="*/ 1386 h 10000"/>
                <a:gd name="connsiteX8" fmla="*/ 7464 w 10000"/>
                <a:gd name="connsiteY8" fmla="*/ 19 h 10000"/>
                <a:gd name="connsiteX9" fmla="*/ 6739 w 10000"/>
                <a:gd name="connsiteY9" fmla="*/ 563 h 10000"/>
                <a:gd name="connsiteX10" fmla="*/ 4671 w 10000"/>
                <a:gd name="connsiteY10" fmla="*/ 3525 h 10000"/>
                <a:gd name="connsiteX11" fmla="*/ 4228 w 10000"/>
                <a:gd name="connsiteY11" fmla="*/ 5112 h 10000"/>
                <a:gd name="connsiteX12" fmla="*/ 3415 w 10000"/>
                <a:gd name="connsiteY12" fmla="*/ 5853 h 10000"/>
                <a:gd name="connsiteX13" fmla="*/ 17 w 10000"/>
                <a:gd name="connsiteY13" fmla="*/ 7967 h 10000"/>
                <a:gd name="connsiteX14" fmla="*/ 460 w 10000"/>
                <a:gd name="connsiteY14" fmla="*/ 9978 h 10000"/>
                <a:gd name="connsiteX15" fmla="*/ 2675 w 10000"/>
                <a:gd name="connsiteY15" fmla="*/ 8745 h 10000"/>
                <a:gd name="connsiteX0" fmla="*/ 2675 w 10000"/>
                <a:gd name="connsiteY0" fmla="*/ 8745 h 10000"/>
                <a:gd name="connsiteX1" fmla="*/ 4354 w 10000"/>
                <a:gd name="connsiteY1" fmla="*/ 7160 h 10000"/>
                <a:gd name="connsiteX2" fmla="*/ 5608 w 10000"/>
                <a:gd name="connsiteY2" fmla="*/ 5964 h 10000"/>
                <a:gd name="connsiteX3" fmla="*/ 5917 w 10000"/>
                <a:gd name="connsiteY3" fmla="*/ 4111 h 10000"/>
                <a:gd name="connsiteX4" fmla="*/ 6422 w 10000"/>
                <a:gd name="connsiteY4" fmla="*/ 3798 h 10000"/>
                <a:gd name="connsiteX5" fmla="*/ 8993 w 10000"/>
                <a:gd name="connsiteY5" fmla="*/ 4381 h 10000"/>
                <a:gd name="connsiteX6" fmla="*/ 10000 w 10000"/>
                <a:gd name="connsiteY6" fmla="*/ 3357 h 10000"/>
                <a:gd name="connsiteX7" fmla="*/ 9290 w 10000"/>
                <a:gd name="connsiteY7" fmla="*/ 1386 h 10000"/>
                <a:gd name="connsiteX8" fmla="*/ 7464 w 10000"/>
                <a:gd name="connsiteY8" fmla="*/ 19 h 10000"/>
                <a:gd name="connsiteX9" fmla="*/ 6739 w 10000"/>
                <a:gd name="connsiteY9" fmla="*/ 563 h 10000"/>
                <a:gd name="connsiteX10" fmla="*/ 4671 w 10000"/>
                <a:gd name="connsiteY10" fmla="*/ 3525 h 10000"/>
                <a:gd name="connsiteX11" fmla="*/ 4228 w 10000"/>
                <a:gd name="connsiteY11" fmla="*/ 5112 h 10000"/>
                <a:gd name="connsiteX12" fmla="*/ 3415 w 10000"/>
                <a:gd name="connsiteY12" fmla="*/ 5853 h 10000"/>
                <a:gd name="connsiteX13" fmla="*/ 17 w 10000"/>
                <a:gd name="connsiteY13" fmla="*/ 7967 h 10000"/>
                <a:gd name="connsiteX14" fmla="*/ 460 w 10000"/>
                <a:gd name="connsiteY14" fmla="*/ 9978 h 10000"/>
                <a:gd name="connsiteX15" fmla="*/ 2675 w 10000"/>
                <a:gd name="connsiteY15" fmla="*/ 8745 h 10000"/>
                <a:gd name="connsiteX0" fmla="*/ 2675 w 10000"/>
                <a:gd name="connsiteY0" fmla="*/ 8745 h 10000"/>
                <a:gd name="connsiteX1" fmla="*/ 4354 w 10000"/>
                <a:gd name="connsiteY1" fmla="*/ 7160 h 10000"/>
                <a:gd name="connsiteX2" fmla="*/ 5608 w 10000"/>
                <a:gd name="connsiteY2" fmla="*/ 5964 h 10000"/>
                <a:gd name="connsiteX3" fmla="*/ 5917 w 10000"/>
                <a:gd name="connsiteY3" fmla="*/ 4111 h 10000"/>
                <a:gd name="connsiteX4" fmla="*/ 6422 w 10000"/>
                <a:gd name="connsiteY4" fmla="*/ 3798 h 10000"/>
                <a:gd name="connsiteX5" fmla="*/ 8993 w 10000"/>
                <a:gd name="connsiteY5" fmla="*/ 4381 h 10000"/>
                <a:gd name="connsiteX6" fmla="*/ 10000 w 10000"/>
                <a:gd name="connsiteY6" fmla="*/ 3357 h 10000"/>
                <a:gd name="connsiteX7" fmla="*/ 9290 w 10000"/>
                <a:gd name="connsiteY7" fmla="*/ 1386 h 10000"/>
                <a:gd name="connsiteX8" fmla="*/ 7464 w 10000"/>
                <a:gd name="connsiteY8" fmla="*/ 19 h 10000"/>
                <a:gd name="connsiteX9" fmla="*/ 6739 w 10000"/>
                <a:gd name="connsiteY9" fmla="*/ 563 h 10000"/>
                <a:gd name="connsiteX10" fmla="*/ 4671 w 10000"/>
                <a:gd name="connsiteY10" fmla="*/ 3525 h 10000"/>
                <a:gd name="connsiteX11" fmla="*/ 4228 w 10000"/>
                <a:gd name="connsiteY11" fmla="*/ 5112 h 10000"/>
                <a:gd name="connsiteX12" fmla="*/ 3415 w 10000"/>
                <a:gd name="connsiteY12" fmla="*/ 5853 h 10000"/>
                <a:gd name="connsiteX13" fmla="*/ 17 w 10000"/>
                <a:gd name="connsiteY13" fmla="*/ 7967 h 10000"/>
                <a:gd name="connsiteX14" fmla="*/ 460 w 10000"/>
                <a:gd name="connsiteY14" fmla="*/ 9978 h 10000"/>
                <a:gd name="connsiteX15" fmla="*/ 2675 w 10000"/>
                <a:gd name="connsiteY15" fmla="*/ 8745 h 10000"/>
                <a:gd name="connsiteX0" fmla="*/ 2769 w 10094"/>
                <a:gd name="connsiteY0" fmla="*/ 8745 h 10000"/>
                <a:gd name="connsiteX1" fmla="*/ 4448 w 10094"/>
                <a:gd name="connsiteY1" fmla="*/ 7160 h 10000"/>
                <a:gd name="connsiteX2" fmla="*/ 5702 w 10094"/>
                <a:gd name="connsiteY2" fmla="*/ 5964 h 10000"/>
                <a:gd name="connsiteX3" fmla="*/ 6011 w 10094"/>
                <a:gd name="connsiteY3" fmla="*/ 4111 h 10000"/>
                <a:gd name="connsiteX4" fmla="*/ 6516 w 10094"/>
                <a:gd name="connsiteY4" fmla="*/ 3798 h 10000"/>
                <a:gd name="connsiteX5" fmla="*/ 9087 w 10094"/>
                <a:gd name="connsiteY5" fmla="*/ 4381 h 10000"/>
                <a:gd name="connsiteX6" fmla="*/ 10094 w 10094"/>
                <a:gd name="connsiteY6" fmla="*/ 3357 h 10000"/>
                <a:gd name="connsiteX7" fmla="*/ 9384 w 10094"/>
                <a:gd name="connsiteY7" fmla="*/ 1386 h 10000"/>
                <a:gd name="connsiteX8" fmla="*/ 7558 w 10094"/>
                <a:gd name="connsiteY8" fmla="*/ 19 h 10000"/>
                <a:gd name="connsiteX9" fmla="*/ 6833 w 10094"/>
                <a:gd name="connsiteY9" fmla="*/ 563 h 10000"/>
                <a:gd name="connsiteX10" fmla="*/ 4765 w 10094"/>
                <a:gd name="connsiteY10" fmla="*/ 3525 h 10000"/>
                <a:gd name="connsiteX11" fmla="*/ 4322 w 10094"/>
                <a:gd name="connsiteY11" fmla="*/ 5112 h 10000"/>
                <a:gd name="connsiteX12" fmla="*/ 3509 w 10094"/>
                <a:gd name="connsiteY12" fmla="*/ 5853 h 10000"/>
                <a:gd name="connsiteX13" fmla="*/ 0 w 10094"/>
                <a:gd name="connsiteY13" fmla="*/ 8015 h 10000"/>
                <a:gd name="connsiteX14" fmla="*/ 554 w 10094"/>
                <a:gd name="connsiteY14" fmla="*/ 9978 h 10000"/>
                <a:gd name="connsiteX15" fmla="*/ 2769 w 10094"/>
                <a:gd name="connsiteY15" fmla="*/ 8745 h 10000"/>
                <a:gd name="connsiteX0" fmla="*/ 2769 w 10094"/>
                <a:gd name="connsiteY0" fmla="*/ 8745 h 10000"/>
                <a:gd name="connsiteX1" fmla="*/ 4448 w 10094"/>
                <a:gd name="connsiteY1" fmla="*/ 7160 h 10000"/>
                <a:gd name="connsiteX2" fmla="*/ 5828 w 10094"/>
                <a:gd name="connsiteY2" fmla="*/ 5795 h 10000"/>
                <a:gd name="connsiteX3" fmla="*/ 6011 w 10094"/>
                <a:gd name="connsiteY3" fmla="*/ 4111 h 10000"/>
                <a:gd name="connsiteX4" fmla="*/ 6516 w 10094"/>
                <a:gd name="connsiteY4" fmla="*/ 3798 h 10000"/>
                <a:gd name="connsiteX5" fmla="*/ 9087 w 10094"/>
                <a:gd name="connsiteY5" fmla="*/ 4381 h 10000"/>
                <a:gd name="connsiteX6" fmla="*/ 10094 w 10094"/>
                <a:gd name="connsiteY6" fmla="*/ 3357 h 10000"/>
                <a:gd name="connsiteX7" fmla="*/ 9384 w 10094"/>
                <a:gd name="connsiteY7" fmla="*/ 1386 h 10000"/>
                <a:gd name="connsiteX8" fmla="*/ 7558 w 10094"/>
                <a:gd name="connsiteY8" fmla="*/ 19 h 10000"/>
                <a:gd name="connsiteX9" fmla="*/ 6833 w 10094"/>
                <a:gd name="connsiteY9" fmla="*/ 563 h 10000"/>
                <a:gd name="connsiteX10" fmla="*/ 4765 w 10094"/>
                <a:gd name="connsiteY10" fmla="*/ 3525 h 10000"/>
                <a:gd name="connsiteX11" fmla="*/ 4322 w 10094"/>
                <a:gd name="connsiteY11" fmla="*/ 5112 h 10000"/>
                <a:gd name="connsiteX12" fmla="*/ 3509 w 10094"/>
                <a:gd name="connsiteY12" fmla="*/ 5853 h 10000"/>
                <a:gd name="connsiteX13" fmla="*/ 0 w 10094"/>
                <a:gd name="connsiteY13" fmla="*/ 8015 h 10000"/>
                <a:gd name="connsiteX14" fmla="*/ 554 w 10094"/>
                <a:gd name="connsiteY14" fmla="*/ 9978 h 10000"/>
                <a:gd name="connsiteX15" fmla="*/ 2769 w 10094"/>
                <a:gd name="connsiteY15" fmla="*/ 8745 h 10000"/>
                <a:gd name="connsiteX0" fmla="*/ 2769 w 10094"/>
                <a:gd name="connsiteY0" fmla="*/ 8745 h 10000"/>
                <a:gd name="connsiteX1" fmla="*/ 4448 w 10094"/>
                <a:gd name="connsiteY1" fmla="*/ 7160 h 10000"/>
                <a:gd name="connsiteX2" fmla="*/ 5828 w 10094"/>
                <a:gd name="connsiteY2" fmla="*/ 5795 h 10000"/>
                <a:gd name="connsiteX3" fmla="*/ 6011 w 10094"/>
                <a:gd name="connsiteY3" fmla="*/ 4111 h 10000"/>
                <a:gd name="connsiteX4" fmla="*/ 6516 w 10094"/>
                <a:gd name="connsiteY4" fmla="*/ 3798 h 10000"/>
                <a:gd name="connsiteX5" fmla="*/ 9087 w 10094"/>
                <a:gd name="connsiteY5" fmla="*/ 4381 h 10000"/>
                <a:gd name="connsiteX6" fmla="*/ 10094 w 10094"/>
                <a:gd name="connsiteY6" fmla="*/ 3357 h 10000"/>
                <a:gd name="connsiteX7" fmla="*/ 9384 w 10094"/>
                <a:gd name="connsiteY7" fmla="*/ 1386 h 10000"/>
                <a:gd name="connsiteX8" fmla="*/ 7558 w 10094"/>
                <a:gd name="connsiteY8" fmla="*/ 19 h 10000"/>
                <a:gd name="connsiteX9" fmla="*/ 6833 w 10094"/>
                <a:gd name="connsiteY9" fmla="*/ 563 h 10000"/>
                <a:gd name="connsiteX10" fmla="*/ 4765 w 10094"/>
                <a:gd name="connsiteY10" fmla="*/ 3525 h 10000"/>
                <a:gd name="connsiteX11" fmla="*/ 4322 w 10094"/>
                <a:gd name="connsiteY11" fmla="*/ 5112 h 10000"/>
                <a:gd name="connsiteX12" fmla="*/ 3509 w 10094"/>
                <a:gd name="connsiteY12" fmla="*/ 5853 h 10000"/>
                <a:gd name="connsiteX13" fmla="*/ 0 w 10094"/>
                <a:gd name="connsiteY13" fmla="*/ 8015 h 10000"/>
                <a:gd name="connsiteX14" fmla="*/ 554 w 10094"/>
                <a:gd name="connsiteY14" fmla="*/ 9978 h 10000"/>
                <a:gd name="connsiteX15" fmla="*/ 2769 w 10094"/>
                <a:gd name="connsiteY15" fmla="*/ 8745 h 10000"/>
                <a:gd name="connsiteX0" fmla="*/ 2769 w 10094"/>
                <a:gd name="connsiteY0" fmla="*/ 8745 h 10000"/>
                <a:gd name="connsiteX1" fmla="*/ 4448 w 10094"/>
                <a:gd name="connsiteY1" fmla="*/ 7160 h 10000"/>
                <a:gd name="connsiteX2" fmla="*/ 5828 w 10094"/>
                <a:gd name="connsiteY2" fmla="*/ 5795 h 10000"/>
                <a:gd name="connsiteX3" fmla="*/ 6090 w 10094"/>
                <a:gd name="connsiteY3" fmla="*/ 3967 h 10000"/>
                <a:gd name="connsiteX4" fmla="*/ 6516 w 10094"/>
                <a:gd name="connsiteY4" fmla="*/ 3798 h 10000"/>
                <a:gd name="connsiteX5" fmla="*/ 9087 w 10094"/>
                <a:gd name="connsiteY5" fmla="*/ 4381 h 10000"/>
                <a:gd name="connsiteX6" fmla="*/ 10094 w 10094"/>
                <a:gd name="connsiteY6" fmla="*/ 3357 h 10000"/>
                <a:gd name="connsiteX7" fmla="*/ 9384 w 10094"/>
                <a:gd name="connsiteY7" fmla="*/ 1386 h 10000"/>
                <a:gd name="connsiteX8" fmla="*/ 7558 w 10094"/>
                <a:gd name="connsiteY8" fmla="*/ 19 h 10000"/>
                <a:gd name="connsiteX9" fmla="*/ 6833 w 10094"/>
                <a:gd name="connsiteY9" fmla="*/ 563 h 10000"/>
                <a:gd name="connsiteX10" fmla="*/ 4765 w 10094"/>
                <a:gd name="connsiteY10" fmla="*/ 3525 h 10000"/>
                <a:gd name="connsiteX11" fmla="*/ 4322 w 10094"/>
                <a:gd name="connsiteY11" fmla="*/ 5112 h 10000"/>
                <a:gd name="connsiteX12" fmla="*/ 3509 w 10094"/>
                <a:gd name="connsiteY12" fmla="*/ 5853 h 10000"/>
                <a:gd name="connsiteX13" fmla="*/ 0 w 10094"/>
                <a:gd name="connsiteY13" fmla="*/ 8015 h 10000"/>
                <a:gd name="connsiteX14" fmla="*/ 554 w 10094"/>
                <a:gd name="connsiteY14" fmla="*/ 9978 h 10000"/>
                <a:gd name="connsiteX15" fmla="*/ 2769 w 10094"/>
                <a:gd name="connsiteY15" fmla="*/ 8745 h 10000"/>
                <a:gd name="connsiteX0" fmla="*/ 2769 w 10094"/>
                <a:gd name="connsiteY0" fmla="*/ 8745 h 10000"/>
                <a:gd name="connsiteX1" fmla="*/ 4448 w 10094"/>
                <a:gd name="connsiteY1" fmla="*/ 7160 h 10000"/>
                <a:gd name="connsiteX2" fmla="*/ 5828 w 10094"/>
                <a:gd name="connsiteY2" fmla="*/ 5795 h 10000"/>
                <a:gd name="connsiteX3" fmla="*/ 6090 w 10094"/>
                <a:gd name="connsiteY3" fmla="*/ 3967 h 10000"/>
                <a:gd name="connsiteX4" fmla="*/ 6516 w 10094"/>
                <a:gd name="connsiteY4" fmla="*/ 3798 h 10000"/>
                <a:gd name="connsiteX5" fmla="*/ 9087 w 10094"/>
                <a:gd name="connsiteY5" fmla="*/ 4381 h 10000"/>
                <a:gd name="connsiteX6" fmla="*/ 10094 w 10094"/>
                <a:gd name="connsiteY6" fmla="*/ 3357 h 10000"/>
                <a:gd name="connsiteX7" fmla="*/ 9384 w 10094"/>
                <a:gd name="connsiteY7" fmla="*/ 1386 h 10000"/>
                <a:gd name="connsiteX8" fmla="*/ 7558 w 10094"/>
                <a:gd name="connsiteY8" fmla="*/ 19 h 10000"/>
                <a:gd name="connsiteX9" fmla="*/ 6833 w 10094"/>
                <a:gd name="connsiteY9" fmla="*/ 563 h 10000"/>
                <a:gd name="connsiteX10" fmla="*/ 4765 w 10094"/>
                <a:gd name="connsiteY10" fmla="*/ 3525 h 10000"/>
                <a:gd name="connsiteX11" fmla="*/ 4322 w 10094"/>
                <a:gd name="connsiteY11" fmla="*/ 5112 h 10000"/>
                <a:gd name="connsiteX12" fmla="*/ 3509 w 10094"/>
                <a:gd name="connsiteY12" fmla="*/ 5853 h 10000"/>
                <a:gd name="connsiteX13" fmla="*/ 0 w 10094"/>
                <a:gd name="connsiteY13" fmla="*/ 8015 h 10000"/>
                <a:gd name="connsiteX14" fmla="*/ 554 w 10094"/>
                <a:gd name="connsiteY14" fmla="*/ 9978 h 10000"/>
                <a:gd name="connsiteX15" fmla="*/ 2769 w 10094"/>
                <a:gd name="connsiteY15" fmla="*/ 8745 h 10000"/>
                <a:gd name="connsiteX0" fmla="*/ 2769 w 10094"/>
                <a:gd name="connsiteY0" fmla="*/ 8745 h 10000"/>
                <a:gd name="connsiteX1" fmla="*/ 4448 w 10094"/>
                <a:gd name="connsiteY1" fmla="*/ 7160 h 10000"/>
                <a:gd name="connsiteX2" fmla="*/ 5828 w 10094"/>
                <a:gd name="connsiteY2" fmla="*/ 5795 h 10000"/>
                <a:gd name="connsiteX3" fmla="*/ 6090 w 10094"/>
                <a:gd name="connsiteY3" fmla="*/ 3967 h 10000"/>
                <a:gd name="connsiteX4" fmla="*/ 6516 w 10094"/>
                <a:gd name="connsiteY4" fmla="*/ 3798 h 10000"/>
                <a:gd name="connsiteX5" fmla="*/ 9087 w 10094"/>
                <a:gd name="connsiteY5" fmla="*/ 4381 h 10000"/>
                <a:gd name="connsiteX6" fmla="*/ 10094 w 10094"/>
                <a:gd name="connsiteY6" fmla="*/ 3357 h 10000"/>
                <a:gd name="connsiteX7" fmla="*/ 9384 w 10094"/>
                <a:gd name="connsiteY7" fmla="*/ 1386 h 10000"/>
                <a:gd name="connsiteX8" fmla="*/ 7558 w 10094"/>
                <a:gd name="connsiteY8" fmla="*/ 19 h 10000"/>
                <a:gd name="connsiteX9" fmla="*/ 6833 w 10094"/>
                <a:gd name="connsiteY9" fmla="*/ 563 h 10000"/>
                <a:gd name="connsiteX10" fmla="*/ 4765 w 10094"/>
                <a:gd name="connsiteY10" fmla="*/ 3525 h 10000"/>
                <a:gd name="connsiteX11" fmla="*/ 4322 w 10094"/>
                <a:gd name="connsiteY11" fmla="*/ 5112 h 10000"/>
                <a:gd name="connsiteX12" fmla="*/ 3509 w 10094"/>
                <a:gd name="connsiteY12" fmla="*/ 5853 h 10000"/>
                <a:gd name="connsiteX13" fmla="*/ 0 w 10094"/>
                <a:gd name="connsiteY13" fmla="*/ 8015 h 10000"/>
                <a:gd name="connsiteX14" fmla="*/ 554 w 10094"/>
                <a:gd name="connsiteY14" fmla="*/ 9978 h 10000"/>
                <a:gd name="connsiteX15" fmla="*/ 2769 w 10094"/>
                <a:gd name="connsiteY15" fmla="*/ 8745 h 10000"/>
                <a:gd name="connsiteX0" fmla="*/ 2769 w 10094"/>
                <a:gd name="connsiteY0" fmla="*/ 8745 h 10000"/>
                <a:gd name="connsiteX1" fmla="*/ 4448 w 10094"/>
                <a:gd name="connsiteY1" fmla="*/ 7160 h 10000"/>
                <a:gd name="connsiteX2" fmla="*/ 5875 w 10094"/>
                <a:gd name="connsiteY2" fmla="*/ 5410 h 10000"/>
                <a:gd name="connsiteX3" fmla="*/ 6090 w 10094"/>
                <a:gd name="connsiteY3" fmla="*/ 3967 h 10000"/>
                <a:gd name="connsiteX4" fmla="*/ 6516 w 10094"/>
                <a:gd name="connsiteY4" fmla="*/ 3798 h 10000"/>
                <a:gd name="connsiteX5" fmla="*/ 9087 w 10094"/>
                <a:gd name="connsiteY5" fmla="*/ 4381 h 10000"/>
                <a:gd name="connsiteX6" fmla="*/ 10094 w 10094"/>
                <a:gd name="connsiteY6" fmla="*/ 3357 h 10000"/>
                <a:gd name="connsiteX7" fmla="*/ 9384 w 10094"/>
                <a:gd name="connsiteY7" fmla="*/ 1386 h 10000"/>
                <a:gd name="connsiteX8" fmla="*/ 7558 w 10094"/>
                <a:gd name="connsiteY8" fmla="*/ 19 h 10000"/>
                <a:gd name="connsiteX9" fmla="*/ 6833 w 10094"/>
                <a:gd name="connsiteY9" fmla="*/ 563 h 10000"/>
                <a:gd name="connsiteX10" fmla="*/ 4765 w 10094"/>
                <a:gd name="connsiteY10" fmla="*/ 3525 h 10000"/>
                <a:gd name="connsiteX11" fmla="*/ 4322 w 10094"/>
                <a:gd name="connsiteY11" fmla="*/ 5112 h 10000"/>
                <a:gd name="connsiteX12" fmla="*/ 3509 w 10094"/>
                <a:gd name="connsiteY12" fmla="*/ 5853 h 10000"/>
                <a:gd name="connsiteX13" fmla="*/ 0 w 10094"/>
                <a:gd name="connsiteY13" fmla="*/ 8015 h 10000"/>
                <a:gd name="connsiteX14" fmla="*/ 554 w 10094"/>
                <a:gd name="connsiteY14" fmla="*/ 9978 h 10000"/>
                <a:gd name="connsiteX15" fmla="*/ 2769 w 10094"/>
                <a:gd name="connsiteY15" fmla="*/ 8745 h 10000"/>
                <a:gd name="connsiteX0" fmla="*/ 2769 w 10094"/>
                <a:gd name="connsiteY0" fmla="*/ 8745 h 10000"/>
                <a:gd name="connsiteX1" fmla="*/ 4448 w 10094"/>
                <a:gd name="connsiteY1" fmla="*/ 7160 h 10000"/>
                <a:gd name="connsiteX2" fmla="*/ 5875 w 10094"/>
                <a:gd name="connsiteY2" fmla="*/ 5410 h 10000"/>
                <a:gd name="connsiteX3" fmla="*/ 6090 w 10094"/>
                <a:gd name="connsiteY3" fmla="*/ 3967 h 10000"/>
                <a:gd name="connsiteX4" fmla="*/ 6516 w 10094"/>
                <a:gd name="connsiteY4" fmla="*/ 3798 h 10000"/>
                <a:gd name="connsiteX5" fmla="*/ 9087 w 10094"/>
                <a:gd name="connsiteY5" fmla="*/ 4381 h 10000"/>
                <a:gd name="connsiteX6" fmla="*/ 10094 w 10094"/>
                <a:gd name="connsiteY6" fmla="*/ 3357 h 10000"/>
                <a:gd name="connsiteX7" fmla="*/ 9384 w 10094"/>
                <a:gd name="connsiteY7" fmla="*/ 1386 h 10000"/>
                <a:gd name="connsiteX8" fmla="*/ 7558 w 10094"/>
                <a:gd name="connsiteY8" fmla="*/ 19 h 10000"/>
                <a:gd name="connsiteX9" fmla="*/ 6833 w 10094"/>
                <a:gd name="connsiteY9" fmla="*/ 563 h 10000"/>
                <a:gd name="connsiteX10" fmla="*/ 4765 w 10094"/>
                <a:gd name="connsiteY10" fmla="*/ 3525 h 10000"/>
                <a:gd name="connsiteX11" fmla="*/ 4322 w 10094"/>
                <a:gd name="connsiteY11" fmla="*/ 5112 h 10000"/>
                <a:gd name="connsiteX12" fmla="*/ 3509 w 10094"/>
                <a:gd name="connsiteY12" fmla="*/ 5853 h 10000"/>
                <a:gd name="connsiteX13" fmla="*/ 0 w 10094"/>
                <a:gd name="connsiteY13" fmla="*/ 8015 h 10000"/>
                <a:gd name="connsiteX14" fmla="*/ 554 w 10094"/>
                <a:gd name="connsiteY14" fmla="*/ 9978 h 10000"/>
                <a:gd name="connsiteX15" fmla="*/ 2769 w 10094"/>
                <a:gd name="connsiteY15" fmla="*/ 8745 h 10000"/>
                <a:gd name="connsiteX0" fmla="*/ 2769 w 10094"/>
                <a:gd name="connsiteY0" fmla="*/ 8745 h 10000"/>
                <a:gd name="connsiteX1" fmla="*/ 4448 w 10094"/>
                <a:gd name="connsiteY1" fmla="*/ 7160 h 10000"/>
                <a:gd name="connsiteX2" fmla="*/ 5843 w 10094"/>
                <a:gd name="connsiteY2" fmla="*/ 5627 h 10000"/>
                <a:gd name="connsiteX3" fmla="*/ 6090 w 10094"/>
                <a:gd name="connsiteY3" fmla="*/ 3967 h 10000"/>
                <a:gd name="connsiteX4" fmla="*/ 6516 w 10094"/>
                <a:gd name="connsiteY4" fmla="*/ 3798 h 10000"/>
                <a:gd name="connsiteX5" fmla="*/ 9087 w 10094"/>
                <a:gd name="connsiteY5" fmla="*/ 4381 h 10000"/>
                <a:gd name="connsiteX6" fmla="*/ 10094 w 10094"/>
                <a:gd name="connsiteY6" fmla="*/ 3357 h 10000"/>
                <a:gd name="connsiteX7" fmla="*/ 9384 w 10094"/>
                <a:gd name="connsiteY7" fmla="*/ 1386 h 10000"/>
                <a:gd name="connsiteX8" fmla="*/ 7558 w 10094"/>
                <a:gd name="connsiteY8" fmla="*/ 19 h 10000"/>
                <a:gd name="connsiteX9" fmla="*/ 6833 w 10094"/>
                <a:gd name="connsiteY9" fmla="*/ 563 h 10000"/>
                <a:gd name="connsiteX10" fmla="*/ 4765 w 10094"/>
                <a:gd name="connsiteY10" fmla="*/ 3525 h 10000"/>
                <a:gd name="connsiteX11" fmla="*/ 4322 w 10094"/>
                <a:gd name="connsiteY11" fmla="*/ 5112 h 10000"/>
                <a:gd name="connsiteX12" fmla="*/ 3509 w 10094"/>
                <a:gd name="connsiteY12" fmla="*/ 5853 h 10000"/>
                <a:gd name="connsiteX13" fmla="*/ 0 w 10094"/>
                <a:gd name="connsiteY13" fmla="*/ 8015 h 10000"/>
                <a:gd name="connsiteX14" fmla="*/ 554 w 10094"/>
                <a:gd name="connsiteY14" fmla="*/ 9978 h 10000"/>
                <a:gd name="connsiteX15" fmla="*/ 2769 w 10094"/>
                <a:gd name="connsiteY15" fmla="*/ 874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94" h="10000">
                  <a:moveTo>
                    <a:pt x="2769" y="8745"/>
                  </a:moveTo>
                  <a:cubicBezTo>
                    <a:pt x="3112" y="8317"/>
                    <a:pt x="3267" y="8112"/>
                    <a:pt x="4448" y="7160"/>
                  </a:cubicBezTo>
                  <a:cubicBezTo>
                    <a:pt x="4901" y="6969"/>
                    <a:pt x="5467" y="6392"/>
                    <a:pt x="5843" y="5627"/>
                  </a:cubicBezTo>
                  <a:cubicBezTo>
                    <a:pt x="5888" y="4934"/>
                    <a:pt x="5817" y="4304"/>
                    <a:pt x="6090" y="3967"/>
                  </a:cubicBezTo>
                  <a:cubicBezTo>
                    <a:pt x="6706" y="3552"/>
                    <a:pt x="6329" y="3913"/>
                    <a:pt x="6516" y="3798"/>
                  </a:cubicBezTo>
                  <a:cubicBezTo>
                    <a:pt x="6702" y="3683"/>
                    <a:pt x="8741" y="4663"/>
                    <a:pt x="9087" y="4381"/>
                  </a:cubicBezTo>
                  <a:lnTo>
                    <a:pt x="10094" y="3357"/>
                  </a:lnTo>
                  <a:cubicBezTo>
                    <a:pt x="10094" y="3357"/>
                    <a:pt x="9806" y="1943"/>
                    <a:pt x="9384" y="1386"/>
                  </a:cubicBezTo>
                  <a:cubicBezTo>
                    <a:pt x="8961" y="830"/>
                    <a:pt x="7704" y="68"/>
                    <a:pt x="7558" y="19"/>
                  </a:cubicBezTo>
                  <a:cubicBezTo>
                    <a:pt x="7412" y="-29"/>
                    <a:pt x="7299" y="-21"/>
                    <a:pt x="6833" y="563"/>
                  </a:cubicBezTo>
                  <a:cubicBezTo>
                    <a:pt x="6465" y="1304"/>
                    <a:pt x="5060" y="2679"/>
                    <a:pt x="4765" y="3525"/>
                  </a:cubicBezTo>
                  <a:cubicBezTo>
                    <a:pt x="4617" y="3948"/>
                    <a:pt x="4470" y="4584"/>
                    <a:pt x="4322" y="5112"/>
                  </a:cubicBezTo>
                  <a:cubicBezTo>
                    <a:pt x="4248" y="5428"/>
                    <a:pt x="3731" y="5747"/>
                    <a:pt x="3509" y="5853"/>
                  </a:cubicBezTo>
                  <a:cubicBezTo>
                    <a:pt x="2475" y="6698"/>
                    <a:pt x="739" y="7381"/>
                    <a:pt x="0" y="8015"/>
                  </a:cubicBezTo>
                  <a:cubicBezTo>
                    <a:pt x="0" y="8015"/>
                    <a:pt x="-37" y="9765"/>
                    <a:pt x="554" y="9978"/>
                  </a:cubicBezTo>
                  <a:cubicBezTo>
                    <a:pt x="1071" y="10189"/>
                    <a:pt x="2548" y="8851"/>
                    <a:pt x="2769" y="8745"/>
                  </a:cubicBezTo>
                  <a:close/>
                </a:path>
              </a:pathLst>
            </a:custGeom>
            <a:solidFill>
              <a:schemeClr val="tx1">
                <a:lumMod val="65000"/>
              </a:schemeClr>
            </a:solidFill>
            <a:ln>
              <a:noFill/>
            </a:ln>
          </p:spPr>
          <p:txBody>
            <a:bodyPr/>
            <a:lstStyle/>
            <a:p>
              <a:endParaRPr lang="en-CA"/>
            </a:p>
          </p:txBody>
        </p:sp>
        <p:graphicFrame>
          <p:nvGraphicFramePr>
            <p:cNvPr id="12" name="Object 210"/>
            <p:cNvGraphicFramePr>
              <a:graphicFrameLocks noChangeAspect="1"/>
            </p:cNvGraphicFramePr>
            <p:nvPr>
              <p:extLst>
                <p:ext uri="{D42A27DB-BD31-4B8C-83A1-F6EECF244321}">
                  <p14:modId xmlns:p14="http://schemas.microsoft.com/office/powerpoint/2010/main" val="3869011902"/>
                </p:ext>
              </p:extLst>
            </p:nvPr>
          </p:nvGraphicFramePr>
          <p:xfrm>
            <a:off x="3853587" y="3642282"/>
            <a:ext cx="1302178" cy="900908"/>
          </p:xfrm>
          <a:graphic>
            <a:graphicData uri="http://schemas.openxmlformats.org/presentationml/2006/ole">
              <mc:AlternateContent xmlns:mc="http://schemas.openxmlformats.org/markup-compatibility/2006">
                <mc:Choice xmlns:v="urn:schemas-microsoft-com:vml" Requires="v">
                  <p:oleObj spid="_x0000_s2068" name="CorelDRAW" r:id="rId5" imgW="2672255" imgH="1755804" progId="CorelDRAW.Graphic.14">
                    <p:embed/>
                  </p:oleObj>
                </mc:Choice>
                <mc:Fallback>
                  <p:oleObj name="CorelDRAW" r:id="rId5" imgW="2672255" imgH="1755804" progId="CorelDRAW.Graphic.1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3587" y="3642282"/>
                          <a:ext cx="1302178" cy="900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Freeform 641"/>
            <p:cNvSpPr>
              <a:spLocks/>
            </p:cNvSpPr>
            <p:nvPr/>
          </p:nvSpPr>
          <p:spPr bwMode="auto">
            <a:xfrm>
              <a:off x="2173580" y="4225896"/>
              <a:ext cx="1611938" cy="1087123"/>
            </a:xfrm>
            <a:custGeom>
              <a:avLst/>
              <a:gdLst>
                <a:gd name="T0" fmla="*/ 401 w 1634"/>
                <a:gd name="T1" fmla="*/ 543 h 1045"/>
                <a:gd name="T2" fmla="*/ 641 w 1634"/>
                <a:gd name="T3" fmla="*/ 279 h 1045"/>
                <a:gd name="T4" fmla="*/ 983 w 1634"/>
                <a:gd name="T5" fmla="*/ 171 h 1045"/>
                <a:gd name="T6" fmla="*/ 1160 w 1634"/>
                <a:gd name="T7" fmla="*/ 87 h 1045"/>
                <a:gd name="T8" fmla="*/ 1367 w 1634"/>
                <a:gd name="T9" fmla="*/ 3 h 1045"/>
                <a:gd name="T10" fmla="*/ 1502 w 1634"/>
                <a:gd name="T11" fmla="*/ 72 h 1045"/>
                <a:gd name="T12" fmla="*/ 1601 w 1634"/>
                <a:gd name="T13" fmla="*/ 249 h 1045"/>
                <a:gd name="T14" fmla="*/ 1302 w 1634"/>
                <a:gd name="T15" fmla="*/ 398 h 1045"/>
                <a:gd name="T16" fmla="*/ 621 w 1634"/>
                <a:gd name="T17" fmla="*/ 817 h 1045"/>
                <a:gd name="T18" fmla="*/ 245 w 1634"/>
                <a:gd name="T19" fmla="*/ 1023 h 1045"/>
                <a:gd name="T20" fmla="*/ 65 w 1634"/>
                <a:gd name="T21" fmla="*/ 948 h 1045"/>
                <a:gd name="T22" fmla="*/ 230 w 1634"/>
                <a:gd name="T23" fmla="*/ 771 h 1045"/>
                <a:gd name="T24" fmla="*/ 401 w 1634"/>
                <a:gd name="T25" fmla="*/ 543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34" h="1045">
                  <a:moveTo>
                    <a:pt x="401" y="543"/>
                  </a:moveTo>
                  <a:cubicBezTo>
                    <a:pt x="461" y="504"/>
                    <a:pt x="576" y="342"/>
                    <a:pt x="641" y="279"/>
                  </a:cubicBezTo>
                  <a:cubicBezTo>
                    <a:pt x="755" y="169"/>
                    <a:pt x="909" y="308"/>
                    <a:pt x="983" y="171"/>
                  </a:cubicBezTo>
                  <a:cubicBezTo>
                    <a:pt x="1043" y="74"/>
                    <a:pt x="1160" y="78"/>
                    <a:pt x="1160" y="87"/>
                  </a:cubicBezTo>
                  <a:cubicBezTo>
                    <a:pt x="1220" y="48"/>
                    <a:pt x="1288" y="0"/>
                    <a:pt x="1367" y="3"/>
                  </a:cubicBezTo>
                  <a:cubicBezTo>
                    <a:pt x="1422" y="61"/>
                    <a:pt x="1463" y="31"/>
                    <a:pt x="1502" y="72"/>
                  </a:cubicBezTo>
                  <a:cubicBezTo>
                    <a:pt x="1541" y="113"/>
                    <a:pt x="1634" y="195"/>
                    <a:pt x="1601" y="249"/>
                  </a:cubicBezTo>
                  <a:cubicBezTo>
                    <a:pt x="1568" y="303"/>
                    <a:pt x="1465" y="303"/>
                    <a:pt x="1302" y="398"/>
                  </a:cubicBezTo>
                  <a:cubicBezTo>
                    <a:pt x="1106" y="633"/>
                    <a:pt x="956" y="656"/>
                    <a:pt x="621" y="817"/>
                  </a:cubicBezTo>
                  <a:cubicBezTo>
                    <a:pt x="453" y="911"/>
                    <a:pt x="332" y="996"/>
                    <a:pt x="245" y="1023"/>
                  </a:cubicBezTo>
                  <a:cubicBezTo>
                    <a:pt x="152" y="1045"/>
                    <a:pt x="68" y="990"/>
                    <a:pt x="65" y="948"/>
                  </a:cubicBezTo>
                  <a:cubicBezTo>
                    <a:pt x="0" y="952"/>
                    <a:pt x="163" y="838"/>
                    <a:pt x="230" y="771"/>
                  </a:cubicBezTo>
                  <a:cubicBezTo>
                    <a:pt x="286" y="703"/>
                    <a:pt x="356" y="582"/>
                    <a:pt x="401" y="543"/>
                  </a:cubicBezTo>
                  <a:close/>
                </a:path>
              </a:pathLst>
            </a:custGeom>
            <a:solidFill>
              <a:srgbClr val="0099FF">
                <a:alpha val="50000"/>
              </a:srgbClr>
            </a:solidFill>
            <a:ln w="19050" cap="flat" cmpd="sng">
              <a:solidFill>
                <a:srgbClr val="0099FF"/>
              </a:solidFill>
              <a:prstDash val="dash"/>
              <a:round/>
              <a:headEnd/>
              <a:tailEnd/>
            </a:ln>
          </p:spPr>
          <p:txBody>
            <a:bodyPr/>
            <a:lstStyle/>
            <a:p>
              <a:endParaRPr lang="en-CA"/>
            </a:p>
          </p:txBody>
        </p:sp>
        <p:sp>
          <p:nvSpPr>
            <p:cNvPr id="14" name="Freeform 648"/>
            <p:cNvSpPr>
              <a:spLocks/>
            </p:cNvSpPr>
            <p:nvPr/>
          </p:nvSpPr>
          <p:spPr bwMode="auto">
            <a:xfrm>
              <a:off x="2128592" y="3995451"/>
              <a:ext cx="1513214" cy="1338645"/>
            </a:xfrm>
            <a:custGeom>
              <a:avLst/>
              <a:gdLst>
                <a:gd name="T0" fmla="*/ 186 w 1204"/>
                <a:gd name="T1" fmla="*/ 1289 h 1302"/>
                <a:gd name="T2" fmla="*/ 66 w 1204"/>
                <a:gd name="T3" fmla="*/ 1287 h 1302"/>
                <a:gd name="T4" fmla="*/ 22 w 1204"/>
                <a:gd name="T5" fmla="*/ 1201 h 1302"/>
                <a:gd name="T6" fmla="*/ 20 w 1204"/>
                <a:gd name="T7" fmla="*/ 1085 h 1302"/>
                <a:gd name="T8" fmla="*/ 24 w 1204"/>
                <a:gd name="T9" fmla="*/ 725 h 1302"/>
                <a:gd name="T10" fmla="*/ 58 w 1204"/>
                <a:gd name="T11" fmla="*/ 483 h 1302"/>
                <a:gd name="T12" fmla="*/ 370 w 1204"/>
                <a:gd name="T13" fmla="*/ 163 h 1302"/>
                <a:gd name="T14" fmla="*/ 542 w 1204"/>
                <a:gd name="T15" fmla="*/ 59 h 1302"/>
                <a:gd name="T16" fmla="*/ 730 w 1204"/>
                <a:gd name="T17" fmla="*/ 5 h 1302"/>
                <a:gd name="T18" fmla="*/ 858 w 1204"/>
                <a:gd name="T19" fmla="*/ 29 h 1302"/>
                <a:gd name="T20" fmla="*/ 974 w 1204"/>
                <a:gd name="T21" fmla="*/ 81 h 1302"/>
                <a:gd name="T22" fmla="*/ 1070 w 1204"/>
                <a:gd name="T23" fmla="*/ 189 h 1302"/>
                <a:gd name="T24" fmla="*/ 1130 w 1204"/>
                <a:gd name="T25" fmla="*/ 289 h 1302"/>
                <a:gd name="T26" fmla="*/ 1170 w 1204"/>
                <a:gd name="T27" fmla="*/ 372 h 1302"/>
                <a:gd name="T28" fmla="*/ 1202 w 1204"/>
                <a:gd name="T29" fmla="*/ 489 h 1302"/>
                <a:gd name="T30" fmla="*/ 1182 w 1204"/>
                <a:gd name="T31" fmla="*/ 633 h 1302"/>
                <a:gd name="T32" fmla="*/ 1138 w 1204"/>
                <a:gd name="T33" fmla="*/ 729 h 1302"/>
                <a:gd name="T34" fmla="*/ 1050 w 1204"/>
                <a:gd name="T35" fmla="*/ 809 h 1302"/>
                <a:gd name="T36" fmla="*/ 934 w 1204"/>
                <a:gd name="T37" fmla="*/ 889 h 1302"/>
                <a:gd name="T38" fmla="*/ 762 w 1204"/>
                <a:gd name="T39" fmla="*/ 1020 h 1302"/>
                <a:gd name="T40" fmla="*/ 678 w 1204"/>
                <a:gd name="T41" fmla="*/ 1056 h 1302"/>
                <a:gd name="T42" fmla="*/ 546 w 1204"/>
                <a:gd name="T43" fmla="*/ 1121 h 1302"/>
                <a:gd name="T44" fmla="*/ 466 w 1204"/>
                <a:gd name="T45" fmla="*/ 1173 h 1302"/>
                <a:gd name="T46" fmla="*/ 398 w 1204"/>
                <a:gd name="T47" fmla="*/ 1213 h 1302"/>
                <a:gd name="T48" fmla="*/ 306 w 1204"/>
                <a:gd name="T49" fmla="*/ 1245 h 1302"/>
                <a:gd name="T50" fmla="*/ 224 w 1204"/>
                <a:gd name="T51" fmla="*/ 1273 h 1302"/>
                <a:gd name="T52" fmla="*/ 188 w 1204"/>
                <a:gd name="T53" fmla="*/ 1287 h 1302"/>
                <a:gd name="connsiteX0" fmla="*/ 1397 w 9837"/>
                <a:gd name="connsiteY0" fmla="*/ 9870 h 9910"/>
                <a:gd name="connsiteX1" fmla="*/ 400 w 9837"/>
                <a:gd name="connsiteY1" fmla="*/ 9855 h 9910"/>
                <a:gd name="connsiteX2" fmla="*/ 35 w 9837"/>
                <a:gd name="connsiteY2" fmla="*/ 9194 h 9910"/>
                <a:gd name="connsiteX3" fmla="*/ 18 w 9837"/>
                <a:gd name="connsiteY3" fmla="*/ 8303 h 9910"/>
                <a:gd name="connsiteX4" fmla="*/ 51 w 9837"/>
                <a:gd name="connsiteY4" fmla="*/ 5538 h 9910"/>
                <a:gd name="connsiteX5" fmla="*/ 334 w 9837"/>
                <a:gd name="connsiteY5" fmla="*/ 3680 h 9910"/>
                <a:gd name="connsiteX6" fmla="*/ 2925 w 9837"/>
                <a:gd name="connsiteY6" fmla="*/ 1222 h 9910"/>
                <a:gd name="connsiteX7" fmla="*/ 4354 w 9837"/>
                <a:gd name="connsiteY7" fmla="*/ 423 h 9910"/>
                <a:gd name="connsiteX8" fmla="*/ 5915 w 9837"/>
                <a:gd name="connsiteY8" fmla="*/ 8 h 9910"/>
                <a:gd name="connsiteX9" fmla="*/ 6978 w 9837"/>
                <a:gd name="connsiteY9" fmla="*/ 193 h 9910"/>
                <a:gd name="connsiteX10" fmla="*/ 7942 w 9837"/>
                <a:gd name="connsiteY10" fmla="*/ 592 h 9910"/>
                <a:gd name="connsiteX11" fmla="*/ 8739 w 9837"/>
                <a:gd name="connsiteY11" fmla="*/ 1422 h 9910"/>
                <a:gd name="connsiteX12" fmla="*/ 9237 w 9837"/>
                <a:gd name="connsiteY12" fmla="*/ 2190 h 9910"/>
                <a:gd name="connsiteX13" fmla="*/ 9570 w 9837"/>
                <a:gd name="connsiteY13" fmla="*/ 2827 h 9910"/>
                <a:gd name="connsiteX14" fmla="*/ 9835 w 9837"/>
                <a:gd name="connsiteY14" fmla="*/ 3726 h 9910"/>
                <a:gd name="connsiteX15" fmla="*/ 9669 w 9837"/>
                <a:gd name="connsiteY15" fmla="*/ 4832 h 9910"/>
                <a:gd name="connsiteX16" fmla="*/ 9304 w 9837"/>
                <a:gd name="connsiteY16" fmla="*/ 5569 h 9910"/>
                <a:gd name="connsiteX17" fmla="*/ 8573 w 9837"/>
                <a:gd name="connsiteY17" fmla="*/ 6184 h 9910"/>
                <a:gd name="connsiteX18" fmla="*/ 7609 w 9837"/>
                <a:gd name="connsiteY18" fmla="*/ 6798 h 9910"/>
                <a:gd name="connsiteX19" fmla="*/ 6181 w 9837"/>
                <a:gd name="connsiteY19" fmla="*/ 7804 h 9910"/>
                <a:gd name="connsiteX20" fmla="*/ 5483 w 9837"/>
                <a:gd name="connsiteY20" fmla="*/ 8081 h 9910"/>
                <a:gd name="connsiteX21" fmla="*/ 4387 w 9837"/>
                <a:gd name="connsiteY21" fmla="*/ 8580 h 9910"/>
                <a:gd name="connsiteX22" fmla="*/ 3722 w 9837"/>
                <a:gd name="connsiteY22" fmla="*/ 8979 h 9910"/>
                <a:gd name="connsiteX23" fmla="*/ 3158 w 9837"/>
                <a:gd name="connsiteY23" fmla="*/ 9286 h 9910"/>
                <a:gd name="connsiteX24" fmla="*/ 2394 w 9837"/>
                <a:gd name="connsiteY24" fmla="*/ 9532 h 9910"/>
                <a:gd name="connsiteX25" fmla="*/ 1712 w 9837"/>
                <a:gd name="connsiteY25" fmla="*/ 9747 h 9910"/>
                <a:gd name="connsiteX26" fmla="*/ 1413 w 9837"/>
                <a:gd name="connsiteY26" fmla="*/ 9855 h 9910"/>
                <a:gd name="connsiteX0" fmla="*/ 1420 w 11893"/>
                <a:gd name="connsiteY0" fmla="*/ 9960 h 10000"/>
                <a:gd name="connsiteX1" fmla="*/ 407 w 11893"/>
                <a:gd name="connsiteY1" fmla="*/ 9945 h 10000"/>
                <a:gd name="connsiteX2" fmla="*/ 36 w 11893"/>
                <a:gd name="connsiteY2" fmla="*/ 9277 h 10000"/>
                <a:gd name="connsiteX3" fmla="*/ 18 w 11893"/>
                <a:gd name="connsiteY3" fmla="*/ 8378 h 10000"/>
                <a:gd name="connsiteX4" fmla="*/ 52 w 11893"/>
                <a:gd name="connsiteY4" fmla="*/ 5588 h 10000"/>
                <a:gd name="connsiteX5" fmla="*/ 340 w 11893"/>
                <a:gd name="connsiteY5" fmla="*/ 3713 h 10000"/>
                <a:gd name="connsiteX6" fmla="*/ 2973 w 11893"/>
                <a:gd name="connsiteY6" fmla="*/ 1233 h 10000"/>
                <a:gd name="connsiteX7" fmla="*/ 4426 w 11893"/>
                <a:gd name="connsiteY7" fmla="*/ 427 h 10000"/>
                <a:gd name="connsiteX8" fmla="*/ 6013 w 11893"/>
                <a:gd name="connsiteY8" fmla="*/ 8 h 10000"/>
                <a:gd name="connsiteX9" fmla="*/ 7094 w 11893"/>
                <a:gd name="connsiteY9" fmla="*/ 195 h 10000"/>
                <a:gd name="connsiteX10" fmla="*/ 8074 w 11893"/>
                <a:gd name="connsiteY10" fmla="*/ 597 h 10000"/>
                <a:gd name="connsiteX11" fmla="*/ 8884 w 11893"/>
                <a:gd name="connsiteY11" fmla="*/ 1435 h 10000"/>
                <a:gd name="connsiteX12" fmla="*/ 9390 w 11893"/>
                <a:gd name="connsiteY12" fmla="*/ 2210 h 10000"/>
                <a:gd name="connsiteX13" fmla="*/ 9729 w 11893"/>
                <a:gd name="connsiteY13" fmla="*/ 2853 h 10000"/>
                <a:gd name="connsiteX14" fmla="*/ 11893 w 11893"/>
                <a:gd name="connsiteY14" fmla="*/ 3671 h 10000"/>
                <a:gd name="connsiteX15" fmla="*/ 9829 w 11893"/>
                <a:gd name="connsiteY15" fmla="*/ 4876 h 10000"/>
                <a:gd name="connsiteX16" fmla="*/ 9458 w 11893"/>
                <a:gd name="connsiteY16" fmla="*/ 5620 h 10000"/>
                <a:gd name="connsiteX17" fmla="*/ 8715 w 11893"/>
                <a:gd name="connsiteY17" fmla="*/ 6240 h 10000"/>
                <a:gd name="connsiteX18" fmla="*/ 7735 w 11893"/>
                <a:gd name="connsiteY18" fmla="*/ 6860 h 10000"/>
                <a:gd name="connsiteX19" fmla="*/ 6283 w 11893"/>
                <a:gd name="connsiteY19" fmla="*/ 7875 h 10000"/>
                <a:gd name="connsiteX20" fmla="*/ 5574 w 11893"/>
                <a:gd name="connsiteY20" fmla="*/ 8154 h 10000"/>
                <a:gd name="connsiteX21" fmla="*/ 4460 w 11893"/>
                <a:gd name="connsiteY21" fmla="*/ 8658 h 10000"/>
                <a:gd name="connsiteX22" fmla="*/ 3784 w 11893"/>
                <a:gd name="connsiteY22" fmla="*/ 9061 h 10000"/>
                <a:gd name="connsiteX23" fmla="*/ 3210 w 11893"/>
                <a:gd name="connsiteY23" fmla="*/ 9370 h 10000"/>
                <a:gd name="connsiteX24" fmla="*/ 2434 w 11893"/>
                <a:gd name="connsiteY24" fmla="*/ 9619 h 10000"/>
                <a:gd name="connsiteX25" fmla="*/ 1740 w 11893"/>
                <a:gd name="connsiteY25" fmla="*/ 9836 h 10000"/>
                <a:gd name="connsiteX26" fmla="*/ 1436 w 11893"/>
                <a:gd name="connsiteY26" fmla="*/ 9945 h 10000"/>
                <a:gd name="connsiteX0" fmla="*/ 1420 w 12877"/>
                <a:gd name="connsiteY0" fmla="*/ 9960 h 10000"/>
                <a:gd name="connsiteX1" fmla="*/ 407 w 12877"/>
                <a:gd name="connsiteY1" fmla="*/ 9945 h 10000"/>
                <a:gd name="connsiteX2" fmla="*/ 36 w 12877"/>
                <a:gd name="connsiteY2" fmla="*/ 9277 h 10000"/>
                <a:gd name="connsiteX3" fmla="*/ 18 w 12877"/>
                <a:gd name="connsiteY3" fmla="*/ 8378 h 10000"/>
                <a:gd name="connsiteX4" fmla="*/ 52 w 12877"/>
                <a:gd name="connsiteY4" fmla="*/ 5588 h 10000"/>
                <a:gd name="connsiteX5" fmla="*/ 340 w 12877"/>
                <a:gd name="connsiteY5" fmla="*/ 3713 h 10000"/>
                <a:gd name="connsiteX6" fmla="*/ 2973 w 12877"/>
                <a:gd name="connsiteY6" fmla="*/ 1233 h 10000"/>
                <a:gd name="connsiteX7" fmla="*/ 4426 w 12877"/>
                <a:gd name="connsiteY7" fmla="*/ 427 h 10000"/>
                <a:gd name="connsiteX8" fmla="*/ 6013 w 12877"/>
                <a:gd name="connsiteY8" fmla="*/ 8 h 10000"/>
                <a:gd name="connsiteX9" fmla="*/ 7094 w 12877"/>
                <a:gd name="connsiteY9" fmla="*/ 195 h 10000"/>
                <a:gd name="connsiteX10" fmla="*/ 8074 w 12877"/>
                <a:gd name="connsiteY10" fmla="*/ 597 h 10000"/>
                <a:gd name="connsiteX11" fmla="*/ 8884 w 12877"/>
                <a:gd name="connsiteY11" fmla="*/ 1435 h 10000"/>
                <a:gd name="connsiteX12" fmla="*/ 9390 w 12877"/>
                <a:gd name="connsiteY12" fmla="*/ 2210 h 10000"/>
                <a:gd name="connsiteX13" fmla="*/ 9729 w 12877"/>
                <a:gd name="connsiteY13" fmla="*/ 2853 h 10000"/>
                <a:gd name="connsiteX14" fmla="*/ 11893 w 12877"/>
                <a:gd name="connsiteY14" fmla="*/ 3671 h 10000"/>
                <a:gd name="connsiteX15" fmla="*/ 12764 w 12877"/>
                <a:gd name="connsiteY15" fmla="*/ 5355 h 10000"/>
                <a:gd name="connsiteX16" fmla="*/ 9458 w 12877"/>
                <a:gd name="connsiteY16" fmla="*/ 5620 h 10000"/>
                <a:gd name="connsiteX17" fmla="*/ 8715 w 12877"/>
                <a:gd name="connsiteY17" fmla="*/ 6240 h 10000"/>
                <a:gd name="connsiteX18" fmla="*/ 7735 w 12877"/>
                <a:gd name="connsiteY18" fmla="*/ 6860 h 10000"/>
                <a:gd name="connsiteX19" fmla="*/ 6283 w 12877"/>
                <a:gd name="connsiteY19" fmla="*/ 7875 h 10000"/>
                <a:gd name="connsiteX20" fmla="*/ 5574 w 12877"/>
                <a:gd name="connsiteY20" fmla="*/ 8154 h 10000"/>
                <a:gd name="connsiteX21" fmla="*/ 4460 w 12877"/>
                <a:gd name="connsiteY21" fmla="*/ 8658 h 10000"/>
                <a:gd name="connsiteX22" fmla="*/ 3784 w 12877"/>
                <a:gd name="connsiteY22" fmla="*/ 9061 h 10000"/>
                <a:gd name="connsiteX23" fmla="*/ 3210 w 12877"/>
                <a:gd name="connsiteY23" fmla="*/ 9370 h 10000"/>
                <a:gd name="connsiteX24" fmla="*/ 2434 w 12877"/>
                <a:gd name="connsiteY24" fmla="*/ 9619 h 10000"/>
                <a:gd name="connsiteX25" fmla="*/ 1740 w 12877"/>
                <a:gd name="connsiteY25" fmla="*/ 9836 h 10000"/>
                <a:gd name="connsiteX26" fmla="*/ 1436 w 12877"/>
                <a:gd name="connsiteY26" fmla="*/ 9945 h 10000"/>
                <a:gd name="connsiteX0" fmla="*/ 1420 w 12800"/>
                <a:gd name="connsiteY0" fmla="*/ 9960 h 10000"/>
                <a:gd name="connsiteX1" fmla="*/ 407 w 12800"/>
                <a:gd name="connsiteY1" fmla="*/ 9945 h 10000"/>
                <a:gd name="connsiteX2" fmla="*/ 36 w 12800"/>
                <a:gd name="connsiteY2" fmla="*/ 9277 h 10000"/>
                <a:gd name="connsiteX3" fmla="*/ 18 w 12800"/>
                <a:gd name="connsiteY3" fmla="*/ 8378 h 10000"/>
                <a:gd name="connsiteX4" fmla="*/ 52 w 12800"/>
                <a:gd name="connsiteY4" fmla="*/ 5588 h 10000"/>
                <a:gd name="connsiteX5" fmla="*/ 340 w 12800"/>
                <a:gd name="connsiteY5" fmla="*/ 3713 h 10000"/>
                <a:gd name="connsiteX6" fmla="*/ 2973 w 12800"/>
                <a:gd name="connsiteY6" fmla="*/ 1233 h 10000"/>
                <a:gd name="connsiteX7" fmla="*/ 4426 w 12800"/>
                <a:gd name="connsiteY7" fmla="*/ 427 h 10000"/>
                <a:gd name="connsiteX8" fmla="*/ 6013 w 12800"/>
                <a:gd name="connsiteY8" fmla="*/ 8 h 10000"/>
                <a:gd name="connsiteX9" fmla="*/ 7094 w 12800"/>
                <a:gd name="connsiteY9" fmla="*/ 195 h 10000"/>
                <a:gd name="connsiteX10" fmla="*/ 8074 w 12800"/>
                <a:gd name="connsiteY10" fmla="*/ 597 h 10000"/>
                <a:gd name="connsiteX11" fmla="*/ 8884 w 12800"/>
                <a:gd name="connsiteY11" fmla="*/ 1435 h 10000"/>
                <a:gd name="connsiteX12" fmla="*/ 9390 w 12800"/>
                <a:gd name="connsiteY12" fmla="*/ 2210 h 10000"/>
                <a:gd name="connsiteX13" fmla="*/ 9729 w 12800"/>
                <a:gd name="connsiteY13" fmla="*/ 2853 h 10000"/>
                <a:gd name="connsiteX14" fmla="*/ 11893 w 12800"/>
                <a:gd name="connsiteY14" fmla="*/ 3671 h 10000"/>
                <a:gd name="connsiteX15" fmla="*/ 12764 w 12800"/>
                <a:gd name="connsiteY15" fmla="*/ 5355 h 10000"/>
                <a:gd name="connsiteX16" fmla="*/ 10783 w 12800"/>
                <a:gd name="connsiteY16" fmla="*/ 6117 h 10000"/>
                <a:gd name="connsiteX17" fmla="*/ 8715 w 12800"/>
                <a:gd name="connsiteY17" fmla="*/ 6240 h 10000"/>
                <a:gd name="connsiteX18" fmla="*/ 7735 w 12800"/>
                <a:gd name="connsiteY18" fmla="*/ 6860 h 10000"/>
                <a:gd name="connsiteX19" fmla="*/ 6283 w 12800"/>
                <a:gd name="connsiteY19" fmla="*/ 7875 h 10000"/>
                <a:gd name="connsiteX20" fmla="*/ 5574 w 12800"/>
                <a:gd name="connsiteY20" fmla="*/ 8154 h 10000"/>
                <a:gd name="connsiteX21" fmla="*/ 4460 w 12800"/>
                <a:gd name="connsiteY21" fmla="*/ 8658 h 10000"/>
                <a:gd name="connsiteX22" fmla="*/ 3784 w 12800"/>
                <a:gd name="connsiteY22" fmla="*/ 9061 h 10000"/>
                <a:gd name="connsiteX23" fmla="*/ 3210 w 12800"/>
                <a:gd name="connsiteY23" fmla="*/ 9370 h 10000"/>
                <a:gd name="connsiteX24" fmla="*/ 2434 w 12800"/>
                <a:gd name="connsiteY24" fmla="*/ 9619 h 10000"/>
                <a:gd name="connsiteX25" fmla="*/ 1740 w 12800"/>
                <a:gd name="connsiteY25" fmla="*/ 9836 h 10000"/>
                <a:gd name="connsiteX26" fmla="*/ 1436 w 12800"/>
                <a:gd name="connsiteY26" fmla="*/ 9945 h 10000"/>
                <a:gd name="connsiteX0" fmla="*/ 1420 w 12800"/>
                <a:gd name="connsiteY0" fmla="*/ 9960 h 10000"/>
                <a:gd name="connsiteX1" fmla="*/ 407 w 12800"/>
                <a:gd name="connsiteY1" fmla="*/ 9945 h 10000"/>
                <a:gd name="connsiteX2" fmla="*/ 36 w 12800"/>
                <a:gd name="connsiteY2" fmla="*/ 9277 h 10000"/>
                <a:gd name="connsiteX3" fmla="*/ 18 w 12800"/>
                <a:gd name="connsiteY3" fmla="*/ 8378 h 10000"/>
                <a:gd name="connsiteX4" fmla="*/ 52 w 12800"/>
                <a:gd name="connsiteY4" fmla="*/ 5588 h 10000"/>
                <a:gd name="connsiteX5" fmla="*/ 340 w 12800"/>
                <a:gd name="connsiteY5" fmla="*/ 3713 h 10000"/>
                <a:gd name="connsiteX6" fmla="*/ 2973 w 12800"/>
                <a:gd name="connsiteY6" fmla="*/ 1233 h 10000"/>
                <a:gd name="connsiteX7" fmla="*/ 4426 w 12800"/>
                <a:gd name="connsiteY7" fmla="*/ 427 h 10000"/>
                <a:gd name="connsiteX8" fmla="*/ 6013 w 12800"/>
                <a:gd name="connsiteY8" fmla="*/ 8 h 10000"/>
                <a:gd name="connsiteX9" fmla="*/ 7094 w 12800"/>
                <a:gd name="connsiteY9" fmla="*/ 195 h 10000"/>
                <a:gd name="connsiteX10" fmla="*/ 8074 w 12800"/>
                <a:gd name="connsiteY10" fmla="*/ 597 h 10000"/>
                <a:gd name="connsiteX11" fmla="*/ 8884 w 12800"/>
                <a:gd name="connsiteY11" fmla="*/ 1435 h 10000"/>
                <a:gd name="connsiteX12" fmla="*/ 9390 w 12800"/>
                <a:gd name="connsiteY12" fmla="*/ 2210 h 10000"/>
                <a:gd name="connsiteX13" fmla="*/ 9729 w 12800"/>
                <a:gd name="connsiteY13" fmla="*/ 2853 h 10000"/>
                <a:gd name="connsiteX14" fmla="*/ 11893 w 12800"/>
                <a:gd name="connsiteY14" fmla="*/ 3671 h 10000"/>
                <a:gd name="connsiteX15" fmla="*/ 12764 w 12800"/>
                <a:gd name="connsiteY15" fmla="*/ 5355 h 10000"/>
                <a:gd name="connsiteX16" fmla="*/ 10783 w 12800"/>
                <a:gd name="connsiteY16" fmla="*/ 6117 h 10000"/>
                <a:gd name="connsiteX17" fmla="*/ 9163 w 12800"/>
                <a:gd name="connsiteY17" fmla="*/ 6701 h 10000"/>
                <a:gd name="connsiteX18" fmla="*/ 7735 w 12800"/>
                <a:gd name="connsiteY18" fmla="*/ 6860 h 10000"/>
                <a:gd name="connsiteX19" fmla="*/ 6283 w 12800"/>
                <a:gd name="connsiteY19" fmla="*/ 7875 h 10000"/>
                <a:gd name="connsiteX20" fmla="*/ 5574 w 12800"/>
                <a:gd name="connsiteY20" fmla="*/ 8154 h 10000"/>
                <a:gd name="connsiteX21" fmla="*/ 4460 w 12800"/>
                <a:gd name="connsiteY21" fmla="*/ 8658 h 10000"/>
                <a:gd name="connsiteX22" fmla="*/ 3784 w 12800"/>
                <a:gd name="connsiteY22" fmla="*/ 9061 h 10000"/>
                <a:gd name="connsiteX23" fmla="*/ 3210 w 12800"/>
                <a:gd name="connsiteY23" fmla="*/ 9370 h 10000"/>
                <a:gd name="connsiteX24" fmla="*/ 2434 w 12800"/>
                <a:gd name="connsiteY24" fmla="*/ 9619 h 10000"/>
                <a:gd name="connsiteX25" fmla="*/ 1740 w 12800"/>
                <a:gd name="connsiteY25" fmla="*/ 9836 h 10000"/>
                <a:gd name="connsiteX26" fmla="*/ 1436 w 12800"/>
                <a:gd name="connsiteY26" fmla="*/ 9945 h 10000"/>
                <a:gd name="connsiteX0" fmla="*/ 1420 w 12800"/>
                <a:gd name="connsiteY0" fmla="*/ 9960 h 10000"/>
                <a:gd name="connsiteX1" fmla="*/ 407 w 12800"/>
                <a:gd name="connsiteY1" fmla="*/ 9945 h 10000"/>
                <a:gd name="connsiteX2" fmla="*/ 36 w 12800"/>
                <a:gd name="connsiteY2" fmla="*/ 9277 h 10000"/>
                <a:gd name="connsiteX3" fmla="*/ 18 w 12800"/>
                <a:gd name="connsiteY3" fmla="*/ 8378 h 10000"/>
                <a:gd name="connsiteX4" fmla="*/ 52 w 12800"/>
                <a:gd name="connsiteY4" fmla="*/ 5588 h 10000"/>
                <a:gd name="connsiteX5" fmla="*/ 340 w 12800"/>
                <a:gd name="connsiteY5" fmla="*/ 3713 h 10000"/>
                <a:gd name="connsiteX6" fmla="*/ 2973 w 12800"/>
                <a:gd name="connsiteY6" fmla="*/ 1233 h 10000"/>
                <a:gd name="connsiteX7" fmla="*/ 4426 w 12800"/>
                <a:gd name="connsiteY7" fmla="*/ 427 h 10000"/>
                <a:gd name="connsiteX8" fmla="*/ 6013 w 12800"/>
                <a:gd name="connsiteY8" fmla="*/ 8 h 10000"/>
                <a:gd name="connsiteX9" fmla="*/ 7094 w 12800"/>
                <a:gd name="connsiteY9" fmla="*/ 195 h 10000"/>
                <a:gd name="connsiteX10" fmla="*/ 8074 w 12800"/>
                <a:gd name="connsiteY10" fmla="*/ 597 h 10000"/>
                <a:gd name="connsiteX11" fmla="*/ 8884 w 12800"/>
                <a:gd name="connsiteY11" fmla="*/ 1435 h 10000"/>
                <a:gd name="connsiteX12" fmla="*/ 9390 w 12800"/>
                <a:gd name="connsiteY12" fmla="*/ 2210 h 10000"/>
                <a:gd name="connsiteX13" fmla="*/ 9729 w 12800"/>
                <a:gd name="connsiteY13" fmla="*/ 2853 h 10000"/>
                <a:gd name="connsiteX14" fmla="*/ 11893 w 12800"/>
                <a:gd name="connsiteY14" fmla="*/ 3671 h 10000"/>
                <a:gd name="connsiteX15" fmla="*/ 12764 w 12800"/>
                <a:gd name="connsiteY15" fmla="*/ 5355 h 10000"/>
                <a:gd name="connsiteX16" fmla="*/ 10783 w 12800"/>
                <a:gd name="connsiteY16" fmla="*/ 6117 h 10000"/>
                <a:gd name="connsiteX17" fmla="*/ 9163 w 12800"/>
                <a:gd name="connsiteY17" fmla="*/ 6701 h 10000"/>
                <a:gd name="connsiteX18" fmla="*/ 7857 w 12800"/>
                <a:gd name="connsiteY18" fmla="*/ 7445 h 10000"/>
                <a:gd name="connsiteX19" fmla="*/ 6283 w 12800"/>
                <a:gd name="connsiteY19" fmla="*/ 7875 h 10000"/>
                <a:gd name="connsiteX20" fmla="*/ 5574 w 12800"/>
                <a:gd name="connsiteY20" fmla="*/ 8154 h 10000"/>
                <a:gd name="connsiteX21" fmla="*/ 4460 w 12800"/>
                <a:gd name="connsiteY21" fmla="*/ 8658 h 10000"/>
                <a:gd name="connsiteX22" fmla="*/ 3784 w 12800"/>
                <a:gd name="connsiteY22" fmla="*/ 9061 h 10000"/>
                <a:gd name="connsiteX23" fmla="*/ 3210 w 12800"/>
                <a:gd name="connsiteY23" fmla="*/ 9370 h 10000"/>
                <a:gd name="connsiteX24" fmla="*/ 2434 w 12800"/>
                <a:gd name="connsiteY24" fmla="*/ 9619 h 10000"/>
                <a:gd name="connsiteX25" fmla="*/ 1740 w 12800"/>
                <a:gd name="connsiteY25" fmla="*/ 9836 h 10000"/>
                <a:gd name="connsiteX26" fmla="*/ 1436 w 12800"/>
                <a:gd name="connsiteY26" fmla="*/ 9945 h 10000"/>
                <a:gd name="connsiteX0" fmla="*/ 1420 w 12800"/>
                <a:gd name="connsiteY0" fmla="*/ 9960 h 10000"/>
                <a:gd name="connsiteX1" fmla="*/ 407 w 12800"/>
                <a:gd name="connsiteY1" fmla="*/ 9945 h 10000"/>
                <a:gd name="connsiteX2" fmla="*/ 36 w 12800"/>
                <a:gd name="connsiteY2" fmla="*/ 9277 h 10000"/>
                <a:gd name="connsiteX3" fmla="*/ 18 w 12800"/>
                <a:gd name="connsiteY3" fmla="*/ 8378 h 10000"/>
                <a:gd name="connsiteX4" fmla="*/ 52 w 12800"/>
                <a:gd name="connsiteY4" fmla="*/ 5588 h 10000"/>
                <a:gd name="connsiteX5" fmla="*/ 340 w 12800"/>
                <a:gd name="connsiteY5" fmla="*/ 3713 h 10000"/>
                <a:gd name="connsiteX6" fmla="*/ 2973 w 12800"/>
                <a:gd name="connsiteY6" fmla="*/ 1233 h 10000"/>
                <a:gd name="connsiteX7" fmla="*/ 4426 w 12800"/>
                <a:gd name="connsiteY7" fmla="*/ 427 h 10000"/>
                <a:gd name="connsiteX8" fmla="*/ 6013 w 12800"/>
                <a:gd name="connsiteY8" fmla="*/ 8 h 10000"/>
                <a:gd name="connsiteX9" fmla="*/ 7094 w 12800"/>
                <a:gd name="connsiteY9" fmla="*/ 195 h 10000"/>
                <a:gd name="connsiteX10" fmla="*/ 8074 w 12800"/>
                <a:gd name="connsiteY10" fmla="*/ 597 h 10000"/>
                <a:gd name="connsiteX11" fmla="*/ 8884 w 12800"/>
                <a:gd name="connsiteY11" fmla="*/ 1435 h 10000"/>
                <a:gd name="connsiteX12" fmla="*/ 9390 w 12800"/>
                <a:gd name="connsiteY12" fmla="*/ 2210 h 10000"/>
                <a:gd name="connsiteX13" fmla="*/ 9729 w 12800"/>
                <a:gd name="connsiteY13" fmla="*/ 2853 h 10000"/>
                <a:gd name="connsiteX14" fmla="*/ 11893 w 12800"/>
                <a:gd name="connsiteY14" fmla="*/ 3671 h 10000"/>
                <a:gd name="connsiteX15" fmla="*/ 12764 w 12800"/>
                <a:gd name="connsiteY15" fmla="*/ 5355 h 10000"/>
                <a:gd name="connsiteX16" fmla="*/ 10783 w 12800"/>
                <a:gd name="connsiteY16" fmla="*/ 6117 h 10000"/>
                <a:gd name="connsiteX17" fmla="*/ 7471 w 12800"/>
                <a:gd name="connsiteY17" fmla="*/ 6896 h 10000"/>
                <a:gd name="connsiteX18" fmla="*/ 7857 w 12800"/>
                <a:gd name="connsiteY18" fmla="*/ 7445 h 10000"/>
                <a:gd name="connsiteX19" fmla="*/ 6283 w 12800"/>
                <a:gd name="connsiteY19" fmla="*/ 7875 h 10000"/>
                <a:gd name="connsiteX20" fmla="*/ 5574 w 12800"/>
                <a:gd name="connsiteY20" fmla="*/ 8154 h 10000"/>
                <a:gd name="connsiteX21" fmla="*/ 4460 w 12800"/>
                <a:gd name="connsiteY21" fmla="*/ 8658 h 10000"/>
                <a:gd name="connsiteX22" fmla="*/ 3784 w 12800"/>
                <a:gd name="connsiteY22" fmla="*/ 9061 h 10000"/>
                <a:gd name="connsiteX23" fmla="*/ 3210 w 12800"/>
                <a:gd name="connsiteY23" fmla="*/ 9370 h 10000"/>
                <a:gd name="connsiteX24" fmla="*/ 2434 w 12800"/>
                <a:gd name="connsiteY24" fmla="*/ 9619 h 10000"/>
                <a:gd name="connsiteX25" fmla="*/ 1740 w 12800"/>
                <a:gd name="connsiteY25" fmla="*/ 9836 h 10000"/>
                <a:gd name="connsiteX26" fmla="*/ 1436 w 12800"/>
                <a:gd name="connsiteY26" fmla="*/ 9945 h 10000"/>
                <a:gd name="connsiteX0" fmla="*/ 1420 w 12800"/>
                <a:gd name="connsiteY0" fmla="*/ 9960 h 10000"/>
                <a:gd name="connsiteX1" fmla="*/ 407 w 12800"/>
                <a:gd name="connsiteY1" fmla="*/ 9945 h 10000"/>
                <a:gd name="connsiteX2" fmla="*/ 36 w 12800"/>
                <a:gd name="connsiteY2" fmla="*/ 9277 h 10000"/>
                <a:gd name="connsiteX3" fmla="*/ 18 w 12800"/>
                <a:gd name="connsiteY3" fmla="*/ 8378 h 10000"/>
                <a:gd name="connsiteX4" fmla="*/ 52 w 12800"/>
                <a:gd name="connsiteY4" fmla="*/ 5588 h 10000"/>
                <a:gd name="connsiteX5" fmla="*/ 340 w 12800"/>
                <a:gd name="connsiteY5" fmla="*/ 3713 h 10000"/>
                <a:gd name="connsiteX6" fmla="*/ 2973 w 12800"/>
                <a:gd name="connsiteY6" fmla="*/ 1233 h 10000"/>
                <a:gd name="connsiteX7" fmla="*/ 4426 w 12800"/>
                <a:gd name="connsiteY7" fmla="*/ 427 h 10000"/>
                <a:gd name="connsiteX8" fmla="*/ 6013 w 12800"/>
                <a:gd name="connsiteY8" fmla="*/ 8 h 10000"/>
                <a:gd name="connsiteX9" fmla="*/ 7094 w 12800"/>
                <a:gd name="connsiteY9" fmla="*/ 195 h 10000"/>
                <a:gd name="connsiteX10" fmla="*/ 8074 w 12800"/>
                <a:gd name="connsiteY10" fmla="*/ 597 h 10000"/>
                <a:gd name="connsiteX11" fmla="*/ 8884 w 12800"/>
                <a:gd name="connsiteY11" fmla="*/ 1435 h 10000"/>
                <a:gd name="connsiteX12" fmla="*/ 9390 w 12800"/>
                <a:gd name="connsiteY12" fmla="*/ 2210 h 10000"/>
                <a:gd name="connsiteX13" fmla="*/ 9729 w 12800"/>
                <a:gd name="connsiteY13" fmla="*/ 2853 h 10000"/>
                <a:gd name="connsiteX14" fmla="*/ 11893 w 12800"/>
                <a:gd name="connsiteY14" fmla="*/ 3671 h 10000"/>
                <a:gd name="connsiteX15" fmla="*/ 12764 w 12800"/>
                <a:gd name="connsiteY15" fmla="*/ 5355 h 10000"/>
                <a:gd name="connsiteX16" fmla="*/ 10783 w 12800"/>
                <a:gd name="connsiteY16" fmla="*/ 6117 h 10000"/>
                <a:gd name="connsiteX17" fmla="*/ 7471 w 12800"/>
                <a:gd name="connsiteY17" fmla="*/ 6896 h 10000"/>
                <a:gd name="connsiteX18" fmla="*/ 6247 w 12800"/>
                <a:gd name="connsiteY18" fmla="*/ 7551 h 10000"/>
                <a:gd name="connsiteX19" fmla="*/ 6283 w 12800"/>
                <a:gd name="connsiteY19" fmla="*/ 7875 h 10000"/>
                <a:gd name="connsiteX20" fmla="*/ 5574 w 12800"/>
                <a:gd name="connsiteY20" fmla="*/ 8154 h 10000"/>
                <a:gd name="connsiteX21" fmla="*/ 4460 w 12800"/>
                <a:gd name="connsiteY21" fmla="*/ 8658 h 10000"/>
                <a:gd name="connsiteX22" fmla="*/ 3784 w 12800"/>
                <a:gd name="connsiteY22" fmla="*/ 9061 h 10000"/>
                <a:gd name="connsiteX23" fmla="*/ 3210 w 12800"/>
                <a:gd name="connsiteY23" fmla="*/ 9370 h 10000"/>
                <a:gd name="connsiteX24" fmla="*/ 2434 w 12800"/>
                <a:gd name="connsiteY24" fmla="*/ 9619 h 10000"/>
                <a:gd name="connsiteX25" fmla="*/ 1740 w 12800"/>
                <a:gd name="connsiteY25" fmla="*/ 9836 h 10000"/>
                <a:gd name="connsiteX26" fmla="*/ 1436 w 12800"/>
                <a:gd name="connsiteY26" fmla="*/ 9945 h 10000"/>
                <a:gd name="connsiteX0" fmla="*/ 1420 w 12800"/>
                <a:gd name="connsiteY0" fmla="*/ 9960 h 10000"/>
                <a:gd name="connsiteX1" fmla="*/ 407 w 12800"/>
                <a:gd name="connsiteY1" fmla="*/ 9945 h 10000"/>
                <a:gd name="connsiteX2" fmla="*/ 36 w 12800"/>
                <a:gd name="connsiteY2" fmla="*/ 9277 h 10000"/>
                <a:gd name="connsiteX3" fmla="*/ 18 w 12800"/>
                <a:gd name="connsiteY3" fmla="*/ 8378 h 10000"/>
                <a:gd name="connsiteX4" fmla="*/ 52 w 12800"/>
                <a:gd name="connsiteY4" fmla="*/ 5588 h 10000"/>
                <a:gd name="connsiteX5" fmla="*/ 340 w 12800"/>
                <a:gd name="connsiteY5" fmla="*/ 3713 h 10000"/>
                <a:gd name="connsiteX6" fmla="*/ 2973 w 12800"/>
                <a:gd name="connsiteY6" fmla="*/ 1233 h 10000"/>
                <a:gd name="connsiteX7" fmla="*/ 4426 w 12800"/>
                <a:gd name="connsiteY7" fmla="*/ 427 h 10000"/>
                <a:gd name="connsiteX8" fmla="*/ 6013 w 12800"/>
                <a:gd name="connsiteY8" fmla="*/ 8 h 10000"/>
                <a:gd name="connsiteX9" fmla="*/ 7094 w 12800"/>
                <a:gd name="connsiteY9" fmla="*/ 195 h 10000"/>
                <a:gd name="connsiteX10" fmla="*/ 8074 w 12800"/>
                <a:gd name="connsiteY10" fmla="*/ 597 h 10000"/>
                <a:gd name="connsiteX11" fmla="*/ 8884 w 12800"/>
                <a:gd name="connsiteY11" fmla="*/ 1435 h 10000"/>
                <a:gd name="connsiteX12" fmla="*/ 9390 w 12800"/>
                <a:gd name="connsiteY12" fmla="*/ 2210 h 10000"/>
                <a:gd name="connsiteX13" fmla="*/ 9729 w 12800"/>
                <a:gd name="connsiteY13" fmla="*/ 2853 h 10000"/>
                <a:gd name="connsiteX14" fmla="*/ 11893 w 12800"/>
                <a:gd name="connsiteY14" fmla="*/ 3671 h 10000"/>
                <a:gd name="connsiteX15" fmla="*/ 12764 w 12800"/>
                <a:gd name="connsiteY15" fmla="*/ 5355 h 10000"/>
                <a:gd name="connsiteX16" fmla="*/ 10783 w 12800"/>
                <a:gd name="connsiteY16" fmla="*/ 6117 h 10000"/>
                <a:gd name="connsiteX17" fmla="*/ 7471 w 12800"/>
                <a:gd name="connsiteY17" fmla="*/ 6896 h 10000"/>
                <a:gd name="connsiteX18" fmla="*/ 6247 w 12800"/>
                <a:gd name="connsiteY18" fmla="*/ 7551 h 10000"/>
                <a:gd name="connsiteX19" fmla="*/ 6283 w 12800"/>
                <a:gd name="connsiteY19" fmla="*/ 7875 h 10000"/>
                <a:gd name="connsiteX20" fmla="*/ 5574 w 12800"/>
                <a:gd name="connsiteY20" fmla="*/ 8154 h 10000"/>
                <a:gd name="connsiteX21" fmla="*/ 4460 w 12800"/>
                <a:gd name="connsiteY21" fmla="*/ 8658 h 10000"/>
                <a:gd name="connsiteX22" fmla="*/ 3315 w 12800"/>
                <a:gd name="connsiteY22" fmla="*/ 9026 h 10000"/>
                <a:gd name="connsiteX23" fmla="*/ 3210 w 12800"/>
                <a:gd name="connsiteY23" fmla="*/ 9370 h 10000"/>
                <a:gd name="connsiteX24" fmla="*/ 2434 w 12800"/>
                <a:gd name="connsiteY24" fmla="*/ 9619 h 10000"/>
                <a:gd name="connsiteX25" fmla="*/ 1740 w 12800"/>
                <a:gd name="connsiteY25" fmla="*/ 9836 h 10000"/>
                <a:gd name="connsiteX26" fmla="*/ 1436 w 12800"/>
                <a:gd name="connsiteY26" fmla="*/ 9945 h 10000"/>
                <a:gd name="connsiteX0" fmla="*/ 1420 w 12800"/>
                <a:gd name="connsiteY0" fmla="*/ 9960 h 10000"/>
                <a:gd name="connsiteX1" fmla="*/ 407 w 12800"/>
                <a:gd name="connsiteY1" fmla="*/ 9945 h 10000"/>
                <a:gd name="connsiteX2" fmla="*/ 36 w 12800"/>
                <a:gd name="connsiteY2" fmla="*/ 9277 h 10000"/>
                <a:gd name="connsiteX3" fmla="*/ 18 w 12800"/>
                <a:gd name="connsiteY3" fmla="*/ 8378 h 10000"/>
                <a:gd name="connsiteX4" fmla="*/ 52 w 12800"/>
                <a:gd name="connsiteY4" fmla="*/ 5588 h 10000"/>
                <a:gd name="connsiteX5" fmla="*/ 340 w 12800"/>
                <a:gd name="connsiteY5" fmla="*/ 3713 h 10000"/>
                <a:gd name="connsiteX6" fmla="*/ 2973 w 12800"/>
                <a:gd name="connsiteY6" fmla="*/ 1233 h 10000"/>
                <a:gd name="connsiteX7" fmla="*/ 4426 w 12800"/>
                <a:gd name="connsiteY7" fmla="*/ 427 h 10000"/>
                <a:gd name="connsiteX8" fmla="*/ 6013 w 12800"/>
                <a:gd name="connsiteY8" fmla="*/ 8 h 10000"/>
                <a:gd name="connsiteX9" fmla="*/ 7094 w 12800"/>
                <a:gd name="connsiteY9" fmla="*/ 195 h 10000"/>
                <a:gd name="connsiteX10" fmla="*/ 8074 w 12800"/>
                <a:gd name="connsiteY10" fmla="*/ 597 h 10000"/>
                <a:gd name="connsiteX11" fmla="*/ 8884 w 12800"/>
                <a:gd name="connsiteY11" fmla="*/ 1435 h 10000"/>
                <a:gd name="connsiteX12" fmla="*/ 9390 w 12800"/>
                <a:gd name="connsiteY12" fmla="*/ 2210 h 10000"/>
                <a:gd name="connsiteX13" fmla="*/ 9729 w 12800"/>
                <a:gd name="connsiteY13" fmla="*/ 2853 h 10000"/>
                <a:gd name="connsiteX14" fmla="*/ 11893 w 12800"/>
                <a:gd name="connsiteY14" fmla="*/ 3671 h 10000"/>
                <a:gd name="connsiteX15" fmla="*/ 12764 w 12800"/>
                <a:gd name="connsiteY15" fmla="*/ 5355 h 10000"/>
                <a:gd name="connsiteX16" fmla="*/ 10783 w 12800"/>
                <a:gd name="connsiteY16" fmla="*/ 6117 h 10000"/>
                <a:gd name="connsiteX17" fmla="*/ 7471 w 12800"/>
                <a:gd name="connsiteY17" fmla="*/ 6896 h 10000"/>
                <a:gd name="connsiteX18" fmla="*/ 6247 w 12800"/>
                <a:gd name="connsiteY18" fmla="*/ 7551 h 10000"/>
                <a:gd name="connsiteX19" fmla="*/ 6283 w 12800"/>
                <a:gd name="connsiteY19" fmla="*/ 7875 h 10000"/>
                <a:gd name="connsiteX20" fmla="*/ 5574 w 12800"/>
                <a:gd name="connsiteY20" fmla="*/ 8154 h 10000"/>
                <a:gd name="connsiteX21" fmla="*/ 4460 w 12800"/>
                <a:gd name="connsiteY21" fmla="*/ 8658 h 10000"/>
                <a:gd name="connsiteX22" fmla="*/ 3315 w 12800"/>
                <a:gd name="connsiteY22" fmla="*/ 9026 h 10000"/>
                <a:gd name="connsiteX23" fmla="*/ 2802 w 12800"/>
                <a:gd name="connsiteY23" fmla="*/ 9423 h 10000"/>
                <a:gd name="connsiteX24" fmla="*/ 2434 w 12800"/>
                <a:gd name="connsiteY24" fmla="*/ 9619 h 10000"/>
                <a:gd name="connsiteX25" fmla="*/ 1740 w 12800"/>
                <a:gd name="connsiteY25" fmla="*/ 9836 h 10000"/>
                <a:gd name="connsiteX26" fmla="*/ 1436 w 12800"/>
                <a:gd name="connsiteY26" fmla="*/ 9945 h 10000"/>
                <a:gd name="connsiteX0" fmla="*/ 1620 w 13000"/>
                <a:gd name="connsiteY0" fmla="*/ 9960 h 10000"/>
                <a:gd name="connsiteX1" fmla="*/ 607 w 13000"/>
                <a:gd name="connsiteY1" fmla="*/ 9945 h 10000"/>
                <a:gd name="connsiteX2" fmla="*/ 236 w 13000"/>
                <a:gd name="connsiteY2" fmla="*/ 9277 h 10000"/>
                <a:gd name="connsiteX3" fmla="*/ 218 w 13000"/>
                <a:gd name="connsiteY3" fmla="*/ 8378 h 10000"/>
                <a:gd name="connsiteX4" fmla="*/ 7 w 13000"/>
                <a:gd name="connsiteY4" fmla="*/ 5588 h 10000"/>
                <a:gd name="connsiteX5" fmla="*/ 540 w 13000"/>
                <a:gd name="connsiteY5" fmla="*/ 3713 h 10000"/>
                <a:gd name="connsiteX6" fmla="*/ 3173 w 13000"/>
                <a:gd name="connsiteY6" fmla="*/ 1233 h 10000"/>
                <a:gd name="connsiteX7" fmla="*/ 4626 w 13000"/>
                <a:gd name="connsiteY7" fmla="*/ 427 h 10000"/>
                <a:gd name="connsiteX8" fmla="*/ 6213 w 13000"/>
                <a:gd name="connsiteY8" fmla="*/ 8 h 10000"/>
                <a:gd name="connsiteX9" fmla="*/ 7294 w 13000"/>
                <a:gd name="connsiteY9" fmla="*/ 195 h 10000"/>
                <a:gd name="connsiteX10" fmla="*/ 8274 w 13000"/>
                <a:gd name="connsiteY10" fmla="*/ 597 h 10000"/>
                <a:gd name="connsiteX11" fmla="*/ 9084 w 13000"/>
                <a:gd name="connsiteY11" fmla="*/ 1435 h 10000"/>
                <a:gd name="connsiteX12" fmla="*/ 9590 w 13000"/>
                <a:gd name="connsiteY12" fmla="*/ 2210 h 10000"/>
                <a:gd name="connsiteX13" fmla="*/ 9929 w 13000"/>
                <a:gd name="connsiteY13" fmla="*/ 2853 h 10000"/>
                <a:gd name="connsiteX14" fmla="*/ 12093 w 13000"/>
                <a:gd name="connsiteY14" fmla="*/ 3671 h 10000"/>
                <a:gd name="connsiteX15" fmla="*/ 12964 w 13000"/>
                <a:gd name="connsiteY15" fmla="*/ 5355 h 10000"/>
                <a:gd name="connsiteX16" fmla="*/ 10983 w 13000"/>
                <a:gd name="connsiteY16" fmla="*/ 6117 h 10000"/>
                <a:gd name="connsiteX17" fmla="*/ 7671 w 13000"/>
                <a:gd name="connsiteY17" fmla="*/ 6896 h 10000"/>
                <a:gd name="connsiteX18" fmla="*/ 6447 w 13000"/>
                <a:gd name="connsiteY18" fmla="*/ 7551 h 10000"/>
                <a:gd name="connsiteX19" fmla="*/ 6483 w 13000"/>
                <a:gd name="connsiteY19" fmla="*/ 7875 h 10000"/>
                <a:gd name="connsiteX20" fmla="*/ 5774 w 13000"/>
                <a:gd name="connsiteY20" fmla="*/ 8154 h 10000"/>
                <a:gd name="connsiteX21" fmla="*/ 4660 w 13000"/>
                <a:gd name="connsiteY21" fmla="*/ 8658 h 10000"/>
                <a:gd name="connsiteX22" fmla="*/ 3515 w 13000"/>
                <a:gd name="connsiteY22" fmla="*/ 9026 h 10000"/>
                <a:gd name="connsiteX23" fmla="*/ 3002 w 13000"/>
                <a:gd name="connsiteY23" fmla="*/ 9423 h 10000"/>
                <a:gd name="connsiteX24" fmla="*/ 2634 w 13000"/>
                <a:gd name="connsiteY24" fmla="*/ 9619 h 10000"/>
                <a:gd name="connsiteX25" fmla="*/ 1940 w 13000"/>
                <a:gd name="connsiteY25" fmla="*/ 9836 h 10000"/>
                <a:gd name="connsiteX26" fmla="*/ 1636 w 13000"/>
                <a:gd name="connsiteY26" fmla="*/ 9945 h 10000"/>
                <a:gd name="connsiteX0" fmla="*/ 1651 w 13031"/>
                <a:gd name="connsiteY0" fmla="*/ 9960 h 10000"/>
                <a:gd name="connsiteX1" fmla="*/ 638 w 13031"/>
                <a:gd name="connsiteY1" fmla="*/ 9945 h 10000"/>
                <a:gd name="connsiteX2" fmla="*/ 267 w 13031"/>
                <a:gd name="connsiteY2" fmla="*/ 9277 h 10000"/>
                <a:gd name="connsiteX3" fmla="*/ 66 w 13031"/>
                <a:gd name="connsiteY3" fmla="*/ 8378 h 10000"/>
                <a:gd name="connsiteX4" fmla="*/ 38 w 13031"/>
                <a:gd name="connsiteY4" fmla="*/ 5588 h 10000"/>
                <a:gd name="connsiteX5" fmla="*/ 571 w 13031"/>
                <a:gd name="connsiteY5" fmla="*/ 3713 h 10000"/>
                <a:gd name="connsiteX6" fmla="*/ 3204 w 13031"/>
                <a:gd name="connsiteY6" fmla="*/ 1233 h 10000"/>
                <a:gd name="connsiteX7" fmla="*/ 4657 w 13031"/>
                <a:gd name="connsiteY7" fmla="*/ 427 h 10000"/>
                <a:gd name="connsiteX8" fmla="*/ 6244 w 13031"/>
                <a:gd name="connsiteY8" fmla="*/ 8 h 10000"/>
                <a:gd name="connsiteX9" fmla="*/ 7325 w 13031"/>
                <a:gd name="connsiteY9" fmla="*/ 195 h 10000"/>
                <a:gd name="connsiteX10" fmla="*/ 8305 w 13031"/>
                <a:gd name="connsiteY10" fmla="*/ 597 h 10000"/>
                <a:gd name="connsiteX11" fmla="*/ 9115 w 13031"/>
                <a:gd name="connsiteY11" fmla="*/ 1435 h 10000"/>
                <a:gd name="connsiteX12" fmla="*/ 9621 w 13031"/>
                <a:gd name="connsiteY12" fmla="*/ 2210 h 10000"/>
                <a:gd name="connsiteX13" fmla="*/ 9960 w 13031"/>
                <a:gd name="connsiteY13" fmla="*/ 2853 h 10000"/>
                <a:gd name="connsiteX14" fmla="*/ 12124 w 13031"/>
                <a:gd name="connsiteY14" fmla="*/ 3671 h 10000"/>
                <a:gd name="connsiteX15" fmla="*/ 12995 w 13031"/>
                <a:gd name="connsiteY15" fmla="*/ 5355 h 10000"/>
                <a:gd name="connsiteX16" fmla="*/ 11014 w 13031"/>
                <a:gd name="connsiteY16" fmla="*/ 6117 h 10000"/>
                <a:gd name="connsiteX17" fmla="*/ 7702 w 13031"/>
                <a:gd name="connsiteY17" fmla="*/ 6896 h 10000"/>
                <a:gd name="connsiteX18" fmla="*/ 6478 w 13031"/>
                <a:gd name="connsiteY18" fmla="*/ 7551 h 10000"/>
                <a:gd name="connsiteX19" fmla="*/ 6514 w 13031"/>
                <a:gd name="connsiteY19" fmla="*/ 7875 h 10000"/>
                <a:gd name="connsiteX20" fmla="*/ 5805 w 13031"/>
                <a:gd name="connsiteY20" fmla="*/ 8154 h 10000"/>
                <a:gd name="connsiteX21" fmla="*/ 4691 w 13031"/>
                <a:gd name="connsiteY21" fmla="*/ 8658 h 10000"/>
                <a:gd name="connsiteX22" fmla="*/ 3546 w 13031"/>
                <a:gd name="connsiteY22" fmla="*/ 9026 h 10000"/>
                <a:gd name="connsiteX23" fmla="*/ 3033 w 13031"/>
                <a:gd name="connsiteY23" fmla="*/ 9423 h 10000"/>
                <a:gd name="connsiteX24" fmla="*/ 2665 w 13031"/>
                <a:gd name="connsiteY24" fmla="*/ 9619 h 10000"/>
                <a:gd name="connsiteX25" fmla="*/ 1971 w 13031"/>
                <a:gd name="connsiteY25" fmla="*/ 9836 h 10000"/>
                <a:gd name="connsiteX26" fmla="*/ 1667 w 13031"/>
                <a:gd name="connsiteY26" fmla="*/ 9945 h 10000"/>
                <a:gd name="connsiteX0" fmla="*/ 1652 w 13032"/>
                <a:gd name="connsiteY0" fmla="*/ 9960 h 9993"/>
                <a:gd name="connsiteX1" fmla="*/ 639 w 13032"/>
                <a:gd name="connsiteY1" fmla="*/ 9945 h 9993"/>
                <a:gd name="connsiteX2" fmla="*/ 288 w 13032"/>
                <a:gd name="connsiteY2" fmla="*/ 9366 h 9993"/>
                <a:gd name="connsiteX3" fmla="*/ 67 w 13032"/>
                <a:gd name="connsiteY3" fmla="*/ 8378 h 9993"/>
                <a:gd name="connsiteX4" fmla="*/ 39 w 13032"/>
                <a:gd name="connsiteY4" fmla="*/ 5588 h 9993"/>
                <a:gd name="connsiteX5" fmla="*/ 572 w 13032"/>
                <a:gd name="connsiteY5" fmla="*/ 3713 h 9993"/>
                <a:gd name="connsiteX6" fmla="*/ 3205 w 13032"/>
                <a:gd name="connsiteY6" fmla="*/ 1233 h 9993"/>
                <a:gd name="connsiteX7" fmla="*/ 4658 w 13032"/>
                <a:gd name="connsiteY7" fmla="*/ 427 h 9993"/>
                <a:gd name="connsiteX8" fmla="*/ 6245 w 13032"/>
                <a:gd name="connsiteY8" fmla="*/ 8 h 9993"/>
                <a:gd name="connsiteX9" fmla="*/ 7326 w 13032"/>
                <a:gd name="connsiteY9" fmla="*/ 195 h 9993"/>
                <a:gd name="connsiteX10" fmla="*/ 8306 w 13032"/>
                <a:gd name="connsiteY10" fmla="*/ 597 h 9993"/>
                <a:gd name="connsiteX11" fmla="*/ 9116 w 13032"/>
                <a:gd name="connsiteY11" fmla="*/ 1435 h 9993"/>
                <a:gd name="connsiteX12" fmla="*/ 9622 w 13032"/>
                <a:gd name="connsiteY12" fmla="*/ 2210 h 9993"/>
                <a:gd name="connsiteX13" fmla="*/ 9961 w 13032"/>
                <a:gd name="connsiteY13" fmla="*/ 2853 h 9993"/>
                <a:gd name="connsiteX14" fmla="*/ 12125 w 13032"/>
                <a:gd name="connsiteY14" fmla="*/ 3671 h 9993"/>
                <a:gd name="connsiteX15" fmla="*/ 12996 w 13032"/>
                <a:gd name="connsiteY15" fmla="*/ 5355 h 9993"/>
                <a:gd name="connsiteX16" fmla="*/ 11015 w 13032"/>
                <a:gd name="connsiteY16" fmla="*/ 6117 h 9993"/>
                <a:gd name="connsiteX17" fmla="*/ 7703 w 13032"/>
                <a:gd name="connsiteY17" fmla="*/ 6896 h 9993"/>
                <a:gd name="connsiteX18" fmla="*/ 6479 w 13032"/>
                <a:gd name="connsiteY18" fmla="*/ 7551 h 9993"/>
                <a:gd name="connsiteX19" fmla="*/ 6515 w 13032"/>
                <a:gd name="connsiteY19" fmla="*/ 7875 h 9993"/>
                <a:gd name="connsiteX20" fmla="*/ 5806 w 13032"/>
                <a:gd name="connsiteY20" fmla="*/ 8154 h 9993"/>
                <a:gd name="connsiteX21" fmla="*/ 4692 w 13032"/>
                <a:gd name="connsiteY21" fmla="*/ 8658 h 9993"/>
                <a:gd name="connsiteX22" fmla="*/ 3547 w 13032"/>
                <a:gd name="connsiteY22" fmla="*/ 9026 h 9993"/>
                <a:gd name="connsiteX23" fmla="*/ 3034 w 13032"/>
                <a:gd name="connsiteY23" fmla="*/ 9423 h 9993"/>
                <a:gd name="connsiteX24" fmla="*/ 2666 w 13032"/>
                <a:gd name="connsiteY24" fmla="*/ 9619 h 9993"/>
                <a:gd name="connsiteX25" fmla="*/ 1972 w 13032"/>
                <a:gd name="connsiteY25" fmla="*/ 9836 h 9993"/>
                <a:gd name="connsiteX26" fmla="*/ 1668 w 13032"/>
                <a:gd name="connsiteY26" fmla="*/ 9945 h 9993"/>
                <a:gd name="connsiteX0" fmla="*/ 1268 w 10000"/>
                <a:gd name="connsiteY0" fmla="*/ 9967 h 10000"/>
                <a:gd name="connsiteX1" fmla="*/ 490 w 10000"/>
                <a:gd name="connsiteY1" fmla="*/ 9952 h 10000"/>
                <a:gd name="connsiteX2" fmla="*/ 221 w 10000"/>
                <a:gd name="connsiteY2" fmla="*/ 9373 h 10000"/>
                <a:gd name="connsiteX3" fmla="*/ 51 w 10000"/>
                <a:gd name="connsiteY3" fmla="*/ 8384 h 10000"/>
                <a:gd name="connsiteX4" fmla="*/ 30 w 10000"/>
                <a:gd name="connsiteY4" fmla="*/ 5592 h 10000"/>
                <a:gd name="connsiteX5" fmla="*/ 439 w 10000"/>
                <a:gd name="connsiteY5" fmla="*/ 3716 h 10000"/>
                <a:gd name="connsiteX6" fmla="*/ 2459 w 10000"/>
                <a:gd name="connsiteY6" fmla="*/ 1234 h 10000"/>
                <a:gd name="connsiteX7" fmla="*/ 3574 w 10000"/>
                <a:gd name="connsiteY7" fmla="*/ 427 h 10000"/>
                <a:gd name="connsiteX8" fmla="*/ 4792 w 10000"/>
                <a:gd name="connsiteY8" fmla="*/ 8 h 10000"/>
                <a:gd name="connsiteX9" fmla="*/ 5622 w 10000"/>
                <a:gd name="connsiteY9" fmla="*/ 195 h 10000"/>
                <a:gd name="connsiteX10" fmla="*/ 6374 w 10000"/>
                <a:gd name="connsiteY10" fmla="*/ 597 h 10000"/>
                <a:gd name="connsiteX11" fmla="*/ 6995 w 10000"/>
                <a:gd name="connsiteY11" fmla="*/ 1436 h 10000"/>
                <a:gd name="connsiteX12" fmla="*/ 7383 w 10000"/>
                <a:gd name="connsiteY12" fmla="*/ 2212 h 10000"/>
                <a:gd name="connsiteX13" fmla="*/ 7643 w 10000"/>
                <a:gd name="connsiteY13" fmla="*/ 2855 h 10000"/>
                <a:gd name="connsiteX14" fmla="*/ 9304 w 10000"/>
                <a:gd name="connsiteY14" fmla="*/ 3674 h 10000"/>
                <a:gd name="connsiteX15" fmla="*/ 9972 w 10000"/>
                <a:gd name="connsiteY15" fmla="*/ 5359 h 10000"/>
                <a:gd name="connsiteX16" fmla="*/ 8452 w 10000"/>
                <a:gd name="connsiteY16" fmla="*/ 6121 h 10000"/>
                <a:gd name="connsiteX17" fmla="*/ 5911 w 10000"/>
                <a:gd name="connsiteY17" fmla="*/ 6901 h 10000"/>
                <a:gd name="connsiteX18" fmla="*/ 4972 w 10000"/>
                <a:gd name="connsiteY18" fmla="*/ 7556 h 10000"/>
                <a:gd name="connsiteX19" fmla="*/ 4499 w 10000"/>
                <a:gd name="connsiteY19" fmla="*/ 7952 h 10000"/>
                <a:gd name="connsiteX20" fmla="*/ 4455 w 10000"/>
                <a:gd name="connsiteY20" fmla="*/ 8160 h 10000"/>
                <a:gd name="connsiteX21" fmla="*/ 3600 w 10000"/>
                <a:gd name="connsiteY21" fmla="*/ 8664 h 10000"/>
                <a:gd name="connsiteX22" fmla="*/ 2722 w 10000"/>
                <a:gd name="connsiteY22" fmla="*/ 9032 h 10000"/>
                <a:gd name="connsiteX23" fmla="*/ 2328 w 10000"/>
                <a:gd name="connsiteY23" fmla="*/ 9430 h 10000"/>
                <a:gd name="connsiteX24" fmla="*/ 2046 w 10000"/>
                <a:gd name="connsiteY24" fmla="*/ 9626 h 10000"/>
                <a:gd name="connsiteX25" fmla="*/ 1513 w 10000"/>
                <a:gd name="connsiteY25" fmla="*/ 9843 h 10000"/>
                <a:gd name="connsiteX26" fmla="*/ 1280 w 10000"/>
                <a:gd name="connsiteY26" fmla="*/ 9952 h 10000"/>
                <a:gd name="connsiteX0" fmla="*/ 1268 w 10000"/>
                <a:gd name="connsiteY0" fmla="*/ 9967 h 10000"/>
                <a:gd name="connsiteX1" fmla="*/ 490 w 10000"/>
                <a:gd name="connsiteY1" fmla="*/ 9952 h 10000"/>
                <a:gd name="connsiteX2" fmla="*/ 221 w 10000"/>
                <a:gd name="connsiteY2" fmla="*/ 9373 h 10000"/>
                <a:gd name="connsiteX3" fmla="*/ 51 w 10000"/>
                <a:gd name="connsiteY3" fmla="*/ 8384 h 10000"/>
                <a:gd name="connsiteX4" fmla="*/ 30 w 10000"/>
                <a:gd name="connsiteY4" fmla="*/ 5592 h 10000"/>
                <a:gd name="connsiteX5" fmla="*/ 439 w 10000"/>
                <a:gd name="connsiteY5" fmla="*/ 3716 h 10000"/>
                <a:gd name="connsiteX6" fmla="*/ 2459 w 10000"/>
                <a:gd name="connsiteY6" fmla="*/ 1234 h 10000"/>
                <a:gd name="connsiteX7" fmla="*/ 3574 w 10000"/>
                <a:gd name="connsiteY7" fmla="*/ 427 h 10000"/>
                <a:gd name="connsiteX8" fmla="*/ 4792 w 10000"/>
                <a:gd name="connsiteY8" fmla="*/ 8 h 10000"/>
                <a:gd name="connsiteX9" fmla="*/ 5622 w 10000"/>
                <a:gd name="connsiteY9" fmla="*/ 195 h 10000"/>
                <a:gd name="connsiteX10" fmla="*/ 6374 w 10000"/>
                <a:gd name="connsiteY10" fmla="*/ 597 h 10000"/>
                <a:gd name="connsiteX11" fmla="*/ 6995 w 10000"/>
                <a:gd name="connsiteY11" fmla="*/ 1436 h 10000"/>
                <a:gd name="connsiteX12" fmla="*/ 7383 w 10000"/>
                <a:gd name="connsiteY12" fmla="*/ 2212 h 10000"/>
                <a:gd name="connsiteX13" fmla="*/ 7643 w 10000"/>
                <a:gd name="connsiteY13" fmla="*/ 2855 h 10000"/>
                <a:gd name="connsiteX14" fmla="*/ 9304 w 10000"/>
                <a:gd name="connsiteY14" fmla="*/ 3674 h 10000"/>
                <a:gd name="connsiteX15" fmla="*/ 9972 w 10000"/>
                <a:gd name="connsiteY15" fmla="*/ 5359 h 10000"/>
                <a:gd name="connsiteX16" fmla="*/ 8452 w 10000"/>
                <a:gd name="connsiteY16" fmla="*/ 6121 h 10000"/>
                <a:gd name="connsiteX17" fmla="*/ 5911 w 10000"/>
                <a:gd name="connsiteY17" fmla="*/ 6901 h 10000"/>
                <a:gd name="connsiteX18" fmla="*/ 4972 w 10000"/>
                <a:gd name="connsiteY18" fmla="*/ 7556 h 10000"/>
                <a:gd name="connsiteX19" fmla="*/ 4499 w 10000"/>
                <a:gd name="connsiteY19" fmla="*/ 7952 h 10000"/>
                <a:gd name="connsiteX20" fmla="*/ 4455 w 10000"/>
                <a:gd name="connsiteY20" fmla="*/ 8160 h 10000"/>
                <a:gd name="connsiteX21" fmla="*/ 3600 w 10000"/>
                <a:gd name="connsiteY21" fmla="*/ 8664 h 10000"/>
                <a:gd name="connsiteX22" fmla="*/ 2722 w 10000"/>
                <a:gd name="connsiteY22" fmla="*/ 9032 h 10000"/>
                <a:gd name="connsiteX23" fmla="*/ 2328 w 10000"/>
                <a:gd name="connsiteY23" fmla="*/ 9430 h 10000"/>
                <a:gd name="connsiteX24" fmla="*/ 2046 w 10000"/>
                <a:gd name="connsiteY24" fmla="*/ 9626 h 10000"/>
                <a:gd name="connsiteX25" fmla="*/ 1513 w 10000"/>
                <a:gd name="connsiteY25" fmla="*/ 9843 h 10000"/>
                <a:gd name="connsiteX26" fmla="*/ 1280 w 10000"/>
                <a:gd name="connsiteY26" fmla="*/ 9952 h 10000"/>
                <a:gd name="connsiteX0" fmla="*/ 1268 w 10000"/>
                <a:gd name="connsiteY0" fmla="*/ 9967 h 10000"/>
                <a:gd name="connsiteX1" fmla="*/ 490 w 10000"/>
                <a:gd name="connsiteY1" fmla="*/ 9952 h 10000"/>
                <a:gd name="connsiteX2" fmla="*/ 221 w 10000"/>
                <a:gd name="connsiteY2" fmla="*/ 9373 h 10000"/>
                <a:gd name="connsiteX3" fmla="*/ 51 w 10000"/>
                <a:gd name="connsiteY3" fmla="*/ 8384 h 10000"/>
                <a:gd name="connsiteX4" fmla="*/ 30 w 10000"/>
                <a:gd name="connsiteY4" fmla="*/ 5592 h 10000"/>
                <a:gd name="connsiteX5" fmla="*/ 439 w 10000"/>
                <a:gd name="connsiteY5" fmla="*/ 3716 h 10000"/>
                <a:gd name="connsiteX6" fmla="*/ 2459 w 10000"/>
                <a:gd name="connsiteY6" fmla="*/ 1234 h 10000"/>
                <a:gd name="connsiteX7" fmla="*/ 3574 w 10000"/>
                <a:gd name="connsiteY7" fmla="*/ 427 h 10000"/>
                <a:gd name="connsiteX8" fmla="*/ 4792 w 10000"/>
                <a:gd name="connsiteY8" fmla="*/ 8 h 10000"/>
                <a:gd name="connsiteX9" fmla="*/ 5622 w 10000"/>
                <a:gd name="connsiteY9" fmla="*/ 195 h 10000"/>
                <a:gd name="connsiteX10" fmla="*/ 6374 w 10000"/>
                <a:gd name="connsiteY10" fmla="*/ 597 h 10000"/>
                <a:gd name="connsiteX11" fmla="*/ 6995 w 10000"/>
                <a:gd name="connsiteY11" fmla="*/ 1436 h 10000"/>
                <a:gd name="connsiteX12" fmla="*/ 7383 w 10000"/>
                <a:gd name="connsiteY12" fmla="*/ 2212 h 10000"/>
                <a:gd name="connsiteX13" fmla="*/ 7643 w 10000"/>
                <a:gd name="connsiteY13" fmla="*/ 2855 h 10000"/>
                <a:gd name="connsiteX14" fmla="*/ 9304 w 10000"/>
                <a:gd name="connsiteY14" fmla="*/ 3674 h 10000"/>
                <a:gd name="connsiteX15" fmla="*/ 9972 w 10000"/>
                <a:gd name="connsiteY15" fmla="*/ 5359 h 10000"/>
                <a:gd name="connsiteX16" fmla="*/ 8452 w 10000"/>
                <a:gd name="connsiteY16" fmla="*/ 6121 h 10000"/>
                <a:gd name="connsiteX17" fmla="*/ 5911 w 10000"/>
                <a:gd name="connsiteY17" fmla="*/ 6901 h 10000"/>
                <a:gd name="connsiteX18" fmla="*/ 4972 w 10000"/>
                <a:gd name="connsiteY18" fmla="*/ 7556 h 10000"/>
                <a:gd name="connsiteX19" fmla="*/ 4499 w 10000"/>
                <a:gd name="connsiteY19" fmla="*/ 7952 h 10000"/>
                <a:gd name="connsiteX20" fmla="*/ 4455 w 10000"/>
                <a:gd name="connsiteY20" fmla="*/ 8160 h 10000"/>
                <a:gd name="connsiteX21" fmla="*/ 3600 w 10000"/>
                <a:gd name="connsiteY21" fmla="*/ 8664 h 10000"/>
                <a:gd name="connsiteX22" fmla="*/ 2722 w 10000"/>
                <a:gd name="connsiteY22" fmla="*/ 9032 h 10000"/>
                <a:gd name="connsiteX23" fmla="*/ 2328 w 10000"/>
                <a:gd name="connsiteY23" fmla="*/ 9430 h 10000"/>
                <a:gd name="connsiteX24" fmla="*/ 2046 w 10000"/>
                <a:gd name="connsiteY24" fmla="*/ 9626 h 10000"/>
                <a:gd name="connsiteX25" fmla="*/ 1513 w 10000"/>
                <a:gd name="connsiteY25" fmla="*/ 9843 h 10000"/>
                <a:gd name="connsiteX26" fmla="*/ 1280 w 10000"/>
                <a:gd name="connsiteY26" fmla="*/ 9952 h 10000"/>
                <a:gd name="connsiteX0" fmla="*/ 1268 w 10000"/>
                <a:gd name="connsiteY0" fmla="*/ 9967 h 10000"/>
                <a:gd name="connsiteX1" fmla="*/ 490 w 10000"/>
                <a:gd name="connsiteY1" fmla="*/ 9952 h 10000"/>
                <a:gd name="connsiteX2" fmla="*/ 221 w 10000"/>
                <a:gd name="connsiteY2" fmla="*/ 9373 h 10000"/>
                <a:gd name="connsiteX3" fmla="*/ 51 w 10000"/>
                <a:gd name="connsiteY3" fmla="*/ 8384 h 10000"/>
                <a:gd name="connsiteX4" fmla="*/ 30 w 10000"/>
                <a:gd name="connsiteY4" fmla="*/ 5592 h 10000"/>
                <a:gd name="connsiteX5" fmla="*/ 439 w 10000"/>
                <a:gd name="connsiteY5" fmla="*/ 3716 h 10000"/>
                <a:gd name="connsiteX6" fmla="*/ 2459 w 10000"/>
                <a:gd name="connsiteY6" fmla="*/ 1234 h 10000"/>
                <a:gd name="connsiteX7" fmla="*/ 3574 w 10000"/>
                <a:gd name="connsiteY7" fmla="*/ 427 h 10000"/>
                <a:gd name="connsiteX8" fmla="*/ 4792 w 10000"/>
                <a:gd name="connsiteY8" fmla="*/ 8 h 10000"/>
                <a:gd name="connsiteX9" fmla="*/ 5622 w 10000"/>
                <a:gd name="connsiteY9" fmla="*/ 195 h 10000"/>
                <a:gd name="connsiteX10" fmla="*/ 6374 w 10000"/>
                <a:gd name="connsiteY10" fmla="*/ 597 h 10000"/>
                <a:gd name="connsiteX11" fmla="*/ 6995 w 10000"/>
                <a:gd name="connsiteY11" fmla="*/ 1436 h 10000"/>
                <a:gd name="connsiteX12" fmla="*/ 7383 w 10000"/>
                <a:gd name="connsiteY12" fmla="*/ 2212 h 10000"/>
                <a:gd name="connsiteX13" fmla="*/ 7643 w 10000"/>
                <a:gd name="connsiteY13" fmla="*/ 2855 h 10000"/>
                <a:gd name="connsiteX14" fmla="*/ 9304 w 10000"/>
                <a:gd name="connsiteY14" fmla="*/ 3674 h 10000"/>
                <a:gd name="connsiteX15" fmla="*/ 9972 w 10000"/>
                <a:gd name="connsiteY15" fmla="*/ 5359 h 10000"/>
                <a:gd name="connsiteX16" fmla="*/ 8452 w 10000"/>
                <a:gd name="connsiteY16" fmla="*/ 6121 h 10000"/>
                <a:gd name="connsiteX17" fmla="*/ 5911 w 10000"/>
                <a:gd name="connsiteY17" fmla="*/ 6901 h 10000"/>
                <a:gd name="connsiteX18" fmla="*/ 4972 w 10000"/>
                <a:gd name="connsiteY18" fmla="*/ 7556 h 10000"/>
                <a:gd name="connsiteX19" fmla="*/ 4499 w 10000"/>
                <a:gd name="connsiteY19" fmla="*/ 7952 h 10000"/>
                <a:gd name="connsiteX20" fmla="*/ 3923 w 10000"/>
                <a:gd name="connsiteY20" fmla="*/ 8320 h 10000"/>
                <a:gd name="connsiteX21" fmla="*/ 3600 w 10000"/>
                <a:gd name="connsiteY21" fmla="*/ 8664 h 10000"/>
                <a:gd name="connsiteX22" fmla="*/ 2722 w 10000"/>
                <a:gd name="connsiteY22" fmla="*/ 9032 h 10000"/>
                <a:gd name="connsiteX23" fmla="*/ 2328 w 10000"/>
                <a:gd name="connsiteY23" fmla="*/ 9430 h 10000"/>
                <a:gd name="connsiteX24" fmla="*/ 2046 w 10000"/>
                <a:gd name="connsiteY24" fmla="*/ 9626 h 10000"/>
                <a:gd name="connsiteX25" fmla="*/ 1513 w 10000"/>
                <a:gd name="connsiteY25" fmla="*/ 9843 h 10000"/>
                <a:gd name="connsiteX26" fmla="*/ 1280 w 10000"/>
                <a:gd name="connsiteY26" fmla="*/ 9952 h 10000"/>
                <a:gd name="connsiteX0" fmla="*/ 1268 w 10000"/>
                <a:gd name="connsiteY0" fmla="*/ 9967 h 10000"/>
                <a:gd name="connsiteX1" fmla="*/ 490 w 10000"/>
                <a:gd name="connsiteY1" fmla="*/ 9952 h 10000"/>
                <a:gd name="connsiteX2" fmla="*/ 221 w 10000"/>
                <a:gd name="connsiteY2" fmla="*/ 9373 h 10000"/>
                <a:gd name="connsiteX3" fmla="*/ 51 w 10000"/>
                <a:gd name="connsiteY3" fmla="*/ 8384 h 10000"/>
                <a:gd name="connsiteX4" fmla="*/ 30 w 10000"/>
                <a:gd name="connsiteY4" fmla="*/ 5592 h 10000"/>
                <a:gd name="connsiteX5" fmla="*/ 439 w 10000"/>
                <a:gd name="connsiteY5" fmla="*/ 3716 h 10000"/>
                <a:gd name="connsiteX6" fmla="*/ 2459 w 10000"/>
                <a:gd name="connsiteY6" fmla="*/ 1234 h 10000"/>
                <a:gd name="connsiteX7" fmla="*/ 3574 w 10000"/>
                <a:gd name="connsiteY7" fmla="*/ 427 h 10000"/>
                <a:gd name="connsiteX8" fmla="*/ 4792 w 10000"/>
                <a:gd name="connsiteY8" fmla="*/ 8 h 10000"/>
                <a:gd name="connsiteX9" fmla="*/ 5622 w 10000"/>
                <a:gd name="connsiteY9" fmla="*/ 195 h 10000"/>
                <a:gd name="connsiteX10" fmla="*/ 6374 w 10000"/>
                <a:gd name="connsiteY10" fmla="*/ 597 h 10000"/>
                <a:gd name="connsiteX11" fmla="*/ 6995 w 10000"/>
                <a:gd name="connsiteY11" fmla="*/ 1436 h 10000"/>
                <a:gd name="connsiteX12" fmla="*/ 7383 w 10000"/>
                <a:gd name="connsiteY12" fmla="*/ 2212 h 10000"/>
                <a:gd name="connsiteX13" fmla="*/ 7643 w 10000"/>
                <a:gd name="connsiteY13" fmla="*/ 2855 h 10000"/>
                <a:gd name="connsiteX14" fmla="*/ 9304 w 10000"/>
                <a:gd name="connsiteY14" fmla="*/ 3674 h 10000"/>
                <a:gd name="connsiteX15" fmla="*/ 9972 w 10000"/>
                <a:gd name="connsiteY15" fmla="*/ 5359 h 10000"/>
                <a:gd name="connsiteX16" fmla="*/ 8452 w 10000"/>
                <a:gd name="connsiteY16" fmla="*/ 6121 h 10000"/>
                <a:gd name="connsiteX17" fmla="*/ 5911 w 10000"/>
                <a:gd name="connsiteY17" fmla="*/ 6901 h 10000"/>
                <a:gd name="connsiteX18" fmla="*/ 4972 w 10000"/>
                <a:gd name="connsiteY18" fmla="*/ 7556 h 10000"/>
                <a:gd name="connsiteX19" fmla="*/ 4499 w 10000"/>
                <a:gd name="connsiteY19" fmla="*/ 7952 h 10000"/>
                <a:gd name="connsiteX20" fmla="*/ 3923 w 10000"/>
                <a:gd name="connsiteY20" fmla="*/ 8320 h 10000"/>
                <a:gd name="connsiteX21" fmla="*/ 3037 w 10000"/>
                <a:gd name="connsiteY21" fmla="*/ 8717 h 10000"/>
                <a:gd name="connsiteX22" fmla="*/ 2722 w 10000"/>
                <a:gd name="connsiteY22" fmla="*/ 9032 h 10000"/>
                <a:gd name="connsiteX23" fmla="*/ 2328 w 10000"/>
                <a:gd name="connsiteY23" fmla="*/ 9430 h 10000"/>
                <a:gd name="connsiteX24" fmla="*/ 2046 w 10000"/>
                <a:gd name="connsiteY24" fmla="*/ 9626 h 10000"/>
                <a:gd name="connsiteX25" fmla="*/ 1513 w 10000"/>
                <a:gd name="connsiteY25" fmla="*/ 9843 h 10000"/>
                <a:gd name="connsiteX26" fmla="*/ 1280 w 10000"/>
                <a:gd name="connsiteY26" fmla="*/ 9952 h 10000"/>
                <a:gd name="connsiteX0" fmla="*/ 1268 w 10000"/>
                <a:gd name="connsiteY0" fmla="*/ 9967 h 10000"/>
                <a:gd name="connsiteX1" fmla="*/ 490 w 10000"/>
                <a:gd name="connsiteY1" fmla="*/ 9952 h 10000"/>
                <a:gd name="connsiteX2" fmla="*/ 221 w 10000"/>
                <a:gd name="connsiteY2" fmla="*/ 9373 h 10000"/>
                <a:gd name="connsiteX3" fmla="*/ 51 w 10000"/>
                <a:gd name="connsiteY3" fmla="*/ 8384 h 10000"/>
                <a:gd name="connsiteX4" fmla="*/ 30 w 10000"/>
                <a:gd name="connsiteY4" fmla="*/ 5592 h 10000"/>
                <a:gd name="connsiteX5" fmla="*/ 439 w 10000"/>
                <a:gd name="connsiteY5" fmla="*/ 3716 h 10000"/>
                <a:gd name="connsiteX6" fmla="*/ 1239 w 10000"/>
                <a:gd name="connsiteY6" fmla="*/ 2246 h 10000"/>
                <a:gd name="connsiteX7" fmla="*/ 3574 w 10000"/>
                <a:gd name="connsiteY7" fmla="*/ 427 h 10000"/>
                <a:gd name="connsiteX8" fmla="*/ 4792 w 10000"/>
                <a:gd name="connsiteY8" fmla="*/ 8 h 10000"/>
                <a:gd name="connsiteX9" fmla="*/ 5622 w 10000"/>
                <a:gd name="connsiteY9" fmla="*/ 195 h 10000"/>
                <a:gd name="connsiteX10" fmla="*/ 6374 w 10000"/>
                <a:gd name="connsiteY10" fmla="*/ 597 h 10000"/>
                <a:gd name="connsiteX11" fmla="*/ 6995 w 10000"/>
                <a:gd name="connsiteY11" fmla="*/ 1436 h 10000"/>
                <a:gd name="connsiteX12" fmla="*/ 7383 w 10000"/>
                <a:gd name="connsiteY12" fmla="*/ 2212 h 10000"/>
                <a:gd name="connsiteX13" fmla="*/ 7643 w 10000"/>
                <a:gd name="connsiteY13" fmla="*/ 2855 h 10000"/>
                <a:gd name="connsiteX14" fmla="*/ 9304 w 10000"/>
                <a:gd name="connsiteY14" fmla="*/ 3674 h 10000"/>
                <a:gd name="connsiteX15" fmla="*/ 9972 w 10000"/>
                <a:gd name="connsiteY15" fmla="*/ 5359 h 10000"/>
                <a:gd name="connsiteX16" fmla="*/ 8452 w 10000"/>
                <a:gd name="connsiteY16" fmla="*/ 6121 h 10000"/>
                <a:gd name="connsiteX17" fmla="*/ 5911 w 10000"/>
                <a:gd name="connsiteY17" fmla="*/ 6901 h 10000"/>
                <a:gd name="connsiteX18" fmla="*/ 4972 w 10000"/>
                <a:gd name="connsiteY18" fmla="*/ 7556 h 10000"/>
                <a:gd name="connsiteX19" fmla="*/ 4499 w 10000"/>
                <a:gd name="connsiteY19" fmla="*/ 7952 h 10000"/>
                <a:gd name="connsiteX20" fmla="*/ 3923 w 10000"/>
                <a:gd name="connsiteY20" fmla="*/ 8320 h 10000"/>
                <a:gd name="connsiteX21" fmla="*/ 3037 w 10000"/>
                <a:gd name="connsiteY21" fmla="*/ 8717 h 10000"/>
                <a:gd name="connsiteX22" fmla="*/ 2722 w 10000"/>
                <a:gd name="connsiteY22" fmla="*/ 9032 h 10000"/>
                <a:gd name="connsiteX23" fmla="*/ 2328 w 10000"/>
                <a:gd name="connsiteY23" fmla="*/ 9430 h 10000"/>
                <a:gd name="connsiteX24" fmla="*/ 2046 w 10000"/>
                <a:gd name="connsiteY24" fmla="*/ 9626 h 10000"/>
                <a:gd name="connsiteX25" fmla="*/ 1513 w 10000"/>
                <a:gd name="connsiteY25" fmla="*/ 9843 h 10000"/>
                <a:gd name="connsiteX26" fmla="*/ 1280 w 10000"/>
                <a:gd name="connsiteY26" fmla="*/ 9952 h 10000"/>
                <a:gd name="connsiteX0" fmla="*/ 1250 w 9982"/>
                <a:gd name="connsiteY0" fmla="*/ 9967 h 10000"/>
                <a:gd name="connsiteX1" fmla="*/ 472 w 9982"/>
                <a:gd name="connsiteY1" fmla="*/ 9952 h 10000"/>
                <a:gd name="connsiteX2" fmla="*/ 203 w 9982"/>
                <a:gd name="connsiteY2" fmla="*/ 9373 h 10000"/>
                <a:gd name="connsiteX3" fmla="*/ 33 w 9982"/>
                <a:gd name="connsiteY3" fmla="*/ 8384 h 10000"/>
                <a:gd name="connsiteX4" fmla="*/ 12 w 9982"/>
                <a:gd name="connsiteY4" fmla="*/ 5592 h 10000"/>
                <a:gd name="connsiteX5" fmla="*/ 171 w 9982"/>
                <a:gd name="connsiteY5" fmla="*/ 3894 h 10000"/>
                <a:gd name="connsiteX6" fmla="*/ 1221 w 9982"/>
                <a:gd name="connsiteY6" fmla="*/ 2246 h 10000"/>
                <a:gd name="connsiteX7" fmla="*/ 3556 w 9982"/>
                <a:gd name="connsiteY7" fmla="*/ 427 h 10000"/>
                <a:gd name="connsiteX8" fmla="*/ 4774 w 9982"/>
                <a:gd name="connsiteY8" fmla="*/ 8 h 10000"/>
                <a:gd name="connsiteX9" fmla="*/ 5604 w 9982"/>
                <a:gd name="connsiteY9" fmla="*/ 195 h 10000"/>
                <a:gd name="connsiteX10" fmla="*/ 6356 w 9982"/>
                <a:gd name="connsiteY10" fmla="*/ 597 h 10000"/>
                <a:gd name="connsiteX11" fmla="*/ 6977 w 9982"/>
                <a:gd name="connsiteY11" fmla="*/ 1436 h 10000"/>
                <a:gd name="connsiteX12" fmla="*/ 7365 w 9982"/>
                <a:gd name="connsiteY12" fmla="*/ 2212 h 10000"/>
                <a:gd name="connsiteX13" fmla="*/ 7625 w 9982"/>
                <a:gd name="connsiteY13" fmla="*/ 2855 h 10000"/>
                <a:gd name="connsiteX14" fmla="*/ 9286 w 9982"/>
                <a:gd name="connsiteY14" fmla="*/ 3674 h 10000"/>
                <a:gd name="connsiteX15" fmla="*/ 9954 w 9982"/>
                <a:gd name="connsiteY15" fmla="*/ 5359 h 10000"/>
                <a:gd name="connsiteX16" fmla="*/ 8434 w 9982"/>
                <a:gd name="connsiteY16" fmla="*/ 6121 h 10000"/>
                <a:gd name="connsiteX17" fmla="*/ 5893 w 9982"/>
                <a:gd name="connsiteY17" fmla="*/ 6901 h 10000"/>
                <a:gd name="connsiteX18" fmla="*/ 4954 w 9982"/>
                <a:gd name="connsiteY18" fmla="*/ 7556 h 10000"/>
                <a:gd name="connsiteX19" fmla="*/ 4481 w 9982"/>
                <a:gd name="connsiteY19" fmla="*/ 7952 h 10000"/>
                <a:gd name="connsiteX20" fmla="*/ 3905 w 9982"/>
                <a:gd name="connsiteY20" fmla="*/ 8320 h 10000"/>
                <a:gd name="connsiteX21" fmla="*/ 3019 w 9982"/>
                <a:gd name="connsiteY21" fmla="*/ 8717 h 10000"/>
                <a:gd name="connsiteX22" fmla="*/ 2704 w 9982"/>
                <a:gd name="connsiteY22" fmla="*/ 9032 h 10000"/>
                <a:gd name="connsiteX23" fmla="*/ 2310 w 9982"/>
                <a:gd name="connsiteY23" fmla="*/ 9430 h 10000"/>
                <a:gd name="connsiteX24" fmla="*/ 2028 w 9982"/>
                <a:gd name="connsiteY24" fmla="*/ 9626 h 10000"/>
                <a:gd name="connsiteX25" fmla="*/ 1495 w 9982"/>
                <a:gd name="connsiteY25" fmla="*/ 9843 h 10000"/>
                <a:gd name="connsiteX26" fmla="*/ 1262 w 9982"/>
                <a:gd name="connsiteY26" fmla="*/ 9952 h 10000"/>
                <a:gd name="connsiteX0" fmla="*/ 1252 w 10000"/>
                <a:gd name="connsiteY0" fmla="*/ 9997 h 10030"/>
                <a:gd name="connsiteX1" fmla="*/ 473 w 10000"/>
                <a:gd name="connsiteY1" fmla="*/ 9982 h 10030"/>
                <a:gd name="connsiteX2" fmla="*/ 203 w 10000"/>
                <a:gd name="connsiteY2" fmla="*/ 9403 h 10030"/>
                <a:gd name="connsiteX3" fmla="*/ 33 w 10000"/>
                <a:gd name="connsiteY3" fmla="*/ 8414 h 10030"/>
                <a:gd name="connsiteX4" fmla="*/ 12 w 10000"/>
                <a:gd name="connsiteY4" fmla="*/ 5622 h 10030"/>
                <a:gd name="connsiteX5" fmla="*/ 171 w 10000"/>
                <a:gd name="connsiteY5" fmla="*/ 3924 h 10030"/>
                <a:gd name="connsiteX6" fmla="*/ 1223 w 10000"/>
                <a:gd name="connsiteY6" fmla="*/ 2276 h 10030"/>
                <a:gd name="connsiteX7" fmla="*/ 2841 w 10000"/>
                <a:gd name="connsiteY7" fmla="*/ 972 h 10030"/>
                <a:gd name="connsiteX8" fmla="*/ 4783 w 10000"/>
                <a:gd name="connsiteY8" fmla="*/ 38 h 10030"/>
                <a:gd name="connsiteX9" fmla="*/ 5614 w 10000"/>
                <a:gd name="connsiteY9" fmla="*/ 225 h 10030"/>
                <a:gd name="connsiteX10" fmla="*/ 6367 w 10000"/>
                <a:gd name="connsiteY10" fmla="*/ 627 h 10030"/>
                <a:gd name="connsiteX11" fmla="*/ 6990 w 10000"/>
                <a:gd name="connsiteY11" fmla="*/ 1466 h 10030"/>
                <a:gd name="connsiteX12" fmla="*/ 7378 w 10000"/>
                <a:gd name="connsiteY12" fmla="*/ 2242 h 10030"/>
                <a:gd name="connsiteX13" fmla="*/ 7639 w 10000"/>
                <a:gd name="connsiteY13" fmla="*/ 2885 h 10030"/>
                <a:gd name="connsiteX14" fmla="*/ 9303 w 10000"/>
                <a:gd name="connsiteY14" fmla="*/ 3704 h 10030"/>
                <a:gd name="connsiteX15" fmla="*/ 9972 w 10000"/>
                <a:gd name="connsiteY15" fmla="*/ 5389 h 10030"/>
                <a:gd name="connsiteX16" fmla="*/ 8449 w 10000"/>
                <a:gd name="connsiteY16" fmla="*/ 6151 h 10030"/>
                <a:gd name="connsiteX17" fmla="*/ 5904 w 10000"/>
                <a:gd name="connsiteY17" fmla="*/ 6931 h 10030"/>
                <a:gd name="connsiteX18" fmla="*/ 4963 w 10000"/>
                <a:gd name="connsiteY18" fmla="*/ 7586 h 10030"/>
                <a:gd name="connsiteX19" fmla="*/ 4489 w 10000"/>
                <a:gd name="connsiteY19" fmla="*/ 7982 h 10030"/>
                <a:gd name="connsiteX20" fmla="*/ 3912 w 10000"/>
                <a:gd name="connsiteY20" fmla="*/ 8350 h 10030"/>
                <a:gd name="connsiteX21" fmla="*/ 3024 w 10000"/>
                <a:gd name="connsiteY21" fmla="*/ 8747 h 10030"/>
                <a:gd name="connsiteX22" fmla="*/ 2709 w 10000"/>
                <a:gd name="connsiteY22" fmla="*/ 9062 h 10030"/>
                <a:gd name="connsiteX23" fmla="*/ 2314 w 10000"/>
                <a:gd name="connsiteY23" fmla="*/ 9460 h 10030"/>
                <a:gd name="connsiteX24" fmla="*/ 2032 w 10000"/>
                <a:gd name="connsiteY24" fmla="*/ 9656 h 10030"/>
                <a:gd name="connsiteX25" fmla="*/ 1498 w 10000"/>
                <a:gd name="connsiteY25" fmla="*/ 9873 h 10030"/>
                <a:gd name="connsiteX26" fmla="*/ 1264 w 10000"/>
                <a:gd name="connsiteY26" fmla="*/ 9982 h 10030"/>
                <a:gd name="connsiteX0" fmla="*/ 1252 w 10000"/>
                <a:gd name="connsiteY0" fmla="*/ 9852 h 9885"/>
                <a:gd name="connsiteX1" fmla="*/ 473 w 10000"/>
                <a:gd name="connsiteY1" fmla="*/ 9837 h 9885"/>
                <a:gd name="connsiteX2" fmla="*/ 203 w 10000"/>
                <a:gd name="connsiteY2" fmla="*/ 9258 h 9885"/>
                <a:gd name="connsiteX3" fmla="*/ 33 w 10000"/>
                <a:gd name="connsiteY3" fmla="*/ 8269 h 9885"/>
                <a:gd name="connsiteX4" fmla="*/ 12 w 10000"/>
                <a:gd name="connsiteY4" fmla="*/ 5477 h 9885"/>
                <a:gd name="connsiteX5" fmla="*/ 171 w 10000"/>
                <a:gd name="connsiteY5" fmla="*/ 3779 h 9885"/>
                <a:gd name="connsiteX6" fmla="*/ 1223 w 10000"/>
                <a:gd name="connsiteY6" fmla="*/ 2131 h 9885"/>
                <a:gd name="connsiteX7" fmla="*/ 2841 w 10000"/>
                <a:gd name="connsiteY7" fmla="*/ 827 h 9885"/>
                <a:gd name="connsiteX8" fmla="*/ 4000 w 10000"/>
                <a:gd name="connsiteY8" fmla="*/ 71 h 9885"/>
                <a:gd name="connsiteX9" fmla="*/ 5614 w 10000"/>
                <a:gd name="connsiteY9" fmla="*/ 80 h 9885"/>
                <a:gd name="connsiteX10" fmla="*/ 6367 w 10000"/>
                <a:gd name="connsiteY10" fmla="*/ 482 h 9885"/>
                <a:gd name="connsiteX11" fmla="*/ 6990 w 10000"/>
                <a:gd name="connsiteY11" fmla="*/ 1321 h 9885"/>
                <a:gd name="connsiteX12" fmla="*/ 7378 w 10000"/>
                <a:gd name="connsiteY12" fmla="*/ 2097 h 9885"/>
                <a:gd name="connsiteX13" fmla="*/ 7639 w 10000"/>
                <a:gd name="connsiteY13" fmla="*/ 2740 h 9885"/>
                <a:gd name="connsiteX14" fmla="*/ 9303 w 10000"/>
                <a:gd name="connsiteY14" fmla="*/ 3559 h 9885"/>
                <a:gd name="connsiteX15" fmla="*/ 9972 w 10000"/>
                <a:gd name="connsiteY15" fmla="*/ 5244 h 9885"/>
                <a:gd name="connsiteX16" fmla="*/ 8449 w 10000"/>
                <a:gd name="connsiteY16" fmla="*/ 6006 h 9885"/>
                <a:gd name="connsiteX17" fmla="*/ 5904 w 10000"/>
                <a:gd name="connsiteY17" fmla="*/ 6786 h 9885"/>
                <a:gd name="connsiteX18" fmla="*/ 4963 w 10000"/>
                <a:gd name="connsiteY18" fmla="*/ 7441 h 9885"/>
                <a:gd name="connsiteX19" fmla="*/ 4489 w 10000"/>
                <a:gd name="connsiteY19" fmla="*/ 7837 h 9885"/>
                <a:gd name="connsiteX20" fmla="*/ 3912 w 10000"/>
                <a:gd name="connsiteY20" fmla="*/ 8205 h 9885"/>
                <a:gd name="connsiteX21" fmla="*/ 3024 w 10000"/>
                <a:gd name="connsiteY21" fmla="*/ 8602 h 9885"/>
                <a:gd name="connsiteX22" fmla="*/ 2709 w 10000"/>
                <a:gd name="connsiteY22" fmla="*/ 8917 h 9885"/>
                <a:gd name="connsiteX23" fmla="*/ 2314 w 10000"/>
                <a:gd name="connsiteY23" fmla="*/ 9315 h 9885"/>
                <a:gd name="connsiteX24" fmla="*/ 2032 w 10000"/>
                <a:gd name="connsiteY24" fmla="*/ 9511 h 9885"/>
                <a:gd name="connsiteX25" fmla="*/ 1498 w 10000"/>
                <a:gd name="connsiteY25" fmla="*/ 9728 h 9885"/>
                <a:gd name="connsiteX26" fmla="*/ 1264 w 10000"/>
                <a:gd name="connsiteY26" fmla="*/ 9837 h 9885"/>
                <a:gd name="connsiteX0" fmla="*/ 1252 w 10000"/>
                <a:gd name="connsiteY0" fmla="*/ 9967 h 10000"/>
                <a:gd name="connsiteX1" fmla="*/ 473 w 10000"/>
                <a:gd name="connsiteY1" fmla="*/ 9951 h 10000"/>
                <a:gd name="connsiteX2" fmla="*/ 203 w 10000"/>
                <a:gd name="connsiteY2" fmla="*/ 9366 h 10000"/>
                <a:gd name="connsiteX3" fmla="*/ 33 w 10000"/>
                <a:gd name="connsiteY3" fmla="*/ 8365 h 10000"/>
                <a:gd name="connsiteX4" fmla="*/ 12 w 10000"/>
                <a:gd name="connsiteY4" fmla="*/ 5541 h 10000"/>
                <a:gd name="connsiteX5" fmla="*/ 171 w 10000"/>
                <a:gd name="connsiteY5" fmla="*/ 3823 h 10000"/>
                <a:gd name="connsiteX6" fmla="*/ 1223 w 10000"/>
                <a:gd name="connsiteY6" fmla="*/ 2156 h 10000"/>
                <a:gd name="connsiteX7" fmla="*/ 2841 w 10000"/>
                <a:gd name="connsiteY7" fmla="*/ 837 h 10000"/>
                <a:gd name="connsiteX8" fmla="*/ 4000 w 10000"/>
                <a:gd name="connsiteY8" fmla="*/ 72 h 10000"/>
                <a:gd name="connsiteX9" fmla="*/ 5614 w 10000"/>
                <a:gd name="connsiteY9" fmla="*/ 81 h 10000"/>
                <a:gd name="connsiteX10" fmla="*/ 6367 w 10000"/>
                <a:gd name="connsiteY10" fmla="*/ 488 h 10000"/>
                <a:gd name="connsiteX11" fmla="*/ 6990 w 10000"/>
                <a:gd name="connsiteY11" fmla="*/ 1336 h 10000"/>
                <a:gd name="connsiteX12" fmla="*/ 7378 w 10000"/>
                <a:gd name="connsiteY12" fmla="*/ 2121 h 10000"/>
                <a:gd name="connsiteX13" fmla="*/ 7639 w 10000"/>
                <a:gd name="connsiteY13" fmla="*/ 2772 h 10000"/>
                <a:gd name="connsiteX14" fmla="*/ 9303 w 10000"/>
                <a:gd name="connsiteY14" fmla="*/ 3600 h 10000"/>
                <a:gd name="connsiteX15" fmla="*/ 9972 w 10000"/>
                <a:gd name="connsiteY15" fmla="*/ 5305 h 10000"/>
                <a:gd name="connsiteX16" fmla="*/ 8449 w 10000"/>
                <a:gd name="connsiteY16" fmla="*/ 6076 h 10000"/>
                <a:gd name="connsiteX17" fmla="*/ 6719 w 10000"/>
                <a:gd name="connsiteY17" fmla="*/ 6218 h 10000"/>
                <a:gd name="connsiteX18" fmla="*/ 4963 w 10000"/>
                <a:gd name="connsiteY18" fmla="*/ 7528 h 10000"/>
                <a:gd name="connsiteX19" fmla="*/ 4489 w 10000"/>
                <a:gd name="connsiteY19" fmla="*/ 7928 h 10000"/>
                <a:gd name="connsiteX20" fmla="*/ 3912 w 10000"/>
                <a:gd name="connsiteY20" fmla="*/ 8300 h 10000"/>
                <a:gd name="connsiteX21" fmla="*/ 3024 w 10000"/>
                <a:gd name="connsiteY21" fmla="*/ 8702 h 10000"/>
                <a:gd name="connsiteX22" fmla="*/ 2709 w 10000"/>
                <a:gd name="connsiteY22" fmla="*/ 9021 h 10000"/>
                <a:gd name="connsiteX23" fmla="*/ 2314 w 10000"/>
                <a:gd name="connsiteY23" fmla="*/ 9423 h 10000"/>
                <a:gd name="connsiteX24" fmla="*/ 2032 w 10000"/>
                <a:gd name="connsiteY24" fmla="*/ 9622 h 10000"/>
                <a:gd name="connsiteX25" fmla="*/ 1498 w 10000"/>
                <a:gd name="connsiteY25" fmla="*/ 9841 h 10000"/>
                <a:gd name="connsiteX26" fmla="*/ 1264 w 10000"/>
                <a:gd name="connsiteY26" fmla="*/ 9951 h 10000"/>
                <a:gd name="connsiteX0" fmla="*/ 1252 w 10000"/>
                <a:gd name="connsiteY0" fmla="*/ 9967 h 10000"/>
                <a:gd name="connsiteX1" fmla="*/ 473 w 10000"/>
                <a:gd name="connsiteY1" fmla="*/ 9951 h 10000"/>
                <a:gd name="connsiteX2" fmla="*/ 203 w 10000"/>
                <a:gd name="connsiteY2" fmla="*/ 9366 h 10000"/>
                <a:gd name="connsiteX3" fmla="*/ 33 w 10000"/>
                <a:gd name="connsiteY3" fmla="*/ 8365 h 10000"/>
                <a:gd name="connsiteX4" fmla="*/ 12 w 10000"/>
                <a:gd name="connsiteY4" fmla="*/ 5541 h 10000"/>
                <a:gd name="connsiteX5" fmla="*/ 171 w 10000"/>
                <a:gd name="connsiteY5" fmla="*/ 3823 h 10000"/>
                <a:gd name="connsiteX6" fmla="*/ 1223 w 10000"/>
                <a:gd name="connsiteY6" fmla="*/ 2156 h 10000"/>
                <a:gd name="connsiteX7" fmla="*/ 2841 w 10000"/>
                <a:gd name="connsiteY7" fmla="*/ 837 h 10000"/>
                <a:gd name="connsiteX8" fmla="*/ 4000 w 10000"/>
                <a:gd name="connsiteY8" fmla="*/ 72 h 10000"/>
                <a:gd name="connsiteX9" fmla="*/ 5614 w 10000"/>
                <a:gd name="connsiteY9" fmla="*/ 81 h 10000"/>
                <a:gd name="connsiteX10" fmla="*/ 6367 w 10000"/>
                <a:gd name="connsiteY10" fmla="*/ 488 h 10000"/>
                <a:gd name="connsiteX11" fmla="*/ 6990 w 10000"/>
                <a:gd name="connsiteY11" fmla="*/ 1336 h 10000"/>
                <a:gd name="connsiteX12" fmla="*/ 7378 w 10000"/>
                <a:gd name="connsiteY12" fmla="*/ 2121 h 10000"/>
                <a:gd name="connsiteX13" fmla="*/ 7639 w 10000"/>
                <a:gd name="connsiteY13" fmla="*/ 2772 h 10000"/>
                <a:gd name="connsiteX14" fmla="*/ 9303 w 10000"/>
                <a:gd name="connsiteY14" fmla="*/ 3600 h 10000"/>
                <a:gd name="connsiteX15" fmla="*/ 9972 w 10000"/>
                <a:gd name="connsiteY15" fmla="*/ 5305 h 10000"/>
                <a:gd name="connsiteX16" fmla="*/ 8449 w 10000"/>
                <a:gd name="connsiteY16" fmla="*/ 6076 h 10000"/>
                <a:gd name="connsiteX17" fmla="*/ 6719 w 10000"/>
                <a:gd name="connsiteY17" fmla="*/ 6218 h 10000"/>
                <a:gd name="connsiteX18" fmla="*/ 4963 w 10000"/>
                <a:gd name="connsiteY18" fmla="*/ 7384 h 10000"/>
                <a:gd name="connsiteX19" fmla="*/ 4489 w 10000"/>
                <a:gd name="connsiteY19" fmla="*/ 7928 h 10000"/>
                <a:gd name="connsiteX20" fmla="*/ 3912 w 10000"/>
                <a:gd name="connsiteY20" fmla="*/ 8300 h 10000"/>
                <a:gd name="connsiteX21" fmla="*/ 3024 w 10000"/>
                <a:gd name="connsiteY21" fmla="*/ 8702 h 10000"/>
                <a:gd name="connsiteX22" fmla="*/ 2709 w 10000"/>
                <a:gd name="connsiteY22" fmla="*/ 9021 h 10000"/>
                <a:gd name="connsiteX23" fmla="*/ 2314 w 10000"/>
                <a:gd name="connsiteY23" fmla="*/ 9423 h 10000"/>
                <a:gd name="connsiteX24" fmla="*/ 2032 w 10000"/>
                <a:gd name="connsiteY24" fmla="*/ 9622 h 10000"/>
                <a:gd name="connsiteX25" fmla="*/ 1498 w 10000"/>
                <a:gd name="connsiteY25" fmla="*/ 9841 h 10000"/>
                <a:gd name="connsiteX26" fmla="*/ 1264 w 10000"/>
                <a:gd name="connsiteY26" fmla="*/ 9951 h 10000"/>
                <a:gd name="connsiteX0" fmla="*/ 1252 w 10000"/>
                <a:gd name="connsiteY0" fmla="*/ 9967 h 10000"/>
                <a:gd name="connsiteX1" fmla="*/ 473 w 10000"/>
                <a:gd name="connsiteY1" fmla="*/ 9951 h 10000"/>
                <a:gd name="connsiteX2" fmla="*/ 203 w 10000"/>
                <a:gd name="connsiteY2" fmla="*/ 9366 h 10000"/>
                <a:gd name="connsiteX3" fmla="*/ 33 w 10000"/>
                <a:gd name="connsiteY3" fmla="*/ 8365 h 10000"/>
                <a:gd name="connsiteX4" fmla="*/ 12 w 10000"/>
                <a:gd name="connsiteY4" fmla="*/ 5541 h 10000"/>
                <a:gd name="connsiteX5" fmla="*/ 171 w 10000"/>
                <a:gd name="connsiteY5" fmla="*/ 3823 h 10000"/>
                <a:gd name="connsiteX6" fmla="*/ 1223 w 10000"/>
                <a:gd name="connsiteY6" fmla="*/ 2156 h 10000"/>
                <a:gd name="connsiteX7" fmla="*/ 2841 w 10000"/>
                <a:gd name="connsiteY7" fmla="*/ 837 h 10000"/>
                <a:gd name="connsiteX8" fmla="*/ 4000 w 10000"/>
                <a:gd name="connsiteY8" fmla="*/ 72 h 10000"/>
                <a:gd name="connsiteX9" fmla="*/ 5614 w 10000"/>
                <a:gd name="connsiteY9" fmla="*/ 81 h 10000"/>
                <a:gd name="connsiteX10" fmla="*/ 6367 w 10000"/>
                <a:gd name="connsiteY10" fmla="*/ 488 h 10000"/>
                <a:gd name="connsiteX11" fmla="*/ 6990 w 10000"/>
                <a:gd name="connsiteY11" fmla="*/ 1336 h 10000"/>
                <a:gd name="connsiteX12" fmla="*/ 7378 w 10000"/>
                <a:gd name="connsiteY12" fmla="*/ 2121 h 10000"/>
                <a:gd name="connsiteX13" fmla="*/ 7639 w 10000"/>
                <a:gd name="connsiteY13" fmla="*/ 2772 h 10000"/>
                <a:gd name="connsiteX14" fmla="*/ 9303 w 10000"/>
                <a:gd name="connsiteY14" fmla="*/ 3600 h 10000"/>
                <a:gd name="connsiteX15" fmla="*/ 9972 w 10000"/>
                <a:gd name="connsiteY15" fmla="*/ 5305 h 10000"/>
                <a:gd name="connsiteX16" fmla="*/ 8449 w 10000"/>
                <a:gd name="connsiteY16" fmla="*/ 6076 h 10000"/>
                <a:gd name="connsiteX17" fmla="*/ 6719 w 10000"/>
                <a:gd name="connsiteY17" fmla="*/ 6218 h 10000"/>
                <a:gd name="connsiteX18" fmla="*/ 4963 w 10000"/>
                <a:gd name="connsiteY18" fmla="*/ 7384 h 10000"/>
                <a:gd name="connsiteX19" fmla="*/ 4881 w 10000"/>
                <a:gd name="connsiteY19" fmla="*/ 7802 h 10000"/>
                <a:gd name="connsiteX20" fmla="*/ 3912 w 10000"/>
                <a:gd name="connsiteY20" fmla="*/ 8300 h 10000"/>
                <a:gd name="connsiteX21" fmla="*/ 3024 w 10000"/>
                <a:gd name="connsiteY21" fmla="*/ 8702 h 10000"/>
                <a:gd name="connsiteX22" fmla="*/ 2709 w 10000"/>
                <a:gd name="connsiteY22" fmla="*/ 9021 h 10000"/>
                <a:gd name="connsiteX23" fmla="*/ 2314 w 10000"/>
                <a:gd name="connsiteY23" fmla="*/ 9423 h 10000"/>
                <a:gd name="connsiteX24" fmla="*/ 2032 w 10000"/>
                <a:gd name="connsiteY24" fmla="*/ 9622 h 10000"/>
                <a:gd name="connsiteX25" fmla="*/ 1498 w 10000"/>
                <a:gd name="connsiteY25" fmla="*/ 9841 h 10000"/>
                <a:gd name="connsiteX26" fmla="*/ 1264 w 10000"/>
                <a:gd name="connsiteY26" fmla="*/ 9951 h 10000"/>
                <a:gd name="connsiteX0" fmla="*/ 1252 w 10000"/>
                <a:gd name="connsiteY0" fmla="*/ 9967 h 10000"/>
                <a:gd name="connsiteX1" fmla="*/ 473 w 10000"/>
                <a:gd name="connsiteY1" fmla="*/ 9951 h 10000"/>
                <a:gd name="connsiteX2" fmla="*/ 203 w 10000"/>
                <a:gd name="connsiteY2" fmla="*/ 9366 h 10000"/>
                <a:gd name="connsiteX3" fmla="*/ 33 w 10000"/>
                <a:gd name="connsiteY3" fmla="*/ 8365 h 10000"/>
                <a:gd name="connsiteX4" fmla="*/ 12 w 10000"/>
                <a:gd name="connsiteY4" fmla="*/ 5541 h 10000"/>
                <a:gd name="connsiteX5" fmla="*/ 171 w 10000"/>
                <a:gd name="connsiteY5" fmla="*/ 3823 h 10000"/>
                <a:gd name="connsiteX6" fmla="*/ 1223 w 10000"/>
                <a:gd name="connsiteY6" fmla="*/ 2156 h 10000"/>
                <a:gd name="connsiteX7" fmla="*/ 2841 w 10000"/>
                <a:gd name="connsiteY7" fmla="*/ 837 h 10000"/>
                <a:gd name="connsiteX8" fmla="*/ 4000 w 10000"/>
                <a:gd name="connsiteY8" fmla="*/ 72 h 10000"/>
                <a:gd name="connsiteX9" fmla="*/ 5614 w 10000"/>
                <a:gd name="connsiteY9" fmla="*/ 81 h 10000"/>
                <a:gd name="connsiteX10" fmla="*/ 6367 w 10000"/>
                <a:gd name="connsiteY10" fmla="*/ 488 h 10000"/>
                <a:gd name="connsiteX11" fmla="*/ 6990 w 10000"/>
                <a:gd name="connsiteY11" fmla="*/ 1336 h 10000"/>
                <a:gd name="connsiteX12" fmla="*/ 7378 w 10000"/>
                <a:gd name="connsiteY12" fmla="*/ 2121 h 10000"/>
                <a:gd name="connsiteX13" fmla="*/ 7639 w 10000"/>
                <a:gd name="connsiteY13" fmla="*/ 2772 h 10000"/>
                <a:gd name="connsiteX14" fmla="*/ 9303 w 10000"/>
                <a:gd name="connsiteY14" fmla="*/ 3600 h 10000"/>
                <a:gd name="connsiteX15" fmla="*/ 9972 w 10000"/>
                <a:gd name="connsiteY15" fmla="*/ 5305 h 10000"/>
                <a:gd name="connsiteX16" fmla="*/ 8449 w 10000"/>
                <a:gd name="connsiteY16" fmla="*/ 6076 h 10000"/>
                <a:gd name="connsiteX17" fmla="*/ 6719 w 10000"/>
                <a:gd name="connsiteY17" fmla="*/ 6218 h 10000"/>
                <a:gd name="connsiteX18" fmla="*/ 4963 w 10000"/>
                <a:gd name="connsiteY18" fmla="*/ 7384 h 10000"/>
                <a:gd name="connsiteX19" fmla="*/ 4881 w 10000"/>
                <a:gd name="connsiteY19" fmla="*/ 7802 h 10000"/>
                <a:gd name="connsiteX20" fmla="*/ 3912 w 10000"/>
                <a:gd name="connsiteY20" fmla="*/ 8300 h 10000"/>
                <a:gd name="connsiteX21" fmla="*/ 3024 w 10000"/>
                <a:gd name="connsiteY21" fmla="*/ 8702 h 10000"/>
                <a:gd name="connsiteX22" fmla="*/ 2709 w 10000"/>
                <a:gd name="connsiteY22" fmla="*/ 9021 h 10000"/>
                <a:gd name="connsiteX23" fmla="*/ 2314 w 10000"/>
                <a:gd name="connsiteY23" fmla="*/ 9423 h 10000"/>
                <a:gd name="connsiteX24" fmla="*/ 2032 w 10000"/>
                <a:gd name="connsiteY24" fmla="*/ 9622 h 10000"/>
                <a:gd name="connsiteX25" fmla="*/ 1498 w 10000"/>
                <a:gd name="connsiteY25" fmla="*/ 9841 h 10000"/>
                <a:gd name="connsiteX26" fmla="*/ 1264 w 10000"/>
                <a:gd name="connsiteY26" fmla="*/ 9951 h 10000"/>
                <a:gd name="connsiteX0" fmla="*/ 1252 w 10000"/>
                <a:gd name="connsiteY0" fmla="*/ 9967 h 10000"/>
                <a:gd name="connsiteX1" fmla="*/ 473 w 10000"/>
                <a:gd name="connsiteY1" fmla="*/ 9951 h 10000"/>
                <a:gd name="connsiteX2" fmla="*/ 203 w 10000"/>
                <a:gd name="connsiteY2" fmla="*/ 9366 h 10000"/>
                <a:gd name="connsiteX3" fmla="*/ 33 w 10000"/>
                <a:gd name="connsiteY3" fmla="*/ 8365 h 10000"/>
                <a:gd name="connsiteX4" fmla="*/ 12 w 10000"/>
                <a:gd name="connsiteY4" fmla="*/ 5541 h 10000"/>
                <a:gd name="connsiteX5" fmla="*/ 171 w 10000"/>
                <a:gd name="connsiteY5" fmla="*/ 3823 h 10000"/>
                <a:gd name="connsiteX6" fmla="*/ 1223 w 10000"/>
                <a:gd name="connsiteY6" fmla="*/ 2156 h 10000"/>
                <a:gd name="connsiteX7" fmla="*/ 2841 w 10000"/>
                <a:gd name="connsiteY7" fmla="*/ 837 h 10000"/>
                <a:gd name="connsiteX8" fmla="*/ 4000 w 10000"/>
                <a:gd name="connsiteY8" fmla="*/ 72 h 10000"/>
                <a:gd name="connsiteX9" fmla="*/ 5614 w 10000"/>
                <a:gd name="connsiteY9" fmla="*/ 81 h 10000"/>
                <a:gd name="connsiteX10" fmla="*/ 6367 w 10000"/>
                <a:gd name="connsiteY10" fmla="*/ 488 h 10000"/>
                <a:gd name="connsiteX11" fmla="*/ 6990 w 10000"/>
                <a:gd name="connsiteY11" fmla="*/ 1336 h 10000"/>
                <a:gd name="connsiteX12" fmla="*/ 7378 w 10000"/>
                <a:gd name="connsiteY12" fmla="*/ 2121 h 10000"/>
                <a:gd name="connsiteX13" fmla="*/ 7639 w 10000"/>
                <a:gd name="connsiteY13" fmla="*/ 2772 h 10000"/>
                <a:gd name="connsiteX14" fmla="*/ 9303 w 10000"/>
                <a:gd name="connsiteY14" fmla="*/ 3600 h 10000"/>
                <a:gd name="connsiteX15" fmla="*/ 9972 w 10000"/>
                <a:gd name="connsiteY15" fmla="*/ 5305 h 10000"/>
                <a:gd name="connsiteX16" fmla="*/ 8449 w 10000"/>
                <a:gd name="connsiteY16" fmla="*/ 6076 h 10000"/>
                <a:gd name="connsiteX17" fmla="*/ 6719 w 10000"/>
                <a:gd name="connsiteY17" fmla="*/ 6218 h 10000"/>
                <a:gd name="connsiteX18" fmla="*/ 4963 w 10000"/>
                <a:gd name="connsiteY18" fmla="*/ 7384 h 10000"/>
                <a:gd name="connsiteX19" fmla="*/ 4881 w 10000"/>
                <a:gd name="connsiteY19" fmla="*/ 7802 h 10000"/>
                <a:gd name="connsiteX20" fmla="*/ 4116 w 10000"/>
                <a:gd name="connsiteY20" fmla="*/ 8372 h 10000"/>
                <a:gd name="connsiteX21" fmla="*/ 3024 w 10000"/>
                <a:gd name="connsiteY21" fmla="*/ 8702 h 10000"/>
                <a:gd name="connsiteX22" fmla="*/ 2709 w 10000"/>
                <a:gd name="connsiteY22" fmla="*/ 9021 h 10000"/>
                <a:gd name="connsiteX23" fmla="*/ 2314 w 10000"/>
                <a:gd name="connsiteY23" fmla="*/ 9423 h 10000"/>
                <a:gd name="connsiteX24" fmla="*/ 2032 w 10000"/>
                <a:gd name="connsiteY24" fmla="*/ 9622 h 10000"/>
                <a:gd name="connsiteX25" fmla="*/ 1498 w 10000"/>
                <a:gd name="connsiteY25" fmla="*/ 9841 h 10000"/>
                <a:gd name="connsiteX26" fmla="*/ 1264 w 10000"/>
                <a:gd name="connsiteY26" fmla="*/ 9951 h 10000"/>
                <a:gd name="connsiteX0" fmla="*/ 1252 w 10000"/>
                <a:gd name="connsiteY0" fmla="*/ 10081 h 10114"/>
                <a:gd name="connsiteX1" fmla="*/ 473 w 10000"/>
                <a:gd name="connsiteY1" fmla="*/ 10065 h 10114"/>
                <a:gd name="connsiteX2" fmla="*/ 203 w 10000"/>
                <a:gd name="connsiteY2" fmla="*/ 9480 h 10114"/>
                <a:gd name="connsiteX3" fmla="*/ 33 w 10000"/>
                <a:gd name="connsiteY3" fmla="*/ 8479 h 10114"/>
                <a:gd name="connsiteX4" fmla="*/ 12 w 10000"/>
                <a:gd name="connsiteY4" fmla="*/ 5655 h 10114"/>
                <a:gd name="connsiteX5" fmla="*/ 171 w 10000"/>
                <a:gd name="connsiteY5" fmla="*/ 3937 h 10114"/>
                <a:gd name="connsiteX6" fmla="*/ 1223 w 10000"/>
                <a:gd name="connsiteY6" fmla="*/ 2270 h 10114"/>
                <a:gd name="connsiteX7" fmla="*/ 2841 w 10000"/>
                <a:gd name="connsiteY7" fmla="*/ 951 h 10114"/>
                <a:gd name="connsiteX8" fmla="*/ 4235 w 10000"/>
                <a:gd name="connsiteY8" fmla="*/ 42 h 10114"/>
                <a:gd name="connsiteX9" fmla="*/ 5614 w 10000"/>
                <a:gd name="connsiteY9" fmla="*/ 195 h 10114"/>
                <a:gd name="connsiteX10" fmla="*/ 6367 w 10000"/>
                <a:gd name="connsiteY10" fmla="*/ 602 h 10114"/>
                <a:gd name="connsiteX11" fmla="*/ 6990 w 10000"/>
                <a:gd name="connsiteY11" fmla="*/ 1450 h 10114"/>
                <a:gd name="connsiteX12" fmla="*/ 7378 w 10000"/>
                <a:gd name="connsiteY12" fmla="*/ 2235 h 10114"/>
                <a:gd name="connsiteX13" fmla="*/ 7639 w 10000"/>
                <a:gd name="connsiteY13" fmla="*/ 2886 h 10114"/>
                <a:gd name="connsiteX14" fmla="*/ 9303 w 10000"/>
                <a:gd name="connsiteY14" fmla="*/ 3714 h 10114"/>
                <a:gd name="connsiteX15" fmla="*/ 9972 w 10000"/>
                <a:gd name="connsiteY15" fmla="*/ 5419 h 10114"/>
                <a:gd name="connsiteX16" fmla="*/ 8449 w 10000"/>
                <a:gd name="connsiteY16" fmla="*/ 6190 h 10114"/>
                <a:gd name="connsiteX17" fmla="*/ 6719 w 10000"/>
                <a:gd name="connsiteY17" fmla="*/ 6332 h 10114"/>
                <a:gd name="connsiteX18" fmla="*/ 4963 w 10000"/>
                <a:gd name="connsiteY18" fmla="*/ 7498 h 10114"/>
                <a:gd name="connsiteX19" fmla="*/ 4881 w 10000"/>
                <a:gd name="connsiteY19" fmla="*/ 7916 h 10114"/>
                <a:gd name="connsiteX20" fmla="*/ 4116 w 10000"/>
                <a:gd name="connsiteY20" fmla="*/ 8486 h 10114"/>
                <a:gd name="connsiteX21" fmla="*/ 3024 w 10000"/>
                <a:gd name="connsiteY21" fmla="*/ 8816 h 10114"/>
                <a:gd name="connsiteX22" fmla="*/ 2709 w 10000"/>
                <a:gd name="connsiteY22" fmla="*/ 9135 h 10114"/>
                <a:gd name="connsiteX23" fmla="*/ 2314 w 10000"/>
                <a:gd name="connsiteY23" fmla="*/ 9537 h 10114"/>
                <a:gd name="connsiteX24" fmla="*/ 2032 w 10000"/>
                <a:gd name="connsiteY24" fmla="*/ 9736 h 10114"/>
                <a:gd name="connsiteX25" fmla="*/ 1498 w 10000"/>
                <a:gd name="connsiteY25" fmla="*/ 9955 h 10114"/>
                <a:gd name="connsiteX26" fmla="*/ 1264 w 10000"/>
                <a:gd name="connsiteY26" fmla="*/ 10065 h 10114"/>
                <a:gd name="connsiteX0" fmla="*/ 1252 w 10000"/>
                <a:gd name="connsiteY0" fmla="*/ 10068 h 10101"/>
                <a:gd name="connsiteX1" fmla="*/ 473 w 10000"/>
                <a:gd name="connsiteY1" fmla="*/ 10052 h 10101"/>
                <a:gd name="connsiteX2" fmla="*/ 203 w 10000"/>
                <a:gd name="connsiteY2" fmla="*/ 9467 h 10101"/>
                <a:gd name="connsiteX3" fmla="*/ 33 w 10000"/>
                <a:gd name="connsiteY3" fmla="*/ 8466 h 10101"/>
                <a:gd name="connsiteX4" fmla="*/ 12 w 10000"/>
                <a:gd name="connsiteY4" fmla="*/ 5642 h 10101"/>
                <a:gd name="connsiteX5" fmla="*/ 171 w 10000"/>
                <a:gd name="connsiteY5" fmla="*/ 3924 h 10101"/>
                <a:gd name="connsiteX6" fmla="*/ 1223 w 10000"/>
                <a:gd name="connsiteY6" fmla="*/ 2257 h 10101"/>
                <a:gd name="connsiteX7" fmla="*/ 2747 w 10000"/>
                <a:gd name="connsiteY7" fmla="*/ 740 h 10101"/>
                <a:gd name="connsiteX8" fmla="*/ 4235 w 10000"/>
                <a:gd name="connsiteY8" fmla="*/ 29 h 10101"/>
                <a:gd name="connsiteX9" fmla="*/ 5614 w 10000"/>
                <a:gd name="connsiteY9" fmla="*/ 182 h 10101"/>
                <a:gd name="connsiteX10" fmla="*/ 6367 w 10000"/>
                <a:gd name="connsiteY10" fmla="*/ 589 h 10101"/>
                <a:gd name="connsiteX11" fmla="*/ 6990 w 10000"/>
                <a:gd name="connsiteY11" fmla="*/ 1437 h 10101"/>
                <a:gd name="connsiteX12" fmla="*/ 7378 w 10000"/>
                <a:gd name="connsiteY12" fmla="*/ 2222 h 10101"/>
                <a:gd name="connsiteX13" fmla="*/ 7639 w 10000"/>
                <a:gd name="connsiteY13" fmla="*/ 2873 h 10101"/>
                <a:gd name="connsiteX14" fmla="*/ 9303 w 10000"/>
                <a:gd name="connsiteY14" fmla="*/ 3701 h 10101"/>
                <a:gd name="connsiteX15" fmla="*/ 9972 w 10000"/>
                <a:gd name="connsiteY15" fmla="*/ 5406 h 10101"/>
                <a:gd name="connsiteX16" fmla="*/ 8449 w 10000"/>
                <a:gd name="connsiteY16" fmla="*/ 6177 h 10101"/>
                <a:gd name="connsiteX17" fmla="*/ 6719 w 10000"/>
                <a:gd name="connsiteY17" fmla="*/ 6319 h 10101"/>
                <a:gd name="connsiteX18" fmla="*/ 4963 w 10000"/>
                <a:gd name="connsiteY18" fmla="*/ 7485 h 10101"/>
                <a:gd name="connsiteX19" fmla="*/ 4881 w 10000"/>
                <a:gd name="connsiteY19" fmla="*/ 7903 h 10101"/>
                <a:gd name="connsiteX20" fmla="*/ 4116 w 10000"/>
                <a:gd name="connsiteY20" fmla="*/ 8473 h 10101"/>
                <a:gd name="connsiteX21" fmla="*/ 3024 w 10000"/>
                <a:gd name="connsiteY21" fmla="*/ 8803 h 10101"/>
                <a:gd name="connsiteX22" fmla="*/ 2709 w 10000"/>
                <a:gd name="connsiteY22" fmla="*/ 9122 h 10101"/>
                <a:gd name="connsiteX23" fmla="*/ 2314 w 10000"/>
                <a:gd name="connsiteY23" fmla="*/ 9524 h 10101"/>
                <a:gd name="connsiteX24" fmla="*/ 2032 w 10000"/>
                <a:gd name="connsiteY24" fmla="*/ 9723 h 10101"/>
                <a:gd name="connsiteX25" fmla="*/ 1498 w 10000"/>
                <a:gd name="connsiteY25" fmla="*/ 9942 h 10101"/>
                <a:gd name="connsiteX26" fmla="*/ 1264 w 10000"/>
                <a:gd name="connsiteY26" fmla="*/ 10052 h 10101"/>
                <a:gd name="connsiteX0" fmla="*/ 1258 w 10006"/>
                <a:gd name="connsiteY0" fmla="*/ 10068 h 10101"/>
                <a:gd name="connsiteX1" fmla="*/ 479 w 10006"/>
                <a:gd name="connsiteY1" fmla="*/ 10052 h 10101"/>
                <a:gd name="connsiteX2" fmla="*/ 209 w 10006"/>
                <a:gd name="connsiteY2" fmla="*/ 9467 h 10101"/>
                <a:gd name="connsiteX3" fmla="*/ 39 w 10006"/>
                <a:gd name="connsiteY3" fmla="*/ 8466 h 10101"/>
                <a:gd name="connsiteX4" fmla="*/ 18 w 10006"/>
                <a:gd name="connsiteY4" fmla="*/ 5642 h 10101"/>
                <a:gd name="connsiteX5" fmla="*/ 271 w 10006"/>
                <a:gd name="connsiteY5" fmla="*/ 3960 h 10101"/>
                <a:gd name="connsiteX6" fmla="*/ 1229 w 10006"/>
                <a:gd name="connsiteY6" fmla="*/ 2257 h 10101"/>
                <a:gd name="connsiteX7" fmla="*/ 2753 w 10006"/>
                <a:gd name="connsiteY7" fmla="*/ 740 h 10101"/>
                <a:gd name="connsiteX8" fmla="*/ 4241 w 10006"/>
                <a:gd name="connsiteY8" fmla="*/ 29 h 10101"/>
                <a:gd name="connsiteX9" fmla="*/ 5620 w 10006"/>
                <a:gd name="connsiteY9" fmla="*/ 182 h 10101"/>
                <a:gd name="connsiteX10" fmla="*/ 6373 w 10006"/>
                <a:gd name="connsiteY10" fmla="*/ 589 h 10101"/>
                <a:gd name="connsiteX11" fmla="*/ 6996 w 10006"/>
                <a:gd name="connsiteY11" fmla="*/ 1437 h 10101"/>
                <a:gd name="connsiteX12" fmla="*/ 7384 w 10006"/>
                <a:gd name="connsiteY12" fmla="*/ 2222 h 10101"/>
                <a:gd name="connsiteX13" fmla="*/ 7645 w 10006"/>
                <a:gd name="connsiteY13" fmla="*/ 2873 h 10101"/>
                <a:gd name="connsiteX14" fmla="*/ 9309 w 10006"/>
                <a:gd name="connsiteY14" fmla="*/ 3701 h 10101"/>
                <a:gd name="connsiteX15" fmla="*/ 9978 w 10006"/>
                <a:gd name="connsiteY15" fmla="*/ 5406 h 10101"/>
                <a:gd name="connsiteX16" fmla="*/ 8455 w 10006"/>
                <a:gd name="connsiteY16" fmla="*/ 6177 h 10101"/>
                <a:gd name="connsiteX17" fmla="*/ 6725 w 10006"/>
                <a:gd name="connsiteY17" fmla="*/ 6319 h 10101"/>
                <a:gd name="connsiteX18" fmla="*/ 4969 w 10006"/>
                <a:gd name="connsiteY18" fmla="*/ 7485 h 10101"/>
                <a:gd name="connsiteX19" fmla="*/ 4887 w 10006"/>
                <a:gd name="connsiteY19" fmla="*/ 7903 h 10101"/>
                <a:gd name="connsiteX20" fmla="*/ 4122 w 10006"/>
                <a:gd name="connsiteY20" fmla="*/ 8473 h 10101"/>
                <a:gd name="connsiteX21" fmla="*/ 3030 w 10006"/>
                <a:gd name="connsiteY21" fmla="*/ 8803 h 10101"/>
                <a:gd name="connsiteX22" fmla="*/ 2715 w 10006"/>
                <a:gd name="connsiteY22" fmla="*/ 9122 h 10101"/>
                <a:gd name="connsiteX23" fmla="*/ 2320 w 10006"/>
                <a:gd name="connsiteY23" fmla="*/ 9524 h 10101"/>
                <a:gd name="connsiteX24" fmla="*/ 2038 w 10006"/>
                <a:gd name="connsiteY24" fmla="*/ 9723 h 10101"/>
                <a:gd name="connsiteX25" fmla="*/ 1504 w 10006"/>
                <a:gd name="connsiteY25" fmla="*/ 9942 h 10101"/>
                <a:gd name="connsiteX26" fmla="*/ 1270 w 10006"/>
                <a:gd name="connsiteY26" fmla="*/ 10052 h 10101"/>
                <a:gd name="connsiteX0" fmla="*/ 1221 w 9969"/>
                <a:gd name="connsiteY0" fmla="*/ 10068 h 10101"/>
                <a:gd name="connsiteX1" fmla="*/ 442 w 9969"/>
                <a:gd name="connsiteY1" fmla="*/ 10052 h 10101"/>
                <a:gd name="connsiteX2" fmla="*/ 172 w 9969"/>
                <a:gd name="connsiteY2" fmla="*/ 9467 h 10101"/>
                <a:gd name="connsiteX3" fmla="*/ 2 w 9969"/>
                <a:gd name="connsiteY3" fmla="*/ 8466 h 10101"/>
                <a:gd name="connsiteX4" fmla="*/ 91 w 9969"/>
                <a:gd name="connsiteY4" fmla="*/ 5714 h 10101"/>
                <a:gd name="connsiteX5" fmla="*/ 234 w 9969"/>
                <a:gd name="connsiteY5" fmla="*/ 3960 h 10101"/>
                <a:gd name="connsiteX6" fmla="*/ 1192 w 9969"/>
                <a:gd name="connsiteY6" fmla="*/ 2257 h 10101"/>
                <a:gd name="connsiteX7" fmla="*/ 2716 w 9969"/>
                <a:gd name="connsiteY7" fmla="*/ 740 h 10101"/>
                <a:gd name="connsiteX8" fmla="*/ 4204 w 9969"/>
                <a:gd name="connsiteY8" fmla="*/ 29 h 10101"/>
                <a:gd name="connsiteX9" fmla="*/ 5583 w 9969"/>
                <a:gd name="connsiteY9" fmla="*/ 182 h 10101"/>
                <a:gd name="connsiteX10" fmla="*/ 6336 w 9969"/>
                <a:gd name="connsiteY10" fmla="*/ 589 h 10101"/>
                <a:gd name="connsiteX11" fmla="*/ 6959 w 9969"/>
                <a:gd name="connsiteY11" fmla="*/ 1437 h 10101"/>
                <a:gd name="connsiteX12" fmla="*/ 7347 w 9969"/>
                <a:gd name="connsiteY12" fmla="*/ 2222 h 10101"/>
                <a:gd name="connsiteX13" fmla="*/ 7608 w 9969"/>
                <a:gd name="connsiteY13" fmla="*/ 2873 h 10101"/>
                <a:gd name="connsiteX14" fmla="*/ 9272 w 9969"/>
                <a:gd name="connsiteY14" fmla="*/ 3701 h 10101"/>
                <a:gd name="connsiteX15" fmla="*/ 9941 w 9969"/>
                <a:gd name="connsiteY15" fmla="*/ 5406 h 10101"/>
                <a:gd name="connsiteX16" fmla="*/ 8418 w 9969"/>
                <a:gd name="connsiteY16" fmla="*/ 6177 h 10101"/>
                <a:gd name="connsiteX17" fmla="*/ 6688 w 9969"/>
                <a:gd name="connsiteY17" fmla="*/ 6319 h 10101"/>
                <a:gd name="connsiteX18" fmla="*/ 4932 w 9969"/>
                <a:gd name="connsiteY18" fmla="*/ 7485 h 10101"/>
                <a:gd name="connsiteX19" fmla="*/ 4850 w 9969"/>
                <a:gd name="connsiteY19" fmla="*/ 7903 h 10101"/>
                <a:gd name="connsiteX20" fmla="*/ 4085 w 9969"/>
                <a:gd name="connsiteY20" fmla="*/ 8473 h 10101"/>
                <a:gd name="connsiteX21" fmla="*/ 2993 w 9969"/>
                <a:gd name="connsiteY21" fmla="*/ 8803 h 10101"/>
                <a:gd name="connsiteX22" fmla="*/ 2678 w 9969"/>
                <a:gd name="connsiteY22" fmla="*/ 9122 h 10101"/>
                <a:gd name="connsiteX23" fmla="*/ 2283 w 9969"/>
                <a:gd name="connsiteY23" fmla="*/ 9524 h 10101"/>
                <a:gd name="connsiteX24" fmla="*/ 2001 w 9969"/>
                <a:gd name="connsiteY24" fmla="*/ 9723 h 10101"/>
                <a:gd name="connsiteX25" fmla="*/ 1467 w 9969"/>
                <a:gd name="connsiteY25" fmla="*/ 9942 h 10101"/>
                <a:gd name="connsiteX26" fmla="*/ 1233 w 9969"/>
                <a:gd name="connsiteY26" fmla="*/ 10052 h 10101"/>
                <a:gd name="connsiteX0" fmla="*/ 1224 w 9999"/>
                <a:gd name="connsiteY0" fmla="*/ 9967 h 9991"/>
                <a:gd name="connsiteX1" fmla="*/ 442 w 9999"/>
                <a:gd name="connsiteY1" fmla="*/ 9951 h 9991"/>
                <a:gd name="connsiteX2" fmla="*/ 141 w 9999"/>
                <a:gd name="connsiteY2" fmla="*/ 9479 h 9991"/>
                <a:gd name="connsiteX3" fmla="*/ 1 w 9999"/>
                <a:gd name="connsiteY3" fmla="*/ 8381 h 9991"/>
                <a:gd name="connsiteX4" fmla="*/ 90 w 9999"/>
                <a:gd name="connsiteY4" fmla="*/ 5657 h 9991"/>
                <a:gd name="connsiteX5" fmla="*/ 234 w 9999"/>
                <a:gd name="connsiteY5" fmla="*/ 3920 h 9991"/>
                <a:gd name="connsiteX6" fmla="*/ 1195 w 9999"/>
                <a:gd name="connsiteY6" fmla="*/ 2234 h 9991"/>
                <a:gd name="connsiteX7" fmla="*/ 2723 w 9999"/>
                <a:gd name="connsiteY7" fmla="*/ 733 h 9991"/>
                <a:gd name="connsiteX8" fmla="*/ 4216 w 9999"/>
                <a:gd name="connsiteY8" fmla="*/ 29 h 9991"/>
                <a:gd name="connsiteX9" fmla="*/ 5599 w 9999"/>
                <a:gd name="connsiteY9" fmla="*/ 180 h 9991"/>
                <a:gd name="connsiteX10" fmla="*/ 6355 w 9999"/>
                <a:gd name="connsiteY10" fmla="*/ 583 h 9991"/>
                <a:gd name="connsiteX11" fmla="*/ 6980 w 9999"/>
                <a:gd name="connsiteY11" fmla="*/ 1423 h 9991"/>
                <a:gd name="connsiteX12" fmla="*/ 7369 w 9999"/>
                <a:gd name="connsiteY12" fmla="*/ 2200 h 9991"/>
                <a:gd name="connsiteX13" fmla="*/ 7631 w 9999"/>
                <a:gd name="connsiteY13" fmla="*/ 2844 h 9991"/>
                <a:gd name="connsiteX14" fmla="*/ 9300 w 9999"/>
                <a:gd name="connsiteY14" fmla="*/ 3664 h 9991"/>
                <a:gd name="connsiteX15" fmla="*/ 9971 w 9999"/>
                <a:gd name="connsiteY15" fmla="*/ 5352 h 9991"/>
                <a:gd name="connsiteX16" fmla="*/ 8443 w 9999"/>
                <a:gd name="connsiteY16" fmla="*/ 6115 h 9991"/>
                <a:gd name="connsiteX17" fmla="*/ 6708 w 9999"/>
                <a:gd name="connsiteY17" fmla="*/ 6256 h 9991"/>
                <a:gd name="connsiteX18" fmla="*/ 4946 w 9999"/>
                <a:gd name="connsiteY18" fmla="*/ 7410 h 9991"/>
                <a:gd name="connsiteX19" fmla="*/ 4864 w 9999"/>
                <a:gd name="connsiteY19" fmla="*/ 7824 h 9991"/>
                <a:gd name="connsiteX20" fmla="*/ 4097 w 9999"/>
                <a:gd name="connsiteY20" fmla="*/ 8388 h 9991"/>
                <a:gd name="connsiteX21" fmla="*/ 3001 w 9999"/>
                <a:gd name="connsiteY21" fmla="*/ 8715 h 9991"/>
                <a:gd name="connsiteX22" fmla="*/ 2685 w 9999"/>
                <a:gd name="connsiteY22" fmla="*/ 9031 h 9991"/>
                <a:gd name="connsiteX23" fmla="*/ 2289 w 9999"/>
                <a:gd name="connsiteY23" fmla="*/ 9429 h 9991"/>
                <a:gd name="connsiteX24" fmla="*/ 2006 w 9999"/>
                <a:gd name="connsiteY24" fmla="*/ 9626 h 9991"/>
                <a:gd name="connsiteX25" fmla="*/ 1471 w 9999"/>
                <a:gd name="connsiteY25" fmla="*/ 9843 h 9991"/>
                <a:gd name="connsiteX26" fmla="*/ 1236 w 9999"/>
                <a:gd name="connsiteY26" fmla="*/ 9951 h 9991"/>
                <a:gd name="connsiteX0" fmla="*/ 1224 w 10000"/>
                <a:gd name="connsiteY0" fmla="*/ 9976 h 10000"/>
                <a:gd name="connsiteX1" fmla="*/ 442 w 10000"/>
                <a:gd name="connsiteY1" fmla="*/ 9960 h 10000"/>
                <a:gd name="connsiteX2" fmla="*/ 141 w 10000"/>
                <a:gd name="connsiteY2" fmla="*/ 9488 h 10000"/>
                <a:gd name="connsiteX3" fmla="*/ 1 w 10000"/>
                <a:gd name="connsiteY3" fmla="*/ 8389 h 10000"/>
                <a:gd name="connsiteX4" fmla="*/ 90 w 10000"/>
                <a:gd name="connsiteY4" fmla="*/ 5662 h 10000"/>
                <a:gd name="connsiteX5" fmla="*/ 234 w 10000"/>
                <a:gd name="connsiteY5" fmla="*/ 3924 h 10000"/>
                <a:gd name="connsiteX6" fmla="*/ 1195 w 10000"/>
                <a:gd name="connsiteY6" fmla="*/ 2236 h 10000"/>
                <a:gd name="connsiteX7" fmla="*/ 1919 w 10000"/>
                <a:gd name="connsiteY7" fmla="*/ 1444 h 10000"/>
                <a:gd name="connsiteX8" fmla="*/ 2723 w 10000"/>
                <a:gd name="connsiteY8" fmla="*/ 734 h 10000"/>
                <a:gd name="connsiteX9" fmla="*/ 4216 w 10000"/>
                <a:gd name="connsiteY9" fmla="*/ 29 h 10000"/>
                <a:gd name="connsiteX10" fmla="*/ 5600 w 10000"/>
                <a:gd name="connsiteY10" fmla="*/ 180 h 10000"/>
                <a:gd name="connsiteX11" fmla="*/ 6356 w 10000"/>
                <a:gd name="connsiteY11" fmla="*/ 584 h 10000"/>
                <a:gd name="connsiteX12" fmla="*/ 6981 w 10000"/>
                <a:gd name="connsiteY12" fmla="*/ 1424 h 10000"/>
                <a:gd name="connsiteX13" fmla="*/ 7370 w 10000"/>
                <a:gd name="connsiteY13" fmla="*/ 2202 h 10000"/>
                <a:gd name="connsiteX14" fmla="*/ 7632 w 10000"/>
                <a:gd name="connsiteY14" fmla="*/ 2847 h 10000"/>
                <a:gd name="connsiteX15" fmla="*/ 9301 w 10000"/>
                <a:gd name="connsiteY15" fmla="*/ 3667 h 10000"/>
                <a:gd name="connsiteX16" fmla="*/ 9972 w 10000"/>
                <a:gd name="connsiteY16" fmla="*/ 5357 h 10000"/>
                <a:gd name="connsiteX17" fmla="*/ 8444 w 10000"/>
                <a:gd name="connsiteY17" fmla="*/ 6121 h 10000"/>
                <a:gd name="connsiteX18" fmla="*/ 6709 w 10000"/>
                <a:gd name="connsiteY18" fmla="*/ 6262 h 10000"/>
                <a:gd name="connsiteX19" fmla="*/ 4946 w 10000"/>
                <a:gd name="connsiteY19" fmla="*/ 7417 h 10000"/>
                <a:gd name="connsiteX20" fmla="*/ 4864 w 10000"/>
                <a:gd name="connsiteY20" fmla="*/ 7831 h 10000"/>
                <a:gd name="connsiteX21" fmla="*/ 4097 w 10000"/>
                <a:gd name="connsiteY21" fmla="*/ 8396 h 10000"/>
                <a:gd name="connsiteX22" fmla="*/ 3001 w 10000"/>
                <a:gd name="connsiteY22" fmla="*/ 8723 h 10000"/>
                <a:gd name="connsiteX23" fmla="*/ 2685 w 10000"/>
                <a:gd name="connsiteY23" fmla="*/ 9039 h 10000"/>
                <a:gd name="connsiteX24" fmla="*/ 2289 w 10000"/>
                <a:gd name="connsiteY24" fmla="*/ 9437 h 10000"/>
                <a:gd name="connsiteX25" fmla="*/ 2006 w 10000"/>
                <a:gd name="connsiteY25" fmla="*/ 9635 h 10000"/>
                <a:gd name="connsiteX26" fmla="*/ 1471 w 10000"/>
                <a:gd name="connsiteY26" fmla="*/ 9852 h 10000"/>
                <a:gd name="connsiteX27" fmla="*/ 1236 w 10000"/>
                <a:gd name="connsiteY27" fmla="*/ 9960 h 10000"/>
                <a:gd name="connsiteX0" fmla="*/ 1224 w 10000"/>
                <a:gd name="connsiteY0" fmla="*/ 9976 h 10000"/>
                <a:gd name="connsiteX1" fmla="*/ 442 w 10000"/>
                <a:gd name="connsiteY1" fmla="*/ 9960 h 10000"/>
                <a:gd name="connsiteX2" fmla="*/ 141 w 10000"/>
                <a:gd name="connsiteY2" fmla="*/ 9488 h 10000"/>
                <a:gd name="connsiteX3" fmla="*/ 1 w 10000"/>
                <a:gd name="connsiteY3" fmla="*/ 8389 h 10000"/>
                <a:gd name="connsiteX4" fmla="*/ 90 w 10000"/>
                <a:gd name="connsiteY4" fmla="*/ 5662 h 10000"/>
                <a:gd name="connsiteX5" fmla="*/ 234 w 10000"/>
                <a:gd name="connsiteY5" fmla="*/ 3924 h 10000"/>
                <a:gd name="connsiteX6" fmla="*/ 1195 w 10000"/>
                <a:gd name="connsiteY6" fmla="*/ 2236 h 10000"/>
                <a:gd name="connsiteX7" fmla="*/ 2045 w 10000"/>
                <a:gd name="connsiteY7" fmla="*/ 1480 h 10000"/>
                <a:gd name="connsiteX8" fmla="*/ 2723 w 10000"/>
                <a:gd name="connsiteY8" fmla="*/ 734 h 10000"/>
                <a:gd name="connsiteX9" fmla="*/ 4216 w 10000"/>
                <a:gd name="connsiteY9" fmla="*/ 29 h 10000"/>
                <a:gd name="connsiteX10" fmla="*/ 5600 w 10000"/>
                <a:gd name="connsiteY10" fmla="*/ 180 h 10000"/>
                <a:gd name="connsiteX11" fmla="*/ 6356 w 10000"/>
                <a:gd name="connsiteY11" fmla="*/ 584 h 10000"/>
                <a:gd name="connsiteX12" fmla="*/ 6981 w 10000"/>
                <a:gd name="connsiteY12" fmla="*/ 1424 h 10000"/>
                <a:gd name="connsiteX13" fmla="*/ 7370 w 10000"/>
                <a:gd name="connsiteY13" fmla="*/ 2202 h 10000"/>
                <a:gd name="connsiteX14" fmla="*/ 7632 w 10000"/>
                <a:gd name="connsiteY14" fmla="*/ 2847 h 10000"/>
                <a:gd name="connsiteX15" fmla="*/ 9301 w 10000"/>
                <a:gd name="connsiteY15" fmla="*/ 3667 h 10000"/>
                <a:gd name="connsiteX16" fmla="*/ 9972 w 10000"/>
                <a:gd name="connsiteY16" fmla="*/ 5357 h 10000"/>
                <a:gd name="connsiteX17" fmla="*/ 8444 w 10000"/>
                <a:gd name="connsiteY17" fmla="*/ 6121 h 10000"/>
                <a:gd name="connsiteX18" fmla="*/ 6709 w 10000"/>
                <a:gd name="connsiteY18" fmla="*/ 6262 h 10000"/>
                <a:gd name="connsiteX19" fmla="*/ 4946 w 10000"/>
                <a:gd name="connsiteY19" fmla="*/ 7417 h 10000"/>
                <a:gd name="connsiteX20" fmla="*/ 4864 w 10000"/>
                <a:gd name="connsiteY20" fmla="*/ 7831 h 10000"/>
                <a:gd name="connsiteX21" fmla="*/ 4097 w 10000"/>
                <a:gd name="connsiteY21" fmla="*/ 8396 h 10000"/>
                <a:gd name="connsiteX22" fmla="*/ 3001 w 10000"/>
                <a:gd name="connsiteY22" fmla="*/ 8723 h 10000"/>
                <a:gd name="connsiteX23" fmla="*/ 2685 w 10000"/>
                <a:gd name="connsiteY23" fmla="*/ 9039 h 10000"/>
                <a:gd name="connsiteX24" fmla="*/ 2289 w 10000"/>
                <a:gd name="connsiteY24" fmla="*/ 9437 h 10000"/>
                <a:gd name="connsiteX25" fmla="*/ 2006 w 10000"/>
                <a:gd name="connsiteY25" fmla="*/ 9635 h 10000"/>
                <a:gd name="connsiteX26" fmla="*/ 1471 w 10000"/>
                <a:gd name="connsiteY26" fmla="*/ 9852 h 10000"/>
                <a:gd name="connsiteX27" fmla="*/ 1236 w 10000"/>
                <a:gd name="connsiteY27" fmla="*/ 9960 h 10000"/>
                <a:gd name="connsiteX0" fmla="*/ 1224 w 10000"/>
                <a:gd name="connsiteY0" fmla="*/ 9993 h 10017"/>
                <a:gd name="connsiteX1" fmla="*/ 442 w 10000"/>
                <a:gd name="connsiteY1" fmla="*/ 9977 h 10017"/>
                <a:gd name="connsiteX2" fmla="*/ 141 w 10000"/>
                <a:gd name="connsiteY2" fmla="*/ 9505 h 10017"/>
                <a:gd name="connsiteX3" fmla="*/ 1 w 10000"/>
                <a:gd name="connsiteY3" fmla="*/ 8406 h 10017"/>
                <a:gd name="connsiteX4" fmla="*/ 90 w 10000"/>
                <a:gd name="connsiteY4" fmla="*/ 5679 h 10017"/>
                <a:gd name="connsiteX5" fmla="*/ 234 w 10000"/>
                <a:gd name="connsiteY5" fmla="*/ 3941 h 10017"/>
                <a:gd name="connsiteX6" fmla="*/ 1195 w 10000"/>
                <a:gd name="connsiteY6" fmla="*/ 2253 h 10017"/>
                <a:gd name="connsiteX7" fmla="*/ 2045 w 10000"/>
                <a:gd name="connsiteY7" fmla="*/ 1497 h 10017"/>
                <a:gd name="connsiteX8" fmla="*/ 2723 w 10000"/>
                <a:gd name="connsiteY8" fmla="*/ 751 h 10017"/>
                <a:gd name="connsiteX9" fmla="*/ 4216 w 10000"/>
                <a:gd name="connsiteY9" fmla="*/ 46 h 10017"/>
                <a:gd name="connsiteX10" fmla="*/ 5506 w 10000"/>
                <a:gd name="connsiteY10" fmla="*/ 126 h 10017"/>
                <a:gd name="connsiteX11" fmla="*/ 6356 w 10000"/>
                <a:gd name="connsiteY11" fmla="*/ 601 h 10017"/>
                <a:gd name="connsiteX12" fmla="*/ 6981 w 10000"/>
                <a:gd name="connsiteY12" fmla="*/ 1441 h 10017"/>
                <a:gd name="connsiteX13" fmla="*/ 7370 w 10000"/>
                <a:gd name="connsiteY13" fmla="*/ 2219 h 10017"/>
                <a:gd name="connsiteX14" fmla="*/ 7632 w 10000"/>
                <a:gd name="connsiteY14" fmla="*/ 2864 h 10017"/>
                <a:gd name="connsiteX15" fmla="*/ 9301 w 10000"/>
                <a:gd name="connsiteY15" fmla="*/ 3684 h 10017"/>
                <a:gd name="connsiteX16" fmla="*/ 9972 w 10000"/>
                <a:gd name="connsiteY16" fmla="*/ 5374 h 10017"/>
                <a:gd name="connsiteX17" fmla="*/ 8444 w 10000"/>
                <a:gd name="connsiteY17" fmla="*/ 6138 h 10017"/>
                <a:gd name="connsiteX18" fmla="*/ 6709 w 10000"/>
                <a:gd name="connsiteY18" fmla="*/ 6279 h 10017"/>
                <a:gd name="connsiteX19" fmla="*/ 4946 w 10000"/>
                <a:gd name="connsiteY19" fmla="*/ 7434 h 10017"/>
                <a:gd name="connsiteX20" fmla="*/ 4864 w 10000"/>
                <a:gd name="connsiteY20" fmla="*/ 7848 h 10017"/>
                <a:gd name="connsiteX21" fmla="*/ 4097 w 10000"/>
                <a:gd name="connsiteY21" fmla="*/ 8413 h 10017"/>
                <a:gd name="connsiteX22" fmla="*/ 3001 w 10000"/>
                <a:gd name="connsiteY22" fmla="*/ 8740 h 10017"/>
                <a:gd name="connsiteX23" fmla="*/ 2685 w 10000"/>
                <a:gd name="connsiteY23" fmla="*/ 9056 h 10017"/>
                <a:gd name="connsiteX24" fmla="*/ 2289 w 10000"/>
                <a:gd name="connsiteY24" fmla="*/ 9454 h 10017"/>
                <a:gd name="connsiteX25" fmla="*/ 2006 w 10000"/>
                <a:gd name="connsiteY25" fmla="*/ 9652 h 10017"/>
                <a:gd name="connsiteX26" fmla="*/ 1471 w 10000"/>
                <a:gd name="connsiteY26" fmla="*/ 9869 h 10017"/>
                <a:gd name="connsiteX27" fmla="*/ 1236 w 10000"/>
                <a:gd name="connsiteY27" fmla="*/ 9977 h 10017"/>
                <a:gd name="connsiteX0" fmla="*/ 1224 w 10000"/>
                <a:gd name="connsiteY0" fmla="*/ 9993 h 10017"/>
                <a:gd name="connsiteX1" fmla="*/ 442 w 10000"/>
                <a:gd name="connsiteY1" fmla="*/ 9977 h 10017"/>
                <a:gd name="connsiteX2" fmla="*/ 141 w 10000"/>
                <a:gd name="connsiteY2" fmla="*/ 9505 h 10017"/>
                <a:gd name="connsiteX3" fmla="*/ 1 w 10000"/>
                <a:gd name="connsiteY3" fmla="*/ 8406 h 10017"/>
                <a:gd name="connsiteX4" fmla="*/ 90 w 10000"/>
                <a:gd name="connsiteY4" fmla="*/ 5679 h 10017"/>
                <a:gd name="connsiteX5" fmla="*/ 234 w 10000"/>
                <a:gd name="connsiteY5" fmla="*/ 3941 h 10017"/>
                <a:gd name="connsiteX6" fmla="*/ 1195 w 10000"/>
                <a:gd name="connsiteY6" fmla="*/ 2253 h 10017"/>
                <a:gd name="connsiteX7" fmla="*/ 2045 w 10000"/>
                <a:gd name="connsiteY7" fmla="*/ 1497 h 10017"/>
                <a:gd name="connsiteX8" fmla="*/ 2723 w 10000"/>
                <a:gd name="connsiteY8" fmla="*/ 751 h 10017"/>
                <a:gd name="connsiteX9" fmla="*/ 4216 w 10000"/>
                <a:gd name="connsiteY9" fmla="*/ 46 h 10017"/>
                <a:gd name="connsiteX10" fmla="*/ 5506 w 10000"/>
                <a:gd name="connsiteY10" fmla="*/ 126 h 10017"/>
                <a:gd name="connsiteX11" fmla="*/ 6356 w 10000"/>
                <a:gd name="connsiteY11" fmla="*/ 601 h 10017"/>
                <a:gd name="connsiteX12" fmla="*/ 6981 w 10000"/>
                <a:gd name="connsiteY12" fmla="*/ 1441 h 10017"/>
                <a:gd name="connsiteX13" fmla="*/ 7370 w 10000"/>
                <a:gd name="connsiteY13" fmla="*/ 2219 h 10017"/>
                <a:gd name="connsiteX14" fmla="*/ 7632 w 10000"/>
                <a:gd name="connsiteY14" fmla="*/ 2864 h 10017"/>
                <a:gd name="connsiteX15" fmla="*/ 9301 w 10000"/>
                <a:gd name="connsiteY15" fmla="*/ 3684 h 10017"/>
                <a:gd name="connsiteX16" fmla="*/ 9972 w 10000"/>
                <a:gd name="connsiteY16" fmla="*/ 5374 h 10017"/>
                <a:gd name="connsiteX17" fmla="*/ 8444 w 10000"/>
                <a:gd name="connsiteY17" fmla="*/ 6138 h 10017"/>
                <a:gd name="connsiteX18" fmla="*/ 6709 w 10000"/>
                <a:gd name="connsiteY18" fmla="*/ 6279 h 10017"/>
                <a:gd name="connsiteX19" fmla="*/ 4946 w 10000"/>
                <a:gd name="connsiteY19" fmla="*/ 7434 h 10017"/>
                <a:gd name="connsiteX20" fmla="*/ 4502 w 10000"/>
                <a:gd name="connsiteY20" fmla="*/ 7901 h 10017"/>
                <a:gd name="connsiteX21" fmla="*/ 4097 w 10000"/>
                <a:gd name="connsiteY21" fmla="*/ 8413 h 10017"/>
                <a:gd name="connsiteX22" fmla="*/ 3001 w 10000"/>
                <a:gd name="connsiteY22" fmla="*/ 8740 h 10017"/>
                <a:gd name="connsiteX23" fmla="*/ 2685 w 10000"/>
                <a:gd name="connsiteY23" fmla="*/ 9056 h 10017"/>
                <a:gd name="connsiteX24" fmla="*/ 2289 w 10000"/>
                <a:gd name="connsiteY24" fmla="*/ 9454 h 10017"/>
                <a:gd name="connsiteX25" fmla="*/ 2006 w 10000"/>
                <a:gd name="connsiteY25" fmla="*/ 9652 h 10017"/>
                <a:gd name="connsiteX26" fmla="*/ 1471 w 10000"/>
                <a:gd name="connsiteY26" fmla="*/ 9869 h 10017"/>
                <a:gd name="connsiteX27" fmla="*/ 1236 w 10000"/>
                <a:gd name="connsiteY27" fmla="*/ 9977 h 10017"/>
                <a:gd name="connsiteX0" fmla="*/ 1224 w 10000"/>
                <a:gd name="connsiteY0" fmla="*/ 9993 h 10017"/>
                <a:gd name="connsiteX1" fmla="*/ 442 w 10000"/>
                <a:gd name="connsiteY1" fmla="*/ 9977 h 10017"/>
                <a:gd name="connsiteX2" fmla="*/ 141 w 10000"/>
                <a:gd name="connsiteY2" fmla="*/ 9505 h 10017"/>
                <a:gd name="connsiteX3" fmla="*/ 1 w 10000"/>
                <a:gd name="connsiteY3" fmla="*/ 8406 h 10017"/>
                <a:gd name="connsiteX4" fmla="*/ 90 w 10000"/>
                <a:gd name="connsiteY4" fmla="*/ 5679 h 10017"/>
                <a:gd name="connsiteX5" fmla="*/ 234 w 10000"/>
                <a:gd name="connsiteY5" fmla="*/ 3941 h 10017"/>
                <a:gd name="connsiteX6" fmla="*/ 1195 w 10000"/>
                <a:gd name="connsiteY6" fmla="*/ 2253 h 10017"/>
                <a:gd name="connsiteX7" fmla="*/ 2045 w 10000"/>
                <a:gd name="connsiteY7" fmla="*/ 1497 h 10017"/>
                <a:gd name="connsiteX8" fmla="*/ 2723 w 10000"/>
                <a:gd name="connsiteY8" fmla="*/ 751 h 10017"/>
                <a:gd name="connsiteX9" fmla="*/ 4216 w 10000"/>
                <a:gd name="connsiteY9" fmla="*/ 46 h 10017"/>
                <a:gd name="connsiteX10" fmla="*/ 5506 w 10000"/>
                <a:gd name="connsiteY10" fmla="*/ 126 h 10017"/>
                <a:gd name="connsiteX11" fmla="*/ 6356 w 10000"/>
                <a:gd name="connsiteY11" fmla="*/ 601 h 10017"/>
                <a:gd name="connsiteX12" fmla="*/ 6981 w 10000"/>
                <a:gd name="connsiteY12" fmla="*/ 1441 h 10017"/>
                <a:gd name="connsiteX13" fmla="*/ 7370 w 10000"/>
                <a:gd name="connsiteY13" fmla="*/ 2219 h 10017"/>
                <a:gd name="connsiteX14" fmla="*/ 7632 w 10000"/>
                <a:gd name="connsiteY14" fmla="*/ 2864 h 10017"/>
                <a:gd name="connsiteX15" fmla="*/ 9301 w 10000"/>
                <a:gd name="connsiteY15" fmla="*/ 3684 h 10017"/>
                <a:gd name="connsiteX16" fmla="*/ 9972 w 10000"/>
                <a:gd name="connsiteY16" fmla="*/ 5374 h 10017"/>
                <a:gd name="connsiteX17" fmla="*/ 8444 w 10000"/>
                <a:gd name="connsiteY17" fmla="*/ 6138 h 10017"/>
                <a:gd name="connsiteX18" fmla="*/ 6709 w 10000"/>
                <a:gd name="connsiteY18" fmla="*/ 6279 h 10017"/>
                <a:gd name="connsiteX19" fmla="*/ 4946 w 10000"/>
                <a:gd name="connsiteY19" fmla="*/ 7434 h 10017"/>
                <a:gd name="connsiteX20" fmla="*/ 4502 w 10000"/>
                <a:gd name="connsiteY20" fmla="*/ 7901 h 10017"/>
                <a:gd name="connsiteX21" fmla="*/ 3987 w 10000"/>
                <a:gd name="connsiteY21" fmla="*/ 8271 h 10017"/>
                <a:gd name="connsiteX22" fmla="*/ 3001 w 10000"/>
                <a:gd name="connsiteY22" fmla="*/ 8740 h 10017"/>
                <a:gd name="connsiteX23" fmla="*/ 2685 w 10000"/>
                <a:gd name="connsiteY23" fmla="*/ 9056 h 10017"/>
                <a:gd name="connsiteX24" fmla="*/ 2289 w 10000"/>
                <a:gd name="connsiteY24" fmla="*/ 9454 h 10017"/>
                <a:gd name="connsiteX25" fmla="*/ 2006 w 10000"/>
                <a:gd name="connsiteY25" fmla="*/ 9652 h 10017"/>
                <a:gd name="connsiteX26" fmla="*/ 1471 w 10000"/>
                <a:gd name="connsiteY26" fmla="*/ 9869 h 10017"/>
                <a:gd name="connsiteX27" fmla="*/ 1236 w 10000"/>
                <a:gd name="connsiteY27" fmla="*/ 9977 h 10017"/>
                <a:gd name="connsiteX0" fmla="*/ 1224 w 10000"/>
                <a:gd name="connsiteY0" fmla="*/ 9993 h 10017"/>
                <a:gd name="connsiteX1" fmla="*/ 442 w 10000"/>
                <a:gd name="connsiteY1" fmla="*/ 9977 h 10017"/>
                <a:gd name="connsiteX2" fmla="*/ 141 w 10000"/>
                <a:gd name="connsiteY2" fmla="*/ 9505 h 10017"/>
                <a:gd name="connsiteX3" fmla="*/ 1 w 10000"/>
                <a:gd name="connsiteY3" fmla="*/ 8406 h 10017"/>
                <a:gd name="connsiteX4" fmla="*/ 90 w 10000"/>
                <a:gd name="connsiteY4" fmla="*/ 5679 h 10017"/>
                <a:gd name="connsiteX5" fmla="*/ 234 w 10000"/>
                <a:gd name="connsiteY5" fmla="*/ 3941 h 10017"/>
                <a:gd name="connsiteX6" fmla="*/ 1195 w 10000"/>
                <a:gd name="connsiteY6" fmla="*/ 2253 h 10017"/>
                <a:gd name="connsiteX7" fmla="*/ 2045 w 10000"/>
                <a:gd name="connsiteY7" fmla="*/ 1497 h 10017"/>
                <a:gd name="connsiteX8" fmla="*/ 2723 w 10000"/>
                <a:gd name="connsiteY8" fmla="*/ 751 h 10017"/>
                <a:gd name="connsiteX9" fmla="*/ 4216 w 10000"/>
                <a:gd name="connsiteY9" fmla="*/ 46 h 10017"/>
                <a:gd name="connsiteX10" fmla="*/ 5506 w 10000"/>
                <a:gd name="connsiteY10" fmla="*/ 126 h 10017"/>
                <a:gd name="connsiteX11" fmla="*/ 6356 w 10000"/>
                <a:gd name="connsiteY11" fmla="*/ 601 h 10017"/>
                <a:gd name="connsiteX12" fmla="*/ 6981 w 10000"/>
                <a:gd name="connsiteY12" fmla="*/ 1441 h 10017"/>
                <a:gd name="connsiteX13" fmla="*/ 7370 w 10000"/>
                <a:gd name="connsiteY13" fmla="*/ 2219 h 10017"/>
                <a:gd name="connsiteX14" fmla="*/ 7632 w 10000"/>
                <a:gd name="connsiteY14" fmla="*/ 2864 h 10017"/>
                <a:gd name="connsiteX15" fmla="*/ 9301 w 10000"/>
                <a:gd name="connsiteY15" fmla="*/ 3684 h 10017"/>
                <a:gd name="connsiteX16" fmla="*/ 9972 w 10000"/>
                <a:gd name="connsiteY16" fmla="*/ 5374 h 10017"/>
                <a:gd name="connsiteX17" fmla="*/ 8444 w 10000"/>
                <a:gd name="connsiteY17" fmla="*/ 6138 h 10017"/>
                <a:gd name="connsiteX18" fmla="*/ 6709 w 10000"/>
                <a:gd name="connsiteY18" fmla="*/ 6279 h 10017"/>
                <a:gd name="connsiteX19" fmla="*/ 4946 w 10000"/>
                <a:gd name="connsiteY19" fmla="*/ 7434 h 10017"/>
                <a:gd name="connsiteX20" fmla="*/ 4502 w 10000"/>
                <a:gd name="connsiteY20" fmla="*/ 7901 h 10017"/>
                <a:gd name="connsiteX21" fmla="*/ 3987 w 10000"/>
                <a:gd name="connsiteY21" fmla="*/ 8271 h 10017"/>
                <a:gd name="connsiteX22" fmla="*/ 3017 w 10000"/>
                <a:gd name="connsiteY22" fmla="*/ 8615 h 10017"/>
                <a:gd name="connsiteX23" fmla="*/ 2685 w 10000"/>
                <a:gd name="connsiteY23" fmla="*/ 9056 h 10017"/>
                <a:gd name="connsiteX24" fmla="*/ 2289 w 10000"/>
                <a:gd name="connsiteY24" fmla="*/ 9454 h 10017"/>
                <a:gd name="connsiteX25" fmla="*/ 2006 w 10000"/>
                <a:gd name="connsiteY25" fmla="*/ 9652 h 10017"/>
                <a:gd name="connsiteX26" fmla="*/ 1471 w 10000"/>
                <a:gd name="connsiteY26" fmla="*/ 9869 h 10017"/>
                <a:gd name="connsiteX27" fmla="*/ 1236 w 10000"/>
                <a:gd name="connsiteY27" fmla="*/ 9977 h 10017"/>
                <a:gd name="connsiteX0" fmla="*/ 1224 w 10000"/>
                <a:gd name="connsiteY0" fmla="*/ 9993 h 10017"/>
                <a:gd name="connsiteX1" fmla="*/ 442 w 10000"/>
                <a:gd name="connsiteY1" fmla="*/ 9977 h 10017"/>
                <a:gd name="connsiteX2" fmla="*/ 141 w 10000"/>
                <a:gd name="connsiteY2" fmla="*/ 9505 h 10017"/>
                <a:gd name="connsiteX3" fmla="*/ 1 w 10000"/>
                <a:gd name="connsiteY3" fmla="*/ 8406 h 10017"/>
                <a:gd name="connsiteX4" fmla="*/ 90 w 10000"/>
                <a:gd name="connsiteY4" fmla="*/ 5679 h 10017"/>
                <a:gd name="connsiteX5" fmla="*/ 234 w 10000"/>
                <a:gd name="connsiteY5" fmla="*/ 3941 h 10017"/>
                <a:gd name="connsiteX6" fmla="*/ 1195 w 10000"/>
                <a:gd name="connsiteY6" fmla="*/ 2253 h 10017"/>
                <a:gd name="connsiteX7" fmla="*/ 2045 w 10000"/>
                <a:gd name="connsiteY7" fmla="*/ 1497 h 10017"/>
                <a:gd name="connsiteX8" fmla="*/ 2723 w 10000"/>
                <a:gd name="connsiteY8" fmla="*/ 751 h 10017"/>
                <a:gd name="connsiteX9" fmla="*/ 4216 w 10000"/>
                <a:gd name="connsiteY9" fmla="*/ 46 h 10017"/>
                <a:gd name="connsiteX10" fmla="*/ 5506 w 10000"/>
                <a:gd name="connsiteY10" fmla="*/ 126 h 10017"/>
                <a:gd name="connsiteX11" fmla="*/ 6356 w 10000"/>
                <a:gd name="connsiteY11" fmla="*/ 601 h 10017"/>
                <a:gd name="connsiteX12" fmla="*/ 6981 w 10000"/>
                <a:gd name="connsiteY12" fmla="*/ 1441 h 10017"/>
                <a:gd name="connsiteX13" fmla="*/ 7370 w 10000"/>
                <a:gd name="connsiteY13" fmla="*/ 2219 h 10017"/>
                <a:gd name="connsiteX14" fmla="*/ 7632 w 10000"/>
                <a:gd name="connsiteY14" fmla="*/ 2864 h 10017"/>
                <a:gd name="connsiteX15" fmla="*/ 9301 w 10000"/>
                <a:gd name="connsiteY15" fmla="*/ 3684 h 10017"/>
                <a:gd name="connsiteX16" fmla="*/ 9972 w 10000"/>
                <a:gd name="connsiteY16" fmla="*/ 5374 h 10017"/>
                <a:gd name="connsiteX17" fmla="*/ 8444 w 10000"/>
                <a:gd name="connsiteY17" fmla="*/ 6138 h 10017"/>
                <a:gd name="connsiteX18" fmla="*/ 6709 w 10000"/>
                <a:gd name="connsiteY18" fmla="*/ 6279 h 10017"/>
                <a:gd name="connsiteX19" fmla="*/ 4946 w 10000"/>
                <a:gd name="connsiteY19" fmla="*/ 7434 h 10017"/>
                <a:gd name="connsiteX20" fmla="*/ 4502 w 10000"/>
                <a:gd name="connsiteY20" fmla="*/ 7901 h 10017"/>
                <a:gd name="connsiteX21" fmla="*/ 3908 w 10000"/>
                <a:gd name="connsiteY21" fmla="*/ 8093 h 10017"/>
                <a:gd name="connsiteX22" fmla="*/ 3017 w 10000"/>
                <a:gd name="connsiteY22" fmla="*/ 8615 h 10017"/>
                <a:gd name="connsiteX23" fmla="*/ 2685 w 10000"/>
                <a:gd name="connsiteY23" fmla="*/ 9056 h 10017"/>
                <a:gd name="connsiteX24" fmla="*/ 2289 w 10000"/>
                <a:gd name="connsiteY24" fmla="*/ 9454 h 10017"/>
                <a:gd name="connsiteX25" fmla="*/ 2006 w 10000"/>
                <a:gd name="connsiteY25" fmla="*/ 9652 h 10017"/>
                <a:gd name="connsiteX26" fmla="*/ 1471 w 10000"/>
                <a:gd name="connsiteY26" fmla="*/ 9869 h 10017"/>
                <a:gd name="connsiteX27" fmla="*/ 1236 w 10000"/>
                <a:gd name="connsiteY27" fmla="*/ 9977 h 10017"/>
                <a:gd name="connsiteX0" fmla="*/ 1224 w 10000"/>
                <a:gd name="connsiteY0" fmla="*/ 9993 h 10017"/>
                <a:gd name="connsiteX1" fmla="*/ 442 w 10000"/>
                <a:gd name="connsiteY1" fmla="*/ 9977 h 10017"/>
                <a:gd name="connsiteX2" fmla="*/ 141 w 10000"/>
                <a:gd name="connsiteY2" fmla="*/ 9505 h 10017"/>
                <a:gd name="connsiteX3" fmla="*/ 1 w 10000"/>
                <a:gd name="connsiteY3" fmla="*/ 8406 h 10017"/>
                <a:gd name="connsiteX4" fmla="*/ 90 w 10000"/>
                <a:gd name="connsiteY4" fmla="*/ 5679 h 10017"/>
                <a:gd name="connsiteX5" fmla="*/ 234 w 10000"/>
                <a:gd name="connsiteY5" fmla="*/ 3941 h 10017"/>
                <a:gd name="connsiteX6" fmla="*/ 1195 w 10000"/>
                <a:gd name="connsiteY6" fmla="*/ 2253 h 10017"/>
                <a:gd name="connsiteX7" fmla="*/ 2045 w 10000"/>
                <a:gd name="connsiteY7" fmla="*/ 1497 h 10017"/>
                <a:gd name="connsiteX8" fmla="*/ 2723 w 10000"/>
                <a:gd name="connsiteY8" fmla="*/ 751 h 10017"/>
                <a:gd name="connsiteX9" fmla="*/ 4216 w 10000"/>
                <a:gd name="connsiteY9" fmla="*/ 46 h 10017"/>
                <a:gd name="connsiteX10" fmla="*/ 5506 w 10000"/>
                <a:gd name="connsiteY10" fmla="*/ 126 h 10017"/>
                <a:gd name="connsiteX11" fmla="*/ 6356 w 10000"/>
                <a:gd name="connsiteY11" fmla="*/ 601 h 10017"/>
                <a:gd name="connsiteX12" fmla="*/ 6981 w 10000"/>
                <a:gd name="connsiteY12" fmla="*/ 1441 h 10017"/>
                <a:gd name="connsiteX13" fmla="*/ 7370 w 10000"/>
                <a:gd name="connsiteY13" fmla="*/ 2219 h 10017"/>
                <a:gd name="connsiteX14" fmla="*/ 7632 w 10000"/>
                <a:gd name="connsiteY14" fmla="*/ 2864 h 10017"/>
                <a:gd name="connsiteX15" fmla="*/ 9301 w 10000"/>
                <a:gd name="connsiteY15" fmla="*/ 3684 h 10017"/>
                <a:gd name="connsiteX16" fmla="*/ 9972 w 10000"/>
                <a:gd name="connsiteY16" fmla="*/ 5374 h 10017"/>
                <a:gd name="connsiteX17" fmla="*/ 8444 w 10000"/>
                <a:gd name="connsiteY17" fmla="*/ 6138 h 10017"/>
                <a:gd name="connsiteX18" fmla="*/ 6709 w 10000"/>
                <a:gd name="connsiteY18" fmla="*/ 6279 h 10017"/>
                <a:gd name="connsiteX19" fmla="*/ 4946 w 10000"/>
                <a:gd name="connsiteY19" fmla="*/ 7434 h 10017"/>
                <a:gd name="connsiteX20" fmla="*/ 4596 w 10000"/>
                <a:gd name="connsiteY20" fmla="*/ 7670 h 10017"/>
                <a:gd name="connsiteX21" fmla="*/ 3908 w 10000"/>
                <a:gd name="connsiteY21" fmla="*/ 8093 h 10017"/>
                <a:gd name="connsiteX22" fmla="*/ 3017 w 10000"/>
                <a:gd name="connsiteY22" fmla="*/ 8615 h 10017"/>
                <a:gd name="connsiteX23" fmla="*/ 2685 w 10000"/>
                <a:gd name="connsiteY23" fmla="*/ 9056 h 10017"/>
                <a:gd name="connsiteX24" fmla="*/ 2289 w 10000"/>
                <a:gd name="connsiteY24" fmla="*/ 9454 h 10017"/>
                <a:gd name="connsiteX25" fmla="*/ 2006 w 10000"/>
                <a:gd name="connsiteY25" fmla="*/ 9652 h 10017"/>
                <a:gd name="connsiteX26" fmla="*/ 1471 w 10000"/>
                <a:gd name="connsiteY26" fmla="*/ 9869 h 10017"/>
                <a:gd name="connsiteX27" fmla="*/ 1236 w 10000"/>
                <a:gd name="connsiteY27" fmla="*/ 9977 h 10017"/>
                <a:gd name="connsiteX0" fmla="*/ 1224 w 10000"/>
                <a:gd name="connsiteY0" fmla="*/ 9993 h 10017"/>
                <a:gd name="connsiteX1" fmla="*/ 442 w 10000"/>
                <a:gd name="connsiteY1" fmla="*/ 9977 h 10017"/>
                <a:gd name="connsiteX2" fmla="*/ 141 w 10000"/>
                <a:gd name="connsiteY2" fmla="*/ 9505 h 10017"/>
                <a:gd name="connsiteX3" fmla="*/ 1 w 10000"/>
                <a:gd name="connsiteY3" fmla="*/ 8406 h 10017"/>
                <a:gd name="connsiteX4" fmla="*/ 90 w 10000"/>
                <a:gd name="connsiteY4" fmla="*/ 5679 h 10017"/>
                <a:gd name="connsiteX5" fmla="*/ 234 w 10000"/>
                <a:gd name="connsiteY5" fmla="*/ 3941 h 10017"/>
                <a:gd name="connsiteX6" fmla="*/ 1195 w 10000"/>
                <a:gd name="connsiteY6" fmla="*/ 2253 h 10017"/>
                <a:gd name="connsiteX7" fmla="*/ 2045 w 10000"/>
                <a:gd name="connsiteY7" fmla="*/ 1497 h 10017"/>
                <a:gd name="connsiteX8" fmla="*/ 2723 w 10000"/>
                <a:gd name="connsiteY8" fmla="*/ 751 h 10017"/>
                <a:gd name="connsiteX9" fmla="*/ 4216 w 10000"/>
                <a:gd name="connsiteY9" fmla="*/ 46 h 10017"/>
                <a:gd name="connsiteX10" fmla="*/ 5506 w 10000"/>
                <a:gd name="connsiteY10" fmla="*/ 126 h 10017"/>
                <a:gd name="connsiteX11" fmla="*/ 6356 w 10000"/>
                <a:gd name="connsiteY11" fmla="*/ 601 h 10017"/>
                <a:gd name="connsiteX12" fmla="*/ 6981 w 10000"/>
                <a:gd name="connsiteY12" fmla="*/ 1441 h 10017"/>
                <a:gd name="connsiteX13" fmla="*/ 7370 w 10000"/>
                <a:gd name="connsiteY13" fmla="*/ 2219 h 10017"/>
                <a:gd name="connsiteX14" fmla="*/ 7632 w 10000"/>
                <a:gd name="connsiteY14" fmla="*/ 2864 h 10017"/>
                <a:gd name="connsiteX15" fmla="*/ 9301 w 10000"/>
                <a:gd name="connsiteY15" fmla="*/ 3684 h 10017"/>
                <a:gd name="connsiteX16" fmla="*/ 9972 w 10000"/>
                <a:gd name="connsiteY16" fmla="*/ 5374 h 10017"/>
                <a:gd name="connsiteX17" fmla="*/ 8444 w 10000"/>
                <a:gd name="connsiteY17" fmla="*/ 6138 h 10017"/>
                <a:gd name="connsiteX18" fmla="*/ 7008 w 10000"/>
                <a:gd name="connsiteY18" fmla="*/ 6831 h 10017"/>
                <a:gd name="connsiteX19" fmla="*/ 4946 w 10000"/>
                <a:gd name="connsiteY19" fmla="*/ 7434 h 10017"/>
                <a:gd name="connsiteX20" fmla="*/ 4596 w 10000"/>
                <a:gd name="connsiteY20" fmla="*/ 7670 h 10017"/>
                <a:gd name="connsiteX21" fmla="*/ 3908 w 10000"/>
                <a:gd name="connsiteY21" fmla="*/ 8093 h 10017"/>
                <a:gd name="connsiteX22" fmla="*/ 3017 w 10000"/>
                <a:gd name="connsiteY22" fmla="*/ 8615 h 10017"/>
                <a:gd name="connsiteX23" fmla="*/ 2685 w 10000"/>
                <a:gd name="connsiteY23" fmla="*/ 9056 h 10017"/>
                <a:gd name="connsiteX24" fmla="*/ 2289 w 10000"/>
                <a:gd name="connsiteY24" fmla="*/ 9454 h 10017"/>
                <a:gd name="connsiteX25" fmla="*/ 2006 w 10000"/>
                <a:gd name="connsiteY25" fmla="*/ 9652 h 10017"/>
                <a:gd name="connsiteX26" fmla="*/ 1471 w 10000"/>
                <a:gd name="connsiteY26" fmla="*/ 9869 h 10017"/>
                <a:gd name="connsiteX27" fmla="*/ 1236 w 10000"/>
                <a:gd name="connsiteY27" fmla="*/ 9977 h 10017"/>
                <a:gd name="connsiteX0" fmla="*/ 1224 w 10000"/>
                <a:gd name="connsiteY0" fmla="*/ 9993 h 10017"/>
                <a:gd name="connsiteX1" fmla="*/ 442 w 10000"/>
                <a:gd name="connsiteY1" fmla="*/ 9977 h 10017"/>
                <a:gd name="connsiteX2" fmla="*/ 141 w 10000"/>
                <a:gd name="connsiteY2" fmla="*/ 9505 h 10017"/>
                <a:gd name="connsiteX3" fmla="*/ 1 w 10000"/>
                <a:gd name="connsiteY3" fmla="*/ 8406 h 10017"/>
                <a:gd name="connsiteX4" fmla="*/ 90 w 10000"/>
                <a:gd name="connsiteY4" fmla="*/ 5679 h 10017"/>
                <a:gd name="connsiteX5" fmla="*/ 234 w 10000"/>
                <a:gd name="connsiteY5" fmla="*/ 3941 h 10017"/>
                <a:gd name="connsiteX6" fmla="*/ 1195 w 10000"/>
                <a:gd name="connsiteY6" fmla="*/ 2253 h 10017"/>
                <a:gd name="connsiteX7" fmla="*/ 2045 w 10000"/>
                <a:gd name="connsiteY7" fmla="*/ 1497 h 10017"/>
                <a:gd name="connsiteX8" fmla="*/ 2723 w 10000"/>
                <a:gd name="connsiteY8" fmla="*/ 751 h 10017"/>
                <a:gd name="connsiteX9" fmla="*/ 4216 w 10000"/>
                <a:gd name="connsiteY9" fmla="*/ 46 h 10017"/>
                <a:gd name="connsiteX10" fmla="*/ 5506 w 10000"/>
                <a:gd name="connsiteY10" fmla="*/ 126 h 10017"/>
                <a:gd name="connsiteX11" fmla="*/ 6356 w 10000"/>
                <a:gd name="connsiteY11" fmla="*/ 601 h 10017"/>
                <a:gd name="connsiteX12" fmla="*/ 6981 w 10000"/>
                <a:gd name="connsiteY12" fmla="*/ 1441 h 10017"/>
                <a:gd name="connsiteX13" fmla="*/ 7370 w 10000"/>
                <a:gd name="connsiteY13" fmla="*/ 2219 h 10017"/>
                <a:gd name="connsiteX14" fmla="*/ 7632 w 10000"/>
                <a:gd name="connsiteY14" fmla="*/ 2864 h 10017"/>
                <a:gd name="connsiteX15" fmla="*/ 9301 w 10000"/>
                <a:gd name="connsiteY15" fmla="*/ 3684 h 10017"/>
                <a:gd name="connsiteX16" fmla="*/ 9972 w 10000"/>
                <a:gd name="connsiteY16" fmla="*/ 5374 h 10017"/>
                <a:gd name="connsiteX17" fmla="*/ 8444 w 10000"/>
                <a:gd name="connsiteY17" fmla="*/ 6138 h 10017"/>
                <a:gd name="connsiteX18" fmla="*/ 7008 w 10000"/>
                <a:gd name="connsiteY18" fmla="*/ 6831 h 10017"/>
                <a:gd name="connsiteX19" fmla="*/ 5135 w 10000"/>
                <a:gd name="connsiteY19" fmla="*/ 7826 h 10017"/>
                <a:gd name="connsiteX20" fmla="*/ 4596 w 10000"/>
                <a:gd name="connsiteY20" fmla="*/ 7670 h 10017"/>
                <a:gd name="connsiteX21" fmla="*/ 3908 w 10000"/>
                <a:gd name="connsiteY21" fmla="*/ 8093 h 10017"/>
                <a:gd name="connsiteX22" fmla="*/ 3017 w 10000"/>
                <a:gd name="connsiteY22" fmla="*/ 8615 h 10017"/>
                <a:gd name="connsiteX23" fmla="*/ 2685 w 10000"/>
                <a:gd name="connsiteY23" fmla="*/ 9056 h 10017"/>
                <a:gd name="connsiteX24" fmla="*/ 2289 w 10000"/>
                <a:gd name="connsiteY24" fmla="*/ 9454 h 10017"/>
                <a:gd name="connsiteX25" fmla="*/ 2006 w 10000"/>
                <a:gd name="connsiteY25" fmla="*/ 9652 h 10017"/>
                <a:gd name="connsiteX26" fmla="*/ 1471 w 10000"/>
                <a:gd name="connsiteY26" fmla="*/ 9869 h 10017"/>
                <a:gd name="connsiteX27" fmla="*/ 1236 w 10000"/>
                <a:gd name="connsiteY27" fmla="*/ 9977 h 10017"/>
                <a:gd name="connsiteX0" fmla="*/ 1224 w 10000"/>
                <a:gd name="connsiteY0" fmla="*/ 9993 h 10017"/>
                <a:gd name="connsiteX1" fmla="*/ 442 w 10000"/>
                <a:gd name="connsiteY1" fmla="*/ 9977 h 10017"/>
                <a:gd name="connsiteX2" fmla="*/ 141 w 10000"/>
                <a:gd name="connsiteY2" fmla="*/ 9505 h 10017"/>
                <a:gd name="connsiteX3" fmla="*/ 1 w 10000"/>
                <a:gd name="connsiteY3" fmla="*/ 8406 h 10017"/>
                <a:gd name="connsiteX4" fmla="*/ 90 w 10000"/>
                <a:gd name="connsiteY4" fmla="*/ 5679 h 10017"/>
                <a:gd name="connsiteX5" fmla="*/ 234 w 10000"/>
                <a:gd name="connsiteY5" fmla="*/ 3941 h 10017"/>
                <a:gd name="connsiteX6" fmla="*/ 1195 w 10000"/>
                <a:gd name="connsiteY6" fmla="*/ 2253 h 10017"/>
                <a:gd name="connsiteX7" fmla="*/ 2045 w 10000"/>
                <a:gd name="connsiteY7" fmla="*/ 1497 h 10017"/>
                <a:gd name="connsiteX8" fmla="*/ 2723 w 10000"/>
                <a:gd name="connsiteY8" fmla="*/ 751 h 10017"/>
                <a:gd name="connsiteX9" fmla="*/ 4216 w 10000"/>
                <a:gd name="connsiteY9" fmla="*/ 46 h 10017"/>
                <a:gd name="connsiteX10" fmla="*/ 5506 w 10000"/>
                <a:gd name="connsiteY10" fmla="*/ 126 h 10017"/>
                <a:gd name="connsiteX11" fmla="*/ 6356 w 10000"/>
                <a:gd name="connsiteY11" fmla="*/ 601 h 10017"/>
                <a:gd name="connsiteX12" fmla="*/ 6981 w 10000"/>
                <a:gd name="connsiteY12" fmla="*/ 1441 h 10017"/>
                <a:gd name="connsiteX13" fmla="*/ 7370 w 10000"/>
                <a:gd name="connsiteY13" fmla="*/ 2219 h 10017"/>
                <a:gd name="connsiteX14" fmla="*/ 7632 w 10000"/>
                <a:gd name="connsiteY14" fmla="*/ 2864 h 10017"/>
                <a:gd name="connsiteX15" fmla="*/ 9301 w 10000"/>
                <a:gd name="connsiteY15" fmla="*/ 3684 h 10017"/>
                <a:gd name="connsiteX16" fmla="*/ 9972 w 10000"/>
                <a:gd name="connsiteY16" fmla="*/ 5374 h 10017"/>
                <a:gd name="connsiteX17" fmla="*/ 8444 w 10000"/>
                <a:gd name="connsiteY17" fmla="*/ 6138 h 10017"/>
                <a:gd name="connsiteX18" fmla="*/ 7008 w 10000"/>
                <a:gd name="connsiteY18" fmla="*/ 6831 h 10017"/>
                <a:gd name="connsiteX19" fmla="*/ 5135 w 10000"/>
                <a:gd name="connsiteY19" fmla="*/ 7826 h 10017"/>
                <a:gd name="connsiteX20" fmla="*/ 4203 w 10000"/>
                <a:gd name="connsiteY20" fmla="*/ 8400 h 10017"/>
                <a:gd name="connsiteX21" fmla="*/ 3908 w 10000"/>
                <a:gd name="connsiteY21" fmla="*/ 8093 h 10017"/>
                <a:gd name="connsiteX22" fmla="*/ 3017 w 10000"/>
                <a:gd name="connsiteY22" fmla="*/ 8615 h 10017"/>
                <a:gd name="connsiteX23" fmla="*/ 2685 w 10000"/>
                <a:gd name="connsiteY23" fmla="*/ 9056 h 10017"/>
                <a:gd name="connsiteX24" fmla="*/ 2289 w 10000"/>
                <a:gd name="connsiteY24" fmla="*/ 9454 h 10017"/>
                <a:gd name="connsiteX25" fmla="*/ 2006 w 10000"/>
                <a:gd name="connsiteY25" fmla="*/ 9652 h 10017"/>
                <a:gd name="connsiteX26" fmla="*/ 1471 w 10000"/>
                <a:gd name="connsiteY26" fmla="*/ 9869 h 10017"/>
                <a:gd name="connsiteX27" fmla="*/ 1236 w 10000"/>
                <a:gd name="connsiteY27" fmla="*/ 9977 h 10017"/>
                <a:gd name="connsiteX0" fmla="*/ 1224 w 10000"/>
                <a:gd name="connsiteY0" fmla="*/ 9993 h 10017"/>
                <a:gd name="connsiteX1" fmla="*/ 442 w 10000"/>
                <a:gd name="connsiteY1" fmla="*/ 9977 h 10017"/>
                <a:gd name="connsiteX2" fmla="*/ 141 w 10000"/>
                <a:gd name="connsiteY2" fmla="*/ 9505 h 10017"/>
                <a:gd name="connsiteX3" fmla="*/ 1 w 10000"/>
                <a:gd name="connsiteY3" fmla="*/ 8406 h 10017"/>
                <a:gd name="connsiteX4" fmla="*/ 90 w 10000"/>
                <a:gd name="connsiteY4" fmla="*/ 5679 h 10017"/>
                <a:gd name="connsiteX5" fmla="*/ 234 w 10000"/>
                <a:gd name="connsiteY5" fmla="*/ 3941 h 10017"/>
                <a:gd name="connsiteX6" fmla="*/ 1195 w 10000"/>
                <a:gd name="connsiteY6" fmla="*/ 2253 h 10017"/>
                <a:gd name="connsiteX7" fmla="*/ 2045 w 10000"/>
                <a:gd name="connsiteY7" fmla="*/ 1497 h 10017"/>
                <a:gd name="connsiteX8" fmla="*/ 2723 w 10000"/>
                <a:gd name="connsiteY8" fmla="*/ 751 h 10017"/>
                <a:gd name="connsiteX9" fmla="*/ 4216 w 10000"/>
                <a:gd name="connsiteY9" fmla="*/ 46 h 10017"/>
                <a:gd name="connsiteX10" fmla="*/ 5506 w 10000"/>
                <a:gd name="connsiteY10" fmla="*/ 126 h 10017"/>
                <a:gd name="connsiteX11" fmla="*/ 6356 w 10000"/>
                <a:gd name="connsiteY11" fmla="*/ 601 h 10017"/>
                <a:gd name="connsiteX12" fmla="*/ 6981 w 10000"/>
                <a:gd name="connsiteY12" fmla="*/ 1441 h 10017"/>
                <a:gd name="connsiteX13" fmla="*/ 7370 w 10000"/>
                <a:gd name="connsiteY13" fmla="*/ 2219 h 10017"/>
                <a:gd name="connsiteX14" fmla="*/ 7632 w 10000"/>
                <a:gd name="connsiteY14" fmla="*/ 2864 h 10017"/>
                <a:gd name="connsiteX15" fmla="*/ 9301 w 10000"/>
                <a:gd name="connsiteY15" fmla="*/ 3684 h 10017"/>
                <a:gd name="connsiteX16" fmla="*/ 9972 w 10000"/>
                <a:gd name="connsiteY16" fmla="*/ 5374 h 10017"/>
                <a:gd name="connsiteX17" fmla="*/ 8444 w 10000"/>
                <a:gd name="connsiteY17" fmla="*/ 6138 h 10017"/>
                <a:gd name="connsiteX18" fmla="*/ 7008 w 10000"/>
                <a:gd name="connsiteY18" fmla="*/ 6831 h 10017"/>
                <a:gd name="connsiteX19" fmla="*/ 5135 w 10000"/>
                <a:gd name="connsiteY19" fmla="*/ 7826 h 10017"/>
                <a:gd name="connsiteX20" fmla="*/ 4203 w 10000"/>
                <a:gd name="connsiteY20" fmla="*/ 8400 h 10017"/>
                <a:gd name="connsiteX21" fmla="*/ 3044 w 10000"/>
                <a:gd name="connsiteY21" fmla="*/ 9072 h 10017"/>
                <a:gd name="connsiteX22" fmla="*/ 3017 w 10000"/>
                <a:gd name="connsiteY22" fmla="*/ 8615 h 10017"/>
                <a:gd name="connsiteX23" fmla="*/ 2685 w 10000"/>
                <a:gd name="connsiteY23" fmla="*/ 9056 h 10017"/>
                <a:gd name="connsiteX24" fmla="*/ 2289 w 10000"/>
                <a:gd name="connsiteY24" fmla="*/ 9454 h 10017"/>
                <a:gd name="connsiteX25" fmla="*/ 2006 w 10000"/>
                <a:gd name="connsiteY25" fmla="*/ 9652 h 10017"/>
                <a:gd name="connsiteX26" fmla="*/ 1471 w 10000"/>
                <a:gd name="connsiteY26" fmla="*/ 9869 h 10017"/>
                <a:gd name="connsiteX27" fmla="*/ 1236 w 10000"/>
                <a:gd name="connsiteY27" fmla="*/ 9977 h 10017"/>
                <a:gd name="connsiteX0" fmla="*/ 1224 w 9988"/>
                <a:gd name="connsiteY0" fmla="*/ 9993 h 10017"/>
                <a:gd name="connsiteX1" fmla="*/ 442 w 9988"/>
                <a:gd name="connsiteY1" fmla="*/ 9977 h 10017"/>
                <a:gd name="connsiteX2" fmla="*/ 141 w 9988"/>
                <a:gd name="connsiteY2" fmla="*/ 9505 h 10017"/>
                <a:gd name="connsiteX3" fmla="*/ 1 w 9988"/>
                <a:gd name="connsiteY3" fmla="*/ 8406 h 10017"/>
                <a:gd name="connsiteX4" fmla="*/ 90 w 9988"/>
                <a:gd name="connsiteY4" fmla="*/ 5679 h 10017"/>
                <a:gd name="connsiteX5" fmla="*/ 234 w 9988"/>
                <a:gd name="connsiteY5" fmla="*/ 3941 h 10017"/>
                <a:gd name="connsiteX6" fmla="*/ 1195 w 9988"/>
                <a:gd name="connsiteY6" fmla="*/ 2253 h 10017"/>
                <a:gd name="connsiteX7" fmla="*/ 2045 w 9988"/>
                <a:gd name="connsiteY7" fmla="*/ 1497 h 10017"/>
                <a:gd name="connsiteX8" fmla="*/ 2723 w 9988"/>
                <a:gd name="connsiteY8" fmla="*/ 751 h 10017"/>
                <a:gd name="connsiteX9" fmla="*/ 4216 w 9988"/>
                <a:gd name="connsiteY9" fmla="*/ 46 h 10017"/>
                <a:gd name="connsiteX10" fmla="*/ 5506 w 9988"/>
                <a:gd name="connsiteY10" fmla="*/ 126 h 10017"/>
                <a:gd name="connsiteX11" fmla="*/ 6356 w 9988"/>
                <a:gd name="connsiteY11" fmla="*/ 601 h 10017"/>
                <a:gd name="connsiteX12" fmla="*/ 6981 w 9988"/>
                <a:gd name="connsiteY12" fmla="*/ 1441 h 10017"/>
                <a:gd name="connsiteX13" fmla="*/ 7370 w 9988"/>
                <a:gd name="connsiteY13" fmla="*/ 2219 h 10017"/>
                <a:gd name="connsiteX14" fmla="*/ 7632 w 9988"/>
                <a:gd name="connsiteY14" fmla="*/ 2864 h 10017"/>
                <a:gd name="connsiteX15" fmla="*/ 9301 w 9988"/>
                <a:gd name="connsiteY15" fmla="*/ 3684 h 10017"/>
                <a:gd name="connsiteX16" fmla="*/ 9972 w 9988"/>
                <a:gd name="connsiteY16" fmla="*/ 5374 h 10017"/>
                <a:gd name="connsiteX17" fmla="*/ 8695 w 9988"/>
                <a:gd name="connsiteY17" fmla="*/ 5924 h 10017"/>
                <a:gd name="connsiteX18" fmla="*/ 7008 w 9988"/>
                <a:gd name="connsiteY18" fmla="*/ 6831 h 10017"/>
                <a:gd name="connsiteX19" fmla="*/ 5135 w 9988"/>
                <a:gd name="connsiteY19" fmla="*/ 7826 h 10017"/>
                <a:gd name="connsiteX20" fmla="*/ 4203 w 9988"/>
                <a:gd name="connsiteY20" fmla="*/ 8400 h 10017"/>
                <a:gd name="connsiteX21" fmla="*/ 3044 w 9988"/>
                <a:gd name="connsiteY21" fmla="*/ 9072 h 10017"/>
                <a:gd name="connsiteX22" fmla="*/ 3017 w 9988"/>
                <a:gd name="connsiteY22" fmla="*/ 8615 h 10017"/>
                <a:gd name="connsiteX23" fmla="*/ 2685 w 9988"/>
                <a:gd name="connsiteY23" fmla="*/ 9056 h 10017"/>
                <a:gd name="connsiteX24" fmla="*/ 2289 w 9988"/>
                <a:gd name="connsiteY24" fmla="*/ 9454 h 10017"/>
                <a:gd name="connsiteX25" fmla="*/ 2006 w 9988"/>
                <a:gd name="connsiteY25" fmla="*/ 9652 h 10017"/>
                <a:gd name="connsiteX26" fmla="*/ 1471 w 9988"/>
                <a:gd name="connsiteY26" fmla="*/ 9869 h 10017"/>
                <a:gd name="connsiteX27" fmla="*/ 1236 w 9988"/>
                <a:gd name="connsiteY27" fmla="*/ 9977 h 10017"/>
                <a:gd name="connsiteX0" fmla="*/ 1225 w 10000"/>
                <a:gd name="connsiteY0" fmla="*/ 9976 h 10000"/>
                <a:gd name="connsiteX1" fmla="*/ 443 w 10000"/>
                <a:gd name="connsiteY1" fmla="*/ 9960 h 10000"/>
                <a:gd name="connsiteX2" fmla="*/ 141 w 10000"/>
                <a:gd name="connsiteY2" fmla="*/ 9489 h 10000"/>
                <a:gd name="connsiteX3" fmla="*/ 1 w 10000"/>
                <a:gd name="connsiteY3" fmla="*/ 8392 h 10000"/>
                <a:gd name="connsiteX4" fmla="*/ 90 w 10000"/>
                <a:gd name="connsiteY4" fmla="*/ 5669 h 10000"/>
                <a:gd name="connsiteX5" fmla="*/ 234 w 10000"/>
                <a:gd name="connsiteY5" fmla="*/ 3934 h 10000"/>
                <a:gd name="connsiteX6" fmla="*/ 1196 w 10000"/>
                <a:gd name="connsiteY6" fmla="*/ 2249 h 10000"/>
                <a:gd name="connsiteX7" fmla="*/ 2047 w 10000"/>
                <a:gd name="connsiteY7" fmla="*/ 1494 h 10000"/>
                <a:gd name="connsiteX8" fmla="*/ 2726 w 10000"/>
                <a:gd name="connsiteY8" fmla="*/ 750 h 10000"/>
                <a:gd name="connsiteX9" fmla="*/ 4221 w 10000"/>
                <a:gd name="connsiteY9" fmla="*/ 46 h 10000"/>
                <a:gd name="connsiteX10" fmla="*/ 5513 w 10000"/>
                <a:gd name="connsiteY10" fmla="*/ 126 h 10000"/>
                <a:gd name="connsiteX11" fmla="*/ 6364 w 10000"/>
                <a:gd name="connsiteY11" fmla="*/ 600 h 10000"/>
                <a:gd name="connsiteX12" fmla="*/ 6989 w 10000"/>
                <a:gd name="connsiteY12" fmla="*/ 1439 h 10000"/>
                <a:gd name="connsiteX13" fmla="*/ 7379 w 10000"/>
                <a:gd name="connsiteY13" fmla="*/ 2215 h 10000"/>
                <a:gd name="connsiteX14" fmla="*/ 7641 w 10000"/>
                <a:gd name="connsiteY14" fmla="*/ 2859 h 10000"/>
                <a:gd name="connsiteX15" fmla="*/ 9312 w 10000"/>
                <a:gd name="connsiteY15" fmla="*/ 3678 h 10000"/>
                <a:gd name="connsiteX16" fmla="*/ 9984 w 10000"/>
                <a:gd name="connsiteY16" fmla="*/ 5365 h 10000"/>
                <a:gd name="connsiteX17" fmla="*/ 8705 w 10000"/>
                <a:gd name="connsiteY17" fmla="*/ 5914 h 10000"/>
                <a:gd name="connsiteX18" fmla="*/ 6135 w 10000"/>
                <a:gd name="connsiteY18" fmla="*/ 5451 h 10000"/>
                <a:gd name="connsiteX19" fmla="*/ 5141 w 10000"/>
                <a:gd name="connsiteY19" fmla="*/ 7813 h 10000"/>
                <a:gd name="connsiteX20" fmla="*/ 4208 w 10000"/>
                <a:gd name="connsiteY20" fmla="*/ 8386 h 10000"/>
                <a:gd name="connsiteX21" fmla="*/ 3048 w 10000"/>
                <a:gd name="connsiteY21" fmla="*/ 9057 h 10000"/>
                <a:gd name="connsiteX22" fmla="*/ 3021 w 10000"/>
                <a:gd name="connsiteY22" fmla="*/ 8600 h 10000"/>
                <a:gd name="connsiteX23" fmla="*/ 2688 w 10000"/>
                <a:gd name="connsiteY23" fmla="*/ 9041 h 10000"/>
                <a:gd name="connsiteX24" fmla="*/ 2292 w 10000"/>
                <a:gd name="connsiteY24" fmla="*/ 9438 h 10000"/>
                <a:gd name="connsiteX25" fmla="*/ 2008 w 10000"/>
                <a:gd name="connsiteY25" fmla="*/ 9636 h 10000"/>
                <a:gd name="connsiteX26" fmla="*/ 1473 w 10000"/>
                <a:gd name="connsiteY26" fmla="*/ 9852 h 10000"/>
                <a:gd name="connsiteX27" fmla="*/ 1237 w 10000"/>
                <a:gd name="connsiteY27" fmla="*/ 9960 h 10000"/>
                <a:gd name="connsiteX0" fmla="*/ 1225 w 10000"/>
                <a:gd name="connsiteY0" fmla="*/ 9976 h 10000"/>
                <a:gd name="connsiteX1" fmla="*/ 443 w 10000"/>
                <a:gd name="connsiteY1" fmla="*/ 9960 h 10000"/>
                <a:gd name="connsiteX2" fmla="*/ 141 w 10000"/>
                <a:gd name="connsiteY2" fmla="*/ 9489 h 10000"/>
                <a:gd name="connsiteX3" fmla="*/ 1 w 10000"/>
                <a:gd name="connsiteY3" fmla="*/ 8392 h 10000"/>
                <a:gd name="connsiteX4" fmla="*/ 90 w 10000"/>
                <a:gd name="connsiteY4" fmla="*/ 5669 h 10000"/>
                <a:gd name="connsiteX5" fmla="*/ 234 w 10000"/>
                <a:gd name="connsiteY5" fmla="*/ 3934 h 10000"/>
                <a:gd name="connsiteX6" fmla="*/ 1196 w 10000"/>
                <a:gd name="connsiteY6" fmla="*/ 2249 h 10000"/>
                <a:gd name="connsiteX7" fmla="*/ 2047 w 10000"/>
                <a:gd name="connsiteY7" fmla="*/ 1494 h 10000"/>
                <a:gd name="connsiteX8" fmla="*/ 2726 w 10000"/>
                <a:gd name="connsiteY8" fmla="*/ 750 h 10000"/>
                <a:gd name="connsiteX9" fmla="*/ 4221 w 10000"/>
                <a:gd name="connsiteY9" fmla="*/ 46 h 10000"/>
                <a:gd name="connsiteX10" fmla="*/ 5513 w 10000"/>
                <a:gd name="connsiteY10" fmla="*/ 126 h 10000"/>
                <a:gd name="connsiteX11" fmla="*/ 6364 w 10000"/>
                <a:gd name="connsiteY11" fmla="*/ 600 h 10000"/>
                <a:gd name="connsiteX12" fmla="*/ 6989 w 10000"/>
                <a:gd name="connsiteY12" fmla="*/ 1439 h 10000"/>
                <a:gd name="connsiteX13" fmla="*/ 7379 w 10000"/>
                <a:gd name="connsiteY13" fmla="*/ 2215 h 10000"/>
                <a:gd name="connsiteX14" fmla="*/ 7641 w 10000"/>
                <a:gd name="connsiteY14" fmla="*/ 2859 h 10000"/>
                <a:gd name="connsiteX15" fmla="*/ 9312 w 10000"/>
                <a:gd name="connsiteY15" fmla="*/ 3678 h 10000"/>
                <a:gd name="connsiteX16" fmla="*/ 9984 w 10000"/>
                <a:gd name="connsiteY16" fmla="*/ 5365 h 10000"/>
                <a:gd name="connsiteX17" fmla="*/ 8705 w 10000"/>
                <a:gd name="connsiteY17" fmla="*/ 5914 h 10000"/>
                <a:gd name="connsiteX18" fmla="*/ 7933 w 10000"/>
                <a:gd name="connsiteY18" fmla="*/ 5740 h 10000"/>
                <a:gd name="connsiteX19" fmla="*/ 6135 w 10000"/>
                <a:gd name="connsiteY19" fmla="*/ 5451 h 10000"/>
                <a:gd name="connsiteX20" fmla="*/ 5141 w 10000"/>
                <a:gd name="connsiteY20" fmla="*/ 7813 h 10000"/>
                <a:gd name="connsiteX21" fmla="*/ 4208 w 10000"/>
                <a:gd name="connsiteY21" fmla="*/ 8386 h 10000"/>
                <a:gd name="connsiteX22" fmla="*/ 3048 w 10000"/>
                <a:gd name="connsiteY22" fmla="*/ 9057 h 10000"/>
                <a:gd name="connsiteX23" fmla="*/ 3021 w 10000"/>
                <a:gd name="connsiteY23" fmla="*/ 8600 h 10000"/>
                <a:gd name="connsiteX24" fmla="*/ 2688 w 10000"/>
                <a:gd name="connsiteY24" fmla="*/ 9041 h 10000"/>
                <a:gd name="connsiteX25" fmla="*/ 2292 w 10000"/>
                <a:gd name="connsiteY25" fmla="*/ 9438 h 10000"/>
                <a:gd name="connsiteX26" fmla="*/ 2008 w 10000"/>
                <a:gd name="connsiteY26" fmla="*/ 9636 h 10000"/>
                <a:gd name="connsiteX27" fmla="*/ 1473 w 10000"/>
                <a:gd name="connsiteY27" fmla="*/ 9852 h 10000"/>
                <a:gd name="connsiteX28" fmla="*/ 1237 w 10000"/>
                <a:gd name="connsiteY28" fmla="*/ 9960 h 10000"/>
                <a:gd name="connsiteX0" fmla="*/ 1225 w 10000"/>
                <a:gd name="connsiteY0" fmla="*/ 9976 h 10000"/>
                <a:gd name="connsiteX1" fmla="*/ 443 w 10000"/>
                <a:gd name="connsiteY1" fmla="*/ 9960 h 10000"/>
                <a:gd name="connsiteX2" fmla="*/ 141 w 10000"/>
                <a:gd name="connsiteY2" fmla="*/ 9489 h 10000"/>
                <a:gd name="connsiteX3" fmla="*/ 1 w 10000"/>
                <a:gd name="connsiteY3" fmla="*/ 8392 h 10000"/>
                <a:gd name="connsiteX4" fmla="*/ 90 w 10000"/>
                <a:gd name="connsiteY4" fmla="*/ 5669 h 10000"/>
                <a:gd name="connsiteX5" fmla="*/ 234 w 10000"/>
                <a:gd name="connsiteY5" fmla="*/ 3934 h 10000"/>
                <a:gd name="connsiteX6" fmla="*/ 1196 w 10000"/>
                <a:gd name="connsiteY6" fmla="*/ 2249 h 10000"/>
                <a:gd name="connsiteX7" fmla="*/ 2047 w 10000"/>
                <a:gd name="connsiteY7" fmla="*/ 1494 h 10000"/>
                <a:gd name="connsiteX8" fmla="*/ 2726 w 10000"/>
                <a:gd name="connsiteY8" fmla="*/ 750 h 10000"/>
                <a:gd name="connsiteX9" fmla="*/ 4221 w 10000"/>
                <a:gd name="connsiteY9" fmla="*/ 46 h 10000"/>
                <a:gd name="connsiteX10" fmla="*/ 5513 w 10000"/>
                <a:gd name="connsiteY10" fmla="*/ 126 h 10000"/>
                <a:gd name="connsiteX11" fmla="*/ 6364 w 10000"/>
                <a:gd name="connsiteY11" fmla="*/ 600 h 10000"/>
                <a:gd name="connsiteX12" fmla="*/ 6989 w 10000"/>
                <a:gd name="connsiteY12" fmla="*/ 1439 h 10000"/>
                <a:gd name="connsiteX13" fmla="*/ 7379 w 10000"/>
                <a:gd name="connsiteY13" fmla="*/ 2215 h 10000"/>
                <a:gd name="connsiteX14" fmla="*/ 7641 w 10000"/>
                <a:gd name="connsiteY14" fmla="*/ 2859 h 10000"/>
                <a:gd name="connsiteX15" fmla="*/ 9312 w 10000"/>
                <a:gd name="connsiteY15" fmla="*/ 3678 h 10000"/>
                <a:gd name="connsiteX16" fmla="*/ 9984 w 10000"/>
                <a:gd name="connsiteY16" fmla="*/ 5365 h 10000"/>
                <a:gd name="connsiteX17" fmla="*/ 8705 w 10000"/>
                <a:gd name="connsiteY17" fmla="*/ 5914 h 10000"/>
                <a:gd name="connsiteX18" fmla="*/ 8138 w 10000"/>
                <a:gd name="connsiteY18" fmla="*/ 5704 h 10000"/>
                <a:gd name="connsiteX19" fmla="*/ 6135 w 10000"/>
                <a:gd name="connsiteY19" fmla="*/ 5451 h 10000"/>
                <a:gd name="connsiteX20" fmla="*/ 5141 w 10000"/>
                <a:gd name="connsiteY20" fmla="*/ 7813 h 10000"/>
                <a:gd name="connsiteX21" fmla="*/ 4208 w 10000"/>
                <a:gd name="connsiteY21" fmla="*/ 8386 h 10000"/>
                <a:gd name="connsiteX22" fmla="*/ 3048 w 10000"/>
                <a:gd name="connsiteY22" fmla="*/ 9057 h 10000"/>
                <a:gd name="connsiteX23" fmla="*/ 3021 w 10000"/>
                <a:gd name="connsiteY23" fmla="*/ 8600 h 10000"/>
                <a:gd name="connsiteX24" fmla="*/ 2688 w 10000"/>
                <a:gd name="connsiteY24" fmla="*/ 9041 h 10000"/>
                <a:gd name="connsiteX25" fmla="*/ 2292 w 10000"/>
                <a:gd name="connsiteY25" fmla="*/ 9438 h 10000"/>
                <a:gd name="connsiteX26" fmla="*/ 2008 w 10000"/>
                <a:gd name="connsiteY26" fmla="*/ 9636 h 10000"/>
                <a:gd name="connsiteX27" fmla="*/ 1473 w 10000"/>
                <a:gd name="connsiteY27" fmla="*/ 9852 h 10000"/>
                <a:gd name="connsiteX28" fmla="*/ 1237 w 10000"/>
                <a:gd name="connsiteY28" fmla="*/ 9960 h 10000"/>
                <a:gd name="connsiteX0" fmla="*/ 1225 w 10000"/>
                <a:gd name="connsiteY0" fmla="*/ 9976 h 10000"/>
                <a:gd name="connsiteX1" fmla="*/ 443 w 10000"/>
                <a:gd name="connsiteY1" fmla="*/ 9960 h 10000"/>
                <a:gd name="connsiteX2" fmla="*/ 141 w 10000"/>
                <a:gd name="connsiteY2" fmla="*/ 9489 h 10000"/>
                <a:gd name="connsiteX3" fmla="*/ 1 w 10000"/>
                <a:gd name="connsiteY3" fmla="*/ 8392 h 10000"/>
                <a:gd name="connsiteX4" fmla="*/ 90 w 10000"/>
                <a:gd name="connsiteY4" fmla="*/ 5669 h 10000"/>
                <a:gd name="connsiteX5" fmla="*/ 234 w 10000"/>
                <a:gd name="connsiteY5" fmla="*/ 3934 h 10000"/>
                <a:gd name="connsiteX6" fmla="*/ 1196 w 10000"/>
                <a:gd name="connsiteY6" fmla="*/ 2249 h 10000"/>
                <a:gd name="connsiteX7" fmla="*/ 2047 w 10000"/>
                <a:gd name="connsiteY7" fmla="*/ 1494 h 10000"/>
                <a:gd name="connsiteX8" fmla="*/ 2726 w 10000"/>
                <a:gd name="connsiteY8" fmla="*/ 750 h 10000"/>
                <a:gd name="connsiteX9" fmla="*/ 4221 w 10000"/>
                <a:gd name="connsiteY9" fmla="*/ 46 h 10000"/>
                <a:gd name="connsiteX10" fmla="*/ 5513 w 10000"/>
                <a:gd name="connsiteY10" fmla="*/ 126 h 10000"/>
                <a:gd name="connsiteX11" fmla="*/ 6364 w 10000"/>
                <a:gd name="connsiteY11" fmla="*/ 600 h 10000"/>
                <a:gd name="connsiteX12" fmla="*/ 6989 w 10000"/>
                <a:gd name="connsiteY12" fmla="*/ 1439 h 10000"/>
                <a:gd name="connsiteX13" fmla="*/ 7379 w 10000"/>
                <a:gd name="connsiteY13" fmla="*/ 2215 h 10000"/>
                <a:gd name="connsiteX14" fmla="*/ 7641 w 10000"/>
                <a:gd name="connsiteY14" fmla="*/ 2859 h 10000"/>
                <a:gd name="connsiteX15" fmla="*/ 9312 w 10000"/>
                <a:gd name="connsiteY15" fmla="*/ 3678 h 10000"/>
                <a:gd name="connsiteX16" fmla="*/ 9984 w 10000"/>
                <a:gd name="connsiteY16" fmla="*/ 5365 h 10000"/>
                <a:gd name="connsiteX17" fmla="*/ 8705 w 10000"/>
                <a:gd name="connsiteY17" fmla="*/ 5914 h 10000"/>
                <a:gd name="connsiteX18" fmla="*/ 8138 w 10000"/>
                <a:gd name="connsiteY18" fmla="*/ 5704 h 10000"/>
                <a:gd name="connsiteX19" fmla="*/ 6135 w 10000"/>
                <a:gd name="connsiteY19" fmla="*/ 5451 h 10000"/>
                <a:gd name="connsiteX20" fmla="*/ 5708 w 10000"/>
                <a:gd name="connsiteY20" fmla="*/ 6481 h 10000"/>
                <a:gd name="connsiteX21" fmla="*/ 4208 w 10000"/>
                <a:gd name="connsiteY21" fmla="*/ 8386 h 10000"/>
                <a:gd name="connsiteX22" fmla="*/ 3048 w 10000"/>
                <a:gd name="connsiteY22" fmla="*/ 9057 h 10000"/>
                <a:gd name="connsiteX23" fmla="*/ 3021 w 10000"/>
                <a:gd name="connsiteY23" fmla="*/ 8600 h 10000"/>
                <a:gd name="connsiteX24" fmla="*/ 2688 w 10000"/>
                <a:gd name="connsiteY24" fmla="*/ 9041 h 10000"/>
                <a:gd name="connsiteX25" fmla="*/ 2292 w 10000"/>
                <a:gd name="connsiteY25" fmla="*/ 9438 h 10000"/>
                <a:gd name="connsiteX26" fmla="*/ 2008 w 10000"/>
                <a:gd name="connsiteY26" fmla="*/ 9636 h 10000"/>
                <a:gd name="connsiteX27" fmla="*/ 1473 w 10000"/>
                <a:gd name="connsiteY27" fmla="*/ 9852 h 10000"/>
                <a:gd name="connsiteX28" fmla="*/ 1237 w 10000"/>
                <a:gd name="connsiteY28" fmla="*/ 9960 h 10000"/>
                <a:gd name="connsiteX0" fmla="*/ 1225 w 10000"/>
                <a:gd name="connsiteY0" fmla="*/ 9976 h 10000"/>
                <a:gd name="connsiteX1" fmla="*/ 443 w 10000"/>
                <a:gd name="connsiteY1" fmla="*/ 9960 h 10000"/>
                <a:gd name="connsiteX2" fmla="*/ 141 w 10000"/>
                <a:gd name="connsiteY2" fmla="*/ 9489 h 10000"/>
                <a:gd name="connsiteX3" fmla="*/ 1 w 10000"/>
                <a:gd name="connsiteY3" fmla="*/ 8392 h 10000"/>
                <a:gd name="connsiteX4" fmla="*/ 90 w 10000"/>
                <a:gd name="connsiteY4" fmla="*/ 5669 h 10000"/>
                <a:gd name="connsiteX5" fmla="*/ 234 w 10000"/>
                <a:gd name="connsiteY5" fmla="*/ 3934 h 10000"/>
                <a:gd name="connsiteX6" fmla="*/ 1196 w 10000"/>
                <a:gd name="connsiteY6" fmla="*/ 2249 h 10000"/>
                <a:gd name="connsiteX7" fmla="*/ 2047 w 10000"/>
                <a:gd name="connsiteY7" fmla="*/ 1494 h 10000"/>
                <a:gd name="connsiteX8" fmla="*/ 2726 w 10000"/>
                <a:gd name="connsiteY8" fmla="*/ 750 h 10000"/>
                <a:gd name="connsiteX9" fmla="*/ 4221 w 10000"/>
                <a:gd name="connsiteY9" fmla="*/ 46 h 10000"/>
                <a:gd name="connsiteX10" fmla="*/ 5513 w 10000"/>
                <a:gd name="connsiteY10" fmla="*/ 126 h 10000"/>
                <a:gd name="connsiteX11" fmla="*/ 6364 w 10000"/>
                <a:gd name="connsiteY11" fmla="*/ 600 h 10000"/>
                <a:gd name="connsiteX12" fmla="*/ 6989 w 10000"/>
                <a:gd name="connsiteY12" fmla="*/ 1439 h 10000"/>
                <a:gd name="connsiteX13" fmla="*/ 7379 w 10000"/>
                <a:gd name="connsiteY13" fmla="*/ 2215 h 10000"/>
                <a:gd name="connsiteX14" fmla="*/ 7641 w 10000"/>
                <a:gd name="connsiteY14" fmla="*/ 2859 h 10000"/>
                <a:gd name="connsiteX15" fmla="*/ 9312 w 10000"/>
                <a:gd name="connsiteY15" fmla="*/ 3678 h 10000"/>
                <a:gd name="connsiteX16" fmla="*/ 9984 w 10000"/>
                <a:gd name="connsiteY16" fmla="*/ 5365 h 10000"/>
                <a:gd name="connsiteX17" fmla="*/ 8705 w 10000"/>
                <a:gd name="connsiteY17" fmla="*/ 5914 h 10000"/>
                <a:gd name="connsiteX18" fmla="*/ 8138 w 10000"/>
                <a:gd name="connsiteY18" fmla="*/ 5704 h 10000"/>
                <a:gd name="connsiteX19" fmla="*/ 6135 w 10000"/>
                <a:gd name="connsiteY19" fmla="*/ 5451 h 10000"/>
                <a:gd name="connsiteX20" fmla="*/ 5708 w 10000"/>
                <a:gd name="connsiteY20" fmla="*/ 6481 h 10000"/>
                <a:gd name="connsiteX21" fmla="*/ 4208 w 10000"/>
                <a:gd name="connsiteY21" fmla="*/ 8386 h 10000"/>
                <a:gd name="connsiteX22" fmla="*/ 3048 w 10000"/>
                <a:gd name="connsiteY22" fmla="*/ 9057 h 10000"/>
                <a:gd name="connsiteX23" fmla="*/ 3021 w 10000"/>
                <a:gd name="connsiteY23" fmla="*/ 8600 h 10000"/>
                <a:gd name="connsiteX24" fmla="*/ 2688 w 10000"/>
                <a:gd name="connsiteY24" fmla="*/ 9041 h 10000"/>
                <a:gd name="connsiteX25" fmla="*/ 2292 w 10000"/>
                <a:gd name="connsiteY25" fmla="*/ 9438 h 10000"/>
                <a:gd name="connsiteX26" fmla="*/ 2008 w 10000"/>
                <a:gd name="connsiteY26" fmla="*/ 9636 h 10000"/>
                <a:gd name="connsiteX27" fmla="*/ 1473 w 10000"/>
                <a:gd name="connsiteY27" fmla="*/ 9852 h 10000"/>
                <a:gd name="connsiteX28" fmla="*/ 1237 w 10000"/>
                <a:gd name="connsiteY28" fmla="*/ 9960 h 10000"/>
                <a:gd name="connsiteX0" fmla="*/ 1225 w 10000"/>
                <a:gd name="connsiteY0" fmla="*/ 9976 h 10000"/>
                <a:gd name="connsiteX1" fmla="*/ 443 w 10000"/>
                <a:gd name="connsiteY1" fmla="*/ 9960 h 10000"/>
                <a:gd name="connsiteX2" fmla="*/ 141 w 10000"/>
                <a:gd name="connsiteY2" fmla="*/ 9489 h 10000"/>
                <a:gd name="connsiteX3" fmla="*/ 1 w 10000"/>
                <a:gd name="connsiteY3" fmla="*/ 8392 h 10000"/>
                <a:gd name="connsiteX4" fmla="*/ 90 w 10000"/>
                <a:gd name="connsiteY4" fmla="*/ 5669 h 10000"/>
                <a:gd name="connsiteX5" fmla="*/ 234 w 10000"/>
                <a:gd name="connsiteY5" fmla="*/ 3934 h 10000"/>
                <a:gd name="connsiteX6" fmla="*/ 1196 w 10000"/>
                <a:gd name="connsiteY6" fmla="*/ 2249 h 10000"/>
                <a:gd name="connsiteX7" fmla="*/ 2047 w 10000"/>
                <a:gd name="connsiteY7" fmla="*/ 1494 h 10000"/>
                <a:gd name="connsiteX8" fmla="*/ 2726 w 10000"/>
                <a:gd name="connsiteY8" fmla="*/ 750 h 10000"/>
                <a:gd name="connsiteX9" fmla="*/ 4221 w 10000"/>
                <a:gd name="connsiteY9" fmla="*/ 46 h 10000"/>
                <a:gd name="connsiteX10" fmla="*/ 5513 w 10000"/>
                <a:gd name="connsiteY10" fmla="*/ 126 h 10000"/>
                <a:gd name="connsiteX11" fmla="*/ 6364 w 10000"/>
                <a:gd name="connsiteY11" fmla="*/ 600 h 10000"/>
                <a:gd name="connsiteX12" fmla="*/ 6989 w 10000"/>
                <a:gd name="connsiteY12" fmla="*/ 1439 h 10000"/>
                <a:gd name="connsiteX13" fmla="*/ 7379 w 10000"/>
                <a:gd name="connsiteY13" fmla="*/ 2215 h 10000"/>
                <a:gd name="connsiteX14" fmla="*/ 7641 w 10000"/>
                <a:gd name="connsiteY14" fmla="*/ 2859 h 10000"/>
                <a:gd name="connsiteX15" fmla="*/ 9312 w 10000"/>
                <a:gd name="connsiteY15" fmla="*/ 3678 h 10000"/>
                <a:gd name="connsiteX16" fmla="*/ 9984 w 10000"/>
                <a:gd name="connsiteY16" fmla="*/ 5365 h 10000"/>
                <a:gd name="connsiteX17" fmla="*/ 8705 w 10000"/>
                <a:gd name="connsiteY17" fmla="*/ 5914 h 10000"/>
                <a:gd name="connsiteX18" fmla="*/ 8138 w 10000"/>
                <a:gd name="connsiteY18" fmla="*/ 5704 h 10000"/>
                <a:gd name="connsiteX19" fmla="*/ 6135 w 10000"/>
                <a:gd name="connsiteY19" fmla="*/ 5451 h 10000"/>
                <a:gd name="connsiteX20" fmla="*/ 5708 w 10000"/>
                <a:gd name="connsiteY20" fmla="*/ 6481 h 10000"/>
                <a:gd name="connsiteX21" fmla="*/ 5734 w 10000"/>
                <a:gd name="connsiteY21" fmla="*/ 6911 h 10000"/>
                <a:gd name="connsiteX22" fmla="*/ 3048 w 10000"/>
                <a:gd name="connsiteY22" fmla="*/ 9057 h 10000"/>
                <a:gd name="connsiteX23" fmla="*/ 3021 w 10000"/>
                <a:gd name="connsiteY23" fmla="*/ 8600 h 10000"/>
                <a:gd name="connsiteX24" fmla="*/ 2688 w 10000"/>
                <a:gd name="connsiteY24" fmla="*/ 9041 h 10000"/>
                <a:gd name="connsiteX25" fmla="*/ 2292 w 10000"/>
                <a:gd name="connsiteY25" fmla="*/ 9438 h 10000"/>
                <a:gd name="connsiteX26" fmla="*/ 2008 w 10000"/>
                <a:gd name="connsiteY26" fmla="*/ 9636 h 10000"/>
                <a:gd name="connsiteX27" fmla="*/ 1473 w 10000"/>
                <a:gd name="connsiteY27" fmla="*/ 9852 h 10000"/>
                <a:gd name="connsiteX28" fmla="*/ 1237 w 10000"/>
                <a:gd name="connsiteY28" fmla="*/ 9960 h 10000"/>
                <a:gd name="connsiteX0" fmla="*/ 1225 w 10000"/>
                <a:gd name="connsiteY0" fmla="*/ 9976 h 10000"/>
                <a:gd name="connsiteX1" fmla="*/ 443 w 10000"/>
                <a:gd name="connsiteY1" fmla="*/ 9960 h 10000"/>
                <a:gd name="connsiteX2" fmla="*/ 141 w 10000"/>
                <a:gd name="connsiteY2" fmla="*/ 9489 h 10000"/>
                <a:gd name="connsiteX3" fmla="*/ 1 w 10000"/>
                <a:gd name="connsiteY3" fmla="*/ 8392 h 10000"/>
                <a:gd name="connsiteX4" fmla="*/ 90 w 10000"/>
                <a:gd name="connsiteY4" fmla="*/ 5669 h 10000"/>
                <a:gd name="connsiteX5" fmla="*/ 234 w 10000"/>
                <a:gd name="connsiteY5" fmla="*/ 3934 h 10000"/>
                <a:gd name="connsiteX6" fmla="*/ 1196 w 10000"/>
                <a:gd name="connsiteY6" fmla="*/ 2249 h 10000"/>
                <a:gd name="connsiteX7" fmla="*/ 2047 w 10000"/>
                <a:gd name="connsiteY7" fmla="*/ 1494 h 10000"/>
                <a:gd name="connsiteX8" fmla="*/ 2726 w 10000"/>
                <a:gd name="connsiteY8" fmla="*/ 750 h 10000"/>
                <a:gd name="connsiteX9" fmla="*/ 4221 w 10000"/>
                <a:gd name="connsiteY9" fmla="*/ 46 h 10000"/>
                <a:gd name="connsiteX10" fmla="*/ 5513 w 10000"/>
                <a:gd name="connsiteY10" fmla="*/ 126 h 10000"/>
                <a:gd name="connsiteX11" fmla="*/ 6364 w 10000"/>
                <a:gd name="connsiteY11" fmla="*/ 600 h 10000"/>
                <a:gd name="connsiteX12" fmla="*/ 6989 w 10000"/>
                <a:gd name="connsiteY12" fmla="*/ 1439 h 10000"/>
                <a:gd name="connsiteX13" fmla="*/ 7379 w 10000"/>
                <a:gd name="connsiteY13" fmla="*/ 2215 h 10000"/>
                <a:gd name="connsiteX14" fmla="*/ 7641 w 10000"/>
                <a:gd name="connsiteY14" fmla="*/ 2859 h 10000"/>
                <a:gd name="connsiteX15" fmla="*/ 9312 w 10000"/>
                <a:gd name="connsiteY15" fmla="*/ 3678 h 10000"/>
                <a:gd name="connsiteX16" fmla="*/ 9984 w 10000"/>
                <a:gd name="connsiteY16" fmla="*/ 5365 h 10000"/>
                <a:gd name="connsiteX17" fmla="*/ 8705 w 10000"/>
                <a:gd name="connsiteY17" fmla="*/ 5914 h 10000"/>
                <a:gd name="connsiteX18" fmla="*/ 8138 w 10000"/>
                <a:gd name="connsiteY18" fmla="*/ 5704 h 10000"/>
                <a:gd name="connsiteX19" fmla="*/ 6135 w 10000"/>
                <a:gd name="connsiteY19" fmla="*/ 5451 h 10000"/>
                <a:gd name="connsiteX20" fmla="*/ 5771 w 10000"/>
                <a:gd name="connsiteY20" fmla="*/ 6250 h 10000"/>
                <a:gd name="connsiteX21" fmla="*/ 5734 w 10000"/>
                <a:gd name="connsiteY21" fmla="*/ 6911 h 10000"/>
                <a:gd name="connsiteX22" fmla="*/ 3048 w 10000"/>
                <a:gd name="connsiteY22" fmla="*/ 9057 h 10000"/>
                <a:gd name="connsiteX23" fmla="*/ 3021 w 10000"/>
                <a:gd name="connsiteY23" fmla="*/ 8600 h 10000"/>
                <a:gd name="connsiteX24" fmla="*/ 2688 w 10000"/>
                <a:gd name="connsiteY24" fmla="*/ 9041 h 10000"/>
                <a:gd name="connsiteX25" fmla="*/ 2292 w 10000"/>
                <a:gd name="connsiteY25" fmla="*/ 9438 h 10000"/>
                <a:gd name="connsiteX26" fmla="*/ 2008 w 10000"/>
                <a:gd name="connsiteY26" fmla="*/ 9636 h 10000"/>
                <a:gd name="connsiteX27" fmla="*/ 1473 w 10000"/>
                <a:gd name="connsiteY27" fmla="*/ 9852 h 10000"/>
                <a:gd name="connsiteX28" fmla="*/ 1237 w 10000"/>
                <a:gd name="connsiteY28" fmla="*/ 9960 h 10000"/>
                <a:gd name="connsiteX0" fmla="*/ 1225 w 10000"/>
                <a:gd name="connsiteY0" fmla="*/ 9976 h 10000"/>
                <a:gd name="connsiteX1" fmla="*/ 443 w 10000"/>
                <a:gd name="connsiteY1" fmla="*/ 9960 h 10000"/>
                <a:gd name="connsiteX2" fmla="*/ 141 w 10000"/>
                <a:gd name="connsiteY2" fmla="*/ 9489 h 10000"/>
                <a:gd name="connsiteX3" fmla="*/ 1 w 10000"/>
                <a:gd name="connsiteY3" fmla="*/ 8392 h 10000"/>
                <a:gd name="connsiteX4" fmla="*/ 90 w 10000"/>
                <a:gd name="connsiteY4" fmla="*/ 5669 h 10000"/>
                <a:gd name="connsiteX5" fmla="*/ 234 w 10000"/>
                <a:gd name="connsiteY5" fmla="*/ 3934 h 10000"/>
                <a:gd name="connsiteX6" fmla="*/ 1196 w 10000"/>
                <a:gd name="connsiteY6" fmla="*/ 2249 h 10000"/>
                <a:gd name="connsiteX7" fmla="*/ 2047 w 10000"/>
                <a:gd name="connsiteY7" fmla="*/ 1494 h 10000"/>
                <a:gd name="connsiteX8" fmla="*/ 2726 w 10000"/>
                <a:gd name="connsiteY8" fmla="*/ 750 h 10000"/>
                <a:gd name="connsiteX9" fmla="*/ 4221 w 10000"/>
                <a:gd name="connsiteY9" fmla="*/ 46 h 10000"/>
                <a:gd name="connsiteX10" fmla="*/ 5513 w 10000"/>
                <a:gd name="connsiteY10" fmla="*/ 126 h 10000"/>
                <a:gd name="connsiteX11" fmla="*/ 6364 w 10000"/>
                <a:gd name="connsiteY11" fmla="*/ 600 h 10000"/>
                <a:gd name="connsiteX12" fmla="*/ 6989 w 10000"/>
                <a:gd name="connsiteY12" fmla="*/ 1439 h 10000"/>
                <a:gd name="connsiteX13" fmla="*/ 7379 w 10000"/>
                <a:gd name="connsiteY13" fmla="*/ 2215 h 10000"/>
                <a:gd name="connsiteX14" fmla="*/ 7641 w 10000"/>
                <a:gd name="connsiteY14" fmla="*/ 2859 h 10000"/>
                <a:gd name="connsiteX15" fmla="*/ 9312 w 10000"/>
                <a:gd name="connsiteY15" fmla="*/ 3678 h 10000"/>
                <a:gd name="connsiteX16" fmla="*/ 9984 w 10000"/>
                <a:gd name="connsiteY16" fmla="*/ 5365 h 10000"/>
                <a:gd name="connsiteX17" fmla="*/ 8705 w 10000"/>
                <a:gd name="connsiteY17" fmla="*/ 5914 h 10000"/>
                <a:gd name="connsiteX18" fmla="*/ 8138 w 10000"/>
                <a:gd name="connsiteY18" fmla="*/ 5704 h 10000"/>
                <a:gd name="connsiteX19" fmla="*/ 6135 w 10000"/>
                <a:gd name="connsiteY19" fmla="*/ 5451 h 10000"/>
                <a:gd name="connsiteX20" fmla="*/ 5771 w 10000"/>
                <a:gd name="connsiteY20" fmla="*/ 6250 h 10000"/>
                <a:gd name="connsiteX21" fmla="*/ 5529 w 10000"/>
                <a:gd name="connsiteY21" fmla="*/ 7124 h 10000"/>
                <a:gd name="connsiteX22" fmla="*/ 3048 w 10000"/>
                <a:gd name="connsiteY22" fmla="*/ 9057 h 10000"/>
                <a:gd name="connsiteX23" fmla="*/ 3021 w 10000"/>
                <a:gd name="connsiteY23" fmla="*/ 8600 h 10000"/>
                <a:gd name="connsiteX24" fmla="*/ 2688 w 10000"/>
                <a:gd name="connsiteY24" fmla="*/ 9041 h 10000"/>
                <a:gd name="connsiteX25" fmla="*/ 2292 w 10000"/>
                <a:gd name="connsiteY25" fmla="*/ 9438 h 10000"/>
                <a:gd name="connsiteX26" fmla="*/ 2008 w 10000"/>
                <a:gd name="connsiteY26" fmla="*/ 9636 h 10000"/>
                <a:gd name="connsiteX27" fmla="*/ 1473 w 10000"/>
                <a:gd name="connsiteY27" fmla="*/ 9852 h 10000"/>
                <a:gd name="connsiteX28" fmla="*/ 1237 w 10000"/>
                <a:gd name="connsiteY28" fmla="*/ 9960 h 10000"/>
                <a:gd name="connsiteX0" fmla="*/ 1225 w 10000"/>
                <a:gd name="connsiteY0" fmla="*/ 9976 h 10000"/>
                <a:gd name="connsiteX1" fmla="*/ 443 w 10000"/>
                <a:gd name="connsiteY1" fmla="*/ 9960 h 10000"/>
                <a:gd name="connsiteX2" fmla="*/ 141 w 10000"/>
                <a:gd name="connsiteY2" fmla="*/ 9489 h 10000"/>
                <a:gd name="connsiteX3" fmla="*/ 1 w 10000"/>
                <a:gd name="connsiteY3" fmla="*/ 8392 h 10000"/>
                <a:gd name="connsiteX4" fmla="*/ 90 w 10000"/>
                <a:gd name="connsiteY4" fmla="*/ 5669 h 10000"/>
                <a:gd name="connsiteX5" fmla="*/ 234 w 10000"/>
                <a:gd name="connsiteY5" fmla="*/ 3934 h 10000"/>
                <a:gd name="connsiteX6" fmla="*/ 1196 w 10000"/>
                <a:gd name="connsiteY6" fmla="*/ 2249 h 10000"/>
                <a:gd name="connsiteX7" fmla="*/ 2047 w 10000"/>
                <a:gd name="connsiteY7" fmla="*/ 1494 h 10000"/>
                <a:gd name="connsiteX8" fmla="*/ 2726 w 10000"/>
                <a:gd name="connsiteY8" fmla="*/ 750 h 10000"/>
                <a:gd name="connsiteX9" fmla="*/ 4221 w 10000"/>
                <a:gd name="connsiteY9" fmla="*/ 46 h 10000"/>
                <a:gd name="connsiteX10" fmla="*/ 5513 w 10000"/>
                <a:gd name="connsiteY10" fmla="*/ 126 h 10000"/>
                <a:gd name="connsiteX11" fmla="*/ 6364 w 10000"/>
                <a:gd name="connsiteY11" fmla="*/ 600 h 10000"/>
                <a:gd name="connsiteX12" fmla="*/ 6989 w 10000"/>
                <a:gd name="connsiteY12" fmla="*/ 1439 h 10000"/>
                <a:gd name="connsiteX13" fmla="*/ 7379 w 10000"/>
                <a:gd name="connsiteY13" fmla="*/ 2215 h 10000"/>
                <a:gd name="connsiteX14" fmla="*/ 7641 w 10000"/>
                <a:gd name="connsiteY14" fmla="*/ 2859 h 10000"/>
                <a:gd name="connsiteX15" fmla="*/ 9312 w 10000"/>
                <a:gd name="connsiteY15" fmla="*/ 3678 h 10000"/>
                <a:gd name="connsiteX16" fmla="*/ 9984 w 10000"/>
                <a:gd name="connsiteY16" fmla="*/ 5365 h 10000"/>
                <a:gd name="connsiteX17" fmla="*/ 8705 w 10000"/>
                <a:gd name="connsiteY17" fmla="*/ 5914 h 10000"/>
                <a:gd name="connsiteX18" fmla="*/ 8138 w 10000"/>
                <a:gd name="connsiteY18" fmla="*/ 5704 h 10000"/>
                <a:gd name="connsiteX19" fmla="*/ 6135 w 10000"/>
                <a:gd name="connsiteY19" fmla="*/ 5451 h 10000"/>
                <a:gd name="connsiteX20" fmla="*/ 5771 w 10000"/>
                <a:gd name="connsiteY20" fmla="*/ 6250 h 10000"/>
                <a:gd name="connsiteX21" fmla="*/ 5529 w 10000"/>
                <a:gd name="connsiteY21" fmla="*/ 7124 h 10000"/>
                <a:gd name="connsiteX22" fmla="*/ 3048 w 10000"/>
                <a:gd name="connsiteY22" fmla="*/ 9057 h 10000"/>
                <a:gd name="connsiteX23" fmla="*/ 3021 w 10000"/>
                <a:gd name="connsiteY23" fmla="*/ 8600 h 10000"/>
                <a:gd name="connsiteX24" fmla="*/ 2688 w 10000"/>
                <a:gd name="connsiteY24" fmla="*/ 9041 h 10000"/>
                <a:gd name="connsiteX25" fmla="*/ 2292 w 10000"/>
                <a:gd name="connsiteY25" fmla="*/ 9438 h 10000"/>
                <a:gd name="connsiteX26" fmla="*/ 2008 w 10000"/>
                <a:gd name="connsiteY26" fmla="*/ 9636 h 10000"/>
                <a:gd name="connsiteX27" fmla="*/ 1473 w 10000"/>
                <a:gd name="connsiteY27" fmla="*/ 9852 h 10000"/>
                <a:gd name="connsiteX28" fmla="*/ 1237 w 10000"/>
                <a:gd name="connsiteY28" fmla="*/ 9960 h 10000"/>
                <a:gd name="connsiteX0" fmla="*/ 1225 w 10000"/>
                <a:gd name="connsiteY0" fmla="*/ 9976 h 10000"/>
                <a:gd name="connsiteX1" fmla="*/ 443 w 10000"/>
                <a:gd name="connsiteY1" fmla="*/ 9960 h 10000"/>
                <a:gd name="connsiteX2" fmla="*/ 141 w 10000"/>
                <a:gd name="connsiteY2" fmla="*/ 9489 h 10000"/>
                <a:gd name="connsiteX3" fmla="*/ 1 w 10000"/>
                <a:gd name="connsiteY3" fmla="*/ 8392 h 10000"/>
                <a:gd name="connsiteX4" fmla="*/ 90 w 10000"/>
                <a:gd name="connsiteY4" fmla="*/ 5669 h 10000"/>
                <a:gd name="connsiteX5" fmla="*/ 234 w 10000"/>
                <a:gd name="connsiteY5" fmla="*/ 3934 h 10000"/>
                <a:gd name="connsiteX6" fmla="*/ 1196 w 10000"/>
                <a:gd name="connsiteY6" fmla="*/ 2249 h 10000"/>
                <a:gd name="connsiteX7" fmla="*/ 2047 w 10000"/>
                <a:gd name="connsiteY7" fmla="*/ 1494 h 10000"/>
                <a:gd name="connsiteX8" fmla="*/ 2726 w 10000"/>
                <a:gd name="connsiteY8" fmla="*/ 750 h 10000"/>
                <a:gd name="connsiteX9" fmla="*/ 4221 w 10000"/>
                <a:gd name="connsiteY9" fmla="*/ 46 h 10000"/>
                <a:gd name="connsiteX10" fmla="*/ 5513 w 10000"/>
                <a:gd name="connsiteY10" fmla="*/ 126 h 10000"/>
                <a:gd name="connsiteX11" fmla="*/ 6364 w 10000"/>
                <a:gd name="connsiteY11" fmla="*/ 600 h 10000"/>
                <a:gd name="connsiteX12" fmla="*/ 6989 w 10000"/>
                <a:gd name="connsiteY12" fmla="*/ 1439 h 10000"/>
                <a:gd name="connsiteX13" fmla="*/ 7379 w 10000"/>
                <a:gd name="connsiteY13" fmla="*/ 2215 h 10000"/>
                <a:gd name="connsiteX14" fmla="*/ 7641 w 10000"/>
                <a:gd name="connsiteY14" fmla="*/ 2859 h 10000"/>
                <a:gd name="connsiteX15" fmla="*/ 9312 w 10000"/>
                <a:gd name="connsiteY15" fmla="*/ 3678 h 10000"/>
                <a:gd name="connsiteX16" fmla="*/ 9984 w 10000"/>
                <a:gd name="connsiteY16" fmla="*/ 5365 h 10000"/>
                <a:gd name="connsiteX17" fmla="*/ 8705 w 10000"/>
                <a:gd name="connsiteY17" fmla="*/ 5914 h 10000"/>
                <a:gd name="connsiteX18" fmla="*/ 8138 w 10000"/>
                <a:gd name="connsiteY18" fmla="*/ 5704 h 10000"/>
                <a:gd name="connsiteX19" fmla="*/ 6135 w 10000"/>
                <a:gd name="connsiteY19" fmla="*/ 5451 h 10000"/>
                <a:gd name="connsiteX20" fmla="*/ 5771 w 10000"/>
                <a:gd name="connsiteY20" fmla="*/ 6250 h 10000"/>
                <a:gd name="connsiteX21" fmla="*/ 5529 w 10000"/>
                <a:gd name="connsiteY21" fmla="*/ 7124 h 10000"/>
                <a:gd name="connsiteX22" fmla="*/ 3945 w 10000"/>
                <a:gd name="connsiteY22" fmla="*/ 8098 h 10000"/>
                <a:gd name="connsiteX23" fmla="*/ 3021 w 10000"/>
                <a:gd name="connsiteY23" fmla="*/ 8600 h 10000"/>
                <a:gd name="connsiteX24" fmla="*/ 2688 w 10000"/>
                <a:gd name="connsiteY24" fmla="*/ 9041 h 10000"/>
                <a:gd name="connsiteX25" fmla="*/ 2292 w 10000"/>
                <a:gd name="connsiteY25" fmla="*/ 9438 h 10000"/>
                <a:gd name="connsiteX26" fmla="*/ 2008 w 10000"/>
                <a:gd name="connsiteY26" fmla="*/ 9636 h 10000"/>
                <a:gd name="connsiteX27" fmla="*/ 1473 w 10000"/>
                <a:gd name="connsiteY27" fmla="*/ 9852 h 10000"/>
                <a:gd name="connsiteX28" fmla="*/ 1237 w 10000"/>
                <a:gd name="connsiteY28" fmla="*/ 9960 h 10000"/>
                <a:gd name="connsiteX0" fmla="*/ 1225 w 10000"/>
                <a:gd name="connsiteY0" fmla="*/ 9976 h 10000"/>
                <a:gd name="connsiteX1" fmla="*/ 443 w 10000"/>
                <a:gd name="connsiteY1" fmla="*/ 9960 h 10000"/>
                <a:gd name="connsiteX2" fmla="*/ 141 w 10000"/>
                <a:gd name="connsiteY2" fmla="*/ 9489 h 10000"/>
                <a:gd name="connsiteX3" fmla="*/ 1 w 10000"/>
                <a:gd name="connsiteY3" fmla="*/ 8392 h 10000"/>
                <a:gd name="connsiteX4" fmla="*/ 90 w 10000"/>
                <a:gd name="connsiteY4" fmla="*/ 5669 h 10000"/>
                <a:gd name="connsiteX5" fmla="*/ 234 w 10000"/>
                <a:gd name="connsiteY5" fmla="*/ 3934 h 10000"/>
                <a:gd name="connsiteX6" fmla="*/ 1196 w 10000"/>
                <a:gd name="connsiteY6" fmla="*/ 2249 h 10000"/>
                <a:gd name="connsiteX7" fmla="*/ 2047 w 10000"/>
                <a:gd name="connsiteY7" fmla="*/ 1494 h 10000"/>
                <a:gd name="connsiteX8" fmla="*/ 2726 w 10000"/>
                <a:gd name="connsiteY8" fmla="*/ 750 h 10000"/>
                <a:gd name="connsiteX9" fmla="*/ 4221 w 10000"/>
                <a:gd name="connsiteY9" fmla="*/ 46 h 10000"/>
                <a:gd name="connsiteX10" fmla="*/ 5513 w 10000"/>
                <a:gd name="connsiteY10" fmla="*/ 126 h 10000"/>
                <a:gd name="connsiteX11" fmla="*/ 6364 w 10000"/>
                <a:gd name="connsiteY11" fmla="*/ 600 h 10000"/>
                <a:gd name="connsiteX12" fmla="*/ 6989 w 10000"/>
                <a:gd name="connsiteY12" fmla="*/ 1439 h 10000"/>
                <a:gd name="connsiteX13" fmla="*/ 7379 w 10000"/>
                <a:gd name="connsiteY13" fmla="*/ 2215 h 10000"/>
                <a:gd name="connsiteX14" fmla="*/ 7641 w 10000"/>
                <a:gd name="connsiteY14" fmla="*/ 2859 h 10000"/>
                <a:gd name="connsiteX15" fmla="*/ 9312 w 10000"/>
                <a:gd name="connsiteY15" fmla="*/ 3678 h 10000"/>
                <a:gd name="connsiteX16" fmla="*/ 9984 w 10000"/>
                <a:gd name="connsiteY16" fmla="*/ 5365 h 10000"/>
                <a:gd name="connsiteX17" fmla="*/ 8705 w 10000"/>
                <a:gd name="connsiteY17" fmla="*/ 5914 h 10000"/>
                <a:gd name="connsiteX18" fmla="*/ 8138 w 10000"/>
                <a:gd name="connsiteY18" fmla="*/ 5704 h 10000"/>
                <a:gd name="connsiteX19" fmla="*/ 6135 w 10000"/>
                <a:gd name="connsiteY19" fmla="*/ 5451 h 10000"/>
                <a:gd name="connsiteX20" fmla="*/ 5771 w 10000"/>
                <a:gd name="connsiteY20" fmla="*/ 6250 h 10000"/>
                <a:gd name="connsiteX21" fmla="*/ 5639 w 10000"/>
                <a:gd name="connsiteY21" fmla="*/ 7000 h 10000"/>
                <a:gd name="connsiteX22" fmla="*/ 3945 w 10000"/>
                <a:gd name="connsiteY22" fmla="*/ 8098 h 10000"/>
                <a:gd name="connsiteX23" fmla="*/ 3021 w 10000"/>
                <a:gd name="connsiteY23" fmla="*/ 8600 h 10000"/>
                <a:gd name="connsiteX24" fmla="*/ 2688 w 10000"/>
                <a:gd name="connsiteY24" fmla="*/ 9041 h 10000"/>
                <a:gd name="connsiteX25" fmla="*/ 2292 w 10000"/>
                <a:gd name="connsiteY25" fmla="*/ 9438 h 10000"/>
                <a:gd name="connsiteX26" fmla="*/ 2008 w 10000"/>
                <a:gd name="connsiteY26" fmla="*/ 9636 h 10000"/>
                <a:gd name="connsiteX27" fmla="*/ 1473 w 10000"/>
                <a:gd name="connsiteY27" fmla="*/ 9852 h 10000"/>
                <a:gd name="connsiteX28" fmla="*/ 1237 w 10000"/>
                <a:gd name="connsiteY28" fmla="*/ 9960 h 10000"/>
                <a:gd name="connsiteX0" fmla="*/ 1225 w 10000"/>
                <a:gd name="connsiteY0" fmla="*/ 9976 h 10000"/>
                <a:gd name="connsiteX1" fmla="*/ 443 w 10000"/>
                <a:gd name="connsiteY1" fmla="*/ 9960 h 10000"/>
                <a:gd name="connsiteX2" fmla="*/ 141 w 10000"/>
                <a:gd name="connsiteY2" fmla="*/ 9489 h 10000"/>
                <a:gd name="connsiteX3" fmla="*/ 1 w 10000"/>
                <a:gd name="connsiteY3" fmla="*/ 8392 h 10000"/>
                <a:gd name="connsiteX4" fmla="*/ 90 w 10000"/>
                <a:gd name="connsiteY4" fmla="*/ 5669 h 10000"/>
                <a:gd name="connsiteX5" fmla="*/ 234 w 10000"/>
                <a:gd name="connsiteY5" fmla="*/ 3934 h 10000"/>
                <a:gd name="connsiteX6" fmla="*/ 1196 w 10000"/>
                <a:gd name="connsiteY6" fmla="*/ 2249 h 10000"/>
                <a:gd name="connsiteX7" fmla="*/ 2047 w 10000"/>
                <a:gd name="connsiteY7" fmla="*/ 1494 h 10000"/>
                <a:gd name="connsiteX8" fmla="*/ 2726 w 10000"/>
                <a:gd name="connsiteY8" fmla="*/ 750 h 10000"/>
                <a:gd name="connsiteX9" fmla="*/ 4221 w 10000"/>
                <a:gd name="connsiteY9" fmla="*/ 46 h 10000"/>
                <a:gd name="connsiteX10" fmla="*/ 5513 w 10000"/>
                <a:gd name="connsiteY10" fmla="*/ 126 h 10000"/>
                <a:gd name="connsiteX11" fmla="*/ 6364 w 10000"/>
                <a:gd name="connsiteY11" fmla="*/ 600 h 10000"/>
                <a:gd name="connsiteX12" fmla="*/ 6989 w 10000"/>
                <a:gd name="connsiteY12" fmla="*/ 1439 h 10000"/>
                <a:gd name="connsiteX13" fmla="*/ 7379 w 10000"/>
                <a:gd name="connsiteY13" fmla="*/ 2215 h 10000"/>
                <a:gd name="connsiteX14" fmla="*/ 7641 w 10000"/>
                <a:gd name="connsiteY14" fmla="*/ 2859 h 10000"/>
                <a:gd name="connsiteX15" fmla="*/ 9312 w 10000"/>
                <a:gd name="connsiteY15" fmla="*/ 3678 h 10000"/>
                <a:gd name="connsiteX16" fmla="*/ 9984 w 10000"/>
                <a:gd name="connsiteY16" fmla="*/ 5365 h 10000"/>
                <a:gd name="connsiteX17" fmla="*/ 8705 w 10000"/>
                <a:gd name="connsiteY17" fmla="*/ 5914 h 10000"/>
                <a:gd name="connsiteX18" fmla="*/ 8138 w 10000"/>
                <a:gd name="connsiteY18" fmla="*/ 5704 h 10000"/>
                <a:gd name="connsiteX19" fmla="*/ 6135 w 10000"/>
                <a:gd name="connsiteY19" fmla="*/ 5451 h 10000"/>
                <a:gd name="connsiteX20" fmla="*/ 5771 w 10000"/>
                <a:gd name="connsiteY20" fmla="*/ 6250 h 10000"/>
                <a:gd name="connsiteX21" fmla="*/ 5733 w 10000"/>
                <a:gd name="connsiteY21" fmla="*/ 6929 h 10000"/>
                <a:gd name="connsiteX22" fmla="*/ 3945 w 10000"/>
                <a:gd name="connsiteY22" fmla="*/ 8098 h 10000"/>
                <a:gd name="connsiteX23" fmla="*/ 3021 w 10000"/>
                <a:gd name="connsiteY23" fmla="*/ 8600 h 10000"/>
                <a:gd name="connsiteX24" fmla="*/ 2688 w 10000"/>
                <a:gd name="connsiteY24" fmla="*/ 9041 h 10000"/>
                <a:gd name="connsiteX25" fmla="*/ 2292 w 10000"/>
                <a:gd name="connsiteY25" fmla="*/ 9438 h 10000"/>
                <a:gd name="connsiteX26" fmla="*/ 2008 w 10000"/>
                <a:gd name="connsiteY26" fmla="*/ 9636 h 10000"/>
                <a:gd name="connsiteX27" fmla="*/ 1473 w 10000"/>
                <a:gd name="connsiteY27" fmla="*/ 9852 h 10000"/>
                <a:gd name="connsiteX28" fmla="*/ 1237 w 10000"/>
                <a:gd name="connsiteY28" fmla="*/ 9960 h 10000"/>
                <a:gd name="connsiteX0" fmla="*/ 1225 w 10000"/>
                <a:gd name="connsiteY0" fmla="*/ 9976 h 10000"/>
                <a:gd name="connsiteX1" fmla="*/ 443 w 10000"/>
                <a:gd name="connsiteY1" fmla="*/ 9960 h 10000"/>
                <a:gd name="connsiteX2" fmla="*/ 141 w 10000"/>
                <a:gd name="connsiteY2" fmla="*/ 9489 h 10000"/>
                <a:gd name="connsiteX3" fmla="*/ 1 w 10000"/>
                <a:gd name="connsiteY3" fmla="*/ 8392 h 10000"/>
                <a:gd name="connsiteX4" fmla="*/ 90 w 10000"/>
                <a:gd name="connsiteY4" fmla="*/ 5669 h 10000"/>
                <a:gd name="connsiteX5" fmla="*/ 234 w 10000"/>
                <a:gd name="connsiteY5" fmla="*/ 3934 h 10000"/>
                <a:gd name="connsiteX6" fmla="*/ 1196 w 10000"/>
                <a:gd name="connsiteY6" fmla="*/ 2249 h 10000"/>
                <a:gd name="connsiteX7" fmla="*/ 2047 w 10000"/>
                <a:gd name="connsiteY7" fmla="*/ 1494 h 10000"/>
                <a:gd name="connsiteX8" fmla="*/ 2726 w 10000"/>
                <a:gd name="connsiteY8" fmla="*/ 750 h 10000"/>
                <a:gd name="connsiteX9" fmla="*/ 4221 w 10000"/>
                <a:gd name="connsiteY9" fmla="*/ 46 h 10000"/>
                <a:gd name="connsiteX10" fmla="*/ 5513 w 10000"/>
                <a:gd name="connsiteY10" fmla="*/ 126 h 10000"/>
                <a:gd name="connsiteX11" fmla="*/ 6364 w 10000"/>
                <a:gd name="connsiteY11" fmla="*/ 600 h 10000"/>
                <a:gd name="connsiteX12" fmla="*/ 6989 w 10000"/>
                <a:gd name="connsiteY12" fmla="*/ 1439 h 10000"/>
                <a:gd name="connsiteX13" fmla="*/ 7379 w 10000"/>
                <a:gd name="connsiteY13" fmla="*/ 2215 h 10000"/>
                <a:gd name="connsiteX14" fmla="*/ 7641 w 10000"/>
                <a:gd name="connsiteY14" fmla="*/ 2859 h 10000"/>
                <a:gd name="connsiteX15" fmla="*/ 9312 w 10000"/>
                <a:gd name="connsiteY15" fmla="*/ 3678 h 10000"/>
                <a:gd name="connsiteX16" fmla="*/ 9984 w 10000"/>
                <a:gd name="connsiteY16" fmla="*/ 5365 h 10000"/>
                <a:gd name="connsiteX17" fmla="*/ 8705 w 10000"/>
                <a:gd name="connsiteY17" fmla="*/ 5914 h 10000"/>
                <a:gd name="connsiteX18" fmla="*/ 8138 w 10000"/>
                <a:gd name="connsiteY18" fmla="*/ 5704 h 10000"/>
                <a:gd name="connsiteX19" fmla="*/ 6135 w 10000"/>
                <a:gd name="connsiteY19" fmla="*/ 5451 h 10000"/>
                <a:gd name="connsiteX20" fmla="*/ 5834 w 10000"/>
                <a:gd name="connsiteY20" fmla="*/ 6072 h 10000"/>
                <a:gd name="connsiteX21" fmla="*/ 5733 w 10000"/>
                <a:gd name="connsiteY21" fmla="*/ 6929 h 10000"/>
                <a:gd name="connsiteX22" fmla="*/ 3945 w 10000"/>
                <a:gd name="connsiteY22" fmla="*/ 8098 h 10000"/>
                <a:gd name="connsiteX23" fmla="*/ 3021 w 10000"/>
                <a:gd name="connsiteY23" fmla="*/ 8600 h 10000"/>
                <a:gd name="connsiteX24" fmla="*/ 2688 w 10000"/>
                <a:gd name="connsiteY24" fmla="*/ 9041 h 10000"/>
                <a:gd name="connsiteX25" fmla="*/ 2292 w 10000"/>
                <a:gd name="connsiteY25" fmla="*/ 9438 h 10000"/>
                <a:gd name="connsiteX26" fmla="*/ 2008 w 10000"/>
                <a:gd name="connsiteY26" fmla="*/ 9636 h 10000"/>
                <a:gd name="connsiteX27" fmla="*/ 1473 w 10000"/>
                <a:gd name="connsiteY27" fmla="*/ 9852 h 10000"/>
                <a:gd name="connsiteX28" fmla="*/ 1237 w 10000"/>
                <a:gd name="connsiteY28" fmla="*/ 9960 h 10000"/>
                <a:gd name="connsiteX0" fmla="*/ 1225 w 10000"/>
                <a:gd name="connsiteY0" fmla="*/ 9976 h 10000"/>
                <a:gd name="connsiteX1" fmla="*/ 443 w 10000"/>
                <a:gd name="connsiteY1" fmla="*/ 9960 h 10000"/>
                <a:gd name="connsiteX2" fmla="*/ 141 w 10000"/>
                <a:gd name="connsiteY2" fmla="*/ 9489 h 10000"/>
                <a:gd name="connsiteX3" fmla="*/ 1 w 10000"/>
                <a:gd name="connsiteY3" fmla="*/ 8392 h 10000"/>
                <a:gd name="connsiteX4" fmla="*/ 90 w 10000"/>
                <a:gd name="connsiteY4" fmla="*/ 5669 h 10000"/>
                <a:gd name="connsiteX5" fmla="*/ 234 w 10000"/>
                <a:gd name="connsiteY5" fmla="*/ 3934 h 10000"/>
                <a:gd name="connsiteX6" fmla="*/ 1196 w 10000"/>
                <a:gd name="connsiteY6" fmla="*/ 2249 h 10000"/>
                <a:gd name="connsiteX7" fmla="*/ 2047 w 10000"/>
                <a:gd name="connsiteY7" fmla="*/ 1494 h 10000"/>
                <a:gd name="connsiteX8" fmla="*/ 2726 w 10000"/>
                <a:gd name="connsiteY8" fmla="*/ 750 h 10000"/>
                <a:gd name="connsiteX9" fmla="*/ 4221 w 10000"/>
                <a:gd name="connsiteY9" fmla="*/ 46 h 10000"/>
                <a:gd name="connsiteX10" fmla="*/ 5513 w 10000"/>
                <a:gd name="connsiteY10" fmla="*/ 126 h 10000"/>
                <a:gd name="connsiteX11" fmla="*/ 6364 w 10000"/>
                <a:gd name="connsiteY11" fmla="*/ 600 h 10000"/>
                <a:gd name="connsiteX12" fmla="*/ 6989 w 10000"/>
                <a:gd name="connsiteY12" fmla="*/ 1439 h 10000"/>
                <a:gd name="connsiteX13" fmla="*/ 7379 w 10000"/>
                <a:gd name="connsiteY13" fmla="*/ 2215 h 10000"/>
                <a:gd name="connsiteX14" fmla="*/ 7641 w 10000"/>
                <a:gd name="connsiteY14" fmla="*/ 2859 h 10000"/>
                <a:gd name="connsiteX15" fmla="*/ 9312 w 10000"/>
                <a:gd name="connsiteY15" fmla="*/ 3678 h 10000"/>
                <a:gd name="connsiteX16" fmla="*/ 9984 w 10000"/>
                <a:gd name="connsiteY16" fmla="*/ 5365 h 10000"/>
                <a:gd name="connsiteX17" fmla="*/ 8705 w 10000"/>
                <a:gd name="connsiteY17" fmla="*/ 5914 h 10000"/>
                <a:gd name="connsiteX18" fmla="*/ 8138 w 10000"/>
                <a:gd name="connsiteY18" fmla="*/ 5704 h 10000"/>
                <a:gd name="connsiteX19" fmla="*/ 6135 w 10000"/>
                <a:gd name="connsiteY19" fmla="*/ 5451 h 10000"/>
                <a:gd name="connsiteX20" fmla="*/ 5834 w 10000"/>
                <a:gd name="connsiteY20" fmla="*/ 6072 h 10000"/>
                <a:gd name="connsiteX21" fmla="*/ 5733 w 10000"/>
                <a:gd name="connsiteY21" fmla="*/ 6929 h 10000"/>
                <a:gd name="connsiteX22" fmla="*/ 3945 w 10000"/>
                <a:gd name="connsiteY22" fmla="*/ 8098 h 10000"/>
                <a:gd name="connsiteX23" fmla="*/ 3021 w 10000"/>
                <a:gd name="connsiteY23" fmla="*/ 8600 h 10000"/>
                <a:gd name="connsiteX24" fmla="*/ 2688 w 10000"/>
                <a:gd name="connsiteY24" fmla="*/ 9041 h 10000"/>
                <a:gd name="connsiteX25" fmla="*/ 2292 w 10000"/>
                <a:gd name="connsiteY25" fmla="*/ 9438 h 10000"/>
                <a:gd name="connsiteX26" fmla="*/ 2008 w 10000"/>
                <a:gd name="connsiteY26" fmla="*/ 9636 h 10000"/>
                <a:gd name="connsiteX27" fmla="*/ 1473 w 10000"/>
                <a:gd name="connsiteY27" fmla="*/ 9852 h 10000"/>
                <a:gd name="connsiteX28" fmla="*/ 1237 w 10000"/>
                <a:gd name="connsiteY28" fmla="*/ 9960 h 10000"/>
                <a:gd name="connsiteX0" fmla="*/ 1225 w 10000"/>
                <a:gd name="connsiteY0" fmla="*/ 9976 h 10000"/>
                <a:gd name="connsiteX1" fmla="*/ 443 w 10000"/>
                <a:gd name="connsiteY1" fmla="*/ 9960 h 10000"/>
                <a:gd name="connsiteX2" fmla="*/ 141 w 10000"/>
                <a:gd name="connsiteY2" fmla="*/ 9489 h 10000"/>
                <a:gd name="connsiteX3" fmla="*/ 1 w 10000"/>
                <a:gd name="connsiteY3" fmla="*/ 8392 h 10000"/>
                <a:gd name="connsiteX4" fmla="*/ 90 w 10000"/>
                <a:gd name="connsiteY4" fmla="*/ 5669 h 10000"/>
                <a:gd name="connsiteX5" fmla="*/ 234 w 10000"/>
                <a:gd name="connsiteY5" fmla="*/ 3934 h 10000"/>
                <a:gd name="connsiteX6" fmla="*/ 1196 w 10000"/>
                <a:gd name="connsiteY6" fmla="*/ 2249 h 10000"/>
                <a:gd name="connsiteX7" fmla="*/ 2047 w 10000"/>
                <a:gd name="connsiteY7" fmla="*/ 1494 h 10000"/>
                <a:gd name="connsiteX8" fmla="*/ 2726 w 10000"/>
                <a:gd name="connsiteY8" fmla="*/ 750 h 10000"/>
                <a:gd name="connsiteX9" fmla="*/ 4221 w 10000"/>
                <a:gd name="connsiteY9" fmla="*/ 46 h 10000"/>
                <a:gd name="connsiteX10" fmla="*/ 5513 w 10000"/>
                <a:gd name="connsiteY10" fmla="*/ 126 h 10000"/>
                <a:gd name="connsiteX11" fmla="*/ 6364 w 10000"/>
                <a:gd name="connsiteY11" fmla="*/ 600 h 10000"/>
                <a:gd name="connsiteX12" fmla="*/ 6989 w 10000"/>
                <a:gd name="connsiteY12" fmla="*/ 1439 h 10000"/>
                <a:gd name="connsiteX13" fmla="*/ 7379 w 10000"/>
                <a:gd name="connsiteY13" fmla="*/ 2215 h 10000"/>
                <a:gd name="connsiteX14" fmla="*/ 7641 w 10000"/>
                <a:gd name="connsiteY14" fmla="*/ 2859 h 10000"/>
                <a:gd name="connsiteX15" fmla="*/ 9312 w 10000"/>
                <a:gd name="connsiteY15" fmla="*/ 3678 h 10000"/>
                <a:gd name="connsiteX16" fmla="*/ 9984 w 10000"/>
                <a:gd name="connsiteY16" fmla="*/ 5365 h 10000"/>
                <a:gd name="connsiteX17" fmla="*/ 8705 w 10000"/>
                <a:gd name="connsiteY17" fmla="*/ 5914 h 10000"/>
                <a:gd name="connsiteX18" fmla="*/ 8138 w 10000"/>
                <a:gd name="connsiteY18" fmla="*/ 5704 h 10000"/>
                <a:gd name="connsiteX19" fmla="*/ 6135 w 10000"/>
                <a:gd name="connsiteY19" fmla="*/ 5451 h 10000"/>
                <a:gd name="connsiteX20" fmla="*/ 5834 w 10000"/>
                <a:gd name="connsiteY20" fmla="*/ 6072 h 10000"/>
                <a:gd name="connsiteX21" fmla="*/ 5733 w 10000"/>
                <a:gd name="connsiteY21" fmla="*/ 6929 h 10000"/>
                <a:gd name="connsiteX22" fmla="*/ 3945 w 10000"/>
                <a:gd name="connsiteY22" fmla="*/ 8098 h 10000"/>
                <a:gd name="connsiteX23" fmla="*/ 3021 w 10000"/>
                <a:gd name="connsiteY23" fmla="*/ 8600 h 10000"/>
                <a:gd name="connsiteX24" fmla="*/ 2688 w 10000"/>
                <a:gd name="connsiteY24" fmla="*/ 9041 h 10000"/>
                <a:gd name="connsiteX25" fmla="*/ 2292 w 10000"/>
                <a:gd name="connsiteY25" fmla="*/ 9438 h 10000"/>
                <a:gd name="connsiteX26" fmla="*/ 2008 w 10000"/>
                <a:gd name="connsiteY26" fmla="*/ 9636 h 10000"/>
                <a:gd name="connsiteX27" fmla="*/ 1473 w 10000"/>
                <a:gd name="connsiteY27" fmla="*/ 9852 h 10000"/>
                <a:gd name="connsiteX28" fmla="*/ 1237 w 10000"/>
                <a:gd name="connsiteY28" fmla="*/ 9960 h 10000"/>
                <a:gd name="connsiteX0" fmla="*/ 1225 w 10000"/>
                <a:gd name="connsiteY0" fmla="*/ 9976 h 10000"/>
                <a:gd name="connsiteX1" fmla="*/ 443 w 10000"/>
                <a:gd name="connsiteY1" fmla="*/ 9960 h 10000"/>
                <a:gd name="connsiteX2" fmla="*/ 141 w 10000"/>
                <a:gd name="connsiteY2" fmla="*/ 9489 h 10000"/>
                <a:gd name="connsiteX3" fmla="*/ 1 w 10000"/>
                <a:gd name="connsiteY3" fmla="*/ 8392 h 10000"/>
                <a:gd name="connsiteX4" fmla="*/ 90 w 10000"/>
                <a:gd name="connsiteY4" fmla="*/ 5669 h 10000"/>
                <a:gd name="connsiteX5" fmla="*/ 234 w 10000"/>
                <a:gd name="connsiteY5" fmla="*/ 3934 h 10000"/>
                <a:gd name="connsiteX6" fmla="*/ 1196 w 10000"/>
                <a:gd name="connsiteY6" fmla="*/ 2249 h 10000"/>
                <a:gd name="connsiteX7" fmla="*/ 2047 w 10000"/>
                <a:gd name="connsiteY7" fmla="*/ 1494 h 10000"/>
                <a:gd name="connsiteX8" fmla="*/ 2726 w 10000"/>
                <a:gd name="connsiteY8" fmla="*/ 750 h 10000"/>
                <a:gd name="connsiteX9" fmla="*/ 4221 w 10000"/>
                <a:gd name="connsiteY9" fmla="*/ 46 h 10000"/>
                <a:gd name="connsiteX10" fmla="*/ 5513 w 10000"/>
                <a:gd name="connsiteY10" fmla="*/ 126 h 10000"/>
                <a:gd name="connsiteX11" fmla="*/ 6364 w 10000"/>
                <a:gd name="connsiteY11" fmla="*/ 600 h 10000"/>
                <a:gd name="connsiteX12" fmla="*/ 6989 w 10000"/>
                <a:gd name="connsiteY12" fmla="*/ 1439 h 10000"/>
                <a:gd name="connsiteX13" fmla="*/ 7379 w 10000"/>
                <a:gd name="connsiteY13" fmla="*/ 2215 h 10000"/>
                <a:gd name="connsiteX14" fmla="*/ 7641 w 10000"/>
                <a:gd name="connsiteY14" fmla="*/ 2859 h 10000"/>
                <a:gd name="connsiteX15" fmla="*/ 9312 w 10000"/>
                <a:gd name="connsiteY15" fmla="*/ 3678 h 10000"/>
                <a:gd name="connsiteX16" fmla="*/ 9984 w 10000"/>
                <a:gd name="connsiteY16" fmla="*/ 5365 h 10000"/>
                <a:gd name="connsiteX17" fmla="*/ 8705 w 10000"/>
                <a:gd name="connsiteY17" fmla="*/ 5914 h 10000"/>
                <a:gd name="connsiteX18" fmla="*/ 8138 w 10000"/>
                <a:gd name="connsiteY18" fmla="*/ 5704 h 10000"/>
                <a:gd name="connsiteX19" fmla="*/ 6135 w 10000"/>
                <a:gd name="connsiteY19" fmla="*/ 5451 h 10000"/>
                <a:gd name="connsiteX20" fmla="*/ 5834 w 10000"/>
                <a:gd name="connsiteY20" fmla="*/ 6072 h 10000"/>
                <a:gd name="connsiteX21" fmla="*/ 5733 w 10000"/>
                <a:gd name="connsiteY21" fmla="*/ 6929 h 10000"/>
                <a:gd name="connsiteX22" fmla="*/ 3945 w 10000"/>
                <a:gd name="connsiteY22" fmla="*/ 8098 h 10000"/>
                <a:gd name="connsiteX23" fmla="*/ 3021 w 10000"/>
                <a:gd name="connsiteY23" fmla="*/ 8600 h 10000"/>
                <a:gd name="connsiteX24" fmla="*/ 2688 w 10000"/>
                <a:gd name="connsiteY24" fmla="*/ 9041 h 10000"/>
                <a:gd name="connsiteX25" fmla="*/ 2292 w 10000"/>
                <a:gd name="connsiteY25" fmla="*/ 9438 h 10000"/>
                <a:gd name="connsiteX26" fmla="*/ 2008 w 10000"/>
                <a:gd name="connsiteY26" fmla="*/ 9636 h 10000"/>
                <a:gd name="connsiteX27" fmla="*/ 1473 w 10000"/>
                <a:gd name="connsiteY27" fmla="*/ 9852 h 10000"/>
                <a:gd name="connsiteX28" fmla="*/ 1237 w 10000"/>
                <a:gd name="connsiteY28" fmla="*/ 9960 h 10000"/>
                <a:gd name="connsiteX0" fmla="*/ 1225 w 10000"/>
                <a:gd name="connsiteY0" fmla="*/ 9976 h 10000"/>
                <a:gd name="connsiteX1" fmla="*/ 443 w 10000"/>
                <a:gd name="connsiteY1" fmla="*/ 9960 h 10000"/>
                <a:gd name="connsiteX2" fmla="*/ 141 w 10000"/>
                <a:gd name="connsiteY2" fmla="*/ 9489 h 10000"/>
                <a:gd name="connsiteX3" fmla="*/ 1 w 10000"/>
                <a:gd name="connsiteY3" fmla="*/ 8392 h 10000"/>
                <a:gd name="connsiteX4" fmla="*/ 90 w 10000"/>
                <a:gd name="connsiteY4" fmla="*/ 5669 h 10000"/>
                <a:gd name="connsiteX5" fmla="*/ 234 w 10000"/>
                <a:gd name="connsiteY5" fmla="*/ 3934 h 10000"/>
                <a:gd name="connsiteX6" fmla="*/ 1196 w 10000"/>
                <a:gd name="connsiteY6" fmla="*/ 2249 h 10000"/>
                <a:gd name="connsiteX7" fmla="*/ 2047 w 10000"/>
                <a:gd name="connsiteY7" fmla="*/ 1494 h 10000"/>
                <a:gd name="connsiteX8" fmla="*/ 2726 w 10000"/>
                <a:gd name="connsiteY8" fmla="*/ 750 h 10000"/>
                <a:gd name="connsiteX9" fmla="*/ 4221 w 10000"/>
                <a:gd name="connsiteY9" fmla="*/ 46 h 10000"/>
                <a:gd name="connsiteX10" fmla="*/ 5513 w 10000"/>
                <a:gd name="connsiteY10" fmla="*/ 126 h 10000"/>
                <a:gd name="connsiteX11" fmla="*/ 6364 w 10000"/>
                <a:gd name="connsiteY11" fmla="*/ 600 h 10000"/>
                <a:gd name="connsiteX12" fmla="*/ 6989 w 10000"/>
                <a:gd name="connsiteY12" fmla="*/ 1439 h 10000"/>
                <a:gd name="connsiteX13" fmla="*/ 7379 w 10000"/>
                <a:gd name="connsiteY13" fmla="*/ 2215 h 10000"/>
                <a:gd name="connsiteX14" fmla="*/ 7641 w 10000"/>
                <a:gd name="connsiteY14" fmla="*/ 2859 h 10000"/>
                <a:gd name="connsiteX15" fmla="*/ 9312 w 10000"/>
                <a:gd name="connsiteY15" fmla="*/ 3678 h 10000"/>
                <a:gd name="connsiteX16" fmla="*/ 9984 w 10000"/>
                <a:gd name="connsiteY16" fmla="*/ 5365 h 10000"/>
                <a:gd name="connsiteX17" fmla="*/ 8705 w 10000"/>
                <a:gd name="connsiteY17" fmla="*/ 5914 h 10000"/>
                <a:gd name="connsiteX18" fmla="*/ 8138 w 10000"/>
                <a:gd name="connsiteY18" fmla="*/ 5704 h 10000"/>
                <a:gd name="connsiteX19" fmla="*/ 6135 w 10000"/>
                <a:gd name="connsiteY19" fmla="*/ 5451 h 10000"/>
                <a:gd name="connsiteX20" fmla="*/ 5834 w 10000"/>
                <a:gd name="connsiteY20" fmla="*/ 6072 h 10000"/>
                <a:gd name="connsiteX21" fmla="*/ 5733 w 10000"/>
                <a:gd name="connsiteY21" fmla="*/ 6929 h 10000"/>
                <a:gd name="connsiteX22" fmla="*/ 3945 w 10000"/>
                <a:gd name="connsiteY22" fmla="*/ 8098 h 10000"/>
                <a:gd name="connsiteX23" fmla="*/ 3021 w 10000"/>
                <a:gd name="connsiteY23" fmla="*/ 8600 h 10000"/>
                <a:gd name="connsiteX24" fmla="*/ 2688 w 10000"/>
                <a:gd name="connsiteY24" fmla="*/ 9041 h 10000"/>
                <a:gd name="connsiteX25" fmla="*/ 2292 w 10000"/>
                <a:gd name="connsiteY25" fmla="*/ 9438 h 10000"/>
                <a:gd name="connsiteX26" fmla="*/ 2008 w 10000"/>
                <a:gd name="connsiteY26" fmla="*/ 9636 h 10000"/>
                <a:gd name="connsiteX27" fmla="*/ 1473 w 10000"/>
                <a:gd name="connsiteY27" fmla="*/ 9852 h 10000"/>
                <a:gd name="connsiteX28" fmla="*/ 1237 w 10000"/>
                <a:gd name="connsiteY28" fmla="*/ 9960 h 10000"/>
                <a:gd name="connsiteX0" fmla="*/ 1225 w 10000"/>
                <a:gd name="connsiteY0" fmla="*/ 9976 h 10000"/>
                <a:gd name="connsiteX1" fmla="*/ 443 w 10000"/>
                <a:gd name="connsiteY1" fmla="*/ 9960 h 10000"/>
                <a:gd name="connsiteX2" fmla="*/ 141 w 10000"/>
                <a:gd name="connsiteY2" fmla="*/ 9489 h 10000"/>
                <a:gd name="connsiteX3" fmla="*/ 1 w 10000"/>
                <a:gd name="connsiteY3" fmla="*/ 8392 h 10000"/>
                <a:gd name="connsiteX4" fmla="*/ 90 w 10000"/>
                <a:gd name="connsiteY4" fmla="*/ 5669 h 10000"/>
                <a:gd name="connsiteX5" fmla="*/ 234 w 10000"/>
                <a:gd name="connsiteY5" fmla="*/ 3934 h 10000"/>
                <a:gd name="connsiteX6" fmla="*/ 1196 w 10000"/>
                <a:gd name="connsiteY6" fmla="*/ 2249 h 10000"/>
                <a:gd name="connsiteX7" fmla="*/ 2047 w 10000"/>
                <a:gd name="connsiteY7" fmla="*/ 1494 h 10000"/>
                <a:gd name="connsiteX8" fmla="*/ 2726 w 10000"/>
                <a:gd name="connsiteY8" fmla="*/ 750 h 10000"/>
                <a:gd name="connsiteX9" fmla="*/ 4221 w 10000"/>
                <a:gd name="connsiteY9" fmla="*/ 46 h 10000"/>
                <a:gd name="connsiteX10" fmla="*/ 5513 w 10000"/>
                <a:gd name="connsiteY10" fmla="*/ 126 h 10000"/>
                <a:gd name="connsiteX11" fmla="*/ 6364 w 10000"/>
                <a:gd name="connsiteY11" fmla="*/ 600 h 10000"/>
                <a:gd name="connsiteX12" fmla="*/ 6989 w 10000"/>
                <a:gd name="connsiteY12" fmla="*/ 1439 h 10000"/>
                <a:gd name="connsiteX13" fmla="*/ 7379 w 10000"/>
                <a:gd name="connsiteY13" fmla="*/ 2215 h 10000"/>
                <a:gd name="connsiteX14" fmla="*/ 7641 w 10000"/>
                <a:gd name="connsiteY14" fmla="*/ 2859 h 10000"/>
                <a:gd name="connsiteX15" fmla="*/ 9312 w 10000"/>
                <a:gd name="connsiteY15" fmla="*/ 3678 h 10000"/>
                <a:gd name="connsiteX16" fmla="*/ 9984 w 10000"/>
                <a:gd name="connsiteY16" fmla="*/ 5365 h 10000"/>
                <a:gd name="connsiteX17" fmla="*/ 8705 w 10000"/>
                <a:gd name="connsiteY17" fmla="*/ 5914 h 10000"/>
                <a:gd name="connsiteX18" fmla="*/ 8138 w 10000"/>
                <a:gd name="connsiteY18" fmla="*/ 5704 h 10000"/>
                <a:gd name="connsiteX19" fmla="*/ 6387 w 10000"/>
                <a:gd name="connsiteY19" fmla="*/ 5415 h 10000"/>
                <a:gd name="connsiteX20" fmla="*/ 5834 w 10000"/>
                <a:gd name="connsiteY20" fmla="*/ 6072 h 10000"/>
                <a:gd name="connsiteX21" fmla="*/ 5733 w 10000"/>
                <a:gd name="connsiteY21" fmla="*/ 6929 h 10000"/>
                <a:gd name="connsiteX22" fmla="*/ 3945 w 10000"/>
                <a:gd name="connsiteY22" fmla="*/ 8098 h 10000"/>
                <a:gd name="connsiteX23" fmla="*/ 3021 w 10000"/>
                <a:gd name="connsiteY23" fmla="*/ 8600 h 10000"/>
                <a:gd name="connsiteX24" fmla="*/ 2688 w 10000"/>
                <a:gd name="connsiteY24" fmla="*/ 9041 h 10000"/>
                <a:gd name="connsiteX25" fmla="*/ 2292 w 10000"/>
                <a:gd name="connsiteY25" fmla="*/ 9438 h 10000"/>
                <a:gd name="connsiteX26" fmla="*/ 2008 w 10000"/>
                <a:gd name="connsiteY26" fmla="*/ 9636 h 10000"/>
                <a:gd name="connsiteX27" fmla="*/ 1473 w 10000"/>
                <a:gd name="connsiteY27" fmla="*/ 9852 h 10000"/>
                <a:gd name="connsiteX28" fmla="*/ 1237 w 10000"/>
                <a:gd name="connsiteY28" fmla="*/ 9960 h 10000"/>
                <a:gd name="connsiteX0" fmla="*/ 1225 w 10000"/>
                <a:gd name="connsiteY0" fmla="*/ 9976 h 10000"/>
                <a:gd name="connsiteX1" fmla="*/ 443 w 10000"/>
                <a:gd name="connsiteY1" fmla="*/ 9960 h 10000"/>
                <a:gd name="connsiteX2" fmla="*/ 141 w 10000"/>
                <a:gd name="connsiteY2" fmla="*/ 9489 h 10000"/>
                <a:gd name="connsiteX3" fmla="*/ 1 w 10000"/>
                <a:gd name="connsiteY3" fmla="*/ 8392 h 10000"/>
                <a:gd name="connsiteX4" fmla="*/ 90 w 10000"/>
                <a:gd name="connsiteY4" fmla="*/ 5669 h 10000"/>
                <a:gd name="connsiteX5" fmla="*/ 234 w 10000"/>
                <a:gd name="connsiteY5" fmla="*/ 3934 h 10000"/>
                <a:gd name="connsiteX6" fmla="*/ 1196 w 10000"/>
                <a:gd name="connsiteY6" fmla="*/ 2249 h 10000"/>
                <a:gd name="connsiteX7" fmla="*/ 2047 w 10000"/>
                <a:gd name="connsiteY7" fmla="*/ 1494 h 10000"/>
                <a:gd name="connsiteX8" fmla="*/ 2726 w 10000"/>
                <a:gd name="connsiteY8" fmla="*/ 750 h 10000"/>
                <a:gd name="connsiteX9" fmla="*/ 4221 w 10000"/>
                <a:gd name="connsiteY9" fmla="*/ 46 h 10000"/>
                <a:gd name="connsiteX10" fmla="*/ 5513 w 10000"/>
                <a:gd name="connsiteY10" fmla="*/ 126 h 10000"/>
                <a:gd name="connsiteX11" fmla="*/ 6364 w 10000"/>
                <a:gd name="connsiteY11" fmla="*/ 600 h 10000"/>
                <a:gd name="connsiteX12" fmla="*/ 6989 w 10000"/>
                <a:gd name="connsiteY12" fmla="*/ 1439 h 10000"/>
                <a:gd name="connsiteX13" fmla="*/ 7379 w 10000"/>
                <a:gd name="connsiteY13" fmla="*/ 2215 h 10000"/>
                <a:gd name="connsiteX14" fmla="*/ 7641 w 10000"/>
                <a:gd name="connsiteY14" fmla="*/ 2859 h 10000"/>
                <a:gd name="connsiteX15" fmla="*/ 9312 w 10000"/>
                <a:gd name="connsiteY15" fmla="*/ 3678 h 10000"/>
                <a:gd name="connsiteX16" fmla="*/ 9984 w 10000"/>
                <a:gd name="connsiteY16" fmla="*/ 5365 h 10000"/>
                <a:gd name="connsiteX17" fmla="*/ 8705 w 10000"/>
                <a:gd name="connsiteY17" fmla="*/ 5914 h 10000"/>
                <a:gd name="connsiteX18" fmla="*/ 8138 w 10000"/>
                <a:gd name="connsiteY18" fmla="*/ 5704 h 10000"/>
                <a:gd name="connsiteX19" fmla="*/ 6387 w 10000"/>
                <a:gd name="connsiteY19" fmla="*/ 5415 h 10000"/>
                <a:gd name="connsiteX20" fmla="*/ 5834 w 10000"/>
                <a:gd name="connsiteY20" fmla="*/ 6072 h 10000"/>
                <a:gd name="connsiteX21" fmla="*/ 5733 w 10000"/>
                <a:gd name="connsiteY21" fmla="*/ 6929 h 10000"/>
                <a:gd name="connsiteX22" fmla="*/ 4628 w 10000"/>
                <a:gd name="connsiteY22" fmla="*/ 7659 h 10000"/>
                <a:gd name="connsiteX23" fmla="*/ 3945 w 10000"/>
                <a:gd name="connsiteY23" fmla="*/ 8098 h 10000"/>
                <a:gd name="connsiteX24" fmla="*/ 3021 w 10000"/>
                <a:gd name="connsiteY24" fmla="*/ 8600 h 10000"/>
                <a:gd name="connsiteX25" fmla="*/ 2688 w 10000"/>
                <a:gd name="connsiteY25" fmla="*/ 9041 h 10000"/>
                <a:gd name="connsiteX26" fmla="*/ 2292 w 10000"/>
                <a:gd name="connsiteY26" fmla="*/ 9438 h 10000"/>
                <a:gd name="connsiteX27" fmla="*/ 2008 w 10000"/>
                <a:gd name="connsiteY27" fmla="*/ 9636 h 10000"/>
                <a:gd name="connsiteX28" fmla="*/ 1473 w 10000"/>
                <a:gd name="connsiteY28" fmla="*/ 9852 h 10000"/>
                <a:gd name="connsiteX29" fmla="*/ 1237 w 10000"/>
                <a:gd name="connsiteY29" fmla="*/ 9960 h 10000"/>
                <a:gd name="connsiteX0" fmla="*/ 1225 w 10000"/>
                <a:gd name="connsiteY0" fmla="*/ 9976 h 10000"/>
                <a:gd name="connsiteX1" fmla="*/ 443 w 10000"/>
                <a:gd name="connsiteY1" fmla="*/ 9960 h 10000"/>
                <a:gd name="connsiteX2" fmla="*/ 141 w 10000"/>
                <a:gd name="connsiteY2" fmla="*/ 9489 h 10000"/>
                <a:gd name="connsiteX3" fmla="*/ 1 w 10000"/>
                <a:gd name="connsiteY3" fmla="*/ 8392 h 10000"/>
                <a:gd name="connsiteX4" fmla="*/ 90 w 10000"/>
                <a:gd name="connsiteY4" fmla="*/ 5669 h 10000"/>
                <a:gd name="connsiteX5" fmla="*/ 234 w 10000"/>
                <a:gd name="connsiteY5" fmla="*/ 3934 h 10000"/>
                <a:gd name="connsiteX6" fmla="*/ 1196 w 10000"/>
                <a:gd name="connsiteY6" fmla="*/ 2249 h 10000"/>
                <a:gd name="connsiteX7" fmla="*/ 2047 w 10000"/>
                <a:gd name="connsiteY7" fmla="*/ 1494 h 10000"/>
                <a:gd name="connsiteX8" fmla="*/ 2726 w 10000"/>
                <a:gd name="connsiteY8" fmla="*/ 750 h 10000"/>
                <a:gd name="connsiteX9" fmla="*/ 4221 w 10000"/>
                <a:gd name="connsiteY9" fmla="*/ 46 h 10000"/>
                <a:gd name="connsiteX10" fmla="*/ 5513 w 10000"/>
                <a:gd name="connsiteY10" fmla="*/ 126 h 10000"/>
                <a:gd name="connsiteX11" fmla="*/ 6364 w 10000"/>
                <a:gd name="connsiteY11" fmla="*/ 600 h 10000"/>
                <a:gd name="connsiteX12" fmla="*/ 6989 w 10000"/>
                <a:gd name="connsiteY12" fmla="*/ 1439 h 10000"/>
                <a:gd name="connsiteX13" fmla="*/ 7379 w 10000"/>
                <a:gd name="connsiteY13" fmla="*/ 2215 h 10000"/>
                <a:gd name="connsiteX14" fmla="*/ 7641 w 10000"/>
                <a:gd name="connsiteY14" fmla="*/ 2859 h 10000"/>
                <a:gd name="connsiteX15" fmla="*/ 9312 w 10000"/>
                <a:gd name="connsiteY15" fmla="*/ 3678 h 10000"/>
                <a:gd name="connsiteX16" fmla="*/ 9984 w 10000"/>
                <a:gd name="connsiteY16" fmla="*/ 5365 h 10000"/>
                <a:gd name="connsiteX17" fmla="*/ 8705 w 10000"/>
                <a:gd name="connsiteY17" fmla="*/ 5914 h 10000"/>
                <a:gd name="connsiteX18" fmla="*/ 8138 w 10000"/>
                <a:gd name="connsiteY18" fmla="*/ 5704 h 10000"/>
                <a:gd name="connsiteX19" fmla="*/ 6387 w 10000"/>
                <a:gd name="connsiteY19" fmla="*/ 5415 h 10000"/>
                <a:gd name="connsiteX20" fmla="*/ 5834 w 10000"/>
                <a:gd name="connsiteY20" fmla="*/ 6072 h 10000"/>
                <a:gd name="connsiteX21" fmla="*/ 5733 w 10000"/>
                <a:gd name="connsiteY21" fmla="*/ 6929 h 10000"/>
                <a:gd name="connsiteX22" fmla="*/ 4675 w 10000"/>
                <a:gd name="connsiteY22" fmla="*/ 7712 h 10000"/>
                <a:gd name="connsiteX23" fmla="*/ 3945 w 10000"/>
                <a:gd name="connsiteY23" fmla="*/ 8098 h 10000"/>
                <a:gd name="connsiteX24" fmla="*/ 3021 w 10000"/>
                <a:gd name="connsiteY24" fmla="*/ 8600 h 10000"/>
                <a:gd name="connsiteX25" fmla="*/ 2688 w 10000"/>
                <a:gd name="connsiteY25" fmla="*/ 9041 h 10000"/>
                <a:gd name="connsiteX26" fmla="*/ 2292 w 10000"/>
                <a:gd name="connsiteY26" fmla="*/ 9438 h 10000"/>
                <a:gd name="connsiteX27" fmla="*/ 2008 w 10000"/>
                <a:gd name="connsiteY27" fmla="*/ 9636 h 10000"/>
                <a:gd name="connsiteX28" fmla="*/ 1473 w 10000"/>
                <a:gd name="connsiteY28" fmla="*/ 9852 h 10000"/>
                <a:gd name="connsiteX29" fmla="*/ 1237 w 10000"/>
                <a:gd name="connsiteY29" fmla="*/ 9960 h 10000"/>
                <a:gd name="connsiteX0" fmla="*/ 1225 w 10000"/>
                <a:gd name="connsiteY0" fmla="*/ 9976 h 10000"/>
                <a:gd name="connsiteX1" fmla="*/ 443 w 10000"/>
                <a:gd name="connsiteY1" fmla="*/ 9960 h 10000"/>
                <a:gd name="connsiteX2" fmla="*/ 141 w 10000"/>
                <a:gd name="connsiteY2" fmla="*/ 9489 h 10000"/>
                <a:gd name="connsiteX3" fmla="*/ 1 w 10000"/>
                <a:gd name="connsiteY3" fmla="*/ 8392 h 10000"/>
                <a:gd name="connsiteX4" fmla="*/ 90 w 10000"/>
                <a:gd name="connsiteY4" fmla="*/ 5669 h 10000"/>
                <a:gd name="connsiteX5" fmla="*/ 234 w 10000"/>
                <a:gd name="connsiteY5" fmla="*/ 3934 h 10000"/>
                <a:gd name="connsiteX6" fmla="*/ 1196 w 10000"/>
                <a:gd name="connsiteY6" fmla="*/ 2249 h 10000"/>
                <a:gd name="connsiteX7" fmla="*/ 2047 w 10000"/>
                <a:gd name="connsiteY7" fmla="*/ 1494 h 10000"/>
                <a:gd name="connsiteX8" fmla="*/ 2726 w 10000"/>
                <a:gd name="connsiteY8" fmla="*/ 750 h 10000"/>
                <a:gd name="connsiteX9" fmla="*/ 4221 w 10000"/>
                <a:gd name="connsiteY9" fmla="*/ 46 h 10000"/>
                <a:gd name="connsiteX10" fmla="*/ 5513 w 10000"/>
                <a:gd name="connsiteY10" fmla="*/ 126 h 10000"/>
                <a:gd name="connsiteX11" fmla="*/ 6364 w 10000"/>
                <a:gd name="connsiteY11" fmla="*/ 600 h 10000"/>
                <a:gd name="connsiteX12" fmla="*/ 6989 w 10000"/>
                <a:gd name="connsiteY12" fmla="*/ 1439 h 10000"/>
                <a:gd name="connsiteX13" fmla="*/ 7379 w 10000"/>
                <a:gd name="connsiteY13" fmla="*/ 2215 h 10000"/>
                <a:gd name="connsiteX14" fmla="*/ 7641 w 10000"/>
                <a:gd name="connsiteY14" fmla="*/ 2859 h 10000"/>
                <a:gd name="connsiteX15" fmla="*/ 9312 w 10000"/>
                <a:gd name="connsiteY15" fmla="*/ 3678 h 10000"/>
                <a:gd name="connsiteX16" fmla="*/ 9984 w 10000"/>
                <a:gd name="connsiteY16" fmla="*/ 5365 h 10000"/>
                <a:gd name="connsiteX17" fmla="*/ 8705 w 10000"/>
                <a:gd name="connsiteY17" fmla="*/ 5914 h 10000"/>
                <a:gd name="connsiteX18" fmla="*/ 8138 w 10000"/>
                <a:gd name="connsiteY18" fmla="*/ 5704 h 10000"/>
                <a:gd name="connsiteX19" fmla="*/ 6387 w 10000"/>
                <a:gd name="connsiteY19" fmla="*/ 5415 h 10000"/>
                <a:gd name="connsiteX20" fmla="*/ 5834 w 10000"/>
                <a:gd name="connsiteY20" fmla="*/ 6072 h 10000"/>
                <a:gd name="connsiteX21" fmla="*/ 5733 w 10000"/>
                <a:gd name="connsiteY21" fmla="*/ 6929 h 10000"/>
                <a:gd name="connsiteX22" fmla="*/ 4769 w 10000"/>
                <a:gd name="connsiteY22" fmla="*/ 7748 h 10000"/>
                <a:gd name="connsiteX23" fmla="*/ 3945 w 10000"/>
                <a:gd name="connsiteY23" fmla="*/ 8098 h 10000"/>
                <a:gd name="connsiteX24" fmla="*/ 3021 w 10000"/>
                <a:gd name="connsiteY24" fmla="*/ 8600 h 10000"/>
                <a:gd name="connsiteX25" fmla="*/ 2688 w 10000"/>
                <a:gd name="connsiteY25" fmla="*/ 9041 h 10000"/>
                <a:gd name="connsiteX26" fmla="*/ 2292 w 10000"/>
                <a:gd name="connsiteY26" fmla="*/ 9438 h 10000"/>
                <a:gd name="connsiteX27" fmla="*/ 2008 w 10000"/>
                <a:gd name="connsiteY27" fmla="*/ 9636 h 10000"/>
                <a:gd name="connsiteX28" fmla="*/ 1473 w 10000"/>
                <a:gd name="connsiteY28" fmla="*/ 9852 h 10000"/>
                <a:gd name="connsiteX29" fmla="*/ 1237 w 10000"/>
                <a:gd name="connsiteY29" fmla="*/ 9960 h 10000"/>
                <a:gd name="connsiteX0" fmla="*/ 1225 w 10000"/>
                <a:gd name="connsiteY0" fmla="*/ 9976 h 10000"/>
                <a:gd name="connsiteX1" fmla="*/ 443 w 10000"/>
                <a:gd name="connsiteY1" fmla="*/ 9960 h 10000"/>
                <a:gd name="connsiteX2" fmla="*/ 141 w 10000"/>
                <a:gd name="connsiteY2" fmla="*/ 9489 h 10000"/>
                <a:gd name="connsiteX3" fmla="*/ 1 w 10000"/>
                <a:gd name="connsiteY3" fmla="*/ 8392 h 10000"/>
                <a:gd name="connsiteX4" fmla="*/ 90 w 10000"/>
                <a:gd name="connsiteY4" fmla="*/ 5669 h 10000"/>
                <a:gd name="connsiteX5" fmla="*/ 234 w 10000"/>
                <a:gd name="connsiteY5" fmla="*/ 3934 h 10000"/>
                <a:gd name="connsiteX6" fmla="*/ 1196 w 10000"/>
                <a:gd name="connsiteY6" fmla="*/ 2249 h 10000"/>
                <a:gd name="connsiteX7" fmla="*/ 2047 w 10000"/>
                <a:gd name="connsiteY7" fmla="*/ 1494 h 10000"/>
                <a:gd name="connsiteX8" fmla="*/ 2726 w 10000"/>
                <a:gd name="connsiteY8" fmla="*/ 750 h 10000"/>
                <a:gd name="connsiteX9" fmla="*/ 4221 w 10000"/>
                <a:gd name="connsiteY9" fmla="*/ 46 h 10000"/>
                <a:gd name="connsiteX10" fmla="*/ 5513 w 10000"/>
                <a:gd name="connsiteY10" fmla="*/ 126 h 10000"/>
                <a:gd name="connsiteX11" fmla="*/ 6364 w 10000"/>
                <a:gd name="connsiteY11" fmla="*/ 600 h 10000"/>
                <a:gd name="connsiteX12" fmla="*/ 6989 w 10000"/>
                <a:gd name="connsiteY12" fmla="*/ 1439 h 10000"/>
                <a:gd name="connsiteX13" fmla="*/ 7379 w 10000"/>
                <a:gd name="connsiteY13" fmla="*/ 2215 h 10000"/>
                <a:gd name="connsiteX14" fmla="*/ 7641 w 10000"/>
                <a:gd name="connsiteY14" fmla="*/ 2859 h 10000"/>
                <a:gd name="connsiteX15" fmla="*/ 9312 w 10000"/>
                <a:gd name="connsiteY15" fmla="*/ 3678 h 10000"/>
                <a:gd name="connsiteX16" fmla="*/ 9984 w 10000"/>
                <a:gd name="connsiteY16" fmla="*/ 5365 h 10000"/>
                <a:gd name="connsiteX17" fmla="*/ 8705 w 10000"/>
                <a:gd name="connsiteY17" fmla="*/ 5914 h 10000"/>
                <a:gd name="connsiteX18" fmla="*/ 8138 w 10000"/>
                <a:gd name="connsiteY18" fmla="*/ 5704 h 10000"/>
                <a:gd name="connsiteX19" fmla="*/ 6387 w 10000"/>
                <a:gd name="connsiteY19" fmla="*/ 5415 h 10000"/>
                <a:gd name="connsiteX20" fmla="*/ 5834 w 10000"/>
                <a:gd name="connsiteY20" fmla="*/ 6072 h 10000"/>
                <a:gd name="connsiteX21" fmla="*/ 5733 w 10000"/>
                <a:gd name="connsiteY21" fmla="*/ 6929 h 10000"/>
                <a:gd name="connsiteX22" fmla="*/ 5225 w 10000"/>
                <a:gd name="connsiteY22" fmla="*/ 7339 h 10000"/>
                <a:gd name="connsiteX23" fmla="*/ 3945 w 10000"/>
                <a:gd name="connsiteY23" fmla="*/ 8098 h 10000"/>
                <a:gd name="connsiteX24" fmla="*/ 3021 w 10000"/>
                <a:gd name="connsiteY24" fmla="*/ 8600 h 10000"/>
                <a:gd name="connsiteX25" fmla="*/ 2688 w 10000"/>
                <a:gd name="connsiteY25" fmla="*/ 9041 h 10000"/>
                <a:gd name="connsiteX26" fmla="*/ 2292 w 10000"/>
                <a:gd name="connsiteY26" fmla="*/ 9438 h 10000"/>
                <a:gd name="connsiteX27" fmla="*/ 2008 w 10000"/>
                <a:gd name="connsiteY27" fmla="*/ 9636 h 10000"/>
                <a:gd name="connsiteX28" fmla="*/ 1473 w 10000"/>
                <a:gd name="connsiteY28" fmla="*/ 9852 h 10000"/>
                <a:gd name="connsiteX29" fmla="*/ 1237 w 10000"/>
                <a:gd name="connsiteY29" fmla="*/ 9960 h 10000"/>
                <a:gd name="connsiteX0" fmla="*/ 1225 w 10000"/>
                <a:gd name="connsiteY0" fmla="*/ 9976 h 10000"/>
                <a:gd name="connsiteX1" fmla="*/ 443 w 10000"/>
                <a:gd name="connsiteY1" fmla="*/ 9960 h 10000"/>
                <a:gd name="connsiteX2" fmla="*/ 141 w 10000"/>
                <a:gd name="connsiteY2" fmla="*/ 9489 h 10000"/>
                <a:gd name="connsiteX3" fmla="*/ 1 w 10000"/>
                <a:gd name="connsiteY3" fmla="*/ 8392 h 10000"/>
                <a:gd name="connsiteX4" fmla="*/ 90 w 10000"/>
                <a:gd name="connsiteY4" fmla="*/ 5669 h 10000"/>
                <a:gd name="connsiteX5" fmla="*/ 234 w 10000"/>
                <a:gd name="connsiteY5" fmla="*/ 3934 h 10000"/>
                <a:gd name="connsiteX6" fmla="*/ 1196 w 10000"/>
                <a:gd name="connsiteY6" fmla="*/ 2249 h 10000"/>
                <a:gd name="connsiteX7" fmla="*/ 2047 w 10000"/>
                <a:gd name="connsiteY7" fmla="*/ 1494 h 10000"/>
                <a:gd name="connsiteX8" fmla="*/ 2726 w 10000"/>
                <a:gd name="connsiteY8" fmla="*/ 750 h 10000"/>
                <a:gd name="connsiteX9" fmla="*/ 4221 w 10000"/>
                <a:gd name="connsiteY9" fmla="*/ 46 h 10000"/>
                <a:gd name="connsiteX10" fmla="*/ 5513 w 10000"/>
                <a:gd name="connsiteY10" fmla="*/ 126 h 10000"/>
                <a:gd name="connsiteX11" fmla="*/ 6364 w 10000"/>
                <a:gd name="connsiteY11" fmla="*/ 600 h 10000"/>
                <a:gd name="connsiteX12" fmla="*/ 6989 w 10000"/>
                <a:gd name="connsiteY12" fmla="*/ 1439 h 10000"/>
                <a:gd name="connsiteX13" fmla="*/ 7379 w 10000"/>
                <a:gd name="connsiteY13" fmla="*/ 2215 h 10000"/>
                <a:gd name="connsiteX14" fmla="*/ 7641 w 10000"/>
                <a:gd name="connsiteY14" fmla="*/ 2859 h 10000"/>
                <a:gd name="connsiteX15" fmla="*/ 9312 w 10000"/>
                <a:gd name="connsiteY15" fmla="*/ 3678 h 10000"/>
                <a:gd name="connsiteX16" fmla="*/ 9984 w 10000"/>
                <a:gd name="connsiteY16" fmla="*/ 5365 h 10000"/>
                <a:gd name="connsiteX17" fmla="*/ 8705 w 10000"/>
                <a:gd name="connsiteY17" fmla="*/ 5914 h 10000"/>
                <a:gd name="connsiteX18" fmla="*/ 8138 w 10000"/>
                <a:gd name="connsiteY18" fmla="*/ 5704 h 10000"/>
                <a:gd name="connsiteX19" fmla="*/ 6387 w 10000"/>
                <a:gd name="connsiteY19" fmla="*/ 5415 h 10000"/>
                <a:gd name="connsiteX20" fmla="*/ 5834 w 10000"/>
                <a:gd name="connsiteY20" fmla="*/ 6072 h 10000"/>
                <a:gd name="connsiteX21" fmla="*/ 5733 w 10000"/>
                <a:gd name="connsiteY21" fmla="*/ 6929 h 10000"/>
                <a:gd name="connsiteX22" fmla="*/ 5494 w 10000"/>
                <a:gd name="connsiteY22" fmla="*/ 7091 h 10000"/>
                <a:gd name="connsiteX23" fmla="*/ 5225 w 10000"/>
                <a:gd name="connsiteY23" fmla="*/ 7339 h 10000"/>
                <a:gd name="connsiteX24" fmla="*/ 3945 w 10000"/>
                <a:gd name="connsiteY24" fmla="*/ 8098 h 10000"/>
                <a:gd name="connsiteX25" fmla="*/ 3021 w 10000"/>
                <a:gd name="connsiteY25" fmla="*/ 8600 h 10000"/>
                <a:gd name="connsiteX26" fmla="*/ 2688 w 10000"/>
                <a:gd name="connsiteY26" fmla="*/ 9041 h 10000"/>
                <a:gd name="connsiteX27" fmla="*/ 2292 w 10000"/>
                <a:gd name="connsiteY27" fmla="*/ 9438 h 10000"/>
                <a:gd name="connsiteX28" fmla="*/ 2008 w 10000"/>
                <a:gd name="connsiteY28" fmla="*/ 9636 h 10000"/>
                <a:gd name="connsiteX29" fmla="*/ 1473 w 10000"/>
                <a:gd name="connsiteY29" fmla="*/ 9852 h 10000"/>
                <a:gd name="connsiteX30" fmla="*/ 1237 w 10000"/>
                <a:gd name="connsiteY30" fmla="*/ 9960 h 10000"/>
                <a:gd name="connsiteX0" fmla="*/ 1225 w 10000"/>
                <a:gd name="connsiteY0" fmla="*/ 9976 h 10000"/>
                <a:gd name="connsiteX1" fmla="*/ 443 w 10000"/>
                <a:gd name="connsiteY1" fmla="*/ 9960 h 10000"/>
                <a:gd name="connsiteX2" fmla="*/ 141 w 10000"/>
                <a:gd name="connsiteY2" fmla="*/ 9489 h 10000"/>
                <a:gd name="connsiteX3" fmla="*/ 1 w 10000"/>
                <a:gd name="connsiteY3" fmla="*/ 8392 h 10000"/>
                <a:gd name="connsiteX4" fmla="*/ 90 w 10000"/>
                <a:gd name="connsiteY4" fmla="*/ 5669 h 10000"/>
                <a:gd name="connsiteX5" fmla="*/ 234 w 10000"/>
                <a:gd name="connsiteY5" fmla="*/ 3934 h 10000"/>
                <a:gd name="connsiteX6" fmla="*/ 1196 w 10000"/>
                <a:gd name="connsiteY6" fmla="*/ 2249 h 10000"/>
                <a:gd name="connsiteX7" fmla="*/ 2047 w 10000"/>
                <a:gd name="connsiteY7" fmla="*/ 1494 h 10000"/>
                <a:gd name="connsiteX8" fmla="*/ 2726 w 10000"/>
                <a:gd name="connsiteY8" fmla="*/ 750 h 10000"/>
                <a:gd name="connsiteX9" fmla="*/ 4221 w 10000"/>
                <a:gd name="connsiteY9" fmla="*/ 46 h 10000"/>
                <a:gd name="connsiteX10" fmla="*/ 5513 w 10000"/>
                <a:gd name="connsiteY10" fmla="*/ 126 h 10000"/>
                <a:gd name="connsiteX11" fmla="*/ 6364 w 10000"/>
                <a:gd name="connsiteY11" fmla="*/ 600 h 10000"/>
                <a:gd name="connsiteX12" fmla="*/ 6989 w 10000"/>
                <a:gd name="connsiteY12" fmla="*/ 1439 h 10000"/>
                <a:gd name="connsiteX13" fmla="*/ 7379 w 10000"/>
                <a:gd name="connsiteY13" fmla="*/ 2215 h 10000"/>
                <a:gd name="connsiteX14" fmla="*/ 7641 w 10000"/>
                <a:gd name="connsiteY14" fmla="*/ 2859 h 10000"/>
                <a:gd name="connsiteX15" fmla="*/ 9312 w 10000"/>
                <a:gd name="connsiteY15" fmla="*/ 3678 h 10000"/>
                <a:gd name="connsiteX16" fmla="*/ 9984 w 10000"/>
                <a:gd name="connsiteY16" fmla="*/ 5365 h 10000"/>
                <a:gd name="connsiteX17" fmla="*/ 8705 w 10000"/>
                <a:gd name="connsiteY17" fmla="*/ 5914 h 10000"/>
                <a:gd name="connsiteX18" fmla="*/ 8138 w 10000"/>
                <a:gd name="connsiteY18" fmla="*/ 5704 h 10000"/>
                <a:gd name="connsiteX19" fmla="*/ 6387 w 10000"/>
                <a:gd name="connsiteY19" fmla="*/ 5415 h 10000"/>
                <a:gd name="connsiteX20" fmla="*/ 5834 w 10000"/>
                <a:gd name="connsiteY20" fmla="*/ 6072 h 10000"/>
                <a:gd name="connsiteX21" fmla="*/ 5733 w 10000"/>
                <a:gd name="connsiteY21" fmla="*/ 6929 h 10000"/>
                <a:gd name="connsiteX22" fmla="*/ 5494 w 10000"/>
                <a:gd name="connsiteY22" fmla="*/ 7091 h 10000"/>
                <a:gd name="connsiteX23" fmla="*/ 5225 w 10000"/>
                <a:gd name="connsiteY23" fmla="*/ 7339 h 10000"/>
                <a:gd name="connsiteX24" fmla="*/ 4637 w 10000"/>
                <a:gd name="connsiteY24" fmla="*/ 7778 h 10000"/>
                <a:gd name="connsiteX25" fmla="*/ 3021 w 10000"/>
                <a:gd name="connsiteY25" fmla="*/ 8600 h 10000"/>
                <a:gd name="connsiteX26" fmla="*/ 2688 w 10000"/>
                <a:gd name="connsiteY26" fmla="*/ 9041 h 10000"/>
                <a:gd name="connsiteX27" fmla="*/ 2292 w 10000"/>
                <a:gd name="connsiteY27" fmla="*/ 9438 h 10000"/>
                <a:gd name="connsiteX28" fmla="*/ 2008 w 10000"/>
                <a:gd name="connsiteY28" fmla="*/ 9636 h 10000"/>
                <a:gd name="connsiteX29" fmla="*/ 1473 w 10000"/>
                <a:gd name="connsiteY29" fmla="*/ 9852 h 10000"/>
                <a:gd name="connsiteX30" fmla="*/ 1237 w 10000"/>
                <a:gd name="connsiteY30" fmla="*/ 9960 h 10000"/>
                <a:gd name="connsiteX0" fmla="*/ 1225 w 10000"/>
                <a:gd name="connsiteY0" fmla="*/ 9976 h 10000"/>
                <a:gd name="connsiteX1" fmla="*/ 443 w 10000"/>
                <a:gd name="connsiteY1" fmla="*/ 9960 h 10000"/>
                <a:gd name="connsiteX2" fmla="*/ 141 w 10000"/>
                <a:gd name="connsiteY2" fmla="*/ 9489 h 10000"/>
                <a:gd name="connsiteX3" fmla="*/ 1 w 10000"/>
                <a:gd name="connsiteY3" fmla="*/ 8392 h 10000"/>
                <a:gd name="connsiteX4" fmla="*/ 90 w 10000"/>
                <a:gd name="connsiteY4" fmla="*/ 5669 h 10000"/>
                <a:gd name="connsiteX5" fmla="*/ 234 w 10000"/>
                <a:gd name="connsiteY5" fmla="*/ 3934 h 10000"/>
                <a:gd name="connsiteX6" fmla="*/ 1196 w 10000"/>
                <a:gd name="connsiteY6" fmla="*/ 2249 h 10000"/>
                <a:gd name="connsiteX7" fmla="*/ 2047 w 10000"/>
                <a:gd name="connsiteY7" fmla="*/ 1494 h 10000"/>
                <a:gd name="connsiteX8" fmla="*/ 2726 w 10000"/>
                <a:gd name="connsiteY8" fmla="*/ 750 h 10000"/>
                <a:gd name="connsiteX9" fmla="*/ 4221 w 10000"/>
                <a:gd name="connsiteY9" fmla="*/ 46 h 10000"/>
                <a:gd name="connsiteX10" fmla="*/ 5513 w 10000"/>
                <a:gd name="connsiteY10" fmla="*/ 126 h 10000"/>
                <a:gd name="connsiteX11" fmla="*/ 6364 w 10000"/>
                <a:gd name="connsiteY11" fmla="*/ 600 h 10000"/>
                <a:gd name="connsiteX12" fmla="*/ 6989 w 10000"/>
                <a:gd name="connsiteY12" fmla="*/ 1439 h 10000"/>
                <a:gd name="connsiteX13" fmla="*/ 7379 w 10000"/>
                <a:gd name="connsiteY13" fmla="*/ 2215 h 10000"/>
                <a:gd name="connsiteX14" fmla="*/ 7641 w 10000"/>
                <a:gd name="connsiteY14" fmla="*/ 2859 h 10000"/>
                <a:gd name="connsiteX15" fmla="*/ 9312 w 10000"/>
                <a:gd name="connsiteY15" fmla="*/ 3678 h 10000"/>
                <a:gd name="connsiteX16" fmla="*/ 9984 w 10000"/>
                <a:gd name="connsiteY16" fmla="*/ 5365 h 10000"/>
                <a:gd name="connsiteX17" fmla="*/ 8705 w 10000"/>
                <a:gd name="connsiteY17" fmla="*/ 5914 h 10000"/>
                <a:gd name="connsiteX18" fmla="*/ 8138 w 10000"/>
                <a:gd name="connsiteY18" fmla="*/ 5704 h 10000"/>
                <a:gd name="connsiteX19" fmla="*/ 6387 w 10000"/>
                <a:gd name="connsiteY19" fmla="*/ 5415 h 10000"/>
                <a:gd name="connsiteX20" fmla="*/ 5834 w 10000"/>
                <a:gd name="connsiteY20" fmla="*/ 6072 h 10000"/>
                <a:gd name="connsiteX21" fmla="*/ 5733 w 10000"/>
                <a:gd name="connsiteY21" fmla="*/ 6929 h 10000"/>
                <a:gd name="connsiteX22" fmla="*/ 5494 w 10000"/>
                <a:gd name="connsiteY22" fmla="*/ 7091 h 10000"/>
                <a:gd name="connsiteX23" fmla="*/ 5225 w 10000"/>
                <a:gd name="connsiteY23" fmla="*/ 7339 h 10000"/>
                <a:gd name="connsiteX24" fmla="*/ 4637 w 10000"/>
                <a:gd name="connsiteY24" fmla="*/ 7778 h 10000"/>
                <a:gd name="connsiteX25" fmla="*/ 3304 w 10000"/>
                <a:gd name="connsiteY25" fmla="*/ 8529 h 10000"/>
                <a:gd name="connsiteX26" fmla="*/ 2688 w 10000"/>
                <a:gd name="connsiteY26" fmla="*/ 9041 h 10000"/>
                <a:gd name="connsiteX27" fmla="*/ 2292 w 10000"/>
                <a:gd name="connsiteY27" fmla="*/ 9438 h 10000"/>
                <a:gd name="connsiteX28" fmla="*/ 2008 w 10000"/>
                <a:gd name="connsiteY28" fmla="*/ 9636 h 10000"/>
                <a:gd name="connsiteX29" fmla="*/ 1473 w 10000"/>
                <a:gd name="connsiteY29" fmla="*/ 9852 h 10000"/>
                <a:gd name="connsiteX30" fmla="*/ 1237 w 10000"/>
                <a:gd name="connsiteY30" fmla="*/ 9960 h 10000"/>
                <a:gd name="connsiteX0" fmla="*/ 1225 w 10000"/>
                <a:gd name="connsiteY0" fmla="*/ 9976 h 10000"/>
                <a:gd name="connsiteX1" fmla="*/ 443 w 10000"/>
                <a:gd name="connsiteY1" fmla="*/ 9960 h 10000"/>
                <a:gd name="connsiteX2" fmla="*/ 141 w 10000"/>
                <a:gd name="connsiteY2" fmla="*/ 9489 h 10000"/>
                <a:gd name="connsiteX3" fmla="*/ 1 w 10000"/>
                <a:gd name="connsiteY3" fmla="*/ 8392 h 10000"/>
                <a:gd name="connsiteX4" fmla="*/ 90 w 10000"/>
                <a:gd name="connsiteY4" fmla="*/ 5669 h 10000"/>
                <a:gd name="connsiteX5" fmla="*/ 234 w 10000"/>
                <a:gd name="connsiteY5" fmla="*/ 3934 h 10000"/>
                <a:gd name="connsiteX6" fmla="*/ 1196 w 10000"/>
                <a:gd name="connsiteY6" fmla="*/ 2249 h 10000"/>
                <a:gd name="connsiteX7" fmla="*/ 2047 w 10000"/>
                <a:gd name="connsiteY7" fmla="*/ 1494 h 10000"/>
                <a:gd name="connsiteX8" fmla="*/ 2726 w 10000"/>
                <a:gd name="connsiteY8" fmla="*/ 750 h 10000"/>
                <a:gd name="connsiteX9" fmla="*/ 4221 w 10000"/>
                <a:gd name="connsiteY9" fmla="*/ 46 h 10000"/>
                <a:gd name="connsiteX10" fmla="*/ 5513 w 10000"/>
                <a:gd name="connsiteY10" fmla="*/ 126 h 10000"/>
                <a:gd name="connsiteX11" fmla="*/ 6364 w 10000"/>
                <a:gd name="connsiteY11" fmla="*/ 600 h 10000"/>
                <a:gd name="connsiteX12" fmla="*/ 6989 w 10000"/>
                <a:gd name="connsiteY12" fmla="*/ 1439 h 10000"/>
                <a:gd name="connsiteX13" fmla="*/ 7379 w 10000"/>
                <a:gd name="connsiteY13" fmla="*/ 2215 h 10000"/>
                <a:gd name="connsiteX14" fmla="*/ 7641 w 10000"/>
                <a:gd name="connsiteY14" fmla="*/ 2859 h 10000"/>
                <a:gd name="connsiteX15" fmla="*/ 9312 w 10000"/>
                <a:gd name="connsiteY15" fmla="*/ 3678 h 10000"/>
                <a:gd name="connsiteX16" fmla="*/ 9984 w 10000"/>
                <a:gd name="connsiteY16" fmla="*/ 5365 h 10000"/>
                <a:gd name="connsiteX17" fmla="*/ 8705 w 10000"/>
                <a:gd name="connsiteY17" fmla="*/ 5914 h 10000"/>
                <a:gd name="connsiteX18" fmla="*/ 8138 w 10000"/>
                <a:gd name="connsiteY18" fmla="*/ 5704 h 10000"/>
                <a:gd name="connsiteX19" fmla="*/ 6387 w 10000"/>
                <a:gd name="connsiteY19" fmla="*/ 5415 h 10000"/>
                <a:gd name="connsiteX20" fmla="*/ 5834 w 10000"/>
                <a:gd name="connsiteY20" fmla="*/ 6072 h 10000"/>
                <a:gd name="connsiteX21" fmla="*/ 5812 w 10000"/>
                <a:gd name="connsiteY21" fmla="*/ 6698 h 10000"/>
                <a:gd name="connsiteX22" fmla="*/ 5494 w 10000"/>
                <a:gd name="connsiteY22" fmla="*/ 7091 h 10000"/>
                <a:gd name="connsiteX23" fmla="*/ 5225 w 10000"/>
                <a:gd name="connsiteY23" fmla="*/ 7339 h 10000"/>
                <a:gd name="connsiteX24" fmla="*/ 4637 w 10000"/>
                <a:gd name="connsiteY24" fmla="*/ 7778 h 10000"/>
                <a:gd name="connsiteX25" fmla="*/ 3304 w 10000"/>
                <a:gd name="connsiteY25" fmla="*/ 8529 h 10000"/>
                <a:gd name="connsiteX26" fmla="*/ 2688 w 10000"/>
                <a:gd name="connsiteY26" fmla="*/ 9041 h 10000"/>
                <a:gd name="connsiteX27" fmla="*/ 2292 w 10000"/>
                <a:gd name="connsiteY27" fmla="*/ 9438 h 10000"/>
                <a:gd name="connsiteX28" fmla="*/ 2008 w 10000"/>
                <a:gd name="connsiteY28" fmla="*/ 9636 h 10000"/>
                <a:gd name="connsiteX29" fmla="*/ 1473 w 10000"/>
                <a:gd name="connsiteY29" fmla="*/ 9852 h 10000"/>
                <a:gd name="connsiteX30" fmla="*/ 1237 w 10000"/>
                <a:gd name="connsiteY30" fmla="*/ 9960 h 10000"/>
                <a:gd name="connsiteX0" fmla="*/ 1225 w 10000"/>
                <a:gd name="connsiteY0" fmla="*/ 9976 h 10000"/>
                <a:gd name="connsiteX1" fmla="*/ 443 w 10000"/>
                <a:gd name="connsiteY1" fmla="*/ 9960 h 10000"/>
                <a:gd name="connsiteX2" fmla="*/ 141 w 10000"/>
                <a:gd name="connsiteY2" fmla="*/ 9489 h 10000"/>
                <a:gd name="connsiteX3" fmla="*/ 1 w 10000"/>
                <a:gd name="connsiteY3" fmla="*/ 8392 h 10000"/>
                <a:gd name="connsiteX4" fmla="*/ 90 w 10000"/>
                <a:gd name="connsiteY4" fmla="*/ 5669 h 10000"/>
                <a:gd name="connsiteX5" fmla="*/ 234 w 10000"/>
                <a:gd name="connsiteY5" fmla="*/ 3934 h 10000"/>
                <a:gd name="connsiteX6" fmla="*/ 1196 w 10000"/>
                <a:gd name="connsiteY6" fmla="*/ 2249 h 10000"/>
                <a:gd name="connsiteX7" fmla="*/ 2047 w 10000"/>
                <a:gd name="connsiteY7" fmla="*/ 1494 h 10000"/>
                <a:gd name="connsiteX8" fmla="*/ 2726 w 10000"/>
                <a:gd name="connsiteY8" fmla="*/ 750 h 10000"/>
                <a:gd name="connsiteX9" fmla="*/ 4221 w 10000"/>
                <a:gd name="connsiteY9" fmla="*/ 46 h 10000"/>
                <a:gd name="connsiteX10" fmla="*/ 5513 w 10000"/>
                <a:gd name="connsiteY10" fmla="*/ 126 h 10000"/>
                <a:gd name="connsiteX11" fmla="*/ 6364 w 10000"/>
                <a:gd name="connsiteY11" fmla="*/ 600 h 10000"/>
                <a:gd name="connsiteX12" fmla="*/ 6989 w 10000"/>
                <a:gd name="connsiteY12" fmla="*/ 1439 h 10000"/>
                <a:gd name="connsiteX13" fmla="*/ 7379 w 10000"/>
                <a:gd name="connsiteY13" fmla="*/ 2215 h 10000"/>
                <a:gd name="connsiteX14" fmla="*/ 7641 w 10000"/>
                <a:gd name="connsiteY14" fmla="*/ 2859 h 10000"/>
                <a:gd name="connsiteX15" fmla="*/ 9312 w 10000"/>
                <a:gd name="connsiteY15" fmla="*/ 3678 h 10000"/>
                <a:gd name="connsiteX16" fmla="*/ 9984 w 10000"/>
                <a:gd name="connsiteY16" fmla="*/ 5365 h 10000"/>
                <a:gd name="connsiteX17" fmla="*/ 8705 w 10000"/>
                <a:gd name="connsiteY17" fmla="*/ 5914 h 10000"/>
                <a:gd name="connsiteX18" fmla="*/ 8138 w 10000"/>
                <a:gd name="connsiteY18" fmla="*/ 5704 h 10000"/>
                <a:gd name="connsiteX19" fmla="*/ 6387 w 10000"/>
                <a:gd name="connsiteY19" fmla="*/ 5415 h 10000"/>
                <a:gd name="connsiteX20" fmla="*/ 5834 w 10000"/>
                <a:gd name="connsiteY20" fmla="*/ 6072 h 10000"/>
                <a:gd name="connsiteX21" fmla="*/ 5812 w 10000"/>
                <a:gd name="connsiteY21" fmla="*/ 6698 h 10000"/>
                <a:gd name="connsiteX22" fmla="*/ 5494 w 10000"/>
                <a:gd name="connsiteY22" fmla="*/ 7091 h 10000"/>
                <a:gd name="connsiteX23" fmla="*/ 5225 w 10000"/>
                <a:gd name="connsiteY23" fmla="*/ 7339 h 10000"/>
                <a:gd name="connsiteX24" fmla="*/ 4637 w 10000"/>
                <a:gd name="connsiteY24" fmla="*/ 7778 h 10000"/>
                <a:gd name="connsiteX25" fmla="*/ 3414 w 10000"/>
                <a:gd name="connsiteY25" fmla="*/ 8440 h 10000"/>
                <a:gd name="connsiteX26" fmla="*/ 2688 w 10000"/>
                <a:gd name="connsiteY26" fmla="*/ 9041 h 10000"/>
                <a:gd name="connsiteX27" fmla="*/ 2292 w 10000"/>
                <a:gd name="connsiteY27" fmla="*/ 9438 h 10000"/>
                <a:gd name="connsiteX28" fmla="*/ 2008 w 10000"/>
                <a:gd name="connsiteY28" fmla="*/ 9636 h 10000"/>
                <a:gd name="connsiteX29" fmla="*/ 1473 w 10000"/>
                <a:gd name="connsiteY29" fmla="*/ 9852 h 10000"/>
                <a:gd name="connsiteX30" fmla="*/ 1237 w 10000"/>
                <a:gd name="connsiteY30" fmla="*/ 9960 h 10000"/>
                <a:gd name="connsiteX0" fmla="*/ 1225 w 10000"/>
                <a:gd name="connsiteY0" fmla="*/ 9976 h 10000"/>
                <a:gd name="connsiteX1" fmla="*/ 443 w 10000"/>
                <a:gd name="connsiteY1" fmla="*/ 9960 h 10000"/>
                <a:gd name="connsiteX2" fmla="*/ 141 w 10000"/>
                <a:gd name="connsiteY2" fmla="*/ 9489 h 10000"/>
                <a:gd name="connsiteX3" fmla="*/ 1 w 10000"/>
                <a:gd name="connsiteY3" fmla="*/ 8392 h 10000"/>
                <a:gd name="connsiteX4" fmla="*/ 90 w 10000"/>
                <a:gd name="connsiteY4" fmla="*/ 5669 h 10000"/>
                <a:gd name="connsiteX5" fmla="*/ 234 w 10000"/>
                <a:gd name="connsiteY5" fmla="*/ 3934 h 10000"/>
                <a:gd name="connsiteX6" fmla="*/ 1196 w 10000"/>
                <a:gd name="connsiteY6" fmla="*/ 2249 h 10000"/>
                <a:gd name="connsiteX7" fmla="*/ 2047 w 10000"/>
                <a:gd name="connsiteY7" fmla="*/ 1494 h 10000"/>
                <a:gd name="connsiteX8" fmla="*/ 2726 w 10000"/>
                <a:gd name="connsiteY8" fmla="*/ 750 h 10000"/>
                <a:gd name="connsiteX9" fmla="*/ 4221 w 10000"/>
                <a:gd name="connsiteY9" fmla="*/ 46 h 10000"/>
                <a:gd name="connsiteX10" fmla="*/ 5513 w 10000"/>
                <a:gd name="connsiteY10" fmla="*/ 126 h 10000"/>
                <a:gd name="connsiteX11" fmla="*/ 6364 w 10000"/>
                <a:gd name="connsiteY11" fmla="*/ 600 h 10000"/>
                <a:gd name="connsiteX12" fmla="*/ 6989 w 10000"/>
                <a:gd name="connsiteY12" fmla="*/ 1439 h 10000"/>
                <a:gd name="connsiteX13" fmla="*/ 7379 w 10000"/>
                <a:gd name="connsiteY13" fmla="*/ 2215 h 10000"/>
                <a:gd name="connsiteX14" fmla="*/ 7641 w 10000"/>
                <a:gd name="connsiteY14" fmla="*/ 2859 h 10000"/>
                <a:gd name="connsiteX15" fmla="*/ 9312 w 10000"/>
                <a:gd name="connsiteY15" fmla="*/ 3678 h 10000"/>
                <a:gd name="connsiteX16" fmla="*/ 9984 w 10000"/>
                <a:gd name="connsiteY16" fmla="*/ 5365 h 10000"/>
                <a:gd name="connsiteX17" fmla="*/ 8705 w 10000"/>
                <a:gd name="connsiteY17" fmla="*/ 5914 h 10000"/>
                <a:gd name="connsiteX18" fmla="*/ 8138 w 10000"/>
                <a:gd name="connsiteY18" fmla="*/ 5704 h 10000"/>
                <a:gd name="connsiteX19" fmla="*/ 6387 w 10000"/>
                <a:gd name="connsiteY19" fmla="*/ 5415 h 10000"/>
                <a:gd name="connsiteX20" fmla="*/ 5834 w 10000"/>
                <a:gd name="connsiteY20" fmla="*/ 6072 h 10000"/>
                <a:gd name="connsiteX21" fmla="*/ 5812 w 10000"/>
                <a:gd name="connsiteY21" fmla="*/ 6698 h 10000"/>
                <a:gd name="connsiteX22" fmla="*/ 5494 w 10000"/>
                <a:gd name="connsiteY22" fmla="*/ 7091 h 10000"/>
                <a:gd name="connsiteX23" fmla="*/ 5225 w 10000"/>
                <a:gd name="connsiteY23" fmla="*/ 7339 h 10000"/>
                <a:gd name="connsiteX24" fmla="*/ 4637 w 10000"/>
                <a:gd name="connsiteY24" fmla="*/ 7778 h 10000"/>
                <a:gd name="connsiteX25" fmla="*/ 3493 w 10000"/>
                <a:gd name="connsiteY25" fmla="*/ 8458 h 10000"/>
                <a:gd name="connsiteX26" fmla="*/ 2688 w 10000"/>
                <a:gd name="connsiteY26" fmla="*/ 9041 h 10000"/>
                <a:gd name="connsiteX27" fmla="*/ 2292 w 10000"/>
                <a:gd name="connsiteY27" fmla="*/ 9438 h 10000"/>
                <a:gd name="connsiteX28" fmla="*/ 2008 w 10000"/>
                <a:gd name="connsiteY28" fmla="*/ 9636 h 10000"/>
                <a:gd name="connsiteX29" fmla="*/ 1473 w 10000"/>
                <a:gd name="connsiteY29" fmla="*/ 9852 h 10000"/>
                <a:gd name="connsiteX30" fmla="*/ 1237 w 10000"/>
                <a:gd name="connsiteY30" fmla="*/ 9960 h 10000"/>
                <a:gd name="connsiteX0" fmla="*/ 1225 w 10000"/>
                <a:gd name="connsiteY0" fmla="*/ 9976 h 10000"/>
                <a:gd name="connsiteX1" fmla="*/ 443 w 10000"/>
                <a:gd name="connsiteY1" fmla="*/ 9960 h 10000"/>
                <a:gd name="connsiteX2" fmla="*/ 141 w 10000"/>
                <a:gd name="connsiteY2" fmla="*/ 9489 h 10000"/>
                <a:gd name="connsiteX3" fmla="*/ 1 w 10000"/>
                <a:gd name="connsiteY3" fmla="*/ 8392 h 10000"/>
                <a:gd name="connsiteX4" fmla="*/ 90 w 10000"/>
                <a:gd name="connsiteY4" fmla="*/ 5669 h 10000"/>
                <a:gd name="connsiteX5" fmla="*/ 234 w 10000"/>
                <a:gd name="connsiteY5" fmla="*/ 3934 h 10000"/>
                <a:gd name="connsiteX6" fmla="*/ 1196 w 10000"/>
                <a:gd name="connsiteY6" fmla="*/ 2249 h 10000"/>
                <a:gd name="connsiteX7" fmla="*/ 2047 w 10000"/>
                <a:gd name="connsiteY7" fmla="*/ 1494 h 10000"/>
                <a:gd name="connsiteX8" fmla="*/ 2726 w 10000"/>
                <a:gd name="connsiteY8" fmla="*/ 750 h 10000"/>
                <a:gd name="connsiteX9" fmla="*/ 4221 w 10000"/>
                <a:gd name="connsiteY9" fmla="*/ 46 h 10000"/>
                <a:gd name="connsiteX10" fmla="*/ 5513 w 10000"/>
                <a:gd name="connsiteY10" fmla="*/ 126 h 10000"/>
                <a:gd name="connsiteX11" fmla="*/ 6364 w 10000"/>
                <a:gd name="connsiteY11" fmla="*/ 600 h 10000"/>
                <a:gd name="connsiteX12" fmla="*/ 6989 w 10000"/>
                <a:gd name="connsiteY12" fmla="*/ 1439 h 10000"/>
                <a:gd name="connsiteX13" fmla="*/ 7379 w 10000"/>
                <a:gd name="connsiteY13" fmla="*/ 2215 h 10000"/>
                <a:gd name="connsiteX14" fmla="*/ 7641 w 10000"/>
                <a:gd name="connsiteY14" fmla="*/ 2859 h 10000"/>
                <a:gd name="connsiteX15" fmla="*/ 9312 w 10000"/>
                <a:gd name="connsiteY15" fmla="*/ 3678 h 10000"/>
                <a:gd name="connsiteX16" fmla="*/ 9984 w 10000"/>
                <a:gd name="connsiteY16" fmla="*/ 5365 h 10000"/>
                <a:gd name="connsiteX17" fmla="*/ 8705 w 10000"/>
                <a:gd name="connsiteY17" fmla="*/ 5914 h 10000"/>
                <a:gd name="connsiteX18" fmla="*/ 8138 w 10000"/>
                <a:gd name="connsiteY18" fmla="*/ 5704 h 10000"/>
                <a:gd name="connsiteX19" fmla="*/ 6387 w 10000"/>
                <a:gd name="connsiteY19" fmla="*/ 5415 h 10000"/>
                <a:gd name="connsiteX20" fmla="*/ 5834 w 10000"/>
                <a:gd name="connsiteY20" fmla="*/ 6072 h 10000"/>
                <a:gd name="connsiteX21" fmla="*/ 5812 w 10000"/>
                <a:gd name="connsiteY21" fmla="*/ 6698 h 10000"/>
                <a:gd name="connsiteX22" fmla="*/ 5494 w 10000"/>
                <a:gd name="connsiteY22" fmla="*/ 7091 h 10000"/>
                <a:gd name="connsiteX23" fmla="*/ 5225 w 10000"/>
                <a:gd name="connsiteY23" fmla="*/ 7339 h 10000"/>
                <a:gd name="connsiteX24" fmla="*/ 4637 w 10000"/>
                <a:gd name="connsiteY24" fmla="*/ 7778 h 10000"/>
                <a:gd name="connsiteX25" fmla="*/ 3493 w 10000"/>
                <a:gd name="connsiteY25" fmla="*/ 8458 h 10000"/>
                <a:gd name="connsiteX26" fmla="*/ 2767 w 10000"/>
                <a:gd name="connsiteY26" fmla="*/ 8917 h 10000"/>
                <a:gd name="connsiteX27" fmla="*/ 2292 w 10000"/>
                <a:gd name="connsiteY27" fmla="*/ 9438 h 10000"/>
                <a:gd name="connsiteX28" fmla="*/ 2008 w 10000"/>
                <a:gd name="connsiteY28" fmla="*/ 9636 h 10000"/>
                <a:gd name="connsiteX29" fmla="*/ 1473 w 10000"/>
                <a:gd name="connsiteY29" fmla="*/ 9852 h 10000"/>
                <a:gd name="connsiteX30" fmla="*/ 1237 w 10000"/>
                <a:gd name="connsiteY30" fmla="*/ 9960 h 10000"/>
                <a:gd name="connsiteX0" fmla="*/ 1225 w 10000"/>
                <a:gd name="connsiteY0" fmla="*/ 9976 h 10003"/>
                <a:gd name="connsiteX1" fmla="*/ 443 w 10000"/>
                <a:gd name="connsiteY1" fmla="*/ 9960 h 10003"/>
                <a:gd name="connsiteX2" fmla="*/ 94 w 10000"/>
                <a:gd name="connsiteY2" fmla="*/ 9453 h 10003"/>
                <a:gd name="connsiteX3" fmla="*/ 1 w 10000"/>
                <a:gd name="connsiteY3" fmla="*/ 8392 h 10003"/>
                <a:gd name="connsiteX4" fmla="*/ 90 w 10000"/>
                <a:gd name="connsiteY4" fmla="*/ 5669 h 10003"/>
                <a:gd name="connsiteX5" fmla="*/ 234 w 10000"/>
                <a:gd name="connsiteY5" fmla="*/ 3934 h 10003"/>
                <a:gd name="connsiteX6" fmla="*/ 1196 w 10000"/>
                <a:gd name="connsiteY6" fmla="*/ 2249 h 10003"/>
                <a:gd name="connsiteX7" fmla="*/ 2047 w 10000"/>
                <a:gd name="connsiteY7" fmla="*/ 1494 h 10003"/>
                <a:gd name="connsiteX8" fmla="*/ 2726 w 10000"/>
                <a:gd name="connsiteY8" fmla="*/ 750 h 10003"/>
                <a:gd name="connsiteX9" fmla="*/ 4221 w 10000"/>
                <a:gd name="connsiteY9" fmla="*/ 46 h 10003"/>
                <a:gd name="connsiteX10" fmla="*/ 5513 w 10000"/>
                <a:gd name="connsiteY10" fmla="*/ 126 h 10003"/>
                <a:gd name="connsiteX11" fmla="*/ 6364 w 10000"/>
                <a:gd name="connsiteY11" fmla="*/ 600 h 10003"/>
                <a:gd name="connsiteX12" fmla="*/ 6989 w 10000"/>
                <a:gd name="connsiteY12" fmla="*/ 1439 h 10003"/>
                <a:gd name="connsiteX13" fmla="*/ 7379 w 10000"/>
                <a:gd name="connsiteY13" fmla="*/ 2215 h 10003"/>
                <a:gd name="connsiteX14" fmla="*/ 7641 w 10000"/>
                <a:gd name="connsiteY14" fmla="*/ 2859 h 10003"/>
                <a:gd name="connsiteX15" fmla="*/ 9312 w 10000"/>
                <a:gd name="connsiteY15" fmla="*/ 3678 h 10003"/>
                <a:gd name="connsiteX16" fmla="*/ 9984 w 10000"/>
                <a:gd name="connsiteY16" fmla="*/ 5365 h 10003"/>
                <a:gd name="connsiteX17" fmla="*/ 8705 w 10000"/>
                <a:gd name="connsiteY17" fmla="*/ 5914 h 10003"/>
                <a:gd name="connsiteX18" fmla="*/ 8138 w 10000"/>
                <a:gd name="connsiteY18" fmla="*/ 5704 h 10003"/>
                <a:gd name="connsiteX19" fmla="*/ 6387 w 10000"/>
                <a:gd name="connsiteY19" fmla="*/ 5415 h 10003"/>
                <a:gd name="connsiteX20" fmla="*/ 5834 w 10000"/>
                <a:gd name="connsiteY20" fmla="*/ 6072 h 10003"/>
                <a:gd name="connsiteX21" fmla="*/ 5812 w 10000"/>
                <a:gd name="connsiteY21" fmla="*/ 6698 h 10003"/>
                <a:gd name="connsiteX22" fmla="*/ 5494 w 10000"/>
                <a:gd name="connsiteY22" fmla="*/ 7091 h 10003"/>
                <a:gd name="connsiteX23" fmla="*/ 5225 w 10000"/>
                <a:gd name="connsiteY23" fmla="*/ 7339 h 10003"/>
                <a:gd name="connsiteX24" fmla="*/ 4637 w 10000"/>
                <a:gd name="connsiteY24" fmla="*/ 7778 h 10003"/>
                <a:gd name="connsiteX25" fmla="*/ 3493 w 10000"/>
                <a:gd name="connsiteY25" fmla="*/ 8458 h 10003"/>
                <a:gd name="connsiteX26" fmla="*/ 2767 w 10000"/>
                <a:gd name="connsiteY26" fmla="*/ 8917 h 10003"/>
                <a:gd name="connsiteX27" fmla="*/ 2292 w 10000"/>
                <a:gd name="connsiteY27" fmla="*/ 9438 h 10003"/>
                <a:gd name="connsiteX28" fmla="*/ 2008 w 10000"/>
                <a:gd name="connsiteY28" fmla="*/ 9636 h 10003"/>
                <a:gd name="connsiteX29" fmla="*/ 1473 w 10000"/>
                <a:gd name="connsiteY29" fmla="*/ 9852 h 10003"/>
                <a:gd name="connsiteX30" fmla="*/ 1237 w 10000"/>
                <a:gd name="connsiteY30" fmla="*/ 9960 h 10003"/>
                <a:gd name="connsiteX0" fmla="*/ 1225 w 10000"/>
                <a:gd name="connsiteY0" fmla="*/ 9976 h 10013"/>
                <a:gd name="connsiteX1" fmla="*/ 443 w 10000"/>
                <a:gd name="connsiteY1" fmla="*/ 9960 h 10013"/>
                <a:gd name="connsiteX2" fmla="*/ 94 w 10000"/>
                <a:gd name="connsiteY2" fmla="*/ 9453 h 10013"/>
                <a:gd name="connsiteX3" fmla="*/ 1 w 10000"/>
                <a:gd name="connsiteY3" fmla="*/ 8392 h 10013"/>
                <a:gd name="connsiteX4" fmla="*/ 90 w 10000"/>
                <a:gd name="connsiteY4" fmla="*/ 5669 h 10013"/>
                <a:gd name="connsiteX5" fmla="*/ 234 w 10000"/>
                <a:gd name="connsiteY5" fmla="*/ 3934 h 10013"/>
                <a:gd name="connsiteX6" fmla="*/ 1196 w 10000"/>
                <a:gd name="connsiteY6" fmla="*/ 2249 h 10013"/>
                <a:gd name="connsiteX7" fmla="*/ 2047 w 10000"/>
                <a:gd name="connsiteY7" fmla="*/ 1494 h 10013"/>
                <a:gd name="connsiteX8" fmla="*/ 2726 w 10000"/>
                <a:gd name="connsiteY8" fmla="*/ 750 h 10013"/>
                <a:gd name="connsiteX9" fmla="*/ 4221 w 10000"/>
                <a:gd name="connsiteY9" fmla="*/ 46 h 10013"/>
                <a:gd name="connsiteX10" fmla="*/ 5513 w 10000"/>
                <a:gd name="connsiteY10" fmla="*/ 126 h 10013"/>
                <a:gd name="connsiteX11" fmla="*/ 6364 w 10000"/>
                <a:gd name="connsiteY11" fmla="*/ 600 h 10013"/>
                <a:gd name="connsiteX12" fmla="*/ 6989 w 10000"/>
                <a:gd name="connsiteY12" fmla="*/ 1439 h 10013"/>
                <a:gd name="connsiteX13" fmla="*/ 7379 w 10000"/>
                <a:gd name="connsiteY13" fmla="*/ 2215 h 10013"/>
                <a:gd name="connsiteX14" fmla="*/ 7641 w 10000"/>
                <a:gd name="connsiteY14" fmla="*/ 2859 h 10013"/>
                <a:gd name="connsiteX15" fmla="*/ 9312 w 10000"/>
                <a:gd name="connsiteY15" fmla="*/ 3678 h 10013"/>
                <a:gd name="connsiteX16" fmla="*/ 9984 w 10000"/>
                <a:gd name="connsiteY16" fmla="*/ 5365 h 10013"/>
                <a:gd name="connsiteX17" fmla="*/ 8705 w 10000"/>
                <a:gd name="connsiteY17" fmla="*/ 5914 h 10013"/>
                <a:gd name="connsiteX18" fmla="*/ 8138 w 10000"/>
                <a:gd name="connsiteY18" fmla="*/ 5704 h 10013"/>
                <a:gd name="connsiteX19" fmla="*/ 6387 w 10000"/>
                <a:gd name="connsiteY19" fmla="*/ 5415 h 10013"/>
                <a:gd name="connsiteX20" fmla="*/ 5834 w 10000"/>
                <a:gd name="connsiteY20" fmla="*/ 6072 h 10013"/>
                <a:gd name="connsiteX21" fmla="*/ 5812 w 10000"/>
                <a:gd name="connsiteY21" fmla="*/ 6698 h 10013"/>
                <a:gd name="connsiteX22" fmla="*/ 5494 w 10000"/>
                <a:gd name="connsiteY22" fmla="*/ 7091 h 10013"/>
                <a:gd name="connsiteX23" fmla="*/ 5225 w 10000"/>
                <a:gd name="connsiteY23" fmla="*/ 7339 h 10013"/>
                <a:gd name="connsiteX24" fmla="*/ 4637 w 10000"/>
                <a:gd name="connsiteY24" fmla="*/ 7778 h 10013"/>
                <a:gd name="connsiteX25" fmla="*/ 3493 w 10000"/>
                <a:gd name="connsiteY25" fmla="*/ 8458 h 10013"/>
                <a:gd name="connsiteX26" fmla="*/ 2767 w 10000"/>
                <a:gd name="connsiteY26" fmla="*/ 8917 h 10013"/>
                <a:gd name="connsiteX27" fmla="*/ 2292 w 10000"/>
                <a:gd name="connsiteY27" fmla="*/ 9438 h 10013"/>
                <a:gd name="connsiteX28" fmla="*/ 2008 w 10000"/>
                <a:gd name="connsiteY28" fmla="*/ 9636 h 10013"/>
                <a:gd name="connsiteX29" fmla="*/ 1473 w 10000"/>
                <a:gd name="connsiteY29" fmla="*/ 9852 h 10013"/>
                <a:gd name="connsiteX30" fmla="*/ 1111 w 10000"/>
                <a:gd name="connsiteY30" fmla="*/ 10013 h 10013"/>
                <a:gd name="connsiteX0" fmla="*/ 1225 w 10000"/>
                <a:gd name="connsiteY0" fmla="*/ 9976 h 10013"/>
                <a:gd name="connsiteX1" fmla="*/ 443 w 10000"/>
                <a:gd name="connsiteY1" fmla="*/ 9960 h 10013"/>
                <a:gd name="connsiteX2" fmla="*/ 94 w 10000"/>
                <a:gd name="connsiteY2" fmla="*/ 9453 h 10013"/>
                <a:gd name="connsiteX3" fmla="*/ 1 w 10000"/>
                <a:gd name="connsiteY3" fmla="*/ 8392 h 10013"/>
                <a:gd name="connsiteX4" fmla="*/ 90 w 10000"/>
                <a:gd name="connsiteY4" fmla="*/ 5669 h 10013"/>
                <a:gd name="connsiteX5" fmla="*/ 234 w 10000"/>
                <a:gd name="connsiteY5" fmla="*/ 3934 h 10013"/>
                <a:gd name="connsiteX6" fmla="*/ 1196 w 10000"/>
                <a:gd name="connsiteY6" fmla="*/ 2249 h 10013"/>
                <a:gd name="connsiteX7" fmla="*/ 2047 w 10000"/>
                <a:gd name="connsiteY7" fmla="*/ 1494 h 10013"/>
                <a:gd name="connsiteX8" fmla="*/ 2726 w 10000"/>
                <a:gd name="connsiteY8" fmla="*/ 750 h 10013"/>
                <a:gd name="connsiteX9" fmla="*/ 4221 w 10000"/>
                <a:gd name="connsiteY9" fmla="*/ 46 h 10013"/>
                <a:gd name="connsiteX10" fmla="*/ 5513 w 10000"/>
                <a:gd name="connsiteY10" fmla="*/ 126 h 10013"/>
                <a:gd name="connsiteX11" fmla="*/ 6364 w 10000"/>
                <a:gd name="connsiteY11" fmla="*/ 600 h 10013"/>
                <a:gd name="connsiteX12" fmla="*/ 6989 w 10000"/>
                <a:gd name="connsiteY12" fmla="*/ 1439 h 10013"/>
                <a:gd name="connsiteX13" fmla="*/ 7379 w 10000"/>
                <a:gd name="connsiteY13" fmla="*/ 2215 h 10013"/>
                <a:gd name="connsiteX14" fmla="*/ 7641 w 10000"/>
                <a:gd name="connsiteY14" fmla="*/ 2859 h 10013"/>
                <a:gd name="connsiteX15" fmla="*/ 9312 w 10000"/>
                <a:gd name="connsiteY15" fmla="*/ 3678 h 10013"/>
                <a:gd name="connsiteX16" fmla="*/ 9984 w 10000"/>
                <a:gd name="connsiteY16" fmla="*/ 5365 h 10013"/>
                <a:gd name="connsiteX17" fmla="*/ 8705 w 10000"/>
                <a:gd name="connsiteY17" fmla="*/ 5914 h 10013"/>
                <a:gd name="connsiteX18" fmla="*/ 8138 w 10000"/>
                <a:gd name="connsiteY18" fmla="*/ 5704 h 10013"/>
                <a:gd name="connsiteX19" fmla="*/ 6387 w 10000"/>
                <a:gd name="connsiteY19" fmla="*/ 5415 h 10013"/>
                <a:gd name="connsiteX20" fmla="*/ 5834 w 10000"/>
                <a:gd name="connsiteY20" fmla="*/ 6072 h 10013"/>
                <a:gd name="connsiteX21" fmla="*/ 5812 w 10000"/>
                <a:gd name="connsiteY21" fmla="*/ 6698 h 10013"/>
                <a:gd name="connsiteX22" fmla="*/ 5494 w 10000"/>
                <a:gd name="connsiteY22" fmla="*/ 7091 h 10013"/>
                <a:gd name="connsiteX23" fmla="*/ 5225 w 10000"/>
                <a:gd name="connsiteY23" fmla="*/ 7339 h 10013"/>
                <a:gd name="connsiteX24" fmla="*/ 4637 w 10000"/>
                <a:gd name="connsiteY24" fmla="*/ 7778 h 10013"/>
                <a:gd name="connsiteX25" fmla="*/ 3493 w 10000"/>
                <a:gd name="connsiteY25" fmla="*/ 8458 h 10013"/>
                <a:gd name="connsiteX26" fmla="*/ 2767 w 10000"/>
                <a:gd name="connsiteY26" fmla="*/ 8917 h 10013"/>
                <a:gd name="connsiteX27" fmla="*/ 2292 w 10000"/>
                <a:gd name="connsiteY27" fmla="*/ 9438 h 10013"/>
                <a:gd name="connsiteX28" fmla="*/ 2008 w 10000"/>
                <a:gd name="connsiteY28" fmla="*/ 9636 h 10013"/>
                <a:gd name="connsiteX29" fmla="*/ 1520 w 10000"/>
                <a:gd name="connsiteY29" fmla="*/ 9941 h 10013"/>
                <a:gd name="connsiteX30" fmla="*/ 1111 w 10000"/>
                <a:gd name="connsiteY30" fmla="*/ 10013 h 10013"/>
                <a:gd name="connsiteX0" fmla="*/ 1225 w 10000"/>
                <a:gd name="connsiteY0" fmla="*/ 9976 h 10013"/>
                <a:gd name="connsiteX1" fmla="*/ 443 w 10000"/>
                <a:gd name="connsiteY1" fmla="*/ 9960 h 10013"/>
                <a:gd name="connsiteX2" fmla="*/ 94 w 10000"/>
                <a:gd name="connsiteY2" fmla="*/ 9453 h 10013"/>
                <a:gd name="connsiteX3" fmla="*/ 1 w 10000"/>
                <a:gd name="connsiteY3" fmla="*/ 8392 h 10013"/>
                <a:gd name="connsiteX4" fmla="*/ 90 w 10000"/>
                <a:gd name="connsiteY4" fmla="*/ 5669 h 10013"/>
                <a:gd name="connsiteX5" fmla="*/ 234 w 10000"/>
                <a:gd name="connsiteY5" fmla="*/ 3934 h 10013"/>
                <a:gd name="connsiteX6" fmla="*/ 1196 w 10000"/>
                <a:gd name="connsiteY6" fmla="*/ 2249 h 10013"/>
                <a:gd name="connsiteX7" fmla="*/ 2047 w 10000"/>
                <a:gd name="connsiteY7" fmla="*/ 1494 h 10013"/>
                <a:gd name="connsiteX8" fmla="*/ 2726 w 10000"/>
                <a:gd name="connsiteY8" fmla="*/ 750 h 10013"/>
                <a:gd name="connsiteX9" fmla="*/ 4221 w 10000"/>
                <a:gd name="connsiteY9" fmla="*/ 46 h 10013"/>
                <a:gd name="connsiteX10" fmla="*/ 5513 w 10000"/>
                <a:gd name="connsiteY10" fmla="*/ 126 h 10013"/>
                <a:gd name="connsiteX11" fmla="*/ 6364 w 10000"/>
                <a:gd name="connsiteY11" fmla="*/ 600 h 10013"/>
                <a:gd name="connsiteX12" fmla="*/ 6989 w 10000"/>
                <a:gd name="connsiteY12" fmla="*/ 1439 h 10013"/>
                <a:gd name="connsiteX13" fmla="*/ 7379 w 10000"/>
                <a:gd name="connsiteY13" fmla="*/ 2215 h 10013"/>
                <a:gd name="connsiteX14" fmla="*/ 7641 w 10000"/>
                <a:gd name="connsiteY14" fmla="*/ 2859 h 10013"/>
                <a:gd name="connsiteX15" fmla="*/ 9312 w 10000"/>
                <a:gd name="connsiteY15" fmla="*/ 3678 h 10013"/>
                <a:gd name="connsiteX16" fmla="*/ 9984 w 10000"/>
                <a:gd name="connsiteY16" fmla="*/ 5365 h 10013"/>
                <a:gd name="connsiteX17" fmla="*/ 8705 w 10000"/>
                <a:gd name="connsiteY17" fmla="*/ 5914 h 10013"/>
                <a:gd name="connsiteX18" fmla="*/ 8138 w 10000"/>
                <a:gd name="connsiteY18" fmla="*/ 5704 h 10013"/>
                <a:gd name="connsiteX19" fmla="*/ 6387 w 10000"/>
                <a:gd name="connsiteY19" fmla="*/ 5415 h 10013"/>
                <a:gd name="connsiteX20" fmla="*/ 5834 w 10000"/>
                <a:gd name="connsiteY20" fmla="*/ 6072 h 10013"/>
                <a:gd name="connsiteX21" fmla="*/ 5812 w 10000"/>
                <a:gd name="connsiteY21" fmla="*/ 6698 h 10013"/>
                <a:gd name="connsiteX22" fmla="*/ 5494 w 10000"/>
                <a:gd name="connsiteY22" fmla="*/ 7091 h 10013"/>
                <a:gd name="connsiteX23" fmla="*/ 5225 w 10000"/>
                <a:gd name="connsiteY23" fmla="*/ 7339 h 10013"/>
                <a:gd name="connsiteX24" fmla="*/ 4637 w 10000"/>
                <a:gd name="connsiteY24" fmla="*/ 7778 h 10013"/>
                <a:gd name="connsiteX25" fmla="*/ 3493 w 10000"/>
                <a:gd name="connsiteY25" fmla="*/ 8458 h 10013"/>
                <a:gd name="connsiteX26" fmla="*/ 2767 w 10000"/>
                <a:gd name="connsiteY26" fmla="*/ 8917 h 10013"/>
                <a:gd name="connsiteX27" fmla="*/ 2308 w 10000"/>
                <a:gd name="connsiteY27" fmla="*/ 9331 h 10013"/>
                <a:gd name="connsiteX28" fmla="*/ 2008 w 10000"/>
                <a:gd name="connsiteY28" fmla="*/ 9636 h 10013"/>
                <a:gd name="connsiteX29" fmla="*/ 1520 w 10000"/>
                <a:gd name="connsiteY29" fmla="*/ 9941 h 10013"/>
                <a:gd name="connsiteX30" fmla="*/ 1111 w 10000"/>
                <a:gd name="connsiteY30" fmla="*/ 10013 h 10013"/>
                <a:gd name="connsiteX0" fmla="*/ 1225 w 10000"/>
                <a:gd name="connsiteY0" fmla="*/ 9976 h 10013"/>
                <a:gd name="connsiteX1" fmla="*/ 443 w 10000"/>
                <a:gd name="connsiteY1" fmla="*/ 9960 h 10013"/>
                <a:gd name="connsiteX2" fmla="*/ 94 w 10000"/>
                <a:gd name="connsiteY2" fmla="*/ 9453 h 10013"/>
                <a:gd name="connsiteX3" fmla="*/ 1 w 10000"/>
                <a:gd name="connsiteY3" fmla="*/ 8392 h 10013"/>
                <a:gd name="connsiteX4" fmla="*/ 90 w 10000"/>
                <a:gd name="connsiteY4" fmla="*/ 5669 h 10013"/>
                <a:gd name="connsiteX5" fmla="*/ 234 w 10000"/>
                <a:gd name="connsiteY5" fmla="*/ 3934 h 10013"/>
                <a:gd name="connsiteX6" fmla="*/ 1196 w 10000"/>
                <a:gd name="connsiteY6" fmla="*/ 2249 h 10013"/>
                <a:gd name="connsiteX7" fmla="*/ 2047 w 10000"/>
                <a:gd name="connsiteY7" fmla="*/ 1494 h 10013"/>
                <a:gd name="connsiteX8" fmla="*/ 2726 w 10000"/>
                <a:gd name="connsiteY8" fmla="*/ 750 h 10013"/>
                <a:gd name="connsiteX9" fmla="*/ 4221 w 10000"/>
                <a:gd name="connsiteY9" fmla="*/ 46 h 10013"/>
                <a:gd name="connsiteX10" fmla="*/ 5513 w 10000"/>
                <a:gd name="connsiteY10" fmla="*/ 126 h 10013"/>
                <a:gd name="connsiteX11" fmla="*/ 6364 w 10000"/>
                <a:gd name="connsiteY11" fmla="*/ 600 h 10013"/>
                <a:gd name="connsiteX12" fmla="*/ 6989 w 10000"/>
                <a:gd name="connsiteY12" fmla="*/ 1439 h 10013"/>
                <a:gd name="connsiteX13" fmla="*/ 7379 w 10000"/>
                <a:gd name="connsiteY13" fmla="*/ 2215 h 10013"/>
                <a:gd name="connsiteX14" fmla="*/ 7641 w 10000"/>
                <a:gd name="connsiteY14" fmla="*/ 2859 h 10013"/>
                <a:gd name="connsiteX15" fmla="*/ 9312 w 10000"/>
                <a:gd name="connsiteY15" fmla="*/ 3678 h 10013"/>
                <a:gd name="connsiteX16" fmla="*/ 9984 w 10000"/>
                <a:gd name="connsiteY16" fmla="*/ 5365 h 10013"/>
                <a:gd name="connsiteX17" fmla="*/ 8705 w 10000"/>
                <a:gd name="connsiteY17" fmla="*/ 5914 h 10013"/>
                <a:gd name="connsiteX18" fmla="*/ 8138 w 10000"/>
                <a:gd name="connsiteY18" fmla="*/ 5704 h 10013"/>
                <a:gd name="connsiteX19" fmla="*/ 6387 w 10000"/>
                <a:gd name="connsiteY19" fmla="*/ 5415 h 10013"/>
                <a:gd name="connsiteX20" fmla="*/ 5834 w 10000"/>
                <a:gd name="connsiteY20" fmla="*/ 6072 h 10013"/>
                <a:gd name="connsiteX21" fmla="*/ 5812 w 10000"/>
                <a:gd name="connsiteY21" fmla="*/ 6698 h 10013"/>
                <a:gd name="connsiteX22" fmla="*/ 5494 w 10000"/>
                <a:gd name="connsiteY22" fmla="*/ 7091 h 10013"/>
                <a:gd name="connsiteX23" fmla="*/ 5225 w 10000"/>
                <a:gd name="connsiteY23" fmla="*/ 7339 h 10013"/>
                <a:gd name="connsiteX24" fmla="*/ 4637 w 10000"/>
                <a:gd name="connsiteY24" fmla="*/ 7778 h 10013"/>
                <a:gd name="connsiteX25" fmla="*/ 3493 w 10000"/>
                <a:gd name="connsiteY25" fmla="*/ 8458 h 10013"/>
                <a:gd name="connsiteX26" fmla="*/ 2767 w 10000"/>
                <a:gd name="connsiteY26" fmla="*/ 8917 h 10013"/>
                <a:gd name="connsiteX27" fmla="*/ 2308 w 10000"/>
                <a:gd name="connsiteY27" fmla="*/ 9331 h 10013"/>
                <a:gd name="connsiteX28" fmla="*/ 1898 w 10000"/>
                <a:gd name="connsiteY28" fmla="*/ 9547 h 10013"/>
                <a:gd name="connsiteX29" fmla="*/ 1520 w 10000"/>
                <a:gd name="connsiteY29" fmla="*/ 9941 h 10013"/>
                <a:gd name="connsiteX30" fmla="*/ 1111 w 10000"/>
                <a:gd name="connsiteY30" fmla="*/ 10013 h 10013"/>
                <a:gd name="connsiteX0" fmla="*/ 1225 w 10000"/>
                <a:gd name="connsiteY0" fmla="*/ 9976 h 10013"/>
                <a:gd name="connsiteX1" fmla="*/ 443 w 10000"/>
                <a:gd name="connsiteY1" fmla="*/ 9960 h 10013"/>
                <a:gd name="connsiteX2" fmla="*/ 94 w 10000"/>
                <a:gd name="connsiteY2" fmla="*/ 9453 h 10013"/>
                <a:gd name="connsiteX3" fmla="*/ 1 w 10000"/>
                <a:gd name="connsiteY3" fmla="*/ 8392 h 10013"/>
                <a:gd name="connsiteX4" fmla="*/ 90 w 10000"/>
                <a:gd name="connsiteY4" fmla="*/ 5669 h 10013"/>
                <a:gd name="connsiteX5" fmla="*/ 234 w 10000"/>
                <a:gd name="connsiteY5" fmla="*/ 3934 h 10013"/>
                <a:gd name="connsiteX6" fmla="*/ 1196 w 10000"/>
                <a:gd name="connsiteY6" fmla="*/ 2249 h 10013"/>
                <a:gd name="connsiteX7" fmla="*/ 2047 w 10000"/>
                <a:gd name="connsiteY7" fmla="*/ 1494 h 10013"/>
                <a:gd name="connsiteX8" fmla="*/ 2726 w 10000"/>
                <a:gd name="connsiteY8" fmla="*/ 750 h 10013"/>
                <a:gd name="connsiteX9" fmla="*/ 4221 w 10000"/>
                <a:gd name="connsiteY9" fmla="*/ 46 h 10013"/>
                <a:gd name="connsiteX10" fmla="*/ 5513 w 10000"/>
                <a:gd name="connsiteY10" fmla="*/ 126 h 10013"/>
                <a:gd name="connsiteX11" fmla="*/ 6364 w 10000"/>
                <a:gd name="connsiteY11" fmla="*/ 600 h 10013"/>
                <a:gd name="connsiteX12" fmla="*/ 6989 w 10000"/>
                <a:gd name="connsiteY12" fmla="*/ 1439 h 10013"/>
                <a:gd name="connsiteX13" fmla="*/ 7379 w 10000"/>
                <a:gd name="connsiteY13" fmla="*/ 2215 h 10013"/>
                <a:gd name="connsiteX14" fmla="*/ 7641 w 10000"/>
                <a:gd name="connsiteY14" fmla="*/ 2859 h 10013"/>
                <a:gd name="connsiteX15" fmla="*/ 9312 w 10000"/>
                <a:gd name="connsiteY15" fmla="*/ 3678 h 10013"/>
                <a:gd name="connsiteX16" fmla="*/ 9984 w 10000"/>
                <a:gd name="connsiteY16" fmla="*/ 5365 h 10013"/>
                <a:gd name="connsiteX17" fmla="*/ 8705 w 10000"/>
                <a:gd name="connsiteY17" fmla="*/ 5914 h 10013"/>
                <a:gd name="connsiteX18" fmla="*/ 8138 w 10000"/>
                <a:gd name="connsiteY18" fmla="*/ 5704 h 10013"/>
                <a:gd name="connsiteX19" fmla="*/ 6387 w 10000"/>
                <a:gd name="connsiteY19" fmla="*/ 5415 h 10013"/>
                <a:gd name="connsiteX20" fmla="*/ 5834 w 10000"/>
                <a:gd name="connsiteY20" fmla="*/ 6072 h 10013"/>
                <a:gd name="connsiteX21" fmla="*/ 5812 w 10000"/>
                <a:gd name="connsiteY21" fmla="*/ 6698 h 10013"/>
                <a:gd name="connsiteX22" fmla="*/ 5494 w 10000"/>
                <a:gd name="connsiteY22" fmla="*/ 7091 h 10013"/>
                <a:gd name="connsiteX23" fmla="*/ 5225 w 10000"/>
                <a:gd name="connsiteY23" fmla="*/ 7339 h 10013"/>
                <a:gd name="connsiteX24" fmla="*/ 4637 w 10000"/>
                <a:gd name="connsiteY24" fmla="*/ 7778 h 10013"/>
                <a:gd name="connsiteX25" fmla="*/ 3493 w 10000"/>
                <a:gd name="connsiteY25" fmla="*/ 8458 h 10013"/>
                <a:gd name="connsiteX26" fmla="*/ 2767 w 10000"/>
                <a:gd name="connsiteY26" fmla="*/ 8917 h 10013"/>
                <a:gd name="connsiteX27" fmla="*/ 2308 w 10000"/>
                <a:gd name="connsiteY27" fmla="*/ 9331 h 10013"/>
                <a:gd name="connsiteX28" fmla="*/ 1898 w 10000"/>
                <a:gd name="connsiteY28" fmla="*/ 9547 h 10013"/>
                <a:gd name="connsiteX29" fmla="*/ 1315 w 10000"/>
                <a:gd name="connsiteY29" fmla="*/ 9799 h 10013"/>
                <a:gd name="connsiteX30" fmla="*/ 1111 w 10000"/>
                <a:gd name="connsiteY30" fmla="*/ 10013 h 10013"/>
                <a:gd name="connsiteX0" fmla="*/ 1178 w 10000"/>
                <a:gd name="connsiteY0" fmla="*/ 9923 h 10013"/>
                <a:gd name="connsiteX1" fmla="*/ 443 w 10000"/>
                <a:gd name="connsiteY1" fmla="*/ 9960 h 10013"/>
                <a:gd name="connsiteX2" fmla="*/ 94 w 10000"/>
                <a:gd name="connsiteY2" fmla="*/ 9453 h 10013"/>
                <a:gd name="connsiteX3" fmla="*/ 1 w 10000"/>
                <a:gd name="connsiteY3" fmla="*/ 8392 h 10013"/>
                <a:gd name="connsiteX4" fmla="*/ 90 w 10000"/>
                <a:gd name="connsiteY4" fmla="*/ 5669 h 10013"/>
                <a:gd name="connsiteX5" fmla="*/ 234 w 10000"/>
                <a:gd name="connsiteY5" fmla="*/ 3934 h 10013"/>
                <a:gd name="connsiteX6" fmla="*/ 1196 w 10000"/>
                <a:gd name="connsiteY6" fmla="*/ 2249 h 10013"/>
                <a:gd name="connsiteX7" fmla="*/ 2047 w 10000"/>
                <a:gd name="connsiteY7" fmla="*/ 1494 h 10013"/>
                <a:gd name="connsiteX8" fmla="*/ 2726 w 10000"/>
                <a:gd name="connsiteY8" fmla="*/ 750 h 10013"/>
                <a:gd name="connsiteX9" fmla="*/ 4221 w 10000"/>
                <a:gd name="connsiteY9" fmla="*/ 46 h 10013"/>
                <a:gd name="connsiteX10" fmla="*/ 5513 w 10000"/>
                <a:gd name="connsiteY10" fmla="*/ 126 h 10013"/>
                <a:gd name="connsiteX11" fmla="*/ 6364 w 10000"/>
                <a:gd name="connsiteY11" fmla="*/ 600 h 10013"/>
                <a:gd name="connsiteX12" fmla="*/ 6989 w 10000"/>
                <a:gd name="connsiteY12" fmla="*/ 1439 h 10013"/>
                <a:gd name="connsiteX13" fmla="*/ 7379 w 10000"/>
                <a:gd name="connsiteY13" fmla="*/ 2215 h 10013"/>
                <a:gd name="connsiteX14" fmla="*/ 7641 w 10000"/>
                <a:gd name="connsiteY14" fmla="*/ 2859 h 10013"/>
                <a:gd name="connsiteX15" fmla="*/ 9312 w 10000"/>
                <a:gd name="connsiteY15" fmla="*/ 3678 h 10013"/>
                <a:gd name="connsiteX16" fmla="*/ 9984 w 10000"/>
                <a:gd name="connsiteY16" fmla="*/ 5365 h 10013"/>
                <a:gd name="connsiteX17" fmla="*/ 8705 w 10000"/>
                <a:gd name="connsiteY17" fmla="*/ 5914 h 10013"/>
                <a:gd name="connsiteX18" fmla="*/ 8138 w 10000"/>
                <a:gd name="connsiteY18" fmla="*/ 5704 h 10013"/>
                <a:gd name="connsiteX19" fmla="*/ 6387 w 10000"/>
                <a:gd name="connsiteY19" fmla="*/ 5415 h 10013"/>
                <a:gd name="connsiteX20" fmla="*/ 5834 w 10000"/>
                <a:gd name="connsiteY20" fmla="*/ 6072 h 10013"/>
                <a:gd name="connsiteX21" fmla="*/ 5812 w 10000"/>
                <a:gd name="connsiteY21" fmla="*/ 6698 h 10013"/>
                <a:gd name="connsiteX22" fmla="*/ 5494 w 10000"/>
                <a:gd name="connsiteY22" fmla="*/ 7091 h 10013"/>
                <a:gd name="connsiteX23" fmla="*/ 5225 w 10000"/>
                <a:gd name="connsiteY23" fmla="*/ 7339 h 10013"/>
                <a:gd name="connsiteX24" fmla="*/ 4637 w 10000"/>
                <a:gd name="connsiteY24" fmla="*/ 7778 h 10013"/>
                <a:gd name="connsiteX25" fmla="*/ 3493 w 10000"/>
                <a:gd name="connsiteY25" fmla="*/ 8458 h 10013"/>
                <a:gd name="connsiteX26" fmla="*/ 2767 w 10000"/>
                <a:gd name="connsiteY26" fmla="*/ 8917 h 10013"/>
                <a:gd name="connsiteX27" fmla="*/ 2308 w 10000"/>
                <a:gd name="connsiteY27" fmla="*/ 9331 h 10013"/>
                <a:gd name="connsiteX28" fmla="*/ 1898 w 10000"/>
                <a:gd name="connsiteY28" fmla="*/ 9547 h 10013"/>
                <a:gd name="connsiteX29" fmla="*/ 1315 w 10000"/>
                <a:gd name="connsiteY29" fmla="*/ 9799 h 10013"/>
                <a:gd name="connsiteX30" fmla="*/ 1111 w 10000"/>
                <a:gd name="connsiteY30" fmla="*/ 10013 h 10013"/>
                <a:gd name="connsiteX0" fmla="*/ 1178 w 10000"/>
                <a:gd name="connsiteY0" fmla="*/ 9923 h 10208"/>
                <a:gd name="connsiteX1" fmla="*/ 443 w 10000"/>
                <a:gd name="connsiteY1" fmla="*/ 9960 h 10208"/>
                <a:gd name="connsiteX2" fmla="*/ 94 w 10000"/>
                <a:gd name="connsiteY2" fmla="*/ 9453 h 10208"/>
                <a:gd name="connsiteX3" fmla="*/ 1 w 10000"/>
                <a:gd name="connsiteY3" fmla="*/ 8392 h 10208"/>
                <a:gd name="connsiteX4" fmla="*/ 90 w 10000"/>
                <a:gd name="connsiteY4" fmla="*/ 5669 h 10208"/>
                <a:gd name="connsiteX5" fmla="*/ 234 w 10000"/>
                <a:gd name="connsiteY5" fmla="*/ 3934 h 10208"/>
                <a:gd name="connsiteX6" fmla="*/ 1196 w 10000"/>
                <a:gd name="connsiteY6" fmla="*/ 2249 h 10208"/>
                <a:gd name="connsiteX7" fmla="*/ 2047 w 10000"/>
                <a:gd name="connsiteY7" fmla="*/ 1494 h 10208"/>
                <a:gd name="connsiteX8" fmla="*/ 2726 w 10000"/>
                <a:gd name="connsiteY8" fmla="*/ 750 h 10208"/>
                <a:gd name="connsiteX9" fmla="*/ 4221 w 10000"/>
                <a:gd name="connsiteY9" fmla="*/ 46 h 10208"/>
                <a:gd name="connsiteX10" fmla="*/ 5513 w 10000"/>
                <a:gd name="connsiteY10" fmla="*/ 126 h 10208"/>
                <a:gd name="connsiteX11" fmla="*/ 6364 w 10000"/>
                <a:gd name="connsiteY11" fmla="*/ 600 h 10208"/>
                <a:gd name="connsiteX12" fmla="*/ 6989 w 10000"/>
                <a:gd name="connsiteY12" fmla="*/ 1439 h 10208"/>
                <a:gd name="connsiteX13" fmla="*/ 7379 w 10000"/>
                <a:gd name="connsiteY13" fmla="*/ 2215 h 10208"/>
                <a:gd name="connsiteX14" fmla="*/ 7641 w 10000"/>
                <a:gd name="connsiteY14" fmla="*/ 2859 h 10208"/>
                <a:gd name="connsiteX15" fmla="*/ 9312 w 10000"/>
                <a:gd name="connsiteY15" fmla="*/ 3678 h 10208"/>
                <a:gd name="connsiteX16" fmla="*/ 9984 w 10000"/>
                <a:gd name="connsiteY16" fmla="*/ 5365 h 10208"/>
                <a:gd name="connsiteX17" fmla="*/ 8705 w 10000"/>
                <a:gd name="connsiteY17" fmla="*/ 5914 h 10208"/>
                <a:gd name="connsiteX18" fmla="*/ 8138 w 10000"/>
                <a:gd name="connsiteY18" fmla="*/ 5704 h 10208"/>
                <a:gd name="connsiteX19" fmla="*/ 6387 w 10000"/>
                <a:gd name="connsiteY19" fmla="*/ 5415 h 10208"/>
                <a:gd name="connsiteX20" fmla="*/ 5834 w 10000"/>
                <a:gd name="connsiteY20" fmla="*/ 6072 h 10208"/>
                <a:gd name="connsiteX21" fmla="*/ 5812 w 10000"/>
                <a:gd name="connsiteY21" fmla="*/ 6698 h 10208"/>
                <a:gd name="connsiteX22" fmla="*/ 5494 w 10000"/>
                <a:gd name="connsiteY22" fmla="*/ 7091 h 10208"/>
                <a:gd name="connsiteX23" fmla="*/ 5225 w 10000"/>
                <a:gd name="connsiteY23" fmla="*/ 7339 h 10208"/>
                <a:gd name="connsiteX24" fmla="*/ 4637 w 10000"/>
                <a:gd name="connsiteY24" fmla="*/ 7778 h 10208"/>
                <a:gd name="connsiteX25" fmla="*/ 3493 w 10000"/>
                <a:gd name="connsiteY25" fmla="*/ 8458 h 10208"/>
                <a:gd name="connsiteX26" fmla="*/ 2767 w 10000"/>
                <a:gd name="connsiteY26" fmla="*/ 8917 h 10208"/>
                <a:gd name="connsiteX27" fmla="*/ 2308 w 10000"/>
                <a:gd name="connsiteY27" fmla="*/ 9331 h 10208"/>
                <a:gd name="connsiteX28" fmla="*/ 1898 w 10000"/>
                <a:gd name="connsiteY28" fmla="*/ 9547 h 10208"/>
                <a:gd name="connsiteX29" fmla="*/ 1315 w 10000"/>
                <a:gd name="connsiteY29" fmla="*/ 9799 h 10208"/>
                <a:gd name="connsiteX30" fmla="*/ 1441 w 10000"/>
                <a:gd name="connsiteY30" fmla="*/ 10208 h 10208"/>
                <a:gd name="connsiteX0" fmla="*/ 1178 w 10000"/>
                <a:gd name="connsiteY0" fmla="*/ 9923 h 9987"/>
                <a:gd name="connsiteX1" fmla="*/ 443 w 10000"/>
                <a:gd name="connsiteY1" fmla="*/ 9960 h 9987"/>
                <a:gd name="connsiteX2" fmla="*/ 94 w 10000"/>
                <a:gd name="connsiteY2" fmla="*/ 9453 h 9987"/>
                <a:gd name="connsiteX3" fmla="*/ 1 w 10000"/>
                <a:gd name="connsiteY3" fmla="*/ 8392 h 9987"/>
                <a:gd name="connsiteX4" fmla="*/ 90 w 10000"/>
                <a:gd name="connsiteY4" fmla="*/ 5669 h 9987"/>
                <a:gd name="connsiteX5" fmla="*/ 234 w 10000"/>
                <a:gd name="connsiteY5" fmla="*/ 3934 h 9987"/>
                <a:gd name="connsiteX6" fmla="*/ 1196 w 10000"/>
                <a:gd name="connsiteY6" fmla="*/ 2249 h 9987"/>
                <a:gd name="connsiteX7" fmla="*/ 2047 w 10000"/>
                <a:gd name="connsiteY7" fmla="*/ 1494 h 9987"/>
                <a:gd name="connsiteX8" fmla="*/ 2726 w 10000"/>
                <a:gd name="connsiteY8" fmla="*/ 750 h 9987"/>
                <a:gd name="connsiteX9" fmla="*/ 4221 w 10000"/>
                <a:gd name="connsiteY9" fmla="*/ 46 h 9987"/>
                <a:gd name="connsiteX10" fmla="*/ 5513 w 10000"/>
                <a:gd name="connsiteY10" fmla="*/ 126 h 9987"/>
                <a:gd name="connsiteX11" fmla="*/ 6364 w 10000"/>
                <a:gd name="connsiteY11" fmla="*/ 600 h 9987"/>
                <a:gd name="connsiteX12" fmla="*/ 6989 w 10000"/>
                <a:gd name="connsiteY12" fmla="*/ 1439 h 9987"/>
                <a:gd name="connsiteX13" fmla="*/ 7379 w 10000"/>
                <a:gd name="connsiteY13" fmla="*/ 2215 h 9987"/>
                <a:gd name="connsiteX14" fmla="*/ 7641 w 10000"/>
                <a:gd name="connsiteY14" fmla="*/ 2859 h 9987"/>
                <a:gd name="connsiteX15" fmla="*/ 9312 w 10000"/>
                <a:gd name="connsiteY15" fmla="*/ 3678 h 9987"/>
                <a:gd name="connsiteX16" fmla="*/ 9984 w 10000"/>
                <a:gd name="connsiteY16" fmla="*/ 5365 h 9987"/>
                <a:gd name="connsiteX17" fmla="*/ 8705 w 10000"/>
                <a:gd name="connsiteY17" fmla="*/ 5914 h 9987"/>
                <a:gd name="connsiteX18" fmla="*/ 8138 w 10000"/>
                <a:gd name="connsiteY18" fmla="*/ 5704 h 9987"/>
                <a:gd name="connsiteX19" fmla="*/ 6387 w 10000"/>
                <a:gd name="connsiteY19" fmla="*/ 5415 h 9987"/>
                <a:gd name="connsiteX20" fmla="*/ 5834 w 10000"/>
                <a:gd name="connsiteY20" fmla="*/ 6072 h 9987"/>
                <a:gd name="connsiteX21" fmla="*/ 5812 w 10000"/>
                <a:gd name="connsiteY21" fmla="*/ 6698 h 9987"/>
                <a:gd name="connsiteX22" fmla="*/ 5494 w 10000"/>
                <a:gd name="connsiteY22" fmla="*/ 7091 h 9987"/>
                <a:gd name="connsiteX23" fmla="*/ 5225 w 10000"/>
                <a:gd name="connsiteY23" fmla="*/ 7339 h 9987"/>
                <a:gd name="connsiteX24" fmla="*/ 4637 w 10000"/>
                <a:gd name="connsiteY24" fmla="*/ 7778 h 9987"/>
                <a:gd name="connsiteX25" fmla="*/ 3493 w 10000"/>
                <a:gd name="connsiteY25" fmla="*/ 8458 h 9987"/>
                <a:gd name="connsiteX26" fmla="*/ 2767 w 10000"/>
                <a:gd name="connsiteY26" fmla="*/ 8917 h 9987"/>
                <a:gd name="connsiteX27" fmla="*/ 2308 w 10000"/>
                <a:gd name="connsiteY27" fmla="*/ 9331 h 9987"/>
                <a:gd name="connsiteX28" fmla="*/ 1898 w 10000"/>
                <a:gd name="connsiteY28" fmla="*/ 9547 h 9987"/>
                <a:gd name="connsiteX29" fmla="*/ 1315 w 10000"/>
                <a:gd name="connsiteY29" fmla="*/ 9799 h 9987"/>
                <a:gd name="connsiteX0" fmla="*/ 1131 w 10000"/>
                <a:gd name="connsiteY0" fmla="*/ 9936 h 10000"/>
                <a:gd name="connsiteX1" fmla="*/ 443 w 10000"/>
                <a:gd name="connsiteY1" fmla="*/ 9973 h 10000"/>
                <a:gd name="connsiteX2" fmla="*/ 94 w 10000"/>
                <a:gd name="connsiteY2" fmla="*/ 9465 h 10000"/>
                <a:gd name="connsiteX3" fmla="*/ 1 w 10000"/>
                <a:gd name="connsiteY3" fmla="*/ 8403 h 10000"/>
                <a:gd name="connsiteX4" fmla="*/ 90 w 10000"/>
                <a:gd name="connsiteY4" fmla="*/ 5676 h 10000"/>
                <a:gd name="connsiteX5" fmla="*/ 234 w 10000"/>
                <a:gd name="connsiteY5" fmla="*/ 3939 h 10000"/>
                <a:gd name="connsiteX6" fmla="*/ 1196 w 10000"/>
                <a:gd name="connsiteY6" fmla="*/ 2252 h 10000"/>
                <a:gd name="connsiteX7" fmla="*/ 2047 w 10000"/>
                <a:gd name="connsiteY7" fmla="*/ 1496 h 10000"/>
                <a:gd name="connsiteX8" fmla="*/ 2726 w 10000"/>
                <a:gd name="connsiteY8" fmla="*/ 751 h 10000"/>
                <a:gd name="connsiteX9" fmla="*/ 4221 w 10000"/>
                <a:gd name="connsiteY9" fmla="*/ 46 h 10000"/>
                <a:gd name="connsiteX10" fmla="*/ 5513 w 10000"/>
                <a:gd name="connsiteY10" fmla="*/ 126 h 10000"/>
                <a:gd name="connsiteX11" fmla="*/ 6364 w 10000"/>
                <a:gd name="connsiteY11" fmla="*/ 601 h 10000"/>
                <a:gd name="connsiteX12" fmla="*/ 6989 w 10000"/>
                <a:gd name="connsiteY12" fmla="*/ 1441 h 10000"/>
                <a:gd name="connsiteX13" fmla="*/ 7379 w 10000"/>
                <a:gd name="connsiteY13" fmla="*/ 2218 h 10000"/>
                <a:gd name="connsiteX14" fmla="*/ 7641 w 10000"/>
                <a:gd name="connsiteY14" fmla="*/ 2863 h 10000"/>
                <a:gd name="connsiteX15" fmla="*/ 9312 w 10000"/>
                <a:gd name="connsiteY15" fmla="*/ 3683 h 10000"/>
                <a:gd name="connsiteX16" fmla="*/ 9984 w 10000"/>
                <a:gd name="connsiteY16" fmla="*/ 5372 h 10000"/>
                <a:gd name="connsiteX17" fmla="*/ 8705 w 10000"/>
                <a:gd name="connsiteY17" fmla="*/ 5922 h 10000"/>
                <a:gd name="connsiteX18" fmla="*/ 8138 w 10000"/>
                <a:gd name="connsiteY18" fmla="*/ 5711 h 10000"/>
                <a:gd name="connsiteX19" fmla="*/ 6387 w 10000"/>
                <a:gd name="connsiteY19" fmla="*/ 5422 h 10000"/>
                <a:gd name="connsiteX20" fmla="*/ 5834 w 10000"/>
                <a:gd name="connsiteY20" fmla="*/ 6080 h 10000"/>
                <a:gd name="connsiteX21" fmla="*/ 5812 w 10000"/>
                <a:gd name="connsiteY21" fmla="*/ 6707 h 10000"/>
                <a:gd name="connsiteX22" fmla="*/ 5494 w 10000"/>
                <a:gd name="connsiteY22" fmla="*/ 7100 h 10000"/>
                <a:gd name="connsiteX23" fmla="*/ 5225 w 10000"/>
                <a:gd name="connsiteY23" fmla="*/ 7349 h 10000"/>
                <a:gd name="connsiteX24" fmla="*/ 4637 w 10000"/>
                <a:gd name="connsiteY24" fmla="*/ 7788 h 10000"/>
                <a:gd name="connsiteX25" fmla="*/ 3493 w 10000"/>
                <a:gd name="connsiteY25" fmla="*/ 8469 h 10000"/>
                <a:gd name="connsiteX26" fmla="*/ 2767 w 10000"/>
                <a:gd name="connsiteY26" fmla="*/ 8929 h 10000"/>
                <a:gd name="connsiteX27" fmla="*/ 2308 w 10000"/>
                <a:gd name="connsiteY27" fmla="*/ 9343 h 10000"/>
                <a:gd name="connsiteX28" fmla="*/ 1898 w 10000"/>
                <a:gd name="connsiteY28" fmla="*/ 9559 h 10000"/>
                <a:gd name="connsiteX29" fmla="*/ 1315 w 10000"/>
                <a:gd name="connsiteY29" fmla="*/ 9812 h 10000"/>
                <a:gd name="connsiteX0" fmla="*/ 1131 w 10000"/>
                <a:gd name="connsiteY0" fmla="*/ 9936 h 10000"/>
                <a:gd name="connsiteX1" fmla="*/ 443 w 10000"/>
                <a:gd name="connsiteY1" fmla="*/ 9973 h 10000"/>
                <a:gd name="connsiteX2" fmla="*/ 94 w 10000"/>
                <a:gd name="connsiteY2" fmla="*/ 9465 h 10000"/>
                <a:gd name="connsiteX3" fmla="*/ 1 w 10000"/>
                <a:gd name="connsiteY3" fmla="*/ 8403 h 10000"/>
                <a:gd name="connsiteX4" fmla="*/ 90 w 10000"/>
                <a:gd name="connsiteY4" fmla="*/ 5676 h 10000"/>
                <a:gd name="connsiteX5" fmla="*/ 234 w 10000"/>
                <a:gd name="connsiteY5" fmla="*/ 3939 h 10000"/>
                <a:gd name="connsiteX6" fmla="*/ 1196 w 10000"/>
                <a:gd name="connsiteY6" fmla="*/ 2252 h 10000"/>
                <a:gd name="connsiteX7" fmla="*/ 2047 w 10000"/>
                <a:gd name="connsiteY7" fmla="*/ 1496 h 10000"/>
                <a:gd name="connsiteX8" fmla="*/ 2726 w 10000"/>
                <a:gd name="connsiteY8" fmla="*/ 751 h 10000"/>
                <a:gd name="connsiteX9" fmla="*/ 4221 w 10000"/>
                <a:gd name="connsiteY9" fmla="*/ 46 h 10000"/>
                <a:gd name="connsiteX10" fmla="*/ 5513 w 10000"/>
                <a:gd name="connsiteY10" fmla="*/ 126 h 10000"/>
                <a:gd name="connsiteX11" fmla="*/ 6364 w 10000"/>
                <a:gd name="connsiteY11" fmla="*/ 601 h 10000"/>
                <a:gd name="connsiteX12" fmla="*/ 6989 w 10000"/>
                <a:gd name="connsiteY12" fmla="*/ 1441 h 10000"/>
                <a:gd name="connsiteX13" fmla="*/ 7379 w 10000"/>
                <a:gd name="connsiteY13" fmla="*/ 2218 h 10000"/>
                <a:gd name="connsiteX14" fmla="*/ 7641 w 10000"/>
                <a:gd name="connsiteY14" fmla="*/ 2863 h 10000"/>
                <a:gd name="connsiteX15" fmla="*/ 9312 w 10000"/>
                <a:gd name="connsiteY15" fmla="*/ 3683 h 10000"/>
                <a:gd name="connsiteX16" fmla="*/ 9984 w 10000"/>
                <a:gd name="connsiteY16" fmla="*/ 5372 h 10000"/>
                <a:gd name="connsiteX17" fmla="*/ 8705 w 10000"/>
                <a:gd name="connsiteY17" fmla="*/ 5922 h 10000"/>
                <a:gd name="connsiteX18" fmla="*/ 8138 w 10000"/>
                <a:gd name="connsiteY18" fmla="*/ 5711 h 10000"/>
                <a:gd name="connsiteX19" fmla="*/ 6387 w 10000"/>
                <a:gd name="connsiteY19" fmla="*/ 5422 h 10000"/>
                <a:gd name="connsiteX20" fmla="*/ 5834 w 10000"/>
                <a:gd name="connsiteY20" fmla="*/ 6080 h 10000"/>
                <a:gd name="connsiteX21" fmla="*/ 5812 w 10000"/>
                <a:gd name="connsiteY21" fmla="*/ 6707 h 10000"/>
                <a:gd name="connsiteX22" fmla="*/ 5494 w 10000"/>
                <a:gd name="connsiteY22" fmla="*/ 7100 h 10000"/>
                <a:gd name="connsiteX23" fmla="*/ 5225 w 10000"/>
                <a:gd name="connsiteY23" fmla="*/ 7349 h 10000"/>
                <a:gd name="connsiteX24" fmla="*/ 4637 w 10000"/>
                <a:gd name="connsiteY24" fmla="*/ 7788 h 10000"/>
                <a:gd name="connsiteX25" fmla="*/ 3493 w 10000"/>
                <a:gd name="connsiteY25" fmla="*/ 8469 h 10000"/>
                <a:gd name="connsiteX26" fmla="*/ 2767 w 10000"/>
                <a:gd name="connsiteY26" fmla="*/ 8929 h 10000"/>
                <a:gd name="connsiteX27" fmla="*/ 2308 w 10000"/>
                <a:gd name="connsiteY27" fmla="*/ 9343 h 10000"/>
                <a:gd name="connsiteX28" fmla="*/ 1898 w 10000"/>
                <a:gd name="connsiteY28" fmla="*/ 9559 h 10000"/>
                <a:gd name="connsiteX29" fmla="*/ 1189 w 10000"/>
                <a:gd name="connsiteY29" fmla="*/ 99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000" h="10000">
                  <a:moveTo>
                    <a:pt x="1131" y="9936"/>
                  </a:moveTo>
                  <a:cubicBezTo>
                    <a:pt x="1000" y="9936"/>
                    <a:pt x="616" y="10051"/>
                    <a:pt x="443" y="9973"/>
                  </a:cubicBezTo>
                  <a:cubicBezTo>
                    <a:pt x="270" y="9895"/>
                    <a:pt x="167" y="9727"/>
                    <a:pt x="94" y="9465"/>
                  </a:cubicBezTo>
                  <a:cubicBezTo>
                    <a:pt x="20" y="9202"/>
                    <a:pt x="2" y="9035"/>
                    <a:pt x="1" y="8403"/>
                  </a:cubicBezTo>
                  <a:cubicBezTo>
                    <a:pt x="0" y="7771"/>
                    <a:pt x="51" y="6420"/>
                    <a:pt x="90" y="5676"/>
                  </a:cubicBezTo>
                  <a:cubicBezTo>
                    <a:pt x="129" y="4932"/>
                    <a:pt x="50" y="4510"/>
                    <a:pt x="234" y="3939"/>
                  </a:cubicBezTo>
                  <a:cubicBezTo>
                    <a:pt x="418" y="3368"/>
                    <a:pt x="894" y="2658"/>
                    <a:pt x="1196" y="2252"/>
                  </a:cubicBezTo>
                  <a:cubicBezTo>
                    <a:pt x="1499" y="1845"/>
                    <a:pt x="1792" y="1746"/>
                    <a:pt x="2047" y="1496"/>
                  </a:cubicBezTo>
                  <a:cubicBezTo>
                    <a:pt x="2303" y="1247"/>
                    <a:pt x="2364" y="992"/>
                    <a:pt x="2726" y="751"/>
                  </a:cubicBezTo>
                  <a:cubicBezTo>
                    <a:pt x="3089" y="509"/>
                    <a:pt x="3757" y="150"/>
                    <a:pt x="4221" y="46"/>
                  </a:cubicBezTo>
                  <a:cubicBezTo>
                    <a:pt x="4686" y="-58"/>
                    <a:pt x="5156" y="34"/>
                    <a:pt x="5513" y="126"/>
                  </a:cubicBezTo>
                  <a:cubicBezTo>
                    <a:pt x="5869" y="218"/>
                    <a:pt x="6117" y="381"/>
                    <a:pt x="6364" y="601"/>
                  </a:cubicBezTo>
                  <a:cubicBezTo>
                    <a:pt x="6610" y="820"/>
                    <a:pt x="6818" y="1168"/>
                    <a:pt x="6989" y="1441"/>
                  </a:cubicBezTo>
                  <a:cubicBezTo>
                    <a:pt x="7158" y="1712"/>
                    <a:pt x="7270" y="1985"/>
                    <a:pt x="7379" y="2218"/>
                  </a:cubicBezTo>
                  <a:cubicBezTo>
                    <a:pt x="7490" y="2450"/>
                    <a:pt x="7320" y="2618"/>
                    <a:pt x="7641" y="2863"/>
                  </a:cubicBezTo>
                  <a:cubicBezTo>
                    <a:pt x="7963" y="3108"/>
                    <a:pt x="8922" y="3264"/>
                    <a:pt x="9312" y="3683"/>
                  </a:cubicBezTo>
                  <a:cubicBezTo>
                    <a:pt x="9702" y="4101"/>
                    <a:pt x="10085" y="4999"/>
                    <a:pt x="9984" y="5372"/>
                  </a:cubicBezTo>
                  <a:cubicBezTo>
                    <a:pt x="9883" y="5744"/>
                    <a:pt x="9013" y="5866"/>
                    <a:pt x="8705" y="5922"/>
                  </a:cubicBezTo>
                  <a:cubicBezTo>
                    <a:pt x="8397" y="5978"/>
                    <a:pt x="8566" y="5789"/>
                    <a:pt x="8138" y="5711"/>
                  </a:cubicBezTo>
                  <a:cubicBezTo>
                    <a:pt x="7710" y="5634"/>
                    <a:pt x="6771" y="5361"/>
                    <a:pt x="6387" y="5422"/>
                  </a:cubicBezTo>
                  <a:cubicBezTo>
                    <a:pt x="6003" y="5483"/>
                    <a:pt x="5930" y="5866"/>
                    <a:pt x="5834" y="6080"/>
                  </a:cubicBezTo>
                  <a:cubicBezTo>
                    <a:pt x="5738" y="6294"/>
                    <a:pt x="5869" y="6536"/>
                    <a:pt x="5812" y="6707"/>
                  </a:cubicBezTo>
                  <a:cubicBezTo>
                    <a:pt x="5755" y="6877"/>
                    <a:pt x="5579" y="7032"/>
                    <a:pt x="5494" y="7100"/>
                  </a:cubicBezTo>
                  <a:cubicBezTo>
                    <a:pt x="5409" y="7168"/>
                    <a:pt x="5499" y="7189"/>
                    <a:pt x="5225" y="7349"/>
                  </a:cubicBezTo>
                  <a:cubicBezTo>
                    <a:pt x="4951" y="7508"/>
                    <a:pt x="4926" y="7602"/>
                    <a:pt x="4637" y="7788"/>
                  </a:cubicBezTo>
                  <a:cubicBezTo>
                    <a:pt x="4348" y="7974"/>
                    <a:pt x="3804" y="8279"/>
                    <a:pt x="3493" y="8469"/>
                  </a:cubicBezTo>
                  <a:cubicBezTo>
                    <a:pt x="3182" y="8659"/>
                    <a:pt x="2964" y="8783"/>
                    <a:pt x="2767" y="8929"/>
                  </a:cubicBezTo>
                  <a:cubicBezTo>
                    <a:pt x="2570" y="9074"/>
                    <a:pt x="2453" y="9238"/>
                    <a:pt x="2308" y="9343"/>
                  </a:cubicBezTo>
                  <a:cubicBezTo>
                    <a:pt x="2163" y="9448"/>
                    <a:pt x="2085" y="9466"/>
                    <a:pt x="1898" y="9559"/>
                  </a:cubicBezTo>
                  <a:cubicBezTo>
                    <a:pt x="1712" y="9652"/>
                    <a:pt x="1366" y="9828"/>
                    <a:pt x="1189" y="9901"/>
                  </a:cubicBezTo>
                </a:path>
              </a:pathLst>
            </a:custGeom>
            <a:noFill/>
            <a:ln w="1905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sp>
          <p:nvSpPr>
            <p:cNvPr id="15" name="Freeform 656"/>
            <p:cNvSpPr>
              <a:spLocks/>
            </p:cNvSpPr>
            <p:nvPr/>
          </p:nvSpPr>
          <p:spPr bwMode="auto">
            <a:xfrm>
              <a:off x="3996629" y="4273750"/>
              <a:ext cx="390653" cy="257997"/>
            </a:xfrm>
            <a:custGeom>
              <a:avLst/>
              <a:gdLst>
                <a:gd name="T0" fmla="*/ 207 w 488"/>
                <a:gd name="T1" fmla="*/ 281 h 344"/>
                <a:gd name="T2" fmla="*/ 387 w 488"/>
                <a:gd name="T3" fmla="*/ 285 h 344"/>
                <a:gd name="T4" fmla="*/ 447 w 488"/>
                <a:gd name="T5" fmla="*/ 249 h 344"/>
                <a:gd name="T6" fmla="*/ 475 w 488"/>
                <a:gd name="T7" fmla="*/ 129 h 344"/>
                <a:gd name="T8" fmla="*/ 367 w 488"/>
                <a:gd name="T9" fmla="*/ 17 h 344"/>
                <a:gd name="T10" fmla="*/ 203 w 488"/>
                <a:gd name="T11" fmla="*/ 29 h 344"/>
                <a:gd name="T12" fmla="*/ 123 w 488"/>
                <a:gd name="T13" fmla="*/ 129 h 344"/>
                <a:gd name="T14" fmla="*/ 3 w 488"/>
                <a:gd name="T15" fmla="*/ 209 h 344"/>
                <a:gd name="T16" fmla="*/ 143 w 488"/>
                <a:gd name="T17" fmla="*/ 333 h 344"/>
                <a:gd name="T18" fmla="*/ 207 w 488"/>
                <a:gd name="T19" fmla="*/ 281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8" h="344">
                  <a:moveTo>
                    <a:pt x="207" y="281"/>
                  </a:moveTo>
                  <a:cubicBezTo>
                    <a:pt x="248" y="273"/>
                    <a:pt x="347" y="290"/>
                    <a:pt x="387" y="285"/>
                  </a:cubicBezTo>
                  <a:cubicBezTo>
                    <a:pt x="427" y="280"/>
                    <a:pt x="432" y="275"/>
                    <a:pt x="447" y="249"/>
                  </a:cubicBezTo>
                  <a:cubicBezTo>
                    <a:pt x="462" y="223"/>
                    <a:pt x="488" y="168"/>
                    <a:pt x="475" y="129"/>
                  </a:cubicBezTo>
                  <a:cubicBezTo>
                    <a:pt x="462" y="90"/>
                    <a:pt x="412" y="34"/>
                    <a:pt x="367" y="17"/>
                  </a:cubicBezTo>
                  <a:cubicBezTo>
                    <a:pt x="322" y="0"/>
                    <a:pt x="244" y="10"/>
                    <a:pt x="203" y="29"/>
                  </a:cubicBezTo>
                  <a:cubicBezTo>
                    <a:pt x="162" y="48"/>
                    <a:pt x="156" y="99"/>
                    <a:pt x="123" y="129"/>
                  </a:cubicBezTo>
                  <a:cubicBezTo>
                    <a:pt x="90" y="159"/>
                    <a:pt x="0" y="175"/>
                    <a:pt x="3" y="209"/>
                  </a:cubicBezTo>
                  <a:cubicBezTo>
                    <a:pt x="6" y="243"/>
                    <a:pt x="107" y="322"/>
                    <a:pt x="143" y="333"/>
                  </a:cubicBezTo>
                  <a:cubicBezTo>
                    <a:pt x="179" y="344"/>
                    <a:pt x="166" y="289"/>
                    <a:pt x="207" y="281"/>
                  </a:cubicBezTo>
                  <a:close/>
                </a:path>
              </a:pathLst>
            </a:custGeom>
            <a:solidFill>
              <a:srgbClr val="FF3300">
                <a:alpha val="50000"/>
              </a:srgbClr>
            </a:solidFill>
            <a:ln w="19050" cap="flat" cmpd="sng">
              <a:solidFill>
                <a:srgbClr val="FF505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sp>
          <p:nvSpPr>
            <p:cNvPr id="16" name="Freeform 654"/>
            <p:cNvSpPr>
              <a:spLocks/>
            </p:cNvSpPr>
            <p:nvPr/>
          </p:nvSpPr>
          <p:spPr bwMode="auto">
            <a:xfrm>
              <a:off x="1821400" y="5405606"/>
              <a:ext cx="740861" cy="415083"/>
            </a:xfrm>
            <a:custGeom>
              <a:avLst/>
              <a:gdLst>
                <a:gd name="T0" fmla="*/ 740 w 751"/>
                <a:gd name="T1" fmla="*/ 37 h 399"/>
                <a:gd name="T2" fmla="*/ 652 w 751"/>
                <a:gd name="T3" fmla="*/ 153 h 399"/>
                <a:gd name="T4" fmla="*/ 484 w 751"/>
                <a:gd name="T5" fmla="*/ 269 h 399"/>
                <a:gd name="T6" fmla="*/ 424 w 751"/>
                <a:gd name="T7" fmla="*/ 313 h 399"/>
                <a:gd name="T8" fmla="*/ 348 w 751"/>
                <a:gd name="T9" fmla="*/ 393 h 399"/>
                <a:gd name="T10" fmla="*/ 260 w 751"/>
                <a:gd name="T11" fmla="*/ 349 h 399"/>
                <a:gd name="T12" fmla="*/ 44 w 751"/>
                <a:gd name="T13" fmla="*/ 245 h 399"/>
                <a:gd name="T14" fmla="*/ 0 w 751"/>
                <a:gd name="T15" fmla="*/ 161 h 399"/>
                <a:gd name="T16" fmla="*/ 44 w 751"/>
                <a:gd name="T17" fmla="*/ 113 h 399"/>
                <a:gd name="T18" fmla="*/ 176 w 751"/>
                <a:gd name="T19" fmla="*/ 117 h 399"/>
                <a:gd name="T20" fmla="*/ 368 w 751"/>
                <a:gd name="T21" fmla="*/ 109 h 399"/>
                <a:gd name="T22" fmla="*/ 472 w 751"/>
                <a:gd name="T23" fmla="*/ 81 h 399"/>
                <a:gd name="T24" fmla="*/ 512 w 751"/>
                <a:gd name="T25" fmla="*/ 25 h 399"/>
                <a:gd name="T26" fmla="*/ 604 w 751"/>
                <a:gd name="T27" fmla="*/ 9 h 399"/>
                <a:gd name="T28" fmla="*/ 720 w 751"/>
                <a:gd name="T29" fmla="*/ 5 h 399"/>
                <a:gd name="T30" fmla="*/ 740 w 751"/>
                <a:gd name="T31" fmla="*/ 3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51" h="399">
                  <a:moveTo>
                    <a:pt x="740" y="37"/>
                  </a:moveTo>
                  <a:cubicBezTo>
                    <a:pt x="729" y="62"/>
                    <a:pt x="695" y="114"/>
                    <a:pt x="652" y="153"/>
                  </a:cubicBezTo>
                  <a:cubicBezTo>
                    <a:pt x="609" y="192"/>
                    <a:pt x="522" y="242"/>
                    <a:pt x="484" y="269"/>
                  </a:cubicBezTo>
                  <a:cubicBezTo>
                    <a:pt x="446" y="296"/>
                    <a:pt x="447" y="292"/>
                    <a:pt x="424" y="313"/>
                  </a:cubicBezTo>
                  <a:cubicBezTo>
                    <a:pt x="401" y="334"/>
                    <a:pt x="375" y="387"/>
                    <a:pt x="348" y="393"/>
                  </a:cubicBezTo>
                  <a:cubicBezTo>
                    <a:pt x="321" y="399"/>
                    <a:pt x="311" y="374"/>
                    <a:pt x="260" y="349"/>
                  </a:cubicBezTo>
                  <a:cubicBezTo>
                    <a:pt x="209" y="324"/>
                    <a:pt x="87" y="276"/>
                    <a:pt x="44" y="245"/>
                  </a:cubicBezTo>
                  <a:cubicBezTo>
                    <a:pt x="1" y="214"/>
                    <a:pt x="0" y="183"/>
                    <a:pt x="0" y="161"/>
                  </a:cubicBezTo>
                  <a:cubicBezTo>
                    <a:pt x="0" y="139"/>
                    <a:pt x="15" y="120"/>
                    <a:pt x="44" y="113"/>
                  </a:cubicBezTo>
                  <a:cubicBezTo>
                    <a:pt x="73" y="106"/>
                    <a:pt x="122" y="118"/>
                    <a:pt x="176" y="117"/>
                  </a:cubicBezTo>
                  <a:cubicBezTo>
                    <a:pt x="230" y="116"/>
                    <a:pt x="319" y="115"/>
                    <a:pt x="368" y="109"/>
                  </a:cubicBezTo>
                  <a:cubicBezTo>
                    <a:pt x="417" y="103"/>
                    <a:pt x="448" y="95"/>
                    <a:pt x="472" y="81"/>
                  </a:cubicBezTo>
                  <a:cubicBezTo>
                    <a:pt x="496" y="67"/>
                    <a:pt x="490" y="37"/>
                    <a:pt x="512" y="25"/>
                  </a:cubicBezTo>
                  <a:cubicBezTo>
                    <a:pt x="534" y="13"/>
                    <a:pt x="569" y="12"/>
                    <a:pt x="604" y="9"/>
                  </a:cubicBezTo>
                  <a:cubicBezTo>
                    <a:pt x="639" y="6"/>
                    <a:pt x="697" y="0"/>
                    <a:pt x="720" y="5"/>
                  </a:cubicBezTo>
                  <a:cubicBezTo>
                    <a:pt x="743" y="10"/>
                    <a:pt x="751" y="12"/>
                    <a:pt x="740" y="37"/>
                  </a:cubicBezTo>
                  <a:close/>
                </a:path>
              </a:pathLst>
            </a:custGeom>
            <a:solidFill>
              <a:srgbClr val="FF3300">
                <a:alpha val="50000"/>
              </a:srgbClr>
            </a:solidFill>
            <a:ln w="19050" cap="flat" cmpd="sng">
              <a:solidFill>
                <a:srgbClr val="FF505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sp>
          <p:nvSpPr>
            <p:cNvPr id="17" name="Freeform 90"/>
            <p:cNvSpPr>
              <a:spLocks/>
            </p:cNvSpPr>
            <p:nvPr/>
          </p:nvSpPr>
          <p:spPr bwMode="auto">
            <a:xfrm>
              <a:off x="2807898" y="4932265"/>
              <a:ext cx="190394" cy="134200"/>
            </a:xfrm>
            <a:custGeom>
              <a:avLst/>
              <a:gdLst>
                <a:gd name="T0" fmla="*/ 8 w 17"/>
                <a:gd name="T1" fmla="*/ 0 h 13"/>
                <a:gd name="T2" fmla="*/ 17 w 17"/>
                <a:gd name="T3" fmla="*/ 13 h 13"/>
                <a:gd name="T4" fmla="*/ 0 w 17"/>
                <a:gd name="T5" fmla="*/ 13 h 13"/>
                <a:gd name="T6" fmla="*/ 8 w 17"/>
                <a:gd name="T7" fmla="*/ 0 h 13"/>
              </a:gdLst>
              <a:ahLst/>
              <a:cxnLst>
                <a:cxn ang="0">
                  <a:pos x="T0" y="T1"/>
                </a:cxn>
                <a:cxn ang="0">
                  <a:pos x="T2" y="T3"/>
                </a:cxn>
                <a:cxn ang="0">
                  <a:pos x="T4" y="T5"/>
                </a:cxn>
                <a:cxn ang="0">
                  <a:pos x="T6" y="T7"/>
                </a:cxn>
              </a:cxnLst>
              <a:rect l="0" t="0" r="r" b="b"/>
              <a:pathLst>
                <a:path w="17" h="13">
                  <a:moveTo>
                    <a:pt x="8" y="0"/>
                  </a:moveTo>
                  <a:lnTo>
                    <a:pt x="17" y="13"/>
                  </a:lnTo>
                  <a:lnTo>
                    <a:pt x="0" y="13"/>
                  </a:lnTo>
                  <a:lnTo>
                    <a:pt x="8" y="0"/>
                  </a:lnTo>
                  <a:close/>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8" name="Freeform 89"/>
            <p:cNvSpPr>
              <a:spLocks/>
            </p:cNvSpPr>
            <p:nvPr/>
          </p:nvSpPr>
          <p:spPr bwMode="auto">
            <a:xfrm>
              <a:off x="2807898" y="4932265"/>
              <a:ext cx="190394" cy="134200"/>
            </a:xfrm>
            <a:custGeom>
              <a:avLst/>
              <a:gdLst>
                <a:gd name="T0" fmla="*/ 8 w 17"/>
                <a:gd name="T1" fmla="*/ 0 h 13"/>
                <a:gd name="T2" fmla="*/ 17 w 17"/>
                <a:gd name="T3" fmla="*/ 13 h 13"/>
                <a:gd name="T4" fmla="*/ 0 w 17"/>
                <a:gd name="T5" fmla="*/ 13 h 13"/>
                <a:gd name="T6" fmla="*/ 8 w 17"/>
                <a:gd name="T7" fmla="*/ 0 h 13"/>
              </a:gdLst>
              <a:ahLst/>
              <a:cxnLst>
                <a:cxn ang="0">
                  <a:pos x="T0" y="T1"/>
                </a:cxn>
                <a:cxn ang="0">
                  <a:pos x="T2" y="T3"/>
                </a:cxn>
                <a:cxn ang="0">
                  <a:pos x="T4" y="T5"/>
                </a:cxn>
                <a:cxn ang="0">
                  <a:pos x="T6" y="T7"/>
                </a:cxn>
              </a:cxnLst>
              <a:rect l="0" t="0" r="r" b="b"/>
              <a:pathLst>
                <a:path w="17" h="13">
                  <a:moveTo>
                    <a:pt x="8" y="0"/>
                  </a:moveTo>
                  <a:lnTo>
                    <a:pt x="17" y="13"/>
                  </a:lnTo>
                  <a:lnTo>
                    <a:pt x="0" y="13"/>
                  </a:lnTo>
                  <a:lnTo>
                    <a:pt x="8" y="0"/>
                  </a:lnTo>
                  <a:close/>
                </a:path>
              </a:pathLst>
            </a:custGeom>
            <a:solidFill>
              <a:srgbClr val="9493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9" name="Freeform 643"/>
            <p:cNvSpPr>
              <a:spLocks/>
            </p:cNvSpPr>
            <p:nvPr/>
          </p:nvSpPr>
          <p:spPr bwMode="auto">
            <a:xfrm>
              <a:off x="3954209" y="3989745"/>
              <a:ext cx="397559" cy="212223"/>
            </a:xfrm>
            <a:custGeom>
              <a:avLst/>
              <a:gdLst>
                <a:gd name="T0" fmla="*/ 21 w 65"/>
                <a:gd name="T1" fmla="*/ 32 h 41"/>
                <a:gd name="T2" fmla="*/ 11 w 65"/>
                <a:gd name="T3" fmla="*/ 17 h 41"/>
                <a:gd name="T4" fmla="*/ 50 w 65"/>
                <a:gd name="T5" fmla="*/ 12 h 41"/>
                <a:gd name="T6" fmla="*/ 64 w 65"/>
                <a:gd name="T7" fmla="*/ 34 h 41"/>
                <a:gd name="T8" fmla="*/ 36 w 65"/>
                <a:gd name="T9" fmla="*/ 40 h 41"/>
                <a:gd name="T10" fmla="*/ 21 w 65"/>
                <a:gd name="T11" fmla="*/ 32 h 41"/>
              </a:gdLst>
              <a:ahLst/>
              <a:cxnLst>
                <a:cxn ang="0">
                  <a:pos x="T0" y="T1"/>
                </a:cxn>
                <a:cxn ang="0">
                  <a:pos x="T2" y="T3"/>
                </a:cxn>
                <a:cxn ang="0">
                  <a:pos x="T4" y="T5"/>
                </a:cxn>
                <a:cxn ang="0">
                  <a:pos x="T6" y="T7"/>
                </a:cxn>
                <a:cxn ang="0">
                  <a:pos x="T8" y="T9"/>
                </a:cxn>
                <a:cxn ang="0">
                  <a:pos x="T10" y="T11"/>
                </a:cxn>
              </a:cxnLst>
              <a:rect l="0" t="0" r="r" b="b"/>
              <a:pathLst>
                <a:path w="65" h="41">
                  <a:moveTo>
                    <a:pt x="21" y="32"/>
                  </a:moveTo>
                  <a:cubicBezTo>
                    <a:pt x="0" y="31"/>
                    <a:pt x="3" y="34"/>
                    <a:pt x="11" y="17"/>
                  </a:cubicBezTo>
                  <a:cubicBezTo>
                    <a:pt x="18" y="0"/>
                    <a:pt x="35" y="7"/>
                    <a:pt x="50" y="12"/>
                  </a:cubicBezTo>
                  <a:cubicBezTo>
                    <a:pt x="65" y="17"/>
                    <a:pt x="64" y="25"/>
                    <a:pt x="64" y="34"/>
                  </a:cubicBezTo>
                  <a:cubicBezTo>
                    <a:pt x="64" y="39"/>
                    <a:pt x="47" y="41"/>
                    <a:pt x="36" y="40"/>
                  </a:cubicBezTo>
                  <a:cubicBezTo>
                    <a:pt x="29" y="38"/>
                    <a:pt x="30" y="33"/>
                    <a:pt x="21" y="32"/>
                  </a:cubicBezTo>
                  <a:close/>
                </a:path>
              </a:pathLst>
            </a:custGeom>
            <a:solidFill>
              <a:srgbClr val="0099FF">
                <a:alpha val="50000"/>
              </a:srgbClr>
            </a:solidFill>
            <a:ln w="19050" cap="flat" cmpd="sng">
              <a:solidFill>
                <a:srgbClr val="0099FF"/>
              </a:solidFill>
              <a:prstDash val="dash"/>
              <a:round/>
              <a:headEnd/>
              <a:tailEnd/>
            </a:ln>
          </p:spPr>
          <p:txBody>
            <a:bodyPr/>
            <a:lstStyle/>
            <a:p>
              <a:endParaRPr lang="en-CA"/>
            </a:p>
          </p:txBody>
        </p:sp>
        <p:sp>
          <p:nvSpPr>
            <p:cNvPr id="20" name="Freeform 644"/>
            <p:cNvSpPr>
              <a:spLocks/>
            </p:cNvSpPr>
            <p:nvPr/>
          </p:nvSpPr>
          <p:spPr bwMode="auto">
            <a:xfrm rot="9618799">
              <a:off x="4001561" y="3755676"/>
              <a:ext cx="426167" cy="249674"/>
            </a:xfrm>
            <a:custGeom>
              <a:avLst/>
              <a:gdLst>
                <a:gd name="T0" fmla="*/ 21 w 65"/>
                <a:gd name="T1" fmla="*/ 32 h 41"/>
                <a:gd name="T2" fmla="*/ 11 w 65"/>
                <a:gd name="T3" fmla="*/ 17 h 41"/>
                <a:gd name="T4" fmla="*/ 50 w 65"/>
                <a:gd name="T5" fmla="*/ 12 h 41"/>
                <a:gd name="T6" fmla="*/ 64 w 65"/>
                <a:gd name="T7" fmla="*/ 34 h 41"/>
                <a:gd name="T8" fmla="*/ 36 w 65"/>
                <a:gd name="T9" fmla="*/ 40 h 41"/>
                <a:gd name="T10" fmla="*/ 21 w 65"/>
                <a:gd name="T11" fmla="*/ 32 h 41"/>
              </a:gdLst>
              <a:ahLst/>
              <a:cxnLst>
                <a:cxn ang="0">
                  <a:pos x="T0" y="T1"/>
                </a:cxn>
                <a:cxn ang="0">
                  <a:pos x="T2" y="T3"/>
                </a:cxn>
                <a:cxn ang="0">
                  <a:pos x="T4" y="T5"/>
                </a:cxn>
                <a:cxn ang="0">
                  <a:pos x="T6" y="T7"/>
                </a:cxn>
                <a:cxn ang="0">
                  <a:pos x="T8" y="T9"/>
                </a:cxn>
                <a:cxn ang="0">
                  <a:pos x="T10" y="T11"/>
                </a:cxn>
              </a:cxnLst>
              <a:rect l="0" t="0" r="r" b="b"/>
              <a:pathLst>
                <a:path w="65" h="41">
                  <a:moveTo>
                    <a:pt x="21" y="32"/>
                  </a:moveTo>
                  <a:cubicBezTo>
                    <a:pt x="0" y="31"/>
                    <a:pt x="3" y="34"/>
                    <a:pt x="11" y="17"/>
                  </a:cubicBezTo>
                  <a:cubicBezTo>
                    <a:pt x="18" y="0"/>
                    <a:pt x="35" y="7"/>
                    <a:pt x="50" y="12"/>
                  </a:cubicBezTo>
                  <a:cubicBezTo>
                    <a:pt x="65" y="17"/>
                    <a:pt x="64" y="25"/>
                    <a:pt x="64" y="34"/>
                  </a:cubicBezTo>
                  <a:cubicBezTo>
                    <a:pt x="64" y="39"/>
                    <a:pt x="47" y="41"/>
                    <a:pt x="36" y="40"/>
                  </a:cubicBezTo>
                  <a:cubicBezTo>
                    <a:pt x="29" y="38"/>
                    <a:pt x="30" y="33"/>
                    <a:pt x="21" y="32"/>
                  </a:cubicBezTo>
                  <a:close/>
                </a:path>
              </a:pathLst>
            </a:custGeom>
            <a:solidFill>
              <a:srgbClr val="FFFF00">
                <a:alpha val="50000"/>
              </a:srgbClr>
            </a:solidFill>
            <a:ln w="19050" cap="flat" cmpd="sng">
              <a:solidFill>
                <a:schemeClr val="tx2"/>
              </a:solidFill>
              <a:prstDash val="dash"/>
              <a:round/>
              <a:headEnd/>
              <a:tailEnd/>
            </a:ln>
          </p:spPr>
          <p:txBody>
            <a:bodyPr/>
            <a:lstStyle/>
            <a:p>
              <a:endParaRPr lang="en-CA"/>
            </a:p>
          </p:txBody>
        </p:sp>
        <p:sp>
          <p:nvSpPr>
            <p:cNvPr id="21" name="Rectangle 6"/>
            <p:cNvSpPr>
              <a:spLocks noChangeArrowheads="1"/>
            </p:cNvSpPr>
            <p:nvPr/>
          </p:nvSpPr>
          <p:spPr bwMode="auto">
            <a:xfrm>
              <a:off x="1372544" y="3445664"/>
              <a:ext cx="3916398" cy="2332373"/>
            </a:xfrm>
            <a:prstGeom prst="rect">
              <a:avLst/>
            </a:prstGeom>
            <a:noFill/>
            <a:ln w="0">
              <a:solidFill>
                <a:srgbClr val="24211D"/>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2" name="Freeform 7"/>
            <p:cNvSpPr>
              <a:spLocks noEditPoints="1"/>
            </p:cNvSpPr>
            <p:nvPr/>
          </p:nvSpPr>
          <p:spPr bwMode="auto">
            <a:xfrm>
              <a:off x="1361692" y="3436301"/>
              <a:ext cx="3948953" cy="2353179"/>
            </a:xfrm>
            <a:custGeom>
              <a:avLst/>
              <a:gdLst>
                <a:gd name="T0" fmla="*/ 0 w 355"/>
                <a:gd name="T1" fmla="*/ 224 h 225"/>
                <a:gd name="T2" fmla="*/ 0 w 355"/>
                <a:gd name="T3" fmla="*/ 1 h 225"/>
                <a:gd name="T4" fmla="*/ 2 w 355"/>
                <a:gd name="T5" fmla="*/ 1 h 225"/>
                <a:gd name="T6" fmla="*/ 2 w 355"/>
                <a:gd name="T7" fmla="*/ 224 h 225"/>
                <a:gd name="T8" fmla="*/ 0 w 355"/>
                <a:gd name="T9" fmla="*/ 224 h 225"/>
                <a:gd name="T10" fmla="*/ 0 w 355"/>
                <a:gd name="T11" fmla="*/ 1 h 225"/>
                <a:gd name="T12" fmla="*/ 0 w 355"/>
                <a:gd name="T13" fmla="*/ 0 h 225"/>
                <a:gd name="T14" fmla="*/ 1 w 355"/>
                <a:gd name="T15" fmla="*/ 0 h 225"/>
                <a:gd name="T16" fmla="*/ 1 w 355"/>
                <a:gd name="T17" fmla="*/ 1 h 225"/>
                <a:gd name="T18" fmla="*/ 0 w 355"/>
                <a:gd name="T19" fmla="*/ 1 h 225"/>
                <a:gd name="T20" fmla="*/ 1 w 355"/>
                <a:gd name="T21" fmla="*/ 0 h 225"/>
                <a:gd name="T22" fmla="*/ 353 w 355"/>
                <a:gd name="T23" fmla="*/ 0 h 225"/>
                <a:gd name="T24" fmla="*/ 353 w 355"/>
                <a:gd name="T25" fmla="*/ 2 h 225"/>
                <a:gd name="T26" fmla="*/ 1 w 355"/>
                <a:gd name="T27" fmla="*/ 2 h 225"/>
                <a:gd name="T28" fmla="*/ 1 w 355"/>
                <a:gd name="T29" fmla="*/ 0 h 225"/>
                <a:gd name="T30" fmla="*/ 353 w 355"/>
                <a:gd name="T31" fmla="*/ 0 h 225"/>
                <a:gd name="T32" fmla="*/ 355 w 355"/>
                <a:gd name="T33" fmla="*/ 0 h 225"/>
                <a:gd name="T34" fmla="*/ 355 w 355"/>
                <a:gd name="T35" fmla="*/ 1 h 225"/>
                <a:gd name="T36" fmla="*/ 353 w 355"/>
                <a:gd name="T37" fmla="*/ 1 h 225"/>
                <a:gd name="T38" fmla="*/ 353 w 355"/>
                <a:gd name="T39" fmla="*/ 0 h 225"/>
                <a:gd name="T40" fmla="*/ 355 w 355"/>
                <a:gd name="T41" fmla="*/ 1 h 225"/>
                <a:gd name="T42" fmla="*/ 355 w 355"/>
                <a:gd name="T43" fmla="*/ 224 h 225"/>
                <a:gd name="T44" fmla="*/ 352 w 355"/>
                <a:gd name="T45" fmla="*/ 224 h 225"/>
                <a:gd name="T46" fmla="*/ 352 w 355"/>
                <a:gd name="T47" fmla="*/ 1 h 225"/>
                <a:gd name="T48" fmla="*/ 355 w 355"/>
                <a:gd name="T49" fmla="*/ 1 h 225"/>
                <a:gd name="T50" fmla="*/ 355 w 355"/>
                <a:gd name="T51" fmla="*/ 224 h 225"/>
                <a:gd name="T52" fmla="*/ 355 w 355"/>
                <a:gd name="T53" fmla="*/ 225 h 225"/>
                <a:gd name="T54" fmla="*/ 353 w 355"/>
                <a:gd name="T55" fmla="*/ 225 h 225"/>
                <a:gd name="T56" fmla="*/ 353 w 355"/>
                <a:gd name="T57" fmla="*/ 224 h 225"/>
                <a:gd name="T58" fmla="*/ 355 w 355"/>
                <a:gd name="T59" fmla="*/ 224 h 225"/>
                <a:gd name="T60" fmla="*/ 353 w 355"/>
                <a:gd name="T61" fmla="*/ 225 h 225"/>
                <a:gd name="T62" fmla="*/ 1 w 355"/>
                <a:gd name="T63" fmla="*/ 225 h 225"/>
                <a:gd name="T64" fmla="*/ 1 w 355"/>
                <a:gd name="T65" fmla="*/ 223 h 225"/>
                <a:gd name="T66" fmla="*/ 353 w 355"/>
                <a:gd name="T67" fmla="*/ 223 h 225"/>
                <a:gd name="T68" fmla="*/ 353 w 355"/>
                <a:gd name="T69" fmla="*/ 225 h 225"/>
                <a:gd name="T70" fmla="*/ 1 w 355"/>
                <a:gd name="T71" fmla="*/ 225 h 225"/>
                <a:gd name="T72" fmla="*/ 0 w 355"/>
                <a:gd name="T73" fmla="*/ 225 h 225"/>
                <a:gd name="T74" fmla="*/ 0 w 355"/>
                <a:gd name="T75" fmla="*/ 224 h 225"/>
                <a:gd name="T76" fmla="*/ 1 w 355"/>
                <a:gd name="T77" fmla="*/ 224 h 225"/>
                <a:gd name="T78" fmla="*/ 1 w 355"/>
                <a:gd name="T79" fmla="*/ 225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5" h="225">
                  <a:moveTo>
                    <a:pt x="0" y="224"/>
                  </a:moveTo>
                  <a:lnTo>
                    <a:pt x="0" y="1"/>
                  </a:lnTo>
                  <a:lnTo>
                    <a:pt x="2" y="1"/>
                  </a:lnTo>
                  <a:lnTo>
                    <a:pt x="2" y="224"/>
                  </a:lnTo>
                  <a:lnTo>
                    <a:pt x="0" y="224"/>
                  </a:lnTo>
                  <a:close/>
                  <a:moveTo>
                    <a:pt x="0" y="1"/>
                  </a:moveTo>
                  <a:lnTo>
                    <a:pt x="0" y="0"/>
                  </a:lnTo>
                  <a:lnTo>
                    <a:pt x="1" y="0"/>
                  </a:lnTo>
                  <a:lnTo>
                    <a:pt x="1" y="1"/>
                  </a:lnTo>
                  <a:lnTo>
                    <a:pt x="0" y="1"/>
                  </a:lnTo>
                  <a:close/>
                  <a:moveTo>
                    <a:pt x="1" y="0"/>
                  </a:moveTo>
                  <a:lnTo>
                    <a:pt x="353" y="0"/>
                  </a:lnTo>
                  <a:lnTo>
                    <a:pt x="353" y="2"/>
                  </a:lnTo>
                  <a:lnTo>
                    <a:pt x="1" y="2"/>
                  </a:lnTo>
                  <a:lnTo>
                    <a:pt x="1" y="0"/>
                  </a:lnTo>
                  <a:close/>
                  <a:moveTo>
                    <a:pt x="353" y="0"/>
                  </a:moveTo>
                  <a:lnTo>
                    <a:pt x="355" y="0"/>
                  </a:lnTo>
                  <a:lnTo>
                    <a:pt x="355" y="1"/>
                  </a:lnTo>
                  <a:lnTo>
                    <a:pt x="353" y="1"/>
                  </a:lnTo>
                  <a:lnTo>
                    <a:pt x="353" y="0"/>
                  </a:lnTo>
                  <a:close/>
                  <a:moveTo>
                    <a:pt x="355" y="1"/>
                  </a:moveTo>
                  <a:lnTo>
                    <a:pt x="355" y="224"/>
                  </a:lnTo>
                  <a:lnTo>
                    <a:pt x="352" y="224"/>
                  </a:lnTo>
                  <a:lnTo>
                    <a:pt x="352" y="1"/>
                  </a:lnTo>
                  <a:lnTo>
                    <a:pt x="355" y="1"/>
                  </a:lnTo>
                  <a:close/>
                  <a:moveTo>
                    <a:pt x="355" y="224"/>
                  </a:moveTo>
                  <a:lnTo>
                    <a:pt x="355" y="225"/>
                  </a:lnTo>
                  <a:lnTo>
                    <a:pt x="353" y="225"/>
                  </a:lnTo>
                  <a:lnTo>
                    <a:pt x="353" y="224"/>
                  </a:lnTo>
                  <a:lnTo>
                    <a:pt x="355" y="224"/>
                  </a:lnTo>
                  <a:close/>
                  <a:moveTo>
                    <a:pt x="353" y="225"/>
                  </a:moveTo>
                  <a:lnTo>
                    <a:pt x="1" y="225"/>
                  </a:lnTo>
                  <a:lnTo>
                    <a:pt x="1" y="223"/>
                  </a:lnTo>
                  <a:lnTo>
                    <a:pt x="353" y="223"/>
                  </a:lnTo>
                  <a:lnTo>
                    <a:pt x="353" y="225"/>
                  </a:lnTo>
                  <a:close/>
                  <a:moveTo>
                    <a:pt x="1" y="225"/>
                  </a:moveTo>
                  <a:lnTo>
                    <a:pt x="0" y="225"/>
                  </a:lnTo>
                  <a:lnTo>
                    <a:pt x="0" y="224"/>
                  </a:lnTo>
                  <a:lnTo>
                    <a:pt x="1" y="224"/>
                  </a:lnTo>
                  <a:lnTo>
                    <a:pt x="1" y="2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23" name="Freeform 8"/>
            <p:cNvSpPr>
              <a:spLocks noEditPoints="1"/>
            </p:cNvSpPr>
            <p:nvPr/>
          </p:nvSpPr>
          <p:spPr bwMode="auto">
            <a:xfrm>
              <a:off x="1361692" y="3445664"/>
              <a:ext cx="21703" cy="2332373"/>
            </a:xfrm>
            <a:custGeom>
              <a:avLst/>
              <a:gdLst>
                <a:gd name="T0" fmla="*/ 0 w 2"/>
                <a:gd name="T1" fmla="*/ 223 h 223"/>
                <a:gd name="T2" fmla="*/ 0 w 2"/>
                <a:gd name="T3" fmla="*/ 0 h 223"/>
                <a:gd name="T4" fmla="*/ 2 w 2"/>
                <a:gd name="T5" fmla="*/ 0 h 223"/>
                <a:gd name="T6" fmla="*/ 2 w 2"/>
                <a:gd name="T7" fmla="*/ 223 h 223"/>
                <a:gd name="T8" fmla="*/ 0 w 2"/>
                <a:gd name="T9" fmla="*/ 223 h 223"/>
                <a:gd name="T10" fmla="*/ 2 w 2"/>
                <a:gd name="T11" fmla="*/ 0 h 223"/>
                <a:gd name="T12" fmla="*/ 2 w 2"/>
                <a:gd name="T13" fmla="*/ 4 h 223"/>
                <a:gd name="T14" fmla="*/ 0 w 2"/>
                <a:gd name="T15" fmla="*/ 4 h 223"/>
                <a:gd name="T16" fmla="*/ 0 w 2"/>
                <a:gd name="T17" fmla="*/ 0 h 223"/>
                <a:gd name="T18" fmla="*/ 2 w 2"/>
                <a:gd name="T19"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23">
                  <a:moveTo>
                    <a:pt x="0" y="223"/>
                  </a:moveTo>
                  <a:lnTo>
                    <a:pt x="0" y="0"/>
                  </a:lnTo>
                  <a:lnTo>
                    <a:pt x="2" y="0"/>
                  </a:lnTo>
                  <a:lnTo>
                    <a:pt x="2" y="223"/>
                  </a:lnTo>
                  <a:lnTo>
                    <a:pt x="0" y="223"/>
                  </a:lnTo>
                  <a:close/>
                  <a:moveTo>
                    <a:pt x="2" y="0"/>
                  </a:moveTo>
                  <a:lnTo>
                    <a:pt x="2" y="4"/>
                  </a:lnTo>
                  <a:lnTo>
                    <a:pt x="0" y="4"/>
                  </a:lnTo>
                  <a:lnTo>
                    <a:pt x="0"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24" name="Freeform 10"/>
            <p:cNvSpPr>
              <a:spLocks noEditPoints="1"/>
            </p:cNvSpPr>
            <p:nvPr/>
          </p:nvSpPr>
          <p:spPr bwMode="auto">
            <a:xfrm>
              <a:off x="1761224" y="3445664"/>
              <a:ext cx="22689" cy="2332373"/>
            </a:xfrm>
            <a:custGeom>
              <a:avLst/>
              <a:gdLst>
                <a:gd name="T0" fmla="*/ 0 w 2"/>
                <a:gd name="T1" fmla="*/ 223 h 223"/>
                <a:gd name="T2" fmla="*/ 0 w 2"/>
                <a:gd name="T3" fmla="*/ 218 h 223"/>
                <a:gd name="T4" fmla="*/ 2 w 2"/>
                <a:gd name="T5" fmla="*/ 218 h 223"/>
                <a:gd name="T6" fmla="*/ 2 w 2"/>
                <a:gd name="T7" fmla="*/ 223 h 223"/>
                <a:gd name="T8" fmla="*/ 0 w 2"/>
                <a:gd name="T9" fmla="*/ 223 h 223"/>
                <a:gd name="T10" fmla="*/ 2 w 2"/>
                <a:gd name="T11" fmla="*/ 0 h 223"/>
                <a:gd name="T12" fmla="*/ 2 w 2"/>
                <a:gd name="T13" fmla="*/ 5 h 223"/>
                <a:gd name="T14" fmla="*/ 0 w 2"/>
                <a:gd name="T15" fmla="*/ 5 h 223"/>
                <a:gd name="T16" fmla="*/ 0 w 2"/>
                <a:gd name="T17" fmla="*/ 0 h 223"/>
                <a:gd name="T18" fmla="*/ 2 w 2"/>
                <a:gd name="T19"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23">
                  <a:moveTo>
                    <a:pt x="0" y="223"/>
                  </a:moveTo>
                  <a:lnTo>
                    <a:pt x="0" y="218"/>
                  </a:lnTo>
                  <a:lnTo>
                    <a:pt x="2" y="218"/>
                  </a:lnTo>
                  <a:lnTo>
                    <a:pt x="2" y="223"/>
                  </a:lnTo>
                  <a:lnTo>
                    <a:pt x="0" y="223"/>
                  </a:lnTo>
                  <a:close/>
                  <a:moveTo>
                    <a:pt x="2" y="0"/>
                  </a:moveTo>
                  <a:lnTo>
                    <a:pt x="2" y="5"/>
                  </a:lnTo>
                  <a:lnTo>
                    <a:pt x="0" y="5"/>
                  </a:lnTo>
                  <a:lnTo>
                    <a:pt x="0"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25" name="Rectangle 11"/>
            <p:cNvSpPr>
              <a:spLocks noChangeArrowheads="1"/>
            </p:cNvSpPr>
            <p:nvPr/>
          </p:nvSpPr>
          <p:spPr bwMode="auto">
            <a:xfrm>
              <a:off x="1684277" y="5839415"/>
              <a:ext cx="118380" cy="13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400">
                  <a:solidFill>
                    <a:srgbClr val="FFFFFF"/>
                  </a:solidFill>
                  <a:latin typeface="Swis721 Lt BT" pitchFamily="34" charset="0"/>
                </a:rPr>
                <a:t>40</a:t>
              </a:r>
              <a:endParaRPr lang="en-US" altLang="en-US" sz="1400"/>
            </a:p>
          </p:txBody>
        </p:sp>
        <p:sp>
          <p:nvSpPr>
            <p:cNvPr id="26" name="Freeform 12"/>
            <p:cNvSpPr>
              <a:spLocks noEditPoints="1"/>
            </p:cNvSpPr>
            <p:nvPr/>
          </p:nvSpPr>
          <p:spPr bwMode="auto">
            <a:xfrm>
              <a:off x="2151877" y="3445664"/>
              <a:ext cx="21703" cy="2332373"/>
            </a:xfrm>
            <a:custGeom>
              <a:avLst/>
              <a:gdLst>
                <a:gd name="T0" fmla="*/ 0 w 2"/>
                <a:gd name="T1" fmla="*/ 223 h 223"/>
                <a:gd name="T2" fmla="*/ 0 w 2"/>
                <a:gd name="T3" fmla="*/ 220 h 223"/>
                <a:gd name="T4" fmla="*/ 2 w 2"/>
                <a:gd name="T5" fmla="*/ 220 h 223"/>
                <a:gd name="T6" fmla="*/ 2 w 2"/>
                <a:gd name="T7" fmla="*/ 223 h 223"/>
                <a:gd name="T8" fmla="*/ 0 w 2"/>
                <a:gd name="T9" fmla="*/ 223 h 223"/>
                <a:gd name="T10" fmla="*/ 2 w 2"/>
                <a:gd name="T11" fmla="*/ 0 h 223"/>
                <a:gd name="T12" fmla="*/ 2 w 2"/>
                <a:gd name="T13" fmla="*/ 4 h 223"/>
                <a:gd name="T14" fmla="*/ 0 w 2"/>
                <a:gd name="T15" fmla="*/ 4 h 223"/>
                <a:gd name="T16" fmla="*/ 0 w 2"/>
                <a:gd name="T17" fmla="*/ 0 h 223"/>
                <a:gd name="T18" fmla="*/ 2 w 2"/>
                <a:gd name="T19"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23">
                  <a:moveTo>
                    <a:pt x="0" y="223"/>
                  </a:moveTo>
                  <a:lnTo>
                    <a:pt x="0" y="220"/>
                  </a:lnTo>
                  <a:lnTo>
                    <a:pt x="2" y="220"/>
                  </a:lnTo>
                  <a:lnTo>
                    <a:pt x="2" y="223"/>
                  </a:lnTo>
                  <a:lnTo>
                    <a:pt x="0" y="223"/>
                  </a:lnTo>
                  <a:close/>
                  <a:moveTo>
                    <a:pt x="2" y="0"/>
                  </a:moveTo>
                  <a:lnTo>
                    <a:pt x="2" y="4"/>
                  </a:lnTo>
                  <a:lnTo>
                    <a:pt x="0" y="4"/>
                  </a:lnTo>
                  <a:lnTo>
                    <a:pt x="0"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27" name="Freeform 14"/>
            <p:cNvSpPr>
              <a:spLocks noEditPoints="1"/>
            </p:cNvSpPr>
            <p:nvPr/>
          </p:nvSpPr>
          <p:spPr bwMode="auto">
            <a:xfrm>
              <a:off x="2541544" y="3445664"/>
              <a:ext cx="20717" cy="2332373"/>
            </a:xfrm>
            <a:custGeom>
              <a:avLst/>
              <a:gdLst>
                <a:gd name="T0" fmla="*/ 0 w 2"/>
                <a:gd name="T1" fmla="*/ 223 h 223"/>
                <a:gd name="T2" fmla="*/ 0 w 2"/>
                <a:gd name="T3" fmla="*/ 218 h 223"/>
                <a:gd name="T4" fmla="*/ 2 w 2"/>
                <a:gd name="T5" fmla="*/ 218 h 223"/>
                <a:gd name="T6" fmla="*/ 2 w 2"/>
                <a:gd name="T7" fmla="*/ 223 h 223"/>
                <a:gd name="T8" fmla="*/ 0 w 2"/>
                <a:gd name="T9" fmla="*/ 223 h 223"/>
                <a:gd name="T10" fmla="*/ 2 w 2"/>
                <a:gd name="T11" fmla="*/ 0 h 223"/>
                <a:gd name="T12" fmla="*/ 2 w 2"/>
                <a:gd name="T13" fmla="*/ 5 h 223"/>
                <a:gd name="T14" fmla="*/ 0 w 2"/>
                <a:gd name="T15" fmla="*/ 5 h 223"/>
                <a:gd name="T16" fmla="*/ 0 w 2"/>
                <a:gd name="T17" fmla="*/ 0 h 223"/>
                <a:gd name="T18" fmla="*/ 2 w 2"/>
                <a:gd name="T19"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23">
                  <a:moveTo>
                    <a:pt x="0" y="223"/>
                  </a:moveTo>
                  <a:lnTo>
                    <a:pt x="0" y="218"/>
                  </a:lnTo>
                  <a:lnTo>
                    <a:pt x="2" y="218"/>
                  </a:lnTo>
                  <a:lnTo>
                    <a:pt x="2" y="223"/>
                  </a:lnTo>
                  <a:lnTo>
                    <a:pt x="0" y="223"/>
                  </a:lnTo>
                  <a:close/>
                  <a:moveTo>
                    <a:pt x="2" y="0"/>
                  </a:moveTo>
                  <a:lnTo>
                    <a:pt x="2" y="5"/>
                  </a:lnTo>
                  <a:lnTo>
                    <a:pt x="0" y="5"/>
                  </a:lnTo>
                  <a:lnTo>
                    <a:pt x="0"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28" name="Rectangle 15"/>
            <p:cNvSpPr>
              <a:spLocks noChangeArrowheads="1"/>
            </p:cNvSpPr>
            <p:nvPr/>
          </p:nvSpPr>
          <p:spPr bwMode="auto">
            <a:xfrm>
              <a:off x="2462624" y="5839415"/>
              <a:ext cx="118380" cy="13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400">
                  <a:solidFill>
                    <a:srgbClr val="FFFFFF"/>
                  </a:solidFill>
                  <a:latin typeface="Swis721 Lt BT" pitchFamily="34" charset="0"/>
                </a:rPr>
                <a:t>50</a:t>
              </a:r>
              <a:endParaRPr lang="en-US" altLang="en-US" sz="1400"/>
            </a:p>
          </p:txBody>
        </p:sp>
        <p:sp>
          <p:nvSpPr>
            <p:cNvPr id="29" name="Freeform 16"/>
            <p:cNvSpPr>
              <a:spLocks noEditPoints="1"/>
            </p:cNvSpPr>
            <p:nvPr/>
          </p:nvSpPr>
          <p:spPr bwMode="auto">
            <a:xfrm>
              <a:off x="2929238" y="3445664"/>
              <a:ext cx="24662" cy="2332373"/>
            </a:xfrm>
            <a:custGeom>
              <a:avLst/>
              <a:gdLst>
                <a:gd name="T0" fmla="*/ 0 w 2"/>
                <a:gd name="T1" fmla="*/ 223 h 223"/>
                <a:gd name="T2" fmla="*/ 0 w 2"/>
                <a:gd name="T3" fmla="*/ 220 h 223"/>
                <a:gd name="T4" fmla="*/ 2 w 2"/>
                <a:gd name="T5" fmla="*/ 220 h 223"/>
                <a:gd name="T6" fmla="*/ 2 w 2"/>
                <a:gd name="T7" fmla="*/ 223 h 223"/>
                <a:gd name="T8" fmla="*/ 0 w 2"/>
                <a:gd name="T9" fmla="*/ 223 h 223"/>
                <a:gd name="T10" fmla="*/ 2 w 2"/>
                <a:gd name="T11" fmla="*/ 0 h 223"/>
                <a:gd name="T12" fmla="*/ 2 w 2"/>
                <a:gd name="T13" fmla="*/ 4 h 223"/>
                <a:gd name="T14" fmla="*/ 0 w 2"/>
                <a:gd name="T15" fmla="*/ 4 h 223"/>
                <a:gd name="T16" fmla="*/ 0 w 2"/>
                <a:gd name="T17" fmla="*/ 0 h 223"/>
                <a:gd name="T18" fmla="*/ 2 w 2"/>
                <a:gd name="T19"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23">
                  <a:moveTo>
                    <a:pt x="0" y="223"/>
                  </a:moveTo>
                  <a:lnTo>
                    <a:pt x="0" y="220"/>
                  </a:lnTo>
                  <a:lnTo>
                    <a:pt x="2" y="220"/>
                  </a:lnTo>
                  <a:lnTo>
                    <a:pt x="2" y="223"/>
                  </a:lnTo>
                  <a:lnTo>
                    <a:pt x="0" y="223"/>
                  </a:lnTo>
                  <a:close/>
                  <a:moveTo>
                    <a:pt x="2" y="0"/>
                  </a:moveTo>
                  <a:lnTo>
                    <a:pt x="2" y="4"/>
                  </a:lnTo>
                  <a:lnTo>
                    <a:pt x="0" y="4"/>
                  </a:lnTo>
                  <a:lnTo>
                    <a:pt x="0"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30" name="Freeform 18"/>
            <p:cNvSpPr>
              <a:spLocks noEditPoints="1"/>
            </p:cNvSpPr>
            <p:nvPr/>
          </p:nvSpPr>
          <p:spPr bwMode="auto">
            <a:xfrm>
              <a:off x="3319891" y="3445664"/>
              <a:ext cx="32554" cy="2332373"/>
            </a:xfrm>
            <a:custGeom>
              <a:avLst/>
              <a:gdLst>
                <a:gd name="T0" fmla="*/ 0 w 3"/>
                <a:gd name="T1" fmla="*/ 223 h 223"/>
                <a:gd name="T2" fmla="*/ 0 w 3"/>
                <a:gd name="T3" fmla="*/ 218 h 223"/>
                <a:gd name="T4" fmla="*/ 3 w 3"/>
                <a:gd name="T5" fmla="*/ 218 h 223"/>
                <a:gd name="T6" fmla="*/ 3 w 3"/>
                <a:gd name="T7" fmla="*/ 223 h 223"/>
                <a:gd name="T8" fmla="*/ 0 w 3"/>
                <a:gd name="T9" fmla="*/ 223 h 223"/>
                <a:gd name="T10" fmla="*/ 3 w 3"/>
                <a:gd name="T11" fmla="*/ 0 h 223"/>
                <a:gd name="T12" fmla="*/ 3 w 3"/>
                <a:gd name="T13" fmla="*/ 5 h 223"/>
                <a:gd name="T14" fmla="*/ 0 w 3"/>
                <a:gd name="T15" fmla="*/ 5 h 223"/>
                <a:gd name="T16" fmla="*/ 0 w 3"/>
                <a:gd name="T17" fmla="*/ 0 h 223"/>
                <a:gd name="T18" fmla="*/ 3 w 3"/>
                <a:gd name="T19"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23">
                  <a:moveTo>
                    <a:pt x="0" y="223"/>
                  </a:moveTo>
                  <a:lnTo>
                    <a:pt x="0" y="218"/>
                  </a:lnTo>
                  <a:lnTo>
                    <a:pt x="3" y="218"/>
                  </a:lnTo>
                  <a:lnTo>
                    <a:pt x="3" y="223"/>
                  </a:lnTo>
                  <a:lnTo>
                    <a:pt x="0" y="223"/>
                  </a:lnTo>
                  <a:close/>
                  <a:moveTo>
                    <a:pt x="3" y="0"/>
                  </a:moveTo>
                  <a:lnTo>
                    <a:pt x="3" y="5"/>
                  </a:lnTo>
                  <a:lnTo>
                    <a:pt x="0" y="5"/>
                  </a:lnTo>
                  <a:lnTo>
                    <a:pt x="0" y="0"/>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31" name="Rectangle 19"/>
            <p:cNvSpPr>
              <a:spLocks noChangeArrowheads="1"/>
            </p:cNvSpPr>
            <p:nvPr/>
          </p:nvSpPr>
          <p:spPr bwMode="auto">
            <a:xfrm>
              <a:off x="3252809" y="5839415"/>
              <a:ext cx="118380" cy="13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400">
                  <a:solidFill>
                    <a:srgbClr val="FFFFFF"/>
                  </a:solidFill>
                  <a:latin typeface="Swis721 Lt BT" pitchFamily="34" charset="0"/>
                </a:rPr>
                <a:t>60</a:t>
              </a:r>
              <a:endParaRPr lang="en-US" altLang="en-US" sz="1400"/>
            </a:p>
          </p:txBody>
        </p:sp>
        <p:sp>
          <p:nvSpPr>
            <p:cNvPr id="32" name="Freeform 20"/>
            <p:cNvSpPr>
              <a:spLocks noEditPoints="1"/>
            </p:cNvSpPr>
            <p:nvPr/>
          </p:nvSpPr>
          <p:spPr bwMode="auto">
            <a:xfrm>
              <a:off x="3719423" y="3445664"/>
              <a:ext cx="23676" cy="2332373"/>
            </a:xfrm>
            <a:custGeom>
              <a:avLst/>
              <a:gdLst>
                <a:gd name="T0" fmla="*/ 0 w 2"/>
                <a:gd name="T1" fmla="*/ 223 h 223"/>
                <a:gd name="T2" fmla="*/ 0 w 2"/>
                <a:gd name="T3" fmla="*/ 220 h 223"/>
                <a:gd name="T4" fmla="*/ 2 w 2"/>
                <a:gd name="T5" fmla="*/ 220 h 223"/>
                <a:gd name="T6" fmla="*/ 2 w 2"/>
                <a:gd name="T7" fmla="*/ 223 h 223"/>
                <a:gd name="T8" fmla="*/ 0 w 2"/>
                <a:gd name="T9" fmla="*/ 223 h 223"/>
                <a:gd name="T10" fmla="*/ 2 w 2"/>
                <a:gd name="T11" fmla="*/ 0 h 223"/>
                <a:gd name="T12" fmla="*/ 2 w 2"/>
                <a:gd name="T13" fmla="*/ 4 h 223"/>
                <a:gd name="T14" fmla="*/ 0 w 2"/>
                <a:gd name="T15" fmla="*/ 4 h 223"/>
                <a:gd name="T16" fmla="*/ 0 w 2"/>
                <a:gd name="T17" fmla="*/ 0 h 223"/>
                <a:gd name="T18" fmla="*/ 2 w 2"/>
                <a:gd name="T19"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23">
                  <a:moveTo>
                    <a:pt x="0" y="223"/>
                  </a:moveTo>
                  <a:lnTo>
                    <a:pt x="0" y="220"/>
                  </a:lnTo>
                  <a:lnTo>
                    <a:pt x="2" y="220"/>
                  </a:lnTo>
                  <a:lnTo>
                    <a:pt x="2" y="223"/>
                  </a:lnTo>
                  <a:lnTo>
                    <a:pt x="0" y="223"/>
                  </a:lnTo>
                  <a:close/>
                  <a:moveTo>
                    <a:pt x="2" y="0"/>
                  </a:moveTo>
                  <a:lnTo>
                    <a:pt x="2" y="4"/>
                  </a:lnTo>
                  <a:lnTo>
                    <a:pt x="0" y="4"/>
                  </a:lnTo>
                  <a:lnTo>
                    <a:pt x="0"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33" name="Freeform 22"/>
            <p:cNvSpPr>
              <a:spLocks noEditPoints="1"/>
            </p:cNvSpPr>
            <p:nvPr/>
          </p:nvSpPr>
          <p:spPr bwMode="auto">
            <a:xfrm>
              <a:off x="4111063" y="3445664"/>
              <a:ext cx="20716" cy="2332373"/>
            </a:xfrm>
            <a:custGeom>
              <a:avLst/>
              <a:gdLst>
                <a:gd name="T0" fmla="*/ 0 w 2"/>
                <a:gd name="T1" fmla="*/ 223 h 223"/>
                <a:gd name="T2" fmla="*/ 0 w 2"/>
                <a:gd name="T3" fmla="*/ 218 h 223"/>
                <a:gd name="T4" fmla="*/ 2 w 2"/>
                <a:gd name="T5" fmla="*/ 218 h 223"/>
                <a:gd name="T6" fmla="*/ 2 w 2"/>
                <a:gd name="T7" fmla="*/ 223 h 223"/>
                <a:gd name="T8" fmla="*/ 0 w 2"/>
                <a:gd name="T9" fmla="*/ 223 h 223"/>
                <a:gd name="T10" fmla="*/ 2 w 2"/>
                <a:gd name="T11" fmla="*/ 0 h 223"/>
                <a:gd name="T12" fmla="*/ 2 w 2"/>
                <a:gd name="T13" fmla="*/ 5 h 223"/>
                <a:gd name="T14" fmla="*/ 0 w 2"/>
                <a:gd name="T15" fmla="*/ 5 h 223"/>
                <a:gd name="T16" fmla="*/ 0 w 2"/>
                <a:gd name="T17" fmla="*/ 0 h 223"/>
                <a:gd name="T18" fmla="*/ 2 w 2"/>
                <a:gd name="T19"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23">
                  <a:moveTo>
                    <a:pt x="0" y="223"/>
                  </a:moveTo>
                  <a:lnTo>
                    <a:pt x="0" y="218"/>
                  </a:lnTo>
                  <a:lnTo>
                    <a:pt x="2" y="218"/>
                  </a:lnTo>
                  <a:lnTo>
                    <a:pt x="2" y="223"/>
                  </a:lnTo>
                  <a:lnTo>
                    <a:pt x="0" y="223"/>
                  </a:lnTo>
                  <a:close/>
                  <a:moveTo>
                    <a:pt x="2" y="0"/>
                  </a:moveTo>
                  <a:lnTo>
                    <a:pt x="2" y="5"/>
                  </a:lnTo>
                  <a:lnTo>
                    <a:pt x="0" y="5"/>
                  </a:lnTo>
                  <a:lnTo>
                    <a:pt x="0"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34" name="Rectangle 23"/>
            <p:cNvSpPr>
              <a:spLocks noChangeArrowheads="1"/>
            </p:cNvSpPr>
            <p:nvPr/>
          </p:nvSpPr>
          <p:spPr bwMode="auto">
            <a:xfrm>
              <a:off x="4032143" y="5839415"/>
              <a:ext cx="118380" cy="13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400">
                  <a:solidFill>
                    <a:srgbClr val="FFFFFF"/>
                  </a:solidFill>
                  <a:latin typeface="Swis721 Lt BT" pitchFamily="34" charset="0"/>
                </a:rPr>
                <a:t>70</a:t>
              </a:r>
              <a:endParaRPr lang="en-US" altLang="en-US" sz="1400"/>
            </a:p>
          </p:txBody>
        </p:sp>
        <p:sp>
          <p:nvSpPr>
            <p:cNvPr id="35" name="Freeform 24"/>
            <p:cNvSpPr>
              <a:spLocks noEditPoints="1"/>
            </p:cNvSpPr>
            <p:nvPr/>
          </p:nvSpPr>
          <p:spPr bwMode="auto">
            <a:xfrm>
              <a:off x="4498756" y="3445664"/>
              <a:ext cx="21703" cy="2332373"/>
            </a:xfrm>
            <a:custGeom>
              <a:avLst/>
              <a:gdLst>
                <a:gd name="T0" fmla="*/ 0 w 2"/>
                <a:gd name="T1" fmla="*/ 223 h 223"/>
                <a:gd name="T2" fmla="*/ 0 w 2"/>
                <a:gd name="T3" fmla="*/ 220 h 223"/>
                <a:gd name="T4" fmla="*/ 2 w 2"/>
                <a:gd name="T5" fmla="*/ 220 h 223"/>
                <a:gd name="T6" fmla="*/ 2 w 2"/>
                <a:gd name="T7" fmla="*/ 223 h 223"/>
                <a:gd name="T8" fmla="*/ 0 w 2"/>
                <a:gd name="T9" fmla="*/ 223 h 223"/>
                <a:gd name="T10" fmla="*/ 2 w 2"/>
                <a:gd name="T11" fmla="*/ 0 h 223"/>
                <a:gd name="T12" fmla="*/ 2 w 2"/>
                <a:gd name="T13" fmla="*/ 4 h 223"/>
                <a:gd name="T14" fmla="*/ 0 w 2"/>
                <a:gd name="T15" fmla="*/ 4 h 223"/>
                <a:gd name="T16" fmla="*/ 0 w 2"/>
                <a:gd name="T17" fmla="*/ 0 h 223"/>
                <a:gd name="T18" fmla="*/ 2 w 2"/>
                <a:gd name="T19"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23">
                  <a:moveTo>
                    <a:pt x="0" y="223"/>
                  </a:moveTo>
                  <a:lnTo>
                    <a:pt x="0" y="220"/>
                  </a:lnTo>
                  <a:lnTo>
                    <a:pt x="2" y="220"/>
                  </a:lnTo>
                  <a:lnTo>
                    <a:pt x="2" y="223"/>
                  </a:lnTo>
                  <a:lnTo>
                    <a:pt x="0" y="223"/>
                  </a:lnTo>
                  <a:close/>
                  <a:moveTo>
                    <a:pt x="2" y="0"/>
                  </a:moveTo>
                  <a:lnTo>
                    <a:pt x="2" y="4"/>
                  </a:lnTo>
                  <a:lnTo>
                    <a:pt x="0" y="4"/>
                  </a:lnTo>
                  <a:lnTo>
                    <a:pt x="0"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36" name="Freeform 26"/>
            <p:cNvSpPr>
              <a:spLocks noEditPoints="1"/>
            </p:cNvSpPr>
            <p:nvPr/>
          </p:nvSpPr>
          <p:spPr bwMode="auto">
            <a:xfrm>
              <a:off x="4887437" y="3445664"/>
              <a:ext cx="23676" cy="2332373"/>
            </a:xfrm>
            <a:custGeom>
              <a:avLst/>
              <a:gdLst>
                <a:gd name="T0" fmla="*/ 0 w 2"/>
                <a:gd name="T1" fmla="*/ 223 h 223"/>
                <a:gd name="T2" fmla="*/ 0 w 2"/>
                <a:gd name="T3" fmla="*/ 218 h 223"/>
                <a:gd name="T4" fmla="*/ 2 w 2"/>
                <a:gd name="T5" fmla="*/ 218 h 223"/>
                <a:gd name="T6" fmla="*/ 2 w 2"/>
                <a:gd name="T7" fmla="*/ 223 h 223"/>
                <a:gd name="T8" fmla="*/ 0 w 2"/>
                <a:gd name="T9" fmla="*/ 223 h 223"/>
                <a:gd name="T10" fmla="*/ 2 w 2"/>
                <a:gd name="T11" fmla="*/ 0 h 223"/>
                <a:gd name="T12" fmla="*/ 2 w 2"/>
                <a:gd name="T13" fmla="*/ 5 h 223"/>
                <a:gd name="T14" fmla="*/ 0 w 2"/>
                <a:gd name="T15" fmla="*/ 5 h 223"/>
                <a:gd name="T16" fmla="*/ 0 w 2"/>
                <a:gd name="T17" fmla="*/ 0 h 223"/>
                <a:gd name="T18" fmla="*/ 2 w 2"/>
                <a:gd name="T19"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23">
                  <a:moveTo>
                    <a:pt x="0" y="223"/>
                  </a:moveTo>
                  <a:lnTo>
                    <a:pt x="0" y="218"/>
                  </a:lnTo>
                  <a:lnTo>
                    <a:pt x="2" y="218"/>
                  </a:lnTo>
                  <a:lnTo>
                    <a:pt x="2" y="223"/>
                  </a:lnTo>
                  <a:lnTo>
                    <a:pt x="0" y="223"/>
                  </a:lnTo>
                  <a:close/>
                  <a:moveTo>
                    <a:pt x="2" y="0"/>
                  </a:moveTo>
                  <a:lnTo>
                    <a:pt x="2" y="5"/>
                  </a:lnTo>
                  <a:lnTo>
                    <a:pt x="0" y="5"/>
                  </a:lnTo>
                  <a:lnTo>
                    <a:pt x="0"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37" name="Rectangle 27"/>
            <p:cNvSpPr>
              <a:spLocks noChangeArrowheads="1"/>
            </p:cNvSpPr>
            <p:nvPr/>
          </p:nvSpPr>
          <p:spPr bwMode="auto">
            <a:xfrm>
              <a:off x="4811477" y="5839415"/>
              <a:ext cx="118380" cy="13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400">
                  <a:solidFill>
                    <a:srgbClr val="FFFFFF"/>
                  </a:solidFill>
                  <a:latin typeface="Swis721 Lt BT" pitchFamily="34" charset="0"/>
                </a:rPr>
                <a:t>80</a:t>
              </a:r>
              <a:endParaRPr lang="en-US" altLang="en-US" sz="1400"/>
            </a:p>
          </p:txBody>
        </p:sp>
        <p:sp>
          <p:nvSpPr>
            <p:cNvPr id="38" name="Freeform 29"/>
            <p:cNvSpPr>
              <a:spLocks noEditPoints="1"/>
            </p:cNvSpPr>
            <p:nvPr/>
          </p:nvSpPr>
          <p:spPr bwMode="auto">
            <a:xfrm>
              <a:off x="1272907" y="5778037"/>
              <a:ext cx="4016035" cy="1040"/>
            </a:xfrm>
            <a:custGeom>
              <a:avLst/>
              <a:gdLst>
                <a:gd name="T0" fmla="*/ 9 w 361"/>
                <a:gd name="T1" fmla="*/ 17 w 361"/>
                <a:gd name="T2" fmla="*/ 361 w 361"/>
                <a:gd name="T3" fmla="*/ 354 w 361"/>
                <a:gd name="T4" fmla="*/ 0 w 361"/>
              </a:gdLst>
              <a:ahLst/>
              <a:cxnLst>
                <a:cxn ang="0">
                  <a:pos x="T0" y="0"/>
                </a:cxn>
                <a:cxn ang="0">
                  <a:pos x="T1" y="0"/>
                </a:cxn>
                <a:cxn ang="0">
                  <a:pos x="T2" y="0"/>
                </a:cxn>
                <a:cxn ang="0">
                  <a:pos x="T3" y="0"/>
                </a:cxn>
                <a:cxn ang="0">
                  <a:pos x="T4" y="0"/>
                </a:cxn>
              </a:cxnLst>
              <a:rect l="0" t="0" r="r" b="b"/>
              <a:pathLst>
                <a:path w="361">
                  <a:moveTo>
                    <a:pt x="9" y="0"/>
                  </a:moveTo>
                  <a:lnTo>
                    <a:pt x="17" y="0"/>
                  </a:lnTo>
                  <a:moveTo>
                    <a:pt x="361" y="0"/>
                  </a:moveTo>
                  <a:lnTo>
                    <a:pt x="354" y="0"/>
                  </a:lnTo>
                  <a:moveTo>
                    <a:pt x="0" y="0"/>
                  </a:moveTo>
                </a:path>
              </a:pathLst>
            </a:custGeom>
            <a:noFill/>
            <a:ln w="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39" name="Rectangle 30"/>
            <p:cNvSpPr>
              <a:spLocks noChangeArrowheads="1"/>
            </p:cNvSpPr>
            <p:nvPr/>
          </p:nvSpPr>
          <p:spPr bwMode="auto">
            <a:xfrm>
              <a:off x="1184122" y="5724981"/>
              <a:ext cx="59190" cy="13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400">
                  <a:solidFill>
                    <a:srgbClr val="FFFFFF"/>
                  </a:solidFill>
                  <a:latin typeface="Swis721 Lt BT" pitchFamily="34" charset="0"/>
                </a:rPr>
                <a:t>0</a:t>
              </a:r>
              <a:endParaRPr lang="en-US" altLang="en-US" sz="1400"/>
            </a:p>
          </p:txBody>
        </p:sp>
        <p:sp>
          <p:nvSpPr>
            <p:cNvPr id="40" name="Freeform 31"/>
            <p:cNvSpPr>
              <a:spLocks noEditPoints="1"/>
            </p:cNvSpPr>
            <p:nvPr/>
          </p:nvSpPr>
          <p:spPr bwMode="auto">
            <a:xfrm>
              <a:off x="1372544" y="5537725"/>
              <a:ext cx="3916398" cy="20806"/>
            </a:xfrm>
            <a:custGeom>
              <a:avLst/>
              <a:gdLst>
                <a:gd name="T0" fmla="*/ 0 w 352"/>
                <a:gd name="T1" fmla="*/ 0 h 2"/>
                <a:gd name="T2" fmla="*/ 3 w 352"/>
                <a:gd name="T3" fmla="*/ 0 h 2"/>
                <a:gd name="T4" fmla="*/ 3 w 352"/>
                <a:gd name="T5" fmla="*/ 2 h 2"/>
                <a:gd name="T6" fmla="*/ 0 w 352"/>
                <a:gd name="T7" fmla="*/ 2 h 2"/>
                <a:gd name="T8" fmla="*/ 0 w 352"/>
                <a:gd name="T9" fmla="*/ 0 h 2"/>
                <a:gd name="T10" fmla="*/ 352 w 352"/>
                <a:gd name="T11" fmla="*/ 2 h 2"/>
                <a:gd name="T12" fmla="*/ 349 w 352"/>
                <a:gd name="T13" fmla="*/ 2 h 2"/>
                <a:gd name="T14" fmla="*/ 349 w 352"/>
                <a:gd name="T15" fmla="*/ 0 h 2"/>
                <a:gd name="T16" fmla="*/ 352 w 352"/>
                <a:gd name="T17" fmla="*/ 0 h 2"/>
                <a:gd name="T18" fmla="*/ 352 w 35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2" h="2">
                  <a:moveTo>
                    <a:pt x="0" y="0"/>
                  </a:moveTo>
                  <a:lnTo>
                    <a:pt x="3" y="0"/>
                  </a:lnTo>
                  <a:lnTo>
                    <a:pt x="3" y="2"/>
                  </a:lnTo>
                  <a:lnTo>
                    <a:pt x="0" y="2"/>
                  </a:lnTo>
                  <a:lnTo>
                    <a:pt x="0" y="0"/>
                  </a:lnTo>
                  <a:close/>
                  <a:moveTo>
                    <a:pt x="352" y="2"/>
                  </a:moveTo>
                  <a:lnTo>
                    <a:pt x="349" y="2"/>
                  </a:lnTo>
                  <a:lnTo>
                    <a:pt x="349" y="0"/>
                  </a:lnTo>
                  <a:lnTo>
                    <a:pt x="352" y="0"/>
                  </a:lnTo>
                  <a:lnTo>
                    <a:pt x="352"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41" name="Freeform 33"/>
            <p:cNvSpPr>
              <a:spLocks noEditPoints="1"/>
            </p:cNvSpPr>
            <p:nvPr/>
          </p:nvSpPr>
          <p:spPr bwMode="auto">
            <a:xfrm>
              <a:off x="1372544" y="5307817"/>
              <a:ext cx="3916398" cy="19766"/>
            </a:xfrm>
            <a:custGeom>
              <a:avLst/>
              <a:gdLst>
                <a:gd name="T0" fmla="*/ 0 w 352"/>
                <a:gd name="T1" fmla="*/ 0 h 2"/>
                <a:gd name="T2" fmla="*/ 3 w 352"/>
                <a:gd name="T3" fmla="*/ 0 h 2"/>
                <a:gd name="T4" fmla="*/ 3 w 352"/>
                <a:gd name="T5" fmla="*/ 2 h 2"/>
                <a:gd name="T6" fmla="*/ 0 w 352"/>
                <a:gd name="T7" fmla="*/ 2 h 2"/>
                <a:gd name="T8" fmla="*/ 0 w 352"/>
                <a:gd name="T9" fmla="*/ 0 h 2"/>
                <a:gd name="T10" fmla="*/ 352 w 352"/>
                <a:gd name="T11" fmla="*/ 2 h 2"/>
                <a:gd name="T12" fmla="*/ 349 w 352"/>
                <a:gd name="T13" fmla="*/ 2 h 2"/>
                <a:gd name="T14" fmla="*/ 349 w 352"/>
                <a:gd name="T15" fmla="*/ 0 h 2"/>
                <a:gd name="T16" fmla="*/ 352 w 352"/>
                <a:gd name="T17" fmla="*/ 0 h 2"/>
                <a:gd name="T18" fmla="*/ 352 w 35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2" h="2">
                  <a:moveTo>
                    <a:pt x="0" y="0"/>
                  </a:moveTo>
                  <a:lnTo>
                    <a:pt x="3" y="0"/>
                  </a:lnTo>
                  <a:lnTo>
                    <a:pt x="3" y="2"/>
                  </a:lnTo>
                  <a:lnTo>
                    <a:pt x="0" y="2"/>
                  </a:lnTo>
                  <a:lnTo>
                    <a:pt x="0" y="0"/>
                  </a:lnTo>
                  <a:close/>
                  <a:moveTo>
                    <a:pt x="352" y="2"/>
                  </a:moveTo>
                  <a:lnTo>
                    <a:pt x="349" y="2"/>
                  </a:lnTo>
                  <a:lnTo>
                    <a:pt x="349" y="0"/>
                  </a:lnTo>
                  <a:lnTo>
                    <a:pt x="352" y="0"/>
                  </a:lnTo>
                  <a:lnTo>
                    <a:pt x="352"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42" name="Rectangle 34"/>
            <p:cNvSpPr>
              <a:spLocks noChangeArrowheads="1"/>
            </p:cNvSpPr>
            <p:nvPr/>
          </p:nvSpPr>
          <p:spPr bwMode="auto">
            <a:xfrm>
              <a:off x="1184122" y="5254761"/>
              <a:ext cx="59190" cy="13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400">
                  <a:solidFill>
                    <a:srgbClr val="FFFFFF"/>
                  </a:solidFill>
                  <a:latin typeface="Swis721 Lt BT" pitchFamily="34" charset="0"/>
                </a:rPr>
                <a:t>4</a:t>
              </a:r>
              <a:endParaRPr lang="en-US" altLang="en-US" sz="1400"/>
            </a:p>
          </p:txBody>
        </p:sp>
        <p:sp>
          <p:nvSpPr>
            <p:cNvPr id="43" name="Freeform 35"/>
            <p:cNvSpPr>
              <a:spLocks noEditPoints="1"/>
            </p:cNvSpPr>
            <p:nvPr/>
          </p:nvSpPr>
          <p:spPr bwMode="auto">
            <a:xfrm>
              <a:off x="1372544" y="5066466"/>
              <a:ext cx="3916398" cy="21846"/>
            </a:xfrm>
            <a:custGeom>
              <a:avLst/>
              <a:gdLst>
                <a:gd name="T0" fmla="*/ 0 w 352"/>
                <a:gd name="T1" fmla="*/ 0 h 2"/>
                <a:gd name="T2" fmla="*/ 3 w 352"/>
                <a:gd name="T3" fmla="*/ 0 h 2"/>
                <a:gd name="T4" fmla="*/ 3 w 352"/>
                <a:gd name="T5" fmla="*/ 2 h 2"/>
                <a:gd name="T6" fmla="*/ 0 w 352"/>
                <a:gd name="T7" fmla="*/ 2 h 2"/>
                <a:gd name="T8" fmla="*/ 0 w 352"/>
                <a:gd name="T9" fmla="*/ 0 h 2"/>
                <a:gd name="T10" fmla="*/ 352 w 352"/>
                <a:gd name="T11" fmla="*/ 2 h 2"/>
                <a:gd name="T12" fmla="*/ 349 w 352"/>
                <a:gd name="T13" fmla="*/ 2 h 2"/>
                <a:gd name="T14" fmla="*/ 349 w 352"/>
                <a:gd name="T15" fmla="*/ 0 h 2"/>
                <a:gd name="T16" fmla="*/ 352 w 352"/>
                <a:gd name="T17" fmla="*/ 0 h 2"/>
                <a:gd name="T18" fmla="*/ 352 w 35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2" h="2">
                  <a:moveTo>
                    <a:pt x="0" y="0"/>
                  </a:moveTo>
                  <a:lnTo>
                    <a:pt x="3" y="0"/>
                  </a:lnTo>
                  <a:lnTo>
                    <a:pt x="3" y="2"/>
                  </a:lnTo>
                  <a:lnTo>
                    <a:pt x="0" y="2"/>
                  </a:lnTo>
                  <a:lnTo>
                    <a:pt x="0" y="0"/>
                  </a:lnTo>
                  <a:close/>
                  <a:moveTo>
                    <a:pt x="352" y="2"/>
                  </a:moveTo>
                  <a:lnTo>
                    <a:pt x="349" y="2"/>
                  </a:lnTo>
                  <a:lnTo>
                    <a:pt x="349" y="0"/>
                  </a:lnTo>
                  <a:lnTo>
                    <a:pt x="352" y="0"/>
                  </a:lnTo>
                  <a:lnTo>
                    <a:pt x="352"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44" name="Freeform 37"/>
            <p:cNvSpPr>
              <a:spLocks noEditPoints="1"/>
            </p:cNvSpPr>
            <p:nvPr/>
          </p:nvSpPr>
          <p:spPr bwMode="auto">
            <a:xfrm>
              <a:off x="1372544" y="4836557"/>
              <a:ext cx="3916398" cy="19766"/>
            </a:xfrm>
            <a:custGeom>
              <a:avLst/>
              <a:gdLst>
                <a:gd name="T0" fmla="*/ 0 w 352"/>
                <a:gd name="T1" fmla="*/ 0 h 2"/>
                <a:gd name="T2" fmla="*/ 3 w 352"/>
                <a:gd name="T3" fmla="*/ 0 h 2"/>
                <a:gd name="T4" fmla="*/ 3 w 352"/>
                <a:gd name="T5" fmla="*/ 2 h 2"/>
                <a:gd name="T6" fmla="*/ 0 w 352"/>
                <a:gd name="T7" fmla="*/ 2 h 2"/>
                <a:gd name="T8" fmla="*/ 0 w 352"/>
                <a:gd name="T9" fmla="*/ 0 h 2"/>
                <a:gd name="T10" fmla="*/ 352 w 352"/>
                <a:gd name="T11" fmla="*/ 2 h 2"/>
                <a:gd name="T12" fmla="*/ 349 w 352"/>
                <a:gd name="T13" fmla="*/ 2 h 2"/>
                <a:gd name="T14" fmla="*/ 349 w 352"/>
                <a:gd name="T15" fmla="*/ 0 h 2"/>
                <a:gd name="T16" fmla="*/ 352 w 352"/>
                <a:gd name="T17" fmla="*/ 0 h 2"/>
                <a:gd name="T18" fmla="*/ 352 w 35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2" h="2">
                  <a:moveTo>
                    <a:pt x="0" y="0"/>
                  </a:moveTo>
                  <a:lnTo>
                    <a:pt x="3" y="0"/>
                  </a:lnTo>
                  <a:lnTo>
                    <a:pt x="3" y="2"/>
                  </a:lnTo>
                  <a:lnTo>
                    <a:pt x="0" y="2"/>
                  </a:lnTo>
                  <a:lnTo>
                    <a:pt x="0" y="0"/>
                  </a:lnTo>
                  <a:close/>
                  <a:moveTo>
                    <a:pt x="352" y="2"/>
                  </a:moveTo>
                  <a:lnTo>
                    <a:pt x="349" y="2"/>
                  </a:lnTo>
                  <a:lnTo>
                    <a:pt x="349" y="0"/>
                  </a:lnTo>
                  <a:lnTo>
                    <a:pt x="352" y="0"/>
                  </a:lnTo>
                  <a:lnTo>
                    <a:pt x="352"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45" name="Rectangle 38"/>
            <p:cNvSpPr>
              <a:spLocks noChangeArrowheads="1"/>
            </p:cNvSpPr>
            <p:nvPr/>
          </p:nvSpPr>
          <p:spPr bwMode="auto">
            <a:xfrm>
              <a:off x="1184122" y="4793905"/>
              <a:ext cx="59190" cy="13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400">
                  <a:solidFill>
                    <a:srgbClr val="FFFFFF"/>
                  </a:solidFill>
                  <a:latin typeface="Swis721 Lt BT" pitchFamily="34" charset="0"/>
                </a:rPr>
                <a:t>8</a:t>
              </a:r>
              <a:endParaRPr lang="en-US" altLang="en-US" sz="1400"/>
            </a:p>
          </p:txBody>
        </p:sp>
        <p:sp>
          <p:nvSpPr>
            <p:cNvPr id="46" name="Freeform 39"/>
            <p:cNvSpPr>
              <a:spLocks noEditPoints="1"/>
            </p:cNvSpPr>
            <p:nvPr/>
          </p:nvSpPr>
          <p:spPr bwMode="auto">
            <a:xfrm>
              <a:off x="1372544" y="4606649"/>
              <a:ext cx="3916398" cy="10403"/>
            </a:xfrm>
            <a:custGeom>
              <a:avLst/>
              <a:gdLst>
                <a:gd name="T0" fmla="*/ 0 w 352"/>
                <a:gd name="T1" fmla="*/ 0 h 1"/>
                <a:gd name="T2" fmla="*/ 7 w 352"/>
                <a:gd name="T3" fmla="*/ 0 h 1"/>
                <a:gd name="T4" fmla="*/ 7 w 352"/>
                <a:gd name="T5" fmla="*/ 1 h 1"/>
                <a:gd name="T6" fmla="*/ 0 w 352"/>
                <a:gd name="T7" fmla="*/ 1 h 1"/>
                <a:gd name="T8" fmla="*/ 0 w 352"/>
                <a:gd name="T9" fmla="*/ 0 h 1"/>
                <a:gd name="T10" fmla="*/ 352 w 352"/>
                <a:gd name="T11" fmla="*/ 1 h 1"/>
                <a:gd name="T12" fmla="*/ 346 w 352"/>
                <a:gd name="T13" fmla="*/ 1 h 1"/>
                <a:gd name="T14" fmla="*/ 346 w 352"/>
                <a:gd name="T15" fmla="*/ 0 h 1"/>
                <a:gd name="T16" fmla="*/ 352 w 352"/>
                <a:gd name="T17" fmla="*/ 0 h 1"/>
                <a:gd name="T18" fmla="*/ 352 w 352"/>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2" h="1">
                  <a:moveTo>
                    <a:pt x="0" y="0"/>
                  </a:moveTo>
                  <a:lnTo>
                    <a:pt x="7" y="0"/>
                  </a:lnTo>
                  <a:lnTo>
                    <a:pt x="7" y="1"/>
                  </a:lnTo>
                  <a:lnTo>
                    <a:pt x="0" y="1"/>
                  </a:lnTo>
                  <a:lnTo>
                    <a:pt x="0" y="0"/>
                  </a:lnTo>
                  <a:close/>
                  <a:moveTo>
                    <a:pt x="352" y="1"/>
                  </a:moveTo>
                  <a:lnTo>
                    <a:pt x="346" y="1"/>
                  </a:lnTo>
                  <a:lnTo>
                    <a:pt x="346" y="0"/>
                  </a:lnTo>
                  <a:lnTo>
                    <a:pt x="352" y="0"/>
                  </a:lnTo>
                  <a:lnTo>
                    <a:pt x="352"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47" name="Freeform 41"/>
            <p:cNvSpPr>
              <a:spLocks noEditPoints="1"/>
            </p:cNvSpPr>
            <p:nvPr/>
          </p:nvSpPr>
          <p:spPr bwMode="auto">
            <a:xfrm>
              <a:off x="1372544" y="4366337"/>
              <a:ext cx="3916398" cy="22887"/>
            </a:xfrm>
            <a:custGeom>
              <a:avLst/>
              <a:gdLst>
                <a:gd name="T0" fmla="*/ 0 w 352"/>
                <a:gd name="T1" fmla="*/ 0 h 2"/>
                <a:gd name="T2" fmla="*/ 3 w 352"/>
                <a:gd name="T3" fmla="*/ 0 h 2"/>
                <a:gd name="T4" fmla="*/ 3 w 352"/>
                <a:gd name="T5" fmla="*/ 2 h 2"/>
                <a:gd name="T6" fmla="*/ 0 w 352"/>
                <a:gd name="T7" fmla="*/ 2 h 2"/>
                <a:gd name="T8" fmla="*/ 0 w 352"/>
                <a:gd name="T9" fmla="*/ 0 h 2"/>
                <a:gd name="T10" fmla="*/ 352 w 352"/>
                <a:gd name="T11" fmla="*/ 2 h 2"/>
                <a:gd name="T12" fmla="*/ 349 w 352"/>
                <a:gd name="T13" fmla="*/ 2 h 2"/>
                <a:gd name="T14" fmla="*/ 349 w 352"/>
                <a:gd name="T15" fmla="*/ 0 h 2"/>
                <a:gd name="T16" fmla="*/ 352 w 352"/>
                <a:gd name="T17" fmla="*/ 0 h 2"/>
                <a:gd name="T18" fmla="*/ 352 w 35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2" h="2">
                  <a:moveTo>
                    <a:pt x="0" y="0"/>
                  </a:moveTo>
                  <a:lnTo>
                    <a:pt x="3" y="0"/>
                  </a:lnTo>
                  <a:lnTo>
                    <a:pt x="3" y="2"/>
                  </a:lnTo>
                  <a:lnTo>
                    <a:pt x="0" y="2"/>
                  </a:lnTo>
                  <a:lnTo>
                    <a:pt x="0" y="0"/>
                  </a:lnTo>
                  <a:close/>
                  <a:moveTo>
                    <a:pt x="352" y="2"/>
                  </a:moveTo>
                  <a:lnTo>
                    <a:pt x="349" y="2"/>
                  </a:lnTo>
                  <a:lnTo>
                    <a:pt x="349" y="0"/>
                  </a:lnTo>
                  <a:lnTo>
                    <a:pt x="352" y="0"/>
                  </a:lnTo>
                  <a:lnTo>
                    <a:pt x="352"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48" name="Rectangle 42"/>
            <p:cNvSpPr>
              <a:spLocks noChangeArrowheads="1"/>
            </p:cNvSpPr>
            <p:nvPr/>
          </p:nvSpPr>
          <p:spPr bwMode="auto">
            <a:xfrm>
              <a:off x="1105202" y="4323685"/>
              <a:ext cx="118380" cy="13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400">
                  <a:solidFill>
                    <a:srgbClr val="FFFFFF"/>
                  </a:solidFill>
                  <a:latin typeface="Swis721 Lt BT" pitchFamily="34" charset="0"/>
                </a:rPr>
                <a:t>12</a:t>
              </a:r>
              <a:endParaRPr lang="en-US" altLang="en-US" sz="1400"/>
            </a:p>
          </p:txBody>
        </p:sp>
        <p:sp>
          <p:nvSpPr>
            <p:cNvPr id="49" name="Freeform 43"/>
            <p:cNvSpPr>
              <a:spLocks noEditPoints="1"/>
            </p:cNvSpPr>
            <p:nvPr/>
          </p:nvSpPr>
          <p:spPr bwMode="auto">
            <a:xfrm>
              <a:off x="1372544" y="4136429"/>
              <a:ext cx="3916398" cy="20806"/>
            </a:xfrm>
            <a:custGeom>
              <a:avLst/>
              <a:gdLst>
                <a:gd name="T0" fmla="*/ 0 w 352"/>
                <a:gd name="T1" fmla="*/ 0 h 2"/>
                <a:gd name="T2" fmla="*/ 3 w 352"/>
                <a:gd name="T3" fmla="*/ 0 h 2"/>
                <a:gd name="T4" fmla="*/ 3 w 352"/>
                <a:gd name="T5" fmla="*/ 2 h 2"/>
                <a:gd name="T6" fmla="*/ 0 w 352"/>
                <a:gd name="T7" fmla="*/ 2 h 2"/>
                <a:gd name="T8" fmla="*/ 0 w 352"/>
                <a:gd name="T9" fmla="*/ 0 h 2"/>
                <a:gd name="T10" fmla="*/ 352 w 352"/>
                <a:gd name="T11" fmla="*/ 2 h 2"/>
                <a:gd name="T12" fmla="*/ 349 w 352"/>
                <a:gd name="T13" fmla="*/ 2 h 2"/>
                <a:gd name="T14" fmla="*/ 349 w 352"/>
                <a:gd name="T15" fmla="*/ 0 h 2"/>
                <a:gd name="T16" fmla="*/ 352 w 352"/>
                <a:gd name="T17" fmla="*/ 0 h 2"/>
                <a:gd name="T18" fmla="*/ 352 w 35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2" h="2">
                  <a:moveTo>
                    <a:pt x="0" y="0"/>
                  </a:moveTo>
                  <a:lnTo>
                    <a:pt x="3" y="0"/>
                  </a:lnTo>
                  <a:lnTo>
                    <a:pt x="3" y="2"/>
                  </a:lnTo>
                  <a:lnTo>
                    <a:pt x="0" y="2"/>
                  </a:lnTo>
                  <a:lnTo>
                    <a:pt x="0" y="0"/>
                  </a:lnTo>
                  <a:close/>
                  <a:moveTo>
                    <a:pt x="352" y="2"/>
                  </a:moveTo>
                  <a:lnTo>
                    <a:pt x="349" y="2"/>
                  </a:lnTo>
                  <a:lnTo>
                    <a:pt x="349" y="0"/>
                  </a:lnTo>
                  <a:lnTo>
                    <a:pt x="352" y="0"/>
                  </a:lnTo>
                  <a:lnTo>
                    <a:pt x="352"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50" name="Freeform 45"/>
            <p:cNvSpPr>
              <a:spLocks noEditPoints="1"/>
            </p:cNvSpPr>
            <p:nvPr/>
          </p:nvSpPr>
          <p:spPr bwMode="auto">
            <a:xfrm>
              <a:off x="1272907" y="3916924"/>
              <a:ext cx="4016035" cy="1041"/>
            </a:xfrm>
            <a:custGeom>
              <a:avLst/>
              <a:gdLst>
                <a:gd name="T0" fmla="*/ 9 w 361"/>
                <a:gd name="T1" fmla="*/ 12 w 361"/>
                <a:gd name="T2" fmla="*/ 361 w 361"/>
                <a:gd name="T3" fmla="*/ 358 w 361"/>
                <a:gd name="T4" fmla="*/ 0 w 361"/>
              </a:gdLst>
              <a:ahLst/>
              <a:cxnLst>
                <a:cxn ang="0">
                  <a:pos x="T0" y="0"/>
                </a:cxn>
                <a:cxn ang="0">
                  <a:pos x="T1" y="0"/>
                </a:cxn>
                <a:cxn ang="0">
                  <a:pos x="T2" y="0"/>
                </a:cxn>
                <a:cxn ang="0">
                  <a:pos x="T3" y="0"/>
                </a:cxn>
                <a:cxn ang="0">
                  <a:pos x="T4" y="0"/>
                </a:cxn>
              </a:cxnLst>
              <a:rect l="0" t="0" r="r" b="b"/>
              <a:pathLst>
                <a:path w="361">
                  <a:moveTo>
                    <a:pt x="9" y="0"/>
                  </a:moveTo>
                  <a:lnTo>
                    <a:pt x="12" y="0"/>
                  </a:lnTo>
                  <a:moveTo>
                    <a:pt x="361" y="0"/>
                  </a:moveTo>
                  <a:lnTo>
                    <a:pt x="358" y="0"/>
                  </a:lnTo>
                  <a:moveTo>
                    <a:pt x="0" y="0"/>
                  </a:moveTo>
                </a:path>
              </a:pathLst>
            </a:custGeom>
            <a:noFill/>
            <a:ln w="19050" cmpd="sng">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51" name="Rectangle 46"/>
            <p:cNvSpPr>
              <a:spLocks noChangeArrowheads="1"/>
            </p:cNvSpPr>
            <p:nvPr/>
          </p:nvSpPr>
          <p:spPr bwMode="auto">
            <a:xfrm>
              <a:off x="1105202" y="3853465"/>
              <a:ext cx="118380" cy="13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400">
                  <a:solidFill>
                    <a:srgbClr val="FFFFFF"/>
                  </a:solidFill>
                  <a:latin typeface="Swis721 Lt BT" pitchFamily="34" charset="0"/>
                </a:rPr>
                <a:t>16</a:t>
              </a:r>
              <a:endParaRPr lang="en-US" altLang="en-US" sz="1400"/>
            </a:p>
          </p:txBody>
        </p:sp>
        <p:sp>
          <p:nvSpPr>
            <p:cNvPr id="52" name="Freeform 47"/>
            <p:cNvSpPr>
              <a:spLocks noEditPoints="1"/>
            </p:cNvSpPr>
            <p:nvPr/>
          </p:nvSpPr>
          <p:spPr bwMode="auto">
            <a:xfrm>
              <a:off x="1372544" y="3666210"/>
              <a:ext cx="3916398" cy="18726"/>
            </a:xfrm>
            <a:custGeom>
              <a:avLst/>
              <a:gdLst>
                <a:gd name="T0" fmla="*/ 0 w 352"/>
                <a:gd name="T1" fmla="*/ 0 h 2"/>
                <a:gd name="T2" fmla="*/ 3 w 352"/>
                <a:gd name="T3" fmla="*/ 0 h 2"/>
                <a:gd name="T4" fmla="*/ 3 w 352"/>
                <a:gd name="T5" fmla="*/ 2 h 2"/>
                <a:gd name="T6" fmla="*/ 0 w 352"/>
                <a:gd name="T7" fmla="*/ 2 h 2"/>
                <a:gd name="T8" fmla="*/ 0 w 352"/>
                <a:gd name="T9" fmla="*/ 0 h 2"/>
                <a:gd name="T10" fmla="*/ 352 w 352"/>
                <a:gd name="T11" fmla="*/ 2 h 2"/>
                <a:gd name="T12" fmla="*/ 349 w 352"/>
                <a:gd name="T13" fmla="*/ 2 h 2"/>
                <a:gd name="T14" fmla="*/ 349 w 352"/>
                <a:gd name="T15" fmla="*/ 0 h 2"/>
                <a:gd name="T16" fmla="*/ 352 w 352"/>
                <a:gd name="T17" fmla="*/ 0 h 2"/>
                <a:gd name="T18" fmla="*/ 352 w 35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2" h="2">
                  <a:moveTo>
                    <a:pt x="0" y="0"/>
                  </a:moveTo>
                  <a:lnTo>
                    <a:pt x="3" y="0"/>
                  </a:lnTo>
                  <a:lnTo>
                    <a:pt x="3" y="2"/>
                  </a:lnTo>
                  <a:lnTo>
                    <a:pt x="0" y="2"/>
                  </a:lnTo>
                  <a:lnTo>
                    <a:pt x="0" y="0"/>
                  </a:lnTo>
                  <a:close/>
                  <a:moveTo>
                    <a:pt x="352" y="2"/>
                  </a:moveTo>
                  <a:lnTo>
                    <a:pt x="349" y="2"/>
                  </a:lnTo>
                  <a:lnTo>
                    <a:pt x="349" y="0"/>
                  </a:lnTo>
                  <a:lnTo>
                    <a:pt x="352" y="0"/>
                  </a:lnTo>
                  <a:lnTo>
                    <a:pt x="352"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53" name="Freeform 49"/>
            <p:cNvSpPr>
              <a:spLocks noEditPoints="1"/>
            </p:cNvSpPr>
            <p:nvPr/>
          </p:nvSpPr>
          <p:spPr bwMode="auto">
            <a:xfrm>
              <a:off x="1372544" y="3436301"/>
              <a:ext cx="3916398" cy="19766"/>
            </a:xfrm>
            <a:custGeom>
              <a:avLst/>
              <a:gdLst>
                <a:gd name="T0" fmla="*/ 0 w 352"/>
                <a:gd name="T1" fmla="*/ 0 h 2"/>
                <a:gd name="T2" fmla="*/ 7 w 352"/>
                <a:gd name="T3" fmla="*/ 0 h 2"/>
                <a:gd name="T4" fmla="*/ 7 w 352"/>
                <a:gd name="T5" fmla="*/ 2 h 2"/>
                <a:gd name="T6" fmla="*/ 0 w 352"/>
                <a:gd name="T7" fmla="*/ 2 h 2"/>
                <a:gd name="T8" fmla="*/ 0 w 352"/>
                <a:gd name="T9" fmla="*/ 0 h 2"/>
                <a:gd name="T10" fmla="*/ 352 w 352"/>
                <a:gd name="T11" fmla="*/ 2 h 2"/>
                <a:gd name="T12" fmla="*/ 346 w 352"/>
                <a:gd name="T13" fmla="*/ 2 h 2"/>
                <a:gd name="T14" fmla="*/ 346 w 352"/>
                <a:gd name="T15" fmla="*/ 0 h 2"/>
                <a:gd name="T16" fmla="*/ 352 w 352"/>
                <a:gd name="T17" fmla="*/ 0 h 2"/>
                <a:gd name="T18" fmla="*/ 352 w 35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2" h="2">
                  <a:moveTo>
                    <a:pt x="0" y="0"/>
                  </a:moveTo>
                  <a:lnTo>
                    <a:pt x="7" y="0"/>
                  </a:lnTo>
                  <a:lnTo>
                    <a:pt x="7" y="2"/>
                  </a:lnTo>
                  <a:lnTo>
                    <a:pt x="0" y="2"/>
                  </a:lnTo>
                  <a:lnTo>
                    <a:pt x="0" y="0"/>
                  </a:lnTo>
                  <a:close/>
                  <a:moveTo>
                    <a:pt x="352" y="2"/>
                  </a:moveTo>
                  <a:lnTo>
                    <a:pt x="346" y="2"/>
                  </a:lnTo>
                  <a:lnTo>
                    <a:pt x="346" y="0"/>
                  </a:lnTo>
                  <a:lnTo>
                    <a:pt x="352" y="0"/>
                  </a:lnTo>
                  <a:lnTo>
                    <a:pt x="352"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54" name="Rectangle 50"/>
            <p:cNvSpPr>
              <a:spLocks noChangeArrowheads="1"/>
            </p:cNvSpPr>
            <p:nvPr/>
          </p:nvSpPr>
          <p:spPr bwMode="auto">
            <a:xfrm>
              <a:off x="1105202" y="3392608"/>
              <a:ext cx="118380" cy="13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400">
                  <a:solidFill>
                    <a:srgbClr val="FFFFFF"/>
                  </a:solidFill>
                  <a:latin typeface="Swis721 Lt BT" pitchFamily="34" charset="0"/>
                </a:rPr>
                <a:t>20</a:t>
              </a:r>
              <a:endParaRPr lang="en-US" altLang="en-US" sz="1400"/>
            </a:p>
          </p:txBody>
        </p:sp>
        <p:sp>
          <p:nvSpPr>
            <p:cNvPr id="55" name="Rectangle 51"/>
            <p:cNvSpPr>
              <a:spLocks noChangeArrowheads="1"/>
            </p:cNvSpPr>
            <p:nvPr/>
          </p:nvSpPr>
          <p:spPr bwMode="auto">
            <a:xfrm>
              <a:off x="2812412" y="6057050"/>
              <a:ext cx="12952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800" dirty="0" err="1" smtClean="0">
                  <a:solidFill>
                    <a:srgbClr val="FFFFFF"/>
                  </a:solidFill>
                  <a:latin typeface="Swis721 Lt BT" pitchFamily="34" charset="0"/>
                </a:rPr>
                <a:t>SiO</a:t>
              </a:r>
              <a:r>
                <a:rPr lang="en-US" altLang="en-US" sz="1800" dirty="0" smtClean="0">
                  <a:solidFill>
                    <a:srgbClr val="FFFFFF"/>
                  </a:solidFill>
                  <a:latin typeface="Swis721 Lt BT" pitchFamily="34" charset="0"/>
                </a:rPr>
                <a:t>    </a:t>
              </a:r>
              <a:r>
                <a:rPr lang="en-US" altLang="en-US" sz="1800" dirty="0">
                  <a:solidFill>
                    <a:srgbClr val="FFFFFF"/>
                  </a:solidFill>
                  <a:latin typeface="Swis721 Lt BT" pitchFamily="34" charset="0"/>
                </a:rPr>
                <a:t>(</a:t>
              </a:r>
              <a:r>
                <a:rPr lang="en-US" altLang="en-US" sz="1800" dirty="0" err="1">
                  <a:solidFill>
                    <a:srgbClr val="FFFFFF"/>
                  </a:solidFill>
                  <a:latin typeface="Swis721 Lt BT" pitchFamily="34" charset="0"/>
                </a:rPr>
                <a:t>wt</a:t>
              </a:r>
              <a:r>
                <a:rPr lang="en-US" altLang="en-US" sz="1800" dirty="0">
                  <a:solidFill>
                    <a:srgbClr val="FFFFFF"/>
                  </a:solidFill>
                  <a:latin typeface="Swis721 Lt BT" pitchFamily="34" charset="0"/>
                </a:rPr>
                <a:t> %)</a:t>
              </a:r>
              <a:endParaRPr lang="en-US" altLang="en-US" sz="1800" dirty="0"/>
            </a:p>
          </p:txBody>
        </p:sp>
        <p:sp>
          <p:nvSpPr>
            <p:cNvPr id="56" name="Rectangle 52"/>
            <p:cNvSpPr>
              <a:spLocks noChangeArrowheads="1"/>
            </p:cNvSpPr>
            <p:nvPr/>
          </p:nvSpPr>
          <p:spPr bwMode="auto">
            <a:xfrm>
              <a:off x="3220255" y="6195549"/>
              <a:ext cx="10358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en-US" sz="1200" dirty="0">
                  <a:solidFill>
                    <a:srgbClr val="FFFFFF"/>
                  </a:solidFill>
                  <a:latin typeface="Swis721 Lt BT" pitchFamily="34" charset="0"/>
                </a:rPr>
                <a:t>2</a:t>
              </a:r>
              <a:endParaRPr lang="en-US" altLang="en-US" sz="1200" dirty="0"/>
            </a:p>
          </p:txBody>
        </p:sp>
        <p:sp>
          <p:nvSpPr>
            <p:cNvPr id="57" name="Rectangle 53"/>
            <p:cNvSpPr>
              <a:spLocks noChangeArrowheads="1"/>
            </p:cNvSpPr>
            <p:nvPr/>
          </p:nvSpPr>
          <p:spPr bwMode="auto">
            <a:xfrm rot="16200000">
              <a:off x="860052" y="5261668"/>
              <a:ext cx="13627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en-US" sz="1500" dirty="0">
                  <a:solidFill>
                    <a:srgbClr val="FFFFFF"/>
                  </a:solidFill>
                  <a:latin typeface="Swis721 Lt BT" pitchFamily="34" charset="0"/>
                </a:rPr>
                <a:t>N</a:t>
              </a:r>
              <a:endParaRPr lang="en-US" altLang="en-US" dirty="0"/>
            </a:p>
          </p:txBody>
        </p:sp>
        <p:sp>
          <p:nvSpPr>
            <p:cNvPr id="58" name="Rectangle 54"/>
            <p:cNvSpPr>
              <a:spLocks noChangeArrowheads="1"/>
            </p:cNvSpPr>
            <p:nvPr/>
          </p:nvSpPr>
          <p:spPr bwMode="auto">
            <a:xfrm rot="16200000">
              <a:off x="868531" y="5108452"/>
              <a:ext cx="9934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en-US" sz="1500" dirty="0">
                  <a:solidFill>
                    <a:srgbClr val="FFFFFF"/>
                  </a:solidFill>
                  <a:latin typeface="Swis721 Lt BT" pitchFamily="34" charset="0"/>
                </a:rPr>
                <a:t>a</a:t>
              </a:r>
              <a:endParaRPr lang="en-US" altLang="en-US" dirty="0"/>
            </a:p>
          </p:txBody>
        </p:sp>
        <p:sp>
          <p:nvSpPr>
            <p:cNvPr id="59" name="Rectangle 55"/>
            <p:cNvSpPr>
              <a:spLocks noChangeArrowheads="1"/>
            </p:cNvSpPr>
            <p:nvPr/>
          </p:nvSpPr>
          <p:spPr bwMode="auto">
            <a:xfrm rot="16200000">
              <a:off x="830014" y="4976249"/>
              <a:ext cx="95708" cy="142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500" dirty="0">
                  <a:solidFill>
                    <a:srgbClr val="FFFFFF"/>
                  </a:solidFill>
                  <a:latin typeface="Swis721 Lt BT" pitchFamily="34" charset="0"/>
                </a:rPr>
                <a:t>O</a:t>
              </a:r>
              <a:endParaRPr lang="en-US" altLang="en-US" dirty="0"/>
            </a:p>
          </p:txBody>
        </p:sp>
        <p:sp>
          <p:nvSpPr>
            <p:cNvPr id="60" name="Rectangle 56"/>
            <p:cNvSpPr>
              <a:spLocks noChangeArrowheads="1"/>
            </p:cNvSpPr>
            <p:nvPr/>
          </p:nvSpPr>
          <p:spPr bwMode="auto">
            <a:xfrm rot="16200000">
              <a:off x="860703" y="4913310"/>
              <a:ext cx="34330" cy="142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500">
                  <a:solidFill>
                    <a:srgbClr val="FFFFFF"/>
                  </a:solidFill>
                  <a:latin typeface="Swis721 Lt BT" pitchFamily="34" charset="0"/>
                </a:rPr>
                <a:t> </a:t>
              </a:r>
              <a:endParaRPr lang="en-US" altLang="en-US"/>
            </a:p>
          </p:txBody>
        </p:sp>
        <p:sp>
          <p:nvSpPr>
            <p:cNvPr id="61" name="Rectangle 57"/>
            <p:cNvSpPr>
              <a:spLocks noChangeArrowheads="1"/>
            </p:cNvSpPr>
            <p:nvPr/>
          </p:nvSpPr>
          <p:spPr bwMode="auto">
            <a:xfrm rot="16200000">
              <a:off x="822470" y="4742945"/>
              <a:ext cx="13315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en-US" sz="1500" dirty="0">
                  <a:solidFill>
                    <a:srgbClr val="FFFFFF"/>
                  </a:solidFill>
                  <a:latin typeface="Swis721 Lt BT" pitchFamily="34" charset="0"/>
                </a:rPr>
                <a:t>+</a:t>
              </a:r>
              <a:endParaRPr lang="en-US" altLang="en-US" dirty="0"/>
            </a:p>
          </p:txBody>
        </p:sp>
        <p:sp>
          <p:nvSpPr>
            <p:cNvPr id="62" name="Rectangle 58"/>
            <p:cNvSpPr>
              <a:spLocks noChangeArrowheads="1"/>
            </p:cNvSpPr>
            <p:nvPr/>
          </p:nvSpPr>
          <p:spPr bwMode="auto">
            <a:xfrm rot="16200000">
              <a:off x="832068" y="4722877"/>
              <a:ext cx="33290" cy="142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500">
                  <a:solidFill>
                    <a:srgbClr val="FFFFFF"/>
                  </a:solidFill>
                  <a:latin typeface="Swis721 Lt BT" pitchFamily="34" charset="0"/>
                </a:rPr>
                <a:t> </a:t>
              </a:r>
              <a:endParaRPr lang="en-US" altLang="en-US"/>
            </a:p>
          </p:txBody>
        </p:sp>
        <p:sp>
          <p:nvSpPr>
            <p:cNvPr id="63" name="Rectangle 59"/>
            <p:cNvSpPr>
              <a:spLocks noChangeArrowheads="1"/>
            </p:cNvSpPr>
            <p:nvPr/>
          </p:nvSpPr>
          <p:spPr bwMode="auto">
            <a:xfrm rot="16200000">
              <a:off x="806688" y="4670341"/>
              <a:ext cx="80104" cy="142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500">
                  <a:solidFill>
                    <a:srgbClr val="FFFFFF"/>
                  </a:solidFill>
                  <a:latin typeface="Swis721 Lt BT" pitchFamily="34" charset="0"/>
                </a:rPr>
                <a:t>K</a:t>
              </a:r>
              <a:endParaRPr lang="en-US" altLang="en-US"/>
            </a:p>
          </p:txBody>
        </p:sp>
        <p:sp>
          <p:nvSpPr>
            <p:cNvPr id="64" name="Rectangle 60"/>
            <p:cNvSpPr>
              <a:spLocks noChangeArrowheads="1"/>
            </p:cNvSpPr>
            <p:nvPr/>
          </p:nvSpPr>
          <p:spPr bwMode="auto">
            <a:xfrm rot="16200000">
              <a:off x="803352" y="4445634"/>
              <a:ext cx="94668" cy="142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500">
                  <a:solidFill>
                    <a:srgbClr val="FFFFFF"/>
                  </a:solidFill>
                  <a:latin typeface="Swis721 Lt BT" pitchFamily="34" charset="0"/>
                </a:rPr>
                <a:t>O</a:t>
              </a:r>
              <a:endParaRPr lang="en-US" altLang="en-US"/>
            </a:p>
          </p:txBody>
        </p:sp>
        <p:sp>
          <p:nvSpPr>
            <p:cNvPr id="65" name="Rectangle 61"/>
            <p:cNvSpPr>
              <a:spLocks noChangeArrowheads="1"/>
            </p:cNvSpPr>
            <p:nvPr/>
          </p:nvSpPr>
          <p:spPr bwMode="auto">
            <a:xfrm rot="16200000">
              <a:off x="837001" y="4371252"/>
              <a:ext cx="33290" cy="142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500">
                  <a:solidFill>
                    <a:srgbClr val="FFFFFF"/>
                  </a:solidFill>
                  <a:latin typeface="Swis721 Lt BT" pitchFamily="34" charset="0"/>
                </a:rPr>
                <a:t> </a:t>
              </a:r>
              <a:endParaRPr lang="en-US" altLang="en-US"/>
            </a:p>
          </p:txBody>
        </p:sp>
        <p:sp>
          <p:nvSpPr>
            <p:cNvPr id="66" name="Rectangle 62"/>
            <p:cNvSpPr>
              <a:spLocks noChangeArrowheads="1"/>
            </p:cNvSpPr>
            <p:nvPr/>
          </p:nvSpPr>
          <p:spPr bwMode="auto">
            <a:xfrm rot="16200000">
              <a:off x="837001" y="4329640"/>
              <a:ext cx="33290" cy="142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500">
                  <a:solidFill>
                    <a:srgbClr val="FFFFFF"/>
                  </a:solidFill>
                  <a:latin typeface="Swis721 Lt BT" pitchFamily="34" charset="0"/>
                </a:rPr>
                <a:t> </a:t>
              </a:r>
              <a:endParaRPr lang="en-US" altLang="en-US"/>
            </a:p>
          </p:txBody>
        </p:sp>
        <p:sp>
          <p:nvSpPr>
            <p:cNvPr id="67" name="Rectangle 63"/>
            <p:cNvSpPr>
              <a:spLocks noChangeArrowheads="1"/>
            </p:cNvSpPr>
            <p:nvPr/>
          </p:nvSpPr>
          <p:spPr bwMode="auto">
            <a:xfrm rot="16200000">
              <a:off x="833879" y="4296350"/>
              <a:ext cx="39532" cy="142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500">
                  <a:solidFill>
                    <a:srgbClr val="FFFFFF"/>
                  </a:solidFill>
                  <a:latin typeface="Swis721 Lt BT" pitchFamily="34" charset="0"/>
                </a:rPr>
                <a:t>(</a:t>
              </a:r>
              <a:endParaRPr lang="en-US" altLang="en-US"/>
            </a:p>
          </p:txBody>
        </p:sp>
        <p:sp>
          <p:nvSpPr>
            <p:cNvPr id="68" name="Rectangle 64"/>
            <p:cNvSpPr>
              <a:spLocks noChangeArrowheads="1"/>
            </p:cNvSpPr>
            <p:nvPr/>
          </p:nvSpPr>
          <p:spPr bwMode="auto">
            <a:xfrm rot="16200000">
              <a:off x="823563" y="4100243"/>
              <a:ext cx="13315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en-US" sz="1500" dirty="0">
                  <a:solidFill>
                    <a:srgbClr val="FFFFFF"/>
                  </a:solidFill>
                  <a:latin typeface="Swis721 Lt BT" pitchFamily="34" charset="0"/>
                </a:rPr>
                <a:t>w</a:t>
              </a:r>
              <a:endParaRPr lang="en-US" altLang="en-US" dirty="0"/>
            </a:p>
          </p:txBody>
        </p:sp>
        <p:sp>
          <p:nvSpPr>
            <p:cNvPr id="69" name="Rectangle 65"/>
            <p:cNvSpPr>
              <a:spLocks noChangeArrowheads="1"/>
            </p:cNvSpPr>
            <p:nvPr/>
          </p:nvSpPr>
          <p:spPr bwMode="auto">
            <a:xfrm rot="16200000">
              <a:off x="840622" y="3952557"/>
              <a:ext cx="12581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en-US" sz="1500" dirty="0">
                  <a:solidFill>
                    <a:srgbClr val="FFFFFF"/>
                  </a:solidFill>
                  <a:latin typeface="Swis721 Lt BT" pitchFamily="34" charset="0"/>
                </a:rPr>
                <a:t>t</a:t>
              </a:r>
              <a:endParaRPr lang="en-US" altLang="en-US" dirty="0"/>
            </a:p>
          </p:txBody>
        </p:sp>
        <p:sp>
          <p:nvSpPr>
            <p:cNvPr id="70" name="Rectangle 66"/>
            <p:cNvSpPr>
              <a:spLocks noChangeArrowheads="1"/>
            </p:cNvSpPr>
            <p:nvPr/>
          </p:nvSpPr>
          <p:spPr bwMode="auto">
            <a:xfrm rot="16200000">
              <a:off x="802151" y="4009051"/>
              <a:ext cx="10299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en-US" sz="1500" dirty="0">
                  <a:solidFill>
                    <a:srgbClr val="FFFFFF"/>
                  </a:solidFill>
                  <a:latin typeface="Swis721 Lt BT" pitchFamily="34" charset="0"/>
                </a:rPr>
                <a:t> </a:t>
              </a:r>
              <a:endParaRPr lang="en-US" altLang="en-US" dirty="0"/>
            </a:p>
          </p:txBody>
        </p:sp>
        <p:sp>
          <p:nvSpPr>
            <p:cNvPr id="71" name="Rectangle 67"/>
            <p:cNvSpPr>
              <a:spLocks noChangeArrowheads="1"/>
            </p:cNvSpPr>
            <p:nvPr/>
          </p:nvSpPr>
          <p:spPr bwMode="auto">
            <a:xfrm rot="16200000">
              <a:off x="821731" y="3853003"/>
              <a:ext cx="14668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en-US" sz="1500" dirty="0">
                  <a:solidFill>
                    <a:srgbClr val="FFFFFF"/>
                  </a:solidFill>
                  <a:latin typeface="Swis721 Lt BT" pitchFamily="34" charset="0"/>
                </a:rPr>
                <a:t>%</a:t>
              </a:r>
              <a:endParaRPr lang="en-US" altLang="en-US" dirty="0"/>
            </a:p>
          </p:txBody>
        </p:sp>
        <p:sp>
          <p:nvSpPr>
            <p:cNvPr id="72" name="Rectangle 68"/>
            <p:cNvSpPr>
              <a:spLocks noChangeArrowheads="1"/>
            </p:cNvSpPr>
            <p:nvPr/>
          </p:nvSpPr>
          <p:spPr bwMode="auto">
            <a:xfrm rot="16200000">
              <a:off x="854303" y="3718358"/>
              <a:ext cx="8946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en-US" sz="1500" dirty="0">
                  <a:solidFill>
                    <a:srgbClr val="FFFFFF"/>
                  </a:solidFill>
                  <a:latin typeface="Swis721 Lt BT" pitchFamily="34" charset="0"/>
                </a:rPr>
                <a:t>)</a:t>
              </a:r>
              <a:endParaRPr lang="en-US" altLang="en-US" dirty="0"/>
            </a:p>
          </p:txBody>
        </p:sp>
        <p:sp>
          <p:nvSpPr>
            <p:cNvPr id="73" name="Rectangle 69"/>
            <p:cNvSpPr>
              <a:spLocks noChangeArrowheads="1"/>
            </p:cNvSpPr>
            <p:nvPr/>
          </p:nvSpPr>
          <p:spPr bwMode="auto">
            <a:xfrm rot="16200000">
              <a:off x="953257" y="5068318"/>
              <a:ext cx="66579"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en-US" sz="700" dirty="0">
                  <a:solidFill>
                    <a:srgbClr val="FFFFFF"/>
                  </a:solidFill>
                  <a:latin typeface="Swis721 Lt BT" pitchFamily="34" charset="0"/>
                </a:rPr>
                <a:t>2</a:t>
              </a:r>
              <a:endParaRPr lang="en-US" altLang="en-US" dirty="0"/>
            </a:p>
          </p:txBody>
        </p:sp>
        <p:sp>
          <p:nvSpPr>
            <p:cNvPr id="74" name="Rectangle 70"/>
            <p:cNvSpPr>
              <a:spLocks noChangeArrowheads="1"/>
            </p:cNvSpPr>
            <p:nvPr/>
          </p:nvSpPr>
          <p:spPr bwMode="auto">
            <a:xfrm rot="16200000">
              <a:off x="925141" y="4563191"/>
              <a:ext cx="6450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en-US" sz="700" dirty="0">
                  <a:solidFill>
                    <a:srgbClr val="FFFFFF"/>
                  </a:solidFill>
                  <a:latin typeface="Swis721 Lt BT" pitchFamily="34" charset="0"/>
                </a:rPr>
                <a:t>2</a:t>
              </a:r>
              <a:endParaRPr lang="en-US" altLang="en-US" dirty="0"/>
            </a:p>
          </p:txBody>
        </p:sp>
        <p:sp>
          <p:nvSpPr>
            <p:cNvPr id="75" name="Rectangle 72"/>
            <p:cNvSpPr>
              <a:spLocks noChangeArrowheads="1"/>
            </p:cNvSpPr>
            <p:nvPr/>
          </p:nvSpPr>
          <p:spPr bwMode="auto">
            <a:xfrm>
              <a:off x="1835696" y="3512321"/>
              <a:ext cx="14185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en-US" sz="2000" b="1" dirty="0" smtClean="0">
                  <a:solidFill>
                    <a:schemeClr val="tx2"/>
                  </a:solidFill>
                  <a:latin typeface="Swis721 Lt BT" pitchFamily="34" charset="0"/>
                </a:rPr>
                <a:t>Alkalic</a:t>
              </a:r>
              <a:endParaRPr lang="en-US" altLang="en-US" sz="2000" b="1" dirty="0">
                <a:solidFill>
                  <a:schemeClr val="tx2"/>
                </a:solidFill>
              </a:endParaRPr>
            </a:p>
          </p:txBody>
        </p:sp>
        <p:sp>
          <p:nvSpPr>
            <p:cNvPr id="76" name="Rectangle 74"/>
            <p:cNvSpPr>
              <a:spLocks noChangeArrowheads="1"/>
            </p:cNvSpPr>
            <p:nvPr/>
          </p:nvSpPr>
          <p:spPr bwMode="auto">
            <a:xfrm>
              <a:off x="3620783" y="5347184"/>
              <a:ext cx="145527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en-US" sz="2000" b="1" dirty="0" err="1" smtClean="0">
                  <a:solidFill>
                    <a:schemeClr val="tx2"/>
                  </a:solidFill>
                  <a:latin typeface="Swis721 Lt BT" pitchFamily="34" charset="0"/>
                </a:rPr>
                <a:t>Subalkalic</a:t>
              </a:r>
              <a:endParaRPr lang="en-US" altLang="en-US" sz="2000" b="1" dirty="0">
                <a:solidFill>
                  <a:schemeClr val="tx2"/>
                </a:solidFill>
              </a:endParaRPr>
            </a:p>
          </p:txBody>
        </p:sp>
        <p:sp>
          <p:nvSpPr>
            <p:cNvPr id="77" name="Rectangle 79"/>
            <p:cNvSpPr>
              <a:spLocks noChangeArrowheads="1"/>
            </p:cNvSpPr>
            <p:nvPr/>
          </p:nvSpPr>
          <p:spPr bwMode="auto">
            <a:xfrm>
              <a:off x="1490111" y="3767156"/>
              <a:ext cx="8809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en-US" i="1" dirty="0">
                  <a:solidFill>
                    <a:srgbClr val="DDDDDC"/>
                  </a:solidFill>
                </a:rPr>
                <a:t>Silica-</a:t>
              </a:r>
              <a:endParaRPr lang="en-US" altLang="en-US" dirty="0"/>
            </a:p>
          </p:txBody>
        </p:sp>
        <p:sp>
          <p:nvSpPr>
            <p:cNvPr id="78" name="Freeform 81"/>
            <p:cNvSpPr>
              <a:spLocks/>
            </p:cNvSpPr>
            <p:nvPr/>
          </p:nvSpPr>
          <p:spPr bwMode="auto">
            <a:xfrm>
              <a:off x="2596788" y="4742929"/>
              <a:ext cx="189408" cy="145643"/>
            </a:xfrm>
            <a:custGeom>
              <a:avLst/>
              <a:gdLst>
                <a:gd name="T0" fmla="*/ 9 w 17"/>
                <a:gd name="T1" fmla="*/ 0 h 14"/>
                <a:gd name="T2" fmla="*/ 17 w 17"/>
                <a:gd name="T3" fmla="*/ 14 h 14"/>
                <a:gd name="T4" fmla="*/ 0 w 17"/>
                <a:gd name="T5" fmla="*/ 14 h 14"/>
                <a:gd name="T6" fmla="*/ 9 w 17"/>
                <a:gd name="T7" fmla="*/ 0 h 14"/>
              </a:gdLst>
              <a:ahLst/>
              <a:cxnLst>
                <a:cxn ang="0">
                  <a:pos x="T0" y="T1"/>
                </a:cxn>
                <a:cxn ang="0">
                  <a:pos x="T2" y="T3"/>
                </a:cxn>
                <a:cxn ang="0">
                  <a:pos x="T4" y="T5"/>
                </a:cxn>
                <a:cxn ang="0">
                  <a:pos x="T6" y="T7"/>
                </a:cxn>
              </a:cxnLst>
              <a:rect l="0" t="0" r="r" b="b"/>
              <a:pathLst>
                <a:path w="17" h="14">
                  <a:moveTo>
                    <a:pt x="9" y="0"/>
                  </a:moveTo>
                  <a:lnTo>
                    <a:pt x="17" y="14"/>
                  </a:lnTo>
                  <a:lnTo>
                    <a:pt x="0" y="14"/>
                  </a:lnTo>
                  <a:lnTo>
                    <a:pt x="9" y="0"/>
                  </a:lnTo>
                  <a:close/>
                </a:path>
              </a:pathLst>
            </a:custGeom>
            <a:solidFill>
              <a:srgbClr val="9493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79" name="Freeform 82"/>
            <p:cNvSpPr>
              <a:spLocks/>
            </p:cNvSpPr>
            <p:nvPr/>
          </p:nvSpPr>
          <p:spPr bwMode="auto">
            <a:xfrm>
              <a:off x="2596788" y="4742929"/>
              <a:ext cx="189408" cy="145643"/>
            </a:xfrm>
            <a:custGeom>
              <a:avLst/>
              <a:gdLst>
                <a:gd name="T0" fmla="*/ 9 w 17"/>
                <a:gd name="T1" fmla="*/ 0 h 14"/>
                <a:gd name="T2" fmla="*/ 17 w 17"/>
                <a:gd name="T3" fmla="*/ 14 h 14"/>
                <a:gd name="T4" fmla="*/ 0 w 17"/>
                <a:gd name="T5" fmla="*/ 14 h 14"/>
                <a:gd name="T6" fmla="*/ 9 w 17"/>
                <a:gd name="T7" fmla="*/ 0 h 14"/>
              </a:gdLst>
              <a:ahLst/>
              <a:cxnLst>
                <a:cxn ang="0">
                  <a:pos x="T0" y="T1"/>
                </a:cxn>
                <a:cxn ang="0">
                  <a:pos x="T2" y="T3"/>
                </a:cxn>
                <a:cxn ang="0">
                  <a:pos x="T4" y="T5"/>
                </a:cxn>
                <a:cxn ang="0">
                  <a:pos x="T6" y="T7"/>
                </a:cxn>
              </a:cxnLst>
              <a:rect l="0" t="0" r="r" b="b"/>
              <a:pathLst>
                <a:path w="17" h="14">
                  <a:moveTo>
                    <a:pt x="9" y="0"/>
                  </a:moveTo>
                  <a:lnTo>
                    <a:pt x="17" y="14"/>
                  </a:lnTo>
                  <a:lnTo>
                    <a:pt x="0" y="14"/>
                  </a:lnTo>
                  <a:lnTo>
                    <a:pt x="9" y="0"/>
                  </a:lnTo>
                  <a:close/>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80" name="Freeform 83"/>
            <p:cNvSpPr>
              <a:spLocks/>
            </p:cNvSpPr>
            <p:nvPr/>
          </p:nvSpPr>
          <p:spPr bwMode="auto">
            <a:xfrm>
              <a:off x="2620464" y="4836557"/>
              <a:ext cx="187435" cy="146684"/>
            </a:xfrm>
            <a:custGeom>
              <a:avLst/>
              <a:gdLst>
                <a:gd name="T0" fmla="*/ 9 w 17"/>
                <a:gd name="T1" fmla="*/ 0 h 14"/>
                <a:gd name="T2" fmla="*/ 17 w 17"/>
                <a:gd name="T3" fmla="*/ 14 h 14"/>
                <a:gd name="T4" fmla="*/ 0 w 17"/>
                <a:gd name="T5" fmla="*/ 14 h 14"/>
                <a:gd name="T6" fmla="*/ 9 w 17"/>
                <a:gd name="T7" fmla="*/ 0 h 14"/>
              </a:gdLst>
              <a:ahLst/>
              <a:cxnLst>
                <a:cxn ang="0">
                  <a:pos x="T0" y="T1"/>
                </a:cxn>
                <a:cxn ang="0">
                  <a:pos x="T2" y="T3"/>
                </a:cxn>
                <a:cxn ang="0">
                  <a:pos x="T4" y="T5"/>
                </a:cxn>
                <a:cxn ang="0">
                  <a:pos x="T6" y="T7"/>
                </a:cxn>
              </a:cxnLst>
              <a:rect l="0" t="0" r="r" b="b"/>
              <a:pathLst>
                <a:path w="17" h="14">
                  <a:moveTo>
                    <a:pt x="9" y="0"/>
                  </a:moveTo>
                  <a:lnTo>
                    <a:pt x="17" y="14"/>
                  </a:lnTo>
                  <a:lnTo>
                    <a:pt x="0" y="14"/>
                  </a:lnTo>
                  <a:lnTo>
                    <a:pt x="9" y="0"/>
                  </a:lnTo>
                  <a:close/>
                </a:path>
              </a:pathLst>
            </a:custGeom>
            <a:solidFill>
              <a:srgbClr val="9493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81" name="Freeform 84"/>
            <p:cNvSpPr>
              <a:spLocks/>
            </p:cNvSpPr>
            <p:nvPr/>
          </p:nvSpPr>
          <p:spPr bwMode="auto">
            <a:xfrm>
              <a:off x="2620464" y="4836557"/>
              <a:ext cx="187435" cy="146684"/>
            </a:xfrm>
            <a:custGeom>
              <a:avLst/>
              <a:gdLst>
                <a:gd name="T0" fmla="*/ 9 w 17"/>
                <a:gd name="T1" fmla="*/ 0 h 14"/>
                <a:gd name="T2" fmla="*/ 17 w 17"/>
                <a:gd name="T3" fmla="*/ 14 h 14"/>
                <a:gd name="T4" fmla="*/ 0 w 17"/>
                <a:gd name="T5" fmla="*/ 14 h 14"/>
                <a:gd name="T6" fmla="*/ 9 w 17"/>
                <a:gd name="T7" fmla="*/ 0 h 14"/>
              </a:gdLst>
              <a:ahLst/>
              <a:cxnLst>
                <a:cxn ang="0">
                  <a:pos x="T0" y="T1"/>
                </a:cxn>
                <a:cxn ang="0">
                  <a:pos x="T2" y="T3"/>
                </a:cxn>
                <a:cxn ang="0">
                  <a:pos x="T4" y="T5"/>
                </a:cxn>
                <a:cxn ang="0">
                  <a:pos x="T6" y="T7"/>
                </a:cxn>
              </a:cxnLst>
              <a:rect l="0" t="0" r="r" b="b"/>
              <a:pathLst>
                <a:path w="17" h="14">
                  <a:moveTo>
                    <a:pt x="9" y="0"/>
                  </a:moveTo>
                  <a:lnTo>
                    <a:pt x="17" y="14"/>
                  </a:lnTo>
                  <a:lnTo>
                    <a:pt x="0" y="14"/>
                  </a:lnTo>
                  <a:lnTo>
                    <a:pt x="9" y="0"/>
                  </a:lnTo>
                  <a:close/>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82" name="Freeform 85"/>
            <p:cNvSpPr>
              <a:spLocks/>
            </p:cNvSpPr>
            <p:nvPr/>
          </p:nvSpPr>
          <p:spPr bwMode="auto">
            <a:xfrm>
              <a:off x="2317609" y="4973878"/>
              <a:ext cx="189408" cy="143563"/>
            </a:xfrm>
            <a:custGeom>
              <a:avLst/>
              <a:gdLst>
                <a:gd name="T0" fmla="*/ 9 w 17"/>
                <a:gd name="T1" fmla="*/ 0 h 14"/>
                <a:gd name="T2" fmla="*/ 17 w 17"/>
                <a:gd name="T3" fmla="*/ 14 h 14"/>
                <a:gd name="T4" fmla="*/ 0 w 17"/>
                <a:gd name="T5" fmla="*/ 14 h 14"/>
                <a:gd name="T6" fmla="*/ 9 w 17"/>
                <a:gd name="T7" fmla="*/ 0 h 14"/>
              </a:gdLst>
              <a:ahLst/>
              <a:cxnLst>
                <a:cxn ang="0">
                  <a:pos x="T0" y="T1"/>
                </a:cxn>
                <a:cxn ang="0">
                  <a:pos x="T2" y="T3"/>
                </a:cxn>
                <a:cxn ang="0">
                  <a:pos x="T4" y="T5"/>
                </a:cxn>
                <a:cxn ang="0">
                  <a:pos x="T6" y="T7"/>
                </a:cxn>
              </a:cxnLst>
              <a:rect l="0" t="0" r="r" b="b"/>
              <a:pathLst>
                <a:path w="17" h="14">
                  <a:moveTo>
                    <a:pt x="9" y="0"/>
                  </a:moveTo>
                  <a:lnTo>
                    <a:pt x="17" y="14"/>
                  </a:lnTo>
                  <a:lnTo>
                    <a:pt x="0" y="14"/>
                  </a:lnTo>
                  <a:lnTo>
                    <a:pt x="9" y="0"/>
                  </a:lnTo>
                  <a:close/>
                </a:path>
              </a:pathLst>
            </a:custGeom>
            <a:solidFill>
              <a:srgbClr val="9493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83" name="Freeform 86"/>
            <p:cNvSpPr>
              <a:spLocks/>
            </p:cNvSpPr>
            <p:nvPr/>
          </p:nvSpPr>
          <p:spPr bwMode="auto">
            <a:xfrm>
              <a:off x="2317609" y="4973878"/>
              <a:ext cx="189408" cy="143563"/>
            </a:xfrm>
            <a:custGeom>
              <a:avLst/>
              <a:gdLst>
                <a:gd name="T0" fmla="*/ 9 w 17"/>
                <a:gd name="T1" fmla="*/ 0 h 14"/>
                <a:gd name="T2" fmla="*/ 17 w 17"/>
                <a:gd name="T3" fmla="*/ 14 h 14"/>
                <a:gd name="T4" fmla="*/ 0 w 17"/>
                <a:gd name="T5" fmla="*/ 14 h 14"/>
                <a:gd name="T6" fmla="*/ 9 w 17"/>
                <a:gd name="T7" fmla="*/ 0 h 14"/>
              </a:gdLst>
              <a:ahLst/>
              <a:cxnLst>
                <a:cxn ang="0">
                  <a:pos x="T0" y="T1"/>
                </a:cxn>
                <a:cxn ang="0">
                  <a:pos x="T2" y="T3"/>
                </a:cxn>
                <a:cxn ang="0">
                  <a:pos x="T4" y="T5"/>
                </a:cxn>
                <a:cxn ang="0">
                  <a:pos x="T6" y="T7"/>
                </a:cxn>
              </a:cxnLst>
              <a:rect l="0" t="0" r="r" b="b"/>
              <a:pathLst>
                <a:path w="17" h="14">
                  <a:moveTo>
                    <a:pt x="9" y="0"/>
                  </a:moveTo>
                  <a:lnTo>
                    <a:pt x="17" y="14"/>
                  </a:lnTo>
                  <a:lnTo>
                    <a:pt x="0" y="14"/>
                  </a:lnTo>
                  <a:lnTo>
                    <a:pt x="9" y="0"/>
                  </a:lnTo>
                  <a:close/>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84" name="Freeform 87"/>
            <p:cNvSpPr>
              <a:spLocks/>
            </p:cNvSpPr>
            <p:nvPr/>
          </p:nvSpPr>
          <p:spPr bwMode="auto">
            <a:xfrm>
              <a:off x="2328460" y="5088312"/>
              <a:ext cx="190394" cy="146684"/>
            </a:xfrm>
            <a:custGeom>
              <a:avLst/>
              <a:gdLst>
                <a:gd name="T0" fmla="*/ 8 w 17"/>
                <a:gd name="T1" fmla="*/ 0 h 14"/>
                <a:gd name="T2" fmla="*/ 17 w 17"/>
                <a:gd name="T3" fmla="*/ 14 h 14"/>
                <a:gd name="T4" fmla="*/ 0 w 17"/>
                <a:gd name="T5" fmla="*/ 14 h 14"/>
                <a:gd name="T6" fmla="*/ 8 w 17"/>
                <a:gd name="T7" fmla="*/ 0 h 14"/>
              </a:gdLst>
              <a:ahLst/>
              <a:cxnLst>
                <a:cxn ang="0">
                  <a:pos x="T0" y="T1"/>
                </a:cxn>
                <a:cxn ang="0">
                  <a:pos x="T2" y="T3"/>
                </a:cxn>
                <a:cxn ang="0">
                  <a:pos x="T4" y="T5"/>
                </a:cxn>
                <a:cxn ang="0">
                  <a:pos x="T6" y="T7"/>
                </a:cxn>
              </a:cxnLst>
              <a:rect l="0" t="0" r="r" b="b"/>
              <a:pathLst>
                <a:path w="17" h="14">
                  <a:moveTo>
                    <a:pt x="8" y="0"/>
                  </a:moveTo>
                  <a:lnTo>
                    <a:pt x="17" y="14"/>
                  </a:lnTo>
                  <a:lnTo>
                    <a:pt x="0" y="14"/>
                  </a:lnTo>
                  <a:lnTo>
                    <a:pt x="8" y="0"/>
                  </a:lnTo>
                  <a:close/>
                </a:path>
              </a:pathLst>
            </a:custGeom>
            <a:solidFill>
              <a:srgbClr val="9493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85" name="Freeform 88"/>
            <p:cNvSpPr>
              <a:spLocks/>
            </p:cNvSpPr>
            <p:nvPr/>
          </p:nvSpPr>
          <p:spPr bwMode="auto">
            <a:xfrm>
              <a:off x="2328460" y="5088312"/>
              <a:ext cx="190394" cy="146684"/>
            </a:xfrm>
            <a:custGeom>
              <a:avLst/>
              <a:gdLst>
                <a:gd name="T0" fmla="*/ 8 w 17"/>
                <a:gd name="T1" fmla="*/ 0 h 14"/>
                <a:gd name="T2" fmla="*/ 17 w 17"/>
                <a:gd name="T3" fmla="*/ 14 h 14"/>
                <a:gd name="T4" fmla="*/ 0 w 17"/>
                <a:gd name="T5" fmla="*/ 14 h 14"/>
                <a:gd name="T6" fmla="*/ 8 w 17"/>
                <a:gd name="T7" fmla="*/ 0 h 14"/>
              </a:gdLst>
              <a:ahLst/>
              <a:cxnLst>
                <a:cxn ang="0">
                  <a:pos x="T0" y="T1"/>
                </a:cxn>
                <a:cxn ang="0">
                  <a:pos x="T2" y="T3"/>
                </a:cxn>
                <a:cxn ang="0">
                  <a:pos x="T4" y="T5"/>
                </a:cxn>
                <a:cxn ang="0">
                  <a:pos x="T6" y="T7"/>
                </a:cxn>
              </a:cxnLst>
              <a:rect l="0" t="0" r="r" b="b"/>
              <a:pathLst>
                <a:path w="17" h="14">
                  <a:moveTo>
                    <a:pt x="8" y="0"/>
                  </a:moveTo>
                  <a:lnTo>
                    <a:pt x="17" y="14"/>
                  </a:lnTo>
                  <a:lnTo>
                    <a:pt x="0" y="14"/>
                  </a:lnTo>
                  <a:lnTo>
                    <a:pt x="8" y="0"/>
                  </a:lnTo>
                  <a:close/>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86" name="Freeform 91"/>
            <p:cNvSpPr>
              <a:spLocks/>
            </p:cNvSpPr>
            <p:nvPr/>
          </p:nvSpPr>
          <p:spPr bwMode="auto">
            <a:xfrm>
              <a:off x="3474771" y="4376740"/>
              <a:ext cx="190394" cy="146684"/>
            </a:xfrm>
            <a:custGeom>
              <a:avLst/>
              <a:gdLst>
                <a:gd name="T0" fmla="*/ 9 w 17"/>
                <a:gd name="T1" fmla="*/ 0 h 14"/>
                <a:gd name="T2" fmla="*/ 17 w 17"/>
                <a:gd name="T3" fmla="*/ 14 h 14"/>
                <a:gd name="T4" fmla="*/ 0 w 17"/>
                <a:gd name="T5" fmla="*/ 14 h 14"/>
                <a:gd name="T6" fmla="*/ 9 w 17"/>
                <a:gd name="T7" fmla="*/ 0 h 14"/>
              </a:gdLst>
              <a:ahLst/>
              <a:cxnLst>
                <a:cxn ang="0">
                  <a:pos x="T0" y="T1"/>
                </a:cxn>
                <a:cxn ang="0">
                  <a:pos x="T2" y="T3"/>
                </a:cxn>
                <a:cxn ang="0">
                  <a:pos x="T4" y="T5"/>
                </a:cxn>
                <a:cxn ang="0">
                  <a:pos x="T6" y="T7"/>
                </a:cxn>
              </a:cxnLst>
              <a:rect l="0" t="0" r="r" b="b"/>
              <a:pathLst>
                <a:path w="17" h="14">
                  <a:moveTo>
                    <a:pt x="9" y="0"/>
                  </a:moveTo>
                  <a:lnTo>
                    <a:pt x="17" y="14"/>
                  </a:lnTo>
                  <a:lnTo>
                    <a:pt x="0" y="14"/>
                  </a:lnTo>
                  <a:lnTo>
                    <a:pt x="9" y="0"/>
                  </a:lnTo>
                  <a:close/>
                </a:path>
              </a:pathLst>
            </a:custGeom>
            <a:solidFill>
              <a:srgbClr val="9493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87" name="Freeform 92"/>
            <p:cNvSpPr>
              <a:spLocks/>
            </p:cNvSpPr>
            <p:nvPr/>
          </p:nvSpPr>
          <p:spPr bwMode="auto">
            <a:xfrm>
              <a:off x="3474771" y="4376740"/>
              <a:ext cx="190394" cy="146684"/>
            </a:xfrm>
            <a:custGeom>
              <a:avLst/>
              <a:gdLst>
                <a:gd name="T0" fmla="*/ 9 w 17"/>
                <a:gd name="T1" fmla="*/ 0 h 14"/>
                <a:gd name="T2" fmla="*/ 17 w 17"/>
                <a:gd name="T3" fmla="*/ 14 h 14"/>
                <a:gd name="T4" fmla="*/ 0 w 17"/>
                <a:gd name="T5" fmla="*/ 14 h 14"/>
                <a:gd name="T6" fmla="*/ 9 w 17"/>
                <a:gd name="T7" fmla="*/ 0 h 14"/>
              </a:gdLst>
              <a:ahLst/>
              <a:cxnLst>
                <a:cxn ang="0">
                  <a:pos x="T0" y="T1"/>
                </a:cxn>
                <a:cxn ang="0">
                  <a:pos x="T2" y="T3"/>
                </a:cxn>
                <a:cxn ang="0">
                  <a:pos x="T4" y="T5"/>
                </a:cxn>
                <a:cxn ang="0">
                  <a:pos x="T6" y="T7"/>
                </a:cxn>
              </a:cxnLst>
              <a:rect l="0" t="0" r="r" b="b"/>
              <a:pathLst>
                <a:path w="17" h="14">
                  <a:moveTo>
                    <a:pt x="9" y="0"/>
                  </a:moveTo>
                  <a:lnTo>
                    <a:pt x="17" y="14"/>
                  </a:lnTo>
                  <a:lnTo>
                    <a:pt x="0" y="14"/>
                  </a:lnTo>
                  <a:lnTo>
                    <a:pt x="9" y="0"/>
                  </a:lnTo>
                  <a:close/>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88" name="Freeform 93"/>
            <p:cNvSpPr>
              <a:spLocks/>
            </p:cNvSpPr>
            <p:nvPr/>
          </p:nvSpPr>
          <p:spPr bwMode="auto">
            <a:xfrm>
              <a:off x="3586246" y="4355934"/>
              <a:ext cx="188421" cy="145643"/>
            </a:xfrm>
            <a:custGeom>
              <a:avLst/>
              <a:gdLst>
                <a:gd name="T0" fmla="*/ 9 w 17"/>
                <a:gd name="T1" fmla="*/ 0 h 14"/>
                <a:gd name="T2" fmla="*/ 17 w 17"/>
                <a:gd name="T3" fmla="*/ 14 h 14"/>
                <a:gd name="T4" fmla="*/ 0 w 17"/>
                <a:gd name="T5" fmla="*/ 14 h 14"/>
                <a:gd name="T6" fmla="*/ 9 w 17"/>
                <a:gd name="T7" fmla="*/ 0 h 14"/>
              </a:gdLst>
              <a:ahLst/>
              <a:cxnLst>
                <a:cxn ang="0">
                  <a:pos x="T0" y="T1"/>
                </a:cxn>
                <a:cxn ang="0">
                  <a:pos x="T2" y="T3"/>
                </a:cxn>
                <a:cxn ang="0">
                  <a:pos x="T4" y="T5"/>
                </a:cxn>
                <a:cxn ang="0">
                  <a:pos x="T6" y="T7"/>
                </a:cxn>
              </a:cxnLst>
              <a:rect l="0" t="0" r="r" b="b"/>
              <a:pathLst>
                <a:path w="17" h="14">
                  <a:moveTo>
                    <a:pt x="9" y="0"/>
                  </a:moveTo>
                  <a:lnTo>
                    <a:pt x="17" y="14"/>
                  </a:lnTo>
                  <a:lnTo>
                    <a:pt x="0" y="14"/>
                  </a:lnTo>
                  <a:lnTo>
                    <a:pt x="9" y="0"/>
                  </a:lnTo>
                  <a:close/>
                </a:path>
              </a:pathLst>
            </a:custGeom>
            <a:solidFill>
              <a:srgbClr val="9493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89" name="Freeform 94"/>
            <p:cNvSpPr>
              <a:spLocks/>
            </p:cNvSpPr>
            <p:nvPr/>
          </p:nvSpPr>
          <p:spPr bwMode="auto">
            <a:xfrm>
              <a:off x="3586246" y="4355934"/>
              <a:ext cx="188421" cy="145643"/>
            </a:xfrm>
            <a:custGeom>
              <a:avLst/>
              <a:gdLst>
                <a:gd name="T0" fmla="*/ 9 w 17"/>
                <a:gd name="T1" fmla="*/ 0 h 14"/>
                <a:gd name="T2" fmla="*/ 17 w 17"/>
                <a:gd name="T3" fmla="*/ 14 h 14"/>
                <a:gd name="T4" fmla="*/ 0 w 17"/>
                <a:gd name="T5" fmla="*/ 14 h 14"/>
                <a:gd name="T6" fmla="*/ 9 w 17"/>
                <a:gd name="T7" fmla="*/ 0 h 14"/>
              </a:gdLst>
              <a:ahLst/>
              <a:cxnLst>
                <a:cxn ang="0">
                  <a:pos x="T0" y="T1"/>
                </a:cxn>
                <a:cxn ang="0">
                  <a:pos x="T2" y="T3"/>
                </a:cxn>
                <a:cxn ang="0">
                  <a:pos x="T4" y="T5"/>
                </a:cxn>
                <a:cxn ang="0">
                  <a:pos x="T6" y="T7"/>
                </a:cxn>
              </a:cxnLst>
              <a:rect l="0" t="0" r="r" b="b"/>
              <a:pathLst>
                <a:path w="17" h="14">
                  <a:moveTo>
                    <a:pt x="9" y="0"/>
                  </a:moveTo>
                  <a:lnTo>
                    <a:pt x="17" y="14"/>
                  </a:lnTo>
                  <a:lnTo>
                    <a:pt x="0" y="14"/>
                  </a:lnTo>
                  <a:lnTo>
                    <a:pt x="9" y="0"/>
                  </a:lnTo>
                  <a:close/>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90" name="Freeform 95"/>
            <p:cNvSpPr>
              <a:spLocks/>
            </p:cNvSpPr>
            <p:nvPr/>
          </p:nvSpPr>
          <p:spPr bwMode="auto">
            <a:xfrm>
              <a:off x="3396838" y="4250863"/>
              <a:ext cx="189408" cy="146683"/>
            </a:xfrm>
            <a:custGeom>
              <a:avLst/>
              <a:gdLst>
                <a:gd name="T0" fmla="*/ 9 w 17"/>
                <a:gd name="T1" fmla="*/ 0 h 14"/>
                <a:gd name="T2" fmla="*/ 17 w 17"/>
                <a:gd name="T3" fmla="*/ 14 h 14"/>
                <a:gd name="T4" fmla="*/ 0 w 17"/>
                <a:gd name="T5" fmla="*/ 14 h 14"/>
                <a:gd name="T6" fmla="*/ 9 w 17"/>
                <a:gd name="T7" fmla="*/ 0 h 14"/>
              </a:gdLst>
              <a:ahLst/>
              <a:cxnLst>
                <a:cxn ang="0">
                  <a:pos x="T0" y="T1"/>
                </a:cxn>
                <a:cxn ang="0">
                  <a:pos x="T2" y="T3"/>
                </a:cxn>
                <a:cxn ang="0">
                  <a:pos x="T4" y="T5"/>
                </a:cxn>
                <a:cxn ang="0">
                  <a:pos x="T6" y="T7"/>
                </a:cxn>
              </a:cxnLst>
              <a:rect l="0" t="0" r="r" b="b"/>
              <a:pathLst>
                <a:path w="17" h="14">
                  <a:moveTo>
                    <a:pt x="9" y="0"/>
                  </a:moveTo>
                  <a:lnTo>
                    <a:pt x="17" y="14"/>
                  </a:lnTo>
                  <a:lnTo>
                    <a:pt x="0" y="14"/>
                  </a:lnTo>
                  <a:lnTo>
                    <a:pt x="9" y="0"/>
                  </a:lnTo>
                  <a:close/>
                </a:path>
              </a:pathLst>
            </a:custGeom>
            <a:solidFill>
              <a:srgbClr val="9493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91" name="Freeform 96"/>
            <p:cNvSpPr>
              <a:spLocks/>
            </p:cNvSpPr>
            <p:nvPr/>
          </p:nvSpPr>
          <p:spPr bwMode="auto">
            <a:xfrm>
              <a:off x="3396838" y="4250863"/>
              <a:ext cx="189408" cy="146683"/>
            </a:xfrm>
            <a:custGeom>
              <a:avLst/>
              <a:gdLst>
                <a:gd name="T0" fmla="*/ 9 w 17"/>
                <a:gd name="T1" fmla="*/ 0 h 14"/>
                <a:gd name="T2" fmla="*/ 17 w 17"/>
                <a:gd name="T3" fmla="*/ 14 h 14"/>
                <a:gd name="T4" fmla="*/ 0 w 17"/>
                <a:gd name="T5" fmla="*/ 14 h 14"/>
                <a:gd name="T6" fmla="*/ 9 w 17"/>
                <a:gd name="T7" fmla="*/ 0 h 14"/>
              </a:gdLst>
              <a:ahLst/>
              <a:cxnLst>
                <a:cxn ang="0">
                  <a:pos x="T0" y="T1"/>
                </a:cxn>
                <a:cxn ang="0">
                  <a:pos x="T2" y="T3"/>
                </a:cxn>
                <a:cxn ang="0">
                  <a:pos x="T4" y="T5"/>
                </a:cxn>
                <a:cxn ang="0">
                  <a:pos x="T6" y="T7"/>
                </a:cxn>
              </a:cxnLst>
              <a:rect l="0" t="0" r="r" b="b"/>
              <a:pathLst>
                <a:path w="17" h="14">
                  <a:moveTo>
                    <a:pt x="9" y="0"/>
                  </a:moveTo>
                  <a:lnTo>
                    <a:pt x="17" y="14"/>
                  </a:lnTo>
                  <a:lnTo>
                    <a:pt x="0" y="14"/>
                  </a:lnTo>
                  <a:lnTo>
                    <a:pt x="9" y="0"/>
                  </a:lnTo>
                  <a:close/>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92" name="Freeform 97"/>
            <p:cNvSpPr>
              <a:spLocks/>
            </p:cNvSpPr>
            <p:nvPr/>
          </p:nvSpPr>
          <p:spPr bwMode="auto">
            <a:xfrm>
              <a:off x="3297202" y="4333047"/>
              <a:ext cx="188421" cy="148765"/>
            </a:xfrm>
            <a:custGeom>
              <a:avLst/>
              <a:gdLst>
                <a:gd name="T0" fmla="*/ 9 w 17"/>
                <a:gd name="T1" fmla="*/ 0 h 14"/>
                <a:gd name="T2" fmla="*/ 17 w 17"/>
                <a:gd name="T3" fmla="*/ 14 h 14"/>
                <a:gd name="T4" fmla="*/ 0 w 17"/>
                <a:gd name="T5" fmla="*/ 14 h 14"/>
                <a:gd name="T6" fmla="*/ 9 w 17"/>
                <a:gd name="T7" fmla="*/ 0 h 14"/>
              </a:gdLst>
              <a:ahLst/>
              <a:cxnLst>
                <a:cxn ang="0">
                  <a:pos x="T0" y="T1"/>
                </a:cxn>
                <a:cxn ang="0">
                  <a:pos x="T2" y="T3"/>
                </a:cxn>
                <a:cxn ang="0">
                  <a:pos x="T4" y="T5"/>
                </a:cxn>
                <a:cxn ang="0">
                  <a:pos x="T6" y="T7"/>
                </a:cxn>
              </a:cxnLst>
              <a:rect l="0" t="0" r="r" b="b"/>
              <a:pathLst>
                <a:path w="17" h="14">
                  <a:moveTo>
                    <a:pt x="9" y="0"/>
                  </a:moveTo>
                  <a:lnTo>
                    <a:pt x="17" y="14"/>
                  </a:lnTo>
                  <a:lnTo>
                    <a:pt x="0" y="14"/>
                  </a:lnTo>
                  <a:lnTo>
                    <a:pt x="9" y="0"/>
                  </a:lnTo>
                  <a:close/>
                </a:path>
              </a:pathLst>
            </a:custGeom>
            <a:solidFill>
              <a:srgbClr val="9493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93" name="Freeform 98"/>
            <p:cNvSpPr>
              <a:spLocks/>
            </p:cNvSpPr>
            <p:nvPr/>
          </p:nvSpPr>
          <p:spPr bwMode="auto">
            <a:xfrm>
              <a:off x="3297202" y="4333047"/>
              <a:ext cx="188421" cy="148765"/>
            </a:xfrm>
            <a:custGeom>
              <a:avLst/>
              <a:gdLst>
                <a:gd name="T0" fmla="*/ 9 w 17"/>
                <a:gd name="T1" fmla="*/ 0 h 14"/>
                <a:gd name="T2" fmla="*/ 17 w 17"/>
                <a:gd name="T3" fmla="*/ 14 h 14"/>
                <a:gd name="T4" fmla="*/ 0 w 17"/>
                <a:gd name="T5" fmla="*/ 14 h 14"/>
                <a:gd name="T6" fmla="*/ 9 w 17"/>
                <a:gd name="T7" fmla="*/ 0 h 14"/>
              </a:gdLst>
              <a:ahLst/>
              <a:cxnLst>
                <a:cxn ang="0">
                  <a:pos x="T0" y="T1"/>
                </a:cxn>
                <a:cxn ang="0">
                  <a:pos x="T2" y="T3"/>
                </a:cxn>
                <a:cxn ang="0">
                  <a:pos x="T4" y="T5"/>
                </a:cxn>
                <a:cxn ang="0">
                  <a:pos x="T6" y="T7"/>
                </a:cxn>
              </a:cxnLst>
              <a:rect l="0" t="0" r="r" b="b"/>
              <a:pathLst>
                <a:path w="17" h="14">
                  <a:moveTo>
                    <a:pt x="9" y="0"/>
                  </a:moveTo>
                  <a:lnTo>
                    <a:pt x="17" y="14"/>
                  </a:lnTo>
                  <a:lnTo>
                    <a:pt x="0" y="14"/>
                  </a:lnTo>
                  <a:lnTo>
                    <a:pt x="9" y="0"/>
                  </a:lnTo>
                  <a:close/>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94" name="Freeform 99"/>
            <p:cNvSpPr>
              <a:spLocks/>
            </p:cNvSpPr>
            <p:nvPr/>
          </p:nvSpPr>
          <p:spPr bwMode="auto">
            <a:xfrm>
              <a:off x="3096943" y="4428756"/>
              <a:ext cx="178556" cy="145643"/>
            </a:xfrm>
            <a:custGeom>
              <a:avLst/>
              <a:gdLst>
                <a:gd name="T0" fmla="*/ 8 w 16"/>
                <a:gd name="T1" fmla="*/ 0 h 14"/>
                <a:gd name="T2" fmla="*/ 16 w 16"/>
                <a:gd name="T3" fmla="*/ 14 h 14"/>
                <a:gd name="T4" fmla="*/ 0 w 16"/>
                <a:gd name="T5" fmla="*/ 14 h 14"/>
                <a:gd name="T6" fmla="*/ 8 w 16"/>
                <a:gd name="T7" fmla="*/ 0 h 14"/>
              </a:gdLst>
              <a:ahLst/>
              <a:cxnLst>
                <a:cxn ang="0">
                  <a:pos x="T0" y="T1"/>
                </a:cxn>
                <a:cxn ang="0">
                  <a:pos x="T2" y="T3"/>
                </a:cxn>
                <a:cxn ang="0">
                  <a:pos x="T4" y="T5"/>
                </a:cxn>
                <a:cxn ang="0">
                  <a:pos x="T6" y="T7"/>
                </a:cxn>
              </a:cxnLst>
              <a:rect l="0" t="0" r="r" b="b"/>
              <a:pathLst>
                <a:path w="16" h="14">
                  <a:moveTo>
                    <a:pt x="8" y="0"/>
                  </a:moveTo>
                  <a:lnTo>
                    <a:pt x="16" y="14"/>
                  </a:lnTo>
                  <a:lnTo>
                    <a:pt x="0" y="14"/>
                  </a:lnTo>
                  <a:lnTo>
                    <a:pt x="8" y="0"/>
                  </a:lnTo>
                  <a:close/>
                </a:path>
              </a:pathLst>
            </a:custGeom>
            <a:solidFill>
              <a:srgbClr val="9493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95" name="Freeform 100"/>
            <p:cNvSpPr>
              <a:spLocks/>
            </p:cNvSpPr>
            <p:nvPr/>
          </p:nvSpPr>
          <p:spPr bwMode="auto">
            <a:xfrm>
              <a:off x="3096943" y="4428756"/>
              <a:ext cx="178556" cy="145643"/>
            </a:xfrm>
            <a:custGeom>
              <a:avLst/>
              <a:gdLst>
                <a:gd name="T0" fmla="*/ 8 w 16"/>
                <a:gd name="T1" fmla="*/ 0 h 14"/>
                <a:gd name="T2" fmla="*/ 16 w 16"/>
                <a:gd name="T3" fmla="*/ 14 h 14"/>
                <a:gd name="T4" fmla="*/ 0 w 16"/>
                <a:gd name="T5" fmla="*/ 14 h 14"/>
                <a:gd name="T6" fmla="*/ 8 w 16"/>
                <a:gd name="T7" fmla="*/ 0 h 14"/>
              </a:gdLst>
              <a:ahLst/>
              <a:cxnLst>
                <a:cxn ang="0">
                  <a:pos x="T0" y="T1"/>
                </a:cxn>
                <a:cxn ang="0">
                  <a:pos x="T2" y="T3"/>
                </a:cxn>
                <a:cxn ang="0">
                  <a:pos x="T4" y="T5"/>
                </a:cxn>
                <a:cxn ang="0">
                  <a:pos x="T6" y="T7"/>
                </a:cxn>
              </a:cxnLst>
              <a:rect l="0" t="0" r="r" b="b"/>
              <a:pathLst>
                <a:path w="16" h="14">
                  <a:moveTo>
                    <a:pt x="8" y="0"/>
                  </a:moveTo>
                  <a:lnTo>
                    <a:pt x="16" y="14"/>
                  </a:lnTo>
                  <a:lnTo>
                    <a:pt x="0" y="14"/>
                  </a:lnTo>
                  <a:lnTo>
                    <a:pt x="8" y="0"/>
                  </a:lnTo>
                  <a:close/>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96" name="Freeform 101"/>
            <p:cNvSpPr>
              <a:spLocks/>
            </p:cNvSpPr>
            <p:nvPr/>
          </p:nvSpPr>
          <p:spPr bwMode="auto">
            <a:xfrm>
              <a:off x="2753641" y="4450603"/>
              <a:ext cx="188421" cy="144603"/>
            </a:xfrm>
            <a:custGeom>
              <a:avLst/>
              <a:gdLst>
                <a:gd name="T0" fmla="*/ 8 w 17"/>
                <a:gd name="T1" fmla="*/ 0 h 14"/>
                <a:gd name="T2" fmla="*/ 17 w 17"/>
                <a:gd name="T3" fmla="*/ 14 h 14"/>
                <a:gd name="T4" fmla="*/ 0 w 17"/>
                <a:gd name="T5" fmla="*/ 14 h 14"/>
                <a:gd name="T6" fmla="*/ 8 w 17"/>
                <a:gd name="T7" fmla="*/ 0 h 14"/>
              </a:gdLst>
              <a:ahLst/>
              <a:cxnLst>
                <a:cxn ang="0">
                  <a:pos x="T0" y="T1"/>
                </a:cxn>
                <a:cxn ang="0">
                  <a:pos x="T2" y="T3"/>
                </a:cxn>
                <a:cxn ang="0">
                  <a:pos x="T4" y="T5"/>
                </a:cxn>
                <a:cxn ang="0">
                  <a:pos x="T6" y="T7"/>
                </a:cxn>
              </a:cxnLst>
              <a:rect l="0" t="0" r="r" b="b"/>
              <a:pathLst>
                <a:path w="17" h="14">
                  <a:moveTo>
                    <a:pt x="8" y="0"/>
                  </a:moveTo>
                  <a:lnTo>
                    <a:pt x="17" y="14"/>
                  </a:lnTo>
                  <a:lnTo>
                    <a:pt x="0" y="14"/>
                  </a:lnTo>
                  <a:lnTo>
                    <a:pt x="8" y="0"/>
                  </a:lnTo>
                  <a:close/>
                </a:path>
              </a:pathLst>
            </a:custGeom>
            <a:solidFill>
              <a:srgbClr val="9493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97" name="Freeform 102"/>
            <p:cNvSpPr>
              <a:spLocks/>
            </p:cNvSpPr>
            <p:nvPr/>
          </p:nvSpPr>
          <p:spPr bwMode="auto">
            <a:xfrm>
              <a:off x="2753641" y="4450603"/>
              <a:ext cx="188421" cy="144603"/>
            </a:xfrm>
            <a:custGeom>
              <a:avLst/>
              <a:gdLst>
                <a:gd name="T0" fmla="*/ 8 w 17"/>
                <a:gd name="T1" fmla="*/ 0 h 14"/>
                <a:gd name="T2" fmla="*/ 17 w 17"/>
                <a:gd name="T3" fmla="*/ 14 h 14"/>
                <a:gd name="T4" fmla="*/ 0 w 17"/>
                <a:gd name="T5" fmla="*/ 14 h 14"/>
                <a:gd name="T6" fmla="*/ 8 w 17"/>
                <a:gd name="T7" fmla="*/ 0 h 14"/>
              </a:gdLst>
              <a:ahLst/>
              <a:cxnLst>
                <a:cxn ang="0">
                  <a:pos x="T0" y="T1"/>
                </a:cxn>
                <a:cxn ang="0">
                  <a:pos x="T2" y="T3"/>
                </a:cxn>
                <a:cxn ang="0">
                  <a:pos x="T4" y="T5"/>
                </a:cxn>
                <a:cxn ang="0">
                  <a:pos x="T6" y="T7"/>
                </a:cxn>
              </a:cxnLst>
              <a:rect l="0" t="0" r="r" b="b"/>
              <a:pathLst>
                <a:path w="17" h="14">
                  <a:moveTo>
                    <a:pt x="8" y="0"/>
                  </a:moveTo>
                  <a:lnTo>
                    <a:pt x="17" y="14"/>
                  </a:lnTo>
                  <a:lnTo>
                    <a:pt x="0" y="14"/>
                  </a:lnTo>
                  <a:lnTo>
                    <a:pt x="8" y="0"/>
                  </a:lnTo>
                  <a:close/>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98" name="Freeform 103"/>
            <p:cNvSpPr>
              <a:spLocks/>
            </p:cNvSpPr>
            <p:nvPr/>
          </p:nvSpPr>
          <p:spPr bwMode="auto">
            <a:xfrm>
              <a:off x="2729965" y="4071930"/>
              <a:ext cx="189408" cy="148764"/>
            </a:xfrm>
            <a:custGeom>
              <a:avLst/>
              <a:gdLst>
                <a:gd name="T0" fmla="*/ 8 w 17"/>
                <a:gd name="T1" fmla="*/ 0 h 14"/>
                <a:gd name="T2" fmla="*/ 17 w 17"/>
                <a:gd name="T3" fmla="*/ 14 h 14"/>
                <a:gd name="T4" fmla="*/ 0 w 17"/>
                <a:gd name="T5" fmla="*/ 14 h 14"/>
                <a:gd name="T6" fmla="*/ 8 w 17"/>
                <a:gd name="T7" fmla="*/ 0 h 14"/>
              </a:gdLst>
              <a:ahLst/>
              <a:cxnLst>
                <a:cxn ang="0">
                  <a:pos x="T0" y="T1"/>
                </a:cxn>
                <a:cxn ang="0">
                  <a:pos x="T2" y="T3"/>
                </a:cxn>
                <a:cxn ang="0">
                  <a:pos x="T4" y="T5"/>
                </a:cxn>
                <a:cxn ang="0">
                  <a:pos x="T6" y="T7"/>
                </a:cxn>
              </a:cxnLst>
              <a:rect l="0" t="0" r="r" b="b"/>
              <a:pathLst>
                <a:path w="17" h="14">
                  <a:moveTo>
                    <a:pt x="8" y="0"/>
                  </a:moveTo>
                  <a:lnTo>
                    <a:pt x="17" y="14"/>
                  </a:lnTo>
                  <a:lnTo>
                    <a:pt x="0" y="14"/>
                  </a:lnTo>
                  <a:lnTo>
                    <a:pt x="8" y="0"/>
                  </a:lnTo>
                  <a:close/>
                </a:path>
              </a:pathLst>
            </a:custGeom>
            <a:solidFill>
              <a:srgbClr val="9493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99" name="Freeform 104"/>
            <p:cNvSpPr>
              <a:spLocks/>
            </p:cNvSpPr>
            <p:nvPr/>
          </p:nvSpPr>
          <p:spPr bwMode="auto">
            <a:xfrm>
              <a:off x="2729965" y="4071930"/>
              <a:ext cx="189408" cy="148764"/>
            </a:xfrm>
            <a:custGeom>
              <a:avLst/>
              <a:gdLst>
                <a:gd name="T0" fmla="*/ 8 w 17"/>
                <a:gd name="T1" fmla="*/ 0 h 14"/>
                <a:gd name="T2" fmla="*/ 17 w 17"/>
                <a:gd name="T3" fmla="*/ 14 h 14"/>
                <a:gd name="T4" fmla="*/ 0 w 17"/>
                <a:gd name="T5" fmla="*/ 14 h 14"/>
                <a:gd name="T6" fmla="*/ 8 w 17"/>
                <a:gd name="T7" fmla="*/ 0 h 14"/>
              </a:gdLst>
              <a:ahLst/>
              <a:cxnLst>
                <a:cxn ang="0">
                  <a:pos x="T0" y="T1"/>
                </a:cxn>
                <a:cxn ang="0">
                  <a:pos x="T2" y="T3"/>
                </a:cxn>
                <a:cxn ang="0">
                  <a:pos x="T4" y="T5"/>
                </a:cxn>
                <a:cxn ang="0">
                  <a:pos x="T6" y="T7"/>
                </a:cxn>
              </a:cxnLst>
              <a:rect l="0" t="0" r="r" b="b"/>
              <a:pathLst>
                <a:path w="17" h="14">
                  <a:moveTo>
                    <a:pt x="8" y="0"/>
                  </a:moveTo>
                  <a:lnTo>
                    <a:pt x="17" y="14"/>
                  </a:lnTo>
                  <a:lnTo>
                    <a:pt x="0" y="14"/>
                  </a:lnTo>
                  <a:lnTo>
                    <a:pt x="8" y="0"/>
                  </a:lnTo>
                  <a:close/>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00" name="Freeform 105"/>
            <p:cNvSpPr>
              <a:spLocks/>
            </p:cNvSpPr>
            <p:nvPr/>
          </p:nvSpPr>
          <p:spPr bwMode="auto">
            <a:xfrm>
              <a:off x="3164025" y="3968939"/>
              <a:ext cx="177570" cy="146684"/>
            </a:xfrm>
            <a:custGeom>
              <a:avLst/>
              <a:gdLst>
                <a:gd name="T0" fmla="*/ 8 w 16"/>
                <a:gd name="T1" fmla="*/ 0 h 14"/>
                <a:gd name="T2" fmla="*/ 16 w 16"/>
                <a:gd name="T3" fmla="*/ 14 h 14"/>
                <a:gd name="T4" fmla="*/ 0 w 16"/>
                <a:gd name="T5" fmla="*/ 14 h 14"/>
                <a:gd name="T6" fmla="*/ 8 w 16"/>
                <a:gd name="T7" fmla="*/ 0 h 14"/>
              </a:gdLst>
              <a:ahLst/>
              <a:cxnLst>
                <a:cxn ang="0">
                  <a:pos x="T0" y="T1"/>
                </a:cxn>
                <a:cxn ang="0">
                  <a:pos x="T2" y="T3"/>
                </a:cxn>
                <a:cxn ang="0">
                  <a:pos x="T4" y="T5"/>
                </a:cxn>
                <a:cxn ang="0">
                  <a:pos x="T6" y="T7"/>
                </a:cxn>
              </a:cxnLst>
              <a:rect l="0" t="0" r="r" b="b"/>
              <a:pathLst>
                <a:path w="16" h="14">
                  <a:moveTo>
                    <a:pt x="8" y="0"/>
                  </a:moveTo>
                  <a:lnTo>
                    <a:pt x="16" y="14"/>
                  </a:lnTo>
                  <a:lnTo>
                    <a:pt x="0" y="14"/>
                  </a:lnTo>
                  <a:lnTo>
                    <a:pt x="8" y="0"/>
                  </a:lnTo>
                  <a:close/>
                </a:path>
              </a:pathLst>
            </a:custGeom>
            <a:solidFill>
              <a:srgbClr val="9493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01" name="Freeform 106"/>
            <p:cNvSpPr>
              <a:spLocks/>
            </p:cNvSpPr>
            <p:nvPr/>
          </p:nvSpPr>
          <p:spPr bwMode="auto">
            <a:xfrm>
              <a:off x="3164025" y="3968939"/>
              <a:ext cx="177570" cy="146684"/>
            </a:xfrm>
            <a:custGeom>
              <a:avLst/>
              <a:gdLst>
                <a:gd name="T0" fmla="*/ 8 w 16"/>
                <a:gd name="T1" fmla="*/ 0 h 14"/>
                <a:gd name="T2" fmla="*/ 16 w 16"/>
                <a:gd name="T3" fmla="*/ 14 h 14"/>
                <a:gd name="T4" fmla="*/ 0 w 16"/>
                <a:gd name="T5" fmla="*/ 14 h 14"/>
                <a:gd name="T6" fmla="*/ 8 w 16"/>
                <a:gd name="T7" fmla="*/ 0 h 14"/>
              </a:gdLst>
              <a:ahLst/>
              <a:cxnLst>
                <a:cxn ang="0">
                  <a:pos x="T0" y="T1"/>
                </a:cxn>
                <a:cxn ang="0">
                  <a:pos x="T2" y="T3"/>
                </a:cxn>
                <a:cxn ang="0">
                  <a:pos x="T4" y="T5"/>
                </a:cxn>
                <a:cxn ang="0">
                  <a:pos x="T6" y="T7"/>
                </a:cxn>
              </a:cxnLst>
              <a:rect l="0" t="0" r="r" b="b"/>
              <a:pathLst>
                <a:path w="16" h="14">
                  <a:moveTo>
                    <a:pt x="8" y="0"/>
                  </a:moveTo>
                  <a:lnTo>
                    <a:pt x="16" y="14"/>
                  </a:lnTo>
                  <a:lnTo>
                    <a:pt x="0" y="14"/>
                  </a:lnTo>
                  <a:lnTo>
                    <a:pt x="8" y="0"/>
                  </a:lnTo>
                  <a:close/>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02" name="Freeform 112"/>
            <p:cNvSpPr>
              <a:spLocks/>
            </p:cNvSpPr>
            <p:nvPr/>
          </p:nvSpPr>
          <p:spPr bwMode="auto">
            <a:xfrm>
              <a:off x="2018700" y="5548128"/>
              <a:ext cx="200259" cy="156046"/>
            </a:xfrm>
            <a:custGeom>
              <a:avLst/>
              <a:gdLst>
                <a:gd name="T0" fmla="*/ 9 w 18"/>
                <a:gd name="T1" fmla="*/ 15 h 15"/>
                <a:gd name="T2" fmla="*/ 0 w 18"/>
                <a:gd name="T3" fmla="*/ 0 h 15"/>
                <a:gd name="T4" fmla="*/ 18 w 18"/>
                <a:gd name="T5" fmla="*/ 0 h 15"/>
                <a:gd name="T6" fmla="*/ 9 w 18"/>
                <a:gd name="T7" fmla="*/ 15 h 15"/>
              </a:gdLst>
              <a:ahLst/>
              <a:cxnLst>
                <a:cxn ang="0">
                  <a:pos x="T0" y="T1"/>
                </a:cxn>
                <a:cxn ang="0">
                  <a:pos x="T2" y="T3"/>
                </a:cxn>
                <a:cxn ang="0">
                  <a:pos x="T4" y="T5"/>
                </a:cxn>
                <a:cxn ang="0">
                  <a:pos x="T6" y="T7"/>
                </a:cxn>
              </a:cxnLst>
              <a:rect l="0" t="0" r="r" b="b"/>
              <a:pathLst>
                <a:path w="18" h="15">
                  <a:moveTo>
                    <a:pt x="9" y="15"/>
                  </a:moveTo>
                  <a:lnTo>
                    <a:pt x="0" y="0"/>
                  </a:lnTo>
                  <a:lnTo>
                    <a:pt x="18" y="0"/>
                  </a:lnTo>
                  <a:lnTo>
                    <a:pt x="9" y="15"/>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03" name="Freeform 113"/>
            <p:cNvSpPr>
              <a:spLocks/>
            </p:cNvSpPr>
            <p:nvPr/>
          </p:nvSpPr>
          <p:spPr bwMode="auto">
            <a:xfrm>
              <a:off x="2551409" y="4983241"/>
              <a:ext cx="124299" cy="105071"/>
            </a:xfrm>
            <a:custGeom>
              <a:avLst/>
              <a:gdLst>
                <a:gd name="T0" fmla="*/ 5 w 11"/>
                <a:gd name="T1" fmla="*/ 0 h 10"/>
                <a:gd name="T2" fmla="*/ 11 w 11"/>
                <a:gd name="T3" fmla="*/ 10 h 10"/>
                <a:gd name="T4" fmla="*/ 0 w 11"/>
                <a:gd name="T5" fmla="*/ 10 h 10"/>
                <a:gd name="T6" fmla="*/ 5 w 11"/>
                <a:gd name="T7" fmla="*/ 0 h 10"/>
              </a:gdLst>
              <a:ahLst/>
              <a:cxnLst>
                <a:cxn ang="0">
                  <a:pos x="T0" y="T1"/>
                </a:cxn>
                <a:cxn ang="0">
                  <a:pos x="T2" y="T3"/>
                </a:cxn>
                <a:cxn ang="0">
                  <a:pos x="T4" y="T5"/>
                </a:cxn>
                <a:cxn ang="0">
                  <a:pos x="T6" y="T7"/>
                </a:cxn>
              </a:cxnLst>
              <a:rect l="0" t="0" r="r" b="b"/>
              <a:pathLst>
                <a:path w="11" h="10">
                  <a:moveTo>
                    <a:pt x="5" y="0"/>
                  </a:moveTo>
                  <a:lnTo>
                    <a:pt x="11" y="10"/>
                  </a:lnTo>
                  <a:lnTo>
                    <a:pt x="0" y="10"/>
                  </a:lnTo>
                  <a:lnTo>
                    <a:pt x="5" y="0"/>
                  </a:lnTo>
                  <a:close/>
                </a:path>
              </a:pathLst>
            </a:custGeom>
            <a:solidFill>
              <a:srgbClr val="9493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04" name="Freeform 114"/>
            <p:cNvSpPr>
              <a:spLocks/>
            </p:cNvSpPr>
            <p:nvPr/>
          </p:nvSpPr>
          <p:spPr bwMode="auto">
            <a:xfrm>
              <a:off x="2551409" y="4983241"/>
              <a:ext cx="124299" cy="105071"/>
            </a:xfrm>
            <a:custGeom>
              <a:avLst/>
              <a:gdLst>
                <a:gd name="T0" fmla="*/ 5 w 11"/>
                <a:gd name="T1" fmla="*/ 0 h 10"/>
                <a:gd name="T2" fmla="*/ 11 w 11"/>
                <a:gd name="T3" fmla="*/ 10 h 10"/>
                <a:gd name="T4" fmla="*/ 0 w 11"/>
                <a:gd name="T5" fmla="*/ 10 h 10"/>
                <a:gd name="T6" fmla="*/ 5 w 11"/>
                <a:gd name="T7" fmla="*/ 0 h 10"/>
              </a:gdLst>
              <a:ahLst/>
              <a:cxnLst>
                <a:cxn ang="0">
                  <a:pos x="T0" y="T1"/>
                </a:cxn>
                <a:cxn ang="0">
                  <a:pos x="T2" y="T3"/>
                </a:cxn>
                <a:cxn ang="0">
                  <a:pos x="T4" y="T5"/>
                </a:cxn>
                <a:cxn ang="0">
                  <a:pos x="T6" y="T7"/>
                </a:cxn>
              </a:cxnLst>
              <a:rect l="0" t="0" r="r" b="b"/>
              <a:pathLst>
                <a:path w="11" h="10">
                  <a:moveTo>
                    <a:pt x="5" y="0"/>
                  </a:moveTo>
                  <a:lnTo>
                    <a:pt x="11" y="10"/>
                  </a:lnTo>
                  <a:lnTo>
                    <a:pt x="0" y="10"/>
                  </a:lnTo>
                  <a:lnTo>
                    <a:pt x="5" y="0"/>
                  </a:lnTo>
                  <a:close/>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05" name="Freeform 115"/>
            <p:cNvSpPr>
              <a:spLocks/>
            </p:cNvSpPr>
            <p:nvPr/>
          </p:nvSpPr>
          <p:spPr bwMode="auto">
            <a:xfrm>
              <a:off x="2352136" y="4983241"/>
              <a:ext cx="122326" cy="93628"/>
            </a:xfrm>
            <a:custGeom>
              <a:avLst/>
              <a:gdLst>
                <a:gd name="T0" fmla="*/ 5 w 11"/>
                <a:gd name="T1" fmla="*/ 0 h 9"/>
                <a:gd name="T2" fmla="*/ 11 w 11"/>
                <a:gd name="T3" fmla="*/ 9 h 9"/>
                <a:gd name="T4" fmla="*/ 0 w 11"/>
                <a:gd name="T5" fmla="*/ 9 h 9"/>
                <a:gd name="T6" fmla="*/ 5 w 11"/>
                <a:gd name="T7" fmla="*/ 0 h 9"/>
              </a:gdLst>
              <a:ahLst/>
              <a:cxnLst>
                <a:cxn ang="0">
                  <a:pos x="T0" y="T1"/>
                </a:cxn>
                <a:cxn ang="0">
                  <a:pos x="T2" y="T3"/>
                </a:cxn>
                <a:cxn ang="0">
                  <a:pos x="T4" y="T5"/>
                </a:cxn>
                <a:cxn ang="0">
                  <a:pos x="T6" y="T7"/>
                </a:cxn>
              </a:cxnLst>
              <a:rect l="0" t="0" r="r" b="b"/>
              <a:pathLst>
                <a:path w="11" h="9">
                  <a:moveTo>
                    <a:pt x="5" y="0"/>
                  </a:moveTo>
                  <a:lnTo>
                    <a:pt x="11" y="9"/>
                  </a:lnTo>
                  <a:lnTo>
                    <a:pt x="0" y="9"/>
                  </a:lnTo>
                  <a:lnTo>
                    <a:pt x="5" y="0"/>
                  </a:lnTo>
                  <a:close/>
                </a:path>
              </a:pathLst>
            </a:custGeom>
            <a:solidFill>
              <a:srgbClr val="9493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06" name="Freeform 116"/>
            <p:cNvSpPr>
              <a:spLocks/>
            </p:cNvSpPr>
            <p:nvPr/>
          </p:nvSpPr>
          <p:spPr bwMode="auto">
            <a:xfrm>
              <a:off x="2352136" y="4983241"/>
              <a:ext cx="122326" cy="93628"/>
            </a:xfrm>
            <a:custGeom>
              <a:avLst/>
              <a:gdLst>
                <a:gd name="T0" fmla="*/ 5 w 11"/>
                <a:gd name="T1" fmla="*/ 0 h 9"/>
                <a:gd name="T2" fmla="*/ 11 w 11"/>
                <a:gd name="T3" fmla="*/ 9 h 9"/>
                <a:gd name="T4" fmla="*/ 0 w 11"/>
                <a:gd name="T5" fmla="*/ 9 h 9"/>
                <a:gd name="T6" fmla="*/ 5 w 11"/>
                <a:gd name="T7" fmla="*/ 0 h 9"/>
              </a:gdLst>
              <a:ahLst/>
              <a:cxnLst>
                <a:cxn ang="0">
                  <a:pos x="T0" y="T1"/>
                </a:cxn>
                <a:cxn ang="0">
                  <a:pos x="T2" y="T3"/>
                </a:cxn>
                <a:cxn ang="0">
                  <a:pos x="T4" y="T5"/>
                </a:cxn>
                <a:cxn ang="0">
                  <a:pos x="T6" y="T7"/>
                </a:cxn>
              </a:cxnLst>
              <a:rect l="0" t="0" r="r" b="b"/>
              <a:pathLst>
                <a:path w="11" h="9">
                  <a:moveTo>
                    <a:pt x="5" y="0"/>
                  </a:moveTo>
                  <a:lnTo>
                    <a:pt x="11" y="9"/>
                  </a:lnTo>
                  <a:lnTo>
                    <a:pt x="0" y="9"/>
                  </a:lnTo>
                  <a:lnTo>
                    <a:pt x="5" y="0"/>
                  </a:lnTo>
                  <a:close/>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07" name="Freeform 117"/>
            <p:cNvSpPr>
              <a:spLocks/>
            </p:cNvSpPr>
            <p:nvPr/>
          </p:nvSpPr>
          <p:spPr bwMode="auto">
            <a:xfrm>
              <a:off x="2362001" y="5024853"/>
              <a:ext cx="123313" cy="105071"/>
            </a:xfrm>
            <a:custGeom>
              <a:avLst/>
              <a:gdLst>
                <a:gd name="T0" fmla="*/ 5 w 11"/>
                <a:gd name="T1" fmla="*/ 0 h 10"/>
                <a:gd name="T2" fmla="*/ 11 w 11"/>
                <a:gd name="T3" fmla="*/ 10 h 10"/>
                <a:gd name="T4" fmla="*/ 0 w 11"/>
                <a:gd name="T5" fmla="*/ 10 h 10"/>
                <a:gd name="T6" fmla="*/ 5 w 11"/>
                <a:gd name="T7" fmla="*/ 0 h 10"/>
              </a:gdLst>
              <a:ahLst/>
              <a:cxnLst>
                <a:cxn ang="0">
                  <a:pos x="T0" y="T1"/>
                </a:cxn>
                <a:cxn ang="0">
                  <a:pos x="T2" y="T3"/>
                </a:cxn>
                <a:cxn ang="0">
                  <a:pos x="T4" y="T5"/>
                </a:cxn>
                <a:cxn ang="0">
                  <a:pos x="T6" y="T7"/>
                </a:cxn>
              </a:cxnLst>
              <a:rect l="0" t="0" r="r" b="b"/>
              <a:pathLst>
                <a:path w="11" h="10">
                  <a:moveTo>
                    <a:pt x="5" y="0"/>
                  </a:moveTo>
                  <a:lnTo>
                    <a:pt x="11" y="10"/>
                  </a:lnTo>
                  <a:lnTo>
                    <a:pt x="0" y="10"/>
                  </a:lnTo>
                  <a:lnTo>
                    <a:pt x="5" y="0"/>
                  </a:lnTo>
                  <a:close/>
                </a:path>
              </a:pathLst>
            </a:custGeom>
            <a:solidFill>
              <a:srgbClr val="9493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08" name="Freeform 118"/>
            <p:cNvSpPr>
              <a:spLocks/>
            </p:cNvSpPr>
            <p:nvPr/>
          </p:nvSpPr>
          <p:spPr bwMode="auto">
            <a:xfrm>
              <a:off x="2362001" y="5024853"/>
              <a:ext cx="123313" cy="105071"/>
            </a:xfrm>
            <a:custGeom>
              <a:avLst/>
              <a:gdLst>
                <a:gd name="T0" fmla="*/ 5 w 11"/>
                <a:gd name="T1" fmla="*/ 0 h 10"/>
                <a:gd name="T2" fmla="*/ 11 w 11"/>
                <a:gd name="T3" fmla="*/ 10 h 10"/>
                <a:gd name="T4" fmla="*/ 0 w 11"/>
                <a:gd name="T5" fmla="*/ 10 h 10"/>
                <a:gd name="T6" fmla="*/ 5 w 11"/>
                <a:gd name="T7" fmla="*/ 0 h 10"/>
              </a:gdLst>
              <a:ahLst/>
              <a:cxnLst>
                <a:cxn ang="0">
                  <a:pos x="T0" y="T1"/>
                </a:cxn>
                <a:cxn ang="0">
                  <a:pos x="T2" y="T3"/>
                </a:cxn>
                <a:cxn ang="0">
                  <a:pos x="T4" y="T5"/>
                </a:cxn>
                <a:cxn ang="0">
                  <a:pos x="T6" y="T7"/>
                </a:cxn>
              </a:cxnLst>
              <a:rect l="0" t="0" r="r" b="b"/>
              <a:pathLst>
                <a:path w="11" h="10">
                  <a:moveTo>
                    <a:pt x="5" y="0"/>
                  </a:moveTo>
                  <a:lnTo>
                    <a:pt x="11" y="10"/>
                  </a:lnTo>
                  <a:lnTo>
                    <a:pt x="0" y="10"/>
                  </a:lnTo>
                  <a:lnTo>
                    <a:pt x="5" y="0"/>
                  </a:lnTo>
                  <a:close/>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09" name="Freeform 119"/>
            <p:cNvSpPr>
              <a:spLocks/>
            </p:cNvSpPr>
            <p:nvPr/>
          </p:nvSpPr>
          <p:spPr bwMode="auto">
            <a:xfrm>
              <a:off x="2184432" y="5140327"/>
              <a:ext cx="123313" cy="94668"/>
            </a:xfrm>
            <a:custGeom>
              <a:avLst/>
              <a:gdLst>
                <a:gd name="T0" fmla="*/ 6 w 11"/>
                <a:gd name="T1" fmla="*/ 0 h 9"/>
                <a:gd name="T2" fmla="*/ 11 w 11"/>
                <a:gd name="T3" fmla="*/ 9 h 9"/>
                <a:gd name="T4" fmla="*/ 0 w 11"/>
                <a:gd name="T5" fmla="*/ 9 h 9"/>
                <a:gd name="T6" fmla="*/ 6 w 11"/>
                <a:gd name="T7" fmla="*/ 0 h 9"/>
              </a:gdLst>
              <a:ahLst/>
              <a:cxnLst>
                <a:cxn ang="0">
                  <a:pos x="T0" y="T1"/>
                </a:cxn>
                <a:cxn ang="0">
                  <a:pos x="T2" y="T3"/>
                </a:cxn>
                <a:cxn ang="0">
                  <a:pos x="T4" y="T5"/>
                </a:cxn>
                <a:cxn ang="0">
                  <a:pos x="T6" y="T7"/>
                </a:cxn>
              </a:cxnLst>
              <a:rect l="0" t="0" r="r" b="b"/>
              <a:pathLst>
                <a:path w="11" h="9">
                  <a:moveTo>
                    <a:pt x="6" y="0"/>
                  </a:moveTo>
                  <a:lnTo>
                    <a:pt x="11" y="9"/>
                  </a:lnTo>
                  <a:lnTo>
                    <a:pt x="0" y="9"/>
                  </a:lnTo>
                  <a:lnTo>
                    <a:pt x="6" y="0"/>
                  </a:lnTo>
                  <a:close/>
                </a:path>
              </a:pathLst>
            </a:custGeom>
            <a:solidFill>
              <a:srgbClr val="9493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10" name="Freeform 120"/>
            <p:cNvSpPr>
              <a:spLocks/>
            </p:cNvSpPr>
            <p:nvPr/>
          </p:nvSpPr>
          <p:spPr bwMode="auto">
            <a:xfrm>
              <a:off x="2184432" y="5140327"/>
              <a:ext cx="123313" cy="94668"/>
            </a:xfrm>
            <a:custGeom>
              <a:avLst/>
              <a:gdLst>
                <a:gd name="T0" fmla="*/ 6 w 11"/>
                <a:gd name="T1" fmla="*/ 0 h 9"/>
                <a:gd name="T2" fmla="*/ 11 w 11"/>
                <a:gd name="T3" fmla="*/ 9 h 9"/>
                <a:gd name="T4" fmla="*/ 0 w 11"/>
                <a:gd name="T5" fmla="*/ 9 h 9"/>
                <a:gd name="T6" fmla="*/ 6 w 11"/>
                <a:gd name="T7" fmla="*/ 0 h 9"/>
              </a:gdLst>
              <a:ahLst/>
              <a:cxnLst>
                <a:cxn ang="0">
                  <a:pos x="T0" y="T1"/>
                </a:cxn>
                <a:cxn ang="0">
                  <a:pos x="T2" y="T3"/>
                </a:cxn>
                <a:cxn ang="0">
                  <a:pos x="T4" y="T5"/>
                </a:cxn>
                <a:cxn ang="0">
                  <a:pos x="T6" y="T7"/>
                </a:cxn>
              </a:cxnLst>
              <a:rect l="0" t="0" r="r" b="b"/>
              <a:pathLst>
                <a:path w="11" h="9">
                  <a:moveTo>
                    <a:pt x="6" y="0"/>
                  </a:moveTo>
                  <a:lnTo>
                    <a:pt x="11" y="9"/>
                  </a:lnTo>
                  <a:lnTo>
                    <a:pt x="0" y="9"/>
                  </a:lnTo>
                  <a:lnTo>
                    <a:pt x="6" y="0"/>
                  </a:lnTo>
                  <a:close/>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11" name="Freeform 121"/>
            <p:cNvSpPr>
              <a:spLocks/>
            </p:cNvSpPr>
            <p:nvPr/>
          </p:nvSpPr>
          <p:spPr bwMode="auto">
            <a:xfrm>
              <a:off x="2641181" y="5149690"/>
              <a:ext cx="122326" cy="95708"/>
            </a:xfrm>
            <a:custGeom>
              <a:avLst/>
              <a:gdLst>
                <a:gd name="T0" fmla="*/ 6 w 11"/>
                <a:gd name="T1" fmla="*/ 0 h 9"/>
                <a:gd name="T2" fmla="*/ 11 w 11"/>
                <a:gd name="T3" fmla="*/ 9 h 9"/>
                <a:gd name="T4" fmla="*/ 0 w 11"/>
                <a:gd name="T5" fmla="*/ 9 h 9"/>
                <a:gd name="T6" fmla="*/ 6 w 11"/>
                <a:gd name="T7" fmla="*/ 0 h 9"/>
              </a:gdLst>
              <a:ahLst/>
              <a:cxnLst>
                <a:cxn ang="0">
                  <a:pos x="T0" y="T1"/>
                </a:cxn>
                <a:cxn ang="0">
                  <a:pos x="T2" y="T3"/>
                </a:cxn>
                <a:cxn ang="0">
                  <a:pos x="T4" y="T5"/>
                </a:cxn>
                <a:cxn ang="0">
                  <a:pos x="T6" y="T7"/>
                </a:cxn>
              </a:cxnLst>
              <a:rect l="0" t="0" r="r" b="b"/>
              <a:pathLst>
                <a:path w="11" h="9">
                  <a:moveTo>
                    <a:pt x="6" y="0"/>
                  </a:moveTo>
                  <a:lnTo>
                    <a:pt x="11" y="9"/>
                  </a:lnTo>
                  <a:lnTo>
                    <a:pt x="0" y="9"/>
                  </a:lnTo>
                  <a:lnTo>
                    <a:pt x="6" y="0"/>
                  </a:lnTo>
                  <a:close/>
                </a:path>
              </a:pathLst>
            </a:custGeom>
            <a:solidFill>
              <a:srgbClr val="9493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12" name="Freeform 122"/>
            <p:cNvSpPr>
              <a:spLocks/>
            </p:cNvSpPr>
            <p:nvPr/>
          </p:nvSpPr>
          <p:spPr bwMode="auto">
            <a:xfrm>
              <a:off x="2641181" y="5149690"/>
              <a:ext cx="122326" cy="95708"/>
            </a:xfrm>
            <a:custGeom>
              <a:avLst/>
              <a:gdLst>
                <a:gd name="T0" fmla="*/ 6 w 11"/>
                <a:gd name="T1" fmla="*/ 0 h 9"/>
                <a:gd name="T2" fmla="*/ 11 w 11"/>
                <a:gd name="T3" fmla="*/ 9 h 9"/>
                <a:gd name="T4" fmla="*/ 0 w 11"/>
                <a:gd name="T5" fmla="*/ 9 h 9"/>
                <a:gd name="T6" fmla="*/ 6 w 11"/>
                <a:gd name="T7" fmla="*/ 0 h 9"/>
              </a:gdLst>
              <a:ahLst/>
              <a:cxnLst>
                <a:cxn ang="0">
                  <a:pos x="T0" y="T1"/>
                </a:cxn>
                <a:cxn ang="0">
                  <a:pos x="T2" y="T3"/>
                </a:cxn>
                <a:cxn ang="0">
                  <a:pos x="T4" y="T5"/>
                </a:cxn>
                <a:cxn ang="0">
                  <a:pos x="T6" y="T7"/>
                </a:cxn>
              </a:cxnLst>
              <a:rect l="0" t="0" r="r" b="b"/>
              <a:pathLst>
                <a:path w="11" h="9">
                  <a:moveTo>
                    <a:pt x="6" y="0"/>
                  </a:moveTo>
                  <a:lnTo>
                    <a:pt x="11" y="9"/>
                  </a:lnTo>
                  <a:lnTo>
                    <a:pt x="0" y="9"/>
                  </a:lnTo>
                  <a:lnTo>
                    <a:pt x="6" y="0"/>
                  </a:lnTo>
                  <a:close/>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13" name="Freeform 123"/>
            <p:cNvSpPr>
              <a:spLocks/>
            </p:cNvSpPr>
            <p:nvPr/>
          </p:nvSpPr>
          <p:spPr bwMode="auto">
            <a:xfrm>
              <a:off x="2374826" y="5140327"/>
              <a:ext cx="122326" cy="94668"/>
            </a:xfrm>
            <a:custGeom>
              <a:avLst/>
              <a:gdLst>
                <a:gd name="T0" fmla="*/ 5 w 11"/>
                <a:gd name="T1" fmla="*/ 0 h 9"/>
                <a:gd name="T2" fmla="*/ 11 w 11"/>
                <a:gd name="T3" fmla="*/ 9 h 9"/>
                <a:gd name="T4" fmla="*/ 0 w 11"/>
                <a:gd name="T5" fmla="*/ 9 h 9"/>
                <a:gd name="T6" fmla="*/ 5 w 11"/>
                <a:gd name="T7" fmla="*/ 0 h 9"/>
              </a:gdLst>
              <a:ahLst/>
              <a:cxnLst>
                <a:cxn ang="0">
                  <a:pos x="T0" y="T1"/>
                </a:cxn>
                <a:cxn ang="0">
                  <a:pos x="T2" y="T3"/>
                </a:cxn>
                <a:cxn ang="0">
                  <a:pos x="T4" y="T5"/>
                </a:cxn>
                <a:cxn ang="0">
                  <a:pos x="T6" y="T7"/>
                </a:cxn>
              </a:cxnLst>
              <a:rect l="0" t="0" r="r" b="b"/>
              <a:pathLst>
                <a:path w="11" h="9">
                  <a:moveTo>
                    <a:pt x="5" y="0"/>
                  </a:moveTo>
                  <a:lnTo>
                    <a:pt x="11" y="9"/>
                  </a:lnTo>
                  <a:lnTo>
                    <a:pt x="0" y="9"/>
                  </a:lnTo>
                  <a:lnTo>
                    <a:pt x="5" y="0"/>
                  </a:lnTo>
                  <a:close/>
                </a:path>
              </a:pathLst>
            </a:custGeom>
            <a:solidFill>
              <a:srgbClr val="9493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14" name="Freeform 124"/>
            <p:cNvSpPr>
              <a:spLocks/>
            </p:cNvSpPr>
            <p:nvPr/>
          </p:nvSpPr>
          <p:spPr bwMode="auto">
            <a:xfrm>
              <a:off x="2374826" y="5140327"/>
              <a:ext cx="122326" cy="94668"/>
            </a:xfrm>
            <a:custGeom>
              <a:avLst/>
              <a:gdLst>
                <a:gd name="T0" fmla="*/ 5 w 11"/>
                <a:gd name="T1" fmla="*/ 0 h 9"/>
                <a:gd name="T2" fmla="*/ 11 w 11"/>
                <a:gd name="T3" fmla="*/ 9 h 9"/>
                <a:gd name="T4" fmla="*/ 0 w 11"/>
                <a:gd name="T5" fmla="*/ 9 h 9"/>
                <a:gd name="T6" fmla="*/ 5 w 11"/>
                <a:gd name="T7" fmla="*/ 0 h 9"/>
              </a:gdLst>
              <a:ahLst/>
              <a:cxnLst>
                <a:cxn ang="0">
                  <a:pos x="T0" y="T1"/>
                </a:cxn>
                <a:cxn ang="0">
                  <a:pos x="T2" y="T3"/>
                </a:cxn>
                <a:cxn ang="0">
                  <a:pos x="T4" y="T5"/>
                </a:cxn>
                <a:cxn ang="0">
                  <a:pos x="T6" y="T7"/>
                </a:cxn>
              </a:cxnLst>
              <a:rect l="0" t="0" r="r" b="b"/>
              <a:pathLst>
                <a:path w="11" h="9">
                  <a:moveTo>
                    <a:pt x="5" y="0"/>
                  </a:moveTo>
                  <a:lnTo>
                    <a:pt x="11" y="9"/>
                  </a:lnTo>
                  <a:lnTo>
                    <a:pt x="0" y="9"/>
                  </a:lnTo>
                  <a:lnTo>
                    <a:pt x="5" y="0"/>
                  </a:lnTo>
                  <a:close/>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15" name="Freeform 125"/>
            <p:cNvSpPr>
              <a:spLocks/>
            </p:cNvSpPr>
            <p:nvPr/>
          </p:nvSpPr>
          <p:spPr bwMode="auto">
            <a:xfrm>
              <a:off x="2095647" y="5724981"/>
              <a:ext cx="133178" cy="105072"/>
            </a:xfrm>
            <a:custGeom>
              <a:avLst/>
              <a:gdLst>
                <a:gd name="T0" fmla="*/ 6 w 12"/>
                <a:gd name="T1" fmla="*/ 10 h 10"/>
                <a:gd name="T2" fmla="*/ 0 w 12"/>
                <a:gd name="T3" fmla="*/ 0 h 10"/>
                <a:gd name="T4" fmla="*/ 12 w 12"/>
                <a:gd name="T5" fmla="*/ 0 h 10"/>
                <a:gd name="T6" fmla="*/ 6 w 12"/>
                <a:gd name="T7" fmla="*/ 10 h 10"/>
              </a:gdLst>
              <a:ahLst/>
              <a:cxnLst>
                <a:cxn ang="0">
                  <a:pos x="T0" y="T1"/>
                </a:cxn>
                <a:cxn ang="0">
                  <a:pos x="T2" y="T3"/>
                </a:cxn>
                <a:cxn ang="0">
                  <a:pos x="T4" y="T5"/>
                </a:cxn>
                <a:cxn ang="0">
                  <a:pos x="T6" y="T7"/>
                </a:cxn>
              </a:cxnLst>
              <a:rect l="0" t="0" r="r" b="b"/>
              <a:pathLst>
                <a:path w="12" h="10">
                  <a:moveTo>
                    <a:pt x="6" y="10"/>
                  </a:moveTo>
                  <a:lnTo>
                    <a:pt x="0" y="0"/>
                  </a:lnTo>
                  <a:lnTo>
                    <a:pt x="12" y="0"/>
                  </a:lnTo>
                  <a:lnTo>
                    <a:pt x="6" y="10"/>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16" name="Freeform 126"/>
            <p:cNvSpPr>
              <a:spLocks/>
            </p:cNvSpPr>
            <p:nvPr/>
          </p:nvSpPr>
          <p:spPr bwMode="auto">
            <a:xfrm>
              <a:off x="2107485" y="5568934"/>
              <a:ext cx="133178" cy="104031"/>
            </a:xfrm>
            <a:custGeom>
              <a:avLst/>
              <a:gdLst>
                <a:gd name="T0" fmla="*/ 6 w 12"/>
                <a:gd name="T1" fmla="*/ 10 h 10"/>
                <a:gd name="T2" fmla="*/ 0 w 12"/>
                <a:gd name="T3" fmla="*/ 0 h 10"/>
                <a:gd name="T4" fmla="*/ 12 w 12"/>
                <a:gd name="T5" fmla="*/ 0 h 10"/>
                <a:gd name="T6" fmla="*/ 6 w 12"/>
                <a:gd name="T7" fmla="*/ 10 h 10"/>
              </a:gdLst>
              <a:ahLst/>
              <a:cxnLst>
                <a:cxn ang="0">
                  <a:pos x="T0" y="T1"/>
                </a:cxn>
                <a:cxn ang="0">
                  <a:pos x="T2" y="T3"/>
                </a:cxn>
                <a:cxn ang="0">
                  <a:pos x="T4" y="T5"/>
                </a:cxn>
                <a:cxn ang="0">
                  <a:pos x="T6" y="T7"/>
                </a:cxn>
              </a:cxnLst>
              <a:rect l="0" t="0" r="r" b="b"/>
              <a:pathLst>
                <a:path w="12" h="10">
                  <a:moveTo>
                    <a:pt x="6" y="10"/>
                  </a:moveTo>
                  <a:lnTo>
                    <a:pt x="0" y="0"/>
                  </a:lnTo>
                  <a:lnTo>
                    <a:pt x="12" y="0"/>
                  </a:lnTo>
                  <a:lnTo>
                    <a:pt x="6" y="10"/>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17" name="Freeform 127"/>
            <p:cNvSpPr>
              <a:spLocks/>
            </p:cNvSpPr>
            <p:nvPr/>
          </p:nvSpPr>
          <p:spPr bwMode="auto">
            <a:xfrm>
              <a:off x="2173580" y="5568934"/>
              <a:ext cx="134164" cy="104031"/>
            </a:xfrm>
            <a:custGeom>
              <a:avLst/>
              <a:gdLst>
                <a:gd name="T0" fmla="*/ 6 w 12"/>
                <a:gd name="T1" fmla="*/ 10 h 10"/>
                <a:gd name="T2" fmla="*/ 0 w 12"/>
                <a:gd name="T3" fmla="*/ 0 h 10"/>
                <a:gd name="T4" fmla="*/ 12 w 12"/>
                <a:gd name="T5" fmla="*/ 0 h 10"/>
                <a:gd name="T6" fmla="*/ 6 w 12"/>
                <a:gd name="T7" fmla="*/ 10 h 10"/>
              </a:gdLst>
              <a:ahLst/>
              <a:cxnLst>
                <a:cxn ang="0">
                  <a:pos x="T0" y="T1"/>
                </a:cxn>
                <a:cxn ang="0">
                  <a:pos x="T2" y="T3"/>
                </a:cxn>
                <a:cxn ang="0">
                  <a:pos x="T4" y="T5"/>
                </a:cxn>
                <a:cxn ang="0">
                  <a:pos x="T6" y="T7"/>
                </a:cxn>
              </a:cxnLst>
              <a:rect l="0" t="0" r="r" b="b"/>
              <a:pathLst>
                <a:path w="12" h="10">
                  <a:moveTo>
                    <a:pt x="6" y="10"/>
                  </a:moveTo>
                  <a:lnTo>
                    <a:pt x="0" y="0"/>
                  </a:lnTo>
                  <a:lnTo>
                    <a:pt x="12" y="0"/>
                  </a:lnTo>
                  <a:lnTo>
                    <a:pt x="6" y="10"/>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18" name="Freeform 128"/>
            <p:cNvSpPr>
              <a:spLocks/>
            </p:cNvSpPr>
            <p:nvPr/>
          </p:nvSpPr>
          <p:spPr bwMode="auto">
            <a:xfrm>
              <a:off x="2283081" y="5548128"/>
              <a:ext cx="135151" cy="102991"/>
            </a:xfrm>
            <a:custGeom>
              <a:avLst/>
              <a:gdLst>
                <a:gd name="T0" fmla="*/ 6 w 12"/>
                <a:gd name="T1" fmla="*/ 10 h 10"/>
                <a:gd name="T2" fmla="*/ 0 w 12"/>
                <a:gd name="T3" fmla="*/ 0 h 10"/>
                <a:gd name="T4" fmla="*/ 12 w 12"/>
                <a:gd name="T5" fmla="*/ 0 h 10"/>
                <a:gd name="T6" fmla="*/ 6 w 12"/>
                <a:gd name="T7" fmla="*/ 10 h 10"/>
              </a:gdLst>
              <a:ahLst/>
              <a:cxnLst>
                <a:cxn ang="0">
                  <a:pos x="T0" y="T1"/>
                </a:cxn>
                <a:cxn ang="0">
                  <a:pos x="T2" y="T3"/>
                </a:cxn>
                <a:cxn ang="0">
                  <a:pos x="T4" y="T5"/>
                </a:cxn>
                <a:cxn ang="0">
                  <a:pos x="T6" y="T7"/>
                </a:cxn>
              </a:cxnLst>
              <a:rect l="0" t="0" r="r" b="b"/>
              <a:pathLst>
                <a:path w="12" h="10">
                  <a:moveTo>
                    <a:pt x="6" y="10"/>
                  </a:moveTo>
                  <a:lnTo>
                    <a:pt x="0" y="0"/>
                  </a:lnTo>
                  <a:lnTo>
                    <a:pt x="12" y="0"/>
                  </a:lnTo>
                  <a:lnTo>
                    <a:pt x="6" y="10"/>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19" name="Freeform 129"/>
            <p:cNvSpPr>
              <a:spLocks/>
            </p:cNvSpPr>
            <p:nvPr/>
          </p:nvSpPr>
          <p:spPr bwMode="auto">
            <a:xfrm>
              <a:off x="2396529" y="5464904"/>
              <a:ext cx="133177" cy="104031"/>
            </a:xfrm>
            <a:custGeom>
              <a:avLst/>
              <a:gdLst>
                <a:gd name="T0" fmla="*/ 6 w 12"/>
                <a:gd name="T1" fmla="*/ 10 h 10"/>
                <a:gd name="T2" fmla="*/ 0 w 12"/>
                <a:gd name="T3" fmla="*/ 0 h 10"/>
                <a:gd name="T4" fmla="*/ 12 w 12"/>
                <a:gd name="T5" fmla="*/ 0 h 10"/>
                <a:gd name="T6" fmla="*/ 6 w 12"/>
                <a:gd name="T7" fmla="*/ 10 h 10"/>
              </a:gdLst>
              <a:ahLst/>
              <a:cxnLst>
                <a:cxn ang="0">
                  <a:pos x="T0" y="T1"/>
                </a:cxn>
                <a:cxn ang="0">
                  <a:pos x="T2" y="T3"/>
                </a:cxn>
                <a:cxn ang="0">
                  <a:pos x="T4" y="T5"/>
                </a:cxn>
                <a:cxn ang="0">
                  <a:pos x="T6" y="T7"/>
                </a:cxn>
              </a:cxnLst>
              <a:rect l="0" t="0" r="r" b="b"/>
              <a:pathLst>
                <a:path w="12" h="10">
                  <a:moveTo>
                    <a:pt x="6" y="10"/>
                  </a:moveTo>
                  <a:lnTo>
                    <a:pt x="0" y="0"/>
                  </a:lnTo>
                  <a:lnTo>
                    <a:pt x="12" y="0"/>
                  </a:lnTo>
                  <a:lnTo>
                    <a:pt x="6" y="10"/>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20" name="Freeform 130"/>
            <p:cNvSpPr>
              <a:spLocks/>
            </p:cNvSpPr>
            <p:nvPr/>
          </p:nvSpPr>
          <p:spPr bwMode="auto">
            <a:xfrm>
              <a:off x="2317609" y="5443057"/>
              <a:ext cx="134164" cy="105071"/>
            </a:xfrm>
            <a:custGeom>
              <a:avLst/>
              <a:gdLst>
                <a:gd name="T0" fmla="*/ 6 w 12"/>
                <a:gd name="T1" fmla="*/ 10 h 10"/>
                <a:gd name="T2" fmla="*/ 0 w 12"/>
                <a:gd name="T3" fmla="*/ 0 h 10"/>
                <a:gd name="T4" fmla="*/ 12 w 12"/>
                <a:gd name="T5" fmla="*/ 0 h 10"/>
                <a:gd name="T6" fmla="*/ 6 w 12"/>
                <a:gd name="T7" fmla="*/ 10 h 10"/>
              </a:gdLst>
              <a:ahLst/>
              <a:cxnLst>
                <a:cxn ang="0">
                  <a:pos x="T0" y="T1"/>
                </a:cxn>
                <a:cxn ang="0">
                  <a:pos x="T2" y="T3"/>
                </a:cxn>
                <a:cxn ang="0">
                  <a:pos x="T4" y="T5"/>
                </a:cxn>
                <a:cxn ang="0">
                  <a:pos x="T6" y="T7"/>
                </a:cxn>
              </a:cxnLst>
              <a:rect l="0" t="0" r="r" b="b"/>
              <a:pathLst>
                <a:path w="12" h="10">
                  <a:moveTo>
                    <a:pt x="6" y="10"/>
                  </a:moveTo>
                  <a:lnTo>
                    <a:pt x="0" y="0"/>
                  </a:lnTo>
                  <a:lnTo>
                    <a:pt x="12" y="0"/>
                  </a:lnTo>
                  <a:lnTo>
                    <a:pt x="6" y="10"/>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21" name="Freeform 134"/>
            <p:cNvSpPr>
              <a:spLocks/>
            </p:cNvSpPr>
            <p:nvPr/>
          </p:nvSpPr>
          <p:spPr bwMode="auto">
            <a:xfrm>
              <a:off x="2685573" y="4701317"/>
              <a:ext cx="110488" cy="113394"/>
            </a:xfrm>
            <a:custGeom>
              <a:avLst/>
              <a:gdLst>
                <a:gd name="T0" fmla="*/ 0 w 10"/>
                <a:gd name="T1" fmla="*/ 5 h 11"/>
                <a:gd name="T2" fmla="*/ 5 w 10"/>
                <a:gd name="T3" fmla="*/ 0 h 11"/>
                <a:gd name="T4" fmla="*/ 10 w 10"/>
                <a:gd name="T5" fmla="*/ 6 h 11"/>
                <a:gd name="T6" fmla="*/ 5 w 10"/>
                <a:gd name="T7" fmla="*/ 11 h 11"/>
                <a:gd name="T8" fmla="*/ 0 w 10"/>
                <a:gd name="T9" fmla="*/ 5 h 11"/>
              </a:gdLst>
              <a:ahLst/>
              <a:cxnLst>
                <a:cxn ang="0">
                  <a:pos x="T0" y="T1"/>
                </a:cxn>
                <a:cxn ang="0">
                  <a:pos x="T2" y="T3"/>
                </a:cxn>
                <a:cxn ang="0">
                  <a:pos x="T4" y="T5"/>
                </a:cxn>
                <a:cxn ang="0">
                  <a:pos x="T6" y="T7"/>
                </a:cxn>
                <a:cxn ang="0">
                  <a:pos x="T8" y="T9"/>
                </a:cxn>
              </a:cxnLst>
              <a:rect l="0" t="0" r="r" b="b"/>
              <a:pathLst>
                <a:path w="10" h="11">
                  <a:moveTo>
                    <a:pt x="0" y="5"/>
                  </a:moveTo>
                  <a:lnTo>
                    <a:pt x="5" y="0"/>
                  </a:lnTo>
                  <a:lnTo>
                    <a:pt x="10" y="6"/>
                  </a:lnTo>
                  <a:lnTo>
                    <a:pt x="5" y="11"/>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22" name="Freeform 135"/>
            <p:cNvSpPr>
              <a:spLocks/>
            </p:cNvSpPr>
            <p:nvPr/>
          </p:nvSpPr>
          <p:spPr bwMode="auto">
            <a:xfrm>
              <a:off x="2685573" y="4701317"/>
              <a:ext cx="110488" cy="113394"/>
            </a:xfrm>
            <a:custGeom>
              <a:avLst/>
              <a:gdLst>
                <a:gd name="T0" fmla="*/ 0 w 10"/>
                <a:gd name="T1" fmla="*/ 5 h 11"/>
                <a:gd name="T2" fmla="*/ 5 w 10"/>
                <a:gd name="T3" fmla="*/ 0 h 11"/>
                <a:gd name="T4" fmla="*/ 10 w 10"/>
                <a:gd name="T5" fmla="*/ 6 h 11"/>
                <a:gd name="T6" fmla="*/ 5 w 10"/>
                <a:gd name="T7" fmla="*/ 11 h 11"/>
                <a:gd name="T8" fmla="*/ 0 w 10"/>
                <a:gd name="T9" fmla="*/ 5 h 11"/>
              </a:gdLst>
              <a:ahLst/>
              <a:cxnLst>
                <a:cxn ang="0">
                  <a:pos x="T0" y="T1"/>
                </a:cxn>
                <a:cxn ang="0">
                  <a:pos x="T2" y="T3"/>
                </a:cxn>
                <a:cxn ang="0">
                  <a:pos x="T4" y="T5"/>
                </a:cxn>
                <a:cxn ang="0">
                  <a:pos x="T6" y="T7"/>
                </a:cxn>
                <a:cxn ang="0">
                  <a:pos x="T8" y="T9"/>
                </a:cxn>
              </a:cxnLst>
              <a:rect l="0" t="0" r="r" b="b"/>
              <a:pathLst>
                <a:path w="10" h="11">
                  <a:moveTo>
                    <a:pt x="0" y="5"/>
                  </a:moveTo>
                  <a:lnTo>
                    <a:pt x="5" y="0"/>
                  </a:lnTo>
                  <a:lnTo>
                    <a:pt x="10" y="6"/>
                  </a:lnTo>
                  <a:lnTo>
                    <a:pt x="5" y="11"/>
                  </a:lnTo>
                  <a:lnTo>
                    <a:pt x="0" y="5"/>
                  </a:lnTo>
                  <a:close/>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23" name="Freeform 136"/>
            <p:cNvSpPr>
              <a:spLocks/>
            </p:cNvSpPr>
            <p:nvPr/>
          </p:nvSpPr>
          <p:spPr bwMode="auto">
            <a:xfrm>
              <a:off x="2663870" y="5548128"/>
              <a:ext cx="110488" cy="114434"/>
            </a:xfrm>
            <a:custGeom>
              <a:avLst/>
              <a:gdLst>
                <a:gd name="T0" fmla="*/ 0 w 10"/>
                <a:gd name="T1" fmla="*/ 6 h 11"/>
                <a:gd name="T2" fmla="*/ 5 w 10"/>
                <a:gd name="T3" fmla="*/ 0 h 11"/>
                <a:gd name="T4" fmla="*/ 10 w 10"/>
                <a:gd name="T5" fmla="*/ 6 h 11"/>
                <a:gd name="T6" fmla="*/ 5 w 10"/>
                <a:gd name="T7" fmla="*/ 11 h 11"/>
                <a:gd name="T8" fmla="*/ 0 w 10"/>
                <a:gd name="T9" fmla="*/ 6 h 11"/>
              </a:gdLst>
              <a:ahLst/>
              <a:cxnLst>
                <a:cxn ang="0">
                  <a:pos x="T0" y="T1"/>
                </a:cxn>
                <a:cxn ang="0">
                  <a:pos x="T2" y="T3"/>
                </a:cxn>
                <a:cxn ang="0">
                  <a:pos x="T4" y="T5"/>
                </a:cxn>
                <a:cxn ang="0">
                  <a:pos x="T6" y="T7"/>
                </a:cxn>
                <a:cxn ang="0">
                  <a:pos x="T8" y="T9"/>
                </a:cxn>
              </a:cxnLst>
              <a:rect l="0" t="0" r="r" b="b"/>
              <a:pathLst>
                <a:path w="10" h="11">
                  <a:moveTo>
                    <a:pt x="0" y="6"/>
                  </a:moveTo>
                  <a:lnTo>
                    <a:pt x="5" y="0"/>
                  </a:lnTo>
                  <a:lnTo>
                    <a:pt x="10" y="6"/>
                  </a:lnTo>
                  <a:lnTo>
                    <a:pt x="5" y="11"/>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24" name="Freeform 137"/>
            <p:cNvSpPr>
              <a:spLocks/>
            </p:cNvSpPr>
            <p:nvPr/>
          </p:nvSpPr>
          <p:spPr bwMode="auto">
            <a:xfrm>
              <a:off x="2663870" y="5548128"/>
              <a:ext cx="110488" cy="114434"/>
            </a:xfrm>
            <a:custGeom>
              <a:avLst/>
              <a:gdLst>
                <a:gd name="T0" fmla="*/ 0 w 10"/>
                <a:gd name="T1" fmla="*/ 6 h 11"/>
                <a:gd name="T2" fmla="*/ 5 w 10"/>
                <a:gd name="T3" fmla="*/ 0 h 11"/>
                <a:gd name="T4" fmla="*/ 10 w 10"/>
                <a:gd name="T5" fmla="*/ 6 h 11"/>
                <a:gd name="T6" fmla="*/ 5 w 10"/>
                <a:gd name="T7" fmla="*/ 11 h 11"/>
                <a:gd name="T8" fmla="*/ 0 w 10"/>
                <a:gd name="T9" fmla="*/ 6 h 11"/>
              </a:gdLst>
              <a:ahLst/>
              <a:cxnLst>
                <a:cxn ang="0">
                  <a:pos x="T0" y="T1"/>
                </a:cxn>
                <a:cxn ang="0">
                  <a:pos x="T2" y="T3"/>
                </a:cxn>
                <a:cxn ang="0">
                  <a:pos x="T4" y="T5"/>
                </a:cxn>
                <a:cxn ang="0">
                  <a:pos x="T6" y="T7"/>
                </a:cxn>
                <a:cxn ang="0">
                  <a:pos x="T8" y="T9"/>
                </a:cxn>
              </a:cxnLst>
              <a:rect l="0" t="0" r="r" b="b"/>
              <a:pathLst>
                <a:path w="10" h="11">
                  <a:moveTo>
                    <a:pt x="0" y="6"/>
                  </a:moveTo>
                  <a:lnTo>
                    <a:pt x="5" y="0"/>
                  </a:lnTo>
                  <a:lnTo>
                    <a:pt x="10" y="6"/>
                  </a:lnTo>
                  <a:lnTo>
                    <a:pt x="5" y="11"/>
                  </a:lnTo>
                  <a:lnTo>
                    <a:pt x="0" y="6"/>
                  </a:lnTo>
                  <a:close/>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25" name="Freeform 138"/>
            <p:cNvSpPr>
              <a:spLocks/>
            </p:cNvSpPr>
            <p:nvPr/>
          </p:nvSpPr>
          <p:spPr bwMode="auto">
            <a:xfrm>
              <a:off x="2786195" y="4868807"/>
              <a:ext cx="123313" cy="114434"/>
            </a:xfrm>
            <a:custGeom>
              <a:avLst/>
              <a:gdLst>
                <a:gd name="T0" fmla="*/ 0 w 11"/>
                <a:gd name="T1" fmla="*/ 6 h 11"/>
                <a:gd name="T2" fmla="*/ 6 w 11"/>
                <a:gd name="T3" fmla="*/ 0 h 11"/>
                <a:gd name="T4" fmla="*/ 11 w 11"/>
                <a:gd name="T5" fmla="*/ 6 h 11"/>
                <a:gd name="T6" fmla="*/ 6 w 11"/>
                <a:gd name="T7" fmla="*/ 11 h 11"/>
                <a:gd name="T8" fmla="*/ 0 w 11"/>
                <a:gd name="T9" fmla="*/ 6 h 11"/>
              </a:gdLst>
              <a:ahLst/>
              <a:cxnLst>
                <a:cxn ang="0">
                  <a:pos x="T0" y="T1"/>
                </a:cxn>
                <a:cxn ang="0">
                  <a:pos x="T2" y="T3"/>
                </a:cxn>
                <a:cxn ang="0">
                  <a:pos x="T4" y="T5"/>
                </a:cxn>
                <a:cxn ang="0">
                  <a:pos x="T6" y="T7"/>
                </a:cxn>
                <a:cxn ang="0">
                  <a:pos x="T8" y="T9"/>
                </a:cxn>
              </a:cxnLst>
              <a:rect l="0" t="0" r="r" b="b"/>
              <a:pathLst>
                <a:path w="11" h="11">
                  <a:moveTo>
                    <a:pt x="0" y="6"/>
                  </a:moveTo>
                  <a:lnTo>
                    <a:pt x="6" y="0"/>
                  </a:lnTo>
                  <a:lnTo>
                    <a:pt x="11" y="6"/>
                  </a:lnTo>
                  <a:lnTo>
                    <a:pt x="6" y="11"/>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26" name="Freeform 139"/>
            <p:cNvSpPr>
              <a:spLocks/>
            </p:cNvSpPr>
            <p:nvPr/>
          </p:nvSpPr>
          <p:spPr bwMode="auto">
            <a:xfrm>
              <a:off x="2786195" y="4868807"/>
              <a:ext cx="123313" cy="114434"/>
            </a:xfrm>
            <a:custGeom>
              <a:avLst/>
              <a:gdLst>
                <a:gd name="T0" fmla="*/ 0 w 11"/>
                <a:gd name="T1" fmla="*/ 6 h 11"/>
                <a:gd name="T2" fmla="*/ 6 w 11"/>
                <a:gd name="T3" fmla="*/ 0 h 11"/>
                <a:gd name="T4" fmla="*/ 11 w 11"/>
                <a:gd name="T5" fmla="*/ 6 h 11"/>
                <a:gd name="T6" fmla="*/ 6 w 11"/>
                <a:gd name="T7" fmla="*/ 11 h 11"/>
                <a:gd name="T8" fmla="*/ 0 w 11"/>
                <a:gd name="T9" fmla="*/ 6 h 11"/>
              </a:gdLst>
              <a:ahLst/>
              <a:cxnLst>
                <a:cxn ang="0">
                  <a:pos x="T0" y="T1"/>
                </a:cxn>
                <a:cxn ang="0">
                  <a:pos x="T2" y="T3"/>
                </a:cxn>
                <a:cxn ang="0">
                  <a:pos x="T4" y="T5"/>
                </a:cxn>
                <a:cxn ang="0">
                  <a:pos x="T6" y="T7"/>
                </a:cxn>
                <a:cxn ang="0">
                  <a:pos x="T8" y="T9"/>
                </a:cxn>
              </a:cxnLst>
              <a:rect l="0" t="0" r="r" b="b"/>
              <a:pathLst>
                <a:path w="11" h="11">
                  <a:moveTo>
                    <a:pt x="0" y="6"/>
                  </a:moveTo>
                  <a:lnTo>
                    <a:pt x="6" y="0"/>
                  </a:lnTo>
                  <a:lnTo>
                    <a:pt x="11" y="6"/>
                  </a:lnTo>
                  <a:lnTo>
                    <a:pt x="6" y="11"/>
                  </a:lnTo>
                  <a:lnTo>
                    <a:pt x="0" y="6"/>
                  </a:lnTo>
                  <a:close/>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27" name="Freeform 140"/>
            <p:cNvSpPr>
              <a:spLocks/>
            </p:cNvSpPr>
            <p:nvPr/>
          </p:nvSpPr>
          <p:spPr bwMode="auto">
            <a:xfrm>
              <a:off x="2606653" y="4932265"/>
              <a:ext cx="112461" cy="113394"/>
            </a:xfrm>
            <a:custGeom>
              <a:avLst/>
              <a:gdLst>
                <a:gd name="T0" fmla="*/ 0 w 10"/>
                <a:gd name="T1" fmla="*/ 5 h 11"/>
                <a:gd name="T2" fmla="*/ 5 w 10"/>
                <a:gd name="T3" fmla="*/ 0 h 11"/>
                <a:gd name="T4" fmla="*/ 10 w 10"/>
                <a:gd name="T5" fmla="*/ 5 h 11"/>
                <a:gd name="T6" fmla="*/ 5 w 10"/>
                <a:gd name="T7" fmla="*/ 11 h 11"/>
                <a:gd name="T8" fmla="*/ 0 w 10"/>
                <a:gd name="T9" fmla="*/ 5 h 11"/>
              </a:gdLst>
              <a:ahLst/>
              <a:cxnLst>
                <a:cxn ang="0">
                  <a:pos x="T0" y="T1"/>
                </a:cxn>
                <a:cxn ang="0">
                  <a:pos x="T2" y="T3"/>
                </a:cxn>
                <a:cxn ang="0">
                  <a:pos x="T4" y="T5"/>
                </a:cxn>
                <a:cxn ang="0">
                  <a:pos x="T6" y="T7"/>
                </a:cxn>
                <a:cxn ang="0">
                  <a:pos x="T8" y="T9"/>
                </a:cxn>
              </a:cxnLst>
              <a:rect l="0" t="0" r="r" b="b"/>
              <a:pathLst>
                <a:path w="10" h="11">
                  <a:moveTo>
                    <a:pt x="0" y="5"/>
                  </a:moveTo>
                  <a:lnTo>
                    <a:pt x="5" y="0"/>
                  </a:lnTo>
                  <a:lnTo>
                    <a:pt x="10" y="5"/>
                  </a:lnTo>
                  <a:lnTo>
                    <a:pt x="5" y="11"/>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28" name="Freeform 141"/>
            <p:cNvSpPr>
              <a:spLocks/>
            </p:cNvSpPr>
            <p:nvPr/>
          </p:nvSpPr>
          <p:spPr bwMode="auto">
            <a:xfrm>
              <a:off x="2606653" y="4932265"/>
              <a:ext cx="112461" cy="113394"/>
            </a:xfrm>
            <a:custGeom>
              <a:avLst/>
              <a:gdLst>
                <a:gd name="T0" fmla="*/ 0 w 10"/>
                <a:gd name="T1" fmla="*/ 5 h 11"/>
                <a:gd name="T2" fmla="*/ 5 w 10"/>
                <a:gd name="T3" fmla="*/ 0 h 11"/>
                <a:gd name="T4" fmla="*/ 10 w 10"/>
                <a:gd name="T5" fmla="*/ 5 h 11"/>
                <a:gd name="T6" fmla="*/ 5 w 10"/>
                <a:gd name="T7" fmla="*/ 11 h 11"/>
                <a:gd name="T8" fmla="*/ 0 w 10"/>
                <a:gd name="T9" fmla="*/ 5 h 11"/>
              </a:gdLst>
              <a:ahLst/>
              <a:cxnLst>
                <a:cxn ang="0">
                  <a:pos x="T0" y="T1"/>
                </a:cxn>
                <a:cxn ang="0">
                  <a:pos x="T2" y="T3"/>
                </a:cxn>
                <a:cxn ang="0">
                  <a:pos x="T4" y="T5"/>
                </a:cxn>
                <a:cxn ang="0">
                  <a:pos x="T6" y="T7"/>
                </a:cxn>
                <a:cxn ang="0">
                  <a:pos x="T8" y="T9"/>
                </a:cxn>
              </a:cxnLst>
              <a:rect l="0" t="0" r="r" b="b"/>
              <a:pathLst>
                <a:path w="10" h="11">
                  <a:moveTo>
                    <a:pt x="0" y="5"/>
                  </a:moveTo>
                  <a:lnTo>
                    <a:pt x="5" y="0"/>
                  </a:lnTo>
                  <a:lnTo>
                    <a:pt x="10" y="5"/>
                  </a:lnTo>
                  <a:lnTo>
                    <a:pt x="5" y="11"/>
                  </a:lnTo>
                  <a:lnTo>
                    <a:pt x="0" y="5"/>
                  </a:lnTo>
                  <a:close/>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29" name="Freeform 142"/>
            <p:cNvSpPr>
              <a:spLocks/>
            </p:cNvSpPr>
            <p:nvPr/>
          </p:nvSpPr>
          <p:spPr bwMode="auto">
            <a:xfrm>
              <a:off x="2474462" y="5076869"/>
              <a:ext cx="111475" cy="116515"/>
            </a:xfrm>
            <a:custGeom>
              <a:avLst/>
              <a:gdLst>
                <a:gd name="T0" fmla="*/ 0 w 10"/>
                <a:gd name="T1" fmla="*/ 6 h 11"/>
                <a:gd name="T2" fmla="*/ 5 w 10"/>
                <a:gd name="T3" fmla="*/ 0 h 11"/>
                <a:gd name="T4" fmla="*/ 10 w 10"/>
                <a:gd name="T5" fmla="*/ 6 h 11"/>
                <a:gd name="T6" fmla="*/ 5 w 10"/>
                <a:gd name="T7" fmla="*/ 11 h 11"/>
                <a:gd name="T8" fmla="*/ 0 w 10"/>
                <a:gd name="T9" fmla="*/ 6 h 11"/>
              </a:gdLst>
              <a:ahLst/>
              <a:cxnLst>
                <a:cxn ang="0">
                  <a:pos x="T0" y="T1"/>
                </a:cxn>
                <a:cxn ang="0">
                  <a:pos x="T2" y="T3"/>
                </a:cxn>
                <a:cxn ang="0">
                  <a:pos x="T4" y="T5"/>
                </a:cxn>
                <a:cxn ang="0">
                  <a:pos x="T6" y="T7"/>
                </a:cxn>
                <a:cxn ang="0">
                  <a:pos x="T8" y="T9"/>
                </a:cxn>
              </a:cxnLst>
              <a:rect l="0" t="0" r="r" b="b"/>
              <a:pathLst>
                <a:path w="10" h="11">
                  <a:moveTo>
                    <a:pt x="0" y="6"/>
                  </a:moveTo>
                  <a:lnTo>
                    <a:pt x="5" y="0"/>
                  </a:lnTo>
                  <a:lnTo>
                    <a:pt x="10" y="6"/>
                  </a:lnTo>
                  <a:lnTo>
                    <a:pt x="5" y="11"/>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30" name="Freeform 143"/>
            <p:cNvSpPr>
              <a:spLocks/>
            </p:cNvSpPr>
            <p:nvPr/>
          </p:nvSpPr>
          <p:spPr bwMode="auto">
            <a:xfrm>
              <a:off x="2474462" y="5076869"/>
              <a:ext cx="111475" cy="116515"/>
            </a:xfrm>
            <a:custGeom>
              <a:avLst/>
              <a:gdLst>
                <a:gd name="T0" fmla="*/ 0 w 10"/>
                <a:gd name="T1" fmla="*/ 6 h 11"/>
                <a:gd name="T2" fmla="*/ 5 w 10"/>
                <a:gd name="T3" fmla="*/ 0 h 11"/>
                <a:gd name="T4" fmla="*/ 10 w 10"/>
                <a:gd name="T5" fmla="*/ 6 h 11"/>
                <a:gd name="T6" fmla="*/ 5 w 10"/>
                <a:gd name="T7" fmla="*/ 11 h 11"/>
                <a:gd name="T8" fmla="*/ 0 w 10"/>
                <a:gd name="T9" fmla="*/ 6 h 11"/>
              </a:gdLst>
              <a:ahLst/>
              <a:cxnLst>
                <a:cxn ang="0">
                  <a:pos x="T0" y="T1"/>
                </a:cxn>
                <a:cxn ang="0">
                  <a:pos x="T2" y="T3"/>
                </a:cxn>
                <a:cxn ang="0">
                  <a:pos x="T4" y="T5"/>
                </a:cxn>
                <a:cxn ang="0">
                  <a:pos x="T6" y="T7"/>
                </a:cxn>
                <a:cxn ang="0">
                  <a:pos x="T8" y="T9"/>
                </a:cxn>
              </a:cxnLst>
              <a:rect l="0" t="0" r="r" b="b"/>
              <a:pathLst>
                <a:path w="10" h="11">
                  <a:moveTo>
                    <a:pt x="0" y="6"/>
                  </a:moveTo>
                  <a:lnTo>
                    <a:pt x="5" y="0"/>
                  </a:lnTo>
                  <a:lnTo>
                    <a:pt x="10" y="6"/>
                  </a:lnTo>
                  <a:lnTo>
                    <a:pt x="5" y="11"/>
                  </a:lnTo>
                  <a:lnTo>
                    <a:pt x="0" y="6"/>
                  </a:lnTo>
                  <a:close/>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1" name="Freeform 144"/>
            <p:cNvSpPr>
              <a:spLocks/>
            </p:cNvSpPr>
            <p:nvPr/>
          </p:nvSpPr>
          <p:spPr bwMode="auto">
            <a:xfrm>
              <a:off x="2507017" y="5014450"/>
              <a:ext cx="113447" cy="115474"/>
            </a:xfrm>
            <a:custGeom>
              <a:avLst/>
              <a:gdLst>
                <a:gd name="T0" fmla="*/ 0 w 10"/>
                <a:gd name="T1" fmla="*/ 5 h 11"/>
                <a:gd name="T2" fmla="*/ 5 w 10"/>
                <a:gd name="T3" fmla="*/ 0 h 11"/>
                <a:gd name="T4" fmla="*/ 10 w 10"/>
                <a:gd name="T5" fmla="*/ 5 h 11"/>
                <a:gd name="T6" fmla="*/ 5 w 10"/>
                <a:gd name="T7" fmla="*/ 11 h 11"/>
                <a:gd name="T8" fmla="*/ 0 w 10"/>
                <a:gd name="T9" fmla="*/ 5 h 11"/>
              </a:gdLst>
              <a:ahLst/>
              <a:cxnLst>
                <a:cxn ang="0">
                  <a:pos x="T0" y="T1"/>
                </a:cxn>
                <a:cxn ang="0">
                  <a:pos x="T2" y="T3"/>
                </a:cxn>
                <a:cxn ang="0">
                  <a:pos x="T4" y="T5"/>
                </a:cxn>
                <a:cxn ang="0">
                  <a:pos x="T6" y="T7"/>
                </a:cxn>
                <a:cxn ang="0">
                  <a:pos x="T8" y="T9"/>
                </a:cxn>
              </a:cxnLst>
              <a:rect l="0" t="0" r="r" b="b"/>
              <a:pathLst>
                <a:path w="10" h="11">
                  <a:moveTo>
                    <a:pt x="0" y="5"/>
                  </a:moveTo>
                  <a:lnTo>
                    <a:pt x="5" y="0"/>
                  </a:lnTo>
                  <a:lnTo>
                    <a:pt x="10" y="5"/>
                  </a:lnTo>
                  <a:lnTo>
                    <a:pt x="5" y="11"/>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32" name="Freeform 145"/>
            <p:cNvSpPr>
              <a:spLocks/>
            </p:cNvSpPr>
            <p:nvPr/>
          </p:nvSpPr>
          <p:spPr bwMode="auto">
            <a:xfrm>
              <a:off x="2507017" y="5014450"/>
              <a:ext cx="113447" cy="115474"/>
            </a:xfrm>
            <a:custGeom>
              <a:avLst/>
              <a:gdLst>
                <a:gd name="T0" fmla="*/ 0 w 10"/>
                <a:gd name="T1" fmla="*/ 5 h 11"/>
                <a:gd name="T2" fmla="*/ 5 w 10"/>
                <a:gd name="T3" fmla="*/ 0 h 11"/>
                <a:gd name="T4" fmla="*/ 10 w 10"/>
                <a:gd name="T5" fmla="*/ 5 h 11"/>
                <a:gd name="T6" fmla="*/ 5 w 10"/>
                <a:gd name="T7" fmla="*/ 11 h 11"/>
                <a:gd name="T8" fmla="*/ 0 w 10"/>
                <a:gd name="T9" fmla="*/ 5 h 11"/>
              </a:gdLst>
              <a:ahLst/>
              <a:cxnLst>
                <a:cxn ang="0">
                  <a:pos x="T0" y="T1"/>
                </a:cxn>
                <a:cxn ang="0">
                  <a:pos x="T2" y="T3"/>
                </a:cxn>
                <a:cxn ang="0">
                  <a:pos x="T4" y="T5"/>
                </a:cxn>
                <a:cxn ang="0">
                  <a:pos x="T6" y="T7"/>
                </a:cxn>
                <a:cxn ang="0">
                  <a:pos x="T8" y="T9"/>
                </a:cxn>
              </a:cxnLst>
              <a:rect l="0" t="0" r="r" b="b"/>
              <a:pathLst>
                <a:path w="10" h="11">
                  <a:moveTo>
                    <a:pt x="0" y="5"/>
                  </a:moveTo>
                  <a:lnTo>
                    <a:pt x="5" y="0"/>
                  </a:lnTo>
                  <a:lnTo>
                    <a:pt x="10" y="5"/>
                  </a:lnTo>
                  <a:lnTo>
                    <a:pt x="5" y="11"/>
                  </a:lnTo>
                  <a:lnTo>
                    <a:pt x="0" y="5"/>
                  </a:lnTo>
                  <a:close/>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3" name="Freeform 146"/>
            <p:cNvSpPr>
              <a:spLocks/>
            </p:cNvSpPr>
            <p:nvPr/>
          </p:nvSpPr>
          <p:spPr bwMode="auto">
            <a:xfrm>
              <a:off x="2518855" y="4941628"/>
              <a:ext cx="122326" cy="114434"/>
            </a:xfrm>
            <a:custGeom>
              <a:avLst/>
              <a:gdLst>
                <a:gd name="T0" fmla="*/ 0 w 11"/>
                <a:gd name="T1" fmla="*/ 5 h 11"/>
                <a:gd name="T2" fmla="*/ 5 w 11"/>
                <a:gd name="T3" fmla="*/ 0 h 11"/>
                <a:gd name="T4" fmla="*/ 11 w 11"/>
                <a:gd name="T5" fmla="*/ 5 h 11"/>
                <a:gd name="T6" fmla="*/ 5 w 11"/>
                <a:gd name="T7" fmla="*/ 11 h 11"/>
                <a:gd name="T8" fmla="*/ 0 w 11"/>
                <a:gd name="T9" fmla="*/ 5 h 11"/>
              </a:gdLst>
              <a:ahLst/>
              <a:cxnLst>
                <a:cxn ang="0">
                  <a:pos x="T0" y="T1"/>
                </a:cxn>
                <a:cxn ang="0">
                  <a:pos x="T2" y="T3"/>
                </a:cxn>
                <a:cxn ang="0">
                  <a:pos x="T4" y="T5"/>
                </a:cxn>
                <a:cxn ang="0">
                  <a:pos x="T6" y="T7"/>
                </a:cxn>
                <a:cxn ang="0">
                  <a:pos x="T8" y="T9"/>
                </a:cxn>
              </a:cxnLst>
              <a:rect l="0" t="0" r="r" b="b"/>
              <a:pathLst>
                <a:path w="11" h="11">
                  <a:moveTo>
                    <a:pt x="0" y="5"/>
                  </a:moveTo>
                  <a:lnTo>
                    <a:pt x="5" y="0"/>
                  </a:lnTo>
                  <a:lnTo>
                    <a:pt x="11" y="5"/>
                  </a:lnTo>
                  <a:lnTo>
                    <a:pt x="5" y="11"/>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34" name="Freeform 147"/>
            <p:cNvSpPr>
              <a:spLocks/>
            </p:cNvSpPr>
            <p:nvPr/>
          </p:nvSpPr>
          <p:spPr bwMode="auto">
            <a:xfrm>
              <a:off x="2518855" y="4941628"/>
              <a:ext cx="122326" cy="114434"/>
            </a:xfrm>
            <a:custGeom>
              <a:avLst/>
              <a:gdLst>
                <a:gd name="T0" fmla="*/ 0 w 11"/>
                <a:gd name="T1" fmla="*/ 5 h 11"/>
                <a:gd name="T2" fmla="*/ 5 w 11"/>
                <a:gd name="T3" fmla="*/ 0 h 11"/>
                <a:gd name="T4" fmla="*/ 11 w 11"/>
                <a:gd name="T5" fmla="*/ 5 h 11"/>
                <a:gd name="T6" fmla="*/ 5 w 11"/>
                <a:gd name="T7" fmla="*/ 11 h 11"/>
                <a:gd name="T8" fmla="*/ 0 w 11"/>
                <a:gd name="T9" fmla="*/ 5 h 11"/>
              </a:gdLst>
              <a:ahLst/>
              <a:cxnLst>
                <a:cxn ang="0">
                  <a:pos x="T0" y="T1"/>
                </a:cxn>
                <a:cxn ang="0">
                  <a:pos x="T2" y="T3"/>
                </a:cxn>
                <a:cxn ang="0">
                  <a:pos x="T4" y="T5"/>
                </a:cxn>
                <a:cxn ang="0">
                  <a:pos x="T6" y="T7"/>
                </a:cxn>
                <a:cxn ang="0">
                  <a:pos x="T8" y="T9"/>
                </a:cxn>
              </a:cxnLst>
              <a:rect l="0" t="0" r="r" b="b"/>
              <a:pathLst>
                <a:path w="11" h="11">
                  <a:moveTo>
                    <a:pt x="0" y="5"/>
                  </a:moveTo>
                  <a:lnTo>
                    <a:pt x="5" y="0"/>
                  </a:lnTo>
                  <a:lnTo>
                    <a:pt x="11" y="5"/>
                  </a:lnTo>
                  <a:lnTo>
                    <a:pt x="5" y="11"/>
                  </a:lnTo>
                  <a:lnTo>
                    <a:pt x="0" y="5"/>
                  </a:lnTo>
                  <a:close/>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5" name="Freeform 148"/>
            <p:cNvSpPr>
              <a:spLocks/>
            </p:cNvSpPr>
            <p:nvPr/>
          </p:nvSpPr>
          <p:spPr bwMode="auto">
            <a:xfrm>
              <a:off x="2695438" y="4773098"/>
              <a:ext cx="112461" cy="115474"/>
            </a:xfrm>
            <a:custGeom>
              <a:avLst/>
              <a:gdLst>
                <a:gd name="T0" fmla="*/ 0 w 10"/>
                <a:gd name="T1" fmla="*/ 6 h 11"/>
                <a:gd name="T2" fmla="*/ 5 w 10"/>
                <a:gd name="T3" fmla="*/ 0 h 11"/>
                <a:gd name="T4" fmla="*/ 10 w 10"/>
                <a:gd name="T5" fmla="*/ 6 h 11"/>
                <a:gd name="T6" fmla="*/ 5 w 10"/>
                <a:gd name="T7" fmla="*/ 11 h 11"/>
                <a:gd name="T8" fmla="*/ 0 w 10"/>
                <a:gd name="T9" fmla="*/ 6 h 11"/>
              </a:gdLst>
              <a:ahLst/>
              <a:cxnLst>
                <a:cxn ang="0">
                  <a:pos x="T0" y="T1"/>
                </a:cxn>
                <a:cxn ang="0">
                  <a:pos x="T2" y="T3"/>
                </a:cxn>
                <a:cxn ang="0">
                  <a:pos x="T4" y="T5"/>
                </a:cxn>
                <a:cxn ang="0">
                  <a:pos x="T6" y="T7"/>
                </a:cxn>
                <a:cxn ang="0">
                  <a:pos x="T8" y="T9"/>
                </a:cxn>
              </a:cxnLst>
              <a:rect l="0" t="0" r="r" b="b"/>
              <a:pathLst>
                <a:path w="10" h="11">
                  <a:moveTo>
                    <a:pt x="0" y="6"/>
                  </a:moveTo>
                  <a:lnTo>
                    <a:pt x="5" y="0"/>
                  </a:lnTo>
                  <a:lnTo>
                    <a:pt x="10" y="6"/>
                  </a:lnTo>
                  <a:lnTo>
                    <a:pt x="5" y="11"/>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36" name="Freeform 149"/>
            <p:cNvSpPr>
              <a:spLocks/>
            </p:cNvSpPr>
            <p:nvPr/>
          </p:nvSpPr>
          <p:spPr bwMode="auto">
            <a:xfrm>
              <a:off x="2695438" y="4773098"/>
              <a:ext cx="112461" cy="115474"/>
            </a:xfrm>
            <a:custGeom>
              <a:avLst/>
              <a:gdLst>
                <a:gd name="T0" fmla="*/ 0 w 10"/>
                <a:gd name="T1" fmla="*/ 6 h 11"/>
                <a:gd name="T2" fmla="*/ 5 w 10"/>
                <a:gd name="T3" fmla="*/ 0 h 11"/>
                <a:gd name="T4" fmla="*/ 10 w 10"/>
                <a:gd name="T5" fmla="*/ 6 h 11"/>
                <a:gd name="T6" fmla="*/ 5 w 10"/>
                <a:gd name="T7" fmla="*/ 11 h 11"/>
                <a:gd name="T8" fmla="*/ 0 w 10"/>
                <a:gd name="T9" fmla="*/ 6 h 11"/>
              </a:gdLst>
              <a:ahLst/>
              <a:cxnLst>
                <a:cxn ang="0">
                  <a:pos x="T0" y="T1"/>
                </a:cxn>
                <a:cxn ang="0">
                  <a:pos x="T2" y="T3"/>
                </a:cxn>
                <a:cxn ang="0">
                  <a:pos x="T4" y="T5"/>
                </a:cxn>
                <a:cxn ang="0">
                  <a:pos x="T6" y="T7"/>
                </a:cxn>
                <a:cxn ang="0">
                  <a:pos x="T8" y="T9"/>
                </a:cxn>
              </a:cxnLst>
              <a:rect l="0" t="0" r="r" b="b"/>
              <a:pathLst>
                <a:path w="10" h="11">
                  <a:moveTo>
                    <a:pt x="0" y="6"/>
                  </a:moveTo>
                  <a:lnTo>
                    <a:pt x="5" y="0"/>
                  </a:lnTo>
                  <a:lnTo>
                    <a:pt x="10" y="6"/>
                  </a:lnTo>
                  <a:lnTo>
                    <a:pt x="5" y="11"/>
                  </a:lnTo>
                  <a:lnTo>
                    <a:pt x="0" y="6"/>
                  </a:lnTo>
                  <a:close/>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37" name="Freeform 150"/>
            <p:cNvSpPr>
              <a:spLocks/>
            </p:cNvSpPr>
            <p:nvPr/>
          </p:nvSpPr>
          <p:spPr bwMode="auto">
            <a:xfrm>
              <a:off x="1885523" y="5611587"/>
              <a:ext cx="199273" cy="146683"/>
            </a:xfrm>
            <a:custGeom>
              <a:avLst/>
              <a:gdLst>
                <a:gd name="T0" fmla="*/ 9 w 18"/>
                <a:gd name="T1" fmla="*/ 14 h 14"/>
                <a:gd name="T2" fmla="*/ 0 w 18"/>
                <a:gd name="T3" fmla="*/ 0 h 14"/>
                <a:gd name="T4" fmla="*/ 18 w 18"/>
                <a:gd name="T5" fmla="*/ 0 h 14"/>
                <a:gd name="T6" fmla="*/ 9 w 18"/>
                <a:gd name="T7" fmla="*/ 14 h 14"/>
              </a:gdLst>
              <a:ahLst/>
              <a:cxnLst>
                <a:cxn ang="0">
                  <a:pos x="T0" y="T1"/>
                </a:cxn>
                <a:cxn ang="0">
                  <a:pos x="T2" y="T3"/>
                </a:cxn>
                <a:cxn ang="0">
                  <a:pos x="T4" y="T5"/>
                </a:cxn>
                <a:cxn ang="0">
                  <a:pos x="T6" y="T7"/>
                </a:cxn>
              </a:cxnLst>
              <a:rect l="0" t="0" r="r" b="b"/>
              <a:pathLst>
                <a:path w="18" h="14">
                  <a:moveTo>
                    <a:pt x="9" y="14"/>
                  </a:moveTo>
                  <a:lnTo>
                    <a:pt x="0" y="0"/>
                  </a:lnTo>
                  <a:lnTo>
                    <a:pt x="18" y="0"/>
                  </a:lnTo>
                  <a:lnTo>
                    <a:pt x="9" y="14"/>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38" name="Freeform 151"/>
            <p:cNvSpPr>
              <a:spLocks/>
            </p:cNvSpPr>
            <p:nvPr/>
          </p:nvSpPr>
          <p:spPr bwMode="auto">
            <a:xfrm>
              <a:off x="1816468" y="5537725"/>
              <a:ext cx="202232" cy="156046"/>
            </a:xfrm>
            <a:custGeom>
              <a:avLst/>
              <a:gdLst>
                <a:gd name="T0" fmla="*/ 9 w 18"/>
                <a:gd name="T1" fmla="*/ 15 h 15"/>
                <a:gd name="T2" fmla="*/ 0 w 18"/>
                <a:gd name="T3" fmla="*/ 0 h 15"/>
                <a:gd name="T4" fmla="*/ 18 w 18"/>
                <a:gd name="T5" fmla="*/ 0 h 15"/>
                <a:gd name="T6" fmla="*/ 9 w 18"/>
                <a:gd name="T7" fmla="*/ 15 h 15"/>
              </a:gdLst>
              <a:ahLst/>
              <a:cxnLst>
                <a:cxn ang="0">
                  <a:pos x="T0" y="T1"/>
                </a:cxn>
                <a:cxn ang="0">
                  <a:pos x="T2" y="T3"/>
                </a:cxn>
                <a:cxn ang="0">
                  <a:pos x="T4" y="T5"/>
                </a:cxn>
                <a:cxn ang="0">
                  <a:pos x="T6" y="T7"/>
                </a:cxn>
              </a:cxnLst>
              <a:rect l="0" t="0" r="r" b="b"/>
              <a:pathLst>
                <a:path w="18" h="15">
                  <a:moveTo>
                    <a:pt x="9" y="15"/>
                  </a:moveTo>
                  <a:lnTo>
                    <a:pt x="0" y="0"/>
                  </a:lnTo>
                  <a:lnTo>
                    <a:pt x="18" y="0"/>
                  </a:lnTo>
                  <a:lnTo>
                    <a:pt x="9" y="15"/>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39" name="Freeform 152"/>
            <p:cNvSpPr>
              <a:spLocks/>
            </p:cNvSpPr>
            <p:nvPr/>
          </p:nvSpPr>
          <p:spPr bwMode="auto">
            <a:xfrm>
              <a:off x="2317609" y="5213149"/>
              <a:ext cx="122326" cy="94668"/>
            </a:xfrm>
            <a:custGeom>
              <a:avLst/>
              <a:gdLst>
                <a:gd name="T0" fmla="*/ 5 w 11"/>
                <a:gd name="T1" fmla="*/ 0 h 9"/>
                <a:gd name="T2" fmla="*/ 11 w 11"/>
                <a:gd name="T3" fmla="*/ 9 h 9"/>
                <a:gd name="T4" fmla="*/ 0 w 11"/>
                <a:gd name="T5" fmla="*/ 9 h 9"/>
                <a:gd name="T6" fmla="*/ 5 w 11"/>
                <a:gd name="T7" fmla="*/ 0 h 9"/>
              </a:gdLst>
              <a:ahLst/>
              <a:cxnLst>
                <a:cxn ang="0">
                  <a:pos x="T0" y="T1"/>
                </a:cxn>
                <a:cxn ang="0">
                  <a:pos x="T2" y="T3"/>
                </a:cxn>
                <a:cxn ang="0">
                  <a:pos x="T4" y="T5"/>
                </a:cxn>
                <a:cxn ang="0">
                  <a:pos x="T6" y="T7"/>
                </a:cxn>
              </a:cxnLst>
              <a:rect l="0" t="0" r="r" b="b"/>
              <a:pathLst>
                <a:path w="11" h="9">
                  <a:moveTo>
                    <a:pt x="5" y="0"/>
                  </a:moveTo>
                  <a:lnTo>
                    <a:pt x="11" y="9"/>
                  </a:lnTo>
                  <a:lnTo>
                    <a:pt x="0" y="9"/>
                  </a:lnTo>
                  <a:lnTo>
                    <a:pt x="5" y="0"/>
                  </a:lnTo>
                  <a:close/>
                </a:path>
              </a:pathLst>
            </a:custGeom>
            <a:solidFill>
              <a:srgbClr val="9493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40" name="Freeform 153"/>
            <p:cNvSpPr>
              <a:spLocks/>
            </p:cNvSpPr>
            <p:nvPr/>
          </p:nvSpPr>
          <p:spPr bwMode="auto">
            <a:xfrm>
              <a:off x="2317609" y="5213149"/>
              <a:ext cx="122326" cy="94668"/>
            </a:xfrm>
            <a:custGeom>
              <a:avLst/>
              <a:gdLst>
                <a:gd name="T0" fmla="*/ 5 w 11"/>
                <a:gd name="T1" fmla="*/ 0 h 9"/>
                <a:gd name="T2" fmla="*/ 11 w 11"/>
                <a:gd name="T3" fmla="*/ 9 h 9"/>
                <a:gd name="T4" fmla="*/ 0 w 11"/>
                <a:gd name="T5" fmla="*/ 9 h 9"/>
                <a:gd name="T6" fmla="*/ 5 w 11"/>
                <a:gd name="T7" fmla="*/ 0 h 9"/>
              </a:gdLst>
              <a:ahLst/>
              <a:cxnLst>
                <a:cxn ang="0">
                  <a:pos x="T0" y="T1"/>
                </a:cxn>
                <a:cxn ang="0">
                  <a:pos x="T2" y="T3"/>
                </a:cxn>
                <a:cxn ang="0">
                  <a:pos x="T4" y="T5"/>
                </a:cxn>
                <a:cxn ang="0">
                  <a:pos x="T6" y="T7"/>
                </a:cxn>
              </a:cxnLst>
              <a:rect l="0" t="0" r="r" b="b"/>
              <a:pathLst>
                <a:path w="11" h="9">
                  <a:moveTo>
                    <a:pt x="5" y="0"/>
                  </a:moveTo>
                  <a:lnTo>
                    <a:pt x="11" y="9"/>
                  </a:lnTo>
                  <a:lnTo>
                    <a:pt x="0" y="9"/>
                  </a:lnTo>
                  <a:lnTo>
                    <a:pt x="5" y="0"/>
                  </a:lnTo>
                  <a:close/>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41" name="Freeform 154"/>
            <p:cNvSpPr>
              <a:spLocks/>
            </p:cNvSpPr>
            <p:nvPr/>
          </p:nvSpPr>
          <p:spPr bwMode="auto">
            <a:xfrm>
              <a:off x="2485314" y="4983241"/>
              <a:ext cx="111474" cy="115474"/>
            </a:xfrm>
            <a:custGeom>
              <a:avLst/>
              <a:gdLst>
                <a:gd name="T0" fmla="*/ 0 w 10"/>
                <a:gd name="T1" fmla="*/ 6 h 11"/>
                <a:gd name="T2" fmla="*/ 5 w 10"/>
                <a:gd name="T3" fmla="*/ 0 h 11"/>
                <a:gd name="T4" fmla="*/ 10 w 10"/>
                <a:gd name="T5" fmla="*/ 6 h 11"/>
                <a:gd name="T6" fmla="*/ 5 w 10"/>
                <a:gd name="T7" fmla="*/ 11 h 11"/>
                <a:gd name="T8" fmla="*/ 0 w 10"/>
                <a:gd name="T9" fmla="*/ 6 h 11"/>
              </a:gdLst>
              <a:ahLst/>
              <a:cxnLst>
                <a:cxn ang="0">
                  <a:pos x="T0" y="T1"/>
                </a:cxn>
                <a:cxn ang="0">
                  <a:pos x="T2" y="T3"/>
                </a:cxn>
                <a:cxn ang="0">
                  <a:pos x="T4" y="T5"/>
                </a:cxn>
                <a:cxn ang="0">
                  <a:pos x="T6" y="T7"/>
                </a:cxn>
                <a:cxn ang="0">
                  <a:pos x="T8" y="T9"/>
                </a:cxn>
              </a:cxnLst>
              <a:rect l="0" t="0" r="r" b="b"/>
              <a:pathLst>
                <a:path w="10" h="11">
                  <a:moveTo>
                    <a:pt x="0" y="6"/>
                  </a:moveTo>
                  <a:lnTo>
                    <a:pt x="5" y="0"/>
                  </a:lnTo>
                  <a:lnTo>
                    <a:pt x="10" y="6"/>
                  </a:lnTo>
                  <a:lnTo>
                    <a:pt x="5" y="11"/>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42" name="Freeform 155"/>
            <p:cNvSpPr>
              <a:spLocks/>
            </p:cNvSpPr>
            <p:nvPr/>
          </p:nvSpPr>
          <p:spPr bwMode="auto">
            <a:xfrm>
              <a:off x="2485314" y="4983241"/>
              <a:ext cx="111474" cy="115474"/>
            </a:xfrm>
            <a:custGeom>
              <a:avLst/>
              <a:gdLst>
                <a:gd name="T0" fmla="*/ 0 w 10"/>
                <a:gd name="T1" fmla="*/ 6 h 11"/>
                <a:gd name="T2" fmla="*/ 5 w 10"/>
                <a:gd name="T3" fmla="*/ 0 h 11"/>
                <a:gd name="T4" fmla="*/ 10 w 10"/>
                <a:gd name="T5" fmla="*/ 6 h 11"/>
                <a:gd name="T6" fmla="*/ 5 w 10"/>
                <a:gd name="T7" fmla="*/ 11 h 11"/>
                <a:gd name="T8" fmla="*/ 0 w 10"/>
                <a:gd name="T9" fmla="*/ 6 h 11"/>
              </a:gdLst>
              <a:ahLst/>
              <a:cxnLst>
                <a:cxn ang="0">
                  <a:pos x="T0" y="T1"/>
                </a:cxn>
                <a:cxn ang="0">
                  <a:pos x="T2" y="T3"/>
                </a:cxn>
                <a:cxn ang="0">
                  <a:pos x="T4" y="T5"/>
                </a:cxn>
                <a:cxn ang="0">
                  <a:pos x="T6" y="T7"/>
                </a:cxn>
                <a:cxn ang="0">
                  <a:pos x="T8" y="T9"/>
                </a:cxn>
              </a:cxnLst>
              <a:rect l="0" t="0" r="r" b="b"/>
              <a:pathLst>
                <a:path w="10" h="11">
                  <a:moveTo>
                    <a:pt x="0" y="6"/>
                  </a:moveTo>
                  <a:lnTo>
                    <a:pt x="5" y="0"/>
                  </a:lnTo>
                  <a:lnTo>
                    <a:pt x="10" y="6"/>
                  </a:lnTo>
                  <a:lnTo>
                    <a:pt x="5" y="11"/>
                  </a:lnTo>
                  <a:lnTo>
                    <a:pt x="0" y="6"/>
                  </a:lnTo>
                  <a:close/>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43" name="Freeform 158"/>
            <p:cNvSpPr>
              <a:spLocks/>
            </p:cNvSpPr>
            <p:nvPr/>
          </p:nvSpPr>
          <p:spPr bwMode="auto">
            <a:xfrm>
              <a:off x="2909508" y="4648261"/>
              <a:ext cx="187435" cy="146683"/>
            </a:xfrm>
            <a:custGeom>
              <a:avLst/>
              <a:gdLst>
                <a:gd name="T0" fmla="*/ 8 w 17"/>
                <a:gd name="T1" fmla="*/ 0 h 14"/>
                <a:gd name="T2" fmla="*/ 17 w 17"/>
                <a:gd name="T3" fmla="*/ 14 h 14"/>
                <a:gd name="T4" fmla="*/ 0 w 17"/>
                <a:gd name="T5" fmla="*/ 14 h 14"/>
                <a:gd name="T6" fmla="*/ 8 w 17"/>
                <a:gd name="T7" fmla="*/ 0 h 14"/>
              </a:gdLst>
              <a:ahLst/>
              <a:cxnLst>
                <a:cxn ang="0">
                  <a:pos x="T0" y="T1"/>
                </a:cxn>
                <a:cxn ang="0">
                  <a:pos x="T2" y="T3"/>
                </a:cxn>
                <a:cxn ang="0">
                  <a:pos x="T4" y="T5"/>
                </a:cxn>
                <a:cxn ang="0">
                  <a:pos x="T6" y="T7"/>
                </a:cxn>
              </a:cxnLst>
              <a:rect l="0" t="0" r="r" b="b"/>
              <a:pathLst>
                <a:path w="17" h="14">
                  <a:moveTo>
                    <a:pt x="8" y="0"/>
                  </a:moveTo>
                  <a:lnTo>
                    <a:pt x="17" y="14"/>
                  </a:lnTo>
                  <a:lnTo>
                    <a:pt x="0" y="14"/>
                  </a:lnTo>
                  <a:lnTo>
                    <a:pt x="8" y="0"/>
                  </a:lnTo>
                  <a:close/>
                </a:path>
              </a:pathLst>
            </a:custGeom>
            <a:solidFill>
              <a:srgbClr val="9493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44" name="Freeform 159"/>
            <p:cNvSpPr>
              <a:spLocks/>
            </p:cNvSpPr>
            <p:nvPr/>
          </p:nvSpPr>
          <p:spPr bwMode="auto">
            <a:xfrm>
              <a:off x="2909508" y="4648261"/>
              <a:ext cx="187435" cy="146683"/>
            </a:xfrm>
            <a:custGeom>
              <a:avLst/>
              <a:gdLst>
                <a:gd name="T0" fmla="*/ 8 w 17"/>
                <a:gd name="T1" fmla="*/ 0 h 14"/>
                <a:gd name="T2" fmla="*/ 17 w 17"/>
                <a:gd name="T3" fmla="*/ 14 h 14"/>
                <a:gd name="T4" fmla="*/ 0 w 17"/>
                <a:gd name="T5" fmla="*/ 14 h 14"/>
                <a:gd name="T6" fmla="*/ 8 w 17"/>
                <a:gd name="T7" fmla="*/ 0 h 14"/>
              </a:gdLst>
              <a:ahLst/>
              <a:cxnLst>
                <a:cxn ang="0">
                  <a:pos x="T0" y="T1"/>
                </a:cxn>
                <a:cxn ang="0">
                  <a:pos x="T2" y="T3"/>
                </a:cxn>
                <a:cxn ang="0">
                  <a:pos x="T4" y="T5"/>
                </a:cxn>
                <a:cxn ang="0">
                  <a:pos x="T6" y="T7"/>
                </a:cxn>
              </a:cxnLst>
              <a:rect l="0" t="0" r="r" b="b"/>
              <a:pathLst>
                <a:path w="17" h="14">
                  <a:moveTo>
                    <a:pt x="8" y="0"/>
                  </a:moveTo>
                  <a:lnTo>
                    <a:pt x="17" y="14"/>
                  </a:lnTo>
                  <a:lnTo>
                    <a:pt x="0" y="14"/>
                  </a:lnTo>
                  <a:lnTo>
                    <a:pt x="8" y="0"/>
                  </a:lnTo>
                  <a:close/>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45" name="Freeform 160"/>
            <p:cNvSpPr>
              <a:spLocks/>
            </p:cNvSpPr>
            <p:nvPr/>
          </p:nvSpPr>
          <p:spPr bwMode="auto">
            <a:xfrm>
              <a:off x="2507017" y="4722123"/>
              <a:ext cx="188421" cy="146684"/>
            </a:xfrm>
            <a:custGeom>
              <a:avLst/>
              <a:gdLst>
                <a:gd name="T0" fmla="*/ 9 w 17"/>
                <a:gd name="T1" fmla="*/ 0 h 14"/>
                <a:gd name="T2" fmla="*/ 17 w 17"/>
                <a:gd name="T3" fmla="*/ 14 h 14"/>
                <a:gd name="T4" fmla="*/ 0 w 17"/>
                <a:gd name="T5" fmla="*/ 14 h 14"/>
                <a:gd name="T6" fmla="*/ 9 w 17"/>
                <a:gd name="T7" fmla="*/ 0 h 14"/>
              </a:gdLst>
              <a:ahLst/>
              <a:cxnLst>
                <a:cxn ang="0">
                  <a:pos x="T0" y="T1"/>
                </a:cxn>
                <a:cxn ang="0">
                  <a:pos x="T2" y="T3"/>
                </a:cxn>
                <a:cxn ang="0">
                  <a:pos x="T4" y="T5"/>
                </a:cxn>
                <a:cxn ang="0">
                  <a:pos x="T6" y="T7"/>
                </a:cxn>
              </a:cxnLst>
              <a:rect l="0" t="0" r="r" b="b"/>
              <a:pathLst>
                <a:path w="17" h="14">
                  <a:moveTo>
                    <a:pt x="9" y="0"/>
                  </a:moveTo>
                  <a:lnTo>
                    <a:pt x="17" y="14"/>
                  </a:lnTo>
                  <a:lnTo>
                    <a:pt x="0" y="14"/>
                  </a:lnTo>
                  <a:lnTo>
                    <a:pt x="9" y="0"/>
                  </a:lnTo>
                  <a:close/>
                </a:path>
              </a:pathLst>
            </a:custGeom>
            <a:solidFill>
              <a:srgbClr val="9493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46" name="Freeform 161"/>
            <p:cNvSpPr>
              <a:spLocks/>
            </p:cNvSpPr>
            <p:nvPr/>
          </p:nvSpPr>
          <p:spPr bwMode="auto">
            <a:xfrm>
              <a:off x="2507017" y="4722123"/>
              <a:ext cx="188421" cy="146684"/>
            </a:xfrm>
            <a:custGeom>
              <a:avLst/>
              <a:gdLst>
                <a:gd name="T0" fmla="*/ 9 w 17"/>
                <a:gd name="T1" fmla="*/ 0 h 14"/>
                <a:gd name="T2" fmla="*/ 17 w 17"/>
                <a:gd name="T3" fmla="*/ 14 h 14"/>
                <a:gd name="T4" fmla="*/ 0 w 17"/>
                <a:gd name="T5" fmla="*/ 14 h 14"/>
                <a:gd name="T6" fmla="*/ 9 w 17"/>
                <a:gd name="T7" fmla="*/ 0 h 14"/>
              </a:gdLst>
              <a:ahLst/>
              <a:cxnLst>
                <a:cxn ang="0">
                  <a:pos x="T0" y="T1"/>
                </a:cxn>
                <a:cxn ang="0">
                  <a:pos x="T2" y="T3"/>
                </a:cxn>
                <a:cxn ang="0">
                  <a:pos x="T4" y="T5"/>
                </a:cxn>
                <a:cxn ang="0">
                  <a:pos x="T6" y="T7"/>
                </a:cxn>
              </a:cxnLst>
              <a:rect l="0" t="0" r="r" b="b"/>
              <a:pathLst>
                <a:path w="17" h="14">
                  <a:moveTo>
                    <a:pt x="9" y="0"/>
                  </a:moveTo>
                  <a:lnTo>
                    <a:pt x="17" y="14"/>
                  </a:lnTo>
                  <a:lnTo>
                    <a:pt x="0" y="14"/>
                  </a:lnTo>
                  <a:lnTo>
                    <a:pt x="9" y="0"/>
                  </a:lnTo>
                  <a:close/>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47" name="Freeform 162"/>
            <p:cNvSpPr>
              <a:spLocks/>
            </p:cNvSpPr>
            <p:nvPr/>
          </p:nvSpPr>
          <p:spPr bwMode="auto">
            <a:xfrm>
              <a:off x="2840453" y="4166598"/>
              <a:ext cx="167705" cy="166449"/>
            </a:xfrm>
            <a:custGeom>
              <a:avLst/>
              <a:gdLst>
                <a:gd name="T0" fmla="*/ 0 w 15"/>
                <a:gd name="T1" fmla="*/ 8 h 16"/>
                <a:gd name="T2" fmla="*/ 7 w 15"/>
                <a:gd name="T3" fmla="*/ 0 h 16"/>
                <a:gd name="T4" fmla="*/ 15 w 15"/>
                <a:gd name="T5" fmla="*/ 8 h 16"/>
                <a:gd name="T6" fmla="*/ 7 w 15"/>
                <a:gd name="T7" fmla="*/ 16 h 16"/>
                <a:gd name="T8" fmla="*/ 0 w 15"/>
                <a:gd name="T9" fmla="*/ 8 h 16"/>
              </a:gdLst>
              <a:ahLst/>
              <a:cxnLst>
                <a:cxn ang="0">
                  <a:pos x="T0" y="T1"/>
                </a:cxn>
                <a:cxn ang="0">
                  <a:pos x="T2" y="T3"/>
                </a:cxn>
                <a:cxn ang="0">
                  <a:pos x="T4" y="T5"/>
                </a:cxn>
                <a:cxn ang="0">
                  <a:pos x="T6" y="T7"/>
                </a:cxn>
                <a:cxn ang="0">
                  <a:pos x="T8" y="T9"/>
                </a:cxn>
              </a:cxnLst>
              <a:rect l="0" t="0" r="r" b="b"/>
              <a:pathLst>
                <a:path w="15" h="16">
                  <a:moveTo>
                    <a:pt x="0" y="8"/>
                  </a:moveTo>
                  <a:lnTo>
                    <a:pt x="7" y="0"/>
                  </a:lnTo>
                  <a:lnTo>
                    <a:pt x="15" y="8"/>
                  </a:lnTo>
                  <a:lnTo>
                    <a:pt x="7" y="16"/>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48" name="Freeform 163"/>
            <p:cNvSpPr>
              <a:spLocks/>
            </p:cNvSpPr>
            <p:nvPr/>
          </p:nvSpPr>
          <p:spPr bwMode="auto">
            <a:xfrm>
              <a:off x="2840453" y="4166598"/>
              <a:ext cx="167705" cy="166449"/>
            </a:xfrm>
            <a:custGeom>
              <a:avLst/>
              <a:gdLst>
                <a:gd name="T0" fmla="*/ 0 w 15"/>
                <a:gd name="T1" fmla="*/ 8 h 16"/>
                <a:gd name="T2" fmla="*/ 7 w 15"/>
                <a:gd name="T3" fmla="*/ 0 h 16"/>
                <a:gd name="T4" fmla="*/ 15 w 15"/>
                <a:gd name="T5" fmla="*/ 8 h 16"/>
                <a:gd name="T6" fmla="*/ 7 w 15"/>
                <a:gd name="T7" fmla="*/ 16 h 16"/>
                <a:gd name="T8" fmla="*/ 0 w 15"/>
                <a:gd name="T9" fmla="*/ 8 h 16"/>
              </a:gdLst>
              <a:ahLst/>
              <a:cxnLst>
                <a:cxn ang="0">
                  <a:pos x="T0" y="T1"/>
                </a:cxn>
                <a:cxn ang="0">
                  <a:pos x="T2" y="T3"/>
                </a:cxn>
                <a:cxn ang="0">
                  <a:pos x="T4" y="T5"/>
                </a:cxn>
                <a:cxn ang="0">
                  <a:pos x="T6" y="T7"/>
                </a:cxn>
                <a:cxn ang="0">
                  <a:pos x="T8" y="T9"/>
                </a:cxn>
              </a:cxnLst>
              <a:rect l="0" t="0" r="r" b="b"/>
              <a:pathLst>
                <a:path w="15" h="16">
                  <a:moveTo>
                    <a:pt x="0" y="8"/>
                  </a:moveTo>
                  <a:lnTo>
                    <a:pt x="7" y="0"/>
                  </a:lnTo>
                  <a:lnTo>
                    <a:pt x="15" y="8"/>
                  </a:lnTo>
                  <a:lnTo>
                    <a:pt x="7" y="16"/>
                  </a:lnTo>
                  <a:lnTo>
                    <a:pt x="0" y="8"/>
                  </a:lnTo>
                  <a:close/>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49" name="Freeform 164"/>
            <p:cNvSpPr>
              <a:spLocks/>
            </p:cNvSpPr>
            <p:nvPr/>
          </p:nvSpPr>
          <p:spPr bwMode="auto">
            <a:xfrm>
              <a:off x="2630329" y="4166598"/>
              <a:ext cx="165732" cy="166449"/>
            </a:xfrm>
            <a:custGeom>
              <a:avLst/>
              <a:gdLst>
                <a:gd name="T0" fmla="*/ 0 w 15"/>
                <a:gd name="T1" fmla="*/ 8 h 16"/>
                <a:gd name="T2" fmla="*/ 8 w 15"/>
                <a:gd name="T3" fmla="*/ 0 h 16"/>
                <a:gd name="T4" fmla="*/ 15 w 15"/>
                <a:gd name="T5" fmla="*/ 8 h 16"/>
                <a:gd name="T6" fmla="*/ 8 w 15"/>
                <a:gd name="T7" fmla="*/ 16 h 16"/>
                <a:gd name="T8" fmla="*/ 0 w 15"/>
                <a:gd name="T9" fmla="*/ 8 h 16"/>
              </a:gdLst>
              <a:ahLst/>
              <a:cxnLst>
                <a:cxn ang="0">
                  <a:pos x="T0" y="T1"/>
                </a:cxn>
                <a:cxn ang="0">
                  <a:pos x="T2" y="T3"/>
                </a:cxn>
                <a:cxn ang="0">
                  <a:pos x="T4" y="T5"/>
                </a:cxn>
                <a:cxn ang="0">
                  <a:pos x="T6" y="T7"/>
                </a:cxn>
                <a:cxn ang="0">
                  <a:pos x="T8" y="T9"/>
                </a:cxn>
              </a:cxnLst>
              <a:rect l="0" t="0" r="r" b="b"/>
              <a:pathLst>
                <a:path w="15" h="16">
                  <a:moveTo>
                    <a:pt x="0" y="8"/>
                  </a:moveTo>
                  <a:lnTo>
                    <a:pt x="8" y="0"/>
                  </a:lnTo>
                  <a:lnTo>
                    <a:pt x="15" y="8"/>
                  </a:lnTo>
                  <a:lnTo>
                    <a:pt x="8" y="16"/>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50" name="Freeform 165"/>
            <p:cNvSpPr>
              <a:spLocks/>
            </p:cNvSpPr>
            <p:nvPr/>
          </p:nvSpPr>
          <p:spPr bwMode="auto">
            <a:xfrm>
              <a:off x="2630329" y="4166598"/>
              <a:ext cx="165732" cy="166449"/>
            </a:xfrm>
            <a:custGeom>
              <a:avLst/>
              <a:gdLst>
                <a:gd name="T0" fmla="*/ 0 w 15"/>
                <a:gd name="T1" fmla="*/ 8 h 16"/>
                <a:gd name="T2" fmla="*/ 8 w 15"/>
                <a:gd name="T3" fmla="*/ 0 h 16"/>
                <a:gd name="T4" fmla="*/ 15 w 15"/>
                <a:gd name="T5" fmla="*/ 8 h 16"/>
                <a:gd name="T6" fmla="*/ 8 w 15"/>
                <a:gd name="T7" fmla="*/ 16 h 16"/>
                <a:gd name="T8" fmla="*/ 0 w 15"/>
                <a:gd name="T9" fmla="*/ 8 h 16"/>
              </a:gdLst>
              <a:ahLst/>
              <a:cxnLst>
                <a:cxn ang="0">
                  <a:pos x="T0" y="T1"/>
                </a:cxn>
                <a:cxn ang="0">
                  <a:pos x="T2" y="T3"/>
                </a:cxn>
                <a:cxn ang="0">
                  <a:pos x="T4" y="T5"/>
                </a:cxn>
                <a:cxn ang="0">
                  <a:pos x="T6" y="T7"/>
                </a:cxn>
                <a:cxn ang="0">
                  <a:pos x="T8" y="T9"/>
                </a:cxn>
              </a:cxnLst>
              <a:rect l="0" t="0" r="r" b="b"/>
              <a:pathLst>
                <a:path w="15" h="16">
                  <a:moveTo>
                    <a:pt x="0" y="8"/>
                  </a:moveTo>
                  <a:lnTo>
                    <a:pt x="8" y="0"/>
                  </a:lnTo>
                  <a:lnTo>
                    <a:pt x="15" y="8"/>
                  </a:lnTo>
                  <a:lnTo>
                    <a:pt x="8" y="16"/>
                  </a:lnTo>
                  <a:lnTo>
                    <a:pt x="0" y="8"/>
                  </a:lnTo>
                  <a:close/>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51" name="Freeform 166"/>
            <p:cNvSpPr>
              <a:spLocks/>
            </p:cNvSpPr>
            <p:nvPr/>
          </p:nvSpPr>
          <p:spPr bwMode="auto">
            <a:xfrm>
              <a:off x="2919373" y="4189485"/>
              <a:ext cx="166718" cy="176853"/>
            </a:xfrm>
            <a:custGeom>
              <a:avLst/>
              <a:gdLst>
                <a:gd name="T0" fmla="*/ 0 w 15"/>
                <a:gd name="T1" fmla="*/ 8 h 17"/>
                <a:gd name="T2" fmla="*/ 7 w 15"/>
                <a:gd name="T3" fmla="*/ 0 h 17"/>
                <a:gd name="T4" fmla="*/ 15 w 15"/>
                <a:gd name="T5" fmla="*/ 8 h 17"/>
                <a:gd name="T6" fmla="*/ 7 w 15"/>
                <a:gd name="T7" fmla="*/ 17 h 17"/>
                <a:gd name="T8" fmla="*/ 0 w 15"/>
                <a:gd name="T9" fmla="*/ 8 h 17"/>
              </a:gdLst>
              <a:ahLst/>
              <a:cxnLst>
                <a:cxn ang="0">
                  <a:pos x="T0" y="T1"/>
                </a:cxn>
                <a:cxn ang="0">
                  <a:pos x="T2" y="T3"/>
                </a:cxn>
                <a:cxn ang="0">
                  <a:pos x="T4" y="T5"/>
                </a:cxn>
                <a:cxn ang="0">
                  <a:pos x="T6" y="T7"/>
                </a:cxn>
                <a:cxn ang="0">
                  <a:pos x="T8" y="T9"/>
                </a:cxn>
              </a:cxnLst>
              <a:rect l="0" t="0" r="r" b="b"/>
              <a:pathLst>
                <a:path w="15" h="17">
                  <a:moveTo>
                    <a:pt x="0" y="8"/>
                  </a:moveTo>
                  <a:lnTo>
                    <a:pt x="7" y="0"/>
                  </a:lnTo>
                  <a:lnTo>
                    <a:pt x="15" y="8"/>
                  </a:lnTo>
                  <a:lnTo>
                    <a:pt x="7" y="17"/>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52" name="Freeform 167"/>
            <p:cNvSpPr>
              <a:spLocks/>
            </p:cNvSpPr>
            <p:nvPr/>
          </p:nvSpPr>
          <p:spPr bwMode="auto">
            <a:xfrm>
              <a:off x="2919373" y="4189485"/>
              <a:ext cx="166718" cy="176853"/>
            </a:xfrm>
            <a:custGeom>
              <a:avLst/>
              <a:gdLst>
                <a:gd name="T0" fmla="*/ 0 w 15"/>
                <a:gd name="T1" fmla="*/ 8 h 17"/>
                <a:gd name="T2" fmla="*/ 7 w 15"/>
                <a:gd name="T3" fmla="*/ 0 h 17"/>
                <a:gd name="T4" fmla="*/ 15 w 15"/>
                <a:gd name="T5" fmla="*/ 8 h 17"/>
                <a:gd name="T6" fmla="*/ 7 w 15"/>
                <a:gd name="T7" fmla="*/ 17 h 17"/>
                <a:gd name="T8" fmla="*/ 0 w 15"/>
                <a:gd name="T9" fmla="*/ 8 h 17"/>
              </a:gdLst>
              <a:ahLst/>
              <a:cxnLst>
                <a:cxn ang="0">
                  <a:pos x="T0" y="T1"/>
                </a:cxn>
                <a:cxn ang="0">
                  <a:pos x="T2" y="T3"/>
                </a:cxn>
                <a:cxn ang="0">
                  <a:pos x="T4" y="T5"/>
                </a:cxn>
                <a:cxn ang="0">
                  <a:pos x="T6" y="T7"/>
                </a:cxn>
                <a:cxn ang="0">
                  <a:pos x="T8" y="T9"/>
                </a:cxn>
              </a:cxnLst>
              <a:rect l="0" t="0" r="r" b="b"/>
              <a:pathLst>
                <a:path w="15" h="17">
                  <a:moveTo>
                    <a:pt x="0" y="8"/>
                  </a:moveTo>
                  <a:lnTo>
                    <a:pt x="7" y="0"/>
                  </a:lnTo>
                  <a:lnTo>
                    <a:pt x="15" y="8"/>
                  </a:lnTo>
                  <a:lnTo>
                    <a:pt x="7" y="17"/>
                  </a:lnTo>
                  <a:lnTo>
                    <a:pt x="0" y="8"/>
                  </a:lnTo>
                  <a:close/>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53" name="Freeform 168"/>
            <p:cNvSpPr>
              <a:spLocks/>
            </p:cNvSpPr>
            <p:nvPr/>
          </p:nvSpPr>
          <p:spPr bwMode="auto">
            <a:xfrm>
              <a:off x="2896683" y="4085454"/>
              <a:ext cx="166719" cy="165409"/>
            </a:xfrm>
            <a:custGeom>
              <a:avLst/>
              <a:gdLst>
                <a:gd name="T0" fmla="*/ 0 w 15"/>
                <a:gd name="T1" fmla="*/ 8 h 16"/>
                <a:gd name="T2" fmla="*/ 7 w 15"/>
                <a:gd name="T3" fmla="*/ 0 h 16"/>
                <a:gd name="T4" fmla="*/ 15 w 15"/>
                <a:gd name="T5" fmla="*/ 8 h 16"/>
                <a:gd name="T6" fmla="*/ 7 w 15"/>
                <a:gd name="T7" fmla="*/ 16 h 16"/>
                <a:gd name="T8" fmla="*/ 0 w 15"/>
                <a:gd name="T9" fmla="*/ 8 h 16"/>
              </a:gdLst>
              <a:ahLst/>
              <a:cxnLst>
                <a:cxn ang="0">
                  <a:pos x="T0" y="T1"/>
                </a:cxn>
                <a:cxn ang="0">
                  <a:pos x="T2" y="T3"/>
                </a:cxn>
                <a:cxn ang="0">
                  <a:pos x="T4" y="T5"/>
                </a:cxn>
                <a:cxn ang="0">
                  <a:pos x="T6" y="T7"/>
                </a:cxn>
                <a:cxn ang="0">
                  <a:pos x="T8" y="T9"/>
                </a:cxn>
              </a:cxnLst>
              <a:rect l="0" t="0" r="r" b="b"/>
              <a:pathLst>
                <a:path w="15" h="16">
                  <a:moveTo>
                    <a:pt x="0" y="8"/>
                  </a:moveTo>
                  <a:lnTo>
                    <a:pt x="7" y="0"/>
                  </a:lnTo>
                  <a:lnTo>
                    <a:pt x="15" y="8"/>
                  </a:lnTo>
                  <a:lnTo>
                    <a:pt x="7" y="16"/>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54" name="Freeform 169"/>
            <p:cNvSpPr>
              <a:spLocks/>
            </p:cNvSpPr>
            <p:nvPr/>
          </p:nvSpPr>
          <p:spPr bwMode="auto">
            <a:xfrm>
              <a:off x="2896683" y="4085454"/>
              <a:ext cx="166719" cy="165409"/>
            </a:xfrm>
            <a:custGeom>
              <a:avLst/>
              <a:gdLst>
                <a:gd name="T0" fmla="*/ 0 w 15"/>
                <a:gd name="T1" fmla="*/ 8 h 16"/>
                <a:gd name="T2" fmla="*/ 7 w 15"/>
                <a:gd name="T3" fmla="*/ 0 h 16"/>
                <a:gd name="T4" fmla="*/ 15 w 15"/>
                <a:gd name="T5" fmla="*/ 8 h 16"/>
                <a:gd name="T6" fmla="*/ 7 w 15"/>
                <a:gd name="T7" fmla="*/ 16 h 16"/>
                <a:gd name="T8" fmla="*/ 0 w 15"/>
                <a:gd name="T9" fmla="*/ 8 h 16"/>
              </a:gdLst>
              <a:ahLst/>
              <a:cxnLst>
                <a:cxn ang="0">
                  <a:pos x="T0" y="T1"/>
                </a:cxn>
                <a:cxn ang="0">
                  <a:pos x="T2" y="T3"/>
                </a:cxn>
                <a:cxn ang="0">
                  <a:pos x="T4" y="T5"/>
                </a:cxn>
                <a:cxn ang="0">
                  <a:pos x="T6" y="T7"/>
                </a:cxn>
                <a:cxn ang="0">
                  <a:pos x="T8" y="T9"/>
                </a:cxn>
              </a:cxnLst>
              <a:rect l="0" t="0" r="r" b="b"/>
              <a:pathLst>
                <a:path w="15" h="16">
                  <a:moveTo>
                    <a:pt x="0" y="8"/>
                  </a:moveTo>
                  <a:lnTo>
                    <a:pt x="7" y="0"/>
                  </a:lnTo>
                  <a:lnTo>
                    <a:pt x="15" y="8"/>
                  </a:lnTo>
                  <a:lnTo>
                    <a:pt x="7" y="16"/>
                  </a:lnTo>
                  <a:lnTo>
                    <a:pt x="0" y="8"/>
                  </a:lnTo>
                  <a:close/>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55" name="Freeform 170"/>
            <p:cNvSpPr>
              <a:spLocks/>
            </p:cNvSpPr>
            <p:nvPr/>
          </p:nvSpPr>
          <p:spPr bwMode="auto">
            <a:xfrm>
              <a:off x="2963765" y="4071930"/>
              <a:ext cx="177570" cy="168530"/>
            </a:xfrm>
            <a:custGeom>
              <a:avLst/>
              <a:gdLst>
                <a:gd name="T0" fmla="*/ 0 w 16"/>
                <a:gd name="T1" fmla="*/ 8 h 16"/>
                <a:gd name="T2" fmla="*/ 8 w 16"/>
                <a:gd name="T3" fmla="*/ 0 h 16"/>
                <a:gd name="T4" fmla="*/ 16 w 16"/>
                <a:gd name="T5" fmla="*/ 8 h 16"/>
                <a:gd name="T6" fmla="*/ 8 w 16"/>
                <a:gd name="T7" fmla="*/ 16 h 16"/>
                <a:gd name="T8" fmla="*/ 0 w 16"/>
                <a:gd name="T9" fmla="*/ 8 h 16"/>
              </a:gdLst>
              <a:ahLst/>
              <a:cxnLst>
                <a:cxn ang="0">
                  <a:pos x="T0" y="T1"/>
                </a:cxn>
                <a:cxn ang="0">
                  <a:pos x="T2" y="T3"/>
                </a:cxn>
                <a:cxn ang="0">
                  <a:pos x="T4" y="T5"/>
                </a:cxn>
                <a:cxn ang="0">
                  <a:pos x="T6" y="T7"/>
                </a:cxn>
                <a:cxn ang="0">
                  <a:pos x="T8" y="T9"/>
                </a:cxn>
              </a:cxnLst>
              <a:rect l="0" t="0" r="r" b="b"/>
              <a:pathLst>
                <a:path w="16" h="16">
                  <a:moveTo>
                    <a:pt x="0" y="8"/>
                  </a:moveTo>
                  <a:lnTo>
                    <a:pt x="8" y="0"/>
                  </a:lnTo>
                  <a:lnTo>
                    <a:pt x="16" y="8"/>
                  </a:lnTo>
                  <a:lnTo>
                    <a:pt x="8" y="16"/>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56" name="Freeform 171"/>
            <p:cNvSpPr>
              <a:spLocks/>
            </p:cNvSpPr>
            <p:nvPr/>
          </p:nvSpPr>
          <p:spPr bwMode="auto">
            <a:xfrm>
              <a:off x="2963765" y="4071930"/>
              <a:ext cx="177570" cy="168530"/>
            </a:xfrm>
            <a:custGeom>
              <a:avLst/>
              <a:gdLst>
                <a:gd name="T0" fmla="*/ 0 w 16"/>
                <a:gd name="T1" fmla="*/ 8 h 16"/>
                <a:gd name="T2" fmla="*/ 8 w 16"/>
                <a:gd name="T3" fmla="*/ 0 h 16"/>
                <a:gd name="T4" fmla="*/ 16 w 16"/>
                <a:gd name="T5" fmla="*/ 8 h 16"/>
                <a:gd name="T6" fmla="*/ 8 w 16"/>
                <a:gd name="T7" fmla="*/ 16 h 16"/>
                <a:gd name="T8" fmla="*/ 0 w 16"/>
                <a:gd name="T9" fmla="*/ 8 h 16"/>
              </a:gdLst>
              <a:ahLst/>
              <a:cxnLst>
                <a:cxn ang="0">
                  <a:pos x="T0" y="T1"/>
                </a:cxn>
                <a:cxn ang="0">
                  <a:pos x="T2" y="T3"/>
                </a:cxn>
                <a:cxn ang="0">
                  <a:pos x="T4" y="T5"/>
                </a:cxn>
                <a:cxn ang="0">
                  <a:pos x="T6" y="T7"/>
                </a:cxn>
                <a:cxn ang="0">
                  <a:pos x="T8" y="T9"/>
                </a:cxn>
              </a:cxnLst>
              <a:rect l="0" t="0" r="r" b="b"/>
              <a:pathLst>
                <a:path w="16" h="16">
                  <a:moveTo>
                    <a:pt x="0" y="8"/>
                  </a:moveTo>
                  <a:lnTo>
                    <a:pt x="8" y="0"/>
                  </a:lnTo>
                  <a:lnTo>
                    <a:pt x="16" y="8"/>
                  </a:lnTo>
                  <a:lnTo>
                    <a:pt x="8" y="16"/>
                  </a:lnTo>
                  <a:lnTo>
                    <a:pt x="0" y="8"/>
                  </a:lnTo>
                  <a:close/>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57" name="Freeform 172"/>
            <p:cNvSpPr>
              <a:spLocks/>
            </p:cNvSpPr>
            <p:nvPr/>
          </p:nvSpPr>
          <p:spPr bwMode="auto">
            <a:xfrm>
              <a:off x="3053537" y="4041761"/>
              <a:ext cx="176583" cy="178933"/>
            </a:xfrm>
            <a:custGeom>
              <a:avLst/>
              <a:gdLst>
                <a:gd name="T0" fmla="*/ 0 w 16"/>
                <a:gd name="T1" fmla="*/ 9 h 17"/>
                <a:gd name="T2" fmla="*/ 8 w 16"/>
                <a:gd name="T3" fmla="*/ 0 h 17"/>
                <a:gd name="T4" fmla="*/ 16 w 16"/>
                <a:gd name="T5" fmla="*/ 9 h 17"/>
                <a:gd name="T6" fmla="*/ 8 w 16"/>
                <a:gd name="T7" fmla="*/ 17 h 17"/>
                <a:gd name="T8" fmla="*/ 0 w 16"/>
                <a:gd name="T9" fmla="*/ 9 h 17"/>
              </a:gdLst>
              <a:ahLst/>
              <a:cxnLst>
                <a:cxn ang="0">
                  <a:pos x="T0" y="T1"/>
                </a:cxn>
                <a:cxn ang="0">
                  <a:pos x="T2" y="T3"/>
                </a:cxn>
                <a:cxn ang="0">
                  <a:pos x="T4" y="T5"/>
                </a:cxn>
                <a:cxn ang="0">
                  <a:pos x="T6" y="T7"/>
                </a:cxn>
                <a:cxn ang="0">
                  <a:pos x="T8" y="T9"/>
                </a:cxn>
              </a:cxnLst>
              <a:rect l="0" t="0" r="r" b="b"/>
              <a:pathLst>
                <a:path w="16" h="17">
                  <a:moveTo>
                    <a:pt x="0" y="9"/>
                  </a:moveTo>
                  <a:lnTo>
                    <a:pt x="8" y="0"/>
                  </a:lnTo>
                  <a:lnTo>
                    <a:pt x="16" y="9"/>
                  </a:lnTo>
                  <a:lnTo>
                    <a:pt x="8" y="17"/>
                  </a:lnTo>
                  <a:lnTo>
                    <a:pt x="0" y="9"/>
                  </a:lnTo>
                  <a:close/>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58" name="Freeform 173"/>
            <p:cNvSpPr>
              <a:spLocks/>
            </p:cNvSpPr>
            <p:nvPr/>
          </p:nvSpPr>
          <p:spPr bwMode="auto">
            <a:xfrm>
              <a:off x="3307067" y="4271669"/>
              <a:ext cx="167705" cy="178933"/>
            </a:xfrm>
            <a:custGeom>
              <a:avLst/>
              <a:gdLst>
                <a:gd name="T0" fmla="*/ 0 w 15"/>
                <a:gd name="T1" fmla="*/ 8 h 17"/>
                <a:gd name="T2" fmla="*/ 8 w 15"/>
                <a:gd name="T3" fmla="*/ 0 h 17"/>
                <a:gd name="T4" fmla="*/ 15 w 15"/>
                <a:gd name="T5" fmla="*/ 8 h 17"/>
                <a:gd name="T6" fmla="*/ 8 w 15"/>
                <a:gd name="T7" fmla="*/ 17 h 17"/>
                <a:gd name="T8" fmla="*/ 0 w 15"/>
                <a:gd name="T9" fmla="*/ 8 h 17"/>
              </a:gdLst>
              <a:ahLst/>
              <a:cxnLst>
                <a:cxn ang="0">
                  <a:pos x="T0" y="T1"/>
                </a:cxn>
                <a:cxn ang="0">
                  <a:pos x="T2" y="T3"/>
                </a:cxn>
                <a:cxn ang="0">
                  <a:pos x="T4" y="T5"/>
                </a:cxn>
                <a:cxn ang="0">
                  <a:pos x="T6" y="T7"/>
                </a:cxn>
                <a:cxn ang="0">
                  <a:pos x="T8" y="T9"/>
                </a:cxn>
              </a:cxnLst>
              <a:rect l="0" t="0" r="r" b="b"/>
              <a:pathLst>
                <a:path w="15" h="17">
                  <a:moveTo>
                    <a:pt x="0" y="8"/>
                  </a:moveTo>
                  <a:lnTo>
                    <a:pt x="8" y="0"/>
                  </a:lnTo>
                  <a:lnTo>
                    <a:pt x="15" y="8"/>
                  </a:lnTo>
                  <a:lnTo>
                    <a:pt x="8" y="17"/>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59" name="Freeform 174"/>
            <p:cNvSpPr>
              <a:spLocks/>
            </p:cNvSpPr>
            <p:nvPr/>
          </p:nvSpPr>
          <p:spPr bwMode="auto">
            <a:xfrm>
              <a:off x="3307067" y="4271669"/>
              <a:ext cx="167705" cy="178933"/>
            </a:xfrm>
            <a:custGeom>
              <a:avLst/>
              <a:gdLst>
                <a:gd name="T0" fmla="*/ 0 w 15"/>
                <a:gd name="T1" fmla="*/ 8 h 17"/>
                <a:gd name="T2" fmla="*/ 8 w 15"/>
                <a:gd name="T3" fmla="*/ 0 h 17"/>
                <a:gd name="T4" fmla="*/ 15 w 15"/>
                <a:gd name="T5" fmla="*/ 8 h 17"/>
                <a:gd name="T6" fmla="*/ 8 w 15"/>
                <a:gd name="T7" fmla="*/ 17 h 17"/>
                <a:gd name="T8" fmla="*/ 0 w 15"/>
                <a:gd name="T9" fmla="*/ 8 h 17"/>
              </a:gdLst>
              <a:ahLst/>
              <a:cxnLst>
                <a:cxn ang="0">
                  <a:pos x="T0" y="T1"/>
                </a:cxn>
                <a:cxn ang="0">
                  <a:pos x="T2" y="T3"/>
                </a:cxn>
                <a:cxn ang="0">
                  <a:pos x="T4" y="T5"/>
                </a:cxn>
                <a:cxn ang="0">
                  <a:pos x="T6" y="T7"/>
                </a:cxn>
                <a:cxn ang="0">
                  <a:pos x="T8" y="T9"/>
                </a:cxn>
              </a:cxnLst>
              <a:rect l="0" t="0" r="r" b="b"/>
              <a:pathLst>
                <a:path w="15" h="17">
                  <a:moveTo>
                    <a:pt x="0" y="8"/>
                  </a:moveTo>
                  <a:lnTo>
                    <a:pt x="8" y="0"/>
                  </a:lnTo>
                  <a:lnTo>
                    <a:pt x="15" y="8"/>
                  </a:lnTo>
                  <a:lnTo>
                    <a:pt x="8" y="17"/>
                  </a:lnTo>
                  <a:lnTo>
                    <a:pt x="0" y="8"/>
                  </a:lnTo>
                  <a:close/>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60" name="Freeform 175"/>
            <p:cNvSpPr>
              <a:spLocks/>
            </p:cNvSpPr>
            <p:nvPr/>
          </p:nvSpPr>
          <p:spPr bwMode="auto">
            <a:xfrm>
              <a:off x="3164025" y="4407950"/>
              <a:ext cx="177570" cy="176853"/>
            </a:xfrm>
            <a:custGeom>
              <a:avLst/>
              <a:gdLst>
                <a:gd name="T0" fmla="*/ 0 w 16"/>
                <a:gd name="T1" fmla="*/ 8 h 17"/>
                <a:gd name="T2" fmla="*/ 8 w 16"/>
                <a:gd name="T3" fmla="*/ 0 h 17"/>
                <a:gd name="T4" fmla="*/ 16 w 16"/>
                <a:gd name="T5" fmla="*/ 8 h 17"/>
                <a:gd name="T6" fmla="*/ 8 w 16"/>
                <a:gd name="T7" fmla="*/ 17 h 17"/>
                <a:gd name="T8" fmla="*/ 0 w 16"/>
                <a:gd name="T9" fmla="*/ 8 h 17"/>
              </a:gdLst>
              <a:ahLst/>
              <a:cxnLst>
                <a:cxn ang="0">
                  <a:pos x="T0" y="T1"/>
                </a:cxn>
                <a:cxn ang="0">
                  <a:pos x="T2" y="T3"/>
                </a:cxn>
                <a:cxn ang="0">
                  <a:pos x="T4" y="T5"/>
                </a:cxn>
                <a:cxn ang="0">
                  <a:pos x="T6" y="T7"/>
                </a:cxn>
                <a:cxn ang="0">
                  <a:pos x="T8" y="T9"/>
                </a:cxn>
              </a:cxnLst>
              <a:rect l="0" t="0" r="r" b="b"/>
              <a:pathLst>
                <a:path w="16" h="17">
                  <a:moveTo>
                    <a:pt x="0" y="8"/>
                  </a:moveTo>
                  <a:lnTo>
                    <a:pt x="8" y="0"/>
                  </a:lnTo>
                  <a:lnTo>
                    <a:pt x="16" y="8"/>
                  </a:lnTo>
                  <a:lnTo>
                    <a:pt x="8" y="17"/>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61" name="Freeform 176"/>
            <p:cNvSpPr>
              <a:spLocks/>
            </p:cNvSpPr>
            <p:nvPr/>
          </p:nvSpPr>
          <p:spPr bwMode="auto">
            <a:xfrm>
              <a:off x="3164025" y="4407950"/>
              <a:ext cx="177570" cy="176853"/>
            </a:xfrm>
            <a:custGeom>
              <a:avLst/>
              <a:gdLst>
                <a:gd name="T0" fmla="*/ 0 w 16"/>
                <a:gd name="T1" fmla="*/ 8 h 17"/>
                <a:gd name="T2" fmla="*/ 8 w 16"/>
                <a:gd name="T3" fmla="*/ 0 h 17"/>
                <a:gd name="T4" fmla="*/ 16 w 16"/>
                <a:gd name="T5" fmla="*/ 8 h 17"/>
                <a:gd name="T6" fmla="*/ 8 w 16"/>
                <a:gd name="T7" fmla="*/ 17 h 17"/>
                <a:gd name="T8" fmla="*/ 0 w 16"/>
                <a:gd name="T9" fmla="*/ 8 h 17"/>
              </a:gdLst>
              <a:ahLst/>
              <a:cxnLst>
                <a:cxn ang="0">
                  <a:pos x="T0" y="T1"/>
                </a:cxn>
                <a:cxn ang="0">
                  <a:pos x="T2" y="T3"/>
                </a:cxn>
                <a:cxn ang="0">
                  <a:pos x="T4" y="T5"/>
                </a:cxn>
                <a:cxn ang="0">
                  <a:pos x="T6" y="T7"/>
                </a:cxn>
                <a:cxn ang="0">
                  <a:pos x="T8" y="T9"/>
                </a:cxn>
              </a:cxnLst>
              <a:rect l="0" t="0" r="r" b="b"/>
              <a:pathLst>
                <a:path w="16" h="17">
                  <a:moveTo>
                    <a:pt x="0" y="8"/>
                  </a:moveTo>
                  <a:lnTo>
                    <a:pt x="8" y="0"/>
                  </a:lnTo>
                  <a:lnTo>
                    <a:pt x="16" y="8"/>
                  </a:lnTo>
                  <a:lnTo>
                    <a:pt x="8" y="17"/>
                  </a:lnTo>
                  <a:lnTo>
                    <a:pt x="0" y="8"/>
                  </a:lnTo>
                  <a:close/>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62" name="Freeform 177"/>
            <p:cNvSpPr>
              <a:spLocks/>
            </p:cNvSpPr>
            <p:nvPr/>
          </p:nvSpPr>
          <p:spPr bwMode="auto">
            <a:xfrm>
              <a:off x="3230120" y="4523424"/>
              <a:ext cx="179543" cy="177893"/>
            </a:xfrm>
            <a:custGeom>
              <a:avLst/>
              <a:gdLst>
                <a:gd name="T0" fmla="*/ 0 w 16"/>
                <a:gd name="T1" fmla="*/ 8 h 17"/>
                <a:gd name="T2" fmla="*/ 8 w 16"/>
                <a:gd name="T3" fmla="*/ 0 h 17"/>
                <a:gd name="T4" fmla="*/ 16 w 16"/>
                <a:gd name="T5" fmla="*/ 9 h 17"/>
                <a:gd name="T6" fmla="*/ 8 w 16"/>
                <a:gd name="T7" fmla="*/ 17 h 17"/>
                <a:gd name="T8" fmla="*/ 0 w 16"/>
                <a:gd name="T9" fmla="*/ 8 h 17"/>
              </a:gdLst>
              <a:ahLst/>
              <a:cxnLst>
                <a:cxn ang="0">
                  <a:pos x="T0" y="T1"/>
                </a:cxn>
                <a:cxn ang="0">
                  <a:pos x="T2" y="T3"/>
                </a:cxn>
                <a:cxn ang="0">
                  <a:pos x="T4" y="T5"/>
                </a:cxn>
                <a:cxn ang="0">
                  <a:pos x="T6" y="T7"/>
                </a:cxn>
                <a:cxn ang="0">
                  <a:pos x="T8" y="T9"/>
                </a:cxn>
              </a:cxnLst>
              <a:rect l="0" t="0" r="r" b="b"/>
              <a:pathLst>
                <a:path w="16" h="17">
                  <a:moveTo>
                    <a:pt x="0" y="8"/>
                  </a:moveTo>
                  <a:lnTo>
                    <a:pt x="8" y="0"/>
                  </a:lnTo>
                  <a:lnTo>
                    <a:pt x="16" y="9"/>
                  </a:lnTo>
                  <a:lnTo>
                    <a:pt x="8" y="17"/>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63" name="Freeform 178"/>
            <p:cNvSpPr>
              <a:spLocks/>
            </p:cNvSpPr>
            <p:nvPr/>
          </p:nvSpPr>
          <p:spPr bwMode="auto">
            <a:xfrm>
              <a:off x="3230120" y="4523424"/>
              <a:ext cx="179543" cy="177893"/>
            </a:xfrm>
            <a:custGeom>
              <a:avLst/>
              <a:gdLst>
                <a:gd name="T0" fmla="*/ 0 w 16"/>
                <a:gd name="T1" fmla="*/ 8 h 17"/>
                <a:gd name="T2" fmla="*/ 8 w 16"/>
                <a:gd name="T3" fmla="*/ 0 h 17"/>
                <a:gd name="T4" fmla="*/ 16 w 16"/>
                <a:gd name="T5" fmla="*/ 9 h 17"/>
                <a:gd name="T6" fmla="*/ 8 w 16"/>
                <a:gd name="T7" fmla="*/ 17 h 17"/>
                <a:gd name="T8" fmla="*/ 0 w 16"/>
                <a:gd name="T9" fmla="*/ 8 h 17"/>
              </a:gdLst>
              <a:ahLst/>
              <a:cxnLst>
                <a:cxn ang="0">
                  <a:pos x="T0" y="T1"/>
                </a:cxn>
                <a:cxn ang="0">
                  <a:pos x="T2" y="T3"/>
                </a:cxn>
                <a:cxn ang="0">
                  <a:pos x="T4" y="T5"/>
                </a:cxn>
                <a:cxn ang="0">
                  <a:pos x="T6" y="T7"/>
                </a:cxn>
                <a:cxn ang="0">
                  <a:pos x="T8" y="T9"/>
                </a:cxn>
              </a:cxnLst>
              <a:rect l="0" t="0" r="r" b="b"/>
              <a:pathLst>
                <a:path w="16" h="17">
                  <a:moveTo>
                    <a:pt x="0" y="8"/>
                  </a:moveTo>
                  <a:lnTo>
                    <a:pt x="8" y="0"/>
                  </a:lnTo>
                  <a:lnTo>
                    <a:pt x="16" y="9"/>
                  </a:lnTo>
                  <a:lnTo>
                    <a:pt x="8" y="17"/>
                  </a:lnTo>
                  <a:lnTo>
                    <a:pt x="0" y="8"/>
                  </a:lnTo>
                  <a:close/>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64" name="Freeform 179"/>
            <p:cNvSpPr>
              <a:spLocks/>
            </p:cNvSpPr>
            <p:nvPr/>
          </p:nvSpPr>
          <p:spPr bwMode="auto">
            <a:xfrm>
              <a:off x="3331729" y="4722123"/>
              <a:ext cx="166718" cy="166449"/>
            </a:xfrm>
            <a:custGeom>
              <a:avLst/>
              <a:gdLst>
                <a:gd name="T0" fmla="*/ 0 w 15"/>
                <a:gd name="T1" fmla="*/ 8 h 16"/>
                <a:gd name="T2" fmla="*/ 8 w 15"/>
                <a:gd name="T3" fmla="*/ 0 h 16"/>
                <a:gd name="T4" fmla="*/ 15 w 15"/>
                <a:gd name="T5" fmla="*/ 8 h 16"/>
                <a:gd name="T6" fmla="*/ 8 w 15"/>
                <a:gd name="T7" fmla="*/ 16 h 16"/>
                <a:gd name="T8" fmla="*/ 0 w 15"/>
                <a:gd name="T9" fmla="*/ 8 h 16"/>
              </a:gdLst>
              <a:ahLst/>
              <a:cxnLst>
                <a:cxn ang="0">
                  <a:pos x="T0" y="T1"/>
                </a:cxn>
                <a:cxn ang="0">
                  <a:pos x="T2" y="T3"/>
                </a:cxn>
                <a:cxn ang="0">
                  <a:pos x="T4" y="T5"/>
                </a:cxn>
                <a:cxn ang="0">
                  <a:pos x="T6" y="T7"/>
                </a:cxn>
                <a:cxn ang="0">
                  <a:pos x="T8" y="T9"/>
                </a:cxn>
              </a:cxnLst>
              <a:rect l="0" t="0" r="r" b="b"/>
              <a:pathLst>
                <a:path w="15" h="16">
                  <a:moveTo>
                    <a:pt x="0" y="8"/>
                  </a:moveTo>
                  <a:lnTo>
                    <a:pt x="8" y="0"/>
                  </a:lnTo>
                  <a:lnTo>
                    <a:pt x="15" y="8"/>
                  </a:lnTo>
                  <a:lnTo>
                    <a:pt x="8" y="16"/>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65" name="Freeform 180"/>
            <p:cNvSpPr>
              <a:spLocks/>
            </p:cNvSpPr>
            <p:nvPr/>
          </p:nvSpPr>
          <p:spPr bwMode="auto">
            <a:xfrm>
              <a:off x="3331729" y="4722123"/>
              <a:ext cx="166718" cy="166449"/>
            </a:xfrm>
            <a:custGeom>
              <a:avLst/>
              <a:gdLst>
                <a:gd name="T0" fmla="*/ 0 w 15"/>
                <a:gd name="T1" fmla="*/ 8 h 16"/>
                <a:gd name="T2" fmla="*/ 8 w 15"/>
                <a:gd name="T3" fmla="*/ 0 h 16"/>
                <a:gd name="T4" fmla="*/ 15 w 15"/>
                <a:gd name="T5" fmla="*/ 8 h 16"/>
                <a:gd name="T6" fmla="*/ 8 w 15"/>
                <a:gd name="T7" fmla="*/ 16 h 16"/>
                <a:gd name="T8" fmla="*/ 0 w 15"/>
                <a:gd name="T9" fmla="*/ 8 h 16"/>
              </a:gdLst>
              <a:ahLst/>
              <a:cxnLst>
                <a:cxn ang="0">
                  <a:pos x="T0" y="T1"/>
                </a:cxn>
                <a:cxn ang="0">
                  <a:pos x="T2" y="T3"/>
                </a:cxn>
                <a:cxn ang="0">
                  <a:pos x="T4" y="T5"/>
                </a:cxn>
                <a:cxn ang="0">
                  <a:pos x="T6" y="T7"/>
                </a:cxn>
                <a:cxn ang="0">
                  <a:pos x="T8" y="T9"/>
                </a:cxn>
              </a:cxnLst>
              <a:rect l="0" t="0" r="r" b="b"/>
              <a:pathLst>
                <a:path w="15" h="16">
                  <a:moveTo>
                    <a:pt x="0" y="8"/>
                  </a:moveTo>
                  <a:lnTo>
                    <a:pt x="8" y="0"/>
                  </a:lnTo>
                  <a:lnTo>
                    <a:pt x="15" y="8"/>
                  </a:lnTo>
                  <a:lnTo>
                    <a:pt x="8" y="16"/>
                  </a:lnTo>
                  <a:lnTo>
                    <a:pt x="0" y="8"/>
                  </a:lnTo>
                  <a:close/>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66" name="Freeform 181"/>
            <p:cNvSpPr>
              <a:spLocks/>
            </p:cNvSpPr>
            <p:nvPr/>
          </p:nvSpPr>
          <p:spPr bwMode="auto">
            <a:xfrm>
              <a:off x="2998293" y="4397547"/>
              <a:ext cx="177570" cy="176853"/>
            </a:xfrm>
            <a:custGeom>
              <a:avLst/>
              <a:gdLst>
                <a:gd name="T0" fmla="*/ 0 w 16"/>
                <a:gd name="T1" fmla="*/ 8 h 17"/>
                <a:gd name="T2" fmla="*/ 8 w 16"/>
                <a:gd name="T3" fmla="*/ 0 h 17"/>
                <a:gd name="T4" fmla="*/ 16 w 16"/>
                <a:gd name="T5" fmla="*/ 9 h 17"/>
                <a:gd name="T6" fmla="*/ 8 w 16"/>
                <a:gd name="T7" fmla="*/ 17 h 17"/>
                <a:gd name="T8" fmla="*/ 0 w 16"/>
                <a:gd name="T9" fmla="*/ 8 h 17"/>
              </a:gdLst>
              <a:ahLst/>
              <a:cxnLst>
                <a:cxn ang="0">
                  <a:pos x="T0" y="T1"/>
                </a:cxn>
                <a:cxn ang="0">
                  <a:pos x="T2" y="T3"/>
                </a:cxn>
                <a:cxn ang="0">
                  <a:pos x="T4" y="T5"/>
                </a:cxn>
                <a:cxn ang="0">
                  <a:pos x="T6" y="T7"/>
                </a:cxn>
                <a:cxn ang="0">
                  <a:pos x="T8" y="T9"/>
                </a:cxn>
              </a:cxnLst>
              <a:rect l="0" t="0" r="r" b="b"/>
              <a:pathLst>
                <a:path w="16" h="17">
                  <a:moveTo>
                    <a:pt x="0" y="8"/>
                  </a:moveTo>
                  <a:lnTo>
                    <a:pt x="8" y="0"/>
                  </a:lnTo>
                  <a:lnTo>
                    <a:pt x="16" y="9"/>
                  </a:lnTo>
                  <a:lnTo>
                    <a:pt x="8" y="17"/>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67" name="Freeform 182"/>
            <p:cNvSpPr>
              <a:spLocks/>
            </p:cNvSpPr>
            <p:nvPr/>
          </p:nvSpPr>
          <p:spPr bwMode="auto">
            <a:xfrm>
              <a:off x="2998293" y="4397547"/>
              <a:ext cx="177570" cy="176853"/>
            </a:xfrm>
            <a:custGeom>
              <a:avLst/>
              <a:gdLst>
                <a:gd name="T0" fmla="*/ 0 w 16"/>
                <a:gd name="T1" fmla="*/ 8 h 17"/>
                <a:gd name="T2" fmla="*/ 8 w 16"/>
                <a:gd name="T3" fmla="*/ 0 h 17"/>
                <a:gd name="T4" fmla="*/ 16 w 16"/>
                <a:gd name="T5" fmla="*/ 9 h 17"/>
                <a:gd name="T6" fmla="*/ 8 w 16"/>
                <a:gd name="T7" fmla="*/ 17 h 17"/>
                <a:gd name="T8" fmla="*/ 0 w 16"/>
                <a:gd name="T9" fmla="*/ 8 h 17"/>
              </a:gdLst>
              <a:ahLst/>
              <a:cxnLst>
                <a:cxn ang="0">
                  <a:pos x="T0" y="T1"/>
                </a:cxn>
                <a:cxn ang="0">
                  <a:pos x="T2" y="T3"/>
                </a:cxn>
                <a:cxn ang="0">
                  <a:pos x="T4" y="T5"/>
                </a:cxn>
                <a:cxn ang="0">
                  <a:pos x="T6" y="T7"/>
                </a:cxn>
                <a:cxn ang="0">
                  <a:pos x="T8" y="T9"/>
                </a:cxn>
              </a:cxnLst>
              <a:rect l="0" t="0" r="r" b="b"/>
              <a:pathLst>
                <a:path w="16" h="17">
                  <a:moveTo>
                    <a:pt x="0" y="8"/>
                  </a:moveTo>
                  <a:lnTo>
                    <a:pt x="8" y="0"/>
                  </a:lnTo>
                  <a:lnTo>
                    <a:pt x="16" y="9"/>
                  </a:lnTo>
                  <a:lnTo>
                    <a:pt x="8" y="17"/>
                  </a:lnTo>
                  <a:lnTo>
                    <a:pt x="0" y="8"/>
                  </a:lnTo>
                  <a:close/>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68" name="Freeform 183"/>
            <p:cNvSpPr>
              <a:spLocks/>
            </p:cNvSpPr>
            <p:nvPr/>
          </p:nvSpPr>
          <p:spPr bwMode="auto">
            <a:xfrm>
              <a:off x="2874980" y="4501577"/>
              <a:ext cx="166719" cy="167490"/>
            </a:xfrm>
            <a:custGeom>
              <a:avLst/>
              <a:gdLst>
                <a:gd name="T0" fmla="*/ 0 w 15"/>
                <a:gd name="T1" fmla="*/ 8 h 16"/>
                <a:gd name="T2" fmla="*/ 7 w 15"/>
                <a:gd name="T3" fmla="*/ 0 h 16"/>
                <a:gd name="T4" fmla="*/ 15 w 15"/>
                <a:gd name="T5" fmla="*/ 8 h 16"/>
                <a:gd name="T6" fmla="*/ 7 w 15"/>
                <a:gd name="T7" fmla="*/ 16 h 16"/>
                <a:gd name="T8" fmla="*/ 0 w 15"/>
                <a:gd name="T9" fmla="*/ 8 h 16"/>
              </a:gdLst>
              <a:ahLst/>
              <a:cxnLst>
                <a:cxn ang="0">
                  <a:pos x="T0" y="T1"/>
                </a:cxn>
                <a:cxn ang="0">
                  <a:pos x="T2" y="T3"/>
                </a:cxn>
                <a:cxn ang="0">
                  <a:pos x="T4" y="T5"/>
                </a:cxn>
                <a:cxn ang="0">
                  <a:pos x="T6" y="T7"/>
                </a:cxn>
                <a:cxn ang="0">
                  <a:pos x="T8" y="T9"/>
                </a:cxn>
              </a:cxnLst>
              <a:rect l="0" t="0" r="r" b="b"/>
              <a:pathLst>
                <a:path w="15" h="16">
                  <a:moveTo>
                    <a:pt x="0" y="8"/>
                  </a:moveTo>
                  <a:lnTo>
                    <a:pt x="7" y="0"/>
                  </a:lnTo>
                  <a:lnTo>
                    <a:pt x="15" y="8"/>
                  </a:lnTo>
                  <a:lnTo>
                    <a:pt x="7" y="16"/>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69" name="Freeform 184"/>
            <p:cNvSpPr>
              <a:spLocks/>
            </p:cNvSpPr>
            <p:nvPr/>
          </p:nvSpPr>
          <p:spPr bwMode="auto">
            <a:xfrm>
              <a:off x="2874980" y="4501577"/>
              <a:ext cx="166719" cy="167490"/>
            </a:xfrm>
            <a:custGeom>
              <a:avLst/>
              <a:gdLst>
                <a:gd name="T0" fmla="*/ 0 w 15"/>
                <a:gd name="T1" fmla="*/ 8 h 16"/>
                <a:gd name="T2" fmla="*/ 7 w 15"/>
                <a:gd name="T3" fmla="*/ 0 h 16"/>
                <a:gd name="T4" fmla="*/ 15 w 15"/>
                <a:gd name="T5" fmla="*/ 8 h 16"/>
                <a:gd name="T6" fmla="*/ 7 w 15"/>
                <a:gd name="T7" fmla="*/ 16 h 16"/>
                <a:gd name="T8" fmla="*/ 0 w 15"/>
                <a:gd name="T9" fmla="*/ 8 h 16"/>
              </a:gdLst>
              <a:ahLst/>
              <a:cxnLst>
                <a:cxn ang="0">
                  <a:pos x="T0" y="T1"/>
                </a:cxn>
                <a:cxn ang="0">
                  <a:pos x="T2" y="T3"/>
                </a:cxn>
                <a:cxn ang="0">
                  <a:pos x="T4" y="T5"/>
                </a:cxn>
                <a:cxn ang="0">
                  <a:pos x="T6" y="T7"/>
                </a:cxn>
                <a:cxn ang="0">
                  <a:pos x="T8" y="T9"/>
                </a:cxn>
              </a:cxnLst>
              <a:rect l="0" t="0" r="r" b="b"/>
              <a:pathLst>
                <a:path w="15" h="16">
                  <a:moveTo>
                    <a:pt x="0" y="8"/>
                  </a:moveTo>
                  <a:lnTo>
                    <a:pt x="7" y="0"/>
                  </a:lnTo>
                  <a:lnTo>
                    <a:pt x="15" y="8"/>
                  </a:lnTo>
                  <a:lnTo>
                    <a:pt x="7" y="16"/>
                  </a:lnTo>
                  <a:lnTo>
                    <a:pt x="0" y="8"/>
                  </a:lnTo>
                  <a:close/>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70" name="Freeform 185"/>
            <p:cNvSpPr>
              <a:spLocks/>
            </p:cNvSpPr>
            <p:nvPr/>
          </p:nvSpPr>
          <p:spPr bwMode="auto">
            <a:xfrm>
              <a:off x="2807898" y="4366337"/>
              <a:ext cx="166719" cy="176853"/>
            </a:xfrm>
            <a:custGeom>
              <a:avLst/>
              <a:gdLst>
                <a:gd name="T0" fmla="*/ 0 w 15"/>
                <a:gd name="T1" fmla="*/ 8 h 17"/>
                <a:gd name="T2" fmla="*/ 7 w 15"/>
                <a:gd name="T3" fmla="*/ 0 h 17"/>
                <a:gd name="T4" fmla="*/ 15 w 15"/>
                <a:gd name="T5" fmla="*/ 8 h 17"/>
                <a:gd name="T6" fmla="*/ 7 w 15"/>
                <a:gd name="T7" fmla="*/ 17 h 17"/>
                <a:gd name="T8" fmla="*/ 0 w 15"/>
                <a:gd name="T9" fmla="*/ 8 h 17"/>
              </a:gdLst>
              <a:ahLst/>
              <a:cxnLst>
                <a:cxn ang="0">
                  <a:pos x="T0" y="T1"/>
                </a:cxn>
                <a:cxn ang="0">
                  <a:pos x="T2" y="T3"/>
                </a:cxn>
                <a:cxn ang="0">
                  <a:pos x="T4" y="T5"/>
                </a:cxn>
                <a:cxn ang="0">
                  <a:pos x="T6" y="T7"/>
                </a:cxn>
                <a:cxn ang="0">
                  <a:pos x="T8" y="T9"/>
                </a:cxn>
              </a:cxnLst>
              <a:rect l="0" t="0" r="r" b="b"/>
              <a:pathLst>
                <a:path w="15" h="17">
                  <a:moveTo>
                    <a:pt x="0" y="8"/>
                  </a:moveTo>
                  <a:lnTo>
                    <a:pt x="7" y="0"/>
                  </a:lnTo>
                  <a:lnTo>
                    <a:pt x="15" y="8"/>
                  </a:lnTo>
                  <a:lnTo>
                    <a:pt x="7" y="17"/>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71" name="Freeform 186"/>
            <p:cNvSpPr>
              <a:spLocks/>
            </p:cNvSpPr>
            <p:nvPr/>
          </p:nvSpPr>
          <p:spPr bwMode="auto">
            <a:xfrm>
              <a:off x="2807898" y="4366337"/>
              <a:ext cx="166719" cy="176853"/>
            </a:xfrm>
            <a:custGeom>
              <a:avLst/>
              <a:gdLst>
                <a:gd name="T0" fmla="*/ 0 w 15"/>
                <a:gd name="T1" fmla="*/ 8 h 17"/>
                <a:gd name="T2" fmla="*/ 7 w 15"/>
                <a:gd name="T3" fmla="*/ 0 h 17"/>
                <a:gd name="T4" fmla="*/ 15 w 15"/>
                <a:gd name="T5" fmla="*/ 8 h 17"/>
                <a:gd name="T6" fmla="*/ 7 w 15"/>
                <a:gd name="T7" fmla="*/ 17 h 17"/>
                <a:gd name="T8" fmla="*/ 0 w 15"/>
                <a:gd name="T9" fmla="*/ 8 h 17"/>
              </a:gdLst>
              <a:ahLst/>
              <a:cxnLst>
                <a:cxn ang="0">
                  <a:pos x="T0" y="T1"/>
                </a:cxn>
                <a:cxn ang="0">
                  <a:pos x="T2" y="T3"/>
                </a:cxn>
                <a:cxn ang="0">
                  <a:pos x="T4" y="T5"/>
                </a:cxn>
                <a:cxn ang="0">
                  <a:pos x="T6" y="T7"/>
                </a:cxn>
                <a:cxn ang="0">
                  <a:pos x="T8" y="T9"/>
                </a:cxn>
              </a:cxnLst>
              <a:rect l="0" t="0" r="r" b="b"/>
              <a:pathLst>
                <a:path w="15" h="17">
                  <a:moveTo>
                    <a:pt x="0" y="8"/>
                  </a:moveTo>
                  <a:lnTo>
                    <a:pt x="7" y="0"/>
                  </a:lnTo>
                  <a:lnTo>
                    <a:pt x="15" y="8"/>
                  </a:lnTo>
                  <a:lnTo>
                    <a:pt x="7" y="17"/>
                  </a:lnTo>
                  <a:lnTo>
                    <a:pt x="0" y="8"/>
                  </a:lnTo>
                  <a:close/>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72" name="Freeform 187"/>
            <p:cNvSpPr>
              <a:spLocks/>
            </p:cNvSpPr>
            <p:nvPr/>
          </p:nvSpPr>
          <p:spPr bwMode="auto">
            <a:xfrm>
              <a:off x="2729965" y="4189485"/>
              <a:ext cx="179543" cy="166449"/>
            </a:xfrm>
            <a:custGeom>
              <a:avLst/>
              <a:gdLst>
                <a:gd name="T0" fmla="*/ 0 w 16"/>
                <a:gd name="T1" fmla="*/ 8 h 16"/>
                <a:gd name="T2" fmla="*/ 8 w 16"/>
                <a:gd name="T3" fmla="*/ 0 h 16"/>
                <a:gd name="T4" fmla="*/ 16 w 16"/>
                <a:gd name="T5" fmla="*/ 8 h 16"/>
                <a:gd name="T6" fmla="*/ 8 w 16"/>
                <a:gd name="T7" fmla="*/ 16 h 16"/>
                <a:gd name="T8" fmla="*/ 0 w 16"/>
                <a:gd name="T9" fmla="*/ 8 h 16"/>
              </a:gdLst>
              <a:ahLst/>
              <a:cxnLst>
                <a:cxn ang="0">
                  <a:pos x="T0" y="T1"/>
                </a:cxn>
                <a:cxn ang="0">
                  <a:pos x="T2" y="T3"/>
                </a:cxn>
                <a:cxn ang="0">
                  <a:pos x="T4" y="T5"/>
                </a:cxn>
                <a:cxn ang="0">
                  <a:pos x="T6" y="T7"/>
                </a:cxn>
                <a:cxn ang="0">
                  <a:pos x="T8" y="T9"/>
                </a:cxn>
              </a:cxnLst>
              <a:rect l="0" t="0" r="r" b="b"/>
              <a:pathLst>
                <a:path w="16" h="16">
                  <a:moveTo>
                    <a:pt x="0" y="8"/>
                  </a:moveTo>
                  <a:lnTo>
                    <a:pt x="8" y="0"/>
                  </a:lnTo>
                  <a:lnTo>
                    <a:pt x="16" y="8"/>
                  </a:lnTo>
                  <a:lnTo>
                    <a:pt x="8" y="16"/>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73" name="Freeform 188"/>
            <p:cNvSpPr>
              <a:spLocks/>
            </p:cNvSpPr>
            <p:nvPr/>
          </p:nvSpPr>
          <p:spPr bwMode="auto">
            <a:xfrm>
              <a:off x="2729965" y="4189485"/>
              <a:ext cx="179543" cy="166449"/>
            </a:xfrm>
            <a:custGeom>
              <a:avLst/>
              <a:gdLst>
                <a:gd name="T0" fmla="*/ 0 w 16"/>
                <a:gd name="T1" fmla="*/ 8 h 16"/>
                <a:gd name="T2" fmla="*/ 8 w 16"/>
                <a:gd name="T3" fmla="*/ 0 h 16"/>
                <a:gd name="T4" fmla="*/ 16 w 16"/>
                <a:gd name="T5" fmla="*/ 8 h 16"/>
                <a:gd name="T6" fmla="*/ 8 w 16"/>
                <a:gd name="T7" fmla="*/ 16 h 16"/>
                <a:gd name="T8" fmla="*/ 0 w 16"/>
                <a:gd name="T9" fmla="*/ 8 h 16"/>
              </a:gdLst>
              <a:ahLst/>
              <a:cxnLst>
                <a:cxn ang="0">
                  <a:pos x="T0" y="T1"/>
                </a:cxn>
                <a:cxn ang="0">
                  <a:pos x="T2" y="T3"/>
                </a:cxn>
                <a:cxn ang="0">
                  <a:pos x="T4" y="T5"/>
                </a:cxn>
                <a:cxn ang="0">
                  <a:pos x="T6" y="T7"/>
                </a:cxn>
                <a:cxn ang="0">
                  <a:pos x="T8" y="T9"/>
                </a:cxn>
              </a:cxnLst>
              <a:rect l="0" t="0" r="r" b="b"/>
              <a:pathLst>
                <a:path w="16" h="16">
                  <a:moveTo>
                    <a:pt x="0" y="8"/>
                  </a:moveTo>
                  <a:lnTo>
                    <a:pt x="8" y="0"/>
                  </a:lnTo>
                  <a:lnTo>
                    <a:pt x="16" y="8"/>
                  </a:lnTo>
                  <a:lnTo>
                    <a:pt x="8" y="16"/>
                  </a:lnTo>
                  <a:lnTo>
                    <a:pt x="0" y="8"/>
                  </a:lnTo>
                  <a:close/>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74" name="Freeform 189"/>
            <p:cNvSpPr>
              <a:spLocks/>
            </p:cNvSpPr>
            <p:nvPr/>
          </p:nvSpPr>
          <p:spPr bwMode="auto">
            <a:xfrm>
              <a:off x="2763506" y="4261266"/>
              <a:ext cx="165732" cy="178933"/>
            </a:xfrm>
            <a:custGeom>
              <a:avLst/>
              <a:gdLst>
                <a:gd name="T0" fmla="*/ 0 w 15"/>
                <a:gd name="T1" fmla="*/ 9 h 17"/>
                <a:gd name="T2" fmla="*/ 7 w 15"/>
                <a:gd name="T3" fmla="*/ 0 h 17"/>
                <a:gd name="T4" fmla="*/ 15 w 15"/>
                <a:gd name="T5" fmla="*/ 9 h 17"/>
                <a:gd name="T6" fmla="*/ 7 w 15"/>
                <a:gd name="T7" fmla="*/ 17 h 17"/>
                <a:gd name="T8" fmla="*/ 0 w 15"/>
                <a:gd name="T9" fmla="*/ 9 h 17"/>
              </a:gdLst>
              <a:ahLst/>
              <a:cxnLst>
                <a:cxn ang="0">
                  <a:pos x="T0" y="T1"/>
                </a:cxn>
                <a:cxn ang="0">
                  <a:pos x="T2" y="T3"/>
                </a:cxn>
                <a:cxn ang="0">
                  <a:pos x="T4" y="T5"/>
                </a:cxn>
                <a:cxn ang="0">
                  <a:pos x="T6" y="T7"/>
                </a:cxn>
                <a:cxn ang="0">
                  <a:pos x="T8" y="T9"/>
                </a:cxn>
              </a:cxnLst>
              <a:rect l="0" t="0" r="r" b="b"/>
              <a:pathLst>
                <a:path w="15" h="17">
                  <a:moveTo>
                    <a:pt x="0" y="9"/>
                  </a:moveTo>
                  <a:lnTo>
                    <a:pt x="7" y="0"/>
                  </a:lnTo>
                  <a:lnTo>
                    <a:pt x="15" y="9"/>
                  </a:lnTo>
                  <a:lnTo>
                    <a:pt x="7" y="17"/>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75" name="Freeform 190"/>
            <p:cNvSpPr>
              <a:spLocks/>
            </p:cNvSpPr>
            <p:nvPr/>
          </p:nvSpPr>
          <p:spPr bwMode="auto">
            <a:xfrm>
              <a:off x="2763506" y="4261266"/>
              <a:ext cx="165732" cy="178933"/>
            </a:xfrm>
            <a:custGeom>
              <a:avLst/>
              <a:gdLst>
                <a:gd name="T0" fmla="*/ 0 w 15"/>
                <a:gd name="T1" fmla="*/ 9 h 17"/>
                <a:gd name="T2" fmla="*/ 7 w 15"/>
                <a:gd name="T3" fmla="*/ 0 h 17"/>
                <a:gd name="T4" fmla="*/ 15 w 15"/>
                <a:gd name="T5" fmla="*/ 9 h 17"/>
                <a:gd name="T6" fmla="*/ 7 w 15"/>
                <a:gd name="T7" fmla="*/ 17 h 17"/>
                <a:gd name="T8" fmla="*/ 0 w 15"/>
                <a:gd name="T9" fmla="*/ 9 h 17"/>
              </a:gdLst>
              <a:ahLst/>
              <a:cxnLst>
                <a:cxn ang="0">
                  <a:pos x="T0" y="T1"/>
                </a:cxn>
                <a:cxn ang="0">
                  <a:pos x="T2" y="T3"/>
                </a:cxn>
                <a:cxn ang="0">
                  <a:pos x="T4" y="T5"/>
                </a:cxn>
                <a:cxn ang="0">
                  <a:pos x="T6" y="T7"/>
                </a:cxn>
                <a:cxn ang="0">
                  <a:pos x="T8" y="T9"/>
                </a:cxn>
              </a:cxnLst>
              <a:rect l="0" t="0" r="r" b="b"/>
              <a:pathLst>
                <a:path w="15" h="17">
                  <a:moveTo>
                    <a:pt x="0" y="9"/>
                  </a:moveTo>
                  <a:lnTo>
                    <a:pt x="7" y="0"/>
                  </a:lnTo>
                  <a:lnTo>
                    <a:pt x="15" y="9"/>
                  </a:lnTo>
                  <a:lnTo>
                    <a:pt x="7" y="17"/>
                  </a:lnTo>
                  <a:lnTo>
                    <a:pt x="0" y="9"/>
                  </a:lnTo>
                  <a:close/>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76" name="Freeform 191"/>
            <p:cNvSpPr>
              <a:spLocks/>
            </p:cNvSpPr>
            <p:nvPr/>
          </p:nvSpPr>
          <p:spPr bwMode="auto">
            <a:xfrm>
              <a:off x="3063402" y="4220694"/>
              <a:ext cx="179543" cy="176853"/>
            </a:xfrm>
            <a:custGeom>
              <a:avLst/>
              <a:gdLst>
                <a:gd name="T0" fmla="*/ 0 w 16"/>
                <a:gd name="T1" fmla="*/ 8 h 17"/>
                <a:gd name="T2" fmla="*/ 8 w 16"/>
                <a:gd name="T3" fmla="*/ 0 h 17"/>
                <a:gd name="T4" fmla="*/ 16 w 16"/>
                <a:gd name="T5" fmla="*/ 9 h 17"/>
                <a:gd name="T6" fmla="*/ 8 w 16"/>
                <a:gd name="T7" fmla="*/ 17 h 17"/>
                <a:gd name="T8" fmla="*/ 0 w 16"/>
                <a:gd name="T9" fmla="*/ 8 h 17"/>
              </a:gdLst>
              <a:ahLst/>
              <a:cxnLst>
                <a:cxn ang="0">
                  <a:pos x="T0" y="T1"/>
                </a:cxn>
                <a:cxn ang="0">
                  <a:pos x="T2" y="T3"/>
                </a:cxn>
                <a:cxn ang="0">
                  <a:pos x="T4" y="T5"/>
                </a:cxn>
                <a:cxn ang="0">
                  <a:pos x="T6" y="T7"/>
                </a:cxn>
                <a:cxn ang="0">
                  <a:pos x="T8" y="T9"/>
                </a:cxn>
              </a:cxnLst>
              <a:rect l="0" t="0" r="r" b="b"/>
              <a:pathLst>
                <a:path w="16" h="17">
                  <a:moveTo>
                    <a:pt x="0" y="8"/>
                  </a:moveTo>
                  <a:lnTo>
                    <a:pt x="8" y="0"/>
                  </a:lnTo>
                  <a:lnTo>
                    <a:pt x="16" y="9"/>
                  </a:lnTo>
                  <a:lnTo>
                    <a:pt x="8" y="17"/>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77" name="Freeform 192"/>
            <p:cNvSpPr>
              <a:spLocks/>
            </p:cNvSpPr>
            <p:nvPr/>
          </p:nvSpPr>
          <p:spPr bwMode="auto">
            <a:xfrm>
              <a:off x="3063402" y="4220694"/>
              <a:ext cx="179543" cy="176853"/>
            </a:xfrm>
            <a:custGeom>
              <a:avLst/>
              <a:gdLst>
                <a:gd name="T0" fmla="*/ 0 w 16"/>
                <a:gd name="T1" fmla="*/ 8 h 17"/>
                <a:gd name="T2" fmla="*/ 8 w 16"/>
                <a:gd name="T3" fmla="*/ 0 h 17"/>
                <a:gd name="T4" fmla="*/ 16 w 16"/>
                <a:gd name="T5" fmla="*/ 9 h 17"/>
                <a:gd name="T6" fmla="*/ 8 w 16"/>
                <a:gd name="T7" fmla="*/ 17 h 17"/>
                <a:gd name="T8" fmla="*/ 0 w 16"/>
                <a:gd name="T9" fmla="*/ 8 h 17"/>
              </a:gdLst>
              <a:ahLst/>
              <a:cxnLst>
                <a:cxn ang="0">
                  <a:pos x="T0" y="T1"/>
                </a:cxn>
                <a:cxn ang="0">
                  <a:pos x="T2" y="T3"/>
                </a:cxn>
                <a:cxn ang="0">
                  <a:pos x="T4" y="T5"/>
                </a:cxn>
                <a:cxn ang="0">
                  <a:pos x="T6" y="T7"/>
                </a:cxn>
                <a:cxn ang="0">
                  <a:pos x="T8" y="T9"/>
                </a:cxn>
              </a:cxnLst>
              <a:rect l="0" t="0" r="r" b="b"/>
              <a:pathLst>
                <a:path w="16" h="17">
                  <a:moveTo>
                    <a:pt x="0" y="8"/>
                  </a:moveTo>
                  <a:lnTo>
                    <a:pt x="8" y="0"/>
                  </a:lnTo>
                  <a:lnTo>
                    <a:pt x="16" y="9"/>
                  </a:lnTo>
                  <a:lnTo>
                    <a:pt x="8" y="17"/>
                  </a:lnTo>
                  <a:lnTo>
                    <a:pt x="0" y="8"/>
                  </a:lnTo>
                  <a:close/>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78" name="Freeform 193"/>
            <p:cNvSpPr>
              <a:spLocks/>
            </p:cNvSpPr>
            <p:nvPr/>
          </p:nvSpPr>
          <p:spPr bwMode="auto">
            <a:xfrm>
              <a:off x="3220255" y="4127066"/>
              <a:ext cx="176583" cy="175813"/>
            </a:xfrm>
            <a:custGeom>
              <a:avLst/>
              <a:gdLst>
                <a:gd name="T0" fmla="*/ 0 w 16"/>
                <a:gd name="T1" fmla="*/ 9 h 17"/>
                <a:gd name="T2" fmla="*/ 8 w 16"/>
                <a:gd name="T3" fmla="*/ 0 h 17"/>
                <a:gd name="T4" fmla="*/ 16 w 16"/>
                <a:gd name="T5" fmla="*/ 9 h 17"/>
                <a:gd name="T6" fmla="*/ 8 w 16"/>
                <a:gd name="T7" fmla="*/ 17 h 17"/>
                <a:gd name="T8" fmla="*/ 0 w 16"/>
                <a:gd name="T9" fmla="*/ 9 h 17"/>
              </a:gdLst>
              <a:ahLst/>
              <a:cxnLst>
                <a:cxn ang="0">
                  <a:pos x="T0" y="T1"/>
                </a:cxn>
                <a:cxn ang="0">
                  <a:pos x="T2" y="T3"/>
                </a:cxn>
                <a:cxn ang="0">
                  <a:pos x="T4" y="T5"/>
                </a:cxn>
                <a:cxn ang="0">
                  <a:pos x="T6" y="T7"/>
                </a:cxn>
                <a:cxn ang="0">
                  <a:pos x="T8" y="T9"/>
                </a:cxn>
              </a:cxnLst>
              <a:rect l="0" t="0" r="r" b="b"/>
              <a:pathLst>
                <a:path w="16" h="17">
                  <a:moveTo>
                    <a:pt x="0" y="9"/>
                  </a:moveTo>
                  <a:lnTo>
                    <a:pt x="8" y="0"/>
                  </a:lnTo>
                  <a:lnTo>
                    <a:pt x="16" y="9"/>
                  </a:lnTo>
                  <a:lnTo>
                    <a:pt x="8" y="17"/>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79" name="Freeform 194"/>
            <p:cNvSpPr>
              <a:spLocks/>
            </p:cNvSpPr>
            <p:nvPr/>
          </p:nvSpPr>
          <p:spPr bwMode="auto">
            <a:xfrm>
              <a:off x="3220255" y="4127066"/>
              <a:ext cx="176583" cy="175813"/>
            </a:xfrm>
            <a:custGeom>
              <a:avLst/>
              <a:gdLst>
                <a:gd name="T0" fmla="*/ 0 w 16"/>
                <a:gd name="T1" fmla="*/ 9 h 17"/>
                <a:gd name="T2" fmla="*/ 8 w 16"/>
                <a:gd name="T3" fmla="*/ 0 h 17"/>
                <a:gd name="T4" fmla="*/ 16 w 16"/>
                <a:gd name="T5" fmla="*/ 9 h 17"/>
                <a:gd name="T6" fmla="*/ 8 w 16"/>
                <a:gd name="T7" fmla="*/ 17 h 17"/>
                <a:gd name="T8" fmla="*/ 0 w 16"/>
                <a:gd name="T9" fmla="*/ 9 h 17"/>
              </a:gdLst>
              <a:ahLst/>
              <a:cxnLst>
                <a:cxn ang="0">
                  <a:pos x="T0" y="T1"/>
                </a:cxn>
                <a:cxn ang="0">
                  <a:pos x="T2" y="T3"/>
                </a:cxn>
                <a:cxn ang="0">
                  <a:pos x="T4" y="T5"/>
                </a:cxn>
                <a:cxn ang="0">
                  <a:pos x="T6" y="T7"/>
                </a:cxn>
                <a:cxn ang="0">
                  <a:pos x="T8" y="T9"/>
                </a:cxn>
              </a:cxnLst>
              <a:rect l="0" t="0" r="r" b="b"/>
              <a:pathLst>
                <a:path w="16" h="17">
                  <a:moveTo>
                    <a:pt x="0" y="9"/>
                  </a:moveTo>
                  <a:lnTo>
                    <a:pt x="8" y="0"/>
                  </a:lnTo>
                  <a:lnTo>
                    <a:pt x="16" y="9"/>
                  </a:lnTo>
                  <a:lnTo>
                    <a:pt x="8" y="17"/>
                  </a:lnTo>
                  <a:lnTo>
                    <a:pt x="0" y="9"/>
                  </a:lnTo>
                  <a:close/>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80" name="Freeform 195"/>
            <p:cNvSpPr>
              <a:spLocks/>
            </p:cNvSpPr>
            <p:nvPr/>
          </p:nvSpPr>
          <p:spPr bwMode="auto">
            <a:xfrm>
              <a:off x="3431365" y="3905481"/>
              <a:ext cx="166719" cy="166449"/>
            </a:xfrm>
            <a:custGeom>
              <a:avLst/>
              <a:gdLst>
                <a:gd name="T0" fmla="*/ 0 w 15"/>
                <a:gd name="T1" fmla="*/ 8 h 16"/>
                <a:gd name="T2" fmla="*/ 8 w 15"/>
                <a:gd name="T3" fmla="*/ 0 h 16"/>
                <a:gd name="T4" fmla="*/ 15 w 15"/>
                <a:gd name="T5" fmla="*/ 8 h 16"/>
                <a:gd name="T6" fmla="*/ 8 w 15"/>
                <a:gd name="T7" fmla="*/ 16 h 16"/>
                <a:gd name="T8" fmla="*/ 0 w 15"/>
                <a:gd name="T9" fmla="*/ 8 h 16"/>
              </a:gdLst>
              <a:ahLst/>
              <a:cxnLst>
                <a:cxn ang="0">
                  <a:pos x="T0" y="T1"/>
                </a:cxn>
                <a:cxn ang="0">
                  <a:pos x="T2" y="T3"/>
                </a:cxn>
                <a:cxn ang="0">
                  <a:pos x="T4" y="T5"/>
                </a:cxn>
                <a:cxn ang="0">
                  <a:pos x="T6" y="T7"/>
                </a:cxn>
                <a:cxn ang="0">
                  <a:pos x="T8" y="T9"/>
                </a:cxn>
              </a:cxnLst>
              <a:rect l="0" t="0" r="r" b="b"/>
              <a:pathLst>
                <a:path w="15" h="16">
                  <a:moveTo>
                    <a:pt x="0" y="8"/>
                  </a:moveTo>
                  <a:lnTo>
                    <a:pt x="8" y="0"/>
                  </a:lnTo>
                  <a:lnTo>
                    <a:pt x="15" y="8"/>
                  </a:lnTo>
                  <a:lnTo>
                    <a:pt x="8" y="16"/>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81" name="Freeform 196"/>
            <p:cNvSpPr>
              <a:spLocks/>
            </p:cNvSpPr>
            <p:nvPr/>
          </p:nvSpPr>
          <p:spPr bwMode="auto">
            <a:xfrm>
              <a:off x="3431365" y="3905481"/>
              <a:ext cx="166719" cy="166449"/>
            </a:xfrm>
            <a:custGeom>
              <a:avLst/>
              <a:gdLst>
                <a:gd name="T0" fmla="*/ 0 w 15"/>
                <a:gd name="T1" fmla="*/ 8 h 16"/>
                <a:gd name="T2" fmla="*/ 8 w 15"/>
                <a:gd name="T3" fmla="*/ 0 h 16"/>
                <a:gd name="T4" fmla="*/ 15 w 15"/>
                <a:gd name="T5" fmla="*/ 8 h 16"/>
                <a:gd name="T6" fmla="*/ 8 w 15"/>
                <a:gd name="T7" fmla="*/ 16 h 16"/>
                <a:gd name="T8" fmla="*/ 0 w 15"/>
                <a:gd name="T9" fmla="*/ 8 h 16"/>
              </a:gdLst>
              <a:ahLst/>
              <a:cxnLst>
                <a:cxn ang="0">
                  <a:pos x="T0" y="T1"/>
                </a:cxn>
                <a:cxn ang="0">
                  <a:pos x="T2" y="T3"/>
                </a:cxn>
                <a:cxn ang="0">
                  <a:pos x="T4" y="T5"/>
                </a:cxn>
                <a:cxn ang="0">
                  <a:pos x="T6" y="T7"/>
                </a:cxn>
                <a:cxn ang="0">
                  <a:pos x="T8" y="T9"/>
                </a:cxn>
              </a:cxnLst>
              <a:rect l="0" t="0" r="r" b="b"/>
              <a:pathLst>
                <a:path w="15" h="16">
                  <a:moveTo>
                    <a:pt x="0" y="8"/>
                  </a:moveTo>
                  <a:lnTo>
                    <a:pt x="8" y="0"/>
                  </a:lnTo>
                  <a:lnTo>
                    <a:pt x="15" y="8"/>
                  </a:lnTo>
                  <a:lnTo>
                    <a:pt x="8" y="16"/>
                  </a:lnTo>
                  <a:lnTo>
                    <a:pt x="0" y="8"/>
                  </a:lnTo>
                  <a:close/>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82" name="Freeform 198"/>
            <p:cNvSpPr>
              <a:spLocks/>
            </p:cNvSpPr>
            <p:nvPr/>
          </p:nvSpPr>
          <p:spPr bwMode="auto">
            <a:xfrm>
              <a:off x="3053537" y="4041761"/>
              <a:ext cx="176583" cy="178933"/>
            </a:xfrm>
            <a:custGeom>
              <a:avLst/>
              <a:gdLst>
                <a:gd name="T0" fmla="*/ 0 w 16"/>
                <a:gd name="T1" fmla="*/ 9 h 17"/>
                <a:gd name="T2" fmla="*/ 8 w 16"/>
                <a:gd name="T3" fmla="*/ 0 h 17"/>
                <a:gd name="T4" fmla="*/ 16 w 16"/>
                <a:gd name="T5" fmla="*/ 9 h 17"/>
                <a:gd name="T6" fmla="*/ 8 w 16"/>
                <a:gd name="T7" fmla="*/ 17 h 17"/>
                <a:gd name="T8" fmla="*/ 0 w 16"/>
                <a:gd name="T9" fmla="*/ 9 h 17"/>
              </a:gdLst>
              <a:ahLst/>
              <a:cxnLst>
                <a:cxn ang="0">
                  <a:pos x="T0" y="T1"/>
                </a:cxn>
                <a:cxn ang="0">
                  <a:pos x="T2" y="T3"/>
                </a:cxn>
                <a:cxn ang="0">
                  <a:pos x="T4" y="T5"/>
                </a:cxn>
                <a:cxn ang="0">
                  <a:pos x="T6" y="T7"/>
                </a:cxn>
                <a:cxn ang="0">
                  <a:pos x="T8" y="T9"/>
                </a:cxn>
              </a:cxnLst>
              <a:rect l="0" t="0" r="r" b="b"/>
              <a:pathLst>
                <a:path w="16" h="17">
                  <a:moveTo>
                    <a:pt x="0" y="9"/>
                  </a:moveTo>
                  <a:lnTo>
                    <a:pt x="8" y="0"/>
                  </a:lnTo>
                  <a:lnTo>
                    <a:pt x="16" y="9"/>
                  </a:lnTo>
                  <a:lnTo>
                    <a:pt x="8" y="17"/>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83" name="Freeform 199"/>
            <p:cNvSpPr>
              <a:spLocks/>
            </p:cNvSpPr>
            <p:nvPr/>
          </p:nvSpPr>
          <p:spPr bwMode="auto">
            <a:xfrm>
              <a:off x="2953900" y="3633960"/>
              <a:ext cx="187435" cy="146684"/>
            </a:xfrm>
            <a:custGeom>
              <a:avLst/>
              <a:gdLst>
                <a:gd name="T0" fmla="*/ 8 w 17"/>
                <a:gd name="T1" fmla="*/ 0 h 14"/>
                <a:gd name="T2" fmla="*/ 17 w 17"/>
                <a:gd name="T3" fmla="*/ 14 h 14"/>
                <a:gd name="T4" fmla="*/ 0 w 17"/>
                <a:gd name="T5" fmla="*/ 14 h 14"/>
                <a:gd name="T6" fmla="*/ 8 w 17"/>
                <a:gd name="T7" fmla="*/ 0 h 14"/>
              </a:gdLst>
              <a:ahLst/>
              <a:cxnLst>
                <a:cxn ang="0">
                  <a:pos x="T0" y="T1"/>
                </a:cxn>
                <a:cxn ang="0">
                  <a:pos x="T2" y="T3"/>
                </a:cxn>
                <a:cxn ang="0">
                  <a:pos x="T4" y="T5"/>
                </a:cxn>
                <a:cxn ang="0">
                  <a:pos x="T6" y="T7"/>
                </a:cxn>
              </a:cxnLst>
              <a:rect l="0" t="0" r="r" b="b"/>
              <a:pathLst>
                <a:path w="17" h="14">
                  <a:moveTo>
                    <a:pt x="8" y="0"/>
                  </a:moveTo>
                  <a:lnTo>
                    <a:pt x="17" y="14"/>
                  </a:lnTo>
                  <a:lnTo>
                    <a:pt x="0" y="14"/>
                  </a:lnTo>
                  <a:lnTo>
                    <a:pt x="8" y="0"/>
                  </a:lnTo>
                  <a:close/>
                </a:path>
              </a:pathLst>
            </a:custGeom>
            <a:solidFill>
              <a:srgbClr val="9493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84" name="Freeform 200"/>
            <p:cNvSpPr>
              <a:spLocks/>
            </p:cNvSpPr>
            <p:nvPr/>
          </p:nvSpPr>
          <p:spPr bwMode="auto">
            <a:xfrm>
              <a:off x="2953900" y="3633960"/>
              <a:ext cx="187435" cy="146684"/>
            </a:xfrm>
            <a:custGeom>
              <a:avLst/>
              <a:gdLst>
                <a:gd name="T0" fmla="*/ 8 w 17"/>
                <a:gd name="T1" fmla="*/ 0 h 14"/>
                <a:gd name="T2" fmla="*/ 17 w 17"/>
                <a:gd name="T3" fmla="*/ 14 h 14"/>
                <a:gd name="T4" fmla="*/ 0 w 17"/>
                <a:gd name="T5" fmla="*/ 14 h 14"/>
                <a:gd name="T6" fmla="*/ 8 w 17"/>
                <a:gd name="T7" fmla="*/ 0 h 14"/>
              </a:gdLst>
              <a:ahLst/>
              <a:cxnLst>
                <a:cxn ang="0">
                  <a:pos x="T0" y="T1"/>
                </a:cxn>
                <a:cxn ang="0">
                  <a:pos x="T2" y="T3"/>
                </a:cxn>
                <a:cxn ang="0">
                  <a:pos x="T4" y="T5"/>
                </a:cxn>
                <a:cxn ang="0">
                  <a:pos x="T6" y="T7"/>
                </a:cxn>
              </a:cxnLst>
              <a:rect l="0" t="0" r="r" b="b"/>
              <a:pathLst>
                <a:path w="17" h="14">
                  <a:moveTo>
                    <a:pt x="8" y="0"/>
                  </a:moveTo>
                  <a:lnTo>
                    <a:pt x="17" y="14"/>
                  </a:lnTo>
                  <a:lnTo>
                    <a:pt x="0" y="14"/>
                  </a:lnTo>
                  <a:lnTo>
                    <a:pt x="8" y="0"/>
                  </a:lnTo>
                  <a:close/>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85" name="Freeform 201"/>
            <p:cNvSpPr>
              <a:spLocks/>
            </p:cNvSpPr>
            <p:nvPr/>
          </p:nvSpPr>
          <p:spPr bwMode="auto">
            <a:xfrm>
              <a:off x="2874980" y="3655807"/>
              <a:ext cx="188421" cy="144603"/>
            </a:xfrm>
            <a:custGeom>
              <a:avLst/>
              <a:gdLst>
                <a:gd name="T0" fmla="*/ 8 w 17"/>
                <a:gd name="T1" fmla="*/ 0 h 14"/>
                <a:gd name="T2" fmla="*/ 17 w 17"/>
                <a:gd name="T3" fmla="*/ 14 h 14"/>
                <a:gd name="T4" fmla="*/ 0 w 17"/>
                <a:gd name="T5" fmla="*/ 14 h 14"/>
                <a:gd name="T6" fmla="*/ 8 w 17"/>
                <a:gd name="T7" fmla="*/ 0 h 14"/>
              </a:gdLst>
              <a:ahLst/>
              <a:cxnLst>
                <a:cxn ang="0">
                  <a:pos x="T0" y="T1"/>
                </a:cxn>
                <a:cxn ang="0">
                  <a:pos x="T2" y="T3"/>
                </a:cxn>
                <a:cxn ang="0">
                  <a:pos x="T4" y="T5"/>
                </a:cxn>
                <a:cxn ang="0">
                  <a:pos x="T6" y="T7"/>
                </a:cxn>
              </a:cxnLst>
              <a:rect l="0" t="0" r="r" b="b"/>
              <a:pathLst>
                <a:path w="17" h="14">
                  <a:moveTo>
                    <a:pt x="8" y="0"/>
                  </a:moveTo>
                  <a:lnTo>
                    <a:pt x="17" y="14"/>
                  </a:lnTo>
                  <a:lnTo>
                    <a:pt x="0" y="14"/>
                  </a:lnTo>
                  <a:lnTo>
                    <a:pt x="8" y="0"/>
                  </a:lnTo>
                  <a:close/>
                </a:path>
              </a:pathLst>
            </a:custGeom>
            <a:solidFill>
              <a:srgbClr val="9493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86" name="Freeform 202"/>
            <p:cNvSpPr>
              <a:spLocks/>
            </p:cNvSpPr>
            <p:nvPr/>
          </p:nvSpPr>
          <p:spPr bwMode="auto">
            <a:xfrm>
              <a:off x="2874980" y="3655807"/>
              <a:ext cx="188421" cy="144603"/>
            </a:xfrm>
            <a:custGeom>
              <a:avLst/>
              <a:gdLst>
                <a:gd name="T0" fmla="*/ 8 w 17"/>
                <a:gd name="T1" fmla="*/ 0 h 14"/>
                <a:gd name="T2" fmla="*/ 17 w 17"/>
                <a:gd name="T3" fmla="*/ 14 h 14"/>
                <a:gd name="T4" fmla="*/ 0 w 17"/>
                <a:gd name="T5" fmla="*/ 14 h 14"/>
                <a:gd name="T6" fmla="*/ 8 w 17"/>
                <a:gd name="T7" fmla="*/ 0 h 14"/>
              </a:gdLst>
              <a:ahLst/>
              <a:cxnLst>
                <a:cxn ang="0">
                  <a:pos x="T0" y="T1"/>
                </a:cxn>
                <a:cxn ang="0">
                  <a:pos x="T2" y="T3"/>
                </a:cxn>
                <a:cxn ang="0">
                  <a:pos x="T4" y="T5"/>
                </a:cxn>
                <a:cxn ang="0">
                  <a:pos x="T6" y="T7"/>
                </a:cxn>
              </a:cxnLst>
              <a:rect l="0" t="0" r="r" b="b"/>
              <a:pathLst>
                <a:path w="17" h="14">
                  <a:moveTo>
                    <a:pt x="8" y="0"/>
                  </a:moveTo>
                  <a:lnTo>
                    <a:pt x="17" y="14"/>
                  </a:lnTo>
                  <a:lnTo>
                    <a:pt x="0" y="14"/>
                  </a:lnTo>
                  <a:lnTo>
                    <a:pt x="8" y="0"/>
                  </a:lnTo>
                  <a:close/>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87" name="Freeform 203"/>
            <p:cNvSpPr>
              <a:spLocks/>
            </p:cNvSpPr>
            <p:nvPr/>
          </p:nvSpPr>
          <p:spPr bwMode="auto">
            <a:xfrm>
              <a:off x="2986455" y="3988705"/>
              <a:ext cx="177570" cy="168530"/>
            </a:xfrm>
            <a:custGeom>
              <a:avLst/>
              <a:gdLst>
                <a:gd name="T0" fmla="*/ 0 w 16"/>
                <a:gd name="T1" fmla="*/ 8 h 16"/>
                <a:gd name="T2" fmla="*/ 8 w 16"/>
                <a:gd name="T3" fmla="*/ 0 h 16"/>
                <a:gd name="T4" fmla="*/ 16 w 16"/>
                <a:gd name="T5" fmla="*/ 8 h 16"/>
                <a:gd name="T6" fmla="*/ 8 w 16"/>
                <a:gd name="T7" fmla="*/ 16 h 16"/>
                <a:gd name="T8" fmla="*/ 0 w 16"/>
                <a:gd name="T9" fmla="*/ 8 h 16"/>
              </a:gdLst>
              <a:ahLst/>
              <a:cxnLst>
                <a:cxn ang="0">
                  <a:pos x="T0" y="T1"/>
                </a:cxn>
                <a:cxn ang="0">
                  <a:pos x="T2" y="T3"/>
                </a:cxn>
                <a:cxn ang="0">
                  <a:pos x="T4" y="T5"/>
                </a:cxn>
                <a:cxn ang="0">
                  <a:pos x="T6" y="T7"/>
                </a:cxn>
                <a:cxn ang="0">
                  <a:pos x="T8" y="T9"/>
                </a:cxn>
              </a:cxnLst>
              <a:rect l="0" t="0" r="r" b="b"/>
              <a:pathLst>
                <a:path w="16" h="16">
                  <a:moveTo>
                    <a:pt x="0" y="8"/>
                  </a:moveTo>
                  <a:lnTo>
                    <a:pt x="8" y="0"/>
                  </a:lnTo>
                  <a:lnTo>
                    <a:pt x="16" y="8"/>
                  </a:lnTo>
                  <a:lnTo>
                    <a:pt x="8" y="16"/>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88" name="Freeform 204"/>
            <p:cNvSpPr>
              <a:spLocks/>
            </p:cNvSpPr>
            <p:nvPr/>
          </p:nvSpPr>
          <p:spPr bwMode="auto">
            <a:xfrm>
              <a:off x="2986455" y="3988705"/>
              <a:ext cx="177570" cy="168530"/>
            </a:xfrm>
            <a:custGeom>
              <a:avLst/>
              <a:gdLst>
                <a:gd name="T0" fmla="*/ 0 w 16"/>
                <a:gd name="T1" fmla="*/ 8 h 16"/>
                <a:gd name="T2" fmla="*/ 8 w 16"/>
                <a:gd name="T3" fmla="*/ 0 h 16"/>
                <a:gd name="T4" fmla="*/ 16 w 16"/>
                <a:gd name="T5" fmla="*/ 8 h 16"/>
                <a:gd name="T6" fmla="*/ 8 w 16"/>
                <a:gd name="T7" fmla="*/ 16 h 16"/>
                <a:gd name="T8" fmla="*/ 0 w 16"/>
                <a:gd name="T9" fmla="*/ 8 h 16"/>
              </a:gdLst>
              <a:ahLst/>
              <a:cxnLst>
                <a:cxn ang="0">
                  <a:pos x="T0" y="T1"/>
                </a:cxn>
                <a:cxn ang="0">
                  <a:pos x="T2" y="T3"/>
                </a:cxn>
                <a:cxn ang="0">
                  <a:pos x="T4" y="T5"/>
                </a:cxn>
                <a:cxn ang="0">
                  <a:pos x="T6" y="T7"/>
                </a:cxn>
                <a:cxn ang="0">
                  <a:pos x="T8" y="T9"/>
                </a:cxn>
              </a:cxnLst>
              <a:rect l="0" t="0" r="r" b="b"/>
              <a:pathLst>
                <a:path w="16" h="16">
                  <a:moveTo>
                    <a:pt x="0" y="8"/>
                  </a:moveTo>
                  <a:lnTo>
                    <a:pt x="8" y="0"/>
                  </a:lnTo>
                  <a:lnTo>
                    <a:pt x="16" y="8"/>
                  </a:lnTo>
                  <a:lnTo>
                    <a:pt x="8" y="16"/>
                  </a:lnTo>
                  <a:lnTo>
                    <a:pt x="0" y="8"/>
                  </a:lnTo>
                  <a:close/>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89" name="Freeform 205"/>
            <p:cNvSpPr>
              <a:spLocks/>
            </p:cNvSpPr>
            <p:nvPr/>
          </p:nvSpPr>
          <p:spPr bwMode="auto">
            <a:xfrm>
              <a:off x="2591856" y="5276608"/>
              <a:ext cx="133177" cy="102990"/>
            </a:xfrm>
            <a:custGeom>
              <a:avLst/>
              <a:gdLst>
                <a:gd name="T0" fmla="*/ 6 w 12"/>
                <a:gd name="T1" fmla="*/ 10 h 10"/>
                <a:gd name="T2" fmla="*/ 0 w 12"/>
                <a:gd name="T3" fmla="*/ 0 h 10"/>
                <a:gd name="T4" fmla="*/ 12 w 12"/>
                <a:gd name="T5" fmla="*/ 0 h 10"/>
                <a:gd name="T6" fmla="*/ 6 w 12"/>
                <a:gd name="T7" fmla="*/ 10 h 10"/>
              </a:gdLst>
              <a:ahLst/>
              <a:cxnLst>
                <a:cxn ang="0">
                  <a:pos x="T0" y="T1"/>
                </a:cxn>
                <a:cxn ang="0">
                  <a:pos x="T2" y="T3"/>
                </a:cxn>
                <a:cxn ang="0">
                  <a:pos x="T4" y="T5"/>
                </a:cxn>
                <a:cxn ang="0">
                  <a:pos x="T6" y="T7"/>
                </a:cxn>
              </a:cxnLst>
              <a:rect l="0" t="0" r="r" b="b"/>
              <a:pathLst>
                <a:path w="12" h="10">
                  <a:moveTo>
                    <a:pt x="6" y="10"/>
                  </a:moveTo>
                  <a:lnTo>
                    <a:pt x="0" y="0"/>
                  </a:lnTo>
                  <a:lnTo>
                    <a:pt x="12" y="0"/>
                  </a:lnTo>
                  <a:lnTo>
                    <a:pt x="6" y="10"/>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90" name="Freeform 642"/>
            <p:cNvSpPr>
              <a:spLocks/>
            </p:cNvSpPr>
            <p:nvPr/>
          </p:nvSpPr>
          <p:spPr bwMode="auto">
            <a:xfrm>
              <a:off x="2687546" y="3647484"/>
              <a:ext cx="621494" cy="589855"/>
            </a:xfrm>
            <a:custGeom>
              <a:avLst/>
              <a:gdLst>
                <a:gd name="T0" fmla="*/ 99 w 630"/>
                <a:gd name="T1" fmla="*/ 562 h 567"/>
                <a:gd name="T2" fmla="*/ 216 w 630"/>
                <a:gd name="T3" fmla="*/ 85 h 567"/>
                <a:gd name="T4" fmla="*/ 379 w 630"/>
                <a:gd name="T5" fmla="*/ 37 h 567"/>
                <a:gd name="T6" fmla="*/ 630 w 630"/>
                <a:gd name="T7" fmla="*/ 379 h 567"/>
                <a:gd name="T8" fmla="*/ 336 w 630"/>
                <a:gd name="T9" fmla="*/ 511 h 567"/>
                <a:gd name="T10" fmla="*/ 99 w 630"/>
                <a:gd name="T11" fmla="*/ 562 h 567"/>
              </a:gdLst>
              <a:ahLst/>
              <a:cxnLst>
                <a:cxn ang="0">
                  <a:pos x="T0" y="T1"/>
                </a:cxn>
                <a:cxn ang="0">
                  <a:pos x="T2" y="T3"/>
                </a:cxn>
                <a:cxn ang="0">
                  <a:pos x="T4" y="T5"/>
                </a:cxn>
                <a:cxn ang="0">
                  <a:pos x="T6" y="T7"/>
                </a:cxn>
                <a:cxn ang="0">
                  <a:pos x="T8" y="T9"/>
                </a:cxn>
                <a:cxn ang="0">
                  <a:pos x="T10" y="T11"/>
                </a:cxn>
              </a:cxnLst>
              <a:rect l="0" t="0" r="r" b="b"/>
              <a:pathLst>
                <a:path w="630" h="567">
                  <a:moveTo>
                    <a:pt x="99" y="562"/>
                  </a:moveTo>
                  <a:cubicBezTo>
                    <a:pt x="0" y="557"/>
                    <a:pt x="178" y="169"/>
                    <a:pt x="216" y="85"/>
                  </a:cubicBezTo>
                  <a:cubicBezTo>
                    <a:pt x="249" y="0"/>
                    <a:pt x="308" y="12"/>
                    <a:pt x="379" y="37"/>
                  </a:cubicBezTo>
                  <a:cubicBezTo>
                    <a:pt x="450" y="62"/>
                    <a:pt x="630" y="334"/>
                    <a:pt x="630" y="379"/>
                  </a:cubicBezTo>
                  <a:cubicBezTo>
                    <a:pt x="630" y="404"/>
                    <a:pt x="388" y="516"/>
                    <a:pt x="336" y="511"/>
                  </a:cubicBezTo>
                  <a:cubicBezTo>
                    <a:pt x="303" y="501"/>
                    <a:pt x="142" y="567"/>
                    <a:pt x="99" y="562"/>
                  </a:cubicBezTo>
                  <a:close/>
                </a:path>
              </a:pathLst>
            </a:custGeom>
            <a:solidFill>
              <a:srgbClr val="0099FF">
                <a:alpha val="50000"/>
              </a:srgbClr>
            </a:solidFill>
            <a:ln w="19050" cap="flat" cmpd="sng">
              <a:solidFill>
                <a:srgbClr val="0099FF"/>
              </a:solidFill>
              <a:prstDash val="dash"/>
              <a:round/>
              <a:headEnd/>
              <a:tailEnd/>
            </a:ln>
          </p:spPr>
          <p:txBody>
            <a:bodyPr/>
            <a:lstStyle/>
            <a:p>
              <a:endParaRPr lang="en-CA"/>
            </a:p>
          </p:txBody>
        </p:sp>
        <p:sp>
          <p:nvSpPr>
            <p:cNvPr id="191" name="Freeform 156"/>
            <p:cNvSpPr>
              <a:spLocks/>
            </p:cNvSpPr>
            <p:nvPr/>
          </p:nvSpPr>
          <p:spPr bwMode="auto">
            <a:xfrm>
              <a:off x="2942062" y="4722123"/>
              <a:ext cx="189408" cy="146684"/>
            </a:xfrm>
            <a:custGeom>
              <a:avLst/>
              <a:gdLst>
                <a:gd name="T0" fmla="*/ 8 w 17"/>
                <a:gd name="T1" fmla="*/ 0 h 14"/>
                <a:gd name="T2" fmla="*/ 17 w 17"/>
                <a:gd name="T3" fmla="*/ 14 h 14"/>
                <a:gd name="T4" fmla="*/ 0 w 17"/>
                <a:gd name="T5" fmla="*/ 14 h 14"/>
                <a:gd name="T6" fmla="*/ 8 w 17"/>
                <a:gd name="T7" fmla="*/ 0 h 14"/>
              </a:gdLst>
              <a:ahLst/>
              <a:cxnLst>
                <a:cxn ang="0">
                  <a:pos x="T0" y="T1"/>
                </a:cxn>
                <a:cxn ang="0">
                  <a:pos x="T2" y="T3"/>
                </a:cxn>
                <a:cxn ang="0">
                  <a:pos x="T4" y="T5"/>
                </a:cxn>
                <a:cxn ang="0">
                  <a:pos x="T6" y="T7"/>
                </a:cxn>
              </a:cxnLst>
              <a:rect l="0" t="0" r="r" b="b"/>
              <a:pathLst>
                <a:path w="17" h="14">
                  <a:moveTo>
                    <a:pt x="8" y="0"/>
                  </a:moveTo>
                  <a:lnTo>
                    <a:pt x="17" y="14"/>
                  </a:lnTo>
                  <a:lnTo>
                    <a:pt x="0" y="14"/>
                  </a:lnTo>
                  <a:lnTo>
                    <a:pt x="8" y="0"/>
                  </a:lnTo>
                  <a:close/>
                </a:path>
              </a:pathLst>
            </a:custGeom>
            <a:solidFill>
              <a:srgbClr val="9493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92" name="Freeform 157"/>
            <p:cNvSpPr>
              <a:spLocks/>
            </p:cNvSpPr>
            <p:nvPr/>
          </p:nvSpPr>
          <p:spPr bwMode="auto">
            <a:xfrm>
              <a:off x="2942062" y="4722123"/>
              <a:ext cx="189408" cy="146684"/>
            </a:xfrm>
            <a:custGeom>
              <a:avLst/>
              <a:gdLst>
                <a:gd name="T0" fmla="*/ 8 w 17"/>
                <a:gd name="T1" fmla="*/ 0 h 14"/>
                <a:gd name="T2" fmla="*/ 17 w 17"/>
                <a:gd name="T3" fmla="*/ 14 h 14"/>
                <a:gd name="T4" fmla="*/ 0 w 17"/>
                <a:gd name="T5" fmla="*/ 14 h 14"/>
                <a:gd name="T6" fmla="*/ 8 w 17"/>
                <a:gd name="T7" fmla="*/ 0 h 14"/>
              </a:gdLst>
              <a:ahLst/>
              <a:cxnLst>
                <a:cxn ang="0">
                  <a:pos x="T0" y="T1"/>
                </a:cxn>
                <a:cxn ang="0">
                  <a:pos x="T2" y="T3"/>
                </a:cxn>
                <a:cxn ang="0">
                  <a:pos x="T4" y="T5"/>
                </a:cxn>
                <a:cxn ang="0">
                  <a:pos x="T6" y="T7"/>
                </a:cxn>
              </a:cxnLst>
              <a:rect l="0" t="0" r="r" b="b"/>
              <a:pathLst>
                <a:path w="17" h="14">
                  <a:moveTo>
                    <a:pt x="8" y="0"/>
                  </a:moveTo>
                  <a:lnTo>
                    <a:pt x="17" y="14"/>
                  </a:lnTo>
                  <a:lnTo>
                    <a:pt x="0" y="14"/>
                  </a:lnTo>
                  <a:lnTo>
                    <a:pt x="8" y="0"/>
                  </a:lnTo>
                  <a:close/>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93" name="Freeform 639"/>
            <p:cNvSpPr>
              <a:spLocks/>
            </p:cNvSpPr>
            <p:nvPr/>
          </p:nvSpPr>
          <p:spPr bwMode="auto">
            <a:xfrm>
              <a:off x="2646113" y="3935649"/>
              <a:ext cx="920403" cy="812482"/>
            </a:xfrm>
            <a:custGeom>
              <a:avLst/>
              <a:gdLst>
                <a:gd name="T0" fmla="*/ 468 w 933"/>
                <a:gd name="T1" fmla="*/ 57 h 781"/>
                <a:gd name="T2" fmla="*/ 771 w 933"/>
                <a:gd name="T3" fmla="*/ 12 h 781"/>
                <a:gd name="T4" fmla="*/ 933 w 933"/>
                <a:gd name="T5" fmla="*/ 87 h 781"/>
                <a:gd name="T6" fmla="*/ 807 w 933"/>
                <a:gd name="T7" fmla="*/ 402 h 781"/>
                <a:gd name="T8" fmla="*/ 792 w 933"/>
                <a:gd name="T9" fmla="*/ 648 h 781"/>
                <a:gd name="T10" fmla="*/ 726 w 933"/>
                <a:gd name="T11" fmla="*/ 771 h 781"/>
                <a:gd name="T12" fmla="*/ 432 w 933"/>
                <a:gd name="T13" fmla="*/ 657 h 781"/>
                <a:gd name="T14" fmla="*/ 333 w 933"/>
                <a:gd name="T15" fmla="*/ 705 h 781"/>
                <a:gd name="T16" fmla="*/ 222 w 933"/>
                <a:gd name="T17" fmla="*/ 642 h 781"/>
                <a:gd name="T18" fmla="*/ 153 w 933"/>
                <a:gd name="T19" fmla="*/ 495 h 781"/>
                <a:gd name="T20" fmla="*/ 6 w 933"/>
                <a:gd name="T21" fmla="*/ 300 h 781"/>
                <a:gd name="T22" fmla="*/ 81 w 933"/>
                <a:gd name="T23" fmla="*/ 237 h 781"/>
                <a:gd name="T24" fmla="*/ 468 w 933"/>
                <a:gd name="T25" fmla="*/ 57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3" h="781">
                  <a:moveTo>
                    <a:pt x="468" y="57"/>
                  </a:moveTo>
                  <a:cubicBezTo>
                    <a:pt x="482" y="62"/>
                    <a:pt x="702" y="0"/>
                    <a:pt x="771" y="12"/>
                  </a:cubicBezTo>
                  <a:cubicBezTo>
                    <a:pt x="864" y="21"/>
                    <a:pt x="900" y="72"/>
                    <a:pt x="933" y="87"/>
                  </a:cubicBezTo>
                  <a:cubicBezTo>
                    <a:pt x="924" y="132"/>
                    <a:pt x="793" y="402"/>
                    <a:pt x="807" y="402"/>
                  </a:cubicBezTo>
                  <a:cubicBezTo>
                    <a:pt x="821" y="402"/>
                    <a:pt x="792" y="628"/>
                    <a:pt x="792" y="648"/>
                  </a:cubicBezTo>
                  <a:cubicBezTo>
                    <a:pt x="792" y="683"/>
                    <a:pt x="778" y="766"/>
                    <a:pt x="726" y="771"/>
                  </a:cubicBezTo>
                  <a:cubicBezTo>
                    <a:pt x="622" y="781"/>
                    <a:pt x="488" y="617"/>
                    <a:pt x="432" y="657"/>
                  </a:cubicBezTo>
                  <a:cubicBezTo>
                    <a:pt x="389" y="692"/>
                    <a:pt x="328" y="646"/>
                    <a:pt x="333" y="705"/>
                  </a:cubicBezTo>
                  <a:cubicBezTo>
                    <a:pt x="333" y="745"/>
                    <a:pt x="217" y="627"/>
                    <a:pt x="222" y="642"/>
                  </a:cubicBezTo>
                  <a:cubicBezTo>
                    <a:pt x="196" y="608"/>
                    <a:pt x="191" y="567"/>
                    <a:pt x="153" y="495"/>
                  </a:cubicBezTo>
                  <a:cubicBezTo>
                    <a:pt x="120" y="445"/>
                    <a:pt x="0" y="420"/>
                    <a:pt x="6" y="300"/>
                  </a:cubicBezTo>
                  <a:cubicBezTo>
                    <a:pt x="20" y="285"/>
                    <a:pt x="29" y="242"/>
                    <a:pt x="81" y="237"/>
                  </a:cubicBezTo>
                  <a:cubicBezTo>
                    <a:pt x="203" y="217"/>
                    <a:pt x="416" y="47"/>
                    <a:pt x="468" y="57"/>
                  </a:cubicBezTo>
                  <a:close/>
                </a:path>
              </a:pathLst>
            </a:custGeom>
            <a:solidFill>
              <a:srgbClr val="FFFF00">
                <a:alpha val="50000"/>
              </a:srgbClr>
            </a:solidFill>
            <a:ln w="12700" cap="flat" cmpd="sng">
              <a:solidFill>
                <a:schemeClr val="tx2"/>
              </a:solidFill>
              <a:prstDash val="dash"/>
              <a:round/>
              <a:headEnd/>
              <a:tailEnd/>
            </a:ln>
          </p:spPr>
          <p:txBody>
            <a:bodyPr/>
            <a:lstStyle/>
            <a:p>
              <a:endParaRPr lang="en-CA"/>
            </a:p>
          </p:txBody>
        </p:sp>
        <p:sp>
          <p:nvSpPr>
            <p:cNvPr id="194" name="Freeform 647"/>
            <p:cNvSpPr>
              <a:spLocks/>
            </p:cNvSpPr>
            <p:nvPr/>
          </p:nvSpPr>
          <p:spPr bwMode="auto">
            <a:xfrm>
              <a:off x="2129188" y="4320564"/>
              <a:ext cx="1116716" cy="808320"/>
            </a:xfrm>
            <a:custGeom>
              <a:avLst/>
              <a:gdLst>
                <a:gd name="T0" fmla="*/ 1132 w 1132"/>
                <a:gd name="T1" fmla="*/ 0 h 777"/>
                <a:gd name="T2" fmla="*/ 1044 w 1132"/>
                <a:gd name="T3" fmla="*/ 52 h 777"/>
                <a:gd name="T4" fmla="*/ 1000 w 1132"/>
                <a:gd name="T5" fmla="*/ 112 h 777"/>
                <a:gd name="T6" fmla="*/ 900 w 1132"/>
                <a:gd name="T7" fmla="*/ 180 h 777"/>
                <a:gd name="T8" fmla="*/ 820 w 1132"/>
                <a:gd name="T9" fmla="*/ 244 h 777"/>
                <a:gd name="T10" fmla="*/ 732 w 1132"/>
                <a:gd name="T11" fmla="*/ 332 h 777"/>
                <a:gd name="T12" fmla="*/ 680 w 1132"/>
                <a:gd name="T13" fmla="*/ 448 h 777"/>
                <a:gd name="T14" fmla="*/ 616 w 1132"/>
                <a:gd name="T15" fmla="*/ 524 h 777"/>
                <a:gd name="T16" fmla="*/ 488 w 1132"/>
                <a:gd name="T17" fmla="*/ 596 h 777"/>
                <a:gd name="T18" fmla="*/ 336 w 1132"/>
                <a:gd name="T19" fmla="*/ 656 h 777"/>
                <a:gd name="T20" fmla="*/ 156 w 1132"/>
                <a:gd name="T21" fmla="*/ 712 h 777"/>
                <a:gd name="T22" fmla="*/ 0 w 1132"/>
                <a:gd name="T23" fmla="*/ 776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32" h="777">
                  <a:moveTo>
                    <a:pt x="1132" y="0"/>
                  </a:moveTo>
                  <a:cubicBezTo>
                    <a:pt x="1099" y="16"/>
                    <a:pt x="1066" y="33"/>
                    <a:pt x="1044" y="52"/>
                  </a:cubicBezTo>
                  <a:cubicBezTo>
                    <a:pt x="1022" y="71"/>
                    <a:pt x="1024" y="91"/>
                    <a:pt x="1000" y="112"/>
                  </a:cubicBezTo>
                  <a:cubicBezTo>
                    <a:pt x="976" y="133"/>
                    <a:pt x="930" y="158"/>
                    <a:pt x="900" y="180"/>
                  </a:cubicBezTo>
                  <a:cubicBezTo>
                    <a:pt x="870" y="202"/>
                    <a:pt x="848" y="219"/>
                    <a:pt x="820" y="244"/>
                  </a:cubicBezTo>
                  <a:cubicBezTo>
                    <a:pt x="792" y="269"/>
                    <a:pt x="755" y="298"/>
                    <a:pt x="732" y="332"/>
                  </a:cubicBezTo>
                  <a:cubicBezTo>
                    <a:pt x="709" y="366"/>
                    <a:pt x="699" y="416"/>
                    <a:pt x="680" y="448"/>
                  </a:cubicBezTo>
                  <a:cubicBezTo>
                    <a:pt x="661" y="480"/>
                    <a:pt x="648" y="499"/>
                    <a:pt x="616" y="524"/>
                  </a:cubicBezTo>
                  <a:cubicBezTo>
                    <a:pt x="584" y="549"/>
                    <a:pt x="535" y="574"/>
                    <a:pt x="488" y="596"/>
                  </a:cubicBezTo>
                  <a:cubicBezTo>
                    <a:pt x="441" y="618"/>
                    <a:pt x="391" y="637"/>
                    <a:pt x="336" y="656"/>
                  </a:cubicBezTo>
                  <a:cubicBezTo>
                    <a:pt x="281" y="675"/>
                    <a:pt x="212" y="692"/>
                    <a:pt x="156" y="712"/>
                  </a:cubicBezTo>
                  <a:cubicBezTo>
                    <a:pt x="100" y="732"/>
                    <a:pt x="23" y="777"/>
                    <a:pt x="0" y="776"/>
                  </a:cubicBezTo>
                </a:path>
              </a:pathLst>
            </a:custGeom>
            <a:noFill/>
            <a:ln w="285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sp>
          <p:nvSpPr>
            <p:cNvPr id="195" name="Freeform 655"/>
            <p:cNvSpPr>
              <a:spLocks/>
            </p:cNvSpPr>
            <p:nvPr/>
          </p:nvSpPr>
          <p:spPr bwMode="auto">
            <a:xfrm>
              <a:off x="2816777" y="4714841"/>
              <a:ext cx="481411" cy="357866"/>
            </a:xfrm>
            <a:custGeom>
              <a:avLst/>
              <a:gdLst>
                <a:gd name="T0" fmla="*/ 207 w 488"/>
                <a:gd name="T1" fmla="*/ 281 h 344"/>
                <a:gd name="T2" fmla="*/ 387 w 488"/>
                <a:gd name="T3" fmla="*/ 285 h 344"/>
                <a:gd name="T4" fmla="*/ 447 w 488"/>
                <a:gd name="T5" fmla="*/ 249 h 344"/>
                <a:gd name="T6" fmla="*/ 475 w 488"/>
                <a:gd name="T7" fmla="*/ 129 h 344"/>
                <a:gd name="T8" fmla="*/ 367 w 488"/>
                <a:gd name="T9" fmla="*/ 17 h 344"/>
                <a:gd name="T10" fmla="*/ 203 w 488"/>
                <a:gd name="T11" fmla="*/ 29 h 344"/>
                <a:gd name="T12" fmla="*/ 123 w 488"/>
                <a:gd name="T13" fmla="*/ 129 h 344"/>
                <a:gd name="T14" fmla="*/ 3 w 488"/>
                <a:gd name="T15" fmla="*/ 209 h 344"/>
                <a:gd name="T16" fmla="*/ 143 w 488"/>
                <a:gd name="T17" fmla="*/ 333 h 344"/>
                <a:gd name="T18" fmla="*/ 207 w 488"/>
                <a:gd name="T19" fmla="*/ 281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8" h="344">
                  <a:moveTo>
                    <a:pt x="207" y="281"/>
                  </a:moveTo>
                  <a:cubicBezTo>
                    <a:pt x="248" y="273"/>
                    <a:pt x="347" y="290"/>
                    <a:pt x="387" y="285"/>
                  </a:cubicBezTo>
                  <a:cubicBezTo>
                    <a:pt x="427" y="280"/>
                    <a:pt x="432" y="275"/>
                    <a:pt x="447" y="249"/>
                  </a:cubicBezTo>
                  <a:cubicBezTo>
                    <a:pt x="462" y="223"/>
                    <a:pt x="488" y="168"/>
                    <a:pt x="475" y="129"/>
                  </a:cubicBezTo>
                  <a:cubicBezTo>
                    <a:pt x="462" y="90"/>
                    <a:pt x="412" y="34"/>
                    <a:pt x="367" y="17"/>
                  </a:cubicBezTo>
                  <a:cubicBezTo>
                    <a:pt x="322" y="0"/>
                    <a:pt x="244" y="10"/>
                    <a:pt x="203" y="29"/>
                  </a:cubicBezTo>
                  <a:cubicBezTo>
                    <a:pt x="162" y="48"/>
                    <a:pt x="156" y="99"/>
                    <a:pt x="123" y="129"/>
                  </a:cubicBezTo>
                  <a:cubicBezTo>
                    <a:pt x="90" y="159"/>
                    <a:pt x="0" y="175"/>
                    <a:pt x="3" y="209"/>
                  </a:cubicBezTo>
                  <a:cubicBezTo>
                    <a:pt x="6" y="243"/>
                    <a:pt x="107" y="322"/>
                    <a:pt x="143" y="333"/>
                  </a:cubicBezTo>
                  <a:cubicBezTo>
                    <a:pt x="179" y="344"/>
                    <a:pt x="166" y="289"/>
                    <a:pt x="207" y="281"/>
                  </a:cubicBezTo>
                  <a:close/>
                </a:path>
              </a:pathLst>
            </a:custGeom>
            <a:solidFill>
              <a:srgbClr val="FF3300">
                <a:alpha val="50000"/>
              </a:srgbClr>
            </a:solidFill>
            <a:ln w="19050" cap="flat" cmpd="sng">
              <a:solidFill>
                <a:srgbClr val="FF505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sp>
          <p:nvSpPr>
            <p:cNvPr id="196" name="Freeform 132"/>
            <p:cNvSpPr>
              <a:spLocks/>
            </p:cNvSpPr>
            <p:nvPr/>
          </p:nvSpPr>
          <p:spPr bwMode="auto">
            <a:xfrm>
              <a:off x="2585937" y="5129924"/>
              <a:ext cx="133177" cy="105072"/>
            </a:xfrm>
            <a:custGeom>
              <a:avLst/>
              <a:gdLst>
                <a:gd name="T0" fmla="*/ 6 w 12"/>
                <a:gd name="T1" fmla="*/ 10 h 10"/>
                <a:gd name="T2" fmla="*/ 0 w 12"/>
                <a:gd name="T3" fmla="*/ 0 h 10"/>
                <a:gd name="T4" fmla="*/ 12 w 12"/>
                <a:gd name="T5" fmla="*/ 0 h 10"/>
                <a:gd name="T6" fmla="*/ 6 w 12"/>
                <a:gd name="T7" fmla="*/ 10 h 10"/>
              </a:gdLst>
              <a:ahLst/>
              <a:cxnLst>
                <a:cxn ang="0">
                  <a:pos x="T0" y="T1"/>
                </a:cxn>
                <a:cxn ang="0">
                  <a:pos x="T2" y="T3"/>
                </a:cxn>
                <a:cxn ang="0">
                  <a:pos x="T4" y="T5"/>
                </a:cxn>
                <a:cxn ang="0">
                  <a:pos x="T6" y="T7"/>
                </a:cxn>
              </a:cxnLst>
              <a:rect l="0" t="0" r="r" b="b"/>
              <a:pathLst>
                <a:path w="12" h="10">
                  <a:moveTo>
                    <a:pt x="6" y="10"/>
                  </a:moveTo>
                  <a:lnTo>
                    <a:pt x="0" y="0"/>
                  </a:lnTo>
                  <a:lnTo>
                    <a:pt x="12" y="0"/>
                  </a:lnTo>
                  <a:lnTo>
                    <a:pt x="6" y="10"/>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97" name="Freeform 107"/>
            <p:cNvSpPr>
              <a:spLocks/>
            </p:cNvSpPr>
            <p:nvPr/>
          </p:nvSpPr>
          <p:spPr bwMode="auto">
            <a:xfrm>
              <a:off x="2852291" y="4921862"/>
              <a:ext cx="201246" cy="155006"/>
            </a:xfrm>
            <a:custGeom>
              <a:avLst/>
              <a:gdLst>
                <a:gd name="T0" fmla="*/ 9 w 18"/>
                <a:gd name="T1" fmla="*/ 15 h 15"/>
                <a:gd name="T2" fmla="*/ 0 w 18"/>
                <a:gd name="T3" fmla="*/ 0 h 15"/>
                <a:gd name="T4" fmla="*/ 18 w 18"/>
                <a:gd name="T5" fmla="*/ 0 h 15"/>
                <a:gd name="T6" fmla="*/ 9 w 18"/>
                <a:gd name="T7" fmla="*/ 15 h 15"/>
              </a:gdLst>
              <a:ahLst/>
              <a:cxnLst>
                <a:cxn ang="0">
                  <a:pos x="T0" y="T1"/>
                </a:cxn>
                <a:cxn ang="0">
                  <a:pos x="T2" y="T3"/>
                </a:cxn>
                <a:cxn ang="0">
                  <a:pos x="T4" y="T5"/>
                </a:cxn>
                <a:cxn ang="0">
                  <a:pos x="T6" y="T7"/>
                </a:cxn>
              </a:cxnLst>
              <a:rect l="0" t="0" r="r" b="b"/>
              <a:pathLst>
                <a:path w="18" h="15">
                  <a:moveTo>
                    <a:pt x="9" y="15"/>
                  </a:moveTo>
                  <a:lnTo>
                    <a:pt x="0" y="0"/>
                  </a:lnTo>
                  <a:lnTo>
                    <a:pt x="18" y="0"/>
                  </a:lnTo>
                  <a:lnTo>
                    <a:pt x="9" y="15"/>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98" name="Freeform 108"/>
            <p:cNvSpPr>
              <a:spLocks/>
            </p:cNvSpPr>
            <p:nvPr/>
          </p:nvSpPr>
          <p:spPr bwMode="auto">
            <a:xfrm>
              <a:off x="2852291" y="4868807"/>
              <a:ext cx="201246" cy="156046"/>
            </a:xfrm>
            <a:custGeom>
              <a:avLst/>
              <a:gdLst>
                <a:gd name="T0" fmla="*/ 9 w 18"/>
                <a:gd name="T1" fmla="*/ 15 h 15"/>
                <a:gd name="T2" fmla="*/ 0 w 18"/>
                <a:gd name="T3" fmla="*/ 0 h 15"/>
                <a:gd name="T4" fmla="*/ 18 w 18"/>
                <a:gd name="T5" fmla="*/ 0 h 15"/>
                <a:gd name="T6" fmla="*/ 9 w 18"/>
                <a:gd name="T7" fmla="*/ 15 h 15"/>
              </a:gdLst>
              <a:ahLst/>
              <a:cxnLst>
                <a:cxn ang="0">
                  <a:pos x="T0" y="T1"/>
                </a:cxn>
                <a:cxn ang="0">
                  <a:pos x="T2" y="T3"/>
                </a:cxn>
                <a:cxn ang="0">
                  <a:pos x="T4" y="T5"/>
                </a:cxn>
                <a:cxn ang="0">
                  <a:pos x="T6" y="T7"/>
                </a:cxn>
              </a:cxnLst>
              <a:rect l="0" t="0" r="r" b="b"/>
              <a:pathLst>
                <a:path w="18" h="15">
                  <a:moveTo>
                    <a:pt x="9" y="15"/>
                  </a:moveTo>
                  <a:lnTo>
                    <a:pt x="0" y="0"/>
                  </a:lnTo>
                  <a:lnTo>
                    <a:pt x="18" y="0"/>
                  </a:lnTo>
                  <a:lnTo>
                    <a:pt x="9" y="15"/>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99" name="Freeform 109"/>
            <p:cNvSpPr>
              <a:spLocks/>
            </p:cNvSpPr>
            <p:nvPr/>
          </p:nvSpPr>
          <p:spPr bwMode="auto">
            <a:xfrm>
              <a:off x="2953900" y="4868807"/>
              <a:ext cx="198286" cy="156046"/>
            </a:xfrm>
            <a:custGeom>
              <a:avLst/>
              <a:gdLst>
                <a:gd name="T0" fmla="*/ 9 w 18"/>
                <a:gd name="T1" fmla="*/ 15 h 15"/>
                <a:gd name="T2" fmla="*/ 0 w 18"/>
                <a:gd name="T3" fmla="*/ 0 h 15"/>
                <a:gd name="T4" fmla="*/ 18 w 18"/>
                <a:gd name="T5" fmla="*/ 0 h 15"/>
                <a:gd name="T6" fmla="*/ 9 w 18"/>
                <a:gd name="T7" fmla="*/ 15 h 15"/>
              </a:gdLst>
              <a:ahLst/>
              <a:cxnLst>
                <a:cxn ang="0">
                  <a:pos x="T0" y="T1"/>
                </a:cxn>
                <a:cxn ang="0">
                  <a:pos x="T2" y="T3"/>
                </a:cxn>
                <a:cxn ang="0">
                  <a:pos x="T4" y="T5"/>
                </a:cxn>
                <a:cxn ang="0">
                  <a:pos x="T6" y="T7"/>
                </a:cxn>
              </a:cxnLst>
              <a:rect l="0" t="0" r="r" b="b"/>
              <a:pathLst>
                <a:path w="18" h="15">
                  <a:moveTo>
                    <a:pt x="9" y="15"/>
                  </a:moveTo>
                  <a:lnTo>
                    <a:pt x="0" y="0"/>
                  </a:lnTo>
                  <a:lnTo>
                    <a:pt x="18" y="0"/>
                  </a:lnTo>
                  <a:lnTo>
                    <a:pt x="9" y="15"/>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200" name="Freeform 110"/>
            <p:cNvSpPr>
              <a:spLocks/>
            </p:cNvSpPr>
            <p:nvPr/>
          </p:nvSpPr>
          <p:spPr bwMode="auto">
            <a:xfrm>
              <a:off x="3008158" y="4753332"/>
              <a:ext cx="200259" cy="156046"/>
            </a:xfrm>
            <a:custGeom>
              <a:avLst/>
              <a:gdLst>
                <a:gd name="T0" fmla="*/ 9 w 18"/>
                <a:gd name="T1" fmla="*/ 15 h 15"/>
                <a:gd name="T2" fmla="*/ 0 w 18"/>
                <a:gd name="T3" fmla="*/ 0 h 15"/>
                <a:gd name="T4" fmla="*/ 18 w 18"/>
                <a:gd name="T5" fmla="*/ 0 h 15"/>
                <a:gd name="T6" fmla="*/ 9 w 18"/>
                <a:gd name="T7" fmla="*/ 15 h 15"/>
              </a:gdLst>
              <a:ahLst/>
              <a:cxnLst>
                <a:cxn ang="0">
                  <a:pos x="T0" y="T1"/>
                </a:cxn>
                <a:cxn ang="0">
                  <a:pos x="T2" y="T3"/>
                </a:cxn>
                <a:cxn ang="0">
                  <a:pos x="T4" y="T5"/>
                </a:cxn>
                <a:cxn ang="0">
                  <a:pos x="T6" y="T7"/>
                </a:cxn>
              </a:cxnLst>
              <a:rect l="0" t="0" r="r" b="b"/>
              <a:pathLst>
                <a:path w="18" h="15">
                  <a:moveTo>
                    <a:pt x="9" y="15"/>
                  </a:moveTo>
                  <a:lnTo>
                    <a:pt x="0" y="0"/>
                  </a:lnTo>
                  <a:lnTo>
                    <a:pt x="18" y="0"/>
                  </a:lnTo>
                  <a:lnTo>
                    <a:pt x="9" y="15"/>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201" name="Freeform 111"/>
            <p:cNvSpPr>
              <a:spLocks/>
            </p:cNvSpPr>
            <p:nvPr/>
          </p:nvSpPr>
          <p:spPr bwMode="auto">
            <a:xfrm>
              <a:off x="3086091" y="4836557"/>
              <a:ext cx="201246" cy="157087"/>
            </a:xfrm>
            <a:custGeom>
              <a:avLst/>
              <a:gdLst>
                <a:gd name="T0" fmla="*/ 9 w 18"/>
                <a:gd name="T1" fmla="*/ 15 h 15"/>
                <a:gd name="T2" fmla="*/ 0 w 18"/>
                <a:gd name="T3" fmla="*/ 0 h 15"/>
                <a:gd name="T4" fmla="*/ 18 w 18"/>
                <a:gd name="T5" fmla="*/ 0 h 15"/>
                <a:gd name="T6" fmla="*/ 9 w 18"/>
                <a:gd name="T7" fmla="*/ 15 h 15"/>
              </a:gdLst>
              <a:ahLst/>
              <a:cxnLst>
                <a:cxn ang="0">
                  <a:pos x="T0" y="T1"/>
                </a:cxn>
                <a:cxn ang="0">
                  <a:pos x="T2" y="T3"/>
                </a:cxn>
                <a:cxn ang="0">
                  <a:pos x="T4" y="T5"/>
                </a:cxn>
                <a:cxn ang="0">
                  <a:pos x="T6" y="T7"/>
                </a:cxn>
              </a:cxnLst>
              <a:rect l="0" t="0" r="r" b="b"/>
              <a:pathLst>
                <a:path w="18" h="15">
                  <a:moveTo>
                    <a:pt x="9" y="15"/>
                  </a:moveTo>
                  <a:lnTo>
                    <a:pt x="0" y="0"/>
                  </a:lnTo>
                  <a:lnTo>
                    <a:pt x="18" y="0"/>
                  </a:lnTo>
                  <a:lnTo>
                    <a:pt x="9" y="15"/>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202" name="Freeform 131"/>
            <p:cNvSpPr>
              <a:spLocks/>
            </p:cNvSpPr>
            <p:nvPr/>
          </p:nvSpPr>
          <p:spPr bwMode="auto">
            <a:xfrm>
              <a:off x="3141335" y="4898975"/>
              <a:ext cx="134164" cy="106112"/>
            </a:xfrm>
            <a:custGeom>
              <a:avLst/>
              <a:gdLst>
                <a:gd name="T0" fmla="*/ 6 w 12"/>
                <a:gd name="T1" fmla="*/ 10 h 10"/>
                <a:gd name="T2" fmla="*/ 0 w 12"/>
                <a:gd name="T3" fmla="*/ 0 h 10"/>
                <a:gd name="T4" fmla="*/ 12 w 12"/>
                <a:gd name="T5" fmla="*/ 0 h 10"/>
                <a:gd name="T6" fmla="*/ 6 w 12"/>
                <a:gd name="T7" fmla="*/ 10 h 10"/>
              </a:gdLst>
              <a:ahLst/>
              <a:cxnLst>
                <a:cxn ang="0">
                  <a:pos x="T0" y="T1"/>
                </a:cxn>
                <a:cxn ang="0">
                  <a:pos x="T2" y="T3"/>
                </a:cxn>
                <a:cxn ang="0">
                  <a:pos x="T4" y="T5"/>
                </a:cxn>
                <a:cxn ang="0">
                  <a:pos x="T6" y="T7"/>
                </a:cxn>
              </a:cxnLst>
              <a:rect l="0" t="0" r="r" b="b"/>
              <a:pathLst>
                <a:path w="12" h="10">
                  <a:moveTo>
                    <a:pt x="6" y="10"/>
                  </a:moveTo>
                  <a:lnTo>
                    <a:pt x="0" y="0"/>
                  </a:lnTo>
                  <a:lnTo>
                    <a:pt x="12" y="0"/>
                  </a:lnTo>
                  <a:lnTo>
                    <a:pt x="6" y="10"/>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203" name="Freeform 133"/>
            <p:cNvSpPr>
              <a:spLocks/>
            </p:cNvSpPr>
            <p:nvPr/>
          </p:nvSpPr>
          <p:spPr bwMode="auto">
            <a:xfrm>
              <a:off x="2840453" y="4963475"/>
              <a:ext cx="134164" cy="102991"/>
            </a:xfrm>
            <a:custGeom>
              <a:avLst/>
              <a:gdLst>
                <a:gd name="T0" fmla="*/ 6 w 12"/>
                <a:gd name="T1" fmla="*/ 10 h 10"/>
                <a:gd name="T2" fmla="*/ 0 w 12"/>
                <a:gd name="T3" fmla="*/ 0 h 10"/>
                <a:gd name="T4" fmla="*/ 12 w 12"/>
                <a:gd name="T5" fmla="*/ 0 h 10"/>
                <a:gd name="T6" fmla="*/ 6 w 12"/>
                <a:gd name="T7" fmla="*/ 10 h 10"/>
              </a:gdLst>
              <a:ahLst/>
              <a:cxnLst>
                <a:cxn ang="0">
                  <a:pos x="T0" y="T1"/>
                </a:cxn>
                <a:cxn ang="0">
                  <a:pos x="T2" y="T3"/>
                </a:cxn>
                <a:cxn ang="0">
                  <a:pos x="T4" y="T5"/>
                </a:cxn>
                <a:cxn ang="0">
                  <a:pos x="T6" y="T7"/>
                </a:cxn>
              </a:cxnLst>
              <a:rect l="0" t="0" r="r" b="b"/>
              <a:pathLst>
                <a:path w="12" h="10">
                  <a:moveTo>
                    <a:pt x="6" y="10"/>
                  </a:moveTo>
                  <a:lnTo>
                    <a:pt x="0" y="0"/>
                  </a:lnTo>
                  <a:lnTo>
                    <a:pt x="12" y="0"/>
                  </a:lnTo>
                  <a:lnTo>
                    <a:pt x="6" y="10"/>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204" name="Freeform 208"/>
            <p:cNvSpPr>
              <a:spLocks/>
            </p:cNvSpPr>
            <p:nvPr/>
          </p:nvSpPr>
          <p:spPr bwMode="auto">
            <a:xfrm rot="21172499">
              <a:off x="1934264" y="4859081"/>
              <a:ext cx="390009" cy="293241"/>
            </a:xfrm>
            <a:custGeom>
              <a:avLst/>
              <a:gdLst>
                <a:gd name="T0" fmla="*/ 1 w 20"/>
                <a:gd name="T1" fmla="*/ 0 h 11"/>
                <a:gd name="T2" fmla="*/ 20 w 20"/>
                <a:gd name="T3" fmla="*/ 10 h 11"/>
                <a:gd name="T4" fmla="*/ 19 w 20"/>
                <a:gd name="T5" fmla="*/ 11 h 11"/>
                <a:gd name="T6" fmla="*/ 0 w 20"/>
                <a:gd name="T7" fmla="*/ 1 h 11"/>
                <a:gd name="T8" fmla="*/ 1 w 20"/>
                <a:gd name="T9" fmla="*/ 0 h 11"/>
              </a:gdLst>
              <a:ahLst/>
              <a:cxnLst>
                <a:cxn ang="0">
                  <a:pos x="T0" y="T1"/>
                </a:cxn>
                <a:cxn ang="0">
                  <a:pos x="T2" y="T3"/>
                </a:cxn>
                <a:cxn ang="0">
                  <a:pos x="T4" y="T5"/>
                </a:cxn>
                <a:cxn ang="0">
                  <a:pos x="T6" y="T7"/>
                </a:cxn>
                <a:cxn ang="0">
                  <a:pos x="T8" y="T9"/>
                </a:cxn>
              </a:cxnLst>
              <a:rect l="0" t="0" r="r" b="b"/>
              <a:pathLst>
                <a:path w="20" h="11">
                  <a:moveTo>
                    <a:pt x="1" y="0"/>
                  </a:moveTo>
                  <a:lnTo>
                    <a:pt x="20" y="10"/>
                  </a:lnTo>
                  <a:lnTo>
                    <a:pt x="19" y="11"/>
                  </a:lnTo>
                  <a:lnTo>
                    <a:pt x="0" y="1"/>
                  </a:lnTo>
                  <a:lnTo>
                    <a:pt x="1" y="0"/>
                  </a:lnTo>
                  <a:close/>
                </a:path>
              </a:pathLst>
            </a:custGeom>
            <a:solidFill>
              <a:schemeClr val="tx1">
                <a:lumMod val="85000"/>
              </a:schemeClr>
            </a:solidFill>
            <a:ln w="9525">
              <a:solidFill>
                <a:schemeClr val="tx1">
                  <a:lumMod val="85000"/>
                </a:schemeClr>
              </a:solidFill>
              <a:round/>
              <a:headEnd/>
              <a:tailEnd/>
            </a:ln>
          </p:spPr>
          <p:txBody>
            <a:bodyPr/>
            <a:lstStyle/>
            <a:p>
              <a:endParaRPr lang="en-CA"/>
            </a:p>
          </p:txBody>
        </p:sp>
        <p:sp>
          <p:nvSpPr>
            <p:cNvPr id="205" name="Freeform 78"/>
            <p:cNvSpPr>
              <a:spLocks/>
            </p:cNvSpPr>
            <p:nvPr/>
          </p:nvSpPr>
          <p:spPr bwMode="auto">
            <a:xfrm rot="21172499">
              <a:off x="1902497" y="4269948"/>
              <a:ext cx="388273" cy="297866"/>
            </a:xfrm>
            <a:custGeom>
              <a:avLst/>
              <a:gdLst>
                <a:gd name="T0" fmla="*/ 1 w 20"/>
                <a:gd name="T1" fmla="*/ 0 h 11"/>
                <a:gd name="T2" fmla="*/ 20 w 20"/>
                <a:gd name="T3" fmla="*/ 10 h 11"/>
                <a:gd name="T4" fmla="*/ 19 w 20"/>
                <a:gd name="T5" fmla="*/ 11 h 11"/>
                <a:gd name="T6" fmla="*/ 0 w 20"/>
                <a:gd name="T7" fmla="*/ 1 h 11"/>
                <a:gd name="T8" fmla="*/ 1 w 20"/>
                <a:gd name="T9" fmla="*/ 0 h 11"/>
              </a:gdLst>
              <a:ahLst/>
              <a:cxnLst>
                <a:cxn ang="0">
                  <a:pos x="T0" y="T1"/>
                </a:cxn>
                <a:cxn ang="0">
                  <a:pos x="T2" y="T3"/>
                </a:cxn>
                <a:cxn ang="0">
                  <a:pos x="T4" y="T5"/>
                </a:cxn>
                <a:cxn ang="0">
                  <a:pos x="T6" y="T7"/>
                </a:cxn>
                <a:cxn ang="0">
                  <a:pos x="T8" y="T9"/>
                </a:cxn>
              </a:cxnLst>
              <a:rect l="0" t="0" r="r" b="b"/>
              <a:pathLst>
                <a:path w="20" h="11">
                  <a:moveTo>
                    <a:pt x="1" y="0"/>
                  </a:moveTo>
                  <a:lnTo>
                    <a:pt x="20" y="10"/>
                  </a:lnTo>
                  <a:lnTo>
                    <a:pt x="19" y="11"/>
                  </a:lnTo>
                  <a:lnTo>
                    <a:pt x="0" y="1"/>
                  </a:lnTo>
                  <a:lnTo>
                    <a:pt x="1" y="0"/>
                  </a:lnTo>
                  <a:close/>
                </a:path>
              </a:pathLst>
            </a:custGeom>
            <a:solidFill>
              <a:schemeClr val="tx1">
                <a:lumMod val="85000"/>
              </a:schemeClr>
            </a:solidFill>
            <a:ln w="9525">
              <a:solidFill>
                <a:schemeClr val="tx1">
                  <a:lumMod val="85000"/>
                </a:schemeClr>
              </a:solidFill>
              <a:round/>
              <a:headEnd/>
              <a:tailEnd/>
            </a:ln>
          </p:spPr>
          <p:txBody>
            <a:bodyPr/>
            <a:lstStyle/>
            <a:p>
              <a:endParaRPr lang="en-CA"/>
            </a:p>
          </p:txBody>
        </p:sp>
        <p:sp>
          <p:nvSpPr>
            <p:cNvPr id="206" name="Rectangle 73"/>
            <p:cNvSpPr>
              <a:spLocks noChangeArrowheads="1"/>
            </p:cNvSpPr>
            <p:nvPr/>
          </p:nvSpPr>
          <p:spPr bwMode="auto">
            <a:xfrm>
              <a:off x="1475656" y="4518162"/>
              <a:ext cx="152186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en-US" i="1" dirty="0" smtClean="0">
                  <a:solidFill>
                    <a:schemeClr val="tx1">
                      <a:lumMod val="85000"/>
                    </a:schemeClr>
                  </a:solidFill>
                </a:rPr>
                <a:t>Silica-</a:t>
              </a:r>
            </a:p>
            <a:p>
              <a:r>
                <a:rPr lang="en-US" altLang="en-US" i="1" dirty="0" smtClean="0">
                  <a:solidFill>
                    <a:schemeClr val="tx1">
                      <a:lumMod val="85000"/>
                    </a:schemeClr>
                  </a:solidFill>
                </a:rPr>
                <a:t>sat</a:t>
              </a:r>
              <a:r>
                <a:rPr lang="en-US" altLang="en-US" sz="2000" i="1" dirty="0">
                  <a:solidFill>
                    <a:schemeClr val="tx1">
                      <a:lumMod val="85000"/>
                    </a:schemeClr>
                  </a:solidFill>
                </a:rPr>
                <a:t>.</a:t>
              </a:r>
              <a:endParaRPr lang="en-US" altLang="en-US" sz="2000" dirty="0">
                <a:solidFill>
                  <a:schemeClr val="tx1">
                    <a:lumMod val="85000"/>
                  </a:schemeClr>
                </a:solidFill>
              </a:endParaRPr>
            </a:p>
          </p:txBody>
        </p:sp>
        <p:sp>
          <p:nvSpPr>
            <p:cNvPr id="207" name="Freeform 648"/>
            <p:cNvSpPr>
              <a:spLocks/>
            </p:cNvSpPr>
            <p:nvPr/>
          </p:nvSpPr>
          <p:spPr bwMode="auto">
            <a:xfrm rot="2728150">
              <a:off x="3043800" y="4541396"/>
              <a:ext cx="789368" cy="721194"/>
            </a:xfrm>
            <a:custGeom>
              <a:avLst/>
              <a:gdLst>
                <a:gd name="T0" fmla="*/ 186 w 1204"/>
                <a:gd name="T1" fmla="*/ 1289 h 1302"/>
                <a:gd name="T2" fmla="*/ 66 w 1204"/>
                <a:gd name="T3" fmla="*/ 1287 h 1302"/>
                <a:gd name="T4" fmla="*/ 22 w 1204"/>
                <a:gd name="T5" fmla="*/ 1201 h 1302"/>
                <a:gd name="T6" fmla="*/ 20 w 1204"/>
                <a:gd name="T7" fmla="*/ 1085 h 1302"/>
                <a:gd name="T8" fmla="*/ 24 w 1204"/>
                <a:gd name="T9" fmla="*/ 725 h 1302"/>
                <a:gd name="T10" fmla="*/ 58 w 1204"/>
                <a:gd name="T11" fmla="*/ 483 h 1302"/>
                <a:gd name="T12" fmla="*/ 370 w 1204"/>
                <a:gd name="T13" fmla="*/ 163 h 1302"/>
                <a:gd name="T14" fmla="*/ 542 w 1204"/>
                <a:gd name="T15" fmla="*/ 59 h 1302"/>
                <a:gd name="T16" fmla="*/ 730 w 1204"/>
                <a:gd name="T17" fmla="*/ 5 h 1302"/>
                <a:gd name="T18" fmla="*/ 858 w 1204"/>
                <a:gd name="T19" fmla="*/ 29 h 1302"/>
                <a:gd name="T20" fmla="*/ 974 w 1204"/>
                <a:gd name="T21" fmla="*/ 81 h 1302"/>
                <a:gd name="T22" fmla="*/ 1070 w 1204"/>
                <a:gd name="T23" fmla="*/ 189 h 1302"/>
                <a:gd name="T24" fmla="*/ 1130 w 1204"/>
                <a:gd name="T25" fmla="*/ 289 h 1302"/>
                <a:gd name="T26" fmla="*/ 1170 w 1204"/>
                <a:gd name="T27" fmla="*/ 372 h 1302"/>
                <a:gd name="T28" fmla="*/ 1202 w 1204"/>
                <a:gd name="T29" fmla="*/ 489 h 1302"/>
                <a:gd name="T30" fmla="*/ 1182 w 1204"/>
                <a:gd name="T31" fmla="*/ 633 h 1302"/>
                <a:gd name="T32" fmla="*/ 1138 w 1204"/>
                <a:gd name="T33" fmla="*/ 729 h 1302"/>
                <a:gd name="T34" fmla="*/ 1050 w 1204"/>
                <a:gd name="T35" fmla="*/ 809 h 1302"/>
                <a:gd name="T36" fmla="*/ 934 w 1204"/>
                <a:gd name="T37" fmla="*/ 889 h 1302"/>
                <a:gd name="T38" fmla="*/ 762 w 1204"/>
                <a:gd name="T39" fmla="*/ 1020 h 1302"/>
                <a:gd name="T40" fmla="*/ 678 w 1204"/>
                <a:gd name="T41" fmla="*/ 1056 h 1302"/>
                <a:gd name="T42" fmla="*/ 546 w 1204"/>
                <a:gd name="T43" fmla="*/ 1121 h 1302"/>
                <a:gd name="T44" fmla="*/ 466 w 1204"/>
                <a:gd name="T45" fmla="*/ 1173 h 1302"/>
                <a:gd name="T46" fmla="*/ 398 w 1204"/>
                <a:gd name="T47" fmla="*/ 1213 h 1302"/>
                <a:gd name="T48" fmla="*/ 306 w 1204"/>
                <a:gd name="T49" fmla="*/ 1245 h 1302"/>
                <a:gd name="T50" fmla="*/ 224 w 1204"/>
                <a:gd name="T51" fmla="*/ 1273 h 1302"/>
                <a:gd name="T52" fmla="*/ 188 w 1204"/>
                <a:gd name="T53" fmla="*/ 1287 h 1302"/>
                <a:gd name="connsiteX0" fmla="*/ 1397 w 9837"/>
                <a:gd name="connsiteY0" fmla="*/ 9870 h 9910"/>
                <a:gd name="connsiteX1" fmla="*/ 400 w 9837"/>
                <a:gd name="connsiteY1" fmla="*/ 9855 h 9910"/>
                <a:gd name="connsiteX2" fmla="*/ 35 w 9837"/>
                <a:gd name="connsiteY2" fmla="*/ 9194 h 9910"/>
                <a:gd name="connsiteX3" fmla="*/ 18 w 9837"/>
                <a:gd name="connsiteY3" fmla="*/ 8303 h 9910"/>
                <a:gd name="connsiteX4" fmla="*/ 51 w 9837"/>
                <a:gd name="connsiteY4" fmla="*/ 5538 h 9910"/>
                <a:gd name="connsiteX5" fmla="*/ 334 w 9837"/>
                <a:gd name="connsiteY5" fmla="*/ 3680 h 9910"/>
                <a:gd name="connsiteX6" fmla="*/ 2925 w 9837"/>
                <a:gd name="connsiteY6" fmla="*/ 1222 h 9910"/>
                <a:gd name="connsiteX7" fmla="*/ 4354 w 9837"/>
                <a:gd name="connsiteY7" fmla="*/ 423 h 9910"/>
                <a:gd name="connsiteX8" fmla="*/ 5915 w 9837"/>
                <a:gd name="connsiteY8" fmla="*/ 8 h 9910"/>
                <a:gd name="connsiteX9" fmla="*/ 6978 w 9837"/>
                <a:gd name="connsiteY9" fmla="*/ 193 h 9910"/>
                <a:gd name="connsiteX10" fmla="*/ 7942 w 9837"/>
                <a:gd name="connsiteY10" fmla="*/ 592 h 9910"/>
                <a:gd name="connsiteX11" fmla="*/ 8739 w 9837"/>
                <a:gd name="connsiteY11" fmla="*/ 1422 h 9910"/>
                <a:gd name="connsiteX12" fmla="*/ 9237 w 9837"/>
                <a:gd name="connsiteY12" fmla="*/ 2190 h 9910"/>
                <a:gd name="connsiteX13" fmla="*/ 9570 w 9837"/>
                <a:gd name="connsiteY13" fmla="*/ 2827 h 9910"/>
                <a:gd name="connsiteX14" fmla="*/ 9835 w 9837"/>
                <a:gd name="connsiteY14" fmla="*/ 3726 h 9910"/>
                <a:gd name="connsiteX15" fmla="*/ 9669 w 9837"/>
                <a:gd name="connsiteY15" fmla="*/ 4832 h 9910"/>
                <a:gd name="connsiteX16" fmla="*/ 9304 w 9837"/>
                <a:gd name="connsiteY16" fmla="*/ 5569 h 9910"/>
                <a:gd name="connsiteX17" fmla="*/ 8573 w 9837"/>
                <a:gd name="connsiteY17" fmla="*/ 6184 h 9910"/>
                <a:gd name="connsiteX18" fmla="*/ 7609 w 9837"/>
                <a:gd name="connsiteY18" fmla="*/ 6798 h 9910"/>
                <a:gd name="connsiteX19" fmla="*/ 6181 w 9837"/>
                <a:gd name="connsiteY19" fmla="*/ 7804 h 9910"/>
                <a:gd name="connsiteX20" fmla="*/ 5483 w 9837"/>
                <a:gd name="connsiteY20" fmla="*/ 8081 h 9910"/>
                <a:gd name="connsiteX21" fmla="*/ 4387 w 9837"/>
                <a:gd name="connsiteY21" fmla="*/ 8580 h 9910"/>
                <a:gd name="connsiteX22" fmla="*/ 3722 w 9837"/>
                <a:gd name="connsiteY22" fmla="*/ 8979 h 9910"/>
                <a:gd name="connsiteX23" fmla="*/ 3158 w 9837"/>
                <a:gd name="connsiteY23" fmla="*/ 9286 h 9910"/>
                <a:gd name="connsiteX24" fmla="*/ 2394 w 9837"/>
                <a:gd name="connsiteY24" fmla="*/ 9532 h 9910"/>
                <a:gd name="connsiteX25" fmla="*/ 1712 w 9837"/>
                <a:gd name="connsiteY25" fmla="*/ 9747 h 9910"/>
                <a:gd name="connsiteX26" fmla="*/ 1413 w 9837"/>
                <a:gd name="connsiteY26" fmla="*/ 9855 h 9910"/>
                <a:gd name="connsiteX0" fmla="*/ 3589 w 12169"/>
                <a:gd name="connsiteY0" fmla="*/ 9960 h 13729"/>
                <a:gd name="connsiteX1" fmla="*/ 17 w 12169"/>
                <a:gd name="connsiteY1" fmla="*/ 13727 h 13729"/>
                <a:gd name="connsiteX2" fmla="*/ 2205 w 12169"/>
                <a:gd name="connsiteY2" fmla="*/ 9277 h 13729"/>
                <a:gd name="connsiteX3" fmla="*/ 2187 w 12169"/>
                <a:gd name="connsiteY3" fmla="*/ 8378 h 13729"/>
                <a:gd name="connsiteX4" fmla="*/ 2221 w 12169"/>
                <a:gd name="connsiteY4" fmla="*/ 5588 h 13729"/>
                <a:gd name="connsiteX5" fmla="*/ 2509 w 12169"/>
                <a:gd name="connsiteY5" fmla="*/ 3713 h 13729"/>
                <a:gd name="connsiteX6" fmla="*/ 5142 w 12169"/>
                <a:gd name="connsiteY6" fmla="*/ 1233 h 13729"/>
                <a:gd name="connsiteX7" fmla="*/ 6595 w 12169"/>
                <a:gd name="connsiteY7" fmla="*/ 427 h 13729"/>
                <a:gd name="connsiteX8" fmla="*/ 8182 w 12169"/>
                <a:gd name="connsiteY8" fmla="*/ 8 h 13729"/>
                <a:gd name="connsiteX9" fmla="*/ 9263 w 12169"/>
                <a:gd name="connsiteY9" fmla="*/ 195 h 13729"/>
                <a:gd name="connsiteX10" fmla="*/ 10243 w 12169"/>
                <a:gd name="connsiteY10" fmla="*/ 597 h 13729"/>
                <a:gd name="connsiteX11" fmla="*/ 11053 w 12169"/>
                <a:gd name="connsiteY11" fmla="*/ 1435 h 13729"/>
                <a:gd name="connsiteX12" fmla="*/ 11559 w 12169"/>
                <a:gd name="connsiteY12" fmla="*/ 2210 h 13729"/>
                <a:gd name="connsiteX13" fmla="*/ 11898 w 12169"/>
                <a:gd name="connsiteY13" fmla="*/ 2853 h 13729"/>
                <a:gd name="connsiteX14" fmla="*/ 12167 w 12169"/>
                <a:gd name="connsiteY14" fmla="*/ 3760 h 13729"/>
                <a:gd name="connsiteX15" fmla="*/ 11998 w 12169"/>
                <a:gd name="connsiteY15" fmla="*/ 4876 h 13729"/>
                <a:gd name="connsiteX16" fmla="*/ 11627 w 12169"/>
                <a:gd name="connsiteY16" fmla="*/ 5620 h 13729"/>
                <a:gd name="connsiteX17" fmla="*/ 10884 w 12169"/>
                <a:gd name="connsiteY17" fmla="*/ 6240 h 13729"/>
                <a:gd name="connsiteX18" fmla="*/ 9904 w 12169"/>
                <a:gd name="connsiteY18" fmla="*/ 6860 h 13729"/>
                <a:gd name="connsiteX19" fmla="*/ 8452 w 12169"/>
                <a:gd name="connsiteY19" fmla="*/ 7875 h 13729"/>
                <a:gd name="connsiteX20" fmla="*/ 7743 w 12169"/>
                <a:gd name="connsiteY20" fmla="*/ 8154 h 13729"/>
                <a:gd name="connsiteX21" fmla="*/ 6629 w 12169"/>
                <a:gd name="connsiteY21" fmla="*/ 8658 h 13729"/>
                <a:gd name="connsiteX22" fmla="*/ 5953 w 12169"/>
                <a:gd name="connsiteY22" fmla="*/ 9061 h 13729"/>
                <a:gd name="connsiteX23" fmla="*/ 5379 w 12169"/>
                <a:gd name="connsiteY23" fmla="*/ 9370 h 13729"/>
                <a:gd name="connsiteX24" fmla="*/ 4603 w 12169"/>
                <a:gd name="connsiteY24" fmla="*/ 9619 h 13729"/>
                <a:gd name="connsiteX25" fmla="*/ 3909 w 12169"/>
                <a:gd name="connsiteY25" fmla="*/ 9836 h 13729"/>
                <a:gd name="connsiteX26" fmla="*/ 3605 w 12169"/>
                <a:gd name="connsiteY26" fmla="*/ 9945 h 13729"/>
                <a:gd name="connsiteX0" fmla="*/ 3589 w 12169"/>
                <a:gd name="connsiteY0" fmla="*/ 9960 h 13729"/>
                <a:gd name="connsiteX1" fmla="*/ 17 w 12169"/>
                <a:gd name="connsiteY1" fmla="*/ 13727 h 13729"/>
                <a:gd name="connsiteX2" fmla="*/ 2205 w 12169"/>
                <a:gd name="connsiteY2" fmla="*/ 9277 h 13729"/>
                <a:gd name="connsiteX3" fmla="*/ 2187 w 12169"/>
                <a:gd name="connsiteY3" fmla="*/ 8378 h 13729"/>
                <a:gd name="connsiteX4" fmla="*/ 2221 w 12169"/>
                <a:gd name="connsiteY4" fmla="*/ 5588 h 13729"/>
                <a:gd name="connsiteX5" fmla="*/ 2509 w 12169"/>
                <a:gd name="connsiteY5" fmla="*/ 3713 h 13729"/>
                <a:gd name="connsiteX6" fmla="*/ 5142 w 12169"/>
                <a:gd name="connsiteY6" fmla="*/ 1233 h 13729"/>
                <a:gd name="connsiteX7" fmla="*/ 6595 w 12169"/>
                <a:gd name="connsiteY7" fmla="*/ 427 h 13729"/>
                <a:gd name="connsiteX8" fmla="*/ 8182 w 12169"/>
                <a:gd name="connsiteY8" fmla="*/ 8 h 13729"/>
                <a:gd name="connsiteX9" fmla="*/ 9263 w 12169"/>
                <a:gd name="connsiteY9" fmla="*/ 195 h 13729"/>
                <a:gd name="connsiteX10" fmla="*/ 10243 w 12169"/>
                <a:gd name="connsiteY10" fmla="*/ 597 h 13729"/>
                <a:gd name="connsiteX11" fmla="*/ 11053 w 12169"/>
                <a:gd name="connsiteY11" fmla="*/ 1435 h 13729"/>
                <a:gd name="connsiteX12" fmla="*/ 11559 w 12169"/>
                <a:gd name="connsiteY12" fmla="*/ 2210 h 13729"/>
                <a:gd name="connsiteX13" fmla="*/ 11898 w 12169"/>
                <a:gd name="connsiteY13" fmla="*/ 2853 h 13729"/>
                <a:gd name="connsiteX14" fmla="*/ 12167 w 12169"/>
                <a:gd name="connsiteY14" fmla="*/ 3760 h 13729"/>
                <a:gd name="connsiteX15" fmla="*/ 11998 w 12169"/>
                <a:gd name="connsiteY15" fmla="*/ 4876 h 13729"/>
                <a:gd name="connsiteX16" fmla="*/ 11627 w 12169"/>
                <a:gd name="connsiteY16" fmla="*/ 5620 h 13729"/>
                <a:gd name="connsiteX17" fmla="*/ 10884 w 12169"/>
                <a:gd name="connsiteY17" fmla="*/ 6240 h 13729"/>
                <a:gd name="connsiteX18" fmla="*/ 9904 w 12169"/>
                <a:gd name="connsiteY18" fmla="*/ 6860 h 13729"/>
                <a:gd name="connsiteX19" fmla="*/ 8452 w 12169"/>
                <a:gd name="connsiteY19" fmla="*/ 7875 h 13729"/>
                <a:gd name="connsiteX20" fmla="*/ 7743 w 12169"/>
                <a:gd name="connsiteY20" fmla="*/ 8154 h 13729"/>
                <a:gd name="connsiteX21" fmla="*/ 6629 w 12169"/>
                <a:gd name="connsiteY21" fmla="*/ 8658 h 13729"/>
                <a:gd name="connsiteX22" fmla="*/ 5953 w 12169"/>
                <a:gd name="connsiteY22" fmla="*/ 9061 h 13729"/>
                <a:gd name="connsiteX23" fmla="*/ 5379 w 12169"/>
                <a:gd name="connsiteY23" fmla="*/ 9370 h 13729"/>
                <a:gd name="connsiteX24" fmla="*/ 4603 w 12169"/>
                <a:gd name="connsiteY24" fmla="*/ 9619 h 13729"/>
                <a:gd name="connsiteX25" fmla="*/ 3909 w 12169"/>
                <a:gd name="connsiteY25" fmla="*/ 9836 h 13729"/>
                <a:gd name="connsiteX26" fmla="*/ 1216 w 12169"/>
                <a:gd name="connsiteY26" fmla="*/ 13324 h 13729"/>
                <a:gd name="connsiteX0" fmla="*/ 1010 w 12178"/>
                <a:gd name="connsiteY0" fmla="*/ 13667 h 14037"/>
                <a:gd name="connsiteX1" fmla="*/ 26 w 12178"/>
                <a:gd name="connsiteY1" fmla="*/ 13727 h 14037"/>
                <a:gd name="connsiteX2" fmla="*/ 2214 w 12178"/>
                <a:gd name="connsiteY2" fmla="*/ 9277 h 14037"/>
                <a:gd name="connsiteX3" fmla="*/ 2196 w 12178"/>
                <a:gd name="connsiteY3" fmla="*/ 8378 h 14037"/>
                <a:gd name="connsiteX4" fmla="*/ 2230 w 12178"/>
                <a:gd name="connsiteY4" fmla="*/ 5588 h 14037"/>
                <a:gd name="connsiteX5" fmla="*/ 2518 w 12178"/>
                <a:gd name="connsiteY5" fmla="*/ 3713 h 14037"/>
                <a:gd name="connsiteX6" fmla="*/ 5151 w 12178"/>
                <a:gd name="connsiteY6" fmla="*/ 1233 h 14037"/>
                <a:gd name="connsiteX7" fmla="*/ 6604 w 12178"/>
                <a:gd name="connsiteY7" fmla="*/ 427 h 14037"/>
                <a:gd name="connsiteX8" fmla="*/ 8191 w 12178"/>
                <a:gd name="connsiteY8" fmla="*/ 8 h 14037"/>
                <a:gd name="connsiteX9" fmla="*/ 9272 w 12178"/>
                <a:gd name="connsiteY9" fmla="*/ 195 h 14037"/>
                <a:gd name="connsiteX10" fmla="*/ 10252 w 12178"/>
                <a:gd name="connsiteY10" fmla="*/ 597 h 14037"/>
                <a:gd name="connsiteX11" fmla="*/ 11062 w 12178"/>
                <a:gd name="connsiteY11" fmla="*/ 1435 h 14037"/>
                <a:gd name="connsiteX12" fmla="*/ 11568 w 12178"/>
                <a:gd name="connsiteY12" fmla="*/ 2210 h 14037"/>
                <a:gd name="connsiteX13" fmla="*/ 11907 w 12178"/>
                <a:gd name="connsiteY13" fmla="*/ 2853 h 14037"/>
                <a:gd name="connsiteX14" fmla="*/ 12176 w 12178"/>
                <a:gd name="connsiteY14" fmla="*/ 3760 h 14037"/>
                <a:gd name="connsiteX15" fmla="*/ 12007 w 12178"/>
                <a:gd name="connsiteY15" fmla="*/ 4876 h 14037"/>
                <a:gd name="connsiteX16" fmla="*/ 11636 w 12178"/>
                <a:gd name="connsiteY16" fmla="*/ 5620 h 14037"/>
                <a:gd name="connsiteX17" fmla="*/ 10893 w 12178"/>
                <a:gd name="connsiteY17" fmla="*/ 6240 h 14037"/>
                <a:gd name="connsiteX18" fmla="*/ 9913 w 12178"/>
                <a:gd name="connsiteY18" fmla="*/ 6860 h 14037"/>
                <a:gd name="connsiteX19" fmla="*/ 8461 w 12178"/>
                <a:gd name="connsiteY19" fmla="*/ 7875 h 14037"/>
                <a:gd name="connsiteX20" fmla="*/ 7752 w 12178"/>
                <a:gd name="connsiteY20" fmla="*/ 8154 h 14037"/>
                <a:gd name="connsiteX21" fmla="*/ 6638 w 12178"/>
                <a:gd name="connsiteY21" fmla="*/ 8658 h 14037"/>
                <a:gd name="connsiteX22" fmla="*/ 5962 w 12178"/>
                <a:gd name="connsiteY22" fmla="*/ 9061 h 14037"/>
                <a:gd name="connsiteX23" fmla="*/ 5388 w 12178"/>
                <a:gd name="connsiteY23" fmla="*/ 9370 h 14037"/>
                <a:gd name="connsiteX24" fmla="*/ 4612 w 12178"/>
                <a:gd name="connsiteY24" fmla="*/ 9619 h 14037"/>
                <a:gd name="connsiteX25" fmla="*/ 3918 w 12178"/>
                <a:gd name="connsiteY25" fmla="*/ 9836 h 14037"/>
                <a:gd name="connsiteX26" fmla="*/ 1225 w 12178"/>
                <a:gd name="connsiteY26" fmla="*/ 13324 h 14037"/>
                <a:gd name="connsiteX0" fmla="*/ 1010 w 12178"/>
                <a:gd name="connsiteY0" fmla="*/ 13667 h 14037"/>
                <a:gd name="connsiteX1" fmla="*/ 26 w 12178"/>
                <a:gd name="connsiteY1" fmla="*/ 13727 h 14037"/>
                <a:gd name="connsiteX2" fmla="*/ 2214 w 12178"/>
                <a:gd name="connsiteY2" fmla="*/ 9277 h 14037"/>
                <a:gd name="connsiteX3" fmla="*/ 2196 w 12178"/>
                <a:gd name="connsiteY3" fmla="*/ 8378 h 14037"/>
                <a:gd name="connsiteX4" fmla="*/ 2230 w 12178"/>
                <a:gd name="connsiteY4" fmla="*/ 5588 h 14037"/>
                <a:gd name="connsiteX5" fmla="*/ 2518 w 12178"/>
                <a:gd name="connsiteY5" fmla="*/ 3713 h 14037"/>
                <a:gd name="connsiteX6" fmla="*/ 5151 w 12178"/>
                <a:gd name="connsiteY6" fmla="*/ 1233 h 14037"/>
                <a:gd name="connsiteX7" fmla="*/ 6604 w 12178"/>
                <a:gd name="connsiteY7" fmla="*/ 427 h 14037"/>
                <a:gd name="connsiteX8" fmla="*/ 8191 w 12178"/>
                <a:gd name="connsiteY8" fmla="*/ 8 h 14037"/>
                <a:gd name="connsiteX9" fmla="*/ 9272 w 12178"/>
                <a:gd name="connsiteY9" fmla="*/ 195 h 14037"/>
                <a:gd name="connsiteX10" fmla="*/ 10252 w 12178"/>
                <a:gd name="connsiteY10" fmla="*/ 597 h 14037"/>
                <a:gd name="connsiteX11" fmla="*/ 11062 w 12178"/>
                <a:gd name="connsiteY11" fmla="*/ 1435 h 14037"/>
                <a:gd name="connsiteX12" fmla="*/ 11568 w 12178"/>
                <a:gd name="connsiteY12" fmla="*/ 2210 h 14037"/>
                <a:gd name="connsiteX13" fmla="*/ 11907 w 12178"/>
                <a:gd name="connsiteY13" fmla="*/ 2853 h 14037"/>
                <a:gd name="connsiteX14" fmla="*/ 12176 w 12178"/>
                <a:gd name="connsiteY14" fmla="*/ 3760 h 14037"/>
                <a:gd name="connsiteX15" fmla="*/ 12007 w 12178"/>
                <a:gd name="connsiteY15" fmla="*/ 4876 h 14037"/>
                <a:gd name="connsiteX16" fmla="*/ 11636 w 12178"/>
                <a:gd name="connsiteY16" fmla="*/ 5620 h 14037"/>
                <a:gd name="connsiteX17" fmla="*/ 10893 w 12178"/>
                <a:gd name="connsiteY17" fmla="*/ 6240 h 14037"/>
                <a:gd name="connsiteX18" fmla="*/ 9913 w 12178"/>
                <a:gd name="connsiteY18" fmla="*/ 6860 h 14037"/>
                <a:gd name="connsiteX19" fmla="*/ 8461 w 12178"/>
                <a:gd name="connsiteY19" fmla="*/ 7875 h 14037"/>
                <a:gd name="connsiteX20" fmla="*/ 7752 w 12178"/>
                <a:gd name="connsiteY20" fmla="*/ 8154 h 14037"/>
                <a:gd name="connsiteX21" fmla="*/ 6638 w 12178"/>
                <a:gd name="connsiteY21" fmla="*/ 8658 h 14037"/>
                <a:gd name="connsiteX22" fmla="*/ 5962 w 12178"/>
                <a:gd name="connsiteY22" fmla="*/ 9061 h 14037"/>
                <a:gd name="connsiteX23" fmla="*/ 5388 w 12178"/>
                <a:gd name="connsiteY23" fmla="*/ 9370 h 14037"/>
                <a:gd name="connsiteX24" fmla="*/ 4612 w 12178"/>
                <a:gd name="connsiteY24" fmla="*/ 9619 h 14037"/>
                <a:gd name="connsiteX25" fmla="*/ 3215 w 12178"/>
                <a:gd name="connsiteY25" fmla="*/ 11673 h 14037"/>
                <a:gd name="connsiteX26" fmla="*/ 1225 w 12178"/>
                <a:gd name="connsiteY26" fmla="*/ 13324 h 14037"/>
                <a:gd name="connsiteX0" fmla="*/ 1010 w 12178"/>
                <a:gd name="connsiteY0" fmla="*/ 13667 h 14037"/>
                <a:gd name="connsiteX1" fmla="*/ 26 w 12178"/>
                <a:gd name="connsiteY1" fmla="*/ 13727 h 14037"/>
                <a:gd name="connsiteX2" fmla="*/ 2214 w 12178"/>
                <a:gd name="connsiteY2" fmla="*/ 9277 h 14037"/>
                <a:gd name="connsiteX3" fmla="*/ 2196 w 12178"/>
                <a:gd name="connsiteY3" fmla="*/ 8378 h 14037"/>
                <a:gd name="connsiteX4" fmla="*/ 2230 w 12178"/>
                <a:gd name="connsiteY4" fmla="*/ 5588 h 14037"/>
                <a:gd name="connsiteX5" fmla="*/ 2518 w 12178"/>
                <a:gd name="connsiteY5" fmla="*/ 3713 h 14037"/>
                <a:gd name="connsiteX6" fmla="*/ 5151 w 12178"/>
                <a:gd name="connsiteY6" fmla="*/ 1233 h 14037"/>
                <a:gd name="connsiteX7" fmla="*/ 6604 w 12178"/>
                <a:gd name="connsiteY7" fmla="*/ 427 h 14037"/>
                <a:gd name="connsiteX8" fmla="*/ 8191 w 12178"/>
                <a:gd name="connsiteY8" fmla="*/ 8 h 14037"/>
                <a:gd name="connsiteX9" fmla="*/ 9272 w 12178"/>
                <a:gd name="connsiteY9" fmla="*/ 195 h 14037"/>
                <a:gd name="connsiteX10" fmla="*/ 10252 w 12178"/>
                <a:gd name="connsiteY10" fmla="*/ 597 h 14037"/>
                <a:gd name="connsiteX11" fmla="*/ 11062 w 12178"/>
                <a:gd name="connsiteY11" fmla="*/ 1435 h 14037"/>
                <a:gd name="connsiteX12" fmla="*/ 11568 w 12178"/>
                <a:gd name="connsiteY12" fmla="*/ 2210 h 14037"/>
                <a:gd name="connsiteX13" fmla="*/ 11907 w 12178"/>
                <a:gd name="connsiteY13" fmla="*/ 2853 h 14037"/>
                <a:gd name="connsiteX14" fmla="*/ 12176 w 12178"/>
                <a:gd name="connsiteY14" fmla="*/ 3760 h 14037"/>
                <a:gd name="connsiteX15" fmla="*/ 12007 w 12178"/>
                <a:gd name="connsiteY15" fmla="*/ 4876 h 14037"/>
                <a:gd name="connsiteX16" fmla="*/ 11636 w 12178"/>
                <a:gd name="connsiteY16" fmla="*/ 5620 h 14037"/>
                <a:gd name="connsiteX17" fmla="*/ 10893 w 12178"/>
                <a:gd name="connsiteY17" fmla="*/ 6240 h 14037"/>
                <a:gd name="connsiteX18" fmla="*/ 9913 w 12178"/>
                <a:gd name="connsiteY18" fmla="*/ 6860 h 14037"/>
                <a:gd name="connsiteX19" fmla="*/ 8461 w 12178"/>
                <a:gd name="connsiteY19" fmla="*/ 7875 h 14037"/>
                <a:gd name="connsiteX20" fmla="*/ 7752 w 12178"/>
                <a:gd name="connsiteY20" fmla="*/ 8154 h 14037"/>
                <a:gd name="connsiteX21" fmla="*/ 6638 w 12178"/>
                <a:gd name="connsiteY21" fmla="*/ 8658 h 14037"/>
                <a:gd name="connsiteX22" fmla="*/ 5962 w 12178"/>
                <a:gd name="connsiteY22" fmla="*/ 9061 h 14037"/>
                <a:gd name="connsiteX23" fmla="*/ 5388 w 12178"/>
                <a:gd name="connsiteY23" fmla="*/ 9370 h 14037"/>
                <a:gd name="connsiteX24" fmla="*/ 4933 w 12178"/>
                <a:gd name="connsiteY24" fmla="*/ 10043 h 14037"/>
                <a:gd name="connsiteX25" fmla="*/ 3215 w 12178"/>
                <a:gd name="connsiteY25" fmla="*/ 11673 h 14037"/>
                <a:gd name="connsiteX26" fmla="*/ 1225 w 12178"/>
                <a:gd name="connsiteY26" fmla="*/ 13324 h 14037"/>
                <a:gd name="connsiteX0" fmla="*/ 1010 w 12178"/>
                <a:gd name="connsiteY0" fmla="*/ 13667 h 14037"/>
                <a:gd name="connsiteX1" fmla="*/ 26 w 12178"/>
                <a:gd name="connsiteY1" fmla="*/ 13727 h 14037"/>
                <a:gd name="connsiteX2" fmla="*/ 2214 w 12178"/>
                <a:gd name="connsiteY2" fmla="*/ 9277 h 14037"/>
                <a:gd name="connsiteX3" fmla="*/ 2196 w 12178"/>
                <a:gd name="connsiteY3" fmla="*/ 8378 h 14037"/>
                <a:gd name="connsiteX4" fmla="*/ 2230 w 12178"/>
                <a:gd name="connsiteY4" fmla="*/ 5588 h 14037"/>
                <a:gd name="connsiteX5" fmla="*/ 2518 w 12178"/>
                <a:gd name="connsiteY5" fmla="*/ 3713 h 14037"/>
                <a:gd name="connsiteX6" fmla="*/ 5151 w 12178"/>
                <a:gd name="connsiteY6" fmla="*/ 1233 h 14037"/>
                <a:gd name="connsiteX7" fmla="*/ 6604 w 12178"/>
                <a:gd name="connsiteY7" fmla="*/ 427 h 14037"/>
                <a:gd name="connsiteX8" fmla="*/ 8191 w 12178"/>
                <a:gd name="connsiteY8" fmla="*/ 8 h 14037"/>
                <a:gd name="connsiteX9" fmla="*/ 9272 w 12178"/>
                <a:gd name="connsiteY9" fmla="*/ 195 h 14037"/>
                <a:gd name="connsiteX10" fmla="*/ 10252 w 12178"/>
                <a:gd name="connsiteY10" fmla="*/ 597 h 14037"/>
                <a:gd name="connsiteX11" fmla="*/ 11062 w 12178"/>
                <a:gd name="connsiteY11" fmla="*/ 1435 h 14037"/>
                <a:gd name="connsiteX12" fmla="*/ 11568 w 12178"/>
                <a:gd name="connsiteY12" fmla="*/ 2210 h 14037"/>
                <a:gd name="connsiteX13" fmla="*/ 11907 w 12178"/>
                <a:gd name="connsiteY13" fmla="*/ 2853 h 14037"/>
                <a:gd name="connsiteX14" fmla="*/ 12176 w 12178"/>
                <a:gd name="connsiteY14" fmla="*/ 3760 h 14037"/>
                <a:gd name="connsiteX15" fmla="*/ 12007 w 12178"/>
                <a:gd name="connsiteY15" fmla="*/ 4876 h 14037"/>
                <a:gd name="connsiteX16" fmla="*/ 11636 w 12178"/>
                <a:gd name="connsiteY16" fmla="*/ 5620 h 14037"/>
                <a:gd name="connsiteX17" fmla="*/ 10893 w 12178"/>
                <a:gd name="connsiteY17" fmla="*/ 6240 h 14037"/>
                <a:gd name="connsiteX18" fmla="*/ 9913 w 12178"/>
                <a:gd name="connsiteY18" fmla="*/ 6860 h 14037"/>
                <a:gd name="connsiteX19" fmla="*/ 8461 w 12178"/>
                <a:gd name="connsiteY19" fmla="*/ 7875 h 14037"/>
                <a:gd name="connsiteX20" fmla="*/ 7752 w 12178"/>
                <a:gd name="connsiteY20" fmla="*/ 8154 h 14037"/>
                <a:gd name="connsiteX21" fmla="*/ 6919 w 12178"/>
                <a:gd name="connsiteY21" fmla="*/ 7903 h 14037"/>
                <a:gd name="connsiteX22" fmla="*/ 5962 w 12178"/>
                <a:gd name="connsiteY22" fmla="*/ 9061 h 14037"/>
                <a:gd name="connsiteX23" fmla="*/ 5388 w 12178"/>
                <a:gd name="connsiteY23" fmla="*/ 9370 h 14037"/>
                <a:gd name="connsiteX24" fmla="*/ 4933 w 12178"/>
                <a:gd name="connsiteY24" fmla="*/ 10043 h 14037"/>
                <a:gd name="connsiteX25" fmla="*/ 3215 w 12178"/>
                <a:gd name="connsiteY25" fmla="*/ 11673 h 14037"/>
                <a:gd name="connsiteX26" fmla="*/ 1225 w 12178"/>
                <a:gd name="connsiteY26" fmla="*/ 13324 h 14037"/>
                <a:gd name="connsiteX0" fmla="*/ 1010 w 12178"/>
                <a:gd name="connsiteY0" fmla="*/ 13667 h 14037"/>
                <a:gd name="connsiteX1" fmla="*/ 26 w 12178"/>
                <a:gd name="connsiteY1" fmla="*/ 13727 h 14037"/>
                <a:gd name="connsiteX2" fmla="*/ 2214 w 12178"/>
                <a:gd name="connsiteY2" fmla="*/ 9277 h 14037"/>
                <a:gd name="connsiteX3" fmla="*/ 2196 w 12178"/>
                <a:gd name="connsiteY3" fmla="*/ 8378 h 14037"/>
                <a:gd name="connsiteX4" fmla="*/ 2230 w 12178"/>
                <a:gd name="connsiteY4" fmla="*/ 5588 h 14037"/>
                <a:gd name="connsiteX5" fmla="*/ 2518 w 12178"/>
                <a:gd name="connsiteY5" fmla="*/ 3713 h 14037"/>
                <a:gd name="connsiteX6" fmla="*/ 5151 w 12178"/>
                <a:gd name="connsiteY6" fmla="*/ 1233 h 14037"/>
                <a:gd name="connsiteX7" fmla="*/ 6604 w 12178"/>
                <a:gd name="connsiteY7" fmla="*/ 427 h 14037"/>
                <a:gd name="connsiteX8" fmla="*/ 8191 w 12178"/>
                <a:gd name="connsiteY8" fmla="*/ 8 h 14037"/>
                <a:gd name="connsiteX9" fmla="*/ 9272 w 12178"/>
                <a:gd name="connsiteY9" fmla="*/ 195 h 14037"/>
                <a:gd name="connsiteX10" fmla="*/ 10252 w 12178"/>
                <a:gd name="connsiteY10" fmla="*/ 597 h 14037"/>
                <a:gd name="connsiteX11" fmla="*/ 11062 w 12178"/>
                <a:gd name="connsiteY11" fmla="*/ 1435 h 14037"/>
                <a:gd name="connsiteX12" fmla="*/ 11568 w 12178"/>
                <a:gd name="connsiteY12" fmla="*/ 2210 h 14037"/>
                <a:gd name="connsiteX13" fmla="*/ 11907 w 12178"/>
                <a:gd name="connsiteY13" fmla="*/ 2853 h 14037"/>
                <a:gd name="connsiteX14" fmla="*/ 12176 w 12178"/>
                <a:gd name="connsiteY14" fmla="*/ 3760 h 14037"/>
                <a:gd name="connsiteX15" fmla="*/ 12007 w 12178"/>
                <a:gd name="connsiteY15" fmla="*/ 4876 h 14037"/>
                <a:gd name="connsiteX16" fmla="*/ 11636 w 12178"/>
                <a:gd name="connsiteY16" fmla="*/ 5620 h 14037"/>
                <a:gd name="connsiteX17" fmla="*/ 10893 w 12178"/>
                <a:gd name="connsiteY17" fmla="*/ 6240 h 14037"/>
                <a:gd name="connsiteX18" fmla="*/ 9913 w 12178"/>
                <a:gd name="connsiteY18" fmla="*/ 6860 h 14037"/>
                <a:gd name="connsiteX19" fmla="*/ 8461 w 12178"/>
                <a:gd name="connsiteY19" fmla="*/ 7875 h 14037"/>
                <a:gd name="connsiteX20" fmla="*/ 8141 w 12178"/>
                <a:gd name="connsiteY20" fmla="*/ 6646 h 14037"/>
                <a:gd name="connsiteX21" fmla="*/ 6919 w 12178"/>
                <a:gd name="connsiteY21" fmla="*/ 7903 h 14037"/>
                <a:gd name="connsiteX22" fmla="*/ 5962 w 12178"/>
                <a:gd name="connsiteY22" fmla="*/ 9061 h 14037"/>
                <a:gd name="connsiteX23" fmla="*/ 5388 w 12178"/>
                <a:gd name="connsiteY23" fmla="*/ 9370 h 14037"/>
                <a:gd name="connsiteX24" fmla="*/ 4933 w 12178"/>
                <a:gd name="connsiteY24" fmla="*/ 10043 h 14037"/>
                <a:gd name="connsiteX25" fmla="*/ 3215 w 12178"/>
                <a:gd name="connsiteY25" fmla="*/ 11673 h 14037"/>
                <a:gd name="connsiteX26" fmla="*/ 1225 w 12178"/>
                <a:gd name="connsiteY26" fmla="*/ 13324 h 14037"/>
                <a:gd name="connsiteX0" fmla="*/ 1010 w 12178"/>
                <a:gd name="connsiteY0" fmla="*/ 13667 h 14037"/>
                <a:gd name="connsiteX1" fmla="*/ 26 w 12178"/>
                <a:gd name="connsiteY1" fmla="*/ 13727 h 14037"/>
                <a:gd name="connsiteX2" fmla="*/ 2214 w 12178"/>
                <a:gd name="connsiteY2" fmla="*/ 9277 h 14037"/>
                <a:gd name="connsiteX3" fmla="*/ 2196 w 12178"/>
                <a:gd name="connsiteY3" fmla="*/ 8378 h 14037"/>
                <a:gd name="connsiteX4" fmla="*/ 2230 w 12178"/>
                <a:gd name="connsiteY4" fmla="*/ 5588 h 14037"/>
                <a:gd name="connsiteX5" fmla="*/ 2518 w 12178"/>
                <a:gd name="connsiteY5" fmla="*/ 3713 h 14037"/>
                <a:gd name="connsiteX6" fmla="*/ 5151 w 12178"/>
                <a:gd name="connsiteY6" fmla="*/ 1233 h 14037"/>
                <a:gd name="connsiteX7" fmla="*/ 6604 w 12178"/>
                <a:gd name="connsiteY7" fmla="*/ 427 h 14037"/>
                <a:gd name="connsiteX8" fmla="*/ 8191 w 12178"/>
                <a:gd name="connsiteY8" fmla="*/ 8 h 14037"/>
                <a:gd name="connsiteX9" fmla="*/ 9272 w 12178"/>
                <a:gd name="connsiteY9" fmla="*/ 195 h 14037"/>
                <a:gd name="connsiteX10" fmla="*/ 10252 w 12178"/>
                <a:gd name="connsiteY10" fmla="*/ 597 h 14037"/>
                <a:gd name="connsiteX11" fmla="*/ 11062 w 12178"/>
                <a:gd name="connsiteY11" fmla="*/ 1435 h 14037"/>
                <a:gd name="connsiteX12" fmla="*/ 11568 w 12178"/>
                <a:gd name="connsiteY12" fmla="*/ 2210 h 14037"/>
                <a:gd name="connsiteX13" fmla="*/ 11907 w 12178"/>
                <a:gd name="connsiteY13" fmla="*/ 2853 h 14037"/>
                <a:gd name="connsiteX14" fmla="*/ 12176 w 12178"/>
                <a:gd name="connsiteY14" fmla="*/ 3760 h 14037"/>
                <a:gd name="connsiteX15" fmla="*/ 12007 w 12178"/>
                <a:gd name="connsiteY15" fmla="*/ 4876 h 14037"/>
                <a:gd name="connsiteX16" fmla="*/ 11636 w 12178"/>
                <a:gd name="connsiteY16" fmla="*/ 5620 h 14037"/>
                <a:gd name="connsiteX17" fmla="*/ 10893 w 12178"/>
                <a:gd name="connsiteY17" fmla="*/ 6240 h 14037"/>
                <a:gd name="connsiteX18" fmla="*/ 9913 w 12178"/>
                <a:gd name="connsiteY18" fmla="*/ 6860 h 14037"/>
                <a:gd name="connsiteX19" fmla="*/ 9187 w 12178"/>
                <a:gd name="connsiteY19" fmla="*/ 5411 h 14037"/>
                <a:gd name="connsiteX20" fmla="*/ 8141 w 12178"/>
                <a:gd name="connsiteY20" fmla="*/ 6646 h 14037"/>
                <a:gd name="connsiteX21" fmla="*/ 6919 w 12178"/>
                <a:gd name="connsiteY21" fmla="*/ 7903 h 14037"/>
                <a:gd name="connsiteX22" fmla="*/ 5962 w 12178"/>
                <a:gd name="connsiteY22" fmla="*/ 9061 h 14037"/>
                <a:gd name="connsiteX23" fmla="*/ 5388 w 12178"/>
                <a:gd name="connsiteY23" fmla="*/ 9370 h 14037"/>
                <a:gd name="connsiteX24" fmla="*/ 4933 w 12178"/>
                <a:gd name="connsiteY24" fmla="*/ 10043 h 14037"/>
                <a:gd name="connsiteX25" fmla="*/ 3215 w 12178"/>
                <a:gd name="connsiteY25" fmla="*/ 11673 h 14037"/>
                <a:gd name="connsiteX26" fmla="*/ 1225 w 12178"/>
                <a:gd name="connsiteY26" fmla="*/ 13324 h 14037"/>
                <a:gd name="connsiteX0" fmla="*/ 1010 w 12178"/>
                <a:gd name="connsiteY0" fmla="*/ 13667 h 14037"/>
                <a:gd name="connsiteX1" fmla="*/ 26 w 12178"/>
                <a:gd name="connsiteY1" fmla="*/ 13727 h 14037"/>
                <a:gd name="connsiteX2" fmla="*/ 2214 w 12178"/>
                <a:gd name="connsiteY2" fmla="*/ 9277 h 14037"/>
                <a:gd name="connsiteX3" fmla="*/ 2196 w 12178"/>
                <a:gd name="connsiteY3" fmla="*/ 8378 h 14037"/>
                <a:gd name="connsiteX4" fmla="*/ 2230 w 12178"/>
                <a:gd name="connsiteY4" fmla="*/ 5588 h 14037"/>
                <a:gd name="connsiteX5" fmla="*/ 2518 w 12178"/>
                <a:gd name="connsiteY5" fmla="*/ 3713 h 14037"/>
                <a:gd name="connsiteX6" fmla="*/ 5151 w 12178"/>
                <a:gd name="connsiteY6" fmla="*/ 1233 h 14037"/>
                <a:gd name="connsiteX7" fmla="*/ 6604 w 12178"/>
                <a:gd name="connsiteY7" fmla="*/ 427 h 14037"/>
                <a:gd name="connsiteX8" fmla="*/ 8191 w 12178"/>
                <a:gd name="connsiteY8" fmla="*/ 8 h 14037"/>
                <a:gd name="connsiteX9" fmla="*/ 9272 w 12178"/>
                <a:gd name="connsiteY9" fmla="*/ 195 h 14037"/>
                <a:gd name="connsiteX10" fmla="*/ 10252 w 12178"/>
                <a:gd name="connsiteY10" fmla="*/ 597 h 14037"/>
                <a:gd name="connsiteX11" fmla="*/ 11062 w 12178"/>
                <a:gd name="connsiteY11" fmla="*/ 1435 h 14037"/>
                <a:gd name="connsiteX12" fmla="*/ 11568 w 12178"/>
                <a:gd name="connsiteY12" fmla="*/ 2210 h 14037"/>
                <a:gd name="connsiteX13" fmla="*/ 11907 w 12178"/>
                <a:gd name="connsiteY13" fmla="*/ 2853 h 14037"/>
                <a:gd name="connsiteX14" fmla="*/ 12176 w 12178"/>
                <a:gd name="connsiteY14" fmla="*/ 3760 h 14037"/>
                <a:gd name="connsiteX15" fmla="*/ 12007 w 12178"/>
                <a:gd name="connsiteY15" fmla="*/ 4876 h 14037"/>
                <a:gd name="connsiteX16" fmla="*/ 11636 w 12178"/>
                <a:gd name="connsiteY16" fmla="*/ 5620 h 14037"/>
                <a:gd name="connsiteX17" fmla="*/ 10893 w 12178"/>
                <a:gd name="connsiteY17" fmla="*/ 6240 h 14037"/>
                <a:gd name="connsiteX18" fmla="*/ 10121 w 12178"/>
                <a:gd name="connsiteY18" fmla="*/ 4450 h 14037"/>
                <a:gd name="connsiteX19" fmla="*/ 9187 w 12178"/>
                <a:gd name="connsiteY19" fmla="*/ 5411 h 14037"/>
                <a:gd name="connsiteX20" fmla="*/ 8141 w 12178"/>
                <a:gd name="connsiteY20" fmla="*/ 6646 h 14037"/>
                <a:gd name="connsiteX21" fmla="*/ 6919 w 12178"/>
                <a:gd name="connsiteY21" fmla="*/ 7903 h 14037"/>
                <a:gd name="connsiteX22" fmla="*/ 5962 w 12178"/>
                <a:gd name="connsiteY22" fmla="*/ 9061 h 14037"/>
                <a:gd name="connsiteX23" fmla="*/ 5388 w 12178"/>
                <a:gd name="connsiteY23" fmla="*/ 9370 h 14037"/>
                <a:gd name="connsiteX24" fmla="*/ 4933 w 12178"/>
                <a:gd name="connsiteY24" fmla="*/ 10043 h 14037"/>
                <a:gd name="connsiteX25" fmla="*/ 3215 w 12178"/>
                <a:gd name="connsiteY25" fmla="*/ 11673 h 14037"/>
                <a:gd name="connsiteX26" fmla="*/ 1225 w 12178"/>
                <a:gd name="connsiteY26" fmla="*/ 13324 h 14037"/>
                <a:gd name="connsiteX0" fmla="*/ 1010 w 12178"/>
                <a:gd name="connsiteY0" fmla="*/ 13667 h 14037"/>
                <a:gd name="connsiteX1" fmla="*/ 26 w 12178"/>
                <a:gd name="connsiteY1" fmla="*/ 13727 h 14037"/>
                <a:gd name="connsiteX2" fmla="*/ 2214 w 12178"/>
                <a:gd name="connsiteY2" fmla="*/ 9277 h 14037"/>
                <a:gd name="connsiteX3" fmla="*/ 2196 w 12178"/>
                <a:gd name="connsiteY3" fmla="*/ 8378 h 14037"/>
                <a:gd name="connsiteX4" fmla="*/ 2230 w 12178"/>
                <a:gd name="connsiteY4" fmla="*/ 5588 h 14037"/>
                <a:gd name="connsiteX5" fmla="*/ 2518 w 12178"/>
                <a:gd name="connsiteY5" fmla="*/ 3713 h 14037"/>
                <a:gd name="connsiteX6" fmla="*/ 5151 w 12178"/>
                <a:gd name="connsiteY6" fmla="*/ 1233 h 14037"/>
                <a:gd name="connsiteX7" fmla="*/ 6604 w 12178"/>
                <a:gd name="connsiteY7" fmla="*/ 427 h 14037"/>
                <a:gd name="connsiteX8" fmla="*/ 8191 w 12178"/>
                <a:gd name="connsiteY8" fmla="*/ 8 h 14037"/>
                <a:gd name="connsiteX9" fmla="*/ 9272 w 12178"/>
                <a:gd name="connsiteY9" fmla="*/ 195 h 14037"/>
                <a:gd name="connsiteX10" fmla="*/ 10252 w 12178"/>
                <a:gd name="connsiteY10" fmla="*/ 597 h 14037"/>
                <a:gd name="connsiteX11" fmla="*/ 11062 w 12178"/>
                <a:gd name="connsiteY11" fmla="*/ 1435 h 14037"/>
                <a:gd name="connsiteX12" fmla="*/ 11568 w 12178"/>
                <a:gd name="connsiteY12" fmla="*/ 2210 h 14037"/>
                <a:gd name="connsiteX13" fmla="*/ 11907 w 12178"/>
                <a:gd name="connsiteY13" fmla="*/ 2853 h 14037"/>
                <a:gd name="connsiteX14" fmla="*/ 12176 w 12178"/>
                <a:gd name="connsiteY14" fmla="*/ 3760 h 14037"/>
                <a:gd name="connsiteX15" fmla="*/ 12007 w 12178"/>
                <a:gd name="connsiteY15" fmla="*/ 4876 h 14037"/>
                <a:gd name="connsiteX16" fmla="*/ 11636 w 12178"/>
                <a:gd name="connsiteY16" fmla="*/ 5620 h 14037"/>
                <a:gd name="connsiteX17" fmla="*/ 11124 w 12178"/>
                <a:gd name="connsiteY17" fmla="*/ 3203 h 14037"/>
                <a:gd name="connsiteX18" fmla="*/ 10121 w 12178"/>
                <a:gd name="connsiteY18" fmla="*/ 4450 h 14037"/>
                <a:gd name="connsiteX19" fmla="*/ 9187 w 12178"/>
                <a:gd name="connsiteY19" fmla="*/ 5411 h 14037"/>
                <a:gd name="connsiteX20" fmla="*/ 8141 w 12178"/>
                <a:gd name="connsiteY20" fmla="*/ 6646 h 14037"/>
                <a:gd name="connsiteX21" fmla="*/ 6919 w 12178"/>
                <a:gd name="connsiteY21" fmla="*/ 7903 h 14037"/>
                <a:gd name="connsiteX22" fmla="*/ 5962 w 12178"/>
                <a:gd name="connsiteY22" fmla="*/ 9061 h 14037"/>
                <a:gd name="connsiteX23" fmla="*/ 5388 w 12178"/>
                <a:gd name="connsiteY23" fmla="*/ 9370 h 14037"/>
                <a:gd name="connsiteX24" fmla="*/ 4933 w 12178"/>
                <a:gd name="connsiteY24" fmla="*/ 10043 h 14037"/>
                <a:gd name="connsiteX25" fmla="*/ 3215 w 12178"/>
                <a:gd name="connsiteY25" fmla="*/ 11673 h 14037"/>
                <a:gd name="connsiteX26" fmla="*/ 1225 w 12178"/>
                <a:gd name="connsiteY26" fmla="*/ 13324 h 14037"/>
                <a:gd name="connsiteX0" fmla="*/ 1010 w 12178"/>
                <a:gd name="connsiteY0" fmla="*/ 13667 h 14037"/>
                <a:gd name="connsiteX1" fmla="*/ 26 w 12178"/>
                <a:gd name="connsiteY1" fmla="*/ 13727 h 14037"/>
                <a:gd name="connsiteX2" fmla="*/ 2214 w 12178"/>
                <a:gd name="connsiteY2" fmla="*/ 9277 h 14037"/>
                <a:gd name="connsiteX3" fmla="*/ 2196 w 12178"/>
                <a:gd name="connsiteY3" fmla="*/ 8378 h 14037"/>
                <a:gd name="connsiteX4" fmla="*/ 2230 w 12178"/>
                <a:gd name="connsiteY4" fmla="*/ 5588 h 14037"/>
                <a:gd name="connsiteX5" fmla="*/ 2518 w 12178"/>
                <a:gd name="connsiteY5" fmla="*/ 3713 h 14037"/>
                <a:gd name="connsiteX6" fmla="*/ 5151 w 12178"/>
                <a:gd name="connsiteY6" fmla="*/ 1233 h 14037"/>
                <a:gd name="connsiteX7" fmla="*/ 6604 w 12178"/>
                <a:gd name="connsiteY7" fmla="*/ 427 h 14037"/>
                <a:gd name="connsiteX8" fmla="*/ 8191 w 12178"/>
                <a:gd name="connsiteY8" fmla="*/ 8 h 14037"/>
                <a:gd name="connsiteX9" fmla="*/ 9272 w 12178"/>
                <a:gd name="connsiteY9" fmla="*/ 195 h 14037"/>
                <a:gd name="connsiteX10" fmla="*/ 10252 w 12178"/>
                <a:gd name="connsiteY10" fmla="*/ 597 h 14037"/>
                <a:gd name="connsiteX11" fmla="*/ 11062 w 12178"/>
                <a:gd name="connsiteY11" fmla="*/ 1435 h 14037"/>
                <a:gd name="connsiteX12" fmla="*/ 11568 w 12178"/>
                <a:gd name="connsiteY12" fmla="*/ 2210 h 14037"/>
                <a:gd name="connsiteX13" fmla="*/ 11907 w 12178"/>
                <a:gd name="connsiteY13" fmla="*/ 2853 h 14037"/>
                <a:gd name="connsiteX14" fmla="*/ 12176 w 12178"/>
                <a:gd name="connsiteY14" fmla="*/ 3760 h 14037"/>
                <a:gd name="connsiteX15" fmla="*/ 12007 w 12178"/>
                <a:gd name="connsiteY15" fmla="*/ 4876 h 14037"/>
                <a:gd name="connsiteX16" fmla="*/ 11124 w 12178"/>
                <a:gd name="connsiteY16" fmla="*/ 3203 h 14037"/>
                <a:gd name="connsiteX17" fmla="*/ 10121 w 12178"/>
                <a:gd name="connsiteY17" fmla="*/ 4450 h 14037"/>
                <a:gd name="connsiteX18" fmla="*/ 9187 w 12178"/>
                <a:gd name="connsiteY18" fmla="*/ 5411 h 14037"/>
                <a:gd name="connsiteX19" fmla="*/ 8141 w 12178"/>
                <a:gd name="connsiteY19" fmla="*/ 6646 h 14037"/>
                <a:gd name="connsiteX20" fmla="*/ 6919 w 12178"/>
                <a:gd name="connsiteY20" fmla="*/ 7903 h 14037"/>
                <a:gd name="connsiteX21" fmla="*/ 5962 w 12178"/>
                <a:gd name="connsiteY21" fmla="*/ 9061 h 14037"/>
                <a:gd name="connsiteX22" fmla="*/ 5388 w 12178"/>
                <a:gd name="connsiteY22" fmla="*/ 9370 h 14037"/>
                <a:gd name="connsiteX23" fmla="*/ 4933 w 12178"/>
                <a:gd name="connsiteY23" fmla="*/ 10043 h 14037"/>
                <a:gd name="connsiteX24" fmla="*/ 3215 w 12178"/>
                <a:gd name="connsiteY24" fmla="*/ 11673 h 14037"/>
                <a:gd name="connsiteX25" fmla="*/ 1225 w 12178"/>
                <a:gd name="connsiteY25" fmla="*/ 13324 h 14037"/>
                <a:gd name="connsiteX0" fmla="*/ 1010 w 12178"/>
                <a:gd name="connsiteY0" fmla="*/ 13667 h 14037"/>
                <a:gd name="connsiteX1" fmla="*/ 26 w 12178"/>
                <a:gd name="connsiteY1" fmla="*/ 13727 h 14037"/>
                <a:gd name="connsiteX2" fmla="*/ 2214 w 12178"/>
                <a:gd name="connsiteY2" fmla="*/ 9277 h 14037"/>
                <a:gd name="connsiteX3" fmla="*/ 2196 w 12178"/>
                <a:gd name="connsiteY3" fmla="*/ 8378 h 14037"/>
                <a:gd name="connsiteX4" fmla="*/ 3267 w 12178"/>
                <a:gd name="connsiteY4" fmla="*/ 5480 h 14037"/>
                <a:gd name="connsiteX5" fmla="*/ 2518 w 12178"/>
                <a:gd name="connsiteY5" fmla="*/ 3713 h 14037"/>
                <a:gd name="connsiteX6" fmla="*/ 5151 w 12178"/>
                <a:gd name="connsiteY6" fmla="*/ 1233 h 14037"/>
                <a:gd name="connsiteX7" fmla="*/ 6604 w 12178"/>
                <a:gd name="connsiteY7" fmla="*/ 427 h 14037"/>
                <a:gd name="connsiteX8" fmla="*/ 8191 w 12178"/>
                <a:gd name="connsiteY8" fmla="*/ 8 h 14037"/>
                <a:gd name="connsiteX9" fmla="*/ 9272 w 12178"/>
                <a:gd name="connsiteY9" fmla="*/ 195 h 14037"/>
                <a:gd name="connsiteX10" fmla="*/ 10252 w 12178"/>
                <a:gd name="connsiteY10" fmla="*/ 597 h 14037"/>
                <a:gd name="connsiteX11" fmla="*/ 11062 w 12178"/>
                <a:gd name="connsiteY11" fmla="*/ 1435 h 14037"/>
                <a:gd name="connsiteX12" fmla="*/ 11568 w 12178"/>
                <a:gd name="connsiteY12" fmla="*/ 2210 h 14037"/>
                <a:gd name="connsiteX13" fmla="*/ 11907 w 12178"/>
                <a:gd name="connsiteY13" fmla="*/ 2853 h 14037"/>
                <a:gd name="connsiteX14" fmla="*/ 12176 w 12178"/>
                <a:gd name="connsiteY14" fmla="*/ 3760 h 14037"/>
                <a:gd name="connsiteX15" fmla="*/ 12007 w 12178"/>
                <a:gd name="connsiteY15" fmla="*/ 4876 h 14037"/>
                <a:gd name="connsiteX16" fmla="*/ 11124 w 12178"/>
                <a:gd name="connsiteY16" fmla="*/ 3203 h 14037"/>
                <a:gd name="connsiteX17" fmla="*/ 10121 w 12178"/>
                <a:gd name="connsiteY17" fmla="*/ 4450 h 14037"/>
                <a:gd name="connsiteX18" fmla="*/ 9187 w 12178"/>
                <a:gd name="connsiteY18" fmla="*/ 5411 h 14037"/>
                <a:gd name="connsiteX19" fmla="*/ 8141 w 12178"/>
                <a:gd name="connsiteY19" fmla="*/ 6646 h 14037"/>
                <a:gd name="connsiteX20" fmla="*/ 6919 w 12178"/>
                <a:gd name="connsiteY20" fmla="*/ 7903 h 14037"/>
                <a:gd name="connsiteX21" fmla="*/ 5962 w 12178"/>
                <a:gd name="connsiteY21" fmla="*/ 9061 h 14037"/>
                <a:gd name="connsiteX22" fmla="*/ 5388 w 12178"/>
                <a:gd name="connsiteY22" fmla="*/ 9370 h 14037"/>
                <a:gd name="connsiteX23" fmla="*/ 4933 w 12178"/>
                <a:gd name="connsiteY23" fmla="*/ 10043 h 14037"/>
                <a:gd name="connsiteX24" fmla="*/ 3215 w 12178"/>
                <a:gd name="connsiteY24" fmla="*/ 11673 h 14037"/>
                <a:gd name="connsiteX25" fmla="*/ 1225 w 12178"/>
                <a:gd name="connsiteY25" fmla="*/ 13324 h 14037"/>
                <a:gd name="connsiteX0" fmla="*/ 1010 w 12178"/>
                <a:gd name="connsiteY0" fmla="*/ 13667 h 14037"/>
                <a:gd name="connsiteX1" fmla="*/ 26 w 12178"/>
                <a:gd name="connsiteY1" fmla="*/ 13727 h 14037"/>
                <a:gd name="connsiteX2" fmla="*/ 2214 w 12178"/>
                <a:gd name="connsiteY2" fmla="*/ 9277 h 14037"/>
                <a:gd name="connsiteX3" fmla="*/ 2196 w 12178"/>
                <a:gd name="connsiteY3" fmla="*/ 8378 h 14037"/>
                <a:gd name="connsiteX4" fmla="*/ 3267 w 12178"/>
                <a:gd name="connsiteY4" fmla="*/ 5480 h 14037"/>
                <a:gd name="connsiteX5" fmla="*/ 4367 w 12178"/>
                <a:gd name="connsiteY5" fmla="*/ 4202 h 14037"/>
                <a:gd name="connsiteX6" fmla="*/ 5151 w 12178"/>
                <a:gd name="connsiteY6" fmla="*/ 1233 h 14037"/>
                <a:gd name="connsiteX7" fmla="*/ 6604 w 12178"/>
                <a:gd name="connsiteY7" fmla="*/ 427 h 14037"/>
                <a:gd name="connsiteX8" fmla="*/ 8191 w 12178"/>
                <a:gd name="connsiteY8" fmla="*/ 8 h 14037"/>
                <a:gd name="connsiteX9" fmla="*/ 9272 w 12178"/>
                <a:gd name="connsiteY9" fmla="*/ 195 h 14037"/>
                <a:gd name="connsiteX10" fmla="*/ 10252 w 12178"/>
                <a:gd name="connsiteY10" fmla="*/ 597 h 14037"/>
                <a:gd name="connsiteX11" fmla="*/ 11062 w 12178"/>
                <a:gd name="connsiteY11" fmla="*/ 1435 h 14037"/>
                <a:gd name="connsiteX12" fmla="*/ 11568 w 12178"/>
                <a:gd name="connsiteY12" fmla="*/ 2210 h 14037"/>
                <a:gd name="connsiteX13" fmla="*/ 11907 w 12178"/>
                <a:gd name="connsiteY13" fmla="*/ 2853 h 14037"/>
                <a:gd name="connsiteX14" fmla="*/ 12176 w 12178"/>
                <a:gd name="connsiteY14" fmla="*/ 3760 h 14037"/>
                <a:gd name="connsiteX15" fmla="*/ 12007 w 12178"/>
                <a:gd name="connsiteY15" fmla="*/ 4876 h 14037"/>
                <a:gd name="connsiteX16" fmla="*/ 11124 w 12178"/>
                <a:gd name="connsiteY16" fmla="*/ 3203 h 14037"/>
                <a:gd name="connsiteX17" fmla="*/ 10121 w 12178"/>
                <a:gd name="connsiteY17" fmla="*/ 4450 h 14037"/>
                <a:gd name="connsiteX18" fmla="*/ 9187 w 12178"/>
                <a:gd name="connsiteY18" fmla="*/ 5411 h 14037"/>
                <a:gd name="connsiteX19" fmla="*/ 8141 w 12178"/>
                <a:gd name="connsiteY19" fmla="*/ 6646 h 14037"/>
                <a:gd name="connsiteX20" fmla="*/ 6919 w 12178"/>
                <a:gd name="connsiteY20" fmla="*/ 7903 h 14037"/>
                <a:gd name="connsiteX21" fmla="*/ 5962 w 12178"/>
                <a:gd name="connsiteY21" fmla="*/ 9061 h 14037"/>
                <a:gd name="connsiteX22" fmla="*/ 5388 w 12178"/>
                <a:gd name="connsiteY22" fmla="*/ 9370 h 14037"/>
                <a:gd name="connsiteX23" fmla="*/ 4933 w 12178"/>
                <a:gd name="connsiteY23" fmla="*/ 10043 h 14037"/>
                <a:gd name="connsiteX24" fmla="*/ 3215 w 12178"/>
                <a:gd name="connsiteY24" fmla="*/ 11673 h 14037"/>
                <a:gd name="connsiteX25" fmla="*/ 1225 w 12178"/>
                <a:gd name="connsiteY25" fmla="*/ 13324 h 14037"/>
                <a:gd name="connsiteX0" fmla="*/ 1010 w 12178"/>
                <a:gd name="connsiteY0" fmla="*/ 13667 h 14037"/>
                <a:gd name="connsiteX1" fmla="*/ 26 w 12178"/>
                <a:gd name="connsiteY1" fmla="*/ 13727 h 14037"/>
                <a:gd name="connsiteX2" fmla="*/ 2214 w 12178"/>
                <a:gd name="connsiteY2" fmla="*/ 9277 h 14037"/>
                <a:gd name="connsiteX3" fmla="*/ 2196 w 12178"/>
                <a:gd name="connsiteY3" fmla="*/ 8378 h 14037"/>
                <a:gd name="connsiteX4" fmla="*/ 3267 w 12178"/>
                <a:gd name="connsiteY4" fmla="*/ 5480 h 14037"/>
                <a:gd name="connsiteX5" fmla="*/ 4367 w 12178"/>
                <a:gd name="connsiteY5" fmla="*/ 4202 h 14037"/>
                <a:gd name="connsiteX6" fmla="*/ 5770 w 12178"/>
                <a:gd name="connsiteY6" fmla="*/ 2709 h 14037"/>
                <a:gd name="connsiteX7" fmla="*/ 6604 w 12178"/>
                <a:gd name="connsiteY7" fmla="*/ 427 h 14037"/>
                <a:gd name="connsiteX8" fmla="*/ 8191 w 12178"/>
                <a:gd name="connsiteY8" fmla="*/ 8 h 14037"/>
                <a:gd name="connsiteX9" fmla="*/ 9272 w 12178"/>
                <a:gd name="connsiteY9" fmla="*/ 195 h 14037"/>
                <a:gd name="connsiteX10" fmla="*/ 10252 w 12178"/>
                <a:gd name="connsiteY10" fmla="*/ 597 h 14037"/>
                <a:gd name="connsiteX11" fmla="*/ 11062 w 12178"/>
                <a:gd name="connsiteY11" fmla="*/ 1435 h 14037"/>
                <a:gd name="connsiteX12" fmla="*/ 11568 w 12178"/>
                <a:gd name="connsiteY12" fmla="*/ 2210 h 14037"/>
                <a:gd name="connsiteX13" fmla="*/ 11907 w 12178"/>
                <a:gd name="connsiteY13" fmla="*/ 2853 h 14037"/>
                <a:gd name="connsiteX14" fmla="*/ 12176 w 12178"/>
                <a:gd name="connsiteY14" fmla="*/ 3760 h 14037"/>
                <a:gd name="connsiteX15" fmla="*/ 12007 w 12178"/>
                <a:gd name="connsiteY15" fmla="*/ 4876 h 14037"/>
                <a:gd name="connsiteX16" fmla="*/ 11124 w 12178"/>
                <a:gd name="connsiteY16" fmla="*/ 3203 h 14037"/>
                <a:gd name="connsiteX17" fmla="*/ 10121 w 12178"/>
                <a:gd name="connsiteY17" fmla="*/ 4450 h 14037"/>
                <a:gd name="connsiteX18" fmla="*/ 9187 w 12178"/>
                <a:gd name="connsiteY18" fmla="*/ 5411 h 14037"/>
                <a:gd name="connsiteX19" fmla="*/ 8141 w 12178"/>
                <a:gd name="connsiteY19" fmla="*/ 6646 h 14037"/>
                <a:gd name="connsiteX20" fmla="*/ 6919 w 12178"/>
                <a:gd name="connsiteY20" fmla="*/ 7903 h 14037"/>
                <a:gd name="connsiteX21" fmla="*/ 5962 w 12178"/>
                <a:gd name="connsiteY21" fmla="*/ 9061 h 14037"/>
                <a:gd name="connsiteX22" fmla="*/ 5388 w 12178"/>
                <a:gd name="connsiteY22" fmla="*/ 9370 h 14037"/>
                <a:gd name="connsiteX23" fmla="*/ 4933 w 12178"/>
                <a:gd name="connsiteY23" fmla="*/ 10043 h 14037"/>
                <a:gd name="connsiteX24" fmla="*/ 3215 w 12178"/>
                <a:gd name="connsiteY24" fmla="*/ 11673 h 14037"/>
                <a:gd name="connsiteX25" fmla="*/ 1225 w 12178"/>
                <a:gd name="connsiteY25" fmla="*/ 13324 h 14037"/>
                <a:gd name="connsiteX0" fmla="*/ 1010 w 12178"/>
                <a:gd name="connsiteY0" fmla="*/ 13718 h 14088"/>
                <a:gd name="connsiteX1" fmla="*/ 26 w 12178"/>
                <a:gd name="connsiteY1" fmla="*/ 13778 h 14088"/>
                <a:gd name="connsiteX2" fmla="*/ 2214 w 12178"/>
                <a:gd name="connsiteY2" fmla="*/ 9328 h 14088"/>
                <a:gd name="connsiteX3" fmla="*/ 2196 w 12178"/>
                <a:gd name="connsiteY3" fmla="*/ 8429 h 14088"/>
                <a:gd name="connsiteX4" fmla="*/ 3267 w 12178"/>
                <a:gd name="connsiteY4" fmla="*/ 5531 h 14088"/>
                <a:gd name="connsiteX5" fmla="*/ 4367 w 12178"/>
                <a:gd name="connsiteY5" fmla="*/ 4253 h 14088"/>
                <a:gd name="connsiteX6" fmla="*/ 5770 w 12178"/>
                <a:gd name="connsiteY6" fmla="*/ 2760 h 14088"/>
                <a:gd name="connsiteX7" fmla="*/ 7332 w 12178"/>
                <a:gd name="connsiteY7" fmla="*/ 1301 h 14088"/>
                <a:gd name="connsiteX8" fmla="*/ 8191 w 12178"/>
                <a:gd name="connsiteY8" fmla="*/ 59 h 14088"/>
                <a:gd name="connsiteX9" fmla="*/ 9272 w 12178"/>
                <a:gd name="connsiteY9" fmla="*/ 246 h 14088"/>
                <a:gd name="connsiteX10" fmla="*/ 10252 w 12178"/>
                <a:gd name="connsiteY10" fmla="*/ 648 h 14088"/>
                <a:gd name="connsiteX11" fmla="*/ 11062 w 12178"/>
                <a:gd name="connsiteY11" fmla="*/ 1486 h 14088"/>
                <a:gd name="connsiteX12" fmla="*/ 11568 w 12178"/>
                <a:gd name="connsiteY12" fmla="*/ 2261 h 14088"/>
                <a:gd name="connsiteX13" fmla="*/ 11907 w 12178"/>
                <a:gd name="connsiteY13" fmla="*/ 2904 h 14088"/>
                <a:gd name="connsiteX14" fmla="*/ 12176 w 12178"/>
                <a:gd name="connsiteY14" fmla="*/ 3811 h 14088"/>
                <a:gd name="connsiteX15" fmla="*/ 12007 w 12178"/>
                <a:gd name="connsiteY15" fmla="*/ 4927 h 14088"/>
                <a:gd name="connsiteX16" fmla="*/ 11124 w 12178"/>
                <a:gd name="connsiteY16" fmla="*/ 3254 h 14088"/>
                <a:gd name="connsiteX17" fmla="*/ 10121 w 12178"/>
                <a:gd name="connsiteY17" fmla="*/ 4501 h 14088"/>
                <a:gd name="connsiteX18" fmla="*/ 9187 w 12178"/>
                <a:gd name="connsiteY18" fmla="*/ 5462 h 14088"/>
                <a:gd name="connsiteX19" fmla="*/ 8141 w 12178"/>
                <a:gd name="connsiteY19" fmla="*/ 6697 h 14088"/>
                <a:gd name="connsiteX20" fmla="*/ 6919 w 12178"/>
                <a:gd name="connsiteY20" fmla="*/ 7954 h 14088"/>
                <a:gd name="connsiteX21" fmla="*/ 5962 w 12178"/>
                <a:gd name="connsiteY21" fmla="*/ 9112 h 14088"/>
                <a:gd name="connsiteX22" fmla="*/ 5388 w 12178"/>
                <a:gd name="connsiteY22" fmla="*/ 9421 h 14088"/>
                <a:gd name="connsiteX23" fmla="*/ 4933 w 12178"/>
                <a:gd name="connsiteY23" fmla="*/ 10094 h 14088"/>
                <a:gd name="connsiteX24" fmla="*/ 3215 w 12178"/>
                <a:gd name="connsiteY24" fmla="*/ 11724 h 14088"/>
                <a:gd name="connsiteX25" fmla="*/ 1225 w 12178"/>
                <a:gd name="connsiteY25" fmla="*/ 13375 h 14088"/>
                <a:gd name="connsiteX0" fmla="*/ 1010 w 12178"/>
                <a:gd name="connsiteY0" fmla="*/ 13474 h 13844"/>
                <a:gd name="connsiteX1" fmla="*/ 26 w 12178"/>
                <a:gd name="connsiteY1" fmla="*/ 13534 h 13844"/>
                <a:gd name="connsiteX2" fmla="*/ 2214 w 12178"/>
                <a:gd name="connsiteY2" fmla="*/ 9084 h 13844"/>
                <a:gd name="connsiteX3" fmla="*/ 2196 w 12178"/>
                <a:gd name="connsiteY3" fmla="*/ 8185 h 13844"/>
                <a:gd name="connsiteX4" fmla="*/ 3267 w 12178"/>
                <a:gd name="connsiteY4" fmla="*/ 5287 h 13844"/>
                <a:gd name="connsiteX5" fmla="*/ 4367 w 12178"/>
                <a:gd name="connsiteY5" fmla="*/ 4009 h 13844"/>
                <a:gd name="connsiteX6" fmla="*/ 5770 w 12178"/>
                <a:gd name="connsiteY6" fmla="*/ 2516 h 13844"/>
                <a:gd name="connsiteX7" fmla="*/ 7332 w 12178"/>
                <a:gd name="connsiteY7" fmla="*/ 1057 h 13844"/>
                <a:gd name="connsiteX8" fmla="*/ 8743 w 12178"/>
                <a:gd name="connsiteY8" fmla="*/ 288 h 13844"/>
                <a:gd name="connsiteX9" fmla="*/ 9272 w 12178"/>
                <a:gd name="connsiteY9" fmla="*/ 2 h 13844"/>
                <a:gd name="connsiteX10" fmla="*/ 10252 w 12178"/>
                <a:gd name="connsiteY10" fmla="*/ 404 h 13844"/>
                <a:gd name="connsiteX11" fmla="*/ 11062 w 12178"/>
                <a:gd name="connsiteY11" fmla="*/ 1242 h 13844"/>
                <a:gd name="connsiteX12" fmla="*/ 11568 w 12178"/>
                <a:gd name="connsiteY12" fmla="*/ 2017 h 13844"/>
                <a:gd name="connsiteX13" fmla="*/ 11907 w 12178"/>
                <a:gd name="connsiteY13" fmla="*/ 2660 h 13844"/>
                <a:gd name="connsiteX14" fmla="*/ 12176 w 12178"/>
                <a:gd name="connsiteY14" fmla="*/ 3567 h 13844"/>
                <a:gd name="connsiteX15" fmla="*/ 12007 w 12178"/>
                <a:gd name="connsiteY15" fmla="*/ 4683 h 13844"/>
                <a:gd name="connsiteX16" fmla="*/ 11124 w 12178"/>
                <a:gd name="connsiteY16" fmla="*/ 3010 h 13844"/>
                <a:gd name="connsiteX17" fmla="*/ 10121 w 12178"/>
                <a:gd name="connsiteY17" fmla="*/ 4257 h 13844"/>
                <a:gd name="connsiteX18" fmla="*/ 9187 w 12178"/>
                <a:gd name="connsiteY18" fmla="*/ 5218 h 13844"/>
                <a:gd name="connsiteX19" fmla="*/ 8141 w 12178"/>
                <a:gd name="connsiteY19" fmla="*/ 6453 h 13844"/>
                <a:gd name="connsiteX20" fmla="*/ 6919 w 12178"/>
                <a:gd name="connsiteY20" fmla="*/ 7710 h 13844"/>
                <a:gd name="connsiteX21" fmla="*/ 5962 w 12178"/>
                <a:gd name="connsiteY21" fmla="*/ 8868 h 13844"/>
                <a:gd name="connsiteX22" fmla="*/ 5388 w 12178"/>
                <a:gd name="connsiteY22" fmla="*/ 9177 h 13844"/>
                <a:gd name="connsiteX23" fmla="*/ 4933 w 12178"/>
                <a:gd name="connsiteY23" fmla="*/ 9850 h 13844"/>
                <a:gd name="connsiteX24" fmla="*/ 3215 w 12178"/>
                <a:gd name="connsiteY24" fmla="*/ 11480 h 13844"/>
                <a:gd name="connsiteX25" fmla="*/ 1225 w 12178"/>
                <a:gd name="connsiteY25" fmla="*/ 13131 h 13844"/>
                <a:gd name="connsiteX0" fmla="*/ 1010 w 12178"/>
                <a:gd name="connsiteY0" fmla="*/ 13474 h 13844"/>
                <a:gd name="connsiteX1" fmla="*/ 26 w 12178"/>
                <a:gd name="connsiteY1" fmla="*/ 13534 h 13844"/>
                <a:gd name="connsiteX2" fmla="*/ 2214 w 12178"/>
                <a:gd name="connsiteY2" fmla="*/ 9084 h 13844"/>
                <a:gd name="connsiteX3" fmla="*/ 2196 w 12178"/>
                <a:gd name="connsiteY3" fmla="*/ 8185 h 13844"/>
                <a:gd name="connsiteX4" fmla="*/ 3267 w 12178"/>
                <a:gd name="connsiteY4" fmla="*/ 5287 h 13844"/>
                <a:gd name="connsiteX5" fmla="*/ 4367 w 12178"/>
                <a:gd name="connsiteY5" fmla="*/ 4009 h 13844"/>
                <a:gd name="connsiteX6" fmla="*/ 5770 w 12178"/>
                <a:gd name="connsiteY6" fmla="*/ 2516 h 13844"/>
                <a:gd name="connsiteX7" fmla="*/ 7332 w 12178"/>
                <a:gd name="connsiteY7" fmla="*/ 1057 h 13844"/>
                <a:gd name="connsiteX8" fmla="*/ 8743 w 12178"/>
                <a:gd name="connsiteY8" fmla="*/ 288 h 13844"/>
                <a:gd name="connsiteX9" fmla="*/ 9272 w 12178"/>
                <a:gd name="connsiteY9" fmla="*/ 2 h 13844"/>
                <a:gd name="connsiteX10" fmla="*/ 9820 w 12178"/>
                <a:gd name="connsiteY10" fmla="*/ 432 h 13844"/>
                <a:gd name="connsiteX11" fmla="*/ 11062 w 12178"/>
                <a:gd name="connsiteY11" fmla="*/ 1242 h 13844"/>
                <a:gd name="connsiteX12" fmla="*/ 11568 w 12178"/>
                <a:gd name="connsiteY12" fmla="*/ 2017 h 13844"/>
                <a:gd name="connsiteX13" fmla="*/ 11907 w 12178"/>
                <a:gd name="connsiteY13" fmla="*/ 2660 h 13844"/>
                <a:gd name="connsiteX14" fmla="*/ 12176 w 12178"/>
                <a:gd name="connsiteY14" fmla="*/ 3567 h 13844"/>
                <a:gd name="connsiteX15" fmla="*/ 12007 w 12178"/>
                <a:gd name="connsiteY15" fmla="*/ 4683 h 13844"/>
                <a:gd name="connsiteX16" fmla="*/ 11124 w 12178"/>
                <a:gd name="connsiteY16" fmla="*/ 3010 h 13844"/>
                <a:gd name="connsiteX17" fmla="*/ 10121 w 12178"/>
                <a:gd name="connsiteY17" fmla="*/ 4257 h 13844"/>
                <a:gd name="connsiteX18" fmla="*/ 9187 w 12178"/>
                <a:gd name="connsiteY18" fmla="*/ 5218 h 13844"/>
                <a:gd name="connsiteX19" fmla="*/ 8141 w 12178"/>
                <a:gd name="connsiteY19" fmla="*/ 6453 h 13844"/>
                <a:gd name="connsiteX20" fmla="*/ 6919 w 12178"/>
                <a:gd name="connsiteY20" fmla="*/ 7710 h 13844"/>
                <a:gd name="connsiteX21" fmla="*/ 5962 w 12178"/>
                <a:gd name="connsiteY21" fmla="*/ 8868 h 13844"/>
                <a:gd name="connsiteX22" fmla="*/ 5388 w 12178"/>
                <a:gd name="connsiteY22" fmla="*/ 9177 h 13844"/>
                <a:gd name="connsiteX23" fmla="*/ 4933 w 12178"/>
                <a:gd name="connsiteY23" fmla="*/ 9850 h 13844"/>
                <a:gd name="connsiteX24" fmla="*/ 3215 w 12178"/>
                <a:gd name="connsiteY24" fmla="*/ 11480 h 13844"/>
                <a:gd name="connsiteX25" fmla="*/ 1225 w 12178"/>
                <a:gd name="connsiteY25" fmla="*/ 13131 h 13844"/>
                <a:gd name="connsiteX0" fmla="*/ 1010 w 12178"/>
                <a:gd name="connsiteY0" fmla="*/ 13474 h 13844"/>
                <a:gd name="connsiteX1" fmla="*/ 26 w 12178"/>
                <a:gd name="connsiteY1" fmla="*/ 13534 h 13844"/>
                <a:gd name="connsiteX2" fmla="*/ 2214 w 12178"/>
                <a:gd name="connsiteY2" fmla="*/ 9084 h 13844"/>
                <a:gd name="connsiteX3" fmla="*/ 2196 w 12178"/>
                <a:gd name="connsiteY3" fmla="*/ 8185 h 13844"/>
                <a:gd name="connsiteX4" fmla="*/ 3267 w 12178"/>
                <a:gd name="connsiteY4" fmla="*/ 5287 h 13844"/>
                <a:gd name="connsiteX5" fmla="*/ 4367 w 12178"/>
                <a:gd name="connsiteY5" fmla="*/ 4009 h 13844"/>
                <a:gd name="connsiteX6" fmla="*/ 5770 w 12178"/>
                <a:gd name="connsiteY6" fmla="*/ 2516 h 13844"/>
                <a:gd name="connsiteX7" fmla="*/ 7332 w 12178"/>
                <a:gd name="connsiteY7" fmla="*/ 1057 h 13844"/>
                <a:gd name="connsiteX8" fmla="*/ 8743 w 12178"/>
                <a:gd name="connsiteY8" fmla="*/ 288 h 13844"/>
                <a:gd name="connsiteX9" fmla="*/ 9272 w 12178"/>
                <a:gd name="connsiteY9" fmla="*/ 2 h 13844"/>
                <a:gd name="connsiteX10" fmla="*/ 9820 w 12178"/>
                <a:gd name="connsiteY10" fmla="*/ 432 h 13844"/>
                <a:gd name="connsiteX11" fmla="*/ 10399 w 12178"/>
                <a:gd name="connsiteY11" fmla="*/ 1272 h 13844"/>
                <a:gd name="connsiteX12" fmla="*/ 11568 w 12178"/>
                <a:gd name="connsiteY12" fmla="*/ 2017 h 13844"/>
                <a:gd name="connsiteX13" fmla="*/ 11907 w 12178"/>
                <a:gd name="connsiteY13" fmla="*/ 2660 h 13844"/>
                <a:gd name="connsiteX14" fmla="*/ 12176 w 12178"/>
                <a:gd name="connsiteY14" fmla="*/ 3567 h 13844"/>
                <a:gd name="connsiteX15" fmla="*/ 12007 w 12178"/>
                <a:gd name="connsiteY15" fmla="*/ 4683 h 13844"/>
                <a:gd name="connsiteX16" fmla="*/ 11124 w 12178"/>
                <a:gd name="connsiteY16" fmla="*/ 3010 h 13844"/>
                <a:gd name="connsiteX17" fmla="*/ 10121 w 12178"/>
                <a:gd name="connsiteY17" fmla="*/ 4257 h 13844"/>
                <a:gd name="connsiteX18" fmla="*/ 9187 w 12178"/>
                <a:gd name="connsiteY18" fmla="*/ 5218 h 13844"/>
                <a:gd name="connsiteX19" fmla="*/ 8141 w 12178"/>
                <a:gd name="connsiteY19" fmla="*/ 6453 h 13844"/>
                <a:gd name="connsiteX20" fmla="*/ 6919 w 12178"/>
                <a:gd name="connsiteY20" fmla="*/ 7710 h 13844"/>
                <a:gd name="connsiteX21" fmla="*/ 5962 w 12178"/>
                <a:gd name="connsiteY21" fmla="*/ 8868 h 13844"/>
                <a:gd name="connsiteX22" fmla="*/ 5388 w 12178"/>
                <a:gd name="connsiteY22" fmla="*/ 9177 h 13844"/>
                <a:gd name="connsiteX23" fmla="*/ 4933 w 12178"/>
                <a:gd name="connsiteY23" fmla="*/ 9850 h 13844"/>
                <a:gd name="connsiteX24" fmla="*/ 3215 w 12178"/>
                <a:gd name="connsiteY24" fmla="*/ 11480 h 13844"/>
                <a:gd name="connsiteX25" fmla="*/ 1225 w 12178"/>
                <a:gd name="connsiteY25" fmla="*/ 13131 h 13844"/>
                <a:gd name="connsiteX0" fmla="*/ 1010 w 12178"/>
                <a:gd name="connsiteY0" fmla="*/ 13474 h 13844"/>
                <a:gd name="connsiteX1" fmla="*/ 26 w 12178"/>
                <a:gd name="connsiteY1" fmla="*/ 13534 h 13844"/>
                <a:gd name="connsiteX2" fmla="*/ 2214 w 12178"/>
                <a:gd name="connsiteY2" fmla="*/ 9084 h 13844"/>
                <a:gd name="connsiteX3" fmla="*/ 2196 w 12178"/>
                <a:gd name="connsiteY3" fmla="*/ 8185 h 13844"/>
                <a:gd name="connsiteX4" fmla="*/ 3267 w 12178"/>
                <a:gd name="connsiteY4" fmla="*/ 5287 h 13844"/>
                <a:gd name="connsiteX5" fmla="*/ 4367 w 12178"/>
                <a:gd name="connsiteY5" fmla="*/ 4009 h 13844"/>
                <a:gd name="connsiteX6" fmla="*/ 5770 w 12178"/>
                <a:gd name="connsiteY6" fmla="*/ 2516 h 13844"/>
                <a:gd name="connsiteX7" fmla="*/ 7332 w 12178"/>
                <a:gd name="connsiteY7" fmla="*/ 1057 h 13844"/>
                <a:gd name="connsiteX8" fmla="*/ 8743 w 12178"/>
                <a:gd name="connsiteY8" fmla="*/ 288 h 13844"/>
                <a:gd name="connsiteX9" fmla="*/ 9272 w 12178"/>
                <a:gd name="connsiteY9" fmla="*/ 2 h 13844"/>
                <a:gd name="connsiteX10" fmla="*/ 9820 w 12178"/>
                <a:gd name="connsiteY10" fmla="*/ 432 h 13844"/>
                <a:gd name="connsiteX11" fmla="*/ 10399 w 12178"/>
                <a:gd name="connsiteY11" fmla="*/ 1272 h 13844"/>
                <a:gd name="connsiteX12" fmla="*/ 11907 w 12178"/>
                <a:gd name="connsiteY12" fmla="*/ 2660 h 13844"/>
                <a:gd name="connsiteX13" fmla="*/ 12176 w 12178"/>
                <a:gd name="connsiteY13" fmla="*/ 3567 h 13844"/>
                <a:gd name="connsiteX14" fmla="*/ 12007 w 12178"/>
                <a:gd name="connsiteY14" fmla="*/ 4683 h 13844"/>
                <a:gd name="connsiteX15" fmla="*/ 11124 w 12178"/>
                <a:gd name="connsiteY15" fmla="*/ 3010 h 13844"/>
                <a:gd name="connsiteX16" fmla="*/ 10121 w 12178"/>
                <a:gd name="connsiteY16" fmla="*/ 4257 h 13844"/>
                <a:gd name="connsiteX17" fmla="*/ 9187 w 12178"/>
                <a:gd name="connsiteY17" fmla="*/ 5218 h 13844"/>
                <a:gd name="connsiteX18" fmla="*/ 8141 w 12178"/>
                <a:gd name="connsiteY18" fmla="*/ 6453 h 13844"/>
                <a:gd name="connsiteX19" fmla="*/ 6919 w 12178"/>
                <a:gd name="connsiteY19" fmla="*/ 7710 h 13844"/>
                <a:gd name="connsiteX20" fmla="*/ 5962 w 12178"/>
                <a:gd name="connsiteY20" fmla="*/ 8868 h 13844"/>
                <a:gd name="connsiteX21" fmla="*/ 5388 w 12178"/>
                <a:gd name="connsiteY21" fmla="*/ 9177 h 13844"/>
                <a:gd name="connsiteX22" fmla="*/ 4933 w 12178"/>
                <a:gd name="connsiteY22" fmla="*/ 9850 h 13844"/>
                <a:gd name="connsiteX23" fmla="*/ 3215 w 12178"/>
                <a:gd name="connsiteY23" fmla="*/ 11480 h 13844"/>
                <a:gd name="connsiteX24" fmla="*/ 1225 w 12178"/>
                <a:gd name="connsiteY24" fmla="*/ 13131 h 13844"/>
                <a:gd name="connsiteX0" fmla="*/ 1010 w 12178"/>
                <a:gd name="connsiteY0" fmla="*/ 13474 h 13844"/>
                <a:gd name="connsiteX1" fmla="*/ 26 w 12178"/>
                <a:gd name="connsiteY1" fmla="*/ 13534 h 13844"/>
                <a:gd name="connsiteX2" fmla="*/ 2214 w 12178"/>
                <a:gd name="connsiteY2" fmla="*/ 9084 h 13844"/>
                <a:gd name="connsiteX3" fmla="*/ 2196 w 12178"/>
                <a:gd name="connsiteY3" fmla="*/ 8185 h 13844"/>
                <a:gd name="connsiteX4" fmla="*/ 3267 w 12178"/>
                <a:gd name="connsiteY4" fmla="*/ 5287 h 13844"/>
                <a:gd name="connsiteX5" fmla="*/ 4367 w 12178"/>
                <a:gd name="connsiteY5" fmla="*/ 4009 h 13844"/>
                <a:gd name="connsiteX6" fmla="*/ 5770 w 12178"/>
                <a:gd name="connsiteY6" fmla="*/ 2516 h 13844"/>
                <a:gd name="connsiteX7" fmla="*/ 7332 w 12178"/>
                <a:gd name="connsiteY7" fmla="*/ 1057 h 13844"/>
                <a:gd name="connsiteX8" fmla="*/ 8743 w 12178"/>
                <a:gd name="connsiteY8" fmla="*/ 288 h 13844"/>
                <a:gd name="connsiteX9" fmla="*/ 9272 w 12178"/>
                <a:gd name="connsiteY9" fmla="*/ 2 h 13844"/>
                <a:gd name="connsiteX10" fmla="*/ 9820 w 12178"/>
                <a:gd name="connsiteY10" fmla="*/ 432 h 13844"/>
                <a:gd name="connsiteX11" fmla="*/ 10399 w 12178"/>
                <a:gd name="connsiteY11" fmla="*/ 1272 h 13844"/>
                <a:gd name="connsiteX12" fmla="*/ 12176 w 12178"/>
                <a:gd name="connsiteY12" fmla="*/ 3567 h 13844"/>
                <a:gd name="connsiteX13" fmla="*/ 12007 w 12178"/>
                <a:gd name="connsiteY13" fmla="*/ 4683 h 13844"/>
                <a:gd name="connsiteX14" fmla="*/ 11124 w 12178"/>
                <a:gd name="connsiteY14" fmla="*/ 3010 h 13844"/>
                <a:gd name="connsiteX15" fmla="*/ 10121 w 12178"/>
                <a:gd name="connsiteY15" fmla="*/ 4257 h 13844"/>
                <a:gd name="connsiteX16" fmla="*/ 9187 w 12178"/>
                <a:gd name="connsiteY16" fmla="*/ 5218 h 13844"/>
                <a:gd name="connsiteX17" fmla="*/ 8141 w 12178"/>
                <a:gd name="connsiteY17" fmla="*/ 6453 h 13844"/>
                <a:gd name="connsiteX18" fmla="*/ 6919 w 12178"/>
                <a:gd name="connsiteY18" fmla="*/ 7710 h 13844"/>
                <a:gd name="connsiteX19" fmla="*/ 5962 w 12178"/>
                <a:gd name="connsiteY19" fmla="*/ 8868 h 13844"/>
                <a:gd name="connsiteX20" fmla="*/ 5388 w 12178"/>
                <a:gd name="connsiteY20" fmla="*/ 9177 h 13844"/>
                <a:gd name="connsiteX21" fmla="*/ 4933 w 12178"/>
                <a:gd name="connsiteY21" fmla="*/ 9850 h 13844"/>
                <a:gd name="connsiteX22" fmla="*/ 3215 w 12178"/>
                <a:gd name="connsiteY22" fmla="*/ 11480 h 13844"/>
                <a:gd name="connsiteX23" fmla="*/ 1225 w 12178"/>
                <a:gd name="connsiteY23" fmla="*/ 13131 h 13844"/>
                <a:gd name="connsiteX0" fmla="*/ 1010 w 12008"/>
                <a:gd name="connsiteY0" fmla="*/ 13474 h 13844"/>
                <a:gd name="connsiteX1" fmla="*/ 26 w 12008"/>
                <a:gd name="connsiteY1" fmla="*/ 13534 h 13844"/>
                <a:gd name="connsiteX2" fmla="*/ 2214 w 12008"/>
                <a:gd name="connsiteY2" fmla="*/ 9084 h 13844"/>
                <a:gd name="connsiteX3" fmla="*/ 2196 w 12008"/>
                <a:gd name="connsiteY3" fmla="*/ 8185 h 13844"/>
                <a:gd name="connsiteX4" fmla="*/ 3267 w 12008"/>
                <a:gd name="connsiteY4" fmla="*/ 5287 h 13844"/>
                <a:gd name="connsiteX5" fmla="*/ 4367 w 12008"/>
                <a:gd name="connsiteY5" fmla="*/ 4009 h 13844"/>
                <a:gd name="connsiteX6" fmla="*/ 5770 w 12008"/>
                <a:gd name="connsiteY6" fmla="*/ 2516 h 13844"/>
                <a:gd name="connsiteX7" fmla="*/ 7332 w 12008"/>
                <a:gd name="connsiteY7" fmla="*/ 1057 h 13844"/>
                <a:gd name="connsiteX8" fmla="*/ 8743 w 12008"/>
                <a:gd name="connsiteY8" fmla="*/ 288 h 13844"/>
                <a:gd name="connsiteX9" fmla="*/ 9272 w 12008"/>
                <a:gd name="connsiteY9" fmla="*/ 2 h 13844"/>
                <a:gd name="connsiteX10" fmla="*/ 9820 w 12008"/>
                <a:gd name="connsiteY10" fmla="*/ 432 h 13844"/>
                <a:gd name="connsiteX11" fmla="*/ 10399 w 12008"/>
                <a:gd name="connsiteY11" fmla="*/ 1272 h 13844"/>
                <a:gd name="connsiteX12" fmla="*/ 10895 w 12008"/>
                <a:gd name="connsiteY12" fmla="*/ 2221 h 13844"/>
                <a:gd name="connsiteX13" fmla="*/ 12007 w 12008"/>
                <a:gd name="connsiteY13" fmla="*/ 4683 h 13844"/>
                <a:gd name="connsiteX14" fmla="*/ 11124 w 12008"/>
                <a:gd name="connsiteY14" fmla="*/ 3010 h 13844"/>
                <a:gd name="connsiteX15" fmla="*/ 10121 w 12008"/>
                <a:gd name="connsiteY15" fmla="*/ 4257 h 13844"/>
                <a:gd name="connsiteX16" fmla="*/ 9187 w 12008"/>
                <a:gd name="connsiteY16" fmla="*/ 5218 h 13844"/>
                <a:gd name="connsiteX17" fmla="*/ 8141 w 12008"/>
                <a:gd name="connsiteY17" fmla="*/ 6453 h 13844"/>
                <a:gd name="connsiteX18" fmla="*/ 6919 w 12008"/>
                <a:gd name="connsiteY18" fmla="*/ 7710 h 13844"/>
                <a:gd name="connsiteX19" fmla="*/ 5962 w 12008"/>
                <a:gd name="connsiteY19" fmla="*/ 8868 h 13844"/>
                <a:gd name="connsiteX20" fmla="*/ 5388 w 12008"/>
                <a:gd name="connsiteY20" fmla="*/ 9177 h 13844"/>
                <a:gd name="connsiteX21" fmla="*/ 4933 w 12008"/>
                <a:gd name="connsiteY21" fmla="*/ 9850 h 13844"/>
                <a:gd name="connsiteX22" fmla="*/ 3215 w 12008"/>
                <a:gd name="connsiteY22" fmla="*/ 11480 h 13844"/>
                <a:gd name="connsiteX23" fmla="*/ 1225 w 12008"/>
                <a:gd name="connsiteY23" fmla="*/ 13131 h 13844"/>
                <a:gd name="connsiteX0" fmla="*/ 1010 w 11161"/>
                <a:gd name="connsiteY0" fmla="*/ 13474 h 13844"/>
                <a:gd name="connsiteX1" fmla="*/ 26 w 11161"/>
                <a:gd name="connsiteY1" fmla="*/ 13534 h 13844"/>
                <a:gd name="connsiteX2" fmla="*/ 2214 w 11161"/>
                <a:gd name="connsiteY2" fmla="*/ 9084 h 13844"/>
                <a:gd name="connsiteX3" fmla="*/ 2196 w 11161"/>
                <a:gd name="connsiteY3" fmla="*/ 8185 h 13844"/>
                <a:gd name="connsiteX4" fmla="*/ 3267 w 11161"/>
                <a:gd name="connsiteY4" fmla="*/ 5287 h 13844"/>
                <a:gd name="connsiteX5" fmla="*/ 4367 w 11161"/>
                <a:gd name="connsiteY5" fmla="*/ 4009 h 13844"/>
                <a:gd name="connsiteX6" fmla="*/ 5770 w 11161"/>
                <a:gd name="connsiteY6" fmla="*/ 2516 h 13844"/>
                <a:gd name="connsiteX7" fmla="*/ 7332 w 11161"/>
                <a:gd name="connsiteY7" fmla="*/ 1057 h 13844"/>
                <a:gd name="connsiteX8" fmla="*/ 8743 w 11161"/>
                <a:gd name="connsiteY8" fmla="*/ 288 h 13844"/>
                <a:gd name="connsiteX9" fmla="*/ 9272 w 11161"/>
                <a:gd name="connsiteY9" fmla="*/ 2 h 13844"/>
                <a:gd name="connsiteX10" fmla="*/ 9820 w 11161"/>
                <a:gd name="connsiteY10" fmla="*/ 432 h 13844"/>
                <a:gd name="connsiteX11" fmla="*/ 10399 w 11161"/>
                <a:gd name="connsiteY11" fmla="*/ 1272 h 13844"/>
                <a:gd name="connsiteX12" fmla="*/ 10895 w 11161"/>
                <a:gd name="connsiteY12" fmla="*/ 2221 h 13844"/>
                <a:gd name="connsiteX13" fmla="*/ 11124 w 11161"/>
                <a:gd name="connsiteY13" fmla="*/ 3010 h 13844"/>
                <a:gd name="connsiteX14" fmla="*/ 10121 w 11161"/>
                <a:gd name="connsiteY14" fmla="*/ 4257 h 13844"/>
                <a:gd name="connsiteX15" fmla="*/ 9187 w 11161"/>
                <a:gd name="connsiteY15" fmla="*/ 5218 h 13844"/>
                <a:gd name="connsiteX16" fmla="*/ 8141 w 11161"/>
                <a:gd name="connsiteY16" fmla="*/ 6453 h 13844"/>
                <a:gd name="connsiteX17" fmla="*/ 6919 w 11161"/>
                <a:gd name="connsiteY17" fmla="*/ 7710 h 13844"/>
                <a:gd name="connsiteX18" fmla="*/ 5962 w 11161"/>
                <a:gd name="connsiteY18" fmla="*/ 8868 h 13844"/>
                <a:gd name="connsiteX19" fmla="*/ 5388 w 11161"/>
                <a:gd name="connsiteY19" fmla="*/ 9177 h 13844"/>
                <a:gd name="connsiteX20" fmla="*/ 4933 w 11161"/>
                <a:gd name="connsiteY20" fmla="*/ 9850 h 13844"/>
                <a:gd name="connsiteX21" fmla="*/ 3215 w 11161"/>
                <a:gd name="connsiteY21" fmla="*/ 11480 h 13844"/>
                <a:gd name="connsiteX22" fmla="*/ 1225 w 11161"/>
                <a:gd name="connsiteY22" fmla="*/ 13131 h 13844"/>
                <a:gd name="connsiteX0" fmla="*/ 986 w 11137"/>
                <a:gd name="connsiteY0" fmla="*/ 13474 h 13775"/>
                <a:gd name="connsiteX1" fmla="*/ 2 w 11137"/>
                <a:gd name="connsiteY1" fmla="*/ 13534 h 13775"/>
                <a:gd name="connsiteX2" fmla="*/ 1248 w 11137"/>
                <a:gd name="connsiteY2" fmla="*/ 10019 h 13775"/>
                <a:gd name="connsiteX3" fmla="*/ 2172 w 11137"/>
                <a:gd name="connsiteY3" fmla="*/ 8185 h 13775"/>
                <a:gd name="connsiteX4" fmla="*/ 3243 w 11137"/>
                <a:gd name="connsiteY4" fmla="*/ 5287 h 13775"/>
                <a:gd name="connsiteX5" fmla="*/ 4343 w 11137"/>
                <a:gd name="connsiteY5" fmla="*/ 4009 h 13775"/>
                <a:gd name="connsiteX6" fmla="*/ 5746 w 11137"/>
                <a:gd name="connsiteY6" fmla="*/ 2516 h 13775"/>
                <a:gd name="connsiteX7" fmla="*/ 7308 w 11137"/>
                <a:gd name="connsiteY7" fmla="*/ 1057 h 13775"/>
                <a:gd name="connsiteX8" fmla="*/ 8719 w 11137"/>
                <a:gd name="connsiteY8" fmla="*/ 288 h 13775"/>
                <a:gd name="connsiteX9" fmla="*/ 9248 w 11137"/>
                <a:gd name="connsiteY9" fmla="*/ 2 h 13775"/>
                <a:gd name="connsiteX10" fmla="*/ 9796 w 11137"/>
                <a:gd name="connsiteY10" fmla="*/ 432 h 13775"/>
                <a:gd name="connsiteX11" fmla="*/ 10375 w 11137"/>
                <a:gd name="connsiteY11" fmla="*/ 1272 h 13775"/>
                <a:gd name="connsiteX12" fmla="*/ 10871 w 11137"/>
                <a:gd name="connsiteY12" fmla="*/ 2221 h 13775"/>
                <a:gd name="connsiteX13" fmla="*/ 11100 w 11137"/>
                <a:gd name="connsiteY13" fmla="*/ 3010 h 13775"/>
                <a:gd name="connsiteX14" fmla="*/ 10097 w 11137"/>
                <a:gd name="connsiteY14" fmla="*/ 4257 h 13775"/>
                <a:gd name="connsiteX15" fmla="*/ 9163 w 11137"/>
                <a:gd name="connsiteY15" fmla="*/ 5218 h 13775"/>
                <a:gd name="connsiteX16" fmla="*/ 8117 w 11137"/>
                <a:gd name="connsiteY16" fmla="*/ 6453 h 13775"/>
                <a:gd name="connsiteX17" fmla="*/ 6895 w 11137"/>
                <a:gd name="connsiteY17" fmla="*/ 7710 h 13775"/>
                <a:gd name="connsiteX18" fmla="*/ 5938 w 11137"/>
                <a:gd name="connsiteY18" fmla="*/ 8868 h 13775"/>
                <a:gd name="connsiteX19" fmla="*/ 5364 w 11137"/>
                <a:gd name="connsiteY19" fmla="*/ 9177 h 13775"/>
                <a:gd name="connsiteX20" fmla="*/ 4909 w 11137"/>
                <a:gd name="connsiteY20" fmla="*/ 9850 h 13775"/>
                <a:gd name="connsiteX21" fmla="*/ 3191 w 11137"/>
                <a:gd name="connsiteY21" fmla="*/ 11480 h 13775"/>
                <a:gd name="connsiteX22" fmla="*/ 1201 w 11137"/>
                <a:gd name="connsiteY22" fmla="*/ 13131 h 13775"/>
                <a:gd name="connsiteX0" fmla="*/ 986 w 11137"/>
                <a:gd name="connsiteY0" fmla="*/ 13474 h 13775"/>
                <a:gd name="connsiteX1" fmla="*/ 2 w 11137"/>
                <a:gd name="connsiteY1" fmla="*/ 13534 h 13775"/>
                <a:gd name="connsiteX2" fmla="*/ 1248 w 11137"/>
                <a:gd name="connsiteY2" fmla="*/ 10019 h 13775"/>
                <a:gd name="connsiteX3" fmla="*/ 1769 w 11137"/>
                <a:gd name="connsiteY3" fmla="*/ 8288 h 13775"/>
                <a:gd name="connsiteX4" fmla="*/ 3243 w 11137"/>
                <a:gd name="connsiteY4" fmla="*/ 5287 h 13775"/>
                <a:gd name="connsiteX5" fmla="*/ 4343 w 11137"/>
                <a:gd name="connsiteY5" fmla="*/ 4009 h 13775"/>
                <a:gd name="connsiteX6" fmla="*/ 5746 w 11137"/>
                <a:gd name="connsiteY6" fmla="*/ 2516 h 13775"/>
                <a:gd name="connsiteX7" fmla="*/ 7308 w 11137"/>
                <a:gd name="connsiteY7" fmla="*/ 1057 h 13775"/>
                <a:gd name="connsiteX8" fmla="*/ 8719 w 11137"/>
                <a:gd name="connsiteY8" fmla="*/ 288 h 13775"/>
                <a:gd name="connsiteX9" fmla="*/ 9248 w 11137"/>
                <a:gd name="connsiteY9" fmla="*/ 2 h 13775"/>
                <a:gd name="connsiteX10" fmla="*/ 9796 w 11137"/>
                <a:gd name="connsiteY10" fmla="*/ 432 h 13775"/>
                <a:gd name="connsiteX11" fmla="*/ 10375 w 11137"/>
                <a:gd name="connsiteY11" fmla="*/ 1272 h 13775"/>
                <a:gd name="connsiteX12" fmla="*/ 10871 w 11137"/>
                <a:gd name="connsiteY12" fmla="*/ 2221 h 13775"/>
                <a:gd name="connsiteX13" fmla="*/ 11100 w 11137"/>
                <a:gd name="connsiteY13" fmla="*/ 3010 h 13775"/>
                <a:gd name="connsiteX14" fmla="*/ 10097 w 11137"/>
                <a:gd name="connsiteY14" fmla="*/ 4257 h 13775"/>
                <a:gd name="connsiteX15" fmla="*/ 9163 w 11137"/>
                <a:gd name="connsiteY15" fmla="*/ 5218 h 13775"/>
                <a:gd name="connsiteX16" fmla="*/ 8117 w 11137"/>
                <a:gd name="connsiteY16" fmla="*/ 6453 h 13775"/>
                <a:gd name="connsiteX17" fmla="*/ 6895 w 11137"/>
                <a:gd name="connsiteY17" fmla="*/ 7710 h 13775"/>
                <a:gd name="connsiteX18" fmla="*/ 5938 w 11137"/>
                <a:gd name="connsiteY18" fmla="*/ 8868 h 13775"/>
                <a:gd name="connsiteX19" fmla="*/ 5364 w 11137"/>
                <a:gd name="connsiteY19" fmla="*/ 9177 h 13775"/>
                <a:gd name="connsiteX20" fmla="*/ 4909 w 11137"/>
                <a:gd name="connsiteY20" fmla="*/ 9850 h 13775"/>
                <a:gd name="connsiteX21" fmla="*/ 3191 w 11137"/>
                <a:gd name="connsiteY21" fmla="*/ 11480 h 13775"/>
                <a:gd name="connsiteX22" fmla="*/ 1201 w 11137"/>
                <a:gd name="connsiteY22" fmla="*/ 13131 h 13775"/>
                <a:gd name="connsiteX0" fmla="*/ 986 w 11137"/>
                <a:gd name="connsiteY0" fmla="*/ 13474 h 13775"/>
                <a:gd name="connsiteX1" fmla="*/ 2 w 11137"/>
                <a:gd name="connsiteY1" fmla="*/ 13534 h 13775"/>
                <a:gd name="connsiteX2" fmla="*/ 1248 w 11137"/>
                <a:gd name="connsiteY2" fmla="*/ 10019 h 13775"/>
                <a:gd name="connsiteX3" fmla="*/ 1769 w 11137"/>
                <a:gd name="connsiteY3" fmla="*/ 8288 h 13775"/>
                <a:gd name="connsiteX4" fmla="*/ 3243 w 11137"/>
                <a:gd name="connsiteY4" fmla="*/ 5287 h 13775"/>
                <a:gd name="connsiteX5" fmla="*/ 4343 w 11137"/>
                <a:gd name="connsiteY5" fmla="*/ 4009 h 13775"/>
                <a:gd name="connsiteX6" fmla="*/ 5746 w 11137"/>
                <a:gd name="connsiteY6" fmla="*/ 2516 h 13775"/>
                <a:gd name="connsiteX7" fmla="*/ 7308 w 11137"/>
                <a:gd name="connsiteY7" fmla="*/ 1057 h 13775"/>
                <a:gd name="connsiteX8" fmla="*/ 8719 w 11137"/>
                <a:gd name="connsiteY8" fmla="*/ 288 h 13775"/>
                <a:gd name="connsiteX9" fmla="*/ 9248 w 11137"/>
                <a:gd name="connsiteY9" fmla="*/ 2 h 13775"/>
                <a:gd name="connsiteX10" fmla="*/ 9796 w 11137"/>
                <a:gd name="connsiteY10" fmla="*/ 432 h 13775"/>
                <a:gd name="connsiteX11" fmla="*/ 10375 w 11137"/>
                <a:gd name="connsiteY11" fmla="*/ 1272 h 13775"/>
                <a:gd name="connsiteX12" fmla="*/ 10871 w 11137"/>
                <a:gd name="connsiteY12" fmla="*/ 2221 h 13775"/>
                <a:gd name="connsiteX13" fmla="*/ 11100 w 11137"/>
                <a:gd name="connsiteY13" fmla="*/ 3010 h 13775"/>
                <a:gd name="connsiteX14" fmla="*/ 10097 w 11137"/>
                <a:gd name="connsiteY14" fmla="*/ 4257 h 13775"/>
                <a:gd name="connsiteX15" fmla="*/ 9163 w 11137"/>
                <a:gd name="connsiteY15" fmla="*/ 5218 h 13775"/>
                <a:gd name="connsiteX16" fmla="*/ 8117 w 11137"/>
                <a:gd name="connsiteY16" fmla="*/ 6453 h 13775"/>
                <a:gd name="connsiteX17" fmla="*/ 6895 w 11137"/>
                <a:gd name="connsiteY17" fmla="*/ 7710 h 13775"/>
                <a:gd name="connsiteX18" fmla="*/ 6079 w 11137"/>
                <a:gd name="connsiteY18" fmla="*/ 8541 h 13775"/>
                <a:gd name="connsiteX19" fmla="*/ 5364 w 11137"/>
                <a:gd name="connsiteY19" fmla="*/ 9177 h 13775"/>
                <a:gd name="connsiteX20" fmla="*/ 4909 w 11137"/>
                <a:gd name="connsiteY20" fmla="*/ 9850 h 13775"/>
                <a:gd name="connsiteX21" fmla="*/ 3191 w 11137"/>
                <a:gd name="connsiteY21" fmla="*/ 11480 h 13775"/>
                <a:gd name="connsiteX22" fmla="*/ 1201 w 11137"/>
                <a:gd name="connsiteY22" fmla="*/ 13131 h 13775"/>
                <a:gd name="connsiteX0" fmla="*/ 986 w 11137"/>
                <a:gd name="connsiteY0" fmla="*/ 13474 h 13775"/>
                <a:gd name="connsiteX1" fmla="*/ 2 w 11137"/>
                <a:gd name="connsiteY1" fmla="*/ 13534 h 13775"/>
                <a:gd name="connsiteX2" fmla="*/ 1248 w 11137"/>
                <a:gd name="connsiteY2" fmla="*/ 10019 h 13775"/>
                <a:gd name="connsiteX3" fmla="*/ 1769 w 11137"/>
                <a:gd name="connsiteY3" fmla="*/ 8288 h 13775"/>
                <a:gd name="connsiteX4" fmla="*/ 3243 w 11137"/>
                <a:gd name="connsiteY4" fmla="*/ 5287 h 13775"/>
                <a:gd name="connsiteX5" fmla="*/ 4343 w 11137"/>
                <a:gd name="connsiteY5" fmla="*/ 4009 h 13775"/>
                <a:gd name="connsiteX6" fmla="*/ 5746 w 11137"/>
                <a:gd name="connsiteY6" fmla="*/ 2516 h 13775"/>
                <a:gd name="connsiteX7" fmla="*/ 7308 w 11137"/>
                <a:gd name="connsiteY7" fmla="*/ 1057 h 13775"/>
                <a:gd name="connsiteX8" fmla="*/ 8719 w 11137"/>
                <a:gd name="connsiteY8" fmla="*/ 288 h 13775"/>
                <a:gd name="connsiteX9" fmla="*/ 9248 w 11137"/>
                <a:gd name="connsiteY9" fmla="*/ 2 h 13775"/>
                <a:gd name="connsiteX10" fmla="*/ 9796 w 11137"/>
                <a:gd name="connsiteY10" fmla="*/ 432 h 13775"/>
                <a:gd name="connsiteX11" fmla="*/ 10375 w 11137"/>
                <a:gd name="connsiteY11" fmla="*/ 1272 h 13775"/>
                <a:gd name="connsiteX12" fmla="*/ 10871 w 11137"/>
                <a:gd name="connsiteY12" fmla="*/ 2221 h 13775"/>
                <a:gd name="connsiteX13" fmla="*/ 11100 w 11137"/>
                <a:gd name="connsiteY13" fmla="*/ 3010 h 13775"/>
                <a:gd name="connsiteX14" fmla="*/ 10097 w 11137"/>
                <a:gd name="connsiteY14" fmla="*/ 4257 h 13775"/>
                <a:gd name="connsiteX15" fmla="*/ 9163 w 11137"/>
                <a:gd name="connsiteY15" fmla="*/ 5218 h 13775"/>
                <a:gd name="connsiteX16" fmla="*/ 8117 w 11137"/>
                <a:gd name="connsiteY16" fmla="*/ 6453 h 13775"/>
                <a:gd name="connsiteX17" fmla="*/ 6895 w 11137"/>
                <a:gd name="connsiteY17" fmla="*/ 7710 h 13775"/>
                <a:gd name="connsiteX18" fmla="*/ 6079 w 11137"/>
                <a:gd name="connsiteY18" fmla="*/ 8541 h 13775"/>
                <a:gd name="connsiteX19" fmla="*/ 5364 w 11137"/>
                <a:gd name="connsiteY19" fmla="*/ 9177 h 13775"/>
                <a:gd name="connsiteX20" fmla="*/ 4423 w 11137"/>
                <a:gd name="connsiteY20" fmla="*/ 10280 h 13775"/>
                <a:gd name="connsiteX21" fmla="*/ 3191 w 11137"/>
                <a:gd name="connsiteY21" fmla="*/ 11480 h 13775"/>
                <a:gd name="connsiteX22" fmla="*/ 1201 w 11137"/>
                <a:gd name="connsiteY22" fmla="*/ 13131 h 13775"/>
                <a:gd name="connsiteX0" fmla="*/ 986 w 11137"/>
                <a:gd name="connsiteY0" fmla="*/ 13474 h 13775"/>
                <a:gd name="connsiteX1" fmla="*/ 2 w 11137"/>
                <a:gd name="connsiteY1" fmla="*/ 13534 h 13775"/>
                <a:gd name="connsiteX2" fmla="*/ 1248 w 11137"/>
                <a:gd name="connsiteY2" fmla="*/ 10019 h 13775"/>
                <a:gd name="connsiteX3" fmla="*/ 1769 w 11137"/>
                <a:gd name="connsiteY3" fmla="*/ 8288 h 13775"/>
                <a:gd name="connsiteX4" fmla="*/ 3243 w 11137"/>
                <a:gd name="connsiteY4" fmla="*/ 5287 h 13775"/>
                <a:gd name="connsiteX5" fmla="*/ 4343 w 11137"/>
                <a:gd name="connsiteY5" fmla="*/ 4009 h 13775"/>
                <a:gd name="connsiteX6" fmla="*/ 5746 w 11137"/>
                <a:gd name="connsiteY6" fmla="*/ 2516 h 13775"/>
                <a:gd name="connsiteX7" fmla="*/ 7308 w 11137"/>
                <a:gd name="connsiteY7" fmla="*/ 1057 h 13775"/>
                <a:gd name="connsiteX8" fmla="*/ 8719 w 11137"/>
                <a:gd name="connsiteY8" fmla="*/ 288 h 13775"/>
                <a:gd name="connsiteX9" fmla="*/ 9248 w 11137"/>
                <a:gd name="connsiteY9" fmla="*/ 2 h 13775"/>
                <a:gd name="connsiteX10" fmla="*/ 9796 w 11137"/>
                <a:gd name="connsiteY10" fmla="*/ 432 h 13775"/>
                <a:gd name="connsiteX11" fmla="*/ 10375 w 11137"/>
                <a:gd name="connsiteY11" fmla="*/ 1272 h 13775"/>
                <a:gd name="connsiteX12" fmla="*/ 10871 w 11137"/>
                <a:gd name="connsiteY12" fmla="*/ 2221 h 13775"/>
                <a:gd name="connsiteX13" fmla="*/ 11100 w 11137"/>
                <a:gd name="connsiteY13" fmla="*/ 3010 h 13775"/>
                <a:gd name="connsiteX14" fmla="*/ 10097 w 11137"/>
                <a:gd name="connsiteY14" fmla="*/ 4257 h 13775"/>
                <a:gd name="connsiteX15" fmla="*/ 9163 w 11137"/>
                <a:gd name="connsiteY15" fmla="*/ 5218 h 13775"/>
                <a:gd name="connsiteX16" fmla="*/ 8117 w 11137"/>
                <a:gd name="connsiteY16" fmla="*/ 6453 h 13775"/>
                <a:gd name="connsiteX17" fmla="*/ 6895 w 11137"/>
                <a:gd name="connsiteY17" fmla="*/ 7710 h 13775"/>
                <a:gd name="connsiteX18" fmla="*/ 6079 w 11137"/>
                <a:gd name="connsiteY18" fmla="*/ 8541 h 13775"/>
                <a:gd name="connsiteX19" fmla="*/ 5364 w 11137"/>
                <a:gd name="connsiteY19" fmla="*/ 9177 h 13775"/>
                <a:gd name="connsiteX20" fmla="*/ 4423 w 11137"/>
                <a:gd name="connsiteY20" fmla="*/ 10280 h 13775"/>
                <a:gd name="connsiteX21" fmla="*/ 2761 w 11137"/>
                <a:gd name="connsiteY21" fmla="*/ 11709 h 13775"/>
                <a:gd name="connsiteX22" fmla="*/ 1201 w 11137"/>
                <a:gd name="connsiteY22" fmla="*/ 13131 h 13775"/>
                <a:gd name="connsiteX0" fmla="*/ 986 w 11137"/>
                <a:gd name="connsiteY0" fmla="*/ 13474 h 13775"/>
                <a:gd name="connsiteX1" fmla="*/ 2 w 11137"/>
                <a:gd name="connsiteY1" fmla="*/ 13534 h 13775"/>
                <a:gd name="connsiteX2" fmla="*/ 1248 w 11137"/>
                <a:gd name="connsiteY2" fmla="*/ 10019 h 13775"/>
                <a:gd name="connsiteX3" fmla="*/ 1769 w 11137"/>
                <a:gd name="connsiteY3" fmla="*/ 8288 h 13775"/>
                <a:gd name="connsiteX4" fmla="*/ 3243 w 11137"/>
                <a:gd name="connsiteY4" fmla="*/ 5287 h 13775"/>
                <a:gd name="connsiteX5" fmla="*/ 4343 w 11137"/>
                <a:gd name="connsiteY5" fmla="*/ 4009 h 13775"/>
                <a:gd name="connsiteX6" fmla="*/ 5746 w 11137"/>
                <a:gd name="connsiteY6" fmla="*/ 2516 h 13775"/>
                <a:gd name="connsiteX7" fmla="*/ 7308 w 11137"/>
                <a:gd name="connsiteY7" fmla="*/ 1057 h 13775"/>
                <a:gd name="connsiteX8" fmla="*/ 8719 w 11137"/>
                <a:gd name="connsiteY8" fmla="*/ 288 h 13775"/>
                <a:gd name="connsiteX9" fmla="*/ 9248 w 11137"/>
                <a:gd name="connsiteY9" fmla="*/ 2 h 13775"/>
                <a:gd name="connsiteX10" fmla="*/ 9796 w 11137"/>
                <a:gd name="connsiteY10" fmla="*/ 432 h 13775"/>
                <a:gd name="connsiteX11" fmla="*/ 10375 w 11137"/>
                <a:gd name="connsiteY11" fmla="*/ 1272 h 13775"/>
                <a:gd name="connsiteX12" fmla="*/ 10871 w 11137"/>
                <a:gd name="connsiteY12" fmla="*/ 2221 h 13775"/>
                <a:gd name="connsiteX13" fmla="*/ 11100 w 11137"/>
                <a:gd name="connsiteY13" fmla="*/ 3010 h 13775"/>
                <a:gd name="connsiteX14" fmla="*/ 10097 w 11137"/>
                <a:gd name="connsiteY14" fmla="*/ 4257 h 13775"/>
                <a:gd name="connsiteX15" fmla="*/ 9163 w 11137"/>
                <a:gd name="connsiteY15" fmla="*/ 5218 h 13775"/>
                <a:gd name="connsiteX16" fmla="*/ 8117 w 11137"/>
                <a:gd name="connsiteY16" fmla="*/ 6453 h 13775"/>
                <a:gd name="connsiteX17" fmla="*/ 6895 w 11137"/>
                <a:gd name="connsiteY17" fmla="*/ 7710 h 13775"/>
                <a:gd name="connsiteX18" fmla="*/ 6079 w 11137"/>
                <a:gd name="connsiteY18" fmla="*/ 8541 h 13775"/>
                <a:gd name="connsiteX19" fmla="*/ 5364 w 11137"/>
                <a:gd name="connsiteY19" fmla="*/ 9177 h 13775"/>
                <a:gd name="connsiteX20" fmla="*/ 4450 w 11137"/>
                <a:gd name="connsiteY20" fmla="*/ 10104 h 13775"/>
                <a:gd name="connsiteX21" fmla="*/ 2761 w 11137"/>
                <a:gd name="connsiteY21" fmla="*/ 11709 h 13775"/>
                <a:gd name="connsiteX22" fmla="*/ 1201 w 11137"/>
                <a:gd name="connsiteY22" fmla="*/ 13131 h 13775"/>
                <a:gd name="connsiteX0" fmla="*/ 20 w 10171"/>
                <a:gd name="connsiteY0" fmla="*/ 13474 h 13474"/>
                <a:gd name="connsiteX1" fmla="*/ 905 w 10171"/>
                <a:gd name="connsiteY1" fmla="*/ 6980 h 13474"/>
                <a:gd name="connsiteX2" fmla="*/ 282 w 10171"/>
                <a:gd name="connsiteY2" fmla="*/ 10019 h 13474"/>
                <a:gd name="connsiteX3" fmla="*/ 803 w 10171"/>
                <a:gd name="connsiteY3" fmla="*/ 8288 h 13474"/>
                <a:gd name="connsiteX4" fmla="*/ 2277 w 10171"/>
                <a:gd name="connsiteY4" fmla="*/ 5287 h 13474"/>
                <a:gd name="connsiteX5" fmla="*/ 3377 w 10171"/>
                <a:gd name="connsiteY5" fmla="*/ 4009 h 13474"/>
                <a:gd name="connsiteX6" fmla="*/ 4780 w 10171"/>
                <a:gd name="connsiteY6" fmla="*/ 2516 h 13474"/>
                <a:gd name="connsiteX7" fmla="*/ 6342 w 10171"/>
                <a:gd name="connsiteY7" fmla="*/ 1057 h 13474"/>
                <a:gd name="connsiteX8" fmla="*/ 7753 w 10171"/>
                <a:gd name="connsiteY8" fmla="*/ 288 h 13474"/>
                <a:gd name="connsiteX9" fmla="*/ 8282 w 10171"/>
                <a:gd name="connsiteY9" fmla="*/ 2 h 13474"/>
                <a:gd name="connsiteX10" fmla="*/ 8830 w 10171"/>
                <a:gd name="connsiteY10" fmla="*/ 432 h 13474"/>
                <a:gd name="connsiteX11" fmla="*/ 9409 w 10171"/>
                <a:gd name="connsiteY11" fmla="*/ 1272 h 13474"/>
                <a:gd name="connsiteX12" fmla="*/ 9905 w 10171"/>
                <a:gd name="connsiteY12" fmla="*/ 2221 h 13474"/>
                <a:gd name="connsiteX13" fmla="*/ 10134 w 10171"/>
                <a:gd name="connsiteY13" fmla="*/ 3010 h 13474"/>
                <a:gd name="connsiteX14" fmla="*/ 9131 w 10171"/>
                <a:gd name="connsiteY14" fmla="*/ 4257 h 13474"/>
                <a:gd name="connsiteX15" fmla="*/ 8197 w 10171"/>
                <a:gd name="connsiteY15" fmla="*/ 5218 h 13474"/>
                <a:gd name="connsiteX16" fmla="*/ 7151 w 10171"/>
                <a:gd name="connsiteY16" fmla="*/ 6453 h 13474"/>
                <a:gd name="connsiteX17" fmla="*/ 5929 w 10171"/>
                <a:gd name="connsiteY17" fmla="*/ 7710 h 13474"/>
                <a:gd name="connsiteX18" fmla="*/ 5113 w 10171"/>
                <a:gd name="connsiteY18" fmla="*/ 8541 h 13474"/>
                <a:gd name="connsiteX19" fmla="*/ 4398 w 10171"/>
                <a:gd name="connsiteY19" fmla="*/ 9177 h 13474"/>
                <a:gd name="connsiteX20" fmla="*/ 3484 w 10171"/>
                <a:gd name="connsiteY20" fmla="*/ 10104 h 13474"/>
                <a:gd name="connsiteX21" fmla="*/ 1795 w 10171"/>
                <a:gd name="connsiteY21" fmla="*/ 11709 h 13474"/>
                <a:gd name="connsiteX22" fmla="*/ 235 w 10171"/>
                <a:gd name="connsiteY22" fmla="*/ 13131 h 13474"/>
                <a:gd name="connsiteX0" fmla="*/ 670 w 9936"/>
                <a:gd name="connsiteY0" fmla="*/ 6980 h 13131"/>
                <a:gd name="connsiteX1" fmla="*/ 47 w 9936"/>
                <a:gd name="connsiteY1" fmla="*/ 10019 h 13131"/>
                <a:gd name="connsiteX2" fmla="*/ 568 w 9936"/>
                <a:gd name="connsiteY2" fmla="*/ 8288 h 13131"/>
                <a:gd name="connsiteX3" fmla="*/ 2042 w 9936"/>
                <a:gd name="connsiteY3" fmla="*/ 5287 h 13131"/>
                <a:gd name="connsiteX4" fmla="*/ 3142 w 9936"/>
                <a:gd name="connsiteY4" fmla="*/ 4009 h 13131"/>
                <a:gd name="connsiteX5" fmla="*/ 4545 w 9936"/>
                <a:gd name="connsiteY5" fmla="*/ 2516 h 13131"/>
                <a:gd name="connsiteX6" fmla="*/ 6107 w 9936"/>
                <a:gd name="connsiteY6" fmla="*/ 1057 h 13131"/>
                <a:gd name="connsiteX7" fmla="*/ 7518 w 9936"/>
                <a:gd name="connsiteY7" fmla="*/ 288 h 13131"/>
                <a:gd name="connsiteX8" fmla="*/ 8047 w 9936"/>
                <a:gd name="connsiteY8" fmla="*/ 2 h 13131"/>
                <a:gd name="connsiteX9" fmla="*/ 8595 w 9936"/>
                <a:gd name="connsiteY9" fmla="*/ 432 h 13131"/>
                <a:gd name="connsiteX10" fmla="*/ 9174 w 9936"/>
                <a:gd name="connsiteY10" fmla="*/ 1272 h 13131"/>
                <a:gd name="connsiteX11" fmla="*/ 9670 w 9936"/>
                <a:gd name="connsiteY11" fmla="*/ 2221 h 13131"/>
                <a:gd name="connsiteX12" fmla="*/ 9899 w 9936"/>
                <a:gd name="connsiteY12" fmla="*/ 3010 h 13131"/>
                <a:gd name="connsiteX13" fmla="*/ 8896 w 9936"/>
                <a:gd name="connsiteY13" fmla="*/ 4257 h 13131"/>
                <a:gd name="connsiteX14" fmla="*/ 7962 w 9936"/>
                <a:gd name="connsiteY14" fmla="*/ 5218 h 13131"/>
                <a:gd name="connsiteX15" fmla="*/ 6916 w 9936"/>
                <a:gd name="connsiteY15" fmla="*/ 6453 h 13131"/>
                <a:gd name="connsiteX16" fmla="*/ 5694 w 9936"/>
                <a:gd name="connsiteY16" fmla="*/ 7710 h 13131"/>
                <a:gd name="connsiteX17" fmla="*/ 4878 w 9936"/>
                <a:gd name="connsiteY17" fmla="*/ 8541 h 13131"/>
                <a:gd name="connsiteX18" fmla="*/ 4163 w 9936"/>
                <a:gd name="connsiteY18" fmla="*/ 9177 h 13131"/>
                <a:gd name="connsiteX19" fmla="*/ 3249 w 9936"/>
                <a:gd name="connsiteY19" fmla="*/ 10104 h 13131"/>
                <a:gd name="connsiteX20" fmla="*/ 1560 w 9936"/>
                <a:gd name="connsiteY20" fmla="*/ 11709 h 13131"/>
                <a:gd name="connsiteX21" fmla="*/ 0 w 9936"/>
                <a:gd name="connsiteY21" fmla="*/ 13131 h 13131"/>
                <a:gd name="connsiteX0" fmla="*/ 628 w 9954"/>
                <a:gd name="connsiteY0" fmla="*/ 5316 h 8917"/>
                <a:gd name="connsiteX1" fmla="*/ 1 w 9954"/>
                <a:gd name="connsiteY1" fmla="*/ 7630 h 8917"/>
                <a:gd name="connsiteX2" fmla="*/ 526 w 9954"/>
                <a:gd name="connsiteY2" fmla="*/ 6312 h 8917"/>
                <a:gd name="connsiteX3" fmla="*/ 2009 w 9954"/>
                <a:gd name="connsiteY3" fmla="*/ 4026 h 8917"/>
                <a:gd name="connsiteX4" fmla="*/ 3116 w 9954"/>
                <a:gd name="connsiteY4" fmla="*/ 3053 h 8917"/>
                <a:gd name="connsiteX5" fmla="*/ 4528 w 9954"/>
                <a:gd name="connsiteY5" fmla="*/ 1916 h 8917"/>
                <a:gd name="connsiteX6" fmla="*/ 6100 w 9954"/>
                <a:gd name="connsiteY6" fmla="*/ 805 h 8917"/>
                <a:gd name="connsiteX7" fmla="*/ 7520 w 9954"/>
                <a:gd name="connsiteY7" fmla="*/ 219 h 8917"/>
                <a:gd name="connsiteX8" fmla="*/ 8053 w 9954"/>
                <a:gd name="connsiteY8" fmla="*/ 2 h 8917"/>
                <a:gd name="connsiteX9" fmla="*/ 8604 w 9954"/>
                <a:gd name="connsiteY9" fmla="*/ 329 h 8917"/>
                <a:gd name="connsiteX10" fmla="*/ 9187 w 9954"/>
                <a:gd name="connsiteY10" fmla="*/ 969 h 8917"/>
                <a:gd name="connsiteX11" fmla="*/ 9686 w 9954"/>
                <a:gd name="connsiteY11" fmla="*/ 1691 h 8917"/>
                <a:gd name="connsiteX12" fmla="*/ 9917 w 9954"/>
                <a:gd name="connsiteY12" fmla="*/ 2292 h 8917"/>
                <a:gd name="connsiteX13" fmla="*/ 8907 w 9954"/>
                <a:gd name="connsiteY13" fmla="*/ 3242 h 8917"/>
                <a:gd name="connsiteX14" fmla="*/ 7967 w 9954"/>
                <a:gd name="connsiteY14" fmla="*/ 3974 h 8917"/>
                <a:gd name="connsiteX15" fmla="*/ 6915 w 9954"/>
                <a:gd name="connsiteY15" fmla="*/ 4914 h 8917"/>
                <a:gd name="connsiteX16" fmla="*/ 5685 w 9954"/>
                <a:gd name="connsiteY16" fmla="*/ 5872 h 8917"/>
                <a:gd name="connsiteX17" fmla="*/ 4863 w 9954"/>
                <a:gd name="connsiteY17" fmla="*/ 6504 h 8917"/>
                <a:gd name="connsiteX18" fmla="*/ 4144 w 9954"/>
                <a:gd name="connsiteY18" fmla="*/ 6989 h 8917"/>
                <a:gd name="connsiteX19" fmla="*/ 3224 w 9954"/>
                <a:gd name="connsiteY19" fmla="*/ 7695 h 8917"/>
                <a:gd name="connsiteX20" fmla="*/ 1524 w 9954"/>
                <a:gd name="connsiteY20" fmla="*/ 8917 h 8917"/>
                <a:gd name="connsiteX0" fmla="*/ 631 w 10000"/>
                <a:gd name="connsiteY0" fmla="*/ 5962 h 8630"/>
                <a:gd name="connsiteX1" fmla="*/ 1 w 10000"/>
                <a:gd name="connsiteY1" fmla="*/ 8557 h 8630"/>
                <a:gd name="connsiteX2" fmla="*/ 528 w 10000"/>
                <a:gd name="connsiteY2" fmla="*/ 7079 h 8630"/>
                <a:gd name="connsiteX3" fmla="*/ 2018 w 10000"/>
                <a:gd name="connsiteY3" fmla="*/ 4515 h 8630"/>
                <a:gd name="connsiteX4" fmla="*/ 3130 w 10000"/>
                <a:gd name="connsiteY4" fmla="*/ 3424 h 8630"/>
                <a:gd name="connsiteX5" fmla="*/ 4549 w 10000"/>
                <a:gd name="connsiteY5" fmla="*/ 2149 h 8630"/>
                <a:gd name="connsiteX6" fmla="*/ 6128 w 10000"/>
                <a:gd name="connsiteY6" fmla="*/ 903 h 8630"/>
                <a:gd name="connsiteX7" fmla="*/ 7555 w 10000"/>
                <a:gd name="connsiteY7" fmla="*/ 246 h 8630"/>
                <a:gd name="connsiteX8" fmla="*/ 8090 w 10000"/>
                <a:gd name="connsiteY8" fmla="*/ 2 h 8630"/>
                <a:gd name="connsiteX9" fmla="*/ 8644 w 10000"/>
                <a:gd name="connsiteY9" fmla="*/ 369 h 8630"/>
                <a:gd name="connsiteX10" fmla="*/ 9229 w 10000"/>
                <a:gd name="connsiteY10" fmla="*/ 1087 h 8630"/>
                <a:gd name="connsiteX11" fmla="*/ 9731 w 10000"/>
                <a:gd name="connsiteY11" fmla="*/ 1896 h 8630"/>
                <a:gd name="connsiteX12" fmla="*/ 9963 w 10000"/>
                <a:gd name="connsiteY12" fmla="*/ 2570 h 8630"/>
                <a:gd name="connsiteX13" fmla="*/ 8948 w 10000"/>
                <a:gd name="connsiteY13" fmla="*/ 3636 h 8630"/>
                <a:gd name="connsiteX14" fmla="*/ 8004 w 10000"/>
                <a:gd name="connsiteY14" fmla="*/ 4457 h 8630"/>
                <a:gd name="connsiteX15" fmla="*/ 6947 w 10000"/>
                <a:gd name="connsiteY15" fmla="*/ 5511 h 8630"/>
                <a:gd name="connsiteX16" fmla="*/ 5711 w 10000"/>
                <a:gd name="connsiteY16" fmla="*/ 6585 h 8630"/>
                <a:gd name="connsiteX17" fmla="*/ 4885 w 10000"/>
                <a:gd name="connsiteY17" fmla="*/ 7294 h 8630"/>
                <a:gd name="connsiteX18" fmla="*/ 4163 w 10000"/>
                <a:gd name="connsiteY18" fmla="*/ 7838 h 8630"/>
                <a:gd name="connsiteX19" fmla="*/ 3239 w 10000"/>
                <a:gd name="connsiteY19" fmla="*/ 8630 h 8630"/>
                <a:gd name="connsiteX0" fmla="*/ 631 w 10000"/>
                <a:gd name="connsiteY0" fmla="*/ 6908 h 9941"/>
                <a:gd name="connsiteX1" fmla="*/ 1 w 10000"/>
                <a:gd name="connsiteY1" fmla="*/ 9915 h 9941"/>
                <a:gd name="connsiteX2" fmla="*/ 528 w 10000"/>
                <a:gd name="connsiteY2" fmla="*/ 8203 h 9941"/>
                <a:gd name="connsiteX3" fmla="*/ 2018 w 10000"/>
                <a:gd name="connsiteY3" fmla="*/ 5232 h 9941"/>
                <a:gd name="connsiteX4" fmla="*/ 3130 w 10000"/>
                <a:gd name="connsiteY4" fmla="*/ 3968 h 9941"/>
                <a:gd name="connsiteX5" fmla="*/ 4549 w 10000"/>
                <a:gd name="connsiteY5" fmla="*/ 2490 h 9941"/>
                <a:gd name="connsiteX6" fmla="*/ 6128 w 10000"/>
                <a:gd name="connsiteY6" fmla="*/ 1046 h 9941"/>
                <a:gd name="connsiteX7" fmla="*/ 7555 w 10000"/>
                <a:gd name="connsiteY7" fmla="*/ 285 h 9941"/>
                <a:gd name="connsiteX8" fmla="*/ 8090 w 10000"/>
                <a:gd name="connsiteY8" fmla="*/ 2 h 9941"/>
                <a:gd name="connsiteX9" fmla="*/ 8644 w 10000"/>
                <a:gd name="connsiteY9" fmla="*/ 428 h 9941"/>
                <a:gd name="connsiteX10" fmla="*/ 9229 w 10000"/>
                <a:gd name="connsiteY10" fmla="*/ 1260 h 9941"/>
                <a:gd name="connsiteX11" fmla="*/ 9731 w 10000"/>
                <a:gd name="connsiteY11" fmla="*/ 2197 h 9941"/>
                <a:gd name="connsiteX12" fmla="*/ 9963 w 10000"/>
                <a:gd name="connsiteY12" fmla="*/ 2978 h 9941"/>
                <a:gd name="connsiteX13" fmla="*/ 8948 w 10000"/>
                <a:gd name="connsiteY13" fmla="*/ 4213 h 9941"/>
                <a:gd name="connsiteX14" fmla="*/ 8004 w 10000"/>
                <a:gd name="connsiteY14" fmla="*/ 5165 h 9941"/>
                <a:gd name="connsiteX15" fmla="*/ 6947 w 10000"/>
                <a:gd name="connsiteY15" fmla="*/ 6386 h 9941"/>
                <a:gd name="connsiteX16" fmla="*/ 5711 w 10000"/>
                <a:gd name="connsiteY16" fmla="*/ 7630 h 9941"/>
                <a:gd name="connsiteX17" fmla="*/ 4885 w 10000"/>
                <a:gd name="connsiteY17" fmla="*/ 8452 h 9941"/>
                <a:gd name="connsiteX18" fmla="*/ 4163 w 10000"/>
                <a:gd name="connsiteY18" fmla="*/ 9082 h 9941"/>
                <a:gd name="connsiteX0" fmla="*/ 631 w 10000"/>
                <a:gd name="connsiteY0" fmla="*/ 6949 h 10000"/>
                <a:gd name="connsiteX1" fmla="*/ 1 w 10000"/>
                <a:gd name="connsiteY1" fmla="*/ 9974 h 10000"/>
                <a:gd name="connsiteX2" fmla="*/ 528 w 10000"/>
                <a:gd name="connsiteY2" fmla="*/ 8252 h 10000"/>
                <a:gd name="connsiteX3" fmla="*/ 2018 w 10000"/>
                <a:gd name="connsiteY3" fmla="*/ 5263 h 10000"/>
                <a:gd name="connsiteX4" fmla="*/ 3130 w 10000"/>
                <a:gd name="connsiteY4" fmla="*/ 3992 h 10000"/>
                <a:gd name="connsiteX5" fmla="*/ 4549 w 10000"/>
                <a:gd name="connsiteY5" fmla="*/ 2505 h 10000"/>
                <a:gd name="connsiteX6" fmla="*/ 6128 w 10000"/>
                <a:gd name="connsiteY6" fmla="*/ 1052 h 10000"/>
                <a:gd name="connsiteX7" fmla="*/ 7555 w 10000"/>
                <a:gd name="connsiteY7" fmla="*/ 287 h 10000"/>
                <a:gd name="connsiteX8" fmla="*/ 8090 w 10000"/>
                <a:gd name="connsiteY8" fmla="*/ 2 h 10000"/>
                <a:gd name="connsiteX9" fmla="*/ 8644 w 10000"/>
                <a:gd name="connsiteY9" fmla="*/ 431 h 10000"/>
                <a:gd name="connsiteX10" fmla="*/ 9229 w 10000"/>
                <a:gd name="connsiteY10" fmla="*/ 1267 h 10000"/>
                <a:gd name="connsiteX11" fmla="*/ 9731 w 10000"/>
                <a:gd name="connsiteY11" fmla="*/ 2210 h 10000"/>
                <a:gd name="connsiteX12" fmla="*/ 9963 w 10000"/>
                <a:gd name="connsiteY12" fmla="*/ 2996 h 10000"/>
                <a:gd name="connsiteX13" fmla="*/ 8948 w 10000"/>
                <a:gd name="connsiteY13" fmla="*/ 4238 h 10000"/>
                <a:gd name="connsiteX14" fmla="*/ 8004 w 10000"/>
                <a:gd name="connsiteY14" fmla="*/ 5196 h 10000"/>
                <a:gd name="connsiteX15" fmla="*/ 6947 w 10000"/>
                <a:gd name="connsiteY15" fmla="*/ 6424 h 10000"/>
                <a:gd name="connsiteX16" fmla="*/ 5711 w 10000"/>
                <a:gd name="connsiteY16" fmla="*/ 7675 h 10000"/>
                <a:gd name="connsiteX17" fmla="*/ 4885 w 10000"/>
                <a:gd name="connsiteY17" fmla="*/ 8502 h 10000"/>
                <a:gd name="connsiteX18" fmla="*/ 1547 w 10000"/>
                <a:gd name="connsiteY18" fmla="*/ 8905 h 10000"/>
                <a:gd name="connsiteX0" fmla="*/ 631 w 10000"/>
                <a:gd name="connsiteY0" fmla="*/ 6949 h 10000"/>
                <a:gd name="connsiteX1" fmla="*/ 1 w 10000"/>
                <a:gd name="connsiteY1" fmla="*/ 9974 h 10000"/>
                <a:gd name="connsiteX2" fmla="*/ 528 w 10000"/>
                <a:gd name="connsiteY2" fmla="*/ 8252 h 10000"/>
                <a:gd name="connsiteX3" fmla="*/ 2018 w 10000"/>
                <a:gd name="connsiteY3" fmla="*/ 5263 h 10000"/>
                <a:gd name="connsiteX4" fmla="*/ 3130 w 10000"/>
                <a:gd name="connsiteY4" fmla="*/ 3992 h 10000"/>
                <a:gd name="connsiteX5" fmla="*/ 4549 w 10000"/>
                <a:gd name="connsiteY5" fmla="*/ 2505 h 10000"/>
                <a:gd name="connsiteX6" fmla="*/ 6128 w 10000"/>
                <a:gd name="connsiteY6" fmla="*/ 1052 h 10000"/>
                <a:gd name="connsiteX7" fmla="*/ 7555 w 10000"/>
                <a:gd name="connsiteY7" fmla="*/ 287 h 10000"/>
                <a:gd name="connsiteX8" fmla="*/ 8090 w 10000"/>
                <a:gd name="connsiteY8" fmla="*/ 2 h 10000"/>
                <a:gd name="connsiteX9" fmla="*/ 8644 w 10000"/>
                <a:gd name="connsiteY9" fmla="*/ 431 h 10000"/>
                <a:gd name="connsiteX10" fmla="*/ 9229 w 10000"/>
                <a:gd name="connsiteY10" fmla="*/ 1267 h 10000"/>
                <a:gd name="connsiteX11" fmla="*/ 9731 w 10000"/>
                <a:gd name="connsiteY11" fmla="*/ 2210 h 10000"/>
                <a:gd name="connsiteX12" fmla="*/ 9963 w 10000"/>
                <a:gd name="connsiteY12" fmla="*/ 2996 h 10000"/>
                <a:gd name="connsiteX13" fmla="*/ 8948 w 10000"/>
                <a:gd name="connsiteY13" fmla="*/ 4238 h 10000"/>
                <a:gd name="connsiteX14" fmla="*/ 8004 w 10000"/>
                <a:gd name="connsiteY14" fmla="*/ 5196 h 10000"/>
                <a:gd name="connsiteX15" fmla="*/ 6947 w 10000"/>
                <a:gd name="connsiteY15" fmla="*/ 6424 h 10000"/>
                <a:gd name="connsiteX16" fmla="*/ 5711 w 10000"/>
                <a:gd name="connsiteY16" fmla="*/ 7675 h 10000"/>
                <a:gd name="connsiteX17" fmla="*/ 3573 w 10000"/>
                <a:gd name="connsiteY17" fmla="*/ 8016 h 10000"/>
                <a:gd name="connsiteX18" fmla="*/ 1547 w 10000"/>
                <a:gd name="connsiteY18" fmla="*/ 8905 h 10000"/>
                <a:gd name="connsiteX0" fmla="*/ 631 w 10000"/>
                <a:gd name="connsiteY0" fmla="*/ 6949 h 10000"/>
                <a:gd name="connsiteX1" fmla="*/ 1 w 10000"/>
                <a:gd name="connsiteY1" fmla="*/ 9974 h 10000"/>
                <a:gd name="connsiteX2" fmla="*/ 528 w 10000"/>
                <a:gd name="connsiteY2" fmla="*/ 8252 h 10000"/>
                <a:gd name="connsiteX3" fmla="*/ 2018 w 10000"/>
                <a:gd name="connsiteY3" fmla="*/ 5263 h 10000"/>
                <a:gd name="connsiteX4" fmla="*/ 3130 w 10000"/>
                <a:gd name="connsiteY4" fmla="*/ 3992 h 10000"/>
                <a:gd name="connsiteX5" fmla="*/ 4549 w 10000"/>
                <a:gd name="connsiteY5" fmla="*/ 2505 h 10000"/>
                <a:gd name="connsiteX6" fmla="*/ 6128 w 10000"/>
                <a:gd name="connsiteY6" fmla="*/ 1052 h 10000"/>
                <a:gd name="connsiteX7" fmla="*/ 7555 w 10000"/>
                <a:gd name="connsiteY7" fmla="*/ 287 h 10000"/>
                <a:gd name="connsiteX8" fmla="*/ 8090 w 10000"/>
                <a:gd name="connsiteY8" fmla="*/ 2 h 10000"/>
                <a:gd name="connsiteX9" fmla="*/ 8644 w 10000"/>
                <a:gd name="connsiteY9" fmla="*/ 431 h 10000"/>
                <a:gd name="connsiteX10" fmla="*/ 9229 w 10000"/>
                <a:gd name="connsiteY10" fmla="*/ 1267 h 10000"/>
                <a:gd name="connsiteX11" fmla="*/ 9731 w 10000"/>
                <a:gd name="connsiteY11" fmla="*/ 2210 h 10000"/>
                <a:gd name="connsiteX12" fmla="*/ 9963 w 10000"/>
                <a:gd name="connsiteY12" fmla="*/ 2996 h 10000"/>
                <a:gd name="connsiteX13" fmla="*/ 8948 w 10000"/>
                <a:gd name="connsiteY13" fmla="*/ 4238 h 10000"/>
                <a:gd name="connsiteX14" fmla="*/ 8004 w 10000"/>
                <a:gd name="connsiteY14" fmla="*/ 5196 h 10000"/>
                <a:gd name="connsiteX15" fmla="*/ 6947 w 10000"/>
                <a:gd name="connsiteY15" fmla="*/ 6424 h 10000"/>
                <a:gd name="connsiteX16" fmla="*/ 5213 w 10000"/>
                <a:gd name="connsiteY16" fmla="*/ 6895 h 10000"/>
                <a:gd name="connsiteX17" fmla="*/ 3573 w 10000"/>
                <a:gd name="connsiteY17" fmla="*/ 8016 h 10000"/>
                <a:gd name="connsiteX18" fmla="*/ 1547 w 10000"/>
                <a:gd name="connsiteY18" fmla="*/ 8905 h 10000"/>
                <a:gd name="connsiteX0" fmla="*/ 631 w 10000"/>
                <a:gd name="connsiteY0" fmla="*/ 6949 h 10000"/>
                <a:gd name="connsiteX1" fmla="*/ 1 w 10000"/>
                <a:gd name="connsiteY1" fmla="*/ 9974 h 10000"/>
                <a:gd name="connsiteX2" fmla="*/ 528 w 10000"/>
                <a:gd name="connsiteY2" fmla="*/ 8252 h 10000"/>
                <a:gd name="connsiteX3" fmla="*/ 2018 w 10000"/>
                <a:gd name="connsiteY3" fmla="*/ 5263 h 10000"/>
                <a:gd name="connsiteX4" fmla="*/ 3130 w 10000"/>
                <a:gd name="connsiteY4" fmla="*/ 3992 h 10000"/>
                <a:gd name="connsiteX5" fmla="*/ 4549 w 10000"/>
                <a:gd name="connsiteY5" fmla="*/ 2505 h 10000"/>
                <a:gd name="connsiteX6" fmla="*/ 6128 w 10000"/>
                <a:gd name="connsiteY6" fmla="*/ 1052 h 10000"/>
                <a:gd name="connsiteX7" fmla="*/ 7555 w 10000"/>
                <a:gd name="connsiteY7" fmla="*/ 287 h 10000"/>
                <a:gd name="connsiteX8" fmla="*/ 8090 w 10000"/>
                <a:gd name="connsiteY8" fmla="*/ 2 h 10000"/>
                <a:gd name="connsiteX9" fmla="*/ 8644 w 10000"/>
                <a:gd name="connsiteY9" fmla="*/ 431 h 10000"/>
                <a:gd name="connsiteX10" fmla="*/ 9229 w 10000"/>
                <a:gd name="connsiteY10" fmla="*/ 1267 h 10000"/>
                <a:gd name="connsiteX11" fmla="*/ 9731 w 10000"/>
                <a:gd name="connsiteY11" fmla="*/ 2210 h 10000"/>
                <a:gd name="connsiteX12" fmla="*/ 9963 w 10000"/>
                <a:gd name="connsiteY12" fmla="*/ 2996 h 10000"/>
                <a:gd name="connsiteX13" fmla="*/ 8948 w 10000"/>
                <a:gd name="connsiteY13" fmla="*/ 4238 h 10000"/>
                <a:gd name="connsiteX14" fmla="*/ 8004 w 10000"/>
                <a:gd name="connsiteY14" fmla="*/ 5196 h 10000"/>
                <a:gd name="connsiteX15" fmla="*/ 7103 w 10000"/>
                <a:gd name="connsiteY15" fmla="*/ 5722 h 10000"/>
                <a:gd name="connsiteX16" fmla="*/ 5213 w 10000"/>
                <a:gd name="connsiteY16" fmla="*/ 6895 h 10000"/>
                <a:gd name="connsiteX17" fmla="*/ 3573 w 10000"/>
                <a:gd name="connsiteY17" fmla="*/ 8016 h 10000"/>
                <a:gd name="connsiteX18" fmla="*/ 1547 w 10000"/>
                <a:gd name="connsiteY18" fmla="*/ 8905 h 10000"/>
                <a:gd name="connsiteX0" fmla="*/ 631 w 10000"/>
                <a:gd name="connsiteY0" fmla="*/ 6949 h 10000"/>
                <a:gd name="connsiteX1" fmla="*/ 1 w 10000"/>
                <a:gd name="connsiteY1" fmla="*/ 9974 h 10000"/>
                <a:gd name="connsiteX2" fmla="*/ 528 w 10000"/>
                <a:gd name="connsiteY2" fmla="*/ 8252 h 10000"/>
                <a:gd name="connsiteX3" fmla="*/ 2018 w 10000"/>
                <a:gd name="connsiteY3" fmla="*/ 5263 h 10000"/>
                <a:gd name="connsiteX4" fmla="*/ 3130 w 10000"/>
                <a:gd name="connsiteY4" fmla="*/ 3992 h 10000"/>
                <a:gd name="connsiteX5" fmla="*/ 4549 w 10000"/>
                <a:gd name="connsiteY5" fmla="*/ 2505 h 10000"/>
                <a:gd name="connsiteX6" fmla="*/ 6128 w 10000"/>
                <a:gd name="connsiteY6" fmla="*/ 1052 h 10000"/>
                <a:gd name="connsiteX7" fmla="*/ 7555 w 10000"/>
                <a:gd name="connsiteY7" fmla="*/ 287 h 10000"/>
                <a:gd name="connsiteX8" fmla="*/ 8090 w 10000"/>
                <a:gd name="connsiteY8" fmla="*/ 2 h 10000"/>
                <a:gd name="connsiteX9" fmla="*/ 8644 w 10000"/>
                <a:gd name="connsiteY9" fmla="*/ 431 h 10000"/>
                <a:gd name="connsiteX10" fmla="*/ 9229 w 10000"/>
                <a:gd name="connsiteY10" fmla="*/ 1267 h 10000"/>
                <a:gd name="connsiteX11" fmla="*/ 9731 w 10000"/>
                <a:gd name="connsiteY11" fmla="*/ 2210 h 10000"/>
                <a:gd name="connsiteX12" fmla="*/ 9963 w 10000"/>
                <a:gd name="connsiteY12" fmla="*/ 2996 h 10000"/>
                <a:gd name="connsiteX13" fmla="*/ 8948 w 10000"/>
                <a:gd name="connsiteY13" fmla="*/ 4238 h 10000"/>
                <a:gd name="connsiteX14" fmla="*/ 8000 w 10000"/>
                <a:gd name="connsiteY14" fmla="*/ 4866 h 10000"/>
                <a:gd name="connsiteX15" fmla="*/ 7103 w 10000"/>
                <a:gd name="connsiteY15" fmla="*/ 5722 h 10000"/>
                <a:gd name="connsiteX16" fmla="*/ 5213 w 10000"/>
                <a:gd name="connsiteY16" fmla="*/ 6895 h 10000"/>
                <a:gd name="connsiteX17" fmla="*/ 3573 w 10000"/>
                <a:gd name="connsiteY17" fmla="*/ 8016 h 10000"/>
                <a:gd name="connsiteX18" fmla="*/ 1547 w 10000"/>
                <a:gd name="connsiteY18" fmla="*/ 8905 h 10000"/>
                <a:gd name="connsiteX0" fmla="*/ 111 w 9480"/>
                <a:gd name="connsiteY0" fmla="*/ 6949 h 8970"/>
                <a:gd name="connsiteX1" fmla="*/ 885 w 9480"/>
                <a:gd name="connsiteY1" fmla="*/ 8894 h 8970"/>
                <a:gd name="connsiteX2" fmla="*/ 8 w 9480"/>
                <a:gd name="connsiteY2" fmla="*/ 8252 h 8970"/>
                <a:gd name="connsiteX3" fmla="*/ 1498 w 9480"/>
                <a:gd name="connsiteY3" fmla="*/ 5263 h 8970"/>
                <a:gd name="connsiteX4" fmla="*/ 2610 w 9480"/>
                <a:gd name="connsiteY4" fmla="*/ 3992 h 8970"/>
                <a:gd name="connsiteX5" fmla="*/ 4029 w 9480"/>
                <a:gd name="connsiteY5" fmla="*/ 2505 h 8970"/>
                <a:gd name="connsiteX6" fmla="*/ 5608 w 9480"/>
                <a:gd name="connsiteY6" fmla="*/ 1052 h 8970"/>
                <a:gd name="connsiteX7" fmla="*/ 7035 w 9480"/>
                <a:gd name="connsiteY7" fmla="*/ 287 h 8970"/>
                <a:gd name="connsiteX8" fmla="*/ 7570 w 9480"/>
                <a:gd name="connsiteY8" fmla="*/ 2 h 8970"/>
                <a:gd name="connsiteX9" fmla="*/ 8124 w 9480"/>
                <a:gd name="connsiteY9" fmla="*/ 431 h 8970"/>
                <a:gd name="connsiteX10" fmla="*/ 8709 w 9480"/>
                <a:gd name="connsiteY10" fmla="*/ 1267 h 8970"/>
                <a:gd name="connsiteX11" fmla="*/ 9211 w 9480"/>
                <a:gd name="connsiteY11" fmla="*/ 2210 h 8970"/>
                <a:gd name="connsiteX12" fmla="*/ 9443 w 9480"/>
                <a:gd name="connsiteY12" fmla="*/ 2996 h 8970"/>
                <a:gd name="connsiteX13" fmla="*/ 8428 w 9480"/>
                <a:gd name="connsiteY13" fmla="*/ 4238 h 8970"/>
                <a:gd name="connsiteX14" fmla="*/ 7480 w 9480"/>
                <a:gd name="connsiteY14" fmla="*/ 4866 h 8970"/>
                <a:gd name="connsiteX15" fmla="*/ 6583 w 9480"/>
                <a:gd name="connsiteY15" fmla="*/ 5722 h 8970"/>
                <a:gd name="connsiteX16" fmla="*/ 4693 w 9480"/>
                <a:gd name="connsiteY16" fmla="*/ 6895 h 8970"/>
                <a:gd name="connsiteX17" fmla="*/ 3053 w 9480"/>
                <a:gd name="connsiteY17" fmla="*/ 8016 h 8970"/>
                <a:gd name="connsiteX18" fmla="*/ 1027 w 9480"/>
                <a:gd name="connsiteY18" fmla="*/ 8905 h 8970"/>
                <a:gd name="connsiteX0" fmla="*/ 0 w 10147"/>
                <a:gd name="connsiteY0" fmla="*/ 10001 h 10001"/>
                <a:gd name="connsiteX1" fmla="*/ 1081 w 10147"/>
                <a:gd name="connsiteY1" fmla="*/ 9916 h 10001"/>
                <a:gd name="connsiteX2" fmla="*/ 155 w 10147"/>
                <a:gd name="connsiteY2" fmla="*/ 9201 h 10001"/>
                <a:gd name="connsiteX3" fmla="*/ 1727 w 10147"/>
                <a:gd name="connsiteY3" fmla="*/ 5868 h 10001"/>
                <a:gd name="connsiteX4" fmla="*/ 2900 w 10147"/>
                <a:gd name="connsiteY4" fmla="*/ 4451 h 10001"/>
                <a:gd name="connsiteX5" fmla="*/ 4397 w 10147"/>
                <a:gd name="connsiteY5" fmla="*/ 2794 h 10001"/>
                <a:gd name="connsiteX6" fmla="*/ 6063 w 10147"/>
                <a:gd name="connsiteY6" fmla="*/ 1174 h 10001"/>
                <a:gd name="connsiteX7" fmla="*/ 7568 w 10147"/>
                <a:gd name="connsiteY7" fmla="*/ 321 h 10001"/>
                <a:gd name="connsiteX8" fmla="*/ 8132 w 10147"/>
                <a:gd name="connsiteY8" fmla="*/ 3 h 10001"/>
                <a:gd name="connsiteX9" fmla="*/ 8717 w 10147"/>
                <a:gd name="connsiteY9" fmla="*/ 481 h 10001"/>
                <a:gd name="connsiteX10" fmla="*/ 9334 w 10147"/>
                <a:gd name="connsiteY10" fmla="*/ 1413 h 10001"/>
                <a:gd name="connsiteX11" fmla="*/ 9863 w 10147"/>
                <a:gd name="connsiteY11" fmla="*/ 2465 h 10001"/>
                <a:gd name="connsiteX12" fmla="*/ 10108 w 10147"/>
                <a:gd name="connsiteY12" fmla="*/ 3341 h 10001"/>
                <a:gd name="connsiteX13" fmla="*/ 9037 w 10147"/>
                <a:gd name="connsiteY13" fmla="*/ 4726 h 10001"/>
                <a:gd name="connsiteX14" fmla="*/ 8037 w 10147"/>
                <a:gd name="connsiteY14" fmla="*/ 5426 h 10001"/>
                <a:gd name="connsiteX15" fmla="*/ 7091 w 10147"/>
                <a:gd name="connsiteY15" fmla="*/ 6380 h 10001"/>
                <a:gd name="connsiteX16" fmla="*/ 5097 w 10147"/>
                <a:gd name="connsiteY16" fmla="*/ 7688 h 10001"/>
                <a:gd name="connsiteX17" fmla="*/ 3367 w 10147"/>
                <a:gd name="connsiteY17" fmla="*/ 8937 h 10001"/>
                <a:gd name="connsiteX18" fmla="*/ 1230 w 10147"/>
                <a:gd name="connsiteY18" fmla="*/ 9929 h 10001"/>
                <a:gd name="connsiteX0" fmla="*/ 0 w 10147"/>
                <a:gd name="connsiteY0" fmla="*/ 10001 h 10001"/>
                <a:gd name="connsiteX1" fmla="*/ 1081 w 10147"/>
                <a:gd name="connsiteY1" fmla="*/ 9916 h 10001"/>
                <a:gd name="connsiteX2" fmla="*/ 155 w 10147"/>
                <a:gd name="connsiteY2" fmla="*/ 9201 h 10001"/>
                <a:gd name="connsiteX3" fmla="*/ 1727 w 10147"/>
                <a:gd name="connsiteY3" fmla="*/ 5868 h 10001"/>
                <a:gd name="connsiteX4" fmla="*/ 2639 w 10147"/>
                <a:gd name="connsiteY4" fmla="*/ 4154 h 10001"/>
                <a:gd name="connsiteX5" fmla="*/ 4397 w 10147"/>
                <a:gd name="connsiteY5" fmla="*/ 2794 h 10001"/>
                <a:gd name="connsiteX6" fmla="*/ 6063 w 10147"/>
                <a:gd name="connsiteY6" fmla="*/ 1174 h 10001"/>
                <a:gd name="connsiteX7" fmla="*/ 7568 w 10147"/>
                <a:gd name="connsiteY7" fmla="*/ 321 h 10001"/>
                <a:gd name="connsiteX8" fmla="*/ 8132 w 10147"/>
                <a:gd name="connsiteY8" fmla="*/ 3 h 10001"/>
                <a:gd name="connsiteX9" fmla="*/ 8717 w 10147"/>
                <a:gd name="connsiteY9" fmla="*/ 481 h 10001"/>
                <a:gd name="connsiteX10" fmla="*/ 9334 w 10147"/>
                <a:gd name="connsiteY10" fmla="*/ 1413 h 10001"/>
                <a:gd name="connsiteX11" fmla="*/ 9863 w 10147"/>
                <a:gd name="connsiteY11" fmla="*/ 2465 h 10001"/>
                <a:gd name="connsiteX12" fmla="*/ 10108 w 10147"/>
                <a:gd name="connsiteY12" fmla="*/ 3341 h 10001"/>
                <a:gd name="connsiteX13" fmla="*/ 9037 w 10147"/>
                <a:gd name="connsiteY13" fmla="*/ 4726 h 10001"/>
                <a:gd name="connsiteX14" fmla="*/ 8037 w 10147"/>
                <a:gd name="connsiteY14" fmla="*/ 5426 h 10001"/>
                <a:gd name="connsiteX15" fmla="*/ 7091 w 10147"/>
                <a:gd name="connsiteY15" fmla="*/ 6380 h 10001"/>
                <a:gd name="connsiteX16" fmla="*/ 5097 w 10147"/>
                <a:gd name="connsiteY16" fmla="*/ 7688 h 10001"/>
                <a:gd name="connsiteX17" fmla="*/ 3367 w 10147"/>
                <a:gd name="connsiteY17" fmla="*/ 8937 h 10001"/>
                <a:gd name="connsiteX18" fmla="*/ 1230 w 10147"/>
                <a:gd name="connsiteY18" fmla="*/ 9929 h 10001"/>
                <a:gd name="connsiteX0" fmla="*/ 0 w 10147"/>
                <a:gd name="connsiteY0" fmla="*/ 10001 h 10001"/>
                <a:gd name="connsiteX1" fmla="*/ 1081 w 10147"/>
                <a:gd name="connsiteY1" fmla="*/ 9916 h 10001"/>
                <a:gd name="connsiteX2" fmla="*/ 155 w 10147"/>
                <a:gd name="connsiteY2" fmla="*/ 9201 h 10001"/>
                <a:gd name="connsiteX3" fmla="*/ 1727 w 10147"/>
                <a:gd name="connsiteY3" fmla="*/ 5868 h 10001"/>
                <a:gd name="connsiteX4" fmla="*/ 2639 w 10147"/>
                <a:gd name="connsiteY4" fmla="*/ 4154 h 10001"/>
                <a:gd name="connsiteX5" fmla="*/ 4397 w 10147"/>
                <a:gd name="connsiteY5" fmla="*/ 2794 h 10001"/>
                <a:gd name="connsiteX6" fmla="*/ 6063 w 10147"/>
                <a:gd name="connsiteY6" fmla="*/ 1174 h 10001"/>
                <a:gd name="connsiteX7" fmla="*/ 7568 w 10147"/>
                <a:gd name="connsiteY7" fmla="*/ 321 h 10001"/>
                <a:gd name="connsiteX8" fmla="*/ 8132 w 10147"/>
                <a:gd name="connsiteY8" fmla="*/ 3 h 10001"/>
                <a:gd name="connsiteX9" fmla="*/ 8717 w 10147"/>
                <a:gd name="connsiteY9" fmla="*/ 481 h 10001"/>
                <a:gd name="connsiteX10" fmla="*/ 9334 w 10147"/>
                <a:gd name="connsiteY10" fmla="*/ 1413 h 10001"/>
                <a:gd name="connsiteX11" fmla="*/ 9863 w 10147"/>
                <a:gd name="connsiteY11" fmla="*/ 2465 h 10001"/>
                <a:gd name="connsiteX12" fmla="*/ 10108 w 10147"/>
                <a:gd name="connsiteY12" fmla="*/ 3341 h 10001"/>
                <a:gd name="connsiteX13" fmla="*/ 9037 w 10147"/>
                <a:gd name="connsiteY13" fmla="*/ 4726 h 10001"/>
                <a:gd name="connsiteX14" fmla="*/ 8037 w 10147"/>
                <a:gd name="connsiteY14" fmla="*/ 5426 h 10001"/>
                <a:gd name="connsiteX15" fmla="*/ 7091 w 10147"/>
                <a:gd name="connsiteY15" fmla="*/ 6380 h 10001"/>
                <a:gd name="connsiteX16" fmla="*/ 5097 w 10147"/>
                <a:gd name="connsiteY16" fmla="*/ 7688 h 10001"/>
                <a:gd name="connsiteX17" fmla="*/ 3367 w 10147"/>
                <a:gd name="connsiteY17" fmla="*/ 8937 h 10001"/>
                <a:gd name="connsiteX18" fmla="*/ 1230 w 10147"/>
                <a:gd name="connsiteY18" fmla="*/ 9929 h 10001"/>
                <a:gd name="connsiteX0" fmla="*/ 0 w 10147"/>
                <a:gd name="connsiteY0" fmla="*/ 10001 h 10001"/>
                <a:gd name="connsiteX1" fmla="*/ 1081 w 10147"/>
                <a:gd name="connsiteY1" fmla="*/ 9916 h 10001"/>
                <a:gd name="connsiteX2" fmla="*/ 155 w 10147"/>
                <a:gd name="connsiteY2" fmla="*/ 9201 h 10001"/>
                <a:gd name="connsiteX3" fmla="*/ 1154 w 10147"/>
                <a:gd name="connsiteY3" fmla="*/ 6010 h 10001"/>
                <a:gd name="connsiteX4" fmla="*/ 2639 w 10147"/>
                <a:gd name="connsiteY4" fmla="*/ 4154 h 10001"/>
                <a:gd name="connsiteX5" fmla="*/ 4397 w 10147"/>
                <a:gd name="connsiteY5" fmla="*/ 2794 h 10001"/>
                <a:gd name="connsiteX6" fmla="*/ 6063 w 10147"/>
                <a:gd name="connsiteY6" fmla="*/ 1174 h 10001"/>
                <a:gd name="connsiteX7" fmla="*/ 7568 w 10147"/>
                <a:gd name="connsiteY7" fmla="*/ 321 h 10001"/>
                <a:gd name="connsiteX8" fmla="*/ 8132 w 10147"/>
                <a:gd name="connsiteY8" fmla="*/ 3 h 10001"/>
                <a:gd name="connsiteX9" fmla="*/ 8717 w 10147"/>
                <a:gd name="connsiteY9" fmla="*/ 481 h 10001"/>
                <a:gd name="connsiteX10" fmla="*/ 9334 w 10147"/>
                <a:gd name="connsiteY10" fmla="*/ 1413 h 10001"/>
                <a:gd name="connsiteX11" fmla="*/ 9863 w 10147"/>
                <a:gd name="connsiteY11" fmla="*/ 2465 h 10001"/>
                <a:gd name="connsiteX12" fmla="*/ 10108 w 10147"/>
                <a:gd name="connsiteY12" fmla="*/ 3341 h 10001"/>
                <a:gd name="connsiteX13" fmla="*/ 9037 w 10147"/>
                <a:gd name="connsiteY13" fmla="*/ 4726 h 10001"/>
                <a:gd name="connsiteX14" fmla="*/ 8037 w 10147"/>
                <a:gd name="connsiteY14" fmla="*/ 5426 h 10001"/>
                <a:gd name="connsiteX15" fmla="*/ 7091 w 10147"/>
                <a:gd name="connsiteY15" fmla="*/ 6380 h 10001"/>
                <a:gd name="connsiteX16" fmla="*/ 5097 w 10147"/>
                <a:gd name="connsiteY16" fmla="*/ 7688 h 10001"/>
                <a:gd name="connsiteX17" fmla="*/ 3367 w 10147"/>
                <a:gd name="connsiteY17" fmla="*/ 8937 h 10001"/>
                <a:gd name="connsiteX18" fmla="*/ 1230 w 10147"/>
                <a:gd name="connsiteY18" fmla="*/ 9929 h 10001"/>
                <a:gd name="connsiteX0" fmla="*/ 0 w 10147"/>
                <a:gd name="connsiteY0" fmla="*/ 10001 h 10430"/>
                <a:gd name="connsiteX1" fmla="*/ 1081 w 10147"/>
                <a:gd name="connsiteY1" fmla="*/ 9916 h 10430"/>
                <a:gd name="connsiteX2" fmla="*/ 155 w 10147"/>
                <a:gd name="connsiteY2" fmla="*/ 9201 h 10430"/>
                <a:gd name="connsiteX3" fmla="*/ 1154 w 10147"/>
                <a:gd name="connsiteY3" fmla="*/ 6010 h 10430"/>
                <a:gd name="connsiteX4" fmla="*/ 2639 w 10147"/>
                <a:gd name="connsiteY4" fmla="*/ 4154 h 10430"/>
                <a:gd name="connsiteX5" fmla="*/ 4397 w 10147"/>
                <a:gd name="connsiteY5" fmla="*/ 2794 h 10430"/>
                <a:gd name="connsiteX6" fmla="*/ 6063 w 10147"/>
                <a:gd name="connsiteY6" fmla="*/ 1174 h 10430"/>
                <a:gd name="connsiteX7" fmla="*/ 7568 w 10147"/>
                <a:gd name="connsiteY7" fmla="*/ 321 h 10430"/>
                <a:gd name="connsiteX8" fmla="*/ 8132 w 10147"/>
                <a:gd name="connsiteY8" fmla="*/ 3 h 10430"/>
                <a:gd name="connsiteX9" fmla="*/ 8717 w 10147"/>
                <a:gd name="connsiteY9" fmla="*/ 481 h 10430"/>
                <a:gd name="connsiteX10" fmla="*/ 9334 w 10147"/>
                <a:gd name="connsiteY10" fmla="*/ 1413 h 10430"/>
                <a:gd name="connsiteX11" fmla="*/ 9863 w 10147"/>
                <a:gd name="connsiteY11" fmla="*/ 2465 h 10430"/>
                <a:gd name="connsiteX12" fmla="*/ 10108 w 10147"/>
                <a:gd name="connsiteY12" fmla="*/ 3341 h 10430"/>
                <a:gd name="connsiteX13" fmla="*/ 9037 w 10147"/>
                <a:gd name="connsiteY13" fmla="*/ 4726 h 10430"/>
                <a:gd name="connsiteX14" fmla="*/ 8037 w 10147"/>
                <a:gd name="connsiteY14" fmla="*/ 5426 h 10430"/>
                <a:gd name="connsiteX15" fmla="*/ 7091 w 10147"/>
                <a:gd name="connsiteY15" fmla="*/ 6380 h 10430"/>
                <a:gd name="connsiteX16" fmla="*/ 5097 w 10147"/>
                <a:gd name="connsiteY16" fmla="*/ 7688 h 10430"/>
                <a:gd name="connsiteX17" fmla="*/ 3367 w 10147"/>
                <a:gd name="connsiteY17" fmla="*/ 8937 h 10430"/>
                <a:gd name="connsiteX18" fmla="*/ 1867 w 10147"/>
                <a:gd name="connsiteY18" fmla="*/ 10430 h 10430"/>
                <a:gd name="connsiteX0" fmla="*/ 61 w 9993"/>
                <a:gd name="connsiteY0" fmla="*/ 11355 h 11355"/>
                <a:gd name="connsiteX1" fmla="*/ 927 w 9993"/>
                <a:gd name="connsiteY1" fmla="*/ 9916 h 11355"/>
                <a:gd name="connsiteX2" fmla="*/ 1 w 9993"/>
                <a:gd name="connsiteY2" fmla="*/ 9201 h 11355"/>
                <a:gd name="connsiteX3" fmla="*/ 1000 w 9993"/>
                <a:gd name="connsiteY3" fmla="*/ 6010 h 11355"/>
                <a:gd name="connsiteX4" fmla="*/ 2485 w 9993"/>
                <a:gd name="connsiteY4" fmla="*/ 4154 h 11355"/>
                <a:gd name="connsiteX5" fmla="*/ 4243 w 9993"/>
                <a:gd name="connsiteY5" fmla="*/ 2794 h 11355"/>
                <a:gd name="connsiteX6" fmla="*/ 5909 w 9993"/>
                <a:gd name="connsiteY6" fmla="*/ 1174 h 11355"/>
                <a:gd name="connsiteX7" fmla="*/ 7414 w 9993"/>
                <a:gd name="connsiteY7" fmla="*/ 321 h 11355"/>
                <a:gd name="connsiteX8" fmla="*/ 7978 w 9993"/>
                <a:gd name="connsiteY8" fmla="*/ 3 h 11355"/>
                <a:gd name="connsiteX9" fmla="*/ 8563 w 9993"/>
                <a:gd name="connsiteY9" fmla="*/ 481 h 11355"/>
                <a:gd name="connsiteX10" fmla="*/ 9180 w 9993"/>
                <a:gd name="connsiteY10" fmla="*/ 1413 h 11355"/>
                <a:gd name="connsiteX11" fmla="*/ 9709 w 9993"/>
                <a:gd name="connsiteY11" fmla="*/ 2465 h 11355"/>
                <a:gd name="connsiteX12" fmla="*/ 9954 w 9993"/>
                <a:gd name="connsiteY12" fmla="*/ 3341 h 11355"/>
                <a:gd name="connsiteX13" fmla="*/ 8883 w 9993"/>
                <a:gd name="connsiteY13" fmla="*/ 4726 h 11355"/>
                <a:gd name="connsiteX14" fmla="*/ 7883 w 9993"/>
                <a:gd name="connsiteY14" fmla="*/ 5426 h 11355"/>
                <a:gd name="connsiteX15" fmla="*/ 6937 w 9993"/>
                <a:gd name="connsiteY15" fmla="*/ 6380 h 11355"/>
                <a:gd name="connsiteX16" fmla="*/ 4943 w 9993"/>
                <a:gd name="connsiteY16" fmla="*/ 7688 h 11355"/>
                <a:gd name="connsiteX17" fmla="*/ 3213 w 9993"/>
                <a:gd name="connsiteY17" fmla="*/ 8937 h 11355"/>
                <a:gd name="connsiteX18" fmla="*/ 1713 w 9993"/>
                <a:gd name="connsiteY18" fmla="*/ 10430 h 11355"/>
                <a:gd name="connsiteX0" fmla="*/ 368 w 10307"/>
                <a:gd name="connsiteY0" fmla="*/ 10000 h 10000"/>
                <a:gd name="connsiteX1" fmla="*/ 0 w 10307"/>
                <a:gd name="connsiteY1" fmla="*/ 8801 h 10000"/>
                <a:gd name="connsiteX2" fmla="*/ 308 w 10307"/>
                <a:gd name="connsiteY2" fmla="*/ 8103 h 10000"/>
                <a:gd name="connsiteX3" fmla="*/ 1308 w 10307"/>
                <a:gd name="connsiteY3" fmla="*/ 5293 h 10000"/>
                <a:gd name="connsiteX4" fmla="*/ 2794 w 10307"/>
                <a:gd name="connsiteY4" fmla="*/ 3658 h 10000"/>
                <a:gd name="connsiteX5" fmla="*/ 4553 w 10307"/>
                <a:gd name="connsiteY5" fmla="*/ 2461 h 10000"/>
                <a:gd name="connsiteX6" fmla="*/ 6220 w 10307"/>
                <a:gd name="connsiteY6" fmla="*/ 1034 h 10000"/>
                <a:gd name="connsiteX7" fmla="*/ 7726 w 10307"/>
                <a:gd name="connsiteY7" fmla="*/ 283 h 10000"/>
                <a:gd name="connsiteX8" fmla="*/ 8291 w 10307"/>
                <a:gd name="connsiteY8" fmla="*/ 3 h 10000"/>
                <a:gd name="connsiteX9" fmla="*/ 8876 w 10307"/>
                <a:gd name="connsiteY9" fmla="*/ 424 h 10000"/>
                <a:gd name="connsiteX10" fmla="*/ 9493 w 10307"/>
                <a:gd name="connsiteY10" fmla="*/ 1244 h 10000"/>
                <a:gd name="connsiteX11" fmla="*/ 10023 w 10307"/>
                <a:gd name="connsiteY11" fmla="*/ 2171 h 10000"/>
                <a:gd name="connsiteX12" fmla="*/ 10268 w 10307"/>
                <a:gd name="connsiteY12" fmla="*/ 2942 h 10000"/>
                <a:gd name="connsiteX13" fmla="*/ 9196 w 10307"/>
                <a:gd name="connsiteY13" fmla="*/ 4162 h 10000"/>
                <a:gd name="connsiteX14" fmla="*/ 8196 w 10307"/>
                <a:gd name="connsiteY14" fmla="*/ 4779 h 10000"/>
                <a:gd name="connsiteX15" fmla="*/ 7249 w 10307"/>
                <a:gd name="connsiteY15" fmla="*/ 5619 h 10000"/>
                <a:gd name="connsiteX16" fmla="*/ 5253 w 10307"/>
                <a:gd name="connsiteY16" fmla="*/ 6771 h 10000"/>
                <a:gd name="connsiteX17" fmla="*/ 3522 w 10307"/>
                <a:gd name="connsiteY17" fmla="*/ 7871 h 10000"/>
                <a:gd name="connsiteX18" fmla="*/ 2021 w 10307"/>
                <a:gd name="connsiteY18" fmla="*/ 9185 h 10000"/>
                <a:gd name="connsiteX0" fmla="*/ 1084 w 10343"/>
                <a:gd name="connsiteY0" fmla="*/ 9146 h 9185"/>
                <a:gd name="connsiteX1" fmla="*/ 36 w 10343"/>
                <a:gd name="connsiteY1" fmla="*/ 8801 h 9185"/>
                <a:gd name="connsiteX2" fmla="*/ 344 w 10343"/>
                <a:gd name="connsiteY2" fmla="*/ 8103 h 9185"/>
                <a:gd name="connsiteX3" fmla="*/ 1344 w 10343"/>
                <a:gd name="connsiteY3" fmla="*/ 5293 h 9185"/>
                <a:gd name="connsiteX4" fmla="*/ 2830 w 10343"/>
                <a:gd name="connsiteY4" fmla="*/ 3658 h 9185"/>
                <a:gd name="connsiteX5" fmla="*/ 4589 w 10343"/>
                <a:gd name="connsiteY5" fmla="*/ 2461 h 9185"/>
                <a:gd name="connsiteX6" fmla="*/ 6256 w 10343"/>
                <a:gd name="connsiteY6" fmla="*/ 1034 h 9185"/>
                <a:gd name="connsiteX7" fmla="*/ 7762 w 10343"/>
                <a:gd name="connsiteY7" fmla="*/ 283 h 9185"/>
                <a:gd name="connsiteX8" fmla="*/ 8327 w 10343"/>
                <a:gd name="connsiteY8" fmla="*/ 3 h 9185"/>
                <a:gd name="connsiteX9" fmla="*/ 8912 w 10343"/>
                <a:gd name="connsiteY9" fmla="*/ 424 h 9185"/>
                <a:gd name="connsiteX10" fmla="*/ 9529 w 10343"/>
                <a:gd name="connsiteY10" fmla="*/ 1244 h 9185"/>
                <a:gd name="connsiteX11" fmla="*/ 10059 w 10343"/>
                <a:gd name="connsiteY11" fmla="*/ 2171 h 9185"/>
                <a:gd name="connsiteX12" fmla="*/ 10304 w 10343"/>
                <a:gd name="connsiteY12" fmla="*/ 2942 h 9185"/>
                <a:gd name="connsiteX13" fmla="*/ 9232 w 10343"/>
                <a:gd name="connsiteY13" fmla="*/ 4162 h 9185"/>
                <a:gd name="connsiteX14" fmla="*/ 8232 w 10343"/>
                <a:gd name="connsiteY14" fmla="*/ 4779 h 9185"/>
                <a:gd name="connsiteX15" fmla="*/ 7285 w 10343"/>
                <a:gd name="connsiteY15" fmla="*/ 5619 h 9185"/>
                <a:gd name="connsiteX16" fmla="*/ 5289 w 10343"/>
                <a:gd name="connsiteY16" fmla="*/ 6771 h 9185"/>
                <a:gd name="connsiteX17" fmla="*/ 3558 w 10343"/>
                <a:gd name="connsiteY17" fmla="*/ 7871 h 9185"/>
                <a:gd name="connsiteX18" fmla="*/ 2057 w 10343"/>
                <a:gd name="connsiteY18" fmla="*/ 9185 h 9185"/>
                <a:gd name="connsiteX0" fmla="*/ 1048 w 10000"/>
                <a:gd name="connsiteY0" fmla="*/ 9958 h 10000"/>
                <a:gd name="connsiteX1" fmla="*/ 35 w 10000"/>
                <a:gd name="connsiteY1" fmla="*/ 9582 h 10000"/>
                <a:gd name="connsiteX2" fmla="*/ 333 w 10000"/>
                <a:gd name="connsiteY2" fmla="*/ 8822 h 10000"/>
                <a:gd name="connsiteX3" fmla="*/ 1299 w 10000"/>
                <a:gd name="connsiteY3" fmla="*/ 5763 h 10000"/>
                <a:gd name="connsiteX4" fmla="*/ 2736 w 10000"/>
                <a:gd name="connsiteY4" fmla="*/ 3983 h 10000"/>
                <a:gd name="connsiteX5" fmla="*/ 4437 w 10000"/>
                <a:gd name="connsiteY5" fmla="*/ 2679 h 10000"/>
                <a:gd name="connsiteX6" fmla="*/ 6049 w 10000"/>
                <a:gd name="connsiteY6" fmla="*/ 1126 h 10000"/>
                <a:gd name="connsiteX7" fmla="*/ 7505 w 10000"/>
                <a:gd name="connsiteY7" fmla="*/ 308 h 10000"/>
                <a:gd name="connsiteX8" fmla="*/ 8051 w 10000"/>
                <a:gd name="connsiteY8" fmla="*/ 3 h 10000"/>
                <a:gd name="connsiteX9" fmla="*/ 8616 w 10000"/>
                <a:gd name="connsiteY9" fmla="*/ 462 h 10000"/>
                <a:gd name="connsiteX10" fmla="*/ 9213 w 10000"/>
                <a:gd name="connsiteY10" fmla="*/ 1354 h 10000"/>
                <a:gd name="connsiteX11" fmla="*/ 9725 w 10000"/>
                <a:gd name="connsiteY11" fmla="*/ 2364 h 10000"/>
                <a:gd name="connsiteX12" fmla="*/ 9962 w 10000"/>
                <a:gd name="connsiteY12" fmla="*/ 3203 h 10000"/>
                <a:gd name="connsiteX13" fmla="*/ 8926 w 10000"/>
                <a:gd name="connsiteY13" fmla="*/ 4531 h 10000"/>
                <a:gd name="connsiteX14" fmla="*/ 7959 w 10000"/>
                <a:gd name="connsiteY14" fmla="*/ 5203 h 10000"/>
                <a:gd name="connsiteX15" fmla="*/ 7043 w 10000"/>
                <a:gd name="connsiteY15" fmla="*/ 6118 h 10000"/>
                <a:gd name="connsiteX16" fmla="*/ 5114 w 10000"/>
                <a:gd name="connsiteY16" fmla="*/ 7372 h 10000"/>
                <a:gd name="connsiteX17" fmla="*/ 3440 w 10000"/>
                <a:gd name="connsiteY17" fmla="*/ 8569 h 10000"/>
                <a:gd name="connsiteX18" fmla="*/ 1989 w 10000"/>
                <a:gd name="connsiteY18" fmla="*/ 10000 h 10000"/>
                <a:gd name="connsiteX0" fmla="*/ 1517 w 10029"/>
                <a:gd name="connsiteY0" fmla="*/ 9515 h 10000"/>
                <a:gd name="connsiteX1" fmla="*/ 64 w 10029"/>
                <a:gd name="connsiteY1" fmla="*/ 9582 h 10000"/>
                <a:gd name="connsiteX2" fmla="*/ 362 w 10029"/>
                <a:gd name="connsiteY2" fmla="*/ 8822 h 10000"/>
                <a:gd name="connsiteX3" fmla="*/ 1328 w 10029"/>
                <a:gd name="connsiteY3" fmla="*/ 5763 h 10000"/>
                <a:gd name="connsiteX4" fmla="*/ 2765 w 10029"/>
                <a:gd name="connsiteY4" fmla="*/ 3983 h 10000"/>
                <a:gd name="connsiteX5" fmla="*/ 4466 w 10029"/>
                <a:gd name="connsiteY5" fmla="*/ 2679 h 10000"/>
                <a:gd name="connsiteX6" fmla="*/ 6078 w 10029"/>
                <a:gd name="connsiteY6" fmla="*/ 1126 h 10000"/>
                <a:gd name="connsiteX7" fmla="*/ 7534 w 10029"/>
                <a:gd name="connsiteY7" fmla="*/ 308 h 10000"/>
                <a:gd name="connsiteX8" fmla="*/ 8080 w 10029"/>
                <a:gd name="connsiteY8" fmla="*/ 3 h 10000"/>
                <a:gd name="connsiteX9" fmla="*/ 8645 w 10029"/>
                <a:gd name="connsiteY9" fmla="*/ 462 h 10000"/>
                <a:gd name="connsiteX10" fmla="*/ 9242 w 10029"/>
                <a:gd name="connsiteY10" fmla="*/ 1354 h 10000"/>
                <a:gd name="connsiteX11" fmla="*/ 9754 w 10029"/>
                <a:gd name="connsiteY11" fmla="*/ 2364 h 10000"/>
                <a:gd name="connsiteX12" fmla="*/ 9991 w 10029"/>
                <a:gd name="connsiteY12" fmla="*/ 3203 h 10000"/>
                <a:gd name="connsiteX13" fmla="*/ 8955 w 10029"/>
                <a:gd name="connsiteY13" fmla="*/ 4531 h 10000"/>
                <a:gd name="connsiteX14" fmla="*/ 7988 w 10029"/>
                <a:gd name="connsiteY14" fmla="*/ 5203 h 10000"/>
                <a:gd name="connsiteX15" fmla="*/ 7072 w 10029"/>
                <a:gd name="connsiteY15" fmla="*/ 6118 h 10000"/>
                <a:gd name="connsiteX16" fmla="*/ 5143 w 10029"/>
                <a:gd name="connsiteY16" fmla="*/ 7372 h 10000"/>
                <a:gd name="connsiteX17" fmla="*/ 3469 w 10029"/>
                <a:gd name="connsiteY17" fmla="*/ 8569 h 10000"/>
                <a:gd name="connsiteX18" fmla="*/ 2018 w 10029"/>
                <a:gd name="connsiteY18" fmla="*/ 10000 h 10000"/>
                <a:gd name="connsiteX0" fmla="*/ 1517 w 10029"/>
                <a:gd name="connsiteY0" fmla="*/ 9515 h 10000"/>
                <a:gd name="connsiteX1" fmla="*/ 64 w 10029"/>
                <a:gd name="connsiteY1" fmla="*/ 9582 h 10000"/>
                <a:gd name="connsiteX2" fmla="*/ 362 w 10029"/>
                <a:gd name="connsiteY2" fmla="*/ 8822 h 10000"/>
                <a:gd name="connsiteX3" fmla="*/ 1328 w 10029"/>
                <a:gd name="connsiteY3" fmla="*/ 5763 h 10000"/>
                <a:gd name="connsiteX4" fmla="*/ 2765 w 10029"/>
                <a:gd name="connsiteY4" fmla="*/ 3983 h 10000"/>
                <a:gd name="connsiteX5" fmla="*/ 4466 w 10029"/>
                <a:gd name="connsiteY5" fmla="*/ 2679 h 10000"/>
                <a:gd name="connsiteX6" fmla="*/ 6078 w 10029"/>
                <a:gd name="connsiteY6" fmla="*/ 1126 h 10000"/>
                <a:gd name="connsiteX7" fmla="*/ 7534 w 10029"/>
                <a:gd name="connsiteY7" fmla="*/ 308 h 10000"/>
                <a:gd name="connsiteX8" fmla="*/ 8080 w 10029"/>
                <a:gd name="connsiteY8" fmla="*/ 3 h 10000"/>
                <a:gd name="connsiteX9" fmla="*/ 8645 w 10029"/>
                <a:gd name="connsiteY9" fmla="*/ 462 h 10000"/>
                <a:gd name="connsiteX10" fmla="*/ 9242 w 10029"/>
                <a:gd name="connsiteY10" fmla="*/ 1354 h 10000"/>
                <a:gd name="connsiteX11" fmla="*/ 9754 w 10029"/>
                <a:gd name="connsiteY11" fmla="*/ 2364 h 10000"/>
                <a:gd name="connsiteX12" fmla="*/ 9991 w 10029"/>
                <a:gd name="connsiteY12" fmla="*/ 3203 h 10000"/>
                <a:gd name="connsiteX13" fmla="*/ 8955 w 10029"/>
                <a:gd name="connsiteY13" fmla="*/ 4531 h 10000"/>
                <a:gd name="connsiteX14" fmla="*/ 7988 w 10029"/>
                <a:gd name="connsiteY14" fmla="*/ 5203 h 10000"/>
                <a:gd name="connsiteX15" fmla="*/ 7072 w 10029"/>
                <a:gd name="connsiteY15" fmla="*/ 6118 h 10000"/>
                <a:gd name="connsiteX16" fmla="*/ 5143 w 10029"/>
                <a:gd name="connsiteY16" fmla="*/ 7372 h 10000"/>
                <a:gd name="connsiteX17" fmla="*/ 3469 w 10029"/>
                <a:gd name="connsiteY17" fmla="*/ 8569 h 10000"/>
                <a:gd name="connsiteX18" fmla="*/ 2018 w 10029"/>
                <a:gd name="connsiteY18" fmla="*/ 10000 h 10000"/>
                <a:gd name="connsiteX0" fmla="*/ 1517 w 10029"/>
                <a:gd name="connsiteY0" fmla="*/ 9515 h 9694"/>
                <a:gd name="connsiteX1" fmla="*/ 64 w 10029"/>
                <a:gd name="connsiteY1" fmla="*/ 9582 h 9694"/>
                <a:gd name="connsiteX2" fmla="*/ 362 w 10029"/>
                <a:gd name="connsiteY2" fmla="*/ 8822 h 9694"/>
                <a:gd name="connsiteX3" fmla="*/ 1328 w 10029"/>
                <a:gd name="connsiteY3" fmla="*/ 5763 h 9694"/>
                <a:gd name="connsiteX4" fmla="*/ 2765 w 10029"/>
                <a:gd name="connsiteY4" fmla="*/ 3983 h 9694"/>
                <a:gd name="connsiteX5" fmla="*/ 4466 w 10029"/>
                <a:gd name="connsiteY5" fmla="*/ 2679 h 9694"/>
                <a:gd name="connsiteX6" fmla="*/ 6078 w 10029"/>
                <a:gd name="connsiteY6" fmla="*/ 1126 h 9694"/>
                <a:gd name="connsiteX7" fmla="*/ 7534 w 10029"/>
                <a:gd name="connsiteY7" fmla="*/ 308 h 9694"/>
                <a:gd name="connsiteX8" fmla="*/ 8080 w 10029"/>
                <a:gd name="connsiteY8" fmla="*/ 3 h 9694"/>
                <a:gd name="connsiteX9" fmla="*/ 8645 w 10029"/>
                <a:gd name="connsiteY9" fmla="*/ 462 h 9694"/>
                <a:gd name="connsiteX10" fmla="*/ 9242 w 10029"/>
                <a:gd name="connsiteY10" fmla="*/ 1354 h 9694"/>
                <a:gd name="connsiteX11" fmla="*/ 9754 w 10029"/>
                <a:gd name="connsiteY11" fmla="*/ 2364 h 9694"/>
                <a:gd name="connsiteX12" fmla="*/ 9991 w 10029"/>
                <a:gd name="connsiteY12" fmla="*/ 3203 h 9694"/>
                <a:gd name="connsiteX13" fmla="*/ 8955 w 10029"/>
                <a:gd name="connsiteY13" fmla="*/ 4531 h 9694"/>
                <a:gd name="connsiteX14" fmla="*/ 7988 w 10029"/>
                <a:gd name="connsiteY14" fmla="*/ 5203 h 9694"/>
                <a:gd name="connsiteX15" fmla="*/ 7072 w 10029"/>
                <a:gd name="connsiteY15" fmla="*/ 6118 h 9694"/>
                <a:gd name="connsiteX16" fmla="*/ 5143 w 10029"/>
                <a:gd name="connsiteY16" fmla="*/ 7372 h 9694"/>
                <a:gd name="connsiteX17" fmla="*/ 3469 w 10029"/>
                <a:gd name="connsiteY17" fmla="*/ 8569 h 9694"/>
                <a:gd name="connsiteX18" fmla="*/ 1541 w 10029"/>
                <a:gd name="connsiteY18" fmla="*/ 9496 h 9694"/>
                <a:gd name="connsiteX0" fmla="*/ 1513 w 10000"/>
                <a:gd name="connsiteY0" fmla="*/ 9815 h 10000"/>
                <a:gd name="connsiteX1" fmla="*/ 64 w 10000"/>
                <a:gd name="connsiteY1" fmla="*/ 9884 h 10000"/>
                <a:gd name="connsiteX2" fmla="*/ 361 w 10000"/>
                <a:gd name="connsiteY2" fmla="*/ 9100 h 10000"/>
                <a:gd name="connsiteX3" fmla="*/ 1324 w 10000"/>
                <a:gd name="connsiteY3" fmla="*/ 5945 h 10000"/>
                <a:gd name="connsiteX4" fmla="*/ 2757 w 10000"/>
                <a:gd name="connsiteY4" fmla="*/ 4109 h 10000"/>
                <a:gd name="connsiteX5" fmla="*/ 4453 w 10000"/>
                <a:gd name="connsiteY5" fmla="*/ 2764 h 10000"/>
                <a:gd name="connsiteX6" fmla="*/ 6060 w 10000"/>
                <a:gd name="connsiteY6" fmla="*/ 1162 h 10000"/>
                <a:gd name="connsiteX7" fmla="*/ 7512 w 10000"/>
                <a:gd name="connsiteY7" fmla="*/ 318 h 10000"/>
                <a:gd name="connsiteX8" fmla="*/ 8057 w 10000"/>
                <a:gd name="connsiteY8" fmla="*/ 3 h 10000"/>
                <a:gd name="connsiteX9" fmla="*/ 8620 w 10000"/>
                <a:gd name="connsiteY9" fmla="*/ 477 h 10000"/>
                <a:gd name="connsiteX10" fmla="*/ 9215 w 10000"/>
                <a:gd name="connsiteY10" fmla="*/ 1397 h 10000"/>
                <a:gd name="connsiteX11" fmla="*/ 9726 w 10000"/>
                <a:gd name="connsiteY11" fmla="*/ 2439 h 10000"/>
                <a:gd name="connsiteX12" fmla="*/ 9962 w 10000"/>
                <a:gd name="connsiteY12" fmla="*/ 3304 h 10000"/>
                <a:gd name="connsiteX13" fmla="*/ 8929 w 10000"/>
                <a:gd name="connsiteY13" fmla="*/ 4674 h 10000"/>
                <a:gd name="connsiteX14" fmla="*/ 7965 w 10000"/>
                <a:gd name="connsiteY14" fmla="*/ 5367 h 10000"/>
                <a:gd name="connsiteX15" fmla="*/ 7052 w 10000"/>
                <a:gd name="connsiteY15" fmla="*/ 6311 h 10000"/>
                <a:gd name="connsiteX16" fmla="*/ 5128 w 10000"/>
                <a:gd name="connsiteY16" fmla="*/ 7605 h 10000"/>
                <a:gd name="connsiteX17" fmla="*/ 3459 w 10000"/>
                <a:gd name="connsiteY17" fmla="*/ 8839 h 10000"/>
                <a:gd name="connsiteX18" fmla="*/ 1537 w 10000"/>
                <a:gd name="connsiteY18" fmla="*/ 9796 h 10000"/>
                <a:gd name="connsiteX0" fmla="*/ 1513 w 10002"/>
                <a:gd name="connsiteY0" fmla="*/ 9815 h 10000"/>
                <a:gd name="connsiteX1" fmla="*/ 64 w 10002"/>
                <a:gd name="connsiteY1" fmla="*/ 9884 h 10000"/>
                <a:gd name="connsiteX2" fmla="*/ 361 w 10002"/>
                <a:gd name="connsiteY2" fmla="*/ 9100 h 10000"/>
                <a:gd name="connsiteX3" fmla="*/ 1324 w 10002"/>
                <a:gd name="connsiteY3" fmla="*/ 5945 h 10000"/>
                <a:gd name="connsiteX4" fmla="*/ 2757 w 10002"/>
                <a:gd name="connsiteY4" fmla="*/ 4109 h 10000"/>
                <a:gd name="connsiteX5" fmla="*/ 4453 w 10002"/>
                <a:gd name="connsiteY5" fmla="*/ 2764 h 10000"/>
                <a:gd name="connsiteX6" fmla="*/ 6060 w 10002"/>
                <a:gd name="connsiteY6" fmla="*/ 1162 h 10000"/>
                <a:gd name="connsiteX7" fmla="*/ 7512 w 10002"/>
                <a:gd name="connsiteY7" fmla="*/ 318 h 10000"/>
                <a:gd name="connsiteX8" fmla="*/ 8057 w 10002"/>
                <a:gd name="connsiteY8" fmla="*/ 3 h 10000"/>
                <a:gd name="connsiteX9" fmla="*/ 8620 w 10002"/>
                <a:gd name="connsiteY9" fmla="*/ 477 h 10000"/>
                <a:gd name="connsiteX10" fmla="*/ 9215 w 10002"/>
                <a:gd name="connsiteY10" fmla="*/ 1397 h 10000"/>
                <a:gd name="connsiteX11" fmla="*/ 9726 w 10002"/>
                <a:gd name="connsiteY11" fmla="*/ 2439 h 10000"/>
                <a:gd name="connsiteX12" fmla="*/ 9962 w 10002"/>
                <a:gd name="connsiteY12" fmla="*/ 3304 h 10000"/>
                <a:gd name="connsiteX13" fmla="*/ 8898 w 10002"/>
                <a:gd name="connsiteY13" fmla="*/ 4333 h 10000"/>
                <a:gd name="connsiteX14" fmla="*/ 7965 w 10002"/>
                <a:gd name="connsiteY14" fmla="*/ 5367 h 10000"/>
                <a:gd name="connsiteX15" fmla="*/ 7052 w 10002"/>
                <a:gd name="connsiteY15" fmla="*/ 6311 h 10000"/>
                <a:gd name="connsiteX16" fmla="*/ 5128 w 10002"/>
                <a:gd name="connsiteY16" fmla="*/ 7605 h 10000"/>
                <a:gd name="connsiteX17" fmla="*/ 3459 w 10002"/>
                <a:gd name="connsiteY17" fmla="*/ 8839 h 10000"/>
                <a:gd name="connsiteX18" fmla="*/ 1537 w 10002"/>
                <a:gd name="connsiteY18" fmla="*/ 9796 h 10000"/>
                <a:gd name="connsiteX0" fmla="*/ 1513 w 10002"/>
                <a:gd name="connsiteY0" fmla="*/ 9540 h 9725"/>
                <a:gd name="connsiteX1" fmla="*/ 64 w 10002"/>
                <a:gd name="connsiteY1" fmla="*/ 9609 h 9725"/>
                <a:gd name="connsiteX2" fmla="*/ 361 w 10002"/>
                <a:gd name="connsiteY2" fmla="*/ 8825 h 9725"/>
                <a:gd name="connsiteX3" fmla="*/ 1324 w 10002"/>
                <a:gd name="connsiteY3" fmla="*/ 5670 h 9725"/>
                <a:gd name="connsiteX4" fmla="*/ 2757 w 10002"/>
                <a:gd name="connsiteY4" fmla="*/ 3834 h 9725"/>
                <a:gd name="connsiteX5" fmla="*/ 4453 w 10002"/>
                <a:gd name="connsiteY5" fmla="*/ 2489 h 9725"/>
                <a:gd name="connsiteX6" fmla="*/ 6060 w 10002"/>
                <a:gd name="connsiteY6" fmla="*/ 887 h 9725"/>
                <a:gd name="connsiteX7" fmla="*/ 7512 w 10002"/>
                <a:gd name="connsiteY7" fmla="*/ 43 h 9725"/>
                <a:gd name="connsiteX8" fmla="*/ 8172 w 10002"/>
                <a:gd name="connsiteY8" fmla="*/ 136 h 9725"/>
                <a:gd name="connsiteX9" fmla="*/ 8620 w 10002"/>
                <a:gd name="connsiteY9" fmla="*/ 202 h 9725"/>
                <a:gd name="connsiteX10" fmla="*/ 9215 w 10002"/>
                <a:gd name="connsiteY10" fmla="*/ 1122 h 9725"/>
                <a:gd name="connsiteX11" fmla="*/ 9726 w 10002"/>
                <a:gd name="connsiteY11" fmla="*/ 2164 h 9725"/>
                <a:gd name="connsiteX12" fmla="*/ 9962 w 10002"/>
                <a:gd name="connsiteY12" fmla="*/ 3029 h 9725"/>
                <a:gd name="connsiteX13" fmla="*/ 8898 w 10002"/>
                <a:gd name="connsiteY13" fmla="*/ 4058 h 9725"/>
                <a:gd name="connsiteX14" fmla="*/ 7965 w 10002"/>
                <a:gd name="connsiteY14" fmla="*/ 5092 h 9725"/>
                <a:gd name="connsiteX15" fmla="*/ 7052 w 10002"/>
                <a:gd name="connsiteY15" fmla="*/ 6036 h 9725"/>
                <a:gd name="connsiteX16" fmla="*/ 5128 w 10002"/>
                <a:gd name="connsiteY16" fmla="*/ 7330 h 9725"/>
                <a:gd name="connsiteX17" fmla="*/ 3459 w 10002"/>
                <a:gd name="connsiteY17" fmla="*/ 8564 h 9725"/>
                <a:gd name="connsiteX18" fmla="*/ 1537 w 10002"/>
                <a:gd name="connsiteY18" fmla="*/ 9521 h 9725"/>
                <a:gd name="connsiteX0" fmla="*/ 1513 w 10000"/>
                <a:gd name="connsiteY0" fmla="*/ 9819 h 10009"/>
                <a:gd name="connsiteX1" fmla="*/ 64 w 10000"/>
                <a:gd name="connsiteY1" fmla="*/ 9890 h 10009"/>
                <a:gd name="connsiteX2" fmla="*/ 361 w 10000"/>
                <a:gd name="connsiteY2" fmla="*/ 9084 h 10009"/>
                <a:gd name="connsiteX3" fmla="*/ 1324 w 10000"/>
                <a:gd name="connsiteY3" fmla="*/ 5839 h 10009"/>
                <a:gd name="connsiteX4" fmla="*/ 2756 w 10000"/>
                <a:gd name="connsiteY4" fmla="*/ 3951 h 10009"/>
                <a:gd name="connsiteX5" fmla="*/ 4452 w 10000"/>
                <a:gd name="connsiteY5" fmla="*/ 2568 h 10009"/>
                <a:gd name="connsiteX6" fmla="*/ 6059 w 10000"/>
                <a:gd name="connsiteY6" fmla="*/ 921 h 10009"/>
                <a:gd name="connsiteX7" fmla="*/ 7510 w 10000"/>
                <a:gd name="connsiteY7" fmla="*/ 53 h 10009"/>
                <a:gd name="connsiteX8" fmla="*/ 8170 w 10000"/>
                <a:gd name="connsiteY8" fmla="*/ 149 h 10009"/>
                <a:gd name="connsiteX9" fmla="*/ 8373 w 10000"/>
                <a:gd name="connsiteY9" fmla="*/ 616 h 10009"/>
                <a:gd name="connsiteX10" fmla="*/ 9213 w 10000"/>
                <a:gd name="connsiteY10" fmla="*/ 1163 h 10009"/>
                <a:gd name="connsiteX11" fmla="*/ 9724 w 10000"/>
                <a:gd name="connsiteY11" fmla="*/ 2234 h 10009"/>
                <a:gd name="connsiteX12" fmla="*/ 9960 w 10000"/>
                <a:gd name="connsiteY12" fmla="*/ 3124 h 10009"/>
                <a:gd name="connsiteX13" fmla="*/ 8896 w 10000"/>
                <a:gd name="connsiteY13" fmla="*/ 4182 h 10009"/>
                <a:gd name="connsiteX14" fmla="*/ 7963 w 10000"/>
                <a:gd name="connsiteY14" fmla="*/ 5245 h 10009"/>
                <a:gd name="connsiteX15" fmla="*/ 7051 w 10000"/>
                <a:gd name="connsiteY15" fmla="*/ 6216 h 10009"/>
                <a:gd name="connsiteX16" fmla="*/ 5127 w 10000"/>
                <a:gd name="connsiteY16" fmla="*/ 7546 h 10009"/>
                <a:gd name="connsiteX17" fmla="*/ 3458 w 10000"/>
                <a:gd name="connsiteY17" fmla="*/ 8815 h 10009"/>
                <a:gd name="connsiteX18" fmla="*/ 1537 w 10000"/>
                <a:gd name="connsiteY18" fmla="*/ 9799 h 10009"/>
                <a:gd name="connsiteX0" fmla="*/ 1513 w 10000"/>
                <a:gd name="connsiteY0" fmla="*/ 9816 h 10006"/>
                <a:gd name="connsiteX1" fmla="*/ 64 w 10000"/>
                <a:gd name="connsiteY1" fmla="*/ 9887 h 10006"/>
                <a:gd name="connsiteX2" fmla="*/ 361 w 10000"/>
                <a:gd name="connsiteY2" fmla="*/ 9081 h 10006"/>
                <a:gd name="connsiteX3" fmla="*/ 1324 w 10000"/>
                <a:gd name="connsiteY3" fmla="*/ 5836 h 10006"/>
                <a:gd name="connsiteX4" fmla="*/ 2756 w 10000"/>
                <a:gd name="connsiteY4" fmla="*/ 3948 h 10006"/>
                <a:gd name="connsiteX5" fmla="*/ 4452 w 10000"/>
                <a:gd name="connsiteY5" fmla="*/ 2565 h 10006"/>
                <a:gd name="connsiteX6" fmla="*/ 6059 w 10000"/>
                <a:gd name="connsiteY6" fmla="*/ 918 h 10006"/>
                <a:gd name="connsiteX7" fmla="*/ 7510 w 10000"/>
                <a:gd name="connsiteY7" fmla="*/ 50 h 10006"/>
                <a:gd name="connsiteX8" fmla="*/ 8170 w 10000"/>
                <a:gd name="connsiteY8" fmla="*/ 146 h 10006"/>
                <a:gd name="connsiteX9" fmla="*/ 8676 w 10000"/>
                <a:gd name="connsiteY9" fmla="*/ 494 h 10006"/>
                <a:gd name="connsiteX10" fmla="*/ 9213 w 10000"/>
                <a:gd name="connsiteY10" fmla="*/ 1160 h 10006"/>
                <a:gd name="connsiteX11" fmla="*/ 9724 w 10000"/>
                <a:gd name="connsiteY11" fmla="*/ 2231 h 10006"/>
                <a:gd name="connsiteX12" fmla="*/ 9960 w 10000"/>
                <a:gd name="connsiteY12" fmla="*/ 3121 h 10006"/>
                <a:gd name="connsiteX13" fmla="*/ 8896 w 10000"/>
                <a:gd name="connsiteY13" fmla="*/ 4179 h 10006"/>
                <a:gd name="connsiteX14" fmla="*/ 7963 w 10000"/>
                <a:gd name="connsiteY14" fmla="*/ 5242 h 10006"/>
                <a:gd name="connsiteX15" fmla="*/ 7051 w 10000"/>
                <a:gd name="connsiteY15" fmla="*/ 6213 h 10006"/>
                <a:gd name="connsiteX16" fmla="*/ 5127 w 10000"/>
                <a:gd name="connsiteY16" fmla="*/ 7543 h 10006"/>
                <a:gd name="connsiteX17" fmla="*/ 3458 w 10000"/>
                <a:gd name="connsiteY17" fmla="*/ 8812 h 10006"/>
                <a:gd name="connsiteX18" fmla="*/ 1537 w 10000"/>
                <a:gd name="connsiteY18" fmla="*/ 9796 h 10006"/>
                <a:gd name="connsiteX0" fmla="*/ 1504 w 9991"/>
                <a:gd name="connsiteY0" fmla="*/ 9816 h 10006"/>
                <a:gd name="connsiteX1" fmla="*/ 55 w 9991"/>
                <a:gd name="connsiteY1" fmla="*/ 9887 h 10006"/>
                <a:gd name="connsiteX2" fmla="*/ 352 w 9991"/>
                <a:gd name="connsiteY2" fmla="*/ 9081 h 10006"/>
                <a:gd name="connsiteX3" fmla="*/ 797 w 9991"/>
                <a:gd name="connsiteY3" fmla="*/ 7220 h 10006"/>
                <a:gd name="connsiteX4" fmla="*/ 1315 w 9991"/>
                <a:gd name="connsiteY4" fmla="*/ 5836 h 10006"/>
                <a:gd name="connsiteX5" fmla="*/ 2747 w 9991"/>
                <a:gd name="connsiteY5" fmla="*/ 3948 h 10006"/>
                <a:gd name="connsiteX6" fmla="*/ 4443 w 9991"/>
                <a:gd name="connsiteY6" fmla="*/ 2565 h 10006"/>
                <a:gd name="connsiteX7" fmla="*/ 6050 w 9991"/>
                <a:gd name="connsiteY7" fmla="*/ 918 h 10006"/>
                <a:gd name="connsiteX8" fmla="*/ 7501 w 9991"/>
                <a:gd name="connsiteY8" fmla="*/ 50 h 10006"/>
                <a:gd name="connsiteX9" fmla="*/ 8161 w 9991"/>
                <a:gd name="connsiteY9" fmla="*/ 146 h 10006"/>
                <a:gd name="connsiteX10" fmla="*/ 8667 w 9991"/>
                <a:gd name="connsiteY10" fmla="*/ 494 h 10006"/>
                <a:gd name="connsiteX11" fmla="*/ 9204 w 9991"/>
                <a:gd name="connsiteY11" fmla="*/ 1160 h 10006"/>
                <a:gd name="connsiteX12" fmla="*/ 9715 w 9991"/>
                <a:gd name="connsiteY12" fmla="*/ 2231 h 10006"/>
                <a:gd name="connsiteX13" fmla="*/ 9951 w 9991"/>
                <a:gd name="connsiteY13" fmla="*/ 3121 h 10006"/>
                <a:gd name="connsiteX14" fmla="*/ 8887 w 9991"/>
                <a:gd name="connsiteY14" fmla="*/ 4179 h 10006"/>
                <a:gd name="connsiteX15" fmla="*/ 7954 w 9991"/>
                <a:gd name="connsiteY15" fmla="*/ 5242 h 10006"/>
                <a:gd name="connsiteX16" fmla="*/ 7042 w 9991"/>
                <a:gd name="connsiteY16" fmla="*/ 6213 h 10006"/>
                <a:gd name="connsiteX17" fmla="*/ 5118 w 9991"/>
                <a:gd name="connsiteY17" fmla="*/ 7543 h 10006"/>
                <a:gd name="connsiteX18" fmla="*/ 3449 w 9991"/>
                <a:gd name="connsiteY18" fmla="*/ 8812 h 10006"/>
                <a:gd name="connsiteX19" fmla="*/ 1528 w 9991"/>
                <a:gd name="connsiteY19" fmla="*/ 9796 h 10006"/>
                <a:gd name="connsiteX0" fmla="*/ 1878 w 10373"/>
                <a:gd name="connsiteY0" fmla="*/ 9810 h 10000"/>
                <a:gd name="connsiteX1" fmla="*/ 428 w 10373"/>
                <a:gd name="connsiteY1" fmla="*/ 9881 h 10000"/>
                <a:gd name="connsiteX2" fmla="*/ 725 w 10373"/>
                <a:gd name="connsiteY2" fmla="*/ 9076 h 10000"/>
                <a:gd name="connsiteX3" fmla="*/ 1171 w 10373"/>
                <a:gd name="connsiteY3" fmla="*/ 7216 h 10000"/>
                <a:gd name="connsiteX4" fmla="*/ 43 w 10373"/>
                <a:gd name="connsiteY4" fmla="*/ 4700 h 10000"/>
                <a:gd name="connsiteX5" fmla="*/ 3122 w 10373"/>
                <a:gd name="connsiteY5" fmla="*/ 3946 h 10000"/>
                <a:gd name="connsiteX6" fmla="*/ 4820 w 10373"/>
                <a:gd name="connsiteY6" fmla="*/ 2563 h 10000"/>
                <a:gd name="connsiteX7" fmla="*/ 6428 w 10373"/>
                <a:gd name="connsiteY7" fmla="*/ 917 h 10000"/>
                <a:gd name="connsiteX8" fmla="*/ 7881 w 10373"/>
                <a:gd name="connsiteY8" fmla="*/ 50 h 10000"/>
                <a:gd name="connsiteX9" fmla="*/ 8541 w 10373"/>
                <a:gd name="connsiteY9" fmla="*/ 146 h 10000"/>
                <a:gd name="connsiteX10" fmla="*/ 9048 w 10373"/>
                <a:gd name="connsiteY10" fmla="*/ 494 h 10000"/>
                <a:gd name="connsiteX11" fmla="*/ 9585 w 10373"/>
                <a:gd name="connsiteY11" fmla="*/ 1159 h 10000"/>
                <a:gd name="connsiteX12" fmla="*/ 10097 w 10373"/>
                <a:gd name="connsiteY12" fmla="*/ 2230 h 10000"/>
                <a:gd name="connsiteX13" fmla="*/ 10333 w 10373"/>
                <a:gd name="connsiteY13" fmla="*/ 3119 h 10000"/>
                <a:gd name="connsiteX14" fmla="*/ 9268 w 10373"/>
                <a:gd name="connsiteY14" fmla="*/ 4176 h 10000"/>
                <a:gd name="connsiteX15" fmla="*/ 8334 w 10373"/>
                <a:gd name="connsiteY15" fmla="*/ 5239 h 10000"/>
                <a:gd name="connsiteX16" fmla="*/ 7421 w 10373"/>
                <a:gd name="connsiteY16" fmla="*/ 6209 h 10000"/>
                <a:gd name="connsiteX17" fmla="*/ 5496 w 10373"/>
                <a:gd name="connsiteY17" fmla="*/ 7538 h 10000"/>
                <a:gd name="connsiteX18" fmla="*/ 3825 w 10373"/>
                <a:gd name="connsiteY18" fmla="*/ 8807 h 10000"/>
                <a:gd name="connsiteX19" fmla="*/ 1902 w 10373"/>
                <a:gd name="connsiteY19" fmla="*/ 9790 h 10000"/>
                <a:gd name="connsiteX0" fmla="*/ 1860 w 10355"/>
                <a:gd name="connsiteY0" fmla="*/ 9810 h 10000"/>
                <a:gd name="connsiteX1" fmla="*/ 410 w 10355"/>
                <a:gd name="connsiteY1" fmla="*/ 9881 h 10000"/>
                <a:gd name="connsiteX2" fmla="*/ 707 w 10355"/>
                <a:gd name="connsiteY2" fmla="*/ 9076 h 10000"/>
                <a:gd name="connsiteX3" fmla="*/ 1153 w 10355"/>
                <a:gd name="connsiteY3" fmla="*/ 7216 h 10000"/>
                <a:gd name="connsiteX4" fmla="*/ 25 w 10355"/>
                <a:gd name="connsiteY4" fmla="*/ 4700 h 10000"/>
                <a:gd name="connsiteX5" fmla="*/ 2568 w 10355"/>
                <a:gd name="connsiteY5" fmla="*/ 2992 h 10000"/>
                <a:gd name="connsiteX6" fmla="*/ 4802 w 10355"/>
                <a:gd name="connsiteY6" fmla="*/ 2563 h 10000"/>
                <a:gd name="connsiteX7" fmla="*/ 6410 w 10355"/>
                <a:gd name="connsiteY7" fmla="*/ 917 h 10000"/>
                <a:gd name="connsiteX8" fmla="*/ 7863 w 10355"/>
                <a:gd name="connsiteY8" fmla="*/ 50 h 10000"/>
                <a:gd name="connsiteX9" fmla="*/ 8523 w 10355"/>
                <a:gd name="connsiteY9" fmla="*/ 146 h 10000"/>
                <a:gd name="connsiteX10" fmla="*/ 9030 w 10355"/>
                <a:gd name="connsiteY10" fmla="*/ 494 h 10000"/>
                <a:gd name="connsiteX11" fmla="*/ 9567 w 10355"/>
                <a:gd name="connsiteY11" fmla="*/ 1159 h 10000"/>
                <a:gd name="connsiteX12" fmla="*/ 10079 w 10355"/>
                <a:gd name="connsiteY12" fmla="*/ 2230 h 10000"/>
                <a:gd name="connsiteX13" fmla="*/ 10315 w 10355"/>
                <a:gd name="connsiteY13" fmla="*/ 3119 h 10000"/>
                <a:gd name="connsiteX14" fmla="*/ 9250 w 10355"/>
                <a:gd name="connsiteY14" fmla="*/ 4176 h 10000"/>
                <a:gd name="connsiteX15" fmla="*/ 8316 w 10355"/>
                <a:gd name="connsiteY15" fmla="*/ 5239 h 10000"/>
                <a:gd name="connsiteX16" fmla="*/ 7403 w 10355"/>
                <a:gd name="connsiteY16" fmla="*/ 6209 h 10000"/>
                <a:gd name="connsiteX17" fmla="*/ 5478 w 10355"/>
                <a:gd name="connsiteY17" fmla="*/ 7538 h 10000"/>
                <a:gd name="connsiteX18" fmla="*/ 3807 w 10355"/>
                <a:gd name="connsiteY18" fmla="*/ 8807 h 10000"/>
                <a:gd name="connsiteX19" fmla="*/ 1884 w 10355"/>
                <a:gd name="connsiteY19" fmla="*/ 9790 h 10000"/>
                <a:gd name="connsiteX0" fmla="*/ 2656 w 11151"/>
                <a:gd name="connsiteY0" fmla="*/ 9810 h 9970"/>
                <a:gd name="connsiteX1" fmla="*/ 1206 w 11151"/>
                <a:gd name="connsiteY1" fmla="*/ 9881 h 9970"/>
                <a:gd name="connsiteX2" fmla="*/ 11 w 11151"/>
                <a:gd name="connsiteY2" fmla="*/ 9600 h 9970"/>
                <a:gd name="connsiteX3" fmla="*/ 1949 w 11151"/>
                <a:gd name="connsiteY3" fmla="*/ 7216 h 9970"/>
                <a:gd name="connsiteX4" fmla="*/ 821 w 11151"/>
                <a:gd name="connsiteY4" fmla="*/ 4700 h 9970"/>
                <a:gd name="connsiteX5" fmla="*/ 3364 w 11151"/>
                <a:gd name="connsiteY5" fmla="*/ 2992 h 9970"/>
                <a:gd name="connsiteX6" fmla="*/ 5598 w 11151"/>
                <a:gd name="connsiteY6" fmla="*/ 2563 h 9970"/>
                <a:gd name="connsiteX7" fmla="*/ 7206 w 11151"/>
                <a:gd name="connsiteY7" fmla="*/ 917 h 9970"/>
                <a:gd name="connsiteX8" fmla="*/ 8659 w 11151"/>
                <a:gd name="connsiteY8" fmla="*/ 50 h 9970"/>
                <a:gd name="connsiteX9" fmla="*/ 9319 w 11151"/>
                <a:gd name="connsiteY9" fmla="*/ 146 h 9970"/>
                <a:gd name="connsiteX10" fmla="*/ 9826 w 11151"/>
                <a:gd name="connsiteY10" fmla="*/ 494 h 9970"/>
                <a:gd name="connsiteX11" fmla="*/ 10363 w 11151"/>
                <a:gd name="connsiteY11" fmla="*/ 1159 h 9970"/>
                <a:gd name="connsiteX12" fmla="*/ 10875 w 11151"/>
                <a:gd name="connsiteY12" fmla="*/ 2230 h 9970"/>
                <a:gd name="connsiteX13" fmla="*/ 11111 w 11151"/>
                <a:gd name="connsiteY13" fmla="*/ 3119 h 9970"/>
                <a:gd name="connsiteX14" fmla="*/ 10046 w 11151"/>
                <a:gd name="connsiteY14" fmla="*/ 4176 h 9970"/>
                <a:gd name="connsiteX15" fmla="*/ 9112 w 11151"/>
                <a:gd name="connsiteY15" fmla="*/ 5239 h 9970"/>
                <a:gd name="connsiteX16" fmla="*/ 8199 w 11151"/>
                <a:gd name="connsiteY16" fmla="*/ 6209 h 9970"/>
                <a:gd name="connsiteX17" fmla="*/ 6274 w 11151"/>
                <a:gd name="connsiteY17" fmla="*/ 7538 h 9970"/>
                <a:gd name="connsiteX18" fmla="*/ 4603 w 11151"/>
                <a:gd name="connsiteY18" fmla="*/ 8807 h 9970"/>
                <a:gd name="connsiteX19" fmla="*/ 2680 w 11151"/>
                <a:gd name="connsiteY19" fmla="*/ 9790 h 9970"/>
                <a:gd name="connsiteX0" fmla="*/ 3230 w 10848"/>
                <a:gd name="connsiteY0" fmla="*/ 9840 h 10000"/>
                <a:gd name="connsiteX1" fmla="*/ 1930 w 10848"/>
                <a:gd name="connsiteY1" fmla="*/ 9911 h 10000"/>
                <a:gd name="connsiteX2" fmla="*/ 858 w 10848"/>
                <a:gd name="connsiteY2" fmla="*/ 9629 h 10000"/>
                <a:gd name="connsiteX3" fmla="*/ 20 w 10848"/>
                <a:gd name="connsiteY3" fmla="*/ 8288 h 10000"/>
                <a:gd name="connsiteX4" fmla="*/ 1584 w 10848"/>
                <a:gd name="connsiteY4" fmla="*/ 4714 h 10000"/>
                <a:gd name="connsiteX5" fmla="*/ 3865 w 10848"/>
                <a:gd name="connsiteY5" fmla="*/ 3001 h 10000"/>
                <a:gd name="connsiteX6" fmla="*/ 5868 w 10848"/>
                <a:gd name="connsiteY6" fmla="*/ 2571 h 10000"/>
                <a:gd name="connsiteX7" fmla="*/ 7310 w 10848"/>
                <a:gd name="connsiteY7" fmla="*/ 920 h 10000"/>
                <a:gd name="connsiteX8" fmla="*/ 8613 w 10848"/>
                <a:gd name="connsiteY8" fmla="*/ 50 h 10000"/>
                <a:gd name="connsiteX9" fmla="*/ 9205 w 10848"/>
                <a:gd name="connsiteY9" fmla="*/ 146 h 10000"/>
                <a:gd name="connsiteX10" fmla="*/ 9660 w 10848"/>
                <a:gd name="connsiteY10" fmla="*/ 495 h 10000"/>
                <a:gd name="connsiteX11" fmla="*/ 10141 w 10848"/>
                <a:gd name="connsiteY11" fmla="*/ 1162 h 10000"/>
                <a:gd name="connsiteX12" fmla="*/ 10600 w 10848"/>
                <a:gd name="connsiteY12" fmla="*/ 2237 h 10000"/>
                <a:gd name="connsiteX13" fmla="*/ 10812 w 10848"/>
                <a:gd name="connsiteY13" fmla="*/ 3128 h 10000"/>
                <a:gd name="connsiteX14" fmla="*/ 9857 w 10848"/>
                <a:gd name="connsiteY14" fmla="*/ 4189 h 10000"/>
                <a:gd name="connsiteX15" fmla="*/ 9019 w 10848"/>
                <a:gd name="connsiteY15" fmla="*/ 5255 h 10000"/>
                <a:gd name="connsiteX16" fmla="*/ 8201 w 10848"/>
                <a:gd name="connsiteY16" fmla="*/ 6228 h 10000"/>
                <a:gd name="connsiteX17" fmla="*/ 6474 w 10848"/>
                <a:gd name="connsiteY17" fmla="*/ 7561 h 10000"/>
                <a:gd name="connsiteX18" fmla="*/ 4976 w 10848"/>
                <a:gd name="connsiteY18" fmla="*/ 8834 h 10000"/>
                <a:gd name="connsiteX19" fmla="*/ 3251 w 10848"/>
                <a:gd name="connsiteY19" fmla="*/ 9819 h 10000"/>
                <a:gd name="connsiteX0" fmla="*/ 3852 w 11470"/>
                <a:gd name="connsiteY0" fmla="*/ 9840 h 10000"/>
                <a:gd name="connsiteX1" fmla="*/ 2552 w 11470"/>
                <a:gd name="connsiteY1" fmla="*/ 9911 h 10000"/>
                <a:gd name="connsiteX2" fmla="*/ 1480 w 11470"/>
                <a:gd name="connsiteY2" fmla="*/ 9629 h 10000"/>
                <a:gd name="connsiteX3" fmla="*/ 642 w 11470"/>
                <a:gd name="connsiteY3" fmla="*/ 8288 h 10000"/>
                <a:gd name="connsiteX4" fmla="*/ 185 w 11470"/>
                <a:gd name="connsiteY4" fmla="*/ 6697 h 10000"/>
                <a:gd name="connsiteX5" fmla="*/ 4487 w 11470"/>
                <a:gd name="connsiteY5" fmla="*/ 3001 h 10000"/>
                <a:gd name="connsiteX6" fmla="*/ 6490 w 11470"/>
                <a:gd name="connsiteY6" fmla="*/ 2571 h 10000"/>
                <a:gd name="connsiteX7" fmla="*/ 7932 w 11470"/>
                <a:gd name="connsiteY7" fmla="*/ 920 h 10000"/>
                <a:gd name="connsiteX8" fmla="*/ 9235 w 11470"/>
                <a:gd name="connsiteY8" fmla="*/ 50 h 10000"/>
                <a:gd name="connsiteX9" fmla="*/ 9827 w 11470"/>
                <a:gd name="connsiteY9" fmla="*/ 146 h 10000"/>
                <a:gd name="connsiteX10" fmla="*/ 10282 w 11470"/>
                <a:gd name="connsiteY10" fmla="*/ 495 h 10000"/>
                <a:gd name="connsiteX11" fmla="*/ 10763 w 11470"/>
                <a:gd name="connsiteY11" fmla="*/ 1162 h 10000"/>
                <a:gd name="connsiteX12" fmla="*/ 11222 w 11470"/>
                <a:gd name="connsiteY12" fmla="*/ 2237 h 10000"/>
                <a:gd name="connsiteX13" fmla="*/ 11434 w 11470"/>
                <a:gd name="connsiteY13" fmla="*/ 3128 h 10000"/>
                <a:gd name="connsiteX14" fmla="*/ 10479 w 11470"/>
                <a:gd name="connsiteY14" fmla="*/ 4189 h 10000"/>
                <a:gd name="connsiteX15" fmla="*/ 9641 w 11470"/>
                <a:gd name="connsiteY15" fmla="*/ 5255 h 10000"/>
                <a:gd name="connsiteX16" fmla="*/ 8823 w 11470"/>
                <a:gd name="connsiteY16" fmla="*/ 6228 h 10000"/>
                <a:gd name="connsiteX17" fmla="*/ 7096 w 11470"/>
                <a:gd name="connsiteY17" fmla="*/ 7561 h 10000"/>
                <a:gd name="connsiteX18" fmla="*/ 5598 w 11470"/>
                <a:gd name="connsiteY18" fmla="*/ 8834 h 10000"/>
                <a:gd name="connsiteX19" fmla="*/ 3873 w 11470"/>
                <a:gd name="connsiteY19" fmla="*/ 9819 h 10000"/>
                <a:gd name="connsiteX0" fmla="*/ 3939 w 11557"/>
                <a:gd name="connsiteY0" fmla="*/ 9840 h 10000"/>
                <a:gd name="connsiteX1" fmla="*/ 2639 w 11557"/>
                <a:gd name="connsiteY1" fmla="*/ 9911 h 10000"/>
                <a:gd name="connsiteX2" fmla="*/ 1567 w 11557"/>
                <a:gd name="connsiteY2" fmla="*/ 9629 h 10000"/>
                <a:gd name="connsiteX3" fmla="*/ 331 w 11557"/>
                <a:gd name="connsiteY3" fmla="*/ 8244 h 10000"/>
                <a:gd name="connsiteX4" fmla="*/ 272 w 11557"/>
                <a:gd name="connsiteY4" fmla="*/ 6697 h 10000"/>
                <a:gd name="connsiteX5" fmla="*/ 4574 w 11557"/>
                <a:gd name="connsiteY5" fmla="*/ 3001 h 10000"/>
                <a:gd name="connsiteX6" fmla="*/ 6577 w 11557"/>
                <a:gd name="connsiteY6" fmla="*/ 2571 h 10000"/>
                <a:gd name="connsiteX7" fmla="*/ 8019 w 11557"/>
                <a:gd name="connsiteY7" fmla="*/ 920 h 10000"/>
                <a:gd name="connsiteX8" fmla="*/ 9322 w 11557"/>
                <a:gd name="connsiteY8" fmla="*/ 50 h 10000"/>
                <a:gd name="connsiteX9" fmla="*/ 9914 w 11557"/>
                <a:gd name="connsiteY9" fmla="*/ 146 h 10000"/>
                <a:gd name="connsiteX10" fmla="*/ 10369 w 11557"/>
                <a:gd name="connsiteY10" fmla="*/ 495 h 10000"/>
                <a:gd name="connsiteX11" fmla="*/ 10850 w 11557"/>
                <a:gd name="connsiteY11" fmla="*/ 1162 h 10000"/>
                <a:gd name="connsiteX12" fmla="*/ 11309 w 11557"/>
                <a:gd name="connsiteY12" fmla="*/ 2237 h 10000"/>
                <a:gd name="connsiteX13" fmla="*/ 11521 w 11557"/>
                <a:gd name="connsiteY13" fmla="*/ 3128 h 10000"/>
                <a:gd name="connsiteX14" fmla="*/ 10566 w 11557"/>
                <a:gd name="connsiteY14" fmla="*/ 4189 h 10000"/>
                <a:gd name="connsiteX15" fmla="*/ 9728 w 11557"/>
                <a:gd name="connsiteY15" fmla="*/ 5255 h 10000"/>
                <a:gd name="connsiteX16" fmla="*/ 8910 w 11557"/>
                <a:gd name="connsiteY16" fmla="*/ 6228 h 10000"/>
                <a:gd name="connsiteX17" fmla="*/ 7183 w 11557"/>
                <a:gd name="connsiteY17" fmla="*/ 7561 h 10000"/>
                <a:gd name="connsiteX18" fmla="*/ 5685 w 11557"/>
                <a:gd name="connsiteY18" fmla="*/ 8834 h 10000"/>
                <a:gd name="connsiteX19" fmla="*/ 3960 w 11557"/>
                <a:gd name="connsiteY19" fmla="*/ 9819 h 10000"/>
                <a:gd name="connsiteX0" fmla="*/ 3939 w 11557"/>
                <a:gd name="connsiteY0" fmla="*/ 9840 h 10000"/>
                <a:gd name="connsiteX1" fmla="*/ 2639 w 11557"/>
                <a:gd name="connsiteY1" fmla="*/ 9911 h 10000"/>
                <a:gd name="connsiteX2" fmla="*/ 1567 w 11557"/>
                <a:gd name="connsiteY2" fmla="*/ 9629 h 10000"/>
                <a:gd name="connsiteX3" fmla="*/ 331 w 11557"/>
                <a:gd name="connsiteY3" fmla="*/ 8244 h 10000"/>
                <a:gd name="connsiteX4" fmla="*/ 272 w 11557"/>
                <a:gd name="connsiteY4" fmla="*/ 6697 h 10000"/>
                <a:gd name="connsiteX5" fmla="*/ 4574 w 11557"/>
                <a:gd name="connsiteY5" fmla="*/ 3001 h 10000"/>
                <a:gd name="connsiteX6" fmla="*/ 6577 w 11557"/>
                <a:gd name="connsiteY6" fmla="*/ 2571 h 10000"/>
                <a:gd name="connsiteX7" fmla="*/ 8019 w 11557"/>
                <a:gd name="connsiteY7" fmla="*/ 920 h 10000"/>
                <a:gd name="connsiteX8" fmla="*/ 9322 w 11557"/>
                <a:gd name="connsiteY8" fmla="*/ 50 h 10000"/>
                <a:gd name="connsiteX9" fmla="*/ 9914 w 11557"/>
                <a:gd name="connsiteY9" fmla="*/ 146 h 10000"/>
                <a:gd name="connsiteX10" fmla="*/ 10369 w 11557"/>
                <a:gd name="connsiteY10" fmla="*/ 495 h 10000"/>
                <a:gd name="connsiteX11" fmla="*/ 10850 w 11557"/>
                <a:gd name="connsiteY11" fmla="*/ 1162 h 10000"/>
                <a:gd name="connsiteX12" fmla="*/ 11309 w 11557"/>
                <a:gd name="connsiteY12" fmla="*/ 2237 h 10000"/>
                <a:gd name="connsiteX13" fmla="*/ 11521 w 11557"/>
                <a:gd name="connsiteY13" fmla="*/ 3128 h 10000"/>
                <a:gd name="connsiteX14" fmla="*/ 10566 w 11557"/>
                <a:gd name="connsiteY14" fmla="*/ 4189 h 10000"/>
                <a:gd name="connsiteX15" fmla="*/ 9728 w 11557"/>
                <a:gd name="connsiteY15" fmla="*/ 5255 h 10000"/>
                <a:gd name="connsiteX16" fmla="*/ 8910 w 11557"/>
                <a:gd name="connsiteY16" fmla="*/ 6228 h 10000"/>
                <a:gd name="connsiteX17" fmla="*/ 7183 w 11557"/>
                <a:gd name="connsiteY17" fmla="*/ 7561 h 10000"/>
                <a:gd name="connsiteX18" fmla="*/ 5685 w 11557"/>
                <a:gd name="connsiteY18" fmla="*/ 8834 h 10000"/>
                <a:gd name="connsiteX19" fmla="*/ 3960 w 11557"/>
                <a:gd name="connsiteY19" fmla="*/ 9819 h 10000"/>
                <a:gd name="connsiteX0" fmla="*/ 3994 w 11612"/>
                <a:gd name="connsiteY0" fmla="*/ 9840 h 10000"/>
                <a:gd name="connsiteX1" fmla="*/ 2694 w 11612"/>
                <a:gd name="connsiteY1" fmla="*/ 9911 h 10000"/>
                <a:gd name="connsiteX2" fmla="*/ 1622 w 11612"/>
                <a:gd name="connsiteY2" fmla="*/ 9629 h 10000"/>
                <a:gd name="connsiteX3" fmla="*/ 386 w 11612"/>
                <a:gd name="connsiteY3" fmla="*/ 8244 h 10000"/>
                <a:gd name="connsiteX4" fmla="*/ 327 w 11612"/>
                <a:gd name="connsiteY4" fmla="*/ 6697 h 10000"/>
                <a:gd name="connsiteX5" fmla="*/ 4629 w 11612"/>
                <a:gd name="connsiteY5" fmla="*/ 3001 h 10000"/>
                <a:gd name="connsiteX6" fmla="*/ 6632 w 11612"/>
                <a:gd name="connsiteY6" fmla="*/ 2571 h 10000"/>
                <a:gd name="connsiteX7" fmla="*/ 8074 w 11612"/>
                <a:gd name="connsiteY7" fmla="*/ 920 h 10000"/>
                <a:gd name="connsiteX8" fmla="*/ 9377 w 11612"/>
                <a:gd name="connsiteY8" fmla="*/ 50 h 10000"/>
                <a:gd name="connsiteX9" fmla="*/ 9969 w 11612"/>
                <a:gd name="connsiteY9" fmla="*/ 146 h 10000"/>
                <a:gd name="connsiteX10" fmla="*/ 10424 w 11612"/>
                <a:gd name="connsiteY10" fmla="*/ 495 h 10000"/>
                <a:gd name="connsiteX11" fmla="*/ 10905 w 11612"/>
                <a:gd name="connsiteY11" fmla="*/ 1162 h 10000"/>
                <a:gd name="connsiteX12" fmla="*/ 11364 w 11612"/>
                <a:gd name="connsiteY12" fmla="*/ 2237 h 10000"/>
                <a:gd name="connsiteX13" fmla="*/ 11576 w 11612"/>
                <a:gd name="connsiteY13" fmla="*/ 3128 h 10000"/>
                <a:gd name="connsiteX14" fmla="*/ 10621 w 11612"/>
                <a:gd name="connsiteY14" fmla="*/ 4189 h 10000"/>
                <a:gd name="connsiteX15" fmla="*/ 9783 w 11612"/>
                <a:gd name="connsiteY15" fmla="*/ 5255 h 10000"/>
                <a:gd name="connsiteX16" fmla="*/ 8965 w 11612"/>
                <a:gd name="connsiteY16" fmla="*/ 6228 h 10000"/>
                <a:gd name="connsiteX17" fmla="*/ 7238 w 11612"/>
                <a:gd name="connsiteY17" fmla="*/ 7561 h 10000"/>
                <a:gd name="connsiteX18" fmla="*/ 5740 w 11612"/>
                <a:gd name="connsiteY18" fmla="*/ 8834 h 10000"/>
                <a:gd name="connsiteX19" fmla="*/ 4015 w 11612"/>
                <a:gd name="connsiteY19" fmla="*/ 9819 h 10000"/>
                <a:gd name="connsiteX0" fmla="*/ 3928 w 11546"/>
                <a:gd name="connsiteY0" fmla="*/ 9840 h 10000"/>
                <a:gd name="connsiteX1" fmla="*/ 2628 w 11546"/>
                <a:gd name="connsiteY1" fmla="*/ 9911 h 10000"/>
                <a:gd name="connsiteX2" fmla="*/ 1556 w 11546"/>
                <a:gd name="connsiteY2" fmla="*/ 9629 h 10000"/>
                <a:gd name="connsiteX3" fmla="*/ 320 w 11546"/>
                <a:gd name="connsiteY3" fmla="*/ 8244 h 10000"/>
                <a:gd name="connsiteX4" fmla="*/ 261 w 11546"/>
                <a:gd name="connsiteY4" fmla="*/ 6697 h 10000"/>
                <a:gd name="connsiteX5" fmla="*/ 3654 w 11546"/>
                <a:gd name="connsiteY5" fmla="*/ 4203 h 10000"/>
                <a:gd name="connsiteX6" fmla="*/ 6566 w 11546"/>
                <a:gd name="connsiteY6" fmla="*/ 2571 h 10000"/>
                <a:gd name="connsiteX7" fmla="*/ 8008 w 11546"/>
                <a:gd name="connsiteY7" fmla="*/ 920 h 10000"/>
                <a:gd name="connsiteX8" fmla="*/ 9311 w 11546"/>
                <a:gd name="connsiteY8" fmla="*/ 50 h 10000"/>
                <a:gd name="connsiteX9" fmla="*/ 9903 w 11546"/>
                <a:gd name="connsiteY9" fmla="*/ 146 h 10000"/>
                <a:gd name="connsiteX10" fmla="*/ 10358 w 11546"/>
                <a:gd name="connsiteY10" fmla="*/ 495 h 10000"/>
                <a:gd name="connsiteX11" fmla="*/ 10839 w 11546"/>
                <a:gd name="connsiteY11" fmla="*/ 1162 h 10000"/>
                <a:gd name="connsiteX12" fmla="*/ 11298 w 11546"/>
                <a:gd name="connsiteY12" fmla="*/ 2237 h 10000"/>
                <a:gd name="connsiteX13" fmla="*/ 11510 w 11546"/>
                <a:gd name="connsiteY13" fmla="*/ 3128 h 10000"/>
                <a:gd name="connsiteX14" fmla="*/ 10555 w 11546"/>
                <a:gd name="connsiteY14" fmla="*/ 4189 h 10000"/>
                <a:gd name="connsiteX15" fmla="*/ 9717 w 11546"/>
                <a:gd name="connsiteY15" fmla="*/ 5255 h 10000"/>
                <a:gd name="connsiteX16" fmla="*/ 8899 w 11546"/>
                <a:gd name="connsiteY16" fmla="*/ 6228 h 10000"/>
                <a:gd name="connsiteX17" fmla="*/ 7172 w 11546"/>
                <a:gd name="connsiteY17" fmla="*/ 7561 h 10000"/>
                <a:gd name="connsiteX18" fmla="*/ 5674 w 11546"/>
                <a:gd name="connsiteY18" fmla="*/ 8834 h 10000"/>
                <a:gd name="connsiteX19" fmla="*/ 3949 w 11546"/>
                <a:gd name="connsiteY19" fmla="*/ 9819 h 10000"/>
                <a:gd name="connsiteX0" fmla="*/ 3928 w 11546"/>
                <a:gd name="connsiteY0" fmla="*/ 9840 h 10000"/>
                <a:gd name="connsiteX1" fmla="*/ 2628 w 11546"/>
                <a:gd name="connsiteY1" fmla="*/ 9911 h 10000"/>
                <a:gd name="connsiteX2" fmla="*/ 1556 w 11546"/>
                <a:gd name="connsiteY2" fmla="*/ 9629 h 10000"/>
                <a:gd name="connsiteX3" fmla="*/ 320 w 11546"/>
                <a:gd name="connsiteY3" fmla="*/ 8244 h 10000"/>
                <a:gd name="connsiteX4" fmla="*/ 261 w 11546"/>
                <a:gd name="connsiteY4" fmla="*/ 6697 h 10000"/>
                <a:gd name="connsiteX5" fmla="*/ 3654 w 11546"/>
                <a:gd name="connsiteY5" fmla="*/ 4203 h 10000"/>
                <a:gd name="connsiteX6" fmla="*/ 6566 w 11546"/>
                <a:gd name="connsiteY6" fmla="*/ 2571 h 10000"/>
                <a:gd name="connsiteX7" fmla="*/ 8008 w 11546"/>
                <a:gd name="connsiteY7" fmla="*/ 920 h 10000"/>
                <a:gd name="connsiteX8" fmla="*/ 9311 w 11546"/>
                <a:gd name="connsiteY8" fmla="*/ 50 h 10000"/>
                <a:gd name="connsiteX9" fmla="*/ 9903 w 11546"/>
                <a:gd name="connsiteY9" fmla="*/ 146 h 10000"/>
                <a:gd name="connsiteX10" fmla="*/ 10358 w 11546"/>
                <a:gd name="connsiteY10" fmla="*/ 495 h 10000"/>
                <a:gd name="connsiteX11" fmla="*/ 10839 w 11546"/>
                <a:gd name="connsiteY11" fmla="*/ 1162 h 10000"/>
                <a:gd name="connsiteX12" fmla="*/ 11298 w 11546"/>
                <a:gd name="connsiteY12" fmla="*/ 2237 h 10000"/>
                <a:gd name="connsiteX13" fmla="*/ 11510 w 11546"/>
                <a:gd name="connsiteY13" fmla="*/ 3128 h 10000"/>
                <a:gd name="connsiteX14" fmla="*/ 10555 w 11546"/>
                <a:gd name="connsiteY14" fmla="*/ 4189 h 10000"/>
                <a:gd name="connsiteX15" fmla="*/ 9717 w 11546"/>
                <a:gd name="connsiteY15" fmla="*/ 5255 h 10000"/>
                <a:gd name="connsiteX16" fmla="*/ 8899 w 11546"/>
                <a:gd name="connsiteY16" fmla="*/ 6228 h 10000"/>
                <a:gd name="connsiteX17" fmla="*/ 7172 w 11546"/>
                <a:gd name="connsiteY17" fmla="*/ 7561 h 10000"/>
                <a:gd name="connsiteX18" fmla="*/ 5674 w 11546"/>
                <a:gd name="connsiteY18" fmla="*/ 8834 h 10000"/>
                <a:gd name="connsiteX19" fmla="*/ 4071 w 11546"/>
                <a:gd name="connsiteY19" fmla="*/ 9514 h 10000"/>
                <a:gd name="connsiteX0" fmla="*/ 4024 w 11546"/>
                <a:gd name="connsiteY0" fmla="*/ 9464 h 9918"/>
                <a:gd name="connsiteX1" fmla="*/ 2628 w 11546"/>
                <a:gd name="connsiteY1" fmla="*/ 9911 h 9918"/>
                <a:gd name="connsiteX2" fmla="*/ 1556 w 11546"/>
                <a:gd name="connsiteY2" fmla="*/ 9629 h 9918"/>
                <a:gd name="connsiteX3" fmla="*/ 320 w 11546"/>
                <a:gd name="connsiteY3" fmla="*/ 8244 h 9918"/>
                <a:gd name="connsiteX4" fmla="*/ 261 w 11546"/>
                <a:gd name="connsiteY4" fmla="*/ 6697 h 9918"/>
                <a:gd name="connsiteX5" fmla="*/ 3654 w 11546"/>
                <a:gd name="connsiteY5" fmla="*/ 4203 h 9918"/>
                <a:gd name="connsiteX6" fmla="*/ 6566 w 11546"/>
                <a:gd name="connsiteY6" fmla="*/ 2571 h 9918"/>
                <a:gd name="connsiteX7" fmla="*/ 8008 w 11546"/>
                <a:gd name="connsiteY7" fmla="*/ 920 h 9918"/>
                <a:gd name="connsiteX8" fmla="*/ 9311 w 11546"/>
                <a:gd name="connsiteY8" fmla="*/ 50 h 9918"/>
                <a:gd name="connsiteX9" fmla="*/ 9903 w 11546"/>
                <a:gd name="connsiteY9" fmla="*/ 146 h 9918"/>
                <a:gd name="connsiteX10" fmla="*/ 10358 w 11546"/>
                <a:gd name="connsiteY10" fmla="*/ 495 h 9918"/>
                <a:gd name="connsiteX11" fmla="*/ 10839 w 11546"/>
                <a:gd name="connsiteY11" fmla="*/ 1162 h 9918"/>
                <a:gd name="connsiteX12" fmla="*/ 11298 w 11546"/>
                <a:gd name="connsiteY12" fmla="*/ 2237 h 9918"/>
                <a:gd name="connsiteX13" fmla="*/ 11510 w 11546"/>
                <a:gd name="connsiteY13" fmla="*/ 3128 h 9918"/>
                <a:gd name="connsiteX14" fmla="*/ 10555 w 11546"/>
                <a:gd name="connsiteY14" fmla="*/ 4189 h 9918"/>
                <a:gd name="connsiteX15" fmla="*/ 9717 w 11546"/>
                <a:gd name="connsiteY15" fmla="*/ 5255 h 9918"/>
                <a:gd name="connsiteX16" fmla="*/ 8899 w 11546"/>
                <a:gd name="connsiteY16" fmla="*/ 6228 h 9918"/>
                <a:gd name="connsiteX17" fmla="*/ 7172 w 11546"/>
                <a:gd name="connsiteY17" fmla="*/ 7561 h 9918"/>
                <a:gd name="connsiteX18" fmla="*/ 5674 w 11546"/>
                <a:gd name="connsiteY18" fmla="*/ 8834 h 9918"/>
                <a:gd name="connsiteX19" fmla="*/ 4071 w 11546"/>
                <a:gd name="connsiteY19" fmla="*/ 9514 h 9918"/>
                <a:gd name="connsiteX0" fmla="*/ 3485 w 10000"/>
                <a:gd name="connsiteY0" fmla="*/ 9542 h 10117"/>
                <a:gd name="connsiteX1" fmla="*/ 1997 w 10000"/>
                <a:gd name="connsiteY1" fmla="*/ 10114 h 10117"/>
                <a:gd name="connsiteX2" fmla="*/ 1348 w 10000"/>
                <a:gd name="connsiteY2" fmla="*/ 9709 h 10117"/>
                <a:gd name="connsiteX3" fmla="*/ 277 w 10000"/>
                <a:gd name="connsiteY3" fmla="*/ 8312 h 10117"/>
                <a:gd name="connsiteX4" fmla="*/ 226 w 10000"/>
                <a:gd name="connsiteY4" fmla="*/ 6752 h 10117"/>
                <a:gd name="connsiteX5" fmla="*/ 3165 w 10000"/>
                <a:gd name="connsiteY5" fmla="*/ 4238 h 10117"/>
                <a:gd name="connsiteX6" fmla="*/ 5687 w 10000"/>
                <a:gd name="connsiteY6" fmla="*/ 2592 h 10117"/>
                <a:gd name="connsiteX7" fmla="*/ 6936 w 10000"/>
                <a:gd name="connsiteY7" fmla="*/ 928 h 10117"/>
                <a:gd name="connsiteX8" fmla="*/ 8064 w 10000"/>
                <a:gd name="connsiteY8" fmla="*/ 50 h 10117"/>
                <a:gd name="connsiteX9" fmla="*/ 8577 w 10000"/>
                <a:gd name="connsiteY9" fmla="*/ 147 h 10117"/>
                <a:gd name="connsiteX10" fmla="*/ 8971 w 10000"/>
                <a:gd name="connsiteY10" fmla="*/ 499 h 10117"/>
                <a:gd name="connsiteX11" fmla="*/ 9388 w 10000"/>
                <a:gd name="connsiteY11" fmla="*/ 1172 h 10117"/>
                <a:gd name="connsiteX12" fmla="*/ 9785 w 10000"/>
                <a:gd name="connsiteY12" fmla="*/ 2255 h 10117"/>
                <a:gd name="connsiteX13" fmla="*/ 9969 w 10000"/>
                <a:gd name="connsiteY13" fmla="*/ 3154 h 10117"/>
                <a:gd name="connsiteX14" fmla="*/ 9142 w 10000"/>
                <a:gd name="connsiteY14" fmla="*/ 4224 h 10117"/>
                <a:gd name="connsiteX15" fmla="*/ 8416 w 10000"/>
                <a:gd name="connsiteY15" fmla="*/ 5298 h 10117"/>
                <a:gd name="connsiteX16" fmla="*/ 7707 w 10000"/>
                <a:gd name="connsiteY16" fmla="*/ 6279 h 10117"/>
                <a:gd name="connsiteX17" fmla="*/ 6212 w 10000"/>
                <a:gd name="connsiteY17" fmla="*/ 7624 h 10117"/>
                <a:gd name="connsiteX18" fmla="*/ 4914 w 10000"/>
                <a:gd name="connsiteY18" fmla="*/ 8907 h 10117"/>
                <a:gd name="connsiteX19" fmla="*/ 3526 w 10000"/>
                <a:gd name="connsiteY19" fmla="*/ 9593 h 10117"/>
                <a:gd name="connsiteX0" fmla="*/ 3485 w 10000"/>
                <a:gd name="connsiteY0" fmla="*/ 9542 h 10117"/>
                <a:gd name="connsiteX1" fmla="*/ 1997 w 10000"/>
                <a:gd name="connsiteY1" fmla="*/ 10114 h 10117"/>
                <a:gd name="connsiteX2" fmla="*/ 1348 w 10000"/>
                <a:gd name="connsiteY2" fmla="*/ 9709 h 10117"/>
                <a:gd name="connsiteX3" fmla="*/ 277 w 10000"/>
                <a:gd name="connsiteY3" fmla="*/ 8312 h 10117"/>
                <a:gd name="connsiteX4" fmla="*/ 226 w 10000"/>
                <a:gd name="connsiteY4" fmla="*/ 6752 h 10117"/>
                <a:gd name="connsiteX5" fmla="*/ 3165 w 10000"/>
                <a:gd name="connsiteY5" fmla="*/ 4238 h 10117"/>
                <a:gd name="connsiteX6" fmla="*/ 5687 w 10000"/>
                <a:gd name="connsiteY6" fmla="*/ 2592 h 10117"/>
                <a:gd name="connsiteX7" fmla="*/ 6936 w 10000"/>
                <a:gd name="connsiteY7" fmla="*/ 928 h 10117"/>
                <a:gd name="connsiteX8" fmla="*/ 8064 w 10000"/>
                <a:gd name="connsiteY8" fmla="*/ 50 h 10117"/>
                <a:gd name="connsiteX9" fmla="*/ 8577 w 10000"/>
                <a:gd name="connsiteY9" fmla="*/ 147 h 10117"/>
                <a:gd name="connsiteX10" fmla="*/ 8971 w 10000"/>
                <a:gd name="connsiteY10" fmla="*/ 499 h 10117"/>
                <a:gd name="connsiteX11" fmla="*/ 9388 w 10000"/>
                <a:gd name="connsiteY11" fmla="*/ 1172 h 10117"/>
                <a:gd name="connsiteX12" fmla="*/ 9785 w 10000"/>
                <a:gd name="connsiteY12" fmla="*/ 2255 h 10117"/>
                <a:gd name="connsiteX13" fmla="*/ 9969 w 10000"/>
                <a:gd name="connsiteY13" fmla="*/ 3154 h 10117"/>
                <a:gd name="connsiteX14" fmla="*/ 9142 w 10000"/>
                <a:gd name="connsiteY14" fmla="*/ 4224 h 10117"/>
                <a:gd name="connsiteX15" fmla="*/ 8416 w 10000"/>
                <a:gd name="connsiteY15" fmla="*/ 5298 h 10117"/>
                <a:gd name="connsiteX16" fmla="*/ 7707 w 10000"/>
                <a:gd name="connsiteY16" fmla="*/ 6279 h 10117"/>
                <a:gd name="connsiteX17" fmla="*/ 6212 w 10000"/>
                <a:gd name="connsiteY17" fmla="*/ 7624 h 10117"/>
                <a:gd name="connsiteX18" fmla="*/ 4914 w 10000"/>
                <a:gd name="connsiteY18" fmla="*/ 8907 h 10117"/>
                <a:gd name="connsiteX19" fmla="*/ 3332 w 10000"/>
                <a:gd name="connsiteY19" fmla="*/ 9524 h 10117"/>
                <a:gd name="connsiteX0" fmla="*/ 3485 w 10000"/>
                <a:gd name="connsiteY0" fmla="*/ 9542 h 10117"/>
                <a:gd name="connsiteX1" fmla="*/ 1997 w 10000"/>
                <a:gd name="connsiteY1" fmla="*/ 10114 h 10117"/>
                <a:gd name="connsiteX2" fmla="*/ 1348 w 10000"/>
                <a:gd name="connsiteY2" fmla="*/ 9709 h 10117"/>
                <a:gd name="connsiteX3" fmla="*/ 277 w 10000"/>
                <a:gd name="connsiteY3" fmla="*/ 8312 h 10117"/>
                <a:gd name="connsiteX4" fmla="*/ 226 w 10000"/>
                <a:gd name="connsiteY4" fmla="*/ 6752 h 10117"/>
                <a:gd name="connsiteX5" fmla="*/ 3165 w 10000"/>
                <a:gd name="connsiteY5" fmla="*/ 4238 h 10117"/>
                <a:gd name="connsiteX6" fmla="*/ 5687 w 10000"/>
                <a:gd name="connsiteY6" fmla="*/ 2592 h 10117"/>
                <a:gd name="connsiteX7" fmla="*/ 6936 w 10000"/>
                <a:gd name="connsiteY7" fmla="*/ 928 h 10117"/>
                <a:gd name="connsiteX8" fmla="*/ 8064 w 10000"/>
                <a:gd name="connsiteY8" fmla="*/ 50 h 10117"/>
                <a:gd name="connsiteX9" fmla="*/ 8577 w 10000"/>
                <a:gd name="connsiteY9" fmla="*/ 147 h 10117"/>
                <a:gd name="connsiteX10" fmla="*/ 8971 w 10000"/>
                <a:gd name="connsiteY10" fmla="*/ 499 h 10117"/>
                <a:gd name="connsiteX11" fmla="*/ 9388 w 10000"/>
                <a:gd name="connsiteY11" fmla="*/ 1172 h 10117"/>
                <a:gd name="connsiteX12" fmla="*/ 9785 w 10000"/>
                <a:gd name="connsiteY12" fmla="*/ 2255 h 10117"/>
                <a:gd name="connsiteX13" fmla="*/ 9969 w 10000"/>
                <a:gd name="connsiteY13" fmla="*/ 3154 h 10117"/>
                <a:gd name="connsiteX14" fmla="*/ 9142 w 10000"/>
                <a:gd name="connsiteY14" fmla="*/ 4224 h 10117"/>
                <a:gd name="connsiteX15" fmla="*/ 8416 w 10000"/>
                <a:gd name="connsiteY15" fmla="*/ 5298 h 10117"/>
                <a:gd name="connsiteX16" fmla="*/ 7707 w 10000"/>
                <a:gd name="connsiteY16" fmla="*/ 6279 h 10117"/>
                <a:gd name="connsiteX17" fmla="*/ 6212 w 10000"/>
                <a:gd name="connsiteY17" fmla="*/ 7624 h 10117"/>
                <a:gd name="connsiteX18" fmla="*/ 4914 w 10000"/>
                <a:gd name="connsiteY18" fmla="*/ 8907 h 10117"/>
                <a:gd name="connsiteX19" fmla="*/ 3440 w 10000"/>
                <a:gd name="connsiteY19" fmla="*/ 9594 h 10117"/>
                <a:gd name="connsiteX0" fmla="*/ 3485 w 10000"/>
                <a:gd name="connsiteY0" fmla="*/ 9542 h 10117"/>
                <a:gd name="connsiteX1" fmla="*/ 1997 w 10000"/>
                <a:gd name="connsiteY1" fmla="*/ 10114 h 10117"/>
                <a:gd name="connsiteX2" fmla="*/ 1348 w 10000"/>
                <a:gd name="connsiteY2" fmla="*/ 9709 h 10117"/>
                <a:gd name="connsiteX3" fmla="*/ 277 w 10000"/>
                <a:gd name="connsiteY3" fmla="*/ 8312 h 10117"/>
                <a:gd name="connsiteX4" fmla="*/ 226 w 10000"/>
                <a:gd name="connsiteY4" fmla="*/ 6752 h 10117"/>
                <a:gd name="connsiteX5" fmla="*/ 3165 w 10000"/>
                <a:gd name="connsiteY5" fmla="*/ 4238 h 10117"/>
                <a:gd name="connsiteX6" fmla="*/ 5687 w 10000"/>
                <a:gd name="connsiteY6" fmla="*/ 2592 h 10117"/>
                <a:gd name="connsiteX7" fmla="*/ 6936 w 10000"/>
                <a:gd name="connsiteY7" fmla="*/ 928 h 10117"/>
                <a:gd name="connsiteX8" fmla="*/ 8064 w 10000"/>
                <a:gd name="connsiteY8" fmla="*/ 50 h 10117"/>
                <a:gd name="connsiteX9" fmla="*/ 8577 w 10000"/>
                <a:gd name="connsiteY9" fmla="*/ 147 h 10117"/>
                <a:gd name="connsiteX10" fmla="*/ 8971 w 10000"/>
                <a:gd name="connsiteY10" fmla="*/ 499 h 10117"/>
                <a:gd name="connsiteX11" fmla="*/ 9388 w 10000"/>
                <a:gd name="connsiteY11" fmla="*/ 1172 h 10117"/>
                <a:gd name="connsiteX12" fmla="*/ 9785 w 10000"/>
                <a:gd name="connsiteY12" fmla="*/ 2255 h 10117"/>
                <a:gd name="connsiteX13" fmla="*/ 9969 w 10000"/>
                <a:gd name="connsiteY13" fmla="*/ 3154 h 10117"/>
                <a:gd name="connsiteX14" fmla="*/ 9142 w 10000"/>
                <a:gd name="connsiteY14" fmla="*/ 4224 h 10117"/>
                <a:gd name="connsiteX15" fmla="*/ 8416 w 10000"/>
                <a:gd name="connsiteY15" fmla="*/ 5298 h 10117"/>
                <a:gd name="connsiteX16" fmla="*/ 7707 w 10000"/>
                <a:gd name="connsiteY16" fmla="*/ 6279 h 10117"/>
                <a:gd name="connsiteX17" fmla="*/ 6212 w 10000"/>
                <a:gd name="connsiteY17" fmla="*/ 7624 h 10117"/>
                <a:gd name="connsiteX18" fmla="*/ 4914 w 10000"/>
                <a:gd name="connsiteY18" fmla="*/ 8907 h 10117"/>
                <a:gd name="connsiteX19" fmla="*/ 3440 w 10000"/>
                <a:gd name="connsiteY19" fmla="*/ 9594 h 10117"/>
                <a:gd name="connsiteX20" fmla="*/ 3485 w 10000"/>
                <a:gd name="connsiteY20" fmla="*/ 9542 h 10117"/>
                <a:gd name="connsiteX0" fmla="*/ 3485 w 10000"/>
                <a:gd name="connsiteY0" fmla="*/ 9542 h 10115"/>
                <a:gd name="connsiteX1" fmla="*/ 1997 w 10000"/>
                <a:gd name="connsiteY1" fmla="*/ 10114 h 10115"/>
                <a:gd name="connsiteX2" fmla="*/ 1348 w 10000"/>
                <a:gd name="connsiteY2" fmla="*/ 9709 h 10115"/>
                <a:gd name="connsiteX3" fmla="*/ 817 w 10000"/>
                <a:gd name="connsiteY3" fmla="*/ 9213 h 10115"/>
                <a:gd name="connsiteX4" fmla="*/ 277 w 10000"/>
                <a:gd name="connsiteY4" fmla="*/ 8312 h 10115"/>
                <a:gd name="connsiteX5" fmla="*/ 226 w 10000"/>
                <a:gd name="connsiteY5" fmla="*/ 6752 h 10115"/>
                <a:gd name="connsiteX6" fmla="*/ 3165 w 10000"/>
                <a:gd name="connsiteY6" fmla="*/ 4238 h 10115"/>
                <a:gd name="connsiteX7" fmla="*/ 5687 w 10000"/>
                <a:gd name="connsiteY7" fmla="*/ 2592 h 10115"/>
                <a:gd name="connsiteX8" fmla="*/ 6936 w 10000"/>
                <a:gd name="connsiteY8" fmla="*/ 928 h 10115"/>
                <a:gd name="connsiteX9" fmla="*/ 8064 w 10000"/>
                <a:gd name="connsiteY9" fmla="*/ 50 h 10115"/>
                <a:gd name="connsiteX10" fmla="*/ 8577 w 10000"/>
                <a:gd name="connsiteY10" fmla="*/ 147 h 10115"/>
                <a:gd name="connsiteX11" fmla="*/ 8971 w 10000"/>
                <a:gd name="connsiteY11" fmla="*/ 499 h 10115"/>
                <a:gd name="connsiteX12" fmla="*/ 9388 w 10000"/>
                <a:gd name="connsiteY12" fmla="*/ 1172 h 10115"/>
                <a:gd name="connsiteX13" fmla="*/ 9785 w 10000"/>
                <a:gd name="connsiteY13" fmla="*/ 2255 h 10115"/>
                <a:gd name="connsiteX14" fmla="*/ 9969 w 10000"/>
                <a:gd name="connsiteY14" fmla="*/ 3154 h 10115"/>
                <a:gd name="connsiteX15" fmla="*/ 9142 w 10000"/>
                <a:gd name="connsiteY15" fmla="*/ 4224 h 10115"/>
                <a:gd name="connsiteX16" fmla="*/ 8416 w 10000"/>
                <a:gd name="connsiteY16" fmla="*/ 5298 h 10115"/>
                <a:gd name="connsiteX17" fmla="*/ 7707 w 10000"/>
                <a:gd name="connsiteY17" fmla="*/ 6279 h 10115"/>
                <a:gd name="connsiteX18" fmla="*/ 6212 w 10000"/>
                <a:gd name="connsiteY18" fmla="*/ 7624 h 10115"/>
                <a:gd name="connsiteX19" fmla="*/ 4914 w 10000"/>
                <a:gd name="connsiteY19" fmla="*/ 8907 h 10115"/>
                <a:gd name="connsiteX20" fmla="*/ 3440 w 10000"/>
                <a:gd name="connsiteY20" fmla="*/ 9594 h 10115"/>
                <a:gd name="connsiteX21" fmla="*/ 3485 w 10000"/>
                <a:gd name="connsiteY21" fmla="*/ 9542 h 10115"/>
                <a:gd name="connsiteX0" fmla="*/ 3485 w 10000"/>
                <a:gd name="connsiteY0" fmla="*/ 9542 h 10115"/>
                <a:gd name="connsiteX1" fmla="*/ 1997 w 10000"/>
                <a:gd name="connsiteY1" fmla="*/ 10114 h 10115"/>
                <a:gd name="connsiteX2" fmla="*/ 1348 w 10000"/>
                <a:gd name="connsiteY2" fmla="*/ 9709 h 10115"/>
                <a:gd name="connsiteX3" fmla="*/ 945 w 10000"/>
                <a:gd name="connsiteY3" fmla="*/ 9117 h 10115"/>
                <a:gd name="connsiteX4" fmla="*/ 277 w 10000"/>
                <a:gd name="connsiteY4" fmla="*/ 8312 h 10115"/>
                <a:gd name="connsiteX5" fmla="*/ 226 w 10000"/>
                <a:gd name="connsiteY5" fmla="*/ 6752 h 10115"/>
                <a:gd name="connsiteX6" fmla="*/ 3165 w 10000"/>
                <a:gd name="connsiteY6" fmla="*/ 4238 h 10115"/>
                <a:gd name="connsiteX7" fmla="*/ 5687 w 10000"/>
                <a:gd name="connsiteY7" fmla="*/ 2592 h 10115"/>
                <a:gd name="connsiteX8" fmla="*/ 6936 w 10000"/>
                <a:gd name="connsiteY8" fmla="*/ 928 h 10115"/>
                <a:gd name="connsiteX9" fmla="*/ 8064 w 10000"/>
                <a:gd name="connsiteY9" fmla="*/ 50 h 10115"/>
                <a:gd name="connsiteX10" fmla="*/ 8577 w 10000"/>
                <a:gd name="connsiteY10" fmla="*/ 147 h 10115"/>
                <a:gd name="connsiteX11" fmla="*/ 8971 w 10000"/>
                <a:gd name="connsiteY11" fmla="*/ 499 h 10115"/>
                <a:gd name="connsiteX12" fmla="*/ 9388 w 10000"/>
                <a:gd name="connsiteY12" fmla="*/ 1172 h 10115"/>
                <a:gd name="connsiteX13" fmla="*/ 9785 w 10000"/>
                <a:gd name="connsiteY13" fmla="*/ 2255 h 10115"/>
                <a:gd name="connsiteX14" fmla="*/ 9969 w 10000"/>
                <a:gd name="connsiteY14" fmla="*/ 3154 h 10115"/>
                <a:gd name="connsiteX15" fmla="*/ 9142 w 10000"/>
                <a:gd name="connsiteY15" fmla="*/ 4224 h 10115"/>
                <a:gd name="connsiteX16" fmla="*/ 8416 w 10000"/>
                <a:gd name="connsiteY16" fmla="*/ 5298 h 10115"/>
                <a:gd name="connsiteX17" fmla="*/ 7707 w 10000"/>
                <a:gd name="connsiteY17" fmla="*/ 6279 h 10115"/>
                <a:gd name="connsiteX18" fmla="*/ 6212 w 10000"/>
                <a:gd name="connsiteY18" fmla="*/ 7624 h 10115"/>
                <a:gd name="connsiteX19" fmla="*/ 4914 w 10000"/>
                <a:gd name="connsiteY19" fmla="*/ 8907 h 10115"/>
                <a:gd name="connsiteX20" fmla="*/ 3440 w 10000"/>
                <a:gd name="connsiteY20" fmla="*/ 9594 h 10115"/>
                <a:gd name="connsiteX21" fmla="*/ 3485 w 10000"/>
                <a:gd name="connsiteY21" fmla="*/ 9542 h 10115"/>
                <a:gd name="connsiteX0" fmla="*/ 3578 w 10093"/>
                <a:gd name="connsiteY0" fmla="*/ 9542 h 10115"/>
                <a:gd name="connsiteX1" fmla="*/ 2090 w 10093"/>
                <a:gd name="connsiteY1" fmla="*/ 10114 h 10115"/>
                <a:gd name="connsiteX2" fmla="*/ 1441 w 10093"/>
                <a:gd name="connsiteY2" fmla="*/ 9709 h 10115"/>
                <a:gd name="connsiteX3" fmla="*/ 1038 w 10093"/>
                <a:gd name="connsiteY3" fmla="*/ 9117 h 10115"/>
                <a:gd name="connsiteX4" fmla="*/ 153 w 10093"/>
                <a:gd name="connsiteY4" fmla="*/ 8031 h 10115"/>
                <a:gd name="connsiteX5" fmla="*/ 319 w 10093"/>
                <a:gd name="connsiteY5" fmla="*/ 6752 h 10115"/>
                <a:gd name="connsiteX6" fmla="*/ 3258 w 10093"/>
                <a:gd name="connsiteY6" fmla="*/ 4238 h 10115"/>
                <a:gd name="connsiteX7" fmla="*/ 5780 w 10093"/>
                <a:gd name="connsiteY7" fmla="*/ 2592 h 10115"/>
                <a:gd name="connsiteX8" fmla="*/ 7029 w 10093"/>
                <a:gd name="connsiteY8" fmla="*/ 928 h 10115"/>
                <a:gd name="connsiteX9" fmla="*/ 8157 w 10093"/>
                <a:gd name="connsiteY9" fmla="*/ 50 h 10115"/>
                <a:gd name="connsiteX10" fmla="*/ 8670 w 10093"/>
                <a:gd name="connsiteY10" fmla="*/ 147 h 10115"/>
                <a:gd name="connsiteX11" fmla="*/ 9064 w 10093"/>
                <a:gd name="connsiteY11" fmla="*/ 499 h 10115"/>
                <a:gd name="connsiteX12" fmla="*/ 9481 w 10093"/>
                <a:gd name="connsiteY12" fmla="*/ 1172 h 10115"/>
                <a:gd name="connsiteX13" fmla="*/ 9878 w 10093"/>
                <a:gd name="connsiteY13" fmla="*/ 2255 h 10115"/>
                <a:gd name="connsiteX14" fmla="*/ 10062 w 10093"/>
                <a:gd name="connsiteY14" fmla="*/ 3154 h 10115"/>
                <a:gd name="connsiteX15" fmla="*/ 9235 w 10093"/>
                <a:gd name="connsiteY15" fmla="*/ 4224 h 10115"/>
                <a:gd name="connsiteX16" fmla="*/ 8509 w 10093"/>
                <a:gd name="connsiteY16" fmla="*/ 5298 h 10115"/>
                <a:gd name="connsiteX17" fmla="*/ 7800 w 10093"/>
                <a:gd name="connsiteY17" fmla="*/ 6279 h 10115"/>
                <a:gd name="connsiteX18" fmla="*/ 6305 w 10093"/>
                <a:gd name="connsiteY18" fmla="*/ 7624 h 10115"/>
                <a:gd name="connsiteX19" fmla="*/ 5007 w 10093"/>
                <a:gd name="connsiteY19" fmla="*/ 8907 h 10115"/>
                <a:gd name="connsiteX20" fmla="*/ 3533 w 10093"/>
                <a:gd name="connsiteY20" fmla="*/ 9594 h 10115"/>
                <a:gd name="connsiteX21" fmla="*/ 3578 w 10093"/>
                <a:gd name="connsiteY21" fmla="*/ 9542 h 1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93" h="10115">
                  <a:moveTo>
                    <a:pt x="3578" y="9542"/>
                  </a:moveTo>
                  <a:cubicBezTo>
                    <a:pt x="2716" y="9835"/>
                    <a:pt x="2446" y="10087"/>
                    <a:pt x="2090" y="10114"/>
                  </a:cubicBezTo>
                  <a:cubicBezTo>
                    <a:pt x="1734" y="10141"/>
                    <a:pt x="1616" y="9875"/>
                    <a:pt x="1441" y="9709"/>
                  </a:cubicBezTo>
                  <a:cubicBezTo>
                    <a:pt x="1266" y="9543"/>
                    <a:pt x="1217" y="9350"/>
                    <a:pt x="1038" y="9117"/>
                  </a:cubicBezTo>
                  <a:cubicBezTo>
                    <a:pt x="860" y="8884"/>
                    <a:pt x="251" y="8441"/>
                    <a:pt x="153" y="8031"/>
                  </a:cubicBezTo>
                  <a:cubicBezTo>
                    <a:pt x="42" y="7793"/>
                    <a:pt x="-198" y="7384"/>
                    <a:pt x="319" y="6752"/>
                  </a:cubicBezTo>
                  <a:cubicBezTo>
                    <a:pt x="836" y="6120"/>
                    <a:pt x="2347" y="4931"/>
                    <a:pt x="3258" y="4238"/>
                  </a:cubicBezTo>
                  <a:cubicBezTo>
                    <a:pt x="4168" y="3544"/>
                    <a:pt x="5151" y="3144"/>
                    <a:pt x="5780" y="2592"/>
                  </a:cubicBezTo>
                  <a:cubicBezTo>
                    <a:pt x="6409" y="2041"/>
                    <a:pt x="6633" y="1351"/>
                    <a:pt x="7029" y="928"/>
                  </a:cubicBezTo>
                  <a:cubicBezTo>
                    <a:pt x="7427" y="501"/>
                    <a:pt x="7884" y="181"/>
                    <a:pt x="8157" y="50"/>
                  </a:cubicBezTo>
                  <a:cubicBezTo>
                    <a:pt x="8431" y="-79"/>
                    <a:pt x="8519" y="73"/>
                    <a:pt x="8670" y="147"/>
                  </a:cubicBezTo>
                  <a:cubicBezTo>
                    <a:pt x="8822" y="223"/>
                    <a:pt x="8929" y="329"/>
                    <a:pt x="9064" y="499"/>
                  </a:cubicBezTo>
                  <a:cubicBezTo>
                    <a:pt x="9199" y="669"/>
                    <a:pt x="9345" y="880"/>
                    <a:pt x="9481" y="1172"/>
                  </a:cubicBezTo>
                  <a:cubicBezTo>
                    <a:pt x="9617" y="1464"/>
                    <a:pt x="9666" y="1608"/>
                    <a:pt x="9878" y="2255"/>
                  </a:cubicBezTo>
                  <a:cubicBezTo>
                    <a:pt x="9975" y="2584"/>
                    <a:pt x="10169" y="2825"/>
                    <a:pt x="10062" y="3154"/>
                  </a:cubicBezTo>
                  <a:cubicBezTo>
                    <a:pt x="9954" y="3483"/>
                    <a:pt x="9493" y="3868"/>
                    <a:pt x="9235" y="4224"/>
                  </a:cubicBezTo>
                  <a:cubicBezTo>
                    <a:pt x="8976" y="4581"/>
                    <a:pt x="8749" y="4956"/>
                    <a:pt x="8509" y="5298"/>
                  </a:cubicBezTo>
                  <a:cubicBezTo>
                    <a:pt x="8270" y="5641"/>
                    <a:pt x="8168" y="5892"/>
                    <a:pt x="7800" y="6279"/>
                  </a:cubicBezTo>
                  <a:cubicBezTo>
                    <a:pt x="7433" y="6667"/>
                    <a:pt x="6771" y="7184"/>
                    <a:pt x="6305" y="7624"/>
                  </a:cubicBezTo>
                  <a:cubicBezTo>
                    <a:pt x="5840" y="8061"/>
                    <a:pt x="5469" y="8579"/>
                    <a:pt x="5007" y="8907"/>
                  </a:cubicBezTo>
                  <a:cubicBezTo>
                    <a:pt x="4545" y="9235"/>
                    <a:pt x="3968" y="9531"/>
                    <a:pt x="3533" y="9594"/>
                  </a:cubicBezTo>
                  <a:cubicBezTo>
                    <a:pt x="3548" y="9577"/>
                    <a:pt x="3563" y="9559"/>
                    <a:pt x="3578" y="9542"/>
                  </a:cubicBezTo>
                  <a:close/>
                </a:path>
              </a:pathLst>
            </a:custGeom>
            <a:noFill/>
            <a:ln w="1905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sp>
          <p:nvSpPr>
            <p:cNvPr id="208" name="Freeform 648"/>
            <p:cNvSpPr>
              <a:spLocks/>
            </p:cNvSpPr>
            <p:nvPr/>
          </p:nvSpPr>
          <p:spPr bwMode="auto">
            <a:xfrm rot="2728150">
              <a:off x="2980066" y="4119135"/>
              <a:ext cx="1349949" cy="1850618"/>
            </a:xfrm>
            <a:custGeom>
              <a:avLst/>
              <a:gdLst>
                <a:gd name="T0" fmla="*/ 186 w 1204"/>
                <a:gd name="T1" fmla="*/ 1289 h 1302"/>
                <a:gd name="T2" fmla="*/ 66 w 1204"/>
                <a:gd name="T3" fmla="*/ 1287 h 1302"/>
                <a:gd name="T4" fmla="*/ 22 w 1204"/>
                <a:gd name="T5" fmla="*/ 1201 h 1302"/>
                <a:gd name="T6" fmla="*/ 20 w 1204"/>
                <a:gd name="T7" fmla="*/ 1085 h 1302"/>
                <a:gd name="T8" fmla="*/ 24 w 1204"/>
                <a:gd name="T9" fmla="*/ 725 h 1302"/>
                <a:gd name="T10" fmla="*/ 58 w 1204"/>
                <a:gd name="T11" fmla="*/ 483 h 1302"/>
                <a:gd name="T12" fmla="*/ 370 w 1204"/>
                <a:gd name="T13" fmla="*/ 163 h 1302"/>
                <a:gd name="T14" fmla="*/ 542 w 1204"/>
                <a:gd name="T15" fmla="*/ 59 h 1302"/>
                <a:gd name="T16" fmla="*/ 730 w 1204"/>
                <a:gd name="T17" fmla="*/ 5 h 1302"/>
                <a:gd name="T18" fmla="*/ 858 w 1204"/>
                <a:gd name="T19" fmla="*/ 29 h 1302"/>
                <a:gd name="T20" fmla="*/ 974 w 1204"/>
                <a:gd name="T21" fmla="*/ 81 h 1302"/>
                <a:gd name="T22" fmla="*/ 1070 w 1204"/>
                <a:gd name="T23" fmla="*/ 189 h 1302"/>
                <a:gd name="T24" fmla="*/ 1130 w 1204"/>
                <a:gd name="T25" fmla="*/ 289 h 1302"/>
                <a:gd name="T26" fmla="*/ 1170 w 1204"/>
                <a:gd name="T27" fmla="*/ 372 h 1302"/>
                <a:gd name="T28" fmla="*/ 1202 w 1204"/>
                <a:gd name="T29" fmla="*/ 489 h 1302"/>
                <a:gd name="T30" fmla="*/ 1182 w 1204"/>
                <a:gd name="T31" fmla="*/ 633 h 1302"/>
                <a:gd name="T32" fmla="*/ 1138 w 1204"/>
                <a:gd name="T33" fmla="*/ 729 h 1302"/>
                <a:gd name="T34" fmla="*/ 1050 w 1204"/>
                <a:gd name="T35" fmla="*/ 809 h 1302"/>
                <a:gd name="T36" fmla="*/ 934 w 1204"/>
                <a:gd name="T37" fmla="*/ 889 h 1302"/>
                <a:gd name="T38" fmla="*/ 762 w 1204"/>
                <a:gd name="T39" fmla="*/ 1020 h 1302"/>
                <a:gd name="T40" fmla="*/ 678 w 1204"/>
                <a:gd name="T41" fmla="*/ 1056 h 1302"/>
                <a:gd name="T42" fmla="*/ 546 w 1204"/>
                <a:gd name="T43" fmla="*/ 1121 h 1302"/>
                <a:gd name="T44" fmla="*/ 466 w 1204"/>
                <a:gd name="T45" fmla="*/ 1173 h 1302"/>
                <a:gd name="T46" fmla="*/ 398 w 1204"/>
                <a:gd name="T47" fmla="*/ 1213 h 1302"/>
                <a:gd name="T48" fmla="*/ 306 w 1204"/>
                <a:gd name="T49" fmla="*/ 1245 h 1302"/>
                <a:gd name="T50" fmla="*/ 224 w 1204"/>
                <a:gd name="T51" fmla="*/ 1273 h 1302"/>
                <a:gd name="T52" fmla="*/ 188 w 1204"/>
                <a:gd name="T53" fmla="*/ 1287 h 1302"/>
                <a:gd name="connsiteX0" fmla="*/ 1397 w 9837"/>
                <a:gd name="connsiteY0" fmla="*/ 9870 h 9910"/>
                <a:gd name="connsiteX1" fmla="*/ 400 w 9837"/>
                <a:gd name="connsiteY1" fmla="*/ 9855 h 9910"/>
                <a:gd name="connsiteX2" fmla="*/ 35 w 9837"/>
                <a:gd name="connsiteY2" fmla="*/ 9194 h 9910"/>
                <a:gd name="connsiteX3" fmla="*/ 18 w 9837"/>
                <a:gd name="connsiteY3" fmla="*/ 8303 h 9910"/>
                <a:gd name="connsiteX4" fmla="*/ 51 w 9837"/>
                <a:gd name="connsiteY4" fmla="*/ 5538 h 9910"/>
                <a:gd name="connsiteX5" fmla="*/ 334 w 9837"/>
                <a:gd name="connsiteY5" fmla="*/ 3680 h 9910"/>
                <a:gd name="connsiteX6" fmla="*/ 2925 w 9837"/>
                <a:gd name="connsiteY6" fmla="*/ 1222 h 9910"/>
                <a:gd name="connsiteX7" fmla="*/ 4354 w 9837"/>
                <a:gd name="connsiteY7" fmla="*/ 423 h 9910"/>
                <a:gd name="connsiteX8" fmla="*/ 5915 w 9837"/>
                <a:gd name="connsiteY8" fmla="*/ 8 h 9910"/>
                <a:gd name="connsiteX9" fmla="*/ 6978 w 9837"/>
                <a:gd name="connsiteY9" fmla="*/ 193 h 9910"/>
                <a:gd name="connsiteX10" fmla="*/ 7942 w 9837"/>
                <a:gd name="connsiteY10" fmla="*/ 592 h 9910"/>
                <a:gd name="connsiteX11" fmla="*/ 8739 w 9837"/>
                <a:gd name="connsiteY11" fmla="*/ 1422 h 9910"/>
                <a:gd name="connsiteX12" fmla="*/ 9237 w 9837"/>
                <a:gd name="connsiteY12" fmla="*/ 2190 h 9910"/>
                <a:gd name="connsiteX13" fmla="*/ 9570 w 9837"/>
                <a:gd name="connsiteY13" fmla="*/ 2827 h 9910"/>
                <a:gd name="connsiteX14" fmla="*/ 9835 w 9837"/>
                <a:gd name="connsiteY14" fmla="*/ 3726 h 9910"/>
                <a:gd name="connsiteX15" fmla="*/ 9669 w 9837"/>
                <a:gd name="connsiteY15" fmla="*/ 4832 h 9910"/>
                <a:gd name="connsiteX16" fmla="*/ 9304 w 9837"/>
                <a:gd name="connsiteY16" fmla="*/ 5569 h 9910"/>
                <a:gd name="connsiteX17" fmla="*/ 8573 w 9837"/>
                <a:gd name="connsiteY17" fmla="*/ 6184 h 9910"/>
                <a:gd name="connsiteX18" fmla="*/ 7609 w 9837"/>
                <a:gd name="connsiteY18" fmla="*/ 6798 h 9910"/>
                <a:gd name="connsiteX19" fmla="*/ 6181 w 9837"/>
                <a:gd name="connsiteY19" fmla="*/ 7804 h 9910"/>
                <a:gd name="connsiteX20" fmla="*/ 5483 w 9837"/>
                <a:gd name="connsiteY20" fmla="*/ 8081 h 9910"/>
                <a:gd name="connsiteX21" fmla="*/ 4387 w 9837"/>
                <a:gd name="connsiteY21" fmla="*/ 8580 h 9910"/>
                <a:gd name="connsiteX22" fmla="*/ 3722 w 9837"/>
                <a:gd name="connsiteY22" fmla="*/ 8979 h 9910"/>
                <a:gd name="connsiteX23" fmla="*/ 3158 w 9837"/>
                <a:gd name="connsiteY23" fmla="*/ 9286 h 9910"/>
                <a:gd name="connsiteX24" fmla="*/ 2394 w 9837"/>
                <a:gd name="connsiteY24" fmla="*/ 9532 h 9910"/>
                <a:gd name="connsiteX25" fmla="*/ 1712 w 9837"/>
                <a:gd name="connsiteY25" fmla="*/ 9747 h 9910"/>
                <a:gd name="connsiteX26" fmla="*/ 1413 w 9837"/>
                <a:gd name="connsiteY26" fmla="*/ 9855 h 9910"/>
                <a:gd name="connsiteX0" fmla="*/ 3589 w 12169"/>
                <a:gd name="connsiteY0" fmla="*/ 9960 h 13729"/>
                <a:gd name="connsiteX1" fmla="*/ 17 w 12169"/>
                <a:gd name="connsiteY1" fmla="*/ 13727 h 13729"/>
                <a:gd name="connsiteX2" fmla="*/ 2205 w 12169"/>
                <a:gd name="connsiteY2" fmla="*/ 9277 h 13729"/>
                <a:gd name="connsiteX3" fmla="*/ 2187 w 12169"/>
                <a:gd name="connsiteY3" fmla="*/ 8378 h 13729"/>
                <a:gd name="connsiteX4" fmla="*/ 2221 w 12169"/>
                <a:gd name="connsiteY4" fmla="*/ 5588 h 13729"/>
                <a:gd name="connsiteX5" fmla="*/ 2509 w 12169"/>
                <a:gd name="connsiteY5" fmla="*/ 3713 h 13729"/>
                <a:gd name="connsiteX6" fmla="*/ 5142 w 12169"/>
                <a:gd name="connsiteY6" fmla="*/ 1233 h 13729"/>
                <a:gd name="connsiteX7" fmla="*/ 6595 w 12169"/>
                <a:gd name="connsiteY7" fmla="*/ 427 h 13729"/>
                <a:gd name="connsiteX8" fmla="*/ 8182 w 12169"/>
                <a:gd name="connsiteY8" fmla="*/ 8 h 13729"/>
                <a:gd name="connsiteX9" fmla="*/ 9263 w 12169"/>
                <a:gd name="connsiteY9" fmla="*/ 195 h 13729"/>
                <a:gd name="connsiteX10" fmla="*/ 10243 w 12169"/>
                <a:gd name="connsiteY10" fmla="*/ 597 h 13729"/>
                <a:gd name="connsiteX11" fmla="*/ 11053 w 12169"/>
                <a:gd name="connsiteY11" fmla="*/ 1435 h 13729"/>
                <a:gd name="connsiteX12" fmla="*/ 11559 w 12169"/>
                <a:gd name="connsiteY12" fmla="*/ 2210 h 13729"/>
                <a:gd name="connsiteX13" fmla="*/ 11898 w 12169"/>
                <a:gd name="connsiteY13" fmla="*/ 2853 h 13729"/>
                <a:gd name="connsiteX14" fmla="*/ 12167 w 12169"/>
                <a:gd name="connsiteY14" fmla="*/ 3760 h 13729"/>
                <a:gd name="connsiteX15" fmla="*/ 11998 w 12169"/>
                <a:gd name="connsiteY15" fmla="*/ 4876 h 13729"/>
                <a:gd name="connsiteX16" fmla="*/ 11627 w 12169"/>
                <a:gd name="connsiteY16" fmla="*/ 5620 h 13729"/>
                <a:gd name="connsiteX17" fmla="*/ 10884 w 12169"/>
                <a:gd name="connsiteY17" fmla="*/ 6240 h 13729"/>
                <a:gd name="connsiteX18" fmla="*/ 9904 w 12169"/>
                <a:gd name="connsiteY18" fmla="*/ 6860 h 13729"/>
                <a:gd name="connsiteX19" fmla="*/ 8452 w 12169"/>
                <a:gd name="connsiteY19" fmla="*/ 7875 h 13729"/>
                <a:gd name="connsiteX20" fmla="*/ 7743 w 12169"/>
                <a:gd name="connsiteY20" fmla="*/ 8154 h 13729"/>
                <a:gd name="connsiteX21" fmla="*/ 6629 w 12169"/>
                <a:gd name="connsiteY21" fmla="*/ 8658 h 13729"/>
                <a:gd name="connsiteX22" fmla="*/ 5953 w 12169"/>
                <a:gd name="connsiteY22" fmla="*/ 9061 h 13729"/>
                <a:gd name="connsiteX23" fmla="*/ 5379 w 12169"/>
                <a:gd name="connsiteY23" fmla="*/ 9370 h 13729"/>
                <a:gd name="connsiteX24" fmla="*/ 4603 w 12169"/>
                <a:gd name="connsiteY24" fmla="*/ 9619 h 13729"/>
                <a:gd name="connsiteX25" fmla="*/ 3909 w 12169"/>
                <a:gd name="connsiteY25" fmla="*/ 9836 h 13729"/>
                <a:gd name="connsiteX26" fmla="*/ 3605 w 12169"/>
                <a:gd name="connsiteY26" fmla="*/ 9945 h 13729"/>
                <a:gd name="connsiteX0" fmla="*/ 3589 w 12169"/>
                <a:gd name="connsiteY0" fmla="*/ 9960 h 13729"/>
                <a:gd name="connsiteX1" fmla="*/ 17 w 12169"/>
                <a:gd name="connsiteY1" fmla="*/ 13727 h 13729"/>
                <a:gd name="connsiteX2" fmla="*/ 2205 w 12169"/>
                <a:gd name="connsiteY2" fmla="*/ 9277 h 13729"/>
                <a:gd name="connsiteX3" fmla="*/ 2187 w 12169"/>
                <a:gd name="connsiteY3" fmla="*/ 8378 h 13729"/>
                <a:gd name="connsiteX4" fmla="*/ 2221 w 12169"/>
                <a:gd name="connsiteY4" fmla="*/ 5588 h 13729"/>
                <a:gd name="connsiteX5" fmla="*/ 2509 w 12169"/>
                <a:gd name="connsiteY5" fmla="*/ 3713 h 13729"/>
                <a:gd name="connsiteX6" fmla="*/ 5142 w 12169"/>
                <a:gd name="connsiteY6" fmla="*/ 1233 h 13729"/>
                <a:gd name="connsiteX7" fmla="*/ 6595 w 12169"/>
                <a:gd name="connsiteY7" fmla="*/ 427 h 13729"/>
                <a:gd name="connsiteX8" fmla="*/ 8182 w 12169"/>
                <a:gd name="connsiteY8" fmla="*/ 8 h 13729"/>
                <a:gd name="connsiteX9" fmla="*/ 9263 w 12169"/>
                <a:gd name="connsiteY9" fmla="*/ 195 h 13729"/>
                <a:gd name="connsiteX10" fmla="*/ 10243 w 12169"/>
                <a:gd name="connsiteY10" fmla="*/ 597 h 13729"/>
                <a:gd name="connsiteX11" fmla="*/ 11053 w 12169"/>
                <a:gd name="connsiteY11" fmla="*/ 1435 h 13729"/>
                <a:gd name="connsiteX12" fmla="*/ 11559 w 12169"/>
                <a:gd name="connsiteY12" fmla="*/ 2210 h 13729"/>
                <a:gd name="connsiteX13" fmla="*/ 11898 w 12169"/>
                <a:gd name="connsiteY13" fmla="*/ 2853 h 13729"/>
                <a:gd name="connsiteX14" fmla="*/ 12167 w 12169"/>
                <a:gd name="connsiteY14" fmla="*/ 3760 h 13729"/>
                <a:gd name="connsiteX15" fmla="*/ 11998 w 12169"/>
                <a:gd name="connsiteY15" fmla="*/ 4876 h 13729"/>
                <a:gd name="connsiteX16" fmla="*/ 11627 w 12169"/>
                <a:gd name="connsiteY16" fmla="*/ 5620 h 13729"/>
                <a:gd name="connsiteX17" fmla="*/ 10884 w 12169"/>
                <a:gd name="connsiteY17" fmla="*/ 6240 h 13729"/>
                <a:gd name="connsiteX18" fmla="*/ 9904 w 12169"/>
                <a:gd name="connsiteY18" fmla="*/ 6860 h 13729"/>
                <a:gd name="connsiteX19" fmla="*/ 8452 w 12169"/>
                <a:gd name="connsiteY19" fmla="*/ 7875 h 13729"/>
                <a:gd name="connsiteX20" fmla="*/ 7743 w 12169"/>
                <a:gd name="connsiteY20" fmla="*/ 8154 h 13729"/>
                <a:gd name="connsiteX21" fmla="*/ 6629 w 12169"/>
                <a:gd name="connsiteY21" fmla="*/ 8658 h 13729"/>
                <a:gd name="connsiteX22" fmla="*/ 5953 w 12169"/>
                <a:gd name="connsiteY22" fmla="*/ 9061 h 13729"/>
                <a:gd name="connsiteX23" fmla="*/ 5379 w 12169"/>
                <a:gd name="connsiteY23" fmla="*/ 9370 h 13729"/>
                <a:gd name="connsiteX24" fmla="*/ 4603 w 12169"/>
                <a:gd name="connsiteY24" fmla="*/ 9619 h 13729"/>
                <a:gd name="connsiteX25" fmla="*/ 3909 w 12169"/>
                <a:gd name="connsiteY25" fmla="*/ 9836 h 13729"/>
                <a:gd name="connsiteX26" fmla="*/ 1216 w 12169"/>
                <a:gd name="connsiteY26" fmla="*/ 13324 h 13729"/>
                <a:gd name="connsiteX0" fmla="*/ 1010 w 12178"/>
                <a:gd name="connsiteY0" fmla="*/ 13667 h 14037"/>
                <a:gd name="connsiteX1" fmla="*/ 26 w 12178"/>
                <a:gd name="connsiteY1" fmla="*/ 13727 h 14037"/>
                <a:gd name="connsiteX2" fmla="*/ 2214 w 12178"/>
                <a:gd name="connsiteY2" fmla="*/ 9277 h 14037"/>
                <a:gd name="connsiteX3" fmla="*/ 2196 w 12178"/>
                <a:gd name="connsiteY3" fmla="*/ 8378 h 14037"/>
                <a:gd name="connsiteX4" fmla="*/ 2230 w 12178"/>
                <a:gd name="connsiteY4" fmla="*/ 5588 h 14037"/>
                <a:gd name="connsiteX5" fmla="*/ 2518 w 12178"/>
                <a:gd name="connsiteY5" fmla="*/ 3713 h 14037"/>
                <a:gd name="connsiteX6" fmla="*/ 5151 w 12178"/>
                <a:gd name="connsiteY6" fmla="*/ 1233 h 14037"/>
                <a:gd name="connsiteX7" fmla="*/ 6604 w 12178"/>
                <a:gd name="connsiteY7" fmla="*/ 427 h 14037"/>
                <a:gd name="connsiteX8" fmla="*/ 8191 w 12178"/>
                <a:gd name="connsiteY8" fmla="*/ 8 h 14037"/>
                <a:gd name="connsiteX9" fmla="*/ 9272 w 12178"/>
                <a:gd name="connsiteY9" fmla="*/ 195 h 14037"/>
                <a:gd name="connsiteX10" fmla="*/ 10252 w 12178"/>
                <a:gd name="connsiteY10" fmla="*/ 597 h 14037"/>
                <a:gd name="connsiteX11" fmla="*/ 11062 w 12178"/>
                <a:gd name="connsiteY11" fmla="*/ 1435 h 14037"/>
                <a:gd name="connsiteX12" fmla="*/ 11568 w 12178"/>
                <a:gd name="connsiteY12" fmla="*/ 2210 h 14037"/>
                <a:gd name="connsiteX13" fmla="*/ 11907 w 12178"/>
                <a:gd name="connsiteY13" fmla="*/ 2853 h 14037"/>
                <a:gd name="connsiteX14" fmla="*/ 12176 w 12178"/>
                <a:gd name="connsiteY14" fmla="*/ 3760 h 14037"/>
                <a:gd name="connsiteX15" fmla="*/ 12007 w 12178"/>
                <a:gd name="connsiteY15" fmla="*/ 4876 h 14037"/>
                <a:gd name="connsiteX16" fmla="*/ 11636 w 12178"/>
                <a:gd name="connsiteY16" fmla="*/ 5620 h 14037"/>
                <a:gd name="connsiteX17" fmla="*/ 10893 w 12178"/>
                <a:gd name="connsiteY17" fmla="*/ 6240 h 14037"/>
                <a:gd name="connsiteX18" fmla="*/ 9913 w 12178"/>
                <a:gd name="connsiteY18" fmla="*/ 6860 h 14037"/>
                <a:gd name="connsiteX19" fmla="*/ 8461 w 12178"/>
                <a:gd name="connsiteY19" fmla="*/ 7875 h 14037"/>
                <a:gd name="connsiteX20" fmla="*/ 7752 w 12178"/>
                <a:gd name="connsiteY20" fmla="*/ 8154 h 14037"/>
                <a:gd name="connsiteX21" fmla="*/ 6638 w 12178"/>
                <a:gd name="connsiteY21" fmla="*/ 8658 h 14037"/>
                <a:gd name="connsiteX22" fmla="*/ 5962 w 12178"/>
                <a:gd name="connsiteY22" fmla="*/ 9061 h 14037"/>
                <a:gd name="connsiteX23" fmla="*/ 5388 w 12178"/>
                <a:gd name="connsiteY23" fmla="*/ 9370 h 14037"/>
                <a:gd name="connsiteX24" fmla="*/ 4612 w 12178"/>
                <a:gd name="connsiteY24" fmla="*/ 9619 h 14037"/>
                <a:gd name="connsiteX25" fmla="*/ 3918 w 12178"/>
                <a:gd name="connsiteY25" fmla="*/ 9836 h 14037"/>
                <a:gd name="connsiteX26" fmla="*/ 1225 w 12178"/>
                <a:gd name="connsiteY26" fmla="*/ 13324 h 14037"/>
                <a:gd name="connsiteX0" fmla="*/ 1010 w 12178"/>
                <a:gd name="connsiteY0" fmla="*/ 13667 h 14037"/>
                <a:gd name="connsiteX1" fmla="*/ 26 w 12178"/>
                <a:gd name="connsiteY1" fmla="*/ 13727 h 14037"/>
                <a:gd name="connsiteX2" fmla="*/ 2214 w 12178"/>
                <a:gd name="connsiteY2" fmla="*/ 9277 h 14037"/>
                <a:gd name="connsiteX3" fmla="*/ 2196 w 12178"/>
                <a:gd name="connsiteY3" fmla="*/ 8378 h 14037"/>
                <a:gd name="connsiteX4" fmla="*/ 2230 w 12178"/>
                <a:gd name="connsiteY4" fmla="*/ 5588 h 14037"/>
                <a:gd name="connsiteX5" fmla="*/ 2518 w 12178"/>
                <a:gd name="connsiteY5" fmla="*/ 3713 h 14037"/>
                <a:gd name="connsiteX6" fmla="*/ 5151 w 12178"/>
                <a:gd name="connsiteY6" fmla="*/ 1233 h 14037"/>
                <a:gd name="connsiteX7" fmla="*/ 6604 w 12178"/>
                <a:gd name="connsiteY7" fmla="*/ 427 h 14037"/>
                <a:gd name="connsiteX8" fmla="*/ 8191 w 12178"/>
                <a:gd name="connsiteY8" fmla="*/ 8 h 14037"/>
                <a:gd name="connsiteX9" fmla="*/ 9272 w 12178"/>
                <a:gd name="connsiteY9" fmla="*/ 195 h 14037"/>
                <a:gd name="connsiteX10" fmla="*/ 10252 w 12178"/>
                <a:gd name="connsiteY10" fmla="*/ 597 h 14037"/>
                <a:gd name="connsiteX11" fmla="*/ 11062 w 12178"/>
                <a:gd name="connsiteY11" fmla="*/ 1435 h 14037"/>
                <a:gd name="connsiteX12" fmla="*/ 11568 w 12178"/>
                <a:gd name="connsiteY12" fmla="*/ 2210 h 14037"/>
                <a:gd name="connsiteX13" fmla="*/ 11907 w 12178"/>
                <a:gd name="connsiteY13" fmla="*/ 2853 h 14037"/>
                <a:gd name="connsiteX14" fmla="*/ 12176 w 12178"/>
                <a:gd name="connsiteY14" fmla="*/ 3760 h 14037"/>
                <a:gd name="connsiteX15" fmla="*/ 12007 w 12178"/>
                <a:gd name="connsiteY15" fmla="*/ 4876 h 14037"/>
                <a:gd name="connsiteX16" fmla="*/ 11636 w 12178"/>
                <a:gd name="connsiteY16" fmla="*/ 5620 h 14037"/>
                <a:gd name="connsiteX17" fmla="*/ 10893 w 12178"/>
                <a:gd name="connsiteY17" fmla="*/ 6240 h 14037"/>
                <a:gd name="connsiteX18" fmla="*/ 9913 w 12178"/>
                <a:gd name="connsiteY18" fmla="*/ 6860 h 14037"/>
                <a:gd name="connsiteX19" fmla="*/ 8461 w 12178"/>
                <a:gd name="connsiteY19" fmla="*/ 7875 h 14037"/>
                <a:gd name="connsiteX20" fmla="*/ 7752 w 12178"/>
                <a:gd name="connsiteY20" fmla="*/ 8154 h 14037"/>
                <a:gd name="connsiteX21" fmla="*/ 6638 w 12178"/>
                <a:gd name="connsiteY21" fmla="*/ 8658 h 14037"/>
                <a:gd name="connsiteX22" fmla="*/ 5962 w 12178"/>
                <a:gd name="connsiteY22" fmla="*/ 9061 h 14037"/>
                <a:gd name="connsiteX23" fmla="*/ 5388 w 12178"/>
                <a:gd name="connsiteY23" fmla="*/ 9370 h 14037"/>
                <a:gd name="connsiteX24" fmla="*/ 4612 w 12178"/>
                <a:gd name="connsiteY24" fmla="*/ 9619 h 14037"/>
                <a:gd name="connsiteX25" fmla="*/ 3215 w 12178"/>
                <a:gd name="connsiteY25" fmla="*/ 11673 h 14037"/>
                <a:gd name="connsiteX26" fmla="*/ 1225 w 12178"/>
                <a:gd name="connsiteY26" fmla="*/ 13324 h 14037"/>
                <a:gd name="connsiteX0" fmla="*/ 1010 w 12178"/>
                <a:gd name="connsiteY0" fmla="*/ 13667 h 14037"/>
                <a:gd name="connsiteX1" fmla="*/ 26 w 12178"/>
                <a:gd name="connsiteY1" fmla="*/ 13727 h 14037"/>
                <a:gd name="connsiteX2" fmla="*/ 2214 w 12178"/>
                <a:gd name="connsiteY2" fmla="*/ 9277 h 14037"/>
                <a:gd name="connsiteX3" fmla="*/ 2196 w 12178"/>
                <a:gd name="connsiteY3" fmla="*/ 8378 h 14037"/>
                <a:gd name="connsiteX4" fmla="*/ 2230 w 12178"/>
                <a:gd name="connsiteY4" fmla="*/ 5588 h 14037"/>
                <a:gd name="connsiteX5" fmla="*/ 2518 w 12178"/>
                <a:gd name="connsiteY5" fmla="*/ 3713 h 14037"/>
                <a:gd name="connsiteX6" fmla="*/ 5151 w 12178"/>
                <a:gd name="connsiteY6" fmla="*/ 1233 h 14037"/>
                <a:gd name="connsiteX7" fmla="*/ 6604 w 12178"/>
                <a:gd name="connsiteY7" fmla="*/ 427 h 14037"/>
                <a:gd name="connsiteX8" fmla="*/ 8191 w 12178"/>
                <a:gd name="connsiteY8" fmla="*/ 8 h 14037"/>
                <a:gd name="connsiteX9" fmla="*/ 9272 w 12178"/>
                <a:gd name="connsiteY9" fmla="*/ 195 h 14037"/>
                <a:gd name="connsiteX10" fmla="*/ 10252 w 12178"/>
                <a:gd name="connsiteY10" fmla="*/ 597 h 14037"/>
                <a:gd name="connsiteX11" fmla="*/ 11062 w 12178"/>
                <a:gd name="connsiteY11" fmla="*/ 1435 h 14037"/>
                <a:gd name="connsiteX12" fmla="*/ 11568 w 12178"/>
                <a:gd name="connsiteY12" fmla="*/ 2210 h 14037"/>
                <a:gd name="connsiteX13" fmla="*/ 11907 w 12178"/>
                <a:gd name="connsiteY13" fmla="*/ 2853 h 14037"/>
                <a:gd name="connsiteX14" fmla="*/ 12176 w 12178"/>
                <a:gd name="connsiteY14" fmla="*/ 3760 h 14037"/>
                <a:gd name="connsiteX15" fmla="*/ 12007 w 12178"/>
                <a:gd name="connsiteY15" fmla="*/ 4876 h 14037"/>
                <a:gd name="connsiteX16" fmla="*/ 11636 w 12178"/>
                <a:gd name="connsiteY16" fmla="*/ 5620 h 14037"/>
                <a:gd name="connsiteX17" fmla="*/ 10893 w 12178"/>
                <a:gd name="connsiteY17" fmla="*/ 6240 h 14037"/>
                <a:gd name="connsiteX18" fmla="*/ 9913 w 12178"/>
                <a:gd name="connsiteY18" fmla="*/ 6860 h 14037"/>
                <a:gd name="connsiteX19" fmla="*/ 8461 w 12178"/>
                <a:gd name="connsiteY19" fmla="*/ 7875 h 14037"/>
                <a:gd name="connsiteX20" fmla="*/ 7752 w 12178"/>
                <a:gd name="connsiteY20" fmla="*/ 8154 h 14037"/>
                <a:gd name="connsiteX21" fmla="*/ 6638 w 12178"/>
                <a:gd name="connsiteY21" fmla="*/ 8658 h 14037"/>
                <a:gd name="connsiteX22" fmla="*/ 5962 w 12178"/>
                <a:gd name="connsiteY22" fmla="*/ 9061 h 14037"/>
                <a:gd name="connsiteX23" fmla="*/ 5388 w 12178"/>
                <a:gd name="connsiteY23" fmla="*/ 9370 h 14037"/>
                <a:gd name="connsiteX24" fmla="*/ 4933 w 12178"/>
                <a:gd name="connsiteY24" fmla="*/ 10043 h 14037"/>
                <a:gd name="connsiteX25" fmla="*/ 3215 w 12178"/>
                <a:gd name="connsiteY25" fmla="*/ 11673 h 14037"/>
                <a:gd name="connsiteX26" fmla="*/ 1225 w 12178"/>
                <a:gd name="connsiteY26" fmla="*/ 13324 h 14037"/>
                <a:gd name="connsiteX0" fmla="*/ 1010 w 12178"/>
                <a:gd name="connsiteY0" fmla="*/ 13667 h 14037"/>
                <a:gd name="connsiteX1" fmla="*/ 26 w 12178"/>
                <a:gd name="connsiteY1" fmla="*/ 13727 h 14037"/>
                <a:gd name="connsiteX2" fmla="*/ 2214 w 12178"/>
                <a:gd name="connsiteY2" fmla="*/ 9277 h 14037"/>
                <a:gd name="connsiteX3" fmla="*/ 2196 w 12178"/>
                <a:gd name="connsiteY3" fmla="*/ 8378 h 14037"/>
                <a:gd name="connsiteX4" fmla="*/ 2230 w 12178"/>
                <a:gd name="connsiteY4" fmla="*/ 5588 h 14037"/>
                <a:gd name="connsiteX5" fmla="*/ 2518 w 12178"/>
                <a:gd name="connsiteY5" fmla="*/ 3713 h 14037"/>
                <a:gd name="connsiteX6" fmla="*/ 5151 w 12178"/>
                <a:gd name="connsiteY6" fmla="*/ 1233 h 14037"/>
                <a:gd name="connsiteX7" fmla="*/ 6604 w 12178"/>
                <a:gd name="connsiteY7" fmla="*/ 427 h 14037"/>
                <a:gd name="connsiteX8" fmla="*/ 8191 w 12178"/>
                <a:gd name="connsiteY8" fmla="*/ 8 h 14037"/>
                <a:gd name="connsiteX9" fmla="*/ 9272 w 12178"/>
                <a:gd name="connsiteY9" fmla="*/ 195 h 14037"/>
                <a:gd name="connsiteX10" fmla="*/ 10252 w 12178"/>
                <a:gd name="connsiteY10" fmla="*/ 597 h 14037"/>
                <a:gd name="connsiteX11" fmla="*/ 11062 w 12178"/>
                <a:gd name="connsiteY11" fmla="*/ 1435 h 14037"/>
                <a:gd name="connsiteX12" fmla="*/ 11568 w 12178"/>
                <a:gd name="connsiteY12" fmla="*/ 2210 h 14037"/>
                <a:gd name="connsiteX13" fmla="*/ 11907 w 12178"/>
                <a:gd name="connsiteY13" fmla="*/ 2853 h 14037"/>
                <a:gd name="connsiteX14" fmla="*/ 12176 w 12178"/>
                <a:gd name="connsiteY14" fmla="*/ 3760 h 14037"/>
                <a:gd name="connsiteX15" fmla="*/ 12007 w 12178"/>
                <a:gd name="connsiteY15" fmla="*/ 4876 h 14037"/>
                <a:gd name="connsiteX16" fmla="*/ 11636 w 12178"/>
                <a:gd name="connsiteY16" fmla="*/ 5620 h 14037"/>
                <a:gd name="connsiteX17" fmla="*/ 10893 w 12178"/>
                <a:gd name="connsiteY17" fmla="*/ 6240 h 14037"/>
                <a:gd name="connsiteX18" fmla="*/ 9913 w 12178"/>
                <a:gd name="connsiteY18" fmla="*/ 6860 h 14037"/>
                <a:gd name="connsiteX19" fmla="*/ 8461 w 12178"/>
                <a:gd name="connsiteY19" fmla="*/ 7875 h 14037"/>
                <a:gd name="connsiteX20" fmla="*/ 7752 w 12178"/>
                <a:gd name="connsiteY20" fmla="*/ 8154 h 14037"/>
                <a:gd name="connsiteX21" fmla="*/ 6919 w 12178"/>
                <a:gd name="connsiteY21" fmla="*/ 7903 h 14037"/>
                <a:gd name="connsiteX22" fmla="*/ 5962 w 12178"/>
                <a:gd name="connsiteY22" fmla="*/ 9061 h 14037"/>
                <a:gd name="connsiteX23" fmla="*/ 5388 w 12178"/>
                <a:gd name="connsiteY23" fmla="*/ 9370 h 14037"/>
                <a:gd name="connsiteX24" fmla="*/ 4933 w 12178"/>
                <a:gd name="connsiteY24" fmla="*/ 10043 h 14037"/>
                <a:gd name="connsiteX25" fmla="*/ 3215 w 12178"/>
                <a:gd name="connsiteY25" fmla="*/ 11673 h 14037"/>
                <a:gd name="connsiteX26" fmla="*/ 1225 w 12178"/>
                <a:gd name="connsiteY26" fmla="*/ 13324 h 14037"/>
                <a:gd name="connsiteX0" fmla="*/ 1010 w 12178"/>
                <a:gd name="connsiteY0" fmla="*/ 13667 h 14037"/>
                <a:gd name="connsiteX1" fmla="*/ 26 w 12178"/>
                <a:gd name="connsiteY1" fmla="*/ 13727 h 14037"/>
                <a:gd name="connsiteX2" fmla="*/ 2214 w 12178"/>
                <a:gd name="connsiteY2" fmla="*/ 9277 h 14037"/>
                <a:gd name="connsiteX3" fmla="*/ 2196 w 12178"/>
                <a:gd name="connsiteY3" fmla="*/ 8378 h 14037"/>
                <a:gd name="connsiteX4" fmla="*/ 2230 w 12178"/>
                <a:gd name="connsiteY4" fmla="*/ 5588 h 14037"/>
                <a:gd name="connsiteX5" fmla="*/ 2518 w 12178"/>
                <a:gd name="connsiteY5" fmla="*/ 3713 h 14037"/>
                <a:gd name="connsiteX6" fmla="*/ 5151 w 12178"/>
                <a:gd name="connsiteY6" fmla="*/ 1233 h 14037"/>
                <a:gd name="connsiteX7" fmla="*/ 6604 w 12178"/>
                <a:gd name="connsiteY7" fmla="*/ 427 h 14037"/>
                <a:gd name="connsiteX8" fmla="*/ 8191 w 12178"/>
                <a:gd name="connsiteY8" fmla="*/ 8 h 14037"/>
                <a:gd name="connsiteX9" fmla="*/ 9272 w 12178"/>
                <a:gd name="connsiteY9" fmla="*/ 195 h 14037"/>
                <a:gd name="connsiteX10" fmla="*/ 10252 w 12178"/>
                <a:gd name="connsiteY10" fmla="*/ 597 h 14037"/>
                <a:gd name="connsiteX11" fmla="*/ 11062 w 12178"/>
                <a:gd name="connsiteY11" fmla="*/ 1435 h 14037"/>
                <a:gd name="connsiteX12" fmla="*/ 11568 w 12178"/>
                <a:gd name="connsiteY12" fmla="*/ 2210 h 14037"/>
                <a:gd name="connsiteX13" fmla="*/ 11907 w 12178"/>
                <a:gd name="connsiteY13" fmla="*/ 2853 h 14037"/>
                <a:gd name="connsiteX14" fmla="*/ 12176 w 12178"/>
                <a:gd name="connsiteY14" fmla="*/ 3760 h 14037"/>
                <a:gd name="connsiteX15" fmla="*/ 12007 w 12178"/>
                <a:gd name="connsiteY15" fmla="*/ 4876 h 14037"/>
                <a:gd name="connsiteX16" fmla="*/ 11636 w 12178"/>
                <a:gd name="connsiteY16" fmla="*/ 5620 h 14037"/>
                <a:gd name="connsiteX17" fmla="*/ 10893 w 12178"/>
                <a:gd name="connsiteY17" fmla="*/ 6240 h 14037"/>
                <a:gd name="connsiteX18" fmla="*/ 9913 w 12178"/>
                <a:gd name="connsiteY18" fmla="*/ 6860 h 14037"/>
                <a:gd name="connsiteX19" fmla="*/ 8461 w 12178"/>
                <a:gd name="connsiteY19" fmla="*/ 7875 h 14037"/>
                <a:gd name="connsiteX20" fmla="*/ 8141 w 12178"/>
                <a:gd name="connsiteY20" fmla="*/ 6646 h 14037"/>
                <a:gd name="connsiteX21" fmla="*/ 6919 w 12178"/>
                <a:gd name="connsiteY21" fmla="*/ 7903 h 14037"/>
                <a:gd name="connsiteX22" fmla="*/ 5962 w 12178"/>
                <a:gd name="connsiteY22" fmla="*/ 9061 h 14037"/>
                <a:gd name="connsiteX23" fmla="*/ 5388 w 12178"/>
                <a:gd name="connsiteY23" fmla="*/ 9370 h 14037"/>
                <a:gd name="connsiteX24" fmla="*/ 4933 w 12178"/>
                <a:gd name="connsiteY24" fmla="*/ 10043 h 14037"/>
                <a:gd name="connsiteX25" fmla="*/ 3215 w 12178"/>
                <a:gd name="connsiteY25" fmla="*/ 11673 h 14037"/>
                <a:gd name="connsiteX26" fmla="*/ 1225 w 12178"/>
                <a:gd name="connsiteY26" fmla="*/ 13324 h 14037"/>
                <a:gd name="connsiteX0" fmla="*/ 1010 w 12178"/>
                <a:gd name="connsiteY0" fmla="*/ 13667 h 14037"/>
                <a:gd name="connsiteX1" fmla="*/ 26 w 12178"/>
                <a:gd name="connsiteY1" fmla="*/ 13727 h 14037"/>
                <a:gd name="connsiteX2" fmla="*/ 2214 w 12178"/>
                <a:gd name="connsiteY2" fmla="*/ 9277 h 14037"/>
                <a:gd name="connsiteX3" fmla="*/ 2196 w 12178"/>
                <a:gd name="connsiteY3" fmla="*/ 8378 h 14037"/>
                <a:gd name="connsiteX4" fmla="*/ 2230 w 12178"/>
                <a:gd name="connsiteY4" fmla="*/ 5588 h 14037"/>
                <a:gd name="connsiteX5" fmla="*/ 2518 w 12178"/>
                <a:gd name="connsiteY5" fmla="*/ 3713 h 14037"/>
                <a:gd name="connsiteX6" fmla="*/ 5151 w 12178"/>
                <a:gd name="connsiteY6" fmla="*/ 1233 h 14037"/>
                <a:gd name="connsiteX7" fmla="*/ 6604 w 12178"/>
                <a:gd name="connsiteY7" fmla="*/ 427 h 14037"/>
                <a:gd name="connsiteX8" fmla="*/ 8191 w 12178"/>
                <a:gd name="connsiteY8" fmla="*/ 8 h 14037"/>
                <a:gd name="connsiteX9" fmla="*/ 9272 w 12178"/>
                <a:gd name="connsiteY9" fmla="*/ 195 h 14037"/>
                <a:gd name="connsiteX10" fmla="*/ 10252 w 12178"/>
                <a:gd name="connsiteY10" fmla="*/ 597 h 14037"/>
                <a:gd name="connsiteX11" fmla="*/ 11062 w 12178"/>
                <a:gd name="connsiteY11" fmla="*/ 1435 h 14037"/>
                <a:gd name="connsiteX12" fmla="*/ 11568 w 12178"/>
                <a:gd name="connsiteY12" fmla="*/ 2210 h 14037"/>
                <a:gd name="connsiteX13" fmla="*/ 11907 w 12178"/>
                <a:gd name="connsiteY13" fmla="*/ 2853 h 14037"/>
                <a:gd name="connsiteX14" fmla="*/ 12176 w 12178"/>
                <a:gd name="connsiteY14" fmla="*/ 3760 h 14037"/>
                <a:gd name="connsiteX15" fmla="*/ 12007 w 12178"/>
                <a:gd name="connsiteY15" fmla="*/ 4876 h 14037"/>
                <a:gd name="connsiteX16" fmla="*/ 11636 w 12178"/>
                <a:gd name="connsiteY16" fmla="*/ 5620 h 14037"/>
                <a:gd name="connsiteX17" fmla="*/ 10893 w 12178"/>
                <a:gd name="connsiteY17" fmla="*/ 6240 h 14037"/>
                <a:gd name="connsiteX18" fmla="*/ 9913 w 12178"/>
                <a:gd name="connsiteY18" fmla="*/ 6860 h 14037"/>
                <a:gd name="connsiteX19" fmla="*/ 9187 w 12178"/>
                <a:gd name="connsiteY19" fmla="*/ 5411 h 14037"/>
                <a:gd name="connsiteX20" fmla="*/ 8141 w 12178"/>
                <a:gd name="connsiteY20" fmla="*/ 6646 h 14037"/>
                <a:gd name="connsiteX21" fmla="*/ 6919 w 12178"/>
                <a:gd name="connsiteY21" fmla="*/ 7903 h 14037"/>
                <a:gd name="connsiteX22" fmla="*/ 5962 w 12178"/>
                <a:gd name="connsiteY22" fmla="*/ 9061 h 14037"/>
                <a:gd name="connsiteX23" fmla="*/ 5388 w 12178"/>
                <a:gd name="connsiteY23" fmla="*/ 9370 h 14037"/>
                <a:gd name="connsiteX24" fmla="*/ 4933 w 12178"/>
                <a:gd name="connsiteY24" fmla="*/ 10043 h 14037"/>
                <a:gd name="connsiteX25" fmla="*/ 3215 w 12178"/>
                <a:gd name="connsiteY25" fmla="*/ 11673 h 14037"/>
                <a:gd name="connsiteX26" fmla="*/ 1225 w 12178"/>
                <a:gd name="connsiteY26" fmla="*/ 13324 h 14037"/>
                <a:gd name="connsiteX0" fmla="*/ 1010 w 12178"/>
                <a:gd name="connsiteY0" fmla="*/ 13667 h 14037"/>
                <a:gd name="connsiteX1" fmla="*/ 26 w 12178"/>
                <a:gd name="connsiteY1" fmla="*/ 13727 h 14037"/>
                <a:gd name="connsiteX2" fmla="*/ 2214 w 12178"/>
                <a:gd name="connsiteY2" fmla="*/ 9277 h 14037"/>
                <a:gd name="connsiteX3" fmla="*/ 2196 w 12178"/>
                <a:gd name="connsiteY3" fmla="*/ 8378 h 14037"/>
                <a:gd name="connsiteX4" fmla="*/ 2230 w 12178"/>
                <a:gd name="connsiteY4" fmla="*/ 5588 h 14037"/>
                <a:gd name="connsiteX5" fmla="*/ 2518 w 12178"/>
                <a:gd name="connsiteY5" fmla="*/ 3713 h 14037"/>
                <a:gd name="connsiteX6" fmla="*/ 5151 w 12178"/>
                <a:gd name="connsiteY6" fmla="*/ 1233 h 14037"/>
                <a:gd name="connsiteX7" fmla="*/ 6604 w 12178"/>
                <a:gd name="connsiteY7" fmla="*/ 427 h 14037"/>
                <a:gd name="connsiteX8" fmla="*/ 8191 w 12178"/>
                <a:gd name="connsiteY8" fmla="*/ 8 h 14037"/>
                <a:gd name="connsiteX9" fmla="*/ 9272 w 12178"/>
                <a:gd name="connsiteY9" fmla="*/ 195 h 14037"/>
                <a:gd name="connsiteX10" fmla="*/ 10252 w 12178"/>
                <a:gd name="connsiteY10" fmla="*/ 597 h 14037"/>
                <a:gd name="connsiteX11" fmla="*/ 11062 w 12178"/>
                <a:gd name="connsiteY11" fmla="*/ 1435 h 14037"/>
                <a:gd name="connsiteX12" fmla="*/ 11568 w 12178"/>
                <a:gd name="connsiteY12" fmla="*/ 2210 h 14037"/>
                <a:gd name="connsiteX13" fmla="*/ 11907 w 12178"/>
                <a:gd name="connsiteY13" fmla="*/ 2853 h 14037"/>
                <a:gd name="connsiteX14" fmla="*/ 12176 w 12178"/>
                <a:gd name="connsiteY14" fmla="*/ 3760 h 14037"/>
                <a:gd name="connsiteX15" fmla="*/ 12007 w 12178"/>
                <a:gd name="connsiteY15" fmla="*/ 4876 h 14037"/>
                <a:gd name="connsiteX16" fmla="*/ 11636 w 12178"/>
                <a:gd name="connsiteY16" fmla="*/ 5620 h 14037"/>
                <a:gd name="connsiteX17" fmla="*/ 10893 w 12178"/>
                <a:gd name="connsiteY17" fmla="*/ 6240 h 14037"/>
                <a:gd name="connsiteX18" fmla="*/ 10121 w 12178"/>
                <a:gd name="connsiteY18" fmla="*/ 4450 h 14037"/>
                <a:gd name="connsiteX19" fmla="*/ 9187 w 12178"/>
                <a:gd name="connsiteY19" fmla="*/ 5411 h 14037"/>
                <a:gd name="connsiteX20" fmla="*/ 8141 w 12178"/>
                <a:gd name="connsiteY20" fmla="*/ 6646 h 14037"/>
                <a:gd name="connsiteX21" fmla="*/ 6919 w 12178"/>
                <a:gd name="connsiteY21" fmla="*/ 7903 h 14037"/>
                <a:gd name="connsiteX22" fmla="*/ 5962 w 12178"/>
                <a:gd name="connsiteY22" fmla="*/ 9061 h 14037"/>
                <a:gd name="connsiteX23" fmla="*/ 5388 w 12178"/>
                <a:gd name="connsiteY23" fmla="*/ 9370 h 14037"/>
                <a:gd name="connsiteX24" fmla="*/ 4933 w 12178"/>
                <a:gd name="connsiteY24" fmla="*/ 10043 h 14037"/>
                <a:gd name="connsiteX25" fmla="*/ 3215 w 12178"/>
                <a:gd name="connsiteY25" fmla="*/ 11673 h 14037"/>
                <a:gd name="connsiteX26" fmla="*/ 1225 w 12178"/>
                <a:gd name="connsiteY26" fmla="*/ 13324 h 14037"/>
                <a:gd name="connsiteX0" fmla="*/ 1010 w 12178"/>
                <a:gd name="connsiteY0" fmla="*/ 13667 h 14037"/>
                <a:gd name="connsiteX1" fmla="*/ 26 w 12178"/>
                <a:gd name="connsiteY1" fmla="*/ 13727 h 14037"/>
                <a:gd name="connsiteX2" fmla="*/ 2214 w 12178"/>
                <a:gd name="connsiteY2" fmla="*/ 9277 h 14037"/>
                <a:gd name="connsiteX3" fmla="*/ 2196 w 12178"/>
                <a:gd name="connsiteY3" fmla="*/ 8378 h 14037"/>
                <a:gd name="connsiteX4" fmla="*/ 2230 w 12178"/>
                <a:gd name="connsiteY4" fmla="*/ 5588 h 14037"/>
                <a:gd name="connsiteX5" fmla="*/ 2518 w 12178"/>
                <a:gd name="connsiteY5" fmla="*/ 3713 h 14037"/>
                <a:gd name="connsiteX6" fmla="*/ 5151 w 12178"/>
                <a:gd name="connsiteY6" fmla="*/ 1233 h 14037"/>
                <a:gd name="connsiteX7" fmla="*/ 6604 w 12178"/>
                <a:gd name="connsiteY7" fmla="*/ 427 h 14037"/>
                <a:gd name="connsiteX8" fmla="*/ 8191 w 12178"/>
                <a:gd name="connsiteY8" fmla="*/ 8 h 14037"/>
                <a:gd name="connsiteX9" fmla="*/ 9272 w 12178"/>
                <a:gd name="connsiteY9" fmla="*/ 195 h 14037"/>
                <a:gd name="connsiteX10" fmla="*/ 10252 w 12178"/>
                <a:gd name="connsiteY10" fmla="*/ 597 h 14037"/>
                <a:gd name="connsiteX11" fmla="*/ 11062 w 12178"/>
                <a:gd name="connsiteY11" fmla="*/ 1435 h 14037"/>
                <a:gd name="connsiteX12" fmla="*/ 11568 w 12178"/>
                <a:gd name="connsiteY12" fmla="*/ 2210 h 14037"/>
                <a:gd name="connsiteX13" fmla="*/ 11907 w 12178"/>
                <a:gd name="connsiteY13" fmla="*/ 2853 h 14037"/>
                <a:gd name="connsiteX14" fmla="*/ 12176 w 12178"/>
                <a:gd name="connsiteY14" fmla="*/ 3760 h 14037"/>
                <a:gd name="connsiteX15" fmla="*/ 12007 w 12178"/>
                <a:gd name="connsiteY15" fmla="*/ 4876 h 14037"/>
                <a:gd name="connsiteX16" fmla="*/ 11636 w 12178"/>
                <a:gd name="connsiteY16" fmla="*/ 5620 h 14037"/>
                <a:gd name="connsiteX17" fmla="*/ 11124 w 12178"/>
                <a:gd name="connsiteY17" fmla="*/ 3203 h 14037"/>
                <a:gd name="connsiteX18" fmla="*/ 10121 w 12178"/>
                <a:gd name="connsiteY18" fmla="*/ 4450 h 14037"/>
                <a:gd name="connsiteX19" fmla="*/ 9187 w 12178"/>
                <a:gd name="connsiteY19" fmla="*/ 5411 h 14037"/>
                <a:gd name="connsiteX20" fmla="*/ 8141 w 12178"/>
                <a:gd name="connsiteY20" fmla="*/ 6646 h 14037"/>
                <a:gd name="connsiteX21" fmla="*/ 6919 w 12178"/>
                <a:gd name="connsiteY21" fmla="*/ 7903 h 14037"/>
                <a:gd name="connsiteX22" fmla="*/ 5962 w 12178"/>
                <a:gd name="connsiteY22" fmla="*/ 9061 h 14037"/>
                <a:gd name="connsiteX23" fmla="*/ 5388 w 12178"/>
                <a:gd name="connsiteY23" fmla="*/ 9370 h 14037"/>
                <a:gd name="connsiteX24" fmla="*/ 4933 w 12178"/>
                <a:gd name="connsiteY24" fmla="*/ 10043 h 14037"/>
                <a:gd name="connsiteX25" fmla="*/ 3215 w 12178"/>
                <a:gd name="connsiteY25" fmla="*/ 11673 h 14037"/>
                <a:gd name="connsiteX26" fmla="*/ 1225 w 12178"/>
                <a:gd name="connsiteY26" fmla="*/ 13324 h 14037"/>
                <a:gd name="connsiteX0" fmla="*/ 1010 w 12178"/>
                <a:gd name="connsiteY0" fmla="*/ 13667 h 14037"/>
                <a:gd name="connsiteX1" fmla="*/ 26 w 12178"/>
                <a:gd name="connsiteY1" fmla="*/ 13727 h 14037"/>
                <a:gd name="connsiteX2" fmla="*/ 2214 w 12178"/>
                <a:gd name="connsiteY2" fmla="*/ 9277 h 14037"/>
                <a:gd name="connsiteX3" fmla="*/ 2196 w 12178"/>
                <a:gd name="connsiteY3" fmla="*/ 8378 h 14037"/>
                <a:gd name="connsiteX4" fmla="*/ 2230 w 12178"/>
                <a:gd name="connsiteY4" fmla="*/ 5588 h 14037"/>
                <a:gd name="connsiteX5" fmla="*/ 2518 w 12178"/>
                <a:gd name="connsiteY5" fmla="*/ 3713 h 14037"/>
                <a:gd name="connsiteX6" fmla="*/ 5151 w 12178"/>
                <a:gd name="connsiteY6" fmla="*/ 1233 h 14037"/>
                <a:gd name="connsiteX7" fmla="*/ 6604 w 12178"/>
                <a:gd name="connsiteY7" fmla="*/ 427 h 14037"/>
                <a:gd name="connsiteX8" fmla="*/ 8191 w 12178"/>
                <a:gd name="connsiteY8" fmla="*/ 8 h 14037"/>
                <a:gd name="connsiteX9" fmla="*/ 9272 w 12178"/>
                <a:gd name="connsiteY9" fmla="*/ 195 h 14037"/>
                <a:gd name="connsiteX10" fmla="*/ 10252 w 12178"/>
                <a:gd name="connsiteY10" fmla="*/ 597 h 14037"/>
                <a:gd name="connsiteX11" fmla="*/ 11062 w 12178"/>
                <a:gd name="connsiteY11" fmla="*/ 1435 h 14037"/>
                <a:gd name="connsiteX12" fmla="*/ 11568 w 12178"/>
                <a:gd name="connsiteY12" fmla="*/ 2210 h 14037"/>
                <a:gd name="connsiteX13" fmla="*/ 11907 w 12178"/>
                <a:gd name="connsiteY13" fmla="*/ 2853 h 14037"/>
                <a:gd name="connsiteX14" fmla="*/ 12176 w 12178"/>
                <a:gd name="connsiteY14" fmla="*/ 3760 h 14037"/>
                <a:gd name="connsiteX15" fmla="*/ 12007 w 12178"/>
                <a:gd name="connsiteY15" fmla="*/ 4876 h 14037"/>
                <a:gd name="connsiteX16" fmla="*/ 11124 w 12178"/>
                <a:gd name="connsiteY16" fmla="*/ 3203 h 14037"/>
                <a:gd name="connsiteX17" fmla="*/ 10121 w 12178"/>
                <a:gd name="connsiteY17" fmla="*/ 4450 h 14037"/>
                <a:gd name="connsiteX18" fmla="*/ 9187 w 12178"/>
                <a:gd name="connsiteY18" fmla="*/ 5411 h 14037"/>
                <a:gd name="connsiteX19" fmla="*/ 8141 w 12178"/>
                <a:gd name="connsiteY19" fmla="*/ 6646 h 14037"/>
                <a:gd name="connsiteX20" fmla="*/ 6919 w 12178"/>
                <a:gd name="connsiteY20" fmla="*/ 7903 h 14037"/>
                <a:gd name="connsiteX21" fmla="*/ 5962 w 12178"/>
                <a:gd name="connsiteY21" fmla="*/ 9061 h 14037"/>
                <a:gd name="connsiteX22" fmla="*/ 5388 w 12178"/>
                <a:gd name="connsiteY22" fmla="*/ 9370 h 14037"/>
                <a:gd name="connsiteX23" fmla="*/ 4933 w 12178"/>
                <a:gd name="connsiteY23" fmla="*/ 10043 h 14037"/>
                <a:gd name="connsiteX24" fmla="*/ 3215 w 12178"/>
                <a:gd name="connsiteY24" fmla="*/ 11673 h 14037"/>
                <a:gd name="connsiteX25" fmla="*/ 1225 w 12178"/>
                <a:gd name="connsiteY25" fmla="*/ 13324 h 14037"/>
                <a:gd name="connsiteX0" fmla="*/ 1010 w 12178"/>
                <a:gd name="connsiteY0" fmla="*/ 13667 h 14037"/>
                <a:gd name="connsiteX1" fmla="*/ 26 w 12178"/>
                <a:gd name="connsiteY1" fmla="*/ 13727 h 14037"/>
                <a:gd name="connsiteX2" fmla="*/ 2214 w 12178"/>
                <a:gd name="connsiteY2" fmla="*/ 9277 h 14037"/>
                <a:gd name="connsiteX3" fmla="*/ 2196 w 12178"/>
                <a:gd name="connsiteY3" fmla="*/ 8378 h 14037"/>
                <a:gd name="connsiteX4" fmla="*/ 3267 w 12178"/>
                <a:gd name="connsiteY4" fmla="*/ 5480 h 14037"/>
                <a:gd name="connsiteX5" fmla="*/ 2518 w 12178"/>
                <a:gd name="connsiteY5" fmla="*/ 3713 h 14037"/>
                <a:gd name="connsiteX6" fmla="*/ 5151 w 12178"/>
                <a:gd name="connsiteY6" fmla="*/ 1233 h 14037"/>
                <a:gd name="connsiteX7" fmla="*/ 6604 w 12178"/>
                <a:gd name="connsiteY7" fmla="*/ 427 h 14037"/>
                <a:gd name="connsiteX8" fmla="*/ 8191 w 12178"/>
                <a:gd name="connsiteY8" fmla="*/ 8 h 14037"/>
                <a:gd name="connsiteX9" fmla="*/ 9272 w 12178"/>
                <a:gd name="connsiteY9" fmla="*/ 195 h 14037"/>
                <a:gd name="connsiteX10" fmla="*/ 10252 w 12178"/>
                <a:gd name="connsiteY10" fmla="*/ 597 h 14037"/>
                <a:gd name="connsiteX11" fmla="*/ 11062 w 12178"/>
                <a:gd name="connsiteY11" fmla="*/ 1435 h 14037"/>
                <a:gd name="connsiteX12" fmla="*/ 11568 w 12178"/>
                <a:gd name="connsiteY12" fmla="*/ 2210 h 14037"/>
                <a:gd name="connsiteX13" fmla="*/ 11907 w 12178"/>
                <a:gd name="connsiteY13" fmla="*/ 2853 h 14037"/>
                <a:gd name="connsiteX14" fmla="*/ 12176 w 12178"/>
                <a:gd name="connsiteY14" fmla="*/ 3760 h 14037"/>
                <a:gd name="connsiteX15" fmla="*/ 12007 w 12178"/>
                <a:gd name="connsiteY15" fmla="*/ 4876 h 14037"/>
                <a:gd name="connsiteX16" fmla="*/ 11124 w 12178"/>
                <a:gd name="connsiteY16" fmla="*/ 3203 h 14037"/>
                <a:gd name="connsiteX17" fmla="*/ 10121 w 12178"/>
                <a:gd name="connsiteY17" fmla="*/ 4450 h 14037"/>
                <a:gd name="connsiteX18" fmla="*/ 9187 w 12178"/>
                <a:gd name="connsiteY18" fmla="*/ 5411 h 14037"/>
                <a:gd name="connsiteX19" fmla="*/ 8141 w 12178"/>
                <a:gd name="connsiteY19" fmla="*/ 6646 h 14037"/>
                <a:gd name="connsiteX20" fmla="*/ 6919 w 12178"/>
                <a:gd name="connsiteY20" fmla="*/ 7903 h 14037"/>
                <a:gd name="connsiteX21" fmla="*/ 5962 w 12178"/>
                <a:gd name="connsiteY21" fmla="*/ 9061 h 14037"/>
                <a:gd name="connsiteX22" fmla="*/ 5388 w 12178"/>
                <a:gd name="connsiteY22" fmla="*/ 9370 h 14037"/>
                <a:gd name="connsiteX23" fmla="*/ 4933 w 12178"/>
                <a:gd name="connsiteY23" fmla="*/ 10043 h 14037"/>
                <a:gd name="connsiteX24" fmla="*/ 3215 w 12178"/>
                <a:gd name="connsiteY24" fmla="*/ 11673 h 14037"/>
                <a:gd name="connsiteX25" fmla="*/ 1225 w 12178"/>
                <a:gd name="connsiteY25" fmla="*/ 13324 h 14037"/>
                <a:gd name="connsiteX0" fmla="*/ 1010 w 12178"/>
                <a:gd name="connsiteY0" fmla="*/ 13667 h 14037"/>
                <a:gd name="connsiteX1" fmla="*/ 26 w 12178"/>
                <a:gd name="connsiteY1" fmla="*/ 13727 h 14037"/>
                <a:gd name="connsiteX2" fmla="*/ 2214 w 12178"/>
                <a:gd name="connsiteY2" fmla="*/ 9277 h 14037"/>
                <a:gd name="connsiteX3" fmla="*/ 2196 w 12178"/>
                <a:gd name="connsiteY3" fmla="*/ 8378 h 14037"/>
                <a:gd name="connsiteX4" fmla="*/ 3267 w 12178"/>
                <a:gd name="connsiteY4" fmla="*/ 5480 h 14037"/>
                <a:gd name="connsiteX5" fmla="*/ 4367 w 12178"/>
                <a:gd name="connsiteY5" fmla="*/ 4202 h 14037"/>
                <a:gd name="connsiteX6" fmla="*/ 5151 w 12178"/>
                <a:gd name="connsiteY6" fmla="*/ 1233 h 14037"/>
                <a:gd name="connsiteX7" fmla="*/ 6604 w 12178"/>
                <a:gd name="connsiteY7" fmla="*/ 427 h 14037"/>
                <a:gd name="connsiteX8" fmla="*/ 8191 w 12178"/>
                <a:gd name="connsiteY8" fmla="*/ 8 h 14037"/>
                <a:gd name="connsiteX9" fmla="*/ 9272 w 12178"/>
                <a:gd name="connsiteY9" fmla="*/ 195 h 14037"/>
                <a:gd name="connsiteX10" fmla="*/ 10252 w 12178"/>
                <a:gd name="connsiteY10" fmla="*/ 597 h 14037"/>
                <a:gd name="connsiteX11" fmla="*/ 11062 w 12178"/>
                <a:gd name="connsiteY11" fmla="*/ 1435 h 14037"/>
                <a:gd name="connsiteX12" fmla="*/ 11568 w 12178"/>
                <a:gd name="connsiteY12" fmla="*/ 2210 h 14037"/>
                <a:gd name="connsiteX13" fmla="*/ 11907 w 12178"/>
                <a:gd name="connsiteY13" fmla="*/ 2853 h 14037"/>
                <a:gd name="connsiteX14" fmla="*/ 12176 w 12178"/>
                <a:gd name="connsiteY14" fmla="*/ 3760 h 14037"/>
                <a:gd name="connsiteX15" fmla="*/ 12007 w 12178"/>
                <a:gd name="connsiteY15" fmla="*/ 4876 h 14037"/>
                <a:gd name="connsiteX16" fmla="*/ 11124 w 12178"/>
                <a:gd name="connsiteY16" fmla="*/ 3203 h 14037"/>
                <a:gd name="connsiteX17" fmla="*/ 10121 w 12178"/>
                <a:gd name="connsiteY17" fmla="*/ 4450 h 14037"/>
                <a:gd name="connsiteX18" fmla="*/ 9187 w 12178"/>
                <a:gd name="connsiteY18" fmla="*/ 5411 h 14037"/>
                <a:gd name="connsiteX19" fmla="*/ 8141 w 12178"/>
                <a:gd name="connsiteY19" fmla="*/ 6646 h 14037"/>
                <a:gd name="connsiteX20" fmla="*/ 6919 w 12178"/>
                <a:gd name="connsiteY20" fmla="*/ 7903 h 14037"/>
                <a:gd name="connsiteX21" fmla="*/ 5962 w 12178"/>
                <a:gd name="connsiteY21" fmla="*/ 9061 h 14037"/>
                <a:gd name="connsiteX22" fmla="*/ 5388 w 12178"/>
                <a:gd name="connsiteY22" fmla="*/ 9370 h 14037"/>
                <a:gd name="connsiteX23" fmla="*/ 4933 w 12178"/>
                <a:gd name="connsiteY23" fmla="*/ 10043 h 14037"/>
                <a:gd name="connsiteX24" fmla="*/ 3215 w 12178"/>
                <a:gd name="connsiteY24" fmla="*/ 11673 h 14037"/>
                <a:gd name="connsiteX25" fmla="*/ 1225 w 12178"/>
                <a:gd name="connsiteY25" fmla="*/ 13324 h 14037"/>
                <a:gd name="connsiteX0" fmla="*/ 1010 w 12178"/>
                <a:gd name="connsiteY0" fmla="*/ 13667 h 14037"/>
                <a:gd name="connsiteX1" fmla="*/ 26 w 12178"/>
                <a:gd name="connsiteY1" fmla="*/ 13727 h 14037"/>
                <a:gd name="connsiteX2" fmla="*/ 2214 w 12178"/>
                <a:gd name="connsiteY2" fmla="*/ 9277 h 14037"/>
                <a:gd name="connsiteX3" fmla="*/ 2196 w 12178"/>
                <a:gd name="connsiteY3" fmla="*/ 8378 h 14037"/>
                <a:gd name="connsiteX4" fmla="*/ 3267 w 12178"/>
                <a:gd name="connsiteY4" fmla="*/ 5480 h 14037"/>
                <a:gd name="connsiteX5" fmla="*/ 4367 w 12178"/>
                <a:gd name="connsiteY5" fmla="*/ 4202 h 14037"/>
                <a:gd name="connsiteX6" fmla="*/ 5770 w 12178"/>
                <a:gd name="connsiteY6" fmla="*/ 2709 h 14037"/>
                <a:gd name="connsiteX7" fmla="*/ 6604 w 12178"/>
                <a:gd name="connsiteY7" fmla="*/ 427 h 14037"/>
                <a:gd name="connsiteX8" fmla="*/ 8191 w 12178"/>
                <a:gd name="connsiteY8" fmla="*/ 8 h 14037"/>
                <a:gd name="connsiteX9" fmla="*/ 9272 w 12178"/>
                <a:gd name="connsiteY9" fmla="*/ 195 h 14037"/>
                <a:gd name="connsiteX10" fmla="*/ 10252 w 12178"/>
                <a:gd name="connsiteY10" fmla="*/ 597 h 14037"/>
                <a:gd name="connsiteX11" fmla="*/ 11062 w 12178"/>
                <a:gd name="connsiteY11" fmla="*/ 1435 h 14037"/>
                <a:gd name="connsiteX12" fmla="*/ 11568 w 12178"/>
                <a:gd name="connsiteY12" fmla="*/ 2210 h 14037"/>
                <a:gd name="connsiteX13" fmla="*/ 11907 w 12178"/>
                <a:gd name="connsiteY13" fmla="*/ 2853 h 14037"/>
                <a:gd name="connsiteX14" fmla="*/ 12176 w 12178"/>
                <a:gd name="connsiteY14" fmla="*/ 3760 h 14037"/>
                <a:gd name="connsiteX15" fmla="*/ 12007 w 12178"/>
                <a:gd name="connsiteY15" fmla="*/ 4876 h 14037"/>
                <a:gd name="connsiteX16" fmla="*/ 11124 w 12178"/>
                <a:gd name="connsiteY16" fmla="*/ 3203 h 14037"/>
                <a:gd name="connsiteX17" fmla="*/ 10121 w 12178"/>
                <a:gd name="connsiteY17" fmla="*/ 4450 h 14037"/>
                <a:gd name="connsiteX18" fmla="*/ 9187 w 12178"/>
                <a:gd name="connsiteY18" fmla="*/ 5411 h 14037"/>
                <a:gd name="connsiteX19" fmla="*/ 8141 w 12178"/>
                <a:gd name="connsiteY19" fmla="*/ 6646 h 14037"/>
                <a:gd name="connsiteX20" fmla="*/ 6919 w 12178"/>
                <a:gd name="connsiteY20" fmla="*/ 7903 h 14037"/>
                <a:gd name="connsiteX21" fmla="*/ 5962 w 12178"/>
                <a:gd name="connsiteY21" fmla="*/ 9061 h 14037"/>
                <a:gd name="connsiteX22" fmla="*/ 5388 w 12178"/>
                <a:gd name="connsiteY22" fmla="*/ 9370 h 14037"/>
                <a:gd name="connsiteX23" fmla="*/ 4933 w 12178"/>
                <a:gd name="connsiteY23" fmla="*/ 10043 h 14037"/>
                <a:gd name="connsiteX24" fmla="*/ 3215 w 12178"/>
                <a:gd name="connsiteY24" fmla="*/ 11673 h 14037"/>
                <a:gd name="connsiteX25" fmla="*/ 1225 w 12178"/>
                <a:gd name="connsiteY25" fmla="*/ 13324 h 14037"/>
                <a:gd name="connsiteX0" fmla="*/ 1010 w 12178"/>
                <a:gd name="connsiteY0" fmla="*/ 13718 h 14088"/>
                <a:gd name="connsiteX1" fmla="*/ 26 w 12178"/>
                <a:gd name="connsiteY1" fmla="*/ 13778 h 14088"/>
                <a:gd name="connsiteX2" fmla="*/ 2214 w 12178"/>
                <a:gd name="connsiteY2" fmla="*/ 9328 h 14088"/>
                <a:gd name="connsiteX3" fmla="*/ 2196 w 12178"/>
                <a:gd name="connsiteY3" fmla="*/ 8429 h 14088"/>
                <a:gd name="connsiteX4" fmla="*/ 3267 w 12178"/>
                <a:gd name="connsiteY4" fmla="*/ 5531 h 14088"/>
                <a:gd name="connsiteX5" fmla="*/ 4367 w 12178"/>
                <a:gd name="connsiteY5" fmla="*/ 4253 h 14088"/>
                <a:gd name="connsiteX6" fmla="*/ 5770 w 12178"/>
                <a:gd name="connsiteY6" fmla="*/ 2760 h 14088"/>
                <a:gd name="connsiteX7" fmla="*/ 7332 w 12178"/>
                <a:gd name="connsiteY7" fmla="*/ 1301 h 14088"/>
                <a:gd name="connsiteX8" fmla="*/ 8191 w 12178"/>
                <a:gd name="connsiteY8" fmla="*/ 59 h 14088"/>
                <a:gd name="connsiteX9" fmla="*/ 9272 w 12178"/>
                <a:gd name="connsiteY9" fmla="*/ 246 h 14088"/>
                <a:gd name="connsiteX10" fmla="*/ 10252 w 12178"/>
                <a:gd name="connsiteY10" fmla="*/ 648 h 14088"/>
                <a:gd name="connsiteX11" fmla="*/ 11062 w 12178"/>
                <a:gd name="connsiteY11" fmla="*/ 1486 h 14088"/>
                <a:gd name="connsiteX12" fmla="*/ 11568 w 12178"/>
                <a:gd name="connsiteY12" fmla="*/ 2261 h 14088"/>
                <a:gd name="connsiteX13" fmla="*/ 11907 w 12178"/>
                <a:gd name="connsiteY13" fmla="*/ 2904 h 14088"/>
                <a:gd name="connsiteX14" fmla="*/ 12176 w 12178"/>
                <a:gd name="connsiteY14" fmla="*/ 3811 h 14088"/>
                <a:gd name="connsiteX15" fmla="*/ 12007 w 12178"/>
                <a:gd name="connsiteY15" fmla="*/ 4927 h 14088"/>
                <a:gd name="connsiteX16" fmla="*/ 11124 w 12178"/>
                <a:gd name="connsiteY16" fmla="*/ 3254 h 14088"/>
                <a:gd name="connsiteX17" fmla="*/ 10121 w 12178"/>
                <a:gd name="connsiteY17" fmla="*/ 4501 h 14088"/>
                <a:gd name="connsiteX18" fmla="*/ 9187 w 12178"/>
                <a:gd name="connsiteY18" fmla="*/ 5462 h 14088"/>
                <a:gd name="connsiteX19" fmla="*/ 8141 w 12178"/>
                <a:gd name="connsiteY19" fmla="*/ 6697 h 14088"/>
                <a:gd name="connsiteX20" fmla="*/ 6919 w 12178"/>
                <a:gd name="connsiteY20" fmla="*/ 7954 h 14088"/>
                <a:gd name="connsiteX21" fmla="*/ 5962 w 12178"/>
                <a:gd name="connsiteY21" fmla="*/ 9112 h 14088"/>
                <a:gd name="connsiteX22" fmla="*/ 5388 w 12178"/>
                <a:gd name="connsiteY22" fmla="*/ 9421 h 14088"/>
                <a:gd name="connsiteX23" fmla="*/ 4933 w 12178"/>
                <a:gd name="connsiteY23" fmla="*/ 10094 h 14088"/>
                <a:gd name="connsiteX24" fmla="*/ 3215 w 12178"/>
                <a:gd name="connsiteY24" fmla="*/ 11724 h 14088"/>
                <a:gd name="connsiteX25" fmla="*/ 1225 w 12178"/>
                <a:gd name="connsiteY25" fmla="*/ 13375 h 14088"/>
                <a:gd name="connsiteX0" fmla="*/ 1010 w 12178"/>
                <a:gd name="connsiteY0" fmla="*/ 13474 h 13844"/>
                <a:gd name="connsiteX1" fmla="*/ 26 w 12178"/>
                <a:gd name="connsiteY1" fmla="*/ 13534 h 13844"/>
                <a:gd name="connsiteX2" fmla="*/ 2214 w 12178"/>
                <a:gd name="connsiteY2" fmla="*/ 9084 h 13844"/>
                <a:gd name="connsiteX3" fmla="*/ 2196 w 12178"/>
                <a:gd name="connsiteY3" fmla="*/ 8185 h 13844"/>
                <a:gd name="connsiteX4" fmla="*/ 3267 w 12178"/>
                <a:gd name="connsiteY4" fmla="*/ 5287 h 13844"/>
                <a:gd name="connsiteX5" fmla="*/ 4367 w 12178"/>
                <a:gd name="connsiteY5" fmla="*/ 4009 h 13844"/>
                <a:gd name="connsiteX6" fmla="*/ 5770 w 12178"/>
                <a:gd name="connsiteY6" fmla="*/ 2516 h 13844"/>
                <a:gd name="connsiteX7" fmla="*/ 7332 w 12178"/>
                <a:gd name="connsiteY7" fmla="*/ 1057 h 13844"/>
                <a:gd name="connsiteX8" fmla="*/ 8743 w 12178"/>
                <a:gd name="connsiteY8" fmla="*/ 288 h 13844"/>
                <a:gd name="connsiteX9" fmla="*/ 9272 w 12178"/>
                <a:gd name="connsiteY9" fmla="*/ 2 h 13844"/>
                <a:gd name="connsiteX10" fmla="*/ 10252 w 12178"/>
                <a:gd name="connsiteY10" fmla="*/ 404 h 13844"/>
                <a:gd name="connsiteX11" fmla="*/ 11062 w 12178"/>
                <a:gd name="connsiteY11" fmla="*/ 1242 h 13844"/>
                <a:gd name="connsiteX12" fmla="*/ 11568 w 12178"/>
                <a:gd name="connsiteY12" fmla="*/ 2017 h 13844"/>
                <a:gd name="connsiteX13" fmla="*/ 11907 w 12178"/>
                <a:gd name="connsiteY13" fmla="*/ 2660 h 13844"/>
                <a:gd name="connsiteX14" fmla="*/ 12176 w 12178"/>
                <a:gd name="connsiteY14" fmla="*/ 3567 h 13844"/>
                <a:gd name="connsiteX15" fmla="*/ 12007 w 12178"/>
                <a:gd name="connsiteY15" fmla="*/ 4683 h 13844"/>
                <a:gd name="connsiteX16" fmla="*/ 11124 w 12178"/>
                <a:gd name="connsiteY16" fmla="*/ 3010 h 13844"/>
                <a:gd name="connsiteX17" fmla="*/ 10121 w 12178"/>
                <a:gd name="connsiteY17" fmla="*/ 4257 h 13844"/>
                <a:gd name="connsiteX18" fmla="*/ 9187 w 12178"/>
                <a:gd name="connsiteY18" fmla="*/ 5218 h 13844"/>
                <a:gd name="connsiteX19" fmla="*/ 8141 w 12178"/>
                <a:gd name="connsiteY19" fmla="*/ 6453 h 13844"/>
                <a:gd name="connsiteX20" fmla="*/ 6919 w 12178"/>
                <a:gd name="connsiteY20" fmla="*/ 7710 h 13844"/>
                <a:gd name="connsiteX21" fmla="*/ 5962 w 12178"/>
                <a:gd name="connsiteY21" fmla="*/ 8868 h 13844"/>
                <a:gd name="connsiteX22" fmla="*/ 5388 w 12178"/>
                <a:gd name="connsiteY22" fmla="*/ 9177 h 13844"/>
                <a:gd name="connsiteX23" fmla="*/ 4933 w 12178"/>
                <a:gd name="connsiteY23" fmla="*/ 9850 h 13844"/>
                <a:gd name="connsiteX24" fmla="*/ 3215 w 12178"/>
                <a:gd name="connsiteY24" fmla="*/ 11480 h 13844"/>
                <a:gd name="connsiteX25" fmla="*/ 1225 w 12178"/>
                <a:gd name="connsiteY25" fmla="*/ 13131 h 13844"/>
                <a:gd name="connsiteX0" fmla="*/ 1010 w 12178"/>
                <a:gd name="connsiteY0" fmla="*/ 13474 h 13844"/>
                <a:gd name="connsiteX1" fmla="*/ 26 w 12178"/>
                <a:gd name="connsiteY1" fmla="*/ 13534 h 13844"/>
                <a:gd name="connsiteX2" fmla="*/ 2214 w 12178"/>
                <a:gd name="connsiteY2" fmla="*/ 9084 h 13844"/>
                <a:gd name="connsiteX3" fmla="*/ 2196 w 12178"/>
                <a:gd name="connsiteY3" fmla="*/ 8185 h 13844"/>
                <a:gd name="connsiteX4" fmla="*/ 3267 w 12178"/>
                <a:gd name="connsiteY4" fmla="*/ 5287 h 13844"/>
                <a:gd name="connsiteX5" fmla="*/ 4367 w 12178"/>
                <a:gd name="connsiteY5" fmla="*/ 4009 h 13844"/>
                <a:gd name="connsiteX6" fmla="*/ 5770 w 12178"/>
                <a:gd name="connsiteY6" fmla="*/ 2516 h 13844"/>
                <a:gd name="connsiteX7" fmla="*/ 7332 w 12178"/>
                <a:gd name="connsiteY7" fmla="*/ 1057 h 13844"/>
                <a:gd name="connsiteX8" fmla="*/ 8743 w 12178"/>
                <a:gd name="connsiteY8" fmla="*/ 288 h 13844"/>
                <a:gd name="connsiteX9" fmla="*/ 9272 w 12178"/>
                <a:gd name="connsiteY9" fmla="*/ 2 h 13844"/>
                <a:gd name="connsiteX10" fmla="*/ 9820 w 12178"/>
                <a:gd name="connsiteY10" fmla="*/ 432 h 13844"/>
                <a:gd name="connsiteX11" fmla="*/ 11062 w 12178"/>
                <a:gd name="connsiteY11" fmla="*/ 1242 h 13844"/>
                <a:gd name="connsiteX12" fmla="*/ 11568 w 12178"/>
                <a:gd name="connsiteY12" fmla="*/ 2017 h 13844"/>
                <a:gd name="connsiteX13" fmla="*/ 11907 w 12178"/>
                <a:gd name="connsiteY13" fmla="*/ 2660 h 13844"/>
                <a:gd name="connsiteX14" fmla="*/ 12176 w 12178"/>
                <a:gd name="connsiteY14" fmla="*/ 3567 h 13844"/>
                <a:gd name="connsiteX15" fmla="*/ 12007 w 12178"/>
                <a:gd name="connsiteY15" fmla="*/ 4683 h 13844"/>
                <a:gd name="connsiteX16" fmla="*/ 11124 w 12178"/>
                <a:gd name="connsiteY16" fmla="*/ 3010 h 13844"/>
                <a:gd name="connsiteX17" fmla="*/ 10121 w 12178"/>
                <a:gd name="connsiteY17" fmla="*/ 4257 h 13844"/>
                <a:gd name="connsiteX18" fmla="*/ 9187 w 12178"/>
                <a:gd name="connsiteY18" fmla="*/ 5218 h 13844"/>
                <a:gd name="connsiteX19" fmla="*/ 8141 w 12178"/>
                <a:gd name="connsiteY19" fmla="*/ 6453 h 13844"/>
                <a:gd name="connsiteX20" fmla="*/ 6919 w 12178"/>
                <a:gd name="connsiteY20" fmla="*/ 7710 h 13844"/>
                <a:gd name="connsiteX21" fmla="*/ 5962 w 12178"/>
                <a:gd name="connsiteY21" fmla="*/ 8868 h 13844"/>
                <a:gd name="connsiteX22" fmla="*/ 5388 w 12178"/>
                <a:gd name="connsiteY22" fmla="*/ 9177 h 13844"/>
                <a:gd name="connsiteX23" fmla="*/ 4933 w 12178"/>
                <a:gd name="connsiteY23" fmla="*/ 9850 h 13844"/>
                <a:gd name="connsiteX24" fmla="*/ 3215 w 12178"/>
                <a:gd name="connsiteY24" fmla="*/ 11480 h 13844"/>
                <a:gd name="connsiteX25" fmla="*/ 1225 w 12178"/>
                <a:gd name="connsiteY25" fmla="*/ 13131 h 13844"/>
                <a:gd name="connsiteX0" fmla="*/ 1010 w 12178"/>
                <a:gd name="connsiteY0" fmla="*/ 13474 h 13844"/>
                <a:gd name="connsiteX1" fmla="*/ 26 w 12178"/>
                <a:gd name="connsiteY1" fmla="*/ 13534 h 13844"/>
                <a:gd name="connsiteX2" fmla="*/ 2214 w 12178"/>
                <a:gd name="connsiteY2" fmla="*/ 9084 h 13844"/>
                <a:gd name="connsiteX3" fmla="*/ 2196 w 12178"/>
                <a:gd name="connsiteY3" fmla="*/ 8185 h 13844"/>
                <a:gd name="connsiteX4" fmla="*/ 3267 w 12178"/>
                <a:gd name="connsiteY4" fmla="*/ 5287 h 13844"/>
                <a:gd name="connsiteX5" fmla="*/ 4367 w 12178"/>
                <a:gd name="connsiteY5" fmla="*/ 4009 h 13844"/>
                <a:gd name="connsiteX6" fmla="*/ 5770 w 12178"/>
                <a:gd name="connsiteY6" fmla="*/ 2516 h 13844"/>
                <a:gd name="connsiteX7" fmla="*/ 7332 w 12178"/>
                <a:gd name="connsiteY7" fmla="*/ 1057 h 13844"/>
                <a:gd name="connsiteX8" fmla="*/ 8743 w 12178"/>
                <a:gd name="connsiteY8" fmla="*/ 288 h 13844"/>
                <a:gd name="connsiteX9" fmla="*/ 9272 w 12178"/>
                <a:gd name="connsiteY9" fmla="*/ 2 h 13844"/>
                <a:gd name="connsiteX10" fmla="*/ 9820 w 12178"/>
                <a:gd name="connsiteY10" fmla="*/ 432 h 13844"/>
                <a:gd name="connsiteX11" fmla="*/ 10399 w 12178"/>
                <a:gd name="connsiteY11" fmla="*/ 1272 h 13844"/>
                <a:gd name="connsiteX12" fmla="*/ 11568 w 12178"/>
                <a:gd name="connsiteY12" fmla="*/ 2017 h 13844"/>
                <a:gd name="connsiteX13" fmla="*/ 11907 w 12178"/>
                <a:gd name="connsiteY13" fmla="*/ 2660 h 13844"/>
                <a:gd name="connsiteX14" fmla="*/ 12176 w 12178"/>
                <a:gd name="connsiteY14" fmla="*/ 3567 h 13844"/>
                <a:gd name="connsiteX15" fmla="*/ 12007 w 12178"/>
                <a:gd name="connsiteY15" fmla="*/ 4683 h 13844"/>
                <a:gd name="connsiteX16" fmla="*/ 11124 w 12178"/>
                <a:gd name="connsiteY16" fmla="*/ 3010 h 13844"/>
                <a:gd name="connsiteX17" fmla="*/ 10121 w 12178"/>
                <a:gd name="connsiteY17" fmla="*/ 4257 h 13844"/>
                <a:gd name="connsiteX18" fmla="*/ 9187 w 12178"/>
                <a:gd name="connsiteY18" fmla="*/ 5218 h 13844"/>
                <a:gd name="connsiteX19" fmla="*/ 8141 w 12178"/>
                <a:gd name="connsiteY19" fmla="*/ 6453 h 13844"/>
                <a:gd name="connsiteX20" fmla="*/ 6919 w 12178"/>
                <a:gd name="connsiteY20" fmla="*/ 7710 h 13844"/>
                <a:gd name="connsiteX21" fmla="*/ 5962 w 12178"/>
                <a:gd name="connsiteY21" fmla="*/ 8868 h 13844"/>
                <a:gd name="connsiteX22" fmla="*/ 5388 w 12178"/>
                <a:gd name="connsiteY22" fmla="*/ 9177 h 13844"/>
                <a:gd name="connsiteX23" fmla="*/ 4933 w 12178"/>
                <a:gd name="connsiteY23" fmla="*/ 9850 h 13844"/>
                <a:gd name="connsiteX24" fmla="*/ 3215 w 12178"/>
                <a:gd name="connsiteY24" fmla="*/ 11480 h 13844"/>
                <a:gd name="connsiteX25" fmla="*/ 1225 w 12178"/>
                <a:gd name="connsiteY25" fmla="*/ 13131 h 13844"/>
                <a:gd name="connsiteX0" fmla="*/ 1010 w 12178"/>
                <a:gd name="connsiteY0" fmla="*/ 13474 h 13844"/>
                <a:gd name="connsiteX1" fmla="*/ 26 w 12178"/>
                <a:gd name="connsiteY1" fmla="*/ 13534 h 13844"/>
                <a:gd name="connsiteX2" fmla="*/ 2214 w 12178"/>
                <a:gd name="connsiteY2" fmla="*/ 9084 h 13844"/>
                <a:gd name="connsiteX3" fmla="*/ 2196 w 12178"/>
                <a:gd name="connsiteY3" fmla="*/ 8185 h 13844"/>
                <a:gd name="connsiteX4" fmla="*/ 3267 w 12178"/>
                <a:gd name="connsiteY4" fmla="*/ 5287 h 13844"/>
                <a:gd name="connsiteX5" fmla="*/ 4367 w 12178"/>
                <a:gd name="connsiteY5" fmla="*/ 4009 h 13844"/>
                <a:gd name="connsiteX6" fmla="*/ 5770 w 12178"/>
                <a:gd name="connsiteY6" fmla="*/ 2516 h 13844"/>
                <a:gd name="connsiteX7" fmla="*/ 7332 w 12178"/>
                <a:gd name="connsiteY7" fmla="*/ 1057 h 13844"/>
                <a:gd name="connsiteX8" fmla="*/ 8743 w 12178"/>
                <a:gd name="connsiteY8" fmla="*/ 288 h 13844"/>
                <a:gd name="connsiteX9" fmla="*/ 9272 w 12178"/>
                <a:gd name="connsiteY9" fmla="*/ 2 h 13844"/>
                <a:gd name="connsiteX10" fmla="*/ 9820 w 12178"/>
                <a:gd name="connsiteY10" fmla="*/ 432 h 13844"/>
                <a:gd name="connsiteX11" fmla="*/ 10399 w 12178"/>
                <a:gd name="connsiteY11" fmla="*/ 1272 h 13844"/>
                <a:gd name="connsiteX12" fmla="*/ 11907 w 12178"/>
                <a:gd name="connsiteY12" fmla="*/ 2660 h 13844"/>
                <a:gd name="connsiteX13" fmla="*/ 12176 w 12178"/>
                <a:gd name="connsiteY13" fmla="*/ 3567 h 13844"/>
                <a:gd name="connsiteX14" fmla="*/ 12007 w 12178"/>
                <a:gd name="connsiteY14" fmla="*/ 4683 h 13844"/>
                <a:gd name="connsiteX15" fmla="*/ 11124 w 12178"/>
                <a:gd name="connsiteY15" fmla="*/ 3010 h 13844"/>
                <a:gd name="connsiteX16" fmla="*/ 10121 w 12178"/>
                <a:gd name="connsiteY16" fmla="*/ 4257 h 13844"/>
                <a:gd name="connsiteX17" fmla="*/ 9187 w 12178"/>
                <a:gd name="connsiteY17" fmla="*/ 5218 h 13844"/>
                <a:gd name="connsiteX18" fmla="*/ 8141 w 12178"/>
                <a:gd name="connsiteY18" fmla="*/ 6453 h 13844"/>
                <a:gd name="connsiteX19" fmla="*/ 6919 w 12178"/>
                <a:gd name="connsiteY19" fmla="*/ 7710 h 13844"/>
                <a:gd name="connsiteX20" fmla="*/ 5962 w 12178"/>
                <a:gd name="connsiteY20" fmla="*/ 8868 h 13844"/>
                <a:gd name="connsiteX21" fmla="*/ 5388 w 12178"/>
                <a:gd name="connsiteY21" fmla="*/ 9177 h 13844"/>
                <a:gd name="connsiteX22" fmla="*/ 4933 w 12178"/>
                <a:gd name="connsiteY22" fmla="*/ 9850 h 13844"/>
                <a:gd name="connsiteX23" fmla="*/ 3215 w 12178"/>
                <a:gd name="connsiteY23" fmla="*/ 11480 h 13844"/>
                <a:gd name="connsiteX24" fmla="*/ 1225 w 12178"/>
                <a:gd name="connsiteY24" fmla="*/ 13131 h 13844"/>
                <a:gd name="connsiteX0" fmla="*/ 1010 w 12178"/>
                <a:gd name="connsiteY0" fmla="*/ 13474 h 13844"/>
                <a:gd name="connsiteX1" fmla="*/ 26 w 12178"/>
                <a:gd name="connsiteY1" fmla="*/ 13534 h 13844"/>
                <a:gd name="connsiteX2" fmla="*/ 2214 w 12178"/>
                <a:gd name="connsiteY2" fmla="*/ 9084 h 13844"/>
                <a:gd name="connsiteX3" fmla="*/ 2196 w 12178"/>
                <a:gd name="connsiteY3" fmla="*/ 8185 h 13844"/>
                <a:gd name="connsiteX4" fmla="*/ 3267 w 12178"/>
                <a:gd name="connsiteY4" fmla="*/ 5287 h 13844"/>
                <a:gd name="connsiteX5" fmla="*/ 4367 w 12178"/>
                <a:gd name="connsiteY5" fmla="*/ 4009 h 13844"/>
                <a:gd name="connsiteX6" fmla="*/ 5770 w 12178"/>
                <a:gd name="connsiteY6" fmla="*/ 2516 h 13844"/>
                <a:gd name="connsiteX7" fmla="*/ 7332 w 12178"/>
                <a:gd name="connsiteY7" fmla="*/ 1057 h 13844"/>
                <a:gd name="connsiteX8" fmla="*/ 8743 w 12178"/>
                <a:gd name="connsiteY8" fmla="*/ 288 h 13844"/>
                <a:gd name="connsiteX9" fmla="*/ 9272 w 12178"/>
                <a:gd name="connsiteY9" fmla="*/ 2 h 13844"/>
                <a:gd name="connsiteX10" fmla="*/ 9820 w 12178"/>
                <a:gd name="connsiteY10" fmla="*/ 432 h 13844"/>
                <a:gd name="connsiteX11" fmla="*/ 10399 w 12178"/>
                <a:gd name="connsiteY11" fmla="*/ 1272 h 13844"/>
                <a:gd name="connsiteX12" fmla="*/ 12176 w 12178"/>
                <a:gd name="connsiteY12" fmla="*/ 3567 h 13844"/>
                <a:gd name="connsiteX13" fmla="*/ 12007 w 12178"/>
                <a:gd name="connsiteY13" fmla="*/ 4683 h 13844"/>
                <a:gd name="connsiteX14" fmla="*/ 11124 w 12178"/>
                <a:gd name="connsiteY14" fmla="*/ 3010 h 13844"/>
                <a:gd name="connsiteX15" fmla="*/ 10121 w 12178"/>
                <a:gd name="connsiteY15" fmla="*/ 4257 h 13844"/>
                <a:gd name="connsiteX16" fmla="*/ 9187 w 12178"/>
                <a:gd name="connsiteY16" fmla="*/ 5218 h 13844"/>
                <a:gd name="connsiteX17" fmla="*/ 8141 w 12178"/>
                <a:gd name="connsiteY17" fmla="*/ 6453 h 13844"/>
                <a:gd name="connsiteX18" fmla="*/ 6919 w 12178"/>
                <a:gd name="connsiteY18" fmla="*/ 7710 h 13844"/>
                <a:gd name="connsiteX19" fmla="*/ 5962 w 12178"/>
                <a:gd name="connsiteY19" fmla="*/ 8868 h 13844"/>
                <a:gd name="connsiteX20" fmla="*/ 5388 w 12178"/>
                <a:gd name="connsiteY20" fmla="*/ 9177 h 13844"/>
                <a:gd name="connsiteX21" fmla="*/ 4933 w 12178"/>
                <a:gd name="connsiteY21" fmla="*/ 9850 h 13844"/>
                <a:gd name="connsiteX22" fmla="*/ 3215 w 12178"/>
                <a:gd name="connsiteY22" fmla="*/ 11480 h 13844"/>
                <a:gd name="connsiteX23" fmla="*/ 1225 w 12178"/>
                <a:gd name="connsiteY23" fmla="*/ 13131 h 13844"/>
                <a:gd name="connsiteX0" fmla="*/ 1010 w 12008"/>
                <a:gd name="connsiteY0" fmla="*/ 13474 h 13844"/>
                <a:gd name="connsiteX1" fmla="*/ 26 w 12008"/>
                <a:gd name="connsiteY1" fmla="*/ 13534 h 13844"/>
                <a:gd name="connsiteX2" fmla="*/ 2214 w 12008"/>
                <a:gd name="connsiteY2" fmla="*/ 9084 h 13844"/>
                <a:gd name="connsiteX3" fmla="*/ 2196 w 12008"/>
                <a:gd name="connsiteY3" fmla="*/ 8185 h 13844"/>
                <a:gd name="connsiteX4" fmla="*/ 3267 w 12008"/>
                <a:gd name="connsiteY4" fmla="*/ 5287 h 13844"/>
                <a:gd name="connsiteX5" fmla="*/ 4367 w 12008"/>
                <a:gd name="connsiteY5" fmla="*/ 4009 h 13844"/>
                <a:gd name="connsiteX6" fmla="*/ 5770 w 12008"/>
                <a:gd name="connsiteY6" fmla="*/ 2516 h 13844"/>
                <a:gd name="connsiteX7" fmla="*/ 7332 w 12008"/>
                <a:gd name="connsiteY7" fmla="*/ 1057 h 13844"/>
                <a:gd name="connsiteX8" fmla="*/ 8743 w 12008"/>
                <a:gd name="connsiteY8" fmla="*/ 288 h 13844"/>
                <a:gd name="connsiteX9" fmla="*/ 9272 w 12008"/>
                <a:gd name="connsiteY9" fmla="*/ 2 h 13844"/>
                <a:gd name="connsiteX10" fmla="*/ 9820 w 12008"/>
                <a:gd name="connsiteY10" fmla="*/ 432 h 13844"/>
                <a:gd name="connsiteX11" fmla="*/ 10399 w 12008"/>
                <a:gd name="connsiteY11" fmla="*/ 1272 h 13844"/>
                <a:gd name="connsiteX12" fmla="*/ 10895 w 12008"/>
                <a:gd name="connsiteY12" fmla="*/ 2221 h 13844"/>
                <a:gd name="connsiteX13" fmla="*/ 12007 w 12008"/>
                <a:gd name="connsiteY13" fmla="*/ 4683 h 13844"/>
                <a:gd name="connsiteX14" fmla="*/ 11124 w 12008"/>
                <a:gd name="connsiteY14" fmla="*/ 3010 h 13844"/>
                <a:gd name="connsiteX15" fmla="*/ 10121 w 12008"/>
                <a:gd name="connsiteY15" fmla="*/ 4257 h 13844"/>
                <a:gd name="connsiteX16" fmla="*/ 9187 w 12008"/>
                <a:gd name="connsiteY16" fmla="*/ 5218 h 13844"/>
                <a:gd name="connsiteX17" fmla="*/ 8141 w 12008"/>
                <a:gd name="connsiteY17" fmla="*/ 6453 h 13844"/>
                <a:gd name="connsiteX18" fmla="*/ 6919 w 12008"/>
                <a:gd name="connsiteY18" fmla="*/ 7710 h 13844"/>
                <a:gd name="connsiteX19" fmla="*/ 5962 w 12008"/>
                <a:gd name="connsiteY19" fmla="*/ 8868 h 13844"/>
                <a:gd name="connsiteX20" fmla="*/ 5388 w 12008"/>
                <a:gd name="connsiteY20" fmla="*/ 9177 h 13844"/>
                <a:gd name="connsiteX21" fmla="*/ 4933 w 12008"/>
                <a:gd name="connsiteY21" fmla="*/ 9850 h 13844"/>
                <a:gd name="connsiteX22" fmla="*/ 3215 w 12008"/>
                <a:gd name="connsiteY22" fmla="*/ 11480 h 13844"/>
                <a:gd name="connsiteX23" fmla="*/ 1225 w 12008"/>
                <a:gd name="connsiteY23" fmla="*/ 13131 h 13844"/>
                <a:gd name="connsiteX0" fmla="*/ 1010 w 11161"/>
                <a:gd name="connsiteY0" fmla="*/ 13474 h 13844"/>
                <a:gd name="connsiteX1" fmla="*/ 26 w 11161"/>
                <a:gd name="connsiteY1" fmla="*/ 13534 h 13844"/>
                <a:gd name="connsiteX2" fmla="*/ 2214 w 11161"/>
                <a:gd name="connsiteY2" fmla="*/ 9084 h 13844"/>
                <a:gd name="connsiteX3" fmla="*/ 2196 w 11161"/>
                <a:gd name="connsiteY3" fmla="*/ 8185 h 13844"/>
                <a:gd name="connsiteX4" fmla="*/ 3267 w 11161"/>
                <a:gd name="connsiteY4" fmla="*/ 5287 h 13844"/>
                <a:gd name="connsiteX5" fmla="*/ 4367 w 11161"/>
                <a:gd name="connsiteY5" fmla="*/ 4009 h 13844"/>
                <a:gd name="connsiteX6" fmla="*/ 5770 w 11161"/>
                <a:gd name="connsiteY6" fmla="*/ 2516 h 13844"/>
                <a:gd name="connsiteX7" fmla="*/ 7332 w 11161"/>
                <a:gd name="connsiteY7" fmla="*/ 1057 h 13844"/>
                <a:gd name="connsiteX8" fmla="*/ 8743 w 11161"/>
                <a:gd name="connsiteY8" fmla="*/ 288 h 13844"/>
                <a:gd name="connsiteX9" fmla="*/ 9272 w 11161"/>
                <a:gd name="connsiteY9" fmla="*/ 2 h 13844"/>
                <a:gd name="connsiteX10" fmla="*/ 9820 w 11161"/>
                <a:gd name="connsiteY10" fmla="*/ 432 h 13844"/>
                <a:gd name="connsiteX11" fmla="*/ 10399 w 11161"/>
                <a:gd name="connsiteY11" fmla="*/ 1272 h 13844"/>
                <a:gd name="connsiteX12" fmla="*/ 10895 w 11161"/>
                <a:gd name="connsiteY12" fmla="*/ 2221 h 13844"/>
                <a:gd name="connsiteX13" fmla="*/ 11124 w 11161"/>
                <a:gd name="connsiteY13" fmla="*/ 3010 h 13844"/>
                <a:gd name="connsiteX14" fmla="*/ 10121 w 11161"/>
                <a:gd name="connsiteY14" fmla="*/ 4257 h 13844"/>
                <a:gd name="connsiteX15" fmla="*/ 9187 w 11161"/>
                <a:gd name="connsiteY15" fmla="*/ 5218 h 13844"/>
                <a:gd name="connsiteX16" fmla="*/ 8141 w 11161"/>
                <a:gd name="connsiteY16" fmla="*/ 6453 h 13844"/>
                <a:gd name="connsiteX17" fmla="*/ 6919 w 11161"/>
                <a:gd name="connsiteY17" fmla="*/ 7710 h 13844"/>
                <a:gd name="connsiteX18" fmla="*/ 5962 w 11161"/>
                <a:gd name="connsiteY18" fmla="*/ 8868 h 13844"/>
                <a:gd name="connsiteX19" fmla="*/ 5388 w 11161"/>
                <a:gd name="connsiteY19" fmla="*/ 9177 h 13844"/>
                <a:gd name="connsiteX20" fmla="*/ 4933 w 11161"/>
                <a:gd name="connsiteY20" fmla="*/ 9850 h 13844"/>
                <a:gd name="connsiteX21" fmla="*/ 3215 w 11161"/>
                <a:gd name="connsiteY21" fmla="*/ 11480 h 13844"/>
                <a:gd name="connsiteX22" fmla="*/ 1225 w 11161"/>
                <a:gd name="connsiteY22" fmla="*/ 13131 h 13844"/>
                <a:gd name="connsiteX0" fmla="*/ 986 w 11137"/>
                <a:gd name="connsiteY0" fmla="*/ 13474 h 13775"/>
                <a:gd name="connsiteX1" fmla="*/ 2 w 11137"/>
                <a:gd name="connsiteY1" fmla="*/ 13534 h 13775"/>
                <a:gd name="connsiteX2" fmla="*/ 1248 w 11137"/>
                <a:gd name="connsiteY2" fmla="*/ 10019 h 13775"/>
                <a:gd name="connsiteX3" fmla="*/ 2172 w 11137"/>
                <a:gd name="connsiteY3" fmla="*/ 8185 h 13775"/>
                <a:gd name="connsiteX4" fmla="*/ 3243 w 11137"/>
                <a:gd name="connsiteY4" fmla="*/ 5287 h 13775"/>
                <a:gd name="connsiteX5" fmla="*/ 4343 w 11137"/>
                <a:gd name="connsiteY5" fmla="*/ 4009 h 13775"/>
                <a:gd name="connsiteX6" fmla="*/ 5746 w 11137"/>
                <a:gd name="connsiteY6" fmla="*/ 2516 h 13775"/>
                <a:gd name="connsiteX7" fmla="*/ 7308 w 11137"/>
                <a:gd name="connsiteY7" fmla="*/ 1057 h 13775"/>
                <a:gd name="connsiteX8" fmla="*/ 8719 w 11137"/>
                <a:gd name="connsiteY8" fmla="*/ 288 h 13775"/>
                <a:gd name="connsiteX9" fmla="*/ 9248 w 11137"/>
                <a:gd name="connsiteY9" fmla="*/ 2 h 13775"/>
                <a:gd name="connsiteX10" fmla="*/ 9796 w 11137"/>
                <a:gd name="connsiteY10" fmla="*/ 432 h 13775"/>
                <a:gd name="connsiteX11" fmla="*/ 10375 w 11137"/>
                <a:gd name="connsiteY11" fmla="*/ 1272 h 13775"/>
                <a:gd name="connsiteX12" fmla="*/ 10871 w 11137"/>
                <a:gd name="connsiteY12" fmla="*/ 2221 h 13775"/>
                <a:gd name="connsiteX13" fmla="*/ 11100 w 11137"/>
                <a:gd name="connsiteY13" fmla="*/ 3010 h 13775"/>
                <a:gd name="connsiteX14" fmla="*/ 10097 w 11137"/>
                <a:gd name="connsiteY14" fmla="*/ 4257 h 13775"/>
                <a:gd name="connsiteX15" fmla="*/ 9163 w 11137"/>
                <a:gd name="connsiteY15" fmla="*/ 5218 h 13775"/>
                <a:gd name="connsiteX16" fmla="*/ 8117 w 11137"/>
                <a:gd name="connsiteY16" fmla="*/ 6453 h 13775"/>
                <a:gd name="connsiteX17" fmla="*/ 6895 w 11137"/>
                <a:gd name="connsiteY17" fmla="*/ 7710 h 13775"/>
                <a:gd name="connsiteX18" fmla="*/ 5938 w 11137"/>
                <a:gd name="connsiteY18" fmla="*/ 8868 h 13775"/>
                <a:gd name="connsiteX19" fmla="*/ 5364 w 11137"/>
                <a:gd name="connsiteY19" fmla="*/ 9177 h 13775"/>
                <a:gd name="connsiteX20" fmla="*/ 4909 w 11137"/>
                <a:gd name="connsiteY20" fmla="*/ 9850 h 13775"/>
                <a:gd name="connsiteX21" fmla="*/ 3191 w 11137"/>
                <a:gd name="connsiteY21" fmla="*/ 11480 h 13775"/>
                <a:gd name="connsiteX22" fmla="*/ 1201 w 11137"/>
                <a:gd name="connsiteY22" fmla="*/ 13131 h 13775"/>
                <a:gd name="connsiteX0" fmla="*/ 986 w 11137"/>
                <a:gd name="connsiteY0" fmla="*/ 13474 h 13775"/>
                <a:gd name="connsiteX1" fmla="*/ 2 w 11137"/>
                <a:gd name="connsiteY1" fmla="*/ 13534 h 13775"/>
                <a:gd name="connsiteX2" fmla="*/ 1248 w 11137"/>
                <a:gd name="connsiteY2" fmla="*/ 10019 h 13775"/>
                <a:gd name="connsiteX3" fmla="*/ 1769 w 11137"/>
                <a:gd name="connsiteY3" fmla="*/ 8288 h 13775"/>
                <a:gd name="connsiteX4" fmla="*/ 3243 w 11137"/>
                <a:gd name="connsiteY4" fmla="*/ 5287 h 13775"/>
                <a:gd name="connsiteX5" fmla="*/ 4343 w 11137"/>
                <a:gd name="connsiteY5" fmla="*/ 4009 h 13775"/>
                <a:gd name="connsiteX6" fmla="*/ 5746 w 11137"/>
                <a:gd name="connsiteY6" fmla="*/ 2516 h 13775"/>
                <a:gd name="connsiteX7" fmla="*/ 7308 w 11137"/>
                <a:gd name="connsiteY7" fmla="*/ 1057 h 13775"/>
                <a:gd name="connsiteX8" fmla="*/ 8719 w 11137"/>
                <a:gd name="connsiteY8" fmla="*/ 288 h 13775"/>
                <a:gd name="connsiteX9" fmla="*/ 9248 w 11137"/>
                <a:gd name="connsiteY9" fmla="*/ 2 h 13775"/>
                <a:gd name="connsiteX10" fmla="*/ 9796 w 11137"/>
                <a:gd name="connsiteY10" fmla="*/ 432 h 13775"/>
                <a:gd name="connsiteX11" fmla="*/ 10375 w 11137"/>
                <a:gd name="connsiteY11" fmla="*/ 1272 h 13775"/>
                <a:gd name="connsiteX12" fmla="*/ 10871 w 11137"/>
                <a:gd name="connsiteY12" fmla="*/ 2221 h 13775"/>
                <a:gd name="connsiteX13" fmla="*/ 11100 w 11137"/>
                <a:gd name="connsiteY13" fmla="*/ 3010 h 13775"/>
                <a:gd name="connsiteX14" fmla="*/ 10097 w 11137"/>
                <a:gd name="connsiteY14" fmla="*/ 4257 h 13775"/>
                <a:gd name="connsiteX15" fmla="*/ 9163 w 11137"/>
                <a:gd name="connsiteY15" fmla="*/ 5218 h 13775"/>
                <a:gd name="connsiteX16" fmla="*/ 8117 w 11137"/>
                <a:gd name="connsiteY16" fmla="*/ 6453 h 13775"/>
                <a:gd name="connsiteX17" fmla="*/ 6895 w 11137"/>
                <a:gd name="connsiteY17" fmla="*/ 7710 h 13775"/>
                <a:gd name="connsiteX18" fmla="*/ 5938 w 11137"/>
                <a:gd name="connsiteY18" fmla="*/ 8868 h 13775"/>
                <a:gd name="connsiteX19" fmla="*/ 5364 w 11137"/>
                <a:gd name="connsiteY19" fmla="*/ 9177 h 13775"/>
                <a:gd name="connsiteX20" fmla="*/ 4909 w 11137"/>
                <a:gd name="connsiteY20" fmla="*/ 9850 h 13775"/>
                <a:gd name="connsiteX21" fmla="*/ 3191 w 11137"/>
                <a:gd name="connsiteY21" fmla="*/ 11480 h 13775"/>
                <a:gd name="connsiteX22" fmla="*/ 1201 w 11137"/>
                <a:gd name="connsiteY22" fmla="*/ 13131 h 13775"/>
                <a:gd name="connsiteX0" fmla="*/ 986 w 11137"/>
                <a:gd name="connsiteY0" fmla="*/ 13474 h 13775"/>
                <a:gd name="connsiteX1" fmla="*/ 2 w 11137"/>
                <a:gd name="connsiteY1" fmla="*/ 13534 h 13775"/>
                <a:gd name="connsiteX2" fmla="*/ 1248 w 11137"/>
                <a:gd name="connsiteY2" fmla="*/ 10019 h 13775"/>
                <a:gd name="connsiteX3" fmla="*/ 1769 w 11137"/>
                <a:gd name="connsiteY3" fmla="*/ 8288 h 13775"/>
                <a:gd name="connsiteX4" fmla="*/ 3243 w 11137"/>
                <a:gd name="connsiteY4" fmla="*/ 5287 h 13775"/>
                <a:gd name="connsiteX5" fmla="*/ 4343 w 11137"/>
                <a:gd name="connsiteY5" fmla="*/ 4009 h 13775"/>
                <a:gd name="connsiteX6" fmla="*/ 5746 w 11137"/>
                <a:gd name="connsiteY6" fmla="*/ 2516 h 13775"/>
                <a:gd name="connsiteX7" fmla="*/ 7308 w 11137"/>
                <a:gd name="connsiteY7" fmla="*/ 1057 h 13775"/>
                <a:gd name="connsiteX8" fmla="*/ 8719 w 11137"/>
                <a:gd name="connsiteY8" fmla="*/ 288 h 13775"/>
                <a:gd name="connsiteX9" fmla="*/ 9248 w 11137"/>
                <a:gd name="connsiteY9" fmla="*/ 2 h 13775"/>
                <a:gd name="connsiteX10" fmla="*/ 9796 w 11137"/>
                <a:gd name="connsiteY10" fmla="*/ 432 h 13775"/>
                <a:gd name="connsiteX11" fmla="*/ 10375 w 11137"/>
                <a:gd name="connsiteY11" fmla="*/ 1272 h 13775"/>
                <a:gd name="connsiteX12" fmla="*/ 10871 w 11137"/>
                <a:gd name="connsiteY12" fmla="*/ 2221 h 13775"/>
                <a:gd name="connsiteX13" fmla="*/ 11100 w 11137"/>
                <a:gd name="connsiteY13" fmla="*/ 3010 h 13775"/>
                <a:gd name="connsiteX14" fmla="*/ 10097 w 11137"/>
                <a:gd name="connsiteY14" fmla="*/ 4257 h 13775"/>
                <a:gd name="connsiteX15" fmla="*/ 9163 w 11137"/>
                <a:gd name="connsiteY15" fmla="*/ 5218 h 13775"/>
                <a:gd name="connsiteX16" fmla="*/ 8117 w 11137"/>
                <a:gd name="connsiteY16" fmla="*/ 6453 h 13775"/>
                <a:gd name="connsiteX17" fmla="*/ 6895 w 11137"/>
                <a:gd name="connsiteY17" fmla="*/ 7710 h 13775"/>
                <a:gd name="connsiteX18" fmla="*/ 6079 w 11137"/>
                <a:gd name="connsiteY18" fmla="*/ 8541 h 13775"/>
                <a:gd name="connsiteX19" fmla="*/ 5364 w 11137"/>
                <a:gd name="connsiteY19" fmla="*/ 9177 h 13775"/>
                <a:gd name="connsiteX20" fmla="*/ 4909 w 11137"/>
                <a:gd name="connsiteY20" fmla="*/ 9850 h 13775"/>
                <a:gd name="connsiteX21" fmla="*/ 3191 w 11137"/>
                <a:gd name="connsiteY21" fmla="*/ 11480 h 13775"/>
                <a:gd name="connsiteX22" fmla="*/ 1201 w 11137"/>
                <a:gd name="connsiteY22" fmla="*/ 13131 h 13775"/>
                <a:gd name="connsiteX0" fmla="*/ 986 w 11137"/>
                <a:gd name="connsiteY0" fmla="*/ 13474 h 13775"/>
                <a:gd name="connsiteX1" fmla="*/ 2 w 11137"/>
                <a:gd name="connsiteY1" fmla="*/ 13534 h 13775"/>
                <a:gd name="connsiteX2" fmla="*/ 1248 w 11137"/>
                <a:gd name="connsiteY2" fmla="*/ 10019 h 13775"/>
                <a:gd name="connsiteX3" fmla="*/ 1769 w 11137"/>
                <a:gd name="connsiteY3" fmla="*/ 8288 h 13775"/>
                <a:gd name="connsiteX4" fmla="*/ 3243 w 11137"/>
                <a:gd name="connsiteY4" fmla="*/ 5287 h 13775"/>
                <a:gd name="connsiteX5" fmla="*/ 4343 w 11137"/>
                <a:gd name="connsiteY5" fmla="*/ 4009 h 13775"/>
                <a:gd name="connsiteX6" fmla="*/ 5746 w 11137"/>
                <a:gd name="connsiteY6" fmla="*/ 2516 h 13775"/>
                <a:gd name="connsiteX7" fmla="*/ 7308 w 11137"/>
                <a:gd name="connsiteY7" fmla="*/ 1057 h 13775"/>
                <a:gd name="connsiteX8" fmla="*/ 8719 w 11137"/>
                <a:gd name="connsiteY8" fmla="*/ 288 h 13775"/>
                <a:gd name="connsiteX9" fmla="*/ 9248 w 11137"/>
                <a:gd name="connsiteY9" fmla="*/ 2 h 13775"/>
                <a:gd name="connsiteX10" fmla="*/ 9796 w 11137"/>
                <a:gd name="connsiteY10" fmla="*/ 432 h 13775"/>
                <a:gd name="connsiteX11" fmla="*/ 10375 w 11137"/>
                <a:gd name="connsiteY11" fmla="*/ 1272 h 13775"/>
                <a:gd name="connsiteX12" fmla="*/ 10871 w 11137"/>
                <a:gd name="connsiteY12" fmla="*/ 2221 h 13775"/>
                <a:gd name="connsiteX13" fmla="*/ 11100 w 11137"/>
                <a:gd name="connsiteY13" fmla="*/ 3010 h 13775"/>
                <a:gd name="connsiteX14" fmla="*/ 10097 w 11137"/>
                <a:gd name="connsiteY14" fmla="*/ 4257 h 13775"/>
                <a:gd name="connsiteX15" fmla="*/ 9163 w 11137"/>
                <a:gd name="connsiteY15" fmla="*/ 5218 h 13775"/>
                <a:gd name="connsiteX16" fmla="*/ 8117 w 11137"/>
                <a:gd name="connsiteY16" fmla="*/ 6453 h 13775"/>
                <a:gd name="connsiteX17" fmla="*/ 6895 w 11137"/>
                <a:gd name="connsiteY17" fmla="*/ 7710 h 13775"/>
                <a:gd name="connsiteX18" fmla="*/ 6079 w 11137"/>
                <a:gd name="connsiteY18" fmla="*/ 8541 h 13775"/>
                <a:gd name="connsiteX19" fmla="*/ 5364 w 11137"/>
                <a:gd name="connsiteY19" fmla="*/ 9177 h 13775"/>
                <a:gd name="connsiteX20" fmla="*/ 4423 w 11137"/>
                <a:gd name="connsiteY20" fmla="*/ 10280 h 13775"/>
                <a:gd name="connsiteX21" fmla="*/ 3191 w 11137"/>
                <a:gd name="connsiteY21" fmla="*/ 11480 h 13775"/>
                <a:gd name="connsiteX22" fmla="*/ 1201 w 11137"/>
                <a:gd name="connsiteY22" fmla="*/ 13131 h 13775"/>
                <a:gd name="connsiteX0" fmla="*/ 986 w 11137"/>
                <a:gd name="connsiteY0" fmla="*/ 13474 h 13775"/>
                <a:gd name="connsiteX1" fmla="*/ 2 w 11137"/>
                <a:gd name="connsiteY1" fmla="*/ 13534 h 13775"/>
                <a:gd name="connsiteX2" fmla="*/ 1248 w 11137"/>
                <a:gd name="connsiteY2" fmla="*/ 10019 h 13775"/>
                <a:gd name="connsiteX3" fmla="*/ 1769 w 11137"/>
                <a:gd name="connsiteY3" fmla="*/ 8288 h 13775"/>
                <a:gd name="connsiteX4" fmla="*/ 3243 w 11137"/>
                <a:gd name="connsiteY4" fmla="*/ 5287 h 13775"/>
                <a:gd name="connsiteX5" fmla="*/ 4343 w 11137"/>
                <a:gd name="connsiteY5" fmla="*/ 4009 h 13775"/>
                <a:gd name="connsiteX6" fmla="*/ 5746 w 11137"/>
                <a:gd name="connsiteY6" fmla="*/ 2516 h 13775"/>
                <a:gd name="connsiteX7" fmla="*/ 7308 w 11137"/>
                <a:gd name="connsiteY7" fmla="*/ 1057 h 13775"/>
                <a:gd name="connsiteX8" fmla="*/ 8719 w 11137"/>
                <a:gd name="connsiteY8" fmla="*/ 288 h 13775"/>
                <a:gd name="connsiteX9" fmla="*/ 9248 w 11137"/>
                <a:gd name="connsiteY9" fmla="*/ 2 h 13775"/>
                <a:gd name="connsiteX10" fmla="*/ 9796 w 11137"/>
                <a:gd name="connsiteY10" fmla="*/ 432 h 13775"/>
                <a:gd name="connsiteX11" fmla="*/ 10375 w 11137"/>
                <a:gd name="connsiteY11" fmla="*/ 1272 h 13775"/>
                <a:gd name="connsiteX12" fmla="*/ 10871 w 11137"/>
                <a:gd name="connsiteY12" fmla="*/ 2221 h 13775"/>
                <a:gd name="connsiteX13" fmla="*/ 11100 w 11137"/>
                <a:gd name="connsiteY13" fmla="*/ 3010 h 13775"/>
                <a:gd name="connsiteX14" fmla="*/ 10097 w 11137"/>
                <a:gd name="connsiteY14" fmla="*/ 4257 h 13775"/>
                <a:gd name="connsiteX15" fmla="*/ 9163 w 11137"/>
                <a:gd name="connsiteY15" fmla="*/ 5218 h 13775"/>
                <a:gd name="connsiteX16" fmla="*/ 8117 w 11137"/>
                <a:gd name="connsiteY16" fmla="*/ 6453 h 13775"/>
                <a:gd name="connsiteX17" fmla="*/ 6895 w 11137"/>
                <a:gd name="connsiteY17" fmla="*/ 7710 h 13775"/>
                <a:gd name="connsiteX18" fmla="*/ 6079 w 11137"/>
                <a:gd name="connsiteY18" fmla="*/ 8541 h 13775"/>
                <a:gd name="connsiteX19" fmla="*/ 5364 w 11137"/>
                <a:gd name="connsiteY19" fmla="*/ 9177 h 13775"/>
                <a:gd name="connsiteX20" fmla="*/ 4423 w 11137"/>
                <a:gd name="connsiteY20" fmla="*/ 10280 h 13775"/>
                <a:gd name="connsiteX21" fmla="*/ 2761 w 11137"/>
                <a:gd name="connsiteY21" fmla="*/ 11709 h 13775"/>
                <a:gd name="connsiteX22" fmla="*/ 1201 w 11137"/>
                <a:gd name="connsiteY22" fmla="*/ 13131 h 13775"/>
                <a:gd name="connsiteX0" fmla="*/ 986 w 11137"/>
                <a:gd name="connsiteY0" fmla="*/ 13474 h 13775"/>
                <a:gd name="connsiteX1" fmla="*/ 2 w 11137"/>
                <a:gd name="connsiteY1" fmla="*/ 13534 h 13775"/>
                <a:gd name="connsiteX2" fmla="*/ 1248 w 11137"/>
                <a:gd name="connsiteY2" fmla="*/ 10019 h 13775"/>
                <a:gd name="connsiteX3" fmla="*/ 1769 w 11137"/>
                <a:gd name="connsiteY3" fmla="*/ 8288 h 13775"/>
                <a:gd name="connsiteX4" fmla="*/ 3243 w 11137"/>
                <a:gd name="connsiteY4" fmla="*/ 5287 h 13775"/>
                <a:gd name="connsiteX5" fmla="*/ 4343 w 11137"/>
                <a:gd name="connsiteY5" fmla="*/ 4009 h 13775"/>
                <a:gd name="connsiteX6" fmla="*/ 5746 w 11137"/>
                <a:gd name="connsiteY6" fmla="*/ 2516 h 13775"/>
                <a:gd name="connsiteX7" fmla="*/ 7308 w 11137"/>
                <a:gd name="connsiteY7" fmla="*/ 1057 h 13775"/>
                <a:gd name="connsiteX8" fmla="*/ 8719 w 11137"/>
                <a:gd name="connsiteY8" fmla="*/ 288 h 13775"/>
                <a:gd name="connsiteX9" fmla="*/ 9248 w 11137"/>
                <a:gd name="connsiteY9" fmla="*/ 2 h 13775"/>
                <a:gd name="connsiteX10" fmla="*/ 9796 w 11137"/>
                <a:gd name="connsiteY10" fmla="*/ 432 h 13775"/>
                <a:gd name="connsiteX11" fmla="*/ 10375 w 11137"/>
                <a:gd name="connsiteY11" fmla="*/ 1272 h 13775"/>
                <a:gd name="connsiteX12" fmla="*/ 10871 w 11137"/>
                <a:gd name="connsiteY12" fmla="*/ 2221 h 13775"/>
                <a:gd name="connsiteX13" fmla="*/ 11100 w 11137"/>
                <a:gd name="connsiteY13" fmla="*/ 3010 h 13775"/>
                <a:gd name="connsiteX14" fmla="*/ 10097 w 11137"/>
                <a:gd name="connsiteY14" fmla="*/ 4257 h 13775"/>
                <a:gd name="connsiteX15" fmla="*/ 9163 w 11137"/>
                <a:gd name="connsiteY15" fmla="*/ 5218 h 13775"/>
                <a:gd name="connsiteX16" fmla="*/ 8117 w 11137"/>
                <a:gd name="connsiteY16" fmla="*/ 6453 h 13775"/>
                <a:gd name="connsiteX17" fmla="*/ 6895 w 11137"/>
                <a:gd name="connsiteY17" fmla="*/ 7710 h 13775"/>
                <a:gd name="connsiteX18" fmla="*/ 6079 w 11137"/>
                <a:gd name="connsiteY18" fmla="*/ 8541 h 13775"/>
                <a:gd name="connsiteX19" fmla="*/ 5364 w 11137"/>
                <a:gd name="connsiteY19" fmla="*/ 9177 h 13775"/>
                <a:gd name="connsiteX20" fmla="*/ 4450 w 11137"/>
                <a:gd name="connsiteY20" fmla="*/ 10104 h 13775"/>
                <a:gd name="connsiteX21" fmla="*/ 2761 w 11137"/>
                <a:gd name="connsiteY21" fmla="*/ 11709 h 13775"/>
                <a:gd name="connsiteX22" fmla="*/ 1201 w 11137"/>
                <a:gd name="connsiteY22" fmla="*/ 13131 h 13775"/>
                <a:gd name="connsiteX0" fmla="*/ 991 w 11142"/>
                <a:gd name="connsiteY0" fmla="*/ 13474 h 13775"/>
                <a:gd name="connsiteX1" fmla="*/ 7 w 11142"/>
                <a:gd name="connsiteY1" fmla="*/ 13534 h 13775"/>
                <a:gd name="connsiteX2" fmla="*/ 577 w 11142"/>
                <a:gd name="connsiteY2" fmla="*/ 11823 h 13775"/>
                <a:gd name="connsiteX3" fmla="*/ 1253 w 11142"/>
                <a:gd name="connsiteY3" fmla="*/ 10019 h 13775"/>
                <a:gd name="connsiteX4" fmla="*/ 1774 w 11142"/>
                <a:gd name="connsiteY4" fmla="*/ 8288 h 13775"/>
                <a:gd name="connsiteX5" fmla="*/ 3248 w 11142"/>
                <a:gd name="connsiteY5" fmla="*/ 5287 h 13775"/>
                <a:gd name="connsiteX6" fmla="*/ 4348 w 11142"/>
                <a:gd name="connsiteY6" fmla="*/ 4009 h 13775"/>
                <a:gd name="connsiteX7" fmla="*/ 5751 w 11142"/>
                <a:gd name="connsiteY7" fmla="*/ 2516 h 13775"/>
                <a:gd name="connsiteX8" fmla="*/ 7313 w 11142"/>
                <a:gd name="connsiteY8" fmla="*/ 1057 h 13775"/>
                <a:gd name="connsiteX9" fmla="*/ 8724 w 11142"/>
                <a:gd name="connsiteY9" fmla="*/ 288 h 13775"/>
                <a:gd name="connsiteX10" fmla="*/ 9253 w 11142"/>
                <a:gd name="connsiteY10" fmla="*/ 2 h 13775"/>
                <a:gd name="connsiteX11" fmla="*/ 9801 w 11142"/>
                <a:gd name="connsiteY11" fmla="*/ 432 h 13775"/>
                <a:gd name="connsiteX12" fmla="*/ 10380 w 11142"/>
                <a:gd name="connsiteY12" fmla="*/ 1272 h 13775"/>
                <a:gd name="connsiteX13" fmla="*/ 10876 w 11142"/>
                <a:gd name="connsiteY13" fmla="*/ 2221 h 13775"/>
                <a:gd name="connsiteX14" fmla="*/ 11105 w 11142"/>
                <a:gd name="connsiteY14" fmla="*/ 3010 h 13775"/>
                <a:gd name="connsiteX15" fmla="*/ 10102 w 11142"/>
                <a:gd name="connsiteY15" fmla="*/ 4257 h 13775"/>
                <a:gd name="connsiteX16" fmla="*/ 9168 w 11142"/>
                <a:gd name="connsiteY16" fmla="*/ 5218 h 13775"/>
                <a:gd name="connsiteX17" fmla="*/ 8122 w 11142"/>
                <a:gd name="connsiteY17" fmla="*/ 6453 h 13775"/>
                <a:gd name="connsiteX18" fmla="*/ 6900 w 11142"/>
                <a:gd name="connsiteY18" fmla="*/ 7710 h 13775"/>
                <a:gd name="connsiteX19" fmla="*/ 6084 w 11142"/>
                <a:gd name="connsiteY19" fmla="*/ 8541 h 13775"/>
                <a:gd name="connsiteX20" fmla="*/ 5369 w 11142"/>
                <a:gd name="connsiteY20" fmla="*/ 9177 h 13775"/>
                <a:gd name="connsiteX21" fmla="*/ 4455 w 11142"/>
                <a:gd name="connsiteY21" fmla="*/ 10104 h 13775"/>
                <a:gd name="connsiteX22" fmla="*/ 2766 w 11142"/>
                <a:gd name="connsiteY22" fmla="*/ 11709 h 13775"/>
                <a:gd name="connsiteX23" fmla="*/ 1206 w 11142"/>
                <a:gd name="connsiteY23" fmla="*/ 13131 h 13775"/>
                <a:gd name="connsiteX0" fmla="*/ 1052 w 11203"/>
                <a:gd name="connsiteY0" fmla="*/ 13474 h 13645"/>
                <a:gd name="connsiteX1" fmla="*/ 68 w 11203"/>
                <a:gd name="connsiteY1" fmla="*/ 13534 h 13645"/>
                <a:gd name="connsiteX2" fmla="*/ 220 w 11203"/>
                <a:gd name="connsiteY2" fmla="*/ 11788 h 13645"/>
                <a:gd name="connsiteX3" fmla="*/ 1314 w 11203"/>
                <a:gd name="connsiteY3" fmla="*/ 10019 h 13645"/>
                <a:gd name="connsiteX4" fmla="*/ 1835 w 11203"/>
                <a:gd name="connsiteY4" fmla="*/ 8288 h 13645"/>
                <a:gd name="connsiteX5" fmla="*/ 3309 w 11203"/>
                <a:gd name="connsiteY5" fmla="*/ 5287 h 13645"/>
                <a:gd name="connsiteX6" fmla="*/ 4409 w 11203"/>
                <a:gd name="connsiteY6" fmla="*/ 4009 h 13645"/>
                <a:gd name="connsiteX7" fmla="*/ 5812 w 11203"/>
                <a:gd name="connsiteY7" fmla="*/ 2516 h 13645"/>
                <a:gd name="connsiteX8" fmla="*/ 7374 w 11203"/>
                <a:gd name="connsiteY8" fmla="*/ 1057 h 13645"/>
                <a:gd name="connsiteX9" fmla="*/ 8785 w 11203"/>
                <a:gd name="connsiteY9" fmla="*/ 288 h 13645"/>
                <a:gd name="connsiteX10" fmla="*/ 9314 w 11203"/>
                <a:gd name="connsiteY10" fmla="*/ 2 h 13645"/>
                <a:gd name="connsiteX11" fmla="*/ 9862 w 11203"/>
                <a:gd name="connsiteY11" fmla="*/ 432 h 13645"/>
                <a:gd name="connsiteX12" fmla="*/ 10441 w 11203"/>
                <a:gd name="connsiteY12" fmla="*/ 1272 h 13645"/>
                <a:gd name="connsiteX13" fmla="*/ 10937 w 11203"/>
                <a:gd name="connsiteY13" fmla="*/ 2221 h 13645"/>
                <a:gd name="connsiteX14" fmla="*/ 11166 w 11203"/>
                <a:gd name="connsiteY14" fmla="*/ 3010 h 13645"/>
                <a:gd name="connsiteX15" fmla="*/ 10163 w 11203"/>
                <a:gd name="connsiteY15" fmla="*/ 4257 h 13645"/>
                <a:gd name="connsiteX16" fmla="*/ 9229 w 11203"/>
                <a:gd name="connsiteY16" fmla="*/ 5218 h 13645"/>
                <a:gd name="connsiteX17" fmla="*/ 8183 w 11203"/>
                <a:gd name="connsiteY17" fmla="*/ 6453 h 13645"/>
                <a:gd name="connsiteX18" fmla="*/ 6961 w 11203"/>
                <a:gd name="connsiteY18" fmla="*/ 7710 h 13645"/>
                <a:gd name="connsiteX19" fmla="*/ 6145 w 11203"/>
                <a:gd name="connsiteY19" fmla="*/ 8541 h 13645"/>
                <a:gd name="connsiteX20" fmla="*/ 5430 w 11203"/>
                <a:gd name="connsiteY20" fmla="*/ 9177 h 13645"/>
                <a:gd name="connsiteX21" fmla="*/ 4516 w 11203"/>
                <a:gd name="connsiteY21" fmla="*/ 10104 h 13645"/>
                <a:gd name="connsiteX22" fmla="*/ 2827 w 11203"/>
                <a:gd name="connsiteY22" fmla="*/ 11709 h 13645"/>
                <a:gd name="connsiteX23" fmla="*/ 1267 w 11203"/>
                <a:gd name="connsiteY23" fmla="*/ 13131 h 13645"/>
                <a:gd name="connsiteX0" fmla="*/ 1052 w 11203"/>
                <a:gd name="connsiteY0" fmla="*/ 13474 h 13645"/>
                <a:gd name="connsiteX1" fmla="*/ 68 w 11203"/>
                <a:gd name="connsiteY1" fmla="*/ 13534 h 13645"/>
                <a:gd name="connsiteX2" fmla="*/ 220 w 11203"/>
                <a:gd name="connsiteY2" fmla="*/ 11788 h 13645"/>
                <a:gd name="connsiteX3" fmla="*/ 1226 w 11203"/>
                <a:gd name="connsiteY3" fmla="*/ 9844 h 13645"/>
                <a:gd name="connsiteX4" fmla="*/ 1835 w 11203"/>
                <a:gd name="connsiteY4" fmla="*/ 8288 h 13645"/>
                <a:gd name="connsiteX5" fmla="*/ 3309 w 11203"/>
                <a:gd name="connsiteY5" fmla="*/ 5287 h 13645"/>
                <a:gd name="connsiteX6" fmla="*/ 4409 w 11203"/>
                <a:gd name="connsiteY6" fmla="*/ 4009 h 13645"/>
                <a:gd name="connsiteX7" fmla="*/ 5812 w 11203"/>
                <a:gd name="connsiteY7" fmla="*/ 2516 h 13645"/>
                <a:gd name="connsiteX8" fmla="*/ 7374 w 11203"/>
                <a:gd name="connsiteY8" fmla="*/ 1057 h 13645"/>
                <a:gd name="connsiteX9" fmla="*/ 8785 w 11203"/>
                <a:gd name="connsiteY9" fmla="*/ 288 h 13645"/>
                <a:gd name="connsiteX10" fmla="*/ 9314 w 11203"/>
                <a:gd name="connsiteY10" fmla="*/ 2 h 13645"/>
                <a:gd name="connsiteX11" fmla="*/ 9862 w 11203"/>
                <a:gd name="connsiteY11" fmla="*/ 432 h 13645"/>
                <a:gd name="connsiteX12" fmla="*/ 10441 w 11203"/>
                <a:gd name="connsiteY12" fmla="*/ 1272 h 13645"/>
                <a:gd name="connsiteX13" fmla="*/ 10937 w 11203"/>
                <a:gd name="connsiteY13" fmla="*/ 2221 h 13645"/>
                <a:gd name="connsiteX14" fmla="*/ 11166 w 11203"/>
                <a:gd name="connsiteY14" fmla="*/ 3010 h 13645"/>
                <a:gd name="connsiteX15" fmla="*/ 10163 w 11203"/>
                <a:gd name="connsiteY15" fmla="*/ 4257 h 13645"/>
                <a:gd name="connsiteX16" fmla="*/ 9229 w 11203"/>
                <a:gd name="connsiteY16" fmla="*/ 5218 h 13645"/>
                <a:gd name="connsiteX17" fmla="*/ 8183 w 11203"/>
                <a:gd name="connsiteY17" fmla="*/ 6453 h 13645"/>
                <a:gd name="connsiteX18" fmla="*/ 6961 w 11203"/>
                <a:gd name="connsiteY18" fmla="*/ 7710 h 13645"/>
                <a:gd name="connsiteX19" fmla="*/ 6145 w 11203"/>
                <a:gd name="connsiteY19" fmla="*/ 8541 h 13645"/>
                <a:gd name="connsiteX20" fmla="*/ 5430 w 11203"/>
                <a:gd name="connsiteY20" fmla="*/ 9177 h 13645"/>
                <a:gd name="connsiteX21" fmla="*/ 4516 w 11203"/>
                <a:gd name="connsiteY21" fmla="*/ 10104 h 13645"/>
                <a:gd name="connsiteX22" fmla="*/ 2827 w 11203"/>
                <a:gd name="connsiteY22" fmla="*/ 11709 h 13645"/>
                <a:gd name="connsiteX23" fmla="*/ 1267 w 11203"/>
                <a:gd name="connsiteY23" fmla="*/ 13131 h 13645"/>
                <a:gd name="connsiteX0" fmla="*/ 1025 w 11176"/>
                <a:gd name="connsiteY0" fmla="*/ 13474 h 13645"/>
                <a:gd name="connsiteX1" fmla="*/ 41 w 11176"/>
                <a:gd name="connsiteY1" fmla="*/ 13534 h 13645"/>
                <a:gd name="connsiteX2" fmla="*/ 193 w 11176"/>
                <a:gd name="connsiteY2" fmla="*/ 11788 h 13645"/>
                <a:gd name="connsiteX3" fmla="*/ 464 w 11176"/>
                <a:gd name="connsiteY3" fmla="*/ 11498 h 13645"/>
                <a:gd name="connsiteX4" fmla="*/ 1199 w 11176"/>
                <a:gd name="connsiteY4" fmla="*/ 9844 h 13645"/>
                <a:gd name="connsiteX5" fmla="*/ 1808 w 11176"/>
                <a:gd name="connsiteY5" fmla="*/ 8288 h 13645"/>
                <a:gd name="connsiteX6" fmla="*/ 3282 w 11176"/>
                <a:gd name="connsiteY6" fmla="*/ 5287 h 13645"/>
                <a:gd name="connsiteX7" fmla="*/ 4382 w 11176"/>
                <a:gd name="connsiteY7" fmla="*/ 4009 h 13645"/>
                <a:gd name="connsiteX8" fmla="*/ 5785 w 11176"/>
                <a:gd name="connsiteY8" fmla="*/ 2516 h 13645"/>
                <a:gd name="connsiteX9" fmla="*/ 7347 w 11176"/>
                <a:gd name="connsiteY9" fmla="*/ 1057 h 13645"/>
                <a:gd name="connsiteX10" fmla="*/ 8758 w 11176"/>
                <a:gd name="connsiteY10" fmla="*/ 288 h 13645"/>
                <a:gd name="connsiteX11" fmla="*/ 9287 w 11176"/>
                <a:gd name="connsiteY11" fmla="*/ 2 h 13645"/>
                <a:gd name="connsiteX12" fmla="*/ 9835 w 11176"/>
                <a:gd name="connsiteY12" fmla="*/ 432 h 13645"/>
                <a:gd name="connsiteX13" fmla="*/ 10414 w 11176"/>
                <a:gd name="connsiteY13" fmla="*/ 1272 h 13645"/>
                <a:gd name="connsiteX14" fmla="*/ 10910 w 11176"/>
                <a:gd name="connsiteY14" fmla="*/ 2221 h 13645"/>
                <a:gd name="connsiteX15" fmla="*/ 11139 w 11176"/>
                <a:gd name="connsiteY15" fmla="*/ 3010 h 13645"/>
                <a:gd name="connsiteX16" fmla="*/ 10136 w 11176"/>
                <a:gd name="connsiteY16" fmla="*/ 4257 h 13645"/>
                <a:gd name="connsiteX17" fmla="*/ 9202 w 11176"/>
                <a:gd name="connsiteY17" fmla="*/ 5218 h 13645"/>
                <a:gd name="connsiteX18" fmla="*/ 8156 w 11176"/>
                <a:gd name="connsiteY18" fmla="*/ 6453 h 13645"/>
                <a:gd name="connsiteX19" fmla="*/ 6934 w 11176"/>
                <a:gd name="connsiteY19" fmla="*/ 7710 h 13645"/>
                <a:gd name="connsiteX20" fmla="*/ 6118 w 11176"/>
                <a:gd name="connsiteY20" fmla="*/ 8541 h 13645"/>
                <a:gd name="connsiteX21" fmla="*/ 5403 w 11176"/>
                <a:gd name="connsiteY21" fmla="*/ 9177 h 13645"/>
                <a:gd name="connsiteX22" fmla="*/ 4489 w 11176"/>
                <a:gd name="connsiteY22" fmla="*/ 10104 h 13645"/>
                <a:gd name="connsiteX23" fmla="*/ 2800 w 11176"/>
                <a:gd name="connsiteY23" fmla="*/ 11709 h 13645"/>
                <a:gd name="connsiteX24" fmla="*/ 1240 w 11176"/>
                <a:gd name="connsiteY24" fmla="*/ 13131 h 13645"/>
                <a:gd name="connsiteX0" fmla="*/ 1267 w 11190"/>
                <a:gd name="connsiteY0" fmla="*/ 13171 h 13587"/>
                <a:gd name="connsiteX1" fmla="*/ 55 w 11190"/>
                <a:gd name="connsiteY1" fmla="*/ 13534 h 13587"/>
                <a:gd name="connsiteX2" fmla="*/ 207 w 11190"/>
                <a:gd name="connsiteY2" fmla="*/ 11788 h 13587"/>
                <a:gd name="connsiteX3" fmla="*/ 478 w 11190"/>
                <a:gd name="connsiteY3" fmla="*/ 11498 h 13587"/>
                <a:gd name="connsiteX4" fmla="*/ 1213 w 11190"/>
                <a:gd name="connsiteY4" fmla="*/ 9844 h 13587"/>
                <a:gd name="connsiteX5" fmla="*/ 1822 w 11190"/>
                <a:gd name="connsiteY5" fmla="*/ 8288 h 13587"/>
                <a:gd name="connsiteX6" fmla="*/ 3296 w 11190"/>
                <a:gd name="connsiteY6" fmla="*/ 5287 h 13587"/>
                <a:gd name="connsiteX7" fmla="*/ 4396 w 11190"/>
                <a:gd name="connsiteY7" fmla="*/ 4009 h 13587"/>
                <a:gd name="connsiteX8" fmla="*/ 5799 w 11190"/>
                <a:gd name="connsiteY8" fmla="*/ 2516 h 13587"/>
                <a:gd name="connsiteX9" fmla="*/ 7361 w 11190"/>
                <a:gd name="connsiteY9" fmla="*/ 1057 h 13587"/>
                <a:gd name="connsiteX10" fmla="*/ 8772 w 11190"/>
                <a:gd name="connsiteY10" fmla="*/ 288 h 13587"/>
                <a:gd name="connsiteX11" fmla="*/ 9301 w 11190"/>
                <a:gd name="connsiteY11" fmla="*/ 2 h 13587"/>
                <a:gd name="connsiteX12" fmla="*/ 9849 w 11190"/>
                <a:gd name="connsiteY12" fmla="*/ 432 h 13587"/>
                <a:gd name="connsiteX13" fmla="*/ 10428 w 11190"/>
                <a:gd name="connsiteY13" fmla="*/ 1272 h 13587"/>
                <a:gd name="connsiteX14" fmla="*/ 10924 w 11190"/>
                <a:gd name="connsiteY14" fmla="*/ 2221 h 13587"/>
                <a:gd name="connsiteX15" fmla="*/ 11153 w 11190"/>
                <a:gd name="connsiteY15" fmla="*/ 3010 h 13587"/>
                <a:gd name="connsiteX16" fmla="*/ 10150 w 11190"/>
                <a:gd name="connsiteY16" fmla="*/ 4257 h 13587"/>
                <a:gd name="connsiteX17" fmla="*/ 9216 w 11190"/>
                <a:gd name="connsiteY17" fmla="*/ 5218 h 13587"/>
                <a:gd name="connsiteX18" fmla="*/ 8170 w 11190"/>
                <a:gd name="connsiteY18" fmla="*/ 6453 h 13587"/>
                <a:gd name="connsiteX19" fmla="*/ 6948 w 11190"/>
                <a:gd name="connsiteY19" fmla="*/ 7710 h 13587"/>
                <a:gd name="connsiteX20" fmla="*/ 6132 w 11190"/>
                <a:gd name="connsiteY20" fmla="*/ 8541 h 13587"/>
                <a:gd name="connsiteX21" fmla="*/ 5417 w 11190"/>
                <a:gd name="connsiteY21" fmla="*/ 9177 h 13587"/>
                <a:gd name="connsiteX22" fmla="*/ 4503 w 11190"/>
                <a:gd name="connsiteY22" fmla="*/ 10104 h 13587"/>
                <a:gd name="connsiteX23" fmla="*/ 2814 w 11190"/>
                <a:gd name="connsiteY23" fmla="*/ 11709 h 13587"/>
                <a:gd name="connsiteX24" fmla="*/ 1254 w 11190"/>
                <a:gd name="connsiteY24" fmla="*/ 13131 h 13587"/>
                <a:gd name="connsiteX0" fmla="*/ 1267 w 11190"/>
                <a:gd name="connsiteY0" fmla="*/ 13171 h 13587"/>
                <a:gd name="connsiteX1" fmla="*/ 55 w 11190"/>
                <a:gd name="connsiteY1" fmla="*/ 13534 h 13587"/>
                <a:gd name="connsiteX2" fmla="*/ 207 w 11190"/>
                <a:gd name="connsiteY2" fmla="*/ 11788 h 13587"/>
                <a:gd name="connsiteX3" fmla="*/ 478 w 11190"/>
                <a:gd name="connsiteY3" fmla="*/ 11498 h 13587"/>
                <a:gd name="connsiteX4" fmla="*/ 1213 w 11190"/>
                <a:gd name="connsiteY4" fmla="*/ 9844 h 13587"/>
                <a:gd name="connsiteX5" fmla="*/ 1822 w 11190"/>
                <a:gd name="connsiteY5" fmla="*/ 8288 h 13587"/>
                <a:gd name="connsiteX6" fmla="*/ 3296 w 11190"/>
                <a:gd name="connsiteY6" fmla="*/ 5287 h 13587"/>
                <a:gd name="connsiteX7" fmla="*/ 4396 w 11190"/>
                <a:gd name="connsiteY7" fmla="*/ 4009 h 13587"/>
                <a:gd name="connsiteX8" fmla="*/ 5799 w 11190"/>
                <a:gd name="connsiteY8" fmla="*/ 2516 h 13587"/>
                <a:gd name="connsiteX9" fmla="*/ 7361 w 11190"/>
                <a:gd name="connsiteY9" fmla="*/ 1057 h 13587"/>
                <a:gd name="connsiteX10" fmla="*/ 8772 w 11190"/>
                <a:gd name="connsiteY10" fmla="*/ 288 h 13587"/>
                <a:gd name="connsiteX11" fmla="*/ 9301 w 11190"/>
                <a:gd name="connsiteY11" fmla="*/ 2 h 13587"/>
                <a:gd name="connsiteX12" fmla="*/ 9849 w 11190"/>
                <a:gd name="connsiteY12" fmla="*/ 432 h 13587"/>
                <a:gd name="connsiteX13" fmla="*/ 10428 w 11190"/>
                <a:gd name="connsiteY13" fmla="*/ 1272 h 13587"/>
                <a:gd name="connsiteX14" fmla="*/ 10924 w 11190"/>
                <a:gd name="connsiteY14" fmla="*/ 2221 h 13587"/>
                <a:gd name="connsiteX15" fmla="*/ 11153 w 11190"/>
                <a:gd name="connsiteY15" fmla="*/ 3010 h 13587"/>
                <a:gd name="connsiteX16" fmla="*/ 10150 w 11190"/>
                <a:gd name="connsiteY16" fmla="*/ 4257 h 13587"/>
                <a:gd name="connsiteX17" fmla="*/ 9216 w 11190"/>
                <a:gd name="connsiteY17" fmla="*/ 5218 h 13587"/>
                <a:gd name="connsiteX18" fmla="*/ 8170 w 11190"/>
                <a:gd name="connsiteY18" fmla="*/ 6453 h 13587"/>
                <a:gd name="connsiteX19" fmla="*/ 6948 w 11190"/>
                <a:gd name="connsiteY19" fmla="*/ 7710 h 13587"/>
                <a:gd name="connsiteX20" fmla="*/ 6132 w 11190"/>
                <a:gd name="connsiteY20" fmla="*/ 8541 h 13587"/>
                <a:gd name="connsiteX21" fmla="*/ 5417 w 11190"/>
                <a:gd name="connsiteY21" fmla="*/ 9177 h 13587"/>
                <a:gd name="connsiteX22" fmla="*/ 4503 w 11190"/>
                <a:gd name="connsiteY22" fmla="*/ 10104 h 13587"/>
                <a:gd name="connsiteX23" fmla="*/ 2814 w 11190"/>
                <a:gd name="connsiteY23" fmla="*/ 11709 h 13587"/>
                <a:gd name="connsiteX24" fmla="*/ 1081 w 11190"/>
                <a:gd name="connsiteY24" fmla="*/ 13157 h 13587"/>
                <a:gd name="connsiteX0" fmla="*/ 1267 w 11190"/>
                <a:gd name="connsiteY0" fmla="*/ 13171 h 13587"/>
                <a:gd name="connsiteX1" fmla="*/ 55 w 11190"/>
                <a:gd name="connsiteY1" fmla="*/ 13534 h 13587"/>
                <a:gd name="connsiteX2" fmla="*/ 207 w 11190"/>
                <a:gd name="connsiteY2" fmla="*/ 11788 h 13587"/>
                <a:gd name="connsiteX3" fmla="*/ 478 w 11190"/>
                <a:gd name="connsiteY3" fmla="*/ 11498 h 13587"/>
                <a:gd name="connsiteX4" fmla="*/ 1213 w 11190"/>
                <a:gd name="connsiteY4" fmla="*/ 9844 h 13587"/>
                <a:gd name="connsiteX5" fmla="*/ 1822 w 11190"/>
                <a:gd name="connsiteY5" fmla="*/ 8288 h 13587"/>
                <a:gd name="connsiteX6" fmla="*/ 3296 w 11190"/>
                <a:gd name="connsiteY6" fmla="*/ 5287 h 13587"/>
                <a:gd name="connsiteX7" fmla="*/ 4396 w 11190"/>
                <a:gd name="connsiteY7" fmla="*/ 4009 h 13587"/>
                <a:gd name="connsiteX8" fmla="*/ 5799 w 11190"/>
                <a:gd name="connsiteY8" fmla="*/ 2516 h 13587"/>
                <a:gd name="connsiteX9" fmla="*/ 7361 w 11190"/>
                <a:gd name="connsiteY9" fmla="*/ 1057 h 13587"/>
                <a:gd name="connsiteX10" fmla="*/ 8772 w 11190"/>
                <a:gd name="connsiteY10" fmla="*/ 288 h 13587"/>
                <a:gd name="connsiteX11" fmla="*/ 9301 w 11190"/>
                <a:gd name="connsiteY11" fmla="*/ 2 h 13587"/>
                <a:gd name="connsiteX12" fmla="*/ 9849 w 11190"/>
                <a:gd name="connsiteY12" fmla="*/ 432 h 13587"/>
                <a:gd name="connsiteX13" fmla="*/ 10428 w 11190"/>
                <a:gd name="connsiteY13" fmla="*/ 1272 h 13587"/>
                <a:gd name="connsiteX14" fmla="*/ 10924 w 11190"/>
                <a:gd name="connsiteY14" fmla="*/ 2221 h 13587"/>
                <a:gd name="connsiteX15" fmla="*/ 11153 w 11190"/>
                <a:gd name="connsiteY15" fmla="*/ 3010 h 13587"/>
                <a:gd name="connsiteX16" fmla="*/ 10150 w 11190"/>
                <a:gd name="connsiteY16" fmla="*/ 4257 h 13587"/>
                <a:gd name="connsiteX17" fmla="*/ 9216 w 11190"/>
                <a:gd name="connsiteY17" fmla="*/ 5218 h 13587"/>
                <a:gd name="connsiteX18" fmla="*/ 8170 w 11190"/>
                <a:gd name="connsiteY18" fmla="*/ 6453 h 13587"/>
                <a:gd name="connsiteX19" fmla="*/ 6948 w 11190"/>
                <a:gd name="connsiteY19" fmla="*/ 7710 h 13587"/>
                <a:gd name="connsiteX20" fmla="*/ 6132 w 11190"/>
                <a:gd name="connsiteY20" fmla="*/ 8541 h 13587"/>
                <a:gd name="connsiteX21" fmla="*/ 5417 w 11190"/>
                <a:gd name="connsiteY21" fmla="*/ 9177 h 13587"/>
                <a:gd name="connsiteX22" fmla="*/ 4503 w 11190"/>
                <a:gd name="connsiteY22" fmla="*/ 10104 h 13587"/>
                <a:gd name="connsiteX23" fmla="*/ 2814 w 11190"/>
                <a:gd name="connsiteY23" fmla="*/ 11709 h 13587"/>
                <a:gd name="connsiteX24" fmla="*/ 1081 w 11190"/>
                <a:gd name="connsiteY24" fmla="*/ 13157 h 13587"/>
                <a:gd name="connsiteX0" fmla="*/ 1129 w 11182"/>
                <a:gd name="connsiteY0" fmla="*/ 13184 h 13588"/>
                <a:gd name="connsiteX1" fmla="*/ 47 w 11182"/>
                <a:gd name="connsiteY1" fmla="*/ 13534 h 13588"/>
                <a:gd name="connsiteX2" fmla="*/ 199 w 11182"/>
                <a:gd name="connsiteY2" fmla="*/ 11788 h 13588"/>
                <a:gd name="connsiteX3" fmla="*/ 470 w 11182"/>
                <a:gd name="connsiteY3" fmla="*/ 11498 h 13588"/>
                <a:gd name="connsiteX4" fmla="*/ 1205 w 11182"/>
                <a:gd name="connsiteY4" fmla="*/ 9844 h 13588"/>
                <a:gd name="connsiteX5" fmla="*/ 1814 w 11182"/>
                <a:gd name="connsiteY5" fmla="*/ 8288 h 13588"/>
                <a:gd name="connsiteX6" fmla="*/ 3288 w 11182"/>
                <a:gd name="connsiteY6" fmla="*/ 5287 h 13588"/>
                <a:gd name="connsiteX7" fmla="*/ 4388 w 11182"/>
                <a:gd name="connsiteY7" fmla="*/ 4009 h 13588"/>
                <a:gd name="connsiteX8" fmla="*/ 5791 w 11182"/>
                <a:gd name="connsiteY8" fmla="*/ 2516 h 13588"/>
                <a:gd name="connsiteX9" fmla="*/ 7353 w 11182"/>
                <a:gd name="connsiteY9" fmla="*/ 1057 h 13588"/>
                <a:gd name="connsiteX10" fmla="*/ 8764 w 11182"/>
                <a:gd name="connsiteY10" fmla="*/ 288 h 13588"/>
                <a:gd name="connsiteX11" fmla="*/ 9293 w 11182"/>
                <a:gd name="connsiteY11" fmla="*/ 2 h 13588"/>
                <a:gd name="connsiteX12" fmla="*/ 9841 w 11182"/>
                <a:gd name="connsiteY12" fmla="*/ 432 h 13588"/>
                <a:gd name="connsiteX13" fmla="*/ 10420 w 11182"/>
                <a:gd name="connsiteY13" fmla="*/ 1272 h 13588"/>
                <a:gd name="connsiteX14" fmla="*/ 10916 w 11182"/>
                <a:gd name="connsiteY14" fmla="*/ 2221 h 13588"/>
                <a:gd name="connsiteX15" fmla="*/ 11145 w 11182"/>
                <a:gd name="connsiteY15" fmla="*/ 3010 h 13588"/>
                <a:gd name="connsiteX16" fmla="*/ 10142 w 11182"/>
                <a:gd name="connsiteY16" fmla="*/ 4257 h 13588"/>
                <a:gd name="connsiteX17" fmla="*/ 9208 w 11182"/>
                <a:gd name="connsiteY17" fmla="*/ 5218 h 13588"/>
                <a:gd name="connsiteX18" fmla="*/ 8162 w 11182"/>
                <a:gd name="connsiteY18" fmla="*/ 6453 h 13588"/>
                <a:gd name="connsiteX19" fmla="*/ 6940 w 11182"/>
                <a:gd name="connsiteY19" fmla="*/ 7710 h 13588"/>
                <a:gd name="connsiteX20" fmla="*/ 6124 w 11182"/>
                <a:gd name="connsiteY20" fmla="*/ 8541 h 13588"/>
                <a:gd name="connsiteX21" fmla="*/ 5409 w 11182"/>
                <a:gd name="connsiteY21" fmla="*/ 9177 h 13588"/>
                <a:gd name="connsiteX22" fmla="*/ 4495 w 11182"/>
                <a:gd name="connsiteY22" fmla="*/ 10104 h 13588"/>
                <a:gd name="connsiteX23" fmla="*/ 2806 w 11182"/>
                <a:gd name="connsiteY23" fmla="*/ 11709 h 13588"/>
                <a:gd name="connsiteX24" fmla="*/ 1073 w 11182"/>
                <a:gd name="connsiteY24" fmla="*/ 13157 h 13588"/>
                <a:gd name="connsiteX0" fmla="*/ 1129 w 11182"/>
                <a:gd name="connsiteY0" fmla="*/ 13328 h 13732"/>
                <a:gd name="connsiteX1" fmla="*/ 47 w 11182"/>
                <a:gd name="connsiteY1" fmla="*/ 13678 h 13732"/>
                <a:gd name="connsiteX2" fmla="*/ 199 w 11182"/>
                <a:gd name="connsiteY2" fmla="*/ 11932 h 13732"/>
                <a:gd name="connsiteX3" fmla="*/ 470 w 11182"/>
                <a:gd name="connsiteY3" fmla="*/ 11642 h 13732"/>
                <a:gd name="connsiteX4" fmla="*/ 1205 w 11182"/>
                <a:gd name="connsiteY4" fmla="*/ 9988 h 13732"/>
                <a:gd name="connsiteX5" fmla="*/ 1814 w 11182"/>
                <a:gd name="connsiteY5" fmla="*/ 8432 h 13732"/>
                <a:gd name="connsiteX6" fmla="*/ 3288 w 11182"/>
                <a:gd name="connsiteY6" fmla="*/ 5431 h 13732"/>
                <a:gd name="connsiteX7" fmla="*/ 4388 w 11182"/>
                <a:gd name="connsiteY7" fmla="*/ 4153 h 13732"/>
                <a:gd name="connsiteX8" fmla="*/ 5791 w 11182"/>
                <a:gd name="connsiteY8" fmla="*/ 2660 h 13732"/>
                <a:gd name="connsiteX9" fmla="*/ 7353 w 11182"/>
                <a:gd name="connsiteY9" fmla="*/ 1201 h 13732"/>
                <a:gd name="connsiteX10" fmla="*/ 8962 w 11182"/>
                <a:gd name="connsiteY10" fmla="*/ 79 h 13732"/>
                <a:gd name="connsiteX11" fmla="*/ 9293 w 11182"/>
                <a:gd name="connsiteY11" fmla="*/ 146 h 13732"/>
                <a:gd name="connsiteX12" fmla="*/ 9841 w 11182"/>
                <a:gd name="connsiteY12" fmla="*/ 576 h 13732"/>
                <a:gd name="connsiteX13" fmla="*/ 10420 w 11182"/>
                <a:gd name="connsiteY13" fmla="*/ 1416 h 13732"/>
                <a:gd name="connsiteX14" fmla="*/ 10916 w 11182"/>
                <a:gd name="connsiteY14" fmla="*/ 2365 h 13732"/>
                <a:gd name="connsiteX15" fmla="*/ 11145 w 11182"/>
                <a:gd name="connsiteY15" fmla="*/ 3154 h 13732"/>
                <a:gd name="connsiteX16" fmla="*/ 10142 w 11182"/>
                <a:gd name="connsiteY16" fmla="*/ 4401 h 13732"/>
                <a:gd name="connsiteX17" fmla="*/ 9208 w 11182"/>
                <a:gd name="connsiteY17" fmla="*/ 5362 h 13732"/>
                <a:gd name="connsiteX18" fmla="*/ 8162 w 11182"/>
                <a:gd name="connsiteY18" fmla="*/ 6597 h 13732"/>
                <a:gd name="connsiteX19" fmla="*/ 6940 w 11182"/>
                <a:gd name="connsiteY19" fmla="*/ 7854 h 13732"/>
                <a:gd name="connsiteX20" fmla="*/ 6124 w 11182"/>
                <a:gd name="connsiteY20" fmla="*/ 8685 h 13732"/>
                <a:gd name="connsiteX21" fmla="*/ 5409 w 11182"/>
                <a:gd name="connsiteY21" fmla="*/ 9321 h 13732"/>
                <a:gd name="connsiteX22" fmla="*/ 4495 w 11182"/>
                <a:gd name="connsiteY22" fmla="*/ 10248 h 13732"/>
                <a:gd name="connsiteX23" fmla="*/ 2806 w 11182"/>
                <a:gd name="connsiteY23" fmla="*/ 11853 h 13732"/>
                <a:gd name="connsiteX24" fmla="*/ 1073 w 11182"/>
                <a:gd name="connsiteY24" fmla="*/ 13301 h 13732"/>
                <a:gd name="connsiteX0" fmla="*/ 1129 w 10946"/>
                <a:gd name="connsiteY0" fmla="*/ 13328 h 13732"/>
                <a:gd name="connsiteX1" fmla="*/ 47 w 10946"/>
                <a:gd name="connsiteY1" fmla="*/ 13678 h 13732"/>
                <a:gd name="connsiteX2" fmla="*/ 199 w 10946"/>
                <a:gd name="connsiteY2" fmla="*/ 11932 h 13732"/>
                <a:gd name="connsiteX3" fmla="*/ 470 w 10946"/>
                <a:gd name="connsiteY3" fmla="*/ 11642 h 13732"/>
                <a:gd name="connsiteX4" fmla="*/ 1205 w 10946"/>
                <a:gd name="connsiteY4" fmla="*/ 9988 h 13732"/>
                <a:gd name="connsiteX5" fmla="*/ 1814 w 10946"/>
                <a:gd name="connsiteY5" fmla="*/ 8432 h 13732"/>
                <a:gd name="connsiteX6" fmla="*/ 3288 w 10946"/>
                <a:gd name="connsiteY6" fmla="*/ 5431 h 13732"/>
                <a:gd name="connsiteX7" fmla="*/ 4388 w 10946"/>
                <a:gd name="connsiteY7" fmla="*/ 4153 h 13732"/>
                <a:gd name="connsiteX8" fmla="*/ 5791 w 10946"/>
                <a:gd name="connsiteY8" fmla="*/ 2660 h 13732"/>
                <a:gd name="connsiteX9" fmla="*/ 7353 w 10946"/>
                <a:gd name="connsiteY9" fmla="*/ 1201 h 13732"/>
                <a:gd name="connsiteX10" fmla="*/ 8962 w 10946"/>
                <a:gd name="connsiteY10" fmla="*/ 79 h 13732"/>
                <a:gd name="connsiteX11" fmla="*/ 9293 w 10946"/>
                <a:gd name="connsiteY11" fmla="*/ 146 h 13732"/>
                <a:gd name="connsiteX12" fmla="*/ 9841 w 10946"/>
                <a:gd name="connsiteY12" fmla="*/ 576 h 13732"/>
                <a:gd name="connsiteX13" fmla="*/ 10420 w 10946"/>
                <a:gd name="connsiteY13" fmla="*/ 1416 h 13732"/>
                <a:gd name="connsiteX14" fmla="*/ 10916 w 10946"/>
                <a:gd name="connsiteY14" fmla="*/ 2365 h 13732"/>
                <a:gd name="connsiteX15" fmla="*/ 10813 w 10946"/>
                <a:gd name="connsiteY15" fmla="*/ 3119 h 13732"/>
                <a:gd name="connsiteX16" fmla="*/ 10142 w 10946"/>
                <a:gd name="connsiteY16" fmla="*/ 4401 h 13732"/>
                <a:gd name="connsiteX17" fmla="*/ 9208 w 10946"/>
                <a:gd name="connsiteY17" fmla="*/ 5362 h 13732"/>
                <a:gd name="connsiteX18" fmla="*/ 8162 w 10946"/>
                <a:gd name="connsiteY18" fmla="*/ 6597 h 13732"/>
                <a:gd name="connsiteX19" fmla="*/ 6940 w 10946"/>
                <a:gd name="connsiteY19" fmla="*/ 7854 h 13732"/>
                <a:gd name="connsiteX20" fmla="*/ 6124 w 10946"/>
                <a:gd name="connsiteY20" fmla="*/ 8685 h 13732"/>
                <a:gd name="connsiteX21" fmla="*/ 5409 w 10946"/>
                <a:gd name="connsiteY21" fmla="*/ 9321 h 13732"/>
                <a:gd name="connsiteX22" fmla="*/ 4495 w 10946"/>
                <a:gd name="connsiteY22" fmla="*/ 10248 h 13732"/>
                <a:gd name="connsiteX23" fmla="*/ 2806 w 10946"/>
                <a:gd name="connsiteY23" fmla="*/ 11853 h 13732"/>
                <a:gd name="connsiteX24" fmla="*/ 1073 w 10946"/>
                <a:gd name="connsiteY24" fmla="*/ 13301 h 13732"/>
                <a:gd name="connsiteX0" fmla="*/ 1129 w 10960"/>
                <a:gd name="connsiteY0" fmla="*/ 13328 h 13732"/>
                <a:gd name="connsiteX1" fmla="*/ 47 w 10960"/>
                <a:gd name="connsiteY1" fmla="*/ 13678 h 13732"/>
                <a:gd name="connsiteX2" fmla="*/ 199 w 10960"/>
                <a:gd name="connsiteY2" fmla="*/ 11932 h 13732"/>
                <a:gd name="connsiteX3" fmla="*/ 470 w 10960"/>
                <a:gd name="connsiteY3" fmla="*/ 11642 h 13732"/>
                <a:gd name="connsiteX4" fmla="*/ 1205 w 10960"/>
                <a:gd name="connsiteY4" fmla="*/ 9988 h 13732"/>
                <a:gd name="connsiteX5" fmla="*/ 1814 w 10960"/>
                <a:gd name="connsiteY5" fmla="*/ 8432 h 13732"/>
                <a:gd name="connsiteX6" fmla="*/ 3288 w 10960"/>
                <a:gd name="connsiteY6" fmla="*/ 5431 h 13732"/>
                <a:gd name="connsiteX7" fmla="*/ 4388 w 10960"/>
                <a:gd name="connsiteY7" fmla="*/ 4153 h 13732"/>
                <a:gd name="connsiteX8" fmla="*/ 5791 w 10960"/>
                <a:gd name="connsiteY8" fmla="*/ 2660 h 13732"/>
                <a:gd name="connsiteX9" fmla="*/ 7353 w 10960"/>
                <a:gd name="connsiteY9" fmla="*/ 1201 h 13732"/>
                <a:gd name="connsiteX10" fmla="*/ 8962 w 10960"/>
                <a:gd name="connsiteY10" fmla="*/ 79 h 13732"/>
                <a:gd name="connsiteX11" fmla="*/ 9293 w 10960"/>
                <a:gd name="connsiteY11" fmla="*/ 146 h 13732"/>
                <a:gd name="connsiteX12" fmla="*/ 9841 w 10960"/>
                <a:gd name="connsiteY12" fmla="*/ 576 h 13732"/>
                <a:gd name="connsiteX13" fmla="*/ 10420 w 10960"/>
                <a:gd name="connsiteY13" fmla="*/ 1416 h 13732"/>
                <a:gd name="connsiteX14" fmla="*/ 10916 w 10960"/>
                <a:gd name="connsiteY14" fmla="*/ 2365 h 13732"/>
                <a:gd name="connsiteX15" fmla="*/ 10813 w 10960"/>
                <a:gd name="connsiteY15" fmla="*/ 3119 h 13732"/>
                <a:gd name="connsiteX16" fmla="*/ 9826 w 10960"/>
                <a:gd name="connsiteY16" fmla="*/ 4504 h 13732"/>
                <a:gd name="connsiteX17" fmla="*/ 9208 w 10960"/>
                <a:gd name="connsiteY17" fmla="*/ 5362 h 13732"/>
                <a:gd name="connsiteX18" fmla="*/ 8162 w 10960"/>
                <a:gd name="connsiteY18" fmla="*/ 6597 h 13732"/>
                <a:gd name="connsiteX19" fmla="*/ 6940 w 10960"/>
                <a:gd name="connsiteY19" fmla="*/ 7854 h 13732"/>
                <a:gd name="connsiteX20" fmla="*/ 6124 w 10960"/>
                <a:gd name="connsiteY20" fmla="*/ 8685 h 13732"/>
                <a:gd name="connsiteX21" fmla="*/ 5409 w 10960"/>
                <a:gd name="connsiteY21" fmla="*/ 9321 h 13732"/>
                <a:gd name="connsiteX22" fmla="*/ 4495 w 10960"/>
                <a:gd name="connsiteY22" fmla="*/ 10248 h 13732"/>
                <a:gd name="connsiteX23" fmla="*/ 2806 w 10960"/>
                <a:gd name="connsiteY23" fmla="*/ 11853 h 13732"/>
                <a:gd name="connsiteX24" fmla="*/ 1073 w 10960"/>
                <a:gd name="connsiteY24" fmla="*/ 13301 h 13732"/>
                <a:gd name="connsiteX0" fmla="*/ 1666 w 11497"/>
                <a:gd name="connsiteY0" fmla="*/ 13328 h 13686"/>
                <a:gd name="connsiteX1" fmla="*/ 584 w 11497"/>
                <a:gd name="connsiteY1" fmla="*/ 13678 h 13686"/>
                <a:gd name="connsiteX2" fmla="*/ 1 w 11497"/>
                <a:gd name="connsiteY2" fmla="*/ 13418 h 13686"/>
                <a:gd name="connsiteX3" fmla="*/ 1007 w 11497"/>
                <a:gd name="connsiteY3" fmla="*/ 11642 h 13686"/>
                <a:gd name="connsiteX4" fmla="*/ 1742 w 11497"/>
                <a:gd name="connsiteY4" fmla="*/ 9988 h 13686"/>
                <a:gd name="connsiteX5" fmla="*/ 2351 w 11497"/>
                <a:gd name="connsiteY5" fmla="*/ 8432 h 13686"/>
                <a:gd name="connsiteX6" fmla="*/ 3825 w 11497"/>
                <a:gd name="connsiteY6" fmla="*/ 5431 h 13686"/>
                <a:gd name="connsiteX7" fmla="*/ 4925 w 11497"/>
                <a:gd name="connsiteY7" fmla="*/ 4153 h 13686"/>
                <a:gd name="connsiteX8" fmla="*/ 6328 w 11497"/>
                <a:gd name="connsiteY8" fmla="*/ 2660 h 13686"/>
                <a:gd name="connsiteX9" fmla="*/ 7890 w 11497"/>
                <a:gd name="connsiteY9" fmla="*/ 1201 h 13686"/>
                <a:gd name="connsiteX10" fmla="*/ 9499 w 11497"/>
                <a:gd name="connsiteY10" fmla="*/ 79 h 13686"/>
                <a:gd name="connsiteX11" fmla="*/ 9830 w 11497"/>
                <a:gd name="connsiteY11" fmla="*/ 146 h 13686"/>
                <a:gd name="connsiteX12" fmla="*/ 10378 w 11497"/>
                <a:gd name="connsiteY12" fmla="*/ 576 h 13686"/>
                <a:gd name="connsiteX13" fmla="*/ 10957 w 11497"/>
                <a:gd name="connsiteY13" fmla="*/ 1416 h 13686"/>
                <a:gd name="connsiteX14" fmla="*/ 11453 w 11497"/>
                <a:gd name="connsiteY14" fmla="*/ 2365 h 13686"/>
                <a:gd name="connsiteX15" fmla="*/ 11350 w 11497"/>
                <a:gd name="connsiteY15" fmla="*/ 3119 h 13686"/>
                <a:gd name="connsiteX16" fmla="*/ 10363 w 11497"/>
                <a:gd name="connsiteY16" fmla="*/ 4504 h 13686"/>
                <a:gd name="connsiteX17" fmla="*/ 9745 w 11497"/>
                <a:gd name="connsiteY17" fmla="*/ 5362 h 13686"/>
                <a:gd name="connsiteX18" fmla="*/ 8699 w 11497"/>
                <a:gd name="connsiteY18" fmla="*/ 6597 h 13686"/>
                <a:gd name="connsiteX19" fmla="*/ 7477 w 11497"/>
                <a:gd name="connsiteY19" fmla="*/ 7854 h 13686"/>
                <a:gd name="connsiteX20" fmla="*/ 6661 w 11497"/>
                <a:gd name="connsiteY20" fmla="*/ 8685 h 13686"/>
                <a:gd name="connsiteX21" fmla="*/ 5946 w 11497"/>
                <a:gd name="connsiteY21" fmla="*/ 9321 h 13686"/>
                <a:gd name="connsiteX22" fmla="*/ 5032 w 11497"/>
                <a:gd name="connsiteY22" fmla="*/ 10248 h 13686"/>
                <a:gd name="connsiteX23" fmla="*/ 3343 w 11497"/>
                <a:gd name="connsiteY23" fmla="*/ 11853 h 13686"/>
                <a:gd name="connsiteX24" fmla="*/ 1610 w 11497"/>
                <a:gd name="connsiteY24" fmla="*/ 13301 h 13686"/>
                <a:gd name="connsiteX0" fmla="*/ 1666 w 11497"/>
                <a:gd name="connsiteY0" fmla="*/ 13328 h 13686"/>
                <a:gd name="connsiteX1" fmla="*/ 584 w 11497"/>
                <a:gd name="connsiteY1" fmla="*/ 13678 h 13686"/>
                <a:gd name="connsiteX2" fmla="*/ 1 w 11497"/>
                <a:gd name="connsiteY2" fmla="*/ 13418 h 13686"/>
                <a:gd name="connsiteX3" fmla="*/ 1176 w 11497"/>
                <a:gd name="connsiteY3" fmla="*/ 9696 h 13686"/>
                <a:gd name="connsiteX4" fmla="*/ 1742 w 11497"/>
                <a:gd name="connsiteY4" fmla="*/ 9988 h 13686"/>
                <a:gd name="connsiteX5" fmla="*/ 2351 w 11497"/>
                <a:gd name="connsiteY5" fmla="*/ 8432 h 13686"/>
                <a:gd name="connsiteX6" fmla="*/ 3825 w 11497"/>
                <a:gd name="connsiteY6" fmla="*/ 5431 h 13686"/>
                <a:gd name="connsiteX7" fmla="*/ 4925 w 11497"/>
                <a:gd name="connsiteY7" fmla="*/ 4153 h 13686"/>
                <a:gd name="connsiteX8" fmla="*/ 6328 w 11497"/>
                <a:gd name="connsiteY8" fmla="*/ 2660 h 13686"/>
                <a:gd name="connsiteX9" fmla="*/ 7890 w 11497"/>
                <a:gd name="connsiteY9" fmla="*/ 1201 h 13686"/>
                <a:gd name="connsiteX10" fmla="*/ 9499 w 11497"/>
                <a:gd name="connsiteY10" fmla="*/ 79 h 13686"/>
                <a:gd name="connsiteX11" fmla="*/ 9830 w 11497"/>
                <a:gd name="connsiteY11" fmla="*/ 146 h 13686"/>
                <a:gd name="connsiteX12" fmla="*/ 10378 w 11497"/>
                <a:gd name="connsiteY12" fmla="*/ 576 h 13686"/>
                <a:gd name="connsiteX13" fmla="*/ 10957 w 11497"/>
                <a:gd name="connsiteY13" fmla="*/ 1416 h 13686"/>
                <a:gd name="connsiteX14" fmla="*/ 11453 w 11497"/>
                <a:gd name="connsiteY14" fmla="*/ 2365 h 13686"/>
                <a:gd name="connsiteX15" fmla="*/ 11350 w 11497"/>
                <a:gd name="connsiteY15" fmla="*/ 3119 h 13686"/>
                <a:gd name="connsiteX16" fmla="*/ 10363 w 11497"/>
                <a:gd name="connsiteY16" fmla="*/ 4504 h 13686"/>
                <a:gd name="connsiteX17" fmla="*/ 9745 w 11497"/>
                <a:gd name="connsiteY17" fmla="*/ 5362 h 13686"/>
                <a:gd name="connsiteX18" fmla="*/ 8699 w 11497"/>
                <a:gd name="connsiteY18" fmla="*/ 6597 h 13686"/>
                <a:gd name="connsiteX19" fmla="*/ 7477 w 11497"/>
                <a:gd name="connsiteY19" fmla="*/ 7854 h 13686"/>
                <a:gd name="connsiteX20" fmla="*/ 6661 w 11497"/>
                <a:gd name="connsiteY20" fmla="*/ 8685 h 13686"/>
                <a:gd name="connsiteX21" fmla="*/ 5946 w 11497"/>
                <a:gd name="connsiteY21" fmla="*/ 9321 h 13686"/>
                <a:gd name="connsiteX22" fmla="*/ 5032 w 11497"/>
                <a:gd name="connsiteY22" fmla="*/ 10248 h 13686"/>
                <a:gd name="connsiteX23" fmla="*/ 3343 w 11497"/>
                <a:gd name="connsiteY23" fmla="*/ 11853 h 13686"/>
                <a:gd name="connsiteX24" fmla="*/ 1610 w 11497"/>
                <a:gd name="connsiteY24" fmla="*/ 13301 h 13686"/>
                <a:gd name="connsiteX0" fmla="*/ 1666 w 11497"/>
                <a:gd name="connsiteY0" fmla="*/ 13328 h 13686"/>
                <a:gd name="connsiteX1" fmla="*/ 584 w 11497"/>
                <a:gd name="connsiteY1" fmla="*/ 13678 h 13686"/>
                <a:gd name="connsiteX2" fmla="*/ 1 w 11497"/>
                <a:gd name="connsiteY2" fmla="*/ 13418 h 13686"/>
                <a:gd name="connsiteX3" fmla="*/ 581 w 11497"/>
                <a:gd name="connsiteY3" fmla="*/ 12272 h 13686"/>
                <a:gd name="connsiteX4" fmla="*/ 1742 w 11497"/>
                <a:gd name="connsiteY4" fmla="*/ 9988 h 13686"/>
                <a:gd name="connsiteX5" fmla="*/ 2351 w 11497"/>
                <a:gd name="connsiteY5" fmla="*/ 8432 h 13686"/>
                <a:gd name="connsiteX6" fmla="*/ 3825 w 11497"/>
                <a:gd name="connsiteY6" fmla="*/ 5431 h 13686"/>
                <a:gd name="connsiteX7" fmla="*/ 4925 w 11497"/>
                <a:gd name="connsiteY7" fmla="*/ 4153 h 13686"/>
                <a:gd name="connsiteX8" fmla="*/ 6328 w 11497"/>
                <a:gd name="connsiteY8" fmla="*/ 2660 h 13686"/>
                <a:gd name="connsiteX9" fmla="*/ 7890 w 11497"/>
                <a:gd name="connsiteY9" fmla="*/ 1201 h 13686"/>
                <a:gd name="connsiteX10" fmla="*/ 9499 w 11497"/>
                <a:gd name="connsiteY10" fmla="*/ 79 h 13686"/>
                <a:gd name="connsiteX11" fmla="*/ 9830 w 11497"/>
                <a:gd name="connsiteY11" fmla="*/ 146 h 13686"/>
                <a:gd name="connsiteX12" fmla="*/ 10378 w 11497"/>
                <a:gd name="connsiteY12" fmla="*/ 576 h 13686"/>
                <a:gd name="connsiteX13" fmla="*/ 10957 w 11497"/>
                <a:gd name="connsiteY13" fmla="*/ 1416 h 13686"/>
                <a:gd name="connsiteX14" fmla="*/ 11453 w 11497"/>
                <a:gd name="connsiteY14" fmla="*/ 2365 h 13686"/>
                <a:gd name="connsiteX15" fmla="*/ 11350 w 11497"/>
                <a:gd name="connsiteY15" fmla="*/ 3119 h 13686"/>
                <a:gd name="connsiteX16" fmla="*/ 10363 w 11497"/>
                <a:gd name="connsiteY16" fmla="*/ 4504 h 13686"/>
                <a:gd name="connsiteX17" fmla="*/ 9745 w 11497"/>
                <a:gd name="connsiteY17" fmla="*/ 5362 h 13686"/>
                <a:gd name="connsiteX18" fmla="*/ 8699 w 11497"/>
                <a:gd name="connsiteY18" fmla="*/ 6597 h 13686"/>
                <a:gd name="connsiteX19" fmla="*/ 7477 w 11497"/>
                <a:gd name="connsiteY19" fmla="*/ 7854 h 13686"/>
                <a:gd name="connsiteX20" fmla="*/ 6661 w 11497"/>
                <a:gd name="connsiteY20" fmla="*/ 8685 h 13686"/>
                <a:gd name="connsiteX21" fmla="*/ 5946 w 11497"/>
                <a:gd name="connsiteY21" fmla="*/ 9321 h 13686"/>
                <a:gd name="connsiteX22" fmla="*/ 5032 w 11497"/>
                <a:gd name="connsiteY22" fmla="*/ 10248 h 13686"/>
                <a:gd name="connsiteX23" fmla="*/ 3343 w 11497"/>
                <a:gd name="connsiteY23" fmla="*/ 11853 h 13686"/>
                <a:gd name="connsiteX24" fmla="*/ 1610 w 11497"/>
                <a:gd name="connsiteY24" fmla="*/ 13301 h 13686"/>
                <a:gd name="connsiteX0" fmla="*/ 1666 w 11497"/>
                <a:gd name="connsiteY0" fmla="*/ 13328 h 13686"/>
                <a:gd name="connsiteX1" fmla="*/ 584 w 11497"/>
                <a:gd name="connsiteY1" fmla="*/ 13678 h 13686"/>
                <a:gd name="connsiteX2" fmla="*/ 1 w 11497"/>
                <a:gd name="connsiteY2" fmla="*/ 13418 h 13686"/>
                <a:gd name="connsiteX3" fmla="*/ 581 w 11497"/>
                <a:gd name="connsiteY3" fmla="*/ 12272 h 13686"/>
                <a:gd name="connsiteX4" fmla="*/ 1191 w 11497"/>
                <a:gd name="connsiteY4" fmla="*/ 9641 h 13686"/>
                <a:gd name="connsiteX5" fmla="*/ 2351 w 11497"/>
                <a:gd name="connsiteY5" fmla="*/ 8432 h 13686"/>
                <a:gd name="connsiteX6" fmla="*/ 3825 w 11497"/>
                <a:gd name="connsiteY6" fmla="*/ 5431 h 13686"/>
                <a:gd name="connsiteX7" fmla="*/ 4925 w 11497"/>
                <a:gd name="connsiteY7" fmla="*/ 4153 h 13686"/>
                <a:gd name="connsiteX8" fmla="*/ 6328 w 11497"/>
                <a:gd name="connsiteY8" fmla="*/ 2660 h 13686"/>
                <a:gd name="connsiteX9" fmla="*/ 7890 w 11497"/>
                <a:gd name="connsiteY9" fmla="*/ 1201 h 13686"/>
                <a:gd name="connsiteX10" fmla="*/ 9499 w 11497"/>
                <a:gd name="connsiteY10" fmla="*/ 79 h 13686"/>
                <a:gd name="connsiteX11" fmla="*/ 9830 w 11497"/>
                <a:gd name="connsiteY11" fmla="*/ 146 h 13686"/>
                <a:gd name="connsiteX12" fmla="*/ 10378 w 11497"/>
                <a:gd name="connsiteY12" fmla="*/ 576 h 13686"/>
                <a:gd name="connsiteX13" fmla="*/ 10957 w 11497"/>
                <a:gd name="connsiteY13" fmla="*/ 1416 h 13686"/>
                <a:gd name="connsiteX14" fmla="*/ 11453 w 11497"/>
                <a:gd name="connsiteY14" fmla="*/ 2365 h 13686"/>
                <a:gd name="connsiteX15" fmla="*/ 11350 w 11497"/>
                <a:gd name="connsiteY15" fmla="*/ 3119 h 13686"/>
                <a:gd name="connsiteX16" fmla="*/ 10363 w 11497"/>
                <a:gd name="connsiteY16" fmla="*/ 4504 h 13686"/>
                <a:gd name="connsiteX17" fmla="*/ 9745 w 11497"/>
                <a:gd name="connsiteY17" fmla="*/ 5362 h 13686"/>
                <a:gd name="connsiteX18" fmla="*/ 8699 w 11497"/>
                <a:gd name="connsiteY18" fmla="*/ 6597 h 13686"/>
                <a:gd name="connsiteX19" fmla="*/ 7477 w 11497"/>
                <a:gd name="connsiteY19" fmla="*/ 7854 h 13686"/>
                <a:gd name="connsiteX20" fmla="*/ 6661 w 11497"/>
                <a:gd name="connsiteY20" fmla="*/ 8685 h 13686"/>
                <a:gd name="connsiteX21" fmla="*/ 5946 w 11497"/>
                <a:gd name="connsiteY21" fmla="*/ 9321 h 13686"/>
                <a:gd name="connsiteX22" fmla="*/ 5032 w 11497"/>
                <a:gd name="connsiteY22" fmla="*/ 10248 h 13686"/>
                <a:gd name="connsiteX23" fmla="*/ 3343 w 11497"/>
                <a:gd name="connsiteY23" fmla="*/ 11853 h 13686"/>
                <a:gd name="connsiteX24" fmla="*/ 1610 w 11497"/>
                <a:gd name="connsiteY24" fmla="*/ 13301 h 13686"/>
                <a:gd name="connsiteX0" fmla="*/ 1666 w 11497"/>
                <a:gd name="connsiteY0" fmla="*/ 13328 h 13686"/>
                <a:gd name="connsiteX1" fmla="*/ 584 w 11497"/>
                <a:gd name="connsiteY1" fmla="*/ 13678 h 13686"/>
                <a:gd name="connsiteX2" fmla="*/ 1 w 11497"/>
                <a:gd name="connsiteY2" fmla="*/ 13418 h 13686"/>
                <a:gd name="connsiteX3" fmla="*/ 581 w 11497"/>
                <a:gd name="connsiteY3" fmla="*/ 12272 h 13686"/>
                <a:gd name="connsiteX4" fmla="*/ 1191 w 11497"/>
                <a:gd name="connsiteY4" fmla="*/ 9641 h 13686"/>
                <a:gd name="connsiteX5" fmla="*/ 3381 w 11497"/>
                <a:gd name="connsiteY5" fmla="*/ 6129 h 13686"/>
                <a:gd name="connsiteX6" fmla="*/ 3825 w 11497"/>
                <a:gd name="connsiteY6" fmla="*/ 5431 h 13686"/>
                <a:gd name="connsiteX7" fmla="*/ 4925 w 11497"/>
                <a:gd name="connsiteY7" fmla="*/ 4153 h 13686"/>
                <a:gd name="connsiteX8" fmla="*/ 6328 w 11497"/>
                <a:gd name="connsiteY8" fmla="*/ 2660 h 13686"/>
                <a:gd name="connsiteX9" fmla="*/ 7890 w 11497"/>
                <a:gd name="connsiteY9" fmla="*/ 1201 h 13686"/>
                <a:gd name="connsiteX10" fmla="*/ 9499 w 11497"/>
                <a:gd name="connsiteY10" fmla="*/ 79 h 13686"/>
                <a:gd name="connsiteX11" fmla="*/ 9830 w 11497"/>
                <a:gd name="connsiteY11" fmla="*/ 146 h 13686"/>
                <a:gd name="connsiteX12" fmla="*/ 10378 w 11497"/>
                <a:gd name="connsiteY12" fmla="*/ 576 h 13686"/>
                <a:gd name="connsiteX13" fmla="*/ 10957 w 11497"/>
                <a:gd name="connsiteY13" fmla="*/ 1416 h 13686"/>
                <a:gd name="connsiteX14" fmla="*/ 11453 w 11497"/>
                <a:gd name="connsiteY14" fmla="*/ 2365 h 13686"/>
                <a:gd name="connsiteX15" fmla="*/ 11350 w 11497"/>
                <a:gd name="connsiteY15" fmla="*/ 3119 h 13686"/>
                <a:gd name="connsiteX16" fmla="*/ 10363 w 11497"/>
                <a:gd name="connsiteY16" fmla="*/ 4504 h 13686"/>
                <a:gd name="connsiteX17" fmla="*/ 9745 w 11497"/>
                <a:gd name="connsiteY17" fmla="*/ 5362 h 13686"/>
                <a:gd name="connsiteX18" fmla="*/ 8699 w 11497"/>
                <a:gd name="connsiteY18" fmla="*/ 6597 h 13686"/>
                <a:gd name="connsiteX19" fmla="*/ 7477 w 11497"/>
                <a:gd name="connsiteY19" fmla="*/ 7854 h 13686"/>
                <a:gd name="connsiteX20" fmla="*/ 6661 w 11497"/>
                <a:gd name="connsiteY20" fmla="*/ 8685 h 13686"/>
                <a:gd name="connsiteX21" fmla="*/ 5946 w 11497"/>
                <a:gd name="connsiteY21" fmla="*/ 9321 h 13686"/>
                <a:gd name="connsiteX22" fmla="*/ 5032 w 11497"/>
                <a:gd name="connsiteY22" fmla="*/ 10248 h 13686"/>
                <a:gd name="connsiteX23" fmla="*/ 3343 w 11497"/>
                <a:gd name="connsiteY23" fmla="*/ 11853 h 13686"/>
                <a:gd name="connsiteX24" fmla="*/ 1610 w 11497"/>
                <a:gd name="connsiteY24" fmla="*/ 13301 h 13686"/>
                <a:gd name="connsiteX0" fmla="*/ 1666 w 11497"/>
                <a:gd name="connsiteY0" fmla="*/ 13328 h 13686"/>
                <a:gd name="connsiteX1" fmla="*/ 584 w 11497"/>
                <a:gd name="connsiteY1" fmla="*/ 13678 h 13686"/>
                <a:gd name="connsiteX2" fmla="*/ 1 w 11497"/>
                <a:gd name="connsiteY2" fmla="*/ 13418 h 13686"/>
                <a:gd name="connsiteX3" fmla="*/ 693 w 11497"/>
                <a:gd name="connsiteY3" fmla="*/ 11870 h 13686"/>
                <a:gd name="connsiteX4" fmla="*/ 1191 w 11497"/>
                <a:gd name="connsiteY4" fmla="*/ 9641 h 13686"/>
                <a:gd name="connsiteX5" fmla="*/ 3381 w 11497"/>
                <a:gd name="connsiteY5" fmla="*/ 6129 h 13686"/>
                <a:gd name="connsiteX6" fmla="*/ 3825 w 11497"/>
                <a:gd name="connsiteY6" fmla="*/ 5431 h 13686"/>
                <a:gd name="connsiteX7" fmla="*/ 4925 w 11497"/>
                <a:gd name="connsiteY7" fmla="*/ 4153 h 13686"/>
                <a:gd name="connsiteX8" fmla="*/ 6328 w 11497"/>
                <a:gd name="connsiteY8" fmla="*/ 2660 h 13686"/>
                <a:gd name="connsiteX9" fmla="*/ 7890 w 11497"/>
                <a:gd name="connsiteY9" fmla="*/ 1201 h 13686"/>
                <a:gd name="connsiteX10" fmla="*/ 9499 w 11497"/>
                <a:gd name="connsiteY10" fmla="*/ 79 h 13686"/>
                <a:gd name="connsiteX11" fmla="*/ 9830 w 11497"/>
                <a:gd name="connsiteY11" fmla="*/ 146 h 13686"/>
                <a:gd name="connsiteX12" fmla="*/ 10378 w 11497"/>
                <a:gd name="connsiteY12" fmla="*/ 576 h 13686"/>
                <a:gd name="connsiteX13" fmla="*/ 10957 w 11497"/>
                <a:gd name="connsiteY13" fmla="*/ 1416 h 13686"/>
                <a:gd name="connsiteX14" fmla="*/ 11453 w 11497"/>
                <a:gd name="connsiteY14" fmla="*/ 2365 h 13686"/>
                <a:gd name="connsiteX15" fmla="*/ 11350 w 11497"/>
                <a:gd name="connsiteY15" fmla="*/ 3119 h 13686"/>
                <a:gd name="connsiteX16" fmla="*/ 10363 w 11497"/>
                <a:gd name="connsiteY16" fmla="*/ 4504 h 13686"/>
                <a:gd name="connsiteX17" fmla="*/ 9745 w 11497"/>
                <a:gd name="connsiteY17" fmla="*/ 5362 h 13686"/>
                <a:gd name="connsiteX18" fmla="*/ 8699 w 11497"/>
                <a:gd name="connsiteY18" fmla="*/ 6597 h 13686"/>
                <a:gd name="connsiteX19" fmla="*/ 7477 w 11497"/>
                <a:gd name="connsiteY19" fmla="*/ 7854 h 13686"/>
                <a:gd name="connsiteX20" fmla="*/ 6661 w 11497"/>
                <a:gd name="connsiteY20" fmla="*/ 8685 h 13686"/>
                <a:gd name="connsiteX21" fmla="*/ 5946 w 11497"/>
                <a:gd name="connsiteY21" fmla="*/ 9321 h 13686"/>
                <a:gd name="connsiteX22" fmla="*/ 5032 w 11497"/>
                <a:gd name="connsiteY22" fmla="*/ 10248 h 13686"/>
                <a:gd name="connsiteX23" fmla="*/ 3343 w 11497"/>
                <a:gd name="connsiteY23" fmla="*/ 11853 h 13686"/>
                <a:gd name="connsiteX24" fmla="*/ 1610 w 11497"/>
                <a:gd name="connsiteY24" fmla="*/ 13301 h 13686"/>
                <a:gd name="connsiteX0" fmla="*/ 1714 w 11545"/>
                <a:gd name="connsiteY0" fmla="*/ 13328 h 13689"/>
                <a:gd name="connsiteX1" fmla="*/ 632 w 11545"/>
                <a:gd name="connsiteY1" fmla="*/ 13678 h 13689"/>
                <a:gd name="connsiteX2" fmla="*/ 152 w 11545"/>
                <a:gd name="connsiteY2" fmla="*/ 13584 h 13689"/>
                <a:gd name="connsiteX3" fmla="*/ 49 w 11545"/>
                <a:gd name="connsiteY3" fmla="*/ 13418 h 13689"/>
                <a:gd name="connsiteX4" fmla="*/ 741 w 11545"/>
                <a:gd name="connsiteY4" fmla="*/ 11870 h 13689"/>
                <a:gd name="connsiteX5" fmla="*/ 1239 w 11545"/>
                <a:gd name="connsiteY5" fmla="*/ 9641 h 13689"/>
                <a:gd name="connsiteX6" fmla="*/ 3429 w 11545"/>
                <a:gd name="connsiteY6" fmla="*/ 6129 h 13689"/>
                <a:gd name="connsiteX7" fmla="*/ 3873 w 11545"/>
                <a:gd name="connsiteY7" fmla="*/ 5431 h 13689"/>
                <a:gd name="connsiteX8" fmla="*/ 4973 w 11545"/>
                <a:gd name="connsiteY8" fmla="*/ 4153 h 13689"/>
                <a:gd name="connsiteX9" fmla="*/ 6376 w 11545"/>
                <a:gd name="connsiteY9" fmla="*/ 2660 h 13689"/>
                <a:gd name="connsiteX10" fmla="*/ 7938 w 11545"/>
                <a:gd name="connsiteY10" fmla="*/ 1201 h 13689"/>
                <a:gd name="connsiteX11" fmla="*/ 9547 w 11545"/>
                <a:gd name="connsiteY11" fmla="*/ 79 h 13689"/>
                <a:gd name="connsiteX12" fmla="*/ 9878 w 11545"/>
                <a:gd name="connsiteY12" fmla="*/ 146 h 13689"/>
                <a:gd name="connsiteX13" fmla="*/ 10426 w 11545"/>
                <a:gd name="connsiteY13" fmla="*/ 576 h 13689"/>
                <a:gd name="connsiteX14" fmla="*/ 11005 w 11545"/>
                <a:gd name="connsiteY14" fmla="*/ 1416 h 13689"/>
                <a:gd name="connsiteX15" fmla="*/ 11501 w 11545"/>
                <a:gd name="connsiteY15" fmla="*/ 2365 h 13689"/>
                <a:gd name="connsiteX16" fmla="*/ 11398 w 11545"/>
                <a:gd name="connsiteY16" fmla="*/ 3119 h 13689"/>
                <a:gd name="connsiteX17" fmla="*/ 10411 w 11545"/>
                <a:gd name="connsiteY17" fmla="*/ 4504 h 13689"/>
                <a:gd name="connsiteX18" fmla="*/ 9793 w 11545"/>
                <a:gd name="connsiteY18" fmla="*/ 5362 h 13689"/>
                <a:gd name="connsiteX19" fmla="*/ 8747 w 11545"/>
                <a:gd name="connsiteY19" fmla="*/ 6597 h 13689"/>
                <a:gd name="connsiteX20" fmla="*/ 7525 w 11545"/>
                <a:gd name="connsiteY20" fmla="*/ 7854 h 13689"/>
                <a:gd name="connsiteX21" fmla="*/ 6709 w 11545"/>
                <a:gd name="connsiteY21" fmla="*/ 8685 h 13689"/>
                <a:gd name="connsiteX22" fmla="*/ 5994 w 11545"/>
                <a:gd name="connsiteY22" fmla="*/ 9321 h 13689"/>
                <a:gd name="connsiteX23" fmla="*/ 5080 w 11545"/>
                <a:gd name="connsiteY23" fmla="*/ 10248 h 13689"/>
                <a:gd name="connsiteX24" fmla="*/ 3391 w 11545"/>
                <a:gd name="connsiteY24" fmla="*/ 11853 h 13689"/>
                <a:gd name="connsiteX25" fmla="*/ 1658 w 11545"/>
                <a:gd name="connsiteY25" fmla="*/ 13301 h 13689"/>
                <a:gd name="connsiteX0" fmla="*/ 1714 w 11545"/>
                <a:gd name="connsiteY0" fmla="*/ 13328 h 13689"/>
                <a:gd name="connsiteX1" fmla="*/ 632 w 11545"/>
                <a:gd name="connsiteY1" fmla="*/ 13678 h 13689"/>
                <a:gd name="connsiteX2" fmla="*/ 152 w 11545"/>
                <a:gd name="connsiteY2" fmla="*/ 13584 h 13689"/>
                <a:gd name="connsiteX3" fmla="*/ 49 w 11545"/>
                <a:gd name="connsiteY3" fmla="*/ 13418 h 13689"/>
                <a:gd name="connsiteX4" fmla="*/ 741 w 11545"/>
                <a:gd name="connsiteY4" fmla="*/ 11870 h 13689"/>
                <a:gd name="connsiteX5" fmla="*/ 2770 w 11545"/>
                <a:gd name="connsiteY5" fmla="*/ 6971 h 13689"/>
                <a:gd name="connsiteX6" fmla="*/ 3429 w 11545"/>
                <a:gd name="connsiteY6" fmla="*/ 6129 h 13689"/>
                <a:gd name="connsiteX7" fmla="*/ 3873 w 11545"/>
                <a:gd name="connsiteY7" fmla="*/ 5431 h 13689"/>
                <a:gd name="connsiteX8" fmla="*/ 4973 w 11545"/>
                <a:gd name="connsiteY8" fmla="*/ 4153 h 13689"/>
                <a:gd name="connsiteX9" fmla="*/ 6376 w 11545"/>
                <a:gd name="connsiteY9" fmla="*/ 2660 h 13689"/>
                <a:gd name="connsiteX10" fmla="*/ 7938 w 11545"/>
                <a:gd name="connsiteY10" fmla="*/ 1201 h 13689"/>
                <a:gd name="connsiteX11" fmla="*/ 9547 w 11545"/>
                <a:gd name="connsiteY11" fmla="*/ 79 h 13689"/>
                <a:gd name="connsiteX12" fmla="*/ 9878 w 11545"/>
                <a:gd name="connsiteY12" fmla="*/ 146 h 13689"/>
                <a:gd name="connsiteX13" fmla="*/ 10426 w 11545"/>
                <a:gd name="connsiteY13" fmla="*/ 576 h 13689"/>
                <a:gd name="connsiteX14" fmla="*/ 11005 w 11545"/>
                <a:gd name="connsiteY14" fmla="*/ 1416 h 13689"/>
                <a:gd name="connsiteX15" fmla="*/ 11501 w 11545"/>
                <a:gd name="connsiteY15" fmla="*/ 2365 h 13689"/>
                <a:gd name="connsiteX16" fmla="*/ 11398 w 11545"/>
                <a:gd name="connsiteY16" fmla="*/ 3119 h 13689"/>
                <a:gd name="connsiteX17" fmla="*/ 10411 w 11545"/>
                <a:gd name="connsiteY17" fmla="*/ 4504 h 13689"/>
                <a:gd name="connsiteX18" fmla="*/ 9793 w 11545"/>
                <a:gd name="connsiteY18" fmla="*/ 5362 h 13689"/>
                <a:gd name="connsiteX19" fmla="*/ 8747 w 11545"/>
                <a:gd name="connsiteY19" fmla="*/ 6597 h 13689"/>
                <a:gd name="connsiteX20" fmla="*/ 7525 w 11545"/>
                <a:gd name="connsiteY20" fmla="*/ 7854 h 13689"/>
                <a:gd name="connsiteX21" fmla="*/ 6709 w 11545"/>
                <a:gd name="connsiteY21" fmla="*/ 8685 h 13689"/>
                <a:gd name="connsiteX22" fmla="*/ 5994 w 11545"/>
                <a:gd name="connsiteY22" fmla="*/ 9321 h 13689"/>
                <a:gd name="connsiteX23" fmla="*/ 5080 w 11545"/>
                <a:gd name="connsiteY23" fmla="*/ 10248 h 13689"/>
                <a:gd name="connsiteX24" fmla="*/ 3391 w 11545"/>
                <a:gd name="connsiteY24" fmla="*/ 11853 h 13689"/>
                <a:gd name="connsiteX25" fmla="*/ 1658 w 11545"/>
                <a:gd name="connsiteY25" fmla="*/ 13301 h 13689"/>
                <a:gd name="connsiteX0" fmla="*/ 1714 w 11545"/>
                <a:gd name="connsiteY0" fmla="*/ 13328 h 13689"/>
                <a:gd name="connsiteX1" fmla="*/ 632 w 11545"/>
                <a:gd name="connsiteY1" fmla="*/ 13678 h 13689"/>
                <a:gd name="connsiteX2" fmla="*/ 152 w 11545"/>
                <a:gd name="connsiteY2" fmla="*/ 13584 h 13689"/>
                <a:gd name="connsiteX3" fmla="*/ 49 w 11545"/>
                <a:gd name="connsiteY3" fmla="*/ 13418 h 13689"/>
                <a:gd name="connsiteX4" fmla="*/ 741 w 11545"/>
                <a:gd name="connsiteY4" fmla="*/ 11870 h 13689"/>
                <a:gd name="connsiteX5" fmla="*/ 2770 w 11545"/>
                <a:gd name="connsiteY5" fmla="*/ 6971 h 13689"/>
                <a:gd name="connsiteX6" fmla="*/ 3429 w 11545"/>
                <a:gd name="connsiteY6" fmla="*/ 6129 h 13689"/>
                <a:gd name="connsiteX7" fmla="*/ 3873 w 11545"/>
                <a:gd name="connsiteY7" fmla="*/ 5431 h 13689"/>
                <a:gd name="connsiteX8" fmla="*/ 4973 w 11545"/>
                <a:gd name="connsiteY8" fmla="*/ 4153 h 13689"/>
                <a:gd name="connsiteX9" fmla="*/ 6376 w 11545"/>
                <a:gd name="connsiteY9" fmla="*/ 2660 h 13689"/>
                <a:gd name="connsiteX10" fmla="*/ 7938 w 11545"/>
                <a:gd name="connsiteY10" fmla="*/ 1201 h 13689"/>
                <a:gd name="connsiteX11" fmla="*/ 9547 w 11545"/>
                <a:gd name="connsiteY11" fmla="*/ 79 h 13689"/>
                <a:gd name="connsiteX12" fmla="*/ 9878 w 11545"/>
                <a:gd name="connsiteY12" fmla="*/ 146 h 13689"/>
                <a:gd name="connsiteX13" fmla="*/ 10426 w 11545"/>
                <a:gd name="connsiteY13" fmla="*/ 576 h 13689"/>
                <a:gd name="connsiteX14" fmla="*/ 11005 w 11545"/>
                <a:gd name="connsiteY14" fmla="*/ 1416 h 13689"/>
                <a:gd name="connsiteX15" fmla="*/ 11501 w 11545"/>
                <a:gd name="connsiteY15" fmla="*/ 2365 h 13689"/>
                <a:gd name="connsiteX16" fmla="*/ 11398 w 11545"/>
                <a:gd name="connsiteY16" fmla="*/ 3119 h 13689"/>
                <a:gd name="connsiteX17" fmla="*/ 10411 w 11545"/>
                <a:gd name="connsiteY17" fmla="*/ 4504 h 13689"/>
                <a:gd name="connsiteX18" fmla="*/ 9793 w 11545"/>
                <a:gd name="connsiteY18" fmla="*/ 5362 h 13689"/>
                <a:gd name="connsiteX19" fmla="*/ 8747 w 11545"/>
                <a:gd name="connsiteY19" fmla="*/ 6597 h 13689"/>
                <a:gd name="connsiteX20" fmla="*/ 7525 w 11545"/>
                <a:gd name="connsiteY20" fmla="*/ 7854 h 13689"/>
                <a:gd name="connsiteX21" fmla="*/ 6709 w 11545"/>
                <a:gd name="connsiteY21" fmla="*/ 8685 h 13689"/>
                <a:gd name="connsiteX22" fmla="*/ 5994 w 11545"/>
                <a:gd name="connsiteY22" fmla="*/ 9321 h 13689"/>
                <a:gd name="connsiteX23" fmla="*/ 5080 w 11545"/>
                <a:gd name="connsiteY23" fmla="*/ 10248 h 13689"/>
                <a:gd name="connsiteX24" fmla="*/ 3391 w 11545"/>
                <a:gd name="connsiteY24" fmla="*/ 11853 h 13689"/>
                <a:gd name="connsiteX25" fmla="*/ 1658 w 11545"/>
                <a:gd name="connsiteY25" fmla="*/ 13301 h 13689"/>
                <a:gd name="connsiteX0" fmla="*/ 1714 w 11545"/>
                <a:gd name="connsiteY0" fmla="*/ 13328 h 13689"/>
                <a:gd name="connsiteX1" fmla="*/ 632 w 11545"/>
                <a:gd name="connsiteY1" fmla="*/ 13678 h 13689"/>
                <a:gd name="connsiteX2" fmla="*/ 152 w 11545"/>
                <a:gd name="connsiteY2" fmla="*/ 13584 h 13689"/>
                <a:gd name="connsiteX3" fmla="*/ 49 w 11545"/>
                <a:gd name="connsiteY3" fmla="*/ 13418 h 13689"/>
                <a:gd name="connsiteX4" fmla="*/ 741 w 11545"/>
                <a:gd name="connsiteY4" fmla="*/ 11870 h 13689"/>
                <a:gd name="connsiteX5" fmla="*/ 1924 w 11545"/>
                <a:gd name="connsiteY5" fmla="*/ 8372 h 13689"/>
                <a:gd name="connsiteX6" fmla="*/ 2770 w 11545"/>
                <a:gd name="connsiteY6" fmla="*/ 6971 h 13689"/>
                <a:gd name="connsiteX7" fmla="*/ 3429 w 11545"/>
                <a:gd name="connsiteY7" fmla="*/ 6129 h 13689"/>
                <a:gd name="connsiteX8" fmla="*/ 3873 w 11545"/>
                <a:gd name="connsiteY8" fmla="*/ 5431 h 13689"/>
                <a:gd name="connsiteX9" fmla="*/ 4973 w 11545"/>
                <a:gd name="connsiteY9" fmla="*/ 4153 h 13689"/>
                <a:gd name="connsiteX10" fmla="*/ 6376 w 11545"/>
                <a:gd name="connsiteY10" fmla="*/ 2660 h 13689"/>
                <a:gd name="connsiteX11" fmla="*/ 7938 w 11545"/>
                <a:gd name="connsiteY11" fmla="*/ 1201 h 13689"/>
                <a:gd name="connsiteX12" fmla="*/ 9547 w 11545"/>
                <a:gd name="connsiteY12" fmla="*/ 79 h 13689"/>
                <a:gd name="connsiteX13" fmla="*/ 9878 w 11545"/>
                <a:gd name="connsiteY13" fmla="*/ 146 h 13689"/>
                <a:gd name="connsiteX14" fmla="*/ 10426 w 11545"/>
                <a:gd name="connsiteY14" fmla="*/ 576 h 13689"/>
                <a:gd name="connsiteX15" fmla="*/ 11005 w 11545"/>
                <a:gd name="connsiteY15" fmla="*/ 1416 h 13689"/>
                <a:gd name="connsiteX16" fmla="*/ 11501 w 11545"/>
                <a:gd name="connsiteY16" fmla="*/ 2365 h 13689"/>
                <a:gd name="connsiteX17" fmla="*/ 11398 w 11545"/>
                <a:gd name="connsiteY17" fmla="*/ 3119 h 13689"/>
                <a:gd name="connsiteX18" fmla="*/ 10411 w 11545"/>
                <a:gd name="connsiteY18" fmla="*/ 4504 h 13689"/>
                <a:gd name="connsiteX19" fmla="*/ 9793 w 11545"/>
                <a:gd name="connsiteY19" fmla="*/ 5362 h 13689"/>
                <a:gd name="connsiteX20" fmla="*/ 8747 w 11545"/>
                <a:gd name="connsiteY20" fmla="*/ 6597 h 13689"/>
                <a:gd name="connsiteX21" fmla="*/ 7525 w 11545"/>
                <a:gd name="connsiteY21" fmla="*/ 7854 h 13689"/>
                <a:gd name="connsiteX22" fmla="*/ 6709 w 11545"/>
                <a:gd name="connsiteY22" fmla="*/ 8685 h 13689"/>
                <a:gd name="connsiteX23" fmla="*/ 5994 w 11545"/>
                <a:gd name="connsiteY23" fmla="*/ 9321 h 13689"/>
                <a:gd name="connsiteX24" fmla="*/ 5080 w 11545"/>
                <a:gd name="connsiteY24" fmla="*/ 10248 h 13689"/>
                <a:gd name="connsiteX25" fmla="*/ 3391 w 11545"/>
                <a:gd name="connsiteY25" fmla="*/ 11853 h 13689"/>
                <a:gd name="connsiteX26" fmla="*/ 1658 w 11545"/>
                <a:gd name="connsiteY26" fmla="*/ 13301 h 13689"/>
                <a:gd name="connsiteX0" fmla="*/ 1714 w 11545"/>
                <a:gd name="connsiteY0" fmla="*/ 13328 h 13689"/>
                <a:gd name="connsiteX1" fmla="*/ 632 w 11545"/>
                <a:gd name="connsiteY1" fmla="*/ 13678 h 13689"/>
                <a:gd name="connsiteX2" fmla="*/ 152 w 11545"/>
                <a:gd name="connsiteY2" fmla="*/ 13584 h 13689"/>
                <a:gd name="connsiteX3" fmla="*/ 49 w 11545"/>
                <a:gd name="connsiteY3" fmla="*/ 13418 h 13689"/>
                <a:gd name="connsiteX4" fmla="*/ 741 w 11545"/>
                <a:gd name="connsiteY4" fmla="*/ 11870 h 13689"/>
                <a:gd name="connsiteX5" fmla="*/ 1352 w 11545"/>
                <a:gd name="connsiteY5" fmla="*/ 8828 h 13689"/>
                <a:gd name="connsiteX6" fmla="*/ 2770 w 11545"/>
                <a:gd name="connsiteY6" fmla="*/ 6971 h 13689"/>
                <a:gd name="connsiteX7" fmla="*/ 3429 w 11545"/>
                <a:gd name="connsiteY7" fmla="*/ 6129 h 13689"/>
                <a:gd name="connsiteX8" fmla="*/ 3873 w 11545"/>
                <a:gd name="connsiteY8" fmla="*/ 5431 h 13689"/>
                <a:gd name="connsiteX9" fmla="*/ 4973 w 11545"/>
                <a:gd name="connsiteY9" fmla="*/ 4153 h 13689"/>
                <a:gd name="connsiteX10" fmla="*/ 6376 w 11545"/>
                <a:gd name="connsiteY10" fmla="*/ 2660 h 13689"/>
                <a:gd name="connsiteX11" fmla="*/ 7938 w 11545"/>
                <a:gd name="connsiteY11" fmla="*/ 1201 h 13689"/>
                <a:gd name="connsiteX12" fmla="*/ 9547 w 11545"/>
                <a:gd name="connsiteY12" fmla="*/ 79 h 13689"/>
                <a:gd name="connsiteX13" fmla="*/ 9878 w 11545"/>
                <a:gd name="connsiteY13" fmla="*/ 146 h 13689"/>
                <a:gd name="connsiteX14" fmla="*/ 10426 w 11545"/>
                <a:gd name="connsiteY14" fmla="*/ 576 h 13689"/>
                <a:gd name="connsiteX15" fmla="*/ 11005 w 11545"/>
                <a:gd name="connsiteY15" fmla="*/ 1416 h 13689"/>
                <a:gd name="connsiteX16" fmla="*/ 11501 w 11545"/>
                <a:gd name="connsiteY16" fmla="*/ 2365 h 13689"/>
                <a:gd name="connsiteX17" fmla="*/ 11398 w 11545"/>
                <a:gd name="connsiteY17" fmla="*/ 3119 h 13689"/>
                <a:gd name="connsiteX18" fmla="*/ 10411 w 11545"/>
                <a:gd name="connsiteY18" fmla="*/ 4504 h 13689"/>
                <a:gd name="connsiteX19" fmla="*/ 9793 w 11545"/>
                <a:gd name="connsiteY19" fmla="*/ 5362 h 13689"/>
                <a:gd name="connsiteX20" fmla="*/ 8747 w 11545"/>
                <a:gd name="connsiteY20" fmla="*/ 6597 h 13689"/>
                <a:gd name="connsiteX21" fmla="*/ 7525 w 11545"/>
                <a:gd name="connsiteY21" fmla="*/ 7854 h 13689"/>
                <a:gd name="connsiteX22" fmla="*/ 6709 w 11545"/>
                <a:gd name="connsiteY22" fmla="*/ 8685 h 13689"/>
                <a:gd name="connsiteX23" fmla="*/ 5994 w 11545"/>
                <a:gd name="connsiteY23" fmla="*/ 9321 h 13689"/>
                <a:gd name="connsiteX24" fmla="*/ 5080 w 11545"/>
                <a:gd name="connsiteY24" fmla="*/ 10248 h 13689"/>
                <a:gd name="connsiteX25" fmla="*/ 3391 w 11545"/>
                <a:gd name="connsiteY25" fmla="*/ 11853 h 13689"/>
                <a:gd name="connsiteX26" fmla="*/ 1658 w 11545"/>
                <a:gd name="connsiteY26" fmla="*/ 13301 h 13689"/>
                <a:gd name="connsiteX0" fmla="*/ 1714 w 11545"/>
                <a:gd name="connsiteY0" fmla="*/ 13328 h 13689"/>
                <a:gd name="connsiteX1" fmla="*/ 632 w 11545"/>
                <a:gd name="connsiteY1" fmla="*/ 13678 h 13689"/>
                <a:gd name="connsiteX2" fmla="*/ 152 w 11545"/>
                <a:gd name="connsiteY2" fmla="*/ 13584 h 13689"/>
                <a:gd name="connsiteX3" fmla="*/ 49 w 11545"/>
                <a:gd name="connsiteY3" fmla="*/ 13418 h 13689"/>
                <a:gd name="connsiteX4" fmla="*/ 741 w 11545"/>
                <a:gd name="connsiteY4" fmla="*/ 11870 h 13689"/>
                <a:gd name="connsiteX5" fmla="*/ 965 w 11545"/>
                <a:gd name="connsiteY5" fmla="*/ 10587 h 13689"/>
                <a:gd name="connsiteX6" fmla="*/ 1352 w 11545"/>
                <a:gd name="connsiteY6" fmla="*/ 8828 h 13689"/>
                <a:gd name="connsiteX7" fmla="*/ 2770 w 11545"/>
                <a:gd name="connsiteY7" fmla="*/ 6971 h 13689"/>
                <a:gd name="connsiteX8" fmla="*/ 3429 w 11545"/>
                <a:gd name="connsiteY8" fmla="*/ 6129 h 13689"/>
                <a:gd name="connsiteX9" fmla="*/ 3873 w 11545"/>
                <a:gd name="connsiteY9" fmla="*/ 5431 h 13689"/>
                <a:gd name="connsiteX10" fmla="*/ 4973 w 11545"/>
                <a:gd name="connsiteY10" fmla="*/ 4153 h 13689"/>
                <a:gd name="connsiteX11" fmla="*/ 6376 w 11545"/>
                <a:gd name="connsiteY11" fmla="*/ 2660 h 13689"/>
                <a:gd name="connsiteX12" fmla="*/ 7938 w 11545"/>
                <a:gd name="connsiteY12" fmla="*/ 1201 h 13689"/>
                <a:gd name="connsiteX13" fmla="*/ 9547 w 11545"/>
                <a:gd name="connsiteY13" fmla="*/ 79 h 13689"/>
                <a:gd name="connsiteX14" fmla="*/ 9878 w 11545"/>
                <a:gd name="connsiteY14" fmla="*/ 146 h 13689"/>
                <a:gd name="connsiteX15" fmla="*/ 10426 w 11545"/>
                <a:gd name="connsiteY15" fmla="*/ 576 h 13689"/>
                <a:gd name="connsiteX16" fmla="*/ 11005 w 11545"/>
                <a:gd name="connsiteY16" fmla="*/ 1416 h 13689"/>
                <a:gd name="connsiteX17" fmla="*/ 11501 w 11545"/>
                <a:gd name="connsiteY17" fmla="*/ 2365 h 13689"/>
                <a:gd name="connsiteX18" fmla="*/ 11398 w 11545"/>
                <a:gd name="connsiteY18" fmla="*/ 3119 h 13689"/>
                <a:gd name="connsiteX19" fmla="*/ 10411 w 11545"/>
                <a:gd name="connsiteY19" fmla="*/ 4504 h 13689"/>
                <a:gd name="connsiteX20" fmla="*/ 9793 w 11545"/>
                <a:gd name="connsiteY20" fmla="*/ 5362 h 13689"/>
                <a:gd name="connsiteX21" fmla="*/ 8747 w 11545"/>
                <a:gd name="connsiteY21" fmla="*/ 6597 h 13689"/>
                <a:gd name="connsiteX22" fmla="*/ 7525 w 11545"/>
                <a:gd name="connsiteY22" fmla="*/ 7854 h 13689"/>
                <a:gd name="connsiteX23" fmla="*/ 6709 w 11545"/>
                <a:gd name="connsiteY23" fmla="*/ 8685 h 13689"/>
                <a:gd name="connsiteX24" fmla="*/ 5994 w 11545"/>
                <a:gd name="connsiteY24" fmla="*/ 9321 h 13689"/>
                <a:gd name="connsiteX25" fmla="*/ 5080 w 11545"/>
                <a:gd name="connsiteY25" fmla="*/ 10248 h 13689"/>
                <a:gd name="connsiteX26" fmla="*/ 3391 w 11545"/>
                <a:gd name="connsiteY26" fmla="*/ 11853 h 13689"/>
                <a:gd name="connsiteX27" fmla="*/ 1658 w 11545"/>
                <a:gd name="connsiteY27" fmla="*/ 13301 h 13689"/>
                <a:gd name="connsiteX0" fmla="*/ 1714 w 11545"/>
                <a:gd name="connsiteY0" fmla="*/ 13328 h 13689"/>
                <a:gd name="connsiteX1" fmla="*/ 632 w 11545"/>
                <a:gd name="connsiteY1" fmla="*/ 13678 h 13689"/>
                <a:gd name="connsiteX2" fmla="*/ 152 w 11545"/>
                <a:gd name="connsiteY2" fmla="*/ 13584 h 13689"/>
                <a:gd name="connsiteX3" fmla="*/ 49 w 11545"/>
                <a:gd name="connsiteY3" fmla="*/ 13418 h 13689"/>
                <a:gd name="connsiteX4" fmla="*/ 741 w 11545"/>
                <a:gd name="connsiteY4" fmla="*/ 11870 h 13689"/>
                <a:gd name="connsiteX5" fmla="*/ 765 w 11545"/>
                <a:gd name="connsiteY5" fmla="*/ 10814 h 13689"/>
                <a:gd name="connsiteX6" fmla="*/ 1352 w 11545"/>
                <a:gd name="connsiteY6" fmla="*/ 8828 h 13689"/>
                <a:gd name="connsiteX7" fmla="*/ 2770 w 11545"/>
                <a:gd name="connsiteY7" fmla="*/ 6971 h 13689"/>
                <a:gd name="connsiteX8" fmla="*/ 3429 w 11545"/>
                <a:gd name="connsiteY8" fmla="*/ 6129 h 13689"/>
                <a:gd name="connsiteX9" fmla="*/ 3873 w 11545"/>
                <a:gd name="connsiteY9" fmla="*/ 5431 h 13689"/>
                <a:gd name="connsiteX10" fmla="*/ 4973 w 11545"/>
                <a:gd name="connsiteY10" fmla="*/ 4153 h 13689"/>
                <a:gd name="connsiteX11" fmla="*/ 6376 w 11545"/>
                <a:gd name="connsiteY11" fmla="*/ 2660 h 13689"/>
                <a:gd name="connsiteX12" fmla="*/ 7938 w 11545"/>
                <a:gd name="connsiteY12" fmla="*/ 1201 h 13689"/>
                <a:gd name="connsiteX13" fmla="*/ 9547 w 11545"/>
                <a:gd name="connsiteY13" fmla="*/ 79 h 13689"/>
                <a:gd name="connsiteX14" fmla="*/ 9878 w 11545"/>
                <a:gd name="connsiteY14" fmla="*/ 146 h 13689"/>
                <a:gd name="connsiteX15" fmla="*/ 10426 w 11545"/>
                <a:gd name="connsiteY15" fmla="*/ 576 h 13689"/>
                <a:gd name="connsiteX16" fmla="*/ 11005 w 11545"/>
                <a:gd name="connsiteY16" fmla="*/ 1416 h 13689"/>
                <a:gd name="connsiteX17" fmla="*/ 11501 w 11545"/>
                <a:gd name="connsiteY17" fmla="*/ 2365 h 13689"/>
                <a:gd name="connsiteX18" fmla="*/ 11398 w 11545"/>
                <a:gd name="connsiteY18" fmla="*/ 3119 h 13689"/>
                <a:gd name="connsiteX19" fmla="*/ 10411 w 11545"/>
                <a:gd name="connsiteY19" fmla="*/ 4504 h 13689"/>
                <a:gd name="connsiteX20" fmla="*/ 9793 w 11545"/>
                <a:gd name="connsiteY20" fmla="*/ 5362 h 13689"/>
                <a:gd name="connsiteX21" fmla="*/ 8747 w 11545"/>
                <a:gd name="connsiteY21" fmla="*/ 6597 h 13689"/>
                <a:gd name="connsiteX22" fmla="*/ 7525 w 11545"/>
                <a:gd name="connsiteY22" fmla="*/ 7854 h 13689"/>
                <a:gd name="connsiteX23" fmla="*/ 6709 w 11545"/>
                <a:gd name="connsiteY23" fmla="*/ 8685 h 13689"/>
                <a:gd name="connsiteX24" fmla="*/ 5994 w 11545"/>
                <a:gd name="connsiteY24" fmla="*/ 9321 h 13689"/>
                <a:gd name="connsiteX25" fmla="*/ 5080 w 11545"/>
                <a:gd name="connsiteY25" fmla="*/ 10248 h 13689"/>
                <a:gd name="connsiteX26" fmla="*/ 3391 w 11545"/>
                <a:gd name="connsiteY26" fmla="*/ 11853 h 13689"/>
                <a:gd name="connsiteX27" fmla="*/ 1658 w 11545"/>
                <a:gd name="connsiteY27" fmla="*/ 13301 h 13689"/>
                <a:gd name="connsiteX0" fmla="*/ 1714 w 11545"/>
                <a:gd name="connsiteY0" fmla="*/ 13328 h 13689"/>
                <a:gd name="connsiteX1" fmla="*/ 632 w 11545"/>
                <a:gd name="connsiteY1" fmla="*/ 13678 h 13689"/>
                <a:gd name="connsiteX2" fmla="*/ 152 w 11545"/>
                <a:gd name="connsiteY2" fmla="*/ 13584 h 13689"/>
                <a:gd name="connsiteX3" fmla="*/ 49 w 11545"/>
                <a:gd name="connsiteY3" fmla="*/ 13418 h 13689"/>
                <a:gd name="connsiteX4" fmla="*/ 741 w 11545"/>
                <a:gd name="connsiteY4" fmla="*/ 11870 h 13689"/>
                <a:gd name="connsiteX5" fmla="*/ 765 w 11545"/>
                <a:gd name="connsiteY5" fmla="*/ 10814 h 13689"/>
                <a:gd name="connsiteX6" fmla="*/ 1352 w 11545"/>
                <a:gd name="connsiteY6" fmla="*/ 8828 h 13689"/>
                <a:gd name="connsiteX7" fmla="*/ 3140 w 11545"/>
                <a:gd name="connsiteY7" fmla="*/ 6517 h 13689"/>
                <a:gd name="connsiteX8" fmla="*/ 3429 w 11545"/>
                <a:gd name="connsiteY8" fmla="*/ 6129 h 13689"/>
                <a:gd name="connsiteX9" fmla="*/ 3873 w 11545"/>
                <a:gd name="connsiteY9" fmla="*/ 5431 h 13689"/>
                <a:gd name="connsiteX10" fmla="*/ 4973 w 11545"/>
                <a:gd name="connsiteY10" fmla="*/ 4153 h 13689"/>
                <a:gd name="connsiteX11" fmla="*/ 6376 w 11545"/>
                <a:gd name="connsiteY11" fmla="*/ 2660 h 13689"/>
                <a:gd name="connsiteX12" fmla="*/ 7938 w 11545"/>
                <a:gd name="connsiteY12" fmla="*/ 1201 h 13689"/>
                <a:gd name="connsiteX13" fmla="*/ 9547 w 11545"/>
                <a:gd name="connsiteY13" fmla="*/ 79 h 13689"/>
                <a:gd name="connsiteX14" fmla="*/ 9878 w 11545"/>
                <a:gd name="connsiteY14" fmla="*/ 146 h 13689"/>
                <a:gd name="connsiteX15" fmla="*/ 10426 w 11545"/>
                <a:gd name="connsiteY15" fmla="*/ 576 h 13689"/>
                <a:gd name="connsiteX16" fmla="*/ 11005 w 11545"/>
                <a:gd name="connsiteY16" fmla="*/ 1416 h 13689"/>
                <a:gd name="connsiteX17" fmla="*/ 11501 w 11545"/>
                <a:gd name="connsiteY17" fmla="*/ 2365 h 13689"/>
                <a:gd name="connsiteX18" fmla="*/ 11398 w 11545"/>
                <a:gd name="connsiteY18" fmla="*/ 3119 h 13689"/>
                <a:gd name="connsiteX19" fmla="*/ 10411 w 11545"/>
                <a:gd name="connsiteY19" fmla="*/ 4504 h 13689"/>
                <a:gd name="connsiteX20" fmla="*/ 9793 w 11545"/>
                <a:gd name="connsiteY20" fmla="*/ 5362 h 13689"/>
                <a:gd name="connsiteX21" fmla="*/ 8747 w 11545"/>
                <a:gd name="connsiteY21" fmla="*/ 6597 h 13689"/>
                <a:gd name="connsiteX22" fmla="*/ 7525 w 11545"/>
                <a:gd name="connsiteY22" fmla="*/ 7854 h 13689"/>
                <a:gd name="connsiteX23" fmla="*/ 6709 w 11545"/>
                <a:gd name="connsiteY23" fmla="*/ 8685 h 13689"/>
                <a:gd name="connsiteX24" fmla="*/ 5994 w 11545"/>
                <a:gd name="connsiteY24" fmla="*/ 9321 h 13689"/>
                <a:gd name="connsiteX25" fmla="*/ 5080 w 11545"/>
                <a:gd name="connsiteY25" fmla="*/ 10248 h 13689"/>
                <a:gd name="connsiteX26" fmla="*/ 3391 w 11545"/>
                <a:gd name="connsiteY26" fmla="*/ 11853 h 13689"/>
                <a:gd name="connsiteX27" fmla="*/ 1658 w 11545"/>
                <a:gd name="connsiteY27" fmla="*/ 13301 h 13689"/>
                <a:gd name="connsiteX0" fmla="*/ 1714 w 11545"/>
                <a:gd name="connsiteY0" fmla="*/ 13328 h 13689"/>
                <a:gd name="connsiteX1" fmla="*/ 632 w 11545"/>
                <a:gd name="connsiteY1" fmla="*/ 13678 h 13689"/>
                <a:gd name="connsiteX2" fmla="*/ 152 w 11545"/>
                <a:gd name="connsiteY2" fmla="*/ 13584 h 13689"/>
                <a:gd name="connsiteX3" fmla="*/ 49 w 11545"/>
                <a:gd name="connsiteY3" fmla="*/ 13418 h 13689"/>
                <a:gd name="connsiteX4" fmla="*/ 741 w 11545"/>
                <a:gd name="connsiteY4" fmla="*/ 11870 h 13689"/>
                <a:gd name="connsiteX5" fmla="*/ 765 w 11545"/>
                <a:gd name="connsiteY5" fmla="*/ 10814 h 13689"/>
                <a:gd name="connsiteX6" fmla="*/ 324 w 11545"/>
                <a:gd name="connsiteY6" fmla="*/ 8321 h 13689"/>
                <a:gd name="connsiteX7" fmla="*/ 3140 w 11545"/>
                <a:gd name="connsiteY7" fmla="*/ 6517 h 13689"/>
                <a:gd name="connsiteX8" fmla="*/ 3429 w 11545"/>
                <a:gd name="connsiteY8" fmla="*/ 6129 h 13689"/>
                <a:gd name="connsiteX9" fmla="*/ 3873 w 11545"/>
                <a:gd name="connsiteY9" fmla="*/ 5431 h 13689"/>
                <a:gd name="connsiteX10" fmla="*/ 4973 w 11545"/>
                <a:gd name="connsiteY10" fmla="*/ 4153 h 13689"/>
                <a:gd name="connsiteX11" fmla="*/ 6376 w 11545"/>
                <a:gd name="connsiteY11" fmla="*/ 2660 h 13689"/>
                <a:gd name="connsiteX12" fmla="*/ 7938 w 11545"/>
                <a:gd name="connsiteY12" fmla="*/ 1201 h 13689"/>
                <a:gd name="connsiteX13" fmla="*/ 9547 w 11545"/>
                <a:gd name="connsiteY13" fmla="*/ 79 h 13689"/>
                <a:gd name="connsiteX14" fmla="*/ 9878 w 11545"/>
                <a:gd name="connsiteY14" fmla="*/ 146 h 13689"/>
                <a:gd name="connsiteX15" fmla="*/ 10426 w 11545"/>
                <a:gd name="connsiteY15" fmla="*/ 576 h 13689"/>
                <a:gd name="connsiteX16" fmla="*/ 11005 w 11545"/>
                <a:gd name="connsiteY16" fmla="*/ 1416 h 13689"/>
                <a:gd name="connsiteX17" fmla="*/ 11501 w 11545"/>
                <a:gd name="connsiteY17" fmla="*/ 2365 h 13689"/>
                <a:gd name="connsiteX18" fmla="*/ 11398 w 11545"/>
                <a:gd name="connsiteY18" fmla="*/ 3119 h 13689"/>
                <a:gd name="connsiteX19" fmla="*/ 10411 w 11545"/>
                <a:gd name="connsiteY19" fmla="*/ 4504 h 13689"/>
                <a:gd name="connsiteX20" fmla="*/ 9793 w 11545"/>
                <a:gd name="connsiteY20" fmla="*/ 5362 h 13689"/>
                <a:gd name="connsiteX21" fmla="*/ 8747 w 11545"/>
                <a:gd name="connsiteY21" fmla="*/ 6597 h 13689"/>
                <a:gd name="connsiteX22" fmla="*/ 7525 w 11545"/>
                <a:gd name="connsiteY22" fmla="*/ 7854 h 13689"/>
                <a:gd name="connsiteX23" fmla="*/ 6709 w 11545"/>
                <a:gd name="connsiteY23" fmla="*/ 8685 h 13689"/>
                <a:gd name="connsiteX24" fmla="*/ 5994 w 11545"/>
                <a:gd name="connsiteY24" fmla="*/ 9321 h 13689"/>
                <a:gd name="connsiteX25" fmla="*/ 5080 w 11545"/>
                <a:gd name="connsiteY25" fmla="*/ 10248 h 13689"/>
                <a:gd name="connsiteX26" fmla="*/ 3391 w 11545"/>
                <a:gd name="connsiteY26" fmla="*/ 11853 h 13689"/>
                <a:gd name="connsiteX27" fmla="*/ 1658 w 11545"/>
                <a:gd name="connsiteY27" fmla="*/ 13301 h 13689"/>
                <a:gd name="connsiteX0" fmla="*/ 1714 w 11545"/>
                <a:gd name="connsiteY0" fmla="*/ 13328 h 13689"/>
                <a:gd name="connsiteX1" fmla="*/ 632 w 11545"/>
                <a:gd name="connsiteY1" fmla="*/ 13678 h 13689"/>
                <a:gd name="connsiteX2" fmla="*/ 152 w 11545"/>
                <a:gd name="connsiteY2" fmla="*/ 13584 h 13689"/>
                <a:gd name="connsiteX3" fmla="*/ 49 w 11545"/>
                <a:gd name="connsiteY3" fmla="*/ 13418 h 13689"/>
                <a:gd name="connsiteX4" fmla="*/ 741 w 11545"/>
                <a:gd name="connsiteY4" fmla="*/ 11870 h 13689"/>
                <a:gd name="connsiteX5" fmla="*/ 765 w 11545"/>
                <a:gd name="connsiteY5" fmla="*/ 10814 h 13689"/>
                <a:gd name="connsiteX6" fmla="*/ 339 w 11545"/>
                <a:gd name="connsiteY6" fmla="*/ 9284 h 13689"/>
                <a:gd name="connsiteX7" fmla="*/ 324 w 11545"/>
                <a:gd name="connsiteY7" fmla="*/ 8321 h 13689"/>
                <a:gd name="connsiteX8" fmla="*/ 3140 w 11545"/>
                <a:gd name="connsiteY8" fmla="*/ 6517 h 13689"/>
                <a:gd name="connsiteX9" fmla="*/ 3429 w 11545"/>
                <a:gd name="connsiteY9" fmla="*/ 6129 h 13689"/>
                <a:gd name="connsiteX10" fmla="*/ 3873 w 11545"/>
                <a:gd name="connsiteY10" fmla="*/ 5431 h 13689"/>
                <a:gd name="connsiteX11" fmla="*/ 4973 w 11545"/>
                <a:gd name="connsiteY11" fmla="*/ 4153 h 13689"/>
                <a:gd name="connsiteX12" fmla="*/ 6376 w 11545"/>
                <a:gd name="connsiteY12" fmla="*/ 2660 h 13689"/>
                <a:gd name="connsiteX13" fmla="*/ 7938 w 11545"/>
                <a:gd name="connsiteY13" fmla="*/ 1201 h 13689"/>
                <a:gd name="connsiteX14" fmla="*/ 9547 w 11545"/>
                <a:gd name="connsiteY14" fmla="*/ 79 h 13689"/>
                <a:gd name="connsiteX15" fmla="*/ 9878 w 11545"/>
                <a:gd name="connsiteY15" fmla="*/ 146 h 13689"/>
                <a:gd name="connsiteX16" fmla="*/ 10426 w 11545"/>
                <a:gd name="connsiteY16" fmla="*/ 576 h 13689"/>
                <a:gd name="connsiteX17" fmla="*/ 11005 w 11545"/>
                <a:gd name="connsiteY17" fmla="*/ 1416 h 13689"/>
                <a:gd name="connsiteX18" fmla="*/ 11501 w 11545"/>
                <a:gd name="connsiteY18" fmla="*/ 2365 h 13689"/>
                <a:gd name="connsiteX19" fmla="*/ 11398 w 11545"/>
                <a:gd name="connsiteY19" fmla="*/ 3119 h 13689"/>
                <a:gd name="connsiteX20" fmla="*/ 10411 w 11545"/>
                <a:gd name="connsiteY20" fmla="*/ 4504 h 13689"/>
                <a:gd name="connsiteX21" fmla="*/ 9793 w 11545"/>
                <a:gd name="connsiteY21" fmla="*/ 5362 h 13689"/>
                <a:gd name="connsiteX22" fmla="*/ 8747 w 11545"/>
                <a:gd name="connsiteY22" fmla="*/ 6597 h 13689"/>
                <a:gd name="connsiteX23" fmla="*/ 7525 w 11545"/>
                <a:gd name="connsiteY23" fmla="*/ 7854 h 13689"/>
                <a:gd name="connsiteX24" fmla="*/ 6709 w 11545"/>
                <a:gd name="connsiteY24" fmla="*/ 8685 h 13689"/>
                <a:gd name="connsiteX25" fmla="*/ 5994 w 11545"/>
                <a:gd name="connsiteY25" fmla="*/ 9321 h 13689"/>
                <a:gd name="connsiteX26" fmla="*/ 5080 w 11545"/>
                <a:gd name="connsiteY26" fmla="*/ 10248 h 13689"/>
                <a:gd name="connsiteX27" fmla="*/ 3391 w 11545"/>
                <a:gd name="connsiteY27" fmla="*/ 11853 h 13689"/>
                <a:gd name="connsiteX28" fmla="*/ 1658 w 11545"/>
                <a:gd name="connsiteY28" fmla="*/ 13301 h 13689"/>
                <a:gd name="connsiteX0" fmla="*/ 1714 w 11545"/>
                <a:gd name="connsiteY0" fmla="*/ 13328 h 13689"/>
                <a:gd name="connsiteX1" fmla="*/ 632 w 11545"/>
                <a:gd name="connsiteY1" fmla="*/ 13678 h 13689"/>
                <a:gd name="connsiteX2" fmla="*/ 152 w 11545"/>
                <a:gd name="connsiteY2" fmla="*/ 13584 h 13689"/>
                <a:gd name="connsiteX3" fmla="*/ 49 w 11545"/>
                <a:gd name="connsiteY3" fmla="*/ 13418 h 13689"/>
                <a:gd name="connsiteX4" fmla="*/ 741 w 11545"/>
                <a:gd name="connsiteY4" fmla="*/ 11870 h 13689"/>
                <a:gd name="connsiteX5" fmla="*/ 765 w 11545"/>
                <a:gd name="connsiteY5" fmla="*/ 10814 h 13689"/>
                <a:gd name="connsiteX6" fmla="*/ 1078 w 11545"/>
                <a:gd name="connsiteY6" fmla="*/ 9718 h 13689"/>
                <a:gd name="connsiteX7" fmla="*/ 324 w 11545"/>
                <a:gd name="connsiteY7" fmla="*/ 8321 h 13689"/>
                <a:gd name="connsiteX8" fmla="*/ 3140 w 11545"/>
                <a:gd name="connsiteY8" fmla="*/ 6517 h 13689"/>
                <a:gd name="connsiteX9" fmla="*/ 3429 w 11545"/>
                <a:gd name="connsiteY9" fmla="*/ 6129 h 13689"/>
                <a:gd name="connsiteX10" fmla="*/ 3873 w 11545"/>
                <a:gd name="connsiteY10" fmla="*/ 5431 h 13689"/>
                <a:gd name="connsiteX11" fmla="*/ 4973 w 11545"/>
                <a:gd name="connsiteY11" fmla="*/ 4153 h 13689"/>
                <a:gd name="connsiteX12" fmla="*/ 6376 w 11545"/>
                <a:gd name="connsiteY12" fmla="*/ 2660 h 13689"/>
                <a:gd name="connsiteX13" fmla="*/ 7938 w 11545"/>
                <a:gd name="connsiteY13" fmla="*/ 1201 h 13689"/>
                <a:gd name="connsiteX14" fmla="*/ 9547 w 11545"/>
                <a:gd name="connsiteY14" fmla="*/ 79 h 13689"/>
                <a:gd name="connsiteX15" fmla="*/ 9878 w 11545"/>
                <a:gd name="connsiteY15" fmla="*/ 146 h 13689"/>
                <a:gd name="connsiteX16" fmla="*/ 10426 w 11545"/>
                <a:gd name="connsiteY16" fmla="*/ 576 h 13689"/>
                <a:gd name="connsiteX17" fmla="*/ 11005 w 11545"/>
                <a:gd name="connsiteY17" fmla="*/ 1416 h 13689"/>
                <a:gd name="connsiteX18" fmla="*/ 11501 w 11545"/>
                <a:gd name="connsiteY18" fmla="*/ 2365 h 13689"/>
                <a:gd name="connsiteX19" fmla="*/ 11398 w 11545"/>
                <a:gd name="connsiteY19" fmla="*/ 3119 h 13689"/>
                <a:gd name="connsiteX20" fmla="*/ 10411 w 11545"/>
                <a:gd name="connsiteY20" fmla="*/ 4504 h 13689"/>
                <a:gd name="connsiteX21" fmla="*/ 9793 w 11545"/>
                <a:gd name="connsiteY21" fmla="*/ 5362 h 13689"/>
                <a:gd name="connsiteX22" fmla="*/ 8747 w 11545"/>
                <a:gd name="connsiteY22" fmla="*/ 6597 h 13689"/>
                <a:gd name="connsiteX23" fmla="*/ 7525 w 11545"/>
                <a:gd name="connsiteY23" fmla="*/ 7854 h 13689"/>
                <a:gd name="connsiteX24" fmla="*/ 6709 w 11545"/>
                <a:gd name="connsiteY24" fmla="*/ 8685 h 13689"/>
                <a:gd name="connsiteX25" fmla="*/ 5994 w 11545"/>
                <a:gd name="connsiteY25" fmla="*/ 9321 h 13689"/>
                <a:gd name="connsiteX26" fmla="*/ 5080 w 11545"/>
                <a:gd name="connsiteY26" fmla="*/ 10248 h 13689"/>
                <a:gd name="connsiteX27" fmla="*/ 3391 w 11545"/>
                <a:gd name="connsiteY27" fmla="*/ 11853 h 13689"/>
                <a:gd name="connsiteX28" fmla="*/ 1658 w 11545"/>
                <a:gd name="connsiteY28" fmla="*/ 13301 h 13689"/>
                <a:gd name="connsiteX0" fmla="*/ 1714 w 11545"/>
                <a:gd name="connsiteY0" fmla="*/ 13328 h 13689"/>
                <a:gd name="connsiteX1" fmla="*/ 632 w 11545"/>
                <a:gd name="connsiteY1" fmla="*/ 13678 h 13689"/>
                <a:gd name="connsiteX2" fmla="*/ 152 w 11545"/>
                <a:gd name="connsiteY2" fmla="*/ 13584 h 13689"/>
                <a:gd name="connsiteX3" fmla="*/ 49 w 11545"/>
                <a:gd name="connsiteY3" fmla="*/ 13418 h 13689"/>
                <a:gd name="connsiteX4" fmla="*/ 741 w 11545"/>
                <a:gd name="connsiteY4" fmla="*/ 11870 h 13689"/>
                <a:gd name="connsiteX5" fmla="*/ 879 w 11545"/>
                <a:gd name="connsiteY5" fmla="*/ 10713 h 13689"/>
                <a:gd name="connsiteX6" fmla="*/ 1078 w 11545"/>
                <a:gd name="connsiteY6" fmla="*/ 9718 h 13689"/>
                <a:gd name="connsiteX7" fmla="*/ 324 w 11545"/>
                <a:gd name="connsiteY7" fmla="*/ 8321 h 13689"/>
                <a:gd name="connsiteX8" fmla="*/ 3140 w 11545"/>
                <a:gd name="connsiteY8" fmla="*/ 6517 h 13689"/>
                <a:gd name="connsiteX9" fmla="*/ 3429 w 11545"/>
                <a:gd name="connsiteY9" fmla="*/ 6129 h 13689"/>
                <a:gd name="connsiteX10" fmla="*/ 3873 w 11545"/>
                <a:gd name="connsiteY10" fmla="*/ 5431 h 13689"/>
                <a:gd name="connsiteX11" fmla="*/ 4973 w 11545"/>
                <a:gd name="connsiteY11" fmla="*/ 4153 h 13689"/>
                <a:gd name="connsiteX12" fmla="*/ 6376 w 11545"/>
                <a:gd name="connsiteY12" fmla="*/ 2660 h 13689"/>
                <a:gd name="connsiteX13" fmla="*/ 7938 w 11545"/>
                <a:gd name="connsiteY13" fmla="*/ 1201 h 13689"/>
                <a:gd name="connsiteX14" fmla="*/ 9547 w 11545"/>
                <a:gd name="connsiteY14" fmla="*/ 79 h 13689"/>
                <a:gd name="connsiteX15" fmla="*/ 9878 w 11545"/>
                <a:gd name="connsiteY15" fmla="*/ 146 h 13689"/>
                <a:gd name="connsiteX16" fmla="*/ 10426 w 11545"/>
                <a:gd name="connsiteY16" fmla="*/ 576 h 13689"/>
                <a:gd name="connsiteX17" fmla="*/ 11005 w 11545"/>
                <a:gd name="connsiteY17" fmla="*/ 1416 h 13689"/>
                <a:gd name="connsiteX18" fmla="*/ 11501 w 11545"/>
                <a:gd name="connsiteY18" fmla="*/ 2365 h 13689"/>
                <a:gd name="connsiteX19" fmla="*/ 11398 w 11545"/>
                <a:gd name="connsiteY19" fmla="*/ 3119 h 13689"/>
                <a:gd name="connsiteX20" fmla="*/ 10411 w 11545"/>
                <a:gd name="connsiteY20" fmla="*/ 4504 h 13689"/>
                <a:gd name="connsiteX21" fmla="*/ 9793 w 11545"/>
                <a:gd name="connsiteY21" fmla="*/ 5362 h 13689"/>
                <a:gd name="connsiteX22" fmla="*/ 8747 w 11545"/>
                <a:gd name="connsiteY22" fmla="*/ 6597 h 13689"/>
                <a:gd name="connsiteX23" fmla="*/ 7525 w 11545"/>
                <a:gd name="connsiteY23" fmla="*/ 7854 h 13689"/>
                <a:gd name="connsiteX24" fmla="*/ 6709 w 11545"/>
                <a:gd name="connsiteY24" fmla="*/ 8685 h 13689"/>
                <a:gd name="connsiteX25" fmla="*/ 5994 w 11545"/>
                <a:gd name="connsiteY25" fmla="*/ 9321 h 13689"/>
                <a:gd name="connsiteX26" fmla="*/ 5080 w 11545"/>
                <a:gd name="connsiteY26" fmla="*/ 10248 h 13689"/>
                <a:gd name="connsiteX27" fmla="*/ 3391 w 11545"/>
                <a:gd name="connsiteY27" fmla="*/ 11853 h 13689"/>
                <a:gd name="connsiteX28" fmla="*/ 1658 w 11545"/>
                <a:gd name="connsiteY28" fmla="*/ 13301 h 13689"/>
                <a:gd name="connsiteX0" fmla="*/ 1714 w 11545"/>
                <a:gd name="connsiteY0" fmla="*/ 13328 h 13689"/>
                <a:gd name="connsiteX1" fmla="*/ 632 w 11545"/>
                <a:gd name="connsiteY1" fmla="*/ 13678 h 13689"/>
                <a:gd name="connsiteX2" fmla="*/ 152 w 11545"/>
                <a:gd name="connsiteY2" fmla="*/ 13584 h 13689"/>
                <a:gd name="connsiteX3" fmla="*/ 49 w 11545"/>
                <a:gd name="connsiteY3" fmla="*/ 13418 h 13689"/>
                <a:gd name="connsiteX4" fmla="*/ 637 w 11545"/>
                <a:gd name="connsiteY4" fmla="*/ 11557 h 13689"/>
                <a:gd name="connsiteX5" fmla="*/ 879 w 11545"/>
                <a:gd name="connsiteY5" fmla="*/ 10713 h 13689"/>
                <a:gd name="connsiteX6" fmla="*/ 1078 w 11545"/>
                <a:gd name="connsiteY6" fmla="*/ 9718 h 13689"/>
                <a:gd name="connsiteX7" fmla="*/ 324 w 11545"/>
                <a:gd name="connsiteY7" fmla="*/ 8321 h 13689"/>
                <a:gd name="connsiteX8" fmla="*/ 3140 w 11545"/>
                <a:gd name="connsiteY8" fmla="*/ 6517 h 13689"/>
                <a:gd name="connsiteX9" fmla="*/ 3429 w 11545"/>
                <a:gd name="connsiteY9" fmla="*/ 6129 h 13689"/>
                <a:gd name="connsiteX10" fmla="*/ 3873 w 11545"/>
                <a:gd name="connsiteY10" fmla="*/ 5431 h 13689"/>
                <a:gd name="connsiteX11" fmla="*/ 4973 w 11545"/>
                <a:gd name="connsiteY11" fmla="*/ 4153 h 13689"/>
                <a:gd name="connsiteX12" fmla="*/ 6376 w 11545"/>
                <a:gd name="connsiteY12" fmla="*/ 2660 h 13689"/>
                <a:gd name="connsiteX13" fmla="*/ 7938 w 11545"/>
                <a:gd name="connsiteY13" fmla="*/ 1201 h 13689"/>
                <a:gd name="connsiteX14" fmla="*/ 9547 w 11545"/>
                <a:gd name="connsiteY14" fmla="*/ 79 h 13689"/>
                <a:gd name="connsiteX15" fmla="*/ 9878 w 11545"/>
                <a:gd name="connsiteY15" fmla="*/ 146 h 13689"/>
                <a:gd name="connsiteX16" fmla="*/ 10426 w 11545"/>
                <a:gd name="connsiteY16" fmla="*/ 576 h 13689"/>
                <a:gd name="connsiteX17" fmla="*/ 11005 w 11545"/>
                <a:gd name="connsiteY17" fmla="*/ 1416 h 13689"/>
                <a:gd name="connsiteX18" fmla="*/ 11501 w 11545"/>
                <a:gd name="connsiteY18" fmla="*/ 2365 h 13689"/>
                <a:gd name="connsiteX19" fmla="*/ 11398 w 11545"/>
                <a:gd name="connsiteY19" fmla="*/ 3119 h 13689"/>
                <a:gd name="connsiteX20" fmla="*/ 10411 w 11545"/>
                <a:gd name="connsiteY20" fmla="*/ 4504 h 13689"/>
                <a:gd name="connsiteX21" fmla="*/ 9793 w 11545"/>
                <a:gd name="connsiteY21" fmla="*/ 5362 h 13689"/>
                <a:gd name="connsiteX22" fmla="*/ 8747 w 11545"/>
                <a:gd name="connsiteY22" fmla="*/ 6597 h 13689"/>
                <a:gd name="connsiteX23" fmla="*/ 7525 w 11545"/>
                <a:gd name="connsiteY23" fmla="*/ 7854 h 13689"/>
                <a:gd name="connsiteX24" fmla="*/ 6709 w 11545"/>
                <a:gd name="connsiteY24" fmla="*/ 8685 h 13689"/>
                <a:gd name="connsiteX25" fmla="*/ 5994 w 11545"/>
                <a:gd name="connsiteY25" fmla="*/ 9321 h 13689"/>
                <a:gd name="connsiteX26" fmla="*/ 5080 w 11545"/>
                <a:gd name="connsiteY26" fmla="*/ 10248 h 13689"/>
                <a:gd name="connsiteX27" fmla="*/ 3391 w 11545"/>
                <a:gd name="connsiteY27" fmla="*/ 11853 h 13689"/>
                <a:gd name="connsiteX28" fmla="*/ 1658 w 11545"/>
                <a:gd name="connsiteY28" fmla="*/ 13301 h 13689"/>
                <a:gd name="connsiteX0" fmla="*/ 1723 w 11554"/>
                <a:gd name="connsiteY0" fmla="*/ 13328 h 13786"/>
                <a:gd name="connsiteX1" fmla="*/ 641 w 11554"/>
                <a:gd name="connsiteY1" fmla="*/ 13678 h 13786"/>
                <a:gd name="connsiteX2" fmla="*/ 120 w 11554"/>
                <a:gd name="connsiteY2" fmla="*/ 13772 h 13786"/>
                <a:gd name="connsiteX3" fmla="*/ 58 w 11554"/>
                <a:gd name="connsiteY3" fmla="*/ 13418 h 13786"/>
                <a:gd name="connsiteX4" fmla="*/ 646 w 11554"/>
                <a:gd name="connsiteY4" fmla="*/ 11557 h 13786"/>
                <a:gd name="connsiteX5" fmla="*/ 888 w 11554"/>
                <a:gd name="connsiteY5" fmla="*/ 10713 h 13786"/>
                <a:gd name="connsiteX6" fmla="*/ 1087 w 11554"/>
                <a:gd name="connsiteY6" fmla="*/ 9718 h 13786"/>
                <a:gd name="connsiteX7" fmla="*/ 333 w 11554"/>
                <a:gd name="connsiteY7" fmla="*/ 8321 h 13786"/>
                <a:gd name="connsiteX8" fmla="*/ 3149 w 11554"/>
                <a:gd name="connsiteY8" fmla="*/ 6517 h 13786"/>
                <a:gd name="connsiteX9" fmla="*/ 3438 w 11554"/>
                <a:gd name="connsiteY9" fmla="*/ 6129 h 13786"/>
                <a:gd name="connsiteX10" fmla="*/ 3882 w 11554"/>
                <a:gd name="connsiteY10" fmla="*/ 5431 h 13786"/>
                <a:gd name="connsiteX11" fmla="*/ 4982 w 11554"/>
                <a:gd name="connsiteY11" fmla="*/ 4153 h 13786"/>
                <a:gd name="connsiteX12" fmla="*/ 6385 w 11554"/>
                <a:gd name="connsiteY12" fmla="*/ 2660 h 13786"/>
                <a:gd name="connsiteX13" fmla="*/ 7947 w 11554"/>
                <a:gd name="connsiteY13" fmla="*/ 1201 h 13786"/>
                <a:gd name="connsiteX14" fmla="*/ 9556 w 11554"/>
                <a:gd name="connsiteY14" fmla="*/ 79 h 13786"/>
                <a:gd name="connsiteX15" fmla="*/ 9887 w 11554"/>
                <a:gd name="connsiteY15" fmla="*/ 146 h 13786"/>
                <a:gd name="connsiteX16" fmla="*/ 10435 w 11554"/>
                <a:gd name="connsiteY16" fmla="*/ 576 h 13786"/>
                <a:gd name="connsiteX17" fmla="*/ 11014 w 11554"/>
                <a:gd name="connsiteY17" fmla="*/ 1416 h 13786"/>
                <a:gd name="connsiteX18" fmla="*/ 11510 w 11554"/>
                <a:gd name="connsiteY18" fmla="*/ 2365 h 13786"/>
                <a:gd name="connsiteX19" fmla="*/ 11407 w 11554"/>
                <a:gd name="connsiteY19" fmla="*/ 3119 h 13786"/>
                <a:gd name="connsiteX20" fmla="*/ 10420 w 11554"/>
                <a:gd name="connsiteY20" fmla="*/ 4504 h 13786"/>
                <a:gd name="connsiteX21" fmla="*/ 9802 w 11554"/>
                <a:gd name="connsiteY21" fmla="*/ 5362 h 13786"/>
                <a:gd name="connsiteX22" fmla="*/ 8756 w 11554"/>
                <a:gd name="connsiteY22" fmla="*/ 6597 h 13786"/>
                <a:gd name="connsiteX23" fmla="*/ 7534 w 11554"/>
                <a:gd name="connsiteY23" fmla="*/ 7854 h 13786"/>
                <a:gd name="connsiteX24" fmla="*/ 6718 w 11554"/>
                <a:gd name="connsiteY24" fmla="*/ 8685 h 13786"/>
                <a:gd name="connsiteX25" fmla="*/ 6003 w 11554"/>
                <a:gd name="connsiteY25" fmla="*/ 9321 h 13786"/>
                <a:gd name="connsiteX26" fmla="*/ 5089 w 11554"/>
                <a:gd name="connsiteY26" fmla="*/ 10248 h 13786"/>
                <a:gd name="connsiteX27" fmla="*/ 3400 w 11554"/>
                <a:gd name="connsiteY27" fmla="*/ 11853 h 13786"/>
                <a:gd name="connsiteX28" fmla="*/ 1667 w 11554"/>
                <a:gd name="connsiteY28" fmla="*/ 13301 h 13786"/>
                <a:gd name="connsiteX0" fmla="*/ 1723 w 11554"/>
                <a:gd name="connsiteY0" fmla="*/ 13328 h 13787"/>
                <a:gd name="connsiteX1" fmla="*/ 944 w 11554"/>
                <a:gd name="connsiteY1" fmla="*/ 13688 h 13787"/>
                <a:gd name="connsiteX2" fmla="*/ 120 w 11554"/>
                <a:gd name="connsiteY2" fmla="*/ 13772 h 13787"/>
                <a:gd name="connsiteX3" fmla="*/ 58 w 11554"/>
                <a:gd name="connsiteY3" fmla="*/ 13418 h 13787"/>
                <a:gd name="connsiteX4" fmla="*/ 646 w 11554"/>
                <a:gd name="connsiteY4" fmla="*/ 11557 h 13787"/>
                <a:gd name="connsiteX5" fmla="*/ 888 w 11554"/>
                <a:gd name="connsiteY5" fmla="*/ 10713 h 13787"/>
                <a:gd name="connsiteX6" fmla="*/ 1087 w 11554"/>
                <a:gd name="connsiteY6" fmla="*/ 9718 h 13787"/>
                <a:gd name="connsiteX7" fmla="*/ 333 w 11554"/>
                <a:gd name="connsiteY7" fmla="*/ 8321 h 13787"/>
                <a:gd name="connsiteX8" fmla="*/ 3149 w 11554"/>
                <a:gd name="connsiteY8" fmla="*/ 6517 h 13787"/>
                <a:gd name="connsiteX9" fmla="*/ 3438 w 11554"/>
                <a:gd name="connsiteY9" fmla="*/ 6129 h 13787"/>
                <a:gd name="connsiteX10" fmla="*/ 3882 w 11554"/>
                <a:gd name="connsiteY10" fmla="*/ 5431 h 13787"/>
                <a:gd name="connsiteX11" fmla="*/ 4982 w 11554"/>
                <a:gd name="connsiteY11" fmla="*/ 4153 h 13787"/>
                <a:gd name="connsiteX12" fmla="*/ 6385 w 11554"/>
                <a:gd name="connsiteY12" fmla="*/ 2660 h 13787"/>
                <a:gd name="connsiteX13" fmla="*/ 7947 w 11554"/>
                <a:gd name="connsiteY13" fmla="*/ 1201 h 13787"/>
                <a:gd name="connsiteX14" fmla="*/ 9556 w 11554"/>
                <a:gd name="connsiteY14" fmla="*/ 79 h 13787"/>
                <a:gd name="connsiteX15" fmla="*/ 9887 w 11554"/>
                <a:gd name="connsiteY15" fmla="*/ 146 h 13787"/>
                <a:gd name="connsiteX16" fmla="*/ 10435 w 11554"/>
                <a:gd name="connsiteY16" fmla="*/ 576 h 13787"/>
                <a:gd name="connsiteX17" fmla="*/ 11014 w 11554"/>
                <a:gd name="connsiteY17" fmla="*/ 1416 h 13787"/>
                <a:gd name="connsiteX18" fmla="*/ 11510 w 11554"/>
                <a:gd name="connsiteY18" fmla="*/ 2365 h 13787"/>
                <a:gd name="connsiteX19" fmla="*/ 11407 w 11554"/>
                <a:gd name="connsiteY19" fmla="*/ 3119 h 13787"/>
                <a:gd name="connsiteX20" fmla="*/ 10420 w 11554"/>
                <a:gd name="connsiteY20" fmla="*/ 4504 h 13787"/>
                <a:gd name="connsiteX21" fmla="*/ 9802 w 11554"/>
                <a:gd name="connsiteY21" fmla="*/ 5362 h 13787"/>
                <a:gd name="connsiteX22" fmla="*/ 8756 w 11554"/>
                <a:gd name="connsiteY22" fmla="*/ 6597 h 13787"/>
                <a:gd name="connsiteX23" fmla="*/ 7534 w 11554"/>
                <a:gd name="connsiteY23" fmla="*/ 7854 h 13787"/>
                <a:gd name="connsiteX24" fmla="*/ 6718 w 11554"/>
                <a:gd name="connsiteY24" fmla="*/ 8685 h 13787"/>
                <a:gd name="connsiteX25" fmla="*/ 6003 w 11554"/>
                <a:gd name="connsiteY25" fmla="*/ 9321 h 13787"/>
                <a:gd name="connsiteX26" fmla="*/ 5089 w 11554"/>
                <a:gd name="connsiteY26" fmla="*/ 10248 h 13787"/>
                <a:gd name="connsiteX27" fmla="*/ 3400 w 11554"/>
                <a:gd name="connsiteY27" fmla="*/ 11853 h 13787"/>
                <a:gd name="connsiteX28" fmla="*/ 1667 w 11554"/>
                <a:gd name="connsiteY28" fmla="*/ 13301 h 13787"/>
                <a:gd name="connsiteX0" fmla="*/ 1723 w 11554"/>
                <a:gd name="connsiteY0" fmla="*/ 13328 h 13787"/>
                <a:gd name="connsiteX1" fmla="*/ 944 w 11554"/>
                <a:gd name="connsiteY1" fmla="*/ 13688 h 13787"/>
                <a:gd name="connsiteX2" fmla="*/ 120 w 11554"/>
                <a:gd name="connsiteY2" fmla="*/ 13772 h 13787"/>
                <a:gd name="connsiteX3" fmla="*/ 58 w 11554"/>
                <a:gd name="connsiteY3" fmla="*/ 13418 h 13787"/>
                <a:gd name="connsiteX4" fmla="*/ 646 w 11554"/>
                <a:gd name="connsiteY4" fmla="*/ 11557 h 13787"/>
                <a:gd name="connsiteX5" fmla="*/ 888 w 11554"/>
                <a:gd name="connsiteY5" fmla="*/ 10713 h 13787"/>
                <a:gd name="connsiteX6" fmla="*/ 1087 w 11554"/>
                <a:gd name="connsiteY6" fmla="*/ 9718 h 13787"/>
                <a:gd name="connsiteX7" fmla="*/ 333 w 11554"/>
                <a:gd name="connsiteY7" fmla="*/ 8321 h 13787"/>
                <a:gd name="connsiteX8" fmla="*/ 3149 w 11554"/>
                <a:gd name="connsiteY8" fmla="*/ 6517 h 13787"/>
                <a:gd name="connsiteX9" fmla="*/ 3438 w 11554"/>
                <a:gd name="connsiteY9" fmla="*/ 6129 h 13787"/>
                <a:gd name="connsiteX10" fmla="*/ 3737 w 11554"/>
                <a:gd name="connsiteY10" fmla="*/ 5307 h 13787"/>
                <a:gd name="connsiteX11" fmla="*/ 4982 w 11554"/>
                <a:gd name="connsiteY11" fmla="*/ 4153 h 13787"/>
                <a:gd name="connsiteX12" fmla="*/ 6385 w 11554"/>
                <a:gd name="connsiteY12" fmla="*/ 2660 h 13787"/>
                <a:gd name="connsiteX13" fmla="*/ 7947 w 11554"/>
                <a:gd name="connsiteY13" fmla="*/ 1201 h 13787"/>
                <a:gd name="connsiteX14" fmla="*/ 9556 w 11554"/>
                <a:gd name="connsiteY14" fmla="*/ 79 h 13787"/>
                <a:gd name="connsiteX15" fmla="*/ 9887 w 11554"/>
                <a:gd name="connsiteY15" fmla="*/ 146 h 13787"/>
                <a:gd name="connsiteX16" fmla="*/ 10435 w 11554"/>
                <a:gd name="connsiteY16" fmla="*/ 576 h 13787"/>
                <a:gd name="connsiteX17" fmla="*/ 11014 w 11554"/>
                <a:gd name="connsiteY17" fmla="*/ 1416 h 13787"/>
                <a:gd name="connsiteX18" fmla="*/ 11510 w 11554"/>
                <a:gd name="connsiteY18" fmla="*/ 2365 h 13787"/>
                <a:gd name="connsiteX19" fmla="*/ 11407 w 11554"/>
                <a:gd name="connsiteY19" fmla="*/ 3119 h 13787"/>
                <a:gd name="connsiteX20" fmla="*/ 10420 w 11554"/>
                <a:gd name="connsiteY20" fmla="*/ 4504 h 13787"/>
                <a:gd name="connsiteX21" fmla="*/ 9802 w 11554"/>
                <a:gd name="connsiteY21" fmla="*/ 5362 h 13787"/>
                <a:gd name="connsiteX22" fmla="*/ 8756 w 11554"/>
                <a:gd name="connsiteY22" fmla="*/ 6597 h 13787"/>
                <a:gd name="connsiteX23" fmla="*/ 7534 w 11554"/>
                <a:gd name="connsiteY23" fmla="*/ 7854 h 13787"/>
                <a:gd name="connsiteX24" fmla="*/ 6718 w 11554"/>
                <a:gd name="connsiteY24" fmla="*/ 8685 h 13787"/>
                <a:gd name="connsiteX25" fmla="*/ 6003 w 11554"/>
                <a:gd name="connsiteY25" fmla="*/ 9321 h 13787"/>
                <a:gd name="connsiteX26" fmla="*/ 5089 w 11554"/>
                <a:gd name="connsiteY26" fmla="*/ 10248 h 13787"/>
                <a:gd name="connsiteX27" fmla="*/ 3400 w 11554"/>
                <a:gd name="connsiteY27" fmla="*/ 11853 h 13787"/>
                <a:gd name="connsiteX28" fmla="*/ 1667 w 11554"/>
                <a:gd name="connsiteY28" fmla="*/ 13301 h 13787"/>
                <a:gd name="connsiteX0" fmla="*/ 1723 w 11554"/>
                <a:gd name="connsiteY0" fmla="*/ 13328 h 13787"/>
                <a:gd name="connsiteX1" fmla="*/ 944 w 11554"/>
                <a:gd name="connsiteY1" fmla="*/ 13688 h 13787"/>
                <a:gd name="connsiteX2" fmla="*/ 120 w 11554"/>
                <a:gd name="connsiteY2" fmla="*/ 13772 h 13787"/>
                <a:gd name="connsiteX3" fmla="*/ 58 w 11554"/>
                <a:gd name="connsiteY3" fmla="*/ 13418 h 13787"/>
                <a:gd name="connsiteX4" fmla="*/ 646 w 11554"/>
                <a:gd name="connsiteY4" fmla="*/ 11557 h 13787"/>
                <a:gd name="connsiteX5" fmla="*/ 888 w 11554"/>
                <a:gd name="connsiteY5" fmla="*/ 10713 h 13787"/>
                <a:gd name="connsiteX6" fmla="*/ 1087 w 11554"/>
                <a:gd name="connsiteY6" fmla="*/ 9718 h 13787"/>
                <a:gd name="connsiteX7" fmla="*/ 664 w 11554"/>
                <a:gd name="connsiteY7" fmla="*/ 9181 h 13787"/>
                <a:gd name="connsiteX8" fmla="*/ 333 w 11554"/>
                <a:gd name="connsiteY8" fmla="*/ 8321 h 13787"/>
                <a:gd name="connsiteX9" fmla="*/ 3149 w 11554"/>
                <a:gd name="connsiteY9" fmla="*/ 6517 h 13787"/>
                <a:gd name="connsiteX10" fmla="*/ 3438 w 11554"/>
                <a:gd name="connsiteY10" fmla="*/ 6129 h 13787"/>
                <a:gd name="connsiteX11" fmla="*/ 3737 w 11554"/>
                <a:gd name="connsiteY11" fmla="*/ 5307 h 13787"/>
                <a:gd name="connsiteX12" fmla="*/ 4982 w 11554"/>
                <a:gd name="connsiteY12" fmla="*/ 4153 h 13787"/>
                <a:gd name="connsiteX13" fmla="*/ 6385 w 11554"/>
                <a:gd name="connsiteY13" fmla="*/ 2660 h 13787"/>
                <a:gd name="connsiteX14" fmla="*/ 7947 w 11554"/>
                <a:gd name="connsiteY14" fmla="*/ 1201 h 13787"/>
                <a:gd name="connsiteX15" fmla="*/ 9556 w 11554"/>
                <a:gd name="connsiteY15" fmla="*/ 79 h 13787"/>
                <a:gd name="connsiteX16" fmla="*/ 9887 w 11554"/>
                <a:gd name="connsiteY16" fmla="*/ 146 h 13787"/>
                <a:gd name="connsiteX17" fmla="*/ 10435 w 11554"/>
                <a:gd name="connsiteY17" fmla="*/ 576 h 13787"/>
                <a:gd name="connsiteX18" fmla="*/ 11014 w 11554"/>
                <a:gd name="connsiteY18" fmla="*/ 1416 h 13787"/>
                <a:gd name="connsiteX19" fmla="*/ 11510 w 11554"/>
                <a:gd name="connsiteY19" fmla="*/ 2365 h 13787"/>
                <a:gd name="connsiteX20" fmla="*/ 11407 w 11554"/>
                <a:gd name="connsiteY20" fmla="*/ 3119 h 13787"/>
                <a:gd name="connsiteX21" fmla="*/ 10420 w 11554"/>
                <a:gd name="connsiteY21" fmla="*/ 4504 h 13787"/>
                <a:gd name="connsiteX22" fmla="*/ 9802 w 11554"/>
                <a:gd name="connsiteY22" fmla="*/ 5362 h 13787"/>
                <a:gd name="connsiteX23" fmla="*/ 8756 w 11554"/>
                <a:gd name="connsiteY23" fmla="*/ 6597 h 13787"/>
                <a:gd name="connsiteX24" fmla="*/ 7534 w 11554"/>
                <a:gd name="connsiteY24" fmla="*/ 7854 h 13787"/>
                <a:gd name="connsiteX25" fmla="*/ 6718 w 11554"/>
                <a:gd name="connsiteY25" fmla="*/ 8685 h 13787"/>
                <a:gd name="connsiteX26" fmla="*/ 6003 w 11554"/>
                <a:gd name="connsiteY26" fmla="*/ 9321 h 13787"/>
                <a:gd name="connsiteX27" fmla="*/ 5089 w 11554"/>
                <a:gd name="connsiteY27" fmla="*/ 10248 h 13787"/>
                <a:gd name="connsiteX28" fmla="*/ 3400 w 11554"/>
                <a:gd name="connsiteY28" fmla="*/ 11853 h 13787"/>
                <a:gd name="connsiteX29" fmla="*/ 1667 w 11554"/>
                <a:gd name="connsiteY29" fmla="*/ 13301 h 13787"/>
                <a:gd name="connsiteX0" fmla="*/ 1723 w 11554"/>
                <a:gd name="connsiteY0" fmla="*/ 13328 h 13787"/>
                <a:gd name="connsiteX1" fmla="*/ 944 w 11554"/>
                <a:gd name="connsiteY1" fmla="*/ 13688 h 13787"/>
                <a:gd name="connsiteX2" fmla="*/ 120 w 11554"/>
                <a:gd name="connsiteY2" fmla="*/ 13772 h 13787"/>
                <a:gd name="connsiteX3" fmla="*/ 58 w 11554"/>
                <a:gd name="connsiteY3" fmla="*/ 13418 h 13787"/>
                <a:gd name="connsiteX4" fmla="*/ 646 w 11554"/>
                <a:gd name="connsiteY4" fmla="*/ 11557 h 13787"/>
                <a:gd name="connsiteX5" fmla="*/ 888 w 11554"/>
                <a:gd name="connsiteY5" fmla="*/ 10713 h 13787"/>
                <a:gd name="connsiteX6" fmla="*/ 1087 w 11554"/>
                <a:gd name="connsiteY6" fmla="*/ 9718 h 13787"/>
                <a:gd name="connsiteX7" fmla="*/ 664 w 11554"/>
                <a:gd name="connsiteY7" fmla="*/ 9181 h 13787"/>
                <a:gd name="connsiteX8" fmla="*/ 333 w 11554"/>
                <a:gd name="connsiteY8" fmla="*/ 8321 h 13787"/>
                <a:gd name="connsiteX9" fmla="*/ 3149 w 11554"/>
                <a:gd name="connsiteY9" fmla="*/ 6517 h 13787"/>
                <a:gd name="connsiteX10" fmla="*/ 3438 w 11554"/>
                <a:gd name="connsiteY10" fmla="*/ 6129 h 13787"/>
                <a:gd name="connsiteX11" fmla="*/ 3737 w 11554"/>
                <a:gd name="connsiteY11" fmla="*/ 5307 h 13787"/>
                <a:gd name="connsiteX12" fmla="*/ 4982 w 11554"/>
                <a:gd name="connsiteY12" fmla="*/ 4153 h 13787"/>
                <a:gd name="connsiteX13" fmla="*/ 6385 w 11554"/>
                <a:gd name="connsiteY13" fmla="*/ 2660 h 13787"/>
                <a:gd name="connsiteX14" fmla="*/ 7947 w 11554"/>
                <a:gd name="connsiteY14" fmla="*/ 1201 h 13787"/>
                <a:gd name="connsiteX15" fmla="*/ 9556 w 11554"/>
                <a:gd name="connsiteY15" fmla="*/ 79 h 13787"/>
                <a:gd name="connsiteX16" fmla="*/ 9887 w 11554"/>
                <a:gd name="connsiteY16" fmla="*/ 146 h 13787"/>
                <a:gd name="connsiteX17" fmla="*/ 10435 w 11554"/>
                <a:gd name="connsiteY17" fmla="*/ 576 h 13787"/>
                <a:gd name="connsiteX18" fmla="*/ 11014 w 11554"/>
                <a:gd name="connsiteY18" fmla="*/ 1416 h 13787"/>
                <a:gd name="connsiteX19" fmla="*/ 11510 w 11554"/>
                <a:gd name="connsiteY19" fmla="*/ 2365 h 13787"/>
                <a:gd name="connsiteX20" fmla="*/ 11407 w 11554"/>
                <a:gd name="connsiteY20" fmla="*/ 3119 h 13787"/>
                <a:gd name="connsiteX21" fmla="*/ 10420 w 11554"/>
                <a:gd name="connsiteY21" fmla="*/ 4504 h 13787"/>
                <a:gd name="connsiteX22" fmla="*/ 9802 w 11554"/>
                <a:gd name="connsiteY22" fmla="*/ 5362 h 13787"/>
                <a:gd name="connsiteX23" fmla="*/ 8756 w 11554"/>
                <a:gd name="connsiteY23" fmla="*/ 6597 h 13787"/>
                <a:gd name="connsiteX24" fmla="*/ 7534 w 11554"/>
                <a:gd name="connsiteY24" fmla="*/ 7854 h 13787"/>
                <a:gd name="connsiteX25" fmla="*/ 6718 w 11554"/>
                <a:gd name="connsiteY25" fmla="*/ 8685 h 13787"/>
                <a:gd name="connsiteX26" fmla="*/ 6003 w 11554"/>
                <a:gd name="connsiteY26" fmla="*/ 9321 h 13787"/>
                <a:gd name="connsiteX27" fmla="*/ 5089 w 11554"/>
                <a:gd name="connsiteY27" fmla="*/ 10248 h 13787"/>
                <a:gd name="connsiteX28" fmla="*/ 3400 w 11554"/>
                <a:gd name="connsiteY28" fmla="*/ 11853 h 13787"/>
                <a:gd name="connsiteX29" fmla="*/ 1667 w 11554"/>
                <a:gd name="connsiteY29" fmla="*/ 13301 h 13787"/>
                <a:gd name="connsiteX0" fmla="*/ 1723 w 11554"/>
                <a:gd name="connsiteY0" fmla="*/ 13328 h 13787"/>
                <a:gd name="connsiteX1" fmla="*/ 944 w 11554"/>
                <a:gd name="connsiteY1" fmla="*/ 13688 h 13787"/>
                <a:gd name="connsiteX2" fmla="*/ 120 w 11554"/>
                <a:gd name="connsiteY2" fmla="*/ 13772 h 13787"/>
                <a:gd name="connsiteX3" fmla="*/ 58 w 11554"/>
                <a:gd name="connsiteY3" fmla="*/ 13418 h 13787"/>
                <a:gd name="connsiteX4" fmla="*/ 646 w 11554"/>
                <a:gd name="connsiteY4" fmla="*/ 11557 h 13787"/>
                <a:gd name="connsiteX5" fmla="*/ 888 w 11554"/>
                <a:gd name="connsiteY5" fmla="*/ 10713 h 13787"/>
                <a:gd name="connsiteX6" fmla="*/ 1087 w 11554"/>
                <a:gd name="connsiteY6" fmla="*/ 9718 h 13787"/>
                <a:gd name="connsiteX7" fmla="*/ 664 w 11554"/>
                <a:gd name="connsiteY7" fmla="*/ 9181 h 13787"/>
                <a:gd name="connsiteX8" fmla="*/ 333 w 11554"/>
                <a:gd name="connsiteY8" fmla="*/ 8321 h 13787"/>
                <a:gd name="connsiteX9" fmla="*/ 3149 w 11554"/>
                <a:gd name="connsiteY9" fmla="*/ 6517 h 13787"/>
                <a:gd name="connsiteX10" fmla="*/ 3438 w 11554"/>
                <a:gd name="connsiteY10" fmla="*/ 6129 h 13787"/>
                <a:gd name="connsiteX11" fmla="*/ 3737 w 11554"/>
                <a:gd name="connsiteY11" fmla="*/ 5307 h 13787"/>
                <a:gd name="connsiteX12" fmla="*/ 4982 w 11554"/>
                <a:gd name="connsiteY12" fmla="*/ 4153 h 13787"/>
                <a:gd name="connsiteX13" fmla="*/ 6385 w 11554"/>
                <a:gd name="connsiteY13" fmla="*/ 2660 h 13787"/>
                <a:gd name="connsiteX14" fmla="*/ 7947 w 11554"/>
                <a:gd name="connsiteY14" fmla="*/ 1201 h 13787"/>
                <a:gd name="connsiteX15" fmla="*/ 9556 w 11554"/>
                <a:gd name="connsiteY15" fmla="*/ 79 h 13787"/>
                <a:gd name="connsiteX16" fmla="*/ 9887 w 11554"/>
                <a:gd name="connsiteY16" fmla="*/ 146 h 13787"/>
                <a:gd name="connsiteX17" fmla="*/ 10435 w 11554"/>
                <a:gd name="connsiteY17" fmla="*/ 576 h 13787"/>
                <a:gd name="connsiteX18" fmla="*/ 11014 w 11554"/>
                <a:gd name="connsiteY18" fmla="*/ 1416 h 13787"/>
                <a:gd name="connsiteX19" fmla="*/ 11510 w 11554"/>
                <a:gd name="connsiteY19" fmla="*/ 2365 h 13787"/>
                <a:gd name="connsiteX20" fmla="*/ 11407 w 11554"/>
                <a:gd name="connsiteY20" fmla="*/ 3119 h 13787"/>
                <a:gd name="connsiteX21" fmla="*/ 10420 w 11554"/>
                <a:gd name="connsiteY21" fmla="*/ 4504 h 13787"/>
                <a:gd name="connsiteX22" fmla="*/ 9802 w 11554"/>
                <a:gd name="connsiteY22" fmla="*/ 5362 h 13787"/>
                <a:gd name="connsiteX23" fmla="*/ 8756 w 11554"/>
                <a:gd name="connsiteY23" fmla="*/ 6597 h 13787"/>
                <a:gd name="connsiteX24" fmla="*/ 7534 w 11554"/>
                <a:gd name="connsiteY24" fmla="*/ 7854 h 13787"/>
                <a:gd name="connsiteX25" fmla="*/ 6718 w 11554"/>
                <a:gd name="connsiteY25" fmla="*/ 8685 h 13787"/>
                <a:gd name="connsiteX26" fmla="*/ 6003 w 11554"/>
                <a:gd name="connsiteY26" fmla="*/ 9321 h 13787"/>
                <a:gd name="connsiteX27" fmla="*/ 5089 w 11554"/>
                <a:gd name="connsiteY27" fmla="*/ 10248 h 13787"/>
                <a:gd name="connsiteX28" fmla="*/ 3400 w 11554"/>
                <a:gd name="connsiteY28" fmla="*/ 11853 h 13787"/>
                <a:gd name="connsiteX29" fmla="*/ 1667 w 11554"/>
                <a:gd name="connsiteY29" fmla="*/ 13301 h 13787"/>
                <a:gd name="connsiteX0" fmla="*/ 1723 w 11554"/>
                <a:gd name="connsiteY0" fmla="*/ 13328 h 13787"/>
                <a:gd name="connsiteX1" fmla="*/ 944 w 11554"/>
                <a:gd name="connsiteY1" fmla="*/ 13688 h 13787"/>
                <a:gd name="connsiteX2" fmla="*/ 120 w 11554"/>
                <a:gd name="connsiteY2" fmla="*/ 13772 h 13787"/>
                <a:gd name="connsiteX3" fmla="*/ 58 w 11554"/>
                <a:gd name="connsiteY3" fmla="*/ 13418 h 13787"/>
                <a:gd name="connsiteX4" fmla="*/ 646 w 11554"/>
                <a:gd name="connsiteY4" fmla="*/ 11557 h 13787"/>
                <a:gd name="connsiteX5" fmla="*/ 888 w 11554"/>
                <a:gd name="connsiteY5" fmla="*/ 10713 h 13787"/>
                <a:gd name="connsiteX6" fmla="*/ 1087 w 11554"/>
                <a:gd name="connsiteY6" fmla="*/ 9718 h 13787"/>
                <a:gd name="connsiteX7" fmla="*/ 926 w 11554"/>
                <a:gd name="connsiteY7" fmla="*/ 9405 h 13787"/>
                <a:gd name="connsiteX8" fmla="*/ 333 w 11554"/>
                <a:gd name="connsiteY8" fmla="*/ 8321 h 13787"/>
                <a:gd name="connsiteX9" fmla="*/ 3149 w 11554"/>
                <a:gd name="connsiteY9" fmla="*/ 6517 h 13787"/>
                <a:gd name="connsiteX10" fmla="*/ 3438 w 11554"/>
                <a:gd name="connsiteY10" fmla="*/ 6129 h 13787"/>
                <a:gd name="connsiteX11" fmla="*/ 3737 w 11554"/>
                <a:gd name="connsiteY11" fmla="*/ 5307 h 13787"/>
                <a:gd name="connsiteX12" fmla="*/ 4982 w 11554"/>
                <a:gd name="connsiteY12" fmla="*/ 4153 h 13787"/>
                <a:gd name="connsiteX13" fmla="*/ 6385 w 11554"/>
                <a:gd name="connsiteY13" fmla="*/ 2660 h 13787"/>
                <a:gd name="connsiteX14" fmla="*/ 7947 w 11554"/>
                <a:gd name="connsiteY14" fmla="*/ 1201 h 13787"/>
                <a:gd name="connsiteX15" fmla="*/ 9556 w 11554"/>
                <a:gd name="connsiteY15" fmla="*/ 79 h 13787"/>
                <a:gd name="connsiteX16" fmla="*/ 9887 w 11554"/>
                <a:gd name="connsiteY16" fmla="*/ 146 h 13787"/>
                <a:gd name="connsiteX17" fmla="*/ 10435 w 11554"/>
                <a:gd name="connsiteY17" fmla="*/ 576 h 13787"/>
                <a:gd name="connsiteX18" fmla="*/ 11014 w 11554"/>
                <a:gd name="connsiteY18" fmla="*/ 1416 h 13787"/>
                <a:gd name="connsiteX19" fmla="*/ 11510 w 11554"/>
                <a:gd name="connsiteY19" fmla="*/ 2365 h 13787"/>
                <a:gd name="connsiteX20" fmla="*/ 11407 w 11554"/>
                <a:gd name="connsiteY20" fmla="*/ 3119 h 13787"/>
                <a:gd name="connsiteX21" fmla="*/ 10420 w 11554"/>
                <a:gd name="connsiteY21" fmla="*/ 4504 h 13787"/>
                <a:gd name="connsiteX22" fmla="*/ 9802 w 11554"/>
                <a:gd name="connsiteY22" fmla="*/ 5362 h 13787"/>
                <a:gd name="connsiteX23" fmla="*/ 8756 w 11554"/>
                <a:gd name="connsiteY23" fmla="*/ 6597 h 13787"/>
                <a:gd name="connsiteX24" fmla="*/ 7534 w 11554"/>
                <a:gd name="connsiteY24" fmla="*/ 7854 h 13787"/>
                <a:gd name="connsiteX25" fmla="*/ 6718 w 11554"/>
                <a:gd name="connsiteY25" fmla="*/ 8685 h 13787"/>
                <a:gd name="connsiteX26" fmla="*/ 6003 w 11554"/>
                <a:gd name="connsiteY26" fmla="*/ 9321 h 13787"/>
                <a:gd name="connsiteX27" fmla="*/ 5089 w 11554"/>
                <a:gd name="connsiteY27" fmla="*/ 10248 h 13787"/>
                <a:gd name="connsiteX28" fmla="*/ 3400 w 11554"/>
                <a:gd name="connsiteY28" fmla="*/ 11853 h 13787"/>
                <a:gd name="connsiteX29" fmla="*/ 1667 w 11554"/>
                <a:gd name="connsiteY29" fmla="*/ 13301 h 13787"/>
                <a:gd name="connsiteX0" fmla="*/ 1723 w 11554"/>
                <a:gd name="connsiteY0" fmla="*/ 13328 h 13787"/>
                <a:gd name="connsiteX1" fmla="*/ 944 w 11554"/>
                <a:gd name="connsiteY1" fmla="*/ 13688 h 13787"/>
                <a:gd name="connsiteX2" fmla="*/ 120 w 11554"/>
                <a:gd name="connsiteY2" fmla="*/ 13772 h 13787"/>
                <a:gd name="connsiteX3" fmla="*/ 58 w 11554"/>
                <a:gd name="connsiteY3" fmla="*/ 13418 h 13787"/>
                <a:gd name="connsiteX4" fmla="*/ 646 w 11554"/>
                <a:gd name="connsiteY4" fmla="*/ 11557 h 13787"/>
                <a:gd name="connsiteX5" fmla="*/ 888 w 11554"/>
                <a:gd name="connsiteY5" fmla="*/ 10713 h 13787"/>
                <a:gd name="connsiteX6" fmla="*/ 1087 w 11554"/>
                <a:gd name="connsiteY6" fmla="*/ 9718 h 13787"/>
                <a:gd name="connsiteX7" fmla="*/ 926 w 11554"/>
                <a:gd name="connsiteY7" fmla="*/ 9405 h 13787"/>
                <a:gd name="connsiteX8" fmla="*/ 333 w 11554"/>
                <a:gd name="connsiteY8" fmla="*/ 8321 h 13787"/>
                <a:gd name="connsiteX9" fmla="*/ 3149 w 11554"/>
                <a:gd name="connsiteY9" fmla="*/ 6517 h 13787"/>
                <a:gd name="connsiteX10" fmla="*/ 3438 w 11554"/>
                <a:gd name="connsiteY10" fmla="*/ 6129 h 13787"/>
                <a:gd name="connsiteX11" fmla="*/ 3737 w 11554"/>
                <a:gd name="connsiteY11" fmla="*/ 5307 h 13787"/>
                <a:gd name="connsiteX12" fmla="*/ 4982 w 11554"/>
                <a:gd name="connsiteY12" fmla="*/ 4153 h 13787"/>
                <a:gd name="connsiteX13" fmla="*/ 6385 w 11554"/>
                <a:gd name="connsiteY13" fmla="*/ 2660 h 13787"/>
                <a:gd name="connsiteX14" fmla="*/ 7947 w 11554"/>
                <a:gd name="connsiteY14" fmla="*/ 1201 h 13787"/>
                <a:gd name="connsiteX15" fmla="*/ 9556 w 11554"/>
                <a:gd name="connsiteY15" fmla="*/ 79 h 13787"/>
                <a:gd name="connsiteX16" fmla="*/ 9887 w 11554"/>
                <a:gd name="connsiteY16" fmla="*/ 146 h 13787"/>
                <a:gd name="connsiteX17" fmla="*/ 10435 w 11554"/>
                <a:gd name="connsiteY17" fmla="*/ 576 h 13787"/>
                <a:gd name="connsiteX18" fmla="*/ 11014 w 11554"/>
                <a:gd name="connsiteY18" fmla="*/ 1416 h 13787"/>
                <a:gd name="connsiteX19" fmla="*/ 11510 w 11554"/>
                <a:gd name="connsiteY19" fmla="*/ 2365 h 13787"/>
                <a:gd name="connsiteX20" fmla="*/ 11407 w 11554"/>
                <a:gd name="connsiteY20" fmla="*/ 3119 h 13787"/>
                <a:gd name="connsiteX21" fmla="*/ 10420 w 11554"/>
                <a:gd name="connsiteY21" fmla="*/ 4504 h 13787"/>
                <a:gd name="connsiteX22" fmla="*/ 9802 w 11554"/>
                <a:gd name="connsiteY22" fmla="*/ 5362 h 13787"/>
                <a:gd name="connsiteX23" fmla="*/ 8756 w 11554"/>
                <a:gd name="connsiteY23" fmla="*/ 6597 h 13787"/>
                <a:gd name="connsiteX24" fmla="*/ 7534 w 11554"/>
                <a:gd name="connsiteY24" fmla="*/ 7854 h 13787"/>
                <a:gd name="connsiteX25" fmla="*/ 6718 w 11554"/>
                <a:gd name="connsiteY25" fmla="*/ 8685 h 13787"/>
                <a:gd name="connsiteX26" fmla="*/ 6003 w 11554"/>
                <a:gd name="connsiteY26" fmla="*/ 9321 h 13787"/>
                <a:gd name="connsiteX27" fmla="*/ 5089 w 11554"/>
                <a:gd name="connsiteY27" fmla="*/ 10248 h 13787"/>
                <a:gd name="connsiteX28" fmla="*/ 3400 w 11554"/>
                <a:gd name="connsiteY28" fmla="*/ 11853 h 13787"/>
                <a:gd name="connsiteX29" fmla="*/ 1667 w 11554"/>
                <a:gd name="connsiteY29" fmla="*/ 13301 h 13787"/>
                <a:gd name="connsiteX0" fmla="*/ 1723 w 11554"/>
                <a:gd name="connsiteY0" fmla="*/ 13328 h 13787"/>
                <a:gd name="connsiteX1" fmla="*/ 944 w 11554"/>
                <a:gd name="connsiteY1" fmla="*/ 13688 h 13787"/>
                <a:gd name="connsiteX2" fmla="*/ 120 w 11554"/>
                <a:gd name="connsiteY2" fmla="*/ 13772 h 13787"/>
                <a:gd name="connsiteX3" fmla="*/ 58 w 11554"/>
                <a:gd name="connsiteY3" fmla="*/ 13418 h 13787"/>
                <a:gd name="connsiteX4" fmla="*/ 646 w 11554"/>
                <a:gd name="connsiteY4" fmla="*/ 11557 h 13787"/>
                <a:gd name="connsiteX5" fmla="*/ 888 w 11554"/>
                <a:gd name="connsiteY5" fmla="*/ 10713 h 13787"/>
                <a:gd name="connsiteX6" fmla="*/ 1087 w 11554"/>
                <a:gd name="connsiteY6" fmla="*/ 9718 h 13787"/>
                <a:gd name="connsiteX7" fmla="*/ 926 w 11554"/>
                <a:gd name="connsiteY7" fmla="*/ 9405 h 13787"/>
                <a:gd name="connsiteX8" fmla="*/ 333 w 11554"/>
                <a:gd name="connsiteY8" fmla="*/ 8321 h 13787"/>
                <a:gd name="connsiteX9" fmla="*/ 3149 w 11554"/>
                <a:gd name="connsiteY9" fmla="*/ 6517 h 13787"/>
                <a:gd name="connsiteX10" fmla="*/ 3438 w 11554"/>
                <a:gd name="connsiteY10" fmla="*/ 6129 h 13787"/>
                <a:gd name="connsiteX11" fmla="*/ 3737 w 11554"/>
                <a:gd name="connsiteY11" fmla="*/ 5307 h 13787"/>
                <a:gd name="connsiteX12" fmla="*/ 4982 w 11554"/>
                <a:gd name="connsiteY12" fmla="*/ 4153 h 13787"/>
                <a:gd name="connsiteX13" fmla="*/ 6385 w 11554"/>
                <a:gd name="connsiteY13" fmla="*/ 2660 h 13787"/>
                <a:gd name="connsiteX14" fmla="*/ 7947 w 11554"/>
                <a:gd name="connsiteY14" fmla="*/ 1201 h 13787"/>
                <a:gd name="connsiteX15" fmla="*/ 9556 w 11554"/>
                <a:gd name="connsiteY15" fmla="*/ 79 h 13787"/>
                <a:gd name="connsiteX16" fmla="*/ 9887 w 11554"/>
                <a:gd name="connsiteY16" fmla="*/ 146 h 13787"/>
                <a:gd name="connsiteX17" fmla="*/ 10435 w 11554"/>
                <a:gd name="connsiteY17" fmla="*/ 576 h 13787"/>
                <a:gd name="connsiteX18" fmla="*/ 11014 w 11554"/>
                <a:gd name="connsiteY18" fmla="*/ 1416 h 13787"/>
                <a:gd name="connsiteX19" fmla="*/ 11510 w 11554"/>
                <a:gd name="connsiteY19" fmla="*/ 2365 h 13787"/>
                <a:gd name="connsiteX20" fmla="*/ 11407 w 11554"/>
                <a:gd name="connsiteY20" fmla="*/ 3119 h 13787"/>
                <a:gd name="connsiteX21" fmla="*/ 10420 w 11554"/>
                <a:gd name="connsiteY21" fmla="*/ 4504 h 13787"/>
                <a:gd name="connsiteX22" fmla="*/ 9802 w 11554"/>
                <a:gd name="connsiteY22" fmla="*/ 5362 h 13787"/>
                <a:gd name="connsiteX23" fmla="*/ 8756 w 11554"/>
                <a:gd name="connsiteY23" fmla="*/ 6597 h 13787"/>
                <a:gd name="connsiteX24" fmla="*/ 7534 w 11554"/>
                <a:gd name="connsiteY24" fmla="*/ 7854 h 13787"/>
                <a:gd name="connsiteX25" fmla="*/ 6718 w 11554"/>
                <a:gd name="connsiteY25" fmla="*/ 8685 h 13787"/>
                <a:gd name="connsiteX26" fmla="*/ 6003 w 11554"/>
                <a:gd name="connsiteY26" fmla="*/ 9321 h 13787"/>
                <a:gd name="connsiteX27" fmla="*/ 5089 w 11554"/>
                <a:gd name="connsiteY27" fmla="*/ 10248 h 13787"/>
                <a:gd name="connsiteX28" fmla="*/ 3400 w 11554"/>
                <a:gd name="connsiteY28" fmla="*/ 11853 h 13787"/>
                <a:gd name="connsiteX29" fmla="*/ 1667 w 11554"/>
                <a:gd name="connsiteY29" fmla="*/ 13301 h 13787"/>
                <a:gd name="connsiteX0" fmla="*/ 1723 w 11554"/>
                <a:gd name="connsiteY0" fmla="*/ 13328 h 13787"/>
                <a:gd name="connsiteX1" fmla="*/ 944 w 11554"/>
                <a:gd name="connsiteY1" fmla="*/ 13688 h 13787"/>
                <a:gd name="connsiteX2" fmla="*/ 120 w 11554"/>
                <a:gd name="connsiteY2" fmla="*/ 13772 h 13787"/>
                <a:gd name="connsiteX3" fmla="*/ 58 w 11554"/>
                <a:gd name="connsiteY3" fmla="*/ 13418 h 13787"/>
                <a:gd name="connsiteX4" fmla="*/ 646 w 11554"/>
                <a:gd name="connsiteY4" fmla="*/ 11557 h 13787"/>
                <a:gd name="connsiteX5" fmla="*/ 888 w 11554"/>
                <a:gd name="connsiteY5" fmla="*/ 10713 h 13787"/>
                <a:gd name="connsiteX6" fmla="*/ 1087 w 11554"/>
                <a:gd name="connsiteY6" fmla="*/ 9718 h 13787"/>
                <a:gd name="connsiteX7" fmla="*/ 926 w 11554"/>
                <a:gd name="connsiteY7" fmla="*/ 9405 h 13787"/>
                <a:gd name="connsiteX8" fmla="*/ 333 w 11554"/>
                <a:gd name="connsiteY8" fmla="*/ 8321 h 13787"/>
                <a:gd name="connsiteX9" fmla="*/ 3149 w 11554"/>
                <a:gd name="connsiteY9" fmla="*/ 6517 h 13787"/>
                <a:gd name="connsiteX10" fmla="*/ 3438 w 11554"/>
                <a:gd name="connsiteY10" fmla="*/ 6129 h 13787"/>
                <a:gd name="connsiteX11" fmla="*/ 3737 w 11554"/>
                <a:gd name="connsiteY11" fmla="*/ 5307 h 13787"/>
                <a:gd name="connsiteX12" fmla="*/ 4982 w 11554"/>
                <a:gd name="connsiteY12" fmla="*/ 4153 h 13787"/>
                <a:gd name="connsiteX13" fmla="*/ 6385 w 11554"/>
                <a:gd name="connsiteY13" fmla="*/ 2660 h 13787"/>
                <a:gd name="connsiteX14" fmla="*/ 7947 w 11554"/>
                <a:gd name="connsiteY14" fmla="*/ 1201 h 13787"/>
                <a:gd name="connsiteX15" fmla="*/ 9556 w 11554"/>
                <a:gd name="connsiteY15" fmla="*/ 79 h 13787"/>
                <a:gd name="connsiteX16" fmla="*/ 9887 w 11554"/>
                <a:gd name="connsiteY16" fmla="*/ 146 h 13787"/>
                <a:gd name="connsiteX17" fmla="*/ 10435 w 11554"/>
                <a:gd name="connsiteY17" fmla="*/ 576 h 13787"/>
                <a:gd name="connsiteX18" fmla="*/ 11014 w 11554"/>
                <a:gd name="connsiteY18" fmla="*/ 1416 h 13787"/>
                <a:gd name="connsiteX19" fmla="*/ 11510 w 11554"/>
                <a:gd name="connsiteY19" fmla="*/ 2365 h 13787"/>
                <a:gd name="connsiteX20" fmla="*/ 11407 w 11554"/>
                <a:gd name="connsiteY20" fmla="*/ 3119 h 13787"/>
                <a:gd name="connsiteX21" fmla="*/ 10420 w 11554"/>
                <a:gd name="connsiteY21" fmla="*/ 4504 h 13787"/>
                <a:gd name="connsiteX22" fmla="*/ 9802 w 11554"/>
                <a:gd name="connsiteY22" fmla="*/ 5362 h 13787"/>
                <a:gd name="connsiteX23" fmla="*/ 8756 w 11554"/>
                <a:gd name="connsiteY23" fmla="*/ 6597 h 13787"/>
                <a:gd name="connsiteX24" fmla="*/ 7534 w 11554"/>
                <a:gd name="connsiteY24" fmla="*/ 7854 h 13787"/>
                <a:gd name="connsiteX25" fmla="*/ 6718 w 11554"/>
                <a:gd name="connsiteY25" fmla="*/ 8685 h 13787"/>
                <a:gd name="connsiteX26" fmla="*/ 6003 w 11554"/>
                <a:gd name="connsiteY26" fmla="*/ 9321 h 13787"/>
                <a:gd name="connsiteX27" fmla="*/ 5089 w 11554"/>
                <a:gd name="connsiteY27" fmla="*/ 10248 h 13787"/>
                <a:gd name="connsiteX28" fmla="*/ 3400 w 11554"/>
                <a:gd name="connsiteY28" fmla="*/ 11853 h 13787"/>
                <a:gd name="connsiteX29" fmla="*/ 1667 w 11554"/>
                <a:gd name="connsiteY29" fmla="*/ 13301 h 13787"/>
                <a:gd name="connsiteX0" fmla="*/ 1723 w 11554"/>
                <a:gd name="connsiteY0" fmla="*/ 13328 h 13787"/>
                <a:gd name="connsiteX1" fmla="*/ 944 w 11554"/>
                <a:gd name="connsiteY1" fmla="*/ 13688 h 13787"/>
                <a:gd name="connsiteX2" fmla="*/ 120 w 11554"/>
                <a:gd name="connsiteY2" fmla="*/ 13772 h 13787"/>
                <a:gd name="connsiteX3" fmla="*/ 58 w 11554"/>
                <a:gd name="connsiteY3" fmla="*/ 13418 h 13787"/>
                <a:gd name="connsiteX4" fmla="*/ 646 w 11554"/>
                <a:gd name="connsiteY4" fmla="*/ 11557 h 13787"/>
                <a:gd name="connsiteX5" fmla="*/ 888 w 11554"/>
                <a:gd name="connsiteY5" fmla="*/ 10713 h 13787"/>
                <a:gd name="connsiteX6" fmla="*/ 1087 w 11554"/>
                <a:gd name="connsiteY6" fmla="*/ 9718 h 13787"/>
                <a:gd name="connsiteX7" fmla="*/ 926 w 11554"/>
                <a:gd name="connsiteY7" fmla="*/ 9405 h 13787"/>
                <a:gd name="connsiteX8" fmla="*/ 333 w 11554"/>
                <a:gd name="connsiteY8" fmla="*/ 8321 h 13787"/>
                <a:gd name="connsiteX9" fmla="*/ 3149 w 11554"/>
                <a:gd name="connsiteY9" fmla="*/ 6517 h 13787"/>
                <a:gd name="connsiteX10" fmla="*/ 3438 w 11554"/>
                <a:gd name="connsiteY10" fmla="*/ 6129 h 13787"/>
                <a:gd name="connsiteX11" fmla="*/ 3737 w 11554"/>
                <a:gd name="connsiteY11" fmla="*/ 5307 h 13787"/>
                <a:gd name="connsiteX12" fmla="*/ 4982 w 11554"/>
                <a:gd name="connsiteY12" fmla="*/ 4153 h 13787"/>
                <a:gd name="connsiteX13" fmla="*/ 6385 w 11554"/>
                <a:gd name="connsiteY13" fmla="*/ 2660 h 13787"/>
                <a:gd name="connsiteX14" fmla="*/ 7947 w 11554"/>
                <a:gd name="connsiteY14" fmla="*/ 1201 h 13787"/>
                <a:gd name="connsiteX15" fmla="*/ 9556 w 11554"/>
                <a:gd name="connsiteY15" fmla="*/ 79 h 13787"/>
                <a:gd name="connsiteX16" fmla="*/ 9887 w 11554"/>
                <a:gd name="connsiteY16" fmla="*/ 146 h 13787"/>
                <a:gd name="connsiteX17" fmla="*/ 10435 w 11554"/>
                <a:gd name="connsiteY17" fmla="*/ 576 h 13787"/>
                <a:gd name="connsiteX18" fmla="*/ 11014 w 11554"/>
                <a:gd name="connsiteY18" fmla="*/ 1416 h 13787"/>
                <a:gd name="connsiteX19" fmla="*/ 11510 w 11554"/>
                <a:gd name="connsiteY19" fmla="*/ 2365 h 13787"/>
                <a:gd name="connsiteX20" fmla="*/ 11407 w 11554"/>
                <a:gd name="connsiteY20" fmla="*/ 3119 h 13787"/>
                <a:gd name="connsiteX21" fmla="*/ 10420 w 11554"/>
                <a:gd name="connsiteY21" fmla="*/ 4504 h 13787"/>
                <a:gd name="connsiteX22" fmla="*/ 9802 w 11554"/>
                <a:gd name="connsiteY22" fmla="*/ 5362 h 13787"/>
                <a:gd name="connsiteX23" fmla="*/ 8756 w 11554"/>
                <a:gd name="connsiteY23" fmla="*/ 6597 h 13787"/>
                <a:gd name="connsiteX24" fmla="*/ 7534 w 11554"/>
                <a:gd name="connsiteY24" fmla="*/ 7854 h 13787"/>
                <a:gd name="connsiteX25" fmla="*/ 6718 w 11554"/>
                <a:gd name="connsiteY25" fmla="*/ 8685 h 13787"/>
                <a:gd name="connsiteX26" fmla="*/ 6003 w 11554"/>
                <a:gd name="connsiteY26" fmla="*/ 9321 h 13787"/>
                <a:gd name="connsiteX27" fmla="*/ 5089 w 11554"/>
                <a:gd name="connsiteY27" fmla="*/ 10248 h 13787"/>
                <a:gd name="connsiteX28" fmla="*/ 3400 w 11554"/>
                <a:gd name="connsiteY28" fmla="*/ 11853 h 13787"/>
                <a:gd name="connsiteX29" fmla="*/ 1667 w 11554"/>
                <a:gd name="connsiteY29" fmla="*/ 13301 h 13787"/>
                <a:gd name="connsiteX0" fmla="*/ 1723 w 11554"/>
                <a:gd name="connsiteY0" fmla="*/ 13328 h 13787"/>
                <a:gd name="connsiteX1" fmla="*/ 944 w 11554"/>
                <a:gd name="connsiteY1" fmla="*/ 13688 h 13787"/>
                <a:gd name="connsiteX2" fmla="*/ 120 w 11554"/>
                <a:gd name="connsiteY2" fmla="*/ 13772 h 13787"/>
                <a:gd name="connsiteX3" fmla="*/ 58 w 11554"/>
                <a:gd name="connsiteY3" fmla="*/ 13418 h 13787"/>
                <a:gd name="connsiteX4" fmla="*/ 646 w 11554"/>
                <a:gd name="connsiteY4" fmla="*/ 11557 h 13787"/>
                <a:gd name="connsiteX5" fmla="*/ 888 w 11554"/>
                <a:gd name="connsiteY5" fmla="*/ 10713 h 13787"/>
                <a:gd name="connsiteX6" fmla="*/ 1087 w 11554"/>
                <a:gd name="connsiteY6" fmla="*/ 9718 h 13787"/>
                <a:gd name="connsiteX7" fmla="*/ 926 w 11554"/>
                <a:gd name="connsiteY7" fmla="*/ 9405 h 13787"/>
                <a:gd name="connsiteX8" fmla="*/ 333 w 11554"/>
                <a:gd name="connsiteY8" fmla="*/ 8321 h 13787"/>
                <a:gd name="connsiteX9" fmla="*/ 1628 w 11554"/>
                <a:gd name="connsiteY9" fmla="*/ 7443 h 13787"/>
                <a:gd name="connsiteX10" fmla="*/ 3149 w 11554"/>
                <a:gd name="connsiteY10" fmla="*/ 6517 h 13787"/>
                <a:gd name="connsiteX11" fmla="*/ 3438 w 11554"/>
                <a:gd name="connsiteY11" fmla="*/ 6129 h 13787"/>
                <a:gd name="connsiteX12" fmla="*/ 3737 w 11554"/>
                <a:gd name="connsiteY12" fmla="*/ 5307 h 13787"/>
                <a:gd name="connsiteX13" fmla="*/ 4982 w 11554"/>
                <a:gd name="connsiteY13" fmla="*/ 4153 h 13787"/>
                <a:gd name="connsiteX14" fmla="*/ 6385 w 11554"/>
                <a:gd name="connsiteY14" fmla="*/ 2660 h 13787"/>
                <a:gd name="connsiteX15" fmla="*/ 7947 w 11554"/>
                <a:gd name="connsiteY15" fmla="*/ 1201 h 13787"/>
                <a:gd name="connsiteX16" fmla="*/ 9556 w 11554"/>
                <a:gd name="connsiteY16" fmla="*/ 79 h 13787"/>
                <a:gd name="connsiteX17" fmla="*/ 9887 w 11554"/>
                <a:gd name="connsiteY17" fmla="*/ 146 h 13787"/>
                <a:gd name="connsiteX18" fmla="*/ 10435 w 11554"/>
                <a:gd name="connsiteY18" fmla="*/ 576 h 13787"/>
                <a:gd name="connsiteX19" fmla="*/ 11014 w 11554"/>
                <a:gd name="connsiteY19" fmla="*/ 1416 h 13787"/>
                <a:gd name="connsiteX20" fmla="*/ 11510 w 11554"/>
                <a:gd name="connsiteY20" fmla="*/ 2365 h 13787"/>
                <a:gd name="connsiteX21" fmla="*/ 11407 w 11554"/>
                <a:gd name="connsiteY21" fmla="*/ 3119 h 13787"/>
                <a:gd name="connsiteX22" fmla="*/ 10420 w 11554"/>
                <a:gd name="connsiteY22" fmla="*/ 4504 h 13787"/>
                <a:gd name="connsiteX23" fmla="*/ 9802 w 11554"/>
                <a:gd name="connsiteY23" fmla="*/ 5362 h 13787"/>
                <a:gd name="connsiteX24" fmla="*/ 8756 w 11554"/>
                <a:gd name="connsiteY24" fmla="*/ 6597 h 13787"/>
                <a:gd name="connsiteX25" fmla="*/ 7534 w 11554"/>
                <a:gd name="connsiteY25" fmla="*/ 7854 h 13787"/>
                <a:gd name="connsiteX26" fmla="*/ 6718 w 11554"/>
                <a:gd name="connsiteY26" fmla="*/ 8685 h 13787"/>
                <a:gd name="connsiteX27" fmla="*/ 6003 w 11554"/>
                <a:gd name="connsiteY27" fmla="*/ 9321 h 13787"/>
                <a:gd name="connsiteX28" fmla="*/ 5089 w 11554"/>
                <a:gd name="connsiteY28" fmla="*/ 10248 h 13787"/>
                <a:gd name="connsiteX29" fmla="*/ 3400 w 11554"/>
                <a:gd name="connsiteY29" fmla="*/ 11853 h 13787"/>
                <a:gd name="connsiteX30" fmla="*/ 1667 w 11554"/>
                <a:gd name="connsiteY30" fmla="*/ 13301 h 13787"/>
                <a:gd name="connsiteX0" fmla="*/ 1723 w 11554"/>
                <a:gd name="connsiteY0" fmla="*/ 13328 h 13787"/>
                <a:gd name="connsiteX1" fmla="*/ 944 w 11554"/>
                <a:gd name="connsiteY1" fmla="*/ 13688 h 13787"/>
                <a:gd name="connsiteX2" fmla="*/ 120 w 11554"/>
                <a:gd name="connsiteY2" fmla="*/ 13772 h 13787"/>
                <a:gd name="connsiteX3" fmla="*/ 58 w 11554"/>
                <a:gd name="connsiteY3" fmla="*/ 13418 h 13787"/>
                <a:gd name="connsiteX4" fmla="*/ 646 w 11554"/>
                <a:gd name="connsiteY4" fmla="*/ 11557 h 13787"/>
                <a:gd name="connsiteX5" fmla="*/ 888 w 11554"/>
                <a:gd name="connsiteY5" fmla="*/ 10713 h 13787"/>
                <a:gd name="connsiteX6" fmla="*/ 1087 w 11554"/>
                <a:gd name="connsiteY6" fmla="*/ 9718 h 13787"/>
                <a:gd name="connsiteX7" fmla="*/ 926 w 11554"/>
                <a:gd name="connsiteY7" fmla="*/ 9405 h 13787"/>
                <a:gd name="connsiteX8" fmla="*/ 333 w 11554"/>
                <a:gd name="connsiteY8" fmla="*/ 8321 h 13787"/>
                <a:gd name="connsiteX9" fmla="*/ 1656 w 11554"/>
                <a:gd name="connsiteY9" fmla="*/ 7342 h 13787"/>
                <a:gd name="connsiteX10" fmla="*/ 3149 w 11554"/>
                <a:gd name="connsiteY10" fmla="*/ 6517 h 13787"/>
                <a:gd name="connsiteX11" fmla="*/ 3438 w 11554"/>
                <a:gd name="connsiteY11" fmla="*/ 6129 h 13787"/>
                <a:gd name="connsiteX12" fmla="*/ 3737 w 11554"/>
                <a:gd name="connsiteY12" fmla="*/ 5307 h 13787"/>
                <a:gd name="connsiteX13" fmla="*/ 4982 w 11554"/>
                <a:gd name="connsiteY13" fmla="*/ 4153 h 13787"/>
                <a:gd name="connsiteX14" fmla="*/ 6385 w 11554"/>
                <a:gd name="connsiteY14" fmla="*/ 2660 h 13787"/>
                <a:gd name="connsiteX15" fmla="*/ 7947 w 11554"/>
                <a:gd name="connsiteY15" fmla="*/ 1201 h 13787"/>
                <a:gd name="connsiteX16" fmla="*/ 9556 w 11554"/>
                <a:gd name="connsiteY16" fmla="*/ 79 h 13787"/>
                <a:gd name="connsiteX17" fmla="*/ 9887 w 11554"/>
                <a:gd name="connsiteY17" fmla="*/ 146 h 13787"/>
                <a:gd name="connsiteX18" fmla="*/ 10435 w 11554"/>
                <a:gd name="connsiteY18" fmla="*/ 576 h 13787"/>
                <a:gd name="connsiteX19" fmla="*/ 11014 w 11554"/>
                <a:gd name="connsiteY19" fmla="*/ 1416 h 13787"/>
                <a:gd name="connsiteX20" fmla="*/ 11510 w 11554"/>
                <a:gd name="connsiteY20" fmla="*/ 2365 h 13787"/>
                <a:gd name="connsiteX21" fmla="*/ 11407 w 11554"/>
                <a:gd name="connsiteY21" fmla="*/ 3119 h 13787"/>
                <a:gd name="connsiteX22" fmla="*/ 10420 w 11554"/>
                <a:gd name="connsiteY22" fmla="*/ 4504 h 13787"/>
                <a:gd name="connsiteX23" fmla="*/ 9802 w 11554"/>
                <a:gd name="connsiteY23" fmla="*/ 5362 h 13787"/>
                <a:gd name="connsiteX24" fmla="*/ 8756 w 11554"/>
                <a:gd name="connsiteY24" fmla="*/ 6597 h 13787"/>
                <a:gd name="connsiteX25" fmla="*/ 7534 w 11554"/>
                <a:gd name="connsiteY25" fmla="*/ 7854 h 13787"/>
                <a:gd name="connsiteX26" fmla="*/ 6718 w 11554"/>
                <a:gd name="connsiteY26" fmla="*/ 8685 h 13787"/>
                <a:gd name="connsiteX27" fmla="*/ 6003 w 11554"/>
                <a:gd name="connsiteY27" fmla="*/ 9321 h 13787"/>
                <a:gd name="connsiteX28" fmla="*/ 5089 w 11554"/>
                <a:gd name="connsiteY28" fmla="*/ 10248 h 13787"/>
                <a:gd name="connsiteX29" fmla="*/ 3400 w 11554"/>
                <a:gd name="connsiteY29" fmla="*/ 11853 h 13787"/>
                <a:gd name="connsiteX30" fmla="*/ 1667 w 11554"/>
                <a:gd name="connsiteY30" fmla="*/ 13301 h 13787"/>
                <a:gd name="connsiteX0" fmla="*/ 1723 w 11554"/>
                <a:gd name="connsiteY0" fmla="*/ 13328 h 13787"/>
                <a:gd name="connsiteX1" fmla="*/ 944 w 11554"/>
                <a:gd name="connsiteY1" fmla="*/ 13688 h 13787"/>
                <a:gd name="connsiteX2" fmla="*/ 120 w 11554"/>
                <a:gd name="connsiteY2" fmla="*/ 13772 h 13787"/>
                <a:gd name="connsiteX3" fmla="*/ 58 w 11554"/>
                <a:gd name="connsiteY3" fmla="*/ 13418 h 13787"/>
                <a:gd name="connsiteX4" fmla="*/ 646 w 11554"/>
                <a:gd name="connsiteY4" fmla="*/ 11557 h 13787"/>
                <a:gd name="connsiteX5" fmla="*/ 888 w 11554"/>
                <a:gd name="connsiteY5" fmla="*/ 10713 h 13787"/>
                <a:gd name="connsiteX6" fmla="*/ 1087 w 11554"/>
                <a:gd name="connsiteY6" fmla="*/ 9718 h 13787"/>
                <a:gd name="connsiteX7" fmla="*/ 926 w 11554"/>
                <a:gd name="connsiteY7" fmla="*/ 9405 h 13787"/>
                <a:gd name="connsiteX8" fmla="*/ 333 w 11554"/>
                <a:gd name="connsiteY8" fmla="*/ 8321 h 13787"/>
                <a:gd name="connsiteX9" fmla="*/ 1656 w 11554"/>
                <a:gd name="connsiteY9" fmla="*/ 7342 h 13787"/>
                <a:gd name="connsiteX10" fmla="*/ 3149 w 11554"/>
                <a:gd name="connsiteY10" fmla="*/ 6517 h 13787"/>
                <a:gd name="connsiteX11" fmla="*/ 3438 w 11554"/>
                <a:gd name="connsiteY11" fmla="*/ 6129 h 13787"/>
                <a:gd name="connsiteX12" fmla="*/ 3737 w 11554"/>
                <a:gd name="connsiteY12" fmla="*/ 5307 h 13787"/>
                <a:gd name="connsiteX13" fmla="*/ 4982 w 11554"/>
                <a:gd name="connsiteY13" fmla="*/ 4153 h 13787"/>
                <a:gd name="connsiteX14" fmla="*/ 6385 w 11554"/>
                <a:gd name="connsiteY14" fmla="*/ 2660 h 13787"/>
                <a:gd name="connsiteX15" fmla="*/ 7947 w 11554"/>
                <a:gd name="connsiteY15" fmla="*/ 1201 h 13787"/>
                <a:gd name="connsiteX16" fmla="*/ 9556 w 11554"/>
                <a:gd name="connsiteY16" fmla="*/ 79 h 13787"/>
                <a:gd name="connsiteX17" fmla="*/ 9887 w 11554"/>
                <a:gd name="connsiteY17" fmla="*/ 146 h 13787"/>
                <a:gd name="connsiteX18" fmla="*/ 10435 w 11554"/>
                <a:gd name="connsiteY18" fmla="*/ 576 h 13787"/>
                <a:gd name="connsiteX19" fmla="*/ 11014 w 11554"/>
                <a:gd name="connsiteY19" fmla="*/ 1416 h 13787"/>
                <a:gd name="connsiteX20" fmla="*/ 11510 w 11554"/>
                <a:gd name="connsiteY20" fmla="*/ 2365 h 13787"/>
                <a:gd name="connsiteX21" fmla="*/ 11407 w 11554"/>
                <a:gd name="connsiteY21" fmla="*/ 3119 h 13787"/>
                <a:gd name="connsiteX22" fmla="*/ 10420 w 11554"/>
                <a:gd name="connsiteY22" fmla="*/ 4504 h 13787"/>
                <a:gd name="connsiteX23" fmla="*/ 9802 w 11554"/>
                <a:gd name="connsiteY23" fmla="*/ 5362 h 13787"/>
                <a:gd name="connsiteX24" fmla="*/ 8756 w 11554"/>
                <a:gd name="connsiteY24" fmla="*/ 6597 h 13787"/>
                <a:gd name="connsiteX25" fmla="*/ 7534 w 11554"/>
                <a:gd name="connsiteY25" fmla="*/ 7854 h 13787"/>
                <a:gd name="connsiteX26" fmla="*/ 6718 w 11554"/>
                <a:gd name="connsiteY26" fmla="*/ 8685 h 13787"/>
                <a:gd name="connsiteX27" fmla="*/ 6003 w 11554"/>
                <a:gd name="connsiteY27" fmla="*/ 9321 h 13787"/>
                <a:gd name="connsiteX28" fmla="*/ 5089 w 11554"/>
                <a:gd name="connsiteY28" fmla="*/ 10248 h 13787"/>
                <a:gd name="connsiteX29" fmla="*/ 3429 w 11554"/>
                <a:gd name="connsiteY29" fmla="*/ 11878 h 13787"/>
                <a:gd name="connsiteX30" fmla="*/ 1667 w 11554"/>
                <a:gd name="connsiteY30" fmla="*/ 13301 h 13787"/>
                <a:gd name="connsiteX0" fmla="*/ 1723 w 11554"/>
                <a:gd name="connsiteY0" fmla="*/ 13328 h 13787"/>
                <a:gd name="connsiteX1" fmla="*/ 944 w 11554"/>
                <a:gd name="connsiteY1" fmla="*/ 13688 h 13787"/>
                <a:gd name="connsiteX2" fmla="*/ 120 w 11554"/>
                <a:gd name="connsiteY2" fmla="*/ 13772 h 13787"/>
                <a:gd name="connsiteX3" fmla="*/ 58 w 11554"/>
                <a:gd name="connsiteY3" fmla="*/ 13418 h 13787"/>
                <a:gd name="connsiteX4" fmla="*/ 646 w 11554"/>
                <a:gd name="connsiteY4" fmla="*/ 11557 h 13787"/>
                <a:gd name="connsiteX5" fmla="*/ 888 w 11554"/>
                <a:gd name="connsiteY5" fmla="*/ 10713 h 13787"/>
                <a:gd name="connsiteX6" fmla="*/ 1087 w 11554"/>
                <a:gd name="connsiteY6" fmla="*/ 9718 h 13787"/>
                <a:gd name="connsiteX7" fmla="*/ 926 w 11554"/>
                <a:gd name="connsiteY7" fmla="*/ 9405 h 13787"/>
                <a:gd name="connsiteX8" fmla="*/ 333 w 11554"/>
                <a:gd name="connsiteY8" fmla="*/ 8321 h 13787"/>
                <a:gd name="connsiteX9" fmla="*/ 1656 w 11554"/>
                <a:gd name="connsiteY9" fmla="*/ 7342 h 13787"/>
                <a:gd name="connsiteX10" fmla="*/ 3149 w 11554"/>
                <a:gd name="connsiteY10" fmla="*/ 6517 h 13787"/>
                <a:gd name="connsiteX11" fmla="*/ 3438 w 11554"/>
                <a:gd name="connsiteY11" fmla="*/ 6129 h 13787"/>
                <a:gd name="connsiteX12" fmla="*/ 3737 w 11554"/>
                <a:gd name="connsiteY12" fmla="*/ 5307 h 13787"/>
                <a:gd name="connsiteX13" fmla="*/ 4982 w 11554"/>
                <a:gd name="connsiteY13" fmla="*/ 4153 h 13787"/>
                <a:gd name="connsiteX14" fmla="*/ 6385 w 11554"/>
                <a:gd name="connsiteY14" fmla="*/ 2660 h 13787"/>
                <a:gd name="connsiteX15" fmla="*/ 7947 w 11554"/>
                <a:gd name="connsiteY15" fmla="*/ 1201 h 13787"/>
                <a:gd name="connsiteX16" fmla="*/ 9556 w 11554"/>
                <a:gd name="connsiteY16" fmla="*/ 79 h 13787"/>
                <a:gd name="connsiteX17" fmla="*/ 9887 w 11554"/>
                <a:gd name="connsiteY17" fmla="*/ 146 h 13787"/>
                <a:gd name="connsiteX18" fmla="*/ 10435 w 11554"/>
                <a:gd name="connsiteY18" fmla="*/ 576 h 13787"/>
                <a:gd name="connsiteX19" fmla="*/ 11014 w 11554"/>
                <a:gd name="connsiteY19" fmla="*/ 1416 h 13787"/>
                <a:gd name="connsiteX20" fmla="*/ 11510 w 11554"/>
                <a:gd name="connsiteY20" fmla="*/ 2365 h 13787"/>
                <a:gd name="connsiteX21" fmla="*/ 11407 w 11554"/>
                <a:gd name="connsiteY21" fmla="*/ 3119 h 13787"/>
                <a:gd name="connsiteX22" fmla="*/ 10420 w 11554"/>
                <a:gd name="connsiteY22" fmla="*/ 4504 h 13787"/>
                <a:gd name="connsiteX23" fmla="*/ 9802 w 11554"/>
                <a:gd name="connsiteY23" fmla="*/ 5362 h 13787"/>
                <a:gd name="connsiteX24" fmla="*/ 8756 w 11554"/>
                <a:gd name="connsiteY24" fmla="*/ 6597 h 13787"/>
                <a:gd name="connsiteX25" fmla="*/ 7534 w 11554"/>
                <a:gd name="connsiteY25" fmla="*/ 7854 h 13787"/>
                <a:gd name="connsiteX26" fmla="*/ 6718 w 11554"/>
                <a:gd name="connsiteY26" fmla="*/ 8685 h 13787"/>
                <a:gd name="connsiteX27" fmla="*/ 6003 w 11554"/>
                <a:gd name="connsiteY27" fmla="*/ 9321 h 13787"/>
                <a:gd name="connsiteX28" fmla="*/ 5089 w 11554"/>
                <a:gd name="connsiteY28" fmla="*/ 10248 h 13787"/>
                <a:gd name="connsiteX29" fmla="*/ 3429 w 11554"/>
                <a:gd name="connsiteY29" fmla="*/ 11878 h 13787"/>
                <a:gd name="connsiteX30" fmla="*/ 1667 w 11554"/>
                <a:gd name="connsiteY30" fmla="*/ 13301 h 13787"/>
                <a:gd name="connsiteX0" fmla="*/ 1723 w 11554"/>
                <a:gd name="connsiteY0" fmla="*/ 13328 h 13787"/>
                <a:gd name="connsiteX1" fmla="*/ 944 w 11554"/>
                <a:gd name="connsiteY1" fmla="*/ 13688 h 13787"/>
                <a:gd name="connsiteX2" fmla="*/ 120 w 11554"/>
                <a:gd name="connsiteY2" fmla="*/ 13772 h 13787"/>
                <a:gd name="connsiteX3" fmla="*/ 58 w 11554"/>
                <a:gd name="connsiteY3" fmla="*/ 13418 h 13787"/>
                <a:gd name="connsiteX4" fmla="*/ 646 w 11554"/>
                <a:gd name="connsiteY4" fmla="*/ 11557 h 13787"/>
                <a:gd name="connsiteX5" fmla="*/ 888 w 11554"/>
                <a:gd name="connsiteY5" fmla="*/ 10713 h 13787"/>
                <a:gd name="connsiteX6" fmla="*/ 1087 w 11554"/>
                <a:gd name="connsiteY6" fmla="*/ 9718 h 13787"/>
                <a:gd name="connsiteX7" fmla="*/ 926 w 11554"/>
                <a:gd name="connsiteY7" fmla="*/ 9405 h 13787"/>
                <a:gd name="connsiteX8" fmla="*/ 333 w 11554"/>
                <a:gd name="connsiteY8" fmla="*/ 8321 h 13787"/>
                <a:gd name="connsiteX9" fmla="*/ 1656 w 11554"/>
                <a:gd name="connsiteY9" fmla="*/ 7342 h 13787"/>
                <a:gd name="connsiteX10" fmla="*/ 3149 w 11554"/>
                <a:gd name="connsiteY10" fmla="*/ 6517 h 13787"/>
                <a:gd name="connsiteX11" fmla="*/ 3438 w 11554"/>
                <a:gd name="connsiteY11" fmla="*/ 6129 h 13787"/>
                <a:gd name="connsiteX12" fmla="*/ 3737 w 11554"/>
                <a:gd name="connsiteY12" fmla="*/ 5307 h 13787"/>
                <a:gd name="connsiteX13" fmla="*/ 4982 w 11554"/>
                <a:gd name="connsiteY13" fmla="*/ 4153 h 13787"/>
                <a:gd name="connsiteX14" fmla="*/ 6385 w 11554"/>
                <a:gd name="connsiteY14" fmla="*/ 2660 h 13787"/>
                <a:gd name="connsiteX15" fmla="*/ 7947 w 11554"/>
                <a:gd name="connsiteY15" fmla="*/ 1201 h 13787"/>
                <a:gd name="connsiteX16" fmla="*/ 9556 w 11554"/>
                <a:gd name="connsiteY16" fmla="*/ 79 h 13787"/>
                <a:gd name="connsiteX17" fmla="*/ 9887 w 11554"/>
                <a:gd name="connsiteY17" fmla="*/ 146 h 13787"/>
                <a:gd name="connsiteX18" fmla="*/ 10435 w 11554"/>
                <a:gd name="connsiteY18" fmla="*/ 576 h 13787"/>
                <a:gd name="connsiteX19" fmla="*/ 11014 w 11554"/>
                <a:gd name="connsiteY19" fmla="*/ 1416 h 13787"/>
                <a:gd name="connsiteX20" fmla="*/ 11510 w 11554"/>
                <a:gd name="connsiteY20" fmla="*/ 2365 h 13787"/>
                <a:gd name="connsiteX21" fmla="*/ 11407 w 11554"/>
                <a:gd name="connsiteY21" fmla="*/ 3119 h 13787"/>
                <a:gd name="connsiteX22" fmla="*/ 10420 w 11554"/>
                <a:gd name="connsiteY22" fmla="*/ 4504 h 13787"/>
                <a:gd name="connsiteX23" fmla="*/ 9802 w 11554"/>
                <a:gd name="connsiteY23" fmla="*/ 5362 h 13787"/>
                <a:gd name="connsiteX24" fmla="*/ 8756 w 11554"/>
                <a:gd name="connsiteY24" fmla="*/ 6597 h 13787"/>
                <a:gd name="connsiteX25" fmla="*/ 7534 w 11554"/>
                <a:gd name="connsiteY25" fmla="*/ 7854 h 13787"/>
                <a:gd name="connsiteX26" fmla="*/ 6718 w 11554"/>
                <a:gd name="connsiteY26" fmla="*/ 8685 h 13787"/>
                <a:gd name="connsiteX27" fmla="*/ 6003 w 11554"/>
                <a:gd name="connsiteY27" fmla="*/ 9321 h 13787"/>
                <a:gd name="connsiteX28" fmla="*/ 5089 w 11554"/>
                <a:gd name="connsiteY28" fmla="*/ 10248 h 13787"/>
                <a:gd name="connsiteX29" fmla="*/ 3429 w 11554"/>
                <a:gd name="connsiteY29" fmla="*/ 11878 h 13787"/>
                <a:gd name="connsiteX30" fmla="*/ 1667 w 11554"/>
                <a:gd name="connsiteY30" fmla="*/ 13301 h 13787"/>
                <a:gd name="connsiteX0" fmla="*/ 1723 w 11554"/>
                <a:gd name="connsiteY0" fmla="*/ 13328 h 13787"/>
                <a:gd name="connsiteX1" fmla="*/ 944 w 11554"/>
                <a:gd name="connsiteY1" fmla="*/ 13688 h 13787"/>
                <a:gd name="connsiteX2" fmla="*/ 120 w 11554"/>
                <a:gd name="connsiteY2" fmla="*/ 13772 h 13787"/>
                <a:gd name="connsiteX3" fmla="*/ 58 w 11554"/>
                <a:gd name="connsiteY3" fmla="*/ 13418 h 13787"/>
                <a:gd name="connsiteX4" fmla="*/ 646 w 11554"/>
                <a:gd name="connsiteY4" fmla="*/ 11557 h 13787"/>
                <a:gd name="connsiteX5" fmla="*/ 888 w 11554"/>
                <a:gd name="connsiteY5" fmla="*/ 10713 h 13787"/>
                <a:gd name="connsiteX6" fmla="*/ 1087 w 11554"/>
                <a:gd name="connsiteY6" fmla="*/ 9718 h 13787"/>
                <a:gd name="connsiteX7" fmla="*/ 926 w 11554"/>
                <a:gd name="connsiteY7" fmla="*/ 9405 h 13787"/>
                <a:gd name="connsiteX8" fmla="*/ 333 w 11554"/>
                <a:gd name="connsiteY8" fmla="*/ 8321 h 13787"/>
                <a:gd name="connsiteX9" fmla="*/ 1656 w 11554"/>
                <a:gd name="connsiteY9" fmla="*/ 7342 h 13787"/>
                <a:gd name="connsiteX10" fmla="*/ 3149 w 11554"/>
                <a:gd name="connsiteY10" fmla="*/ 6517 h 13787"/>
                <a:gd name="connsiteX11" fmla="*/ 3438 w 11554"/>
                <a:gd name="connsiteY11" fmla="*/ 6129 h 13787"/>
                <a:gd name="connsiteX12" fmla="*/ 3737 w 11554"/>
                <a:gd name="connsiteY12" fmla="*/ 5307 h 13787"/>
                <a:gd name="connsiteX13" fmla="*/ 4982 w 11554"/>
                <a:gd name="connsiteY13" fmla="*/ 4153 h 13787"/>
                <a:gd name="connsiteX14" fmla="*/ 6385 w 11554"/>
                <a:gd name="connsiteY14" fmla="*/ 2660 h 13787"/>
                <a:gd name="connsiteX15" fmla="*/ 7947 w 11554"/>
                <a:gd name="connsiteY15" fmla="*/ 1201 h 13787"/>
                <a:gd name="connsiteX16" fmla="*/ 9556 w 11554"/>
                <a:gd name="connsiteY16" fmla="*/ 79 h 13787"/>
                <a:gd name="connsiteX17" fmla="*/ 9887 w 11554"/>
                <a:gd name="connsiteY17" fmla="*/ 146 h 13787"/>
                <a:gd name="connsiteX18" fmla="*/ 10435 w 11554"/>
                <a:gd name="connsiteY18" fmla="*/ 576 h 13787"/>
                <a:gd name="connsiteX19" fmla="*/ 11014 w 11554"/>
                <a:gd name="connsiteY19" fmla="*/ 1416 h 13787"/>
                <a:gd name="connsiteX20" fmla="*/ 11510 w 11554"/>
                <a:gd name="connsiteY20" fmla="*/ 2365 h 13787"/>
                <a:gd name="connsiteX21" fmla="*/ 11407 w 11554"/>
                <a:gd name="connsiteY21" fmla="*/ 3119 h 13787"/>
                <a:gd name="connsiteX22" fmla="*/ 10420 w 11554"/>
                <a:gd name="connsiteY22" fmla="*/ 4504 h 13787"/>
                <a:gd name="connsiteX23" fmla="*/ 9802 w 11554"/>
                <a:gd name="connsiteY23" fmla="*/ 5362 h 13787"/>
                <a:gd name="connsiteX24" fmla="*/ 8756 w 11554"/>
                <a:gd name="connsiteY24" fmla="*/ 6597 h 13787"/>
                <a:gd name="connsiteX25" fmla="*/ 7534 w 11554"/>
                <a:gd name="connsiteY25" fmla="*/ 7854 h 13787"/>
                <a:gd name="connsiteX26" fmla="*/ 6718 w 11554"/>
                <a:gd name="connsiteY26" fmla="*/ 8685 h 13787"/>
                <a:gd name="connsiteX27" fmla="*/ 6003 w 11554"/>
                <a:gd name="connsiteY27" fmla="*/ 9321 h 13787"/>
                <a:gd name="connsiteX28" fmla="*/ 5089 w 11554"/>
                <a:gd name="connsiteY28" fmla="*/ 10248 h 13787"/>
                <a:gd name="connsiteX29" fmla="*/ 3429 w 11554"/>
                <a:gd name="connsiteY29" fmla="*/ 11828 h 13787"/>
                <a:gd name="connsiteX30" fmla="*/ 1667 w 11554"/>
                <a:gd name="connsiteY30" fmla="*/ 13301 h 1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554" h="13787">
                  <a:moveTo>
                    <a:pt x="1723" y="13328"/>
                  </a:moveTo>
                  <a:cubicBezTo>
                    <a:pt x="1554" y="13328"/>
                    <a:pt x="1211" y="13614"/>
                    <a:pt x="944" y="13688"/>
                  </a:cubicBezTo>
                  <a:cubicBezTo>
                    <a:pt x="677" y="13762"/>
                    <a:pt x="217" y="13815"/>
                    <a:pt x="120" y="13772"/>
                  </a:cubicBezTo>
                  <a:cubicBezTo>
                    <a:pt x="23" y="13729"/>
                    <a:pt x="-62" y="13689"/>
                    <a:pt x="58" y="13418"/>
                  </a:cubicBezTo>
                  <a:cubicBezTo>
                    <a:pt x="178" y="13147"/>
                    <a:pt x="493" y="12029"/>
                    <a:pt x="646" y="11557"/>
                  </a:cubicBezTo>
                  <a:cubicBezTo>
                    <a:pt x="799" y="11085"/>
                    <a:pt x="955" y="11144"/>
                    <a:pt x="888" y="10713"/>
                  </a:cubicBezTo>
                  <a:cubicBezTo>
                    <a:pt x="821" y="10282"/>
                    <a:pt x="1124" y="9973"/>
                    <a:pt x="1087" y="9718"/>
                  </a:cubicBezTo>
                  <a:cubicBezTo>
                    <a:pt x="1050" y="9463"/>
                    <a:pt x="1008" y="9525"/>
                    <a:pt x="926" y="9405"/>
                  </a:cubicBezTo>
                  <a:cubicBezTo>
                    <a:pt x="730" y="9336"/>
                    <a:pt x="-81" y="8765"/>
                    <a:pt x="333" y="8321"/>
                  </a:cubicBezTo>
                  <a:cubicBezTo>
                    <a:pt x="450" y="7994"/>
                    <a:pt x="1187" y="7643"/>
                    <a:pt x="1656" y="7342"/>
                  </a:cubicBezTo>
                  <a:cubicBezTo>
                    <a:pt x="2125" y="7041"/>
                    <a:pt x="2852" y="6719"/>
                    <a:pt x="3149" y="6517"/>
                  </a:cubicBezTo>
                  <a:cubicBezTo>
                    <a:pt x="3446" y="6315"/>
                    <a:pt x="3340" y="6331"/>
                    <a:pt x="3438" y="6129"/>
                  </a:cubicBezTo>
                  <a:cubicBezTo>
                    <a:pt x="3536" y="5927"/>
                    <a:pt x="3480" y="5636"/>
                    <a:pt x="3737" y="5307"/>
                  </a:cubicBezTo>
                  <a:cubicBezTo>
                    <a:pt x="3994" y="4978"/>
                    <a:pt x="4541" y="4594"/>
                    <a:pt x="4982" y="4153"/>
                  </a:cubicBezTo>
                  <a:cubicBezTo>
                    <a:pt x="5423" y="3712"/>
                    <a:pt x="5891" y="3152"/>
                    <a:pt x="6385" y="2660"/>
                  </a:cubicBezTo>
                  <a:cubicBezTo>
                    <a:pt x="6879" y="2168"/>
                    <a:pt x="7419" y="1631"/>
                    <a:pt x="7947" y="1201"/>
                  </a:cubicBezTo>
                  <a:cubicBezTo>
                    <a:pt x="8475" y="771"/>
                    <a:pt x="9233" y="255"/>
                    <a:pt x="9556" y="79"/>
                  </a:cubicBezTo>
                  <a:cubicBezTo>
                    <a:pt x="9879" y="-97"/>
                    <a:pt x="9741" y="63"/>
                    <a:pt x="9887" y="146"/>
                  </a:cubicBezTo>
                  <a:cubicBezTo>
                    <a:pt x="10033" y="229"/>
                    <a:pt x="10247" y="364"/>
                    <a:pt x="10435" y="576"/>
                  </a:cubicBezTo>
                  <a:cubicBezTo>
                    <a:pt x="10623" y="788"/>
                    <a:pt x="10835" y="1118"/>
                    <a:pt x="11014" y="1416"/>
                  </a:cubicBezTo>
                  <a:cubicBezTo>
                    <a:pt x="11193" y="1714"/>
                    <a:pt x="11445" y="2081"/>
                    <a:pt x="11510" y="2365"/>
                  </a:cubicBezTo>
                  <a:cubicBezTo>
                    <a:pt x="11575" y="2649"/>
                    <a:pt x="11589" y="2763"/>
                    <a:pt x="11407" y="3119"/>
                  </a:cubicBezTo>
                  <a:cubicBezTo>
                    <a:pt x="11225" y="3476"/>
                    <a:pt x="10687" y="4130"/>
                    <a:pt x="10420" y="4504"/>
                  </a:cubicBezTo>
                  <a:cubicBezTo>
                    <a:pt x="10153" y="4878"/>
                    <a:pt x="10079" y="5013"/>
                    <a:pt x="9802" y="5362"/>
                  </a:cubicBezTo>
                  <a:cubicBezTo>
                    <a:pt x="9525" y="5711"/>
                    <a:pt x="9134" y="6182"/>
                    <a:pt x="8756" y="6597"/>
                  </a:cubicBezTo>
                  <a:cubicBezTo>
                    <a:pt x="8378" y="7012"/>
                    <a:pt x="7874" y="7506"/>
                    <a:pt x="7534" y="7854"/>
                  </a:cubicBezTo>
                  <a:cubicBezTo>
                    <a:pt x="7194" y="8202"/>
                    <a:pt x="6973" y="8440"/>
                    <a:pt x="6718" y="8685"/>
                  </a:cubicBezTo>
                  <a:cubicBezTo>
                    <a:pt x="6463" y="8930"/>
                    <a:pt x="6275" y="9061"/>
                    <a:pt x="6003" y="9321"/>
                  </a:cubicBezTo>
                  <a:cubicBezTo>
                    <a:pt x="5732" y="9582"/>
                    <a:pt x="5518" y="9830"/>
                    <a:pt x="5089" y="10248"/>
                  </a:cubicBezTo>
                  <a:cubicBezTo>
                    <a:pt x="4660" y="10666"/>
                    <a:pt x="4155" y="11191"/>
                    <a:pt x="3429" y="11828"/>
                  </a:cubicBezTo>
                  <a:cubicBezTo>
                    <a:pt x="2933" y="12223"/>
                    <a:pt x="1857" y="13314"/>
                    <a:pt x="1667" y="13301"/>
                  </a:cubicBezTo>
                </a:path>
              </a:pathLst>
            </a:custGeom>
            <a:noFill/>
            <a:ln w="222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sp>
          <p:nvSpPr>
            <p:cNvPr id="209" name="Rectangle 80"/>
            <p:cNvSpPr>
              <a:spLocks noChangeArrowheads="1"/>
            </p:cNvSpPr>
            <p:nvPr/>
          </p:nvSpPr>
          <p:spPr bwMode="auto">
            <a:xfrm>
              <a:off x="1471329" y="3987410"/>
              <a:ext cx="10580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en-US" i="1" dirty="0" err="1">
                  <a:solidFill>
                    <a:srgbClr val="DDDDDC"/>
                  </a:solidFill>
                </a:rPr>
                <a:t>undersat</a:t>
              </a:r>
              <a:r>
                <a:rPr lang="en-US" altLang="en-US" i="1" dirty="0">
                  <a:solidFill>
                    <a:srgbClr val="DDDDDC"/>
                  </a:solidFill>
                </a:rPr>
                <a:t>.</a:t>
              </a:r>
              <a:endParaRPr lang="en-US" altLang="en-US" dirty="0"/>
            </a:p>
          </p:txBody>
        </p:sp>
        <p:sp>
          <p:nvSpPr>
            <p:cNvPr id="210" name="Freeform 640"/>
            <p:cNvSpPr>
              <a:spLocks/>
            </p:cNvSpPr>
            <p:nvPr/>
          </p:nvSpPr>
          <p:spPr bwMode="auto">
            <a:xfrm>
              <a:off x="2428097" y="4665946"/>
              <a:ext cx="512979" cy="536799"/>
            </a:xfrm>
            <a:custGeom>
              <a:avLst/>
              <a:gdLst>
                <a:gd name="T0" fmla="*/ 449 w 520"/>
                <a:gd name="T1" fmla="*/ 246 h 516"/>
                <a:gd name="T2" fmla="*/ 99 w 520"/>
                <a:gd name="T3" fmla="*/ 516 h 516"/>
                <a:gd name="T4" fmla="*/ 60 w 520"/>
                <a:gd name="T5" fmla="*/ 387 h 516"/>
                <a:gd name="T6" fmla="*/ 123 w 520"/>
                <a:gd name="T7" fmla="*/ 300 h 516"/>
                <a:gd name="T8" fmla="*/ 285 w 520"/>
                <a:gd name="T9" fmla="*/ 156 h 516"/>
                <a:gd name="T10" fmla="*/ 263 w 520"/>
                <a:gd name="T11" fmla="*/ 66 h 516"/>
                <a:gd name="T12" fmla="*/ 335 w 520"/>
                <a:gd name="T13" fmla="*/ 30 h 516"/>
                <a:gd name="T14" fmla="*/ 449 w 520"/>
                <a:gd name="T15" fmla="*/ 246 h 5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0" h="516">
                  <a:moveTo>
                    <a:pt x="449" y="246"/>
                  </a:moveTo>
                  <a:cubicBezTo>
                    <a:pt x="520" y="281"/>
                    <a:pt x="156" y="516"/>
                    <a:pt x="99" y="516"/>
                  </a:cubicBezTo>
                  <a:cubicBezTo>
                    <a:pt x="0" y="489"/>
                    <a:pt x="57" y="450"/>
                    <a:pt x="60" y="387"/>
                  </a:cubicBezTo>
                  <a:cubicBezTo>
                    <a:pt x="74" y="357"/>
                    <a:pt x="86" y="338"/>
                    <a:pt x="123" y="300"/>
                  </a:cubicBezTo>
                  <a:cubicBezTo>
                    <a:pt x="160" y="262"/>
                    <a:pt x="262" y="195"/>
                    <a:pt x="285" y="156"/>
                  </a:cubicBezTo>
                  <a:cubicBezTo>
                    <a:pt x="312" y="111"/>
                    <a:pt x="241" y="84"/>
                    <a:pt x="263" y="66"/>
                  </a:cubicBezTo>
                  <a:cubicBezTo>
                    <a:pt x="271" y="45"/>
                    <a:pt x="304" y="0"/>
                    <a:pt x="335" y="30"/>
                  </a:cubicBezTo>
                  <a:cubicBezTo>
                    <a:pt x="360" y="58"/>
                    <a:pt x="488" y="165"/>
                    <a:pt x="449" y="246"/>
                  </a:cubicBezTo>
                  <a:close/>
                </a:path>
              </a:pathLst>
            </a:custGeom>
            <a:solidFill>
              <a:srgbClr val="FFFF00">
                <a:alpha val="50000"/>
              </a:srgbClr>
            </a:solidFill>
            <a:ln w="12700" cap="flat" cmpd="sng">
              <a:solidFill>
                <a:schemeClr val="tx2"/>
              </a:solidFill>
              <a:prstDash val="dash"/>
              <a:round/>
              <a:headEnd/>
              <a:tailEnd/>
            </a:ln>
          </p:spPr>
          <p:txBody>
            <a:bodyPr/>
            <a:lstStyle/>
            <a:p>
              <a:endParaRPr lang="en-CA" dirty="0"/>
            </a:p>
          </p:txBody>
        </p:sp>
        <p:sp>
          <p:nvSpPr>
            <p:cNvPr id="211" name="Freeform 210"/>
            <p:cNvSpPr/>
            <p:nvPr/>
          </p:nvSpPr>
          <p:spPr>
            <a:xfrm>
              <a:off x="1711197" y="4494201"/>
              <a:ext cx="2348004" cy="1275775"/>
            </a:xfrm>
            <a:custGeom>
              <a:avLst/>
              <a:gdLst>
                <a:gd name="connsiteX0" fmla="*/ 0 w 1747837"/>
                <a:gd name="connsiteY0" fmla="*/ 976312 h 976312"/>
                <a:gd name="connsiteX1" fmla="*/ 250031 w 1747837"/>
                <a:gd name="connsiteY1" fmla="*/ 792956 h 976312"/>
                <a:gd name="connsiteX2" fmla="*/ 862012 w 1747837"/>
                <a:gd name="connsiteY2" fmla="*/ 421481 h 976312"/>
                <a:gd name="connsiteX3" fmla="*/ 1747837 w 1747837"/>
                <a:gd name="connsiteY3" fmla="*/ 0 h 976312"/>
                <a:gd name="connsiteX0" fmla="*/ 0 w 1747837"/>
                <a:gd name="connsiteY0" fmla="*/ 976312 h 976312"/>
                <a:gd name="connsiteX1" fmla="*/ 250031 w 1747837"/>
                <a:gd name="connsiteY1" fmla="*/ 792956 h 976312"/>
                <a:gd name="connsiteX2" fmla="*/ 862012 w 1747837"/>
                <a:gd name="connsiteY2" fmla="*/ 421481 h 976312"/>
                <a:gd name="connsiteX3" fmla="*/ 1331630 w 1747837"/>
                <a:gd name="connsiteY3" fmla="*/ 192389 h 976312"/>
                <a:gd name="connsiteX4" fmla="*/ 1747837 w 1747837"/>
                <a:gd name="connsiteY4" fmla="*/ 0 h 976312"/>
                <a:gd name="connsiteX0" fmla="*/ 0 w 1747837"/>
                <a:gd name="connsiteY0" fmla="*/ 976312 h 976312"/>
                <a:gd name="connsiteX1" fmla="*/ 250031 w 1747837"/>
                <a:gd name="connsiteY1" fmla="*/ 792956 h 976312"/>
                <a:gd name="connsiteX2" fmla="*/ 862012 w 1747837"/>
                <a:gd name="connsiteY2" fmla="*/ 421481 h 976312"/>
                <a:gd name="connsiteX3" fmla="*/ 1396828 w 1747837"/>
                <a:gd name="connsiteY3" fmla="*/ 190394 h 976312"/>
                <a:gd name="connsiteX4" fmla="*/ 1747837 w 1747837"/>
                <a:gd name="connsiteY4" fmla="*/ 0 h 976312"/>
                <a:gd name="connsiteX0" fmla="*/ 0 w 1747837"/>
                <a:gd name="connsiteY0" fmla="*/ 976312 h 976312"/>
                <a:gd name="connsiteX1" fmla="*/ 250031 w 1747837"/>
                <a:gd name="connsiteY1" fmla="*/ 792956 h 976312"/>
                <a:gd name="connsiteX2" fmla="*/ 862012 w 1747837"/>
                <a:gd name="connsiteY2" fmla="*/ 421481 h 976312"/>
                <a:gd name="connsiteX3" fmla="*/ 1418561 w 1747837"/>
                <a:gd name="connsiteY3" fmla="*/ 162468 h 976312"/>
                <a:gd name="connsiteX4" fmla="*/ 1747837 w 1747837"/>
                <a:gd name="connsiteY4" fmla="*/ 0 h 976312"/>
                <a:gd name="connsiteX0" fmla="*/ 0 w 1747837"/>
                <a:gd name="connsiteY0" fmla="*/ 976312 h 976312"/>
                <a:gd name="connsiteX1" fmla="*/ 250031 w 1747837"/>
                <a:gd name="connsiteY1" fmla="*/ 792956 h 976312"/>
                <a:gd name="connsiteX2" fmla="*/ 862012 w 1747837"/>
                <a:gd name="connsiteY2" fmla="*/ 421481 h 976312"/>
                <a:gd name="connsiteX3" fmla="*/ 1390901 w 1747837"/>
                <a:gd name="connsiteY3" fmla="*/ 194384 h 976312"/>
                <a:gd name="connsiteX4" fmla="*/ 1747837 w 1747837"/>
                <a:gd name="connsiteY4" fmla="*/ 0 h 976312"/>
                <a:gd name="connsiteX0" fmla="*/ 0 w 1747837"/>
                <a:gd name="connsiteY0" fmla="*/ 976312 h 976312"/>
                <a:gd name="connsiteX1" fmla="*/ 250031 w 1747837"/>
                <a:gd name="connsiteY1" fmla="*/ 792956 h 976312"/>
                <a:gd name="connsiteX2" fmla="*/ 862012 w 1747837"/>
                <a:gd name="connsiteY2" fmla="*/ 421481 h 976312"/>
                <a:gd name="connsiteX3" fmla="*/ 1390901 w 1747837"/>
                <a:gd name="connsiteY3" fmla="*/ 194384 h 976312"/>
                <a:gd name="connsiteX4" fmla="*/ 1747837 w 1747837"/>
                <a:gd name="connsiteY4" fmla="*/ 0 h 976312"/>
                <a:gd name="connsiteX0" fmla="*/ 0 w 1747837"/>
                <a:gd name="connsiteY0" fmla="*/ 976312 h 976312"/>
                <a:gd name="connsiteX1" fmla="*/ 250031 w 1747837"/>
                <a:gd name="connsiteY1" fmla="*/ 792956 h 976312"/>
                <a:gd name="connsiteX2" fmla="*/ 862012 w 1747837"/>
                <a:gd name="connsiteY2" fmla="*/ 421481 h 976312"/>
                <a:gd name="connsiteX3" fmla="*/ 1390901 w 1747837"/>
                <a:gd name="connsiteY3" fmla="*/ 194384 h 976312"/>
                <a:gd name="connsiteX4" fmla="*/ 1747837 w 1747837"/>
                <a:gd name="connsiteY4" fmla="*/ 0 h 976312"/>
                <a:gd name="connsiteX0" fmla="*/ 0 w 1747837"/>
                <a:gd name="connsiteY0" fmla="*/ 976312 h 976312"/>
                <a:gd name="connsiteX1" fmla="*/ 250031 w 1747837"/>
                <a:gd name="connsiteY1" fmla="*/ 792956 h 976312"/>
                <a:gd name="connsiteX2" fmla="*/ 862012 w 1747837"/>
                <a:gd name="connsiteY2" fmla="*/ 421481 h 976312"/>
                <a:gd name="connsiteX3" fmla="*/ 1406707 w 1747837"/>
                <a:gd name="connsiteY3" fmla="*/ 170448 h 976312"/>
                <a:gd name="connsiteX4" fmla="*/ 1747837 w 1747837"/>
                <a:gd name="connsiteY4" fmla="*/ 0 h 976312"/>
                <a:gd name="connsiteX0" fmla="*/ 0 w 1747837"/>
                <a:gd name="connsiteY0" fmla="*/ 976312 h 976312"/>
                <a:gd name="connsiteX1" fmla="*/ 250031 w 1747837"/>
                <a:gd name="connsiteY1" fmla="*/ 792956 h 976312"/>
                <a:gd name="connsiteX2" fmla="*/ 862012 w 1747837"/>
                <a:gd name="connsiteY2" fmla="*/ 421481 h 976312"/>
                <a:gd name="connsiteX3" fmla="*/ 1406707 w 1747837"/>
                <a:gd name="connsiteY3" fmla="*/ 170448 h 976312"/>
                <a:gd name="connsiteX4" fmla="*/ 1747837 w 1747837"/>
                <a:gd name="connsiteY4" fmla="*/ 0 h 976312"/>
                <a:gd name="connsiteX0" fmla="*/ 0 w 1747837"/>
                <a:gd name="connsiteY0" fmla="*/ 976312 h 976312"/>
                <a:gd name="connsiteX1" fmla="*/ 250031 w 1747837"/>
                <a:gd name="connsiteY1" fmla="*/ 792956 h 976312"/>
                <a:gd name="connsiteX2" fmla="*/ 862012 w 1747837"/>
                <a:gd name="connsiteY2" fmla="*/ 421481 h 976312"/>
                <a:gd name="connsiteX3" fmla="*/ 1406707 w 1747837"/>
                <a:gd name="connsiteY3" fmla="*/ 170448 h 976312"/>
                <a:gd name="connsiteX4" fmla="*/ 1747837 w 1747837"/>
                <a:gd name="connsiteY4" fmla="*/ 0 h 976312"/>
                <a:gd name="connsiteX0" fmla="*/ 0 w 1747837"/>
                <a:gd name="connsiteY0" fmla="*/ 976312 h 976312"/>
                <a:gd name="connsiteX1" fmla="*/ 250031 w 1747837"/>
                <a:gd name="connsiteY1" fmla="*/ 792956 h 976312"/>
                <a:gd name="connsiteX2" fmla="*/ 862012 w 1747837"/>
                <a:gd name="connsiteY2" fmla="*/ 421481 h 976312"/>
                <a:gd name="connsiteX3" fmla="*/ 1406707 w 1747837"/>
                <a:gd name="connsiteY3" fmla="*/ 170448 h 976312"/>
                <a:gd name="connsiteX4" fmla="*/ 1747837 w 1747837"/>
                <a:gd name="connsiteY4" fmla="*/ 0 h 976312"/>
                <a:gd name="connsiteX0" fmla="*/ 0 w 1747837"/>
                <a:gd name="connsiteY0" fmla="*/ 976312 h 976312"/>
                <a:gd name="connsiteX1" fmla="*/ 250031 w 1747837"/>
                <a:gd name="connsiteY1" fmla="*/ 792956 h 976312"/>
                <a:gd name="connsiteX2" fmla="*/ 905478 w 1747837"/>
                <a:gd name="connsiteY2" fmla="*/ 415496 h 976312"/>
                <a:gd name="connsiteX3" fmla="*/ 1406707 w 1747837"/>
                <a:gd name="connsiteY3" fmla="*/ 170448 h 976312"/>
                <a:gd name="connsiteX4" fmla="*/ 1747837 w 1747837"/>
                <a:gd name="connsiteY4" fmla="*/ 0 h 976312"/>
                <a:gd name="connsiteX0" fmla="*/ 0 w 1747837"/>
                <a:gd name="connsiteY0" fmla="*/ 976312 h 976312"/>
                <a:gd name="connsiteX1" fmla="*/ 250031 w 1747837"/>
                <a:gd name="connsiteY1" fmla="*/ 792956 h 976312"/>
                <a:gd name="connsiteX2" fmla="*/ 893623 w 1747837"/>
                <a:gd name="connsiteY2" fmla="*/ 417491 h 976312"/>
                <a:gd name="connsiteX3" fmla="*/ 1406707 w 1747837"/>
                <a:gd name="connsiteY3" fmla="*/ 170448 h 976312"/>
                <a:gd name="connsiteX4" fmla="*/ 1747837 w 1747837"/>
                <a:gd name="connsiteY4" fmla="*/ 0 h 976312"/>
                <a:gd name="connsiteX0" fmla="*/ 0 w 1747837"/>
                <a:gd name="connsiteY0" fmla="*/ 976312 h 976312"/>
                <a:gd name="connsiteX1" fmla="*/ 250031 w 1747837"/>
                <a:gd name="connsiteY1" fmla="*/ 792956 h 976312"/>
                <a:gd name="connsiteX2" fmla="*/ 893623 w 1747837"/>
                <a:gd name="connsiteY2" fmla="*/ 417491 h 976312"/>
                <a:gd name="connsiteX3" fmla="*/ 1406707 w 1747837"/>
                <a:gd name="connsiteY3" fmla="*/ 170448 h 976312"/>
                <a:gd name="connsiteX4" fmla="*/ 1747837 w 1747837"/>
                <a:gd name="connsiteY4" fmla="*/ 0 h 976312"/>
                <a:gd name="connsiteX0" fmla="*/ 0 w 1747837"/>
                <a:gd name="connsiteY0" fmla="*/ 976312 h 976312"/>
                <a:gd name="connsiteX1" fmla="*/ 250031 w 1747837"/>
                <a:gd name="connsiteY1" fmla="*/ 792956 h 976312"/>
                <a:gd name="connsiteX2" fmla="*/ 893623 w 1747837"/>
                <a:gd name="connsiteY2" fmla="*/ 417491 h 976312"/>
                <a:gd name="connsiteX3" fmla="*/ 1406707 w 1747837"/>
                <a:gd name="connsiteY3" fmla="*/ 170448 h 976312"/>
                <a:gd name="connsiteX4" fmla="*/ 1747837 w 1747837"/>
                <a:gd name="connsiteY4" fmla="*/ 0 h 976312"/>
                <a:gd name="connsiteX0" fmla="*/ 0 w 1747837"/>
                <a:gd name="connsiteY0" fmla="*/ 976312 h 976312"/>
                <a:gd name="connsiteX1" fmla="*/ 250031 w 1747837"/>
                <a:gd name="connsiteY1" fmla="*/ 792956 h 976312"/>
                <a:gd name="connsiteX2" fmla="*/ 893623 w 1747837"/>
                <a:gd name="connsiteY2" fmla="*/ 417491 h 976312"/>
                <a:gd name="connsiteX3" fmla="*/ 1406707 w 1747837"/>
                <a:gd name="connsiteY3" fmla="*/ 170448 h 976312"/>
                <a:gd name="connsiteX4" fmla="*/ 1747837 w 1747837"/>
                <a:gd name="connsiteY4" fmla="*/ 0 h 976312"/>
                <a:gd name="connsiteX0" fmla="*/ 0 w 1747837"/>
                <a:gd name="connsiteY0" fmla="*/ 976312 h 976312"/>
                <a:gd name="connsiteX1" fmla="*/ 250031 w 1747837"/>
                <a:gd name="connsiteY1" fmla="*/ 792956 h 976312"/>
                <a:gd name="connsiteX2" fmla="*/ 893623 w 1747837"/>
                <a:gd name="connsiteY2" fmla="*/ 417491 h 976312"/>
                <a:gd name="connsiteX3" fmla="*/ 1406707 w 1747837"/>
                <a:gd name="connsiteY3" fmla="*/ 170448 h 976312"/>
                <a:gd name="connsiteX4" fmla="*/ 1747837 w 1747837"/>
                <a:gd name="connsiteY4" fmla="*/ 0 h 976312"/>
                <a:gd name="connsiteX0" fmla="*/ 0 w 1747837"/>
                <a:gd name="connsiteY0" fmla="*/ 976312 h 976312"/>
                <a:gd name="connsiteX1" fmla="*/ 230274 w 1747837"/>
                <a:gd name="connsiteY1" fmla="*/ 800935 h 976312"/>
                <a:gd name="connsiteX2" fmla="*/ 893623 w 1747837"/>
                <a:gd name="connsiteY2" fmla="*/ 417491 h 976312"/>
                <a:gd name="connsiteX3" fmla="*/ 1406707 w 1747837"/>
                <a:gd name="connsiteY3" fmla="*/ 170448 h 976312"/>
                <a:gd name="connsiteX4" fmla="*/ 1747837 w 1747837"/>
                <a:gd name="connsiteY4" fmla="*/ 0 h 976312"/>
                <a:gd name="connsiteX0" fmla="*/ 0 w 1747837"/>
                <a:gd name="connsiteY0" fmla="*/ 976312 h 976312"/>
                <a:gd name="connsiteX1" fmla="*/ 230274 w 1747837"/>
                <a:gd name="connsiteY1" fmla="*/ 800935 h 976312"/>
                <a:gd name="connsiteX2" fmla="*/ 893623 w 1747837"/>
                <a:gd name="connsiteY2" fmla="*/ 417491 h 976312"/>
                <a:gd name="connsiteX3" fmla="*/ 1406707 w 1747837"/>
                <a:gd name="connsiteY3" fmla="*/ 170448 h 976312"/>
                <a:gd name="connsiteX4" fmla="*/ 1747837 w 1747837"/>
                <a:gd name="connsiteY4" fmla="*/ 0 h 976312"/>
                <a:gd name="connsiteX0" fmla="*/ 0 w 1747837"/>
                <a:gd name="connsiteY0" fmla="*/ 976312 h 976312"/>
                <a:gd name="connsiteX1" fmla="*/ 230274 w 1747837"/>
                <a:gd name="connsiteY1" fmla="*/ 800935 h 976312"/>
                <a:gd name="connsiteX2" fmla="*/ 893623 w 1747837"/>
                <a:gd name="connsiteY2" fmla="*/ 417491 h 976312"/>
                <a:gd name="connsiteX3" fmla="*/ 1406707 w 1747837"/>
                <a:gd name="connsiteY3" fmla="*/ 170448 h 976312"/>
                <a:gd name="connsiteX4" fmla="*/ 1747837 w 1747837"/>
                <a:gd name="connsiteY4" fmla="*/ 0 h 976312"/>
                <a:gd name="connsiteX0" fmla="*/ 0 w 1747837"/>
                <a:gd name="connsiteY0" fmla="*/ 976312 h 976312"/>
                <a:gd name="connsiteX1" fmla="*/ 220395 w 1747837"/>
                <a:gd name="connsiteY1" fmla="*/ 818888 h 976312"/>
                <a:gd name="connsiteX2" fmla="*/ 893623 w 1747837"/>
                <a:gd name="connsiteY2" fmla="*/ 417491 h 976312"/>
                <a:gd name="connsiteX3" fmla="*/ 1406707 w 1747837"/>
                <a:gd name="connsiteY3" fmla="*/ 170448 h 976312"/>
                <a:gd name="connsiteX4" fmla="*/ 1747837 w 1747837"/>
                <a:gd name="connsiteY4" fmla="*/ 0 h 976312"/>
                <a:gd name="connsiteX0" fmla="*/ 0 w 1747837"/>
                <a:gd name="connsiteY0" fmla="*/ 976312 h 976312"/>
                <a:gd name="connsiteX1" fmla="*/ 232250 w 1747837"/>
                <a:gd name="connsiteY1" fmla="*/ 804925 h 976312"/>
                <a:gd name="connsiteX2" fmla="*/ 893623 w 1747837"/>
                <a:gd name="connsiteY2" fmla="*/ 417491 h 976312"/>
                <a:gd name="connsiteX3" fmla="*/ 1406707 w 1747837"/>
                <a:gd name="connsiteY3" fmla="*/ 170448 h 976312"/>
                <a:gd name="connsiteX4" fmla="*/ 1747837 w 1747837"/>
                <a:gd name="connsiteY4" fmla="*/ 0 h 976312"/>
                <a:gd name="connsiteX0" fmla="*/ 0 w 1747837"/>
                <a:gd name="connsiteY0" fmla="*/ 976312 h 976312"/>
                <a:gd name="connsiteX1" fmla="*/ 232250 w 1747837"/>
                <a:gd name="connsiteY1" fmla="*/ 804925 h 976312"/>
                <a:gd name="connsiteX2" fmla="*/ 893623 w 1747837"/>
                <a:gd name="connsiteY2" fmla="*/ 417491 h 976312"/>
                <a:gd name="connsiteX3" fmla="*/ 1406707 w 1747837"/>
                <a:gd name="connsiteY3" fmla="*/ 170448 h 976312"/>
                <a:gd name="connsiteX4" fmla="*/ 1747837 w 1747837"/>
                <a:gd name="connsiteY4" fmla="*/ 0 h 976312"/>
                <a:gd name="connsiteX0" fmla="*/ 0 w 1747837"/>
                <a:gd name="connsiteY0" fmla="*/ 976312 h 976312"/>
                <a:gd name="connsiteX1" fmla="*/ 232250 w 1747837"/>
                <a:gd name="connsiteY1" fmla="*/ 804925 h 976312"/>
                <a:gd name="connsiteX2" fmla="*/ 893623 w 1747837"/>
                <a:gd name="connsiteY2" fmla="*/ 417491 h 976312"/>
                <a:gd name="connsiteX3" fmla="*/ 1406707 w 1747837"/>
                <a:gd name="connsiteY3" fmla="*/ 170448 h 976312"/>
                <a:gd name="connsiteX4" fmla="*/ 1747837 w 1747837"/>
                <a:gd name="connsiteY4" fmla="*/ 0 h 976312"/>
                <a:gd name="connsiteX0" fmla="*/ 0 w 1747837"/>
                <a:gd name="connsiteY0" fmla="*/ 976312 h 976312"/>
                <a:gd name="connsiteX1" fmla="*/ 232250 w 1747837"/>
                <a:gd name="connsiteY1" fmla="*/ 804925 h 976312"/>
                <a:gd name="connsiteX2" fmla="*/ 893623 w 1747837"/>
                <a:gd name="connsiteY2" fmla="*/ 417491 h 976312"/>
                <a:gd name="connsiteX3" fmla="*/ 1406707 w 1747837"/>
                <a:gd name="connsiteY3" fmla="*/ 170448 h 976312"/>
                <a:gd name="connsiteX4" fmla="*/ 1747837 w 1747837"/>
                <a:gd name="connsiteY4" fmla="*/ 0 h 976312"/>
                <a:gd name="connsiteX0" fmla="*/ 0 w 1747837"/>
                <a:gd name="connsiteY0" fmla="*/ 976312 h 976312"/>
                <a:gd name="connsiteX1" fmla="*/ 232250 w 1747837"/>
                <a:gd name="connsiteY1" fmla="*/ 804925 h 976312"/>
                <a:gd name="connsiteX2" fmla="*/ 893623 w 1747837"/>
                <a:gd name="connsiteY2" fmla="*/ 417491 h 976312"/>
                <a:gd name="connsiteX3" fmla="*/ 1406707 w 1747837"/>
                <a:gd name="connsiteY3" fmla="*/ 170448 h 976312"/>
                <a:gd name="connsiteX4" fmla="*/ 1747837 w 1747837"/>
                <a:gd name="connsiteY4" fmla="*/ 0 h 976312"/>
                <a:gd name="connsiteX0" fmla="*/ 0 w 1755740"/>
                <a:gd name="connsiteY0" fmla="*/ 968333 h 968333"/>
                <a:gd name="connsiteX1" fmla="*/ 232250 w 1755740"/>
                <a:gd name="connsiteY1" fmla="*/ 796946 h 968333"/>
                <a:gd name="connsiteX2" fmla="*/ 893623 w 1755740"/>
                <a:gd name="connsiteY2" fmla="*/ 409512 h 968333"/>
                <a:gd name="connsiteX3" fmla="*/ 1406707 w 1755740"/>
                <a:gd name="connsiteY3" fmla="*/ 162469 h 968333"/>
                <a:gd name="connsiteX4" fmla="*/ 1755740 w 1755740"/>
                <a:gd name="connsiteY4" fmla="*/ 0 h 968333"/>
                <a:gd name="connsiteX0" fmla="*/ 0 w 1755740"/>
                <a:gd name="connsiteY0" fmla="*/ 968333 h 968333"/>
                <a:gd name="connsiteX1" fmla="*/ 232250 w 1755740"/>
                <a:gd name="connsiteY1" fmla="*/ 796946 h 968333"/>
                <a:gd name="connsiteX2" fmla="*/ 893623 w 1755740"/>
                <a:gd name="connsiteY2" fmla="*/ 409512 h 968333"/>
                <a:gd name="connsiteX3" fmla="*/ 1406707 w 1755740"/>
                <a:gd name="connsiteY3" fmla="*/ 162469 h 968333"/>
                <a:gd name="connsiteX4" fmla="*/ 1755740 w 1755740"/>
                <a:gd name="connsiteY4" fmla="*/ 0 h 968333"/>
                <a:gd name="connsiteX0" fmla="*/ 0 w 1779449"/>
                <a:gd name="connsiteY0" fmla="*/ 994265 h 994265"/>
                <a:gd name="connsiteX1" fmla="*/ 232250 w 1779449"/>
                <a:gd name="connsiteY1" fmla="*/ 822878 h 994265"/>
                <a:gd name="connsiteX2" fmla="*/ 893623 w 1779449"/>
                <a:gd name="connsiteY2" fmla="*/ 435444 h 994265"/>
                <a:gd name="connsiteX3" fmla="*/ 1406707 w 1779449"/>
                <a:gd name="connsiteY3" fmla="*/ 188401 h 994265"/>
                <a:gd name="connsiteX4" fmla="*/ 1779449 w 1779449"/>
                <a:gd name="connsiteY4" fmla="*/ 0 h 994265"/>
                <a:gd name="connsiteX0" fmla="*/ 0 w 1779449"/>
                <a:gd name="connsiteY0" fmla="*/ 994265 h 994265"/>
                <a:gd name="connsiteX1" fmla="*/ 232250 w 1779449"/>
                <a:gd name="connsiteY1" fmla="*/ 822878 h 994265"/>
                <a:gd name="connsiteX2" fmla="*/ 893623 w 1779449"/>
                <a:gd name="connsiteY2" fmla="*/ 435444 h 994265"/>
                <a:gd name="connsiteX3" fmla="*/ 1406707 w 1779449"/>
                <a:gd name="connsiteY3" fmla="*/ 188401 h 994265"/>
                <a:gd name="connsiteX4" fmla="*/ 1779449 w 1779449"/>
                <a:gd name="connsiteY4" fmla="*/ 0 h 994265"/>
                <a:gd name="connsiteX0" fmla="*/ 0 w 1779449"/>
                <a:gd name="connsiteY0" fmla="*/ 994265 h 994265"/>
                <a:gd name="connsiteX1" fmla="*/ 232250 w 1779449"/>
                <a:gd name="connsiteY1" fmla="*/ 822878 h 994265"/>
                <a:gd name="connsiteX2" fmla="*/ 881769 w 1779449"/>
                <a:gd name="connsiteY2" fmla="*/ 441427 h 994265"/>
                <a:gd name="connsiteX3" fmla="*/ 1406707 w 1779449"/>
                <a:gd name="connsiteY3" fmla="*/ 188401 h 994265"/>
                <a:gd name="connsiteX4" fmla="*/ 1779449 w 1779449"/>
                <a:gd name="connsiteY4" fmla="*/ 0 h 994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449" h="994265">
                  <a:moveTo>
                    <a:pt x="0" y="994265"/>
                  </a:moveTo>
                  <a:cubicBezTo>
                    <a:pt x="53181" y="948823"/>
                    <a:pt x="85289" y="915018"/>
                    <a:pt x="232250" y="822878"/>
                  </a:cubicBezTo>
                  <a:cubicBezTo>
                    <a:pt x="379211" y="730738"/>
                    <a:pt x="686026" y="547173"/>
                    <a:pt x="881769" y="441427"/>
                  </a:cubicBezTo>
                  <a:cubicBezTo>
                    <a:pt x="1077512" y="335681"/>
                    <a:pt x="1342049" y="218755"/>
                    <a:pt x="1406707" y="188401"/>
                  </a:cubicBezTo>
                  <a:cubicBezTo>
                    <a:pt x="1523051" y="134245"/>
                    <a:pt x="1671007" y="58146"/>
                    <a:pt x="1779449" y="0"/>
                  </a:cubicBezTo>
                </a:path>
              </a:pathLst>
            </a:cu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212" name="Rectangle 2"/>
          <p:cNvSpPr txBox="1">
            <a:spLocks noChangeArrowheads="1"/>
          </p:cNvSpPr>
          <p:nvPr/>
        </p:nvSpPr>
        <p:spPr bwMode="auto">
          <a:xfrm>
            <a:off x="5081827" y="980752"/>
            <a:ext cx="2093459" cy="958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Impact" pitchFamily="34" charset="0"/>
              </a:defRPr>
            </a:lvl2pPr>
            <a:lvl3pPr algn="l" rtl="0" fontAlgn="base">
              <a:spcBef>
                <a:spcPct val="0"/>
              </a:spcBef>
              <a:spcAft>
                <a:spcPct val="0"/>
              </a:spcAft>
              <a:defRPr sz="4400">
                <a:solidFill>
                  <a:schemeClr val="tx2"/>
                </a:solidFill>
                <a:latin typeface="Impact" pitchFamily="34" charset="0"/>
              </a:defRPr>
            </a:lvl3pPr>
            <a:lvl4pPr algn="l" rtl="0" fontAlgn="base">
              <a:spcBef>
                <a:spcPct val="0"/>
              </a:spcBef>
              <a:spcAft>
                <a:spcPct val="0"/>
              </a:spcAft>
              <a:defRPr sz="4400">
                <a:solidFill>
                  <a:schemeClr val="tx2"/>
                </a:solidFill>
                <a:latin typeface="Impact" pitchFamily="34" charset="0"/>
              </a:defRPr>
            </a:lvl4pPr>
            <a:lvl5pPr algn="l" rtl="0" fontAlgn="base">
              <a:spcBef>
                <a:spcPct val="0"/>
              </a:spcBef>
              <a:spcAft>
                <a:spcPct val="0"/>
              </a:spcAft>
              <a:defRPr sz="4400">
                <a:solidFill>
                  <a:schemeClr val="tx2"/>
                </a:solidFill>
                <a:latin typeface="Impact" pitchFamily="34" charset="0"/>
              </a:defRPr>
            </a:lvl5pPr>
            <a:lvl6pPr marL="457200" algn="l" rtl="0" fontAlgn="base">
              <a:spcBef>
                <a:spcPct val="0"/>
              </a:spcBef>
              <a:spcAft>
                <a:spcPct val="0"/>
              </a:spcAft>
              <a:defRPr sz="4400">
                <a:solidFill>
                  <a:schemeClr val="tx2"/>
                </a:solidFill>
                <a:latin typeface="Impact" pitchFamily="34" charset="0"/>
              </a:defRPr>
            </a:lvl6pPr>
            <a:lvl7pPr marL="914400" algn="l" rtl="0" fontAlgn="base">
              <a:spcBef>
                <a:spcPct val="0"/>
              </a:spcBef>
              <a:spcAft>
                <a:spcPct val="0"/>
              </a:spcAft>
              <a:defRPr sz="4400">
                <a:solidFill>
                  <a:schemeClr val="tx2"/>
                </a:solidFill>
                <a:latin typeface="Impact" pitchFamily="34" charset="0"/>
              </a:defRPr>
            </a:lvl7pPr>
            <a:lvl8pPr marL="1371600" algn="l" rtl="0" fontAlgn="base">
              <a:spcBef>
                <a:spcPct val="0"/>
              </a:spcBef>
              <a:spcAft>
                <a:spcPct val="0"/>
              </a:spcAft>
              <a:defRPr sz="4400">
                <a:solidFill>
                  <a:schemeClr val="tx2"/>
                </a:solidFill>
                <a:latin typeface="Impact" pitchFamily="34" charset="0"/>
              </a:defRPr>
            </a:lvl8pPr>
            <a:lvl9pPr marL="1828800" algn="l" rtl="0" fontAlgn="base">
              <a:spcBef>
                <a:spcPct val="0"/>
              </a:spcBef>
              <a:spcAft>
                <a:spcPct val="0"/>
              </a:spcAft>
              <a:defRPr sz="4400">
                <a:solidFill>
                  <a:schemeClr val="tx2"/>
                </a:solidFill>
                <a:latin typeface="Impact"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0" cap="none" spc="0" normalizeH="0" baseline="0" noProof="0" dirty="0" smtClean="0">
                <a:ln>
                  <a:noFill/>
                </a:ln>
                <a:solidFill>
                  <a:schemeClr val="tx1"/>
                </a:solidFill>
                <a:uLnTx/>
                <a:uFillTx/>
                <a:latin typeface="+mn-lt"/>
                <a:ea typeface="+mj-ea"/>
                <a:cs typeface="+mj-cs"/>
              </a:rPr>
              <a:t>CIPW Norms</a:t>
            </a:r>
          </a:p>
        </p:txBody>
      </p:sp>
      <p:pic>
        <p:nvPicPr>
          <p:cNvPr id="213" name="Picture 74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28060" y="4560196"/>
            <a:ext cx="2246217" cy="1650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4" name="Group 213"/>
          <p:cNvGrpSpPr/>
          <p:nvPr/>
        </p:nvGrpSpPr>
        <p:grpSpPr>
          <a:xfrm>
            <a:off x="4420191" y="1988840"/>
            <a:ext cx="4693590" cy="3897724"/>
            <a:chOff x="7532154" y="2187101"/>
            <a:chExt cx="4693590" cy="3897724"/>
          </a:xfrm>
        </p:grpSpPr>
        <p:sp>
          <p:nvSpPr>
            <p:cNvPr id="215" name="Freeform 792"/>
            <p:cNvSpPr>
              <a:spLocks/>
            </p:cNvSpPr>
            <p:nvPr/>
          </p:nvSpPr>
          <p:spPr bwMode="auto">
            <a:xfrm>
              <a:off x="8046500" y="4286991"/>
              <a:ext cx="929621" cy="1106971"/>
            </a:xfrm>
            <a:custGeom>
              <a:avLst/>
              <a:gdLst>
                <a:gd name="T0" fmla="*/ 241 w 770"/>
                <a:gd name="T1" fmla="*/ 254 h 1029"/>
                <a:gd name="T2" fmla="*/ 435 w 770"/>
                <a:gd name="T3" fmla="*/ 472 h 1029"/>
                <a:gd name="T4" fmla="*/ 699 w 770"/>
                <a:gd name="T5" fmla="*/ 611 h 1029"/>
                <a:gd name="T6" fmla="*/ 737 w 770"/>
                <a:gd name="T7" fmla="*/ 766 h 1029"/>
                <a:gd name="T8" fmla="*/ 709 w 770"/>
                <a:gd name="T9" fmla="*/ 984 h 1029"/>
                <a:gd name="T10" fmla="*/ 387 w 770"/>
                <a:gd name="T11" fmla="*/ 701 h 1029"/>
                <a:gd name="T12" fmla="*/ 128 w 770"/>
                <a:gd name="T13" fmla="*/ 294 h 1029"/>
                <a:gd name="T14" fmla="*/ 241 w 770"/>
                <a:gd name="T15" fmla="*/ 254 h 10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0" h="1029">
                  <a:moveTo>
                    <a:pt x="241" y="254"/>
                  </a:moveTo>
                  <a:cubicBezTo>
                    <a:pt x="255" y="293"/>
                    <a:pt x="402" y="457"/>
                    <a:pt x="435" y="472"/>
                  </a:cubicBezTo>
                  <a:cubicBezTo>
                    <a:pt x="477" y="497"/>
                    <a:pt x="676" y="567"/>
                    <a:pt x="699" y="611"/>
                  </a:cubicBezTo>
                  <a:cubicBezTo>
                    <a:pt x="727" y="666"/>
                    <a:pt x="737" y="766"/>
                    <a:pt x="737" y="766"/>
                  </a:cubicBezTo>
                  <a:cubicBezTo>
                    <a:pt x="737" y="766"/>
                    <a:pt x="770" y="944"/>
                    <a:pt x="709" y="984"/>
                  </a:cubicBezTo>
                  <a:cubicBezTo>
                    <a:pt x="642" y="1029"/>
                    <a:pt x="468" y="790"/>
                    <a:pt x="387" y="701"/>
                  </a:cubicBezTo>
                  <a:cubicBezTo>
                    <a:pt x="274" y="572"/>
                    <a:pt x="224" y="444"/>
                    <a:pt x="128" y="294"/>
                  </a:cubicBezTo>
                  <a:cubicBezTo>
                    <a:pt x="0" y="105"/>
                    <a:pt x="142" y="0"/>
                    <a:pt x="241" y="254"/>
                  </a:cubicBezTo>
                  <a:close/>
                </a:path>
              </a:pathLst>
            </a:custGeom>
            <a:solidFill>
              <a:srgbClr val="0099FF">
                <a:alpha val="50000"/>
              </a:srgbClr>
            </a:solidFill>
            <a:ln w="19050" cap="flat" cmpd="sng">
              <a:solidFill>
                <a:srgbClr val="0099FF"/>
              </a:solidFill>
              <a:prstDash val="dash"/>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CA" sz="2400" b="0" i="0" u="none" strike="noStrike" kern="0" cap="none" spc="0" normalizeH="0" baseline="0" noProof="0" smtClean="0">
                <a:ln>
                  <a:noFill/>
                </a:ln>
                <a:solidFill>
                  <a:srgbClr val="EAEAEA"/>
                </a:solidFill>
                <a:effectLst/>
                <a:uLnTx/>
                <a:uFillTx/>
                <a:latin typeface="Times New Roman" pitchFamily="18" charset="0"/>
              </a:endParaRPr>
            </a:p>
          </p:txBody>
        </p:sp>
        <p:sp>
          <p:nvSpPr>
            <p:cNvPr id="216" name="Freeform 693"/>
            <p:cNvSpPr>
              <a:spLocks/>
            </p:cNvSpPr>
            <p:nvPr/>
          </p:nvSpPr>
          <p:spPr bwMode="auto">
            <a:xfrm>
              <a:off x="9194643" y="4134231"/>
              <a:ext cx="773880" cy="379748"/>
            </a:xfrm>
            <a:custGeom>
              <a:avLst/>
              <a:gdLst>
                <a:gd name="T0" fmla="*/ 104 w 641"/>
                <a:gd name="T1" fmla="*/ 166 h 353"/>
                <a:gd name="T2" fmla="*/ 344 w 641"/>
                <a:gd name="T3" fmla="*/ 76 h 353"/>
                <a:gd name="T4" fmla="*/ 482 w 641"/>
                <a:gd name="T5" fmla="*/ 58 h 353"/>
                <a:gd name="T6" fmla="*/ 570 w 641"/>
                <a:gd name="T7" fmla="*/ 28 h 353"/>
                <a:gd name="T8" fmla="*/ 522 w 641"/>
                <a:gd name="T9" fmla="*/ 224 h 353"/>
                <a:gd name="T10" fmla="*/ 510 w 641"/>
                <a:gd name="T11" fmla="*/ 280 h 353"/>
                <a:gd name="T12" fmla="*/ 458 w 641"/>
                <a:gd name="T13" fmla="*/ 328 h 353"/>
                <a:gd name="T14" fmla="*/ 306 w 641"/>
                <a:gd name="T15" fmla="*/ 258 h 353"/>
                <a:gd name="T16" fmla="*/ 298 w 641"/>
                <a:gd name="T17" fmla="*/ 258 h 353"/>
                <a:gd name="T18" fmla="*/ 218 w 641"/>
                <a:gd name="T19" fmla="*/ 250 h 353"/>
                <a:gd name="T20" fmla="*/ 126 w 641"/>
                <a:gd name="T21" fmla="*/ 292 h 353"/>
                <a:gd name="T22" fmla="*/ 32 w 641"/>
                <a:gd name="T23" fmla="*/ 350 h 353"/>
                <a:gd name="T24" fmla="*/ 12 w 641"/>
                <a:gd name="T25" fmla="*/ 274 h 353"/>
                <a:gd name="T26" fmla="*/ 104 w 641"/>
                <a:gd name="T27" fmla="*/ 166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1" h="353">
                  <a:moveTo>
                    <a:pt x="104" y="166"/>
                  </a:moveTo>
                  <a:cubicBezTo>
                    <a:pt x="130" y="140"/>
                    <a:pt x="202" y="120"/>
                    <a:pt x="344" y="76"/>
                  </a:cubicBezTo>
                  <a:cubicBezTo>
                    <a:pt x="405" y="55"/>
                    <a:pt x="444" y="66"/>
                    <a:pt x="482" y="58"/>
                  </a:cubicBezTo>
                  <a:cubicBezTo>
                    <a:pt x="520" y="50"/>
                    <a:pt x="563" y="0"/>
                    <a:pt x="570" y="28"/>
                  </a:cubicBezTo>
                  <a:cubicBezTo>
                    <a:pt x="641" y="53"/>
                    <a:pt x="522" y="179"/>
                    <a:pt x="522" y="224"/>
                  </a:cubicBezTo>
                  <a:cubicBezTo>
                    <a:pt x="510" y="264"/>
                    <a:pt x="521" y="263"/>
                    <a:pt x="510" y="280"/>
                  </a:cubicBezTo>
                  <a:cubicBezTo>
                    <a:pt x="499" y="297"/>
                    <a:pt x="492" y="332"/>
                    <a:pt x="458" y="328"/>
                  </a:cubicBezTo>
                  <a:cubicBezTo>
                    <a:pt x="416" y="338"/>
                    <a:pt x="365" y="285"/>
                    <a:pt x="306" y="258"/>
                  </a:cubicBezTo>
                  <a:cubicBezTo>
                    <a:pt x="279" y="246"/>
                    <a:pt x="313" y="259"/>
                    <a:pt x="298" y="258"/>
                  </a:cubicBezTo>
                  <a:cubicBezTo>
                    <a:pt x="283" y="257"/>
                    <a:pt x="247" y="244"/>
                    <a:pt x="218" y="250"/>
                  </a:cubicBezTo>
                  <a:cubicBezTo>
                    <a:pt x="189" y="256"/>
                    <a:pt x="157" y="275"/>
                    <a:pt x="126" y="292"/>
                  </a:cubicBezTo>
                  <a:cubicBezTo>
                    <a:pt x="95" y="309"/>
                    <a:pt x="51" y="353"/>
                    <a:pt x="32" y="350"/>
                  </a:cubicBezTo>
                  <a:cubicBezTo>
                    <a:pt x="13" y="347"/>
                    <a:pt x="0" y="305"/>
                    <a:pt x="12" y="274"/>
                  </a:cubicBezTo>
                  <a:cubicBezTo>
                    <a:pt x="24" y="243"/>
                    <a:pt x="85" y="188"/>
                    <a:pt x="104" y="166"/>
                  </a:cubicBezTo>
                  <a:close/>
                </a:path>
              </a:pathLst>
            </a:custGeom>
            <a:solidFill>
              <a:srgbClr val="0099FF">
                <a:alpha val="50000"/>
              </a:srgbClr>
            </a:solidFill>
            <a:ln w="19050" cap="flat" cmpd="sng">
              <a:solidFill>
                <a:srgbClr val="0099FF"/>
              </a:solidFill>
              <a:prstDash val="dash"/>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CA" sz="2400" b="0" i="0" u="none" strike="noStrike" kern="0" cap="none" spc="0" normalizeH="0" baseline="0" noProof="0" smtClean="0">
                <a:ln>
                  <a:noFill/>
                </a:ln>
                <a:solidFill>
                  <a:srgbClr val="EAEAEA"/>
                </a:solidFill>
                <a:effectLst/>
                <a:uLnTx/>
                <a:uFillTx/>
                <a:latin typeface="Times New Roman" pitchFamily="18" charset="0"/>
              </a:endParaRPr>
            </a:p>
          </p:txBody>
        </p:sp>
        <p:sp>
          <p:nvSpPr>
            <p:cNvPr id="217" name="Freeform 349"/>
            <p:cNvSpPr>
              <a:spLocks/>
            </p:cNvSpPr>
            <p:nvPr/>
          </p:nvSpPr>
          <p:spPr bwMode="auto">
            <a:xfrm>
              <a:off x="10271555" y="4147140"/>
              <a:ext cx="370641" cy="219458"/>
            </a:xfrm>
            <a:custGeom>
              <a:avLst/>
              <a:gdLst>
                <a:gd name="T0" fmla="*/ 21 w 65"/>
                <a:gd name="T1" fmla="*/ 32 h 41"/>
                <a:gd name="T2" fmla="*/ 11 w 65"/>
                <a:gd name="T3" fmla="*/ 17 h 41"/>
                <a:gd name="T4" fmla="*/ 50 w 65"/>
                <a:gd name="T5" fmla="*/ 12 h 41"/>
                <a:gd name="T6" fmla="*/ 64 w 65"/>
                <a:gd name="T7" fmla="*/ 34 h 41"/>
                <a:gd name="T8" fmla="*/ 36 w 65"/>
                <a:gd name="T9" fmla="*/ 40 h 41"/>
                <a:gd name="T10" fmla="*/ 21 w 65"/>
                <a:gd name="T11" fmla="*/ 32 h 41"/>
              </a:gdLst>
              <a:ahLst/>
              <a:cxnLst>
                <a:cxn ang="0">
                  <a:pos x="T0" y="T1"/>
                </a:cxn>
                <a:cxn ang="0">
                  <a:pos x="T2" y="T3"/>
                </a:cxn>
                <a:cxn ang="0">
                  <a:pos x="T4" y="T5"/>
                </a:cxn>
                <a:cxn ang="0">
                  <a:pos x="T6" y="T7"/>
                </a:cxn>
                <a:cxn ang="0">
                  <a:pos x="T8" y="T9"/>
                </a:cxn>
                <a:cxn ang="0">
                  <a:pos x="T10" y="T11"/>
                </a:cxn>
              </a:cxnLst>
              <a:rect l="0" t="0" r="r" b="b"/>
              <a:pathLst>
                <a:path w="65" h="41">
                  <a:moveTo>
                    <a:pt x="21" y="32"/>
                  </a:moveTo>
                  <a:cubicBezTo>
                    <a:pt x="0" y="31"/>
                    <a:pt x="3" y="34"/>
                    <a:pt x="11" y="17"/>
                  </a:cubicBezTo>
                  <a:cubicBezTo>
                    <a:pt x="18" y="0"/>
                    <a:pt x="35" y="7"/>
                    <a:pt x="50" y="12"/>
                  </a:cubicBezTo>
                  <a:cubicBezTo>
                    <a:pt x="65" y="17"/>
                    <a:pt x="64" y="25"/>
                    <a:pt x="64" y="34"/>
                  </a:cubicBezTo>
                  <a:cubicBezTo>
                    <a:pt x="64" y="39"/>
                    <a:pt x="47" y="41"/>
                    <a:pt x="36" y="40"/>
                  </a:cubicBezTo>
                  <a:cubicBezTo>
                    <a:pt x="29" y="38"/>
                    <a:pt x="30" y="33"/>
                    <a:pt x="21" y="32"/>
                  </a:cubicBezTo>
                  <a:close/>
                </a:path>
              </a:pathLst>
            </a:custGeom>
            <a:solidFill>
              <a:srgbClr val="0099FF">
                <a:alpha val="50000"/>
              </a:srgbClr>
            </a:solidFill>
            <a:ln w="19050" cap="flat" cmpd="sng">
              <a:solidFill>
                <a:srgbClr val="0099FF"/>
              </a:solidFill>
              <a:prstDash val="dash"/>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CA" sz="2400" b="0" i="0" u="none" strike="noStrike" kern="0" cap="none" spc="0" normalizeH="0" baseline="0" noProof="0" smtClean="0">
                <a:ln>
                  <a:noFill/>
                </a:ln>
                <a:solidFill>
                  <a:srgbClr val="EAEAEA"/>
                </a:solidFill>
                <a:effectLst/>
                <a:uLnTx/>
                <a:uFillTx/>
                <a:latin typeface="Times New Roman" pitchFamily="18" charset="0"/>
              </a:endParaRPr>
            </a:p>
          </p:txBody>
        </p:sp>
        <p:sp>
          <p:nvSpPr>
            <p:cNvPr id="218" name="Freeform 366"/>
            <p:cNvSpPr>
              <a:spLocks/>
            </p:cNvSpPr>
            <p:nvPr/>
          </p:nvSpPr>
          <p:spPr bwMode="auto">
            <a:xfrm>
              <a:off x="8046500" y="4286991"/>
              <a:ext cx="929621" cy="1106971"/>
            </a:xfrm>
            <a:custGeom>
              <a:avLst/>
              <a:gdLst>
                <a:gd name="T0" fmla="*/ 241 w 770"/>
                <a:gd name="T1" fmla="*/ 254 h 1029"/>
                <a:gd name="T2" fmla="*/ 435 w 770"/>
                <a:gd name="T3" fmla="*/ 472 h 1029"/>
                <a:gd name="T4" fmla="*/ 699 w 770"/>
                <a:gd name="T5" fmla="*/ 611 h 1029"/>
                <a:gd name="T6" fmla="*/ 737 w 770"/>
                <a:gd name="T7" fmla="*/ 766 h 1029"/>
                <a:gd name="T8" fmla="*/ 709 w 770"/>
                <a:gd name="T9" fmla="*/ 984 h 1029"/>
                <a:gd name="T10" fmla="*/ 387 w 770"/>
                <a:gd name="T11" fmla="*/ 701 h 1029"/>
                <a:gd name="T12" fmla="*/ 128 w 770"/>
                <a:gd name="T13" fmla="*/ 294 h 1029"/>
                <a:gd name="T14" fmla="*/ 241 w 770"/>
                <a:gd name="T15" fmla="*/ 254 h 10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0" h="1029">
                  <a:moveTo>
                    <a:pt x="241" y="254"/>
                  </a:moveTo>
                  <a:cubicBezTo>
                    <a:pt x="255" y="293"/>
                    <a:pt x="402" y="457"/>
                    <a:pt x="435" y="472"/>
                  </a:cubicBezTo>
                  <a:cubicBezTo>
                    <a:pt x="477" y="497"/>
                    <a:pt x="676" y="567"/>
                    <a:pt x="699" y="611"/>
                  </a:cubicBezTo>
                  <a:cubicBezTo>
                    <a:pt x="727" y="666"/>
                    <a:pt x="737" y="766"/>
                    <a:pt x="737" y="766"/>
                  </a:cubicBezTo>
                  <a:cubicBezTo>
                    <a:pt x="737" y="766"/>
                    <a:pt x="770" y="944"/>
                    <a:pt x="709" y="984"/>
                  </a:cubicBezTo>
                  <a:cubicBezTo>
                    <a:pt x="642" y="1029"/>
                    <a:pt x="468" y="790"/>
                    <a:pt x="387" y="701"/>
                  </a:cubicBezTo>
                  <a:cubicBezTo>
                    <a:pt x="274" y="572"/>
                    <a:pt x="224" y="444"/>
                    <a:pt x="128" y="294"/>
                  </a:cubicBezTo>
                  <a:cubicBezTo>
                    <a:pt x="0" y="105"/>
                    <a:pt x="142" y="0"/>
                    <a:pt x="241" y="254"/>
                  </a:cubicBezTo>
                  <a:close/>
                </a:path>
              </a:pathLst>
            </a:custGeom>
            <a:solidFill>
              <a:srgbClr val="0099FF">
                <a:alpha val="50000"/>
              </a:srgbClr>
            </a:solidFill>
            <a:ln w="19050" cap="flat" cmpd="sng">
              <a:solidFill>
                <a:srgbClr val="0099FF"/>
              </a:solidFill>
              <a:prstDash val="dash"/>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CA" sz="2400" b="0" i="0" u="none" strike="noStrike" kern="0" cap="none" spc="0" normalizeH="0" baseline="0" noProof="0" smtClean="0">
                <a:ln>
                  <a:noFill/>
                </a:ln>
                <a:solidFill>
                  <a:srgbClr val="EAEAEA"/>
                </a:solidFill>
                <a:effectLst/>
                <a:uLnTx/>
                <a:uFillTx/>
                <a:latin typeface="Times New Roman" pitchFamily="18" charset="0"/>
              </a:endParaRPr>
            </a:p>
          </p:txBody>
        </p:sp>
        <p:sp>
          <p:nvSpPr>
            <p:cNvPr id="219" name="Freeform 420"/>
            <p:cNvSpPr>
              <a:spLocks/>
            </p:cNvSpPr>
            <p:nvPr/>
          </p:nvSpPr>
          <p:spPr bwMode="auto">
            <a:xfrm>
              <a:off x="8268643" y="3623238"/>
              <a:ext cx="924792" cy="899347"/>
            </a:xfrm>
            <a:custGeom>
              <a:avLst/>
              <a:gdLst>
                <a:gd name="T0" fmla="*/ 54 w 162"/>
                <a:gd name="T1" fmla="*/ 58 h 168"/>
                <a:gd name="T2" fmla="*/ 63 w 162"/>
                <a:gd name="T3" fmla="*/ 89 h 168"/>
                <a:gd name="T4" fmla="*/ 104 w 162"/>
                <a:gd name="T5" fmla="*/ 106 h 168"/>
                <a:gd name="T6" fmla="*/ 130 w 162"/>
                <a:gd name="T7" fmla="*/ 123 h 168"/>
                <a:gd name="T8" fmla="*/ 155 w 162"/>
                <a:gd name="T9" fmla="*/ 136 h 168"/>
                <a:gd name="T10" fmla="*/ 148 w 162"/>
                <a:gd name="T11" fmla="*/ 160 h 168"/>
                <a:gd name="T12" fmla="*/ 24 w 162"/>
                <a:gd name="T13" fmla="*/ 131 h 168"/>
                <a:gd name="T14" fmla="*/ 15 w 162"/>
                <a:gd name="T15" fmla="*/ 58 h 168"/>
                <a:gd name="T16" fmla="*/ 38 w 162"/>
                <a:gd name="T17" fmla="*/ 9 h 168"/>
                <a:gd name="T18" fmla="*/ 54 w 162"/>
                <a:gd name="T19" fmla="*/ 5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68">
                  <a:moveTo>
                    <a:pt x="54" y="58"/>
                  </a:moveTo>
                  <a:cubicBezTo>
                    <a:pt x="57" y="66"/>
                    <a:pt x="58" y="81"/>
                    <a:pt x="63" y="89"/>
                  </a:cubicBezTo>
                  <a:cubicBezTo>
                    <a:pt x="72" y="103"/>
                    <a:pt x="86" y="94"/>
                    <a:pt x="104" y="106"/>
                  </a:cubicBezTo>
                  <a:cubicBezTo>
                    <a:pt x="116" y="115"/>
                    <a:pt x="126" y="121"/>
                    <a:pt x="130" y="123"/>
                  </a:cubicBezTo>
                  <a:cubicBezTo>
                    <a:pt x="144" y="130"/>
                    <a:pt x="154" y="130"/>
                    <a:pt x="155" y="136"/>
                  </a:cubicBezTo>
                  <a:cubicBezTo>
                    <a:pt x="155" y="136"/>
                    <a:pt x="162" y="151"/>
                    <a:pt x="148" y="160"/>
                  </a:cubicBezTo>
                  <a:cubicBezTo>
                    <a:pt x="135" y="168"/>
                    <a:pt x="40" y="149"/>
                    <a:pt x="24" y="131"/>
                  </a:cubicBezTo>
                  <a:cubicBezTo>
                    <a:pt x="0" y="105"/>
                    <a:pt x="11" y="92"/>
                    <a:pt x="15" y="58"/>
                  </a:cubicBezTo>
                  <a:cubicBezTo>
                    <a:pt x="17" y="39"/>
                    <a:pt x="19" y="16"/>
                    <a:pt x="38" y="9"/>
                  </a:cubicBezTo>
                  <a:cubicBezTo>
                    <a:pt x="63" y="0"/>
                    <a:pt x="43" y="29"/>
                    <a:pt x="54" y="58"/>
                  </a:cubicBezTo>
                  <a:close/>
                </a:path>
              </a:pathLst>
            </a:custGeom>
            <a:solidFill>
              <a:srgbClr val="0099FF">
                <a:alpha val="50000"/>
              </a:srgbClr>
            </a:solidFill>
            <a:ln w="19050" cap="flat" cmpd="sng">
              <a:solidFill>
                <a:srgbClr val="0099FF"/>
              </a:solidFill>
              <a:prstDash val="dash"/>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CA" sz="2400" b="0" i="0" u="none" strike="noStrike" kern="0" cap="none" spc="0" normalizeH="0" baseline="0" noProof="0" smtClean="0">
                <a:ln>
                  <a:noFill/>
                </a:ln>
                <a:solidFill>
                  <a:srgbClr val="EAEAEA"/>
                </a:solidFill>
                <a:effectLst/>
                <a:uLnTx/>
                <a:uFillTx/>
                <a:latin typeface="Times New Roman" pitchFamily="18" charset="0"/>
              </a:endParaRPr>
            </a:p>
          </p:txBody>
        </p:sp>
        <p:sp>
          <p:nvSpPr>
            <p:cNvPr id="220" name="Freeform 700"/>
            <p:cNvSpPr>
              <a:spLocks/>
            </p:cNvSpPr>
            <p:nvPr/>
          </p:nvSpPr>
          <p:spPr bwMode="auto">
            <a:xfrm>
              <a:off x="8421970" y="3723285"/>
              <a:ext cx="2292664" cy="639010"/>
            </a:xfrm>
            <a:custGeom>
              <a:avLst/>
              <a:gdLst>
                <a:gd name="T0" fmla="*/ 67 w 1899"/>
                <a:gd name="T1" fmla="*/ 0 h 594"/>
                <a:gd name="T2" fmla="*/ 15 w 1899"/>
                <a:gd name="T3" fmla="*/ 136 h 594"/>
                <a:gd name="T4" fmla="*/ 11 w 1899"/>
                <a:gd name="T5" fmla="*/ 248 h 594"/>
                <a:gd name="T6" fmla="*/ 79 w 1899"/>
                <a:gd name="T7" fmla="*/ 368 h 594"/>
                <a:gd name="T8" fmla="*/ 163 w 1899"/>
                <a:gd name="T9" fmla="*/ 452 h 594"/>
                <a:gd name="T10" fmla="*/ 267 w 1899"/>
                <a:gd name="T11" fmla="*/ 504 h 594"/>
                <a:gd name="T12" fmla="*/ 515 w 1899"/>
                <a:gd name="T13" fmla="*/ 580 h 594"/>
                <a:gd name="T14" fmla="*/ 655 w 1899"/>
                <a:gd name="T15" fmla="*/ 588 h 594"/>
                <a:gd name="T16" fmla="*/ 787 w 1899"/>
                <a:gd name="T17" fmla="*/ 568 h 594"/>
                <a:gd name="T18" fmla="*/ 979 w 1899"/>
                <a:gd name="T19" fmla="*/ 492 h 594"/>
                <a:gd name="T20" fmla="*/ 1095 w 1899"/>
                <a:gd name="T21" fmla="*/ 488 h 594"/>
                <a:gd name="T22" fmla="*/ 1227 w 1899"/>
                <a:gd name="T23" fmla="*/ 488 h 594"/>
                <a:gd name="T24" fmla="*/ 1667 w 1899"/>
                <a:gd name="T25" fmla="*/ 508 h 594"/>
                <a:gd name="T26" fmla="*/ 1899 w 1899"/>
                <a:gd name="T27" fmla="*/ 464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9" h="594">
                  <a:moveTo>
                    <a:pt x="67" y="0"/>
                  </a:moveTo>
                  <a:cubicBezTo>
                    <a:pt x="58" y="23"/>
                    <a:pt x="24" y="95"/>
                    <a:pt x="15" y="136"/>
                  </a:cubicBezTo>
                  <a:cubicBezTo>
                    <a:pt x="6" y="177"/>
                    <a:pt x="0" y="210"/>
                    <a:pt x="11" y="248"/>
                  </a:cubicBezTo>
                  <a:cubicBezTo>
                    <a:pt x="22" y="286"/>
                    <a:pt x="54" y="334"/>
                    <a:pt x="79" y="368"/>
                  </a:cubicBezTo>
                  <a:cubicBezTo>
                    <a:pt x="104" y="402"/>
                    <a:pt x="132" y="429"/>
                    <a:pt x="163" y="452"/>
                  </a:cubicBezTo>
                  <a:cubicBezTo>
                    <a:pt x="194" y="475"/>
                    <a:pt x="208" y="483"/>
                    <a:pt x="267" y="504"/>
                  </a:cubicBezTo>
                  <a:cubicBezTo>
                    <a:pt x="326" y="525"/>
                    <a:pt x="450" y="566"/>
                    <a:pt x="515" y="580"/>
                  </a:cubicBezTo>
                  <a:cubicBezTo>
                    <a:pt x="580" y="594"/>
                    <a:pt x="610" y="590"/>
                    <a:pt x="655" y="588"/>
                  </a:cubicBezTo>
                  <a:cubicBezTo>
                    <a:pt x="700" y="586"/>
                    <a:pt x="733" y="584"/>
                    <a:pt x="787" y="568"/>
                  </a:cubicBezTo>
                  <a:cubicBezTo>
                    <a:pt x="841" y="552"/>
                    <a:pt x="928" y="505"/>
                    <a:pt x="979" y="492"/>
                  </a:cubicBezTo>
                  <a:cubicBezTo>
                    <a:pt x="1030" y="479"/>
                    <a:pt x="1054" y="489"/>
                    <a:pt x="1095" y="488"/>
                  </a:cubicBezTo>
                  <a:cubicBezTo>
                    <a:pt x="1136" y="487"/>
                    <a:pt x="1132" y="485"/>
                    <a:pt x="1227" y="488"/>
                  </a:cubicBezTo>
                  <a:cubicBezTo>
                    <a:pt x="1322" y="491"/>
                    <a:pt x="1555" y="512"/>
                    <a:pt x="1667" y="508"/>
                  </a:cubicBezTo>
                  <a:cubicBezTo>
                    <a:pt x="1779" y="504"/>
                    <a:pt x="1851" y="473"/>
                    <a:pt x="1899" y="464"/>
                  </a:cubicBezTo>
                </a:path>
              </a:pathLst>
            </a:custGeom>
            <a:noFill/>
            <a:ln w="28575" cap="flat" cmpd="sng">
              <a:solidFill>
                <a:srgbClr val="000099"/>
              </a:solidFill>
              <a:prstDash val="dash"/>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CA" sz="2400" b="0" i="0" u="none" strike="noStrike" kern="0" cap="none" spc="0" normalizeH="0" baseline="0" noProof="0" smtClean="0">
                <a:ln>
                  <a:noFill/>
                </a:ln>
                <a:solidFill>
                  <a:srgbClr val="EAEAEA"/>
                </a:solidFill>
                <a:effectLst/>
                <a:uLnTx/>
                <a:uFillTx/>
                <a:latin typeface="Times New Roman" pitchFamily="18" charset="0"/>
              </a:endParaRPr>
            </a:p>
          </p:txBody>
        </p:sp>
        <p:sp>
          <p:nvSpPr>
            <p:cNvPr id="221" name="Freeform 506"/>
            <p:cNvSpPr>
              <a:spLocks/>
            </p:cNvSpPr>
            <p:nvPr/>
          </p:nvSpPr>
          <p:spPr bwMode="auto">
            <a:xfrm>
              <a:off x="7900416" y="4167580"/>
              <a:ext cx="1499467" cy="931620"/>
            </a:xfrm>
            <a:custGeom>
              <a:avLst/>
              <a:gdLst>
                <a:gd name="T0" fmla="*/ 133 w 263"/>
                <a:gd name="T1" fmla="*/ 4 h 174"/>
                <a:gd name="T2" fmla="*/ 175 w 263"/>
                <a:gd name="T3" fmla="*/ 8 h 174"/>
                <a:gd name="T4" fmla="*/ 222 w 263"/>
                <a:gd name="T5" fmla="*/ 26 h 174"/>
                <a:gd name="T6" fmla="*/ 249 w 263"/>
                <a:gd name="T7" fmla="*/ 29 h 174"/>
                <a:gd name="T8" fmla="*/ 263 w 263"/>
                <a:gd name="T9" fmla="*/ 35 h 174"/>
                <a:gd name="T10" fmla="*/ 252 w 263"/>
                <a:gd name="T11" fmla="*/ 45 h 174"/>
                <a:gd name="T12" fmla="*/ 145 w 263"/>
                <a:gd name="T13" fmla="*/ 46 h 174"/>
                <a:gd name="T14" fmla="*/ 141 w 263"/>
                <a:gd name="T15" fmla="*/ 74 h 174"/>
                <a:gd name="T16" fmla="*/ 156 w 263"/>
                <a:gd name="T17" fmla="*/ 107 h 174"/>
                <a:gd name="T18" fmla="*/ 200 w 263"/>
                <a:gd name="T19" fmla="*/ 117 h 174"/>
                <a:gd name="T20" fmla="*/ 200 w 263"/>
                <a:gd name="T21" fmla="*/ 140 h 174"/>
                <a:gd name="T22" fmla="*/ 193 w 263"/>
                <a:gd name="T23" fmla="*/ 165 h 174"/>
                <a:gd name="T24" fmla="*/ 145 w 263"/>
                <a:gd name="T25" fmla="*/ 134 h 174"/>
                <a:gd name="T26" fmla="*/ 80 w 263"/>
                <a:gd name="T27" fmla="*/ 46 h 174"/>
                <a:gd name="T28" fmla="*/ 17 w 263"/>
                <a:gd name="T29" fmla="*/ 11 h 174"/>
                <a:gd name="T30" fmla="*/ 34 w 263"/>
                <a:gd name="T31" fmla="*/ 4 h 174"/>
                <a:gd name="T32" fmla="*/ 133 w 263"/>
                <a:gd name="T33" fmla="*/ 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3" h="174">
                  <a:moveTo>
                    <a:pt x="133" y="4"/>
                  </a:moveTo>
                  <a:cubicBezTo>
                    <a:pt x="136" y="5"/>
                    <a:pt x="163" y="5"/>
                    <a:pt x="175" y="8"/>
                  </a:cubicBezTo>
                  <a:cubicBezTo>
                    <a:pt x="191" y="11"/>
                    <a:pt x="215" y="23"/>
                    <a:pt x="222" y="26"/>
                  </a:cubicBezTo>
                  <a:cubicBezTo>
                    <a:pt x="229" y="30"/>
                    <a:pt x="246" y="29"/>
                    <a:pt x="249" y="29"/>
                  </a:cubicBezTo>
                  <a:cubicBezTo>
                    <a:pt x="252" y="29"/>
                    <a:pt x="263" y="31"/>
                    <a:pt x="263" y="35"/>
                  </a:cubicBezTo>
                  <a:cubicBezTo>
                    <a:pt x="263" y="42"/>
                    <a:pt x="263" y="44"/>
                    <a:pt x="252" y="45"/>
                  </a:cubicBezTo>
                  <a:cubicBezTo>
                    <a:pt x="230" y="47"/>
                    <a:pt x="157" y="38"/>
                    <a:pt x="145" y="46"/>
                  </a:cubicBezTo>
                  <a:cubicBezTo>
                    <a:pt x="136" y="53"/>
                    <a:pt x="140" y="62"/>
                    <a:pt x="141" y="74"/>
                  </a:cubicBezTo>
                  <a:cubicBezTo>
                    <a:pt x="141" y="82"/>
                    <a:pt x="155" y="104"/>
                    <a:pt x="156" y="107"/>
                  </a:cubicBezTo>
                  <a:cubicBezTo>
                    <a:pt x="160" y="113"/>
                    <a:pt x="189" y="112"/>
                    <a:pt x="200" y="117"/>
                  </a:cubicBezTo>
                  <a:cubicBezTo>
                    <a:pt x="215" y="124"/>
                    <a:pt x="202" y="134"/>
                    <a:pt x="200" y="140"/>
                  </a:cubicBezTo>
                  <a:cubicBezTo>
                    <a:pt x="195" y="153"/>
                    <a:pt x="206" y="157"/>
                    <a:pt x="193" y="165"/>
                  </a:cubicBezTo>
                  <a:cubicBezTo>
                    <a:pt x="179" y="174"/>
                    <a:pt x="162" y="152"/>
                    <a:pt x="145" y="134"/>
                  </a:cubicBezTo>
                  <a:cubicBezTo>
                    <a:pt x="121" y="108"/>
                    <a:pt x="101" y="80"/>
                    <a:pt x="80" y="46"/>
                  </a:cubicBezTo>
                  <a:cubicBezTo>
                    <a:pt x="73" y="36"/>
                    <a:pt x="0" y="26"/>
                    <a:pt x="17" y="11"/>
                  </a:cubicBezTo>
                  <a:cubicBezTo>
                    <a:pt x="20" y="8"/>
                    <a:pt x="23" y="5"/>
                    <a:pt x="34" y="4"/>
                  </a:cubicBezTo>
                  <a:cubicBezTo>
                    <a:pt x="60" y="0"/>
                    <a:pt x="122" y="2"/>
                    <a:pt x="133" y="4"/>
                  </a:cubicBezTo>
                  <a:close/>
                </a:path>
              </a:pathLst>
            </a:custGeom>
            <a:solidFill>
              <a:srgbClr val="FFCC00">
                <a:alpha val="50000"/>
              </a:srgbClr>
            </a:solidFill>
            <a:ln w="12700" cap="flat" cmpd="sng">
              <a:solidFill>
                <a:srgbClr val="FFCC00"/>
              </a:solidFill>
              <a:prstDash val="dash"/>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CA" sz="2400" b="0" i="0" u="none" strike="noStrike" kern="0" cap="none" spc="0" normalizeH="0" baseline="0" noProof="0" smtClean="0">
                <a:ln>
                  <a:noFill/>
                </a:ln>
                <a:solidFill>
                  <a:srgbClr val="EAEAEA"/>
                </a:solidFill>
                <a:effectLst/>
                <a:uLnTx/>
                <a:uFillTx/>
                <a:latin typeface="Times New Roman" pitchFamily="18" charset="0"/>
              </a:endParaRPr>
            </a:p>
          </p:txBody>
        </p:sp>
        <p:sp>
          <p:nvSpPr>
            <p:cNvPr id="222" name="Freeform 347"/>
            <p:cNvSpPr>
              <a:spLocks/>
            </p:cNvSpPr>
            <p:nvPr/>
          </p:nvSpPr>
          <p:spPr bwMode="auto">
            <a:xfrm>
              <a:off x="7902831" y="4167580"/>
              <a:ext cx="1499467" cy="930544"/>
            </a:xfrm>
            <a:custGeom>
              <a:avLst/>
              <a:gdLst>
                <a:gd name="T0" fmla="*/ 133 w 263"/>
                <a:gd name="T1" fmla="*/ 4 h 174"/>
                <a:gd name="T2" fmla="*/ 175 w 263"/>
                <a:gd name="T3" fmla="*/ 8 h 174"/>
                <a:gd name="T4" fmla="*/ 222 w 263"/>
                <a:gd name="T5" fmla="*/ 26 h 174"/>
                <a:gd name="T6" fmla="*/ 249 w 263"/>
                <a:gd name="T7" fmla="*/ 29 h 174"/>
                <a:gd name="T8" fmla="*/ 263 w 263"/>
                <a:gd name="T9" fmla="*/ 35 h 174"/>
                <a:gd name="T10" fmla="*/ 252 w 263"/>
                <a:gd name="T11" fmla="*/ 45 h 174"/>
                <a:gd name="T12" fmla="*/ 145 w 263"/>
                <a:gd name="T13" fmla="*/ 46 h 174"/>
                <a:gd name="T14" fmla="*/ 141 w 263"/>
                <a:gd name="T15" fmla="*/ 74 h 174"/>
                <a:gd name="T16" fmla="*/ 156 w 263"/>
                <a:gd name="T17" fmla="*/ 107 h 174"/>
                <a:gd name="T18" fmla="*/ 200 w 263"/>
                <a:gd name="T19" fmla="*/ 117 h 174"/>
                <a:gd name="T20" fmla="*/ 200 w 263"/>
                <a:gd name="T21" fmla="*/ 140 h 174"/>
                <a:gd name="T22" fmla="*/ 193 w 263"/>
                <a:gd name="T23" fmla="*/ 165 h 174"/>
                <a:gd name="T24" fmla="*/ 145 w 263"/>
                <a:gd name="T25" fmla="*/ 134 h 174"/>
                <a:gd name="T26" fmla="*/ 80 w 263"/>
                <a:gd name="T27" fmla="*/ 46 h 174"/>
                <a:gd name="T28" fmla="*/ 17 w 263"/>
                <a:gd name="T29" fmla="*/ 11 h 174"/>
                <a:gd name="T30" fmla="*/ 34 w 263"/>
                <a:gd name="T31" fmla="*/ 4 h 174"/>
                <a:gd name="T32" fmla="*/ 133 w 263"/>
                <a:gd name="T33" fmla="*/ 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3" h="174">
                  <a:moveTo>
                    <a:pt x="133" y="4"/>
                  </a:moveTo>
                  <a:cubicBezTo>
                    <a:pt x="136" y="5"/>
                    <a:pt x="163" y="5"/>
                    <a:pt x="175" y="8"/>
                  </a:cubicBezTo>
                  <a:cubicBezTo>
                    <a:pt x="191" y="11"/>
                    <a:pt x="215" y="23"/>
                    <a:pt x="222" y="26"/>
                  </a:cubicBezTo>
                  <a:cubicBezTo>
                    <a:pt x="229" y="30"/>
                    <a:pt x="246" y="29"/>
                    <a:pt x="249" y="29"/>
                  </a:cubicBezTo>
                  <a:cubicBezTo>
                    <a:pt x="252" y="29"/>
                    <a:pt x="263" y="31"/>
                    <a:pt x="263" y="35"/>
                  </a:cubicBezTo>
                  <a:cubicBezTo>
                    <a:pt x="263" y="42"/>
                    <a:pt x="263" y="44"/>
                    <a:pt x="252" y="45"/>
                  </a:cubicBezTo>
                  <a:cubicBezTo>
                    <a:pt x="230" y="47"/>
                    <a:pt x="157" y="38"/>
                    <a:pt x="145" y="46"/>
                  </a:cubicBezTo>
                  <a:cubicBezTo>
                    <a:pt x="136" y="53"/>
                    <a:pt x="140" y="62"/>
                    <a:pt x="141" y="74"/>
                  </a:cubicBezTo>
                  <a:cubicBezTo>
                    <a:pt x="141" y="82"/>
                    <a:pt x="155" y="104"/>
                    <a:pt x="156" y="107"/>
                  </a:cubicBezTo>
                  <a:cubicBezTo>
                    <a:pt x="160" y="113"/>
                    <a:pt x="189" y="112"/>
                    <a:pt x="200" y="117"/>
                  </a:cubicBezTo>
                  <a:cubicBezTo>
                    <a:pt x="215" y="124"/>
                    <a:pt x="202" y="134"/>
                    <a:pt x="200" y="140"/>
                  </a:cubicBezTo>
                  <a:cubicBezTo>
                    <a:pt x="195" y="153"/>
                    <a:pt x="206" y="157"/>
                    <a:pt x="193" y="165"/>
                  </a:cubicBezTo>
                  <a:cubicBezTo>
                    <a:pt x="179" y="174"/>
                    <a:pt x="162" y="152"/>
                    <a:pt x="145" y="134"/>
                  </a:cubicBezTo>
                  <a:cubicBezTo>
                    <a:pt x="121" y="108"/>
                    <a:pt x="101" y="80"/>
                    <a:pt x="80" y="46"/>
                  </a:cubicBezTo>
                  <a:cubicBezTo>
                    <a:pt x="73" y="36"/>
                    <a:pt x="0" y="26"/>
                    <a:pt x="17" y="11"/>
                  </a:cubicBezTo>
                  <a:cubicBezTo>
                    <a:pt x="20" y="8"/>
                    <a:pt x="23" y="5"/>
                    <a:pt x="34" y="4"/>
                  </a:cubicBezTo>
                  <a:cubicBezTo>
                    <a:pt x="60" y="0"/>
                    <a:pt x="122" y="2"/>
                    <a:pt x="133" y="4"/>
                  </a:cubicBezTo>
                  <a:close/>
                </a:path>
              </a:pathLst>
            </a:custGeom>
            <a:noFill/>
            <a:ln>
              <a:noFill/>
            </a:ln>
            <a:extLst>
              <a:ext uri="{909E8E84-426E-40DD-AFC4-6F175D3DCCD1}">
                <a14:hiddenFill xmlns:a14="http://schemas.microsoft.com/office/drawing/2010/main">
                  <a:solidFill>
                    <a:srgbClr val="F0BD89"/>
                  </a:solid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CA" sz="2400" b="0" i="0" u="none" strike="noStrike" kern="0" cap="none" spc="0" normalizeH="0" baseline="0" noProof="0" smtClean="0">
                <a:ln>
                  <a:noFill/>
                </a:ln>
                <a:solidFill>
                  <a:srgbClr val="EAEAEA"/>
                </a:solidFill>
                <a:effectLst/>
                <a:uLnTx/>
                <a:uFillTx/>
                <a:latin typeface="Times New Roman" pitchFamily="18" charset="0"/>
              </a:endParaRPr>
            </a:p>
          </p:txBody>
        </p:sp>
        <p:sp>
          <p:nvSpPr>
            <p:cNvPr id="223" name="Freeform 689"/>
            <p:cNvSpPr>
              <a:spLocks/>
            </p:cNvSpPr>
            <p:nvPr/>
          </p:nvSpPr>
          <p:spPr bwMode="auto">
            <a:xfrm>
              <a:off x="8147913" y="4273006"/>
              <a:ext cx="941694" cy="756269"/>
            </a:xfrm>
            <a:custGeom>
              <a:avLst/>
              <a:gdLst>
                <a:gd name="T0" fmla="*/ 0 w 780"/>
                <a:gd name="T1" fmla="*/ 0 h 703"/>
                <a:gd name="T2" fmla="*/ 156 w 780"/>
                <a:gd name="T3" fmla="*/ 72 h 703"/>
                <a:gd name="T4" fmla="*/ 304 w 780"/>
                <a:gd name="T5" fmla="*/ 144 h 703"/>
                <a:gd name="T6" fmla="*/ 404 w 780"/>
                <a:gd name="T7" fmla="*/ 264 h 703"/>
                <a:gd name="T8" fmla="*/ 460 w 780"/>
                <a:gd name="T9" fmla="*/ 372 h 703"/>
                <a:gd name="T10" fmla="*/ 629 w 780"/>
                <a:gd name="T11" fmla="*/ 559 h 703"/>
                <a:gd name="T12" fmla="*/ 780 w 780"/>
                <a:gd name="T13" fmla="*/ 703 h 703"/>
              </a:gdLst>
              <a:ahLst/>
              <a:cxnLst>
                <a:cxn ang="0">
                  <a:pos x="T0" y="T1"/>
                </a:cxn>
                <a:cxn ang="0">
                  <a:pos x="T2" y="T3"/>
                </a:cxn>
                <a:cxn ang="0">
                  <a:pos x="T4" y="T5"/>
                </a:cxn>
                <a:cxn ang="0">
                  <a:pos x="T6" y="T7"/>
                </a:cxn>
                <a:cxn ang="0">
                  <a:pos x="T8" y="T9"/>
                </a:cxn>
                <a:cxn ang="0">
                  <a:pos x="T10" y="T11"/>
                </a:cxn>
                <a:cxn ang="0">
                  <a:pos x="T12" y="T13"/>
                </a:cxn>
              </a:cxnLst>
              <a:rect l="0" t="0" r="r" b="b"/>
              <a:pathLst>
                <a:path w="780" h="703">
                  <a:moveTo>
                    <a:pt x="0" y="0"/>
                  </a:moveTo>
                  <a:cubicBezTo>
                    <a:pt x="26" y="13"/>
                    <a:pt x="105" y="48"/>
                    <a:pt x="156" y="72"/>
                  </a:cubicBezTo>
                  <a:cubicBezTo>
                    <a:pt x="207" y="96"/>
                    <a:pt x="263" y="112"/>
                    <a:pt x="304" y="144"/>
                  </a:cubicBezTo>
                  <a:cubicBezTo>
                    <a:pt x="345" y="176"/>
                    <a:pt x="378" y="226"/>
                    <a:pt x="404" y="264"/>
                  </a:cubicBezTo>
                  <a:cubicBezTo>
                    <a:pt x="430" y="302"/>
                    <a:pt x="423" y="323"/>
                    <a:pt x="460" y="372"/>
                  </a:cubicBezTo>
                  <a:cubicBezTo>
                    <a:pt x="497" y="421"/>
                    <a:pt x="576" y="504"/>
                    <a:pt x="629" y="559"/>
                  </a:cubicBezTo>
                  <a:cubicBezTo>
                    <a:pt x="682" y="614"/>
                    <a:pt x="749" y="673"/>
                    <a:pt x="780" y="703"/>
                  </a:cubicBezTo>
                </a:path>
              </a:pathLst>
            </a:custGeom>
            <a:noFill/>
            <a:ln w="38100" cap="flat" cmpd="sng">
              <a:solidFill>
                <a:srgbClr val="FFCC00"/>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CA" sz="2400" b="0" i="0" u="none" strike="noStrike" kern="0" cap="none" spc="0" normalizeH="0" baseline="0" noProof="0" smtClean="0">
                <a:ln>
                  <a:noFill/>
                </a:ln>
                <a:solidFill>
                  <a:srgbClr val="EAEAEA"/>
                </a:solidFill>
                <a:effectLst/>
                <a:uLnTx/>
                <a:uFillTx/>
                <a:latin typeface="Times New Roman" pitchFamily="18" charset="0"/>
              </a:endParaRPr>
            </a:p>
          </p:txBody>
        </p:sp>
        <p:sp>
          <p:nvSpPr>
            <p:cNvPr id="224" name="Freeform 690"/>
            <p:cNvSpPr>
              <a:spLocks/>
            </p:cNvSpPr>
            <p:nvPr/>
          </p:nvSpPr>
          <p:spPr bwMode="auto">
            <a:xfrm>
              <a:off x="8273472" y="4255794"/>
              <a:ext cx="1328030" cy="103274"/>
            </a:xfrm>
            <a:custGeom>
              <a:avLst/>
              <a:gdLst>
                <a:gd name="T0" fmla="*/ 1100 w 1100"/>
                <a:gd name="T1" fmla="*/ 64 h 96"/>
                <a:gd name="T2" fmla="*/ 804 w 1100"/>
                <a:gd name="T3" fmla="*/ 92 h 96"/>
                <a:gd name="T4" fmla="*/ 532 w 1100"/>
                <a:gd name="T5" fmla="*/ 40 h 96"/>
                <a:gd name="T6" fmla="*/ 288 w 1100"/>
                <a:gd name="T7" fmla="*/ 64 h 96"/>
                <a:gd name="T8" fmla="*/ 0 w 1100"/>
                <a:gd name="T9" fmla="*/ 0 h 96"/>
              </a:gdLst>
              <a:ahLst/>
              <a:cxnLst>
                <a:cxn ang="0">
                  <a:pos x="T0" y="T1"/>
                </a:cxn>
                <a:cxn ang="0">
                  <a:pos x="T2" y="T3"/>
                </a:cxn>
                <a:cxn ang="0">
                  <a:pos x="T4" y="T5"/>
                </a:cxn>
                <a:cxn ang="0">
                  <a:pos x="T6" y="T7"/>
                </a:cxn>
                <a:cxn ang="0">
                  <a:pos x="T8" y="T9"/>
                </a:cxn>
              </a:cxnLst>
              <a:rect l="0" t="0" r="r" b="b"/>
              <a:pathLst>
                <a:path w="1100" h="96">
                  <a:moveTo>
                    <a:pt x="1100" y="64"/>
                  </a:moveTo>
                  <a:cubicBezTo>
                    <a:pt x="1051" y="69"/>
                    <a:pt x="899" y="96"/>
                    <a:pt x="804" y="92"/>
                  </a:cubicBezTo>
                  <a:cubicBezTo>
                    <a:pt x="709" y="88"/>
                    <a:pt x="618" y="45"/>
                    <a:pt x="532" y="40"/>
                  </a:cubicBezTo>
                  <a:cubicBezTo>
                    <a:pt x="446" y="35"/>
                    <a:pt x="377" y="71"/>
                    <a:pt x="288" y="64"/>
                  </a:cubicBezTo>
                  <a:cubicBezTo>
                    <a:pt x="199" y="57"/>
                    <a:pt x="60" y="13"/>
                    <a:pt x="0" y="0"/>
                  </a:cubicBezTo>
                </a:path>
              </a:pathLst>
            </a:custGeom>
            <a:noFill/>
            <a:ln w="38100" cap="flat" cmpd="sng">
              <a:solidFill>
                <a:srgbClr val="FFCC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CA" sz="2400" b="0" i="0" u="none" strike="noStrike" kern="0" cap="none" spc="0" normalizeH="0" baseline="0" noProof="0" smtClean="0">
                <a:ln>
                  <a:noFill/>
                </a:ln>
                <a:solidFill>
                  <a:srgbClr val="EAEAEA"/>
                </a:solidFill>
                <a:effectLst/>
                <a:uLnTx/>
                <a:uFillTx/>
                <a:latin typeface="Times New Roman" pitchFamily="18" charset="0"/>
              </a:endParaRPr>
            </a:p>
          </p:txBody>
        </p:sp>
        <p:sp>
          <p:nvSpPr>
            <p:cNvPr id="225" name="Freeform 217"/>
            <p:cNvSpPr>
              <a:spLocks/>
            </p:cNvSpPr>
            <p:nvPr/>
          </p:nvSpPr>
          <p:spPr bwMode="auto">
            <a:xfrm>
              <a:off x="8079097" y="3904015"/>
              <a:ext cx="56743" cy="75304"/>
            </a:xfrm>
            <a:custGeom>
              <a:avLst/>
              <a:gdLst>
                <a:gd name="T0" fmla="*/ 2 w 10"/>
                <a:gd name="T1" fmla="*/ 0 h 14"/>
                <a:gd name="T2" fmla="*/ 10 w 10"/>
                <a:gd name="T3" fmla="*/ 13 h 14"/>
                <a:gd name="T4" fmla="*/ 9 w 10"/>
                <a:gd name="T5" fmla="*/ 14 h 14"/>
                <a:gd name="T6" fmla="*/ 0 w 10"/>
                <a:gd name="T7" fmla="*/ 1 h 14"/>
                <a:gd name="T8" fmla="*/ 2 w 10"/>
                <a:gd name="T9" fmla="*/ 0 h 14"/>
              </a:gdLst>
              <a:ahLst/>
              <a:cxnLst>
                <a:cxn ang="0">
                  <a:pos x="T0" y="T1"/>
                </a:cxn>
                <a:cxn ang="0">
                  <a:pos x="T2" y="T3"/>
                </a:cxn>
                <a:cxn ang="0">
                  <a:pos x="T4" y="T5"/>
                </a:cxn>
                <a:cxn ang="0">
                  <a:pos x="T6" y="T7"/>
                </a:cxn>
                <a:cxn ang="0">
                  <a:pos x="T8" y="T9"/>
                </a:cxn>
              </a:cxnLst>
              <a:rect l="0" t="0" r="r" b="b"/>
              <a:pathLst>
                <a:path w="10" h="14">
                  <a:moveTo>
                    <a:pt x="2" y="0"/>
                  </a:moveTo>
                  <a:lnTo>
                    <a:pt x="10" y="13"/>
                  </a:lnTo>
                  <a:lnTo>
                    <a:pt x="9" y="14"/>
                  </a:lnTo>
                  <a:lnTo>
                    <a:pt x="0" y="1"/>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226" name="Freeform 218"/>
            <p:cNvSpPr>
              <a:spLocks/>
            </p:cNvSpPr>
            <p:nvPr/>
          </p:nvSpPr>
          <p:spPr bwMode="auto">
            <a:xfrm>
              <a:off x="11588719" y="3904015"/>
              <a:ext cx="61573" cy="75304"/>
            </a:xfrm>
            <a:custGeom>
              <a:avLst/>
              <a:gdLst>
                <a:gd name="T0" fmla="*/ 11 w 11"/>
                <a:gd name="T1" fmla="*/ 1 h 14"/>
                <a:gd name="T2" fmla="*/ 2 w 11"/>
                <a:gd name="T3" fmla="*/ 14 h 14"/>
                <a:gd name="T4" fmla="*/ 0 w 11"/>
                <a:gd name="T5" fmla="*/ 13 h 14"/>
                <a:gd name="T6" fmla="*/ 9 w 11"/>
                <a:gd name="T7" fmla="*/ 0 h 14"/>
                <a:gd name="T8" fmla="*/ 11 w 11"/>
                <a:gd name="T9" fmla="*/ 1 h 14"/>
              </a:gdLst>
              <a:ahLst/>
              <a:cxnLst>
                <a:cxn ang="0">
                  <a:pos x="T0" y="T1"/>
                </a:cxn>
                <a:cxn ang="0">
                  <a:pos x="T2" y="T3"/>
                </a:cxn>
                <a:cxn ang="0">
                  <a:pos x="T4" y="T5"/>
                </a:cxn>
                <a:cxn ang="0">
                  <a:pos x="T6" y="T7"/>
                </a:cxn>
                <a:cxn ang="0">
                  <a:pos x="T8" y="T9"/>
                </a:cxn>
              </a:cxnLst>
              <a:rect l="0" t="0" r="r" b="b"/>
              <a:pathLst>
                <a:path w="11" h="14">
                  <a:moveTo>
                    <a:pt x="11" y="1"/>
                  </a:moveTo>
                  <a:lnTo>
                    <a:pt x="2" y="14"/>
                  </a:lnTo>
                  <a:lnTo>
                    <a:pt x="0" y="13"/>
                  </a:lnTo>
                  <a:lnTo>
                    <a:pt x="9" y="0"/>
                  </a:lnTo>
                  <a:lnTo>
                    <a:pt x="1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227" name="Rectangle 219"/>
            <p:cNvSpPr>
              <a:spLocks noChangeArrowheads="1"/>
            </p:cNvSpPr>
            <p:nvPr/>
          </p:nvSpPr>
          <p:spPr bwMode="auto">
            <a:xfrm>
              <a:off x="8085134" y="3904015"/>
              <a:ext cx="85719" cy="107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228" name="Rectangle 220"/>
            <p:cNvSpPr>
              <a:spLocks noChangeArrowheads="1"/>
            </p:cNvSpPr>
            <p:nvPr/>
          </p:nvSpPr>
          <p:spPr bwMode="auto">
            <a:xfrm>
              <a:off x="11559744" y="3904015"/>
              <a:ext cx="85719" cy="107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229" name="Freeform 221"/>
            <p:cNvSpPr>
              <a:spLocks/>
            </p:cNvSpPr>
            <p:nvPr/>
          </p:nvSpPr>
          <p:spPr bwMode="auto">
            <a:xfrm>
              <a:off x="8278302" y="3637223"/>
              <a:ext cx="57950" cy="75304"/>
            </a:xfrm>
            <a:custGeom>
              <a:avLst/>
              <a:gdLst>
                <a:gd name="T0" fmla="*/ 1 w 10"/>
                <a:gd name="T1" fmla="*/ 0 h 14"/>
                <a:gd name="T2" fmla="*/ 10 w 10"/>
                <a:gd name="T3" fmla="*/ 13 h 14"/>
                <a:gd name="T4" fmla="*/ 8 w 10"/>
                <a:gd name="T5" fmla="*/ 14 h 14"/>
                <a:gd name="T6" fmla="*/ 0 w 10"/>
                <a:gd name="T7" fmla="*/ 1 h 14"/>
                <a:gd name="T8" fmla="*/ 1 w 10"/>
                <a:gd name="T9" fmla="*/ 0 h 14"/>
              </a:gdLst>
              <a:ahLst/>
              <a:cxnLst>
                <a:cxn ang="0">
                  <a:pos x="T0" y="T1"/>
                </a:cxn>
                <a:cxn ang="0">
                  <a:pos x="T2" y="T3"/>
                </a:cxn>
                <a:cxn ang="0">
                  <a:pos x="T4" y="T5"/>
                </a:cxn>
                <a:cxn ang="0">
                  <a:pos x="T6" y="T7"/>
                </a:cxn>
                <a:cxn ang="0">
                  <a:pos x="T8" y="T9"/>
                </a:cxn>
              </a:cxnLst>
              <a:rect l="0" t="0" r="r" b="b"/>
              <a:pathLst>
                <a:path w="10" h="14">
                  <a:moveTo>
                    <a:pt x="1" y="0"/>
                  </a:moveTo>
                  <a:lnTo>
                    <a:pt x="10" y="13"/>
                  </a:lnTo>
                  <a:lnTo>
                    <a:pt x="8" y="14"/>
                  </a:lnTo>
                  <a:lnTo>
                    <a:pt x="0" y="1"/>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230" name="Freeform 222"/>
            <p:cNvSpPr>
              <a:spLocks/>
            </p:cNvSpPr>
            <p:nvPr/>
          </p:nvSpPr>
          <p:spPr bwMode="auto">
            <a:xfrm>
              <a:off x="11394344" y="3637223"/>
              <a:ext cx="56743" cy="75304"/>
            </a:xfrm>
            <a:custGeom>
              <a:avLst/>
              <a:gdLst>
                <a:gd name="T0" fmla="*/ 10 w 10"/>
                <a:gd name="T1" fmla="*/ 1 h 14"/>
                <a:gd name="T2" fmla="*/ 1 w 10"/>
                <a:gd name="T3" fmla="*/ 14 h 14"/>
                <a:gd name="T4" fmla="*/ 0 w 10"/>
                <a:gd name="T5" fmla="*/ 13 h 14"/>
                <a:gd name="T6" fmla="*/ 8 w 10"/>
                <a:gd name="T7" fmla="*/ 0 h 14"/>
                <a:gd name="T8" fmla="*/ 10 w 10"/>
                <a:gd name="T9" fmla="*/ 1 h 14"/>
              </a:gdLst>
              <a:ahLst/>
              <a:cxnLst>
                <a:cxn ang="0">
                  <a:pos x="T0" y="T1"/>
                </a:cxn>
                <a:cxn ang="0">
                  <a:pos x="T2" y="T3"/>
                </a:cxn>
                <a:cxn ang="0">
                  <a:pos x="T4" y="T5"/>
                </a:cxn>
                <a:cxn ang="0">
                  <a:pos x="T6" y="T7"/>
                </a:cxn>
                <a:cxn ang="0">
                  <a:pos x="T8" y="T9"/>
                </a:cxn>
              </a:cxnLst>
              <a:rect l="0" t="0" r="r" b="b"/>
              <a:pathLst>
                <a:path w="10" h="14">
                  <a:moveTo>
                    <a:pt x="10" y="1"/>
                  </a:moveTo>
                  <a:lnTo>
                    <a:pt x="1" y="14"/>
                  </a:lnTo>
                  <a:lnTo>
                    <a:pt x="0" y="13"/>
                  </a:lnTo>
                  <a:lnTo>
                    <a:pt x="8" y="0"/>
                  </a:lnTo>
                  <a:lnTo>
                    <a:pt x="1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231" name="Rectangle 223"/>
            <p:cNvSpPr>
              <a:spLocks noChangeArrowheads="1"/>
            </p:cNvSpPr>
            <p:nvPr/>
          </p:nvSpPr>
          <p:spPr bwMode="auto">
            <a:xfrm>
              <a:off x="8284339" y="3637223"/>
              <a:ext cx="85718" cy="10758"/>
            </a:xfrm>
            <a:prstGeom prst="rect">
              <a:avLst/>
            </a:prstGeom>
            <a:solidFill>
              <a:srgbClr val="2328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232" name="Rectangle 224"/>
            <p:cNvSpPr>
              <a:spLocks noChangeArrowheads="1"/>
            </p:cNvSpPr>
            <p:nvPr/>
          </p:nvSpPr>
          <p:spPr bwMode="auto">
            <a:xfrm>
              <a:off x="11359332" y="3637223"/>
              <a:ext cx="86926" cy="10758"/>
            </a:xfrm>
            <a:prstGeom prst="rect">
              <a:avLst/>
            </a:prstGeom>
            <a:solidFill>
              <a:srgbClr val="2328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233" name="Freeform 225"/>
            <p:cNvSpPr>
              <a:spLocks/>
            </p:cNvSpPr>
            <p:nvPr/>
          </p:nvSpPr>
          <p:spPr bwMode="auto">
            <a:xfrm>
              <a:off x="8472677" y="3380114"/>
              <a:ext cx="63987" cy="69925"/>
            </a:xfrm>
            <a:custGeom>
              <a:avLst/>
              <a:gdLst>
                <a:gd name="T0" fmla="*/ 2 w 11"/>
                <a:gd name="T1" fmla="*/ 0 h 13"/>
                <a:gd name="T2" fmla="*/ 11 w 11"/>
                <a:gd name="T3" fmla="*/ 12 h 13"/>
                <a:gd name="T4" fmla="*/ 9 w 11"/>
                <a:gd name="T5" fmla="*/ 13 h 13"/>
                <a:gd name="T6" fmla="*/ 0 w 11"/>
                <a:gd name="T7" fmla="*/ 1 h 13"/>
                <a:gd name="T8" fmla="*/ 2 w 11"/>
                <a:gd name="T9" fmla="*/ 0 h 13"/>
              </a:gdLst>
              <a:ahLst/>
              <a:cxnLst>
                <a:cxn ang="0">
                  <a:pos x="T0" y="T1"/>
                </a:cxn>
                <a:cxn ang="0">
                  <a:pos x="T2" y="T3"/>
                </a:cxn>
                <a:cxn ang="0">
                  <a:pos x="T4" y="T5"/>
                </a:cxn>
                <a:cxn ang="0">
                  <a:pos x="T6" y="T7"/>
                </a:cxn>
                <a:cxn ang="0">
                  <a:pos x="T8" y="T9"/>
                </a:cxn>
              </a:cxnLst>
              <a:rect l="0" t="0" r="r" b="b"/>
              <a:pathLst>
                <a:path w="11" h="13">
                  <a:moveTo>
                    <a:pt x="2" y="0"/>
                  </a:moveTo>
                  <a:lnTo>
                    <a:pt x="11" y="12"/>
                  </a:lnTo>
                  <a:lnTo>
                    <a:pt x="9" y="13"/>
                  </a:lnTo>
                  <a:lnTo>
                    <a:pt x="0" y="1"/>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234" name="Freeform 226"/>
            <p:cNvSpPr>
              <a:spLocks/>
            </p:cNvSpPr>
            <p:nvPr/>
          </p:nvSpPr>
          <p:spPr bwMode="auto">
            <a:xfrm>
              <a:off x="11195139" y="3380114"/>
              <a:ext cx="56744" cy="69925"/>
            </a:xfrm>
            <a:custGeom>
              <a:avLst/>
              <a:gdLst>
                <a:gd name="T0" fmla="*/ 10 w 10"/>
                <a:gd name="T1" fmla="*/ 1 h 13"/>
                <a:gd name="T2" fmla="*/ 2 w 10"/>
                <a:gd name="T3" fmla="*/ 13 h 13"/>
                <a:gd name="T4" fmla="*/ 0 w 10"/>
                <a:gd name="T5" fmla="*/ 12 h 13"/>
                <a:gd name="T6" fmla="*/ 8 w 10"/>
                <a:gd name="T7" fmla="*/ 0 h 13"/>
                <a:gd name="T8" fmla="*/ 10 w 10"/>
                <a:gd name="T9" fmla="*/ 1 h 13"/>
              </a:gdLst>
              <a:ahLst/>
              <a:cxnLst>
                <a:cxn ang="0">
                  <a:pos x="T0" y="T1"/>
                </a:cxn>
                <a:cxn ang="0">
                  <a:pos x="T2" y="T3"/>
                </a:cxn>
                <a:cxn ang="0">
                  <a:pos x="T4" y="T5"/>
                </a:cxn>
                <a:cxn ang="0">
                  <a:pos x="T6" y="T7"/>
                </a:cxn>
                <a:cxn ang="0">
                  <a:pos x="T8" y="T9"/>
                </a:cxn>
              </a:cxnLst>
              <a:rect l="0" t="0" r="r" b="b"/>
              <a:pathLst>
                <a:path w="10" h="13">
                  <a:moveTo>
                    <a:pt x="10" y="1"/>
                  </a:moveTo>
                  <a:lnTo>
                    <a:pt x="2" y="13"/>
                  </a:lnTo>
                  <a:lnTo>
                    <a:pt x="0" y="12"/>
                  </a:lnTo>
                  <a:lnTo>
                    <a:pt x="8" y="0"/>
                  </a:lnTo>
                  <a:lnTo>
                    <a:pt x="1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235" name="Rectangle 227"/>
            <p:cNvSpPr>
              <a:spLocks noChangeArrowheads="1"/>
            </p:cNvSpPr>
            <p:nvPr/>
          </p:nvSpPr>
          <p:spPr bwMode="auto">
            <a:xfrm>
              <a:off x="8478714" y="3374734"/>
              <a:ext cx="90548" cy="107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236" name="Rectangle 228"/>
            <p:cNvSpPr>
              <a:spLocks noChangeArrowheads="1"/>
            </p:cNvSpPr>
            <p:nvPr/>
          </p:nvSpPr>
          <p:spPr bwMode="auto">
            <a:xfrm>
              <a:off x="11160128" y="3374734"/>
              <a:ext cx="85718" cy="107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237" name="Freeform 229"/>
            <p:cNvSpPr>
              <a:spLocks/>
            </p:cNvSpPr>
            <p:nvPr/>
          </p:nvSpPr>
          <p:spPr bwMode="auto">
            <a:xfrm>
              <a:off x="8673089" y="3113322"/>
              <a:ext cx="62780" cy="69925"/>
            </a:xfrm>
            <a:custGeom>
              <a:avLst/>
              <a:gdLst>
                <a:gd name="T0" fmla="*/ 2 w 11"/>
                <a:gd name="T1" fmla="*/ 0 h 13"/>
                <a:gd name="T2" fmla="*/ 11 w 11"/>
                <a:gd name="T3" fmla="*/ 12 h 13"/>
                <a:gd name="T4" fmla="*/ 9 w 11"/>
                <a:gd name="T5" fmla="*/ 13 h 13"/>
                <a:gd name="T6" fmla="*/ 0 w 11"/>
                <a:gd name="T7" fmla="*/ 1 h 13"/>
                <a:gd name="T8" fmla="*/ 2 w 11"/>
                <a:gd name="T9" fmla="*/ 0 h 13"/>
              </a:gdLst>
              <a:ahLst/>
              <a:cxnLst>
                <a:cxn ang="0">
                  <a:pos x="T0" y="T1"/>
                </a:cxn>
                <a:cxn ang="0">
                  <a:pos x="T2" y="T3"/>
                </a:cxn>
                <a:cxn ang="0">
                  <a:pos x="T4" y="T5"/>
                </a:cxn>
                <a:cxn ang="0">
                  <a:pos x="T6" y="T7"/>
                </a:cxn>
                <a:cxn ang="0">
                  <a:pos x="T8" y="T9"/>
                </a:cxn>
              </a:cxnLst>
              <a:rect l="0" t="0" r="r" b="b"/>
              <a:pathLst>
                <a:path w="11" h="13">
                  <a:moveTo>
                    <a:pt x="2" y="0"/>
                  </a:moveTo>
                  <a:lnTo>
                    <a:pt x="11" y="12"/>
                  </a:lnTo>
                  <a:lnTo>
                    <a:pt x="9" y="13"/>
                  </a:lnTo>
                  <a:lnTo>
                    <a:pt x="0" y="1"/>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238" name="Rectangle 230"/>
            <p:cNvSpPr>
              <a:spLocks noChangeArrowheads="1"/>
            </p:cNvSpPr>
            <p:nvPr/>
          </p:nvSpPr>
          <p:spPr bwMode="auto">
            <a:xfrm>
              <a:off x="8677918" y="3107942"/>
              <a:ext cx="86926" cy="107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239" name="Freeform 231"/>
            <p:cNvSpPr>
              <a:spLocks/>
            </p:cNvSpPr>
            <p:nvPr/>
          </p:nvSpPr>
          <p:spPr bwMode="auto">
            <a:xfrm>
              <a:off x="8872293" y="2845453"/>
              <a:ext cx="62780" cy="69926"/>
            </a:xfrm>
            <a:custGeom>
              <a:avLst/>
              <a:gdLst>
                <a:gd name="T0" fmla="*/ 2 w 11"/>
                <a:gd name="T1" fmla="*/ 0 h 13"/>
                <a:gd name="T2" fmla="*/ 11 w 11"/>
                <a:gd name="T3" fmla="*/ 12 h 13"/>
                <a:gd name="T4" fmla="*/ 9 w 11"/>
                <a:gd name="T5" fmla="*/ 13 h 13"/>
                <a:gd name="T6" fmla="*/ 0 w 11"/>
                <a:gd name="T7" fmla="*/ 0 h 13"/>
                <a:gd name="T8" fmla="*/ 2 w 11"/>
                <a:gd name="T9" fmla="*/ 0 h 13"/>
              </a:gdLst>
              <a:ahLst/>
              <a:cxnLst>
                <a:cxn ang="0">
                  <a:pos x="T0" y="T1"/>
                </a:cxn>
                <a:cxn ang="0">
                  <a:pos x="T2" y="T3"/>
                </a:cxn>
                <a:cxn ang="0">
                  <a:pos x="T4" y="T5"/>
                </a:cxn>
                <a:cxn ang="0">
                  <a:pos x="T6" y="T7"/>
                </a:cxn>
                <a:cxn ang="0">
                  <a:pos x="T8" y="T9"/>
                </a:cxn>
              </a:cxnLst>
              <a:rect l="0" t="0" r="r" b="b"/>
              <a:pathLst>
                <a:path w="11" h="13">
                  <a:moveTo>
                    <a:pt x="2" y="0"/>
                  </a:moveTo>
                  <a:lnTo>
                    <a:pt x="11" y="12"/>
                  </a:lnTo>
                  <a:lnTo>
                    <a:pt x="9" y="13"/>
                  </a:lnTo>
                  <a:lnTo>
                    <a:pt x="0"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240" name="Freeform 232"/>
            <p:cNvSpPr>
              <a:spLocks/>
            </p:cNvSpPr>
            <p:nvPr/>
          </p:nvSpPr>
          <p:spPr bwMode="auto">
            <a:xfrm>
              <a:off x="10794316" y="2845453"/>
              <a:ext cx="63987" cy="69926"/>
            </a:xfrm>
            <a:custGeom>
              <a:avLst/>
              <a:gdLst>
                <a:gd name="T0" fmla="*/ 11 w 11"/>
                <a:gd name="T1" fmla="*/ 0 h 13"/>
                <a:gd name="T2" fmla="*/ 2 w 11"/>
                <a:gd name="T3" fmla="*/ 13 h 13"/>
                <a:gd name="T4" fmla="*/ 0 w 11"/>
                <a:gd name="T5" fmla="*/ 12 h 13"/>
                <a:gd name="T6" fmla="*/ 9 w 11"/>
                <a:gd name="T7" fmla="*/ 0 h 13"/>
                <a:gd name="T8" fmla="*/ 11 w 11"/>
                <a:gd name="T9" fmla="*/ 0 h 13"/>
              </a:gdLst>
              <a:ahLst/>
              <a:cxnLst>
                <a:cxn ang="0">
                  <a:pos x="T0" y="T1"/>
                </a:cxn>
                <a:cxn ang="0">
                  <a:pos x="T2" y="T3"/>
                </a:cxn>
                <a:cxn ang="0">
                  <a:pos x="T4" y="T5"/>
                </a:cxn>
                <a:cxn ang="0">
                  <a:pos x="T6" y="T7"/>
                </a:cxn>
                <a:cxn ang="0">
                  <a:pos x="T8" y="T9"/>
                </a:cxn>
              </a:cxnLst>
              <a:rect l="0" t="0" r="r" b="b"/>
              <a:pathLst>
                <a:path w="11" h="13">
                  <a:moveTo>
                    <a:pt x="11" y="0"/>
                  </a:moveTo>
                  <a:lnTo>
                    <a:pt x="2" y="13"/>
                  </a:lnTo>
                  <a:lnTo>
                    <a:pt x="0" y="12"/>
                  </a:lnTo>
                  <a:lnTo>
                    <a:pt x="9" y="0"/>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241" name="Rectangle 233"/>
            <p:cNvSpPr>
              <a:spLocks noChangeArrowheads="1"/>
            </p:cNvSpPr>
            <p:nvPr/>
          </p:nvSpPr>
          <p:spPr bwMode="auto">
            <a:xfrm>
              <a:off x="8878330" y="2840075"/>
              <a:ext cx="85718" cy="107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242" name="Rectangle 234"/>
            <p:cNvSpPr>
              <a:spLocks noChangeArrowheads="1"/>
            </p:cNvSpPr>
            <p:nvPr/>
          </p:nvSpPr>
          <p:spPr bwMode="auto">
            <a:xfrm>
              <a:off x="10767755" y="2840075"/>
              <a:ext cx="84511" cy="107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243" name="Freeform 235"/>
            <p:cNvSpPr>
              <a:spLocks/>
            </p:cNvSpPr>
            <p:nvPr/>
          </p:nvSpPr>
          <p:spPr bwMode="auto">
            <a:xfrm>
              <a:off x="9072705" y="2582965"/>
              <a:ext cx="55536" cy="75304"/>
            </a:xfrm>
            <a:custGeom>
              <a:avLst/>
              <a:gdLst>
                <a:gd name="T0" fmla="*/ 2 w 10"/>
                <a:gd name="T1" fmla="*/ 0 h 14"/>
                <a:gd name="T2" fmla="*/ 10 w 10"/>
                <a:gd name="T3" fmla="*/ 13 h 14"/>
                <a:gd name="T4" fmla="*/ 9 w 10"/>
                <a:gd name="T5" fmla="*/ 14 h 14"/>
                <a:gd name="T6" fmla="*/ 0 w 10"/>
                <a:gd name="T7" fmla="*/ 1 h 14"/>
                <a:gd name="T8" fmla="*/ 2 w 10"/>
                <a:gd name="T9" fmla="*/ 0 h 14"/>
              </a:gdLst>
              <a:ahLst/>
              <a:cxnLst>
                <a:cxn ang="0">
                  <a:pos x="T0" y="T1"/>
                </a:cxn>
                <a:cxn ang="0">
                  <a:pos x="T2" y="T3"/>
                </a:cxn>
                <a:cxn ang="0">
                  <a:pos x="T4" y="T5"/>
                </a:cxn>
                <a:cxn ang="0">
                  <a:pos x="T6" y="T7"/>
                </a:cxn>
                <a:cxn ang="0">
                  <a:pos x="T8" y="T9"/>
                </a:cxn>
              </a:cxnLst>
              <a:rect l="0" t="0" r="r" b="b"/>
              <a:pathLst>
                <a:path w="10" h="14">
                  <a:moveTo>
                    <a:pt x="2" y="0"/>
                  </a:moveTo>
                  <a:lnTo>
                    <a:pt x="10" y="13"/>
                  </a:lnTo>
                  <a:lnTo>
                    <a:pt x="9" y="14"/>
                  </a:lnTo>
                  <a:lnTo>
                    <a:pt x="0" y="1"/>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244" name="Freeform 236"/>
            <p:cNvSpPr>
              <a:spLocks/>
            </p:cNvSpPr>
            <p:nvPr/>
          </p:nvSpPr>
          <p:spPr bwMode="auto">
            <a:xfrm>
              <a:off x="10667120" y="2582965"/>
              <a:ext cx="62780" cy="75304"/>
            </a:xfrm>
            <a:custGeom>
              <a:avLst/>
              <a:gdLst>
                <a:gd name="T0" fmla="*/ 11 w 11"/>
                <a:gd name="T1" fmla="*/ 1 h 14"/>
                <a:gd name="T2" fmla="*/ 2 w 11"/>
                <a:gd name="T3" fmla="*/ 14 h 14"/>
                <a:gd name="T4" fmla="*/ 0 w 11"/>
                <a:gd name="T5" fmla="*/ 13 h 14"/>
                <a:gd name="T6" fmla="*/ 9 w 11"/>
                <a:gd name="T7" fmla="*/ 0 h 14"/>
                <a:gd name="T8" fmla="*/ 11 w 11"/>
                <a:gd name="T9" fmla="*/ 1 h 14"/>
              </a:gdLst>
              <a:ahLst/>
              <a:cxnLst>
                <a:cxn ang="0">
                  <a:pos x="T0" y="T1"/>
                </a:cxn>
                <a:cxn ang="0">
                  <a:pos x="T2" y="T3"/>
                </a:cxn>
                <a:cxn ang="0">
                  <a:pos x="T4" y="T5"/>
                </a:cxn>
                <a:cxn ang="0">
                  <a:pos x="T6" y="T7"/>
                </a:cxn>
                <a:cxn ang="0">
                  <a:pos x="T8" y="T9"/>
                </a:cxn>
              </a:cxnLst>
              <a:rect l="0" t="0" r="r" b="b"/>
              <a:pathLst>
                <a:path w="11" h="14">
                  <a:moveTo>
                    <a:pt x="11" y="1"/>
                  </a:moveTo>
                  <a:lnTo>
                    <a:pt x="2" y="14"/>
                  </a:lnTo>
                  <a:lnTo>
                    <a:pt x="0" y="13"/>
                  </a:lnTo>
                  <a:lnTo>
                    <a:pt x="9" y="0"/>
                  </a:lnTo>
                  <a:lnTo>
                    <a:pt x="1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245" name="Rectangle 237"/>
            <p:cNvSpPr>
              <a:spLocks noChangeArrowheads="1"/>
            </p:cNvSpPr>
            <p:nvPr/>
          </p:nvSpPr>
          <p:spPr bwMode="auto">
            <a:xfrm>
              <a:off x="9078742" y="2582965"/>
              <a:ext cx="84511" cy="107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246" name="Rectangle 238"/>
            <p:cNvSpPr>
              <a:spLocks noChangeArrowheads="1"/>
            </p:cNvSpPr>
            <p:nvPr/>
          </p:nvSpPr>
          <p:spPr bwMode="auto">
            <a:xfrm>
              <a:off x="10639351" y="2582965"/>
              <a:ext cx="85719" cy="107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247" name="Freeform 239"/>
            <p:cNvSpPr>
              <a:spLocks/>
            </p:cNvSpPr>
            <p:nvPr/>
          </p:nvSpPr>
          <p:spPr bwMode="auto">
            <a:xfrm>
              <a:off x="7885929" y="2582965"/>
              <a:ext cx="1197642" cy="1594297"/>
            </a:xfrm>
            <a:custGeom>
              <a:avLst/>
              <a:gdLst>
                <a:gd name="T0" fmla="*/ 0 w 210"/>
                <a:gd name="T1" fmla="*/ 298 h 298"/>
                <a:gd name="T2" fmla="*/ 208 w 210"/>
                <a:gd name="T3" fmla="*/ 0 h 298"/>
                <a:gd name="T4" fmla="*/ 210 w 210"/>
                <a:gd name="T5" fmla="*/ 1 h 298"/>
                <a:gd name="T6" fmla="*/ 1 w 210"/>
                <a:gd name="T7" fmla="*/ 298 h 298"/>
                <a:gd name="T8" fmla="*/ 0 w 210"/>
                <a:gd name="T9" fmla="*/ 298 h 298"/>
              </a:gdLst>
              <a:ahLst/>
              <a:cxnLst>
                <a:cxn ang="0">
                  <a:pos x="T0" y="T1"/>
                </a:cxn>
                <a:cxn ang="0">
                  <a:pos x="T2" y="T3"/>
                </a:cxn>
                <a:cxn ang="0">
                  <a:pos x="T4" y="T5"/>
                </a:cxn>
                <a:cxn ang="0">
                  <a:pos x="T6" y="T7"/>
                </a:cxn>
                <a:cxn ang="0">
                  <a:pos x="T8" y="T9"/>
                </a:cxn>
              </a:cxnLst>
              <a:rect l="0" t="0" r="r" b="b"/>
              <a:pathLst>
                <a:path w="210" h="298">
                  <a:moveTo>
                    <a:pt x="0" y="298"/>
                  </a:moveTo>
                  <a:lnTo>
                    <a:pt x="208" y="0"/>
                  </a:lnTo>
                  <a:lnTo>
                    <a:pt x="210" y="1"/>
                  </a:lnTo>
                  <a:lnTo>
                    <a:pt x="1" y="298"/>
                  </a:lnTo>
                  <a:lnTo>
                    <a:pt x="0" y="2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248" name="Freeform 240"/>
            <p:cNvSpPr>
              <a:spLocks/>
            </p:cNvSpPr>
            <p:nvPr/>
          </p:nvSpPr>
          <p:spPr bwMode="auto">
            <a:xfrm>
              <a:off x="10647025" y="2582965"/>
              <a:ext cx="1203679" cy="1594297"/>
            </a:xfrm>
            <a:custGeom>
              <a:avLst/>
              <a:gdLst>
                <a:gd name="T0" fmla="*/ 209 w 211"/>
                <a:gd name="T1" fmla="*/ 298 h 298"/>
                <a:gd name="T2" fmla="*/ 0 w 211"/>
                <a:gd name="T3" fmla="*/ 1 h 298"/>
                <a:gd name="T4" fmla="*/ 2 w 211"/>
                <a:gd name="T5" fmla="*/ 0 h 298"/>
                <a:gd name="T6" fmla="*/ 211 w 211"/>
                <a:gd name="T7" fmla="*/ 298 h 298"/>
                <a:gd name="T8" fmla="*/ 209 w 211"/>
                <a:gd name="T9" fmla="*/ 298 h 298"/>
              </a:gdLst>
              <a:ahLst/>
              <a:cxnLst>
                <a:cxn ang="0">
                  <a:pos x="T0" y="T1"/>
                </a:cxn>
                <a:cxn ang="0">
                  <a:pos x="T2" y="T3"/>
                </a:cxn>
                <a:cxn ang="0">
                  <a:pos x="T4" y="T5"/>
                </a:cxn>
                <a:cxn ang="0">
                  <a:pos x="T6" y="T7"/>
                </a:cxn>
                <a:cxn ang="0">
                  <a:pos x="T8" y="T9"/>
                </a:cxn>
              </a:cxnLst>
              <a:rect l="0" t="0" r="r" b="b"/>
              <a:pathLst>
                <a:path w="211" h="298">
                  <a:moveTo>
                    <a:pt x="209" y="298"/>
                  </a:moveTo>
                  <a:lnTo>
                    <a:pt x="0" y="1"/>
                  </a:lnTo>
                  <a:lnTo>
                    <a:pt x="2" y="0"/>
                  </a:lnTo>
                  <a:lnTo>
                    <a:pt x="211" y="298"/>
                  </a:lnTo>
                  <a:lnTo>
                    <a:pt x="209" y="2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249" name="Rectangle 241"/>
            <p:cNvSpPr>
              <a:spLocks noChangeArrowheads="1"/>
            </p:cNvSpPr>
            <p:nvPr/>
          </p:nvSpPr>
          <p:spPr bwMode="auto">
            <a:xfrm>
              <a:off x="7885929" y="4171883"/>
              <a:ext cx="3959945" cy="107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250" name="Rectangle 242"/>
            <p:cNvSpPr>
              <a:spLocks noChangeArrowheads="1"/>
            </p:cNvSpPr>
            <p:nvPr/>
          </p:nvSpPr>
          <p:spPr bwMode="auto">
            <a:xfrm>
              <a:off x="7982513" y="4038487"/>
              <a:ext cx="3759534" cy="10758"/>
            </a:xfrm>
            <a:prstGeom prst="rect">
              <a:avLst/>
            </a:prstGeom>
            <a:solidFill>
              <a:srgbClr val="2328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251" name="Rectangle 243"/>
            <p:cNvSpPr>
              <a:spLocks noChangeArrowheads="1"/>
            </p:cNvSpPr>
            <p:nvPr/>
          </p:nvSpPr>
          <p:spPr bwMode="auto">
            <a:xfrm>
              <a:off x="7982513" y="4038487"/>
              <a:ext cx="3759534" cy="107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252" name="Rectangle 244"/>
            <p:cNvSpPr>
              <a:spLocks noChangeArrowheads="1"/>
            </p:cNvSpPr>
            <p:nvPr/>
          </p:nvSpPr>
          <p:spPr bwMode="auto">
            <a:xfrm>
              <a:off x="8284339" y="3637223"/>
              <a:ext cx="3161919" cy="107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253" name="Rectangle 245"/>
            <p:cNvSpPr>
              <a:spLocks noChangeArrowheads="1"/>
            </p:cNvSpPr>
            <p:nvPr/>
          </p:nvSpPr>
          <p:spPr bwMode="auto">
            <a:xfrm>
              <a:off x="9078742" y="2582964"/>
              <a:ext cx="1574320" cy="107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254" name="Freeform 246"/>
            <p:cNvSpPr>
              <a:spLocks/>
            </p:cNvSpPr>
            <p:nvPr/>
          </p:nvSpPr>
          <p:spPr bwMode="auto">
            <a:xfrm>
              <a:off x="8278302" y="2582965"/>
              <a:ext cx="953767" cy="1594297"/>
            </a:xfrm>
            <a:custGeom>
              <a:avLst/>
              <a:gdLst>
                <a:gd name="T0" fmla="*/ 167 w 167"/>
                <a:gd name="T1" fmla="*/ 1 h 298"/>
                <a:gd name="T2" fmla="*/ 2 w 167"/>
                <a:gd name="T3" fmla="*/ 298 h 298"/>
                <a:gd name="T4" fmla="*/ 0 w 167"/>
                <a:gd name="T5" fmla="*/ 298 h 298"/>
                <a:gd name="T6" fmla="*/ 165 w 167"/>
                <a:gd name="T7" fmla="*/ 0 h 298"/>
                <a:gd name="T8" fmla="*/ 167 w 167"/>
                <a:gd name="T9" fmla="*/ 1 h 298"/>
              </a:gdLst>
              <a:ahLst/>
              <a:cxnLst>
                <a:cxn ang="0">
                  <a:pos x="T0" y="T1"/>
                </a:cxn>
                <a:cxn ang="0">
                  <a:pos x="T2" y="T3"/>
                </a:cxn>
                <a:cxn ang="0">
                  <a:pos x="T4" y="T5"/>
                </a:cxn>
                <a:cxn ang="0">
                  <a:pos x="T6" y="T7"/>
                </a:cxn>
                <a:cxn ang="0">
                  <a:pos x="T8" y="T9"/>
                </a:cxn>
              </a:cxnLst>
              <a:rect l="0" t="0" r="r" b="b"/>
              <a:pathLst>
                <a:path w="167" h="298">
                  <a:moveTo>
                    <a:pt x="167" y="1"/>
                  </a:moveTo>
                  <a:lnTo>
                    <a:pt x="2" y="298"/>
                  </a:lnTo>
                  <a:lnTo>
                    <a:pt x="0" y="298"/>
                  </a:lnTo>
                  <a:lnTo>
                    <a:pt x="165" y="0"/>
                  </a:lnTo>
                  <a:lnTo>
                    <a:pt x="16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255" name="Freeform 247"/>
            <p:cNvSpPr>
              <a:spLocks/>
            </p:cNvSpPr>
            <p:nvPr/>
          </p:nvSpPr>
          <p:spPr bwMode="auto">
            <a:xfrm>
              <a:off x="9265873" y="3642603"/>
              <a:ext cx="131596" cy="534659"/>
            </a:xfrm>
            <a:custGeom>
              <a:avLst/>
              <a:gdLst>
                <a:gd name="T0" fmla="*/ 0 w 23"/>
                <a:gd name="T1" fmla="*/ 100 h 100"/>
                <a:gd name="T2" fmla="*/ 21 w 23"/>
                <a:gd name="T3" fmla="*/ 0 h 100"/>
                <a:gd name="T4" fmla="*/ 23 w 23"/>
                <a:gd name="T5" fmla="*/ 0 h 100"/>
                <a:gd name="T6" fmla="*/ 3 w 23"/>
                <a:gd name="T7" fmla="*/ 100 h 100"/>
                <a:gd name="T8" fmla="*/ 0 w 23"/>
                <a:gd name="T9" fmla="*/ 100 h 100"/>
              </a:gdLst>
              <a:ahLst/>
              <a:cxnLst>
                <a:cxn ang="0">
                  <a:pos x="T0" y="T1"/>
                </a:cxn>
                <a:cxn ang="0">
                  <a:pos x="T2" y="T3"/>
                </a:cxn>
                <a:cxn ang="0">
                  <a:pos x="T4" y="T5"/>
                </a:cxn>
                <a:cxn ang="0">
                  <a:pos x="T6" y="T7"/>
                </a:cxn>
                <a:cxn ang="0">
                  <a:pos x="T8" y="T9"/>
                </a:cxn>
              </a:cxnLst>
              <a:rect l="0" t="0" r="r" b="b"/>
              <a:pathLst>
                <a:path w="23" h="100">
                  <a:moveTo>
                    <a:pt x="0" y="100"/>
                  </a:moveTo>
                  <a:lnTo>
                    <a:pt x="21" y="0"/>
                  </a:lnTo>
                  <a:lnTo>
                    <a:pt x="23" y="0"/>
                  </a:lnTo>
                  <a:lnTo>
                    <a:pt x="3" y="100"/>
                  </a:lnTo>
                  <a:lnTo>
                    <a:pt x="0" y="1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256" name="Freeform 248"/>
            <p:cNvSpPr>
              <a:spLocks/>
            </p:cNvSpPr>
            <p:nvPr/>
          </p:nvSpPr>
          <p:spPr bwMode="auto">
            <a:xfrm>
              <a:off x="10098911" y="2582965"/>
              <a:ext cx="359776" cy="1594297"/>
            </a:xfrm>
            <a:custGeom>
              <a:avLst/>
              <a:gdLst>
                <a:gd name="T0" fmla="*/ 61 w 63"/>
                <a:gd name="T1" fmla="*/ 298 h 298"/>
                <a:gd name="T2" fmla="*/ 0 w 63"/>
                <a:gd name="T3" fmla="*/ 1 h 298"/>
                <a:gd name="T4" fmla="*/ 2 w 63"/>
                <a:gd name="T5" fmla="*/ 0 h 298"/>
                <a:gd name="T6" fmla="*/ 63 w 63"/>
                <a:gd name="T7" fmla="*/ 298 h 298"/>
                <a:gd name="T8" fmla="*/ 61 w 63"/>
                <a:gd name="T9" fmla="*/ 298 h 298"/>
              </a:gdLst>
              <a:ahLst/>
              <a:cxnLst>
                <a:cxn ang="0">
                  <a:pos x="T0" y="T1"/>
                </a:cxn>
                <a:cxn ang="0">
                  <a:pos x="T2" y="T3"/>
                </a:cxn>
                <a:cxn ang="0">
                  <a:pos x="T4" y="T5"/>
                </a:cxn>
                <a:cxn ang="0">
                  <a:pos x="T6" y="T7"/>
                </a:cxn>
                <a:cxn ang="0">
                  <a:pos x="T8" y="T9"/>
                </a:cxn>
              </a:cxnLst>
              <a:rect l="0" t="0" r="r" b="b"/>
              <a:pathLst>
                <a:path w="63" h="298">
                  <a:moveTo>
                    <a:pt x="61" y="298"/>
                  </a:moveTo>
                  <a:lnTo>
                    <a:pt x="0" y="1"/>
                  </a:lnTo>
                  <a:lnTo>
                    <a:pt x="2" y="0"/>
                  </a:lnTo>
                  <a:lnTo>
                    <a:pt x="63" y="298"/>
                  </a:lnTo>
                  <a:lnTo>
                    <a:pt x="61" y="2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257" name="Freeform 249"/>
            <p:cNvSpPr>
              <a:spLocks/>
            </p:cNvSpPr>
            <p:nvPr/>
          </p:nvSpPr>
          <p:spPr bwMode="auto">
            <a:xfrm>
              <a:off x="10498528" y="2582965"/>
              <a:ext cx="952560" cy="1594297"/>
            </a:xfrm>
            <a:custGeom>
              <a:avLst/>
              <a:gdLst>
                <a:gd name="T0" fmla="*/ 165 w 167"/>
                <a:gd name="T1" fmla="*/ 298 h 298"/>
                <a:gd name="T2" fmla="*/ 0 w 167"/>
                <a:gd name="T3" fmla="*/ 1 h 298"/>
                <a:gd name="T4" fmla="*/ 2 w 167"/>
                <a:gd name="T5" fmla="*/ 0 h 298"/>
                <a:gd name="T6" fmla="*/ 167 w 167"/>
                <a:gd name="T7" fmla="*/ 298 h 298"/>
                <a:gd name="T8" fmla="*/ 165 w 167"/>
                <a:gd name="T9" fmla="*/ 298 h 298"/>
              </a:gdLst>
              <a:ahLst/>
              <a:cxnLst>
                <a:cxn ang="0">
                  <a:pos x="T0" y="T1"/>
                </a:cxn>
                <a:cxn ang="0">
                  <a:pos x="T2" y="T3"/>
                </a:cxn>
                <a:cxn ang="0">
                  <a:pos x="T4" y="T5"/>
                </a:cxn>
                <a:cxn ang="0">
                  <a:pos x="T6" y="T7"/>
                </a:cxn>
                <a:cxn ang="0">
                  <a:pos x="T8" y="T9"/>
                </a:cxn>
              </a:cxnLst>
              <a:rect l="0" t="0" r="r" b="b"/>
              <a:pathLst>
                <a:path w="167" h="298">
                  <a:moveTo>
                    <a:pt x="165" y="298"/>
                  </a:moveTo>
                  <a:lnTo>
                    <a:pt x="0" y="1"/>
                  </a:lnTo>
                  <a:lnTo>
                    <a:pt x="2" y="0"/>
                  </a:lnTo>
                  <a:lnTo>
                    <a:pt x="167" y="298"/>
                  </a:lnTo>
                  <a:lnTo>
                    <a:pt x="165" y="2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258" name="Rectangle 286"/>
            <p:cNvSpPr>
              <a:spLocks noChangeArrowheads="1"/>
            </p:cNvSpPr>
            <p:nvPr/>
          </p:nvSpPr>
          <p:spPr bwMode="auto">
            <a:xfrm>
              <a:off x="10333127" y="3081048"/>
              <a:ext cx="1208" cy="247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endParaRPr lang="en-US" altLang="en-US" sz="2400" smtClean="0">
                <a:solidFill>
                  <a:srgbClr val="EAEAEA"/>
                </a:solidFill>
                <a:latin typeface="Times New Roman" pitchFamily="18" charset="0"/>
              </a:endParaRPr>
            </a:p>
          </p:txBody>
        </p:sp>
        <p:sp>
          <p:nvSpPr>
            <p:cNvPr id="259" name="Rectangle 287"/>
            <p:cNvSpPr>
              <a:spLocks noChangeArrowheads="1"/>
            </p:cNvSpPr>
            <p:nvPr/>
          </p:nvSpPr>
          <p:spPr bwMode="auto">
            <a:xfrm>
              <a:off x="10333127" y="3219823"/>
              <a:ext cx="1208" cy="247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endParaRPr lang="en-US" altLang="en-US" sz="2400" smtClean="0">
                <a:solidFill>
                  <a:srgbClr val="EAEAEA"/>
                </a:solidFill>
                <a:latin typeface="Times New Roman" pitchFamily="18" charset="0"/>
              </a:endParaRPr>
            </a:p>
          </p:txBody>
        </p:sp>
        <p:sp>
          <p:nvSpPr>
            <p:cNvPr id="260" name="Rectangle 290"/>
            <p:cNvSpPr>
              <a:spLocks noChangeArrowheads="1"/>
            </p:cNvSpPr>
            <p:nvPr/>
          </p:nvSpPr>
          <p:spPr bwMode="auto">
            <a:xfrm rot="3660000">
              <a:off x="10804008" y="3313888"/>
              <a:ext cx="247428" cy="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wrap="none" lIns="0" tIns="0" rIns="0" bIns="0">
              <a:spAutoFit/>
            </a:bodyPr>
            <a:lstStyle/>
            <a:p>
              <a:pPr fontAlgn="base">
                <a:spcBef>
                  <a:spcPct val="0"/>
                </a:spcBef>
                <a:spcAft>
                  <a:spcPct val="0"/>
                </a:spcAft>
              </a:pPr>
              <a:endParaRPr lang="en-US" altLang="en-US" sz="2400" smtClean="0">
                <a:solidFill>
                  <a:srgbClr val="EAEAEA"/>
                </a:solidFill>
                <a:latin typeface="Times New Roman" pitchFamily="18" charset="0"/>
              </a:endParaRPr>
            </a:p>
          </p:txBody>
        </p:sp>
        <p:sp>
          <p:nvSpPr>
            <p:cNvPr id="261" name="Rectangle 291"/>
            <p:cNvSpPr>
              <a:spLocks noChangeArrowheads="1"/>
            </p:cNvSpPr>
            <p:nvPr/>
          </p:nvSpPr>
          <p:spPr bwMode="auto">
            <a:xfrm rot="3660000">
              <a:off x="10842642" y="3371980"/>
              <a:ext cx="247428" cy="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wrap="none" lIns="0" tIns="0" rIns="0" bIns="0">
              <a:spAutoFit/>
            </a:bodyPr>
            <a:lstStyle/>
            <a:p>
              <a:pPr fontAlgn="base">
                <a:spcBef>
                  <a:spcPct val="0"/>
                </a:spcBef>
                <a:spcAft>
                  <a:spcPct val="0"/>
                </a:spcAft>
              </a:pPr>
              <a:endParaRPr lang="en-US" altLang="en-US" sz="2400" smtClean="0">
                <a:solidFill>
                  <a:srgbClr val="EAEAEA"/>
                </a:solidFill>
                <a:latin typeface="Times New Roman" pitchFamily="18" charset="0"/>
              </a:endParaRPr>
            </a:p>
          </p:txBody>
        </p:sp>
        <p:sp>
          <p:nvSpPr>
            <p:cNvPr id="262" name="Rectangle 292"/>
            <p:cNvSpPr>
              <a:spLocks noChangeArrowheads="1"/>
            </p:cNvSpPr>
            <p:nvPr/>
          </p:nvSpPr>
          <p:spPr bwMode="auto">
            <a:xfrm rot="3660000">
              <a:off x="10871013" y="3430675"/>
              <a:ext cx="247428"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wrap="none" lIns="0" tIns="0" rIns="0" bIns="0">
              <a:spAutoFit/>
            </a:bodyPr>
            <a:lstStyle/>
            <a:p>
              <a:pPr fontAlgn="base">
                <a:spcBef>
                  <a:spcPct val="0"/>
                </a:spcBef>
                <a:spcAft>
                  <a:spcPct val="0"/>
                </a:spcAft>
              </a:pPr>
              <a:endParaRPr lang="en-US" altLang="en-US" sz="2400" smtClean="0">
                <a:solidFill>
                  <a:srgbClr val="EAEAEA"/>
                </a:solidFill>
                <a:latin typeface="Times New Roman" pitchFamily="18" charset="0"/>
              </a:endParaRPr>
            </a:p>
          </p:txBody>
        </p:sp>
        <p:sp>
          <p:nvSpPr>
            <p:cNvPr id="263" name="Rectangle 296"/>
            <p:cNvSpPr>
              <a:spLocks noChangeArrowheads="1"/>
            </p:cNvSpPr>
            <p:nvPr/>
          </p:nvSpPr>
          <p:spPr bwMode="auto">
            <a:xfrm>
              <a:off x="7532154" y="3940215"/>
              <a:ext cx="2770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pPr>
              <a:r>
                <a:rPr lang="en-US" altLang="en-US" sz="2400" b="1" dirty="0" smtClean="0">
                  <a:solidFill>
                    <a:srgbClr val="FFFFFF"/>
                  </a:solidFill>
                  <a:latin typeface="Times New Roman" pitchFamily="18" charset="0"/>
                </a:rPr>
                <a:t>A</a:t>
              </a:r>
              <a:endParaRPr lang="en-US" altLang="en-US" sz="2400" dirty="0" smtClean="0">
                <a:solidFill>
                  <a:srgbClr val="EAEAEA"/>
                </a:solidFill>
                <a:latin typeface="Times New Roman" pitchFamily="18" charset="0"/>
              </a:endParaRPr>
            </a:p>
          </p:txBody>
        </p:sp>
        <p:sp>
          <p:nvSpPr>
            <p:cNvPr id="264" name="Rectangle 297"/>
            <p:cNvSpPr>
              <a:spLocks noChangeArrowheads="1"/>
            </p:cNvSpPr>
            <p:nvPr/>
          </p:nvSpPr>
          <p:spPr bwMode="auto">
            <a:xfrm>
              <a:off x="11922712" y="3916979"/>
              <a:ext cx="3030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pPr>
              <a:r>
                <a:rPr lang="en-US" altLang="en-US" sz="2400" b="1" dirty="0" smtClean="0">
                  <a:solidFill>
                    <a:srgbClr val="FFFFFF"/>
                  </a:solidFill>
                  <a:latin typeface="Times New Roman" pitchFamily="18" charset="0"/>
                </a:rPr>
                <a:t>P</a:t>
              </a:r>
              <a:endParaRPr lang="en-US" altLang="en-US" sz="2400" dirty="0" smtClean="0">
                <a:solidFill>
                  <a:srgbClr val="EAEAEA"/>
                </a:solidFill>
                <a:latin typeface="Times New Roman" pitchFamily="18" charset="0"/>
              </a:endParaRPr>
            </a:p>
          </p:txBody>
        </p:sp>
        <p:sp>
          <p:nvSpPr>
            <p:cNvPr id="265" name="Rectangle 298"/>
            <p:cNvSpPr>
              <a:spLocks noChangeArrowheads="1"/>
            </p:cNvSpPr>
            <p:nvPr/>
          </p:nvSpPr>
          <p:spPr bwMode="auto">
            <a:xfrm>
              <a:off x="9700187" y="2187101"/>
              <a:ext cx="3947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pPr>
              <a:r>
                <a:rPr lang="en-US" altLang="en-US" sz="2400" b="1" dirty="0" smtClean="0">
                  <a:solidFill>
                    <a:srgbClr val="FFFFFF"/>
                  </a:solidFill>
                  <a:latin typeface="Times New Roman" pitchFamily="18" charset="0"/>
                </a:rPr>
                <a:t>Q</a:t>
              </a:r>
              <a:endParaRPr lang="en-US" altLang="en-US" sz="2400" dirty="0" smtClean="0">
                <a:solidFill>
                  <a:srgbClr val="EAEAEA"/>
                </a:solidFill>
                <a:latin typeface="Times New Roman" pitchFamily="18" charset="0"/>
              </a:endParaRPr>
            </a:p>
          </p:txBody>
        </p:sp>
        <p:sp>
          <p:nvSpPr>
            <p:cNvPr id="266" name="Freeform 299"/>
            <p:cNvSpPr>
              <a:spLocks/>
            </p:cNvSpPr>
            <p:nvPr/>
          </p:nvSpPr>
          <p:spPr bwMode="auto">
            <a:xfrm>
              <a:off x="8079097" y="4375204"/>
              <a:ext cx="62780" cy="69926"/>
            </a:xfrm>
            <a:custGeom>
              <a:avLst/>
              <a:gdLst>
                <a:gd name="T0" fmla="*/ 2 w 11"/>
                <a:gd name="T1" fmla="*/ 13 h 13"/>
                <a:gd name="T2" fmla="*/ 11 w 11"/>
                <a:gd name="T3" fmla="*/ 1 h 13"/>
                <a:gd name="T4" fmla="*/ 9 w 11"/>
                <a:gd name="T5" fmla="*/ 0 h 13"/>
                <a:gd name="T6" fmla="*/ 0 w 11"/>
                <a:gd name="T7" fmla="*/ 12 h 13"/>
                <a:gd name="T8" fmla="*/ 2 w 11"/>
                <a:gd name="T9" fmla="*/ 13 h 13"/>
              </a:gdLst>
              <a:ahLst/>
              <a:cxnLst>
                <a:cxn ang="0">
                  <a:pos x="T0" y="T1"/>
                </a:cxn>
                <a:cxn ang="0">
                  <a:pos x="T2" y="T3"/>
                </a:cxn>
                <a:cxn ang="0">
                  <a:pos x="T4" y="T5"/>
                </a:cxn>
                <a:cxn ang="0">
                  <a:pos x="T6" y="T7"/>
                </a:cxn>
                <a:cxn ang="0">
                  <a:pos x="T8" y="T9"/>
                </a:cxn>
              </a:cxnLst>
              <a:rect l="0" t="0" r="r" b="b"/>
              <a:pathLst>
                <a:path w="11" h="13">
                  <a:moveTo>
                    <a:pt x="2" y="13"/>
                  </a:moveTo>
                  <a:lnTo>
                    <a:pt x="11" y="1"/>
                  </a:lnTo>
                  <a:lnTo>
                    <a:pt x="9" y="0"/>
                  </a:lnTo>
                  <a:lnTo>
                    <a:pt x="0" y="12"/>
                  </a:lnTo>
                  <a:lnTo>
                    <a:pt x="2"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267" name="Freeform 300"/>
            <p:cNvSpPr>
              <a:spLocks/>
            </p:cNvSpPr>
            <p:nvPr/>
          </p:nvSpPr>
          <p:spPr bwMode="auto">
            <a:xfrm>
              <a:off x="11594756" y="4375204"/>
              <a:ext cx="55536" cy="69926"/>
            </a:xfrm>
            <a:custGeom>
              <a:avLst/>
              <a:gdLst>
                <a:gd name="T0" fmla="*/ 10 w 10"/>
                <a:gd name="T1" fmla="*/ 12 h 13"/>
                <a:gd name="T2" fmla="*/ 2 w 10"/>
                <a:gd name="T3" fmla="*/ 0 h 13"/>
                <a:gd name="T4" fmla="*/ 0 w 10"/>
                <a:gd name="T5" fmla="*/ 1 h 13"/>
                <a:gd name="T6" fmla="*/ 8 w 10"/>
                <a:gd name="T7" fmla="*/ 13 h 13"/>
                <a:gd name="T8" fmla="*/ 10 w 10"/>
                <a:gd name="T9" fmla="*/ 12 h 13"/>
              </a:gdLst>
              <a:ahLst/>
              <a:cxnLst>
                <a:cxn ang="0">
                  <a:pos x="T0" y="T1"/>
                </a:cxn>
                <a:cxn ang="0">
                  <a:pos x="T2" y="T3"/>
                </a:cxn>
                <a:cxn ang="0">
                  <a:pos x="T4" y="T5"/>
                </a:cxn>
                <a:cxn ang="0">
                  <a:pos x="T6" y="T7"/>
                </a:cxn>
                <a:cxn ang="0">
                  <a:pos x="T8" y="T9"/>
                </a:cxn>
              </a:cxnLst>
              <a:rect l="0" t="0" r="r" b="b"/>
              <a:pathLst>
                <a:path w="10" h="13">
                  <a:moveTo>
                    <a:pt x="10" y="12"/>
                  </a:moveTo>
                  <a:lnTo>
                    <a:pt x="2" y="0"/>
                  </a:lnTo>
                  <a:lnTo>
                    <a:pt x="0" y="1"/>
                  </a:lnTo>
                  <a:lnTo>
                    <a:pt x="8" y="13"/>
                  </a:lnTo>
                  <a:lnTo>
                    <a:pt x="1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268" name="Rectangle 302"/>
            <p:cNvSpPr>
              <a:spLocks noChangeArrowheads="1"/>
            </p:cNvSpPr>
            <p:nvPr/>
          </p:nvSpPr>
          <p:spPr bwMode="auto">
            <a:xfrm>
              <a:off x="11559744" y="4439751"/>
              <a:ext cx="85719" cy="107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269" name="Freeform 303"/>
            <p:cNvSpPr>
              <a:spLocks/>
            </p:cNvSpPr>
            <p:nvPr/>
          </p:nvSpPr>
          <p:spPr bwMode="auto">
            <a:xfrm>
              <a:off x="8278302" y="4641996"/>
              <a:ext cx="62780" cy="69926"/>
            </a:xfrm>
            <a:custGeom>
              <a:avLst/>
              <a:gdLst>
                <a:gd name="T0" fmla="*/ 2 w 11"/>
                <a:gd name="T1" fmla="*/ 13 h 13"/>
                <a:gd name="T2" fmla="*/ 11 w 11"/>
                <a:gd name="T3" fmla="*/ 1 h 13"/>
                <a:gd name="T4" fmla="*/ 9 w 11"/>
                <a:gd name="T5" fmla="*/ 0 h 13"/>
                <a:gd name="T6" fmla="*/ 0 w 11"/>
                <a:gd name="T7" fmla="*/ 13 h 13"/>
                <a:gd name="T8" fmla="*/ 2 w 11"/>
                <a:gd name="T9" fmla="*/ 13 h 13"/>
              </a:gdLst>
              <a:ahLst/>
              <a:cxnLst>
                <a:cxn ang="0">
                  <a:pos x="T0" y="T1"/>
                </a:cxn>
                <a:cxn ang="0">
                  <a:pos x="T2" y="T3"/>
                </a:cxn>
                <a:cxn ang="0">
                  <a:pos x="T4" y="T5"/>
                </a:cxn>
                <a:cxn ang="0">
                  <a:pos x="T6" y="T7"/>
                </a:cxn>
                <a:cxn ang="0">
                  <a:pos x="T8" y="T9"/>
                </a:cxn>
              </a:cxnLst>
              <a:rect l="0" t="0" r="r" b="b"/>
              <a:pathLst>
                <a:path w="11" h="13">
                  <a:moveTo>
                    <a:pt x="2" y="13"/>
                  </a:moveTo>
                  <a:lnTo>
                    <a:pt x="11" y="1"/>
                  </a:lnTo>
                  <a:lnTo>
                    <a:pt x="9" y="0"/>
                  </a:lnTo>
                  <a:lnTo>
                    <a:pt x="0" y="13"/>
                  </a:lnTo>
                  <a:lnTo>
                    <a:pt x="2"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270" name="Freeform 304"/>
            <p:cNvSpPr>
              <a:spLocks/>
            </p:cNvSpPr>
            <p:nvPr/>
          </p:nvSpPr>
          <p:spPr bwMode="auto">
            <a:xfrm>
              <a:off x="11394344" y="4641996"/>
              <a:ext cx="56743" cy="69926"/>
            </a:xfrm>
            <a:custGeom>
              <a:avLst/>
              <a:gdLst>
                <a:gd name="T0" fmla="*/ 10 w 10"/>
                <a:gd name="T1" fmla="*/ 13 h 13"/>
                <a:gd name="T2" fmla="*/ 2 w 10"/>
                <a:gd name="T3" fmla="*/ 0 h 13"/>
                <a:gd name="T4" fmla="*/ 0 w 10"/>
                <a:gd name="T5" fmla="*/ 1 h 13"/>
                <a:gd name="T6" fmla="*/ 9 w 10"/>
                <a:gd name="T7" fmla="*/ 13 h 13"/>
                <a:gd name="T8" fmla="*/ 10 w 10"/>
                <a:gd name="T9" fmla="*/ 13 h 13"/>
              </a:gdLst>
              <a:ahLst/>
              <a:cxnLst>
                <a:cxn ang="0">
                  <a:pos x="T0" y="T1"/>
                </a:cxn>
                <a:cxn ang="0">
                  <a:pos x="T2" y="T3"/>
                </a:cxn>
                <a:cxn ang="0">
                  <a:pos x="T4" y="T5"/>
                </a:cxn>
                <a:cxn ang="0">
                  <a:pos x="T6" y="T7"/>
                </a:cxn>
                <a:cxn ang="0">
                  <a:pos x="T8" y="T9"/>
                </a:cxn>
              </a:cxnLst>
              <a:rect l="0" t="0" r="r" b="b"/>
              <a:pathLst>
                <a:path w="10" h="13">
                  <a:moveTo>
                    <a:pt x="10" y="13"/>
                  </a:moveTo>
                  <a:lnTo>
                    <a:pt x="2" y="0"/>
                  </a:lnTo>
                  <a:lnTo>
                    <a:pt x="0" y="1"/>
                  </a:lnTo>
                  <a:lnTo>
                    <a:pt x="9" y="13"/>
                  </a:lnTo>
                  <a:lnTo>
                    <a:pt x="10"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271" name="Rectangle 305"/>
            <p:cNvSpPr>
              <a:spLocks noChangeArrowheads="1"/>
            </p:cNvSpPr>
            <p:nvPr/>
          </p:nvSpPr>
          <p:spPr bwMode="auto">
            <a:xfrm>
              <a:off x="8284339" y="4706543"/>
              <a:ext cx="85718" cy="107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272" name="Rectangle 306"/>
            <p:cNvSpPr>
              <a:spLocks noChangeArrowheads="1"/>
            </p:cNvSpPr>
            <p:nvPr/>
          </p:nvSpPr>
          <p:spPr bwMode="auto">
            <a:xfrm>
              <a:off x="11359332" y="4706543"/>
              <a:ext cx="91755" cy="107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273" name="Freeform 307"/>
            <p:cNvSpPr>
              <a:spLocks/>
            </p:cNvSpPr>
            <p:nvPr/>
          </p:nvSpPr>
          <p:spPr bwMode="auto">
            <a:xfrm>
              <a:off x="8478714" y="4899107"/>
              <a:ext cx="57950" cy="75304"/>
            </a:xfrm>
            <a:custGeom>
              <a:avLst/>
              <a:gdLst>
                <a:gd name="T0" fmla="*/ 2 w 10"/>
                <a:gd name="T1" fmla="*/ 14 h 14"/>
                <a:gd name="T2" fmla="*/ 10 w 10"/>
                <a:gd name="T3" fmla="*/ 1 h 14"/>
                <a:gd name="T4" fmla="*/ 8 w 10"/>
                <a:gd name="T5" fmla="*/ 0 h 14"/>
                <a:gd name="T6" fmla="*/ 0 w 10"/>
                <a:gd name="T7" fmla="*/ 13 h 14"/>
                <a:gd name="T8" fmla="*/ 2 w 10"/>
                <a:gd name="T9" fmla="*/ 14 h 14"/>
              </a:gdLst>
              <a:ahLst/>
              <a:cxnLst>
                <a:cxn ang="0">
                  <a:pos x="T0" y="T1"/>
                </a:cxn>
                <a:cxn ang="0">
                  <a:pos x="T2" y="T3"/>
                </a:cxn>
                <a:cxn ang="0">
                  <a:pos x="T4" y="T5"/>
                </a:cxn>
                <a:cxn ang="0">
                  <a:pos x="T6" y="T7"/>
                </a:cxn>
                <a:cxn ang="0">
                  <a:pos x="T8" y="T9"/>
                </a:cxn>
              </a:cxnLst>
              <a:rect l="0" t="0" r="r" b="b"/>
              <a:pathLst>
                <a:path w="10" h="14">
                  <a:moveTo>
                    <a:pt x="2" y="14"/>
                  </a:moveTo>
                  <a:lnTo>
                    <a:pt x="10" y="1"/>
                  </a:lnTo>
                  <a:lnTo>
                    <a:pt x="8" y="0"/>
                  </a:lnTo>
                  <a:lnTo>
                    <a:pt x="0" y="13"/>
                  </a:lnTo>
                  <a:lnTo>
                    <a:pt x="2"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274" name="Freeform 308"/>
            <p:cNvSpPr>
              <a:spLocks/>
            </p:cNvSpPr>
            <p:nvPr/>
          </p:nvSpPr>
          <p:spPr bwMode="auto">
            <a:xfrm>
              <a:off x="11195139" y="4899107"/>
              <a:ext cx="62780" cy="75304"/>
            </a:xfrm>
            <a:custGeom>
              <a:avLst/>
              <a:gdLst>
                <a:gd name="T0" fmla="*/ 11 w 11"/>
                <a:gd name="T1" fmla="*/ 13 h 14"/>
                <a:gd name="T2" fmla="*/ 2 w 11"/>
                <a:gd name="T3" fmla="*/ 0 h 14"/>
                <a:gd name="T4" fmla="*/ 0 w 11"/>
                <a:gd name="T5" fmla="*/ 1 h 14"/>
                <a:gd name="T6" fmla="*/ 9 w 11"/>
                <a:gd name="T7" fmla="*/ 14 h 14"/>
                <a:gd name="T8" fmla="*/ 11 w 11"/>
                <a:gd name="T9" fmla="*/ 13 h 14"/>
              </a:gdLst>
              <a:ahLst/>
              <a:cxnLst>
                <a:cxn ang="0">
                  <a:pos x="T0" y="T1"/>
                </a:cxn>
                <a:cxn ang="0">
                  <a:pos x="T2" y="T3"/>
                </a:cxn>
                <a:cxn ang="0">
                  <a:pos x="T4" y="T5"/>
                </a:cxn>
                <a:cxn ang="0">
                  <a:pos x="T6" y="T7"/>
                </a:cxn>
                <a:cxn ang="0">
                  <a:pos x="T8" y="T9"/>
                </a:cxn>
              </a:cxnLst>
              <a:rect l="0" t="0" r="r" b="b"/>
              <a:pathLst>
                <a:path w="11" h="14">
                  <a:moveTo>
                    <a:pt x="11" y="13"/>
                  </a:moveTo>
                  <a:lnTo>
                    <a:pt x="2" y="0"/>
                  </a:lnTo>
                  <a:lnTo>
                    <a:pt x="0" y="1"/>
                  </a:lnTo>
                  <a:lnTo>
                    <a:pt x="9" y="14"/>
                  </a:lnTo>
                  <a:lnTo>
                    <a:pt x="11"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275" name="Rectangle 309"/>
            <p:cNvSpPr>
              <a:spLocks noChangeArrowheads="1"/>
            </p:cNvSpPr>
            <p:nvPr/>
          </p:nvSpPr>
          <p:spPr bwMode="auto">
            <a:xfrm>
              <a:off x="8484750" y="4963653"/>
              <a:ext cx="84511" cy="107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276" name="Rectangle 310"/>
            <p:cNvSpPr>
              <a:spLocks noChangeArrowheads="1"/>
            </p:cNvSpPr>
            <p:nvPr/>
          </p:nvSpPr>
          <p:spPr bwMode="auto">
            <a:xfrm>
              <a:off x="11166164" y="4963653"/>
              <a:ext cx="85719" cy="107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277" name="Freeform 311"/>
            <p:cNvSpPr>
              <a:spLocks/>
            </p:cNvSpPr>
            <p:nvPr/>
          </p:nvSpPr>
          <p:spPr bwMode="auto">
            <a:xfrm>
              <a:off x="8677918" y="5171277"/>
              <a:ext cx="57950" cy="69926"/>
            </a:xfrm>
            <a:custGeom>
              <a:avLst/>
              <a:gdLst>
                <a:gd name="T0" fmla="*/ 1 w 10"/>
                <a:gd name="T1" fmla="*/ 13 h 13"/>
                <a:gd name="T2" fmla="*/ 10 w 10"/>
                <a:gd name="T3" fmla="*/ 0 h 13"/>
                <a:gd name="T4" fmla="*/ 8 w 10"/>
                <a:gd name="T5" fmla="*/ 0 h 13"/>
                <a:gd name="T6" fmla="*/ 0 w 10"/>
                <a:gd name="T7" fmla="*/ 12 h 13"/>
                <a:gd name="T8" fmla="*/ 1 w 10"/>
                <a:gd name="T9" fmla="*/ 13 h 13"/>
              </a:gdLst>
              <a:ahLst/>
              <a:cxnLst>
                <a:cxn ang="0">
                  <a:pos x="T0" y="T1"/>
                </a:cxn>
                <a:cxn ang="0">
                  <a:pos x="T2" y="T3"/>
                </a:cxn>
                <a:cxn ang="0">
                  <a:pos x="T4" y="T5"/>
                </a:cxn>
                <a:cxn ang="0">
                  <a:pos x="T6" y="T7"/>
                </a:cxn>
                <a:cxn ang="0">
                  <a:pos x="T8" y="T9"/>
                </a:cxn>
              </a:cxnLst>
              <a:rect l="0" t="0" r="r" b="b"/>
              <a:pathLst>
                <a:path w="10" h="13">
                  <a:moveTo>
                    <a:pt x="1" y="13"/>
                  </a:moveTo>
                  <a:lnTo>
                    <a:pt x="10" y="0"/>
                  </a:lnTo>
                  <a:lnTo>
                    <a:pt x="8" y="0"/>
                  </a:lnTo>
                  <a:lnTo>
                    <a:pt x="0" y="12"/>
                  </a:lnTo>
                  <a:lnTo>
                    <a:pt x="1"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278" name="Freeform 312"/>
            <p:cNvSpPr>
              <a:spLocks/>
            </p:cNvSpPr>
            <p:nvPr/>
          </p:nvSpPr>
          <p:spPr bwMode="auto">
            <a:xfrm>
              <a:off x="10994728" y="5171277"/>
              <a:ext cx="63987" cy="69926"/>
            </a:xfrm>
            <a:custGeom>
              <a:avLst/>
              <a:gdLst>
                <a:gd name="T0" fmla="*/ 11 w 11"/>
                <a:gd name="T1" fmla="*/ 12 h 13"/>
                <a:gd name="T2" fmla="*/ 2 w 11"/>
                <a:gd name="T3" fmla="*/ 0 h 13"/>
                <a:gd name="T4" fmla="*/ 0 w 11"/>
                <a:gd name="T5" fmla="*/ 0 h 13"/>
                <a:gd name="T6" fmla="*/ 9 w 11"/>
                <a:gd name="T7" fmla="*/ 13 h 13"/>
                <a:gd name="T8" fmla="*/ 11 w 11"/>
                <a:gd name="T9" fmla="*/ 12 h 13"/>
              </a:gdLst>
              <a:ahLst/>
              <a:cxnLst>
                <a:cxn ang="0">
                  <a:pos x="T0" y="T1"/>
                </a:cxn>
                <a:cxn ang="0">
                  <a:pos x="T2" y="T3"/>
                </a:cxn>
                <a:cxn ang="0">
                  <a:pos x="T4" y="T5"/>
                </a:cxn>
                <a:cxn ang="0">
                  <a:pos x="T6" y="T7"/>
                </a:cxn>
                <a:cxn ang="0">
                  <a:pos x="T8" y="T9"/>
                </a:cxn>
              </a:cxnLst>
              <a:rect l="0" t="0" r="r" b="b"/>
              <a:pathLst>
                <a:path w="11" h="13">
                  <a:moveTo>
                    <a:pt x="11" y="12"/>
                  </a:moveTo>
                  <a:lnTo>
                    <a:pt x="2" y="0"/>
                  </a:lnTo>
                  <a:lnTo>
                    <a:pt x="0" y="0"/>
                  </a:lnTo>
                  <a:lnTo>
                    <a:pt x="9" y="13"/>
                  </a:lnTo>
                  <a:lnTo>
                    <a:pt x="11"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279" name="Rectangle 313"/>
            <p:cNvSpPr>
              <a:spLocks noChangeArrowheads="1"/>
            </p:cNvSpPr>
            <p:nvPr/>
          </p:nvSpPr>
          <p:spPr bwMode="auto">
            <a:xfrm>
              <a:off x="8677918" y="5235824"/>
              <a:ext cx="91755" cy="53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280" name="Rectangle 314"/>
            <p:cNvSpPr>
              <a:spLocks noChangeArrowheads="1"/>
            </p:cNvSpPr>
            <p:nvPr/>
          </p:nvSpPr>
          <p:spPr bwMode="auto">
            <a:xfrm>
              <a:off x="10966960" y="5235824"/>
              <a:ext cx="85718" cy="53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281" name="Freeform 315"/>
            <p:cNvSpPr>
              <a:spLocks/>
            </p:cNvSpPr>
            <p:nvPr/>
          </p:nvSpPr>
          <p:spPr bwMode="auto">
            <a:xfrm>
              <a:off x="8872293" y="5439145"/>
              <a:ext cx="62780" cy="69925"/>
            </a:xfrm>
            <a:custGeom>
              <a:avLst/>
              <a:gdLst>
                <a:gd name="T0" fmla="*/ 2 w 11"/>
                <a:gd name="T1" fmla="*/ 13 h 13"/>
                <a:gd name="T2" fmla="*/ 11 w 11"/>
                <a:gd name="T3" fmla="*/ 1 h 13"/>
                <a:gd name="T4" fmla="*/ 9 w 11"/>
                <a:gd name="T5" fmla="*/ 0 h 13"/>
                <a:gd name="T6" fmla="*/ 0 w 11"/>
                <a:gd name="T7" fmla="*/ 12 h 13"/>
                <a:gd name="T8" fmla="*/ 2 w 11"/>
                <a:gd name="T9" fmla="*/ 13 h 13"/>
              </a:gdLst>
              <a:ahLst/>
              <a:cxnLst>
                <a:cxn ang="0">
                  <a:pos x="T0" y="T1"/>
                </a:cxn>
                <a:cxn ang="0">
                  <a:pos x="T2" y="T3"/>
                </a:cxn>
                <a:cxn ang="0">
                  <a:pos x="T4" y="T5"/>
                </a:cxn>
                <a:cxn ang="0">
                  <a:pos x="T6" y="T7"/>
                </a:cxn>
                <a:cxn ang="0">
                  <a:pos x="T8" y="T9"/>
                </a:cxn>
              </a:cxnLst>
              <a:rect l="0" t="0" r="r" b="b"/>
              <a:pathLst>
                <a:path w="11" h="13">
                  <a:moveTo>
                    <a:pt x="2" y="13"/>
                  </a:moveTo>
                  <a:lnTo>
                    <a:pt x="11" y="1"/>
                  </a:lnTo>
                  <a:lnTo>
                    <a:pt x="9" y="0"/>
                  </a:lnTo>
                  <a:lnTo>
                    <a:pt x="0" y="12"/>
                  </a:lnTo>
                  <a:lnTo>
                    <a:pt x="2"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282" name="Freeform 316"/>
            <p:cNvSpPr>
              <a:spLocks/>
            </p:cNvSpPr>
            <p:nvPr/>
          </p:nvSpPr>
          <p:spPr bwMode="auto">
            <a:xfrm>
              <a:off x="10794316" y="5439145"/>
              <a:ext cx="63987" cy="69925"/>
            </a:xfrm>
            <a:custGeom>
              <a:avLst/>
              <a:gdLst>
                <a:gd name="T0" fmla="*/ 11 w 11"/>
                <a:gd name="T1" fmla="*/ 12 h 13"/>
                <a:gd name="T2" fmla="*/ 2 w 11"/>
                <a:gd name="T3" fmla="*/ 0 h 13"/>
                <a:gd name="T4" fmla="*/ 0 w 11"/>
                <a:gd name="T5" fmla="*/ 1 h 13"/>
                <a:gd name="T6" fmla="*/ 9 w 11"/>
                <a:gd name="T7" fmla="*/ 13 h 13"/>
                <a:gd name="T8" fmla="*/ 11 w 11"/>
                <a:gd name="T9" fmla="*/ 12 h 13"/>
              </a:gdLst>
              <a:ahLst/>
              <a:cxnLst>
                <a:cxn ang="0">
                  <a:pos x="T0" y="T1"/>
                </a:cxn>
                <a:cxn ang="0">
                  <a:pos x="T2" y="T3"/>
                </a:cxn>
                <a:cxn ang="0">
                  <a:pos x="T4" y="T5"/>
                </a:cxn>
                <a:cxn ang="0">
                  <a:pos x="T6" y="T7"/>
                </a:cxn>
                <a:cxn ang="0">
                  <a:pos x="T8" y="T9"/>
                </a:cxn>
              </a:cxnLst>
              <a:rect l="0" t="0" r="r" b="b"/>
              <a:pathLst>
                <a:path w="11" h="13">
                  <a:moveTo>
                    <a:pt x="11" y="12"/>
                  </a:moveTo>
                  <a:lnTo>
                    <a:pt x="2" y="0"/>
                  </a:lnTo>
                  <a:lnTo>
                    <a:pt x="0" y="1"/>
                  </a:lnTo>
                  <a:lnTo>
                    <a:pt x="9" y="13"/>
                  </a:lnTo>
                  <a:lnTo>
                    <a:pt x="11"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283" name="Rectangle 317"/>
            <p:cNvSpPr>
              <a:spLocks noChangeArrowheads="1"/>
            </p:cNvSpPr>
            <p:nvPr/>
          </p:nvSpPr>
          <p:spPr bwMode="auto">
            <a:xfrm>
              <a:off x="8878330" y="5503692"/>
              <a:ext cx="90547" cy="107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284" name="Rectangle 318"/>
            <p:cNvSpPr>
              <a:spLocks noChangeArrowheads="1"/>
            </p:cNvSpPr>
            <p:nvPr/>
          </p:nvSpPr>
          <p:spPr bwMode="auto">
            <a:xfrm>
              <a:off x="10767755" y="5503692"/>
              <a:ext cx="84511" cy="107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285" name="Freeform 319"/>
            <p:cNvSpPr>
              <a:spLocks/>
            </p:cNvSpPr>
            <p:nvPr/>
          </p:nvSpPr>
          <p:spPr bwMode="auto">
            <a:xfrm>
              <a:off x="9072705" y="5696255"/>
              <a:ext cx="61573" cy="68850"/>
            </a:xfrm>
            <a:custGeom>
              <a:avLst/>
              <a:gdLst>
                <a:gd name="T0" fmla="*/ 2 w 11"/>
                <a:gd name="T1" fmla="*/ 13 h 13"/>
                <a:gd name="T2" fmla="*/ 11 w 11"/>
                <a:gd name="T3" fmla="*/ 1 h 13"/>
                <a:gd name="T4" fmla="*/ 9 w 11"/>
                <a:gd name="T5" fmla="*/ 0 h 13"/>
                <a:gd name="T6" fmla="*/ 0 w 11"/>
                <a:gd name="T7" fmla="*/ 13 h 13"/>
                <a:gd name="T8" fmla="*/ 2 w 11"/>
                <a:gd name="T9" fmla="*/ 13 h 13"/>
              </a:gdLst>
              <a:ahLst/>
              <a:cxnLst>
                <a:cxn ang="0">
                  <a:pos x="T0" y="T1"/>
                </a:cxn>
                <a:cxn ang="0">
                  <a:pos x="T2" y="T3"/>
                </a:cxn>
                <a:cxn ang="0">
                  <a:pos x="T4" y="T5"/>
                </a:cxn>
                <a:cxn ang="0">
                  <a:pos x="T6" y="T7"/>
                </a:cxn>
                <a:cxn ang="0">
                  <a:pos x="T8" y="T9"/>
                </a:cxn>
              </a:cxnLst>
              <a:rect l="0" t="0" r="r" b="b"/>
              <a:pathLst>
                <a:path w="11" h="13">
                  <a:moveTo>
                    <a:pt x="2" y="13"/>
                  </a:moveTo>
                  <a:lnTo>
                    <a:pt x="11" y="1"/>
                  </a:lnTo>
                  <a:lnTo>
                    <a:pt x="9" y="0"/>
                  </a:lnTo>
                  <a:lnTo>
                    <a:pt x="0" y="13"/>
                  </a:lnTo>
                  <a:lnTo>
                    <a:pt x="2"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286" name="Freeform 320"/>
            <p:cNvSpPr>
              <a:spLocks/>
            </p:cNvSpPr>
            <p:nvPr/>
          </p:nvSpPr>
          <p:spPr bwMode="auto">
            <a:xfrm>
              <a:off x="10601148" y="5696255"/>
              <a:ext cx="56744" cy="68850"/>
            </a:xfrm>
            <a:custGeom>
              <a:avLst/>
              <a:gdLst>
                <a:gd name="T0" fmla="*/ 10 w 10"/>
                <a:gd name="T1" fmla="*/ 13 h 13"/>
                <a:gd name="T2" fmla="*/ 2 w 10"/>
                <a:gd name="T3" fmla="*/ 0 h 13"/>
                <a:gd name="T4" fmla="*/ 0 w 10"/>
                <a:gd name="T5" fmla="*/ 1 h 13"/>
                <a:gd name="T6" fmla="*/ 8 w 10"/>
                <a:gd name="T7" fmla="*/ 13 h 13"/>
                <a:gd name="T8" fmla="*/ 10 w 10"/>
                <a:gd name="T9" fmla="*/ 13 h 13"/>
              </a:gdLst>
              <a:ahLst/>
              <a:cxnLst>
                <a:cxn ang="0">
                  <a:pos x="T0" y="T1"/>
                </a:cxn>
                <a:cxn ang="0">
                  <a:pos x="T2" y="T3"/>
                </a:cxn>
                <a:cxn ang="0">
                  <a:pos x="T4" y="T5"/>
                </a:cxn>
                <a:cxn ang="0">
                  <a:pos x="T6" y="T7"/>
                </a:cxn>
                <a:cxn ang="0">
                  <a:pos x="T8" y="T9"/>
                </a:cxn>
              </a:cxnLst>
              <a:rect l="0" t="0" r="r" b="b"/>
              <a:pathLst>
                <a:path w="10" h="13">
                  <a:moveTo>
                    <a:pt x="10" y="13"/>
                  </a:moveTo>
                  <a:lnTo>
                    <a:pt x="2" y="0"/>
                  </a:lnTo>
                  <a:lnTo>
                    <a:pt x="0" y="1"/>
                  </a:lnTo>
                  <a:lnTo>
                    <a:pt x="8" y="13"/>
                  </a:lnTo>
                  <a:lnTo>
                    <a:pt x="10"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287" name="Rectangle 321"/>
            <p:cNvSpPr>
              <a:spLocks noChangeArrowheads="1"/>
            </p:cNvSpPr>
            <p:nvPr/>
          </p:nvSpPr>
          <p:spPr bwMode="auto">
            <a:xfrm>
              <a:off x="9078742" y="5760802"/>
              <a:ext cx="84511" cy="968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288" name="Rectangle 322"/>
            <p:cNvSpPr>
              <a:spLocks noChangeArrowheads="1"/>
            </p:cNvSpPr>
            <p:nvPr/>
          </p:nvSpPr>
          <p:spPr bwMode="auto">
            <a:xfrm>
              <a:off x="10567343" y="5760802"/>
              <a:ext cx="85719" cy="968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289" name="Freeform 323"/>
            <p:cNvSpPr>
              <a:spLocks/>
            </p:cNvSpPr>
            <p:nvPr/>
          </p:nvSpPr>
          <p:spPr bwMode="auto">
            <a:xfrm>
              <a:off x="11394344" y="4171883"/>
              <a:ext cx="56743" cy="75304"/>
            </a:xfrm>
            <a:custGeom>
              <a:avLst/>
              <a:gdLst>
                <a:gd name="T0" fmla="*/ 2 w 10"/>
                <a:gd name="T1" fmla="*/ 14 h 14"/>
                <a:gd name="T2" fmla="*/ 10 w 10"/>
                <a:gd name="T3" fmla="*/ 1 h 14"/>
                <a:gd name="T4" fmla="*/ 9 w 10"/>
                <a:gd name="T5" fmla="*/ 0 h 14"/>
                <a:gd name="T6" fmla="*/ 0 w 10"/>
                <a:gd name="T7" fmla="*/ 13 h 14"/>
                <a:gd name="T8" fmla="*/ 2 w 10"/>
                <a:gd name="T9" fmla="*/ 14 h 14"/>
              </a:gdLst>
              <a:ahLst/>
              <a:cxnLst>
                <a:cxn ang="0">
                  <a:pos x="T0" y="T1"/>
                </a:cxn>
                <a:cxn ang="0">
                  <a:pos x="T2" y="T3"/>
                </a:cxn>
                <a:cxn ang="0">
                  <a:pos x="T4" y="T5"/>
                </a:cxn>
                <a:cxn ang="0">
                  <a:pos x="T6" y="T7"/>
                </a:cxn>
                <a:cxn ang="0">
                  <a:pos x="T8" y="T9"/>
                </a:cxn>
              </a:cxnLst>
              <a:rect l="0" t="0" r="r" b="b"/>
              <a:pathLst>
                <a:path w="10" h="14">
                  <a:moveTo>
                    <a:pt x="2" y="14"/>
                  </a:moveTo>
                  <a:lnTo>
                    <a:pt x="10" y="1"/>
                  </a:lnTo>
                  <a:lnTo>
                    <a:pt x="9" y="0"/>
                  </a:lnTo>
                  <a:lnTo>
                    <a:pt x="0" y="13"/>
                  </a:lnTo>
                  <a:lnTo>
                    <a:pt x="2"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290" name="Freeform 324"/>
            <p:cNvSpPr>
              <a:spLocks/>
            </p:cNvSpPr>
            <p:nvPr/>
          </p:nvSpPr>
          <p:spPr bwMode="auto">
            <a:xfrm>
              <a:off x="7879893" y="4171883"/>
              <a:ext cx="1203679" cy="1598600"/>
            </a:xfrm>
            <a:custGeom>
              <a:avLst/>
              <a:gdLst>
                <a:gd name="T0" fmla="*/ 0 w 211"/>
                <a:gd name="T1" fmla="*/ 1 h 299"/>
                <a:gd name="T2" fmla="*/ 209 w 211"/>
                <a:gd name="T3" fmla="*/ 299 h 299"/>
                <a:gd name="T4" fmla="*/ 211 w 211"/>
                <a:gd name="T5" fmla="*/ 298 h 299"/>
                <a:gd name="T6" fmla="*/ 2 w 211"/>
                <a:gd name="T7" fmla="*/ 0 h 299"/>
                <a:gd name="T8" fmla="*/ 0 w 211"/>
                <a:gd name="T9" fmla="*/ 1 h 299"/>
              </a:gdLst>
              <a:ahLst/>
              <a:cxnLst>
                <a:cxn ang="0">
                  <a:pos x="T0" y="T1"/>
                </a:cxn>
                <a:cxn ang="0">
                  <a:pos x="T2" y="T3"/>
                </a:cxn>
                <a:cxn ang="0">
                  <a:pos x="T4" y="T5"/>
                </a:cxn>
                <a:cxn ang="0">
                  <a:pos x="T6" y="T7"/>
                </a:cxn>
                <a:cxn ang="0">
                  <a:pos x="T8" y="T9"/>
                </a:cxn>
              </a:cxnLst>
              <a:rect l="0" t="0" r="r" b="b"/>
              <a:pathLst>
                <a:path w="211" h="299">
                  <a:moveTo>
                    <a:pt x="0" y="1"/>
                  </a:moveTo>
                  <a:lnTo>
                    <a:pt x="209" y="299"/>
                  </a:lnTo>
                  <a:lnTo>
                    <a:pt x="211" y="298"/>
                  </a:lnTo>
                  <a:lnTo>
                    <a:pt x="2" y="0"/>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291" name="Freeform 325"/>
            <p:cNvSpPr>
              <a:spLocks/>
            </p:cNvSpPr>
            <p:nvPr/>
          </p:nvSpPr>
          <p:spPr bwMode="auto">
            <a:xfrm>
              <a:off x="10647025" y="4171883"/>
              <a:ext cx="1203679" cy="1598600"/>
            </a:xfrm>
            <a:custGeom>
              <a:avLst/>
              <a:gdLst>
                <a:gd name="T0" fmla="*/ 209 w 211"/>
                <a:gd name="T1" fmla="*/ 0 h 299"/>
                <a:gd name="T2" fmla="*/ 0 w 211"/>
                <a:gd name="T3" fmla="*/ 298 h 299"/>
                <a:gd name="T4" fmla="*/ 2 w 211"/>
                <a:gd name="T5" fmla="*/ 299 h 299"/>
                <a:gd name="T6" fmla="*/ 211 w 211"/>
                <a:gd name="T7" fmla="*/ 1 h 299"/>
                <a:gd name="T8" fmla="*/ 209 w 211"/>
                <a:gd name="T9" fmla="*/ 0 h 299"/>
              </a:gdLst>
              <a:ahLst/>
              <a:cxnLst>
                <a:cxn ang="0">
                  <a:pos x="T0" y="T1"/>
                </a:cxn>
                <a:cxn ang="0">
                  <a:pos x="T2" y="T3"/>
                </a:cxn>
                <a:cxn ang="0">
                  <a:pos x="T4" y="T5"/>
                </a:cxn>
                <a:cxn ang="0">
                  <a:pos x="T6" y="T7"/>
                </a:cxn>
                <a:cxn ang="0">
                  <a:pos x="T8" y="T9"/>
                </a:cxn>
              </a:cxnLst>
              <a:rect l="0" t="0" r="r" b="b"/>
              <a:pathLst>
                <a:path w="211" h="299">
                  <a:moveTo>
                    <a:pt x="209" y="0"/>
                  </a:moveTo>
                  <a:lnTo>
                    <a:pt x="0" y="298"/>
                  </a:lnTo>
                  <a:lnTo>
                    <a:pt x="2" y="299"/>
                  </a:lnTo>
                  <a:lnTo>
                    <a:pt x="211" y="1"/>
                  </a:lnTo>
                  <a:lnTo>
                    <a:pt x="20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292" name="Rectangle 326"/>
            <p:cNvSpPr>
              <a:spLocks noChangeArrowheads="1"/>
            </p:cNvSpPr>
            <p:nvPr/>
          </p:nvSpPr>
          <p:spPr bwMode="auto">
            <a:xfrm>
              <a:off x="7885929" y="4171883"/>
              <a:ext cx="3959945" cy="107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293" name="Rectangle 327"/>
            <p:cNvSpPr>
              <a:spLocks noChangeArrowheads="1"/>
            </p:cNvSpPr>
            <p:nvPr/>
          </p:nvSpPr>
          <p:spPr bwMode="auto">
            <a:xfrm>
              <a:off x="9612560" y="5715493"/>
              <a:ext cx="5979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en-US" sz="2400" b="1" dirty="0" err="1" smtClean="0">
                  <a:solidFill>
                    <a:srgbClr val="FFFFFF"/>
                  </a:solidFill>
                  <a:latin typeface="Times New Roman" pitchFamily="18" charset="0"/>
                </a:rPr>
                <a:t>Foid</a:t>
              </a:r>
              <a:endParaRPr lang="en-US" altLang="en-US" sz="2400" dirty="0" smtClean="0">
                <a:solidFill>
                  <a:srgbClr val="EAEAEA"/>
                </a:solidFill>
                <a:latin typeface="Times New Roman" pitchFamily="18" charset="0"/>
              </a:endParaRPr>
            </a:p>
          </p:txBody>
        </p:sp>
        <p:sp>
          <p:nvSpPr>
            <p:cNvPr id="294" name="Rectangle 328"/>
            <p:cNvSpPr>
              <a:spLocks noChangeArrowheads="1"/>
            </p:cNvSpPr>
            <p:nvPr/>
          </p:nvSpPr>
          <p:spPr bwMode="auto">
            <a:xfrm>
              <a:off x="8085134" y="4439751"/>
              <a:ext cx="3560329" cy="107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295" name="Freeform 329"/>
            <p:cNvSpPr>
              <a:spLocks/>
            </p:cNvSpPr>
            <p:nvPr/>
          </p:nvSpPr>
          <p:spPr bwMode="auto">
            <a:xfrm>
              <a:off x="8278302" y="4177262"/>
              <a:ext cx="1073290" cy="1593222"/>
            </a:xfrm>
            <a:custGeom>
              <a:avLst/>
              <a:gdLst>
                <a:gd name="T0" fmla="*/ 2 w 188"/>
                <a:gd name="T1" fmla="*/ 0 h 298"/>
                <a:gd name="T2" fmla="*/ 188 w 188"/>
                <a:gd name="T3" fmla="*/ 297 h 298"/>
                <a:gd name="T4" fmla="*/ 186 w 188"/>
                <a:gd name="T5" fmla="*/ 298 h 298"/>
                <a:gd name="T6" fmla="*/ 0 w 188"/>
                <a:gd name="T7" fmla="*/ 0 h 298"/>
                <a:gd name="T8" fmla="*/ 2 w 188"/>
                <a:gd name="T9" fmla="*/ 0 h 298"/>
              </a:gdLst>
              <a:ahLst/>
              <a:cxnLst>
                <a:cxn ang="0">
                  <a:pos x="T0" y="T1"/>
                </a:cxn>
                <a:cxn ang="0">
                  <a:pos x="T2" y="T3"/>
                </a:cxn>
                <a:cxn ang="0">
                  <a:pos x="T4" y="T5"/>
                </a:cxn>
                <a:cxn ang="0">
                  <a:pos x="T6" y="T7"/>
                </a:cxn>
                <a:cxn ang="0">
                  <a:pos x="T8" y="T9"/>
                </a:cxn>
              </a:cxnLst>
              <a:rect l="0" t="0" r="r" b="b"/>
              <a:pathLst>
                <a:path w="188" h="298">
                  <a:moveTo>
                    <a:pt x="2" y="0"/>
                  </a:moveTo>
                  <a:lnTo>
                    <a:pt x="188" y="297"/>
                  </a:lnTo>
                  <a:lnTo>
                    <a:pt x="186" y="298"/>
                  </a:lnTo>
                  <a:lnTo>
                    <a:pt x="0"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296" name="Freeform 330"/>
            <p:cNvSpPr>
              <a:spLocks noEditPoints="1"/>
            </p:cNvSpPr>
            <p:nvPr/>
          </p:nvSpPr>
          <p:spPr bwMode="auto">
            <a:xfrm>
              <a:off x="10366931" y="4177262"/>
              <a:ext cx="1084156" cy="1593222"/>
            </a:xfrm>
            <a:custGeom>
              <a:avLst/>
              <a:gdLst>
                <a:gd name="T0" fmla="*/ 190 w 190"/>
                <a:gd name="T1" fmla="*/ 0 h 298"/>
                <a:gd name="T2" fmla="*/ 190 w 190"/>
                <a:gd name="T3" fmla="*/ 0 h 298"/>
                <a:gd name="T4" fmla="*/ 188 w 190"/>
                <a:gd name="T5" fmla="*/ 0 h 298"/>
                <a:gd name="T6" fmla="*/ 188 w 190"/>
                <a:gd name="T7" fmla="*/ 0 h 298"/>
                <a:gd name="T8" fmla="*/ 190 w 190"/>
                <a:gd name="T9" fmla="*/ 0 h 298"/>
                <a:gd name="T10" fmla="*/ 190 w 190"/>
                <a:gd name="T11" fmla="*/ 0 h 298"/>
                <a:gd name="T12" fmla="*/ 190 w 190"/>
                <a:gd name="T13" fmla="*/ 0 h 298"/>
                <a:gd name="T14" fmla="*/ 189 w 190"/>
                <a:gd name="T15" fmla="*/ 0 h 298"/>
                <a:gd name="T16" fmla="*/ 190 w 190"/>
                <a:gd name="T17" fmla="*/ 0 h 298"/>
                <a:gd name="T18" fmla="*/ 190 w 190"/>
                <a:gd name="T19" fmla="*/ 0 h 298"/>
                <a:gd name="T20" fmla="*/ 96 w 190"/>
                <a:gd name="T21" fmla="*/ 149 h 298"/>
                <a:gd name="T22" fmla="*/ 94 w 190"/>
                <a:gd name="T23" fmla="*/ 148 h 298"/>
                <a:gd name="T24" fmla="*/ 188 w 190"/>
                <a:gd name="T25" fmla="*/ 0 h 298"/>
                <a:gd name="T26" fmla="*/ 190 w 190"/>
                <a:gd name="T27" fmla="*/ 0 h 298"/>
                <a:gd name="T28" fmla="*/ 96 w 190"/>
                <a:gd name="T29" fmla="*/ 149 h 298"/>
                <a:gd name="T30" fmla="*/ 3 w 190"/>
                <a:gd name="T31" fmla="*/ 298 h 298"/>
                <a:gd name="T32" fmla="*/ 0 w 190"/>
                <a:gd name="T33" fmla="*/ 297 h 298"/>
                <a:gd name="T34" fmla="*/ 94 w 190"/>
                <a:gd name="T35" fmla="*/ 148 h 298"/>
                <a:gd name="T36" fmla="*/ 96 w 190"/>
                <a:gd name="T37" fmla="*/ 14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0" h="298">
                  <a:moveTo>
                    <a:pt x="190" y="0"/>
                  </a:moveTo>
                  <a:lnTo>
                    <a:pt x="190" y="0"/>
                  </a:lnTo>
                  <a:lnTo>
                    <a:pt x="188" y="0"/>
                  </a:lnTo>
                  <a:lnTo>
                    <a:pt x="188" y="0"/>
                  </a:lnTo>
                  <a:lnTo>
                    <a:pt x="190" y="0"/>
                  </a:lnTo>
                  <a:close/>
                  <a:moveTo>
                    <a:pt x="190" y="0"/>
                  </a:moveTo>
                  <a:lnTo>
                    <a:pt x="190" y="0"/>
                  </a:lnTo>
                  <a:lnTo>
                    <a:pt x="189" y="0"/>
                  </a:lnTo>
                  <a:lnTo>
                    <a:pt x="190" y="0"/>
                  </a:lnTo>
                  <a:close/>
                  <a:moveTo>
                    <a:pt x="190" y="0"/>
                  </a:moveTo>
                  <a:cubicBezTo>
                    <a:pt x="159" y="50"/>
                    <a:pt x="128" y="99"/>
                    <a:pt x="96" y="149"/>
                  </a:cubicBezTo>
                  <a:lnTo>
                    <a:pt x="94" y="148"/>
                  </a:lnTo>
                  <a:cubicBezTo>
                    <a:pt x="126" y="98"/>
                    <a:pt x="157" y="49"/>
                    <a:pt x="188" y="0"/>
                  </a:cubicBezTo>
                  <a:lnTo>
                    <a:pt x="190" y="0"/>
                  </a:lnTo>
                  <a:close/>
                  <a:moveTo>
                    <a:pt x="96" y="149"/>
                  </a:moveTo>
                  <a:cubicBezTo>
                    <a:pt x="65" y="199"/>
                    <a:pt x="34" y="248"/>
                    <a:pt x="3" y="298"/>
                  </a:cubicBezTo>
                  <a:lnTo>
                    <a:pt x="0" y="297"/>
                  </a:lnTo>
                  <a:cubicBezTo>
                    <a:pt x="32" y="247"/>
                    <a:pt x="63" y="198"/>
                    <a:pt x="94" y="148"/>
                  </a:cubicBezTo>
                  <a:lnTo>
                    <a:pt x="96" y="1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297" name="Rectangle 331"/>
            <p:cNvSpPr>
              <a:spLocks noChangeArrowheads="1"/>
            </p:cNvSpPr>
            <p:nvPr/>
          </p:nvSpPr>
          <p:spPr bwMode="auto">
            <a:xfrm>
              <a:off x="9078742" y="5760802"/>
              <a:ext cx="1574320" cy="968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298" name="Freeform 332"/>
            <p:cNvSpPr>
              <a:spLocks/>
            </p:cNvSpPr>
            <p:nvPr/>
          </p:nvSpPr>
          <p:spPr bwMode="auto">
            <a:xfrm>
              <a:off x="9865902" y="4445130"/>
              <a:ext cx="16902" cy="1319975"/>
            </a:xfrm>
            <a:custGeom>
              <a:avLst/>
              <a:gdLst>
                <a:gd name="T0" fmla="*/ 3 w 3"/>
                <a:gd name="T1" fmla="*/ 0 h 247"/>
                <a:gd name="T2" fmla="*/ 3 w 3"/>
                <a:gd name="T3" fmla="*/ 247 h 247"/>
                <a:gd name="T4" fmla="*/ 1 w 3"/>
                <a:gd name="T5" fmla="*/ 247 h 247"/>
                <a:gd name="T6" fmla="*/ 0 w 3"/>
                <a:gd name="T7" fmla="*/ 0 h 247"/>
                <a:gd name="T8" fmla="*/ 3 w 3"/>
                <a:gd name="T9" fmla="*/ 0 h 247"/>
              </a:gdLst>
              <a:ahLst/>
              <a:cxnLst>
                <a:cxn ang="0">
                  <a:pos x="T0" y="T1"/>
                </a:cxn>
                <a:cxn ang="0">
                  <a:pos x="T2" y="T3"/>
                </a:cxn>
                <a:cxn ang="0">
                  <a:pos x="T4" y="T5"/>
                </a:cxn>
                <a:cxn ang="0">
                  <a:pos x="T6" y="T7"/>
                </a:cxn>
                <a:cxn ang="0">
                  <a:pos x="T8" y="T9"/>
                </a:cxn>
              </a:cxnLst>
              <a:rect l="0" t="0" r="r" b="b"/>
              <a:pathLst>
                <a:path w="3" h="247">
                  <a:moveTo>
                    <a:pt x="3" y="0"/>
                  </a:moveTo>
                  <a:lnTo>
                    <a:pt x="3" y="247"/>
                  </a:lnTo>
                  <a:lnTo>
                    <a:pt x="1" y="247"/>
                  </a:lnTo>
                  <a:lnTo>
                    <a:pt x="0" y="0"/>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299" name="Freeform 333"/>
            <p:cNvSpPr>
              <a:spLocks/>
            </p:cNvSpPr>
            <p:nvPr/>
          </p:nvSpPr>
          <p:spPr bwMode="auto">
            <a:xfrm>
              <a:off x="9271910" y="4177262"/>
              <a:ext cx="199204" cy="267868"/>
            </a:xfrm>
            <a:custGeom>
              <a:avLst/>
              <a:gdLst>
                <a:gd name="T0" fmla="*/ 2 w 35"/>
                <a:gd name="T1" fmla="*/ 0 h 50"/>
                <a:gd name="T2" fmla="*/ 35 w 35"/>
                <a:gd name="T3" fmla="*/ 49 h 50"/>
                <a:gd name="T4" fmla="*/ 33 w 35"/>
                <a:gd name="T5" fmla="*/ 50 h 50"/>
                <a:gd name="T6" fmla="*/ 0 w 35"/>
                <a:gd name="T7" fmla="*/ 0 h 50"/>
                <a:gd name="T8" fmla="*/ 2 w 35"/>
                <a:gd name="T9" fmla="*/ 0 h 50"/>
              </a:gdLst>
              <a:ahLst/>
              <a:cxnLst>
                <a:cxn ang="0">
                  <a:pos x="T0" y="T1"/>
                </a:cxn>
                <a:cxn ang="0">
                  <a:pos x="T2" y="T3"/>
                </a:cxn>
                <a:cxn ang="0">
                  <a:pos x="T4" y="T5"/>
                </a:cxn>
                <a:cxn ang="0">
                  <a:pos x="T6" y="T7"/>
                </a:cxn>
                <a:cxn ang="0">
                  <a:pos x="T8" y="T9"/>
                </a:cxn>
              </a:cxnLst>
              <a:rect l="0" t="0" r="r" b="b"/>
              <a:pathLst>
                <a:path w="35" h="50">
                  <a:moveTo>
                    <a:pt x="2" y="0"/>
                  </a:moveTo>
                  <a:lnTo>
                    <a:pt x="35" y="49"/>
                  </a:lnTo>
                  <a:lnTo>
                    <a:pt x="33" y="50"/>
                  </a:lnTo>
                  <a:lnTo>
                    <a:pt x="0"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300" name="Freeform 334"/>
            <p:cNvSpPr>
              <a:spLocks/>
            </p:cNvSpPr>
            <p:nvPr/>
          </p:nvSpPr>
          <p:spPr bwMode="auto">
            <a:xfrm>
              <a:off x="10202739" y="4171883"/>
              <a:ext cx="255948" cy="273247"/>
            </a:xfrm>
            <a:custGeom>
              <a:avLst/>
              <a:gdLst>
                <a:gd name="T0" fmla="*/ 45 w 45"/>
                <a:gd name="T1" fmla="*/ 1 h 51"/>
                <a:gd name="T2" fmla="*/ 2 w 45"/>
                <a:gd name="T3" fmla="*/ 51 h 51"/>
                <a:gd name="T4" fmla="*/ 0 w 45"/>
                <a:gd name="T5" fmla="*/ 50 h 51"/>
                <a:gd name="T6" fmla="*/ 43 w 45"/>
                <a:gd name="T7" fmla="*/ 0 h 51"/>
                <a:gd name="T8" fmla="*/ 45 w 45"/>
                <a:gd name="T9" fmla="*/ 1 h 51"/>
              </a:gdLst>
              <a:ahLst/>
              <a:cxnLst>
                <a:cxn ang="0">
                  <a:pos x="T0" y="T1"/>
                </a:cxn>
                <a:cxn ang="0">
                  <a:pos x="T2" y="T3"/>
                </a:cxn>
                <a:cxn ang="0">
                  <a:pos x="T4" y="T5"/>
                </a:cxn>
                <a:cxn ang="0">
                  <a:pos x="T6" y="T7"/>
                </a:cxn>
                <a:cxn ang="0">
                  <a:pos x="T8" y="T9"/>
                </a:cxn>
              </a:cxnLst>
              <a:rect l="0" t="0" r="r" b="b"/>
              <a:pathLst>
                <a:path w="45" h="51">
                  <a:moveTo>
                    <a:pt x="45" y="1"/>
                  </a:moveTo>
                  <a:lnTo>
                    <a:pt x="2" y="51"/>
                  </a:lnTo>
                  <a:lnTo>
                    <a:pt x="0" y="50"/>
                  </a:lnTo>
                  <a:lnTo>
                    <a:pt x="43" y="0"/>
                  </a:lnTo>
                  <a:lnTo>
                    <a:pt x="4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301" name="Freeform 335"/>
            <p:cNvSpPr>
              <a:spLocks/>
            </p:cNvSpPr>
            <p:nvPr/>
          </p:nvSpPr>
          <p:spPr bwMode="auto">
            <a:xfrm>
              <a:off x="9386603" y="3594192"/>
              <a:ext cx="21731" cy="48410"/>
            </a:xfrm>
            <a:custGeom>
              <a:avLst/>
              <a:gdLst>
                <a:gd name="T0" fmla="*/ 11 w 23"/>
                <a:gd name="T1" fmla="*/ 0 h 54"/>
                <a:gd name="T2" fmla="*/ 23 w 23"/>
                <a:gd name="T3" fmla="*/ 0 h 54"/>
                <a:gd name="T4" fmla="*/ 11 w 23"/>
                <a:gd name="T5" fmla="*/ 54 h 54"/>
                <a:gd name="T6" fmla="*/ 0 w 23"/>
                <a:gd name="T7" fmla="*/ 54 h 54"/>
                <a:gd name="T8" fmla="*/ 11 w 23"/>
                <a:gd name="T9" fmla="*/ 0 h 54"/>
              </a:gdLst>
              <a:ahLst/>
              <a:cxnLst>
                <a:cxn ang="0">
                  <a:pos x="T0" y="T1"/>
                </a:cxn>
                <a:cxn ang="0">
                  <a:pos x="T2" y="T3"/>
                </a:cxn>
                <a:cxn ang="0">
                  <a:pos x="T4" y="T5"/>
                </a:cxn>
                <a:cxn ang="0">
                  <a:pos x="T6" y="T7"/>
                </a:cxn>
                <a:cxn ang="0">
                  <a:pos x="T8" y="T9"/>
                </a:cxn>
              </a:cxnLst>
              <a:rect l="0" t="0" r="r" b="b"/>
              <a:pathLst>
                <a:path w="23" h="54">
                  <a:moveTo>
                    <a:pt x="11" y="0"/>
                  </a:moveTo>
                  <a:lnTo>
                    <a:pt x="23" y="0"/>
                  </a:lnTo>
                  <a:lnTo>
                    <a:pt x="11" y="54"/>
                  </a:lnTo>
                  <a:lnTo>
                    <a:pt x="0" y="54"/>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302" name="Freeform 336"/>
            <p:cNvSpPr>
              <a:spLocks/>
            </p:cNvSpPr>
            <p:nvPr/>
          </p:nvSpPr>
          <p:spPr bwMode="auto">
            <a:xfrm>
              <a:off x="9408335" y="3498449"/>
              <a:ext cx="22939" cy="47334"/>
            </a:xfrm>
            <a:custGeom>
              <a:avLst/>
              <a:gdLst>
                <a:gd name="T0" fmla="*/ 6 w 24"/>
                <a:gd name="T1" fmla="*/ 0 h 53"/>
                <a:gd name="T2" fmla="*/ 24 w 24"/>
                <a:gd name="T3" fmla="*/ 0 h 53"/>
                <a:gd name="T4" fmla="*/ 12 w 24"/>
                <a:gd name="T5" fmla="*/ 53 h 53"/>
                <a:gd name="T6" fmla="*/ 0 w 24"/>
                <a:gd name="T7" fmla="*/ 53 h 53"/>
                <a:gd name="T8" fmla="*/ 6 w 24"/>
                <a:gd name="T9" fmla="*/ 0 h 53"/>
              </a:gdLst>
              <a:ahLst/>
              <a:cxnLst>
                <a:cxn ang="0">
                  <a:pos x="T0" y="T1"/>
                </a:cxn>
                <a:cxn ang="0">
                  <a:pos x="T2" y="T3"/>
                </a:cxn>
                <a:cxn ang="0">
                  <a:pos x="T4" y="T5"/>
                </a:cxn>
                <a:cxn ang="0">
                  <a:pos x="T6" y="T7"/>
                </a:cxn>
                <a:cxn ang="0">
                  <a:pos x="T8" y="T9"/>
                </a:cxn>
              </a:cxnLst>
              <a:rect l="0" t="0" r="r" b="b"/>
              <a:pathLst>
                <a:path w="24" h="53">
                  <a:moveTo>
                    <a:pt x="6" y="0"/>
                  </a:moveTo>
                  <a:lnTo>
                    <a:pt x="24" y="0"/>
                  </a:lnTo>
                  <a:lnTo>
                    <a:pt x="12" y="53"/>
                  </a:lnTo>
                  <a:lnTo>
                    <a:pt x="0" y="53"/>
                  </a:ln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303" name="Freeform 337"/>
            <p:cNvSpPr>
              <a:spLocks/>
            </p:cNvSpPr>
            <p:nvPr/>
          </p:nvSpPr>
          <p:spPr bwMode="auto">
            <a:xfrm>
              <a:off x="9425237" y="3401629"/>
              <a:ext cx="22939" cy="53789"/>
            </a:xfrm>
            <a:custGeom>
              <a:avLst/>
              <a:gdLst>
                <a:gd name="T0" fmla="*/ 12 w 24"/>
                <a:gd name="T1" fmla="*/ 0 h 60"/>
                <a:gd name="T2" fmla="*/ 24 w 24"/>
                <a:gd name="T3" fmla="*/ 6 h 60"/>
                <a:gd name="T4" fmla="*/ 12 w 24"/>
                <a:gd name="T5" fmla="*/ 60 h 60"/>
                <a:gd name="T6" fmla="*/ 0 w 24"/>
                <a:gd name="T7" fmla="*/ 54 h 60"/>
                <a:gd name="T8" fmla="*/ 12 w 24"/>
                <a:gd name="T9" fmla="*/ 0 h 60"/>
              </a:gdLst>
              <a:ahLst/>
              <a:cxnLst>
                <a:cxn ang="0">
                  <a:pos x="T0" y="T1"/>
                </a:cxn>
                <a:cxn ang="0">
                  <a:pos x="T2" y="T3"/>
                </a:cxn>
                <a:cxn ang="0">
                  <a:pos x="T4" y="T5"/>
                </a:cxn>
                <a:cxn ang="0">
                  <a:pos x="T6" y="T7"/>
                </a:cxn>
                <a:cxn ang="0">
                  <a:pos x="T8" y="T9"/>
                </a:cxn>
              </a:cxnLst>
              <a:rect l="0" t="0" r="r" b="b"/>
              <a:pathLst>
                <a:path w="24" h="60">
                  <a:moveTo>
                    <a:pt x="12" y="0"/>
                  </a:moveTo>
                  <a:lnTo>
                    <a:pt x="24" y="6"/>
                  </a:lnTo>
                  <a:lnTo>
                    <a:pt x="12" y="60"/>
                  </a:lnTo>
                  <a:lnTo>
                    <a:pt x="0" y="54"/>
                  </a:ln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304" name="Freeform 338"/>
            <p:cNvSpPr>
              <a:spLocks/>
            </p:cNvSpPr>
            <p:nvPr/>
          </p:nvSpPr>
          <p:spPr bwMode="auto">
            <a:xfrm>
              <a:off x="9448176" y="3310188"/>
              <a:ext cx="22938" cy="48410"/>
            </a:xfrm>
            <a:custGeom>
              <a:avLst/>
              <a:gdLst>
                <a:gd name="T0" fmla="*/ 12 w 24"/>
                <a:gd name="T1" fmla="*/ 0 h 54"/>
                <a:gd name="T2" fmla="*/ 24 w 24"/>
                <a:gd name="T3" fmla="*/ 0 h 54"/>
                <a:gd name="T4" fmla="*/ 12 w 24"/>
                <a:gd name="T5" fmla="*/ 54 h 54"/>
                <a:gd name="T6" fmla="*/ 0 w 24"/>
                <a:gd name="T7" fmla="*/ 54 h 54"/>
                <a:gd name="T8" fmla="*/ 12 w 24"/>
                <a:gd name="T9" fmla="*/ 0 h 54"/>
              </a:gdLst>
              <a:ahLst/>
              <a:cxnLst>
                <a:cxn ang="0">
                  <a:pos x="T0" y="T1"/>
                </a:cxn>
                <a:cxn ang="0">
                  <a:pos x="T2" y="T3"/>
                </a:cxn>
                <a:cxn ang="0">
                  <a:pos x="T4" y="T5"/>
                </a:cxn>
                <a:cxn ang="0">
                  <a:pos x="T6" y="T7"/>
                </a:cxn>
                <a:cxn ang="0">
                  <a:pos x="T8" y="T9"/>
                </a:cxn>
              </a:cxnLst>
              <a:rect l="0" t="0" r="r" b="b"/>
              <a:pathLst>
                <a:path w="24" h="54">
                  <a:moveTo>
                    <a:pt x="12" y="0"/>
                  </a:moveTo>
                  <a:lnTo>
                    <a:pt x="24" y="0"/>
                  </a:lnTo>
                  <a:lnTo>
                    <a:pt x="12" y="54"/>
                  </a:lnTo>
                  <a:lnTo>
                    <a:pt x="0" y="54"/>
                  </a:ln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305" name="Freeform 339"/>
            <p:cNvSpPr>
              <a:spLocks/>
            </p:cNvSpPr>
            <p:nvPr/>
          </p:nvSpPr>
          <p:spPr bwMode="auto">
            <a:xfrm>
              <a:off x="9471114" y="3214444"/>
              <a:ext cx="16902" cy="47334"/>
            </a:xfrm>
            <a:custGeom>
              <a:avLst/>
              <a:gdLst>
                <a:gd name="T0" fmla="*/ 6 w 18"/>
                <a:gd name="T1" fmla="*/ 0 h 53"/>
                <a:gd name="T2" fmla="*/ 18 w 18"/>
                <a:gd name="T3" fmla="*/ 0 h 53"/>
                <a:gd name="T4" fmla="*/ 12 w 18"/>
                <a:gd name="T5" fmla="*/ 53 h 53"/>
                <a:gd name="T6" fmla="*/ 0 w 18"/>
                <a:gd name="T7" fmla="*/ 53 h 53"/>
                <a:gd name="T8" fmla="*/ 6 w 18"/>
                <a:gd name="T9" fmla="*/ 0 h 53"/>
              </a:gdLst>
              <a:ahLst/>
              <a:cxnLst>
                <a:cxn ang="0">
                  <a:pos x="T0" y="T1"/>
                </a:cxn>
                <a:cxn ang="0">
                  <a:pos x="T2" y="T3"/>
                </a:cxn>
                <a:cxn ang="0">
                  <a:pos x="T4" y="T5"/>
                </a:cxn>
                <a:cxn ang="0">
                  <a:pos x="T6" y="T7"/>
                </a:cxn>
                <a:cxn ang="0">
                  <a:pos x="T8" y="T9"/>
                </a:cxn>
              </a:cxnLst>
              <a:rect l="0" t="0" r="r" b="b"/>
              <a:pathLst>
                <a:path w="18" h="53">
                  <a:moveTo>
                    <a:pt x="6" y="0"/>
                  </a:moveTo>
                  <a:lnTo>
                    <a:pt x="18" y="0"/>
                  </a:lnTo>
                  <a:lnTo>
                    <a:pt x="12" y="53"/>
                  </a:lnTo>
                  <a:lnTo>
                    <a:pt x="0" y="53"/>
                  </a:ln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306" name="Freeform 340"/>
            <p:cNvSpPr>
              <a:spLocks/>
            </p:cNvSpPr>
            <p:nvPr/>
          </p:nvSpPr>
          <p:spPr bwMode="auto">
            <a:xfrm>
              <a:off x="9488017" y="3118700"/>
              <a:ext cx="22939" cy="53789"/>
            </a:xfrm>
            <a:custGeom>
              <a:avLst/>
              <a:gdLst>
                <a:gd name="T0" fmla="*/ 12 w 24"/>
                <a:gd name="T1" fmla="*/ 0 h 60"/>
                <a:gd name="T2" fmla="*/ 24 w 24"/>
                <a:gd name="T3" fmla="*/ 6 h 60"/>
                <a:gd name="T4" fmla="*/ 12 w 24"/>
                <a:gd name="T5" fmla="*/ 60 h 60"/>
                <a:gd name="T6" fmla="*/ 0 w 24"/>
                <a:gd name="T7" fmla="*/ 54 h 60"/>
                <a:gd name="T8" fmla="*/ 12 w 24"/>
                <a:gd name="T9" fmla="*/ 0 h 60"/>
              </a:gdLst>
              <a:ahLst/>
              <a:cxnLst>
                <a:cxn ang="0">
                  <a:pos x="T0" y="T1"/>
                </a:cxn>
                <a:cxn ang="0">
                  <a:pos x="T2" y="T3"/>
                </a:cxn>
                <a:cxn ang="0">
                  <a:pos x="T4" y="T5"/>
                </a:cxn>
                <a:cxn ang="0">
                  <a:pos x="T6" y="T7"/>
                </a:cxn>
                <a:cxn ang="0">
                  <a:pos x="T8" y="T9"/>
                </a:cxn>
              </a:cxnLst>
              <a:rect l="0" t="0" r="r" b="b"/>
              <a:pathLst>
                <a:path w="24" h="60">
                  <a:moveTo>
                    <a:pt x="12" y="0"/>
                  </a:moveTo>
                  <a:lnTo>
                    <a:pt x="24" y="6"/>
                  </a:lnTo>
                  <a:lnTo>
                    <a:pt x="12" y="60"/>
                  </a:lnTo>
                  <a:lnTo>
                    <a:pt x="0" y="54"/>
                  </a:ln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307" name="Freeform 341"/>
            <p:cNvSpPr>
              <a:spLocks/>
            </p:cNvSpPr>
            <p:nvPr/>
          </p:nvSpPr>
          <p:spPr bwMode="auto">
            <a:xfrm>
              <a:off x="9510956" y="3027260"/>
              <a:ext cx="22938" cy="48410"/>
            </a:xfrm>
            <a:custGeom>
              <a:avLst/>
              <a:gdLst>
                <a:gd name="T0" fmla="*/ 12 w 24"/>
                <a:gd name="T1" fmla="*/ 0 h 54"/>
                <a:gd name="T2" fmla="*/ 24 w 24"/>
                <a:gd name="T3" fmla="*/ 0 h 54"/>
                <a:gd name="T4" fmla="*/ 12 w 24"/>
                <a:gd name="T5" fmla="*/ 54 h 54"/>
                <a:gd name="T6" fmla="*/ 0 w 24"/>
                <a:gd name="T7" fmla="*/ 54 h 54"/>
                <a:gd name="T8" fmla="*/ 12 w 24"/>
                <a:gd name="T9" fmla="*/ 0 h 54"/>
              </a:gdLst>
              <a:ahLst/>
              <a:cxnLst>
                <a:cxn ang="0">
                  <a:pos x="T0" y="T1"/>
                </a:cxn>
                <a:cxn ang="0">
                  <a:pos x="T2" y="T3"/>
                </a:cxn>
                <a:cxn ang="0">
                  <a:pos x="T4" y="T5"/>
                </a:cxn>
                <a:cxn ang="0">
                  <a:pos x="T6" y="T7"/>
                </a:cxn>
                <a:cxn ang="0">
                  <a:pos x="T8" y="T9"/>
                </a:cxn>
              </a:cxnLst>
              <a:rect l="0" t="0" r="r" b="b"/>
              <a:pathLst>
                <a:path w="24" h="54">
                  <a:moveTo>
                    <a:pt x="12" y="0"/>
                  </a:moveTo>
                  <a:lnTo>
                    <a:pt x="24" y="0"/>
                  </a:lnTo>
                  <a:lnTo>
                    <a:pt x="12" y="54"/>
                  </a:lnTo>
                  <a:lnTo>
                    <a:pt x="0" y="54"/>
                  </a:ln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308" name="Freeform 342"/>
            <p:cNvSpPr>
              <a:spLocks/>
            </p:cNvSpPr>
            <p:nvPr/>
          </p:nvSpPr>
          <p:spPr bwMode="auto">
            <a:xfrm>
              <a:off x="9529065" y="2931515"/>
              <a:ext cx="22939" cy="48410"/>
            </a:xfrm>
            <a:custGeom>
              <a:avLst/>
              <a:gdLst>
                <a:gd name="T0" fmla="*/ 12 w 24"/>
                <a:gd name="T1" fmla="*/ 0 h 54"/>
                <a:gd name="T2" fmla="*/ 24 w 24"/>
                <a:gd name="T3" fmla="*/ 0 h 54"/>
                <a:gd name="T4" fmla="*/ 12 w 24"/>
                <a:gd name="T5" fmla="*/ 54 h 54"/>
                <a:gd name="T6" fmla="*/ 0 w 24"/>
                <a:gd name="T7" fmla="*/ 54 h 54"/>
                <a:gd name="T8" fmla="*/ 12 w 24"/>
                <a:gd name="T9" fmla="*/ 0 h 54"/>
              </a:gdLst>
              <a:ahLst/>
              <a:cxnLst>
                <a:cxn ang="0">
                  <a:pos x="T0" y="T1"/>
                </a:cxn>
                <a:cxn ang="0">
                  <a:pos x="T2" y="T3"/>
                </a:cxn>
                <a:cxn ang="0">
                  <a:pos x="T4" y="T5"/>
                </a:cxn>
                <a:cxn ang="0">
                  <a:pos x="T6" y="T7"/>
                </a:cxn>
                <a:cxn ang="0">
                  <a:pos x="T8" y="T9"/>
                </a:cxn>
              </a:cxnLst>
              <a:rect l="0" t="0" r="r" b="b"/>
              <a:pathLst>
                <a:path w="24" h="54">
                  <a:moveTo>
                    <a:pt x="12" y="0"/>
                  </a:moveTo>
                  <a:lnTo>
                    <a:pt x="24" y="0"/>
                  </a:lnTo>
                  <a:lnTo>
                    <a:pt x="12" y="54"/>
                  </a:lnTo>
                  <a:lnTo>
                    <a:pt x="0" y="54"/>
                  </a:ln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309" name="Freeform 343"/>
            <p:cNvSpPr>
              <a:spLocks/>
            </p:cNvSpPr>
            <p:nvPr/>
          </p:nvSpPr>
          <p:spPr bwMode="auto">
            <a:xfrm>
              <a:off x="9552004" y="2834696"/>
              <a:ext cx="22938" cy="53789"/>
            </a:xfrm>
            <a:custGeom>
              <a:avLst/>
              <a:gdLst>
                <a:gd name="T0" fmla="*/ 12 w 24"/>
                <a:gd name="T1" fmla="*/ 0 h 60"/>
                <a:gd name="T2" fmla="*/ 24 w 24"/>
                <a:gd name="T3" fmla="*/ 6 h 60"/>
                <a:gd name="T4" fmla="*/ 12 w 24"/>
                <a:gd name="T5" fmla="*/ 60 h 60"/>
                <a:gd name="T6" fmla="*/ 0 w 24"/>
                <a:gd name="T7" fmla="*/ 54 h 60"/>
                <a:gd name="T8" fmla="*/ 12 w 24"/>
                <a:gd name="T9" fmla="*/ 0 h 60"/>
              </a:gdLst>
              <a:ahLst/>
              <a:cxnLst>
                <a:cxn ang="0">
                  <a:pos x="T0" y="T1"/>
                </a:cxn>
                <a:cxn ang="0">
                  <a:pos x="T2" y="T3"/>
                </a:cxn>
                <a:cxn ang="0">
                  <a:pos x="T4" y="T5"/>
                </a:cxn>
                <a:cxn ang="0">
                  <a:pos x="T6" y="T7"/>
                </a:cxn>
                <a:cxn ang="0">
                  <a:pos x="T8" y="T9"/>
                </a:cxn>
              </a:cxnLst>
              <a:rect l="0" t="0" r="r" b="b"/>
              <a:pathLst>
                <a:path w="24" h="60">
                  <a:moveTo>
                    <a:pt x="12" y="0"/>
                  </a:moveTo>
                  <a:lnTo>
                    <a:pt x="24" y="6"/>
                  </a:lnTo>
                  <a:lnTo>
                    <a:pt x="12" y="60"/>
                  </a:lnTo>
                  <a:lnTo>
                    <a:pt x="0" y="54"/>
                  </a:ln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310" name="Freeform 344"/>
            <p:cNvSpPr>
              <a:spLocks/>
            </p:cNvSpPr>
            <p:nvPr/>
          </p:nvSpPr>
          <p:spPr bwMode="auto">
            <a:xfrm>
              <a:off x="9574942" y="2743255"/>
              <a:ext cx="22939" cy="48410"/>
            </a:xfrm>
            <a:custGeom>
              <a:avLst/>
              <a:gdLst>
                <a:gd name="T0" fmla="*/ 6 w 24"/>
                <a:gd name="T1" fmla="*/ 0 h 54"/>
                <a:gd name="T2" fmla="*/ 24 w 24"/>
                <a:gd name="T3" fmla="*/ 0 h 54"/>
                <a:gd name="T4" fmla="*/ 12 w 24"/>
                <a:gd name="T5" fmla="*/ 54 h 54"/>
                <a:gd name="T6" fmla="*/ 0 w 24"/>
                <a:gd name="T7" fmla="*/ 54 h 54"/>
                <a:gd name="T8" fmla="*/ 6 w 24"/>
                <a:gd name="T9" fmla="*/ 0 h 54"/>
              </a:gdLst>
              <a:ahLst/>
              <a:cxnLst>
                <a:cxn ang="0">
                  <a:pos x="T0" y="T1"/>
                </a:cxn>
                <a:cxn ang="0">
                  <a:pos x="T2" y="T3"/>
                </a:cxn>
                <a:cxn ang="0">
                  <a:pos x="T4" y="T5"/>
                </a:cxn>
                <a:cxn ang="0">
                  <a:pos x="T6" y="T7"/>
                </a:cxn>
                <a:cxn ang="0">
                  <a:pos x="T8" y="T9"/>
                </a:cxn>
              </a:cxnLst>
              <a:rect l="0" t="0" r="r" b="b"/>
              <a:pathLst>
                <a:path w="24" h="54">
                  <a:moveTo>
                    <a:pt x="6" y="0"/>
                  </a:moveTo>
                  <a:lnTo>
                    <a:pt x="24" y="0"/>
                  </a:lnTo>
                  <a:lnTo>
                    <a:pt x="12" y="54"/>
                  </a:lnTo>
                  <a:lnTo>
                    <a:pt x="0" y="54"/>
                  </a:ln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311" name="Freeform 345"/>
            <p:cNvSpPr>
              <a:spLocks/>
            </p:cNvSpPr>
            <p:nvPr/>
          </p:nvSpPr>
          <p:spPr bwMode="auto">
            <a:xfrm>
              <a:off x="9591845" y="2647511"/>
              <a:ext cx="22939" cy="48410"/>
            </a:xfrm>
            <a:custGeom>
              <a:avLst/>
              <a:gdLst>
                <a:gd name="T0" fmla="*/ 12 w 24"/>
                <a:gd name="T1" fmla="*/ 0 h 54"/>
                <a:gd name="T2" fmla="*/ 24 w 24"/>
                <a:gd name="T3" fmla="*/ 0 h 54"/>
                <a:gd name="T4" fmla="*/ 12 w 24"/>
                <a:gd name="T5" fmla="*/ 54 h 54"/>
                <a:gd name="T6" fmla="*/ 0 w 24"/>
                <a:gd name="T7" fmla="*/ 54 h 54"/>
                <a:gd name="T8" fmla="*/ 12 w 24"/>
                <a:gd name="T9" fmla="*/ 0 h 54"/>
              </a:gdLst>
              <a:ahLst/>
              <a:cxnLst>
                <a:cxn ang="0">
                  <a:pos x="T0" y="T1"/>
                </a:cxn>
                <a:cxn ang="0">
                  <a:pos x="T2" y="T3"/>
                </a:cxn>
                <a:cxn ang="0">
                  <a:pos x="T4" y="T5"/>
                </a:cxn>
                <a:cxn ang="0">
                  <a:pos x="T6" y="T7"/>
                </a:cxn>
                <a:cxn ang="0">
                  <a:pos x="T8" y="T9"/>
                </a:cxn>
              </a:cxnLst>
              <a:rect l="0" t="0" r="r" b="b"/>
              <a:pathLst>
                <a:path w="24" h="54">
                  <a:moveTo>
                    <a:pt x="12" y="0"/>
                  </a:moveTo>
                  <a:lnTo>
                    <a:pt x="24" y="0"/>
                  </a:lnTo>
                  <a:lnTo>
                    <a:pt x="12" y="54"/>
                  </a:lnTo>
                  <a:lnTo>
                    <a:pt x="0" y="54"/>
                  </a:ln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312" name="Freeform 346"/>
            <p:cNvSpPr>
              <a:spLocks/>
            </p:cNvSpPr>
            <p:nvPr/>
          </p:nvSpPr>
          <p:spPr bwMode="auto">
            <a:xfrm>
              <a:off x="9614784" y="2582965"/>
              <a:ext cx="16902" cy="21515"/>
            </a:xfrm>
            <a:custGeom>
              <a:avLst/>
              <a:gdLst>
                <a:gd name="T0" fmla="*/ 0 w 18"/>
                <a:gd name="T1" fmla="*/ 0 h 24"/>
                <a:gd name="T2" fmla="*/ 0 w 18"/>
                <a:gd name="T3" fmla="*/ 18 h 24"/>
                <a:gd name="T4" fmla="*/ 12 w 18"/>
                <a:gd name="T5" fmla="*/ 24 h 24"/>
                <a:gd name="T6" fmla="*/ 18 w 18"/>
                <a:gd name="T7" fmla="*/ 6 h 24"/>
                <a:gd name="T8" fmla="*/ 0 w 18"/>
                <a:gd name="T9" fmla="*/ 0 h 24"/>
              </a:gdLst>
              <a:ahLst/>
              <a:cxnLst>
                <a:cxn ang="0">
                  <a:pos x="T0" y="T1"/>
                </a:cxn>
                <a:cxn ang="0">
                  <a:pos x="T2" y="T3"/>
                </a:cxn>
                <a:cxn ang="0">
                  <a:pos x="T4" y="T5"/>
                </a:cxn>
                <a:cxn ang="0">
                  <a:pos x="T6" y="T7"/>
                </a:cxn>
                <a:cxn ang="0">
                  <a:pos x="T8" y="T9"/>
                </a:cxn>
              </a:cxnLst>
              <a:rect l="0" t="0" r="r" b="b"/>
              <a:pathLst>
                <a:path w="18" h="24">
                  <a:moveTo>
                    <a:pt x="0" y="0"/>
                  </a:moveTo>
                  <a:lnTo>
                    <a:pt x="0" y="18"/>
                  </a:lnTo>
                  <a:lnTo>
                    <a:pt x="12" y="24"/>
                  </a:lnTo>
                  <a:lnTo>
                    <a:pt x="18"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313" name="Freeform 356"/>
            <p:cNvSpPr>
              <a:spLocks/>
            </p:cNvSpPr>
            <p:nvPr/>
          </p:nvSpPr>
          <p:spPr bwMode="auto">
            <a:xfrm>
              <a:off x="10481625" y="4171883"/>
              <a:ext cx="33804" cy="10758"/>
            </a:xfrm>
            <a:custGeom>
              <a:avLst/>
              <a:gdLst>
                <a:gd name="T0" fmla="*/ 0 w 35"/>
                <a:gd name="T1" fmla="*/ 0 h 12"/>
                <a:gd name="T2" fmla="*/ 12 w 35"/>
                <a:gd name="T3" fmla="*/ 6 h 12"/>
                <a:gd name="T4" fmla="*/ 30 w 35"/>
                <a:gd name="T5" fmla="*/ 6 h 12"/>
                <a:gd name="T6" fmla="*/ 35 w 35"/>
                <a:gd name="T7" fmla="*/ 12 h 12"/>
              </a:gdLst>
              <a:ahLst/>
              <a:cxnLst>
                <a:cxn ang="0">
                  <a:pos x="T0" y="T1"/>
                </a:cxn>
                <a:cxn ang="0">
                  <a:pos x="T2" y="T3"/>
                </a:cxn>
                <a:cxn ang="0">
                  <a:pos x="T4" y="T5"/>
                </a:cxn>
                <a:cxn ang="0">
                  <a:pos x="T6" y="T7"/>
                </a:cxn>
              </a:cxnLst>
              <a:rect l="0" t="0" r="r" b="b"/>
              <a:pathLst>
                <a:path w="35" h="12">
                  <a:moveTo>
                    <a:pt x="0" y="0"/>
                  </a:moveTo>
                  <a:lnTo>
                    <a:pt x="12" y="6"/>
                  </a:lnTo>
                  <a:lnTo>
                    <a:pt x="30" y="6"/>
                  </a:lnTo>
                  <a:lnTo>
                    <a:pt x="35" y="12"/>
                  </a:lnTo>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314" name="Freeform 378"/>
            <p:cNvSpPr>
              <a:spLocks/>
            </p:cNvSpPr>
            <p:nvPr/>
          </p:nvSpPr>
          <p:spPr bwMode="auto">
            <a:xfrm>
              <a:off x="8827624" y="4877591"/>
              <a:ext cx="27768" cy="16136"/>
            </a:xfrm>
            <a:custGeom>
              <a:avLst/>
              <a:gdLst>
                <a:gd name="T0" fmla="*/ 0 w 29"/>
                <a:gd name="T1" fmla="*/ 0 h 18"/>
                <a:gd name="T2" fmla="*/ 0 w 29"/>
                <a:gd name="T3" fmla="*/ 6 h 18"/>
                <a:gd name="T4" fmla="*/ 23 w 29"/>
                <a:gd name="T5" fmla="*/ 18 h 18"/>
                <a:gd name="T6" fmla="*/ 29 w 29"/>
                <a:gd name="T7" fmla="*/ 18 h 18"/>
              </a:gdLst>
              <a:ahLst/>
              <a:cxnLst>
                <a:cxn ang="0">
                  <a:pos x="T0" y="T1"/>
                </a:cxn>
                <a:cxn ang="0">
                  <a:pos x="T2" y="T3"/>
                </a:cxn>
                <a:cxn ang="0">
                  <a:pos x="T4" y="T5"/>
                </a:cxn>
                <a:cxn ang="0">
                  <a:pos x="T6" y="T7"/>
                </a:cxn>
              </a:cxnLst>
              <a:rect l="0" t="0" r="r" b="b"/>
              <a:pathLst>
                <a:path w="29" h="18">
                  <a:moveTo>
                    <a:pt x="0" y="0"/>
                  </a:moveTo>
                  <a:lnTo>
                    <a:pt x="0" y="6"/>
                  </a:lnTo>
                  <a:lnTo>
                    <a:pt x="23" y="18"/>
                  </a:lnTo>
                  <a:lnTo>
                    <a:pt x="29" y="18"/>
                  </a:lnTo>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315" name="Freeform 379"/>
            <p:cNvSpPr>
              <a:spLocks/>
            </p:cNvSpPr>
            <p:nvPr/>
          </p:nvSpPr>
          <p:spPr bwMode="auto">
            <a:xfrm>
              <a:off x="8872293" y="4904485"/>
              <a:ext cx="28975" cy="21515"/>
            </a:xfrm>
            <a:custGeom>
              <a:avLst/>
              <a:gdLst>
                <a:gd name="T0" fmla="*/ 0 w 30"/>
                <a:gd name="T1" fmla="*/ 0 h 24"/>
                <a:gd name="T2" fmla="*/ 12 w 30"/>
                <a:gd name="T3" fmla="*/ 12 h 24"/>
                <a:gd name="T4" fmla="*/ 18 w 30"/>
                <a:gd name="T5" fmla="*/ 18 h 24"/>
                <a:gd name="T6" fmla="*/ 24 w 30"/>
                <a:gd name="T7" fmla="*/ 18 h 24"/>
                <a:gd name="T8" fmla="*/ 30 w 30"/>
                <a:gd name="T9" fmla="*/ 24 h 24"/>
              </a:gdLst>
              <a:ahLst/>
              <a:cxnLst>
                <a:cxn ang="0">
                  <a:pos x="T0" y="T1"/>
                </a:cxn>
                <a:cxn ang="0">
                  <a:pos x="T2" y="T3"/>
                </a:cxn>
                <a:cxn ang="0">
                  <a:pos x="T4" y="T5"/>
                </a:cxn>
                <a:cxn ang="0">
                  <a:pos x="T6" y="T7"/>
                </a:cxn>
                <a:cxn ang="0">
                  <a:pos x="T8" y="T9"/>
                </a:cxn>
              </a:cxnLst>
              <a:rect l="0" t="0" r="r" b="b"/>
              <a:pathLst>
                <a:path w="30" h="24">
                  <a:moveTo>
                    <a:pt x="0" y="0"/>
                  </a:moveTo>
                  <a:lnTo>
                    <a:pt x="12" y="12"/>
                  </a:lnTo>
                  <a:lnTo>
                    <a:pt x="18" y="18"/>
                  </a:lnTo>
                  <a:lnTo>
                    <a:pt x="24" y="18"/>
                  </a:lnTo>
                  <a:lnTo>
                    <a:pt x="30" y="24"/>
                  </a:lnTo>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316" name="Freeform 380"/>
            <p:cNvSpPr>
              <a:spLocks/>
            </p:cNvSpPr>
            <p:nvPr/>
          </p:nvSpPr>
          <p:spPr bwMode="auto">
            <a:xfrm>
              <a:off x="8912135" y="4942138"/>
              <a:ext cx="12073" cy="26894"/>
            </a:xfrm>
            <a:custGeom>
              <a:avLst/>
              <a:gdLst>
                <a:gd name="T0" fmla="*/ 0 w 12"/>
                <a:gd name="T1" fmla="*/ 0 h 30"/>
                <a:gd name="T2" fmla="*/ 0 w 12"/>
                <a:gd name="T3" fmla="*/ 0 h 30"/>
                <a:gd name="T4" fmla="*/ 6 w 12"/>
                <a:gd name="T5" fmla="*/ 18 h 30"/>
                <a:gd name="T6" fmla="*/ 12 w 12"/>
                <a:gd name="T7" fmla="*/ 30 h 30"/>
                <a:gd name="T8" fmla="*/ 12 w 12"/>
                <a:gd name="T9" fmla="*/ 30 h 30"/>
              </a:gdLst>
              <a:ahLst/>
              <a:cxnLst>
                <a:cxn ang="0">
                  <a:pos x="T0" y="T1"/>
                </a:cxn>
                <a:cxn ang="0">
                  <a:pos x="T2" y="T3"/>
                </a:cxn>
                <a:cxn ang="0">
                  <a:pos x="T4" y="T5"/>
                </a:cxn>
                <a:cxn ang="0">
                  <a:pos x="T6" y="T7"/>
                </a:cxn>
                <a:cxn ang="0">
                  <a:pos x="T8" y="T9"/>
                </a:cxn>
              </a:cxnLst>
              <a:rect l="0" t="0" r="r" b="b"/>
              <a:pathLst>
                <a:path w="12" h="30">
                  <a:moveTo>
                    <a:pt x="0" y="0"/>
                  </a:moveTo>
                  <a:lnTo>
                    <a:pt x="0" y="0"/>
                  </a:lnTo>
                  <a:lnTo>
                    <a:pt x="6" y="18"/>
                  </a:lnTo>
                  <a:lnTo>
                    <a:pt x="12" y="30"/>
                  </a:lnTo>
                  <a:lnTo>
                    <a:pt x="12" y="30"/>
                  </a:lnTo>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317" name="Freeform 388"/>
            <p:cNvSpPr>
              <a:spLocks/>
            </p:cNvSpPr>
            <p:nvPr/>
          </p:nvSpPr>
          <p:spPr bwMode="auto">
            <a:xfrm>
              <a:off x="8924208" y="5305749"/>
              <a:ext cx="16902" cy="26894"/>
            </a:xfrm>
            <a:custGeom>
              <a:avLst/>
              <a:gdLst>
                <a:gd name="T0" fmla="*/ 18 w 18"/>
                <a:gd name="T1" fmla="*/ 0 h 30"/>
                <a:gd name="T2" fmla="*/ 18 w 18"/>
                <a:gd name="T3" fmla="*/ 6 h 30"/>
                <a:gd name="T4" fmla="*/ 12 w 18"/>
                <a:gd name="T5" fmla="*/ 12 h 30"/>
                <a:gd name="T6" fmla="*/ 6 w 18"/>
                <a:gd name="T7" fmla="*/ 24 h 30"/>
                <a:gd name="T8" fmla="*/ 0 w 18"/>
                <a:gd name="T9" fmla="*/ 30 h 30"/>
                <a:gd name="T10" fmla="*/ 0 w 18"/>
                <a:gd name="T11" fmla="*/ 30 h 30"/>
              </a:gdLst>
              <a:ahLst/>
              <a:cxnLst>
                <a:cxn ang="0">
                  <a:pos x="T0" y="T1"/>
                </a:cxn>
                <a:cxn ang="0">
                  <a:pos x="T2" y="T3"/>
                </a:cxn>
                <a:cxn ang="0">
                  <a:pos x="T4" y="T5"/>
                </a:cxn>
                <a:cxn ang="0">
                  <a:pos x="T6" y="T7"/>
                </a:cxn>
                <a:cxn ang="0">
                  <a:pos x="T8" y="T9"/>
                </a:cxn>
                <a:cxn ang="0">
                  <a:pos x="T10" y="T11"/>
                </a:cxn>
              </a:cxnLst>
              <a:rect l="0" t="0" r="r" b="b"/>
              <a:pathLst>
                <a:path w="18" h="30">
                  <a:moveTo>
                    <a:pt x="18" y="0"/>
                  </a:moveTo>
                  <a:lnTo>
                    <a:pt x="18" y="6"/>
                  </a:lnTo>
                  <a:lnTo>
                    <a:pt x="12" y="12"/>
                  </a:lnTo>
                  <a:lnTo>
                    <a:pt x="6" y="24"/>
                  </a:lnTo>
                  <a:lnTo>
                    <a:pt x="0" y="30"/>
                  </a:lnTo>
                  <a:lnTo>
                    <a:pt x="0" y="30"/>
                  </a:lnTo>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318" name="Freeform 397"/>
            <p:cNvSpPr>
              <a:spLocks/>
            </p:cNvSpPr>
            <p:nvPr/>
          </p:nvSpPr>
          <p:spPr bwMode="auto">
            <a:xfrm>
              <a:off x="8558395" y="5055094"/>
              <a:ext cx="22939" cy="21515"/>
            </a:xfrm>
            <a:custGeom>
              <a:avLst/>
              <a:gdLst>
                <a:gd name="T0" fmla="*/ 24 w 24"/>
                <a:gd name="T1" fmla="*/ 24 h 24"/>
                <a:gd name="T2" fmla="*/ 12 w 24"/>
                <a:gd name="T3" fmla="*/ 18 h 24"/>
                <a:gd name="T4" fmla="*/ 0 w 24"/>
                <a:gd name="T5" fmla="*/ 0 h 24"/>
              </a:gdLst>
              <a:ahLst/>
              <a:cxnLst>
                <a:cxn ang="0">
                  <a:pos x="T0" y="T1"/>
                </a:cxn>
                <a:cxn ang="0">
                  <a:pos x="T2" y="T3"/>
                </a:cxn>
                <a:cxn ang="0">
                  <a:pos x="T4" y="T5"/>
                </a:cxn>
              </a:cxnLst>
              <a:rect l="0" t="0" r="r" b="b"/>
              <a:pathLst>
                <a:path w="24" h="24">
                  <a:moveTo>
                    <a:pt x="24" y="24"/>
                  </a:moveTo>
                  <a:lnTo>
                    <a:pt x="12" y="18"/>
                  </a:lnTo>
                  <a:lnTo>
                    <a:pt x="0" y="0"/>
                  </a:lnTo>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319" name="Freeform 398"/>
            <p:cNvSpPr>
              <a:spLocks/>
            </p:cNvSpPr>
            <p:nvPr/>
          </p:nvSpPr>
          <p:spPr bwMode="auto">
            <a:xfrm>
              <a:off x="8524591" y="5017442"/>
              <a:ext cx="16902" cy="21515"/>
            </a:xfrm>
            <a:custGeom>
              <a:avLst/>
              <a:gdLst>
                <a:gd name="T0" fmla="*/ 18 w 18"/>
                <a:gd name="T1" fmla="*/ 24 h 24"/>
                <a:gd name="T2" fmla="*/ 6 w 18"/>
                <a:gd name="T3" fmla="*/ 12 h 24"/>
                <a:gd name="T4" fmla="*/ 6 w 18"/>
                <a:gd name="T5" fmla="*/ 12 h 24"/>
                <a:gd name="T6" fmla="*/ 0 w 18"/>
                <a:gd name="T7" fmla="*/ 0 h 24"/>
              </a:gdLst>
              <a:ahLst/>
              <a:cxnLst>
                <a:cxn ang="0">
                  <a:pos x="T0" y="T1"/>
                </a:cxn>
                <a:cxn ang="0">
                  <a:pos x="T2" y="T3"/>
                </a:cxn>
                <a:cxn ang="0">
                  <a:pos x="T4" y="T5"/>
                </a:cxn>
                <a:cxn ang="0">
                  <a:pos x="T6" y="T7"/>
                </a:cxn>
              </a:cxnLst>
              <a:rect l="0" t="0" r="r" b="b"/>
              <a:pathLst>
                <a:path w="18" h="24">
                  <a:moveTo>
                    <a:pt x="18" y="24"/>
                  </a:moveTo>
                  <a:lnTo>
                    <a:pt x="6" y="12"/>
                  </a:lnTo>
                  <a:lnTo>
                    <a:pt x="6" y="12"/>
                  </a:lnTo>
                  <a:lnTo>
                    <a:pt x="0" y="0"/>
                  </a:lnTo>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320" name="Freeform 413"/>
            <p:cNvSpPr>
              <a:spLocks/>
            </p:cNvSpPr>
            <p:nvPr/>
          </p:nvSpPr>
          <p:spPr bwMode="auto">
            <a:xfrm>
              <a:off x="8147913" y="4402099"/>
              <a:ext cx="10866" cy="26894"/>
            </a:xfrm>
            <a:custGeom>
              <a:avLst/>
              <a:gdLst>
                <a:gd name="T0" fmla="*/ 0 w 12"/>
                <a:gd name="T1" fmla="*/ 30 h 30"/>
                <a:gd name="T2" fmla="*/ 0 w 12"/>
                <a:gd name="T3" fmla="*/ 30 h 30"/>
                <a:gd name="T4" fmla="*/ 0 w 12"/>
                <a:gd name="T5" fmla="*/ 18 h 30"/>
                <a:gd name="T6" fmla="*/ 6 w 12"/>
                <a:gd name="T7" fmla="*/ 6 h 30"/>
                <a:gd name="T8" fmla="*/ 12 w 12"/>
                <a:gd name="T9" fmla="*/ 0 h 30"/>
              </a:gdLst>
              <a:ahLst/>
              <a:cxnLst>
                <a:cxn ang="0">
                  <a:pos x="T0" y="T1"/>
                </a:cxn>
                <a:cxn ang="0">
                  <a:pos x="T2" y="T3"/>
                </a:cxn>
                <a:cxn ang="0">
                  <a:pos x="T4" y="T5"/>
                </a:cxn>
                <a:cxn ang="0">
                  <a:pos x="T6" y="T7"/>
                </a:cxn>
                <a:cxn ang="0">
                  <a:pos x="T8" y="T9"/>
                </a:cxn>
              </a:cxnLst>
              <a:rect l="0" t="0" r="r" b="b"/>
              <a:pathLst>
                <a:path w="12" h="30">
                  <a:moveTo>
                    <a:pt x="0" y="30"/>
                  </a:moveTo>
                  <a:lnTo>
                    <a:pt x="0" y="30"/>
                  </a:lnTo>
                  <a:lnTo>
                    <a:pt x="0" y="18"/>
                  </a:lnTo>
                  <a:lnTo>
                    <a:pt x="6" y="6"/>
                  </a:lnTo>
                  <a:lnTo>
                    <a:pt x="12" y="0"/>
                  </a:lnTo>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321" name="Freeform 424"/>
            <p:cNvSpPr>
              <a:spLocks/>
            </p:cNvSpPr>
            <p:nvPr/>
          </p:nvSpPr>
          <p:spPr bwMode="auto">
            <a:xfrm>
              <a:off x="8627212" y="4054624"/>
              <a:ext cx="16902" cy="25819"/>
            </a:xfrm>
            <a:custGeom>
              <a:avLst/>
              <a:gdLst>
                <a:gd name="T0" fmla="*/ 0 w 18"/>
                <a:gd name="T1" fmla="*/ 0 h 29"/>
                <a:gd name="T2" fmla="*/ 0 w 18"/>
                <a:gd name="T3" fmla="*/ 0 h 29"/>
                <a:gd name="T4" fmla="*/ 6 w 18"/>
                <a:gd name="T5" fmla="*/ 11 h 29"/>
                <a:gd name="T6" fmla="*/ 12 w 18"/>
                <a:gd name="T7" fmla="*/ 23 h 29"/>
                <a:gd name="T8" fmla="*/ 18 w 18"/>
                <a:gd name="T9" fmla="*/ 29 h 29"/>
              </a:gdLst>
              <a:ahLst/>
              <a:cxnLst>
                <a:cxn ang="0">
                  <a:pos x="T0" y="T1"/>
                </a:cxn>
                <a:cxn ang="0">
                  <a:pos x="T2" y="T3"/>
                </a:cxn>
                <a:cxn ang="0">
                  <a:pos x="T4" y="T5"/>
                </a:cxn>
                <a:cxn ang="0">
                  <a:pos x="T6" y="T7"/>
                </a:cxn>
                <a:cxn ang="0">
                  <a:pos x="T8" y="T9"/>
                </a:cxn>
              </a:cxnLst>
              <a:rect l="0" t="0" r="r" b="b"/>
              <a:pathLst>
                <a:path w="18" h="29">
                  <a:moveTo>
                    <a:pt x="0" y="0"/>
                  </a:moveTo>
                  <a:lnTo>
                    <a:pt x="0" y="0"/>
                  </a:lnTo>
                  <a:lnTo>
                    <a:pt x="6" y="11"/>
                  </a:lnTo>
                  <a:lnTo>
                    <a:pt x="12" y="23"/>
                  </a:lnTo>
                  <a:lnTo>
                    <a:pt x="18" y="29"/>
                  </a:lnTo>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322" name="Freeform 435"/>
            <p:cNvSpPr>
              <a:spLocks/>
            </p:cNvSpPr>
            <p:nvPr/>
          </p:nvSpPr>
          <p:spPr bwMode="auto">
            <a:xfrm>
              <a:off x="9163253" y="4326795"/>
              <a:ext cx="10865" cy="26894"/>
            </a:xfrm>
            <a:custGeom>
              <a:avLst/>
              <a:gdLst>
                <a:gd name="T0" fmla="*/ 0 w 12"/>
                <a:gd name="T1" fmla="*/ 0 h 30"/>
                <a:gd name="T2" fmla="*/ 0 w 12"/>
                <a:gd name="T3" fmla="*/ 0 h 30"/>
                <a:gd name="T4" fmla="*/ 6 w 12"/>
                <a:gd name="T5" fmla="*/ 6 h 30"/>
                <a:gd name="T6" fmla="*/ 6 w 12"/>
                <a:gd name="T7" fmla="*/ 12 h 30"/>
                <a:gd name="T8" fmla="*/ 6 w 12"/>
                <a:gd name="T9" fmla="*/ 12 h 30"/>
                <a:gd name="T10" fmla="*/ 12 w 12"/>
                <a:gd name="T11" fmla="*/ 18 h 30"/>
                <a:gd name="T12" fmla="*/ 12 w 12"/>
                <a:gd name="T13" fmla="*/ 30 h 30"/>
                <a:gd name="T14" fmla="*/ 12 w 12"/>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30">
                  <a:moveTo>
                    <a:pt x="0" y="0"/>
                  </a:moveTo>
                  <a:lnTo>
                    <a:pt x="0" y="0"/>
                  </a:lnTo>
                  <a:lnTo>
                    <a:pt x="6" y="6"/>
                  </a:lnTo>
                  <a:lnTo>
                    <a:pt x="6" y="12"/>
                  </a:lnTo>
                  <a:lnTo>
                    <a:pt x="6" y="12"/>
                  </a:lnTo>
                  <a:lnTo>
                    <a:pt x="12" y="18"/>
                  </a:lnTo>
                  <a:lnTo>
                    <a:pt x="12" y="30"/>
                  </a:lnTo>
                  <a:lnTo>
                    <a:pt x="12" y="30"/>
                  </a:lnTo>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323" name="Freeform 450"/>
            <p:cNvSpPr>
              <a:spLocks/>
            </p:cNvSpPr>
            <p:nvPr/>
          </p:nvSpPr>
          <p:spPr bwMode="auto">
            <a:xfrm>
              <a:off x="8432836" y="4322492"/>
              <a:ext cx="35012" cy="20439"/>
            </a:xfrm>
            <a:custGeom>
              <a:avLst/>
              <a:gdLst>
                <a:gd name="T0" fmla="*/ 36 w 36"/>
                <a:gd name="T1" fmla="*/ 23 h 23"/>
                <a:gd name="T2" fmla="*/ 24 w 36"/>
                <a:gd name="T3" fmla="*/ 17 h 23"/>
                <a:gd name="T4" fmla="*/ 12 w 36"/>
                <a:gd name="T5" fmla="*/ 5 h 23"/>
                <a:gd name="T6" fmla="*/ 0 w 36"/>
                <a:gd name="T7" fmla="*/ 0 h 23"/>
              </a:gdLst>
              <a:ahLst/>
              <a:cxnLst>
                <a:cxn ang="0">
                  <a:pos x="T0" y="T1"/>
                </a:cxn>
                <a:cxn ang="0">
                  <a:pos x="T2" y="T3"/>
                </a:cxn>
                <a:cxn ang="0">
                  <a:pos x="T4" y="T5"/>
                </a:cxn>
                <a:cxn ang="0">
                  <a:pos x="T6" y="T7"/>
                </a:cxn>
              </a:cxnLst>
              <a:rect l="0" t="0" r="r" b="b"/>
              <a:pathLst>
                <a:path w="36" h="23">
                  <a:moveTo>
                    <a:pt x="36" y="23"/>
                  </a:moveTo>
                  <a:lnTo>
                    <a:pt x="24" y="17"/>
                  </a:lnTo>
                  <a:lnTo>
                    <a:pt x="12" y="5"/>
                  </a:lnTo>
                  <a:lnTo>
                    <a:pt x="0" y="0"/>
                  </a:lnTo>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324" name="Freeform 451"/>
            <p:cNvSpPr>
              <a:spLocks/>
            </p:cNvSpPr>
            <p:nvPr/>
          </p:nvSpPr>
          <p:spPr bwMode="auto">
            <a:xfrm>
              <a:off x="8399032" y="4284839"/>
              <a:ext cx="22939" cy="26895"/>
            </a:xfrm>
            <a:custGeom>
              <a:avLst/>
              <a:gdLst>
                <a:gd name="T0" fmla="*/ 24 w 24"/>
                <a:gd name="T1" fmla="*/ 30 h 30"/>
                <a:gd name="T2" fmla="*/ 12 w 24"/>
                <a:gd name="T3" fmla="*/ 12 h 30"/>
                <a:gd name="T4" fmla="*/ 0 w 24"/>
                <a:gd name="T5" fmla="*/ 0 h 30"/>
              </a:gdLst>
              <a:ahLst/>
              <a:cxnLst>
                <a:cxn ang="0">
                  <a:pos x="T0" y="T1"/>
                </a:cxn>
                <a:cxn ang="0">
                  <a:pos x="T2" y="T3"/>
                </a:cxn>
                <a:cxn ang="0">
                  <a:pos x="T4" y="T5"/>
                </a:cxn>
              </a:cxnLst>
              <a:rect l="0" t="0" r="r" b="b"/>
              <a:pathLst>
                <a:path w="24" h="30">
                  <a:moveTo>
                    <a:pt x="24" y="30"/>
                  </a:moveTo>
                  <a:lnTo>
                    <a:pt x="12" y="12"/>
                  </a:lnTo>
                  <a:lnTo>
                    <a:pt x="0" y="0"/>
                  </a:lnTo>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325" name="Freeform 452"/>
            <p:cNvSpPr>
              <a:spLocks/>
            </p:cNvSpPr>
            <p:nvPr/>
          </p:nvSpPr>
          <p:spPr bwMode="auto">
            <a:xfrm>
              <a:off x="8370056" y="4247188"/>
              <a:ext cx="16902" cy="26894"/>
            </a:xfrm>
            <a:custGeom>
              <a:avLst/>
              <a:gdLst>
                <a:gd name="T0" fmla="*/ 18 w 18"/>
                <a:gd name="T1" fmla="*/ 30 h 30"/>
                <a:gd name="T2" fmla="*/ 6 w 18"/>
                <a:gd name="T3" fmla="*/ 18 h 30"/>
                <a:gd name="T4" fmla="*/ 0 w 18"/>
                <a:gd name="T5" fmla="*/ 0 h 30"/>
                <a:gd name="T6" fmla="*/ 0 w 18"/>
                <a:gd name="T7" fmla="*/ 0 h 30"/>
              </a:gdLst>
              <a:ahLst/>
              <a:cxnLst>
                <a:cxn ang="0">
                  <a:pos x="T0" y="T1"/>
                </a:cxn>
                <a:cxn ang="0">
                  <a:pos x="T2" y="T3"/>
                </a:cxn>
                <a:cxn ang="0">
                  <a:pos x="T4" y="T5"/>
                </a:cxn>
                <a:cxn ang="0">
                  <a:pos x="T6" y="T7"/>
                </a:cxn>
              </a:cxnLst>
              <a:rect l="0" t="0" r="r" b="b"/>
              <a:pathLst>
                <a:path w="18" h="30">
                  <a:moveTo>
                    <a:pt x="18" y="30"/>
                  </a:moveTo>
                  <a:lnTo>
                    <a:pt x="6" y="18"/>
                  </a:lnTo>
                  <a:lnTo>
                    <a:pt x="0" y="0"/>
                  </a:lnTo>
                  <a:lnTo>
                    <a:pt x="0" y="0"/>
                  </a:lnTo>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326" name="Freeform 457"/>
            <p:cNvSpPr>
              <a:spLocks/>
            </p:cNvSpPr>
            <p:nvPr/>
          </p:nvSpPr>
          <p:spPr bwMode="auto">
            <a:xfrm>
              <a:off x="8347118" y="4022350"/>
              <a:ext cx="6036" cy="26895"/>
            </a:xfrm>
            <a:custGeom>
              <a:avLst/>
              <a:gdLst>
                <a:gd name="T0" fmla="*/ 0 w 6"/>
                <a:gd name="T1" fmla="*/ 30 h 30"/>
                <a:gd name="T2" fmla="*/ 0 w 6"/>
                <a:gd name="T3" fmla="*/ 18 h 30"/>
                <a:gd name="T4" fmla="*/ 6 w 6"/>
                <a:gd name="T5" fmla="*/ 0 h 30"/>
              </a:gdLst>
              <a:ahLst/>
              <a:cxnLst>
                <a:cxn ang="0">
                  <a:pos x="T0" y="T1"/>
                </a:cxn>
                <a:cxn ang="0">
                  <a:pos x="T2" y="T3"/>
                </a:cxn>
                <a:cxn ang="0">
                  <a:pos x="T4" y="T5"/>
                </a:cxn>
              </a:cxnLst>
              <a:rect l="0" t="0" r="r" b="b"/>
              <a:pathLst>
                <a:path w="6" h="30">
                  <a:moveTo>
                    <a:pt x="0" y="30"/>
                  </a:moveTo>
                  <a:lnTo>
                    <a:pt x="0" y="18"/>
                  </a:lnTo>
                  <a:lnTo>
                    <a:pt x="6" y="0"/>
                  </a:lnTo>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327" name="Freeform 458"/>
            <p:cNvSpPr>
              <a:spLocks/>
            </p:cNvSpPr>
            <p:nvPr/>
          </p:nvSpPr>
          <p:spPr bwMode="auto">
            <a:xfrm>
              <a:off x="8353154" y="3973941"/>
              <a:ext cx="6037" cy="26894"/>
            </a:xfrm>
            <a:custGeom>
              <a:avLst/>
              <a:gdLst>
                <a:gd name="T0" fmla="*/ 0 w 6"/>
                <a:gd name="T1" fmla="*/ 30 h 30"/>
                <a:gd name="T2" fmla="*/ 6 w 6"/>
                <a:gd name="T3" fmla="*/ 12 h 30"/>
                <a:gd name="T4" fmla="*/ 6 w 6"/>
                <a:gd name="T5" fmla="*/ 0 h 30"/>
              </a:gdLst>
              <a:ahLst/>
              <a:cxnLst>
                <a:cxn ang="0">
                  <a:pos x="T0" y="T1"/>
                </a:cxn>
                <a:cxn ang="0">
                  <a:pos x="T2" y="T3"/>
                </a:cxn>
                <a:cxn ang="0">
                  <a:pos x="T4" y="T5"/>
                </a:cxn>
              </a:cxnLst>
              <a:rect l="0" t="0" r="r" b="b"/>
              <a:pathLst>
                <a:path w="6" h="30">
                  <a:moveTo>
                    <a:pt x="0" y="30"/>
                  </a:moveTo>
                  <a:lnTo>
                    <a:pt x="6" y="12"/>
                  </a:lnTo>
                  <a:lnTo>
                    <a:pt x="6" y="0"/>
                  </a:lnTo>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328" name="Freeform 459"/>
            <p:cNvSpPr>
              <a:spLocks/>
            </p:cNvSpPr>
            <p:nvPr/>
          </p:nvSpPr>
          <p:spPr bwMode="auto">
            <a:xfrm>
              <a:off x="8364020" y="3925531"/>
              <a:ext cx="6036" cy="32273"/>
            </a:xfrm>
            <a:custGeom>
              <a:avLst/>
              <a:gdLst>
                <a:gd name="T0" fmla="*/ 0 w 6"/>
                <a:gd name="T1" fmla="*/ 36 h 36"/>
                <a:gd name="T2" fmla="*/ 0 w 6"/>
                <a:gd name="T3" fmla="*/ 30 h 36"/>
                <a:gd name="T4" fmla="*/ 6 w 6"/>
                <a:gd name="T5" fmla="*/ 0 h 36"/>
              </a:gdLst>
              <a:ahLst/>
              <a:cxnLst>
                <a:cxn ang="0">
                  <a:pos x="T0" y="T1"/>
                </a:cxn>
                <a:cxn ang="0">
                  <a:pos x="T2" y="T3"/>
                </a:cxn>
                <a:cxn ang="0">
                  <a:pos x="T4" y="T5"/>
                </a:cxn>
              </a:cxnLst>
              <a:rect l="0" t="0" r="r" b="b"/>
              <a:pathLst>
                <a:path w="6" h="36">
                  <a:moveTo>
                    <a:pt x="0" y="36"/>
                  </a:moveTo>
                  <a:lnTo>
                    <a:pt x="0" y="30"/>
                  </a:lnTo>
                  <a:lnTo>
                    <a:pt x="6" y="0"/>
                  </a:lnTo>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329" name="Freeform 466"/>
            <p:cNvSpPr>
              <a:spLocks/>
            </p:cNvSpPr>
            <p:nvPr/>
          </p:nvSpPr>
          <p:spPr bwMode="auto">
            <a:xfrm>
              <a:off x="8496823" y="3653360"/>
              <a:ext cx="33804" cy="10758"/>
            </a:xfrm>
            <a:custGeom>
              <a:avLst/>
              <a:gdLst>
                <a:gd name="T0" fmla="*/ 0 w 36"/>
                <a:gd name="T1" fmla="*/ 12 h 12"/>
                <a:gd name="T2" fmla="*/ 6 w 36"/>
                <a:gd name="T3" fmla="*/ 6 h 12"/>
                <a:gd name="T4" fmla="*/ 6 w 36"/>
                <a:gd name="T5" fmla="*/ 6 h 12"/>
                <a:gd name="T6" fmla="*/ 18 w 36"/>
                <a:gd name="T7" fmla="*/ 0 h 12"/>
                <a:gd name="T8" fmla="*/ 30 w 36"/>
                <a:gd name="T9" fmla="*/ 0 h 12"/>
                <a:gd name="T10" fmla="*/ 36 w 36"/>
                <a:gd name="T11" fmla="*/ 0 h 12"/>
              </a:gdLst>
              <a:ahLst/>
              <a:cxnLst>
                <a:cxn ang="0">
                  <a:pos x="T0" y="T1"/>
                </a:cxn>
                <a:cxn ang="0">
                  <a:pos x="T2" y="T3"/>
                </a:cxn>
                <a:cxn ang="0">
                  <a:pos x="T4" y="T5"/>
                </a:cxn>
                <a:cxn ang="0">
                  <a:pos x="T6" y="T7"/>
                </a:cxn>
                <a:cxn ang="0">
                  <a:pos x="T8" y="T9"/>
                </a:cxn>
                <a:cxn ang="0">
                  <a:pos x="T10" y="T11"/>
                </a:cxn>
              </a:cxnLst>
              <a:rect l="0" t="0" r="r" b="b"/>
              <a:pathLst>
                <a:path w="36" h="12">
                  <a:moveTo>
                    <a:pt x="0" y="12"/>
                  </a:moveTo>
                  <a:lnTo>
                    <a:pt x="6" y="6"/>
                  </a:lnTo>
                  <a:lnTo>
                    <a:pt x="6" y="6"/>
                  </a:lnTo>
                  <a:lnTo>
                    <a:pt x="18" y="0"/>
                  </a:lnTo>
                  <a:lnTo>
                    <a:pt x="30" y="0"/>
                  </a:lnTo>
                  <a:lnTo>
                    <a:pt x="36" y="0"/>
                  </a:lnTo>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330" name="Freeform 467"/>
            <p:cNvSpPr>
              <a:spLocks/>
            </p:cNvSpPr>
            <p:nvPr/>
          </p:nvSpPr>
          <p:spPr bwMode="auto">
            <a:xfrm>
              <a:off x="8552359" y="3653360"/>
              <a:ext cx="22938" cy="16136"/>
            </a:xfrm>
            <a:custGeom>
              <a:avLst/>
              <a:gdLst>
                <a:gd name="T0" fmla="*/ 0 w 24"/>
                <a:gd name="T1" fmla="*/ 0 h 18"/>
                <a:gd name="T2" fmla="*/ 6 w 24"/>
                <a:gd name="T3" fmla="*/ 0 h 18"/>
                <a:gd name="T4" fmla="*/ 12 w 24"/>
                <a:gd name="T5" fmla="*/ 0 h 18"/>
                <a:gd name="T6" fmla="*/ 18 w 24"/>
                <a:gd name="T7" fmla="*/ 6 h 18"/>
                <a:gd name="T8" fmla="*/ 18 w 24"/>
                <a:gd name="T9" fmla="*/ 12 h 18"/>
                <a:gd name="T10" fmla="*/ 24 w 24"/>
                <a:gd name="T11" fmla="*/ 18 h 18"/>
                <a:gd name="T12" fmla="*/ 24 w 24"/>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24" h="18">
                  <a:moveTo>
                    <a:pt x="0" y="0"/>
                  </a:moveTo>
                  <a:lnTo>
                    <a:pt x="6" y="0"/>
                  </a:lnTo>
                  <a:lnTo>
                    <a:pt x="12" y="0"/>
                  </a:lnTo>
                  <a:lnTo>
                    <a:pt x="18" y="6"/>
                  </a:lnTo>
                  <a:lnTo>
                    <a:pt x="18" y="12"/>
                  </a:lnTo>
                  <a:lnTo>
                    <a:pt x="24" y="18"/>
                  </a:lnTo>
                  <a:lnTo>
                    <a:pt x="24" y="18"/>
                  </a:lnTo>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331" name="Freeform 468"/>
            <p:cNvSpPr>
              <a:spLocks/>
            </p:cNvSpPr>
            <p:nvPr/>
          </p:nvSpPr>
          <p:spPr bwMode="auto">
            <a:xfrm>
              <a:off x="8575298" y="3691012"/>
              <a:ext cx="1208" cy="26895"/>
            </a:xfrm>
            <a:custGeom>
              <a:avLst/>
              <a:gdLst>
                <a:gd name="T0" fmla="*/ 0 h 30"/>
                <a:gd name="T1" fmla="*/ 6 h 30"/>
                <a:gd name="T2" fmla="*/ 24 h 30"/>
                <a:gd name="T3" fmla="*/ 30 h 30"/>
              </a:gdLst>
              <a:ahLst/>
              <a:cxnLst>
                <a:cxn ang="0">
                  <a:pos x="0" y="T0"/>
                </a:cxn>
                <a:cxn ang="0">
                  <a:pos x="0" y="T1"/>
                </a:cxn>
                <a:cxn ang="0">
                  <a:pos x="0" y="T2"/>
                </a:cxn>
                <a:cxn ang="0">
                  <a:pos x="0" y="T3"/>
                </a:cxn>
              </a:cxnLst>
              <a:rect l="0" t="0" r="r" b="b"/>
              <a:pathLst>
                <a:path h="30">
                  <a:moveTo>
                    <a:pt x="0" y="0"/>
                  </a:moveTo>
                  <a:lnTo>
                    <a:pt x="0" y="6"/>
                  </a:lnTo>
                  <a:lnTo>
                    <a:pt x="0" y="24"/>
                  </a:lnTo>
                  <a:lnTo>
                    <a:pt x="0" y="30"/>
                  </a:lnTo>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332" name="Freeform 544"/>
            <p:cNvSpPr>
              <a:spLocks/>
            </p:cNvSpPr>
            <p:nvPr/>
          </p:nvSpPr>
          <p:spPr bwMode="auto">
            <a:xfrm>
              <a:off x="9032865" y="4776469"/>
              <a:ext cx="27768" cy="16136"/>
            </a:xfrm>
            <a:custGeom>
              <a:avLst/>
              <a:gdLst>
                <a:gd name="T0" fmla="*/ 0 w 30"/>
                <a:gd name="T1" fmla="*/ 0 h 18"/>
                <a:gd name="T2" fmla="*/ 12 w 30"/>
                <a:gd name="T3" fmla="*/ 6 h 18"/>
                <a:gd name="T4" fmla="*/ 12 w 30"/>
                <a:gd name="T5" fmla="*/ 6 h 18"/>
                <a:gd name="T6" fmla="*/ 18 w 30"/>
                <a:gd name="T7" fmla="*/ 12 h 18"/>
                <a:gd name="T8" fmla="*/ 24 w 30"/>
                <a:gd name="T9" fmla="*/ 12 h 18"/>
                <a:gd name="T10" fmla="*/ 30 w 30"/>
                <a:gd name="T11" fmla="*/ 18 h 18"/>
              </a:gdLst>
              <a:ahLst/>
              <a:cxnLst>
                <a:cxn ang="0">
                  <a:pos x="T0" y="T1"/>
                </a:cxn>
                <a:cxn ang="0">
                  <a:pos x="T2" y="T3"/>
                </a:cxn>
                <a:cxn ang="0">
                  <a:pos x="T4" y="T5"/>
                </a:cxn>
                <a:cxn ang="0">
                  <a:pos x="T6" y="T7"/>
                </a:cxn>
                <a:cxn ang="0">
                  <a:pos x="T8" y="T9"/>
                </a:cxn>
                <a:cxn ang="0">
                  <a:pos x="T10" y="T11"/>
                </a:cxn>
              </a:cxnLst>
              <a:rect l="0" t="0" r="r" b="b"/>
              <a:pathLst>
                <a:path w="30" h="18">
                  <a:moveTo>
                    <a:pt x="0" y="0"/>
                  </a:moveTo>
                  <a:lnTo>
                    <a:pt x="12" y="6"/>
                  </a:lnTo>
                  <a:lnTo>
                    <a:pt x="12" y="6"/>
                  </a:lnTo>
                  <a:lnTo>
                    <a:pt x="18" y="12"/>
                  </a:lnTo>
                  <a:lnTo>
                    <a:pt x="24" y="12"/>
                  </a:lnTo>
                  <a:lnTo>
                    <a:pt x="30" y="18"/>
                  </a:lnTo>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333" name="Freeform 554"/>
            <p:cNvSpPr>
              <a:spLocks/>
            </p:cNvSpPr>
            <p:nvPr/>
          </p:nvSpPr>
          <p:spPr bwMode="auto">
            <a:xfrm>
              <a:off x="8810722" y="4952895"/>
              <a:ext cx="21731" cy="21515"/>
            </a:xfrm>
            <a:custGeom>
              <a:avLst/>
              <a:gdLst>
                <a:gd name="T0" fmla="*/ 23 w 23"/>
                <a:gd name="T1" fmla="*/ 24 h 24"/>
                <a:gd name="T2" fmla="*/ 12 w 23"/>
                <a:gd name="T3" fmla="*/ 12 h 24"/>
                <a:gd name="T4" fmla="*/ 0 w 23"/>
                <a:gd name="T5" fmla="*/ 0 h 24"/>
              </a:gdLst>
              <a:ahLst/>
              <a:cxnLst>
                <a:cxn ang="0">
                  <a:pos x="T0" y="T1"/>
                </a:cxn>
                <a:cxn ang="0">
                  <a:pos x="T2" y="T3"/>
                </a:cxn>
                <a:cxn ang="0">
                  <a:pos x="T4" y="T5"/>
                </a:cxn>
              </a:cxnLst>
              <a:rect l="0" t="0" r="r" b="b"/>
              <a:pathLst>
                <a:path w="23" h="24">
                  <a:moveTo>
                    <a:pt x="23" y="24"/>
                  </a:moveTo>
                  <a:lnTo>
                    <a:pt x="12" y="12"/>
                  </a:lnTo>
                  <a:lnTo>
                    <a:pt x="0" y="0"/>
                  </a:lnTo>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334" name="Freeform 333"/>
            <p:cNvSpPr>
              <a:spLocks/>
            </p:cNvSpPr>
            <p:nvPr/>
          </p:nvSpPr>
          <p:spPr bwMode="auto">
            <a:xfrm>
              <a:off x="9813988" y="3867439"/>
              <a:ext cx="199205" cy="202246"/>
            </a:xfrm>
            <a:custGeom>
              <a:avLst/>
              <a:gdLst>
                <a:gd name="T0" fmla="*/ 0 w 35"/>
                <a:gd name="T1" fmla="*/ 19 h 38"/>
                <a:gd name="T2" fmla="*/ 17 w 35"/>
                <a:gd name="T3" fmla="*/ 0 h 38"/>
                <a:gd name="T4" fmla="*/ 35 w 35"/>
                <a:gd name="T5" fmla="*/ 19 h 38"/>
                <a:gd name="T6" fmla="*/ 17 w 35"/>
                <a:gd name="T7" fmla="*/ 38 h 38"/>
                <a:gd name="T8" fmla="*/ 0 w 35"/>
                <a:gd name="T9" fmla="*/ 19 h 38"/>
              </a:gdLst>
              <a:ahLst/>
              <a:cxnLst>
                <a:cxn ang="0">
                  <a:pos x="T0" y="T1"/>
                </a:cxn>
                <a:cxn ang="0">
                  <a:pos x="T2" y="T3"/>
                </a:cxn>
                <a:cxn ang="0">
                  <a:pos x="T4" y="T5"/>
                </a:cxn>
                <a:cxn ang="0">
                  <a:pos x="T6" y="T7"/>
                </a:cxn>
                <a:cxn ang="0">
                  <a:pos x="T8" y="T9"/>
                </a:cxn>
              </a:cxnLst>
              <a:rect l="0" t="0" r="r" b="b"/>
              <a:pathLst>
                <a:path w="35" h="38">
                  <a:moveTo>
                    <a:pt x="0" y="19"/>
                  </a:moveTo>
                  <a:lnTo>
                    <a:pt x="17" y="0"/>
                  </a:lnTo>
                  <a:lnTo>
                    <a:pt x="35" y="19"/>
                  </a:lnTo>
                  <a:lnTo>
                    <a:pt x="17" y="38"/>
                  </a:ln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335" name="Freeform 334"/>
            <p:cNvSpPr>
              <a:spLocks/>
            </p:cNvSpPr>
            <p:nvPr/>
          </p:nvSpPr>
          <p:spPr bwMode="auto">
            <a:xfrm>
              <a:off x="9813988" y="3867439"/>
              <a:ext cx="199205" cy="202246"/>
            </a:xfrm>
            <a:custGeom>
              <a:avLst/>
              <a:gdLst>
                <a:gd name="T0" fmla="*/ 0 w 35"/>
                <a:gd name="T1" fmla="*/ 19 h 38"/>
                <a:gd name="T2" fmla="*/ 17 w 35"/>
                <a:gd name="T3" fmla="*/ 0 h 38"/>
                <a:gd name="T4" fmla="*/ 35 w 35"/>
                <a:gd name="T5" fmla="*/ 19 h 38"/>
                <a:gd name="T6" fmla="*/ 17 w 35"/>
                <a:gd name="T7" fmla="*/ 38 h 38"/>
                <a:gd name="T8" fmla="*/ 0 w 35"/>
                <a:gd name="T9" fmla="*/ 19 h 38"/>
              </a:gdLst>
              <a:ahLst/>
              <a:cxnLst>
                <a:cxn ang="0">
                  <a:pos x="T0" y="T1"/>
                </a:cxn>
                <a:cxn ang="0">
                  <a:pos x="T2" y="T3"/>
                </a:cxn>
                <a:cxn ang="0">
                  <a:pos x="T4" y="T5"/>
                </a:cxn>
                <a:cxn ang="0">
                  <a:pos x="T6" y="T7"/>
                </a:cxn>
                <a:cxn ang="0">
                  <a:pos x="T8" y="T9"/>
                </a:cxn>
              </a:cxnLst>
              <a:rect l="0" t="0" r="r" b="b"/>
              <a:pathLst>
                <a:path w="35" h="38">
                  <a:moveTo>
                    <a:pt x="0" y="19"/>
                  </a:moveTo>
                  <a:lnTo>
                    <a:pt x="17" y="0"/>
                  </a:lnTo>
                  <a:lnTo>
                    <a:pt x="35" y="19"/>
                  </a:lnTo>
                  <a:lnTo>
                    <a:pt x="17" y="38"/>
                  </a:lnTo>
                  <a:lnTo>
                    <a:pt x="0" y="19"/>
                  </a:lnTo>
                  <a:close/>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336" name="Freeform 335"/>
            <p:cNvSpPr>
              <a:spLocks/>
            </p:cNvSpPr>
            <p:nvPr/>
          </p:nvSpPr>
          <p:spPr bwMode="auto">
            <a:xfrm>
              <a:off x="9026828" y="4204157"/>
              <a:ext cx="153328" cy="118335"/>
            </a:xfrm>
            <a:custGeom>
              <a:avLst/>
              <a:gdLst>
                <a:gd name="T0" fmla="*/ 13 w 27"/>
                <a:gd name="T1" fmla="*/ 22 h 22"/>
                <a:gd name="T2" fmla="*/ 0 w 27"/>
                <a:gd name="T3" fmla="*/ 0 h 22"/>
                <a:gd name="T4" fmla="*/ 27 w 27"/>
                <a:gd name="T5" fmla="*/ 0 h 22"/>
                <a:gd name="T6" fmla="*/ 13 w 27"/>
                <a:gd name="T7" fmla="*/ 22 h 22"/>
              </a:gdLst>
              <a:ahLst/>
              <a:cxnLst>
                <a:cxn ang="0">
                  <a:pos x="T0" y="T1"/>
                </a:cxn>
                <a:cxn ang="0">
                  <a:pos x="T2" y="T3"/>
                </a:cxn>
                <a:cxn ang="0">
                  <a:pos x="T4" y="T5"/>
                </a:cxn>
                <a:cxn ang="0">
                  <a:pos x="T6" y="T7"/>
                </a:cxn>
              </a:cxnLst>
              <a:rect l="0" t="0" r="r" b="b"/>
              <a:pathLst>
                <a:path w="27" h="22">
                  <a:moveTo>
                    <a:pt x="13" y="22"/>
                  </a:moveTo>
                  <a:lnTo>
                    <a:pt x="0" y="0"/>
                  </a:lnTo>
                  <a:lnTo>
                    <a:pt x="27" y="0"/>
                  </a:lnTo>
                  <a:lnTo>
                    <a:pt x="13" y="22"/>
                  </a:lnTo>
                  <a:close/>
                </a:path>
              </a:pathLst>
            </a:custGeom>
            <a:solidFill>
              <a:srgbClr val="EB3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337" name="Freeform 336"/>
            <p:cNvSpPr>
              <a:spLocks/>
            </p:cNvSpPr>
            <p:nvPr/>
          </p:nvSpPr>
          <p:spPr bwMode="auto">
            <a:xfrm>
              <a:off x="8689991" y="4134231"/>
              <a:ext cx="153327" cy="118335"/>
            </a:xfrm>
            <a:custGeom>
              <a:avLst/>
              <a:gdLst>
                <a:gd name="T0" fmla="*/ 14 w 27"/>
                <a:gd name="T1" fmla="*/ 22 h 22"/>
                <a:gd name="T2" fmla="*/ 0 w 27"/>
                <a:gd name="T3" fmla="*/ 0 h 22"/>
                <a:gd name="T4" fmla="*/ 27 w 27"/>
                <a:gd name="T5" fmla="*/ 0 h 22"/>
                <a:gd name="T6" fmla="*/ 14 w 27"/>
                <a:gd name="T7" fmla="*/ 22 h 22"/>
              </a:gdLst>
              <a:ahLst/>
              <a:cxnLst>
                <a:cxn ang="0">
                  <a:pos x="T0" y="T1"/>
                </a:cxn>
                <a:cxn ang="0">
                  <a:pos x="T2" y="T3"/>
                </a:cxn>
                <a:cxn ang="0">
                  <a:pos x="T4" y="T5"/>
                </a:cxn>
                <a:cxn ang="0">
                  <a:pos x="T6" y="T7"/>
                </a:cxn>
              </a:cxnLst>
              <a:rect l="0" t="0" r="r" b="b"/>
              <a:pathLst>
                <a:path w="27" h="22">
                  <a:moveTo>
                    <a:pt x="14" y="22"/>
                  </a:moveTo>
                  <a:lnTo>
                    <a:pt x="0" y="0"/>
                  </a:lnTo>
                  <a:lnTo>
                    <a:pt x="27" y="0"/>
                  </a:lnTo>
                  <a:lnTo>
                    <a:pt x="14" y="22"/>
                  </a:lnTo>
                  <a:close/>
                </a:path>
              </a:pathLst>
            </a:custGeom>
            <a:solidFill>
              <a:srgbClr val="EB3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338" name="Freeform 337"/>
            <p:cNvSpPr>
              <a:spLocks/>
            </p:cNvSpPr>
            <p:nvPr/>
          </p:nvSpPr>
          <p:spPr bwMode="auto">
            <a:xfrm>
              <a:off x="9778976" y="4107337"/>
              <a:ext cx="154534" cy="118335"/>
            </a:xfrm>
            <a:custGeom>
              <a:avLst/>
              <a:gdLst>
                <a:gd name="T0" fmla="*/ 14 w 27"/>
                <a:gd name="T1" fmla="*/ 22 h 22"/>
                <a:gd name="T2" fmla="*/ 0 w 27"/>
                <a:gd name="T3" fmla="*/ 0 h 22"/>
                <a:gd name="T4" fmla="*/ 27 w 27"/>
                <a:gd name="T5" fmla="*/ 0 h 22"/>
                <a:gd name="T6" fmla="*/ 14 w 27"/>
                <a:gd name="T7" fmla="*/ 22 h 22"/>
              </a:gdLst>
              <a:ahLst/>
              <a:cxnLst>
                <a:cxn ang="0">
                  <a:pos x="T0" y="T1"/>
                </a:cxn>
                <a:cxn ang="0">
                  <a:pos x="T2" y="T3"/>
                </a:cxn>
                <a:cxn ang="0">
                  <a:pos x="T4" y="T5"/>
                </a:cxn>
                <a:cxn ang="0">
                  <a:pos x="T6" y="T7"/>
                </a:cxn>
              </a:cxnLst>
              <a:rect l="0" t="0" r="r" b="b"/>
              <a:pathLst>
                <a:path w="27" h="22">
                  <a:moveTo>
                    <a:pt x="14" y="22"/>
                  </a:moveTo>
                  <a:lnTo>
                    <a:pt x="0" y="0"/>
                  </a:lnTo>
                  <a:lnTo>
                    <a:pt x="27" y="0"/>
                  </a:lnTo>
                  <a:lnTo>
                    <a:pt x="14" y="22"/>
                  </a:lnTo>
                  <a:close/>
                </a:path>
              </a:pathLst>
            </a:custGeom>
            <a:solidFill>
              <a:srgbClr val="EB3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339" name="Freeform 338"/>
            <p:cNvSpPr>
              <a:spLocks/>
            </p:cNvSpPr>
            <p:nvPr/>
          </p:nvSpPr>
          <p:spPr bwMode="auto">
            <a:xfrm>
              <a:off x="9859865" y="4064306"/>
              <a:ext cx="153328" cy="118335"/>
            </a:xfrm>
            <a:custGeom>
              <a:avLst/>
              <a:gdLst>
                <a:gd name="T0" fmla="*/ 14 w 27"/>
                <a:gd name="T1" fmla="*/ 22 h 22"/>
                <a:gd name="T2" fmla="*/ 0 w 27"/>
                <a:gd name="T3" fmla="*/ 0 h 22"/>
                <a:gd name="T4" fmla="*/ 27 w 27"/>
                <a:gd name="T5" fmla="*/ 0 h 22"/>
                <a:gd name="T6" fmla="*/ 14 w 27"/>
                <a:gd name="T7" fmla="*/ 22 h 22"/>
              </a:gdLst>
              <a:ahLst/>
              <a:cxnLst>
                <a:cxn ang="0">
                  <a:pos x="T0" y="T1"/>
                </a:cxn>
                <a:cxn ang="0">
                  <a:pos x="T2" y="T3"/>
                </a:cxn>
                <a:cxn ang="0">
                  <a:pos x="T4" y="T5"/>
                </a:cxn>
                <a:cxn ang="0">
                  <a:pos x="T6" y="T7"/>
                </a:cxn>
              </a:cxnLst>
              <a:rect l="0" t="0" r="r" b="b"/>
              <a:pathLst>
                <a:path w="27" h="22">
                  <a:moveTo>
                    <a:pt x="14" y="22"/>
                  </a:moveTo>
                  <a:lnTo>
                    <a:pt x="0" y="0"/>
                  </a:lnTo>
                  <a:lnTo>
                    <a:pt x="27" y="0"/>
                  </a:lnTo>
                  <a:lnTo>
                    <a:pt x="14" y="22"/>
                  </a:lnTo>
                  <a:close/>
                </a:path>
              </a:pathLst>
            </a:custGeom>
            <a:solidFill>
              <a:srgbClr val="EB3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340" name="Freeform 339"/>
            <p:cNvSpPr>
              <a:spLocks/>
            </p:cNvSpPr>
            <p:nvPr/>
          </p:nvSpPr>
          <p:spPr bwMode="auto">
            <a:xfrm>
              <a:off x="10002327" y="4022350"/>
              <a:ext cx="159364" cy="117260"/>
            </a:xfrm>
            <a:custGeom>
              <a:avLst/>
              <a:gdLst>
                <a:gd name="T0" fmla="*/ 14 w 28"/>
                <a:gd name="T1" fmla="*/ 22 h 22"/>
                <a:gd name="T2" fmla="*/ 0 w 28"/>
                <a:gd name="T3" fmla="*/ 0 h 22"/>
                <a:gd name="T4" fmla="*/ 28 w 28"/>
                <a:gd name="T5" fmla="*/ 0 h 22"/>
                <a:gd name="T6" fmla="*/ 14 w 28"/>
                <a:gd name="T7" fmla="*/ 22 h 22"/>
              </a:gdLst>
              <a:ahLst/>
              <a:cxnLst>
                <a:cxn ang="0">
                  <a:pos x="T0" y="T1"/>
                </a:cxn>
                <a:cxn ang="0">
                  <a:pos x="T2" y="T3"/>
                </a:cxn>
                <a:cxn ang="0">
                  <a:pos x="T4" y="T5"/>
                </a:cxn>
                <a:cxn ang="0">
                  <a:pos x="T6" y="T7"/>
                </a:cxn>
              </a:cxnLst>
              <a:rect l="0" t="0" r="r" b="b"/>
              <a:pathLst>
                <a:path w="28" h="22">
                  <a:moveTo>
                    <a:pt x="14" y="22"/>
                  </a:moveTo>
                  <a:lnTo>
                    <a:pt x="0" y="0"/>
                  </a:lnTo>
                  <a:lnTo>
                    <a:pt x="28" y="0"/>
                  </a:lnTo>
                  <a:lnTo>
                    <a:pt x="14" y="22"/>
                  </a:lnTo>
                  <a:close/>
                </a:path>
              </a:pathLst>
            </a:custGeom>
            <a:solidFill>
              <a:srgbClr val="EB3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341" name="Freeform 340"/>
            <p:cNvSpPr>
              <a:spLocks/>
            </p:cNvSpPr>
            <p:nvPr/>
          </p:nvSpPr>
          <p:spPr bwMode="auto">
            <a:xfrm>
              <a:off x="10069935" y="4022350"/>
              <a:ext cx="160571" cy="117260"/>
            </a:xfrm>
            <a:custGeom>
              <a:avLst/>
              <a:gdLst>
                <a:gd name="T0" fmla="*/ 14 w 28"/>
                <a:gd name="T1" fmla="*/ 22 h 22"/>
                <a:gd name="T2" fmla="*/ 0 w 28"/>
                <a:gd name="T3" fmla="*/ 0 h 22"/>
                <a:gd name="T4" fmla="*/ 28 w 28"/>
                <a:gd name="T5" fmla="*/ 0 h 22"/>
                <a:gd name="T6" fmla="*/ 14 w 28"/>
                <a:gd name="T7" fmla="*/ 22 h 22"/>
              </a:gdLst>
              <a:ahLst/>
              <a:cxnLst>
                <a:cxn ang="0">
                  <a:pos x="T0" y="T1"/>
                </a:cxn>
                <a:cxn ang="0">
                  <a:pos x="T2" y="T3"/>
                </a:cxn>
                <a:cxn ang="0">
                  <a:pos x="T4" y="T5"/>
                </a:cxn>
                <a:cxn ang="0">
                  <a:pos x="T6" y="T7"/>
                </a:cxn>
              </a:cxnLst>
              <a:rect l="0" t="0" r="r" b="b"/>
              <a:pathLst>
                <a:path w="28" h="22">
                  <a:moveTo>
                    <a:pt x="14" y="22"/>
                  </a:moveTo>
                  <a:lnTo>
                    <a:pt x="0" y="0"/>
                  </a:lnTo>
                  <a:lnTo>
                    <a:pt x="28" y="0"/>
                  </a:lnTo>
                  <a:lnTo>
                    <a:pt x="14" y="22"/>
                  </a:lnTo>
                  <a:close/>
                </a:path>
              </a:pathLst>
            </a:custGeom>
            <a:solidFill>
              <a:srgbClr val="EB3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342" name="Freeform 341"/>
            <p:cNvSpPr>
              <a:spLocks/>
            </p:cNvSpPr>
            <p:nvPr/>
          </p:nvSpPr>
          <p:spPr bwMode="auto">
            <a:xfrm>
              <a:off x="10104948" y="4112715"/>
              <a:ext cx="153327" cy="123714"/>
            </a:xfrm>
            <a:custGeom>
              <a:avLst/>
              <a:gdLst>
                <a:gd name="T0" fmla="*/ 13 w 27"/>
                <a:gd name="T1" fmla="*/ 23 h 23"/>
                <a:gd name="T2" fmla="*/ 0 w 27"/>
                <a:gd name="T3" fmla="*/ 0 h 23"/>
                <a:gd name="T4" fmla="*/ 27 w 27"/>
                <a:gd name="T5" fmla="*/ 0 h 23"/>
                <a:gd name="T6" fmla="*/ 13 w 27"/>
                <a:gd name="T7" fmla="*/ 23 h 23"/>
              </a:gdLst>
              <a:ahLst/>
              <a:cxnLst>
                <a:cxn ang="0">
                  <a:pos x="T0" y="T1"/>
                </a:cxn>
                <a:cxn ang="0">
                  <a:pos x="T2" y="T3"/>
                </a:cxn>
                <a:cxn ang="0">
                  <a:pos x="T4" y="T5"/>
                </a:cxn>
                <a:cxn ang="0">
                  <a:pos x="T6" y="T7"/>
                </a:cxn>
              </a:cxnLst>
              <a:rect l="0" t="0" r="r" b="b"/>
              <a:pathLst>
                <a:path w="27" h="23">
                  <a:moveTo>
                    <a:pt x="13" y="23"/>
                  </a:moveTo>
                  <a:lnTo>
                    <a:pt x="0" y="0"/>
                  </a:lnTo>
                  <a:lnTo>
                    <a:pt x="27" y="0"/>
                  </a:lnTo>
                  <a:lnTo>
                    <a:pt x="13" y="23"/>
                  </a:lnTo>
                  <a:close/>
                </a:path>
              </a:pathLst>
            </a:custGeom>
            <a:solidFill>
              <a:srgbClr val="EB3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343" name="Freeform 342"/>
            <p:cNvSpPr>
              <a:spLocks/>
            </p:cNvSpPr>
            <p:nvPr/>
          </p:nvSpPr>
          <p:spPr bwMode="auto">
            <a:xfrm>
              <a:off x="11274821" y="4322492"/>
              <a:ext cx="153328" cy="122638"/>
            </a:xfrm>
            <a:custGeom>
              <a:avLst/>
              <a:gdLst>
                <a:gd name="T0" fmla="*/ 13 w 27"/>
                <a:gd name="T1" fmla="*/ 23 h 23"/>
                <a:gd name="T2" fmla="*/ 0 w 27"/>
                <a:gd name="T3" fmla="*/ 0 h 23"/>
                <a:gd name="T4" fmla="*/ 27 w 27"/>
                <a:gd name="T5" fmla="*/ 0 h 23"/>
                <a:gd name="T6" fmla="*/ 13 w 27"/>
                <a:gd name="T7" fmla="*/ 23 h 23"/>
              </a:gdLst>
              <a:ahLst/>
              <a:cxnLst>
                <a:cxn ang="0">
                  <a:pos x="T0" y="T1"/>
                </a:cxn>
                <a:cxn ang="0">
                  <a:pos x="T2" y="T3"/>
                </a:cxn>
                <a:cxn ang="0">
                  <a:pos x="T4" y="T5"/>
                </a:cxn>
                <a:cxn ang="0">
                  <a:pos x="T6" y="T7"/>
                </a:cxn>
              </a:cxnLst>
              <a:rect l="0" t="0" r="r" b="b"/>
              <a:pathLst>
                <a:path w="27" h="23">
                  <a:moveTo>
                    <a:pt x="13" y="23"/>
                  </a:moveTo>
                  <a:lnTo>
                    <a:pt x="0" y="0"/>
                  </a:lnTo>
                  <a:lnTo>
                    <a:pt x="27" y="0"/>
                  </a:lnTo>
                  <a:lnTo>
                    <a:pt x="13" y="23"/>
                  </a:lnTo>
                  <a:close/>
                </a:path>
              </a:pathLst>
            </a:custGeom>
            <a:solidFill>
              <a:srgbClr val="EB3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344" name="Freeform 343"/>
            <p:cNvSpPr>
              <a:spLocks/>
            </p:cNvSpPr>
            <p:nvPr/>
          </p:nvSpPr>
          <p:spPr bwMode="auto">
            <a:xfrm>
              <a:off x="11359332" y="4295597"/>
              <a:ext cx="154534" cy="122638"/>
            </a:xfrm>
            <a:custGeom>
              <a:avLst/>
              <a:gdLst>
                <a:gd name="T0" fmla="*/ 13 w 27"/>
                <a:gd name="T1" fmla="*/ 23 h 23"/>
                <a:gd name="T2" fmla="*/ 0 w 27"/>
                <a:gd name="T3" fmla="*/ 0 h 23"/>
                <a:gd name="T4" fmla="*/ 27 w 27"/>
                <a:gd name="T5" fmla="*/ 0 h 23"/>
                <a:gd name="T6" fmla="*/ 13 w 27"/>
                <a:gd name="T7" fmla="*/ 23 h 23"/>
              </a:gdLst>
              <a:ahLst/>
              <a:cxnLst>
                <a:cxn ang="0">
                  <a:pos x="T0" y="T1"/>
                </a:cxn>
                <a:cxn ang="0">
                  <a:pos x="T2" y="T3"/>
                </a:cxn>
                <a:cxn ang="0">
                  <a:pos x="T4" y="T5"/>
                </a:cxn>
                <a:cxn ang="0">
                  <a:pos x="T6" y="T7"/>
                </a:cxn>
              </a:cxnLst>
              <a:rect l="0" t="0" r="r" b="b"/>
              <a:pathLst>
                <a:path w="27" h="23">
                  <a:moveTo>
                    <a:pt x="13" y="23"/>
                  </a:moveTo>
                  <a:lnTo>
                    <a:pt x="0" y="0"/>
                  </a:lnTo>
                  <a:lnTo>
                    <a:pt x="27" y="0"/>
                  </a:lnTo>
                  <a:lnTo>
                    <a:pt x="13" y="23"/>
                  </a:lnTo>
                  <a:close/>
                </a:path>
              </a:pathLst>
            </a:custGeom>
            <a:solidFill>
              <a:srgbClr val="EB3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345" name="Freeform 344"/>
            <p:cNvSpPr>
              <a:spLocks/>
            </p:cNvSpPr>
            <p:nvPr/>
          </p:nvSpPr>
          <p:spPr bwMode="auto">
            <a:xfrm>
              <a:off x="11588719" y="4118095"/>
              <a:ext cx="153328" cy="118335"/>
            </a:xfrm>
            <a:custGeom>
              <a:avLst/>
              <a:gdLst>
                <a:gd name="T0" fmla="*/ 13 w 27"/>
                <a:gd name="T1" fmla="*/ 22 h 22"/>
                <a:gd name="T2" fmla="*/ 0 w 27"/>
                <a:gd name="T3" fmla="*/ 0 h 22"/>
                <a:gd name="T4" fmla="*/ 27 w 27"/>
                <a:gd name="T5" fmla="*/ 0 h 22"/>
                <a:gd name="T6" fmla="*/ 13 w 27"/>
                <a:gd name="T7" fmla="*/ 22 h 22"/>
              </a:gdLst>
              <a:ahLst/>
              <a:cxnLst>
                <a:cxn ang="0">
                  <a:pos x="T0" y="T1"/>
                </a:cxn>
                <a:cxn ang="0">
                  <a:pos x="T2" y="T3"/>
                </a:cxn>
                <a:cxn ang="0">
                  <a:pos x="T4" y="T5"/>
                </a:cxn>
                <a:cxn ang="0">
                  <a:pos x="T6" y="T7"/>
                </a:cxn>
              </a:cxnLst>
              <a:rect l="0" t="0" r="r" b="b"/>
              <a:pathLst>
                <a:path w="27" h="22">
                  <a:moveTo>
                    <a:pt x="13" y="22"/>
                  </a:moveTo>
                  <a:lnTo>
                    <a:pt x="0" y="0"/>
                  </a:lnTo>
                  <a:lnTo>
                    <a:pt x="27" y="0"/>
                  </a:lnTo>
                  <a:lnTo>
                    <a:pt x="13" y="22"/>
                  </a:lnTo>
                  <a:close/>
                </a:path>
              </a:pathLst>
            </a:custGeom>
            <a:solidFill>
              <a:srgbClr val="EB3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346" name="Freeform 345"/>
            <p:cNvSpPr>
              <a:spLocks/>
            </p:cNvSpPr>
            <p:nvPr/>
          </p:nvSpPr>
          <p:spPr bwMode="auto">
            <a:xfrm>
              <a:off x="10025266" y="4150368"/>
              <a:ext cx="67609" cy="53789"/>
            </a:xfrm>
            <a:custGeom>
              <a:avLst/>
              <a:gdLst>
                <a:gd name="T0" fmla="*/ 6 w 12"/>
                <a:gd name="T1" fmla="*/ 10 h 10"/>
                <a:gd name="T2" fmla="*/ 0 w 12"/>
                <a:gd name="T3" fmla="*/ 0 h 10"/>
                <a:gd name="T4" fmla="*/ 12 w 12"/>
                <a:gd name="T5" fmla="*/ 0 h 10"/>
                <a:gd name="T6" fmla="*/ 6 w 12"/>
                <a:gd name="T7" fmla="*/ 10 h 10"/>
              </a:gdLst>
              <a:ahLst/>
              <a:cxnLst>
                <a:cxn ang="0">
                  <a:pos x="T0" y="T1"/>
                </a:cxn>
                <a:cxn ang="0">
                  <a:pos x="T2" y="T3"/>
                </a:cxn>
                <a:cxn ang="0">
                  <a:pos x="T4" y="T5"/>
                </a:cxn>
                <a:cxn ang="0">
                  <a:pos x="T6" y="T7"/>
                </a:cxn>
              </a:cxnLst>
              <a:rect l="0" t="0" r="r" b="b"/>
              <a:pathLst>
                <a:path w="12" h="10">
                  <a:moveTo>
                    <a:pt x="6" y="10"/>
                  </a:moveTo>
                  <a:lnTo>
                    <a:pt x="0" y="0"/>
                  </a:lnTo>
                  <a:lnTo>
                    <a:pt x="12" y="0"/>
                  </a:lnTo>
                  <a:lnTo>
                    <a:pt x="6" y="1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347" name="Freeform 346"/>
            <p:cNvSpPr>
              <a:spLocks noEditPoints="1"/>
            </p:cNvSpPr>
            <p:nvPr/>
          </p:nvSpPr>
          <p:spPr bwMode="auto">
            <a:xfrm>
              <a:off x="10013193" y="4144989"/>
              <a:ext cx="85718" cy="69926"/>
            </a:xfrm>
            <a:custGeom>
              <a:avLst/>
              <a:gdLst>
                <a:gd name="T0" fmla="*/ 7 w 15"/>
                <a:gd name="T1" fmla="*/ 11 h 13"/>
                <a:gd name="T2" fmla="*/ 1 w 15"/>
                <a:gd name="T3" fmla="*/ 1 h 13"/>
                <a:gd name="T4" fmla="*/ 2 w 15"/>
                <a:gd name="T5" fmla="*/ 1 h 13"/>
                <a:gd name="T6" fmla="*/ 8 w 15"/>
                <a:gd name="T7" fmla="*/ 11 h 13"/>
                <a:gd name="T8" fmla="*/ 7 w 15"/>
                <a:gd name="T9" fmla="*/ 11 h 13"/>
                <a:gd name="T10" fmla="*/ 1 w 15"/>
                <a:gd name="T11" fmla="*/ 1 h 13"/>
                <a:gd name="T12" fmla="*/ 0 w 15"/>
                <a:gd name="T13" fmla="*/ 0 h 13"/>
                <a:gd name="T14" fmla="*/ 2 w 15"/>
                <a:gd name="T15" fmla="*/ 0 h 13"/>
                <a:gd name="T16" fmla="*/ 2 w 15"/>
                <a:gd name="T17" fmla="*/ 1 h 13"/>
                <a:gd name="T18" fmla="*/ 1 w 15"/>
                <a:gd name="T19" fmla="*/ 1 h 13"/>
                <a:gd name="T20" fmla="*/ 2 w 15"/>
                <a:gd name="T21" fmla="*/ 0 h 13"/>
                <a:gd name="T22" fmla="*/ 14 w 15"/>
                <a:gd name="T23" fmla="*/ 0 h 13"/>
                <a:gd name="T24" fmla="*/ 14 w 15"/>
                <a:gd name="T25" fmla="*/ 2 h 13"/>
                <a:gd name="T26" fmla="*/ 2 w 15"/>
                <a:gd name="T27" fmla="*/ 2 h 13"/>
                <a:gd name="T28" fmla="*/ 2 w 15"/>
                <a:gd name="T29" fmla="*/ 0 h 13"/>
                <a:gd name="T30" fmla="*/ 14 w 15"/>
                <a:gd name="T31" fmla="*/ 0 h 13"/>
                <a:gd name="T32" fmla="*/ 15 w 15"/>
                <a:gd name="T33" fmla="*/ 0 h 13"/>
                <a:gd name="T34" fmla="*/ 14 w 15"/>
                <a:gd name="T35" fmla="*/ 1 h 13"/>
                <a:gd name="T36" fmla="*/ 14 w 15"/>
                <a:gd name="T37" fmla="*/ 1 h 13"/>
                <a:gd name="T38" fmla="*/ 14 w 15"/>
                <a:gd name="T39" fmla="*/ 0 h 13"/>
                <a:gd name="T40" fmla="*/ 14 w 15"/>
                <a:gd name="T41" fmla="*/ 1 h 13"/>
                <a:gd name="T42" fmla="*/ 8 w 15"/>
                <a:gd name="T43" fmla="*/ 11 h 13"/>
                <a:gd name="T44" fmla="*/ 7 w 15"/>
                <a:gd name="T45" fmla="*/ 11 h 13"/>
                <a:gd name="T46" fmla="*/ 13 w 15"/>
                <a:gd name="T47" fmla="*/ 1 h 13"/>
                <a:gd name="T48" fmla="*/ 14 w 15"/>
                <a:gd name="T49" fmla="*/ 1 h 13"/>
                <a:gd name="T50" fmla="*/ 8 w 15"/>
                <a:gd name="T51" fmla="*/ 11 h 13"/>
                <a:gd name="T52" fmla="*/ 8 w 15"/>
                <a:gd name="T53" fmla="*/ 13 h 13"/>
                <a:gd name="T54" fmla="*/ 7 w 15"/>
                <a:gd name="T55" fmla="*/ 11 h 13"/>
                <a:gd name="T56" fmla="*/ 8 w 15"/>
                <a:gd name="T57"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13">
                  <a:moveTo>
                    <a:pt x="7" y="11"/>
                  </a:moveTo>
                  <a:lnTo>
                    <a:pt x="1" y="1"/>
                  </a:lnTo>
                  <a:lnTo>
                    <a:pt x="2" y="1"/>
                  </a:lnTo>
                  <a:lnTo>
                    <a:pt x="8" y="11"/>
                  </a:lnTo>
                  <a:lnTo>
                    <a:pt x="7" y="11"/>
                  </a:lnTo>
                  <a:close/>
                  <a:moveTo>
                    <a:pt x="1" y="1"/>
                  </a:moveTo>
                  <a:lnTo>
                    <a:pt x="0" y="0"/>
                  </a:lnTo>
                  <a:lnTo>
                    <a:pt x="2" y="0"/>
                  </a:lnTo>
                  <a:lnTo>
                    <a:pt x="2" y="1"/>
                  </a:lnTo>
                  <a:lnTo>
                    <a:pt x="1" y="1"/>
                  </a:lnTo>
                  <a:close/>
                  <a:moveTo>
                    <a:pt x="2" y="0"/>
                  </a:moveTo>
                  <a:lnTo>
                    <a:pt x="14" y="0"/>
                  </a:lnTo>
                  <a:lnTo>
                    <a:pt x="14" y="2"/>
                  </a:lnTo>
                  <a:lnTo>
                    <a:pt x="2" y="2"/>
                  </a:lnTo>
                  <a:lnTo>
                    <a:pt x="2" y="0"/>
                  </a:lnTo>
                  <a:close/>
                  <a:moveTo>
                    <a:pt x="14" y="0"/>
                  </a:moveTo>
                  <a:lnTo>
                    <a:pt x="15" y="0"/>
                  </a:lnTo>
                  <a:lnTo>
                    <a:pt x="14" y="1"/>
                  </a:lnTo>
                  <a:lnTo>
                    <a:pt x="14" y="1"/>
                  </a:lnTo>
                  <a:lnTo>
                    <a:pt x="14" y="0"/>
                  </a:lnTo>
                  <a:close/>
                  <a:moveTo>
                    <a:pt x="14" y="1"/>
                  </a:moveTo>
                  <a:lnTo>
                    <a:pt x="8" y="11"/>
                  </a:lnTo>
                  <a:lnTo>
                    <a:pt x="7" y="11"/>
                  </a:lnTo>
                  <a:lnTo>
                    <a:pt x="13" y="1"/>
                  </a:lnTo>
                  <a:lnTo>
                    <a:pt x="14" y="1"/>
                  </a:lnTo>
                  <a:close/>
                  <a:moveTo>
                    <a:pt x="8" y="11"/>
                  </a:moveTo>
                  <a:lnTo>
                    <a:pt x="8" y="13"/>
                  </a:lnTo>
                  <a:lnTo>
                    <a:pt x="7" y="11"/>
                  </a:lnTo>
                  <a:lnTo>
                    <a:pt x="8"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348" name="Freeform 347"/>
            <p:cNvSpPr>
              <a:spLocks/>
            </p:cNvSpPr>
            <p:nvPr/>
          </p:nvSpPr>
          <p:spPr bwMode="auto">
            <a:xfrm>
              <a:off x="10030095" y="4155746"/>
              <a:ext cx="103828" cy="80683"/>
            </a:xfrm>
            <a:custGeom>
              <a:avLst/>
              <a:gdLst>
                <a:gd name="T0" fmla="*/ 9 w 18"/>
                <a:gd name="T1" fmla="*/ 15 h 15"/>
                <a:gd name="T2" fmla="*/ 0 w 18"/>
                <a:gd name="T3" fmla="*/ 0 h 15"/>
                <a:gd name="T4" fmla="*/ 18 w 18"/>
                <a:gd name="T5" fmla="*/ 0 h 15"/>
                <a:gd name="T6" fmla="*/ 9 w 18"/>
                <a:gd name="T7" fmla="*/ 15 h 15"/>
              </a:gdLst>
              <a:ahLst/>
              <a:cxnLst>
                <a:cxn ang="0">
                  <a:pos x="T0" y="T1"/>
                </a:cxn>
                <a:cxn ang="0">
                  <a:pos x="T2" y="T3"/>
                </a:cxn>
                <a:cxn ang="0">
                  <a:pos x="T4" y="T5"/>
                </a:cxn>
                <a:cxn ang="0">
                  <a:pos x="T6" y="T7"/>
                </a:cxn>
              </a:cxnLst>
              <a:rect l="0" t="0" r="r" b="b"/>
              <a:pathLst>
                <a:path w="18" h="15">
                  <a:moveTo>
                    <a:pt x="9" y="15"/>
                  </a:moveTo>
                  <a:lnTo>
                    <a:pt x="0" y="0"/>
                  </a:lnTo>
                  <a:lnTo>
                    <a:pt x="18" y="0"/>
                  </a:lnTo>
                  <a:lnTo>
                    <a:pt x="9" y="15"/>
                  </a:lnTo>
                  <a:close/>
                </a:path>
              </a:pathLst>
            </a:custGeom>
            <a:solidFill>
              <a:srgbClr val="EB3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349" name="Freeform 348"/>
            <p:cNvSpPr>
              <a:spLocks/>
            </p:cNvSpPr>
            <p:nvPr/>
          </p:nvSpPr>
          <p:spPr bwMode="auto">
            <a:xfrm>
              <a:off x="10184629" y="4139610"/>
              <a:ext cx="102620" cy="75304"/>
            </a:xfrm>
            <a:custGeom>
              <a:avLst/>
              <a:gdLst>
                <a:gd name="T0" fmla="*/ 9 w 18"/>
                <a:gd name="T1" fmla="*/ 14 h 14"/>
                <a:gd name="T2" fmla="*/ 0 w 18"/>
                <a:gd name="T3" fmla="*/ 0 h 14"/>
                <a:gd name="T4" fmla="*/ 18 w 18"/>
                <a:gd name="T5" fmla="*/ 0 h 14"/>
                <a:gd name="T6" fmla="*/ 9 w 18"/>
                <a:gd name="T7" fmla="*/ 14 h 14"/>
              </a:gdLst>
              <a:ahLst/>
              <a:cxnLst>
                <a:cxn ang="0">
                  <a:pos x="T0" y="T1"/>
                </a:cxn>
                <a:cxn ang="0">
                  <a:pos x="T2" y="T3"/>
                </a:cxn>
                <a:cxn ang="0">
                  <a:pos x="T4" y="T5"/>
                </a:cxn>
                <a:cxn ang="0">
                  <a:pos x="T6" y="T7"/>
                </a:cxn>
              </a:cxnLst>
              <a:rect l="0" t="0" r="r" b="b"/>
              <a:pathLst>
                <a:path w="18" h="14">
                  <a:moveTo>
                    <a:pt x="9" y="14"/>
                  </a:moveTo>
                  <a:lnTo>
                    <a:pt x="0" y="0"/>
                  </a:lnTo>
                  <a:lnTo>
                    <a:pt x="18" y="0"/>
                  </a:lnTo>
                  <a:lnTo>
                    <a:pt x="9" y="14"/>
                  </a:lnTo>
                  <a:close/>
                </a:path>
              </a:pathLst>
            </a:custGeom>
            <a:solidFill>
              <a:srgbClr val="EB3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350" name="Freeform 349"/>
            <p:cNvSpPr>
              <a:spLocks/>
            </p:cNvSpPr>
            <p:nvPr/>
          </p:nvSpPr>
          <p:spPr bwMode="auto">
            <a:xfrm>
              <a:off x="10184629" y="4161126"/>
              <a:ext cx="108657" cy="80683"/>
            </a:xfrm>
            <a:custGeom>
              <a:avLst/>
              <a:gdLst>
                <a:gd name="T0" fmla="*/ 9 w 19"/>
                <a:gd name="T1" fmla="*/ 15 h 15"/>
                <a:gd name="T2" fmla="*/ 0 w 19"/>
                <a:gd name="T3" fmla="*/ 0 h 15"/>
                <a:gd name="T4" fmla="*/ 19 w 19"/>
                <a:gd name="T5" fmla="*/ 0 h 15"/>
                <a:gd name="T6" fmla="*/ 9 w 19"/>
                <a:gd name="T7" fmla="*/ 15 h 15"/>
              </a:gdLst>
              <a:ahLst/>
              <a:cxnLst>
                <a:cxn ang="0">
                  <a:pos x="T0" y="T1"/>
                </a:cxn>
                <a:cxn ang="0">
                  <a:pos x="T2" y="T3"/>
                </a:cxn>
                <a:cxn ang="0">
                  <a:pos x="T4" y="T5"/>
                </a:cxn>
                <a:cxn ang="0">
                  <a:pos x="T6" y="T7"/>
                </a:cxn>
              </a:cxnLst>
              <a:rect l="0" t="0" r="r" b="b"/>
              <a:pathLst>
                <a:path w="19" h="15">
                  <a:moveTo>
                    <a:pt x="9" y="15"/>
                  </a:moveTo>
                  <a:lnTo>
                    <a:pt x="0" y="0"/>
                  </a:lnTo>
                  <a:lnTo>
                    <a:pt x="19" y="0"/>
                  </a:lnTo>
                  <a:lnTo>
                    <a:pt x="9" y="15"/>
                  </a:lnTo>
                  <a:close/>
                </a:path>
              </a:pathLst>
            </a:custGeom>
            <a:solidFill>
              <a:srgbClr val="EB3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351" name="Freeform 350"/>
            <p:cNvSpPr>
              <a:spLocks/>
            </p:cNvSpPr>
            <p:nvPr/>
          </p:nvSpPr>
          <p:spPr bwMode="auto">
            <a:xfrm>
              <a:off x="10475588" y="4139610"/>
              <a:ext cx="102621" cy="75304"/>
            </a:xfrm>
            <a:custGeom>
              <a:avLst/>
              <a:gdLst>
                <a:gd name="T0" fmla="*/ 9 w 18"/>
                <a:gd name="T1" fmla="*/ 14 h 14"/>
                <a:gd name="T2" fmla="*/ 0 w 18"/>
                <a:gd name="T3" fmla="*/ 0 h 14"/>
                <a:gd name="T4" fmla="*/ 18 w 18"/>
                <a:gd name="T5" fmla="*/ 0 h 14"/>
                <a:gd name="T6" fmla="*/ 9 w 18"/>
                <a:gd name="T7" fmla="*/ 14 h 14"/>
              </a:gdLst>
              <a:ahLst/>
              <a:cxnLst>
                <a:cxn ang="0">
                  <a:pos x="T0" y="T1"/>
                </a:cxn>
                <a:cxn ang="0">
                  <a:pos x="T2" y="T3"/>
                </a:cxn>
                <a:cxn ang="0">
                  <a:pos x="T4" y="T5"/>
                </a:cxn>
                <a:cxn ang="0">
                  <a:pos x="T6" y="T7"/>
                </a:cxn>
              </a:cxnLst>
              <a:rect l="0" t="0" r="r" b="b"/>
              <a:pathLst>
                <a:path w="18" h="14">
                  <a:moveTo>
                    <a:pt x="9" y="14"/>
                  </a:moveTo>
                  <a:lnTo>
                    <a:pt x="0" y="0"/>
                  </a:lnTo>
                  <a:lnTo>
                    <a:pt x="18" y="0"/>
                  </a:lnTo>
                  <a:lnTo>
                    <a:pt x="9" y="14"/>
                  </a:lnTo>
                  <a:close/>
                </a:path>
              </a:pathLst>
            </a:custGeom>
            <a:solidFill>
              <a:srgbClr val="EB3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352" name="Freeform 351"/>
            <p:cNvSpPr>
              <a:spLocks/>
            </p:cNvSpPr>
            <p:nvPr/>
          </p:nvSpPr>
          <p:spPr bwMode="auto">
            <a:xfrm>
              <a:off x="11103385" y="4144989"/>
              <a:ext cx="102621" cy="80683"/>
            </a:xfrm>
            <a:custGeom>
              <a:avLst/>
              <a:gdLst>
                <a:gd name="T0" fmla="*/ 9 w 18"/>
                <a:gd name="T1" fmla="*/ 15 h 15"/>
                <a:gd name="T2" fmla="*/ 0 w 18"/>
                <a:gd name="T3" fmla="*/ 0 h 15"/>
                <a:gd name="T4" fmla="*/ 18 w 18"/>
                <a:gd name="T5" fmla="*/ 0 h 15"/>
                <a:gd name="T6" fmla="*/ 9 w 18"/>
                <a:gd name="T7" fmla="*/ 15 h 15"/>
              </a:gdLst>
              <a:ahLst/>
              <a:cxnLst>
                <a:cxn ang="0">
                  <a:pos x="T0" y="T1"/>
                </a:cxn>
                <a:cxn ang="0">
                  <a:pos x="T2" y="T3"/>
                </a:cxn>
                <a:cxn ang="0">
                  <a:pos x="T4" y="T5"/>
                </a:cxn>
                <a:cxn ang="0">
                  <a:pos x="T6" y="T7"/>
                </a:cxn>
              </a:cxnLst>
              <a:rect l="0" t="0" r="r" b="b"/>
              <a:pathLst>
                <a:path w="18" h="15">
                  <a:moveTo>
                    <a:pt x="9" y="15"/>
                  </a:moveTo>
                  <a:lnTo>
                    <a:pt x="0" y="0"/>
                  </a:lnTo>
                  <a:lnTo>
                    <a:pt x="18" y="0"/>
                  </a:lnTo>
                  <a:lnTo>
                    <a:pt x="9" y="15"/>
                  </a:lnTo>
                  <a:close/>
                </a:path>
              </a:pathLst>
            </a:custGeom>
            <a:solidFill>
              <a:srgbClr val="EB3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353" name="Freeform 352"/>
            <p:cNvSpPr>
              <a:spLocks/>
            </p:cNvSpPr>
            <p:nvPr/>
          </p:nvSpPr>
          <p:spPr bwMode="auto">
            <a:xfrm>
              <a:off x="11405210" y="4139610"/>
              <a:ext cx="102621" cy="75304"/>
            </a:xfrm>
            <a:custGeom>
              <a:avLst/>
              <a:gdLst>
                <a:gd name="T0" fmla="*/ 9 w 18"/>
                <a:gd name="T1" fmla="*/ 14 h 14"/>
                <a:gd name="T2" fmla="*/ 0 w 18"/>
                <a:gd name="T3" fmla="*/ 0 h 14"/>
                <a:gd name="T4" fmla="*/ 18 w 18"/>
                <a:gd name="T5" fmla="*/ 0 h 14"/>
                <a:gd name="T6" fmla="*/ 9 w 18"/>
                <a:gd name="T7" fmla="*/ 14 h 14"/>
              </a:gdLst>
              <a:ahLst/>
              <a:cxnLst>
                <a:cxn ang="0">
                  <a:pos x="T0" y="T1"/>
                </a:cxn>
                <a:cxn ang="0">
                  <a:pos x="T2" y="T3"/>
                </a:cxn>
                <a:cxn ang="0">
                  <a:pos x="T4" y="T5"/>
                </a:cxn>
                <a:cxn ang="0">
                  <a:pos x="T6" y="T7"/>
                </a:cxn>
              </a:cxnLst>
              <a:rect l="0" t="0" r="r" b="b"/>
              <a:pathLst>
                <a:path w="18" h="14">
                  <a:moveTo>
                    <a:pt x="9" y="14"/>
                  </a:moveTo>
                  <a:lnTo>
                    <a:pt x="0" y="0"/>
                  </a:lnTo>
                  <a:lnTo>
                    <a:pt x="18" y="0"/>
                  </a:lnTo>
                  <a:lnTo>
                    <a:pt x="9" y="14"/>
                  </a:lnTo>
                  <a:close/>
                </a:path>
              </a:pathLst>
            </a:custGeom>
            <a:solidFill>
              <a:srgbClr val="EB3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354" name="Freeform 353"/>
            <p:cNvSpPr>
              <a:spLocks/>
            </p:cNvSpPr>
            <p:nvPr/>
          </p:nvSpPr>
          <p:spPr bwMode="auto">
            <a:xfrm>
              <a:off x="9020792" y="4214914"/>
              <a:ext cx="90547" cy="91440"/>
            </a:xfrm>
            <a:custGeom>
              <a:avLst/>
              <a:gdLst>
                <a:gd name="T0" fmla="*/ 0 w 16"/>
                <a:gd name="T1" fmla="*/ 8 h 17"/>
                <a:gd name="T2" fmla="*/ 8 w 16"/>
                <a:gd name="T3" fmla="*/ 0 h 17"/>
                <a:gd name="T4" fmla="*/ 16 w 16"/>
                <a:gd name="T5" fmla="*/ 8 h 17"/>
                <a:gd name="T6" fmla="*/ 8 w 16"/>
                <a:gd name="T7" fmla="*/ 17 h 17"/>
                <a:gd name="T8" fmla="*/ 0 w 16"/>
                <a:gd name="T9" fmla="*/ 8 h 17"/>
              </a:gdLst>
              <a:ahLst/>
              <a:cxnLst>
                <a:cxn ang="0">
                  <a:pos x="T0" y="T1"/>
                </a:cxn>
                <a:cxn ang="0">
                  <a:pos x="T2" y="T3"/>
                </a:cxn>
                <a:cxn ang="0">
                  <a:pos x="T4" y="T5"/>
                </a:cxn>
                <a:cxn ang="0">
                  <a:pos x="T6" y="T7"/>
                </a:cxn>
                <a:cxn ang="0">
                  <a:pos x="T8" y="T9"/>
                </a:cxn>
              </a:cxnLst>
              <a:rect l="0" t="0" r="r" b="b"/>
              <a:pathLst>
                <a:path w="16" h="17">
                  <a:moveTo>
                    <a:pt x="0" y="8"/>
                  </a:moveTo>
                  <a:lnTo>
                    <a:pt x="8" y="0"/>
                  </a:lnTo>
                  <a:lnTo>
                    <a:pt x="16" y="8"/>
                  </a:lnTo>
                  <a:lnTo>
                    <a:pt x="8" y="17"/>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355" name="Freeform 354"/>
            <p:cNvSpPr>
              <a:spLocks/>
            </p:cNvSpPr>
            <p:nvPr/>
          </p:nvSpPr>
          <p:spPr bwMode="auto">
            <a:xfrm>
              <a:off x="9020792" y="4214914"/>
              <a:ext cx="90547" cy="91440"/>
            </a:xfrm>
            <a:custGeom>
              <a:avLst/>
              <a:gdLst>
                <a:gd name="T0" fmla="*/ 0 w 16"/>
                <a:gd name="T1" fmla="*/ 8 h 17"/>
                <a:gd name="T2" fmla="*/ 8 w 16"/>
                <a:gd name="T3" fmla="*/ 0 h 17"/>
                <a:gd name="T4" fmla="*/ 16 w 16"/>
                <a:gd name="T5" fmla="*/ 8 h 17"/>
                <a:gd name="T6" fmla="*/ 8 w 16"/>
                <a:gd name="T7" fmla="*/ 17 h 17"/>
                <a:gd name="T8" fmla="*/ 0 w 16"/>
                <a:gd name="T9" fmla="*/ 8 h 17"/>
              </a:gdLst>
              <a:ahLst/>
              <a:cxnLst>
                <a:cxn ang="0">
                  <a:pos x="T0" y="T1"/>
                </a:cxn>
                <a:cxn ang="0">
                  <a:pos x="T2" y="T3"/>
                </a:cxn>
                <a:cxn ang="0">
                  <a:pos x="T4" y="T5"/>
                </a:cxn>
                <a:cxn ang="0">
                  <a:pos x="T6" y="T7"/>
                </a:cxn>
                <a:cxn ang="0">
                  <a:pos x="T8" y="T9"/>
                </a:cxn>
              </a:cxnLst>
              <a:rect l="0" t="0" r="r" b="b"/>
              <a:pathLst>
                <a:path w="16" h="17">
                  <a:moveTo>
                    <a:pt x="0" y="8"/>
                  </a:moveTo>
                  <a:lnTo>
                    <a:pt x="8" y="0"/>
                  </a:lnTo>
                  <a:lnTo>
                    <a:pt x="16" y="8"/>
                  </a:lnTo>
                  <a:lnTo>
                    <a:pt x="8" y="17"/>
                  </a:lnTo>
                  <a:lnTo>
                    <a:pt x="0" y="8"/>
                  </a:lnTo>
                  <a:close/>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356" name="Freeform 355"/>
            <p:cNvSpPr>
              <a:spLocks/>
            </p:cNvSpPr>
            <p:nvPr/>
          </p:nvSpPr>
          <p:spPr bwMode="auto">
            <a:xfrm>
              <a:off x="9660661" y="4317113"/>
              <a:ext cx="84511" cy="84987"/>
            </a:xfrm>
            <a:custGeom>
              <a:avLst/>
              <a:gdLst>
                <a:gd name="T0" fmla="*/ 0 w 15"/>
                <a:gd name="T1" fmla="*/ 8 h 16"/>
                <a:gd name="T2" fmla="*/ 7 w 15"/>
                <a:gd name="T3" fmla="*/ 0 h 16"/>
                <a:gd name="T4" fmla="*/ 15 w 15"/>
                <a:gd name="T5" fmla="*/ 8 h 16"/>
                <a:gd name="T6" fmla="*/ 7 w 15"/>
                <a:gd name="T7" fmla="*/ 16 h 16"/>
                <a:gd name="T8" fmla="*/ 0 w 15"/>
                <a:gd name="T9" fmla="*/ 8 h 16"/>
              </a:gdLst>
              <a:ahLst/>
              <a:cxnLst>
                <a:cxn ang="0">
                  <a:pos x="T0" y="T1"/>
                </a:cxn>
                <a:cxn ang="0">
                  <a:pos x="T2" y="T3"/>
                </a:cxn>
                <a:cxn ang="0">
                  <a:pos x="T4" y="T5"/>
                </a:cxn>
                <a:cxn ang="0">
                  <a:pos x="T6" y="T7"/>
                </a:cxn>
                <a:cxn ang="0">
                  <a:pos x="T8" y="T9"/>
                </a:cxn>
              </a:cxnLst>
              <a:rect l="0" t="0" r="r" b="b"/>
              <a:pathLst>
                <a:path w="15" h="16">
                  <a:moveTo>
                    <a:pt x="0" y="8"/>
                  </a:moveTo>
                  <a:lnTo>
                    <a:pt x="7" y="0"/>
                  </a:lnTo>
                  <a:lnTo>
                    <a:pt x="15" y="8"/>
                  </a:lnTo>
                  <a:lnTo>
                    <a:pt x="7" y="16"/>
                  </a:lnTo>
                  <a:lnTo>
                    <a:pt x="0" y="8"/>
                  </a:lnTo>
                  <a:close/>
                </a:path>
              </a:pathLst>
            </a:custGeom>
            <a:solidFill>
              <a:srgbClr val="FFFFFF"/>
            </a:solidFill>
            <a:ln w="0">
              <a:solidFill>
                <a:srgbClr val="24211D"/>
              </a:solidFill>
              <a:prstDash val="solid"/>
              <a:round/>
              <a:headEnd/>
              <a:tailEnd/>
            </a:ln>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357" name="Freeform 356"/>
            <p:cNvSpPr>
              <a:spLocks/>
            </p:cNvSpPr>
            <p:nvPr/>
          </p:nvSpPr>
          <p:spPr bwMode="auto">
            <a:xfrm>
              <a:off x="11228944" y="4064306"/>
              <a:ext cx="85719" cy="91440"/>
            </a:xfrm>
            <a:custGeom>
              <a:avLst/>
              <a:gdLst>
                <a:gd name="T0" fmla="*/ 0 w 15"/>
                <a:gd name="T1" fmla="*/ 8 h 17"/>
                <a:gd name="T2" fmla="*/ 8 w 15"/>
                <a:gd name="T3" fmla="*/ 0 h 17"/>
                <a:gd name="T4" fmla="*/ 15 w 15"/>
                <a:gd name="T5" fmla="*/ 8 h 17"/>
                <a:gd name="T6" fmla="*/ 8 w 15"/>
                <a:gd name="T7" fmla="*/ 17 h 17"/>
                <a:gd name="T8" fmla="*/ 0 w 15"/>
                <a:gd name="T9" fmla="*/ 8 h 17"/>
              </a:gdLst>
              <a:ahLst/>
              <a:cxnLst>
                <a:cxn ang="0">
                  <a:pos x="T0" y="T1"/>
                </a:cxn>
                <a:cxn ang="0">
                  <a:pos x="T2" y="T3"/>
                </a:cxn>
                <a:cxn ang="0">
                  <a:pos x="T4" y="T5"/>
                </a:cxn>
                <a:cxn ang="0">
                  <a:pos x="T6" y="T7"/>
                </a:cxn>
                <a:cxn ang="0">
                  <a:pos x="T8" y="T9"/>
                </a:cxn>
              </a:cxnLst>
              <a:rect l="0" t="0" r="r" b="b"/>
              <a:pathLst>
                <a:path w="15" h="17">
                  <a:moveTo>
                    <a:pt x="0" y="8"/>
                  </a:moveTo>
                  <a:lnTo>
                    <a:pt x="8" y="0"/>
                  </a:lnTo>
                  <a:lnTo>
                    <a:pt x="15" y="8"/>
                  </a:lnTo>
                  <a:lnTo>
                    <a:pt x="8" y="17"/>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358" name="Freeform 357"/>
            <p:cNvSpPr>
              <a:spLocks/>
            </p:cNvSpPr>
            <p:nvPr/>
          </p:nvSpPr>
          <p:spPr bwMode="auto">
            <a:xfrm>
              <a:off x="11228944" y="4064306"/>
              <a:ext cx="85719" cy="91440"/>
            </a:xfrm>
            <a:custGeom>
              <a:avLst/>
              <a:gdLst>
                <a:gd name="T0" fmla="*/ 0 w 15"/>
                <a:gd name="T1" fmla="*/ 8 h 17"/>
                <a:gd name="T2" fmla="*/ 8 w 15"/>
                <a:gd name="T3" fmla="*/ 0 h 17"/>
                <a:gd name="T4" fmla="*/ 15 w 15"/>
                <a:gd name="T5" fmla="*/ 8 h 17"/>
                <a:gd name="T6" fmla="*/ 8 w 15"/>
                <a:gd name="T7" fmla="*/ 17 h 17"/>
                <a:gd name="T8" fmla="*/ 0 w 15"/>
                <a:gd name="T9" fmla="*/ 8 h 17"/>
              </a:gdLst>
              <a:ahLst/>
              <a:cxnLst>
                <a:cxn ang="0">
                  <a:pos x="T0" y="T1"/>
                </a:cxn>
                <a:cxn ang="0">
                  <a:pos x="T2" y="T3"/>
                </a:cxn>
                <a:cxn ang="0">
                  <a:pos x="T4" y="T5"/>
                </a:cxn>
                <a:cxn ang="0">
                  <a:pos x="T6" y="T7"/>
                </a:cxn>
                <a:cxn ang="0">
                  <a:pos x="T8" y="T9"/>
                </a:cxn>
              </a:cxnLst>
              <a:rect l="0" t="0" r="r" b="b"/>
              <a:pathLst>
                <a:path w="15" h="17">
                  <a:moveTo>
                    <a:pt x="0" y="8"/>
                  </a:moveTo>
                  <a:lnTo>
                    <a:pt x="8" y="0"/>
                  </a:lnTo>
                  <a:lnTo>
                    <a:pt x="15" y="8"/>
                  </a:lnTo>
                  <a:lnTo>
                    <a:pt x="8" y="17"/>
                  </a:lnTo>
                  <a:lnTo>
                    <a:pt x="0" y="8"/>
                  </a:lnTo>
                  <a:close/>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359" name="Freeform 358"/>
            <p:cNvSpPr>
              <a:spLocks/>
            </p:cNvSpPr>
            <p:nvPr/>
          </p:nvSpPr>
          <p:spPr bwMode="auto">
            <a:xfrm>
              <a:off x="10618050" y="4472024"/>
              <a:ext cx="97792" cy="75304"/>
            </a:xfrm>
            <a:custGeom>
              <a:avLst/>
              <a:gdLst>
                <a:gd name="T0" fmla="*/ 9 w 17"/>
                <a:gd name="T1" fmla="*/ 0 h 14"/>
                <a:gd name="T2" fmla="*/ 17 w 17"/>
                <a:gd name="T3" fmla="*/ 14 h 14"/>
                <a:gd name="T4" fmla="*/ 0 w 17"/>
                <a:gd name="T5" fmla="*/ 14 h 14"/>
                <a:gd name="T6" fmla="*/ 9 w 17"/>
                <a:gd name="T7" fmla="*/ 0 h 14"/>
              </a:gdLst>
              <a:ahLst/>
              <a:cxnLst>
                <a:cxn ang="0">
                  <a:pos x="T0" y="T1"/>
                </a:cxn>
                <a:cxn ang="0">
                  <a:pos x="T2" y="T3"/>
                </a:cxn>
                <a:cxn ang="0">
                  <a:pos x="T4" y="T5"/>
                </a:cxn>
                <a:cxn ang="0">
                  <a:pos x="T6" y="T7"/>
                </a:cxn>
              </a:cxnLst>
              <a:rect l="0" t="0" r="r" b="b"/>
              <a:pathLst>
                <a:path w="17" h="14">
                  <a:moveTo>
                    <a:pt x="9" y="0"/>
                  </a:moveTo>
                  <a:lnTo>
                    <a:pt x="17" y="14"/>
                  </a:lnTo>
                  <a:lnTo>
                    <a:pt x="0" y="14"/>
                  </a:lnTo>
                  <a:lnTo>
                    <a:pt x="9" y="0"/>
                  </a:lnTo>
                  <a:close/>
                </a:path>
              </a:pathLst>
            </a:custGeom>
            <a:solidFill>
              <a:srgbClr val="949393"/>
            </a:solidFill>
            <a:ln w="0">
              <a:solidFill>
                <a:srgbClr val="24211D"/>
              </a:solidFill>
              <a:prstDash val="solid"/>
              <a:round/>
              <a:headEnd/>
              <a:tailEnd/>
            </a:ln>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360" name="Freeform 615"/>
            <p:cNvSpPr>
              <a:spLocks/>
            </p:cNvSpPr>
            <p:nvPr/>
          </p:nvSpPr>
          <p:spPr bwMode="auto">
            <a:xfrm>
              <a:off x="10372968" y="4455888"/>
              <a:ext cx="91755" cy="75304"/>
            </a:xfrm>
            <a:custGeom>
              <a:avLst/>
              <a:gdLst>
                <a:gd name="T0" fmla="*/ 8 w 16"/>
                <a:gd name="T1" fmla="*/ 0 h 14"/>
                <a:gd name="T2" fmla="*/ 16 w 16"/>
                <a:gd name="T3" fmla="*/ 14 h 14"/>
                <a:gd name="T4" fmla="*/ 0 w 16"/>
                <a:gd name="T5" fmla="*/ 14 h 14"/>
                <a:gd name="T6" fmla="*/ 8 w 16"/>
                <a:gd name="T7" fmla="*/ 0 h 14"/>
              </a:gdLst>
              <a:ahLst/>
              <a:cxnLst>
                <a:cxn ang="0">
                  <a:pos x="T0" y="T1"/>
                </a:cxn>
                <a:cxn ang="0">
                  <a:pos x="T2" y="T3"/>
                </a:cxn>
                <a:cxn ang="0">
                  <a:pos x="T4" y="T5"/>
                </a:cxn>
                <a:cxn ang="0">
                  <a:pos x="T6" y="T7"/>
                </a:cxn>
              </a:cxnLst>
              <a:rect l="0" t="0" r="r" b="b"/>
              <a:pathLst>
                <a:path w="16" h="14">
                  <a:moveTo>
                    <a:pt x="8" y="0"/>
                  </a:moveTo>
                  <a:lnTo>
                    <a:pt x="16" y="14"/>
                  </a:lnTo>
                  <a:lnTo>
                    <a:pt x="0" y="14"/>
                  </a:lnTo>
                  <a:lnTo>
                    <a:pt x="8" y="0"/>
                  </a:lnTo>
                  <a:close/>
                </a:path>
              </a:pathLst>
            </a:custGeom>
            <a:solidFill>
              <a:srgbClr val="949393"/>
            </a:solidFill>
            <a:ln w="0">
              <a:solidFill>
                <a:srgbClr val="24211D"/>
              </a:solidFill>
              <a:prstDash val="solid"/>
              <a:round/>
              <a:headEnd/>
              <a:tailEnd/>
            </a:ln>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361" name="Freeform 616"/>
            <p:cNvSpPr>
              <a:spLocks/>
            </p:cNvSpPr>
            <p:nvPr/>
          </p:nvSpPr>
          <p:spPr bwMode="auto">
            <a:xfrm>
              <a:off x="10150825" y="4407478"/>
              <a:ext cx="90547" cy="75304"/>
            </a:xfrm>
            <a:custGeom>
              <a:avLst/>
              <a:gdLst>
                <a:gd name="T0" fmla="*/ 8 w 16"/>
                <a:gd name="T1" fmla="*/ 0 h 14"/>
                <a:gd name="T2" fmla="*/ 16 w 16"/>
                <a:gd name="T3" fmla="*/ 14 h 14"/>
                <a:gd name="T4" fmla="*/ 0 w 16"/>
                <a:gd name="T5" fmla="*/ 14 h 14"/>
                <a:gd name="T6" fmla="*/ 8 w 16"/>
                <a:gd name="T7" fmla="*/ 0 h 14"/>
              </a:gdLst>
              <a:ahLst/>
              <a:cxnLst>
                <a:cxn ang="0">
                  <a:pos x="T0" y="T1"/>
                </a:cxn>
                <a:cxn ang="0">
                  <a:pos x="T2" y="T3"/>
                </a:cxn>
                <a:cxn ang="0">
                  <a:pos x="T4" y="T5"/>
                </a:cxn>
                <a:cxn ang="0">
                  <a:pos x="T6" y="T7"/>
                </a:cxn>
              </a:cxnLst>
              <a:rect l="0" t="0" r="r" b="b"/>
              <a:pathLst>
                <a:path w="16" h="14">
                  <a:moveTo>
                    <a:pt x="8" y="0"/>
                  </a:moveTo>
                  <a:lnTo>
                    <a:pt x="16" y="14"/>
                  </a:lnTo>
                  <a:lnTo>
                    <a:pt x="0" y="14"/>
                  </a:lnTo>
                  <a:lnTo>
                    <a:pt x="8" y="0"/>
                  </a:lnTo>
                  <a:close/>
                </a:path>
              </a:pathLst>
            </a:custGeom>
            <a:solidFill>
              <a:srgbClr val="949393"/>
            </a:solidFill>
            <a:ln w="0">
              <a:solidFill>
                <a:srgbClr val="24211D"/>
              </a:solidFill>
              <a:prstDash val="solid"/>
              <a:round/>
              <a:headEnd/>
              <a:tailEnd/>
            </a:ln>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362" name="Freeform 617"/>
            <p:cNvSpPr>
              <a:spLocks/>
            </p:cNvSpPr>
            <p:nvPr/>
          </p:nvSpPr>
          <p:spPr bwMode="auto">
            <a:xfrm>
              <a:off x="10372968" y="5503692"/>
              <a:ext cx="91755" cy="75304"/>
            </a:xfrm>
            <a:custGeom>
              <a:avLst/>
              <a:gdLst>
                <a:gd name="T0" fmla="*/ 8 w 16"/>
                <a:gd name="T1" fmla="*/ 0 h 14"/>
                <a:gd name="T2" fmla="*/ 16 w 16"/>
                <a:gd name="T3" fmla="*/ 14 h 14"/>
                <a:gd name="T4" fmla="*/ 0 w 16"/>
                <a:gd name="T5" fmla="*/ 14 h 14"/>
                <a:gd name="T6" fmla="*/ 8 w 16"/>
                <a:gd name="T7" fmla="*/ 0 h 14"/>
              </a:gdLst>
              <a:ahLst/>
              <a:cxnLst>
                <a:cxn ang="0">
                  <a:pos x="T0" y="T1"/>
                </a:cxn>
                <a:cxn ang="0">
                  <a:pos x="T2" y="T3"/>
                </a:cxn>
                <a:cxn ang="0">
                  <a:pos x="T4" y="T5"/>
                </a:cxn>
                <a:cxn ang="0">
                  <a:pos x="T6" y="T7"/>
                </a:cxn>
              </a:cxnLst>
              <a:rect l="0" t="0" r="r" b="b"/>
              <a:pathLst>
                <a:path w="16" h="14">
                  <a:moveTo>
                    <a:pt x="8" y="0"/>
                  </a:moveTo>
                  <a:lnTo>
                    <a:pt x="16" y="14"/>
                  </a:lnTo>
                  <a:lnTo>
                    <a:pt x="0" y="14"/>
                  </a:lnTo>
                  <a:lnTo>
                    <a:pt x="8" y="0"/>
                  </a:lnTo>
                  <a:close/>
                </a:path>
              </a:pathLst>
            </a:custGeom>
            <a:solidFill>
              <a:srgbClr val="949393"/>
            </a:solidFill>
            <a:ln w="0">
              <a:solidFill>
                <a:srgbClr val="24211D"/>
              </a:solidFill>
              <a:prstDash val="solid"/>
              <a:round/>
              <a:headEnd/>
              <a:tailEnd/>
            </a:ln>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363" name="Freeform 619"/>
            <p:cNvSpPr>
              <a:spLocks/>
            </p:cNvSpPr>
            <p:nvPr/>
          </p:nvSpPr>
          <p:spPr bwMode="auto">
            <a:xfrm>
              <a:off x="10133923" y="4274082"/>
              <a:ext cx="96584" cy="68850"/>
            </a:xfrm>
            <a:custGeom>
              <a:avLst/>
              <a:gdLst>
                <a:gd name="T0" fmla="*/ 8 w 17"/>
                <a:gd name="T1" fmla="*/ 0 h 13"/>
                <a:gd name="T2" fmla="*/ 17 w 17"/>
                <a:gd name="T3" fmla="*/ 13 h 13"/>
                <a:gd name="T4" fmla="*/ 0 w 17"/>
                <a:gd name="T5" fmla="*/ 13 h 13"/>
                <a:gd name="T6" fmla="*/ 8 w 17"/>
                <a:gd name="T7" fmla="*/ 0 h 13"/>
              </a:gdLst>
              <a:ahLst/>
              <a:cxnLst>
                <a:cxn ang="0">
                  <a:pos x="T0" y="T1"/>
                </a:cxn>
                <a:cxn ang="0">
                  <a:pos x="T2" y="T3"/>
                </a:cxn>
                <a:cxn ang="0">
                  <a:pos x="T4" y="T5"/>
                </a:cxn>
                <a:cxn ang="0">
                  <a:pos x="T6" y="T7"/>
                </a:cxn>
              </a:cxnLst>
              <a:rect l="0" t="0" r="r" b="b"/>
              <a:pathLst>
                <a:path w="17" h="13">
                  <a:moveTo>
                    <a:pt x="8" y="0"/>
                  </a:moveTo>
                  <a:lnTo>
                    <a:pt x="17" y="13"/>
                  </a:lnTo>
                  <a:lnTo>
                    <a:pt x="0" y="13"/>
                  </a:lnTo>
                  <a:lnTo>
                    <a:pt x="8" y="0"/>
                  </a:lnTo>
                  <a:close/>
                </a:path>
              </a:pathLst>
            </a:custGeom>
            <a:solidFill>
              <a:srgbClr val="949393"/>
            </a:solidFill>
            <a:ln w="0">
              <a:solidFill>
                <a:srgbClr val="24211D"/>
              </a:solidFill>
              <a:prstDash val="solid"/>
              <a:round/>
              <a:headEnd/>
              <a:tailEnd/>
            </a:ln>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364" name="Freeform 620"/>
            <p:cNvSpPr>
              <a:spLocks/>
            </p:cNvSpPr>
            <p:nvPr/>
          </p:nvSpPr>
          <p:spPr bwMode="auto">
            <a:xfrm>
              <a:off x="10247409" y="4139610"/>
              <a:ext cx="91755" cy="75304"/>
            </a:xfrm>
            <a:custGeom>
              <a:avLst/>
              <a:gdLst>
                <a:gd name="T0" fmla="*/ 8 w 16"/>
                <a:gd name="T1" fmla="*/ 0 h 14"/>
                <a:gd name="T2" fmla="*/ 16 w 16"/>
                <a:gd name="T3" fmla="*/ 14 h 14"/>
                <a:gd name="T4" fmla="*/ 0 w 16"/>
                <a:gd name="T5" fmla="*/ 14 h 14"/>
                <a:gd name="T6" fmla="*/ 8 w 16"/>
                <a:gd name="T7" fmla="*/ 0 h 14"/>
              </a:gdLst>
              <a:ahLst/>
              <a:cxnLst>
                <a:cxn ang="0">
                  <a:pos x="T0" y="T1"/>
                </a:cxn>
                <a:cxn ang="0">
                  <a:pos x="T2" y="T3"/>
                </a:cxn>
                <a:cxn ang="0">
                  <a:pos x="T4" y="T5"/>
                </a:cxn>
                <a:cxn ang="0">
                  <a:pos x="T6" y="T7"/>
                </a:cxn>
              </a:cxnLst>
              <a:rect l="0" t="0" r="r" b="b"/>
              <a:pathLst>
                <a:path w="16" h="14">
                  <a:moveTo>
                    <a:pt x="8" y="0"/>
                  </a:moveTo>
                  <a:lnTo>
                    <a:pt x="16" y="14"/>
                  </a:lnTo>
                  <a:lnTo>
                    <a:pt x="0" y="14"/>
                  </a:lnTo>
                  <a:lnTo>
                    <a:pt x="8" y="0"/>
                  </a:lnTo>
                  <a:close/>
                </a:path>
              </a:pathLst>
            </a:custGeom>
            <a:solidFill>
              <a:srgbClr val="949393"/>
            </a:solidFill>
            <a:ln w="0">
              <a:solidFill>
                <a:srgbClr val="24211D"/>
              </a:solidFill>
              <a:prstDash val="solid"/>
              <a:round/>
              <a:headEnd/>
              <a:tailEnd/>
            </a:ln>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365" name="Freeform 621"/>
            <p:cNvSpPr>
              <a:spLocks/>
            </p:cNvSpPr>
            <p:nvPr/>
          </p:nvSpPr>
          <p:spPr bwMode="auto">
            <a:xfrm>
              <a:off x="8467848" y="3604950"/>
              <a:ext cx="141254" cy="112957"/>
            </a:xfrm>
            <a:custGeom>
              <a:avLst/>
              <a:gdLst>
                <a:gd name="T0" fmla="*/ 12 w 25"/>
                <a:gd name="T1" fmla="*/ 0 h 21"/>
                <a:gd name="T2" fmla="*/ 25 w 25"/>
                <a:gd name="T3" fmla="*/ 21 h 21"/>
                <a:gd name="T4" fmla="*/ 0 w 25"/>
                <a:gd name="T5" fmla="*/ 21 h 21"/>
                <a:gd name="T6" fmla="*/ 12 w 25"/>
                <a:gd name="T7" fmla="*/ 0 h 21"/>
              </a:gdLst>
              <a:ahLst/>
              <a:cxnLst>
                <a:cxn ang="0">
                  <a:pos x="T0" y="T1"/>
                </a:cxn>
                <a:cxn ang="0">
                  <a:pos x="T2" y="T3"/>
                </a:cxn>
                <a:cxn ang="0">
                  <a:pos x="T4" y="T5"/>
                </a:cxn>
                <a:cxn ang="0">
                  <a:pos x="T6" y="T7"/>
                </a:cxn>
              </a:cxnLst>
              <a:rect l="0" t="0" r="r" b="b"/>
              <a:pathLst>
                <a:path w="25" h="21">
                  <a:moveTo>
                    <a:pt x="12" y="0"/>
                  </a:moveTo>
                  <a:lnTo>
                    <a:pt x="25" y="21"/>
                  </a:lnTo>
                  <a:lnTo>
                    <a:pt x="0" y="21"/>
                  </a:lnTo>
                  <a:lnTo>
                    <a:pt x="12" y="0"/>
                  </a:lnTo>
                  <a:close/>
                </a:path>
              </a:pathLst>
            </a:custGeom>
            <a:solidFill>
              <a:srgbClr val="949393"/>
            </a:solidFill>
            <a:ln w="0">
              <a:solidFill>
                <a:srgbClr val="24211D"/>
              </a:solidFill>
              <a:prstDash val="solid"/>
              <a:round/>
              <a:headEnd/>
              <a:tailEnd/>
            </a:ln>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366" name="Freeform 622"/>
            <p:cNvSpPr>
              <a:spLocks/>
            </p:cNvSpPr>
            <p:nvPr/>
          </p:nvSpPr>
          <p:spPr bwMode="auto">
            <a:xfrm>
              <a:off x="8295204" y="3920152"/>
              <a:ext cx="143669" cy="112956"/>
            </a:xfrm>
            <a:custGeom>
              <a:avLst/>
              <a:gdLst>
                <a:gd name="T0" fmla="*/ 13 w 25"/>
                <a:gd name="T1" fmla="*/ 0 h 21"/>
                <a:gd name="T2" fmla="*/ 25 w 25"/>
                <a:gd name="T3" fmla="*/ 21 h 21"/>
                <a:gd name="T4" fmla="*/ 0 w 25"/>
                <a:gd name="T5" fmla="*/ 21 h 21"/>
                <a:gd name="T6" fmla="*/ 13 w 25"/>
                <a:gd name="T7" fmla="*/ 0 h 21"/>
              </a:gdLst>
              <a:ahLst/>
              <a:cxnLst>
                <a:cxn ang="0">
                  <a:pos x="T0" y="T1"/>
                </a:cxn>
                <a:cxn ang="0">
                  <a:pos x="T2" y="T3"/>
                </a:cxn>
                <a:cxn ang="0">
                  <a:pos x="T4" y="T5"/>
                </a:cxn>
                <a:cxn ang="0">
                  <a:pos x="T6" y="T7"/>
                </a:cxn>
              </a:cxnLst>
              <a:rect l="0" t="0" r="r" b="b"/>
              <a:pathLst>
                <a:path w="25" h="21">
                  <a:moveTo>
                    <a:pt x="13" y="0"/>
                  </a:moveTo>
                  <a:lnTo>
                    <a:pt x="25" y="21"/>
                  </a:lnTo>
                  <a:lnTo>
                    <a:pt x="0" y="21"/>
                  </a:lnTo>
                  <a:lnTo>
                    <a:pt x="13" y="0"/>
                  </a:lnTo>
                  <a:close/>
                </a:path>
              </a:pathLst>
            </a:custGeom>
            <a:solidFill>
              <a:srgbClr val="949393"/>
            </a:solidFill>
            <a:ln w="0">
              <a:solidFill>
                <a:srgbClr val="24211D"/>
              </a:solidFill>
              <a:prstDash val="solid"/>
              <a:round/>
              <a:headEnd/>
              <a:tailEnd/>
            </a:ln>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367" name="Freeform 623"/>
            <p:cNvSpPr>
              <a:spLocks/>
            </p:cNvSpPr>
            <p:nvPr/>
          </p:nvSpPr>
          <p:spPr bwMode="auto">
            <a:xfrm>
              <a:off x="8569261" y="4027730"/>
              <a:ext cx="143668" cy="111881"/>
            </a:xfrm>
            <a:custGeom>
              <a:avLst/>
              <a:gdLst>
                <a:gd name="T0" fmla="*/ 13 w 25"/>
                <a:gd name="T1" fmla="*/ 0 h 21"/>
                <a:gd name="T2" fmla="*/ 25 w 25"/>
                <a:gd name="T3" fmla="*/ 21 h 21"/>
                <a:gd name="T4" fmla="*/ 0 w 25"/>
                <a:gd name="T5" fmla="*/ 21 h 21"/>
                <a:gd name="T6" fmla="*/ 13 w 25"/>
                <a:gd name="T7" fmla="*/ 0 h 21"/>
              </a:gdLst>
              <a:ahLst/>
              <a:cxnLst>
                <a:cxn ang="0">
                  <a:pos x="T0" y="T1"/>
                </a:cxn>
                <a:cxn ang="0">
                  <a:pos x="T2" y="T3"/>
                </a:cxn>
                <a:cxn ang="0">
                  <a:pos x="T4" y="T5"/>
                </a:cxn>
                <a:cxn ang="0">
                  <a:pos x="T6" y="T7"/>
                </a:cxn>
              </a:cxnLst>
              <a:rect l="0" t="0" r="r" b="b"/>
              <a:pathLst>
                <a:path w="25" h="21">
                  <a:moveTo>
                    <a:pt x="13" y="0"/>
                  </a:moveTo>
                  <a:lnTo>
                    <a:pt x="25" y="21"/>
                  </a:lnTo>
                  <a:lnTo>
                    <a:pt x="0" y="21"/>
                  </a:lnTo>
                  <a:lnTo>
                    <a:pt x="13" y="0"/>
                  </a:lnTo>
                  <a:close/>
                </a:path>
              </a:pathLst>
            </a:custGeom>
            <a:solidFill>
              <a:srgbClr val="949393"/>
            </a:solidFill>
            <a:ln w="0">
              <a:solidFill>
                <a:srgbClr val="24211D"/>
              </a:solidFill>
              <a:prstDash val="solid"/>
              <a:round/>
              <a:headEnd/>
              <a:tailEnd/>
            </a:ln>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368" name="Freeform 624"/>
            <p:cNvSpPr>
              <a:spLocks/>
            </p:cNvSpPr>
            <p:nvPr/>
          </p:nvSpPr>
          <p:spPr bwMode="auto">
            <a:xfrm>
              <a:off x="8536664" y="4155746"/>
              <a:ext cx="141255" cy="112957"/>
            </a:xfrm>
            <a:custGeom>
              <a:avLst/>
              <a:gdLst>
                <a:gd name="T0" fmla="*/ 12 w 25"/>
                <a:gd name="T1" fmla="*/ 0 h 21"/>
                <a:gd name="T2" fmla="*/ 25 w 25"/>
                <a:gd name="T3" fmla="*/ 21 h 21"/>
                <a:gd name="T4" fmla="*/ 0 w 25"/>
                <a:gd name="T5" fmla="*/ 21 h 21"/>
                <a:gd name="T6" fmla="*/ 12 w 25"/>
                <a:gd name="T7" fmla="*/ 0 h 21"/>
              </a:gdLst>
              <a:ahLst/>
              <a:cxnLst>
                <a:cxn ang="0">
                  <a:pos x="T0" y="T1"/>
                </a:cxn>
                <a:cxn ang="0">
                  <a:pos x="T2" y="T3"/>
                </a:cxn>
                <a:cxn ang="0">
                  <a:pos x="T4" y="T5"/>
                </a:cxn>
                <a:cxn ang="0">
                  <a:pos x="T6" y="T7"/>
                </a:cxn>
              </a:cxnLst>
              <a:rect l="0" t="0" r="r" b="b"/>
              <a:pathLst>
                <a:path w="25" h="21">
                  <a:moveTo>
                    <a:pt x="12" y="0"/>
                  </a:moveTo>
                  <a:lnTo>
                    <a:pt x="25" y="21"/>
                  </a:lnTo>
                  <a:lnTo>
                    <a:pt x="0" y="21"/>
                  </a:lnTo>
                  <a:lnTo>
                    <a:pt x="12" y="0"/>
                  </a:lnTo>
                  <a:close/>
                </a:path>
              </a:pathLst>
            </a:custGeom>
            <a:solidFill>
              <a:srgbClr val="949393"/>
            </a:solidFill>
            <a:ln w="0">
              <a:solidFill>
                <a:srgbClr val="24211D"/>
              </a:solidFill>
              <a:prstDash val="solid"/>
              <a:round/>
              <a:headEnd/>
              <a:tailEnd/>
            </a:ln>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369" name="Freeform 625"/>
            <p:cNvSpPr>
              <a:spLocks/>
            </p:cNvSpPr>
            <p:nvPr/>
          </p:nvSpPr>
          <p:spPr bwMode="auto">
            <a:xfrm>
              <a:off x="8359191" y="4214914"/>
              <a:ext cx="148498" cy="111881"/>
            </a:xfrm>
            <a:custGeom>
              <a:avLst/>
              <a:gdLst>
                <a:gd name="T0" fmla="*/ 13 w 26"/>
                <a:gd name="T1" fmla="*/ 0 h 21"/>
                <a:gd name="T2" fmla="*/ 26 w 26"/>
                <a:gd name="T3" fmla="*/ 21 h 21"/>
                <a:gd name="T4" fmla="*/ 0 w 26"/>
                <a:gd name="T5" fmla="*/ 21 h 21"/>
                <a:gd name="T6" fmla="*/ 13 w 26"/>
                <a:gd name="T7" fmla="*/ 0 h 21"/>
              </a:gdLst>
              <a:ahLst/>
              <a:cxnLst>
                <a:cxn ang="0">
                  <a:pos x="T0" y="T1"/>
                </a:cxn>
                <a:cxn ang="0">
                  <a:pos x="T2" y="T3"/>
                </a:cxn>
                <a:cxn ang="0">
                  <a:pos x="T4" y="T5"/>
                </a:cxn>
                <a:cxn ang="0">
                  <a:pos x="T6" y="T7"/>
                </a:cxn>
              </a:cxnLst>
              <a:rect l="0" t="0" r="r" b="b"/>
              <a:pathLst>
                <a:path w="26" h="21">
                  <a:moveTo>
                    <a:pt x="13" y="0"/>
                  </a:moveTo>
                  <a:lnTo>
                    <a:pt x="26" y="21"/>
                  </a:lnTo>
                  <a:lnTo>
                    <a:pt x="0" y="21"/>
                  </a:lnTo>
                  <a:lnTo>
                    <a:pt x="13" y="0"/>
                  </a:lnTo>
                  <a:close/>
                </a:path>
              </a:pathLst>
            </a:custGeom>
            <a:solidFill>
              <a:srgbClr val="949393"/>
            </a:solidFill>
            <a:ln w="0">
              <a:solidFill>
                <a:srgbClr val="24211D"/>
              </a:solidFill>
              <a:prstDash val="solid"/>
              <a:round/>
              <a:headEnd/>
              <a:tailEnd/>
            </a:ln>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370" name="Freeform 626"/>
            <p:cNvSpPr>
              <a:spLocks/>
            </p:cNvSpPr>
            <p:nvPr/>
          </p:nvSpPr>
          <p:spPr bwMode="auto">
            <a:xfrm>
              <a:off x="8112902" y="4348310"/>
              <a:ext cx="143668" cy="112956"/>
            </a:xfrm>
            <a:custGeom>
              <a:avLst/>
              <a:gdLst>
                <a:gd name="T0" fmla="*/ 12 w 25"/>
                <a:gd name="T1" fmla="*/ 0 h 21"/>
                <a:gd name="T2" fmla="*/ 25 w 25"/>
                <a:gd name="T3" fmla="*/ 21 h 21"/>
                <a:gd name="T4" fmla="*/ 0 w 25"/>
                <a:gd name="T5" fmla="*/ 21 h 21"/>
                <a:gd name="T6" fmla="*/ 12 w 25"/>
                <a:gd name="T7" fmla="*/ 0 h 21"/>
              </a:gdLst>
              <a:ahLst/>
              <a:cxnLst>
                <a:cxn ang="0">
                  <a:pos x="T0" y="T1"/>
                </a:cxn>
                <a:cxn ang="0">
                  <a:pos x="T2" y="T3"/>
                </a:cxn>
                <a:cxn ang="0">
                  <a:pos x="T4" y="T5"/>
                </a:cxn>
                <a:cxn ang="0">
                  <a:pos x="T6" y="T7"/>
                </a:cxn>
              </a:cxnLst>
              <a:rect l="0" t="0" r="r" b="b"/>
              <a:pathLst>
                <a:path w="25" h="21">
                  <a:moveTo>
                    <a:pt x="12" y="0"/>
                  </a:moveTo>
                  <a:lnTo>
                    <a:pt x="25" y="21"/>
                  </a:lnTo>
                  <a:lnTo>
                    <a:pt x="0" y="21"/>
                  </a:lnTo>
                  <a:lnTo>
                    <a:pt x="12" y="0"/>
                  </a:lnTo>
                  <a:close/>
                </a:path>
              </a:pathLst>
            </a:custGeom>
            <a:solidFill>
              <a:srgbClr val="949393"/>
            </a:solidFill>
            <a:ln w="0">
              <a:solidFill>
                <a:srgbClr val="24211D"/>
              </a:solidFill>
              <a:prstDash val="solid"/>
              <a:round/>
              <a:headEnd/>
              <a:tailEnd/>
            </a:ln>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371" name="Freeform 627"/>
            <p:cNvSpPr>
              <a:spLocks/>
            </p:cNvSpPr>
            <p:nvPr/>
          </p:nvSpPr>
          <p:spPr bwMode="auto">
            <a:xfrm>
              <a:off x="9055803" y="4300976"/>
              <a:ext cx="141255" cy="111881"/>
            </a:xfrm>
            <a:custGeom>
              <a:avLst/>
              <a:gdLst>
                <a:gd name="T0" fmla="*/ 13 w 25"/>
                <a:gd name="T1" fmla="*/ 0 h 21"/>
                <a:gd name="T2" fmla="*/ 25 w 25"/>
                <a:gd name="T3" fmla="*/ 21 h 21"/>
                <a:gd name="T4" fmla="*/ 0 w 25"/>
                <a:gd name="T5" fmla="*/ 21 h 21"/>
                <a:gd name="T6" fmla="*/ 13 w 25"/>
                <a:gd name="T7" fmla="*/ 0 h 21"/>
              </a:gdLst>
              <a:ahLst/>
              <a:cxnLst>
                <a:cxn ang="0">
                  <a:pos x="T0" y="T1"/>
                </a:cxn>
                <a:cxn ang="0">
                  <a:pos x="T2" y="T3"/>
                </a:cxn>
                <a:cxn ang="0">
                  <a:pos x="T4" y="T5"/>
                </a:cxn>
                <a:cxn ang="0">
                  <a:pos x="T6" y="T7"/>
                </a:cxn>
              </a:cxnLst>
              <a:rect l="0" t="0" r="r" b="b"/>
              <a:pathLst>
                <a:path w="25" h="21">
                  <a:moveTo>
                    <a:pt x="13" y="0"/>
                  </a:moveTo>
                  <a:lnTo>
                    <a:pt x="25" y="21"/>
                  </a:lnTo>
                  <a:lnTo>
                    <a:pt x="0" y="21"/>
                  </a:lnTo>
                  <a:lnTo>
                    <a:pt x="13" y="0"/>
                  </a:lnTo>
                  <a:close/>
                </a:path>
              </a:pathLst>
            </a:custGeom>
            <a:solidFill>
              <a:srgbClr val="949393"/>
            </a:solidFill>
            <a:ln w="0">
              <a:solidFill>
                <a:srgbClr val="24211D"/>
              </a:solidFill>
              <a:prstDash val="solid"/>
              <a:round/>
              <a:headEnd/>
              <a:tailEnd/>
            </a:ln>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372" name="Freeform 628"/>
            <p:cNvSpPr>
              <a:spLocks/>
            </p:cNvSpPr>
            <p:nvPr/>
          </p:nvSpPr>
          <p:spPr bwMode="auto">
            <a:xfrm>
              <a:off x="8872293" y="4188020"/>
              <a:ext cx="142461" cy="112957"/>
            </a:xfrm>
            <a:custGeom>
              <a:avLst/>
              <a:gdLst>
                <a:gd name="T0" fmla="*/ 12 w 25"/>
                <a:gd name="T1" fmla="*/ 0 h 21"/>
                <a:gd name="T2" fmla="*/ 25 w 25"/>
                <a:gd name="T3" fmla="*/ 21 h 21"/>
                <a:gd name="T4" fmla="*/ 0 w 25"/>
                <a:gd name="T5" fmla="*/ 21 h 21"/>
                <a:gd name="T6" fmla="*/ 12 w 25"/>
                <a:gd name="T7" fmla="*/ 0 h 21"/>
              </a:gdLst>
              <a:ahLst/>
              <a:cxnLst>
                <a:cxn ang="0">
                  <a:pos x="T0" y="T1"/>
                </a:cxn>
                <a:cxn ang="0">
                  <a:pos x="T2" y="T3"/>
                </a:cxn>
                <a:cxn ang="0">
                  <a:pos x="T4" y="T5"/>
                </a:cxn>
                <a:cxn ang="0">
                  <a:pos x="T6" y="T7"/>
                </a:cxn>
              </a:cxnLst>
              <a:rect l="0" t="0" r="r" b="b"/>
              <a:pathLst>
                <a:path w="25" h="21">
                  <a:moveTo>
                    <a:pt x="12" y="0"/>
                  </a:moveTo>
                  <a:lnTo>
                    <a:pt x="25" y="21"/>
                  </a:lnTo>
                  <a:lnTo>
                    <a:pt x="0" y="21"/>
                  </a:lnTo>
                  <a:lnTo>
                    <a:pt x="12" y="0"/>
                  </a:lnTo>
                  <a:close/>
                </a:path>
              </a:pathLst>
            </a:custGeom>
            <a:solidFill>
              <a:srgbClr val="949393"/>
            </a:solidFill>
            <a:ln w="0">
              <a:solidFill>
                <a:srgbClr val="24211D"/>
              </a:solidFill>
              <a:prstDash val="solid"/>
              <a:round/>
              <a:headEnd/>
              <a:tailEnd/>
            </a:ln>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373" name="Freeform 629"/>
            <p:cNvSpPr>
              <a:spLocks/>
            </p:cNvSpPr>
            <p:nvPr/>
          </p:nvSpPr>
          <p:spPr bwMode="auto">
            <a:xfrm>
              <a:off x="9157216" y="4434372"/>
              <a:ext cx="143669" cy="111881"/>
            </a:xfrm>
            <a:custGeom>
              <a:avLst/>
              <a:gdLst>
                <a:gd name="T0" fmla="*/ 12 w 25"/>
                <a:gd name="T1" fmla="*/ 0 h 21"/>
                <a:gd name="T2" fmla="*/ 25 w 25"/>
                <a:gd name="T3" fmla="*/ 21 h 21"/>
                <a:gd name="T4" fmla="*/ 0 w 25"/>
                <a:gd name="T5" fmla="*/ 21 h 21"/>
                <a:gd name="T6" fmla="*/ 12 w 25"/>
                <a:gd name="T7" fmla="*/ 0 h 21"/>
              </a:gdLst>
              <a:ahLst/>
              <a:cxnLst>
                <a:cxn ang="0">
                  <a:pos x="T0" y="T1"/>
                </a:cxn>
                <a:cxn ang="0">
                  <a:pos x="T2" y="T3"/>
                </a:cxn>
                <a:cxn ang="0">
                  <a:pos x="T4" y="T5"/>
                </a:cxn>
                <a:cxn ang="0">
                  <a:pos x="T6" y="T7"/>
                </a:cxn>
              </a:cxnLst>
              <a:rect l="0" t="0" r="r" b="b"/>
              <a:pathLst>
                <a:path w="25" h="21">
                  <a:moveTo>
                    <a:pt x="12" y="0"/>
                  </a:moveTo>
                  <a:lnTo>
                    <a:pt x="25" y="21"/>
                  </a:lnTo>
                  <a:lnTo>
                    <a:pt x="0" y="21"/>
                  </a:lnTo>
                  <a:lnTo>
                    <a:pt x="12" y="0"/>
                  </a:lnTo>
                  <a:close/>
                </a:path>
              </a:pathLst>
            </a:custGeom>
            <a:solidFill>
              <a:srgbClr val="949393"/>
            </a:solidFill>
            <a:ln w="0">
              <a:solidFill>
                <a:srgbClr val="24211D"/>
              </a:solidFill>
              <a:prstDash val="solid"/>
              <a:round/>
              <a:headEnd/>
              <a:tailEnd/>
            </a:ln>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374" name="Freeform 630"/>
            <p:cNvSpPr>
              <a:spLocks/>
            </p:cNvSpPr>
            <p:nvPr/>
          </p:nvSpPr>
          <p:spPr bwMode="auto">
            <a:xfrm>
              <a:off x="8832453" y="4877591"/>
              <a:ext cx="142461" cy="112956"/>
            </a:xfrm>
            <a:custGeom>
              <a:avLst/>
              <a:gdLst>
                <a:gd name="T0" fmla="*/ 13 w 25"/>
                <a:gd name="T1" fmla="*/ 0 h 21"/>
                <a:gd name="T2" fmla="*/ 25 w 25"/>
                <a:gd name="T3" fmla="*/ 21 h 21"/>
                <a:gd name="T4" fmla="*/ 0 w 25"/>
                <a:gd name="T5" fmla="*/ 21 h 21"/>
                <a:gd name="T6" fmla="*/ 13 w 25"/>
                <a:gd name="T7" fmla="*/ 0 h 21"/>
              </a:gdLst>
              <a:ahLst/>
              <a:cxnLst>
                <a:cxn ang="0">
                  <a:pos x="T0" y="T1"/>
                </a:cxn>
                <a:cxn ang="0">
                  <a:pos x="T2" y="T3"/>
                </a:cxn>
                <a:cxn ang="0">
                  <a:pos x="T4" y="T5"/>
                </a:cxn>
                <a:cxn ang="0">
                  <a:pos x="T6" y="T7"/>
                </a:cxn>
              </a:cxnLst>
              <a:rect l="0" t="0" r="r" b="b"/>
              <a:pathLst>
                <a:path w="25" h="21">
                  <a:moveTo>
                    <a:pt x="13" y="0"/>
                  </a:moveTo>
                  <a:lnTo>
                    <a:pt x="25" y="21"/>
                  </a:lnTo>
                  <a:lnTo>
                    <a:pt x="0" y="21"/>
                  </a:lnTo>
                  <a:lnTo>
                    <a:pt x="13" y="0"/>
                  </a:lnTo>
                  <a:close/>
                </a:path>
              </a:pathLst>
            </a:custGeom>
            <a:solidFill>
              <a:srgbClr val="949393"/>
            </a:solidFill>
            <a:ln w="0">
              <a:solidFill>
                <a:srgbClr val="24211D"/>
              </a:solidFill>
              <a:prstDash val="solid"/>
              <a:round/>
              <a:headEnd/>
              <a:tailEnd/>
            </a:ln>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375" name="Freeform 631"/>
            <p:cNvSpPr>
              <a:spLocks/>
            </p:cNvSpPr>
            <p:nvPr/>
          </p:nvSpPr>
          <p:spPr bwMode="auto">
            <a:xfrm>
              <a:off x="8461811" y="4974411"/>
              <a:ext cx="142461" cy="106501"/>
            </a:xfrm>
            <a:custGeom>
              <a:avLst/>
              <a:gdLst>
                <a:gd name="T0" fmla="*/ 13 w 25"/>
                <a:gd name="T1" fmla="*/ 0 h 20"/>
                <a:gd name="T2" fmla="*/ 25 w 25"/>
                <a:gd name="T3" fmla="*/ 20 h 20"/>
                <a:gd name="T4" fmla="*/ 0 w 25"/>
                <a:gd name="T5" fmla="*/ 20 h 20"/>
                <a:gd name="T6" fmla="*/ 13 w 25"/>
                <a:gd name="T7" fmla="*/ 0 h 20"/>
              </a:gdLst>
              <a:ahLst/>
              <a:cxnLst>
                <a:cxn ang="0">
                  <a:pos x="T0" y="T1"/>
                </a:cxn>
                <a:cxn ang="0">
                  <a:pos x="T2" y="T3"/>
                </a:cxn>
                <a:cxn ang="0">
                  <a:pos x="T4" y="T5"/>
                </a:cxn>
                <a:cxn ang="0">
                  <a:pos x="T6" y="T7"/>
                </a:cxn>
              </a:cxnLst>
              <a:rect l="0" t="0" r="r" b="b"/>
              <a:pathLst>
                <a:path w="25" h="20">
                  <a:moveTo>
                    <a:pt x="13" y="0"/>
                  </a:moveTo>
                  <a:lnTo>
                    <a:pt x="25" y="20"/>
                  </a:lnTo>
                  <a:lnTo>
                    <a:pt x="0" y="20"/>
                  </a:lnTo>
                  <a:lnTo>
                    <a:pt x="13" y="0"/>
                  </a:lnTo>
                  <a:close/>
                </a:path>
              </a:pathLst>
            </a:custGeom>
            <a:solidFill>
              <a:srgbClr val="949393"/>
            </a:solidFill>
            <a:ln w="0">
              <a:solidFill>
                <a:srgbClr val="24211D"/>
              </a:solidFill>
              <a:prstDash val="solid"/>
              <a:round/>
              <a:headEnd/>
              <a:tailEnd/>
            </a:ln>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376" name="Freeform 632"/>
            <p:cNvSpPr>
              <a:spLocks/>
            </p:cNvSpPr>
            <p:nvPr/>
          </p:nvSpPr>
          <p:spPr bwMode="auto">
            <a:xfrm>
              <a:off x="8843318" y="5278855"/>
              <a:ext cx="143669" cy="112957"/>
            </a:xfrm>
            <a:custGeom>
              <a:avLst/>
              <a:gdLst>
                <a:gd name="T0" fmla="*/ 13 w 25"/>
                <a:gd name="T1" fmla="*/ 0 h 21"/>
                <a:gd name="T2" fmla="*/ 25 w 25"/>
                <a:gd name="T3" fmla="*/ 21 h 21"/>
                <a:gd name="T4" fmla="*/ 0 w 25"/>
                <a:gd name="T5" fmla="*/ 21 h 21"/>
                <a:gd name="T6" fmla="*/ 13 w 25"/>
                <a:gd name="T7" fmla="*/ 0 h 21"/>
              </a:gdLst>
              <a:ahLst/>
              <a:cxnLst>
                <a:cxn ang="0">
                  <a:pos x="T0" y="T1"/>
                </a:cxn>
                <a:cxn ang="0">
                  <a:pos x="T2" y="T3"/>
                </a:cxn>
                <a:cxn ang="0">
                  <a:pos x="T4" y="T5"/>
                </a:cxn>
                <a:cxn ang="0">
                  <a:pos x="T6" y="T7"/>
                </a:cxn>
              </a:cxnLst>
              <a:rect l="0" t="0" r="r" b="b"/>
              <a:pathLst>
                <a:path w="25" h="21">
                  <a:moveTo>
                    <a:pt x="13" y="0"/>
                  </a:moveTo>
                  <a:lnTo>
                    <a:pt x="25" y="21"/>
                  </a:lnTo>
                  <a:lnTo>
                    <a:pt x="0" y="21"/>
                  </a:lnTo>
                  <a:lnTo>
                    <a:pt x="13" y="0"/>
                  </a:lnTo>
                  <a:close/>
                </a:path>
              </a:pathLst>
            </a:custGeom>
            <a:solidFill>
              <a:srgbClr val="949393"/>
            </a:solidFill>
            <a:ln w="0">
              <a:solidFill>
                <a:srgbClr val="24211D"/>
              </a:solidFill>
              <a:prstDash val="solid"/>
              <a:round/>
              <a:headEnd/>
              <a:tailEnd/>
            </a:ln>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377" name="Freeform 633"/>
            <p:cNvSpPr>
              <a:spLocks/>
            </p:cNvSpPr>
            <p:nvPr/>
          </p:nvSpPr>
          <p:spPr bwMode="auto">
            <a:xfrm>
              <a:off x="9688429" y="4385962"/>
              <a:ext cx="142461" cy="111881"/>
            </a:xfrm>
            <a:custGeom>
              <a:avLst/>
              <a:gdLst>
                <a:gd name="T0" fmla="*/ 13 w 25"/>
                <a:gd name="T1" fmla="*/ 0 h 21"/>
                <a:gd name="T2" fmla="*/ 25 w 25"/>
                <a:gd name="T3" fmla="*/ 21 h 21"/>
                <a:gd name="T4" fmla="*/ 0 w 25"/>
                <a:gd name="T5" fmla="*/ 21 h 21"/>
                <a:gd name="T6" fmla="*/ 13 w 25"/>
                <a:gd name="T7" fmla="*/ 0 h 21"/>
              </a:gdLst>
              <a:ahLst/>
              <a:cxnLst>
                <a:cxn ang="0">
                  <a:pos x="T0" y="T1"/>
                </a:cxn>
                <a:cxn ang="0">
                  <a:pos x="T2" y="T3"/>
                </a:cxn>
                <a:cxn ang="0">
                  <a:pos x="T4" y="T5"/>
                </a:cxn>
                <a:cxn ang="0">
                  <a:pos x="T6" y="T7"/>
                </a:cxn>
              </a:cxnLst>
              <a:rect l="0" t="0" r="r" b="b"/>
              <a:pathLst>
                <a:path w="25" h="21">
                  <a:moveTo>
                    <a:pt x="13" y="0"/>
                  </a:moveTo>
                  <a:lnTo>
                    <a:pt x="25" y="21"/>
                  </a:lnTo>
                  <a:lnTo>
                    <a:pt x="0" y="21"/>
                  </a:lnTo>
                  <a:lnTo>
                    <a:pt x="13" y="0"/>
                  </a:lnTo>
                  <a:close/>
                </a:path>
              </a:pathLst>
            </a:custGeom>
            <a:solidFill>
              <a:srgbClr val="949393"/>
            </a:solidFill>
            <a:ln w="0">
              <a:solidFill>
                <a:srgbClr val="24211D"/>
              </a:solidFill>
              <a:prstDash val="solid"/>
              <a:round/>
              <a:headEnd/>
              <a:tailEnd/>
            </a:ln>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378" name="Freeform 634"/>
            <p:cNvSpPr>
              <a:spLocks/>
            </p:cNvSpPr>
            <p:nvPr/>
          </p:nvSpPr>
          <p:spPr bwMode="auto">
            <a:xfrm>
              <a:off x="9865902" y="3819029"/>
              <a:ext cx="210070" cy="165669"/>
            </a:xfrm>
            <a:custGeom>
              <a:avLst/>
              <a:gdLst>
                <a:gd name="T0" fmla="*/ 18 w 37"/>
                <a:gd name="T1" fmla="*/ 0 h 31"/>
                <a:gd name="T2" fmla="*/ 37 w 37"/>
                <a:gd name="T3" fmla="*/ 31 h 31"/>
                <a:gd name="T4" fmla="*/ 0 w 37"/>
                <a:gd name="T5" fmla="*/ 31 h 31"/>
                <a:gd name="T6" fmla="*/ 18 w 37"/>
                <a:gd name="T7" fmla="*/ 0 h 31"/>
              </a:gdLst>
              <a:ahLst/>
              <a:cxnLst>
                <a:cxn ang="0">
                  <a:pos x="T0" y="T1"/>
                </a:cxn>
                <a:cxn ang="0">
                  <a:pos x="T2" y="T3"/>
                </a:cxn>
                <a:cxn ang="0">
                  <a:pos x="T4" y="T5"/>
                </a:cxn>
                <a:cxn ang="0">
                  <a:pos x="T6" y="T7"/>
                </a:cxn>
              </a:cxnLst>
              <a:rect l="0" t="0" r="r" b="b"/>
              <a:pathLst>
                <a:path w="37" h="31">
                  <a:moveTo>
                    <a:pt x="18" y="0"/>
                  </a:moveTo>
                  <a:lnTo>
                    <a:pt x="37" y="31"/>
                  </a:lnTo>
                  <a:lnTo>
                    <a:pt x="0" y="31"/>
                  </a:lnTo>
                  <a:lnTo>
                    <a:pt x="18" y="0"/>
                  </a:lnTo>
                  <a:close/>
                </a:path>
              </a:pathLst>
            </a:custGeom>
            <a:solidFill>
              <a:srgbClr val="949393"/>
            </a:solidFill>
            <a:ln w="0">
              <a:solidFill>
                <a:srgbClr val="24211D"/>
              </a:solidFill>
              <a:prstDash val="solid"/>
              <a:round/>
              <a:headEnd/>
              <a:tailEnd/>
            </a:ln>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379" name="Freeform 635"/>
            <p:cNvSpPr>
              <a:spLocks/>
            </p:cNvSpPr>
            <p:nvPr/>
          </p:nvSpPr>
          <p:spPr bwMode="auto">
            <a:xfrm>
              <a:off x="9774147" y="4204157"/>
              <a:ext cx="142461" cy="112956"/>
            </a:xfrm>
            <a:custGeom>
              <a:avLst/>
              <a:gdLst>
                <a:gd name="T0" fmla="*/ 13 w 25"/>
                <a:gd name="T1" fmla="*/ 0 h 21"/>
                <a:gd name="T2" fmla="*/ 25 w 25"/>
                <a:gd name="T3" fmla="*/ 21 h 21"/>
                <a:gd name="T4" fmla="*/ 0 w 25"/>
                <a:gd name="T5" fmla="*/ 21 h 21"/>
                <a:gd name="T6" fmla="*/ 13 w 25"/>
                <a:gd name="T7" fmla="*/ 0 h 21"/>
              </a:gdLst>
              <a:ahLst/>
              <a:cxnLst>
                <a:cxn ang="0">
                  <a:pos x="T0" y="T1"/>
                </a:cxn>
                <a:cxn ang="0">
                  <a:pos x="T2" y="T3"/>
                </a:cxn>
                <a:cxn ang="0">
                  <a:pos x="T4" y="T5"/>
                </a:cxn>
                <a:cxn ang="0">
                  <a:pos x="T6" y="T7"/>
                </a:cxn>
              </a:cxnLst>
              <a:rect l="0" t="0" r="r" b="b"/>
              <a:pathLst>
                <a:path w="25" h="21">
                  <a:moveTo>
                    <a:pt x="13" y="0"/>
                  </a:moveTo>
                  <a:lnTo>
                    <a:pt x="25" y="21"/>
                  </a:lnTo>
                  <a:lnTo>
                    <a:pt x="0" y="21"/>
                  </a:lnTo>
                  <a:lnTo>
                    <a:pt x="13" y="0"/>
                  </a:lnTo>
                  <a:close/>
                </a:path>
              </a:pathLst>
            </a:custGeom>
            <a:solidFill>
              <a:srgbClr val="949393"/>
            </a:solidFill>
            <a:ln w="0">
              <a:solidFill>
                <a:srgbClr val="24211D"/>
              </a:solidFill>
              <a:prstDash val="solid"/>
              <a:round/>
              <a:headEnd/>
              <a:tailEnd/>
            </a:ln>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380" name="Freeform 636"/>
            <p:cNvSpPr>
              <a:spLocks/>
            </p:cNvSpPr>
            <p:nvPr/>
          </p:nvSpPr>
          <p:spPr bwMode="auto">
            <a:xfrm>
              <a:off x="9506127" y="4166504"/>
              <a:ext cx="142461" cy="112957"/>
            </a:xfrm>
            <a:custGeom>
              <a:avLst/>
              <a:gdLst>
                <a:gd name="T0" fmla="*/ 12 w 25"/>
                <a:gd name="T1" fmla="*/ 0 h 21"/>
                <a:gd name="T2" fmla="*/ 25 w 25"/>
                <a:gd name="T3" fmla="*/ 21 h 21"/>
                <a:gd name="T4" fmla="*/ 0 w 25"/>
                <a:gd name="T5" fmla="*/ 21 h 21"/>
                <a:gd name="T6" fmla="*/ 12 w 25"/>
                <a:gd name="T7" fmla="*/ 0 h 21"/>
              </a:gdLst>
              <a:ahLst/>
              <a:cxnLst>
                <a:cxn ang="0">
                  <a:pos x="T0" y="T1"/>
                </a:cxn>
                <a:cxn ang="0">
                  <a:pos x="T2" y="T3"/>
                </a:cxn>
                <a:cxn ang="0">
                  <a:pos x="T4" y="T5"/>
                </a:cxn>
                <a:cxn ang="0">
                  <a:pos x="T6" y="T7"/>
                </a:cxn>
              </a:cxnLst>
              <a:rect l="0" t="0" r="r" b="b"/>
              <a:pathLst>
                <a:path w="25" h="21">
                  <a:moveTo>
                    <a:pt x="12" y="0"/>
                  </a:moveTo>
                  <a:lnTo>
                    <a:pt x="25" y="21"/>
                  </a:lnTo>
                  <a:lnTo>
                    <a:pt x="0" y="21"/>
                  </a:lnTo>
                  <a:lnTo>
                    <a:pt x="12" y="0"/>
                  </a:lnTo>
                  <a:close/>
                </a:path>
              </a:pathLst>
            </a:custGeom>
            <a:solidFill>
              <a:srgbClr val="949393"/>
            </a:solidFill>
            <a:ln w="0">
              <a:solidFill>
                <a:srgbClr val="24211D"/>
              </a:solidFill>
              <a:prstDash val="solid"/>
              <a:round/>
              <a:headEnd/>
              <a:tailEnd/>
            </a:ln>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381" name="Freeform 637"/>
            <p:cNvSpPr>
              <a:spLocks/>
            </p:cNvSpPr>
            <p:nvPr/>
          </p:nvSpPr>
          <p:spPr bwMode="auto">
            <a:xfrm>
              <a:off x="9648588" y="4123473"/>
              <a:ext cx="142461" cy="107577"/>
            </a:xfrm>
            <a:custGeom>
              <a:avLst/>
              <a:gdLst>
                <a:gd name="T0" fmla="*/ 13 w 25"/>
                <a:gd name="T1" fmla="*/ 0 h 20"/>
                <a:gd name="T2" fmla="*/ 25 w 25"/>
                <a:gd name="T3" fmla="*/ 20 h 20"/>
                <a:gd name="T4" fmla="*/ 0 w 25"/>
                <a:gd name="T5" fmla="*/ 20 h 20"/>
                <a:gd name="T6" fmla="*/ 13 w 25"/>
                <a:gd name="T7" fmla="*/ 0 h 20"/>
              </a:gdLst>
              <a:ahLst/>
              <a:cxnLst>
                <a:cxn ang="0">
                  <a:pos x="T0" y="T1"/>
                </a:cxn>
                <a:cxn ang="0">
                  <a:pos x="T2" y="T3"/>
                </a:cxn>
                <a:cxn ang="0">
                  <a:pos x="T4" y="T5"/>
                </a:cxn>
                <a:cxn ang="0">
                  <a:pos x="T6" y="T7"/>
                </a:cxn>
              </a:cxnLst>
              <a:rect l="0" t="0" r="r" b="b"/>
              <a:pathLst>
                <a:path w="25" h="20">
                  <a:moveTo>
                    <a:pt x="13" y="0"/>
                  </a:moveTo>
                  <a:lnTo>
                    <a:pt x="25" y="20"/>
                  </a:lnTo>
                  <a:lnTo>
                    <a:pt x="0" y="20"/>
                  </a:lnTo>
                  <a:lnTo>
                    <a:pt x="13" y="0"/>
                  </a:lnTo>
                  <a:close/>
                </a:path>
              </a:pathLst>
            </a:custGeom>
            <a:solidFill>
              <a:srgbClr val="949393"/>
            </a:solidFill>
            <a:ln w="0">
              <a:solidFill>
                <a:srgbClr val="24211D"/>
              </a:solidFill>
              <a:prstDash val="solid"/>
              <a:round/>
              <a:headEnd/>
              <a:tailEnd/>
            </a:ln>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382" name="Freeform 638"/>
            <p:cNvSpPr>
              <a:spLocks/>
            </p:cNvSpPr>
            <p:nvPr/>
          </p:nvSpPr>
          <p:spPr bwMode="auto">
            <a:xfrm>
              <a:off x="9813988" y="4112715"/>
              <a:ext cx="142461" cy="112957"/>
            </a:xfrm>
            <a:custGeom>
              <a:avLst/>
              <a:gdLst>
                <a:gd name="T0" fmla="*/ 12 w 25"/>
                <a:gd name="T1" fmla="*/ 0 h 21"/>
                <a:gd name="T2" fmla="*/ 25 w 25"/>
                <a:gd name="T3" fmla="*/ 21 h 21"/>
                <a:gd name="T4" fmla="*/ 0 w 25"/>
                <a:gd name="T5" fmla="*/ 21 h 21"/>
                <a:gd name="T6" fmla="*/ 12 w 25"/>
                <a:gd name="T7" fmla="*/ 0 h 21"/>
              </a:gdLst>
              <a:ahLst/>
              <a:cxnLst>
                <a:cxn ang="0">
                  <a:pos x="T0" y="T1"/>
                </a:cxn>
                <a:cxn ang="0">
                  <a:pos x="T2" y="T3"/>
                </a:cxn>
                <a:cxn ang="0">
                  <a:pos x="T4" y="T5"/>
                </a:cxn>
                <a:cxn ang="0">
                  <a:pos x="T6" y="T7"/>
                </a:cxn>
              </a:cxnLst>
              <a:rect l="0" t="0" r="r" b="b"/>
              <a:pathLst>
                <a:path w="25" h="21">
                  <a:moveTo>
                    <a:pt x="12" y="0"/>
                  </a:moveTo>
                  <a:lnTo>
                    <a:pt x="25" y="21"/>
                  </a:lnTo>
                  <a:lnTo>
                    <a:pt x="0" y="21"/>
                  </a:lnTo>
                  <a:lnTo>
                    <a:pt x="12" y="0"/>
                  </a:lnTo>
                  <a:close/>
                </a:path>
              </a:pathLst>
            </a:custGeom>
            <a:solidFill>
              <a:srgbClr val="949393"/>
            </a:solidFill>
            <a:ln w="0">
              <a:solidFill>
                <a:srgbClr val="24211D"/>
              </a:solidFill>
              <a:prstDash val="solid"/>
              <a:round/>
              <a:headEnd/>
              <a:tailEnd/>
            </a:ln>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383" name="Freeform 639"/>
            <p:cNvSpPr>
              <a:spLocks/>
            </p:cNvSpPr>
            <p:nvPr/>
          </p:nvSpPr>
          <p:spPr bwMode="auto">
            <a:xfrm>
              <a:off x="10321054" y="4182641"/>
              <a:ext cx="143669" cy="112956"/>
            </a:xfrm>
            <a:custGeom>
              <a:avLst/>
              <a:gdLst>
                <a:gd name="T0" fmla="*/ 13 w 25"/>
                <a:gd name="T1" fmla="*/ 0 h 21"/>
                <a:gd name="T2" fmla="*/ 25 w 25"/>
                <a:gd name="T3" fmla="*/ 21 h 21"/>
                <a:gd name="T4" fmla="*/ 0 w 25"/>
                <a:gd name="T5" fmla="*/ 21 h 21"/>
                <a:gd name="T6" fmla="*/ 13 w 25"/>
                <a:gd name="T7" fmla="*/ 0 h 21"/>
              </a:gdLst>
              <a:ahLst/>
              <a:cxnLst>
                <a:cxn ang="0">
                  <a:pos x="T0" y="T1"/>
                </a:cxn>
                <a:cxn ang="0">
                  <a:pos x="T2" y="T3"/>
                </a:cxn>
                <a:cxn ang="0">
                  <a:pos x="T4" y="T5"/>
                </a:cxn>
                <a:cxn ang="0">
                  <a:pos x="T6" y="T7"/>
                </a:cxn>
              </a:cxnLst>
              <a:rect l="0" t="0" r="r" b="b"/>
              <a:pathLst>
                <a:path w="25" h="21">
                  <a:moveTo>
                    <a:pt x="13" y="0"/>
                  </a:moveTo>
                  <a:lnTo>
                    <a:pt x="25" y="21"/>
                  </a:lnTo>
                  <a:lnTo>
                    <a:pt x="0" y="21"/>
                  </a:lnTo>
                  <a:lnTo>
                    <a:pt x="13" y="0"/>
                  </a:lnTo>
                  <a:close/>
                </a:path>
              </a:pathLst>
            </a:custGeom>
            <a:solidFill>
              <a:srgbClr val="949393"/>
            </a:solidFill>
            <a:ln w="0">
              <a:solidFill>
                <a:srgbClr val="24211D"/>
              </a:solidFill>
              <a:prstDash val="solid"/>
              <a:round/>
              <a:headEnd/>
              <a:tailEnd/>
            </a:ln>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384" name="Freeform 640"/>
            <p:cNvSpPr>
              <a:spLocks/>
            </p:cNvSpPr>
            <p:nvPr/>
          </p:nvSpPr>
          <p:spPr bwMode="auto">
            <a:xfrm>
              <a:off x="10385041" y="4177262"/>
              <a:ext cx="141254" cy="112957"/>
            </a:xfrm>
            <a:custGeom>
              <a:avLst/>
              <a:gdLst>
                <a:gd name="T0" fmla="*/ 12 w 25"/>
                <a:gd name="T1" fmla="*/ 0 h 21"/>
                <a:gd name="T2" fmla="*/ 25 w 25"/>
                <a:gd name="T3" fmla="*/ 21 h 21"/>
                <a:gd name="T4" fmla="*/ 0 w 25"/>
                <a:gd name="T5" fmla="*/ 21 h 21"/>
                <a:gd name="T6" fmla="*/ 12 w 25"/>
                <a:gd name="T7" fmla="*/ 0 h 21"/>
              </a:gdLst>
              <a:ahLst/>
              <a:cxnLst>
                <a:cxn ang="0">
                  <a:pos x="T0" y="T1"/>
                </a:cxn>
                <a:cxn ang="0">
                  <a:pos x="T2" y="T3"/>
                </a:cxn>
                <a:cxn ang="0">
                  <a:pos x="T4" y="T5"/>
                </a:cxn>
                <a:cxn ang="0">
                  <a:pos x="T6" y="T7"/>
                </a:cxn>
              </a:cxnLst>
              <a:rect l="0" t="0" r="r" b="b"/>
              <a:pathLst>
                <a:path w="25" h="21">
                  <a:moveTo>
                    <a:pt x="12" y="0"/>
                  </a:moveTo>
                  <a:lnTo>
                    <a:pt x="25" y="21"/>
                  </a:lnTo>
                  <a:lnTo>
                    <a:pt x="0" y="21"/>
                  </a:lnTo>
                  <a:lnTo>
                    <a:pt x="12" y="0"/>
                  </a:lnTo>
                  <a:close/>
                </a:path>
              </a:pathLst>
            </a:custGeom>
            <a:solidFill>
              <a:srgbClr val="949393"/>
            </a:solidFill>
            <a:ln w="0">
              <a:solidFill>
                <a:srgbClr val="24211D"/>
              </a:solidFill>
              <a:prstDash val="solid"/>
              <a:round/>
              <a:headEnd/>
              <a:tailEnd/>
            </a:ln>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385" name="Freeform 641"/>
            <p:cNvSpPr>
              <a:spLocks/>
            </p:cNvSpPr>
            <p:nvPr/>
          </p:nvSpPr>
          <p:spPr bwMode="auto">
            <a:xfrm>
              <a:off x="10481625" y="4236430"/>
              <a:ext cx="142461" cy="111881"/>
            </a:xfrm>
            <a:custGeom>
              <a:avLst/>
              <a:gdLst>
                <a:gd name="T0" fmla="*/ 13 w 25"/>
                <a:gd name="T1" fmla="*/ 0 h 21"/>
                <a:gd name="T2" fmla="*/ 25 w 25"/>
                <a:gd name="T3" fmla="*/ 21 h 21"/>
                <a:gd name="T4" fmla="*/ 0 w 25"/>
                <a:gd name="T5" fmla="*/ 21 h 21"/>
                <a:gd name="T6" fmla="*/ 13 w 25"/>
                <a:gd name="T7" fmla="*/ 0 h 21"/>
              </a:gdLst>
              <a:ahLst/>
              <a:cxnLst>
                <a:cxn ang="0">
                  <a:pos x="T0" y="T1"/>
                </a:cxn>
                <a:cxn ang="0">
                  <a:pos x="T2" y="T3"/>
                </a:cxn>
                <a:cxn ang="0">
                  <a:pos x="T4" y="T5"/>
                </a:cxn>
                <a:cxn ang="0">
                  <a:pos x="T6" y="T7"/>
                </a:cxn>
              </a:cxnLst>
              <a:rect l="0" t="0" r="r" b="b"/>
              <a:pathLst>
                <a:path w="25" h="21">
                  <a:moveTo>
                    <a:pt x="13" y="0"/>
                  </a:moveTo>
                  <a:lnTo>
                    <a:pt x="25" y="21"/>
                  </a:lnTo>
                  <a:lnTo>
                    <a:pt x="0" y="21"/>
                  </a:lnTo>
                  <a:lnTo>
                    <a:pt x="13" y="0"/>
                  </a:lnTo>
                  <a:close/>
                </a:path>
              </a:pathLst>
            </a:custGeom>
            <a:solidFill>
              <a:srgbClr val="949393"/>
            </a:solidFill>
            <a:ln w="0">
              <a:solidFill>
                <a:srgbClr val="24211D"/>
              </a:solidFill>
              <a:prstDash val="solid"/>
              <a:round/>
              <a:headEnd/>
              <a:tailEnd/>
            </a:ln>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386" name="Freeform 642"/>
            <p:cNvSpPr>
              <a:spLocks/>
            </p:cNvSpPr>
            <p:nvPr/>
          </p:nvSpPr>
          <p:spPr bwMode="auto">
            <a:xfrm>
              <a:off x="10510601" y="4188020"/>
              <a:ext cx="142461" cy="112957"/>
            </a:xfrm>
            <a:custGeom>
              <a:avLst/>
              <a:gdLst>
                <a:gd name="T0" fmla="*/ 12 w 25"/>
                <a:gd name="T1" fmla="*/ 0 h 21"/>
                <a:gd name="T2" fmla="*/ 25 w 25"/>
                <a:gd name="T3" fmla="*/ 21 h 21"/>
                <a:gd name="T4" fmla="*/ 0 w 25"/>
                <a:gd name="T5" fmla="*/ 21 h 21"/>
                <a:gd name="T6" fmla="*/ 12 w 25"/>
                <a:gd name="T7" fmla="*/ 0 h 21"/>
              </a:gdLst>
              <a:ahLst/>
              <a:cxnLst>
                <a:cxn ang="0">
                  <a:pos x="T0" y="T1"/>
                </a:cxn>
                <a:cxn ang="0">
                  <a:pos x="T2" y="T3"/>
                </a:cxn>
                <a:cxn ang="0">
                  <a:pos x="T4" y="T5"/>
                </a:cxn>
                <a:cxn ang="0">
                  <a:pos x="T6" y="T7"/>
                </a:cxn>
              </a:cxnLst>
              <a:rect l="0" t="0" r="r" b="b"/>
              <a:pathLst>
                <a:path w="25" h="21">
                  <a:moveTo>
                    <a:pt x="12" y="0"/>
                  </a:moveTo>
                  <a:lnTo>
                    <a:pt x="25" y="21"/>
                  </a:lnTo>
                  <a:lnTo>
                    <a:pt x="0" y="21"/>
                  </a:lnTo>
                  <a:lnTo>
                    <a:pt x="12" y="0"/>
                  </a:lnTo>
                  <a:close/>
                </a:path>
              </a:pathLst>
            </a:custGeom>
            <a:solidFill>
              <a:srgbClr val="949393"/>
            </a:solidFill>
            <a:ln w="0">
              <a:solidFill>
                <a:srgbClr val="24211D"/>
              </a:solidFill>
              <a:prstDash val="solid"/>
              <a:round/>
              <a:headEnd/>
              <a:tailEnd/>
            </a:ln>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387" name="Freeform 643"/>
            <p:cNvSpPr>
              <a:spLocks/>
            </p:cNvSpPr>
            <p:nvPr/>
          </p:nvSpPr>
          <p:spPr bwMode="auto">
            <a:xfrm>
              <a:off x="9305715" y="4225672"/>
              <a:ext cx="142461" cy="111881"/>
            </a:xfrm>
            <a:custGeom>
              <a:avLst/>
              <a:gdLst>
                <a:gd name="T0" fmla="*/ 12 w 25"/>
                <a:gd name="T1" fmla="*/ 0 h 21"/>
                <a:gd name="T2" fmla="*/ 25 w 25"/>
                <a:gd name="T3" fmla="*/ 21 h 21"/>
                <a:gd name="T4" fmla="*/ 0 w 25"/>
                <a:gd name="T5" fmla="*/ 21 h 21"/>
                <a:gd name="T6" fmla="*/ 12 w 25"/>
                <a:gd name="T7" fmla="*/ 0 h 21"/>
              </a:gdLst>
              <a:ahLst/>
              <a:cxnLst>
                <a:cxn ang="0">
                  <a:pos x="T0" y="T1"/>
                </a:cxn>
                <a:cxn ang="0">
                  <a:pos x="T2" y="T3"/>
                </a:cxn>
                <a:cxn ang="0">
                  <a:pos x="T4" y="T5"/>
                </a:cxn>
                <a:cxn ang="0">
                  <a:pos x="T6" y="T7"/>
                </a:cxn>
              </a:cxnLst>
              <a:rect l="0" t="0" r="r" b="b"/>
              <a:pathLst>
                <a:path w="25" h="21">
                  <a:moveTo>
                    <a:pt x="12" y="0"/>
                  </a:moveTo>
                  <a:lnTo>
                    <a:pt x="25" y="21"/>
                  </a:lnTo>
                  <a:lnTo>
                    <a:pt x="0" y="21"/>
                  </a:lnTo>
                  <a:lnTo>
                    <a:pt x="12" y="0"/>
                  </a:lnTo>
                  <a:close/>
                </a:path>
              </a:pathLst>
            </a:custGeom>
            <a:solidFill>
              <a:srgbClr val="949393"/>
            </a:solidFill>
            <a:ln w="0">
              <a:solidFill>
                <a:srgbClr val="24211D"/>
              </a:solidFill>
              <a:prstDash val="solid"/>
              <a:round/>
              <a:headEnd/>
              <a:tailEnd/>
            </a:ln>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388" name="Freeform 644"/>
            <p:cNvSpPr>
              <a:spLocks/>
            </p:cNvSpPr>
            <p:nvPr/>
          </p:nvSpPr>
          <p:spPr bwMode="auto">
            <a:xfrm>
              <a:off x="8883160" y="4337553"/>
              <a:ext cx="143668" cy="112956"/>
            </a:xfrm>
            <a:custGeom>
              <a:avLst/>
              <a:gdLst>
                <a:gd name="T0" fmla="*/ 13 w 25"/>
                <a:gd name="T1" fmla="*/ 0 h 21"/>
                <a:gd name="T2" fmla="*/ 25 w 25"/>
                <a:gd name="T3" fmla="*/ 21 h 21"/>
                <a:gd name="T4" fmla="*/ 0 w 25"/>
                <a:gd name="T5" fmla="*/ 21 h 21"/>
                <a:gd name="T6" fmla="*/ 13 w 25"/>
                <a:gd name="T7" fmla="*/ 0 h 21"/>
              </a:gdLst>
              <a:ahLst/>
              <a:cxnLst>
                <a:cxn ang="0">
                  <a:pos x="T0" y="T1"/>
                </a:cxn>
                <a:cxn ang="0">
                  <a:pos x="T2" y="T3"/>
                </a:cxn>
                <a:cxn ang="0">
                  <a:pos x="T4" y="T5"/>
                </a:cxn>
                <a:cxn ang="0">
                  <a:pos x="T6" y="T7"/>
                </a:cxn>
              </a:cxnLst>
              <a:rect l="0" t="0" r="r" b="b"/>
              <a:pathLst>
                <a:path w="25" h="21">
                  <a:moveTo>
                    <a:pt x="13" y="0"/>
                  </a:moveTo>
                  <a:lnTo>
                    <a:pt x="25" y="21"/>
                  </a:lnTo>
                  <a:lnTo>
                    <a:pt x="0" y="21"/>
                  </a:lnTo>
                  <a:lnTo>
                    <a:pt x="13" y="0"/>
                  </a:lnTo>
                  <a:close/>
                </a:path>
              </a:pathLst>
            </a:custGeom>
            <a:solidFill>
              <a:srgbClr val="949393"/>
            </a:solidFill>
            <a:ln w="0">
              <a:solidFill>
                <a:srgbClr val="24211D"/>
              </a:solidFill>
              <a:prstDash val="solid"/>
              <a:round/>
              <a:headEnd/>
              <a:tailEnd/>
            </a:ln>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389" name="Freeform 645"/>
            <p:cNvSpPr>
              <a:spLocks/>
            </p:cNvSpPr>
            <p:nvPr/>
          </p:nvSpPr>
          <p:spPr bwMode="auto">
            <a:xfrm>
              <a:off x="8045293" y="4177262"/>
              <a:ext cx="131595" cy="134472"/>
            </a:xfrm>
            <a:custGeom>
              <a:avLst/>
              <a:gdLst>
                <a:gd name="T0" fmla="*/ 0 w 23"/>
                <a:gd name="T1" fmla="*/ 12 h 25"/>
                <a:gd name="T2" fmla="*/ 11 w 23"/>
                <a:gd name="T3" fmla="*/ 0 h 25"/>
                <a:gd name="T4" fmla="*/ 23 w 23"/>
                <a:gd name="T5" fmla="*/ 12 h 25"/>
                <a:gd name="T6" fmla="*/ 11 w 23"/>
                <a:gd name="T7" fmla="*/ 25 h 25"/>
                <a:gd name="T8" fmla="*/ 0 w 23"/>
                <a:gd name="T9" fmla="*/ 12 h 25"/>
              </a:gdLst>
              <a:ahLst/>
              <a:cxnLst>
                <a:cxn ang="0">
                  <a:pos x="T0" y="T1"/>
                </a:cxn>
                <a:cxn ang="0">
                  <a:pos x="T2" y="T3"/>
                </a:cxn>
                <a:cxn ang="0">
                  <a:pos x="T4" y="T5"/>
                </a:cxn>
                <a:cxn ang="0">
                  <a:pos x="T6" y="T7"/>
                </a:cxn>
                <a:cxn ang="0">
                  <a:pos x="T8" y="T9"/>
                </a:cxn>
              </a:cxnLst>
              <a:rect l="0" t="0" r="r" b="b"/>
              <a:pathLst>
                <a:path w="23" h="25">
                  <a:moveTo>
                    <a:pt x="0" y="12"/>
                  </a:moveTo>
                  <a:lnTo>
                    <a:pt x="11" y="0"/>
                  </a:lnTo>
                  <a:lnTo>
                    <a:pt x="23" y="12"/>
                  </a:lnTo>
                  <a:lnTo>
                    <a:pt x="11" y="25"/>
                  </a:lnTo>
                  <a:lnTo>
                    <a:pt x="0" y="12"/>
                  </a:lnTo>
                  <a:close/>
                </a:path>
              </a:pathLst>
            </a:custGeom>
            <a:solidFill>
              <a:srgbClr val="FFFFFF"/>
            </a:solidFill>
            <a:ln w="0">
              <a:solidFill>
                <a:srgbClr val="24211D"/>
              </a:solidFill>
              <a:prstDash val="solid"/>
              <a:round/>
              <a:headEnd/>
              <a:tailEnd/>
            </a:ln>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390" name="Freeform 646"/>
            <p:cNvSpPr>
              <a:spLocks/>
            </p:cNvSpPr>
            <p:nvPr/>
          </p:nvSpPr>
          <p:spPr bwMode="auto">
            <a:xfrm>
              <a:off x="8004245" y="4144989"/>
              <a:ext cx="131595" cy="134472"/>
            </a:xfrm>
            <a:custGeom>
              <a:avLst/>
              <a:gdLst>
                <a:gd name="T0" fmla="*/ 0 w 23"/>
                <a:gd name="T1" fmla="*/ 13 h 25"/>
                <a:gd name="T2" fmla="*/ 12 w 23"/>
                <a:gd name="T3" fmla="*/ 0 h 25"/>
                <a:gd name="T4" fmla="*/ 23 w 23"/>
                <a:gd name="T5" fmla="*/ 13 h 25"/>
                <a:gd name="T6" fmla="*/ 12 w 23"/>
                <a:gd name="T7" fmla="*/ 25 h 25"/>
                <a:gd name="T8" fmla="*/ 0 w 23"/>
                <a:gd name="T9" fmla="*/ 13 h 25"/>
              </a:gdLst>
              <a:ahLst/>
              <a:cxnLst>
                <a:cxn ang="0">
                  <a:pos x="T0" y="T1"/>
                </a:cxn>
                <a:cxn ang="0">
                  <a:pos x="T2" y="T3"/>
                </a:cxn>
                <a:cxn ang="0">
                  <a:pos x="T4" y="T5"/>
                </a:cxn>
                <a:cxn ang="0">
                  <a:pos x="T6" y="T7"/>
                </a:cxn>
                <a:cxn ang="0">
                  <a:pos x="T8" y="T9"/>
                </a:cxn>
              </a:cxnLst>
              <a:rect l="0" t="0" r="r" b="b"/>
              <a:pathLst>
                <a:path w="23" h="25">
                  <a:moveTo>
                    <a:pt x="0" y="13"/>
                  </a:moveTo>
                  <a:lnTo>
                    <a:pt x="12" y="0"/>
                  </a:lnTo>
                  <a:lnTo>
                    <a:pt x="23" y="13"/>
                  </a:lnTo>
                  <a:lnTo>
                    <a:pt x="12" y="25"/>
                  </a:lnTo>
                  <a:lnTo>
                    <a:pt x="0" y="13"/>
                  </a:lnTo>
                  <a:close/>
                </a:path>
              </a:pathLst>
            </a:custGeom>
            <a:solidFill>
              <a:srgbClr val="FFFFFF"/>
            </a:solidFill>
            <a:ln w="0">
              <a:solidFill>
                <a:srgbClr val="24211D"/>
              </a:solidFill>
              <a:prstDash val="solid"/>
              <a:round/>
              <a:headEnd/>
              <a:tailEnd/>
            </a:ln>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391" name="Freeform 647"/>
            <p:cNvSpPr>
              <a:spLocks/>
            </p:cNvSpPr>
            <p:nvPr/>
          </p:nvSpPr>
          <p:spPr bwMode="auto">
            <a:xfrm>
              <a:off x="8837282" y="4049245"/>
              <a:ext cx="131595" cy="133396"/>
            </a:xfrm>
            <a:custGeom>
              <a:avLst/>
              <a:gdLst>
                <a:gd name="T0" fmla="*/ 0 w 23"/>
                <a:gd name="T1" fmla="*/ 13 h 25"/>
                <a:gd name="T2" fmla="*/ 12 w 23"/>
                <a:gd name="T3" fmla="*/ 0 h 25"/>
                <a:gd name="T4" fmla="*/ 23 w 23"/>
                <a:gd name="T5" fmla="*/ 13 h 25"/>
                <a:gd name="T6" fmla="*/ 12 w 23"/>
                <a:gd name="T7" fmla="*/ 25 h 25"/>
                <a:gd name="T8" fmla="*/ 0 w 23"/>
                <a:gd name="T9" fmla="*/ 13 h 25"/>
              </a:gdLst>
              <a:ahLst/>
              <a:cxnLst>
                <a:cxn ang="0">
                  <a:pos x="T0" y="T1"/>
                </a:cxn>
                <a:cxn ang="0">
                  <a:pos x="T2" y="T3"/>
                </a:cxn>
                <a:cxn ang="0">
                  <a:pos x="T4" y="T5"/>
                </a:cxn>
                <a:cxn ang="0">
                  <a:pos x="T6" y="T7"/>
                </a:cxn>
                <a:cxn ang="0">
                  <a:pos x="T8" y="T9"/>
                </a:cxn>
              </a:cxnLst>
              <a:rect l="0" t="0" r="r" b="b"/>
              <a:pathLst>
                <a:path w="23" h="25">
                  <a:moveTo>
                    <a:pt x="0" y="13"/>
                  </a:moveTo>
                  <a:lnTo>
                    <a:pt x="12" y="0"/>
                  </a:lnTo>
                  <a:lnTo>
                    <a:pt x="23" y="13"/>
                  </a:lnTo>
                  <a:lnTo>
                    <a:pt x="12" y="25"/>
                  </a:lnTo>
                  <a:lnTo>
                    <a:pt x="0" y="13"/>
                  </a:lnTo>
                  <a:close/>
                </a:path>
              </a:pathLst>
            </a:custGeom>
            <a:solidFill>
              <a:srgbClr val="FFFFFF"/>
            </a:solidFill>
            <a:ln w="0">
              <a:solidFill>
                <a:srgbClr val="24211D"/>
              </a:solidFill>
              <a:prstDash val="solid"/>
              <a:round/>
              <a:headEnd/>
              <a:tailEnd/>
            </a:ln>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392" name="Freeform 648"/>
            <p:cNvSpPr>
              <a:spLocks/>
            </p:cNvSpPr>
            <p:nvPr/>
          </p:nvSpPr>
          <p:spPr bwMode="auto">
            <a:xfrm>
              <a:off x="10138752" y="3466176"/>
              <a:ext cx="200412" cy="203321"/>
            </a:xfrm>
            <a:custGeom>
              <a:avLst/>
              <a:gdLst>
                <a:gd name="T0" fmla="*/ 0 w 35"/>
                <a:gd name="T1" fmla="*/ 19 h 38"/>
                <a:gd name="T2" fmla="*/ 17 w 35"/>
                <a:gd name="T3" fmla="*/ 0 h 38"/>
                <a:gd name="T4" fmla="*/ 35 w 35"/>
                <a:gd name="T5" fmla="*/ 19 h 38"/>
                <a:gd name="T6" fmla="*/ 17 w 35"/>
                <a:gd name="T7" fmla="*/ 38 h 38"/>
                <a:gd name="T8" fmla="*/ 0 w 35"/>
                <a:gd name="T9" fmla="*/ 19 h 38"/>
              </a:gdLst>
              <a:ahLst/>
              <a:cxnLst>
                <a:cxn ang="0">
                  <a:pos x="T0" y="T1"/>
                </a:cxn>
                <a:cxn ang="0">
                  <a:pos x="T2" y="T3"/>
                </a:cxn>
                <a:cxn ang="0">
                  <a:pos x="T4" y="T5"/>
                </a:cxn>
                <a:cxn ang="0">
                  <a:pos x="T6" y="T7"/>
                </a:cxn>
                <a:cxn ang="0">
                  <a:pos x="T8" y="T9"/>
                </a:cxn>
              </a:cxnLst>
              <a:rect l="0" t="0" r="r" b="b"/>
              <a:pathLst>
                <a:path w="35" h="38">
                  <a:moveTo>
                    <a:pt x="0" y="19"/>
                  </a:moveTo>
                  <a:lnTo>
                    <a:pt x="17" y="0"/>
                  </a:lnTo>
                  <a:lnTo>
                    <a:pt x="35" y="19"/>
                  </a:lnTo>
                  <a:lnTo>
                    <a:pt x="17" y="38"/>
                  </a:ln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393" name="Freeform 649"/>
            <p:cNvSpPr>
              <a:spLocks/>
            </p:cNvSpPr>
            <p:nvPr/>
          </p:nvSpPr>
          <p:spPr bwMode="auto">
            <a:xfrm>
              <a:off x="10138752" y="3466176"/>
              <a:ext cx="200412" cy="203321"/>
            </a:xfrm>
            <a:custGeom>
              <a:avLst/>
              <a:gdLst>
                <a:gd name="T0" fmla="*/ 0 w 35"/>
                <a:gd name="T1" fmla="*/ 19 h 38"/>
                <a:gd name="T2" fmla="*/ 17 w 35"/>
                <a:gd name="T3" fmla="*/ 0 h 38"/>
                <a:gd name="T4" fmla="*/ 35 w 35"/>
                <a:gd name="T5" fmla="*/ 19 h 38"/>
                <a:gd name="T6" fmla="*/ 17 w 35"/>
                <a:gd name="T7" fmla="*/ 38 h 38"/>
                <a:gd name="T8" fmla="*/ 0 w 35"/>
                <a:gd name="T9" fmla="*/ 19 h 38"/>
              </a:gdLst>
              <a:ahLst/>
              <a:cxnLst>
                <a:cxn ang="0">
                  <a:pos x="T0" y="T1"/>
                </a:cxn>
                <a:cxn ang="0">
                  <a:pos x="T2" y="T3"/>
                </a:cxn>
                <a:cxn ang="0">
                  <a:pos x="T4" y="T5"/>
                </a:cxn>
                <a:cxn ang="0">
                  <a:pos x="T6" y="T7"/>
                </a:cxn>
                <a:cxn ang="0">
                  <a:pos x="T8" y="T9"/>
                </a:cxn>
              </a:cxnLst>
              <a:rect l="0" t="0" r="r" b="b"/>
              <a:pathLst>
                <a:path w="35" h="38">
                  <a:moveTo>
                    <a:pt x="0" y="19"/>
                  </a:moveTo>
                  <a:lnTo>
                    <a:pt x="17" y="0"/>
                  </a:lnTo>
                  <a:lnTo>
                    <a:pt x="35" y="19"/>
                  </a:lnTo>
                  <a:lnTo>
                    <a:pt x="17" y="38"/>
                  </a:lnTo>
                  <a:lnTo>
                    <a:pt x="0" y="19"/>
                  </a:lnTo>
                  <a:close/>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394" name="Freeform 650"/>
            <p:cNvSpPr>
              <a:spLocks/>
            </p:cNvSpPr>
            <p:nvPr/>
          </p:nvSpPr>
          <p:spPr bwMode="auto">
            <a:xfrm>
              <a:off x="10481625" y="3877121"/>
              <a:ext cx="194375" cy="197942"/>
            </a:xfrm>
            <a:custGeom>
              <a:avLst/>
              <a:gdLst>
                <a:gd name="T0" fmla="*/ 0 w 34"/>
                <a:gd name="T1" fmla="*/ 18 h 37"/>
                <a:gd name="T2" fmla="*/ 17 w 34"/>
                <a:gd name="T3" fmla="*/ 0 h 37"/>
                <a:gd name="T4" fmla="*/ 34 w 34"/>
                <a:gd name="T5" fmla="*/ 18 h 37"/>
                <a:gd name="T6" fmla="*/ 17 w 34"/>
                <a:gd name="T7" fmla="*/ 37 h 37"/>
                <a:gd name="T8" fmla="*/ 0 w 34"/>
                <a:gd name="T9" fmla="*/ 18 h 37"/>
              </a:gdLst>
              <a:ahLst/>
              <a:cxnLst>
                <a:cxn ang="0">
                  <a:pos x="T0" y="T1"/>
                </a:cxn>
                <a:cxn ang="0">
                  <a:pos x="T2" y="T3"/>
                </a:cxn>
                <a:cxn ang="0">
                  <a:pos x="T4" y="T5"/>
                </a:cxn>
                <a:cxn ang="0">
                  <a:pos x="T6" y="T7"/>
                </a:cxn>
                <a:cxn ang="0">
                  <a:pos x="T8" y="T9"/>
                </a:cxn>
              </a:cxnLst>
              <a:rect l="0" t="0" r="r" b="b"/>
              <a:pathLst>
                <a:path w="34" h="37">
                  <a:moveTo>
                    <a:pt x="0" y="18"/>
                  </a:moveTo>
                  <a:lnTo>
                    <a:pt x="17" y="0"/>
                  </a:lnTo>
                  <a:lnTo>
                    <a:pt x="34" y="18"/>
                  </a:lnTo>
                  <a:lnTo>
                    <a:pt x="17" y="37"/>
                  </a:lnTo>
                  <a:lnTo>
                    <a:pt x="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395" name="Freeform 651"/>
            <p:cNvSpPr>
              <a:spLocks/>
            </p:cNvSpPr>
            <p:nvPr/>
          </p:nvSpPr>
          <p:spPr bwMode="auto">
            <a:xfrm>
              <a:off x="10481625" y="3877121"/>
              <a:ext cx="194375" cy="197942"/>
            </a:xfrm>
            <a:custGeom>
              <a:avLst/>
              <a:gdLst>
                <a:gd name="T0" fmla="*/ 0 w 34"/>
                <a:gd name="T1" fmla="*/ 18 h 37"/>
                <a:gd name="T2" fmla="*/ 17 w 34"/>
                <a:gd name="T3" fmla="*/ 0 h 37"/>
                <a:gd name="T4" fmla="*/ 34 w 34"/>
                <a:gd name="T5" fmla="*/ 18 h 37"/>
                <a:gd name="T6" fmla="*/ 17 w 34"/>
                <a:gd name="T7" fmla="*/ 37 h 37"/>
                <a:gd name="T8" fmla="*/ 0 w 34"/>
                <a:gd name="T9" fmla="*/ 18 h 37"/>
              </a:gdLst>
              <a:ahLst/>
              <a:cxnLst>
                <a:cxn ang="0">
                  <a:pos x="T0" y="T1"/>
                </a:cxn>
                <a:cxn ang="0">
                  <a:pos x="T2" y="T3"/>
                </a:cxn>
                <a:cxn ang="0">
                  <a:pos x="T4" y="T5"/>
                </a:cxn>
                <a:cxn ang="0">
                  <a:pos x="T6" y="T7"/>
                </a:cxn>
                <a:cxn ang="0">
                  <a:pos x="T8" y="T9"/>
                </a:cxn>
              </a:cxnLst>
              <a:rect l="0" t="0" r="r" b="b"/>
              <a:pathLst>
                <a:path w="34" h="37">
                  <a:moveTo>
                    <a:pt x="0" y="18"/>
                  </a:moveTo>
                  <a:lnTo>
                    <a:pt x="17" y="0"/>
                  </a:lnTo>
                  <a:lnTo>
                    <a:pt x="34" y="18"/>
                  </a:lnTo>
                  <a:lnTo>
                    <a:pt x="17" y="37"/>
                  </a:lnTo>
                  <a:lnTo>
                    <a:pt x="0" y="18"/>
                  </a:lnTo>
                  <a:close/>
                </a:path>
              </a:pathLst>
            </a:custGeom>
            <a:noFill/>
            <a:ln w="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396" name="Freeform 652"/>
            <p:cNvSpPr>
              <a:spLocks/>
            </p:cNvSpPr>
            <p:nvPr/>
          </p:nvSpPr>
          <p:spPr bwMode="auto">
            <a:xfrm>
              <a:off x="8318143" y="4193399"/>
              <a:ext cx="131595" cy="133396"/>
            </a:xfrm>
            <a:custGeom>
              <a:avLst/>
              <a:gdLst>
                <a:gd name="T0" fmla="*/ 0 w 23"/>
                <a:gd name="T1" fmla="*/ 13 h 25"/>
                <a:gd name="T2" fmla="*/ 11 w 23"/>
                <a:gd name="T3" fmla="*/ 0 h 25"/>
                <a:gd name="T4" fmla="*/ 23 w 23"/>
                <a:gd name="T5" fmla="*/ 13 h 25"/>
                <a:gd name="T6" fmla="*/ 11 w 23"/>
                <a:gd name="T7" fmla="*/ 25 h 25"/>
                <a:gd name="T8" fmla="*/ 0 w 23"/>
                <a:gd name="T9" fmla="*/ 13 h 25"/>
              </a:gdLst>
              <a:ahLst/>
              <a:cxnLst>
                <a:cxn ang="0">
                  <a:pos x="T0" y="T1"/>
                </a:cxn>
                <a:cxn ang="0">
                  <a:pos x="T2" y="T3"/>
                </a:cxn>
                <a:cxn ang="0">
                  <a:pos x="T4" y="T5"/>
                </a:cxn>
                <a:cxn ang="0">
                  <a:pos x="T6" y="T7"/>
                </a:cxn>
                <a:cxn ang="0">
                  <a:pos x="T8" y="T9"/>
                </a:cxn>
              </a:cxnLst>
              <a:rect l="0" t="0" r="r" b="b"/>
              <a:pathLst>
                <a:path w="23" h="25">
                  <a:moveTo>
                    <a:pt x="0" y="13"/>
                  </a:moveTo>
                  <a:lnTo>
                    <a:pt x="11" y="0"/>
                  </a:lnTo>
                  <a:lnTo>
                    <a:pt x="23" y="13"/>
                  </a:lnTo>
                  <a:lnTo>
                    <a:pt x="11" y="25"/>
                  </a:lnTo>
                  <a:lnTo>
                    <a:pt x="0" y="13"/>
                  </a:lnTo>
                  <a:close/>
                </a:path>
              </a:pathLst>
            </a:custGeom>
            <a:solidFill>
              <a:srgbClr val="FFFFFF"/>
            </a:solidFill>
            <a:ln w="0">
              <a:solidFill>
                <a:srgbClr val="24211D"/>
              </a:solidFill>
              <a:prstDash val="solid"/>
              <a:round/>
              <a:headEnd/>
              <a:tailEnd/>
            </a:ln>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397" name="Freeform 653"/>
            <p:cNvSpPr>
              <a:spLocks/>
            </p:cNvSpPr>
            <p:nvPr/>
          </p:nvSpPr>
          <p:spPr bwMode="auto">
            <a:xfrm>
              <a:off x="8307277" y="4263324"/>
              <a:ext cx="131596" cy="133396"/>
            </a:xfrm>
            <a:custGeom>
              <a:avLst/>
              <a:gdLst>
                <a:gd name="T0" fmla="*/ 0 w 23"/>
                <a:gd name="T1" fmla="*/ 12 h 25"/>
                <a:gd name="T2" fmla="*/ 12 w 23"/>
                <a:gd name="T3" fmla="*/ 0 h 25"/>
                <a:gd name="T4" fmla="*/ 23 w 23"/>
                <a:gd name="T5" fmla="*/ 12 h 25"/>
                <a:gd name="T6" fmla="*/ 12 w 23"/>
                <a:gd name="T7" fmla="*/ 25 h 25"/>
                <a:gd name="T8" fmla="*/ 0 w 23"/>
                <a:gd name="T9" fmla="*/ 12 h 25"/>
              </a:gdLst>
              <a:ahLst/>
              <a:cxnLst>
                <a:cxn ang="0">
                  <a:pos x="T0" y="T1"/>
                </a:cxn>
                <a:cxn ang="0">
                  <a:pos x="T2" y="T3"/>
                </a:cxn>
                <a:cxn ang="0">
                  <a:pos x="T4" y="T5"/>
                </a:cxn>
                <a:cxn ang="0">
                  <a:pos x="T6" y="T7"/>
                </a:cxn>
                <a:cxn ang="0">
                  <a:pos x="T8" y="T9"/>
                </a:cxn>
              </a:cxnLst>
              <a:rect l="0" t="0" r="r" b="b"/>
              <a:pathLst>
                <a:path w="23" h="25">
                  <a:moveTo>
                    <a:pt x="0" y="12"/>
                  </a:moveTo>
                  <a:lnTo>
                    <a:pt x="12" y="0"/>
                  </a:lnTo>
                  <a:lnTo>
                    <a:pt x="23" y="12"/>
                  </a:lnTo>
                  <a:lnTo>
                    <a:pt x="12" y="25"/>
                  </a:lnTo>
                  <a:lnTo>
                    <a:pt x="0" y="12"/>
                  </a:lnTo>
                  <a:close/>
                </a:path>
              </a:pathLst>
            </a:custGeom>
            <a:solidFill>
              <a:srgbClr val="FFFFFF"/>
            </a:solidFill>
            <a:ln w="0">
              <a:solidFill>
                <a:srgbClr val="24211D"/>
              </a:solidFill>
              <a:prstDash val="solid"/>
              <a:round/>
              <a:headEnd/>
              <a:tailEnd/>
            </a:ln>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398" name="Freeform 654"/>
            <p:cNvSpPr>
              <a:spLocks/>
            </p:cNvSpPr>
            <p:nvPr/>
          </p:nvSpPr>
          <p:spPr bwMode="auto">
            <a:xfrm>
              <a:off x="8353154" y="4311734"/>
              <a:ext cx="131596" cy="133396"/>
            </a:xfrm>
            <a:custGeom>
              <a:avLst/>
              <a:gdLst>
                <a:gd name="T0" fmla="*/ 0 w 23"/>
                <a:gd name="T1" fmla="*/ 12 h 25"/>
                <a:gd name="T2" fmla="*/ 12 w 23"/>
                <a:gd name="T3" fmla="*/ 0 h 25"/>
                <a:gd name="T4" fmla="*/ 23 w 23"/>
                <a:gd name="T5" fmla="*/ 12 h 25"/>
                <a:gd name="T6" fmla="*/ 12 w 23"/>
                <a:gd name="T7" fmla="*/ 25 h 25"/>
                <a:gd name="T8" fmla="*/ 0 w 23"/>
                <a:gd name="T9" fmla="*/ 12 h 25"/>
              </a:gdLst>
              <a:ahLst/>
              <a:cxnLst>
                <a:cxn ang="0">
                  <a:pos x="T0" y="T1"/>
                </a:cxn>
                <a:cxn ang="0">
                  <a:pos x="T2" y="T3"/>
                </a:cxn>
                <a:cxn ang="0">
                  <a:pos x="T4" y="T5"/>
                </a:cxn>
                <a:cxn ang="0">
                  <a:pos x="T6" y="T7"/>
                </a:cxn>
                <a:cxn ang="0">
                  <a:pos x="T8" y="T9"/>
                </a:cxn>
              </a:cxnLst>
              <a:rect l="0" t="0" r="r" b="b"/>
              <a:pathLst>
                <a:path w="23" h="25">
                  <a:moveTo>
                    <a:pt x="0" y="12"/>
                  </a:moveTo>
                  <a:lnTo>
                    <a:pt x="12" y="0"/>
                  </a:lnTo>
                  <a:lnTo>
                    <a:pt x="23" y="12"/>
                  </a:lnTo>
                  <a:lnTo>
                    <a:pt x="12" y="25"/>
                  </a:lnTo>
                  <a:lnTo>
                    <a:pt x="0" y="12"/>
                  </a:lnTo>
                  <a:close/>
                </a:path>
              </a:pathLst>
            </a:custGeom>
            <a:solidFill>
              <a:srgbClr val="FFFFFF"/>
            </a:solidFill>
            <a:ln w="0">
              <a:solidFill>
                <a:srgbClr val="24211D"/>
              </a:solidFill>
              <a:prstDash val="solid"/>
              <a:round/>
              <a:headEnd/>
              <a:tailEnd/>
            </a:ln>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399" name="Freeform 655"/>
            <p:cNvSpPr>
              <a:spLocks/>
            </p:cNvSpPr>
            <p:nvPr/>
          </p:nvSpPr>
          <p:spPr bwMode="auto">
            <a:xfrm>
              <a:off x="8518555" y="4423615"/>
              <a:ext cx="131595" cy="133396"/>
            </a:xfrm>
            <a:custGeom>
              <a:avLst/>
              <a:gdLst>
                <a:gd name="T0" fmla="*/ 0 w 23"/>
                <a:gd name="T1" fmla="*/ 13 h 25"/>
                <a:gd name="T2" fmla="*/ 11 w 23"/>
                <a:gd name="T3" fmla="*/ 0 h 25"/>
                <a:gd name="T4" fmla="*/ 23 w 23"/>
                <a:gd name="T5" fmla="*/ 13 h 25"/>
                <a:gd name="T6" fmla="*/ 11 w 23"/>
                <a:gd name="T7" fmla="*/ 25 h 25"/>
                <a:gd name="T8" fmla="*/ 0 w 23"/>
                <a:gd name="T9" fmla="*/ 13 h 25"/>
              </a:gdLst>
              <a:ahLst/>
              <a:cxnLst>
                <a:cxn ang="0">
                  <a:pos x="T0" y="T1"/>
                </a:cxn>
                <a:cxn ang="0">
                  <a:pos x="T2" y="T3"/>
                </a:cxn>
                <a:cxn ang="0">
                  <a:pos x="T4" y="T5"/>
                </a:cxn>
                <a:cxn ang="0">
                  <a:pos x="T6" y="T7"/>
                </a:cxn>
                <a:cxn ang="0">
                  <a:pos x="T8" y="T9"/>
                </a:cxn>
              </a:cxnLst>
              <a:rect l="0" t="0" r="r" b="b"/>
              <a:pathLst>
                <a:path w="23" h="25">
                  <a:moveTo>
                    <a:pt x="0" y="13"/>
                  </a:moveTo>
                  <a:lnTo>
                    <a:pt x="11" y="0"/>
                  </a:lnTo>
                  <a:lnTo>
                    <a:pt x="23" y="13"/>
                  </a:lnTo>
                  <a:lnTo>
                    <a:pt x="11" y="25"/>
                  </a:lnTo>
                  <a:lnTo>
                    <a:pt x="0" y="13"/>
                  </a:lnTo>
                  <a:close/>
                </a:path>
              </a:pathLst>
            </a:custGeom>
            <a:solidFill>
              <a:srgbClr val="FFFFFF"/>
            </a:solidFill>
            <a:ln w="0">
              <a:solidFill>
                <a:srgbClr val="24211D"/>
              </a:solidFill>
              <a:prstDash val="solid"/>
              <a:round/>
              <a:headEnd/>
              <a:tailEnd/>
            </a:ln>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400" name="Freeform 656"/>
            <p:cNvSpPr>
              <a:spLocks/>
            </p:cNvSpPr>
            <p:nvPr/>
          </p:nvSpPr>
          <p:spPr bwMode="auto">
            <a:xfrm>
              <a:off x="8530628" y="4263324"/>
              <a:ext cx="130388" cy="133396"/>
            </a:xfrm>
            <a:custGeom>
              <a:avLst/>
              <a:gdLst>
                <a:gd name="T0" fmla="*/ 0 w 23"/>
                <a:gd name="T1" fmla="*/ 12 h 25"/>
                <a:gd name="T2" fmla="*/ 11 w 23"/>
                <a:gd name="T3" fmla="*/ 0 h 25"/>
                <a:gd name="T4" fmla="*/ 23 w 23"/>
                <a:gd name="T5" fmla="*/ 12 h 25"/>
                <a:gd name="T6" fmla="*/ 11 w 23"/>
                <a:gd name="T7" fmla="*/ 25 h 25"/>
                <a:gd name="T8" fmla="*/ 0 w 23"/>
                <a:gd name="T9" fmla="*/ 12 h 25"/>
              </a:gdLst>
              <a:ahLst/>
              <a:cxnLst>
                <a:cxn ang="0">
                  <a:pos x="T0" y="T1"/>
                </a:cxn>
                <a:cxn ang="0">
                  <a:pos x="T2" y="T3"/>
                </a:cxn>
                <a:cxn ang="0">
                  <a:pos x="T4" y="T5"/>
                </a:cxn>
                <a:cxn ang="0">
                  <a:pos x="T6" y="T7"/>
                </a:cxn>
                <a:cxn ang="0">
                  <a:pos x="T8" y="T9"/>
                </a:cxn>
              </a:cxnLst>
              <a:rect l="0" t="0" r="r" b="b"/>
              <a:pathLst>
                <a:path w="23" h="25">
                  <a:moveTo>
                    <a:pt x="0" y="12"/>
                  </a:moveTo>
                  <a:lnTo>
                    <a:pt x="11" y="0"/>
                  </a:lnTo>
                  <a:lnTo>
                    <a:pt x="23" y="12"/>
                  </a:lnTo>
                  <a:lnTo>
                    <a:pt x="11" y="25"/>
                  </a:lnTo>
                  <a:lnTo>
                    <a:pt x="0" y="12"/>
                  </a:lnTo>
                  <a:close/>
                </a:path>
              </a:pathLst>
            </a:custGeom>
            <a:solidFill>
              <a:srgbClr val="FFFFFF"/>
            </a:solidFill>
            <a:ln w="0">
              <a:solidFill>
                <a:srgbClr val="24211D"/>
              </a:solidFill>
              <a:prstDash val="solid"/>
              <a:round/>
              <a:headEnd/>
              <a:tailEnd/>
            </a:ln>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401" name="Freeform 657"/>
            <p:cNvSpPr>
              <a:spLocks/>
            </p:cNvSpPr>
            <p:nvPr/>
          </p:nvSpPr>
          <p:spPr bwMode="auto">
            <a:xfrm>
              <a:off x="8604273" y="4252566"/>
              <a:ext cx="131596" cy="133396"/>
            </a:xfrm>
            <a:custGeom>
              <a:avLst/>
              <a:gdLst>
                <a:gd name="T0" fmla="*/ 0 w 23"/>
                <a:gd name="T1" fmla="*/ 12 h 25"/>
                <a:gd name="T2" fmla="*/ 11 w 23"/>
                <a:gd name="T3" fmla="*/ 0 h 25"/>
                <a:gd name="T4" fmla="*/ 23 w 23"/>
                <a:gd name="T5" fmla="*/ 13 h 25"/>
                <a:gd name="T6" fmla="*/ 11 w 23"/>
                <a:gd name="T7" fmla="*/ 25 h 25"/>
                <a:gd name="T8" fmla="*/ 0 w 23"/>
                <a:gd name="T9" fmla="*/ 12 h 25"/>
              </a:gdLst>
              <a:ahLst/>
              <a:cxnLst>
                <a:cxn ang="0">
                  <a:pos x="T0" y="T1"/>
                </a:cxn>
                <a:cxn ang="0">
                  <a:pos x="T2" y="T3"/>
                </a:cxn>
                <a:cxn ang="0">
                  <a:pos x="T4" y="T5"/>
                </a:cxn>
                <a:cxn ang="0">
                  <a:pos x="T6" y="T7"/>
                </a:cxn>
                <a:cxn ang="0">
                  <a:pos x="T8" y="T9"/>
                </a:cxn>
              </a:cxnLst>
              <a:rect l="0" t="0" r="r" b="b"/>
              <a:pathLst>
                <a:path w="23" h="25">
                  <a:moveTo>
                    <a:pt x="0" y="12"/>
                  </a:moveTo>
                  <a:lnTo>
                    <a:pt x="11" y="0"/>
                  </a:lnTo>
                  <a:lnTo>
                    <a:pt x="23" y="13"/>
                  </a:lnTo>
                  <a:lnTo>
                    <a:pt x="11" y="25"/>
                  </a:lnTo>
                  <a:lnTo>
                    <a:pt x="0" y="12"/>
                  </a:lnTo>
                  <a:close/>
                </a:path>
              </a:pathLst>
            </a:custGeom>
            <a:solidFill>
              <a:srgbClr val="FFFFFF"/>
            </a:solidFill>
            <a:ln w="0">
              <a:solidFill>
                <a:srgbClr val="24211D"/>
              </a:solidFill>
              <a:prstDash val="solid"/>
              <a:round/>
              <a:headEnd/>
              <a:tailEnd/>
            </a:ln>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402" name="Freeform 658"/>
            <p:cNvSpPr>
              <a:spLocks/>
            </p:cNvSpPr>
            <p:nvPr/>
          </p:nvSpPr>
          <p:spPr bwMode="auto">
            <a:xfrm>
              <a:off x="8775709" y="4204157"/>
              <a:ext cx="130388" cy="133396"/>
            </a:xfrm>
            <a:custGeom>
              <a:avLst/>
              <a:gdLst>
                <a:gd name="T0" fmla="*/ 0 w 23"/>
                <a:gd name="T1" fmla="*/ 12 h 25"/>
                <a:gd name="T2" fmla="*/ 12 w 23"/>
                <a:gd name="T3" fmla="*/ 0 h 25"/>
                <a:gd name="T4" fmla="*/ 23 w 23"/>
                <a:gd name="T5" fmla="*/ 13 h 25"/>
                <a:gd name="T6" fmla="*/ 12 w 23"/>
                <a:gd name="T7" fmla="*/ 25 h 25"/>
                <a:gd name="T8" fmla="*/ 0 w 23"/>
                <a:gd name="T9" fmla="*/ 12 h 25"/>
              </a:gdLst>
              <a:ahLst/>
              <a:cxnLst>
                <a:cxn ang="0">
                  <a:pos x="T0" y="T1"/>
                </a:cxn>
                <a:cxn ang="0">
                  <a:pos x="T2" y="T3"/>
                </a:cxn>
                <a:cxn ang="0">
                  <a:pos x="T4" y="T5"/>
                </a:cxn>
                <a:cxn ang="0">
                  <a:pos x="T6" y="T7"/>
                </a:cxn>
                <a:cxn ang="0">
                  <a:pos x="T8" y="T9"/>
                </a:cxn>
              </a:cxnLst>
              <a:rect l="0" t="0" r="r" b="b"/>
              <a:pathLst>
                <a:path w="23" h="25">
                  <a:moveTo>
                    <a:pt x="0" y="12"/>
                  </a:moveTo>
                  <a:lnTo>
                    <a:pt x="12" y="0"/>
                  </a:lnTo>
                  <a:lnTo>
                    <a:pt x="23" y="13"/>
                  </a:lnTo>
                  <a:lnTo>
                    <a:pt x="12" y="25"/>
                  </a:lnTo>
                  <a:lnTo>
                    <a:pt x="0" y="12"/>
                  </a:lnTo>
                  <a:close/>
                </a:path>
              </a:pathLst>
            </a:custGeom>
            <a:solidFill>
              <a:srgbClr val="FFFFFF"/>
            </a:solidFill>
            <a:ln w="0">
              <a:solidFill>
                <a:srgbClr val="24211D"/>
              </a:solidFill>
              <a:prstDash val="solid"/>
              <a:round/>
              <a:headEnd/>
              <a:tailEnd/>
            </a:ln>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403" name="Freeform 659"/>
            <p:cNvSpPr>
              <a:spLocks/>
            </p:cNvSpPr>
            <p:nvPr/>
          </p:nvSpPr>
          <p:spPr bwMode="auto">
            <a:xfrm>
              <a:off x="8809514" y="4214914"/>
              <a:ext cx="131596" cy="133396"/>
            </a:xfrm>
            <a:custGeom>
              <a:avLst/>
              <a:gdLst>
                <a:gd name="T0" fmla="*/ 0 w 23"/>
                <a:gd name="T1" fmla="*/ 12 h 25"/>
                <a:gd name="T2" fmla="*/ 12 w 23"/>
                <a:gd name="T3" fmla="*/ 0 h 25"/>
                <a:gd name="T4" fmla="*/ 23 w 23"/>
                <a:gd name="T5" fmla="*/ 12 h 25"/>
                <a:gd name="T6" fmla="*/ 12 w 23"/>
                <a:gd name="T7" fmla="*/ 25 h 25"/>
                <a:gd name="T8" fmla="*/ 0 w 23"/>
                <a:gd name="T9" fmla="*/ 12 h 25"/>
              </a:gdLst>
              <a:ahLst/>
              <a:cxnLst>
                <a:cxn ang="0">
                  <a:pos x="T0" y="T1"/>
                </a:cxn>
                <a:cxn ang="0">
                  <a:pos x="T2" y="T3"/>
                </a:cxn>
                <a:cxn ang="0">
                  <a:pos x="T4" y="T5"/>
                </a:cxn>
                <a:cxn ang="0">
                  <a:pos x="T6" y="T7"/>
                </a:cxn>
                <a:cxn ang="0">
                  <a:pos x="T8" y="T9"/>
                </a:cxn>
              </a:cxnLst>
              <a:rect l="0" t="0" r="r" b="b"/>
              <a:pathLst>
                <a:path w="23" h="25">
                  <a:moveTo>
                    <a:pt x="0" y="12"/>
                  </a:moveTo>
                  <a:lnTo>
                    <a:pt x="12" y="0"/>
                  </a:lnTo>
                  <a:lnTo>
                    <a:pt x="23" y="12"/>
                  </a:lnTo>
                  <a:lnTo>
                    <a:pt x="12" y="25"/>
                  </a:lnTo>
                  <a:lnTo>
                    <a:pt x="0" y="12"/>
                  </a:lnTo>
                  <a:close/>
                </a:path>
              </a:pathLst>
            </a:custGeom>
            <a:solidFill>
              <a:srgbClr val="FFFFFF"/>
            </a:solidFill>
            <a:ln w="0">
              <a:solidFill>
                <a:srgbClr val="24211D"/>
              </a:solidFill>
              <a:prstDash val="solid"/>
              <a:round/>
              <a:headEnd/>
              <a:tailEnd/>
            </a:ln>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404" name="Freeform 660"/>
            <p:cNvSpPr>
              <a:spLocks/>
            </p:cNvSpPr>
            <p:nvPr/>
          </p:nvSpPr>
          <p:spPr bwMode="auto">
            <a:xfrm>
              <a:off x="8860220" y="4231051"/>
              <a:ext cx="131596" cy="133396"/>
            </a:xfrm>
            <a:custGeom>
              <a:avLst/>
              <a:gdLst>
                <a:gd name="T0" fmla="*/ 0 w 23"/>
                <a:gd name="T1" fmla="*/ 12 h 25"/>
                <a:gd name="T2" fmla="*/ 11 w 23"/>
                <a:gd name="T3" fmla="*/ 0 h 25"/>
                <a:gd name="T4" fmla="*/ 23 w 23"/>
                <a:gd name="T5" fmla="*/ 12 h 25"/>
                <a:gd name="T6" fmla="*/ 11 w 23"/>
                <a:gd name="T7" fmla="*/ 25 h 25"/>
                <a:gd name="T8" fmla="*/ 0 w 23"/>
                <a:gd name="T9" fmla="*/ 12 h 25"/>
              </a:gdLst>
              <a:ahLst/>
              <a:cxnLst>
                <a:cxn ang="0">
                  <a:pos x="T0" y="T1"/>
                </a:cxn>
                <a:cxn ang="0">
                  <a:pos x="T2" y="T3"/>
                </a:cxn>
                <a:cxn ang="0">
                  <a:pos x="T4" y="T5"/>
                </a:cxn>
                <a:cxn ang="0">
                  <a:pos x="T6" y="T7"/>
                </a:cxn>
                <a:cxn ang="0">
                  <a:pos x="T8" y="T9"/>
                </a:cxn>
              </a:cxnLst>
              <a:rect l="0" t="0" r="r" b="b"/>
              <a:pathLst>
                <a:path w="23" h="25">
                  <a:moveTo>
                    <a:pt x="0" y="12"/>
                  </a:moveTo>
                  <a:lnTo>
                    <a:pt x="11" y="0"/>
                  </a:lnTo>
                  <a:lnTo>
                    <a:pt x="23" y="12"/>
                  </a:lnTo>
                  <a:lnTo>
                    <a:pt x="11" y="25"/>
                  </a:lnTo>
                  <a:lnTo>
                    <a:pt x="0" y="12"/>
                  </a:lnTo>
                  <a:close/>
                </a:path>
              </a:pathLst>
            </a:custGeom>
            <a:solidFill>
              <a:srgbClr val="FFFFFF"/>
            </a:solidFill>
            <a:ln w="0">
              <a:solidFill>
                <a:srgbClr val="24211D"/>
              </a:solidFill>
              <a:prstDash val="solid"/>
              <a:round/>
              <a:headEnd/>
              <a:tailEnd/>
            </a:ln>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405" name="Freeform 661"/>
            <p:cNvSpPr>
              <a:spLocks/>
            </p:cNvSpPr>
            <p:nvPr/>
          </p:nvSpPr>
          <p:spPr bwMode="auto">
            <a:xfrm>
              <a:off x="9163253" y="4279461"/>
              <a:ext cx="131595" cy="133396"/>
            </a:xfrm>
            <a:custGeom>
              <a:avLst/>
              <a:gdLst>
                <a:gd name="T0" fmla="*/ 0 w 23"/>
                <a:gd name="T1" fmla="*/ 13 h 25"/>
                <a:gd name="T2" fmla="*/ 11 w 23"/>
                <a:gd name="T3" fmla="*/ 0 h 25"/>
                <a:gd name="T4" fmla="*/ 23 w 23"/>
                <a:gd name="T5" fmla="*/ 13 h 25"/>
                <a:gd name="T6" fmla="*/ 11 w 23"/>
                <a:gd name="T7" fmla="*/ 25 h 25"/>
                <a:gd name="T8" fmla="*/ 0 w 23"/>
                <a:gd name="T9" fmla="*/ 13 h 25"/>
              </a:gdLst>
              <a:ahLst/>
              <a:cxnLst>
                <a:cxn ang="0">
                  <a:pos x="T0" y="T1"/>
                </a:cxn>
                <a:cxn ang="0">
                  <a:pos x="T2" y="T3"/>
                </a:cxn>
                <a:cxn ang="0">
                  <a:pos x="T4" y="T5"/>
                </a:cxn>
                <a:cxn ang="0">
                  <a:pos x="T6" y="T7"/>
                </a:cxn>
                <a:cxn ang="0">
                  <a:pos x="T8" y="T9"/>
                </a:cxn>
              </a:cxnLst>
              <a:rect l="0" t="0" r="r" b="b"/>
              <a:pathLst>
                <a:path w="23" h="25">
                  <a:moveTo>
                    <a:pt x="0" y="13"/>
                  </a:moveTo>
                  <a:lnTo>
                    <a:pt x="11" y="0"/>
                  </a:lnTo>
                  <a:lnTo>
                    <a:pt x="23" y="13"/>
                  </a:lnTo>
                  <a:lnTo>
                    <a:pt x="11" y="25"/>
                  </a:lnTo>
                  <a:lnTo>
                    <a:pt x="0" y="13"/>
                  </a:lnTo>
                  <a:close/>
                </a:path>
              </a:pathLst>
            </a:custGeom>
            <a:solidFill>
              <a:srgbClr val="FFFFFF"/>
            </a:solidFill>
            <a:ln w="0">
              <a:solidFill>
                <a:srgbClr val="24211D"/>
              </a:solidFill>
              <a:prstDash val="solid"/>
              <a:round/>
              <a:headEnd/>
              <a:tailEnd/>
            </a:ln>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406" name="Freeform 662"/>
            <p:cNvSpPr>
              <a:spLocks/>
            </p:cNvSpPr>
            <p:nvPr/>
          </p:nvSpPr>
          <p:spPr bwMode="auto">
            <a:xfrm>
              <a:off x="9431274" y="4252566"/>
              <a:ext cx="137632" cy="133396"/>
            </a:xfrm>
            <a:custGeom>
              <a:avLst/>
              <a:gdLst>
                <a:gd name="T0" fmla="*/ 0 w 24"/>
                <a:gd name="T1" fmla="*/ 12 h 25"/>
                <a:gd name="T2" fmla="*/ 12 w 24"/>
                <a:gd name="T3" fmla="*/ 0 h 25"/>
                <a:gd name="T4" fmla="*/ 24 w 24"/>
                <a:gd name="T5" fmla="*/ 13 h 25"/>
                <a:gd name="T6" fmla="*/ 12 w 24"/>
                <a:gd name="T7" fmla="*/ 25 h 25"/>
                <a:gd name="T8" fmla="*/ 0 w 24"/>
                <a:gd name="T9" fmla="*/ 12 h 25"/>
              </a:gdLst>
              <a:ahLst/>
              <a:cxnLst>
                <a:cxn ang="0">
                  <a:pos x="T0" y="T1"/>
                </a:cxn>
                <a:cxn ang="0">
                  <a:pos x="T2" y="T3"/>
                </a:cxn>
                <a:cxn ang="0">
                  <a:pos x="T4" y="T5"/>
                </a:cxn>
                <a:cxn ang="0">
                  <a:pos x="T6" y="T7"/>
                </a:cxn>
                <a:cxn ang="0">
                  <a:pos x="T8" y="T9"/>
                </a:cxn>
              </a:cxnLst>
              <a:rect l="0" t="0" r="r" b="b"/>
              <a:pathLst>
                <a:path w="24" h="25">
                  <a:moveTo>
                    <a:pt x="0" y="12"/>
                  </a:moveTo>
                  <a:lnTo>
                    <a:pt x="12" y="0"/>
                  </a:lnTo>
                  <a:lnTo>
                    <a:pt x="24" y="13"/>
                  </a:lnTo>
                  <a:lnTo>
                    <a:pt x="12" y="25"/>
                  </a:lnTo>
                  <a:lnTo>
                    <a:pt x="0" y="12"/>
                  </a:lnTo>
                  <a:close/>
                </a:path>
              </a:pathLst>
            </a:custGeom>
            <a:solidFill>
              <a:srgbClr val="FFFFFF"/>
            </a:solidFill>
            <a:ln w="0">
              <a:solidFill>
                <a:srgbClr val="24211D"/>
              </a:solidFill>
              <a:prstDash val="solid"/>
              <a:round/>
              <a:headEnd/>
              <a:tailEnd/>
            </a:ln>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407" name="Freeform 663"/>
            <p:cNvSpPr>
              <a:spLocks/>
            </p:cNvSpPr>
            <p:nvPr/>
          </p:nvSpPr>
          <p:spPr bwMode="auto">
            <a:xfrm>
              <a:off x="8575298" y="4166504"/>
              <a:ext cx="131596" cy="134472"/>
            </a:xfrm>
            <a:custGeom>
              <a:avLst/>
              <a:gdLst>
                <a:gd name="T0" fmla="*/ 0 w 23"/>
                <a:gd name="T1" fmla="*/ 12 h 25"/>
                <a:gd name="T2" fmla="*/ 12 w 23"/>
                <a:gd name="T3" fmla="*/ 0 h 25"/>
                <a:gd name="T4" fmla="*/ 23 w 23"/>
                <a:gd name="T5" fmla="*/ 13 h 25"/>
                <a:gd name="T6" fmla="*/ 12 w 23"/>
                <a:gd name="T7" fmla="*/ 25 h 25"/>
                <a:gd name="T8" fmla="*/ 0 w 23"/>
                <a:gd name="T9" fmla="*/ 12 h 25"/>
              </a:gdLst>
              <a:ahLst/>
              <a:cxnLst>
                <a:cxn ang="0">
                  <a:pos x="T0" y="T1"/>
                </a:cxn>
                <a:cxn ang="0">
                  <a:pos x="T2" y="T3"/>
                </a:cxn>
                <a:cxn ang="0">
                  <a:pos x="T4" y="T5"/>
                </a:cxn>
                <a:cxn ang="0">
                  <a:pos x="T6" y="T7"/>
                </a:cxn>
                <a:cxn ang="0">
                  <a:pos x="T8" y="T9"/>
                </a:cxn>
              </a:cxnLst>
              <a:rect l="0" t="0" r="r" b="b"/>
              <a:pathLst>
                <a:path w="23" h="25">
                  <a:moveTo>
                    <a:pt x="0" y="12"/>
                  </a:moveTo>
                  <a:lnTo>
                    <a:pt x="12" y="0"/>
                  </a:lnTo>
                  <a:lnTo>
                    <a:pt x="23" y="13"/>
                  </a:lnTo>
                  <a:lnTo>
                    <a:pt x="12" y="25"/>
                  </a:lnTo>
                  <a:lnTo>
                    <a:pt x="0" y="12"/>
                  </a:lnTo>
                  <a:close/>
                </a:path>
              </a:pathLst>
            </a:custGeom>
            <a:solidFill>
              <a:srgbClr val="FFFFFF"/>
            </a:solidFill>
            <a:ln w="0">
              <a:solidFill>
                <a:srgbClr val="24211D"/>
              </a:solidFill>
              <a:prstDash val="solid"/>
              <a:round/>
              <a:headEnd/>
              <a:tailEnd/>
            </a:ln>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408" name="Freeform 664"/>
            <p:cNvSpPr>
              <a:spLocks/>
            </p:cNvSpPr>
            <p:nvPr/>
          </p:nvSpPr>
          <p:spPr bwMode="auto">
            <a:xfrm>
              <a:off x="8627212" y="4508600"/>
              <a:ext cx="131595" cy="133396"/>
            </a:xfrm>
            <a:custGeom>
              <a:avLst/>
              <a:gdLst>
                <a:gd name="T0" fmla="*/ 0 w 23"/>
                <a:gd name="T1" fmla="*/ 13 h 25"/>
                <a:gd name="T2" fmla="*/ 12 w 23"/>
                <a:gd name="T3" fmla="*/ 0 h 25"/>
                <a:gd name="T4" fmla="*/ 23 w 23"/>
                <a:gd name="T5" fmla="*/ 13 h 25"/>
                <a:gd name="T6" fmla="*/ 12 w 23"/>
                <a:gd name="T7" fmla="*/ 25 h 25"/>
                <a:gd name="T8" fmla="*/ 0 w 23"/>
                <a:gd name="T9" fmla="*/ 13 h 25"/>
              </a:gdLst>
              <a:ahLst/>
              <a:cxnLst>
                <a:cxn ang="0">
                  <a:pos x="T0" y="T1"/>
                </a:cxn>
                <a:cxn ang="0">
                  <a:pos x="T2" y="T3"/>
                </a:cxn>
                <a:cxn ang="0">
                  <a:pos x="T4" y="T5"/>
                </a:cxn>
                <a:cxn ang="0">
                  <a:pos x="T6" y="T7"/>
                </a:cxn>
                <a:cxn ang="0">
                  <a:pos x="T8" y="T9"/>
                </a:cxn>
              </a:cxnLst>
              <a:rect l="0" t="0" r="r" b="b"/>
              <a:pathLst>
                <a:path w="23" h="25">
                  <a:moveTo>
                    <a:pt x="0" y="13"/>
                  </a:moveTo>
                  <a:lnTo>
                    <a:pt x="12" y="0"/>
                  </a:lnTo>
                  <a:lnTo>
                    <a:pt x="23" y="13"/>
                  </a:lnTo>
                  <a:lnTo>
                    <a:pt x="12" y="25"/>
                  </a:lnTo>
                  <a:lnTo>
                    <a:pt x="0" y="13"/>
                  </a:lnTo>
                  <a:close/>
                </a:path>
              </a:pathLst>
            </a:custGeom>
            <a:solidFill>
              <a:srgbClr val="FFFFFF"/>
            </a:solidFill>
            <a:ln w="0">
              <a:solidFill>
                <a:srgbClr val="24211D"/>
              </a:solidFill>
              <a:prstDash val="solid"/>
              <a:round/>
              <a:headEnd/>
              <a:tailEnd/>
            </a:ln>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409" name="Freeform 665"/>
            <p:cNvSpPr>
              <a:spLocks/>
            </p:cNvSpPr>
            <p:nvPr/>
          </p:nvSpPr>
          <p:spPr bwMode="auto">
            <a:xfrm>
              <a:off x="8552359" y="4530116"/>
              <a:ext cx="131595" cy="133396"/>
            </a:xfrm>
            <a:custGeom>
              <a:avLst/>
              <a:gdLst>
                <a:gd name="T0" fmla="*/ 0 w 23"/>
                <a:gd name="T1" fmla="*/ 12 h 25"/>
                <a:gd name="T2" fmla="*/ 12 w 23"/>
                <a:gd name="T3" fmla="*/ 0 h 25"/>
                <a:gd name="T4" fmla="*/ 23 w 23"/>
                <a:gd name="T5" fmla="*/ 13 h 25"/>
                <a:gd name="T6" fmla="*/ 12 w 23"/>
                <a:gd name="T7" fmla="*/ 25 h 25"/>
                <a:gd name="T8" fmla="*/ 0 w 23"/>
                <a:gd name="T9" fmla="*/ 12 h 25"/>
              </a:gdLst>
              <a:ahLst/>
              <a:cxnLst>
                <a:cxn ang="0">
                  <a:pos x="T0" y="T1"/>
                </a:cxn>
                <a:cxn ang="0">
                  <a:pos x="T2" y="T3"/>
                </a:cxn>
                <a:cxn ang="0">
                  <a:pos x="T4" y="T5"/>
                </a:cxn>
                <a:cxn ang="0">
                  <a:pos x="T6" y="T7"/>
                </a:cxn>
                <a:cxn ang="0">
                  <a:pos x="T8" y="T9"/>
                </a:cxn>
              </a:cxnLst>
              <a:rect l="0" t="0" r="r" b="b"/>
              <a:pathLst>
                <a:path w="23" h="25">
                  <a:moveTo>
                    <a:pt x="0" y="12"/>
                  </a:moveTo>
                  <a:lnTo>
                    <a:pt x="12" y="0"/>
                  </a:lnTo>
                  <a:lnTo>
                    <a:pt x="23" y="13"/>
                  </a:lnTo>
                  <a:lnTo>
                    <a:pt x="12" y="25"/>
                  </a:lnTo>
                  <a:lnTo>
                    <a:pt x="0" y="12"/>
                  </a:lnTo>
                  <a:close/>
                </a:path>
              </a:pathLst>
            </a:custGeom>
            <a:solidFill>
              <a:srgbClr val="FFFFFF"/>
            </a:solidFill>
            <a:ln w="0">
              <a:solidFill>
                <a:srgbClr val="24211D"/>
              </a:solidFill>
              <a:prstDash val="solid"/>
              <a:round/>
              <a:headEnd/>
              <a:tailEnd/>
            </a:ln>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410" name="Freeform 666"/>
            <p:cNvSpPr>
              <a:spLocks/>
            </p:cNvSpPr>
            <p:nvPr/>
          </p:nvSpPr>
          <p:spPr bwMode="auto">
            <a:xfrm>
              <a:off x="8564432" y="4625860"/>
              <a:ext cx="131595" cy="134471"/>
            </a:xfrm>
            <a:custGeom>
              <a:avLst/>
              <a:gdLst>
                <a:gd name="T0" fmla="*/ 0 w 23"/>
                <a:gd name="T1" fmla="*/ 13 h 25"/>
                <a:gd name="T2" fmla="*/ 11 w 23"/>
                <a:gd name="T3" fmla="*/ 0 h 25"/>
                <a:gd name="T4" fmla="*/ 23 w 23"/>
                <a:gd name="T5" fmla="*/ 13 h 25"/>
                <a:gd name="T6" fmla="*/ 11 w 23"/>
                <a:gd name="T7" fmla="*/ 25 h 25"/>
                <a:gd name="T8" fmla="*/ 0 w 23"/>
                <a:gd name="T9" fmla="*/ 13 h 25"/>
              </a:gdLst>
              <a:ahLst/>
              <a:cxnLst>
                <a:cxn ang="0">
                  <a:pos x="T0" y="T1"/>
                </a:cxn>
                <a:cxn ang="0">
                  <a:pos x="T2" y="T3"/>
                </a:cxn>
                <a:cxn ang="0">
                  <a:pos x="T4" y="T5"/>
                </a:cxn>
                <a:cxn ang="0">
                  <a:pos x="T6" y="T7"/>
                </a:cxn>
                <a:cxn ang="0">
                  <a:pos x="T8" y="T9"/>
                </a:cxn>
              </a:cxnLst>
              <a:rect l="0" t="0" r="r" b="b"/>
              <a:pathLst>
                <a:path w="23" h="25">
                  <a:moveTo>
                    <a:pt x="0" y="13"/>
                  </a:moveTo>
                  <a:lnTo>
                    <a:pt x="11" y="0"/>
                  </a:lnTo>
                  <a:lnTo>
                    <a:pt x="23" y="13"/>
                  </a:lnTo>
                  <a:lnTo>
                    <a:pt x="11" y="25"/>
                  </a:lnTo>
                  <a:lnTo>
                    <a:pt x="0" y="13"/>
                  </a:lnTo>
                  <a:close/>
                </a:path>
              </a:pathLst>
            </a:custGeom>
            <a:solidFill>
              <a:srgbClr val="FFFFFF"/>
            </a:solidFill>
            <a:ln w="0">
              <a:solidFill>
                <a:srgbClr val="24211D"/>
              </a:solidFill>
              <a:prstDash val="solid"/>
              <a:round/>
              <a:headEnd/>
              <a:tailEnd/>
            </a:ln>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411" name="Freeform 667"/>
            <p:cNvSpPr>
              <a:spLocks/>
            </p:cNvSpPr>
            <p:nvPr/>
          </p:nvSpPr>
          <p:spPr bwMode="auto">
            <a:xfrm>
              <a:off x="8741905" y="4808742"/>
              <a:ext cx="130388" cy="133396"/>
            </a:xfrm>
            <a:custGeom>
              <a:avLst/>
              <a:gdLst>
                <a:gd name="T0" fmla="*/ 0 w 23"/>
                <a:gd name="T1" fmla="*/ 12 h 25"/>
                <a:gd name="T2" fmla="*/ 11 w 23"/>
                <a:gd name="T3" fmla="*/ 0 h 25"/>
                <a:gd name="T4" fmla="*/ 23 w 23"/>
                <a:gd name="T5" fmla="*/ 13 h 25"/>
                <a:gd name="T6" fmla="*/ 11 w 23"/>
                <a:gd name="T7" fmla="*/ 25 h 25"/>
                <a:gd name="T8" fmla="*/ 0 w 23"/>
                <a:gd name="T9" fmla="*/ 12 h 25"/>
              </a:gdLst>
              <a:ahLst/>
              <a:cxnLst>
                <a:cxn ang="0">
                  <a:pos x="T0" y="T1"/>
                </a:cxn>
                <a:cxn ang="0">
                  <a:pos x="T2" y="T3"/>
                </a:cxn>
                <a:cxn ang="0">
                  <a:pos x="T4" y="T5"/>
                </a:cxn>
                <a:cxn ang="0">
                  <a:pos x="T6" y="T7"/>
                </a:cxn>
                <a:cxn ang="0">
                  <a:pos x="T8" y="T9"/>
                </a:cxn>
              </a:cxnLst>
              <a:rect l="0" t="0" r="r" b="b"/>
              <a:pathLst>
                <a:path w="23" h="25">
                  <a:moveTo>
                    <a:pt x="0" y="12"/>
                  </a:moveTo>
                  <a:lnTo>
                    <a:pt x="11" y="0"/>
                  </a:lnTo>
                  <a:lnTo>
                    <a:pt x="23" y="13"/>
                  </a:lnTo>
                  <a:lnTo>
                    <a:pt x="11" y="25"/>
                  </a:lnTo>
                  <a:lnTo>
                    <a:pt x="0" y="12"/>
                  </a:lnTo>
                  <a:close/>
                </a:path>
              </a:pathLst>
            </a:custGeom>
            <a:solidFill>
              <a:srgbClr val="FFFFFF"/>
            </a:solidFill>
            <a:ln w="0">
              <a:solidFill>
                <a:srgbClr val="24211D"/>
              </a:solidFill>
              <a:prstDash val="solid"/>
              <a:round/>
              <a:headEnd/>
              <a:tailEnd/>
            </a:ln>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412" name="Freeform 668"/>
            <p:cNvSpPr>
              <a:spLocks/>
            </p:cNvSpPr>
            <p:nvPr/>
          </p:nvSpPr>
          <p:spPr bwMode="auto">
            <a:xfrm>
              <a:off x="8912135" y="4931380"/>
              <a:ext cx="131595" cy="134471"/>
            </a:xfrm>
            <a:custGeom>
              <a:avLst/>
              <a:gdLst>
                <a:gd name="T0" fmla="*/ 0 w 23"/>
                <a:gd name="T1" fmla="*/ 13 h 25"/>
                <a:gd name="T2" fmla="*/ 12 w 23"/>
                <a:gd name="T3" fmla="*/ 0 h 25"/>
                <a:gd name="T4" fmla="*/ 23 w 23"/>
                <a:gd name="T5" fmla="*/ 13 h 25"/>
                <a:gd name="T6" fmla="*/ 12 w 23"/>
                <a:gd name="T7" fmla="*/ 25 h 25"/>
                <a:gd name="T8" fmla="*/ 0 w 23"/>
                <a:gd name="T9" fmla="*/ 13 h 25"/>
              </a:gdLst>
              <a:ahLst/>
              <a:cxnLst>
                <a:cxn ang="0">
                  <a:pos x="T0" y="T1"/>
                </a:cxn>
                <a:cxn ang="0">
                  <a:pos x="T2" y="T3"/>
                </a:cxn>
                <a:cxn ang="0">
                  <a:pos x="T4" y="T5"/>
                </a:cxn>
                <a:cxn ang="0">
                  <a:pos x="T6" y="T7"/>
                </a:cxn>
                <a:cxn ang="0">
                  <a:pos x="T8" y="T9"/>
                </a:cxn>
              </a:cxnLst>
              <a:rect l="0" t="0" r="r" b="b"/>
              <a:pathLst>
                <a:path w="23" h="25">
                  <a:moveTo>
                    <a:pt x="0" y="13"/>
                  </a:moveTo>
                  <a:lnTo>
                    <a:pt x="12" y="0"/>
                  </a:lnTo>
                  <a:lnTo>
                    <a:pt x="23" y="13"/>
                  </a:lnTo>
                  <a:lnTo>
                    <a:pt x="12" y="25"/>
                  </a:lnTo>
                  <a:lnTo>
                    <a:pt x="0" y="13"/>
                  </a:lnTo>
                  <a:close/>
                </a:path>
              </a:pathLst>
            </a:custGeom>
            <a:solidFill>
              <a:srgbClr val="FFFFFF"/>
            </a:solidFill>
            <a:ln w="0">
              <a:solidFill>
                <a:srgbClr val="24211D"/>
              </a:solidFill>
              <a:prstDash val="solid"/>
              <a:round/>
              <a:headEnd/>
              <a:tailEnd/>
            </a:ln>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413" name="Freeform 669"/>
            <p:cNvSpPr>
              <a:spLocks/>
            </p:cNvSpPr>
            <p:nvPr/>
          </p:nvSpPr>
          <p:spPr bwMode="auto">
            <a:xfrm>
              <a:off x="8974914" y="4738816"/>
              <a:ext cx="131595" cy="133396"/>
            </a:xfrm>
            <a:custGeom>
              <a:avLst/>
              <a:gdLst>
                <a:gd name="T0" fmla="*/ 0 w 23"/>
                <a:gd name="T1" fmla="*/ 13 h 25"/>
                <a:gd name="T2" fmla="*/ 12 w 23"/>
                <a:gd name="T3" fmla="*/ 0 h 25"/>
                <a:gd name="T4" fmla="*/ 23 w 23"/>
                <a:gd name="T5" fmla="*/ 13 h 25"/>
                <a:gd name="T6" fmla="*/ 12 w 23"/>
                <a:gd name="T7" fmla="*/ 25 h 25"/>
                <a:gd name="T8" fmla="*/ 0 w 23"/>
                <a:gd name="T9" fmla="*/ 13 h 25"/>
              </a:gdLst>
              <a:ahLst/>
              <a:cxnLst>
                <a:cxn ang="0">
                  <a:pos x="T0" y="T1"/>
                </a:cxn>
                <a:cxn ang="0">
                  <a:pos x="T2" y="T3"/>
                </a:cxn>
                <a:cxn ang="0">
                  <a:pos x="T4" y="T5"/>
                </a:cxn>
                <a:cxn ang="0">
                  <a:pos x="T6" y="T7"/>
                </a:cxn>
                <a:cxn ang="0">
                  <a:pos x="T8" y="T9"/>
                </a:cxn>
              </a:cxnLst>
              <a:rect l="0" t="0" r="r" b="b"/>
              <a:pathLst>
                <a:path w="23" h="25">
                  <a:moveTo>
                    <a:pt x="0" y="13"/>
                  </a:moveTo>
                  <a:lnTo>
                    <a:pt x="12" y="0"/>
                  </a:lnTo>
                  <a:lnTo>
                    <a:pt x="23" y="13"/>
                  </a:lnTo>
                  <a:lnTo>
                    <a:pt x="12" y="25"/>
                  </a:lnTo>
                  <a:lnTo>
                    <a:pt x="0" y="13"/>
                  </a:lnTo>
                  <a:close/>
                </a:path>
              </a:pathLst>
            </a:custGeom>
            <a:solidFill>
              <a:srgbClr val="FFFFFF"/>
            </a:solidFill>
            <a:ln w="0">
              <a:solidFill>
                <a:srgbClr val="24211D"/>
              </a:solidFill>
              <a:prstDash val="solid"/>
              <a:round/>
              <a:headEnd/>
              <a:tailEnd/>
            </a:ln>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414" name="Freeform 670"/>
            <p:cNvSpPr>
              <a:spLocks/>
            </p:cNvSpPr>
            <p:nvPr/>
          </p:nvSpPr>
          <p:spPr bwMode="auto">
            <a:xfrm>
              <a:off x="8889196" y="4787226"/>
              <a:ext cx="131596" cy="133396"/>
            </a:xfrm>
            <a:custGeom>
              <a:avLst/>
              <a:gdLst>
                <a:gd name="T0" fmla="*/ 0 w 23"/>
                <a:gd name="T1" fmla="*/ 13 h 25"/>
                <a:gd name="T2" fmla="*/ 11 w 23"/>
                <a:gd name="T3" fmla="*/ 0 h 25"/>
                <a:gd name="T4" fmla="*/ 23 w 23"/>
                <a:gd name="T5" fmla="*/ 13 h 25"/>
                <a:gd name="T6" fmla="*/ 11 w 23"/>
                <a:gd name="T7" fmla="*/ 25 h 25"/>
                <a:gd name="T8" fmla="*/ 0 w 23"/>
                <a:gd name="T9" fmla="*/ 13 h 25"/>
              </a:gdLst>
              <a:ahLst/>
              <a:cxnLst>
                <a:cxn ang="0">
                  <a:pos x="T0" y="T1"/>
                </a:cxn>
                <a:cxn ang="0">
                  <a:pos x="T2" y="T3"/>
                </a:cxn>
                <a:cxn ang="0">
                  <a:pos x="T4" y="T5"/>
                </a:cxn>
                <a:cxn ang="0">
                  <a:pos x="T6" y="T7"/>
                </a:cxn>
                <a:cxn ang="0">
                  <a:pos x="T8" y="T9"/>
                </a:cxn>
              </a:cxnLst>
              <a:rect l="0" t="0" r="r" b="b"/>
              <a:pathLst>
                <a:path w="23" h="25">
                  <a:moveTo>
                    <a:pt x="0" y="13"/>
                  </a:moveTo>
                  <a:lnTo>
                    <a:pt x="11" y="0"/>
                  </a:lnTo>
                  <a:lnTo>
                    <a:pt x="23" y="13"/>
                  </a:lnTo>
                  <a:lnTo>
                    <a:pt x="11" y="25"/>
                  </a:lnTo>
                  <a:lnTo>
                    <a:pt x="0" y="13"/>
                  </a:lnTo>
                  <a:close/>
                </a:path>
              </a:pathLst>
            </a:custGeom>
            <a:solidFill>
              <a:srgbClr val="FFFFFF"/>
            </a:solidFill>
            <a:ln w="0">
              <a:solidFill>
                <a:srgbClr val="24211D"/>
              </a:solidFill>
              <a:prstDash val="solid"/>
              <a:round/>
              <a:headEnd/>
              <a:tailEnd/>
            </a:ln>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415" name="Freeform 671"/>
            <p:cNvSpPr>
              <a:spLocks/>
            </p:cNvSpPr>
            <p:nvPr/>
          </p:nvSpPr>
          <p:spPr bwMode="auto">
            <a:xfrm>
              <a:off x="8786576" y="4781847"/>
              <a:ext cx="131595" cy="133396"/>
            </a:xfrm>
            <a:custGeom>
              <a:avLst/>
              <a:gdLst>
                <a:gd name="T0" fmla="*/ 0 w 23"/>
                <a:gd name="T1" fmla="*/ 12 h 25"/>
                <a:gd name="T2" fmla="*/ 12 w 23"/>
                <a:gd name="T3" fmla="*/ 0 h 25"/>
                <a:gd name="T4" fmla="*/ 23 w 23"/>
                <a:gd name="T5" fmla="*/ 12 h 25"/>
                <a:gd name="T6" fmla="*/ 12 w 23"/>
                <a:gd name="T7" fmla="*/ 25 h 25"/>
                <a:gd name="T8" fmla="*/ 0 w 23"/>
                <a:gd name="T9" fmla="*/ 12 h 25"/>
              </a:gdLst>
              <a:ahLst/>
              <a:cxnLst>
                <a:cxn ang="0">
                  <a:pos x="T0" y="T1"/>
                </a:cxn>
                <a:cxn ang="0">
                  <a:pos x="T2" y="T3"/>
                </a:cxn>
                <a:cxn ang="0">
                  <a:pos x="T4" y="T5"/>
                </a:cxn>
                <a:cxn ang="0">
                  <a:pos x="T6" y="T7"/>
                </a:cxn>
                <a:cxn ang="0">
                  <a:pos x="T8" y="T9"/>
                </a:cxn>
              </a:cxnLst>
              <a:rect l="0" t="0" r="r" b="b"/>
              <a:pathLst>
                <a:path w="23" h="25">
                  <a:moveTo>
                    <a:pt x="0" y="12"/>
                  </a:moveTo>
                  <a:lnTo>
                    <a:pt x="12" y="0"/>
                  </a:lnTo>
                  <a:lnTo>
                    <a:pt x="23" y="12"/>
                  </a:lnTo>
                  <a:lnTo>
                    <a:pt x="12" y="25"/>
                  </a:lnTo>
                  <a:lnTo>
                    <a:pt x="0" y="12"/>
                  </a:lnTo>
                  <a:close/>
                </a:path>
              </a:pathLst>
            </a:custGeom>
            <a:solidFill>
              <a:srgbClr val="FFFFFF"/>
            </a:solidFill>
            <a:ln w="0">
              <a:solidFill>
                <a:srgbClr val="24211D"/>
              </a:solidFill>
              <a:prstDash val="solid"/>
              <a:round/>
              <a:headEnd/>
              <a:tailEnd/>
            </a:ln>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416" name="Freeform 673"/>
            <p:cNvSpPr>
              <a:spLocks/>
            </p:cNvSpPr>
            <p:nvPr/>
          </p:nvSpPr>
          <p:spPr bwMode="auto">
            <a:xfrm>
              <a:off x="9614784" y="4247188"/>
              <a:ext cx="90547" cy="75304"/>
            </a:xfrm>
            <a:custGeom>
              <a:avLst/>
              <a:gdLst>
                <a:gd name="T0" fmla="*/ 8 w 16"/>
                <a:gd name="T1" fmla="*/ 0 h 14"/>
                <a:gd name="T2" fmla="*/ 16 w 16"/>
                <a:gd name="T3" fmla="*/ 14 h 14"/>
                <a:gd name="T4" fmla="*/ 0 w 16"/>
                <a:gd name="T5" fmla="*/ 14 h 14"/>
                <a:gd name="T6" fmla="*/ 8 w 16"/>
                <a:gd name="T7" fmla="*/ 0 h 14"/>
              </a:gdLst>
              <a:ahLst/>
              <a:cxnLst>
                <a:cxn ang="0">
                  <a:pos x="T0" y="T1"/>
                </a:cxn>
                <a:cxn ang="0">
                  <a:pos x="T2" y="T3"/>
                </a:cxn>
                <a:cxn ang="0">
                  <a:pos x="T4" y="T5"/>
                </a:cxn>
                <a:cxn ang="0">
                  <a:pos x="T6" y="T7"/>
                </a:cxn>
              </a:cxnLst>
              <a:rect l="0" t="0" r="r" b="b"/>
              <a:pathLst>
                <a:path w="16" h="14">
                  <a:moveTo>
                    <a:pt x="8" y="0"/>
                  </a:moveTo>
                  <a:lnTo>
                    <a:pt x="16" y="14"/>
                  </a:lnTo>
                  <a:lnTo>
                    <a:pt x="0" y="14"/>
                  </a:lnTo>
                  <a:lnTo>
                    <a:pt x="8" y="0"/>
                  </a:lnTo>
                  <a:close/>
                </a:path>
              </a:pathLst>
            </a:custGeom>
            <a:solidFill>
              <a:srgbClr val="949393"/>
            </a:solidFill>
            <a:ln w="0">
              <a:solidFill>
                <a:srgbClr val="24211D"/>
              </a:solidFill>
              <a:prstDash val="solid"/>
              <a:round/>
              <a:headEnd/>
              <a:tailEnd/>
            </a:ln>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417" name="Freeform 678"/>
            <p:cNvSpPr>
              <a:spLocks/>
            </p:cNvSpPr>
            <p:nvPr/>
          </p:nvSpPr>
          <p:spPr bwMode="auto">
            <a:xfrm>
              <a:off x="9608747" y="4263324"/>
              <a:ext cx="90548" cy="90365"/>
            </a:xfrm>
            <a:custGeom>
              <a:avLst/>
              <a:gdLst>
                <a:gd name="T0" fmla="*/ 0 w 16"/>
                <a:gd name="T1" fmla="*/ 8 h 17"/>
                <a:gd name="T2" fmla="*/ 8 w 16"/>
                <a:gd name="T3" fmla="*/ 0 h 17"/>
                <a:gd name="T4" fmla="*/ 16 w 16"/>
                <a:gd name="T5" fmla="*/ 9 h 17"/>
                <a:gd name="T6" fmla="*/ 8 w 16"/>
                <a:gd name="T7" fmla="*/ 17 h 17"/>
                <a:gd name="T8" fmla="*/ 0 w 16"/>
                <a:gd name="T9" fmla="*/ 8 h 17"/>
              </a:gdLst>
              <a:ahLst/>
              <a:cxnLst>
                <a:cxn ang="0">
                  <a:pos x="T0" y="T1"/>
                </a:cxn>
                <a:cxn ang="0">
                  <a:pos x="T2" y="T3"/>
                </a:cxn>
                <a:cxn ang="0">
                  <a:pos x="T4" y="T5"/>
                </a:cxn>
                <a:cxn ang="0">
                  <a:pos x="T6" y="T7"/>
                </a:cxn>
                <a:cxn ang="0">
                  <a:pos x="T8" y="T9"/>
                </a:cxn>
              </a:cxnLst>
              <a:rect l="0" t="0" r="r" b="b"/>
              <a:pathLst>
                <a:path w="16" h="17">
                  <a:moveTo>
                    <a:pt x="0" y="8"/>
                  </a:moveTo>
                  <a:lnTo>
                    <a:pt x="8" y="0"/>
                  </a:lnTo>
                  <a:lnTo>
                    <a:pt x="16" y="9"/>
                  </a:lnTo>
                  <a:lnTo>
                    <a:pt x="8" y="17"/>
                  </a:lnTo>
                  <a:lnTo>
                    <a:pt x="0" y="8"/>
                  </a:lnTo>
                  <a:close/>
                </a:path>
              </a:pathLst>
            </a:custGeom>
            <a:solidFill>
              <a:srgbClr val="FFFFFF"/>
            </a:solidFill>
            <a:ln w="0">
              <a:solidFill>
                <a:srgbClr val="24211D"/>
              </a:solidFill>
              <a:prstDash val="solid"/>
              <a:round/>
              <a:headEnd/>
              <a:tailEnd/>
            </a:ln>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418" name="Freeform 679"/>
            <p:cNvSpPr>
              <a:spLocks/>
            </p:cNvSpPr>
            <p:nvPr/>
          </p:nvSpPr>
          <p:spPr bwMode="auto">
            <a:xfrm>
              <a:off x="9552004" y="4252566"/>
              <a:ext cx="90547" cy="90365"/>
            </a:xfrm>
            <a:custGeom>
              <a:avLst/>
              <a:gdLst>
                <a:gd name="T0" fmla="*/ 0 w 16"/>
                <a:gd name="T1" fmla="*/ 8 h 17"/>
                <a:gd name="T2" fmla="*/ 8 w 16"/>
                <a:gd name="T3" fmla="*/ 0 h 17"/>
                <a:gd name="T4" fmla="*/ 16 w 16"/>
                <a:gd name="T5" fmla="*/ 8 h 17"/>
                <a:gd name="T6" fmla="*/ 8 w 16"/>
                <a:gd name="T7" fmla="*/ 17 h 17"/>
                <a:gd name="T8" fmla="*/ 0 w 16"/>
                <a:gd name="T9" fmla="*/ 8 h 17"/>
              </a:gdLst>
              <a:ahLst/>
              <a:cxnLst>
                <a:cxn ang="0">
                  <a:pos x="T0" y="T1"/>
                </a:cxn>
                <a:cxn ang="0">
                  <a:pos x="T2" y="T3"/>
                </a:cxn>
                <a:cxn ang="0">
                  <a:pos x="T4" y="T5"/>
                </a:cxn>
                <a:cxn ang="0">
                  <a:pos x="T6" y="T7"/>
                </a:cxn>
                <a:cxn ang="0">
                  <a:pos x="T8" y="T9"/>
                </a:cxn>
              </a:cxnLst>
              <a:rect l="0" t="0" r="r" b="b"/>
              <a:pathLst>
                <a:path w="16" h="17">
                  <a:moveTo>
                    <a:pt x="0" y="8"/>
                  </a:moveTo>
                  <a:lnTo>
                    <a:pt x="8" y="0"/>
                  </a:lnTo>
                  <a:lnTo>
                    <a:pt x="16" y="8"/>
                  </a:lnTo>
                  <a:lnTo>
                    <a:pt x="8" y="17"/>
                  </a:lnTo>
                  <a:lnTo>
                    <a:pt x="0" y="8"/>
                  </a:lnTo>
                  <a:close/>
                </a:path>
              </a:pathLst>
            </a:custGeom>
            <a:solidFill>
              <a:srgbClr val="FFFFFF"/>
            </a:solidFill>
            <a:ln w="0">
              <a:solidFill>
                <a:srgbClr val="24211D"/>
              </a:solidFill>
              <a:prstDash val="solid"/>
              <a:round/>
              <a:headEnd/>
              <a:tailEnd/>
            </a:ln>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419" name="Freeform 680"/>
            <p:cNvSpPr>
              <a:spLocks/>
            </p:cNvSpPr>
            <p:nvPr/>
          </p:nvSpPr>
          <p:spPr bwMode="auto">
            <a:xfrm>
              <a:off x="9939547" y="3920152"/>
              <a:ext cx="154534" cy="118335"/>
            </a:xfrm>
            <a:custGeom>
              <a:avLst/>
              <a:gdLst>
                <a:gd name="T0" fmla="*/ 13 w 27"/>
                <a:gd name="T1" fmla="*/ 22 h 22"/>
                <a:gd name="T2" fmla="*/ 0 w 27"/>
                <a:gd name="T3" fmla="*/ 0 h 22"/>
                <a:gd name="T4" fmla="*/ 27 w 27"/>
                <a:gd name="T5" fmla="*/ 0 h 22"/>
                <a:gd name="T6" fmla="*/ 13 w 27"/>
                <a:gd name="T7" fmla="*/ 22 h 22"/>
              </a:gdLst>
              <a:ahLst/>
              <a:cxnLst>
                <a:cxn ang="0">
                  <a:pos x="T0" y="T1"/>
                </a:cxn>
                <a:cxn ang="0">
                  <a:pos x="T2" y="T3"/>
                </a:cxn>
                <a:cxn ang="0">
                  <a:pos x="T4" y="T5"/>
                </a:cxn>
                <a:cxn ang="0">
                  <a:pos x="T6" y="T7"/>
                </a:cxn>
              </a:cxnLst>
              <a:rect l="0" t="0" r="r" b="b"/>
              <a:pathLst>
                <a:path w="27" h="22">
                  <a:moveTo>
                    <a:pt x="13" y="22"/>
                  </a:moveTo>
                  <a:lnTo>
                    <a:pt x="0" y="0"/>
                  </a:lnTo>
                  <a:lnTo>
                    <a:pt x="27" y="0"/>
                  </a:lnTo>
                  <a:lnTo>
                    <a:pt x="13" y="22"/>
                  </a:lnTo>
                  <a:close/>
                </a:path>
              </a:pathLst>
            </a:custGeom>
            <a:solidFill>
              <a:srgbClr val="EB3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grpSp>
          <p:nvGrpSpPr>
            <p:cNvPr id="420" name="Group 728"/>
            <p:cNvGrpSpPr>
              <a:grpSpLocks/>
            </p:cNvGrpSpPr>
            <p:nvPr/>
          </p:nvGrpSpPr>
          <p:grpSpPr bwMode="auto">
            <a:xfrm>
              <a:off x="10969375" y="3099336"/>
              <a:ext cx="90547" cy="75304"/>
              <a:chOff x="4533" y="1274"/>
              <a:chExt cx="75" cy="70"/>
            </a:xfrm>
          </p:grpSpPr>
          <p:sp>
            <p:nvSpPr>
              <p:cNvPr id="433" name="Freeform 726"/>
              <p:cNvSpPr>
                <a:spLocks/>
              </p:cNvSpPr>
              <p:nvPr/>
            </p:nvSpPr>
            <p:spPr bwMode="auto">
              <a:xfrm>
                <a:off x="4555" y="1279"/>
                <a:ext cx="53" cy="65"/>
              </a:xfrm>
              <a:custGeom>
                <a:avLst/>
                <a:gdLst>
                  <a:gd name="T0" fmla="*/ 11 w 11"/>
                  <a:gd name="T1" fmla="*/ 0 h 13"/>
                  <a:gd name="T2" fmla="*/ 2 w 11"/>
                  <a:gd name="T3" fmla="*/ 13 h 13"/>
                  <a:gd name="T4" fmla="*/ 0 w 11"/>
                  <a:gd name="T5" fmla="*/ 12 h 13"/>
                  <a:gd name="T6" fmla="*/ 9 w 11"/>
                  <a:gd name="T7" fmla="*/ 0 h 13"/>
                  <a:gd name="T8" fmla="*/ 11 w 11"/>
                  <a:gd name="T9" fmla="*/ 0 h 13"/>
                </a:gdLst>
                <a:ahLst/>
                <a:cxnLst>
                  <a:cxn ang="0">
                    <a:pos x="T0" y="T1"/>
                  </a:cxn>
                  <a:cxn ang="0">
                    <a:pos x="T2" y="T3"/>
                  </a:cxn>
                  <a:cxn ang="0">
                    <a:pos x="T4" y="T5"/>
                  </a:cxn>
                  <a:cxn ang="0">
                    <a:pos x="T6" y="T7"/>
                  </a:cxn>
                  <a:cxn ang="0">
                    <a:pos x="T8" y="T9"/>
                  </a:cxn>
                </a:cxnLst>
                <a:rect l="0" t="0" r="r" b="b"/>
                <a:pathLst>
                  <a:path w="11" h="13">
                    <a:moveTo>
                      <a:pt x="11" y="0"/>
                    </a:moveTo>
                    <a:lnTo>
                      <a:pt x="2" y="13"/>
                    </a:lnTo>
                    <a:lnTo>
                      <a:pt x="0" y="12"/>
                    </a:lnTo>
                    <a:lnTo>
                      <a:pt x="9" y="0"/>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434" name="Rectangle 727"/>
              <p:cNvSpPr>
                <a:spLocks noChangeArrowheads="1"/>
              </p:cNvSpPr>
              <p:nvPr/>
            </p:nvSpPr>
            <p:spPr bwMode="auto">
              <a:xfrm>
                <a:off x="4533" y="1274"/>
                <a:ext cx="70" cy="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grpSp>
        <p:sp>
          <p:nvSpPr>
            <p:cNvPr id="421" name="Freeform 683"/>
            <p:cNvSpPr>
              <a:spLocks/>
            </p:cNvSpPr>
            <p:nvPr/>
          </p:nvSpPr>
          <p:spPr bwMode="auto">
            <a:xfrm>
              <a:off x="9690843" y="4041714"/>
              <a:ext cx="2008948" cy="206549"/>
            </a:xfrm>
            <a:custGeom>
              <a:avLst/>
              <a:gdLst>
                <a:gd name="T0" fmla="*/ 0 w 1664"/>
                <a:gd name="T1" fmla="*/ 0 h 192"/>
                <a:gd name="T2" fmla="*/ 376 w 1664"/>
                <a:gd name="T3" fmla="*/ 24 h 192"/>
                <a:gd name="T4" fmla="*/ 488 w 1664"/>
                <a:gd name="T5" fmla="*/ 32 h 192"/>
                <a:gd name="T6" fmla="*/ 740 w 1664"/>
                <a:gd name="T7" fmla="*/ 76 h 192"/>
                <a:gd name="T8" fmla="*/ 1076 w 1664"/>
                <a:gd name="T9" fmla="*/ 132 h 192"/>
                <a:gd name="T10" fmla="*/ 1376 w 1664"/>
                <a:gd name="T11" fmla="*/ 188 h 192"/>
                <a:gd name="T12" fmla="*/ 1664 w 1664"/>
                <a:gd name="T13" fmla="*/ 192 h 192"/>
              </a:gdLst>
              <a:ahLst/>
              <a:cxnLst>
                <a:cxn ang="0">
                  <a:pos x="T0" y="T1"/>
                </a:cxn>
                <a:cxn ang="0">
                  <a:pos x="T2" y="T3"/>
                </a:cxn>
                <a:cxn ang="0">
                  <a:pos x="T4" y="T5"/>
                </a:cxn>
                <a:cxn ang="0">
                  <a:pos x="T6" y="T7"/>
                </a:cxn>
                <a:cxn ang="0">
                  <a:pos x="T8" y="T9"/>
                </a:cxn>
                <a:cxn ang="0">
                  <a:pos x="T10" y="T11"/>
                </a:cxn>
                <a:cxn ang="0">
                  <a:pos x="T12" y="T13"/>
                </a:cxn>
              </a:cxnLst>
              <a:rect l="0" t="0" r="r" b="b"/>
              <a:pathLst>
                <a:path w="1664" h="192">
                  <a:moveTo>
                    <a:pt x="0" y="0"/>
                  </a:moveTo>
                  <a:lnTo>
                    <a:pt x="376" y="24"/>
                  </a:lnTo>
                  <a:lnTo>
                    <a:pt x="488" y="32"/>
                  </a:lnTo>
                  <a:lnTo>
                    <a:pt x="740" y="76"/>
                  </a:lnTo>
                  <a:lnTo>
                    <a:pt x="1076" y="132"/>
                  </a:lnTo>
                  <a:lnTo>
                    <a:pt x="1376" y="188"/>
                  </a:lnTo>
                  <a:lnTo>
                    <a:pt x="1664" y="192"/>
                  </a:lnTo>
                </a:path>
              </a:pathLst>
            </a:custGeom>
            <a:noFill/>
            <a:ln w="38100" cap="flat" cmpd="sng">
              <a:solidFill>
                <a:srgbClr val="FF3300"/>
              </a:solidFill>
              <a:prstDash val="sysDot"/>
              <a:round/>
              <a:headEnd type="triangle" w="med" len="me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en-CA" sz="2400" smtClean="0">
                <a:solidFill>
                  <a:srgbClr val="EAEAEA"/>
                </a:solidFill>
                <a:latin typeface="Times New Roman" pitchFamily="18" charset="0"/>
              </a:endParaRPr>
            </a:p>
          </p:txBody>
        </p:sp>
        <p:sp>
          <p:nvSpPr>
            <p:cNvPr id="422" name="Text Box 733"/>
            <p:cNvSpPr txBox="1">
              <a:spLocks noChangeArrowheads="1"/>
            </p:cNvSpPr>
            <p:nvPr/>
          </p:nvSpPr>
          <p:spPr bwMode="auto">
            <a:xfrm>
              <a:off x="10647025" y="3873894"/>
              <a:ext cx="347703" cy="228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1600" smtClean="0">
                  <a:solidFill>
                    <a:srgbClr val="FF3300"/>
                  </a:solidFill>
                  <a:latin typeface="Impact" pitchFamily="34" charset="0"/>
                </a:rPr>
                <a:t>SL</a:t>
              </a:r>
            </a:p>
          </p:txBody>
        </p:sp>
        <p:sp>
          <p:nvSpPr>
            <p:cNvPr id="423" name="Text Box 734"/>
            <p:cNvSpPr txBox="1">
              <a:spLocks noChangeArrowheads="1"/>
            </p:cNvSpPr>
            <p:nvPr/>
          </p:nvSpPr>
          <p:spPr bwMode="auto">
            <a:xfrm>
              <a:off x="10067521" y="3749104"/>
              <a:ext cx="347703" cy="228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1600" smtClean="0">
                  <a:solidFill>
                    <a:srgbClr val="FF3300"/>
                  </a:solidFill>
                  <a:latin typeface="Impact" pitchFamily="34" charset="0"/>
                </a:rPr>
                <a:t>CC</a:t>
              </a:r>
            </a:p>
          </p:txBody>
        </p:sp>
        <p:sp>
          <p:nvSpPr>
            <p:cNvPr id="424" name="Text Box 735"/>
            <p:cNvSpPr txBox="1">
              <a:spLocks noChangeArrowheads="1"/>
            </p:cNvSpPr>
            <p:nvPr/>
          </p:nvSpPr>
          <p:spPr bwMode="auto">
            <a:xfrm>
              <a:off x="10994728" y="3822256"/>
              <a:ext cx="637455" cy="228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1600" smtClean="0">
                  <a:solidFill>
                    <a:srgbClr val="FF3300"/>
                  </a:solidFill>
                  <a:latin typeface="Impact" pitchFamily="34" charset="0"/>
                </a:rPr>
                <a:t>PH + Hy</a:t>
              </a:r>
            </a:p>
          </p:txBody>
        </p:sp>
        <p:sp>
          <p:nvSpPr>
            <p:cNvPr id="425" name="Freeform 794"/>
            <p:cNvSpPr>
              <a:spLocks/>
            </p:cNvSpPr>
            <p:nvPr/>
          </p:nvSpPr>
          <p:spPr bwMode="auto">
            <a:xfrm>
              <a:off x="10647025" y="4132079"/>
              <a:ext cx="154534" cy="122638"/>
            </a:xfrm>
            <a:custGeom>
              <a:avLst/>
              <a:gdLst>
                <a:gd name="T0" fmla="*/ 13 w 27"/>
                <a:gd name="T1" fmla="*/ 23 h 23"/>
                <a:gd name="T2" fmla="*/ 0 w 27"/>
                <a:gd name="T3" fmla="*/ 0 h 23"/>
                <a:gd name="T4" fmla="*/ 27 w 27"/>
                <a:gd name="T5" fmla="*/ 0 h 23"/>
                <a:gd name="T6" fmla="*/ 13 w 27"/>
                <a:gd name="T7" fmla="*/ 23 h 23"/>
              </a:gdLst>
              <a:ahLst/>
              <a:cxnLst>
                <a:cxn ang="0">
                  <a:pos x="T0" y="T1"/>
                </a:cxn>
                <a:cxn ang="0">
                  <a:pos x="T2" y="T3"/>
                </a:cxn>
                <a:cxn ang="0">
                  <a:pos x="T4" y="T5"/>
                </a:cxn>
                <a:cxn ang="0">
                  <a:pos x="T6" y="T7"/>
                </a:cxn>
              </a:cxnLst>
              <a:rect l="0" t="0" r="r" b="b"/>
              <a:pathLst>
                <a:path w="27" h="23">
                  <a:moveTo>
                    <a:pt x="13" y="23"/>
                  </a:moveTo>
                  <a:lnTo>
                    <a:pt x="0" y="0"/>
                  </a:lnTo>
                  <a:lnTo>
                    <a:pt x="27" y="0"/>
                  </a:lnTo>
                  <a:lnTo>
                    <a:pt x="13" y="23"/>
                  </a:lnTo>
                  <a:close/>
                </a:path>
              </a:pathLst>
            </a:custGeom>
            <a:solidFill>
              <a:srgbClr val="EB3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426" name="Freeform 672"/>
            <p:cNvSpPr>
              <a:spLocks/>
            </p:cNvSpPr>
            <p:nvPr/>
          </p:nvSpPr>
          <p:spPr bwMode="auto">
            <a:xfrm>
              <a:off x="10823291" y="4144989"/>
              <a:ext cx="103828" cy="80683"/>
            </a:xfrm>
            <a:custGeom>
              <a:avLst/>
              <a:gdLst>
                <a:gd name="T0" fmla="*/ 9 w 18"/>
                <a:gd name="T1" fmla="*/ 15 h 15"/>
                <a:gd name="T2" fmla="*/ 0 w 18"/>
                <a:gd name="T3" fmla="*/ 0 h 15"/>
                <a:gd name="T4" fmla="*/ 18 w 18"/>
                <a:gd name="T5" fmla="*/ 0 h 15"/>
                <a:gd name="T6" fmla="*/ 9 w 18"/>
                <a:gd name="T7" fmla="*/ 15 h 15"/>
              </a:gdLst>
              <a:ahLst/>
              <a:cxnLst>
                <a:cxn ang="0">
                  <a:pos x="T0" y="T1"/>
                </a:cxn>
                <a:cxn ang="0">
                  <a:pos x="T2" y="T3"/>
                </a:cxn>
                <a:cxn ang="0">
                  <a:pos x="T4" y="T5"/>
                </a:cxn>
                <a:cxn ang="0">
                  <a:pos x="T6" y="T7"/>
                </a:cxn>
              </a:cxnLst>
              <a:rect l="0" t="0" r="r" b="b"/>
              <a:pathLst>
                <a:path w="18" h="15">
                  <a:moveTo>
                    <a:pt x="9" y="15"/>
                  </a:moveTo>
                  <a:lnTo>
                    <a:pt x="0" y="0"/>
                  </a:lnTo>
                  <a:lnTo>
                    <a:pt x="18" y="0"/>
                  </a:lnTo>
                  <a:lnTo>
                    <a:pt x="9" y="15"/>
                  </a:lnTo>
                  <a:close/>
                </a:path>
              </a:pathLst>
            </a:custGeom>
            <a:solidFill>
              <a:srgbClr val="EB3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427" name="Freeform 614"/>
            <p:cNvSpPr>
              <a:spLocks/>
            </p:cNvSpPr>
            <p:nvPr/>
          </p:nvSpPr>
          <p:spPr bwMode="auto">
            <a:xfrm>
              <a:off x="10789487" y="4128852"/>
              <a:ext cx="96584" cy="75304"/>
            </a:xfrm>
            <a:custGeom>
              <a:avLst/>
              <a:gdLst>
                <a:gd name="T0" fmla="*/ 9 w 17"/>
                <a:gd name="T1" fmla="*/ 0 h 14"/>
                <a:gd name="T2" fmla="*/ 17 w 17"/>
                <a:gd name="T3" fmla="*/ 14 h 14"/>
                <a:gd name="T4" fmla="*/ 0 w 17"/>
                <a:gd name="T5" fmla="*/ 14 h 14"/>
                <a:gd name="T6" fmla="*/ 9 w 17"/>
                <a:gd name="T7" fmla="*/ 0 h 14"/>
              </a:gdLst>
              <a:ahLst/>
              <a:cxnLst>
                <a:cxn ang="0">
                  <a:pos x="T0" y="T1"/>
                </a:cxn>
                <a:cxn ang="0">
                  <a:pos x="T2" y="T3"/>
                </a:cxn>
                <a:cxn ang="0">
                  <a:pos x="T4" y="T5"/>
                </a:cxn>
                <a:cxn ang="0">
                  <a:pos x="T6" y="T7"/>
                </a:cxn>
              </a:cxnLst>
              <a:rect l="0" t="0" r="r" b="b"/>
              <a:pathLst>
                <a:path w="17" h="14">
                  <a:moveTo>
                    <a:pt x="9" y="0"/>
                  </a:moveTo>
                  <a:lnTo>
                    <a:pt x="17" y="14"/>
                  </a:lnTo>
                  <a:lnTo>
                    <a:pt x="0" y="14"/>
                  </a:lnTo>
                  <a:lnTo>
                    <a:pt x="9" y="0"/>
                  </a:lnTo>
                  <a:close/>
                </a:path>
              </a:pathLst>
            </a:custGeom>
            <a:solidFill>
              <a:srgbClr val="949393"/>
            </a:solidFill>
            <a:ln w="0">
              <a:solidFill>
                <a:srgbClr val="24211D"/>
              </a:solidFill>
              <a:prstDash val="solid"/>
              <a:round/>
              <a:headEnd/>
              <a:tailEnd/>
            </a:ln>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428" name="Freeform 795"/>
            <p:cNvSpPr>
              <a:spLocks/>
            </p:cNvSpPr>
            <p:nvPr/>
          </p:nvSpPr>
          <p:spPr bwMode="auto">
            <a:xfrm>
              <a:off x="10589075" y="4132079"/>
              <a:ext cx="154534" cy="122638"/>
            </a:xfrm>
            <a:custGeom>
              <a:avLst/>
              <a:gdLst>
                <a:gd name="T0" fmla="*/ 13 w 27"/>
                <a:gd name="T1" fmla="*/ 23 h 23"/>
                <a:gd name="T2" fmla="*/ 0 w 27"/>
                <a:gd name="T3" fmla="*/ 0 h 23"/>
                <a:gd name="T4" fmla="*/ 27 w 27"/>
                <a:gd name="T5" fmla="*/ 0 h 23"/>
                <a:gd name="T6" fmla="*/ 13 w 27"/>
                <a:gd name="T7" fmla="*/ 23 h 23"/>
              </a:gdLst>
              <a:ahLst/>
              <a:cxnLst>
                <a:cxn ang="0">
                  <a:pos x="T0" y="T1"/>
                </a:cxn>
                <a:cxn ang="0">
                  <a:pos x="T2" y="T3"/>
                </a:cxn>
                <a:cxn ang="0">
                  <a:pos x="T4" y="T5"/>
                </a:cxn>
                <a:cxn ang="0">
                  <a:pos x="T6" y="T7"/>
                </a:cxn>
              </a:cxnLst>
              <a:rect l="0" t="0" r="r" b="b"/>
              <a:pathLst>
                <a:path w="27" h="23">
                  <a:moveTo>
                    <a:pt x="13" y="23"/>
                  </a:moveTo>
                  <a:lnTo>
                    <a:pt x="0" y="0"/>
                  </a:lnTo>
                  <a:lnTo>
                    <a:pt x="27" y="0"/>
                  </a:lnTo>
                  <a:lnTo>
                    <a:pt x="13" y="23"/>
                  </a:lnTo>
                  <a:close/>
                </a:path>
              </a:pathLst>
            </a:custGeom>
            <a:solidFill>
              <a:srgbClr val="EB3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z="2400" smtClean="0">
                <a:solidFill>
                  <a:srgbClr val="EAEAEA"/>
                </a:solidFill>
                <a:latin typeface="Times New Roman" pitchFamily="18" charset="0"/>
              </a:endParaRPr>
            </a:p>
          </p:txBody>
        </p:sp>
        <p:sp>
          <p:nvSpPr>
            <p:cNvPr id="429" name="Text Box 796"/>
            <p:cNvSpPr txBox="1">
              <a:spLocks noChangeArrowheads="1"/>
            </p:cNvSpPr>
            <p:nvPr/>
          </p:nvSpPr>
          <p:spPr bwMode="auto">
            <a:xfrm>
              <a:off x="8792612" y="3822256"/>
              <a:ext cx="347703" cy="228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1600" smtClean="0">
                  <a:solidFill>
                    <a:srgbClr val="FF3300"/>
                  </a:solidFill>
                  <a:latin typeface="Impact" pitchFamily="34" charset="0"/>
                </a:rPr>
                <a:t>SL’</a:t>
              </a:r>
            </a:p>
          </p:txBody>
        </p:sp>
        <p:sp>
          <p:nvSpPr>
            <p:cNvPr id="430" name="Freeform 800"/>
            <p:cNvSpPr>
              <a:spLocks/>
            </p:cNvSpPr>
            <p:nvPr/>
          </p:nvSpPr>
          <p:spPr bwMode="auto">
            <a:xfrm>
              <a:off x="11075617" y="4066458"/>
              <a:ext cx="659186" cy="359309"/>
            </a:xfrm>
            <a:custGeom>
              <a:avLst/>
              <a:gdLst>
                <a:gd name="T0" fmla="*/ 121 w 546"/>
                <a:gd name="T1" fmla="*/ 225 h 334"/>
                <a:gd name="T2" fmla="*/ 197 w 546"/>
                <a:gd name="T3" fmla="*/ 317 h 334"/>
                <a:gd name="T4" fmla="*/ 281 w 546"/>
                <a:gd name="T5" fmla="*/ 329 h 334"/>
                <a:gd name="T6" fmla="*/ 345 w 546"/>
                <a:gd name="T7" fmla="*/ 289 h 334"/>
                <a:gd name="T8" fmla="*/ 417 w 546"/>
                <a:gd name="T9" fmla="*/ 237 h 334"/>
                <a:gd name="T10" fmla="*/ 485 w 546"/>
                <a:gd name="T11" fmla="*/ 181 h 334"/>
                <a:gd name="T12" fmla="*/ 529 w 546"/>
                <a:gd name="T13" fmla="*/ 129 h 334"/>
                <a:gd name="T14" fmla="*/ 533 w 546"/>
                <a:gd name="T15" fmla="*/ 49 h 334"/>
                <a:gd name="T16" fmla="*/ 449 w 546"/>
                <a:gd name="T17" fmla="*/ 5 h 334"/>
                <a:gd name="T18" fmla="*/ 321 w 546"/>
                <a:gd name="T19" fmla="*/ 21 h 334"/>
                <a:gd name="T20" fmla="*/ 229 w 546"/>
                <a:gd name="T21" fmla="*/ 65 h 334"/>
                <a:gd name="T22" fmla="*/ 117 w 546"/>
                <a:gd name="T23" fmla="*/ 61 h 334"/>
                <a:gd name="T24" fmla="*/ 33 w 546"/>
                <a:gd name="T25" fmla="*/ 45 h 334"/>
                <a:gd name="T26" fmla="*/ 1 w 546"/>
                <a:gd name="T27" fmla="*/ 105 h 334"/>
                <a:gd name="T28" fmla="*/ 29 w 546"/>
                <a:gd name="T29" fmla="*/ 185 h 334"/>
                <a:gd name="T30" fmla="*/ 121 w 546"/>
                <a:gd name="T31" fmla="*/ 225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46" h="334">
                  <a:moveTo>
                    <a:pt x="121" y="225"/>
                  </a:moveTo>
                  <a:cubicBezTo>
                    <a:pt x="149" y="247"/>
                    <a:pt x="170" y="300"/>
                    <a:pt x="197" y="317"/>
                  </a:cubicBezTo>
                  <a:cubicBezTo>
                    <a:pt x="224" y="334"/>
                    <a:pt x="256" y="334"/>
                    <a:pt x="281" y="329"/>
                  </a:cubicBezTo>
                  <a:cubicBezTo>
                    <a:pt x="306" y="324"/>
                    <a:pt x="322" y="304"/>
                    <a:pt x="345" y="289"/>
                  </a:cubicBezTo>
                  <a:cubicBezTo>
                    <a:pt x="368" y="274"/>
                    <a:pt x="394" y="255"/>
                    <a:pt x="417" y="237"/>
                  </a:cubicBezTo>
                  <a:cubicBezTo>
                    <a:pt x="440" y="219"/>
                    <a:pt x="466" y="199"/>
                    <a:pt x="485" y="181"/>
                  </a:cubicBezTo>
                  <a:cubicBezTo>
                    <a:pt x="504" y="163"/>
                    <a:pt x="521" y="151"/>
                    <a:pt x="529" y="129"/>
                  </a:cubicBezTo>
                  <a:cubicBezTo>
                    <a:pt x="537" y="107"/>
                    <a:pt x="546" y="70"/>
                    <a:pt x="533" y="49"/>
                  </a:cubicBezTo>
                  <a:cubicBezTo>
                    <a:pt x="520" y="28"/>
                    <a:pt x="484" y="10"/>
                    <a:pt x="449" y="5"/>
                  </a:cubicBezTo>
                  <a:cubicBezTo>
                    <a:pt x="414" y="0"/>
                    <a:pt x="358" y="11"/>
                    <a:pt x="321" y="21"/>
                  </a:cubicBezTo>
                  <a:cubicBezTo>
                    <a:pt x="284" y="31"/>
                    <a:pt x="263" y="58"/>
                    <a:pt x="229" y="65"/>
                  </a:cubicBezTo>
                  <a:cubicBezTo>
                    <a:pt x="195" y="72"/>
                    <a:pt x="150" y="64"/>
                    <a:pt x="117" y="61"/>
                  </a:cubicBezTo>
                  <a:cubicBezTo>
                    <a:pt x="84" y="58"/>
                    <a:pt x="52" y="38"/>
                    <a:pt x="33" y="45"/>
                  </a:cubicBezTo>
                  <a:cubicBezTo>
                    <a:pt x="14" y="52"/>
                    <a:pt x="2" y="82"/>
                    <a:pt x="1" y="105"/>
                  </a:cubicBezTo>
                  <a:cubicBezTo>
                    <a:pt x="0" y="128"/>
                    <a:pt x="10" y="165"/>
                    <a:pt x="29" y="185"/>
                  </a:cubicBezTo>
                  <a:cubicBezTo>
                    <a:pt x="48" y="205"/>
                    <a:pt x="93" y="203"/>
                    <a:pt x="121" y="225"/>
                  </a:cubicBezTo>
                  <a:close/>
                </a:path>
              </a:pathLst>
            </a:custGeom>
            <a:solidFill>
              <a:srgbClr val="FF3300">
                <a:alpha val="50000"/>
              </a:srgbClr>
            </a:solidFill>
            <a:ln w="19050" cap="flat" cmpd="sng">
              <a:solidFill>
                <a:srgbClr val="FF505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en-CA" sz="2400" smtClean="0">
                <a:solidFill>
                  <a:srgbClr val="EAEAEA"/>
                </a:solidFill>
                <a:latin typeface="Times New Roman" pitchFamily="18" charset="0"/>
              </a:endParaRPr>
            </a:p>
          </p:txBody>
        </p:sp>
        <p:sp>
          <p:nvSpPr>
            <p:cNvPr id="431" name="Freeform 801"/>
            <p:cNvSpPr>
              <a:spLocks/>
            </p:cNvSpPr>
            <p:nvPr/>
          </p:nvSpPr>
          <p:spPr bwMode="auto">
            <a:xfrm>
              <a:off x="9757245" y="3896485"/>
              <a:ext cx="596406" cy="358232"/>
            </a:xfrm>
            <a:custGeom>
              <a:avLst/>
              <a:gdLst>
                <a:gd name="T0" fmla="*/ 121 w 494"/>
                <a:gd name="T1" fmla="*/ 131 h 333"/>
                <a:gd name="T2" fmla="*/ 17 w 494"/>
                <a:gd name="T3" fmla="*/ 183 h 333"/>
                <a:gd name="T4" fmla="*/ 17 w 494"/>
                <a:gd name="T5" fmla="*/ 243 h 333"/>
                <a:gd name="T6" fmla="*/ 101 w 494"/>
                <a:gd name="T7" fmla="*/ 287 h 333"/>
                <a:gd name="T8" fmla="*/ 165 w 494"/>
                <a:gd name="T9" fmla="*/ 299 h 333"/>
                <a:gd name="T10" fmla="*/ 233 w 494"/>
                <a:gd name="T11" fmla="*/ 327 h 333"/>
                <a:gd name="T12" fmla="*/ 357 w 494"/>
                <a:gd name="T13" fmla="*/ 331 h 333"/>
                <a:gd name="T14" fmla="*/ 441 w 494"/>
                <a:gd name="T15" fmla="*/ 315 h 333"/>
                <a:gd name="T16" fmla="*/ 493 w 494"/>
                <a:gd name="T17" fmla="*/ 287 h 333"/>
                <a:gd name="T18" fmla="*/ 445 w 494"/>
                <a:gd name="T19" fmla="*/ 163 h 333"/>
                <a:gd name="T20" fmla="*/ 353 w 494"/>
                <a:gd name="T21" fmla="*/ 67 h 333"/>
                <a:gd name="T22" fmla="*/ 305 w 494"/>
                <a:gd name="T23" fmla="*/ 35 h 333"/>
                <a:gd name="T24" fmla="*/ 253 w 494"/>
                <a:gd name="T25" fmla="*/ 11 h 333"/>
                <a:gd name="T26" fmla="*/ 189 w 494"/>
                <a:gd name="T27" fmla="*/ 3 h 333"/>
                <a:gd name="T28" fmla="*/ 137 w 494"/>
                <a:gd name="T29" fmla="*/ 31 h 333"/>
                <a:gd name="T30" fmla="*/ 121 w 494"/>
                <a:gd name="T31" fmla="*/ 79 h 333"/>
                <a:gd name="T32" fmla="*/ 121 w 494"/>
                <a:gd name="T33" fmla="*/ 13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4" h="333">
                  <a:moveTo>
                    <a:pt x="121" y="131"/>
                  </a:moveTo>
                  <a:cubicBezTo>
                    <a:pt x="104" y="148"/>
                    <a:pt x="34" y="164"/>
                    <a:pt x="17" y="183"/>
                  </a:cubicBezTo>
                  <a:cubicBezTo>
                    <a:pt x="0" y="202"/>
                    <a:pt x="3" y="226"/>
                    <a:pt x="17" y="243"/>
                  </a:cubicBezTo>
                  <a:cubicBezTo>
                    <a:pt x="31" y="260"/>
                    <a:pt x="76" y="278"/>
                    <a:pt x="101" y="287"/>
                  </a:cubicBezTo>
                  <a:cubicBezTo>
                    <a:pt x="126" y="296"/>
                    <a:pt x="143" y="292"/>
                    <a:pt x="165" y="299"/>
                  </a:cubicBezTo>
                  <a:cubicBezTo>
                    <a:pt x="187" y="306"/>
                    <a:pt x="201" y="322"/>
                    <a:pt x="233" y="327"/>
                  </a:cubicBezTo>
                  <a:cubicBezTo>
                    <a:pt x="265" y="332"/>
                    <a:pt x="322" y="333"/>
                    <a:pt x="357" y="331"/>
                  </a:cubicBezTo>
                  <a:cubicBezTo>
                    <a:pt x="392" y="329"/>
                    <a:pt x="418" y="322"/>
                    <a:pt x="441" y="315"/>
                  </a:cubicBezTo>
                  <a:cubicBezTo>
                    <a:pt x="464" y="308"/>
                    <a:pt x="492" y="312"/>
                    <a:pt x="493" y="287"/>
                  </a:cubicBezTo>
                  <a:cubicBezTo>
                    <a:pt x="494" y="262"/>
                    <a:pt x="468" y="200"/>
                    <a:pt x="445" y="163"/>
                  </a:cubicBezTo>
                  <a:cubicBezTo>
                    <a:pt x="422" y="126"/>
                    <a:pt x="376" y="88"/>
                    <a:pt x="353" y="67"/>
                  </a:cubicBezTo>
                  <a:cubicBezTo>
                    <a:pt x="330" y="46"/>
                    <a:pt x="322" y="44"/>
                    <a:pt x="305" y="35"/>
                  </a:cubicBezTo>
                  <a:cubicBezTo>
                    <a:pt x="288" y="26"/>
                    <a:pt x="272" y="16"/>
                    <a:pt x="253" y="11"/>
                  </a:cubicBezTo>
                  <a:cubicBezTo>
                    <a:pt x="234" y="6"/>
                    <a:pt x="208" y="0"/>
                    <a:pt x="189" y="3"/>
                  </a:cubicBezTo>
                  <a:cubicBezTo>
                    <a:pt x="170" y="6"/>
                    <a:pt x="148" y="18"/>
                    <a:pt x="137" y="31"/>
                  </a:cubicBezTo>
                  <a:cubicBezTo>
                    <a:pt x="126" y="44"/>
                    <a:pt x="125" y="64"/>
                    <a:pt x="121" y="79"/>
                  </a:cubicBezTo>
                  <a:cubicBezTo>
                    <a:pt x="117" y="94"/>
                    <a:pt x="138" y="114"/>
                    <a:pt x="121" y="131"/>
                  </a:cubicBezTo>
                  <a:close/>
                </a:path>
              </a:pathLst>
            </a:custGeom>
            <a:solidFill>
              <a:srgbClr val="FF3300">
                <a:alpha val="50000"/>
              </a:srgbClr>
            </a:solidFill>
            <a:ln w="19050" cap="flat" cmpd="sng">
              <a:solidFill>
                <a:srgbClr val="FF505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en-CA" sz="2400" smtClean="0">
                <a:solidFill>
                  <a:srgbClr val="EAEAEA"/>
                </a:solidFill>
                <a:latin typeface="Times New Roman" pitchFamily="18" charset="0"/>
              </a:endParaRPr>
            </a:p>
          </p:txBody>
        </p:sp>
        <p:sp>
          <p:nvSpPr>
            <p:cNvPr id="432" name="Freeform 802"/>
            <p:cNvSpPr>
              <a:spLocks/>
            </p:cNvSpPr>
            <p:nvPr/>
          </p:nvSpPr>
          <p:spPr bwMode="auto">
            <a:xfrm>
              <a:off x="10453857" y="4101958"/>
              <a:ext cx="458774" cy="161366"/>
            </a:xfrm>
            <a:custGeom>
              <a:avLst/>
              <a:gdLst>
                <a:gd name="T0" fmla="*/ 92 w 380"/>
                <a:gd name="T1" fmla="*/ 12 h 150"/>
                <a:gd name="T2" fmla="*/ 12 w 380"/>
                <a:gd name="T3" fmla="*/ 24 h 150"/>
                <a:gd name="T4" fmla="*/ 20 w 380"/>
                <a:gd name="T5" fmla="*/ 68 h 150"/>
                <a:gd name="T6" fmla="*/ 72 w 380"/>
                <a:gd name="T7" fmla="*/ 96 h 150"/>
                <a:gd name="T8" fmla="*/ 116 w 380"/>
                <a:gd name="T9" fmla="*/ 108 h 150"/>
                <a:gd name="T10" fmla="*/ 180 w 380"/>
                <a:gd name="T11" fmla="*/ 144 h 150"/>
                <a:gd name="T12" fmla="*/ 216 w 380"/>
                <a:gd name="T13" fmla="*/ 144 h 150"/>
                <a:gd name="T14" fmla="*/ 260 w 380"/>
                <a:gd name="T15" fmla="*/ 128 h 150"/>
                <a:gd name="T16" fmla="*/ 292 w 380"/>
                <a:gd name="T17" fmla="*/ 112 h 150"/>
                <a:gd name="T18" fmla="*/ 332 w 380"/>
                <a:gd name="T19" fmla="*/ 108 h 150"/>
                <a:gd name="T20" fmla="*/ 360 w 380"/>
                <a:gd name="T21" fmla="*/ 92 h 150"/>
                <a:gd name="T22" fmla="*/ 380 w 380"/>
                <a:gd name="T23" fmla="*/ 64 h 150"/>
                <a:gd name="T24" fmla="*/ 360 w 380"/>
                <a:gd name="T25" fmla="*/ 24 h 150"/>
                <a:gd name="T26" fmla="*/ 304 w 380"/>
                <a:gd name="T27" fmla="*/ 4 h 150"/>
                <a:gd name="T28" fmla="*/ 252 w 380"/>
                <a:gd name="T29" fmla="*/ 0 h 150"/>
                <a:gd name="T30" fmla="*/ 200 w 380"/>
                <a:gd name="T31" fmla="*/ 4 h 150"/>
                <a:gd name="T32" fmla="*/ 152 w 380"/>
                <a:gd name="T33" fmla="*/ 8 h 150"/>
                <a:gd name="T34" fmla="*/ 92 w 380"/>
                <a:gd name="T35" fmla="*/ 12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0" h="150">
                  <a:moveTo>
                    <a:pt x="92" y="12"/>
                  </a:moveTo>
                  <a:cubicBezTo>
                    <a:pt x="69" y="15"/>
                    <a:pt x="24" y="15"/>
                    <a:pt x="12" y="24"/>
                  </a:cubicBezTo>
                  <a:cubicBezTo>
                    <a:pt x="0" y="33"/>
                    <a:pt x="10" y="56"/>
                    <a:pt x="20" y="68"/>
                  </a:cubicBezTo>
                  <a:cubicBezTo>
                    <a:pt x="30" y="80"/>
                    <a:pt x="56" y="89"/>
                    <a:pt x="72" y="96"/>
                  </a:cubicBezTo>
                  <a:cubicBezTo>
                    <a:pt x="88" y="103"/>
                    <a:pt x="98" y="100"/>
                    <a:pt x="116" y="108"/>
                  </a:cubicBezTo>
                  <a:cubicBezTo>
                    <a:pt x="134" y="116"/>
                    <a:pt x="163" y="138"/>
                    <a:pt x="180" y="144"/>
                  </a:cubicBezTo>
                  <a:cubicBezTo>
                    <a:pt x="197" y="150"/>
                    <a:pt x="203" y="147"/>
                    <a:pt x="216" y="144"/>
                  </a:cubicBezTo>
                  <a:cubicBezTo>
                    <a:pt x="229" y="141"/>
                    <a:pt x="247" y="133"/>
                    <a:pt x="260" y="128"/>
                  </a:cubicBezTo>
                  <a:cubicBezTo>
                    <a:pt x="273" y="123"/>
                    <a:pt x="280" y="115"/>
                    <a:pt x="292" y="112"/>
                  </a:cubicBezTo>
                  <a:cubicBezTo>
                    <a:pt x="304" y="109"/>
                    <a:pt x="321" y="111"/>
                    <a:pt x="332" y="108"/>
                  </a:cubicBezTo>
                  <a:cubicBezTo>
                    <a:pt x="343" y="105"/>
                    <a:pt x="352" y="99"/>
                    <a:pt x="360" y="92"/>
                  </a:cubicBezTo>
                  <a:cubicBezTo>
                    <a:pt x="368" y="85"/>
                    <a:pt x="380" y="75"/>
                    <a:pt x="380" y="64"/>
                  </a:cubicBezTo>
                  <a:cubicBezTo>
                    <a:pt x="380" y="53"/>
                    <a:pt x="373" y="34"/>
                    <a:pt x="360" y="24"/>
                  </a:cubicBezTo>
                  <a:cubicBezTo>
                    <a:pt x="347" y="14"/>
                    <a:pt x="322" y="8"/>
                    <a:pt x="304" y="4"/>
                  </a:cubicBezTo>
                  <a:cubicBezTo>
                    <a:pt x="286" y="0"/>
                    <a:pt x="269" y="0"/>
                    <a:pt x="252" y="0"/>
                  </a:cubicBezTo>
                  <a:cubicBezTo>
                    <a:pt x="235" y="0"/>
                    <a:pt x="217" y="3"/>
                    <a:pt x="200" y="4"/>
                  </a:cubicBezTo>
                  <a:cubicBezTo>
                    <a:pt x="183" y="5"/>
                    <a:pt x="171" y="7"/>
                    <a:pt x="152" y="8"/>
                  </a:cubicBezTo>
                  <a:cubicBezTo>
                    <a:pt x="133" y="9"/>
                    <a:pt x="115" y="9"/>
                    <a:pt x="92" y="12"/>
                  </a:cubicBezTo>
                  <a:close/>
                </a:path>
              </a:pathLst>
            </a:custGeom>
            <a:solidFill>
              <a:srgbClr val="FF3300">
                <a:alpha val="50000"/>
              </a:srgbClr>
            </a:solidFill>
            <a:ln w="19050" cap="flat" cmpd="sng">
              <a:solidFill>
                <a:srgbClr val="FF505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en-CA" sz="2400" smtClean="0">
                <a:solidFill>
                  <a:srgbClr val="EAEAEA"/>
                </a:solidFill>
                <a:latin typeface="Times New Roman" pitchFamily="18" charset="0"/>
              </a:endParaRPr>
            </a:p>
          </p:txBody>
        </p:sp>
      </p:grpSp>
      <p:sp>
        <p:nvSpPr>
          <p:cNvPr id="435" name="Rectangle 744"/>
          <p:cNvSpPr>
            <a:spLocks noChangeArrowheads="1"/>
          </p:cNvSpPr>
          <p:nvPr/>
        </p:nvSpPr>
        <p:spPr bwMode="auto">
          <a:xfrm rot="5400000">
            <a:off x="38166" y="4555779"/>
            <a:ext cx="2223625" cy="1652901"/>
          </a:xfrm>
          <a:prstGeom prst="rect">
            <a:avLst/>
          </a:prstGeom>
          <a:noFill/>
          <a:ln w="38100">
            <a:solidFill>
              <a:srgbClr val="EAEAE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CA" sz="2400" b="0" i="0" u="none" strike="noStrike" kern="0" cap="none" spc="0" normalizeH="0" baseline="0" noProof="0" smtClean="0">
              <a:ln>
                <a:noFill/>
              </a:ln>
              <a:solidFill>
                <a:srgbClr val="EAEAEA"/>
              </a:solidFill>
              <a:effectLst/>
              <a:uLnTx/>
              <a:uFillTx/>
              <a:latin typeface="Times New Roman" pitchFamily="18" charset="0"/>
            </a:endParaRPr>
          </a:p>
        </p:txBody>
      </p:sp>
      <p:sp>
        <p:nvSpPr>
          <p:cNvPr id="436" name="TextBox 435"/>
          <p:cNvSpPr txBox="1"/>
          <p:nvPr/>
        </p:nvSpPr>
        <p:spPr>
          <a:xfrm>
            <a:off x="2339751" y="6075874"/>
            <a:ext cx="1466182" cy="584775"/>
          </a:xfrm>
          <a:prstGeom prst="rect">
            <a:avLst/>
          </a:prstGeom>
          <a:solidFill>
            <a:schemeClr val="tx1">
              <a:lumMod val="85000"/>
            </a:schemeClr>
          </a:solidFill>
        </p:spPr>
        <p:txBody>
          <a:bodyPr wrap="square" rtlCol="0">
            <a:spAutoFit/>
          </a:bodyPr>
          <a:lstStyle/>
          <a:p>
            <a:r>
              <a:rPr lang="en-US" altLang="en-US" sz="1600" dirty="0">
                <a:solidFill>
                  <a:schemeClr val="bg1"/>
                </a:solidFill>
              </a:rPr>
              <a:t>Bootjack </a:t>
            </a:r>
            <a:r>
              <a:rPr lang="en-US" altLang="en-US" sz="1600" dirty="0" smtClean="0">
                <a:solidFill>
                  <a:schemeClr val="bg1"/>
                </a:solidFill>
              </a:rPr>
              <a:t>stock Mount Polley </a:t>
            </a:r>
            <a:endParaRPr lang="en-CA" sz="1600" dirty="0">
              <a:solidFill>
                <a:schemeClr val="bg1"/>
              </a:solidFill>
            </a:endParaRPr>
          </a:p>
        </p:txBody>
      </p:sp>
      <p:sp>
        <p:nvSpPr>
          <p:cNvPr id="437" name="TextBox 436"/>
          <p:cNvSpPr txBox="1"/>
          <p:nvPr/>
        </p:nvSpPr>
        <p:spPr>
          <a:xfrm>
            <a:off x="473304" y="6084585"/>
            <a:ext cx="1362908" cy="584775"/>
          </a:xfrm>
          <a:prstGeom prst="rect">
            <a:avLst/>
          </a:prstGeom>
          <a:solidFill>
            <a:schemeClr val="tx1">
              <a:lumMod val="85000"/>
            </a:schemeClr>
          </a:solidFill>
        </p:spPr>
        <p:txBody>
          <a:bodyPr wrap="square" rtlCol="0">
            <a:spAutoFit/>
          </a:bodyPr>
          <a:lstStyle/>
          <a:p>
            <a:pPr algn="ctr"/>
            <a:r>
              <a:rPr lang="en-US" altLang="en-US" sz="1600" dirty="0" smtClean="0">
                <a:solidFill>
                  <a:schemeClr val="bg1"/>
                </a:solidFill>
              </a:rPr>
              <a:t>I-4</a:t>
            </a:r>
            <a:endParaRPr lang="en-CA" sz="1600" dirty="0">
              <a:solidFill>
                <a:schemeClr val="bg1"/>
              </a:solidFill>
            </a:endParaRPr>
          </a:p>
          <a:p>
            <a:pPr algn="ctr"/>
            <a:r>
              <a:rPr lang="en-US" altLang="en-US" sz="1600" dirty="0" smtClean="0">
                <a:solidFill>
                  <a:schemeClr val="bg1"/>
                </a:solidFill>
              </a:rPr>
              <a:t>Galore Creek</a:t>
            </a:r>
            <a:endParaRPr lang="en-CA" sz="1600" dirty="0">
              <a:solidFill>
                <a:schemeClr val="bg1"/>
              </a:solidFill>
            </a:endParaRPr>
          </a:p>
        </p:txBody>
      </p:sp>
      <p:sp>
        <p:nvSpPr>
          <p:cNvPr id="438" name="TextBox 437"/>
          <p:cNvSpPr txBox="1"/>
          <p:nvPr/>
        </p:nvSpPr>
        <p:spPr>
          <a:xfrm>
            <a:off x="3851920" y="5877272"/>
            <a:ext cx="5256585" cy="1015663"/>
          </a:xfrm>
          <a:prstGeom prst="rect">
            <a:avLst/>
          </a:prstGeom>
          <a:noFill/>
        </p:spPr>
        <p:txBody>
          <a:bodyPr wrap="square" rtlCol="0">
            <a:spAutoFit/>
          </a:bodyPr>
          <a:lstStyle/>
          <a:p>
            <a:pPr algn="r"/>
            <a:r>
              <a:rPr lang="en-CA" sz="3000" b="1" i="1" dirty="0" smtClean="0"/>
              <a:t>Low-degree partial melts </a:t>
            </a:r>
            <a:r>
              <a:rPr lang="en-CA" sz="3000" b="1" i="1" dirty="0" err="1" smtClean="0"/>
              <a:t>metasomatised</a:t>
            </a:r>
            <a:r>
              <a:rPr lang="en-CA" sz="3000" b="1" i="1" dirty="0" smtClean="0"/>
              <a:t> mantle</a:t>
            </a:r>
            <a:endParaRPr lang="en-CA" sz="3000" b="1" i="1" dirty="0"/>
          </a:p>
        </p:txBody>
      </p:sp>
      <p:grpSp>
        <p:nvGrpSpPr>
          <p:cNvPr id="439" name="Group 438"/>
          <p:cNvGrpSpPr/>
          <p:nvPr/>
        </p:nvGrpSpPr>
        <p:grpSpPr>
          <a:xfrm>
            <a:off x="7323375" y="-179097"/>
            <a:ext cx="1785129" cy="2844629"/>
            <a:chOff x="5904877" y="525567"/>
            <a:chExt cx="1785129" cy="2844629"/>
          </a:xfrm>
        </p:grpSpPr>
        <p:pic>
          <p:nvPicPr>
            <p:cNvPr id="440" name="Picture 439"/>
            <p:cNvPicPr>
              <a:picLocks noChangeAspect="1"/>
            </p:cNvPicPr>
            <p:nvPr/>
          </p:nvPicPr>
          <p:blipFill rotWithShape="1">
            <a:blip r:embed="rId8" cstate="print">
              <a:extLst>
                <a:ext uri="{28A0092B-C50C-407E-A947-70E740481C1C}">
                  <a14:useLocalDpi xmlns:a14="http://schemas.microsoft.com/office/drawing/2010/main" val="0"/>
                </a:ext>
              </a:extLst>
            </a:blip>
            <a:srcRect l="4934" t="-13277" r="30920" b="-3005"/>
            <a:stretch/>
          </p:blipFill>
          <p:spPr>
            <a:xfrm>
              <a:off x="5904877" y="525567"/>
              <a:ext cx="1762872" cy="2657503"/>
            </a:xfrm>
            <a:prstGeom prst="rect">
              <a:avLst/>
            </a:prstGeom>
          </p:spPr>
        </p:pic>
        <p:sp>
          <p:nvSpPr>
            <p:cNvPr id="441" name="Rectangle 773"/>
            <p:cNvSpPr>
              <a:spLocks noChangeArrowheads="1"/>
            </p:cNvSpPr>
            <p:nvPr/>
          </p:nvSpPr>
          <p:spPr bwMode="auto">
            <a:xfrm rot="5400000">
              <a:off x="5637136" y="1075200"/>
              <a:ext cx="2320611" cy="1785129"/>
            </a:xfrm>
            <a:prstGeom prst="rect">
              <a:avLst/>
            </a:prstGeom>
            <a:noFill/>
            <a:ln w="38100">
              <a:solidFill>
                <a:srgbClr val="EAEAE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CA" sz="2400" b="0" i="0" u="none" strike="noStrike" kern="0" cap="none" spc="0" normalizeH="0" baseline="0" noProof="0" smtClean="0">
                <a:ln>
                  <a:noFill/>
                </a:ln>
                <a:solidFill>
                  <a:srgbClr val="EAEAEA"/>
                </a:solidFill>
                <a:effectLst/>
                <a:uLnTx/>
                <a:uFillTx/>
                <a:latin typeface="Times New Roman" pitchFamily="18" charset="0"/>
              </a:endParaRPr>
            </a:p>
          </p:txBody>
        </p:sp>
        <p:sp>
          <p:nvSpPr>
            <p:cNvPr id="442" name="TextBox 441"/>
            <p:cNvSpPr txBox="1"/>
            <p:nvPr/>
          </p:nvSpPr>
          <p:spPr>
            <a:xfrm>
              <a:off x="6025675" y="2785421"/>
              <a:ext cx="1543534" cy="584775"/>
            </a:xfrm>
            <a:prstGeom prst="rect">
              <a:avLst/>
            </a:prstGeom>
            <a:solidFill>
              <a:schemeClr val="tx1">
                <a:lumMod val="85000"/>
              </a:schemeClr>
            </a:solidFill>
          </p:spPr>
          <p:txBody>
            <a:bodyPr wrap="square" rtlCol="0">
              <a:spAutoFit/>
            </a:bodyPr>
            <a:lstStyle/>
            <a:p>
              <a:pPr algn="ctr"/>
              <a:r>
                <a:rPr lang="en-US" altLang="en-US" sz="1600" dirty="0" smtClean="0">
                  <a:solidFill>
                    <a:schemeClr val="bg1"/>
                  </a:solidFill>
                </a:rPr>
                <a:t>Sugarloaf dike </a:t>
              </a:r>
              <a:r>
                <a:rPr lang="en-US" altLang="en-US" sz="1600" dirty="0">
                  <a:solidFill>
                    <a:schemeClr val="bg1"/>
                  </a:solidFill>
                </a:rPr>
                <a:t> </a:t>
              </a:r>
              <a:r>
                <a:rPr lang="en-US" altLang="en-US" sz="1600" dirty="0" smtClean="0">
                  <a:solidFill>
                    <a:schemeClr val="bg1"/>
                  </a:solidFill>
                </a:rPr>
                <a:t> Ajax West</a:t>
              </a:r>
              <a:endParaRPr lang="en-CA" sz="1600" dirty="0">
                <a:solidFill>
                  <a:schemeClr val="bg1"/>
                </a:solidFill>
              </a:endParaRPr>
            </a:p>
          </p:txBody>
        </p:sp>
      </p:grpSp>
    </p:spTree>
    <p:extLst>
      <p:ext uri="{BB962C8B-B14F-4D97-AF65-F5344CB8AC3E}">
        <p14:creationId xmlns:p14="http://schemas.microsoft.com/office/powerpoint/2010/main" val="41952448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JackFm.jpg"/>
          <p:cNvPicPr>
            <a:picLocks noChangeAspect="1"/>
          </p:cNvPicPr>
          <p:nvPr/>
        </p:nvPicPr>
        <p:blipFill rotWithShape="1">
          <a:blip r:embed="rId3" cstate="print">
            <a:extLst>
              <a:ext uri="{28A0092B-C50C-407E-A947-70E740481C1C}">
                <a14:useLocalDpi xmlns:a14="http://schemas.microsoft.com/office/drawing/2010/main" val="0"/>
              </a:ext>
            </a:extLst>
          </a:blip>
          <a:srcRect r="16182"/>
          <a:stretch/>
        </p:blipFill>
        <p:spPr bwMode="auto">
          <a:xfrm>
            <a:off x="35496" y="2492524"/>
            <a:ext cx="3737790" cy="297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07504" y="4815756"/>
            <a:ext cx="3547120" cy="905970"/>
          </a:xfrm>
          <a:prstGeom prst="rect">
            <a:avLst/>
          </a:prstGeom>
          <a:solidFill>
            <a:schemeClr val="bg1">
              <a:lumMod val="8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sz="2400">
              <a:solidFill>
                <a:srgbClr val="EAEAEA"/>
              </a:solidFill>
            </a:endParaRPr>
          </a:p>
        </p:txBody>
      </p:sp>
      <p:sp>
        <p:nvSpPr>
          <p:cNvPr id="6" name="Subtitle 2"/>
          <p:cNvSpPr txBox="1">
            <a:spLocks/>
          </p:cNvSpPr>
          <p:nvPr/>
        </p:nvSpPr>
        <p:spPr>
          <a:xfrm>
            <a:off x="110040" y="4797152"/>
            <a:ext cx="3615556" cy="1027454"/>
          </a:xfrm>
          <a:prstGeom prst="rect">
            <a:avLst/>
          </a:prstGeom>
        </p:spPr>
        <p:txBody>
          <a:bodyPr>
            <a:normAutofit lnSpcReduction="10000"/>
          </a:bodyPr>
          <a:lstStyle/>
          <a:p>
            <a:pPr>
              <a:defRPr/>
            </a:pPr>
            <a:r>
              <a:rPr lang="en-CA" sz="1600" dirty="0">
                <a:solidFill>
                  <a:srgbClr val="EAEAEA"/>
                </a:solidFill>
                <a:effectLst>
                  <a:outerShdw blurRad="38100" dist="38100" dir="2700000" algn="tl">
                    <a:srgbClr val="000000">
                      <a:alpha val="43137"/>
                    </a:srgbClr>
                  </a:outerShdw>
                </a:effectLst>
                <a:latin typeface="Arial" pitchFamily="34" charset="0"/>
                <a:cs typeface="Arial" pitchFamily="34" charset="0"/>
              </a:rPr>
              <a:t>Angular unconformity </a:t>
            </a:r>
            <a:r>
              <a:rPr lang="en-CA" sz="1600" dirty="0" smtClean="0">
                <a:solidFill>
                  <a:srgbClr val="EAEAEA"/>
                </a:solidFill>
                <a:effectLst>
                  <a:outerShdw blurRad="38100" dist="38100" dir="2700000" algn="tl">
                    <a:srgbClr val="000000">
                      <a:alpha val="43137"/>
                    </a:srgbClr>
                  </a:outerShdw>
                </a:effectLst>
                <a:latin typeface="Arial" pitchFamily="34" charset="0"/>
                <a:cs typeface="Arial" pitchFamily="34" charset="0"/>
              </a:rPr>
              <a:t>- </a:t>
            </a:r>
            <a:r>
              <a:rPr lang="en-CA" sz="1600" dirty="0" err="1" smtClean="0">
                <a:solidFill>
                  <a:srgbClr val="EAEAEA"/>
                </a:solidFill>
                <a:effectLst>
                  <a:outerShdw blurRad="38100" dist="38100" dir="2700000" algn="tl">
                    <a:srgbClr val="000000">
                      <a:alpha val="43137"/>
                    </a:srgbClr>
                  </a:outerShdw>
                </a:effectLst>
                <a:latin typeface="Arial" pitchFamily="34" charset="0"/>
                <a:cs typeface="Arial" pitchFamily="34" charset="0"/>
              </a:rPr>
              <a:t>subvertical</a:t>
            </a:r>
            <a:r>
              <a:rPr lang="en-CA" sz="1600" dirty="0" smtClean="0">
                <a:solidFill>
                  <a:srgbClr val="EAEAEA"/>
                </a:solidFill>
                <a:effectLst>
                  <a:outerShdw blurRad="38100" dist="38100" dir="2700000" algn="tl">
                    <a:srgbClr val="000000">
                      <a:alpha val="43137"/>
                    </a:srgbClr>
                  </a:outerShdw>
                </a:effectLst>
                <a:latin typeface="Arial" pitchFamily="34" charset="0"/>
                <a:cs typeface="Arial" pitchFamily="34" charset="0"/>
              </a:rPr>
              <a:t> </a:t>
            </a:r>
            <a:r>
              <a:rPr lang="en-CA" sz="1600" dirty="0">
                <a:solidFill>
                  <a:srgbClr val="EAEAEA"/>
                </a:solidFill>
                <a:effectLst>
                  <a:outerShdw blurRad="38100" dist="38100" dir="2700000" algn="tl">
                    <a:srgbClr val="000000">
                      <a:alpha val="43137"/>
                    </a:srgbClr>
                  </a:outerShdw>
                </a:effectLst>
                <a:latin typeface="Arial" pitchFamily="34" charset="0"/>
                <a:cs typeface="Arial" pitchFamily="34" charset="0"/>
              </a:rPr>
              <a:t>Stuhini Group mudstones and Jack Formation at base of Hazelton </a:t>
            </a:r>
            <a:r>
              <a:rPr lang="en-CA" sz="1600" dirty="0" smtClean="0">
                <a:solidFill>
                  <a:srgbClr val="EAEAEA"/>
                </a:solidFill>
                <a:effectLst>
                  <a:outerShdw blurRad="38100" dist="38100" dir="2700000" algn="tl">
                    <a:srgbClr val="000000">
                      <a:alpha val="43137"/>
                    </a:srgbClr>
                  </a:outerShdw>
                </a:effectLst>
                <a:latin typeface="Arial" pitchFamily="34" charset="0"/>
                <a:cs typeface="Arial" pitchFamily="34" charset="0"/>
              </a:rPr>
              <a:t>Group (</a:t>
            </a:r>
            <a:r>
              <a:rPr lang="en-CA" sz="1600" dirty="0">
                <a:solidFill>
                  <a:srgbClr val="EAEAEA"/>
                </a:solidFill>
                <a:effectLst>
                  <a:outerShdw blurRad="38100" dist="38100" dir="2700000" algn="tl">
                    <a:srgbClr val="000000">
                      <a:alpha val="43137"/>
                    </a:srgbClr>
                  </a:outerShdw>
                </a:effectLst>
                <a:latin typeface="Arial" pitchFamily="34" charset="0"/>
                <a:cs typeface="Arial" pitchFamily="34" charset="0"/>
              </a:rPr>
              <a:t>Henderson et al., 1992)</a:t>
            </a:r>
            <a:endParaRPr lang="en-CA" sz="1600" dirty="0">
              <a:solidFill>
                <a:srgbClr val="EAEAEA"/>
              </a:solidFill>
              <a:effectLst>
                <a:outerShdw blurRad="38100" dist="38100" dir="2700000" algn="tl">
                  <a:srgbClr val="000000">
                    <a:alpha val="43137"/>
                  </a:srgbClr>
                </a:outerShdw>
              </a:effectLst>
              <a:latin typeface="Impact"/>
            </a:endParaRPr>
          </a:p>
          <a:p>
            <a:pPr fontAlgn="auto">
              <a:spcBef>
                <a:spcPts val="0"/>
              </a:spcBef>
              <a:spcAft>
                <a:spcPts val="0"/>
              </a:spcAft>
              <a:defRPr/>
            </a:pPr>
            <a:endParaRPr lang="en-CA" sz="1600" dirty="0">
              <a:solidFill>
                <a:srgbClr val="EAEAEA"/>
              </a:solidFill>
              <a:effectLst>
                <a:outerShdw blurRad="38100" dist="38100" dir="2700000" algn="tl">
                  <a:srgbClr val="000000">
                    <a:alpha val="43137"/>
                  </a:srgbClr>
                </a:outerShdw>
              </a:effectLst>
              <a:latin typeface="Impact"/>
            </a:endParaRPr>
          </a:p>
        </p:txBody>
      </p:sp>
      <p:pic>
        <p:nvPicPr>
          <p:cNvPr id="8" name="Picture 2"/>
          <p:cNvPicPr>
            <a:picLocks noChangeAspect="1"/>
          </p:cNvPicPr>
          <p:nvPr/>
        </p:nvPicPr>
        <p:blipFill>
          <a:blip r:embed="rId4" cstate="print">
            <a:extLst>
              <a:ext uri="{28A0092B-C50C-407E-A947-70E740481C1C}">
                <a14:useLocalDpi xmlns:a14="http://schemas.microsoft.com/office/drawing/2010/main" val="0"/>
              </a:ext>
            </a:extLst>
          </a:blip>
          <a:srcRect b="17854"/>
          <a:stretch>
            <a:fillRect/>
          </a:stretch>
        </p:blipFill>
        <p:spPr bwMode="auto">
          <a:xfrm>
            <a:off x="3275856" y="875958"/>
            <a:ext cx="2895600"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11"/>
          <p:cNvGrpSpPr>
            <a:grpSpLocks/>
          </p:cNvGrpSpPr>
          <p:nvPr/>
        </p:nvGrpSpPr>
        <p:grpSpPr bwMode="auto">
          <a:xfrm>
            <a:off x="3661619" y="2020545"/>
            <a:ext cx="533400" cy="538163"/>
            <a:chOff x="7086600" y="3276600"/>
            <a:chExt cx="533400" cy="538460"/>
          </a:xfrm>
        </p:grpSpPr>
        <p:sp>
          <p:nvSpPr>
            <p:cNvPr id="10" name="Oval 3"/>
            <p:cNvSpPr>
              <a:spLocks noChangeArrowheads="1"/>
            </p:cNvSpPr>
            <p:nvPr/>
          </p:nvSpPr>
          <p:spPr bwMode="auto">
            <a:xfrm>
              <a:off x="7086600" y="3276600"/>
              <a:ext cx="533400" cy="533400"/>
            </a:xfrm>
            <a:prstGeom prst="ellipse">
              <a:avLst/>
            </a:prstGeom>
            <a:solidFill>
              <a:schemeClr val="accent1"/>
            </a:solidFill>
            <a:ln w="9525" algn="ctr">
              <a:solidFill>
                <a:schemeClr val="tx1"/>
              </a:solidFill>
              <a:round/>
              <a:headEnd/>
              <a:tailEnd/>
            </a:ln>
          </p:spPr>
          <p:txBody>
            <a:bodyPr wrap="none"/>
            <a:lstStyle/>
            <a:p>
              <a:endParaRPr lang="en-US" sz="2400" smtClean="0">
                <a:solidFill>
                  <a:srgbClr val="EAEAEA"/>
                </a:solidFill>
                <a:latin typeface="Times New Roman" pitchFamily="18" charset="0"/>
              </a:endParaRPr>
            </a:p>
          </p:txBody>
        </p:sp>
        <p:sp>
          <p:nvSpPr>
            <p:cNvPr id="11" name="TextBox 10"/>
            <p:cNvSpPr txBox="1">
              <a:spLocks noChangeArrowheads="1"/>
            </p:cNvSpPr>
            <p:nvPr/>
          </p:nvSpPr>
          <p:spPr bwMode="auto">
            <a:xfrm>
              <a:off x="7124700" y="3291840"/>
              <a:ext cx="4953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CA" sz="2800" smtClean="0">
                  <a:solidFill>
                    <a:srgbClr val="EAEAEA"/>
                  </a:solidFill>
                </a:rPr>
                <a:t>U</a:t>
              </a:r>
            </a:p>
          </p:txBody>
        </p:sp>
      </p:grpSp>
      <p:grpSp>
        <p:nvGrpSpPr>
          <p:cNvPr id="12" name="Group 15"/>
          <p:cNvGrpSpPr>
            <a:grpSpLocks/>
          </p:cNvGrpSpPr>
          <p:nvPr/>
        </p:nvGrpSpPr>
        <p:grpSpPr bwMode="auto">
          <a:xfrm>
            <a:off x="3661619" y="1510958"/>
            <a:ext cx="533400" cy="538162"/>
            <a:chOff x="7086600" y="3276600"/>
            <a:chExt cx="533400" cy="538460"/>
          </a:xfrm>
        </p:grpSpPr>
        <p:sp>
          <p:nvSpPr>
            <p:cNvPr id="13" name="Oval 16"/>
            <p:cNvSpPr>
              <a:spLocks noChangeArrowheads="1"/>
            </p:cNvSpPr>
            <p:nvPr/>
          </p:nvSpPr>
          <p:spPr bwMode="auto">
            <a:xfrm>
              <a:off x="7086600" y="3276600"/>
              <a:ext cx="533400" cy="533400"/>
            </a:xfrm>
            <a:prstGeom prst="ellipse">
              <a:avLst/>
            </a:prstGeom>
            <a:solidFill>
              <a:schemeClr val="accent1"/>
            </a:solidFill>
            <a:ln w="9525" algn="ctr">
              <a:solidFill>
                <a:schemeClr val="tx1"/>
              </a:solidFill>
              <a:round/>
              <a:headEnd/>
              <a:tailEnd/>
            </a:ln>
          </p:spPr>
          <p:txBody>
            <a:bodyPr wrap="none"/>
            <a:lstStyle/>
            <a:p>
              <a:endParaRPr lang="en-US" sz="2400" smtClean="0">
                <a:solidFill>
                  <a:srgbClr val="EAEAEA"/>
                </a:solidFill>
                <a:latin typeface="Times New Roman" pitchFamily="18" charset="0"/>
              </a:endParaRPr>
            </a:p>
          </p:txBody>
        </p:sp>
        <p:sp>
          <p:nvSpPr>
            <p:cNvPr id="14" name="TextBox 17"/>
            <p:cNvSpPr txBox="1">
              <a:spLocks noChangeArrowheads="1"/>
            </p:cNvSpPr>
            <p:nvPr/>
          </p:nvSpPr>
          <p:spPr bwMode="auto">
            <a:xfrm>
              <a:off x="7124700" y="3291840"/>
              <a:ext cx="4953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CA" sz="2800" smtClean="0">
                  <a:solidFill>
                    <a:srgbClr val="EAEAEA"/>
                  </a:solidFill>
                </a:rPr>
                <a:t>U</a:t>
              </a:r>
            </a:p>
          </p:txBody>
        </p:sp>
      </p:grpSp>
      <p:grpSp>
        <p:nvGrpSpPr>
          <p:cNvPr id="15" name="Group 18"/>
          <p:cNvGrpSpPr>
            <a:grpSpLocks/>
          </p:cNvGrpSpPr>
          <p:nvPr/>
        </p:nvGrpSpPr>
        <p:grpSpPr bwMode="auto">
          <a:xfrm>
            <a:off x="4156919" y="2660308"/>
            <a:ext cx="533400" cy="538162"/>
            <a:chOff x="7086600" y="3276600"/>
            <a:chExt cx="533400" cy="538460"/>
          </a:xfrm>
        </p:grpSpPr>
        <p:sp>
          <p:nvSpPr>
            <p:cNvPr id="16" name="Oval 19"/>
            <p:cNvSpPr>
              <a:spLocks noChangeArrowheads="1"/>
            </p:cNvSpPr>
            <p:nvPr/>
          </p:nvSpPr>
          <p:spPr bwMode="auto">
            <a:xfrm>
              <a:off x="7086600" y="3276600"/>
              <a:ext cx="533400" cy="533400"/>
            </a:xfrm>
            <a:prstGeom prst="ellipse">
              <a:avLst/>
            </a:prstGeom>
            <a:solidFill>
              <a:schemeClr val="accent1"/>
            </a:solidFill>
            <a:ln w="9525" algn="ctr">
              <a:solidFill>
                <a:schemeClr val="tx1"/>
              </a:solidFill>
              <a:round/>
              <a:headEnd/>
              <a:tailEnd/>
            </a:ln>
          </p:spPr>
          <p:txBody>
            <a:bodyPr wrap="none"/>
            <a:lstStyle/>
            <a:p>
              <a:endParaRPr lang="en-US" sz="2400" smtClean="0">
                <a:solidFill>
                  <a:srgbClr val="EAEAEA"/>
                </a:solidFill>
                <a:latin typeface="Times New Roman" pitchFamily="18" charset="0"/>
              </a:endParaRPr>
            </a:p>
          </p:txBody>
        </p:sp>
        <p:sp>
          <p:nvSpPr>
            <p:cNvPr id="17" name="TextBox 20"/>
            <p:cNvSpPr txBox="1">
              <a:spLocks noChangeArrowheads="1"/>
            </p:cNvSpPr>
            <p:nvPr/>
          </p:nvSpPr>
          <p:spPr bwMode="auto">
            <a:xfrm>
              <a:off x="7124700" y="3291840"/>
              <a:ext cx="4953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CA" sz="2800" smtClean="0">
                  <a:solidFill>
                    <a:srgbClr val="EAEAEA"/>
                  </a:solidFill>
                </a:rPr>
                <a:t>U</a:t>
              </a:r>
            </a:p>
          </p:txBody>
        </p:sp>
      </p:grpSp>
      <p:grpSp>
        <p:nvGrpSpPr>
          <p:cNvPr id="18" name="Group 21"/>
          <p:cNvGrpSpPr>
            <a:grpSpLocks/>
          </p:cNvGrpSpPr>
          <p:nvPr/>
        </p:nvGrpSpPr>
        <p:grpSpPr bwMode="auto">
          <a:xfrm>
            <a:off x="4876056" y="1239495"/>
            <a:ext cx="550863" cy="533400"/>
            <a:chOff x="8059964" y="3799820"/>
            <a:chExt cx="550636" cy="533400"/>
          </a:xfrm>
        </p:grpSpPr>
        <p:sp>
          <p:nvSpPr>
            <p:cNvPr id="19" name="Oval 22"/>
            <p:cNvSpPr>
              <a:spLocks noChangeArrowheads="1"/>
            </p:cNvSpPr>
            <p:nvPr/>
          </p:nvSpPr>
          <p:spPr bwMode="auto">
            <a:xfrm>
              <a:off x="8059964" y="3799820"/>
              <a:ext cx="533400" cy="533400"/>
            </a:xfrm>
            <a:prstGeom prst="ellipse">
              <a:avLst/>
            </a:prstGeom>
            <a:solidFill>
              <a:schemeClr val="accent1"/>
            </a:solidFill>
            <a:ln w="9525" algn="ctr">
              <a:solidFill>
                <a:schemeClr val="tx1"/>
              </a:solidFill>
              <a:round/>
              <a:headEnd/>
              <a:tailEnd/>
            </a:ln>
          </p:spPr>
          <p:txBody>
            <a:bodyPr wrap="none"/>
            <a:lstStyle/>
            <a:p>
              <a:endParaRPr lang="en-US" sz="2400" smtClean="0">
                <a:solidFill>
                  <a:srgbClr val="EAEAEA"/>
                </a:solidFill>
                <a:latin typeface="Times New Roman" pitchFamily="18" charset="0"/>
              </a:endParaRPr>
            </a:p>
          </p:txBody>
        </p:sp>
        <p:sp>
          <p:nvSpPr>
            <p:cNvPr id="20" name="TextBox 23"/>
            <p:cNvSpPr txBox="1">
              <a:spLocks noChangeArrowheads="1"/>
            </p:cNvSpPr>
            <p:nvPr/>
          </p:nvSpPr>
          <p:spPr bwMode="auto">
            <a:xfrm>
              <a:off x="8115300" y="3810000"/>
              <a:ext cx="4953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CA" sz="2800" smtClean="0">
                  <a:solidFill>
                    <a:srgbClr val="EAEAEA"/>
                  </a:solidFill>
                </a:rPr>
                <a:t>U</a:t>
              </a:r>
            </a:p>
          </p:txBody>
        </p:sp>
      </p:grpSp>
      <p:grpSp>
        <p:nvGrpSpPr>
          <p:cNvPr id="21" name="Group 24"/>
          <p:cNvGrpSpPr>
            <a:grpSpLocks/>
          </p:cNvGrpSpPr>
          <p:nvPr/>
        </p:nvGrpSpPr>
        <p:grpSpPr bwMode="auto">
          <a:xfrm>
            <a:off x="5638056" y="2493620"/>
            <a:ext cx="533400" cy="538163"/>
            <a:chOff x="7086600" y="3276600"/>
            <a:chExt cx="533400" cy="538460"/>
          </a:xfrm>
        </p:grpSpPr>
        <p:sp>
          <p:nvSpPr>
            <p:cNvPr id="22" name="Oval 25"/>
            <p:cNvSpPr>
              <a:spLocks noChangeArrowheads="1"/>
            </p:cNvSpPr>
            <p:nvPr/>
          </p:nvSpPr>
          <p:spPr bwMode="auto">
            <a:xfrm>
              <a:off x="7086600" y="3276600"/>
              <a:ext cx="533400" cy="533400"/>
            </a:xfrm>
            <a:prstGeom prst="ellipse">
              <a:avLst/>
            </a:prstGeom>
            <a:solidFill>
              <a:schemeClr val="accent1"/>
            </a:solidFill>
            <a:ln w="9525" algn="ctr">
              <a:solidFill>
                <a:schemeClr val="tx1"/>
              </a:solidFill>
              <a:round/>
              <a:headEnd/>
              <a:tailEnd/>
            </a:ln>
          </p:spPr>
          <p:txBody>
            <a:bodyPr wrap="none"/>
            <a:lstStyle/>
            <a:p>
              <a:endParaRPr lang="en-US" sz="2400" smtClean="0">
                <a:solidFill>
                  <a:srgbClr val="EAEAEA"/>
                </a:solidFill>
                <a:latin typeface="Times New Roman" pitchFamily="18" charset="0"/>
              </a:endParaRPr>
            </a:p>
          </p:txBody>
        </p:sp>
        <p:sp>
          <p:nvSpPr>
            <p:cNvPr id="23" name="TextBox 26"/>
            <p:cNvSpPr txBox="1">
              <a:spLocks noChangeArrowheads="1"/>
            </p:cNvSpPr>
            <p:nvPr/>
          </p:nvSpPr>
          <p:spPr bwMode="auto">
            <a:xfrm>
              <a:off x="7124700" y="3291840"/>
              <a:ext cx="4953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CA" sz="2800" smtClean="0">
                  <a:solidFill>
                    <a:srgbClr val="EAEAEA"/>
                  </a:solidFill>
                </a:rPr>
                <a:t>U</a:t>
              </a:r>
            </a:p>
          </p:txBody>
        </p:sp>
      </p:grpSp>
      <p:cxnSp>
        <p:nvCxnSpPr>
          <p:cNvPr id="26" name="Straight Connector 19456"/>
          <p:cNvCxnSpPr>
            <a:cxnSpLocks noChangeShapeType="1"/>
          </p:cNvCxnSpPr>
          <p:nvPr/>
        </p:nvCxnSpPr>
        <p:spPr bwMode="auto">
          <a:xfrm flipH="1">
            <a:off x="3275857" y="3026726"/>
            <a:ext cx="881062" cy="579674"/>
          </a:xfrm>
          <a:prstGeom prst="line">
            <a:avLst/>
          </a:prstGeom>
          <a:noFill/>
          <a:ln w="38100" algn="ctr">
            <a:solidFill>
              <a:schemeClr val="tx1"/>
            </a:solidFill>
            <a:prstDash val="dash"/>
            <a:round/>
            <a:headEnd/>
            <a:tailEnd/>
          </a:ln>
        </p:spPr>
      </p:cxnSp>
      <p:cxnSp>
        <p:nvCxnSpPr>
          <p:cNvPr id="27" name="Straight Connector 19465"/>
          <p:cNvCxnSpPr>
            <a:cxnSpLocks noChangeShapeType="1"/>
          </p:cNvCxnSpPr>
          <p:nvPr/>
        </p:nvCxnSpPr>
        <p:spPr bwMode="auto">
          <a:xfrm>
            <a:off x="5409676" y="1628428"/>
            <a:ext cx="1445826" cy="937200"/>
          </a:xfrm>
          <a:prstGeom prst="line">
            <a:avLst/>
          </a:prstGeom>
          <a:noFill/>
          <a:ln w="38100" algn="ctr">
            <a:solidFill>
              <a:schemeClr val="tx1"/>
            </a:solidFill>
            <a:prstDash val="dash"/>
            <a:round/>
            <a:headEnd/>
            <a:tailEnd/>
          </a:ln>
        </p:spPr>
      </p:cxnSp>
      <p:pic>
        <p:nvPicPr>
          <p:cNvPr id="24"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80122" y="845594"/>
            <a:ext cx="1252845" cy="2274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TextBox 12"/>
          <p:cNvSpPr txBox="1">
            <a:spLocks noChangeArrowheads="1"/>
          </p:cNvSpPr>
          <p:nvPr/>
        </p:nvSpPr>
        <p:spPr bwMode="auto">
          <a:xfrm rot="16200000">
            <a:off x="7885405" y="711648"/>
            <a:ext cx="153490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CA" dirty="0" smtClean="0">
                <a:solidFill>
                  <a:srgbClr val="EAEAEA"/>
                </a:solidFill>
                <a:latin typeface="Arial" charset="0"/>
                <a:cs typeface="Arial" charset="0"/>
              </a:rPr>
              <a:t>Hazelton Group</a:t>
            </a:r>
          </a:p>
        </p:txBody>
      </p:sp>
      <p:sp>
        <p:nvSpPr>
          <p:cNvPr id="29" name="TextBox 28"/>
          <p:cNvSpPr txBox="1"/>
          <p:nvPr/>
        </p:nvSpPr>
        <p:spPr>
          <a:xfrm>
            <a:off x="8407879" y="2092168"/>
            <a:ext cx="489951" cy="306485"/>
          </a:xfrm>
          <a:prstGeom prst="rect">
            <a:avLst/>
          </a:prstGeom>
          <a:noFill/>
        </p:spPr>
        <p:txBody>
          <a:bodyPr wrap="square" rtlCol="0">
            <a:spAutoFit/>
          </a:bodyPr>
          <a:lstStyle/>
          <a:p>
            <a:r>
              <a:rPr lang="en-CA" sz="1600" b="1" dirty="0" smtClean="0"/>
              <a:t>E</a:t>
            </a:r>
            <a:r>
              <a:rPr lang="en-CA" b="1" dirty="0" smtClean="0">
                <a:latin typeface="AAAGES" panose="020B0603050302020204" pitchFamily="34" charset="0"/>
              </a:rPr>
              <a:t>J</a:t>
            </a:r>
            <a:endParaRPr lang="en-CA" b="1" dirty="0">
              <a:latin typeface="AAAGES" panose="020B0603050302020204" pitchFamily="34" charset="0"/>
            </a:endParaRPr>
          </a:p>
        </p:txBody>
      </p:sp>
      <p:sp>
        <p:nvSpPr>
          <p:cNvPr id="30" name="TextBox 29"/>
          <p:cNvSpPr txBox="1"/>
          <p:nvPr/>
        </p:nvSpPr>
        <p:spPr>
          <a:xfrm>
            <a:off x="8407879" y="2541453"/>
            <a:ext cx="489951" cy="306485"/>
          </a:xfrm>
          <a:prstGeom prst="rect">
            <a:avLst/>
          </a:prstGeom>
          <a:noFill/>
        </p:spPr>
        <p:txBody>
          <a:bodyPr wrap="square" rtlCol="0">
            <a:spAutoFit/>
          </a:bodyPr>
          <a:lstStyle/>
          <a:p>
            <a:r>
              <a:rPr lang="en-CA" sz="1600" b="1" dirty="0" smtClean="0"/>
              <a:t>L</a:t>
            </a:r>
            <a:r>
              <a:rPr lang="en-CA" b="1" dirty="0" smtClean="0">
                <a:latin typeface="AAAGES" panose="020B0603050302020204" pitchFamily="34" charset="0"/>
              </a:rPr>
              <a:t>&gt;</a:t>
            </a:r>
            <a:endParaRPr lang="en-CA" b="1" dirty="0">
              <a:latin typeface="AAAGES" panose="020B0603050302020204" pitchFamily="34" charset="0"/>
            </a:endParaRPr>
          </a:p>
        </p:txBody>
      </p:sp>
      <p:sp>
        <p:nvSpPr>
          <p:cNvPr id="216" name="Rectangle 215"/>
          <p:cNvSpPr>
            <a:spLocks noChangeArrowheads="1"/>
          </p:cNvSpPr>
          <p:nvPr/>
        </p:nvSpPr>
        <p:spPr bwMode="auto">
          <a:xfrm>
            <a:off x="86759" y="260648"/>
            <a:ext cx="8150597" cy="647700"/>
          </a:xfrm>
          <a:prstGeom prst="rect">
            <a:avLst/>
          </a:prstGeom>
          <a:noFill/>
          <a:ln w="9525">
            <a:noFill/>
            <a:miter lim="800000"/>
            <a:headEnd/>
            <a:tailEnd/>
          </a:ln>
          <a:effectLst/>
        </p:spPr>
        <p:txBody>
          <a:bodyPr anchor="b"/>
          <a:lstStyle/>
          <a:p>
            <a:pPr algn="ctr">
              <a:lnSpc>
                <a:spcPct val="75000"/>
              </a:lnSpc>
              <a:defRPr/>
            </a:pPr>
            <a:r>
              <a:rPr lang="en-US" sz="3400" dirty="0" smtClean="0"/>
              <a:t>L</a:t>
            </a:r>
            <a:r>
              <a:rPr lang="en-US" sz="3600" dirty="0" smtClean="0">
                <a:latin typeface="AAAGES" panose="020B0603050302020204" pitchFamily="34" charset="0"/>
              </a:rPr>
              <a:t>&gt;</a:t>
            </a:r>
            <a:r>
              <a:rPr lang="en-US" sz="4400" dirty="0" smtClean="0"/>
              <a:t>-</a:t>
            </a:r>
            <a:r>
              <a:rPr lang="en-US" sz="3400" dirty="0" smtClean="0"/>
              <a:t>E</a:t>
            </a:r>
            <a:r>
              <a:rPr lang="en-US" sz="3600" dirty="0" smtClean="0">
                <a:latin typeface="AAAGES" panose="020B0603050302020204" pitchFamily="34" charset="0"/>
              </a:rPr>
              <a:t>J</a:t>
            </a:r>
            <a:r>
              <a:rPr lang="en-US" sz="4400" dirty="0" smtClean="0"/>
              <a:t>  Initiation of </a:t>
            </a:r>
            <a:r>
              <a:rPr lang="en-US" sz="4400" dirty="0" err="1" smtClean="0"/>
              <a:t>orogen</a:t>
            </a:r>
            <a:r>
              <a:rPr lang="en-US" sz="4400" dirty="0" smtClean="0"/>
              <a:t> u</a:t>
            </a:r>
            <a:r>
              <a:rPr lang="en-US" sz="4000" dirty="0" smtClean="0"/>
              <a:t>plift</a:t>
            </a:r>
          </a:p>
        </p:txBody>
      </p:sp>
      <p:sp>
        <p:nvSpPr>
          <p:cNvPr id="7" name="Rectangle 6"/>
          <p:cNvSpPr>
            <a:spLocks noChangeArrowheads="1"/>
          </p:cNvSpPr>
          <p:nvPr/>
        </p:nvSpPr>
        <p:spPr bwMode="auto">
          <a:xfrm>
            <a:off x="367283" y="1865254"/>
            <a:ext cx="2854595" cy="533399"/>
          </a:xfrm>
          <a:prstGeom prst="rect">
            <a:avLst/>
          </a:prstGeom>
          <a:noFill/>
          <a:ln w="9525">
            <a:noFill/>
            <a:miter lim="800000"/>
            <a:headEnd/>
            <a:tailEnd/>
          </a:ln>
          <a:effectLst/>
        </p:spPr>
        <p:txBody>
          <a:bodyPr anchor="b"/>
          <a:lstStyle/>
          <a:p>
            <a:pPr>
              <a:lnSpc>
                <a:spcPct val="75000"/>
              </a:lnSpc>
              <a:defRPr/>
            </a:pPr>
            <a:r>
              <a:rPr lang="en-US" sz="2800" dirty="0"/>
              <a:t>NW </a:t>
            </a:r>
            <a:r>
              <a:rPr lang="en-US" sz="2800" dirty="0" err="1"/>
              <a:t>Stikinia</a:t>
            </a:r>
            <a:r>
              <a:rPr lang="en-US" sz="2800" dirty="0"/>
              <a:t> </a:t>
            </a:r>
            <a:endParaRPr lang="en-US" sz="2800" dirty="0" smtClean="0"/>
          </a:p>
        </p:txBody>
      </p:sp>
      <p:sp>
        <p:nvSpPr>
          <p:cNvPr id="197" name="Rectangle 196"/>
          <p:cNvSpPr>
            <a:spLocks noChangeArrowheads="1"/>
          </p:cNvSpPr>
          <p:nvPr/>
        </p:nvSpPr>
        <p:spPr bwMode="auto">
          <a:xfrm>
            <a:off x="3747045" y="3266531"/>
            <a:ext cx="5922865" cy="647700"/>
          </a:xfrm>
          <a:prstGeom prst="rect">
            <a:avLst/>
          </a:prstGeom>
          <a:noFill/>
          <a:ln w="9525">
            <a:noFill/>
            <a:miter lim="800000"/>
            <a:headEnd/>
            <a:tailEnd/>
          </a:ln>
          <a:effectLst/>
        </p:spPr>
        <p:txBody>
          <a:bodyPr anchor="b"/>
          <a:lstStyle/>
          <a:p>
            <a:pPr algn="ctr">
              <a:lnSpc>
                <a:spcPct val="75000"/>
              </a:lnSpc>
              <a:defRPr/>
            </a:pPr>
            <a:endParaRPr lang="en-US" sz="3600" dirty="0" smtClean="0"/>
          </a:p>
        </p:txBody>
      </p:sp>
      <p:sp>
        <p:nvSpPr>
          <p:cNvPr id="199" name="Rectangle 198"/>
          <p:cNvSpPr>
            <a:spLocks noChangeArrowheads="1"/>
          </p:cNvSpPr>
          <p:nvPr/>
        </p:nvSpPr>
        <p:spPr bwMode="auto">
          <a:xfrm>
            <a:off x="4067400" y="3989044"/>
            <a:ext cx="3217039" cy="533399"/>
          </a:xfrm>
          <a:prstGeom prst="rect">
            <a:avLst/>
          </a:prstGeom>
          <a:noFill/>
          <a:ln w="9525">
            <a:noFill/>
            <a:miter lim="800000"/>
            <a:headEnd/>
            <a:tailEnd/>
          </a:ln>
          <a:effectLst/>
        </p:spPr>
        <p:txBody>
          <a:bodyPr anchor="b"/>
          <a:lstStyle/>
          <a:p>
            <a:pPr>
              <a:lnSpc>
                <a:spcPct val="75000"/>
              </a:lnSpc>
              <a:defRPr/>
            </a:pPr>
            <a:r>
              <a:rPr lang="en-US" sz="2800" dirty="0" smtClean="0"/>
              <a:t>Whitehorse trough</a:t>
            </a:r>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7944" y="4522043"/>
            <a:ext cx="2749550"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0" name="Subtitle 2"/>
          <p:cNvSpPr txBox="1">
            <a:spLocks/>
          </p:cNvSpPr>
          <p:nvPr/>
        </p:nvSpPr>
        <p:spPr>
          <a:xfrm>
            <a:off x="6804248" y="5013176"/>
            <a:ext cx="2520280" cy="1417101"/>
          </a:xfrm>
          <a:prstGeom prst="rect">
            <a:avLst/>
          </a:prstGeom>
        </p:spPr>
        <p:txBody>
          <a:bodyPr>
            <a:normAutofit/>
          </a:bodyPr>
          <a:lstStyle/>
          <a:p>
            <a:pPr>
              <a:defRPr/>
            </a:pPr>
            <a:r>
              <a:rPr lang="en-US" sz="1600" dirty="0"/>
              <a:t>G</a:t>
            </a:r>
            <a:r>
              <a:rPr lang="en-CA" sz="1600" dirty="0" err="1" smtClean="0">
                <a:solidFill>
                  <a:srgbClr val="EAEAEA"/>
                </a:solidFill>
                <a:effectLst>
                  <a:outerShdw blurRad="38100" dist="38100" dir="2700000" algn="tl">
                    <a:srgbClr val="000000">
                      <a:alpha val="43137"/>
                    </a:srgbClr>
                  </a:outerShdw>
                </a:effectLst>
                <a:latin typeface="Arial" pitchFamily="34" charset="0"/>
                <a:cs typeface="Arial" pitchFamily="34" charset="0"/>
              </a:rPr>
              <a:t>ranitic</a:t>
            </a:r>
            <a:r>
              <a:rPr lang="en-CA" sz="1600" dirty="0" smtClean="0">
                <a:solidFill>
                  <a:srgbClr val="EAEAEA"/>
                </a:solidFill>
                <a:effectLst>
                  <a:outerShdw blurRad="38100" dist="38100" dir="2700000" algn="tl">
                    <a:srgbClr val="000000">
                      <a:alpha val="43137"/>
                    </a:srgbClr>
                  </a:outerShdw>
                </a:effectLst>
                <a:latin typeface="Arial" pitchFamily="34" charset="0"/>
                <a:cs typeface="Arial" pitchFamily="34" charset="0"/>
              </a:rPr>
              <a:t> clast </a:t>
            </a:r>
            <a:r>
              <a:rPr lang="en-CA" sz="1600" dirty="0">
                <a:solidFill>
                  <a:srgbClr val="EAEAEA"/>
                </a:solidFill>
                <a:effectLst>
                  <a:outerShdw blurRad="38100" dist="38100" dir="2700000" algn="tl">
                    <a:srgbClr val="000000">
                      <a:alpha val="43137"/>
                    </a:srgbClr>
                  </a:outerShdw>
                </a:effectLst>
                <a:latin typeface="Arial" pitchFamily="34" charset="0"/>
                <a:cs typeface="Arial" pitchFamily="34" charset="0"/>
              </a:rPr>
              <a:t>content </a:t>
            </a:r>
            <a:r>
              <a:rPr lang="en-CA" sz="1600" dirty="0" smtClean="0">
                <a:solidFill>
                  <a:srgbClr val="EAEAEA"/>
                </a:solidFill>
                <a:effectLst>
                  <a:outerShdw blurRad="38100" dist="38100" dir="2700000" algn="tl">
                    <a:srgbClr val="000000">
                      <a:alpha val="43137"/>
                    </a:srgbClr>
                  </a:outerShdw>
                </a:effectLst>
                <a:latin typeface="Arial" pitchFamily="34" charset="0"/>
                <a:cs typeface="Arial" pitchFamily="34" charset="0"/>
              </a:rPr>
              <a:t>increases up-section older units comprised  primarily of volcanic clasts (Hart </a:t>
            </a:r>
            <a:r>
              <a:rPr lang="en-CA" sz="1600" dirty="0">
                <a:solidFill>
                  <a:srgbClr val="EAEAEA"/>
                </a:solidFill>
                <a:effectLst>
                  <a:outerShdw blurRad="38100" dist="38100" dir="2700000" algn="tl">
                    <a:srgbClr val="000000">
                      <a:alpha val="43137"/>
                    </a:srgbClr>
                  </a:outerShdw>
                </a:effectLst>
                <a:latin typeface="Arial" pitchFamily="34" charset="0"/>
                <a:cs typeface="Arial" pitchFamily="34" charset="0"/>
              </a:rPr>
              <a:t>et al., </a:t>
            </a:r>
            <a:r>
              <a:rPr lang="en-CA" sz="1600" dirty="0" smtClean="0">
                <a:solidFill>
                  <a:srgbClr val="EAEAEA"/>
                </a:solidFill>
                <a:effectLst>
                  <a:outerShdw blurRad="38100" dist="38100" dir="2700000" algn="tl">
                    <a:srgbClr val="000000">
                      <a:alpha val="43137"/>
                    </a:srgbClr>
                  </a:outerShdw>
                </a:effectLst>
                <a:latin typeface="Arial" pitchFamily="34" charset="0"/>
                <a:cs typeface="Arial" pitchFamily="34" charset="0"/>
              </a:rPr>
              <a:t>1995)</a:t>
            </a:r>
            <a:endParaRPr lang="en-CA" sz="1600" dirty="0">
              <a:solidFill>
                <a:srgbClr val="EAEAEA"/>
              </a:solidFill>
              <a:effectLst>
                <a:outerShdw blurRad="38100" dist="38100" dir="2700000" algn="tl">
                  <a:srgbClr val="000000">
                    <a:alpha val="43137"/>
                  </a:srgbClr>
                </a:outerShdw>
              </a:effectLst>
              <a:latin typeface="Impact"/>
            </a:endParaRPr>
          </a:p>
          <a:p>
            <a:pPr fontAlgn="auto">
              <a:spcBef>
                <a:spcPts val="0"/>
              </a:spcBef>
              <a:spcAft>
                <a:spcPts val="0"/>
              </a:spcAft>
              <a:defRPr/>
            </a:pPr>
            <a:endParaRPr lang="en-CA" sz="1600" dirty="0">
              <a:solidFill>
                <a:srgbClr val="EAEAEA"/>
              </a:solidFill>
              <a:effectLst>
                <a:outerShdw blurRad="38100" dist="38100" dir="2700000" algn="tl">
                  <a:srgbClr val="000000">
                    <a:alpha val="43137"/>
                  </a:srgbClr>
                </a:outerShdw>
              </a:effectLst>
              <a:latin typeface="Impact"/>
            </a:endParaRPr>
          </a:p>
          <a:p>
            <a:pPr fontAlgn="auto">
              <a:spcBef>
                <a:spcPts val="0"/>
              </a:spcBef>
              <a:spcAft>
                <a:spcPts val="0"/>
              </a:spcAft>
              <a:defRPr/>
            </a:pPr>
            <a:endParaRPr lang="en-CA" sz="1600" dirty="0" smtClean="0">
              <a:solidFill>
                <a:srgbClr val="EAEAEA"/>
              </a:solidFill>
              <a:effectLst>
                <a:outerShdw blurRad="38100" dist="38100" dir="2700000" algn="tl">
                  <a:srgbClr val="000000">
                    <a:alpha val="43137"/>
                  </a:srgbClr>
                </a:outerShdw>
              </a:effectLst>
              <a:latin typeface="Arial" pitchFamily="34" charset="0"/>
              <a:cs typeface="Arial" pitchFamily="34" charset="0"/>
            </a:endParaRPr>
          </a:p>
        </p:txBody>
      </p:sp>
      <p:sp>
        <p:nvSpPr>
          <p:cNvPr id="205" name="TextBox 204"/>
          <p:cNvSpPr txBox="1"/>
          <p:nvPr/>
        </p:nvSpPr>
        <p:spPr>
          <a:xfrm>
            <a:off x="2713897" y="3338167"/>
            <a:ext cx="489951" cy="306485"/>
          </a:xfrm>
          <a:prstGeom prst="rect">
            <a:avLst/>
          </a:prstGeom>
          <a:noFill/>
        </p:spPr>
        <p:txBody>
          <a:bodyPr wrap="square" rtlCol="0">
            <a:spAutoFit/>
          </a:bodyPr>
          <a:lstStyle/>
          <a:p>
            <a:r>
              <a:rPr lang="en-CA" sz="1600" b="1" dirty="0" smtClean="0"/>
              <a:t>E</a:t>
            </a:r>
            <a:r>
              <a:rPr lang="en-CA" b="1" dirty="0" smtClean="0">
                <a:latin typeface="AAAGES" panose="020B0603050302020204" pitchFamily="34" charset="0"/>
              </a:rPr>
              <a:t>J</a:t>
            </a:r>
            <a:endParaRPr lang="en-CA" b="1" dirty="0">
              <a:latin typeface="AAAGES" panose="020B0603050302020204" pitchFamily="34" charset="0"/>
            </a:endParaRPr>
          </a:p>
        </p:txBody>
      </p:sp>
      <p:sp>
        <p:nvSpPr>
          <p:cNvPr id="206" name="TextBox 205"/>
          <p:cNvSpPr txBox="1"/>
          <p:nvPr/>
        </p:nvSpPr>
        <p:spPr>
          <a:xfrm>
            <a:off x="2483768" y="4064400"/>
            <a:ext cx="489951" cy="306485"/>
          </a:xfrm>
          <a:prstGeom prst="rect">
            <a:avLst/>
          </a:prstGeom>
          <a:noFill/>
        </p:spPr>
        <p:txBody>
          <a:bodyPr wrap="square" rtlCol="0">
            <a:spAutoFit/>
          </a:bodyPr>
          <a:lstStyle/>
          <a:p>
            <a:r>
              <a:rPr lang="en-CA" sz="1600" b="1" dirty="0" smtClean="0"/>
              <a:t>L</a:t>
            </a:r>
            <a:r>
              <a:rPr lang="en-CA" b="1" dirty="0" smtClean="0">
                <a:latin typeface="AAAGES" panose="020B0603050302020204" pitchFamily="34" charset="0"/>
              </a:rPr>
              <a:t>&gt;</a:t>
            </a:r>
            <a:endParaRPr lang="en-CA" b="1" dirty="0">
              <a:latin typeface="AAAGES" panose="020B0603050302020204" pitchFamily="34" charset="0"/>
            </a:endParaRPr>
          </a:p>
        </p:txBody>
      </p:sp>
      <p:sp>
        <p:nvSpPr>
          <p:cNvPr id="210" name="Rectangle 209"/>
          <p:cNvSpPr>
            <a:spLocks noChangeArrowheads="1"/>
          </p:cNvSpPr>
          <p:nvPr/>
        </p:nvSpPr>
        <p:spPr bwMode="auto">
          <a:xfrm>
            <a:off x="-228" y="1227171"/>
            <a:ext cx="3303263" cy="647700"/>
          </a:xfrm>
          <a:prstGeom prst="rect">
            <a:avLst/>
          </a:prstGeom>
          <a:noFill/>
          <a:ln w="9525">
            <a:noFill/>
            <a:miter lim="800000"/>
            <a:headEnd/>
            <a:tailEnd/>
          </a:ln>
          <a:effectLst/>
        </p:spPr>
        <p:txBody>
          <a:bodyPr anchor="b"/>
          <a:lstStyle/>
          <a:p>
            <a:pPr>
              <a:lnSpc>
                <a:spcPct val="75000"/>
              </a:lnSpc>
              <a:defRPr/>
            </a:pPr>
            <a:r>
              <a:rPr lang="en-US" sz="3200" dirty="0" smtClean="0"/>
              <a:t>Unconformities - Nonconformities</a:t>
            </a:r>
          </a:p>
        </p:txBody>
      </p:sp>
      <p:sp>
        <p:nvSpPr>
          <p:cNvPr id="212" name="Rectangle 211"/>
          <p:cNvSpPr>
            <a:spLocks noChangeArrowheads="1"/>
          </p:cNvSpPr>
          <p:nvPr/>
        </p:nvSpPr>
        <p:spPr bwMode="auto">
          <a:xfrm>
            <a:off x="4156919" y="3606400"/>
            <a:ext cx="3217039" cy="506686"/>
          </a:xfrm>
          <a:prstGeom prst="rect">
            <a:avLst/>
          </a:prstGeom>
          <a:noFill/>
          <a:ln w="9525">
            <a:noFill/>
            <a:miter lim="800000"/>
            <a:headEnd/>
            <a:tailEnd/>
          </a:ln>
          <a:effectLst/>
        </p:spPr>
        <p:txBody>
          <a:bodyPr anchor="b"/>
          <a:lstStyle/>
          <a:p>
            <a:pPr>
              <a:lnSpc>
                <a:spcPct val="75000"/>
              </a:lnSpc>
              <a:defRPr/>
            </a:pPr>
            <a:r>
              <a:rPr lang="en-US" sz="3200" dirty="0" smtClean="0"/>
              <a:t>Arc</a:t>
            </a:r>
            <a:r>
              <a:rPr lang="en-US" sz="3200" dirty="0"/>
              <a:t> Exhumation</a:t>
            </a:r>
            <a:endParaRPr lang="en-US" sz="3200" dirty="0" smtClean="0"/>
          </a:p>
        </p:txBody>
      </p:sp>
    </p:spTree>
    <p:extLst>
      <p:ext uri="{BB962C8B-B14F-4D97-AF65-F5344CB8AC3E}">
        <p14:creationId xmlns:p14="http://schemas.microsoft.com/office/powerpoint/2010/main" val="42430626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2223566</TotalTime>
  <Words>2305</Words>
  <Application>Microsoft Office PowerPoint</Application>
  <PresentationFormat>On-screen Show (4:3)</PresentationFormat>
  <Paragraphs>218</Paragraphs>
  <Slides>14</Slides>
  <Notes>14</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7" baseType="lpstr">
      <vt:lpstr>Arial</vt:lpstr>
      <vt:lpstr>Arial Narrow</vt:lpstr>
      <vt:lpstr>AAAGES</vt:lpstr>
      <vt:lpstr>Tahoma</vt:lpstr>
      <vt:lpstr>Impact</vt:lpstr>
      <vt:lpstr>Wingdings 2</vt:lpstr>
      <vt:lpstr>Wingdings</vt:lpstr>
      <vt:lpstr>Constantia</vt:lpstr>
      <vt:lpstr>Swis721 Lt BT</vt:lpstr>
      <vt:lpstr>Calibri</vt:lpstr>
      <vt:lpstr>Times New Roman</vt:lpstr>
      <vt:lpstr>Flow</vt:lpstr>
      <vt:lpstr>CorelDRAW</vt:lpstr>
      <vt:lpstr>Slab Breaks and Early Mesozoic Paired Alkaline Porphyry Deposit Belts (Cu-Au ± Ag-Pt-Pd-Mo) in the Canadian Cordillera</vt:lpstr>
      <vt:lpstr>PowerPoint Presentation</vt:lpstr>
      <vt:lpstr>PowerPoint Presentation</vt:lpstr>
      <vt:lpstr>Why are these mineralizing epochs restricted to short intervals of arc growth along &gt;2000 km of the arc  and  what is the ultimate cause of these mineralizing events</vt:lpstr>
      <vt:lpstr>Slab breakoff Model </vt:lpstr>
      <vt:lpstr>PowerPoint Presentation</vt:lpstr>
      <vt:lpstr>PowerPoint Presentation</vt:lpstr>
      <vt:lpstr>PowerPoint Presentation</vt:lpstr>
      <vt:lpstr>PowerPoint Presentation</vt:lpstr>
      <vt:lpstr>PowerPoint Presentation</vt:lpstr>
      <vt:lpstr>PowerPoint Presentation</vt:lpstr>
      <vt:lpstr>Schematic Stratigraphy IMA cmplx</vt:lpstr>
      <vt:lpstr>Magmatic Episodes</vt:lpstr>
      <vt:lpstr>Conclusion</vt:lpstr>
    </vt:vector>
  </TitlesOfParts>
  <Company>Government of British Columbia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Keg2008_Logan Fnal</dc:title>
  <dc:creator>bastewar</dc:creator>
  <cp:lastModifiedBy>QUESTNW</cp:lastModifiedBy>
  <cp:revision>496</cp:revision>
  <cp:lastPrinted>2014-10-18T18:42:26Z</cp:lastPrinted>
  <dcterms:created xsi:type="dcterms:W3CDTF">2005-12-20T19:14:06Z</dcterms:created>
  <dcterms:modified xsi:type="dcterms:W3CDTF">2014-11-13T17:16:24Z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
    <vt:lpwstr>Keg2008_Logan Fnal</vt:lpwstr>
  </property>
  <property fmtid="{D5CDD505-2E9C-101B-9397-08002B2CF9AE}" pid="3" name="SlideDescription">
    <vt:lpwstr/>
  </property>
</Properties>
</file>