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78" r:id="rId7"/>
    <p:sldId id="277" r:id="rId8"/>
    <p:sldId id="272" r:id="rId9"/>
    <p:sldId id="262" r:id="rId10"/>
    <p:sldId id="259" r:id="rId11"/>
    <p:sldId id="279" r:id="rId12"/>
    <p:sldId id="274" r:id="rId13"/>
    <p:sldId id="266" r:id="rId14"/>
    <p:sldId id="280" r:id="rId15"/>
    <p:sldId id="264" r:id="rId16"/>
    <p:sldId id="275" r:id="rId17"/>
    <p:sldId id="281" r:id="rId18"/>
    <p:sldId id="268" r:id="rId19"/>
    <p:sldId id="269" r:id="rId20"/>
    <p:sldId id="270" r:id="rId21"/>
    <p:sldId id="271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3" d="100"/>
          <a:sy n="73" d="100"/>
        </p:scale>
        <p:origin x="-65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ger\Pictures\2014-01-26 Skull Queen\Skull Queen 0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98552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990600"/>
            <a:ext cx="8458200" cy="2285999"/>
          </a:xfrm>
          <a:solidFill>
            <a:schemeClr val="bg1">
              <a:alpha val="34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/>
              <a:t>Interpreting the geology of an icon: Igneous petrology, rock </a:t>
            </a:r>
            <a:r>
              <a:rPr lang="en-US" sz="3600" b="1" dirty="0" smtClean="0"/>
              <a:t>climbing, and </a:t>
            </a:r>
            <a:r>
              <a:rPr lang="en-US" sz="3600" b="1" dirty="0"/>
              <a:t>science communication in Yosemite National Park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7772400" cy="1295400"/>
          </a:xfrm>
          <a:solidFill>
            <a:schemeClr val="bg1">
              <a:alpha val="34000"/>
            </a:schemeClr>
          </a:solidFill>
        </p:spPr>
        <p:txBody>
          <a:bodyPr>
            <a:normAutofit/>
          </a:bodyPr>
          <a:lstStyle/>
          <a:p>
            <a:r>
              <a:rPr lang="en-US" sz="2600" i="1" dirty="0">
                <a:solidFill>
                  <a:schemeClr val="tx1"/>
                </a:solidFill>
              </a:rPr>
              <a:t>Roger L. Putnam</a:t>
            </a:r>
            <a:r>
              <a:rPr lang="en-US" sz="2600" i="1" baseline="30000" dirty="0">
                <a:solidFill>
                  <a:schemeClr val="tx1"/>
                </a:solidFill>
              </a:rPr>
              <a:t>1, 2</a:t>
            </a:r>
            <a:r>
              <a:rPr lang="en-US" sz="2600" i="1" dirty="0">
                <a:solidFill>
                  <a:schemeClr val="tx1"/>
                </a:solidFill>
              </a:rPr>
              <a:t>, Greg M. Stock</a:t>
            </a:r>
            <a:r>
              <a:rPr lang="en-US" sz="2600" i="1" baseline="30000" dirty="0">
                <a:solidFill>
                  <a:schemeClr val="tx1"/>
                </a:solidFill>
              </a:rPr>
              <a:t>2</a:t>
            </a:r>
            <a:endParaRPr lang="en-US" sz="2600" dirty="0">
              <a:solidFill>
                <a:schemeClr val="tx1"/>
              </a:solidFill>
            </a:endParaRPr>
          </a:p>
          <a:p>
            <a:r>
              <a:rPr lang="en-US" sz="1900" i="1" baseline="30000" dirty="0">
                <a:solidFill>
                  <a:schemeClr val="tx1"/>
                </a:solidFill>
              </a:rPr>
              <a:t>1</a:t>
            </a:r>
            <a:r>
              <a:rPr lang="en-US" sz="1900" i="1" dirty="0">
                <a:solidFill>
                  <a:schemeClr val="tx1"/>
                </a:solidFill>
              </a:rPr>
              <a:t>Department of Earth Science, Columbia College, Sonora, CA 93570</a:t>
            </a:r>
            <a:endParaRPr lang="en-US" sz="1900" dirty="0">
              <a:solidFill>
                <a:schemeClr val="tx1"/>
              </a:solidFill>
            </a:endParaRPr>
          </a:p>
          <a:p>
            <a:r>
              <a:rPr lang="en-US" sz="1900" i="1" baseline="30000" dirty="0">
                <a:solidFill>
                  <a:schemeClr val="tx1"/>
                </a:solidFill>
              </a:rPr>
              <a:t>2</a:t>
            </a:r>
            <a:r>
              <a:rPr lang="en-US" sz="1900" i="1" dirty="0">
                <a:solidFill>
                  <a:schemeClr val="tx1"/>
                </a:solidFill>
              </a:rPr>
              <a:t>National Park Service, Yosemite National Park, El Portal, CA  </a:t>
            </a:r>
            <a:r>
              <a:rPr lang="en-US" sz="1900" i="1" dirty="0" smtClean="0">
                <a:solidFill>
                  <a:schemeClr val="tx1"/>
                </a:solidFill>
              </a:rPr>
              <a:t>95318</a:t>
            </a:r>
            <a:endParaRPr lang="en-US" sz="1900" dirty="0">
              <a:solidFill>
                <a:schemeClr val="tx1"/>
              </a:solidFill>
            </a:endParaRPr>
          </a:p>
        </p:txBody>
      </p:sp>
      <p:pic>
        <p:nvPicPr>
          <p:cNvPr id="5" name="Picture 2" descr="http://rock.geosociety.org/g_corps/documents/geocorps-logo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1015782" cy="101578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418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 Climbing!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Roger\Dropbox\YOSE Bigwalls\book_layout\end Folder\Links\ZM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13657" y="73742"/>
            <a:ext cx="6516687" cy="671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19800" y="152400"/>
            <a:ext cx="2971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Rock Climbing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5105400" y="2743200"/>
            <a:ext cx="457200" cy="76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29400" y="5562600"/>
            <a:ext cx="457200" cy="1066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Vertical Variation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0" y="-152400"/>
            <a:ext cx="10131552" cy="7465355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638800" y="152400"/>
            <a:ext cx="3352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Mapping Methods</a:t>
            </a:r>
            <a:endParaRPr lang="en-US" sz="2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6705600" y="5440491"/>
            <a:ext cx="2375916" cy="1341309"/>
            <a:chOff x="6705600" y="5440491"/>
            <a:chExt cx="2375916" cy="13413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5600" y="5440491"/>
              <a:ext cx="2375916" cy="134130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5600" y="5615845"/>
              <a:ext cx="1282615" cy="990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5600" y="6593148"/>
              <a:ext cx="990600" cy="176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189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409"/>
    </mc:Choice>
    <mc:Fallback xmlns="">
      <p:transition advTm="5140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Roger\Dropbox\ElCapitanGeology\Figures\draft maps\ElCap_geology_route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20225" y="1"/>
            <a:ext cx="1006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76800" y="152400"/>
            <a:ext cx="411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Interpretive Materials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7488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Roger\Desktop\wayside_sig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950" y="756866"/>
            <a:ext cx="7658100" cy="602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76800" y="152400"/>
            <a:ext cx="411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Interpretive Materials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489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990600"/>
            <a:ext cx="9126537" cy="513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76800" y="152400"/>
            <a:ext cx="411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Interpretive Materials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419100" y="61722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http://www.nps.gov/yose/naturescience/granite.htm</a:t>
            </a:r>
          </a:p>
        </p:txBody>
      </p:sp>
    </p:spTree>
    <p:extLst>
      <p:ext uri="{BB962C8B-B14F-4D97-AF65-F5344CB8AC3E}">
        <p14:creationId xmlns:p14="http://schemas.microsoft.com/office/powerpoint/2010/main" val="63419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a Climber Program provides a platform to reach thousands of people</a:t>
            </a:r>
          </a:p>
          <a:p>
            <a:r>
              <a:rPr lang="en-US" dirty="0" smtClean="0"/>
              <a:t>Interpretive tools were created to tell the story of granite</a:t>
            </a:r>
          </a:p>
          <a:p>
            <a:r>
              <a:rPr lang="en-US" dirty="0" smtClean="0"/>
              <a:t>Product of collaboration between geologists, rock climbers, and the National Park Service</a:t>
            </a:r>
          </a:p>
          <a:p>
            <a:r>
              <a:rPr lang="en-US" dirty="0" smtClean="0"/>
              <a:t>Contributes to science literacy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29400" y="152400"/>
            <a:ext cx="2362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Conclusion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9044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Roger\Pictures\2012-06-11 New Dawn\IMG_234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3086100" cy="762000"/>
          </a:xfrm>
          <a:solidFill>
            <a:schemeClr val="bg1">
              <a:alpha val="65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038600"/>
            <a:ext cx="4075631" cy="1447800"/>
          </a:xfr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Thanks to:</a:t>
            </a:r>
          </a:p>
          <a:p>
            <a:pPr marL="0" indent="0">
              <a:buNone/>
            </a:pPr>
            <a:r>
              <a:rPr lang="en-US" sz="1600" dirty="0" smtClean="0"/>
              <a:t>Dr. Allen Glazner, Dr. Drew Coleman, </a:t>
            </a:r>
            <a:r>
              <a:rPr lang="en-US" sz="1600" smtClean="0"/>
              <a:t>Bryan Law, and </a:t>
            </a:r>
            <a:r>
              <a:rPr lang="en-US" sz="1600" dirty="0" smtClean="0"/>
              <a:t>the ~30 other geologists and climbers who participated in the geologic mapping of El Capitan.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5828115"/>
            <a:ext cx="658173" cy="857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026" name="Picture 2" descr="http://rock.geosociety.org/g_corps/documents/geocorps-logo_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760340"/>
            <a:ext cx="1015782" cy="101578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274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15"/>
    </mc:Choice>
    <mc:Fallback xmlns="">
      <p:transition advTm="361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0" y="-228600"/>
            <a:ext cx="10134599" cy="7467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7400" y="3810000"/>
            <a:ext cx="152400" cy="11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8687" y="-1124554"/>
            <a:ext cx="9463315" cy="8077193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38800" y="152400"/>
            <a:ext cx="3352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Mapping Methods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97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0"/>
    </mc:Choice>
    <mc:Fallback xmlns="">
      <p:transition spd="slow" advTm="3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4 0.07778 L -3.33333E-6 2.2222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129284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5069"/>
            <a:ext cx="9144000" cy="812046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81400" y="2590800"/>
            <a:ext cx="5373913" cy="4086225"/>
            <a:chOff x="3581400" y="2590800"/>
            <a:chExt cx="5373913" cy="40862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813" y="3867150"/>
              <a:ext cx="3746500" cy="28098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 flipH="1" flipV="1">
              <a:off x="3581400" y="2590800"/>
              <a:ext cx="1627414" cy="127635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5638800" y="152400"/>
            <a:ext cx="3352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Mapping Methods</a:t>
            </a:r>
            <a:endParaRPr lang="en-US" sz="28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31577"/>
            <a:ext cx="9144000" cy="126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296427"/>
      </p:ext>
    </p:extLst>
  </p:cSld>
  <p:clrMapOvr>
    <a:masterClrMapping/>
  </p:clrMapOvr>
  <p:transition spd="slow" advTm="476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95" y="-1318406"/>
            <a:ext cx="228600" cy="8143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" y="-1318406"/>
            <a:ext cx="9144000" cy="814306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38800" y="152400"/>
            <a:ext cx="3352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Mapping Methods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4" b="-51300"/>
          <a:stretch/>
        </p:blipFill>
        <p:spPr>
          <a:xfrm>
            <a:off x="30956" y="6754091"/>
            <a:ext cx="9144000" cy="180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5795665"/>
            <a:ext cx="335280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         Diorite </a:t>
            </a:r>
            <a:r>
              <a:rPr lang="en-US" sz="2000" dirty="0"/>
              <a:t>of North America</a:t>
            </a:r>
            <a:r>
              <a:rPr lang="en-US" sz="2000" dirty="0" smtClean="0"/>
              <a:t>          </a:t>
            </a:r>
            <a:r>
              <a:rPr lang="en-US" sz="2000" dirty="0"/>
              <a:t> </a:t>
            </a:r>
            <a:r>
              <a:rPr lang="en-US" sz="2000" dirty="0" smtClean="0"/>
              <a:t>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Dikes </a:t>
            </a:r>
            <a:r>
              <a:rPr lang="en-US" sz="2000" dirty="0"/>
              <a:t>of the </a:t>
            </a:r>
            <a:r>
              <a:rPr lang="en-US" sz="2000" dirty="0" smtClean="0"/>
              <a:t>Oceans</a:t>
            </a:r>
          </a:p>
          <a:p>
            <a:r>
              <a:rPr lang="en-US" sz="2000" dirty="0" smtClean="0"/>
              <a:t>          El Capitan Granite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62600" y="5867400"/>
            <a:ext cx="381000" cy="228600"/>
          </a:xfrm>
          <a:prstGeom prst="rect">
            <a:avLst/>
          </a:prstGeom>
          <a:solidFill>
            <a:srgbClr val="70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62600" y="6477000"/>
            <a:ext cx="381000" cy="228600"/>
          </a:xfrm>
          <a:prstGeom prst="rect">
            <a:avLst/>
          </a:prstGeom>
          <a:solidFill>
            <a:srgbClr val="F59C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62600" y="6172200"/>
            <a:ext cx="381000" cy="228600"/>
          </a:xfrm>
          <a:prstGeom prst="rect">
            <a:avLst/>
          </a:prstGeom>
          <a:solidFill>
            <a:srgbClr val="B4D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28943"/>
      </p:ext>
    </p:extLst>
  </p:cSld>
  <p:clrMapOvr>
    <a:masterClrMapping/>
  </p:clrMapOvr>
  <p:transition spd="slow" advTm="12051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goista.com/wp-content/uploads/2014/08/Fancy-Holiday-Everglades-National-Park-The-3rd-Largest-National-Park-in-the-US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3"/>
          <a:stretch/>
        </p:blipFill>
        <p:spPr bwMode="auto">
          <a:xfrm>
            <a:off x="4712734" y="339003"/>
            <a:ext cx="4094534" cy="314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04800" y="347712"/>
            <a:ext cx="4953000" cy="3131933"/>
            <a:chOff x="304800" y="1029789"/>
            <a:chExt cx="4572000" cy="2628900"/>
          </a:xfrm>
        </p:grpSpPr>
        <p:pic>
          <p:nvPicPr>
            <p:cNvPr id="2050" name="Picture 2" descr="http://www.ownersrental.com/images/destinations/grand-cany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029789"/>
              <a:ext cx="3930248" cy="262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04800" y="3388120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http://www.ownersrental.com/rv-rentals-arizona/</a:t>
              </a:r>
            </a:p>
          </p:txBody>
        </p:sp>
      </p:grpSp>
      <p:pic>
        <p:nvPicPr>
          <p:cNvPr id="2056" name="Picture 8" descr="http://www.capecodvacation.com/images/capecod_seasho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3930468" cy="29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media-cdn.tripadvisor.com/media/photo-s/01/d6/68/97/mt-rainier-natl-par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4438270" cy="29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621095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smtClean="0">
                <a:solidFill>
                  <a:schemeClr val="bg1"/>
                </a:solidFill>
              </a:rPr>
              <a:t>www.tripadvisor.ca/LocationPhotos-g143044-w2 Mount_Rainier_National_Park_Washington.html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99671" y="3054624"/>
            <a:ext cx="4107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http://goista.com/everglades-national-park-the-3rd-largest-national-park-in-the-usa/</a:t>
            </a:r>
          </a:p>
        </p:txBody>
      </p:sp>
      <p:pic>
        <p:nvPicPr>
          <p:cNvPr id="18" name="Picture 2" descr="http://www.seoclerks.com/imagedb/full/14270908_1_yosemite_valley_tunnel_view_20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4116" y="-7508"/>
            <a:ext cx="9841832" cy="69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400800" y="152400"/>
            <a:ext cx="2590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Introduction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9700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Vertical Variation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0" y="-152400"/>
            <a:ext cx="10131552" cy="7465355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638800" y="152400"/>
            <a:ext cx="3352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Mapping Methods</a:t>
            </a:r>
            <a:endParaRPr lang="en-US" sz="2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6705600" y="5440491"/>
            <a:ext cx="2375916" cy="1341309"/>
            <a:chOff x="6705600" y="5440491"/>
            <a:chExt cx="2375916" cy="13413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5600" y="5440491"/>
              <a:ext cx="2375916" cy="134130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5600" y="5615845"/>
              <a:ext cx="1282615" cy="990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5600" y="6593148"/>
              <a:ext cx="990600" cy="176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061531"/>
      </p:ext>
    </p:extLst>
  </p:cSld>
  <p:clrMapOvr>
    <a:masterClrMapping/>
  </p:clrMapOvr>
  <p:transition spd="slow" advTm="51409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8600" y="152400"/>
            <a:ext cx="4953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Emplacement Chronology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5216537"/>
            <a:ext cx="3749040" cy="685800"/>
          </a:xfrm>
          <a:prstGeom prst="rect">
            <a:avLst/>
          </a:prstGeom>
          <a:solidFill>
            <a:srgbClr val="F59C7A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 Capitan Granite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4400" y="4530737"/>
            <a:ext cx="3749040" cy="685800"/>
          </a:xfrm>
          <a:prstGeom prst="rect">
            <a:avLst/>
          </a:prstGeom>
          <a:solidFill>
            <a:srgbClr val="F9D367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Taft Granite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3849707"/>
            <a:ext cx="3749040" cy="685800"/>
          </a:xfrm>
          <a:prstGeom prst="rect">
            <a:avLst/>
          </a:prstGeom>
          <a:solidFill>
            <a:srgbClr val="B4D79E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Dikes of the Oceans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14400" y="3163907"/>
            <a:ext cx="3749040" cy="685800"/>
          </a:xfrm>
          <a:prstGeom prst="rect">
            <a:avLst/>
          </a:prstGeom>
          <a:solidFill>
            <a:srgbClr val="FFAA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Tonalite</a:t>
            </a:r>
            <a:r>
              <a:rPr lang="en-US" sz="2400" dirty="0" smtClean="0"/>
              <a:t> of the Gray Bands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14400" y="1792307"/>
            <a:ext cx="3749040" cy="685800"/>
          </a:xfrm>
          <a:prstGeom prst="rect">
            <a:avLst/>
          </a:prstGeom>
          <a:solidFill>
            <a:srgbClr val="70A8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Diorite of North America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14400" y="2478107"/>
            <a:ext cx="3749040" cy="685800"/>
          </a:xfrm>
          <a:prstGeom prst="rect">
            <a:avLst/>
          </a:prstGeom>
          <a:solidFill>
            <a:srgbClr val="00A9B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Leaning Tower Granite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1106507"/>
            <a:ext cx="3749040" cy="685800"/>
          </a:xfrm>
          <a:prstGeom prst="rect">
            <a:avLst/>
          </a:prstGeom>
          <a:solidFill>
            <a:srgbClr val="FFFFBE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Aplite</a:t>
            </a:r>
            <a:r>
              <a:rPr lang="en-US" sz="2400" dirty="0" smtClean="0"/>
              <a:t> Dikes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572" y="1877080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11" y="5379117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838200"/>
            <a:ext cx="881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Age</a:t>
            </a:r>
          </a:p>
          <a:p>
            <a:pPr algn="ctr"/>
            <a:r>
              <a:rPr lang="en-US" sz="2800" dirty="0" smtClean="0"/>
              <a:t>(Ma)</a:t>
            </a:r>
            <a:endParaRPr lang="en-US" sz="2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838200" y="838200"/>
            <a:ext cx="0" cy="5064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648199" y="1954024"/>
            <a:ext cx="3564758" cy="3871369"/>
            <a:chOff x="4648199" y="1954024"/>
            <a:chExt cx="3564758" cy="3871369"/>
          </a:xfrm>
        </p:grpSpPr>
        <p:sp>
          <p:nvSpPr>
            <p:cNvPr id="5" name="TextBox 4"/>
            <p:cNvSpPr txBox="1"/>
            <p:nvPr/>
          </p:nvSpPr>
          <p:spPr>
            <a:xfrm>
              <a:off x="4648199" y="2636341"/>
              <a:ext cx="3564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104.05 </a:t>
              </a:r>
              <a:r>
                <a:rPr lang="en-US" dirty="0" smtClean="0">
                  <a:latin typeface="Calibri"/>
                </a:rPr>
                <a:t>± 0.11 Ma (Isotope dilution)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48199" y="1954024"/>
              <a:ext cx="2917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103 </a:t>
              </a:r>
              <a:r>
                <a:rPr lang="en-US" dirty="0" smtClean="0">
                  <a:latin typeface="Calibri"/>
                </a:rPr>
                <a:t>± 0.5 Ma (Laser ablation)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48199" y="4688971"/>
              <a:ext cx="3209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106.65 </a:t>
              </a:r>
              <a:r>
                <a:rPr lang="en-US" dirty="0" smtClean="0">
                  <a:latin typeface="Calibri"/>
                </a:rPr>
                <a:t>± 1.1 Ma (Laser ablation)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48199" y="5456061"/>
              <a:ext cx="3092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105.9 </a:t>
              </a:r>
              <a:r>
                <a:rPr lang="en-US" dirty="0" smtClean="0">
                  <a:latin typeface="Calibri"/>
                </a:rPr>
                <a:t>± 0.5 Ma (Laser ablation)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259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61"/>
    </mc:Choice>
    <mc:Fallback xmlns="">
      <p:transition spd="slow" advTm="25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elcapreport.com/sites/default/files/1%20Sean%20Alex%20Honnold%20Jason%20Pickle%20Alister%20Lee%20Leo%20Houlding%20at%20the%20Bri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40" y="872312"/>
            <a:ext cx="7720320" cy="54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0" y="152400"/>
            <a:ext cx="441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Ask a Climber Program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24826" y="6477969"/>
            <a:ext cx="2966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Photograph courtesy of Tom Evans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85580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58" y="554756"/>
            <a:ext cx="8146484" cy="6303244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400800" y="152400"/>
            <a:ext cx="2590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Introduction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8123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676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Yosemite is visited by ~4 million people/year from all over the world</a:t>
            </a:r>
          </a:p>
          <a:p>
            <a:r>
              <a:rPr lang="en-US" dirty="0" smtClean="0"/>
              <a:t>Perfect opportunity to interpret the story of granitic rocks, which is important!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38800" y="152400"/>
            <a:ext cx="3352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Interpretation</a:t>
            </a:r>
            <a:endParaRPr lang="en-US" sz="28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57800" y="152400"/>
            <a:ext cx="3733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Interpreting Granite</a:t>
            </a:r>
            <a:endParaRPr lang="en-US" sz="2800" b="1" dirty="0"/>
          </a:p>
        </p:txBody>
      </p:sp>
      <p:pic>
        <p:nvPicPr>
          <p:cNvPr id="1028" name="Picture 4" descr="http://mrhalfdome.files.wordpress.com/2010/09/crowd-at-glaciaer-point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7200" y="838200"/>
            <a:ext cx="5689601" cy="385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68801" y="6600109"/>
            <a:ext cx="6096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Photo: http</a:t>
            </a:r>
            <a:r>
              <a:rPr lang="en-US" sz="1000" dirty="0"/>
              <a:t>://mrhalfdome.files.wordpress.com/2010/09/crowd-at-glaciaer-point.jpg</a:t>
            </a:r>
          </a:p>
        </p:txBody>
      </p:sp>
    </p:spTree>
    <p:extLst>
      <p:ext uri="{BB962C8B-B14F-4D97-AF65-F5344CB8AC3E}">
        <p14:creationId xmlns:p14="http://schemas.microsoft.com/office/powerpoint/2010/main" val="393599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yosemiteconservancy.org/sites/default/files/styles/responsive_large__540x360_/public/JR%20Ranger%205-credit%20Virginia%20Shannon.jpg?itok=In7y12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1" y="914400"/>
            <a:ext cx="5638798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nterpretive material on granitic rocks was based on King Huber’s work from the 1980s </a:t>
            </a:r>
          </a:p>
          <a:p>
            <a:r>
              <a:rPr lang="en-US" dirty="0" smtClean="0"/>
              <a:t>Scientifically and socially outdated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57800" y="152400"/>
            <a:ext cx="3733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Interpreting Granite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6364862" y="6580883"/>
            <a:ext cx="27638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Photo: http</a:t>
            </a:r>
            <a:r>
              <a:rPr lang="en-US" sz="1000" dirty="0"/>
              <a:t>://fw293blackbear.wikispaces.com/</a:t>
            </a:r>
          </a:p>
        </p:txBody>
      </p:sp>
    </p:spTree>
    <p:extLst>
      <p:ext uri="{BB962C8B-B14F-4D97-AF65-F5344CB8AC3E}">
        <p14:creationId xmlns:p14="http://schemas.microsoft.com/office/powerpoint/2010/main" val="257027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0" y="-228600"/>
            <a:ext cx="10134599" cy="7467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7400" y="3810000"/>
            <a:ext cx="152400" cy="11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02371"/>
            <a:ext cx="9463315" cy="8077193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934200" y="152400"/>
            <a:ext cx="2057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El Capitan</a:t>
            </a:r>
            <a:endParaRPr lang="en-US" sz="2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28600" y="304800"/>
            <a:ext cx="323806" cy="6474768"/>
            <a:chOff x="90775" y="225683"/>
            <a:chExt cx="228600" cy="5794117"/>
          </a:xfrm>
        </p:grpSpPr>
        <p:grpSp>
          <p:nvGrpSpPr>
            <p:cNvPr id="10" name="Group 9"/>
            <p:cNvGrpSpPr/>
            <p:nvPr/>
          </p:nvGrpSpPr>
          <p:grpSpPr>
            <a:xfrm>
              <a:off x="90775" y="225683"/>
              <a:ext cx="228600" cy="5794117"/>
              <a:chOff x="90775" y="225683"/>
              <a:chExt cx="228600" cy="5794117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205075" y="225683"/>
                <a:ext cx="0" cy="5794117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90775" y="6019800"/>
                <a:ext cx="22860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/>
            <p:cNvCxnSpPr/>
            <p:nvPr/>
          </p:nvCxnSpPr>
          <p:spPr>
            <a:xfrm>
              <a:off x="90775" y="225683"/>
              <a:ext cx="228600" cy="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381000" y="3195935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~1 km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b="11242"/>
          <a:stretch/>
        </p:blipFill>
        <p:spPr>
          <a:xfrm>
            <a:off x="2028664" y="1769174"/>
            <a:ext cx="5086672" cy="33196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://upload.wikimedia.org/wikipedia/commons/c/c7/Empire_State_Building_from_the_Top_of_the_Roc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1" y="3733800"/>
            <a:ext cx="825550" cy="300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25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0"/>
    </mc:Choice>
    <mc:Fallback xmlns="">
      <p:transition spd="slow" advTm="3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4 0.07778 L -3.33333E-6 2.22222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Roger\Dropbox\YOSE Bigwalls\photos\pro_photographs\jimmychin\20070910_Pacific Ocean Wall_0729-Edit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453" y="-1880260"/>
            <a:ext cx="7481094" cy="1117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19800" y="152400"/>
            <a:ext cx="2971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Rock Climbing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80511" y="6486209"/>
            <a:ext cx="2225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Photo courtesy of Jimmy Chin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49107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19800" y="152400"/>
            <a:ext cx="2971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Rock Climbing</a:t>
            </a:r>
            <a:endParaRPr lang="en-US" sz="2800" b="1" dirty="0"/>
          </a:p>
        </p:txBody>
      </p:sp>
      <p:pic>
        <p:nvPicPr>
          <p:cNvPr id="1026" name="Picture 2" descr="http://upload.wikimedia.org/wikipedia/commons/0/0c/Stone_Masters_in_front_of_El_Capit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97" y="1506262"/>
            <a:ext cx="2997088" cy="412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imbing-photography.co.uk/blog/photograph/Mike-Hutton/steph-davis-on-salathe-wall-yosem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241" y="1495424"/>
            <a:ext cx="2737719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frostworksclimbing.com/The-two-greatest-climbers-19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1" y="1506262"/>
            <a:ext cx="2743199" cy="412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5400" y="6531605"/>
            <a:ext cx="40318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Photos by (Left-Right): Tom Frost, Stone Masters, Jimmy Chin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1009117" y="1047659"/>
            <a:ext cx="959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1960’s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95218" y="1047659"/>
            <a:ext cx="959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1970’s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78577" y="1047659"/>
            <a:ext cx="959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2000’s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7525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562" y="914400"/>
            <a:ext cx="819487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76483" y="152400"/>
            <a:ext cx="1314317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24826" y="6477969"/>
            <a:ext cx="292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Photograph courtesy of Eric </a:t>
            </a:r>
            <a:r>
              <a:rPr lang="en-US" sz="1400" i="1" dirty="0" err="1" smtClean="0"/>
              <a:t>Bissel</a:t>
            </a:r>
            <a:endParaRPr lang="en-US" sz="1400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0" y="152400"/>
            <a:ext cx="441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Ask a Climber Program</a:t>
            </a:r>
            <a:endParaRPr lang="en-US" sz="2800" b="1" dirty="0"/>
          </a:p>
        </p:txBody>
      </p:sp>
      <p:pic>
        <p:nvPicPr>
          <p:cNvPr id="2050" name="Picture 2" descr="C:\Users\Roger\Desktop\Geocorps\YCAsmallappcop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04788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oger\Dropbox\ElCapitanGeology\Figures\logos\NPS logo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483" y="206801"/>
            <a:ext cx="1262348" cy="164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84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361</Words>
  <Application>Microsoft Office PowerPoint</Application>
  <PresentationFormat>On-screen Show (4:3)</PresentationFormat>
  <Paragraphs>71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Interpreting the geology of an icon: Igneous petrology, rock climbing, and science communication in Yosemite National Park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Rock Climbing!</vt:lpstr>
      <vt:lpstr>Vertical Variation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Vertical Variation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Interpreting the geology of an icon: Igneous petrology, rock climbing, and science communication in Yosemite National Park</dc:title>
  <dc:creator>Roger</dc:creator>
  <cp:lastModifiedBy>Roger</cp:lastModifiedBy>
  <cp:revision>37</cp:revision>
  <dcterms:created xsi:type="dcterms:W3CDTF">2006-08-16T00:00:00Z</dcterms:created>
  <dcterms:modified xsi:type="dcterms:W3CDTF">2014-10-19T19:55:40Z</dcterms:modified>
</cp:coreProperties>
</file>