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5" r:id="rId3"/>
    <p:sldId id="300" r:id="rId4"/>
    <p:sldId id="331" r:id="rId5"/>
    <p:sldId id="332" r:id="rId6"/>
    <p:sldId id="305" r:id="rId7"/>
    <p:sldId id="301" r:id="rId8"/>
    <p:sldId id="307" r:id="rId9"/>
    <p:sldId id="310" r:id="rId10"/>
    <p:sldId id="302" r:id="rId11"/>
    <p:sldId id="311" r:id="rId12"/>
    <p:sldId id="313" r:id="rId13"/>
    <p:sldId id="309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7" r:id="rId24"/>
    <p:sldId id="328" r:id="rId25"/>
    <p:sldId id="323" r:id="rId26"/>
    <p:sldId id="324" r:id="rId27"/>
    <p:sldId id="325" r:id="rId28"/>
    <p:sldId id="335" r:id="rId29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5050"/>
    <a:srgbClr val="FFFFFF"/>
    <a:srgbClr val="F2B800"/>
    <a:srgbClr val="FFFF00"/>
    <a:srgbClr val="FFFF66"/>
    <a:srgbClr val="0000FF"/>
    <a:srgbClr val="111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01" autoAdjust="0"/>
    <p:restoredTop sz="94660"/>
  </p:normalViewPr>
  <p:slideViewPr>
    <p:cSldViewPr>
      <p:cViewPr varScale="1">
        <p:scale>
          <a:sx n="124" d="100"/>
          <a:sy n="12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763DCD-BE0A-4123-921E-CC34FE885074}" type="datetimeFigureOut">
              <a:rPr lang="zh-CN" altLang="en-US"/>
              <a:pPr>
                <a:defRPr/>
              </a:pPr>
              <a:t>2014/10/29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0193CD-C211-429B-9B08-63D91DE6C0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70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53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BF930-FB14-4654-B33C-0F082872170C}" type="datetimeFigureOut">
              <a:rPr lang="zh-CN" altLang="en-US" smtClean="0"/>
              <a:t>2014/10/29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42" y="4715270"/>
            <a:ext cx="5438792" cy="4467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53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1D90D-AA3B-4AAA-B25C-50923F06DB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749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1D90D-AA3B-4AAA-B25C-50923F06DB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63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65 h 1906"/>
                <a:gd name="T4" fmla="*/ 6111 w 5740"/>
                <a:gd name="T5" fmla="*/ 465 h 1906"/>
                <a:gd name="T6" fmla="*/ 611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43A1E-6FF3-461F-8404-E417BDB543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12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9A40E-E7D0-4C4F-9C74-8CD6397601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314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21C08-9634-4665-A112-8A647BC8C7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804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EDDB-E69F-4D88-8FDC-069C4250B6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841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108F-87B6-4B57-A491-419C90C366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238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06F4-D489-40EF-B805-AC92EFD677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931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12B31-67C0-404B-BA10-A4C589C3FE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92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1FC3E-CC4E-489E-8FC9-F4A43F2EAE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95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C1078-375D-457D-BF4C-72EF75A2F0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49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117C-EE92-4AF2-855A-0A91282C33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46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91B8B-0C0A-4C30-89AB-032AFB2485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757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D57FFDC-D564-4C63-9A84-E29E12FA59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65 h 1906"/>
                <a:gd name="T4" fmla="*/ 6111 w 5740"/>
                <a:gd name="T5" fmla="*/ 465 h 1906"/>
                <a:gd name="T6" fmla="*/ 611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3025" y="1412875"/>
            <a:ext cx="9217025" cy="2116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Late Triassic </a:t>
            </a:r>
            <a:r>
              <a:rPr lang="en-US" altLang="zh-CN" sz="32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Volcanics</a:t>
            </a:r>
            <a:r>
              <a:rPr lang="en-US" altLang="zh-CN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in north Great </a:t>
            </a:r>
            <a:r>
              <a:rPr lang="en-US" altLang="zh-CN" sz="32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Xing’an</a:t>
            </a:r>
            <a:r>
              <a:rPr lang="en-US" altLang="zh-CN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Range, eastern Segment of the CAOB</a:t>
            </a:r>
            <a:r>
              <a:rPr lang="zh-CN" altLang="en-US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/>
            </a:r>
            <a:br>
              <a:rPr lang="en-US" altLang="zh-CN" sz="32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</a:br>
            <a:r>
              <a:rPr lang="en-US" altLang="zh-CN" sz="32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Implications for magma mixture of residual oceanic slabs and mantle melts</a:t>
            </a:r>
            <a:endParaRPr lang="zh-CN" altLang="en-US" sz="3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21163"/>
            <a:ext cx="9144000" cy="218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Xu </a:t>
            </a:r>
            <a:r>
              <a:rPr lang="en-US" altLang="zh-CN" sz="2400" b="1" dirty="0" err="1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Jiulei</a:t>
            </a:r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,</a:t>
            </a:r>
            <a:r>
              <a:rPr lang="zh-CN" altLang="en-US" sz="24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 </a:t>
            </a:r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Zheng </a:t>
            </a:r>
            <a:r>
              <a:rPr lang="en-US" altLang="zh-CN" sz="2400" b="1" dirty="0" err="1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Changqing</a:t>
            </a:r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, Xu  </a:t>
            </a:r>
            <a:r>
              <a:rPr lang="en-US" altLang="zh-CN" sz="2400" b="1" dirty="0" err="1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Xuechun</a:t>
            </a:r>
            <a:endParaRPr lang="en-US" altLang="zh-CN" sz="2400" b="1" dirty="0" smtClean="0">
              <a:solidFill>
                <a:schemeClr val="bg2"/>
              </a:solidFill>
              <a:effectLst/>
              <a:latin typeface="Arial" charset="0"/>
              <a:ea typeface="Arial Unicode MS" pitchFamily="34" charset="-122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400" b="1" dirty="0" smtClean="0">
              <a:solidFill>
                <a:schemeClr val="bg2"/>
              </a:solidFill>
              <a:effectLst/>
              <a:latin typeface="Arial" charset="0"/>
              <a:ea typeface="Arial Unicode MS" pitchFamily="34" charset="-122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b="1" dirty="0" smtClean="0">
                <a:solidFill>
                  <a:schemeClr val="bg2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Jilin University, China</a:t>
            </a:r>
            <a:endParaRPr lang="zh-CN" altLang="en-US" sz="2800" b="1" dirty="0" smtClean="0">
              <a:solidFill>
                <a:schemeClr val="bg2"/>
              </a:solidFill>
              <a:effectLst/>
              <a:latin typeface="Arial" charset="0"/>
              <a:ea typeface="Arial Unicode MS" pitchFamily="34" charset="-122"/>
              <a:cs typeface="Arial" charset="0"/>
            </a:endParaRP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4859338" y="228600"/>
            <a:ext cx="4176712" cy="40005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chemeClr val="bg2"/>
                </a:solidFill>
                <a:latin typeface="Arial" charset="0"/>
                <a:ea typeface="Arial Unicode MS" pitchFamily="34" charset="-122"/>
                <a:cs typeface="Arial" charset="0"/>
              </a:rPr>
              <a:t>GSA Fall Meeting 2014-10-22</a:t>
            </a:r>
            <a:endParaRPr lang="zh-CN" altLang="en-US" sz="2000" b="1">
              <a:solidFill>
                <a:schemeClr val="bg2"/>
              </a:solidFill>
              <a:latin typeface="Arial" charset="0"/>
              <a:ea typeface="Arial Unicode MS" pitchFamily="34" charset="-122"/>
              <a:cs typeface="Arial" charset="0"/>
            </a:endParaRPr>
          </a:p>
        </p:txBody>
      </p:sp>
      <p:pic>
        <p:nvPicPr>
          <p:cNvPr id="1331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92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zh-CN" altLang="zh-CN" smtClean="0"/>
          </a:p>
        </p:txBody>
      </p:sp>
      <p:pic>
        <p:nvPicPr>
          <p:cNvPr id="22531" name="Picture 4" descr="G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9442" r="31744" b="6419"/>
          <a:stretch>
            <a:fillRect/>
          </a:stretch>
        </p:blipFill>
        <p:spPr bwMode="auto">
          <a:xfrm>
            <a:off x="0" y="404813"/>
            <a:ext cx="6084888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 descr="D4075_2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2843212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0" y="0"/>
            <a:ext cx="7235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82" name="Picture 14" descr="D3076_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43212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18" descr="D2074_1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27575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0" name="Line 22"/>
          <p:cNvSpPr>
            <a:spLocks noChangeShapeType="1"/>
          </p:cNvSpPr>
          <p:nvPr/>
        </p:nvSpPr>
        <p:spPr bwMode="auto">
          <a:xfrm>
            <a:off x="5543550" y="3213100"/>
            <a:ext cx="541338" cy="2160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5651500" y="1844675"/>
            <a:ext cx="433388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>
            <a:off x="5292725" y="2781300"/>
            <a:ext cx="792163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993" name="AutoShape 25"/>
          <p:cNvSpPr>
            <a:spLocks noChangeArrowheads="1"/>
          </p:cNvSpPr>
          <p:nvPr/>
        </p:nvSpPr>
        <p:spPr bwMode="auto">
          <a:xfrm>
            <a:off x="5508625" y="2133600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3994" name="AutoShape 26"/>
          <p:cNvSpPr>
            <a:spLocks noChangeArrowheads="1"/>
          </p:cNvSpPr>
          <p:nvPr/>
        </p:nvSpPr>
        <p:spPr bwMode="auto">
          <a:xfrm>
            <a:off x="5076825" y="2565400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2541" name="Text Box 28"/>
          <p:cNvSpPr txBox="1">
            <a:spLocks noChangeArrowheads="1"/>
          </p:cNvSpPr>
          <p:nvPr/>
        </p:nvSpPr>
        <p:spPr bwMode="auto">
          <a:xfrm>
            <a:off x="3924300" y="342900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2"/>
                </a:solidFill>
                <a:latin typeface="Arial" charset="0"/>
                <a:cs typeface="Arial" charset="0"/>
              </a:rPr>
              <a:t>Moguqi</a:t>
            </a:r>
            <a:endParaRPr lang="zh-CN" altLang="en-US" sz="16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auto">
          <a:xfrm>
            <a:off x="5435600" y="2997200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2543" name="Text Box 4"/>
          <p:cNvSpPr txBox="1">
            <a:spLocks noChangeArrowheads="1"/>
          </p:cNvSpPr>
          <p:nvPr/>
        </p:nvSpPr>
        <p:spPr bwMode="auto">
          <a:xfrm>
            <a:off x="179388" y="6283325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1∶100,000 geological map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3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1" grpId="0" animBg="1"/>
      <p:bldP spid="839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7427912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CN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r>
              <a:rPr lang="en-US" altLang="zh-CN" dirty="0" smtClean="0">
                <a:solidFill>
                  <a:schemeClr val="bg2"/>
                </a:solidFill>
              </a:rPr>
              <a:t> </a:t>
            </a:r>
            <a:r>
              <a:rPr lang="en-US" altLang="zh-CN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 the microscope:</a:t>
            </a:r>
            <a:endParaRPr lang="zh-CN" altLang="en-US" dirty="0" smtClean="0">
              <a:solidFill>
                <a:schemeClr val="bg2"/>
              </a:solidFill>
            </a:endParaRPr>
          </a:p>
        </p:txBody>
      </p:sp>
      <p:sp>
        <p:nvSpPr>
          <p:cNvPr id="93187" name="Rectangle 3"/>
          <p:cNvSpPr>
            <a:spLocks noRot="1" noChangeArrowheads="1"/>
          </p:cNvSpPr>
          <p:nvPr/>
        </p:nvSpPr>
        <p:spPr bwMode="auto">
          <a:xfrm>
            <a:off x="10223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Ⅱ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3556" name="Text Box 12"/>
          <p:cNvSpPr txBox="1">
            <a:spLocks noChangeArrowheads="1"/>
          </p:cNvSpPr>
          <p:nvPr/>
        </p:nvSpPr>
        <p:spPr bwMode="auto">
          <a:xfrm>
            <a:off x="827088" y="5084763"/>
            <a:ext cx="770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B2068, PPL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B2068, XPL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  <a:endParaRPr lang="en-US" altLang="zh-CN" sz="1800" b="1">
              <a:solidFill>
                <a:srgbClr val="FFFF66"/>
              </a:solidFill>
            </a:endParaRPr>
          </a:p>
        </p:txBody>
      </p:sp>
      <p:pic>
        <p:nvPicPr>
          <p:cNvPr id="23557" name="Picture 13" descr="B2068-1(d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41751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971550" y="24209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276600" y="191611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pic>
        <p:nvPicPr>
          <p:cNvPr id="23560" name="Picture 14" descr="B2068-1(zhengjia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5076825" y="23653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7740650" y="19891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7380288" y="42926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2413000" y="378936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pic>
        <p:nvPicPr>
          <p:cNvPr id="23565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7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7427912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CN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r>
              <a:rPr lang="en-US" altLang="zh-CN" dirty="0" smtClean="0">
                <a:solidFill>
                  <a:schemeClr val="bg2"/>
                </a:solidFill>
              </a:rPr>
              <a:t> </a:t>
            </a: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 the microscope: </a:t>
            </a:r>
            <a:endParaRPr lang="zh-CN" altLang="en-US" b="1" dirty="0" smtClean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3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Ⅱ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27088" y="5084763"/>
            <a:ext cx="770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Z11-51, PPL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Z11-51, XPL</a:t>
            </a:r>
            <a:r>
              <a:rPr lang="en-US" altLang="zh-CN" sz="180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  <a:endParaRPr lang="en-US" altLang="zh-CN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581" name="Picture 13" descr="Z11-51-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4" descr="Z11-51-Z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1258888" y="27082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443663" y="28527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pic>
        <p:nvPicPr>
          <p:cNvPr id="24585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12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zh-CN" smtClean="0"/>
          </a:p>
        </p:txBody>
      </p:sp>
      <p:pic>
        <p:nvPicPr>
          <p:cNvPr id="25603" name="Picture 3" descr="G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9442" r="31744" b="6419"/>
          <a:stretch>
            <a:fillRect/>
          </a:stretch>
        </p:blipFill>
        <p:spPr bwMode="auto">
          <a:xfrm>
            <a:off x="0" y="404813"/>
            <a:ext cx="6084888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9388" y="6283325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1∶100,000 geological map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0" y="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C00000"/>
                </a:solidFill>
                <a:latin typeface="Arial" charset="0"/>
                <a:cs typeface="Arial" charset="0"/>
              </a:rPr>
              <a:t>3.Dacites</a:t>
            </a:r>
            <a:endParaRPr lang="zh-CN" altLang="en-US" sz="24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V="1">
            <a:off x="4356100" y="5373688"/>
            <a:ext cx="1728788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 flipV="1">
            <a:off x="3924300" y="1844675"/>
            <a:ext cx="2160588" cy="31686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V="1">
            <a:off x="4140200" y="3141663"/>
            <a:ext cx="1944688" cy="2303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8" name="AutoShape 12"/>
          <p:cNvSpPr>
            <a:spLocks noChangeArrowheads="1"/>
          </p:cNvSpPr>
          <p:nvPr/>
        </p:nvSpPr>
        <p:spPr bwMode="auto">
          <a:xfrm>
            <a:off x="3708400" y="4941888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1149" name="AutoShape 13"/>
          <p:cNvSpPr>
            <a:spLocks noChangeArrowheads="1"/>
          </p:cNvSpPr>
          <p:nvPr/>
        </p:nvSpPr>
        <p:spPr bwMode="auto">
          <a:xfrm>
            <a:off x="3924300" y="5373688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1150" name="AutoShape 14"/>
          <p:cNvSpPr>
            <a:spLocks noChangeArrowheads="1"/>
          </p:cNvSpPr>
          <p:nvPr/>
        </p:nvSpPr>
        <p:spPr bwMode="auto">
          <a:xfrm>
            <a:off x="4140200" y="5734050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5612" name="Text Box 15"/>
          <p:cNvSpPr txBox="1">
            <a:spLocks noChangeArrowheads="1"/>
          </p:cNvSpPr>
          <p:nvPr/>
        </p:nvSpPr>
        <p:spPr bwMode="auto">
          <a:xfrm>
            <a:off x="3924300" y="342900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2"/>
                </a:solidFill>
                <a:latin typeface="Arial" charset="0"/>
                <a:cs typeface="Arial" charset="0"/>
              </a:rPr>
              <a:t>Moguqi</a:t>
            </a:r>
            <a:endParaRPr lang="zh-CN" altLang="en-US" sz="16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91152" name="Picture 16" descr="D6001_2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17" descr="D6001_2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4" name="Picture 18" descr="D6002_1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27575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animBg="1"/>
      <p:bldP spid="91146" grpId="0" animBg="1"/>
      <p:bldP spid="911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7427913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="1" smtClean="0"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Dacite </a:t>
            </a:r>
            <a:r>
              <a:rPr lang="en-US" altLang="zh-CN" b="1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under the microscope</a:t>
            </a:r>
            <a:r>
              <a:rPr lang="en-US" altLang="zh-CN" b="1" smtClean="0"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:</a:t>
            </a:r>
            <a:endParaRPr lang="zh-CN" altLang="en-US" b="1" smtClean="0"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259" name="Rectangle 3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Ⅱ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827088" y="5157788"/>
            <a:ext cx="770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dacite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Z11-47, PPL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dacite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Z11-47, XPL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  <a:endParaRPr lang="en-US" altLang="zh-CN" sz="1800" b="1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pic>
        <p:nvPicPr>
          <p:cNvPr id="26629" name="Picture 10" descr="Z11-47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Z11-4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627313" y="45085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6011863" y="27813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6633" name="Text Box 12"/>
          <p:cNvSpPr txBox="1">
            <a:spLocks noChangeArrowheads="1"/>
          </p:cNvSpPr>
          <p:nvPr/>
        </p:nvSpPr>
        <p:spPr bwMode="auto">
          <a:xfrm>
            <a:off x="3276600" y="38608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Qtz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/>
        </p:nvSpPr>
        <p:spPr bwMode="auto">
          <a:xfrm>
            <a:off x="4716463" y="29972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Qtz</a:t>
            </a:r>
          </a:p>
        </p:txBody>
      </p:sp>
      <p:sp>
        <p:nvSpPr>
          <p:cNvPr id="26635" name="Text Box 14"/>
          <p:cNvSpPr txBox="1">
            <a:spLocks noChangeArrowheads="1"/>
          </p:cNvSpPr>
          <p:nvPr/>
        </p:nvSpPr>
        <p:spPr bwMode="auto">
          <a:xfrm>
            <a:off x="5003800" y="20605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Qtz</a:t>
            </a: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900113" y="21336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Qtz</a:t>
            </a:r>
          </a:p>
        </p:txBody>
      </p:sp>
      <p:pic>
        <p:nvPicPr>
          <p:cNvPr id="2663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5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19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37449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539750" y="43656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zh-CN" sz="1800"/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684213" y="5373688"/>
            <a:ext cx="7127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dacite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Z11-47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            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Z11-49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50825" y="1341438"/>
            <a:ext cx="87137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bg2"/>
                </a:solidFill>
                <a:latin typeface="Arial" charset="0"/>
                <a:cs typeface="Arial" charset="0"/>
              </a:rPr>
              <a:t>Two samples:   </a:t>
            </a:r>
            <a:r>
              <a:rPr lang="en-US" altLang="zh-CN" sz="2400" b="1">
                <a:solidFill>
                  <a:srgbClr val="C00000"/>
                </a:solidFill>
                <a:latin typeface="Arial" charset="0"/>
                <a:cs typeface="Arial" charset="0"/>
              </a:rPr>
              <a:t>dacite</a:t>
            </a:r>
            <a:r>
              <a:rPr lang="zh-CN" altLang="en-US" sz="24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Arial" charset="0"/>
                <a:cs typeface="Arial" charset="0"/>
              </a:rPr>
              <a:t>Z11-47</a:t>
            </a:r>
            <a:r>
              <a:rPr lang="zh-CN" altLang="en-US" sz="24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  <a:r>
              <a:rPr lang="en-US" altLang="zh-CN" sz="2400" b="1">
                <a:solidFill>
                  <a:schemeClr val="bg2"/>
                </a:solidFill>
                <a:latin typeface="Arial" charset="0"/>
                <a:cs typeface="Arial" charset="0"/>
              </a:rPr>
              <a:t>and   </a:t>
            </a:r>
            <a:r>
              <a:rPr lang="en-US" altLang="zh-CN" sz="24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24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Arial" charset="0"/>
                <a:cs typeface="Arial" charset="0"/>
              </a:rPr>
              <a:t>Z11-49</a:t>
            </a:r>
            <a:r>
              <a:rPr lang="zh-CN" altLang="en-US" sz="2400" b="1">
                <a:solidFill>
                  <a:srgbClr val="C00000"/>
                </a:solidFill>
                <a:latin typeface="Arial" charset="0"/>
                <a:cs typeface="Arial" charset="0"/>
              </a:rPr>
              <a:t>）</a:t>
            </a:r>
          </a:p>
        </p:txBody>
      </p:sp>
      <p:pic>
        <p:nvPicPr>
          <p:cNvPr id="27654" name="Picture 11" descr="IMG_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37465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Ⅲ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Geochronology</a:t>
            </a:r>
            <a:endParaRPr lang="en-US" altLang="zh-CN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27656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51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539750" y="43656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zh-CN" sz="1800"/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8900" y="1268413"/>
            <a:ext cx="2087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dacite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Z11-47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             </a:t>
            </a:r>
          </a:p>
        </p:txBody>
      </p:sp>
      <p:pic>
        <p:nvPicPr>
          <p:cNvPr id="28676" name="Picture 7" descr="Z11-47锆石CL图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92150"/>
            <a:ext cx="5040312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Z11-47年龄谐和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16338"/>
            <a:ext cx="34940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Z11-47年龄直方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6338"/>
            <a:ext cx="363061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-36513" y="2565400"/>
            <a:ext cx="2447926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weighted mean age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：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232.6±1.1Ma</a:t>
            </a:r>
          </a:p>
        </p:txBody>
      </p:sp>
      <p:sp>
        <p:nvSpPr>
          <p:cNvPr id="10" name="Rectangle 2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Ⅲ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Geochronology</a:t>
            </a:r>
          </a:p>
        </p:txBody>
      </p:sp>
      <p:pic>
        <p:nvPicPr>
          <p:cNvPr id="28681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36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Ⅲ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Geochronology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9750" y="43656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zh-CN" sz="18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140652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andesite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Z11-49</a:t>
            </a:r>
            <a:r>
              <a:rPr lang="zh-CN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）                                            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0" y="2565400"/>
            <a:ext cx="2484438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weighted mean age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：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232.0±3.0Ma</a:t>
            </a:r>
          </a:p>
        </p:txBody>
      </p:sp>
      <p:pic>
        <p:nvPicPr>
          <p:cNvPr id="29702" name="Picture 9" descr="Z11-49锆石CL图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37861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Z11-49年龄谐和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16338"/>
            <a:ext cx="349091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Z11-49年龄直方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6338"/>
            <a:ext cx="36782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 descr="F:\papers\哈达陶勒盖组资料\2014.2.24\T2hd火山岩TAS图（最新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3101975"/>
            <a:ext cx="34861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8" descr="F:\papers\哈达陶勒盖组资料\2014.2.24\T2hd火山岩TAS图（最新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684338"/>
            <a:ext cx="34861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Rot="1" noChangeArrowheads="1"/>
          </p:cNvSpPr>
          <p:nvPr/>
        </p:nvSpPr>
        <p:spPr bwMode="auto">
          <a:xfrm>
            <a:off x="1166813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400" b="1">
                <a:solidFill>
                  <a:srgbClr val="C00000"/>
                </a:solidFill>
                <a:latin typeface="Arial" charset="0"/>
                <a:ea typeface="Arial Unicode MS" pitchFamily="34" charset="-122"/>
                <a:cs typeface="Arial" charset="0"/>
              </a:rPr>
              <a:t>Ⅳ. Geochemistry</a:t>
            </a:r>
            <a:endParaRPr lang="zh-CN" altLang="en-US" sz="4400" b="1">
              <a:solidFill>
                <a:srgbClr val="C00000"/>
              </a:solidFill>
              <a:latin typeface="Arial" charset="0"/>
              <a:ea typeface="Arial Unicode MS" pitchFamily="34" charset="-122"/>
              <a:cs typeface="Arial" charset="0"/>
            </a:endParaRP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539750" y="43656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zh-CN" sz="1800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25413" y="4703763"/>
            <a:ext cx="41592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2"/>
                </a:solidFill>
                <a:latin typeface="Arial" charset="0"/>
                <a:cs typeface="Arial" charset="0"/>
              </a:rPr>
              <a:t>Total Alkalis-Silica diagram of volcanics</a:t>
            </a:r>
            <a:endParaRPr lang="zh-CN" altLang="en-US" sz="16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0362" name="Oval 10"/>
          <p:cNvSpPr>
            <a:spLocks noChangeArrowheads="1"/>
          </p:cNvSpPr>
          <p:nvPr/>
        </p:nvSpPr>
        <p:spPr bwMode="auto">
          <a:xfrm>
            <a:off x="2051050" y="2924175"/>
            <a:ext cx="433388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00363" name="Oval 11"/>
          <p:cNvSpPr>
            <a:spLocks noChangeArrowheads="1"/>
          </p:cNvSpPr>
          <p:nvPr/>
        </p:nvSpPr>
        <p:spPr bwMode="auto">
          <a:xfrm>
            <a:off x="2916238" y="2636838"/>
            <a:ext cx="57467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00364" name="Oval 12"/>
          <p:cNvSpPr>
            <a:spLocks noChangeArrowheads="1"/>
          </p:cNvSpPr>
          <p:nvPr/>
        </p:nvSpPr>
        <p:spPr bwMode="auto">
          <a:xfrm>
            <a:off x="2411413" y="2636838"/>
            <a:ext cx="431800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 flipV="1">
            <a:off x="2268538" y="1412875"/>
            <a:ext cx="2232025" cy="1728788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V="1">
            <a:off x="2700338" y="2060575"/>
            <a:ext cx="1727200" cy="936625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 flipV="1">
            <a:off x="3203575" y="2852738"/>
            <a:ext cx="1152525" cy="288925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643438" y="1268413"/>
            <a:ext cx="30241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1.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basaltic trachyandesite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00371" name="Rectangle 19"/>
          <p:cNvSpPr>
            <a:spLocks noChangeArrowheads="1"/>
          </p:cNvSpPr>
          <p:nvPr/>
        </p:nvSpPr>
        <p:spPr bwMode="auto">
          <a:xfrm>
            <a:off x="4643438" y="1989138"/>
            <a:ext cx="2211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2.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trachyandensite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0372" name="Rectangle 20"/>
          <p:cNvSpPr>
            <a:spLocks noChangeArrowheads="1"/>
          </p:cNvSpPr>
          <p:nvPr/>
        </p:nvSpPr>
        <p:spPr bwMode="auto">
          <a:xfrm>
            <a:off x="4643438" y="2781300"/>
            <a:ext cx="180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3.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trachydacite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00374" name="Freeform 22"/>
          <p:cNvSpPr>
            <a:spLocks/>
          </p:cNvSpPr>
          <p:nvPr/>
        </p:nvSpPr>
        <p:spPr bwMode="auto">
          <a:xfrm>
            <a:off x="5940425" y="4292600"/>
            <a:ext cx="1584325" cy="588963"/>
          </a:xfrm>
          <a:custGeom>
            <a:avLst/>
            <a:gdLst>
              <a:gd name="T0" fmla="*/ 0 w 998"/>
              <a:gd name="T1" fmla="*/ 2147483647 h 371"/>
              <a:gd name="T2" fmla="*/ 2147483647 w 998"/>
              <a:gd name="T3" fmla="*/ 2147483647 h 371"/>
              <a:gd name="T4" fmla="*/ 2147483647 w 998"/>
              <a:gd name="T5" fmla="*/ 2147483647 h 371"/>
              <a:gd name="T6" fmla="*/ 2147483647 w 998"/>
              <a:gd name="T7" fmla="*/ 2147483647 h 371"/>
              <a:gd name="T8" fmla="*/ 2147483647 w 998"/>
              <a:gd name="T9" fmla="*/ 2147483647 h 371"/>
              <a:gd name="T10" fmla="*/ 2147483647 w 998"/>
              <a:gd name="T11" fmla="*/ 2147483647 h 371"/>
              <a:gd name="T12" fmla="*/ 2147483647 w 998"/>
              <a:gd name="T13" fmla="*/ 2147483647 h 371"/>
              <a:gd name="T14" fmla="*/ 2147483647 w 998"/>
              <a:gd name="T15" fmla="*/ 2147483647 h 371"/>
              <a:gd name="T16" fmla="*/ 2147483647 w 998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98" h="371">
                <a:moveTo>
                  <a:pt x="0" y="371"/>
                </a:moveTo>
                <a:cubicBezTo>
                  <a:pt x="45" y="322"/>
                  <a:pt x="91" y="273"/>
                  <a:pt x="136" y="235"/>
                </a:cubicBezTo>
                <a:cubicBezTo>
                  <a:pt x="181" y="197"/>
                  <a:pt x="219" y="174"/>
                  <a:pt x="272" y="144"/>
                </a:cubicBezTo>
                <a:cubicBezTo>
                  <a:pt x="325" y="114"/>
                  <a:pt x="377" y="77"/>
                  <a:pt x="453" y="54"/>
                </a:cubicBezTo>
                <a:cubicBezTo>
                  <a:pt x="529" y="31"/>
                  <a:pt x="666" y="16"/>
                  <a:pt x="726" y="8"/>
                </a:cubicBezTo>
                <a:cubicBezTo>
                  <a:pt x="786" y="0"/>
                  <a:pt x="786" y="8"/>
                  <a:pt x="816" y="8"/>
                </a:cubicBezTo>
                <a:cubicBezTo>
                  <a:pt x="846" y="8"/>
                  <a:pt x="884" y="8"/>
                  <a:pt x="907" y="8"/>
                </a:cubicBezTo>
                <a:cubicBezTo>
                  <a:pt x="930" y="8"/>
                  <a:pt x="937" y="8"/>
                  <a:pt x="952" y="8"/>
                </a:cubicBezTo>
                <a:cubicBezTo>
                  <a:pt x="967" y="8"/>
                  <a:pt x="982" y="8"/>
                  <a:pt x="998" y="8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375" name="Line 23"/>
          <p:cNvSpPr>
            <a:spLocks noChangeShapeType="1"/>
          </p:cNvSpPr>
          <p:nvPr/>
        </p:nvSpPr>
        <p:spPr bwMode="auto">
          <a:xfrm>
            <a:off x="7235825" y="4305300"/>
            <a:ext cx="431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0738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2" grpId="0" animBg="1"/>
      <p:bldP spid="100363" grpId="0" animBg="1"/>
      <p:bldP spid="100364" grpId="0" animBg="1"/>
      <p:bldP spid="100365" grpId="0" animBg="1"/>
      <p:bldP spid="100366" grpId="0" animBg="1"/>
      <p:bldP spid="100367" grpId="0" animBg="1"/>
      <p:bldP spid="100368" grpId="0"/>
      <p:bldP spid="100371" grpId="0"/>
      <p:bldP spid="100372" grpId="0"/>
      <p:bldP spid="100374" grpId="0" animBg="1"/>
      <p:bldP spid="1003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0"/>
          <p:cNvSpPr txBox="1">
            <a:spLocks noChangeArrowheads="1"/>
          </p:cNvSpPr>
          <p:nvPr/>
        </p:nvSpPr>
        <p:spPr bwMode="auto">
          <a:xfrm>
            <a:off x="539750" y="4729163"/>
            <a:ext cx="8712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rgbClr val="C00000"/>
                </a:solidFill>
                <a:latin typeface="Arial" charset="0"/>
                <a:cs typeface="Arial" charset="0"/>
              </a:rPr>
              <a:t>REE partition pattern(a)</a:t>
            </a:r>
            <a:r>
              <a:rPr lang="en-US" altLang="zh-CN" sz="1800">
                <a:solidFill>
                  <a:srgbClr val="C00000"/>
                </a:solidFill>
              </a:rPr>
              <a:t>                                 </a:t>
            </a:r>
            <a:r>
              <a:rPr lang="en-US" altLang="zh-CN" sz="1800">
                <a:solidFill>
                  <a:srgbClr val="C00000"/>
                </a:solidFill>
                <a:latin typeface="Arial" charset="0"/>
                <a:cs typeface="Arial" charset="0"/>
              </a:rPr>
              <a:t>The spider diagram of trace elements(b)</a:t>
            </a:r>
            <a:endParaRPr lang="zh-CN" altLang="en-US" sz="180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31750" name="Text Box 21"/>
          <p:cNvSpPr txBox="1">
            <a:spLocks noChangeArrowheads="1"/>
          </p:cNvSpPr>
          <p:nvPr/>
        </p:nvSpPr>
        <p:spPr bwMode="auto">
          <a:xfrm>
            <a:off x="323850" y="5013325"/>
            <a:ext cx="87122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1.They are characterized by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zh-CN" sz="1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zh-CN" sz="1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Y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zh-CN" sz="1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radio.</a:t>
            </a:r>
            <a:endParaRPr lang="zh-CN" altLang="en-US" sz="18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Their REE patterns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decline slightly 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characterized by enrichment in LREE and no </a:t>
            </a:r>
            <a:r>
              <a:rPr lang="en-US" altLang="zh-CN" sz="18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anomaly</a:t>
            </a:r>
            <a:r>
              <a:rPr lang="en-US" altLang="zh-CN" sz="1800" dirty="0" smtClean="0">
                <a:solidFill>
                  <a:schemeClr val="bg2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3.Trace elements</a:t>
            </a:r>
            <a:r>
              <a:rPr lang="zh-CN" altLang="en-US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enrichment of large ion </a:t>
            </a:r>
            <a:r>
              <a:rPr lang="en-US" altLang="zh-CN" sz="18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lithophile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element (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LILE) </a:t>
            </a:r>
            <a:r>
              <a:rPr lang="en-US" altLang="zh-CN" sz="1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Ba, K, </a:t>
            </a:r>
            <a:r>
              <a:rPr lang="en-US" altLang="zh-CN" sz="1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zh-CN" altLang="en-US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depletion of high field strength element (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HFSE) 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Ta, </a:t>
            </a:r>
            <a:r>
              <a:rPr lang="en-US" altLang="zh-CN" sz="1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P, Ti</a:t>
            </a:r>
            <a:r>
              <a:rPr lang="en-US" altLang="zh-CN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8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748" name="组合 3"/>
          <p:cNvGrpSpPr>
            <a:grpSpLocks/>
          </p:cNvGrpSpPr>
          <p:nvPr/>
        </p:nvGrpSpPr>
        <p:grpSpPr bwMode="auto">
          <a:xfrm>
            <a:off x="34925" y="1484313"/>
            <a:ext cx="4473575" cy="3240087"/>
            <a:chOff x="35496" y="1484313"/>
            <a:chExt cx="4473004" cy="3240087"/>
          </a:xfrm>
        </p:grpSpPr>
        <p:pic>
          <p:nvPicPr>
            <p:cNvPr id="31756" name="Picture 18" descr="火山岩REE图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484313"/>
              <a:ext cx="4329112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35496" y="2349500"/>
              <a:ext cx="288888" cy="12239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2142134"/>
            <a:ext cx="430887" cy="169854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bg2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Rock/</a:t>
            </a:r>
            <a:r>
              <a:rPr lang="en-US" altLang="zh-CN" sz="1600" b="1" dirty="0" err="1">
                <a:solidFill>
                  <a:schemeClr val="bg2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Chrondrite</a:t>
            </a:r>
            <a:endParaRPr lang="zh-CN" altLang="en-US" sz="1600" b="1" dirty="0">
              <a:solidFill>
                <a:schemeClr val="bg2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4572000" y="1484313"/>
            <a:ext cx="4537075" cy="3240087"/>
            <a:chOff x="4572000" y="1484313"/>
            <a:chExt cx="4536504" cy="3240087"/>
          </a:xfrm>
        </p:grpSpPr>
        <p:pic>
          <p:nvPicPr>
            <p:cNvPr id="31754" name="Picture 19" descr="微量元素蛛网图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341" y="1484313"/>
              <a:ext cx="4348163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572000" y="2420938"/>
              <a:ext cx="360318" cy="11525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06744" y="1700808"/>
            <a:ext cx="430887" cy="223875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bg2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Rock/Primitive mantle</a:t>
            </a:r>
          </a:p>
        </p:txBody>
      </p:sp>
      <p:sp>
        <p:nvSpPr>
          <p:cNvPr id="14" name="Rectangle 2"/>
          <p:cNvSpPr>
            <a:spLocks noRot="1" noChangeArrowheads="1"/>
          </p:cNvSpPr>
          <p:nvPr/>
        </p:nvSpPr>
        <p:spPr bwMode="auto">
          <a:xfrm>
            <a:off x="1166813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Ⅳ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Geochemistry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1753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52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CN" sz="4000" smtClean="0">
                <a:solidFill>
                  <a:srgbClr val="C00000"/>
                </a:solidFill>
                <a:effectLst/>
                <a:latin typeface="Arial" charset="0"/>
                <a:ea typeface="Arial Unicode MS" pitchFamily="34" charset="-122"/>
                <a:cs typeface="Arial" charset="0"/>
              </a:rPr>
              <a:t>Outline</a:t>
            </a:r>
            <a:endParaRPr lang="zh-CN" altLang="en-US" sz="4000" smtClean="0">
              <a:solidFill>
                <a:srgbClr val="C00000"/>
              </a:solidFill>
              <a:effectLst/>
              <a:latin typeface="Arial" charset="0"/>
              <a:ea typeface="Arial Unicode MS" pitchFamily="34" charset="-122"/>
              <a:cs typeface="Arial" charset="0"/>
            </a:endParaRP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-2197100" y="1628775"/>
            <a:ext cx="10945813" cy="4824413"/>
            <a:chOff x="-1400" y="1008"/>
            <a:chExt cx="5829" cy="3039"/>
          </a:xfrm>
        </p:grpSpPr>
        <p:sp>
          <p:nvSpPr>
            <p:cNvPr id="261124" name="AutoShape 4"/>
            <p:cNvSpPr>
              <a:spLocks noChangeArrowheads="1"/>
            </p:cNvSpPr>
            <p:nvPr/>
          </p:nvSpPr>
          <p:spPr bwMode="ltGray">
            <a:xfrm rot="5400000">
              <a:off x="-1417" y="1025"/>
              <a:ext cx="3039" cy="3005"/>
            </a:xfrm>
            <a:custGeom>
              <a:avLst/>
              <a:gdLst>
                <a:gd name="T0" fmla="*/ 1520 w 21600"/>
                <a:gd name="T1" fmla="*/ 0 h 21600"/>
                <a:gd name="T2" fmla="*/ 23 w 21600"/>
                <a:gd name="T3" fmla="*/ 1480 h 21600"/>
                <a:gd name="T4" fmla="*/ 1520 w 21600"/>
                <a:gd name="T5" fmla="*/ 45 h 21600"/>
                <a:gd name="T6" fmla="*/ 3016 w 21600"/>
                <a:gd name="T7" fmla="*/ 148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98 w 21600"/>
                <a:gd name="T13" fmla="*/ 0 h 21600"/>
                <a:gd name="T14" fmla="*/ 21202 w 21600"/>
                <a:gd name="T15" fmla="*/ 13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0F0F0"/>
                </a:gs>
                <a:gs pos="50000">
                  <a:schemeClr val="bg2"/>
                </a:gs>
                <a:gs pos="100000">
                  <a:srgbClr val="F0F0F0"/>
                </a:gs>
              </a:gsLst>
              <a:lin ang="0" scaled="1"/>
            </a:gradFill>
            <a:ln w="9525" algn="ctr">
              <a:solidFill>
                <a:schemeClr val="tx2">
                  <a:lumMod val="90000"/>
                </a:schemeClr>
              </a:solidFill>
              <a:miter lim="800000"/>
              <a:headEnd/>
              <a:tailEnd/>
            </a:ln>
            <a:ex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zh-CN" altLang="en-US">
                <a:latin typeface="Arial" charset="0"/>
              </a:endParaRPr>
            </a:p>
          </p:txBody>
        </p:sp>
        <p:sp>
          <p:nvSpPr>
            <p:cNvPr id="4106" name="AutoShape 5"/>
            <p:cNvSpPr>
              <a:spLocks noChangeArrowheads="1"/>
            </p:cNvSpPr>
            <p:nvPr/>
          </p:nvSpPr>
          <p:spPr bwMode="ltGray">
            <a:xfrm rot="5400000" flipH="1">
              <a:off x="-1161" y="1300"/>
              <a:ext cx="2540" cy="247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2 h 21600"/>
                <a:gd name="T4" fmla="*/ 2 w 21600"/>
                <a:gd name="T5" fmla="*/ 2 h 21600"/>
                <a:gd name="T6" fmla="*/ 3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0744" y="10800"/>
                  </a:lnTo>
                  <a:close/>
                </a:path>
              </a:pathLst>
            </a:cu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14348" name="Group 6"/>
            <p:cNvGrpSpPr>
              <a:grpSpLocks/>
            </p:cNvGrpSpPr>
            <p:nvPr/>
          </p:nvGrpSpPr>
          <p:grpSpPr bwMode="auto">
            <a:xfrm>
              <a:off x="1021" y="1243"/>
              <a:ext cx="2984" cy="328"/>
              <a:chOff x="1021" y="1243"/>
              <a:chExt cx="2984" cy="328"/>
            </a:xfrm>
          </p:grpSpPr>
          <p:sp>
            <p:nvSpPr>
              <p:cNvPr id="14385" name="AutoShape 7"/>
              <p:cNvSpPr>
                <a:spLocks noChangeArrowheads="1"/>
              </p:cNvSpPr>
              <p:nvPr/>
            </p:nvSpPr>
            <p:spPr bwMode="gray">
              <a:xfrm>
                <a:off x="1221" y="1243"/>
                <a:ext cx="2784" cy="32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zh-CN" sz="1800" b="1">
                  <a:latin typeface="Arial" charset="0"/>
                </a:endParaRPr>
              </a:p>
            </p:txBody>
          </p:sp>
          <p:grpSp>
            <p:nvGrpSpPr>
              <p:cNvPr id="14386" name="Group 8"/>
              <p:cNvGrpSpPr>
                <a:grpSpLocks/>
              </p:cNvGrpSpPr>
              <p:nvPr/>
            </p:nvGrpSpPr>
            <p:grpSpPr bwMode="auto">
              <a:xfrm>
                <a:off x="1021" y="1268"/>
                <a:ext cx="240" cy="303"/>
                <a:chOff x="2078" y="1471"/>
                <a:chExt cx="1615" cy="2039"/>
              </a:xfrm>
            </p:grpSpPr>
            <p:sp>
              <p:nvSpPr>
                <p:cNvPr id="14387" name="Oval 9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14388" name="Oval 10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31" name="Oval 11"/>
                <p:cNvSpPr>
                  <a:spLocks noChangeArrowheads="1"/>
                </p:cNvSpPr>
                <p:nvPr/>
              </p:nvSpPr>
              <p:spPr bwMode="gray">
                <a:xfrm>
                  <a:off x="2563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90" name="Oval 12"/>
                <p:cNvSpPr>
                  <a:spLocks noChangeArrowheads="1"/>
                </p:cNvSpPr>
                <p:nvPr/>
              </p:nvSpPr>
              <p:spPr bwMode="gray">
                <a:xfrm>
                  <a:off x="2561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33" name="Oval 13"/>
                <p:cNvSpPr>
                  <a:spLocks noChangeArrowheads="1"/>
                </p:cNvSpPr>
                <p:nvPr/>
              </p:nvSpPr>
              <p:spPr bwMode="gray">
                <a:xfrm>
                  <a:off x="2335" y="1471"/>
                  <a:ext cx="1098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92" name="Oval 14"/>
                <p:cNvSpPr>
                  <a:spLocks noChangeArrowheads="1"/>
                </p:cNvSpPr>
                <p:nvPr/>
              </p:nvSpPr>
              <p:spPr bwMode="gray">
                <a:xfrm>
                  <a:off x="2334" y="1471"/>
                  <a:ext cx="1097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</p:grpSp>
        </p:grpSp>
        <p:grpSp>
          <p:nvGrpSpPr>
            <p:cNvPr id="14349" name="Group 15"/>
            <p:cNvGrpSpPr>
              <a:grpSpLocks/>
            </p:cNvGrpSpPr>
            <p:nvPr/>
          </p:nvGrpSpPr>
          <p:grpSpPr bwMode="auto">
            <a:xfrm>
              <a:off x="1357" y="1728"/>
              <a:ext cx="2976" cy="339"/>
              <a:chOff x="1357" y="1728"/>
              <a:chExt cx="2976" cy="339"/>
            </a:xfrm>
          </p:grpSpPr>
          <p:sp>
            <p:nvSpPr>
              <p:cNvPr id="14377" name="AutoShape 16"/>
              <p:cNvSpPr>
                <a:spLocks noChangeArrowheads="1"/>
              </p:cNvSpPr>
              <p:nvPr/>
            </p:nvSpPr>
            <p:spPr bwMode="gray">
              <a:xfrm>
                <a:off x="1549" y="1728"/>
                <a:ext cx="2784" cy="32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zh-CN" sz="1800" b="1">
                  <a:latin typeface="Arial" charset="0"/>
                </a:endParaRPr>
              </a:p>
            </p:txBody>
          </p:sp>
          <p:grpSp>
            <p:nvGrpSpPr>
              <p:cNvPr id="14378" name="Group 17"/>
              <p:cNvGrpSpPr>
                <a:grpSpLocks/>
              </p:cNvGrpSpPr>
              <p:nvPr/>
            </p:nvGrpSpPr>
            <p:grpSpPr bwMode="auto">
              <a:xfrm>
                <a:off x="1357" y="1764"/>
                <a:ext cx="240" cy="303"/>
                <a:chOff x="2078" y="1471"/>
                <a:chExt cx="1615" cy="2039"/>
              </a:xfrm>
            </p:grpSpPr>
            <p:sp>
              <p:nvSpPr>
                <p:cNvPr id="14379" name="Oval 18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14380" name="Oval 19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40" name="Oval 20"/>
                <p:cNvSpPr>
                  <a:spLocks noChangeArrowheads="1"/>
                </p:cNvSpPr>
                <p:nvPr/>
              </p:nvSpPr>
              <p:spPr bwMode="gray">
                <a:xfrm>
                  <a:off x="2560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82" name="Oval 21"/>
                <p:cNvSpPr>
                  <a:spLocks noChangeArrowheads="1"/>
                </p:cNvSpPr>
                <p:nvPr/>
              </p:nvSpPr>
              <p:spPr bwMode="gray">
                <a:xfrm>
                  <a:off x="2561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48BE67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42" name="Oval 22"/>
                <p:cNvSpPr>
                  <a:spLocks noChangeArrowheads="1"/>
                </p:cNvSpPr>
                <p:nvPr/>
              </p:nvSpPr>
              <p:spPr bwMode="gray">
                <a:xfrm>
                  <a:off x="2333" y="1471"/>
                  <a:ext cx="1098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84" name="Oval 23"/>
                <p:cNvSpPr>
                  <a:spLocks noChangeArrowheads="1"/>
                </p:cNvSpPr>
                <p:nvPr/>
              </p:nvSpPr>
              <p:spPr bwMode="gray">
                <a:xfrm>
                  <a:off x="2334" y="1471"/>
                  <a:ext cx="1097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8BE67"/>
                    </a:gs>
                    <a:gs pos="100000">
                      <a:srgbClr val="235C32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</p:grpSp>
        </p:grpSp>
        <p:grpSp>
          <p:nvGrpSpPr>
            <p:cNvPr id="14350" name="Group 24"/>
            <p:cNvGrpSpPr>
              <a:grpSpLocks/>
            </p:cNvGrpSpPr>
            <p:nvPr/>
          </p:nvGrpSpPr>
          <p:grpSpPr bwMode="auto">
            <a:xfrm>
              <a:off x="1453" y="2275"/>
              <a:ext cx="2976" cy="320"/>
              <a:chOff x="1453" y="2275"/>
              <a:chExt cx="2976" cy="320"/>
            </a:xfrm>
          </p:grpSpPr>
          <p:sp>
            <p:nvSpPr>
              <p:cNvPr id="14369" name="AutoShape 25"/>
              <p:cNvSpPr>
                <a:spLocks noChangeArrowheads="1"/>
              </p:cNvSpPr>
              <p:nvPr/>
            </p:nvSpPr>
            <p:spPr bwMode="gray">
              <a:xfrm>
                <a:off x="1645" y="2275"/>
                <a:ext cx="2784" cy="32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zh-CN" sz="1800" b="1">
                  <a:latin typeface="Arial" charset="0"/>
                </a:endParaRPr>
              </a:p>
            </p:txBody>
          </p:sp>
          <p:grpSp>
            <p:nvGrpSpPr>
              <p:cNvPr id="14370" name="Group 26"/>
              <p:cNvGrpSpPr>
                <a:grpSpLocks/>
              </p:cNvGrpSpPr>
              <p:nvPr/>
            </p:nvGrpSpPr>
            <p:grpSpPr bwMode="auto">
              <a:xfrm>
                <a:off x="1453" y="2292"/>
                <a:ext cx="240" cy="303"/>
                <a:chOff x="2078" y="1471"/>
                <a:chExt cx="1615" cy="2039"/>
              </a:xfrm>
            </p:grpSpPr>
            <p:sp>
              <p:nvSpPr>
                <p:cNvPr id="14371" name="Oval 27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14372" name="Oval 28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49" name="Oval 29"/>
                <p:cNvSpPr>
                  <a:spLocks noChangeArrowheads="1"/>
                </p:cNvSpPr>
                <p:nvPr/>
              </p:nvSpPr>
              <p:spPr bwMode="gray">
                <a:xfrm>
                  <a:off x="2557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74" name="Oval 30"/>
                <p:cNvSpPr>
                  <a:spLocks noChangeArrowheads="1"/>
                </p:cNvSpPr>
                <p:nvPr/>
              </p:nvSpPr>
              <p:spPr bwMode="gray">
                <a:xfrm>
                  <a:off x="2556" y="1471"/>
                  <a:ext cx="659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1B3E1"/>
                    </a:gs>
                    <a:gs pos="100000">
                      <a:srgbClr val="0F5368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51" name="Oval 31"/>
                <p:cNvSpPr>
                  <a:spLocks noChangeArrowheads="1"/>
                </p:cNvSpPr>
                <p:nvPr/>
              </p:nvSpPr>
              <p:spPr bwMode="gray">
                <a:xfrm>
                  <a:off x="2335" y="1471"/>
                  <a:ext cx="1098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76" name="Oval 32"/>
                <p:cNvSpPr>
                  <a:spLocks noChangeArrowheads="1"/>
                </p:cNvSpPr>
                <p:nvPr/>
              </p:nvSpPr>
              <p:spPr bwMode="gray">
                <a:xfrm>
                  <a:off x="2334" y="1471"/>
                  <a:ext cx="1097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1B3E1"/>
                    </a:gs>
                    <a:gs pos="100000">
                      <a:srgbClr val="10576D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</p:grpSp>
        </p:grpSp>
        <p:grpSp>
          <p:nvGrpSpPr>
            <p:cNvPr id="14351" name="Group 33"/>
            <p:cNvGrpSpPr>
              <a:grpSpLocks/>
            </p:cNvGrpSpPr>
            <p:nvPr/>
          </p:nvGrpSpPr>
          <p:grpSpPr bwMode="auto">
            <a:xfrm>
              <a:off x="1357" y="2787"/>
              <a:ext cx="2996" cy="336"/>
              <a:chOff x="1357" y="2787"/>
              <a:chExt cx="2996" cy="336"/>
            </a:xfrm>
          </p:grpSpPr>
          <p:sp>
            <p:nvSpPr>
              <p:cNvPr id="14361" name="AutoShape 34"/>
              <p:cNvSpPr>
                <a:spLocks noChangeArrowheads="1"/>
              </p:cNvSpPr>
              <p:nvPr/>
            </p:nvSpPr>
            <p:spPr bwMode="gray">
              <a:xfrm>
                <a:off x="1569" y="2787"/>
                <a:ext cx="2784" cy="32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zh-CN" sz="1800" b="1">
                  <a:latin typeface="Arial" charset="0"/>
                </a:endParaRPr>
              </a:p>
            </p:txBody>
          </p:sp>
          <p:grpSp>
            <p:nvGrpSpPr>
              <p:cNvPr id="14362" name="Group 35"/>
              <p:cNvGrpSpPr>
                <a:grpSpLocks/>
              </p:cNvGrpSpPr>
              <p:nvPr/>
            </p:nvGrpSpPr>
            <p:grpSpPr bwMode="auto">
              <a:xfrm>
                <a:off x="1357" y="2820"/>
                <a:ext cx="240" cy="303"/>
                <a:chOff x="2078" y="1471"/>
                <a:chExt cx="1615" cy="2039"/>
              </a:xfrm>
            </p:grpSpPr>
            <p:sp>
              <p:nvSpPr>
                <p:cNvPr id="14363" name="Oval 36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14364" name="Oval 37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58" name="Oval 38"/>
                <p:cNvSpPr>
                  <a:spLocks noChangeArrowheads="1"/>
                </p:cNvSpPr>
                <p:nvPr/>
              </p:nvSpPr>
              <p:spPr bwMode="gray">
                <a:xfrm>
                  <a:off x="2560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66" name="Oval 39"/>
                <p:cNvSpPr>
                  <a:spLocks noChangeArrowheads="1"/>
                </p:cNvSpPr>
                <p:nvPr/>
              </p:nvSpPr>
              <p:spPr bwMode="gray">
                <a:xfrm>
                  <a:off x="2561" y="1471"/>
                  <a:ext cx="660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8D67E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60" name="Oval 40"/>
                <p:cNvSpPr>
                  <a:spLocks noChangeArrowheads="1"/>
                </p:cNvSpPr>
                <p:nvPr/>
              </p:nvSpPr>
              <p:spPr bwMode="gray">
                <a:xfrm>
                  <a:off x="2333" y="1471"/>
                  <a:ext cx="1098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68" name="Oval 41"/>
                <p:cNvSpPr>
                  <a:spLocks noChangeArrowheads="1"/>
                </p:cNvSpPr>
                <p:nvPr/>
              </p:nvSpPr>
              <p:spPr bwMode="gray">
                <a:xfrm>
                  <a:off x="2334" y="1471"/>
                  <a:ext cx="1097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D67E1"/>
                    </a:gs>
                    <a:gs pos="100000">
                      <a:srgbClr val="45326D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</p:grpSp>
        </p:grpSp>
        <p:grpSp>
          <p:nvGrpSpPr>
            <p:cNvPr id="14352" name="Group 42"/>
            <p:cNvGrpSpPr>
              <a:grpSpLocks/>
            </p:cNvGrpSpPr>
            <p:nvPr/>
          </p:nvGrpSpPr>
          <p:grpSpPr bwMode="auto">
            <a:xfrm>
              <a:off x="1069" y="3308"/>
              <a:ext cx="2972" cy="320"/>
              <a:chOff x="1069" y="3308"/>
              <a:chExt cx="2972" cy="320"/>
            </a:xfrm>
          </p:grpSpPr>
          <p:sp>
            <p:nvSpPr>
              <p:cNvPr id="14353" name="AutoShape 43"/>
              <p:cNvSpPr>
                <a:spLocks noChangeArrowheads="1"/>
              </p:cNvSpPr>
              <p:nvPr/>
            </p:nvSpPr>
            <p:spPr bwMode="gray">
              <a:xfrm>
                <a:off x="1257" y="3308"/>
                <a:ext cx="2784" cy="32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zh-CN" sz="1800" b="1">
                  <a:latin typeface="Arial" charset="0"/>
                </a:endParaRPr>
              </a:p>
            </p:txBody>
          </p:sp>
          <p:grpSp>
            <p:nvGrpSpPr>
              <p:cNvPr id="14354" name="Group 44"/>
              <p:cNvGrpSpPr>
                <a:grpSpLocks/>
              </p:cNvGrpSpPr>
              <p:nvPr/>
            </p:nvGrpSpPr>
            <p:grpSpPr bwMode="auto">
              <a:xfrm>
                <a:off x="1069" y="3308"/>
                <a:ext cx="224" cy="303"/>
                <a:chOff x="2078" y="1471"/>
                <a:chExt cx="1615" cy="2039"/>
              </a:xfrm>
            </p:grpSpPr>
            <p:sp>
              <p:nvSpPr>
                <p:cNvPr id="14355" name="Oval 45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14356" name="Oval 46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67" name="Oval 47"/>
                <p:cNvSpPr>
                  <a:spLocks noChangeArrowheads="1"/>
                </p:cNvSpPr>
                <p:nvPr/>
              </p:nvSpPr>
              <p:spPr bwMode="gray">
                <a:xfrm>
                  <a:off x="2538" y="1471"/>
                  <a:ext cx="707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58" name="Oval 48"/>
                <p:cNvSpPr>
                  <a:spLocks noChangeArrowheads="1"/>
                </p:cNvSpPr>
                <p:nvPr/>
              </p:nvSpPr>
              <p:spPr bwMode="gray">
                <a:xfrm>
                  <a:off x="2535" y="1471"/>
                  <a:ext cx="707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E35E2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  <p:sp>
              <p:nvSpPr>
                <p:cNvPr id="261169" name="Oval 49"/>
                <p:cNvSpPr>
                  <a:spLocks noChangeArrowheads="1"/>
                </p:cNvSpPr>
                <p:nvPr/>
              </p:nvSpPr>
              <p:spPr bwMode="gray">
                <a:xfrm>
                  <a:off x="2349" y="1471"/>
                  <a:ext cx="1091" cy="203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14360" name="Oval 50"/>
                <p:cNvSpPr>
                  <a:spLocks noChangeArrowheads="1"/>
                </p:cNvSpPr>
                <p:nvPr/>
              </p:nvSpPr>
              <p:spPr bwMode="gray">
                <a:xfrm>
                  <a:off x="2345" y="1471"/>
                  <a:ext cx="1088" cy="20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35E23"/>
                    </a:gs>
                    <a:gs pos="100000">
                      <a:srgbClr val="6E2E1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Garamond" pitchFamily="18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zh-CN" sz="1800">
                    <a:latin typeface="Arial" charset="0"/>
                  </a:endParaRPr>
                </a:p>
              </p:txBody>
            </p:sp>
          </p:grpSp>
        </p:grpSp>
      </p:grpSp>
      <p:sp>
        <p:nvSpPr>
          <p:cNvPr id="4100" name="Rectangle 54"/>
          <p:cNvSpPr>
            <a:spLocks noChangeArrowheads="1"/>
          </p:cNvSpPr>
          <p:nvPr/>
        </p:nvSpPr>
        <p:spPr bwMode="auto">
          <a:xfrm>
            <a:off x="3384550" y="4437063"/>
            <a:ext cx="575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Ⅳ. </a:t>
            </a:r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Geochemistry</a:t>
            </a:r>
            <a:endParaRPr lang="zh-CN" altLang="en-US" sz="2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4341" name="Text Box 56"/>
          <p:cNvSpPr txBox="1">
            <a:spLocks noChangeArrowheads="1"/>
          </p:cNvSpPr>
          <p:nvPr/>
        </p:nvSpPr>
        <p:spPr bwMode="auto">
          <a:xfrm>
            <a:off x="2843213" y="1989138"/>
            <a:ext cx="504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bg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Ⅰ. </a:t>
            </a:r>
            <a:r>
              <a:rPr lang="en-US" altLang="zh-CN" sz="2400" b="1">
                <a:solidFill>
                  <a:schemeClr val="bg2"/>
                </a:solidFill>
                <a:latin typeface="Arial" charset="0"/>
                <a:ea typeface="Arial Unicode MS" pitchFamily="34" charset="-122"/>
                <a:cs typeface="Arial" charset="0"/>
              </a:rPr>
              <a:t>Geological Background</a:t>
            </a:r>
            <a:endParaRPr lang="zh-CN" altLang="en-US" sz="2400" b="1">
              <a:solidFill>
                <a:schemeClr val="bg2"/>
              </a:solidFill>
              <a:latin typeface="Arial" charset="0"/>
              <a:ea typeface="Arial Unicode MS" pitchFamily="34" charset="-122"/>
              <a:cs typeface="Arial" charset="0"/>
            </a:endParaRPr>
          </a:p>
        </p:txBody>
      </p:sp>
      <p:sp>
        <p:nvSpPr>
          <p:cNvPr id="4102" name="Text Box 58"/>
          <p:cNvSpPr txBox="1">
            <a:spLocks noChangeArrowheads="1"/>
          </p:cNvSpPr>
          <p:nvPr/>
        </p:nvSpPr>
        <p:spPr bwMode="auto">
          <a:xfrm>
            <a:off x="3419475" y="2781300"/>
            <a:ext cx="511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Ⅱ. </a:t>
            </a:r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sz="2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4343" name="Text Box 59"/>
          <p:cNvSpPr txBox="1">
            <a:spLocks noChangeArrowheads="1"/>
          </p:cNvSpPr>
          <p:nvPr/>
        </p:nvSpPr>
        <p:spPr bwMode="auto">
          <a:xfrm>
            <a:off x="3636963" y="3644900"/>
            <a:ext cx="4822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bg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Ⅲ. </a:t>
            </a:r>
            <a:r>
              <a:rPr lang="en-US" altLang="zh-CN" sz="2400" b="1">
                <a:solidFill>
                  <a:schemeClr val="bg2"/>
                </a:solidFill>
                <a:latin typeface="Arial" charset="0"/>
                <a:ea typeface="Arial Unicode MS" pitchFamily="34" charset="-122"/>
                <a:cs typeface="Arial" charset="0"/>
              </a:rPr>
              <a:t>Geochronology</a:t>
            </a:r>
          </a:p>
        </p:txBody>
      </p:sp>
      <p:sp>
        <p:nvSpPr>
          <p:cNvPr id="14344" name="Text Box 60"/>
          <p:cNvSpPr txBox="1">
            <a:spLocks noChangeArrowheads="1"/>
          </p:cNvSpPr>
          <p:nvPr/>
        </p:nvSpPr>
        <p:spPr bwMode="auto">
          <a:xfrm>
            <a:off x="2987675" y="5300663"/>
            <a:ext cx="64801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bg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Ⅵ. </a:t>
            </a:r>
            <a:r>
              <a:rPr lang="en-US" altLang="zh-CN" sz="2400" b="1">
                <a:solidFill>
                  <a:schemeClr val="bg2"/>
                </a:solidFill>
                <a:latin typeface="Arial" charset="0"/>
                <a:ea typeface="Arial Unicode MS" pitchFamily="34" charset="-122"/>
                <a:cs typeface="Arial" charset="0"/>
              </a:rPr>
              <a:t>Petrogensis </a:t>
            </a:r>
            <a:endParaRPr lang="zh-CN" altLang="en-US" sz="2400" b="1">
              <a:solidFill>
                <a:schemeClr val="bg2"/>
              </a:solidFill>
              <a:latin typeface="Arial" charset="0"/>
              <a:ea typeface="Arial Unicode MS" pitchFamily="34" charset="-122"/>
              <a:cs typeface="Arial" charset="0"/>
            </a:endParaRPr>
          </a:p>
        </p:txBody>
      </p:sp>
      <p:pic>
        <p:nvPicPr>
          <p:cNvPr id="14345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0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32771" name="Text Box 18"/>
          <p:cNvSpPr txBox="1">
            <a:spLocks noChangeArrowheads="1"/>
          </p:cNvSpPr>
          <p:nvPr/>
        </p:nvSpPr>
        <p:spPr bwMode="auto">
          <a:xfrm>
            <a:off x="179388" y="1628775"/>
            <a:ext cx="9072562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Atherton :  direct melting of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lower crust  mafic rocks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——Mg# is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less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than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45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.</a:t>
            </a: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Rapp  :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partial melting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of basic rocks ——Mg# is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less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than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45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.</a:t>
            </a: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Kelemen  :  Mg#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larger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than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60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(high-Mg andesite)——regard as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mantle melts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.</a:t>
            </a: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The volcanics in our study—— Mg#: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46.92-71.01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，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mainly focus during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45-60</a:t>
            </a:r>
            <a:r>
              <a:rPr lang="en-US" altLang="zh-CN" sz="1800">
                <a:solidFill>
                  <a:schemeClr val="bg2"/>
                </a:solidFill>
                <a:latin typeface="Arial" charset="0"/>
              </a:rPr>
              <a:t>.</a:t>
            </a:r>
            <a:endParaRPr lang="zh-CN" altLang="en-US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2772" name="Text Box 19"/>
          <p:cNvSpPr txBox="1">
            <a:spLocks noChangeArrowheads="1"/>
          </p:cNvSpPr>
          <p:nvPr/>
        </p:nvSpPr>
        <p:spPr bwMode="auto">
          <a:xfrm>
            <a:off x="395288" y="1052513"/>
            <a:ext cx="2663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1.Major element: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Mg#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32773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527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827088" y="4581525"/>
            <a:ext cx="3600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Pb/Ce-Pb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diagram of andesite</a:t>
            </a: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56165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2.Discrimination diagrams of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trace elements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3796" name="Text Box 12"/>
          <p:cNvSpPr txBox="1">
            <a:spLocks noChangeArrowheads="1"/>
          </p:cNvSpPr>
          <p:nvPr/>
        </p:nvSpPr>
        <p:spPr bwMode="auto">
          <a:xfrm>
            <a:off x="4787900" y="4581525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Yb</a:t>
            </a:r>
            <a:r>
              <a:rPr lang="en-US" altLang="zh-CN" sz="1800" b="1" baseline="-25000">
                <a:solidFill>
                  <a:srgbClr val="0000CC"/>
                </a:solidFill>
                <a:latin typeface="Arial" charset="0"/>
              </a:rPr>
              <a:t>N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-</a:t>
            </a:r>
            <a:r>
              <a:rPr lang="zh-CN" altLang="en-US" sz="1800" b="1">
                <a:solidFill>
                  <a:srgbClr val="0000CC"/>
                </a:solidFill>
                <a:latin typeface="Arial" charset="0"/>
              </a:rPr>
              <a:t>（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La/Yb</a:t>
            </a:r>
            <a:r>
              <a:rPr lang="zh-CN" altLang="en-US" sz="1800" b="1">
                <a:solidFill>
                  <a:srgbClr val="0000CC"/>
                </a:solidFill>
                <a:latin typeface="Arial" charset="0"/>
              </a:rPr>
              <a:t>）</a:t>
            </a:r>
            <a:r>
              <a:rPr lang="en-US" altLang="zh-CN" sz="1800" b="1" baseline="-25000">
                <a:solidFill>
                  <a:srgbClr val="0000CC"/>
                </a:solidFill>
                <a:latin typeface="Arial" charset="0"/>
              </a:rPr>
              <a:t>N</a:t>
            </a:r>
            <a:r>
              <a:rPr lang="zh-CN" altLang="en-US" sz="1800" b="1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diagram</a:t>
            </a:r>
            <a:endParaRPr lang="zh-CN" altLang="en-US" sz="18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755650" y="5157788"/>
            <a:ext cx="554513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Material resource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：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Ocean island basalt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Rock type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：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Adakite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33798" name="Picture 12" descr="F:\papers\哈达陶勒盖组资料\2014.2.24\Pb-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5113"/>
            <a:ext cx="37449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3" descr="F:\papers\哈达陶勒盖组资料\2014.2.24\adak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3649663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3801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04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2268538" y="4652963"/>
            <a:ext cx="5184775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Discrimination diagrams of </a:t>
            </a:r>
            <a:r>
              <a:rPr lang="en-US" altLang="zh-CN" sz="1800" b="1" dirty="0" err="1" smtClean="0">
                <a:solidFill>
                  <a:schemeClr val="bg2"/>
                </a:solidFill>
                <a:latin typeface="Arial" charset="0"/>
              </a:rPr>
              <a:t>adakite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 types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zh-CN" altLang="en-US" sz="1800" b="1" dirty="0" smtClean="0">
                <a:solidFill>
                  <a:schemeClr val="bg2"/>
                </a:solidFill>
                <a:latin typeface="Arial" charset="0"/>
              </a:rPr>
              <a:t>（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Below diagrams are based on 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Wang</a:t>
            </a:r>
            <a:r>
              <a:rPr lang="zh-CN" altLang="en-US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，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2007 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and 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Sheppard</a:t>
            </a:r>
            <a:r>
              <a:rPr lang="zh-CN" altLang="en-US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，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2001 </a:t>
            </a:r>
            <a:r>
              <a:rPr lang="en-US" altLang="zh-CN" sz="1800" b="1" dirty="0" smtClean="0">
                <a:solidFill>
                  <a:schemeClr val="bg2"/>
                </a:solidFill>
                <a:latin typeface="Arial" charset="0"/>
              </a:rPr>
              <a:t>respectively</a:t>
            </a:r>
            <a:r>
              <a:rPr lang="zh-CN" altLang="en-US" sz="1800" b="1" dirty="0" smtClean="0">
                <a:solidFill>
                  <a:schemeClr val="bg2"/>
                </a:solidFill>
                <a:latin typeface="Arial" charset="0"/>
              </a:rPr>
              <a:t>）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5288" y="1052513"/>
            <a:ext cx="568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2.1</a:t>
            </a:r>
            <a:r>
              <a:rPr lang="en-US" altLang="zh-CN" sz="1800" b="1">
                <a:solidFill>
                  <a:schemeClr val="bg2"/>
                </a:solidFill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Adakite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O type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or C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type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</a:p>
        </p:txBody>
      </p: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468313" y="5805488"/>
            <a:ext cx="80851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O</a:t>
            </a:r>
            <a:r>
              <a:rPr lang="zh-CN" altLang="en-US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type adakites imply the forming environment is </a:t>
            </a:r>
            <a:r>
              <a:rPr lang="en-US" altLang="zh-CN" sz="1800">
                <a:solidFill>
                  <a:srgbClr val="0000CC"/>
                </a:solidFill>
                <a:latin typeface="Arial" charset="0"/>
                <a:cs typeface="Arial" charset="0"/>
              </a:rPr>
              <a:t>oceanic crust subduction 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which happened in </a:t>
            </a:r>
            <a:r>
              <a:rPr lang="en-US" altLang="zh-CN" sz="1800">
                <a:solidFill>
                  <a:srgbClr val="0000CC"/>
                </a:solidFill>
                <a:latin typeface="Arial" charset="0"/>
                <a:cs typeface="Arial" charset="0"/>
              </a:rPr>
              <a:t>active continental margin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.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pSp>
        <p:nvGrpSpPr>
          <p:cNvPr id="34821" name="组合 5"/>
          <p:cNvGrpSpPr>
            <a:grpSpLocks/>
          </p:cNvGrpSpPr>
          <p:nvPr/>
        </p:nvGrpSpPr>
        <p:grpSpPr bwMode="auto">
          <a:xfrm>
            <a:off x="323850" y="1484313"/>
            <a:ext cx="8569325" cy="3065462"/>
            <a:chOff x="323850" y="1484313"/>
            <a:chExt cx="8569325" cy="3065462"/>
          </a:xfrm>
        </p:grpSpPr>
        <p:grpSp>
          <p:nvGrpSpPr>
            <p:cNvPr id="34828" name="组合 3"/>
            <p:cNvGrpSpPr>
              <a:grpSpLocks/>
            </p:cNvGrpSpPr>
            <p:nvPr/>
          </p:nvGrpSpPr>
          <p:grpSpPr bwMode="auto">
            <a:xfrm>
              <a:off x="323850" y="1484313"/>
              <a:ext cx="8569325" cy="3065462"/>
              <a:chOff x="323850" y="1484313"/>
              <a:chExt cx="8569325" cy="3065462"/>
            </a:xfrm>
          </p:grpSpPr>
          <p:pic>
            <p:nvPicPr>
              <p:cNvPr id="34832" name="Picture 11" descr="adakite类型判别总图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0" y="1484313"/>
                <a:ext cx="8569325" cy="3065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椭圆 2"/>
              <p:cNvSpPr/>
              <p:nvPr/>
            </p:nvSpPr>
            <p:spPr>
              <a:xfrm>
                <a:off x="1906588" y="2349500"/>
                <a:ext cx="433387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3708400" y="3860800"/>
              <a:ext cx="395288" cy="2159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659563" y="2130425"/>
              <a:ext cx="396875" cy="2159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7885113" y="3429000"/>
              <a:ext cx="395287" cy="2159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1582738" y="2238375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chemeClr val="bg2"/>
                </a:solidFill>
                <a:latin typeface="Arial" charset="0"/>
                <a:cs typeface="Arial" charset="0"/>
              </a:rPr>
              <a:t>O type</a:t>
            </a:r>
            <a:endParaRPr lang="zh-CN" altLang="en-US" sz="14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4823" name="TextBox 14"/>
          <p:cNvSpPr txBox="1">
            <a:spLocks noChangeArrowheads="1"/>
          </p:cNvSpPr>
          <p:nvPr/>
        </p:nvSpPr>
        <p:spPr bwMode="auto">
          <a:xfrm>
            <a:off x="6408738" y="2082800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chemeClr val="bg2"/>
                </a:solidFill>
                <a:latin typeface="Arial" charset="0"/>
                <a:cs typeface="Arial" charset="0"/>
              </a:rPr>
              <a:t>O type</a:t>
            </a:r>
            <a:endParaRPr lang="zh-CN" altLang="en-US" sz="14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4824" name="TextBox 15"/>
          <p:cNvSpPr txBox="1">
            <a:spLocks noChangeArrowheads="1"/>
          </p:cNvSpPr>
          <p:nvPr/>
        </p:nvSpPr>
        <p:spPr bwMode="auto">
          <a:xfrm>
            <a:off x="3563938" y="376872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chemeClr val="bg2"/>
                </a:solidFill>
                <a:latin typeface="Arial" charset="0"/>
                <a:cs typeface="Arial" charset="0"/>
              </a:rPr>
              <a:t>C type</a:t>
            </a:r>
            <a:endParaRPr lang="zh-CN" altLang="en-US" sz="14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4825" name="TextBox 16"/>
          <p:cNvSpPr txBox="1">
            <a:spLocks noChangeArrowheads="1"/>
          </p:cNvSpPr>
          <p:nvPr/>
        </p:nvSpPr>
        <p:spPr bwMode="auto">
          <a:xfrm>
            <a:off x="7596188" y="3382963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chemeClr val="bg2"/>
                </a:solidFill>
                <a:latin typeface="Arial" charset="0"/>
                <a:cs typeface="Arial" charset="0"/>
              </a:rPr>
              <a:t>C type</a:t>
            </a:r>
            <a:endParaRPr lang="zh-CN" altLang="en-US" sz="14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482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36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11188" y="4797425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Th-Zr/117-Nb/16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diagram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a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）             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</a:rPr>
              <a:t>Zr—Ti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diagram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</a:rPr>
              <a:t>b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</a:rPr>
              <a:t>）</a:t>
            </a:r>
          </a:p>
        </p:txBody>
      </p:sp>
      <p:pic>
        <p:nvPicPr>
          <p:cNvPr id="35843" name="Picture 12" descr="Pb-Ce集成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550988"/>
            <a:ext cx="64738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14"/>
          <p:cNvSpPr txBox="1">
            <a:spLocks noChangeArrowheads="1"/>
          </p:cNvSpPr>
          <p:nvPr/>
        </p:nvSpPr>
        <p:spPr bwMode="auto">
          <a:xfrm>
            <a:off x="395288" y="1052513"/>
            <a:ext cx="66246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2.2 Tectonic discrimination diagrams of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trace elements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5845" name="Text Box 15"/>
          <p:cNvSpPr txBox="1">
            <a:spLocks noChangeArrowheads="1"/>
          </p:cNvSpPr>
          <p:nvPr/>
        </p:nvSpPr>
        <p:spPr bwMode="auto">
          <a:xfrm>
            <a:off x="1116013" y="5661025"/>
            <a:ext cx="65516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Mainly in 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CAB field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Calc-alkaline volcanics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</a:p>
        </p:txBody>
      </p:sp>
      <p:sp>
        <p:nvSpPr>
          <p:cNvPr id="8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584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63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458913" y="4981575"/>
            <a:ext cx="43926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La—La/Sm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diagram of</a:t>
            </a:r>
            <a:r>
              <a:rPr lang="zh-CN" altLang="en-US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Andesitic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rocks</a:t>
            </a:r>
            <a:endParaRPr lang="zh-CN" altLang="en-US" sz="180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489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2.2 Tectonic discrimination diagrams of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trace elements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grpSp>
        <p:nvGrpSpPr>
          <p:cNvPr id="36868" name="组合 6"/>
          <p:cNvGrpSpPr>
            <a:grpSpLocks/>
          </p:cNvGrpSpPr>
          <p:nvPr/>
        </p:nvGrpSpPr>
        <p:grpSpPr bwMode="auto">
          <a:xfrm>
            <a:off x="1547813" y="1419225"/>
            <a:ext cx="4465637" cy="3051175"/>
            <a:chOff x="1547664" y="1419225"/>
            <a:chExt cx="4465757" cy="3051175"/>
          </a:xfrm>
        </p:grpSpPr>
        <p:pic>
          <p:nvPicPr>
            <p:cNvPr id="36871" name="Picture 8" descr="部分熔融和分离结晶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658" y="1419225"/>
              <a:ext cx="4195763" cy="305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1547664" y="1419225"/>
              <a:ext cx="269882" cy="30511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873" name="Line 9"/>
            <p:cNvSpPr>
              <a:spLocks noChangeShapeType="1"/>
            </p:cNvSpPr>
            <p:nvPr/>
          </p:nvSpPr>
          <p:spPr bwMode="auto">
            <a:xfrm flipV="1">
              <a:off x="3059113" y="1844675"/>
              <a:ext cx="1584325" cy="12954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4" name="Line 10"/>
            <p:cNvSpPr>
              <a:spLocks noChangeShapeType="1"/>
            </p:cNvSpPr>
            <p:nvPr/>
          </p:nvSpPr>
          <p:spPr bwMode="auto">
            <a:xfrm flipV="1">
              <a:off x="3851275" y="2565400"/>
              <a:ext cx="17287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5" name="Text Box 11"/>
            <p:cNvSpPr txBox="1">
              <a:spLocks noChangeArrowheads="1"/>
            </p:cNvSpPr>
            <p:nvPr/>
          </p:nvSpPr>
          <p:spPr bwMode="auto">
            <a:xfrm>
              <a:off x="2339975" y="1964452"/>
              <a:ext cx="251998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 b="1">
                  <a:solidFill>
                    <a:srgbClr val="0000FF"/>
                  </a:solidFill>
                </a:rPr>
                <a:t>partial melting</a:t>
              </a:r>
              <a:endParaRPr lang="zh-CN" altLang="en-US" sz="1800" b="1">
                <a:solidFill>
                  <a:srgbClr val="0000FF"/>
                </a:solidFill>
              </a:endParaRPr>
            </a:p>
          </p:txBody>
        </p:sp>
        <p:sp>
          <p:nvSpPr>
            <p:cNvPr id="110604" name="Text Box 12"/>
            <p:cNvSpPr txBox="1">
              <a:spLocks noChangeArrowheads="1"/>
            </p:cNvSpPr>
            <p:nvPr/>
          </p:nvSpPr>
          <p:spPr bwMode="auto">
            <a:xfrm>
              <a:off x="4284588" y="2816225"/>
              <a:ext cx="1603418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b="1" dirty="0" smtClean="0">
                  <a:solidFill>
                    <a:schemeClr val="tx2">
                      <a:lumMod val="50000"/>
                    </a:schemeClr>
                  </a:solidFill>
                </a:rPr>
                <a:t>fractional crystallization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908036" y="2276475"/>
              <a:ext cx="215906" cy="6619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878" name="TextBox 4"/>
            <p:cNvSpPr txBox="1">
              <a:spLocks noChangeArrowheads="1"/>
            </p:cNvSpPr>
            <p:nvPr/>
          </p:nvSpPr>
          <p:spPr bwMode="auto">
            <a:xfrm>
              <a:off x="1553604" y="2492375"/>
              <a:ext cx="7920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>
                  <a:solidFill>
                    <a:schemeClr val="bg2"/>
                  </a:solidFill>
                  <a:latin typeface="Arial" charset="0"/>
                  <a:cs typeface="Arial" charset="0"/>
                </a:rPr>
                <a:t>La/Sm</a:t>
              </a:r>
              <a:endParaRPr lang="zh-CN" altLang="en-US" sz="1200" b="1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6870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24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07950" y="1052513"/>
            <a:ext cx="5689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3. Comprehensive study of </a:t>
            </a:r>
            <a:r>
              <a:rPr lang="en-US" altLang="zh-CN" sz="1800" b="1">
                <a:solidFill>
                  <a:srgbClr val="0000CC"/>
                </a:solidFill>
                <a:latin typeface="Arial" charset="0"/>
                <a:cs typeface="Arial" charset="0"/>
              </a:rPr>
              <a:t>regional geology </a:t>
            </a:r>
            <a:endParaRPr lang="zh-CN" altLang="en-US" sz="18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323850" y="1768475"/>
            <a:ext cx="90043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(1). In late Triassic of Moguqi area, there was no ocean-continent subduction 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Xing’an Massif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(in the north) and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Songnen Massif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(in the south) had already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collided along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Hegenshan-Heihe belt 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during Late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Devonian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to Early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Carboniferous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.</a:t>
            </a:r>
            <a:endParaRPr lang="zh-CN" altLang="en-US" sz="180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(2).Before late Triassic , in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Early Triassic epoch 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,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Laolongtou Formation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,a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terrestrial sedimentary formation 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had already existed.</a:t>
            </a:r>
            <a:endParaRPr lang="en-US" altLang="zh-CN" sz="1800" i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250825" y="4914900"/>
            <a:ext cx="8640763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Li Wuping et al., 1999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—</a:t>
            </a:r>
            <a:r>
              <a:rPr lang="en-US" altLang="zh-CN" sz="1800">
                <a:solidFill>
                  <a:srgbClr val="C00000"/>
                </a:solidFill>
                <a:latin typeface="Arial" charset="0"/>
                <a:cs typeface="Arial" charset="0"/>
              </a:rPr>
              <a:t>hysteretic calc-alkaline volcanics</a:t>
            </a:r>
            <a:r>
              <a:rPr lang="zh-CN" altLang="en-US" sz="1800">
                <a:solidFill>
                  <a:schemeClr val="bg2"/>
                </a:solidFill>
              </a:rPr>
              <a:t>。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Hopper et al.,2002 —the direct cause of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Columbia plateau calic-alkaline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volcanics is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extensional tectonic setting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which induced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decompression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and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melting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of lithosphere mantle then react with the residual oceanic slabs.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7894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95288" y="4221163"/>
            <a:ext cx="6121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000" b="1" kern="0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Hypothesis</a:t>
            </a:r>
            <a:r>
              <a:rPr lang="zh-CN" altLang="en-US" sz="1800" b="1" kern="0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b="1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residual oceanic slabs</a:t>
            </a:r>
            <a:endParaRPr lang="en-US" altLang="zh-CN" sz="2000" b="1" kern="0" dirty="0"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447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395288" y="1052513"/>
            <a:ext cx="6697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4.Other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Triassic tectonic magma activity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near our region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68313" y="1844675"/>
            <a:ext cx="80645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Zhang Xiaohui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et al., 2008: Early Triassic(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K-Ar: 245Ma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) Dacites-Rhyolites in Xilinhaote-Xiwuqi formed in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extensional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environment after the orogensis.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Bimodal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volcanics with the same age  basalt nearby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Zhang Lianchang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et al., 2008: Triassic basic volcanics (214~250Ma)in South Great Xing’an Mountains were formed in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partial melting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of lithoshperic mantle in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extensional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setting.</a:t>
            </a:r>
            <a:endParaRPr lang="zh-CN" alt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3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Chen Yinghang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et al., 2012: the</a:t>
            </a:r>
            <a:r>
              <a:rPr lang="en-US" altLang="zh-CN" sz="1800" b="1">
                <a:solidFill>
                  <a:srgbClr val="FF5050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middle Triassic(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234.8Ma &amp; 231.4Ma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) andesites in Chagan’aobao were derived from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partial melting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of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residual oceanic slabs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of Paleo-Asian Ocean in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extensional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setting.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4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Zhang Wanyi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et al., 2012: The Middle Triassic(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237Ma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) quartz diorites in Chagan’aobao derived from partial melting of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residual subducted oceanic slabs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after collision between Siberia and North China Craton and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contaminated by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ultramafic and K-enriched alkaline fluids.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891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43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395288" y="1052513"/>
            <a:ext cx="5689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5. Petrogensis and Forming Tectonic Setting: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23850" y="1519238"/>
            <a:ext cx="857885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Through integrated study, we think these complex volcanics formed in the whole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extensional setting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after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collision orogenesis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.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decrease of the pressure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in lithospheric mantle caused 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upwelling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 of the mantle, which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melted and mixed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the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residual oceanic slabs 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causing the eruption of these volcanics.</a:t>
            </a:r>
            <a:endParaRPr lang="zh-CN" altLang="en-US" sz="1800" b="1">
              <a:solidFill>
                <a:schemeClr val="bg2"/>
              </a:solidFill>
            </a:endParaRPr>
          </a:p>
        </p:txBody>
      </p:sp>
      <p:sp>
        <p:nvSpPr>
          <p:cNvPr id="8" name="Rectangle 2"/>
          <p:cNvSpPr>
            <a:spLocks noRot="1" noChangeArrowheads="1"/>
          </p:cNvSpPr>
          <p:nvPr/>
        </p:nvSpPr>
        <p:spPr bwMode="auto">
          <a:xfrm>
            <a:off x="32385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Ⅵ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Petrogenesis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9941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组合 2"/>
          <p:cNvGrpSpPr>
            <a:grpSpLocks/>
          </p:cNvGrpSpPr>
          <p:nvPr/>
        </p:nvGrpSpPr>
        <p:grpSpPr bwMode="auto">
          <a:xfrm>
            <a:off x="468313" y="2997200"/>
            <a:ext cx="7705725" cy="3113088"/>
            <a:chOff x="468313" y="2997200"/>
            <a:chExt cx="7705725" cy="3113088"/>
          </a:xfrm>
        </p:grpSpPr>
        <p:pic>
          <p:nvPicPr>
            <p:cNvPr id="39943" name="Picture 6" descr="火山岩演化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2997200"/>
              <a:ext cx="7705725" cy="31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1619250" y="3644900"/>
              <a:ext cx="1368425" cy="2889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Xing’an</a:t>
              </a: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Massif</a:t>
              </a:r>
              <a:endParaRPr lang="zh-CN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71563" y="4941888"/>
              <a:ext cx="2347912" cy="287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 Oceanic Slabs</a:t>
              </a:r>
              <a:endParaRPr lang="zh-CN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59338" y="3068638"/>
              <a:ext cx="1368425" cy="2889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Extension after 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Orogenesis</a:t>
              </a:r>
              <a:endParaRPr lang="zh-CN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804025" y="3716338"/>
              <a:ext cx="1296988" cy="2889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Songnen</a:t>
              </a: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Massif</a:t>
              </a:r>
              <a:endParaRPr lang="zh-CN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164388" y="5445125"/>
              <a:ext cx="989012" cy="2873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Upwelling</a:t>
              </a:r>
            </a:p>
            <a:p>
              <a:pPr algn="ctr">
                <a:defRPr/>
              </a:pP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mantle</a:t>
              </a:r>
              <a:endParaRPr lang="zh-CN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Tm="3682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p_large_MmXk_2d780001034a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88913"/>
            <a:ext cx="6553200" cy="7921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3600" b="1" i="1" smtClean="0">
                <a:solidFill>
                  <a:srgbClr val="0000CC"/>
                </a:solidFill>
                <a:effectLst/>
                <a:latin typeface="Arial" charset="0"/>
                <a:cs typeface="Arial" charset="0"/>
              </a:rPr>
              <a:t>Thanks for your attention!</a:t>
            </a:r>
            <a:endParaRPr lang="en-US" altLang="zh-CN" sz="3600" smtClean="0">
              <a:solidFill>
                <a:srgbClr val="0000C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64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4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663575" y="-171450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Ⅰ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.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Geological Background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363" name="组合 2"/>
          <p:cNvGrpSpPr>
            <a:grpSpLocks/>
          </p:cNvGrpSpPr>
          <p:nvPr/>
        </p:nvGrpSpPr>
        <p:grpSpPr bwMode="auto">
          <a:xfrm>
            <a:off x="342900" y="1124744"/>
            <a:ext cx="6029325" cy="5545137"/>
            <a:chOff x="31750" y="1268834"/>
            <a:chExt cx="6029325" cy="5545137"/>
          </a:xfrm>
        </p:grpSpPr>
        <p:pic>
          <p:nvPicPr>
            <p:cNvPr id="15366" name="Picture 4" descr="C:\Users\123\Desktop\区域地质背景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" y="1268834"/>
              <a:ext cx="6029325" cy="55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34"/>
            <p:cNvSpPr txBox="1">
              <a:spLocks noChangeArrowheads="1"/>
            </p:cNvSpPr>
            <p:nvPr/>
          </p:nvSpPr>
          <p:spPr bwMode="auto">
            <a:xfrm>
              <a:off x="4764906" y="1268906"/>
              <a:ext cx="1261884" cy="3693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>
                  <a:solidFill>
                    <a:schemeClr val="bg2"/>
                  </a:solidFill>
                  <a:latin typeface="Arial" charset="0"/>
                  <a:ea typeface="Arial Unicode MS" pitchFamily="34" charset="-122"/>
                  <a:cs typeface="Arial" charset="0"/>
                </a:rPr>
                <a:t>Sun, 2013</a:t>
              </a:r>
              <a:endParaRPr lang="zh-CN" altLang="en-US" sz="1800" b="1">
                <a:solidFill>
                  <a:schemeClr val="bg2"/>
                </a:solidFill>
                <a:latin typeface="Arial" charset="0"/>
                <a:ea typeface="Arial Unicode MS" pitchFamily="34" charset="-122"/>
                <a:cs typeface="Arial" charset="0"/>
              </a:endParaRPr>
            </a:p>
          </p:txBody>
        </p:sp>
      </p:grpSp>
      <p:sp>
        <p:nvSpPr>
          <p:cNvPr id="6" name="Text Box 16"/>
          <p:cNvSpPr txBox="1">
            <a:spLocks noGrp="1" noChangeArrowheads="1"/>
          </p:cNvSpPr>
          <p:nvPr>
            <p:ph idx="1"/>
          </p:nvPr>
        </p:nvSpPr>
        <p:spPr>
          <a:xfrm>
            <a:off x="6516688" y="895350"/>
            <a:ext cx="2519362" cy="5160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Paleozoic: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800" b="1" dirty="0">
              <a:solidFill>
                <a:srgbClr val="A50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err="1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Paleo</a:t>
            </a:r>
            <a:r>
              <a:rPr lang="en-US" altLang="zh-CN" sz="1800" b="1" dirty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-Asian </a:t>
            </a: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Oceanic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tectonic System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800" b="1" dirty="0" smtClean="0">
              <a:solidFill>
                <a:srgbClr val="A50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Mesozoic: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800" b="1" dirty="0" smtClean="0"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err="1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Paleo</a:t>
            </a: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-pacific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tectonic system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east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800" b="1" dirty="0" smtClean="0">
              <a:solidFill>
                <a:srgbClr val="A50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Mongol-Okhotsk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tectonic system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west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8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5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856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2"/>
          <p:cNvGrpSpPr>
            <a:grpSpLocks/>
          </p:cNvGrpSpPr>
          <p:nvPr/>
        </p:nvGrpSpPr>
        <p:grpSpPr bwMode="auto">
          <a:xfrm>
            <a:off x="0" y="1304925"/>
            <a:ext cx="6778625" cy="5580063"/>
            <a:chOff x="0" y="1304925"/>
            <a:chExt cx="6778625" cy="5580063"/>
          </a:xfrm>
        </p:grpSpPr>
        <p:pic>
          <p:nvPicPr>
            <p:cNvPr id="1639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04925"/>
              <a:ext cx="6778625" cy="5580063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 bwMode="auto">
            <a:xfrm>
              <a:off x="2136775" y="3951288"/>
              <a:ext cx="576263" cy="28733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92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827088" y="-171450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Ⅰ.</a:t>
            </a: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Geological Background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6388" name="Text Box 4"/>
          <p:cNvSpPr>
            <a:spLocks noGrp="1" noChangeArrowheads="1"/>
          </p:cNvSpPr>
          <p:nvPr>
            <p:ph idx="1"/>
          </p:nvPr>
        </p:nvSpPr>
        <p:spPr>
          <a:xfrm>
            <a:off x="4427538" y="2386013"/>
            <a:ext cx="1882775" cy="368300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Wu et al., 2011</a:t>
            </a:r>
          </a:p>
        </p:txBody>
      </p:sp>
      <p:sp>
        <p:nvSpPr>
          <p:cNvPr id="8" name="任意多边形 7"/>
          <p:cNvSpPr/>
          <p:nvPr/>
        </p:nvSpPr>
        <p:spPr>
          <a:xfrm>
            <a:off x="1382713" y="2305050"/>
            <a:ext cx="2190750" cy="3397250"/>
          </a:xfrm>
          <a:custGeom>
            <a:avLst/>
            <a:gdLst>
              <a:gd name="connsiteX0" fmla="*/ 1874904 w 2189950"/>
              <a:gd name="connsiteY0" fmla="*/ 0 h 3396343"/>
              <a:gd name="connsiteX1" fmla="*/ 1836484 w 2189950"/>
              <a:gd name="connsiteY1" fmla="*/ 15368 h 3396343"/>
              <a:gd name="connsiteX2" fmla="*/ 1813432 w 2189950"/>
              <a:gd name="connsiteY2" fmla="*/ 38420 h 3396343"/>
              <a:gd name="connsiteX3" fmla="*/ 1782696 w 2189950"/>
              <a:gd name="connsiteY3" fmla="*/ 61472 h 3396343"/>
              <a:gd name="connsiteX4" fmla="*/ 1721224 w 2189950"/>
              <a:gd name="connsiteY4" fmla="*/ 99893 h 3396343"/>
              <a:gd name="connsiteX5" fmla="*/ 1659751 w 2189950"/>
              <a:gd name="connsiteY5" fmla="*/ 153681 h 3396343"/>
              <a:gd name="connsiteX6" fmla="*/ 1629015 w 2189950"/>
              <a:gd name="connsiteY6" fmla="*/ 176733 h 3396343"/>
              <a:gd name="connsiteX7" fmla="*/ 1605963 w 2189950"/>
              <a:gd name="connsiteY7" fmla="*/ 192101 h 3396343"/>
              <a:gd name="connsiteX8" fmla="*/ 1582911 w 2189950"/>
              <a:gd name="connsiteY8" fmla="*/ 215153 h 3396343"/>
              <a:gd name="connsiteX9" fmla="*/ 1567543 w 2189950"/>
              <a:gd name="connsiteY9" fmla="*/ 238205 h 3396343"/>
              <a:gd name="connsiteX10" fmla="*/ 1521439 w 2189950"/>
              <a:gd name="connsiteY10" fmla="*/ 284309 h 3396343"/>
              <a:gd name="connsiteX11" fmla="*/ 1483019 w 2189950"/>
              <a:gd name="connsiteY11" fmla="*/ 322729 h 3396343"/>
              <a:gd name="connsiteX12" fmla="*/ 1444598 w 2189950"/>
              <a:gd name="connsiteY12" fmla="*/ 361150 h 3396343"/>
              <a:gd name="connsiteX13" fmla="*/ 1413862 w 2189950"/>
              <a:gd name="connsiteY13" fmla="*/ 414938 h 3396343"/>
              <a:gd name="connsiteX14" fmla="*/ 1390810 w 2189950"/>
              <a:gd name="connsiteY14" fmla="*/ 430306 h 3396343"/>
              <a:gd name="connsiteX15" fmla="*/ 1375442 w 2189950"/>
              <a:gd name="connsiteY15" fmla="*/ 453358 h 3396343"/>
              <a:gd name="connsiteX16" fmla="*/ 1367758 w 2189950"/>
              <a:gd name="connsiteY16" fmla="*/ 476410 h 3396343"/>
              <a:gd name="connsiteX17" fmla="*/ 1344706 w 2189950"/>
              <a:gd name="connsiteY17" fmla="*/ 499462 h 3396343"/>
              <a:gd name="connsiteX18" fmla="*/ 1329338 w 2189950"/>
              <a:gd name="connsiteY18" fmla="*/ 530198 h 3396343"/>
              <a:gd name="connsiteX19" fmla="*/ 1298602 w 2189950"/>
              <a:gd name="connsiteY19" fmla="*/ 560935 h 3396343"/>
              <a:gd name="connsiteX20" fmla="*/ 1283234 w 2189950"/>
              <a:gd name="connsiteY20" fmla="*/ 591671 h 3396343"/>
              <a:gd name="connsiteX21" fmla="*/ 1244813 w 2189950"/>
              <a:gd name="connsiteY21" fmla="*/ 630091 h 3396343"/>
              <a:gd name="connsiteX22" fmla="*/ 1221761 w 2189950"/>
              <a:gd name="connsiteY22" fmla="*/ 653143 h 3396343"/>
              <a:gd name="connsiteX23" fmla="*/ 1198709 w 2189950"/>
              <a:gd name="connsiteY23" fmla="*/ 676195 h 3396343"/>
              <a:gd name="connsiteX24" fmla="*/ 1175657 w 2189950"/>
              <a:gd name="connsiteY24" fmla="*/ 699247 h 3396343"/>
              <a:gd name="connsiteX25" fmla="*/ 1152605 w 2189950"/>
              <a:gd name="connsiteY25" fmla="*/ 714615 h 3396343"/>
              <a:gd name="connsiteX26" fmla="*/ 1106501 w 2189950"/>
              <a:gd name="connsiteY26" fmla="*/ 760719 h 3396343"/>
              <a:gd name="connsiteX27" fmla="*/ 1075765 w 2189950"/>
              <a:gd name="connsiteY27" fmla="*/ 806824 h 3396343"/>
              <a:gd name="connsiteX28" fmla="*/ 1029661 w 2189950"/>
              <a:gd name="connsiteY28" fmla="*/ 868296 h 3396343"/>
              <a:gd name="connsiteX29" fmla="*/ 991240 w 2189950"/>
              <a:gd name="connsiteY29" fmla="*/ 906716 h 3396343"/>
              <a:gd name="connsiteX30" fmla="*/ 960504 w 2189950"/>
              <a:gd name="connsiteY30" fmla="*/ 952820 h 3396343"/>
              <a:gd name="connsiteX31" fmla="*/ 945136 w 2189950"/>
              <a:gd name="connsiteY31" fmla="*/ 975872 h 3396343"/>
              <a:gd name="connsiteX32" fmla="*/ 929768 w 2189950"/>
              <a:gd name="connsiteY32" fmla="*/ 998924 h 3396343"/>
              <a:gd name="connsiteX33" fmla="*/ 914400 w 2189950"/>
              <a:gd name="connsiteY33" fmla="*/ 1014293 h 3396343"/>
              <a:gd name="connsiteX34" fmla="*/ 875980 w 2189950"/>
              <a:gd name="connsiteY34" fmla="*/ 1098817 h 3396343"/>
              <a:gd name="connsiteX35" fmla="*/ 860612 w 2189950"/>
              <a:gd name="connsiteY35" fmla="*/ 1121869 h 3396343"/>
              <a:gd name="connsiteX36" fmla="*/ 845244 w 2189950"/>
              <a:gd name="connsiteY36" fmla="*/ 1167973 h 3396343"/>
              <a:gd name="connsiteX37" fmla="*/ 814508 w 2189950"/>
              <a:gd name="connsiteY37" fmla="*/ 1221761 h 3396343"/>
              <a:gd name="connsiteX38" fmla="*/ 806824 w 2189950"/>
              <a:gd name="connsiteY38" fmla="*/ 1252498 h 3396343"/>
              <a:gd name="connsiteX39" fmla="*/ 783771 w 2189950"/>
              <a:gd name="connsiteY39" fmla="*/ 1275550 h 3396343"/>
              <a:gd name="connsiteX40" fmla="*/ 768403 w 2189950"/>
              <a:gd name="connsiteY40" fmla="*/ 1337022 h 3396343"/>
              <a:gd name="connsiteX41" fmla="*/ 729983 w 2189950"/>
              <a:gd name="connsiteY41" fmla="*/ 1383126 h 3396343"/>
              <a:gd name="connsiteX42" fmla="*/ 706931 w 2189950"/>
              <a:gd name="connsiteY42" fmla="*/ 1429230 h 3396343"/>
              <a:gd name="connsiteX43" fmla="*/ 691563 w 2189950"/>
              <a:gd name="connsiteY43" fmla="*/ 1483019 h 3396343"/>
              <a:gd name="connsiteX44" fmla="*/ 676195 w 2189950"/>
              <a:gd name="connsiteY44" fmla="*/ 1513755 h 3396343"/>
              <a:gd name="connsiteX45" fmla="*/ 660827 w 2189950"/>
              <a:gd name="connsiteY45" fmla="*/ 1559859 h 3396343"/>
              <a:gd name="connsiteX46" fmla="*/ 645459 w 2189950"/>
              <a:gd name="connsiteY46" fmla="*/ 1590595 h 3396343"/>
              <a:gd name="connsiteX47" fmla="*/ 637775 w 2189950"/>
              <a:gd name="connsiteY47" fmla="*/ 1621331 h 3396343"/>
              <a:gd name="connsiteX48" fmla="*/ 622407 w 2189950"/>
              <a:gd name="connsiteY48" fmla="*/ 1652067 h 3396343"/>
              <a:gd name="connsiteX49" fmla="*/ 614723 w 2189950"/>
              <a:gd name="connsiteY49" fmla="*/ 1682803 h 3396343"/>
              <a:gd name="connsiteX50" fmla="*/ 599355 w 2189950"/>
              <a:gd name="connsiteY50" fmla="*/ 1705856 h 3396343"/>
              <a:gd name="connsiteX51" fmla="*/ 553250 w 2189950"/>
              <a:gd name="connsiteY51" fmla="*/ 1775012 h 3396343"/>
              <a:gd name="connsiteX52" fmla="*/ 537882 w 2189950"/>
              <a:gd name="connsiteY52" fmla="*/ 1813432 h 3396343"/>
              <a:gd name="connsiteX53" fmla="*/ 522514 w 2189950"/>
              <a:gd name="connsiteY53" fmla="*/ 1836484 h 3396343"/>
              <a:gd name="connsiteX54" fmla="*/ 514830 w 2189950"/>
              <a:gd name="connsiteY54" fmla="*/ 1859536 h 3396343"/>
              <a:gd name="connsiteX55" fmla="*/ 461042 w 2189950"/>
              <a:gd name="connsiteY55" fmla="*/ 1936377 h 3396343"/>
              <a:gd name="connsiteX56" fmla="*/ 437990 w 2189950"/>
              <a:gd name="connsiteY56" fmla="*/ 1982481 h 3396343"/>
              <a:gd name="connsiteX57" fmla="*/ 430306 w 2189950"/>
              <a:gd name="connsiteY57" fmla="*/ 2005533 h 3396343"/>
              <a:gd name="connsiteX58" fmla="*/ 414938 w 2189950"/>
              <a:gd name="connsiteY58" fmla="*/ 2028585 h 3396343"/>
              <a:gd name="connsiteX59" fmla="*/ 384202 w 2189950"/>
              <a:gd name="connsiteY59" fmla="*/ 2090057 h 3396343"/>
              <a:gd name="connsiteX60" fmla="*/ 368834 w 2189950"/>
              <a:gd name="connsiteY60" fmla="*/ 2120793 h 3396343"/>
              <a:gd name="connsiteX61" fmla="*/ 345782 w 2189950"/>
              <a:gd name="connsiteY61" fmla="*/ 2143845 h 3396343"/>
              <a:gd name="connsiteX62" fmla="*/ 330413 w 2189950"/>
              <a:gd name="connsiteY62" fmla="*/ 2174582 h 3396343"/>
              <a:gd name="connsiteX63" fmla="*/ 322729 w 2189950"/>
              <a:gd name="connsiteY63" fmla="*/ 2197634 h 3396343"/>
              <a:gd name="connsiteX64" fmla="*/ 299677 w 2189950"/>
              <a:gd name="connsiteY64" fmla="*/ 2220686 h 3396343"/>
              <a:gd name="connsiteX65" fmla="*/ 276625 w 2189950"/>
              <a:gd name="connsiteY65" fmla="*/ 2251422 h 3396343"/>
              <a:gd name="connsiteX66" fmla="*/ 268941 w 2189950"/>
              <a:gd name="connsiteY66" fmla="*/ 2282158 h 3396343"/>
              <a:gd name="connsiteX67" fmla="*/ 245889 w 2189950"/>
              <a:gd name="connsiteY67" fmla="*/ 2297526 h 3396343"/>
              <a:gd name="connsiteX68" fmla="*/ 199785 w 2189950"/>
              <a:gd name="connsiteY68" fmla="*/ 2358998 h 3396343"/>
              <a:gd name="connsiteX69" fmla="*/ 184417 w 2189950"/>
              <a:gd name="connsiteY69" fmla="*/ 2389735 h 3396343"/>
              <a:gd name="connsiteX70" fmla="*/ 176733 w 2189950"/>
              <a:gd name="connsiteY70" fmla="*/ 2412787 h 3396343"/>
              <a:gd name="connsiteX71" fmla="*/ 153681 w 2189950"/>
              <a:gd name="connsiteY71" fmla="*/ 2435839 h 3396343"/>
              <a:gd name="connsiteX72" fmla="*/ 138313 w 2189950"/>
              <a:gd name="connsiteY72" fmla="*/ 2481943 h 3396343"/>
              <a:gd name="connsiteX73" fmla="*/ 122945 w 2189950"/>
              <a:gd name="connsiteY73" fmla="*/ 2520363 h 3396343"/>
              <a:gd name="connsiteX74" fmla="*/ 115261 w 2189950"/>
              <a:gd name="connsiteY74" fmla="*/ 2551099 h 3396343"/>
              <a:gd name="connsiteX75" fmla="*/ 99892 w 2189950"/>
              <a:gd name="connsiteY75" fmla="*/ 2589519 h 3396343"/>
              <a:gd name="connsiteX76" fmla="*/ 92208 w 2189950"/>
              <a:gd name="connsiteY76" fmla="*/ 2620256 h 3396343"/>
              <a:gd name="connsiteX77" fmla="*/ 84524 w 2189950"/>
              <a:gd name="connsiteY77" fmla="*/ 2658676 h 3396343"/>
              <a:gd name="connsiteX78" fmla="*/ 69156 w 2189950"/>
              <a:gd name="connsiteY78" fmla="*/ 2689412 h 3396343"/>
              <a:gd name="connsiteX79" fmla="*/ 61472 w 2189950"/>
              <a:gd name="connsiteY79" fmla="*/ 2720148 h 3396343"/>
              <a:gd name="connsiteX80" fmla="*/ 46104 w 2189950"/>
              <a:gd name="connsiteY80" fmla="*/ 2773936 h 3396343"/>
              <a:gd name="connsiteX81" fmla="*/ 30736 w 2189950"/>
              <a:gd name="connsiteY81" fmla="*/ 2835408 h 3396343"/>
              <a:gd name="connsiteX82" fmla="*/ 15368 w 2189950"/>
              <a:gd name="connsiteY82" fmla="*/ 2927617 h 3396343"/>
              <a:gd name="connsiteX83" fmla="*/ 7684 w 2189950"/>
              <a:gd name="connsiteY83" fmla="*/ 2966037 h 3396343"/>
              <a:gd name="connsiteX84" fmla="*/ 0 w 2189950"/>
              <a:gd name="connsiteY84" fmla="*/ 3042877 h 3396343"/>
              <a:gd name="connsiteX85" fmla="*/ 7684 w 2189950"/>
              <a:gd name="connsiteY85" fmla="*/ 3219610 h 3396343"/>
              <a:gd name="connsiteX86" fmla="*/ 30736 w 2189950"/>
              <a:gd name="connsiteY86" fmla="*/ 3296451 h 3396343"/>
              <a:gd name="connsiteX87" fmla="*/ 76840 w 2189950"/>
              <a:gd name="connsiteY87" fmla="*/ 3334871 h 3396343"/>
              <a:gd name="connsiteX88" fmla="*/ 99892 w 2189950"/>
              <a:gd name="connsiteY88" fmla="*/ 3350239 h 3396343"/>
              <a:gd name="connsiteX89" fmla="*/ 115261 w 2189950"/>
              <a:gd name="connsiteY89" fmla="*/ 3365607 h 3396343"/>
              <a:gd name="connsiteX90" fmla="*/ 161365 w 2189950"/>
              <a:gd name="connsiteY90" fmla="*/ 3380975 h 3396343"/>
              <a:gd name="connsiteX91" fmla="*/ 184417 w 2189950"/>
              <a:gd name="connsiteY91" fmla="*/ 3388659 h 3396343"/>
              <a:gd name="connsiteX92" fmla="*/ 207469 w 2189950"/>
              <a:gd name="connsiteY92" fmla="*/ 3396343 h 3396343"/>
              <a:gd name="connsiteX93" fmla="*/ 468726 w 2189950"/>
              <a:gd name="connsiteY93" fmla="*/ 3380975 h 3396343"/>
              <a:gd name="connsiteX94" fmla="*/ 560935 w 2189950"/>
              <a:gd name="connsiteY94" fmla="*/ 3357923 h 3396343"/>
              <a:gd name="connsiteX95" fmla="*/ 637775 w 2189950"/>
              <a:gd name="connsiteY95" fmla="*/ 3342555 h 3396343"/>
              <a:gd name="connsiteX96" fmla="*/ 699247 w 2189950"/>
              <a:gd name="connsiteY96" fmla="*/ 3327187 h 3396343"/>
              <a:gd name="connsiteX97" fmla="*/ 753035 w 2189950"/>
              <a:gd name="connsiteY97" fmla="*/ 3296451 h 3396343"/>
              <a:gd name="connsiteX98" fmla="*/ 806824 w 2189950"/>
              <a:gd name="connsiteY98" fmla="*/ 3258030 h 3396343"/>
              <a:gd name="connsiteX99" fmla="*/ 829876 w 2189950"/>
              <a:gd name="connsiteY99" fmla="*/ 3250346 h 3396343"/>
              <a:gd name="connsiteX100" fmla="*/ 860612 w 2189950"/>
              <a:gd name="connsiteY100" fmla="*/ 3219610 h 3396343"/>
              <a:gd name="connsiteX101" fmla="*/ 883664 w 2189950"/>
              <a:gd name="connsiteY101" fmla="*/ 3204242 h 3396343"/>
              <a:gd name="connsiteX102" fmla="*/ 937452 w 2189950"/>
              <a:gd name="connsiteY102" fmla="*/ 3165822 h 3396343"/>
              <a:gd name="connsiteX103" fmla="*/ 1021977 w 2189950"/>
              <a:gd name="connsiteY103" fmla="*/ 3088982 h 3396343"/>
              <a:gd name="connsiteX104" fmla="*/ 1052713 w 2189950"/>
              <a:gd name="connsiteY104" fmla="*/ 3058245 h 3396343"/>
              <a:gd name="connsiteX105" fmla="*/ 1068081 w 2189950"/>
              <a:gd name="connsiteY105" fmla="*/ 3035193 h 3396343"/>
              <a:gd name="connsiteX106" fmla="*/ 1091133 w 2189950"/>
              <a:gd name="connsiteY106" fmla="*/ 3019825 h 3396343"/>
              <a:gd name="connsiteX107" fmla="*/ 1114185 w 2189950"/>
              <a:gd name="connsiteY107" fmla="*/ 2989089 h 3396343"/>
              <a:gd name="connsiteX108" fmla="*/ 1175657 w 2189950"/>
              <a:gd name="connsiteY108" fmla="*/ 2935301 h 3396343"/>
              <a:gd name="connsiteX109" fmla="*/ 1191025 w 2189950"/>
              <a:gd name="connsiteY109" fmla="*/ 2912249 h 3396343"/>
              <a:gd name="connsiteX110" fmla="*/ 1214077 w 2189950"/>
              <a:gd name="connsiteY110" fmla="*/ 2889197 h 3396343"/>
              <a:gd name="connsiteX111" fmla="*/ 1267866 w 2189950"/>
              <a:gd name="connsiteY111" fmla="*/ 2820040 h 3396343"/>
              <a:gd name="connsiteX112" fmla="*/ 1283234 w 2189950"/>
              <a:gd name="connsiteY112" fmla="*/ 2773936 h 3396343"/>
              <a:gd name="connsiteX113" fmla="*/ 1329338 w 2189950"/>
              <a:gd name="connsiteY113" fmla="*/ 2697096 h 3396343"/>
              <a:gd name="connsiteX114" fmla="*/ 1352390 w 2189950"/>
              <a:gd name="connsiteY114" fmla="*/ 2627940 h 3396343"/>
              <a:gd name="connsiteX115" fmla="*/ 1360074 w 2189950"/>
              <a:gd name="connsiteY115" fmla="*/ 2604887 h 3396343"/>
              <a:gd name="connsiteX116" fmla="*/ 1375442 w 2189950"/>
              <a:gd name="connsiteY116" fmla="*/ 2551099 h 3396343"/>
              <a:gd name="connsiteX117" fmla="*/ 1390810 w 2189950"/>
              <a:gd name="connsiteY117" fmla="*/ 2528047 h 3396343"/>
              <a:gd name="connsiteX118" fmla="*/ 1398494 w 2189950"/>
              <a:gd name="connsiteY118" fmla="*/ 2497311 h 3396343"/>
              <a:gd name="connsiteX119" fmla="*/ 1436914 w 2189950"/>
              <a:gd name="connsiteY119" fmla="*/ 2428155 h 3396343"/>
              <a:gd name="connsiteX120" fmla="*/ 1459966 w 2189950"/>
              <a:gd name="connsiteY120" fmla="*/ 2374366 h 3396343"/>
              <a:gd name="connsiteX121" fmla="*/ 1467650 w 2189950"/>
              <a:gd name="connsiteY121" fmla="*/ 2343630 h 3396343"/>
              <a:gd name="connsiteX122" fmla="*/ 1483019 w 2189950"/>
              <a:gd name="connsiteY122" fmla="*/ 2312894 h 3396343"/>
              <a:gd name="connsiteX123" fmla="*/ 1498387 w 2189950"/>
              <a:gd name="connsiteY123" fmla="*/ 2236054 h 3396343"/>
              <a:gd name="connsiteX124" fmla="*/ 1506071 w 2189950"/>
              <a:gd name="connsiteY124" fmla="*/ 2213002 h 3396343"/>
              <a:gd name="connsiteX125" fmla="*/ 1513755 w 2189950"/>
              <a:gd name="connsiteY125" fmla="*/ 2182266 h 3396343"/>
              <a:gd name="connsiteX126" fmla="*/ 1529123 w 2189950"/>
              <a:gd name="connsiteY126" fmla="*/ 2159214 h 3396343"/>
              <a:gd name="connsiteX127" fmla="*/ 1536807 w 2189950"/>
              <a:gd name="connsiteY127" fmla="*/ 2113109 h 3396343"/>
              <a:gd name="connsiteX128" fmla="*/ 1559859 w 2189950"/>
              <a:gd name="connsiteY128" fmla="*/ 2043953 h 3396343"/>
              <a:gd name="connsiteX129" fmla="*/ 1567543 w 2189950"/>
              <a:gd name="connsiteY129" fmla="*/ 2020901 h 3396343"/>
              <a:gd name="connsiteX130" fmla="*/ 1575227 w 2189950"/>
              <a:gd name="connsiteY130" fmla="*/ 1982481 h 3396343"/>
              <a:gd name="connsiteX131" fmla="*/ 1590595 w 2189950"/>
              <a:gd name="connsiteY131" fmla="*/ 1936377 h 3396343"/>
              <a:gd name="connsiteX132" fmla="*/ 1598279 w 2189950"/>
              <a:gd name="connsiteY132" fmla="*/ 1897956 h 3396343"/>
              <a:gd name="connsiteX133" fmla="*/ 1621331 w 2189950"/>
              <a:gd name="connsiteY133" fmla="*/ 1836484 h 3396343"/>
              <a:gd name="connsiteX134" fmla="*/ 1629015 w 2189950"/>
              <a:gd name="connsiteY134" fmla="*/ 1798064 h 3396343"/>
              <a:gd name="connsiteX135" fmla="*/ 1644383 w 2189950"/>
              <a:gd name="connsiteY135" fmla="*/ 1751960 h 3396343"/>
              <a:gd name="connsiteX136" fmla="*/ 1652067 w 2189950"/>
              <a:gd name="connsiteY136" fmla="*/ 1713540 h 3396343"/>
              <a:gd name="connsiteX137" fmla="*/ 1667435 w 2189950"/>
              <a:gd name="connsiteY137" fmla="*/ 1682803 h 3396343"/>
              <a:gd name="connsiteX138" fmla="*/ 1675119 w 2189950"/>
              <a:gd name="connsiteY138" fmla="*/ 1659751 h 3396343"/>
              <a:gd name="connsiteX139" fmla="*/ 1690487 w 2189950"/>
              <a:gd name="connsiteY139" fmla="*/ 1629015 h 3396343"/>
              <a:gd name="connsiteX140" fmla="*/ 1698171 w 2189950"/>
              <a:gd name="connsiteY140" fmla="*/ 1605963 h 3396343"/>
              <a:gd name="connsiteX141" fmla="*/ 1721224 w 2189950"/>
              <a:gd name="connsiteY141" fmla="*/ 1582911 h 3396343"/>
              <a:gd name="connsiteX142" fmla="*/ 1751960 w 2189950"/>
              <a:gd name="connsiteY142" fmla="*/ 1529123 h 3396343"/>
              <a:gd name="connsiteX143" fmla="*/ 1782696 w 2189950"/>
              <a:gd name="connsiteY143" fmla="*/ 1483019 h 3396343"/>
              <a:gd name="connsiteX144" fmla="*/ 1798064 w 2189950"/>
              <a:gd name="connsiteY144" fmla="*/ 1459966 h 3396343"/>
              <a:gd name="connsiteX145" fmla="*/ 1821116 w 2189950"/>
              <a:gd name="connsiteY145" fmla="*/ 1436914 h 3396343"/>
              <a:gd name="connsiteX146" fmla="*/ 1851852 w 2189950"/>
              <a:gd name="connsiteY146" fmla="*/ 1390810 h 3396343"/>
              <a:gd name="connsiteX147" fmla="*/ 1874904 w 2189950"/>
              <a:gd name="connsiteY147" fmla="*/ 1367758 h 3396343"/>
              <a:gd name="connsiteX148" fmla="*/ 1905640 w 2189950"/>
              <a:gd name="connsiteY148" fmla="*/ 1321654 h 3396343"/>
              <a:gd name="connsiteX149" fmla="*/ 1921008 w 2189950"/>
              <a:gd name="connsiteY149" fmla="*/ 1298602 h 3396343"/>
              <a:gd name="connsiteX150" fmla="*/ 1936377 w 2189950"/>
              <a:gd name="connsiteY150" fmla="*/ 1283234 h 3396343"/>
              <a:gd name="connsiteX151" fmla="*/ 1967113 w 2189950"/>
              <a:gd name="connsiteY151" fmla="*/ 1229445 h 3396343"/>
              <a:gd name="connsiteX152" fmla="*/ 1990165 w 2189950"/>
              <a:gd name="connsiteY152" fmla="*/ 1198709 h 3396343"/>
              <a:gd name="connsiteX153" fmla="*/ 2013217 w 2189950"/>
              <a:gd name="connsiteY153" fmla="*/ 1152605 h 3396343"/>
              <a:gd name="connsiteX154" fmla="*/ 2020901 w 2189950"/>
              <a:gd name="connsiteY154" fmla="*/ 1129553 h 3396343"/>
              <a:gd name="connsiteX155" fmla="*/ 2036269 w 2189950"/>
              <a:gd name="connsiteY155" fmla="*/ 1098817 h 3396343"/>
              <a:gd name="connsiteX156" fmla="*/ 2043953 w 2189950"/>
              <a:gd name="connsiteY156" fmla="*/ 1068081 h 3396343"/>
              <a:gd name="connsiteX157" fmla="*/ 2051637 w 2189950"/>
              <a:gd name="connsiteY157" fmla="*/ 1045029 h 3396343"/>
              <a:gd name="connsiteX158" fmla="*/ 2059321 w 2189950"/>
              <a:gd name="connsiteY158" fmla="*/ 991240 h 3396343"/>
              <a:gd name="connsiteX159" fmla="*/ 2074689 w 2189950"/>
              <a:gd name="connsiteY159" fmla="*/ 945136 h 3396343"/>
              <a:gd name="connsiteX160" fmla="*/ 2097741 w 2189950"/>
              <a:gd name="connsiteY160" fmla="*/ 875980 h 3396343"/>
              <a:gd name="connsiteX161" fmla="*/ 2105425 w 2189950"/>
              <a:gd name="connsiteY161" fmla="*/ 852928 h 3396343"/>
              <a:gd name="connsiteX162" fmla="*/ 2113109 w 2189950"/>
              <a:gd name="connsiteY162" fmla="*/ 829876 h 3396343"/>
              <a:gd name="connsiteX163" fmla="*/ 2120793 w 2189950"/>
              <a:gd name="connsiteY163" fmla="*/ 799140 h 3396343"/>
              <a:gd name="connsiteX164" fmla="*/ 2128477 w 2189950"/>
              <a:gd name="connsiteY164" fmla="*/ 760719 h 3396343"/>
              <a:gd name="connsiteX165" fmla="*/ 2136161 w 2189950"/>
              <a:gd name="connsiteY165" fmla="*/ 737667 h 3396343"/>
              <a:gd name="connsiteX166" fmla="*/ 2143845 w 2189950"/>
              <a:gd name="connsiteY166" fmla="*/ 706931 h 3396343"/>
              <a:gd name="connsiteX167" fmla="*/ 2151529 w 2189950"/>
              <a:gd name="connsiteY167" fmla="*/ 683879 h 3396343"/>
              <a:gd name="connsiteX168" fmla="*/ 2159213 w 2189950"/>
              <a:gd name="connsiteY168" fmla="*/ 637775 h 3396343"/>
              <a:gd name="connsiteX169" fmla="*/ 2166898 w 2189950"/>
              <a:gd name="connsiteY169" fmla="*/ 607039 h 3396343"/>
              <a:gd name="connsiteX170" fmla="*/ 2182266 w 2189950"/>
              <a:gd name="connsiteY170" fmla="*/ 484094 h 3396343"/>
              <a:gd name="connsiteX171" fmla="*/ 2189950 w 2189950"/>
              <a:gd name="connsiteY171" fmla="*/ 445674 h 3396343"/>
              <a:gd name="connsiteX172" fmla="*/ 2182266 w 2189950"/>
              <a:gd name="connsiteY172" fmla="*/ 115261 h 3396343"/>
              <a:gd name="connsiteX173" fmla="*/ 2159213 w 2189950"/>
              <a:gd name="connsiteY173" fmla="*/ 76840 h 3396343"/>
              <a:gd name="connsiteX174" fmla="*/ 2113109 w 2189950"/>
              <a:gd name="connsiteY174" fmla="*/ 46104 h 3396343"/>
              <a:gd name="connsiteX175" fmla="*/ 2067005 w 2189950"/>
              <a:gd name="connsiteY175" fmla="*/ 30736 h 3396343"/>
              <a:gd name="connsiteX176" fmla="*/ 1805748 w 2189950"/>
              <a:gd name="connsiteY176" fmla="*/ 23052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2189950" h="3396343">
                <a:moveTo>
                  <a:pt x="1874904" y="0"/>
                </a:moveTo>
                <a:cubicBezTo>
                  <a:pt x="1862097" y="5123"/>
                  <a:pt x="1848181" y="8058"/>
                  <a:pt x="1836484" y="15368"/>
                </a:cubicBezTo>
                <a:cubicBezTo>
                  <a:pt x="1827269" y="21127"/>
                  <a:pt x="1821683" y="31348"/>
                  <a:pt x="1813432" y="38420"/>
                </a:cubicBezTo>
                <a:cubicBezTo>
                  <a:pt x="1803708" y="46754"/>
                  <a:pt x="1793352" y="54368"/>
                  <a:pt x="1782696" y="61472"/>
                </a:cubicBezTo>
                <a:cubicBezTo>
                  <a:pt x="1756633" y="78848"/>
                  <a:pt x="1744165" y="82687"/>
                  <a:pt x="1721224" y="99893"/>
                </a:cubicBezTo>
                <a:cubicBezTo>
                  <a:pt x="1626469" y="170960"/>
                  <a:pt x="1726104" y="96807"/>
                  <a:pt x="1659751" y="153681"/>
                </a:cubicBezTo>
                <a:cubicBezTo>
                  <a:pt x="1650027" y="162015"/>
                  <a:pt x="1639436" y="169289"/>
                  <a:pt x="1629015" y="176733"/>
                </a:cubicBezTo>
                <a:cubicBezTo>
                  <a:pt x="1621500" y="182101"/>
                  <a:pt x="1613058" y="186189"/>
                  <a:pt x="1605963" y="192101"/>
                </a:cubicBezTo>
                <a:cubicBezTo>
                  <a:pt x="1597615" y="199058"/>
                  <a:pt x="1589868" y="206805"/>
                  <a:pt x="1582911" y="215153"/>
                </a:cubicBezTo>
                <a:cubicBezTo>
                  <a:pt x="1576999" y="222248"/>
                  <a:pt x="1573678" y="231303"/>
                  <a:pt x="1567543" y="238205"/>
                </a:cubicBezTo>
                <a:cubicBezTo>
                  <a:pt x="1553104" y="254449"/>
                  <a:pt x="1533495" y="266226"/>
                  <a:pt x="1521439" y="284309"/>
                </a:cubicBezTo>
                <a:cubicBezTo>
                  <a:pt x="1500948" y="315045"/>
                  <a:pt x="1513755" y="302238"/>
                  <a:pt x="1483019" y="322729"/>
                </a:cubicBezTo>
                <a:cubicBezTo>
                  <a:pt x="1442034" y="384205"/>
                  <a:pt x="1495827" y="309921"/>
                  <a:pt x="1444598" y="361150"/>
                </a:cubicBezTo>
                <a:cubicBezTo>
                  <a:pt x="1414302" y="391446"/>
                  <a:pt x="1443995" y="378778"/>
                  <a:pt x="1413862" y="414938"/>
                </a:cubicBezTo>
                <a:cubicBezTo>
                  <a:pt x="1407950" y="422033"/>
                  <a:pt x="1398494" y="425183"/>
                  <a:pt x="1390810" y="430306"/>
                </a:cubicBezTo>
                <a:cubicBezTo>
                  <a:pt x="1385687" y="437990"/>
                  <a:pt x="1379572" y="445098"/>
                  <a:pt x="1375442" y="453358"/>
                </a:cubicBezTo>
                <a:cubicBezTo>
                  <a:pt x="1371820" y="460603"/>
                  <a:pt x="1372251" y="469671"/>
                  <a:pt x="1367758" y="476410"/>
                </a:cubicBezTo>
                <a:cubicBezTo>
                  <a:pt x="1361730" y="485452"/>
                  <a:pt x="1351022" y="490619"/>
                  <a:pt x="1344706" y="499462"/>
                </a:cubicBezTo>
                <a:cubicBezTo>
                  <a:pt x="1338048" y="508783"/>
                  <a:pt x="1336211" y="521034"/>
                  <a:pt x="1329338" y="530198"/>
                </a:cubicBezTo>
                <a:cubicBezTo>
                  <a:pt x="1320644" y="541790"/>
                  <a:pt x="1307296" y="549343"/>
                  <a:pt x="1298602" y="560935"/>
                </a:cubicBezTo>
                <a:cubicBezTo>
                  <a:pt x="1291729" y="570099"/>
                  <a:pt x="1290267" y="582629"/>
                  <a:pt x="1283234" y="591671"/>
                </a:cubicBezTo>
                <a:cubicBezTo>
                  <a:pt x="1272114" y="605967"/>
                  <a:pt x="1257620" y="617284"/>
                  <a:pt x="1244813" y="630091"/>
                </a:cubicBezTo>
                <a:lnTo>
                  <a:pt x="1221761" y="653143"/>
                </a:lnTo>
                <a:lnTo>
                  <a:pt x="1198709" y="676195"/>
                </a:lnTo>
                <a:cubicBezTo>
                  <a:pt x="1191025" y="683879"/>
                  <a:pt x="1184699" y="693219"/>
                  <a:pt x="1175657" y="699247"/>
                </a:cubicBezTo>
                <a:cubicBezTo>
                  <a:pt x="1167973" y="704370"/>
                  <a:pt x="1159507" y="708480"/>
                  <a:pt x="1152605" y="714615"/>
                </a:cubicBezTo>
                <a:cubicBezTo>
                  <a:pt x="1136361" y="729054"/>
                  <a:pt x="1106501" y="760719"/>
                  <a:pt x="1106501" y="760719"/>
                </a:cubicBezTo>
                <a:cubicBezTo>
                  <a:pt x="1092699" y="802125"/>
                  <a:pt x="1108142" y="767252"/>
                  <a:pt x="1075765" y="806824"/>
                </a:cubicBezTo>
                <a:cubicBezTo>
                  <a:pt x="1059546" y="826648"/>
                  <a:pt x="1047773" y="850185"/>
                  <a:pt x="1029661" y="868296"/>
                </a:cubicBezTo>
                <a:cubicBezTo>
                  <a:pt x="1016854" y="881103"/>
                  <a:pt x="1001287" y="891646"/>
                  <a:pt x="991240" y="906716"/>
                </a:cubicBezTo>
                <a:lnTo>
                  <a:pt x="960504" y="952820"/>
                </a:lnTo>
                <a:lnTo>
                  <a:pt x="945136" y="975872"/>
                </a:lnTo>
                <a:cubicBezTo>
                  <a:pt x="940013" y="983556"/>
                  <a:pt x="936298" y="992394"/>
                  <a:pt x="929768" y="998924"/>
                </a:cubicBezTo>
                <a:lnTo>
                  <a:pt x="914400" y="1014293"/>
                </a:lnTo>
                <a:cubicBezTo>
                  <a:pt x="903521" y="1046931"/>
                  <a:pt x="898886" y="1064459"/>
                  <a:pt x="875980" y="1098817"/>
                </a:cubicBezTo>
                <a:cubicBezTo>
                  <a:pt x="870857" y="1106501"/>
                  <a:pt x="864363" y="1113430"/>
                  <a:pt x="860612" y="1121869"/>
                </a:cubicBezTo>
                <a:cubicBezTo>
                  <a:pt x="854033" y="1136672"/>
                  <a:pt x="852489" y="1153484"/>
                  <a:pt x="845244" y="1167973"/>
                </a:cubicBezTo>
                <a:cubicBezTo>
                  <a:pt x="825746" y="1206969"/>
                  <a:pt x="836230" y="1189178"/>
                  <a:pt x="814508" y="1221761"/>
                </a:cubicBezTo>
                <a:cubicBezTo>
                  <a:pt x="811947" y="1232007"/>
                  <a:pt x="812064" y="1243329"/>
                  <a:pt x="806824" y="1252498"/>
                </a:cubicBezTo>
                <a:cubicBezTo>
                  <a:pt x="801432" y="1261933"/>
                  <a:pt x="788268" y="1265657"/>
                  <a:pt x="783771" y="1275550"/>
                </a:cubicBezTo>
                <a:cubicBezTo>
                  <a:pt x="775031" y="1294778"/>
                  <a:pt x="783338" y="1322087"/>
                  <a:pt x="768403" y="1337022"/>
                </a:cubicBezTo>
                <a:cubicBezTo>
                  <a:pt x="751409" y="1354016"/>
                  <a:pt x="740681" y="1361730"/>
                  <a:pt x="729983" y="1383126"/>
                </a:cubicBezTo>
                <a:cubicBezTo>
                  <a:pt x="698170" y="1446752"/>
                  <a:pt x="750974" y="1363166"/>
                  <a:pt x="706931" y="1429230"/>
                </a:cubicBezTo>
                <a:cubicBezTo>
                  <a:pt x="703032" y="1444825"/>
                  <a:pt x="698176" y="1467588"/>
                  <a:pt x="691563" y="1483019"/>
                </a:cubicBezTo>
                <a:cubicBezTo>
                  <a:pt x="687051" y="1493547"/>
                  <a:pt x="680449" y="1503120"/>
                  <a:pt x="676195" y="1513755"/>
                </a:cubicBezTo>
                <a:cubicBezTo>
                  <a:pt x="670179" y="1528796"/>
                  <a:pt x="668072" y="1545370"/>
                  <a:pt x="660827" y="1559859"/>
                </a:cubicBezTo>
                <a:cubicBezTo>
                  <a:pt x="655704" y="1570104"/>
                  <a:pt x="649481" y="1579870"/>
                  <a:pt x="645459" y="1590595"/>
                </a:cubicBezTo>
                <a:cubicBezTo>
                  <a:pt x="641751" y="1600483"/>
                  <a:pt x="641483" y="1611443"/>
                  <a:pt x="637775" y="1621331"/>
                </a:cubicBezTo>
                <a:cubicBezTo>
                  <a:pt x="633753" y="1632056"/>
                  <a:pt x="626429" y="1641342"/>
                  <a:pt x="622407" y="1652067"/>
                </a:cubicBezTo>
                <a:cubicBezTo>
                  <a:pt x="618699" y="1661955"/>
                  <a:pt x="618883" y="1673096"/>
                  <a:pt x="614723" y="1682803"/>
                </a:cubicBezTo>
                <a:cubicBezTo>
                  <a:pt x="611085" y="1691292"/>
                  <a:pt x="603937" y="1697837"/>
                  <a:pt x="599355" y="1705856"/>
                </a:cubicBezTo>
                <a:cubicBezTo>
                  <a:pt x="565304" y="1765446"/>
                  <a:pt x="607391" y="1707338"/>
                  <a:pt x="553250" y="1775012"/>
                </a:cubicBezTo>
                <a:cubicBezTo>
                  <a:pt x="548127" y="1787819"/>
                  <a:pt x="544051" y="1801095"/>
                  <a:pt x="537882" y="1813432"/>
                </a:cubicBezTo>
                <a:cubicBezTo>
                  <a:pt x="533752" y="1821692"/>
                  <a:pt x="526644" y="1828224"/>
                  <a:pt x="522514" y="1836484"/>
                </a:cubicBezTo>
                <a:cubicBezTo>
                  <a:pt x="518892" y="1843729"/>
                  <a:pt x="518849" y="1852504"/>
                  <a:pt x="514830" y="1859536"/>
                </a:cubicBezTo>
                <a:cubicBezTo>
                  <a:pt x="500801" y="1884086"/>
                  <a:pt x="469885" y="1909848"/>
                  <a:pt x="461042" y="1936377"/>
                </a:cubicBezTo>
                <a:cubicBezTo>
                  <a:pt x="441728" y="1994319"/>
                  <a:pt x="467781" y="1922898"/>
                  <a:pt x="437990" y="1982481"/>
                </a:cubicBezTo>
                <a:cubicBezTo>
                  <a:pt x="434368" y="1989726"/>
                  <a:pt x="433928" y="1998288"/>
                  <a:pt x="430306" y="2005533"/>
                </a:cubicBezTo>
                <a:cubicBezTo>
                  <a:pt x="426176" y="2013793"/>
                  <a:pt x="419360" y="2020478"/>
                  <a:pt x="414938" y="2028585"/>
                </a:cubicBezTo>
                <a:cubicBezTo>
                  <a:pt x="403968" y="2048697"/>
                  <a:pt x="394447" y="2069566"/>
                  <a:pt x="384202" y="2090057"/>
                </a:cubicBezTo>
                <a:cubicBezTo>
                  <a:pt x="379079" y="2100302"/>
                  <a:pt x="376934" y="2112693"/>
                  <a:pt x="368834" y="2120793"/>
                </a:cubicBezTo>
                <a:cubicBezTo>
                  <a:pt x="361150" y="2128477"/>
                  <a:pt x="352098" y="2135002"/>
                  <a:pt x="345782" y="2143845"/>
                </a:cubicBezTo>
                <a:cubicBezTo>
                  <a:pt x="339124" y="2153166"/>
                  <a:pt x="334925" y="2164053"/>
                  <a:pt x="330413" y="2174582"/>
                </a:cubicBezTo>
                <a:cubicBezTo>
                  <a:pt x="327222" y="2182027"/>
                  <a:pt x="327222" y="2190895"/>
                  <a:pt x="322729" y="2197634"/>
                </a:cubicBezTo>
                <a:cubicBezTo>
                  <a:pt x="316701" y="2206676"/>
                  <a:pt x="306749" y="2212435"/>
                  <a:pt x="299677" y="2220686"/>
                </a:cubicBezTo>
                <a:cubicBezTo>
                  <a:pt x="291343" y="2230410"/>
                  <a:pt x="284309" y="2241177"/>
                  <a:pt x="276625" y="2251422"/>
                </a:cubicBezTo>
                <a:cubicBezTo>
                  <a:pt x="274064" y="2261667"/>
                  <a:pt x="274799" y="2273371"/>
                  <a:pt x="268941" y="2282158"/>
                </a:cubicBezTo>
                <a:cubicBezTo>
                  <a:pt x="263818" y="2289842"/>
                  <a:pt x="252067" y="2290662"/>
                  <a:pt x="245889" y="2297526"/>
                </a:cubicBezTo>
                <a:cubicBezTo>
                  <a:pt x="228755" y="2316564"/>
                  <a:pt x="211239" y="2336089"/>
                  <a:pt x="199785" y="2358998"/>
                </a:cubicBezTo>
                <a:cubicBezTo>
                  <a:pt x="194662" y="2369244"/>
                  <a:pt x="188929" y="2379206"/>
                  <a:pt x="184417" y="2389735"/>
                </a:cubicBezTo>
                <a:cubicBezTo>
                  <a:pt x="181226" y="2397180"/>
                  <a:pt x="181226" y="2406048"/>
                  <a:pt x="176733" y="2412787"/>
                </a:cubicBezTo>
                <a:cubicBezTo>
                  <a:pt x="170705" y="2421829"/>
                  <a:pt x="161365" y="2428155"/>
                  <a:pt x="153681" y="2435839"/>
                </a:cubicBezTo>
                <a:cubicBezTo>
                  <a:pt x="148558" y="2451207"/>
                  <a:pt x="144329" y="2466902"/>
                  <a:pt x="138313" y="2481943"/>
                </a:cubicBezTo>
                <a:cubicBezTo>
                  <a:pt x="133190" y="2494750"/>
                  <a:pt x="127307" y="2507278"/>
                  <a:pt x="122945" y="2520363"/>
                </a:cubicBezTo>
                <a:cubicBezTo>
                  <a:pt x="119605" y="2530382"/>
                  <a:pt x="118601" y="2541080"/>
                  <a:pt x="115261" y="2551099"/>
                </a:cubicBezTo>
                <a:cubicBezTo>
                  <a:pt x="110899" y="2564184"/>
                  <a:pt x="104254" y="2576434"/>
                  <a:pt x="99892" y="2589519"/>
                </a:cubicBezTo>
                <a:cubicBezTo>
                  <a:pt x="96552" y="2599538"/>
                  <a:pt x="94499" y="2609947"/>
                  <a:pt x="92208" y="2620256"/>
                </a:cubicBezTo>
                <a:cubicBezTo>
                  <a:pt x="89375" y="2633005"/>
                  <a:pt x="88654" y="2646286"/>
                  <a:pt x="84524" y="2658676"/>
                </a:cubicBezTo>
                <a:cubicBezTo>
                  <a:pt x="80902" y="2669543"/>
                  <a:pt x="73178" y="2678687"/>
                  <a:pt x="69156" y="2689412"/>
                </a:cubicBezTo>
                <a:cubicBezTo>
                  <a:pt x="65448" y="2699300"/>
                  <a:pt x="64373" y="2709994"/>
                  <a:pt x="61472" y="2720148"/>
                </a:cubicBezTo>
                <a:cubicBezTo>
                  <a:pt x="48637" y="2765072"/>
                  <a:pt x="58115" y="2719888"/>
                  <a:pt x="46104" y="2773936"/>
                </a:cubicBezTo>
                <a:cubicBezTo>
                  <a:pt x="33741" y="2829571"/>
                  <a:pt x="44467" y="2794215"/>
                  <a:pt x="30736" y="2835408"/>
                </a:cubicBezTo>
                <a:cubicBezTo>
                  <a:pt x="25613" y="2866144"/>
                  <a:pt x="21479" y="2897062"/>
                  <a:pt x="15368" y="2927617"/>
                </a:cubicBezTo>
                <a:cubicBezTo>
                  <a:pt x="12807" y="2940424"/>
                  <a:pt x="9410" y="2953091"/>
                  <a:pt x="7684" y="2966037"/>
                </a:cubicBezTo>
                <a:cubicBezTo>
                  <a:pt x="4282" y="2991552"/>
                  <a:pt x="2561" y="3017264"/>
                  <a:pt x="0" y="3042877"/>
                </a:cubicBezTo>
                <a:cubicBezTo>
                  <a:pt x="2561" y="3101788"/>
                  <a:pt x="3328" y="3160804"/>
                  <a:pt x="7684" y="3219610"/>
                </a:cubicBezTo>
                <a:cubicBezTo>
                  <a:pt x="8483" y="3230395"/>
                  <a:pt x="28617" y="3295038"/>
                  <a:pt x="30736" y="3296451"/>
                </a:cubicBezTo>
                <a:cubicBezTo>
                  <a:pt x="87970" y="3334607"/>
                  <a:pt x="17676" y="3285567"/>
                  <a:pt x="76840" y="3334871"/>
                </a:cubicBezTo>
                <a:cubicBezTo>
                  <a:pt x="83935" y="3340783"/>
                  <a:pt x="92681" y="3344470"/>
                  <a:pt x="99892" y="3350239"/>
                </a:cubicBezTo>
                <a:cubicBezTo>
                  <a:pt x="105549" y="3354765"/>
                  <a:pt x="108781" y="3362367"/>
                  <a:pt x="115261" y="3365607"/>
                </a:cubicBezTo>
                <a:cubicBezTo>
                  <a:pt x="129750" y="3372851"/>
                  <a:pt x="145997" y="3375852"/>
                  <a:pt x="161365" y="3380975"/>
                </a:cubicBezTo>
                <a:lnTo>
                  <a:pt x="184417" y="3388659"/>
                </a:lnTo>
                <a:lnTo>
                  <a:pt x="207469" y="3396343"/>
                </a:lnTo>
                <a:lnTo>
                  <a:pt x="468726" y="3380975"/>
                </a:lnTo>
                <a:cubicBezTo>
                  <a:pt x="489205" y="3378415"/>
                  <a:pt x="535328" y="3363044"/>
                  <a:pt x="560935" y="3357923"/>
                </a:cubicBezTo>
                <a:lnTo>
                  <a:pt x="637775" y="3342555"/>
                </a:lnTo>
                <a:cubicBezTo>
                  <a:pt x="660325" y="3338045"/>
                  <a:pt x="678572" y="3336048"/>
                  <a:pt x="699247" y="3327187"/>
                </a:cubicBezTo>
                <a:cubicBezTo>
                  <a:pt x="721757" y="3317540"/>
                  <a:pt x="733744" y="3310231"/>
                  <a:pt x="753035" y="3296451"/>
                </a:cubicBezTo>
                <a:cubicBezTo>
                  <a:pt x="761166" y="3290643"/>
                  <a:pt x="794743" y="3264070"/>
                  <a:pt x="806824" y="3258030"/>
                </a:cubicBezTo>
                <a:cubicBezTo>
                  <a:pt x="814069" y="3254408"/>
                  <a:pt x="822192" y="3252907"/>
                  <a:pt x="829876" y="3250346"/>
                </a:cubicBezTo>
                <a:cubicBezTo>
                  <a:pt x="840121" y="3240101"/>
                  <a:pt x="849611" y="3229039"/>
                  <a:pt x="860612" y="3219610"/>
                </a:cubicBezTo>
                <a:cubicBezTo>
                  <a:pt x="867624" y="3213600"/>
                  <a:pt x="876652" y="3210252"/>
                  <a:pt x="883664" y="3204242"/>
                </a:cubicBezTo>
                <a:cubicBezTo>
                  <a:pt x="930072" y="3164464"/>
                  <a:pt x="895095" y="3179941"/>
                  <a:pt x="937452" y="3165822"/>
                </a:cubicBezTo>
                <a:cubicBezTo>
                  <a:pt x="979766" y="3102350"/>
                  <a:pt x="911545" y="3199418"/>
                  <a:pt x="1021977" y="3088982"/>
                </a:cubicBezTo>
                <a:cubicBezTo>
                  <a:pt x="1032222" y="3078736"/>
                  <a:pt x="1043284" y="3069246"/>
                  <a:pt x="1052713" y="3058245"/>
                </a:cubicBezTo>
                <a:cubicBezTo>
                  <a:pt x="1058723" y="3051233"/>
                  <a:pt x="1061551" y="3041723"/>
                  <a:pt x="1068081" y="3035193"/>
                </a:cubicBezTo>
                <a:cubicBezTo>
                  <a:pt x="1074611" y="3028663"/>
                  <a:pt x="1084603" y="3026355"/>
                  <a:pt x="1091133" y="3019825"/>
                </a:cubicBezTo>
                <a:cubicBezTo>
                  <a:pt x="1100189" y="3010769"/>
                  <a:pt x="1105752" y="2998727"/>
                  <a:pt x="1114185" y="2989089"/>
                </a:cubicBezTo>
                <a:cubicBezTo>
                  <a:pt x="1197989" y="2893313"/>
                  <a:pt x="1094428" y="3016530"/>
                  <a:pt x="1175657" y="2935301"/>
                </a:cubicBezTo>
                <a:cubicBezTo>
                  <a:pt x="1182187" y="2928771"/>
                  <a:pt x="1185113" y="2919344"/>
                  <a:pt x="1191025" y="2912249"/>
                </a:cubicBezTo>
                <a:cubicBezTo>
                  <a:pt x="1197982" y="2903901"/>
                  <a:pt x="1207405" y="2897775"/>
                  <a:pt x="1214077" y="2889197"/>
                </a:cubicBezTo>
                <a:cubicBezTo>
                  <a:pt x="1278414" y="2806478"/>
                  <a:pt x="1215529" y="2872377"/>
                  <a:pt x="1267866" y="2820040"/>
                </a:cubicBezTo>
                <a:cubicBezTo>
                  <a:pt x="1272989" y="2804672"/>
                  <a:pt x="1273514" y="2786895"/>
                  <a:pt x="1283234" y="2773936"/>
                </a:cubicBezTo>
                <a:cubicBezTo>
                  <a:pt x="1316595" y="2729454"/>
                  <a:pt x="1300559" y="2754655"/>
                  <a:pt x="1329338" y="2697096"/>
                </a:cubicBezTo>
                <a:cubicBezTo>
                  <a:pt x="1343604" y="2611500"/>
                  <a:pt x="1325378" y="2681965"/>
                  <a:pt x="1352390" y="2627940"/>
                </a:cubicBezTo>
                <a:cubicBezTo>
                  <a:pt x="1356012" y="2620695"/>
                  <a:pt x="1357849" y="2612675"/>
                  <a:pt x="1360074" y="2604887"/>
                </a:cubicBezTo>
                <a:cubicBezTo>
                  <a:pt x="1363356" y="2593398"/>
                  <a:pt x="1369301" y="2563381"/>
                  <a:pt x="1375442" y="2551099"/>
                </a:cubicBezTo>
                <a:cubicBezTo>
                  <a:pt x="1379572" y="2542839"/>
                  <a:pt x="1385687" y="2535731"/>
                  <a:pt x="1390810" y="2528047"/>
                </a:cubicBezTo>
                <a:cubicBezTo>
                  <a:pt x="1393371" y="2517802"/>
                  <a:pt x="1394786" y="2507199"/>
                  <a:pt x="1398494" y="2497311"/>
                </a:cubicBezTo>
                <a:cubicBezTo>
                  <a:pt x="1405843" y="2477714"/>
                  <a:pt x="1427133" y="2444457"/>
                  <a:pt x="1436914" y="2428155"/>
                </a:cubicBezTo>
                <a:cubicBezTo>
                  <a:pt x="1458974" y="2339916"/>
                  <a:pt x="1428127" y="2448658"/>
                  <a:pt x="1459966" y="2374366"/>
                </a:cubicBezTo>
                <a:cubicBezTo>
                  <a:pt x="1464126" y="2364659"/>
                  <a:pt x="1463942" y="2353518"/>
                  <a:pt x="1467650" y="2343630"/>
                </a:cubicBezTo>
                <a:cubicBezTo>
                  <a:pt x="1471672" y="2332905"/>
                  <a:pt x="1477896" y="2323139"/>
                  <a:pt x="1483019" y="2312894"/>
                </a:cubicBezTo>
                <a:cubicBezTo>
                  <a:pt x="1488142" y="2287281"/>
                  <a:pt x="1490127" y="2260834"/>
                  <a:pt x="1498387" y="2236054"/>
                </a:cubicBezTo>
                <a:cubicBezTo>
                  <a:pt x="1500948" y="2228370"/>
                  <a:pt x="1503846" y="2220790"/>
                  <a:pt x="1506071" y="2213002"/>
                </a:cubicBezTo>
                <a:cubicBezTo>
                  <a:pt x="1508972" y="2202848"/>
                  <a:pt x="1509595" y="2191973"/>
                  <a:pt x="1513755" y="2182266"/>
                </a:cubicBezTo>
                <a:cubicBezTo>
                  <a:pt x="1517393" y="2173778"/>
                  <a:pt x="1524000" y="2166898"/>
                  <a:pt x="1529123" y="2159214"/>
                </a:cubicBezTo>
                <a:cubicBezTo>
                  <a:pt x="1531684" y="2143846"/>
                  <a:pt x="1533028" y="2128224"/>
                  <a:pt x="1536807" y="2113109"/>
                </a:cubicBezTo>
                <a:lnTo>
                  <a:pt x="1559859" y="2043953"/>
                </a:lnTo>
                <a:cubicBezTo>
                  <a:pt x="1562420" y="2036269"/>
                  <a:pt x="1565955" y="2028843"/>
                  <a:pt x="1567543" y="2020901"/>
                </a:cubicBezTo>
                <a:cubicBezTo>
                  <a:pt x="1570104" y="2008094"/>
                  <a:pt x="1571791" y="1995081"/>
                  <a:pt x="1575227" y="1982481"/>
                </a:cubicBezTo>
                <a:cubicBezTo>
                  <a:pt x="1579489" y="1966853"/>
                  <a:pt x="1587418" y="1952262"/>
                  <a:pt x="1590595" y="1936377"/>
                </a:cubicBezTo>
                <a:cubicBezTo>
                  <a:pt x="1593156" y="1923570"/>
                  <a:pt x="1595111" y="1910627"/>
                  <a:pt x="1598279" y="1897956"/>
                </a:cubicBezTo>
                <a:cubicBezTo>
                  <a:pt x="1605744" y="1868096"/>
                  <a:pt x="1610756" y="1871735"/>
                  <a:pt x="1621331" y="1836484"/>
                </a:cubicBezTo>
                <a:cubicBezTo>
                  <a:pt x="1625084" y="1823975"/>
                  <a:pt x="1625579" y="1810664"/>
                  <a:pt x="1629015" y="1798064"/>
                </a:cubicBezTo>
                <a:cubicBezTo>
                  <a:pt x="1633277" y="1782436"/>
                  <a:pt x="1641206" y="1767845"/>
                  <a:pt x="1644383" y="1751960"/>
                </a:cubicBezTo>
                <a:cubicBezTo>
                  <a:pt x="1646944" y="1739153"/>
                  <a:pt x="1647937" y="1725930"/>
                  <a:pt x="1652067" y="1713540"/>
                </a:cubicBezTo>
                <a:cubicBezTo>
                  <a:pt x="1655689" y="1702673"/>
                  <a:pt x="1662923" y="1693332"/>
                  <a:pt x="1667435" y="1682803"/>
                </a:cubicBezTo>
                <a:cubicBezTo>
                  <a:pt x="1670626" y="1675358"/>
                  <a:pt x="1671928" y="1667196"/>
                  <a:pt x="1675119" y="1659751"/>
                </a:cubicBezTo>
                <a:cubicBezTo>
                  <a:pt x="1679631" y="1649223"/>
                  <a:pt x="1685975" y="1639543"/>
                  <a:pt x="1690487" y="1629015"/>
                </a:cubicBezTo>
                <a:cubicBezTo>
                  <a:pt x="1693678" y="1621570"/>
                  <a:pt x="1693678" y="1612702"/>
                  <a:pt x="1698171" y="1605963"/>
                </a:cubicBezTo>
                <a:cubicBezTo>
                  <a:pt x="1704199" y="1596921"/>
                  <a:pt x="1713540" y="1590595"/>
                  <a:pt x="1721224" y="1582911"/>
                </a:cubicBezTo>
                <a:cubicBezTo>
                  <a:pt x="1734028" y="1544500"/>
                  <a:pt x="1722357" y="1571414"/>
                  <a:pt x="1751960" y="1529123"/>
                </a:cubicBezTo>
                <a:cubicBezTo>
                  <a:pt x="1762552" y="1513992"/>
                  <a:pt x="1772451" y="1498387"/>
                  <a:pt x="1782696" y="1483019"/>
                </a:cubicBezTo>
                <a:cubicBezTo>
                  <a:pt x="1787819" y="1475335"/>
                  <a:pt x="1791534" y="1466496"/>
                  <a:pt x="1798064" y="1459966"/>
                </a:cubicBezTo>
                <a:cubicBezTo>
                  <a:pt x="1805748" y="1452282"/>
                  <a:pt x="1814444" y="1445492"/>
                  <a:pt x="1821116" y="1436914"/>
                </a:cubicBezTo>
                <a:cubicBezTo>
                  <a:pt x="1832456" y="1422335"/>
                  <a:pt x="1838792" y="1403870"/>
                  <a:pt x="1851852" y="1390810"/>
                </a:cubicBezTo>
                <a:cubicBezTo>
                  <a:pt x="1859536" y="1383126"/>
                  <a:pt x="1868232" y="1376336"/>
                  <a:pt x="1874904" y="1367758"/>
                </a:cubicBezTo>
                <a:cubicBezTo>
                  <a:pt x="1886244" y="1353179"/>
                  <a:pt x="1895395" y="1337022"/>
                  <a:pt x="1905640" y="1321654"/>
                </a:cubicBezTo>
                <a:cubicBezTo>
                  <a:pt x="1910763" y="1313970"/>
                  <a:pt x="1914478" y="1305132"/>
                  <a:pt x="1921008" y="1298602"/>
                </a:cubicBezTo>
                <a:cubicBezTo>
                  <a:pt x="1926131" y="1293479"/>
                  <a:pt x="1931851" y="1288891"/>
                  <a:pt x="1936377" y="1283234"/>
                </a:cubicBezTo>
                <a:cubicBezTo>
                  <a:pt x="1960547" y="1253022"/>
                  <a:pt x="1944579" y="1265500"/>
                  <a:pt x="1967113" y="1229445"/>
                </a:cubicBezTo>
                <a:cubicBezTo>
                  <a:pt x="1973900" y="1218585"/>
                  <a:pt x="1982481" y="1208954"/>
                  <a:pt x="1990165" y="1198709"/>
                </a:cubicBezTo>
                <a:cubicBezTo>
                  <a:pt x="2009479" y="1140767"/>
                  <a:pt x="1983426" y="1212188"/>
                  <a:pt x="2013217" y="1152605"/>
                </a:cubicBezTo>
                <a:cubicBezTo>
                  <a:pt x="2016839" y="1145360"/>
                  <a:pt x="2017710" y="1136998"/>
                  <a:pt x="2020901" y="1129553"/>
                </a:cubicBezTo>
                <a:cubicBezTo>
                  <a:pt x="2025413" y="1119025"/>
                  <a:pt x="2032247" y="1109542"/>
                  <a:pt x="2036269" y="1098817"/>
                </a:cubicBezTo>
                <a:cubicBezTo>
                  <a:pt x="2039977" y="1088929"/>
                  <a:pt x="2041052" y="1078235"/>
                  <a:pt x="2043953" y="1068081"/>
                </a:cubicBezTo>
                <a:cubicBezTo>
                  <a:pt x="2046178" y="1060293"/>
                  <a:pt x="2049076" y="1052713"/>
                  <a:pt x="2051637" y="1045029"/>
                </a:cubicBezTo>
                <a:cubicBezTo>
                  <a:pt x="2054198" y="1027099"/>
                  <a:pt x="2055248" y="1008888"/>
                  <a:pt x="2059321" y="991240"/>
                </a:cubicBezTo>
                <a:cubicBezTo>
                  <a:pt x="2062964" y="975456"/>
                  <a:pt x="2069566" y="960504"/>
                  <a:pt x="2074689" y="945136"/>
                </a:cubicBezTo>
                <a:lnTo>
                  <a:pt x="2097741" y="875980"/>
                </a:lnTo>
                <a:lnTo>
                  <a:pt x="2105425" y="852928"/>
                </a:lnTo>
                <a:cubicBezTo>
                  <a:pt x="2107986" y="845244"/>
                  <a:pt x="2111145" y="837734"/>
                  <a:pt x="2113109" y="829876"/>
                </a:cubicBezTo>
                <a:cubicBezTo>
                  <a:pt x="2115670" y="819631"/>
                  <a:pt x="2118502" y="809449"/>
                  <a:pt x="2120793" y="799140"/>
                </a:cubicBezTo>
                <a:cubicBezTo>
                  <a:pt x="2123626" y="786390"/>
                  <a:pt x="2125309" y="773390"/>
                  <a:pt x="2128477" y="760719"/>
                </a:cubicBezTo>
                <a:cubicBezTo>
                  <a:pt x="2130441" y="752861"/>
                  <a:pt x="2133936" y="745455"/>
                  <a:pt x="2136161" y="737667"/>
                </a:cubicBezTo>
                <a:cubicBezTo>
                  <a:pt x="2139062" y="727513"/>
                  <a:pt x="2140944" y="717085"/>
                  <a:pt x="2143845" y="706931"/>
                </a:cubicBezTo>
                <a:cubicBezTo>
                  <a:pt x="2146070" y="699143"/>
                  <a:pt x="2149772" y="691786"/>
                  <a:pt x="2151529" y="683879"/>
                </a:cubicBezTo>
                <a:cubicBezTo>
                  <a:pt x="2154909" y="668670"/>
                  <a:pt x="2156157" y="653052"/>
                  <a:pt x="2159213" y="637775"/>
                </a:cubicBezTo>
                <a:cubicBezTo>
                  <a:pt x="2161284" y="627419"/>
                  <a:pt x="2164336" y="617284"/>
                  <a:pt x="2166898" y="607039"/>
                </a:cubicBezTo>
                <a:cubicBezTo>
                  <a:pt x="2171902" y="562004"/>
                  <a:pt x="2174956" y="527952"/>
                  <a:pt x="2182266" y="484094"/>
                </a:cubicBezTo>
                <a:cubicBezTo>
                  <a:pt x="2184413" y="471211"/>
                  <a:pt x="2187389" y="458481"/>
                  <a:pt x="2189950" y="445674"/>
                </a:cubicBezTo>
                <a:cubicBezTo>
                  <a:pt x="2187389" y="335536"/>
                  <a:pt x="2187051" y="225324"/>
                  <a:pt x="2182266" y="115261"/>
                </a:cubicBezTo>
                <a:cubicBezTo>
                  <a:pt x="2181522" y="98154"/>
                  <a:pt x="2172053" y="86470"/>
                  <a:pt x="2159213" y="76840"/>
                </a:cubicBezTo>
                <a:cubicBezTo>
                  <a:pt x="2144437" y="65758"/>
                  <a:pt x="2130631" y="51945"/>
                  <a:pt x="2113109" y="46104"/>
                </a:cubicBezTo>
                <a:lnTo>
                  <a:pt x="2067005" y="30736"/>
                </a:lnTo>
                <a:cubicBezTo>
                  <a:pt x="1968626" y="-2057"/>
                  <a:pt x="2052053" y="23052"/>
                  <a:pt x="1805748" y="23052"/>
                </a:cubicBezTo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804025" y="2708275"/>
            <a:ext cx="266382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Immense </a:t>
            </a:r>
            <a:r>
              <a:rPr lang="en-US" altLang="zh-CN" sz="1800" dirty="0">
                <a:solidFill>
                  <a:schemeClr val="bg2"/>
                </a:solidFill>
                <a:effectLst/>
              </a:rPr>
              <a:t>volumes </a:t>
            </a:r>
            <a:endParaRPr lang="en-US" altLang="zh-CN" sz="1800" dirty="0" smtClean="0">
              <a:solidFill>
                <a:schemeClr val="bg2"/>
              </a:solidFill>
              <a:effectLst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of </a:t>
            </a:r>
            <a:r>
              <a:rPr lang="en-US" altLang="zh-CN" sz="1800" dirty="0">
                <a:solidFill>
                  <a:schemeClr val="bg2"/>
                </a:solidFill>
                <a:effectLst/>
              </a:rPr>
              <a:t>granitic rocks</a:t>
            </a: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 from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rgbClr val="C00000"/>
                </a:solidFill>
                <a:effectLst/>
              </a:rPr>
              <a:t>Paleozoic</a:t>
            </a: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 to </a:t>
            </a:r>
            <a:r>
              <a:rPr lang="en-US" altLang="zh-CN" sz="1800" dirty="0" smtClean="0">
                <a:solidFill>
                  <a:srgbClr val="C00000"/>
                </a:solidFill>
                <a:effectLst/>
              </a:rPr>
              <a:t>Mesozoic</a:t>
            </a:r>
            <a:endParaRPr lang="en-US" altLang="zh-CN" sz="1800" b="1" kern="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1" name="AutoShape 9"/>
          <p:cNvSpPr>
            <a:spLocks noChangeAspect="1" noChangeArrowheads="1"/>
          </p:cNvSpPr>
          <p:nvPr/>
        </p:nvSpPr>
        <p:spPr bwMode="auto">
          <a:xfrm>
            <a:off x="0" y="1304925"/>
            <a:ext cx="67786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pic>
        <p:nvPicPr>
          <p:cNvPr id="16392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735013" y="-171450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Ⅰ</a:t>
            </a:r>
            <a:r>
              <a:rPr lang="zh-CN" altLang="en-US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zh-CN" altLang="en-US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Geological Background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411" name="组合 1"/>
          <p:cNvGrpSpPr>
            <a:grpSpLocks/>
          </p:cNvGrpSpPr>
          <p:nvPr/>
        </p:nvGrpSpPr>
        <p:grpSpPr bwMode="auto">
          <a:xfrm>
            <a:off x="179388" y="1104900"/>
            <a:ext cx="6048375" cy="5780088"/>
            <a:chOff x="179388" y="1104900"/>
            <a:chExt cx="6048375" cy="5780088"/>
          </a:xfrm>
        </p:grpSpPr>
        <p:grpSp>
          <p:nvGrpSpPr>
            <p:cNvPr id="17415" name="组合 2"/>
            <p:cNvGrpSpPr>
              <a:grpSpLocks/>
            </p:cNvGrpSpPr>
            <p:nvPr/>
          </p:nvGrpSpPr>
          <p:grpSpPr bwMode="auto">
            <a:xfrm>
              <a:off x="179388" y="1104900"/>
              <a:ext cx="6048375" cy="5780088"/>
              <a:chOff x="-36513" y="765175"/>
              <a:chExt cx="6048376" cy="5780088"/>
            </a:xfrm>
          </p:grpSpPr>
          <p:pic>
            <p:nvPicPr>
              <p:cNvPr id="17417" name="Picture 3" descr="东北中生代火山岩分布图=2013-6-2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6" t="6741" r="7524" b="34685"/>
              <a:stretch>
                <a:fillRect/>
              </a:stretch>
            </p:blipFill>
            <p:spPr bwMode="auto">
              <a:xfrm>
                <a:off x="-36513" y="765175"/>
                <a:ext cx="6048376" cy="578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18" name="Text Box 34"/>
              <p:cNvSpPr txBox="1">
                <a:spLocks noChangeArrowheads="1"/>
              </p:cNvSpPr>
              <p:nvPr/>
            </p:nvSpPr>
            <p:spPr bwMode="auto">
              <a:xfrm>
                <a:off x="3995935" y="980728"/>
                <a:ext cx="1710725" cy="3693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800" b="1">
                    <a:solidFill>
                      <a:schemeClr val="bg2"/>
                    </a:solidFill>
                    <a:latin typeface="Arial" charset="0"/>
                    <a:ea typeface="Arial Unicode MS" pitchFamily="34" charset="-122"/>
                    <a:cs typeface="Arial" charset="0"/>
                  </a:rPr>
                  <a:t>Xu et al., 2013</a:t>
                </a:r>
                <a:endParaRPr lang="zh-CN" altLang="en-US" sz="1800" b="1">
                  <a:solidFill>
                    <a:schemeClr val="bg2"/>
                  </a:solidFill>
                  <a:latin typeface="Arial" charset="0"/>
                  <a:ea typeface="Arial Unicode MS" pitchFamily="34" charset="-122"/>
                  <a:cs typeface="Arial" charset="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443163" y="3255963"/>
              <a:ext cx="576262" cy="288925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011863" y="1844675"/>
            <a:ext cx="3378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kern="0" dirty="0" smtClean="0">
                <a:solidFill>
                  <a:srgbClr val="A50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Mesozoic volcanic rocks</a:t>
            </a:r>
            <a:endParaRPr lang="en-US" altLang="zh-CN" sz="1800" b="1" kern="0" dirty="0">
              <a:solidFill>
                <a:srgbClr val="A50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382713" y="2305050"/>
            <a:ext cx="2190750" cy="3397250"/>
          </a:xfrm>
          <a:custGeom>
            <a:avLst/>
            <a:gdLst>
              <a:gd name="connsiteX0" fmla="*/ 1874904 w 2189950"/>
              <a:gd name="connsiteY0" fmla="*/ 0 h 3396343"/>
              <a:gd name="connsiteX1" fmla="*/ 1836484 w 2189950"/>
              <a:gd name="connsiteY1" fmla="*/ 15368 h 3396343"/>
              <a:gd name="connsiteX2" fmla="*/ 1813432 w 2189950"/>
              <a:gd name="connsiteY2" fmla="*/ 38420 h 3396343"/>
              <a:gd name="connsiteX3" fmla="*/ 1782696 w 2189950"/>
              <a:gd name="connsiteY3" fmla="*/ 61472 h 3396343"/>
              <a:gd name="connsiteX4" fmla="*/ 1721224 w 2189950"/>
              <a:gd name="connsiteY4" fmla="*/ 99893 h 3396343"/>
              <a:gd name="connsiteX5" fmla="*/ 1659751 w 2189950"/>
              <a:gd name="connsiteY5" fmla="*/ 153681 h 3396343"/>
              <a:gd name="connsiteX6" fmla="*/ 1629015 w 2189950"/>
              <a:gd name="connsiteY6" fmla="*/ 176733 h 3396343"/>
              <a:gd name="connsiteX7" fmla="*/ 1605963 w 2189950"/>
              <a:gd name="connsiteY7" fmla="*/ 192101 h 3396343"/>
              <a:gd name="connsiteX8" fmla="*/ 1582911 w 2189950"/>
              <a:gd name="connsiteY8" fmla="*/ 215153 h 3396343"/>
              <a:gd name="connsiteX9" fmla="*/ 1567543 w 2189950"/>
              <a:gd name="connsiteY9" fmla="*/ 238205 h 3396343"/>
              <a:gd name="connsiteX10" fmla="*/ 1521439 w 2189950"/>
              <a:gd name="connsiteY10" fmla="*/ 284309 h 3396343"/>
              <a:gd name="connsiteX11" fmla="*/ 1483019 w 2189950"/>
              <a:gd name="connsiteY11" fmla="*/ 322729 h 3396343"/>
              <a:gd name="connsiteX12" fmla="*/ 1444598 w 2189950"/>
              <a:gd name="connsiteY12" fmla="*/ 361150 h 3396343"/>
              <a:gd name="connsiteX13" fmla="*/ 1413862 w 2189950"/>
              <a:gd name="connsiteY13" fmla="*/ 414938 h 3396343"/>
              <a:gd name="connsiteX14" fmla="*/ 1390810 w 2189950"/>
              <a:gd name="connsiteY14" fmla="*/ 430306 h 3396343"/>
              <a:gd name="connsiteX15" fmla="*/ 1375442 w 2189950"/>
              <a:gd name="connsiteY15" fmla="*/ 453358 h 3396343"/>
              <a:gd name="connsiteX16" fmla="*/ 1367758 w 2189950"/>
              <a:gd name="connsiteY16" fmla="*/ 476410 h 3396343"/>
              <a:gd name="connsiteX17" fmla="*/ 1344706 w 2189950"/>
              <a:gd name="connsiteY17" fmla="*/ 499462 h 3396343"/>
              <a:gd name="connsiteX18" fmla="*/ 1329338 w 2189950"/>
              <a:gd name="connsiteY18" fmla="*/ 530198 h 3396343"/>
              <a:gd name="connsiteX19" fmla="*/ 1298602 w 2189950"/>
              <a:gd name="connsiteY19" fmla="*/ 560935 h 3396343"/>
              <a:gd name="connsiteX20" fmla="*/ 1283234 w 2189950"/>
              <a:gd name="connsiteY20" fmla="*/ 591671 h 3396343"/>
              <a:gd name="connsiteX21" fmla="*/ 1244813 w 2189950"/>
              <a:gd name="connsiteY21" fmla="*/ 630091 h 3396343"/>
              <a:gd name="connsiteX22" fmla="*/ 1221761 w 2189950"/>
              <a:gd name="connsiteY22" fmla="*/ 653143 h 3396343"/>
              <a:gd name="connsiteX23" fmla="*/ 1198709 w 2189950"/>
              <a:gd name="connsiteY23" fmla="*/ 676195 h 3396343"/>
              <a:gd name="connsiteX24" fmla="*/ 1175657 w 2189950"/>
              <a:gd name="connsiteY24" fmla="*/ 699247 h 3396343"/>
              <a:gd name="connsiteX25" fmla="*/ 1152605 w 2189950"/>
              <a:gd name="connsiteY25" fmla="*/ 714615 h 3396343"/>
              <a:gd name="connsiteX26" fmla="*/ 1106501 w 2189950"/>
              <a:gd name="connsiteY26" fmla="*/ 760719 h 3396343"/>
              <a:gd name="connsiteX27" fmla="*/ 1075765 w 2189950"/>
              <a:gd name="connsiteY27" fmla="*/ 806824 h 3396343"/>
              <a:gd name="connsiteX28" fmla="*/ 1029661 w 2189950"/>
              <a:gd name="connsiteY28" fmla="*/ 868296 h 3396343"/>
              <a:gd name="connsiteX29" fmla="*/ 991240 w 2189950"/>
              <a:gd name="connsiteY29" fmla="*/ 906716 h 3396343"/>
              <a:gd name="connsiteX30" fmla="*/ 960504 w 2189950"/>
              <a:gd name="connsiteY30" fmla="*/ 952820 h 3396343"/>
              <a:gd name="connsiteX31" fmla="*/ 945136 w 2189950"/>
              <a:gd name="connsiteY31" fmla="*/ 975872 h 3396343"/>
              <a:gd name="connsiteX32" fmla="*/ 929768 w 2189950"/>
              <a:gd name="connsiteY32" fmla="*/ 998924 h 3396343"/>
              <a:gd name="connsiteX33" fmla="*/ 914400 w 2189950"/>
              <a:gd name="connsiteY33" fmla="*/ 1014293 h 3396343"/>
              <a:gd name="connsiteX34" fmla="*/ 875980 w 2189950"/>
              <a:gd name="connsiteY34" fmla="*/ 1098817 h 3396343"/>
              <a:gd name="connsiteX35" fmla="*/ 860612 w 2189950"/>
              <a:gd name="connsiteY35" fmla="*/ 1121869 h 3396343"/>
              <a:gd name="connsiteX36" fmla="*/ 845244 w 2189950"/>
              <a:gd name="connsiteY36" fmla="*/ 1167973 h 3396343"/>
              <a:gd name="connsiteX37" fmla="*/ 814508 w 2189950"/>
              <a:gd name="connsiteY37" fmla="*/ 1221761 h 3396343"/>
              <a:gd name="connsiteX38" fmla="*/ 806824 w 2189950"/>
              <a:gd name="connsiteY38" fmla="*/ 1252498 h 3396343"/>
              <a:gd name="connsiteX39" fmla="*/ 783771 w 2189950"/>
              <a:gd name="connsiteY39" fmla="*/ 1275550 h 3396343"/>
              <a:gd name="connsiteX40" fmla="*/ 768403 w 2189950"/>
              <a:gd name="connsiteY40" fmla="*/ 1337022 h 3396343"/>
              <a:gd name="connsiteX41" fmla="*/ 729983 w 2189950"/>
              <a:gd name="connsiteY41" fmla="*/ 1383126 h 3396343"/>
              <a:gd name="connsiteX42" fmla="*/ 706931 w 2189950"/>
              <a:gd name="connsiteY42" fmla="*/ 1429230 h 3396343"/>
              <a:gd name="connsiteX43" fmla="*/ 691563 w 2189950"/>
              <a:gd name="connsiteY43" fmla="*/ 1483019 h 3396343"/>
              <a:gd name="connsiteX44" fmla="*/ 676195 w 2189950"/>
              <a:gd name="connsiteY44" fmla="*/ 1513755 h 3396343"/>
              <a:gd name="connsiteX45" fmla="*/ 660827 w 2189950"/>
              <a:gd name="connsiteY45" fmla="*/ 1559859 h 3396343"/>
              <a:gd name="connsiteX46" fmla="*/ 645459 w 2189950"/>
              <a:gd name="connsiteY46" fmla="*/ 1590595 h 3396343"/>
              <a:gd name="connsiteX47" fmla="*/ 637775 w 2189950"/>
              <a:gd name="connsiteY47" fmla="*/ 1621331 h 3396343"/>
              <a:gd name="connsiteX48" fmla="*/ 622407 w 2189950"/>
              <a:gd name="connsiteY48" fmla="*/ 1652067 h 3396343"/>
              <a:gd name="connsiteX49" fmla="*/ 614723 w 2189950"/>
              <a:gd name="connsiteY49" fmla="*/ 1682803 h 3396343"/>
              <a:gd name="connsiteX50" fmla="*/ 599355 w 2189950"/>
              <a:gd name="connsiteY50" fmla="*/ 1705856 h 3396343"/>
              <a:gd name="connsiteX51" fmla="*/ 553250 w 2189950"/>
              <a:gd name="connsiteY51" fmla="*/ 1775012 h 3396343"/>
              <a:gd name="connsiteX52" fmla="*/ 537882 w 2189950"/>
              <a:gd name="connsiteY52" fmla="*/ 1813432 h 3396343"/>
              <a:gd name="connsiteX53" fmla="*/ 522514 w 2189950"/>
              <a:gd name="connsiteY53" fmla="*/ 1836484 h 3396343"/>
              <a:gd name="connsiteX54" fmla="*/ 514830 w 2189950"/>
              <a:gd name="connsiteY54" fmla="*/ 1859536 h 3396343"/>
              <a:gd name="connsiteX55" fmla="*/ 461042 w 2189950"/>
              <a:gd name="connsiteY55" fmla="*/ 1936377 h 3396343"/>
              <a:gd name="connsiteX56" fmla="*/ 437990 w 2189950"/>
              <a:gd name="connsiteY56" fmla="*/ 1982481 h 3396343"/>
              <a:gd name="connsiteX57" fmla="*/ 430306 w 2189950"/>
              <a:gd name="connsiteY57" fmla="*/ 2005533 h 3396343"/>
              <a:gd name="connsiteX58" fmla="*/ 414938 w 2189950"/>
              <a:gd name="connsiteY58" fmla="*/ 2028585 h 3396343"/>
              <a:gd name="connsiteX59" fmla="*/ 384202 w 2189950"/>
              <a:gd name="connsiteY59" fmla="*/ 2090057 h 3396343"/>
              <a:gd name="connsiteX60" fmla="*/ 368834 w 2189950"/>
              <a:gd name="connsiteY60" fmla="*/ 2120793 h 3396343"/>
              <a:gd name="connsiteX61" fmla="*/ 345782 w 2189950"/>
              <a:gd name="connsiteY61" fmla="*/ 2143845 h 3396343"/>
              <a:gd name="connsiteX62" fmla="*/ 330413 w 2189950"/>
              <a:gd name="connsiteY62" fmla="*/ 2174582 h 3396343"/>
              <a:gd name="connsiteX63" fmla="*/ 322729 w 2189950"/>
              <a:gd name="connsiteY63" fmla="*/ 2197634 h 3396343"/>
              <a:gd name="connsiteX64" fmla="*/ 299677 w 2189950"/>
              <a:gd name="connsiteY64" fmla="*/ 2220686 h 3396343"/>
              <a:gd name="connsiteX65" fmla="*/ 276625 w 2189950"/>
              <a:gd name="connsiteY65" fmla="*/ 2251422 h 3396343"/>
              <a:gd name="connsiteX66" fmla="*/ 268941 w 2189950"/>
              <a:gd name="connsiteY66" fmla="*/ 2282158 h 3396343"/>
              <a:gd name="connsiteX67" fmla="*/ 245889 w 2189950"/>
              <a:gd name="connsiteY67" fmla="*/ 2297526 h 3396343"/>
              <a:gd name="connsiteX68" fmla="*/ 199785 w 2189950"/>
              <a:gd name="connsiteY68" fmla="*/ 2358998 h 3396343"/>
              <a:gd name="connsiteX69" fmla="*/ 184417 w 2189950"/>
              <a:gd name="connsiteY69" fmla="*/ 2389735 h 3396343"/>
              <a:gd name="connsiteX70" fmla="*/ 176733 w 2189950"/>
              <a:gd name="connsiteY70" fmla="*/ 2412787 h 3396343"/>
              <a:gd name="connsiteX71" fmla="*/ 153681 w 2189950"/>
              <a:gd name="connsiteY71" fmla="*/ 2435839 h 3396343"/>
              <a:gd name="connsiteX72" fmla="*/ 138313 w 2189950"/>
              <a:gd name="connsiteY72" fmla="*/ 2481943 h 3396343"/>
              <a:gd name="connsiteX73" fmla="*/ 122945 w 2189950"/>
              <a:gd name="connsiteY73" fmla="*/ 2520363 h 3396343"/>
              <a:gd name="connsiteX74" fmla="*/ 115261 w 2189950"/>
              <a:gd name="connsiteY74" fmla="*/ 2551099 h 3396343"/>
              <a:gd name="connsiteX75" fmla="*/ 99892 w 2189950"/>
              <a:gd name="connsiteY75" fmla="*/ 2589519 h 3396343"/>
              <a:gd name="connsiteX76" fmla="*/ 92208 w 2189950"/>
              <a:gd name="connsiteY76" fmla="*/ 2620256 h 3396343"/>
              <a:gd name="connsiteX77" fmla="*/ 84524 w 2189950"/>
              <a:gd name="connsiteY77" fmla="*/ 2658676 h 3396343"/>
              <a:gd name="connsiteX78" fmla="*/ 69156 w 2189950"/>
              <a:gd name="connsiteY78" fmla="*/ 2689412 h 3396343"/>
              <a:gd name="connsiteX79" fmla="*/ 61472 w 2189950"/>
              <a:gd name="connsiteY79" fmla="*/ 2720148 h 3396343"/>
              <a:gd name="connsiteX80" fmla="*/ 46104 w 2189950"/>
              <a:gd name="connsiteY80" fmla="*/ 2773936 h 3396343"/>
              <a:gd name="connsiteX81" fmla="*/ 30736 w 2189950"/>
              <a:gd name="connsiteY81" fmla="*/ 2835408 h 3396343"/>
              <a:gd name="connsiteX82" fmla="*/ 15368 w 2189950"/>
              <a:gd name="connsiteY82" fmla="*/ 2927617 h 3396343"/>
              <a:gd name="connsiteX83" fmla="*/ 7684 w 2189950"/>
              <a:gd name="connsiteY83" fmla="*/ 2966037 h 3396343"/>
              <a:gd name="connsiteX84" fmla="*/ 0 w 2189950"/>
              <a:gd name="connsiteY84" fmla="*/ 3042877 h 3396343"/>
              <a:gd name="connsiteX85" fmla="*/ 7684 w 2189950"/>
              <a:gd name="connsiteY85" fmla="*/ 3219610 h 3396343"/>
              <a:gd name="connsiteX86" fmla="*/ 30736 w 2189950"/>
              <a:gd name="connsiteY86" fmla="*/ 3296451 h 3396343"/>
              <a:gd name="connsiteX87" fmla="*/ 76840 w 2189950"/>
              <a:gd name="connsiteY87" fmla="*/ 3334871 h 3396343"/>
              <a:gd name="connsiteX88" fmla="*/ 99892 w 2189950"/>
              <a:gd name="connsiteY88" fmla="*/ 3350239 h 3396343"/>
              <a:gd name="connsiteX89" fmla="*/ 115261 w 2189950"/>
              <a:gd name="connsiteY89" fmla="*/ 3365607 h 3396343"/>
              <a:gd name="connsiteX90" fmla="*/ 161365 w 2189950"/>
              <a:gd name="connsiteY90" fmla="*/ 3380975 h 3396343"/>
              <a:gd name="connsiteX91" fmla="*/ 184417 w 2189950"/>
              <a:gd name="connsiteY91" fmla="*/ 3388659 h 3396343"/>
              <a:gd name="connsiteX92" fmla="*/ 207469 w 2189950"/>
              <a:gd name="connsiteY92" fmla="*/ 3396343 h 3396343"/>
              <a:gd name="connsiteX93" fmla="*/ 468726 w 2189950"/>
              <a:gd name="connsiteY93" fmla="*/ 3380975 h 3396343"/>
              <a:gd name="connsiteX94" fmla="*/ 560935 w 2189950"/>
              <a:gd name="connsiteY94" fmla="*/ 3357923 h 3396343"/>
              <a:gd name="connsiteX95" fmla="*/ 637775 w 2189950"/>
              <a:gd name="connsiteY95" fmla="*/ 3342555 h 3396343"/>
              <a:gd name="connsiteX96" fmla="*/ 699247 w 2189950"/>
              <a:gd name="connsiteY96" fmla="*/ 3327187 h 3396343"/>
              <a:gd name="connsiteX97" fmla="*/ 753035 w 2189950"/>
              <a:gd name="connsiteY97" fmla="*/ 3296451 h 3396343"/>
              <a:gd name="connsiteX98" fmla="*/ 806824 w 2189950"/>
              <a:gd name="connsiteY98" fmla="*/ 3258030 h 3396343"/>
              <a:gd name="connsiteX99" fmla="*/ 829876 w 2189950"/>
              <a:gd name="connsiteY99" fmla="*/ 3250346 h 3396343"/>
              <a:gd name="connsiteX100" fmla="*/ 860612 w 2189950"/>
              <a:gd name="connsiteY100" fmla="*/ 3219610 h 3396343"/>
              <a:gd name="connsiteX101" fmla="*/ 883664 w 2189950"/>
              <a:gd name="connsiteY101" fmla="*/ 3204242 h 3396343"/>
              <a:gd name="connsiteX102" fmla="*/ 937452 w 2189950"/>
              <a:gd name="connsiteY102" fmla="*/ 3165822 h 3396343"/>
              <a:gd name="connsiteX103" fmla="*/ 1021977 w 2189950"/>
              <a:gd name="connsiteY103" fmla="*/ 3088982 h 3396343"/>
              <a:gd name="connsiteX104" fmla="*/ 1052713 w 2189950"/>
              <a:gd name="connsiteY104" fmla="*/ 3058245 h 3396343"/>
              <a:gd name="connsiteX105" fmla="*/ 1068081 w 2189950"/>
              <a:gd name="connsiteY105" fmla="*/ 3035193 h 3396343"/>
              <a:gd name="connsiteX106" fmla="*/ 1091133 w 2189950"/>
              <a:gd name="connsiteY106" fmla="*/ 3019825 h 3396343"/>
              <a:gd name="connsiteX107" fmla="*/ 1114185 w 2189950"/>
              <a:gd name="connsiteY107" fmla="*/ 2989089 h 3396343"/>
              <a:gd name="connsiteX108" fmla="*/ 1175657 w 2189950"/>
              <a:gd name="connsiteY108" fmla="*/ 2935301 h 3396343"/>
              <a:gd name="connsiteX109" fmla="*/ 1191025 w 2189950"/>
              <a:gd name="connsiteY109" fmla="*/ 2912249 h 3396343"/>
              <a:gd name="connsiteX110" fmla="*/ 1214077 w 2189950"/>
              <a:gd name="connsiteY110" fmla="*/ 2889197 h 3396343"/>
              <a:gd name="connsiteX111" fmla="*/ 1267866 w 2189950"/>
              <a:gd name="connsiteY111" fmla="*/ 2820040 h 3396343"/>
              <a:gd name="connsiteX112" fmla="*/ 1283234 w 2189950"/>
              <a:gd name="connsiteY112" fmla="*/ 2773936 h 3396343"/>
              <a:gd name="connsiteX113" fmla="*/ 1329338 w 2189950"/>
              <a:gd name="connsiteY113" fmla="*/ 2697096 h 3396343"/>
              <a:gd name="connsiteX114" fmla="*/ 1352390 w 2189950"/>
              <a:gd name="connsiteY114" fmla="*/ 2627940 h 3396343"/>
              <a:gd name="connsiteX115" fmla="*/ 1360074 w 2189950"/>
              <a:gd name="connsiteY115" fmla="*/ 2604887 h 3396343"/>
              <a:gd name="connsiteX116" fmla="*/ 1375442 w 2189950"/>
              <a:gd name="connsiteY116" fmla="*/ 2551099 h 3396343"/>
              <a:gd name="connsiteX117" fmla="*/ 1390810 w 2189950"/>
              <a:gd name="connsiteY117" fmla="*/ 2528047 h 3396343"/>
              <a:gd name="connsiteX118" fmla="*/ 1398494 w 2189950"/>
              <a:gd name="connsiteY118" fmla="*/ 2497311 h 3396343"/>
              <a:gd name="connsiteX119" fmla="*/ 1436914 w 2189950"/>
              <a:gd name="connsiteY119" fmla="*/ 2428155 h 3396343"/>
              <a:gd name="connsiteX120" fmla="*/ 1459966 w 2189950"/>
              <a:gd name="connsiteY120" fmla="*/ 2374366 h 3396343"/>
              <a:gd name="connsiteX121" fmla="*/ 1467650 w 2189950"/>
              <a:gd name="connsiteY121" fmla="*/ 2343630 h 3396343"/>
              <a:gd name="connsiteX122" fmla="*/ 1483019 w 2189950"/>
              <a:gd name="connsiteY122" fmla="*/ 2312894 h 3396343"/>
              <a:gd name="connsiteX123" fmla="*/ 1498387 w 2189950"/>
              <a:gd name="connsiteY123" fmla="*/ 2236054 h 3396343"/>
              <a:gd name="connsiteX124" fmla="*/ 1506071 w 2189950"/>
              <a:gd name="connsiteY124" fmla="*/ 2213002 h 3396343"/>
              <a:gd name="connsiteX125" fmla="*/ 1513755 w 2189950"/>
              <a:gd name="connsiteY125" fmla="*/ 2182266 h 3396343"/>
              <a:gd name="connsiteX126" fmla="*/ 1529123 w 2189950"/>
              <a:gd name="connsiteY126" fmla="*/ 2159214 h 3396343"/>
              <a:gd name="connsiteX127" fmla="*/ 1536807 w 2189950"/>
              <a:gd name="connsiteY127" fmla="*/ 2113109 h 3396343"/>
              <a:gd name="connsiteX128" fmla="*/ 1559859 w 2189950"/>
              <a:gd name="connsiteY128" fmla="*/ 2043953 h 3396343"/>
              <a:gd name="connsiteX129" fmla="*/ 1567543 w 2189950"/>
              <a:gd name="connsiteY129" fmla="*/ 2020901 h 3396343"/>
              <a:gd name="connsiteX130" fmla="*/ 1575227 w 2189950"/>
              <a:gd name="connsiteY130" fmla="*/ 1982481 h 3396343"/>
              <a:gd name="connsiteX131" fmla="*/ 1590595 w 2189950"/>
              <a:gd name="connsiteY131" fmla="*/ 1936377 h 3396343"/>
              <a:gd name="connsiteX132" fmla="*/ 1598279 w 2189950"/>
              <a:gd name="connsiteY132" fmla="*/ 1897956 h 3396343"/>
              <a:gd name="connsiteX133" fmla="*/ 1621331 w 2189950"/>
              <a:gd name="connsiteY133" fmla="*/ 1836484 h 3396343"/>
              <a:gd name="connsiteX134" fmla="*/ 1629015 w 2189950"/>
              <a:gd name="connsiteY134" fmla="*/ 1798064 h 3396343"/>
              <a:gd name="connsiteX135" fmla="*/ 1644383 w 2189950"/>
              <a:gd name="connsiteY135" fmla="*/ 1751960 h 3396343"/>
              <a:gd name="connsiteX136" fmla="*/ 1652067 w 2189950"/>
              <a:gd name="connsiteY136" fmla="*/ 1713540 h 3396343"/>
              <a:gd name="connsiteX137" fmla="*/ 1667435 w 2189950"/>
              <a:gd name="connsiteY137" fmla="*/ 1682803 h 3396343"/>
              <a:gd name="connsiteX138" fmla="*/ 1675119 w 2189950"/>
              <a:gd name="connsiteY138" fmla="*/ 1659751 h 3396343"/>
              <a:gd name="connsiteX139" fmla="*/ 1690487 w 2189950"/>
              <a:gd name="connsiteY139" fmla="*/ 1629015 h 3396343"/>
              <a:gd name="connsiteX140" fmla="*/ 1698171 w 2189950"/>
              <a:gd name="connsiteY140" fmla="*/ 1605963 h 3396343"/>
              <a:gd name="connsiteX141" fmla="*/ 1721224 w 2189950"/>
              <a:gd name="connsiteY141" fmla="*/ 1582911 h 3396343"/>
              <a:gd name="connsiteX142" fmla="*/ 1751960 w 2189950"/>
              <a:gd name="connsiteY142" fmla="*/ 1529123 h 3396343"/>
              <a:gd name="connsiteX143" fmla="*/ 1782696 w 2189950"/>
              <a:gd name="connsiteY143" fmla="*/ 1483019 h 3396343"/>
              <a:gd name="connsiteX144" fmla="*/ 1798064 w 2189950"/>
              <a:gd name="connsiteY144" fmla="*/ 1459966 h 3396343"/>
              <a:gd name="connsiteX145" fmla="*/ 1821116 w 2189950"/>
              <a:gd name="connsiteY145" fmla="*/ 1436914 h 3396343"/>
              <a:gd name="connsiteX146" fmla="*/ 1851852 w 2189950"/>
              <a:gd name="connsiteY146" fmla="*/ 1390810 h 3396343"/>
              <a:gd name="connsiteX147" fmla="*/ 1874904 w 2189950"/>
              <a:gd name="connsiteY147" fmla="*/ 1367758 h 3396343"/>
              <a:gd name="connsiteX148" fmla="*/ 1905640 w 2189950"/>
              <a:gd name="connsiteY148" fmla="*/ 1321654 h 3396343"/>
              <a:gd name="connsiteX149" fmla="*/ 1921008 w 2189950"/>
              <a:gd name="connsiteY149" fmla="*/ 1298602 h 3396343"/>
              <a:gd name="connsiteX150" fmla="*/ 1936377 w 2189950"/>
              <a:gd name="connsiteY150" fmla="*/ 1283234 h 3396343"/>
              <a:gd name="connsiteX151" fmla="*/ 1967113 w 2189950"/>
              <a:gd name="connsiteY151" fmla="*/ 1229445 h 3396343"/>
              <a:gd name="connsiteX152" fmla="*/ 1990165 w 2189950"/>
              <a:gd name="connsiteY152" fmla="*/ 1198709 h 3396343"/>
              <a:gd name="connsiteX153" fmla="*/ 2013217 w 2189950"/>
              <a:gd name="connsiteY153" fmla="*/ 1152605 h 3396343"/>
              <a:gd name="connsiteX154" fmla="*/ 2020901 w 2189950"/>
              <a:gd name="connsiteY154" fmla="*/ 1129553 h 3396343"/>
              <a:gd name="connsiteX155" fmla="*/ 2036269 w 2189950"/>
              <a:gd name="connsiteY155" fmla="*/ 1098817 h 3396343"/>
              <a:gd name="connsiteX156" fmla="*/ 2043953 w 2189950"/>
              <a:gd name="connsiteY156" fmla="*/ 1068081 h 3396343"/>
              <a:gd name="connsiteX157" fmla="*/ 2051637 w 2189950"/>
              <a:gd name="connsiteY157" fmla="*/ 1045029 h 3396343"/>
              <a:gd name="connsiteX158" fmla="*/ 2059321 w 2189950"/>
              <a:gd name="connsiteY158" fmla="*/ 991240 h 3396343"/>
              <a:gd name="connsiteX159" fmla="*/ 2074689 w 2189950"/>
              <a:gd name="connsiteY159" fmla="*/ 945136 h 3396343"/>
              <a:gd name="connsiteX160" fmla="*/ 2097741 w 2189950"/>
              <a:gd name="connsiteY160" fmla="*/ 875980 h 3396343"/>
              <a:gd name="connsiteX161" fmla="*/ 2105425 w 2189950"/>
              <a:gd name="connsiteY161" fmla="*/ 852928 h 3396343"/>
              <a:gd name="connsiteX162" fmla="*/ 2113109 w 2189950"/>
              <a:gd name="connsiteY162" fmla="*/ 829876 h 3396343"/>
              <a:gd name="connsiteX163" fmla="*/ 2120793 w 2189950"/>
              <a:gd name="connsiteY163" fmla="*/ 799140 h 3396343"/>
              <a:gd name="connsiteX164" fmla="*/ 2128477 w 2189950"/>
              <a:gd name="connsiteY164" fmla="*/ 760719 h 3396343"/>
              <a:gd name="connsiteX165" fmla="*/ 2136161 w 2189950"/>
              <a:gd name="connsiteY165" fmla="*/ 737667 h 3396343"/>
              <a:gd name="connsiteX166" fmla="*/ 2143845 w 2189950"/>
              <a:gd name="connsiteY166" fmla="*/ 706931 h 3396343"/>
              <a:gd name="connsiteX167" fmla="*/ 2151529 w 2189950"/>
              <a:gd name="connsiteY167" fmla="*/ 683879 h 3396343"/>
              <a:gd name="connsiteX168" fmla="*/ 2159213 w 2189950"/>
              <a:gd name="connsiteY168" fmla="*/ 637775 h 3396343"/>
              <a:gd name="connsiteX169" fmla="*/ 2166898 w 2189950"/>
              <a:gd name="connsiteY169" fmla="*/ 607039 h 3396343"/>
              <a:gd name="connsiteX170" fmla="*/ 2182266 w 2189950"/>
              <a:gd name="connsiteY170" fmla="*/ 484094 h 3396343"/>
              <a:gd name="connsiteX171" fmla="*/ 2189950 w 2189950"/>
              <a:gd name="connsiteY171" fmla="*/ 445674 h 3396343"/>
              <a:gd name="connsiteX172" fmla="*/ 2182266 w 2189950"/>
              <a:gd name="connsiteY172" fmla="*/ 115261 h 3396343"/>
              <a:gd name="connsiteX173" fmla="*/ 2159213 w 2189950"/>
              <a:gd name="connsiteY173" fmla="*/ 76840 h 3396343"/>
              <a:gd name="connsiteX174" fmla="*/ 2113109 w 2189950"/>
              <a:gd name="connsiteY174" fmla="*/ 46104 h 3396343"/>
              <a:gd name="connsiteX175" fmla="*/ 2067005 w 2189950"/>
              <a:gd name="connsiteY175" fmla="*/ 30736 h 3396343"/>
              <a:gd name="connsiteX176" fmla="*/ 1805748 w 2189950"/>
              <a:gd name="connsiteY176" fmla="*/ 23052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2189950" h="3396343">
                <a:moveTo>
                  <a:pt x="1874904" y="0"/>
                </a:moveTo>
                <a:cubicBezTo>
                  <a:pt x="1862097" y="5123"/>
                  <a:pt x="1848181" y="8058"/>
                  <a:pt x="1836484" y="15368"/>
                </a:cubicBezTo>
                <a:cubicBezTo>
                  <a:pt x="1827269" y="21127"/>
                  <a:pt x="1821683" y="31348"/>
                  <a:pt x="1813432" y="38420"/>
                </a:cubicBezTo>
                <a:cubicBezTo>
                  <a:pt x="1803708" y="46754"/>
                  <a:pt x="1793352" y="54368"/>
                  <a:pt x="1782696" y="61472"/>
                </a:cubicBezTo>
                <a:cubicBezTo>
                  <a:pt x="1756633" y="78848"/>
                  <a:pt x="1744165" y="82687"/>
                  <a:pt x="1721224" y="99893"/>
                </a:cubicBezTo>
                <a:cubicBezTo>
                  <a:pt x="1626469" y="170960"/>
                  <a:pt x="1726104" y="96807"/>
                  <a:pt x="1659751" y="153681"/>
                </a:cubicBezTo>
                <a:cubicBezTo>
                  <a:pt x="1650027" y="162015"/>
                  <a:pt x="1639436" y="169289"/>
                  <a:pt x="1629015" y="176733"/>
                </a:cubicBezTo>
                <a:cubicBezTo>
                  <a:pt x="1621500" y="182101"/>
                  <a:pt x="1613058" y="186189"/>
                  <a:pt x="1605963" y="192101"/>
                </a:cubicBezTo>
                <a:cubicBezTo>
                  <a:pt x="1597615" y="199058"/>
                  <a:pt x="1589868" y="206805"/>
                  <a:pt x="1582911" y="215153"/>
                </a:cubicBezTo>
                <a:cubicBezTo>
                  <a:pt x="1576999" y="222248"/>
                  <a:pt x="1573678" y="231303"/>
                  <a:pt x="1567543" y="238205"/>
                </a:cubicBezTo>
                <a:cubicBezTo>
                  <a:pt x="1553104" y="254449"/>
                  <a:pt x="1533495" y="266226"/>
                  <a:pt x="1521439" y="284309"/>
                </a:cubicBezTo>
                <a:cubicBezTo>
                  <a:pt x="1500948" y="315045"/>
                  <a:pt x="1513755" y="302238"/>
                  <a:pt x="1483019" y="322729"/>
                </a:cubicBezTo>
                <a:cubicBezTo>
                  <a:pt x="1442034" y="384205"/>
                  <a:pt x="1495827" y="309921"/>
                  <a:pt x="1444598" y="361150"/>
                </a:cubicBezTo>
                <a:cubicBezTo>
                  <a:pt x="1414302" y="391446"/>
                  <a:pt x="1443995" y="378778"/>
                  <a:pt x="1413862" y="414938"/>
                </a:cubicBezTo>
                <a:cubicBezTo>
                  <a:pt x="1407950" y="422033"/>
                  <a:pt x="1398494" y="425183"/>
                  <a:pt x="1390810" y="430306"/>
                </a:cubicBezTo>
                <a:cubicBezTo>
                  <a:pt x="1385687" y="437990"/>
                  <a:pt x="1379572" y="445098"/>
                  <a:pt x="1375442" y="453358"/>
                </a:cubicBezTo>
                <a:cubicBezTo>
                  <a:pt x="1371820" y="460603"/>
                  <a:pt x="1372251" y="469671"/>
                  <a:pt x="1367758" y="476410"/>
                </a:cubicBezTo>
                <a:cubicBezTo>
                  <a:pt x="1361730" y="485452"/>
                  <a:pt x="1351022" y="490619"/>
                  <a:pt x="1344706" y="499462"/>
                </a:cubicBezTo>
                <a:cubicBezTo>
                  <a:pt x="1338048" y="508783"/>
                  <a:pt x="1336211" y="521034"/>
                  <a:pt x="1329338" y="530198"/>
                </a:cubicBezTo>
                <a:cubicBezTo>
                  <a:pt x="1320644" y="541790"/>
                  <a:pt x="1307296" y="549343"/>
                  <a:pt x="1298602" y="560935"/>
                </a:cubicBezTo>
                <a:cubicBezTo>
                  <a:pt x="1291729" y="570099"/>
                  <a:pt x="1290267" y="582629"/>
                  <a:pt x="1283234" y="591671"/>
                </a:cubicBezTo>
                <a:cubicBezTo>
                  <a:pt x="1272114" y="605967"/>
                  <a:pt x="1257620" y="617284"/>
                  <a:pt x="1244813" y="630091"/>
                </a:cubicBezTo>
                <a:lnTo>
                  <a:pt x="1221761" y="653143"/>
                </a:lnTo>
                <a:lnTo>
                  <a:pt x="1198709" y="676195"/>
                </a:lnTo>
                <a:cubicBezTo>
                  <a:pt x="1191025" y="683879"/>
                  <a:pt x="1184699" y="693219"/>
                  <a:pt x="1175657" y="699247"/>
                </a:cubicBezTo>
                <a:cubicBezTo>
                  <a:pt x="1167973" y="704370"/>
                  <a:pt x="1159507" y="708480"/>
                  <a:pt x="1152605" y="714615"/>
                </a:cubicBezTo>
                <a:cubicBezTo>
                  <a:pt x="1136361" y="729054"/>
                  <a:pt x="1106501" y="760719"/>
                  <a:pt x="1106501" y="760719"/>
                </a:cubicBezTo>
                <a:cubicBezTo>
                  <a:pt x="1092699" y="802125"/>
                  <a:pt x="1108142" y="767252"/>
                  <a:pt x="1075765" y="806824"/>
                </a:cubicBezTo>
                <a:cubicBezTo>
                  <a:pt x="1059546" y="826648"/>
                  <a:pt x="1047773" y="850185"/>
                  <a:pt x="1029661" y="868296"/>
                </a:cubicBezTo>
                <a:cubicBezTo>
                  <a:pt x="1016854" y="881103"/>
                  <a:pt x="1001287" y="891646"/>
                  <a:pt x="991240" y="906716"/>
                </a:cubicBezTo>
                <a:lnTo>
                  <a:pt x="960504" y="952820"/>
                </a:lnTo>
                <a:lnTo>
                  <a:pt x="945136" y="975872"/>
                </a:lnTo>
                <a:cubicBezTo>
                  <a:pt x="940013" y="983556"/>
                  <a:pt x="936298" y="992394"/>
                  <a:pt x="929768" y="998924"/>
                </a:cubicBezTo>
                <a:lnTo>
                  <a:pt x="914400" y="1014293"/>
                </a:lnTo>
                <a:cubicBezTo>
                  <a:pt x="903521" y="1046931"/>
                  <a:pt x="898886" y="1064459"/>
                  <a:pt x="875980" y="1098817"/>
                </a:cubicBezTo>
                <a:cubicBezTo>
                  <a:pt x="870857" y="1106501"/>
                  <a:pt x="864363" y="1113430"/>
                  <a:pt x="860612" y="1121869"/>
                </a:cubicBezTo>
                <a:cubicBezTo>
                  <a:pt x="854033" y="1136672"/>
                  <a:pt x="852489" y="1153484"/>
                  <a:pt x="845244" y="1167973"/>
                </a:cubicBezTo>
                <a:cubicBezTo>
                  <a:pt x="825746" y="1206969"/>
                  <a:pt x="836230" y="1189178"/>
                  <a:pt x="814508" y="1221761"/>
                </a:cubicBezTo>
                <a:cubicBezTo>
                  <a:pt x="811947" y="1232007"/>
                  <a:pt x="812064" y="1243329"/>
                  <a:pt x="806824" y="1252498"/>
                </a:cubicBezTo>
                <a:cubicBezTo>
                  <a:pt x="801432" y="1261933"/>
                  <a:pt x="788268" y="1265657"/>
                  <a:pt x="783771" y="1275550"/>
                </a:cubicBezTo>
                <a:cubicBezTo>
                  <a:pt x="775031" y="1294778"/>
                  <a:pt x="783338" y="1322087"/>
                  <a:pt x="768403" y="1337022"/>
                </a:cubicBezTo>
                <a:cubicBezTo>
                  <a:pt x="751409" y="1354016"/>
                  <a:pt x="740681" y="1361730"/>
                  <a:pt x="729983" y="1383126"/>
                </a:cubicBezTo>
                <a:cubicBezTo>
                  <a:pt x="698170" y="1446752"/>
                  <a:pt x="750974" y="1363166"/>
                  <a:pt x="706931" y="1429230"/>
                </a:cubicBezTo>
                <a:cubicBezTo>
                  <a:pt x="703032" y="1444825"/>
                  <a:pt x="698176" y="1467588"/>
                  <a:pt x="691563" y="1483019"/>
                </a:cubicBezTo>
                <a:cubicBezTo>
                  <a:pt x="687051" y="1493547"/>
                  <a:pt x="680449" y="1503120"/>
                  <a:pt x="676195" y="1513755"/>
                </a:cubicBezTo>
                <a:cubicBezTo>
                  <a:pt x="670179" y="1528796"/>
                  <a:pt x="668072" y="1545370"/>
                  <a:pt x="660827" y="1559859"/>
                </a:cubicBezTo>
                <a:cubicBezTo>
                  <a:pt x="655704" y="1570104"/>
                  <a:pt x="649481" y="1579870"/>
                  <a:pt x="645459" y="1590595"/>
                </a:cubicBezTo>
                <a:cubicBezTo>
                  <a:pt x="641751" y="1600483"/>
                  <a:pt x="641483" y="1611443"/>
                  <a:pt x="637775" y="1621331"/>
                </a:cubicBezTo>
                <a:cubicBezTo>
                  <a:pt x="633753" y="1632056"/>
                  <a:pt x="626429" y="1641342"/>
                  <a:pt x="622407" y="1652067"/>
                </a:cubicBezTo>
                <a:cubicBezTo>
                  <a:pt x="618699" y="1661955"/>
                  <a:pt x="618883" y="1673096"/>
                  <a:pt x="614723" y="1682803"/>
                </a:cubicBezTo>
                <a:cubicBezTo>
                  <a:pt x="611085" y="1691292"/>
                  <a:pt x="603937" y="1697837"/>
                  <a:pt x="599355" y="1705856"/>
                </a:cubicBezTo>
                <a:cubicBezTo>
                  <a:pt x="565304" y="1765446"/>
                  <a:pt x="607391" y="1707338"/>
                  <a:pt x="553250" y="1775012"/>
                </a:cubicBezTo>
                <a:cubicBezTo>
                  <a:pt x="548127" y="1787819"/>
                  <a:pt x="544051" y="1801095"/>
                  <a:pt x="537882" y="1813432"/>
                </a:cubicBezTo>
                <a:cubicBezTo>
                  <a:pt x="533752" y="1821692"/>
                  <a:pt x="526644" y="1828224"/>
                  <a:pt x="522514" y="1836484"/>
                </a:cubicBezTo>
                <a:cubicBezTo>
                  <a:pt x="518892" y="1843729"/>
                  <a:pt x="518849" y="1852504"/>
                  <a:pt x="514830" y="1859536"/>
                </a:cubicBezTo>
                <a:cubicBezTo>
                  <a:pt x="500801" y="1884086"/>
                  <a:pt x="469885" y="1909848"/>
                  <a:pt x="461042" y="1936377"/>
                </a:cubicBezTo>
                <a:cubicBezTo>
                  <a:pt x="441728" y="1994319"/>
                  <a:pt x="467781" y="1922898"/>
                  <a:pt x="437990" y="1982481"/>
                </a:cubicBezTo>
                <a:cubicBezTo>
                  <a:pt x="434368" y="1989726"/>
                  <a:pt x="433928" y="1998288"/>
                  <a:pt x="430306" y="2005533"/>
                </a:cubicBezTo>
                <a:cubicBezTo>
                  <a:pt x="426176" y="2013793"/>
                  <a:pt x="419360" y="2020478"/>
                  <a:pt x="414938" y="2028585"/>
                </a:cubicBezTo>
                <a:cubicBezTo>
                  <a:pt x="403968" y="2048697"/>
                  <a:pt x="394447" y="2069566"/>
                  <a:pt x="384202" y="2090057"/>
                </a:cubicBezTo>
                <a:cubicBezTo>
                  <a:pt x="379079" y="2100302"/>
                  <a:pt x="376934" y="2112693"/>
                  <a:pt x="368834" y="2120793"/>
                </a:cubicBezTo>
                <a:cubicBezTo>
                  <a:pt x="361150" y="2128477"/>
                  <a:pt x="352098" y="2135002"/>
                  <a:pt x="345782" y="2143845"/>
                </a:cubicBezTo>
                <a:cubicBezTo>
                  <a:pt x="339124" y="2153166"/>
                  <a:pt x="334925" y="2164053"/>
                  <a:pt x="330413" y="2174582"/>
                </a:cubicBezTo>
                <a:cubicBezTo>
                  <a:pt x="327222" y="2182027"/>
                  <a:pt x="327222" y="2190895"/>
                  <a:pt x="322729" y="2197634"/>
                </a:cubicBezTo>
                <a:cubicBezTo>
                  <a:pt x="316701" y="2206676"/>
                  <a:pt x="306749" y="2212435"/>
                  <a:pt x="299677" y="2220686"/>
                </a:cubicBezTo>
                <a:cubicBezTo>
                  <a:pt x="291343" y="2230410"/>
                  <a:pt x="284309" y="2241177"/>
                  <a:pt x="276625" y="2251422"/>
                </a:cubicBezTo>
                <a:cubicBezTo>
                  <a:pt x="274064" y="2261667"/>
                  <a:pt x="274799" y="2273371"/>
                  <a:pt x="268941" y="2282158"/>
                </a:cubicBezTo>
                <a:cubicBezTo>
                  <a:pt x="263818" y="2289842"/>
                  <a:pt x="252067" y="2290662"/>
                  <a:pt x="245889" y="2297526"/>
                </a:cubicBezTo>
                <a:cubicBezTo>
                  <a:pt x="228755" y="2316564"/>
                  <a:pt x="211239" y="2336089"/>
                  <a:pt x="199785" y="2358998"/>
                </a:cubicBezTo>
                <a:cubicBezTo>
                  <a:pt x="194662" y="2369244"/>
                  <a:pt x="188929" y="2379206"/>
                  <a:pt x="184417" y="2389735"/>
                </a:cubicBezTo>
                <a:cubicBezTo>
                  <a:pt x="181226" y="2397180"/>
                  <a:pt x="181226" y="2406048"/>
                  <a:pt x="176733" y="2412787"/>
                </a:cubicBezTo>
                <a:cubicBezTo>
                  <a:pt x="170705" y="2421829"/>
                  <a:pt x="161365" y="2428155"/>
                  <a:pt x="153681" y="2435839"/>
                </a:cubicBezTo>
                <a:cubicBezTo>
                  <a:pt x="148558" y="2451207"/>
                  <a:pt x="144329" y="2466902"/>
                  <a:pt x="138313" y="2481943"/>
                </a:cubicBezTo>
                <a:cubicBezTo>
                  <a:pt x="133190" y="2494750"/>
                  <a:pt x="127307" y="2507278"/>
                  <a:pt x="122945" y="2520363"/>
                </a:cubicBezTo>
                <a:cubicBezTo>
                  <a:pt x="119605" y="2530382"/>
                  <a:pt x="118601" y="2541080"/>
                  <a:pt x="115261" y="2551099"/>
                </a:cubicBezTo>
                <a:cubicBezTo>
                  <a:pt x="110899" y="2564184"/>
                  <a:pt x="104254" y="2576434"/>
                  <a:pt x="99892" y="2589519"/>
                </a:cubicBezTo>
                <a:cubicBezTo>
                  <a:pt x="96552" y="2599538"/>
                  <a:pt x="94499" y="2609947"/>
                  <a:pt x="92208" y="2620256"/>
                </a:cubicBezTo>
                <a:cubicBezTo>
                  <a:pt x="89375" y="2633005"/>
                  <a:pt x="88654" y="2646286"/>
                  <a:pt x="84524" y="2658676"/>
                </a:cubicBezTo>
                <a:cubicBezTo>
                  <a:pt x="80902" y="2669543"/>
                  <a:pt x="73178" y="2678687"/>
                  <a:pt x="69156" y="2689412"/>
                </a:cubicBezTo>
                <a:cubicBezTo>
                  <a:pt x="65448" y="2699300"/>
                  <a:pt x="64373" y="2709994"/>
                  <a:pt x="61472" y="2720148"/>
                </a:cubicBezTo>
                <a:cubicBezTo>
                  <a:pt x="48637" y="2765072"/>
                  <a:pt x="58115" y="2719888"/>
                  <a:pt x="46104" y="2773936"/>
                </a:cubicBezTo>
                <a:cubicBezTo>
                  <a:pt x="33741" y="2829571"/>
                  <a:pt x="44467" y="2794215"/>
                  <a:pt x="30736" y="2835408"/>
                </a:cubicBezTo>
                <a:cubicBezTo>
                  <a:pt x="25613" y="2866144"/>
                  <a:pt x="21479" y="2897062"/>
                  <a:pt x="15368" y="2927617"/>
                </a:cubicBezTo>
                <a:cubicBezTo>
                  <a:pt x="12807" y="2940424"/>
                  <a:pt x="9410" y="2953091"/>
                  <a:pt x="7684" y="2966037"/>
                </a:cubicBezTo>
                <a:cubicBezTo>
                  <a:pt x="4282" y="2991552"/>
                  <a:pt x="2561" y="3017264"/>
                  <a:pt x="0" y="3042877"/>
                </a:cubicBezTo>
                <a:cubicBezTo>
                  <a:pt x="2561" y="3101788"/>
                  <a:pt x="3328" y="3160804"/>
                  <a:pt x="7684" y="3219610"/>
                </a:cubicBezTo>
                <a:cubicBezTo>
                  <a:pt x="8483" y="3230395"/>
                  <a:pt x="28617" y="3295038"/>
                  <a:pt x="30736" y="3296451"/>
                </a:cubicBezTo>
                <a:cubicBezTo>
                  <a:pt x="87970" y="3334607"/>
                  <a:pt x="17676" y="3285567"/>
                  <a:pt x="76840" y="3334871"/>
                </a:cubicBezTo>
                <a:cubicBezTo>
                  <a:pt x="83935" y="3340783"/>
                  <a:pt x="92681" y="3344470"/>
                  <a:pt x="99892" y="3350239"/>
                </a:cubicBezTo>
                <a:cubicBezTo>
                  <a:pt x="105549" y="3354765"/>
                  <a:pt x="108781" y="3362367"/>
                  <a:pt x="115261" y="3365607"/>
                </a:cubicBezTo>
                <a:cubicBezTo>
                  <a:pt x="129750" y="3372851"/>
                  <a:pt x="145997" y="3375852"/>
                  <a:pt x="161365" y="3380975"/>
                </a:cubicBezTo>
                <a:lnTo>
                  <a:pt x="184417" y="3388659"/>
                </a:lnTo>
                <a:lnTo>
                  <a:pt x="207469" y="3396343"/>
                </a:lnTo>
                <a:lnTo>
                  <a:pt x="468726" y="3380975"/>
                </a:lnTo>
                <a:cubicBezTo>
                  <a:pt x="489205" y="3378415"/>
                  <a:pt x="535328" y="3363044"/>
                  <a:pt x="560935" y="3357923"/>
                </a:cubicBezTo>
                <a:lnTo>
                  <a:pt x="637775" y="3342555"/>
                </a:lnTo>
                <a:cubicBezTo>
                  <a:pt x="660325" y="3338045"/>
                  <a:pt x="678572" y="3336048"/>
                  <a:pt x="699247" y="3327187"/>
                </a:cubicBezTo>
                <a:cubicBezTo>
                  <a:pt x="721757" y="3317540"/>
                  <a:pt x="733744" y="3310231"/>
                  <a:pt x="753035" y="3296451"/>
                </a:cubicBezTo>
                <a:cubicBezTo>
                  <a:pt x="761166" y="3290643"/>
                  <a:pt x="794743" y="3264070"/>
                  <a:pt x="806824" y="3258030"/>
                </a:cubicBezTo>
                <a:cubicBezTo>
                  <a:pt x="814069" y="3254408"/>
                  <a:pt x="822192" y="3252907"/>
                  <a:pt x="829876" y="3250346"/>
                </a:cubicBezTo>
                <a:cubicBezTo>
                  <a:pt x="840121" y="3240101"/>
                  <a:pt x="849611" y="3229039"/>
                  <a:pt x="860612" y="3219610"/>
                </a:cubicBezTo>
                <a:cubicBezTo>
                  <a:pt x="867624" y="3213600"/>
                  <a:pt x="876652" y="3210252"/>
                  <a:pt x="883664" y="3204242"/>
                </a:cubicBezTo>
                <a:cubicBezTo>
                  <a:pt x="930072" y="3164464"/>
                  <a:pt x="895095" y="3179941"/>
                  <a:pt x="937452" y="3165822"/>
                </a:cubicBezTo>
                <a:cubicBezTo>
                  <a:pt x="979766" y="3102350"/>
                  <a:pt x="911545" y="3199418"/>
                  <a:pt x="1021977" y="3088982"/>
                </a:cubicBezTo>
                <a:cubicBezTo>
                  <a:pt x="1032222" y="3078736"/>
                  <a:pt x="1043284" y="3069246"/>
                  <a:pt x="1052713" y="3058245"/>
                </a:cubicBezTo>
                <a:cubicBezTo>
                  <a:pt x="1058723" y="3051233"/>
                  <a:pt x="1061551" y="3041723"/>
                  <a:pt x="1068081" y="3035193"/>
                </a:cubicBezTo>
                <a:cubicBezTo>
                  <a:pt x="1074611" y="3028663"/>
                  <a:pt x="1084603" y="3026355"/>
                  <a:pt x="1091133" y="3019825"/>
                </a:cubicBezTo>
                <a:cubicBezTo>
                  <a:pt x="1100189" y="3010769"/>
                  <a:pt x="1105752" y="2998727"/>
                  <a:pt x="1114185" y="2989089"/>
                </a:cubicBezTo>
                <a:cubicBezTo>
                  <a:pt x="1197989" y="2893313"/>
                  <a:pt x="1094428" y="3016530"/>
                  <a:pt x="1175657" y="2935301"/>
                </a:cubicBezTo>
                <a:cubicBezTo>
                  <a:pt x="1182187" y="2928771"/>
                  <a:pt x="1185113" y="2919344"/>
                  <a:pt x="1191025" y="2912249"/>
                </a:cubicBezTo>
                <a:cubicBezTo>
                  <a:pt x="1197982" y="2903901"/>
                  <a:pt x="1207405" y="2897775"/>
                  <a:pt x="1214077" y="2889197"/>
                </a:cubicBezTo>
                <a:cubicBezTo>
                  <a:pt x="1278414" y="2806478"/>
                  <a:pt x="1215529" y="2872377"/>
                  <a:pt x="1267866" y="2820040"/>
                </a:cubicBezTo>
                <a:cubicBezTo>
                  <a:pt x="1272989" y="2804672"/>
                  <a:pt x="1273514" y="2786895"/>
                  <a:pt x="1283234" y="2773936"/>
                </a:cubicBezTo>
                <a:cubicBezTo>
                  <a:pt x="1316595" y="2729454"/>
                  <a:pt x="1300559" y="2754655"/>
                  <a:pt x="1329338" y="2697096"/>
                </a:cubicBezTo>
                <a:cubicBezTo>
                  <a:pt x="1343604" y="2611500"/>
                  <a:pt x="1325378" y="2681965"/>
                  <a:pt x="1352390" y="2627940"/>
                </a:cubicBezTo>
                <a:cubicBezTo>
                  <a:pt x="1356012" y="2620695"/>
                  <a:pt x="1357849" y="2612675"/>
                  <a:pt x="1360074" y="2604887"/>
                </a:cubicBezTo>
                <a:cubicBezTo>
                  <a:pt x="1363356" y="2593398"/>
                  <a:pt x="1369301" y="2563381"/>
                  <a:pt x="1375442" y="2551099"/>
                </a:cubicBezTo>
                <a:cubicBezTo>
                  <a:pt x="1379572" y="2542839"/>
                  <a:pt x="1385687" y="2535731"/>
                  <a:pt x="1390810" y="2528047"/>
                </a:cubicBezTo>
                <a:cubicBezTo>
                  <a:pt x="1393371" y="2517802"/>
                  <a:pt x="1394786" y="2507199"/>
                  <a:pt x="1398494" y="2497311"/>
                </a:cubicBezTo>
                <a:cubicBezTo>
                  <a:pt x="1405843" y="2477714"/>
                  <a:pt x="1427133" y="2444457"/>
                  <a:pt x="1436914" y="2428155"/>
                </a:cubicBezTo>
                <a:cubicBezTo>
                  <a:pt x="1458974" y="2339916"/>
                  <a:pt x="1428127" y="2448658"/>
                  <a:pt x="1459966" y="2374366"/>
                </a:cubicBezTo>
                <a:cubicBezTo>
                  <a:pt x="1464126" y="2364659"/>
                  <a:pt x="1463942" y="2353518"/>
                  <a:pt x="1467650" y="2343630"/>
                </a:cubicBezTo>
                <a:cubicBezTo>
                  <a:pt x="1471672" y="2332905"/>
                  <a:pt x="1477896" y="2323139"/>
                  <a:pt x="1483019" y="2312894"/>
                </a:cubicBezTo>
                <a:cubicBezTo>
                  <a:pt x="1488142" y="2287281"/>
                  <a:pt x="1490127" y="2260834"/>
                  <a:pt x="1498387" y="2236054"/>
                </a:cubicBezTo>
                <a:cubicBezTo>
                  <a:pt x="1500948" y="2228370"/>
                  <a:pt x="1503846" y="2220790"/>
                  <a:pt x="1506071" y="2213002"/>
                </a:cubicBezTo>
                <a:cubicBezTo>
                  <a:pt x="1508972" y="2202848"/>
                  <a:pt x="1509595" y="2191973"/>
                  <a:pt x="1513755" y="2182266"/>
                </a:cubicBezTo>
                <a:cubicBezTo>
                  <a:pt x="1517393" y="2173778"/>
                  <a:pt x="1524000" y="2166898"/>
                  <a:pt x="1529123" y="2159214"/>
                </a:cubicBezTo>
                <a:cubicBezTo>
                  <a:pt x="1531684" y="2143846"/>
                  <a:pt x="1533028" y="2128224"/>
                  <a:pt x="1536807" y="2113109"/>
                </a:cubicBezTo>
                <a:lnTo>
                  <a:pt x="1559859" y="2043953"/>
                </a:lnTo>
                <a:cubicBezTo>
                  <a:pt x="1562420" y="2036269"/>
                  <a:pt x="1565955" y="2028843"/>
                  <a:pt x="1567543" y="2020901"/>
                </a:cubicBezTo>
                <a:cubicBezTo>
                  <a:pt x="1570104" y="2008094"/>
                  <a:pt x="1571791" y="1995081"/>
                  <a:pt x="1575227" y="1982481"/>
                </a:cubicBezTo>
                <a:cubicBezTo>
                  <a:pt x="1579489" y="1966853"/>
                  <a:pt x="1587418" y="1952262"/>
                  <a:pt x="1590595" y="1936377"/>
                </a:cubicBezTo>
                <a:cubicBezTo>
                  <a:pt x="1593156" y="1923570"/>
                  <a:pt x="1595111" y="1910627"/>
                  <a:pt x="1598279" y="1897956"/>
                </a:cubicBezTo>
                <a:cubicBezTo>
                  <a:pt x="1605744" y="1868096"/>
                  <a:pt x="1610756" y="1871735"/>
                  <a:pt x="1621331" y="1836484"/>
                </a:cubicBezTo>
                <a:cubicBezTo>
                  <a:pt x="1625084" y="1823975"/>
                  <a:pt x="1625579" y="1810664"/>
                  <a:pt x="1629015" y="1798064"/>
                </a:cubicBezTo>
                <a:cubicBezTo>
                  <a:pt x="1633277" y="1782436"/>
                  <a:pt x="1641206" y="1767845"/>
                  <a:pt x="1644383" y="1751960"/>
                </a:cubicBezTo>
                <a:cubicBezTo>
                  <a:pt x="1646944" y="1739153"/>
                  <a:pt x="1647937" y="1725930"/>
                  <a:pt x="1652067" y="1713540"/>
                </a:cubicBezTo>
                <a:cubicBezTo>
                  <a:pt x="1655689" y="1702673"/>
                  <a:pt x="1662923" y="1693332"/>
                  <a:pt x="1667435" y="1682803"/>
                </a:cubicBezTo>
                <a:cubicBezTo>
                  <a:pt x="1670626" y="1675358"/>
                  <a:pt x="1671928" y="1667196"/>
                  <a:pt x="1675119" y="1659751"/>
                </a:cubicBezTo>
                <a:cubicBezTo>
                  <a:pt x="1679631" y="1649223"/>
                  <a:pt x="1685975" y="1639543"/>
                  <a:pt x="1690487" y="1629015"/>
                </a:cubicBezTo>
                <a:cubicBezTo>
                  <a:pt x="1693678" y="1621570"/>
                  <a:pt x="1693678" y="1612702"/>
                  <a:pt x="1698171" y="1605963"/>
                </a:cubicBezTo>
                <a:cubicBezTo>
                  <a:pt x="1704199" y="1596921"/>
                  <a:pt x="1713540" y="1590595"/>
                  <a:pt x="1721224" y="1582911"/>
                </a:cubicBezTo>
                <a:cubicBezTo>
                  <a:pt x="1734028" y="1544500"/>
                  <a:pt x="1722357" y="1571414"/>
                  <a:pt x="1751960" y="1529123"/>
                </a:cubicBezTo>
                <a:cubicBezTo>
                  <a:pt x="1762552" y="1513992"/>
                  <a:pt x="1772451" y="1498387"/>
                  <a:pt x="1782696" y="1483019"/>
                </a:cubicBezTo>
                <a:cubicBezTo>
                  <a:pt x="1787819" y="1475335"/>
                  <a:pt x="1791534" y="1466496"/>
                  <a:pt x="1798064" y="1459966"/>
                </a:cubicBezTo>
                <a:cubicBezTo>
                  <a:pt x="1805748" y="1452282"/>
                  <a:pt x="1814444" y="1445492"/>
                  <a:pt x="1821116" y="1436914"/>
                </a:cubicBezTo>
                <a:cubicBezTo>
                  <a:pt x="1832456" y="1422335"/>
                  <a:pt x="1838792" y="1403870"/>
                  <a:pt x="1851852" y="1390810"/>
                </a:cubicBezTo>
                <a:cubicBezTo>
                  <a:pt x="1859536" y="1383126"/>
                  <a:pt x="1868232" y="1376336"/>
                  <a:pt x="1874904" y="1367758"/>
                </a:cubicBezTo>
                <a:cubicBezTo>
                  <a:pt x="1886244" y="1353179"/>
                  <a:pt x="1895395" y="1337022"/>
                  <a:pt x="1905640" y="1321654"/>
                </a:cubicBezTo>
                <a:cubicBezTo>
                  <a:pt x="1910763" y="1313970"/>
                  <a:pt x="1914478" y="1305132"/>
                  <a:pt x="1921008" y="1298602"/>
                </a:cubicBezTo>
                <a:cubicBezTo>
                  <a:pt x="1926131" y="1293479"/>
                  <a:pt x="1931851" y="1288891"/>
                  <a:pt x="1936377" y="1283234"/>
                </a:cubicBezTo>
                <a:cubicBezTo>
                  <a:pt x="1960547" y="1253022"/>
                  <a:pt x="1944579" y="1265500"/>
                  <a:pt x="1967113" y="1229445"/>
                </a:cubicBezTo>
                <a:cubicBezTo>
                  <a:pt x="1973900" y="1218585"/>
                  <a:pt x="1982481" y="1208954"/>
                  <a:pt x="1990165" y="1198709"/>
                </a:cubicBezTo>
                <a:cubicBezTo>
                  <a:pt x="2009479" y="1140767"/>
                  <a:pt x="1983426" y="1212188"/>
                  <a:pt x="2013217" y="1152605"/>
                </a:cubicBezTo>
                <a:cubicBezTo>
                  <a:pt x="2016839" y="1145360"/>
                  <a:pt x="2017710" y="1136998"/>
                  <a:pt x="2020901" y="1129553"/>
                </a:cubicBezTo>
                <a:cubicBezTo>
                  <a:pt x="2025413" y="1119025"/>
                  <a:pt x="2032247" y="1109542"/>
                  <a:pt x="2036269" y="1098817"/>
                </a:cubicBezTo>
                <a:cubicBezTo>
                  <a:pt x="2039977" y="1088929"/>
                  <a:pt x="2041052" y="1078235"/>
                  <a:pt x="2043953" y="1068081"/>
                </a:cubicBezTo>
                <a:cubicBezTo>
                  <a:pt x="2046178" y="1060293"/>
                  <a:pt x="2049076" y="1052713"/>
                  <a:pt x="2051637" y="1045029"/>
                </a:cubicBezTo>
                <a:cubicBezTo>
                  <a:pt x="2054198" y="1027099"/>
                  <a:pt x="2055248" y="1008888"/>
                  <a:pt x="2059321" y="991240"/>
                </a:cubicBezTo>
                <a:cubicBezTo>
                  <a:pt x="2062964" y="975456"/>
                  <a:pt x="2069566" y="960504"/>
                  <a:pt x="2074689" y="945136"/>
                </a:cubicBezTo>
                <a:lnTo>
                  <a:pt x="2097741" y="875980"/>
                </a:lnTo>
                <a:lnTo>
                  <a:pt x="2105425" y="852928"/>
                </a:lnTo>
                <a:cubicBezTo>
                  <a:pt x="2107986" y="845244"/>
                  <a:pt x="2111145" y="837734"/>
                  <a:pt x="2113109" y="829876"/>
                </a:cubicBezTo>
                <a:cubicBezTo>
                  <a:pt x="2115670" y="819631"/>
                  <a:pt x="2118502" y="809449"/>
                  <a:pt x="2120793" y="799140"/>
                </a:cubicBezTo>
                <a:cubicBezTo>
                  <a:pt x="2123626" y="786390"/>
                  <a:pt x="2125309" y="773390"/>
                  <a:pt x="2128477" y="760719"/>
                </a:cubicBezTo>
                <a:cubicBezTo>
                  <a:pt x="2130441" y="752861"/>
                  <a:pt x="2133936" y="745455"/>
                  <a:pt x="2136161" y="737667"/>
                </a:cubicBezTo>
                <a:cubicBezTo>
                  <a:pt x="2139062" y="727513"/>
                  <a:pt x="2140944" y="717085"/>
                  <a:pt x="2143845" y="706931"/>
                </a:cubicBezTo>
                <a:cubicBezTo>
                  <a:pt x="2146070" y="699143"/>
                  <a:pt x="2149772" y="691786"/>
                  <a:pt x="2151529" y="683879"/>
                </a:cubicBezTo>
                <a:cubicBezTo>
                  <a:pt x="2154909" y="668670"/>
                  <a:pt x="2156157" y="653052"/>
                  <a:pt x="2159213" y="637775"/>
                </a:cubicBezTo>
                <a:cubicBezTo>
                  <a:pt x="2161284" y="627419"/>
                  <a:pt x="2164336" y="617284"/>
                  <a:pt x="2166898" y="607039"/>
                </a:cubicBezTo>
                <a:cubicBezTo>
                  <a:pt x="2171902" y="562004"/>
                  <a:pt x="2174956" y="527952"/>
                  <a:pt x="2182266" y="484094"/>
                </a:cubicBezTo>
                <a:cubicBezTo>
                  <a:pt x="2184413" y="471211"/>
                  <a:pt x="2187389" y="458481"/>
                  <a:pt x="2189950" y="445674"/>
                </a:cubicBezTo>
                <a:cubicBezTo>
                  <a:pt x="2187389" y="335536"/>
                  <a:pt x="2187051" y="225324"/>
                  <a:pt x="2182266" y="115261"/>
                </a:cubicBezTo>
                <a:cubicBezTo>
                  <a:pt x="2181522" y="98154"/>
                  <a:pt x="2172053" y="86470"/>
                  <a:pt x="2159213" y="76840"/>
                </a:cubicBezTo>
                <a:cubicBezTo>
                  <a:pt x="2144437" y="65758"/>
                  <a:pt x="2130631" y="51945"/>
                  <a:pt x="2113109" y="46104"/>
                </a:cubicBezTo>
                <a:lnTo>
                  <a:pt x="2067005" y="30736"/>
                </a:lnTo>
                <a:cubicBezTo>
                  <a:pt x="1968626" y="-2057"/>
                  <a:pt x="2052053" y="23052"/>
                  <a:pt x="1805748" y="23052"/>
                </a:cubicBezTo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7414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1022350" y="-171450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Ⅰ</a:t>
            </a:r>
            <a:r>
              <a:rPr lang="zh-CN" altLang="en-US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zh-CN" altLang="en-US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Geological Background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107950" y="1052513"/>
            <a:ext cx="5889625" cy="5759450"/>
            <a:chOff x="68" y="662"/>
            <a:chExt cx="3710" cy="3628"/>
          </a:xfrm>
        </p:grpSpPr>
        <p:pic>
          <p:nvPicPr>
            <p:cNvPr id="18439" name="Picture 4" descr="Geolog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9442" r="31744" b="6419"/>
            <a:stretch>
              <a:fillRect/>
            </a:stretch>
          </p:blipFill>
          <p:spPr bwMode="auto">
            <a:xfrm>
              <a:off x="68" y="662"/>
              <a:ext cx="3710" cy="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 Box 5"/>
            <p:cNvSpPr txBox="1">
              <a:spLocks noChangeArrowheads="1"/>
            </p:cNvSpPr>
            <p:nvPr/>
          </p:nvSpPr>
          <p:spPr bwMode="auto">
            <a:xfrm>
              <a:off x="2472" y="2478"/>
              <a:ext cx="6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600" b="1">
                  <a:solidFill>
                    <a:schemeClr val="bg2"/>
                  </a:solidFill>
                </a:rPr>
                <a:t>Moguqi</a:t>
              </a:r>
              <a:endParaRPr lang="zh-CN" altLang="en-US" sz="1600" b="1">
                <a:solidFill>
                  <a:schemeClr val="bg2"/>
                </a:solidFill>
              </a:endParaRPr>
            </a:p>
          </p:txBody>
        </p:sp>
      </p:grp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084888" y="6350000"/>
            <a:ext cx="3167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1∶100,000 geological map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192838" y="1052513"/>
            <a:ext cx="3017837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Field </a:t>
            </a:r>
            <a:r>
              <a:rPr lang="en-US" altLang="zh-CN" sz="1800" dirty="0" smtClean="0">
                <a:solidFill>
                  <a:schemeClr val="bg2"/>
                </a:solidFill>
                <a:effectLst/>
              </a:rPr>
              <a:t>relationship: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zh-CN" sz="1800" b="1" kern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Intruded by Cretaceous Granites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zh-CN" sz="1800" b="1" dirty="0" smtClean="0">
                <a:solidFill>
                  <a:schemeClr val="bg2"/>
                </a:solidFill>
                <a:effectLst/>
              </a:rPr>
              <a:t>2. Unconformity covered by Jurassic </a:t>
            </a:r>
            <a:r>
              <a:rPr lang="en-US" altLang="zh-CN" sz="1800" b="1" dirty="0" err="1" smtClean="0">
                <a:solidFill>
                  <a:schemeClr val="bg2"/>
                </a:solidFill>
                <a:effectLst/>
              </a:rPr>
              <a:t>Volcanics</a:t>
            </a:r>
            <a:endParaRPr lang="en-US" altLang="zh-CN" sz="1800" b="1" dirty="0" smtClean="0">
              <a:solidFill>
                <a:schemeClr val="bg2"/>
              </a:solidFill>
              <a:effectLst/>
            </a:endParaRP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zh-CN" sz="1800" b="1" kern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Unconformity on the Paleozoic Strata</a:t>
            </a:r>
            <a:endParaRPr lang="en-US" altLang="zh-CN" sz="1800" b="1" kern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8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62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50913" y="0"/>
            <a:ext cx="8229600" cy="868363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Ⅱ</a:t>
            </a:r>
            <a:r>
              <a:rPr lang="en-US" altLang="zh-CN" dirty="0">
                <a:solidFill>
                  <a:srgbClr val="C00000"/>
                </a:solidFill>
              </a:rPr>
              <a:t>.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9359900" cy="1511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basis of 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microscopic </a:t>
            </a: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divided them into 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groups:</a:t>
            </a:r>
            <a:endParaRPr lang="zh-CN" altLang="en-US" b="1" dirty="0" smtClean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zh-CN" altLang="en-US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Basaltic</a:t>
            </a:r>
            <a:r>
              <a:rPr lang="en-US" altLang="zh-CN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b="1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endParaRPr lang="en-US" altLang="zh-CN" b="1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zh-CN" altLang="en-US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zh-CN" altLang="en-US" b="1" dirty="0" smtClean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b="1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Dacites</a:t>
            </a:r>
            <a:endParaRPr lang="zh-CN" altLang="en-US" b="1" dirty="0" smtClean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89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9442" r="31744" b="6419"/>
          <a:stretch>
            <a:fillRect/>
          </a:stretch>
        </p:blipFill>
        <p:spPr bwMode="auto">
          <a:xfrm>
            <a:off x="0" y="404813"/>
            <a:ext cx="6084888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33480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Basaltic 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andesites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2843213" y="2708275"/>
            <a:ext cx="3241675" cy="26654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V="1">
            <a:off x="3059113" y="1125538"/>
            <a:ext cx="3025775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3492500" y="2205038"/>
            <a:ext cx="2592388" cy="936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9096" name="Picture 8" descr="D1099_1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6250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9" descr="D1102_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0" descr="D9033_1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27575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2843213" y="1700213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9100" name="AutoShape 12"/>
          <p:cNvSpPr>
            <a:spLocks noChangeArrowheads="1"/>
          </p:cNvSpPr>
          <p:nvPr/>
        </p:nvSpPr>
        <p:spPr bwMode="auto">
          <a:xfrm>
            <a:off x="3348038" y="1989138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9101" name="AutoShape 13"/>
          <p:cNvSpPr>
            <a:spLocks noChangeArrowheads="1"/>
          </p:cNvSpPr>
          <p:nvPr/>
        </p:nvSpPr>
        <p:spPr bwMode="auto">
          <a:xfrm>
            <a:off x="2700338" y="2492375"/>
            <a:ext cx="215900" cy="2159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3924300" y="342900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2"/>
                </a:solidFill>
              </a:rPr>
              <a:t>Moguqi</a:t>
            </a:r>
            <a:endParaRPr lang="zh-CN" altLang="en-US" sz="1600" b="1">
              <a:solidFill>
                <a:schemeClr val="bg2"/>
              </a:solidFill>
            </a:endParaRPr>
          </a:p>
        </p:txBody>
      </p:sp>
      <p:sp>
        <p:nvSpPr>
          <p:cNvPr id="20494" name="Text Box 4"/>
          <p:cNvSpPr txBox="1">
            <a:spLocks noChangeArrowheads="1"/>
          </p:cNvSpPr>
          <p:nvPr/>
        </p:nvSpPr>
        <p:spPr bwMode="auto">
          <a:xfrm>
            <a:off x="179388" y="6283325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1∶100,000 geological map</a:t>
            </a:r>
            <a:endParaRPr lang="zh-CN" altLang="en-US" sz="1800" b="1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0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122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CN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Augite</a:t>
            </a:r>
            <a:r>
              <a:rPr lang="en-US" altLang="zh-CN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andesite</a:t>
            </a:r>
            <a:r>
              <a:rPr lang="en-US" altLang="zh-CN" dirty="0" smtClean="0">
                <a:solidFill>
                  <a:schemeClr val="bg2"/>
                </a:solidFill>
              </a:rPr>
              <a:t> </a:t>
            </a:r>
            <a:r>
              <a:rPr lang="en-US" altLang="zh-CN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 the microscope: </a:t>
            </a:r>
            <a:endParaRPr lang="zh-CN" altLang="en-US" b="1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/>
          <p:cNvSpPr>
            <a:spLocks noRot="1" noChangeArrowheads="1"/>
          </p:cNvSpPr>
          <p:nvPr/>
        </p:nvSpPr>
        <p:spPr bwMode="auto">
          <a:xfrm>
            <a:off x="1095375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Ⅱ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zh-CN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Petrography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21508" name="Picture 5" descr="B6002-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51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6002-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2916238" y="27082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Aug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7451725" y="25654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Aug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2124075" y="40767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6588125" y="41497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5292725" y="23495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1042988" y="22764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</a:rPr>
              <a:t>Pl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395288" y="4973638"/>
            <a:ext cx="85677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augite andesite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B6002-2,PPL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          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  <a:cs typeface="Arial" charset="0"/>
              </a:rPr>
              <a:t>augite andesite</a:t>
            </a:r>
            <a:r>
              <a:rPr lang="en-US" altLang="zh-CN" sz="18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（</a:t>
            </a:r>
            <a:r>
              <a:rPr lang="en-US" altLang="zh-CN" sz="1800" b="1">
                <a:solidFill>
                  <a:schemeClr val="bg2"/>
                </a:solidFill>
                <a:latin typeface="Arial" charset="0"/>
                <a:cs typeface="Arial" charset="0"/>
              </a:rPr>
              <a:t>B6002-2, XPL</a:t>
            </a:r>
            <a:r>
              <a:rPr lang="zh-CN" alt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）</a:t>
            </a:r>
            <a:endParaRPr lang="en-US" altLang="zh-CN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1517" name="Picture 11" descr="c:\users\123\appdata\roaming\360se6\USERDA~1\Temp\H_MAIN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659" r="8694" b="5156"/>
          <a:stretch>
            <a:fillRect/>
          </a:stretch>
        </p:blipFill>
        <p:spPr bwMode="auto">
          <a:xfrm>
            <a:off x="0" y="0"/>
            <a:ext cx="1071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28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3.4|2.5|14.6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8367</TotalTime>
  <Words>983</Words>
  <Application>Microsoft Office PowerPoint</Application>
  <PresentationFormat>全屏显示(4:3)</PresentationFormat>
  <Paragraphs>177</Paragraphs>
  <Slides>28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Stream</vt:lpstr>
      <vt:lpstr>Late Triassic Volcanics in north Great Xing’an Range, eastern Segment of the CAOB： Implications for magma mixture of residual oceanic slabs and mantle melts</vt:lpstr>
      <vt:lpstr>Outline</vt:lpstr>
      <vt:lpstr>Ⅰ . Geological Background</vt:lpstr>
      <vt:lpstr>Ⅰ. Geological Background</vt:lpstr>
      <vt:lpstr>Ⅰ . Geological Background</vt:lpstr>
      <vt:lpstr>Ⅰ . Geological Background</vt:lpstr>
      <vt:lpstr>Ⅱ. Petrography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123</cp:lastModifiedBy>
  <cp:revision>174</cp:revision>
  <cp:lastPrinted>2014-10-14T07:07:06Z</cp:lastPrinted>
  <dcterms:created xsi:type="dcterms:W3CDTF">2011-06-07T02:30:12Z</dcterms:created>
  <dcterms:modified xsi:type="dcterms:W3CDTF">2014-10-29T06:45:43Z</dcterms:modified>
</cp:coreProperties>
</file>