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257" r:id="rId2"/>
    <p:sldId id="259" r:id="rId3"/>
    <p:sldId id="274" r:id="rId4"/>
    <p:sldId id="258" r:id="rId5"/>
    <p:sldId id="260" r:id="rId6"/>
    <p:sldId id="284" r:id="rId7"/>
    <p:sldId id="297" r:id="rId8"/>
    <p:sldId id="309" r:id="rId9"/>
    <p:sldId id="310" r:id="rId10"/>
    <p:sldId id="264" r:id="rId11"/>
    <p:sldId id="271" r:id="rId12"/>
    <p:sldId id="263" r:id="rId13"/>
    <p:sldId id="290" r:id="rId14"/>
    <p:sldId id="294" r:id="rId15"/>
    <p:sldId id="306" r:id="rId16"/>
    <p:sldId id="308" r:id="rId17"/>
    <p:sldId id="273" r:id="rId18"/>
    <p:sldId id="261" r:id="rId19"/>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45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39" autoAdjust="0"/>
    <p:restoredTop sz="87050" autoAdjust="0"/>
  </p:normalViewPr>
  <p:slideViewPr>
    <p:cSldViewPr>
      <p:cViewPr varScale="1">
        <p:scale>
          <a:sx n="80" d="100"/>
          <a:sy n="80" d="100"/>
        </p:scale>
        <p:origin x="-162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CA"/>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5030AF28-0CC8-440A-A7E0-96EC1788C2AA}" type="datetimeFigureOut">
              <a:rPr lang="en-CA" smtClean="0"/>
              <a:t>17/10/2014</a:t>
            </a:fld>
            <a:endParaRPr lang="en-CA"/>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CA"/>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3D84BCF5-B633-49B6-B36E-ADD3AF7C0C80}" type="slidenum">
              <a:rPr lang="en-CA" smtClean="0"/>
              <a:t>‹#›</a:t>
            </a:fld>
            <a:endParaRPr lang="en-CA"/>
          </a:p>
        </p:txBody>
      </p:sp>
    </p:spTree>
    <p:extLst>
      <p:ext uri="{BB962C8B-B14F-4D97-AF65-F5344CB8AC3E}">
        <p14:creationId xmlns:p14="http://schemas.microsoft.com/office/powerpoint/2010/main" val="24093185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CA"/>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8C4E2B3A-8F08-4E7B-9F9C-FF1C4F4AE5C6}" type="datetimeFigureOut">
              <a:rPr lang="en-CA" smtClean="0"/>
              <a:t>17/10/2014</a:t>
            </a:fld>
            <a:endParaRPr lang="en-CA"/>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CA"/>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CA"/>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210AEF87-2A5F-4E07-A1FC-5766AF3CFDE2}" type="slidenum">
              <a:rPr lang="en-CA" smtClean="0"/>
              <a:t>‹#›</a:t>
            </a:fld>
            <a:endParaRPr lang="en-CA"/>
          </a:p>
        </p:txBody>
      </p:sp>
    </p:spTree>
    <p:extLst>
      <p:ext uri="{BB962C8B-B14F-4D97-AF65-F5344CB8AC3E}">
        <p14:creationId xmlns:p14="http://schemas.microsoft.com/office/powerpoint/2010/main" val="1112492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Good morning everyone. My name is Paul Starr and I am a PhD student working with Dave Pattison at the University of Calgary. Today I am going to be discussing</a:t>
            </a:r>
            <a:r>
              <a:rPr lang="en-CA" baseline="0" dirty="0" smtClean="0"/>
              <a:t> a project I have been working on investigating a beautifully exposed example of a greenschist-amphibolite transition zone sequence located in Flin Flon on the Manitoba-</a:t>
            </a:r>
            <a:r>
              <a:rPr lang="en-CA" baseline="0" dirty="0" err="1" smtClean="0"/>
              <a:t>Sashatchewan</a:t>
            </a:r>
            <a:r>
              <a:rPr lang="en-CA" baseline="0" dirty="0" smtClean="0"/>
              <a:t> border. So this project links in with my broader PhD thesis topic which is investigating equilibrium and kinetics in metamorphism and today I am going to be focussing on the origin of coexisting calcic amphiboles which has been a topic that has attracted considerable interest, generating over 40 papers over more than 6 decades.</a:t>
            </a:r>
            <a:endParaRPr lang="en-CA" dirty="0"/>
          </a:p>
        </p:txBody>
      </p:sp>
      <p:sp>
        <p:nvSpPr>
          <p:cNvPr id="4" name="Slide Number Placeholder 3"/>
          <p:cNvSpPr>
            <a:spLocks noGrp="1"/>
          </p:cNvSpPr>
          <p:nvPr>
            <p:ph type="sldNum" sz="quarter" idx="10"/>
          </p:nvPr>
        </p:nvSpPr>
        <p:spPr/>
        <p:txBody>
          <a:bodyPr/>
          <a:lstStyle/>
          <a:p>
            <a:fld id="{210AEF87-2A5F-4E07-A1FC-5766AF3CFDE2}" type="slidenum">
              <a:rPr lang="en-CA" smtClean="0"/>
              <a:t>1</a:t>
            </a:fld>
            <a:endParaRPr lang="en-CA"/>
          </a:p>
        </p:txBody>
      </p:sp>
    </p:spTree>
    <p:extLst>
      <p:ext uri="{BB962C8B-B14F-4D97-AF65-F5344CB8AC3E}">
        <p14:creationId xmlns:p14="http://schemas.microsoft.com/office/powerpoint/2010/main" val="904768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 this</a:t>
            </a:r>
            <a:r>
              <a:rPr lang="en-CA" baseline="0" dirty="0" smtClean="0"/>
              <a:t> is a plot of compositional data from the literature with the amount of tschermakite substitution plotted on the x axis and the edenite substitution plotted on the y axis. And one can see that with exception of a few points there does indeed appear to be a compositional gap. In addition, you can see that like the Flin Flon data which I added in red, there is considerably more scatter in the hornblende compositions relative to the actinolite which show quite a tight grouping.</a:t>
            </a:r>
            <a:endParaRPr lang="en-CA" dirty="0"/>
          </a:p>
        </p:txBody>
      </p:sp>
      <p:sp>
        <p:nvSpPr>
          <p:cNvPr id="4" name="Slide Number Placeholder 3"/>
          <p:cNvSpPr>
            <a:spLocks noGrp="1"/>
          </p:cNvSpPr>
          <p:nvPr>
            <p:ph type="sldNum" sz="quarter" idx="10"/>
          </p:nvPr>
        </p:nvSpPr>
        <p:spPr/>
        <p:txBody>
          <a:bodyPr/>
          <a:lstStyle/>
          <a:p>
            <a:fld id="{210AEF87-2A5F-4E07-A1FC-5766AF3CFDE2}" type="slidenum">
              <a:rPr lang="en-CA" smtClean="0"/>
              <a:t>11</a:t>
            </a:fld>
            <a:endParaRPr lang="en-CA"/>
          </a:p>
        </p:txBody>
      </p:sp>
    </p:spTree>
    <p:extLst>
      <p:ext uri="{BB962C8B-B14F-4D97-AF65-F5344CB8AC3E}">
        <p14:creationId xmlns:p14="http://schemas.microsoft.com/office/powerpoint/2010/main" val="505717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10AEF87-2A5F-4E07-A1FC-5766AF3CFDE2}" type="slidenum">
              <a:rPr lang="en-CA" smtClean="0"/>
              <a:t>12</a:t>
            </a:fld>
            <a:endParaRPr lang="en-CA"/>
          </a:p>
        </p:txBody>
      </p:sp>
    </p:spTree>
    <p:extLst>
      <p:ext uri="{BB962C8B-B14F-4D97-AF65-F5344CB8AC3E}">
        <p14:creationId xmlns:p14="http://schemas.microsoft.com/office/powerpoint/2010/main" val="1310522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CA" dirty="0" smtClean="0"/>
              <a:t>within the Flin Flon amphibole sequence and within the coexisting amphibole data from the literature.</a:t>
            </a:r>
          </a:p>
          <a:p>
            <a:endParaRPr lang="en-CA" dirty="0"/>
          </a:p>
        </p:txBody>
      </p:sp>
      <p:sp>
        <p:nvSpPr>
          <p:cNvPr id="4" name="Slide Number Placeholder 3"/>
          <p:cNvSpPr>
            <a:spLocks noGrp="1"/>
          </p:cNvSpPr>
          <p:nvPr>
            <p:ph type="sldNum" sz="quarter" idx="10"/>
          </p:nvPr>
        </p:nvSpPr>
        <p:spPr/>
        <p:txBody>
          <a:bodyPr/>
          <a:lstStyle/>
          <a:p>
            <a:fld id="{210AEF87-2A5F-4E07-A1FC-5766AF3CFDE2}" type="slidenum">
              <a:rPr lang="en-CA" smtClean="0"/>
              <a:t>15</a:t>
            </a:fld>
            <a:endParaRPr lang="en-CA"/>
          </a:p>
        </p:txBody>
      </p:sp>
    </p:spTree>
    <p:extLst>
      <p:ext uri="{BB962C8B-B14F-4D97-AF65-F5344CB8AC3E}">
        <p14:creationId xmlns:p14="http://schemas.microsoft.com/office/powerpoint/2010/main" val="3730348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CA" dirty="0" smtClean="0"/>
              <a:t>within the Flin Flon amphibole sequence and within the coexisting amphibole data from the literature.</a:t>
            </a:r>
          </a:p>
          <a:p>
            <a:endParaRPr lang="en-CA" dirty="0"/>
          </a:p>
        </p:txBody>
      </p:sp>
      <p:sp>
        <p:nvSpPr>
          <p:cNvPr id="4" name="Slide Number Placeholder 3"/>
          <p:cNvSpPr>
            <a:spLocks noGrp="1"/>
          </p:cNvSpPr>
          <p:nvPr>
            <p:ph type="sldNum" sz="quarter" idx="10"/>
          </p:nvPr>
        </p:nvSpPr>
        <p:spPr/>
        <p:txBody>
          <a:bodyPr/>
          <a:lstStyle/>
          <a:p>
            <a:fld id="{210AEF87-2A5F-4E07-A1FC-5766AF3CFDE2}" type="slidenum">
              <a:rPr lang="en-CA" smtClean="0"/>
              <a:t>16</a:t>
            </a:fld>
            <a:endParaRPr lang="en-CA"/>
          </a:p>
        </p:txBody>
      </p:sp>
    </p:spTree>
    <p:extLst>
      <p:ext uri="{BB962C8B-B14F-4D97-AF65-F5344CB8AC3E}">
        <p14:creationId xmlns:p14="http://schemas.microsoft.com/office/powerpoint/2010/main" val="3730348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 here is a large scale map of part</a:t>
            </a:r>
            <a:r>
              <a:rPr lang="en-CA" baseline="0" dirty="0" smtClean="0"/>
              <a:t> of the Canadian segment</a:t>
            </a:r>
            <a:r>
              <a:rPr lang="en-CA" dirty="0" smtClean="0"/>
              <a:t> of the Trans-Hudson orogen. The</a:t>
            </a:r>
            <a:r>
              <a:rPr lang="en-CA" baseline="0" dirty="0" smtClean="0"/>
              <a:t> box in black shows the broad area around </a:t>
            </a:r>
            <a:r>
              <a:rPr lang="en-CA" baseline="0" dirty="0" err="1" smtClean="0"/>
              <a:t>flin</a:t>
            </a:r>
            <a:r>
              <a:rPr lang="en-CA" baseline="0" dirty="0" smtClean="0"/>
              <a:t> Flon. And as you can see it lies right on the Saskatchewan-Manitoba border and were approximately half way up the border around 54 and a half degrees North. Geologically the Flin Flon area belongs to the Reindeer zone which forms the internal zone of the Trans Hudson orogen separating the Superior and Hearn cratons. The Reindeer Zone is comprised of a collage of juvenile volcanic and plutonic rock ranging in age from approximately 1.91-1.84Ga.</a:t>
            </a:r>
            <a:endParaRPr lang="en-CA" dirty="0"/>
          </a:p>
        </p:txBody>
      </p:sp>
      <p:sp>
        <p:nvSpPr>
          <p:cNvPr id="4" name="Slide Number Placeholder 3"/>
          <p:cNvSpPr>
            <a:spLocks noGrp="1"/>
          </p:cNvSpPr>
          <p:nvPr>
            <p:ph type="sldNum" sz="quarter" idx="10"/>
          </p:nvPr>
        </p:nvSpPr>
        <p:spPr/>
        <p:txBody>
          <a:bodyPr/>
          <a:lstStyle/>
          <a:p>
            <a:fld id="{210AEF87-2A5F-4E07-A1FC-5766AF3CFDE2}" type="slidenum">
              <a:rPr lang="en-CA" smtClean="0"/>
              <a:t>2</a:t>
            </a:fld>
            <a:endParaRPr lang="en-CA"/>
          </a:p>
        </p:txBody>
      </p:sp>
    </p:spTree>
    <p:extLst>
      <p:ext uri="{BB962C8B-B14F-4D97-AF65-F5344CB8AC3E}">
        <p14:creationId xmlns:p14="http://schemas.microsoft.com/office/powerpoint/2010/main" val="2046338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comprised of basaltic and basaltic andesite </a:t>
            </a:r>
            <a:r>
              <a:rPr lang="en-CA" baseline="0" dirty="0" err="1" smtClean="0"/>
              <a:t>volcanics</a:t>
            </a:r>
            <a:r>
              <a:rPr lang="en-CA" baseline="0" dirty="0" smtClean="0"/>
              <a:t>, as well as more minor tuff and </a:t>
            </a:r>
            <a:r>
              <a:rPr lang="en-CA" baseline="0" dirty="0" err="1" smtClean="0"/>
              <a:t>volcaniclastics</a:t>
            </a:r>
            <a:r>
              <a:rPr lang="en-CA" dirty="0" err="1" smtClean="0"/>
              <a:t>So</a:t>
            </a:r>
            <a:r>
              <a:rPr lang="en-CA" dirty="0" smtClean="0"/>
              <a:t> out of approximately</a:t>
            </a:r>
            <a:r>
              <a:rPr lang="en-CA" baseline="0" dirty="0" smtClean="0"/>
              <a:t> 150 thin sections, I selected a suite of currently around 50 samples – mostly fine grained mafic dykes which were the most compositionally homogeneous generally containing few phenocrysts and amygdules, in addition to pillow basalts. </a:t>
            </a:r>
            <a:r>
              <a:rPr lang="en-CA" dirty="0" smtClean="0"/>
              <a:t>So this is</a:t>
            </a:r>
            <a:r>
              <a:rPr lang="en-CA" baseline="0" dirty="0" smtClean="0"/>
              <a:t> a simplified geological map of my field area which is approximately 8 by 2km. 4 major isograds are located in the area – a </a:t>
            </a:r>
            <a:r>
              <a:rPr lang="en-CA" baseline="0" dirty="0" err="1" smtClean="0"/>
              <a:t>clinozoisite</a:t>
            </a:r>
            <a:r>
              <a:rPr lang="en-CA" baseline="0" dirty="0" smtClean="0"/>
              <a:t>-in isograd above which this </a:t>
            </a:r>
            <a:r>
              <a:rPr lang="en-CA" baseline="0" dirty="0" err="1" smtClean="0"/>
              <a:t>clinozoisite</a:t>
            </a:r>
            <a:r>
              <a:rPr lang="en-CA" baseline="0" dirty="0" smtClean="0"/>
              <a:t> exists with a more Fe-rich epidote phase. A hornblende-in isograd, oligoclase-out, and actinolite-out isograds. A number of new changes have been made to the Digel isograd map including the shifting of the hornblende-in isograd approximately 2km south which extends the zone of coexisting actinolite-hornblende to around 4km thick. In addition is was found that the chlorite and epidote isograds do not lie within this segment of the Hidden Formation.</a:t>
            </a:r>
            <a:endParaRPr lang="en-CA" dirty="0"/>
          </a:p>
        </p:txBody>
      </p:sp>
      <p:sp>
        <p:nvSpPr>
          <p:cNvPr id="4" name="Slide Number Placeholder 3"/>
          <p:cNvSpPr>
            <a:spLocks noGrp="1"/>
          </p:cNvSpPr>
          <p:nvPr>
            <p:ph type="sldNum" sz="quarter" idx="10"/>
          </p:nvPr>
        </p:nvSpPr>
        <p:spPr/>
        <p:txBody>
          <a:bodyPr/>
          <a:lstStyle/>
          <a:p>
            <a:fld id="{210AEF87-2A5F-4E07-A1FC-5766AF3CFDE2}" type="slidenum">
              <a:rPr lang="en-CA" smtClean="0"/>
              <a:t>3</a:t>
            </a:fld>
            <a:endParaRPr lang="en-CA"/>
          </a:p>
        </p:txBody>
      </p:sp>
    </p:spTree>
    <p:extLst>
      <p:ext uri="{BB962C8B-B14F-4D97-AF65-F5344CB8AC3E}">
        <p14:creationId xmlns:p14="http://schemas.microsoft.com/office/powerpoint/2010/main" val="2130952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a:t>
            </a:r>
            <a:r>
              <a:rPr lang="en-CA" baseline="0" dirty="0" smtClean="0"/>
              <a:t> why is Flin Flon the ideal place to carry out such a study. Well it has excellent exposure throughout most of the field area which allowed for a high sampling density. The metamorphism also post-dates the major faulting and folding within the area which means that the metamorphic sequence is relatively intact. And on a microstructural level, the textural relationship between different minerals is not obscured by deformation fabrics.</a:t>
            </a:r>
            <a:endParaRPr lang="en-CA" dirty="0"/>
          </a:p>
        </p:txBody>
      </p:sp>
      <p:sp>
        <p:nvSpPr>
          <p:cNvPr id="4" name="Slide Number Placeholder 3"/>
          <p:cNvSpPr>
            <a:spLocks noGrp="1"/>
          </p:cNvSpPr>
          <p:nvPr>
            <p:ph type="sldNum" sz="quarter" idx="10"/>
          </p:nvPr>
        </p:nvSpPr>
        <p:spPr/>
        <p:txBody>
          <a:bodyPr/>
          <a:lstStyle/>
          <a:p>
            <a:fld id="{210AEF87-2A5F-4E07-A1FC-5766AF3CFDE2}" type="slidenum">
              <a:rPr lang="en-CA" smtClean="0"/>
              <a:t>4</a:t>
            </a:fld>
            <a:endParaRPr lang="en-CA"/>
          </a:p>
        </p:txBody>
      </p:sp>
    </p:spTree>
    <p:extLst>
      <p:ext uri="{BB962C8B-B14F-4D97-AF65-F5344CB8AC3E}">
        <p14:creationId xmlns:p14="http://schemas.microsoft.com/office/powerpoint/2010/main" val="256181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 moving on the main body of the talk which is looking at the calcic amphibole phases, actinolite and hornblende.</a:t>
            </a:r>
            <a:endParaRPr lang="en-CA" dirty="0"/>
          </a:p>
        </p:txBody>
      </p:sp>
      <p:sp>
        <p:nvSpPr>
          <p:cNvPr id="4" name="Slide Number Placeholder 3"/>
          <p:cNvSpPr>
            <a:spLocks noGrp="1"/>
          </p:cNvSpPr>
          <p:nvPr>
            <p:ph type="sldNum" sz="quarter" idx="10"/>
          </p:nvPr>
        </p:nvSpPr>
        <p:spPr/>
        <p:txBody>
          <a:bodyPr/>
          <a:lstStyle/>
          <a:p>
            <a:fld id="{210AEF87-2A5F-4E07-A1FC-5766AF3CFDE2}" type="slidenum">
              <a:rPr lang="en-CA" smtClean="0"/>
              <a:t>5</a:t>
            </a:fld>
            <a:endParaRPr lang="en-CA"/>
          </a:p>
        </p:txBody>
      </p:sp>
    </p:spTree>
    <p:extLst>
      <p:ext uri="{BB962C8B-B14F-4D97-AF65-F5344CB8AC3E}">
        <p14:creationId xmlns:p14="http://schemas.microsoft.com/office/powerpoint/2010/main" val="203346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CA" dirty="0">
                <a:latin typeface="Calibri" pitchFamily="34" charset="0"/>
              </a:rPr>
              <a:t>Actinolite and hornblende distinguished in thin section by colour and pleochroism. Contact between the two amphiboles usually appears sharp. </a:t>
            </a:r>
          </a:p>
          <a:p>
            <a:pPr defTabSz="924458">
              <a:defRPr/>
            </a:pPr>
            <a:r>
              <a:rPr lang="en-CA" dirty="0">
                <a:latin typeface="Calibri" pitchFamily="34" charset="0"/>
              </a:rPr>
              <a:t>However, it was usually difficult to accurately make out grain boundaries in thin section and hence backscatter imaging and x-ray mapping were used.</a:t>
            </a:r>
          </a:p>
          <a:p>
            <a:endParaRPr lang="en-CA" dirty="0">
              <a:latin typeface="Calibri" pitchFamily="34" charset="0"/>
            </a:endParaRPr>
          </a:p>
          <a:p>
            <a:r>
              <a:rPr lang="en-CA" dirty="0">
                <a:latin typeface="Calibri" pitchFamily="34" charset="0"/>
              </a:rPr>
              <a:t>In the image on the left we can see a variety of different textures including regular sharp grain boundaries, euhedral shapes intergrowths and patchy core-rim structures. In the image on the right, I have superimposed Mg and Al compositional maps onto a backscatter image which allows you to nicely distinguish between the two amphiboles. You can see in most of the grains that the intergrowths are patchy but have sharp boundaries.</a:t>
            </a:r>
          </a:p>
          <a:p>
            <a:endParaRPr lang="en-CA" dirty="0">
              <a:latin typeface="Calibri" pitchFamily="34" charset="0"/>
            </a:endParaRPr>
          </a:p>
          <a:p>
            <a:r>
              <a:rPr lang="en-CA" dirty="0">
                <a:latin typeface="Calibri" pitchFamily="34" charset="0"/>
              </a:rPr>
              <a:t>These types of textures are very similar to those described in the literature.</a:t>
            </a:r>
          </a:p>
        </p:txBody>
      </p:sp>
      <p:sp>
        <p:nvSpPr>
          <p:cNvPr id="4" name="Slide Number Placeholder 3"/>
          <p:cNvSpPr>
            <a:spLocks noGrp="1"/>
          </p:cNvSpPr>
          <p:nvPr>
            <p:ph type="sldNum" sz="quarter" idx="10"/>
          </p:nvPr>
        </p:nvSpPr>
        <p:spPr/>
        <p:txBody>
          <a:bodyPr/>
          <a:lstStyle/>
          <a:p>
            <a:fld id="{210AEF87-2A5F-4E07-A1FC-5766AF3CFDE2}" type="slidenum">
              <a:rPr lang="en-CA" smtClean="0"/>
              <a:t>6</a:t>
            </a:fld>
            <a:endParaRPr lang="en-CA"/>
          </a:p>
        </p:txBody>
      </p:sp>
    </p:spTree>
    <p:extLst>
      <p:ext uri="{BB962C8B-B14F-4D97-AF65-F5344CB8AC3E}">
        <p14:creationId xmlns:p14="http://schemas.microsoft.com/office/powerpoint/2010/main" val="3387936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CA" dirty="0">
                <a:latin typeface="Calibri" pitchFamily="34" charset="0"/>
              </a:rPr>
              <a:t>The light green amphibole is restricted in composition and &gt;95% of grains classify as actinolite.</a:t>
            </a:r>
          </a:p>
          <a:p>
            <a:endParaRPr lang="en-CA" dirty="0"/>
          </a:p>
        </p:txBody>
      </p:sp>
      <p:sp>
        <p:nvSpPr>
          <p:cNvPr id="4" name="Slide Number Placeholder 3"/>
          <p:cNvSpPr>
            <a:spLocks noGrp="1"/>
          </p:cNvSpPr>
          <p:nvPr>
            <p:ph type="sldNum" sz="quarter" idx="10"/>
          </p:nvPr>
        </p:nvSpPr>
        <p:spPr/>
        <p:txBody>
          <a:bodyPr/>
          <a:lstStyle/>
          <a:p>
            <a:fld id="{210AEF87-2A5F-4E07-A1FC-5766AF3CFDE2}" type="slidenum">
              <a:rPr lang="en-CA" smtClean="0"/>
              <a:t>7</a:t>
            </a:fld>
            <a:endParaRPr lang="en-CA"/>
          </a:p>
        </p:txBody>
      </p:sp>
    </p:spTree>
    <p:extLst>
      <p:ext uri="{BB962C8B-B14F-4D97-AF65-F5344CB8AC3E}">
        <p14:creationId xmlns:p14="http://schemas.microsoft.com/office/powerpoint/2010/main" val="2990832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 these</a:t>
            </a:r>
            <a:r>
              <a:rPr lang="en-CA" baseline="0" dirty="0" smtClean="0"/>
              <a:t> plots show various compositional parameters plotted against distance north of the bottom of the field area which given  the location of the isograds, the changes in mineral modes and compositions is taken as a good proxy for increasing grade. Each of these points is the average actinolite (black) or average hornblende/tschermakite (brown) for a sample. For each sample, between 6-15 actinolite-hornblende pairs were analysed (about an average of 10 pairs, so 20 amphibole analyses per sample).  </a:t>
            </a:r>
            <a:endParaRPr lang="en-CA" dirty="0"/>
          </a:p>
        </p:txBody>
      </p:sp>
      <p:sp>
        <p:nvSpPr>
          <p:cNvPr id="4" name="Slide Number Placeholder 3"/>
          <p:cNvSpPr>
            <a:spLocks noGrp="1"/>
          </p:cNvSpPr>
          <p:nvPr>
            <p:ph type="sldNum" sz="quarter" idx="10"/>
          </p:nvPr>
        </p:nvSpPr>
        <p:spPr/>
        <p:txBody>
          <a:bodyPr/>
          <a:lstStyle/>
          <a:p>
            <a:fld id="{210AEF87-2A5F-4E07-A1FC-5766AF3CFDE2}" type="slidenum">
              <a:rPr lang="en-CA" smtClean="0"/>
              <a:t>8</a:t>
            </a:fld>
            <a:endParaRPr lang="en-CA"/>
          </a:p>
        </p:txBody>
      </p:sp>
    </p:spTree>
    <p:extLst>
      <p:ext uri="{BB962C8B-B14F-4D97-AF65-F5344CB8AC3E}">
        <p14:creationId xmlns:p14="http://schemas.microsoft.com/office/powerpoint/2010/main" val="1523699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 I have also plotted the data in terms of the tschermakite and edenite</a:t>
            </a:r>
            <a:r>
              <a:rPr lang="en-CA" baseline="0" dirty="0" smtClean="0"/>
              <a:t> vectors. The vectors used are described in Schumacher (2007) and show the amount of tschermakite and edenite substitution relative to end-member </a:t>
            </a:r>
            <a:r>
              <a:rPr lang="en-CA" baseline="0" dirty="0" err="1" smtClean="0"/>
              <a:t>tremolite</a:t>
            </a:r>
            <a:r>
              <a:rPr lang="en-CA" baseline="0" dirty="0" smtClean="0"/>
              <a:t>. </a:t>
            </a:r>
            <a:endParaRPr lang="en-CA" dirty="0"/>
          </a:p>
        </p:txBody>
      </p:sp>
      <p:sp>
        <p:nvSpPr>
          <p:cNvPr id="4" name="Slide Number Placeholder 3"/>
          <p:cNvSpPr>
            <a:spLocks noGrp="1"/>
          </p:cNvSpPr>
          <p:nvPr>
            <p:ph type="sldNum" sz="quarter" idx="10"/>
          </p:nvPr>
        </p:nvSpPr>
        <p:spPr/>
        <p:txBody>
          <a:bodyPr/>
          <a:lstStyle/>
          <a:p>
            <a:fld id="{210AEF87-2A5F-4E07-A1FC-5766AF3CFDE2}" type="slidenum">
              <a:rPr lang="en-CA" smtClean="0"/>
              <a:t>9</a:t>
            </a:fld>
            <a:endParaRPr lang="en-CA"/>
          </a:p>
        </p:txBody>
      </p:sp>
    </p:spTree>
    <p:extLst>
      <p:ext uri="{BB962C8B-B14F-4D97-AF65-F5344CB8AC3E}">
        <p14:creationId xmlns:p14="http://schemas.microsoft.com/office/powerpoint/2010/main" val="3077074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0A336F3-5C80-444A-B6D4-EAB0207C7D1F}" type="datetimeFigureOut">
              <a:rPr lang="en-CA" smtClean="0"/>
              <a:t>17/10/2014</a:t>
            </a:fld>
            <a:endParaRPr lang="en-CA"/>
          </a:p>
        </p:txBody>
      </p:sp>
      <p:sp>
        <p:nvSpPr>
          <p:cNvPr id="19" name="Footer Placeholder 18"/>
          <p:cNvSpPr>
            <a:spLocks noGrp="1"/>
          </p:cNvSpPr>
          <p:nvPr>
            <p:ph type="ftr" sz="quarter" idx="11"/>
          </p:nvPr>
        </p:nvSpPr>
        <p:spPr/>
        <p:txBody>
          <a:bodyPr/>
          <a:lstStyle/>
          <a:p>
            <a:endParaRPr lang="en-CA"/>
          </a:p>
        </p:txBody>
      </p:sp>
      <p:sp>
        <p:nvSpPr>
          <p:cNvPr id="27" name="Slide Number Placeholder 26"/>
          <p:cNvSpPr>
            <a:spLocks noGrp="1"/>
          </p:cNvSpPr>
          <p:nvPr>
            <p:ph type="sldNum" sz="quarter" idx="12"/>
          </p:nvPr>
        </p:nvSpPr>
        <p:spPr/>
        <p:txBody>
          <a:bodyPr/>
          <a:lstStyle/>
          <a:p>
            <a:fld id="{11FBDAD3-BB12-45F0-A85C-1A92DAC7469A}" type="slidenum">
              <a:rPr lang="en-CA" smtClean="0"/>
              <a:t>‹#›</a:t>
            </a:fld>
            <a:endParaRPr lang="en-C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0A336F3-5C80-444A-B6D4-EAB0207C7D1F}" type="datetimeFigureOut">
              <a:rPr lang="en-CA" smtClean="0"/>
              <a:t>17/10/2014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1FBDAD3-BB12-45F0-A85C-1A92DAC7469A}"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0A336F3-5C80-444A-B6D4-EAB0207C7D1F}" type="datetimeFigureOut">
              <a:rPr lang="en-CA" smtClean="0"/>
              <a:t>17/10/2014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1FBDAD3-BB12-45F0-A85C-1A92DAC7469A}"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0A336F3-5C80-444A-B6D4-EAB0207C7D1F}" type="datetimeFigureOut">
              <a:rPr lang="en-CA" smtClean="0"/>
              <a:t>17/10/2014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1FBDAD3-BB12-45F0-A85C-1A92DAC7469A}" type="slidenum">
              <a:rPr lang="en-CA" smtClean="0"/>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0A336F3-5C80-444A-B6D4-EAB0207C7D1F}" type="datetimeFigureOut">
              <a:rPr lang="en-CA" smtClean="0"/>
              <a:t>17/10/2014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1FBDAD3-BB12-45F0-A85C-1A92DAC7469A}" type="slidenum">
              <a:rPr lang="en-CA" smtClean="0"/>
              <a:t>‹#›</a:t>
            </a:fld>
            <a:endParaRPr lang="en-C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0A336F3-5C80-444A-B6D4-EAB0207C7D1F}" type="datetimeFigureOut">
              <a:rPr lang="en-CA" smtClean="0"/>
              <a:t>17/10/2014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1FBDAD3-BB12-45F0-A85C-1A92DAC7469A}" type="slidenum">
              <a:rPr lang="en-CA" smtClean="0"/>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0A336F3-5C80-444A-B6D4-EAB0207C7D1F}" type="datetimeFigureOut">
              <a:rPr lang="en-CA" smtClean="0"/>
              <a:t>17/10/2014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1FBDAD3-BB12-45F0-A85C-1A92DAC7469A}" type="slidenum">
              <a:rPr lang="en-CA" smtClean="0"/>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E0A336F3-5C80-444A-B6D4-EAB0207C7D1F}" type="datetimeFigureOut">
              <a:rPr lang="en-CA" smtClean="0"/>
              <a:t>17/10/2014</a:t>
            </a:fld>
            <a:endParaRPr lang="en-CA"/>
          </a:p>
        </p:txBody>
      </p:sp>
      <p:sp>
        <p:nvSpPr>
          <p:cNvPr id="8" name="Slide Number Placeholder 7"/>
          <p:cNvSpPr>
            <a:spLocks noGrp="1"/>
          </p:cNvSpPr>
          <p:nvPr>
            <p:ph type="sldNum" sz="quarter" idx="11"/>
          </p:nvPr>
        </p:nvSpPr>
        <p:spPr/>
        <p:txBody>
          <a:bodyPr/>
          <a:lstStyle/>
          <a:p>
            <a:fld id="{11FBDAD3-BB12-45F0-A85C-1A92DAC7469A}" type="slidenum">
              <a:rPr lang="en-CA" smtClean="0"/>
              <a:t>‹#›</a:t>
            </a:fld>
            <a:endParaRPr lang="en-CA"/>
          </a:p>
        </p:txBody>
      </p:sp>
      <p:sp>
        <p:nvSpPr>
          <p:cNvPr id="9" name="Footer Placeholder 8"/>
          <p:cNvSpPr>
            <a:spLocks noGrp="1"/>
          </p:cNvSpPr>
          <p:nvPr>
            <p:ph type="ftr" sz="quarter" idx="12"/>
          </p:nvPr>
        </p:nvSpPr>
        <p:spPr/>
        <p:txBody>
          <a:bodyPr/>
          <a:lstStyle/>
          <a:p>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336F3-5C80-444A-B6D4-EAB0207C7D1F}" type="datetimeFigureOut">
              <a:rPr lang="en-CA" smtClean="0"/>
              <a:t>17/10/2014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1FBDAD3-BB12-45F0-A85C-1A92DAC7469A}"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0A336F3-5C80-444A-B6D4-EAB0207C7D1F}" type="datetimeFigureOut">
              <a:rPr lang="en-CA" smtClean="0"/>
              <a:t>17/10/2014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8156448" y="6422064"/>
            <a:ext cx="762000" cy="365125"/>
          </a:xfrm>
        </p:spPr>
        <p:txBody>
          <a:bodyPr/>
          <a:lstStyle/>
          <a:p>
            <a:fld id="{11FBDAD3-BB12-45F0-A85C-1A92DAC7469A}" type="slidenum">
              <a:rPr lang="en-CA" smtClean="0"/>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E0A336F3-5C80-444A-B6D4-EAB0207C7D1F}" type="datetimeFigureOut">
              <a:rPr lang="en-CA" smtClean="0"/>
              <a:t>17/10/2014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1FBDAD3-BB12-45F0-A85C-1A92DAC7469A}" type="slidenum">
              <a:rPr lang="en-CA" smtClean="0"/>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3000"/>
            <a:lum/>
          </a:blip>
          <a:srcRect/>
          <a:stretch>
            <a:fillRect l="-6000" r="-6000"/>
          </a:stretch>
        </a:blipFill>
        <a:effectLst/>
      </p:bgPr>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E0A336F3-5C80-444A-B6D4-EAB0207C7D1F}" type="datetimeFigureOut">
              <a:rPr lang="en-CA" smtClean="0"/>
              <a:t>17/10/2014</a:t>
            </a:fld>
            <a:endParaRPr lang="en-CA"/>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CA"/>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11FBDAD3-BB12-45F0-A85C-1A92DAC7469A}" type="slidenum">
              <a:rPr lang="en-CA" smtClean="0"/>
              <a:t>‹#›</a:t>
            </a:fld>
            <a:endParaRPr lang="en-CA"/>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0112" y="2996952"/>
            <a:ext cx="9078392" cy="3168352"/>
          </a:xfrm>
          <a:prstGeom prst="rect">
            <a:avLst/>
          </a:prstGeom>
          <a:solidFill>
            <a:schemeClr val="bg1">
              <a:alpha val="61000"/>
            </a:schemeClr>
          </a:solidFill>
          <a:ln w="76200">
            <a:gradFill>
              <a:gsLst>
                <a:gs pos="0">
                  <a:schemeClr val="bg1">
                    <a:alpha val="79000"/>
                  </a:schemeClr>
                </a:gs>
                <a:gs pos="100000">
                  <a:schemeClr val="accent1">
                    <a:tint val="44500"/>
                    <a:satMod val="160000"/>
                    <a:alpha val="74000"/>
                  </a:schemeClr>
                </a:gs>
                <a:gs pos="100000">
                  <a:schemeClr val="accent1">
                    <a:tint val="23500"/>
                    <a:satMod val="160000"/>
                  </a:schemeClr>
                </a:gs>
              </a:gsLst>
              <a:lin ang="5400000" scaled="0"/>
            </a:gradFill>
          </a:ln>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CA" sz="2400" b="1" dirty="0" smtClean="0"/>
              <a:t>The </a:t>
            </a:r>
            <a:r>
              <a:rPr lang="en-CA" sz="2400" b="1" dirty="0"/>
              <a:t>origin of </a:t>
            </a:r>
            <a:r>
              <a:rPr lang="en-CA" sz="2400" b="1" dirty="0" smtClean="0"/>
              <a:t>actinolite-hornblende </a:t>
            </a:r>
            <a:r>
              <a:rPr lang="en-CA" sz="2400" b="1" dirty="0"/>
              <a:t>intergrowths in </a:t>
            </a:r>
            <a:r>
              <a:rPr lang="en-CA" sz="2400" b="1" dirty="0" smtClean="0"/>
              <a:t>the greenschist-amphibolite transition zone: </a:t>
            </a:r>
            <a:r>
              <a:rPr lang="en-CA" sz="2400" b="1" dirty="0"/>
              <a:t>An example from the Flin Flon – Glennie </a:t>
            </a:r>
            <a:r>
              <a:rPr lang="en-CA" sz="2400" b="1" dirty="0" smtClean="0"/>
              <a:t>Complex, Manitoba/Saskatchewan</a:t>
            </a:r>
            <a:endParaRPr lang="en-CA" sz="2400" dirty="0"/>
          </a:p>
          <a:p>
            <a:pPr algn="ctr"/>
            <a:endParaRPr lang="en-CA" sz="2400" b="1" dirty="0" smtClean="0">
              <a:solidFill>
                <a:schemeClr val="accent1">
                  <a:lumMod val="60000"/>
                  <a:lumOff val="40000"/>
                </a:schemeClr>
              </a:solidFill>
            </a:endParaRPr>
          </a:p>
          <a:p>
            <a:pPr algn="ctr"/>
            <a:r>
              <a:rPr lang="en-CA" sz="2400" b="1" dirty="0" smtClean="0">
                <a:solidFill>
                  <a:schemeClr val="accent1">
                    <a:lumMod val="60000"/>
                    <a:lumOff val="40000"/>
                  </a:schemeClr>
                </a:solidFill>
              </a:rPr>
              <a:t>GSA 2014</a:t>
            </a:r>
          </a:p>
          <a:p>
            <a:pPr algn="ctr"/>
            <a:r>
              <a:rPr lang="en-CA" sz="2400" b="1" dirty="0" smtClean="0">
                <a:solidFill>
                  <a:schemeClr val="accent6">
                    <a:lumMod val="40000"/>
                    <a:lumOff val="60000"/>
                  </a:schemeClr>
                </a:solidFill>
              </a:rPr>
              <a:t>Paul Starr (University of Calgary) </a:t>
            </a:r>
          </a:p>
          <a:p>
            <a:pPr algn="ctr"/>
            <a:r>
              <a:rPr lang="en-CA" sz="2400" dirty="0" smtClean="0">
                <a:solidFill>
                  <a:schemeClr val="accent6">
                    <a:lumMod val="40000"/>
                    <a:lumOff val="60000"/>
                  </a:schemeClr>
                </a:solidFill>
              </a:rPr>
              <a:t>Dr. David Pattison (University of Calgary)</a:t>
            </a:r>
          </a:p>
          <a:p>
            <a:pPr algn="ctr"/>
            <a:r>
              <a:rPr lang="en-CA" sz="2400" dirty="0" smtClean="0">
                <a:solidFill>
                  <a:schemeClr val="accent6">
                    <a:lumMod val="40000"/>
                    <a:lumOff val="60000"/>
                  </a:schemeClr>
                </a:solidFill>
              </a:rPr>
              <a:t>Dr. Doreen Ames (Geological Survey of Canada)</a:t>
            </a:r>
            <a:endParaRPr lang="en-CA" sz="2400" dirty="0">
              <a:solidFill>
                <a:schemeClr val="accent6">
                  <a:lumMod val="40000"/>
                  <a:lumOff val="60000"/>
                </a:schemeClr>
              </a:solidFill>
            </a:endParaRPr>
          </a:p>
        </p:txBody>
      </p:sp>
    </p:spTree>
    <p:extLst>
      <p:ext uri="{BB962C8B-B14F-4D97-AF65-F5344CB8AC3E}">
        <p14:creationId xmlns:p14="http://schemas.microsoft.com/office/powerpoint/2010/main" val="26813007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47248" cy="1143000"/>
          </a:xfrm>
          <a:gradFill>
            <a:gsLst>
              <a:gs pos="0">
                <a:schemeClr val="bg2">
                  <a:lumMod val="75000"/>
                </a:schemeClr>
              </a:gs>
              <a:gs pos="100000">
                <a:schemeClr val="accent6">
                  <a:lumMod val="50000"/>
                </a:schemeClr>
              </a:gs>
            </a:gsLst>
            <a:lin ang="27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a:noAutofit/>
          </a:bodyPr>
          <a:lstStyle/>
          <a:p>
            <a:pPr algn="ctr"/>
            <a:r>
              <a:rPr lang="en-CA" sz="3200" dirty="0" smtClean="0"/>
              <a:t>Amphibole Chemistry Data from the literature</a:t>
            </a:r>
            <a:endParaRPr lang="en-CA" sz="3200" dirty="0"/>
          </a:p>
        </p:txBody>
      </p:sp>
      <p:sp>
        <p:nvSpPr>
          <p:cNvPr id="3" name="Content Placeholder 2"/>
          <p:cNvSpPr>
            <a:spLocks noGrp="1"/>
          </p:cNvSpPr>
          <p:nvPr>
            <p:ph idx="1"/>
          </p:nvPr>
        </p:nvSpPr>
        <p:spPr>
          <a:xfrm>
            <a:off x="457200" y="1600201"/>
            <a:ext cx="8147248" cy="3196952"/>
          </a:xfrm>
          <a:gradFill>
            <a:gsLst>
              <a:gs pos="0">
                <a:schemeClr val="bg2">
                  <a:lumMod val="75000"/>
                </a:schemeClr>
              </a:gs>
              <a:gs pos="100000">
                <a:schemeClr val="accent6">
                  <a:lumMod val="50000"/>
                </a:schemeClr>
              </a:gs>
            </a:gsLst>
            <a:lin ang="27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a:normAutofit/>
          </a:bodyPr>
          <a:lstStyle/>
          <a:p>
            <a:endParaRPr lang="en-CA" sz="900" dirty="0" smtClean="0">
              <a:latin typeface="Calibri" pitchFamily="34" charset="0"/>
            </a:endParaRPr>
          </a:p>
          <a:p>
            <a:r>
              <a:rPr lang="en-CA" dirty="0" smtClean="0">
                <a:latin typeface="Calibri" pitchFamily="34" charset="0"/>
              </a:rPr>
              <a:t>Coexisting actinolite and hornblende mineral analyses collected from 18 papers.</a:t>
            </a:r>
          </a:p>
          <a:p>
            <a:pPr lvl="1"/>
            <a:r>
              <a:rPr lang="en-CA" dirty="0" smtClean="0">
                <a:latin typeface="Calibri" pitchFamily="34" charset="0"/>
              </a:rPr>
              <a:t>15 contain sets of actinolite-hornblende pairs from greenschist-amphibolite transition zone sequences</a:t>
            </a:r>
          </a:p>
          <a:p>
            <a:pPr lvl="1"/>
            <a:r>
              <a:rPr lang="en-CA" dirty="0" err="1" smtClean="0">
                <a:latin typeface="Calibri" pitchFamily="34" charset="0"/>
              </a:rPr>
              <a:t>Smelik</a:t>
            </a:r>
            <a:r>
              <a:rPr lang="en-CA" dirty="0" smtClean="0">
                <a:latin typeface="Calibri" pitchFamily="34" charset="0"/>
              </a:rPr>
              <a:t> et al. (1991) contains analyses from exsolution lamellae</a:t>
            </a:r>
          </a:p>
          <a:p>
            <a:endParaRPr lang="en-CA" dirty="0"/>
          </a:p>
        </p:txBody>
      </p:sp>
    </p:spTree>
    <p:extLst>
      <p:ext uri="{BB962C8B-B14F-4D97-AF65-F5344CB8AC3E}">
        <p14:creationId xmlns:p14="http://schemas.microsoft.com/office/powerpoint/2010/main" val="6568980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74638"/>
            <a:ext cx="8219256" cy="1143000"/>
          </a:xfrm>
          <a:prstGeom prst="rect">
            <a:avLst/>
          </a:prstGeom>
          <a:gradFill>
            <a:gsLst>
              <a:gs pos="0">
                <a:schemeClr val="bg2">
                  <a:lumMod val="75000"/>
                </a:schemeClr>
              </a:gs>
              <a:gs pos="100000">
                <a:schemeClr val="accent6">
                  <a:lumMod val="50000"/>
                </a:schemeClr>
              </a:gs>
            </a:gsLst>
            <a:lin ang="27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CA" sz="3200" dirty="0" smtClean="0"/>
              <a:t>Amphibole Chemistry Data from the literature</a:t>
            </a:r>
            <a:endParaRPr lang="en-CA" sz="32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376" y="1700808"/>
            <a:ext cx="6714903" cy="453650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9375" y="1700808"/>
            <a:ext cx="6714903" cy="4536504"/>
          </a:xfrm>
          <a:prstGeom prst="rect">
            <a:avLst/>
          </a:prstGeom>
        </p:spPr>
      </p:pic>
    </p:spTree>
    <p:extLst>
      <p:ext uri="{BB962C8B-B14F-4D97-AF65-F5344CB8AC3E}">
        <p14:creationId xmlns:p14="http://schemas.microsoft.com/office/powerpoint/2010/main" val="10417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492896"/>
            <a:ext cx="8075240" cy="1512168"/>
          </a:xfrm>
          <a:gradFill>
            <a:gsLst>
              <a:gs pos="0">
                <a:schemeClr val="bg2">
                  <a:lumMod val="75000"/>
                </a:schemeClr>
              </a:gs>
              <a:gs pos="100000">
                <a:schemeClr val="accent6">
                  <a:lumMod val="50000"/>
                </a:schemeClr>
              </a:gs>
            </a:gsLst>
            <a:lin ang="27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a:normAutofit/>
          </a:bodyPr>
          <a:lstStyle/>
          <a:p>
            <a:pPr algn="ctr"/>
            <a:r>
              <a:rPr lang="en-CA" sz="4400" dirty="0" smtClean="0"/>
              <a:t>Origin of Coexisting </a:t>
            </a:r>
            <a:r>
              <a:rPr lang="en-CA" sz="4400" dirty="0"/>
              <a:t>C</a:t>
            </a:r>
            <a:r>
              <a:rPr lang="en-CA" sz="4400" dirty="0" smtClean="0"/>
              <a:t>alcic Amphiboles</a:t>
            </a:r>
            <a:endParaRPr lang="en-CA" sz="4400" dirty="0"/>
          </a:p>
        </p:txBody>
      </p:sp>
    </p:spTree>
    <p:extLst>
      <p:ext uri="{BB962C8B-B14F-4D97-AF65-F5344CB8AC3E}">
        <p14:creationId xmlns:p14="http://schemas.microsoft.com/office/powerpoint/2010/main" val="3827081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1143000"/>
          </a:xfrm>
          <a:gradFill>
            <a:gsLst>
              <a:gs pos="0">
                <a:schemeClr val="bg2">
                  <a:lumMod val="75000"/>
                </a:schemeClr>
              </a:gs>
              <a:gs pos="100000">
                <a:schemeClr val="accent6">
                  <a:lumMod val="50000"/>
                </a:schemeClr>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a:noAutofit/>
          </a:bodyPr>
          <a:lstStyle/>
          <a:p>
            <a:pPr algn="ctr"/>
            <a:r>
              <a:rPr lang="en-CA" sz="3200" dirty="0" smtClean="0"/>
              <a:t>Model I – Equilibrium:</a:t>
            </a:r>
            <a:br>
              <a:rPr lang="en-CA" sz="3200" dirty="0" smtClean="0"/>
            </a:br>
            <a:r>
              <a:rPr lang="en-CA" sz="3200" dirty="0" smtClean="0"/>
              <a:t>Actinolite-Hornblende Miscibility Gap</a:t>
            </a:r>
            <a:endParaRPr lang="en-CA" sz="3200" dirty="0"/>
          </a:p>
        </p:txBody>
      </p:sp>
      <p:sp>
        <p:nvSpPr>
          <p:cNvPr id="3" name="Content Placeholder 2"/>
          <p:cNvSpPr>
            <a:spLocks noGrp="1"/>
          </p:cNvSpPr>
          <p:nvPr>
            <p:ph idx="1"/>
          </p:nvPr>
        </p:nvSpPr>
        <p:spPr>
          <a:xfrm>
            <a:off x="457200" y="1600201"/>
            <a:ext cx="8219256" cy="2260847"/>
          </a:xfrm>
          <a:gradFill>
            <a:gsLst>
              <a:gs pos="0">
                <a:schemeClr val="bg2">
                  <a:lumMod val="75000"/>
                </a:schemeClr>
              </a:gs>
              <a:gs pos="100000">
                <a:schemeClr val="accent6">
                  <a:lumMod val="50000"/>
                </a:schemeClr>
              </a:gs>
            </a:gsLst>
            <a:lin ang="27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a:normAutofit/>
          </a:bodyPr>
          <a:lstStyle/>
          <a:p>
            <a:endParaRPr lang="en-CA" sz="900" dirty="0" smtClean="0">
              <a:latin typeface="Calibri" pitchFamily="34" charset="0"/>
            </a:endParaRPr>
          </a:p>
          <a:p>
            <a:r>
              <a:rPr lang="en-CA" sz="2600" dirty="0" smtClean="0">
                <a:latin typeface="Calibri" pitchFamily="34" charset="0"/>
              </a:rPr>
              <a:t>The gap can be principally described as a discontinuity in the tschermakite and edenite components between the coexisting amphiboles.</a:t>
            </a:r>
          </a:p>
          <a:p>
            <a:endParaRPr lang="en-CA" dirty="0" smtClean="0"/>
          </a:p>
          <a:p>
            <a:pPr marL="36576" indent="0">
              <a:buNone/>
            </a:pPr>
            <a:endParaRPr lang="en-CA" dirty="0"/>
          </a:p>
        </p:txBody>
      </p:sp>
      <p:sp>
        <p:nvSpPr>
          <p:cNvPr id="4" name="TextBox 3"/>
          <p:cNvSpPr txBox="1"/>
          <p:nvPr/>
        </p:nvSpPr>
        <p:spPr>
          <a:xfrm>
            <a:off x="149712" y="4509120"/>
            <a:ext cx="8856983" cy="1631216"/>
          </a:xfrm>
          <a:prstGeom prst="rect">
            <a:avLst/>
          </a:prstGeom>
          <a:solidFill>
            <a:schemeClr val="bg1"/>
          </a:solidFill>
        </p:spPr>
        <p:txBody>
          <a:bodyPr wrap="square" rtlCol="0">
            <a:spAutoFit/>
          </a:bodyPr>
          <a:lstStyle/>
          <a:p>
            <a:pPr marL="36576" lvl="0" algn="ctr"/>
            <a:r>
              <a:rPr lang="en-CA" sz="2000" b="1" u="sng" dirty="0" smtClean="0">
                <a:latin typeface="Calibri" pitchFamily="34" charset="0"/>
              </a:rPr>
              <a:t>Predicted </a:t>
            </a:r>
            <a:r>
              <a:rPr lang="en-CA" sz="2000" b="1" u="sng" dirty="0">
                <a:latin typeface="Calibri" pitchFamily="34" charset="0"/>
              </a:rPr>
              <a:t>C</a:t>
            </a:r>
            <a:r>
              <a:rPr lang="en-CA" sz="2000" b="1" u="sng" dirty="0" smtClean="0">
                <a:latin typeface="Calibri" pitchFamily="34" charset="0"/>
              </a:rPr>
              <a:t>ompositional </a:t>
            </a:r>
            <a:r>
              <a:rPr lang="en-CA" sz="2000" b="1" u="sng" dirty="0">
                <a:latin typeface="Calibri" pitchFamily="34" charset="0"/>
              </a:rPr>
              <a:t>V</a:t>
            </a:r>
            <a:r>
              <a:rPr lang="en-CA" sz="2000" b="1" u="sng" dirty="0" smtClean="0">
                <a:latin typeface="Calibri" pitchFamily="34" charset="0"/>
              </a:rPr>
              <a:t>ariation:</a:t>
            </a:r>
          </a:p>
          <a:p>
            <a:pPr marL="379476" lvl="0" indent="-342900">
              <a:buFont typeface="Arial" pitchFamily="34" charset="0"/>
              <a:buChar char="•"/>
            </a:pPr>
            <a:r>
              <a:rPr lang="en-CA" sz="2000" b="1" dirty="0" smtClean="0">
                <a:latin typeface="Calibri" pitchFamily="34" charset="0"/>
              </a:rPr>
              <a:t>The size of the compositional gap should decrease with increasing grade.</a:t>
            </a:r>
          </a:p>
          <a:p>
            <a:pPr marL="379476" lvl="0" indent="-342900">
              <a:buFont typeface="Arial" pitchFamily="34" charset="0"/>
              <a:buChar char="•"/>
            </a:pPr>
            <a:r>
              <a:rPr lang="en-CA" sz="2000" b="1" dirty="0" smtClean="0">
                <a:latin typeface="Calibri" pitchFamily="34" charset="0"/>
              </a:rPr>
              <a:t>The compositional gap should be at a minimum close to the actinolite-out isograd.</a:t>
            </a:r>
          </a:p>
          <a:p>
            <a:pPr marL="379476" lvl="0" indent="-342900">
              <a:buFont typeface="Arial" pitchFamily="34" charset="0"/>
              <a:buChar char="•"/>
            </a:pPr>
            <a:endParaRPr lang="en-CA" sz="2000" b="1" dirty="0">
              <a:latin typeface="Calibri"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112654"/>
            <a:ext cx="4304408" cy="4265603"/>
          </a:xfrm>
          <a:prstGeom prst="rect">
            <a:avLst/>
          </a:prstGeom>
        </p:spPr>
      </p:pic>
    </p:spTree>
    <p:extLst>
      <p:ext uri="{BB962C8B-B14F-4D97-AF65-F5344CB8AC3E}">
        <p14:creationId xmlns:p14="http://schemas.microsoft.com/office/powerpoint/2010/main" val="345407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xit" presetSubtype="0" fill="hold" grpId="0" nodeType="withEffect">
                                  <p:stCondLst>
                                    <p:cond delay="0"/>
                                  </p:stCondLst>
                                  <p:childTnLst>
                                    <p:animEffect transition="out" filter="fade">
                                      <p:cBhvr>
                                        <p:cTn id="12" dur="500"/>
                                        <p:tgtEl>
                                          <p:spTgt spid="3">
                                            <p:txEl>
                                              <p:pRg st="1" end="1"/>
                                            </p:txEl>
                                          </p:spTgt>
                                        </p:tgtEl>
                                      </p:cBhvr>
                                    </p:animEffect>
                                    <p:set>
                                      <p:cBhvr>
                                        <p:cTn id="13" dur="1" fill="hold">
                                          <p:stCondLst>
                                            <p:cond delay="499"/>
                                          </p:stCondLst>
                                        </p:cTn>
                                        <p:tgtEl>
                                          <p:spTgt spid="3">
                                            <p:txEl>
                                              <p:pRg st="1" end="1"/>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
                                            <p:bg/>
                                          </p:spTgt>
                                        </p:tgtEl>
                                      </p:cBhvr>
                                    </p:animEffect>
                                    <p:set>
                                      <p:cBhvr>
                                        <p:cTn id="16" dur="1" fill="hold">
                                          <p:stCondLst>
                                            <p:cond delay="499"/>
                                          </p:stCondLst>
                                        </p:cTn>
                                        <p:tgtEl>
                                          <p:spTgt spid="3">
                                            <p:bg/>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19256" cy="3484984"/>
          </a:xfrm>
          <a:gradFill>
            <a:gsLst>
              <a:gs pos="0">
                <a:schemeClr val="bg2">
                  <a:lumMod val="75000"/>
                </a:schemeClr>
              </a:gs>
              <a:gs pos="100000">
                <a:schemeClr val="accent6">
                  <a:lumMod val="50000"/>
                </a:schemeClr>
              </a:gs>
            </a:gsLst>
            <a:lin ang="27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a:normAutofit fontScale="85000" lnSpcReduction="20000"/>
          </a:bodyPr>
          <a:lstStyle/>
          <a:p>
            <a:endParaRPr lang="en-CA" sz="1100" dirty="0" smtClean="0">
              <a:latin typeface="Calibri" pitchFamily="34" charset="0"/>
            </a:endParaRPr>
          </a:p>
          <a:p>
            <a:r>
              <a:rPr lang="en-CA" dirty="0" smtClean="0">
                <a:latin typeface="Calibri" pitchFamily="34" charset="0"/>
              </a:rPr>
              <a:t>Grapes (1974) and Grapes and Graham (1978) suggest that grains containing actinolite and hornblende represent disequilibrium pairs with stable hornblende coexisting with relic actinolite.</a:t>
            </a:r>
          </a:p>
          <a:p>
            <a:r>
              <a:rPr lang="en-CA" dirty="0" smtClean="0">
                <a:latin typeface="Calibri" pitchFamily="34" charset="0"/>
              </a:rPr>
              <a:t>The gap recorded in many actinolite-hornblende pairs may be the result of the sluggish kinetics of the consumption of unstable actinolite, coupled with the progressive compositional change of hornblende with increasing grade.</a:t>
            </a:r>
            <a:endParaRPr lang="en-CA" dirty="0">
              <a:latin typeface="Calibri" pitchFamily="34" charset="0"/>
            </a:endParaRPr>
          </a:p>
        </p:txBody>
      </p:sp>
      <p:sp>
        <p:nvSpPr>
          <p:cNvPr id="4" name="Title 1"/>
          <p:cNvSpPr>
            <a:spLocks noGrp="1"/>
          </p:cNvSpPr>
          <p:nvPr>
            <p:ph type="title"/>
          </p:nvPr>
        </p:nvSpPr>
        <p:spPr>
          <a:xfrm>
            <a:off x="457200" y="274638"/>
            <a:ext cx="8219256" cy="1143000"/>
          </a:xfrm>
          <a:gradFill>
            <a:gsLst>
              <a:gs pos="0">
                <a:schemeClr val="bg2">
                  <a:lumMod val="75000"/>
                </a:schemeClr>
              </a:gs>
              <a:gs pos="100000">
                <a:schemeClr val="accent6">
                  <a:lumMod val="50000"/>
                </a:schemeClr>
              </a:gs>
            </a:gsLst>
            <a:lin ang="27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a:normAutofit/>
          </a:bodyPr>
          <a:lstStyle/>
          <a:p>
            <a:pPr algn="ctr"/>
            <a:r>
              <a:rPr lang="en-CA" dirty="0" smtClean="0"/>
              <a:t>Model II – Disequilibrium</a:t>
            </a:r>
            <a:endParaRPr lang="en-CA" dirty="0"/>
          </a:p>
        </p:txBody>
      </p:sp>
      <p:sp>
        <p:nvSpPr>
          <p:cNvPr id="5" name="TextBox 4"/>
          <p:cNvSpPr txBox="1"/>
          <p:nvPr/>
        </p:nvSpPr>
        <p:spPr>
          <a:xfrm>
            <a:off x="142743" y="5229200"/>
            <a:ext cx="8856983" cy="1323439"/>
          </a:xfrm>
          <a:prstGeom prst="rect">
            <a:avLst/>
          </a:prstGeom>
          <a:solidFill>
            <a:schemeClr val="bg1"/>
          </a:solidFill>
        </p:spPr>
        <p:txBody>
          <a:bodyPr wrap="square" rtlCol="0">
            <a:spAutoFit/>
          </a:bodyPr>
          <a:lstStyle/>
          <a:p>
            <a:pPr marL="36576" lvl="0" algn="ctr"/>
            <a:r>
              <a:rPr lang="en-CA" sz="2000" b="1" u="sng" dirty="0" smtClean="0">
                <a:latin typeface="Calibri" pitchFamily="34" charset="0"/>
              </a:rPr>
              <a:t>Predicted </a:t>
            </a:r>
            <a:r>
              <a:rPr lang="en-CA" sz="2000" b="1" u="sng" dirty="0">
                <a:latin typeface="Calibri" pitchFamily="34" charset="0"/>
              </a:rPr>
              <a:t>C</a:t>
            </a:r>
            <a:r>
              <a:rPr lang="en-CA" sz="2000" b="1" u="sng" dirty="0" smtClean="0">
                <a:latin typeface="Calibri" pitchFamily="34" charset="0"/>
              </a:rPr>
              <a:t>ompositional Variation:</a:t>
            </a:r>
          </a:p>
          <a:p>
            <a:pPr marL="379476" lvl="0" indent="-342900">
              <a:buFont typeface="Arial" pitchFamily="34" charset="0"/>
              <a:buChar char="•"/>
            </a:pPr>
            <a:r>
              <a:rPr lang="en-CA" sz="2000" b="1" dirty="0" smtClean="0">
                <a:latin typeface="Calibri" pitchFamily="34" charset="0"/>
              </a:rPr>
              <a:t>No </a:t>
            </a:r>
            <a:r>
              <a:rPr lang="en-CA" sz="2000" b="1" u="sng" dirty="0" smtClean="0">
                <a:latin typeface="Calibri" pitchFamily="34" charset="0"/>
              </a:rPr>
              <a:t>stable</a:t>
            </a:r>
            <a:r>
              <a:rPr lang="en-CA" sz="2000" b="1" dirty="0" smtClean="0">
                <a:latin typeface="Calibri" pitchFamily="34" charset="0"/>
              </a:rPr>
              <a:t> compositional gap between actinolite and hornblende. </a:t>
            </a:r>
          </a:p>
          <a:p>
            <a:pPr marL="379476" lvl="0" indent="-342900">
              <a:buFont typeface="Arial" pitchFamily="34" charset="0"/>
              <a:buChar char="•"/>
            </a:pPr>
            <a:r>
              <a:rPr lang="en-CA" sz="2000" b="1" dirty="0" smtClean="0">
                <a:latin typeface="Calibri" pitchFamily="34" charset="0"/>
              </a:rPr>
              <a:t>Where a compositional gap does exist we would predict large scatter in its size.</a:t>
            </a:r>
          </a:p>
        </p:txBody>
      </p:sp>
    </p:spTree>
    <p:extLst>
      <p:ext uri="{BB962C8B-B14F-4D97-AF65-F5344CB8AC3E}">
        <p14:creationId xmlns:p14="http://schemas.microsoft.com/office/powerpoint/2010/main" val="15184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1143000"/>
          </a:xfrm>
          <a:gradFill>
            <a:gsLst>
              <a:gs pos="0">
                <a:schemeClr val="bg2">
                  <a:lumMod val="75000"/>
                </a:schemeClr>
              </a:gs>
              <a:gs pos="100000">
                <a:schemeClr val="accent6">
                  <a:lumMod val="50000"/>
                </a:schemeClr>
              </a:gs>
            </a:gsLst>
            <a:lin ang="27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a:lstStyle/>
          <a:p>
            <a:pPr algn="ctr"/>
            <a:r>
              <a:rPr lang="en-CA" dirty="0" smtClean="0"/>
              <a:t>Interpretation</a:t>
            </a:r>
            <a:endParaRPr lang="en-CA" dirty="0"/>
          </a:p>
        </p:txBody>
      </p:sp>
      <p:sp>
        <p:nvSpPr>
          <p:cNvPr id="3" name="Content Placeholder 2"/>
          <p:cNvSpPr>
            <a:spLocks noGrp="1"/>
          </p:cNvSpPr>
          <p:nvPr>
            <p:ph idx="1"/>
          </p:nvPr>
        </p:nvSpPr>
        <p:spPr>
          <a:xfrm>
            <a:off x="457200" y="1600201"/>
            <a:ext cx="8363272" cy="4061048"/>
          </a:xfrm>
          <a:gradFill>
            <a:gsLst>
              <a:gs pos="0">
                <a:schemeClr val="bg2">
                  <a:lumMod val="75000"/>
                </a:schemeClr>
              </a:gs>
              <a:gs pos="100000">
                <a:schemeClr val="accent6">
                  <a:lumMod val="50000"/>
                </a:schemeClr>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a:normAutofit/>
          </a:bodyPr>
          <a:lstStyle/>
          <a:p>
            <a:pPr marL="550926" indent="-514350">
              <a:buFont typeface="+mj-lt"/>
              <a:buAutoNum type="arabicPeriod"/>
            </a:pPr>
            <a:endParaRPr lang="en-CA" sz="1100" dirty="0" smtClean="0">
              <a:latin typeface="Calibri" pitchFamily="34" charset="0"/>
            </a:endParaRPr>
          </a:p>
          <a:p>
            <a:pPr marL="550926" indent="-514350">
              <a:buFont typeface="+mj-lt"/>
              <a:buAutoNum type="arabicPeriod"/>
            </a:pPr>
            <a:r>
              <a:rPr lang="en-CA" sz="2600" dirty="0" smtClean="0">
                <a:latin typeface="Calibri" pitchFamily="34" charset="0"/>
              </a:rPr>
              <a:t>Actinolite and hornblende are initially stable across a miscibility gap.</a:t>
            </a:r>
          </a:p>
          <a:p>
            <a:pPr marL="36576" indent="0">
              <a:buNone/>
            </a:pPr>
            <a:r>
              <a:rPr lang="en-CA" sz="2600" dirty="0">
                <a:latin typeface="Calibri" pitchFamily="34" charset="0"/>
              </a:rPr>
              <a:t>Evidence:</a:t>
            </a:r>
          </a:p>
          <a:p>
            <a:pPr lvl="1"/>
            <a:r>
              <a:rPr lang="en-CA" dirty="0" smtClean="0">
                <a:latin typeface="Calibri" pitchFamily="34" charset="0"/>
              </a:rPr>
              <a:t>A </a:t>
            </a:r>
            <a:r>
              <a:rPr lang="en-CA" u="sng" dirty="0">
                <a:latin typeface="Calibri" pitchFamily="34" charset="0"/>
              </a:rPr>
              <a:t>compositional gap exists in all samples </a:t>
            </a:r>
            <a:r>
              <a:rPr lang="en-CA" dirty="0">
                <a:latin typeface="Calibri" pitchFamily="34" charset="0"/>
              </a:rPr>
              <a:t>in the degree of tschermakite and edenite substitution.</a:t>
            </a:r>
          </a:p>
          <a:p>
            <a:pPr lvl="1"/>
            <a:r>
              <a:rPr lang="en-CA" u="sng" dirty="0" smtClean="0">
                <a:latin typeface="Calibri" pitchFamily="34" charset="0"/>
              </a:rPr>
              <a:t>Exsolution </a:t>
            </a:r>
            <a:r>
              <a:rPr lang="en-CA" u="sng" dirty="0">
                <a:latin typeface="Calibri" pitchFamily="34" charset="0"/>
              </a:rPr>
              <a:t>lamellae of actinolite and hornblende</a:t>
            </a:r>
            <a:r>
              <a:rPr lang="en-CA" dirty="0">
                <a:latin typeface="Calibri" pitchFamily="34" charset="0"/>
              </a:rPr>
              <a:t> have been reported by </a:t>
            </a:r>
            <a:r>
              <a:rPr lang="en-CA" dirty="0" err="1">
                <a:latin typeface="Calibri" pitchFamily="34" charset="0"/>
              </a:rPr>
              <a:t>Smelik</a:t>
            </a:r>
            <a:r>
              <a:rPr lang="en-CA" dirty="0">
                <a:latin typeface="Calibri" pitchFamily="34" charset="0"/>
              </a:rPr>
              <a:t> et al. (1991</a:t>
            </a:r>
            <a:r>
              <a:rPr lang="en-CA" dirty="0" smtClean="0">
                <a:latin typeface="Calibri" pitchFamily="34" charset="0"/>
              </a:rPr>
              <a:t>).</a:t>
            </a:r>
          </a:p>
          <a:p>
            <a:pPr lvl="1"/>
            <a:endParaRPr lang="en-CA" dirty="0">
              <a:latin typeface="Calibri" pitchFamily="34" charset="0"/>
            </a:endParaRPr>
          </a:p>
          <a:p>
            <a:pPr marL="448056" lvl="1" indent="0">
              <a:buNone/>
            </a:pPr>
            <a:endParaRPr lang="en-CA" dirty="0" smtClean="0"/>
          </a:p>
          <a:p>
            <a:pPr marL="905256" lvl="1" indent="-457200"/>
            <a:endParaRPr lang="en-CA" dirty="0" smtClean="0"/>
          </a:p>
          <a:p>
            <a:endParaRPr lang="en-CA" dirty="0"/>
          </a:p>
        </p:txBody>
      </p:sp>
    </p:spTree>
    <p:extLst>
      <p:ext uri="{BB962C8B-B14F-4D97-AF65-F5344CB8AC3E}">
        <p14:creationId xmlns:p14="http://schemas.microsoft.com/office/powerpoint/2010/main" val="4461023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1143000"/>
          </a:xfrm>
          <a:gradFill>
            <a:gsLst>
              <a:gs pos="0">
                <a:schemeClr val="bg2">
                  <a:lumMod val="75000"/>
                </a:schemeClr>
              </a:gs>
              <a:gs pos="100000">
                <a:schemeClr val="accent6">
                  <a:lumMod val="50000"/>
                </a:schemeClr>
              </a:gs>
            </a:gsLst>
            <a:lin ang="27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a:lstStyle/>
          <a:p>
            <a:pPr algn="ctr"/>
            <a:r>
              <a:rPr lang="en-CA" dirty="0" smtClean="0"/>
              <a:t>Interpretation</a:t>
            </a:r>
            <a:endParaRPr lang="en-CA" dirty="0"/>
          </a:p>
        </p:txBody>
      </p:sp>
      <p:sp>
        <p:nvSpPr>
          <p:cNvPr id="3" name="Content Placeholder 2"/>
          <p:cNvSpPr>
            <a:spLocks noGrp="1"/>
          </p:cNvSpPr>
          <p:nvPr>
            <p:ph idx="1"/>
          </p:nvPr>
        </p:nvSpPr>
        <p:spPr>
          <a:xfrm>
            <a:off x="457200" y="1600200"/>
            <a:ext cx="8363272" cy="4637112"/>
          </a:xfrm>
          <a:gradFill>
            <a:gsLst>
              <a:gs pos="0">
                <a:schemeClr val="bg2">
                  <a:lumMod val="75000"/>
                </a:schemeClr>
              </a:gs>
              <a:gs pos="100000">
                <a:schemeClr val="accent6">
                  <a:lumMod val="50000"/>
                </a:schemeClr>
              </a:gs>
            </a:gsLst>
            <a:lin ang="27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a:normAutofit lnSpcReduction="10000"/>
          </a:bodyPr>
          <a:lstStyle/>
          <a:p>
            <a:pPr marL="550926" indent="-514350">
              <a:buFont typeface="+mj-lt"/>
              <a:buAutoNum type="arabicPeriod" startAt="2"/>
            </a:pPr>
            <a:endParaRPr lang="en-CA" sz="900" dirty="0" smtClean="0">
              <a:latin typeface="Calibri" pitchFamily="34" charset="0"/>
            </a:endParaRPr>
          </a:p>
          <a:p>
            <a:pPr marL="550926" indent="-514350">
              <a:buFont typeface="+mj-lt"/>
              <a:buAutoNum type="arabicPeriod" startAt="2"/>
            </a:pPr>
            <a:r>
              <a:rPr lang="en-CA" sz="2400" dirty="0" smtClean="0">
                <a:latin typeface="Calibri" pitchFamily="34" charset="0"/>
              </a:rPr>
              <a:t>With progressive metamorphism at higher T, actinolite becomes unstable. </a:t>
            </a:r>
            <a:r>
              <a:rPr lang="en-CA" sz="2400" dirty="0">
                <a:latin typeface="Calibri" pitchFamily="34" charset="0"/>
              </a:rPr>
              <a:t>H</a:t>
            </a:r>
            <a:r>
              <a:rPr lang="en-CA" sz="2400" dirty="0" smtClean="0">
                <a:latin typeface="Calibri" pitchFamily="34" charset="0"/>
              </a:rPr>
              <a:t>ornblende </a:t>
            </a:r>
            <a:r>
              <a:rPr lang="en-CA" sz="2400" smtClean="0">
                <a:latin typeface="Calibri" pitchFamily="34" charset="0"/>
              </a:rPr>
              <a:t>compositions trend </a:t>
            </a:r>
            <a:r>
              <a:rPr lang="en-CA" sz="2400" dirty="0" smtClean="0">
                <a:latin typeface="Calibri" pitchFamily="34" charset="0"/>
              </a:rPr>
              <a:t>towards equilibrium compositions expected in a hornblende-only assemblage (i.e. increasing tschermakite and edenite compositions) whilst actinolite remains as an metastable relic</a:t>
            </a:r>
          </a:p>
          <a:p>
            <a:pPr marL="36576" indent="0">
              <a:buNone/>
            </a:pPr>
            <a:r>
              <a:rPr lang="en-CA" sz="2400" dirty="0" smtClean="0">
                <a:latin typeface="Calibri" pitchFamily="34" charset="0"/>
              </a:rPr>
              <a:t>Evidence:</a:t>
            </a:r>
          </a:p>
          <a:p>
            <a:pPr lvl="1"/>
            <a:r>
              <a:rPr lang="en-CA" sz="2400" u="sng" dirty="0">
                <a:latin typeface="Calibri" pitchFamily="34" charset="0"/>
              </a:rPr>
              <a:t>Average actinolite compositions remain constant</a:t>
            </a:r>
            <a:r>
              <a:rPr lang="en-CA" sz="2400" dirty="0">
                <a:latin typeface="Calibri" pitchFamily="34" charset="0"/>
              </a:rPr>
              <a:t> with increasing grade whereas </a:t>
            </a:r>
            <a:r>
              <a:rPr lang="en-CA" sz="2400" u="sng" dirty="0">
                <a:latin typeface="Calibri" pitchFamily="34" charset="0"/>
              </a:rPr>
              <a:t>hornblende shows </a:t>
            </a:r>
            <a:r>
              <a:rPr lang="en-CA" sz="2400" u="sng" dirty="0" smtClean="0">
                <a:latin typeface="Calibri" pitchFamily="34" charset="0"/>
              </a:rPr>
              <a:t>increasing tschermakite and edenite contents</a:t>
            </a:r>
            <a:r>
              <a:rPr lang="en-CA" sz="2400" dirty="0" smtClean="0">
                <a:latin typeface="Calibri" pitchFamily="34" charset="0"/>
              </a:rPr>
              <a:t>.</a:t>
            </a:r>
          </a:p>
          <a:p>
            <a:pPr lvl="1"/>
            <a:r>
              <a:rPr lang="en-CA" sz="2400" dirty="0">
                <a:latin typeface="Calibri" pitchFamily="34" charset="0"/>
              </a:rPr>
              <a:t>The size of the compositional gap increases with increasing grade such that the </a:t>
            </a:r>
            <a:r>
              <a:rPr lang="en-CA" sz="2400" u="sng" dirty="0">
                <a:latin typeface="Calibri" pitchFamily="34" charset="0"/>
              </a:rPr>
              <a:t>largest gap exists just below the actinolite-out isograd</a:t>
            </a:r>
            <a:r>
              <a:rPr lang="en-CA" sz="2400" dirty="0">
                <a:latin typeface="Calibri" pitchFamily="34" charset="0"/>
              </a:rPr>
              <a:t>.</a:t>
            </a:r>
          </a:p>
          <a:p>
            <a:pPr lvl="1"/>
            <a:endParaRPr lang="en-CA" sz="2400" dirty="0">
              <a:latin typeface="Calibri" pitchFamily="34" charset="0"/>
            </a:endParaRPr>
          </a:p>
          <a:p>
            <a:pPr lvl="1"/>
            <a:endParaRPr lang="en-CA" dirty="0" smtClean="0"/>
          </a:p>
          <a:p>
            <a:pPr marL="905256" lvl="1" indent="-457200"/>
            <a:endParaRPr lang="en-CA" dirty="0" smtClean="0"/>
          </a:p>
          <a:p>
            <a:endParaRPr lang="en-CA" dirty="0"/>
          </a:p>
        </p:txBody>
      </p:sp>
    </p:spTree>
    <p:extLst>
      <p:ext uri="{BB962C8B-B14F-4D97-AF65-F5344CB8AC3E}">
        <p14:creationId xmlns:p14="http://schemas.microsoft.com/office/powerpoint/2010/main" val="315037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1143000"/>
          </a:xfrm>
          <a:gradFill>
            <a:gsLst>
              <a:gs pos="0">
                <a:schemeClr val="bg2">
                  <a:lumMod val="75000"/>
                </a:schemeClr>
              </a:gs>
              <a:gs pos="100000">
                <a:schemeClr val="accent6">
                  <a:lumMod val="50000"/>
                </a:schemeClr>
              </a:gs>
            </a:gsLst>
            <a:lin ang="27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a:normAutofit/>
          </a:bodyPr>
          <a:lstStyle/>
          <a:p>
            <a:pPr algn="ctr"/>
            <a:r>
              <a:rPr lang="en-CA" sz="4000" dirty="0" smtClean="0"/>
              <a:t>Summary</a:t>
            </a:r>
            <a:endParaRPr lang="en-CA" sz="4000" dirty="0"/>
          </a:p>
        </p:txBody>
      </p:sp>
      <p:sp>
        <p:nvSpPr>
          <p:cNvPr id="3" name="Content Placeholder 2"/>
          <p:cNvSpPr>
            <a:spLocks noGrp="1"/>
          </p:cNvSpPr>
          <p:nvPr>
            <p:ph idx="1"/>
          </p:nvPr>
        </p:nvSpPr>
        <p:spPr>
          <a:xfrm>
            <a:off x="457200" y="1600200"/>
            <a:ext cx="8219256" cy="5069160"/>
          </a:xfrm>
          <a:gradFill>
            <a:gsLst>
              <a:gs pos="0">
                <a:schemeClr val="bg2">
                  <a:lumMod val="75000"/>
                </a:schemeClr>
              </a:gs>
              <a:gs pos="100000">
                <a:schemeClr val="accent6">
                  <a:lumMod val="50000"/>
                </a:schemeClr>
              </a:gs>
            </a:gsLst>
            <a:lin ang="27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a:normAutofit lnSpcReduction="10000"/>
          </a:bodyPr>
          <a:lstStyle/>
          <a:p>
            <a:endParaRPr lang="en-CA" sz="1000" dirty="0" smtClean="0">
              <a:latin typeface="Calibri" pitchFamily="34" charset="0"/>
            </a:endParaRPr>
          </a:p>
          <a:p>
            <a:r>
              <a:rPr lang="en-CA" sz="2400" dirty="0" smtClean="0">
                <a:latin typeface="Calibri" pitchFamily="34" charset="0"/>
              </a:rPr>
              <a:t>A </a:t>
            </a:r>
            <a:r>
              <a:rPr lang="en-CA" sz="2400" dirty="0">
                <a:latin typeface="Calibri" pitchFamily="34" charset="0"/>
              </a:rPr>
              <a:t>two-stage model is proposed to explain the amphibole compositional data from Flin </a:t>
            </a:r>
            <a:r>
              <a:rPr lang="en-CA" sz="2400" dirty="0" smtClean="0">
                <a:latin typeface="Calibri" pitchFamily="34" charset="0"/>
              </a:rPr>
              <a:t>Flon.</a:t>
            </a:r>
          </a:p>
          <a:p>
            <a:r>
              <a:rPr lang="en-CA" sz="2400" dirty="0" smtClean="0">
                <a:latin typeface="Calibri" pitchFamily="34" charset="0"/>
              </a:rPr>
              <a:t>Given the similarity in textures and compositions of actinolite-hornblende pairs from other sequences described in the literature, this scenario may be common in transitional greenschist-amphibolite sequences.  </a:t>
            </a:r>
            <a:endParaRPr lang="en-CA" sz="2400" dirty="0">
              <a:latin typeface="Calibri" pitchFamily="34" charset="0"/>
            </a:endParaRPr>
          </a:p>
          <a:p>
            <a:r>
              <a:rPr lang="en-CA" sz="2400" dirty="0" smtClean="0">
                <a:latin typeface="Calibri" pitchFamily="34" charset="0"/>
              </a:rPr>
              <a:t>Impacts:</a:t>
            </a:r>
          </a:p>
          <a:p>
            <a:pPr lvl="1"/>
            <a:r>
              <a:rPr lang="en-CA" sz="2000" dirty="0">
                <a:latin typeface="Calibri" pitchFamily="34" charset="0"/>
              </a:rPr>
              <a:t>Until further research can identify whether the disequilibrium relationships observed in Flin Flon are recognised in other sequences, one should avoid using data from the literature to try and define the shape of the actinolite-hornblende miscibility gap</a:t>
            </a:r>
            <a:r>
              <a:rPr lang="en-CA" sz="2000" dirty="0" smtClean="0">
                <a:latin typeface="Calibri" pitchFamily="34" charset="0"/>
              </a:rPr>
              <a:t>.</a:t>
            </a:r>
          </a:p>
          <a:p>
            <a:pPr lvl="1"/>
            <a:r>
              <a:rPr lang="en-CA" sz="2000" dirty="0">
                <a:latin typeface="Calibri" pitchFamily="34" charset="0"/>
              </a:rPr>
              <a:t>Affects the validity of the current amphibole solution models, which use real co-existing amphibole compositions from the literature to model the stability of </a:t>
            </a:r>
            <a:r>
              <a:rPr lang="en-CA" sz="2000" dirty="0" smtClean="0">
                <a:latin typeface="Calibri" pitchFamily="34" charset="0"/>
              </a:rPr>
              <a:t>coexisting actinolite </a:t>
            </a:r>
            <a:r>
              <a:rPr lang="en-CA" sz="2000" dirty="0">
                <a:latin typeface="Calibri" pitchFamily="34" charset="0"/>
              </a:rPr>
              <a:t>and hornblende.</a:t>
            </a:r>
          </a:p>
          <a:p>
            <a:pPr lvl="1"/>
            <a:endParaRPr lang="en-CA" sz="2000" dirty="0"/>
          </a:p>
          <a:p>
            <a:pPr lvl="1"/>
            <a:endParaRPr lang="en-CA" sz="1900" dirty="0" smtClean="0">
              <a:latin typeface="Calibri" pitchFamily="34" charset="0"/>
            </a:endParaRPr>
          </a:p>
        </p:txBody>
      </p:sp>
    </p:spTree>
    <p:extLst>
      <p:ext uri="{BB962C8B-B14F-4D97-AF65-F5344CB8AC3E}">
        <p14:creationId xmlns:p14="http://schemas.microsoft.com/office/powerpoint/2010/main" val="1025240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1720" y="2636912"/>
            <a:ext cx="5112568" cy="1143000"/>
          </a:xfrm>
          <a:gradFill>
            <a:gsLst>
              <a:gs pos="0">
                <a:schemeClr val="bg2">
                  <a:lumMod val="75000"/>
                </a:schemeClr>
              </a:gs>
              <a:gs pos="100000">
                <a:schemeClr val="accent6">
                  <a:lumMod val="50000"/>
                </a:schemeClr>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a:lstStyle/>
          <a:p>
            <a:pPr algn="ctr"/>
            <a:r>
              <a:rPr lang="en-CA" dirty="0" smtClean="0"/>
              <a:t>Questions?</a:t>
            </a:r>
            <a:endParaRPr lang="en-CA" dirty="0"/>
          </a:p>
        </p:txBody>
      </p:sp>
    </p:spTree>
    <p:extLst>
      <p:ext uri="{BB962C8B-B14F-4D97-AF65-F5344CB8AC3E}">
        <p14:creationId xmlns:p14="http://schemas.microsoft.com/office/powerpoint/2010/main" val="41992558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332656"/>
            <a:ext cx="8380539"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508104" y="6381328"/>
            <a:ext cx="3635896" cy="369332"/>
          </a:xfrm>
          <a:prstGeom prst="rect">
            <a:avLst/>
          </a:prstGeom>
          <a:gradFill>
            <a:gsLst>
              <a:gs pos="0">
                <a:schemeClr val="bg2">
                  <a:lumMod val="75000"/>
                </a:schemeClr>
              </a:gs>
              <a:gs pos="100000">
                <a:schemeClr val="accent6">
                  <a:lumMod val="50000"/>
                </a:schemeClr>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r>
              <a:rPr lang="en-CA" dirty="0" smtClean="0"/>
              <a:t>Source:	 Ames et al. (in press)</a:t>
            </a:r>
            <a:endParaRPr lang="en-CA" dirty="0"/>
          </a:p>
        </p:txBody>
      </p:sp>
    </p:spTree>
    <p:extLst>
      <p:ext uri="{BB962C8B-B14F-4D97-AF65-F5344CB8AC3E}">
        <p14:creationId xmlns:p14="http://schemas.microsoft.com/office/powerpoint/2010/main" val="37393254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2031" y="620688"/>
            <a:ext cx="5904656" cy="1143000"/>
          </a:xfrm>
        </p:spPr>
        <p:txBody>
          <a:bodyPr>
            <a:normAutofit/>
          </a:bodyPr>
          <a:lstStyle/>
          <a:p>
            <a:pPr algn="ctr"/>
            <a:r>
              <a:rPr lang="en-CA" sz="3200" dirty="0" smtClean="0"/>
              <a:t>Fieldwork and Isograds</a:t>
            </a:r>
            <a:endParaRPr lang="en-CA" sz="3200" dirty="0"/>
          </a:p>
        </p:txBody>
      </p:sp>
      <p:sp>
        <p:nvSpPr>
          <p:cNvPr id="3" name="Content Placeholder 2"/>
          <p:cNvSpPr>
            <a:spLocks noGrp="1"/>
          </p:cNvSpPr>
          <p:nvPr>
            <p:ph idx="1"/>
          </p:nvPr>
        </p:nvSpPr>
        <p:spPr>
          <a:xfrm>
            <a:off x="3453504" y="332656"/>
            <a:ext cx="5235352" cy="5112568"/>
          </a:xfrm>
          <a:gradFill>
            <a:gsLst>
              <a:gs pos="86000">
                <a:schemeClr val="accent6">
                  <a:lumMod val="50000"/>
                </a:schemeClr>
              </a:gs>
              <a:gs pos="3000">
                <a:schemeClr val="bg2">
                  <a:lumMod val="75000"/>
                </a:schemeClr>
              </a:gs>
            </a:gsLst>
            <a:lin ang="27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a:noAutofit/>
          </a:bodyPr>
          <a:lstStyle/>
          <a:p>
            <a:pPr marL="36576" indent="0" algn="ctr">
              <a:buNone/>
            </a:pPr>
            <a:endParaRPr lang="en-CA" sz="900" dirty="0" smtClean="0"/>
          </a:p>
          <a:p>
            <a:pPr marL="36576" indent="0" algn="ctr">
              <a:buNone/>
            </a:pPr>
            <a:r>
              <a:rPr lang="en-CA" sz="2800" dirty="0" smtClean="0"/>
              <a:t>Fieldwork </a:t>
            </a:r>
            <a:r>
              <a:rPr lang="en-CA" sz="2800" dirty="0"/>
              <a:t>and </a:t>
            </a:r>
            <a:r>
              <a:rPr lang="en-CA" sz="2800" dirty="0" smtClean="0"/>
              <a:t>Isograds</a:t>
            </a:r>
          </a:p>
          <a:p>
            <a:pPr marL="36576" indent="0" algn="ctr">
              <a:buNone/>
            </a:pPr>
            <a:endParaRPr lang="en-CA" sz="2000" dirty="0">
              <a:latin typeface="Calibri" pitchFamily="34" charset="0"/>
            </a:endParaRPr>
          </a:p>
          <a:p>
            <a:pPr marL="36576" indent="0" algn="ctr">
              <a:buNone/>
            </a:pPr>
            <a:endParaRPr lang="en-CA" sz="2000" dirty="0" smtClean="0">
              <a:latin typeface="Calibri" pitchFamily="34" charset="0"/>
            </a:endParaRPr>
          </a:p>
          <a:p>
            <a:r>
              <a:rPr lang="en-CA" sz="2000" dirty="0" smtClean="0">
                <a:latin typeface="Calibri" pitchFamily="34" charset="0"/>
              </a:rPr>
              <a:t>Focused on the Hidden Formation which is comprised </a:t>
            </a:r>
            <a:r>
              <a:rPr lang="en-CA" sz="2000" dirty="0">
                <a:latin typeface="Calibri" pitchFamily="34" charset="0"/>
              </a:rPr>
              <a:t>of basaltic and basaltic andesite </a:t>
            </a:r>
            <a:r>
              <a:rPr lang="en-CA" sz="2000" dirty="0" err="1">
                <a:latin typeface="Calibri" pitchFamily="34" charset="0"/>
              </a:rPr>
              <a:t>volcanics</a:t>
            </a:r>
            <a:r>
              <a:rPr lang="en-CA" sz="2000" dirty="0">
                <a:latin typeface="Calibri" pitchFamily="34" charset="0"/>
              </a:rPr>
              <a:t>, as well as more minor tuff and volcaniclastics</a:t>
            </a:r>
            <a:r>
              <a:rPr lang="en-CA" sz="2000" dirty="0" smtClean="0">
                <a:latin typeface="Calibri" pitchFamily="34" charset="0"/>
              </a:rPr>
              <a:t> </a:t>
            </a:r>
          </a:p>
          <a:p>
            <a:r>
              <a:rPr lang="en-CA" sz="2000" dirty="0" smtClean="0">
                <a:latin typeface="Calibri" pitchFamily="34" charset="0"/>
              </a:rPr>
              <a:t>4 major isograds (from S to N):</a:t>
            </a:r>
          </a:p>
          <a:p>
            <a:pPr lvl="1"/>
            <a:r>
              <a:rPr lang="en-CA" sz="2000" dirty="0" err="1" smtClean="0">
                <a:latin typeface="Calibri" pitchFamily="34" charset="0"/>
              </a:rPr>
              <a:t>Clinozoisite</a:t>
            </a:r>
            <a:r>
              <a:rPr lang="en-CA" sz="2000" dirty="0" smtClean="0">
                <a:latin typeface="Calibri" pitchFamily="34" charset="0"/>
              </a:rPr>
              <a:t>-in</a:t>
            </a:r>
          </a:p>
          <a:p>
            <a:pPr lvl="1"/>
            <a:r>
              <a:rPr lang="en-CA" sz="2000" dirty="0" smtClean="0">
                <a:latin typeface="Calibri" pitchFamily="34" charset="0"/>
              </a:rPr>
              <a:t>Hornblende-in</a:t>
            </a:r>
          </a:p>
          <a:p>
            <a:pPr lvl="1"/>
            <a:r>
              <a:rPr lang="en-CA" sz="2000" dirty="0" smtClean="0">
                <a:latin typeface="Calibri" pitchFamily="34" charset="0"/>
              </a:rPr>
              <a:t>Oligoclase-in</a:t>
            </a:r>
          </a:p>
          <a:p>
            <a:pPr lvl="1"/>
            <a:r>
              <a:rPr lang="en-CA" sz="2000" dirty="0" smtClean="0">
                <a:latin typeface="Calibri" pitchFamily="34" charset="0"/>
              </a:rPr>
              <a:t>Actinolite-out</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75457"/>
            <a:ext cx="2376264" cy="663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6768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431" y="1052736"/>
            <a:ext cx="8147248" cy="4641379"/>
          </a:xfrm>
          <a:gradFill>
            <a:gsLst>
              <a:gs pos="100000">
                <a:schemeClr val="accent6">
                  <a:lumMod val="50000"/>
                </a:schemeClr>
              </a:gs>
              <a:gs pos="3000">
                <a:schemeClr val="bg2">
                  <a:lumMod val="75000"/>
                </a:schemeClr>
              </a:gs>
            </a:gsLst>
            <a:lin ang="27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a:normAutofit lnSpcReduction="10000"/>
          </a:bodyPr>
          <a:lstStyle/>
          <a:p>
            <a:pPr marL="36576" indent="0">
              <a:buNone/>
            </a:pPr>
            <a:endParaRPr lang="en-CA" sz="1000" dirty="0" smtClean="0">
              <a:latin typeface="Calibri" pitchFamily="34" charset="0"/>
            </a:endParaRPr>
          </a:p>
          <a:p>
            <a:r>
              <a:rPr lang="en-CA" dirty="0" smtClean="0">
                <a:latin typeface="Calibri" pitchFamily="34" charset="0"/>
              </a:rPr>
              <a:t>Aims</a:t>
            </a:r>
            <a:r>
              <a:rPr lang="en-CA" dirty="0">
                <a:latin typeface="Calibri" pitchFamily="34" charset="0"/>
              </a:rPr>
              <a:t>:</a:t>
            </a:r>
          </a:p>
          <a:p>
            <a:pPr lvl="1"/>
            <a:r>
              <a:rPr lang="en-CA" dirty="0" smtClean="0">
                <a:latin typeface="Calibri" pitchFamily="34" charset="0"/>
              </a:rPr>
              <a:t>To evaluate compositional and textural relationships between coexisting actinolite and hornblende/tschermakite.</a:t>
            </a:r>
          </a:p>
          <a:p>
            <a:pPr lvl="1"/>
            <a:r>
              <a:rPr lang="en-CA" dirty="0" smtClean="0">
                <a:latin typeface="Calibri" pitchFamily="34" charset="0"/>
              </a:rPr>
              <a:t>To assess whether these coexisting calcic amphibole represent equilibrium or disequilibrium pairs.</a:t>
            </a:r>
          </a:p>
          <a:p>
            <a:r>
              <a:rPr lang="en-CA" dirty="0" smtClean="0">
                <a:latin typeface="Calibri" pitchFamily="34" charset="0"/>
              </a:rPr>
              <a:t>Why Flin Flon?</a:t>
            </a:r>
          </a:p>
          <a:p>
            <a:pPr lvl="1"/>
            <a:r>
              <a:rPr lang="en-CA" dirty="0" smtClean="0">
                <a:latin typeface="Calibri" pitchFamily="34" charset="0"/>
              </a:rPr>
              <a:t>Excellent exposure</a:t>
            </a:r>
          </a:p>
          <a:p>
            <a:pPr lvl="1"/>
            <a:r>
              <a:rPr lang="en-CA" dirty="0" smtClean="0">
                <a:latin typeface="Calibri" pitchFamily="34" charset="0"/>
              </a:rPr>
              <a:t>Metamorphism post-dates the major faulting and folding within the area</a:t>
            </a:r>
          </a:p>
          <a:p>
            <a:pPr lvl="1"/>
            <a:endParaRPr lang="en-CA" dirty="0"/>
          </a:p>
          <a:p>
            <a:endParaRPr lang="en-CA" dirty="0"/>
          </a:p>
        </p:txBody>
      </p:sp>
    </p:spTree>
    <p:extLst>
      <p:ext uri="{BB962C8B-B14F-4D97-AF65-F5344CB8AC3E}">
        <p14:creationId xmlns:p14="http://schemas.microsoft.com/office/powerpoint/2010/main" val="1580204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276872"/>
            <a:ext cx="8075240" cy="1584176"/>
          </a:xfrm>
          <a:gradFill>
            <a:gsLst>
              <a:gs pos="0">
                <a:schemeClr val="bg2">
                  <a:lumMod val="75000"/>
                </a:schemeClr>
              </a:gs>
              <a:gs pos="100000">
                <a:schemeClr val="accent6">
                  <a:lumMod val="50000"/>
                </a:schemeClr>
              </a:gs>
            </a:gsLst>
            <a:lin ang="27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a:normAutofit/>
          </a:bodyPr>
          <a:lstStyle/>
          <a:p>
            <a:pPr algn="ctr"/>
            <a:r>
              <a:rPr lang="en-CA" sz="4000" dirty="0" smtClean="0"/>
              <a:t>Calcic Amphiboles – Textures and Mineral Chemistry</a:t>
            </a:r>
            <a:endParaRPr lang="en-CA" sz="4000" dirty="0"/>
          </a:p>
        </p:txBody>
      </p:sp>
    </p:spTree>
    <p:extLst>
      <p:ext uri="{BB962C8B-B14F-4D97-AF65-F5344CB8AC3E}">
        <p14:creationId xmlns:p14="http://schemas.microsoft.com/office/powerpoint/2010/main" val="11815281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6798" y="3068960"/>
            <a:ext cx="4809695" cy="3619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6930" y="3980161"/>
            <a:ext cx="4033969" cy="2708434"/>
          </a:xfrm>
          <a:prstGeom prst="rect">
            <a:avLst/>
          </a:prstGeom>
          <a:gradFill>
            <a:gsLst>
              <a:gs pos="0">
                <a:schemeClr val="bg2">
                  <a:lumMod val="75000"/>
                </a:schemeClr>
              </a:gs>
              <a:gs pos="100000">
                <a:schemeClr val="accent6">
                  <a:lumMod val="50000"/>
                </a:schemeClr>
              </a:gs>
            </a:gsLst>
            <a:lin ang="27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wrap="square">
            <a:spAutoFit/>
          </a:bodyPr>
          <a:lstStyle/>
          <a:p>
            <a:pPr marL="550926" lvl="0" indent="-514350">
              <a:buFont typeface="+mj-lt"/>
              <a:buAutoNum type="arabicPeriod"/>
            </a:pPr>
            <a:r>
              <a:rPr lang="en-CA" sz="1700" b="1" dirty="0" smtClean="0">
                <a:latin typeface="Calibri" pitchFamily="34" charset="0"/>
              </a:rPr>
              <a:t>Individual </a:t>
            </a:r>
            <a:r>
              <a:rPr lang="en-CA" sz="1700" b="1" dirty="0">
                <a:latin typeface="Calibri" pitchFamily="34" charset="0"/>
              </a:rPr>
              <a:t>homogeneous actinolite grains</a:t>
            </a:r>
            <a:endParaRPr lang="en-CA" sz="1700" dirty="0">
              <a:latin typeface="Calibri" pitchFamily="34" charset="0"/>
            </a:endParaRPr>
          </a:p>
          <a:p>
            <a:pPr marL="550926" lvl="0" indent="-514350">
              <a:buFont typeface="+mj-lt"/>
              <a:buAutoNum type="arabicPeriod"/>
            </a:pPr>
            <a:r>
              <a:rPr lang="en-CA" sz="1700" b="1" dirty="0">
                <a:latin typeface="Calibri" pitchFamily="34" charset="0"/>
              </a:rPr>
              <a:t>Individual homogeneous hornblende/ferro-tschermakite grains </a:t>
            </a:r>
          </a:p>
          <a:p>
            <a:pPr marL="550926" lvl="0" indent="-514350">
              <a:buFont typeface="+mj-lt"/>
              <a:buAutoNum type="arabicPeriod"/>
            </a:pPr>
            <a:r>
              <a:rPr lang="en-CA" sz="1700" b="1" dirty="0">
                <a:latin typeface="Calibri" pitchFamily="34" charset="0"/>
              </a:rPr>
              <a:t>Patchy intergrowths of two coexisting amphiboles</a:t>
            </a:r>
          </a:p>
          <a:p>
            <a:pPr marL="550926" lvl="0" indent="-514350">
              <a:buFont typeface="+mj-lt"/>
              <a:buAutoNum type="arabicPeriod"/>
            </a:pPr>
            <a:r>
              <a:rPr lang="en-CA" sz="1700" b="1" dirty="0" smtClean="0">
                <a:latin typeface="Calibri" pitchFamily="34" charset="0"/>
              </a:rPr>
              <a:t>Geometrically regular </a:t>
            </a:r>
            <a:r>
              <a:rPr lang="en-CA" sz="1700" b="1" dirty="0">
                <a:latin typeface="Calibri" pitchFamily="34" charset="0"/>
              </a:rPr>
              <a:t>intergrowths of two coexisting amphiboles </a:t>
            </a:r>
          </a:p>
          <a:p>
            <a:pPr marL="550926" lvl="0" indent="-514350">
              <a:buFont typeface="+mj-lt"/>
              <a:buAutoNum type="arabicPeriod"/>
            </a:pPr>
            <a:r>
              <a:rPr lang="en-CA" sz="1700" b="1" dirty="0">
                <a:latin typeface="Calibri" pitchFamily="34" charset="0"/>
              </a:rPr>
              <a:t>Core-rim structures</a:t>
            </a:r>
            <a:endParaRPr lang="en-CA" sz="1700" dirty="0">
              <a:latin typeface="Calibri" pitchFamily="34" charset="0"/>
            </a:endParaRPr>
          </a:p>
        </p:txBody>
      </p:sp>
      <p:sp>
        <p:nvSpPr>
          <p:cNvPr id="3" name="Rectangle 2"/>
          <p:cNvSpPr/>
          <p:nvPr/>
        </p:nvSpPr>
        <p:spPr>
          <a:xfrm>
            <a:off x="5004047" y="188640"/>
            <a:ext cx="4032447" cy="2492990"/>
          </a:xfrm>
          <a:prstGeom prst="rect">
            <a:avLst/>
          </a:prstGeom>
          <a:gradFill>
            <a:gsLst>
              <a:gs pos="0">
                <a:schemeClr val="bg2">
                  <a:lumMod val="75000"/>
                </a:schemeClr>
              </a:gs>
              <a:gs pos="100000">
                <a:schemeClr val="accent6">
                  <a:lumMod val="50000"/>
                </a:schemeClr>
              </a:gs>
            </a:gsLst>
            <a:lin ang="27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wrap="square">
            <a:spAutoFit/>
          </a:bodyPr>
          <a:lstStyle/>
          <a:p>
            <a:pPr algn="ctr"/>
            <a:r>
              <a:rPr lang="en-CA" sz="2400" dirty="0"/>
              <a:t>Coexisting Amphibole Textures</a:t>
            </a:r>
            <a:endParaRPr lang="en-CA" sz="2400" dirty="0" smtClean="0">
              <a:latin typeface="Calibri" pitchFamily="34" charset="0"/>
            </a:endParaRPr>
          </a:p>
          <a:p>
            <a:endParaRPr lang="en-CA" dirty="0" smtClean="0">
              <a:latin typeface="Calibri" pitchFamily="34" charset="0"/>
            </a:endParaRPr>
          </a:p>
          <a:p>
            <a:endParaRPr lang="en-CA" dirty="0">
              <a:latin typeface="Calibri" pitchFamily="34" charset="0"/>
            </a:endParaRPr>
          </a:p>
          <a:p>
            <a:r>
              <a:rPr lang="en-CA" dirty="0" smtClean="0">
                <a:latin typeface="Calibri" pitchFamily="34" charset="0"/>
              </a:rPr>
              <a:t>Occurrences </a:t>
            </a:r>
            <a:r>
              <a:rPr lang="en-CA" dirty="0">
                <a:latin typeface="Calibri" pitchFamily="34" charset="0"/>
              </a:rPr>
              <a:t>of coexisting actinolite and hornblende were classified into the </a:t>
            </a:r>
            <a:r>
              <a:rPr lang="en-CA" dirty="0" smtClean="0">
                <a:latin typeface="Calibri" pitchFamily="34" charset="0"/>
              </a:rPr>
              <a:t>5 main categories.</a:t>
            </a:r>
          </a:p>
          <a:p>
            <a:endParaRPr lang="en-CA" dirty="0">
              <a:latin typeface="Calibri"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86" y="188640"/>
            <a:ext cx="4687738" cy="3748868"/>
          </a:xfrm>
          <a:prstGeom prst="rect">
            <a:avLst/>
          </a:prstGeom>
        </p:spPr>
      </p:pic>
      <p:sp>
        <p:nvSpPr>
          <p:cNvPr id="10" name="Rectangle 9"/>
          <p:cNvSpPr/>
          <p:nvPr/>
        </p:nvSpPr>
        <p:spPr>
          <a:xfrm>
            <a:off x="100286" y="3980161"/>
            <a:ext cx="4687738" cy="2185214"/>
          </a:xfrm>
          <a:prstGeom prst="rect">
            <a:avLst/>
          </a:prstGeom>
          <a:gradFill>
            <a:gsLst>
              <a:gs pos="0">
                <a:schemeClr val="bg2">
                  <a:lumMod val="75000"/>
                </a:schemeClr>
              </a:gs>
              <a:gs pos="100000">
                <a:schemeClr val="accent6">
                  <a:lumMod val="50000"/>
                </a:schemeClr>
              </a:gs>
            </a:gsLst>
            <a:lin ang="27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wrap="square">
            <a:spAutoFit/>
          </a:bodyPr>
          <a:lstStyle/>
          <a:p>
            <a:pPr marL="36576" lvl="0"/>
            <a:r>
              <a:rPr lang="en-CA" sz="1700" dirty="0" smtClean="0">
                <a:latin typeface="Calibri" pitchFamily="34" charset="0"/>
              </a:rPr>
              <a:t>Variation with Grade:</a:t>
            </a:r>
          </a:p>
          <a:p>
            <a:pPr marL="379476" lvl="0" indent="-342900">
              <a:buFont typeface="+mj-lt"/>
              <a:buAutoNum type="arabicPeriod"/>
            </a:pPr>
            <a:r>
              <a:rPr lang="en-CA" sz="1700" dirty="0" smtClean="0">
                <a:latin typeface="Calibri" pitchFamily="34" charset="0"/>
              </a:rPr>
              <a:t>Most thin section show a large variety of different textures.</a:t>
            </a:r>
          </a:p>
          <a:p>
            <a:pPr marL="379476" lvl="0" indent="-342900">
              <a:buFont typeface="+mj-lt"/>
              <a:buAutoNum type="arabicPeriod"/>
            </a:pPr>
            <a:r>
              <a:rPr lang="en-CA" sz="1700" dirty="0" smtClean="0">
                <a:latin typeface="Calibri" pitchFamily="34" charset="0"/>
              </a:rPr>
              <a:t>Core-rim structures with actinolite cores become more common with increasing grade, particularly just below the actinolite-out isograd.</a:t>
            </a:r>
          </a:p>
          <a:p>
            <a:pPr marL="550926" lvl="0" indent="-514350">
              <a:buFont typeface="+mj-lt"/>
              <a:buAutoNum type="arabicPeriod"/>
            </a:pPr>
            <a:endParaRPr lang="en-CA" sz="1700" dirty="0">
              <a:latin typeface="Calibri" pitchFamily="34" charset="0"/>
            </a:endParaRP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138" y="188640"/>
            <a:ext cx="2376264" cy="649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623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xit" presetSubtype="0" fill="hold" grpId="0" nodeType="with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922114"/>
          </a:xfrm>
          <a:gradFill>
            <a:gsLst>
              <a:gs pos="0">
                <a:schemeClr val="bg2">
                  <a:lumMod val="75000"/>
                </a:schemeClr>
              </a:gs>
              <a:gs pos="100000">
                <a:schemeClr val="accent6">
                  <a:lumMod val="50000"/>
                </a:schemeClr>
              </a:gs>
            </a:gsLst>
            <a:lin ang="27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a:normAutofit fontScale="90000"/>
          </a:bodyPr>
          <a:lstStyle/>
          <a:p>
            <a:pPr algn="ctr"/>
            <a:r>
              <a:rPr lang="en-CA" dirty="0" smtClean="0"/>
              <a:t>Flin Flon Amphibole Compositions</a:t>
            </a:r>
            <a:endParaRPr lang="en-CA" dirty="0"/>
          </a:p>
        </p:txBody>
      </p:sp>
      <p:sp>
        <p:nvSpPr>
          <p:cNvPr id="3" name="Content Placeholder 2"/>
          <p:cNvSpPr>
            <a:spLocks noGrp="1"/>
          </p:cNvSpPr>
          <p:nvPr>
            <p:ph idx="1"/>
          </p:nvPr>
        </p:nvSpPr>
        <p:spPr>
          <a:xfrm>
            <a:off x="457200" y="1600201"/>
            <a:ext cx="8219256" cy="1972816"/>
          </a:xfrm>
          <a:gradFill>
            <a:gsLst>
              <a:gs pos="0">
                <a:schemeClr val="bg2">
                  <a:lumMod val="75000"/>
                </a:schemeClr>
              </a:gs>
              <a:gs pos="100000">
                <a:schemeClr val="accent6">
                  <a:lumMod val="50000"/>
                </a:schemeClr>
              </a:gs>
            </a:gsLst>
            <a:lin ang="27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a:normAutofit/>
          </a:bodyPr>
          <a:lstStyle/>
          <a:p>
            <a:pPr marL="36576" indent="0">
              <a:buNone/>
            </a:pPr>
            <a:endParaRPr lang="en-CA" sz="900" dirty="0" smtClean="0">
              <a:latin typeface="Calibri" pitchFamily="34" charset="0"/>
            </a:endParaRPr>
          </a:p>
          <a:p>
            <a:r>
              <a:rPr lang="en-CA" sz="2400" dirty="0" smtClean="0">
                <a:latin typeface="Calibri" pitchFamily="34" charset="0"/>
              </a:rPr>
              <a:t>Light green amphibole: &gt;97% of grains classify as actinolite.</a:t>
            </a:r>
          </a:p>
          <a:p>
            <a:r>
              <a:rPr lang="en-CA" sz="2400" dirty="0" smtClean="0">
                <a:latin typeface="Calibri" pitchFamily="34" charset="0"/>
              </a:rPr>
              <a:t>The blue-green amphibole: ferro-hornblende (~40%) and ferro-tschermakite (~60</a:t>
            </a:r>
            <a:r>
              <a:rPr lang="en-CA" sz="2400" dirty="0">
                <a:latin typeface="Calibri" pitchFamily="34" charset="0"/>
              </a:rPr>
              <a:t>%) </a:t>
            </a:r>
            <a:r>
              <a:rPr lang="en-CA" sz="2400" dirty="0" smtClean="0">
                <a:latin typeface="Calibri" pitchFamily="34" charset="0"/>
              </a:rPr>
              <a:t>, with minor magnesio-hornblende/tschermakite.  </a:t>
            </a:r>
            <a:endParaRPr lang="en-CA" dirty="0" smtClean="0"/>
          </a:p>
          <a:p>
            <a:pPr lvl="1"/>
            <a:endParaRPr lang="en-CA" dirty="0"/>
          </a:p>
        </p:txBody>
      </p:sp>
    </p:spTree>
    <p:extLst>
      <p:ext uri="{BB962C8B-B14F-4D97-AF65-F5344CB8AC3E}">
        <p14:creationId xmlns:p14="http://schemas.microsoft.com/office/powerpoint/2010/main" val="34372799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268760"/>
            <a:ext cx="3983457" cy="541816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4020" y="1265248"/>
            <a:ext cx="3983457" cy="541816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7" y="1265248"/>
            <a:ext cx="3983457" cy="541816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4020" y="1268759"/>
            <a:ext cx="3983457" cy="541816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5099" y="1265248"/>
            <a:ext cx="3983457" cy="5418168"/>
          </a:xfrm>
          <a:prstGeom prst="rect">
            <a:avLst/>
          </a:prstGeom>
        </p:spPr>
      </p:pic>
      <p:sp>
        <p:nvSpPr>
          <p:cNvPr id="11" name="Title 1"/>
          <p:cNvSpPr txBox="1">
            <a:spLocks/>
          </p:cNvSpPr>
          <p:nvPr/>
        </p:nvSpPr>
        <p:spPr>
          <a:xfrm>
            <a:off x="457200" y="274638"/>
            <a:ext cx="8219256" cy="922114"/>
          </a:xfrm>
          <a:prstGeom prst="rect">
            <a:avLst/>
          </a:prstGeom>
          <a:gradFill>
            <a:gsLst>
              <a:gs pos="0">
                <a:schemeClr val="bg2">
                  <a:lumMod val="75000"/>
                </a:schemeClr>
              </a:gs>
              <a:gs pos="100000">
                <a:schemeClr val="accent6">
                  <a:lumMod val="50000"/>
                </a:schemeClr>
              </a:gs>
            </a:gsLst>
            <a:lin ang="27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vert="horz" lIns="45720" rIns="45720" anchor="ctr">
            <a:normAutofit fontScale="90000"/>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CA" smtClean="0"/>
              <a:t>Flin Flon Amphibole Compositions</a:t>
            </a:r>
            <a:endParaRPr lang="en-CA" dirty="0"/>
          </a:p>
        </p:txBody>
      </p:sp>
    </p:spTree>
    <p:extLst>
      <p:ext uri="{BB962C8B-B14F-4D97-AF65-F5344CB8AC3E}">
        <p14:creationId xmlns:p14="http://schemas.microsoft.com/office/powerpoint/2010/main" val="103482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21014" y="79341"/>
            <a:ext cx="4037620" cy="1077218"/>
          </a:xfrm>
          <a:prstGeom prst="rect">
            <a:avLst/>
          </a:prstGeom>
          <a:gradFill>
            <a:gsLst>
              <a:gs pos="0">
                <a:schemeClr val="bg2">
                  <a:lumMod val="75000"/>
                </a:schemeClr>
              </a:gs>
              <a:gs pos="100000">
                <a:schemeClr val="accent6">
                  <a:lumMod val="50000"/>
                </a:schemeClr>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marL="36576" lvl="0" indent="0" algn="ctr">
              <a:buNone/>
            </a:pPr>
            <a:r>
              <a:rPr lang="en-CA" sz="2400" b="1" baseline="-25000" dirty="0">
                <a:latin typeface="Calibri" pitchFamily="34" charset="0"/>
              </a:rPr>
              <a:t>Schumacher (2007) Vectors:</a:t>
            </a:r>
          </a:p>
          <a:p>
            <a:pPr marL="36576" lvl="0" indent="0" algn="ctr">
              <a:buNone/>
            </a:pPr>
            <a:endParaRPr lang="en-CA" sz="1200" b="1" baseline="-25000" dirty="0">
              <a:latin typeface="Calibri" pitchFamily="34" charset="0"/>
            </a:endParaRPr>
          </a:p>
          <a:p>
            <a:pPr marL="36576" lvl="0" indent="0" algn="ctr">
              <a:buNone/>
            </a:pPr>
            <a:r>
              <a:rPr lang="en-CA" sz="2000" b="1" dirty="0">
                <a:latin typeface="Calibri" pitchFamily="34" charset="0"/>
              </a:rPr>
              <a:t>Tschermakite = </a:t>
            </a:r>
            <a:r>
              <a:rPr lang="en-CA" sz="2000" b="1" baseline="30000" dirty="0">
                <a:latin typeface="Calibri" pitchFamily="34" charset="0"/>
              </a:rPr>
              <a:t>T</a:t>
            </a:r>
            <a:r>
              <a:rPr lang="en-CA" sz="2000" b="1" dirty="0">
                <a:latin typeface="Calibri" pitchFamily="34" charset="0"/>
              </a:rPr>
              <a:t>Al - </a:t>
            </a:r>
            <a:r>
              <a:rPr lang="en-CA" sz="2000" b="1" baseline="30000" dirty="0">
                <a:latin typeface="Calibri" pitchFamily="34" charset="0"/>
              </a:rPr>
              <a:t>A</a:t>
            </a:r>
            <a:r>
              <a:rPr lang="en-CA" sz="2000" b="1" dirty="0">
                <a:latin typeface="Calibri" pitchFamily="34" charset="0"/>
              </a:rPr>
              <a:t>Na – </a:t>
            </a:r>
            <a:r>
              <a:rPr lang="en-CA" sz="2000" b="1" baseline="30000" dirty="0">
                <a:latin typeface="Calibri" pitchFamily="34" charset="0"/>
              </a:rPr>
              <a:t>A</a:t>
            </a:r>
            <a:r>
              <a:rPr lang="en-CA" sz="2000" b="1" dirty="0">
                <a:latin typeface="Calibri" pitchFamily="34" charset="0"/>
              </a:rPr>
              <a:t>K – 2 </a:t>
            </a:r>
            <a:r>
              <a:rPr lang="en-CA" sz="2000" b="1" baseline="30000" dirty="0" err="1">
                <a:latin typeface="Calibri" pitchFamily="34" charset="0"/>
              </a:rPr>
              <a:t>A</a:t>
            </a:r>
            <a:r>
              <a:rPr lang="en-CA" sz="2000" b="1" dirty="0" err="1">
                <a:latin typeface="Calibri" pitchFamily="34" charset="0"/>
              </a:rPr>
              <a:t>Ca</a:t>
            </a:r>
            <a:endParaRPr lang="en-CA" sz="2000" dirty="0">
              <a:latin typeface="Calibri" pitchFamily="34" charset="0"/>
            </a:endParaRPr>
          </a:p>
          <a:p>
            <a:pPr marL="36576" indent="0" algn="ctr">
              <a:buNone/>
            </a:pPr>
            <a:r>
              <a:rPr lang="en-CA" sz="2000" b="1" dirty="0">
                <a:latin typeface="Calibri" pitchFamily="34" charset="0"/>
              </a:rPr>
              <a:t>Edenite = </a:t>
            </a:r>
            <a:r>
              <a:rPr lang="en-CA" sz="2000" b="1" baseline="30000" dirty="0">
                <a:latin typeface="Calibri" pitchFamily="34" charset="0"/>
              </a:rPr>
              <a:t>A</a:t>
            </a:r>
            <a:r>
              <a:rPr lang="en-CA" sz="2000" b="1" dirty="0">
                <a:latin typeface="Calibri" pitchFamily="34" charset="0"/>
              </a:rPr>
              <a:t>Na + </a:t>
            </a:r>
            <a:r>
              <a:rPr lang="en-CA" sz="2000" b="1" baseline="30000" dirty="0">
                <a:latin typeface="Calibri" pitchFamily="34" charset="0"/>
              </a:rPr>
              <a:t>A</a:t>
            </a:r>
            <a:r>
              <a:rPr lang="en-CA" sz="2000" b="1" dirty="0">
                <a:latin typeface="Calibri" pitchFamily="34" charset="0"/>
              </a:rPr>
              <a:t>K + </a:t>
            </a:r>
            <a:r>
              <a:rPr lang="en-CA" sz="2000" b="1" baseline="30000" dirty="0" err="1" smtClean="0">
                <a:latin typeface="Calibri" pitchFamily="34" charset="0"/>
              </a:rPr>
              <a:t>A</a:t>
            </a:r>
            <a:r>
              <a:rPr lang="en-CA" sz="2000" b="1" dirty="0" err="1" smtClean="0">
                <a:latin typeface="Calibri" pitchFamily="34" charset="0"/>
              </a:rPr>
              <a:t>Ca</a:t>
            </a:r>
            <a:endParaRPr lang="en-CA" sz="2000" dirty="0">
              <a:latin typeface="Calibri"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260791"/>
            <a:ext cx="4054531" cy="551484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260790"/>
            <a:ext cx="4054532" cy="5514841"/>
          </a:xfrm>
          <a:prstGeom prst="rect">
            <a:avLst/>
          </a:prstGeom>
        </p:spPr>
      </p:pic>
    </p:spTree>
    <p:extLst>
      <p:ext uri="{BB962C8B-B14F-4D97-AF65-F5344CB8AC3E}">
        <p14:creationId xmlns:p14="http://schemas.microsoft.com/office/powerpoint/2010/main" val="13027701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11294</TotalTime>
  <Words>1626</Words>
  <Application>Microsoft Office PowerPoint</Application>
  <PresentationFormat>On-screen Show (4:3)</PresentationFormat>
  <Paragraphs>121</Paragraphs>
  <Slides>18</Slides>
  <Notes>13</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Technic</vt:lpstr>
      <vt:lpstr>PowerPoint Presentation</vt:lpstr>
      <vt:lpstr>PowerPoint Presentation</vt:lpstr>
      <vt:lpstr>Fieldwork and Isograds</vt:lpstr>
      <vt:lpstr>PowerPoint Presentation</vt:lpstr>
      <vt:lpstr>Calcic Amphiboles – Textures and Mineral Chemistry</vt:lpstr>
      <vt:lpstr>PowerPoint Presentation</vt:lpstr>
      <vt:lpstr>Flin Flon Amphibole Compositions</vt:lpstr>
      <vt:lpstr>PowerPoint Presentation</vt:lpstr>
      <vt:lpstr>PowerPoint Presentation</vt:lpstr>
      <vt:lpstr>Amphibole Chemistry Data from the literature</vt:lpstr>
      <vt:lpstr>PowerPoint Presentation</vt:lpstr>
      <vt:lpstr>Origin of Coexisting Calcic Amphiboles</vt:lpstr>
      <vt:lpstr>Model I – Equilibrium: Actinolite-Hornblende Miscibility Gap</vt:lpstr>
      <vt:lpstr>Model II – Disequilibrium</vt:lpstr>
      <vt:lpstr>Interpretation</vt:lpstr>
      <vt:lpstr>Interpretation</vt:lpstr>
      <vt:lpstr>Summary</vt:lpstr>
      <vt:lpstr>Questions?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dc:creator>
  <cp:lastModifiedBy>Paul</cp:lastModifiedBy>
  <cp:revision>181</cp:revision>
  <cp:lastPrinted>2014-10-16T20:10:57Z</cp:lastPrinted>
  <dcterms:created xsi:type="dcterms:W3CDTF">2014-05-18T04:50:40Z</dcterms:created>
  <dcterms:modified xsi:type="dcterms:W3CDTF">2014-10-18T17:35:57Z</dcterms:modified>
</cp:coreProperties>
</file>