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71" r:id="rId4"/>
    <p:sldId id="267" r:id="rId5"/>
    <p:sldId id="272" r:id="rId6"/>
    <p:sldId id="269" r:id="rId7"/>
    <p:sldId id="283" r:id="rId8"/>
    <p:sldId id="259" r:id="rId9"/>
    <p:sldId id="273" r:id="rId10"/>
    <p:sldId id="274" r:id="rId11"/>
    <p:sldId id="268" r:id="rId12"/>
    <p:sldId id="261" r:id="rId13"/>
    <p:sldId id="260" r:id="rId14"/>
    <p:sldId id="275" r:id="rId15"/>
    <p:sldId id="276" r:id="rId16"/>
    <p:sldId id="277" r:id="rId17"/>
    <p:sldId id="279" r:id="rId18"/>
    <p:sldId id="278" r:id="rId19"/>
    <p:sldId id="285" r:id="rId20"/>
    <p:sldId id="281" r:id="rId21"/>
    <p:sldId id="280" r:id="rId22"/>
    <p:sldId id="284" r:id="rId23"/>
    <p:sldId id="282" r:id="rId24"/>
    <p:sldId id="258" r:id="rId25"/>
    <p:sldId id="266" r:id="rId26"/>
    <p:sldId id="265" r:id="rId27"/>
    <p:sldId id="264" r:id="rId28"/>
    <p:sldId id="262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C177F-3559-3E44-B046-CBCDE2F2BD09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9D0C7-535F-BE44-AC39-E3F5BF4B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6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A4A2C-1432-1346-BDAD-A84A8049FB1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6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3AC1F-1D3F-8147-8F04-3EBFB418C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7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F7BE-2ECB-0045-8D04-CD4B7EB4F85D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B353A-72C2-B14B-B103-D54A5F14D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32" y="1167331"/>
            <a:ext cx="4569178" cy="1470025"/>
          </a:xfrm>
        </p:spPr>
        <p:txBody>
          <a:bodyPr>
            <a:noAutofit/>
          </a:bodyPr>
          <a:lstStyle/>
          <a:p>
            <a:r>
              <a:rPr lang="en-US" sz="3600" dirty="0"/>
              <a:t>WHEN DID CONTINENTAL CRUST FORM AND WHEN WAS IT DESTROYED?  THE BRAHMA/SHIVA RATIO AND THE GEOLOGIC RECORD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888" y="4613068"/>
            <a:ext cx="4371622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Robert J. Stern* and David Scholl**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*University of Texas at Dallas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**USGS, U Alaska Fairbanks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Where's-the-rest-of-me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44" y="28222"/>
            <a:ext cx="3991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Yin-Yang New Loss Rat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17867"/>
            <a:ext cx="7878939" cy="60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41221" y="6151223"/>
            <a:ext cx="6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R.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660" y="107617"/>
            <a:ext cx="86377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Modern B/S ~0.64 to 0.53. What was it in the past?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662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395" y="211070"/>
            <a:ext cx="8229600" cy="4525963"/>
          </a:xfrm>
        </p:spPr>
        <p:txBody>
          <a:bodyPr/>
          <a:lstStyle/>
          <a:p>
            <a:r>
              <a:rPr lang="en-US" dirty="0" smtClean="0"/>
              <a:t>We have a powerful indicator of Brahma’s activities: zircon!</a:t>
            </a:r>
            <a:endParaRPr lang="en-US" dirty="0"/>
          </a:p>
        </p:txBody>
      </p:sp>
      <p:pic>
        <p:nvPicPr>
          <p:cNvPr id="4" name="Picture 3" descr="brah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60"/>
            <a:ext cx="4574921" cy="558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9948" y="916117"/>
            <a:ext cx="383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Zircon U/</a:t>
            </a:r>
            <a:r>
              <a:rPr lang="en-US" sz="2000" dirty="0" err="1" smtClean="0"/>
              <a:t>Pb</a:t>
            </a:r>
            <a:r>
              <a:rPr lang="en-US" sz="2000" dirty="0" smtClean="0"/>
              <a:t> ages provide a robust record of creation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158682" y="4737033"/>
            <a:ext cx="176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ircon: 232,000 hits in Google Scholar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8682" y="1813948"/>
            <a:ext cx="18865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Zircon: the nearly indestructible indicator of igneous processes and continental crust production.</a:t>
            </a:r>
            <a:endParaRPr lang="en-US" dirty="0"/>
          </a:p>
        </p:txBody>
      </p:sp>
      <p:pic>
        <p:nvPicPr>
          <p:cNvPr id="8" name="Picture 7" descr="cl1020-j_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85" y="1772835"/>
            <a:ext cx="2068597" cy="4591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4556" y="646288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Lawley’s</a:t>
            </a:r>
            <a:r>
              <a:rPr lang="en-US" dirty="0" smtClean="0"/>
              <a:t> Zircon Gallery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8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Untitl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890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838200" y="152400"/>
            <a:ext cx="758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/>
              <a:t>Zircon Age Distribution of Continental Crust</a:t>
            </a:r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6238875" y="6396038"/>
            <a:ext cx="287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Condie &amp; Aster, 2009</a:t>
            </a:r>
          </a:p>
        </p:txBody>
      </p:sp>
    </p:spTree>
    <p:extLst>
      <p:ext uri="{BB962C8B-B14F-4D97-AF65-F5344CB8AC3E}">
        <p14:creationId xmlns:p14="http://schemas.microsoft.com/office/powerpoint/2010/main" val="263338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rd+shiva+images.jpg+%2814%2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14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667" y="729938"/>
            <a:ext cx="368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what geologic record do we have of Shiva’s activity?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517444" y="2540000"/>
            <a:ext cx="34572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“Shiva indicators” compare with Brahma’s zircons.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17444" y="4981222"/>
            <a:ext cx="345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Best indicator of continental crust destruction </a:t>
            </a:r>
            <a:r>
              <a:rPr lang="en-US" sz="2000" dirty="0" smtClean="0"/>
              <a:t>is Ultra-High Pressure (UHP) metamorphic rocks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110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schertl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3879" cy="3285765"/>
          </a:xfrm>
          <a:prstGeom prst="rect">
            <a:avLst/>
          </a:prstGeom>
        </p:spPr>
      </p:pic>
      <p:pic>
        <p:nvPicPr>
          <p:cNvPr id="5" name="Picture 4" descr="2schertl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02028"/>
            <a:ext cx="4153879" cy="3555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8237" y="173164"/>
            <a:ext cx="4785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UHP assemblages are characterized diamond or </a:t>
            </a:r>
            <a:r>
              <a:rPr lang="en-US" sz="2400" dirty="0" err="1" smtClean="0"/>
              <a:t>coesite</a:t>
            </a:r>
            <a:r>
              <a:rPr lang="en-US" sz="2400" dirty="0" smtClean="0"/>
              <a:t>.   These require pressures corresponding to </a:t>
            </a:r>
            <a:r>
              <a:rPr lang="en-US" sz="2400" dirty="0" smtClean="0"/>
              <a:t>depths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&gt; </a:t>
            </a:r>
            <a:r>
              <a:rPr lang="en-US" sz="2400" dirty="0" smtClean="0"/>
              <a:t>90 km.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UHP </a:t>
            </a:r>
            <a:r>
              <a:rPr lang="en-US" sz="2400" dirty="0" err="1" smtClean="0"/>
              <a:t>terranes</a:t>
            </a:r>
            <a:r>
              <a:rPr lang="en-US" sz="2400" dirty="0" smtClean="0"/>
              <a:t> are samples of continental crust that were </a:t>
            </a:r>
            <a:r>
              <a:rPr lang="en-US" sz="2400" dirty="0" err="1" smtClean="0"/>
              <a:t>subducted</a:t>
            </a:r>
            <a:r>
              <a:rPr lang="en-US" sz="2400" dirty="0" smtClean="0"/>
              <a:t>, then returned to the surface.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03568" y="6450344"/>
            <a:ext cx="251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Schertl</a:t>
            </a:r>
            <a:r>
              <a:rPr lang="en-US" dirty="0" smtClean="0"/>
              <a:t> and O’Brien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4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gilotti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973"/>
            <a:ext cx="9144000" cy="4619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73" y="5761433"/>
            <a:ext cx="869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Worldwide UHP </a:t>
            </a:r>
            <a:r>
              <a:rPr lang="en-US" dirty="0" err="1" smtClean="0"/>
              <a:t>terranes</a:t>
            </a:r>
            <a:r>
              <a:rPr lang="en-US" dirty="0" smtClean="0"/>
              <a:t> from </a:t>
            </a:r>
            <a:r>
              <a:rPr lang="en-US" dirty="0" err="1" smtClean="0"/>
              <a:t>Gilotti</a:t>
            </a:r>
            <a:r>
              <a:rPr lang="en-US" dirty="0" smtClean="0"/>
              <a:t> (2013). Solid symbols indicate confirmed </a:t>
            </a:r>
            <a:r>
              <a:rPr lang="en-US" dirty="0" err="1" smtClean="0"/>
              <a:t>coesite</a:t>
            </a:r>
            <a:r>
              <a:rPr lang="en-US" dirty="0" smtClean="0"/>
              <a:t> or diamond. Open symbols are where UHP metamorphism is inferred from </a:t>
            </a:r>
            <a:r>
              <a:rPr lang="en-US" dirty="0" err="1" smtClean="0"/>
              <a:t>pseudomorphs</a:t>
            </a:r>
            <a:r>
              <a:rPr lang="en-US" dirty="0" smtClean="0"/>
              <a:t> or calculated </a:t>
            </a:r>
            <a:r>
              <a:rPr lang="en-US" i="1" dirty="0" smtClean="0"/>
              <a:t>P–T </a:t>
            </a:r>
            <a:r>
              <a:rPr lang="en-US" dirty="0" smtClean="0"/>
              <a:t>conditions, or cases where index minerals  </a:t>
            </a:r>
            <a:r>
              <a:rPr lang="en-US" dirty="0"/>
              <a:t>have been published in </a:t>
            </a:r>
            <a:r>
              <a:rPr lang="en-US" dirty="0" smtClean="0"/>
              <a:t>abstract.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7112" y="268109"/>
            <a:ext cx="76058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UHP occurrences globally  are &lt;650 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034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7204" y="122542"/>
            <a:ext cx="350679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dirty="0"/>
              <a:t>–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UHP </a:t>
            </a:r>
            <a:r>
              <a:rPr lang="en-US" dirty="0"/>
              <a:t>metamorphism (from </a:t>
            </a:r>
            <a:r>
              <a:rPr lang="en-US" dirty="0" err="1"/>
              <a:t>Liou</a:t>
            </a:r>
            <a:r>
              <a:rPr lang="en-US" dirty="0"/>
              <a:t> et al. 2012). </a:t>
            </a:r>
            <a:r>
              <a:rPr lang="en-US" dirty="0" err="1"/>
              <a:t>E</a:t>
            </a:r>
            <a:r>
              <a:rPr lang="en-US" dirty="0" err="1" smtClean="0"/>
              <a:t>clogite</a:t>
            </a:r>
            <a:r>
              <a:rPr lang="en-US" dirty="0" smtClean="0"/>
              <a:t> </a:t>
            </a:r>
            <a:r>
              <a:rPr lang="en-US" dirty="0" err="1"/>
              <a:t>facies</a:t>
            </a:r>
            <a:r>
              <a:rPr lang="en-US" dirty="0"/>
              <a:t> is shown in light and dark green. Metamorphic </a:t>
            </a:r>
            <a:r>
              <a:rPr lang="en-US" dirty="0" err="1"/>
              <a:t>facies</a:t>
            </a:r>
            <a:r>
              <a:rPr lang="en-US" dirty="0"/>
              <a:t> are delineated by thick gray lines (GS = </a:t>
            </a:r>
            <a:r>
              <a:rPr lang="en-US" dirty="0" err="1"/>
              <a:t>greenschist</a:t>
            </a:r>
            <a:r>
              <a:rPr lang="en-US" dirty="0"/>
              <a:t>, BS = </a:t>
            </a:r>
            <a:r>
              <a:rPr lang="en-US" dirty="0" err="1"/>
              <a:t>blueschist</a:t>
            </a:r>
            <a:r>
              <a:rPr lang="en-US" dirty="0"/>
              <a:t>, A = amphibolite, GR = granulite </a:t>
            </a:r>
            <a:r>
              <a:rPr lang="en-US" dirty="0" err="1"/>
              <a:t>facies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thicknesses of Tibetan and average continental crust are indicated.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UHP metamorphism </a:t>
            </a:r>
            <a:r>
              <a:rPr lang="en-US" dirty="0"/>
              <a:t>is the deeper part of the </a:t>
            </a:r>
            <a:r>
              <a:rPr lang="en-US" dirty="0" err="1"/>
              <a:t>eclogite</a:t>
            </a:r>
            <a:r>
              <a:rPr lang="en-US" dirty="0"/>
              <a:t> </a:t>
            </a:r>
            <a:r>
              <a:rPr lang="en-US" dirty="0" err="1"/>
              <a:t>facies</a:t>
            </a:r>
            <a:r>
              <a:rPr lang="en-US" dirty="0"/>
              <a:t> and corresponds to the </a:t>
            </a:r>
            <a:r>
              <a:rPr lang="en-US" dirty="0" err="1"/>
              <a:t>coesite</a:t>
            </a:r>
            <a:r>
              <a:rPr lang="en-US" dirty="0"/>
              <a:t> stability field (dark green</a:t>
            </a:r>
            <a:r>
              <a:rPr lang="en-US" dirty="0" smtClean="0"/>
              <a:t>). The </a:t>
            </a:r>
            <a:r>
              <a:rPr lang="en-US" dirty="0"/>
              <a:t>yellow, orange, and red lines correspond to generalized cold, tepid, and hot </a:t>
            </a:r>
            <a:r>
              <a:rPr lang="en-US" i="1" dirty="0"/>
              <a:t>P–T </a:t>
            </a:r>
            <a:r>
              <a:rPr lang="en-US" dirty="0"/>
              <a:t>paths for UHP rocks. </a:t>
            </a:r>
          </a:p>
        </p:txBody>
      </p:sp>
      <p:pic>
        <p:nvPicPr>
          <p:cNvPr id="5" name="Picture 4" descr="1gilotti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7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3"/>
            <a:ext cx="8229600" cy="692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interpret the UHP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237" y="1417638"/>
            <a:ext cx="4367257" cy="4525963"/>
          </a:xfrm>
        </p:spPr>
        <p:txBody>
          <a:bodyPr/>
          <a:lstStyle/>
          <a:p>
            <a:r>
              <a:rPr lang="en-US" dirty="0" smtClean="0"/>
              <a:t>Assume UHP’s are minor fragments of continental crust </a:t>
            </a:r>
            <a:r>
              <a:rPr lang="en-US" dirty="0" err="1" smtClean="0"/>
              <a:t>subducted</a:t>
            </a:r>
            <a:r>
              <a:rPr lang="en-US" dirty="0" smtClean="0"/>
              <a:t> to &gt; 90km; much more did not return to the surface.</a:t>
            </a:r>
          </a:p>
          <a:p>
            <a:r>
              <a:rPr lang="en-US" dirty="0" smtClean="0"/>
              <a:t>Why no UHPs &gt;650 Ma?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6hack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2" y="952400"/>
            <a:ext cx="2977407" cy="59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8237" y="6407053"/>
            <a:ext cx="187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Hacker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2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54013" y="-55563"/>
            <a:ext cx="86407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Another Shiva Indicator: Truncation of Paleozoic sedimentary </a:t>
            </a:r>
            <a:r>
              <a:rPr lang="en-US" sz="2800" dirty="0" err="1"/>
              <a:t>facies</a:t>
            </a:r>
            <a:r>
              <a:rPr lang="en-US" sz="2800" dirty="0"/>
              <a:t> and structures against the Pacific margin ~250 Ma</a:t>
            </a:r>
          </a:p>
          <a:p>
            <a:endParaRPr lang="en-US" sz="2800" dirty="0"/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4476750" y="6445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5584825" y="6462713"/>
            <a:ext cx="4692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Karlstrom 2009</a:t>
            </a:r>
          </a:p>
          <a:p>
            <a:endParaRPr lang="en-US"/>
          </a:p>
        </p:txBody>
      </p:sp>
      <p:pic>
        <p:nvPicPr>
          <p:cNvPr id="27653" name="Picture 3" descr="Pages-from-Dickinson-Great-Bas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1339850"/>
            <a:ext cx="419417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1163638" y="6462713"/>
            <a:ext cx="21923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Dickinson 2006</a:t>
            </a:r>
          </a:p>
          <a:p>
            <a:endParaRPr lang="en-US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213" y="1339850"/>
            <a:ext cx="4881562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75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OB-map-color-[MOD-RJS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9614" y="277826"/>
            <a:ext cx="238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Massive truncation of older structures also occurred on other side of Pacific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383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" y="1099782"/>
            <a:ext cx="6906177" cy="472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59" y="268785"/>
            <a:ext cx="788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rate at which continental crust has grown through time is </a:t>
            </a:r>
          </a:p>
          <a:p>
            <a:r>
              <a:rPr lang="en-US" sz="2400" dirty="0" smtClean="0"/>
              <a:t>commonly discussed…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089" y="6000820"/>
            <a:ext cx="906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…but this is a flawed controversy, because it ignores crustal destruction.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80266" y="1975556"/>
            <a:ext cx="1975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Continental crust</a:t>
            </a:r>
          </a:p>
          <a:p>
            <a:r>
              <a:rPr lang="en-US" sz="2000" dirty="0" smtClean="0"/>
              <a:t>“Growth Curves”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41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rd+shiva+images.jpg+%2814%2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3125" cy="4026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1519" y="59960"/>
            <a:ext cx="368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couple of thoughts: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79582" y="1339672"/>
            <a:ext cx="579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What are the Shiva indicators for the pre 650 Ma record?</a:t>
            </a:r>
          </a:p>
        </p:txBody>
      </p:sp>
      <p:pic>
        <p:nvPicPr>
          <p:cNvPr id="6" name="Picture 1" descr="Yin-Yang New Loss Ra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519" y="3059224"/>
            <a:ext cx="4935794" cy="37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3469" y="4202538"/>
            <a:ext cx="3888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~2/3 of continental crust is lost by </a:t>
            </a:r>
            <a:r>
              <a:rPr lang="en-US" sz="2400" dirty="0" err="1" smtClean="0"/>
              <a:t>subduction</a:t>
            </a:r>
            <a:r>
              <a:rPr lang="en-US" sz="2400" dirty="0" smtClean="0"/>
              <a:t> today.  </a:t>
            </a:r>
            <a:r>
              <a:rPr lang="en-US" sz="2400" dirty="0"/>
              <a:t> A</a:t>
            </a:r>
            <a:r>
              <a:rPr lang="en-US" sz="2400" dirty="0" smtClean="0"/>
              <a:t> pre-Plate Tectonic </a:t>
            </a:r>
            <a:r>
              <a:rPr lang="en-US" sz="2400" dirty="0" smtClean="0"/>
              <a:t>Earth would only lose crust by delamination and so </a:t>
            </a:r>
            <a:r>
              <a:rPr lang="en-US" sz="2400" dirty="0" smtClean="0"/>
              <a:t>should have a higher B/S ratio.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04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Brahma/Shiva ratio through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4519" y="1435830"/>
            <a:ext cx="3125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 650 Ma: B/S </a:t>
            </a:r>
            <a:r>
              <a:rPr lang="en-US" sz="2800" dirty="0" smtClean="0"/>
              <a:t>&gt;1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Post 650 Ma: B/S &lt;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5" name="Picture 4" descr="brah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2902"/>
            <a:ext cx="1526995" cy="1865115"/>
          </a:xfrm>
          <a:prstGeom prst="rect">
            <a:avLst/>
          </a:prstGeom>
        </p:spPr>
      </p:pic>
      <p:pic>
        <p:nvPicPr>
          <p:cNvPr id="6" name="Picture 5" descr="lord+shiva+images.jpg+%2814%2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" y="3801398"/>
            <a:ext cx="1509869" cy="203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2037" y="3564284"/>
            <a:ext cx="1962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Yin-Yang New Loss Rat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5350" y="3082298"/>
            <a:ext cx="4905813" cy="377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22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h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60"/>
            <a:ext cx="4078941" cy="4982135"/>
          </a:xfrm>
          <a:prstGeom prst="rect">
            <a:avLst/>
          </a:prstGeom>
        </p:spPr>
      </p:pic>
      <p:pic>
        <p:nvPicPr>
          <p:cNvPr id="7" name="Picture 6" descr="lord+shiva+images.jpg+%2814%2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88" y="1270060"/>
            <a:ext cx="3737000" cy="5043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1185" y="252130"/>
            <a:ext cx="4419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Thanks for listening!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848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40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s-from-1-s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53" y="2712110"/>
            <a:ext cx="4679347" cy="4145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4510819" y="2976703"/>
            <a:ext cx="97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16122" y="4809292"/>
            <a:ext cx="97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</a:t>
            </a:r>
            <a:endParaRPr lang="en-US" dirty="0"/>
          </a:p>
        </p:txBody>
      </p:sp>
      <p:pic>
        <p:nvPicPr>
          <p:cNvPr id="9" name="Picture 8" descr="Pages from 1-s2.0-S0012821X05004267-main-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" y="3222142"/>
            <a:ext cx="4279392" cy="3570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5218" y="4730509"/>
            <a:ext cx="1464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Campbell et al. 2005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925" y="100188"/>
            <a:ext cx="847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zircon age spikes signify supercontinent assembly?  Not if Himalaya is a good modern analogue of supercontinent assembly..</a:t>
            </a:r>
            <a:endParaRPr lang="en-US" sz="2400" dirty="0"/>
          </a:p>
        </p:txBody>
      </p:sp>
      <p:pic>
        <p:nvPicPr>
          <p:cNvPr id="12" name="Picture 11" descr="80a02e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5" y="1053842"/>
            <a:ext cx="4402826" cy="21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3" name="Picture 3" descr=" SUPERCONT CYC GAINS:LOSS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-15875"/>
            <a:ext cx="892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65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oyden-TibetScience08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2000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23825" y="96838"/>
            <a:ext cx="88725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Subduction collision of the 2500-km-wide India crust began ~50 Ma. The volume of India Crust that </a:t>
            </a:r>
            <a:r>
              <a:rPr lang="en-US" sz="2800" dirty="0" smtClean="0"/>
              <a:t> entered </a:t>
            </a:r>
            <a:r>
              <a:rPr lang="en-US" sz="2800" dirty="0"/>
              <a:t>the subduction zone is ~300 </a:t>
            </a:r>
            <a:r>
              <a:rPr lang="en-US" sz="2800" dirty="0" err="1"/>
              <a:t>x</a:t>
            </a:r>
            <a:r>
              <a:rPr lang="en-US" sz="2800" dirty="0"/>
              <a:t> 10</a:t>
            </a:r>
            <a:r>
              <a:rPr lang="en-US" sz="2800" baseline="30000" dirty="0"/>
              <a:t>6</a:t>
            </a:r>
            <a:r>
              <a:rPr lang="en-US" sz="2800" dirty="0"/>
              <a:t> km</a:t>
            </a:r>
            <a:r>
              <a:rPr lang="en-US" sz="2800" baseline="30000" dirty="0"/>
              <a:t>3</a:t>
            </a:r>
          </a:p>
          <a:p>
            <a:pPr algn="ctr"/>
            <a:r>
              <a:rPr lang="en-US" sz="2800" baseline="30000" dirty="0"/>
              <a:t> </a:t>
            </a:r>
            <a:r>
              <a:rPr lang="en-US" sz="2000" dirty="0"/>
              <a:t>(2500 km </a:t>
            </a:r>
            <a:r>
              <a:rPr lang="en-US" sz="2000" dirty="0" err="1"/>
              <a:t>x</a:t>
            </a:r>
            <a:r>
              <a:rPr lang="en-US" sz="2000" dirty="0"/>
              <a:t> 40 km </a:t>
            </a:r>
            <a:r>
              <a:rPr lang="en-US" sz="2000" dirty="0" err="1"/>
              <a:t>x</a:t>
            </a:r>
            <a:r>
              <a:rPr lang="en-US" sz="2000" dirty="0"/>
              <a:t> 3000 km)</a:t>
            </a:r>
          </a:p>
        </p:txBody>
      </p:sp>
      <p:sp>
        <p:nvSpPr>
          <p:cNvPr id="183300" name="TextBox 1"/>
          <p:cNvSpPr txBox="1">
            <a:spLocks noChangeArrowheads="1"/>
          </p:cNvSpPr>
          <p:nvPr/>
        </p:nvSpPr>
        <p:spPr bwMode="auto">
          <a:xfrm>
            <a:off x="-48360" y="5670550"/>
            <a:ext cx="920458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dirty="0">
                <a:latin typeface="Comic Sans MS"/>
                <a:cs typeface="Comic Sans MS"/>
              </a:rPr>
              <a:t>300 x 10</a:t>
            </a:r>
            <a:r>
              <a:rPr lang="en-US" sz="2000" baseline="30000" dirty="0">
                <a:latin typeface="Comic Sans MS"/>
                <a:cs typeface="Comic Sans MS"/>
              </a:rPr>
              <a:t>6</a:t>
            </a:r>
            <a:r>
              <a:rPr lang="en-US" sz="2000" dirty="0">
                <a:latin typeface="Comic Sans MS"/>
                <a:cs typeface="Comic Sans MS"/>
              </a:rPr>
              <a:t> km</a:t>
            </a:r>
            <a:r>
              <a:rPr lang="en-US" sz="2000" baseline="30000" dirty="0">
                <a:latin typeface="Comic Sans MS"/>
                <a:cs typeface="Comic Sans MS"/>
              </a:rPr>
              <a:t>3</a:t>
            </a:r>
            <a:r>
              <a:rPr lang="en-US" sz="2000" dirty="0">
                <a:latin typeface="Comic Sans MS"/>
                <a:cs typeface="Comic Sans MS"/>
              </a:rPr>
              <a:t>/50 </a:t>
            </a:r>
            <a:r>
              <a:rPr lang="en-US" sz="2000" dirty="0" err="1">
                <a:latin typeface="Comic Sans MS"/>
                <a:cs typeface="Comic Sans MS"/>
              </a:rPr>
              <a:t>Myr</a:t>
            </a:r>
            <a:r>
              <a:rPr lang="en-US" sz="2000" dirty="0">
                <a:latin typeface="Comic Sans MS"/>
                <a:cs typeface="Comic Sans MS"/>
              </a:rPr>
              <a:t> = 6 </a:t>
            </a:r>
            <a:r>
              <a:rPr lang="en-US" sz="2000" dirty="0" smtClean="0">
                <a:latin typeface="Comic Sans MS"/>
                <a:cs typeface="Comic Sans MS"/>
              </a:rPr>
              <a:t>AU for India suture zone</a:t>
            </a:r>
          </a:p>
          <a:p>
            <a:pPr algn="ctr">
              <a:defRPr/>
            </a:pPr>
            <a:endParaRPr lang="en-US" sz="2000" dirty="0">
              <a:latin typeface="Comic Sans MS"/>
              <a:cs typeface="Comic Sans MS"/>
            </a:endParaRPr>
          </a:p>
          <a:p>
            <a:pPr algn="ctr">
              <a:defRPr/>
            </a:pPr>
            <a:r>
              <a:rPr lang="en-US" sz="28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But What Fraction Was Recycled to the Mantle 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663" y="6384101"/>
            <a:ext cx="7813675" cy="41433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57200"/>
            <a:ext cx="8458200" cy="609600"/>
          </a:xfrm>
        </p:spPr>
        <p:txBody>
          <a:bodyPr/>
          <a:lstStyle/>
          <a:p>
            <a:r>
              <a:rPr lang="en-US" sz="2900" smtClean="0">
                <a:ea typeface="ＭＳ Ｐゴシック" charset="-128"/>
                <a:cs typeface="ＭＳ Ｐゴシック" charset="-128"/>
              </a:rPr>
              <a:t>Ultra High Pressure(UHP) Metamorphic rock localities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5975350"/>
            <a:ext cx="739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Times" charset="0"/>
              </a:rPr>
              <a:t>Oldest examples are ~630 Ma (Late Neoproterozoic)</a:t>
            </a:r>
          </a:p>
          <a:p>
            <a:pPr algn="ctr"/>
            <a:r>
              <a:rPr lang="en-US" sz="2200">
                <a:latin typeface="Times" charset="0"/>
              </a:rPr>
              <a:t>Modified from Maruyama and Liou (1998)</a:t>
            </a:r>
            <a:endParaRPr lang="en-US">
              <a:latin typeface="Times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191000" y="44958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 descr="UHP Distribu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298575"/>
            <a:ext cx="8839200" cy="4492625"/>
          </a:xfrm>
        </p:spPr>
      </p:pic>
    </p:spTree>
    <p:extLst>
      <p:ext uri="{BB962C8B-B14F-4D97-AF65-F5344CB8AC3E}">
        <p14:creationId xmlns:p14="http://schemas.microsoft.com/office/powerpoint/2010/main" val="358693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6" descr="19, volume sums--shrinking.png                                 008B4AE8 DAVES MBP                      C5B0DA3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50800"/>
            <a:ext cx="90233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58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s-from-PehrssonGR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93" y="1078710"/>
            <a:ext cx="6650182" cy="4967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8601" y="64886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Pehrsson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3291"/>
            <a:ext cx="928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zircon age peaks reflect times of supercontinent assembly?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037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222" y="595238"/>
            <a:ext cx="861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We now understand that continental crust is destroyed as well as created</a:t>
            </a:r>
            <a:endParaRPr lang="en-US" sz="2200" dirty="0"/>
          </a:p>
        </p:txBody>
      </p:sp>
      <p:pic>
        <p:nvPicPr>
          <p:cNvPr id="2" name="Picture 1" descr="ContCrustComing&amp;Going-Color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212"/>
            <a:ext cx="9144000" cy="4420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2075" y="6349332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 &amp; Scholl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1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Yin-Yang New Loss Rat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17867"/>
            <a:ext cx="7878939" cy="60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41221" y="6151223"/>
            <a:ext cx="6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R.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4001"/>
            <a:ext cx="830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Today, we estimate that about twice as much continental crust is destroyed as created.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9" y="0"/>
            <a:ext cx="499513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363" y="778440"/>
            <a:ext cx="3071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controversy about changing volume of continental crust through time, correctly framed.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94363" y="6364111"/>
            <a:ext cx="207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 &amp; Scholl,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6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CrustComing&amp;Going-Color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" y="360807"/>
            <a:ext cx="9144000" cy="5650523"/>
          </a:xfrm>
          <a:prstGeom prst="rect">
            <a:avLst/>
          </a:prstGeom>
        </p:spPr>
      </p:pic>
      <p:pic>
        <p:nvPicPr>
          <p:cNvPr id="2" name="Picture 1" descr="ContCrustComing&amp;Going-Color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716"/>
            <a:ext cx="9144000" cy="4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662" y="3801398"/>
            <a:ext cx="49643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Brahma/Shiva ratio</a:t>
            </a:r>
            <a:endParaRPr lang="en-US" dirty="0"/>
          </a:p>
        </p:txBody>
      </p:sp>
      <p:pic>
        <p:nvPicPr>
          <p:cNvPr id="5" name="Picture 4" descr="brah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2902"/>
            <a:ext cx="1526995" cy="1865115"/>
          </a:xfrm>
          <a:prstGeom prst="rect">
            <a:avLst/>
          </a:prstGeom>
        </p:spPr>
      </p:pic>
      <p:pic>
        <p:nvPicPr>
          <p:cNvPr id="6" name="Picture 5" descr="lord+shiva+images.jpg+%2814%2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" y="3801398"/>
            <a:ext cx="1509869" cy="203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2037" y="3564284"/>
            <a:ext cx="1962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5897" y="317467"/>
            <a:ext cx="9097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Assign continental crust formation to </a:t>
            </a:r>
            <a:r>
              <a:rPr lang="en-US" sz="2400" b="1" dirty="0" smtClean="0"/>
              <a:t>Brahma</a:t>
            </a:r>
            <a:r>
              <a:rPr lang="en-US" sz="2400" dirty="0" smtClean="0"/>
              <a:t>, </a:t>
            </a:r>
            <a:r>
              <a:rPr lang="en-US" sz="2400" dirty="0"/>
              <a:t>Hindu god </a:t>
            </a:r>
            <a:r>
              <a:rPr lang="en-US" sz="2400" dirty="0" smtClean="0"/>
              <a:t> of creation.</a:t>
            </a:r>
            <a:endParaRPr lang="en-US" sz="2400" dirty="0" smtClean="0"/>
          </a:p>
          <a:p>
            <a:r>
              <a:rPr lang="en-US" sz="2400" dirty="0" smtClean="0"/>
              <a:t>Assign continental crust destruction to </a:t>
            </a:r>
            <a:r>
              <a:rPr lang="en-US" sz="2400" b="1" dirty="0" smtClean="0"/>
              <a:t>Shiva, </a:t>
            </a:r>
            <a:r>
              <a:rPr lang="en-US" sz="2400" dirty="0" smtClean="0"/>
              <a:t>Hindu </a:t>
            </a:r>
            <a:r>
              <a:rPr lang="en-US" sz="2400" dirty="0"/>
              <a:t>god </a:t>
            </a:r>
            <a:r>
              <a:rPr lang="en-US" sz="2400" dirty="0" smtClean="0"/>
              <a:t>of destruction.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99663" y="1746066"/>
            <a:ext cx="58811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want to know how the proportion of volumes of continental crust formation to destruction has varied over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95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8" y="211070"/>
            <a:ext cx="4044827" cy="4525963"/>
          </a:xfrm>
        </p:spPr>
        <p:txBody>
          <a:bodyPr/>
          <a:lstStyle/>
          <a:p>
            <a:r>
              <a:rPr lang="en-US" dirty="0" smtClean="0"/>
              <a:t>Brahma is the Hindu “Creator” god </a:t>
            </a:r>
            <a:endParaRPr lang="en-US" dirty="0"/>
          </a:p>
        </p:txBody>
      </p:sp>
      <p:pic>
        <p:nvPicPr>
          <p:cNvPr id="4" name="Picture 3" descr="brah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60"/>
            <a:ext cx="4078941" cy="4982135"/>
          </a:xfrm>
          <a:prstGeom prst="rect">
            <a:avLst/>
          </a:prstGeom>
        </p:spPr>
      </p:pic>
      <p:pic>
        <p:nvPicPr>
          <p:cNvPr id="7" name="Picture 6" descr="lord+shiva+images.jpg+%2814%2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88" y="1270060"/>
            <a:ext cx="3737000" cy="5043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9118" y="224876"/>
            <a:ext cx="3704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Shiva </a:t>
            </a:r>
            <a:r>
              <a:rPr lang="en-US" sz="3200" dirty="0"/>
              <a:t>is the Hindu </a:t>
            </a:r>
            <a:r>
              <a:rPr lang="en-US" sz="3200" dirty="0" smtClean="0"/>
              <a:t>“Destroyer” god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72483" y="6241551"/>
            <a:ext cx="454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Shiva loses his temper, his third eye opens which </a:t>
            </a:r>
            <a:r>
              <a:rPr lang="en-US" dirty="0" smtClean="0"/>
              <a:t>turns </a:t>
            </a:r>
            <a:r>
              <a:rPr lang="en-US" dirty="0"/>
              <a:t>most things to </a:t>
            </a:r>
            <a:r>
              <a:rPr lang="en-US" dirty="0" smtClean="0"/>
              <a:t>ashes.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463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Brahmā</a:t>
            </a:r>
            <a:r>
              <a:rPr lang="en-US" dirty="0" smtClean="0"/>
              <a:t> </a:t>
            </a:r>
            <a:r>
              <a:rPr lang="en-US" dirty="0"/>
              <a:t>holds a string of prayer beads </a:t>
            </a:r>
            <a:r>
              <a:rPr lang="en-US" dirty="0" smtClean="0"/>
              <a:t>which he </a:t>
            </a:r>
            <a:r>
              <a:rPr lang="en-US" dirty="0"/>
              <a:t>uses to keep track of the Universe's time.</a:t>
            </a:r>
          </a:p>
        </p:txBody>
      </p:sp>
    </p:spTree>
    <p:extLst>
      <p:ext uri="{BB962C8B-B14F-4D97-AF65-F5344CB8AC3E}">
        <p14:creationId xmlns:p14="http://schemas.microsoft.com/office/powerpoint/2010/main" val="130754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CrustComing&amp;Going-Color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57" y="1449596"/>
            <a:ext cx="7466170" cy="3303331"/>
          </a:xfrm>
          <a:prstGeom prst="rect">
            <a:avLst/>
          </a:prstGeom>
        </p:spPr>
      </p:pic>
      <p:pic>
        <p:nvPicPr>
          <p:cNvPr id="5" name="Picture 4" descr="brah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4910"/>
            <a:ext cx="1430822" cy="1747647"/>
          </a:xfrm>
          <a:prstGeom prst="rect">
            <a:avLst/>
          </a:prstGeom>
        </p:spPr>
      </p:pic>
      <p:pic>
        <p:nvPicPr>
          <p:cNvPr id="8" name="Picture 7" descr="lord+shiva+images.jpg+%2814%2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8673"/>
            <a:ext cx="1430822" cy="1931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8503" y="5049383"/>
            <a:ext cx="627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Shiva</a:t>
            </a:r>
            <a:r>
              <a:rPr lang="en-US" sz="2400" dirty="0"/>
              <a:t> </a:t>
            </a:r>
            <a:r>
              <a:rPr lang="en-US" sz="2400" dirty="0" smtClean="0"/>
              <a:t>represent </a:t>
            </a:r>
            <a:r>
              <a:rPr lang="en-US" sz="2400" dirty="0"/>
              <a:t>c</a:t>
            </a:r>
            <a:r>
              <a:rPr lang="en-US" sz="2400" dirty="0" smtClean="0"/>
              <a:t>ontinental crust destruction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30823" y="372515"/>
            <a:ext cx="6195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Brahma represent continental crust creation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5816523"/>
            <a:ext cx="869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want to know the ratio of Brahma’s activities to that of Shiva over time: the Brahma/Shiva ratio.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82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871</Words>
  <Application>Microsoft Macintosh PowerPoint</Application>
  <PresentationFormat>On-screen Show (4:3)</PresentationFormat>
  <Paragraphs>82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WHEN DID CONTINENTAL CRUST FORM AND WHEN WAS IT DESTROYED?  THE BRAHMA/SHIVA RATIO AND THE GEOLOGIC RECORD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Brahma/Shiva ratio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interpret the UHP record?</vt:lpstr>
      <vt:lpstr>PowerPoint Presentation</vt:lpstr>
      <vt:lpstr>PowerPoint Presentation</vt:lpstr>
      <vt:lpstr>PowerPoint Presentation</vt:lpstr>
      <vt:lpstr>Brahma/Shiva ratio through time</vt:lpstr>
      <vt:lpstr>PowerPoint Presentation</vt:lpstr>
      <vt:lpstr>Extra slides</vt:lpstr>
      <vt:lpstr>PowerPoint Presentation</vt:lpstr>
      <vt:lpstr>PowerPoint Presentation</vt:lpstr>
      <vt:lpstr>PowerPoint Presentation</vt:lpstr>
      <vt:lpstr>Ultra High Pressure(UHP) Metamorphic rock localities</vt:lpstr>
      <vt:lpstr>PowerPoint Presentation</vt:lpstr>
      <vt:lpstr>PowerPoint Presentation</vt:lpstr>
    </vt:vector>
  </TitlesOfParts>
  <Company>University of Texas at Dallas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Stern &amp; Scholl GSA 14</dc:title>
  <dc:creator>Robert Stern</dc:creator>
  <cp:lastModifiedBy>Robert Stern</cp:lastModifiedBy>
  <cp:revision>54</cp:revision>
  <dcterms:created xsi:type="dcterms:W3CDTF">2014-09-01T01:29:42Z</dcterms:created>
  <dcterms:modified xsi:type="dcterms:W3CDTF">2014-10-15T02:26:00Z</dcterms:modified>
</cp:coreProperties>
</file>