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96" r:id="rId3"/>
    <p:sldId id="297" r:id="rId4"/>
    <p:sldId id="275" r:id="rId5"/>
    <p:sldId id="273" r:id="rId6"/>
    <p:sldId id="265" r:id="rId7"/>
    <p:sldId id="271" r:id="rId8"/>
    <p:sldId id="272" r:id="rId9"/>
    <p:sldId id="274" r:id="rId10"/>
    <p:sldId id="299" r:id="rId11"/>
    <p:sldId id="266" r:id="rId12"/>
    <p:sldId id="301" r:id="rId13"/>
    <p:sldId id="300" r:id="rId14"/>
    <p:sldId id="303" r:id="rId15"/>
    <p:sldId id="276" r:id="rId16"/>
    <p:sldId id="263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5" autoAdjust="0"/>
    <p:restoredTop sz="86357" autoAdjust="0"/>
  </p:normalViewPr>
  <p:slideViewPr>
    <p:cSldViewPr snapToGrid="0">
      <p:cViewPr varScale="1">
        <p:scale>
          <a:sx n="79" d="100"/>
          <a:sy n="79" d="100"/>
        </p:scale>
        <p:origin x="2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3B3D1-B2A9-458F-A2B8-8E16036BA3DC}" type="datetimeFigureOut">
              <a:rPr lang="en-NZ" smtClean="0"/>
              <a:t>22/10/2014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B6310-CB37-4ADA-861B-E2FFD9C604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444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6310-CB37-4ADA-861B-E2FFD9C60489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2064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6310-CB37-4ADA-861B-E2FFD9C60489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821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6310-CB37-4ADA-861B-E2FFD9C60489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619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6310-CB37-4ADA-861B-E2FFD9C60489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167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22/10/2014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737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22/10/2014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466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22/10/2014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910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22/10/2014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865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22/10/2014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04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22/10/2014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27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22/10/2014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545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22/10/2014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90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22/10/2014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969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22/10/2014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23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22/10/2014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110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7725"/>
            <a:ext cx="6784086" cy="867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30157"/>
            <a:ext cx="7886700" cy="531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0" t="2547" r="867" b="2807"/>
          <a:stretch/>
        </p:blipFill>
        <p:spPr>
          <a:xfrm>
            <a:off x="7952198" y="237743"/>
            <a:ext cx="1033306" cy="86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1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andymilnedesign.co.nz/wp-content/uploads/2010/04/Kaikoura-Aeri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3"/>
          <a:stretch/>
        </p:blipFill>
        <p:spPr bwMode="auto">
          <a:xfrm>
            <a:off x="-22017" y="2659633"/>
            <a:ext cx="9166017" cy="422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95656" y="1892511"/>
            <a:ext cx="8433816" cy="674019"/>
          </a:xfrm>
        </p:spPr>
        <p:txBody>
          <a:bodyPr>
            <a:normAutofit fontScale="90000"/>
          </a:bodyPr>
          <a:lstStyle/>
          <a:p>
            <a:r>
              <a:rPr lang="en-NZ" sz="3600" dirty="0" smtClean="0"/>
              <a:t>Tilting of marine terraces above a </a:t>
            </a:r>
            <a:r>
              <a:rPr lang="en-NZ" sz="3600" dirty="0" err="1" smtClean="0"/>
              <a:t>listric</a:t>
            </a:r>
            <a:r>
              <a:rPr lang="en-NZ" sz="3600" dirty="0" smtClean="0"/>
              <a:t> thrust fault, </a:t>
            </a:r>
            <a:r>
              <a:rPr lang="en-NZ" sz="3600" dirty="0" err="1" smtClean="0"/>
              <a:t>Kaikoura</a:t>
            </a:r>
            <a:r>
              <a:rPr lang="en-NZ" sz="3600" dirty="0" smtClean="0"/>
              <a:t> New Zealand</a:t>
            </a:r>
            <a:endParaRPr lang="en-NZ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94766" y="183841"/>
            <a:ext cx="6858000" cy="598662"/>
          </a:xfrm>
        </p:spPr>
        <p:txBody>
          <a:bodyPr/>
          <a:lstStyle/>
          <a:p>
            <a:r>
              <a:rPr lang="en-NZ" dirty="0" smtClean="0"/>
              <a:t>Brendan Duffy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6" t="2816" r="28934" b="3076"/>
          <a:stretch/>
        </p:blipFill>
        <p:spPr>
          <a:xfrm>
            <a:off x="295656" y="207960"/>
            <a:ext cx="1310997" cy="1341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0" t="2547" r="867" b="2807"/>
          <a:stretch/>
        </p:blipFill>
        <p:spPr>
          <a:xfrm>
            <a:off x="7566056" y="237743"/>
            <a:ext cx="1419448" cy="11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052" y="160877"/>
            <a:ext cx="4068556" cy="867773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Nearby </a:t>
            </a:r>
            <a:r>
              <a:rPr lang="en-NZ" dirty="0" err="1" smtClean="0"/>
              <a:t>listric</a:t>
            </a:r>
            <a:r>
              <a:rPr lang="en-NZ" dirty="0" smtClean="0"/>
              <a:t> faulting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" y="87725"/>
            <a:ext cx="3779898" cy="2570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3523488" y="280416"/>
            <a:ext cx="320564" cy="18288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2806556"/>
            <a:ext cx="89630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42345" y="3140051"/>
            <a:ext cx="40828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NZ" dirty="0" smtClean="0"/>
              <a:t>Progressive rotation of </a:t>
            </a:r>
            <a:r>
              <a:rPr lang="en-NZ" dirty="0" err="1" smtClean="0"/>
              <a:t>syn</a:t>
            </a:r>
            <a:r>
              <a:rPr lang="en-NZ" dirty="0" smtClean="0"/>
              <a:t>-tectonic strata</a:t>
            </a:r>
            <a:endParaRPr lang="en-NZ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83769" y="3509383"/>
            <a:ext cx="2676821" cy="95288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86535" y="5462161"/>
            <a:ext cx="24010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NZ" dirty="0" smtClean="0"/>
              <a:t>Fault defines shelf edge</a:t>
            </a:r>
            <a:endParaRPr lang="en-NZ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559040" y="3509383"/>
            <a:ext cx="256032" cy="17941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73847" y="1627583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Barnes and </a:t>
            </a:r>
            <a:r>
              <a:rPr lang="en-NZ" dirty="0" err="1" smtClean="0"/>
              <a:t>Audru</a:t>
            </a:r>
            <a:r>
              <a:rPr lang="en-NZ" dirty="0" smtClean="0"/>
              <a:t> (1999)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3432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9118" y="218906"/>
            <a:ext cx="5230368" cy="867773"/>
          </a:xfrm>
        </p:spPr>
        <p:txBody>
          <a:bodyPr>
            <a:noAutofit/>
          </a:bodyPr>
          <a:lstStyle/>
          <a:p>
            <a:r>
              <a:rPr lang="en-NZ" sz="3200" dirty="0" smtClean="0"/>
              <a:t>Listric fault deformation of an abrasion platform</a:t>
            </a:r>
            <a:endParaRPr lang="en-NZ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7" y="1337839"/>
            <a:ext cx="6127011" cy="5377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7" y="1337839"/>
            <a:ext cx="6127011" cy="5377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7" y="1337839"/>
            <a:ext cx="6127011" cy="5377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7" y="1337839"/>
            <a:ext cx="6127011" cy="5377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7" y="1337839"/>
            <a:ext cx="6127011" cy="5377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7" y="1337839"/>
            <a:ext cx="6127011" cy="5377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7" y="1337839"/>
            <a:ext cx="6127011" cy="5377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8" y="1337839"/>
            <a:ext cx="6127011" cy="5377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7" y="1337839"/>
            <a:ext cx="6127011" cy="5377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7" y="1335645"/>
            <a:ext cx="6127011" cy="5377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7" y="1335645"/>
            <a:ext cx="6127011" cy="5377138"/>
          </a:xfrm>
          <a:prstGeom prst="rect">
            <a:avLst/>
          </a:prstGeom>
          <a:noFill/>
        </p:spPr>
      </p:pic>
      <p:cxnSp>
        <p:nvCxnSpPr>
          <p:cNvPr id="58" name="Straight Connector 57"/>
          <p:cNvCxnSpPr/>
          <p:nvPr/>
        </p:nvCxnSpPr>
        <p:spPr>
          <a:xfrm>
            <a:off x="2194560" y="1552906"/>
            <a:ext cx="1170432" cy="386034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7629" y="1879508"/>
            <a:ext cx="1754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Axial surface of the syncline</a:t>
            </a:r>
            <a:endParaRPr lang="en-NZ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816608" y="2377440"/>
            <a:ext cx="671300" cy="414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1328928" y="5252812"/>
            <a:ext cx="3925824" cy="1365504"/>
          </a:xfrm>
          <a:custGeom>
            <a:avLst/>
            <a:gdLst>
              <a:gd name="connsiteX0" fmla="*/ 548640 w 3925824"/>
              <a:gd name="connsiteY0" fmla="*/ 646176 h 1365504"/>
              <a:gd name="connsiteX1" fmla="*/ 2755392 w 3925824"/>
              <a:gd name="connsiteY1" fmla="*/ 0 h 1365504"/>
              <a:gd name="connsiteX2" fmla="*/ 3925824 w 3925824"/>
              <a:gd name="connsiteY2" fmla="*/ 1267968 h 1365504"/>
              <a:gd name="connsiteX3" fmla="*/ 0 w 3925824"/>
              <a:gd name="connsiteY3" fmla="*/ 1365504 h 1365504"/>
              <a:gd name="connsiteX4" fmla="*/ 548640 w 3925824"/>
              <a:gd name="connsiteY4" fmla="*/ 646176 h 136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5824" h="1365504">
                <a:moveTo>
                  <a:pt x="548640" y="646176"/>
                </a:moveTo>
                <a:lnTo>
                  <a:pt x="2755392" y="0"/>
                </a:lnTo>
                <a:lnTo>
                  <a:pt x="3925824" y="1267968"/>
                </a:lnTo>
                <a:lnTo>
                  <a:pt x="0" y="1365504"/>
                </a:lnTo>
                <a:lnTo>
                  <a:pt x="548640" y="64617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4" name="TextBox 63"/>
          <p:cNvSpPr txBox="1"/>
          <p:nvPr/>
        </p:nvSpPr>
        <p:spPr>
          <a:xfrm>
            <a:off x="2328673" y="5649886"/>
            <a:ext cx="3805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2000" u="sng" dirty="0" smtClean="0"/>
              <a:t>For a given amount of slip, the elevation at any down-dip position depends on the </a:t>
            </a:r>
            <a:r>
              <a:rPr lang="en-NZ" sz="2000" u="sng" dirty="0" err="1" smtClean="0"/>
              <a:t>paleosealevel</a:t>
            </a:r>
            <a:endParaRPr lang="en-NZ" sz="20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254497" y="1335645"/>
            <a:ext cx="288950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Should be possible to use </a:t>
            </a:r>
          </a:p>
          <a:p>
            <a:endParaRPr lang="en-NZ" b="1" dirty="0"/>
          </a:p>
          <a:p>
            <a:r>
              <a:rPr lang="en-NZ" sz="3600" b="1" dirty="0" smtClean="0">
                <a:solidFill>
                  <a:srgbClr val="FF0000"/>
                </a:solidFill>
              </a:rPr>
              <a:t>tilt</a:t>
            </a:r>
            <a:r>
              <a:rPr lang="en-NZ" dirty="0" smtClean="0"/>
              <a:t> </a:t>
            </a:r>
          </a:p>
          <a:p>
            <a:endParaRPr lang="en-NZ" dirty="0"/>
          </a:p>
          <a:p>
            <a:r>
              <a:rPr lang="en-NZ" dirty="0" smtClean="0"/>
              <a:t>and </a:t>
            </a:r>
          </a:p>
          <a:p>
            <a:endParaRPr lang="en-NZ" b="1" dirty="0"/>
          </a:p>
          <a:p>
            <a:r>
              <a:rPr lang="en-NZ" sz="3200" b="1" dirty="0" smtClean="0">
                <a:solidFill>
                  <a:srgbClr val="FF0000"/>
                </a:solidFill>
              </a:rPr>
              <a:t>position relative to centre of curvature</a:t>
            </a:r>
            <a:r>
              <a:rPr lang="en-NZ" sz="3200" dirty="0" smtClean="0">
                <a:solidFill>
                  <a:srgbClr val="FF0000"/>
                </a:solidFill>
              </a:rPr>
              <a:t> </a:t>
            </a:r>
          </a:p>
          <a:p>
            <a:endParaRPr lang="en-NZ" dirty="0"/>
          </a:p>
          <a:p>
            <a:r>
              <a:rPr lang="en-NZ" dirty="0" smtClean="0"/>
              <a:t>to distinguish between models, where age constraints are otherwise ambiguous 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329183" y="6042835"/>
            <a:ext cx="207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Uniform uplift above planar ramp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4703730" y="1303455"/>
            <a:ext cx="1673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Non-uniform uplift above </a:t>
            </a:r>
            <a:r>
              <a:rPr lang="en-NZ" dirty="0" err="1" smtClean="0"/>
              <a:t>listric</a:t>
            </a:r>
            <a:r>
              <a:rPr lang="en-NZ" dirty="0" smtClean="0"/>
              <a:t> fault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334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782" y="344595"/>
            <a:ext cx="6784086" cy="867773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Geometric calculation of centre of curvature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 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3" y="1548519"/>
            <a:ext cx="7969377" cy="4893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712" y="6257231"/>
            <a:ext cx="189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Amos et al. (2007)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1696698" y="3892640"/>
            <a:ext cx="148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err="1" smtClean="0">
                <a:solidFill>
                  <a:srgbClr val="00B050"/>
                </a:solidFill>
              </a:rPr>
              <a:t>Paleosealevel</a:t>
            </a:r>
            <a:endParaRPr lang="en-NZ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5523" y="3369274"/>
            <a:ext cx="227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smtClean="0">
                <a:solidFill>
                  <a:srgbClr val="FF0000"/>
                </a:solidFill>
              </a:rPr>
              <a:t>Topographic elevation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7926" y="2262039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α</a:t>
            </a:r>
            <a:endParaRPr lang="en-NZ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1760" y="4681728"/>
            <a:ext cx="85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smtClean="0">
                <a:solidFill>
                  <a:srgbClr val="FF0000"/>
                </a:solidFill>
              </a:rPr>
              <a:t>Known</a:t>
            </a:r>
            <a:endParaRPr lang="en-NZ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39524"/>
              </p:ext>
            </p:extLst>
          </p:nvPr>
        </p:nvGraphicFramePr>
        <p:xfrm>
          <a:off x="1579626" y="3147290"/>
          <a:ext cx="1715897" cy="837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4" imgW="604736" imgH="295994" progId="CorelDraw.Graphic.16">
                  <p:embed/>
                </p:oleObj>
              </mc:Choice>
              <mc:Fallback>
                <p:oleObj name="CorelDRAW" r:id="rId4" imgW="604736" imgH="29599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9626" y="3147290"/>
                        <a:ext cx="1715897" cy="837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760958" y="389264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smtClean="0">
                <a:solidFill>
                  <a:srgbClr val="FF00FF"/>
                </a:solidFill>
              </a:rPr>
              <a:t>D</a:t>
            </a:r>
            <a:endParaRPr lang="en-NZ" b="1" dirty="0">
              <a:solidFill>
                <a:srgbClr val="FF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6997" y="5051060"/>
            <a:ext cx="25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smtClean="0">
                <a:solidFill>
                  <a:srgbClr val="FF00FF"/>
                </a:solidFill>
              </a:rPr>
              <a:t>Reasonable assumptions</a:t>
            </a:r>
            <a:endParaRPr lang="en-NZ" b="1" dirty="0">
              <a:solidFill>
                <a:srgbClr val="FF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6997" y="5459415"/>
            <a:ext cx="2141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00B050"/>
                </a:solidFill>
              </a:rPr>
              <a:t>Iterative test </a:t>
            </a:r>
            <a:r>
              <a:rPr lang="en-NZ" b="1" dirty="0" smtClean="0">
                <a:solidFill>
                  <a:srgbClr val="00B050"/>
                </a:solidFill>
              </a:rPr>
              <a:t>for fit </a:t>
            </a:r>
            <a:r>
              <a:rPr lang="en-NZ" b="1" dirty="0" smtClean="0">
                <a:solidFill>
                  <a:srgbClr val="00B050"/>
                </a:solidFill>
              </a:rPr>
              <a:t>with published </a:t>
            </a:r>
            <a:r>
              <a:rPr lang="en-NZ" b="1" dirty="0" smtClean="0">
                <a:solidFill>
                  <a:srgbClr val="00B050"/>
                </a:solidFill>
              </a:rPr>
              <a:t>levels</a:t>
            </a:r>
            <a:endParaRPr lang="en-NZ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2281" y="3800955"/>
            <a:ext cx="55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FF"/>
                </a:solidFill>
                <a:latin typeface="Calibri" panose="020F0502020204030204" pitchFamily="34" charset="0"/>
              </a:rPr>
              <a:t>θ</a:t>
            </a:r>
            <a:endParaRPr lang="en-NZ" sz="2800" b="1" dirty="0">
              <a:solidFill>
                <a:srgbClr val="FF00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95523" y="4261972"/>
            <a:ext cx="1921462" cy="0"/>
          </a:xfrm>
          <a:prstGeom prst="straightConnector1">
            <a:avLst/>
          </a:prstGeom>
          <a:ln w="57150">
            <a:solidFill>
              <a:srgbClr val="FF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1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Assuming….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0157"/>
            <a:ext cx="7886700" cy="338088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 smtClean="0"/>
              <a:t>That the fault has similar geometry to the </a:t>
            </a:r>
            <a:r>
              <a:rPr lang="en-NZ" dirty="0" err="1" smtClean="0"/>
              <a:t>Te</a:t>
            </a:r>
            <a:r>
              <a:rPr lang="en-NZ" dirty="0" smtClean="0"/>
              <a:t> Rapa fault –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NZ" dirty="0" smtClean="0"/>
              <a:t>Listric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NZ" dirty="0" smtClean="0"/>
              <a:t>dip 60</a:t>
            </a:r>
            <a:r>
              <a:rPr lang="en-NZ" dirty="0" smtClean="0">
                <a:latin typeface="Calibri" panose="020F0502020204030204" pitchFamily="34" charset="0"/>
              </a:rPr>
              <a:t>° at the surface</a:t>
            </a:r>
          </a:p>
          <a:p>
            <a:pPr marL="971550" lvl="1" indent="-514350">
              <a:buFont typeface="+mj-lt"/>
              <a:buAutoNum type="alphaLcParenR"/>
            </a:pPr>
            <a:endParaRPr lang="en-NZ" dirty="0" smtClean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NZ" dirty="0" smtClean="0">
                <a:latin typeface="Calibri" panose="020F0502020204030204" pitchFamily="34" charset="0"/>
              </a:rPr>
              <a:t>The fault is located at the shelf edge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NZ" dirty="0" smtClean="0">
                <a:latin typeface="Calibri" panose="020F0502020204030204" pitchFamily="34" charset="0"/>
              </a:rPr>
              <a:t>Like the </a:t>
            </a:r>
            <a:r>
              <a:rPr lang="en-NZ" dirty="0" err="1" smtClean="0">
                <a:latin typeface="Calibri" panose="020F0502020204030204" pitchFamily="34" charset="0"/>
              </a:rPr>
              <a:t>Te</a:t>
            </a:r>
            <a:r>
              <a:rPr lang="en-NZ" dirty="0" smtClean="0">
                <a:latin typeface="Calibri" panose="020F0502020204030204" pitchFamily="34" charset="0"/>
              </a:rPr>
              <a:t> Rapa fault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NZ" dirty="0" smtClean="0">
                <a:latin typeface="Calibri" panose="020F0502020204030204" pitchFamily="34" charset="0"/>
              </a:rPr>
              <a:t>Further offshore drives slip rates up </a:t>
            </a:r>
            <a:r>
              <a:rPr lang="en-NZ" dirty="0" smtClean="0">
                <a:latin typeface="Calibri" panose="020F0502020204030204" pitchFamily="34" charset="0"/>
              </a:rPr>
              <a:t>unacceptably</a:t>
            </a:r>
          </a:p>
          <a:p>
            <a:pPr marL="514350" indent="-514350">
              <a:buFont typeface="+mj-lt"/>
              <a:buAutoNum type="arabicPeriod"/>
            </a:pPr>
            <a:endParaRPr lang="en-NZ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NZ" dirty="0" smtClean="0">
                <a:latin typeface="Calibri" panose="020F0502020204030204" pitchFamily="34" charset="0"/>
              </a:rPr>
              <a:t>All </a:t>
            </a:r>
            <a:r>
              <a:rPr lang="en-NZ" dirty="0" err="1" smtClean="0">
                <a:latin typeface="Calibri" panose="020F0502020204030204" pitchFamily="34" charset="0"/>
              </a:rPr>
              <a:t>highstands</a:t>
            </a:r>
            <a:r>
              <a:rPr lang="en-NZ" dirty="0" smtClean="0">
                <a:latin typeface="Calibri" panose="020F0502020204030204" pitchFamily="34" charset="0"/>
              </a:rPr>
              <a:t> recorded in tropics resulted in development of abrasion platforms in NZ</a:t>
            </a:r>
            <a:endParaRPr lang="en-NZ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959"/>
          <a:stretch/>
        </p:blipFill>
        <p:spPr>
          <a:xfrm>
            <a:off x="999744" y="4511040"/>
            <a:ext cx="7388352" cy="210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1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11112" y="1435458"/>
            <a:ext cx="2410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Calculate slip rates based on assigning T1 to </a:t>
            </a:r>
            <a:r>
              <a:rPr lang="en-NZ" sz="2400" dirty="0" err="1" smtClean="0"/>
              <a:t>highstands</a:t>
            </a:r>
            <a:r>
              <a:rPr lang="en-NZ" sz="2400" dirty="0" smtClean="0"/>
              <a:t> within error bars</a:t>
            </a:r>
          </a:p>
          <a:p>
            <a:endParaRPr lang="en-NZ" sz="2400" dirty="0" smtClean="0"/>
          </a:p>
          <a:p>
            <a:r>
              <a:rPr lang="en-NZ" sz="2400" dirty="0" smtClean="0"/>
              <a:t>Assuming constant slip rates, the best estimate of  </a:t>
            </a:r>
            <a:r>
              <a:rPr lang="en-NZ" sz="2400" dirty="0"/>
              <a:t>slip rate is average of </a:t>
            </a:r>
            <a:r>
              <a:rPr lang="en-NZ" sz="2400" dirty="0" smtClean="0"/>
              <a:t>individual </a:t>
            </a:r>
            <a:r>
              <a:rPr lang="en-NZ" sz="2400" dirty="0"/>
              <a:t>surfaces</a:t>
            </a:r>
          </a:p>
          <a:p>
            <a:r>
              <a:rPr lang="en-NZ" sz="2400" dirty="0" smtClean="0"/>
              <a:t> </a:t>
            </a:r>
            <a:endParaRPr lang="en-NZ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86411"/>
            <a:ext cx="6345936" cy="66120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-1976120" y="3052311"/>
            <a:ext cx="5913122" cy="369332"/>
          </a:xfrm>
          <a:prstGeom prst="rect">
            <a:avLst/>
          </a:prstGeom>
          <a:solidFill>
            <a:srgbClr val="00B050">
              <a:alpha val="5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>
                <a:solidFill>
                  <a:srgbClr val="FFFF00"/>
                </a:solidFill>
              </a:rPr>
              <a:t>95% confidence encompasses all input peaks</a:t>
            </a:r>
            <a:endParaRPr lang="en-NZ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26229" y="3083088"/>
            <a:ext cx="5913122" cy="307777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1400" b="1" dirty="0" smtClean="0">
                <a:solidFill>
                  <a:srgbClr val="FFFF00"/>
                </a:solidFill>
              </a:rPr>
              <a:t>95% confidence misses two  input peaks</a:t>
            </a:r>
            <a:endParaRPr lang="en-NZ" sz="14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473190" y="3083088"/>
            <a:ext cx="5913122" cy="307777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1400" b="1" dirty="0" smtClean="0">
                <a:solidFill>
                  <a:srgbClr val="FFFF00"/>
                </a:solidFill>
              </a:rPr>
              <a:t>95% confidence misses two  input peaks</a:t>
            </a:r>
            <a:endParaRPr lang="en-NZ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2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31092" r="153" b="33376"/>
          <a:stretch/>
        </p:blipFill>
        <p:spPr>
          <a:xfrm>
            <a:off x="335330" y="-4484"/>
            <a:ext cx="8808670" cy="222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3" y="2272550"/>
            <a:ext cx="8543294" cy="3926541"/>
          </a:xfrm>
        </p:spPr>
      </p:pic>
      <p:sp>
        <p:nvSpPr>
          <p:cNvPr id="6" name="Freeform 5"/>
          <p:cNvSpPr/>
          <p:nvPr/>
        </p:nvSpPr>
        <p:spPr>
          <a:xfrm>
            <a:off x="3160059" y="2217870"/>
            <a:ext cx="3254188" cy="4102246"/>
          </a:xfrm>
          <a:custGeom>
            <a:avLst/>
            <a:gdLst>
              <a:gd name="connsiteX0" fmla="*/ 403412 w 3254188"/>
              <a:gd name="connsiteY0" fmla="*/ 0 h 4182035"/>
              <a:gd name="connsiteX1" fmla="*/ 3254188 w 3254188"/>
              <a:gd name="connsiteY1" fmla="*/ 26894 h 4182035"/>
              <a:gd name="connsiteX2" fmla="*/ 3186953 w 3254188"/>
              <a:gd name="connsiteY2" fmla="*/ 685800 h 4182035"/>
              <a:gd name="connsiteX3" fmla="*/ 2877670 w 3254188"/>
              <a:gd name="connsiteY3" fmla="*/ 793376 h 4182035"/>
              <a:gd name="connsiteX4" fmla="*/ 2783541 w 3254188"/>
              <a:gd name="connsiteY4" fmla="*/ 4168588 h 4182035"/>
              <a:gd name="connsiteX5" fmla="*/ 40341 w 3254188"/>
              <a:gd name="connsiteY5" fmla="*/ 4182035 h 4182035"/>
              <a:gd name="connsiteX6" fmla="*/ 0 w 3254188"/>
              <a:gd name="connsiteY6" fmla="*/ 833717 h 4182035"/>
              <a:gd name="connsiteX7" fmla="*/ 363070 w 3254188"/>
              <a:gd name="connsiteY7" fmla="*/ 497541 h 4182035"/>
              <a:gd name="connsiteX8" fmla="*/ 403412 w 3254188"/>
              <a:gd name="connsiteY8" fmla="*/ 0 h 418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4188" h="4182035">
                <a:moveTo>
                  <a:pt x="403412" y="0"/>
                </a:moveTo>
                <a:lnTo>
                  <a:pt x="3254188" y="26894"/>
                </a:lnTo>
                <a:lnTo>
                  <a:pt x="3186953" y="685800"/>
                </a:lnTo>
                <a:lnTo>
                  <a:pt x="2877670" y="793376"/>
                </a:lnTo>
                <a:lnTo>
                  <a:pt x="2783541" y="4168588"/>
                </a:lnTo>
                <a:lnTo>
                  <a:pt x="40341" y="4182035"/>
                </a:lnTo>
                <a:lnTo>
                  <a:pt x="0" y="833717"/>
                </a:lnTo>
                <a:lnTo>
                  <a:pt x="363070" y="497541"/>
                </a:lnTo>
                <a:lnTo>
                  <a:pt x="4034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Freeform 6"/>
          <p:cNvSpPr/>
          <p:nvPr/>
        </p:nvSpPr>
        <p:spPr>
          <a:xfrm>
            <a:off x="6081398" y="2217870"/>
            <a:ext cx="3062602" cy="4108967"/>
          </a:xfrm>
          <a:custGeom>
            <a:avLst/>
            <a:gdLst>
              <a:gd name="connsiteX0" fmla="*/ 403412 w 3254188"/>
              <a:gd name="connsiteY0" fmla="*/ 0 h 4182035"/>
              <a:gd name="connsiteX1" fmla="*/ 3254188 w 3254188"/>
              <a:gd name="connsiteY1" fmla="*/ 26894 h 4182035"/>
              <a:gd name="connsiteX2" fmla="*/ 3186953 w 3254188"/>
              <a:gd name="connsiteY2" fmla="*/ 685800 h 4182035"/>
              <a:gd name="connsiteX3" fmla="*/ 2877670 w 3254188"/>
              <a:gd name="connsiteY3" fmla="*/ 793376 h 4182035"/>
              <a:gd name="connsiteX4" fmla="*/ 2783541 w 3254188"/>
              <a:gd name="connsiteY4" fmla="*/ 4168588 h 4182035"/>
              <a:gd name="connsiteX5" fmla="*/ 40341 w 3254188"/>
              <a:gd name="connsiteY5" fmla="*/ 4182035 h 4182035"/>
              <a:gd name="connsiteX6" fmla="*/ 0 w 3254188"/>
              <a:gd name="connsiteY6" fmla="*/ 833717 h 4182035"/>
              <a:gd name="connsiteX7" fmla="*/ 363070 w 3254188"/>
              <a:gd name="connsiteY7" fmla="*/ 497541 h 4182035"/>
              <a:gd name="connsiteX8" fmla="*/ 403412 w 3254188"/>
              <a:gd name="connsiteY8" fmla="*/ 0 h 418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4188" h="4182035">
                <a:moveTo>
                  <a:pt x="403412" y="0"/>
                </a:moveTo>
                <a:lnTo>
                  <a:pt x="3254188" y="26894"/>
                </a:lnTo>
                <a:lnTo>
                  <a:pt x="3186953" y="685800"/>
                </a:lnTo>
                <a:lnTo>
                  <a:pt x="2877670" y="793376"/>
                </a:lnTo>
                <a:lnTo>
                  <a:pt x="2783541" y="4168588"/>
                </a:lnTo>
                <a:lnTo>
                  <a:pt x="40341" y="4182035"/>
                </a:lnTo>
                <a:lnTo>
                  <a:pt x="0" y="833717"/>
                </a:lnTo>
                <a:lnTo>
                  <a:pt x="363070" y="497541"/>
                </a:lnTo>
                <a:lnTo>
                  <a:pt x="4034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86" b="-354"/>
          <a:stretch/>
        </p:blipFill>
        <p:spPr>
          <a:xfrm>
            <a:off x="335330" y="281941"/>
            <a:ext cx="8808670" cy="1963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94166" b="34899"/>
          <a:stretch/>
        </p:blipFill>
        <p:spPr>
          <a:xfrm>
            <a:off x="2860300" y="4146829"/>
            <a:ext cx="876264" cy="1632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94375" b="28996"/>
          <a:stretch/>
        </p:blipFill>
        <p:spPr>
          <a:xfrm>
            <a:off x="8515350" y="4229098"/>
            <a:ext cx="861662" cy="1815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r="95840" b="34012"/>
          <a:stretch/>
        </p:blipFill>
        <p:spPr>
          <a:xfrm>
            <a:off x="5759790" y="4179144"/>
            <a:ext cx="599543" cy="15876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121920" y="6488668"/>
            <a:ext cx="491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Sea level curves from </a:t>
            </a:r>
            <a:r>
              <a:rPr lang="en-NZ" dirty="0" err="1" smtClean="0"/>
              <a:t>Lambeck</a:t>
            </a:r>
            <a:r>
              <a:rPr lang="en-NZ" dirty="0" smtClean="0"/>
              <a:t> and Chappell, 2001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680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84" t="19098" r="246" b="13016"/>
          <a:stretch/>
        </p:blipFill>
        <p:spPr>
          <a:xfrm>
            <a:off x="628650" y="1969081"/>
            <a:ext cx="8257326" cy="363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279" y="5233640"/>
            <a:ext cx="2641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dirty="0" smtClean="0"/>
              <a:t>Uplifted beaches</a:t>
            </a:r>
            <a:endParaRPr lang="en-NZ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517732" y="3594971"/>
            <a:ext cx="192716" cy="1638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19708" y="4659682"/>
            <a:ext cx="2569399" cy="835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651876" y="497891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5.2±0.35 m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asl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NZ" dirty="0"/>
          </a:p>
        </p:txBody>
      </p:sp>
      <p:sp>
        <p:nvSpPr>
          <p:cNvPr id="12" name="Rectangle 11"/>
          <p:cNvSpPr/>
          <p:nvPr/>
        </p:nvSpPr>
        <p:spPr>
          <a:xfrm>
            <a:off x="5728968" y="5373297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3.5±0.4 m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asl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modern storm berm </a:t>
            </a:r>
            <a:endParaRPr lang="en-NZ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8038" y="1599749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7.25±0.4m</a:t>
            </a:r>
            <a:endParaRPr lang="en-NZ" dirty="0"/>
          </a:p>
        </p:txBody>
      </p:sp>
      <p:sp>
        <p:nvSpPr>
          <p:cNvPr id="14" name="Rectangle 13"/>
          <p:cNvSpPr/>
          <p:nvPr/>
        </p:nvSpPr>
        <p:spPr>
          <a:xfrm>
            <a:off x="3656893" y="1969081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5.7±0.5 m</a:t>
            </a:r>
            <a:endParaRPr lang="en-NZ" dirty="0"/>
          </a:p>
        </p:txBody>
      </p:sp>
      <p:sp>
        <p:nvSpPr>
          <p:cNvPr id="15" name="Rectangle 14"/>
          <p:cNvSpPr/>
          <p:nvPr/>
        </p:nvSpPr>
        <p:spPr>
          <a:xfrm>
            <a:off x="1246712" y="4118024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5.5 ±0.5 </a:t>
            </a:r>
            <a:endParaRPr lang="en-NZ" dirty="0"/>
          </a:p>
        </p:txBody>
      </p:sp>
      <p:cxnSp>
        <p:nvCxnSpPr>
          <p:cNvPr id="19" name="Straight Arrow Connector 18"/>
          <p:cNvCxnSpPr>
            <a:stCxn id="5" idx="0"/>
          </p:cNvCxnSpPr>
          <p:nvPr/>
        </p:nvCxnSpPr>
        <p:spPr>
          <a:xfrm flipV="1">
            <a:off x="2898994" y="2547097"/>
            <a:ext cx="802075" cy="26865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9551" y="5936342"/>
            <a:ext cx="6282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ingle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event uplifts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1.6±0.26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endParaRPr lang="en-NZ" sz="2400" dirty="0"/>
          </a:p>
        </p:txBody>
      </p:sp>
      <p:sp>
        <p:nvSpPr>
          <p:cNvPr id="6" name="Rectangle 5"/>
          <p:cNvSpPr/>
          <p:nvPr/>
        </p:nvSpPr>
        <p:spPr>
          <a:xfrm>
            <a:off x="5230368" y="5690768"/>
            <a:ext cx="3844154" cy="92333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Slip/uplift ratio: 2.26:1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coseismic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slip: 3.62±0.6 m/event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Recurrence interval: ~1.08ka</a:t>
            </a:r>
            <a:endParaRPr lang="en-N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46712" y="4487356"/>
            <a:ext cx="331567" cy="12964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520857" y="5327871"/>
            <a:ext cx="2131019" cy="779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43827"/>
          <a:stretch/>
        </p:blipFill>
        <p:spPr>
          <a:xfrm>
            <a:off x="-736190" y="40695"/>
            <a:ext cx="3490342" cy="293954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99885" y="3810571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6.7±0.3m</a:t>
            </a:r>
            <a:endParaRPr lang="en-NZ" dirty="0"/>
          </a:p>
        </p:txBody>
      </p:sp>
      <p:sp>
        <p:nvSpPr>
          <p:cNvPr id="16" name="TextBox 15"/>
          <p:cNvSpPr txBox="1"/>
          <p:nvPr/>
        </p:nvSpPr>
        <p:spPr>
          <a:xfrm>
            <a:off x="3656893" y="433354"/>
            <a:ext cx="394895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Mw 6.7-7, depending on regression and fault extent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79252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23" grpId="0"/>
      <p:bldP spid="6" grpId="0" animBg="1"/>
      <p:bldP spid="20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High resolution topography is an important tool to support </a:t>
            </a:r>
            <a:r>
              <a:rPr lang="en-NZ" dirty="0" smtClean="0"/>
              <a:t>structural and hazard </a:t>
            </a:r>
            <a:r>
              <a:rPr lang="en-NZ" dirty="0" smtClean="0"/>
              <a:t>analyses in an active </a:t>
            </a:r>
            <a:r>
              <a:rPr lang="en-NZ" dirty="0" err="1" smtClean="0"/>
              <a:t>orogen</a:t>
            </a:r>
            <a:endParaRPr lang="en-NZ" dirty="0" smtClean="0"/>
          </a:p>
          <a:p>
            <a:r>
              <a:rPr lang="en-NZ" dirty="0" err="1" smtClean="0"/>
              <a:t>Kaikoura</a:t>
            </a:r>
            <a:r>
              <a:rPr lang="en-NZ" dirty="0" smtClean="0"/>
              <a:t> LiDAR has potential to constrain slip rates over several glacial </a:t>
            </a:r>
            <a:r>
              <a:rPr lang="en-NZ" dirty="0" smtClean="0"/>
              <a:t>cycles, especially </a:t>
            </a:r>
            <a:r>
              <a:rPr lang="en-NZ" dirty="0" smtClean="0"/>
              <a:t>with improved dating</a:t>
            </a:r>
            <a:endParaRPr lang="en-NZ" dirty="0" smtClean="0"/>
          </a:p>
          <a:p>
            <a:r>
              <a:rPr lang="en-NZ" dirty="0" smtClean="0"/>
              <a:t>Locating fault further offshore, or decreasing dip, or both, </a:t>
            </a:r>
            <a:r>
              <a:rPr lang="en-NZ" dirty="0" smtClean="0"/>
              <a:t>increases fault radius and yields unrealistic slip rates.</a:t>
            </a:r>
            <a:endParaRPr lang="en-NZ" dirty="0" smtClean="0"/>
          </a:p>
          <a:p>
            <a:r>
              <a:rPr lang="en-NZ" dirty="0" smtClean="0"/>
              <a:t>Suggests that faulting beneath </a:t>
            </a:r>
            <a:r>
              <a:rPr lang="en-NZ" dirty="0" err="1" smtClean="0"/>
              <a:t>Kaikoura</a:t>
            </a:r>
            <a:r>
              <a:rPr lang="en-NZ" dirty="0" smtClean="0"/>
              <a:t> Peninsula is located close to land and represents a very proximal tsunami source.</a:t>
            </a:r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34630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2" y="87725"/>
            <a:ext cx="5465161" cy="67702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87725"/>
            <a:ext cx="4309110" cy="867773"/>
          </a:xfrm>
        </p:spPr>
        <p:txBody>
          <a:bodyPr/>
          <a:lstStyle/>
          <a:p>
            <a:r>
              <a:rPr lang="en-N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0320" y="3917188"/>
            <a:ext cx="414528" cy="2926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40549" y="1121664"/>
            <a:ext cx="3208379" cy="5597698"/>
          </a:xfrm>
        </p:spPr>
        <p:txBody>
          <a:bodyPr>
            <a:normAutofit fontScale="85000" lnSpcReduction="20000"/>
          </a:bodyPr>
          <a:lstStyle/>
          <a:p>
            <a:r>
              <a:rPr lang="en-NZ" dirty="0" smtClean="0"/>
              <a:t>Southern terminus of the </a:t>
            </a:r>
            <a:r>
              <a:rPr lang="en-NZ" dirty="0" err="1" smtClean="0"/>
              <a:t>Hikurangi</a:t>
            </a:r>
            <a:r>
              <a:rPr lang="en-NZ" dirty="0" smtClean="0"/>
              <a:t> Trough</a:t>
            </a:r>
          </a:p>
          <a:p>
            <a:endParaRPr lang="en-NZ" dirty="0" smtClean="0"/>
          </a:p>
          <a:p>
            <a:r>
              <a:rPr lang="en-NZ" dirty="0" smtClean="0"/>
              <a:t>Transition from subduction to strike slip</a:t>
            </a:r>
          </a:p>
          <a:p>
            <a:endParaRPr lang="en-NZ" dirty="0" smtClean="0"/>
          </a:p>
          <a:p>
            <a:r>
              <a:rPr lang="en-NZ" dirty="0" smtClean="0"/>
              <a:t>Immediately south of Hope fault in the </a:t>
            </a:r>
            <a:r>
              <a:rPr lang="en-NZ" dirty="0" err="1" smtClean="0"/>
              <a:t>Marlborugh</a:t>
            </a:r>
            <a:r>
              <a:rPr lang="en-NZ" dirty="0" smtClean="0"/>
              <a:t> fault system</a:t>
            </a:r>
          </a:p>
          <a:p>
            <a:endParaRPr lang="en-NZ" dirty="0"/>
          </a:p>
          <a:p>
            <a:pPr lvl="1"/>
            <a:r>
              <a:rPr lang="en-NZ" dirty="0" smtClean="0"/>
              <a:t>2</a:t>
            </a:r>
            <a:r>
              <a:rPr lang="en-NZ" baseline="30000" dirty="0" smtClean="0"/>
              <a:t>nd</a:t>
            </a:r>
            <a:r>
              <a:rPr lang="en-NZ" dirty="0" smtClean="0"/>
              <a:t> fastest slipping fault in South Island</a:t>
            </a:r>
          </a:p>
          <a:p>
            <a:endParaRPr lang="en-NZ" dirty="0"/>
          </a:p>
          <a:p>
            <a:pPr lvl="1"/>
            <a:r>
              <a:rPr lang="en-NZ" dirty="0" smtClean="0"/>
              <a:t>MFS and Alpine fault absorb ~70% of plate boundary motion</a:t>
            </a: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 rot="17504082">
            <a:off x="3549124" y="2731007"/>
            <a:ext cx="177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err="1" smtClean="0"/>
              <a:t>Hikurangi</a:t>
            </a:r>
            <a:r>
              <a:rPr lang="en-NZ" dirty="0" smtClean="0"/>
              <a:t> Trough</a:t>
            </a:r>
            <a:endParaRPr lang="en-NZ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72792" y="2915673"/>
            <a:ext cx="3713608" cy="1629403"/>
            <a:chOff x="1772792" y="2915673"/>
            <a:chExt cx="3713608" cy="1629403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706112" y="2915673"/>
              <a:ext cx="7802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156584" y="3917188"/>
              <a:ext cx="647320" cy="14630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772792" y="4340352"/>
              <a:ext cx="580264" cy="20472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54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" y="87725"/>
            <a:ext cx="9015692" cy="613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0816" y="6328910"/>
            <a:ext cx="7937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Seismicity after </a:t>
            </a:r>
            <a:r>
              <a:rPr lang="en-N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Reyners</a:t>
            </a:r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en-N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al. </a:t>
            </a:r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1997 (black) and </a:t>
            </a:r>
            <a:r>
              <a:rPr lang="en-N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Geonet</a:t>
            </a:r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CMT </a:t>
            </a:r>
            <a:r>
              <a:rPr lang="en-N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catalog</a:t>
            </a:r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(selected grey)</a:t>
            </a:r>
            <a:endParaRPr lang="en-N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2160" y="3974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  <p:sp>
        <p:nvSpPr>
          <p:cNvPr id="4" name="Down Arrow 3"/>
          <p:cNvSpPr/>
          <p:nvPr/>
        </p:nvSpPr>
        <p:spPr>
          <a:xfrm rot="5400000">
            <a:off x="5914971" y="3352800"/>
            <a:ext cx="743712" cy="49987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26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3646" r="27615"/>
          <a:stretch/>
        </p:blipFill>
        <p:spPr>
          <a:xfrm>
            <a:off x="506312" y="87725"/>
            <a:ext cx="8400362" cy="6224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30223" y="5327904"/>
            <a:ext cx="192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2012 LiDAR survey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106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9359"/>
          <a:stretch/>
        </p:blipFill>
        <p:spPr>
          <a:xfrm>
            <a:off x="310946" y="2107606"/>
            <a:ext cx="8808670" cy="1905685"/>
          </a:xfrm>
          <a:prstGeom prst="rect">
            <a:avLst/>
          </a:prstGeom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3547872" y="2653591"/>
            <a:ext cx="4584192" cy="333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164799" y="2926675"/>
            <a:ext cx="7010400" cy="682752"/>
          </a:xfrm>
          <a:custGeom>
            <a:avLst/>
            <a:gdLst>
              <a:gd name="connsiteX0" fmla="*/ 7010400 w 7010400"/>
              <a:gd name="connsiteY0" fmla="*/ 682752 h 682752"/>
              <a:gd name="connsiteX1" fmla="*/ 4803648 w 7010400"/>
              <a:gd name="connsiteY1" fmla="*/ 268224 h 682752"/>
              <a:gd name="connsiteX2" fmla="*/ 0 w 7010400"/>
              <a:gd name="connsiteY2" fmla="*/ 0 h 6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0400" h="682752">
                <a:moveTo>
                  <a:pt x="7010400" y="682752"/>
                </a:moveTo>
                <a:lnTo>
                  <a:pt x="4803648" y="26822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8" name="Straight Connector 27"/>
          <p:cNvCxnSpPr/>
          <p:nvPr/>
        </p:nvCxnSpPr>
        <p:spPr>
          <a:xfrm>
            <a:off x="1414272" y="3050785"/>
            <a:ext cx="2913888" cy="311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47872" y="2263447"/>
            <a:ext cx="2122127" cy="390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792480" y="3216178"/>
            <a:ext cx="1372319" cy="1205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62235" y="2748746"/>
            <a:ext cx="29206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NZ" b="1" dirty="0" smtClean="0">
                <a:solidFill>
                  <a:srgbClr val="FFFF00"/>
                </a:solidFill>
              </a:rPr>
              <a:t>?</a:t>
            </a:r>
            <a:endParaRPr lang="en-NZ" b="1" dirty="0">
              <a:solidFill>
                <a:srgbClr val="FFFF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9359"/>
          <a:stretch/>
        </p:blipFill>
        <p:spPr>
          <a:xfrm>
            <a:off x="310946" y="177314"/>
            <a:ext cx="8808670" cy="1905685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3328416" y="330797"/>
            <a:ext cx="5242560" cy="8239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246639" y="637172"/>
            <a:ext cx="5425440" cy="8656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975104" y="856059"/>
            <a:ext cx="6254496" cy="8775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853184" y="1130156"/>
            <a:ext cx="5883042" cy="658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231392" y="1294824"/>
            <a:ext cx="4815204" cy="438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83" y="4060692"/>
            <a:ext cx="4073733" cy="2755761"/>
          </a:xfrm>
          <a:prstGeom prst="rect">
            <a:avLst/>
          </a:prstGeom>
        </p:spPr>
      </p:pic>
      <p:pic>
        <p:nvPicPr>
          <p:cNvPr id="5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8" y="4037898"/>
            <a:ext cx="4063021" cy="2762639"/>
          </a:xfrm>
          <a:prstGeom prst="rect">
            <a:avLst/>
          </a:prstGeom>
        </p:spPr>
      </p:pic>
      <p:sp>
        <p:nvSpPr>
          <p:cNvPr id="55" name="Right Arrow 54"/>
          <p:cNvSpPr/>
          <p:nvPr/>
        </p:nvSpPr>
        <p:spPr>
          <a:xfrm rot="7881889">
            <a:off x="2820028" y="4975272"/>
            <a:ext cx="563504" cy="40423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6" name="Right Arrow 55"/>
          <p:cNvSpPr/>
          <p:nvPr/>
        </p:nvSpPr>
        <p:spPr>
          <a:xfrm rot="7881889">
            <a:off x="6926129" y="4357158"/>
            <a:ext cx="563504" cy="4042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6081643" y="2126185"/>
            <a:ext cx="225247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NZ" b="1" dirty="0" smtClean="0"/>
              <a:t>Ota et al. correlations</a:t>
            </a:r>
            <a:endParaRPr lang="en-NZ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7329" y="2107312"/>
            <a:ext cx="1952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Buried and degraded </a:t>
            </a:r>
            <a:r>
              <a:rPr lang="en-NZ" sz="1600" dirty="0" err="1" smtClean="0"/>
              <a:t>paleosealevel</a:t>
            </a:r>
            <a:r>
              <a:rPr lang="en-NZ" sz="1600" dirty="0" smtClean="0"/>
              <a:t> indicators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36096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21" y="3857818"/>
            <a:ext cx="3558136" cy="2252005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What does loess stratigraphy tell us?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2" t="11934" r="23255" b="13421"/>
          <a:stretch/>
        </p:blipFill>
        <p:spPr>
          <a:xfrm>
            <a:off x="304799" y="87724"/>
            <a:ext cx="3747615" cy="324069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26" y="1511808"/>
            <a:ext cx="5142797" cy="4986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5892" y="682752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smtClean="0"/>
              <a:t>110±20kyr</a:t>
            </a:r>
            <a:endParaRPr lang="en-NZ" sz="2400" dirty="0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2304288" y="913585"/>
            <a:ext cx="2291604" cy="9030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70156" y="6109823"/>
            <a:ext cx="651472" cy="193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3964626" y="2120593"/>
            <a:ext cx="4447854" cy="82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24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Models for progressive rotation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5498"/>
            <a:ext cx="7886700" cy="5486399"/>
          </a:xfrm>
        </p:spPr>
        <p:txBody>
          <a:bodyPr/>
          <a:lstStyle/>
          <a:p>
            <a:r>
              <a:rPr lang="en-NZ" dirty="0"/>
              <a:t>Detachment folding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888" y="3208986"/>
            <a:ext cx="5510119" cy="2499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4896" y="3456735"/>
            <a:ext cx="210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Zone of constant dip</a:t>
            </a:r>
            <a:endParaRPr lang="en-NZ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42688" y="3730809"/>
            <a:ext cx="902208" cy="414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2730" y="6142106"/>
            <a:ext cx="189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Amos et al. (2007)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9359"/>
          <a:stretch/>
        </p:blipFill>
        <p:spPr>
          <a:xfrm>
            <a:off x="959070" y="1566729"/>
            <a:ext cx="7177756" cy="155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6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92480"/>
            <a:ext cx="7886700" cy="5649417"/>
          </a:xfrm>
        </p:spPr>
        <p:txBody>
          <a:bodyPr/>
          <a:lstStyle/>
          <a:p>
            <a:r>
              <a:rPr lang="en-NZ" dirty="0" smtClean="0"/>
              <a:t>Simple shear fault bend fold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80" y="2931352"/>
            <a:ext cx="7072136" cy="2975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7360" y="5407692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smtClean="0"/>
              <a:t>Simple shear</a:t>
            </a:r>
            <a:endParaRPr lang="en-NZ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929562" y="5742432"/>
            <a:ext cx="500648" cy="121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847283" y="5285725"/>
            <a:ext cx="1452400" cy="161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7787" y="3360670"/>
            <a:ext cx="210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Zone of constant dip</a:t>
            </a:r>
            <a:endParaRPr lang="en-NZ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748315" y="3673140"/>
            <a:ext cx="902208" cy="414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4731" y="2515391"/>
            <a:ext cx="90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Flat top</a:t>
            </a:r>
            <a:endParaRPr lang="en-NZ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395259" y="2827861"/>
            <a:ext cx="902208" cy="414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2730" y="6142106"/>
            <a:ext cx="189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Amos et al. (2007)</a:t>
            </a:r>
            <a:endParaRPr lang="en-NZ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9359"/>
          <a:stretch/>
        </p:blipFill>
        <p:spPr>
          <a:xfrm>
            <a:off x="959070" y="1566729"/>
            <a:ext cx="7177756" cy="155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5498"/>
            <a:ext cx="7886700" cy="5486399"/>
          </a:xfrm>
        </p:spPr>
        <p:txBody>
          <a:bodyPr/>
          <a:lstStyle/>
          <a:p>
            <a:r>
              <a:rPr lang="en-NZ" dirty="0" smtClean="0"/>
              <a:t>Listric fault model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70" y="3119578"/>
            <a:ext cx="7310818" cy="3082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7787" y="3360670"/>
            <a:ext cx="240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No zone of constant dip</a:t>
            </a: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48315" y="3673140"/>
            <a:ext cx="902208" cy="414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2730" y="6142106"/>
            <a:ext cx="189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Amos et al. (2007)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9359"/>
          <a:stretch/>
        </p:blipFill>
        <p:spPr>
          <a:xfrm>
            <a:off x="959070" y="1566729"/>
            <a:ext cx="7177756" cy="155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5904</TotalTime>
  <Words>501</Words>
  <Application>Microsoft Office PowerPoint</Application>
  <PresentationFormat>On-screen Show (4:3)</PresentationFormat>
  <Paragraphs>100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CorelDRAW</vt:lpstr>
      <vt:lpstr>Tilting of marine terraces above a listric thrust fault, Kaikoura New Zealand</vt:lpstr>
      <vt:lpstr>Location</vt:lpstr>
      <vt:lpstr>PowerPoint Presentation</vt:lpstr>
      <vt:lpstr>PowerPoint Presentation</vt:lpstr>
      <vt:lpstr>PowerPoint Presentation</vt:lpstr>
      <vt:lpstr>What does loess stratigraphy tell us?</vt:lpstr>
      <vt:lpstr>Models for progressive rotation</vt:lpstr>
      <vt:lpstr>PowerPoint Presentation</vt:lpstr>
      <vt:lpstr>PowerPoint Presentation</vt:lpstr>
      <vt:lpstr>Nearby listric faulting</vt:lpstr>
      <vt:lpstr>Listric fault deformation of an abrasion platform</vt:lpstr>
      <vt:lpstr>Geometric calculation of centre of curvature</vt:lpstr>
      <vt:lpstr>Assuming….</vt:lpstr>
      <vt:lpstr>PowerPoint Presentation</vt:lpstr>
      <vt:lpstr>PowerPoint Presentation</vt:lpstr>
      <vt:lpstr>PowerPoint Presentation</vt:lpstr>
      <vt:lpstr>Conclusions</vt:lpstr>
    </vt:vector>
  </TitlesOfParts>
  <Company>University of Canterbury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Duffy</dc:creator>
  <cp:lastModifiedBy>SSE</cp:lastModifiedBy>
  <cp:revision>187</cp:revision>
  <dcterms:created xsi:type="dcterms:W3CDTF">2014-06-03T04:23:00Z</dcterms:created>
  <dcterms:modified xsi:type="dcterms:W3CDTF">2014-10-21T17:46:06Z</dcterms:modified>
</cp:coreProperties>
</file>