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7" r:id="rId4"/>
    <p:sldId id="266" r:id="rId5"/>
    <p:sldId id="260" r:id="rId6"/>
    <p:sldId id="265" r:id="rId7"/>
    <p:sldId id="261" r:id="rId8"/>
    <p:sldId id="264" r:id="rId9"/>
    <p:sldId id="267" r:id="rId10"/>
    <p:sldId id="272" r:id="rId11"/>
    <p:sldId id="273" r:id="rId12"/>
    <p:sldId id="275" r:id="rId13"/>
    <p:sldId id="276" r:id="rId14"/>
    <p:sldId id="268" r:id="rId15"/>
    <p:sldId id="270"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97" autoAdjust="0"/>
  </p:normalViewPr>
  <p:slideViewPr>
    <p:cSldViewPr>
      <p:cViewPr varScale="1">
        <p:scale>
          <a:sx n="104" d="100"/>
          <a:sy n="104" d="100"/>
        </p:scale>
        <p:origin x="182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97CEE-9ED7-5C45-87B4-58C5B462F425}" type="datetimeFigureOut">
              <a:rPr lang="en-US" smtClean="0"/>
              <a:t>10/24/2014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CD3EE-4461-D044-B824-A8F3ABD7053D}" type="slidenum">
              <a:rPr lang="en-US" smtClean="0"/>
              <a:t>‹#›</a:t>
            </a:fld>
            <a:endParaRPr lang="en-US"/>
          </a:p>
        </p:txBody>
      </p:sp>
    </p:spTree>
    <p:extLst>
      <p:ext uri="{BB962C8B-B14F-4D97-AF65-F5344CB8AC3E}">
        <p14:creationId xmlns:p14="http://schemas.microsoft.com/office/powerpoint/2010/main" val="22917737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CD3EE-4461-D044-B824-A8F3ABD7053D}" type="slidenum">
              <a:rPr lang="en-US" smtClean="0"/>
              <a:t>1</a:t>
            </a:fld>
            <a:endParaRPr lang="en-US"/>
          </a:p>
        </p:txBody>
      </p:sp>
    </p:spTree>
    <p:extLst>
      <p:ext uri="{BB962C8B-B14F-4D97-AF65-F5344CB8AC3E}">
        <p14:creationId xmlns:p14="http://schemas.microsoft.com/office/powerpoint/2010/main" val="275874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CD3EE-4461-D044-B824-A8F3ABD7053D}" type="slidenum">
              <a:rPr lang="en-US" smtClean="0"/>
              <a:t>15</a:t>
            </a:fld>
            <a:endParaRPr lang="en-US"/>
          </a:p>
        </p:txBody>
      </p:sp>
    </p:spTree>
    <p:extLst>
      <p:ext uri="{BB962C8B-B14F-4D97-AF65-F5344CB8AC3E}">
        <p14:creationId xmlns:p14="http://schemas.microsoft.com/office/powerpoint/2010/main" val="1072647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CD3EE-4461-D044-B824-A8F3ABD7053D}" type="slidenum">
              <a:rPr lang="en-US" smtClean="0"/>
              <a:t>16</a:t>
            </a:fld>
            <a:endParaRPr lang="en-US"/>
          </a:p>
        </p:txBody>
      </p:sp>
    </p:spTree>
    <p:extLst>
      <p:ext uri="{BB962C8B-B14F-4D97-AF65-F5344CB8AC3E}">
        <p14:creationId xmlns:p14="http://schemas.microsoft.com/office/powerpoint/2010/main" val="412806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CD3EE-4461-D044-B824-A8F3ABD7053D}" type="slidenum">
              <a:rPr lang="en-US" smtClean="0"/>
              <a:t>2</a:t>
            </a:fld>
            <a:endParaRPr lang="en-US"/>
          </a:p>
        </p:txBody>
      </p:sp>
    </p:spTree>
    <p:extLst>
      <p:ext uri="{BB962C8B-B14F-4D97-AF65-F5344CB8AC3E}">
        <p14:creationId xmlns:p14="http://schemas.microsoft.com/office/powerpoint/2010/main" val="199733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CD3EE-4461-D044-B824-A8F3ABD7053D}" type="slidenum">
              <a:rPr lang="en-US" smtClean="0"/>
              <a:t>3</a:t>
            </a:fld>
            <a:endParaRPr lang="en-US"/>
          </a:p>
        </p:txBody>
      </p:sp>
    </p:spTree>
    <p:extLst>
      <p:ext uri="{BB962C8B-B14F-4D97-AF65-F5344CB8AC3E}">
        <p14:creationId xmlns:p14="http://schemas.microsoft.com/office/powerpoint/2010/main" val="413588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 </a:t>
            </a:r>
            <a:r>
              <a:rPr lang="en-US" sz="1200" kern="1200" dirty="0" smtClean="0">
                <a:solidFill>
                  <a:schemeClr val="tx1"/>
                </a:solidFill>
                <a:effectLst/>
                <a:latin typeface="+mn-lt"/>
                <a:ea typeface="+mn-ea"/>
                <a:cs typeface="+mn-cs"/>
              </a:rPr>
              <a:t>The point you're making here is that this is an incised river in the coastal plain, the tidal water level fluctuations stay completely confined within the channel, but they're BIG (almost a meter) twice per day</a:t>
            </a:r>
            <a:endParaRPr lang="en-US" dirty="0"/>
          </a:p>
        </p:txBody>
      </p:sp>
      <p:sp>
        <p:nvSpPr>
          <p:cNvPr id="4" name="Slide Number Placeholder 3"/>
          <p:cNvSpPr>
            <a:spLocks noGrp="1"/>
          </p:cNvSpPr>
          <p:nvPr>
            <p:ph type="sldNum" sz="quarter" idx="10"/>
          </p:nvPr>
        </p:nvSpPr>
        <p:spPr/>
        <p:txBody>
          <a:bodyPr/>
          <a:lstStyle/>
          <a:p>
            <a:fld id="{DAECD3EE-4461-D044-B824-A8F3ABD7053D}" type="slidenum">
              <a:rPr lang="en-US" smtClean="0"/>
              <a:t>4</a:t>
            </a:fld>
            <a:endParaRPr lang="en-US"/>
          </a:p>
        </p:txBody>
      </p:sp>
    </p:spTree>
    <p:extLst>
      <p:ext uri="{BB962C8B-B14F-4D97-AF65-F5344CB8AC3E}">
        <p14:creationId xmlns:p14="http://schemas.microsoft.com/office/powerpoint/2010/main" val="91352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 </a:t>
            </a:r>
            <a:r>
              <a:rPr lang="en-US" sz="1200" kern="1200" dirty="0" smtClean="0">
                <a:solidFill>
                  <a:schemeClr val="tx1"/>
                </a:solidFill>
                <a:effectLst/>
                <a:latin typeface="+mn-lt"/>
                <a:ea typeface="+mn-ea"/>
                <a:cs typeface="+mn-cs"/>
              </a:rPr>
              <a:t>The point is that the water table is really dynamic too, and there's times when it's higher than the stream and times when it's lower, so flow is in and out of the banks.</a:t>
            </a:r>
            <a:endParaRPr lang="en-US" dirty="0"/>
          </a:p>
        </p:txBody>
      </p:sp>
      <p:sp>
        <p:nvSpPr>
          <p:cNvPr id="4" name="Slide Number Placeholder 3"/>
          <p:cNvSpPr>
            <a:spLocks noGrp="1"/>
          </p:cNvSpPr>
          <p:nvPr>
            <p:ph type="sldNum" sz="quarter" idx="10"/>
          </p:nvPr>
        </p:nvSpPr>
        <p:spPr/>
        <p:txBody>
          <a:bodyPr/>
          <a:lstStyle/>
          <a:p>
            <a:fld id="{DAECD3EE-4461-D044-B824-A8F3ABD7053D}" type="slidenum">
              <a:rPr lang="en-US" smtClean="0"/>
              <a:t>5</a:t>
            </a:fld>
            <a:endParaRPr lang="en-US"/>
          </a:p>
        </p:txBody>
      </p:sp>
    </p:spTree>
    <p:extLst>
      <p:ext uri="{BB962C8B-B14F-4D97-AF65-F5344CB8AC3E}">
        <p14:creationId xmlns:p14="http://schemas.microsoft.com/office/powerpoint/2010/main" val="253166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AHS</a:t>
            </a:r>
            <a:r>
              <a:rPr lang="en-US" baseline="0" dirty="0" smtClean="0"/>
              <a:t>: fonts in legend are again too small.</a:t>
            </a:r>
            <a:endParaRPr lang="en-US" dirty="0" smtClean="0"/>
          </a:p>
          <a:p>
            <a:r>
              <a:rPr lang="en-US" dirty="0" smtClean="0"/>
              <a:t>Talking Point: </a:t>
            </a:r>
            <a:r>
              <a:rPr lang="en-US" sz="1200" kern="1200" dirty="0" smtClean="0">
                <a:solidFill>
                  <a:schemeClr val="tx1"/>
                </a:solidFill>
                <a:effectLst/>
                <a:latin typeface="+mn-lt"/>
                <a:ea typeface="+mn-ea"/>
                <a:cs typeface="+mn-cs"/>
              </a:rPr>
              <a:t>The point is that there's also surface water-groundwater exchange in and out of the bed (discharge at end of falling tide going into the period of steady river stage, recharge during the rising tide and early part of the falling tide).</a:t>
            </a:r>
            <a:endParaRPr lang="en-US" dirty="0"/>
          </a:p>
        </p:txBody>
      </p:sp>
      <p:sp>
        <p:nvSpPr>
          <p:cNvPr id="4" name="Slide Number Placeholder 3"/>
          <p:cNvSpPr>
            <a:spLocks noGrp="1"/>
          </p:cNvSpPr>
          <p:nvPr>
            <p:ph type="sldNum" sz="quarter" idx="10"/>
          </p:nvPr>
        </p:nvSpPr>
        <p:spPr/>
        <p:txBody>
          <a:bodyPr/>
          <a:lstStyle/>
          <a:p>
            <a:fld id="{DAECD3EE-4461-D044-B824-A8F3ABD7053D}" type="slidenum">
              <a:rPr lang="en-US" smtClean="0"/>
              <a:t>6</a:t>
            </a:fld>
            <a:endParaRPr lang="en-US"/>
          </a:p>
        </p:txBody>
      </p:sp>
    </p:spTree>
    <p:extLst>
      <p:ext uri="{BB962C8B-B14F-4D97-AF65-F5344CB8AC3E}">
        <p14:creationId xmlns:p14="http://schemas.microsoft.com/office/powerpoint/2010/main" val="3490089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Is this per m of river or the entire TFZ? </a:t>
            </a:r>
            <a:r>
              <a:rPr lang="en-US" b="1" baseline="0" dirty="0" smtClean="0"/>
              <a:t>per cm of river, how should I show that? </a:t>
            </a:r>
          </a:p>
          <a:p>
            <a:r>
              <a:rPr lang="en-US" b="1" baseline="0" dirty="0" smtClean="0"/>
              <a:t>AHS: Per cm of river? That’s not what I get when I go from your plot to the volume of water exchanged over 1 cycle. Check your units again. For example, using simple triangles, maximum gain is ~5 cm/d, occurring over timespan ~0.25 days. Area under triangle ~ ½ B*h = ½ (0.25 d)*(5 cm/d). So now you’ve got 0.0063 “cm” of water traveling out of the banks on each tidal cycle and just need to multiply that by the area of bank it’s flowing across. Pretend the TFZ is 10 km long, 2 banks on each side, and that the seepage face on each bank is 1 m high. 0.0063 cm *20,000 m^2 = 1.26 m^3 of water exchanged on each tidal cycle. Two tidal cycles per day is 2.52 m^3/d, which is only 2.9e-5 m^3/s, which is a negligible % of the ~4 m^3/s of surface water flow. However, this calculation seems totally wrong to me. Look at it this way from specific yield (go back to my class notes if you don’t remember what’s about to follow…)</a:t>
            </a:r>
          </a:p>
          <a:p>
            <a:r>
              <a:rPr lang="en-US" b="1" baseline="0" dirty="0" smtClean="0"/>
              <a:t>Let’s say that head rises and falls 0.3 m over an area 7 m away from the channel stretching 10 km along the TFZ, on average. If the specific yield is a little less than the porosity (let’s guess it’s 0.2), then the volume of water released when the head drops is 0.2*0.3m*7m*20,000m =  8400 m^3/tidal cycle. This happens twice per day or 16800 m^3/d, or 0.2 m^3/s, which is 5% of the stream discharge. So perhaps your K that you used to make the Darcy flux plot should be much higher. </a:t>
            </a:r>
          </a:p>
          <a:p>
            <a:r>
              <a:rPr lang="en-US" baseline="0" dirty="0" smtClean="0"/>
              <a:t>Also note how big the outflow is relative to the inflow (for example see calculations in my 2009 Hydrologic Processes paper—there was net groundwater discharge, meaning a gaining stream, or more groundwater discharge than recharge). Should also note what you used for K.</a:t>
            </a:r>
            <a:endParaRPr lang="en-US" dirty="0"/>
          </a:p>
        </p:txBody>
      </p:sp>
      <p:sp>
        <p:nvSpPr>
          <p:cNvPr id="4" name="Slide Number Placeholder 3"/>
          <p:cNvSpPr>
            <a:spLocks noGrp="1"/>
          </p:cNvSpPr>
          <p:nvPr>
            <p:ph type="sldNum" sz="quarter" idx="10"/>
          </p:nvPr>
        </p:nvSpPr>
        <p:spPr/>
        <p:txBody>
          <a:bodyPr/>
          <a:lstStyle/>
          <a:p>
            <a:fld id="{DAECD3EE-4461-D044-B824-A8F3ABD7053D}" type="slidenum">
              <a:rPr lang="en-US" smtClean="0"/>
              <a:t>7</a:t>
            </a:fld>
            <a:endParaRPr lang="en-US"/>
          </a:p>
        </p:txBody>
      </p:sp>
    </p:spTree>
    <p:extLst>
      <p:ext uri="{BB962C8B-B14F-4D97-AF65-F5344CB8AC3E}">
        <p14:creationId xmlns:p14="http://schemas.microsoft.com/office/powerpoint/2010/main" val="295129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Talking Point: </a:t>
            </a:r>
            <a:r>
              <a:rPr lang="en-US" sz="1200" kern="1200" dirty="0" smtClean="0">
                <a:solidFill>
                  <a:schemeClr val="tx1"/>
                </a:solidFill>
                <a:effectLst/>
                <a:latin typeface="+mn-lt"/>
                <a:ea typeface="+mn-ea"/>
                <a:cs typeface="+mn-cs"/>
              </a:rPr>
              <a:t>discuss the fact that high stage doesn't correspond with high discharge. Stage is actually rising when discharge is falling, then discharge rises again and they're both high, then they both fall. This is because of the different stream velocities on the rising and falling tides, which produce different discharges on the rising and falling tides.</a:t>
            </a:r>
            <a:endParaRPr lang="en-US" baseline="0" dirty="0" smtClean="0"/>
          </a:p>
        </p:txBody>
      </p:sp>
      <p:sp>
        <p:nvSpPr>
          <p:cNvPr id="4" name="Slide Number Placeholder 3"/>
          <p:cNvSpPr>
            <a:spLocks noGrp="1"/>
          </p:cNvSpPr>
          <p:nvPr>
            <p:ph type="sldNum" sz="quarter" idx="10"/>
          </p:nvPr>
        </p:nvSpPr>
        <p:spPr/>
        <p:txBody>
          <a:bodyPr/>
          <a:lstStyle/>
          <a:p>
            <a:fld id="{DAECD3EE-4461-D044-B824-A8F3ABD7053D}" type="slidenum">
              <a:rPr lang="en-US" smtClean="0"/>
              <a:t>8</a:t>
            </a:fld>
            <a:endParaRPr lang="en-US"/>
          </a:p>
        </p:txBody>
      </p:sp>
    </p:spTree>
    <p:extLst>
      <p:ext uri="{BB962C8B-B14F-4D97-AF65-F5344CB8AC3E}">
        <p14:creationId xmlns:p14="http://schemas.microsoft.com/office/powerpoint/2010/main" val="1761533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 </a:t>
            </a:r>
            <a:r>
              <a:rPr lang="en-US" sz="1200" kern="1200" dirty="0" smtClean="0">
                <a:solidFill>
                  <a:schemeClr val="tx1"/>
                </a:solidFill>
                <a:effectLst/>
                <a:latin typeface="+mn-lt"/>
                <a:ea typeface="+mn-ea"/>
                <a:cs typeface="+mn-cs"/>
              </a:rPr>
              <a:t>Point out that river water is infiltrating into bank storage zones during the lowest discharges in the channel up to the point when discharge peaks. Then bank storage water and groundwater are being released during periods of moderate downstream transport. You want to know whether this might affect downstream N transport.</a:t>
            </a:r>
            <a:endParaRPr lang="en-US" dirty="0"/>
          </a:p>
        </p:txBody>
      </p:sp>
      <p:sp>
        <p:nvSpPr>
          <p:cNvPr id="4" name="Slide Number Placeholder 3"/>
          <p:cNvSpPr>
            <a:spLocks noGrp="1"/>
          </p:cNvSpPr>
          <p:nvPr>
            <p:ph type="sldNum" sz="quarter" idx="10"/>
          </p:nvPr>
        </p:nvSpPr>
        <p:spPr/>
        <p:txBody>
          <a:bodyPr/>
          <a:lstStyle/>
          <a:p>
            <a:fld id="{DAECD3EE-4461-D044-B824-A8F3ABD7053D}" type="slidenum">
              <a:rPr lang="en-US" smtClean="0"/>
              <a:t>9</a:t>
            </a:fld>
            <a:endParaRPr lang="en-US"/>
          </a:p>
        </p:txBody>
      </p:sp>
    </p:spTree>
    <p:extLst>
      <p:ext uri="{BB962C8B-B14F-4D97-AF65-F5344CB8AC3E}">
        <p14:creationId xmlns:p14="http://schemas.microsoft.com/office/powerpoint/2010/main" val="1635001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D27003-F36C-4200-916D-D3B31591FA6B}"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DF0F3-F54B-4E1C-819D-355799618284}" type="slidenum">
              <a:rPr lang="en-US" smtClean="0"/>
              <a:t>‹#›</a:t>
            </a:fld>
            <a:endParaRPr lang="en-US"/>
          </a:p>
        </p:txBody>
      </p:sp>
    </p:spTree>
    <p:extLst>
      <p:ext uri="{BB962C8B-B14F-4D97-AF65-F5344CB8AC3E}">
        <p14:creationId xmlns:p14="http://schemas.microsoft.com/office/powerpoint/2010/main" val="312828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D27003-F36C-4200-916D-D3B31591FA6B}"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DF0F3-F54B-4E1C-819D-355799618284}" type="slidenum">
              <a:rPr lang="en-US" smtClean="0"/>
              <a:t>‹#›</a:t>
            </a:fld>
            <a:endParaRPr lang="en-US"/>
          </a:p>
        </p:txBody>
      </p:sp>
    </p:spTree>
    <p:extLst>
      <p:ext uri="{BB962C8B-B14F-4D97-AF65-F5344CB8AC3E}">
        <p14:creationId xmlns:p14="http://schemas.microsoft.com/office/powerpoint/2010/main" val="240738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D27003-F36C-4200-916D-D3B31591FA6B}"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DF0F3-F54B-4E1C-819D-355799618284}" type="slidenum">
              <a:rPr lang="en-US" smtClean="0"/>
              <a:t>‹#›</a:t>
            </a:fld>
            <a:endParaRPr lang="en-US"/>
          </a:p>
        </p:txBody>
      </p:sp>
    </p:spTree>
    <p:extLst>
      <p:ext uri="{BB962C8B-B14F-4D97-AF65-F5344CB8AC3E}">
        <p14:creationId xmlns:p14="http://schemas.microsoft.com/office/powerpoint/2010/main" val="347615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D27003-F36C-4200-916D-D3B31591FA6B}"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DF0F3-F54B-4E1C-819D-355799618284}" type="slidenum">
              <a:rPr lang="en-US" smtClean="0"/>
              <a:t>‹#›</a:t>
            </a:fld>
            <a:endParaRPr lang="en-US"/>
          </a:p>
        </p:txBody>
      </p:sp>
    </p:spTree>
    <p:extLst>
      <p:ext uri="{BB962C8B-B14F-4D97-AF65-F5344CB8AC3E}">
        <p14:creationId xmlns:p14="http://schemas.microsoft.com/office/powerpoint/2010/main" val="270153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D27003-F36C-4200-916D-D3B31591FA6B}"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DF0F3-F54B-4E1C-819D-355799618284}" type="slidenum">
              <a:rPr lang="en-US" smtClean="0"/>
              <a:t>‹#›</a:t>
            </a:fld>
            <a:endParaRPr lang="en-US"/>
          </a:p>
        </p:txBody>
      </p:sp>
    </p:spTree>
    <p:extLst>
      <p:ext uri="{BB962C8B-B14F-4D97-AF65-F5344CB8AC3E}">
        <p14:creationId xmlns:p14="http://schemas.microsoft.com/office/powerpoint/2010/main" val="124838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D27003-F36C-4200-916D-D3B31591FA6B}"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DF0F3-F54B-4E1C-819D-355799618284}" type="slidenum">
              <a:rPr lang="en-US" smtClean="0"/>
              <a:t>‹#›</a:t>
            </a:fld>
            <a:endParaRPr lang="en-US"/>
          </a:p>
        </p:txBody>
      </p:sp>
    </p:spTree>
    <p:extLst>
      <p:ext uri="{BB962C8B-B14F-4D97-AF65-F5344CB8AC3E}">
        <p14:creationId xmlns:p14="http://schemas.microsoft.com/office/powerpoint/2010/main" val="362498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D27003-F36C-4200-916D-D3B31591FA6B}" type="datetimeFigureOut">
              <a:rPr lang="en-US" smtClean="0"/>
              <a:t>10/24/2014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DF0F3-F54B-4E1C-819D-355799618284}" type="slidenum">
              <a:rPr lang="en-US" smtClean="0"/>
              <a:t>‹#›</a:t>
            </a:fld>
            <a:endParaRPr lang="en-US"/>
          </a:p>
        </p:txBody>
      </p:sp>
    </p:spTree>
    <p:extLst>
      <p:ext uri="{BB962C8B-B14F-4D97-AF65-F5344CB8AC3E}">
        <p14:creationId xmlns:p14="http://schemas.microsoft.com/office/powerpoint/2010/main" val="301887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D27003-F36C-4200-916D-D3B31591FA6B}" type="datetimeFigureOut">
              <a:rPr lang="en-US" smtClean="0"/>
              <a:t>10/24/2014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DF0F3-F54B-4E1C-819D-355799618284}" type="slidenum">
              <a:rPr lang="en-US" smtClean="0"/>
              <a:t>‹#›</a:t>
            </a:fld>
            <a:endParaRPr lang="en-US"/>
          </a:p>
        </p:txBody>
      </p:sp>
    </p:spTree>
    <p:extLst>
      <p:ext uri="{BB962C8B-B14F-4D97-AF65-F5344CB8AC3E}">
        <p14:creationId xmlns:p14="http://schemas.microsoft.com/office/powerpoint/2010/main" val="303965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27003-F36C-4200-916D-D3B31591FA6B}" type="datetimeFigureOut">
              <a:rPr lang="en-US" smtClean="0"/>
              <a:t>10/24/2014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DF0F3-F54B-4E1C-819D-355799618284}" type="slidenum">
              <a:rPr lang="en-US" smtClean="0"/>
              <a:t>‹#›</a:t>
            </a:fld>
            <a:endParaRPr lang="en-US"/>
          </a:p>
        </p:txBody>
      </p:sp>
    </p:spTree>
    <p:extLst>
      <p:ext uri="{BB962C8B-B14F-4D97-AF65-F5344CB8AC3E}">
        <p14:creationId xmlns:p14="http://schemas.microsoft.com/office/powerpoint/2010/main" val="402974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27003-F36C-4200-916D-D3B31591FA6B}"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DF0F3-F54B-4E1C-819D-355799618284}" type="slidenum">
              <a:rPr lang="en-US" smtClean="0"/>
              <a:t>‹#›</a:t>
            </a:fld>
            <a:endParaRPr lang="en-US"/>
          </a:p>
        </p:txBody>
      </p:sp>
    </p:spTree>
    <p:extLst>
      <p:ext uri="{BB962C8B-B14F-4D97-AF65-F5344CB8AC3E}">
        <p14:creationId xmlns:p14="http://schemas.microsoft.com/office/powerpoint/2010/main" val="2547951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27003-F36C-4200-916D-D3B31591FA6B}"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DF0F3-F54B-4E1C-819D-355799618284}" type="slidenum">
              <a:rPr lang="en-US" smtClean="0"/>
              <a:t>‹#›</a:t>
            </a:fld>
            <a:endParaRPr lang="en-US"/>
          </a:p>
        </p:txBody>
      </p:sp>
    </p:spTree>
    <p:extLst>
      <p:ext uri="{BB962C8B-B14F-4D97-AF65-F5344CB8AC3E}">
        <p14:creationId xmlns:p14="http://schemas.microsoft.com/office/powerpoint/2010/main" val="3662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27003-F36C-4200-916D-D3B31591FA6B}" type="datetimeFigureOut">
              <a:rPr lang="en-US" smtClean="0"/>
              <a:t>10/24/2014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F0F3-F54B-4E1C-819D-355799618284}" type="slidenum">
              <a:rPr lang="en-US" smtClean="0"/>
              <a:t>‹#›</a:t>
            </a:fld>
            <a:endParaRPr lang="en-US"/>
          </a:p>
        </p:txBody>
      </p:sp>
    </p:spTree>
    <p:extLst>
      <p:ext uri="{BB962C8B-B14F-4D97-AF65-F5344CB8AC3E}">
        <p14:creationId xmlns:p14="http://schemas.microsoft.com/office/powerpoint/2010/main" val="420696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solidFill>
                  <a:schemeClr val="bg1"/>
                </a:solidFill>
              </a:rPr>
              <a:t>DYNAMIC SURFACE WATER-GROUNDWATER INTERACTIONS AND NITROGEN CYCLING IN A TIDALLY INFLUENCED RIVER</a:t>
            </a:r>
          </a:p>
        </p:txBody>
      </p:sp>
      <p:sp>
        <p:nvSpPr>
          <p:cNvPr id="3" name="Subtitle 2"/>
          <p:cNvSpPr>
            <a:spLocks noGrp="1"/>
          </p:cNvSpPr>
          <p:nvPr>
            <p:ph type="subTitle" idx="1"/>
          </p:nvPr>
        </p:nvSpPr>
        <p:spPr>
          <a:xfrm>
            <a:off x="304800" y="3886200"/>
            <a:ext cx="8305800" cy="1752600"/>
          </a:xfrm>
        </p:spPr>
        <p:txBody>
          <a:bodyPr>
            <a:normAutofit/>
          </a:bodyPr>
          <a:lstStyle/>
          <a:p>
            <a:r>
              <a:rPr lang="en-US" dirty="0" smtClean="0">
                <a:solidFill>
                  <a:schemeClr val="bg1"/>
                </a:solidFill>
              </a:rPr>
              <a:t>Cole Musial, Audrey Sawyer, Rebecca Barnes, Samuel Bray, Deon Knights</a:t>
            </a:r>
            <a:endParaRPr lang="en-US"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181600"/>
            <a:ext cx="2186227" cy="1187053"/>
          </a:xfrm>
          <a:prstGeom prst="rect">
            <a:avLst/>
          </a:prstGeom>
          <a:solidFill>
            <a:schemeClr val="bg1"/>
          </a:solidFill>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3511" y="5181600"/>
            <a:ext cx="1188378" cy="119089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5181600"/>
            <a:ext cx="1471448" cy="1219200"/>
          </a:xfrm>
          <a:prstGeom prst="rect">
            <a:avLst/>
          </a:prstGeom>
        </p:spPr>
      </p:pic>
    </p:spTree>
    <p:extLst>
      <p:ext uri="{BB962C8B-B14F-4D97-AF65-F5344CB8AC3E}">
        <p14:creationId xmlns:p14="http://schemas.microsoft.com/office/powerpoint/2010/main" val="1685469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Low Tide DO</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4832"/>
            <a:ext cx="9144000" cy="3888336"/>
          </a:xfrm>
          <a:prstGeom prst="rect">
            <a:avLst/>
          </a:prstGeom>
        </p:spPr>
      </p:pic>
    </p:spTree>
    <p:extLst>
      <p:ext uri="{BB962C8B-B14F-4D97-AF65-F5344CB8AC3E}">
        <p14:creationId xmlns:p14="http://schemas.microsoft.com/office/powerpoint/2010/main" val="4166366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High Tide DO</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85632"/>
            <a:ext cx="9144000" cy="3886735"/>
          </a:xfrm>
          <a:prstGeom prst="rect">
            <a:avLst/>
          </a:prstGeom>
        </p:spPr>
      </p:pic>
    </p:spTree>
    <p:extLst>
      <p:ext uri="{BB962C8B-B14F-4D97-AF65-F5344CB8AC3E}">
        <p14:creationId xmlns:p14="http://schemas.microsoft.com/office/powerpoint/2010/main" val="620572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Low Tide NO3+NO2</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85632"/>
            <a:ext cx="9144000" cy="3886735"/>
          </a:xfrm>
          <a:prstGeom prst="rect">
            <a:avLst/>
          </a:prstGeom>
        </p:spPr>
      </p:pic>
    </p:spTree>
    <p:extLst>
      <p:ext uri="{BB962C8B-B14F-4D97-AF65-F5344CB8AC3E}">
        <p14:creationId xmlns:p14="http://schemas.microsoft.com/office/powerpoint/2010/main" val="1884664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Tide NO3+NO2</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2435"/>
            <a:ext cx="9144000" cy="3873130"/>
          </a:xfrm>
          <a:prstGeom prst="rect">
            <a:avLst/>
          </a:prstGeom>
        </p:spPr>
      </p:pic>
    </p:spTree>
    <p:extLst>
      <p:ext uri="{BB962C8B-B14F-4D97-AF65-F5344CB8AC3E}">
        <p14:creationId xmlns:p14="http://schemas.microsoft.com/office/powerpoint/2010/main" val="3698795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444"/>
            <a:ext cx="9144000" cy="5983111"/>
          </a:xfrm>
          <a:prstGeom prst="rect">
            <a:avLst/>
          </a:prstGeom>
        </p:spPr>
      </p:pic>
    </p:spTree>
    <p:extLst>
      <p:ext uri="{BB962C8B-B14F-4D97-AF65-F5344CB8AC3E}">
        <p14:creationId xmlns:p14="http://schemas.microsoft.com/office/powerpoint/2010/main" val="786848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Low river discharge corresponds with reversals in surface water-groundwater exchange. Peak aquifer discharge is at times of intermediate stream discharge.</a:t>
            </a:r>
          </a:p>
          <a:p>
            <a:r>
              <a:rPr lang="en-US" dirty="0" smtClean="0"/>
              <a:t>Tidal rivers are dynamic environments for nutrient cycling</a:t>
            </a:r>
          </a:p>
          <a:p>
            <a:r>
              <a:rPr lang="en-US" dirty="0" smtClean="0"/>
              <a:t>DO and nitrate vary with tides near water table and streambed due to surface water-groundwater exchange</a:t>
            </a:r>
            <a:endParaRPr lang="en-US" dirty="0"/>
          </a:p>
        </p:txBody>
      </p:sp>
    </p:spTree>
    <p:extLst>
      <p:ext uri="{BB962C8B-B14F-4D97-AF65-F5344CB8AC3E}">
        <p14:creationId xmlns:p14="http://schemas.microsoft.com/office/powerpoint/2010/main" val="1469328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pic>
        <p:nvPicPr>
          <p:cNvPr id="1026" name="Picture 2" descr="http://www.stroudcenter.org/images/stroud_4c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2619375" cy="885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ewswise.com/images/institutions/logos/UDPrimaryLogo29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742120"/>
            <a:ext cx="2743200" cy="11178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geosociety.org/sectionmanual/images/png/GSA_logo1R_cmy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16069"/>
            <a:ext cx="4343400" cy="7991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71800" y="1663029"/>
            <a:ext cx="4419600" cy="830997"/>
          </a:xfrm>
          <a:prstGeom prst="rect">
            <a:avLst/>
          </a:prstGeom>
          <a:noFill/>
        </p:spPr>
        <p:txBody>
          <a:bodyPr wrap="square" rtlCol="0">
            <a:spAutoFit/>
          </a:bodyPr>
          <a:lstStyle/>
          <a:p>
            <a:r>
              <a:rPr lang="en-US" sz="2400" dirty="0" smtClean="0"/>
              <a:t>Anthony </a:t>
            </a:r>
            <a:r>
              <a:rPr lang="en-US" sz="2400" dirty="0" err="1" smtClean="0"/>
              <a:t>Aufdenkampe</a:t>
            </a:r>
            <a:r>
              <a:rPr lang="en-US" sz="2400" dirty="0" smtClean="0"/>
              <a:t> Ph.D.</a:t>
            </a:r>
          </a:p>
          <a:p>
            <a:r>
              <a:rPr lang="en-US" sz="2400" dirty="0" smtClean="0"/>
              <a:t>Louis Kaplan, Ph.D.</a:t>
            </a:r>
            <a:endParaRPr lang="en-US" sz="2400" dirty="0"/>
          </a:p>
        </p:txBody>
      </p:sp>
      <p:sp>
        <p:nvSpPr>
          <p:cNvPr id="9" name="TextBox 8"/>
          <p:cNvSpPr txBox="1"/>
          <p:nvPr/>
        </p:nvSpPr>
        <p:spPr>
          <a:xfrm>
            <a:off x="2974848" y="2667000"/>
            <a:ext cx="4419600" cy="1200329"/>
          </a:xfrm>
          <a:prstGeom prst="rect">
            <a:avLst/>
          </a:prstGeom>
          <a:noFill/>
        </p:spPr>
        <p:txBody>
          <a:bodyPr wrap="square" rtlCol="0">
            <a:spAutoFit/>
          </a:bodyPr>
          <a:lstStyle/>
          <a:p>
            <a:r>
              <a:rPr lang="en-US" sz="2400" dirty="0" smtClean="0"/>
              <a:t>Holly Michael</a:t>
            </a:r>
          </a:p>
          <a:p>
            <a:r>
              <a:rPr lang="en-US" sz="2400" dirty="0" smtClean="0"/>
              <a:t>Chris </a:t>
            </a:r>
            <a:r>
              <a:rPr lang="en-US" sz="2400" dirty="0" err="1" smtClean="0"/>
              <a:t>Russoniello</a:t>
            </a:r>
            <a:endParaRPr lang="en-US" sz="2400" dirty="0" smtClean="0"/>
          </a:p>
          <a:p>
            <a:r>
              <a:rPr lang="en-US" sz="2400" dirty="0" err="1" smtClean="0"/>
              <a:t>Kaileigh</a:t>
            </a:r>
            <a:r>
              <a:rPr lang="en-US" sz="2400" dirty="0" smtClean="0"/>
              <a:t> Calhoun</a:t>
            </a:r>
          </a:p>
        </p:txBody>
      </p:sp>
      <p:sp>
        <p:nvSpPr>
          <p:cNvPr id="10" name="TextBox 9"/>
          <p:cNvSpPr txBox="1"/>
          <p:nvPr/>
        </p:nvSpPr>
        <p:spPr>
          <a:xfrm>
            <a:off x="915924" y="5177446"/>
            <a:ext cx="2968752" cy="830997"/>
          </a:xfrm>
          <a:prstGeom prst="rect">
            <a:avLst/>
          </a:prstGeom>
          <a:noFill/>
        </p:spPr>
        <p:txBody>
          <a:bodyPr wrap="square" rtlCol="0">
            <a:spAutoFit/>
          </a:bodyPr>
          <a:lstStyle/>
          <a:p>
            <a:r>
              <a:rPr lang="en-US" sz="2400" dirty="0" smtClean="0"/>
              <a:t>Hale Byrnes House, Kim and Ralph Burdick </a:t>
            </a:r>
            <a:endParaRPr lang="en-US" sz="2400"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6624" y="3505200"/>
            <a:ext cx="2514600" cy="335280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600" y="3962400"/>
            <a:ext cx="2057400" cy="2743200"/>
          </a:xfrm>
          <a:prstGeom prst="rect">
            <a:avLst/>
          </a:prstGeom>
        </p:spPr>
      </p:pic>
    </p:spTree>
    <p:extLst>
      <p:ext uri="{BB962C8B-B14F-4D97-AF65-F5344CB8AC3E}">
        <p14:creationId xmlns:p14="http://schemas.microsoft.com/office/powerpoint/2010/main" val="2512465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05" t="35621"/>
          <a:stretch/>
        </p:blipFill>
        <p:spPr>
          <a:xfrm>
            <a:off x="152400" y="1295400"/>
            <a:ext cx="8839200" cy="4419600"/>
          </a:xfrm>
          <a:prstGeom prst="rect">
            <a:avLst/>
          </a:prstGeom>
        </p:spPr>
      </p:pic>
      <p:sp>
        <p:nvSpPr>
          <p:cNvPr id="7" name="Title 6"/>
          <p:cNvSpPr>
            <a:spLocks noGrp="1"/>
          </p:cNvSpPr>
          <p:nvPr>
            <p:ph type="title"/>
          </p:nvPr>
        </p:nvSpPr>
        <p:spPr>
          <a:xfrm>
            <a:off x="457200" y="152400"/>
            <a:ext cx="8229600" cy="609600"/>
          </a:xfrm>
        </p:spPr>
        <p:txBody>
          <a:bodyPr>
            <a:normAutofit fontScale="90000"/>
          </a:bodyPr>
          <a:lstStyle/>
          <a:p>
            <a:r>
              <a:rPr lang="en-US" dirty="0" smtClean="0"/>
              <a:t>Conceptual Model</a:t>
            </a:r>
            <a:endParaRPr lang="en-US" dirty="0"/>
          </a:p>
        </p:txBody>
      </p:sp>
      <p:sp>
        <p:nvSpPr>
          <p:cNvPr id="10" name="Text Placeholder 6"/>
          <p:cNvSpPr txBox="1">
            <a:spLocks/>
          </p:cNvSpPr>
          <p:nvPr/>
        </p:nvSpPr>
        <p:spPr>
          <a:xfrm>
            <a:off x="3276600" y="1295400"/>
            <a:ext cx="5715000" cy="17526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US" sz="2800" b="1" dirty="0" smtClean="0"/>
              <a:t>Stage fluctuations in tidal rivers drive bank storage</a:t>
            </a:r>
          </a:p>
          <a:p>
            <a:pPr marL="285750" indent="-285750"/>
            <a:r>
              <a:rPr lang="en-US" sz="2800" b="1" dirty="0" smtClean="0"/>
              <a:t>Bank storage zones may be intense zones of nitrogen transformation</a:t>
            </a:r>
          </a:p>
          <a:p>
            <a:endParaRPr lang="en-US" sz="2000" dirty="0"/>
          </a:p>
        </p:txBody>
      </p:sp>
    </p:spTree>
    <p:extLst>
      <p:ext uri="{BB962C8B-B14F-4D97-AF65-F5344CB8AC3E}">
        <p14:creationId xmlns:p14="http://schemas.microsoft.com/office/powerpoint/2010/main" val="3560427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96" t="2568" r="31720" b="9465"/>
          <a:stretch/>
        </p:blipFill>
        <p:spPr>
          <a:xfrm>
            <a:off x="2590800" y="990600"/>
            <a:ext cx="6455664" cy="5564365"/>
          </a:xfrm>
          <a:prstGeom prst="rect">
            <a:avLst/>
          </a:prstGeom>
        </p:spPr>
      </p:pic>
      <p:sp>
        <p:nvSpPr>
          <p:cNvPr id="2" name="Title 1"/>
          <p:cNvSpPr>
            <a:spLocks noGrp="1"/>
          </p:cNvSpPr>
          <p:nvPr>
            <p:ph type="title"/>
          </p:nvPr>
        </p:nvSpPr>
        <p:spPr>
          <a:xfrm>
            <a:off x="2209800" y="122238"/>
            <a:ext cx="6477000" cy="563562"/>
          </a:xfrm>
        </p:spPr>
        <p:txBody>
          <a:bodyPr>
            <a:normAutofit fontScale="90000"/>
          </a:bodyPr>
          <a:lstStyle/>
          <a:p>
            <a:r>
              <a:rPr lang="en-US" dirty="0" smtClean="0"/>
              <a:t>Field Site</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0800"/>
            <a:ext cx="2620372" cy="60960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7576" b="10896"/>
          <a:stretch/>
        </p:blipFill>
        <p:spPr>
          <a:xfrm>
            <a:off x="152401" y="149847"/>
            <a:ext cx="4114800" cy="245932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785" y="4781550"/>
            <a:ext cx="2428875" cy="1771650"/>
          </a:xfrm>
          <a:prstGeom prst="rect">
            <a:avLst/>
          </a:prstGeom>
        </p:spPr>
      </p:pic>
    </p:spTree>
    <p:extLst>
      <p:ext uri="{BB962C8B-B14F-4D97-AF65-F5344CB8AC3E}">
        <p14:creationId xmlns:p14="http://schemas.microsoft.com/office/powerpoint/2010/main" val="51566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381000"/>
            <a:ext cx="7614303" cy="6172200"/>
          </a:xfrm>
          <a:prstGeom prst="rect">
            <a:avLst/>
          </a:prstGeom>
        </p:spPr>
      </p:pic>
      <p:pic>
        <p:nvPicPr>
          <p:cNvPr id="4" name="Picture 2" descr="http://www.halebyrnes.org/photos/hb2014-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290" y="914400"/>
            <a:ext cx="3576831"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4574" y="4038600"/>
            <a:ext cx="3581400" cy="2686049"/>
          </a:xfrm>
          <a:prstGeom prst="rect">
            <a:avLst/>
          </a:prstGeom>
        </p:spPr>
      </p:pic>
      <p:sp>
        <p:nvSpPr>
          <p:cNvPr id="3" name="TextBox 2"/>
          <p:cNvSpPr txBox="1"/>
          <p:nvPr/>
        </p:nvSpPr>
        <p:spPr>
          <a:xfrm>
            <a:off x="5638800" y="2738735"/>
            <a:ext cx="1309523" cy="461665"/>
          </a:xfrm>
          <a:prstGeom prst="rect">
            <a:avLst/>
          </a:prstGeom>
          <a:noFill/>
        </p:spPr>
        <p:txBody>
          <a:bodyPr wrap="none" rtlCol="0">
            <a:spAutoFit/>
          </a:bodyPr>
          <a:lstStyle/>
          <a:p>
            <a:r>
              <a:rPr lang="en-US" sz="2400" dirty="0" smtClean="0">
                <a:solidFill>
                  <a:schemeClr val="bg1"/>
                </a:solidFill>
              </a:rPr>
              <a:t>High tide</a:t>
            </a:r>
            <a:endParaRPr lang="en-US" sz="2400" dirty="0">
              <a:solidFill>
                <a:schemeClr val="bg1"/>
              </a:solidFill>
            </a:endParaRPr>
          </a:p>
        </p:txBody>
      </p:sp>
      <p:sp>
        <p:nvSpPr>
          <p:cNvPr id="7" name="TextBox 6"/>
          <p:cNvSpPr txBox="1"/>
          <p:nvPr/>
        </p:nvSpPr>
        <p:spPr>
          <a:xfrm>
            <a:off x="5638800" y="6167735"/>
            <a:ext cx="1252266" cy="461665"/>
          </a:xfrm>
          <a:prstGeom prst="rect">
            <a:avLst/>
          </a:prstGeom>
          <a:noFill/>
        </p:spPr>
        <p:txBody>
          <a:bodyPr wrap="none" rtlCol="0">
            <a:spAutoFit/>
          </a:bodyPr>
          <a:lstStyle/>
          <a:p>
            <a:r>
              <a:rPr lang="en-US" sz="2400" dirty="0" smtClean="0"/>
              <a:t>Low tide</a:t>
            </a:r>
            <a:endParaRPr lang="en-US" sz="2400" dirty="0"/>
          </a:p>
        </p:txBody>
      </p:sp>
    </p:spTree>
    <p:extLst>
      <p:ext uri="{BB962C8B-B14F-4D97-AF65-F5344CB8AC3E}">
        <p14:creationId xmlns:p14="http://schemas.microsoft.com/office/powerpoint/2010/main" val="1842868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371475"/>
            <a:ext cx="7543800" cy="6115050"/>
          </a:xfrm>
          <a:prstGeom prst="rect">
            <a:avLst/>
          </a:prstGeom>
        </p:spPr>
      </p:pic>
    </p:spTree>
    <p:extLst>
      <p:ext uri="{BB962C8B-B14F-4D97-AF65-F5344CB8AC3E}">
        <p14:creationId xmlns:p14="http://schemas.microsoft.com/office/powerpoint/2010/main" val="1485241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98" y="838200"/>
            <a:ext cx="8344602" cy="5715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152400"/>
            <a:ext cx="1524000" cy="2032000"/>
          </a:xfrm>
          <a:prstGeom prst="rect">
            <a:avLst/>
          </a:prstGeom>
        </p:spPr>
      </p:pic>
      <p:cxnSp>
        <p:nvCxnSpPr>
          <p:cNvPr id="6" name="Straight Connector 5"/>
          <p:cNvCxnSpPr/>
          <p:nvPr/>
        </p:nvCxnSpPr>
        <p:spPr>
          <a:xfrm>
            <a:off x="7620000" y="4343400"/>
            <a:ext cx="3048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7772400" y="2743200"/>
            <a:ext cx="0" cy="213360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8405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16914" y="1672448"/>
            <a:ext cx="2627086" cy="3662541"/>
          </a:xfrm>
          <a:prstGeom prst="rect">
            <a:avLst/>
          </a:prstGeom>
          <a:noFill/>
        </p:spPr>
        <p:txBody>
          <a:bodyPr wrap="square" rtlCol="0">
            <a:spAutoFit/>
          </a:bodyPr>
          <a:lstStyle/>
          <a:p>
            <a:r>
              <a:rPr lang="en-US" sz="2400" dirty="0" smtClean="0"/>
              <a:t>Average Tidal Exchange over 1 cycle = .02m</a:t>
            </a:r>
            <a:r>
              <a:rPr lang="en-US" sz="2400" baseline="30000" dirty="0" smtClean="0"/>
              <a:t>3</a:t>
            </a:r>
          </a:p>
          <a:p>
            <a:endParaRPr lang="en-US" sz="2400" baseline="30000" dirty="0"/>
          </a:p>
          <a:p>
            <a:r>
              <a:rPr lang="en-US" sz="2400" dirty="0" smtClean="0"/>
              <a:t>Percent of River Discharge = 0.4%</a:t>
            </a:r>
          </a:p>
          <a:p>
            <a:endParaRPr lang="en-US" sz="2400" dirty="0"/>
          </a:p>
          <a:p>
            <a:r>
              <a:rPr lang="en-US" sz="2400" dirty="0" smtClean="0"/>
              <a:t>K = .000269m/s</a:t>
            </a:r>
          </a:p>
          <a:p>
            <a:endParaRPr lang="en-US" sz="2400" dirty="0"/>
          </a:p>
          <a:p>
            <a:endParaRPr lang="en-US" sz="2400" dirty="0"/>
          </a:p>
        </p:txBody>
      </p:sp>
      <p:sp>
        <p:nvSpPr>
          <p:cNvPr id="4" name="Title 6"/>
          <p:cNvSpPr txBox="1">
            <a:spLocks/>
          </p:cNvSpPr>
          <p:nvPr/>
        </p:nvSpPr>
        <p:spPr>
          <a:xfrm>
            <a:off x="457200" y="565792"/>
            <a:ext cx="8229600" cy="60960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Tidal Surface Water-Groundwater Exchange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0256"/>
            <a:ext cx="6400800" cy="4328789"/>
          </a:xfrm>
          <a:prstGeom prst="rect">
            <a:avLst/>
          </a:prstGeom>
        </p:spPr>
      </p:pic>
    </p:spTree>
    <p:extLst>
      <p:ext uri="{BB962C8B-B14F-4D97-AF65-F5344CB8AC3E}">
        <p14:creationId xmlns:p14="http://schemas.microsoft.com/office/powerpoint/2010/main" val="4111737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457200" y="565792"/>
            <a:ext cx="8229600" cy="6096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River Discharge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447800"/>
            <a:ext cx="5077087" cy="39528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47800"/>
            <a:ext cx="4307871" cy="4343400"/>
          </a:xfrm>
          <a:prstGeom prst="rect">
            <a:avLst/>
          </a:prstGeom>
        </p:spPr>
      </p:pic>
    </p:spTree>
    <p:extLst>
      <p:ext uri="{BB962C8B-B14F-4D97-AF65-F5344CB8AC3E}">
        <p14:creationId xmlns:p14="http://schemas.microsoft.com/office/powerpoint/2010/main" val="1715079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06" y="0"/>
            <a:ext cx="8597788" cy="6858000"/>
          </a:xfrm>
          <a:prstGeom prst="rect">
            <a:avLst/>
          </a:prstGeom>
        </p:spPr>
      </p:pic>
    </p:spTree>
    <p:extLst>
      <p:ext uri="{BB962C8B-B14F-4D97-AF65-F5344CB8AC3E}">
        <p14:creationId xmlns:p14="http://schemas.microsoft.com/office/powerpoint/2010/main" val="2129834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4690</TotalTime>
  <Words>815</Words>
  <Application>Microsoft Office PowerPoint</Application>
  <PresentationFormat>On-screen Show (4:3)</PresentationFormat>
  <Paragraphs>51</Paragraphs>
  <Slides>16</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DYNAMIC SURFACE WATER-GROUNDWATER INTERACTIONS AND NITROGEN CYCLING IN A TIDALLY INFLUENCED RIVER</vt:lpstr>
      <vt:lpstr>Conceptual Model</vt:lpstr>
      <vt:lpstr>Field Site</vt:lpstr>
      <vt:lpstr>PowerPoint Presentation</vt:lpstr>
      <vt:lpstr>PowerPoint Presentation</vt:lpstr>
      <vt:lpstr>PowerPoint Presentation</vt:lpstr>
      <vt:lpstr>PowerPoint Presentation</vt:lpstr>
      <vt:lpstr>PowerPoint Presentation</vt:lpstr>
      <vt:lpstr>PowerPoint Presentation</vt:lpstr>
      <vt:lpstr>Low Tide DO</vt:lpstr>
      <vt:lpstr>High Tide DO</vt:lpstr>
      <vt:lpstr>Low Tide NO3+NO2</vt:lpstr>
      <vt:lpstr>High Tide NO3+NO2</vt:lpstr>
      <vt:lpstr>PowerPoint Presentation</vt:lpstr>
      <vt:lpstr>Conclusions</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surface water-groundwater interactions and nitrogen cycling in a tidally influenced river (Christina River Basin Critical Zone Observatory, Delaware, USA)</dc:title>
  <dc:creator>Cole</dc:creator>
  <cp:lastModifiedBy>Cole Musial</cp:lastModifiedBy>
  <cp:revision>105</cp:revision>
  <dcterms:created xsi:type="dcterms:W3CDTF">2014-08-30T18:24:26Z</dcterms:created>
  <dcterms:modified xsi:type="dcterms:W3CDTF">2014-10-24T13:44:21Z</dcterms:modified>
</cp:coreProperties>
</file>