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375" r:id="rId3"/>
    <p:sldId id="376" r:id="rId4"/>
    <p:sldId id="366" r:id="rId5"/>
    <p:sldId id="371" r:id="rId6"/>
    <p:sldId id="370" r:id="rId7"/>
    <p:sldId id="372" r:id="rId8"/>
    <p:sldId id="373" r:id="rId9"/>
    <p:sldId id="374" r:id="rId10"/>
    <p:sldId id="354" r:id="rId11"/>
    <p:sldId id="322" r:id="rId12"/>
    <p:sldId id="360" r:id="rId13"/>
    <p:sldId id="355" r:id="rId14"/>
    <p:sldId id="368" r:id="rId15"/>
    <p:sldId id="365" r:id="rId16"/>
    <p:sldId id="349" r:id="rId1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3300"/>
    <a:srgbClr val="DCD7E9"/>
    <a:srgbClr val="E4E8EC"/>
    <a:srgbClr val="E3E9ED"/>
    <a:srgbClr val="DDDEDF"/>
    <a:srgbClr val="00B050"/>
    <a:srgbClr val="FD46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21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5B2D099-DB7A-4535-A248-39B4B4E7660C}" type="datetimeFigureOut">
              <a:rPr lang="de-DE"/>
              <a:pPr>
                <a:defRPr/>
              </a:pPr>
              <a:t>19.10.2014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F2F6813-E807-49B7-94CA-E1FCFE915E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237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2F6813-E807-49B7-94CA-E1FCFE915E9E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46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88638-2C1B-43E0-BC9F-4051D03AF9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54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54F40-AB01-44A9-829F-169155E4BB1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7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2BE3A-34CC-4E65-83D4-FDA34F870C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30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940F7-D7D9-42B0-99E6-68056679BA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82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06198-C862-4081-8AF1-E39C5BFE6A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907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29CD7-0E36-45CB-A033-8A06C77416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79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C6065-1B15-4E44-9DEC-62A43FA5C8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09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9B20A-4F42-4DDB-9CCC-1BF67C8F7A1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04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13D41-93AF-4DA5-8A63-A6E839A844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03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B7FCC-3176-4D17-97C6-65E5D3FAB2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224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CAF94-559F-4BEC-AC83-3D81F434E0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76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5CC0AB0-2DD2-4E14-A25B-820433A4BB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079787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536" y="548680"/>
            <a:ext cx="9649072" cy="1143000"/>
          </a:xfrm>
        </p:spPr>
        <p:txBody>
          <a:bodyPr/>
          <a:lstStyle/>
          <a:p>
            <a:pPr eaLnBrk="1" hangingPunct="1">
              <a:lnSpc>
                <a:spcPts val="4000"/>
              </a:lnSpc>
              <a:spcBef>
                <a:spcPts val="1200"/>
              </a:spcBef>
            </a:pPr>
            <a:r>
              <a:rPr lang="de-DE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Preexisting</a:t>
            </a:r>
            <a:r>
              <a:rPr lang="de-DE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de-DE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faults</a:t>
            </a:r>
            <a:r>
              <a:rPr lang="de-DE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de-DE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and</a:t>
            </a:r>
            <a:r>
              <a:rPr lang="de-DE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de-DE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faults</a:t>
            </a:r>
            <a:r>
              <a:rPr lang="de-DE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de-DE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that</a:t>
            </a:r>
            <a:r>
              <a:rPr lang="de-DE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de-DE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should</a:t>
            </a:r>
            <a:r>
              <a:rPr lang="de-DE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not </a:t>
            </a:r>
            <a:r>
              <a:rPr lang="de-DE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exist</a:t>
            </a:r>
            <a:r>
              <a:rPr lang="de-DE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: </a:t>
            </a:r>
            <a:r>
              <a:rPr lang="de-DE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/>
            </a:r>
            <a:br>
              <a:rPr lang="de-DE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</a:b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Effects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of mechanical anisotropy on different scales?</a:t>
            </a:r>
            <a:r>
              <a:rPr lang="de-DE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/>
            </a:r>
            <a:br>
              <a:rPr lang="de-DE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</a:br>
            <a:r>
              <a:rPr lang="de-DE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Jonas Kley</a:t>
            </a:r>
            <a:r>
              <a:rPr lang="de-DE" sz="28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1</a:t>
            </a:r>
            <a:r>
              <a:rPr lang="de-DE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    </a:t>
            </a:r>
            <a:r>
              <a:rPr lang="de-DE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Alexander </a:t>
            </a:r>
            <a:r>
              <a:rPr lang="de-DE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Malz</a:t>
            </a:r>
            <a:r>
              <a:rPr lang="de-DE" sz="28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2</a:t>
            </a:r>
            <a:r>
              <a:rPr lang="de-DE" dirty="0" smtClean="0">
                <a:latin typeface="Calibri" pitchFamily="34" charset="0"/>
              </a:rPr>
              <a:t/>
            </a:r>
            <a:br>
              <a:rPr lang="de-DE" dirty="0" smtClean="0">
                <a:latin typeface="Calibri" pitchFamily="34" charset="0"/>
              </a:rPr>
            </a:br>
            <a:endParaRPr lang="de-DE" sz="3200" dirty="0" smtClean="0">
              <a:latin typeface="Calibri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-886" y="5422971"/>
            <a:ext cx="9144000" cy="1462413"/>
          </a:xfrm>
          <a:prstGeom prst="rect">
            <a:avLst/>
          </a:prstGeom>
          <a:solidFill>
            <a:srgbClr val="E4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2"/>
          <p:cNvSpPr txBox="1">
            <a:spLocks/>
          </p:cNvSpPr>
          <p:nvPr/>
        </p:nvSpPr>
        <p:spPr bwMode="auto">
          <a:xfrm>
            <a:off x="251520" y="5517232"/>
            <a:ext cx="4824536" cy="154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800" baseline="30000" dirty="0">
                <a:latin typeface="Calibri" pitchFamily="34" charset="0"/>
              </a:rPr>
              <a:t>1</a:t>
            </a:r>
            <a:r>
              <a:rPr lang="de-DE" sz="1800" dirty="0" smtClean="0">
                <a:latin typeface="Calibri" pitchFamily="34" charset="0"/>
              </a:rPr>
              <a:t>Geoscience Center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800" dirty="0" smtClean="0">
                <a:latin typeface="Calibri" pitchFamily="34" charset="0"/>
              </a:rPr>
              <a:t> Georg-August-Universität </a:t>
            </a:r>
            <a:r>
              <a:rPr lang="de-DE" sz="1800" dirty="0" smtClean="0">
                <a:latin typeface="Calibri" pitchFamily="34" charset="0"/>
              </a:rPr>
              <a:t>Göttingen, Germany </a:t>
            </a:r>
            <a:endParaRPr lang="de-DE" sz="1800" dirty="0" smtClean="0">
              <a:latin typeface="Calibri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de-DE" sz="1800" baseline="30000" dirty="0">
                <a:latin typeface="Calibri" pitchFamily="34" charset="0"/>
              </a:rPr>
              <a:t>2</a:t>
            </a:r>
            <a:r>
              <a:rPr lang="de-DE" sz="1800" dirty="0" smtClean="0">
                <a:latin typeface="Calibri" pitchFamily="34" charset="0"/>
              </a:rPr>
              <a:t>Institute </a:t>
            </a:r>
            <a:r>
              <a:rPr lang="de-DE" sz="1800" dirty="0" err="1">
                <a:latin typeface="Calibri" pitchFamily="34" charset="0"/>
              </a:rPr>
              <a:t>for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 smtClean="0">
                <a:latin typeface="Calibri" pitchFamily="34" charset="0"/>
              </a:rPr>
              <a:t>Geosciences</a:t>
            </a:r>
            <a:endParaRPr lang="de-DE" sz="1800" dirty="0"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800" dirty="0" smtClean="0">
                <a:latin typeface="Calibri" pitchFamily="34" charset="0"/>
              </a:rPr>
              <a:t> Friedrich-Schiller-Universität </a:t>
            </a:r>
            <a:r>
              <a:rPr lang="de-DE" sz="1800" dirty="0" smtClean="0">
                <a:latin typeface="Calibri" pitchFamily="34" charset="0"/>
              </a:rPr>
              <a:t>Jena, </a:t>
            </a:r>
            <a:r>
              <a:rPr lang="de-DE" sz="1800" dirty="0">
                <a:latin typeface="Calibri" pitchFamily="34" charset="0"/>
              </a:rPr>
              <a:t>Germany </a:t>
            </a:r>
            <a:endParaRPr lang="de-DE" sz="1800" dirty="0" smtClean="0">
              <a:latin typeface="Calibri" pitchFamily="34" charset="0"/>
            </a:endParaRPr>
          </a:p>
        </p:txBody>
      </p:sp>
      <p:pic>
        <p:nvPicPr>
          <p:cNvPr id="6" name="Picture 2" descr="GZ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625966"/>
            <a:ext cx="1335888" cy="111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/>
          <a:stretch/>
        </p:blipFill>
        <p:spPr bwMode="auto">
          <a:xfrm>
            <a:off x="7809822" y="5545832"/>
            <a:ext cx="1226674" cy="119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56176" y="116632"/>
            <a:ext cx="2808312" cy="1143000"/>
          </a:xfrm>
        </p:spPr>
        <p:txBody>
          <a:bodyPr/>
          <a:lstStyle/>
          <a:p>
            <a:r>
              <a:rPr lang="de-DE" sz="3200" dirty="0" smtClean="0">
                <a:latin typeface="Calibri" pitchFamily="34" charset="0"/>
              </a:rPr>
              <a:t>The Harz </a:t>
            </a:r>
            <a:r>
              <a:rPr lang="de-DE" sz="3200" dirty="0" err="1" smtClean="0">
                <a:latin typeface="Calibri" pitchFamily="34" charset="0"/>
              </a:rPr>
              <a:t>Mts</a:t>
            </a:r>
            <a:r>
              <a:rPr lang="de-DE" sz="3200" dirty="0" smtClean="0">
                <a:latin typeface="Calibri" pitchFamily="34" charset="0"/>
              </a:rPr>
              <a:t>.</a:t>
            </a:r>
            <a:br>
              <a:rPr lang="de-DE" sz="3200" dirty="0" smtClean="0">
                <a:latin typeface="Calibri" pitchFamily="34" charset="0"/>
              </a:rPr>
            </a:br>
            <a:r>
              <a:rPr lang="de-DE" sz="3200" dirty="0" smtClean="0">
                <a:latin typeface="Calibri" pitchFamily="34" charset="0"/>
              </a:rPr>
              <a:t>Basement </a:t>
            </a:r>
            <a:r>
              <a:rPr lang="de-DE" sz="3200" dirty="0" err="1" smtClean="0">
                <a:latin typeface="Calibri" pitchFamily="34" charset="0"/>
              </a:rPr>
              <a:t>uplift</a:t>
            </a:r>
            <a:endParaRPr lang="de-DE" sz="3200" dirty="0">
              <a:latin typeface="Calibri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8"/>
          <a:stretch/>
        </p:blipFill>
        <p:spPr>
          <a:xfrm>
            <a:off x="251520" y="44624"/>
            <a:ext cx="5616624" cy="4615116"/>
          </a:xfrm>
          <a:prstGeom prst="rect">
            <a:avLst/>
          </a:prstGeom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5894099" y="4005064"/>
            <a:ext cx="23403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 smtClean="0">
                <a:latin typeface="Calibri" panose="020F0502020204030204" pitchFamily="34" charset="0"/>
              </a:rPr>
              <a:t>Franzke in Kley </a:t>
            </a:r>
            <a:r>
              <a:rPr lang="de-DE" sz="1600" dirty="0">
                <a:latin typeface="Calibri" panose="020F0502020204030204" pitchFamily="34" charset="0"/>
              </a:rPr>
              <a:t>et al. 2008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516216" y="6093296"/>
            <a:ext cx="23403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 err="1" smtClean="0">
                <a:latin typeface="Calibri" panose="020F0502020204030204" pitchFamily="34" charset="0"/>
              </a:rPr>
              <a:t>Redrawn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from</a:t>
            </a:r>
            <a:endParaRPr lang="de-DE" sz="1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de-DE" sz="1600" dirty="0" smtClean="0">
                <a:latin typeface="Calibri" panose="020F0502020204030204" pitchFamily="34" charset="0"/>
              </a:rPr>
              <a:t>Franzke in Kley </a:t>
            </a:r>
            <a:r>
              <a:rPr lang="de-DE" sz="1600" dirty="0">
                <a:latin typeface="Calibri" panose="020F0502020204030204" pitchFamily="34" charset="0"/>
              </a:rPr>
              <a:t>et al. 2008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17124"/>
            <a:ext cx="5937504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 smtClean="0">
                <a:latin typeface="Calibri" panose="020F0502020204030204" pitchFamily="34" charset="0"/>
              </a:rPr>
              <a:t>Master </a:t>
            </a:r>
            <a:r>
              <a:rPr lang="de-DE" sz="2800" dirty="0" err="1" smtClean="0">
                <a:latin typeface="Calibri" panose="020F0502020204030204" pitchFamily="34" charset="0"/>
              </a:rPr>
              <a:t>reverse</a:t>
            </a:r>
            <a:r>
              <a:rPr lang="de-DE" sz="2800" dirty="0" smtClean="0">
                <a:latin typeface="Calibri" panose="020F0502020204030204" pitchFamily="34" charset="0"/>
              </a:rPr>
              <a:t> fault </a:t>
            </a:r>
            <a:r>
              <a:rPr lang="de-DE" sz="2800" dirty="0" err="1" smtClean="0">
                <a:latin typeface="Calibri" panose="020F0502020204030204" pitchFamily="34" charset="0"/>
              </a:rPr>
              <a:t>of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</a:rPr>
              <a:t>the</a:t>
            </a:r>
            <a:r>
              <a:rPr lang="de-DE" sz="2800" dirty="0" smtClean="0">
                <a:latin typeface="Calibri" panose="020F0502020204030204" pitchFamily="34" charset="0"/>
              </a:rPr>
              <a:t> Harz </a:t>
            </a:r>
            <a:r>
              <a:rPr lang="de-DE" sz="2800" dirty="0" err="1" smtClean="0">
                <a:latin typeface="Calibri" panose="020F0502020204030204" pitchFamily="34" charset="0"/>
              </a:rPr>
              <a:t>uplift</a:t>
            </a:r>
            <a:endParaRPr lang="de-DE" sz="2800" dirty="0" smtClean="0"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11188" y="6524625"/>
            <a:ext cx="1512887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 rot="16200000">
            <a:off x="7691239" y="4739036"/>
            <a:ext cx="23403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 smtClean="0">
                <a:latin typeface="Calibri" panose="020F0502020204030204" pitchFamily="34" charset="0"/>
              </a:rPr>
              <a:t>Franzke in Kley </a:t>
            </a:r>
            <a:r>
              <a:rPr lang="de-DE" sz="1600" dirty="0">
                <a:latin typeface="Calibri" panose="020F0502020204030204" pitchFamily="34" charset="0"/>
              </a:rPr>
              <a:t>et al. 2008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3932"/>
            <a:ext cx="8329693" cy="5746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de-DE" sz="3200" dirty="0" err="1" smtClean="0">
                <a:latin typeface="Calibri" pitchFamily="34" charset="0"/>
              </a:rPr>
              <a:t>Laramide</a:t>
            </a:r>
            <a:r>
              <a:rPr lang="de-DE" sz="3200" dirty="0" smtClean="0">
                <a:latin typeface="Calibri" pitchFamily="34" charset="0"/>
              </a:rPr>
              <a:t> </a:t>
            </a:r>
            <a:r>
              <a:rPr lang="de-DE" sz="3200" dirty="0" err="1" smtClean="0">
                <a:latin typeface="Calibri" pitchFamily="34" charset="0"/>
              </a:rPr>
              <a:t>uplifts</a:t>
            </a:r>
            <a:r>
              <a:rPr lang="de-DE" sz="3200" dirty="0" smtClean="0">
                <a:latin typeface="Calibri" pitchFamily="34" charset="0"/>
              </a:rPr>
              <a:t> </a:t>
            </a:r>
            <a:r>
              <a:rPr lang="de-DE" sz="3200" dirty="0" err="1" smtClean="0">
                <a:latin typeface="Calibri" pitchFamily="34" charset="0"/>
              </a:rPr>
              <a:t>and</a:t>
            </a:r>
            <a:r>
              <a:rPr lang="de-DE" sz="3200" dirty="0" smtClean="0">
                <a:latin typeface="Calibri" pitchFamily="34" charset="0"/>
              </a:rPr>
              <a:t> </a:t>
            </a:r>
            <a:r>
              <a:rPr lang="de-DE" sz="3200" dirty="0" err="1" smtClean="0">
                <a:latin typeface="Calibri" pitchFamily="34" charset="0"/>
              </a:rPr>
              <a:t>reverse</a:t>
            </a:r>
            <a:r>
              <a:rPr lang="de-DE" sz="3200" dirty="0" smtClean="0">
                <a:latin typeface="Calibri" pitchFamily="34" charset="0"/>
              </a:rPr>
              <a:t> </a:t>
            </a:r>
            <a:r>
              <a:rPr lang="de-DE" sz="3200" dirty="0" err="1" smtClean="0">
                <a:latin typeface="Calibri" pitchFamily="34" charset="0"/>
              </a:rPr>
              <a:t>faults</a:t>
            </a:r>
            <a:endParaRPr lang="de-DE" sz="3200" dirty="0">
              <a:latin typeface="Calibri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60" y="1166366"/>
            <a:ext cx="4277926" cy="4494882"/>
          </a:xfrm>
          <a:ln w="6350"/>
        </p:spPr>
      </p:pic>
      <p:sp>
        <p:nvSpPr>
          <p:cNvPr id="5" name="Textfeld 4"/>
          <p:cNvSpPr txBox="1"/>
          <p:nvPr/>
        </p:nvSpPr>
        <p:spPr>
          <a:xfrm>
            <a:off x="5647909" y="630932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Cook 1988</a:t>
            </a:r>
            <a:endParaRPr lang="de-DE" dirty="0"/>
          </a:p>
        </p:txBody>
      </p:sp>
      <p:sp>
        <p:nvSpPr>
          <p:cNvPr id="6" name="Freihandform 5"/>
          <p:cNvSpPr/>
          <p:nvPr/>
        </p:nvSpPr>
        <p:spPr>
          <a:xfrm>
            <a:off x="864025" y="2636912"/>
            <a:ext cx="3279249" cy="2660052"/>
          </a:xfrm>
          <a:custGeom>
            <a:avLst/>
            <a:gdLst>
              <a:gd name="connsiteX0" fmla="*/ 0 w 3554083"/>
              <a:gd name="connsiteY0" fmla="*/ 2493034 h 2820838"/>
              <a:gd name="connsiteX1" fmla="*/ 8627 w 3554083"/>
              <a:gd name="connsiteY1" fmla="*/ 2070339 h 2820838"/>
              <a:gd name="connsiteX2" fmla="*/ 2096219 w 3554083"/>
              <a:gd name="connsiteY2" fmla="*/ 2260121 h 2820838"/>
              <a:gd name="connsiteX3" fmla="*/ 2406770 w 3554083"/>
              <a:gd name="connsiteY3" fmla="*/ 2113471 h 2820838"/>
              <a:gd name="connsiteX4" fmla="*/ 2484408 w 3554083"/>
              <a:gd name="connsiteY4" fmla="*/ 2044460 h 2820838"/>
              <a:gd name="connsiteX5" fmla="*/ 2562046 w 3554083"/>
              <a:gd name="connsiteY5" fmla="*/ 1966822 h 2820838"/>
              <a:gd name="connsiteX6" fmla="*/ 2613804 w 3554083"/>
              <a:gd name="connsiteY6" fmla="*/ 1768415 h 2820838"/>
              <a:gd name="connsiteX7" fmla="*/ 2147978 w 3554083"/>
              <a:gd name="connsiteY7" fmla="*/ 1190445 h 2820838"/>
              <a:gd name="connsiteX8" fmla="*/ 2009955 w 3554083"/>
              <a:gd name="connsiteY8" fmla="*/ 1009290 h 2820838"/>
              <a:gd name="connsiteX9" fmla="*/ 1966823 w 3554083"/>
              <a:gd name="connsiteY9" fmla="*/ 854015 h 2820838"/>
              <a:gd name="connsiteX10" fmla="*/ 1846053 w 3554083"/>
              <a:gd name="connsiteY10" fmla="*/ 681487 h 2820838"/>
              <a:gd name="connsiteX11" fmla="*/ 1759789 w 3554083"/>
              <a:gd name="connsiteY11" fmla="*/ 552090 h 2820838"/>
              <a:gd name="connsiteX12" fmla="*/ 1630393 w 3554083"/>
              <a:gd name="connsiteY12" fmla="*/ 405441 h 2820838"/>
              <a:gd name="connsiteX13" fmla="*/ 1561382 w 3554083"/>
              <a:gd name="connsiteY13" fmla="*/ 362309 h 2820838"/>
              <a:gd name="connsiteX14" fmla="*/ 1587261 w 3554083"/>
              <a:gd name="connsiteY14" fmla="*/ 163902 h 2820838"/>
              <a:gd name="connsiteX15" fmla="*/ 1647646 w 3554083"/>
              <a:gd name="connsiteY15" fmla="*/ 60385 h 2820838"/>
              <a:gd name="connsiteX16" fmla="*/ 1820174 w 3554083"/>
              <a:gd name="connsiteY16" fmla="*/ 0 h 2820838"/>
              <a:gd name="connsiteX17" fmla="*/ 2009955 w 3554083"/>
              <a:gd name="connsiteY17" fmla="*/ 0 h 2820838"/>
              <a:gd name="connsiteX18" fmla="*/ 3398808 w 3554083"/>
              <a:gd name="connsiteY18" fmla="*/ 241539 h 2820838"/>
              <a:gd name="connsiteX19" fmla="*/ 3347049 w 3554083"/>
              <a:gd name="connsiteY19" fmla="*/ 1311215 h 2820838"/>
              <a:gd name="connsiteX20" fmla="*/ 3226280 w 3554083"/>
              <a:gd name="connsiteY20" fmla="*/ 1544128 h 2820838"/>
              <a:gd name="connsiteX21" fmla="*/ 3209027 w 3554083"/>
              <a:gd name="connsiteY21" fmla="*/ 2182483 h 2820838"/>
              <a:gd name="connsiteX22" fmla="*/ 3554083 w 3554083"/>
              <a:gd name="connsiteY22" fmla="*/ 2820838 h 2820838"/>
              <a:gd name="connsiteX23" fmla="*/ 0 w 3554083"/>
              <a:gd name="connsiteY23" fmla="*/ 2493034 h 282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54083" h="2820838">
                <a:moveTo>
                  <a:pt x="0" y="2493034"/>
                </a:moveTo>
                <a:lnTo>
                  <a:pt x="8627" y="2070339"/>
                </a:lnTo>
                <a:lnTo>
                  <a:pt x="2096219" y="2260121"/>
                </a:lnTo>
                <a:lnTo>
                  <a:pt x="2406770" y="2113471"/>
                </a:lnTo>
                <a:lnTo>
                  <a:pt x="2484408" y="2044460"/>
                </a:lnTo>
                <a:lnTo>
                  <a:pt x="2562046" y="1966822"/>
                </a:lnTo>
                <a:lnTo>
                  <a:pt x="2613804" y="1768415"/>
                </a:lnTo>
                <a:lnTo>
                  <a:pt x="2147978" y="1190445"/>
                </a:lnTo>
                <a:lnTo>
                  <a:pt x="2009955" y="1009290"/>
                </a:lnTo>
                <a:lnTo>
                  <a:pt x="1966823" y="854015"/>
                </a:lnTo>
                <a:lnTo>
                  <a:pt x="1846053" y="681487"/>
                </a:lnTo>
                <a:lnTo>
                  <a:pt x="1759789" y="552090"/>
                </a:lnTo>
                <a:lnTo>
                  <a:pt x="1630393" y="405441"/>
                </a:lnTo>
                <a:lnTo>
                  <a:pt x="1561382" y="362309"/>
                </a:lnTo>
                <a:lnTo>
                  <a:pt x="1587261" y="163902"/>
                </a:lnTo>
                <a:lnTo>
                  <a:pt x="1647646" y="60385"/>
                </a:lnTo>
                <a:lnTo>
                  <a:pt x="1820174" y="0"/>
                </a:lnTo>
                <a:lnTo>
                  <a:pt x="2009955" y="0"/>
                </a:lnTo>
                <a:lnTo>
                  <a:pt x="3398808" y="241539"/>
                </a:lnTo>
                <a:lnTo>
                  <a:pt x="3347049" y="1311215"/>
                </a:lnTo>
                <a:lnTo>
                  <a:pt x="3226280" y="1544128"/>
                </a:lnTo>
                <a:lnTo>
                  <a:pt x="3209027" y="2182483"/>
                </a:lnTo>
                <a:lnTo>
                  <a:pt x="3554083" y="2820838"/>
                </a:lnTo>
                <a:lnTo>
                  <a:pt x="0" y="249303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1441210" y="1296538"/>
            <a:ext cx="1957083" cy="320470"/>
            <a:chOff x="1331640" y="1329002"/>
            <a:chExt cx="2099365" cy="288005"/>
          </a:xfrm>
        </p:grpSpPr>
        <p:sp>
          <p:nvSpPr>
            <p:cNvPr id="7" name="Freihandform 6"/>
            <p:cNvSpPr/>
            <p:nvPr/>
          </p:nvSpPr>
          <p:spPr>
            <a:xfrm>
              <a:off x="1331640" y="1370565"/>
              <a:ext cx="109570" cy="195972"/>
            </a:xfrm>
            <a:custGeom>
              <a:avLst/>
              <a:gdLst>
                <a:gd name="connsiteX0" fmla="*/ 0 w 118753"/>
                <a:gd name="connsiteY0" fmla="*/ 207818 h 207818"/>
                <a:gd name="connsiteX1" fmla="*/ 59376 w 118753"/>
                <a:gd name="connsiteY1" fmla="*/ 0 h 207818"/>
                <a:gd name="connsiteX2" fmla="*/ 118753 w 118753"/>
                <a:gd name="connsiteY2" fmla="*/ 207818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53" h="207818">
                  <a:moveTo>
                    <a:pt x="0" y="207818"/>
                  </a:moveTo>
                  <a:lnTo>
                    <a:pt x="59376" y="0"/>
                  </a:lnTo>
                  <a:lnTo>
                    <a:pt x="118753" y="207818"/>
                  </a:lnTo>
                </a:path>
              </a:pathLst>
            </a:cu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1958764" y="1329002"/>
              <a:ext cx="109570" cy="195972"/>
            </a:xfrm>
            <a:custGeom>
              <a:avLst/>
              <a:gdLst>
                <a:gd name="connsiteX0" fmla="*/ 0 w 118753"/>
                <a:gd name="connsiteY0" fmla="*/ 207818 h 207818"/>
                <a:gd name="connsiteX1" fmla="*/ 59376 w 118753"/>
                <a:gd name="connsiteY1" fmla="*/ 0 h 207818"/>
                <a:gd name="connsiteX2" fmla="*/ 118753 w 118753"/>
                <a:gd name="connsiteY2" fmla="*/ 207818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53" h="207818">
                  <a:moveTo>
                    <a:pt x="0" y="207818"/>
                  </a:moveTo>
                  <a:lnTo>
                    <a:pt x="59376" y="0"/>
                  </a:lnTo>
                  <a:lnTo>
                    <a:pt x="118753" y="207818"/>
                  </a:lnTo>
                </a:path>
              </a:pathLst>
            </a:cu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2283178" y="1421035"/>
              <a:ext cx="109570" cy="195972"/>
            </a:xfrm>
            <a:custGeom>
              <a:avLst/>
              <a:gdLst>
                <a:gd name="connsiteX0" fmla="*/ 0 w 118753"/>
                <a:gd name="connsiteY0" fmla="*/ 207818 h 207818"/>
                <a:gd name="connsiteX1" fmla="*/ 59376 w 118753"/>
                <a:gd name="connsiteY1" fmla="*/ 0 h 207818"/>
                <a:gd name="connsiteX2" fmla="*/ 118753 w 118753"/>
                <a:gd name="connsiteY2" fmla="*/ 207818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53" h="207818">
                  <a:moveTo>
                    <a:pt x="0" y="207818"/>
                  </a:moveTo>
                  <a:lnTo>
                    <a:pt x="59376" y="0"/>
                  </a:lnTo>
                  <a:lnTo>
                    <a:pt x="118753" y="207818"/>
                  </a:lnTo>
                </a:path>
              </a:pathLst>
            </a:cu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326914" y="1415098"/>
              <a:ext cx="104091" cy="195972"/>
            </a:xfrm>
            <a:custGeom>
              <a:avLst/>
              <a:gdLst>
                <a:gd name="connsiteX0" fmla="*/ 0 w 118753"/>
                <a:gd name="connsiteY0" fmla="*/ 207818 h 207818"/>
                <a:gd name="connsiteX1" fmla="*/ 59376 w 118753"/>
                <a:gd name="connsiteY1" fmla="*/ 0 h 207818"/>
                <a:gd name="connsiteX2" fmla="*/ 118753 w 118753"/>
                <a:gd name="connsiteY2" fmla="*/ 207818 h 207818"/>
                <a:gd name="connsiteX0" fmla="*/ 0 w 112815"/>
                <a:gd name="connsiteY0" fmla="*/ 207818 h 207818"/>
                <a:gd name="connsiteX1" fmla="*/ 59376 w 112815"/>
                <a:gd name="connsiteY1" fmla="*/ 0 h 207818"/>
                <a:gd name="connsiteX2" fmla="*/ 112815 w 112815"/>
                <a:gd name="connsiteY2" fmla="*/ 154379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815" h="207818">
                  <a:moveTo>
                    <a:pt x="0" y="207818"/>
                  </a:moveTo>
                  <a:lnTo>
                    <a:pt x="59376" y="0"/>
                  </a:lnTo>
                  <a:lnTo>
                    <a:pt x="112815" y="154379"/>
                  </a:lnTo>
                </a:path>
              </a:pathLst>
            </a:custGeom>
            <a:noFill/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1526"/>
          <a:stretch/>
        </p:blipFill>
        <p:spPr bwMode="auto">
          <a:xfrm>
            <a:off x="4274034" y="1196751"/>
            <a:ext cx="4773385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ihandform 12"/>
          <p:cNvSpPr/>
          <p:nvPr/>
        </p:nvSpPr>
        <p:spPr>
          <a:xfrm>
            <a:off x="4457700" y="1981200"/>
            <a:ext cx="3448050" cy="1809750"/>
          </a:xfrm>
          <a:custGeom>
            <a:avLst/>
            <a:gdLst>
              <a:gd name="connsiteX0" fmla="*/ 0 w 3448050"/>
              <a:gd name="connsiteY0" fmla="*/ 1381125 h 1809750"/>
              <a:gd name="connsiteX1" fmla="*/ 1209675 w 3448050"/>
              <a:gd name="connsiteY1" fmla="*/ 1390650 h 1809750"/>
              <a:gd name="connsiteX2" fmla="*/ 1419225 w 3448050"/>
              <a:gd name="connsiteY2" fmla="*/ 1162050 h 1809750"/>
              <a:gd name="connsiteX3" fmla="*/ 1600200 w 3448050"/>
              <a:gd name="connsiteY3" fmla="*/ 838200 h 1809750"/>
              <a:gd name="connsiteX4" fmla="*/ 1676400 w 3448050"/>
              <a:gd name="connsiteY4" fmla="*/ 504825 h 1809750"/>
              <a:gd name="connsiteX5" fmla="*/ 1704975 w 3448050"/>
              <a:gd name="connsiteY5" fmla="*/ 219075 h 1809750"/>
              <a:gd name="connsiteX6" fmla="*/ 1724025 w 3448050"/>
              <a:gd name="connsiteY6" fmla="*/ 95250 h 1809750"/>
              <a:gd name="connsiteX7" fmla="*/ 1771650 w 3448050"/>
              <a:gd name="connsiteY7" fmla="*/ 9525 h 1809750"/>
              <a:gd name="connsiteX8" fmla="*/ 1819275 w 3448050"/>
              <a:gd name="connsiteY8" fmla="*/ 0 h 1809750"/>
              <a:gd name="connsiteX9" fmla="*/ 1971675 w 3448050"/>
              <a:gd name="connsiteY9" fmla="*/ 38100 h 1809750"/>
              <a:gd name="connsiteX10" fmla="*/ 3448050 w 3448050"/>
              <a:gd name="connsiteY10" fmla="*/ 400050 h 1809750"/>
              <a:gd name="connsiteX11" fmla="*/ 3343275 w 3448050"/>
              <a:gd name="connsiteY11" fmla="*/ 914400 h 1809750"/>
              <a:gd name="connsiteX12" fmla="*/ 3257550 w 3448050"/>
              <a:gd name="connsiteY12" fmla="*/ 1104900 h 1809750"/>
              <a:gd name="connsiteX13" fmla="*/ 3143250 w 3448050"/>
              <a:gd name="connsiteY13" fmla="*/ 1181100 h 1809750"/>
              <a:gd name="connsiteX14" fmla="*/ 2276475 w 3448050"/>
              <a:gd name="connsiteY14" fmla="*/ 1171575 h 1809750"/>
              <a:gd name="connsiteX15" fmla="*/ 2133600 w 3448050"/>
              <a:gd name="connsiteY15" fmla="*/ 1247775 h 1809750"/>
              <a:gd name="connsiteX16" fmla="*/ 1704975 w 3448050"/>
              <a:gd name="connsiteY16" fmla="*/ 1781175 h 1809750"/>
              <a:gd name="connsiteX17" fmla="*/ 1600200 w 3448050"/>
              <a:gd name="connsiteY17" fmla="*/ 1809750 h 1809750"/>
              <a:gd name="connsiteX18" fmla="*/ 0 w 3448050"/>
              <a:gd name="connsiteY18" fmla="*/ 1809750 h 1809750"/>
              <a:gd name="connsiteX19" fmla="*/ 0 w 3448050"/>
              <a:gd name="connsiteY19" fmla="*/ 1381125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448050" h="1809750">
                <a:moveTo>
                  <a:pt x="0" y="1381125"/>
                </a:moveTo>
                <a:lnTo>
                  <a:pt x="1209675" y="1390650"/>
                </a:lnTo>
                <a:lnTo>
                  <a:pt x="1419225" y="1162050"/>
                </a:lnTo>
                <a:lnTo>
                  <a:pt x="1600200" y="838200"/>
                </a:lnTo>
                <a:lnTo>
                  <a:pt x="1676400" y="504825"/>
                </a:lnTo>
                <a:lnTo>
                  <a:pt x="1704975" y="219075"/>
                </a:lnTo>
                <a:lnTo>
                  <a:pt x="1724025" y="95250"/>
                </a:lnTo>
                <a:lnTo>
                  <a:pt x="1771650" y="9525"/>
                </a:lnTo>
                <a:lnTo>
                  <a:pt x="1819275" y="0"/>
                </a:lnTo>
                <a:lnTo>
                  <a:pt x="1971675" y="38100"/>
                </a:lnTo>
                <a:lnTo>
                  <a:pt x="3448050" y="400050"/>
                </a:lnTo>
                <a:lnTo>
                  <a:pt x="3343275" y="914400"/>
                </a:lnTo>
                <a:lnTo>
                  <a:pt x="3257550" y="1104900"/>
                </a:lnTo>
                <a:lnTo>
                  <a:pt x="3143250" y="1181100"/>
                </a:lnTo>
                <a:lnTo>
                  <a:pt x="2276475" y="1171575"/>
                </a:lnTo>
                <a:lnTo>
                  <a:pt x="2133600" y="1247775"/>
                </a:lnTo>
                <a:lnTo>
                  <a:pt x="1704975" y="1781175"/>
                </a:lnTo>
                <a:lnTo>
                  <a:pt x="1600200" y="1809750"/>
                </a:lnTo>
                <a:lnTo>
                  <a:pt x="0" y="1809750"/>
                </a:lnTo>
                <a:lnTo>
                  <a:pt x="0" y="1381125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4025408" y="486916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</a:rPr>
              <a:t>44°</a:t>
            </a:r>
            <a:endParaRPr lang="de-D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660726" y="3356992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</a:rPr>
              <a:t>57°</a:t>
            </a:r>
            <a:endParaRPr lang="de-D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8" y="755179"/>
            <a:ext cx="8712968" cy="62575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de-DE" sz="2800" dirty="0" err="1" smtClean="0">
                <a:latin typeface="Calibri" pitchFamily="34" charset="0"/>
              </a:rPr>
              <a:t>Conjugate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reverse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faults</a:t>
            </a:r>
            <a:r>
              <a:rPr lang="de-DE" sz="2800" dirty="0" smtClean="0">
                <a:latin typeface="Calibri" pitchFamily="34" charset="0"/>
              </a:rPr>
              <a:t>, Tien Shan </a:t>
            </a:r>
            <a:r>
              <a:rPr lang="de-DE" sz="2800" dirty="0" err="1" smtClean="0">
                <a:latin typeface="Calibri" pitchFamily="34" charset="0"/>
              </a:rPr>
              <a:t>Mts</a:t>
            </a:r>
            <a:r>
              <a:rPr lang="de-DE" sz="2800" dirty="0" smtClean="0">
                <a:latin typeface="Calibri" pitchFamily="34" charset="0"/>
              </a:rPr>
              <a:t>., </a:t>
            </a:r>
            <a:r>
              <a:rPr lang="de-DE" sz="2800" dirty="0" err="1" smtClean="0">
                <a:latin typeface="Calibri" pitchFamily="34" charset="0"/>
              </a:rPr>
              <a:t>Kazakhstan</a:t>
            </a:r>
            <a:endParaRPr lang="de-DE" sz="2800" dirty="0">
              <a:latin typeface="Calibri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1259632" y="2286769"/>
            <a:ext cx="254000" cy="638175"/>
            <a:chOff x="1259632" y="2286769"/>
            <a:chExt cx="254000" cy="638175"/>
          </a:xfrm>
        </p:grpSpPr>
        <p:sp>
          <p:nvSpPr>
            <p:cNvPr id="5" name="Freeform 10"/>
            <p:cNvSpPr>
              <a:spLocks/>
            </p:cNvSpPr>
            <p:nvPr/>
          </p:nvSpPr>
          <p:spPr bwMode="auto">
            <a:xfrm>
              <a:off x="1259632" y="2515369"/>
              <a:ext cx="254000" cy="409575"/>
            </a:xfrm>
            <a:custGeom>
              <a:avLst/>
              <a:gdLst>
                <a:gd name="T0" fmla="*/ 0 w 110"/>
                <a:gd name="T1" fmla="*/ 154 h 154"/>
                <a:gd name="T2" fmla="*/ 110 w 110"/>
                <a:gd name="T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0" h="154">
                  <a:moveTo>
                    <a:pt x="0" y="154"/>
                  </a:moveTo>
                  <a:lnTo>
                    <a:pt x="110" y="0"/>
                  </a:ln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6" name="Group 11"/>
            <p:cNvGrpSpPr>
              <a:grpSpLocks/>
            </p:cNvGrpSpPr>
            <p:nvPr/>
          </p:nvGrpSpPr>
          <p:grpSpPr bwMode="auto">
            <a:xfrm rot="18447706">
              <a:off x="1283445" y="2394719"/>
              <a:ext cx="287338" cy="71437"/>
              <a:chOff x="1338" y="3385"/>
              <a:chExt cx="181" cy="45"/>
            </a:xfrm>
          </p:grpSpPr>
          <p:sp>
            <p:nvSpPr>
              <p:cNvPr id="7" name="AutoShape 12"/>
              <p:cNvSpPr>
                <a:spLocks noChangeArrowheads="1"/>
              </p:cNvSpPr>
              <p:nvPr/>
            </p:nvSpPr>
            <p:spPr bwMode="auto">
              <a:xfrm>
                <a:off x="1429" y="3385"/>
                <a:ext cx="90" cy="45"/>
              </a:xfrm>
              <a:prstGeom prst="rtTriangl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" name="Line 13"/>
              <p:cNvSpPr>
                <a:spLocks noChangeShapeType="1"/>
              </p:cNvSpPr>
              <p:nvPr/>
            </p:nvSpPr>
            <p:spPr bwMode="auto">
              <a:xfrm>
                <a:off x="1338" y="3430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4" name="Gruppieren 3"/>
          <p:cNvGrpSpPr/>
          <p:nvPr/>
        </p:nvGrpSpPr>
        <p:grpSpPr>
          <a:xfrm>
            <a:off x="3923208" y="2349252"/>
            <a:ext cx="1584896" cy="647700"/>
            <a:chOff x="3923208" y="2349252"/>
            <a:chExt cx="1584896" cy="647700"/>
          </a:xfrm>
        </p:grpSpPr>
        <p:sp>
          <p:nvSpPr>
            <p:cNvPr id="9" name="Freeform 14"/>
            <p:cNvSpPr>
              <a:spLocks/>
            </p:cNvSpPr>
            <p:nvPr/>
          </p:nvSpPr>
          <p:spPr bwMode="auto">
            <a:xfrm>
              <a:off x="3923208" y="2420690"/>
              <a:ext cx="444500" cy="385762"/>
            </a:xfrm>
            <a:custGeom>
              <a:avLst/>
              <a:gdLst>
                <a:gd name="T0" fmla="*/ 0 w 280"/>
                <a:gd name="T1" fmla="*/ 0 h 243"/>
                <a:gd name="T2" fmla="*/ 136 w 280"/>
                <a:gd name="T3" fmla="*/ 91 h 243"/>
                <a:gd name="T4" fmla="*/ 280 w 280"/>
                <a:gd name="T5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0" h="243">
                  <a:moveTo>
                    <a:pt x="0" y="0"/>
                  </a:moveTo>
                  <a:cubicBezTo>
                    <a:pt x="44" y="25"/>
                    <a:pt x="89" y="51"/>
                    <a:pt x="136" y="91"/>
                  </a:cubicBezTo>
                  <a:cubicBezTo>
                    <a:pt x="183" y="131"/>
                    <a:pt x="231" y="187"/>
                    <a:pt x="280" y="24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15"/>
            <p:cNvSpPr>
              <a:spLocks/>
            </p:cNvSpPr>
            <p:nvPr/>
          </p:nvSpPr>
          <p:spPr bwMode="auto">
            <a:xfrm>
              <a:off x="4643933" y="2682627"/>
              <a:ext cx="287338" cy="314325"/>
            </a:xfrm>
            <a:custGeom>
              <a:avLst/>
              <a:gdLst>
                <a:gd name="T0" fmla="*/ 0 w 181"/>
                <a:gd name="T1" fmla="*/ 0 h 198"/>
                <a:gd name="T2" fmla="*/ 86 w 181"/>
                <a:gd name="T3" fmla="*/ 74 h 198"/>
                <a:gd name="T4" fmla="*/ 181 w 181"/>
                <a:gd name="T5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198">
                  <a:moveTo>
                    <a:pt x="0" y="0"/>
                  </a:moveTo>
                  <a:cubicBezTo>
                    <a:pt x="14" y="12"/>
                    <a:pt x="56" y="41"/>
                    <a:pt x="86" y="74"/>
                  </a:cubicBezTo>
                  <a:cubicBezTo>
                    <a:pt x="116" y="107"/>
                    <a:pt x="161" y="172"/>
                    <a:pt x="181" y="19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 rot="5400000">
              <a:off x="4104977" y="2310358"/>
              <a:ext cx="146050" cy="223838"/>
              <a:chOff x="1427" y="1154"/>
              <a:chExt cx="92" cy="141"/>
            </a:xfrm>
          </p:grpSpPr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 rot="18447706" flipH="1">
                <a:off x="1406" y="1227"/>
                <a:ext cx="89" cy="47"/>
              </a:xfrm>
              <a:prstGeom prst="rtTriangl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rot="-3152294">
                <a:off x="1473" y="1200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4787379" y="2548136"/>
              <a:ext cx="7207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  <a:latin typeface="Tahoma" pitchFamily="34" charset="0"/>
                </a:rPr>
                <a:t>45-65</a:t>
              </a:r>
              <a:r>
                <a:rPr lang="de-DE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°</a:t>
              </a:r>
            </a:p>
          </p:txBody>
        </p:sp>
      </p:grp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2376587" y="2558232"/>
            <a:ext cx="3722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dirty="0" err="1">
                <a:latin typeface="Tahoma" pitchFamily="34" charset="0"/>
              </a:rPr>
              <a:t>Cz</a:t>
            </a:r>
            <a:endParaRPr lang="de-DE" sz="1400" dirty="0">
              <a:latin typeface="Tahoma" pitchFamily="34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576362" y="2702247"/>
            <a:ext cx="3642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  <a:latin typeface="Tahoma" pitchFamily="34" charset="0"/>
              </a:rPr>
              <a:t>Pz</a:t>
            </a:r>
            <a:endParaRPr lang="de-DE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4355008" y="2204790"/>
            <a:ext cx="3642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  <a:latin typeface="Tahoma" pitchFamily="34" charset="0"/>
              </a:rPr>
              <a:t>Pz</a:t>
            </a:r>
            <a:endParaRPr lang="de-DE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80" y="2001187"/>
            <a:ext cx="2696516" cy="923757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179512" y="69269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N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721696" y="69479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152" y="908720"/>
            <a:ext cx="2818656" cy="1143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2800" dirty="0" smtClean="0">
                <a:latin typeface="Calibri" panose="020F0502020204030204" pitchFamily="34" charset="0"/>
              </a:rPr>
              <a:t> „Non-Coulomb“ </a:t>
            </a:r>
            <a:r>
              <a:rPr lang="de-DE" sz="2800" dirty="0" err="1" smtClean="0">
                <a:latin typeface="Calibri" panose="020F0502020204030204" pitchFamily="34" charset="0"/>
              </a:rPr>
              <a:t>strike</a:t>
            </a:r>
            <a:r>
              <a:rPr lang="de-DE" sz="2800" dirty="0" smtClean="0">
                <a:latin typeface="Calibri" panose="020F0502020204030204" pitchFamily="34" charset="0"/>
              </a:rPr>
              <a:t>-slip </a:t>
            </a:r>
            <a:r>
              <a:rPr lang="de-DE" sz="2800" dirty="0" err="1" smtClean="0">
                <a:latin typeface="Calibri" panose="020F0502020204030204" pitchFamily="34" charset="0"/>
              </a:rPr>
              <a:t>and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>
                <a:latin typeface="Calibri" panose="020F0502020204030204" pitchFamily="34" charset="0"/>
              </a:rPr>
              <a:t>Low-angle normal </a:t>
            </a:r>
            <a:r>
              <a:rPr lang="de-DE" sz="2800" dirty="0" err="1">
                <a:latin typeface="Calibri" panose="020F0502020204030204" pitchFamily="34" charset="0"/>
              </a:rPr>
              <a:t>faults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4" r="32757"/>
          <a:stretch/>
        </p:blipFill>
        <p:spPr bwMode="auto">
          <a:xfrm rot="5400000">
            <a:off x="1217910" y="-201686"/>
            <a:ext cx="3395085" cy="518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696720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415346" y="6237312"/>
            <a:ext cx="154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</a:rPr>
              <a:t>Collettini</a:t>
            </a:r>
            <a:r>
              <a:rPr lang="de-DE" dirty="0" smtClean="0">
                <a:latin typeface="Calibri" panose="020F0502020204030204" pitchFamily="34" charset="0"/>
              </a:rPr>
              <a:t> 2011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24128" y="3779748"/>
            <a:ext cx="200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Yin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Taylor 2011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4784141" y="5800954"/>
            <a:ext cx="2136038" cy="387705"/>
          </a:xfrm>
          <a:custGeom>
            <a:avLst/>
            <a:gdLst>
              <a:gd name="connsiteX0" fmla="*/ 0 w 2136038"/>
              <a:gd name="connsiteY0" fmla="*/ 0 h 387705"/>
              <a:gd name="connsiteX1" fmla="*/ 1733702 w 2136038"/>
              <a:gd name="connsiteY1" fmla="*/ 321868 h 387705"/>
              <a:gd name="connsiteX2" fmla="*/ 2114093 w 2136038"/>
              <a:gd name="connsiteY2" fmla="*/ 387705 h 387705"/>
              <a:gd name="connsiteX3" fmla="*/ 2114093 w 2136038"/>
              <a:gd name="connsiteY3" fmla="*/ 387705 h 387705"/>
              <a:gd name="connsiteX4" fmla="*/ 2136038 w 2136038"/>
              <a:gd name="connsiteY4" fmla="*/ 387705 h 38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6038" h="387705">
                <a:moveTo>
                  <a:pt x="0" y="0"/>
                </a:moveTo>
                <a:lnTo>
                  <a:pt x="1733702" y="321868"/>
                </a:lnTo>
                <a:lnTo>
                  <a:pt x="2114093" y="387705"/>
                </a:lnTo>
                <a:lnTo>
                  <a:pt x="2114093" y="387705"/>
                </a:lnTo>
                <a:lnTo>
                  <a:pt x="2136038" y="387705"/>
                </a:lnTo>
              </a:path>
            </a:pathLst>
          </a:custGeom>
          <a:noFill/>
          <a:ln w="38100">
            <a:solidFill>
              <a:srgbClr val="FD4633">
                <a:alpha val="2784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9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76112" y="607900"/>
            <a:ext cx="6835432" cy="5620890"/>
          </a:xfrm>
        </p:spPr>
      </p:pic>
      <p:sp>
        <p:nvSpPr>
          <p:cNvPr id="5" name="Rechteck 4"/>
          <p:cNvSpPr/>
          <p:nvPr/>
        </p:nvSpPr>
        <p:spPr>
          <a:xfrm>
            <a:off x="539552" y="404664"/>
            <a:ext cx="20882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758146" y="6185553"/>
            <a:ext cx="20882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7864" y="44624"/>
            <a:ext cx="5338936" cy="1143000"/>
          </a:xfrm>
        </p:spPr>
        <p:txBody>
          <a:bodyPr/>
          <a:lstStyle/>
          <a:p>
            <a:r>
              <a:rPr lang="de-DE" sz="2800" dirty="0" err="1" smtClean="0">
                <a:latin typeface="Calibri" pitchFamily="34" charset="0"/>
              </a:rPr>
              <a:t>Effect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of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slaty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cleavage</a:t>
            </a:r>
            <a:r>
              <a:rPr lang="de-DE" sz="2800" dirty="0" smtClean="0">
                <a:latin typeface="Calibri" pitchFamily="34" charset="0"/>
              </a:rPr>
              <a:t> on </a:t>
            </a:r>
            <a:r>
              <a:rPr lang="de-DE" sz="2800" dirty="0" err="1" smtClean="0">
                <a:latin typeface="Calibri" pitchFamily="34" charset="0"/>
              </a:rPr>
              <a:t>shear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fracture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orientation</a:t>
            </a:r>
            <a:r>
              <a:rPr lang="de-DE" sz="2800" dirty="0" smtClean="0">
                <a:latin typeface="Calibri" pitchFamily="34" charset="0"/>
              </a:rPr>
              <a:t> </a:t>
            </a:r>
            <a:endParaRPr lang="de-DE" sz="2800" dirty="0">
              <a:latin typeface="Calibri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347864" y="2060848"/>
            <a:ext cx="0" cy="57606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-900000">
            <a:off x="3995936" y="2060848"/>
            <a:ext cx="0" cy="57606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-1800000">
            <a:off x="4788024" y="2060848"/>
            <a:ext cx="0" cy="57606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rot="-2700000">
            <a:off x="5436096" y="2060848"/>
            <a:ext cx="0" cy="57606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rot="-3600000">
            <a:off x="6084168" y="2060848"/>
            <a:ext cx="0" cy="57606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-4500000">
            <a:off x="6732240" y="2132856"/>
            <a:ext cx="0" cy="57606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rot="5400000">
            <a:off x="7380312" y="2103842"/>
            <a:ext cx="0" cy="57606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/>
        </p:nvGrpSpPr>
        <p:grpSpPr>
          <a:xfrm>
            <a:off x="1169609" y="3933056"/>
            <a:ext cx="2952328" cy="583929"/>
            <a:chOff x="1169609" y="3933056"/>
            <a:chExt cx="2952328" cy="583929"/>
          </a:xfrm>
        </p:grpSpPr>
        <p:sp>
          <p:nvSpPr>
            <p:cNvPr id="17" name="Rechteck 16"/>
            <p:cNvSpPr/>
            <p:nvPr/>
          </p:nvSpPr>
          <p:spPr>
            <a:xfrm rot="18900000">
              <a:off x="1169609" y="4465226"/>
              <a:ext cx="2952328" cy="51759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979712" y="3933056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00B050"/>
                  </a:solidFill>
                  <a:latin typeface="Symbol" pitchFamily="18" charset="2"/>
                </a:rPr>
                <a:t>a</a:t>
              </a:r>
              <a:r>
                <a:rPr lang="de-DE" sz="1400" baseline="-25000" dirty="0" err="1" smtClean="0">
                  <a:solidFill>
                    <a:srgbClr val="00B050"/>
                  </a:solidFill>
                </a:rPr>
                <a:t>f</a:t>
              </a:r>
              <a:r>
                <a:rPr lang="de-DE" dirty="0" smtClean="0">
                  <a:solidFill>
                    <a:srgbClr val="00B050"/>
                  </a:solidFill>
                </a:rPr>
                <a:t> = </a:t>
              </a:r>
              <a:r>
                <a:rPr lang="de-DE" dirty="0" smtClean="0">
                  <a:solidFill>
                    <a:srgbClr val="00B050"/>
                  </a:solidFill>
                  <a:latin typeface="Symbol" pitchFamily="18" charset="2"/>
                </a:rPr>
                <a:t>d</a:t>
              </a:r>
              <a:endParaRPr lang="de-DE" dirty="0">
                <a:solidFill>
                  <a:srgbClr val="00B050"/>
                </a:solidFill>
                <a:latin typeface="Symbol" pitchFamily="18" charset="2"/>
              </a:endParaRPr>
            </a:p>
          </p:txBody>
        </p:sp>
      </p:grpSp>
      <p:cxnSp>
        <p:nvCxnSpPr>
          <p:cNvPr id="20" name="Gerade Verbindung 19"/>
          <p:cNvCxnSpPr/>
          <p:nvPr/>
        </p:nvCxnSpPr>
        <p:spPr>
          <a:xfrm>
            <a:off x="3347864" y="3825069"/>
            <a:ext cx="0" cy="1764171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1907704" y="5157192"/>
            <a:ext cx="0" cy="432048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4932040" y="6329569"/>
            <a:ext cx="401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 pitchFamily="34" charset="0"/>
              </a:rPr>
              <a:t>Twiss</a:t>
            </a:r>
            <a:r>
              <a:rPr lang="de-DE" dirty="0" smtClean="0">
                <a:latin typeface="Calibri" pitchFamily="34" charset="0"/>
              </a:rPr>
              <a:t> &amp; Moores 2007, after Donath 1961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232426" y="4707154"/>
            <a:ext cx="1427806" cy="306022"/>
          </a:xfrm>
          <a:prstGeom prst="rect">
            <a:avLst/>
          </a:prstGeom>
          <a:solidFill>
            <a:srgbClr val="00B05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/>
        </p:nvCxnSpPr>
        <p:spPr>
          <a:xfrm>
            <a:off x="7674880" y="1484784"/>
            <a:ext cx="425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7674880" y="2640352"/>
            <a:ext cx="425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7887636" y="1484784"/>
            <a:ext cx="0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7674880" y="2253374"/>
            <a:ext cx="497520" cy="242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7674880" y="2253374"/>
            <a:ext cx="1469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Cleavage</a:t>
            </a:r>
            <a:r>
              <a:rPr lang="de-DE" sz="1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orientation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824939" y="1851169"/>
            <a:ext cx="779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Calibri" panose="020F0502020204030204" pitchFamily="34" charset="0"/>
              </a:rPr>
              <a:t>ca. 6 cm</a:t>
            </a:r>
            <a:endParaRPr lang="de-DE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de-DE" sz="3200" b="1" dirty="0" smtClean="0">
                <a:solidFill>
                  <a:srgbClr val="00B050"/>
                </a:solidFill>
                <a:latin typeface="Calibri" pitchFamily="34" charset="0"/>
              </a:rPr>
              <a:t>Summary</a:t>
            </a:r>
            <a:endParaRPr lang="de-DE" sz="32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de-DE" sz="2800" dirty="0" err="1" smtClean="0">
                <a:latin typeface="Calibri" pitchFamily="34" charset="0"/>
              </a:rPr>
              <a:t>Steeply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dipping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reverse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faults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come</a:t>
            </a:r>
            <a:r>
              <a:rPr lang="de-DE" sz="2800" dirty="0" smtClean="0">
                <a:latin typeface="Calibri" pitchFamily="34" charset="0"/>
              </a:rPr>
              <a:t> in </a:t>
            </a:r>
            <a:r>
              <a:rPr lang="de-DE" sz="2800" dirty="0" err="1" smtClean="0">
                <a:latin typeface="Calibri" pitchFamily="34" charset="0"/>
              </a:rPr>
              <a:t>two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classes</a:t>
            </a:r>
            <a:r>
              <a:rPr lang="de-DE" sz="2800" dirty="0" smtClean="0">
                <a:latin typeface="Calibri" pitchFamily="34" charset="0"/>
              </a:rPr>
              <a:t>: </a:t>
            </a:r>
            <a:r>
              <a:rPr lang="de-DE" sz="2800" dirty="0" err="1" smtClean="0">
                <a:latin typeface="Calibri" pitchFamily="34" charset="0"/>
              </a:rPr>
              <a:t>reactivated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and</a:t>
            </a:r>
            <a:r>
              <a:rPr lang="de-DE" sz="2800" dirty="0" smtClean="0">
                <a:latin typeface="Calibri" pitchFamily="34" charset="0"/>
              </a:rPr>
              <a:t> non-</a:t>
            </a:r>
            <a:r>
              <a:rPr lang="de-DE" sz="2800" dirty="0" err="1" smtClean="0">
                <a:latin typeface="Calibri" pitchFamily="34" charset="0"/>
              </a:rPr>
              <a:t>reactivated</a:t>
            </a:r>
            <a:r>
              <a:rPr lang="de-DE" sz="2800" dirty="0" smtClean="0">
                <a:latin typeface="Calibri" pitchFamily="34" charset="0"/>
              </a:rPr>
              <a:t> </a:t>
            </a:r>
            <a:endParaRPr lang="de-DE" sz="2800" dirty="0">
              <a:latin typeface="Calibri" pitchFamily="34" charset="0"/>
            </a:endParaRPr>
          </a:p>
          <a:p>
            <a:r>
              <a:rPr lang="de-DE" sz="2800" dirty="0" err="1" smtClean="0">
                <a:latin typeface="Calibri" pitchFamily="34" charset="0"/>
              </a:rPr>
              <a:t>Reactivated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faults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can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be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substantially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weaker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than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the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unfaulted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crust</a:t>
            </a:r>
            <a:r>
              <a:rPr lang="de-DE" sz="2800" dirty="0" smtClean="0">
                <a:latin typeface="Calibri" pitchFamily="34" charset="0"/>
              </a:rPr>
              <a:t> in </a:t>
            </a:r>
            <a:r>
              <a:rPr lang="de-DE" sz="2800" dirty="0" err="1" smtClean="0">
                <a:latin typeface="Calibri" pitchFamily="34" charset="0"/>
              </a:rPr>
              <a:t>spite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of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severe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misorientation</a:t>
            </a:r>
            <a:endParaRPr lang="de-DE" sz="2800" dirty="0" smtClean="0">
              <a:latin typeface="Calibri" pitchFamily="34" charset="0"/>
            </a:endParaRPr>
          </a:p>
          <a:p>
            <a:endParaRPr lang="de-DE" sz="2800" dirty="0" smtClean="0">
              <a:latin typeface="Calibri" pitchFamily="34" charset="0"/>
            </a:endParaRPr>
          </a:p>
          <a:p>
            <a:r>
              <a:rPr lang="de-DE" sz="2800" dirty="0" smtClean="0">
                <a:latin typeface="Calibri" pitchFamily="34" charset="0"/>
              </a:rPr>
              <a:t>The </a:t>
            </a:r>
            <a:r>
              <a:rPr lang="de-DE" sz="2800" dirty="0" err="1" smtClean="0">
                <a:latin typeface="Calibri" pitchFamily="34" charset="0"/>
              </a:rPr>
              <a:t>nucleation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of</a:t>
            </a:r>
            <a:r>
              <a:rPr lang="de-DE" sz="2800" dirty="0" smtClean="0">
                <a:latin typeface="Calibri" pitchFamily="34" charset="0"/>
              </a:rPr>
              <a:t> non-</a:t>
            </a:r>
            <a:r>
              <a:rPr lang="de-DE" sz="2800" dirty="0" err="1" smtClean="0">
                <a:latin typeface="Calibri" pitchFamily="34" charset="0"/>
              </a:rPr>
              <a:t>reactivated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reverse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faults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requires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some</a:t>
            </a:r>
            <a:r>
              <a:rPr lang="de-DE" sz="2800" dirty="0" smtClean="0">
                <a:latin typeface="Calibri" pitchFamily="34" charset="0"/>
              </a:rPr>
              <a:t> type </a:t>
            </a:r>
            <a:r>
              <a:rPr lang="de-DE" sz="2800" dirty="0" err="1" smtClean="0">
                <a:latin typeface="Calibri" pitchFamily="34" charset="0"/>
              </a:rPr>
              <a:t>of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anisotropy</a:t>
            </a:r>
            <a:endParaRPr lang="de-DE" sz="2800" dirty="0" smtClean="0">
              <a:latin typeface="Calibri" pitchFamily="34" charset="0"/>
            </a:endParaRPr>
          </a:p>
          <a:p>
            <a:r>
              <a:rPr lang="de-DE" sz="2800" dirty="0" err="1" smtClean="0">
                <a:latin typeface="Calibri" pitchFamily="34" charset="0"/>
              </a:rPr>
              <a:t>We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speculate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that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this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controlling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anisotropy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can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occur</a:t>
            </a:r>
            <a:r>
              <a:rPr lang="de-DE" sz="2800" dirty="0" smtClean="0">
                <a:latin typeface="Calibri" pitchFamily="34" charset="0"/>
              </a:rPr>
              <a:t> on </a:t>
            </a:r>
            <a:r>
              <a:rPr lang="de-DE" sz="2800" dirty="0" err="1" smtClean="0">
                <a:latin typeface="Calibri" pitchFamily="34" charset="0"/>
              </a:rPr>
              <a:t>length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scales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much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smaller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than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the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reverse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faults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themselves</a:t>
            </a:r>
            <a:endParaRPr lang="de-DE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5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Reverse </a:t>
            </a:r>
            <a:r>
              <a:rPr lang="de-DE" dirty="0" err="1" smtClean="0">
                <a:latin typeface="Calibri" panose="020F0502020204030204" pitchFamily="34" charset="0"/>
              </a:rPr>
              <a:t>faults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latin typeface="Calibri" panose="020F0502020204030204" pitchFamily="34" charset="0"/>
              </a:rPr>
              <a:t>Dip-slip </a:t>
            </a:r>
            <a:r>
              <a:rPr lang="de-DE" dirty="0" err="1" smtClean="0">
                <a:latin typeface="Calibri" panose="020F0502020204030204" pitchFamily="34" charset="0"/>
              </a:rPr>
              <a:t>faults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with</a:t>
            </a:r>
            <a:r>
              <a:rPr lang="de-DE" dirty="0" smtClean="0">
                <a:latin typeface="Calibri" panose="020F0502020204030204" pitchFamily="34" charset="0"/>
              </a:rPr>
              <a:t> initial </a:t>
            </a:r>
            <a:r>
              <a:rPr lang="de-DE" dirty="0" err="1" smtClean="0">
                <a:latin typeface="Calibri" panose="020F0502020204030204" pitchFamily="34" charset="0"/>
              </a:rPr>
              <a:t>cutoff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angles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ca. 45-70°, </a:t>
            </a:r>
            <a:r>
              <a:rPr lang="de-DE" dirty="0" err="1" smtClean="0">
                <a:latin typeface="Calibri" panose="020F0502020204030204" pitchFamily="34" charset="0"/>
              </a:rPr>
              <a:t>indicating</a:t>
            </a:r>
            <a:r>
              <a:rPr lang="de-DE" dirty="0" smtClean="0">
                <a:latin typeface="Calibri" panose="020F0502020204030204" pitchFamily="34" charset="0"/>
              </a:rPr>
              <a:t> horizontal </a:t>
            </a:r>
            <a:r>
              <a:rPr lang="de-DE" dirty="0" err="1" smtClean="0">
                <a:latin typeface="Calibri" panose="020F0502020204030204" pitchFamily="34" charset="0"/>
              </a:rPr>
              <a:t>contraction</a:t>
            </a:r>
            <a:endParaRPr lang="de-DE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dirty="0" smtClean="0">
                <a:latin typeface="Calibri" panose="020F0502020204030204" pitchFamily="34" charset="0"/>
              </a:rPr>
              <a:t>  </a:t>
            </a:r>
            <a:r>
              <a:rPr lang="de-DE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Reactivated</a:t>
            </a:r>
            <a:endParaRPr lang="de-DE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dirty="0" err="1" smtClean="0">
                <a:latin typeface="Calibri" panose="020F0502020204030204" pitchFamily="34" charset="0"/>
              </a:rPr>
              <a:t>Existing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faults</a:t>
            </a:r>
            <a:endParaRPr lang="de-DE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dirty="0" err="1" smtClean="0">
                <a:latin typeface="Calibri" panose="020F0502020204030204" pitchFamily="34" charset="0"/>
              </a:rPr>
              <a:t>Bedding</a:t>
            </a:r>
            <a:r>
              <a:rPr lang="de-DE" dirty="0" smtClean="0">
                <a:latin typeface="Calibri" panose="020F0502020204030204" pitchFamily="34" charset="0"/>
              </a:rPr>
              <a:t> planes</a:t>
            </a:r>
          </a:p>
          <a:p>
            <a:pPr>
              <a:buFontTx/>
              <a:buChar char="-"/>
            </a:pPr>
            <a:r>
              <a:rPr lang="de-DE" dirty="0" smtClean="0">
                <a:latin typeface="Calibri" panose="020F0502020204030204" pitchFamily="34" charset="0"/>
              </a:rPr>
              <a:t>etc.</a:t>
            </a:r>
          </a:p>
          <a:p>
            <a:pPr marL="0" indent="0">
              <a:buNone/>
            </a:pPr>
            <a:r>
              <a:rPr lang="de-DE" dirty="0" smtClean="0">
                <a:latin typeface="Calibri" panose="020F0502020204030204" pitchFamily="34" charset="0"/>
              </a:rPr>
              <a:t>Best </a:t>
            </a:r>
            <a:r>
              <a:rPr lang="de-DE" dirty="0" err="1" smtClean="0">
                <a:latin typeface="Calibri" panose="020F0502020204030204" pitchFamily="34" charset="0"/>
              </a:rPr>
              <a:t>example</a:t>
            </a:r>
            <a:r>
              <a:rPr lang="de-DE" dirty="0" smtClean="0">
                <a:latin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de-DE" dirty="0" smtClean="0">
                <a:latin typeface="Calibri" panose="020F0502020204030204" pitchFamily="34" charset="0"/>
              </a:rPr>
              <a:t>Inversion </a:t>
            </a:r>
            <a:r>
              <a:rPr lang="de-DE" dirty="0" err="1" smtClean="0">
                <a:latin typeface="Calibri" panose="020F0502020204030204" pitchFamily="34" charset="0"/>
              </a:rPr>
              <a:t>tectonics</a:t>
            </a:r>
            <a:endParaRPr lang="de-DE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dirty="0" smtClean="0">
                <a:latin typeface="Calibri" panose="020F0502020204030204" pitchFamily="34" charset="0"/>
              </a:rPr>
              <a:t>                             </a:t>
            </a:r>
            <a:endParaRPr lang="de-DE" dirty="0">
              <a:latin typeface="Calibri" panose="020F0502020204030204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2627784" y="2204864"/>
            <a:ext cx="936104" cy="504056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4788024" y="2132856"/>
            <a:ext cx="936104" cy="576064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788024" y="270892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Non-</a:t>
            </a:r>
            <a:r>
              <a:rPr lang="de-DE" sz="32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reactivated</a:t>
            </a:r>
            <a:endParaRPr lang="de-DE" sz="32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de-DE" sz="3200" dirty="0" err="1" smtClean="0">
                <a:latin typeface="Calibri" panose="020F0502020204030204" pitchFamily="34" charset="0"/>
              </a:rPr>
              <a:t>Transpressive</a:t>
            </a:r>
            <a:r>
              <a:rPr lang="de-DE" sz="3200" dirty="0" smtClean="0">
                <a:latin typeface="Calibri" panose="020F050202020403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de-DE" sz="3200" dirty="0" err="1" smtClean="0">
                <a:latin typeface="Calibri" panose="020F0502020204030204" pitchFamily="34" charset="0"/>
              </a:rPr>
              <a:t>Rotated</a:t>
            </a:r>
            <a:r>
              <a:rPr lang="de-DE" sz="3200" dirty="0" smtClean="0">
                <a:latin typeface="Calibri" panose="020F0502020204030204" pitchFamily="34" charset="0"/>
              </a:rPr>
              <a:t>?</a:t>
            </a:r>
            <a:endParaRPr lang="de-DE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9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Inversion </a:t>
            </a:r>
            <a:r>
              <a:rPr lang="de-DE" dirty="0" err="1" smtClean="0">
                <a:latin typeface="Calibri" panose="020F0502020204030204" pitchFamily="34" charset="0"/>
              </a:rPr>
              <a:t>tectonics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96752"/>
            <a:ext cx="7920880" cy="1728192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de-DE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makes</a:t>
            </a:r>
            <a:r>
              <a:rPr lang="de-DE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extensional</a:t>
            </a:r>
            <a:r>
              <a:rPr lang="de-DE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basins</a:t>
            </a:r>
            <a:r>
              <a:rPr lang="de-DE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mechanically</a:t>
            </a:r>
            <a:r>
              <a:rPr lang="de-DE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weak</a:t>
            </a:r>
            <a:r>
              <a:rPr lang="de-DE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?</a:t>
            </a:r>
            <a:endParaRPr lang="de-DE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Calibri" panose="020F0502020204030204" pitchFamily="34" charset="0"/>
              </a:rPr>
              <a:t>Heating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of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crust</a:t>
            </a:r>
            <a:r>
              <a:rPr lang="de-DE" sz="2400" dirty="0" smtClean="0">
                <a:latin typeface="Calibri" panose="020F0502020204030204" pitchFamily="34" charset="0"/>
              </a:rPr>
              <a:t> (</a:t>
            </a:r>
            <a:r>
              <a:rPr lang="de-DE" sz="2400" dirty="0" err="1" smtClean="0">
                <a:latin typeface="Calibri" panose="020F0502020204030204" pitchFamily="34" charset="0"/>
              </a:rPr>
              <a:t>and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mantle</a:t>
            </a:r>
            <a:r>
              <a:rPr lang="de-DE" sz="2400" dirty="0" smtClean="0">
                <a:latin typeface="Calibri" panose="020F0502020204030204" pitchFamily="34" charset="0"/>
              </a:rPr>
              <a:t>); time-</a:t>
            </a:r>
            <a:r>
              <a:rPr lang="de-DE" sz="2400" dirty="0" err="1" smtClean="0">
                <a:latin typeface="Calibri" panose="020F0502020204030204" pitchFamily="34" charset="0"/>
              </a:rPr>
              <a:t>dependent</a:t>
            </a:r>
            <a:endParaRPr lang="de-DE" sz="2400" dirty="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Calibri" panose="020F0502020204030204" pitchFamily="34" charset="0"/>
              </a:rPr>
              <a:t>Replacing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crystalline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basement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with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sediments</a:t>
            </a:r>
            <a:endParaRPr lang="de-DE" sz="2400" dirty="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Calibri" panose="020F0502020204030204" pitchFamily="34" charset="0"/>
              </a:rPr>
              <a:t>Weak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pre-existing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faults</a:t>
            </a:r>
            <a:endParaRPr lang="de-DE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800" dirty="0" smtClean="0">
                <a:latin typeface="Calibri" panose="020F0502020204030204" pitchFamily="34" charset="0"/>
              </a:rPr>
              <a:t> </a:t>
            </a:r>
            <a:endParaRPr lang="de-DE" sz="2800" dirty="0">
              <a:latin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43566"/>
            <a:ext cx="4248472" cy="314973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67544" y="3645024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de-DE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makes</a:t>
            </a:r>
            <a:r>
              <a:rPr lang="de-DE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faults</a:t>
            </a:r>
            <a:r>
              <a:rPr lang="de-DE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weak</a:t>
            </a:r>
            <a:r>
              <a:rPr lang="de-DE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ibri" panose="020F0502020204030204" pitchFamily="34" charset="0"/>
              </a:rPr>
              <a:t>Fluid </a:t>
            </a:r>
            <a:r>
              <a:rPr lang="de-DE" sz="2400" dirty="0" err="1">
                <a:latin typeface="Calibri" panose="020F0502020204030204" pitchFamily="34" charset="0"/>
              </a:rPr>
              <a:t>overpressure</a:t>
            </a: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Calibri" panose="020F0502020204030204" pitchFamily="34" charset="0"/>
              </a:rPr>
              <a:t>Weak</a:t>
            </a:r>
            <a:r>
              <a:rPr lang="de-DE" sz="2400" dirty="0">
                <a:latin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</a:rPr>
              <a:t>minerals</a:t>
            </a:r>
            <a:r>
              <a:rPr lang="de-DE" sz="2400" dirty="0">
                <a:latin typeface="Calibri" panose="020F0502020204030204" pitchFamily="34" charset="0"/>
              </a:rPr>
              <a:t> (</a:t>
            </a:r>
            <a:r>
              <a:rPr lang="de-DE" sz="2400" dirty="0" err="1">
                <a:latin typeface="Calibri" panose="020F0502020204030204" pitchFamily="34" charset="0"/>
              </a:rPr>
              <a:t>talc</a:t>
            </a:r>
            <a:r>
              <a:rPr lang="de-DE" sz="2400" dirty="0">
                <a:latin typeface="Calibri" panose="020F0502020204030204" pitchFamily="34" charset="0"/>
              </a:rPr>
              <a:t>, </a:t>
            </a:r>
            <a:r>
              <a:rPr lang="de-DE" sz="2400" dirty="0" err="1">
                <a:latin typeface="Calibri" panose="020F0502020204030204" pitchFamily="34" charset="0"/>
              </a:rPr>
              <a:t>smectite</a:t>
            </a:r>
            <a:r>
              <a:rPr lang="de-DE" sz="2400" dirty="0" smtClean="0">
                <a:latin typeface="Calibri" panose="020F0502020204030204" pitchFamily="34" charset="0"/>
              </a:rPr>
              <a:t>,</a:t>
            </a:r>
          </a:p>
          <a:p>
            <a:r>
              <a:rPr lang="de-DE" sz="2400" dirty="0">
                <a:latin typeface="Calibri" panose="020F0502020204030204" pitchFamily="34" charset="0"/>
              </a:rPr>
              <a:t> </a:t>
            </a:r>
            <a:r>
              <a:rPr lang="de-DE" sz="2400" dirty="0" smtClean="0">
                <a:latin typeface="Calibri" panose="020F0502020204030204" pitchFamily="34" charset="0"/>
              </a:rPr>
              <a:t>    </a:t>
            </a:r>
            <a:r>
              <a:rPr lang="de-DE" sz="2400" dirty="0" err="1" smtClean="0">
                <a:latin typeface="Calibri" panose="020F0502020204030204" pitchFamily="34" charset="0"/>
              </a:rPr>
              <a:t>serpentine</a:t>
            </a:r>
            <a:r>
              <a:rPr lang="de-DE" sz="2400" dirty="0" smtClean="0">
                <a:latin typeface="Calibri" panose="020F0502020204030204" pitchFamily="34" charset="0"/>
              </a:rPr>
              <a:t>, </a:t>
            </a:r>
            <a:r>
              <a:rPr lang="de-DE" sz="2400" dirty="0" err="1" smtClean="0">
                <a:latin typeface="Calibri" panose="020F0502020204030204" pitchFamily="34" charset="0"/>
              </a:rPr>
              <a:t>graphite</a:t>
            </a:r>
            <a:r>
              <a:rPr lang="de-DE" sz="2400" dirty="0" smtClean="0">
                <a:latin typeface="Calibri" panose="020F0502020204030204" pitchFamily="34" charset="0"/>
              </a:rPr>
              <a:t>), </a:t>
            </a:r>
          </a:p>
          <a:p>
            <a:r>
              <a:rPr lang="de-DE" sz="2400" dirty="0">
                <a:latin typeface="Calibri" panose="020F0502020204030204" pitchFamily="34" charset="0"/>
              </a:rPr>
              <a:t> </a:t>
            </a:r>
            <a:r>
              <a:rPr lang="de-DE" sz="2400" dirty="0" smtClean="0">
                <a:latin typeface="Calibri" panose="020F0502020204030204" pitchFamily="34" charset="0"/>
              </a:rPr>
              <a:t>    </a:t>
            </a:r>
            <a:r>
              <a:rPr lang="de-DE" sz="2400" dirty="0" err="1" smtClean="0">
                <a:latin typeface="Calibri" panose="020F0502020204030204" pitchFamily="34" charset="0"/>
              </a:rPr>
              <a:t>preferred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</a:rPr>
              <a:t>orientation</a:t>
            </a:r>
            <a:endParaRPr lang="de-DE" sz="2400" dirty="0">
              <a:latin typeface="Calibri" panose="020F0502020204030204" pitchFamily="34" charset="0"/>
            </a:endParaRPr>
          </a:p>
          <a:p>
            <a:endParaRPr lang="de-DE" sz="2400" dirty="0"/>
          </a:p>
        </p:txBody>
      </p:sp>
      <p:cxnSp>
        <p:nvCxnSpPr>
          <p:cNvPr id="8" name="Gerade Verbindung 7"/>
          <p:cNvCxnSpPr/>
          <p:nvPr/>
        </p:nvCxnSpPr>
        <p:spPr>
          <a:xfrm flipV="1">
            <a:off x="5148064" y="4028751"/>
            <a:ext cx="2886036" cy="91241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7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t="8370"/>
          <a:stretch/>
        </p:blipFill>
        <p:spPr>
          <a:xfrm>
            <a:off x="790203" y="620688"/>
            <a:ext cx="7751234" cy="61336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568952" cy="1143000"/>
          </a:xfrm>
        </p:spPr>
        <p:txBody>
          <a:bodyPr/>
          <a:lstStyle/>
          <a:p>
            <a:r>
              <a:rPr lang="de-DE" sz="2800" dirty="0" smtClean="0">
                <a:latin typeface="Calibri" pitchFamily="34" charset="0"/>
              </a:rPr>
              <a:t>Distributed </a:t>
            </a:r>
            <a:r>
              <a:rPr lang="de-DE" sz="2800" dirty="0" err="1" smtClean="0">
                <a:latin typeface="Calibri" pitchFamily="34" charset="0"/>
              </a:rPr>
              <a:t>extension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and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inversion</a:t>
            </a:r>
            <a:r>
              <a:rPr lang="de-DE" sz="2800" dirty="0" smtClean="0">
                <a:latin typeface="Calibri" pitchFamily="34" charset="0"/>
              </a:rPr>
              <a:t>, Central Europe</a:t>
            </a:r>
            <a:endParaRPr lang="de-DE" sz="2800" dirty="0">
              <a:latin typeface="Calibri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rot="16200000">
            <a:off x="7586477" y="5551745"/>
            <a:ext cx="203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Kley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Voigt 2008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031940" y="3789040"/>
            <a:ext cx="54006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4211960" y="2942836"/>
            <a:ext cx="1008111" cy="744699"/>
            <a:chOff x="4211960" y="2942836"/>
            <a:chExt cx="1008111" cy="744699"/>
          </a:xfrm>
        </p:grpSpPr>
        <p:sp>
          <p:nvSpPr>
            <p:cNvPr id="7" name="Textfeld 6"/>
            <p:cNvSpPr txBox="1"/>
            <p:nvPr/>
          </p:nvSpPr>
          <p:spPr>
            <a:xfrm>
              <a:off x="4314054" y="2942836"/>
              <a:ext cx="9060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i="1" dirty="0" smtClean="0">
                  <a:latin typeface="Calibri" panose="020F0502020204030204" pitchFamily="34" charset="0"/>
                </a:rPr>
                <a:t>Harz </a:t>
              </a:r>
              <a:r>
                <a:rPr lang="de-DE" sz="1400" b="1" i="1" dirty="0" err="1" smtClean="0">
                  <a:latin typeface="Calibri" panose="020F0502020204030204" pitchFamily="34" charset="0"/>
                </a:rPr>
                <a:t>Mts</a:t>
              </a:r>
              <a:r>
                <a:rPr lang="de-DE" sz="1400" b="1" i="1" dirty="0" smtClean="0">
                  <a:latin typeface="Calibri" panose="020F0502020204030204" pitchFamily="34" charset="0"/>
                </a:rPr>
                <a:t>.</a:t>
              </a:r>
              <a:endParaRPr lang="de-DE" sz="1400" b="1" i="1" dirty="0">
                <a:latin typeface="Calibri" panose="020F0502020204030204" pitchFamily="34" charset="0"/>
              </a:endParaRPr>
            </a:p>
          </p:txBody>
        </p:sp>
        <p:cxnSp>
          <p:nvCxnSpPr>
            <p:cNvPr id="11" name="Gerade Verbindung 10"/>
            <p:cNvCxnSpPr/>
            <p:nvPr/>
          </p:nvCxnSpPr>
          <p:spPr>
            <a:xfrm flipV="1">
              <a:off x="4211960" y="3212976"/>
              <a:ext cx="360040" cy="4745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/>
          <p:cNvGrpSpPr/>
          <p:nvPr/>
        </p:nvGrpSpPr>
        <p:grpSpPr>
          <a:xfrm>
            <a:off x="1907704" y="1354934"/>
            <a:ext cx="1919115" cy="4286836"/>
            <a:chOff x="1907704" y="1354934"/>
            <a:chExt cx="1919115" cy="4286836"/>
          </a:xfrm>
        </p:grpSpPr>
        <p:sp>
          <p:nvSpPr>
            <p:cNvPr id="3" name="Textfeld 2"/>
            <p:cNvSpPr txBox="1"/>
            <p:nvPr/>
          </p:nvSpPr>
          <p:spPr>
            <a:xfrm>
              <a:off x="1907704" y="4718440"/>
              <a:ext cx="1919115" cy="92333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&gt; 500 km </a:t>
              </a:r>
              <a:r>
                <a:rPr lang="de-DE" b="1" dirty="0" err="1" smtClean="0">
                  <a:latin typeface="Calibri" panose="020F0502020204030204" pitchFamily="34" charset="0"/>
                </a:rPr>
                <a:t>width</a:t>
              </a:r>
              <a:endParaRPr lang="de-DE" b="1" dirty="0" smtClean="0">
                <a:latin typeface="Calibri" panose="020F0502020204030204" pitchFamily="34" charset="0"/>
              </a:endParaRPr>
            </a:p>
            <a:p>
              <a:r>
                <a:rPr lang="de-DE" b="1" dirty="0" smtClean="0">
                  <a:latin typeface="Calibri" panose="020F0502020204030204" pitchFamily="34" charset="0"/>
                </a:rPr>
                <a:t>&lt; 50 km </a:t>
              </a:r>
              <a:r>
                <a:rPr lang="de-DE" b="1" dirty="0" err="1" smtClean="0">
                  <a:latin typeface="Calibri" panose="020F0502020204030204" pitchFamily="34" charset="0"/>
                </a:rPr>
                <a:t>extension</a:t>
              </a:r>
              <a:endParaRPr lang="de-DE" b="1" dirty="0" smtClean="0">
                <a:latin typeface="Calibri" panose="020F0502020204030204" pitchFamily="34" charset="0"/>
              </a:endParaRPr>
            </a:p>
            <a:p>
              <a:r>
                <a:rPr lang="de-DE" b="1" dirty="0" smtClean="0">
                  <a:latin typeface="Symbol" panose="05050102010706020507" pitchFamily="18" charset="2"/>
                </a:rPr>
                <a:t>b</a:t>
              </a:r>
              <a:r>
                <a:rPr lang="de-DE" b="1" dirty="0" smtClean="0">
                  <a:latin typeface="Calibri" panose="020F0502020204030204" pitchFamily="34" charset="0"/>
                </a:rPr>
                <a:t> &lt; 1.1</a:t>
              </a:r>
              <a:endParaRPr lang="de-DE" b="1" dirty="0">
                <a:latin typeface="Calibri" panose="020F0502020204030204" pitchFamily="34" charset="0"/>
              </a:endParaRPr>
            </a:p>
          </p:txBody>
        </p:sp>
        <p:sp>
          <p:nvSpPr>
            <p:cNvPr id="4" name="Pfeil nach oben und unten 3"/>
            <p:cNvSpPr/>
            <p:nvPr/>
          </p:nvSpPr>
          <p:spPr>
            <a:xfrm rot="1795826">
              <a:off x="3471427" y="1354934"/>
              <a:ext cx="236109" cy="2780015"/>
            </a:xfrm>
            <a:prstGeom prst="upDownArrow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319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r="2221" b="13247"/>
          <a:stretch/>
        </p:blipFill>
        <p:spPr>
          <a:xfrm>
            <a:off x="838773" y="112250"/>
            <a:ext cx="6685555" cy="66291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1143000"/>
          </a:xfrm>
        </p:spPr>
        <p:txBody>
          <a:bodyPr/>
          <a:lstStyle/>
          <a:p>
            <a:r>
              <a:rPr lang="de-DE" sz="3200" dirty="0" err="1" smtClean="0">
                <a:latin typeface="Calibri" panose="020F0502020204030204" pitchFamily="34" charset="0"/>
              </a:rPr>
              <a:t>Generalized</a:t>
            </a:r>
            <a:r>
              <a:rPr lang="de-DE" sz="3200" dirty="0" smtClean="0"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latin typeface="Calibri" panose="020F0502020204030204" pitchFamily="34" charset="0"/>
              </a:rPr>
              <a:t>stratigraphy</a:t>
            </a:r>
            <a:endParaRPr lang="de-DE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40238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 flipV="1">
            <a:off x="7372387" y="6549588"/>
            <a:ext cx="944029" cy="457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503373" y="622802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10 km</a:t>
            </a:r>
            <a:endParaRPr lang="de-DE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244088" y="-34014"/>
            <a:ext cx="549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11° E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8548626" y="4203835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51° N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395536" y="6309320"/>
            <a:ext cx="4348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Geological </a:t>
            </a:r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Thuringia</a:t>
            </a:r>
            <a:r>
              <a:rPr lang="de-DE" dirty="0" smtClean="0"/>
              <a:t>, 1 : 200.000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4283968" y="3356992"/>
            <a:ext cx="2880320" cy="2160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unten 9"/>
          <p:cNvSpPr/>
          <p:nvPr/>
        </p:nvSpPr>
        <p:spPr>
          <a:xfrm rot="1800000">
            <a:off x="4061599" y="1937696"/>
            <a:ext cx="222369" cy="432048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unten 13"/>
          <p:cNvSpPr/>
          <p:nvPr/>
        </p:nvSpPr>
        <p:spPr>
          <a:xfrm rot="7375936">
            <a:off x="1856804" y="399400"/>
            <a:ext cx="222369" cy="432048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unten 14"/>
          <p:cNvSpPr/>
          <p:nvPr/>
        </p:nvSpPr>
        <p:spPr>
          <a:xfrm rot="1800000">
            <a:off x="7691686" y="4306806"/>
            <a:ext cx="222369" cy="432048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unten 15"/>
          <p:cNvSpPr/>
          <p:nvPr/>
        </p:nvSpPr>
        <p:spPr>
          <a:xfrm rot="1800000">
            <a:off x="8021553" y="2231513"/>
            <a:ext cx="222369" cy="432048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unten 16"/>
          <p:cNvSpPr/>
          <p:nvPr/>
        </p:nvSpPr>
        <p:spPr>
          <a:xfrm rot="1800000">
            <a:off x="6249293" y="4507484"/>
            <a:ext cx="222369" cy="432048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/>
          <p:cNvSpPr/>
          <p:nvPr/>
        </p:nvSpPr>
        <p:spPr>
          <a:xfrm rot="1800000">
            <a:off x="3008932" y="3755757"/>
            <a:ext cx="222369" cy="432048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/>
          <p:cNvSpPr/>
          <p:nvPr/>
        </p:nvSpPr>
        <p:spPr>
          <a:xfrm rot="1800000">
            <a:off x="6822127" y="5996314"/>
            <a:ext cx="222369" cy="432048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97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2" y="159303"/>
            <a:ext cx="8568346" cy="6294033"/>
          </a:xfrm>
        </p:spPr>
      </p:pic>
      <p:cxnSp>
        <p:nvCxnSpPr>
          <p:cNvPr id="9" name="Gerade Verbindung 8"/>
          <p:cNvCxnSpPr/>
          <p:nvPr/>
        </p:nvCxnSpPr>
        <p:spPr>
          <a:xfrm flipH="1">
            <a:off x="467544" y="332656"/>
            <a:ext cx="4680520" cy="540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23942" y="6444044"/>
            <a:ext cx="4348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Geological </a:t>
            </a:r>
            <a:r>
              <a:rPr lang="de-DE" dirty="0" err="1" smtClean="0"/>
              <a:t>Map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Thuringia</a:t>
            </a:r>
            <a:r>
              <a:rPr lang="de-DE" dirty="0" smtClean="0"/>
              <a:t>, 1 : 200.000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148064" y="332656"/>
            <a:ext cx="2056973" cy="64633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Trace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geological</a:t>
            </a:r>
            <a:endParaRPr lang="de-DE" dirty="0" smtClean="0">
              <a:latin typeface="Calibri" panose="020F0502020204030204" pitchFamily="34" charset="0"/>
            </a:endParaRPr>
          </a:p>
          <a:p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seismic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section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" name="Pfeil nach unten 4"/>
          <p:cNvSpPr/>
          <p:nvPr/>
        </p:nvSpPr>
        <p:spPr>
          <a:xfrm rot="1657560">
            <a:off x="2526088" y="919483"/>
            <a:ext cx="144016" cy="396915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unten 7"/>
          <p:cNvSpPr/>
          <p:nvPr/>
        </p:nvSpPr>
        <p:spPr>
          <a:xfrm rot="2369577">
            <a:off x="5058358" y="3432962"/>
            <a:ext cx="144016" cy="396915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unten 9"/>
          <p:cNvSpPr/>
          <p:nvPr/>
        </p:nvSpPr>
        <p:spPr>
          <a:xfrm rot="1657560">
            <a:off x="7392118" y="5030742"/>
            <a:ext cx="144016" cy="396915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 rot="1911680">
            <a:off x="6004988" y="4544968"/>
            <a:ext cx="2643922" cy="359984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 rot="1891130">
            <a:off x="5994193" y="4520737"/>
            <a:ext cx="262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latin typeface="Calibri" panose="020F0502020204030204" pitchFamily="34" charset="0"/>
              </a:rPr>
              <a:t>Erfurt fault </a:t>
            </a:r>
            <a:r>
              <a:rPr lang="de-DE" b="1" i="1" dirty="0" err="1" smtClean="0">
                <a:latin typeface="Calibri" panose="020F0502020204030204" pitchFamily="34" charset="0"/>
              </a:rPr>
              <a:t>zone</a:t>
            </a:r>
            <a:r>
              <a:rPr lang="de-DE" b="1" i="1" dirty="0" smtClean="0">
                <a:latin typeface="Calibri" panose="020F0502020204030204" pitchFamily="34" charset="0"/>
              </a:rPr>
              <a:t> / graben</a:t>
            </a:r>
            <a:endParaRPr lang="de-DE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de-DE" sz="3200" dirty="0" smtClean="0">
                <a:latin typeface="Calibri" panose="020F0502020204030204" pitchFamily="34" charset="0"/>
              </a:rPr>
              <a:t>Geological </a:t>
            </a:r>
            <a:r>
              <a:rPr lang="de-DE" sz="3200" dirty="0" err="1" smtClean="0">
                <a:latin typeface="Calibri" panose="020F0502020204030204" pitchFamily="34" charset="0"/>
              </a:rPr>
              <a:t>and</a:t>
            </a:r>
            <a:r>
              <a:rPr lang="de-DE" sz="3200" dirty="0" smtClean="0"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latin typeface="Calibri" panose="020F0502020204030204" pitchFamily="34" charset="0"/>
              </a:rPr>
              <a:t>seismic</a:t>
            </a:r>
            <a:r>
              <a:rPr lang="de-DE" sz="3200" dirty="0" smtClean="0">
                <a:latin typeface="Calibri" panose="020F0502020204030204" pitchFamily="34" charset="0"/>
              </a:rPr>
              <a:t> </a:t>
            </a:r>
            <a:r>
              <a:rPr lang="de-DE" sz="3200" dirty="0" err="1" smtClean="0">
                <a:latin typeface="Calibri" panose="020F0502020204030204" pitchFamily="34" charset="0"/>
              </a:rPr>
              <a:t>section</a:t>
            </a:r>
            <a:endParaRPr lang="de-DE" sz="3200" dirty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3440033"/>
            <a:ext cx="9000000" cy="29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87867" y="4926238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Buntsandstein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6605802" y="3996614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Keuper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6527900" y="4397114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Muschelkalk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2762607" y="5733256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Basement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2637794" y="4926238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Salt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2983483" y="4484532"/>
            <a:ext cx="1847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Top </a:t>
            </a:r>
            <a:r>
              <a:rPr lang="de-DE" sz="1200" dirty="0" err="1" smtClean="0"/>
              <a:t>Permian</a:t>
            </a:r>
            <a:r>
              <a:rPr lang="de-DE" sz="1200" dirty="0" smtClean="0"/>
              <a:t> </a:t>
            </a:r>
            <a:r>
              <a:rPr lang="de-DE" sz="1200" dirty="0" err="1" smtClean="0"/>
              <a:t>carbonates</a:t>
            </a:r>
            <a:endParaRPr lang="de-DE" sz="1200" dirty="0"/>
          </a:p>
        </p:txBody>
      </p:sp>
      <p:cxnSp>
        <p:nvCxnSpPr>
          <p:cNvPr id="12" name="Gerade Verbindung 11"/>
          <p:cNvCxnSpPr/>
          <p:nvPr/>
        </p:nvCxnSpPr>
        <p:spPr>
          <a:xfrm>
            <a:off x="4211960" y="4718399"/>
            <a:ext cx="72008" cy="1838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234240" y="19168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z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605802" y="21290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z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496695" cy="2243141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683568" y="6464369"/>
            <a:ext cx="2446112" cy="349007"/>
            <a:chOff x="3347864" y="6464369"/>
            <a:chExt cx="2446112" cy="349007"/>
          </a:xfrm>
        </p:grpSpPr>
        <p:sp>
          <p:nvSpPr>
            <p:cNvPr id="6" name="Rechteck 5"/>
            <p:cNvSpPr/>
            <p:nvPr/>
          </p:nvSpPr>
          <p:spPr>
            <a:xfrm>
              <a:off x="3347864" y="6464369"/>
              <a:ext cx="2446112" cy="720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211960" y="653637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10 km</a:t>
              </a:r>
              <a:endParaRPr lang="de-DE" sz="1200" b="1" dirty="0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3347864" y="6466083"/>
              <a:ext cx="1223056" cy="72008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5076056" y="930206"/>
            <a:ext cx="1124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 panose="020F0502020204030204" pitchFamily="34" charset="0"/>
              </a:rPr>
              <a:t>Erfurt Fault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23928" y="6309320"/>
            <a:ext cx="4065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</a:rPr>
              <a:t>Seismic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line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acquired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by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INFLUINS </a:t>
            </a:r>
            <a:r>
              <a:rPr lang="de-DE" sz="1600" dirty="0" err="1" smtClean="0">
                <a:latin typeface="Calibri" panose="020F0502020204030204" pitchFamily="34" charset="0"/>
              </a:rPr>
              <a:t>project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7849463" y="5997987"/>
            <a:ext cx="863216" cy="801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963481"/>
            <a:ext cx="801843" cy="8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r="25231"/>
          <a:stretch/>
        </p:blipFill>
        <p:spPr>
          <a:xfrm>
            <a:off x="-158079" y="260648"/>
            <a:ext cx="9359244" cy="4869372"/>
          </a:xfrm>
        </p:spPr>
      </p:pic>
      <p:sp>
        <p:nvSpPr>
          <p:cNvPr id="5" name="Textfeld 4"/>
          <p:cNvSpPr txBox="1"/>
          <p:nvPr/>
        </p:nvSpPr>
        <p:spPr>
          <a:xfrm>
            <a:off x="4211960" y="15475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z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349177" y="429309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z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244408" y="185972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z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de-DE" sz="2800" dirty="0" smtClean="0">
                <a:latin typeface="Calibri" panose="020F0502020204030204" pitchFamily="34" charset="0"/>
              </a:rPr>
              <a:t>More </a:t>
            </a:r>
            <a:r>
              <a:rPr lang="de-DE" sz="2800" dirty="0" err="1" smtClean="0">
                <a:latin typeface="Calibri" panose="020F0502020204030204" pitchFamily="34" charset="0"/>
              </a:rPr>
              <a:t>examples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</a:rPr>
              <a:t>of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</a:rPr>
              <a:t>shortened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</a:rPr>
              <a:t>extension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</a:rPr>
              <a:t>structures</a:t>
            </a:r>
            <a:endParaRPr lang="de-DE" sz="2800" dirty="0">
              <a:latin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536" y="2636912"/>
            <a:ext cx="193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</a:rPr>
              <a:t>Folded</a:t>
            </a:r>
            <a:r>
              <a:rPr lang="de-DE" dirty="0" smtClean="0">
                <a:latin typeface="Calibri" panose="020F0502020204030204" pitchFamily="34" charset="0"/>
              </a:rPr>
              <a:t> half-graben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88224" y="2841889"/>
            <a:ext cx="236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</a:rPr>
              <a:t>Footwall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shortcut</a:t>
            </a:r>
            <a:r>
              <a:rPr lang="de-DE" dirty="0" smtClean="0">
                <a:latin typeface="Calibri" panose="020F0502020204030204" pitchFamily="34" charset="0"/>
              </a:rPr>
              <a:t>,</a:t>
            </a:r>
          </a:p>
          <a:p>
            <a:r>
              <a:rPr lang="de-DE" dirty="0" err="1" smtClean="0">
                <a:latin typeface="Calibri" panose="020F0502020204030204" pitchFamily="34" charset="0"/>
              </a:rPr>
              <a:t>folded</a:t>
            </a:r>
            <a:r>
              <a:rPr lang="de-DE" dirty="0" smtClean="0">
                <a:latin typeface="Calibri" panose="020F0502020204030204" pitchFamily="34" charset="0"/>
              </a:rPr>
              <a:t> graben </a:t>
            </a:r>
            <a:r>
              <a:rPr lang="de-DE" dirty="0" err="1" smtClean="0">
                <a:latin typeface="Calibri" panose="020F0502020204030204" pitchFamily="34" charset="0"/>
              </a:rPr>
              <a:t>shoulder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47469" y="4510861"/>
            <a:ext cx="1696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</a:rPr>
              <a:t>Shoulder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thrust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</a:p>
          <a:p>
            <a:r>
              <a:rPr lang="de-DE" dirty="0" err="1" smtClean="0">
                <a:latin typeface="Calibri" panose="020F0502020204030204" pitchFamily="34" charset="0"/>
              </a:rPr>
              <a:t>over</a:t>
            </a:r>
            <a:r>
              <a:rPr lang="de-DE" dirty="0" smtClean="0">
                <a:latin typeface="Calibri" panose="020F0502020204030204" pitchFamily="34" charset="0"/>
              </a:rPr>
              <a:t> graben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1520" y="5229200"/>
            <a:ext cx="856895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Calibri" panose="020F0502020204030204" pitchFamily="34" charset="0"/>
              </a:rPr>
              <a:t>Direct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reactivation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</a:rPr>
              <a:t> normal </a:t>
            </a:r>
            <a:r>
              <a:rPr lang="de-DE" sz="2000" dirty="0" err="1" smtClean="0">
                <a:latin typeface="Calibri" panose="020F0502020204030204" pitchFamily="34" charset="0"/>
              </a:rPr>
              <a:t>faults</a:t>
            </a:r>
            <a:r>
              <a:rPr lang="de-DE" sz="2000" dirty="0" smtClean="0">
                <a:latin typeface="Calibri" panose="020F0502020204030204" pitchFamily="34" charset="0"/>
              </a:rPr>
              <a:t> in </a:t>
            </a:r>
            <a:r>
              <a:rPr lang="de-DE" sz="2000" dirty="0" err="1" smtClean="0">
                <a:latin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cover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is</a:t>
            </a:r>
            <a:r>
              <a:rPr lang="de-DE" sz="2000" dirty="0" smtClean="0">
                <a:latin typeface="Calibri" panose="020F0502020204030204" pitchFamily="34" charset="0"/>
              </a:rPr>
              <a:t> rare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</a:rPr>
              <a:t>Extension </a:t>
            </a:r>
            <a:r>
              <a:rPr lang="de-DE" sz="2000" dirty="0" err="1" smtClean="0">
                <a:latin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contraction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are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spatially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tied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to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underlying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basement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faults</a:t>
            </a:r>
            <a:endParaRPr lang="de-DE" sz="20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Calibri" panose="020F0502020204030204" pitchFamily="34" charset="0"/>
              </a:rPr>
              <a:t>Basement </a:t>
            </a:r>
            <a:r>
              <a:rPr lang="de-DE" sz="2000" b="1" dirty="0" err="1" smtClean="0">
                <a:latin typeface="Calibri" panose="020F0502020204030204" pitchFamily="34" charset="0"/>
              </a:rPr>
              <a:t>faults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</a:rPr>
              <a:t>were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</a:rPr>
              <a:t>mechanically</a:t>
            </a:r>
            <a:r>
              <a:rPr lang="de-DE" sz="2000" b="1" dirty="0" smtClean="0"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</a:rPr>
              <a:t>weak</a:t>
            </a:r>
            <a:r>
              <a:rPr lang="de-DE" sz="2000" dirty="0" smtClean="0">
                <a:latin typeface="Calibri" panose="020F0502020204030204" pitchFamily="34" charset="0"/>
              </a:rPr>
              <a:t> (</a:t>
            </a:r>
            <a:r>
              <a:rPr lang="de-DE" sz="2000" dirty="0" err="1" smtClean="0">
                <a:latin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some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contribution</a:t>
            </a:r>
            <a:r>
              <a:rPr lang="de-DE" sz="2000" dirty="0" smtClean="0">
                <a:latin typeface="Calibri" panose="020F0502020204030204" pitchFamily="34" charset="0"/>
              </a:rPr>
              <a:t>  </a:t>
            </a:r>
            <a:r>
              <a:rPr lang="de-DE" sz="2000" dirty="0" err="1" smtClean="0">
                <a:latin typeface="Calibri" panose="020F0502020204030204" pitchFamily="34" charset="0"/>
              </a:rPr>
              <a:t>from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strength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contrasts</a:t>
            </a:r>
            <a:r>
              <a:rPr lang="de-DE" sz="2000" dirty="0" smtClean="0">
                <a:latin typeface="Calibri" panose="020F0502020204030204" pitchFamily="34" charset="0"/>
              </a:rPr>
              <a:t> in </a:t>
            </a:r>
            <a:r>
              <a:rPr lang="de-DE" sz="2000" dirty="0" err="1" smtClean="0">
                <a:latin typeface="Calibri" panose="020F0502020204030204" pitchFamily="34" charset="0"/>
              </a:rPr>
              <a:t>offset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cover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succession</a:t>
            </a:r>
            <a:r>
              <a:rPr lang="de-DE" sz="2000" dirty="0" smtClean="0">
                <a:latin typeface="Calibri" panose="020F0502020204030204" pitchFamily="34" charset="0"/>
              </a:rPr>
              <a:t>)</a:t>
            </a:r>
          </a:p>
          <a:p>
            <a:endParaRPr lang="de-DE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Bildschirmpräsentation (4:3)</PresentationFormat>
  <Paragraphs>101</Paragraphs>
  <Slides>16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Standarddesign</vt:lpstr>
      <vt:lpstr>Preexisting faults and faults that should not exist:  Effects of mechanical anisotropy on different scales? Jonas Kley1     Alexander Malz2 </vt:lpstr>
      <vt:lpstr>Reverse faults</vt:lpstr>
      <vt:lpstr>Inversion tectonics</vt:lpstr>
      <vt:lpstr>Distributed extension and inversion, Central Europe</vt:lpstr>
      <vt:lpstr>Generalized stratigraphy</vt:lpstr>
      <vt:lpstr>PowerPoint-Präsentation</vt:lpstr>
      <vt:lpstr>PowerPoint-Präsentation</vt:lpstr>
      <vt:lpstr>Geological and seismic section</vt:lpstr>
      <vt:lpstr>More examples of shortened extension structures</vt:lpstr>
      <vt:lpstr>The Harz Mts. Basement uplift</vt:lpstr>
      <vt:lpstr>Master reverse fault of the Harz uplift</vt:lpstr>
      <vt:lpstr>Laramide uplifts and reverse faults</vt:lpstr>
      <vt:lpstr>Conjugate reverse faults, Tien Shan Mts., Kazakhstan</vt:lpstr>
      <vt:lpstr> „Non-Coulomb“ strike-slip and Low-angle normal faults</vt:lpstr>
      <vt:lpstr>Effect of slaty cleavage on shear fracture orientation </vt:lpstr>
      <vt:lpstr>Summary</vt:lpstr>
    </vt:vector>
  </TitlesOfParts>
  <Company>Institut für Geowissenschaften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Variszisches Orogen</dc:title>
  <dc:creator>Jonas Kley</dc:creator>
  <cp:lastModifiedBy>Jonas Kley</cp:lastModifiedBy>
  <cp:revision>185</cp:revision>
  <dcterms:created xsi:type="dcterms:W3CDTF">2012-06-06T06:29:17Z</dcterms:created>
  <dcterms:modified xsi:type="dcterms:W3CDTF">2014-10-19T04:09:06Z</dcterms:modified>
</cp:coreProperties>
</file>