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8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cuments\Manuscript1-Ads-ResubmitAppGeo\DataPaper1June2013Calcs\AdsorptionIsotherms\CompareFloadingBauxLatAA-3-Oct201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a\Documents\Manuscript1-Ads-ResubmitAppGeo\DataPaper1June2013Calcs\Bestupdates\CompareSurfParam5Oct_2014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cuments\Manuscript1-Ads-ResubmitAppGeo\DataPaper1June2013Calcs\AdsorptionIsotherms\CompareFloadingBauxLatAA-3-Oct201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cuments\Manuscript1-Ads-ResubmitAppGeo\DataPaper1June2013Calcs\AdsorptionIsotherms\CompareFloadingBauxLatAA-3-Oct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cuments\Manuscript1-Ads-ResubmitAppGeo\DataPaper1June2013Calcs\AdsorptionIsotherms\CompareFloadingBauxLatAA-3-Oct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5608200187289"/>
          <c:y val="0.1709069561572901"/>
          <c:w val="0.68850037863989899"/>
          <c:h val="0.62725128183032441"/>
        </c:manualLayout>
      </c:layout>
      <c:scatterChart>
        <c:scatterStyle val="smoothMarker"/>
        <c:varyColors val="0"/>
        <c:ser>
          <c:idx val="0"/>
          <c:order val="0"/>
          <c:tx>
            <c:v>Laterite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476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'Lat-Baux'!$B$6:$B$13</c:f>
              <c:numCache>
                <c:formatCode>0.00</c:formatCode>
                <c:ptCount val="8"/>
                <c:pt idx="0">
                  <c:v>0.39</c:v>
                </c:pt>
                <c:pt idx="1">
                  <c:v>0.9</c:v>
                </c:pt>
                <c:pt idx="2">
                  <c:v>1.89</c:v>
                </c:pt>
                <c:pt idx="3">
                  <c:v>5.0599999999999996</c:v>
                </c:pt>
                <c:pt idx="4">
                  <c:v>10.029999999999999</c:v>
                </c:pt>
                <c:pt idx="5">
                  <c:v>19.8</c:v>
                </c:pt>
                <c:pt idx="6">
                  <c:v>26.27</c:v>
                </c:pt>
                <c:pt idx="7">
                  <c:v>39.43</c:v>
                </c:pt>
              </c:numCache>
            </c:numRef>
          </c:xVal>
          <c:yVal>
            <c:numRef>
              <c:f>'Lat-Baux'!$H$6:$H$13</c:f>
              <c:numCache>
                <c:formatCode>0.0</c:formatCode>
                <c:ptCount val="8"/>
                <c:pt idx="0">
                  <c:v>10.256410256410266</c:v>
                </c:pt>
                <c:pt idx="1">
                  <c:v>14.444444444444446</c:v>
                </c:pt>
                <c:pt idx="2">
                  <c:v>13.756613756613758</c:v>
                </c:pt>
                <c:pt idx="3">
                  <c:v>7.5098814229248996</c:v>
                </c:pt>
                <c:pt idx="4">
                  <c:v>9.0727816550348983</c:v>
                </c:pt>
                <c:pt idx="5">
                  <c:v>5.6060606060606037</c:v>
                </c:pt>
                <c:pt idx="6">
                  <c:v>5.7860677578987421</c:v>
                </c:pt>
                <c:pt idx="7">
                  <c:v>4.869388790261227</c:v>
                </c:pt>
              </c:numCache>
            </c:numRef>
          </c:yVal>
          <c:smooth val="1"/>
        </c:ser>
        <c:ser>
          <c:idx val="1"/>
          <c:order val="1"/>
          <c:tx>
            <c:v>Bauxite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accent2"/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476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'Lat-Baux'!$B$22:$B$28</c:f>
              <c:numCache>
                <c:formatCode>General</c:formatCode>
                <c:ptCount val="7"/>
                <c:pt idx="0">
                  <c:v>0.56999999999999995</c:v>
                </c:pt>
                <c:pt idx="1">
                  <c:v>0.96</c:v>
                </c:pt>
                <c:pt idx="2">
                  <c:v>1.88</c:v>
                </c:pt>
                <c:pt idx="3">
                  <c:v>4.95</c:v>
                </c:pt>
                <c:pt idx="4">
                  <c:v>9.85</c:v>
                </c:pt>
                <c:pt idx="5">
                  <c:v>20.03</c:v>
                </c:pt>
                <c:pt idx="6">
                  <c:v>29.98</c:v>
                </c:pt>
              </c:numCache>
            </c:numRef>
          </c:xVal>
          <c:yVal>
            <c:numRef>
              <c:f>'Lat-Baux'!$H$22:$H$28</c:f>
              <c:numCache>
                <c:formatCode>0.0</c:formatCode>
                <c:ptCount val="7"/>
                <c:pt idx="0">
                  <c:v>42.105263157894726</c:v>
                </c:pt>
                <c:pt idx="1">
                  <c:v>41.666666666666657</c:v>
                </c:pt>
                <c:pt idx="2">
                  <c:v>25.531914893617021</c:v>
                </c:pt>
                <c:pt idx="3">
                  <c:v>18.181818181818187</c:v>
                </c:pt>
                <c:pt idx="4">
                  <c:v>11.878172588832488</c:v>
                </c:pt>
                <c:pt idx="5">
                  <c:v>7.638542186719925</c:v>
                </c:pt>
                <c:pt idx="6">
                  <c:v>6.2708472314876555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193368"/>
        <c:axId val="263194152"/>
      </c:scatterChart>
      <c:scatterChart>
        <c:scatterStyle val="smoothMarker"/>
        <c:varyColors val="0"/>
        <c:ser>
          <c:idx val="2"/>
          <c:order val="2"/>
          <c:tx>
            <c:v>Act Alum</c:v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xVal>
            <c:numRef>
              <c:f>'Lat-Baux'!$B$38:$B$50</c:f>
              <c:numCache>
                <c:formatCode>General</c:formatCode>
                <c:ptCount val="13"/>
                <c:pt idx="1">
                  <c:v>0.97</c:v>
                </c:pt>
                <c:pt idx="2">
                  <c:v>2.1</c:v>
                </c:pt>
                <c:pt idx="3">
                  <c:v>4.93</c:v>
                </c:pt>
                <c:pt idx="4">
                  <c:v>9.93</c:v>
                </c:pt>
                <c:pt idx="5">
                  <c:v>14.9</c:v>
                </c:pt>
                <c:pt idx="6">
                  <c:v>19.899999999999999</c:v>
                </c:pt>
                <c:pt idx="7">
                  <c:v>24.87</c:v>
                </c:pt>
                <c:pt idx="8">
                  <c:v>30.07</c:v>
                </c:pt>
                <c:pt idx="9">
                  <c:v>34.83</c:v>
                </c:pt>
                <c:pt idx="10">
                  <c:v>39.700000000000003</c:v>
                </c:pt>
                <c:pt idx="11">
                  <c:v>49.63</c:v>
                </c:pt>
                <c:pt idx="12">
                  <c:v>57.73</c:v>
                </c:pt>
              </c:numCache>
            </c:numRef>
          </c:xVal>
          <c:yVal>
            <c:numRef>
              <c:f>'Lat-Baux'!$H$38:$H$50</c:f>
              <c:numCache>
                <c:formatCode>0.00</c:formatCode>
                <c:ptCount val="13"/>
                <c:pt idx="0">
                  <c:v>91.111111111111114</c:v>
                </c:pt>
                <c:pt idx="1">
                  <c:v>95.876288659793801</c:v>
                </c:pt>
                <c:pt idx="2">
                  <c:v>97.61904761904762</c:v>
                </c:pt>
                <c:pt idx="3">
                  <c:v>96.754563894523329</c:v>
                </c:pt>
                <c:pt idx="4">
                  <c:v>91.943605236656595</c:v>
                </c:pt>
                <c:pt idx="5">
                  <c:v>82.953020134228183</c:v>
                </c:pt>
                <c:pt idx="6">
                  <c:v>74.170854271356774</c:v>
                </c:pt>
                <c:pt idx="7">
                  <c:v>65.460394049055097</c:v>
                </c:pt>
                <c:pt idx="8">
                  <c:v>58.264050548719645</c:v>
                </c:pt>
                <c:pt idx="9">
                  <c:v>55.124892334194655</c:v>
                </c:pt>
                <c:pt idx="10">
                  <c:v>50.125944584382879</c:v>
                </c:pt>
                <c:pt idx="11">
                  <c:v>43.965343542212374</c:v>
                </c:pt>
                <c:pt idx="12">
                  <c:v>39.095790750043307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199640"/>
        <c:axId val="263195328"/>
      </c:scatterChart>
      <c:valAx>
        <c:axId val="263193368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>
                    <a:solidFill>
                      <a:sysClr val="windowText" lastClr="000000"/>
                    </a:solidFill>
                  </a:rPr>
                  <a:t>Initial mg F Soln/L</a:t>
                </a:r>
                <a:endParaRPr lang="en-US" sz="16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315922533511495"/>
              <c:y val="0.88268461686101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94152"/>
        <c:crosses val="autoZero"/>
        <c:crossBetween val="midCat"/>
        <c:majorUnit val="5"/>
      </c:valAx>
      <c:valAx>
        <c:axId val="2631941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ysClr val="windowText" lastClr="000000"/>
                    </a:solidFill>
                  </a:rPr>
                  <a:t>% F </a:t>
                </a:r>
                <a:r>
                  <a:rPr lang="en-US" sz="1600" b="1" baseline="0" dirty="0" smtClean="0">
                    <a:solidFill>
                      <a:sysClr val="windowText" lastClr="000000"/>
                    </a:solidFill>
                  </a:rPr>
                  <a:t>Adsorbed </a:t>
                </a:r>
                <a:r>
                  <a:rPr lang="en-US" sz="1600" b="1" baseline="0" dirty="0" err="1" smtClean="0">
                    <a:solidFill>
                      <a:sysClr val="windowText" lastClr="000000"/>
                    </a:solidFill>
                  </a:rPr>
                  <a:t>Lat</a:t>
                </a:r>
                <a:r>
                  <a:rPr lang="en-US" sz="1600" b="1" baseline="0" dirty="0" smtClea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sz="1600" b="1" baseline="0" dirty="0" err="1" smtClean="0">
                    <a:solidFill>
                      <a:sysClr val="windowText" lastClr="000000"/>
                    </a:solidFill>
                  </a:rPr>
                  <a:t>Baux</a:t>
                </a:r>
                <a:endParaRPr lang="en-US" sz="1600" b="1" baseline="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7117086405376106E-2"/>
              <c:y val="0.205273277607824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93368"/>
        <c:crosses val="autoZero"/>
        <c:crossBetween val="midCat"/>
        <c:majorUnit val="5"/>
      </c:valAx>
      <c:valAx>
        <c:axId val="263195328"/>
        <c:scaling>
          <c:orientation val="minMax"/>
          <c:max val="10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199640"/>
        <c:crosses val="max"/>
        <c:crossBetween val="midCat"/>
      </c:valAx>
      <c:valAx>
        <c:axId val="26319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3195328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4004492253434098"/>
          <c:y val="0.17070914888033251"/>
          <c:w val="0.20194653256261658"/>
          <c:h val="0.22740223228449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 dirty="0"/>
              <a:t> I = 0.01 M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7208356374523659E-2"/>
          <c:y val="0.14375812553151976"/>
          <c:w val="0.83304829570216954"/>
          <c:h val="0.65994774523918909"/>
        </c:manualLayout>
      </c:layout>
      <c:scatterChart>
        <c:scatterStyle val="lineMarker"/>
        <c:varyColors val="0"/>
        <c:ser>
          <c:idx val="2"/>
          <c:order val="0"/>
          <c:tx>
            <c:v>Laterite</c:v>
          </c:tx>
          <c:spPr>
            <a:ln w="41275">
              <a:solidFill>
                <a:schemeClr val="tx1"/>
              </a:solidFill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LatSurfPot0.01Run2b_4b!$E$16:$E$42</c:f>
              <c:numCache>
                <c:formatCode>0.000E+00</c:formatCode>
                <c:ptCount val="27"/>
                <c:pt idx="0">
                  <c:v>-4.9237280865168362E-7</c:v>
                </c:pt>
                <c:pt idx="1">
                  <c:v>-4.6201180291866347E-7</c:v>
                </c:pt>
                <c:pt idx="2">
                  <c:v>-4.9084628757124686E-7</c:v>
                </c:pt>
                <c:pt idx="3">
                  <c:v>-4.364896289763061E-7</c:v>
                </c:pt>
                <c:pt idx="4">
                  <c:v>-3.834171400408438E-7</c:v>
                </c:pt>
                <c:pt idx="5">
                  <c:v>-3.249522046234387E-7</c:v>
                </c:pt>
                <c:pt idx="6">
                  <c:v>-2.6777377861723504E-7</c:v>
                </c:pt>
                <c:pt idx="7">
                  <c:v>-2.3186975547433939E-7</c:v>
                </c:pt>
                <c:pt idx="8">
                  <c:v>-1.7434240330731784E-7</c:v>
                </c:pt>
                <c:pt idx="9">
                  <c:v>-1.181193306094512E-7</c:v>
                </c:pt>
                <c:pt idx="10">
                  <c:v>-9.0540229848840448E-8</c:v>
                </c:pt>
                <c:pt idx="11">
                  <c:v>-5.8466528628968608E-8</c:v>
                </c:pt>
                <c:pt idx="12">
                  <c:v>-2.8056817869303421E-8</c:v>
                </c:pt>
                <c:pt idx="13" formatCode="0.00">
                  <c:v>0</c:v>
                </c:pt>
                <c:pt idx="14">
                  <c:v>3.7909343042057964E-8</c:v>
                </c:pt>
                <c:pt idx="15">
                  <c:v>6.9467949380178652E-8</c:v>
                </c:pt>
                <c:pt idx="16">
                  <c:v>9.7880166370140924E-8</c:v>
                </c:pt>
                <c:pt idx="17">
                  <c:v>1.2121228134470988E-7</c:v>
                </c:pt>
                <c:pt idx="18">
                  <c:v>1.4986404331357704E-7</c:v>
                </c:pt>
                <c:pt idx="19">
                  <c:v>1.7733769062114126E-7</c:v>
                </c:pt>
                <c:pt idx="20">
                  <c:v>1.9251651015348877E-7</c:v>
                </c:pt>
                <c:pt idx="21">
                  <c:v>2.1361704026225047E-7</c:v>
                </c:pt>
                <c:pt idx="22">
                  <c:v>2.2606425382329217E-7</c:v>
                </c:pt>
                <c:pt idx="23">
                  <c:v>2.3835582194046296E-7</c:v>
                </c:pt>
                <c:pt idx="24">
                  <c:v>2.538194087353425E-7</c:v>
                </c:pt>
                <c:pt idx="25">
                  <c:v>2.7963066018579137E-7</c:v>
                </c:pt>
                <c:pt idx="26">
                  <c:v>3.0508451347647344E-7</c:v>
                </c:pt>
              </c:numCache>
            </c:numRef>
          </c:xVal>
          <c:yVal>
            <c:numRef>
              <c:f>LatSurfPot0.01Run2b_4b!$C$16:$C$42</c:f>
              <c:numCache>
                <c:formatCode>0.00</c:formatCode>
                <c:ptCount val="27"/>
                <c:pt idx="0">
                  <c:v>9.9700000000000006</c:v>
                </c:pt>
                <c:pt idx="1">
                  <c:v>9.93</c:v>
                </c:pt>
                <c:pt idx="2">
                  <c:v>9.83</c:v>
                </c:pt>
                <c:pt idx="3">
                  <c:v>9.75</c:v>
                </c:pt>
                <c:pt idx="4">
                  <c:v>9.65</c:v>
                </c:pt>
                <c:pt idx="5">
                  <c:v>9.5299999999999994</c:v>
                </c:pt>
                <c:pt idx="6">
                  <c:v>9.36</c:v>
                </c:pt>
                <c:pt idx="7">
                  <c:v>9.19</c:v>
                </c:pt>
                <c:pt idx="8">
                  <c:v>9.0500000000000007</c:v>
                </c:pt>
                <c:pt idx="9">
                  <c:v>8.83</c:v>
                </c:pt>
                <c:pt idx="10">
                  <c:v>8.68</c:v>
                </c:pt>
                <c:pt idx="11">
                  <c:v>8.5399999999999991</c:v>
                </c:pt>
                <c:pt idx="12">
                  <c:v>8.2799999999999994</c:v>
                </c:pt>
                <c:pt idx="13">
                  <c:v>7.3</c:v>
                </c:pt>
                <c:pt idx="14">
                  <c:v>6.33</c:v>
                </c:pt>
                <c:pt idx="15">
                  <c:v>5.73</c:v>
                </c:pt>
                <c:pt idx="16">
                  <c:v>5.43</c:v>
                </c:pt>
                <c:pt idx="17">
                  <c:v>5.2</c:v>
                </c:pt>
                <c:pt idx="18">
                  <c:v>4.83</c:v>
                </c:pt>
                <c:pt idx="19">
                  <c:v>4.63</c:v>
                </c:pt>
                <c:pt idx="20">
                  <c:v>4.47</c:v>
                </c:pt>
                <c:pt idx="21">
                  <c:v>4.3</c:v>
                </c:pt>
                <c:pt idx="22">
                  <c:v>4.17</c:v>
                </c:pt>
                <c:pt idx="23">
                  <c:v>4.07</c:v>
                </c:pt>
                <c:pt idx="24">
                  <c:v>4.0199999999999996</c:v>
                </c:pt>
                <c:pt idx="25">
                  <c:v>4.01</c:v>
                </c:pt>
                <c:pt idx="26">
                  <c:v>4</c:v>
                </c:pt>
              </c:numCache>
            </c:numRef>
          </c:yVal>
          <c:smooth val="0"/>
        </c:ser>
        <c:ser>
          <c:idx val="1"/>
          <c:order val="1"/>
          <c:tx>
            <c:v>Bauxite</c:v>
          </c:tx>
          <c:spPr>
            <a:ln w="41275">
              <a:solidFill>
                <a:schemeClr val="accent2"/>
              </a:solidFill>
            </a:ln>
          </c:spPr>
          <c:marker>
            <c:symbol val="circle"/>
            <c:size val="3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</c:spPr>
          </c:marker>
          <c:xVal>
            <c:numRef>
              <c:f>BauxSurfPot0.01MRun2b3b!$D$16:$D$43</c:f>
              <c:numCache>
                <c:formatCode>General</c:formatCode>
                <c:ptCount val="28"/>
                <c:pt idx="0">
                  <c:v>-1.9148994515539298E-6</c:v>
                </c:pt>
                <c:pt idx="1">
                  <c:v>-1.8741532709437564E-6</c:v>
                </c:pt>
                <c:pt idx="2">
                  <c:v>-1.812359889121972E-6</c:v>
                </c:pt>
                <c:pt idx="3">
                  <c:v>-1.7200799237644925E-6</c:v>
                </c:pt>
                <c:pt idx="4">
                  <c:v>-1.5809140130470642E-6</c:v>
                </c:pt>
                <c:pt idx="5">
                  <c:v>-1.4412417749632666E-6</c:v>
                </c:pt>
                <c:pt idx="6">
                  <c:v>-1.2558130160968247E-6</c:v>
                </c:pt>
                <c:pt idx="7">
                  <c:v>-1.108616755261162E-6</c:v>
                </c:pt>
                <c:pt idx="8">
                  <c:v>-9.379863204476173E-7</c:v>
                </c:pt>
                <c:pt idx="9">
                  <c:v>-7.4271340352701916E-7</c:v>
                </c:pt>
                <c:pt idx="10">
                  <c:v>-6.284758222707173E-7</c:v>
                </c:pt>
                <c:pt idx="11">
                  <c:v>-5.1083345045665955E-7</c:v>
                </c:pt>
                <c:pt idx="12">
                  <c:v>-3.9169960545564622E-7</c:v>
                </c:pt>
                <c:pt idx="13">
                  <c:v>-2.6623923518593883E-7</c:v>
                </c:pt>
                <c:pt idx="14">
                  <c:v>-1.3514853026336608E-7</c:v>
                </c:pt>
                <c:pt idx="15">
                  <c:v>0</c:v>
                </c:pt>
                <c:pt idx="16">
                  <c:v>1.4466692615449926E-7</c:v>
                </c:pt>
                <c:pt idx="17">
                  <c:v>2.5353128306811978E-7</c:v>
                </c:pt>
                <c:pt idx="18">
                  <c:v>3.2833600179163131E-7</c:v>
                </c:pt>
                <c:pt idx="19">
                  <c:v>3.9009001154785017E-7</c:v>
                </c:pt>
                <c:pt idx="20">
                  <c:v>4.440223821163812E-7</c:v>
                </c:pt>
                <c:pt idx="21">
                  <c:v>4.9659334785492205E-7</c:v>
                </c:pt>
                <c:pt idx="22">
                  <c:v>5.660090177976729E-7</c:v>
                </c:pt>
                <c:pt idx="23">
                  <c:v>6.389743958127258E-7</c:v>
                </c:pt>
                <c:pt idx="24">
                  <c:v>7.025589721304186E-7</c:v>
                </c:pt>
                <c:pt idx="25">
                  <c:v>7.9412674528401923E-7</c:v>
                </c:pt>
                <c:pt idx="26">
                  <c:v>8.3310088661840398E-7</c:v>
                </c:pt>
                <c:pt idx="27">
                  <c:v>9.3639714601241779E-7</c:v>
                </c:pt>
              </c:numCache>
            </c:numRef>
          </c:xVal>
          <c:yVal>
            <c:numRef>
              <c:f>BauxSurfPot0.01MRun2b3b!$B$16:$B$42</c:f>
              <c:numCache>
                <c:formatCode>General</c:formatCode>
                <c:ptCount val="27"/>
                <c:pt idx="0">
                  <c:v>10</c:v>
                </c:pt>
                <c:pt idx="1">
                  <c:v>9.98</c:v>
                </c:pt>
                <c:pt idx="2">
                  <c:v>9.93</c:v>
                </c:pt>
                <c:pt idx="3">
                  <c:v>9.84</c:v>
                </c:pt>
                <c:pt idx="4">
                  <c:v>9.74</c:v>
                </c:pt>
                <c:pt idx="5">
                  <c:v>9.61</c:v>
                </c:pt>
                <c:pt idx="6">
                  <c:v>9.4499999999999993</c:v>
                </c:pt>
                <c:pt idx="7">
                  <c:v>9.32</c:v>
                </c:pt>
                <c:pt idx="8">
                  <c:v>9.16</c:v>
                </c:pt>
                <c:pt idx="9">
                  <c:v>8.9499999999999993</c:v>
                </c:pt>
                <c:pt idx="10">
                  <c:v>8.85</c:v>
                </c:pt>
                <c:pt idx="11">
                  <c:v>8.73</c:v>
                </c:pt>
                <c:pt idx="12">
                  <c:v>8.57</c:v>
                </c:pt>
                <c:pt idx="13">
                  <c:v>8.36</c:v>
                </c:pt>
                <c:pt idx="14">
                  <c:v>8.0299999999999994</c:v>
                </c:pt>
                <c:pt idx="15">
                  <c:v>7.1</c:v>
                </c:pt>
                <c:pt idx="16">
                  <c:v>6.14</c:v>
                </c:pt>
                <c:pt idx="17">
                  <c:v>5.56</c:v>
                </c:pt>
                <c:pt idx="18">
                  <c:v>5.22</c:v>
                </c:pt>
                <c:pt idx="19">
                  <c:v>5.01</c:v>
                </c:pt>
                <c:pt idx="20">
                  <c:v>4.8600000000000003</c:v>
                </c:pt>
                <c:pt idx="21">
                  <c:v>4.6100000000000003</c:v>
                </c:pt>
                <c:pt idx="22">
                  <c:v>4.46</c:v>
                </c:pt>
                <c:pt idx="23">
                  <c:v>4.3499999999999996</c:v>
                </c:pt>
                <c:pt idx="24">
                  <c:v>4.21</c:v>
                </c:pt>
                <c:pt idx="25">
                  <c:v>4.1100000000000003</c:v>
                </c:pt>
                <c:pt idx="26">
                  <c:v>4.0199999999999996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89808"/>
        <c:axId val="311500392"/>
      </c:scatterChart>
      <c:valAx>
        <c:axId val="311489808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u="none" strike="noStrike" baseline="0" dirty="0" smtClean="0">
                    <a:effectLst/>
                  </a:rPr>
                  <a:t> </a:t>
                </a:r>
                <a:r>
                  <a:rPr lang="en-US" sz="1800" b="1" i="0" u="none" strike="noStrike" baseline="0" dirty="0">
                    <a:effectLst/>
                  </a:rPr>
                  <a:t>H</a:t>
                </a:r>
                <a:r>
                  <a:rPr lang="en-US" sz="1800" b="1" i="0" u="none" strike="noStrike" baseline="30000" dirty="0">
                    <a:effectLst/>
                  </a:rPr>
                  <a:t>+</a:t>
                </a:r>
                <a:r>
                  <a:rPr lang="en-US" sz="1800" b="1" i="0" u="none" strike="noStrike" baseline="0" dirty="0">
                    <a:effectLst/>
                  </a:rPr>
                  <a:t> </a:t>
                </a:r>
                <a:r>
                  <a:rPr lang="en-US" sz="1800" b="1" i="0" u="none" strike="noStrike" baseline="0" dirty="0" err="1">
                    <a:effectLst/>
                  </a:rPr>
                  <a:t>mol</a:t>
                </a:r>
                <a:r>
                  <a:rPr lang="en-US" sz="1800" b="1" i="0" u="none" strike="noStrike" baseline="0" dirty="0">
                    <a:effectLst/>
                  </a:rPr>
                  <a:t> m</a:t>
                </a:r>
                <a:r>
                  <a:rPr lang="en-US" sz="1800" b="1" i="0" u="none" strike="noStrike" baseline="30000" dirty="0">
                    <a:effectLst/>
                  </a:rPr>
                  <a:t>-2</a:t>
                </a:r>
                <a:r>
                  <a:rPr lang="en-US" sz="1800" b="1" i="0" u="none" strike="noStrike" baseline="0" dirty="0"/>
                  <a:t>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2568270454403281"/>
              <c:y val="0.91425059725273017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1500392"/>
        <c:crosses val="autoZero"/>
        <c:crossBetween val="midCat"/>
      </c:valAx>
      <c:valAx>
        <c:axId val="311500392"/>
        <c:scaling>
          <c:orientation val="minMax"/>
          <c:max val="10"/>
          <c:min val="4"/>
        </c:scaling>
        <c:delete val="0"/>
        <c:axPos val="r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pH</a:t>
                </a:r>
              </a:p>
            </c:rich>
          </c:tx>
          <c:layout>
            <c:manualLayout>
              <c:xMode val="edge"/>
              <c:yMode val="edge"/>
              <c:x val="0.20498074463320642"/>
              <c:y val="0.38918056103720133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311489808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691840578144878"/>
          <c:y val="0.58043947538062901"/>
          <c:w val="0.25443942340522768"/>
          <c:h val="0.18921343184739689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2">
          <a:lumMod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1267409278718"/>
          <c:y val="0.14372593770113506"/>
          <c:w val="0.80045526543718637"/>
          <c:h val="0.67996421530570361"/>
        </c:manualLayout>
      </c:layout>
      <c:scatterChart>
        <c:scatterStyle val="smoothMarker"/>
        <c:varyColors val="0"/>
        <c:ser>
          <c:idx val="0"/>
          <c:order val="0"/>
          <c:tx>
            <c:v>Laterite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LatFadsvspH!$E$5:$E$16</c:f>
              <c:numCache>
                <c:formatCode>0.00</c:formatCode>
                <c:ptCount val="12"/>
                <c:pt idx="0">
                  <c:v>3.4350000000000001</c:v>
                </c:pt>
                <c:pt idx="1">
                  <c:v>3.8800000000000003</c:v>
                </c:pt>
                <c:pt idx="2">
                  <c:v>4.4800000000000004</c:v>
                </c:pt>
                <c:pt idx="3">
                  <c:v>5.2799999999999994</c:v>
                </c:pt>
                <c:pt idx="4">
                  <c:v>6.09</c:v>
                </c:pt>
                <c:pt idx="5">
                  <c:v>6.52</c:v>
                </c:pt>
                <c:pt idx="6">
                  <c:v>6.71</c:v>
                </c:pt>
                <c:pt idx="7">
                  <c:v>7.6050000000000004</c:v>
                </c:pt>
                <c:pt idx="8">
                  <c:v>8.81</c:v>
                </c:pt>
                <c:pt idx="9">
                  <c:v>9.375</c:v>
                </c:pt>
                <c:pt idx="10">
                  <c:v>9.6266666666666669</c:v>
                </c:pt>
                <c:pt idx="11">
                  <c:v>9.870000000000001</c:v>
                </c:pt>
              </c:numCache>
            </c:numRef>
          </c:xVal>
          <c:yVal>
            <c:numRef>
              <c:f>LatFadsvspH!$F$5:$F$16</c:f>
              <c:numCache>
                <c:formatCode>0.00</c:formatCode>
                <c:ptCount val="12"/>
                <c:pt idx="0">
                  <c:v>54.350000000000009</c:v>
                </c:pt>
                <c:pt idx="1">
                  <c:v>46.433333333333337</c:v>
                </c:pt>
                <c:pt idx="2">
                  <c:v>37.9</c:v>
                </c:pt>
                <c:pt idx="3">
                  <c:v>25.6</c:v>
                </c:pt>
                <c:pt idx="4">
                  <c:v>14.900000000000002</c:v>
                </c:pt>
                <c:pt idx="5">
                  <c:v>11.7</c:v>
                </c:pt>
                <c:pt idx="6">
                  <c:v>7.7999999999999927</c:v>
                </c:pt>
                <c:pt idx="7">
                  <c:v>2.7500000000000036</c:v>
                </c:pt>
                <c:pt idx="8">
                  <c:v>2.4333333333333345</c:v>
                </c:pt>
                <c:pt idx="9">
                  <c:v>1.6000000000000014</c:v>
                </c:pt>
                <c:pt idx="10">
                  <c:v>2.6000000000000036</c:v>
                </c:pt>
                <c:pt idx="11">
                  <c:v>1.5500000000000025</c:v>
                </c:pt>
              </c:numCache>
            </c:numRef>
          </c:yVal>
          <c:smooth val="1"/>
        </c:ser>
        <c:ser>
          <c:idx val="1"/>
          <c:order val="1"/>
          <c:tx>
            <c:v>Bauxite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BauxFadsvspH!$J$7:$J$21</c:f>
              <c:numCache>
                <c:formatCode>General</c:formatCode>
                <c:ptCount val="15"/>
                <c:pt idx="0">
                  <c:v>3.43</c:v>
                </c:pt>
                <c:pt idx="1">
                  <c:v>3.63</c:v>
                </c:pt>
                <c:pt idx="2">
                  <c:v>4.24</c:v>
                </c:pt>
                <c:pt idx="3">
                  <c:v>5.35</c:v>
                </c:pt>
                <c:pt idx="4">
                  <c:v>5.69</c:v>
                </c:pt>
                <c:pt idx="5">
                  <c:v>6.05</c:v>
                </c:pt>
                <c:pt idx="6">
                  <c:v>6.29</c:v>
                </c:pt>
                <c:pt idx="7">
                  <c:v>6.87</c:v>
                </c:pt>
                <c:pt idx="8">
                  <c:v>7.39</c:v>
                </c:pt>
                <c:pt idx="9">
                  <c:v>8.4700000000000006</c:v>
                </c:pt>
                <c:pt idx="10">
                  <c:v>8.32</c:v>
                </c:pt>
                <c:pt idx="11">
                  <c:v>8.68</c:v>
                </c:pt>
                <c:pt idx="12">
                  <c:v>8.98</c:v>
                </c:pt>
                <c:pt idx="13">
                  <c:v>9.33</c:v>
                </c:pt>
                <c:pt idx="14">
                  <c:v>10</c:v>
                </c:pt>
              </c:numCache>
            </c:numRef>
          </c:xVal>
          <c:yVal>
            <c:numRef>
              <c:f>BauxFadsvspH!$L$7:$L$21</c:f>
              <c:numCache>
                <c:formatCode>General</c:formatCode>
                <c:ptCount val="15"/>
                <c:pt idx="0">
                  <c:v>46.5</c:v>
                </c:pt>
                <c:pt idx="1">
                  <c:v>46.699999999999996</c:v>
                </c:pt>
                <c:pt idx="2">
                  <c:v>44.9</c:v>
                </c:pt>
                <c:pt idx="3">
                  <c:v>46.699999999999996</c:v>
                </c:pt>
                <c:pt idx="4">
                  <c:v>39.800000000000004</c:v>
                </c:pt>
                <c:pt idx="5">
                  <c:v>19.900000000000002</c:v>
                </c:pt>
                <c:pt idx="6">
                  <c:v>12.100000000000009</c:v>
                </c:pt>
                <c:pt idx="7">
                  <c:v>8.9000000000000057</c:v>
                </c:pt>
                <c:pt idx="8">
                  <c:v>8.9000000000000057</c:v>
                </c:pt>
                <c:pt idx="9">
                  <c:v>3.2000000000000028</c:v>
                </c:pt>
                <c:pt idx="10">
                  <c:v>4.0000000000000036</c:v>
                </c:pt>
                <c:pt idx="11">
                  <c:v>5.0999999999999979</c:v>
                </c:pt>
                <c:pt idx="12">
                  <c:v>3.5999999999999943</c:v>
                </c:pt>
                <c:pt idx="13">
                  <c:v>2.7999999999999936</c:v>
                </c:pt>
                <c:pt idx="14">
                  <c:v>0.80000000000000071</c:v>
                </c:pt>
              </c:numCache>
            </c:numRef>
          </c:yVal>
          <c:smooth val="1"/>
        </c:ser>
        <c:ser>
          <c:idx val="2"/>
          <c:order val="2"/>
          <c:tx>
            <c:v>Act Alum</c:v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ActAlFadsvspH!$J$5:$J$20</c:f>
              <c:numCache>
                <c:formatCode>General</c:formatCode>
                <c:ptCount val="16"/>
                <c:pt idx="0">
                  <c:v>3.92</c:v>
                </c:pt>
                <c:pt idx="1">
                  <c:v>4.03</c:v>
                </c:pt>
                <c:pt idx="2">
                  <c:v>4.1500000000000004</c:v>
                </c:pt>
                <c:pt idx="3">
                  <c:v>4.34</c:v>
                </c:pt>
                <c:pt idx="4">
                  <c:v>4.76</c:v>
                </c:pt>
                <c:pt idx="5">
                  <c:v>5.59</c:v>
                </c:pt>
                <c:pt idx="6">
                  <c:v>6.47</c:v>
                </c:pt>
                <c:pt idx="7">
                  <c:v>7.61</c:v>
                </c:pt>
                <c:pt idx="8">
                  <c:v>7.95</c:v>
                </c:pt>
                <c:pt idx="9">
                  <c:v>8.34</c:v>
                </c:pt>
                <c:pt idx="10">
                  <c:v>8.58</c:v>
                </c:pt>
                <c:pt idx="11">
                  <c:v>8.77</c:v>
                </c:pt>
                <c:pt idx="12">
                  <c:v>9.24</c:v>
                </c:pt>
                <c:pt idx="13">
                  <c:v>9.59</c:v>
                </c:pt>
                <c:pt idx="14">
                  <c:v>9.8000000000000007</c:v>
                </c:pt>
                <c:pt idx="15">
                  <c:v>10.15</c:v>
                </c:pt>
              </c:numCache>
            </c:numRef>
          </c:xVal>
          <c:yVal>
            <c:numRef>
              <c:f>ActAlFadsvspH!$L$5:$L$20</c:f>
              <c:numCache>
                <c:formatCode>0</c:formatCode>
                <c:ptCount val="16"/>
                <c:pt idx="0">
                  <c:v>81.899999999999991</c:v>
                </c:pt>
                <c:pt idx="1">
                  <c:v>81.2</c:v>
                </c:pt>
                <c:pt idx="2">
                  <c:v>79.800000000000011</c:v>
                </c:pt>
                <c:pt idx="3">
                  <c:v>77.900000000000006</c:v>
                </c:pt>
                <c:pt idx="4">
                  <c:v>86.4</c:v>
                </c:pt>
                <c:pt idx="5">
                  <c:v>99.3</c:v>
                </c:pt>
                <c:pt idx="6">
                  <c:v>99.02</c:v>
                </c:pt>
                <c:pt idx="7">
                  <c:v>91.7</c:v>
                </c:pt>
                <c:pt idx="8">
                  <c:v>85.3</c:v>
                </c:pt>
                <c:pt idx="9">
                  <c:v>79.3</c:v>
                </c:pt>
                <c:pt idx="10">
                  <c:v>73.7</c:v>
                </c:pt>
                <c:pt idx="11">
                  <c:v>69.3</c:v>
                </c:pt>
                <c:pt idx="12">
                  <c:v>57.300000000000004</c:v>
                </c:pt>
                <c:pt idx="13">
                  <c:v>52</c:v>
                </c:pt>
                <c:pt idx="14">
                  <c:v>48.8</c:v>
                </c:pt>
                <c:pt idx="15">
                  <c:v>47.9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201992"/>
        <c:axId val="263201208"/>
      </c:scatterChart>
      <c:valAx>
        <c:axId val="263201992"/>
        <c:scaling>
          <c:orientation val="minMax"/>
          <c:max val="10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01208"/>
        <c:crosses val="autoZero"/>
        <c:crossBetween val="midCat"/>
      </c:valAx>
      <c:valAx>
        <c:axId val="263201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 smtClean="0">
                    <a:solidFill>
                      <a:sysClr val="windowText" lastClr="000000"/>
                    </a:solidFill>
                  </a:rPr>
                  <a:t>% 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</a:rPr>
                  <a:t>F Adsorbed</a:t>
                </a:r>
                <a:endParaRPr lang="en-US" sz="16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019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6453929840108847"/>
          <c:y val="0.14245098126757649"/>
          <c:w val="0.17661614637352335"/>
          <c:h val="0.2002141890218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ysClr val="windowText" lastClr="000000"/>
                </a:solidFill>
              </a:rPr>
              <a:t>F</a:t>
            </a:r>
            <a:r>
              <a:rPr lang="en-US" sz="1800" b="1" baseline="-25000" dirty="0" err="1" smtClean="0">
                <a:solidFill>
                  <a:sysClr val="windowText" lastClr="000000"/>
                </a:solidFill>
              </a:rPr>
              <a:t>o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= 10 ppm,</a:t>
            </a:r>
            <a:r>
              <a:rPr lang="en-US" sz="1800" b="1" dirty="0">
                <a:solidFill>
                  <a:sysClr val="windowText" lastClr="000000"/>
                </a:solidFill>
              </a:rPr>
              <a:t> I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= 0.01 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M, 6.67 g/L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5405105362389457"/>
          <c:y val="4.5669706911366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85018460151078"/>
          <c:y val="0.15064563884027676"/>
          <c:w val="0.76934125632540595"/>
          <c:h val="0.67819824585505895"/>
        </c:manualLayout>
      </c:layout>
      <c:scatterChart>
        <c:scatterStyle val="smoothMarker"/>
        <c:varyColors val="0"/>
        <c:ser>
          <c:idx val="0"/>
          <c:order val="0"/>
          <c:tx>
            <c:v>0.5-1.0 mm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LatFadsvspH!$E$5:$E$16</c:f>
              <c:numCache>
                <c:formatCode>0.00</c:formatCode>
                <c:ptCount val="12"/>
                <c:pt idx="0">
                  <c:v>3.4350000000000001</c:v>
                </c:pt>
                <c:pt idx="1">
                  <c:v>3.8800000000000003</c:v>
                </c:pt>
                <c:pt idx="2">
                  <c:v>4.4800000000000004</c:v>
                </c:pt>
                <c:pt idx="3">
                  <c:v>5.2799999999999994</c:v>
                </c:pt>
                <c:pt idx="4">
                  <c:v>6.09</c:v>
                </c:pt>
                <c:pt idx="5">
                  <c:v>6.52</c:v>
                </c:pt>
                <c:pt idx="6">
                  <c:v>6.71</c:v>
                </c:pt>
                <c:pt idx="7">
                  <c:v>7.6050000000000004</c:v>
                </c:pt>
                <c:pt idx="8">
                  <c:v>8.81</c:v>
                </c:pt>
                <c:pt idx="9">
                  <c:v>9.375</c:v>
                </c:pt>
                <c:pt idx="10">
                  <c:v>9.6266666666666669</c:v>
                </c:pt>
                <c:pt idx="11">
                  <c:v>9.870000000000001</c:v>
                </c:pt>
              </c:numCache>
            </c:numRef>
          </c:xVal>
          <c:yVal>
            <c:numRef>
              <c:f>LatFadsvspH!$F$5:$F$16</c:f>
              <c:numCache>
                <c:formatCode>0.00</c:formatCode>
                <c:ptCount val="12"/>
                <c:pt idx="0">
                  <c:v>54.350000000000009</c:v>
                </c:pt>
                <c:pt idx="1">
                  <c:v>46.433333333333337</c:v>
                </c:pt>
                <c:pt idx="2">
                  <c:v>37.9</c:v>
                </c:pt>
                <c:pt idx="3">
                  <c:v>25.6</c:v>
                </c:pt>
                <c:pt idx="4">
                  <c:v>14.900000000000002</c:v>
                </c:pt>
                <c:pt idx="5">
                  <c:v>11.7</c:v>
                </c:pt>
                <c:pt idx="6">
                  <c:v>7.7999999999999927</c:v>
                </c:pt>
                <c:pt idx="7">
                  <c:v>2.7500000000000036</c:v>
                </c:pt>
                <c:pt idx="8">
                  <c:v>2.4333333333333345</c:v>
                </c:pt>
                <c:pt idx="9">
                  <c:v>1.6000000000000014</c:v>
                </c:pt>
                <c:pt idx="10">
                  <c:v>2.6000000000000036</c:v>
                </c:pt>
                <c:pt idx="11">
                  <c:v>1.5500000000000025</c:v>
                </c:pt>
              </c:numCache>
            </c:numRef>
          </c:yVal>
          <c:smooth val="1"/>
        </c:ser>
        <c:ser>
          <c:idx val="1"/>
          <c:order val="1"/>
          <c:tx>
            <c:v>0.063-0.125 mm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LatBauxFineGrn!$C$6:$C$20</c:f>
              <c:numCache>
                <c:formatCode>General</c:formatCode>
                <c:ptCount val="15"/>
                <c:pt idx="0">
                  <c:v>3.8</c:v>
                </c:pt>
                <c:pt idx="1">
                  <c:v>3.9</c:v>
                </c:pt>
                <c:pt idx="2">
                  <c:v>4.09</c:v>
                </c:pt>
                <c:pt idx="3">
                  <c:v>5.96</c:v>
                </c:pt>
                <c:pt idx="4">
                  <c:v>6.8</c:v>
                </c:pt>
                <c:pt idx="5">
                  <c:v>7.19</c:v>
                </c:pt>
                <c:pt idx="6">
                  <c:v>6.94</c:v>
                </c:pt>
                <c:pt idx="7">
                  <c:v>7.77</c:v>
                </c:pt>
                <c:pt idx="8">
                  <c:v>8.1199999999999992</c:v>
                </c:pt>
                <c:pt idx="9">
                  <c:v>8.5399999999999991</c:v>
                </c:pt>
                <c:pt idx="10">
                  <c:v>8.7200000000000006</c:v>
                </c:pt>
                <c:pt idx="11">
                  <c:v>8.98</c:v>
                </c:pt>
                <c:pt idx="12">
                  <c:v>9.14</c:v>
                </c:pt>
                <c:pt idx="13">
                  <c:v>9.48</c:v>
                </c:pt>
                <c:pt idx="14">
                  <c:v>9.92</c:v>
                </c:pt>
              </c:numCache>
            </c:numRef>
          </c:xVal>
          <c:yVal>
            <c:numRef>
              <c:f>LatBauxFineGrn!$E$6:$E$20</c:f>
              <c:numCache>
                <c:formatCode>General</c:formatCode>
                <c:ptCount val="15"/>
                <c:pt idx="0">
                  <c:v>65.999999999999986</c:v>
                </c:pt>
                <c:pt idx="1">
                  <c:v>61</c:v>
                </c:pt>
                <c:pt idx="2">
                  <c:v>59.099999999999994</c:v>
                </c:pt>
                <c:pt idx="3">
                  <c:v>44.6</c:v>
                </c:pt>
                <c:pt idx="4">
                  <c:v>20.999999999999996</c:v>
                </c:pt>
                <c:pt idx="5">
                  <c:v>15.8</c:v>
                </c:pt>
                <c:pt idx="6">
                  <c:v>20.199999999999996</c:v>
                </c:pt>
                <c:pt idx="7">
                  <c:v>9.1000000000000014</c:v>
                </c:pt>
                <c:pt idx="8">
                  <c:v>8.8000000000000078</c:v>
                </c:pt>
                <c:pt idx="9">
                  <c:v>9.9000000000000021</c:v>
                </c:pt>
                <c:pt idx="10">
                  <c:v>6.6000000000000014</c:v>
                </c:pt>
                <c:pt idx="11">
                  <c:v>5.8000000000000007</c:v>
                </c:pt>
                <c:pt idx="12">
                  <c:v>3.100000000000005</c:v>
                </c:pt>
                <c:pt idx="13">
                  <c:v>3.499999999999996</c:v>
                </c:pt>
                <c:pt idx="14">
                  <c:v>3.9000000000000057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202384"/>
        <c:axId val="263200816"/>
      </c:scatterChart>
      <c:valAx>
        <c:axId val="263202384"/>
        <c:scaling>
          <c:orientation val="minMax"/>
          <c:max val="10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00816"/>
        <c:crosses val="autoZero"/>
        <c:crossBetween val="midCat"/>
        <c:majorUnit val="1"/>
      </c:valAx>
      <c:valAx>
        <c:axId val="263200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 smtClean="0">
                    <a:solidFill>
                      <a:sysClr val="windowText" lastClr="000000"/>
                    </a:solidFill>
                  </a:rPr>
                  <a:t>% 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</a:rPr>
                  <a:t>F Adsorbed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202384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8651506657839481"/>
          <c:y val="0.20046299565636633"/>
          <c:w val="0.30030586113010094"/>
          <c:h val="0.16524553792109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ysClr val="windowText" lastClr="000000"/>
                </a:solidFill>
              </a:rPr>
              <a:t>F</a:t>
            </a:r>
            <a:r>
              <a:rPr lang="en-US" sz="1800" b="1" baseline="-25000" dirty="0" err="1" smtClean="0">
                <a:solidFill>
                  <a:sysClr val="windowText" lastClr="000000"/>
                </a:solidFill>
              </a:rPr>
              <a:t>o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= 10 ppm,</a:t>
            </a:r>
            <a:r>
              <a:rPr lang="en-US" sz="1800" b="1" dirty="0">
                <a:solidFill>
                  <a:sysClr val="windowText" lastClr="000000"/>
                </a:solidFill>
              </a:rPr>
              <a:t> I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= 0.01 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M, 6.67 g/L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3035373866957948"/>
          <c:y val="5.4946355407482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566289663919"/>
          <c:y val="0.17692751891119177"/>
          <c:w val="0.74929844188203942"/>
          <c:h val="0.64945243246421058"/>
        </c:manualLayout>
      </c:layout>
      <c:scatterChart>
        <c:scatterStyle val="smoothMarker"/>
        <c:varyColors val="0"/>
        <c:ser>
          <c:idx val="0"/>
          <c:order val="0"/>
          <c:tx>
            <c:v>0.5-1.0 mm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BauxFadsvspH!$J$7:$J$21</c:f>
              <c:numCache>
                <c:formatCode>General</c:formatCode>
                <c:ptCount val="15"/>
                <c:pt idx="0">
                  <c:v>3.43</c:v>
                </c:pt>
                <c:pt idx="1">
                  <c:v>3.63</c:v>
                </c:pt>
                <c:pt idx="2">
                  <c:v>4.24</c:v>
                </c:pt>
                <c:pt idx="3">
                  <c:v>5.35</c:v>
                </c:pt>
                <c:pt idx="4">
                  <c:v>5.69</c:v>
                </c:pt>
                <c:pt idx="5">
                  <c:v>6.05</c:v>
                </c:pt>
                <c:pt idx="6">
                  <c:v>6.29</c:v>
                </c:pt>
                <c:pt idx="7">
                  <c:v>6.87</c:v>
                </c:pt>
                <c:pt idx="8">
                  <c:v>7.39</c:v>
                </c:pt>
                <c:pt idx="9">
                  <c:v>8.4700000000000006</c:v>
                </c:pt>
                <c:pt idx="10">
                  <c:v>8.32</c:v>
                </c:pt>
                <c:pt idx="11">
                  <c:v>8.68</c:v>
                </c:pt>
                <c:pt idx="12">
                  <c:v>8.98</c:v>
                </c:pt>
                <c:pt idx="13">
                  <c:v>9.33</c:v>
                </c:pt>
                <c:pt idx="14">
                  <c:v>10</c:v>
                </c:pt>
              </c:numCache>
            </c:numRef>
          </c:xVal>
          <c:yVal>
            <c:numRef>
              <c:f>BauxFadsvspH!$L$7:$L$21</c:f>
              <c:numCache>
                <c:formatCode>General</c:formatCode>
                <c:ptCount val="15"/>
                <c:pt idx="0">
                  <c:v>46.5</c:v>
                </c:pt>
                <c:pt idx="1">
                  <c:v>46.699999999999996</c:v>
                </c:pt>
                <c:pt idx="2">
                  <c:v>44.9</c:v>
                </c:pt>
                <c:pt idx="3">
                  <c:v>46.699999999999996</c:v>
                </c:pt>
                <c:pt idx="4">
                  <c:v>39.800000000000004</c:v>
                </c:pt>
                <c:pt idx="5">
                  <c:v>19.900000000000002</c:v>
                </c:pt>
                <c:pt idx="6">
                  <c:v>12.100000000000009</c:v>
                </c:pt>
                <c:pt idx="7">
                  <c:v>8.9000000000000057</c:v>
                </c:pt>
                <c:pt idx="8">
                  <c:v>8.9000000000000057</c:v>
                </c:pt>
                <c:pt idx="9">
                  <c:v>3.2000000000000028</c:v>
                </c:pt>
                <c:pt idx="10">
                  <c:v>4.0000000000000036</c:v>
                </c:pt>
                <c:pt idx="11">
                  <c:v>5.0999999999999979</c:v>
                </c:pt>
                <c:pt idx="12">
                  <c:v>3.5999999999999943</c:v>
                </c:pt>
                <c:pt idx="13">
                  <c:v>2.7999999999999936</c:v>
                </c:pt>
                <c:pt idx="14">
                  <c:v>0.80000000000000071</c:v>
                </c:pt>
              </c:numCache>
            </c:numRef>
          </c:yVal>
          <c:smooth val="1"/>
        </c:ser>
        <c:ser>
          <c:idx val="1"/>
          <c:order val="1"/>
          <c:tx>
            <c:v>0.063-0.125 mm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LatBauxFineGrn!$J$6:$J$17</c:f>
              <c:numCache>
                <c:formatCode>General</c:formatCode>
                <c:ptCount val="12"/>
                <c:pt idx="0">
                  <c:v>3.19</c:v>
                </c:pt>
                <c:pt idx="1">
                  <c:v>3.78</c:v>
                </c:pt>
                <c:pt idx="2">
                  <c:v>4.75</c:v>
                </c:pt>
                <c:pt idx="3">
                  <c:v>5.25</c:v>
                </c:pt>
                <c:pt idx="4">
                  <c:v>6.3</c:v>
                </c:pt>
                <c:pt idx="5">
                  <c:v>6.88</c:v>
                </c:pt>
                <c:pt idx="6">
                  <c:v>8.26</c:v>
                </c:pt>
                <c:pt idx="7">
                  <c:v>9.1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10.130000000000001</c:v>
                </c:pt>
                <c:pt idx="11">
                  <c:v>10.76</c:v>
                </c:pt>
              </c:numCache>
            </c:numRef>
          </c:xVal>
          <c:yVal>
            <c:numRef>
              <c:f>LatBauxFineGrn!$L$6:$L$17</c:f>
              <c:numCache>
                <c:formatCode>General</c:formatCode>
                <c:ptCount val="12"/>
                <c:pt idx="0">
                  <c:v>54</c:v>
                </c:pt>
                <c:pt idx="1">
                  <c:v>53.6</c:v>
                </c:pt>
                <c:pt idx="2">
                  <c:v>54.6</c:v>
                </c:pt>
                <c:pt idx="3">
                  <c:v>54.400000000000006</c:v>
                </c:pt>
                <c:pt idx="4">
                  <c:v>42.5</c:v>
                </c:pt>
                <c:pt idx="5">
                  <c:v>22.900000000000002</c:v>
                </c:pt>
                <c:pt idx="6">
                  <c:v>8.8000000000000078</c:v>
                </c:pt>
                <c:pt idx="7">
                  <c:v>5.5000000000000071</c:v>
                </c:pt>
                <c:pt idx="8">
                  <c:v>3.2000000000000028</c:v>
                </c:pt>
                <c:pt idx="9">
                  <c:v>3.9000000000000057</c:v>
                </c:pt>
                <c:pt idx="10">
                  <c:v>2.7999999999999936</c:v>
                </c:pt>
                <c:pt idx="11">
                  <c:v>7.3000000000000034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789480"/>
        <c:axId val="269781640"/>
      </c:scatterChart>
      <c:valAx>
        <c:axId val="269789480"/>
        <c:scaling>
          <c:orientation val="minMax"/>
          <c:max val="10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781640"/>
        <c:crosses val="autoZero"/>
        <c:crossBetween val="midCat"/>
        <c:majorUnit val="1"/>
      </c:valAx>
      <c:valAx>
        <c:axId val="2697816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 smtClean="0">
                    <a:solidFill>
                      <a:sysClr val="windowText" lastClr="000000"/>
                    </a:solidFill>
                  </a:rPr>
                  <a:t>% 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</a:rPr>
                  <a:t>F Adsorbed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789480"/>
        <c:crosses val="autoZero"/>
        <c:crossBetween val="midCat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6353127575193718"/>
          <c:y val="0.22576233296269782"/>
          <c:w val="0.30266012598769554"/>
          <c:h val="0.16377017000794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0.90476</cdr:x>
      <cdr:y>0.19039</cdr:y>
    </cdr:from>
    <cdr:to>
      <cdr:x>0.98169</cdr:x>
      <cdr:y>0.72021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4603816" y="1627923"/>
          <a:ext cx="2164180" cy="46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% F Adsorbed Act  Alum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0.1383</cdr:x>
      <cdr:y>0.55931</cdr:y>
    </cdr:from>
    <cdr:to>
      <cdr:x>0.17188</cdr:x>
      <cdr:y>0.63251</cdr:y>
    </cdr:to>
    <cdr:sp macro="" textlink="">
      <cdr:nvSpPr>
        <cdr:cNvPr id="2" name="Down Arrow 1"/>
        <cdr:cNvSpPr/>
      </cdr:nvSpPr>
      <cdr:spPr>
        <a:xfrm xmlns:a="http://schemas.openxmlformats.org/drawingml/2006/main" rot="-1740000" flipV="1">
          <a:off x="923277" y="2317616"/>
          <a:ext cx="224168" cy="30331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0.021</cdr:x>
      <cdr:y>0.90717</cdr:y>
    </cdr:from>
    <cdr:to>
      <cdr:x>0.07199</cdr:x>
      <cdr:y>0.97817</cdr:y>
    </cdr:to>
    <cdr:sp macro="" textlink="">
      <cdr:nvSpPr>
        <cdr:cNvPr id="5" name="Down Arrow 4"/>
        <cdr:cNvSpPr/>
      </cdr:nvSpPr>
      <cdr:spPr>
        <a:xfrm xmlns:a="http://schemas.openxmlformats.org/drawingml/2006/main" flipV="1">
          <a:off x="137076" y="3625493"/>
          <a:ext cx="332854" cy="28373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0.06202</cdr:x>
      <cdr:y>0.90527</cdr:y>
    </cdr:from>
    <cdr:to>
      <cdr:x>0.36601</cdr:x>
      <cdr:y>0.99152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4846" y="3617904"/>
          <a:ext cx="1984268" cy="344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 optimum pH F ads.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C4A6-5933-41D3-91AF-32EA15DB792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36D5-6623-4140-A63D-8FCB80526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dri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85" y="153080"/>
            <a:ext cx="11333409" cy="16811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Comparing Indigenous </a:t>
            </a:r>
            <a:r>
              <a:rPr lang="en-US" sz="3600" b="1" i="1" dirty="0">
                <a:latin typeface="Times New Roman" panose="02020603050405020304" pitchFamily="18" charset="0"/>
              </a:rPr>
              <a:t>Laterite</a:t>
            </a:r>
            <a:r>
              <a:rPr lang="en-US" sz="3600" b="1" dirty="0">
                <a:latin typeface="Times New Roman" panose="02020603050405020304" pitchFamily="18" charset="0"/>
              </a:rPr>
              <a:t> and </a:t>
            </a:r>
            <a:r>
              <a:rPr lang="en-US" sz="3600" b="1" i="1" dirty="0">
                <a:latin typeface="Times New Roman" panose="02020603050405020304" pitchFamily="18" charset="0"/>
              </a:rPr>
              <a:t>Bauxite</a:t>
            </a:r>
            <a:r>
              <a:rPr lang="en-US" sz="3600" b="1" dirty="0">
                <a:latin typeface="Times New Roman" panose="02020603050405020304" pitchFamily="18" charset="0"/>
              </a:rPr>
              <a:t> with Imported </a:t>
            </a:r>
            <a:r>
              <a:rPr lang="en-US" sz="3600" b="1" i="1" dirty="0">
                <a:latin typeface="Times New Roman" panose="02020603050405020304" pitchFamily="18" charset="0"/>
              </a:rPr>
              <a:t>Activated Alumina </a:t>
            </a:r>
            <a:r>
              <a:rPr lang="en-US" sz="3600" b="1" dirty="0">
                <a:latin typeface="Times New Roman" panose="02020603050405020304" pitchFamily="18" charset="0"/>
              </a:rPr>
              <a:t>for use in Small-scale Fluoride Adsorption Filters in Rural Northern </a:t>
            </a:r>
            <a:r>
              <a:rPr lang="en-US" sz="3600" b="1" dirty="0" smtClean="0">
                <a:latin typeface="Times New Roman" panose="02020603050405020304" pitchFamily="18" charset="0"/>
              </a:rPr>
              <a:t>Ghana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75297"/>
            <a:ext cx="11694016" cy="1317692"/>
          </a:xfrm>
        </p:spPr>
        <p:txBody>
          <a:bodyPr>
            <a:normAutofit fontScale="92500"/>
          </a:bodyPr>
          <a:lstStyle/>
          <a:p>
            <a:pPr algn="l"/>
            <a:r>
              <a:rPr lang="en-US" sz="3500" dirty="0" smtClean="0">
                <a:latin typeface="Times New Roman" panose="02020603050405020304" pitchFamily="18" charset="0"/>
              </a:rPr>
              <a:t>Laura Craig</a:t>
            </a:r>
            <a:r>
              <a:rPr lang="en-US" sz="3500" baseline="30000" dirty="0" smtClean="0">
                <a:latin typeface="Times New Roman" panose="02020603050405020304" pitchFamily="18" charset="0"/>
              </a:rPr>
              <a:t>1</a:t>
            </a:r>
            <a:r>
              <a:rPr lang="en-US" sz="3500" dirty="0" smtClean="0">
                <a:latin typeface="Times New Roman" panose="02020603050405020304" pitchFamily="18" charset="0"/>
              </a:rPr>
              <a:t>, Lisa L. Stillings</a:t>
            </a:r>
            <a:r>
              <a:rPr lang="en-US" sz="3500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</a:rPr>
              <a:t>, David L. Decker</a:t>
            </a:r>
            <a:r>
              <a:rPr lang="en-US" sz="3500" baseline="30000" dirty="0" smtClean="0">
                <a:latin typeface="Times New Roman" panose="02020603050405020304" pitchFamily="18" charset="0"/>
              </a:rPr>
              <a:t>1</a:t>
            </a:r>
            <a:r>
              <a:rPr lang="en-US" sz="3500" dirty="0" smtClean="0">
                <a:latin typeface="Times New Roman" panose="02020603050405020304" pitchFamily="18" charset="0"/>
              </a:rPr>
              <a:t>, Jim M. Thomas</a:t>
            </a:r>
            <a:r>
              <a:rPr lang="en-US" sz="3500" baseline="30000" dirty="0" smtClean="0">
                <a:latin typeface="Times New Roman" panose="02020603050405020304" pitchFamily="18" charset="0"/>
              </a:rPr>
              <a:t>1</a:t>
            </a:r>
          </a:p>
          <a:p>
            <a:pPr algn="l"/>
            <a:r>
              <a:rPr lang="en-US" sz="3500" baseline="30000" dirty="0" smtClean="0">
                <a:latin typeface="Times New Roman" panose="02020603050405020304" pitchFamily="18" charset="0"/>
              </a:rPr>
              <a:t>  1.</a:t>
            </a:r>
            <a:r>
              <a:rPr lang="en-US" sz="3500" dirty="0" smtClean="0">
                <a:latin typeface="Times New Roman" panose="02020603050405020304" pitchFamily="18" charset="0"/>
              </a:rPr>
              <a:t> </a:t>
            </a:r>
            <a:r>
              <a:rPr lang="en-US" sz="3500" baseline="30000" dirty="0" smtClean="0">
                <a:latin typeface="Times New Roman" panose="02020603050405020304" pitchFamily="18" charset="0"/>
              </a:rPr>
              <a:t>Desert Research Institute and University of Nevada, Reno; 2. U.S. Geological Survey, Reno, NV</a:t>
            </a:r>
            <a:endParaRPr lang="en-US" sz="3500" baseline="30000" dirty="0" smtClean="0"/>
          </a:p>
          <a:p>
            <a:pPr marL="457200" indent="-457200">
              <a:buAutoNum type="arabicPeriod"/>
            </a:pPr>
            <a:endParaRPr lang="en-US" sz="25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13" y="2995020"/>
            <a:ext cx="4827974" cy="37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 and Cons Each Sorbent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>
            <a:norm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Alumina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Pros: high surface area &amp;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PZNPC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 surf. OH sites), Al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good F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sorbent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Cons: cost, imported</a:t>
            </a:r>
          </a:p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Bauxite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Pros: available in Ghana, mostly Al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Fe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good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sorbent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Cons: low surface area, not available in north (must be transported)</a:t>
            </a:r>
          </a:p>
          <a:p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Namoo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Laterite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abundant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study area (no cost), ~50% Al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Fe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Cons: contains a lot of quartz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adsorbs F</a:t>
            </a:r>
            <a:r>
              <a:rPr lang="en-U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best low pH,</a:t>
            </a:r>
            <a:r>
              <a:rPr lang="en-US" sz="3000" baseline="-25000" dirty="0"/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low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aseline="-25000" dirty="0" smtClean="0"/>
              <a:t>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en-US" baseline="-25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21848" y="1794920"/>
            <a:ext cx="0" cy="3235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75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37" y="1171978"/>
            <a:ext cx="12169463" cy="56860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Laterite and bauxite are not comparable to activated alumina as F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sorbent – but can be improved: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finer grain size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increase surface area and number of sorption sites for bauxite and laterite –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feasible</a:t>
            </a: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Dropping pH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 water will increase F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of bauxite (pH&lt;6) and laterite (pH&lt;4.5) –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practical at small-scale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long-term solutions?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Large-scale drinking water treatment  and distribution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another water source (i.e. low F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water, rainwater) 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Health education – awareness of cause of fluorosis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priorities in study area: jobs and improved access to water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97" y="1301175"/>
            <a:ext cx="6971219" cy="5228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31177" y="505248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Comments?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University of Nevada, Reno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Desert Research Institute, Reno, NV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U.S. EPA STAR Graduate Research Fellowship 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Geological Society of America Graduate Student Research Grant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4" name="Picture 2" descr="[logo] US EPA">
            <a:hlinkClick r:id="rId2" tooltip="US EPA home 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55" y="4179561"/>
            <a:ext cx="2223820" cy="24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RI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13762" y="689318"/>
            <a:ext cx="2027902" cy="113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geosociety.org/graphics/logo/GSA_logo3R_web15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65" y="4529473"/>
            <a:ext cx="2300470" cy="20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unr.edu/philosophy/Nevada_N_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676" y="459345"/>
            <a:ext cx="2241651" cy="22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78" y="1145258"/>
            <a:ext cx="11748925" cy="56161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study area in northern Ghana and problem - fluorosis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 - fluoride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filters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F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dsorption: Ghana bauxite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laterite (study area) to imported synthetic activated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chemical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roperties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ontrolling F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dsorption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F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dsorption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apacity of Ghana bauxite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 and cons of each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orbent for de-fluoridation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ilters in Ghana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30027"/>
            <a:ext cx="10515600" cy="99469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– Northern Ghana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55" t="3318" r="6344" b="5649"/>
          <a:stretch/>
        </p:blipFill>
        <p:spPr>
          <a:xfrm>
            <a:off x="3760628" y="865249"/>
            <a:ext cx="5570306" cy="411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911" y="4905797"/>
            <a:ext cx="8253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Rural, poor - groundwater as primary water source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of 58 wells have F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above WHO limit of 1.5 ppm (mg/L) 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– dental fluorosis (picture), risk of skeletal fluorosis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0628" y="1701391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GW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137" y="2958631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F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GW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388" y="3570901"/>
            <a:ext cx="157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Granite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source)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682246" y="3323453"/>
            <a:ext cx="25869" cy="3613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64145" y="3324157"/>
            <a:ext cx="1483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 ppm F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1599" y="2291377"/>
            <a:ext cx="1699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2-4.6 ppm F</a:t>
            </a:r>
            <a:r>
              <a:rPr lang="en-US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9922" y="1664045"/>
            <a:ext cx="1628563" cy="1929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05" r="43874" b="26807"/>
          <a:stretch/>
        </p:blipFill>
        <p:spPr bwMode="auto">
          <a:xfrm>
            <a:off x="9388783" y="2214818"/>
            <a:ext cx="2756285" cy="19965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5" t="2715" r="2969" b="6892"/>
          <a:stretch/>
        </p:blipFill>
        <p:spPr>
          <a:xfrm>
            <a:off x="177036" y="1077791"/>
            <a:ext cx="3164875" cy="46234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flipH="1" flipV="1">
            <a:off x="1774512" y="1234448"/>
            <a:ext cx="2102639" cy="3595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808414" y="1077791"/>
            <a:ext cx="2010063" cy="130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58702" y="4159900"/>
            <a:ext cx="2162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Fluorosis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52577" b="30492"/>
          <a:stretch/>
        </p:blipFill>
        <p:spPr>
          <a:xfrm>
            <a:off x="2777902" y="1810524"/>
            <a:ext cx="6169152" cy="39290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Solution?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Filters at High F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Hand-pump Wells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430" y="5904952"/>
            <a:ext cx="987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fluoride adsorption filter at hand-pump well, World Vision Ghana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733" y="4168288"/>
            <a:ext cx="2321169" cy="769441"/>
          </a:xfrm>
          <a:prstGeom prst="rect">
            <a:avLst/>
          </a:prstGeom>
          <a:noFill/>
          <a:ln w="222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treated water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72862" y="4352954"/>
            <a:ext cx="689316" cy="12018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47054" y="3077155"/>
            <a:ext cx="2217274" cy="430887"/>
          </a:xfrm>
          <a:prstGeom prst="rect">
            <a:avLst/>
          </a:prstGeom>
          <a:noFill/>
          <a:ln w="2222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Hand-pump well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740203" y="3254801"/>
            <a:ext cx="1206851" cy="1404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47054" y="4706098"/>
            <a:ext cx="2851935" cy="430887"/>
          </a:xfrm>
          <a:prstGeom prst="rect">
            <a:avLst/>
          </a:prstGeom>
          <a:noFill/>
          <a:ln w="2222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bins with sorbent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6632460" y="4537620"/>
            <a:ext cx="2314594" cy="38392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89454" y="4762254"/>
            <a:ext cx="3657600" cy="14140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369"/>
            <a:ext cx="12191999" cy="11534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F</a:t>
            </a:r>
            <a:r>
              <a:rPr lang="en-US" sz="4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Loading: % F</a:t>
            </a:r>
            <a:r>
              <a:rPr lang="en-US" sz="4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vs. F</a:t>
            </a:r>
            <a:r>
              <a:rPr lang="en-US" sz="4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</a:t>
            </a:r>
            <a:endParaRPr lang="en-US" sz="4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2896" y="1074824"/>
            <a:ext cx="6246253" cy="621013"/>
          </a:xfrm>
        </p:spPr>
        <p:txBody>
          <a:bodyPr>
            <a:noAutofit/>
          </a:bodyPr>
          <a:lstStyle/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6.9, I = 0.01 M, grain size = 0.5-1.0 mm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474986"/>
              </p:ext>
            </p:extLst>
          </p:nvPr>
        </p:nvGraphicFramePr>
        <p:xfrm>
          <a:off x="156079" y="2013922"/>
          <a:ext cx="6515178" cy="423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ket 5"/>
          <p:cNvSpPr/>
          <p:nvPr/>
        </p:nvSpPr>
        <p:spPr>
          <a:xfrm flipH="1">
            <a:off x="1233386" y="5664162"/>
            <a:ext cx="211015" cy="378639"/>
          </a:xfrm>
          <a:prstGeom prst="rightBracket">
            <a:avLst/>
          </a:prstGeom>
          <a:ln w="317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641" y="5853481"/>
            <a:ext cx="160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 F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903300" y="2228258"/>
            <a:ext cx="4932385" cy="3464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Ghanaian sorbents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laterite (in 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(western Ghana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compared to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alumina (imported)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549"/>
            <a:ext cx="12015989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Sorbents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27" y="3928520"/>
            <a:ext cx="4978418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*Surf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 area at grain size 0.5 to 1.0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ermanent charge not included</a:t>
            </a:r>
            <a:endParaRPr kumimoji="0" lang="en-US" alt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400646" y="5190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" y="5922580"/>
            <a:ext cx="4756872" cy="5781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35" y="5935126"/>
            <a:ext cx="5100554" cy="5656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893929" y="5959413"/>
            <a:ext cx="1927476" cy="5170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smtClean="0"/>
              <a:t>  &lt;  </a:t>
            </a:r>
            <a:r>
              <a:rPr lang="en-US" sz="2400" b="1" dirty="0" err="1" smtClean="0"/>
              <a:t>pH</a:t>
            </a:r>
            <a:r>
              <a:rPr lang="en-US" sz="2400" b="1" baseline="-25000" dirty="0" err="1" smtClean="0"/>
              <a:t>PZNPC</a:t>
            </a:r>
            <a:r>
              <a:rPr lang="en-US" sz="2400" b="1" baseline="-25000" dirty="0" smtClean="0"/>
              <a:t>   </a:t>
            </a:r>
            <a:r>
              <a:rPr lang="en-US" sz="2400" b="1" dirty="0" smtClean="0"/>
              <a:t>&lt;</a:t>
            </a:r>
            <a:r>
              <a:rPr lang="en-US" sz="2400" b="1" baseline="-25000" dirty="0" smtClean="0"/>
              <a:t>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703" y="5190260"/>
            <a:ext cx="29274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sorbent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18389"/>
              </p:ext>
            </p:extLst>
          </p:nvPr>
        </p:nvGraphicFramePr>
        <p:xfrm>
          <a:off x="43026" y="1299910"/>
          <a:ext cx="7605392" cy="243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894"/>
                <a:gridCol w="1422158"/>
                <a:gridCol w="990755"/>
                <a:gridCol w="1215010"/>
                <a:gridCol w="953717"/>
                <a:gridCol w="1547858"/>
              </a:tblGrid>
              <a:tr h="983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Sorbent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tx1"/>
                          </a:solidFill>
                          <a:effectLst/>
                        </a:rPr>
                        <a:t>Surf. 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r>
                        <a:rPr lang="en-US" sz="2100" b="1" u="sng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   (m</a:t>
                      </a:r>
                      <a:r>
                        <a:rPr lang="en-US" sz="2100" b="1" u="sng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 g</a:t>
                      </a:r>
                      <a:r>
                        <a:rPr lang="en-US" sz="2100" b="1" u="sng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err="1" smtClean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r>
                        <a:rPr lang="en-US" sz="2100" b="1" u="sng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PZNPC</a:t>
                      </a:r>
                      <a:r>
                        <a:rPr lang="en-US" sz="2100" b="1" u="sng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n-US" sz="2100" b="1" u="sng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100" b="1" u="sng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%Fe</a:t>
                      </a:r>
                      <a:r>
                        <a:rPr lang="en-US" sz="2100" b="1" u="sng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100" b="1" u="sng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>
                          <a:solidFill>
                            <a:schemeClr val="tx1"/>
                          </a:solidFill>
                          <a:effectLst/>
                        </a:rPr>
                        <a:t>%SiO</a:t>
                      </a:r>
                      <a:r>
                        <a:rPr lang="en-US" sz="2100" b="1" u="sng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2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Act. </a:t>
                      </a:r>
                      <a:r>
                        <a:rPr lang="en-US" sz="21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alum.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288.9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8.3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 99.4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  0.0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2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 err="1">
                          <a:solidFill>
                            <a:schemeClr val="tx1"/>
                          </a:solidFill>
                          <a:effectLst/>
                        </a:rPr>
                        <a:t>Gh</a:t>
                      </a: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1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bauxite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r>
                        <a:rPr lang="en-US" sz="2100" b="1" u="non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 70.9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23.6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  2.2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2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N. laterite 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21.9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r>
                        <a:rPr lang="en-US" sz="2100" b="1" u="non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 13.5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36.8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none" dirty="0">
                          <a:solidFill>
                            <a:schemeClr val="tx1"/>
                          </a:solidFill>
                          <a:effectLst/>
                        </a:rPr>
                        <a:t>       45.7</a:t>
                      </a:r>
                      <a:endParaRPr lang="en-US" sz="21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44601"/>
              </p:ext>
            </p:extLst>
          </p:nvPr>
        </p:nvGraphicFramePr>
        <p:xfrm>
          <a:off x="7315199" y="1496581"/>
          <a:ext cx="4841466" cy="358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6091" y="2954643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&lt;------</a:t>
            </a:r>
            <a:r>
              <a:rPr lang="en-US" b="1" dirty="0" err="1" smtClean="0"/>
              <a:t>pH</a:t>
            </a:r>
            <a:r>
              <a:rPr lang="en-US" b="1" baseline="-25000" dirty="0" err="1" smtClean="0"/>
              <a:t>PZNPC</a:t>
            </a:r>
            <a:endParaRPr lang="en-US" b="1" dirty="0"/>
          </a:p>
        </p:txBody>
      </p:sp>
      <p:sp>
        <p:nvSpPr>
          <p:cNvPr id="11" name="Left Brace 10"/>
          <p:cNvSpPr/>
          <p:nvPr/>
        </p:nvSpPr>
        <p:spPr>
          <a:xfrm>
            <a:off x="7315199" y="2049727"/>
            <a:ext cx="333220" cy="2390715"/>
          </a:xfrm>
          <a:prstGeom prst="lef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018352" y="2800711"/>
            <a:ext cx="198373" cy="9144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1"/>
            <a:ext cx="10515600" cy="10417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Adsorption: % F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vs. pH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03941"/>
              </p:ext>
            </p:extLst>
          </p:nvPr>
        </p:nvGraphicFramePr>
        <p:xfrm>
          <a:off x="66426" y="1884333"/>
          <a:ext cx="6675666" cy="414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90198" y="2603030"/>
                <a:ext cx="5203066" cy="31584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3267075" algn="l"/>
                  </a:tabLst>
                </a:pPr>
                <a:r>
                  <a:rPr lang="en-US" sz="2200" b="1" dirty="0" smtClean="0">
                    <a:latin typeface="Times New Roman" panose="02020603050405020304" pitchFamily="18" charset="0"/>
                  </a:rPr>
                  <a:t>        Fluoride Adsorption Reactions</a:t>
                </a:r>
              </a:p>
              <a:p>
                <a:pPr>
                  <a:tabLst>
                    <a:tab pos="3267075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</a:rPr>
                  <a:t> </a:t>
                </a:r>
              </a:p>
              <a:p>
                <a:pPr>
                  <a:tabLst>
                    <a:tab pos="3267075" algn="l"/>
                  </a:tabLs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eqArr>
                          <m:eqArr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  <m:t>+   </m:t>
                            </m:r>
                          </m:e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eqAr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</a:rPr>
                  <a:t>  	</a:t>
                </a:r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</a:rPr>
                  <a:t> </a:t>
                </a:r>
                <a:r>
                  <a:rPr lang="en-US" sz="2000" b="1" dirty="0" smtClean="0">
                    <a:effectLst/>
                    <a:latin typeface="Times New Roman" panose="02020603050405020304" pitchFamily="18" charset="0"/>
                  </a:rPr>
                  <a:t> </a:t>
                </a:r>
                <a:endParaRPr lang="en-US" sz="2000" b="1" dirty="0">
                  <a:latin typeface="Times New Roman" panose="02020603050405020304" pitchFamily="18" charset="0"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↔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sz="2000" b="1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𝑶𝑯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</a:rPr>
                  <a:t>  </a:t>
                </a:r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</a:rPr>
                  <a:t>	</a:t>
                </a:r>
                <a:endParaRPr lang="en-US" sz="2000" dirty="0">
                  <a:effectLst/>
                </a:endParaRPr>
              </a:p>
              <a:p>
                <a:pPr>
                  <a:tabLst>
                    <a:tab pos="3267075" algn="l"/>
                  </a:tabLst>
                </a:pPr>
                <a:r>
                  <a:rPr lang="en-US" b="1" dirty="0">
                    <a:effectLst/>
                    <a:latin typeface="Times New Roman" panose="02020603050405020304" pitchFamily="18" charset="0"/>
                  </a:rPr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98" y="2603030"/>
                <a:ext cx="5203066" cy="3158493"/>
              </a:xfrm>
              <a:prstGeom prst="rect">
                <a:avLst/>
              </a:prstGeom>
              <a:blipFill rotWithShape="0">
                <a:blip r:embed="rId3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flipH="1">
            <a:off x="11348433" y="3283405"/>
            <a:ext cx="283335" cy="914400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09927" y="3582112"/>
            <a:ext cx="28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0502" y="5212081"/>
            <a:ext cx="25651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sorbent surface)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ket 8"/>
          <p:cNvSpPr/>
          <p:nvPr/>
        </p:nvSpPr>
        <p:spPr>
          <a:xfrm rot="5400000">
            <a:off x="3671393" y="4906109"/>
            <a:ext cx="211019" cy="611945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1668" y="6133514"/>
            <a:ext cx="3260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range of groundwater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76903" y="5317591"/>
            <a:ext cx="9144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154793" y="3693867"/>
            <a:ext cx="267286" cy="2459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0318" y="341283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Bauxite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552" y="45787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Laterite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6902" y="1041743"/>
            <a:ext cx="436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</a:rPr>
              <a:t>F</a:t>
            </a:r>
            <a:r>
              <a:rPr lang="en-US" sz="2400" b="1" baseline="-25000" dirty="0" err="1" smtClean="0">
                <a:solidFill>
                  <a:sysClr val="windowText" lastClr="000000"/>
                </a:solidFill>
              </a:rPr>
              <a:t>o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</a:rPr>
              <a:t>= 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10 mg/L, </a:t>
            </a:r>
            <a:r>
              <a:rPr lang="en-US" sz="2400" b="1" dirty="0">
                <a:solidFill>
                  <a:sysClr val="windowText" lastClr="000000"/>
                </a:solidFill>
              </a:rPr>
              <a:t>I = 0.01 M, 6.67 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g/L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9" y="0"/>
            <a:ext cx="11973059" cy="113334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Adsorption: F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vs. Grain Size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272" y="980986"/>
            <a:ext cx="5157787" cy="599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Namoo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Laterite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652" y="1026062"/>
            <a:ext cx="5183188" cy="50885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Bauxite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994932"/>
              </p:ext>
            </p:extLst>
          </p:nvPr>
        </p:nvGraphicFramePr>
        <p:xfrm>
          <a:off x="83679" y="1509168"/>
          <a:ext cx="5986529" cy="38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7856905"/>
              </p:ext>
            </p:extLst>
          </p:nvPr>
        </p:nvGraphicFramePr>
        <p:xfrm>
          <a:off x="6267125" y="1490420"/>
          <a:ext cx="5789613" cy="392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994" y="5468655"/>
            <a:ext cx="1160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improves with: (1) decreased pH (N. laterite &lt; 4.5, G. bauxite &lt; 6)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(2) decreased grain size (above)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(Note: activated alumina no increase in adsorption/surface area at 0.125 mm grain size)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782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Comparing Indigenous Laterite and Bauxite with Imported Activated Alumina for use in Small-scale Fluoride Adsorption Filters in Rural Northern Ghana</vt:lpstr>
      <vt:lpstr>Acknowledgments</vt:lpstr>
      <vt:lpstr>Presentation Outline</vt:lpstr>
      <vt:lpstr>Study Area – Northern Ghana</vt:lpstr>
      <vt:lpstr>One Solution?  Adsorption Filters at High F- Hand-pump Wells</vt:lpstr>
      <vt:lpstr>  Compare F- Loading: % F- Adsorption vs. F- Concentration</vt:lpstr>
      <vt:lpstr>     Physical and Chemical Properties of Sorbents</vt:lpstr>
      <vt:lpstr>Improving Adsorption: % F- Adsorption vs. pH</vt:lpstr>
      <vt:lpstr>Improving Adsorption: F- Adsorption vs. Grain Size</vt:lpstr>
      <vt:lpstr>         Pros and Cons Each Sorbent</vt:lpstr>
      <vt:lpstr>                       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Craig</dc:creator>
  <cp:lastModifiedBy>Laura Craig</cp:lastModifiedBy>
  <cp:revision>150</cp:revision>
  <dcterms:created xsi:type="dcterms:W3CDTF">2014-10-02T20:32:24Z</dcterms:created>
  <dcterms:modified xsi:type="dcterms:W3CDTF">2014-10-18T17:48:02Z</dcterms:modified>
</cp:coreProperties>
</file>