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77" r:id="rId4"/>
    <p:sldId id="271" r:id="rId5"/>
    <p:sldId id="259" r:id="rId6"/>
    <p:sldId id="295" r:id="rId7"/>
    <p:sldId id="279" r:id="rId8"/>
    <p:sldId id="265" r:id="rId9"/>
    <p:sldId id="261" r:id="rId10"/>
    <p:sldId id="281" r:id="rId11"/>
    <p:sldId id="283" r:id="rId12"/>
    <p:sldId id="262" r:id="rId13"/>
    <p:sldId id="282" r:id="rId14"/>
    <p:sldId id="263" r:id="rId15"/>
    <p:sldId id="284" r:id="rId16"/>
    <p:sldId id="285" r:id="rId17"/>
    <p:sldId id="264" r:id="rId18"/>
    <p:sldId id="296" r:id="rId19"/>
    <p:sldId id="286" r:id="rId20"/>
    <p:sldId id="266" r:id="rId21"/>
    <p:sldId id="267" r:id="rId22"/>
    <p:sldId id="288" r:id="rId23"/>
    <p:sldId id="268" r:id="rId24"/>
    <p:sldId id="289" r:id="rId25"/>
    <p:sldId id="297" r:id="rId26"/>
    <p:sldId id="290" r:id="rId27"/>
    <p:sldId id="291" r:id="rId28"/>
    <p:sldId id="292" r:id="rId29"/>
    <p:sldId id="293" r:id="rId30"/>
    <p:sldId id="29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8" d="100"/>
          <a:sy n="68" d="100"/>
        </p:scale>
        <p:origin x="-1904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4AEDD-6062-134A-B2A4-159FF99371B8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59782-D2F0-0447-A756-CD15FDE20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28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in something about integrated instructional units…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3B57-F60C-46C4-A0C0-C495BA5264E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5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6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14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004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572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519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812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70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552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67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12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59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446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508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055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8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6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0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8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5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0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8CBFD-1AE3-774F-8D71-7D6B04E6A8F7}" type="datetimeFigureOut">
              <a:rPr lang="en-US" smtClean="0"/>
              <a:t>2014-10-17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8DD-5A6E-E642-B61A-AC1B92F11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3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8CBFD-1AE3-774F-8D71-7D6B04E6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2014-10-17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8DD-5A6E-E642-B61A-AC1B92F11A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62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gif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jpeg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689" y="70238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History of Geology as a Modern Tool for 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eaching Geology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11828"/>
            <a:ext cx="6400800" cy="2010787"/>
          </a:xfrm>
        </p:spPr>
        <p:txBody>
          <a:bodyPr numCol="2">
            <a:normAutofit fontScale="92500" lnSpcReduction="20000"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Glenn Dolphin</a:t>
            </a:r>
          </a:p>
          <a:p>
            <a:r>
              <a:rPr lang="en-US" sz="1800" dirty="0" err="1" smtClean="0">
                <a:solidFill>
                  <a:srgbClr val="FFFFFF"/>
                </a:solidFill>
              </a:rPr>
              <a:t>Tamaratt</a:t>
            </a:r>
            <a:r>
              <a:rPr lang="en-US" sz="1800" dirty="0" smtClean="0">
                <a:solidFill>
                  <a:srgbClr val="FFFFFF"/>
                </a:solidFill>
              </a:rPr>
              <a:t> Teaching Professor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University  of Calgary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Calgary, Alberta, Canada</a:t>
            </a:r>
          </a:p>
          <a:p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Wendy Benoit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University of Calgary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Calgary, Alberta, Canada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9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300" dirty="0" smtClean="0"/>
              <a:t>Elasticity in brittle rocks</a:t>
            </a:r>
          </a:p>
          <a:p>
            <a:endParaRPr lang="en-US" dirty="0"/>
          </a:p>
          <a:p>
            <a:pPr marL="365125" indent="-365125">
              <a:buNone/>
            </a:pPr>
            <a:r>
              <a:rPr lang="en-US" b="1" dirty="0" smtClean="0"/>
              <a:t>Lucie:</a:t>
            </a:r>
            <a:r>
              <a:rPr lang="en-US" dirty="0" smtClean="0"/>
              <a:t> </a:t>
            </a:r>
            <a:r>
              <a:rPr lang="en-US" i="1" dirty="0"/>
              <a:t>Do you see some vibrations </a:t>
            </a:r>
            <a:r>
              <a:rPr lang="en-US" i="1" dirty="0" smtClean="0"/>
              <a:t>?</a:t>
            </a:r>
            <a:endParaRPr lang="en-CA" i="1" dirty="0"/>
          </a:p>
          <a:p>
            <a:pPr marL="365125" indent="-365125">
              <a:buNone/>
            </a:pPr>
            <a:r>
              <a:rPr lang="en-US" b="1" dirty="0" smtClean="0"/>
              <a:t>Danielle:</a:t>
            </a:r>
            <a:r>
              <a:rPr lang="en-US" dirty="0" smtClean="0"/>
              <a:t> </a:t>
            </a:r>
            <a:r>
              <a:rPr lang="en-US" i="1" dirty="0"/>
              <a:t>In the elastics</a:t>
            </a:r>
            <a:r>
              <a:rPr lang="en-US" i="1" dirty="0" smtClean="0"/>
              <a:t>?</a:t>
            </a:r>
            <a:endParaRPr lang="en-CA" i="1" dirty="0"/>
          </a:p>
          <a:p>
            <a:pPr marL="365125" indent="-365125">
              <a:buNone/>
            </a:pPr>
            <a:r>
              <a:rPr lang="en-US" b="1" dirty="0" smtClean="0"/>
              <a:t>Lucie:</a:t>
            </a:r>
            <a:r>
              <a:rPr lang="en-US" dirty="0" smtClean="0"/>
              <a:t> </a:t>
            </a:r>
            <a:r>
              <a:rPr lang="en-US" i="1" dirty="0"/>
              <a:t>No. In the… </a:t>
            </a:r>
            <a:r>
              <a:rPr lang="en-US" dirty="0"/>
              <a:t>(She points to the rock on top of the two blocks</a:t>
            </a:r>
            <a:r>
              <a:rPr lang="en-US" dirty="0" smtClean="0"/>
              <a:t>)</a:t>
            </a:r>
            <a:endParaRPr lang="en-CA" dirty="0"/>
          </a:p>
          <a:p>
            <a:pPr marL="365125" indent="-365125">
              <a:buNone/>
            </a:pPr>
            <a:r>
              <a:rPr lang="en-US" b="1" dirty="0" smtClean="0"/>
              <a:t>Danielle: </a:t>
            </a:r>
            <a:r>
              <a:rPr lang="en-US" i="1" dirty="0">
                <a:solidFill>
                  <a:srgbClr val="0000FF"/>
                </a:solidFill>
              </a:rPr>
              <a:t>So, this would be like, us, basically, in a </a:t>
            </a:r>
            <a:r>
              <a:rPr lang="en-US" i="1" dirty="0" smtClean="0">
                <a:solidFill>
                  <a:srgbClr val="0000FF"/>
                </a:solidFill>
              </a:rPr>
              <a:t>building...</a:t>
            </a:r>
            <a:endParaRPr lang="en-CA" i="1" dirty="0">
              <a:solidFill>
                <a:srgbClr val="0000FF"/>
              </a:solidFill>
            </a:endParaRPr>
          </a:p>
          <a:p>
            <a:pPr marL="365125" indent="-365125">
              <a:buNone/>
            </a:pPr>
            <a:r>
              <a:rPr lang="en-US" b="1" dirty="0" smtClean="0"/>
              <a:t>Julie:</a:t>
            </a:r>
            <a:r>
              <a:rPr lang="en-US" dirty="0" smtClean="0"/>
              <a:t> </a:t>
            </a:r>
            <a:r>
              <a:rPr lang="en-US" i="1" dirty="0"/>
              <a:t>Okay so what would the elastics… </a:t>
            </a:r>
            <a:r>
              <a:rPr lang="en-US" i="1" dirty="0">
                <a:solidFill>
                  <a:srgbClr val="FF0000"/>
                </a:solidFill>
              </a:rPr>
              <a:t>What would the elastics </a:t>
            </a:r>
            <a:r>
              <a:rPr lang="en-US" i="1" dirty="0" smtClean="0">
                <a:solidFill>
                  <a:srgbClr val="FF0000"/>
                </a:solidFill>
              </a:rPr>
              <a:t>represent</a:t>
            </a:r>
            <a:r>
              <a:rPr lang="en-US" i="1" dirty="0" smtClean="0"/>
              <a:t>? </a:t>
            </a:r>
            <a:r>
              <a:rPr lang="en-US" sz="1400" dirty="0" smtClean="0"/>
              <a:t>(201240320:484-528)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497544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Elasticity in brittle rocks</a:t>
            </a:r>
          </a:p>
          <a:p>
            <a:endParaRPr lang="en-US" dirty="0"/>
          </a:p>
          <a:p>
            <a:pPr marL="365125" indent="-365125">
              <a:buNone/>
            </a:pPr>
            <a:r>
              <a:rPr lang="en-US" sz="3000" b="1" dirty="0" smtClean="0"/>
              <a:t>Jane:</a:t>
            </a:r>
            <a:r>
              <a:rPr lang="en-US" sz="3000" dirty="0" smtClean="0"/>
              <a:t> </a:t>
            </a:r>
            <a:r>
              <a:rPr lang="en-US" sz="3000" i="1" dirty="0"/>
              <a:t>Like, it's easy to examine </a:t>
            </a:r>
            <a:r>
              <a:rPr lang="en-US" sz="3000" i="1" dirty="0">
                <a:solidFill>
                  <a:srgbClr val="0000FF"/>
                </a:solidFill>
              </a:rPr>
              <a:t>the friction </a:t>
            </a:r>
            <a:r>
              <a:rPr lang="en-US" sz="3000" i="1" dirty="0"/>
              <a:t>or something like that or when </a:t>
            </a:r>
            <a:r>
              <a:rPr lang="en-US" sz="3000" i="1" dirty="0">
                <a:solidFill>
                  <a:srgbClr val="0000FF"/>
                </a:solidFill>
              </a:rPr>
              <a:t>the blocks </a:t>
            </a:r>
            <a:r>
              <a:rPr lang="en-US" sz="3000" i="1" dirty="0"/>
              <a:t>are turned…or something more connected . </a:t>
            </a:r>
            <a:r>
              <a:rPr lang="en-US" sz="3000" i="1" dirty="0">
                <a:solidFill>
                  <a:srgbClr val="0000FF"/>
                </a:solidFill>
              </a:rPr>
              <a:t>I can see that in the real world</a:t>
            </a:r>
            <a:r>
              <a:rPr lang="en-US" sz="3000" i="1" dirty="0"/>
              <a:t>. Whereas, </a:t>
            </a:r>
            <a:r>
              <a:rPr lang="en-US" sz="3000" i="1" dirty="0">
                <a:solidFill>
                  <a:srgbClr val="FF0000"/>
                </a:solidFill>
              </a:rPr>
              <a:t>the elastics, I don't know what, what that is, what force that </a:t>
            </a:r>
            <a:r>
              <a:rPr lang="en-US" sz="3000" i="1" dirty="0" smtClean="0">
                <a:solidFill>
                  <a:srgbClr val="FF0000"/>
                </a:solidFill>
              </a:rPr>
              <a:t>is</a:t>
            </a:r>
            <a:r>
              <a:rPr lang="en-US" sz="3000" i="1" dirty="0" smtClean="0"/>
              <a:t>. </a:t>
            </a:r>
            <a:r>
              <a:rPr lang="en-US" sz="1200" dirty="0" smtClean="0"/>
              <a:t>(20140320:861-865)</a:t>
            </a:r>
          </a:p>
        </p:txBody>
      </p:sp>
    </p:spTree>
    <p:extLst>
      <p:ext uri="{BB962C8B-B14F-4D97-AF65-F5344CB8AC3E}">
        <p14:creationId xmlns:p14="http://schemas.microsoft.com/office/powerpoint/2010/main" val="297902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7302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Elasticity in brittle rocks</a:t>
            </a:r>
          </a:p>
          <a:p>
            <a:endParaRPr lang="en-US" dirty="0"/>
          </a:p>
          <a:p>
            <a:pPr marL="365125" indent="-365125">
              <a:buNone/>
            </a:pPr>
            <a:r>
              <a:rPr lang="en-US" b="1" dirty="0" smtClean="0"/>
              <a:t>Danielle:</a:t>
            </a:r>
            <a:r>
              <a:rPr lang="en-US" dirty="0" smtClean="0"/>
              <a:t> </a:t>
            </a:r>
            <a:r>
              <a:rPr lang="en-US" dirty="0"/>
              <a:t>(She pulls a couple more times ) </a:t>
            </a:r>
            <a:r>
              <a:rPr lang="en-US" i="1" dirty="0"/>
              <a:t>I would think, this happens immediately but with the elastic, I had to pull out the elastic farther before any movement in the blocks </a:t>
            </a:r>
            <a:r>
              <a:rPr lang="en-US" i="1" dirty="0" smtClean="0"/>
              <a:t>happened…See</a:t>
            </a:r>
            <a:r>
              <a:rPr lang="en-US" i="1" dirty="0"/>
              <a:t>, like, when I pull it, </a:t>
            </a:r>
            <a:r>
              <a:rPr lang="en-US" i="1" dirty="0">
                <a:solidFill>
                  <a:srgbClr val="0000FF"/>
                </a:solidFill>
              </a:rPr>
              <a:t>see how it bounces back? Like that's when I would imagine that's when the seismic waves would be going outward from the </a:t>
            </a:r>
            <a:r>
              <a:rPr lang="en-US" i="1" dirty="0" smtClean="0">
                <a:solidFill>
                  <a:srgbClr val="0000FF"/>
                </a:solidFill>
              </a:rPr>
              <a:t>epicenter</a:t>
            </a:r>
            <a:r>
              <a:rPr lang="en-US" i="1" dirty="0" smtClean="0"/>
              <a:t>.</a:t>
            </a:r>
            <a:r>
              <a:rPr lang="en-CA" i="1" dirty="0" smtClean="0"/>
              <a:t> </a:t>
            </a:r>
            <a:r>
              <a:rPr lang="en-CA" sz="1300" dirty="0" smtClean="0"/>
              <a:t>(20140320:897-904)</a:t>
            </a:r>
            <a:endParaRPr lang="en-CA" sz="1300" dirty="0"/>
          </a:p>
        </p:txBody>
      </p:sp>
    </p:spTree>
    <p:extLst>
      <p:ext uri="{BB962C8B-B14F-4D97-AF65-F5344CB8AC3E}">
        <p14:creationId xmlns:p14="http://schemas.microsoft.com/office/powerpoint/2010/main" val="28897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1278"/>
            <a:ext cx="8229600" cy="4971584"/>
          </a:xfrm>
        </p:spPr>
        <p:txBody>
          <a:bodyPr>
            <a:normAutofit fontScale="92500" lnSpcReduction="20000"/>
          </a:bodyPr>
          <a:lstStyle/>
          <a:p>
            <a:r>
              <a:rPr lang="en-US" sz="4700" dirty="0" smtClean="0"/>
              <a:t>Depth vs. magnitude</a:t>
            </a:r>
          </a:p>
          <a:p>
            <a:endParaRPr lang="en-US" dirty="0"/>
          </a:p>
          <a:p>
            <a:pPr marL="365125" indent="-365125">
              <a:buNone/>
            </a:pPr>
            <a:r>
              <a:rPr lang="en-US" b="1" dirty="0"/>
              <a:t>Julie: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Do the colors mean different magnitudes?</a:t>
            </a:r>
            <a:endParaRPr lang="en-CA" dirty="0">
              <a:solidFill>
                <a:srgbClr val="FF0000"/>
              </a:solidFill>
            </a:endParaRPr>
          </a:p>
          <a:p>
            <a:pPr marL="365125" indent="-365125">
              <a:buNone/>
            </a:pPr>
            <a:r>
              <a:rPr lang="en-US" b="1" dirty="0"/>
              <a:t>Lucie: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Color indicates </a:t>
            </a:r>
            <a:r>
              <a:rPr lang="en-US" i="1" dirty="0" smtClean="0">
                <a:solidFill>
                  <a:srgbClr val="FF0000"/>
                </a:solidFill>
              </a:rPr>
              <a:t>depth</a:t>
            </a:r>
            <a:r>
              <a:rPr lang="en-US" i="1" dirty="0" smtClean="0"/>
              <a:t>.</a:t>
            </a:r>
            <a:endParaRPr lang="en-CA" dirty="0"/>
          </a:p>
          <a:p>
            <a:pPr marL="365125" indent="-365125">
              <a:buNone/>
            </a:pPr>
            <a:r>
              <a:rPr lang="en-US" b="1" dirty="0"/>
              <a:t>Danielle:</a:t>
            </a:r>
            <a:r>
              <a:rPr lang="en-US" i="1" dirty="0"/>
              <a:t> So, blue is the deepest, green, then orange, then red. So there's very little blue and mostly there's red. So red is the least; 0 to 33 km.</a:t>
            </a:r>
            <a:endParaRPr lang="en-CA" dirty="0"/>
          </a:p>
          <a:p>
            <a:pPr marL="365125" indent="-365125">
              <a:buNone/>
            </a:pPr>
            <a:r>
              <a:rPr lang="en-US" b="1" dirty="0" smtClean="0"/>
              <a:t>Jane</a:t>
            </a:r>
            <a:r>
              <a:rPr lang="en-US" b="1" dirty="0"/>
              <a:t>:</a:t>
            </a:r>
            <a:r>
              <a:rPr lang="en-US" i="1" dirty="0"/>
              <a:t> And where the- </a:t>
            </a:r>
            <a:r>
              <a:rPr lang="en-US" i="1" dirty="0">
                <a:solidFill>
                  <a:srgbClr val="FF0000"/>
                </a:solidFill>
              </a:rPr>
              <a:t>Would that still have to do with magnitude, though? That the deeper it is in the earth, the more dangerous the earthquake, or the more destructive</a:t>
            </a:r>
            <a:r>
              <a:rPr lang="en-US" i="1" dirty="0"/>
              <a:t>? </a:t>
            </a:r>
            <a:r>
              <a:rPr lang="en-US" sz="1400" dirty="0"/>
              <a:t> (20140327:230-247</a:t>
            </a:r>
            <a:r>
              <a:rPr lang="en-US" sz="1400" dirty="0" smtClean="0"/>
              <a:t>)</a:t>
            </a:r>
            <a:r>
              <a:rPr lang="en-US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6272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5200" dirty="0" smtClean="0"/>
              <a:t>Depth vs. </a:t>
            </a:r>
            <a:r>
              <a:rPr lang="en-US" sz="5200" dirty="0"/>
              <a:t>magnitude</a:t>
            </a:r>
          </a:p>
          <a:p>
            <a:endParaRPr lang="en-US" dirty="0"/>
          </a:p>
          <a:p>
            <a:pPr marL="365125" indent="-365125">
              <a:buNone/>
            </a:pPr>
            <a:r>
              <a:rPr lang="en-US" b="1" dirty="0"/>
              <a:t>Carrie:</a:t>
            </a:r>
            <a:r>
              <a:rPr lang="en-US" i="1" dirty="0"/>
              <a:t> I know. Except, </a:t>
            </a:r>
            <a:r>
              <a:rPr lang="en-US" i="1" dirty="0">
                <a:solidFill>
                  <a:srgbClr val="FF0000"/>
                </a:solidFill>
              </a:rPr>
              <a:t>they're not as strong </a:t>
            </a:r>
            <a:r>
              <a:rPr lang="en-US" i="1" dirty="0"/>
              <a:t>as, like, under here and in through, sort of Asia, right ?</a:t>
            </a:r>
            <a:endParaRPr lang="en-CA" dirty="0"/>
          </a:p>
          <a:p>
            <a:pPr marL="365125" indent="-365125">
              <a:buNone/>
            </a:pPr>
            <a:r>
              <a:rPr lang="en-US" b="1" dirty="0"/>
              <a:t>Lucie</a:t>
            </a:r>
            <a:r>
              <a:rPr lang="en-US" dirty="0"/>
              <a:t>: </a:t>
            </a:r>
            <a:r>
              <a:rPr lang="en-US" i="1" dirty="0"/>
              <a:t>It's not the intensity…</a:t>
            </a:r>
            <a:endParaRPr lang="en-CA" dirty="0"/>
          </a:p>
          <a:p>
            <a:pPr marL="365125" indent="-365125">
              <a:buNone/>
            </a:pPr>
            <a:r>
              <a:rPr lang="en-US" b="1" dirty="0"/>
              <a:t>Carrie: </a:t>
            </a:r>
            <a:r>
              <a:rPr lang="en-US" i="1" dirty="0">
                <a:solidFill>
                  <a:srgbClr val="FF0000"/>
                </a:solidFill>
              </a:rPr>
              <a:t>Isn't that what the color indicates?</a:t>
            </a:r>
            <a:endParaRPr lang="en-CA" dirty="0">
              <a:solidFill>
                <a:srgbClr val="FF0000"/>
              </a:solidFill>
            </a:endParaRPr>
          </a:p>
          <a:p>
            <a:pPr marL="365125" indent="-365125">
              <a:buNone/>
            </a:pPr>
            <a:r>
              <a:rPr lang="en-US" b="1" dirty="0"/>
              <a:t>Lucie:</a:t>
            </a:r>
            <a:r>
              <a:rPr lang="en-US" dirty="0"/>
              <a:t> </a:t>
            </a:r>
            <a:r>
              <a:rPr lang="en-US" i="1" dirty="0">
                <a:solidFill>
                  <a:srgbClr val="FF0000"/>
                </a:solidFill>
              </a:rPr>
              <a:t>No, it's the depth</a:t>
            </a:r>
            <a:r>
              <a:rPr lang="en-US" i="1" dirty="0"/>
              <a:t>, the depth . So here, it’s at the surface…</a:t>
            </a:r>
            <a:endParaRPr lang="en-CA" dirty="0"/>
          </a:p>
          <a:p>
            <a:pPr marL="365125" indent="-365125">
              <a:buNone/>
            </a:pPr>
            <a:r>
              <a:rPr lang="en-US" b="1" dirty="0"/>
              <a:t>Danielle: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The depth, yes, but that means it's less intense. </a:t>
            </a:r>
            <a:r>
              <a:rPr lang="en-US" i="1" dirty="0"/>
              <a:t>This is the least here, zero the 300 km, I mean zero 33 km. And then green is 70 to 300 </a:t>
            </a:r>
            <a:r>
              <a:rPr lang="en-US" i="1" dirty="0" smtClean="0"/>
              <a:t>km's.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So, they’re still less intense</a:t>
            </a:r>
            <a:r>
              <a:rPr lang="en-US" i="1" dirty="0"/>
              <a:t>. </a:t>
            </a:r>
            <a:r>
              <a:rPr lang="en-US" sz="1500" dirty="0" smtClean="0"/>
              <a:t>(20140327:396-419)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61772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Depth vs. magnitude</a:t>
            </a:r>
          </a:p>
          <a:p>
            <a:endParaRPr lang="en-US" dirty="0"/>
          </a:p>
          <a:p>
            <a:pPr marL="365125" indent="-365125">
              <a:buNone/>
            </a:pPr>
            <a:r>
              <a:rPr lang="en-US" b="1" dirty="0"/>
              <a:t>Danielle:</a:t>
            </a:r>
            <a:r>
              <a:rPr lang="en-US" i="1" dirty="0">
                <a:solidFill>
                  <a:srgbClr val="FF0000"/>
                </a:solidFill>
              </a:rPr>
              <a:t> Is depth same thing as magnitude? They're probably </a:t>
            </a:r>
            <a:r>
              <a:rPr lang="en-US" i="1" dirty="0" smtClean="0">
                <a:solidFill>
                  <a:srgbClr val="FF0000"/>
                </a:solidFill>
              </a:rPr>
              <a:t>related</a:t>
            </a:r>
            <a:r>
              <a:rPr lang="en-US" i="1" dirty="0" smtClean="0"/>
              <a:t>. </a:t>
            </a:r>
            <a:r>
              <a:rPr lang="en-US" sz="1200" dirty="0" smtClean="0"/>
              <a:t>(20140327:539-540)</a:t>
            </a:r>
          </a:p>
          <a:p>
            <a:pPr marL="365125" indent="-365125">
              <a:buNone/>
            </a:pPr>
            <a:endParaRPr lang="en-US" sz="1200" dirty="0"/>
          </a:p>
          <a:p>
            <a:pPr marL="0" lvl="0" indent="0">
              <a:buNone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 err="1" smtClean="0">
                <a:solidFill>
                  <a:prstClr val="black"/>
                </a:solidFill>
              </a:rPr>
              <a:t>Höhler</a:t>
            </a:r>
            <a:r>
              <a:rPr lang="en-US" sz="2400" dirty="0" smtClean="0">
                <a:solidFill>
                  <a:prstClr val="black"/>
                </a:solidFill>
              </a:rPr>
              <a:t> (2003) – depth (to seafloor) an abstract concept needing multiple techniques and interpretations to develop understanding.</a:t>
            </a:r>
            <a:endParaRPr lang="en-US" sz="2400" dirty="0">
              <a:solidFill>
                <a:prstClr val="black"/>
              </a:solidFill>
            </a:endParaRPr>
          </a:p>
          <a:p>
            <a:pPr marL="365125" indent="-365125">
              <a:buNone/>
            </a:pP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423612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920" y="1123200"/>
            <a:ext cx="5734800" cy="573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 – accretion &amp; description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69166">
            <a:off x="4852024" y="2237122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19586872">
            <a:off x="5501905" y="2876643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16831" y="3717599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755553">
            <a:off x="5509219" y="4603762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3410305">
            <a:off x="4860769" y="5229119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4076577" y="5504723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1547" y="3722910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4073085" y="2001452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 rot="3664012">
            <a:off x="3147839" y="2229814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 rot="1752342">
            <a:off x="2457218" y="2857283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 rot="19805827">
            <a:off x="2474851" y="4600746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 rot="17939349">
            <a:off x="3153253" y="5226987"/>
            <a:ext cx="87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</a:t>
            </a:r>
            <a:endParaRPr lang="en-US" sz="2400" dirty="0"/>
          </a:p>
        </p:txBody>
      </p:sp>
      <p:sp>
        <p:nvSpPr>
          <p:cNvPr id="17" name="Up Arrow 16"/>
          <p:cNvSpPr/>
          <p:nvPr/>
        </p:nvSpPr>
        <p:spPr>
          <a:xfrm rot="20789446">
            <a:off x="4041211" y="1872437"/>
            <a:ext cx="348843" cy="211888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5400000">
            <a:off x="4848260" y="3427549"/>
            <a:ext cx="348843" cy="106253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367062" y="3798791"/>
            <a:ext cx="265654" cy="2912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19"/>
          <p:cNvSpPr/>
          <p:nvPr/>
        </p:nvSpPr>
        <p:spPr>
          <a:xfrm>
            <a:off x="4866743" y="1861004"/>
            <a:ext cx="335141" cy="345279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20"/>
          <p:cNvSpPr/>
          <p:nvPr/>
        </p:nvSpPr>
        <p:spPr>
          <a:xfrm>
            <a:off x="6100599" y="3331544"/>
            <a:ext cx="335141" cy="345279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lus 21"/>
          <p:cNvSpPr/>
          <p:nvPr/>
        </p:nvSpPr>
        <p:spPr>
          <a:xfrm>
            <a:off x="5604978" y="2377474"/>
            <a:ext cx="335141" cy="345279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lus 22"/>
          <p:cNvSpPr/>
          <p:nvPr/>
        </p:nvSpPr>
        <p:spPr>
          <a:xfrm>
            <a:off x="3779024" y="5591013"/>
            <a:ext cx="335141" cy="345279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lus 23"/>
          <p:cNvSpPr/>
          <p:nvPr/>
        </p:nvSpPr>
        <p:spPr>
          <a:xfrm>
            <a:off x="2984816" y="5250917"/>
            <a:ext cx="335141" cy="345279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5632954" y="5123152"/>
            <a:ext cx="335141" cy="345279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6151628" y="4412240"/>
            <a:ext cx="335141" cy="345279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4783416" y="5651843"/>
            <a:ext cx="335141" cy="345279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842834" y="2396722"/>
            <a:ext cx="335141" cy="345279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361547" y="3216415"/>
            <a:ext cx="335141" cy="345279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2361547" y="4245632"/>
            <a:ext cx="335141" cy="345279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inus 30"/>
          <p:cNvSpPr/>
          <p:nvPr/>
        </p:nvSpPr>
        <p:spPr>
          <a:xfrm>
            <a:off x="6145762" y="3614771"/>
            <a:ext cx="341007" cy="33924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inus 31"/>
          <p:cNvSpPr/>
          <p:nvPr/>
        </p:nvSpPr>
        <p:spPr>
          <a:xfrm>
            <a:off x="4719232" y="5374305"/>
            <a:ext cx="341007" cy="33924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32"/>
          <p:cNvSpPr/>
          <p:nvPr/>
        </p:nvSpPr>
        <p:spPr>
          <a:xfrm>
            <a:off x="2410852" y="4586709"/>
            <a:ext cx="341007" cy="33924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33"/>
          <p:cNvSpPr/>
          <p:nvPr/>
        </p:nvSpPr>
        <p:spPr>
          <a:xfrm>
            <a:off x="5419448" y="4875472"/>
            <a:ext cx="341007" cy="33924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34"/>
          <p:cNvSpPr/>
          <p:nvPr/>
        </p:nvSpPr>
        <p:spPr>
          <a:xfrm>
            <a:off x="2842834" y="2695791"/>
            <a:ext cx="341007" cy="33924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35"/>
          <p:cNvSpPr/>
          <p:nvPr/>
        </p:nvSpPr>
        <p:spPr>
          <a:xfrm>
            <a:off x="2978950" y="5543928"/>
            <a:ext cx="341007" cy="33924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1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 – continents v. plates</a:t>
            </a:r>
            <a:br>
              <a:rPr lang="en-US" dirty="0" smtClean="0"/>
            </a:br>
            <a:r>
              <a:rPr lang="en-US" dirty="0" smtClean="0"/>
              <a:t>Not unlike Wegener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Conflation</a:t>
            </a:r>
          </a:p>
          <a:p>
            <a:endParaRPr lang="en-US" dirty="0"/>
          </a:p>
          <a:p>
            <a:pPr marL="365125" indent="-365125">
              <a:buNone/>
            </a:pPr>
            <a:r>
              <a:rPr lang="en-US" b="1" dirty="0"/>
              <a:t>Carrie:</a:t>
            </a:r>
            <a:r>
              <a:rPr lang="en-US" i="1" dirty="0"/>
              <a:t> Right.</a:t>
            </a:r>
            <a:r>
              <a:rPr lang="en-US" dirty="0"/>
              <a:t>  (She moves her hands in front of her face in opposite directions to create a horizontal circle) </a:t>
            </a:r>
            <a:r>
              <a:rPr lang="en-US" i="1" dirty="0"/>
              <a:t>Yeah, like in my mind, it's like the </a:t>
            </a:r>
            <a:r>
              <a:rPr lang="en-US" i="1" dirty="0">
                <a:solidFill>
                  <a:srgbClr val="FF0000"/>
                </a:solidFill>
              </a:rPr>
              <a:t>continents are still moving </a:t>
            </a:r>
            <a:r>
              <a:rPr lang="en-US" i="1" dirty="0"/>
              <a:t>and all of a sudden they’re going to come back together, and like, </a:t>
            </a:r>
            <a:r>
              <a:rPr lang="en-US" i="1" dirty="0">
                <a:solidFill>
                  <a:srgbClr val="FF0000"/>
                </a:solidFill>
              </a:rPr>
              <a:t>come in a circle and crash on the other side </a:t>
            </a:r>
            <a:r>
              <a:rPr lang="en-US" dirty="0"/>
              <a:t>(giggles). </a:t>
            </a:r>
            <a:r>
              <a:rPr lang="en-US" sz="1200" dirty="0"/>
              <a:t>(20140318:730-769)</a:t>
            </a:r>
            <a:endParaRPr lang="en-CA" sz="1200" dirty="0"/>
          </a:p>
          <a:p>
            <a:endParaRPr lang="en-US" dirty="0"/>
          </a:p>
        </p:txBody>
      </p:sp>
      <p:pic>
        <p:nvPicPr>
          <p:cNvPr id="4" name="Picture 3" descr="world-contin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284" y="2015207"/>
            <a:ext cx="8553390" cy="5846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3458" y="4164286"/>
            <a:ext cx="2278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Francek</a:t>
            </a:r>
            <a:r>
              <a:rPr lang="en-US" sz="2400" dirty="0" smtClean="0">
                <a:solidFill>
                  <a:schemeClr val="bg1"/>
                </a:solidFill>
              </a:rPr>
              <a:t>, 2013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Kirkby</a:t>
            </a:r>
            <a:r>
              <a:rPr lang="en-US" sz="2400" dirty="0" smtClean="0">
                <a:solidFill>
                  <a:schemeClr val="bg1"/>
                </a:solidFill>
              </a:rPr>
              <a:t>, 2013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6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02"/>
            <a:ext cx="8229600" cy="1143000"/>
          </a:xfrm>
        </p:spPr>
        <p:txBody>
          <a:bodyPr/>
          <a:lstStyle/>
          <a:p>
            <a:r>
              <a:rPr lang="en-US" dirty="0" smtClean="0"/>
              <a:t>Discussion – plate as a metaphor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Black hole</a:t>
            </a:r>
          </a:p>
          <a:p>
            <a:r>
              <a:rPr lang="en-US" dirty="0" smtClean="0"/>
              <a:t>Electron cloud</a:t>
            </a:r>
          </a:p>
          <a:p>
            <a:r>
              <a:rPr lang="en-US" dirty="0" smtClean="0"/>
              <a:t>Big bang</a:t>
            </a:r>
          </a:p>
          <a:p>
            <a:r>
              <a:rPr lang="en-US" dirty="0" smtClean="0"/>
              <a:t>Selfish gene</a:t>
            </a:r>
          </a:p>
          <a:p>
            <a:r>
              <a:rPr lang="en-US" dirty="0" smtClean="0"/>
              <a:t>DNA fingerprints</a:t>
            </a:r>
          </a:p>
          <a:p>
            <a:r>
              <a:rPr lang="en-US" dirty="0" smtClean="0"/>
              <a:t>Deep time (space = time)</a:t>
            </a:r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267979" y="1693188"/>
            <a:ext cx="646738" cy="3609783"/>
          </a:xfrm>
          <a:prstGeom prst="rightBrace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85270" y="2963079"/>
            <a:ext cx="2316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Convenient, but…</a:t>
            </a:r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16401" y="5355100"/>
            <a:ext cx="6426926" cy="1833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/>
              <a:t>“the </a:t>
            </a:r>
            <a:r>
              <a:rPr lang="en-US" sz="2000" i="1" dirty="0" smtClean="0"/>
              <a:t>lock and key</a:t>
            </a:r>
            <a:r>
              <a:rPr lang="en-US" sz="2000" dirty="0" smtClean="0"/>
              <a:t> principle…acted as an ‘epistemological obstacle’ to the molecularization of genetics…as its vivid imagery made it hard to adopt a different and new perspective.” </a:t>
            </a:r>
            <a:r>
              <a:rPr lang="en-US" sz="1200" dirty="0" smtClean="0"/>
              <a:t>(Müller-</a:t>
            </a:r>
            <a:r>
              <a:rPr lang="en-US" sz="1200" dirty="0" err="1" smtClean="0"/>
              <a:t>Wille</a:t>
            </a:r>
            <a:r>
              <a:rPr lang="en-US" sz="1200" dirty="0" smtClean="0"/>
              <a:t>, &amp; </a:t>
            </a:r>
            <a:r>
              <a:rPr lang="en-US" sz="1200" dirty="0" err="1" smtClean="0"/>
              <a:t>Rheinberger</a:t>
            </a:r>
            <a:r>
              <a:rPr lang="en-US" sz="1200" dirty="0" smtClean="0"/>
              <a:t>, 2012, p. 163)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881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22"/>
            <a:ext cx="8229600" cy="1143000"/>
          </a:xfrm>
        </p:spPr>
        <p:txBody>
          <a:bodyPr/>
          <a:lstStyle/>
          <a:p>
            <a:r>
              <a:rPr lang="en-US" dirty="0" smtClean="0"/>
              <a:t>Discussion – plate as a metaphor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00" y="1376744"/>
            <a:ext cx="7772620" cy="3398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568" t="17847" r="14440" b="28871"/>
          <a:stretch/>
        </p:blipFill>
        <p:spPr>
          <a:xfrm>
            <a:off x="13515" y="4103627"/>
            <a:ext cx="2655428" cy="2767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5328" y="1583630"/>
            <a:ext cx="4786188" cy="816430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1497421"/>
                <a:gd name="adj2" fmla="val 38239"/>
              </a:avLst>
            </a:prstTxWarp>
            <a:spAutoFit/>
          </a:bodyPr>
          <a:lstStyle/>
          <a:p>
            <a:r>
              <a:rPr lang="en-US" dirty="0" smtClean="0"/>
              <a:t>Separate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229069">
            <a:off x="483093" y="4751645"/>
            <a:ext cx="1036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Brit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 rot="439490">
            <a:off x="1157326" y="4885621"/>
            <a:ext cx="10429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 smtClean="0">
                <a:solidFill>
                  <a:prstClr val="black"/>
                </a:solidFill>
              </a:rPr>
              <a:t>ttle</a:t>
            </a:r>
            <a:endParaRPr lang="en-US" sz="40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 rot="846035">
            <a:off x="1219157" y="4696845"/>
            <a:ext cx="140157" cy="1126809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846035">
            <a:off x="1278072" y="4619819"/>
            <a:ext cx="193031" cy="121939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/>
          <p:cNvSpPr txBox="1">
            <a:spLocks noGrp="1"/>
          </p:cNvSpPr>
          <p:nvPr>
            <p:ph idx="1"/>
          </p:nvPr>
        </p:nvSpPr>
        <p:spPr>
          <a:xfrm>
            <a:off x="4078936" y="4926079"/>
            <a:ext cx="438745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 smtClean="0"/>
              <a:t>“The </a:t>
            </a:r>
            <a:r>
              <a:rPr lang="en-US" sz="2400" dirty="0"/>
              <a:t>more vivid the image, the more dangerously seductive and resistant to change it </a:t>
            </a:r>
            <a:r>
              <a:rPr lang="en-US" sz="2400" dirty="0" smtClean="0"/>
              <a:t>is.” </a:t>
            </a:r>
            <a:r>
              <a:rPr lang="en-US" sz="1200" dirty="0" smtClean="0"/>
              <a:t>(Ball, 2011)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363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asmBackground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9" name="TextBox 8"/>
          <p:cNvSpPr txBox="1"/>
          <p:nvPr/>
        </p:nvSpPr>
        <p:spPr>
          <a:xfrm rot="543359">
            <a:off x="5228749" y="2103400"/>
            <a:ext cx="215101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>
                <a:rot lat="1080000" lon="1800000" rev="0"/>
              </a:camera>
              <a:lightRig rig="threePt" dir="t"/>
            </a:scene3d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Science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6916" y="4800600"/>
            <a:ext cx="171708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>
                <a:rot lat="1080000" lon="2400000" rev="0"/>
              </a:camera>
              <a:lightRig rig="threePt" dir="t"/>
            </a:scene3d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Says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457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>
                <a:rot lat="1080000" lon="3000000" rev="0"/>
              </a:camera>
              <a:lightRig rig="threePt" dir="t"/>
            </a:scene3d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What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1524000"/>
            <a:ext cx="2090637" cy="707886"/>
          </a:xfrm>
          <a:prstGeom prst="rect">
            <a:avLst/>
          </a:prstGeom>
          <a:noFill/>
          <a:effectLst>
            <a:outerShdw blurRad="76200" dist="17399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1800000" lon="0" rev="0"/>
            </a:camera>
            <a:lightRig rig="threePt" dir="t"/>
          </a:scene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/>
                  </a:outerShdw>
                </a:effectLst>
              </a:rPr>
              <a:t>Common</a:t>
            </a:r>
            <a:endParaRPr lang="en-US" sz="4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2590800"/>
            <a:ext cx="2362200" cy="1015663"/>
          </a:xfrm>
          <a:prstGeom prst="rect">
            <a:avLst/>
          </a:prstGeom>
          <a:noFill/>
          <a:effectLst>
            <a:outerShdw blurRad="76200" dist="17399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1800000" lon="0" rev="0"/>
            </a:camera>
            <a:lightRig rig="threePt" dir="t"/>
          </a:scene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/>
                  </a:outerShdw>
                </a:effectLst>
              </a:rPr>
              <a:t>sense</a:t>
            </a:r>
            <a:endParaRPr lang="en-US" sz="6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5410200"/>
            <a:ext cx="3733800" cy="1569660"/>
          </a:xfrm>
          <a:prstGeom prst="rect">
            <a:avLst/>
          </a:prstGeom>
          <a:noFill/>
          <a:effectLst>
            <a:outerShdw blurRad="76200" dist="17399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2400000" lon="0" rev="0"/>
            </a:camera>
            <a:lightRig rig="threePt" dir="t"/>
          </a:scene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96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/>
                  </a:outerShdw>
                </a:effectLst>
              </a:rPr>
              <a:t>ideas</a:t>
            </a:r>
            <a:endParaRPr lang="en-US" sz="96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21240723">
            <a:off x="-192035" y="927665"/>
            <a:ext cx="7293696" cy="369332"/>
          </a:xfrm>
          <a:prstGeom prst="rect">
            <a:avLst/>
          </a:prstGeom>
        </p:spPr>
        <p:txBody>
          <a:bodyPr wrap="none">
            <a:spAutoFit/>
            <a:scene3d>
              <a:camera prst="isometricOffAxis1Left"/>
              <a:lightRig rig="threePt" dir="t"/>
            </a:scene3d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Halloun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Hestenes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1985;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Libarkin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&amp; Anderson, 2005; Cheek, 2010)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80" y="37586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RightUp">
                <a:rot lat="2100000" lon="19200000" rev="0"/>
              </a:camera>
              <a:lightRig rig="threePt" dir="t"/>
            </a:scene3d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Teaching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" y="42011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Right"/>
              <a:lightRig rig="threePt" dir="t"/>
            </a:scene3d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Fairweather</a:t>
            </a:r>
            <a:r>
              <a:rPr lang="en-US" sz="2800" dirty="0" smtClean="0">
                <a:solidFill>
                  <a:schemeClr val="bg1"/>
                </a:solidFill>
              </a:rPr>
              <a:t> (2008)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6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4961" y="-105911"/>
            <a:ext cx="10180841" cy="11430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Discussion – conceptual prematurity</a:t>
            </a:r>
            <a:r>
              <a:rPr lang="en-US" dirty="0" smtClean="0"/>
              <a:t>        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9619"/>
            <a:ext cx="6902100" cy="2535786"/>
          </a:xfrm>
        </p:spPr>
        <p:txBody>
          <a:bodyPr/>
          <a:lstStyle/>
          <a:p>
            <a:pPr marL="0" indent="0">
              <a:buNone/>
            </a:pPr>
            <a:r>
              <a:rPr lang="en-US" sz="2750" b="1" dirty="0" smtClean="0">
                <a:ln>
                  <a:solidFill>
                    <a:schemeClr val="bg1"/>
                  </a:solidFill>
                </a:ln>
              </a:rPr>
              <a:t>“</a:t>
            </a:r>
            <a:r>
              <a:rPr lang="en-US" sz="2750" b="1" dirty="0">
                <a:ln>
                  <a:solidFill>
                    <a:schemeClr val="bg1"/>
                  </a:solidFill>
                </a:ln>
              </a:rPr>
              <a:t>A discovery is premature if its </a:t>
            </a:r>
            <a:r>
              <a:rPr lang="en-US" sz="2750" b="1" dirty="0" smtClean="0">
                <a:ln>
                  <a:solidFill>
                    <a:schemeClr val="bg1"/>
                  </a:solidFill>
                </a:ln>
              </a:rPr>
              <a:t>implications          </a:t>
            </a:r>
            <a:r>
              <a:rPr lang="en-US" sz="2750" b="1" dirty="0">
                <a:ln>
                  <a:solidFill>
                    <a:schemeClr val="bg1"/>
                  </a:solidFill>
                </a:ln>
              </a:rPr>
              <a:t>cannot be connected by a series of </a:t>
            </a:r>
            <a:r>
              <a:rPr lang="en-US" sz="2750" b="1" dirty="0" smtClean="0">
                <a:ln>
                  <a:solidFill>
                    <a:schemeClr val="bg1"/>
                  </a:solidFill>
                </a:ln>
              </a:rPr>
              <a:t>                           simple, logical </a:t>
            </a:r>
            <a:r>
              <a:rPr lang="en-US" sz="2750" b="1" dirty="0">
                <a:ln>
                  <a:solidFill>
                    <a:schemeClr val="bg1"/>
                  </a:solidFill>
                </a:ln>
              </a:rPr>
              <a:t>steps to </a:t>
            </a:r>
            <a:r>
              <a:rPr lang="en-US" sz="2750" b="1" dirty="0" smtClean="0">
                <a:ln>
                  <a:solidFill>
                    <a:schemeClr val="bg1"/>
                  </a:solidFill>
                </a:ln>
              </a:rPr>
              <a:t>generally                            accepted knowledge.”                                                                               </a:t>
            </a:r>
            <a:r>
              <a:rPr lang="en-US" sz="1200" b="1" dirty="0">
                <a:ln>
                  <a:solidFill>
                    <a:schemeClr val="bg1"/>
                  </a:solidFill>
                </a:ln>
              </a:rPr>
              <a:t>(Stent, 2002,p. 24)</a:t>
            </a:r>
            <a:r>
              <a:rPr lang="en-US" sz="1200" b="1" dirty="0" smtClean="0">
                <a:ln>
                  <a:solidFill>
                    <a:schemeClr val="bg1"/>
                  </a:solidFill>
                </a:ln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3695" y="2332536"/>
            <a:ext cx="559030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50" dirty="0" smtClean="0"/>
              <a:t>                                            Plate </a:t>
            </a:r>
          </a:p>
          <a:p>
            <a:r>
              <a:rPr lang="en-US" sz="2750" dirty="0"/>
              <a:t> </a:t>
            </a:r>
            <a:r>
              <a:rPr lang="en-US" sz="2750" dirty="0" smtClean="0"/>
              <a:t>                                 tectonics and the </a:t>
            </a:r>
          </a:p>
          <a:p>
            <a:r>
              <a:rPr lang="en-US" sz="2750" dirty="0"/>
              <a:t> </a:t>
            </a:r>
            <a:r>
              <a:rPr lang="en-US" sz="2750" dirty="0" smtClean="0"/>
              <a:t>                 K-</a:t>
            </a:r>
            <a:r>
              <a:rPr lang="en-US" sz="2750" dirty="0" err="1" smtClean="0"/>
              <a:t>Pg</a:t>
            </a:r>
            <a:r>
              <a:rPr lang="en-US" sz="2750" dirty="0" smtClean="0"/>
              <a:t> extinction </a:t>
            </a:r>
            <a:r>
              <a:rPr lang="en-US" sz="1200" dirty="0" smtClean="0"/>
              <a:t>(Glen, 2002)</a:t>
            </a: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411393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144889" y="0"/>
            <a:ext cx="14111111" cy="6858000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26316"/>
              </a:avLst>
            </a:prstTxWarp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                   </a:t>
            </a:r>
          </a:p>
          <a:p>
            <a:r>
              <a:rPr lang="en-US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                                                      </a:t>
            </a:r>
            <a:r>
              <a:rPr lang="en-US" dirty="0" smtClean="0">
                <a:noFill/>
                <a:latin typeface="Calibri"/>
              </a:rPr>
              <a:t>Brittle</a:t>
            </a:r>
          </a:p>
          <a:p>
            <a:r>
              <a:rPr lang="en-US" dirty="0" smtClean="0">
                <a:noFill/>
                <a:latin typeface="Calibri"/>
              </a:rPr>
              <a:t>                                                   rocks </a:t>
            </a:r>
          </a:p>
          <a:p>
            <a:r>
              <a:rPr lang="en-US" dirty="0" smtClean="0">
                <a:noFill/>
                <a:latin typeface="Calibri"/>
              </a:rPr>
              <a:t>                                     (or plates)</a:t>
            </a:r>
          </a:p>
          <a:p>
            <a:endParaRPr lang="en-US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                 Elastic behavior</a:t>
            </a:r>
            <a:endParaRPr lang="en-US" dirty="0">
              <a:solidFill>
                <a:prstClr val="white"/>
              </a:solidFill>
              <a:latin typeface="Calibri"/>
            </a:endParaRPr>
          </a:p>
          <a:p>
            <a:endParaRPr lang="en-US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2777" y="723051"/>
            <a:ext cx="5305775" cy="43406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2070"/>
              </a:avLst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                                    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                         Brittle </a:t>
            </a:r>
            <a:r>
              <a:rPr lang="en-US" dirty="0">
                <a:solidFill>
                  <a:srgbClr val="FFFFFF"/>
                </a:solidFill>
              </a:rPr>
              <a:t>rocks</a:t>
            </a:r>
            <a:r>
              <a:rPr lang="en-US" dirty="0" smtClean="0">
                <a:solidFill>
                  <a:srgbClr val="FFFFFF"/>
                </a:solidFill>
              </a:rPr>
              <a:t>      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0989" y="1217711"/>
            <a:ext cx="5393233" cy="43406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7360"/>
              </a:avLst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                                    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              (or plates)            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5557" y="1905000"/>
            <a:ext cx="1326445" cy="301418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0039"/>
              </a:avLst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 ?</a:t>
            </a:r>
            <a:r>
              <a:rPr lang="en-US" dirty="0" smtClean="0">
                <a:noFill/>
              </a:rPr>
              <a:t>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062" y="2358818"/>
            <a:ext cx="2503056" cy="584594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7979"/>
              </a:avLst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?</a:t>
            </a:r>
            <a:r>
              <a:rPr lang="en-US" dirty="0" smtClean="0">
                <a:noFill/>
              </a:rPr>
              <a:t>j  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359" y="3064510"/>
            <a:ext cx="5926467" cy="75821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6336"/>
              </a:avLst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 ?</a:t>
            </a:r>
            <a:r>
              <a:rPr lang="en-US" dirty="0" err="1" smtClean="0">
                <a:noFill/>
              </a:rPr>
              <a:t>llllll</a:t>
            </a:r>
            <a:r>
              <a:rPr lang="en-US" dirty="0" smtClean="0">
                <a:solidFill>
                  <a:srgbClr val="FFFFFF"/>
                </a:solidFill>
              </a:rPr>
              <a:t>      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34961" y="-105911"/>
            <a:ext cx="101808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n>
                  <a:solidFill>
                    <a:schemeClr val="bg1"/>
                  </a:solidFill>
                </a:ln>
              </a:rPr>
              <a:t>Discussion – conceptual prematurity</a:t>
            </a:r>
            <a:r>
              <a:rPr lang="en-US" smtClean="0"/>
              <a:t>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3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75" y="0"/>
            <a:ext cx="10287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4513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Future Investigations</a:t>
            </a:r>
            <a:endParaRPr lang="en-US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64" y="1600200"/>
            <a:ext cx="8686800" cy="4525963"/>
          </a:xfrm>
        </p:spPr>
        <p:txBody>
          <a:bodyPr/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 different metaphor</a:t>
            </a:r>
          </a:p>
          <a:p>
            <a:pPr lvl="1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Lithosphere is the </a:t>
            </a:r>
            <a:r>
              <a:rPr lang="en-US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skin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of the earth</a:t>
            </a:r>
            <a:endParaRPr lang="en-US" sz="3600" b="1" i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 different perspective on boundaries</a:t>
            </a:r>
          </a:p>
          <a:p>
            <a:pPr lvl="1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Narrow regions of deformation define “plate boundaries”</a:t>
            </a:r>
          </a:p>
          <a:p>
            <a:endParaRPr lang="en-US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144889" y="0"/>
            <a:ext cx="14111111" cy="6858000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26316"/>
              </a:avLst>
            </a:prstTxWarp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                   </a:t>
            </a:r>
          </a:p>
          <a:p>
            <a:r>
              <a:rPr lang="en-US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                                                      </a:t>
            </a:r>
            <a:r>
              <a:rPr lang="en-US" dirty="0" smtClean="0">
                <a:noFill/>
                <a:latin typeface="Calibri"/>
              </a:rPr>
              <a:t>Brittle</a:t>
            </a:r>
          </a:p>
          <a:p>
            <a:r>
              <a:rPr lang="en-US" dirty="0" smtClean="0">
                <a:noFill/>
                <a:latin typeface="Calibri"/>
              </a:rPr>
              <a:t>                                                   rocks </a:t>
            </a:r>
          </a:p>
          <a:p>
            <a:r>
              <a:rPr lang="en-US" dirty="0" smtClean="0">
                <a:noFill/>
                <a:latin typeface="Calibri"/>
              </a:rPr>
              <a:t>                                     (or plates)</a:t>
            </a:r>
          </a:p>
          <a:p>
            <a:endParaRPr lang="en-US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                 Elastic behavior</a:t>
            </a:r>
            <a:endParaRPr lang="en-US" dirty="0">
              <a:solidFill>
                <a:prstClr val="white"/>
              </a:solidFill>
              <a:latin typeface="Calibri"/>
            </a:endParaRPr>
          </a:p>
          <a:p>
            <a:endParaRPr lang="en-US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37" y="76344"/>
            <a:ext cx="8229600" cy="1143000"/>
          </a:xfrm>
        </p:spPr>
        <p:txBody>
          <a:bodyPr/>
          <a:lstStyle/>
          <a:p>
            <a:r>
              <a:rPr lang="en-US" dirty="0"/>
              <a:t>Future Investigations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22777" y="723051"/>
            <a:ext cx="5305775" cy="43406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2070"/>
              </a:avLst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                                     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                                      Brittle 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rocks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       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0989" y="1217711"/>
            <a:ext cx="5393233" cy="43406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7360"/>
              </a:avLst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                                     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                           (or plates)              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5557" y="1905000"/>
            <a:ext cx="1326445" cy="301418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0039"/>
              </a:avLst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  ?</a:t>
            </a:r>
            <a:r>
              <a:rPr lang="en-US" dirty="0" smtClean="0">
                <a:noFill/>
                <a:latin typeface="Calibri"/>
              </a:rPr>
              <a:t>l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062" y="2358818"/>
            <a:ext cx="2503056" cy="584594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7979"/>
              </a:avLst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 ?</a:t>
            </a:r>
            <a:r>
              <a:rPr lang="en-US" dirty="0" smtClean="0">
                <a:noFill/>
                <a:latin typeface="Calibri"/>
              </a:rPr>
              <a:t>j  l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359" y="3064510"/>
            <a:ext cx="5926467" cy="75821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6336"/>
              </a:avLst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  ?</a:t>
            </a:r>
            <a:r>
              <a:rPr lang="en-US" dirty="0" err="1" smtClean="0">
                <a:noFill/>
                <a:latin typeface="Calibri"/>
              </a:rPr>
              <a:t>llllll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       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Picture 3" descr="Marble_Tongs_thumbna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5" y="0"/>
            <a:ext cx="1977410" cy="2640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3159" r="-3334" b="-19112"/>
          <a:stretch/>
        </p:blipFill>
        <p:spPr>
          <a:xfrm>
            <a:off x="6950944" y="2603064"/>
            <a:ext cx="2159638" cy="189184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136812">
            <a:off x="1941069" y="1380587"/>
            <a:ext cx="2273561" cy="1596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1465063">
            <a:off x="5411405" y="3282556"/>
            <a:ext cx="1533352" cy="1707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and-Red-RubberBa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71" y="4879227"/>
            <a:ext cx="1767368" cy="1728093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8511909">
            <a:off x="567941" y="4838859"/>
            <a:ext cx="631693" cy="16954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0" y="3581400"/>
            <a:ext cx="527936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Glenn Dolphin</a:t>
            </a:r>
          </a:p>
          <a:p>
            <a:pPr lvl="1"/>
            <a:r>
              <a:rPr lang="en-US" dirty="0" err="1" smtClean="0"/>
              <a:t>Glenn.dolphin@ucalgary.ca</a:t>
            </a:r>
            <a:endParaRPr lang="en-US" dirty="0" smtClean="0"/>
          </a:p>
          <a:p>
            <a:r>
              <a:rPr lang="en-US" dirty="0" smtClean="0"/>
              <a:t>Wendy Benoit</a:t>
            </a:r>
            <a:endParaRPr lang="en-US" dirty="0"/>
          </a:p>
          <a:p>
            <a:pPr lvl="1"/>
            <a:r>
              <a:rPr lang="en-US" dirty="0" err="1" smtClean="0"/>
              <a:t>wlbenoit</a:t>
            </a:r>
            <a:r>
              <a:rPr lang="en-US" dirty="0" err="1"/>
              <a:t>@</a:t>
            </a:r>
            <a:r>
              <a:rPr lang="en-US" dirty="0" err="1" smtClean="0"/>
              <a:t>ucalgary.ca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 descr="contact-can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57550"/>
            <a:ext cx="4095750" cy="3600450"/>
          </a:xfrm>
          <a:prstGeom prst="rect">
            <a:avLst/>
          </a:prstGeom>
        </p:spPr>
      </p:pic>
      <p:pic>
        <p:nvPicPr>
          <p:cNvPr id="5" name="Picture 4" descr="contact-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2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Interlude #1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b="-1"/>
          <a:stretch/>
        </p:blipFill>
        <p:spPr bwMode="auto">
          <a:xfrm>
            <a:off x="0" y="1417638"/>
            <a:ext cx="9144000" cy="556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Aristotle model minus 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668"/>
            <a:ext cx="2971800" cy="427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world_map_landbridges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304800"/>
            <a:ext cx="61722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411" y="3043237"/>
            <a:ext cx="2839589" cy="393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58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Aristotle model minus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26" y="1148253"/>
            <a:ext cx="2521207" cy="362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87" y="228600"/>
            <a:ext cx="8229600" cy="1143000"/>
          </a:xfrm>
        </p:spPr>
        <p:txBody>
          <a:bodyPr/>
          <a:lstStyle/>
          <a:p>
            <a:r>
              <a:rPr lang="en-US" dirty="0" smtClean="0"/>
              <a:t>Historical Interlude #2</a:t>
            </a:r>
            <a:endParaRPr lang="en-US" dirty="0"/>
          </a:p>
        </p:txBody>
      </p:sp>
      <p:pic>
        <p:nvPicPr>
          <p:cNvPr id="5" name="Picture 7" descr="world_map_landbridges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34194"/>
            <a:ext cx="4031741" cy="30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87" y="1400126"/>
            <a:ext cx="3934591" cy="23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09" y="3834194"/>
            <a:ext cx="1754779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Aristotle_Altemps_Inv857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26" y="1148252"/>
            <a:ext cx="2007093" cy="268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111296" y="3225582"/>
            <a:ext cx="1676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Aristotle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384-322 BC</a:t>
            </a:r>
          </a:p>
        </p:txBody>
      </p:sp>
      <p:pic>
        <p:nvPicPr>
          <p:cNvPr id="11" name="Picture 1" descr="Eduard_Sueß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947" y="1148253"/>
            <a:ext cx="1827361" cy="274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James Dan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1123271"/>
            <a:ext cx="1894507" cy="271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848961" y="3040638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dirty="0"/>
              <a:t>1813-1895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6833252" y="3040638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dirty="0"/>
              <a:t>1831-1914</a:t>
            </a: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4" y="3834192"/>
            <a:ext cx="2180937" cy="302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89" y="3834192"/>
            <a:ext cx="2838371" cy="300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09" y="3834192"/>
            <a:ext cx="2124961" cy="300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6393752" y="6265989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dirty="0"/>
              <a:t>1880-1930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3704060" y="6193413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</a:rPr>
              <a:t>Bailey Willis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1857-1949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663569" y="6064086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</a:rPr>
              <a:t>1858-1942</a:t>
            </a:r>
          </a:p>
        </p:txBody>
      </p:sp>
    </p:spTree>
    <p:extLst>
      <p:ext uri="{BB962C8B-B14F-4D97-AF65-F5344CB8AC3E}">
        <p14:creationId xmlns:p14="http://schemas.microsoft.com/office/powerpoint/2010/main" val="247544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 deposits_tharp-heezen-profi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97" y="1481016"/>
            <a:ext cx="5979762" cy="3561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Interlude #3</a:t>
            </a:r>
            <a:endParaRPr lang="en-US" dirty="0"/>
          </a:p>
        </p:txBody>
      </p:sp>
      <p:pic>
        <p:nvPicPr>
          <p:cNvPr id="7" name="Picture 6" descr="Marine deposits_Thar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99" y="3999562"/>
            <a:ext cx="3652105" cy="2872989"/>
          </a:xfrm>
          <a:prstGeom prst="rect">
            <a:avLst/>
          </a:prstGeom>
        </p:spPr>
      </p:pic>
      <p:pic>
        <p:nvPicPr>
          <p:cNvPr id="6" name="Picture 5" descr="Marine deposits_transatlantic cab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09" y="3999562"/>
            <a:ext cx="4526937" cy="2858438"/>
          </a:xfrm>
          <a:prstGeom prst="rect">
            <a:avLst/>
          </a:prstGeom>
        </p:spPr>
      </p:pic>
      <p:pic>
        <p:nvPicPr>
          <p:cNvPr id="5" name="Picture 4" descr="Marine deposits_HMS Challeng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" y="1531152"/>
            <a:ext cx="3738980" cy="5341399"/>
          </a:xfrm>
          <a:prstGeom prst="rect">
            <a:avLst/>
          </a:prstGeom>
        </p:spPr>
      </p:pic>
      <p:pic>
        <p:nvPicPr>
          <p:cNvPr id="4" name="Picture 3" descr="Marine deposits_brookessounding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" y="2537059"/>
            <a:ext cx="574306" cy="13639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96440" y="6211669"/>
            <a:ext cx="1346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Marie Tharp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1920-2006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9" descr="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228600"/>
            <a:ext cx="61722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ap heat flow nobound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657600"/>
            <a:ext cx="62484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map sediment thicknes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54102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map global_topo_large 0 degre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609600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12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Interlude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WWSSN</a:t>
            </a:r>
            <a:r>
              <a:rPr lang="en-US" dirty="0" smtClean="0">
                <a:sym typeface="Wingdings"/>
              </a:rPr>
              <a:t> earthquake browser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3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Interlude #5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“Geo-poetry” and an expanding earth </a:t>
            </a:r>
            <a:r>
              <a:rPr lang="en-US" dirty="0" smtClean="0">
                <a:sym typeface="Wingdings"/>
              </a:rPr>
              <a:t>draw spatial/static, causal/dynamic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1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60"/>
            <a:ext cx="34329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Historical Prelude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778" y="0"/>
            <a:ext cx="5850222" cy="400830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t="9382" b="9382"/>
          <a:stretch>
            <a:fillRect/>
          </a:stretch>
        </p:blipFill>
        <p:spPr>
          <a:xfrm>
            <a:off x="0" y="2844393"/>
            <a:ext cx="7297978" cy="4013607"/>
          </a:xfrm>
          <a:prstGeom prst="rect">
            <a:avLst/>
          </a:prstGeom>
        </p:spPr>
      </p:pic>
      <p:pic>
        <p:nvPicPr>
          <p:cNvPr id="7" name="Picture 3" descr="C:\Users\Owner\Desktop\EarthquakeMach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160" y="0"/>
            <a:ext cx="915616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04374" y="2595676"/>
            <a:ext cx="5378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What is an earthquake?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Where does the energy for an earthquake come from?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361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221971"/>
            <a:ext cx="236502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Braiding history, inquiry, model-building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572" y="56022"/>
            <a:ext cx="6166095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5303396"/>
            <a:ext cx="2055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Herreid</a:t>
            </a:r>
            <a:r>
              <a:rPr lang="en-US" dirty="0" smtClean="0"/>
              <a:t> (2007)</a:t>
            </a:r>
          </a:p>
          <a:p>
            <a:r>
              <a:rPr lang="en-US" dirty="0" smtClean="0"/>
              <a:t>Allchin (2013, 2014)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59873" y="6293114"/>
            <a:ext cx="196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Dolphin (in 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0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eckl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244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208735">
            <a:off x="4296131" y="-902848"/>
            <a:ext cx="4648200" cy="8792295"/>
          </a:xfrm>
          <a:solidFill>
            <a:schemeClr val="bg1"/>
          </a:solidFill>
          <a:ln w="0">
            <a:noFill/>
            <a:prstDash val="sysDot"/>
          </a:ln>
          <a:effectLst>
            <a:outerShdw blurRad="317500" dir="2700000" algn="ctr">
              <a:srgbClr val="000000">
                <a:alpha val="0"/>
              </a:srgbClr>
            </a:outerShdw>
          </a:effectLst>
          <a:scene3d>
            <a:camera prst="perspectiveFront" fov="3300000">
              <a:rot lat="19800000" lon="20400000" rev="3000000"/>
            </a:camera>
            <a:lightRig rig="flood" dir="t"/>
          </a:scene3d>
          <a:sp3d extrusionH="38100" contourW="12700" prstMaterial="clear">
            <a:contourClr>
              <a:schemeClr val="bg1"/>
            </a:contourClr>
          </a:sp3d>
        </p:spPr>
        <p:txBody>
          <a:bodyPr>
            <a:normAutofit/>
          </a:bodyPr>
          <a:lstStyle/>
          <a:p>
            <a:r>
              <a:rPr lang="en-US" sz="2800" dirty="0" smtClean="0"/>
              <a:t>Physical science course in a Natural Science program</a:t>
            </a:r>
          </a:p>
          <a:p>
            <a:r>
              <a:rPr lang="en-US" sz="2800" dirty="0" smtClean="0"/>
              <a:t>Instructor is a chemistry and natural science instructor</a:t>
            </a:r>
          </a:p>
          <a:p>
            <a:r>
              <a:rPr lang="en-US" sz="2800" dirty="0" smtClean="0"/>
              <a:t>PD for case implementation included meetings before and during instruction</a:t>
            </a:r>
          </a:p>
          <a:p>
            <a:r>
              <a:rPr lang="en-US" sz="2800" dirty="0" smtClean="0"/>
              <a:t>5 female undergraduate education majors</a:t>
            </a:r>
          </a:p>
          <a:p>
            <a:r>
              <a:rPr lang="en-US" sz="2800" dirty="0" smtClean="0"/>
              <a:t>Participant observer – Audio recorded (subsequently transcribed) and hand written notes (Four consecutive 1.5-hour classes)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603532">
            <a:off x="-898438" y="974262"/>
            <a:ext cx="33528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Methods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4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logic history-coil-sp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" y="1782763"/>
            <a:ext cx="2253494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02"/>
            <a:ext cx="8229600" cy="1143000"/>
          </a:xfrm>
        </p:spPr>
        <p:txBody>
          <a:bodyPr/>
          <a:lstStyle/>
          <a:p>
            <a:r>
              <a:rPr lang="en-US" dirty="0"/>
              <a:t>Theoretical framework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77" y="2565669"/>
            <a:ext cx="553998" cy="36725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Concepts in the making</a:t>
            </a: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7287" y="5550168"/>
            <a:ext cx="1933786" cy="1031088"/>
          </a:xfrm>
          <a:prstGeom prst="rect">
            <a:avLst/>
          </a:prstGeom>
          <a:noFill/>
        </p:spPr>
        <p:txBody>
          <a:bodyPr wrap="none">
            <a:prstTxWarp prst="textArchDownPour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5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Observations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6868" y="5063599"/>
            <a:ext cx="1763951" cy="715447"/>
          </a:xfrm>
          <a:prstGeom prst="rect">
            <a:avLst/>
          </a:prstGeom>
          <a:noFill/>
        </p:spPr>
        <p:txBody>
          <a:bodyPr wrap="none">
            <a:prstTxWarp prst="textButtonPour">
              <a:avLst>
                <a:gd name="adj1" fmla="val 9340625"/>
                <a:gd name="adj2" fmla="val 45069"/>
              </a:avLst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5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Concept</a:t>
            </a:r>
            <a:endParaRPr lang="en-CA" sz="5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3028" y="1636544"/>
            <a:ext cx="207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Usefulness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67367" y="1782766"/>
            <a:ext cx="0" cy="445544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949" y="2852899"/>
            <a:ext cx="1969202" cy="19305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242" y="3013759"/>
            <a:ext cx="2321024" cy="19696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351" y="5063598"/>
            <a:ext cx="4112909" cy="17944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90" y="990210"/>
            <a:ext cx="5026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Model-based learning</a:t>
            </a:r>
            <a:r>
              <a:rPr lang="en-US" sz="1200" dirty="0"/>
              <a:t> </a:t>
            </a:r>
            <a:r>
              <a:rPr lang="en-US" sz="1200" dirty="0" smtClean="0"/>
              <a:t> (Clement &amp; Rae-Ramirez, 2008) </a:t>
            </a:r>
            <a:endParaRPr lang="en-US" sz="1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150" y="1058696"/>
            <a:ext cx="1718849" cy="18594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56298" y="1451875"/>
            <a:ext cx="3137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Descriptive?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Explanatory?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Dissonance?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Knowledge gap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Inconsistency </a:t>
            </a:r>
          </a:p>
        </p:txBody>
      </p:sp>
    </p:spTree>
    <p:extLst>
      <p:ext uri="{BB962C8B-B14F-4D97-AF65-F5344CB8AC3E}">
        <p14:creationId xmlns:p14="http://schemas.microsoft.com/office/powerpoint/2010/main" val="250989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accretion</a:t>
            </a:r>
          </a:p>
          <a:p>
            <a:r>
              <a:rPr lang="en-US" dirty="0" smtClean="0"/>
              <a:t>Descriptive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5413" y="4537824"/>
            <a:ext cx="73853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/>
            <a:r>
              <a:rPr lang="en-US" sz="2800" b="1" dirty="0" smtClean="0"/>
              <a:t>Danielle</a:t>
            </a:r>
            <a:r>
              <a:rPr lang="en-US" sz="2800" dirty="0" smtClean="0"/>
              <a:t>: </a:t>
            </a:r>
            <a:r>
              <a:rPr lang="en-US" sz="2800" i="1" dirty="0"/>
              <a:t>Yes. So, with one elastic and two rocks, it goes like </a:t>
            </a:r>
            <a:r>
              <a:rPr lang="en-US" sz="2800" i="1" dirty="0" smtClean="0"/>
              <a:t>this</a:t>
            </a:r>
            <a:r>
              <a:rPr lang="en-US" sz="2800" dirty="0" smtClean="0"/>
              <a:t>. </a:t>
            </a:r>
            <a:r>
              <a:rPr lang="en-US" sz="2800" dirty="0"/>
              <a:t>(She pulls the earthquake machine across the sandpaper .</a:t>
            </a:r>
            <a:r>
              <a:rPr lang="en-US" sz="2800" dirty="0" smtClean="0"/>
              <a:t>) </a:t>
            </a:r>
            <a:r>
              <a:rPr lang="en-US" sz="1200" dirty="0" smtClean="0"/>
              <a:t>(20140320:711-713)</a:t>
            </a:r>
            <a:endParaRPr lang="en-US" sz="1200" dirty="0"/>
          </a:p>
          <a:p>
            <a:pPr marL="365125" indent="-365125"/>
            <a:r>
              <a:rPr lang="en-US" sz="2800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032" y="1417638"/>
            <a:ext cx="36068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2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300" dirty="0" smtClean="0"/>
              <a:t>Conflating “continents” with “plates”</a:t>
            </a:r>
          </a:p>
          <a:p>
            <a:endParaRPr lang="en-US" dirty="0"/>
          </a:p>
          <a:p>
            <a:pPr marL="365125" indent="-365125">
              <a:buNone/>
            </a:pPr>
            <a:r>
              <a:rPr lang="en-US" b="1" dirty="0" smtClean="0"/>
              <a:t>Danielle</a:t>
            </a:r>
            <a:r>
              <a:rPr lang="en-US" b="1" dirty="0"/>
              <a:t>:</a:t>
            </a:r>
            <a:r>
              <a:rPr lang="en-US" i="1" dirty="0"/>
              <a:t> It's pushing down the elastic into the sandpaper. But are the </a:t>
            </a:r>
            <a:r>
              <a:rPr lang="en-US" i="1" dirty="0">
                <a:solidFill>
                  <a:srgbClr val="FF0000"/>
                </a:solidFill>
              </a:rPr>
              <a:t>spaces between the plates </a:t>
            </a:r>
            <a:r>
              <a:rPr lang="en-US" i="1" dirty="0"/>
              <a:t>that…</a:t>
            </a:r>
            <a:endParaRPr lang="en-CA" dirty="0"/>
          </a:p>
          <a:p>
            <a:pPr marL="365125" indent="-365125">
              <a:buNone/>
            </a:pPr>
            <a:r>
              <a:rPr lang="en-US" b="1" dirty="0"/>
              <a:t>Carrie:</a:t>
            </a:r>
            <a:r>
              <a:rPr lang="en-US" dirty="0"/>
              <a:t> </a:t>
            </a:r>
            <a:r>
              <a:rPr lang="en-US" i="1" dirty="0"/>
              <a:t>Substantial.</a:t>
            </a:r>
            <a:endParaRPr lang="en-CA" dirty="0"/>
          </a:p>
          <a:p>
            <a:pPr marL="365125" indent="-365125">
              <a:buNone/>
            </a:pPr>
            <a:r>
              <a:rPr lang="en-US" b="1" dirty="0"/>
              <a:t>Danielle:</a:t>
            </a:r>
            <a:r>
              <a:rPr lang="en-US" i="1" dirty="0"/>
              <a:t> Yeah, </a:t>
            </a:r>
            <a:r>
              <a:rPr lang="en-US" i="1" dirty="0">
                <a:solidFill>
                  <a:srgbClr val="FF0000"/>
                </a:solidFill>
              </a:rPr>
              <a:t>that substantial</a:t>
            </a:r>
            <a:r>
              <a:rPr lang="en-US" i="1" dirty="0"/>
              <a:t>.</a:t>
            </a:r>
            <a:endParaRPr lang="en-CA" dirty="0"/>
          </a:p>
          <a:p>
            <a:pPr marL="365125" indent="-365125">
              <a:buNone/>
            </a:pPr>
            <a:r>
              <a:rPr lang="en-US" b="1" dirty="0"/>
              <a:t>Carrie:</a:t>
            </a:r>
            <a:r>
              <a:rPr lang="en-US" i="1" dirty="0"/>
              <a:t> Yeah, I hope not. Like you are just standing there and it's going to collapse one day.</a:t>
            </a:r>
            <a:r>
              <a:rPr lang="en-US" dirty="0"/>
              <a:t> </a:t>
            </a:r>
            <a:r>
              <a:rPr lang="en-US" sz="1300" dirty="0"/>
              <a:t>(20140320:557-568)</a:t>
            </a:r>
            <a:endParaRPr lang="en-CA" sz="13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7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300" dirty="0"/>
              <a:t>Conflating “continents” with “plates</a:t>
            </a:r>
            <a:r>
              <a:rPr lang="en-US" sz="4300" dirty="0" smtClean="0"/>
              <a:t>”</a:t>
            </a:r>
          </a:p>
          <a:p>
            <a:endParaRPr lang="en-US" dirty="0"/>
          </a:p>
          <a:p>
            <a:pPr marL="365125" marR="1165860" indent="-365125">
              <a:spcAft>
                <a:spcPts val="0"/>
              </a:spcAft>
              <a:buNone/>
            </a:pPr>
            <a:r>
              <a:rPr lang="en-US" b="1" dirty="0" smtClean="0">
                <a:highlight>
                  <a:srgbClr val="FF00FF"/>
                </a:highlight>
                <a:ea typeface="ＭＳ 明朝"/>
                <a:cs typeface="Times New Roman"/>
              </a:rPr>
              <a:t>Julie:</a:t>
            </a:r>
            <a:r>
              <a:rPr lang="en-US" dirty="0" smtClean="0">
                <a:highlight>
                  <a:srgbClr val="FF00FF"/>
                </a:highlight>
                <a:ea typeface="ＭＳ 明朝"/>
                <a:cs typeface="Times New Roman"/>
              </a:rPr>
              <a:t> </a:t>
            </a:r>
            <a:r>
              <a:rPr lang="en-US" i="1" dirty="0">
                <a:solidFill>
                  <a:srgbClr val="FF0000"/>
                </a:solidFill>
                <a:highlight>
                  <a:srgbClr val="FF00FF"/>
                </a:highlight>
                <a:ea typeface="ＭＳ 明朝"/>
                <a:cs typeface="Times New Roman"/>
              </a:rPr>
              <a:t>How many tectonic plates are there</a:t>
            </a:r>
            <a:r>
              <a:rPr lang="en-US" sz="1800" i="1" dirty="0">
                <a:highlight>
                  <a:srgbClr val="FF00FF"/>
                </a:highlight>
                <a:ea typeface="ＭＳ 明朝"/>
                <a:cs typeface="Times New Roman"/>
              </a:rPr>
              <a:t> </a:t>
            </a:r>
            <a:r>
              <a:rPr lang="en-US" i="1" dirty="0">
                <a:highlight>
                  <a:srgbClr val="FF00FF"/>
                </a:highlight>
                <a:ea typeface="ＭＳ 明朝"/>
                <a:cs typeface="Times New Roman"/>
              </a:rPr>
              <a:t>? </a:t>
            </a:r>
            <a:r>
              <a:rPr lang="en-US" dirty="0">
                <a:highlight>
                  <a:srgbClr val="FF00FF"/>
                </a:highlight>
                <a:ea typeface="ＭＳ 明朝"/>
                <a:cs typeface="Times New Roman"/>
              </a:rPr>
              <a:t>[There is about a three or four seconds pause and everyone starts to laugh</a:t>
            </a:r>
            <a:r>
              <a:rPr lang="en-US" dirty="0" smtClean="0">
                <a:highlight>
                  <a:srgbClr val="FF00FF"/>
                </a:highlight>
                <a:ea typeface="ＭＳ 明朝"/>
                <a:cs typeface="Times New Roman"/>
              </a:rPr>
              <a:t>]</a:t>
            </a:r>
            <a:endParaRPr lang="en-CA" dirty="0">
              <a:ea typeface="ＭＳ 明朝"/>
              <a:cs typeface="Times New Roman"/>
            </a:endParaRPr>
          </a:p>
          <a:p>
            <a:pPr marL="365125" marR="1165860" indent="-365125">
              <a:spcAft>
                <a:spcPts val="0"/>
              </a:spcAft>
              <a:buNone/>
            </a:pPr>
            <a:r>
              <a:rPr lang="en-US" b="1" dirty="0" smtClean="0">
                <a:highlight>
                  <a:srgbClr val="FF00FF"/>
                </a:highlight>
                <a:ea typeface="ＭＳ 明朝"/>
                <a:cs typeface="Times New Roman"/>
              </a:rPr>
              <a:t>Danielle:</a:t>
            </a:r>
            <a:r>
              <a:rPr lang="en-US" dirty="0" smtClean="0">
                <a:highlight>
                  <a:srgbClr val="FF00FF"/>
                </a:highlight>
                <a:ea typeface="ＭＳ 明朝"/>
                <a:cs typeface="Times New Roman"/>
              </a:rPr>
              <a:t> </a:t>
            </a:r>
            <a:r>
              <a:rPr lang="en-US" i="1" dirty="0">
                <a:highlight>
                  <a:srgbClr val="FF00FF"/>
                </a:highlight>
                <a:ea typeface="ＭＳ 明朝"/>
                <a:cs typeface="Times New Roman"/>
              </a:rPr>
              <a:t>I don't </a:t>
            </a:r>
            <a:r>
              <a:rPr lang="en-US" i="1" dirty="0" smtClean="0">
                <a:highlight>
                  <a:srgbClr val="FF00FF"/>
                </a:highlight>
                <a:ea typeface="ＭＳ 明朝"/>
                <a:cs typeface="Times New Roman"/>
              </a:rPr>
              <a:t>know.</a:t>
            </a:r>
            <a:endParaRPr lang="en-CA" i="1" dirty="0" smtClean="0">
              <a:highlight>
                <a:srgbClr val="FF00FF"/>
              </a:highlight>
              <a:ea typeface="ＭＳ 明朝"/>
              <a:cs typeface="Times New Roman"/>
            </a:endParaRPr>
          </a:p>
          <a:p>
            <a:pPr marL="365125" marR="1165860" indent="-365125">
              <a:spcAft>
                <a:spcPts val="0"/>
              </a:spcAft>
              <a:buNone/>
            </a:pPr>
            <a:r>
              <a:rPr lang="en-US" b="1" dirty="0" smtClean="0">
                <a:highlight>
                  <a:srgbClr val="FF00FF"/>
                </a:highlight>
                <a:ea typeface="ＭＳ 明朝"/>
                <a:cs typeface="Times New Roman"/>
              </a:rPr>
              <a:t>Carrie:</a:t>
            </a:r>
            <a:r>
              <a:rPr lang="en-US" dirty="0" smtClean="0">
                <a:highlight>
                  <a:srgbClr val="FF00FF"/>
                </a:highlight>
                <a:ea typeface="ＭＳ 明朝"/>
                <a:cs typeface="Times New Roman"/>
              </a:rPr>
              <a:t> </a:t>
            </a:r>
            <a:r>
              <a:rPr lang="en-US" i="1" dirty="0">
                <a:highlight>
                  <a:srgbClr val="FF00FF"/>
                </a:highlight>
                <a:ea typeface="ＭＳ 明朝"/>
                <a:cs typeface="Times New Roman"/>
              </a:rPr>
              <a:t>For some reason, I think- </a:t>
            </a:r>
            <a:r>
              <a:rPr lang="en-US" i="1" dirty="0">
                <a:solidFill>
                  <a:srgbClr val="FF0000"/>
                </a:solidFill>
                <a:highlight>
                  <a:srgbClr val="FF00FF"/>
                </a:highlight>
                <a:ea typeface="ＭＳ 明朝"/>
                <a:cs typeface="Times New Roman"/>
              </a:rPr>
              <a:t>The first thing that comes to mind is seven</a:t>
            </a:r>
            <a:r>
              <a:rPr lang="en-US" i="1" dirty="0">
                <a:highlight>
                  <a:srgbClr val="FF00FF"/>
                </a:highlight>
                <a:ea typeface="ＭＳ 明朝"/>
                <a:cs typeface="Times New Roman"/>
              </a:rPr>
              <a:t>, but I don't think that's right</a:t>
            </a:r>
            <a:r>
              <a:rPr lang="en-US" sz="1800" i="1" dirty="0">
                <a:highlight>
                  <a:srgbClr val="FF00FF"/>
                </a:highlight>
                <a:ea typeface="ＭＳ 明朝"/>
                <a:cs typeface="Times New Roman"/>
              </a:rPr>
              <a:t> </a:t>
            </a:r>
            <a:r>
              <a:rPr lang="en-CA" i="1" dirty="0" smtClean="0">
                <a:highlight>
                  <a:srgbClr val="FF00FF"/>
                </a:highlight>
              </a:rPr>
              <a:t>.</a:t>
            </a:r>
            <a:r>
              <a:rPr lang="en-US" sz="1300" dirty="0" smtClean="0">
                <a:ea typeface="ＭＳ 明朝"/>
                <a:cs typeface="Times New Roman"/>
              </a:rPr>
              <a:t>(20140327:513-521)</a:t>
            </a:r>
            <a:endParaRPr lang="en-CA" sz="1300" dirty="0">
              <a:ea typeface="ＭＳ 明朝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3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20479</TotalTime>
  <Words>985</Words>
  <Application>Microsoft Macintosh PowerPoint</Application>
  <PresentationFormat>On-screen Show (4:3)</PresentationFormat>
  <Paragraphs>209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1_Office Theme</vt:lpstr>
      <vt:lpstr>The History of Geology as a Modern Tool for Teaching Geology</vt:lpstr>
      <vt:lpstr>PowerPoint Presentation</vt:lpstr>
      <vt:lpstr>Historical Prelude</vt:lpstr>
      <vt:lpstr>Braiding history, inquiry, model-building</vt:lpstr>
      <vt:lpstr>Methods</vt:lpstr>
      <vt:lpstr>Theoretical framework</vt:lpstr>
      <vt:lpstr>Findings</vt:lpstr>
      <vt:lpstr>Findings</vt:lpstr>
      <vt:lpstr>Findings</vt:lpstr>
      <vt:lpstr>Findings</vt:lpstr>
      <vt:lpstr>Findings</vt:lpstr>
      <vt:lpstr>Findings</vt:lpstr>
      <vt:lpstr>Findings</vt:lpstr>
      <vt:lpstr>Findings</vt:lpstr>
      <vt:lpstr>Findings</vt:lpstr>
      <vt:lpstr>Discussion – accretion &amp; description</vt:lpstr>
      <vt:lpstr>Discussion – continents v. plates Not unlike Wegener</vt:lpstr>
      <vt:lpstr>Discussion – plate as a metaphor</vt:lpstr>
      <vt:lpstr>Discussion – plate as a metaphor</vt:lpstr>
      <vt:lpstr>Discussion – conceptual prematurity              </vt:lpstr>
      <vt:lpstr>PowerPoint Presentation</vt:lpstr>
      <vt:lpstr>Future Investigations</vt:lpstr>
      <vt:lpstr>Future Investigations</vt:lpstr>
      <vt:lpstr>PowerPoint Presentation</vt:lpstr>
      <vt:lpstr>Historical Interlude #1</vt:lpstr>
      <vt:lpstr>Historical Interlude #2</vt:lpstr>
      <vt:lpstr>Historical Interlude #3</vt:lpstr>
      <vt:lpstr>Historical Interlude #4</vt:lpstr>
      <vt:lpstr>Historical Interlude #5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History of Geology as a Modern Tool for Teaching Geology</dc:title>
  <dc:creator>Anonymous Reviewer</dc:creator>
  <cp:lastModifiedBy>Anonymous Reviewer</cp:lastModifiedBy>
  <cp:revision>82</cp:revision>
  <dcterms:created xsi:type="dcterms:W3CDTF">2014-09-27T03:08:39Z</dcterms:created>
  <dcterms:modified xsi:type="dcterms:W3CDTF">2014-10-19T20:54:57Z</dcterms:modified>
</cp:coreProperties>
</file>