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4"/>
  </p:notesMasterIdLst>
  <p:handoutMasterIdLst>
    <p:handoutMasterId r:id="rId15"/>
  </p:handoutMasterIdLst>
  <p:sldIdLst>
    <p:sldId id="482" r:id="rId2"/>
    <p:sldId id="437" r:id="rId3"/>
    <p:sldId id="485" r:id="rId4"/>
    <p:sldId id="483" r:id="rId5"/>
    <p:sldId id="491" r:id="rId6"/>
    <p:sldId id="473" r:id="rId7"/>
    <p:sldId id="424" r:id="rId8"/>
    <p:sldId id="498" r:id="rId9"/>
    <p:sldId id="501" r:id="rId10"/>
    <p:sldId id="429" r:id="rId11"/>
    <p:sldId id="457" r:id="rId12"/>
    <p:sldId id="486" r:id="rId13"/>
  </p:sldIdLst>
  <p:sldSz cx="9144000" cy="6858000" type="screen4x3"/>
  <p:notesSz cx="7102475" cy="93884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99"/>
    <a:srgbClr val="FF0000"/>
    <a:srgbClr val="CCFF99"/>
    <a:srgbClr val="FF0066"/>
    <a:srgbClr val="0000FF"/>
    <a:srgbClr val="FFFFCC"/>
    <a:srgbClr val="000000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inimized" horzBarState="maximized">
    <p:restoredLeft sz="10413" autoAdjust="0"/>
    <p:restoredTop sz="68232" autoAdjust="0"/>
  </p:normalViewPr>
  <p:slideViewPr>
    <p:cSldViewPr>
      <p:cViewPr>
        <p:scale>
          <a:sx n="70" d="100"/>
          <a:sy n="70" d="100"/>
        </p:scale>
        <p:origin x="-1762" y="-28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>
        <p:scale>
          <a:sx n="100" d="100"/>
          <a:sy n="100" d="100"/>
        </p:scale>
        <p:origin x="-816" y="360"/>
      </p:cViewPr>
      <p:guideLst>
        <p:guide orient="horz" pos="2956"/>
        <p:guide pos="223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775" cy="469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076" tIns="47038" rIns="94076" bIns="47038" numCol="1" anchor="t" anchorCtr="0" compatLnSpc="1">
            <a:prstTxWarp prst="textNoShape">
              <a:avLst/>
            </a:prstTxWarp>
          </a:bodyPr>
          <a:lstStyle>
            <a:lvl1pPr defTabSz="940694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75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5702" y="0"/>
            <a:ext cx="3076774" cy="469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076" tIns="47038" rIns="94076" bIns="47038" numCol="1" anchor="t" anchorCtr="0" compatLnSpc="1">
            <a:prstTxWarp prst="textNoShape">
              <a:avLst/>
            </a:prstTxWarp>
          </a:bodyPr>
          <a:lstStyle>
            <a:lvl1pPr algn="r" defTabSz="940694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75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918732"/>
            <a:ext cx="3076775" cy="469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076" tIns="47038" rIns="94076" bIns="47038" numCol="1" anchor="b" anchorCtr="0" compatLnSpc="1">
            <a:prstTxWarp prst="textNoShape">
              <a:avLst/>
            </a:prstTxWarp>
          </a:bodyPr>
          <a:lstStyle>
            <a:lvl1pPr defTabSz="940694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75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5702" y="8918732"/>
            <a:ext cx="3076774" cy="469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076" tIns="47038" rIns="94076" bIns="47038" numCol="1" anchor="b" anchorCtr="0" compatLnSpc="1">
            <a:prstTxWarp prst="textNoShape">
              <a:avLst/>
            </a:prstTxWarp>
          </a:bodyPr>
          <a:lstStyle>
            <a:lvl1pPr algn="r" defTabSz="940694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8EF2A54C-0548-44A5-804E-5AD5BDE1B8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2281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775" cy="469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076" tIns="47038" rIns="94076" bIns="47038" numCol="1" anchor="t" anchorCtr="0" compatLnSpc="1">
            <a:prstTxWarp prst="textNoShape">
              <a:avLst/>
            </a:prstTxWarp>
          </a:bodyPr>
          <a:lstStyle>
            <a:lvl1pPr defTabSz="940694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5702" y="0"/>
            <a:ext cx="3076774" cy="469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076" tIns="47038" rIns="94076" bIns="47038" numCol="1" anchor="t" anchorCtr="0" compatLnSpc="1">
            <a:prstTxWarp prst="textNoShape">
              <a:avLst/>
            </a:prstTxWarp>
          </a:bodyPr>
          <a:lstStyle>
            <a:lvl1pPr algn="r" defTabSz="940694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04913" y="703263"/>
            <a:ext cx="4694237" cy="35194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7320" y="4460167"/>
            <a:ext cx="5207838" cy="4224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076" tIns="47038" rIns="94076" bIns="47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918732"/>
            <a:ext cx="3076775" cy="469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076" tIns="47038" rIns="94076" bIns="47038" numCol="1" anchor="b" anchorCtr="0" compatLnSpc="1">
            <a:prstTxWarp prst="textNoShape">
              <a:avLst/>
            </a:prstTxWarp>
          </a:bodyPr>
          <a:lstStyle>
            <a:lvl1pPr defTabSz="940694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5702" y="8918732"/>
            <a:ext cx="3076774" cy="469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076" tIns="47038" rIns="94076" bIns="47038" numCol="1" anchor="b" anchorCtr="0" compatLnSpc="1">
            <a:prstTxWarp prst="textNoShape">
              <a:avLst/>
            </a:prstTxWarp>
          </a:bodyPr>
          <a:lstStyle>
            <a:lvl1pPr algn="r" defTabSz="940694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C51CBC8F-33ED-41CA-8248-C1AB685321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8608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0694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51271" indent="-288950" defTabSz="940694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55802" indent="-231160" defTabSz="940694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18122" indent="-231160" defTabSz="940694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80443" indent="-231160" defTabSz="940694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42764" indent="-231160" defTabSz="9406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05084" indent="-231160" defTabSz="9406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67405" indent="-231160" defTabSz="9406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29725" indent="-231160" defTabSz="9406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530F0839-F5EA-4B29-8F51-69FA29D1711F}" type="slidenum">
              <a:rPr lang="en-US" smtClean="0">
                <a:latin typeface="Times New Roman" pitchFamily="18" charset="0"/>
              </a:rPr>
              <a:pPr eaLnBrk="1" hangingPunct="1"/>
              <a:t>2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43013" y="692150"/>
            <a:ext cx="4692650" cy="3519488"/>
          </a:xfrm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3325" y="703263"/>
            <a:ext cx="4694238" cy="3521075"/>
          </a:xfrm>
          <a:solidFill>
            <a:srgbClr val="FFFFFF"/>
          </a:solidFill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0694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51271" indent="-288950" defTabSz="940694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55802" indent="-231160" defTabSz="940694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18122" indent="-231160" defTabSz="940694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80443" indent="-231160" defTabSz="940694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42764" indent="-231160" defTabSz="9406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05084" indent="-231160" defTabSz="9406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67405" indent="-231160" defTabSz="9406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29725" indent="-231160" defTabSz="9406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08A2698B-F328-48D9-B006-39883EC952B7}" type="slidenum">
              <a:rPr lang="en-US" smtClean="0">
                <a:latin typeface="Times New Roman" pitchFamily="18" charset="0"/>
              </a:rPr>
              <a:pPr eaLnBrk="1" hangingPunct="1"/>
              <a:t>7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E4FEBD-ECAA-4648-9AD4-78B43D26627A}" type="slidenum">
              <a:rPr lang="en-US"/>
              <a:pPr/>
              <a:t>9</a:t>
            </a:fld>
            <a:endParaRPr lang="en-US"/>
          </a:p>
        </p:txBody>
      </p:sp>
      <p:sp>
        <p:nvSpPr>
          <p:cNvPr id="433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3325" y="703263"/>
            <a:ext cx="4695825" cy="3521075"/>
          </a:xfrm>
          <a:ln/>
        </p:spPr>
      </p:sp>
      <p:sp>
        <p:nvSpPr>
          <p:cNvPr id="433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0891" y="4460167"/>
            <a:ext cx="5680693" cy="4224494"/>
          </a:xfrm>
        </p:spPr>
        <p:txBody>
          <a:bodyPr/>
          <a:lstStyle/>
          <a:p>
            <a:endParaRPr lang="en-US" sz="1200" kern="1200" dirty="0" smtClean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+mn-cs"/>
            </a:endParaRPr>
          </a:p>
          <a:p>
            <a:endParaRPr lang="en-US" sz="500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0694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51271" indent="-288950" defTabSz="940694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55802" indent="-231160" defTabSz="940694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18122" indent="-231160" defTabSz="940694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80443" indent="-231160" defTabSz="940694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42764" indent="-231160" defTabSz="9406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05084" indent="-231160" defTabSz="9406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67405" indent="-231160" defTabSz="9406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29725" indent="-231160" defTabSz="9406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9507077-4640-42C8-9A0A-ABC872C22BE5}" type="slidenum">
              <a:rPr lang="en-US" smtClean="0">
                <a:latin typeface="Times New Roman" pitchFamily="18" charset="0"/>
              </a:rPr>
              <a:pPr eaLnBrk="1" hangingPunct="1"/>
              <a:t>10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3325" y="703263"/>
            <a:ext cx="4695825" cy="3521075"/>
          </a:xfrm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0891" y="4460167"/>
            <a:ext cx="5680693" cy="4224494"/>
          </a:xfrm>
          <a:noFill/>
        </p:spPr>
        <p:txBody>
          <a:bodyPr/>
          <a:lstStyle/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0694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51271" indent="-288950" defTabSz="940694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55802" indent="-231160" defTabSz="940694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18122" indent="-231160" defTabSz="940694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80443" indent="-231160" defTabSz="940694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42764" indent="-231160" defTabSz="9406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05084" indent="-231160" defTabSz="9406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67405" indent="-231160" defTabSz="9406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29725" indent="-231160" defTabSz="94069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0392EB47-B993-46D0-84A3-69F1F21F6E45}" type="slidenum">
              <a:rPr lang="en-US" smtClean="0">
                <a:latin typeface="Times New Roman" pitchFamily="18" charset="0"/>
              </a:rPr>
              <a:pPr eaLnBrk="1" hangingPunct="1"/>
              <a:t>11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6B93D4-AC11-4F6A-8D10-7BF3508D6E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336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A16F38-A9B4-4C81-8FEA-833F2877CF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964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D4A189-914C-49BB-BC7A-2DBEA6A1D3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6062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F5F4C8-B836-4742-AD0C-718F2DDC09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6282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8737E6-787B-4112-9061-E19C1B66A5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189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1156C4-3F16-4039-8AD9-A99BB1A36B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384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68094D-7FBB-4CDB-B9DE-D4C64E8CC0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417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323E53-9854-4835-B835-3C4316A549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82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0E3949-20EB-42A1-A98D-955746E2A5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634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7E9311-31AA-4816-88B2-F81999E15D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419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0317D1-A799-4331-82A2-988EAB3927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162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C2F1BB-893C-4695-B1B7-639D8F36D1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259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7AD2D4-A61C-44CA-A775-64225F28BC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122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959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59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59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41110428-3A13-4B68-806A-22FC91F91A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5900"/>
            <a:ext cx="9191625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12700" y="304800"/>
            <a:ext cx="5016500" cy="5203825"/>
          </a:xfrm>
        </p:spPr>
        <p:txBody>
          <a:bodyPr/>
          <a:lstStyle/>
          <a:p>
            <a:pPr algn="l">
              <a:defRPr/>
            </a:pPr>
            <a:r>
              <a:rPr lang="en-US" b="1" dirty="0" smtClean="0">
                <a:latin typeface="+mn-lt"/>
                <a:cs typeface="Times New Roman" pitchFamily="18" charset="0"/>
              </a:rPr>
              <a:t>Richard M. Forester’s Solution to the Yucca Mountain, Nevada, Future Climate Conundrum</a:t>
            </a:r>
            <a:r>
              <a:rPr lang="en-US" b="1" dirty="0" smtClean="0">
                <a:latin typeface="+mn-lt"/>
              </a:rPr>
              <a:t/>
            </a:r>
            <a:br>
              <a:rPr lang="en-US" b="1" dirty="0" smtClean="0">
                <a:latin typeface="+mn-lt"/>
              </a:rPr>
            </a:br>
            <a:endParaRPr lang="en-US" b="1" dirty="0" smtClean="0">
              <a:latin typeface="+mn-lt"/>
            </a:endParaRPr>
          </a:p>
        </p:txBody>
      </p:sp>
      <p:sp>
        <p:nvSpPr>
          <p:cNvPr id="2052" name="TextBox 1"/>
          <p:cNvSpPr txBox="1">
            <a:spLocks noChangeArrowheads="1"/>
          </p:cNvSpPr>
          <p:nvPr/>
        </p:nvSpPr>
        <p:spPr bwMode="auto">
          <a:xfrm>
            <a:off x="4714875" y="6410325"/>
            <a:ext cx="4391025" cy="36988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Photo courtesy of Robert S. Thompson</a:t>
            </a:r>
          </a:p>
        </p:txBody>
      </p:sp>
      <p:sp>
        <p:nvSpPr>
          <p:cNvPr id="2053" name="TextBox 2"/>
          <p:cNvSpPr txBox="1">
            <a:spLocks noChangeArrowheads="1"/>
          </p:cNvSpPr>
          <p:nvPr/>
        </p:nvSpPr>
        <p:spPr bwMode="auto">
          <a:xfrm>
            <a:off x="58738" y="4927600"/>
            <a:ext cx="452437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2800" b="1" dirty="0" smtClean="0">
                <a:latin typeface="+mn-lt"/>
                <a:cs typeface="Times New Roman" pitchFamily="18" charset="0"/>
              </a:rPr>
              <a:t>Saxon E. Sharpe</a:t>
            </a:r>
          </a:p>
          <a:p>
            <a:pPr eaLnBrk="1" hangingPunct="1">
              <a:defRPr/>
            </a:pPr>
            <a:r>
              <a:rPr lang="en-US" sz="2800" b="1" dirty="0" smtClean="0">
                <a:latin typeface="+mn-lt"/>
                <a:cs typeface="Times New Roman" pitchFamily="18" charset="0"/>
              </a:rPr>
              <a:t>Desert Research Institute</a:t>
            </a:r>
          </a:p>
          <a:p>
            <a:pPr eaLnBrk="1" hangingPunct="1">
              <a:defRPr/>
            </a:pPr>
            <a:r>
              <a:rPr lang="en-US" sz="2800" b="1" dirty="0" smtClean="0">
                <a:latin typeface="+mn-lt"/>
                <a:cs typeface="Times New Roman" pitchFamily="18" charset="0"/>
              </a:rPr>
              <a:t>Reno, Nevada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382000" cy="533400"/>
          </a:xfrm>
        </p:spPr>
        <p:txBody>
          <a:bodyPr/>
          <a:lstStyle/>
          <a:p>
            <a:pPr algn="l" eaLnBrk="1" hangingPunct="1"/>
            <a:r>
              <a:rPr lang="en-US" sz="4000" smtClean="0"/>
              <a:t>    </a:t>
            </a:r>
            <a:endParaRPr lang="en-US" sz="3200" smtClean="0">
              <a:solidFill>
                <a:srgbClr val="3333FF"/>
              </a:solidFill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0" y="685800"/>
            <a:ext cx="4343400" cy="3276600"/>
          </a:xfrm>
        </p:spPr>
        <p:txBody>
          <a:bodyPr/>
          <a:lstStyle/>
          <a:p>
            <a:pPr eaLnBrk="1" hangingPunct="1"/>
            <a:endParaRPr lang="en-US" sz="3100" smtClean="0"/>
          </a:p>
          <a:p>
            <a:pPr eaLnBrk="1" hangingPunct="1"/>
            <a:endParaRPr lang="en-US" sz="3100" smtClean="0"/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228600" y="152400"/>
            <a:ext cx="86868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3600" b="1" dirty="0"/>
              <a:t>Rick Assumption </a:t>
            </a:r>
            <a:r>
              <a:rPr lang="en-US" sz="3600" b="1" dirty="0" smtClean="0"/>
              <a:t>3. </a:t>
            </a:r>
            <a:r>
              <a:rPr lang="en-US" sz="3600" dirty="0" smtClean="0"/>
              <a:t>A </a:t>
            </a:r>
            <a:r>
              <a:rPr lang="en-US" sz="3600" dirty="0"/>
              <a:t>relation </a:t>
            </a:r>
            <a:r>
              <a:rPr lang="en-US" sz="3600" dirty="0" smtClean="0"/>
              <a:t>exists </a:t>
            </a:r>
            <a:r>
              <a:rPr lang="en-US" sz="3600" dirty="0"/>
              <a:t>between the </a:t>
            </a:r>
            <a:r>
              <a:rPr lang="en-US" sz="3600" u="sng" dirty="0"/>
              <a:t>characteristics</a:t>
            </a:r>
            <a:r>
              <a:rPr lang="en-US" sz="3600" dirty="0"/>
              <a:t> and the </a:t>
            </a:r>
            <a:r>
              <a:rPr lang="en-US" sz="3600" u="sng" dirty="0"/>
              <a:t>sequence</a:t>
            </a:r>
            <a:r>
              <a:rPr lang="en-US" sz="3600" dirty="0"/>
              <a:t> of late Quaternary climates. </a:t>
            </a:r>
            <a:r>
              <a:rPr lang="en-US" sz="3600" dirty="0" smtClean="0"/>
              <a:t>They appear </a:t>
            </a:r>
            <a:r>
              <a:rPr lang="en-US" sz="3600" dirty="0"/>
              <a:t>to </a:t>
            </a:r>
            <a:r>
              <a:rPr lang="en-US" sz="3600" dirty="0" smtClean="0"/>
              <a:t>differ </a:t>
            </a:r>
            <a:r>
              <a:rPr lang="en-US" sz="3600" dirty="0"/>
              <a:t>in a systematic way</a:t>
            </a:r>
            <a:r>
              <a:rPr lang="en-US" sz="3600" dirty="0" smtClean="0"/>
              <a:t>.</a:t>
            </a:r>
            <a:endParaRPr lang="en-US" sz="36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7" y="2402696"/>
            <a:ext cx="4732038" cy="325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 descr="fig3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943" y="2460724"/>
            <a:ext cx="4724400" cy="325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" y="6096000"/>
            <a:ext cx="8914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cs typeface="Arial" pitchFamily="34" charset="0"/>
              </a:rPr>
              <a:t>Data from: </a:t>
            </a:r>
            <a:r>
              <a:rPr lang="en-US" dirty="0" err="1" smtClean="0">
                <a:cs typeface="Arial" pitchFamily="34" charset="0"/>
              </a:rPr>
              <a:t>Landwehr</a:t>
            </a:r>
            <a:r>
              <a:rPr lang="en-US" dirty="0" smtClean="0">
                <a:cs typeface="Arial" pitchFamily="34" charset="0"/>
              </a:rPr>
              <a:t> </a:t>
            </a:r>
            <a:r>
              <a:rPr lang="en-US" dirty="0">
                <a:cs typeface="Arial" pitchFamily="34" charset="0"/>
              </a:rPr>
              <a:t>et al. </a:t>
            </a:r>
            <a:r>
              <a:rPr lang="en-US" dirty="0" smtClean="0">
                <a:cs typeface="Arial" pitchFamily="34" charset="0"/>
              </a:rPr>
              <a:t>1997; </a:t>
            </a:r>
            <a:r>
              <a:rPr lang="en-US" dirty="0" err="1">
                <a:cs typeface="Arial" pitchFamily="34" charset="0"/>
              </a:rPr>
              <a:t>Winograd</a:t>
            </a:r>
            <a:r>
              <a:rPr lang="en-US" dirty="0">
                <a:cs typeface="Arial" pitchFamily="34" charset="0"/>
              </a:rPr>
              <a:t> et al. 1988, 1992, </a:t>
            </a:r>
            <a:r>
              <a:rPr lang="en-US" dirty="0" smtClean="0">
                <a:cs typeface="Arial" pitchFamily="34" charset="0"/>
              </a:rPr>
              <a:t>2006; Berger 1978</a:t>
            </a:r>
          </a:p>
          <a:p>
            <a:r>
              <a:rPr lang="en-US" dirty="0" smtClean="0">
                <a:cs typeface="Arial" pitchFamily="34" charset="0"/>
              </a:rPr>
              <a:t>Graphs from: Sharpe 2007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400" y="2370006"/>
            <a:ext cx="3352800" cy="4449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638800" y="5715000"/>
            <a:ext cx="6096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01600" y="152400"/>
            <a:ext cx="9042400" cy="2667000"/>
          </a:xfrm>
        </p:spPr>
        <p:txBody>
          <a:bodyPr/>
          <a:lstStyle/>
          <a:p>
            <a:pPr algn="l"/>
            <a:r>
              <a:rPr lang="en-US" sz="3600" b="1" dirty="0"/>
              <a:t>Climate </a:t>
            </a:r>
            <a:r>
              <a:rPr lang="en-US" sz="3600" b="1" dirty="0" smtClean="0"/>
              <a:t>States </a:t>
            </a:r>
            <a:r>
              <a:rPr lang="en-US" sz="3600" b="1" dirty="0"/>
              <a:t>and Magnitude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 smtClean="0"/>
              <a:t>Select </a:t>
            </a:r>
            <a:r>
              <a:rPr lang="en-US" sz="3600" dirty="0"/>
              <a:t>analog (modern) </a:t>
            </a:r>
            <a:r>
              <a:rPr lang="en-US" sz="3600" dirty="0" smtClean="0"/>
              <a:t>met </a:t>
            </a:r>
            <a:r>
              <a:rPr lang="en-US" sz="3600" dirty="0"/>
              <a:t>stations with long records to represent upper and lower </a:t>
            </a:r>
            <a:r>
              <a:rPr lang="en-US" sz="3600" dirty="0" smtClean="0"/>
              <a:t>temperature and precipitation </a:t>
            </a:r>
            <a:r>
              <a:rPr lang="en-US" sz="3600" dirty="0"/>
              <a:t>bounds for each future climate state</a:t>
            </a:r>
            <a:endParaRPr lang="en-US" sz="3600" b="1" dirty="0" smtClean="0"/>
          </a:p>
        </p:txBody>
      </p:sp>
      <p:sp>
        <p:nvSpPr>
          <p:cNvPr id="14340" name="Text Box 5"/>
          <p:cNvSpPr txBox="1">
            <a:spLocks noChangeArrowheads="1"/>
          </p:cNvSpPr>
          <p:nvPr/>
        </p:nvSpPr>
        <p:spPr bwMode="auto">
          <a:xfrm>
            <a:off x="2087563" y="1717675"/>
            <a:ext cx="244475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sz="2400">
              <a:latin typeface="Times New Roman" pitchFamily="18" charset="0"/>
            </a:endParaRPr>
          </a:p>
        </p:txBody>
      </p:sp>
      <p:pic>
        <p:nvPicPr>
          <p:cNvPr id="11" name="Picture 27" descr="fig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2971800"/>
            <a:ext cx="5712178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 rot="1773583">
            <a:off x="6238572" y="2551851"/>
            <a:ext cx="2590800" cy="1560356"/>
          </a:xfrm>
          <a:prstGeom prst="ellipse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10000"/>
                </a:schemeClr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 rot="1773583">
            <a:off x="6696880" y="4263347"/>
            <a:ext cx="1254599" cy="837906"/>
          </a:xfrm>
          <a:prstGeom prst="ellipse">
            <a:avLst/>
          </a:prstGeom>
          <a:noFill/>
          <a:ln>
            <a:solidFill>
              <a:srgbClr val="CC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10000"/>
                </a:schemeClr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rot="677522">
            <a:off x="7046337" y="6122640"/>
            <a:ext cx="1853081" cy="685606"/>
          </a:xfrm>
          <a:prstGeom prst="ellipse">
            <a:avLst/>
          </a:prstGeom>
          <a:noFill/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1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48400" y="3505200"/>
            <a:ext cx="88998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Glacial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323493" y="5171523"/>
            <a:ext cx="146706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I</a:t>
            </a:r>
            <a:r>
              <a:rPr lang="en-US" dirty="0" smtClean="0"/>
              <a:t>ntermediate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022293" y="6096111"/>
            <a:ext cx="113364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M</a:t>
            </a:r>
            <a:r>
              <a:rPr lang="en-US" dirty="0" smtClean="0"/>
              <a:t>onsoon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25463" y="5301519"/>
            <a:ext cx="31983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i="1" dirty="0" err="1" smtClean="0"/>
              <a:t>Candona</a:t>
            </a:r>
            <a:r>
              <a:rPr lang="en-US" i="1" dirty="0" smtClean="0"/>
              <a:t> </a:t>
            </a:r>
            <a:r>
              <a:rPr lang="en-US" dirty="0" smtClean="0"/>
              <a:t>is now reclassified </a:t>
            </a:r>
          </a:p>
          <a:p>
            <a:r>
              <a:rPr lang="en-US" dirty="0" smtClean="0"/>
              <a:t>as </a:t>
            </a:r>
            <a:r>
              <a:rPr lang="en-US" i="1" dirty="0" err="1" smtClean="0"/>
              <a:t>Fabaeformiscandona</a:t>
            </a:r>
            <a:r>
              <a:rPr lang="en-US" dirty="0" smtClean="0"/>
              <a:t>)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TextBox 2"/>
          <p:cNvSpPr txBox="1">
            <a:spLocks noChangeArrowheads="1"/>
          </p:cNvSpPr>
          <p:nvPr/>
        </p:nvSpPr>
        <p:spPr bwMode="auto">
          <a:xfrm>
            <a:off x="5876925" y="5717834"/>
            <a:ext cx="31686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dirty="0"/>
              <a:t>First draft submitted 11/29/99</a:t>
            </a:r>
          </a:p>
          <a:p>
            <a:pPr eaLnBrk="1" hangingPunct="1"/>
            <a:r>
              <a:rPr lang="en-US" dirty="0"/>
              <a:t>Approved 3/14/00</a:t>
            </a:r>
          </a:p>
        </p:txBody>
      </p:sp>
      <p:sp>
        <p:nvSpPr>
          <p:cNvPr id="17413" name="TextBox 4"/>
          <p:cNvSpPr txBox="1">
            <a:spLocks noChangeArrowheads="1"/>
          </p:cNvSpPr>
          <p:nvPr/>
        </p:nvSpPr>
        <p:spPr bwMode="auto">
          <a:xfrm>
            <a:off x="6243411" y="4865914"/>
            <a:ext cx="25241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800" b="1" dirty="0"/>
              <a:t>Thanks, Rick!</a:t>
            </a:r>
          </a:p>
        </p:txBody>
      </p:sp>
      <p:sp>
        <p:nvSpPr>
          <p:cNvPr id="17415" name="TextBox 9"/>
          <p:cNvSpPr txBox="1">
            <a:spLocks noChangeArrowheads="1"/>
          </p:cNvSpPr>
          <p:nvPr/>
        </p:nvSpPr>
        <p:spPr bwMode="auto">
          <a:xfrm>
            <a:off x="158750" y="6309745"/>
            <a:ext cx="60071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dirty="0"/>
              <a:t>http://pbadupws.nrc.gov/docs/ML0037/ML003731021.pdf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28601" y="152401"/>
            <a:ext cx="8796336" cy="990598"/>
          </a:xfrm>
        </p:spPr>
        <p:txBody>
          <a:bodyPr/>
          <a:lstStyle/>
          <a:p>
            <a:r>
              <a:rPr lang="en-US" sz="3200" dirty="0" smtClean="0"/>
              <a:t>Analog met stations providing daily records of </a:t>
            </a:r>
            <a:br>
              <a:rPr lang="en-US" sz="3200" dirty="0" smtClean="0"/>
            </a:br>
            <a:r>
              <a:rPr lang="en-US" sz="3200" dirty="0" smtClean="0"/>
              <a:t>T &amp; P for &gt; 50 years for infiltration model</a:t>
            </a:r>
            <a:endParaRPr lang="en-US" sz="3200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871936" y="5389789"/>
            <a:ext cx="3272064" cy="477612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US" sz="1800" dirty="0" smtClean="0"/>
              <a:t>ANL-NBS-GS-000008-Rev 00 </a:t>
            </a:r>
          </a:p>
          <a:p>
            <a:pPr algn="l" eaLnBrk="1" hangingPunct="1"/>
            <a:endParaRPr lang="en-US" sz="1300" dirty="0" smtClean="0">
              <a:latin typeface="Times New Roman" pitchFamily="18" charset="0"/>
            </a:endParaRPr>
          </a:p>
        </p:txBody>
      </p:sp>
      <p:pic>
        <p:nvPicPr>
          <p:cNvPr id="1741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850" y="1219200"/>
            <a:ext cx="2590800" cy="348456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392930"/>
              </p:ext>
            </p:extLst>
          </p:nvPr>
        </p:nvGraphicFramePr>
        <p:xfrm>
          <a:off x="158750" y="1186542"/>
          <a:ext cx="5632450" cy="5061857"/>
        </p:xfrm>
        <a:graphic>
          <a:graphicData uri="http://schemas.openxmlformats.org/drawingml/2006/table">
            <a:tbl>
              <a:tblPr firstRow="1" firstCol="1" bandRow="1"/>
              <a:tblGrid>
                <a:gridCol w="1365443"/>
                <a:gridCol w="1506002"/>
                <a:gridCol w="2761005"/>
              </a:tblGrid>
              <a:tr h="51465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/>
                          <a:ea typeface="Calibri"/>
                        </a:rPr>
                        <a:t>Climate State</a:t>
                      </a:r>
                      <a:endParaRPr lang="en-US" sz="9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597" marR="535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/>
                          <a:ea typeface="Calibri"/>
                        </a:rPr>
                        <a:t>Duration</a:t>
                      </a:r>
                      <a:endParaRPr lang="en-US" sz="900" dirty="0">
                        <a:effectLst/>
                        <a:latin typeface="Times New Roman"/>
                        <a:ea typeface="Calibri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/>
                          <a:ea typeface="Calibri"/>
                        </a:rPr>
                        <a:t>years</a:t>
                      </a:r>
                      <a:endParaRPr lang="en-US" sz="9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597" marR="535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imes New Roman"/>
                          <a:ea typeface="Calibri"/>
                        </a:rPr>
                        <a:t>Representative Meteorological Stations</a:t>
                      </a:r>
                      <a:endParaRPr lang="en-US" sz="9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597" marR="535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198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/>
                          <a:ea typeface="Calibri"/>
                        </a:rPr>
                        <a:t>Modern Interglacial Climate</a:t>
                      </a:r>
                      <a:endParaRPr lang="en-US" sz="9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597" marR="535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/>
                          <a:ea typeface="Calibri"/>
                        </a:rPr>
                        <a:t> </a:t>
                      </a:r>
                      <a:endParaRPr lang="en-US" sz="900">
                        <a:effectLst/>
                        <a:latin typeface="Times New Roman"/>
                        <a:ea typeface="Calibri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/>
                          <a:ea typeface="Calibri"/>
                        </a:rPr>
                        <a:t>400 to 600</a:t>
                      </a:r>
                      <a:endParaRPr lang="en-US" sz="9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597" marR="535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/>
                          <a:ea typeface="Calibri"/>
                        </a:rPr>
                        <a:t>Yucca Mountain and regional climate stations</a:t>
                      </a:r>
                      <a:endParaRPr lang="en-US" sz="9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597" marR="535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1660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/>
                          <a:ea typeface="Calibri"/>
                        </a:rPr>
                        <a:t> </a:t>
                      </a:r>
                      <a:endParaRPr lang="en-US" sz="900">
                        <a:effectLst/>
                        <a:latin typeface="Times New Roman"/>
                        <a:ea typeface="Calibri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/>
                          <a:ea typeface="Calibri"/>
                        </a:rPr>
                        <a:t> </a:t>
                      </a:r>
                      <a:endParaRPr lang="en-US" sz="900">
                        <a:effectLst/>
                        <a:latin typeface="Times New Roman"/>
                        <a:ea typeface="Calibri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/>
                          <a:ea typeface="Calibri"/>
                        </a:rPr>
                        <a:t>Monsoon Climate</a:t>
                      </a:r>
                      <a:endParaRPr lang="en-US" sz="9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597" marR="535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/>
                          <a:ea typeface="Calibri"/>
                        </a:rPr>
                        <a:t> </a:t>
                      </a:r>
                      <a:endParaRPr lang="en-US" sz="900" dirty="0">
                        <a:effectLst/>
                        <a:latin typeface="Times New Roman"/>
                        <a:ea typeface="Calibri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/>
                          <a:ea typeface="Calibri"/>
                        </a:rPr>
                        <a:t> </a:t>
                      </a:r>
                      <a:endParaRPr lang="en-US" sz="900" dirty="0">
                        <a:effectLst/>
                        <a:latin typeface="Times New Roman"/>
                        <a:ea typeface="Calibri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/>
                          <a:ea typeface="Calibri"/>
                        </a:rPr>
                        <a:t>900 to 1,400</a:t>
                      </a:r>
                      <a:endParaRPr lang="en-US" sz="9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597" marR="535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u="sng">
                          <a:effectLst/>
                          <a:latin typeface="Times New Roman"/>
                          <a:ea typeface="Calibri"/>
                        </a:rPr>
                        <a:t>Average Upper Bound</a:t>
                      </a:r>
                      <a:endParaRPr lang="en-US" sz="900">
                        <a:effectLst/>
                        <a:latin typeface="Times New Roman"/>
                        <a:ea typeface="Calibri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/>
                          <a:ea typeface="Calibri"/>
                        </a:rPr>
                        <a:t>        Nogales, AZ</a:t>
                      </a:r>
                      <a:endParaRPr lang="en-US" sz="900">
                        <a:effectLst/>
                        <a:latin typeface="Times New Roman"/>
                        <a:ea typeface="Calibri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/>
                          <a:ea typeface="Calibri"/>
                        </a:rPr>
                        <a:t>        Hobbs, NM</a:t>
                      </a:r>
                      <a:endParaRPr lang="en-US" sz="900">
                        <a:effectLst/>
                        <a:latin typeface="Times New Roman"/>
                        <a:ea typeface="Calibri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/>
                          <a:ea typeface="Calibri"/>
                        </a:rPr>
                        <a:t> </a:t>
                      </a:r>
                      <a:endParaRPr lang="en-US" sz="900">
                        <a:effectLst/>
                        <a:latin typeface="Times New Roman"/>
                        <a:ea typeface="Calibri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u="sng">
                          <a:effectLst/>
                          <a:latin typeface="Times New Roman"/>
                          <a:ea typeface="Calibri"/>
                        </a:rPr>
                        <a:t>Average Lower Bound</a:t>
                      </a:r>
                      <a:endParaRPr lang="en-US" sz="900">
                        <a:effectLst/>
                        <a:latin typeface="Times New Roman"/>
                        <a:ea typeface="Calibri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/>
                          <a:ea typeface="Calibri"/>
                        </a:rPr>
                        <a:t>YM site and regional stations</a:t>
                      </a:r>
                      <a:endParaRPr lang="en-US" sz="9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597" marR="535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861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/>
                          <a:ea typeface="Calibri"/>
                        </a:rPr>
                        <a:t> </a:t>
                      </a:r>
                      <a:endParaRPr lang="en-US" sz="900">
                        <a:effectLst/>
                        <a:latin typeface="Times New Roman"/>
                        <a:ea typeface="Calibri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/>
                          <a:ea typeface="Calibri"/>
                        </a:rPr>
                        <a:t> </a:t>
                      </a:r>
                      <a:endParaRPr lang="en-US" sz="900">
                        <a:effectLst/>
                        <a:latin typeface="Times New Roman"/>
                        <a:ea typeface="Calibri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/>
                          <a:ea typeface="Calibri"/>
                        </a:rPr>
                        <a:t>Intermediate (transition) Climate</a:t>
                      </a:r>
                      <a:endParaRPr lang="en-US" sz="9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597" marR="535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/>
                          <a:ea typeface="Calibri"/>
                        </a:rPr>
                        <a:t> </a:t>
                      </a:r>
                      <a:endParaRPr lang="en-US" sz="900">
                        <a:effectLst/>
                        <a:latin typeface="Times New Roman"/>
                        <a:ea typeface="Calibri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/>
                          <a:ea typeface="Calibri"/>
                        </a:rPr>
                        <a:t> </a:t>
                      </a:r>
                      <a:endParaRPr lang="en-US" sz="900">
                        <a:effectLst/>
                        <a:latin typeface="Times New Roman"/>
                        <a:ea typeface="Calibri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/>
                          <a:ea typeface="Calibri"/>
                        </a:rPr>
                        <a:t> </a:t>
                      </a:r>
                      <a:endParaRPr lang="en-US" sz="900">
                        <a:effectLst/>
                        <a:latin typeface="Times New Roman"/>
                        <a:ea typeface="Calibri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/>
                          <a:ea typeface="Calibri"/>
                        </a:rPr>
                        <a:t>8,000 to 8,700</a:t>
                      </a:r>
                      <a:endParaRPr lang="en-US" sz="90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597" marR="535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u="sng" dirty="0">
                          <a:effectLst/>
                          <a:latin typeface="Times New Roman"/>
                          <a:ea typeface="Calibri"/>
                        </a:rPr>
                        <a:t>Average Upper Bound</a:t>
                      </a:r>
                      <a:endParaRPr lang="en-US" sz="900" dirty="0">
                        <a:effectLst/>
                        <a:latin typeface="Times New Roman"/>
                        <a:ea typeface="Calibri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/>
                          <a:ea typeface="Calibri"/>
                        </a:rPr>
                        <a:t>        Spokane, WA</a:t>
                      </a:r>
                      <a:endParaRPr lang="en-US" sz="900" dirty="0">
                        <a:effectLst/>
                        <a:latin typeface="Times New Roman"/>
                        <a:ea typeface="Calibri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/>
                          <a:ea typeface="Calibri"/>
                        </a:rPr>
                        <a:t>        </a:t>
                      </a:r>
                      <a:r>
                        <a:rPr lang="en-US" sz="1600" dirty="0" err="1">
                          <a:effectLst/>
                          <a:latin typeface="Times New Roman"/>
                          <a:ea typeface="Calibri"/>
                        </a:rPr>
                        <a:t>Rosalia</a:t>
                      </a:r>
                      <a:r>
                        <a:rPr lang="en-US" sz="1600" dirty="0">
                          <a:effectLst/>
                          <a:latin typeface="Times New Roman"/>
                          <a:ea typeface="Calibri"/>
                        </a:rPr>
                        <a:t>, WA</a:t>
                      </a:r>
                      <a:endParaRPr lang="en-US" sz="900" dirty="0">
                        <a:effectLst/>
                        <a:latin typeface="Times New Roman"/>
                        <a:ea typeface="Calibri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/>
                          <a:ea typeface="Calibri"/>
                        </a:rPr>
                        <a:t>        St. John, WA</a:t>
                      </a:r>
                      <a:endParaRPr lang="en-US" sz="900" dirty="0">
                        <a:effectLst/>
                        <a:latin typeface="Times New Roman"/>
                        <a:ea typeface="Calibri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/>
                          <a:ea typeface="Calibri"/>
                        </a:rPr>
                        <a:t> </a:t>
                      </a:r>
                      <a:endParaRPr lang="en-US" sz="900" dirty="0">
                        <a:effectLst/>
                        <a:latin typeface="Times New Roman"/>
                        <a:ea typeface="Calibri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u="sng" dirty="0">
                          <a:effectLst/>
                          <a:latin typeface="Times New Roman"/>
                          <a:ea typeface="Calibri"/>
                        </a:rPr>
                        <a:t>Average Lower Bound</a:t>
                      </a:r>
                      <a:endParaRPr lang="en-US" sz="900" dirty="0">
                        <a:effectLst/>
                        <a:latin typeface="Times New Roman"/>
                        <a:ea typeface="Calibri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/>
                          <a:ea typeface="Calibri"/>
                        </a:rPr>
                        <a:t>        </a:t>
                      </a:r>
                      <a:r>
                        <a:rPr lang="en-US" sz="1600" dirty="0" err="1">
                          <a:effectLst/>
                          <a:latin typeface="Times New Roman"/>
                          <a:ea typeface="Calibri"/>
                        </a:rPr>
                        <a:t>Beowawe</a:t>
                      </a:r>
                      <a:r>
                        <a:rPr lang="en-US" sz="1600" dirty="0">
                          <a:effectLst/>
                          <a:latin typeface="Times New Roman"/>
                          <a:ea typeface="Calibri"/>
                        </a:rPr>
                        <a:t>, NV</a:t>
                      </a:r>
                      <a:endParaRPr lang="en-US" sz="900" dirty="0">
                        <a:effectLst/>
                        <a:latin typeface="Times New Roman"/>
                        <a:ea typeface="Calibri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/>
                          <a:ea typeface="Calibri"/>
                        </a:rPr>
                        <a:t>        Delta, UT</a:t>
                      </a:r>
                      <a:endParaRPr lang="en-US" sz="900" dirty="0">
                        <a:effectLst/>
                        <a:latin typeface="Times New Roman"/>
                        <a:ea typeface="Calibri"/>
                      </a:endParaRPr>
                    </a:p>
                  </a:txBody>
                  <a:tcPr marL="53597" marR="5359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8" descr="00199dc_002b_300dp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533400"/>
            <a:ext cx="4479925" cy="591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8" descr="ym_1883_300dp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088" y="3275013"/>
            <a:ext cx="4565650" cy="351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9" descr="00199dc_043_300dp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013" y="185738"/>
            <a:ext cx="4267200" cy="304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Box 2"/>
          <p:cNvSpPr txBox="1">
            <a:spLocks noChangeArrowheads="1"/>
          </p:cNvSpPr>
          <p:nvPr/>
        </p:nvSpPr>
        <p:spPr bwMode="auto">
          <a:xfrm>
            <a:off x="63421" y="56346"/>
            <a:ext cx="91023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2800" b="1" dirty="0" smtClean="0">
                <a:latin typeface="+mn-lt"/>
                <a:cs typeface="Times New Roman" pitchFamily="18" charset="0"/>
              </a:rPr>
              <a:t>Yucca Mountain, Nevada: 1</a:t>
            </a:r>
            <a:r>
              <a:rPr lang="en-US" sz="2800" b="1" baseline="30000" dirty="0" smtClean="0">
                <a:latin typeface="+mn-lt"/>
                <a:cs typeface="Times New Roman" pitchFamily="18" charset="0"/>
              </a:rPr>
              <a:t>st</a:t>
            </a:r>
            <a:r>
              <a:rPr lang="en-US" sz="2800" b="1" dirty="0" smtClean="0">
                <a:latin typeface="+mn-lt"/>
                <a:cs typeface="Times New Roman" pitchFamily="18" charset="0"/>
              </a:rPr>
              <a:t> geologic repository for high-level radioactive waste and spent nuclear fuel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state.nv.us/nucwaste/graphics/techcon4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097137"/>
            <a:ext cx="6705600" cy="437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" y="-19050"/>
            <a:ext cx="9029700" cy="2070100"/>
          </a:xfrm>
        </p:spPr>
        <p:txBody>
          <a:bodyPr/>
          <a:lstStyle/>
          <a:p>
            <a:pPr algn="l">
              <a:defRPr/>
            </a:pPr>
            <a:r>
              <a:rPr lang="en-US" sz="3600" b="1" smtClean="0">
                <a:latin typeface="+mn-lt"/>
                <a:cs typeface="Times New Roman" pitchFamily="18" charset="0"/>
              </a:rPr>
              <a:t>“The role of water is the most important element of the natural systems impacting repository performance”                        </a:t>
            </a:r>
            <a:endParaRPr lang="en-US" sz="3600" b="1" dirty="0">
              <a:latin typeface="+mn-lt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6491288"/>
            <a:ext cx="880745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j-lt"/>
                <a:cs typeface="Times New Roman" pitchFamily="18" charset="0"/>
              </a:rPr>
              <a:t>Image: http://www.state.nv.us/nucwaste/yucca/techcon1.htm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48400" y="1793875"/>
            <a:ext cx="2787650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  <a:cs typeface="Times New Roman" pitchFamily="18" charset="0"/>
              </a:rPr>
              <a:t>YM Site Description 2004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58000" y="2395240"/>
            <a:ext cx="228599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Amount,</a:t>
            </a:r>
          </a:p>
          <a:p>
            <a:r>
              <a:rPr lang="en-US" sz="2800" dirty="0" smtClean="0"/>
              <a:t>seasonality, rate &amp;</a:t>
            </a:r>
          </a:p>
          <a:p>
            <a:r>
              <a:rPr lang="en-US" sz="2800" dirty="0" smtClean="0"/>
              <a:t>daily values of T &amp; P</a:t>
            </a:r>
          </a:p>
          <a:p>
            <a:r>
              <a:rPr lang="en-US" sz="2800" dirty="0"/>
              <a:t>t</a:t>
            </a:r>
            <a:r>
              <a:rPr lang="en-US" sz="2800" dirty="0" smtClean="0"/>
              <a:t>o model the movement of water and </a:t>
            </a:r>
            <a:r>
              <a:rPr lang="en-US" sz="2800" smtClean="0"/>
              <a:t>radionuclide transport</a:t>
            </a:r>
            <a:endParaRPr 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5" descr="http://wizbangblog.com/images/2008/09/PhoneBoo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83952">
            <a:off x="554640" y="2736854"/>
            <a:ext cx="1847357" cy="198124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8502">
            <a:off x="378721" y="5128944"/>
            <a:ext cx="2790825" cy="13620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320" y="2597604"/>
            <a:ext cx="2343579" cy="414290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1892">
            <a:off x="6009592" y="2850377"/>
            <a:ext cx="2843213" cy="3289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 rot="21035707">
            <a:off x="734359" y="3801545"/>
            <a:ext cx="141577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Phone book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592079">
            <a:off x="435722" y="5455460"/>
            <a:ext cx="255711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R</a:t>
            </a:r>
            <a:r>
              <a:rPr lang="en-US" baseline="30000" dirty="0" smtClean="0"/>
              <a:t>2 </a:t>
            </a:r>
            <a:r>
              <a:rPr lang="en-US" dirty="0" smtClean="0"/>
              <a:t>index fund database</a:t>
            </a:r>
          </a:p>
          <a:p>
            <a:r>
              <a:rPr lang="en-US" dirty="0" smtClean="0"/>
              <a:t>covering 1995-2003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rot="285322">
            <a:off x="6065410" y="3602187"/>
            <a:ext cx="2775119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Financial database</a:t>
            </a:r>
          </a:p>
          <a:p>
            <a:r>
              <a:rPr lang="en-US" dirty="0" smtClean="0"/>
              <a:t>40 columns for each fund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247809" y="5108381"/>
            <a:ext cx="251459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Mathematical Geology</a:t>
            </a:r>
          </a:p>
          <a:p>
            <a:r>
              <a:rPr lang="en-US" dirty="0" smtClean="0"/>
              <a:t>1977, V. 9(6)</a:t>
            </a:r>
            <a:endParaRPr lang="en-US" dirty="0"/>
          </a:p>
        </p:txBody>
      </p:sp>
      <p:sp>
        <p:nvSpPr>
          <p:cNvPr id="4099" name="Title 2"/>
          <p:cNvSpPr>
            <a:spLocks noGrp="1"/>
          </p:cNvSpPr>
          <p:nvPr>
            <p:ph type="title"/>
          </p:nvPr>
        </p:nvSpPr>
        <p:spPr>
          <a:xfrm>
            <a:off x="148174" y="152400"/>
            <a:ext cx="8839200" cy="2422542"/>
          </a:xfrm>
        </p:spPr>
        <p:txBody>
          <a:bodyPr/>
          <a:lstStyle/>
          <a:p>
            <a:pPr algn="l">
              <a:defRPr/>
            </a:pPr>
            <a:r>
              <a:rPr lang="en-US" sz="3200" b="1" dirty="0" smtClean="0">
                <a:latin typeface="+mn-lt"/>
              </a:rPr>
              <a:t>Task: Devise a method to forecast the next </a:t>
            </a:r>
            <a:br>
              <a:rPr lang="en-US" sz="3200" b="1" dirty="0" smtClean="0">
                <a:latin typeface="+mn-lt"/>
              </a:rPr>
            </a:br>
            <a:r>
              <a:rPr lang="en-US" sz="3200" b="1" dirty="0" smtClean="0">
                <a:latin typeface="+mn-lt"/>
              </a:rPr>
              <a:t>10,000 + years of climate at Yucca Mountain which is </a:t>
            </a:r>
            <a:r>
              <a:rPr lang="en-US" sz="3200" b="1" u="sng" dirty="0" smtClean="0">
                <a:latin typeface="+mn-lt"/>
              </a:rPr>
              <a:t>scientifically sound</a:t>
            </a:r>
            <a:r>
              <a:rPr lang="en-US" sz="3200" b="1" dirty="0" smtClean="0">
                <a:latin typeface="+mn-lt"/>
              </a:rPr>
              <a:t> and </a:t>
            </a:r>
            <a:r>
              <a:rPr lang="en-US" sz="3200" b="1" u="sng" dirty="0" smtClean="0">
                <a:latin typeface="+mn-lt"/>
              </a:rPr>
              <a:t>defensible in court</a:t>
            </a:r>
            <a:r>
              <a:rPr lang="en-US" sz="3200" b="1" dirty="0" smtClean="0">
                <a:latin typeface="+mn-lt"/>
              </a:rPr>
              <a:t>. Don’t use a computer model. Don’t include anthropogenic warming.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812800"/>
          </a:xfrm>
        </p:spPr>
        <p:txBody>
          <a:bodyPr/>
          <a:lstStyle/>
          <a:p>
            <a:pPr algn="l"/>
            <a:r>
              <a:rPr lang="en-US" sz="3600" b="1" dirty="0" smtClean="0"/>
              <a:t>Rick Assumption 4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839200" cy="34290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u="sng" dirty="0" smtClean="0"/>
              <a:t>Long-term earth-based climate forcing functions</a:t>
            </a:r>
            <a:r>
              <a:rPr lang="en-US" dirty="0" smtClean="0"/>
              <a:t>, primarily tectonics, that operate on the million-year time scale have remained relatively unchanged during the last long earth climate cycle (the past 400,000 years), and </a:t>
            </a:r>
            <a:r>
              <a:rPr lang="en-US" u="sng" dirty="0" smtClean="0"/>
              <a:t>will not change during the next 10,000 years</a:t>
            </a:r>
            <a:r>
              <a:rPr lang="en-US" dirty="0" smtClean="0"/>
              <a:t>. </a:t>
            </a:r>
          </a:p>
        </p:txBody>
      </p:sp>
      <p:sp>
        <p:nvSpPr>
          <p:cNvPr id="1229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657600" y="6324600"/>
            <a:ext cx="5334000" cy="476250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US" sz="1800" dirty="0" smtClean="0"/>
              <a:t>ANL-NBS-GS-000008-Rev 00 (Forester AMR</a:t>
            </a:r>
            <a:r>
              <a:rPr lang="en-US" sz="1200" dirty="0" smtClean="0"/>
              <a:t>)</a:t>
            </a:r>
          </a:p>
          <a:p>
            <a:pPr algn="l" eaLnBrk="1" hangingPunct="1"/>
            <a:endParaRPr lang="en-US" sz="1300" dirty="0" smtClean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fig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916096"/>
            <a:ext cx="4038599" cy="589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4069077" y="4674861"/>
            <a:ext cx="4838701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1600" dirty="0" smtClean="0">
                <a:cs typeface="Arial" pitchFamily="34" charset="0"/>
              </a:rPr>
              <a:t>a) Devils </a:t>
            </a:r>
            <a:r>
              <a:rPr lang="en-US" sz="1600" dirty="0">
                <a:cs typeface="Arial" pitchFamily="34" charset="0"/>
              </a:rPr>
              <a:t>Hole, </a:t>
            </a:r>
            <a:r>
              <a:rPr lang="en-US" sz="1600" dirty="0" smtClean="0">
                <a:cs typeface="Arial" pitchFamily="34" charset="0"/>
              </a:rPr>
              <a:t>NV.</a:t>
            </a:r>
            <a:r>
              <a:rPr lang="en-US" sz="1600" dirty="0" smtClean="0">
                <a:latin typeface="+mn-lt"/>
                <a:cs typeface="Arial" pitchFamily="34" charset="0"/>
              </a:rPr>
              <a:t> </a:t>
            </a:r>
            <a:r>
              <a:rPr lang="en-US" sz="1600" dirty="0" err="1" smtClean="0">
                <a:latin typeface="+mn-lt"/>
                <a:cs typeface="Arial" pitchFamily="34" charset="0"/>
              </a:rPr>
              <a:t>Landwehr</a:t>
            </a:r>
            <a:r>
              <a:rPr lang="en-US" sz="1600" dirty="0" smtClean="0">
                <a:latin typeface="+mn-lt"/>
                <a:cs typeface="Arial" pitchFamily="34" charset="0"/>
              </a:rPr>
              <a:t> et al. 1997,      </a:t>
            </a:r>
          </a:p>
          <a:p>
            <a:pPr eaLnBrk="1" hangingPunct="1">
              <a:defRPr/>
            </a:pPr>
            <a:r>
              <a:rPr lang="en-US" sz="1600" dirty="0" smtClean="0">
                <a:latin typeface="+mn-lt"/>
                <a:cs typeface="Arial" pitchFamily="34" charset="0"/>
              </a:rPr>
              <a:t>    </a:t>
            </a:r>
            <a:r>
              <a:rPr lang="en-US" sz="1600" dirty="0" err="1" smtClean="0">
                <a:latin typeface="+mn-lt"/>
                <a:cs typeface="Arial" pitchFamily="34" charset="0"/>
              </a:rPr>
              <a:t>Winograd</a:t>
            </a:r>
            <a:r>
              <a:rPr lang="en-US" sz="1600" dirty="0" smtClean="0">
                <a:latin typeface="+mn-lt"/>
                <a:cs typeface="Arial" pitchFamily="34" charset="0"/>
              </a:rPr>
              <a:t> et al. 2006</a:t>
            </a:r>
          </a:p>
          <a:p>
            <a:pPr eaLnBrk="1" hangingPunct="1">
              <a:defRPr/>
            </a:pPr>
            <a:r>
              <a:rPr lang="en-US" sz="1600" dirty="0" smtClean="0">
                <a:latin typeface="+mn-lt"/>
                <a:cs typeface="Arial" pitchFamily="34" charset="0"/>
              </a:rPr>
              <a:t>b) Owens Lake, CA. Smith et al. 1997</a:t>
            </a:r>
          </a:p>
          <a:p>
            <a:pPr eaLnBrk="1" hangingPunct="1">
              <a:defRPr/>
            </a:pPr>
            <a:r>
              <a:rPr lang="en-US" sz="1600" dirty="0" smtClean="0">
                <a:cs typeface="Arial" pitchFamily="34" charset="0"/>
              </a:rPr>
              <a:t>c) Owens </a:t>
            </a:r>
            <a:r>
              <a:rPr lang="en-US" sz="1600" dirty="0">
                <a:cs typeface="Arial" pitchFamily="34" charset="0"/>
              </a:rPr>
              <a:t>River, </a:t>
            </a:r>
            <a:r>
              <a:rPr lang="en-US" sz="1600" dirty="0" smtClean="0">
                <a:cs typeface="Arial" pitchFamily="34" charset="0"/>
              </a:rPr>
              <a:t>CA.</a:t>
            </a:r>
            <a:r>
              <a:rPr lang="en-US" sz="1600" dirty="0" smtClean="0">
                <a:latin typeface="+mn-lt"/>
                <a:cs typeface="Arial" pitchFamily="34" charset="0"/>
              </a:rPr>
              <a:t> </a:t>
            </a:r>
            <a:r>
              <a:rPr lang="en-US" sz="1600" dirty="0" err="1" smtClean="0">
                <a:latin typeface="+mn-lt"/>
                <a:cs typeface="Arial" pitchFamily="34" charset="0"/>
              </a:rPr>
              <a:t>Jannik</a:t>
            </a:r>
            <a:r>
              <a:rPr lang="en-US" sz="1600" dirty="0" smtClean="0">
                <a:latin typeface="+mn-lt"/>
                <a:cs typeface="Arial" pitchFamily="34" charset="0"/>
              </a:rPr>
              <a:t> et al. 1991 </a:t>
            </a:r>
          </a:p>
          <a:p>
            <a:pPr eaLnBrk="1" hangingPunct="1">
              <a:defRPr/>
            </a:pPr>
            <a:r>
              <a:rPr lang="en-US" sz="1600" dirty="0" smtClean="0">
                <a:latin typeface="+mn-lt"/>
                <a:cs typeface="Arial" pitchFamily="34" charset="0"/>
              </a:rPr>
              <a:t>d) </a:t>
            </a:r>
            <a:r>
              <a:rPr lang="en-US" sz="1600" dirty="0">
                <a:cs typeface="Arial" pitchFamily="34" charset="0"/>
              </a:rPr>
              <a:t>Death Valley, </a:t>
            </a:r>
            <a:r>
              <a:rPr lang="en-US" sz="1600" dirty="0" smtClean="0">
                <a:cs typeface="Arial" pitchFamily="34" charset="0"/>
              </a:rPr>
              <a:t>CA. </a:t>
            </a:r>
            <a:r>
              <a:rPr lang="en-US" sz="1600" dirty="0" smtClean="0">
                <a:latin typeface="+mn-lt"/>
                <a:cs typeface="Arial" pitchFamily="34" charset="0"/>
              </a:rPr>
              <a:t>Lowenstein et al. 1999</a:t>
            </a:r>
          </a:p>
          <a:p>
            <a:pPr eaLnBrk="1" hangingPunct="1">
              <a:defRPr/>
            </a:pPr>
            <a:r>
              <a:rPr lang="en-US" sz="1600" dirty="0" smtClean="0">
                <a:latin typeface="+mn-lt"/>
                <a:cs typeface="Arial" pitchFamily="34" charset="0"/>
              </a:rPr>
              <a:t>e) Death Valley, CA. </a:t>
            </a:r>
            <a:r>
              <a:rPr lang="en-US" sz="1600" dirty="0">
                <a:cs typeface="Arial" pitchFamily="34" charset="0"/>
              </a:rPr>
              <a:t>Ku et al. 1998</a:t>
            </a:r>
            <a:endParaRPr lang="en-US" sz="1600" dirty="0" smtClean="0">
              <a:latin typeface="+mn-lt"/>
              <a:cs typeface="Arial" pitchFamily="34" charset="0"/>
            </a:endParaRPr>
          </a:p>
          <a:p>
            <a:pPr eaLnBrk="1" hangingPunct="1">
              <a:defRPr/>
            </a:pPr>
            <a:r>
              <a:rPr lang="en-US" sz="1600" dirty="0" smtClean="0">
                <a:latin typeface="+mn-lt"/>
                <a:cs typeface="Arial" pitchFamily="34" charset="0"/>
              </a:rPr>
              <a:t>f)  L. Baikal, Siberia. </a:t>
            </a:r>
            <a:r>
              <a:rPr lang="en-US" sz="1600" dirty="0" err="1">
                <a:cs typeface="Arial" pitchFamily="34" charset="0"/>
              </a:rPr>
              <a:t>Prokopenko</a:t>
            </a:r>
            <a:r>
              <a:rPr lang="en-US" sz="1600" dirty="0">
                <a:cs typeface="Arial" pitchFamily="34" charset="0"/>
              </a:rPr>
              <a:t> et </a:t>
            </a:r>
            <a:r>
              <a:rPr lang="en-US" sz="1600" dirty="0" smtClean="0">
                <a:cs typeface="Arial" pitchFamily="34" charset="0"/>
              </a:rPr>
              <a:t>al. 2001</a:t>
            </a:r>
            <a:endParaRPr lang="en-US" sz="1600" dirty="0" smtClean="0">
              <a:latin typeface="+mn-lt"/>
              <a:cs typeface="Arial" pitchFamily="34" charset="0"/>
            </a:endParaRPr>
          </a:p>
          <a:p>
            <a:pPr eaLnBrk="1" hangingPunct="1">
              <a:defRPr/>
            </a:pPr>
            <a:r>
              <a:rPr lang="en-US" sz="1600" dirty="0" smtClean="0">
                <a:latin typeface="+mn-lt"/>
                <a:cs typeface="Arial" pitchFamily="34" charset="0"/>
              </a:rPr>
              <a:t>g) </a:t>
            </a:r>
            <a:r>
              <a:rPr lang="en-US" sz="1600" dirty="0" err="1">
                <a:cs typeface="Arial" pitchFamily="34" charset="0"/>
              </a:rPr>
              <a:t>Vostok</a:t>
            </a:r>
            <a:r>
              <a:rPr lang="en-US" sz="1600" dirty="0">
                <a:cs typeface="Arial" pitchFamily="34" charset="0"/>
              </a:rPr>
              <a:t>, </a:t>
            </a:r>
            <a:r>
              <a:rPr lang="en-US" sz="1600" dirty="0" smtClean="0">
                <a:cs typeface="Arial" pitchFamily="34" charset="0"/>
              </a:rPr>
              <a:t>Antarctica. </a:t>
            </a:r>
            <a:r>
              <a:rPr lang="en-US" sz="1600" dirty="0" smtClean="0">
                <a:latin typeface="+mn-lt"/>
                <a:cs typeface="Arial" pitchFamily="34" charset="0"/>
              </a:rPr>
              <a:t>Petit et al. 1999, 2001</a:t>
            </a:r>
            <a:endParaRPr lang="en-US" sz="2000" dirty="0" smtClean="0">
              <a:latin typeface="Times New Roman" pitchFamily="18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228600" y="228600"/>
            <a:ext cx="8610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80000"/>
              </a:lnSpc>
              <a:buFontTx/>
              <a:buNone/>
            </a:pPr>
            <a:r>
              <a:rPr lang="en-US" sz="3600" b="1" dirty="0"/>
              <a:t>Rick Assumption 1 </a:t>
            </a:r>
            <a:endParaRPr lang="en-US" sz="3600" b="1" dirty="0" smtClean="0"/>
          </a:p>
          <a:p>
            <a:pPr marL="0" indent="0">
              <a:lnSpc>
                <a:spcPct val="80000"/>
              </a:lnSpc>
              <a:spcBef>
                <a:spcPts val="0"/>
              </a:spcBef>
              <a:buFontTx/>
              <a:buNone/>
            </a:pPr>
            <a:r>
              <a:rPr lang="en-US" sz="3600" b="1" dirty="0"/>
              <a:t> </a:t>
            </a:r>
            <a:r>
              <a:rPr lang="en-US" sz="3600" b="1" dirty="0" smtClean="0"/>
              <a:t>                              </a:t>
            </a:r>
            <a:r>
              <a:rPr lang="en-US" sz="3600" dirty="0" smtClean="0"/>
              <a:t>Climate is cyclical;  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FontTx/>
              <a:buNone/>
            </a:pPr>
            <a:r>
              <a:rPr lang="en-US" sz="3600" dirty="0" smtClean="0"/>
              <a:t>                               the past is the key to            				  the future</a:t>
            </a:r>
          </a:p>
          <a:p>
            <a:pPr marL="0" indent="0">
              <a:lnSpc>
                <a:spcPct val="80000"/>
              </a:lnSpc>
              <a:buFontTx/>
              <a:buNone/>
            </a:pPr>
            <a:endParaRPr lang="en-US" sz="3600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975937"/>
            <a:ext cx="2700337" cy="2710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4"/>
          <p:cNvSpPr txBox="1">
            <a:spLocks noChangeArrowheads="1"/>
          </p:cNvSpPr>
          <p:nvPr/>
        </p:nvSpPr>
        <p:spPr bwMode="auto">
          <a:xfrm>
            <a:off x="41275" y="6445250"/>
            <a:ext cx="8337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/>
              <a:t>http://earthobservatory.nasa.gov/Library/Giants/Milankovitch/milankovitch_2.html</a:t>
            </a:r>
          </a:p>
        </p:txBody>
      </p:sp>
      <p:pic>
        <p:nvPicPr>
          <p:cNvPr id="9219" name="Picture 9" descr="precess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3603625"/>
            <a:ext cx="2743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10" descr="obliquit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850" y="3944938"/>
            <a:ext cx="333375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11" descr="ecc_zer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1244600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12" descr="ecc_hal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257300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3" name="Text Box 13"/>
          <p:cNvSpPr txBox="1">
            <a:spLocks noChangeArrowheads="1"/>
          </p:cNvSpPr>
          <p:nvPr/>
        </p:nvSpPr>
        <p:spPr bwMode="auto">
          <a:xfrm>
            <a:off x="5021647" y="3525157"/>
            <a:ext cx="393729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2000" dirty="0" smtClean="0">
                <a:latin typeface="+mn-lt"/>
              </a:rPr>
              <a:t>Eccentricity ~ 100,000 year cycle</a:t>
            </a:r>
          </a:p>
        </p:txBody>
      </p:sp>
      <p:sp>
        <p:nvSpPr>
          <p:cNvPr id="9224" name="Text Box 14"/>
          <p:cNvSpPr txBox="1">
            <a:spLocks noChangeArrowheads="1"/>
          </p:cNvSpPr>
          <p:nvPr/>
        </p:nvSpPr>
        <p:spPr bwMode="auto">
          <a:xfrm>
            <a:off x="4210050" y="4975224"/>
            <a:ext cx="1397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r>
              <a:rPr lang="en-US" sz="2000" dirty="0" smtClean="0"/>
              <a:t>Obliquity </a:t>
            </a:r>
          </a:p>
          <a:p>
            <a:pPr algn="r" eaLnBrk="1" hangingPunct="1"/>
            <a:r>
              <a:rPr lang="en-US" sz="2000" dirty="0" smtClean="0"/>
              <a:t>~ 41,000 year cycle</a:t>
            </a:r>
            <a:endParaRPr lang="en-US" sz="2000" dirty="0"/>
          </a:p>
        </p:txBody>
      </p:sp>
      <p:sp>
        <p:nvSpPr>
          <p:cNvPr id="9225" name="Text Box 15"/>
          <p:cNvSpPr txBox="1">
            <a:spLocks noChangeArrowheads="1"/>
          </p:cNvSpPr>
          <p:nvPr/>
        </p:nvSpPr>
        <p:spPr bwMode="auto">
          <a:xfrm>
            <a:off x="2921000" y="3827869"/>
            <a:ext cx="241284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000" dirty="0" smtClean="0"/>
              <a:t>Precession</a:t>
            </a:r>
          </a:p>
          <a:p>
            <a:pPr eaLnBrk="1" hangingPunct="1"/>
            <a:r>
              <a:rPr lang="en-US" sz="2000" dirty="0" smtClean="0"/>
              <a:t>~ 23,000 year cycle</a:t>
            </a:r>
            <a:endParaRPr lang="en-US" sz="2000" dirty="0"/>
          </a:p>
        </p:txBody>
      </p:sp>
      <p:pic>
        <p:nvPicPr>
          <p:cNvPr id="9226" name="Picture 4" descr="DH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" y="74613"/>
            <a:ext cx="4445000" cy="333375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667250" y="228600"/>
            <a:ext cx="4324350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latin typeface="+mn-lt"/>
              </a:rPr>
              <a:t>Devils Hole, Nevada</a:t>
            </a:r>
            <a:br>
              <a:rPr lang="en-US" sz="2000" dirty="0">
                <a:latin typeface="+mn-lt"/>
              </a:rPr>
            </a:br>
            <a:r>
              <a:rPr lang="en-US" sz="2000" dirty="0" err="1">
                <a:cs typeface="Arial" pitchFamily="34" charset="0"/>
              </a:rPr>
              <a:t>Landwehr</a:t>
            </a:r>
            <a:r>
              <a:rPr lang="en-US" sz="2000" dirty="0">
                <a:cs typeface="Arial" pitchFamily="34" charset="0"/>
              </a:rPr>
              <a:t> et al. 1997; </a:t>
            </a:r>
            <a:r>
              <a:rPr lang="en-US" sz="2000" dirty="0" err="1">
                <a:cs typeface="Arial" pitchFamily="34" charset="0"/>
              </a:rPr>
              <a:t>Winograd</a:t>
            </a:r>
            <a:r>
              <a:rPr lang="en-US" sz="2000" dirty="0">
                <a:cs typeface="Arial" pitchFamily="34" charset="0"/>
              </a:rPr>
              <a:t> et al. </a:t>
            </a:r>
            <a:r>
              <a:rPr lang="en-US" sz="2000" dirty="0" smtClean="0">
                <a:cs typeface="Arial" pitchFamily="34" charset="0"/>
              </a:rPr>
              <a:t>1988, 1992, 2006 </a:t>
            </a:r>
            <a:endParaRPr lang="en-US" sz="20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350" y="2912953"/>
            <a:ext cx="4800600" cy="3945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-1"/>
            <a:ext cx="4132424" cy="3200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00599" y="2529099"/>
            <a:ext cx="40363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Devils Hole, NV, </a:t>
            </a:r>
            <a:r>
              <a:rPr lang="en-US" dirty="0" err="1" smtClean="0"/>
              <a:t>Winograd</a:t>
            </a:r>
            <a:r>
              <a:rPr lang="en-US" dirty="0" smtClean="0"/>
              <a:t> et al. 1992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390900" y="3200397"/>
            <a:ext cx="220979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O</a:t>
            </a:r>
            <a:r>
              <a:rPr lang="en-US" dirty="0" smtClean="0"/>
              <a:t>rbital parameters,</a:t>
            </a:r>
          </a:p>
          <a:p>
            <a:r>
              <a:rPr lang="en-US" dirty="0" smtClean="0"/>
              <a:t>Berger 1978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4376" y="228600"/>
            <a:ext cx="4457700" cy="6190564"/>
          </a:xfrm>
        </p:spPr>
        <p:txBody>
          <a:bodyPr/>
          <a:lstStyle/>
          <a:p>
            <a:pPr algn="l">
              <a:spcBef>
                <a:spcPts val="600"/>
              </a:spcBef>
              <a:spcAft>
                <a:spcPts val="0"/>
              </a:spcAft>
            </a:pPr>
            <a:r>
              <a:rPr lang="en-US" sz="3600" b="1" dirty="0" smtClean="0"/>
              <a:t>Rick </a:t>
            </a:r>
            <a:r>
              <a:rPr lang="en-US" sz="3600" b="1" dirty="0"/>
              <a:t>Assumption 2 </a:t>
            </a:r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3600" dirty="0" smtClean="0"/>
              <a:t>A relation exists between the </a:t>
            </a:r>
            <a:r>
              <a:rPr lang="en-US" sz="3600" u="sng" dirty="0" smtClean="0"/>
              <a:t>timing</a:t>
            </a:r>
            <a:r>
              <a:rPr lang="en-US" sz="3600" dirty="0" smtClean="0"/>
              <a:t> of long-term climate change and orbital parameters</a:t>
            </a:r>
            <a:br>
              <a:rPr lang="en-US" sz="36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Timing = Clock </a:t>
            </a:r>
            <a:br>
              <a:rPr lang="en-US" sz="3600" dirty="0" smtClean="0"/>
            </a:br>
            <a:r>
              <a:rPr lang="en-US" sz="3600" dirty="0" smtClean="0"/>
              <a:t>not </a:t>
            </a:r>
            <a:r>
              <a:rPr lang="en-US" sz="3600" dirty="0"/>
              <a:t>necessarily cause and </a:t>
            </a:r>
            <a:r>
              <a:rPr lang="en-US" sz="3600" dirty="0" smtClean="0"/>
              <a:t>effect, </a:t>
            </a:r>
            <a:br>
              <a:rPr lang="en-US" sz="3600" dirty="0" smtClean="0"/>
            </a:br>
            <a:r>
              <a:rPr lang="en-US" sz="3600" dirty="0" smtClean="0"/>
              <a:t>not magnitude</a:t>
            </a:r>
            <a:r>
              <a:rPr lang="en-US" sz="3600" dirty="0"/>
              <a:t/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2400" y="6324600"/>
            <a:ext cx="4073160" cy="416406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US" sz="1800" dirty="0" smtClean="0"/>
              <a:t>From: ANL-NBS-GS-000008-Rev 00</a:t>
            </a:r>
            <a:endParaRPr lang="en-US" sz="1200" dirty="0" smtClean="0"/>
          </a:p>
          <a:p>
            <a:pPr algn="l" eaLnBrk="1" hangingPunct="1"/>
            <a:endParaRPr lang="en-US" sz="1300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217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382000" cy="533400"/>
          </a:xfrm>
        </p:spPr>
        <p:txBody>
          <a:bodyPr/>
          <a:lstStyle/>
          <a:p>
            <a:pPr algn="l"/>
            <a:r>
              <a:rPr lang="en-US" sz="4000"/>
              <a:t>    </a:t>
            </a:r>
            <a:endParaRPr lang="en-US" sz="3200">
              <a:solidFill>
                <a:srgbClr val="3333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3390110"/>
            <a:ext cx="4217125" cy="3467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025" y="3428210"/>
            <a:ext cx="4141787" cy="3419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140" y="65133"/>
            <a:ext cx="4422778" cy="3363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" y="228600"/>
            <a:ext cx="2971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Devils Hole</a:t>
            </a:r>
          </a:p>
          <a:p>
            <a:r>
              <a:rPr lang="en-US" dirty="0" smtClean="0"/>
              <a:t>Oxygen isotope Record</a:t>
            </a:r>
          </a:p>
          <a:p>
            <a:endParaRPr lang="en-US" dirty="0" smtClean="0"/>
          </a:p>
          <a:p>
            <a:r>
              <a:rPr lang="en-US" dirty="0" err="1">
                <a:cs typeface="Arial" pitchFamily="34" charset="0"/>
              </a:rPr>
              <a:t>Landwehr</a:t>
            </a:r>
            <a:r>
              <a:rPr lang="en-US" dirty="0">
                <a:cs typeface="Arial" pitchFamily="34" charset="0"/>
              </a:rPr>
              <a:t> et al. </a:t>
            </a:r>
            <a:r>
              <a:rPr lang="en-US" dirty="0" smtClean="0">
                <a:cs typeface="Arial" pitchFamily="34" charset="0"/>
              </a:rPr>
              <a:t>1997 </a:t>
            </a:r>
            <a:r>
              <a:rPr lang="en-US" dirty="0" err="1">
                <a:cs typeface="Arial" pitchFamily="34" charset="0"/>
              </a:rPr>
              <a:t>Winograd</a:t>
            </a:r>
            <a:r>
              <a:rPr lang="en-US" dirty="0">
                <a:cs typeface="Arial" pitchFamily="34" charset="0"/>
              </a:rPr>
              <a:t> et al. 1988, </a:t>
            </a:r>
            <a:endParaRPr lang="en-US" dirty="0" smtClean="0">
              <a:cs typeface="Arial" pitchFamily="34" charset="0"/>
            </a:endParaRPr>
          </a:p>
          <a:p>
            <a:r>
              <a:rPr lang="en-US" dirty="0" smtClean="0">
                <a:cs typeface="Arial" pitchFamily="34" charset="0"/>
              </a:rPr>
              <a:t>1992</a:t>
            </a:r>
            <a:endParaRPr lang="en-US" dirty="0"/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3657600"/>
            <a:ext cx="2095445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Orbital parameters</a:t>
            </a:r>
          </a:p>
          <a:p>
            <a:r>
              <a:rPr lang="en-US" dirty="0" smtClean="0"/>
              <a:t>Berger 1978</a:t>
            </a:r>
            <a:endParaRPr lang="en-US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757918" y="228600"/>
            <a:ext cx="2320560" cy="1134863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US" sz="1800" dirty="0" smtClean="0"/>
              <a:t>From: ANL-NBS-GS-000008-Rev 00 (Forester AMR)</a:t>
            </a:r>
            <a:endParaRPr lang="en-US" sz="1200" dirty="0" smtClean="0"/>
          </a:p>
          <a:p>
            <a:pPr algn="l" eaLnBrk="1" hangingPunct="1"/>
            <a:endParaRPr lang="en-US" sz="1300" dirty="0" smtClean="0">
              <a:latin typeface="Times New Roman" pitchFamily="18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1905000" y="3276600"/>
            <a:ext cx="1447800" cy="1847454"/>
          </a:xfrm>
          <a:prstGeom prst="straightConnector1">
            <a:avLst/>
          </a:prstGeom>
          <a:ln w="254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3145971" y="3276602"/>
            <a:ext cx="968829" cy="1807027"/>
          </a:xfrm>
          <a:prstGeom prst="straightConnector1">
            <a:avLst/>
          </a:prstGeom>
          <a:ln w="254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5334000" y="3276600"/>
            <a:ext cx="762001" cy="1219200"/>
          </a:xfrm>
          <a:prstGeom prst="straightConnector1">
            <a:avLst/>
          </a:prstGeom>
          <a:ln w="254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6477001" y="3084731"/>
            <a:ext cx="1295399" cy="1715869"/>
          </a:xfrm>
          <a:prstGeom prst="straightConnector1">
            <a:avLst/>
          </a:prstGeom>
          <a:ln w="254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5648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Ocean</Template>
  <TotalTime>9172</TotalTime>
  <Words>502</Words>
  <Application>Microsoft Office PowerPoint</Application>
  <PresentationFormat>On-screen Show (4:3)</PresentationFormat>
  <Paragraphs>112</Paragraphs>
  <Slides>12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1_Default Design</vt:lpstr>
      <vt:lpstr>Richard M. Forester’s Solution to the Yucca Mountain, Nevada, Future Climate Conundrum </vt:lpstr>
      <vt:lpstr>PowerPoint Presentation</vt:lpstr>
      <vt:lpstr>“The role of water is the most important element of the natural systems impacting repository performance”                        </vt:lpstr>
      <vt:lpstr>Task: Devise a method to forecast the next  10,000 + years of climate at Yucca Mountain which is scientifically sound and defensible in court. Don’t use a computer model. Don’t include anthropogenic warming.</vt:lpstr>
      <vt:lpstr>Rick Assumption 4</vt:lpstr>
      <vt:lpstr>PowerPoint Presentation</vt:lpstr>
      <vt:lpstr>PowerPoint Presentation</vt:lpstr>
      <vt:lpstr>Rick Assumption 2  A relation exists between the timing of long-term climate change and orbital parameters  Timing = Clock  not necessarily cause and effect,  not magnitude </vt:lpstr>
      <vt:lpstr>    </vt:lpstr>
      <vt:lpstr>    </vt:lpstr>
      <vt:lpstr>Climate States and Magnitude Select analog (modern) met stations with long records to represent upper and lower temperature and precipitation bounds for each future climate state</vt:lpstr>
      <vt:lpstr>Analog met stations providing daily records of  T &amp; P for &gt; 50 years for infiltration model</vt:lpstr>
    </vt:vector>
  </TitlesOfParts>
  <Company>Desert Research Institute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Yucca Mountain Climate: Past, Present, and Future</dc:title>
  <dc:creator>Saxon Sharpe</dc:creator>
  <cp:lastModifiedBy>ssharpe</cp:lastModifiedBy>
  <cp:revision>547</cp:revision>
  <cp:lastPrinted>2014-10-03T22:31:07Z</cp:lastPrinted>
  <dcterms:created xsi:type="dcterms:W3CDTF">2003-09-25T22:45:38Z</dcterms:created>
  <dcterms:modified xsi:type="dcterms:W3CDTF">2014-10-28T15:21:25Z</dcterms:modified>
</cp:coreProperties>
</file>