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5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6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2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C0AC-766A-4458-9573-5981EDF7D5BC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B696-A3DD-4A5B-8CD6-AD58885A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ichael@earth2clas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oidesresolution.org/node/35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@earth2clas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2class.org/sit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next-generation-science-standard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4487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PROVIDING NGSS-FOCUSED TEACHER PROFESSIONAL DEVELOPMENT THROUGH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EARTH2CLASS </a:t>
            </a:r>
            <a:r>
              <a:rPr lang="en-US" b="1" dirty="0"/>
              <a:t>MODEL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248400" cy="2667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MICHAEL J PASSOW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Earth2Class</a:t>
            </a:r>
            <a:r>
              <a:rPr lang="en-US" sz="2400" dirty="0">
                <a:solidFill>
                  <a:schemeClr val="tx1"/>
                </a:solidFill>
              </a:rPr>
              <a:t>, Lamont-Doherty Earth </a:t>
            </a:r>
            <a:r>
              <a:rPr lang="en-US" sz="2400" dirty="0" smtClean="0">
                <a:solidFill>
                  <a:schemeClr val="tx1"/>
                </a:solidFill>
              </a:rPr>
              <a:t>Observatory,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Palisades</a:t>
            </a:r>
            <a:r>
              <a:rPr lang="en-US" sz="2400" dirty="0">
                <a:solidFill>
                  <a:schemeClr val="tx1"/>
                </a:solidFill>
              </a:rPr>
              <a:t>, NY 10964,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michael@earth2class.org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CRISTIANA ASSUMPCAO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Colegio </a:t>
            </a:r>
            <a:r>
              <a:rPr lang="en-US" sz="2400" dirty="0">
                <a:solidFill>
                  <a:schemeClr val="tx1"/>
                </a:solidFill>
              </a:rPr>
              <a:t>Bandeirantes, Sao Paulo, </a:t>
            </a:r>
            <a:r>
              <a:rPr lang="en-US" sz="2400" dirty="0" smtClean="0">
                <a:solidFill>
                  <a:schemeClr val="tx1"/>
                </a:solidFill>
              </a:rPr>
              <a:t>Brazil,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FREDERICO D BAGGIO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Sao Paulo, Brazil, and Miami, FL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Earth2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1600200"/>
            <a:ext cx="2095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ESS3A	Natural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ESS3B	Natural Hazards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ESS3C	Human Impacts on Earth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ESS3D	Global Climate Change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ETS1A	Defining an Engineering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ETS1B	Developing Possible 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ETS1C	Optimizing the Design Solution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connections with Physical and Life Sciences </a:t>
            </a:r>
            <a:r>
              <a:rPr lang="en-US" dirty="0" smtClean="0"/>
              <a:t>DCIs, especially LS2 Ecosystems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E2C Workshops provide real-life </a:t>
            </a:r>
            <a:r>
              <a:rPr lang="en-US" sz="3600" dirty="0"/>
              <a:t>e</a:t>
            </a:r>
            <a:r>
              <a:rPr lang="en-US" sz="3600" dirty="0" smtClean="0"/>
              <a:t>xamples of Science &amp; Engineering Practices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Asking questions </a:t>
            </a:r>
            <a:r>
              <a:rPr lang="en-US" dirty="0" smtClean="0"/>
              <a:t>and </a:t>
            </a:r>
            <a:r>
              <a:rPr lang="en-US" dirty="0" smtClean="0"/>
              <a:t>defining </a:t>
            </a:r>
            <a:r>
              <a:rPr lang="en-US" dirty="0" smtClean="0"/>
              <a:t>problems</a:t>
            </a:r>
            <a:endParaRPr lang="en-US" dirty="0" smtClean="0"/>
          </a:p>
          <a:p>
            <a:r>
              <a:rPr lang="en-US" dirty="0" smtClean="0"/>
              <a:t>2. Developing and using models</a:t>
            </a:r>
          </a:p>
          <a:p>
            <a:r>
              <a:rPr lang="en-US" dirty="0" smtClean="0"/>
              <a:t>3. Planning and carrying out investigations</a:t>
            </a:r>
          </a:p>
          <a:p>
            <a:r>
              <a:rPr lang="en-US" dirty="0" smtClean="0"/>
              <a:t>4. Analyzing and interpreting data</a:t>
            </a:r>
          </a:p>
          <a:p>
            <a:r>
              <a:rPr lang="en-US" dirty="0" smtClean="0"/>
              <a:t>5. Using mathematics and computational thinking</a:t>
            </a:r>
          </a:p>
          <a:p>
            <a:r>
              <a:rPr lang="en-US" dirty="0" smtClean="0"/>
              <a:t>6. Constructing explanations </a:t>
            </a:r>
            <a:r>
              <a:rPr lang="en-US" dirty="0" smtClean="0"/>
              <a:t>and </a:t>
            </a:r>
            <a:r>
              <a:rPr lang="en-US" dirty="0" smtClean="0"/>
              <a:t>designing solutions 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 smtClean="0"/>
              <a:t>. Engaging in argument from evidence</a:t>
            </a:r>
          </a:p>
          <a:p>
            <a:r>
              <a:rPr lang="en-US" dirty="0" smtClean="0"/>
              <a:t>8. Obtaining, evaluating, and communicating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Topics promote </a:t>
            </a:r>
            <a:r>
              <a:rPr lang="en-US" sz="3600" dirty="0"/>
              <a:t>m</a:t>
            </a:r>
            <a:r>
              <a:rPr lang="en-US" sz="3600" dirty="0" smtClean="0"/>
              <a:t>astery of Cross-Cutting Relationships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Cause and effect: mechanism and explanation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Scale, proportion, and quantity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Systems and system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Energy and Matter: Flow, cycles, and conservation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Structure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Stability and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E2C promotes understanding of the </a:t>
            </a:r>
            <a:br>
              <a:rPr lang="en-US" sz="3600" dirty="0" smtClean="0"/>
            </a:br>
            <a:r>
              <a:rPr lang="en-US" sz="3600" dirty="0" smtClean="0"/>
              <a:t>Nature of Science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Variety </a:t>
            </a:r>
            <a:r>
              <a:rPr lang="en-US" dirty="0" smtClean="0"/>
              <a:t>of Methods</a:t>
            </a:r>
          </a:p>
          <a:p>
            <a:r>
              <a:rPr lang="en-US" dirty="0" smtClean="0"/>
              <a:t>Based </a:t>
            </a:r>
            <a:r>
              <a:rPr lang="en-US" dirty="0" smtClean="0"/>
              <a:t>on Empirical Evidence</a:t>
            </a:r>
          </a:p>
          <a:p>
            <a:r>
              <a:rPr lang="en-US" dirty="0" smtClean="0"/>
              <a:t>Open </a:t>
            </a:r>
            <a:r>
              <a:rPr lang="en-US" dirty="0" smtClean="0"/>
              <a:t>to Revision in Light of New Evidence</a:t>
            </a:r>
          </a:p>
          <a:p>
            <a:r>
              <a:rPr lang="en-US" dirty="0" smtClean="0"/>
              <a:t>Models</a:t>
            </a:r>
            <a:r>
              <a:rPr lang="en-US" dirty="0" smtClean="0"/>
              <a:t>, Laws, Mechanisms, and Theories Explain Natural Phenomena</a:t>
            </a:r>
          </a:p>
          <a:p>
            <a:r>
              <a:rPr lang="en-US" dirty="0" smtClean="0"/>
              <a:t>Way </a:t>
            </a:r>
            <a:r>
              <a:rPr lang="en-US" dirty="0" smtClean="0"/>
              <a:t>of Knowing</a:t>
            </a:r>
          </a:p>
          <a:p>
            <a:r>
              <a:rPr lang="en-US" dirty="0" smtClean="0"/>
              <a:t>Assumes </a:t>
            </a:r>
            <a:r>
              <a:rPr lang="en-US" dirty="0" smtClean="0"/>
              <a:t>an Order and Consistency in Natural Systems</a:t>
            </a:r>
          </a:p>
          <a:p>
            <a:r>
              <a:rPr lang="en-US" dirty="0" smtClean="0"/>
              <a:t>Human </a:t>
            </a:r>
            <a:r>
              <a:rPr lang="en-US" dirty="0" smtClean="0"/>
              <a:t>Endeavor</a:t>
            </a:r>
          </a:p>
          <a:p>
            <a:r>
              <a:rPr lang="en-US" dirty="0" smtClean="0"/>
              <a:t>Addresses </a:t>
            </a:r>
            <a:r>
              <a:rPr lang="en-US" dirty="0" smtClean="0"/>
              <a:t>Questions About the Natural and Material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Learning about cutting-edge research multiples interest – “ownership”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Taro Takahashi sharing ocean acidification research (Nov 2013)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Teachers and students learn about background for research exploration, methods used, problems arising and overcome, and significance in future world conditions</a:t>
            </a:r>
            <a:endParaRPr lang="en-US" dirty="0"/>
          </a:p>
        </p:txBody>
      </p:sp>
      <p:pic>
        <p:nvPicPr>
          <p:cNvPr id="8194" name="Picture 2" descr="C:\Users\MJPASSOW\Pictures\Taro_Takahashi_Nov13_E2C\P101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97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“Reality of Scientific Research”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Visit to labs and other facilities foster greater understanding of how scientists conduct investigations—much more than usual experiences in class “investigations”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Joaquim Goes explains phytoplankton lab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5845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58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E2C-created curricular materials</a:t>
            </a:r>
            <a:endParaRPr lang="en-US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91550" cy="4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3209" y="6248400"/>
            <a:ext cx="5101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3"/>
              </a:rPr>
              <a:t>http://joidesresolution.org/node/3521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78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981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Enhancing English Language Arts skills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895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7526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Solving engineering design problems through creating scale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35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“Keys to Success for an E2C Approach”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 between research scientists and the education + science-based organizer</a:t>
            </a:r>
          </a:p>
          <a:p>
            <a:r>
              <a:rPr lang="en-US" dirty="0" smtClean="0"/>
              <a:t>Availability of suitable venues for lectures, hands-on activities, field experiences, etc.</a:t>
            </a:r>
          </a:p>
          <a:p>
            <a:r>
              <a:rPr lang="en-US" dirty="0" smtClean="0"/>
              <a:t>Affordable – registration fees, grant support</a:t>
            </a:r>
          </a:p>
          <a:p>
            <a:r>
              <a:rPr lang="en-US" dirty="0" smtClean="0"/>
              <a:t>Professional development certification</a:t>
            </a:r>
          </a:p>
          <a:p>
            <a:r>
              <a:rPr lang="en-US" dirty="0" smtClean="0"/>
              <a:t>Accessibility to others through website</a:t>
            </a:r>
          </a:p>
          <a:p>
            <a:r>
              <a:rPr lang="en-US" dirty="0" smtClean="0"/>
              <a:t>Eventually, “reputation” for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15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Impending implementation of the Next Generation Science Standards (NGSS) </a:t>
            </a:r>
            <a:r>
              <a:rPr lang="en-US" dirty="0" smtClean="0"/>
              <a:t>provides opportunities </a:t>
            </a:r>
            <a:r>
              <a:rPr lang="en-US" dirty="0"/>
              <a:t>for improvements in classroom curricula and professional development </a:t>
            </a:r>
            <a:r>
              <a:rPr lang="en-US" dirty="0" smtClean="0"/>
              <a:t>programs  </a:t>
            </a:r>
          </a:p>
          <a:p>
            <a:r>
              <a:rPr lang="en-US" dirty="0" smtClean="0"/>
              <a:t>Earth2Class </a:t>
            </a:r>
            <a:r>
              <a:rPr lang="en-US" dirty="0"/>
              <a:t>Workshops (E2C) at the Lamont-Doherty Earth Observatory of Columbia University (LDEO) provides one model for creating effective teacher training to meet the NGSS challenges</a:t>
            </a:r>
          </a:p>
        </p:txBody>
      </p:sp>
      <p:pic>
        <p:nvPicPr>
          <p:cNvPr id="1030" name="Picture 6" descr="Earth2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095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E2C Workshops will continue </a:t>
            </a:r>
            <a:r>
              <a:rPr lang="en-US" dirty="0" smtClean="0"/>
              <a:t>in </a:t>
            </a:r>
            <a:r>
              <a:rPr lang="en-US" dirty="0" smtClean="0"/>
              <a:t>foreseeable future</a:t>
            </a:r>
          </a:p>
          <a:p>
            <a:r>
              <a:rPr lang="en-US" dirty="0" smtClean="0"/>
              <a:t>E2C website will expand to include more NGSS resources for educators seeking to implement NGSS-based programs in their districts</a:t>
            </a:r>
          </a:p>
          <a:p>
            <a:r>
              <a:rPr lang="en-US" dirty="0" smtClean="0"/>
              <a:t>This strategy can be applied in other settings, with appropriate modifications</a:t>
            </a:r>
          </a:p>
          <a:p>
            <a:r>
              <a:rPr lang="en-US" dirty="0" smtClean="0"/>
              <a:t>Available to consult with those interested</a:t>
            </a:r>
            <a:br>
              <a:rPr lang="en-US" dirty="0" smtClean="0"/>
            </a:br>
            <a:r>
              <a:rPr lang="en-US" dirty="0" smtClean="0"/>
              <a:t>                   </a:t>
            </a:r>
            <a:r>
              <a:rPr lang="en-US" dirty="0" smtClean="0">
                <a:hlinkClick r:id="rId2"/>
              </a:rPr>
              <a:t>michael@earth2class.org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1946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Since 1998, more than 135 workshops bringing LDEO research scientists together with classroom teachers and students from New York metropolitan area and elsewhere</a:t>
            </a:r>
          </a:p>
          <a:p>
            <a:r>
              <a:rPr lang="en-US" dirty="0" smtClean="0"/>
              <a:t>Each session provides opportunity to learn first-hand about new discoveries in the wide range of investigations conducted at LDEO</a:t>
            </a:r>
            <a:br>
              <a:rPr lang="en-US" dirty="0" smtClean="0"/>
            </a:br>
            <a:r>
              <a:rPr lang="en-US" dirty="0" smtClean="0"/>
              <a:t>     **Effective broader outreach strategy</a:t>
            </a:r>
            <a:endParaRPr lang="en-US" dirty="0"/>
          </a:p>
        </p:txBody>
      </p:sp>
      <p:pic>
        <p:nvPicPr>
          <p:cNvPr id="2052" name="Picture 4" descr="C:\Users\MJPASSOW\Pictures\e2c Jan 06\100_0631 (Smal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0"/>
            <a:ext cx="2133600" cy="15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8" y="263570"/>
            <a:ext cx="2128571" cy="15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MJPASSOW\Pictures\E2C_Oct10_GIS\PA16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3236"/>
            <a:ext cx="21336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JPASSOW\Pictures\E2C May 06\DSCF00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2863"/>
            <a:ext cx="2611437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JPASSOW\Pictures\e2c_tree_rings\e2c 2005 Jan 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895600" cy="2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JPASSOW\Pictures\Dstreme WES &amp; E2C Hudson\100_0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60" y="2514600"/>
            <a:ext cx="2667000" cy="20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42672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Lectures, hands-on models, tours of LDEO facilities, field experiences</a:t>
            </a:r>
            <a:endParaRPr lang="en-US" sz="2800" dirty="0"/>
          </a:p>
        </p:txBody>
      </p:sp>
      <p:pic>
        <p:nvPicPr>
          <p:cNvPr id="3080" name="Picture 8" descr="C:\Users\MJPASSOW\Pictures\ISTEP canoeing\ISTEP canoeing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4591180"/>
            <a:ext cx="266065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E2C Workshop Format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08:45 – 09:30</a:t>
            </a:r>
          </a:p>
          <a:p>
            <a:pPr marL="0" indent="0">
              <a:buNone/>
            </a:pPr>
            <a:r>
              <a:rPr lang="en-US" sz="2400" dirty="0" smtClean="0"/>
              <a:t> 	Arrival of Participants and General Announcements</a:t>
            </a:r>
          </a:p>
          <a:p>
            <a:r>
              <a:rPr lang="en-US" sz="2400" dirty="0" smtClean="0"/>
              <a:t>09:30 – 10:00</a:t>
            </a:r>
          </a:p>
          <a:p>
            <a:pPr marL="0" indent="0">
              <a:buNone/>
            </a:pPr>
            <a:r>
              <a:rPr lang="en-US" sz="2400" dirty="0" smtClean="0"/>
              <a:t> 	Background Information on Today's Topic</a:t>
            </a:r>
          </a:p>
          <a:p>
            <a:r>
              <a:rPr lang="en-US" sz="2400" dirty="0" smtClean="0"/>
              <a:t>10:15 – 12:00</a:t>
            </a:r>
          </a:p>
          <a:p>
            <a:pPr marL="0" indent="0">
              <a:buNone/>
            </a:pPr>
            <a:r>
              <a:rPr lang="en-US" sz="2400" dirty="0" smtClean="0"/>
              <a:t> 	Guest Scientist(s) Presentation(s)</a:t>
            </a:r>
          </a:p>
          <a:p>
            <a:r>
              <a:rPr lang="en-US" sz="2400" dirty="0" smtClean="0"/>
              <a:t>12:00 – 13:00 (noon - 1 pm)</a:t>
            </a:r>
          </a:p>
          <a:p>
            <a:pPr marL="0" indent="0">
              <a:buNone/>
            </a:pPr>
            <a:r>
              <a:rPr lang="en-US" sz="2400" dirty="0" smtClean="0"/>
              <a:t> 	Lunch with the Scientist</a:t>
            </a:r>
          </a:p>
          <a:p>
            <a:r>
              <a:rPr lang="en-US" sz="2400" dirty="0" smtClean="0"/>
              <a:t>13:00 – 15:30 (1 pm - 3:30 pm)</a:t>
            </a:r>
          </a:p>
          <a:p>
            <a:pPr marL="0" indent="0">
              <a:buNone/>
            </a:pPr>
            <a:r>
              <a:rPr lang="en-US" sz="2400" dirty="0" smtClean="0"/>
              <a:t> 	Teacher networking and curriculum development</a:t>
            </a:r>
            <a:endParaRPr lang="en-US" sz="2400" dirty="0"/>
          </a:p>
        </p:txBody>
      </p:sp>
      <p:pic>
        <p:nvPicPr>
          <p:cNvPr id="4" name="Picture 3" descr="C:\Users\MJPASSOW\Pictures\e2c_tree_rings\e2c 2005 Jan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6764"/>
            <a:ext cx="2438400" cy="18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4064"/>
            <a:ext cx="8763000" cy="49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3"/>
              </a:rPr>
              <a:t>www.earth2class.org/site</a:t>
            </a:r>
            <a:r>
              <a:rPr lang="en-US" sz="3200" dirty="0" smtClean="0"/>
              <a:t> provides access to archived versions of Workshops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4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856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10200"/>
            <a:ext cx="8767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E2C website also provides vast array of educational resources used by teachers and students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26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Alignment with NGSS 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92" y="1676400"/>
            <a:ext cx="8229600" cy="4525963"/>
          </a:xfrm>
        </p:spPr>
        <p:txBody>
          <a:bodyPr/>
          <a:lstStyle/>
          <a:p>
            <a:r>
              <a:rPr lang="en-US" dirty="0" smtClean="0"/>
              <a:t>Mastery of the Disciplinary </a:t>
            </a:r>
            <a:r>
              <a:rPr lang="en-US" dirty="0"/>
              <a:t>C</a:t>
            </a:r>
            <a:r>
              <a:rPr lang="en-US" dirty="0" smtClean="0"/>
              <a:t>ore </a:t>
            </a:r>
            <a:r>
              <a:rPr lang="en-US" dirty="0"/>
              <a:t>I</a:t>
            </a:r>
            <a:r>
              <a:rPr lang="en-US" dirty="0" smtClean="0"/>
              <a:t>deas</a:t>
            </a:r>
          </a:p>
          <a:p>
            <a:r>
              <a:rPr lang="en-US" dirty="0" smtClean="0"/>
              <a:t>Science and Engineering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</a:p>
          <a:p>
            <a:r>
              <a:rPr lang="en-US" dirty="0" smtClean="0"/>
              <a:t>Understanding the Nature of Science</a:t>
            </a:r>
          </a:p>
          <a:p>
            <a:r>
              <a:rPr lang="en-US" dirty="0" smtClean="0"/>
              <a:t>Cross-cutting Relationships</a:t>
            </a:r>
            <a:endParaRPr lang="en-US" dirty="0"/>
          </a:p>
        </p:txBody>
      </p:sp>
      <p:pic>
        <p:nvPicPr>
          <p:cNvPr id="7172" name="Picture 4" descr="http://www.nextgenscience.org/sites/all/themes/science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4191000"/>
            <a:ext cx="21767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892" y="5486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http://www.nextgenscience.org/next-generation-science-standards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3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Mastery of the Disciplinary Core Ideas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E2C Workshop themes directly relate to NGSS Disciplinary Core Ideas, especially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ESS2A 	Earth Materials &amp;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ESS2B	Plate Tectonics &amp; Large-Scale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ESS2C	Role of water in Surface 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ESS2D	Weather &amp; Climate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ESS2E	Biogeology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530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PROVIDING NGSS-FOCUSED TEACHER PROFESSIONAL DEVELOPMENT THROUGH  THE EARTH2CLASS MODEL </vt:lpstr>
      <vt:lpstr>PowerPoint Presentation</vt:lpstr>
      <vt:lpstr>PowerPoint Presentation</vt:lpstr>
      <vt:lpstr>PowerPoint Presentation</vt:lpstr>
      <vt:lpstr>E2C Workshop Format</vt:lpstr>
      <vt:lpstr>PowerPoint Presentation</vt:lpstr>
      <vt:lpstr>PowerPoint Presentation</vt:lpstr>
      <vt:lpstr>Alignment with NGSS Goals</vt:lpstr>
      <vt:lpstr>Mastery of the Disciplinary Core Ideas</vt:lpstr>
      <vt:lpstr>PowerPoint Presentation</vt:lpstr>
      <vt:lpstr>E2C Workshops provide real-life examples of Science &amp; Engineering Practices</vt:lpstr>
      <vt:lpstr>Topics promote mastery of Cross-Cutting Relationships </vt:lpstr>
      <vt:lpstr>E2C promotes understanding of the  Nature of Science</vt:lpstr>
      <vt:lpstr>Learning about cutting-edge research multiples interest – “ownership”</vt:lpstr>
      <vt:lpstr>“Reality of Scientific Research”</vt:lpstr>
      <vt:lpstr>E2C-created curricular materials</vt:lpstr>
      <vt:lpstr>PowerPoint Presentation</vt:lpstr>
      <vt:lpstr>PowerPoint Presentation</vt:lpstr>
      <vt:lpstr>“Keys to Success for an E2C Approach”</vt:lpstr>
      <vt:lpstr>What’s Coming Next?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MJPASSOW</dc:creator>
  <cp:lastModifiedBy>MJPASSOW</cp:lastModifiedBy>
  <cp:revision>36</cp:revision>
  <dcterms:created xsi:type="dcterms:W3CDTF">2014-10-01T13:23:41Z</dcterms:created>
  <dcterms:modified xsi:type="dcterms:W3CDTF">2014-10-18T10:53:33Z</dcterms:modified>
</cp:coreProperties>
</file>