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2"/>
  </p:notesMasterIdLst>
  <p:handoutMasterIdLst>
    <p:handoutMasterId r:id="rId23"/>
  </p:handoutMasterIdLst>
  <p:sldIdLst>
    <p:sldId id="431" r:id="rId2"/>
    <p:sldId id="412" r:id="rId3"/>
    <p:sldId id="440" r:id="rId4"/>
    <p:sldId id="425" r:id="rId5"/>
    <p:sldId id="423" r:id="rId6"/>
    <p:sldId id="441" r:id="rId7"/>
    <p:sldId id="444" r:id="rId8"/>
    <p:sldId id="406" r:id="rId9"/>
    <p:sldId id="408" r:id="rId10"/>
    <p:sldId id="413" r:id="rId11"/>
    <p:sldId id="416" r:id="rId12"/>
    <p:sldId id="430" r:id="rId13"/>
    <p:sldId id="434" r:id="rId14"/>
    <p:sldId id="438" r:id="rId15"/>
    <p:sldId id="436" r:id="rId16"/>
    <p:sldId id="418" r:id="rId17"/>
    <p:sldId id="421" r:id="rId18"/>
    <p:sldId id="435" r:id="rId19"/>
    <p:sldId id="422" r:id="rId20"/>
    <p:sldId id="445" r:id="rId21"/>
  </p:sldIdLst>
  <p:sldSz cx="9144000" cy="6858000" type="screen4x3"/>
  <p:notesSz cx="7010400" cy="9296400"/>
  <p:custShowLst>
    <p:custShow name="Custom Show 1" id="0">
      <p:sldLst/>
    </p:custShow>
  </p:custShowLst>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40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40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40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40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4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4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4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4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4000" kern="1200">
        <a:solidFill>
          <a:schemeClr val="tx1"/>
        </a:solidFill>
        <a:latin typeface="Arial" pitchFamily="34" charset="0"/>
        <a:ea typeface="ＭＳ Ｐゴシック" pitchFamily="34"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ol" initials="cd" lastIdx="0"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scaleToFitPaper="1"/>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050"/>
    <a:srgbClr val="FF3300"/>
    <a:srgbClr val="EDC074"/>
    <a:srgbClr val="FF9966"/>
    <a:srgbClr val="FF9933"/>
    <a:srgbClr val="CCFF66"/>
    <a:srgbClr val="C0D2FE"/>
    <a:srgbClr val="D68F1C"/>
    <a:srgbClr val="FFCC00"/>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6405" autoAdjust="0"/>
    <p:restoredTop sz="94289" autoAdjust="0"/>
  </p:normalViewPr>
  <p:slideViewPr>
    <p:cSldViewPr>
      <p:cViewPr>
        <p:scale>
          <a:sx n="125" d="100"/>
          <a:sy n="125" d="100"/>
        </p:scale>
        <p:origin x="-90" y="216"/>
      </p:cViewPr>
      <p:guideLst>
        <p:guide orient="horz" pos="432"/>
        <p:guide/>
      </p:guideLst>
    </p:cSldViewPr>
  </p:slideViewPr>
  <p:notesTextViewPr>
    <p:cViewPr>
      <p:scale>
        <a:sx n="100" d="100"/>
        <a:sy n="100" d="100"/>
      </p:scale>
      <p:origin x="0" y="0"/>
    </p:cViewPr>
  </p:notesTextViewPr>
  <p:sorterViewPr>
    <p:cViewPr>
      <p:scale>
        <a:sx n="102" d="100"/>
        <a:sy n="102" d="100"/>
      </p:scale>
      <p:origin x="0" y="117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solidFill>
                  <a:schemeClr val="bg1"/>
                </a:solidFill>
              </a:rPr>
              <a:t>NLCD Product Downloads, by Fiscal Year</a:t>
            </a:r>
            <a:endParaRPr lang="en-US" dirty="0">
              <a:solidFill>
                <a:schemeClr val="bg1"/>
              </a:solidFill>
            </a:endParaRPr>
          </a:p>
        </c:rich>
      </c:tx>
      <c:layout/>
      <c:overlay val="0"/>
    </c:title>
    <c:autoTitleDeleted val="0"/>
    <c:plotArea>
      <c:layout>
        <c:manualLayout>
          <c:layoutTarget val="inner"/>
          <c:xMode val="edge"/>
          <c:yMode val="edge"/>
          <c:x val="0.12858713188374402"/>
          <c:y val="0.13485186173762201"/>
          <c:w val="0.85153519227527807"/>
          <c:h val="0.62963632723875707"/>
        </c:manualLayout>
      </c:layout>
      <c:barChart>
        <c:barDir val="col"/>
        <c:grouping val="clustered"/>
        <c:varyColors val="0"/>
        <c:ser>
          <c:idx val="0"/>
          <c:order val="0"/>
          <c:tx>
            <c:strRef>
              <c:f>Sheet1!$A$2</c:f>
              <c:strCache>
                <c:ptCount val="1"/>
                <c:pt idx="0">
                  <c:v>NLCD1992</c:v>
                </c:pt>
              </c:strCache>
            </c:strRef>
          </c:tx>
          <c:invertIfNegative val="0"/>
          <c:cat>
            <c:strRef>
              <c:f>Sheet1!$B$1:$M$1</c:f>
              <c:strCache>
                <c:ptCount val="12"/>
                <c:pt idx="0">
                  <c:v>FY2003</c:v>
                </c:pt>
                <c:pt idx="1">
                  <c:v>FY2004</c:v>
                </c:pt>
                <c:pt idx="2">
                  <c:v>FY2005</c:v>
                </c:pt>
                <c:pt idx="3">
                  <c:v>FY2006</c:v>
                </c:pt>
                <c:pt idx="4">
                  <c:v>FY2007</c:v>
                </c:pt>
                <c:pt idx="5">
                  <c:v>FY2008</c:v>
                </c:pt>
                <c:pt idx="6">
                  <c:v>FY2009</c:v>
                </c:pt>
                <c:pt idx="7">
                  <c:v>FY2010</c:v>
                </c:pt>
                <c:pt idx="8">
                  <c:v>FY2011</c:v>
                </c:pt>
                <c:pt idx="9">
                  <c:v>FY2012</c:v>
                </c:pt>
                <c:pt idx="10">
                  <c:v>FY2013</c:v>
                </c:pt>
                <c:pt idx="11">
                  <c:v>FY2014</c:v>
                </c:pt>
              </c:strCache>
            </c:strRef>
          </c:cat>
          <c:val>
            <c:numRef>
              <c:f>Sheet1!$B$2:$M$2</c:f>
              <c:numCache>
                <c:formatCode>#,##0</c:formatCode>
                <c:ptCount val="12"/>
                <c:pt idx="0">
                  <c:v>16388</c:v>
                </c:pt>
                <c:pt idx="1">
                  <c:v>24716</c:v>
                </c:pt>
                <c:pt idx="2">
                  <c:v>33790</c:v>
                </c:pt>
                <c:pt idx="3">
                  <c:v>16175</c:v>
                </c:pt>
                <c:pt idx="4">
                  <c:v>14805</c:v>
                </c:pt>
                <c:pt idx="5">
                  <c:v>4513</c:v>
                </c:pt>
                <c:pt idx="6">
                  <c:v>7164</c:v>
                </c:pt>
                <c:pt idx="7">
                  <c:v>4125</c:v>
                </c:pt>
                <c:pt idx="8">
                  <c:v>3677</c:v>
                </c:pt>
                <c:pt idx="9">
                  <c:v>4750</c:v>
                </c:pt>
                <c:pt idx="10">
                  <c:v>3082</c:v>
                </c:pt>
                <c:pt idx="11">
                  <c:v>3567</c:v>
                </c:pt>
              </c:numCache>
            </c:numRef>
          </c:val>
        </c:ser>
        <c:ser>
          <c:idx val="1"/>
          <c:order val="1"/>
          <c:tx>
            <c:strRef>
              <c:f>Sheet1!$A$3</c:f>
              <c:strCache>
                <c:ptCount val="1"/>
                <c:pt idx="0">
                  <c:v>NCLD2001</c:v>
                </c:pt>
              </c:strCache>
            </c:strRef>
          </c:tx>
          <c:invertIfNegative val="0"/>
          <c:cat>
            <c:strRef>
              <c:f>Sheet1!$B$1:$M$1</c:f>
              <c:strCache>
                <c:ptCount val="12"/>
                <c:pt idx="0">
                  <c:v>FY2003</c:v>
                </c:pt>
                <c:pt idx="1">
                  <c:v>FY2004</c:v>
                </c:pt>
                <c:pt idx="2">
                  <c:v>FY2005</c:v>
                </c:pt>
                <c:pt idx="3">
                  <c:v>FY2006</c:v>
                </c:pt>
                <c:pt idx="4">
                  <c:v>FY2007</c:v>
                </c:pt>
                <c:pt idx="5">
                  <c:v>FY2008</c:v>
                </c:pt>
                <c:pt idx="6">
                  <c:v>FY2009</c:v>
                </c:pt>
                <c:pt idx="7">
                  <c:v>FY2010</c:v>
                </c:pt>
                <c:pt idx="8">
                  <c:v>FY2011</c:v>
                </c:pt>
                <c:pt idx="9">
                  <c:v>FY2012</c:v>
                </c:pt>
                <c:pt idx="10">
                  <c:v>FY2013</c:v>
                </c:pt>
                <c:pt idx="11">
                  <c:v>FY2014</c:v>
                </c:pt>
              </c:strCache>
            </c:strRef>
          </c:cat>
          <c:val>
            <c:numRef>
              <c:f>Sheet1!$B$3:$M$3</c:f>
              <c:numCache>
                <c:formatCode>#,##0</c:formatCode>
                <c:ptCount val="12"/>
                <c:pt idx="1">
                  <c:v>2035</c:v>
                </c:pt>
                <c:pt idx="2">
                  <c:v>4882</c:v>
                </c:pt>
                <c:pt idx="3">
                  <c:v>10376</c:v>
                </c:pt>
                <c:pt idx="4">
                  <c:v>30575</c:v>
                </c:pt>
                <c:pt idx="5">
                  <c:v>28047</c:v>
                </c:pt>
                <c:pt idx="6">
                  <c:v>31582</c:v>
                </c:pt>
                <c:pt idx="7">
                  <c:v>35762</c:v>
                </c:pt>
                <c:pt idx="8">
                  <c:v>39216</c:v>
                </c:pt>
                <c:pt idx="9">
                  <c:v>40382</c:v>
                </c:pt>
                <c:pt idx="10">
                  <c:v>42910</c:v>
                </c:pt>
                <c:pt idx="11">
                  <c:v>30984</c:v>
                </c:pt>
              </c:numCache>
            </c:numRef>
          </c:val>
        </c:ser>
        <c:ser>
          <c:idx val="2"/>
          <c:order val="2"/>
          <c:tx>
            <c:strRef>
              <c:f>Sheet1!$A$4</c:f>
              <c:strCache>
                <c:ptCount val="1"/>
                <c:pt idx="0">
                  <c:v>NLCD2006</c:v>
                </c:pt>
              </c:strCache>
            </c:strRef>
          </c:tx>
          <c:invertIfNegative val="0"/>
          <c:cat>
            <c:strRef>
              <c:f>Sheet1!$B$1:$M$1</c:f>
              <c:strCache>
                <c:ptCount val="12"/>
                <c:pt idx="0">
                  <c:v>FY2003</c:v>
                </c:pt>
                <c:pt idx="1">
                  <c:v>FY2004</c:v>
                </c:pt>
                <c:pt idx="2">
                  <c:v>FY2005</c:v>
                </c:pt>
                <c:pt idx="3">
                  <c:v>FY2006</c:v>
                </c:pt>
                <c:pt idx="4">
                  <c:v>FY2007</c:v>
                </c:pt>
                <c:pt idx="5">
                  <c:v>FY2008</c:v>
                </c:pt>
                <c:pt idx="6">
                  <c:v>FY2009</c:v>
                </c:pt>
                <c:pt idx="7">
                  <c:v>FY2010</c:v>
                </c:pt>
                <c:pt idx="8">
                  <c:v>FY2011</c:v>
                </c:pt>
                <c:pt idx="9">
                  <c:v>FY2012</c:v>
                </c:pt>
                <c:pt idx="10">
                  <c:v>FY2013</c:v>
                </c:pt>
                <c:pt idx="11">
                  <c:v>FY2014</c:v>
                </c:pt>
              </c:strCache>
            </c:strRef>
          </c:cat>
          <c:val>
            <c:numRef>
              <c:f>Sheet1!$B$4:$M$4</c:f>
              <c:numCache>
                <c:formatCode>General</c:formatCode>
                <c:ptCount val="12"/>
                <c:pt idx="8" formatCode="#,##0">
                  <c:v>24848</c:v>
                </c:pt>
                <c:pt idx="9" formatCode="#,##0">
                  <c:v>24052</c:v>
                </c:pt>
                <c:pt idx="10" formatCode="#,##0">
                  <c:v>35857</c:v>
                </c:pt>
                <c:pt idx="11" formatCode="#,##0">
                  <c:v>41700</c:v>
                </c:pt>
              </c:numCache>
            </c:numRef>
          </c:val>
        </c:ser>
        <c:ser>
          <c:idx val="3"/>
          <c:order val="3"/>
          <c:tx>
            <c:strRef>
              <c:f>Sheet1!$A$5</c:f>
              <c:strCache>
                <c:ptCount val="1"/>
                <c:pt idx="0">
                  <c:v>NLCD2011</c:v>
                </c:pt>
              </c:strCache>
            </c:strRef>
          </c:tx>
          <c:spPr>
            <a:solidFill>
              <a:srgbClr val="FF3300"/>
            </a:solidFill>
          </c:spPr>
          <c:invertIfNegative val="0"/>
          <c:cat>
            <c:strRef>
              <c:f>Sheet1!$B$1:$M$1</c:f>
              <c:strCache>
                <c:ptCount val="12"/>
                <c:pt idx="0">
                  <c:v>FY2003</c:v>
                </c:pt>
                <c:pt idx="1">
                  <c:v>FY2004</c:v>
                </c:pt>
                <c:pt idx="2">
                  <c:v>FY2005</c:v>
                </c:pt>
                <c:pt idx="3">
                  <c:v>FY2006</c:v>
                </c:pt>
                <c:pt idx="4">
                  <c:v>FY2007</c:v>
                </c:pt>
                <c:pt idx="5">
                  <c:v>FY2008</c:v>
                </c:pt>
                <c:pt idx="6">
                  <c:v>FY2009</c:v>
                </c:pt>
                <c:pt idx="7">
                  <c:v>FY2010</c:v>
                </c:pt>
                <c:pt idx="8">
                  <c:v>FY2011</c:v>
                </c:pt>
                <c:pt idx="9">
                  <c:v>FY2012</c:v>
                </c:pt>
                <c:pt idx="10">
                  <c:v>FY2013</c:v>
                </c:pt>
                <c:pt idx="11">
                  <c:v>FY2014</c:v>
                </c:pt>
              </c:strCache>
            </c:strRef>
          </c:cat>
          <c:val>
            <c:numRef>
              <c:f>Sheet1!$B$5:$M$5</c:f>
              <c:numCache>
                <c:formatCode>General</c:formatCode>
                <c:ptCount val="12"/>
                <c:pt idx="11" formatCode="#,##0">
                  <c:v>15955</c:v>
                </c:pt>
              </c:numCache>
            </c:numRef>
          </c:val>
        </c:ser>
        <c:dLbls>
          <c:showLegendKey val="0"/>
          <c:showVal val="0"/>
          <c:showCatName val="0"/>
          <c:showSerName val="0"/>
          <c:showPercent val="0"/>
          <c:showBubbleSize val="0"/>
        </c:dLbls>
        <c:gapWidth val="150"/>
        <c:axId val="32359552"/>
        <c:axId val="32361088"/>
      </c:barChart>
      <c:catAx>
        <c:axId val="32359552"/>
        <c:scaling>
          <c:orientation val="minMax"/>
        </c:scaling>
        <c:delete val="0"/>
        <c:axPos val="b"/>
        <c:majorTickMark val="none"/>
        <c:minorTickMark val="none"/>
        <c:tickLblPos val="nextTo"/>
        <c:txPr>
          <a:bodyPr/>
          <a:lstStyle/>
          <a:p>
            <a:pPr>
              <a:defRPr sz="1200"/>
            </a:pPr>
            <a:endParaRPr lang="en-US"/>
          </a:p>
        </c:txPr>
        <c:crossAx val="32361088"/>
        <c:crosses val="autoZero"/>
        <c:auto val="1"/>
        <c:lblAlgn val="ctr"/>
        <c:lblOffset val="100"/>
        <c:noMultiLvlLbl val="0"/>
      </c:catAx>
      <c:valAx>
        <c:axId val="32361088"/>
        <c:scaling>
          <c:orientation val="minMax"/>
        </c:scaling>
        <c:delete val="0"/>
        <c:axPos val="l"/>
        <c:majorGridlines/>
        <c:numFmt formatCode="#,##0" sourceLinked="1"/>
        <c:majorTickMark val="none"/>
        <c:minorTickMark val="none"/>
        <c:tickLblPos val="nextTo"/>
        <c:txPr>
          <a:bodyPr/>
          <a:lstStyle/>
          <a:p>
            <a:pPr>
              <a:defRPr sz="1200" b="1">
                <a:solidFill>
                  <a:srgbClr val="EDC074"/>
                </a:solidFill>
              </a:defRPr>
            </a:pPr>
            <a:endParaRPr lang="en-US"/>
          </a:p>
        </c:txPr>
        <c:crossAx val="32359552"/>
        <c:crosses val="autoZero"/>
        <c:crossBetween val="between"/>
      </c:valAx>
      <c:dTable>
        <c:showHorzBorder val="1"/>
        <c:showVertBorder val="1"/>
        <c:showOutline val="1"/>
        <c:showKeys val="1"/>
        <c:txPr>
          <a:bodyPr/>
          <a:lstStyle/>
          <a:p>
            <a:pPr rtl="0">
              <a:defRPr sz="1050" b="1">
                <a:solidFill>
                  <a:srgbClr val="EDC074"/>
                </a:solidFill>
              </a:defRPr>
            </a:pPr>
            <a:endParaRPr lang="en-US"/>
          </a:p>
        </c:txPr>
      </c:dTable>
    </c:plotArea>
    <c:plotVisOnly val="1"/>
    <c:dispBlanksAs val="gap"/>
    <c:showDLblsOverMax val="0"/>
  </c:chart>
  <c:txPr>
    <a:bodyPr/>
    <a:lstStyle/>
    <a:p>
      <a:pPr>
        <a:defRPr sz="1800"/>
      </a:pPr>
      <a:endParaRPr lang="en-US"/>
    </a:p>
  </c:txPr>
  <c:externalData r:id="rId1">
    <c:autoUpdate val="0"/>
  </c:externalData>
</c:chartSpace>
</file>

<file path=ppt/diagrams/_rels/data1.xml.rels><?xml version="1.0" encoding="UTF-8" standalone="yes"?>
<Relationships xmlns="http://schemas.openxmlformats.org/package/2006/relationships"><Relationship Id="rId2" Type="http://schemas.microsoft.com/office/2007/relationships/hdphoto" Target="../media/hdphoto1.wdp"/><Relationship Id="rId1" Type="http://schemas.openxmlformats.org/officeDocument/2006/relationships/image" Target="../media/image6.png"/></Relationships>
</file>

<file path=ppt/diagrams/_rels/drawing1.xml.rels><?xml version="1.0" encoding="UTF-8" standalone="yes"?>
<Relationships xmlns="http://schemas.openxmlformats.org/package/2006/relationships"><Relationship Id="rId2" Type="http://schemas.microsoft.com/office/2007/relationships/hdphoto" Target="../media/hdphoto1.wdp"/><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4B2870-DEF3-408B-A485-499098AF1569}"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FFA907E9-E044-41D8-B382-C5BE0406BC70}">
      <dgm:prSet phldrT="[Text]" custT="1"/>
      <dgm:spPr>
        <a:blipFill rotWithShape="0">
          <a:blip xmlns:r="http://schemas.openxmlformats.org/officeDocument/2006/relationships" r:embed="rId1">
            <a:extLst>
              <a:ext uri="{BEBA8EAE-BF5A-486C-A8C5-ECC9F3942E4B}">
                <a14:imgProps xmlns:a14="http://schemas.microsoft.com/office/drawing/2010/main">
                  <a14:imgLayer r:embed="rId2">
                    <a14:imgEffect>
                      <a14:sharpenSoften amount="-25000"/>
                    </a14:imgEffect>
                    <a14:imgEffect>
                      <a14:brightnessContrast bright="-25000"/>
                    </a14:imgEffect>
                  </a14:imgLayer>
                </a14:imgProps>
              </a:ext>
            </a:extLst>
          </a:blip>
          <a:stretch>
            <a:fillRect/>
          </a:stretch>
        </a:blipFill>
        <a:ln>
          <a:solidFill>
            <a:schemeClr val="lt1">
              <a:hueOff val="0"/>
              <a:satOff val="0"/>
              <a:lumOff val="0"/>
              <a:alpha val="35000"/>
            </a:schemeClr>
          </a:solidFill>
        </a:ln>
      </dgm:spPr>
      <dgm:t>
        <a:bodyPr/>
        <a:lstStyle/>
        <a:p>
          <a:r>
            <a:rPr lang="en-US" sz="1800" b="1" dirty="0" smtClean="0">
              <a:solidFill>
                <a:schemeClr val="bg1"/>
              </a:solidFill>
            </a:rPr>
            <a:t>Multi-Resolution</a:t>
          </a:r>
          <a:r>
            <a:rPr lang="en-US" sz="1800" b="1" baseline="0" dirty="0" smtClean="0">
              <a:solidFill>
                <a:schemeClr val="bg1"/>
              </a:solidFill>
            </a:rPr>
            <a:t> Land Characteristics Consortium</a:t>
          </a:r>
          <a:endParaRPr lang="en-US" sz="1800" b="1" dirty="0">
            <a:solidFill>
              <a:schemeClr val="bg1"/>
            </a:solidFill>
          </a:endParaRPr>
        </a:p>
      </dgm:t>
    </dgm:pt>
    <dgm:pt modelId="{DD05F984-3DE0-4974-A9BF-720C339C4573}" type="parTrans" cxnId="{E3155BB9-B08E-4187-98A1-752E60D3272B}">
      <dgm:prSet/>
      <dgm:spPr/>
      <dgm:t>
        <a:bodyPr/>
        <a:lstStyle/>
        <a:p>
          <a:endParaRPr lang="en-US"/>
        </a:p>
      </dgm:t>
    </dgm:pt>
    <dgm:pt modelId="{2AACE8E6-14E4-4953-A756-E54B8B08B285}" type="sibTrans" cxnId="{E3155BB9-B08E-4187-98A1-752E60D3272B}">
      <dgm:prSet/>
      <dgm:spPr/>
      <dgm:t>
        <a:bodyPr/>
        <a:lstStyle/>
        <a:p>
          <a:endParaRPr lang="en-US"/>
        </a:p>
      </dgm:t>
    </dgm:pt>
    <dgm:pt modelId="{48B80F43-F052-4C75-83C9-0E213FA7DE1E}">
      <dgm:prSet phldrT="[Text]"/>
      <dgm:spPr>
        <a:solidFill>
          <a:srgbClr val="EDC074"/>
        </a:solidFill>
      </dgm:spPr>
      <dgm:t>
        <a:bodyPr/>
        <a:lstStyle/>
        <a:p>
          <a:r>
            <a:rPr lang="en-US" b="1" dirty="0" smtClean="0">
              <a:solidFill>
                <a:schemeClr val="tx1"/>
              </a:solidFill>
            </a:rPr>
            <a:t>NASA</a:t>
          </a:r>
          <a:endParaRPr lang="en-US" b="1" dirty="0">
            <a:solidFill>
              <a:schemeClr val="tx1"/>
            </a:solidFill>
          </a:endParaRPr>
        </a:p>
      </dgm:t>
    </dgm:pt>
    <dgm:pt modelId="{07793D39-1E3C-4C4C-873B-250F033B9A5E}" type="parTrans" cxnId="{079D5A1F-16C9-4A4C-B196-30474D4B7875}">
      <dgm:prSet/>
      <dgm:spPr>
        <a:solidFill>
          <a:srgbClr val="EDC074"/>
        </a:solidFill>
      </dgm:spPr>
      <dgm:t>
        <a:bodyPr/>
        <a:lstStyle/>
        <a:p>
          <a:endParaRPr lang="en-US"/>
        </a:p>
      </dgm:t>
    </dgm:pt>
    <dgm:pt modelId="{AA0B3B01-D567-40E6-A90C-9E0E2FC1EAEA}" type="sibTrans" cxnId="{079D5A1F-16C9-4A4C-B196-30474D4B7875}">
      <dgm:prSet/>
      <dgm:spPr/>
      <dgm:t>
        <a:bodyPr/>
        <a:lstStyle/>
        <a:p>
          <a:endParaRPr lang="en-US"/>
        </a:p>
      </dgm:t>
    </dgm:pt>
    <dgm:pt modelId="{321B2605-21F4-4CCF-B6D0-58E53A8B51B3}">
      <dgm:prSet phldrT="[Text]"/>
      <dgm:spPr>
        <a:solidFill>
          <a:srgbClr val="EDC074"/>
        </a:solidFill>
      </dgm:spPr>
      <dgm:t>
        <a:bodyPr/>
        <a:lstStyle/>
        <a:p>
          <a:r>
            <a:rPr lang="en-US" b="1" dirty="0" smtClean="0">
              <a:solidFill>
                <a:schemeClr val="tx1"/>
              </a:solidFill>
            </a:rPr>
            <a:t>US Army COE</a:t>
          </a:r>
          <a:endParaRPr lang="en-US" b="1" dirty="0">
            <a:solidFill>
              <a:schemeClr val="tx1"/>
            </a:solidFill>
          </a:endParaRPr>
        </a:p>
      </dgm:t>
    </dgm:pt>
    <dgm:pt modelId="{C459E3C5-8D36-4DD7-99A3-51C8211C0FAD}" type="parTrans" cxnId="{261321C3-A599-41A7-B821-612388D8E3BA}">
      <dgm:prSet/>
      <dgm:spPr>
        <a:solidFill>
          <a:srgbClr val="EDC074"/>
        </a:solidFill>
      </dgm:spPr>
      <dgm:t>
        <a:bodyPr/>
        <a:lstStyle/>
        <a:p>
          <a:endParaRPr lang="en-US"/>
        </a:p>
      </dgm:t>
    </dgm:pt>
    <dgm:pt modelId="{E44B31CB-C6C6-4E2B-9708-5B0A727F06EF}" type="sibTrans" cxnId="{261321C3-A599-41A7-B821-612388D8E3BA}">
      <dgm:prSet/>
      <dgm:spPr/>
      <dgm:t>
        <a:bodyPr/>
        <a:lstStyle/>
        <a:p>
          <a:endParaRPr lang="en-US"/>
        </a:p>
      </dgm:t>
    </dgm:pt>
    <dgm:pt modelId="{8B59C09C-2E41-490A-A471-40925257EFAA}">
      <dgm:prSet phldrT="[Text]"/>
      <dgm:spPr>
        <a:solidFill>
          <a:srgbClr val="EDC074"/>
        </a:solidFill>
      </dgm:spPr>
      <dgm:t>
        <a:bodyPr/>
        <a:lstStyle/>
        <a:p>
          <a:r>
            <a:rPr lang="en-US" b="1" dirty="0" smtClean="0">
              <a:solidFill>
                <a:schemeClr val="tx1"/>
              </a:solidFill>
            </a:rPr>
            <a:t>USFWS</a:t>
          </a:r>
          <a:endParaRPr lang="en-US" b="1" dirty="0">
            <a:solidFill>
              <a:schemeClr val="tx1"/>
            </a:solidFill>
          </a:endParaRPr>
        </a:p>
      </dgm:t>
    </dgm:pt>
    <dgm:pt modelId="{55FA307C-17E1-420B-BA8E-814C82892B55}" type="parTrans" cxnId="{91233EE3-E1DC-4997-89A2-49E6839F0237}">
      <dgm:prSet/>
      <dgm:spPr>
        <a:solidFill>
          <a:srgbClr val="EDC074"/>
        </a:solidFill>
      </dgm:spPr>
      <dgm:t>
        <a:bodyPr/>
        <a:lstStyle/>
        <a:p>
          <a:endParaRPr lang="en-US"/>
        </a:p>
      </dgm:t>
    </dgm:pt>
    <dgm:pt modelId="{8908F1A2-5976-4378-A140-D8C0755B90C7}" type="sibTrans" cxnId="{91233EE3-E1DC-4997-89A2-49E6839F0237}">
      <dgm:prSet/>
      <dgm:spPr/>
      <dgm:t>
        <a:bodyPr/>
        <a:lstStyle/>
        <a:p>
          <a:endParaRPr lang="en-US"/>
        </a:p>
      </dgm:t>
    </dgm:pt>
    <dgm:pt modelId="{A4D26305-FD45-492C-A66E-F5946EE24F58}">
      <dgm:prSet/>
      <dgm:spPr>
        <a:solidFill>
          <a:srgbClr val="EDC074"/>
        </a:solidFill>
      </dgm:spPr>
      <dgm:t>
        <a:bodyPr/>
        <a:lstStyle/>
        <a:p>
          <a:r>
            <a:rPr lang="en-US" b="1" dirty="0" smtClean="0">
              <a:solidFill>
                <a:schemeClr val="tx1"/>
              </a:solidFill>
            </a:rPr>
            <a:t>USDA</a:t>
          </a:r>
          <a:endParaRPr lang="en-US" b="1" dirty="0">
            <a:solidFill>
              <a:schemeClr val="tx1"/>
            </a:solidFill>
          </a:endParaRPr>
        </a:p>
      </dgm:t>
    </dgm:pt>
    <dgm:pt modelId="{CE74AA9A-53D0-400E-8330-60662831209B}" type="parTrans" cxnId="{51B79942-DE7F-46B5-B0D5-EF1FDF122441}">
      <dgm:prSet/>
      <dgm:spPr>
        <a:solidFill>
          <a:srgbClr val="EDC074"/>
        </a:solidFill>
      </dgm:spPr>
      <dgm:t>
        <a:bodyPr/>
        <a:lstStyle/>
        <a:p>
          <a:endParaRPr lang="en-US"/>
        </a:p>
      </dgm:t>
    </dgm:pt>
    <dgm:pt modelId="{B4172D23-AD95-4E8D-B6E6-9C7612E6BED4}" type="sibTrans" cxnId="{51B79942-DE7F-46B5-B0D5-EF1FDF122441}">
      <dgm:prSet/>
      <dgm:spPr/>
      <dgm:t>
        <a:bodyPr/>
        <a:lstStyle/>
        <a:p>
          <a:endParaRPr lang="en-US"/>
        </a:p>
      </dgm:t>
    </dgm:pt>
    <dgm:pt modelId="{171DFF93-DD04-4838-95D7-705DEFB31770}">
      <dgm:prSet/>
      <dgm:spPr>
        <a:solidFill>
          <a:srgbClr val="EDC074"/>
        </a:solidFill>
      </dgm:spPr>
      <dgm:t>
        <a:bodyPr/>
        <a:lstStyle/>
        <a:p>
          <a:r>
            <a:rPr lang="en-US" b="1" dirty="0" smtClean="0">
              <a:solidFill>
                <a:schemeClr val="tx1"/>
              </a:solidFill>
            </a:rPr>
            <a:t>NPS</a:t>
          </a:r>
          <a:endParaRPr lang="en-US" b="1" dirty="0">
            <a:solidFill>
              <a:schemeClr val="tx1"/>
            </a:solidFill>
          </a:endParaRPr>
        </a:p>
      </dgm:t>
    </dgm:pt>
    <dgm:pt modelId="{C5CFC82C-DF82-4FBA-A8B2-DD16EED170D4}" type="parTrans" cxnId="{9021FCA4-1AA0-4E30-926E-1813F329C4EB}">
      <dgm:prSet/>
      <dgm:spPr>
        <a:solidFill>
          <a:srgbClr val="EDC074"/>
        </a:solidFill>
      </dgm:spPr>
      <dgm:t>
        <a:bodyPr/>
        <a:lstStyle/>
        <a:p>
          <a:endParaRPr lang="en-US"/>
        </a:p>
      </dgm:t>
    </dgm:pt>
    <dgm:pt modelId="{7C892D3C-C429-4185-894A-19501C61B237}" type="sibTrans" cxnId="{9021FCA4-1AA0-4E30-926E-1813F329C4EB}">
      <dgm:prSet/>
      <dgm:spPr/>
      <dgm:t>
        <a:bodyPr/>
        <a:lstStyle/>
        <a:p>
          <a:endParaRPr lang="en-US"/>
        </a:p>
      </dgm:t>
    </dgm:pt>
    <dgm:pt modelId="{EB4B4776-5C46-40BD-BB38-B2BAE353D109}">
      <dgm:prSet custT="1">
        <dgm:style>
          <a:lnRef idx="1">
            <a:schemeClr val="accent2"/>
          </a:lnRef>
          <a:fillRef idx="2">
            <a:schemeClr val="accent2"/>
          </a:fillRef>
          <a:effectRef idx="1">
            <a:schemeClr val="accent2"/>
          </a:effectRef>
          <a:fontRef idx="minor">
            <a:schemeClr val="dk1"/>
          </a:fontRef>
        </dgm:style>
      </dgm:prSet>
      <dgm:spPr/>
      <dgm:t>
        <a:bodyPr/>
        <a:lstStyle/>
        <a:p>
          <a:r>
            <a:rPr lang="en-US" sz="1600" b="1" dirty="0" smtClean="0">
              <a:solidFill>
                <a:schemeClr val="tx1"/>
              </a:solidFill>
            </a:rPr>
            <a:t>USGS</a:t>
          </a:r>
          <a:endParaRPr lang="en-US" sz="1600" b="1" dirty="0">
            <a:solidFill>
              <a:schemeClr val="tx1"/>
            </a:solidFill>
          </a:endParaRPr>
        </a:p>
      </dgm:t>
    </dgm:pt>
    <dgm:pt modelId="{5047E1B3-AD06-4E88-902E-0AC96BD966E8}" type="parTrans" cxnId="{C68853F2-3C46-4D45-9701-04B577EF9618}">
      <dgm:prSet/>
      <dgm:spPr>
        <a:solidFill>
          <a:srgbClr val="EDC074"/>
        </a:solidFill>
      </dgm:spPr>
      <dgm:t>
        <a:bodyPr/>
        <a:lstStyle/>
        <a:p>
          <a:endParaRPr lang="en-US"/>
        </a:p>
      </dgm:t>
    </dgm:pt>
    <dgm:pt modelId="{E4593EDC-14A1-48FB-9A77-B76FF71675E4}" type="sibTrans" cxnId="{C68853F2-3C46-4D45-9701-04B577EF9618}">
      <dgm:prSet/>
      <dgm:spPr/>
      <dgm:t>
        <a:bodyPr/>
        <a:lstStyle/>
        <a:p>
          <a:endParaRPr lang="en-US"/>
        </a:p>
      </dgm:t>
    </dgm:pt>
    <dgm:pt modelId="{09020D3E-4171-4BAA-A03E-BA85E4D8A987}">
      <dgm:prSet/>
      <dgm:spPr>
        <a:solidFill>
          <a:srgbClr val="EDC074"/>
        </a:solidFill>
      </dgm:spPr>
      <dgm:t>
        <a:bodyPr/>
        <a:lstStyle/>
        <a:p>
          <a:r>
            <a:rPr lang="en-US" b="1" dirty="0" smtClean="0">
              <a:solidFill>
                <a:schemeClr val="tx1"/>
              </a:solidFill>
            </a:rPr>
            <a:t>EPA</a:t>
          </a:r>
          <a:endParaRPr lang="en-US" b="1" dirty="0">
            <a:solidFill>
              <a:schemeClr val="tx1"/>
            </a:solidFill>
          </a:endParaRPr>
        </a:p>
      </dgm:t>
    </dgm:pt>
    <dgm:pt modelId="{F57107DA-B370-4FB3-B932-F19437C3838A}" type="parTrans" cxnId="{E8C04CB3-B309-4BE7-9FAF-7AE28B233499}">
      <dgm:prSet/>
      <dgm:spPr>
        <a:solidFill>
          <a:srgbClr val="EDC074"/>
        </a:solidFill>
      </dgm:spPr>
      <dgm:t>
        <a:bodyPr/>
        <a:lstStyle/>
        <a:p>
          <a:endParaRPr lang="en-US"/>
        </a:p>
      </dgm:t>
    </dgm:pt>
    <dgm:pt modelId="{06B3D5C8-1A1C-44A2-919D-6FEC7B977DB7}" type="sibTrans" cxnId="{E8C04CB3-B309-4BE7-9FAF-7AE28B233499}">
      <dgm:prSet/>
      <dgm:spPr/>
      <dgm:t>
        <a:bodyPr/>
        <a:lstStyle/>
        <a:p>
          <a:endParaRPr lang="en-US"/>
        </a:p>
      </dgm:t>
    </dgm:pt>
    <dgm:pt modelId="{265ED392-1335-48A4-8479-3827E4EF260E}">
      <dgm:prSet/>
      <dgm:spPr>
        <a:solidFill>
          <a:srgbClr val="EDC074"/>
        </a:solidFill>
      </dgm:spPr>
      <dgm:t>
        <a:bodyPr/>
        <a:lstStyle/>
        <a:p>
          <a:r>
            <a:rPr lang="en-US" b="1" dirty="0" smtClean="0">
              <a:solidFill>
                <a:schemeClr val="tx1"/>
              </a:solidFill>
            </a:rPr>
            <a:t>NOAA</a:t>
          </a:r>
          <a:endParaRPr lang="en-US" b="1" dirty="0">
            <a:solidFill>
              <a:schemeClr val="tx1"/>
            </a:solidFill>
          </a:endParaRPr>
        </a:p>
      </dgm:t>
    </dgm:pt>
    <dgm:pt modelId="{810BBCA0-01A2-431D-9C85-30F752DE2D9D}" type="parTrans" cxnId="{CF2E1BAE-BF5C-4BBF-8A6A-DEF4046D436D}">
      <dgm:prSet/>
      <dgm:spPr>
        <a:solidFill>
          <a:srgbClr val="EDC074"/>
        </a:solidFill>
      </dgm:spPr>
      <dgm:t>
        <a:bodyPr/>
        <a:lstStyle/>
        <a:p>
          <a:endParaRPr lang="en-US"/>
        </a:p>
      </dgm:t>
    </dgm:pt>
    <dgm:pt modelId="{97E0E1D6-957C-4031-B233-9128157FAE56}" type="sibTrans" cxnId="{CF2E1BAE-BF5C-4BBF-8A6A-DEF4046D436D}">
      <dgm:prSet/>
      <dgm:spPr/>
      <dgm:t>
        <a:bodyPr/>
        <a:lstStyle/>
        <a:p>
          <a:endParaRPr lang="en-US"/>
        </a:p>
      </dgm:t>
    </dgm:pt>
    <dgm:pt modelId="{8C9AFC97-1714-4914-88FE-60D716CCC7B6}">
      <dgm:prSet/>
      <dgm:spPr>
        <a:solidFill>
          <a:srgbClr val="EDC074"/>
        </a:solidFill>
      </dgm:spPr>
      <dgm:t>
        <a:bodyPr/>
        <a:lstStyle/>
        <a:p>
          <a:r>
            <a:rPr lang="en-US" b="1" dirty="0" smtClean="0">
              <a:solidFill>
                <a:schemeClr val="tx1"/>
              </a:solidFill>
            </a:rPr>
            <a:t>USFS</a:t>
          </a:r>
          <a:endParaRPr lang="en-US" b="1" dirty="0">
            <a:solidFill>
              <a:schemeClr val="tx1"/>
            </a:solidFill>
          </a:endParaRPr>
        </a:p>
      </dgm:t>
    </dgm:pt>
    <dgm:pt modelId="{B021F072-8B31-4338-B888-5AB95F5639BE}" type="parTrans" cxnId="{91949B97-C36B-4D6A-B05B-DB7BB6F6A14F}">
      <dgm:prSet/>
      <dgm:spPr>
        <a:solidFill>
          <a:srgbClr val="EDC074"/>
        </a:solidFill>
      </dgm:spPr>
      <dgm:t>
        <a:bodyPr/>
        <a:lstStyle/>
        <a:p>
          <a:endParaRPr lang="en-US"/>
        </a:p>
      </dgm:t>
    </dgm:pt>
    <dgm:pt modelId="{513BE055-9B83-400A-8137-5D6FD0346EB3}" type="sibTrans" cxnId="{91949B97-C36B-4D6A-B05B-DB7BB6F6A14F}">
      <dgm:prSet/>
      <dgm:spPr/>
      <dgm:t>
        <a:bodyPr/>
        <a:lstStyle/>
        <a:p>
          <a:endParaRPr lang="en-US"/>
        </a:p>
      </dgm:t>
    </dgm:pt>
    <dgm:pt modelId="{357849A2-BCE1-4A85-A9E8-723BA446881C}">
      <dgm:prSet/>
      <dgm:spPr>
        <a:solidFill>
          <a:srgbClr val="EDC074"/>
        </a:solidFill>
      </dgm:spPr>
      <dgm:t>
        <a:bodyPr/>
        <a:lstStyle/>
        <a:p>
          <a:r>
            <a:rPr lang="en-US" b="1" dirty="0" smtClean="0">
              <a:solidFill>
                <a:schemeClr val="tx1"/>
              </a:solidFill>
            </a:rPr>
            <a:t>BLM</a:t>
          </a:r>
          <a:endParaRPr lang="en-US" b="1" dirty="0">
            <a:solidFill>
              <a:schemeClr val="tx1"/>
            </a:solidFill>
          </a:endParaRPr>
        </a:p>
      </dgm:t>
    </dgm:pt>
    <dgm:pt modelId="{03E8B4A0-553D-4627-8944-EE5A278D023A}" type="parTrans" cxnId="{00B2DFD7-3C77-491D-A5FB-551BA1BF3400}">
      <dgm:prSet/>
      <dgm:spPr>
        <a:solidFill>
          <a:srgbClr val="EDC074"/>
        </a:solidFill>
      </dgm:spPr>
      <dgm:t>
        <a:bodyPr/>
        <a:lstStyle/>
        <a:p>
          <a:endParaRPr lang="en-US"/>
        </a:p>
      </dgm:t>
    </dgm:pt>
    <dgm:pt modelId="{618AE61D-F1E5-4D62-985C-CA602A17C530}" type="sibTrans" cxnId="{00B2DFD7-3C77-491D-A5FB-551BA1BF3400}">
      <dgm:prSet/>
      <dgm:spPr/>
      <dgm:t>
        <a:bodyPr/>
        <a:lstStyle/>
        <a:p>
          <a:endParaRPr lang="en-US"/>
        </a:p>
      </dgm:t>
    </dgm:pt>
    <dgm:pt modelId="{7D032D26-7B82-408C-B650-4A5F76564376}" type="pres">
      <dgm:prSet presAssocID="{A54B2870-DEF3-408B-A485-499098AF1569}" presName="cycle" presStyleCnt="0">
        <dgm:presLayoutVars>
          <dgm:chMax val="1"/>
          <dgm:dir/>
          <dgm:animLvl val="ctr"/>
          <dgm:resizeHandles val="exact"/>
        </dgm:presLayoutVars>
      </dgm:prSet>
      <dgm:spPr/>
      <dgm:t>
        <a:bodyPr/>
        <a:lstStyle/>
        <a:p>
          <a:endParaRPr lang="en-US"/>
        </a:p>
      </dgm:t>
    </dgm:pt>
    <dgm:pt modelId="{9E7C29EE-EE7D-4D1F-94A9-44FCC1962B1E}" type="pres">
      <dgm:prSet presAssocID="{FFA907E9-E044-41D8-B382-C5BE0406BC70}" presName="centerShape" presStyleLbl="node0" presStyleIdx="0" presStyleCnt="1" custScaleX="257749" custScaleY="246393"/>
      <dgm:spPr/>
      <dgm:t>
        <a:bodyPr/>
        <a:lstStyle/>
        <a:p>
          <a:endParaRPr lang="en-US"/>
        </a:p>
      </dgm:t>
    </dgm:pt>
    <dgm:pt modelId="{BA83E586-AE3C-42D8-9982-FFD4999F0E45}" type="pres">
      <dgm:prSet presAssocID="{07793D39-1E3C-4C4C-873B-250F033B9A5E}" presName="parTrans" presStyleLbl="bgSibTrans2D1" presStyleIdx="0" presStyleCnt="10"/>
      <dgm:spPr/>
      <dgm:t>
        <a:bodyPr/>
        <a:lstStyle/>
        <a:p>
          <a:endParaRPr lang="en-US"/>
        </a:p>
      </dgm:t>
    </dgm:pt>
    <dgm:pt modelId="{31D7EF2B-AD71-4D1A-87A8-17D577EC2544}" type="pres">
      <dgm:prSet presAssocID="{48B80F43-F052-4C75-83C9-0E213FA7DE1E}" presName="node" presStyleLbl="node1" presStyleIdx="0" presStyleCnt="10">
        <dgm:presLayoutVars>
          <dgm:bulletEnabled val="1"/>
        </dgm:presLayoutVars>
      </dgm:prSet>
      <dgm:spPr/>
      <dgm:t>
        <a:bodyPr/>
        <a:lstStyle/>
        <a:p>
          <a:endParaRPr lang="en-US"/>
        </a:p>
      </dgm:t>
    </dgm:pt>
    <dgm:pt modelId="{B585FB0A-0132-4DF6-A2D9-1316EDD7CA60}" type="pres">
      <dgm:prSet presAssocID="{C459E3C5-8D36-4DD7-99A3-51C8211C0FAD}" presName="parTrans" presStyleLbl="bgSibTrans2D1" presStyleIdx="1" presStyleCnt="10"/>
      <dgm:spPr/>
      <dgm:t>
        <a:bodyPr/>
        <a:lstStyle/>
        <a:p>
          <a:endParaRPr lang="en-US"/>
        </a:p>
      </dgm:t>
    </dgm:pt>
    <dgm:pt modelId="{FEEA5587-B43E-46B6-9B14-545B4DF01086}" type="pres">
      <dgm:prSet presAssocID="{321B2605-21F4-4CCF-B6D0-58E53A8B51B3}" presName="node" presStyleLbl="node1" presStyleIdx="1" presStyleCnt="10">
        <dgm:presLayoutVars>
          <dgm:bulletEnabled val="1"/>
        </dgm:presLayoutVars>
      </dgm:prSet>
      <dgm:spPr/>
      <dgm:t>
        <a:bodyPr/>
        <a:lstStyle/>
        <a:p>
          <a:endParaRPr lang="en-US"/>
        </a:p>
      </dgm:t>
    </dgm:pt>
    <dgm:pt modelId="{5907E55A-5D2D-434F-9936-F894FCF23540}" type="pres">
      <dgm:prSet presAssocID="{55FA307C-17E1-420B-BA8E-814C82892B55}" presName="parTrans" presStyleLbl="bgSibTrans2D1" presStyleIdx="2" presStyleCnt="10"/>
      <dgm:spPr/>
      <dgm:t>
        <a:bodyPr/>
        <a:lstStyle/>
        <a:p>
          <a:endParaRPr lang="en-US"/>
        </a:p>
      </dgm:t>
    </dgm:pt>
    <dgm:pt modelId="{DE874AB5-2E1E-4E77-AEEB-5D3EEF44E7C6}" type="pres">
      <dgm:prSet presAssocID="{8B59C09C-2E41-490A-A471-40925257EFAA}" presName="node" presStyleLbl="node1" presStyleIdx="2" presStyleCnt="10">
        <dgm:presLayoutVars>
          <dgm:bulletEnabled val="1"/>
        </dgm:presLayoutVars>
      </dgm:prSet>
      <dgm:spPr/>
      <dgm:t>
        <a:bodyPr/>
        <a:lstStyle/>
        <a:p>
          <a:endParaRPr lang="en-US"/>
        </a:p>
      </dgm:t>
    </dgm:pt>
    <dgm:pt modelId="{7D13701F-9522-4032-BB81-BABA876DFBC9}" type="pres">
      <dgm:prSet presAssocID="{C5CFC82C-DF82-4FBA-A8B2-DD16EED170D4}" presName="parTrans" presStyleLbl="bgSibTrans2D1" presStyleIdx="3" presStyleCnt="10"/>
      <dgm:spPr/>
      <dgm:t>
        <a:bodyPr/>
        <a:lstStyle/>
        <a:p>
          <a:endParaRPr lang="en-US"/>
        </a:p>
      </dgm:t>
    </dgm:pt>
    <dgm:pt modelId="{8DD539B3-4FBE-4F95-ABB6-46084DD8BC54}" type="pres">
      <dgm:prSet presAssocID="{171DFF93-DD04-4838-95D7-705DEFB31770}" presName="node" presStyleLbl="node1" presStyleIdx="3" presStyleCnt="10">
        <dgm:presLayoutVars>
          <dgm:bulletEnabled val="1"/>
        </dgm:presLayoutVars>
      </dgm:prSet>
      <dgm:spPr/>
      <dgm:t>
        <a:bodyPr/>
        <a:lstStyle/>
        <a:p>
          <a:endParaRPr lang="en-US"/>
        </a:p>
      </dgm:t>
    </dgm:pt>
    <dgm:pt modelId="{CEAF1BC3-1A71-4848-868C-28882CD508E5}" type="pres">
      <dgm:prSet presAssocID="{5047E1B3-AD06-4E88-902E-0AC96BD966E8}" presName="parTrans" presStyleLbl="bgSibTrans2D1" presStyleIdx="4" presStyleCnt="10"/>
      <dgm:spPr/>
      <dgm:t>
        <a:bodyPr/>
        <a:lstStyle/>
        <a:p>
          <a:endParaRPr lang="en-US"/>
        </a:p>
      </dgm:t>
    </dgm:pt>
    <dgm:pt modelId="{CC6B635C-3619-4D90-91A3-2A86114A8017}" type="pres">
      <dgm:prSet presAssocID="{EB4B4776-5C46-40BD-BB38-B2BAE353D109}" presName="node" presStyleLbl="node1" presStyleIdx="4" presStyleCnt="10">
        <dgm:presLayoutVars>
          <dgm:bulletEnabled val="1"/>
        </dgm:presLayoutVars>
      </dgm:prSet>
      <dgm:spPr/>
      <dgm:t>
        <a:bodyPr/>
        <a:lstStyle/>
        <a:p>
          <a:endParaRPr lang="en-US"/>
        </a:p>
      </dgm:t>
    </dgm:pt>
    <dgm:pt modelId="{BD7F83B2-F7E4-4FE2-9798-BAAE6DF86FEB}" type="pres">
      <dgm:prSet presAssocID="{F57107DA-B370-4FB3-B932-F19437C3838A}" presName="parTrans" presStyleLbl="bgSibTrans2D1" presStyleIdx="5" presStyleCnt="10"/>
      <dgm:spPr/>
      <dgm:t>
        <a:bodyPr/>
        <a:lstStyle/>
        <a:p>
          <a:endParaRPr lang="en-US"/>
        </a:p>
      </dgm:t>
    </dgm:pt>
    <dgm:pt modelId="{275BB445-FA00-48C0-9625-BFE53D8E5096}" type="pres">
      <dgm:prSet presAssocID="{09020D3E-4171-4BAA-A03E-BA85E4D8A987}" presName="node" presStyleLbl="node1" presStyleIdx="5" presStyleCnt="10">
        <dgm:presLayoutVars>
          <dgm:bulletEnabled val="1"/>
        </dgm:presLayoutVars>
      </dgm:prSet>
      <dgm:spPr/>
      <dgm:t>
        <a:bodyPr/>
        <a:lstStyle/>
        <a:p>
          <a:endParaRPr lang="en-US"/>
        </a:p>
      </dgm:t>
    </dgm:pt>
    <dgm:pt modelId="{05ECE1DC-B246-4432-AE5B-AAB36225D84A}" type="pres">
      <dgm:prSet presAssocID="{810BBCA0-01A2-431D-9C85-30F752DE2D9D}" presName="parTrans" presStyleLbl="bgSibTrans2D1" presStyleIdx="6" presStyleCnt="10"/>
      <dgm:spPr/>
      <dgm:t>
        <a:bodyPr/>
        <a:lstStyle/>
        <a:p>
          <a:endParaRPr lang="en-US"/>
        </a:p>
      </dgm:t>
    </dgm:pt>
    <dgm:pt modelId="{1B678C8C-DB54-422A-9774-BC0F75D17429}" type="pres">
      <dgm:prSet presAssocID="{265ED392-1335-48A4-8479-3827E4EF260E}" presName="node" presStyleLbl="node1" presStyleIdx="6" presStyleCnt="10">
        <dgm:presLayoutVars>
          <dgm:bulletEnabled val="1"/>
        </dgm:presLayoutVars>
      </dgm:prSet>
      <dgm:spPr/>
      <dgm:t>
        <a:bodyPr/>
        <a:lstStyle/>
        <a:p>
          <a:endParaRPr lang="en-US"/>
        </a:p>
      </dgm:t>
    </dgm:pt>
    <dgm:pt modelId="{115F31A9-DC5D-4CBA-B80F-B4A53B082335}" type="pres">
      <dgm:prSet presAssocID="{B021F072-8B31-4338-B888-5AB95F5639BE}" presName="parTrans" presStyleLbl="bgSibTrans2D1" presStyleIdx="7" presStyleCnt="10"/>
      <dgm:spPr/>
      <dgm:t>
        <a:bodyPr/>
        <a:lstStyle/>
        <a:p>
          <a:endParaRPr lang="en-US"/>
        </a:p>
      </dgm:t>
    </dgm:pt>
    <dgm:pt modelId="{679585D4-896A-41B2-AF37-6E5ACF0F5871}" type="pres">
      <dgm:prSet presAssocID="{8C9AFC97-1714-4914-88FE-60D716CCC7B6}" presName="node" presStyleLbl="node1" presStyleIdx="7" presStyleCnt="10">
        <dgm:presLayoutVars>
          <dgm:bulletEnabled val="1"/>
        </dgm:presLayoutVars>
      </dgm:prSet>
      <dgm:spPr/>
      <dgm:t>
        <a:bodyPr/>
        <a:lstStyle/>
        <a:p>
          <a:endParaRPr lang="en-US"/>
        </a:p>
      </dgm:t>
    </dgm:pt>
    <dgm:pt modelId="{7253AF36-C5FF-406D-A8DC-C90DE3AB1F59}" type="pres">
      <dgm:prSet presAssocID="{03E8B4A0-553D-4627-8944-EE5A278D023A}" presName="parTrans" presStyleLbl="bgSibTrans2D1" presStyleIdx="8" presStyleCnt="10"/>
      <dgm:spPr/>
      <dgm:t>
        <a:bodyPr/>
        <a:lstStyle/>
        <a:p>
          <a:endParaRPr lang="en-US"/>
        </a:p>
      </dgm:t>
    </dgm:pt>
    <dgm:pt modelId="{09F82440-E777-4303-B82C-4D3F58F26072}" type="pres">
      <dgm:prSet presAssocID="{357849A2-BCE1-4A85-A9E8-723BA446881C}" presName="node" presStyleLbl="node1" presStyleIdx="8" presStyleCnt="10">
        <dgm:presLayoutVars>
          <dgm:bulletEnabled val="1"/>
        </dgm:presLayoutVars>
      </dgm:prSet>
      <dgm:spPr/>
      <dgm:t>
        <a:bodyPr/>
        <a:lstStyle/>
        <a:p>
          <a:endParaRPr lang="en-US"/>
        </a:p>
      </dgm:t>
    </dgm:pt>
    <dgm:pt modelId="{2E4DD2A6-D9FA-4B01-A233-C46FF10EF6E2}" type="pres">
      <dgm:prSet presAssocID="{CE74AA9A-53D0-400E-8330-60662831209B}" presName="parTrans" presStyleLbl="bgSibTrans2D1" presStyleIdx="9" presStyleCnt="10"/>
      <dgm:spPr/>
      <dgm:t>
        <a:bodyPr/>
        <a:lstStyle/>
        <a:p>
          <a:endParaRPr lang="en-US"/>
        </a:p>
      </dgm:t>
    </dgm:pt>
    <dgm:pt modelId="{7C5AFBFD-536A-4A99-8CC3-7FDC4661F32A}" type="pres">
      <dgm:prSet presAssocID="{A4D26305-FD45-492C-A66E-F5946EE24F58}" presName="node" presStyleLbl="node1" presStyleIdx="9" presStyleCnt="10">
        <dgm:presLayoutVars>
          <dgm:bulletEnabled val="1"/>
        </dgm:presLayoutVars>
      </dgm:prSet>
      <dgm:spPr/>
      <dgm:t>
        <a:bodyPr/>
        <a:lstStyle/>
        <a:p>
          <a:endParaRPr lang="en-US"/>
        </a:p>
      </dgm:t>
    </dgm:pt>
  </dgm:ptLst>
  <dgm:cxnLst>
    <dgm:cxn modelId="{91233EE3-E1DC-4997-89A2-49E6839F0237}" srcId="{FFA907E9-E044-41D8-B382-C5BE0406BC70}" destId="{8B59C09C-2E41-490A-A471-40925257EFAA}" srcOrd="2" destOrd="0" parTransId="{55FA307C-17E1-420B-BA8E-814C82892B55}" sibTransId="{8908F1A2-5976-4378-A140-D8C0755B90C7}"/>
    <dgm:cxn modelId="{D4A44D84-6937-4487-BDB7-2379EC62B74E}" type="presOf" srcId="{EB4B4776-5C46-40BD-BB38-B2BAE353D109}" destId="{CC6B635C-3619-4D90-91A3-2A86114A8017}" srcOrd="0" destOrd="0" presId="urn:microsoft.com/office/officeart/2005/8/layout/radial4"/>
    <dgm:cxn modelId="{1C371B0F-433D-4967-A8B5-789C3A7D7B44}" type="presOf" srcId="{171DFF93-DD04-4838-95D7-705DEFB31770}" destId="{8DD539B3-4FBE-4F95-ABB6-46084DD8BC54}" srcOrd="0" destOrd="0" presId="urn:microsoft.com/office/officeart/2005/8/layout/radial4"/>
    <dgm:cxn modelId="{E910BA77-66B4-44F7-9CDC-0AC20CE37B26}" type="presOf" srcId="{48B80F43-F052-4C75-83C9-0E213FA7DE1E}" destId="{31D7EF2B-AD71-4D1A-87A8-17D577EC2544}" srcOrd="0" destOrd="0" presId="urn:microsoft.com/office/officeart/2005/8/layout/radial4"/>
    <dgm:cxn modelId="{ABCE30C7-7A1B-4491-A268-DD995E4A4E95}" type="presOf" srcId="{8B59C09C-2E41-490A-A471-40925257EFAA}" destId="{DE874AB5-2E1E-4E77-AEEB-5D3EEF44E7C6}" srcOrd="0" destOrd="0" presId="urn:microsoft.com/office/officeart/2005/8/layout/radial4"/>
    <dgm:cxn modelId="{2DE04195-0C38-49F9-BA8F-DE6A9B8CDF32}" type="presOf" srcId="{C5CFC82C-DF82-4FBA-A8B2-DD16EED170D4}" destId="{7D13701F-9522-4032-BB81-BABA876DFBC9}" srcOrd="0" destOrd="0" presId="urn:microsoft.com/office/officeart/2005/8/layout/radial4"/>
    <dgm:cxn modelId="{C7EBC15D-99FD-4D0C-950A-4D6BD7B6E8E4}" type="presOf" srcId="{C459E3C5-8D36-4DD7-99A3-51C8211C0FAD}" destId="{B585FB0A-0132-4DF6-A2D9-1316EDD7CA60}" srcOrd="0" destOrd="0" presId="urn:microsoft.com/office/officeart/2005/8/layout/radial4"/>
    <dgm:cxn modelId="{CF2E1BAE-BF5C-4BBF-8A6A-DEF4046D436D}" srcId="{FFA907E9-E044-41D8-B382-C5BE0406BC70}" destId="{265ED392-1335-48A4-8479-3827E4EF260E}" srcOrd="6" destOrd="0" parTransId="{810BBCA0-01A2-431D-9C85-30F752DE2D9D}" sibTransId="{97E0E1D6-957C-4031-B233-9128157FAE56}"/>
    <dgm:cxn modelId="{50FE00D6-786C-4733-90FA-9A0925BF1162}" type="presOf" srcId="{A54B2870-DEF3-408B-A485-499098AF1569}" destId="{7D032D26-7B82-408C-B650-4A5F76564376}" srcOrd="0" destOrd="0" presId="urn:microsoft.com/office/officeart/2005/8/layout/radial4"/>
    <dgm:cxn modelId="{079D5A1F-16C9-4A4C-B196-30474D4B7875}" srcId="{FFA907E9-E044-41D8-B382-C5BE0406BC70}" destId="{48B80F43-F052-4C75-83C9-0E213FA7DE1E}" srcOrd="0" destOrd="0" parTransId="{07793D39-1E3C-4C4C-873B-250F033B9A5E}" sibTransId="{AA0B3B01-D567-40E6-A90C-9E0E2FC1EAEA}"/>
    <dgm:cxn modelId="{DF76D436-C464-44E2-ABB2-FAFDF11FC82B}" type="presOf" srcId="{09020D3E-4171-4BAA-A03E-BA85E4D8A987}" destId="{275BB445-FA00-48C0-9625-BFE53D8E5096}" srcOrd="0" destOrd="0" presId="urn:microsoft.com/office/officeart/2005/8/layout/radial4"/>
    <dgm:cxn modelId="{98124E67-BE5D-4650-B290-D12362256FBF}" type="presOf" srcId="{CE74AA9A-53D0-400E-8330-60662831209B}" destId="{2E4DD2A6-D9FA-4B01-A233-C46FF10EF6E2}" srcOrd="0" destOrd="0" presId="urn:microsoft.com/office/officeart/2005/8/layout/radial4"/>
    <dgm:cxn modelId="{C68853F2-3C46-4D45-9701-04B577EF9618}" srcId="{FFA907E9-E044-41D8-B382-C5BE0406BC70}" destId="{EB4B4776-5C46-40BD-BB38-B2BAE353D109}" srcOrd="4" destOrd="0" parTransId="{5047E1B3-AD06-4E88-902E-0AC96BD966E8}" sibTransId="{E4593EDC-14A1-48FB-9A77-B76FF71675E4}"/>
    <dgm:cxn modelId="{C676484D-FFEC-451B-AE46-481CFE189638}" type="presOf" srcId="{265ED392-1335-48A4-8479-3827E4EF260E}" destId="{1B678C8C-DB54-422A-9774-BC0F75D17429}" srcOrd="0" destOrd="0" presId="urn:microsoft.com/office/officeart/2005/8/layout/radial4"/>
    <dgm:cxn modelId="{35447235-C16F-4E5D-9B60-CC0E71CF90F6}" type="presOf" srcId="{55FA307C-17E1-420B-BA8E-814C82892B55}" destId="{5907E55A-5D2D-434F-9936-F894FCF23540}" srcOrd="0" destOrd="0" presId="urn:microsoft.com/office/officeart/2005/8/layout/radial4"/>
    <dgm:cxn modelId="{0E7E4C46-6BE3-4FEB-9BEE-8D36858E49F1}" type="presOf" srcId="{F57107DA-B370-4FB3-B932-F19437C3838A}" destId="{BD7F83B2-F7E4-4FE2-9798-BAAE6DF86FEB}" srcOrd="0" destOrd="0" presId="urn:microsoft.com/office/officeart/2005/8/layout/radial4"/>
    <dgm:cxn modelId="{C17EB5BC-1EEE-4926-8A8F-37A30176FF91}" type="presOf" srcId="{A4D26305-FD45-492C-A66E-F5946EE24F58}" destId="{7C5AFBFD-536A-4A99-8CC3-7FDC4661F32A}" srcOrd="0" destOrd="0" presId="urn:microsoft.com/office/officeart/2005/8/layout/radial4"/>
    <dgm:cxn modelId="{261321C3-A599-41A7-B821-612388D8E3BA}" srcId="{FFA907E9-E044-41D8-B382-C5BE0406BC70}" destId="{321B2605-21F4-4CCF-B6D0-58E53A8B51B3}" srcOrd="1" destOrd="0" parTransId="{C459E3C5-8D36-4DD7-99A3-51C8211C0FAD}" sibTransId="{E44B31CB-C6C6-4E2B-9708-5B0A727F06EF}"/>
    <dgm:cxn modelId="{51B79942-DE7F-46B5-B0D5-EF1FDF122441}" srcId="{FFA907E9-E044-41D8-B382-C5BE0406BC70}" destId="{A4D26305-FD45-492C-A66E-F5946EE24F58}" srcOrd="9" destOrd="0" parTransId="{CE74AA9A-53D0-400E-8330-60662831209B}" sibTransId="{B4172D23-AD95-4E8D-B6E6-9C7612E6BED4}"/>
    <dgm:cxn modelId="{F6C56B5F-4878-45B8-B63D-315A74FFF1AA}" type="presOf" srcId="{357849A2-BCE1-4A85-A9E8-723BA446881C}" destId="{09F82440-E777-4303-B82C-4D3F58F26072}" srcOrd="0" destOrd="0" presId="urn:microsoft.com/office/officeart/2005/8/layout/radial4"/>
    <dgm:cxn modelId="{264FF5BE-4264-4111-9D1F-C4D46D3DC668}" type="presOf" srcId="{B021F072-8B31-4338-B888-5AB95F5639BE}" destId="{115F31A9-DC5D-4CBA-B80F-B4A53B082335}" srcOrd="0" destOrd="0" presId="urn:microsoft.com/office/officeart/2005/8/layout/radial4"/>
    <dgm:cxn modelId="{0911A3BE-556A-482E-B0AF-38F54A0371B7}" type="presOf" srcId="{03E8B4A0-553D-4627-8944-EE5A278D023A}" destId="{7253AF36-C5FF-406D-A8DC-C90DE3AB1F59}" srcOrd="0" destOrd="0" presId="urn:microsoft.com/office/officeart/2005/8/layout/radial4"/>
    <dgm:cxn modelId="{95BA7DF6-EEDA-4CA2-9F92-5DD73FAC92EE}" type="presOf" srcId="{FFA907E9-E044-41D8-B382-C5BE0406BC70}" destId="{9E7C29EE-EE7D-4D1F-94A9-44FCC1962B1E}" srcOrd="0" destOrd="0" presId="urn:microsoft.com/office/officeart/2005/8/layout/radial4"/>
    <dgm:cxn modelId="{00B2DFD7-3C77-491D-A5FB-551BA1BF3400}" srcId="{FFA907E9-E044-41D8-B382-C5BE0406BC70}" destId="{357849A2-BCE1-4A85-A9E8-723BA446881C}" srcOrd="8" destOrd="0" parTransId="{03E8B4A0-553D-4627-8944-EE5A278D023A}" sibTransId="{618AE61D-F1E5-4D62-985C-CA602A17C530}"/>
    <dgm:cxn modelId="{C7D8C041-C98E-43B8-AF4C-2EFDC74B677A}" type="presOf" srcId="{5047E1B3-AD06-4E88-902E-0AC96BD966E8}" destId="{CEAF1BC3-1A71-4848-868C-28882CD508E5}" srcOrd="0" destOrd="0" presId="urn:microsoft.com/office/officeart/2005/8/layout/radial4"/>
    <dgm:cxn modelId="{91949B97-C36B-4D6A-B05B-DB7BB6F6A14F}" srcId="{FFA907E9-E044-41D8-B382-C5BE0406BC70}" destId="{8C9AFC97-1714-4914-88FE-60D716CCC7B6}" srcOrd="7" destOrd="0" parTransId="{B021F072-8B31-4338-B888-5AB95F5639BE}" sibTransId="{513BE055-9B83-400A-8137-5D6FD0346EB3}"/>
    <dgm:cxn modelId="{E8C04CB3-B309-4BE7-9FAF-7AE28B233499}" srcId="{FFA907E9-E044-41D8-B382-C5BE0406BC70}" destId="{09020D3E-4171-4BAA-A03E-BA85E4D8A987}" srcOrd="5" destOrd="0" parTransId="{F57107DA-B370-4FB3-B932-F19437C3838A}" sibTransId="{06B3D5C8-1A1C-44A2-919D-6FEC7B977DB7}"/>
    <dgm:cxn modelId="{101CF629-66A0-4884-ABA2-1C2D9387EE10}" type="presOf" srcId="{321B2605-21F4-4CCF-B6D0-58E53A8B51B3}" destId="{FEEA5587-B43E-46B6-9B14-545B4DF01086}" srcOrd="0" destOrd="0" presId="urn:microsoft.com/office/officeart/2005/8/layout/radial4"/>
    <dgm:cxn modelId="{804A1790-C220-4EDC-B458-85CD38FC072D}" type="presOf" srcId="{07793D39-1E3C-4C4C-873B-250F033B9A5E}" destId="{BA83E586-AE3C-42D8-9982-FFD4999F0E45}" srcOrd="0" destOrd="0" presId="urn:microsoft.com/office/officeart/2005/8/layout/radial4"/>
    <dgm:cxn modelId="{C0FD1B66-3D00-481C-B432-E9F1EDA1C61B}" type="presOf" srcId="{8C9AFC97-1714-4914-88FE-60D716CCC7B6}" destId="{679585D4-896A-41B2-AF37-6E5ACF0F5871}" srcOrd="0" destOrd="0" presId="urn:microsoft.com/office/officeart/2005/8/layout/radial4"/>
    <dgm:cxn modelId="{9021FCA4-1AA0-4E30-926E-1813F329C4EB}" srcId="{FFA907E9-E044-41D8-B382-C5BE0406BC70}" destId="{171DFF93-DD04-4838-95D7-705DEFB31770}" srcOrd="3" destOrd="0" parTransId="{C5CFC82C-DF82-4FBA-A8B2-DD16EED170D4}" sibTransId="{7C892D3C-C429-4185-894A-19501C61B237}"/>
    <dgm:cxn modelId="{E3155BB9-B08E-4187-98A1-752E60D3272B}" srcId="{A54B2870-DEF3-408B-A485-499098AF1569}" destId="{FFA907E9-E044-41D8-B382-C5BE0406BC70}" srcOrd="0" destOrd="0" parTransId="{DD05F984-3DE0-4974-A9BF-720C339C4573}" sibTransId="{2AACE8E6-14E4-4953-A756-E54B8B08B285}"/>
    <dgm:cxn modelId="{CB4E6FE0-8D7C-4B13-98E1-FD340D7C8D10}" type="presOf" srcId="{810BBCA0-01A2-431D-9C85-30F752DE2D9D}" destId="{05ECE1DC-B246-4432-AE5B-AAB36225D84A}" srcOrd="0" destOrd="0" presId="urn:microsoft.com/office/officeart/2005/8/layout/radial4"/>
    <dgm:cxn modelId="{EF1F3F19-6710-486B-807C-F55725C11901}" type="presParOf" srcId="{7D032D26-7B82-408C-B650-4A5F76564376}" destId="{9E7C29EE-EE7D-4D1F-94A9-44FCC1962B1E}" srcOrd="0" destOrd="0" presId="urn:microsoft.com/office/officeart/2005/8/layout/radial4"/>
    <dgm:cxn modelId="{EB0E329A-6F71-483D-964D-45EDEDF3FEDF}" type="presParOf" srcId="{7D032D26-7B82-408C-B650-4A5F76564376}" destId="{BA83E586-AE3C-42D8-9982-FFD4999F0E45}" srcOrd="1" destOrd="0" presId="urn:microsoft.com/office/officeart/2005/8/layout/radial4"/>
    <dgm:cxn modelId="{AA976860-370F-4C62-860A-FB3CFE41C5EA}" type="presParOf" srcId="{7D032D26-7B82-408C-B650-4A5F76564376}" destId="{31D7EF2B-AD71-4D1A-87A8-17D577EC2544}" srcOrd="2" destOrd="0" presId="urn:microsoft.com/office/officeart/2005/8/layout/radial4"/>
    <dgm:cxn modelId="{25E3A620-2176-4C07-8A41-6F1CCFFAAB93}" type="presParOf" srcId="{7D032D26-7B82-408C-B650-4A5F76564376}" destId="{B585FB0A-0132-4DF6-A2D9-1316EDD7CA60}" srcOrd="3" destOrd="0" presId="urn:microsoft.com/office/officeart/2005/8/layout/radial4"/>
    <dgm:cxn modelId="{D6505F71-211A-490C-9BB4-F99B892C783A}" type="presParOf" srcId="{7D032D26-7B82-408C-B650-4A5F76564376}" destId="{FEEA5587-B43E-46B6-9B14-545B4DF01086}" srcOrd="4" destOrd="0" presId="urn:microsoft.com/office/officeart/2005/8/layout/radial4"/>
    <dgm:cxn modelId="{4BB32B8F-D694-4447-8B2A-6F61121471F2}" type="presParOf" srcId="{7D032D26-7B82-408C-B650-4A5F76564376}" destId="{5907E55A-5D2D-434F-9936-F894FCF23540}" srcOrd="5" destOrd="0" presId="urn:microsoft.com/office/officeart/2005/8/layout/radial4"/>
    <dgm:cxn modelId="{8924644B-8EF5-482F-84F1-752A10E206F7}" type="presParOf" srcId="{7D032D26-7B82-408C-B650-4A5F76564376}" destId="{DE874AB5-2E1E-4E77-AEEB-5D3EEF44E7C6}" srcOrd="6" destOrd="0" presId="urn:microsoft.com/office/officeart/2005/8/layout/radial4"/>
    <dgm:cxn modelId="{028A3433-728F-4944-A063-304A7DD4AFA1}" type="presParOf" srcId="{7D032D26-7B82-408C-B650-4A5F76564376}" destId="{7D13701F-9522-4032-BB81-BABA876DFBC9}" srcOrd="7" destOrd="0" presId="urn:microsoft.com/office/officeart/2005/8/layout/radial4"/>
    <dgm:cxn modelId="{A60CD212-EB24-4AD8-AF17-A511DFD4861F}" type="presParOf" srcId="{7D032D26-7B82-408C-B650-4A5F76564376}" destId="{8DD539B3-4FBE-4F95-ABB6-46084DD8BC54}" srcOrd="8" destOrd="0" presId="urn:microsoft.com/office/officeart/2005/8/layout/radial4"/>
    <dgm:cxn modelId="{5552BED9-4637-4FD3-BCFB-F425AA27F067}" type="presParOf" srcId="{7D032D26-7B82-408C-B650-4A5F76564376}" destId="{CEAF1BC3-1A71-4848-868C-28882CD508E5}" srcOrd="9" destOrd="0" presId="urn:microsoft.com/office/officeart/2005/8/layout/radial4"/>
    <dgm:cxn modelId="{5F677BF3-51D7-4111-ACFB-96EEDCCB08C1}" type="presParOf" srcId="{7D032D26-7B82-408C-B650-4A5F76564376}" destId="{CC6B635C-3619-4D90-91A3-2A86114A8017}" srcOrd="10" destOrd="0" presId="urn:microsoft.com/office/officeart/2005/8/layout/radial4"/>
    <dgm:cxn modelId="{FFAE25DB-9A4E-41D8-95C9-B31A9C2724FF}" type="presParOf" srcId="{7D032D26-7B82-408C-B650-4A5F76564376}" destId="{BD7F83B2-F7E4-4FE2-9798-BAAE6DF86FEB}" srcOrd="11" destOrd="0" presId="urn:microsoft.com/office/officeart/2005/8/layout/radial4"/>
    <dgm:cxn modelId="{0D8A6759-3E47-4169-B215-AD0A2EBBC959}" type="presParOf" srcId="{7D032D26-7B82-408C-B650-4A5F76564376}" destId="{275BB445-FA00-48C0-9625-BFE53D8E5096}" srcOrd="12" destOrd="0" presId="urn:microsoft.com/office/officeart/2005/8/layout/radial4"/>
    <dgm:cxn modelId="{FFBCC069-B4CA-49EA-BA6B-E081C8F78955}" type="presParOf" srcId="{7D032D26-7B82-408C-B650-4A5F76564376}" destId="{05ECE1DC-B246-4432-AE5B-AAB36225D84A}" srcOrd="13" destOrd="0" presId="urn:microsoft.com/office/officeart/2005/8/layout/radial4"/>
    <dgm:cxn modelId="{DFA13D36-58D0-44BD-8396-BB431D5C19F7}" type="presParOf" srcId="{7D032D26-7B82-408C-B650-4A5F76564376}" destId="{1B678C8C-DB54-422A-9774-BC0F75D17429}" srcOrd="14" destOrd="0" presId="urn:microsoft.com/office/officeart/2005/8/layout/radial4"/>
    <dgm:cxn modelId="{1BF12595-3DBB-4377-8EC5-6C2F1A19DA7C}" type="presParOf" srcId="{7D032D26-7B82-408C-B650-4A5F76564376}" destId="{115F31A9-DC5D-4CBA-B80F-B4A53B082335}" srcOrd="15" destOrd="0" presId="urn:microsoft.com/office/officeart/2005/8/layout/radial4"/>
    <dgm:cxn modelId="{9B69B6A4-2CD6-4F60-AE7D-D44E0937E18D}" type="presParOf" srcId="{7D032D26-7B82-408C-B650-4A5F76564376}" destId="{679585D4-896A-41B2-AF37-6E5ACF0F5871}" srcOrd="16" destOrd="0" presId="urn:microsoft.com/office/officeart/2005/8/layout/radial4"/>
    <dgm:cxn modelId="{4CD67AC2-4C3A-4F42-BFC5-BABAEF81DE5A}" type="presParOf" srcId="{7D032D26-7B82-408C-B650-4A5F76564376}" destId="{7253AF36-C5FF-406D-A8DC-C90DE3AB1F59}" srcOrd="17" destOrd="0" presId="urn:microsoft.com/office/officeart/2005/8/layout/radial4"/>
    <dgm:cxn modelId="{A54CCA77-3FEA-4B53-902D-80543146811D}" type="presParOf" srcId="{7D032D26-7B82-408C-B650-4A5F76564376}" destId="{09F82440-E777-4303-B82C-4D3F58F26072}" srcOrd="18" destOrd="0" presId="urn:microsoft.com/office/officeart/2005/8/layout/radial4"/>
    <dgm:cxn modelId="{B6E61C45-0966-4299-AD72-697BC22231FD}" type="presParOf" srcId="{7D032D26-7B82-408C-B650-4A5F76564376}" destId="{2E4DD2A6-D9FA-4B01-A233-C46FF10EF6E2}" srcOrd="19" destOrd="0" presId="urn:microsoft.com/office/officeart/2005/8/layout/radial4"/>
    <dgm:cxn modelId="{4043B73C-80A3-46E1-B46D-D87D1EF8A1D0}" type="presParOf" srcId="{7D032D26-7B82-408C-B650-4A5F76564376}" destId="{7C5AFBFD-536A-4A99-8CC3-7FDC4661F32A}" srcOrd="2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7C29EE-EE7D-4D1F-94A9-44FCC1962B1E}">
      <dsp:nvSpPr>
        <dsp:cNvPr id="0" name=""/>
        <dsp:cNvSpPr/>
      </dsp:nvSpPr>
      <dsp:spPr>
        <a:xfrm>
          <a:off x="1767840" y="1663778"/>
          <a:ext cx="2560319" cy="2447516"/>
        </a:xfrm>
        <a:prstGeom prst="ellipse">
          <a:avLst/>
        </a:prstGeom>
        <a:blipFill rotWithShape="0">
          <a:blip xmlns:r="http://schemas.openxmlformats.org/officeDocument/2006/relationships" r:embed="rId1">
            <a:extLst>
              <a:ext uri="{BEBA8EAE-BF5A-486C-A8C5-ECC9F3942E4B}">
                <a14:imgProps xmlns:a14="http://schemas.microsoft.com/office/drawing/2010/main">
                  <a14:imgLayer r:embed="rId2">
                    <a14:imgEffect>
                      <a14:sharpenSoften amount="-25000"/>
                    </a14:imgEffect>
                    <a14:imgEffect>
                      <a14:brightnessContrast bright="-25000"/>
                    </a14:imgEffect>
                  </a14:imgLayer>
                </a14:imgProps>
              </a:ext>
            </a:extLst>
          </a:blip>
          <a:stretch>
            <a:fillRect/>
          </a:stretch>
        </a:blipFill>
        <a:ln w="25400" cap="flat" cmpd="sng" algn="ctr">
          <a:solidFill>
            <a:schemeClr val="lt1">
              <a:hueOff val="0"/>
              <a:satOff val="0"/>
              <a:lumOff val="0"/>
              <a:alpha val="3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1"/>
              </a:solidFill>
            </a:rPr>
            <a:t>Multi-Resolution</a:t>
          </a:r>
          <a:r>
            <a:rPr lang="en-US" sz="1800" b="1" kern="1200" baseline="0" dirty="0" smtClean="0">
              <a:solidFill>
                <a:schemeClr val="bg1"/>
              </a:solidFill>
            </a:rPr>
            <a:t> Land Characteristics Consortium</a:t>
          </a:r>
          <a:endParaRPr lang="en-US" sz="1800" b="1" kern="1200" dirty="0">
            <a:solidFill>
              <a:schemeClr val="bg1"/>
            </a:solidFill>
          </a:endParaRPr>
        </a:p>
      </dsp:txBody>
      <dsp:txXfrm>
        <a:off x="2142790" y="2022208"/>
        <a:ext cx="1810419" cy="1730656"/>
      </dsp:txXfrm>
    </dsp:sp>
    <dsp:sp modelId="{BA83E586-AE3C-42D8-9982-FFD4999F0E45}">
      <dsp:nvSpPr>
        <dsp:cNvPr id="0" name=""/>
        <dsp:cNvSpPr/>
      </dsp:nvSpPr>
      <dsp:spPr>
        <a:xfrm rot="10800000">
          <a:off x="350318" y="2745986"/>
          <a:ext cx="1339557" cy="283101"/>
        </a:xfrm>
        <a:prstGeom prst="leftArrow">
          <a:avLst>
            <a:gd name="adj1" fmla="val 60000"/>
            <a:gd name="adj2" fmla="val 50000"/>
          </a:avLst>
        </a:prstGeom>
        <a:solidFill>
          <a:srgbClr val="EDC074"/>
        </a:solidFill>
        <a:ln>
          <a:noFill/>
        </a:ln>
        <a:effectLst/>
      </dsp:spPr>
      <dsp:style>
        <a:lnRef idx="0">
          <a:scrgbClr r="0" g="0" b="0"/>
        </a:lnRef>
        <a:fillRef idx="1">
          <a:scrgbClr r="0" g="0" b="0"/>
        </a:fillRef>
        <a:effectRef idx="0">
          <a:scrgbClr r="0" g="0" b="0"/>
        </a:effectRef>
        <a:fontRef idx="minor">
          <a:schemeClr val="lt1"/>
        </a:fontRef>
      </dsp:style>
    </dsp:sp>
    <dsp:sp modelId="{31D7EF2B-AD71-4D1A-87A8-17D577EC2544}">
      <dsp:nvSpPr>
        <dsp:cNvPr id="0" name=""/>
        <dsp:cNvSpPr/>
      </dsp:nvSpPr>
      <dsp:spPr>
        <a:xfrm>
          <a:off x="2650" y="2609402"/>
          <a:ext cx="695336" cy="556269"/>
        </a:xfrm>
        <a:prstGeom prst="roundRect">
          <a:avLst>
            <a:gd name="adj" fmla="val 10000"/>
          </a:avLst>
        </a:prstGeom>
        <a:solidFill>
          <a:srgbClr val="EDC07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solidFill>
            </a:rPr>
            <a:t>NASA</a:t>
          </a:r>
          <a:endParaRPr lang="en-US" sz="1200" b="1" kern="1200" dirty="0">
            <a:solidFill>
              <a:schemeClr val="tx1"/>
            </a:solidFill>
          </a:endParaRPr>
        </a:p>
      </dsp:txBody>
      <dsp:txXfrm>
        <a:off x="18943" y="2625695"/>
        <a:ext cx="662750" cy="523683"/>
      </dsp:txXfrm>
    </dsp:sp>
    <dsp:sp modelId="{B585FB0A-0132-4DF6-A2D9-1316EDD7CA60}">
      <dsp:nvSpPr>
        <dsp:cNvPr id="0" name=""/>
        <dsp:cNvSpPr/>
      </dsp:nvSpPr>
      <dsp:spPr>
        <a:xfrm rot="12000000">
          <a:off x="472416" y="2053534"/>
          <a:ext cx="1346175" cy="283101"/>
        </a:xfrm>
        <a:prstGeom prst="leftArrow">
          <a:avLst>
            <a:gd name="adj1" fmla="val 60000"/>
            <a:gd name="adj2" fmla="val 50000"/>
          </a:avLst>
        </a:prstGeom>
        <a:solidFill>
          <a:srgbClr val="EDC074"/>
        </a:solidFill>
        <a:ln>
          <a:noFill/>
        </a:ln>
        <a:effectLst/>
      </dsp:spPr>
      <dsp:style>
        <a:lnRef idx="0">
          <a:scrgbClr r="0" g="0" b="0"/>
        </a:lnRef>
        <a:fillRef idx="1">
          <a:scrgbClr r="0" g="0" b="0"/>
        </a:fillRef>
        <a:effectRef idx="0">
          <a:scrgbClr r="0" g="0" b="0"/>
        </a:effectRef>
        <a:fontRef idx="minor">
          <a:schemeClr val="lt1"/>
        </a:fontRef>
      </dsp:style>
    </dsp:sp>
    <dsp:sp modelId="{FEEA5587-B43E-46B6-9B14-545B4DF01086}">
      <dsp:nvSpPr>
        <dsp:cNvPr id="0" name=""/>
        <dsp:cNvSpPr/>
      </dsp:nvSpPr>
      <dsp:spPr>
        <a:xfrm>
          <a:off x="165340" y="1686740"/>
          <a:ext cx="695336" cy="556269"/>
        </a:xfrm>
        <a:prstGeom prst="roundRect">
          <a:avLst>
            <a:gd name="adj" fmla="val 10000"/>
          </a:avLst>
        </a:prstGeom>
        <a:solidFill>
          <a:srgbClr val="EDC07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solidFill>
            </a:rPr>
            <a:t>US Army COE</a:t>
          </a:r>
          <a:endParaRPr lang="en-US" sz="1200" b="1" kern="1200" dirty="0">
            <a:solidFill>
              <a:schemeClr val="tx1"/>
            </a:solidFill>
          </a:endParaRPr>
        </a:p>
      </dsp:txBody>
      <dsp:txXfrm>
        <a:off x="181633" y="1703033"/>
        <a:ext cx="662750" cy="523683"/>
      </dsp:txXfrm>
    </dsp:sp>
    <dsp:sp modelId="{5907E55A-5D2D-434F-9936-F894FCF23540}">
      <dsp:nvSpPr>
        <dsp:cNvPr id="0" name=""/>
        <dsp:cNvSpPr/>
      </dsp:nvSpPr>
      <dsp:spPr>
        <a:xfrm rot="13200000">
          <a:off x="822079" y="1449835"/>
          <a:ext cx="1362458" cy="283101"/>
        </a:xfrm>
        <a:prstGeom prst="leftArrow">
          <a:avLst>
            <a:gd name="adj1" fmla="val 60000"/>
            <a:gd name="adj2" fmla="val 50000"/>
          </a:avLst>
        </a:prstGeom>
        <a:solidFill>
          <a:srgbClr val="EDC074"/>
        </a:solidFill>
        <a:ln>
          <a:noFill/>
        </a:ln>
        <a:effectLst/>
      </dsp:spPr>
      <dsp:style>
        <a:lnRef idx="0">
          <a:scrgbClr r="0" g="0" b="0"/>
        </a:lnRef>
        <a:fillRef idx="1">
          <a:scrgbClr r="0" g="0" b="0"/>
        </a:fillRef>
        <a:effectRef idx="0">
          <a:scrgbClr r="0" g="0" b="0"/>
        </a:effectRef>
        <a:fontRef idx="minor">
          <a:schemeClr val="lt1"/>
        </a:fontRef>
      </dsp:style>
    </dsp:sp>
    <dsp:sp modelId="{DE874AB5-2E1E-4E77-AEEB-5D3EEF44E7C6}">
      <dsp:nvSpPr>
        <dsp:cNvPr id="0" name=""/>
        <dsp:cNvSpPr/>
      </dsp:nvSpPr>
      <dsp:spPr>
        <a:xfrm>
          <a:off x="633787" y="875366"/>
          <a:ext cx="695336" cy="556269"/>
        </a:xfrm>
        <a:prstGeom prst="roundRect">
          <a:avLst>
            <a:gd name="adj" fmla="val 10000"/>
          </a:avLst>
        </a:prstGeom>
        <a:solidFill>
          <a:srgbClr val="EDC07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solidFill>
            </a:rPr>
            <a:t>USFWS</a:t>
          </a:r>
          <a:endParaRPr lang="en-US" sz="1200" b="1" kern="1200" dirty="0">
            <a:solidFill>
              <a:schemeClr val="tx1"/>
            </a:solidFill>
          </a:endParaRPr>
        </a:p>
      </dsp:txBody>
      <dsp:txXfrm>
        <a:off x="650080" y="891659"/>
        <a:ext cx="662750" cy="523683"/>
      </dsp:txXfrm>
    </dsp:sp>
    <dsp:sp modelId="{7D13701F-9522-4032-BB81-BABA876DFBC9}">
      <dsp:nvSpPr>
        <dsp:cNvPr id="0" name=""/>
        <dsp:cNvSpPr/>
      </dsp:nvSpPr>
      <dsp:spPr>
        <a:xfrm rot="14400000">
          <a:off x="1354110" y="1007367"/>
          <a:ext cx="1380194" cy="283101"/>
        </a:xfrm>
        <a:prstGeom prst="leftArrow">
          <a:avLst>
            <a:gd name="adj1" fmla="val 60000"/>
            <a:gd name="adj2" fmla="val 50000"/>
          </a:avLst>
        </a:prstGeom>
        <a:solidFill>
          <a:srgbClr val="EDC074"/>
        </a:solidFill>
        <a:ln>
          <a:noFill/>
        </a:ln>
        <a:effectLst/>
      </dsp:spPr>
      <dsp:style>
        <a:lnRef idx="0">
          <a:scrgbClr r="0" g="0" b="0"/>
        </a:lnRef>
        <a:fillRef idx="1">
          <a:scrgbClr r="0" g="0" b="0"/>
        </a:fillRef>
        <a:effectRef idx="0">
          <a:scrgbClr r="0" g="0" b="0"/>
        </a:effectRef>
        <a:fontRef idx="minor">
          <a:schemeClr val="lt1"/>
        </a:fontRef>
      </dsp:style>
    </dsp:sp>
    <dsp:sp modelId="{8DD539B3-4FBE-4F95-ABB6-46084DD8BC54}">
      <dsp:nvSpPr>
        <dsp:cNvPr id="0" name=""/>
        <dsp:cNvSpPr/>
      </dsp:nvSpPr>
      <dsp:spPr>
        <a:xfrm>
          <a:off x="1351491" y="273141"/>
          <a:ext cx="695336" cy="556269"/>
        </a:xfrm>
        <a:prstGeom prst="roundRect">
          <a:avLst>
            <a:gd name="adj" fmla="val 10000"/>
          </a:avLst>
        </a:prstGeom>
        <a:solidFill>
          <a:srgbClr val="EDC07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solidFill>
            </a:rPr>
            <a:t>NPS</a:t>
          </a:r>
          <a:endParaRPr lang="en-US" sz="1200" b="1" kern="1200" dirty="0">
            <a:solidFill>
              <a:schemeClr val="tx1"/>
            </a:solidFill>
          </a:endParaRPr>
        </a:p>
      </dsp:txBody>
      <dsp:txXfrm>
        <a:off x="1367784" y="289434"/>
        <a:ext cx="662750" cy="523683"/>
      </dsp:txXfrm>
    </dsp:sp>
    <dsp:sp modelId="{CEAF1BC3-1A71-4848-868C-28882CD508E5}">
      <dsp:nvSpPr>
        <dsp:cNvPr id="0" name=""/>
        <dsp:cNvSpPr/>
      </dsp:nvSpPr>
      <dsp:spPr>
        <a:xfrm rot="15600000">
          <a:off x="2004679" y="774395"/>
          <a:ext cx="1391351" cy="283101"/>
        </a:xfrm>
        <a:prstGeom prst="leftArrow">
          <a:avLst>
            <a:gd name="adj1" fmla="val 60000"/>
            <a:gd name="adj2" fmla="val 50000"/>
          </a:avLst>
        </a:prstGeom>
        <a:solidFill>
          <a:srgbClr val="EDC074"/>
        </a:solidFill>
        <a:ln>
          <a:noFill/>
        </a:ln>
        <a:effectLst/>
      </dsp:spPr>
      <dsp:style>
        <a:lnRef idx="0">
          <a:scrgbClr r="0" g="0" b="0"/>
        </a:lnRef>
        <a:fillRef idx="1">
          <a:scrgbClr r="0" g="0" b="0"/>
        </a:fillRef>
        <a:effectRef idx="0">
          <a:scrgbClr r="0" g="0" b="0"/>
        </a:effectRef>
        <a:fontRef idx="minor">
          <a:schemeClr val="lt1"/>
        </a:fontRef>
      </dsp:style>
    </dsp:sp>
    <dsp:sp modelId="{CC6B635C-3619-4D90-91A3-2A86114A8017}">
      <dsp:nvSpPr>
        <dsp:cNvPr id="0" name=""/>
        <dsp:cNvSpPr/>
      </dsp:nvSpPr>
      <dsp:spPr>
        <a:xfrm>
          <a:off x="2231884" y="-47295"/>
          <a:ext cx="695336" cy="556269"/>
        </a:xfrm>
        <a:prstGeom prst="roundRect">
          <a:avLst>
            <a:gd name="adj" fmla="val 1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USGS</a:t>
          </a:r>
          <a:endParaRPr lang="en-US" sz="1600" b="1" kern="1200" dirty="0">
            <a:solidFill>
              <a:schemeClr val="tx1"/>
            </a:solidFill>
          </a:endParaRPr>
        </a:p>
      </dsp:txBody>
      <dsp:txXfrm>
        <a:off x="2248177" y="-31002"/>
        <a:ext cx="662750" cy="523683"/>
      </dsp:txXfrm>
    </dsp:sp>
    <dsp:sp modelId="{BD7F83B2-F7E4-4FE2-9798-BAAE6DF86FEB}">
      <dsp:nvSpPr>
        <dsp:cNvPr id="0" name=""/>
        <dsp:cNvSpPr/>
      </dsp:nvSpPr>
      <dsp:spPr>
        <a:xfrm rot="16800000">
          <a:off x="2699968" y="774395"/>
          <a:ext cx="1391351" cy="283101"/>
        </a:xfrm>
        <a:prstGeom prst="leftArrow">
          <a:avLst>
            <a:gd name="adj1" fmla="val 60000"/>
            <a:gd name="adj2" fmla="val 50000"/>
          </a:avLst>
        </a:prstGeom>
        <a:solidFill>
          <a:srgbClr val="EDC074"/>
        </a:solidFill>
        <a:ln>
          <a:noFill/>
        </a:ln>
        <a:effectLst/>
      </dsp:spPr>
      <dsp:style>
        <a:lnRef idx="0">
          <a:scrgbClr r="0" g="0" b="0"/>
        </a:lnRef>
        <a:fillRef idx="1">
          <a:scrgbClr r="0" g="0" b="0"/>
        </a:fillRef>
        <a:effectRef idx="0">
          <a:scrgbClr r="0" g="0" b="0"/>
        </a:effectRef>
        <a:fontRef idx="minor">
          <a:schemeClr val="lt1"/>
        </a:fontRef>
      </dsp:style>
    </dsp:sp>
    <dsp:sp modelId="{275BB445-FA00-48C0-9625-BFE53D8E5096}">
      <dsp:nvSpPr>
        <dsp:cNvPr id="0" name=""/>
        <dsp:cNvSpPr/>
      </dsp:nvSpPr>
      <dsp:spPr>
        <a:xfrm>
          <a:off x="3168778" y="-47295"/>
          <a:ext cx="695336" cy="556269"/>
        </a:xfrm>
        <a:prstGeom prst="roundRect">
          <a:avLst>
            <a:gd name="adj" fmla="val 10000"/>
          </a:avLst>
        </a:prstGeom>
        <a:solidFill>
          <a:srgbClr val="EDC07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solidFill>
            </a:rPr>
            <a:t>EPA</a:t>
          </a:r>
          <a:endParaRPr lang="en-US" sz="1200" b="1" kern="1200" dirty="0">
            <a:solidFill>
              <a:schemeClr val="tx1"/>
            </a:solidFill>
          </a:endParaRPr>
        </a:p>
      </dsp:txBody>
      <dsp:txXfrm>
        <a:off x="3185071" y="-31002"/>
        <a:ext cx="662750" cy="523683"/>
      </dsp:txXfrm>
    </dsp:sp>
    <dsp:sp modelId="{05ECE1DC-B246-4432-AE5B-AAB36225D84A}">
      <dsp:nvSpPr>
        <dsp:cNvPr id="0" name=""/>
        <dsp:cNvSpPr/>
      </dsp:nvSpPr>
      <dsp:spPr>
        <a:xfrm rot="18000000">
          <a:off x="3361694" y="1007367"/>
          <a:ext cx="1380194" cy="283101"/>
        </a:xfrm>
        <a:prstGeom prst="leftArrow">
          <a:avLst>
            <a:gd name="adj1" fmla="val 60000"/>
            <a:gd name="adj2" fmla="val 50000"/>
          </a:avLst>
        </a:prstGeom>
        <a:solidFill>
          <a:srgbClr val="EDC074"/>
        </a:solidFill>
        <a:ln>
          <a:noFill/>
        </a:ln>
        <a:effectLst/>
      </dsp:spPr>
      <dsp:style>
        <a:lnRef idx="0">
          <a:scrgbClr r="0" g="0" b="0"/>
        </a:lnRef>
        <a:fillRef idx="1">
          <a:scrgbClr r="0" g="0" b="0"/>
        </a:fillRef>
        <a:effectRef idx="0">
          <a:scrgbClr r="0" g="0" b="0"/>
        </a:effectRef>
        <a:fontRef idx="minor">
          <a:schemeClr val="lt1"/>
        </a:fontRef>
      </dsp:style>
    </dsp:sp>
    <dsp:sp modelId="{1B678C8C-DB54-422A-9774-BC0F75D17429}">
      <dsp:nvSpPr>
        <dsp:cNvPr id="0" name=""/>
        <dsp:cNvSpPr/>
      </dsp:nvSpPr>
      <dsp:spPr>
        <a:xfrm>
          <a:off x="4049172" y="273141"/>
          <a:ext cx="695336" cy="556269"/>
        </a:xfrm>
        <a:prstGeom prst="roundRect">
          <a:avLst>
            <a:gd name="adj" fmla="val 10000"/>
          </a:avLst>
        </a:prstGeom>
        <a:solidFill>
          <a:srgbClr val="EDC07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solidFill>
            </a:rPr>
            <a:t>NOAA</a:t>
          </a:r>
          <a:endParaRPr lang="en-US" sz="1200" b="1" kern="1200" dirty="0">
            <a:solidFill>
              <a:schemeClr val="tx1"/>
            </a:solidFill>
          </a:endParaRPr>
        </a:p>
      </dsp:txBody>
      <dsp:txXfrm>
        <a:off x="4065465" y="289434"/>
        <a:ext cx="662750" cy="523683"/>
      </dsp:txXfrm>
    </dsp:sp>
    <dsp:sp modelId="{115F31A9-DC5D-4CBA-B80F-B4A53B082335}">
      <dsp:nvSpPr>
        <dsp:cNvPr id="0" name=""/>
        <dsp:cNvSpPr/>
      </dsp:nvSpPr>
      <dsp:spPr>
        <a:xfrm rot="19200000">
          <a:off x="3911462" y="1449835"/>
          <a:ext cx="1362458" cy="283101"/>
        </a:xfrm>
        <a:prstGeom prst="leftArrow">
          <a:avLst>
            <a:gd name="adj1" fmla="val 60000"/>
            <a:gd name="adj2" fmla="val 50000"/>
          </a:avLst>
        </a:prstGeom>
        <a:solidFill>
          <a:srgbClr val="EDC074"/>
        </a:solidFill>
        <a:ln>
          <a:noFill/>
        </a:ln>
        <a:effectLst/>
      </dsp:spPr>
      <dsp:style>
        <a:lnRef idx="0">
          <a:scrgbClr r="0" g="0" b="0"/>
        </a:lnRef>
        <a:fillRef idx="1">
          <a:scrgbClr r="0" g="0" b="0"/>
        </a:fillRef>
        <a:effectRef idx="0">
          <a:scrgbClr r="0" g="0" b="0"/>
        </a:effectRef>
        <a:fontRef idx="minor">
          <a:schemeClr val="lt1"/>
        </a:fontRef>
      </dsp:style>
    </dsp:sp>
    <dsp:sp modelId="{679585D4-896A-41B2-AF37-6E5ACF0F5871}">
      <dsp:nvSpPr>
        <dsp:cNvPr id="0" name=""/>
        <dsp:cNvSpPr/>
      </dsp:nvSpPr>
      <dsp:spPr>
        <a:xfrm>
          <a:off x="4766875" y="875366"/>
          <a:ext cx="695336" cy="556269"/>
        </a:xfrm>
        <a:prstGeom prst="roundRect">
          <a:avLst>
            <a:gd name="adj" fmla="val 10000"/>
          </a:avLst>
        </a:prstGeom>
        <a:solidFill>
          <a:srgbClr val="EDC07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solidFill>
            </a:rPr>
            <a:t>USFS</a:t>
          </a:r>
          <a:endParaRPr lang="en-US" sz="1200" b="1" kern="1200" dirty="0">
            <a:solidFill>
              <a:schemeClr val="tx1"/>
            </a:solidFill>
          </a:endParaRPr>
        </a:p>
      </dsp:txBody>
      <dsp:txXfrm>
        <a:off x="4783168" y="891659"/>
        <a:ext cx="662750" cy="523683"/>
      </dsp:txXfrm>
    </dsp:sp>
    <dsp:sp modelId="{7253AF36-C5FF-406D-A8DC-C90DE3AB1F59}">
      <dsp:nvSpPr>
        <dsp:cNvPr id="0" name=""/>
        <dsp:cNvSpPr/>
      </dsp:nvSpPr>
      <dsp:spPr>
        <a:xfrm rot="20400000">
          <a:off x="4277407" y="2053534"/>
          <a:ext cx="1346175" cy="283101"/>
        </a:xfrm>
        <a:prstGeom prst="leftArrow">
          <a:avLst>
            <a:gd name="adj1" fmla="val 60000"/>
            <a:gd name="adj2" fmla="val 50000"/>
          </a:avLst>
        </a:prstGeom>
        <a:solidFill>
          <a:srgbClr val="EDC074"/>
        </a:solidFill>
        <a:ln>
          <a:noFill/>
        </a:ln>
        <a:effectLst/>
      </dsp:spPr>
      <dsp:style>
        <a:lnRef idx="0">
          <a:scrgbClr r="0" g="0" b="0"/>
        </a:lnRef>
        <a:fillRef idx="1">
          <a:scrgbClr r="0" g="0" b="0"/>
        </a:fillRef>
        <a:effectRef idx="0">
          <a:scrgbClr r="0" g="0" b="0"/>
        </a:effectRef>
        <a:fontRef idx="minor">
          <a:schemeClr val="lt1"/>
        </a:fontRef>
      </dsp:style>
    </dsp:sp>
    <dsp:sp modelId="{09F82440-E777-4303-B82C-4D3F58F26072}">
      <dsp:nvSpPr>
        <dsp:cNvPr id="0" name=""/>
        <dsp:cNvSpPr/>
      </dsp:nvSpPr>
      <dsp:spPr>
        <a:xfrm>
          <a:off x="5235322" y="1686740"/>
          <a:ext cx="695336" cy="556269"/>
        </a:xfrm>
        <a:prstGeom prst="roundRect">
          <a:avLst>
            <a:gd name="adj" fmla="val 10000"/>
          </a:avLst>
        </a:prstGeom>
        <a:solidFill>
          <a:srgbClr val="EDC07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solidFill>
            </a:rPr>
            <a:t>BLM</a:t>
          </a:r>
          <a:endParaRPr lang="en-US" sz="1200" b="1" kern="1200" dirty="0">
            <a:solidFill>
              <a:schemeClr val="tx1"/>
            </a:solidFill>
          </a:endParaRPr>
        </a:p>
      </dsp:txBody>
      <dsp:txXfrm>
        <a:off x="5251615" y="1703033"/>
        <a:ext cx="662750" cy="523683"/>
      </dsp:txXfrm>
    </dsp:sp>
    <dsp:sp modelId="{2E4DD2A6-D9FA-4B01-A233-C46FF10EF6E2}">
      <dsp:nvSpPr>
        <dsp:cNvPr id="0" name=""/>
        <dsp:cNvSpPr/>
      </dsp:nvSpPr>
      <dsp:spPr>
        <a:xfrm>
          <a:off x="4406123" y="2745986"/>
          <a:ext cx="1339557" cy="283101"/>
        </a:xfrm>
        <a:prstGeom prst="leftArrow">
          <a:avLst>
            <a:gd name="adj1" fmla="val 60000"/>
            <a:gd name="adj2" fmla="val 50000"/>
          </a:avLst>
        </a:prstGeom>
        <a:solidFill>
          <a:srgbClr val="EDC074"/>
        </a:solidFill>
        <a:ln>
          <a:noFill/>
        </a:ln>
        <a:effectLst/>
      </dsp:spPr>
      <dsp:style>
        <a:lnRef idx="0">
          <a:scrgbClr r="0" g="0" b="0"/>
        </a:lnRef>
        <a:fillRef idx="1">
          <a:scrgbClr r="0" g="0" b="0"/>
        </a:fillRef>
        <a:effectRef idx="0">
          <a:scrgbClr r="0" g="0" b="0"/>
        </a:effectRef>
        <a:fontRef idx="minor">
          <a:schemeClr val="lt1"/>
        </a:fontRef>
      </dsp:style>
    </dsp:sp>
    <dsp:sp modelId="{7C5AFBFD-536A-4A99-8CC3-7FDC4661F32A}">
      <dsp:nvSpPr>
        <dsp:cNvPr id="0" name=""/>
        <dsp:cNvSpPr/>
      </dsp:nvSpPr>
      <dsp:spPr>
        <a:xfrm>
          <a:off x="5398012" y="2609402"/>
          <a:ext cx="695336" cy="556269"/>
        </a:xfrm>
        <a:prstGeom prst="roundRect">
          <a:avLst>
            <a:gd name="adj" fmla="val 10000"/>
          </a:avLst>
        </a:prstGeom>
        <a:solidFill>
          <a:srgbClr val="EDC07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solidFill>
            </a:rPr>
            <a:t>USDA</a:t>
          </a:r>
          <a:endParaRPr lang="en-US" sz="1200" b="1" kern="1200" dirty="0">
            <a:solidFill>
              <a:schemeClr val="tx1"/>
            </a:solidFill>
          </a:endParaRPr>
        </a:p>
      </dsp:txBody>
      <dsp:txXfrm>
        <a:off x="5414305" y="2625695"/>
        <a:ext cx="662750" cy="523683"/>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86297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33546" y="4416510"/>
            <a:ext cx="5143309" cy="4183220"/>
          </a:xfrm>
          <a:prstGeom prst="rect">
            <a:avLst/>
          </a:prstGeom>
          <a:noFill/>
          <a:ln w="12700">
            <a:noFill/>
            <a:miter lim="800000"/>
            <a:headEnd/>
            <a:tailEnd/>
          </a:ln>
          <a:effectLst/>
        </p:spPr>
        <p:txBody>
          <a:bodyPr vert="horz" wrap="square" lIns="92425" tIns="45402" rIns="92425" bIns="4540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099" name="Rectangle 3"/>
          <p:cNvSpPr>
            <a:spLocks noGrp="1" noRot="1" noChangeAspect="1" noChangeArrowheads="1" noTextEdit="1"/>
          </p:cNvSpPr>
          <p:nvPr>
            <p:ph type="sldImg" idx="2"/>
          </p:nvPr>
        </p:nvSpPr>
        <p:spPr bwMode="auto">
          <a:xfrm>
            <a:off x="1181100" y="696913"/>
            <a:ext cx="4649788" cy="3486150"/>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2890737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0"/>
              </a:spcBef>
            </a:pPr>
            <a:endParaRPr lang="en-US" sz="1200" b="1" u="sng" kern="1200" dirty="0">
              <a:solidFill>
                <a:schemeClr val="tx1"/>
              </a:solidFill>
              <a:effectLst/>
              <a:latin typeface="Times New Roman" charset="0"/>
              <a:ea typeface="ＭＳ Ｐゴシック" charset="-128"/>
              <a:cs typeface="ＭＳ Ｐゴシック" charset="-128"/>
            </a:endParaRPr>
          </a:p>
        </p:txBody>
      </p:sp>
    </p:spTree>
    <p:extLst>
      <p:ext uri="{BB962C8B-B14F-4D97-AF65-F5344CB8AC3E}">
        <p14:creationId xmlns:p14="http://schemas.microsoft.com/office/powerpoint/2010/main" val="42706583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b="1"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endParaRPr lang="en-US" baseline="0" dirty="0" smtClean="0"/>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baseline="0" dirty="0" smtClean="0">
              <a:solidFill>
                <a:schemeClr val="tx1"/>
              </a:solidFill>
              <a:latin typeface="Times New Roman" charset="0"/>
              <a:ea typeface="ＭＳ Ｐゴシック" charset="-128"/>
            </a:endParaRPr>
          </a:p>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baseline="0" dirty="0" smtClean="0">
              <a:solidFill>
                <a:schemeClr val="tx1"/>
              </a:solidFill>
              <a:latin typeface="Times New Roman" charset="0"/>
              <a:ea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baseline="0"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4450" name="Rectangle 1026"/>
          <p:cNvSpPr>
            <a:spLocks noGrp="1" noChangeArrowheads="1"/>
          </p:cNvSpPr>
          <p:nvPr>
            <p:ph type="ctrTitle"/>
          </p:nvPr>
        </p:nvSpPr>
        <p:spPr>
          <a:xfrm>
            <a:off x="381000" y="2286000"/>
            <a:ext cx="8305800" cy="1143000"/>
          </a:xfrm>
        </p:spPr>
        <p:txBody>
          <a:bodyPr/>
          <a:lstStyle>
            <a:lvl1pPr>
              <a:defRPr sz="4400"/>
            </a:lvl1pPr>
          </a:lstStyle>
          <a:p>
            <a:r>
              <a:rPr lang="en-US"/>
              <a:t>Click to edit Master title style</a:t>
            </a:r>
          </a:p>
        </p:txBody>
      </p:sp>
      <p:sp>
        <p:nvSpPr>
          <p:cNvPr id="104451" name="Rectangle 1027"/>
          <p:cNvSpPr>
            <a:spLocks noGrp="1" noChangeArrowheads="1"/>
          </p:cNvSpPr>
          <p:nvPr>
            <p:ph type="subTitle" idx="1"/>
          </p:nvPr>
        </p:nvSpPr>
        <p:spPr>
          <a:xfrm>
            <a:off x="381000" y="3886200"/>
            <a:ext cx="8305800" cy="1752600"/>
          </a:xfrm>
        </p:spPr>
        <p:txBody>
          <a:bodyPr/>
          <a:lstStyle>
            <a:lvl1pPr marL="0" indent="0">
              <a:buFont typeface="Wingdings" charset="2"/>
              <a:buNone/>
              <a:defRPr/>
            </a:lvl1pPr>
          </a:lstStyle>
          <a:p>
            <a:r>
              <a:rPr lang="en-US"/>
              <a:t>Click to edit Master subtitle style</a:t>
            </a:r>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152400"/>
            <a:ext cx="207645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152400"/>
            <a:ext cx="60769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371600"/>
            <a:ext cx="40767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0767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152400"/>
            <a:ext cx="8305800" cy="11430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US" dirty="0" smtClean="0"/>
              <a:t>Click to edit Master </a:t>
            </a:r>
          </a:p>
        </p:txBody>
      </p:sp>
      <p:sp>
        <p:nvSpPr>
          <p:cNvPr id="1027" name="Rectangle 3"/>
          <p:cNvSpPr>
            <a:spLocks noGrp="1" noChangeArrowheads="1"/>
          </p:cNvSpPr>
          <p:nvPr>
            <p:ph type="body" idx="1"/>
          </p:nvPr>
        </p:nvSpPr>
        <p:spPr bwMode="auto">
          <a:xfrm>
            <a:off x="381000" y="1371600"/>
            <a:ext cx="8305800" cy="44958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28" name="Picture 11" descr="D:\Vugraph Info\Vugraph Templates\Templates-NEW-NMP and Bureau\ident-small_4_onscreen_png.png"/>
          <p:cNvPicPr>
            <a:picLocks noChangeAspect="1" noChangeArrowheads="1"/>
          </p:cNvPicPr>
          <p:nvPr/>
        </p:nvPicPr>
        <p:blipFill>
          <a:blip r:embed="rId13" cstate="screen">
            <a:lum bright="100000"/>
            <a:extLst>
              <a:ext uri="{28A0092B-C50C-407E-A947-70E740481C1C}">
                <a14:useLocalDpi xmlns:a14="http://schemas.microsoft.com/office/drawing/2010/main"/>
              </a:ext>
            </a:extLst>
          </a:blip>
          <a:srcRect/>
          <a:stretch>
            <a:fillRect/>
          </a:stretch>
        </p:blipFill>
        <p:spPr bwMode="black">
          <a:xfrm>
            <a:off x="457200" y="6094413"/>
            <a:ext cx="1143000" cy="4206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67" r:id="rId1"/>
    <p:sldLayoutId id="2147483957" r:id="rId2"/>
    <p:sldLayoutId id="2147483958" r:id="rId3"/>
    <p:sldLayoutId id="2147483959" r:id="rId4"/>
    <p:sldLayoutId id="2147483960" r:id="rId5"/>
    <p:sldLayoutId id="2147483961" r:id="rId6"/>
    <p:sldLayoutId id="2147483962" r:id="rId7"/>
    <p:sldLayoutId id="2147483963" r:id="rId8"/>
    <p:sldLayoutId id="2147483964" r:id="rId9"/>
    <p:sldLayoutId id="2147483965" r:id="rId10"/>
    <p:sldLayoutId id="2147483966" r:id="rId11"/>
  </p:sldLayoutIdLst>
  <p:transition spd="slow"/>
  <p:timing>
    <p:tnLst>
      <p:par>
        <p:cTn id="1" dur="indefinite" restart="never" nodeType="tmRoot"/>
      </p:par>
    </p:tnLst>
  </p:timing>
  <p:txStyles>
    <p:titleStyle>
      <a:lvl1pPr algn="l" rtl="0" eaLnBrk="0" fontAlgn="base" hangingPunct="0">
        <a:spcBef>
          <a:spcPct val="0"/>
        </a:spcBef>
        <a:spcAft>
          <a:spcPct val="0"/>
        </a:spcAft>
        <a:defRPr sz="3600" b="1">
          <a:solidFill>
            <a:srgbClr val="FFC000"/>
          </a:solidFill>
          <a:effectLst>
            <a:outerShdw blurRad="50800" dist="38100" dir="2700000" algn="tl" rotWithShape="0">
              <a:srgbClr val="000000">
                <a:alpha val="40000"/>
              </a:srgbClr>
            </a:outerShdw>
          </a:effectLst>
          <a:latin typeface="+mj-lt"/>
          <a:ea typeface="ＭＳ Ｐゴシック" charset="-128"/>
          <a:cs typeface="ＭＳ Ｐゴシック" charset="-128"/>
        </a:defRPr>
      </a:lvl1pPr>
      <a:lvl2pPr algn="l" rtl="0" eaLnBrk="0" fontAlgn="base" hangingPunct="0">
        <a:spcBef>
          <a:spcPct val="0"/>
        </a:spcBef>
        <a:spcAft>
          <a:spcPct val="0"/>
        </a:spcAft>
        <a:defRPr sz="3600" b="1">
          <a:solidFill>
            <a:srgbClr val="EDC074"/>
          </a:solidFill>
          <a:latin typeface="Arial" charset="0"/>
          <a:ea typeface="ＭＳ Ｐゴシック" charset="-128"/>
          <a:cs typeface="ＭＳ Ｐゴシック" charset="-128"/>
        </a:defRPr>
      </a:lvl2pPr>
      <a:lvl3pPr algn="l" rtl="0" eaLnBrk="0" fontAlgn="base" hangingPunct="0">
        <a:spcBef>
          <a:spcPct val="0"/>
        </a:spcBef>
        <a:spcAft>
          <a:spcPct val="0"/>
        </a:spcAft>
        <a:defRPr sz="3600" b="1">
          <a:solidFill>
            <a:srgbClr val="EDC074"/>
          </a:solidFill>
          <a:latin typeface="Arial" charset="0"/>
          <a:ea typeface="ＭＳ Ｐゴシック" charset="-128"/>
          <a:cs typeface="ＭＳ Ｐゴシック" charset="-128"/>
        </a:defRPr>
      </a:lvl3pPr>
      <a:lvl4pPr algn="l" rtl="0" eaLnBrk="0" fontAlgn="base" hangingPunct="0">
        <a:spcBef>
          <a:spcPct val="0"/>
        </a:spcBef>
        <a:spcAft>
          <a:spcPct val="0"/>
        </a:spcAft>
        <a:defRPr sz="3600" b="1">
          <a:solidFill>
            <a:srgbClr val="EDC074"/>
          </a:solidFill>
          <a:latin typeface="Arial" charset="0"/>
          <a:ea typeface="ＭＳ Ｐゴシック" charset="-128"/>
          <a:cs typeface="ＭＳ Ｐゴシック" charset="-128"/>
        </a:defRPr>
      </a:lvl4pPr>
      <a:lvl5pPr algn="l" rtl="0" eaLnBrk="0" fontAlgn="base" hangingPunct="0">
        <a:spcBef>
          <a:spcPct val="0"/>
        </a:spcBef>
        <a:spcAft>
          <a:spcPct val="0"/>
        </a:spcAft>
        <a:defRPr sz="3600" b="1">
          <a:solidFill>
            <a:srgbClr val="EDC074"/>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3600" b="1">
          <a:solidFill>
            <a:srgbClr val="FFFF99"/>
          </a:solidFill>
          <a:latin typeface="Arial" charset="0"/>
        </a:defRPr>
      </a:lvl6pPr>
      <a:lvl7pPr marL="914400" algn="l" rtl="0" eaLnBrk="0" fontAlgn="base" hangingPunct="0">
        <a:spcBef>
          <a:spcPct val="0"/>
        </a:spcBef>
        <a:spcAft>
          <a:spcPct val="0"/>
        </a:spcAft>
        <a:defRPr sz="3600" b="1">
          <a:solidFill>
            <a:srgbClr val="FFFF99"/>
          </a:solidFill>
          <a:latin typeface="Arial" charset="0"/>
        </a:defRPr>
      </a:lvl7pPr>
      <a:lvl8pPr marL="1371600" algn="l" rtl="0" eaLnBrk="0" fontAlgn="base" hangingPunct="0">
        <a:spcBef>
          <a:spcPct val="0"/>
        </a:spcBef>
        <a:spcAft>
          <a:spcPct val="0"/>
        </a:spcAft>
        <a:defRPr sz="3600" b="1">
          <a:solidFill>
            <a:srgbClr val="FFFF99"/>
          </a:solidFill>
          <a:latin typeface="Arial" charset="0"/>
        </a:defRPr>
      </a:lvl8pPr>
      <a:lvl9pPr marL="1828800" algn="l" rtl="0" eaLnBrk="0" fontAlgn="base" hangingPunct="0">
        <a:spcBef>
          <a:spcPct val="0"/>
        </a:spcBef>
        <a:spcAft>
          <a:spcPct val="0"/>
        </a:spcAft>
        <a:defRPr sz="3600" b="1">
          <a:solidFill>
            <a:srgbClr val="FFFF99"/>
          </a:solidFill>
          <a:latin typeface="Arial" charset="0"/>
        </a:defRPr>
      </a:lvl9pPr>
    </p:titleStyle>
    <p:bodyStyle>
      <a:lvl1pPr marL="457200" indent="-457200" algn="l" rtl="0" eaLnBrk="0" fontAlgn="base" hangingPunct="0">
        <a:spcBef>
          <a:spcPct val="20000"/>
        </a:spcBef>
        <a:spcAft>
          <a:spcPct val="0"/>
        </a:spcAft>
        <a:buClr>
          <a:srgbClr val="FFC000"/>
        </a:buClr>
        <a:buSzPct val="125000"/>
        <a:buFont typeface="Arial"/>
        <a:buChar char="•"/>
        <a:defRPr sz="2800" b="1">
          <a:solidFill>
            <a:schemeClr val="bg1"/>
          </a:solidFill>
          <a:latin typeface="+mn-lt"/>
          <a:ea typeface="ＭＳ Ｐゴシック" charset="-128"/>
          <a:cs typeface="ＭＳ Ｐゴシック" charset="-128"/>
        </a:defRPr>
      </a:lvl1pPr>
      <a:lvl2pPr marL="800100" indent="-342900" algn="l" rtl="0" eaLnBrk="0" fontAlgn="base" hangingPunct="0">
        <a:spcBef>
          <a:spcPct val="20000"/>
        </a:spcBef>
        <a:spcAft>
          <a:spcPct val="0"/>
        </a:spcAft>
        <a:buClr>
          <a:srgbClr val="FFC000"/>
        </a:buClr>
        <a:buSzPct val="125000"/>
        <a:buFont typeface="Arial"/>
        <a:buChar char="•"/>
        <a:defRPr sz="2400" b="1">
          <a:solidFill>
            <a:schemeClr val="bg1"/>
          </a:solidFill>
          <a:latin typeface="+mn-lt"/>
          <a:ea typeface="ＭＳ Ｐゴシック" charset="-128"/>
        </a:defRPr>
      </a:lvl2pPr>
      <a:lvl3pPr marL="1257300" indent="-342900" algn="l" rtl="0" eaLnBrk="0" fontAlgn="base" hangingPunct="0">
        <a:spcBef>
          <a:spcPct val="20000"/>
        </a:spcBef>
        <a:spcAft>
          <a:spcPct val="0"/>
        </a:spcAft>
        <a:buClr>
          <a:srgbClr val="FFC000"/>
        </a:buClr>
        <a:buSzPct val="125000"/>
        <a:buFont typeface="Arial"/>
        <a:buChar char="•"/>
        <a:defRPr sz="2000" b="1">
          <a:solidFill>
            <a:schemeClr val="bg1"/>
          </a:solidFill>
          <a:latin typeface="+mn-lt"/>
          <a:ea typeface="ＭＳ Ｐゴシック" charset="-128"/>
        </a:defRPr>
      </a:lvl3pPr>
      <a:lvl4pPr marL="1657350" indent="-285750" algn="l" rtl="0" eaLnBrk="0" fontAlgn="base" hangingPunct="0">
        <a:spcBef>
          <a:spcPct val="20000"/>
        </a:spcBef>
        <a:spcAft>
          <a:spcPct val="0"/>
        </a:spcAft>
        <a:buClr>
          <a:srgbClr val="FFC000"/>
        </a:buClr>
        <a:buSzPct val="125000"/>
        <a:buFont typeface="Arial"/>
        <a:buChar char="•"/>
        <a:defRPr b="1">
          <a:solidFill>
            <a:schemeClr val="bg1"/>
          </a:solidFill>
          <a:latin typeface="+mn-lt"/>
          <a:ea typeface="ＭＳ Ｐゴシック" charset="-128"/>
        </a:defRPr>
      </a:lvl4pPr>
      <a:lvl5pPr marL="2114550" indent="-285750" algn="l" rtl="0" eaLnBrk="0" fontAlgn="base" hangingPunct="0">
        <a:spcBef>
          <a:spcPct val="20000"/>
        </a:spcBef>
        <a:spcAft>
          <a:spcPct val="0"/>
        </a:spcAft>
        <a:buClr>
          <a:srgbClr val="FFC000"/>
        </a:buClr>
        <a:buSzPct val="125000"/>
        <a:buFont typeface="Arial"/>
        <a:buChar char="•"/>
        <a:defRPr b="1">
          <a:solidFill>
            <a:schemeClr val="bg1"/>
          </a:solidFill>
          <a:latin typeface="+mn-lt"/>
          <a:ea typeface="ＭＳ Ｐゴシック" charset="-128"/>
        </a:defRPr>
      </a:lvl5pPr>
      <a:lvl6pPr marL="2514600" indent="-228600" algn="l" rtl="0" eaLnBrk="0" fontAlgn="base" hangingPunct="0">
        <a:spcBef>
          <a:spcPct val="20000"/>
        </a:spcBef>
        <a:spcAft>
          <a:spcPct val="0"/>
        </a:spcAft>
        <a:buClr>
          <a:srgbClr val="FFFF99"/>
        </a:buClr>
        <a:buSzPct val="125000"/>
        <a:buFont typeface="Wingdings" charset="2"/>
        <a:buChar char="§"/>
        <a:defRPr b="1">
          <a:solidFill>
            <a:schemeClr val="bg1"/>
          </a:solidFill>
          <a:latin typeface="+mn-lt"/>
          <a:ea typeface="ＭＳ Ｐゴシック" charset="-128"/>
        </a:defRPr>
      </a:lvl6pPr>
      <a:lvl7pPr marL="2971800" indent="-228600" algn="l" rtl="0" eaLnBrk="0" fontAlgn="base" hangingPunct="0">
        <a:spcBef>
          <a:spcPct val="20000"/>
        </a:spcBef>
        <a:spcAft>
          <a:spcPct val="0"/>
        </a:spcAft>
        <a:buClr>
          <a:srgbClr val="FFFF99"/>
        </a:buClr>
        <a:buSzPct val="125000"/>
        <a:buFont typeface="Wingdings" charset="2"/>
        <a:buChar char="§"/>
        <a:defRPr b="1">
          <a:solidFill>
            <a:schemeClr val="bg1"/>
          </a:solidFill>
          <a:latin typeface="+mn-lt"/>
          <a:ea typeface="ＭＳ Ｐゴシック" charset="-128"/>
        </a:defRPr>
      </a:lvl7pPr>
      <a:lvl8pPr marL="3429000" indent="-228600" algn="l" rtl="0" eaLnBrk="0" fontAlgn="base" hangingPunct="0">
        <a:spcBef>
          <a:spcPct val="20000"/>
        </a:spcBef>
        <a:spcAft>
          <a:spcPct val="0"/>
        </a:spcAft>
        <a:buClr>
          <a:srgbClr val="FFFF99"/>
        </a:buClr>
        <a:buSzPct val="125000"/>
        <a:buFont typeface="Wingdings" charset="2"/>
        <a:buChar char="§"/>
        <a:defRPr b="1">
          <a:solidFill>
            <a:schemeClr val="bg1"/>
          </a:solidFill>
          <a:latin typeface="+mn-lt"/>
          <a:ea typeface="ＭＳ Ｐゴシック" charset="-128"/>
        </a:defRPr>
      </a:lvl8pPr>
      <a:lvl9pPr marL="3886200" indent="-228600" algn="l" rtl="0" eaLnBrk="0" fontAlgn="base" hangingPunct="0">
        <a:spcBef>
          <a:spcPct val="20000"/>
        </a:spcBef>
        <a:spcAft>
          <a:spcPct val="0"/>
        </a:spcAft>
        <a:buClr>
          <a:srgbClr val="FFFF99"/>
        </a:buClr>
        <a:buSzPct val="125000"/>
        <a:buFont typeface="Wingdings" charset="2"/>
        <a:buChar char="§"/>
        <a:defRPr b="1">
          <a:solidFill>
            <a:schemeClr val="bg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81000" y="1828800"/>
            <a:ext cx="8305800" cy="1143000"/>
          </a:xfrm>
        </p:spPr>
        <p:txBody>
          <a:bodyPr/>
          <a:lstStyle/>
          <a:p>
            <a:r>
              <a:rPr lang="en-US" sz="2800" dirty="0" smtClean="0"/>
              <a:t>The National Land Cover Database Project:  The Story of Its Impact</a:t>
            </a:r>
            <a:br>
              <a:rPr lang="en-US" sz="2800" dirty="0" smtClean="0"/>
            </a:br>
            <a:endParaRPr lang="en-US" sz="2800" dirty="0"/>
          </a:p>
        </p:txBody>
      </p:sp>
      <p:sp>
        <p:nvSpPr>
          <p:cNvPr id="2" name="TextBox 1"/>
          <p:cNvSpPr txBox="1"/>
          <p:nvPr/>
        </p:nvSpPr>
        <p:spPr>
          <a:xfrm>
            <a:off x="457200" y="2743200"/>
            <a:ext cx="7620000" cy="338554"/>
          </a:xfrm>
          <a:prstGeom prst="rect">
            <a:avLst/>
          </a:prstGeom>
          <a:noFill/>
        </p:spPr>
        <p:txBody>
          <a:bodyPr wrap="square" rtlCol="0">
            <a:spAutoFit/>
          </a:bodyPr>
          <a:lstStyle/>
          <a:p>
            <a:r>
              <a:rPr lang="en-US" sz="800" dirty="0" smtClean="0">
                <a:solidFill>
                  <a:schemeClr val="bg1">
                    <a:lumMod val="75000"/>
                  </a:schemeClr>
                </a:solidFill>
              </a:rPr>
              <a:t>Carol A. Deering, ERT, contractor to the U.S. Geological Survey, Earth Resources Observation and Science (EROS) Center, Sioux Falls, South Dakota, USA.  </a:t>
            </a:r>
            <a:br>
              <a:rPr lang="en-US" sz="800" dirty="0" smtClean="0">
                <a:solidFill>
                  <a:schemeClr val="bg1">
                    <a:lumMod val="75000"/>
                  </a:schemeClr>
                </a:solidFill>
              </a:rPr>
            </a:br>
            <a:r>
              <a:rPr lang="en-US" sz="800" dirty="0" smtClean="0">
                <a:solidFill>
                  <a:schemeClr val="bg1">
                    <a:lumMod val="75000"/>
                  </a:schemeClr>
                </a:solidFill>
              </a:rPr>
              <a:t>Work performed under USGS contract G10PC00044.</a:t>
            </a:r>
            <a:endParaRPr lang="en-US" sz="800" dirty="0">
              <a:solidFill>
                <a:schemeClr val="bg1">
                  <a:lumMod val="75000"/>
                </a:schemeClr>
              </a:solidFill>
            </a:endParaRPr>
          </a:p>
        </p:txBody>
      </p:sp>
      <p:pic>
        <p:nvPicPr>
          <p:cNvPr id="5" name="Picture 4" descr="USGS new whit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457200"/>
            <a:ext cx="2057400" cy="763701"/>
          </a:xfrm>
          <a:prstGeom prst="rect">
            <a:avLst/>
          </a:prstGeom>
        </p:spPr>
      </p:pic>
      <p:sp>
        <p:nvSpPr>
          <p:cNvPr id="7" name="TextBox 6"/>
          <p:cNvSpPr txBox="1"/>
          <p:nvPr/>
        </p:nvSpPr>
        <p:spPr>
          <a:xfrm>
            <a:off x="402336" y="6080760"/>
            <a:ext cx="2105063" cy="400110"/>
          </a:xfrm>
          <a:prstGeom prst="rect">
            <a:avLst/>
          </a:prstGeom>
          <a:noFill/>
        </p:spPr>
        <p:txBody>
          <a:bodyPr wrap="none" rtlCol="0">
            <a:spAutoFit/>
          </a:bodyPr>
          <a:lstStyle/>
          <a:p>
            <a:r>
              <a:rPr lang="en-US" sz="1000" b="1" dirty="0">
                <a:solidFill>
                  <a:schemeClr val="bg1"/>
                </a:solidFill>
              </a:rPr>
              <a:t>U.S. Department </a:t>
            </a:r>
            <a:r>
              <a:rPr lang="en-US" sz="1000" b="1" dirty="0" smtClean="0">
                <a:solidFill>
                  <a:schemeClr val="bg1"/>
                </a:solidFill>
              </a:rPr>
              <a:t>of the </a:t>
            </a:r>
            <a:r>
              <a:rPr lang="en-US" sz="1000" b="1" dirty="0">
                <a:solidFill>
                  <a:schemeClr val="bg1"/>
                </a:solidFill>
              </a:rPr>
              <a:t>Interior </a:t>
            </a:r>
            <a:endParaRPr lang="en-US" sz="1000" b="1" dirty="0" smtClean="0">
              <a:solidFill>
                <a:schemeClr val="bg1"/>
              </a:solidFill>
            </a:endParaRPr>
          </a:p>
          <a:p>
            <a:r>
              <a:rPr lang="en-US" sz="1000" b="1" dirty="0" smtClean="0">
                <a:solidFill>
                  <a:schemeClr val="bg1"/>
                </a:solidFill>
              </a:rPr>
              <a:t>U.S</a:t>
            </a:r>
            <a:r>
              <a:rPr lang="en-US" sz="1000" b="1" dirty="0">
                <a:solidFill>
                  <a:schemeClr val="bg1"/>
                </a:solidFill>
              </a:rPr>
              <a:t>. Geological Survey</a:t>
            </a: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EDC074"/>
                </a:solidFill>
              </a:rPr>
              <a:t>Data Downloads       </a:t>
            </a:r>
            <a:r>
              <a:rPr lang="en-US" sz="2000" i="1" dirty="0" smtClean="0">
                <a:solidFill>
                  <a:srgbClr val="EDC074"/>
                </a:solidFill>
              </a:rPr>
              <a:t>National </a:t>
            </a:r>
            <a:r>
              <a:rPr lang="en-US" sz="2000" i="1" dirty="0">
                <a:solidFill>
                  <a:srgbClr val="EDC074"/>
                </a:solidFill>
              </a:rPr>
              <a:t>Land Cover Database</a:t>
            </a:r>
            <a:endParaRPr lang="en-US" dirty="0">
              <a:solidFill>
                <a:srgbClr val="EDC074"/>
              </a:solidFill>
            </a:endParaRPr>
          </a:p>
        </p:txBody>
      </p:sp>
      <p:sp>
        <p:nvSpPr>
          <p:cNvPr id="3" name="Content Placeholder 2"/>
          <p:cNvSpPr>
            <a:spLocks noGrp="1"/>
          </p:cNvSpPr>
          <p:nvPr>
            <p:ph idx="1"/>
          </p:nvPr>
        </p:nvSpPr>
        <p:spPr>
          <a:xfrm>
            <a:off x="1524000" y="1371600"/>
            <a:ext cx="6096000" cy="1143000"/>
          </a:xfrm>
        </p:spPr>
        <p:txBody>
          <a:bodyPr/>
          <a:lstStyle/>
          <a:p>
            <a:pPr algn="ctr">
              <a:buNone/>
            </a:pPr>
            <a:endParaRPr lang="en-US" dirty="0" smtClean="0"/>
          </a:p>
          <a:p>
            <a:pPr>
              <a:buNone/>
            </a:pPr>
            <a:endParaRPr lang="en-US" dirty="0"/>
          </a:p>
        </p:txBody>
      </p:sp>
      <p:sp>
        <p:nvSpPr>
          <p:cNvPr id="12" name="TextBox 11"/>
          <p:cNvSpPr txBox="1"/>
          <p:nvPr/>
        </p:nvSpPr>
        <p:spPr>
          <a:xfrm>
            <a:off x="5029200" y="1905000"/>
            <a:ext cx="2895600" cy="3046988"/>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3200" b="1" dirty="0" smtClean="0">
                <a:solidFill>
                  <a:schemeClr val="tx1"/>
                </a:solidFill>
              </a:rPr>
              <a:t>Maps Rendered to Date, MRLC Web Site</a:t>
            </a:r>
          </a:p>
          <a:p>
            <a:endParaRPr lang="en-US" sz="3200" b="1" dirty="0" smtClean="0"/>
          </a:p>
          <a:p>
            <a:pPr algn="ctr"/>
            <a:r>
              <a:rPr lang="en-US" sz="3200" b="1" dirty="0" smtClean="0">
                <a:solidFill>
                  <a:srgbClr val="FFCC00"/>
                </a:solidFill>
              </a:rPr>
              <a:t>5,594,773</a:t>
            </a:r>
            <a:endParaRPr lang="en-US" sz="3200" b="1" dirty="0">
              <a:solidFill>
                <a:srgbClr val="FFCC00"/>
              </a:solidFill>
            </a:endParaRPr>
          </a:p>
        </p:txBody>
      </p:sp>
      <p:sp>
        <p:nvSpPr>
          <p:cNvPr id="13" name="TextBox 12"/>
          <p:cNvSpPr txBox="1"/>
          <p:nvPr/>
        </p:nvSpPr>
        <p:spPr>
          <a:xfrm>
            <a:off x="1219200" y="1905000"/>
            <a:ext cx="2895600" cy="3046988"/>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3200" b="1" dirty="0" smtClean="0">
                <a:solidFill>
                  <a:schemeClr val="tx1"/>
                </a:solidFill>
              </a:rPr>
              <a:t>Total Data Downloads, NLCD Products</a:t>
            </a:r>
          </a:p>
          <a:p>
            <a:endParaRPr lang="en-US" sz="3200" b="1" dirty="0" smtClean="0"/>
          </a:p>
          <a:p>
            <a:pPr algn="ctr"/>
            <a:r>
              <a:rPr lang="en-US" sz="3200" b="1" dirty="0" smtClean="0">
                <a:solidFill>
                  <a:srgbClr val="FFCC00"/>
                </a:solidFill>
              </a:rPr>
              <a:t>574,915</a:t>
            </a:r>
            <a:endParaRPr lang="en-US" sz="3200" b="1" dirty="0">
              <a:solidFill>
                <a:srgbClr val="FFCC00"/>
              </a:solidFill>
            </a:endParaRPr>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EDC074"/>
                </a:solidFill>
              </a:rPr>
              <a:t>R &amp; D                         </a:t>
            </a:r>
            <a:r>
              <a:rPr lang="en-US" sz="2000" i="1" dirty="0" smtClean="0">
                <a:solidFill>
                  <a:srgbClr val="EDC074"/>
                </a:solidFill>
              </a:rPr>
              <a:t>National </a:t>
            </a:r>
            <a:r>
              <a:rPr lang="en-US" sz="2000" i="1" dirty="0">
                <a:solidFill>
                  <a:srgbClr val="EDC074"/>
                </a:solidFill>
              </a:rPr>
              <a:t>Land Cover Database</a:t>
            </a:r>
            <a:endParaRPr lang="en-US" dirty="0">
              <a:solidFill>
                <a:srgbClr val="EDC074"/>
              </a:solidFill>
            </a:endParaRPr>
          </a:p>
        </p:txBody>
      </p:sp>
      <p:sp>
        <p:nvSpPr>
          <p:cNvPr id="6" name="TextBox 5"/>
          <p:cNvSpPr txBox="1"/>
          <p:nvPr/>
        </p:nvSpPr>
        <p:spPr>
          <a:xfrm>
            <a:off x="609600" y="1295400"/>
            <a:ext cx="3581400" cy="1092607"/>
          </a:xfrm>
          <a:prstGeom prst="rect">
            <a:avLst/>
          </a:prstGeom>
          <a:ln w="12700"/>
        </p:spPr>
        <p:style>
          <a:lnRef idx="3">
            <a:schemeClr val="lt1"/>
          </a:lnRef>
          <a:fillRef idx="1">
            <a:schemeClr val="dk1"/>
          </a:fillRef>
          <a:effectRef idx="1">
            <a:schemeClr val="dk1"/>
          </a:effectRef>
          <a:fontRef idx="minor">
            <a:schemeClr val="lt1"/>
          </a:fontRef>
        </p:style>
        <p:txBody>
          <a:bodyPr wrap="square" rtlCol="0">
            <a:spAutoFit/>
          </a:bodyPr>
          <a:lstStyle/>
          <a:p>
            <a:r>
              <a:rPr lang="en-US" sz="1200" b="1" dirty="0" smtClean="0">
                <a:solidFill>
                  <a:srgbClr val="92D050"/>
                </a:solidFill>
              </a:rPr>
              <a:t>NLCD1992</a:t>
            </a:r>
          </a:p>
          <a:p>
            <a:pPr>
              <a:spcBef>
                <a:spcPts val="600"/>
              </a:spcBef>
              <a:buFont typeface="Wingdings" pitchFamily="2" charset="2"/>
              <a:buChar char="ü"/>
            </a:pPr>
            <a:r>
              <a:rPr lang="en-US" sz="1200" b="1" dirty="0" smtClean="0">
                <a:solidFill>
                  <a:srgbClr val="EDC074"/>
                </a:solidFill>
              </a:rPr>
              <a:t>large area </a:t>
            </a:r>
            <a:r>
              <a:rPr lang="en-US" sz="1200" b="1" dirty="0" err="1" smtClean="0">
                <a:solidFill>
                  <a:srgbClr val="EDC074"/>
                </a:solidFill>
              </a:rPr>
              <a:t>mosaicing</a:t>
            </a:r>
            <a:r>
              <a:rPr lang="en-US" sz="1200" b="1" dirty="0" smtClean="0">
                <a:solidFill>
                  <a:srgbClr val="EDC074"/>
                </a:solidFill>
              </a:rPr>
              <a:t> methods</a:t>
            </a:r>
          </a:p>
          <a:p>
            <a:pPr>
              <a:buFont typeface="Wingdings" pitchFamily="2" charset="2"/>
              <a:buChar char="ü"/>
            </a:pPr>
            <a:r>
              <a:rPr lang="en-US" sz="1200" b="1" dirty="0" smtClean="0">
                <a:solidFill>
                  <a:srgbClr val="EDC074"/>
                </a:solidFill>
              </a:rPr>
              <a:t>mapping zones</a:t>
            </a:r>
          </a:p>
          <a:p>
            <a:pPr>
              <a:buFont typeface="Wingdings" pitchFamily="2" charset="2"/>
              <a:buChar char="ü"/>
            </a:pPr>
            <a:r>
              <a:rPr lang="en-US" sz="1200" b="1" dirty="0" smtClean="0">
                <a:solidFill>
                  <a:srgbClr val="EDC074"/>
                </a:solidFill>
              </a:rPr>
              <a:t>edge matching techniques</a:t>
            </a:r>
          </a:p>
          <a:p>
            <a:pPr>
              <a:buFont typeface="Wingdings" pitchFamily="2" charset="2"/>
              <a:buChar char="ü"/>
            </a:pPr>
            <a:r>
              <a:rPr lang="en-US" sz="1200" b="1" dirty="0" smtClean="0">
                <a:solidFill>
                  <a:srgbClr val="EDC074"/>
                </a:solidFill>
              </a:rPr>
              <a:t>strategy for national accuracy assessment</a:t>
            </a:r>
            <a:endParaRPr lang="en-US" sz="1200" b="1" dirty="0">
              <a:solidFill>
                <a:srgbClr val="EDC074"/>
              </a:solidFill>
            </a:endParaRPr>
          </a:p>
        </p:txBody>
      </p:sp>
      <p:sp>
        <p:nvSpPr>
          <p:cNvPr id="7" name="TextBox 6"/>
          <p:cNvSpPr txBox="1"/>
          <p:nvPr/>
        </p:nvSpPr>
        <p:spPr>
          <a:xfrm>
            <a:off x="609600" y="2514600"/>
            <a:ext cx="3581400" cy="2569934"/>
          </a:xfrm>
          <a:prstGeom prst="rect">
            <a:avLst/>
          </a:prstGeom>
          <a:ln w="12700"/>
        </p:spPr>
        <p:style>
          <a:lnRef idx="3">
            <a:schemeClr val="lt1"/>
          </a:lnRef>
          <a:fillRef idx="1">
            <a:schemeClr val="dk1"/>
          </a:fillRef>
          <a:effectRef idx="1">
            <a:schemeClr val="dk1"/>
          </a:effectRef>
          <a:fontRef idx="minor">
            <a:schemeClr val="lt1"/>
          </a:fontRef>
        </p:style>
        <p:txBody>
          <a:bodyPr wrap="square" rtlCol="0">
            <a:spAutoFit/>
          </a:bodyPr>
          <a:lstStyle/>
          <a:p>
            <a:r>
              <a:rPr lang="en-US" sz="1200" b="1" dirty="0" smtClean="0">
                <a:solidFill>
                  <a:srgbClr val="92D050"/>
                </a:solidFill>
              </a:rPr>
              <a:t>NLCD2001</a:t>
            </a:r>
          </a:p>
          <a:p>
            <a:pPr>
              <a:spcBef>
                <a:spcPts val="600"/>
              </a:spcBef>
              <a:buFont typeface="Wingdings" pitchFamily="2" charset="2"/>
              <a:buChar char="ü"/>
            </a:pPr>
            <a:r>
              <a:rPr lang="en-US" sz="1200" b="1" dirty="0" smtClean="0">
                <a:solidFill>
                  <a:srgbClr val="EDC074"/>
                </a:solidFill>
              </a:rPr>
              <a:t>CART land cover modeling</a:t>
            </a:r>
          </a:p>
          <a:p>
            <a:pPr>
              <a:buFont typeface="Wingdings" pitchFamily="2" charset="2"/>
              <a:buChar char="ü"/>
            </a:pPr>
            <a:r>
              <a:rPr lang="en-US" sz="1200" b="1" dirty="0" smtClean="0">
                <a:solidFill>
                  <a:srgbClr val="EDC074"/>
                </a:solidFill>
              </a:rPr>
              <a:t>NLCD Mapping Tool development</a:t>
            </a:r>
          </a:p>
          <a:p>
            <a:pPr>
              <a:buFont typeface="Wingdings" pitchFamily="2" charset="2"/>
              <a:buChar char="ü"/>
            </a:pPr>
            <a:r>
              <a:rPr lang="en-US" sz="1200" b="1" dirty="0" smtClean="0">
                <a:solidFill>
                  <a:srgbClr val="EDC074"/>
                </a:solidFill>
              </a:rPr>
              <a:t>PERL scripts to modify training files</a:t>
            </a:r>
          </a:p>
          <a:p>
            <a:pPr>
              <a:buFont typeface="Wingdings" pitchFamily="2" charset="2"/>
              <a:buChar char="ü"/>
            </a:pPr>
            <a:r>
              <a:rPr lang="en-US" sz="1200" b="1" dirty="0" smtClean="0">
                <a:solidFill>
                  <a:srgbClr val="EDC074"/>
                </a:solidFill>
              </a:rPr>
              <a:t>SEE5 thematic land cover mapping, and technology transfer to NOAA C-CAP, GAP, LANDFIRE, NASS, NGOM</a:t>
            </a:r>
          </a:p>
          <a:p>
            <a:pPr>
              <a:buFont typeface="Wingdings" pitchFamily="2" charset="2"/>
              <a:buChar char="ü"/>
            </a:pPr>
            <a:r>
              <a:rPr lang="en-US" sz="1200" b="1" dirty="0" smtClean="0">
                <a:solidFill>
                  <a:srgbClr val="EDC074"/>
                </a:solidFill>
              </a:rPr>
              <a:t>Cubist continuous field fractional vegetation mapping for forest and urban impervious mapping</a:t>
            </a:r>
          </a:p>
          <a:p>
            <a:pPr>
              <a:buFont typeface="Wingdings" pitchFamily="2" charset="2"/>
              <a:buChar char="ü"/>
            </a:pPr>
            <a:r>
              <a:rPr lang="en-US" sz="1200" b="1" dirty="0" smtClean="0">
                <a:solidFill>
                  <a:srgbClr val="EDC074"/>
                </a:solidFill>
              </a:rPr>
              <a:t>MRLC "Eco zones" spatial framework</a:t>
            </a:r>
          </a:p>
          <a:p>
            <a:pPr>
              <a:buFont typeface="Wingdings" pitchFamily="2" charset="2"/>
              <a:buChar char="ü"/>
            </a:pPr>
            <a:r>
              <a:rPr lang="en-US" sz="1200" b="1" dirty="0" smtClean="0">
                <a:solidFill>
                  <a:srgbClr val="EDC074"/>
                </a:solidFill>
              </a:rPr>
              <a:t>imagery pre-processing protocols, still used for NLCD2011 scenes</a:t>
            </a:r>
            <a:endParaRPr lang="en-US" sz="1200" b="1" dirty="0">
              <a:solidFill>
                <a:srgbClr val="EDC074"/>
              </a:solidFill>
            </a:endParaRPr>
          </a:p>
        </p:txBody>
      </p:sp>
      <p:sp>
        <p:nvSpPr>
          <p:cNvPr id="8" name="TextBox 7"/>
          <p:cNvSpPr txBox="1"/>
          <p:nvPr/>
        </p:nvSpPr>
        <p:spPr>
          <a:xfrm>
            <a:off x="4876800" y="1295400"/>
            <a:ext cx="3581400" cy="1461939"/>
          </a:xfrm>
          <a:prstGeom prst="rect">
            <a:avLst/>
          </a:prstGeom>
          <a:ln w="12700"/>
        </p:spPr>
        <p:style>
          <a:lnRef idx="3">
            <a:schemeClr val="lt1"/>
          </a:lnRef>
          <a:fillRef idx="1">
            <a:schemeClr val="dk1"/>
          </a:fillRef>
          <a:effectRef idx="1">
            <a:schemeClr val="dk1"/>
          </a:effectRef>
          <a:fontRef idx="minor">
            <a:schemeClr val="lt1"/>
          </a:fontRef>
        </p:style>
        <p:txBody>
          <a:bodyPr wrap="square" rtlCol="0">
            <a:spAutoFit/>
          </a:bodyPr>
          <a:lstStyle/>
          <a:p>
            <a:r>
              <a:rPr lang="en-US" sz="1200" b="1" dirty="0" smtClean="0">
                <a:solidFill>
                  <a:srgbClr val="92D050"/>
                </a:solidFill>
              </a:rPr>
              <a:t>NLCD2006</a:t>
            </a:r>
          </a:p>
          <a:p>
            <a:pPr>
              <a:spcBef>
                <a:spcPts val="600"/>
              </a:spcBef>
              <a:buFont typeface="Wingdings" pitchFamily="2" charset="2"/>
              <a:buChar char="ü"/>
            </a:pPr>
            <a:r>
              <a:rPr lang="en-US" sz="1200" b="1" dirty="0" smtClean="0">
                <a:solidFill>
                  <a:srgbClr val="EDC074"/>
                </a:solidFill>
              </a:rPr>
              <a:t>automated algorithm, differentiation between biomass increase/decrease from spectral change</a:t>
            </a:r>
          </a:p>
          <a:p>
            <a:pPr>
              <a:buFont typeface="Wingdings" pitchFamily="2" charset="2"/>
              <a:buChar char="ü"/>
            </a:pPr>
            <a:r>
              <a:rPr lang="en-US" sz="1200" b="1" dirty="0" smtClean="0">
                <a:solidFill>
                  <a:srgbClr val="EDC074"/>
                </a:solidFill>
              </a:rPr>
              <a:t>first national accuracy assessment of both land cover class accuracy and land cover change accuracy</a:t>
            </a:r>
            <a:endParaRPr lang="en-US" sz="1200" b="1" dirty="0">
              <a:solidFill>
                <a:srgbClr val="EDC074"/>
              </a:solidFill>
            </a:endParaRPr>
          </a:p>
        </p:txBody>
      </p:sp>
      <p:sp>
        <p:nvSpPr>
          <p:cNvPr id="9" name="TextBox 8"/>
          <p:cNvSpPr txBox="1"/>
          <p:nvPr/>
        </p:nvSpPr>
        <p:spPr>
          <a:xfrm>
            <a:off x="4876800" y="3352800"/>
            <a:ext cx="3581400" cy="2385268"/>
          </a:xfrm>
          <a:prstGeom prst="rect">
            <a:avLst/>
          </a:prstGeom>
          <a:ln w="12700"/>
        </p:spPr>
        <p:style>
          <a:lnRef idx="3">
            <a:schemeClr val="lt1"/>
          </a:lnRef>
          <a:fillRef idx="1">
            <a:schemeClr val="dk1"/>
          </a:fillRef>
          <a:effectRef idx="1">
            <a:schemeClr val="dk1"/>
          </a:effectRef>
          <a:fontRef idx="minor">
            <a:schemeClr val="lt1"/>
          </a:fontRef>
        </p:style>
        <p:txBody>
          <a:bodyPr wrap="square" rtlCol="0">
            <a:spAutoFit/>
          </a:bodyPr>
          <a:lstStyle/>
          <a:p>
            <a:r>
              <a:rPr lang="en-US" sz="1200" b="1" dirty="0" smtClean="0">
                <a:solidFill>
                  <a:srgbClr val="92D050"/>
                </a:solidFill>
              </a:rPr>
              <a:t>NLCD2011</a:t>
            </a:r>
          </a:p>
          <a:p>
            <a:pPr>
              <a:spcBef>
                <a:spcPts val="600"/>
              </a:spcBef>
              <a:buFont typeface="Wingdings" pitchFamily="2" charset="2"/>
              <a:buChar char="ü"/>
            </a:pPr>
            <a:r>
              <a:rPr lang="en-US" sz="1200" b="1" dirty="0" smtClean="0">
                <a:solidFill>
                  <a:srgbClr val="EDC074"/>
                </a:solidFill>
              </a:rPr>
              <a:t>automated </a:t>
            </a:r>
            <a:r>
              <a:rPr lang="en-US" sz="1200" b="1" dirty="0" err="1" smtClean="0">
                <a:solidFill>
                  <a:srgbClr val="EDC074"/>
                </a:solidFill>
              </a:rPr>
              <a:t>Landsat</a:t>
            </a:r>
            <a:r>
              <a:rPr lang="en-US" sz="1200" b="1" dirty="0" smtClean="0">
                <a:solidFill>
                  <a:srgbClr val="EDC074"/>
                </a:solidFill>
              </a:rPr>
              <a:t> data preprocessing scripts</a:t>
            </a:r>
          </a:p>
          <a:p>
            <a:pPr>
              <a:buFont typeface="Wingdings" pitchFamily="2" charset="2"/>
              <a:buChar char="ü"/>
            </a:pPr>
            <a:r>
              <a:rPr lang="en-US" sz="1200" b="1" dirty="0" smtClean="0">
                <a:solidFill>
                  <a:srgbClr val="EDC074"/>
                </a:solidFill>
              </a:rPr>
              <a:t>MIICA + Zone = CCDM = improved and enhanced change products and labeling protocols</a:t>
            </a:r>
          </a:p>
          <a:p>
            <a:pPr>
              <a:buFont typeface="Wingdings" pitchFamily="2" charset="2"/>
              <a:buChar char="ü"/>
            </a:pPr>
            <a:r>
              <a:rPr lang="en-US" sz="1200" b="1" dirty="0" smtClean="0">
                <a:solidFill>
                  <a:srgbClr val="EDC074"/>
                </a:solidFill>
              </a:rPr>
              <a:t>Cubist continuous field fractional vegetation mapping implemented for shrub and grass mapping</a:t>
            </a:r>
          </a:p>
          <a:p>
            <a:pPr>
              <a:buFont typeface="Wingdings" pitchFamily="2" charset="2"/>
              <a:buChar char="ü"/>
            </a:pPr>
            <a:r>
              <a:rPr lang="en-US" sz="1200" b="1" dirty="0" smtClean="0">
                <a:solidFill>
                  <a:srgbClr val="EDC074"/>
                </a:solidFill>
              </a:rPr>
              <a:t>comprehensive assessment of land cover change accuracy between the last three NLCD epochs (2001-2006-2011)</a:t>
            </a:r>
            <a:endParaRPr lang="en-US" sz="1200" b="1" dirty="0">
              <a:solidFill>
                <a:srgbClr val="EDC074"/>
              </a:solidFill>
            </a:endParaRPr>
          </a:p>
        </p:txBody>
      </p:sp>
      <p:pic>
        <p:nvPicPr>
          <p:cNvPr id="2050" name="Picture 2" descr="C:\Users\Owner\AppData\Local\Microsoft\Windows\Temporary Internet Files\Content.IE5\FSYE4FFU\MC900432556[1].png"/>
          <p:cNvPicPr>
            <a:picLocks noChangeAspect="1" noChangeArrowheads="1"/>
          </p:cNvPicPr>
          <p:nvPr/>
        </p:nvPicPr>
        <p:blipFill>
          <a:blip r:embed="rId3"/>
          <a:srcRect/>
          <a:stretch>
            <a:fillRect/>
          </a:stretch>
        </p:blipFill>
        <p:spPr bwMode="auto">
          <a:xfrm>
            <a:off x="3429000" y="2133600"/>
            <a:ext cx="1717411" cy="1717411"/>
          </a:xfrm>
          <a:prstGeom prst="rect">
            <a:avLst/>
          </a:prstGeom>
          <a:noFill/>
        </p:spPr>
      </p:pic>
      <p:sp>
        <p:nvSpPr>
          <p:cNvPr id="13" name="TextBox 12"/>
          <p:cNvSpPr txBox="1"/>
          <p:nvPr/>
        </p:nvSpPr>
        <p:spPr>
          <a:xfrm>
            <a:off x="609600" y="5181600"/>
            <a:ext cx="3581400" cy="538609"/>
          </a:xfrm>
          <a:prstGeom prst="rect">
            <a:avLst/>
          </a:prstGeom>
          <a:ln w="12700"/>
        </p:spPr>
        <p:style>
          <a:lnRef idx="3">
            <a:schemeClr val="lt1"/>
          </a:lnRef>
          <a:fillRef idx="1">
            <a:schemeClr val="dk1"/>
          </a:fillRef>
          <a:effectRef idx="1">
            <a:schemeClr val="dk1"/>
          </a:effectRef>
          <a:fontRef idx="minor">
            <a:schemeClr val="lt1"/>
          </a:fontRef>
        </p:style>
        <p:txBody>
          <a:bodyPr wrap="square" rtlCol="0">
            <a:spAutoFit/>
          </a:bodyPr>
          <a:lstStyle/>
          <a:p>
            <a:r>
              <a:rPr lang="en-US" sz="1200" b="1" dirty="0" smtClean="0">
                <a:solidFill>
                  <a:srgbClr val="92D050"/>
                </a:solidFill>
              </a:rPr>
              <a:t>NLCD1992-2001 retrofit</a:t>
            </a:r>
          </a:p>
          <a:p>
            <a:pPr>
              <a:spcBef>
                <a:spcPts val="600"/>
              </a:spcBef>
              <a:buFont typeface="Wingdings" pitchFamily="2" charset="2"/>
              <a:buChar char="ü"/>
            </a:pPr>
            <a:r>
              <a:rPr lang="en-US" sz="1200" b="1" dirty="0" smtClean="0">
                <a:solidFill>
                  <a:srgbClr val="EDC074"/>
                </a:solidFill>
              </a:rPr>
              <a:t>early prototype for spectral change analysis</a:t>
            </a:r>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EDC074"/>
                </a:solidFill>
              </a:rPr>
              <a:t>Pushing Boundaries </a:t>
            </a:r>
            <a:r>
              <a:rPr lang="en-US" sz="1800" i="1" dirty="0" smtClean="0">
                <a:solidFill>
                  <a:srgbClr val="EDC074"/>
                </a:solidFill>
              </a:rPr>
              <a:t>National </a:t>
            </a:r>
            <a:r>
              <a:rPr lang="en-US" sz="1800" i="1" dirty="0">
                <a:solidFill>
                  <a:srgbClr val="EDC074"/>
                </a:solidFill>
              </a:rPr>
              <a:t>Land Cover Database</a:t>
            </a:r>
            <a:endParaRPr lang="en-US" sz="1800" dirty="0">
              <a:solidFill>
                <a:srgbClr val="EDC074"/>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20960238">
            <a:off x="2968711" y="2399942"/>
            <a:ext cx="3133725" cy="2730036"/>
          </a:xfrm>
        </p:spPr>
      </p:pic>
      <p:sp>
        <p:nvSpPr>
          <p:cNvPr id="6" name="TextBox 5"/>
          <p:cNvSpPr txBox="1"/>
          <p:nvPr/>
        </p:nvSpPr>
        <p:spPr>
          <a:xfrm>
            <a:off x="762000" y="1607127"/>
            <a:ext cx="2362200" cy="1092607"/>
          </a:xfrm>
          <a:prstGeom prst="rect">
            <a:avLst/>
          </a:prstGeom>
          <a:gradFill flip="none" rotWithShape="1">
            <a:gsLst>
              <a:gs pos="0">
                <a:schemeClr val="dk1">
                  <a:tint val="80000"/>
                  <a:satMod val="300000"/>
                </a:schemeClr>
              </a:gs>
              <a:gs pos="100000">
                <a:schemeClr val="dk1">
                  <a:shade val="30000"/>
                  <a:satMod val="200000"/>
                </a:schemeClr>
              </a:gs>
            </a:gsLst>
            <a:lin ang="13500000" scaled="1"/>
            <a:tileRect/>
          </a:gradFill>
        </p:spPr>
        <p:style>
          <a:lnRef idx="1">
            <a:schemeClr val="accent4"/>
          </a:lnRef>
          <a:fillRef idx="1003">
            <a:schemeClr val="dk1"/>
          </a:fillRef>
          <a:effectRef idx="2">
            <a:schemeClr val="accent4"/>
          </a:effectRef>
          <a:fontRef idx="minor">
            <a:schemeClr val="lt1"/>
          </a:fontRef>
        </p:style>
        <p:txBody>
          <a:bodyPr wrap="square" rtlCol="0">
            <a:spAutoFit/>
          </a:bodyPr>
          <a:lstStyle/>
          <a:p>
            <a:r>
              <a:rPr lang="en-US" sz="1300" b="1" dirty="0" smtClean="0">
                <a:solidFill>
                  <a:srgbClr val="CC6600"/>
                </a:solidFill>
                <a:latin typeface="+mn-lt"/>
              </a:rPr>
              <a:t>Paradigm Shift</a:t>
            </a:r>
          </a:p>
          <a:p>
            <a:r>
              <a:rPr lang="en-US" sz="1300" b="1" dirty="0" smtClean="0">
                <a:solidFill>
                  <a:schemeClr val="bg1"/>
                </a:solidFill>
                <a:latin typeface="+mn-lt"/>
              </a:rPr>
              <a:t>NLCD1992</a:t>
            </a:r>
          </a:p>
          <a:p>
            <a:r>
              <a:rPr lang="en-US" sz="1300" b="1" dirty="0" smtClean="0">
                <a:solidFill>
                  <a:srgbClr val="EDC074"/>
                </a:solidFill>
                <a:latin typeface="+mn-lt"/>
              </a:rPr>
              <a:t>First national scale, wall-to-wall land cover rendering with a consistent legend.</a:t>
            </a:r>
            <a:endParaRPr lang="en-US" sz="1300" b="1" dirty="0">
              <a:solidFill>
                <a:srgbClr val="EDC074"/>
              </a:solidFill>
              <a:latin typeface="+mn-lt"/>
            </a:endParaRPr>
          </a:p>
        </p:txBody>
      </p:sp>
      <p:sp>
        <p:nvSpPr>
          <p:cNvPr id="7" name="TextBox 6"/>
          <p:cNvSpPr txBox="1"/>
          <p:nvPr/>
        </p:nvSpPr>
        <p:spPr>
          <a:xfrm>
            <a:off x="762000" y="2971800"/>
            <a:ext cx="2362200" cy="1892826"/>
          </a:xfrm>
          <a:prstGeom prst="rect">
            <a:avLst/>
          </a:prstGeom>
          <a:gradFill flip="none" rotWithShape="1">
            <a:gsLst>
              <a:gs pos="0">
                <a:schemeClr val="dk1">
                  <a:tint val="80000"/>
                  <a:satMod val="300000"/>
                </a:schemeClr>
              </a:gs>
              <a:gs pos="100000">
                <a:schemeClr val="dk1">
                  <a:shade val="30000"/>
                  <a:satMod val="200000"/>
                </a:schemeClr>
              </a:gs>
            </a:gsLst>
            <a:lin ang="13500000" scaled="1"/>
            <a:tileRect/>
          </a:gradFill>
        </p:spPr>
        <p:style>
          <a:lnRef idx="1">
            <a:schemeClr val="accent4"/>
          </a:lnRef>
          <a:fillRef idx="1003">
            <a:schemeClr val="dk1"/>
          </a:fillRef>
          <a:effectRef idx="2">
            <a:schemeClr val="accent4"/>
          </a:effectRef>
          <a:fontRef idx="minor">
            <a:schemeClr val="lt1"/>
          </a:fontRef>
        </p:style>
        <p:txBody>
          <a:bodyPr wrap="square" rtlCol="0">
            <a:spAutoFit/>
          </a:bodyPr>
          <a:lstStyle/>
          <a:p>
            <a:r>
              <a:rPr lang="en-US" sz="1300" b="1" dirty="0" smtClean="0">
                <a:solidFill>
                  <a:srgbClr val="CC6600"/>
                </a:solidFill>
                <a:latin typeface="+mn-lt"/>
              </a:rPr>
              <a:t>Concept Evolution</a:t>
            </a:r>
          </a:p>
          <a:p>
            <a:r>
              <a:rPr lang="en-US" sz="1300" b="1" dirty="0" smtClean="0">
                <a:solidFill>
                  <a:schemeClr val="bg1"/>
                </a:solidFill>
                <a:latin typeface="+mn-lt"/>
              </a:rPr>
              <a:t>NLCD2001</a:t>
            </a:r>
          </a:p>
          <a:p>
            <a:r>
              <a:rPr lang="en-US" sz="1300" b="1" dirty="0" smtClean="0">
                <a:solidFill>
                  <a:srgbClr val="EDC074"/>
                </a:solidFill>
                <a:latin typeface="+mn-lt"/>
              </a:rPr>
              <a:t>CART to model large area land cover AND include continuous field estimates for canopy and imperviousness.</a:t>
            </a:r>
          </a:p>
          <a:p>
            <a:r>
              <a:rPr lang="en-US" sz="1300" b="1" dirty="0" smtClean="0">
                <a:solidFill>
                  <a:srgbClr val="EDC074"/>
                </a:solidFill>
                <a:latin typeface="+mn-lt"/>
              </a:rPr>
              <a:t>First percent canopy and percent imperviousness.</a:t>
            </a:r>
            <a:endParaRPr lang="en-US" sz="1300" b="1" dirty="0">
              <a:solidFill>
                <a:srgbClr val="EDC074"/>
              </a:solidFill>
              <a:latin typeface="+mn-lt"/>
            </a:endParaRPr>
          </a:p>
        </p:txBody>
      </p:sp>
      <p:sp>
        <p:nvSpPr>
          <p:cNvPr id="8" name="TextBox 7"/>
          <p:cNvSpPr txBox="1"/>
          <p:nvPr/>
        </p:nvSpPr>
        <p:spPr>
          <a:xfrm>
            <a:off x="5867400" y="1600200"/>
            <a:ext cx="2438400" cy="1292662"/>
          </a:xfrm>
          <a:prstGeom prst="rect">
            <a:avLst/>
          </a:prstGeom>
          <a:gradFill flip="none" rotWithShape="1">
            <a:gsLst>
              <a:gs pos="0">
                <a:schemeClr val="dk1">
                  <a:tint val="80000"/>
                  <a:satMod val="300000"/>
                </a:schemeClr>
              </a:gs>
              <a:gs pos="100000">
                <a:schemeClr val="dk1">
                  <a:shade val="30000"/>
                  <a:satMod val="200000"/>
                </a:schemeClr>
              </a:gs>
            </a:gsLst>
            <a:lin ang="13500000" scaled="1"/>
            <a:tileRect/>
          </a:gradFill>
        </p:spPr>
        <p:style>
          <a:lnRef idx="1">
            <a:schemeClr val="accent4"/>
          </a:lnRef>
          <a:fillRef idx="1003">
            <a:schemeClr val="dk1"/>
          </a:fillRef>
          <a:effectRef idx="2">
            <a:schemeClr val="accent4"/>
          </a:effectRef>
          <a:fontRef idx="minor">
            <a:schemeClr val="lt1"/>
          </a:fontRef>
        </p:style>
        <p:txBody>
          <a:bodyPr wrap="square" rtlCol="0">
            <a:spAutoFit/>
          </a:bodyPr>
          <a:lstStyle/>
          <a:p>
            <a:r>
              <a:rPr lang="en-US" sz="1300" b="1" dirty="0" smtClean="0">
                <a:solidFill>
                  <a:srgbClr val="CC6600"/>
                </a:solidFill>
                <a:latin typeface="+mn-lt"/>
              </a:rPr>
              <a:t>Leading Edge Research and Discovery</a:t>
            </a:r>
          </a:p>
          <a:p>
            <a:r>
              <a:rPr lang="en-US" sz="1300" b="1" dirty="0" smtClean="0">
                <a:solidFill>
                  <a:schemeClr val="bg1"/>
                </a:solidFill>
                <a:latin typeface="+mn-lt"/>
              </a:rPr>
              <a:t>NLCD1992, 2001, 2006 </a:t>
            </a:r>
          </a:p>
          <a:p>
            <a:r>
              <a:rPr lang="en-US" sz="1300" b="1" dirty="0" smtClean="0">
                <a:solidFill>
                  <a:srgbClr val="EDC074"/>
                </a:solidFill>
                <a:latin typeface="+mn-lt"/>
              </a:rPr>
              <a:t>Accuracy assessment of large area land cover datasets.</a:t>
            </a:r>
            <a:endParaRPr lang="en-US" sz="1300" b="1" dirty="0">
              <a:solidFill>
                <a:srgbClr val="EDC074"/>
              </a:solidFill>
              <a:latin typeface="+mn-lt"/>
            </a:endParaRPr>
          </a:p>
        </p:txBody>
      </p:sp>
      <p:sp>
        <p:nvSpPr>
          <p:cNvPr id="9" name="TextBox 8"/>
          <p:cNvSpPr txBox="1"/>
          <p:nvPr/>
        </p:nvSpPr>
        <p:spPr>
          <a:xfrm>
            <a:off x="5867400" y="2971800"/>
            <a:ext cx="2286000" cy="2893100"/>
          </a:xfrm>
          <a:prstGeom prst="rect">
            <a:avLst/>
          </a:prstGeom>
          <a:gradFill flip="none" rotWithShape="1">
            <a:gsLst>
              <a:gs pos="0">
                <a:schemeClr val="dk1">
                  <a:tint val="80000"/>
                  <a:satMod val="300000"/>
                </a:schemeClr>
              </a:gs>
              <a:gs pos="100000">
                <a:schemeClr val="dk1">
                  <a:shade val="30000"/>
                  <a:satMod val="200000"/>
                </a:schemeClr>
              </a:gs>
            </a:gsLst>
            <a:lin ang="13500000" scaled="1"/>
            <a:tileRect/>
          </a:gradFill>
        </p:spPr>
        <p:style>
          <a:lnRef idx="1">
            <a:schemeClr val="accent4"/>
          </a:lnRef>
          <a:fillRef idx="1003">
            <a:schemeClr val="dk1"/>
          </a:fillRef>
          <a:effectRef idx="2">
            <a:schemeClr val="accent4"/>
          </a:effectRef>
          <a:fontRef idx="minor">
            <a:schemeClr val="lt1"/>
          </a:fontRef>
        </p:style>
        <p:txBody>
          <a:bodyPr wrap="square" rtlCol="0">
            <a:spAutoFit/>
          </a:bodyPr>
          <a:lstStyle/>
          <a:p>
            <a:r>
              <a:rPr lang="en-US" sz="1300" b="1" dirty="0" smtClean="0">
                <a:solidFill>
                  <a:srgbClr val="CC6600"/>
                </a:solidFill>
                <a:latin typeface="+mn-lt"/>
              </a:rPr>
              <a:t>Expanded Capabilities</a:t>
            </a:r>
          </a:p>
          <a:p>
            <a:r>
              <a:rPr lang="en-US" sz="1300" b="1" dirty="0" smtClean="0">
                <a:solidFill>
                  <a:schemeClr val="bg1"/>
                </a:solidFill>
                <a:latin typeface="+mn-lt"/>
              </a:rPr>
              <a:t>NLCD2006</a:t>
            </a:r>
          </a:p>
          <a:p>
            <a:r>
              <a:rPr lang="en-US" sz="1300" b="1" dirty="0" smtClean="0">
                <a:solidFill>
                  <a:srgbClr val="EDC074"/>
                </a:solidFill>
                <a:latin typeface="+mn-lt"/>
              </a:rPr>
              <a:t>First 5-year repeat cycle.</a:t>
            </a:r>
          </a:p>
          <a:p>
            <a:r>
              <a:rPr lang="en-US" sz="1300" b="1" dirty="0">
                <a:solidFill>
                  <a:srgbClr val="EDC074"/>
                </a:solidFill>
                <a:latin typeface="+mn-lt"/>
              </a:rPr>
              <a:t>F</a:t>
            </a:r>
            <a:r>
              <a:rPr lang="en-US" sz="1300" b="1" dirty="0" smtClean="0">
                <a:solidFill>
                  <a:srgbClr val="EDC074"/>
                </a:solidFill>
                <a:latin typeface="+mn-lt"/>
              </a:rPr>
              <a:t>irst database with change monitoring products.</a:t>
            </a:r>
          </a:p>
          <a:p>
            <a:r>
              <a:rPr lang="en-US" sz="1300" b="1" dirty="0" smtClean="0">
                <a:solidFill>
                  <a:schemeClr val="bg1"/>
                </a:solidFill>
                <a:latin typeface="+mn-lt"/>
              </a:rPr>
              <a:t>NLCD2011</a:t>
            </a:r>
          </a:p>
          <a:p>
            <a:r>
              <a:rPr lang="en-US" sz="1300" b="1" dirty="0">
                <a:solidFill>
                  <a:srgbClr val="EDC074"/>
                </a:solidFill>
                <a:latin typeface="+mn-lt"/>
              </a:rPr>
              <a:t>C</a:t>
            </a:r>
            <a:r>
              <a:rPr lang="en-US" sz="1300" b="1" dirty="0" smtClean="0">
                <a:solidFill>
                  <a:srgbClr val="EDC074"/>
                </a:solidFill>
                <a:latin typeface="+mn-lt"/>
              </a:rPr>
              <a:t>apacity to monitor trends in land cover and impervious surface for previous epochs.</a:t>
            </a:r>
          </a:p>
          <a:p>
            <a:r>
              <a:rPr lang="en-US" sz="1300" b="1" dirty="0">
                <a:solidFill>
                  <a:srgbClr val="EDC074"/>
                </a:solidFill>
                <a:latin typeface="+mn-lt"/>
              </a:rPr>
              <a:t>M</a:t>
            </a:r>
            <a:r>
              <a:rPr lang="en-US" sz="1300" b="1" dirty="0" smtClean="0">
                <a:solidFill>
                  <a:srgbClr val="EDC074"/>
                </a:solidFill>
                <a:latin typeface="+mn-lt"/>
              </a:rPr>
              <a:t>ore comprehensive analysis of change and labeling of change.</a:t>
            </a:r>
            <a:endParaRPr lang="en-US" sz="1300" b="1" dirty="0">
              <a:solidFill>
                <a:srgbClr val="EDC074"/>
              </a:solidFill>
              <a:latin typeface="+mn-lt"/>
            </a:endParaRPr>
          </a:p>
        </p:txBody>
      </p:sp>
    </p:spTree>
    <p:extLst>
      <p:ext uri="{BB962C8B-B14F-4D97-AF65-F5344CB8AC3E}">
        <p14:creationId xmlns:p14="http://schemas.microsoft.com/office/powerpoint/2010/main" val="3478808020"/>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EDC074"/>
                </a:solidFill>
              </a:rPr>
              <a:t>Real-World Value     </a:t>
            </a:r>
            <a:r>
              <a:rPr lang="en-US" sz="2000" i="1" dirty="0" smtClean="0">
                <a:solidFill>
                  <a:srgbClr val="EDC074"/>
                </a:solidFill>
              </a:rPr>
              <a:t>National </a:t>
            </a:r>
            <a:r>
              <a:rPr lang="en-US" sz="2000" i="1" dirty="0">
                <a:solidFill>
                  <a:srgbClr val="EDC074"/>
                </a:solidFill>
              </a:rPr>
              <a:t>Land Cover Database</a:t>
            </a:r>
            <a:endParaRPr lang="en-US" dirty="0">
              <a:solidFill>
                <a:srgbClr val="EDC074"/>
              </a:solidFill>
            </a:endParaRPr>
          </a:p>
        </p:txBody>
      </p:sp>
      <p:sp>
        <p:nvSpPr>
          <p:cNvPr id="4" name="Content Placeholder 3"/>
          <p:cNvSpPr>
            <a:spLocks noGrp="1"/>
          </p:cNvSpPr>
          <p:nvPr>
            <p:ph idx="1"/>
          </p:nvPr>
        </p:nvSpPr>
        <p:spPr>
          <a:xfrm>
            <a:off x="381000" y="1371600"/>
            <a:ext cx="8305800" cy="533400"/>
          </a:xfrm>
        </p:spPr>
        <p:txBody>
          <a:bodyPr/>
          <a:lstStyle/>
          <a:p>
            <a:pPr>
              <a:buNone/>
            </a:pPr>
            <a:r>
              <a:rPr lang="en-US" sz="2000" i="1" dirty="0" smtClean="0">
                <a:solidFill>
                  <a:srgbClr val="92D050"/>
                </a:solidFill>
              </a:rPr>
              <a:t>estimating pesticide use within watersheds . . .</a:t>
            </a:r>
          </a:p>
          <a:p>
            <a:pPr marL="0" indent="0">
              <a:buNone/>
            </a:pPr>
            <a:endParaRPr lang="en-US" sz="2000" dirty="0" smtClean="0"/>
          </a:p>
          <a:p>
            <a:pPr marL="0" indent="0" algn="ctr">
              <a:buNone/>
            </a:pPr>
            <a:endParaRPr lang="en-US" sz="2400" dirty="0">
              <a:solidFill>
                <a:srgbClr val="EDC074"/>
              </a:solidFill>
            </a:endParaRPr>
          </a:p>
        </p:txBody>
      </p:sp>
      <p:sp>
        <p:nvSpPr>
          <p:cNvPr id="7" name="TextBox 6"/>
          <p:cNvSpPr txBox="1"/>
          <p:nvPr/>
        </p:nvSpPr>
        <p:spPr>
          <a:xfrm>
            <a:off x="914400" y="1981200"/>
            <a:ext cx="7315200" cy="2665345"/>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r"/>
            <a:r>
              <a:rPr lang="en-US" sz="2200" b="1" kern="0" dirty="0" smtClean="0">
                <a:solidFill>
                  <a:schemeClr val="bg1"/>
                </a:solidFill>
                <a:ea typeface="ＭＳ Ｐゴシック" charset="-128"/>
              </a:rPr>
              <a:t>“</a:t>
            </a:r>
            <a:r>
              <a:rPr lang="en-US" sz="2200" b="1" dirty="0"/>
              <a:t>According to SEI Project </a:t>
            </a:r>
            <a:r>
              <a:rPr lang="en-US" sz="2200" b="1" dirty="0" smtClean="0"/>
              <a:t>Geoscientist John </a:t>
            </a:r>
            <a:r>
              <a:rPr lang="en-US" sz="2200" b="1" dirty="0" err="1"/>
              <a:t>Hanzas</a:t>
            </a:r>
            <a:r>
              <a:rPr lang="en-US" sz="2200" b="1" dirty="0"/>
              <a:t>, </a:t>
            </a:r>
            <a:r>
              <a:rPr lang="en-US" sz="2200" b="1" dirty="0">
                <a:solidFill>
                  <a:srgbClr val="FFCC00"/>
                </a:solidFill>
              </a:rPr>
              <a:t>using the </a:t>
            </a:r>
            <a:r>
              <a:rPr lang="en-US" sz="2200" b="1" dirty="0" smtClean="0">
                <a:solidFill>
                  <a:srgbClr val="FFCC00"/>
                </a:solidFill>
              </a:rPr>
              <a:t>high resolution</a:t>
            </a:r>
            <a:r>
              <a:rPr lang="en-US" sz="2200" b="1" dirty="0">
                <a:solidFill>
                  <a:srgbClr val="FFCC00"/>
                </a:solidFill>
              </a:rPr>
              <a:t> </a:t>
            </a:r>
            <a:r>
              <a:rPr lang="en-US" sz="2200" b="1" dirty="0" smtClean="0">
                <a:solidFill>
                  <a:srgbClr val="FFCC00"/>
                </a:solidFill>
              </a:rPr>
              <a:t>NLCD </a:t>
            </a:r>
            <a:r>
              <a:rPr lang="en-US" sz="2200" b="1" dirty="0">
                <a:solidFill>
                  <a:schemeClr val="bg1"/>
                </a:solidFill>
              </a:rPr>
              <a:t>for site </a:t>
            </a:r>
            <a:r>
              <a:rPr lang="en-US" sz="2200" b="1" dirty="0" smtClean="0">
                <a:solidFill>
                  <a:schemeClr val="bg1"/>
                </a:solidFill>
              </a:rPr>
              <a:t>selection </a:t>
            </a:r>
            <a:r>
              <a:rPr lang="en-US" sz="2200" b="1" dirty="0" smtClean="0">
                <a:solidFill>
                  <a:srgbClr val="FFCC00"/>
                </a:solidFill>
              </a:rPr>
              <a:t>‘helps </a:t>
            </a:r>
            <a:r>
              <a:rPr lang="en-US" sz="2200" b="1" dirty="0">
                <a:solidFill>
                  <a:srgbClr val="FFCC00"/>
                </a:solidFill>
              </a:rPr>
              <a:t>us make a more </a:t>
            </a:r>
            <a:r>
              <a:rPr lang="en-US" sz="2200" b="1" dirty="0" smtClean="0">
                <a:solidFill>
                  <a:srgbClr val="FFCC00"/>
                </a:solidFill>
              </a:rPr>
              <a:t>convincing case </a:t>
            </a:r>
            <a:r>
              <a:rPr lang="en-US" sz="2200" b="1" dirty="0">
                <a:solidFill>
                  <a:srgbClr val="FFCC00"/>
                </a:solidFill>
              </a:rPr>
              <a:t>to the EPA </a:t>
            </a:r>
            <a:r>
              <a:rPr lang="en-US" sz="2200" b="1" dirty="0">
                <a:solidFill>
                  <a:schemeClr val="bg1"/>
                </a:solidFill>
              </a:rPr>
              <a:t>that we have </a:t>
            </a:r>
            <a:r>
              <a:rPr lang="en-US" sz="2200" b="1" dirty="0" smtClean="0">
                <a:solidFill>
                  <a:schemeClr val="bg1"/>
                </a:solidFill>
              </a:rPr>
              <a:t>chosen </a:t>
            </a:r>
            <a:r>
              <a:rPr lang="en-US" sz="2200" b="1" dirty="0">
                <a:solidFill>
                  <a:schemeClr val="bg1"/>
                </a:solidFill>
              </a:rPr>
              <a:t>the watersheds most vulnerable to </a:t>
            </a:r>
            <a:r>
              <a:rPr lang="en-US" sz="2200" b="1" dirty="0" smtClean="0">
                <a:solidFill>
                  <a:schemeClr val="bg1"/>
                </a:solidFill>
              </a:rPr>
              <a:t>a particular pesticide</a:t>
            </a:r>
            <a:r>
              <a:rPr lang="en-US" sz="2200" b="1" dirty="0" smtClean="0"/>
              <a:t>.’”</a:t>
            </a:r>
            <a:endParaRPr lang="en-US" sz="2200" b="1" kern="0" dirty="0" smtClean="0">
              <a:solidFill>
                <a:schemeClr val="bg1"/>
              </a:solidFill>
              <a:ea typeface="ＭＳ Ｐゴシック" charset="-128"/>
            </a:endParaRPr>
          </a:p>
          <a:p>
            <a:pPr lvl="0">
              <a:spcBef>
                <a:spcPct val="20000"/>
              </a:spcBef>
              <a:buClr>
                <a:srgbClr val="FFC000"/>
              </a:buClr>
              <a:buSzPct val="125000"/>
            </a:pPr>
            <a:endParaRPr lang="en-US" sz="2200" b="1" kern="0" dirty="0" smtClean="0">
              <a:solidFill>
                <a:srgbClr val="EDC074"/>
              </a:solidFill>
              <a:ea typeface="ＭＳ Ｐゴシック" charset="-128"/>
            </a:endParaRPr>
          </a:p>
          <a:p>
            <a:pPr marL="457200" lvl="0" indent="-457200">
              <a:spcBef>
                <a:spcPct val="20000"/>
              </a:spcBef>
              <a:buClr>
                <a:srgbClr val="FFC000"/>
              </a:buClr>
              <a:buSzPct val="125000"/>
            </a:pPr>
            <a:r>
              <a:rPr lang="en-US" sz="1400" b="1" kern="0" dirty="0" err="1" smtClean="0">
                <a:solidFill>
                  <a:srgbClr val="FFFFFF"/>
                </a:solidFill>
                <a:ea typeface="ＭＳ Ｐゴシック" charset="-128"/>
              </a:rPr>
              <a:t>Hanzas</a:t>
            </a:r>
            <a:r>
              <a:rPr lang="en-US" sz="1400" b="1" kern="0" dirty="0" smtClean="0">
                <a:solidFill>
                  <a:srgbClr val="FFFFFF"/>
                </a:solidFill>
                <a:ea typeface="ＭＳ Ｐゴシック" charset="-128"/>
              </a:rPr>
              <a:t>, J., 2002, National Land Cover Data:  A Better Way to Estimate Pesticide Use Within Watersheds:  Update, p. 1, 4.</a:t>
            </a:r>
            <a:endParaRPr lang="en-US" sz="1400" b="1" kern="0" dirty="0">
              <a:solidFill>
                <a:srgbClr val="FFFFFF"/>
              </a:solidFill>
              <a:ea typeface="ＭＳ Ｐゴシック" charset="-128"/>
            </a:endParaRPr>
          </a:p>
        </p:txBody>
      </p:sp>
    </p:spTree>
    <p:extLst>
      <p:ext uri="{BB962C8B-B14F-4D97-AF65-F5344CB8AC3E}">
        <p14:creationId xmlns:p14="http://schemas.microsoft.com/office/powerpoint/2010/main" val="1680026031"/>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EDC074"/>
                </a:solidFill>
              </a:rPr>
              <a:t>Real-World Value     </a:t>
            </a:r>
            <a:r>
              <a:rPr lang="en-US" sz="2000" i="1" dirty="0" smtClean="0">
                <a:solidFill>
                  <a:srgbClr val="EDC074"/>
                </a:solidFill>
              </a:rPr>
              <a:t>National </a:t>
            </a:r>
            <a:r>
              <a:rPr lang="en-US" sz="2000" i="1" dirty="0">
                <a:solidFill>
                  <a:srgbClr val="EDC074"/>
                </a:solidFill>
              </a:rPr>
              <a:t>Land Cover Database</a:t>
            </a:r>
            <a:endParaRPr lang="en-US" dirty="0">
              <a:solidFill>
                <a:srgbClr val="EDC074"/>
              </a:solidFill>
            </a:endParaRPr>
          </a:p>
        </p:txBody>
      </p:sp>
      <p:sp>
        <p:nvSpPr>
          <p:cNvPr id="4" name="Content Placeholder 3"/>
          <p:cNvSpPr>
            <a:spLocks noGrp="1"/>
          </p:cNvSpPr>
          <p:nvPr>
            <p:ph idx="1"/>
          </p:nvPr>
        </p:nvSpPr>
        <p:spPr>
          <a:xfrm>
            <a:off x="381000" y="1371600"/>
            <a:ext cx="8305800" cy="914400"/>
          </a:xfrm>
        </p:spPr>
        <p:txBody>
          <a:bodyPr/>
          <a:lstStyle/>
          <a:p>
            <a:pPr marL="0" indent="0">
              <a:buNone/>
            </a:pPr>
            <a:r>
              <a:rPr lang="en-US" sz="2000" i="1" dirty="0" smtClean="0">
                <a:solidFill>
                  <a:srgbClr val="92D050"/>
                </a:solidFill>
              </a:rPr>
              <a:t>understanding human settlement and anthropogenic landscape change . . . </a:t>
            </a:r>
          </a:p>
          <a:p>
            <a:pPr>
              <a:buNone/>
            </a:pPr>
            <a:endParaRPr lang="en-US" sz="2000" dirty="0" smtClean="0"/>
          </a:p>
          <a:p>
            <a:pPr marL="0" indent="0" algn="ctr">
              <a:spcBef>
                <a:spcPts val="0"/>
              </a:spcBef>
              <a:buNone/>
            </a:pPr>
            <a:endParaRPr lang="en-US" sz="3200" dirty="0">
              <a:solidFill>
                <a:srgbClr val="EDC074"/>
              </a:solidFill>
            </a:endParaRPr>
          </a:p>
        </p:txBody>
      </p:sp>
      <p:sp>
        <p:nvSpPr>
          <p:cNvPr id="5" name="TextBox 4"/>
          <p:cNvSpPr txBox="1"/>
          <p:nvPr/>
        </p:nvSpPr>
        <p:spPr>
          <a:xfrm>
            <a:off x="914400" y="2286000"/>
            <a:ext cx="7315200" cy="239450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lvl="0" algn="r">
              <a:spcBef>
                <a:spcPts val="0"/>
              </a:spcBef>
              <a:buClr>
                <a:srgbClr val="FFC000"/>
              </a:buClr>
              <a:buSzPct val="125000"/>
            </a:pPr>
            <a:r>
              <a:rPr lang="en-US" sz="2200" b="1" kern="0" dirty="0" smtClean="0">
                <a:solidFill>
                  <a:schemeClr val="bg1"/>
                </a:solidFill>
                <a:latin typeface="Arial"/>
                <a:ea typeface="ＭＳ Ｐゴシック" charset="-128"/>
              </a:rPr>
              <a:t>“This process of growth and change</a:t>
            </a:r>
          </a:p>
          <a:p>
            <a:pPr lvl="0" algn="r">
              <a:spcBef>
                <a:spcPts val="0"/>
              </a:spcBef>
              <a:buClr>
                <a:srgbClr val="FFC000"/>
              </a:buClr>
              <a:buSzPct val="125000"/>
            </a:pPr>
            <a:r>
              <a:rPr lang="en-US" sz="2200" b="1" kern="0" dirty="0" smtClean="0">
                <a:solidFill>
                  <a:schemeClr val="bg1"/>
                </a:solidFill>
                <a:latin typeface="Arial"/>
                <a:ea typeface="ＭＳ Ｐゴシック" charset="-128"/>
              </a:rPr>
              <a:t>has </a:t>
            </a:r>
            <a:r>
              <a:rPr lang="en-US" sz="2200" b="1" kern="0" dirty="0" smtClean="0">
                <a:solidFill>
                  <a:srgbClr val="FFCC00"/>
                </a:solidFill>
                <a:latin typeface="Arial"/>
                <a:ea typeface="ＭＳ Ｐゴシック" charset="-128"/>
              </a:rPr>
              <a:t>profound implications </a:t>
            </a:r>
            <a:r>
              <a:rPr lang="en-US" sz="2200" b="1" kern="0" dirty="0" smtClean="0">
                <a:solidFill>
                  <a:schemeClr val="bg1"/>
                </a:solidFill>
                <a:latin typeface="Arial"/>
                <a:ea typeface="ＭＳ Ｐゴシック" charset="-128"/>
              </a:rPr>
              <a:t>for the ecology of the region that will </a:t>
            </a:r>
            <a:r>
              <a:rPr lang="en-US" sz="2200" b="1" kern="0" dirty="0" smtClean="0">
                <a:solidFill>
                  <a:srgbClr val="FFCC00"/>
                </a:solidFill>
                <a:latin typeface="Arial"/>
                <a:ea typeface="ＭＳ Ｐゴシック" charset="-128"/>
              </a:rPr>
              <a:t>require the reformulation of resource management policies</a:t>
            </a:r>
            <a:r>
              <a:rPr lang="en-US" sz="2200" b="1" kern="0" dirty="0" smtClean="0">
                <a:solidFill>
                  <a:schemeClr val="bg1"/>
                </a:solidFill>
                <a:latin typeface="Arial"/>
                <a:ea typeface="ＭＳ Ｐゴシック" charset="-128"/>
              </a:rPr>
              <a:t>.”</a:t>
            </a:r>
          </a:p>
          <a:p>
            <a:pPr marL="457200" lvl="0" indent="-457200">
              <a:spcBef>
                <a:spcPct val="20000"/>
              </a:spcBef>
              <a:buClr>
                <a:srgbClr val="FFC000"/>
              </a:buClr>
              <a:buSzPct val="125000"/>
            </a:pPr>
            <a:endParaRPr lang="en-US" sz="1400" b="1" kern="0" dirty="0" smtClean="0">
              <a:solidFill>
                <a:srgbClr val="FFFFFF"/>
              </a:solidFill>
              <a:latin typeface="Arial"/>
              <a:ea typeface="ＭＳ Ｐゴシック" charset="-128"/>
            </a:endParaRPr>
          </a:p>
          <a:p>
            <a:pPr marL="457200" lvl="0" indent="-457200">
              <a:spcBef>
                <a:spcPct val="20000"/>
              </a:spcBef>
              <a:buClr>
                <a:srgbClr val="FFC000"/>
              </a:buClr>
              <a:buSzPct val="125000"/>
            </a:pPr>
            <a:r>
              <a:rPr lang="en-US" sz="1400" b="1" kern="0" dirty="0" smtClean="0">
                <a:solidFill>
                  <a:srgbClr val="FFFFFF"/>
                </a:solidFill>
                <a:latin typeface="Arial"/>
                <a:ea typeface="ＭＳ Ｐゴシック" charset="-128"/>
              </a:rPr>
              <a:t>Hammer, R.B., et al. 2004. Characterizing dynamic spatial and temporal residential density patterns from 1940–1990 across the North Central United States. Landscape and Urban Planning, v. 69, p. 183-199.</a:t>
            </a:r>
            <a:endParaRPr lang="en-US" sz="1400" b="1" kern="0" dirty="0">
              <a:solidFill>
                <a:srgbClr val="FFFFFF"/>
              </a:solidFill>
              <a:latin typeface="Arial"/>
              <a:ea typeface="ＭＳ Ｐゴシック" charset="-128"/>
            </a:endParaRPr>
          </a:p>
        </p:txBody>
      </p:sp>
    </p:spTree>
    <p:extLst>
      <p:ext uri="{BB962C8B-B14F-4D97-AF65-F5344CB8AC3E}">
        <p14:creationId xmlns:p14="http://schemas.microsoft.com/office/powerpoint/2010/main" val="3033366078"/>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EDC074"/>
                </a:solidFill>
              </a:rPr>
              <a:t>Real-World Value     </a:t>
            </a:r>
            <a:r>
              <a:rPr lang="en-US" sz="2000" i="1" dirty="0" smtClean="0">
                <a:solidFill>
                  <a:srgbClr val="EDC074"/>
                </a:solidFill>
              </a:rPr>
              <a:t>National </a:t>
            </a:r>
            <a:r>
              <a:rPr lang="en-US" sz="2000" i="1" dirty="0">
                <a:solidFill>
                  <a:srgbClr val="EDC074"/>
                </a:solidFill>
              </a:rPr>
              <a:t>Land Cover Database</a:t>
            </a:r>
            <a:endParaRPr lang="en-US" dirty="0">
              <a:solidFill>
                <a:srgbClr val="EDC074"/>
              </a:solidFill>
            </a:endParaRPr>
          </a:p>
        </p:txBody>
      </p:sp>
      <p:sp>
        <p:nvSpPr>
          <p:cNvPr id="4" name="Content Placeholder 3"/>
          <p:cNvSpPr>
            <a:spLocks noGrp="1"/>
          </p:cNvSpPr>
          <p:nvPr>
            <p:ph idx="1"/>
          </p:nvPr>
        </p:nvSpPr>
        <p:spPr>
          <a:xfrm>
            <a:off x="381000" y="1371600"/>
            <a:ext cx="8305800" cy="533400"/>
          </a:xfrm>
        </p:spPr>
        <p:txBody>
          <a:bodyPr/>
          <a:lstStyle/>
          <a:p>
            <a:pPr marL="0" indent="0">
              <a:buNone/>
            </a:pPr>
            <a:r>
              <a:rPr lang="en-US" sz="2000" i="1" dirty="0">
                <a:solidFill>
                  <a:srgbClr val="92D050"/>
                </a:solidFill>
              </a:rPr>
              <a:t>u</a:t>
            </a:r>
            <a:r>
              <a:rPr lang="en-US" sz="2000" i="1" dirty="0" smtClean="0">
                <a:solidFill>
                  <a:srgbClr val="92D050"/>
                </a:solidFill>
              </a:rPr>
              <a:t>nderstanding natural diversity and its threats to better plan and manage . . . </a:t>
            </a:r>
          </a:p>
          <a:p>
            <a:pPr marL="0" indent="0">
              <a:buNone/>
            </a:pPr>
            <a:endParaRPr lang="en-US" sz="2000" dirty="0" smtClean="0"/>
          </a:p>
          <a:p>
            <a:pPr marL="0" indent="0" algn="ctr">
              <a:buNone/>
            </a:pPr>
            <a:endParaRPr lang="en-US" sz="2400" dirty="0">
              <a:solidFill>
                <a:srgbClr val="EDC074"/>
              </a:solidFill>
            </a:endParaRPr>
          </a:p>
        </p:txBody>
      </p:sp>
      <p:sp>
        <p:nvSpPr>
          <p:cNvPr id="7" name="TextBox 6"/>
          <p:cNvSpPr txBox="1"/>
          <p:nvPr/>
        </p:nvSpPr>
        <p:spPr>
          <a:xfrm>
            <a:off x="914400" y="2286000"/>
            <a:ext cx="7315200" cy="3367076"/>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lvl="0" algn="r">
              <a:spcBef>
                <a:spcPct val="20000"/>
              </a:spcBef>
              <a:buClr>
                <a:srgbClr val="FFC000"/>
              </a:buClr>
              <a:buSzPct val="125000"/>
            </a:pPr>
            <a:r>
              <a:rPr lang="en-US" sz="2200" b="1" kern="0" dirty="0">
                <a:solidFill>
                  <a:srgbClr val="FFFFFF"/>
                </a:solidFill>
                <a:ea typeface="ＭＳ Ｐゴシック" charset="-128"/>
              </a:rPr>
              <a:t>"By systematically evaluating communities, habitats, and conditions across the waterways of Pennsylvania, we have </a:t>
            </a:r>
            <a:r>
              <a:rPr lang="en-US" sz="2200" b="1" kern="0" dirty="0">
                <a:solidFill>
                  <a:srgbClr val="FFCC00"/>
                </a:solidFill>
                <a:ea typeface="ＭＳ Ｐゴシック" charset="-128"/>
              </a:rPr>
              <a:t>gained better understanding of the aquatic natural diversity and its threats</a:t>
            </a:r>
            <a:r>
              <a:rPr lang="en-US" sz="2200" b="1" kern="0" dirty="0">
                <a:solidFill>
                  <a:srgbClr val="FFFFFF"/>
                </a:solidFill>
                <a:ea typeface="ＭＳ Ｐゴシック" charset="-128"/>
              </a:rPr>
              <a:t>. Many ACC </a:t>
            </a:r>
            <a:r>
              <a:rPr lang="en-US" sz="2200" b="1" kern="0" dirty="0">
                <a:solidFill>
                  <a:srgbClr val="FFCC00"/>
                </a:solidFill>
                <a:ea typeface="ＭＳ Ｐゴシック" charset="-128"/>
              </a:rPr>
              <a:t>project applications are currently underway, including conservation planning and watershed management</a:t>
            </a:r>
            <a:r>
              <a:rPr lang="en-US" sz="2200" b="1" kern="0" dirty="0">
                <a:solidFill>
                  <a:srgbClr val="FFFFFF"/>
                </a:solidFill>
                <a:ea typeface="ＭＳ Ｐゴシック" charset="-128"/>
              </a:rPr>
              <a:t>."</a:t>
            </a:r>
          </a:p>
          <a:p>
            <a:pPr marL="457200" lvl="0" indent="-457200">
              <a:spcBef>
                <a:spcPct val="20000"/>
              </a:spcBef>
              <a:buClr>
                <a:srgbClr val="FFC000"/>
              </a:buClr>
              <a:buSzPct val="125000"/>
            </a:pPr>
            <a:r>
              <a:rPr lang="en-US" sz="1400" b="1" kern="0" dirty="0" smtClean="0">
                <a:solidFill>
                  <a:srgbClr val="FFFFFF"/>
                </a:solidFill>
                <a:ea typeface="ＭＳ Ｐゴシック" charset="-128"/>
              </a:rPr>
              <a:t>Walsh</a:t>
            </a:r>
            <a:r>
              <a:rPr lang="en-US" sz="1400" b="1" kern="0" dirty="0">
                <a:solidFill>
                  <a:srgbClr val="FFFFFF"/>
                </a:solidFill>
                <a:ea typeface="ＭＳ Ｐゴシック" charset="-128"/>
              </a:rPr>
              <a:t>, M.C., Deeds, J., and Nightingale, B., 2007, Classifying Lotic Systems for Conservation:  Methods and </a:t>
            </a:r>
            <a:r>
              <a:rPr lang="en-US" sz="1400" b="1" kern="0" dirty="0" smtClean="0">
                <a:solidFill>
                  <a:srgbClr val="FFFFFF"/>
                </a:solidFill>
                <a:ea typeface="ＭＳ Ｐゴシック" charset="-128"/>
              </a:rPr>
              <a:t>Results </a:t>
            </a:r>
            <a:r>
              <a:rPr lang="en-US" sz="1400" b="1" kern="0" dirty="0">
                <a:solidFill>
                  <a:srgbClr val="FFFFFF"/>
                </a:solidFill>
                <a:ea typeface="ＭＳ Ｐゴシック" charset="-128"/>
              </a:rPr>
              <a:t>of the Pennsylvania Aquatic Classification:  Pennsylvania Natural Heritage Program, Western </a:t>
            </a:r>
            <a:r>
              <a:rPr lang="en-US" sz="1400" b="1" kern="0" dirty="0" smtClean="0">
                <a:solidFill>
                  <a:srgbClr val="FFFFFF"/>
                </a:solidFill>
                <a:ea typeface="ＭＳ Ｐゴシック" charset="-128"/>
              </a:rPr>
              <a:t>Pennsylvania Conservancy</a:t>
            </a:r>
            <a:r>
              <a:rPr lang="en-US" sz="1400" b="1" kern="0" dirty="0">
                <a:solidFill>
                  <a:srgbClr val="FFFFFF"/>
                </a:solidFill>
                <a:ea typeface="ＭＳ Ｐゴシック" charset="-128"/>
              </a:rPr>
              <a:t>.</a:t>
            </a:r>
          </a:p>
        </p:txBody>
      </p:sp>
    </p:spTree>
    <p:extLst>
      <p:ext uri="{BB962C8B-B14F-4D97-AF65-F5344CB8AC3E}">
        <p14:creationId xmlns:p14="http://schemas.microsoft.com/office/powerpoint/2010/main" val="117310529"/>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EDC074"/>
                </a:solidFill>
              </a:rPr>
              <a:t>Real-World Value     </a:t>
            </a:r>
            <a:r>
              <a:rPr lang="en-US" sz="2000" i="1" dirty="0" smtClean="0">
                <a:solidFill>
                  <a:srgbClr val="EDC074"/>
                </a:solidFill>
              </a:rPr>
              <a:t>National </a:t>
            </a:r>
            <a:r>
              <a:rPr lang="en-US" sz="2000" i="1" dirty="0">
                <a:solidFill>
                  <a:srgbClr val="EDC074"/>
                </a:solidFill>
              </a:rPr>
              <a:t>Land Cover Database</a:t>
            </a:r>
            <a:endParaRPr lang="en-US" dirty="0">
              <a:solidFill>
                <a:srgbClr val="EDC074"/>
              </a:solidFill>
            </a:endParaRPr>
          </a:p>
        </p:txBody>
      </p:sp>
      <p:sp>
        <p:nvSpPr>
          <p:cNvPr id="4" name="Content Placeholder 3"/>
          <p:cNvSpPr>
            <a:spLocks noGrp="1"/>
          </p:cNvSpPr>
          <p:nvPr>
            <p:ph idx="1"/>
          </p:nvPr>
        </p:nvSpPr>
        <p:spPr>
          <a:xfrm>
            <a:off x="381000" y="1371600"/>
            <a:ext cx="8305800" cy="838200"/>
          </a:xfrm>
        </p:spPr>
        <p:txBody>
          <a:bodyPr/>
          <a:lstStyle/>
          <a:p>
            <a:pPr marL="0" indent="0">
              <a:buNone/>
            </a:pPr>
            <a:r>
              <a:rPr lang="en-US" sz="2000" i="1" dirty="0" smtClean="0">
                <a:solidFill>
                  <a:srgbClr val="92D050"/>
                </a:solidFill>
              </a:rPr>
              <a:t>determining percentage of </a:t>
            </a:r>
            <a:r>
              <a:rPr lang="en-US" sz="2000" i="1" dirty="0" err="1" smtClean="0">
                <a:solidFill>
                  <a:srgbClr val="92D050"/>
                </a:solidFill>
              </a:rPr>
              <a:t>roadless</a:t>
            </a:r>
            <a:r>
              <a:rPr lang="en-US" sz="2000" i="1" dirty="0" smtClean="0">
                <a:solidFill>
                  <a:srgbClr val="92D050"/>
                </a:solidFill>
              </a:rPr>
              <a:t> space in the lower </a:t>
            </a:r>
            <a:br>
              <a:rPr lang="en-US" sz="2000" i="1" dirty="0" smtClean="0">
                <a:solidFill>
                  <a:srgbClr val="92D050"/>
                </a:solidFill>
              </a:rPr>
            </a:br>
            <a:r>
              <a:rPr lang="en-US" sz="2000" i="1" dirty="0" smtClean="0">
                <a:solidFill>
                  <a:srgbClr val="92D050"/>
                </a:solidFill>
              </a:rPr>
              <a:t>48 states . . .</a:t>
            </a:r>
          </a:p>
          <a:p>
            <a:pPr marL="0" indent="0">
              <a:buNone/>
            </a:pPr>
            <a:endParaRPr lang="en-US" sz="2000" dirty="0" smtClean="0"/>
          </a:p>
          <a:p>
            <a:pPr marL="0" indent="0" algn="ctr">
              <a:buNone/>
            </a:pPr>
            <a:endParaRPr lang="en-US" dirty="0">
              <a:solidFill>
                <a:srgbClr val="EDC074"/>
              </a:solidFill>
            </a:endParaRPr>
          </a:p>
        </p:txBody>
      </p:sp>
      <p:sp>
        <p:nvSpPr>
          <p:cNvPr id="5" name="TextBox 4"/>
          <p:cNvSpPr txBox="1"/>
          <p:nvPr/>
        </p:nvSpPr>
        <p:spPr>
          <a:xfrm>
            <a:off x="914400" y="2286000"/>
            <a:ext cx="7315200" cy="2856167"/>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lvl="0" algn="r">
              <a:spcBef>
                <a:spcPct val="20000"/>
              </a:spcBef>
              <a:buClr>
                <a:srgbClr val="FFC000"/>
              </a:buClr>
              <a:buSzPct val="125000"/>
            </a:pPr>
            <a:r>
              <a:rPr lang="en-US" sz="2200" b="1" kern="0" dirty="0" smtClean="0">
                <a:solidFill>
                  <a:srgbClr val="EDC074"/>
                </a:solidFill>
                <a:latin typeface="Arial"/>
                <a:ea typeface="ＭＳ Ｐゴシック" charset="-128"/>
              </a:rPr>
              <a:t>“</a:t>
            </a:r>
            <a:r>
              <a:rPr lang="en-US" sz="2200" b="1" kern="0" dirty="0" smtClean="0">
                <a:solidFill>
                  <a:schemeClr val="bg1"/>
                </a:solidFill>
                <a:latin typeface="Arial"/>
                <a:ea typeface="ＭＳ Ｐゴシック" charset="-128"/>
              </a:rPr>
              <a:t>We calculated DTR [distance to the nearest road] for the entire United States on a 30-m grid aligned with the National Land Cover Dataset (NLCD), </a:t>
            </a:r>
            <a:r>
              <a:rPr lang="en-US" sz="2200" b="1" kern="0" dirty="0" smtClean="0">
                <a:solidFill>
                  <a:srgbClr val="FFCC00"/>
                </a:solidFill>
                <a:latin typeface="Arial"/>
                <a:ea typeface="ＭＳ Ｐゴシック" charset="-128"/>
              </a:rPr>
              <a:t>thus enhancing a national geospatial resource that is used for a wide variety of ecological and land-use analyses</a:t>
            </a:r>
            <a:r>
              <a:rPr lang="en-US" sz="2200" b="1" kern="0" dirty="0" smtClean="0">
                <a:solidFill>
                  <a:schemeClr val="bg1"/>
                </a:solidFill>
                <a:latin typeface="Arial"/>
                <a:ea typeface="ＭＳ Ｐゴシック" charset="-128"/>
              </a:rPr>
              <a:t>.”</a:t>
            </a:r>
          </a:p>
          <a:p>
            <a:pPr marL="457200" lvl="0" indent="-457200">
              <a:spcBef>
                <a:spcPct val="20000"/>
              </a:spcBef>
              <a:buClr>
                <a:srgbClr val="FFC000"/>
              </a:buClr>
              <a:buSzPct val="125000"/>
            </a:pPr>
            <a:endParaRPr lang="en-US" sz="1400" b="1" kern="0" dirty="0" smtClean="0">
              <a:solidFill>
                <a:srgbClr val="FFFFFF"/>
              </a:solidFill>
              <a:latin typeface="Arial"/>
              <a:ea typeface="ＭＳ Ｐゴシック" charset="-128"/>
            </a:endParaRPr>
          </a:p>
          <a:p>
            <a:pPr marL="457200" lvl="0" indent="-457200">
              <a:spcBef>
                <a:spcPct val="20000"/>
              </a:spcBef>
              <a:buClr>
                <a:srgbClr val="FFC000"/>
              </a:buClr>
              <a:buSzPct val="125000"/>
            </a:pPr>
            <a:r>
              <a:rPr lang="en-US" sz="1400" b="1" kern="0" dirty="0" smtClean="0">
                <a:solidFill>
                  <a:srgbClr val="FFFFFF"/>
                </a:solidFill>
                <a:latin typeface="Arial"/>
                <a:ea typeface="ＭＳ Ｐゴシック" charset="-128"/>
              </a:rPr>
              <a:t>Watts, R.D., et al. 2007.  </a:t>
            </a:r>
            <a:r>
              <a:rPr lang="en-US" sz="1400" b="1" kern="0" dirty="0" err="1" smtClean="0">
                <a:solidFill>
                  <a:srgbClr val="FFFFFF"/>
                </a:solidFill>
                <a:latin typeface="Arial"/>
                <a:ea typeface="ＭＳ Ｐゴシック" charset="-128"/>
              </a:rPr>
              <a:t>Roadless</a:t>
            </a:r>
            <a:r>
              <a:rPr lang="en-US" sz="1400" b="1" kern="0" dirty="0" smtClean="0">
                <a:solidFill>
                  <a:srgbClr val="FFFFFF"/>
                </a:solidFill>
                <a:latin typeface="Arial"/>
                <a:ea typeface="ＭＳ Ｐゴシック" charset="-128"/>
              </a:rPr>
              <a:t> space of the conterminous United States.  Science, v. 316, no. 5825, p. 736-738.</a:t>
            </a:r>
            <a:endParaRPr lang="en-US" sz="1400" b="1" kern="0" dirty="0">
              <a:solidFill>
                <a:srgbClr val="FFFFFF"/>
              </a:solidFill>
              <a:latin typeface="Arial"/>
              <a:ea typeface="ＭＳ Ｐゴシック" charset="-128"/>
            </a:endParaRPr>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EDC074"/>
                </a:solidFill>
              </a:rPr>
              <a:t>Real-World Value     </a:t>
            </a:r>
            <a:r>
              <a:rPr lang="en-US" sz="2000" i="1" dirty="0" smtClean="0">
                <a:solidFill>
                  <a:srgbClr val="EDC074"/>
                </a:solidFill>
              </a:rPr>
              <a:t>National </a:t>
            </a:r>
            <a:r>
              <a:rPr lang="en-US" sz="2000" i="1" dirty="0">
                <a:solidFill>
                  <a:srgbClr val="EDC074"/>
                </a:solidFill>
              </a:rPr>
              <a:t>Land Cover Database</a:t>
            </a:r>
            <a:endParaRPr lang="en-US" dirty="0">
              <a:solidFill>
                <a:srgbClr val="EDC074"/>
              </a:solidFill>
            </a:endParaRPr>
          </a:p>
        </p:txBody>
      </p:sp>
      <p:sp>
        <p:nvSpPr>
          <p:cNvPr id="4" name="Content Placeholder 3"/>
          <p:cNvSpPr>
            <a:spLocks noGrp="1"/>
          </p:cNvSpPr>
          <p:nvPr>
            <p:ph idx="1"/>
          </p:nvPr>
        </p:nvSpPr>
        <p:spPr>
          <a:xfrm>
            <a:off x="381000" y="1371600"/>
            <a:ext cx="8305800" cy="533400"/>
          </a:xfrm>
        </p:spPr>
        <p:txBody>
          <a:bodyPr/>
          <a:lstStyle/>
          <a:p>
            <a:pPr>
              <a:buNone/>
            </a:pPr>
            <a:r>
              <a:rPr lang="en-US" sz="2000" i="1" dirty="0">
                <a:solidFill>
                  <a:srgbClr val="92D050"/>
                </a:solidFill>
              </a:rPr>
              <a:t>i</a:t>
            </a:r>
            <a:r>
              <a:rPr lang="en-US" sz="2000" i="1" dirty="0" smtClean="0">
                <a:solidFill>
                  <a:srgbClr val="92D050"/>
                </a:solidFill>
              </a:rPr>
              <a:t>dentifying areas for wind energy development . . .</a:t>
            </a:r>
          </a:p>
          <a:p>
            <a:pPr marL="0" indent="0">
              <a:buNone/>
            </a:pPr>
            <a:endParaRPr lang="en-US" sz="2000" dirty="0" smtClean="0"/>
          </a:p>
          <a:p>
            <a:pPr marL="0" indent="0" algn="ctr">
              <a:buNone/>
            </a:pPr>
            <a:endParaRPr lang="en-US" sz="2400" dirty="0">
              <a:solidFill>
                <a:srgbClr val="EDC074"/>
              </a:solidFill>
            </a:endParaRPr>
          </a:p>
        </p:txBody>
      </p:sp>
      <p:sp>
        <p:nvSpPr>
          <p:cNvPr id="7" name="TextBox 6"/>
          <p:cNvSpPr txBox="1"/>
          <p:nvPr/>
        </p:nvSpPr>
        <p:spPr>
          <a:xfrm>
            <a:off x="914400" y="1981200"/>
            <a:ext cx="7315200" cy="3625608"/>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lvl="0" algn="r">
              <a:spcBef>
                <a:spcPct val="20000"/>
              </a:spcBef>
              <a:buClr>
                <a:srgbClr val="FFC000"/>
              </a:buClr>
              <a:buSzPct val="125000"/>
            </a:pPr>
            <a:r>
              <a:rPr lang="en-US" sz="2200" b="1" kern="0" dirty="0" smtClean="0">
                <a:solidFill>
                  <a:schemeClr val="bg1"/>
                </a:solidFill>
                <a:latin typeface="Arial"/>
                <a:ea typeface="ＭＳ Ｐゴシック" charset="-128"/>
              </a:rPr>
              <a:t>“The </a:t>
            </a:r>
            <a:r>
              <a:rPr lang="en-US" sz="2200" b="1" kern="0" dirty="0" smtClean="0">
                <a:solidFill>
                  <a:srgbClr val="FFCC00"/>
                </a:solidFill>
                <a:latin typeface="Arial"/>
                <a:ea typeface="ＭＳ Ｐゴシック" charset="-128"/>
              </a:rPr>
              <a:t>Northern Great Plains (NGP) </a:t>
            </a:r>
            <a:r>
              <a:rPr lang="en-US" sz="2200" b="1" kern="0" dirty="0" smtClean="0">
                <a:solidFill>
                  <a:schemeClr val="bg1"/>
                </a:solidFill>
                <a:latin typeface="Arial"/>
                <a:ea typeface="ＭＳ Ｐゴシック" charset="-128"/>
              </a:rPr>
              <a:t>is home both</a:t>
            </a:r>
          </a:p>
          <a:p>
            <a:pPr lvl="0" algn="r">
              <a:spcBef>
                <a:spcPct val="20000"/>
              </a:spcBef>
              <a:buClr>
                <a:srgbClr val="FFC000"/>
              </a:buClr>
              <a:buSzPct val="125000"/>
            </a:pPr>
            <a:r>
              <a:rPr lang="en-US" sz="2200" b="1" kern="0" dirty="0" smtClean="0">
                <a:solidFill>
                  <a:schemeClr val="bg1"/>
                </a:solidFill>
                <a:latin typeface="Arial"/>
                <a:ea typeface="ＭＳ Ｐゴシック" charset="-128"/>
              </a:rPr>
              <a:t>to some of the world’s best wind resources and to remaining temperate grasslands, the </a:t>
            </a:r>
            <a:r>
              <a:rPr lang="en-US" sz="2200" b="1" kern="0" dirty="0" smtClean="0">
                <a:solidFill>
                  <a:srgbClr val="FFCC00"/>
                </a:solidFill>
                <a:latin typeface="Arial"/>
                <a:ea typeface="ＭＳ Ｐゴシック" charset="-128"/>
              </a:rPr>
              <a:t>most converted and least protected ecological system on the planet</a:t>
            </a:r>
            <a:r>
              <a:rPr lang="en-US" sz="2200" b="1" kern="0" dirty="0" smtClean="0">
                <a:solidFill>
                  <a:schemeClr val="bg1"/>
                </a:solidFill>
                <a:latin typeface="Arial"/>
                <a:ea typeface="ＭＳ Ｐゴシック" charset="-128"/>
              </a:rPr>
              <a:t>. Our analyses demonstrate that there are </a:t>
            </a:r>
            <a:r>
              <a:rPr lang="en-US" sz="2200" b="1" kern="0" dirty="0" smtClean="0">
                <a:solidFill>
                  <a:srgbClr val="FFCC00"/>
                </a:solidFill>
                <a:latin typeface="Arial"/>
                <a:ea typeface="ＭＳ Ｐゴシック" charset="-128"/>
              </a:rPr>
              <a:t>large areas where wind development would likely have few additional impacts on wildlife</a:t>
            </a:r>
            <a:r>
              <a:rPr lang="en-US" sz="2200" b="1" kern="0" dirty="0" smtClean="0">
                <a:solidFill>
                  <a:schemeClr val="bg1"/>
                </a:solidFill>
                <a:latin typeface="Arial"/>
                <a:ea typeface="ＭＳ Ｐゴシック" charset="-128"/>
              </a:rPr>
              <a:t>.”</a:t>
            </a:r>
          </a:p>
          <a:p>
            <a:pPr lvl="0">
              <a:spcBef>
                <a:spcPct val="20000"/>
              </a:spcBef>
              <a:buClr>
                <a:srgbClr val="FFC000"/>
              </a:buClr>
              <a:buSzPct val="125000"/>
            </a:pPr>
            <a:endParaRPr lang="en-US" sz="2200" b="1" kern="0" dirty="0" smtClean="0">
              <a:solidFill>
                <a:srgbClr val="EDC074"/>
              </a:solidFill>
              <a:latin typeface="Arial"/>
              <a:ea typeface="ＭＳ Ｐゴシック" charset="-128"/>
            </a:endParaRPr>
          </a:p>
          <a:p>
            <a:pPr marL="457200" lvl="0" indent="-457200">
              <a:spcBef>
                <a:spcPct val="20000"/>
              </a:spcBef>
              <a:buClr>
                <a:srgbClr val="FFC000"/>
              </a:buClr>
              <a:buSzPct val="125000"/>
            </a:pPr>
            <a:r>
              <a:rPr lang="en-US" sz="1400" b="1" kern="0" dirty="0" err="1" smtClean="0">
                <a:solidFill>
                  <a:srgbClr val="FFFFFF"/>
                </a:solidFill>
                <a:latin typeface="Arial"/>
                <a:ea typeface="ＭＳ Ｐゴシック" charset="-128"/>
              </a:rPr>
              <a:t>Fargione</a:t>
            </a:r>
            <a:r>
              <a:rPr lang="en-US" sz="1400" b="1" kern="0" dirty="0" smtClean="0">
                <a:solidFill>
                  <a:srgbClr val="FFFFFF"/>
                </a:solidFill>
                <a:latin typeface="Arial"/>
                <a:ea typeface="ＭＳ Ｐゴシック" charset="-128"/>
              </a:rPr>
              <a:t>, J., et al. 2012. Wind and wildlife in the northern Great Plains:  Identifying low-impact areas for wind development, </a:t>
            </a:r>
            <a:r>
              <a:rPr lang="en-US" sz="1400" b="1" kern="0" dirty="0" err="1" smtClean="0">
                <a:solidFill>
                  <a:srgbClr val="FFFFFF"/>
                </a:solidFill>
                <a:latin typeface="Arial"/>
                <a:ea typeface="ＭＳ Ｐゴシック" charset="-128"/>
              </a:rPr>
              <a:t>PLoS</a:t>
            </a:r>
            <a:r>
              <a:rPr lang="en-US" sz="1400" b="1" kern="0" dirty="0" smtClean="0">
                <a:solidFill>
                  <a:srgbClr val="FFFFFF"/>
                </a:solidFill>
                <a:latin typeface="Arial"/>
                <a:ea typeface="ＭＳ Ｐゴシック" charset="-128"/>
              </a:rPr>
              <a:t> ONE, v. 7, no. 7, article number e41468.</a:t>
            </a:r>
            <a:endParaRPr lang="en-US" sz="1400" b="1" kern="0" dirty="0">
              <a:solidFill>
                <a:srgbClr val="FFFFFF"/>
              </a:solidFill>
              <a:latin typeface="Arial"/>
              <a:ea typeface="ＭＳ Ｐゴシック" charset="-128"/>
            </a:endParaRPr>
          </a:p>
        </p:txBody>
      </p:sp>
    </p:spTree>
    <p:extLst>
      <p:ext uri="{BB962C8B-B14F-4D97-AF65-F5344CB8AC3E}">
        <p14:creationId xmlns:p14="http://schemas.microsoft.com/office/powerpoint/2010/main" val="2164777578"/>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EDC074"/>
                </a:solidFill>
              </a:rPr>
              <a:t>Real-World Value     </a:t>
            </a:r>
            <a:r>
              <a:rPr lang="en-US" sz="2000" i="1" dirty="0" smtClean="0">
                <a:solidFill>
                  <a:srgbClr val="EDC074"/>
                </a:solidFill>
              </a:rPr>
              <a:t>National </a:t>
            </a:r>
            <a:r>
              <a:rPr lang="en-US" sz="2000" i="1" dirty="0">
                <a:solidFill>
                  <a:srgbClr val="EDC074"/>
                </a:solidFill>
              </a:rPr>
              <a:t>Land Cover Database</a:t>
            </a:r>
            <a:endParaRPr lang="en-US" dirty="0">
              <a:solidFill>
                <a:srgbClr val="EDC074"/>
              </a:solidFill>
            </a:endParaRPr>
          </a:p>
        </p:txBody>
      </p:sp>
      <p:sp>
        <p:nvSpPr>
          <p:cNvPr id="4" name="Content Placeholder 3"/>
          <p:cNvSpPr>
            <a:spLocks noGrp="1"/>
          </p:cNvSpPr>
          <p:nvPr>
            <p:ph idx="1"/>
          </p:nvPr>
        </p:nvSpPr>
        <p:spPr>
          <a:xfrm>
            <a:off x="381000" y="1371600"/>
            <a:ext cx="8305800" cy="533400"/>
          </a:xfrm>
        </p:spPr>
        <p:txBody>
          <a:bodyPr/>
          <a:lstStyle/>
          <a:p>
            <a:pPr>
              <a:buNone/>
            </a:pPr>
            <a:r>
              <a:rPr lang="en-US" sz="2000" i="1" dirty="0" smtClean="0">
                <a:solidFill>
                  <a:srgbClr val="92D050"/>
                </a:solidFill>
              </a:rPr>
              <a:t>determining return on investment in public lands . . .</a:t>
            </a:r>
          </a:p>
          <a:p>
            <a:pPr marL="0" indent="0">
              <a:buNone/>
            </a:pPr>
            <a:endParaRPr lang="en-US" sz="2000" dirty="0" smtClean="0"/>
          </a:p>
          <a:p>
            <a:pPr marL="0" indent="0" algn="ctr">
              <a:buNone/>
            </a:pPr>
            <a:endParaRPr lang="en-US" sz="2400" dirty="0">
              <a:solidFill>
                <a:srgbClr val="EDC074"/>
              </a:solidFill>
            </a:endParaRPr>
          </a:p>
        </p:txBody>
      </p:sp>
      <p:sp>
        <p:nvSpPr>
          <p:cNvPr id="7" name="TextBox 6"/>
          <p:cNvSpPr txBox="1"/>
          <p:nvPr/>
        </p:nvSpPr>
        <p:spPr>
          <a:xfrm>
            <a:off x="914400" y="1828800"/>
            <a:ext cx="7315200" cy="4087273"/>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lvl="0" algn="r">
              <a:spcBef>
                <a:spcPct val="20000"/>
              </a:spcBef>
              <a:buClr>
                <a:srgbClr val="FFC000"/>
              </a:buClr>
              <a:buSzPct val="125000"/>
            </a:pPr>
            <a:r>
              <a:rPr lang="en-US" sz="2200" b="1" kern="0" dirty="0" smtClean="0">
                <a:solidFill>
                  <a:schemeClr val="bg1"/>
                </a:solidFill>
                <a:ea typeface="ＭＳ Ｐゴシック" charset="-128"/>
              </a:rPr>
              <a:t>“New </a:t>
            </a:r>
            <a:r>
              <a:rPr lang="en-US" sz="2200" b="1" kern="0" dirty="0">
                <a:solidFill>
                  <a:schemeClr val="bg1"/>
                </a:solidFill>
                <a:ea typeface="ＭＳ Ｐゴシック" charset="-128"/>
              </a:rPr>
              <a:t>Hampshire's investments in land conservation are </a:t>
            </a:r>
            <a:r>
              <a:rPr lang="en-US" sz="2200" b="1" kern="0" dirty="0">
                <a:solidFill>
                  <a:srgbClr val="FFCC00"/>
                </a:solidFill>
                <a:ea typeface="ＭＳ Ｐゴシック" charset="-128"/>
              </a:rPr>
              <a:t>critical to creating and protecting the places and </a:t>
            </a:r>
          </a:p>
          <a:p>
            <a:pPr lvl="0" algn="r">
              <a:spcBef>
                <a:spcPct val="20000"/>
              </a:spcBef>
              <a:buClr>
                <a:srgbClr val="FFC000"/>
              </a:buClr>
              <a:buSzPct val="125000"/>
            </a:pPr>
            <a:r>
              <a:rPr lang="en-US" sz="2200" b="1" kern="0" dirty="0" smtClean="0">
                <a:solidFill>
                  <a:srgbClr val="FFCC00"/>
                </a:solidFill>
                <a:ea typeface="ＭＳ Ｐゴシック" charset="-128"/>
              </a:rPr>
              <a:t>amenities </a:t>
            </a:r>
            <a:r>
              <a:rPr lang="en-US" sz="2200" b="1" kern="0" dirty="0">
                <a:solidFill>
                  <a:srgbClr val="FFCC00"/>
                </a:solidFill>
                <a:ea typeface="ＭＳ Ｐゴシック" charset="-128"/>
              </a:rPr>
              <a:t>that make the state a great place to live and work</a:t>
            </a:r>
            <a:r>
              <a:rPr lang="en-US" sz="2200" b="1" kern="0" dirty="0">
                <a:solidFill>
                  <a:schemeClr val="bg1"/>
                </a:solidFill>
                <a:ea typeface="ＭＳ Ｐゴシック" charset="-128"/>
              </a:rPr>
              <a:t>.  Land and water conservation </a:t>
            </a:r>
            <a:r>
              <a:rPr lang="en-US" sz="2200" b="1" kern="0" dirty="0" smtClean="0">
                <a:solidFill>
                  <a:schemeClr val="bg1"/>
                </a:solidFill>
                <a:ea typeface="ＭＳ Ｐゴシック" charset="-128"/>
              </a:rPr>
              <a:t>contributes to </a:t>
            </a:r>
            <a:r>
              <a:rPr lang="en-US" sz="2200" b="1" kern="0" dirty="0">
                <a:solidFill>
                  <a:schemeClr val="bg1"/>
                </a:solidFill>
                <a:ea typeface="ＭＳ Ｐゴシック" charset="-128"/>
              </a:rPr>
              <a:t>a </a:t>
            </a:r>
            <a:r>
              <a:rPr lang="en-US" sz="2200" b="1" kern="0" dirty="0" smtClean="0">
                <a:solidFill>
                  <a:schemeClr val="bg1"/>
                </a:solidFill>
                <a:ea typeface="ＭＳ Ｐゴシック" charset="-128"/>
              </a:rPr>
              <a:t>high </a:t>
            </a:r>
            <a:r>
              <a:rPr lang="en-US" sz="2200" b="1" kern="0" dirty="0">
                <a:solidFill>
                  <a:schemeClr val="bg1"/>
                </a:solidFill>
                <a:ea typeface="ＭＳ Ｐゴシック" charset="-128"/>
              </a:rPr>
              <a:t>quality of life while simultaneously stimulating economic activity across the state.  This study found </a:t>
            </a:r>
            <a:r>
              <a:rPr lang="en-US" sz="2200" b="1" kern="0" dirty="0" smtClean="0">
                <a:solidFill>
                  <a:schemeClr val="bg1"/>
                </a:solidFill>
                <a:ea typeface="ＭＳ Ｐゴシック" charset="-128"/>
              </a:rPr>
              <a:t>that </a:t>
            </a:r>
            <a:r>
              <a:rPr lang="en-US" sz="2200" b="1" kern="0" dirty="0">
                <a:solidFill>
                  <a:srgbClr val="FFCC00"/>
                </a:solidFill>
                <a:ea typeface="ＭＳ Ｐゴシック" charset="-128"/>
              </a:rPr>
              <a:t>every $1 invested in </a:t>
            </a:r>
            <a:r>
              <a:rPr lang="en-US" sz="2200" b="1" kern="0" dirty="0" smtClean="0">
                <a:solidFill>
                  <a:srgbClr val="FFCC00"/>
                </a:solidFill>
                <a:ea typeface="ＭＳ Ｐゴシック" charset="-128"/>
              </a:rPr>
              <a:t>land conservation </a:t>
            </a:r>
            <a:r>
              <a:rPr lang="en-US" sz="2200" b="1" kern="0" dirty="0">
                <a:solidFill>
                  <a:srgbClr val="FFCC00"/>
                </a:solidFill>
                <a:ea typeface="ＭＳ Ｐゴシック" charset="-128"/>
              </a:rPr>
              <a:t>by New Hampshire returns $11 </a:t>
            </a:r>
            <a:r>
              <a:rPr lang="en-US" sz="2200" b="1" kern="0" dirty="0" smtClean="0">
                <a:solidFill>
                  <a:srgbClr val="FFCC00"/>
                </a:solidFill>
                <a:ea typeface="ＭＳ Ｐゴシック" charset="-128"/>
              </a:rPr>
              <a:t>in economic </a:t>
            </a:r>
            <a:r>
              <a:rPr lang="en-US" sz="2200" b="1" kern="0" dirty="0">
                <a:solidFill>
                  <a:srgbClr val="FFCC00"/>
                </a:solidFill>
                <a:ea typeface="ＭＳ Ｐゴシック" charset="-128"/>
              </a:rPr>
              <a:t>value of natural goods and </a:t>
            </a:r>
            <a:r>
              <a:rPr lang="en-US" sz="2200" b="1" kern="0" dirty="0" smtClean="0">
                <a:solidFill>
                  <a:srgbClr val="FFCC00"/>
                </a:solidFill>
                <a:ea typeface="ＭＳ Ｐゴシック" charset="-128"/>
              </a:rPr>
              <a:t>services</a:t>
            </a:r>
            <a:r>
              <a:rPr lang="en-US" sz="2200" b="1" kern="0" dirty="0" smtClean="0">
                <a:solidFill>
                  <a:schemeClr val="bg1"/>
                </a:solidFill>
                <a:ea typeface="ＭＳ Ｐゴシック" charset="-128"/>
              </a:rPr>
              <a:t>.”</a:t>
            </a:r>
          </a:p>
          <a:p>
            <a:pPr lvl="0">
              <a:spcBef>
                <a:spcPct val="20000"/>
              </a:spcBef>
              <a:buClr>
                <a:srgbClr val="FFC000"/>
              </a:buClr>
              <a:buSzPct val="125000"/>
            </a:pPr>
            <a:endParaRPr lang="en-US" sz="2200" b="1" kern="0" dirty="0" smtClean="0">
              <a:solidFill>
                <a:srgbClr val="EDC074"/>
              </a:solidFill>
              <a:ea typeface="ＭＳ Ｐゴシック" charset="-128"/>
            </a:endParaRPr>
          </a:p>
          <a:p>
            <a:pPr marL="457200" lvl="0" indent="-457200">
              <a:spcBef>
                <a:spcPct val="20000"/>
              </a:spcBef>
              <a:buClr>
                <a:srgbClr val="FFC000"/>
              </a:buClr>
              <a:buSzPct val="125000"/>
            </a:pPr>
            <a:r>
              <a:rPr lang="en-US" sz="1400" b="1" kern="0" dirty="0">
                <a:solidFill>
                  <a:srgbClr val="FFFFFF"/>
                </a:solidFill>
                <a:ea typeface="ＭＳ Ｐゴシック" charset="-128"/>
              </a:rPr>
              <a:t>Trust for Public Land, 2014, New Hampshire's Return on Investment in Land Conservation, Trust for Public Land.</a:t>
            </a:r>
            <a:endParaRPr lang="en-US" sz="1400" b="1" kern="0" dirty="0">
              <a:solidFill>
                <a:srgbClr val="FFFFFF"/>
              </a:solidFill>
              <a:latin typeface="Arial"/>
              <a:ea typeface="ＭＳ Ｐゴシック" charset="-128"/>
            </a:endParaRPr>
          </a:p>
        </p:txBody>
      </p:sp>
    </p:spTree>
    <p:extLst>
      <p:ext uri="{BB962C8B-B14F-4D97-AF65-F5344CB8AC3E}">
        <p14:creationId xmlns:p14="http://schemas.microsoft.com/office/powerpoint/2010/main" val="3619391856"/>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EDC074"/>
                </a:solidFill>
              </a:rPr>
              <a:t>Real-World Value     </a:t>
            </a:r>
            <a:r>
              <a:rPr lang="en-US" sz="2000" i="1" dirty="0" smtClean="0">
                <a:solidFill>
                  <a:srgbClr val="EDC074"/>
                </a:solidFill>
              </a:rPr>
              <a:t>National </a:t>
            </a:r>
            <a:r>
              <a:rPr lang="en-US" sz="2000" i="1" dirty="0">
                <a:solidFill>
                  <a:srgbClr val="EDC074"/>
                </a:solidFill>
              </a:rPr>
              <a:t>Land Cover Database</a:t>
            </a:r>
            <a:endParaRPr lang="en-US" dirty="0">
              <a:solidFill>
                <a:srgbClr val="EDC074"/>
              </a:solidFill>
            </a:endParaRPr>
          </a:p>
        </p:txBody>
      </p:sp>
      <p:sp>
        <p:nvSpPr>
          <p:cNvPr id="4" name="Content Placeholder 3"/>
          <p:cNvSpPr>
            <a:spLocks noGrp="1"/>
          </p:cNvSpPr>
          <p:nvPr>
            <p:ph idx="1"/>
          </p:nvPr>
        </p:nvSpPr>
        <p:spPr>
          <a:xfrm>
            <a:off x="457200" y="1295400"/>
            <a:ext cx="2362200" cy="381000"/>
          </a:xfrm>
        </p:spPr>
        <p:txBody>
          <a:bodyPr/>
          <a:lstStyle/>
          <a:p>
            <a:pPr marL="0" indent="0" algn="ctr">
              <a:buNone/>
            </a:pPr>
            <a:r>
              <a:rPr lang="en-US" sz="2000" dirty="0">
                <a:solidFill>
                  <a:srgbClr val="CCFF66"/>
                </a:solidFill>
              </a:rPr>
              <a:t>air</a:t>
            </a:r>
            <a:r>
              <a:rPr lang="en-US" sz="2300" dirty="0">
                <a:solidFill>
                  <a:srgbClr val="CCFF66"/>
                </a:solidFill>
              </a:rPr>
              <a:t> </a:t>
            </a:r>
            <a:r>
              <a:rPr lang="en-US" sz="2000" dirty="0" smtClean="0">
                <a:solidFill>
                  <a:srgbClr val="CCFF66"/>
                </a:solidFill>
              </a:rPr>
              <a:t>dispersion</a:t>
            </a:r>
            <a:endParaRPr lang="en-US" sz="2000" dirty="0" smtClean="0"/>
          </a:p>
        </p:txBody>
      </p:sp>
      <p:sp>
        <p:nvSpPr>
          <p:cNvPr id="7" name="Content Placeholder 3"/>
          <p:cNvSpPr txBox="1">
            <a:spLocks/>
          </p:cNvSpPr>
          <p:nvPr/>
        </p:nvSpPr>
        <p:spPr bwMode="auto">
          <a:xfrm>
            <a:off x="4038600" y="1295400"/>
            <a:ext cx="2590800" cy="3810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lgn="ctr">
              <a:spcBef>
                <a:spcPct val="20000"/>
              </a:spcBef>
              <a:buClr>
                <a:srgbClr val="FFC000"/>
              </a:buClr>
              <a:buSzPct val="125000"/>
            </a:pPr>
            <a:r>
              <a:rPr lang="en-US" sz="2000" b="1" dirty="0" smtClean="0">
                <a:solidFill>
                  <a:schemeClr val="bg1"/>
                </a:solidFill>
              </a:rPr>
              <a:t>atlas</a:t>
            </a:r>
            <a:r>
              <a:rPr lang="en-US" sz="2300" b="1" dirty="0" smtClean="0">
                <a:solidFill>
                  <a:schemeClr val="bg1"/>
                </a:solidFill>
              </a:rPr>
              <a:t> </a:t>
            </a:r>
            <a:r>
              <a:rPr lang="en-US" sz="2000" b="1" dirty="0" smtClean="0">
                <a:solidFill>
                  <a:schemeClr val="bg1"/>
                </a:solidFill>
              </a:rPr>
              <a:t>compilation</a:t>
            </a:r>
            <a:endParaRPr kumimoji="0" lang="en-US" sz="2000" b="1" i="0" u="none" strike="noStrike" kern="0" cap="none" spc="0" normalizeH="0" baseline="0" noProof="0" dirty="0" smtClean="0">
              <a:ln>
                <a:noFill/>
              </a:ln>
              <a:solidFill>
                <a:schemeClr val="bg1"/>
              </a:solidFill>
              <a:effectLst/>
              <a:uLnTx/>
              <a:uFillTx/>
              <a:latin typeface="+mn-lt"/>
              <a:ea typeface="ＭＳ Ｐゴシック" charset="-128"/>
              <a:cs typeface="ＭＳ Ｐゴシック" charset="-128"/>
            </a:endParaRPr>
          </a:p>
        </p:txBody>
      </p:sp>
      <p:sp>
        <p:nvSpPr>
          <p:cNvPr id="8" name="Content Placeholder 3"/>
          <p:cNvSpPr txBox="1">
            <a:spLocks/>
          </p:cNvSpPr>
          <p:nvPr/>
        </p:nvSpPr>
        <p:spPr bwMode="auto">
          <a:xfrm>
            <a:off x="2514600" y="1219200"/>
            <a:ext cx="1752600" cy="3810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lgn="ctr">
              <a:spcBef>
                <a:spcPct val="20000"/>
              </a:spcBef>
              <a:buClr>
                <a:srgbClr val="FFC000"/>
              </a:buClr>
              <a:buSzPct val="125000"/>
            </a:pPr>
            <a:r>
              <a:rPr lang="en-US" sz="2000" b="1" dirty="0" smtClean="0">
                <a:solidFill>
                  <a:srgbClr val="D68F1C"/>
                </a:solidFill>
              </a:rPr>
              <a:t>air</a:t>
            </a:r>
            <a:r>
              <a:rPr lang="en-US" sz="2300" b="1" dirty="0" smtClean="0">
                <a:solidFill>
                  <a:srgbClr val="D68F1C"/>
                </a:solidFill>
              </a:rPr>
              <a:t> </a:t>
            </a:r>
            <a:r>
              <a:rPr lang="en-US" sz="2000" b="1" dirty="0" smtClean="0">
                <a:solidFill>
                  <a:srgbClr val="D68F1C"/>
                </a:solidFill>
              </a:rPr>
              <a:t>quality</a:t>
            </a:r>
            <a:endParaRPr kumimoji="0" lang="en-US" sz="2000" b="1" i="0" u="none" strike="noStrike" kern="0" cap="none" spc="0" normalizeH="0" baseline="0" noProof="0" dirty="0" smtClean="0">
              <a:ln>
                <a:noFill/>
              </a:ln>
              <a:solidFill>
                <a:schemeClr val="bg1"/>
              </a:solidFill>
              <a:effectLst/>
              <a:uLnTx/>
              <a:uFillTx/>
              <a:latin typeface="+mn-lt"/>
              <a:ea typeface="ＭＳ Ｐゴシック" charset="-128"/>
              <a:cs typeface="ＭＳ Ｐゴシック" charset="-128"/>
            </a:endParaRPr>
          </a:p>
        </p:txBody>
      </p:sp>
      <p:sp>
        <p:nvSpPr>
          <p:cNvPr id="10" name="Content Placeholder 3"/>
          <p:cNvSpPr txBox="1">
            <a:spLocks/>
          </p:cNvSpPr>
          <p:nvPr/>
        </p:nvSpPr>
        <p:spPr bwMode="auto">
          <a:xfrm>
            <a:off x="5486400" y="1752600"/>
            <a:ext cx="2362200" cy="3810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lgn="ctr">
              <a:spcBef>
                <a:spcPct val="20000"/>
              </a:spcBef>
              <a:buClr>
                <a:srgbClr val="FFC000"/>
              </a:buClr>
              <a:buSzPct val="125000"/>
            </a:pPr>
            <a:r>
              <a:rPr lang="en-US" sz="2000" b="1" dirty="0" smtClean="0">
                <a:solidFill>
                  <a:srgbClr val="CCFF66"/>
                </a:solidFill>
              </a:rPr>
              <a:t>climate</a:t>
            </a:r>
            <a:r>
              <a:rPr lang="en-US" sz="2300" b="1" dirty="0" smtClean="0">
                <a:solidFill>
                  <a:srgbClr val="CCFF66"/>
                </a:solidFill>
              </a:rPr>
              <a:t> </a:t>
            </a:r>
            <a:r>
              <a:rPr lang="en-US" sz="2000" b="1" dirty="0" smtClean="0">
                <a:solidFill>
                  <a:srgbClr val="CCFF66"/>
                </a:solidFill>
              </a:rPr>
              <a:t>change</a:t>
            </a:r>
            <a:endParaRPr kumimoji="0" lang="en-US" sz="2000" b="1" i="0" u="none" strike="noStrike" kern="0" cap="none" spc="0" normalizeH="0" baseline="0" noProof="0" dirty="0" smtClean="0">
              <a:ln>
                <a:noFill/>
              </a:ln>
              <a:solidFill>
                <a:schemeClr val="bg1"/>
              </a:solidFill>
              <a:effectLst/>
              <a:uLnTx/>
              <a:uFillTx/>
              <a:latin typeface="+mn-lt"/>
              <a:ea typeface="ＭＳ Ｐゴシック" charset="-128"/>
              <a:cs typeface="ＭＳ Ｐゴシック" charset="-128"/>
            </a:endParaRPr>
          </a:p>
        </p:txBody>
      </p:sp>
      <p:sp>
        <p:nvSpPr>
          <p:cNvPr id="11" name="Content Placeholder 3"/>
          <p:cNvSpPr txBox="1">
            <a:spLocks/>
          </p:cNvSpPr>
          <p:nvPr/>
        </p:nvSpPr>
        <p:spPr bwMode="auto">
          <a:xfrm>
            <a:off x="6096000" y="2133600"/>
            <a:ext cx="2743200" cy="3810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lgn="ctr">
              <a:spcBef>
                <a:spcPct val="20000"/>
              </a:spcBef>
              <a:buClr>
                <a:srgbClr val="FFC000"/>
              </a:buClr>
              <a:buSzPct val="125000"/>
            </a:pPr>
            <a:r>
              <a:rPr lang="en-US" sz="2000" b="1" dirty="0" smtClean="0">
                <a:solidFill>
                  <a:srgbClr val="CCFF66"/>
                </a:solidFill>
              </a:rPr>
              <a:t>ecosystem health</a:t>
            </a:r>
            <a:endParaRPr kumimoji="0" lang="en-US" sz="2000" b="1" i="0" u="none" strike="noStrike" kern="0" cap="none" spc="0" normalizeH="0" baseline="0" noProof="0" dirty="0" smtClean="0">
              <a:ln>
                <a:noFill/>
              </a:ln>
              <a:solidFill>
                <a:schemeClr val="bg1"/>
              </a:solidFill>
              <a:effectLst/>
              <a:uLnTx/>
              <a:uFillTx/>
              <a:latin typeface="+mn-lt"/>
              <a:ea typeface="ＭＳ Ｐゴシック" charset="-128"/>
              <a:cs typeface="ＭＳ Ｐゴシック" charset="-128"/>
            </a:endParaRPr>
          </a:p>
        </p:txBody>
      </p:sp>
      <p:sp>
        <p:nvSpPr>
          <p:cNvPr id="12" name="Content Placeholder 3"/>
          <p:cNvSpPr txBox="1">
            <a:spLocks/>
          </p:cNvSpPr>
          <p:nvPr/>
        </p:nvSpPr>
        <p:spPr bwMode="auto">
          <a:xfrm>
            <a:off x="2590800" y="2133600"/>
            <a:ext cx="3657600" cy="3810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lgn="ctr">
              <a:spcBef>
                <a:spcPct val="20000"/>
              </a:spcBef>
              <a:buClr>
                <a:srgbClr val="FFC000"/>
              </a:buClr>
              <a:buSzPct val="125000"/>
            </a:pPr>
            <a:r>
              <a:rPr lang="en-US" sz="2000" b="1" dirty="0" smtClean="0">
                <a:solidFill>
                  <a:srgbClr val="00B0F0"/>
                </a:solidFill>
              </a:rPr>
              <a:t>economic</a:t>
            </a:r>
            <a:r>
              <a:rPr lang="en-US" sz="2300" b="1" dirty="0" smtClean="0">
                <a:solidFill>
                  <a:srgbClr val="00B0F0"/>
                </a:solidFill>
              </a:rPr>
              <a:t> </a:t>
            </a:r>
            <a:r>
              <a:rPr lang="en-US" sz="2000" b="1" dirty="0" smtClean="0">
                <a:solidFill>
                  <a:srgbClr val="00B0F0"/>
                </a:solidFill>
              </a:rPr>
              <a:t>development</a:t>
            </a:r>
            <a:endParaRPr kumimoji="0" lang="en-US" sz="2000" b="1" i="0" u="none" strike="noStrike" kern="0" cap="none" spc="0" normalizeH="0" baseline="0" noProof="0" dirty="0" smtClean="0">
              <a:ln>
                <a:noFill/>
              </a:ln>
              <a:solidFill>
                <a:schemeClr val="bg1"/>
              </a:solidFill>
              <a:effectLst/>
              <a:uLnTx/>
              <a:uFillTx/>
              <a:latin typeface="+mn-lt"/>
              <a:ea typeface="ＭＳ Ｐゴシック" charset="-128"/>
              <a:cs typeface="ＭＳ Ｐゴシック" charset="-128"/>
            </a:endParaRPr>
          </a:p>
        </p:txBody>
      </p:sp>
      <p:sp>
        <p:nvSpPr>
          <p:cNvPr id="13" name="Content Placeholder 3"/>
          <p:cNvSpPr txBox="1">
            <a:spLocks/>
          </p:cNvSpPr>
          <p:nvPr/>
        </p:nvSpPr>
        <p:spPr bwMode="auto">
          <a:xfrm>
            <a:off x="2971800" y="5410200"/>
            <a:ext cx="2362200" cy="3810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lgn="ctr">
              <a:spcBef>
                <a:spcPct val="20000"/>
              </a:spcBef>
              <a:buClr>
                <a:srgbClr val="FFC000"/>
              </a:buClr>
              <a:buSzPct val="125000"/>
            </a:pPr>
            <a:r>
              <a:rPr lang="en-US" sz="2000" b="1" dirty="0" smtClean="0">
                <a:solidFill>
                  <a:srgbClr val="00B0F0"/>
                </a:solidFill>
              </a:rPr>
              <a:t>water</a:t>
            </a:r>
            <a:r>
              <a:rPr lang="en-US" sz="2300" b="1" dirty="0" smtClean="0">
                <a:solidFill>
                  <a:srgbClr val="00B0F0"/>
                </a:solidFill>
              </a:rPr>
              <a:t> </a:t>
            </a:r>
            <a:r>
              <a:rPr lang="en-US" sz="2000" b="1" dirty="0" smtClean="0">
                <a:solidFill>
                  <a:srgbClr val="00B0F0"/>
                </a:solidFill>
              </a:rPr>
              <a:t>quality</a:t>
            </a:r>
            <a:endParaRPr kumimoji="0" lang="en-US" sz="2000" b="1" i="0" u="none" strike="noStrike" kern="0" cap="none" spc="0" normalizeH="0" baseline="0" noProof="0" dirty="0" smtClean="0">
              <a:ln>
                <a:noFill/>
              </a:ln>
              <a:solidFill>
                <a:schemeClr val="bg1"/>
              </a:solidFill>
              <a:effectLst/>
              <a:uLnTx/>
              <a:uFillTx/>
              <a:latin typeface="+mn-lt"/>
              <a:ea typeface="ＭＳ Ｐゴシック" charset="-128"/>
              <a:cs typeface="ＭＳ Ｐゴシック" charset="-128"/>
            </a:endParaRPr>
          </a:p>
        </p:txBody>
      </p:sp>
      <p:sp>
        <p:nvSpPr>
          <p:cNvPr id="14" name="Content Placeholder 3"/>
          <p:cNvSpPr txBox="1">
            <a:spLocks/>
          </p:cNvSpPr>
          <p:nvPr/>
        </p:nvSpPr>
        <p:spPr bwMode="auto">
          <a:xfrm>
            <a:off x="2133600" y="4953000"/>
            <a:ext cx="3048000" cy="3810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lgn="ctr">
              <a:spcBef>
                <a:spcPct val="20000"/>
              </a:spcBef>
              <a:buClr>
                <a:srgbClr val="FFC000"/>
              </a:buClr>
              <a:buSzPct val="125000"/>
            </a:pPr>
            <a:r>
              <a:rPr lang="en-US" sz="2000" b="1" dirty="0" smtClean="0">
                <a:solidFill>
                  <a:srgbClr val="00B0F0"/>
                </a:solidFill>
              </a:rPr>
              <a:t>telecommunications</a:t>
            </a:r>
            <a:endParaRPr kumimoji="0" lang="en-US" sz="2000" b="1" i="0" u="none" strike="noStrike" kern="0" cap="none" spc="0" normalizeH="0" baseline="0" noProof="0" dirty="0" smtClean="0">
              <a:ln>
                <a:noFill/>
              </a:ln>
              <a:solidFill>
                <a:schemeClr val="bg1"/>
              </a:solidFill>
              <a:effectLst/>
              <a:uLnTx/>
              <a:uFillTx/>
              <a:latin typeface="+mn-lt"/>
              <a:ea typeface="ＭＳ Ｐゴシック" charset="-128"/>
              <a:cs typeface="ＭＳ Ｐゴシック" charset="-128"/>
            </a:endParaRPr>
          </a:p>
        </p:txBody>
      </p:sp>
      <p:sp>
        <p:nvSpPr>
          <p:cNvPr id="15" name="Content Placeholder 3"/>
          <p:cNvSpPr txBox="1">
            <a:spLocks/>
          </p:cNvSpPr>
          <p:nvPr/>
        </p:nvSpPr>
        <p:spPr bwMode="auto">
          <a:xfrm>
            <a:off x="533400" y="1676400"/>
            <a:ext cx="2362200" cy="3810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lgn="ctr">
              <a:spcBef>
                <a:spcPct val="20000"/>
              </a:spcBef>
              <a:buClr>
                <a:srgbClr val="FFC000"/>
              </a:buClr>
              <a:buSzPct val="125000"/>
            </a:pPr>
            <a:r>
              <a:rPr lang="en-US" sz="2000" b="1" dirty="0" smtClean="0">
                <a:solidFill>
                  <a:srgbClr val="FFFF00"/>
                </a:solidFill>
                <a:latin typeface="+mn-lt"/>
              </a:rPr>
              <a:t>carbon</a:t>
            </a:r>
            <a:r>
              <a:rPr lang="en-US" sz="2300" b="1" dirty="0" smtClean="0"/>
              <a:t> </a:t>
            </a:r>
            <a:r>
              <a:rPr lang="en-US" sz="2000" b="1" dirty="0" smtClean="0">
                <a:solidFill>
                  <a:srgbClr val="FFFF00"/>
                </a:solidFill>
              </a:rPr>
              <a:t>flux</a:t>
            </a:r>
            <a:endParaRPr kumimoji="0" lang="en-US" sz="2000" b="1" i="0" u="none" strike="noStrike" kern="0" cap="none" spc="0" normalizeH="0" baseline="0" noProof="0" dirty="0" smtClean="0">
              <a:ln>
                <a:noFill/>
              </a:ln>
              <a:solidFill>
                <a:schemeClr val="bg1"/>
              </a:solidFill>
              <a:effectLst/>
              <a:uLnTx/>
              <a:uFillTx/>
              <a:latin typeface="+mn-lt"/>
              <a:ea typeface="ＭＳ Ｐゴシック" charset="-128"/>
              <a:cs typeface="ＭＳ Ｐゴシック" charset="-128"/>
            </a:endParaRPr>
          </a:p>
        </p:txBody>
      </p:sp>
      <p:sp>
        <p:nvSpPr>
          <p:cNvPr id="16" name="Content Placeholder 3"/>
          <p:cNvSpPr txBox="1">
            <a:spLocks/>
          </p:cNvSpPr>
          <p:nvPr/>
        </p:nvSpPr>
        <p:spPr bwMode="auto">
          <a:xfrm>
            <a:off x="4800600" y="4953000"/>
            <a:ext cx="2362200" cy="3810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lgn="ctr">
              <a:spcBef>
                <a:spcPct val="20000"/>
              </a:spcBef>
              <a:buClr>
                <a:srgbClr val="FFC000"/>
              </a:buClr>
              <a:buSzPct val="125000"/>
            </a:pPr>
            <a:r>
              <a:rPr lang="en-US" sz="2000" b="1" dirty="0" smtClean="0">
                <a:solidFill>
                  <a:srgbClr val="FF9966"/>
                </a:solidFill>
                <a:latin typeface="+mn-lt"/>
              </a:rPr>
              <a:t>urban growth</a:t>
            </a:r>
            <a:endParaRPr kumimoji="0" lang="en-US" sz="2000" b="1" i="0" u="none" strike="noStrike" kern="0" cap="none" spc="0" normalizeH="0" baseline="0" noProof="0" dirty="0" smtClean="0">
              <a:ln>
                <a:noFill/>
              </a:ln>
              <a:solidFill>
                <a:schemeClr val="bg1"/>
              </a:solidFill>
              <a:effectLst/>
              <a:uLnTx/>
              <a:uFillTx/>
              <a:latin typeface="+mn-lt"/>
              <a:ea typeface="ＭＳ Ｐゴシック" charset="-128"/>
              <a:cs typeface="ＭＳ Ｐゴシック" charset="-128"/>
            </a:endParaRPr>
          </a:p>
        </p:txBody>
      </p:sp>
      <p:sp>
        <p:nvSpPr>
          <p:cNvPr id="18" name="Content Placeholder 3"/>
          <p:cNvSpPr txBox="1">
            <a:spLocks/>
          </p:cNvSpPr>
          <p:nvPr/>
        </p:nvSpPr>
        <p:spPr bwMode="auto">
          <a:xfrm>
            <a:off x="5791200" y="2438400"/>
            <a:ext cx="3048000" cy="3810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lgn="ctr">
              <a:spcBef>
                <a:spcPct val="20000"/>
              </a:spcBef>
              <a:buClr>
                <a:srgbClr val="FFC000"/>
              </a:buClr>
              <a:buSzPct val="125000"/>
            </a:pPr>
            <a:r>
              <a:rPr lang="en-US" sz="2000" b="1" dirty="0" smtClean="0">
                <a:solidFill>
                  <a:srgbClr val="00B0F0"/>
                </a:solidFill>
              </a:rPr>
              <a:t>energy</a:t>
            </a:r>
            <a:r>
              <a:rPr lang="en-US" sz="2300" b="1" dirty="0" smtClean="0">
                <a:solidFill>
                  <a:srgbClr val="00B0F0"/>
                </a:solidFill>
              </a:rPr>
              <a:t> </a:t>
            </a:r>
            <a:r>
              <a:rPr lang="en-US" sz="2000" b="1" dirty="0" smtClean="0">
                <a:solidFill>
                  <a:srgbClr val="00B0F0"/>
                </a:solidFill>
              </a:rPr>
              <a:t>development</a:t>
            </a:r>
            <a:endParaRPr kumimoji="0" lang="en-US" sz="2000" b="1" i="0" u="none" strike="noStrike" kern="0" cap="none" spc="0" normalizeH="0" baseline="0" noProof="0" dirty="0" smtClean="0">
              <a:ln>
                <a:noFill/>
              </a:ln>
              <a:solidFill>
                <a:schemeClr val="bg1"/>
              </a:solidFill>
              <a:effectLst/>
              <a:uLnTx/>
              <a:uFillTx/>
              <a:latin typeface="+mn-lt"/>
              <a:ea typeface="ＭＳ Ｐゴシック" charset="-128"/>
              <a:cs typeface="ＭＳ Ｐゴシック" charset="-128"/>
            </a:endParaRPr>
          </a:p>
        </p:txBody>
      </p:sp>
      <p:sp>
        <p:nvSpPr>
          <p:cNvPr id="19" name="Content Placeholder 3"/>
          <p:cNvSpPr txBox="1">
            <a:spLocks/>
          </p:cNvSpPr>
          <p:nvPr/>
        </p:nvSpPr>
        <p:spPr bwMode="auto">
          <a:xfrm>
            <a:off x="2819400" y="2514600"/>
            <a:ext cx="3200400" cy="3810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lgn="ctr">
              <a:spcBef>
                <a:spcPct val="20000"/>
              </a:spcBef>
              <a:buClr>
                <a:srgbClr val="FFC000"/>
              </a:buClr>
              <a:buSzPct val="125000"/>
            </a:pPr>
            <a:r>
              <a:rPr lang="en-US" sz="2000" b="1" dirty="0" smtClean="0">
                <a:solidFill>
                  <a:srgbClr val="EDC074"/>
                </a:solidFill>
              </a:rPr>
              <a:t>emergency</a:t>
            </a:r>
            <a:r>
              <a:rPr lang="en-US" sz="2300" b="1" dirty="0" smtClean="0">
                <a:solidFill>
                  <a:srgbClr val="EDC074"/>
                </a:solidFill>
              </a:rPr>
              <a:t> </a:t>
            </a:r>
            <a:r>
              <a:rPr lang="en-US" sz="2000" b="1" dirty="0" smtClean="0">
                <a:solidFill>
                  <a:srgbClr val="EDC074"/>
                </a:solidFill>
              </a:rPr>
              <a:t>response</a:t>
            </a:r>
            <a:endParaRPr kumimoji="0" lang="en-US" sz="2000" b="1" i="0" u="none" strike="noStrike" kern="0" cap="none" spc="0" normalizeH="0" baseline="0" noProof="0" dirty="0" smtClean="0">
              <a:ln>
                <a:noFill/>
              </a:ln>
              <a:solidFill>
                <a:schemeClr val="bg1"/>
              </a:solidFill>
              <a:effectLst/>
              <a:uLnTx/>
              <a:uFillTx/>
              <a:latin typeface="+mn-lt"/>
              <a:ea typeface="ＭＳ Ｐゴシック" charset="-128"/>
              <a:cs typeface="ＭＳ Ｐゴシック" charset="-128"/>
            </a:endParaRPr>
          </a:p>
        </p:txBody>
      </p:sp>
      <p:sp>
        <p:nvSpPr>
          <p:cNvPr id="20" name="Content Placeholder 3"/>
          <p:cNvSpPr txBox="1">
            <a:spLocks/>
          </p:cNvSpPr>
          <p:nvPr/>
        </p:nvSpPr>
        <p:spPr bwMode="auto">
          <a:xfrm>
            <a:off x="457200" y="4572000"/>
            <a:ext cx="2895600" cy="3810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lgn="ctr">
              <a:spcBef>
                <a:spcPct val="20000"/>
              </a:spcBef>
              <a:buClr>
                <a:srgbClr val="FFC000"/>
              </a:buClr>
              <a:buSzPct val="125000"/>
            </a:pPr>
            <a:r>
              <a:rPr lang="en-US" sz="2000" b="1" dirty="0" smtClean="0">
                <a:solidFill>
                  <a:srgbClr val="CCFF66"/>
                </a:solidFill>
              </a:rPr>
              <a:t>national</a:t>
            </a:r>
            <a:r>
              <a:rPr lang="en-US" sz="2300" b="1" dirty="0" smtClean="0">
                <a:solidFill>
                  <a:srgbClr val="CCFF66"/>
                </a:solidFill>
              </a:rPr>
              <a:t> </a:t>
            </a:r>
            <a:r>
              <a:rPr lang="en-US" sz="2000" b="1" dirty="0" smtClean="0">
                <a:solidFill>
                  <a:srgbClr val="CCFF66"/>
                </a:solidFill>
              </a:rPr>
              <a:t>security</a:t>
            </a:r>
            <a:endParaRPr kumimoji="0" lang="en-US" sz="2000" b="1" i="0" u="none" strike="noStrike" kern="0" cap="none" spc="0" normalizeH="0" baseline="0" noProof="0" dirty="0" smtClean="0">
              <a:ln>
                <a:noFill/>
              </a:ln>
              <a:solidFill>
                <a:schemeClr val="bg1"/>
              </a:solidFill>
              <a:effectLst/>
              <a:uLnTx/>
              <a:uFillTx/>
              <a:latin typeface="+mn-lt"/>
              <a:ea typeface="ＭＳ Ｐゴシック" charset="-128"/>
              <a:cs typeface="ＭＳ Ｐゴシック" charset="-128"/>
            </a:endParaRPr>
          </a:p>
        </p:txBody>
      </p:sp>
      <p:sp>
        <p:nvSpPr>
          <p:cNvPr id="21" name="Content Placeholder 3"/>
          <p:cNvSpPr txBox="1">
            <a:spLocks/>
          </p:cNvSpPr>
          <p:nvPr/>
        </p:nvSpPr>
        <p:spPr bwMode="auto">
          <a:xfrm>
            <a:off x="6629400" y="4876800"/>
            <a:ext cx="2362200" cy="3810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lgn="ctr">
              <a:spcBef>
                <a:spcPct val="20000"/>
              </a:spcBef>
              <a:buClr>
                <a:srgbClr val="FFC000"/>
              </a:buClr>
              <a:buSzPct val="125000"/>
            </a:pPr>
            <a:r>
              <a:rPr lang="en-US" sz="2000" b="1" dirty="0" smtClean="0">
                <a:solidFill>
                  <a:srgbClr val="FFFF00"/>
                </a:solidFill>
                <a:latin typeface="+mn-lt"/>
              </a:rPr>
              <a:t>U.S. census</a:t>
            </a:r>
            <a:endParaRPr kumimoji="0" lang="en-US" sz="2000" b="1" i="0" u="none" strike="noStrike" kern="0" cap="none" spc="0" normalizeH="0" baseline="0" noProof="0" dirty="0" smtClean="0">
              <a:ln>
                <a:noFill/>
              </a:ln>
              <a:solidFill>
                <a:schemeClr val="bg1"/>
              </a:solidFill>
              <a:effectLst/>
              <a:uLnTx/>
              <a:uFillTx/>
              <a:latin typeface="+mn-lt"/>
              <a:ea typeface="ＭＳ Ｐゴシック" charset="-128"/>
              <a:cs typeface="ＭＳ Ｐゴシック" charset="-128"/>
            </a:endParaRPr>
          </a:p>
        </p:txBody>
      </p:sp>
      <p:sp>
        <p:nvSpPr>
          <p:cNvPr id="22" name="Content Placeholder 3"/>
          <p:cNvSpPr txBox="1">
            <a:spLocks/>
          </p:cNvSpPr>
          <p:nvPr/>
        </p:nvSpPr>
        <p:spPr bwMode="auto">
          <a:xfrm>
            <a:off x="6324600" y="3657600"/>
            <a:ext cx="2362200" cy="3810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lgn="ctr">
              <a:spcBef>
                <a:spcPct val="20000"/>
              </a:spcBef>
              <a:buClr>
                <a:srgbClr val="FFC000"/>
              </a:buClr>
              <a:buSzPct val="125000"/>
            </a:pPr>
            <a:r>
              <a:rPr lang="en-US" sz="2000" b="1" dirty="0" smtClean="0">
                <a:solidFill>
                  <a:srgbClr val="CCFF66"/>
                </a:solidFill>
              </a:rPr>
              <a:t>medical</a:t>
            </a:r>
            <a:r>
              <a:rPr lang="en-US" sz="2300" b="1" dirty="0" smtClean="0">
                <a:solidFill>
                  <a:srgbClr val="CCFF66"/>
                </a:solidFill>
              </a:rPr>
              <a:t> </a:t>
            </a:r>
            <a:r>
              <a:rPr lang="en-US" sz="2000" b="1" dirty="0" smtClean="0">
                <a:solidFill>
                  <a:srgbClr val="CCFF66"/>
                </a:solidFill>
              </a:rPr>
              <a:t>GIS</a:t>
            </a:r>
            <a:endParaRPr kumimoji="0" lang="en-US" sz="2000" b="1" i="0" u="none" strike="noStrike" kern="0" cap="none" spc="0" normalizeH="0" baseline="0" noProof="0" dirty="0" smtClean="0">
              <a:ln>
                <a:noFill/>
              </a:ln>
              <a:solidFill>
                <a:schemeClr val="bg1"/>
              </a:solidFill>
              <a:effectLst/>
              <a:uLnTx/>
              <a:uFillTx/>
              <a:latin typeface="+mn-lt"/>
              <a:ea typeface="ＭＳ Ｐゴシック" charset="-128"/>
              <a:cs typeface="ＭＳ Ｐゴシック" charset="-128"/>
            </a:endParaRPr>
          </a:p>
        </p:txBody>
      </p:sp>
      <p:sp>
        <p:nvSpPr>
          <p:cNvPr id="23" name="Content Placeholder 3"/>
          <p:cNvSpPr txBox="1">
            <a:spLocks/>
          </p:cNvSpPr>
          <p:nvPr/>
        </p:nvSpPr>
        <p:spPr bwMode="auto">
          <a:xfrm>
            <a:off x="609600" y="4191000"/>
            <a:ext cx="3886200" cy="3810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lgn="ctr">
              <a:spcBef>
                <a:spcPct val="20000"/>
              </a:spcBef>
              <a:buClr>
                <a:srgbClr val="FFC000"/>
              </a:buClr>
              <a:buSzPct val="125000"/>
            </a:pPr>
            <a:r>
              <a:rPr lang="en-US" sz="2000" b="1" dirty="0" smtClean="0">
                <a:solidFill>
                  <a:schemeClr val="bg1"/>
                </a:solidFill>
              </a:rPr>
              <a:t>military</a:t>
            </a:r>
            <a:r>
              <a:rPr lang="en-US" sz="2300" b="1" dirty="0" smtClean="0">
                <a:solidFill>
                  <a:schemeClr val="bg1"/>
                </a:solidFill>
              </a:rPr>
              <a:t> </a:t>
            </a:r>
            <a:r>
              <a:rPr lang="en-US" sz="2000" b="1" dirty="0" smtClean="0">
                <a:solidFill>
                  <a:schemeClr val="bg1"/>
                </a:solidFill>
              </a:rPr>
              <a:t>force</a:t>
            </a:r>
            <a:r>
              <a:rPr lang="en-US" sz="2300" b="1" dirty="0" smtClean="0">
                <a:solidFill>
                  <a:schemeClr val="bg1"/>
                </a:solidFill>
              </a:rPr>
              <a:t> </a:t>
            </a:r>
            <a:r>
              <a:rPr lang="en-US" sz="2000" b="1" dirty="0" smtClean="0">
                <a:solidFill>
                  <a:schemeClr val="bg1"/>
                </a:solidFill>
              </a:rPr>
              <a:t>protection</a:t>
            </a:r>
            <a:endParaRPr kumimoji="0" lang="en-US" sz="2000" b="1" i="0" u="none" strike="noStrike" kern="0" cap="none" spc="0" normalizeH="0" baseline="0" noProof="0" dirty="0" smtClean="0">
              <a:ln>
                <a:noFill/>
              </a:ln>
              <a:solidFill>
                <a:schemeClr val="bg1"/>
              </a:solidFill>
              <a:effectLst/>
              <a:uLnTx/>
              <a:uFillTx/>
              <a:latin typeface="+mn-lt"/>
              <a:ea typeface="ＭＳ Ｐゴシック" charset="-128"/>
              <a:cs typeface="ＭＳ Ｐゴシック" charset="-128"/>
            </a:endParaRPr>
          </a:p>
        </p:txBody>
      </p:sp>
      <p:sp>
        <p:nvSpPr>
          <p:cNvPr id="24" name="Content Placeholder 3"/>
          <p:cNvSpPr txBox="1">
            <a:spLocks/>
          </p:cNvSpPr>
          <p:nvPr/>
        </p:nvSpPr>
        <p:spPr bwMode="auto">
          <a:xfrm>
            <a:off x="6172200" y="3276600"/>
            <a:ext cx="2667000" cy="3810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lgn="ctr">
              <a:spcBef>
                <a:spcPct val="20000"/>
              </a:spcBef>
              <a:buClr>
                <a:srgbClr val="FFC000"/>
              </a:buClr>
              <a:buSzPct val="125000"/>
            </a:pPr>
            <a:r>
              <a:rPr lang="en-US" sz="2000" b="1" dirty="0" smtClean="0">
                <a:solidFill>
                  <a:srgbClr val="C0D2FE"/>
                </a:solidFill>
              </a:rPr>
              <a:t>land</a:t>
            </a:r>
            <a:r>
              <a:rPr lang="en-US" sz="2300" b="1" dirty="0" smtClean="0">
                <a:solidFill>
                  <a:srgbClr val="C0D2FE"/>
                </a:solidFill>
              </a:rPr>
              <a:t> </a:t>
            </a:r>
            <a:r>
              <a:rPr lang="en-US" sz="2000" b="1" dirty="0" smtClean="0">
                <a:solidFill>
                  <a:srgbClr val="C0D2FE"/>
                </a:solidFill>
              </a:rPr>
              <a:t>management</a:t>
            </a:r>
            <a:endParaRPr kumimoji="0" lang="en-US" sz="2000" b="1" i="0" u="none" strike="noStrike" kern="0" cap="none" spc="0" normalizeH="0" baseline="0" noProof="0" dirty="0" smtClean="0">
              <a:ln>
                <a:noFill/>
              </a:ln>
              <a:solidFill>
                <a:schemeClr val="bg1"/>
              </a:solidFill>
              <a:effectLst/>
              <a:uLnTx/>
              <a:uFillTx/>
              <a:latin typeface="+mn-lt"/>
              <a:ea typeface="ＭＳ Ｐゴシック" charset="-128"/>
              <a:cs typeface="ＭＳ Ｐゴシック" charset="-128"/>
            </a:endParaRPr>
          </a:p>
        </p:txBody>
      </p:sp>
      <p:sp>
        <p:nvSpPr>
          <p:cNvPr id="25" name="Content Placeholder 3"/>
          <p:cNvSpPr txBox="1">
            <a:spLocks/>
          </p:cNvSpPr>
          <p:nvPr/>
        </p:nvSpPr>
        <p:spPr bwMode="auto">
          <a:xfrm>
            <a:off x="2514600" y="2895600"/>
            <a:ext cx="2362200" cy="3810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lgn="ctr">
              <a:spcBef>
                <a:spcPct val="20000"/>
              </a:spcBef>
              <a:buClr>
                <a:srgbClr val="FFC000"/>
              </a:buClr>
              <a:buSzPct val="125000"/>
            </a:pPr>
            <a:r>
              <a:rPr lang="en-US" sz="2000" b="1" dirty="0" smtClean="0">
                <a:solidFill>
                  <a:srgbClr val="C0D2FE"/>
                </a:solidFill>
              </a:rPr>
              <a:t>fire</a:t>
            </a:r>
            <a:r>
              <a:rPr lang="en-US" sz="2300" b="1" dirty="0" smtClean="0">
                <a:solidFill>
                  <a:srgbClr val="C0D2FE"/>
                </a:solidFill>
              </a:rPr>
              <a:t> </a:t>
            </a:r>
            <a:r>
              <a:rPr lang="en-US" sz="2000" b="1" dirty="0" smtClean="0">
                <a:solidFill>
                  <a:srgbClr val="C0D2FE"/>
                </a:solidFill>
              </a:rPr>
              <a:t>fuels</a:t>
            </a:r>
            <a:endParaRPr kumimoji="0" lang="en-US" sz="2000" b="1" i="0" u="none" strike="noStrike" kern="0" cap="none" spc="0" normalizeH="0" baseline="0" noProof="0" dirty="0" smtClean="0">
              <a:ln>
                <a:noFill/>
              </a:ln>
              <a:solidFill>
                <a:schemeClr val="bg1"/>
              </a:solidFill>
              <a:effectLst/>
              <a:uLnTx/>
              <a:uFillTx/>
              <a:latin typeface="+mn-lt"/>
              <a:ea typeface="ＭＳ Ｐゴシック" charset="-128"/>
              <a:cs typeface="ＭＳ Ｐゴシック" charset="-128"/>
            </a:endParaRPr>
          </a:p>
        </p:txBody>
      </p:sp>
      <p:sp>
        <p:nvSpPr>
          <p:cNvPr id="26" name="Content Placeholder 3"/>
          <p:cNvSpPr txBox="1">
            <a:spLocks/>
          </p:cNvSpPr>
          <p:nvPr/>
        </p:nvSpPr>
        <p:spPr bwMode="auto">
          <a:xfrm>
            <a:off x="6248400" y="2895600"/>
            <a:ext cx="2590800" cy="3810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lgn="ctr">
              <a:spcBef>
                <a:spcPct val="20000"/>
              </a:spcBef>
              <a:buClr>
                <a:srgbClr val="FFC000"/>
              </a:buClr>
              <a:buSzPct val="125000"/>
            </a:pPr>
            <a:r>
              <a:rPr lang="en-US" sz="2000" b="1" dirty="0" smtClean="0">
                <a:solidFill>
                  <a:srgbClr val="EDC074"/>
                </a:solidFill>
              </a:rPr>
              <a:t>forest</a:t>
            </a:r>
            <a:r>
              <a:rPr lang="en-US" sz="2300" b="1" dirty="0" smtClean="0">
                <a:solidFill>
                  <a:srgbClr val="EDC074"/>
                </a:solidFill>
              </a:rPr>
              <a:t> </a:t>
            </a:r>
            <a:r>
              <a:rPr lang="en-US" sz="2000" b="1" dirty="0" smtClean="0">
                <a:solidFill>
                  <a:srgbClr val="EDC074"/>
                </a:solidFill>
              </a:rPr>
              <a:t>health</a:t>
            </a:r>
            <a:endParaRPr kumimoji="0" lang="en-US" sz="2000" b="1" i="0" u="none" strike="noStrike" kern="0" cap="none" spc="0" normalizeH="0" baseline="0" noProof="0" dirty="0" smtClean="0">
              <a:ln>
                <a:noFill/>
              </a:ln>
              <a:solidFill>
                <a:schemeClr val="bg1"/>
              </a:solidFill>
              <a:effectLst/>
              <a:uLnTx/>
              <a:uFillTx/>
              <a:latin typeface="+mn-lt"/>
              <a:ea typeface="ＭＳ Ｐゴシック" charset="-128"/>
              <a:cs typeface="ＭＳ Ｐゴシック" charset="-128"/>
            </a:endParaRPr>
          </a:p>
        </p:txBody>
      </p:sp>
      <p:sp>
        <p:nvSpPr>
          <p:cNvPr id="27" name="Content Placeholder 3"/>
          <p:cNvSpPr txBox="1">
            <a:spLocks/>
          </p:cNvSpPr>
          <p:nvPr/>
        </p:nvSpPr>
        <p:spPr bwMode="auto">
          <a:xfrm>
            <a:off x="2971800" y="4572000"/>
            <a:ext cx="3429000" cy="3810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lgn="ctr">
              <a:spcBef>
                <a:spcPct val="20000"/>
              </a:spcBef>
              <a:buClr>
                <a:srgbClr val="FFC000"/>
              </a:buClr>
              <a:buSzPct val="125000"/>
            </a:pPr>
            <a:r>
              <a:rPr lang="en-US" sz="2000" b="1" dirty="0" smtClean="0">
                <a:solidFill>
                  <a:srgbClr val="C0D2FE"/>
                </a:solidFill>
              </a:rPr>
              <a:t>pesticide management</a:t>
            </a:r>
            <a:endParaRPr kumimoji="0" lang="en-US" sz="2000" b="1" i="0" u="none" strike="noStrike" kern="0" cap="none" spc="0" normalizeH="0" baseline="0" noProof="0" dirty="0" smtClean="0">
              <a:ln>
                <a:noFill/>
              </a:ln>
              <a:solidFill>
                <a:schemeClr val="bg1"/>
              </a:solidFill>
              <a:effectLst/>
              <a:uLnTx/>
              <a:uFillTx/>
              <a:latin typeface="+mn-lt"/>
              <a:ea typeface="ＭＳ Ｐゴシック" charset="-128"/>
              <a:cs typeface="ＭＳ Ｐゴシック" charset="-128"/>
            </a:endParaRPr>
          </a:p>
        </p:txBody>
      </p:sp>
      <p:sp>
        <p:nvSpPr>
          <p:cNvPr id="28" name="Content Placeholder 3"/>
          <p:cNvSpPr txBox="1">
            <a:spLocks/>
          </p:cNvSpPr>
          <p:nvPr/>
        </p:nvSpPr>
        <p:spPr bwMode="auto">
          <a:xfrm>
            <a:off x="609600" y="2971800"/>
            <a:ext cx="2362200" cy="3810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lgn="ctr">
              <a:spcBef>
                <a:spcPct val="20000"/>
              </a:spcBef>
              <a:buClr>
                <a:srgbClr val="FFC000"/>
              </a:buClr>
              <a:buSzPct val="125000"/>
            </a:pPr>
            <a:r>
              <a:rPr lang="en-US" sz="2000" b="1" dirty="0" smtClean="0">
                <a:solidFill>
                  <a:srgbClr val="FFFF00"/>
                </a:solidFill>
              </a:rPr>
              <a:t>epidemiology</a:t>
            </a:r>
            <a:endParaRPr kumimoji="0" lang="en-US" sz="2000" b="1" i="0" u="none" strike="noStrike" kern="0" cap="none" spc="0" normalizeH="0" baseline="0" noProof="0" dirty="0" smtClean="0">
              <a:ln>
                <a:noFill/>
              </a:ln>
              <a:solidFill>
                <a:schemeClr val="bg1"/>
              </a:solidFill>
              <a:effectLst/>
              <a:uLnTx/>
              <a:uFillTx/>
              <a:latin typeface="+mn-lt"/>
              <a:ea typeface="ＭＳ Ｐゴシック" charset="-128"/>
              <a:cs typeface="ＭＳ Ｐゴシック" charset="-128"/>
            </a:endParaRPr>
          </a:p>
        </p:txBody>
      </p:sp>
      <p:sp>
        <p:nvSpPr>
          <p:cNvPr id="29" name="Content Placeholder 3"/>
          <p:cNvSpPr txBox="1">
            <a:spLocks/>
          </p:cNvSpPr>
          <p:nvPr/>
        </p:nvSpPr>
        <p:spPr bwMode="auto">
          <a:xfrm>
            <a:off x="228600" y="3429000"/>
            <a:ext cx="2362200" cy="3810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lgn="ctr">
              <a:spcBef>
                <a:spcPct val="20000"/>
              </a:spcBef>
              <a:buClr>
                <a:srgbClr val="FFC000"/>
              </a:buClr>
              <a:buSzPct val="125000"/>
            </a:pPr>
            <a:r>
              <a:rPr lang="en-US" sz="2000" b="1" dirty="0" smtClean="0">
                <a:solidFill>
                  <a:srgbClr val="00B0F0"/>
                </a:solidFill>
              </a:rPr>
              <a:t>human</a:t>
            </a:r>
            <a:r>
              <a:rPr lang="en-US" sz="2300" b="1" dirty="0" smtClean="0">
                <a:solidFill>
                  <a:srgbClr val="00B0F0"/>
                </a:solidFill>
              </a:rPr>
              <a:t> </a:t>
            </a:r>
            <a:r>
              <a:rPr lang="en-US" sz="2000" b="1" dirty="0" smtClean="0">
                <a:solidFill>
                  <a:srgbClr val="00B0F0"/>
                </a:solidFill>
              </a:rPr>
              <a:t>health</a:t>
            </a:r>
            <a:endParaRPr kumimoji="0" lang="en-US" sz="2000" b="1" i="0" u="none" strike="noStrike" kern="0" cap="none" spc="0" normalizeH="0" baseline="0" noProof="0" dirty="0" smtClean="0">
              <a:ln>
                <a:noFill/>
              </a:ln>
              <a:solidFill>
                <a:schemeClr val="bg1"/>
              </a:solidFill>
              <a:effectLst/>
              <a:uLnTx/>
              <a:uFillTx/>
              <a:latin typeface="+mn-lt"/>
              <a:ea typeface="ＭＳ Ｐゴシック" charset="-128"/>
              <a:cs typeface="ＭＳ Ｐゴシック" charset="-128"/>
            </a:endParaRPr>
          </a:p>
        </p:txBody>
      </p:sp>
      <p:sp>
        <p:nvSpPr>
          <p:cNvPr id="30" name="Content Placeholder 3"/>
          <p:cNvSpPr txBox="1">
            <a:spLocks/>
          </p:cNvSpPr>
          <p:nvPr/>
        </p:nvSpPr>
        <p:spPr bwMode="auto">
          <a:xfrm>
            <a:off x="4419600" y="2971800"/>
            <a:ext cx="2362200" cy="3810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lgn="ctr">
              <a:spcBef>
                <a:spcPct val="20000"/>
              </a:spcBef>
              <a:buClr>
                <a:srgbClr val="FFC000"/>
              </a:buClr>
              <a:buSzPct val="125000"/>
            </a:pPr>
            <a:r>
              <a:rPr lang="en-US" sz="2000" b="1" dirty="0" smtClean="0">
                <a:solidFill>
                  <a:srgbClr val="CCFF66"/>
                </a:solidFill>
              </a:rPr>
              <a:t>flood</a:t>
            </a:r>
            <a:r>
              <a:rPr lang="en-US" sz="2300" b="1" dirty="0" smtClean="0">
                <a:solidFill>
                  <a:srgbClr val="CCFF66"/>
                </a:solidFill>
              </a:rPr>
              <a:t> </a:t>
            </a:r>
            <a:r>
              <a:rPr lang="en-US" sz="2000" b="1" dirty="0" smtClean="0">
                <a:solidFill>
                  <a:srgbClr val="CCFF66"/>
                </a:solidFill>
              </a:rPr>
              <a:t>hazards</a:t>
            </a:r>
            <a:endParaRPr kumimoji="0" lang="en-US" sz="2000" b="1" i="0" u="none" strike="noStrike" kern="0" cap="none" spc="0" normalizeH="0" baseline="0" noProof="0" dirty="0" smtClean="0">
              <a:ln>
                <a:noFill/>
              </a:ln>
              <a:solidFill>
                <a:schemeClr val="bg1"/>
              </a:solidFill>
              <a:effectLst/>
              <a:uLnTx/>
              <a:uFillTx/>
              <a:latin typeface="+mn-lt"/>
              <a:ea typeface="ＭＳ Ｐゴシック" charset="-128"/>
              <a:cs typeface="ＭＳ Ｐゴシック" charset="-128"/>
            </a:endParaRPr>
          </a:p>
        </p:txBody>
      </p:sp>
      <p:sp>
        <p:nvSpPr>
          <p:cNvPr id="31" name="Content Placeholder 3"/>
          <p:cNvSpPr txBox="1">
            <a:spLocks/>
          </p:cNvSpPr>
          <p:nvPr/>
        </p:nvSpPr>
        <p:spPr bwMode="auto">
          <a:xfrm>
            <a:off x="228600" y="5334000"/>
            <a:ext cx="3276600" cy="3810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lgn="ctr">
              <a:spcBef>
                <a:spcPct val="20000"/>
              </a:spcBef>
              <a:buClr>
                <a:srgbClr val="FFC000"/>
              </a:buClr>
              <a:buSzPct val="125000"/>
            </a:pPr>
            <a:r>
              <a:rPr lang="en-US" sz="2000" b="1" dirty="0" smtClean="0">
                <a:solidFill>
                  <a:srgbClr val="EDC074"/>
                </a:solidFill>
              </a:rPr>
              <a:t>vector</a:t>
            </a:r>
            <a:r>
              <a:rPr lang="en-US" sz="2300" b="1" dirty="0" smtClean="0">
                <a:solidFill>
                  <a:srgbClr val="EDC074"/>
                </a:solidFill>
              </a:rPr>
              <a:t> </a:t>
            </a:r>
            <a:r>
              <a:rPr lang="en-US" sz="2000" b="1" dirty="0" smtClean="0">
                <a:solidFill>
                  <a:srgbClr val="EDC074"/>
                </a:solidFill>
              </a:rPr>
              <a:t>borne</a:t>
            </a:r>
            <a:r>
              <a:rPr lang="en-US" sz="2300" b="1" dirty="0" smtClean="0">
                <a:solidFill>
                  <a:srgbClr val="EDC074"/>
                </a:solidFill>
              </a:rPr>
              <a:t> </a:t>
            </a:r>
            <a:r>
              <a:rPr lang="en-US" sz="2000" b="1" dirty="0" smtClean="0">
                <a:solidFill>
                  <a:srgbClr val="EDC074"/>
                </a:solidFill>
              </a:rPr>
              <a:t>diseases</a:t>
            </a:r>
            <a:endParaRPr kumimoji="0" lang="en-US" sz="2000" b="1" i="0" u="none" strike="noStrike" kern="0" cap="none" spc="0" normalizeH="0" baseline="0" noProof="0" dirty="0" smtClean="0">
              <a:ln>
                <a:noFill/>
              </a:ln>
              <a:solidFill>
                <a:schemeClr val="bg1"/>
              </a:solidFill>
              <a:effectLst/>
              <a:uLnTx/>
              <a:uFillTx/>
              <a:latin typeface="+mn-lt"/>
              <a:ea typeface="ＭＳ Ｐゴシック" charset="-128"/>
              <a:cs typeface="ＭＳ Ｐゴシック" charset="-128"/>
            </a:endParaRPr>
          </a:p>
        </p:txBody>
      </p:sp>
      <p:sp>
        <p:nvSpPr>
          <p:cNvPr id="32" name="Content Placeholder 3"/>
          <p:cNvSpPr txBox="1">
            <a:spLocks/>
          </p:cNvSpPr>
          <p:nvPr/>
        </p:nvSpPr>
        <p:spPr bwMode="auto">
          <a:xfrm>
            <a:off x="3429000" y="3733800"/>
            <a:ext cx="3124200" cy="3810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lgn="ctr">
              <a:spcBef>
                <a:spcPct val="20000"/>
              </a:spcBef>
              <a:buClr>
                <a:srgbClr val="FFC000"/>
              </a:buClr>
              <a:buSzPct val="125000"/>
            </a:pPr>
            <a:r>
              <a:rPr lang="en-US" sz="2000" b="1" dirty="0" smtClean="0">
                <a:solidFill>
                  <a:srgbClr val="FF9966"/>
                </a:solidFill>
              </a:rPr>
              <a:t>landscape</a:t>
            </a:r>
            <a:r>
              <a:rPr lang="en-US" sz="2300" b="1" dirty="0" smtClean="0">
                <a:solidFill>
                  <a:srgbClr val="FF9966"/>
                </a:solidFill>
              </a:rPr>
              <a:t> </a:t>
            </a:r>
            <a:r>
              <a:rPr lang="en-US" sz="2000" b="1" dirty="0" smtClean="0">
                <a:solidFill>
                  <a:srgbClr val="FF9966"/>
                </a:solidFill>
              </a:rPr>
              <a:t>ecology</a:t>
            </a:r>
            <a:endParaRPr kumimoji="0" lang="en-US" sz="2000" b="1" i="0" u="none" strike="noStrike" kern="0" cap="none" spc="0" normalizeH="0" baseline="0" noProof="0" dirty="0" smtClean="0">
              <a:ln>
                <a:noFill/>
              </a:ln>
              <a:solidFill>
                <a:schemeClr val="bg1"/>
              </a:solidFill>
              <a:effectLst/>
              <a:uLnTx/>
              <a:uFillTx/>
              <a:latin typeface="+mn-lt"/>
              <a:ea typeface="ＭＳ Ｐゴシック" charset="-128"/>
              <a:cs typeface="ＭＳ Ｐゴシック" charset="-128"/>
            </a:endParaRPr>
          </a:p>
        </p:txBody>
      </p:sp>
      <p:sp>
        <p:nvSpPr>
          <p:cNvPr id="33" name="Content Placeholder 3"/>
          <p:cNvSpPr txBox="1">
            <a:spLocks/>
          </p:cNvSpPr>
          <p:nvPr/>
        </p:nvSpPr>
        <p:spPr bwMode="auto">
          <a:xfrm>
            <a:off x="2209800" y="3352800"/>
            <a:ext cx="2743200" cy="3810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lgn="ctr">
              <a:spcBef>
                <a:spcPct val="20000"/>
              </a:spcBef>
              <a:buClr>
                <a:srgbClr val="FFC000"/>
              </a:buClr>
              <a:buSzPct val="125000"/>
            </a:pPr>
            <a:r>
              <a:rPr lang="en-US" sz="2000" b="1" dirty="0" smtClean="0">
                <a:solidFill>
                  <a:srgbClr val="FF9966"/>
                </a:solidFill>
              </a:rPr>
              <a:t>hurricane hazards</a:t>
            </a:r>
            <a:endParaRPr kumimoji="0" lang="en-US" sz="2000" b="1" i="0" u="none" strike="noStrike" kern="0" cap="none" spc="0" normalizeH="0" baseline="0" noProof="0" dirty="0" smtClean="0">
              <a:ln>
                <a:noFill/>
              </a:ln>
              <a:solidFill>
                <a:schemeClr val="bg1"/>
              </a:solidFill>
              <a:effectLst/>
              <a:uLnTx/>
              <a:uFillTx/>
              <a:latin typeface="+mn-lt"/>
              <a:ea typeface="ＭＳ Ｐゴシック" charset="-128"/>
              <a:cs typeface="ＭＳ Ｐゴシック" charset="-128"/>
            </a:endParaRPr>
          </a:p>
        </p:txBody>
      </p:sp>
      <p:sp>
        <p:nvSpPr>
          <p:cNvPr id="34" name="Content Placeholder 3"/>
          <p:cNvSpPr txBox="1">
            <a:spLocks/>
          </p:cNvSpPr>
          <p:nvPr/>
        </p:nvSpPr>
        <p:spPr bwMode="auto">
          <a:xfrm>
            <a:off x="4419600" y="4114800"/>
            <a:ext cx="4038600" cy="3810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lgn="ctr">
              <a:spcBef>
                <a:spcPct val="20000"/>
              </a:spcBef>
              <a:buClr>
                <a:srgbClr val="FFC000"/>
              </a:buClr>
              <a:buSzPct val="125000"/>
            </a:pPr>
            <a:r>
              <a:rPr lang="en-US" sz="2000" b="1" dirty="0" smtClean="0">
                <a:solidFill>
                  <a:srgbClr val="EDC074"/>
                </a:solidFill>
              </a:rPr>
              <a:t>national</a:t>
            </a:r>
            <a:r>
              <a:rPr lang="en-US" sz="2300" b="1" dirty="0" smtClean="0">
                <a:solidFill>
                  <a:srgbClr val="EDC074"/>
                </a:solidFill>
              </a:rPr>
              <a:t> </a:t>
            </a:r>
            <a:r>
              <a:rPr lang="en-US" sz="2000" b="1" dirty="0" smtClean="0">
                <a:solidFill>
                  <a:srgbClr val="EDC074"/>
                </a:solidFill>
              </a:rPr>
              <a:t>park</a:t>
            </a:r>
            <a:r>
              <a:rPr lang="en-US" sz="2300" b="1" dirty="0" smtClean="0">
                <a:solidFill>
                  <a:srgbClr val="EDC074"/>
                </a:solidFill>
              </a:rPr>
              <a:t> </a:t>
            </a:r>
            <a:r>
              <a:rPr lang="en-US" sz="2000" b="1" dirty="0" smtClean="0">
                <a:solidFill>
                  <a:srgbClr val="EDC074"/>
                </a:solidFill>
              </a:rPr>
              <a:t>management</a:t>
            </a:r>
            <a:endParaRPr kumimoji="0" lang="en-US" sz="2000" b="1" i="0" u="none" strike="noStrike" kern="0" cap="none" spc="0" normalizeH="0" baseline="0" noProof="0" dirty="0" smtClean="0">
              <a:ln>
                <a:noFill/>
              </a:ln>
              <a:solidFill>
                <a:schemeClr val="bg1"/>
              </a:solidFill>
              <a:effectLst/>
              <a:uLnTx/>
              <a:uFillTx/>
              <a:latin typeface="+mn-lt"/>
              <a:ea typeface="ＭＳ Ｐゴシック" charset="-128"/>
              <a:cs typeface="ＭＳ Ｐゴシック" charset="-128"/>
            </a:endParaRPr>
          </a:p>
        </p:txBody>
      </p:sp>
      <p:sp>
        <p:nvSpPr>
          <p:cNvPr id="35" name="Content Placeholder 3"/>
          <p:cNvSpPr txBox="1">
            <a:spLocks/>
          </p:cNvSpPr>
          <p:nvPr/>
        </p:nvSpPr>
        <p:spPr bwMode="auto">
          <a:xfrm>
            <a:off x="5943600" y="4495800"/>
            <a:ext cx="2362200" cy="3810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lgn="ctr">
              <a:spcBef>
                <a:spcPct val="20000"/>
              </a:spcBef>
              <a:buClr>
                <a:srgbClr val="FFC000"/>
              </a:buClr>
              <a:buSzPct val="125000"/>
            </a:pPr>
            <a:r>
              <a:rPr lang="en-US" sz="2000" b="1" noProof="0" dirty="0" smtClean="0">
                <a:solidFill>
                  <a:schemeClr val="bg1"/>
                </a:solidFill>
              </a:rPr>
              <a:t>permafrost</a:t>
            </a:r>
            <a:endParaRPr kumimoji="0" lang="en-US" sz="2000" b="1" i="0" u="none" strike="noStrike" kern="0" cap="none" spc="0" normalizeH="0" baseline="0" noProof="0" dirty="0" smtClean="0">
              <a:ln>
                <a:noFill/>
              </a:ln>
              <a:solidFill>
                <a:schemeClr val="bg1"/>
              </a:solidFill>
              <a:effectLst/>
              <a:uLnTx/>
              <a:uFillTx/>
              <a:latin typeface="+mn-lt"/>
              <a:ea typeface="ＭＳ Ｐゴシック" charset="-128"/>
              <a:cs typeface="ＭＳ Ｐゴシック" charset="-128"/>
            </a:endParaRPr>
          </a:p>
        </p:txBody>
      </p:sp>
      <p:sp>
        <p:nvSpPr>
          <p:cNvPr id="36" name="Content Placeholder 3"/>
          <p:cNvSpPr txBox="1">
            <a:spLocks/>
          </p:cNvSpPr>
          <p:nvPr/>
        </p:nvSpPr>
        <p:spPr bwMode="auto">
          <a:xfrm>
            <a:off x="4419600" y="3429000"/>
            <a:ext cx="2362200" cy="3810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marL="0" marR="0" lvl="0" indent="0" algn="ctr" defTabSz="914400" rtl="0" eaLnBrk="0" fontAlgn="base" latinLnBrk="0" hangingPunct="0">
              <a:lnSpc>
                <a:spcPct val="100000"/>
              </a:lnSpc>
              <a:spcBef>
                <a:spcPct val="20000"/>
              </a:spcBef>
              <a:spcAft>
                <a:spcPct val="0"/>
              </a:spcAft>
              <a:buClr>
                <a:srgbClr val="FFC000"/>
              </a:buClr>
              <a:buSzPct val="125000"/>
              <a:buFont typeface="Arial"/>
              <a:buNone/>
              <a:tabLst/>
              <a:defRPr/>
            </a:pPr>
            <a:r>
              <a:rPr lang="en-US" sz="2000" b="1" kern="0" dirty="0" smtClean="0">
                <a:solidFill>
                  <a:srgbClr val="CCFF66"/>
                </a:solidFill>
                <a:latin typeface="+mn-lt"/>
                <a:ea typeface="ＭＳ Ｐゴシック" charset="-128"/>
                <a:cs typeface="ＭＳ Ｐゴシック" charset="-128"/>
              </a:rPr>
              <a:t>l</a:t>
            </a:r>
            <a:r>
              <a:rPr kumimoji="0" lang="en-US" sz="2000" b="1" i="0" u="none" strike="noStrike" kern="0" cap="none" spc="0" normalizeH="0" baseline="0" noProof="0" dirty="0" smtClean="0">
                <a:ln>
                  <a:noFill/>
                </a:ln>
                <a:solidFill>
                  <a:srgbClr val="CCFF66"/>
                </a:solidFill>
                <a:effectLst/>
                <a:uLnTx/>
                <a:uFillTx/>
                <a:latin typeface="+mn-lt"/>
                <a:ea typeface="ＭＳ Ｐゴシック" charset="-128"/>
                <a:cs typeface="ＭＳ Ｐゴシック" charset="-128"/>
              </a:rPr>
              <a:t>and</a:t>
            </a:r>
            <a:r>
              <a:rPr kumimoji="0" lang="en-US" sz="2300" b="1" i="0" u="none" strike="noStrike" kern="0" cap="none" spc="0" normalizeH="0" baseline="0" noProof="0" dirty="0" smtClean="0">
                <a:ln>
                  <a:noFill/>
                </a:ln>
                <a:solidFill>
                  <a:srgbClr val="CCFF66"/>
                </a:solidFill>
                <a:effectLst/>
                <a:uLnTx/>
                <a:uFillTx/>
                <a:latin typeface="+mn-lt"/>
                <a:ea typeface="ＭＳ Ｐゴシック" charset="-128"/>
                <a:cs typeface="ＭＳ Ｐゴシック" charset="-128"/>
              </a:rPr>
              <a:t> </a:t>
            </a:r>
            <a:r>
              <a:rPr kumimoji="0" lang="en-US" sz="2000" b="1" i="0" u="none" strike="noStrike" kern="0" cap="none" spc="0" normalizeH="0" baseline="0" noProof="0" dirty="0" smtClean="0">
                <a:ln>
                  <a:noFill/>
                </a:ln>
                <a:solidFill>
                  <a:srgbClr val="CCFF66"/>
                </a:solidFill>
                <a:effectLst/>
                <a:uLnTx/>
                <a:uFillTx/>
                <a:latin typeface="+mn-lt"/>
                <a:ea typeface="ＭＳ Ｐゴシック" charset="-128"/>
                <a:cs typeface="ＭＳ Ｐゴシック" charset="-128"/>
              </a:rPr>
              <a:t>cover</a:t>
            </a:r>
            <a:endParaRPr kumimoji="0" lang="en-US" sz="2000" b="1" i="0" u="none" strike="noStrike" kern="0" cap="none" spc="0" normalizeH="0" baseline="0" noProof="0" dirty="0" smtClean="0">
              <a:ln>
                <a:noFill/>
              </a:ln>
              <a:solidFill>
                <a:schemeClr val="bg1"/>
              </a:solidFill>
              <a:effectLst/>
              <a:uLnTx/>
              <a:uFillTx/>
              <a:latin typeface="+mn-lt"/>
              <a:ea typeface="ＭＳ Ｐゴシック" charset="-128"/>
              <a:cs typeface="ＭＳ Ｐゴシック" charset="-128"/>
            </a:endParaRPr>
          </a:p>
        </p:txBody>
      </p:sp>
      <p:sp>
        <p:nvSpPr>
          <p:cNvPr id="37" name="Content Placeholder 3"/>
          <p:cNvSpPr txBox="1">
            <a:spLocks/>
          </p:cNvSpPr>
          <p:nvPr/>
        </p:nvSpPr>
        <p:spPr bwMode="auto">
          <a:xfrm>
            <a:off x="533400" y="2057400"/>
            <a:ext cx="2362200" cy="3810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lgn="ctr">
              <a:spcBef>
                <a:spcPct val="20000"/>
              </a:spcBef>
              <a:buClr>
                <a:srgbClr val="FFC000"/>
              </a:buClr>
              <a:buSzPct val="125000"/>
            </a:pPr>
            <a:r>
              <a:rPr lang="en-US" sz="2000" b="1" dirty="0" smtClean="0">
                <a:solidFill>
                  <a:srgbClr val="FFC000"/>
                </a:solidFill>
              </a:rPr>
              <a:t>crop</a:t>
            </a:r>
            <a:r>
              <a:rPr lang="en-US" sz="2300" b="1" dirty="0" smtClean="0">
                <a:solidFill>
                  <a:srgbClr val="FFC000"/>
                </a:solidFill>
              </a:rPr>
              <a:t> </a:t>
            </a:r>
            <a:r>
              <a:rPr lang="en-US" sz="2000" b="1" dirty="0" smtClean="0">
                <a:solidFill>
                  <a:srgbClr val="FFC000"/>
                </a:solidFill>
              </a:rPr>
              <a:t>protection</a:t>
            </a:r>
            <a:endParaRPr kumimoji="0" lang="en-US" sz="2000" b="1" i="0" u="none" strike="noStrike" kern="0" cap="none" spc="0" normalizeH="0" baseline="0" noProof="0" dirty="0" smtClean="0">
              <a:ln>
                <a:noFill/>
              </a:ln>
              <a:solidFill>
                <a:schemeClr val="bg1"/>
              </a:solidFill>
              <a:effectLst/>
              <a:uLnTx/>
              <a:uFillTx/>
              <a:latin typeface="+mn-lt"/>
              <a:ea typeface="ＭＳ Ｐゴシック" charset="-128"/>
              <a:cs typeface="ＭＳ Ｐゴシック" charset="-128"/>
            </a:endParaRPr>
          </a:p>
        </p:txBody>
      </p:sp>
      <p:sp>
        <p:nvSpPr>
          <p:cNvPr id="38" name="Content Placeholder 3"/>
          <p:cNvSpPr txBox="1">
            <a:spLocks/>
          </p:cNvSpPr>
          <p:nvPr/>
        </p:nvSpPr>
        <p:spPr bwMode="auto">
          <a:xfrm>
            <a:off x="228600" y="4953000"/>
            <a:ext cx="2362200" cy="3810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lgn="ctr">
              <a:spcBef>
                <a:spcPct val="20000"/>
              </a:spcBef>
              <a:buClr>
                <a:srgbClr val="FFC000"/>
              </a:buClr>
              <a:buSzPct val="125000"/>
            </a:pPr>
            <a:r>
              <a:rPr lang="en-US" sz="2000" b="1" dirty="0" smtClean="0">
                <a:solidFill>
                  <a:srgbClr val="CCFF66"/>
                </a:solidFill>
              </a:rPr>
              <a:t>soil</a:t>
            </a:r>
            <a:r>
              <a:rPr lang="en-US" sz="2300" b="1" dirty="0" smtClean="0">
                <a:solidFill>
                  <a:srgbClr val="CCFF66"/>
                </a:solidFill>
              </a:rPr>
              <a:t> </a:t>
            </a:r>
            <a:r>
              <a:rPr lang="en-US" sz="2000" b="1" dirty="0" smtClean="0">
                <a:solidFill>
                  <a:srgbClr val="CCFF66"/>
                </a:solidFill>
              </a:rPr>
              <a:t>surveys</a:t>
            </a:r>
            <a:endParaRPr kumimoji="0" lang="en-US" sz="2000" b="1" i="0" u="none" strike="noStrike" kern="0" cap="none" spc="0" normalizeH="0" baseline="0" noProof="0" dirty="0" smtClean="0">
              <a:ln>
                <a:noFill/>
              </a:ln>
              <a:solidFill>
                <a:schemeClr val="bg1"/>
              </a:solidFill>
              <a:effectLst/>
              <a:uLnTx/>
              <a:uFillTx/>
              <a:latin typeface="+mn-lt"/>
              <a:ea typeface="ＭＳ Ｐゴシック" charset="-128"/>
              <a:cs typeface="ＭＳ Ｐゴシック" charset="-128"/>
            </a:endParaRPr>
          </a:p>
        </p:txBody>
      </p:sp>
      <p:sp>
        <p:nvSpPr>
          <p:cNvPr id="39" name="Content Placeholder 3"/>
          <p:cNvSpPr txBox="1">
            <a:spLocks/>
          </p:cNvSpPr>
          <p:nvPr/>
        </p:nvSpPr>
        <p:spPr bwMode="auto">
          <a:xfrm>
            <a:off x="533400" y="3810000"/>
            <a:ext cx="3352800" cy="3810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lgn="ctr">
              <a:spcBef>
                <a:spcPct val="20000"/>
              </a:spcBef>
              <a:buClr>
                <a:srgbClr val="FFC000"/>
              </a:buClr>
              <a:buSzPct val="125000"/>
            </a:pPr>
            <a:r>
              <a:rPr lang="en-US" sz="2000" b="1" dirty="0" smtClean="0">
                <a:solidFill>
                  <a:srgbClr val="00B0F0"/>
                </a:solidFill>
              </a:rPr>
              <a:t>land-coastal</a:t>
            </a:r>
            <a:r>
              <a:rPr lang="en-US" sz="2300" b="1" dirty="0" smtClean="0">
                <a:solidFill>
                  <a:srgbClr val="00B0F0"/>
                </a:solidFill>
              </a:rPr>
              <a:t> </a:t>
            </a:r>
            <a:r>
              <a:rPr lang="en-US" sz="2000" b="1" dirty="0" smtClean="0">
                <a:solidFill>
                  <a:srgbClr val="00B0F0"/>
                </a:solidFill>
              </a:rPr>
              <a:t>linkages</a:t>
            </a:r>
            <a:endParaRPr kumimoji="0" lang="en-US" sz="2000" b="1" i="0" u="none" strike="noStrike" kern="0" cap="none" spc="0" normalizeH="0" baseline="0" noProof="0" dirty="0" smtClean="0">
              <a:ln>
                <a:noFill/>
              </a:ln>
              <a:solidFill>
                <a:schemeClr val="bg1"/>
              </a:solidFill>
              <a:effectLst/>
              <a:uLnTx/>
              <a:uFillTx/>
              <a:latin typeface="+mn-lt"/>
              <a:ea typeface="ＭＳ Ｐゴシック" charset="-128"/>
              <a:cs typeface="ＭＳ Ｐゴシック" charset="-128"/>
            </a:endParaRPr>
          </a:p>
        </p:txBody>
      </p:sp>
      <p:sp>
        <p:nvSpPr>
          <p:cNvPr id="40" name="Content Placeholder 3"/>
          <p:cNvSpPr txBox="1">
            <a:spLocks/>
          </p:cNvSpPr>
          <p:nvPr/>
        </p:nvSpPr>
        <p:spPr bwMode="auto">
          <a:xfrm>
            <a:off x="2743200" y="1676400"/>
            <a:ext cx="2667000" cy="3810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lgn="ctr">
              <a:spcBef>
                <a:spcPct val="20000"/>
              </a:spcBef>
              <a:buClr>
                <a:srgbClr val="FFC000"/>
              </a:buClr>
              <a:buSzPct val="125000"/>
            </a:pPr>
            <a:r>
              <a:rPr lang="en-US" sz="2000" b="1" dirty="0" smtClean="0">
                <a:solidFill>
                  <a:srgbClr val="C0D2FE"/>
                </a:solidFill>
              </a:rPr>
              <a:t>change</a:t>
            </a:r>
            <a:r>
              <a:rPr lang="en-US" sz="2300" b="1" dirty="0" smtClean="0">
                <a:solidFill>
                  <a:srgbClr val="C0D2FE"/>
                </a:solidFill>
              </a:rPr>
              <a:t> </a:t>
            </a:r>
            <a:r>
              <a:rPr lang="en-US" sz="2000" b="1" dirty="0" smtClean="0">
                <a:solidFill>
                  <a:srgbClr val="C0D2FE"/>
                </a:solidFill>
              </a:rPr>
              <a:t>d</a:t>
            </a:r>
            <a:r>
              <a:rPr lang="en-US" sz="2000" b="1" dirty="0" smtClean="0">
                <a:solidFill>
                  <a:schemeClr val="accent1">
                    <a:lumMod val="40000"/>
                    <a:lumOff val="60000"/>
                  </a:schemeClr>
                </a:solidFill>
              </a:rPr>
              <a:t>etection</a:t>
            </a:r>
            <a:endParaRPr kumimoji="0" lang="en-US" sz="2000" b="1" i="0" u="none" strike="noStrike" kern="0" cap="none" spc="0" normalizeH="0" baseline="0" noProof="0" dirty="0" smtClean="0">
              <a:ln>
                <a:noFill/>
              </a:ln>
              <a:solidFill>
                <a:schemeClr val="bg1"/>
              </a:solidFill>
              <a:effectLst/>
              <a:uLnTx/>
              <a:uFillTx/>
              <a:latin typeface="+mn-lt"/>
              <a:ea typeface="ＭＳ Ｐゴシック" charset="-128"/>
              <a:cs typeface="ＭＳ Ｐゴシック" charset="-128"/>
            </a:endParaRPr>
          </a:p>
        </p:txBody>
      </p:sp>
      <p:sp>
        <p:nvSpPr>
          <p:cNvPr id="41" name="Content Placeholder 3"/>
          <p:cNvSpPr txBox="1">
            <a:spLocks/>
          </p:cNvSpPr>
          <p:nvPr/>
        </p:nvSpPr>
        <p:spPr bwMode="auto">
          <a:xfrm>
            <a:off x="685800" y="2514600"/>
            <a:ext cx="2362200" cy="3810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lgn="ctr">
              <a:spcBef>
                <a:spcPct val="20000"/>
              </a:spcBef>
              <a:buClr>
                <a:srgbClr val="FFC000"/>
              </a:buClr>
              <a:buSzPct val="125000"/>
            </a:pPr>
            <a:r>
              <a:rPr lang="en-US" sz="2000" b="1" dirty="0" smtClean="0">
                <a:solidFill>
                  <a:srgbClr val="FF9966"/>
                </a:solidFill>
              </a:rPr>
              <a:t>education</a:t>
            </a:r>
            <a:endParaRPr kumimoji="0" lang="en-US" sz="2000" b="1" i="0" u="none" strike="noStrike" kern="0" cap="none" spc="0" normalizeH="0" baseline="0" noProof="0" dirty="0" smtClean="0">
              <a:ln>
                <a:noFill/>
              </a:ln>
              <a:solidFill>
                <a:schemeClr val="bg1"/>
              </a:solidFill>
              <a:effectLst/>
              <a:uLnTx/>
              <a:uFillTx/>
              <a:latin typeface="+mn-lt"/>
              <a:ea typeface="ＭＳ Ｐゴシック" charset="-128"/>
              <a:cs typeface="ＭＳ Ｐゴシック" charset="-128"/>
            </a:endParaRPr>
          </a:p>
        </p:txBody>
      </p:sp>
      <p:sp>
        <p:nvSpPr>
          <p:cNvPr id="42" name="TextBox 41"/>
          <p:cNvSpPr txBox="1"/>
          <p:nvPr/>
        </p:nvSpPr>
        <p:spPr>
          <a:xfrm>
            <a:off x="4953000" y="5334000"/>
            <a:ext cx="2590800" cy="446276"/>
          </a:xfrm>
          <a:prstGeom prst="rect">
            <a:avLst/>
          </a:prstGeom>
          <a:noFill/>
        </p:spPr>
        <p:txBody>
          <a:bodyPr wrap="square" rtlCol="0">
            <a:spAutoFit/>
          </a:bodyPr>
          <a:lstStyle/>
          <a:p>
            <a:r>
              <a:rPr lang="en-US" sz="2000" b="1" dirty="0" smtClean="0">
                <a:solidFill>
                  <a:srgbClr val="C0D2FE"/>
                </a:solidFill>
              </a:rPr>
              <a:t>wildfire</a:t>
            </a:r>
            <a:r>
              <a:rPr lang="en-US" sz="2300" b="1" dirty="0" smtClean="0">
                <a:solidFill>
                  <a:srgbClr val="C0D2FE"/>
                </a:solidFill>
              </a:rPr>
              <a:t> </a:t>
            </a:r>
            <a:r>
              <a:rPr lang="en-US" sz="2000" b="1" dirty="0" smtClean="0">
                <a:solidFill>
                  <a:srgbClr val="C0D2FE"/>
                </a:solidFill>
              </a:rPr>
              <a:t>risk</a:t>
            </a:r>
            <a:endParaRPr lang="en-US" sz="2000" b="1" dirty="0"/>
          </a:p>
        </p:txBody>
      </p:sp>
      <p:sp>
        <p:nvSpPr>
          <p:cNvPr id="43" name="TextBox 42"/>
          <p:cNvSpPr txBox="1"/>
          <p:nvPr/>
        </p:nvSpPr>
        <p:spPr>
          <a:xfrm>
            <a:off x="6629400" y="5257800"/>
            <a:ext cx="2971800" cy="446276"/>
          </a:xfrm>
          <a:prstGeom prst="rect">
            <a:avLst/>
          </a:prstGeom>
          <a:noFill/>
        </p:spPr>
        <p:txBody>
          <a:bodyPr wrap="square" rtlCol="0">
            <a:spAutoFit/>
          </a:bodyPr>
          <a:lstStyle/>
          <a:p>
            <a:r>
              <a:rPr lang="en-US" sz="2000" b="1" dirty="0" smtClean="0">
                <a:solidFill>
                  <a:srgbClr val="FFCC00"/>
                </a:solidFill>
              </a:rPr>
              <a:t>wildlife</a:t>
            </a:r>
            <a:r>
              <a:rPr lang="en-US" sz="2300" b="1" dirty="0" smtClean="0">
                <a:solidFill>
                  <a:srgbClr val="FFCC00"/>
                </a:solidFill>
              </a:rPr>
              <a:t> </a:t>
            </a:r>
            <a:r>
              <a:rPr lang="en-US" sz="2000" b="1" dirty="0" smtClean="0">
                <a:solidFill>
                  <a:srgbClr val="FFCC00"/>
                </a:solidFill>
              </a:rPr>
              <a:t>habitat</a:t>
            </a:r>
            <a:endParaRPr lang="en-US" sz="2000" b="1" dirty="0">
              <a:solidFill>
                <a:srgbClr val="FFCC00"/>
              </a:solidFill>
            </a:endParaRPr>
          </a:p>
        </p:txBody>
      </p:sp>
      <p:sp>
        <p:nvSpPr>
          <p:cNvPr id="44" name="Content Placeholder 3"/>
          <p:cNvSpPr txBox="1">
            <a:spLocks/>
          </p:cNvSpPr>
          <p:nvPr/>
        </p:nvSpPr>
        <p:spPr bwMode="auto">
          <a:xfrm>
            <a:off x="6248400" y="1371600"/>
            <a:ext cx="2590800" cy="3810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lgn="ctr">
              <a:spcBef>
                <a:spcPct val="20000"/>
              </a:spcBef>
              <a:buClr>
                <a:srgbClr val="FFC000"/>
              </a:buClr>
              <a:buSzPct val="125000"/>
            </a:pPr>
            <a:r>
              <a:rPr lang="en-US" sz="2000" b="1" noProof="0" dirty="0" smtClean="0">
                <a:solidFill>
                  <a:srgbClr val="00B0F0"/>
                </a:solidFill>
              </a:rPr>
              <a:t>biodiversity</a:t>
            </a:r>
            <a:endParaRPr kumimoji="0" lang="en-US" sz="2000" b="1" i="0" u="none" strike="noStrike" kern="0" cap="none" spc="0" normalizeH="0" baseline="0" noProof="0" dirty="0" smtClean="0">
              <a:ln>
                <a:noFill/>
              </a:ln>
              <a:solidFill>
                <a:srgbClr val="00B0F0"/>
              </a:solidFill>
              <a:effectLst/>
              <a:uLnTx/>
              <a:uFillTx/>
              <a:latin typeface="+mn-lt"/>
              <a:ea typeface="ＭＳ Ｐゴシック" charset="-128"/>
              <a:cs typeface="ＭＳ Ｐゴシック" charset="-128"/>
            </a:endParaRPr>
          </a:p>
        </p:txBody>
      </p:sp>
    </p:spTree>
    <p:extLst>
      <p:ext uri="{BB962C8B-B14F-4D97-AF65-F5344CB8AC3E}">
        <p14:creationId xmlns:p14="http://schemas.microsoft.com/office/powerpoint/2010/main" val="6890764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dissolve">
                                      <p:cBhvr>
                                        <p:cTn id="11" dur="500"/>
                                        <p:tgtEl>
                                          <p:spTgt spid="30"/>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dissolve">
                                      <p:cBhvr>
                                        <p:cTn id="15" dur="500"/>
                                        <p:tgtEl>
                                          <p:spTgt spid="23"/>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dissolve">
                                      <p:cBhvr>
                                        <p:cTn id="19" dur="500"/>
                                        <p:tgtEl>
                                          <p:spTgt spid="12"/>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dissolve">
                                      <p:cBhvr>
                                        <p:cTn id="23" dur="500"/>
                                        <p:tgtEl>
                                          <p:spTgt spid="42"/>
                                        </p:tgtEl>
                                      </p:cBhvr>
                                    </p:animEffect>
                                  </p:childTnLst>
                                </p:cTn>
                              </p:par>
                            </p:childTnLst>
                          </p:cTn>
                        </p:par>
                        <p:par>
                          <p:cTn id="24" fill="hold">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dissolve">
                                      <p:cBhvr>
                                        <p:cTn id="27" dur="500"/>
                                        <p:tgtEl>
                                          <p:spTgt spid="20"/>
                                        </p:tgtEl>
                                      </p:cBhvr>
                                    </p:animEffect>
                                  </p:childTnLst>
                                </p:cTn>
                              </p:par>
                            </p:childTnLst>
                          </p:cTn>
                        </p:par>
                        <p:par>
                          <p:cTn id="28" fill="hold">
                            <p:stCondLst>
                              <p:cond delay="3000"/>
                            </p:stCondLst>
                            <p:childTnLst>
                              <p:par>
                                <p:cTn id="29" presetID="9" presetClass="entr" presetSubtype="0"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dissolve">
                                      <p:cBhvr>
                                        <p:cTn id="31" dur="500"/>
                                        <p:tgtEl>
                                          <p:spTgt spid="18"/>
                                        </p:tgtEl>
                                      </p:cBhvr>
                                    </p:animEffect>
                                  </p:childTnLst>
                                </p:cTn>
                              </p:par>
                            </p:childTnLst>
                          </p:cTn>
                        </p:par>
                        <p:par>
                          <p:cTn id="32" fill="hold">
                            <p:stCondLst>
                              <p:cond delay="3500"/>
                            </p:stCondLst>
                            <p:childTnLst>
                              <p:par>
                                <p:cTn id="33" presetID="9" presetClass="entr" presetSubtype="0" fill="hold" grpId="0"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dissolve">
                                      <p:cBhvr>
                                        <p:cTn id="35" dur="500"/>
                                        <p:tgtEl>
                                          <p:spTgt spid="41"/>
                                        </p:tgtEl>
                                      </p:cBhvr>
                                    </p:animEffect>
                                  </p:childTnLst>
                                </p:cTn>
                              </p:par>
                            </p:childTnLst>
                          </p:cTn>
                        </p:par>
                        <p:par>
                          <p:cTn id="36" fill="hold">
                            <p:stCondLst>
                              <p:cond delay="4000"/>
                            </p:stCondLst>
                            <p:childTnLst>
                              <p:par>
                                <p:cTn id="37" presetID="9" presetClass="entr" presetSubtype="0" fill="hold" grpId="0" nodeType="after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dissolve">
                                      <p:cBhvr>
                                        <p:cTn id="39" dur="500"/>
                                        <p:tgtEl>
                                          <p:spTgt spid="34"/>
                                        </p:tgtEl>
                                      </p:cBhvr>
                                    </p:animEffect>
                                  </p:childTnLst>
                                </p:cTn>
                              </p:par>
                            </p:childTnLst>
                          </p:cTn>
                        </p:par>
                        <p:par>
                          <p:cTn id="40" fill="hold">
                            <p:stCondLst>
                              <p:cond delay="4500"/>
                            </p:stCondLst>
                            <p:childTnLst>
                              <p:par>
                                <p:cTn id="41" presetID="9" presetClass="entr" presetSubtype="0"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dissolve">
                                      <p:cBhvr>
                                        <p:cTn id="43" dur="500"/>
                                        <p:tgtEl>
                                          <p:spTgt spid="11"/>
                                        </p:tgtEl>
                                      </p:cBhvr>
                                    </p:animEffect>
                                  </p:childTnLst>
                                </p:cTn>
                              </p:par>
                            </p:childTnLst>
                          </p:cTn>
                        </p:par>
                        <p:par>
                          <p:cTn id="44" fill="hold">
                            <p:stCondLst>
                              <p:cond delay="5000"/>
                            </p:stCondLst>
                            <p:childTnLst>
                              <p:par>
                                <p:cTn id="45" presetID="9" presetClass="entr" presetSubtype="0" fill="hold" nodeType="afterEffect">
                                  <p:stCondLst>
                                    <p:cond delay="0"/>
                                  </p:stCondLst>
                                  <p:childTnLst>
                                    <p:set>
                                      <p:cBhvr>
                                        <p:cTn id="46" dur="1" fill="hold">
                                          <p:stCondLst>
                                            <p:cond delay="0"/>
                                          </p:stCondLst>
                                        </p:cTn>
                                        <p:tgtEl>
                                          <p:spTgt spid="31">
                                            <p:txEl>
                                              <p:pRg st="0" end="0"/>
                                            </p:txEl>
                                          </p:spTgt>
                                        </p:tgtEl>
                                        <p:attrNameLst>
                                          <p:attrName>style.visibility</p:attrName>
                                        </p:attrNameLst>
                                      </p:cBhvr>
                                      <p:to>
                                        <p:strVal val="visible"/>
                                      </p:to>
                                    </p:set>
                                    <p:animEffect transition="in" filter="dissolve">
                                      <p:cBhvr>
                                        <p:cTn id="47" dur="500"/>
                                        <p:tgtEl>
                                          <p:spTgt spid="31">
                                            <p:txEl>
                                              <p:pRg st="0" end="0"/>
                                            </p:txEl>
                                          </p:spTgt>
                                        </p:tgtEl>
                                      </p:cBhvr>
                                    </p:animEffect>
                                  </p:childTnLst>
                                </p:cTn>
                              </p:par>
                            </p:childTnLst>
                          </p:cTn>
                        </p:par>
                        <p:par>
                          <p:cTn id="48" fill="hold">
                            <p:stCondLst>
                              <p:cond delay="5500"/>
                            </p:stCondLst>
                            <p:childTnLst>
                              <p:par>
                                <p:cTn id="49" presetID="9" presetClass="entr" presetSubtype="0" fill="hold" grpId="0" nodeType="after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dissolve">
                                      <p:cBhvr>
                                        <p:cTn id="51" dur="500"/>
                                        <p:tgtEl>
                                          <p:spTgt spid="33"/>
                                        </p:tgtEl>
                                      </p:cBhvr>
                                    </p:animEffect>
                                  </p:childTnLst>
                                </p:cTn>
                              </p:par>
                            </p:childTnLst>
                          </p:cTn>
                        </p:par>
                        <p:par>
                          <p:cTn id="52" fill="hold">
                            <p:stCondLst>
                              <p:cond delay="6000"/>
                            </p:stCondLst>
                            <p:childTnLst>
                              <p:par>
                                <p:cTn id="53" presetID="9" presetClass="entr" presetSubtype="0" fill="hold" grpId="0" nodeType="after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dissolve">
                                      <p:cBhvr>
                                        <p:cTn id="55" dur="500"/>
                                        <p:tgtEl>
                                          <p:spTgt spid="8"/>
                                        </p:tgtEl>
                                      </p:cBhvr>
                                    </p:animEffect>
                                  </p:childTnLst>
                                </p:cTn>
                              </p:par>
                            </p:childTnLst>
                          </p:cTn>
                        </p:par>
                        <p:par>
                          <p:cTn id="56" fill="hold">
                            <p:stCondLst>
                              <p:cond delay="6500"/>
                            </p:stCondLst>
                            <p:childTnLst>
                              <p:par>
                                <p:cTn id="57" presetID="9"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dissolve">
                                      <p:cBhvr>
                                        <p:cTn id="59" dur="500"/>
                                        <p:tgtEl>
                                          <p:spTgt spid="36"/>
                                        </p:tgtEl>
                                      </p:cBhvr>
                                    </p:animEffect>
                                  </p:childTnLst>
                                </p:cTn>
                              </p:par>
                            </p:childTnLst>
                          </p:cTn>
                        </p:par>
                        <p:par>
                          <p:cTn id="60" fill="hold">
                            <p:stCondLst>
                              <p:cond delay="7000"/>
                            </p:stCondLst>
                            <p:childTnLst>
                              <p:par>
                                <p:cTn id="61" presetID="9" presetClass="entr" presetSubtype="0" fill="hold" grpId="0" nodeType="after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dissolve">
                                      <p:cBhvr>
                                        <p:cTn id="63" dur="500"/>
                                        <p:tgtEl>
                                          <p:spTgt spid="16"/>
                                        </p:tgtEl>
                                      </p:cBhvr>
                                    </p:animEffect>
                                  </p:childTnLst>
                                </p:cTn>
                              </p:par>
                            </p:childTnLst>
                          </p:cTn>
                        </p:par>
                        <p:par>
                          <p:cTn id="64" fill="hold">
                            <p:stCondLst>
                              <p:cond delay="7500"/>
                            </p:stCondLst>
                            <p:childTnLst>
                              <p:par>
                                <p:cTn id="65" presetID="9" presetClass="entr" presetSubtype="0"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dissolve">
                                      <p:cBhvr>
                                        <p:cTn id="67" dur="500"/>
                                        <p:tgtEl>
                                          <p:spTgt spid="22"/>
                                        </p:tgtEl>
                                      </p:cBhvr>
                                    </p:animEffect>
                                  </p:childTnLst>
                                </p:cTn>
                              </p:par>
                            </p:childTnLst>
                          </p:cTn>
                        </p:par>
                        <p:par>
                          <p:cTn id="68" fill="hold">
                            <p:stCondLst>
                              <p:cond delay="8000"/>
                            </p:stCondLst>
                            <p:childTnLst>
                              <p:par>
                                <p:cTn id="69" presetID="9" presetClass="entr" presetSubtype="0"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Effect transition="in" filter="dissolve">
                                      <p:cBhvr>
                                        <p:cTn id="71" dur="500"/>
                                        <p:tgtEl>
                                          <p:spTgt spid="40"/>
                                        </p:tgtEl>
                                      </p:cBhvr>
                                    </p:animEffect>
                                  </p:childTnLst>
                                </p:cTn>
                              </p:par>
                            </p:childTnLst>
                          </p:cTn>
                        </p:par>
                        <p:par>
                          <p:cTn id="72" fill="hold">
                            <p:stCondLst>
                              <p:cond delay="8500"/>
                            </p:stCondLst>
                            <p:childTnLst>
                              <p:par>
                                <p:cTn id="73" presetID="9" presetClass="entr" presetSubtype="0"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dissolve">
                                      <p:cBhvr>
                                        <p:cTn id="75" dur="500"/>
                                        <p:tgtEl>
                                          <p:spTgt spid="27"/>
                                        </p:tgtEl>
                                      </p:cBhvr>
                                    </p:animEffect>
                                  </p:childTnLst>
                                </p:cTn>
                              </p:par>
                            </p:childTnLst>
                          </p:cTn>
                        </p:par>
                        <p:par>
                          <p:cTn id="76" fill="hold">
                            <p:stCondLst>
                              <p:cond delay="9000"/>
                            </p:stCondLst>
                            <p:childTnLst>
                              <p:par>
                                <p:cTn id="77" presetID="9"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dissolve">
                                      <p:cBhvr>
                                        <p:cTn id="79" dur="500"/>
                                        <p:tgtEl>
                                          <p:spTgt spid="43"/>
                                        </p:tgtEl>
                                      </p:cBhvr>
                                    </p:animEffect>
                                  </p:childTnLst>
                                </p:cTn>
                              </p:par>
                            </p:childTnLst>
                          </p:cTn>
                        </p:par>
                        <p:par>
                          <p:cTn id="80" fill="hold">
                            <p:stCondLst>
                              <p:cond delay="9500"/>
                            </p:stCondLst>
                            <p:childTnLst>
                              <p:par>
                                <p:cTn id="81" presetID="9" presetClass="entr" presetSubtype="0"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dissolve">
                                      <p:cBhvr>
                                        <p:cTn id="83" dur="500"/>
                                        <p:tgtEl>
                                          <p:spTgt spid="29"/>
                                        </p:tgtEl>
                                      </p:cBhvr>
                                    </p:animEffect>
                                  </p:childTnLst>
                                </p:cTn>
                              </p:par>
                            </p:childTnLst>
                          </p:cTn>
                        </p:par>
                        <p:par>
                          <p:cTn id="84" fill="hold">
                            <p:stCondLst>
                              <p:cond delay="10000"/>
                            </p:stCondLst>
                            <p:childTnLst>
                              <p:par>
                                <p:cTn id="85" presetID="9" presetClass="entr" presetSubtype="0"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dissolve">
                                      <p:cBhvr>
                                        <p:cTn id="87" dur="500"/>
                                        <p:tgtEl>
                                          <p:spTgt spid="10"/>
                                        </p:tgtEl>
                                      </p:cBhvr>
                                    </p:animEffect>
                                  </p:childTnLst>
                                </p:cTn>
                              </p:par>
                            </p:childTnLst>
                          </p:cTn>
                        </p:par>
                        <p:par>
                          <p:cTn id="88" fill="hold">
                            <p:stCondLst>
                              <p:cond delay="10500"/>
                            </p:stCondLst>
                            <p:childTnLst>
                              <p:par>
                                <p:cTn id="89" presetID="9" presetClass="entr" presetSubtype="0"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dissolve">
                                      <p:cBhvr>
                                        <p:cTn id="91" dur="500"/>
                                        <p:tgtEl>
                                          <p:spTgt spid="26"/>
                                        </p:tgtEl>
                                      </p:cBhvr>
                                    </p:animEffect>
                                  </p:childTnLst>
                                </p:cTn>
                              </p:par>
                            </p:childTnLst>
                          </p:cTn>
                        </p:par>
                        <p:par>
                          <p:cTn id="92" fill="hold">
                            <p:stCondLst>
                              <p:cond delay="11000"/>
                            </p:stCondLst>
                            <p:childTnLst>
                              <p:par>
                                <p:cTn id="93" presetID="9" presetClass="entr" presetSubtype="0"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dissolve">
                                      <p:cBhvr>
                                        <p:cTn id="95" dur="500"/>
                                        <p:tgtEl>
                                          <p:spTgt spid="35"/>
                                        </p:tgtEl>
                                      </p:cBhvr>
                                    </p:animEffect>
                                  </p:childTnLst>
                                </p:cTn>
                              </p:par>
                            </p:childTnLst>
                          </p:cTn>
                        </p:par>
                        <p:par>
                          <p:cTn id="96" fill="hold">
                            <p:stCondLst>
                              <p:cond delay="11500"/>
                            </p:stCondLst>
                            <p:childTnLst>
                              <p:par>
                                <p:cTn id="97" presetID="9" presetClass="entr" presetSubtype="0" fill="hold" grpId="0" nodeType="afterEffect">
                                  <p:stCondLst>
                                    <p:cond delay="0"/>
                                  </p:stCondLst>
                                  <p:childTnLst>
                                    <p:set>
                                      <p:cBhvr>
                                        <p:cTn id="98" dur="1" fill="hold">
                                          <p:stCondLst>
                                            <p:cond delay="0"/>
                                          </p:stCondLst>
                                        </p:cTn>
                                        <p:tgtEl>
                                          <p:spTgt spid="7"/>
                                        </p:tgtEl>
                                        <p:attrNameLst>
                                          <p:attrName>style.visibility</p:attrName>
                                        </p:attrNameLst>
                                      </p:cBhvr>
                                      <p:to>
                                        <p:strVal val="visible"/>
                                      </p:to>
                                    </p:set>
                                    <p:animEffect transition="in" filter="dissolve">
                                      <p:cBhvr>
                                        <p:cTn id="99" dur="500"/>
                                        <p:tgtEl>
                                          <p:spTgt spid="7"/>
                                        </p:tgtEl>
                                      </p:cBhvr>
                                    </p:animEffect>
                                  </p:childTnLst>
                                </p:cTn>
                              </p:par>
                            </p:childTnLst>
                          </p:cTn>
                        </p:par>
                        <p:par>
                          <p:cTn id="100" fill="hold">
                            <p:stCondLst>
                              <p:cond delay="12000"/>
                            </p:stCondLst>
                            <p:childTnLst>
                              <p:par>
                                <p:cTn id="101" presetID="9" presetClass="entr" presetSubtype="0" fill="hold" grpId="0"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dissolve">
                                      <p:cBhvr>
                                        <p:cTn id="103" dur="500"/>
                                        <p:tgtEl>
                                          <p:spTgt spid="24"/>
                                        </p:tgtEl>
                                      </p:cBhvr>
                                    </p:animEffect>
                                  </p:childTnLst>
                                </p:cTn>
                              </p:par>
                            </p:childTnLst>
                          </p:cTn>
                        </p:par>
                        <p:par>
                          <p:cTn id="104" fill="hold">
                            <p:stCondLst>
                              <p:cond delay="12500"/>
                            </p:stCondLst>
                            <p:childTnLst>
                              <p:par>
                                <p:cTn id="105" presetID="9" presetClass="entr" presetSubtype="0" fill="hold" grpId="0" nodeType="afterEffect">
                                  <p:stCondLst>
                                    <p:cond delay="0"/>
                                  </p:stCondLst>
                                  <p:childTnLst>
                                    <p:set>
                                      <p:cBhvr>
                                        <p:cTn id="106" dur="1" fill="hold">
                                          <p:stCondLst>
                                            <p:cond delay="0"/>
                                          </p:stCondLst>
                                        </p:cTn>
                                        <p:tgtEl>
                                          <p:spTgt spid="13"/>
                                        </p:tgtEl>
                                        <p:attrNameLst>
                                          <p:attrName>style.visibility</p:attrName>
                                        </p:attrNameLst>
                                      </p:cBhvr>
                                      <p:to>
                                        <p:strVal val="visible"/>
                                      </p:to>
                                    </p:set>
                                    <p:animEffect transition="in" filter="dissolve">
                                      <p:cBhvr>
                                        <p:cTn id="107" dur="500"/>
                                        <p:tgtEl>
                                          <p:spTgt spid="13"/>
                                        </p:tgtEl>
                                      </p:cBhvr>
                                    </p:animEffect>
                                  </p:childTnLst>
                                </p:cTn>
                              </p:par>
                            </p:childTnLst>
                          </p:cTn>
                        </p:par>
                        <p:par>
                          <p:cTn id="108" fill="hold">
                            <p:stCondLst>
                              <p:cond delay="13000"/>
                            </p:stCondLst>
                            <p:childTnLst>
                              <p:par>
                                <p:cTn id="109" presetID="9" presetClass="entr" presetSubtype="0" fill="hold" grpId="0" nodeType="afterEffect">
                                  <p:stCondLst>
                                    <p:cond delay="0"/>
                                  </p:stCondLst>
                                  <p:childTnLst>
                                    <p:set>
                                      <p:cBhvr>
                                        <p:cTn id="110" dur="1" fill="hold">
                                          <p:stCondLst>
                                            <p:cond delay="0"/>
                                          </p:stCondLst>
                                        </p:cTn>
                                        <p:tgtEl>
                                          <p:spTgt spid="39"/>
                                        </p:tgtEl>
                                        <p:attrNameLst>
                                          <p:attrName>style.visibility</p:attrName>
                                        </p:attrNameLst>
                                      </p:cBhvr>
                                      <p:to>
                                        <p:strVal val="visible"/>
                                      </p:to>
                                    </p:set>
                                    <p:animEffect transition="in" filter="dissolve">
                                      <p:cBhvr>
                                        <p:cTn id="111" dur="500"/>
                                        <p:tgtEl>
                                          <p:spTgt spid="39"/>
                                        </p:tgtEl>
                                      </p:cBhvr>
                                    </p:animEffect>
                                  </p:childTnLst>
                                </p:cTn>
                              </p:par>
                            </p:childTnLst>
                          </p:cTn>
                        </p:par>
                        <p:par>
                          <p:cTn id="112" fill="hold">
                            <p:stCondLst>
                              <p:cond delay="13500"/>
                            </p:stCondLst>
                            <p:childTnLst>
                              <p:par>
                                <p:cTn id="113" presetID="9" presetClass="entr" presetSubtype="0" fill="hold" grpId="0" nodeType="afterEffect">
                                  <p:stCondLst>
                                    <p:cond delay="0"/>
                                  </p:stCondLst>
                                  <p:childTnLst>
                                    <p:set>
                                      <p:cBhvr>
                                        <p:cTn id="114" dur="1" fill="hold">
                                          <p:stCondLst>
                                            <p:cond delay="0"/>
                                          </p:stCondLst>
                                        </p:cTn>
                                        <p:tgtEl>
                                          <p:spTgt spid="28"/>
                                        </p:tgtEl>
                                        <p:attrNameLst>
                                          <p:attrName>style.visibility</p:attrName>
                                        </p:attrNameLst>
                                      </p:cBhvr>
                                      <p:to>
                                        <p:strVal val="visible"/>
                                      </p:to>
                                    </p:set>
                                    <p:animEffect transition="in" filter="dissolve">
                                      <p:cBhvr>
                                        <p:cTn id="115" dur="500"/>
                                        <p:tgtEl>
                                          <p:spTgt spid="28"/>
                                        </p:tgtEl>
                                      </p:cBhvr>
                                    </p:animEffect>
                                  </p:childTnLst>
                                </p:cTn>
                              </p:par>
                            </p:childTnLst>
                          </p:cTn>
                        </p:par>
                        <p:par>
                          <p:cTn id="116" fill="hold">
                            <p:stCondLst>
                              <p:cond delay="14000"/>
                            </p:stCondLst>
                            <p:childTnLst>
                              <p:par>
                                <p:cTn id="117" presetID="9" presetClass="entr" presetSubtype="0" fill="hold" grpId="0" nodeType="afterEffect">
                                  <p:stCondLst>
                                    <p:cond delay="0"/>
                                  </p:stCondLst>
                                  <p:childTnLst>
                                    <p:set>
                                      <p:cBhvr>
                                        <p:cTn id="118" dur="1" fill="hold">
                                          <p:stCondLst>
                                            <p:cond delay="0"/>
                                          </p:stCondLst>
                                        </p:cTn>
                                        <p:tgtEl>
                                          <p:spTgt spid="15"/>
                                        </p:tgtEl>
                                        <p:attrNameLst>
                                          <p:attrName>style.visibility</p:attrName>
                                        </p:attrNameLst>
                                      </p:cBhvr>
                                      <p:to>
                                        <p:strVal val="visible"/>
                                      </p:to>
                                    </p:set>
                                    <p:animEffect transition="in" filter="dissolve">
                                      <p:cBhvr>
                                        <p:cTn id="119" dur="500"/>
                                        <p:tgtEl>
                                          <p:spTgt spid="15"/>
                                        </p:tgtEl>
                                      </p:cBhvr>
                                    </p:animEffect>
                                  </p:childTnLst>
                                </p:cTn>
                              </p:par>
                            </p:childTnLst>
                          </p:cTn>
                        </p:par>
                        <p:par>
                          <p:cTn id="120" fill="hold">
                            <p:stCondLst>
                              <p:cond delay="14500"/>
                            </p:stCondLst>
                            <p:childTnLst>
                              <p:par>
                                <p:cTn id="121" presetID="9" presetClass="entr" presetSubtype="0" fill="hold" grpId="0" nodeType="afterEffect">
                                  <p:stCondLst>
                                    <p:cond delay="0"/>
                                  </p:stCondLst>
                                  <p:childTnLst>
                                    <p:set>
                                      <p:cBhvr>
                                        <p:cTn id="122" dur="1" fill="hold">
                                          <p:stCondLst>
                                            <p:cond delay="0"/>
                                          </p:stCondLst>
                                        </p:cTn>
                                        <p:tgtEl>
                                          <p:spTgt spid="37"/>
                                        </p:tgtEl>
                                        <p:attrNameLst>
                                          <p:attrName>style.visibility</p:attrName>
                                        </p:attrNameLst>
                                      </p:cBhvr>
                                      <p:to>
                                        <p:strVal val="visible"/>
                                      </p:to>
                                    </p:set>
                                    <p:animEffect transition="in" filter="dissolve">
                                      <p:cBhvr>
                                        <p:cTn id="123" dur="500"/>
                                        <p:tgtEl>
                                          <p:spTgt spid="37"/>
                                        </p:tgtEl>
                                      </p:cBhvr>
                                    </p:animEffect>
                                  </p:childTnLst>
                                </p:cTn>
                              </p:par>
                            </p:childTnLst>
                          </p:cTn>
                        </p:par>
                        <p:par>
                          <p:cTn id="124" fill="hold">
                            <p:stCondLst>
                              <p:cond delay="15000"/>
                            </p:stCondLst>
                            <p:childTnLst>
                              <p:par>
                                <p:cTn id="125" presetID="9" presetClass="entr" presetSubtype="0" fill="hold" grpId="0" nodeType="after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dissolve">
                                      <p:cBhvr>
                                        <p:cTn id="127" dur="500"/>
                                        <p:tgtEl>
                                          <p:spTgt spid="19"/>
                                        </p:tgtEl>
                                      </p:cBhvr>
                                    </p:animEffect>
                                  </p:childTnLst>
                                </p:cTn>
                              </p:par>
                            </p:childTnLst>
                          </p:cTn>
                        </p:par>
                        <p:par>
                          <p:cTn id="128" fill="hold">
                            <p:stCondLst>
                              <p:cond delay="15500"/>
                            </p:stCondLst>
                            <p:childTnLst>
                              <p:par>
                                <p:cTn id="129" presetID="9" presetClass="entr" presetSubtype="0" fill="hold" grpId="0" nodeType="afterEffect">
                                  <p:stCondLst>
                                    <p:cond delay="0"/>
                                  </p:stCondLst>
                                  <p:childTnLst>
                                    <p:set>
                                      <p:cBhvr>
                                        <p:cTn id="130" dur="1" fill="hold">
                                          <p:stCondLst>
                                            <p:cond delay="0"/>
                                          </p:stCondLst>
                                        </p:cTn>
                                        <p:tgtEl>
                                          <p:spTgt spid="25"/>
                                        </p:tgtEl>
                                        <p:attrNameLst>
                                          <p:attrName>style.visibility</p:attrName>
                                        </p:attrNameLst>
                                      </p:cBhvr>
                                      <p:to>
                                        <p:strVal val="visible"/>
                                      </p:to>
                                    </p:set>
                                    <p:animEffect transition="in" filter="dissolve">
                                      <p:cBhvr>
                                        <p:cTn id="131" dur="500"/>
                                        <p:tgtEl>
                                          <p:spTgt spid="25"/>
                                        </p:tgtEl>
                                      </p:cBhvr>
                                    </p:animEffect>
                                  </p:childTnLst>
                                </p:cTn>
                              </p:par>
                            </p:childTnLst>
                          </p:cTn>
                        </p:par>
                        <p:par>
                          <p:cTn id="132" fill="hold">
                            <p:stCondLst>
                              <p:cond delay="16000"/>
                            </p:stCondLst>
                            <p:childTnLst>
                              <p:par>
                                <p:cTn id="133" presetID="9" presetClass="entr" presetSubtype="0" fill="hold" grpId="0" nodeType="afterEffect">
                                  <p:stCondLst>
                                    <p:cond delay="0"/>
                                  </p:stCondLst>
                                  <p:childTnLst>
                                    <p:set>
                                      <p:cBhvr>
                                        <p:cTn id="134" dur="1" fill="hold">
                                          <p:stCondLst>
                                            <p:cond delay="0"/>
                                          </p:stCondLst>
                                        </p:cTn>
                                        <p:tgtEl>
                                          <p:spTgt spid="32"/>
                                        </p:tgtEl>
                                        <p:attrNameLst>
                                          <p:attrName>style.visibility</p:attrName>
                                        </p:attrNameLst>
                                      </p:cBhvr>
                                      <p:to>
                                        <p:strVal val="visible"/>
                                      </p:to>
                                    </p:set>
                                    <p:animEffect transition="in" filter="dissolve">
                                      <p:cBhvr>
                                        <p:cTn id="135" dur="500"/>
                                        <p:tgtEl>
                                          <p:spTgt spid="32"/>
                                        </p:tgtEl>
                                      </p:cBhvr>
                                    </p:animEffect>
                                  </p:childTnLst>
                                </p:cTn>
                              </p:par>
                            </p:childTnLst>
                          </p:cTn>
                        </p:par>
                        <p:par>
                          <p:cTn id="136" fill="hold">
                            <p:stCondLst>
                              <p:cond delay="16500"/>
                            </p:stCondLst>
                            <p:childTnLst>
                              <p:par>
                                <p:cTn id="137" presetID="9" presetClass="entr" presetSubtype="0" fill="hold" grpId="0" nodeType="afterEffect">
                                  <p:stCondLst>
                                    <p:cond delay="0"/>
                                  </p:stCondLst>
                                  <p:childTnLst>
                                    <p:set>
                                      <p:cBhvr>
                                        <p:cTn id="138" dur="1" fill="hold">
                                          <p:stCondLst>
                                            <p:cond delay="0"/>
                                          </p:stCondLst>
                                        </p:cTn>
                                        <p:tgtEl>
                                          <p:spTgt spid="38"/>
                                        </p:tgtEl>
                                        <p:attrNameLst>
                                          <p:attrName>style.visibility</p:attrName>
                                        </p:attrNameLst>
                                      </p:cBhvr>
                                      <p:to>
                                        <p:strVal val="visible"/>
                                      </p:to>
                                    </p:set>
                                    <p:animEffect transition="in" filter="dissolve">
                                      <p:cBhvr>
                                        <p:cTn id="139" dur="500"/>
                                        <p:tgtEl>
                                          <p:spTgt spid="38"/>
                                        </p:tgtEl>
                                      </p:cBhvr>
                                    </p:animEffect>
                                  </p:childTnLst>
                                </p:cTn>
                              </p:par>
                            </p:childTnLst>
                          </p:cTn>
                        </p:par>
                        <p:par>
                          <p:cTn id="140" fill="hold">
                            <p:stCondLst>
                              <p:cond delay="17000"/>
                            </p:stCondLst>
                            <p:childTnLst>
                              <p:par>
                                <p:cTn id="141" presetID="9" presetClass="entr" presetSubtype="0" fill="hold" grpId="0" nodeType="afterEffect">
                                  <p:stCondLst>
                                    <p:cond delay="0"/>
                                  </p:stCondLst>
                                  <p:childTnLst>
                                    <p:set>
                                      <p:cBhvr>
                                        <p:cTn id="142" dur="1" fill="hold">
                                          <p:stCondLst>
                                            <p:cond delay="0"/>
                                          </p:stCondLst>
                                        </p:cTn>
                                        <p:tgtEl>
                                          <p:spTgt spid="14"/>
                                        </p:tgtEl>
                                        <p:attrNameLst>
                                          <p:attrName>style.visibility</p:attrName>
                                        </p:attrNameLst>
                                      </p:cBhvr>
                                      <p:to>
                                        <p:strVal val="visible"/>
                                      </p:to>
                                    </p:set>
                                    <p:animEffect transition="in" filter="dissolve">
                                      <p:cBhvr>
                                        <p:cTn id="143" dur="500"/>
                                        <p:tgtEl>
                                          <p:spTgt spid="14"/>
                                        </p:tgtEl>
                                      </p:cBhvr>
                                    </p:animEffect>
                                  </p:childTnLst>
                                </p:cTn>
                              </p:par>
                            </p:childTnLst>
                          </p:cTn>
                        </p:par>
                        <p:par>
                          <p:cTn id="144" fill="hold">
                            <p:stCondLst>
                              <p:cond delay="17500"/>
                            </p:stCondLst>
                            <p:childTnLst>
                              <p:par>
                                <p:cTn id="145" presetID="9" presetClass="entr" presetSubtype="0" fill="hold" grpId="0" nodeType="afterEffect">
                                  <p:stCondLst>
                                    <p:cond delay="0"/>
                                  </p:stCondLst>
                                  <p:childTnLst>
                                    <p:set>
                                      <p:cBhvr>
                                        <p:cTn id="146" dur="1" fill="hold">
                                          <p:stCondLst>
                                            <p:cond delay="0"/>
                                          </p:stCondLst>
                                        </p:cTn>
                                        <p:tgtEl>
                                          <p:spTgt spid="44"/>
                                        </p:tgtEl>
                                        <p:attrNameLst>
                                          <p:attrName>style.visibility</p:attrName>
                                        </p:attrNameLst>
                                      </p:cBhvr>
                                      <p:to>
                                        <p:strVal val="visible"/>
                                      </p:to>
                                    </p:set>
                                    <p:animEffect transition="in" filter="dissolve">
                                      <p:cBhvr>
                                        <p:cTn id="147" dur="500"/>
                                        <p:tgtEl>
                                          <p:spTgt spid="44"/>
                                        </p:tgtEl>
                                      </p:cBhvr>
                                    </p:animEffect>
                                  </p:childTnLst>
                                </p:cTn>
                              </p:par>
                            </p:childTnLst>
                          </p:cTn>
                        </p:par>
                        <p:par>
                          <p:cTn id="148" fill="hold">
                            <p:stCondLst>
                              <p:cond delay="18000"/>
                            </p:stCondLst>
                            <p:childTnLst>
                              <p:par>
                                <p:cTn id="149" presetID="1" presetClass="entr" presetSubtype="0" fill="hold" grpId="0" nodeType="afterEffect">
                                  <p:stCondLst>
                                    <p:cond delay="0"/>
                                  </p:stCondLst>
                                  <p:childTnLst>
                                    <p:set>
                                      <p:cBhvr>
                                        <p:cTn id="150" dur="1" fill="hold">
                                          <p:stCondLst>
                                            <p:cond delay="0"/>
                                          </p:stCondLst>
                                        </p:cTn>
                                        <p:tgtEl>
                                          <p:spTgt spid="21"/>
                                        </p:tgtEl>
                                        <p:attrNameLst>
                                          <p:attrName>style.visibility</p:attrName>
                                        </p:attrNameLst>
                                      </p:cBhvr>
                                      <p:to>
                                        <p:strVal val="visible"/>
                                      </p:to>
                                    </p:set>
                                  </p:childTnLst>
                                </p:cTn>
                              </p:par>
                            </p:childTnLst>
                          </p:cTn>
                        </p:par>
                        <p:par>
                          <p:cTn id="151" fill="hold">
                            <p:stCondLst>
                              <p:cond delay="18000"/>
                            </p:stCondLst>
                            <p:childTnLst>
                              <p:par>
                                <p:cTn id="152" presetID="9" presetClass="entr" presetSubtype="0" fill="hold" grpId="1" nodeType="afterEffect">
                                  <p:stCondLst>
                                    <p:cond delay="0"/>
                                  </p:stCondLst>
                                  <p:childTnLst>
                                    <p:set>
                                      <p:cBhvr>
                                        <p:cTn id="153" dur="1" fill="hold">
                                          <p:stCondLst>
                                            <p:cond delay="0"/>
                                          </p:stCondLst>
                                        </p:cTn>
                                        <p:tgtEl>
                                          <p:spTgt spid="21"/>
                                        </p:tgtEl>
                                        <p:attrNameLst>
                                          <p:attrName>style.visibility</p:attrName>
                                        </p:attrNameLst>
                                      </p:cBhvr>
                                      <p:to>
                                        <p:strVal val="visible"/>
                                      </p:to>
                                    </p:set>
                                    <p:animEffect transition="in" filter="dissolve">
                                      <p:cBhvr>
                                        <p:cTn id="15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p:bldP spid="8" grpId="0"/>
      <p:bldP spid="10" grpId="0"/>
      <p:bldP spid="11" grpId="0"/>
      <p:bldP spid="12" grpId="0"/>
      <p:bldP spid="13" grpId="0"/>
      <p:bldP spid="14" grpId="0"/>
      <p:bldP spid="15" grpId="0"/>
      <p:bldP spid="16" grpId="0"/>
      <p:bldP spid="18" grpId="0"/>
      <p:bldP spid="19" grpId="0"/>
      <p:bldP spid="20" grpId="0"/>
      <p:bldP spid="21" grpId="0"/>
      <p:bldP spid="21" grpId="1"/>
      <p:bldP spid="22" grpId="0"/>
      <p:bldP spid="23" grpId="0"/>
      <p:bldP spid="24" grpId="0"/>
      <p:bldP spid="25" grpId="0"/>
      <p:bldP spid="26" grpId="0"/>
      <p:bldP spid="27" grpId="0"/>
      <p:bldP spid="28" grpId="0"/>
      <p:bldP spid="29" grpId="0"/>
      <p:bldP spid="30" grpId="0"/>
      <p:bldP spid="32" grpId="0"/>
      <p:bldP spid="33" grpId="0"/>
      <p:bldP spid="34"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EDC074"/>
                </a:solidFill>
              </a:rPr>
              <a:t>NLCD Products</a:t>
            </a:r>
            <a:r>
              <a:rPr lang="en-US" dirty="0" smtClean="0">
                <a:solidFill>
                  <a:srgbClr val="EDC074"/>
                </a:solidFill>
              </a:rPr>
              <a:t>        </a:t>
            </a:r>
            <a:r>
              <a:rPr lang="en-US" sz="2000" i="1" dirty="0" smtClean="0">
                <a:solidFill>
                  <a:srgbClr val="EDC074"/>
                </a:solidFill>
              </a:rPr>
              <a:t>National </a:t>
            </a:r>
            <a:r>
              <a:rPr lang="en-US" sz="2000" i="1" dirty="0" smtClean="0">
                <a:solidFill>
                  <a:srgbClr val="EDC074"/>
                </a:solidFill>
              </a:rPr>
              <a:t>Land Cover Database</a:t>
            </a:r>
            <a:endParaRPr lang="en-US" sz="2000" i="1" dirty="0">
              <a:solidFill>
                <a:srgbClr val="EDC074"/>
              </a:solidFill>
            </a:endParaRPr>
          </a:p>
        </p:txBody>
      </p:sp>
      <p:sp>
        <p:nvSpPr>
          <p:cNvPr id="7" name="Content Placeholder 6"/>
          <p:cNvSpPr>
            <a:spLocks noGrp="1"/>
          </p:cNvSpPr>
          <p:nvPr>
            <p:ph idx="1"/>
          </p:nvPr>
        </p:nvSpPr>
        <p:spPr/>
        <p:txBody>
          <a:bodyPr/>
          <a:lstStyle/>
          <a:p>
            <a:r>
              <a:rPr lang="en-US" sz="2000" dirty="0" smtClean="0"/>
              <a:t>suite of </a:t>
            </a:r>
            <a:r>
              <a:rPr lang="en-US" sz="2400" dirty="0" smtClean="0">
                <a:solidFill>
                  <a:srgbClr val="92D050"/>
                </a:solidFill>
              </a:rPr>
              <a:t>land cover products</a:t>
            </a:r>
          </a:p>
          <a:p>
            <a:r>
              <a:rPr lang="en-US" sz="2400" dirty="0" smtClean="0">
                <a:solidFill>
                  <a:srgbClr val="C0D2FE"/>
                </a:solidFill>
              </a:rPr>
              <a:t>4 epochs</a:t>
            </a:r>
            <a:r>
              <a:rPr lang="en-US" sz="2400" dirty="0" smtClean="0"/>
              <a:t> </a:t>
            </a:r>
            <a:r>
              <a:rPr lang="en-US" sz="2000" dirty="0" smtClean="0"/>
              <a:t>– 1992, 2001 and 1992/2001 Retrofit, 2006, 2011</a:t>
            </a:r>
          </a:p>
          <a:p>
            <a:r>
              <a:rPr lang="en-US" sz="2000" dirty="0" smtClean="0"/>
              <a:t>30-meter resolution </a:t>
            </a:r>
            <a:r>
              <a:rPr lang="en-US" sz="2400" dirty="0" smtClean="0">
                <a:solidFill>
                  <a:srgbClr val="FF9966"/>
                </a:solidFill>
              </a:rPr>
              <a:t>Landsat-based imagery + ancillary datasets</a:t>
            </a:r>
          </a:p>
          <a:p>
            <a:r>
              <a:rPr lang="en-US" sz="2400" dirty="0" smtClean="0">
                <a:solidFill>
                  <a:srgbClr val="FFCC00"/>
                </a:solidFill>
              </a:rPr>
              <a:t>coast-to-coast</a:t>
            </a:r>
            <a:r>
              <a:rPr lang="en-US" sz="2000" dirty="0" smtClean="0"/>
              <a:t> land cover at </a:t>
            </a:r>
            <a:r>
              <a:rPr lang="en-US" sz="2400" dirty="0" smtClean="0">
                <a:solidFill>
                  <a:srgbClr val="C0D2FE"/>
                </a:solidFill>
              </a:rPr>
              <a:t>regional to national scales</a:t>
            </a:r>
          </a:p>
          <a:p>
            <a:r>
              <a:rPr lang="en-US" sz="2400" dirty="0" smtClean="0">
                <a:solidFill>
                  <a:srgbClr val="00B0F0"/>
                </a:solidFill>
              </a:rPr>
              <a:t>spatial</a:t>
            </a:r>
            <a:r>
              <a:rPr lang="en-US" sz="2000" dirty="0" smtClean="0"/>
              <a:t> reference and </a:t>
            </a:r>
            <a:r>
              <a:rPr lang="en-US" sz="2400" dirty="0" smtClean="0">
                <a:solidFill>
                  <a:srgbClr val="92D050"/>
                </a:solidFill>
              </a:rPr>
              <a:t>descriptive</a:t>
            </a:r>
            <a:r>
              <a:rPr lang="en-US" sz="2000" dirty="0" smtClean="0"/>
              <a:t> data</a:t>
            </a:r>
          </a:p>
          <a:p>
            <a:pPr marL="0" indent="0">
              <a:buNone/>
            </a:pPr>
            <a:r>
              <a:rPr lang="en-US" sz="2000" dirty="0" smtClean="0"/>
              <a:t>           </a:t>
            </a:r>
            <a:r>
              <a:rPr lang="en-US" sz="2400" dirty="0" smtClean="0">
                <a:solidFill>
                  <a:srgbClr val="EDC074"/>
                </a:solidFill>
              </a:rPr>
              <a:t>thematic</a:t>
            </a:r>
            <a:r>
              <a:rPr lang="en-US" sz="2000" dirty="0" smtClean="0"/>
              <a:t> class</a:t>
            </a:r>
          </a:p>
          <a:p>
            <a:pPr marL="0" indent="0">
              <a:buNone/>
            </a:pPr>
            <a:r>
              <a:rPr lang="en-US" sz="2000" dirty="0" smtClean="0"/>
              <a:t>           </a:t>
            </a:r>
            <a:r>
              <a:rPr lang="en-US" sz="2400" dirty="0" smtClean="0">
                <a:solidFill>
                  <a:srgbClr val="FF9966"/>
                </a:solidFill>
              </a:rPr>
              <a:t>impervious</a:t>
            </a:r>
            <a:r>
              <a:rPr lang="en-US" sz="2000" dirty="0" smtClean="0"/>
              <a:t> surface</a:t>
            </a:r>
          </a:p>
          <a:p>
            <a:pPr marL="0" indent="0">
              <a:buNone/>
            </a:pPr>
            <a:r>
              <a:rPr lang="en-US" sz="2000" dirty="0"/>
              <a:t> </a:t>
            </a:r>
            <a:r>
              <a:rPr lang="en-US" sz="2000" dirty="0" smtClean="0"/>
              <a:t>          </a:t>
            </a:r>
            <a:r>
              <a:rPr lang="en-US" sz="2400" dirty="0" smtClean="0">
                <a:solidFill>
                  <a:srgbClr val="92D050"/>
                </a:solidFill>
              </a:rPr>
              <a:t>tree</a:t>
            </a:r>
            <a:r>
              <a:rPr lang="en-US" sz="2000" dirty="0" smtClean="0"/>
              <a:t> </a:t>
            </a:r>
            <a:r>
              <a:rPr lang="en-US" sz="2400" dirty="0" smtClean="0">
                <a:solidFill>
                  <a:srgbClr val="92D050"/>
                </a:solidFill>
              </a:rPr>
              <a:t>canopy</a:t>
            </a:r>
          </a:p>
          <a:p>
            <a:pPr marL="0" indent="0">
              <a:buNone/>
            </a:pPr>
            <a:r>
              <a:rPr lang="en-US" sz="2000" dirty="0"/>
              <a:t> </a:t>
            </a:r>
            <a:r>
              <a:rPr lang="en-US" sz="2000" dirty="0" smtClean="0"/>
              <a:t>          </a:t>
            </a:r>
            <a:r>
              <a:rPr lang="en-US" sz="2400" dirty="0" smtClean="0">
                <a:solidFill>
                  <a:srgbClr val="FFCC00"/>
                </a:solidFill>
              </a:rPr>
              <a:t>change monitoring </a:t>
            </a:r>
            <a:r>
              <a:rPr lang="en-US" sz="2000" dirty="0" smtClean="0"/>
              <a:t>products</a:t>
            </a:r>
            <a:endParaRPr lang="en-US" sz="2000"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28" t="4199" r="2317" b="8159"/>
          <a:stretch/>
        </p:blipFill>
        <p:spPr bwMode="auto">
          <a:xfrm>
            <a:off x="5410283" y="4038600"/>
            <a:ext cx="3279913" cy="1752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525331667"/>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EDC074"/>
                </a:solidFill>
              </a:rPr>
              <a:t>Real-World Value     </a:t>
            </a:r>
            <a:r>
              <a:rPr lang="en-US" sz="2000" i="1" dirty="0" smtClean="0">
                <a:solidFill>
                  <a:srgbClr val="EDC074"/>
                </a:solidFill>
              </a:rPr>
              <a:t>National </a:t>
            </a:r>
            <a:r>
              <a:rPr lang="en-US" sz="2000" i="1" dirty="0">
                <a:solidFill>
                  <a:srgbClr val="EDC074"/>
                </a:solidFill>
              </a:rPr>
              <a:t>Land Cover Database</a:t>
            </a:r>
            <a:endParaRPr lang="en-US" dirty="0">
              <a:solidFill>
                <a:srgbClr val="EDC074"/>
              </a:solidFill>
            </a:endParaRPr>
          </a:p>
        </p:txBody>
      </p:sp>
      <p:grpSp>
        <p:nvGrpSpPr>
          <p:cNvPr id="3" name="Group 2"/>
          <p:cNvGrpSpPr/>
          <p:nvPr/>
        </p:nvGrpSpPr>
        <p:grpSpPr>
          <a:xfrm>
            <a:off x="685800" y="1295400"/>
            <a:ext cx="7806103" cy="4533023"/>
            <a:chOff x="2048468" y="1100912"/>
            <a:chExt cx="4877570" cy="4533023"/>
          </a:xfrm>
        </p:grpSpPr>
        <p:sp>
          <p:nvSpPr>
            <p:cNvPr id="4" name="Freeform 3"/>
            <p:cNvSpPr/>
            <p:nvPr/>
          </p:nvSpPr>
          <p:spPr>
            <a:xfrm>
              <a:off x="3276596" y="2451645"/>
              <a:ext cx="2209806" cy="2017782"/>
            </a:xfrm>
            <a:custGeom>
              <a:avLst/>
              <a:gdLst>
                <a:gd name="connsiteX0" fmla="*/ 0 w 2209806"/>
                <a:gd name="connsiteY0" fmla="*/ 1008891 h 2017782"/>
                <a:gd name="connsiteX1" fmla="*/ 1104903 w 2209806"/>
                <a:gd name="connsiteY1" fmla="*/ 0 h 2017782"/>
                <a:gd name="connsiteX2" fmla="*/ 2209806 w 2209806"/>
                <a:gd name="connsiteY2" fmla="*/ 1008891 h 2017782"/>
                <a:gd name="connsiteX3" fmla="*/ 1104903 w 2209806"/>
                <a:gd name="connsiteY3" fmla="*/ 2017782 h 2017782"/>
                <a:gd name="connsiteX4" fmla="*/ 0 w 2209806"/>
                <a:gd name="connsiteY4" fmla="*/ 1008891 h 2017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6" h="2017782">
                  <a:moveTo>
                    <a:pt x="0" y="1008891"/>
                  </a:moveTo>
                  <a:cubicBezTo>
                    <a:pt x="0" y="451696"/>
                    <a:pt x="494682" y="0"/>
                    <a:pt x="1104903" y="0"/>
                  </a:cubicBezTo>
                  <a:cubicBezTo>
                    <a:pt x="1715124" y="0"/>
                    <a:pt x="2209806" y="451696"/>
                    <a:pt x="2209806" y="1008891"/>
                  </a:cubicBezTo>
                  <a:cubicBezTo>
                    <a:pt x="2209806" y="1566086"/>
                    <a:pt x="1715124" y="2017782"/>
                    <a:pt x="1104903" y="2017782"/>
                  </a:cubicBezTo>
                  <a:cubicBezTo>
                    <a:pt x="494682" y="2017782"/>
                    <a:pt x="0" y="1566086"/>
                    <a:pt x="0" y="1008891"/>
                  </a:cubicBezTo>
                  <a:close/>
                </a:path>
              </a:pathLst>
            </a:custGeom>
            <a:blipFill rotWithShape="0">
              <a:blip r:embed="rId3"/>
              <a:stretch>
                <a:fillRect/>
              </a:stretch>
            </a:blip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txBody>
            <a:bodyPr spcFirstLastPara="0" vert="horz" wrap="square" lIns="336319" tIns="308197" rIns="336319" bIns="308197" numCol="1" spcCol="1270" anchor="ctr" anchorCtr="0">
              <a:noAutofit/>
            </a:bodyPr>
            <a:lstStyle/>
            <a:p>
              <a:pPr algn="ctr" defTabSz="889000">
                <a:lnSpc>
                  <a:spcPct val="90000"/>
                </a:lnSpc>
                <a:spcAft>
                  <a:spcPct val="35000"/>
                </a:spcAft>
              </a:pPr>
              <a:r>
                <a:rPr lang="en-US" sz="2000" b="1" dirty="0" smtClean="0">
                  <a:ln>
                    <a:solidFill>
                      <a:srgbClr val="FF9933"/>
                    </a:solidFill>
                  </a:ln>
                  <a:solidFill>
                    <a:srgbClr val="000000"/>
                  </a:solidFill>
                </a:rPr>
                <a:t>National Land Cover Database Project</a:t>
              </a:r>
              <a:endParaRPr lang="en-US" sz="2000" b="1" dirty="0">
                <a:ln>
                  <a:solidFill>
                    <a:srgbClr val="FF9933"/>
                  </a:solidFill>
                </a:ln>
                <a:solidFill>
                  <a:srgbClr val="000000"/>
                </a:solidFill>
              </a:endParaRPr>
            </a:p>
          </p:txBody>
        </p:sp>
        <p:sp>
          <p:nvSpPr>
            <p:cNvPr id="5" name="Freeform 4"/>
            <p:cNvSpPr/>
            <p:nvPr/>
          </p:nvSpPr>
          <p:spPr>
            <a:xfrm rot="16200000">
              <a:off x="4196535" y="2253927"/>
              <a:ext cx="369929" cy="25507"/>
            </a:xfrm>
            <a:custGeom>
              <a:avLst/>
              <a:gdLst>
                <a:gd name="connsiteX0" fmla="*/ 0 w 369929"/>
                <a:gd name="connsiteY0" fmla="*/ 12753 h 25507"/>
                <a:gd name="connsiteX1" fmla="*/ 369929 w 369929"/>
                <a:gd name="connsiteY1" fmla="*/ 12753 h 25507"/>
              </a:gdLst>
              <a:ahLst/>
              <a:cxnLst>
                <a:cxn ang="0">
                  <a:pos x="connsiteX0" y="connsiteY0"/>
                </a:cxn>
                <a:cxn ang="0">
                  <a:pos x="connsiteX1" y="connsiteY1"/>
                </a:cxn>
              </a:cxnLst>
              <a:rect l="l" t="t" r="r" b="b"/>
              <a:pathLst>
                <a:path w="369929" h="25507">
                  <a:moveTo>
                    <a:pt x="0" y="12753"/>
                  </a:moveTo>
                  <a:lnTo>
                    <a:pt x="369929" y="12753"/>
                  </a:lnTo>
                </a:path>
              </a:pathLst>
            </a:custGeom>
            <a:noFill/>
            <a:scene3d>
              <a:camera prst="orthographicFront">
                <a:rot lat="0" lon="0" rev="0"/>
              </a:camera>
              <a:lightRig rig="contrasting" dir="t">
                <a:rot lat="0" lon="0" rev="1200000"/>
              </a:lightRig>
            </a:scene3d>
            <a:sp3d z="-110000"/>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88416" tIns="3505" rIns="188416" bIns="3505" numCol="1" spcCol="1270" anchor="ctr" anchorCtr="0">
              <a:noAutofit/>
            </a:bodyPr>
            <a:lstStyle/>
            <a:p>
              <a:pPr algn="ctr" defTabSz="222250">
                <a:lnSpc>
                  <a:spcPct val="90000"/>
                </a:lnSpc>
                <a:spcAft>
                  <a:spcPct val="35000"/>
                </a:spcAft>
              </a:pPr>
              <a:endParaRPr lang="en-US" sz="500">
                <a:solidFill>
                  <a:srgbClr val="000000">
                    <a:hueOff val="0"/>
                    <a:satOff val="0"/>
                    <a:lumOff val="0"/>
                    <a:alphaOff val="0"/>
                  </a:srgbClr>
                </a:solidFill>
              </a:endParaRPr>
            </a:p>
          </p:txBody>
        </p:sp>
        <p:sp>
          <p:nvSpPr>
            <p:cNvPr id="6" name="Freeform 5"/>
            <p:cNvSpPr/>
            <p:nvPr/>
          </p:nvSpPr>
          <p:spPr>
            <a:xfrm>
              <a:off x="3880629" y="1100912"/>
              <a:ext cx="1193729" cy="982620"/>
            </a:xfrm>
            <a:custGeom>
              <a:avLst/>
              <a:gdLst>
                <a:gd name="connsiteX0" fmla="*/ 0 w 982620"/>
                <a:gd name="connsiteY0" fmla="*/ 491310 h 982620"/>
                <a:gd name="connsiteX1" fmla="*/ 491310 w 982620"/>
                <a:gd name="connsiteY1" fmla="*/ 0 h 982620"/>
                <a:gd name="connsiteX2" fmla="*/ 982620 w 982620"/>
                <a:gd name="connsiteY2" fmla="*/ 491310 h 982620"/>
                <a:gd name="connsiteX3" fmla="*/ 491310 w 982620"/>
                <a:gd name="connsiteY3" fmla="*/ 982620 h 982620"/>
                <a:gd name="connsiteX4" fmla="*/ 0 w 982620"/>
                <a:gd name="connsiteY4" fmla="*/ 491310 h 982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2620" h="982620">
                  <a:moveTo>
                    <a:pt x="0" y="491310"/>
                  </a:moveTo>
                  <a:cubicBezTo>
                    <a:pt x="0" y="219967"/>
                    <a:pt x="219967" y="0"/>
                    <a:pt x="491310" y="0"/>
                  </a:cubicBezTo>
                  <a:cubicBezTo>
                    <a:pt x="762653" y="0"/>
                    <a:pt x="982620" y="219967"/>
                    <a:pt x="982620" y="491310"/>
                  </a:cubicBezTo>
                  <a:cubicBezTo>
                    <a:pt x="982620" y="762653"/>
                    <a:pt x="762653" y="982620"/>
                    <a:pt x="491310" y="982620"/>
                  </a:cubicBezTo>
                  <a:cubicBezTo>
                    <a:pt x="219967" y="982620"/>
                    <a:pt x="0" y="762653"/>
                    <a:pt x="0" y="491310"/>
                  </a:cubicBezTo>
                  <a:close/>
                </a:path>
              </a:pathLst>
            </a:custGeom>
            <a:gradFill flip="none" rotWithShape="1">
              <a:gsLst>
                <a:gs pos="0">
                  <a:srgbClr val="C0D2FE">
                    <a:shade val="30000"/>
                    <a:satMod val="115000"/>
                  </a:srgbClr>
                </a:gs>
                <a:gs pos="50000">
                  <a:srgbClr val="C0D2FE">
                    <a:shade val="67500"/>
                    <a:satMod val="115000"/>
                  </a:srgbClr>
                </a:gs>
                <a:gs pos="100000">
                  <a:srgbClr val="C0D2FE">
                    <a:shade val="100000"/>
                    <a:satMod val="115000"/>
                  </a:srgbClr>
                </a:gs>
              </a:gsLst>
              <a:path path="circle">
                <a:fillToRect l="50000" t="50000" r="50000" b="50000"/>
              </a:path>
              <a:tileRect/>
            </a:gradFill>
          </p:spPr>
          <p:style>
            <a:lnRef idx="2">
              <a:schemeClr val="dk1"/>
            </a:lnRef>
            <a:fillRef idx="1">
              <a:schemeClr val="lt1"/>
            </a:fillRef>
            <a:effectRef idx="0">
              <a:schemeClr val="dk1"/>
            </a:effectRef>
            <a:fontRef idx="minor">
              <a:schemeClr val="dk1"/>
            </a:fontRef>
          </p:style>
          <p:txBody>
            <a:bodyPr spcFirstLastPara="0" vert="horz" wrap="square" lIns="148981" tIns="148981" rIns="148981" bIns="148981" numCol="1" spcCol="1270" anchor="ctr" anchorCtr="0">
              <a:noAutofit/>
            </a:bodyPr>
            <a:lstStyle/>
            <a:p>
              <a:pPr algn="ctr" defTabSz="355600">
                <a:lnSpc>
                  <a:spcPct val="90000"/>
                </a:lnSpc>
                <a:spcAft>
                  <a:spcPct val="35000"/>
                </a:spcAft>
              </a:pPr>
              <a:r>
                <a:rPr lang="en-US" sz="1200" b="1" dirty="0" smtClean="0">
                  <a:solidFill>
                    <a:srgbClr val="000000"/>
                  </a:solidFill>
                </a:rPr>
                <a:t>shaping research across disciplines,   institutions, countries</a:t>
              </a:r>
              <a:endParaRPr lang="en-US" sz="1200" b="1" dirty="0">
                <a:solidFill>
                  <a:srgbClr val="000000"/>
                </a:solidFill>
              </a:endParaRPr>
            </a:p>
          </p:txBody>
        </p:sp>
        <p:sp>
          <p:nvSpPr>
            <p:cNvPr id="7" name="Freeform 6"/>
            <p:cNvSpPr/>
            <p:nvPr/>
          </p:nvSpPr>
          <p:spPr>
            <a:xfrm rot="18600000">
              <a:off x="4993946" y="2519240"/>
              <a:ext cx="333387" cy="25507"/>
            </a:xfrm>
            <a:custGeom>
              <a:avLst/>
              <a:gdLst>
                <a:gd name="connsiteX0" fmla="*/ 0 w 333387"/>
                <a:gd name="connsiteY0" fmla="*/ 12753 h 25507"/>
                <a:gd name="connsiteX1" fmla="*/ 333387 w 333387"/>
                <a:gd name="connsiteY1" fmla="*/ 12753 h 25507"/>
              </a:gdLst>
              <a:ahLst/>
              <a:cxnLst>
                <a:cxn ang="0">
                  <a:pos x="connsiteX0" y="connsiteY0"/>
                </a:cxn>
                <a:cxn ang="0">
                  <a:pos x="connsiteX1" y="connsiteY1"/>
                </a:cxn>
              </a:cxnLst>
              <a:rect l="l" t="t" r="r" b="b"/>
              <a:pathLst>
                <a:path w="333387" h="25507">
                  <a:moveTo>
                    <a:pt x="0" y="12753"/>
                  </a:moveTo>
                  <a:lnTo>
                    <a:pt x="333387" y="12753"/>
                  </a:lnTo>
                </a:path>
              </a:pathLst>
            </a:custGeom>
            <a:noFill/>
            <a:scene3d>
              <a:camera prst="orthographicFront">
                <a:rot lat="0" lon="0" rev="0"/>
              </a:camera>
              <a:lightRig rig="contrasting" dir="t">
                <a:rot lat="0" lon="0" rev="1200000"/>
              </a:lightRig>
            </a:scene3d>
            <a:sp3d z="-110000"/>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71058" tIns="4419" rIns="171059" bIns="4418" numCol="1" spcCol="1270" anchor="ctr" anchorCtr="0">
              <a:noAutofit/>
            </a:bodyPr>
            <a:lstStyle/>
            <a:p>
              <a:pPr algn="ctr" defTabSz="222250">
                <a:lnSpc>
                  <a:spcPct val="90000"/>
                </a:lnSpc>
                <a:spcAft>
                  <a:spcPct val="35000"/>
                </a:spcAft>
              </a:pPr>
              <a:endParaRPr lang="en-US" sz="500">
                <a:solidFill>
                  <a:srgbClr val="000000">
                    <a:hueOff val="0"/>
                    <a:satOff val="0"/>
                    <a:lumOff val="0"/>
                    <a:alphaOff val="0"/>
                  </a:srgbClr>
                </a:solidFill>
              </a:endParaRPr>
            </a:p>
          </p:txBody>
        </p:sp>
        <p:sp>
          <p:nvSpPr>
            <p:cNvPr id="9" name="Freeform 8"/>
            <p:cNvSpPr/>
            <p:nvPr/>
          </p:nvSpPr>
          <p:spPr>
            <a:xfrm>
              <a:off x="5092285" y="1536622"/>
              <a:ext cx="1194130" cy="982620"/>
            </a:xfrm>
            <a:custGeom>
              <a:avLst/>
              <a:gdLst>
                <a:gd name="connsiteX0" fmla="*/ 0 w 982620"/>
                <a:gd name="connsiteY0" fmla="*/ 491310 h 982620"/>
                <a:gd name="connsiteX1" fmla="*/ 491310 w 982620"/>
                <a:gd name="connsiteY1" fmla="*/ 0 h 982620"/>
                <a:gd name="connsiteX2" fmla="*/ 982620 w 982620"/>
                <a:gd name="connsiteY2" fmla="*/ 491310 h 982620"/>
                <a:gd name="connsiteX3" fmla="*/ 491310 w 982620"/>
                <a:gd name="connsiteY3" fmla="*/ 982620 h 982620"/>
                <a:gd name="connsiteX4" fmla="*/ 0 w 982620"/>
                <a:gd name="connsiteY4" fmla="*/ 491310 h 982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2620" h="982620">
                  <a:moveTo>
                    <a:pt x="0" y="491310"/>
                  </a:moveTo>
                  <a:cubicBezTo>
                    <a:pt x="0" y="219967"/>
                    <a:pt x="219967" y="0"/>
                    <a:pt x="491310" y="0"/>
                  </a:cubicBezTo>
                  <a:cubicBezTo>
                    <a:pt x="762653" y="0"/>
                    <a:pt x="982620" y="219967"/>
                    <a:pt x="982620" y="491310"/>
                  </a:cubicBezTo>
                  <a:cubicBezTo>
                    <a:pt x="982620" y="762653"/>
                    <a:pt x="762653" y="982620"/>
                    <a:pt x="491310" y="982620"/>
                  </a:cubicBezTo>
                  <a:cubicBezTo>
                    <a:pt x="219967" y="982620"/>
                    <a:pt x="0" y="762653"/>
                    <a:pt x="0" y="491310"/>
                  </a:cubicBezTo>
                  <a:close/>
                </a:path>
              </a:pathLst>
            </a:custGeom>
            <a:gradFill flip="none" rotWithShape="1">
              <a:gsLst>
                <a:gs pos="0">
                  <a:srgbClr val="C0D2FE">
                    <a:shade val="30000"/>
                    <a:satMod val="115000"/>
                  </a:srgbClr>
                </a:gs>
                <a:gs pos="50000">
                  <a:srgbClr val="C0D2FE">
                    <a:shade val="67500"/>
                    <a:satMod val="115000"/>
                  </a:srgbClr>
                </a:gs>
                <a:gs pos="100000">
                  <a:srgbClr val="C0D2FE">
                    <a:shade val="100000"/>
                    <a:satMod val="115000"/>
                  </a:srgbClr>
                </a:gs>
              </a:gsLst>
              <a:path path="circle">
                <a:fillToRect l="50000" t="50000" r="50000" b="50000"/>
              </a:path>
              <a:tileRect/>
            </a:gradFill>
          </p:spPr>
          <p:style>
            <a:lnRef idx="2">
              <a:schemeClr val="dk1"/>
            </a:lnRef>
            <a:fillRef idx="1">
              <a:schemeClr val="lt1"/>
            </a:fillRef>
            <a:effectRef idx="0">
              <a:schemeClr val="dk1"/>
            </a:effectRef>
            <a:fontRef idx="minor">
              <a:schemeClr val="dk1"/>
            </a:fontRef>
          </p:style>
          <p:txBody>
            <a:bodyPr spcFirstLastPara="0" vert="horz" wrap="square" lIns="148981" tIns="148981" rIns="148981" bIns="148981" numCol="1" spcCol="1270" anchor="ctr" anchorCtr="0">
              <a:noAutofit/>
            </a:bodyPr>
            <a:lstStyle/>
            <a:p>
              <a:pPr algn="ctr" defTabSz="355600">
                <a:lnSpc>
                  <a:spcPct val="90000"/>
                </a:lnSpc>
                <a:spcAft>
                  <a:spcPct val="35000"/>
                </a:spcAft>
              </a:pPr>
              <a:r>
                <a:rPr lang="en-US" sz="1200" b="1" dirty="0" smtClean="0">
                  <a:solidFill>
                    <a:srgbClr val="000000"/>
                  </a:solidFill>
                </a:rPr>
                <a:t>paving the way in land cover mapping</a:t>
              </a:r>
              <a:endParaRPr lang="en-US" sz="1200" b="1" dirty="0">
                <a:solidFill>
                  <a:srgbClr val="000000"/>
                </a:solidFill>
              </a:endParaRPr>
            </a:p>
          </p:txBody>
        </p:sp>
        <p:sp>
          <p:nvSpPr>
            <p:cNvPr id="10" name="Freeform 9"/>
            <p:cNvSpPr/>
            <p:nvPr/>
          </p:nvSpPr>
          <p:spPr>
            <a:xfrm rot="21000000">
              <a:off x="5464255" y="3232423"/>
              <a:ext cx="277224" cy="25507"/>
            </a:xfrm>
            <a:custGeom>
              <a:avLst/>
              <a:gdLst>
                <a:gd name="connsiteX0" fmla="*/ 0 w 277224"/>
                <a:gd name="connsiteY0" fmla="*/ 12753 h 25507"/>
                <a:gd name="connsiteX1" fmla="*/ 277224 w 277224"/>
                <a:gd name="connsiteY1" fmla="*/ 12753 h 25507"/>
              </a:gdLst>
              <a:ahLst/>
              <a:cxnLst>
                <a:cxn ang="0">
                  <a:pos x="connsiteX0" y="connsiteY0"/>
                </a:cxn>
                <a:cxn ang="0">
                  <a:pos x="connsiteX1" y="connsiteY1"/>
                </a:cxn>
              </a:cxnLst>
              <a:rect l="l" t="t" r="r" b="b"/>
              <a:pathLst>
                <a:path w="277224" h="25507">
                  <a:moveTo>
                    <a:pt x="0" y="12753"/>
                  </a:moveTo>
                  <a:lnTo>
                    <a:pt x="277224" y="12753"/>
                  </a:lnTo>
                </a:path>
              </a:pathLst>
            </a:custGeom>
            <a:noFill/>
            <a:scene3d>
              <a:camera prst="orthographicFront">
                <a:rot lat="0" lon="0" rev="0"/>
              </a:camera>
              <a:lightRig rig="contrasting" dir="t">
                <a:rot lat="0" lon="0" rev="1200000"/>
              </a:lightRig>
            </a:scene3d>
            <a:sp3d z="-110000"/>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44380" tIns="5822" rIns="144382" bIns="5823" numCol="1" spcCol="1270" anchor="ctr" anchorCtr="0">
              <a:noAutofit/>
            </a:bodyPr>
            <a:lstStyle/>
            <a:p>
              <a:pPr algn="ctr" defTabSz="222250">
                <a:lnSpc>
                  <a:spcPct val="90000"/>
                </a:lnSpc>
                <a:spcAft>
                  <a:spcPct val="35000"/>
                </a:spcAft>
              </a:pPr>
              <a:endParaRPr lang="en-US" sz="500">
                <a:solidFill>
                  <a:srgbClr val="000000">
                    <a:hueOff val="0"/>
                    <a:satOff val="0"/>
                    <a:lumOff val="0"/>
                    <a:alphaOff val="0"/>
                  </a:srgbClr>
                </a:solidFill>
              </a:endParaRPr>
            </a:p>
          </p:txBody>
        </p:sp>
        <p:sp>
          <p:nvSpPr>
            <p:cNvPr id="11" name="Freeform 10"/>
            <p:cNvSpPr/>
            <p:nvPr/>
          </p:nvSpPr>
          <p:spPr>
            <a:xfrm>
              <a:off x="5731908" y="2644481"/>
              <a:ext cx="1194130" cy="982620"/>
            </a:xfrm>
            <a:custGeom>
              <a:avLst/>
              <a:gdLst>
                <a:gd name="connsiteX0" fmla="*/ 0 w 982620"/>
                <a:gd name="connsiteY0" fmla="*/ 491310 h 982620"/>
                <a:gd name="connsiteX1" fmla="*/ 491310 w 982620"/>
                <a:gd name="connsiteY1" fmla="*/ 0 h 982620"/>
                <a:gd name="connsiteX2" fmla="*/ 982620 w 982620"/>
                <a:gd name="connsiteY2" fmla="*/ 491310 h 982620"/>
                <a:gd name="connsiteX3" fmla="*/ 491310 w 982620"/>
                <a:gd name="connsiteY3" fmla="*/ 982620 h 982620"/>
                <a:gd name="connsiteX4" fmla="*/ 0 w 982620"/>
                <a:gd name="connsiteY4" fmla="*/ 491310 h 982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2620" h="982620">
                  <a:moveTo>
                    <a:pt x="0" y="491310"/>
                  </a:moveTo>
                  <a:cubicBezTo>
                    <a:pt x="0" y="219967"/>
                    <a:pt x="219967" y="0"/>
                    <a:pt x="491310" y="0"/>
                  </a:cubicBezTo>
                  <a:cubicBezTo>
                    <a:pt x="762653" y="0"/>
                    <a:pt x="982620" y="219967"/>
                    <a:pt x="982620" y="491310"/>
                  </a:cubicBezTo>
                  <a:cubicBezTo>
                    <a:pt x="982620" y="762653"/>
                    <a:pt x="762653" y="982620"/>
                    <a:pt x="491310" y="982620"/>
                  </a:cubicBezTo>
                  <a:cubicBezTo>
                    <a:pt x="219967" y="982620"/>
                    <a:pt x="0" y="762653"/>
                    <a:pt x="0" y="491310"/>
                  </a:cubicBezTo>
                  <a:close/>
                </a:path>
              </a:pathLst>
            </a:custGeom>
            <a:gradFill flip="none" rotWithShape="1">
              <a:gsLst>
                <a:gs pos="0">
                  <a:srgbClr val="C0D2FE">
                    <a:shade val="30000"/>
                    <a:satMod val="115000"/>
                  </a:srgbClr>
                </a:gs>
                <a:gs pos="50000">
                  <a:srgbClr val="C0D2FE">
                    <a:shade val="67500"/>
                    <a:satMod val="115000"/>
                  </a:srgbClr>
                </a:gs>
                <a:gs pos="100000">
                  <a:srgbClr val="C0D2FE">
                    <a:shade val="100000"/>
                    <a:satMod val="115000"/>
                  </a:srgbClr>
                </a:gs>
              </a:gsLst>
              <a:path path="circle">
                <a:fillToRect l="50000" t="50000" r="50000" b="50000"/>
              </a:path>
              <a:tileRect/>
            </a:gradFill>
          </p:spPr>
          <p:style>
            <a:lnRef idx="2">
              <a:schemeClr val="dk1"/>
            </a:lnRef>
            <a:fillRef idx="1">
              <a:schemeClr val="lt1"/>
            </a:fillRef>
            <a:effectRef idx="0">
              <a:schemeClr val="dk1"/>
            </a:effectRef>
            <a:fontRef idx="minor">
              <a:schemeClr val="dk1"/>
            </a:fontRef>
          </p:style>
          <p:txBody>
            <a:bodyPr spcFirstLastPara="0" vert="horz" wrap="square" lIns="148981" tIns="148981" rIns="148981" bIns="148981" numCol="1" spcCol="1270" anchor="ctr" anchorCtr="0">
              <a:noAutofit/>
            </a:bodyPr>
            <a:lstStyle/>
            <a:p>
              <a:pPr algn="ctr" defTabSz="355600">
                <a:lnSpc>
                  <a:spcPct val="90000"/>
                </a:lnSpc>
                <a:spcAft>
                  <a:spcPct val="35000"/>
                </a:spcAft>
              </a:pPr>
              <a:r>
                <a:rPr lang="en-US" sz="1200" b="1" dirty="0" smtClean="0">
                  <a:solidFill>
                    <a:srgbClr val="000000"/>
                  </a:solidFill>
                </a:rPr>
                <a:t>building capacity for problem-solving</a:t>
              </a:r>
              <a:endParaRPr lang="en-US" sz="1200" b="1" dirty="0">
                <a:solidFill>
                  <a:srgbClr val="000000"/>
                </a:solidFill>
              </a:endParaRPr>
            </a:p>
          </p:txBody>
        </p:sp>
        <p:sp>
          <p:nvSpPr>
            <p:cNvPr id="12" name="Freeform 11"/>
            <p:cNvSpPr/>
            <p:nvPr/>
          </p:nvSpPr>
          <p:spPr>
            <a:xfrm rot="1800000">
              <a:off x="5295254" y="4062077"/>
              <a:ext cx="300467" cy="25507"/>
            </a:xfrm>
            <a:custGeom>
              <a:avLst/>
              <a:gdLst>
                <a:gd name="connsiteX0" fmla="*/ 0 w 300467"/>
                <a:gd name="connsiteY0" fmla="*/ 12753 h 25507"/>
                <a:gd name="connsiteX1" fmla="*/ 300467 w 300467"/>
                <a:gd name="connsiteY1" fmla="*/ 12753 h 25507"/>
              </a:gdLst>
              <a:ahLst/>
              <a:cxnLst>
                <a:cxn ang="0">
                  <a:pos x="connsiteX0" y="connsiteY0"/>
                </a:cxn>
                <a:cxn ang="0">
                  <a:pos x="connsiteX1" y="connsiteY1"/>
                </a:cxn>
              </a:cxnLst>
              <a:rect l="l" t="t" r="r" b="b"/>
              <a:pathLst>
                <a:path w="300467" h="25507">
                  <a:moveTo>
                    <a:pt x="0" y="12753"/>
                  </a:moveTo>
                  <a:lnTo>
                    <a:pt x="300467" y="12753"/>
                  </a:lnTo>
                </a:path>
              </a:pathLst>
            </a:custGeom>
            <a:noFill/>
            <a:scene3d>
              <a:camera prst="orthographicFront">
                <a:rot lat="0" lon="0" rev="0"/>
              </a:camera>
              <a:lightRig rig="contrasting" dir="t">
                <a:rot lat="0" lon="0" rev="1200000"/>
              </a:lightRig>
            </a:scene3d>
            <a:sp3d z="-110000"/>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55422" tIns="5241" rIns="155421" bIns="5242" numCol="1" spcCol="1270" anchor="ctr" anchorCtr="0">
              <a:noAutofit/>
            </a:bodyPr>
            <a:lstStyle/>
            <a:p>
              <a:pPr algn="ctr" defTabSz="222250">
                <a:lnSpc>
                  <a:spcPct val="90000"/>
                </a:lnSpc>
                <a:spcAft>
                  <a:spcPct val="35000"/>
                </a:spcAft>
              </a:pPr>
              <a:endParaRPr lang="en-US" sz="500">
                <a:solidFill>
                  <a:srgbClr val="000000">
                    <a:hueOff val="0"/>
                    <a:satOff val="0"/>
                    <a:lumOff val="0"/>
                    <a:alphaOff val="0"/>
                  </a:srgbClr>
                </a:solidFill>
              </a:endParaRPr>
            </a:p>
          </p:txBody>
        </p:sp>
        <p:sp>
          <p:nvSpPr>
            <p:cNvPr id="13" name="Freeform 12"/>
            <p:cNvSpPr/>
            <p:nvPr/>
          </p:nvSpPr>
          <p:spPr>
            <a:xfrm>
              <a:off x="5509769" y="3904292"/>
              <a:ext cx="1194130" cy="982620"/>
            </a:xfrm>
            <a:custGeom>
              <a:avLst/>
              <a:gdLst>
                <a:gd name="connsiteX0" fmla="*/ 0 w 982620"/>
                <a:gd name="connsiteY0" fmla="*/ 491310 h 982620"/>
                <a:gd name="connsiteX1" fmla="*/ 491310 w 982620"/>
                <a:gd name="connsiteY1" fmla="*/ 0 h 982620"/>
                <a:gd name="connsiteX2" fmla="*/ 982620 w 982620"/>
                <a:gd name="connsiteY2" fmla="*/ 491310 h 982620"/>
                <a:gd name="connsiteX3" fmla="*/ 491310 w 982620"/>
                <a:gd name="connsiteY3" fmla="*/ 982620 h 982620"/>
                <a:gd name="connsiteX4" fmla="*/ 0 w 982620"/>
                <a:gd name="connsiteY4" fmla="*/ 491310 h 982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2620" h="982620">
                  <a:moveTo>
                    <a:pt x="0" y="491310"/>
                  </a:moveTo>
                  <a:cubicBezTo>
                    <a:pt x="0" y="219967"/>
                    <a:pt x="219967" y="0"/>
                    <a:pt x="491310" y="0"/>
                  </a:cubicBezTo>
                  <a:cubicBezTo>
                    <a:pt x="762653" y="0"/>
                    <a:pt x="982620" y="219967"/>
                    <a:pt x="982620" y="491310"/>
                  </a:cubicBezTo>
                  <a:cubicBezTo>
                    <a:pt x="982620" y="762653"/>
                    <a:pt x="762653" y="982620"/>
                    <a:pt x="491310" y="982620"/>
                  </a:cubicBezTo>
                  <a:cubicBezTo>
                    <a:pt x="219967" y="982620"/>
                    <a:pt x="0" y="762653"/>
                    <a:pt x="0" y="491310"/>
                  </a:cubicBezTo>
                  <a:close/>
                </a:path>
              </a:pathLst>
            </a:custGeom>
            <a:gradFill flip="none" rotWithShape="1">
              <a:gsLst>
                <a:gs pos="0">
                  <a:srgbClr val="C0D2FE">
                    <a:shade val="30000"/>
                    <a:satMod val="115000"/>
                  </a:srgbClr>
                </a:gs>
                <a:gs pos="50000">
                  <a:srgbClr val="C0D2FE">
                    <a:shade val="67500"/>
                    <a:satMod val="115000"/>
                  </a:srgbClr>
                </a:gs>
                <a:gs pos="100000">
                  <a:srgbClr val="C0D2FE">
                    <a:shade val="100000"/>
                    <a:satMod val="115000"/>
                  </a:srgbClr>
                </a:gs>
              </a:gsLst>
              <a:path path="circle">
                <a:fillToRect l="50000" t="50000" r="50000" b="50000"/>
              </a:path>
              <a:tileRect/>
            </a:gradFill>
          </p:spPr>
          <p:style>
            <a:lnRef idx="2">
              <a:schemeClr val="dk1"/>
            </a:lnRef>
            <a:fillRef idx="1">
              <a:schemeClr val="lt1"/>
            </a:fillRef>
            <a:effectRef idx="0">
              <a:schemeClr val="dk1"/>
            </a:effectRef>
            <a:fontRef idx="minor">
              <a:schemeClr val="dk1"/>
            </a:fontRef>
          </p:style>
          <p:txBody>
            <a:bodyPr spcFirstLastPara="0" vert="horz" wrap="square" lIns="148981" tIns="148981" rIns="148981" bIns="148981" numCol="1" spcCol="1270" anchor="ctr" anchorCtr="0">
              <a:noAutofit/>
            </a:bodyPr>
            <a:lstStyle/>
            <a:p>
              <a:pPr algn="ctr" defTabSz="355600">
                <a:lnSpc>
                  <a:spcPct val="90000"/>
                </a:lnSpc>
                <a:spcAft>
                  <a:spcPct val="35000"/>
                </a:spcAft>
              </a:pPr>
              <a:r>
                <a:rPr lang="en-US" sz="1200" b="1" dirty="0" smtClean="0">
                  <a:solidFill>
                    <a:srgbClr val="000000"/>
                  </a:solidFill>
                </a:rPr>
                <a:t>providing data for planning and management</a:t>
              </a:r>
              <a:endParaRPr lang="en-US" sz="1200" b="1" dirty="0">
                <a:solidFill>
                  <a:srgbClr val="000000"/>
                </a:solidFill>
              </a:endParaRPr>
            </a:p>
          </p:txBody>
        </p:sp>
        <p:sp>
          <p:nvSpPr>
            <p:cNvPr id="14" name="Freeform 13"/>
            <p:cNvSpPr/>
            <p:nvPr/>
          </p:nvSpPr>
          <p:spPr>
            <a:xfrm rot="4200000">
              <a:off x="4651434" y="4517340"/>
              <a:ext cx="238704" cy="25507"/>
            </a:xfrm>
            <a:custGeom>
              <a:avLst/>
              <a:gdLst>
                <a:gd name="connsiteX0" fmla="*/ 0 w 238704"/>
                <a:gd name="connsiteY0" fmla="*/ 12753 h 25507"/>
                <a:gd name="connsiteX1" fmla="*/ 238704 w 238704"/>
                <a:gd name="connsiteY1" fmla="*/ 12753 h 25507"/>
              </a:gdLst>
              <a:ahLst/>
              <a:cxnLst>
                <a:cxn ang="0">
                  <a:pos x="connsiteX0" y="connsiteY0"/>
                </a:cxn>
                <a:cxn ang="0">
                  <a:pos x="connsiteX1" y="connsiteY1"/>
                </a:cxn>
              </a:cxnLst>
              <a:rect l="l" t="t" r="r" b="b"/>
              <a:pathLst>
                <a:path w="238704" h="25507">
                  <a:moveTo>
                    <a:pt x="0" y="12753"/>
                  </a:moveTo>
                  <a:lnTo>
                    <a:pt x="238704" y="12753"/>
                  </a:lnTo>
                </a:path>
              </a:pathLst>
            </a:custGeom>
            <a:noFill/>
            <a:scene3d>
              <a:camera prst="orthographicFront">
                <a:rot lat="0" lon="0" rev="0"/>
              </a:camera>
              <a:lightRig rig="contrasting" dir="t">
                <a:rot lat="0" lon="0" rev="1200000"/>
              </a:lightRig>
            </a:scene3d>
            <a:sp3d z="-110000"/>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26085" tIns="6785" rIns="126083" bIns="6786" numCol="1" spcCol="1270" anchor="ctr" anchorCtr="0">
              <a:noAutofit/>
            </a:bodyPr>
            <a:lstStyle/>
            <a:p>
              <a:pPr algn="ctr" defTabSz="222250">
                <a:lnSpc>
                  <a:spcPct val="90000"/>
                </a:lnSpc>
                <a:spcAft>
                  <a:spcPct val="35000"/>
                </a:spcAft>
              </a:pPr>
              <a:endParaRPr lang="en-US" sz="500">
                <a:solidFill>
                  <a:srgbClr val="000000">
                    <a:hueOff val="0"/>
                    <a:satOff val="0"/>
                    <a:lumOff val="0"/>
                    <a:alphaOff val="0"/>
                  </a:srgbClr>
                </a:solidFill>
              </a:endParaRPr>
            </a:p>
          </p:txBody>
        </p:sp>
        <p:sp>
          <p:nvSpPr>
            <p:cNvPr id="15" name="Freeform 14"/>
            <p:cNvSpPr/>
            <p:nvPr/>
          </p:nvSpPr>
          <p:spPr>
            <a:xfrm>
              <a:off x="4440476" y="4600667"/>
              <a:ext cx="1194130" cy="987552"/>
            </a:xfrm>
            <a:custGeom>
              <a:avLst/>
              <a:gdLst>
                <a:gd name="connsiteX0" fmla="*/ 0 w 1161290"/>
                <a:gd name="connsiteY0" fmla="*/ 617219 h 1234437"/>
                <a:gd name="connsiteX1" fmla="*/ 580645 w 1161290"/>
                <a:gd name="connsiteY1" fmla="*/ 0 h 1234437"/>
                <a:gd name="connsiteX2" fmla="*/ 1161290 w 1161290"/>
                <a:gd name="connsiteY2" fmla="*/ 617219 h 1234437"/>
                <a:gd name="connsiteX3" fmla="*/ 580645 w 1161290"/>
                <a:gd name="connsiteY3" fmla="*/ 1234438 h 1234437"/>
                <a:gd name="connsiteX4" fmla="*/ 0 w 1161290"/>
                <a:gd name="connsiteY4" fmla="*/ 617219 h 1234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1290" h="1234437">
                  <a:moveTo>
                    <a:pt x="0" y="617219"/>
                  </a:moveTo>
                  <a:cubicBezTo>
                    <a:pt x="0" y="276338"/>
                    <a:pt x="259964" y="0"/>
                    <a:pt x="580645" y="0"/>
                  </a:cubicBezTo>
                  <a:cubicBezTo>
                    <a:pt x="901326" y="0"/>
                    <a:pt x="1161290" y="276338"/>
                    <a:pt x="1161290" y="617219"/>
                  </a:cubicBezTo>
                  <a:cubicBezTo>
                    <a:pt x="1161290" y="958100"/>
                    <a:pt x="901326" y="1234438"/>
                    <a:pt x="580645" y="1234438"/>
                  </a:cubicBezTo>
                  <a:cubicBezTo>
                    <a:pt x="259964" y="1234438"/>
                    <a:pt x="0" y="958100"/>
                    <a:pt x="0" y="617219"/>
                  </a:cubicBezTo>
                  <a:close/>
                </a:path>
              </a:pathLst>
            </a:custGeom>
            <a:gradFill flip="none" rotWithShape="1">
              <a:gsLst>
                <a:gs pos="0">
                  <a:srgbClr val="C0D2FE">
                    <a:shade val="30000"/>
                    <a:satMod val="115000"/>
                  </a:srgbClr>
                </a:gs>
                <a:gs pos="50000">
                  <a:srgbClr val="C0D2FE">
                    <a:shade val="67500"/>
                    <a:satMod val="115000"/>
                  </a:srgbClr>
                </a:gs>
                <a:gs pos="100000">
                  <a:srgbClr val="C0D2FE">
                    <a:shade val="100000"/>
                    <a:satMod val="115000"/>
                  </a:srgbClr>
                </a:gs>
              </a:gsLst>
              <a:path path="circle">
                <a:fillToRect l="50000" t="50000" r="50000" b="50000"/>
              </a:path>
              <a:tileRect/>
            </a:gradFill>
          </p:spPr>
          <p:style>
            <a:lnRef idx="2">
              <a:schemeClr val="dk1"/>
            </a:lnRef>
            <a:fillRef idx="1">
              <a:schemeClr val="lt1"/>
            </a:fillRef>
            <a:effectRef idx="0">
              <a:schemeClr val="dk1"/>
            </a:effectRef>
            <a:fontRef idx="minor">
              <a:schemeClr val="dk1"/>
            </a:fontRef>
          </p:style>
          <p:txBody>
            <a:bodyPr spcFirstLastPara="0" vert="horz" wrap="square" lIns="175147" tIns="185859" rIns="175147" bIns="185859" numCol="1" spcCol="1270" anchor="ctr" anchorCtr="0">
              <a:noAutofit/>
            </a:bodyPr>
            <a:lstStyle/>
            <a:p>
              <a:pPr algn="ctr" defTabSz="355600">
                <a:lnSpc>
                  <a:spcPct val="90000"/>
                </a:lnSpc>
                <a:spcAft>
                  <a:spcPct val="35000"/>
                </a:spcAft>
              </a:pPr>
              <a:r>
                <a:rPr lang="en-US" sz="1200" b="1" dirty="0" smtClean="0">
                  <a:solidFill>
                    <a:srgbClr val="000000"/>
                  </a:solidFill>
                </a:rPr>
                <a:t>engaging and educating the public</a:t>
              </a:r>
              <a:endParaRPr lang="en-US" sz="1200" b="1" dirty="0">
                <a:solidFill>
                  <a:srgbClr val="000000"/>
                </a:solidFill>
              </a:endParaRPr>
            </a:p>
          </p:txBody>
        </p:sp>
        <p:sp>
          <p:nvSpPr>
            <p:cNvPr id="16" name="Freeform 15"/>
            <p:cNvSpPr/>
            <p:nvPr/>
          </p:nvSpPr>
          <p:spPr>
            <a:xfrm rot="17400000">
              <a:off x="3848537" y="4534371"/>
              <a:ext cx="274954" cy="25508"/>
            </a:xfrm>
            <a:custGeom>
              <a:avLst/>
              <a:gdLst>
                <a:gd name="connsiteX0" fmla="*/ 0 w 274953"/>
                <a:gd name="connsiteY0" fmla="*/ 12753 h 25507"/>
                <a:gd name="connsiteX1" fmla="*/ 274953 w 274953"/>
                <a:gd name="connsiteY1" fmla="*/ 12753 h 25507"/>
              </a:gdLst>
              <a:ahLst/>
              <a:cxnLst>
                <a:cxn ang="0">
                  <a:pos x="connsiteX0" y="connsiteY0"/>
                </a:cxn>
                <a:cxn ang="0">
                  <a:pos x="connsiteX1" y="connsiteY1"/>
                </a:cxn>
              </a:cxnLst>
              <a:rect l="l" t="t" r="r" b="b"/>
              <a:pathLst>
                <a:path w="274953" h="25507">
                  <a:moveTo>
                    <a:pt x="274953" y="12754"/>
                  </a:moveTo>
                  <a:lnTo>
                    <a:pt x="0" y="12754"/>
                  </a:lnTo>
                </a:path>
              </a:pathLst>
            </a:custGeom>
            <a:noFill/>
            <a:scene3d>
              <a:camera prst="orthographicFront">
                <a:rot lat="0" lon="0" rev="0"/>
              </a:camera>
              <a:lightRig rig="contrasting" dir="t">
                <a:rot lat="0" lon="0" rev="1200000"/>
              </a:lightRig>
            </a:scene3d>
            <a:sp3d z="-110000"/>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43302" tIns="5880" rIns="143304" bIns="5880" numCol="1" spcCol="1270" anchor="ctr" anchorCtr="0">
              <a:noAutofit/>
            </a:bodyPr>
            <a:lstStyle/>
            <a:p>
              <a:pPr algn="ctr" defTabSz="222250">
                <a:lnSpc>
                  <a:spcPct val="90000"/>
                </a:lnSpc>
                <a:spcAft>
                  <a:spcPct val="35000"/>
                </a:spcAft>
              </a:pPr>
              <a:endParaRPr lang="en-US" sz="500">
                <a:solidFill>
                  <a:srgbClr val="000000">
                    <a:hueOff val="0"/>
                    <a:satOff val="0"/>
                    <a:lumOff val="0"/>
                    <a:alphaOff val="0"/>
                  </a:srgbClr>
                </a:solidFill>
              </a:endParaRPr>
            </a:p>
          </p:txBody>
        </p:sp>
        <p:sp>
          <p:nvSpPr>
            <p:cNvPr id="17" name="Freeform 16"/>
            <p:cNvSpPr/>
            <p:nvPr/>
          </p:nvSpPr>
          <p:spPr>
            <a:xfrm>
              <a:off x="3124658" y="4646383"/>
              <a:ext cx="1194130" cy="987552"/>
            </a:xfrm>
            <a:custGeom>
              <a:avLst/>
              <a:gdLst>
                <a:gd name="connsiteX0" fmla="*/ 0 w 1234437"/>
                <a:gd name="connsiteY0" fmla="*/ 571502 h 1143004"/>
                <a:gd name="connsiteX1" fmla="*/ 617219 w 1234437"/>
                <a:gd name="connsiteY1" fmla="*/ 0 h 1143004"/>
                <a:gd name="connsiteX2" fmla="*/ 1234438 w 1234437"/>
                <a:gd name="connsiteY2" fmla="*/ 571502 h 1143004"/>
                <a:gd name="connsiteX3" fmla="*/ 617219 w 1234437"/>
                <a:gd name="connsiteY3" fmla="*/ 1143004 h 1143004"/>
                <a:gd name="connsiteX4" fmla="*/ 0 w 1234437"/>
                <a:gd name="connsiteY4" fmla="*/ 571502 h 1143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4437" h="1143004">
                  <a:moveTo>
                    <a:pt x="0" y="571502"/>
                  </a:moveTo>
                  <a:cubicBezTo>
                    <a:pt x="0" y="255870"/>
                    <a:pt x="276338" y="0"/>
                    <a:pt x="617219" y="0"/>
                  </a:cubicBezTo>
                  <a:cubicBezTo>
                    <a:pt x="958100" y="0"/>
                    <a:pt x="1234438" y="255870"/>
                    <a:pt x="1234438" y="571502"/>
                  </a:cubicBezTo>
                  <a:cubicBezTo>
                    <a:pt x="1234438" y="887134"/>
                    <a:pt x="958100" y="1143004"/>
                    <a:pt x="617219" y="1143004"/>
                  </a:cubicBezTo>
                  <a:cubicBezTo>
                    <a:pt x="276338" y="1143004"/>
                    <a:pt x="0" y="887134"/>
                    <a:pt x="0" y="571502"/>
                  </a:cubicBezTo>
                  <a:close/>
                </a:path>
              </a:pathLst>
            </a:custGeom>
            <a:gradFill flip="none" rotWithShape="1">
              <a:gsLst>
                <a:gs pos="0">
                  <a:srgbClr val="C0D2FE">
                    <a:shade val="30000"/>
                    <a:satMod val="115000"/>
                  </a:srgbClr>
                </a:gs>
                <a:gs pos="50000">
                  <a:srgbClr val="C0D2FE">
                    <a:shade val="67500"/>
                    <a:satMod val="115000"/>
                  </a:srgbClr>
                </a:gs>
                <a:gs pos="100000">
                  <a:srgbClr val="C0D2FE">
                    <a:shade val="100000"/>
                    <a:satMod val="115000"/>
                  </a:srgbClr>
                </a:gs>
              </a:gsLst>
              <a:path path="circle">
                <a:fillToRect l="50000" t="50000" r="50000" b="50000"/>
              </a:path>
              <a:tileRect/>
            </a:gradFill>
          </p:spPr>
          <p:style>
            <a:lnRef idx="2">
              <a:schemeClr val="dk1"/>
            </a:lnRef>
            <a:fillRef idx="1">
              <a:schemeClr val="lt1"/>
            </a:fillRef>
            <a:effectRef idx="0">
              <a:schemeClr val="dk1"/>
            </a:effectRef>
            <a:fontRef idx="minor">
              <a:schemeClr val="dk1"/>
            </a:fontRef>
          </p:style>
          <p:txBody>
            <a:bodyPr spcFirstLastPara="0" vert="horz" wrap="square" lIns="185859" tIns="172469" rIns="185859" bIns="172469" numCol="1" spcCol="1270" anchor="ctr" anchorCtr="0">
              <a:noAutofit/>
            </a:bodyPr>
            <a:lstStyle/>
            <a:p>
              <a:pPr algn="ctr" defTabSz="355600">
                <a:lnSpc>
                  <a:spcPct val="90000"/>
                </a:lnSpc>
                <a:spcAft>
                  <a:spcPct val="35000"/>
                </a:spcAft>
              </a:pPr>
              <a:r>
                <a:rPr lang="en-US" sz="1200" b="1" dirty="0" smtClean="0">
                  <a:solidFill>
                    <a:srgbClr val="000000"/>
                  </a:solidFill>
                </a:rPr>
                <a:t>improving mapping with satellite imagery</a:t>
              </a:r>
              <a:endParaRPr lang="en-US" sz="1200" b="1" dirty="0">
                <a:solidFill>
                  <a:srgbClr val="000000"/>
                </a:solidFill>
              </a:endParaRPr>
            </a:p>
          </p:txBody>
        </p:sp>
        <p:sp>
          <p:nvSpPr>
            <p:cNvPr id="18" name="Freeform 17"/>
            <p:cNvSpPr/>
            <p:nvPr/>
          </p:nvSpPr>
          <p:spPr>
            <a:xfrm rot="19800000">
              <a:off x="3280632" y="4031703"/>
              <a:ext cx="178975" cy="25508"/>
            </a:xfrm>
            <a:custGeom>
              <a:avLst/>
              <a:gdLst>
                <a:gd name="connsiteX0" fmla="*/ 0 w 178974"/>
                <a:gd name="connsiteY0" fmla="*/ 12753 h 25507"/>
                <a:gd name="connsiteX1" fmla="*/ 178974 w 178974"/>
                <a:gd name="connsiteY1" fmla="*/ 12753 h 25507"/>
              </a:gdLst>
              <a:ahLst/>
              <a:cxnLst>
                <a:cxn ang="0">
                  <a:pos x="connsiteX0" y="connsiteY0"/>
                </a:cxn>
                <a:cxn ang="0">
                  <a:pos x="connsiteX1" y="connsiteY1"/>
                </a:cxn>
              </a:cxnLst>
              <a:rect l="l" t="t" r="r" b="b"/>
              <a:pathLst>
                <a:path w="178974" h="25507">
                  <a:moveTo>
                    <a:pt x="178974" y="12754"/>
                  </a:moveTo>
                  <a:lnTo>
                    <a:pt x="0" y="12754"/>
                  </a:lnTo>
                </a:path>
              </a:pathLst>
            </a:custGeom>
            <a:noFill/>
            <a:scene3d>
              <a:camera prst="orthographicFront">
                <a:rot lat="0" lon="0" rev="0"/>
              </a:camera>
              <a:lightRig rig="contrasting" dir="t">
                <a:rot lat="0" lon="0" rev="1200000"/>
              </a:lightRig>
            </a:scene3d>
            <a:sp3d z="-110000"/>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97713" tIns="8279" rIns="97714" bIns="8280" numCol="1" spcCol="1270" anchor="ctr" anchorCtr="0">
              <a:noAutofit/>
            </a:bodyPr>
            <a:lstStyle/>
            <a:p>
              <a:pPr algn="ctr" defTabSz="222250">
                <a:lnSpc>
                  <a:spcPct val="90000"/>
                </a:lnSpc>
                <a:spcAft>
                  <a:spcPct val="35000"/>
                </a:spcAft>
              </a:pPr>
              <a:endParaRPr lang="en-US" sz="500">
                <a:solidFill>
                  <a:srgbClr val="000000">
                    <a:hueOff val="0"/>
                    <a:satOff val="0"/>
                    <a:lumOff val="0"/>
                    <a:alphaOff val="0"/>
                  </a:srgbClr>
                </a:solidFill>
              </a:endParaRPr>
            </a:p>
          </p:txBody>
        </p:sp>
        <p:sp>
          <p:nvSpPr>
            <p:cNvPr id="19" name="Freeform 18"/>
            <p:cNvSpPr/>
            <p:nvPr/>
          </p:nvSpPr>
          <p:spPr>
            <a:xfrm>
              <a:off x="2133600" y="3823245"/>
              <a:ext cx="1194130" cy="987552"/>
            </a:xfrm>
            <a:custGeom>
              <a:avLst/>
              <a:gdLst>
                <a:gd name="connsiteX0" fmla="*/ 0 w 1256634"/>
                <a:gd name="connsiteY0" fmla="*/ 572357 h 1144714"/>
                <a:gd name="connsiteX1" fmla="*/ 628317 w 1256634"/>
                <a:gd name="connsiteY1" fmla="*/ 0 h 1144714"/>
                <a:gd name="connsiteX2" fmla="*/ 1256634 w 1256634"/>
                <a:gd name="connsiteY2" fmla="*/ 572357 h 1144714"/>
                <a:gd name="connsiteX3" fmla="*/ 628317 w 1256634"/>
                <a:gd name="connsiteY3" fmla="*/ 1144714 h 1144714"/>
                <a:gd name="connsiteX4" fmla="*/ 0 w 1256634"/>
                <a:gd name="connsiteY4" fmla="*/ 572357 h 1144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634" h="1144714">
                  <a:moveTo>
                    <a:pt x="0" y="572357"/>
                  </a:moveTo>
                  <a:cubicBezTo>
                    <a:pt x="0" y="256253"/>
                    <a:pt x="281307" y="0"/>
                    <a:pt x="628317" y="0"/>
                  </a:cubicBezTo>
                  <a:cubicBezTo>
                    <a:pt x="975327" y="0"/>
                    <a:pt x="1256634" y="256253"/>
                    <a:pt x="1256634" y="572357"/>
                  </a:cubicBezTo>
                  <a:cubicBezTo>
                    <a:pt x="1256634" y="888461"/>
                    <a:pt x="975327" y="1144714"/>
                    <a:pt x="628317" y="1144714"/>
                  </a:cubicBezTo>
                  <a:cubicBezTo>
                    <a:pt x="281307" y="1144714"/>
                    <a:pt x="0" y="888461"/>
                    <a:pt x="0" y="572357"/>
                  </a:cubicBezTo>
                  <a:close/>
                </a:path>
              </a:pathLst>
            </a:custGeom>
            <a:gradFill flip="none" rotWithShape="1">
              <a:gsLst>
                <a:gs pos="0">
                  <a:srgbClr val="C0D2FE">
                    <a:shade val="30000"/>
                    <a:satMod val="115000"/>
                  </a:srgbClr>
                </a:gs>
                <a:gs pos="50000">
                  <a:srgbClr val="C0D2FE">
                    <a:shade val="67500"/>
                    <a:satMod val="115000"/>
                  </a:srgbClr>
                </a:gs>
                <a:gs pos="100000">
                  <a:srgbClr val="C0D2FE">
                    <a:shade val="100000"/>
                    <a:satMod val="115000"/>
                  </a:srgbClr>
                </a:gs>
              </a:gsLst>
              <a:path path="circle">
                <a:fillToRect l="50000" t="50000" r="50000" b="50000"/>
              </a:path>
              <a:tileRect/>
            </a:gradFill>
          </p:spPr>
          <p:style>
            <a:lnRef idx="2">
              <a:schemeClr val="dk1"/>
            </a:lnRef>
            <a:fillRef idx="1">
              <a:schemeClr val="lt1"/>
            </a:fillRef>
            <a:effectRef idx="0">
              <a:schemeClr val="dk1"/>
            </a:effectRef>
            <a:fontRef idx="minor">
              <a:schemeClr val="dk1"/>
            </a:fontRef>
          </p:style>
          <p:txBody>
            <a:bodyPr spcFirstLastPara="0" vert="horz" wrap="square" lIns="189110" tIns="172719" rIns="189110" bIns="172719" numCol="1" spcCol="1270" anchor="ctr" anchorCtr="0">
              <a:noAutofit/>
            </a:bodyPr>
            <a:lstStyle/>
            <a:p>
              <a:pPr algn="ctr" defTabSz="355600">
                <a:lnSpc>
                  <a:spcPct val="90000"/>
                </a:lnSpc>
                <a:spcAft>
                  <a:spcPct val="35000"/>
                </a:spcAft>
              </a:pPr>
              <a:r>
                <a:rPr lang="en-US" sz="1200" b="1" dirty="0" smtClean="0">
                  <a:solidFill>
                    <a:srgbClr val="000000"/>
                  </a:solidFill>
                </a:rPr>
                <a:t>fostering intellectual exchange and collaboration</a:t>
              </a:r>
              <a:endParaRPr lang="en-US" sz="1200" b="1" dirty="0">
                <a:solidFill>
                  <a:srgbClr val="000000"/>
                </a:solidFill>
              </a:endParaRPr>
            </a:p>
          </p:txBody>
        </p:sp>
        <p:sp>
          <p:nvSpPr>
            <p:cNvPr id="20" name="Freeform 19"/>
            <p:cNvSpPr/>
            <p:nvPr/>
          </p:nvSpPr>
          <p:spPr>
            <a:xfrm rot="22200000">
              <a:off x="3021520" y="3232422"/>
              <a:ext cx="277225" cy="25508"/>
            </a:xfrm>
            <a:custGeom>
              <a:avLst/>
              <a:gdLst>
                <a:gd name="connsiteX0" fmla="*/ 0 w 277224"/>
                <a:gd name="connsiteY0" fmla="*/ 12753 h 25507"/>
                <a:gd name="connsiteX1" fmla="*/ 277224 w 277224"/>
                <a:gd name="connsiteY1" fmla="*/ 12753 h 25507"/>
              </a:gdLst>
              <a:ahLst/>
              <a:cxnLst>
                <a:cxn ang="0">
                  <a:pos x="connsiteX0" y="connsiteY0"/>
                </a:cxn>
                <a:cxn ang="0">
                  <a:pos x="connsiteX1" y="connsiteY1"/>
                </a:cxn>
              </a:cxnLst>
              <a:rect l="l" t="t" r="r" b="b"/>
              <a:pathLst>
                <a:path w="277224" h="25507">
                  <a:moveTo>
                    <a:pt x="277224" y="12754"/>
                  </a:moveTo>
                  <a:lnTo>
                    <a:pt x="0" y="12754"/>
                  </a:lnTo>
                </a:path>
              </a:pathLst>
            </a:custGeom>
            <a:noFill/>
            <a:scene3d>
              <a:camera prst="orthographicFront">
                <a:rot lat="0" lon="0" rev="0"/>
              </a:camera>
              <a:lightRig rig="contrasting" dir="t">
                <a:rot lat="0" lon="0" rev="1200000"/>
              </a:lightRig>
            </a:scene3d>
            <a:sp3d z="-110000"/>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44382" tIns="5823" rIns="144381" bIns="5823" numCol="1" spcCol="1270" anchor="ctr" anchorCtr="0">
              <a:noAutofit/>
            </a:bodyPr>
            <a:lstStyle/>
            <a:p>
              <a:pPr algn="ctr" defTabSz="222250">
                <a:lnSpc>
                  <a:spcPct val="90000"/>
                </a:lnSpc>
                <a:spcAft>
                  <a:spcPct val="35000"/>
                </a:spcAft>
              </a:pPr>
              <a:endParaRPr lang="en-US" sz="500">
                <a:solidFill>
                  <a:srgbClr val="000000">
                    <a:hueOff val="0"/>
                    <a:satOff val="0"/>
                    <a:lumOff val="0"/>
                    <a:alphaOff val="0"/>
                  </a:srgbClr>
                </a:solidFill>
              </a:endParaRPr>
            </a:p>
          </p:txBody>
        </p:sp>
        <p:sp>
          <p:nvSpPr>
            <p:cNvPr id="21" name="Freeform 20"/>
            <p:cNvSpPr/>
            <p:nvPr/>
          </p:nvSpPr>
          <p:spPr>
            <a:xfrm>
              <a:off x="2048468" y="2644481"/>
              <a:ext cx="1194130" cy="982620"/>
            </a:xfrm>
            <a:custGeom>
              <a:avLst/>
              <a:gdLst>
                <a:gd name="connsiteX0" fmla="*/ 0 w 982620"/>
                <a:gd name="connsiteY0" fmla="*/ 491310 h 982620"/>
                <a:gd name="connsiteX1" fmla="*/ 491310 w 982620"/>
                <a:gd name="connsiteY1" fmla="*/ 0 h 982620"/>
                <a:gd name="connsiteX2" fmla="*/ 982620 w 982620"/>
                <a:gd name="connsiteY2" fmla="*/ 491310 h 982620"/>
                <a:gd name="connsiteX3" fmla="*/ 491310 w 982620"/>
                <a:gd name="connsiteY3" fmla="*/ 982620 h 982620"/>
                <a:gd name="connsiteX4" fmla="*/ 0 w 982620"/>
                <a:gd name="connsiteY4" fmla="*/ 491310 h 982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2620" h="982620">
                  <a:moveTo>
                    <a:pt x="0" y="491310"/>
                  </a:moveTo>
                  <a:cubicBezTo>
                    <a:pt x="0" y="219967"/>
                    <a:pt x="219967" y="0"/>
                    <a:pt x="491310" y="0"/>
                  </a:cubicBezTo>
                  <a:cubicBezTo>
                    <a:pt x="762653" y="0"/>
                    <a:pt x="982620" y="219967"/>
                    <a:pt x="982620" y="491310"/>
                  </a:cubicBezTo>
                  <a:cubicBezTo>
                    <a:pt x="982620" y="762653"/>
                    <a:pt x="762653" y="982620"/>
                    <a:pt x="491310" y="982620"/>
                  </a:cubicBezTo>
                  <a:cubicBezTo>
                    <a:pt x="219967" y="982620"/>
                    <a:pt x="0" y="762653"/>
                    <a:pt x="0" y="491310"/>
                  </a:cubicBezTo>
                  <a:close/>
                </a:path>
              </a:pathLst>
            </a:custGeom>
            <a:gradFill flip="none" rotWithShape="1">
              <a:gsLst>
                <a:gs pos="0">
                  <a:srgbClr val="C0D2FE">
                    <a:shade val="30000"/>
                    <a:satMod val="115000"/>
                  </a:srgbClr>
                </a:gs>
                <a:gs pos="50000">
                  <a:srgbClr val="C0D2FE">
                    <a:shade val="67500"/>
                    <a:satMod val="115000"/>
                  </a:srgbClr>
                </a:gs>
                <a:gs pos="100000">
                  <a:srgbClr val="C0D2FE">
                    <a:shade val="100000"/>
                    <a:satMod val="115000"/>
                  </a:srgbClr>
                </a:gs>
              </a:gsLst>
              <a:path path="circle">
                <a:fillToRect l="50000" t="50000" r="50000" b="50000"/>
              </a:path>
              <a:tileRect/>
            </a:gradFill>
          </p:spPr>
          <p:style>
            <a:lnRef idx="2">
              <a:schemeClr val="dk1"/>
            </a:lnRef>
            <a:fillRef idx="1">
              <a:schemeClr val="lt1"/>
            </a:fillRef>
            <a:effectRef idx="0">
              <a:schemeClr val="dk1"/>
            </a:effectRef>
            <a:fontRef idx="minor">
              <a:schemeClr val="dk1"/>
            </a:fontRef>
          </p:style>
          <p:txBody>
            <a:bodyPr spcFirstLastPara="0" vert="horz" wrap="square" lIns="148981" tIns="148981" rIns="148981" bIns="148981" numCol="1" spcCol="1270" anchor="ctr" anchorCtr="0">
              <a:noAutofit/>
            </a:bodyPr>
            <a:lstStyle/>
            <a:p>
              <a:pPr algn="ctr" defTabSz="355600">
                <a:lnSpc>
                  <a:spcPct val="90000"/>
                </a:lnSpc>
                <a:spcAft>
                  <a:spcPct val="35000"/>
                </a:spcAft>
              </a:pPr>
              <a:r>
                <a:rPr lang="en-US" sz="1200" b="1" dirty="0" smtClean="0">
                  <a:solidFill>
                    <a:srgbClr val="000000"/>
                  </a:solidFill>
                </a:rPr>
                <a:t>pushing the boundaries of land science</a:t>
              </a:r>
              <a:endParaRPr lang="en-US" sz="1200" b="1" dirty="0">
                <a:solidFill>
                  <a:srgbClr val="000000"/>
                </a:solidFill>
              </a:endParaRPr>
            </a:p>
          </p:txBody>
        </p:sp>
        <p:sp>
          <p:nvSpPr>
            <p:cNvPr id="22" name="Freeform 21"/>
            <p:cNvSpPr/>
            <p:nvPr/>
          </p:nvSpPr>
          <p:spPr>
            <a:xfrm rot="24600000">
              <a:off x="3435665" y="2519239"/>
              <a:ext cx="333387" cy="25508"/>
            </a:xfrm>
            <a:custGeom>
              <a:avLst/>
              <a:gdLst>
                <a:gd name="connsiteX0" fmla="*/ 0 w 333387"/>
                <a:gd name="connsiteY0" fmla="*/ 12753 h 25507"/>
                <a:gd name="connsiteX1" fmla="*/ 333387 w 333387"/>
                <a:gd name="connsiteY1" fmla="*/ 12753 h 25507"/>
              </a:gdLst>
              <a:ahLst/>
              <a:cxnLst>
                <a:cxn ang="0">
                  <a:pos x="connsiteX0" y="connsiteY0"/>
                </a:cxn>
                <a:cxn ang="0">
                  <a:pos x="connsiteX1" y="connsiteY1"/>
                </a:cxn>
              </a:cxnLst>
              <a:rect l="l" t="t" r="r" b="b"/>
              <a:pathLst>
                <a:path w="333387" h="25507">
                  <a:moveTo>
                    <a:pt x="333387" y="12754"/>
                  </a:moveTo>
                  <a:lnTo>
                    <a:pt x="0" y="12754"/>
                  </a:lnTo>
                </a:path>
              </a:pathLst>
            </a:custGeom>
            <a:noFill/>
            <a:scene3d>
              <a:camera prst="orthographicFront">
                <a:rot lat="0" lon="0" rev="0"/>
              </a:camera>
              <a:lightRig rig="contrasting" dir="t">
                <a:rot lat="0" lon="0" rev="1200000"/>
              </a:lightRig>
            </a:scene3d>
            <a:sp3d z="-110000"/>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71059" tIns="4419" rIns="171058" bIns="4419" numCol="1" spcCol="1270" anchor="ctr" anchorCtr="0">
              <a:noAutofit/>
            </a:bodyPr>
            <a:lstStyle/>
            <a:p>
              <a:pPr algn="ctr" defTabSz="222250">
                <a:lnSpc>
                  <a:spcPct val="90000"/>
                </a:lnSpc>
                <a:spcAft>
                  <a:spcPct val="35000"/>
                </a:spcAft>
              </a:pPr>
              <a:endParaRPr lang="en-US" sz="500">
                <a:solidFill>
                  <a:srgbClr val="000000">
                    <a:hueOff val="0"/>
                    <a:satOff val="0"/>
                    <a:lumOff val="0"/>
                    <a:alphaOff val="0"/>
                  </a:srgbClr>
                </a:solidFill>
              </a:endParaRPr>
            </a:p>
          </p:txBody>
        </p:sp>
        <p:sp>
          <p:nvSpPr>
            <p:cNvPr id="23" name="Freeform 22"/>
            <p:cNvSpPr/>
            <p:nvPr/>
          </p:nvSpPr>
          <p:spPr>
            <a:xfrm>
              <a:off x="2688091" y="1536622"/>
              <a:ext cx="1194130" cy="982620"/>
            </a:xfrm>
            <a:custGeom>
              <a:avLst/>
              <a:gdLst>
                <a:gd name="connsiteX0" fmla="*/ 0 w 982620"/>
                <a:gd name="connsiteY0" fmla="*/ 491310 h 982620"/>
                <a:gd name="connsiteX1" fmla="*/ 491310 w 982620"/>
                <a:gd name="connsiteY1" fmla="*/ 0 h 982620"/>
                <a:gd name="connsiteX2" fmla="*/ 982620 w 982620"/>
                <a:gd name="connsiteY2" fmla="*/ 491310 h 982620"/>
                <a:gd name="connsiteX3" fmla="*/ 491310 w 982620"/>
                <a:gd name="connsiteY3" fmla="*/ 982620 h 982620"/>
                <a:gd name="connsiteX4" fmla="*/ 0 w 982620"/>
                <a:gd name="connsiteY4" fmla="*/ 491310 h 982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2620" h="982620">
                  <a:moveTo>
                    <a:pt x="0" y="491310"/>
                  </a:moveTo>
                  <a:cubicBezTo>
                    <a:pt x="0" y="219967"/>
                    <a:pt x="219967" y="0"/>
                    <a:pt x="491310" y="0"/>
                  </a:cubicBezTo>
                  <a:cubicBezTo>
                    <a:pt x="762653" y="0"/>
                    <a:pt x="982620" y="219967"/>
                    <a:pt x="982620" y="491310"/>
                  </a:cubicBezTo>
                  <a:cubicBezTo>
                    <a:pt x="982620" y="762653"/>
                    <a:pt x="762653" y="982620"/>
                    <a:pt x="491310" y="982620"/>
                  </a:cubicBezTo>
                  <a:cubicBezTo>
                    <a:pt x="219967" y="982620"/>
                    <a:pt x="0" y="762653"/>
                    <a:pt x="0" y="491310"/>
                  </a:cubicBezTo>
                  <a:close/>
                </a:path>
              </a:pathLst>
            </a:custGeom>
            <a:gradFill flip="none" rotWithShape="1">
              <a:gsLst>
                <a:gs pos="0">
                  <a:srgbClr val="C0D2FE">
                    <a:shade val="30000"/>
                    <a:satMod val="115000"/>
                  </a:srgbClr>
                </a:gs>
                <a:gs pos="50000">
                  <a:srgbClr val="C0D2FE">
                    <a:shade val="67500"/>
                    <a:satMod val="115000"/>
                  </a:srgbClr>
                </a:gs>
                <a:gs pos="100000">
                  <a:srgbClr val="C0D2FE">
                    <a:shade val="100000"/>
                    <a:satMod val="115000"/>
                  </a:srgbClr>
                </a:gs>
              </a:gsLst>
              <a:path path="circle">
                <a:fillToRect l="50000" t="50000" r="50000" b="50000"/>
              </a:path>
              <a:tileRect/>
            </a:gradFill>
          </p:spPr>
          <p:style>
            <a:lnRef idx="2">
              <a:schemeClr val="dk1"/>
            </a:lnRef>
            <a:fillRef idx="1">
              <a:schemeClr val="lt1"/>
            </a:fillRef>
            <a:effectRef idx="0">
              <a:schemeClr val="dk1"/>
            </a:effectRef>
            <a:fontRef idx="minor">
              <a:schemeClr val="dk1"/>
            </a:fontRef>
          </p:style>
          <p:txBody>
            <a:bodyPr spcFirstLastPara="0" vert="horz" wrap="square" lIns="148981" tIns="148981" rIns="148981" bIns="148981" numCol="1" spcCol="1270" anchor="ctr" anchorCtr="0">
              <a:noAutofit/>
            </a:bodyPr>
            <a:lstStyle/>
            <a:p>
              <a:pPr algn="ctr" defTabSz="355600">
                <a:lnSpc>
                  <a:spcPct val="90000"/>
                </a:lnSpc>
                <a:spcAft>
                  <a:spcPct val="35000"/>
                </a:spcAft>
              </a:pPr>
              <a:r>
                <a:rPr lang="en-US" sz="1200" b="1" dirty="0" smtClean="0">
                  <a:solidFill>
                    <a:srgbClr val="000000"/>
                  </a:solidFill>
                </a:rPr>
                <a:t>enabling knowledge discovery</a:t>
              </a:r>
              <a:endParaRPr lang="en-US" sz="1200" b="1" dirty="0">
                <a:solidFill>
                  <a:srgbClr val="000000"/>
                </a:solidFill>
              </a:endParaRPr>
            </a:p>
          </p:txBody>
        </p:sp>
      </p:grpSp>
    </p:spTree>
    <p:extLst>
      <p:ext uri="{BB962C8B-B14F-4D97-AF65-F5344CB8AC3E}">
        <p14:creationId xmlns:p14="http://schemas.microsoft.com/office/powerpoint/2010/main" val="3324023852"/>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EDC074"/>
                </a:solidFill>
              </a:rPr>
              <a:t>NLCD </a:t>
            </a:r>
            <a:r>
              <a:rPr lang="en-US" dirty="0" smtClean="0">
                <a:solidFill>
                  <a:srgbClr val="EDC074"/>
                </a:solidFill>
              </a:rPr>
              <a:t>Products        </a:t>
            </a:r>
            <a:r>
              <a:rPr lang="en-US" sz="2000" i="1" dirty="0" smtClean="0">
                <a:solidFill>
                  <a:srgbClr val="EDC074"/>
                </a:solidFill>
              </a:rPr>
              <a:t>National </a:t>
            </a:r>
            <a:r>
              <a:rPr lang="en-US" sz="2000" i="1" dirty="0">
                <a:solidFill>
                  <a:srgbClr val="EDC074"/>
                </a:solidFill>
              </a:rPr>
              <a:t>Land Cover Database</a:t>
            </a:r>
            <a:endParaRPr lang="en-US" dirty="0">
              <a:solidFill>
                <a:srgbClr val="EDC074"/>
              </a:solidFill>
            </a:endParaRPr>
          </a:p>
        </p:txBody>
      </p:sp>
      <p:pic>
        <p:nvPicPr>
          <p:cNvPr id="8" name="Content Placeholder 7"/>
          <p:cNvPicPr>
            <a:picLocks noGrp="1" noChangeAspect="1"/>
          </p:cNvPicPr>
          <p:nvPr>
            <p:ph idx="1"/>
          </p:nvPr>
        </p:nvPicPr>
        <p:blipFill rotWithShape="1">
          <a:blip r:embed="rId3">
            <a:extLst>
              <a:ext uri="{28A0092B-C50C-407E-A947-70E740481C1C}">
                <a14:useLocalDpi xmlns:a14="http://schemas.microsoft.com/office/drawing/2010/main" val="0"/>
              </a:ext>
            </a:extLst>
          </a:blip>
          <a:srcRect l="4084" t="4421" r="3964"/>
          <a:stretch/>
        </p:blipFill>
        <p:spPr>
          <a:xfrm>
            <a:off x="609600" y="1371600"/>
            <a:ext cx="5019261" cy="4297017"/>
          </a:xfrm>
        </p:spPr>
      </p:pic>
      <p:sp>
        <p:nvSpPr>
          <p:cNvPr id="9" name="TextBox 8"/>
          <p:cNvSpPr txBox="1"/>
          <p:nvPr/>
        </p:nvSpPr>
        <p:spPr>
          <a:xfrm>
            <a:off x="5880652" y="1219200"/>
            <a:ext cx="2743200" cy="4832092"/>
          </a:xfrm>
          <a:prstGeom prst="rect">
            <a:avLst/>
          </a:prstGeom>
          <a:noFill/>
        </p:spPr>
        <p:txBody>
          <a:bodyPr wrap="square" rtlCol="0">
            <a:spAutoFit/>
          </a:bodyPr>
          <a:lstStyle/>
          <a:p>
            <a:pPr algn="r"/>
            <a:r>
              <a:rPr lang="en-US" b="1" i="1" dirty="0" smtClean="0">
                <a:solidFill>
                  <a:srgbClr val="C0D2FE"/>
                </a:solidFill>
              </a:rPr>
              <a:t>NLCD2011</a:t>
            </a:r>
            <a:endParaRPr lang="en-US" b="1" i="1" dirty="0" smtClean="0">
              <a:solidFill>
                <a:srgbClr val="FF9966"/>
              </a:solidFill>
            </a:endParaRPr>
          </a:p>
          <a:p>
            <a:pPr marL="0" indent="0" algn="r">
              <a:spcBef>
                <a:spcPts val="1800"/>
              </a:spcBef>
              <a:buNone/>
            </a:pPr>
            <a:r>
              <a:rPr lang="en-US" sz="3600" b="1" dirty="0" smtClean="0">
                <a:solidFill>
                  <a:srgbClr val="FF9966"/>
                </a:solidFill>
              </a:rPr>
              <a:t>9 </a:t>
            </a:r>
            <a:r>
              <a:rPr lang="en-US" sz="3600" b="1" dirty="0">
                <a:solidFill>
                  <a:srgbClr val="FF9966"/>
                </a:solidFill>
              </a:rPr>
              <a:t>billion </a:t>
            </a:r>
            <a:r>
              <a:rPr lang="en-US" sz="2000" b="1" dirty="0">
                <a:solidFill>
                  <a:srgbClr val="FF9966"/>
                </a:solidFill>
              </a:rPr>
              <a:t>geographic cells </a:t>
            </a:r>
            <a:r>
              <a:rPr lang="en-US" sz="2000" b="1" dirty="0" smtClean="0"/>
              <a:t> </a:t>
            </a:r>
            <a:endParaRPr lang="en-US" sz="2000" b="1" dirty="0"/>
          </a:p>
          <a:p>
            <a:pPr marL="0" indent="0" algn="r">
              <a:spcBef>
                <a:spcPts val="600"/>
              </a:spcBef>
              <a:buNone/>
            </a:pPr>
            <a:r>
              <a:rPr lang="en-US" sz="3600" b="1" dirty="0">
                <a:solidFill>
                  <a:srgbClr val="92D050"/>
                </a:solidFill>
              </a:rPr>
              <a:t>16 classes </a:t>
            </a:r>
            <a:r>
              <a:rPr lang="en-US" sz="2000" b="1" dirty="0">
                <a:solidFill>
                  <a:srgbClr val="92D050"/>
                </a:solidFill>
              </a:rPr>
              <a:t>of land cover </a:t>
            </a:r>
            <a:r>
              <a:rPr lang="en-US" sz="2000" b="1" dirty="0" smtClean="0">
                <a:solidFill>
                  <a:srgbClr val="92D050"/>
                </a:solidFill>
              </a:rPr>
              <a:t> </a:t>
            </a:r>
            <a:endParaRPr lang="en-US" sz="2000" b="1" dirty="0">
              <a:solidFill>
                <a:srgbClr val="92D050"/>
              </a:solidFill>
            </a:endParaRPr>
          </a:p>
          <a:p>
            <a:pPr marL="0" indent="0" algn="r">
              <a:buNone/>
            </a:pPr>
            <a:endParaRPr lang="en-US" sz="2800" b="1" dirty="0" smtClean="0">
              <a:solidFill>
                <a:srgbClr val="C0D2FE"/>
              </a:solidFill>
            </a:endParaRPr>
          </a:p>
          <a:p>
            <a:pPr algn="r"/>
            <a:r>
              <a:rPr lang="en-US" sz="4600" b="1" dirty="0">
                <a:solidFill>
                  <a:srgbClr val="FFFF00"/>
                </a:solidFill>
              </a:rPr>
              <a:t>30 billion </a:t>
            </a:r>
            <a:r>
              <a:rPr lang="en-US" sz="4600" b="1" dirty="0" smtClean="0">
                <a:solidFill>
                  <a:srgbClr val="FFFF00"/>
                </a:solidFill>
              </a:rPr>
              <a:t>pixels!</a:t>
            </a:r>
            <a:endParaRPr lang="en-US" sz="4600" b="1" dirty="0">
              <a:solidFill>
                <a:srgbClr val="C0D2FE"/>
              </a:solidFill>
            </a:endParaRPr>
          </a:p>
          <a:p>
            <a:endParaRPr lang="en-US" sz="1600" dirty="0"/>
          </a:p>
        </p:txBody>
      </p:sp>
      <p:sp>
        <p:nvSpPr>
          <p:cNvPr id="10" name="TextBox 9"/>
          <p:cNvSpPr txBox="1"/>
          <p:nvPr/>
        </p:nvSpPr>
        <p:spPr>
          <a:xfrm>
            <a:off x="1066800" y="3734112"/>
            <a:ext cx="1210588" cy="338554"/>
          </a:xfrm>
          <a:prstGeom prst="rect">
            <a:avLst/>
          </a:prstGeom>
          <a:noFill/>
        </p:spPr>
        <p:txBody>
          <a:bodyPr wrap="none" rtlCol="0">
            <a:spAutoFit/>
          </a:bodyPr>
          <a:lstStyle/>
          <a:p>
            <a:r>
              <a:rPr lang="en-US" sz="1600" b="1" dirty="0">
                <a:solidFill>
                  <a:srgbClr val="000000"/>
                </a:solidFill>
                <a:ea typeface="ＭＳ Ｐゴシック"/>
              </a:rPr>
              <a:t>l</a:t>
            </a:r>
            <a:r>
              <a:rPr lang="en-US" sz="1600" b="1" dirty="0" smtClean="0">
                <a:solidFill>
                  <a:srgbClr val="000000"/>
                </a:solidFill>
                <a:ea typeface="ＭＳ Ｐゴシック"/>
              </a:rPr>
              <a:t>and cover</a:t>
            </a:r>
            <a:endParaRPr lang="en-US" sz="1600" b="1" dirty="0">
              <a:solidFill>
                <a:srgbClr val="000000"/>
              </a:solidFill>
              <a:ea typeface="ＭＳ Ｐゴシック"/>
            </a:endParaRPr>
          </a:p>
        </p:txBody>
      </p:sp>
      <p:sp>
        <p:nvSpPr>
          <p:cNvPr id="11" name="TextBox 10"/>
          <p:cNvSpPr txBox="1"/>
          <p:nvPr/>
        </p:nvSpPr>
        <p:spPr>
          <a:xfrm>
            <a:off x="685800" y="5248173"/>
            <a:ext cx="1335622" cy="338554"/>
          </a:xfrm>
          <a:prstGeom prst="rect">
            <a:avLst/>
          </a:prstGeom>
          <a:noFill/>
        </p:spPr>
        <p:txBody>
          <a:bodyPr wrap="none" rtlCol="0">
            <a:spAutoFit/>
          </a:bodyPr>
          <a:lstStyle/>
          <a:p>
            <a:r>
              <a:rPr lang="en-US" sz="1600" b="1" dirty="0">
                <a:solidFill>
                  <a:srgbClr val="000000"/>
                </a:solidFill>
                <a:ea typeface="ＭＳ Ｐゴシック"/>
              </a:rPr>
              <a:t>t</a:t>
            </a:r>
            <a:r>
              <a:rPr lang="en-US" sz="1600" b="1" dirty="0" smtClean="0">
                <a:solidFill>
                  <a:srgbClr val="000000"/>
                </a:solidFill>
                <a:ea typeface="ＭＳ Ｐゴシック"/>
              </a:rPr>
              <a:t>ree canopy</a:t>
            </a:r>
            <a:endParaRPr lang="en-US" sz="1600" b="1" dirty="0">
              <a:solidFill>
                <a:srgbClr val="000000"/>
              </a:solidFill>
              <a:ea typeface="ＭＳ Ｐゴシック"/>
            </a:endParaRPr>
          </a:p>
        </p:txBody>
      </p:sp>
      <p:sp>
        <p:nvSpPr>
          <p:cNvPr id="12" name="TextBox 11"/>
          <p:cNvSpPr txBox="1"/>
          <p:nvPr/>
        </p:nvSpPr>
        <p:spPr>
          <a:xfrm>
            <a:off x="3645674" y="5266875"/>
            <a:ext cx="1949573" cy="323165"/>
          </a:xfrm>
          <a:prstGeom prst="rect">
            <a:avLst/>
          </a:prstGeom>
          <a:noFill/>
        </p:spPr>
        <p:txBody>
          <a:bodyPr wrap="none" rtlCol="0">
            <a:spAutoFit/>
          </a:bodyPr>
          <a:lstStyle/>
          <a:p>
            <a:r>
              <a:rPr lang="en-US" sz="1500" b="1" dirty="0">
                <a:solidFill>
                  <a:srgbClr val="000000"/>
                </a:solidFill>
                <a:ea typeface="ＭＳ Ｐゴシック"/>
              </a:rPr>
              <a:t>i</a:t>
            </a:r>
            <a:r>
              <a:rPr lang="en-US" sz="1500" b="1" dirty="0" smtClean="0">
                <a:solidFill>
                  <a:srgbClr val="000000"/>
                </a:solidFill>
                <a:ea typeface="ＭＳ Ｐゴシック"/>
              </a:rPr>
              <a:t>mpervious surface</a:t>
            </a:r>
            <a:endParaRPr lang="en-US" sz="1500" b="1" dirty="0">
              <a:solidFill>
                <a:srgbClr val="000000"/>
              </a:solidFill>
              <a:ea typeface="ＭＳ Ｐゴシック"/>
            </a:endParaRPr>
          </a:p>
        </p:txBody>
      </p:sp>
    </p:spTree>
    <p:extLst>
      <p:ext uri="{BB962C8B-B14F-4D97-AF65-F5344CB8AC3E}">
        <p14:creationId xmlns:p14="http://schemas.microsoft.com/office/powerpoint/2010/main" val="4230410137"/>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458200" cy="1143000"/>
          </a:xfrm>
        </p:spPr>
        <p:txBody>
          <a:bodyPr/>
          <a:lstStyle/>
          <a:p>
            <a:r>
              <a:rPr lang="en-US" dirty="0" smtClean="0">
                <a:solidFill>
                  <a:srgbClr val="EDC074"/>
                </a:solidFill>
              </a:rPr>
              <a:t>Collaboration            </a:t>
            </a:r>
            <a:r>
              <a:rPr lang="en-US" sz="2000" i="1" dirty="0" smtClean="0">
                <a:solidFill>
                  <a:srgbClr val="EDC074"/>
                </a:solidFill>
              </a:rPr>
              <a:t>National </a:t>
            </a:r>
            <a:r>
              <a:rPr lang="en-US" sz="2000" i="1" dirty="0">
                <a:solidFill>
                  <a:srgbClr val="EDC074"/>
                </a:solidFill>
              </a:rPr>
              <a:t>Land Cover Database</a:t>
            </a:r>
            <a:endParaRPr lang="en-US" dirty="0">
              <a:solidFill>
                <a:srgbClr val="EDC074"/>
              </a:solidFill>
            </a:endParaRPr>
          </a:p>
        </p:txBody>
      </p:sp>
      <p:graphicFrame>
        <p:nvGraphicFramePr>
          <p:cNvPr id="22" name="Diagram 21"/>
          <p:cNvGraphicFramePr/>
          <p:nvPr>
            <p:extLst>
              <p:ext uri="{D42A27DB-BD31-4B8C-83A1-F6EECF244321}">
                <p14:modId xmlns:p14="http://schemas.microsoft.com/office/powerpoint/2010/main" val="3757608593"/>
              </p:ext>
            </p:extLst>
          </p:nvPr>
        </p:nvGraphicFramePr>
        <p:xfrm>
          <a:off x="1524000" y="1524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31260875"/>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EDC074"/>
                </a:solidFill>
              </a:rPr>
              <a:t>Global Reach           </a:t>
            </a:r>
            <a:r>
              <a:rPr lang="en-US" dirty="0" smtClean="0">
                <a:solidFill>
                  <a:srgbClr val="EDC074"/>
                </a:solidFill>
              </a:rPr>
              <a:t> </a:t>
            </a:r>
            <a:r>
              <a:rPr lang="en-US" sz="2000" i="1" dirty="0" smtClean="0">
                <a:solidFill>
                  <a:srgbClr val="EDC074"/>
                </a:solidFill>
              </a:rPr>
              <a:t>National </a:t>
            </a:r>
            <a:r>
              <a:rPr lang="en-US" sz="2000" i="1" dirty="0">
                <a:solidFill>
                  <a:srgbClr val="EDC074"/>
                </a:solidFill>
              </a:rPr>
              <a:t>Land Cover Database</a:t>
            </a:r>
            <a:endParaRPr lang="en-US" dirty="0">
              <a:solidFill>
                <a:srgbClr val="EDC074"/>
              </a:solidFill>
            </a:endParaRPr>
          </a:p>
        </p:txBody>
      </p:sp>
      <p:pic>
        <p:nvPicPr>
          <p:cNvPr id="4" name="Picture 8" descr="C:\Users\cdeering\AppData\Local\Microsoft\Windows\Temporary Internet Files\Content.IE5\FSG6U4CV\MC910216337[1].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28800" y="3733800"/>
            <a:ext cx="5334000" cy="22097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66800" y="1295400"/>
            <a:ext cx="7391400" cy="2523768"/>
          </a:xfrm>
          <a:prstGeom prst="rect">
            <a:avLst/>
          </a:prstGeom>
          <a:noFill/>
        </p:spPr>
        <p:txBody>
          <a:bodyPr wrap="square" rtlCol="0">
            <a:spAutoFit/>
          </a:bodyPr>
          <a:lstStyle/>
          <a:p>
            <a:pPr marL="285750" indent="-285750"/>
            <a:r>
              <a:rPr lang="en-US" sz="1800" b="1" dirty="0" smtClean="0">
                <a:solidFill>
                  <a:srgbClr val="FFCC00"/>
                </a:solidFill>
              </a:rPr>
              <a:t>65</a:t>
            </a:r>
            <a:r>
              <a:rPr lang="en-US" sz="1400" b="1" dirty="0" smtClean="0">
                <a:solidFill>
                  <a:schemeClr val="bg1"/>
                </a:solidFill>
              </a:rPr>
              <a:t> presentations at </a:t>
            </a:r>
            <a:r>
              <a:rPr lang="en-US" sz="1800" b="1" dirty="0" smtClean="0">
                <a:solidFill>
                  <a:srgbClr val="92D050"/>
                </a:solidFill>
              </a:rPr>
              <a:t>39</a:t>
            </a:r>
            <a:r>
              <a:rPr lang="en-US" sz="1400" b="1" dirty="0" smtClean="0">
                <a:solidFill>
                  <a:schemeClr val="bg1"/>
                </a:solidFill>
              </a:rPr>
              <a:t> conferences</a:t>
            </a:r>
          </a:p>
          <a:p>
            <a:pPr marL="285750" indent="-285750"/>
            <a:r>
              <a:rPr lang="en-US" sz="1800" b="1" dirty="0" smtClean="0">
                <a:solidFill>
                  <a:schemeClr val="bg1"/>
                </a:solidFill>
              </a:rPr>
              <a:t>			</a:t>
            </a:r>
            <a:r>
              <a:rPr lang="en-US" sz="1800" b="1" dirty="0" smtClean="0">
                <a:solidFill>
                  <a:srgbClr val="CC6600"/>
                </a:solidFill>
              </a:rPr>
              <a:t>28</a:t>
            </a:r>
            <a:r>
              <a:rPr lang="en-US" sz="1400" b="1" dirty="0" smtClean="0">
                <a:solidFill>
                  <a:schemeClr val="bg1"/>
                </a:solidFill>
              </a:rPr>
              <a:t> core project publications</a:t>
            </a:r>
          </a:p>
          <a:p>
            <a:pPr marL="285750" indent="-285750"/>
            <a:r>
              <a:rPr lang="en-US" sz="1800" b="1" dirty="0" smtClean="0">
                <a:solidFill>
                  <a:schemeClr val="bg1"/>
                </a:solidFill>
              </a:rPr>
              <a:t>		</a:t>
            </a:r>
            <a:r>
              <a:rPr lang="en-US" sz="1800" b="1" dirty="0" smtClean="0">
                <a:solidFill>
                  <a:srgbClr val="FF99CC"/>
                </a:solidFill>
              </a:rPr>
              <a:t>30</a:t>
            </a:r>
            <a:r>
              <a:rPr lang="en-US" sz="1400" b="1" dirty="0" smtClean="0">
                <a:solidFill>
                  <a:schemeClr val="bg1"/>
                </a:solidFill>
              </a:rPr>
              <a:t> related project publications</a:t>
            </a:r>
          </a:p>
          <a:p>
            <a:pPr marL="285750" indent="-285750"/>
            <a:r>
              <a:rPr lang="en-US" sz="1800" b="1" dirty="0" smtClean="0">
                <a:solidFill>
                  <a:schemeClr val="bg1"/>
                </a:solidFill>
              </a:rPr>
              <a:t>				</a:t>
            </a:r>
            <a:r>
              <a:rPr lang="en-US" sz="1800" b="1" dirty="0" smtClean="0">
                <a:solidFill>
                  <a:srgbClr val="92D050"/>
                </a:solidFill>
              </a:rPr>
              <a:t>2,605</a:t>
            </a:r>
            <a:r>
              <a:rPr lang="en-US" sz="1400" b="1" dirty="0" smtClean="0">
                <a:solidFill>
                  <a:schemeClr val="bg1"/>
                </a:solidFill>
              </a:rPr>
              <a:t> papers citing the </a:t>
            </a:r>
            <a:r>
              <a:rPr lang="en-US" sz="1800" b="1" dirty="0" smtClean="0">
                <a:solidFill>
                  <a:srgbClr val="CC6600"/>
                </a:solidFill>
              </a:rPr>
              <a:t>28</a:t>
            </a:r>
            <a:r>
              <a:rPr lang="en-US" sz="1400" b="1" dirty="0" smtClean="0">
                <a:solidFill>
                  <a:schemeClr val="bg1"/>
                </a:solidFill>
              </a:rPr>
              <a:t> core publications</a:t>
            </a:r>
          </a:p>
          <a:p>
            <a:pPr marL="285750" indent="-285750"/>
            <a:r>
              <a:rPr lang="en-US" sz="1400" b="1" dirty="0" smtClean="0">
                <a:solidFill>
                  <a:schemeClr val="bg1"/>
                </a:solidFill>
              </a:rPr>
              <a:t>			covering </a:t>
            </a:r>
            <a:r>
              <a:rPr lang="en-US" sz="1800" b="1" dirty="0" smtClean="0">
                <a:solidFill>
                  <a:srgbClr val="EDC074"/>
                </a:solidFill>
              </a:rPr>
              <a:t>24</a:t>
            </a:r>
            <a:r>
              <a:rPr lang="en-US" sz="1400" b="1" dirty="0" smtClean="0">
                <a:solidFill>
                  <a:schemeClr val="bg1"/>
                </a:solidFill>
              </a:rPr>
              <a:t> subject areas</a:t>
            </a:r>
          </a:p>
          <a:p>
            <a:pPr marL="285750" indent="-285750"/>
            <a:r>
              <a:rPr lang="en-US" sz="1400" b="1" dirty="0" smtClean="0">
                <a:solidFill>
                  <a:schemeClr val="bg1"/>
                </a:solidFill>
              </a:rPr>
              <a:t>		by authors from </a:t>
            </a:r>
            <a:r>
              <a:rPr lang="en-US" sz="1800" b="1" dirty="0" smtClean="0">
                <a:solidFill>
                  <a:srgbClr val="00B0F0"/>
                </a:solidFill>
              </a:rPr>
              <a:t>86</a:t>
            </a:r>
            <a:r>
              <a:rPr lang="en-US" sz="1400" b="1" dirty="0" smtClean="0">
                <a:solidFill>
                  <a:schemeClr val="bg1"/>
                </a:solidFill>
              </a:rPr>
              <a:t> countries</a:t>
            </a:r>
          </a:p>
          <a:p>
            <a:pPr marL="285750" indent="-285750"/>
            <a:r>
              <a:rPr lang="en-US" sz="1400" b="1" dirty="0" smtClean="0">
                <a:solidFill>
                  <a:schemeClr val="bg1"/>
                </a:solidFill>
              </a:rPr>
              <a:t>			affiliated with </a:t>
            </a:r>
            <a:r>
              <a:rPr lang="en-US" sz="1800" b="1" dirty="0" smtClean="0">
                <a:solidFill>
                  <a:srgbClr val="CC6600"/>
                </a:solidFill>
              </a:rPr>
              <a:t>160</a:t>
            </a:r>
            <a:r>
              <a:rPr lang="en-US" sz="1400" b="1" dirty="0" smtClean="0">
                <a:solidFill>
                  <a:schemeClr val="bg1"/>
                </a:solidFill>
              </a:rPr>
              <a:t> institutions</a:t>
            </a:r>
          </a:p>
          <a:p>
            <a:pPr marL="285750" indent="-285750"/>
            <a:r>
              <a:rPr lang="en-US" sz="1400" b="1" dirty="0" smtClean="0">
                <a:solidFill>
                  <a:schemeClr val="bg1"/>
                </a:solidFill>
              </a:rPr>
              <a:t>and </a:t>
            </a:r>
            <a:r>
              <a:rPr lang="en-US" sz="1800" b="1" dirty="0" smtClean="0">
                <a:solidFill>
                  <a:srgbClr val="FFCC00"/>
                </a:solidFill>
              </a:rPr>
              <a:t>38,280</a:t>
            </a:r>
            <a:r>
              <a:rPr lang="en-US" sz="1400" b="1" dirty="0" smtClean="0">
                <a:solidFill>
                  <a:schemeClr val="bg1"/>
                </a:solidFill>
              </a:rPr>
              <a:t> publications have cited those </a:t>
            </a:r>
            <a:r>
              <a:rPr lang="en-US" sz="1800" b="1" dirty="0" smtClean="0">
                <a:solidFill>
                  <a:srgbClr val="92D050"/>
                </a:solidFill>
              </a:rPr>
              <a:t>2,605</a:t>
            </a:r>
            <a:r>
              <a:rPr lang="en-US" sz="1400" b="1" dirty="0" smtClean="0">
                <a:solidFill>
                  <a:schemeClr val="bg1"/>
                </a:solidFill>
              </a:rPr>
              <a:t> papers</a:t>
            </a:r>
          </a:p>
          <a:p>
            <a:pPr marL="285750" indent="-285750" algn="r"/>
            <a:r>
              <a:rPr lang="en-US" sz="900" b="1" dirty="0" smtClean="0">
                <a:solidFill>
                  <a:srgbClr val="EDC074"/>
                </a:solidFill>
              </a:rPr>
              <a:t>per the Scopus index, September 2014</a:t>
            </a:r>
            <a:endParaRPr lang="en-US" sz="900" b="1" dirty="0">
              <a:solidFill>
                <a:srgbClr val="EDC074"/>
              </a:solidFill>
            </a:endParaRPr>
          </a:p>
        </p:txBody>
      </p:sp>
    </p:spTree>
    <p:extLst>
      <p:ext uri="{BB962C8B-B14F-4D97-AF65-F5344CB8AC3E}">
        <p14:creationId xmlns:p14="http://schemas.microsoft.com/office/powerpoint/2010/main" val="3740110065"/>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EDC074"/>
                </a:solidFill>
              </a:rPr>
              <a:t>Global Reach            </a:t>
            </a:r>
            <a:r>
              <a:rPr lang="en-US" sz="2000" i="1" dirty="0" smtClean="0">
                <a:solidFill>
                  <a:srgbClr val="EDC074"/>
                </a:solidFill>
              </a:rPr>
              <a:t>National </a:t>
            </a:r>
            <a:r>
              <a:rPr lang="en-US" sz="2000" i="1" dirty="0">
                <a:solidFill>
                  <a:srgbClr val="EDC074"/>
                </a:solidFill>
              </a:rPr>
              <a:t>Land Cover Database</a:t>
            </a:r>
            <a:endParaRPr lang="en-US" dirty="0">
              <a:solidFill>
                <a:srgbClr val="EDC074"/>
              </a:solidFill>
            </a:endParaRPr>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335" t="442" r="1032" b="1621"/>
          <a:stretch/>
        </p:blipFill>
        <p:spPr>
          <a:xfrm>
            <a:off x="762000" y="1219200"/>
            <a:ext cx="7504044" cy="4403035"/>
          </a:xfrm>
          <a:ln w="19050">
            <a:solidFill>
              <a:schemeClr val="bg1"/>
            </a:solidFill>
          </a:ln>
        </p:spPr>
      </p:pic>
      <p:sp>
        <p:nvSpPr>
          <p:cNvPr id="10" name="TextBox 9"/>
          <p:cNvSpPr txBox="1"/>
          <p:nvPr/>
        </p:nvSpPr>
        <p:spPr>
          <a:xfrm>
            <a:off x="3048000" y="5486400"/>
            <a:ext cx="2714013" cy="584775"/>
          </a:xfrm>
          <a:prstGeom prst="rect">
            <a:avLst/>
          </a:prstGeom>
          <a:noFill/>
        </p:spPr>
        <p:txBody>
          <a:bodyPr wrap="none" rtlCol="0">
            <a:spAutoFit/>
          </a:bodyPr>
          <a:lstStyle/>
          <a:p>
            <a:r>
              <a:rPr lang="en-US" sz="3200" dirty="0" smtClean="0">
                <a:solidFill>
                  <a:srgbClr val="EDC074"/>
                </a:solidFill>
                <a:ea typeface="ＭＳ Ｐゴシック"/>
              </a:rPr>
              <a:t>www.mrlc.gov</a:t>
            </a:r>
            <a:endParaRPr lang="en-US" sz="3200" dirty="0">
              <a:solidFill>
                <a:srgbClr val="EDC074"/>
              </a:solidFill>
              <a:ea typeface="ＭＳ Ｐゴシック"/>
            </a:endParaRPr>
          </a:p>
        </p:txBody>
      </p:sp>
    </p:spTree>
    <p:extLst>
      <p:ext uri="{BB962C8B-B14F-4D97-AF65-F5344CB8AC3E}">
        <p14:creationId xmlns:p14="http://schemas.microsoft.com/office/powerpoint/2010/main" val="4063397443"/>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EDC074"/>
                </a:solidFill>
              </a:rPr>
              <a:t>Global Reach            </a:t>
            </a:r>
            <a:r>
              <a:rPr lang="en-US" sz="2000" i="1" dirty="0" smtClean="0">
                <a:solidFill>
                  <a:srgbClr val="EDC074"/>
                </a:solidFill>
              </a:rPr>
              <a:t>National </a:t>
            </a:r>
            <a:r>
              <a:rPr lang="en-US" sz="2000" i="1" dirty="0">
                <a:solidFill>
                  <a:srgbClr val="EDC074"/>
                </a:solidFill>
              </a:rPr>
              <a:t>Land Cover Database</a:t>
            </a:r>
            <a:endParaRPr lang="en-US" dirty="0">
              <a:solidFill>
                <a:srgbClr val="EDC074"/>
              </a:solidFill>
            </a:endParaRPr>
          </a:p>
        </p:txBody>
      </p:sp>
      <p:sp>
        <p:nvSpPr>
          <p:cNvPr id="10" name="TextBox 9"/>
          <p:cNvSpPr txBox="1"/>
          <p:nvPr/>
        </p:nvSpPr>
        <p:spPr>
          <a:xfrm>
            <a:off x="2743200" y="5486400"/>
            <a:ext cx="3691844" cy="584775"/>
          </a:xfrm>
          <a:prstGeom prst="rect">
            <a:avLst/>
          </a:prstGeom>
          <a:noFill/>
        </p:spPr>
        <p:txBody>
          <a:bodyPr wrap="none" rtlCol="0">
            <a:spAutoFit/>
          </a:bodyPr>
          <a:lstStyle/>
          <a:p>
            <a:r>
              <a:rPr lang="en-US" sz="3200" dirty="0">
                <a:solidFill>
                  <a:srgbClr val="EDC074"/>
                </a:solidFill>
                <a:ea typeface="ＭＳ Ｐゴシック"/>
              </a:rPr>
              <a:t>l</a:t>
            </a:r>
            <a:r>
              <a:rPr lang="en-US" sz="3200" dirty="0" smtClean="0">
                <a:solidFill>
                  <a:srgbClr val="EDC074"/>
                </a:solidFill>
                <a:ea typeface="ＭＳ Ｐゴシック"/>
              </a:rPr>
              <a:t>andcover.usgs.gov</a:t>
            </a:r>
            <a:endParaRPr lang="en-US" sz="3200" dirty="0">
              <a:solidFill>
                <a:srgbClr val="EDC074"/>
              </a:solidFill>
              <a:ea typeface="ＭＳ Ｐゴシック"/>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43200" y="1145963"/>
            <a:ext cx="3578065" cy="4340437"/>
          </a:xfrm>
        </p:spPr>
      </p:pic>
      <p:cxnSp>
        <p:nvCxnSpPr>
          <p:cNvPr id="6" name="Straight Connector 5"/>
          <p:cNvCxnSpPr/>
          <p:nvPr/>
        </p:nvCxnSpPr>
        <p:spPr bwMode="auto">
          <a:xfrm>
            <a:off x="2743200" y="5486400"/>
            <a:ext cx="3581400" cy="0"/>
          </a:xfrm>
          <a:prstGeom prst="line">
            <a:avLst/>
          </a:prstGeom>
          <a:solidFill>
            <a:schemeClr val="accent1"/>
          </a:solidFill>
          <a:ln w="15875" cap="flat" cmpd="sng" algn="ctr">
            <a:solidFill>
              <a:schemeClr val="bg1"/>
            </a:solidFill>
            <a:prstDash val="solid"/>
            <a:round/>
            <a:headEnd type="none" w="med" len="med"/>
            <a:tailEnd type="none" w="med" len="med"/>
          </a:ln>
          <a:effectLst/>
        </p:spPr>
      </p:cxnSp>
    </p:spTree>
    <p:extLst>
      <p:ext uri="{BB962C8B-B14F-4D97-AF65-F5344CB8AC3E}">
        <p14:creationId xmlns:p14="http://schemas.microsoft.com/office/powerpoint/2010/main" val="1466247987"/>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EDC074"/>
                </a:solidFill>
              </a:rPr>
              <a:t>Global Reach            </a:t>
            </a:r>
            <a:r>
              <a:rPr lang="en-US" sz="2000" i="1" dirty="0" smtClean="0">
                <a:solidFill>
                  <a:srgbClr val="EDC074"/>
                </a:solidFill>
              </a:rPr>
              <a:t>National </a:t>
            </a:r>
            <a:r>
              <a:rPr lang="en-US" sz="2000" i="1" dirty="0">
                <a:solidFill>
                  <a:srgbClr val="EDC074"/>
                </a:solidFill>
              </a:rPr>
              <a:t>Land Cover Database</a:t>
            </a:r>
            <a:endParaRPr lang="en-US" dirty="0">
              <a:solidFill>
                <a:srgbClr val="EDC074"/>
              </a:solidFill>
            </a:endParaRPr>
          </a:p>
        </p:txBody>
      </p:sp>
      <p:pic>
        <p:nvPicPr>
          <p:cNvPr id="5" name="Picture 4" descr="Facebook.png"/>
          <p:cNvPicPr>
            <a:picLocks noChangeAspect="1"/>
          </p:cNvPicPr>
          <p:nvPr/>
        </p:nvPicPr>
        <p:blipFill>
          <a:blip r:embed="rId3"/>
          <a:stretch>
            <a:fillRect/>
          </a:stretch>
        </p:blipFill>
        <p:spPr>
          <a:xfrm>
            <a:off x="1143000" y="2020957"/>
            <a:ext cx="1752600" cy="1752600"/>
          </a:xfrm>
          <a:prstGeom prst="rect">
            <a:avLst/>
          </a:prstGeom>
          <a:ln>
            <a:noFill/>
          </a:ln>
          <a:effectLst>
            <a:outerShdw blurRad="292100" dist="139700" dir="2700000" algn="tl" rotWithShape="0">
              <a:srgbClr val="333333">
                <a:alpha val="65000"/>
              </a:srgbClr>
            </a:outerShdw>
            <a:reflection blurRad="6350" stA="50000" endA="300" endPos="55000" dir="5400000" sy="-100000" algn="bl" rotWithShape="0"/>
          </a:effectLst>
        </p:spPr>
      </p:pic>
      <p:pic>
        <p:nvPicPr>
          <p:cNvPr id="6" name="Picture 5" descr="Twitter.png"/>
          <p:cNvPicPr preferRelativeResize="0">
            <a:picLocks/>
          </p:cNvPicPr>
          <p:nvPr/>
        </p:nvPicPr>
        <p:blipFill>
          <a:blip r:embed="rId4"/>
          <a:stretch>
            <a:fillRect/>
          </a:stretch>
        </p:blipFill>
        <p:spPr>
          <a:xfrm>
            <a:off x="3657600" y="2020957"/>
            <a:ext cx="1704934" cy="1749552"/>
          </a:xfrm>
          <a:prstGeom prst="rect">
            <a:avLst/>
          </a:prstGeom>
          <a:ln>
            <a:noFill/>
          </a:ln>
          <a:effectLst>
            <a:outerShdw blurRad="292100" dist="139700" dir="2700000" algn="tl" rotWithShape="0">
              <a:srgbClr val="333333">
                <a:alpha val="65000"/>
              </a:srgbClr>
            </a:outerShdw>
            <a:reflection blurRad="6350" stA="50000" endA="300" endPos="55000" dir="5400000" sy="-100000" algn="bl" rotWithShape="0"/>
          </a:effectLst>
        </p:spPr>
      </p:pic>
      <p:pic>
        <p:nvPicPr>
          <p:cNvPr id="7" name="Picture 6" descr="YouTube.png"/>
          <p:cNvPicPr preferRelativeResize="0">
            <a:picLocks/>
          </p:cNvPicPr>
          <p:nvPr/>
        </p:nvPicPr>
        <p:blipFill>
          <a:blip r:embed="rId5"/>
          <a:stretch>
            <a:fillRect/>
          </a:stretch>
        </p:blipFill>
        <p:spPr>
          <a:xfrm>
            <a:off x="6172200" y="2017644"/>
            <a:ext cx="1749552" cy="1703170"/>
          </a:xfrm>
          <a:prstGeom prst="rect">
            <a:avLst/>
          </a:prstGeom>
          <a:ln>
            <a:noFill/>
          </a:ln>
          <a:effectLst>
            <a:outerShdw blurRad="292100" dist="139700" dir="2700000" algn="tl" rotWithShape="0">
              <a:srgbClr val="333333">
                <a:alpha val="65000"/>
              </a:srgbClr>
            </a:outerShdw>
            <a:reflection blurRad="6350" stA="50000" endA="300" endPos="55000" dir="5400000" sy="-100000" algn="bl" rotWithShape="0"/>
          </a:effectLst>
        </p:spPr>
      </p:pic>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EDC074"/>
                </a:solidFill>
              </a:rPr>
              <a:t>Data Downloads       </a:t>
            </a:r>
            <a:r>
              <a:rPr lang="en-US" sz="2000" i="1" dirty="0" smtClean="0">
                <a:solidFill>
                  <a:srgbClr val="EDC074"/>
                </a:solidFill>
              </a:rPr>
              <a:t>National </a:t>
            </a:r>
            <a:r>
              <a:rPr lang="en-US" sz="2000" i="1" dirty="0">
                <a:solidFill>
                  <a:srgbClr val="EDC074"/>
                </a:solidFill>
              </a:rPr>
              <a:t>Land Cover Database</a:t>
            </a:r>
            <a:endParaRPr lang="en-US" dirty="0">
              <a:solidFill>
                <a:srgbClr val="EDC074"/>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508496014"/>
              </p:ext>
            </p:extLst>
          </p:nvPr>
        </p:nvGraphicFramePr>
        <p:xfrm>
          <a:off x="381000" y="1371600"/>
          <a:ext cx="8382000" cy="4495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1499888"/>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23663</TotalTime>
  <Pages>4</Pages>
  <Words>1222</Words>
  <Application>Microsoft Office PowerPoint</Application>
  <PresentationFormat>On-screen Show (4:3)</PresentationFormat>
  <Paragraphs>183</Paragraphs>
  <Slides>20</Slides>
  <Notes>20</Notes>
  <HiddenSlides>0</HiddenSlides>
  <MMClips>0</MMClips>
  <ScaleCrop>false</ScaleCrop>
  <HeadingPairs>
    <vt:vector size="6" baseType="variant">
      <vt:variant>
        <vt:lpstr>Theme</vt:lpstr>
      </vt:variant>
      <vt:variant>
        <vt:i4>1</vt:i4>
      </vt:variant>
      <vt:variant>
        <vt:lpstr>Slide Titles</vt:lpstr>
      </vt:variant>
      <vt:variant>
        <vt:i4>20</vt:i4>
      </vt:variant>
      <vt:variant>
        <vt:lpstr>Custom Shows</vt:lpstr>
      </vt:variant>
      <vt:variant>
        <vt:i4>1</vt:i4>
      </vt:variant>
    </vt:vector>
  </HeadingPairs>
  <TitlesOfParts>
    <vt:vector size="22" baseType="lpstr">
      <vt:lpstr>Office Theme</vt:lpstr>
      <vt:lpstr>The National Land Cover Database Project:  The Story of Its Impact </vt:lpstr>
      <vt:lpstr>NLCD Products        National Land Cover Database</vt:lpstr>
      <vt:lpstr>NLCD Products        National Land Cover Database</vt:lpstr>
      <vt:lpstr>Collaboration            National Land Cover Database</vt:lpstr>
      <vt:lpstr>Global Reach            National Land Cover Database</vt:lpstr>
      <vt:lpstr>Global Reach            National Land Cover Database</vt:lpstr>
      <vt:lpstr>Global Reach            National Land Cover Database</vt:lpstr>
      <vt:lpstr>Global Reach            National Land Cover Database</vt:lpstr>
      <vt:lpstr>Data Downloads       National Land Cover Database</vt:lpstr>
      <vt:lpstr>Data Downloads       National Land Cover Database</vt:lpstr>
      <vt:lpstr>R &amp; D                         National Land Cover Database</vt:lpstr>
      <vt:lpstr>Pushing Boundaries National Land Cover Database</vt:lpstr>
      <vt:lpstr>Real-World Value     National Land Cover Database</vt:lpstr>
      <vt:lpstr>Real-World Value     National Land Cover Database</vt:lpstr>
      <vt:lpstr>Real-World Value     National Land Cover Database</vt:lpstr>
      <vt:lpstr>Real-World Value     National Land Cover Database</vt:lpstr>
      <vt:lpstr>Real-World Value     National Land Cover Database</vt:lpstr>
      <vt:lpstr>Real-World Value     National Land Cover Database</vt:lpstr>
      <vt:lpstr>Real-World Value     National Land Cover Database</vt:lpstr>
      <vt:lpstr>Real-World Value     National Land Cover Database</vt:lpstr>
      <vt:lpstr>Custom Show 1</vt:lpstr>
    </vt:vector>
  </TitlesOfParts>
  <Company>USGS</Company>
  <LinksUpToDate>false</LinksUpToDate>
  <SharedDoc>false</SharedDoc>
  <HyperlinkBase>http://www.usgs.gov/visual-id/specs/slides/slide.html</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Design Template for Slide Presentations</dc:title>
  <dc:subject>Presentation format with USGS Visual Identity</dc:subject>
  <dc:creator>VIScom</dc:creator>
  <dc:description>Updated to incorporate revised Visual Identity (VID)System guidelines on fonts.  An exception to using the VID fonts is allowed for presentation materials.   The font Arial should be substituted for the VID fonts Univers Condensed Bold and Times Roman</dc:description>
  <cp:lastModifiedBy>Deering, Carol</cp:lastModifiedBy>
  <cp:revision>780</cp:revision>
  <cp:lastPrinted>2014-10-14T22:14:35Z</cp:lastPrinted>
  <dcterms:created xsi:type="dcterms:W3CDTF">2011-02-08T14:39:04Z</dcterms:created>
  <dcterms:modified xsi:type="dcterms:W3CDTF">2014-12-22T14:37:02Z</dcterms:modified>
</cp:coreProperties>
</file>