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3" r:id="rId2"/>
    <p:sldId id="277" r:id="rId3"/>
    <p:sldId id="654" r:id="rId4"/>
    <p:sldId id="669" r:id="rId5"/>
    <p:sldId id="670" r:id="rId6"/>
    <p:sldId id="671" r:id="rId7"/>
    <p:sldId id="672" r:id="rId8"/>
    <p:sldId id="655" r:id="rId9"/>
    <p:sldId id="656" r:id="rId10"/>
    <p:sldId id="673" r:id="rId11"/>
    <p:sldId id="657" r:id="rId12"/>
    <p:sldId id="658" r:id="rId13"/>
    <p:sldId id="659" r:id="rId14"/>
    <p:sldId id="660" r:id="rId15"/>
    <p:sldId id="674" r:id="rId16"/>
    <p:sldId id="675" r:id="rId17"/>
    <p:sldId id="676" r:id="rId18"/>
    <p:sldId id="678" r:id="rId19"/>
    <p:sldId id="679" r:id="rId20"/>
    <p:sldId id="681" r:id="rId21"/>
    <p:sldId id="662" r:id="rId22"/>
    <p:sldId id="682" r:id="rId23"/>
    <p:sldId id="683" r:id="rId24"/>
    <p:sldId id="684" r:id="rId25"/>
    <p:sldId id="685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00FF"/>
    <a:srgbClr val="FF99FF"/>
    <a:srgbClr val="FF00FF"/>
    <a:srgbClr val="008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7934" autoAdjust="0"/>
  </p:normalViewPr>
  <p:slideViewPr>
    <p:cSldViewPr>
      <p:cViewPr varScale="1">
        <p:scale>
          <a:sx n="107" d="100"/>
          <a:sy n="107" d="100"/>
        </p:scale>
        <p:origin x="-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2320D4-F837-4F4A-9F07-61B8AFA9BD55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22C59D-D694-4000-8E05-7C2BAC1AD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0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E0A428-CCDC-4243-91FE-1BCAD86E6D7C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9D964E-F761-45C8-BF90-2636FAD1D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9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325C-9C18-4B31-A052-991F4E1D61BA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6DF4-CE54-4D78-9768-EBCA194E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325C-9C18-4B31-A052-991F4E1D61BA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6DF4-CE54-4D78-9768-EBCA194E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325C-9C18-4B31-A052-991F4E1D61BA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6DF4-CE54-4D78-9768-EBCA194E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325C-9C18-4B31-A052-991F4E1D61BA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6DF4-CE54-4D78-9768-EBCA194E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325C-9C18-4B31-A052-991F4E1D61BA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6DF4-CE54-4D78-9768-EBCA194E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325C-9C18-4B31-A052-991F4E1D61BA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6DF4-CE54-4D78-9768-EBCA194E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325C-9C18-4B31-A052-991F4E1D61BA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6DF4-CE54-4D78-9768-EBCA194E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325C-9C18-4B31-A052-991F4E1D61BA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6DF4-CE54-4D78-9768-EBCA194E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325C-9C18-4B31-A052-991F4E1D61BA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6DF4-CE54-4D78-9768-EBCA194E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325C-9C18-4B31-A052-991F4E1D61BA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6DF4-CE54-4D78-9768-EBCA194E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325C-9C18-4B31-A052-991F4E1D61BA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6DF4-CE54-4D78-9768-EBCA194E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9325C-9C18-4B31-A052-991F4E1D61BA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56DF4-CE54-4D78-9768-EBCA194E3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GOOD Round Mtn GOLD in hand 4Apr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990600"/>
            <a:ext cx="14304963" cy="10728325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-304800" y="-76200"/>
            <a:ext cx="118110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-304800" y="2514600"/>
            <a:ext cx="6324600" cy="662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04800" y="914400"/>
            <a:ext cx="411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Jon Price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State Geologist Emeritus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Nevada </a:t>
            </a:r>
            <a:r>
              <a:rPr lang="en-US" sz="1400" b="1" dirty="0">
                <a:solidFill>
                  <a:srgbClr val="FFFF00"/>
                </a:solidFill>
              </a:rPr>
              <a:t>Bureau of Mines and Geology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172200" y="65532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Round Mountain, NV (2007)</a:t>
            </a:r>
          </a:p>
        </p:txBody>
      </p:sp>
      <p:pic>
        <p:nvPicPr>
          <p:cNvPr id="55305" name="Picture 9" descr="AzM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5486400" cy="3694113"/>
          </a:xfrm>
          <a:prstGeom prst="rect">
            <a:avLst/>
          </a:prstGeom>
          <a:noFill/>
        </p:spPr>
      </p:pic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304800" y="6573838"/>
            <a:ext cx="3657600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Azurite &amp; Malachite, Ely, NV (J. </a:t>
            </a:r>
            <a:r>
              <a:rPr lang="en-US" sz="1200" dirty="0" err="1"/>
              <a:t>Scovil</a:t>
            </a:r>
            <a:r>
              <a:rPr lang="en-US" sz="1200"/>
              <a:t> photo)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5867400" y="7010400"/>
            <a:ext cx="36576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9067800" y="2667000"/>
            <a:ext cx="4419600" cy="617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0" y="1524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Global Change from a Mineral-Resource Perspective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pic>
        <p:nvPicPr>
          <p:cNvPr id="55310" name="Picture 14" descr="unr_logo_statew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5099" y="2514600"/>
            <a:ext cx="1714500" cy="565785"/>
          </a:xfrm>
          <a:prstGeom prst="rect">
            <a:avLst/>
          </a:prstGeom>
          <a:noFill/>
        </p:spPr>
      </p:pic>
      <p:pic>
        <p:nvPicPr>
          <p:cNvPr id="13" name="Picture 3" descr="State Seal4-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8326" y="1285044"/>
            <a:ext cx="1381956" cy="138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229600" y="22098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839200" y="838200"/>
            <a:ext cx="9906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314176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3000" y="1955884"/>
            <a:ext cx="191110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1" cap="all" dirty="0">
                <a:solidFill>
                  <a:schemeClr val="bg1"/>
                </a:solidFill>
              </a:rPr>
              <a:t>Jonathan G. Price, </a:t>
            </a:r>
            <a:r>
              <a:rPr lang="en-US" sz="1050" b="1" cap="all" dirty="0" err="1">
                <a:solidFill>
                  <a:schemeClr val="bg1"/>
                </a:solidFill>
              </a:rPr>
              <a:t>llc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19" name="Picture 18" descr="logo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10" y="3200400"/>
            <a:ext cx="952500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6037"/>
            <a:ext cx="8656637" cy="627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0400" y="597140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Data source: CIA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6300311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It makes sense that China is #1 in many mineral resources.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1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6037"/>
            <a:ext cx="8664575" cy="627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63246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But China produces much more than 19% of many commodities.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6047601"/>
            <a:ext cx="189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Data sources: USGS &amp; CIA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46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6037"/>
            <a:ext cx="8664575" cy="627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630549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China is #1 in more metals than any other country.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6047601"/>
            <a:ext cx="189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Data sources: USGS &amp; CIA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6037"/>
            <a:ext cx="8656637" cy="627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630549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China is #1 in more industrial minerals than any other country.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6047601"/>
            <a:ext cx="189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Data sources: USGS &amp; CIA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80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670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So what?</a:t>
            </a:r>
          </a:p>
          <a:p>
            <a:endParaRPr lang="en-US" sz="6600" b="1" dirty="0">
              <a:solidFill>
                <a:srgbClr val="FFFF00"/>
              </a:solidFill>
            </a:endParaRPr>
          </a:p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Who cares?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82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GOOD Round Mtn GOLD in hand 4Apr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990600"/>
            <a:ext cx="14304963" cy="10728325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-304800" y="-76200"/>
            <a:ext cx="118110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-304800" y="2514600"/>
            <a:ext cx="6477000" cy="662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172200" y="65532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Round Mountain, NV (2007)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5867400" y="7010400"/>
            <a:ext cx="36576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9067800" y="2667000"/>
            <a:ext cx="4419600" cy="617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04800" y="1257955"/>
            <a:ext cx="5715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/>
              <a:t>The world has changed.</a:t>
            </a:r>
            <a:endParaRPr lang="en-US" sz="3600" b="1" dirty="0"/>
          </a:p>
          <a:p>
            <a:endParaRPr lang="en-US" sz="3600" b="1" dirty="0"/>
          </a:p>
          <a:p>
            <a:r>
              <a:rPr lang="en-US" sz="3600" b="1" dirty="0"/>
              <a:t>China is #1.</a:t>
            </a:r>
          </a:p>
          <a:p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Global demand for energy and mineral resources is </a:t>
            </a:r>
            <a:r>
              <a:rPr lang="en-US" sz="3600" b="1" u="sng" dirty="0" smtClean="0">
                <a:solidFill>
                  <a:srgbClr val="FFFF00"/>
                </a:solidFill>
              </a:rPr>
              <a:t>the</a:t>
            </a:r>
            <a:r>
              <a:rPr lang="en-US" sz="3600" b="1" dirty="0" smtClean="0">
                <a:solidFill>
                  <a:srgbClr val="FFFF00"/>
                </a:solidFill>
              </a:rPr>
              <a:t> challenge for sustainability.</a:t>
            </a:r>
            <a:endParaRPr lang="en-US" sz="3600" b="1" dirty="0">
              <a:solidFill>
                <a:srgbClr val="FFFF00"/>
              </a:solidFill>
            </a:endParaRPr>
          </a:p>
          <a:p>
            <a:endParaRPr lang="en-US" sz="2400" b="1" dirty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0" y="1524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Global Change from a Mineral-Resource Perspective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8021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97"/>
            <a:ext cx="8832483" cy="600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381000"/>
            <a:ext cx="2362200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Iron, 1904-2013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5715000"/>
            <a:ext cx="189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Data sources: USGS &amp; CIA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600069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Both global production and average per-capita consumption are increasing. 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42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6037"/>
            <a:ext cx="8656637" cy="627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9600" y="304800"/>
            <a:ext cx="2971800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Copper, 1900-2013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5971401"/>
            <a:ext cx="189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Data sources: USGS &amp; CIA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30549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Both global production and average per-capita consumption are increasing. 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24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Bingham copyright Michael Coll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37263"/>
          </a:xfrm>
          <a:prstGeom prst="rect">
            <a:avLst/>
          </a:prstGeom>
          <a:noFill/>
        </p:spPr>
      </p:pic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5486400" y="5105400"/>
            <a:ext cx="3657600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Photo copyrighted by Michael Collier, from the AGI website, Rio Tinto/Kennecott Utah Copper mine; the remaining                                   resource as of 16 May 2008 = 3.06 million metric tons of Cu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228600" y="609600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Global copper production in </a:t>
            </a:r>
            <a:r>
              <a:rPr lang="en-US" dirty="0" smtClean="0"/>
              <a:t>2013 </a:t>
            </a:r>
            <a:r>
              <a:rPr lang="en-US" dirty="0"/>
              <a:t>(</a:t>
            </a:r>
            <a:r>
              <a:rPr lang="en-US" dirty="0" smtClean="0"/>
              <a:t>17.9 </a:t>
            </a:r>
            <a:r>
              <a:rPr lang="en-US" dirty="0"/>
              <a:t>million metric tons) nearly equaled over 100 years of production from the Bingham Canyon mine </a:t>
            </a:r>
            <a:r>
              <a:rPr lang="en-US" dirty="0" smtClean="0"/>
              <a:t>(~17.2 </a:t>
            </a:r>
            <a:r>
              <a:rPr lang="en-US" dirty="0"/>
              <a:t>million metric tons).</a:t>
            </a:r>
          </a:p>
        </p:txBody>
      </p:sp>
    </p:spTree>
    <p:extLst>
      <p:ext uri="{BB962C8B-B14F-4D97-AF65-F5344CB8AC3E}">
        <p14:creationId xmlns:p14="http://schemas.microsoft.com/office/powerpoint/2010/main" val="13990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55"/>
            <a:ext cx="8656637" cy="627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4400" y="228600"/>
            <a:ext cx="2362200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Gold, 1900-2013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30549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Both global production and average per-capita consumption are increasing.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5971401"/>
            <a:ext cx="189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Data sources: USGS &amp; CIA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8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GOOD Round Mtn GOLD in hand 4Apr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990600"/>
            <a:ext cx="14304963" cy="10728325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-304800" y="-76200"/>
            <a:ext cx="118110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-304800" y="2514600"/>
            <a:ext cx="6477000" cy="662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172200" y="65532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Round Mountain, NV (2007)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5867400" y="7010400"/>
            <a:ext cx="36576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9067800" y="2667000"/>
            <a:ext cx="4419600" cy="617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04800" y="1257955"/>
            <a:ext cx="5715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The world has changed.</a:t>
            </a:r>
            <a:endParaRPr lang="en-US" sz="3600" b="1" dirty="0">
              <a:solidFill>
                <a:srgbClr val="FFFF00"/>
              </a:solidFill>
            </a:endParaRPr>
          </a:p>
          <a:p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3600" b="1" dirty="0">
                <a:solidFill>
                  <a:srgbClr val="FFFF00"/>
                </a:solidFill>
              </a:rPr>
              <a:t>China is #1.</a:t>
            </a:r>
          </a:p>
          <a:p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Global demand for energy and mineral resources is </a:t>
            </a:r>
            <a:r>
              <a:rPr lang="en-US" sz="3600" b="1" u="sng" dirty="0" smtClean="0">
                <a:solidFill>
                  <a:srgbClr val="FFFF00"/>
                </a:solidFill>
              </a:rPr>
              <a:t>the</a:t>
            </a:r>
            <a:r>
              <a:rPr lang="en-US" sz="3600" b="1" dirty="0" smtClean="0">
                <a:solidFill>
                  <a:srgbClr val="FFFF00"/>
                </a:solidFill>
              </a:rPr>
              <a:t> challenge for sustainability.</a:t>
            </a:r>
            <a:endParaRPr lang="en-US" sz="3600" b="1" dirty="0">
              <a:solidFill>
                <a:srgbClr val="FFFF00"/>
              </a:solidFill>
            </a:endParaRPr>
          </a:p>
          <a:p>
            <a:endParaRPr lang="en-US" sz="2400" b="1" dirty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0" y="1524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Global Change from a Mineral-Resource Perspective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Betze pit 2000 with Eocene di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81513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163" name="Picture 3" descr="Carlin East vertical with adit and reduced 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743450" cy="7162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76200" y="228600"/>
            <a:ext cx="2743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  <a:latin typeface="Arial" pitchFamily="34" charset="0"/>
              </a:rPr>
              <a:t>Barrick’s Betze pit, 2000</a:t>
            </a:r>
          </a:p>
        </p:txBody>
      </p:sp>
      <p:sp>
        <p:nvSpPr>
          <p:cNvPr id="348165" name="Text Box 5"/>
          <p:cNvSpPr txBox="1">
            <a:spLocks noChangeArrowheads="1"/>
          </p:cNvSpPr>
          <p:nvPr/>
        </p:nvSpPr>
        <p:spPr bwMode="auto">
          <a:xfrm>
            <a:off x="5791200" y="76200"/>
            <a:ext cx="327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Newmont’s Carlin East pit and portal, 2000</a:t>
            </a:r>
          </a:p>
        </p:txBody>
      </p:sp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0" y="6096000"/>
            <a:ext cx="9220200" cy="10033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</a:rPr>
              <a:t>Global gold production in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2013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</a:rPr>
              <a:t>(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2,770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</a:rPr>
              <a:t>metric tons) approximately equaled the cumulative production from the Carlin trend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in Nevada (~2,500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</a:rPr>
              <a:t>tons), one of world’s top regions.</a:t>
            </a:r>
          </a:p>
          <a:p>
            <a:pPr>
              <a:spcBef>
                <a:spcPct val="50000"/>
              </a:spcBef>
            </a:pPr>
            <a:endParaRPr lang="en-US" b="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225"/>
            <a:ext cx="8924259" cy="607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0400" y="5819001"/>
            <a:ext cx="1893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Data sources: USGS &amp; CIA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452735"/>
            <a:ext cx="2362200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Coal, 1980-2012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15309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Both global production and average per-capita consumption are increasing. 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71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al seams near Healy, Ala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04800"/>
            <a:ext cx="9185860" cy="6019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5638800"/>
            <a:ext cx="92964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0" y="4191000"/>
            <a:ext cx="28956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Coal seams near Healy, Alaska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5276671"/>
            <a:ext cx="9144000" cy="1200329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Annual global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coal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production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(~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7.9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billion metric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tons) equals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approximately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5.6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km</a:t>
            </a:r>
            <a:r>
              <a:rPr lang="en-US" sz="24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coal,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1,900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km</a:t>
            </a:r>
            <a:r>
              <a:rPr lang="en-US" sz="24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land with an average coal thickness of 3 m.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477000"/>
            <a:ext cx="952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GOOD Valmy power 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81400" y="-4495800"/>
            <a:ext cx="18440400" cy="16519525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62000" y="5638800"/>
            <a:ext cx="4267200" cy="27699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Valmy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coal-fired power plant, Humboldt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County, Nevada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33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amount of CO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 released from burning of coal in </a:t>
            </a:r>
            <a:r>
              <a:rPr lang="en-US" b="1" dirty="0" smtClean="0">
                <a:solidFill>
                  <a:schemeClr val="bg1"/>
                </a:solidFill>
              </a:rPr>
              <a:t>2012 </a:t>
            </a:r>
            <a:r>
              <a:rPr lang="en-US" b="1" dirty="0" smtClean="0">
                <a:solidFill>
                  <a:schemeClr val="bg1"/>
                </a:solidFill>
              </a:rPr>
              <a:t>would have been enough, without natural reduction from plant growth, rain, and other processes, </a:t>
            </a:r>
            <a:r>
              <a:rPr lang="en-US" b="1" dirty="0">
                <a:solidFill>
                  <a:schemeClr val="bg1"/>
                </a:solidFill>
              </a:rPr>
              <a:t>to raise the concentration of CO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 in the atmosphere by </a:t>
            </a:r>
            <a:r>
              <a:rPr lang="en-US" b="1" dirty="0" smtClean="0">
                <a:solidFill>
                  <a:schemeClr val="bg1"/>
                </a:solidFill>
              </a:rPr>
              <a:t>~2.9 </a:t>
            </a:r>
            <a:r>
              <a:rPr lang="en-US" b="1" dirty="0" err="1">
                <a:solidFill>
                  <a:schemeClr val="bg1"/>
                </a:solidFill>
              </a:rPr>
              <a:t>ppmv</a:t>
            </a:r>
            <a:r>
              <a:rPr lang="en-US" b="1" dirty="0">
                <a:solidFill>
                  <a:schemeClr val="bg1"/>
                </a:solidFill>
              </a:rPr>
              <a:t>, a bit more than the recent global trend </a:t>
            </a:r>
            <a:r>
              <a:rPr lang="en-US" b="1" dirty="0" smtClean="0">
                <a:solidFill>
                  <a:schemeClr val="bg1"/>
                </a:solidFill>
              </a:rPr>
              <a:t>of CO</a:t>
            </a:r>
            <a:r>
              <a:rPr lang="en-US" b="1" baseline="-25000" dirty="0" smtClean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 increasing ~1.8 </a:t>
            </a:r>
            <a:r>
              <a:rPr lang="en-US" b="1" dirty="0" err="1">
                <a:solidFill>
                  <a:schemeClr val="bg1"/>
                </a:solidFill>
              </a:rPr>
              <a:t>ppmv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per </a:t>
            </a:r>
            <a:r>
              <a:rPr lang="en-US" b="1" dirty="0">
                <a:solidFill>
                  <a:schemeClr val="bg1"/>
                </a:solidFill>
              </a:rPr>
              <a:t>year. </a:t>
            </a:r>
          </a:p>
        </p:txBody>
      </p:sp>
    </p:spTree>
    <p:extLst>
      <p:ext uri="{BB962C8B-B14F-4D97-AF65-F5344CB8AC3E}">
        <p14:creationId xmlns:p14="http://schemas.microsoft.com/office/powerpoint/2010/main" val="14040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GOOD Round Mtn GOLD in hand 4Apr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990600"/>
            <a:ext cx="14304963" cy="10728325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-304800" y="-76200"/>
            <a:ext cx="118110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-304800" y="2514600"/>
            <a:ext cx="6477000" cy="662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172200" y="65532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Round Mountain, NV (2007)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5867400" y="7010400"/>
            <a:ext cx="36576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9067800" y="2667000"/>
            <a:ext cx="4419600" cy="617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04800" y="1257955"/>
            <a:ext cx="5715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The world has changed.</a:t>
            </a:r>
            <a:endParaRPr lang="en-US" sz="3600" b="1" dirty="0">
              <a:solidFill>
                <a:srgbClr val="FFFF00"/>
              </a:solidFill>
            </a:endParaRPr>
          </a:p>
          <a:p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3600" b="1" dirty="0">
                <a:solidFill>
                  <a:srgbClr val="FFFF00"/>
                </a:solidFill>
              </a:rPr>
              <a:t>China is #1.</a:t>
            </a:r>
          </a:p>
          <a:p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rgbClr val="FFFF00"/>
                </a:solidFill>
              </a:rPr>
              <a:t>Global demand for energy and mineral resources is </a:t>
            </a:r>
            <a:r>
              <a:rPr lang="en-US" sz="3600" b="1" u="sng" dirty="0" smtClean="0">
                <a:solidFill>
                  <a:srgbClr val="FFFF00"/>
                </a:solidFill>
              </a:rPr>
              <a:t>the</a:t>
            </a:r>
            <a:r>
              <a:rPr lang="en-US" sz="3600" b="1" dirty="0" smtClean="0">
                <a:solidFill>
                  <a:srgbClr val="FFFF00"/>
                </a:solidFill>
              </a:rPr>
              <a:t> challenge for sustainability.</a:t>
            </a:r>
            <a:endParaRPr lang="en-US" sz="3600" b="1" dirty="0">
              <a:solidFill>
                <a:srgbClr val="FFFF00"/>
              </a:solidFill>
            </a:endParaRPr>
          </a:p>
          <a:p>
            <a:endParaRPr lang="en-US" sz="2400" b="1" dirty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0" y="1524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Global Change from a Mineral-Resource Perspective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450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7" y="1357313"/>
            <a:ext cx="8820513" cy="534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1524000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>
                <a:solidFill>
                  <a:schemeClr val="bg1"/>
                </a:solidFill>
              </a:rPr>
              <a:t>Jonathan G. Price, </a:t>
            </a:r>
            <a:r>
              <a:rPr lang="en-US" b="1" cap="all" dirty="0" err="1">
                <a:solidFill>
                  <a:schemeClr val="bg1"/>
                </a:solidFill>
              </a:rPr>
              <a:t>llc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Certified Professional Geologist, Ph.D.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2210 Andromeda Way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Reno, Nevada 89509-3802 USA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487680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Cell: 775-200-8077 or 775-250-2145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6096000"/>
            <a:ext cx="541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JonathanGPrice@alumni.ls.berkeley.edu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Thank you!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15460"/>
            <a:ext cx="952500" cy="1057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0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6" y="34771"/>
            <a:ext cx="8909694" cy="606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457200"/>
            <a:ext cx="4267200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Iron-ore production, 1929-2013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57150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Data source: USGS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6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6" y="34771"/>
            <a:ext cx="8909694" cy="606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457200"/>
            <a:ext cx="4267200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Iron-ore production, 1929-2013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3962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France #1 during the Great Depression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6400" y="4331732"/>
            <a:ext cx="0" cy="697468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10400" y="57150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Data source: USGS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3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6" y="34771"/>
            <a:ext cx="8909694" cy="606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457200"/>
            <a:ext cx="4267200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Iron-ore production, 1929-2013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3962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France #1 during the Great Depression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6400" y="4331732"/>
            <a:ext cx="0" cy="6974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28800" y="344567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 #1 after WWII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9400" y="3786664"/>
            <a:ext cx="0" cy="1013936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10400" y="57150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Data source: USGS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14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6" y="34771"/>
            <a:ext cx="8909694" cy="606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457200"/>
            <a:ext cx="4267200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Iron-ore production, 1929-2013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3962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France #1 during the Great Depression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6400" y="4331732"/>
            <a:ext cx="0" cy="6974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28800" y="344567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 #1 after WWII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9400" y="3786664"/>
            <a:ext cx="0" cy="10139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10200" y="3598078"/>
            <a:ext cx="0" cy="733654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63627" y="3211690"/>
            <a:ext cx="3124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USSR #1 during the Cold War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57150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Data source: USGS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6" y="34771"/>
            <a:ext cx="8909694" cy="606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457200"/>
            <a:ext cx="4267200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Iron-ore production, 1929-2013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3962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France #1 during the Great Depression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6400" y="4331732"/>
            <a:ext cx="0" cy="6974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28800" y="344567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 #1 after WWII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9400" y="3786664"/>
            <a:ext cx="0" cy="10139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63627" y="3211690"/>
            <a:ext cx="3124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USSR #1 during the Cold War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10200" y="3598078"/>
            <a:ext cx="0" cy="7336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1885890"/>
            <a:ext cx="361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China has been #1 since 1992.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29400" y="2228910"/>
            <a:ext cx="0" cy="226689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629400" y="2028856"/>
            <a:ext cx="1371600" cy="200054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49680" y="6072426"/>
            <a:ext cx="26542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China is #1.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10400" y="57150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Data source: USGS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3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194"/>
            <a:ext cx="8915400" cy="64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304800"/>
            <a:ext cx="4038600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Coal production, 1980-2012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620000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Data source: EIA/DOE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7676" y="1143000"/>
            <a:ext cx="42291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China has been #1 since 1985.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4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92100"/>
            <a:ext cx="8656637" cy="627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681335"/>
            <a:ext cx="3962400" cy="46166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Gold production, 1930-2013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620000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Data source: USGS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8876" y="1378803"/>
            <a:ext cx="28031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China has been #1 since 2007.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8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3494</TotalTime>
  <Words>689</Words>
  <Application>Microsoft Office PowerPoint</Application>
  <PresentationFormat>On-screen Show (4:3)</PresentationFormat>
  <Paragraphs>95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Nevada, Reno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G. Price</dc:creator>
  <cp:lastModifiedBy>Jonathan G Price</cp:lastModifiedBy>
  <cp:revision>258</cp:revision>
  <cp:lastPrinted>2014-07-12T23:58:07Z</cp:lastPrinted>
  <dcterms:created xsi:type="dcterms:W3CDTF">2010-01-17T20:04:24Z</dcterms:created>
  <dcterms:modified xsi:type="dcterms:W3CDTF">2014-07-13T00:03:06Z</dcterms:modified>
</cp:coreProperties>
</file>