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6" r:id="rId1"/>
  </p:sldMasterIdLst>
  <p:notesMasterIdLst>
    <p:notesMasterId r:id="rId17"/>
  </p:notesMasterIdLst>
  <p:sldIdLst>
    <p:sldId id="256" r:id="rId2"/>
    <p:sldId id="268" r:id="rId3"/>
    <p:sldId id="261" r:id="rId4"/>
    <p:sldId id="259" r:id="rId5"/>
    <p:sldId id="277" r:id="rId6"/>
    <p:sldId id="265" r:id="rId7"/>
    <p:sldId id="269" r:id="rId8"/>
    <p:sldId id="270" r:id="rId9"/>
    <p:sldId id="264" r:id="rId10"/>
    <p:sldId id="266" r:id="rId11"/>
    <p:sldId id="267" r:id="rId12"/>
    <p:sldId id="276" r:id="rId13"/>
    <p:sldId id="273" r:id="rId14"/>
    <p:sldId id="278" r:id="rId15"/>
    <p:sldId id="263"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EC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2460" autoAdjust="0"/>
  </p:normalViewPr>
  <p:slideViewPr>
    <p:cSldViewPr snapToGrid="0">
      <p:cViewPr varScale="1">
        <p:scale>
          <a:sx n="69" d="100"/>
          <a:sy n="69" d="100"/>
        </p:scale>
        <p:origin x="136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michellecasey\Documents\KU\Catalouging%20Progress%20Sept%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solidFill>
                  <a:schemeClr val="bg1"/>
                </a:solidFill>
              </a:rPr>
              <a:t>May 2013</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Sheet1!$B$1</c:f>
              <c:strCache>
                <c:ptCount val="1"/>
                <c:pt idx="0">
                  <c:v>May 2013</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Pt>
            <c:idx val="2"/>
            <c:bubble3D val="0"/>
            <c:spPr>
              <a:solidFill>
                <a:schemeClr val="accent5"/>
              </a:solidFill>
              <a:ln w="19050">
                <a:solidFill>
                  <a:schemeClr val="lt1"/>
                </a:solidFill>
              </a:ln>
              <a:effectLst/>
            </c:spPr>
          </c:dPt>
          <c:val>
            <c:numRef>
              <c:f>Sheet1!$B$2:$B$4</c:f>
              <c:numCache>
                <c:formatCode>General</c:formatCode>
                <c:ptCount val="3"/>
                <c:pt idx="0">
                  <c:v>36223</c:v>
                </c:pt>
                <c:pt idx="1">
                  <c:v>37585</c:v>
                </c:pt>
                <c:pt idx="2">
                  <c:v>96192</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Sheet1!$D$1</c:f>
              <c:strCache>
                <c:ptCount val="1"/>
                <c:pt idx="0">
                  <c:v>Sept. 2014</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Pt>
            <c:idx val="2"/>
            <c:bubble3D val="0"/>
            <c:spPr>
              <a:solidFill>
                <a:schemeClr val="accent5"/>
              </a:solidFill>
              <a:ln w="19050">
                <a:solidFill>
                  <a:schemeClr val="lt1"/>
                </a:solidFill>
              </a:ln>
              <a:effectLst/>
            </c:spPr>
          </c:dPt>
          <c:val>
            <c:numRef>
              <c:f>Sheet1!$D$2:$D$4</c:f>
              <c:numCache>
                <c:formatCode>General</c:formatCode>
                <c:ptCount val="3"/>
                <c:pt idx="0">
                  <c:v>36223</c:v>
                </c:pt>
                <c:pt idx="1">
                  <c:v>89640</c:v>
                </c:pt>
                <c:pt idx="2">
                  <c:v>44137</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Sheet1!$B$7</c:f>
              <c:strCache>
                <c:ptCount val="1"/>
                <c:pt idx="0">
                  <c:v>May 2013</c:v>
                </c:pt>
              </c:strCache>
            </c:strRef>
          </c:tx>
          <c:dPt>
            <c:idx val="0"/>
            <c:bubble3D val="0"/>
            <c:spPr>
              <a:solidFill>
                <a:schemeClr val="accent4">
                  <a:shade val="76000"/>
                </a:schemeClr>
              </a:solidFill>
              <a:ln w="19050">
                <a:solidFill>
                  <a:schemeClr val="lt1"/>
                </a:solidFill>
              </a:ln>
              <a:effectLst/>
            </c:spPr>
          </c:dPt>
          <c:dPt>
            <c:idx val="1"/>
            <c:bubble3D val="0"/>
            <c:spPr>
              <a:solidFill>
                <a:schemeClr val="accent4">
                  <a:tint val="77000"/>
                </a:schemeClr>
              </a:solidFill>
              <a:ln w="19050">
                <a:solidFill>
                  <a:schemeClr val="lt1"/>
                </a:solidFill>
              </a:ln>
              <a:effectLst/>
            </c:spPr>
          </c:dPt>
          <c:val>
            <c:numRef>
              <c:f>Sheet1!$B$8:$B$9</c:f>
              <c:numCache>
                <c:formatCode>General</c:formatCode>
                <c:ptCount val="2"/>
                <c:pt idx="0">
                  <c:v>1790</c:v>
                </c:pt>
                <c:pt idx="1">
                  <c:v>3366</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pieChart>
        <c:varyColors val="1"/>
        <c:ser>
          <c:idx val="0"/>
          <c:order val="0"/>
          <c:tx>
            <c:strRef>
              <c:f>Sheet1!$D$1</c:f>
              <c:strCache>
                <c:ptCount val="1"/>
                <c:pt idx="0">
                  <c:v>Sept. 2014</c:v>
                </c:pt>
              </c:strCache>
            </c:strRef>
          </c:tx>
          <c:dPt>
            <c:idx val="0"/>
            <c:bubble3D val="0"/>
            <c:spPr>
              <a:solidFill>
                <a:schemeClr val="accent4">
                  <a:shade val="76000"/>
                </a:schemeClr>
              </a:solidFill>
              <a:ln w="19050">
                <a:solidFill>
                  <a:schemeClr val="lt1"/>
                </a:solidFill>
              </a:ln>
              <a:effectLst/>
            </c:spPr>
          </c:dPt>
          <c:dPt>
            <c:idx val="1"/>
            <c:bubble3D val="0"/>
            <c:spPr>
              <a:solidFill>
                <a:schemeClr val="accent4">
                  <a:tint val="77000"/>
                </a:schemeClr>
              </a:solidFill>
              <a:ln w="19050">
                <a:solidFill>
                  <a:schemeClr val="lt1"/>
                </a:solidFill>
              </a:ln>
              <a:effectLst/>
            </c:spPr>
          </c:dPt>
          <c:val>
            <c:numRef>
              <c:f>Sheet1!$D$8:$D$9</c:f>
              <c:numCache>
                <c:formatCode>General</c:formatCode>
                <c:ptCount val="2"/>
                <c:pt idx="0">
                  <c:v>5238</c:v>
                </c:pt>
                <c:pt idx="1">
                  <c:v>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ln>
                  <a:solidFill>
                    <a:schemeClr val="tx1"/>
                  </a:solidFill>
                </a:ln>
                <a:solidFill>
                  <a:schemeClr val="tx1">
                    <a:lumMod val="95000"/>
                  </a:schemeClr>
                </a:solidFill>
                <a:latin typeface="+mn-lt"/>
                <a:ea typeface="+mn-ea"/>
                <a:cs typeface="+mn-cs"/>
              </a:defRPr>
            </a:pPr>
            <a:r>
              <a:rPr lang="en-US" baseline="0" dirty="0" smtClean="0">
                <a:ln>
                  <a:solidFill>
                    <a:schemeClr val="tx1"/>
                  </a:solidFill>
                </a:ln>
                <a:solidFill>
                  <a:schemeClr val="tx1">
                    <a:lumMod val="95000"/>
                  </a:schemeClr>
                </a:solidFill>
              </a:rPr>
              <a:t>May 2013</a:t>
            </a:r>
            <a:endParaRPr lang="en-US" baseline="0" dirty="0">
              <a:ln>
                <a:solidFill>
                  <a:schemeClr val="tx1"/>
                </a:solidFill>
              </a:ln>
              <a:solidFill>
                <a:schemeClr val="tx1">
                  <a:lumMod val="9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ln>
                <a:solidFill>
                  <a:schemeClr val="tx1"/>
                </a:solidFill>
              </a:ln>
              <a:solidFill>
                <a:schemeClr val="tx1">
                  <a:lumMod val="95000"/>
                </a:schemeClr>
              </a:solidFill>
              <a:latin typeface="+mn-lt"/>
              <a:ea typeface="+mn-ea"/>
              <a:cs typeface="+mn-cs"/>
            </a:defRPr>
          </a:pPr>
          <a:endParaRPr lang="en-US"/>
        </a:p>
      </c:txPr>
    </c:title>
    <c:autoTitleDeleted val="0"/>
    <c:plotArea>
      <c:layout/>
      <c:pieChart>
        <c:varyColors val="1"/>
        <c:ser>
          <c:idx val="0"/>
          <c:order val="0"/>
          <c:tx>
            <c:strRef>
              <c:f>Sheet1!$B$13</c:f>
              <c:strCache>
                <c:ptCount val="1"/>
                <c:pt idx="0">
                  <c:v>May 2013</c:v>
                </c:pt>
              </c:strCache>
            </c:strRef>
          </c:tx>
          <c:dPt>
            <c:idx val="0"/>
            <c:bubble3D val="0"/>
            <c:spPr>
              <a:solidFill>
                <a:schemeClr val="accent2"/>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chemeClr val="accent2">
                  <a:lumMod val="60000"/>
                </a:schemeClr>
              </a:solidFill>
              <a:ln w="19050">
                <a:solidFill>
                  <a:schemeClr val="lt1"/>
                </a:solidFill>
              </a:ln>
              <a:effectLst/>
            </c:spPr>
          </c:dPt>
          <c:dPt>
            <c:idx val="4"/>
            <c:bubble3D val="0"/>
            <c:spPr>
              <a:solidFill>
                <a:schemeClr val="accent4">
                  <a:lumMod val="60000"/>
                </a:schemeClr>
              </a:solidFill>
              <a:ln w="19050">
                <a:solidFill>
                  <a:schemeClr val="lt1"/>
                </a:solidFill>
              </a:ln>
              <a:effectLst/>
            </c:spPr>
          </c:dPt>
          <c:dPt>
            <c:idx val="5"/>
            <c:bubble3D val="0"/>
            <c:spPr>
              <a:solidFill>
                <a:schemeClr val="accent6">
                  <a:lumMod val="60000"/>
                </a:schemeClr>
              </a:solidFill>
              <a:ln w="19050">
                <a:solidFill>
                  <a:schemeClr val="lt1"/>
                </a:solidFill>
              </a:ln>
              <a:effectLst/>
            </c:spPr>
          </c:dPt>
          <c:cat>
            <c:strRef>
              <c:f>Sheet1!$A$14:$A$19</c:f>
              <c:strCache>
                <c:ptCount val="6"/>
                <c:pt idx="0">
                  <c:v>Arthropoda</c:v>
                </c:pt>
                <c:pt idx="1">
                  <c:v>Echinodermata</c:v>
                </c:pt>
                <c:pt idx="2">
                  <c:v>Brachiopoda</c:v>
                </c:pt>
                <c:pt idx="3">
                  <c:v>Cnidaria</c:v>
                </c:pt>
                <c:pt idx="4">
                  <c:v>Mollusca</c:v>
                </c:pt>
                <c:pt idx="5">
                  <c:v>Other</c:v>
                </c:pt>
              </c:strCache>
            </c:strRef>
          </c:cat>
          <c:val>
            <c:numRef>
              <c:f>Sheet1!$B$14:$B$19</c:f>
              <c:numCache>
                <c:formatCode>General</c:formatCode>
                <c:ptCount val="6"/>
                <c:pt idx="0">
                  <c:v>1551</c:v>
                </c:pt>
                <c:pt idx="1">
                  <c:v>1143</c:v>
                </c:pt>
                <c:pt idx="2">
                  <c:v>64548</c:v>
                </c:pt>
                <c:pt idx="3">
                  <c:v>1463</c:v>
                </c:pt>
                <c:pt idx="4">
                  <c:v>0</c:v>
                </c:pt>
                <c:pt idx="5">
                  <c:v>5103</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Sheet1!$D$13</c:f>
              <c:strCache>
                <c:ptCount val="1"/>
                <c:pt idx="0">
                  <c:v>Sept. 2014</c:v>
                </c:pt>
              </c:strCache>
            </c:strRef>
          </c:tx>
          <c:dPt>
            <c:idx val="0"/>
            <c:bubble3D val="0"/>
            <c:spPr>
              <a:solidFill>
                <a:schemeClr val="accent2"/>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6"/>
              </a:solidFill>
              <a:ln w="19050">
                <a:solidFill>
                  <a:schemeClr val="lt1"/>
                </a:solidFill>
              </a:ln>
              <a:effectLst/>
            </c:spPr>
          </c:dPt>
          <c:dPt>
            <c:idx val="3"/>
            <c:bubble3D val="0"/>
            <c:spPr>
              <a:solidFill>
                <a:schemeClr val="accent2">
                  <a:lumMod val="60000"/>
                </a:schemeClr>
              </a:solidFill>
              <a:ln w="19050">
                <a:solidFill>
                  <a:schemeClr val="lt1"/>
                </a:solidFill>
              </a:ln>
              <a:effectLst/>
            </c:spPr>
          </c:dPt>
          <c:dPt>
            <c:idx val="4"/>
            <c:bubble3D val="0"/>
            <c:spPr>
              <a:solidFill>
                <a:schemeClr val="accent4">
                  <a:lumMod val="60000"/>
                </a:schemeClr>
              </a:solidFill>
              <a:ln w="19050">
                <a:solidFill>
                  <a:schemeClr val="lt1"/>
                </a:solidFill>
              </a:ln>
              <a:effectLst/>
            </c:spPr>
          </c:dPt>
          <c:dPt>
            <c:idx val="5"/>
            <c:bubble3D val="0"/>
            <c:spPr>
              <a:solidFill>
                <a:schemeClr val="accent6">
                  <a:lumMod val="60000"/>
                </a:schemeClr>
              </a:solidFill>
              <a:ln w="19050">
                <a:solidFill>
                  <a:schemeClr val="lt1"/>
                </a:solidFill>
              </a:ln>
              <a:effectLst/>
            </c:spPr>
          </c:dPt>
          <c:cat>
            <c:strRef>
              <c:f>Sheet1!$A$14:$A$19</c:f>
              <c:strCache>
                <c:ptCount val="6"/>
                <c:pt idx="0">
                  <c:v>Arthropoda</c:v>
                </c:pt>
                <c:pt idx="1">
                  <c:v>Echinodermata</c:v>
                </c:pt>
                <c:pt idx="2">
                  <c:v>Brachiopoda</c:v>
                </c:pt>
                <c:pt idx="3">
                  <c:v>Cnidaria</c:v>
                </c:pt>
                <c:pt idx="4">
                  <c:v>Mollusca</c:v>
                </c:pt>
                <c:pt idx="5">
                  <c:v>Other</c:v>
                </c:pt>
              </c:strCache>
            </c:strRef>
          </c:cat>
          <c:val>
            <c:numRef>
              <c:f>Sheet1!$C$14:$C$19</c:f>
              <c:numCache>
                <c:formatCode>General</c:formatCode>
                <c:ptCount val="6"/>
                <c:pt idx="0">
                  <c:v>1583</c:v>
                </c:pt>
                <c:pt idx="1">
                  <c:v>33170</c:v>
                </c:pt>
                <c:pt idx="2">
                  <c:v>69108</c:v>
                </c:pt>
                <c:pt idx="3">
                  <c:v>1465</c:v>
                </c:pt>
                <c:pt idx="4">
                  <c:v>17672</c:v>
                </c:pt>
                <c:pt idx="5">
                  <c:v>2139</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5123EE-4C1C-44E7-9CE8-42DF584B2715}" type="datetimeFigureOut">
              <a:rPr lang="en-US" smtClean="0"/>
              <a:t>10/16/2014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F3035-F83B-4623-BDD7-D2AC8685CBD3}" type="slidenum">
              <a:rPr lang="en-US" smtClean="0"/>
              <a:t>‹#›</a:t>
            </a:fld>
            <a:endParaRPr lang="en-US"/>
          </a:p>
        </p:txBody>
      </p:sp>
    </p:spTree>
    <p:extLst>
      <p:ext uri="{BB962C8B-B14F-4D97-AF65-F5344CB8AC3E}">
        <p14:creationId xmlns:p14="http://schemas.microsoft.com/office/powerpoint/2010/main" val="726199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4</a:t>
            </a:fld>
            <a:endParaRPr lang="en-US"/>
          </a:p>
        </p:txBody>
      </p:sp>
    </p:spTree>
    <p:extLst>
      <p:ext uri="{BB962C8B-B14F-4D97-AF65-F5344CB8AC3E}">
        <p14:creationId xmlns:p14="http://schemas.microsoft.com/office/powerpoint/2010/main" val="418409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~36,000</a:t>
            </a:r>
            <a:r>
              <a:rPr lang="en-US" baseline="0" dirty="0" smtClean="0"/>
              <a:t> specimens were databased before we began work on the grant, by may of 2013 we had databased an additional ~37,000. as of last month we have databased over 89,000 specimens and this is just the Pennsylvanian. As of last Tuesday we have over 226,000 databased specimens. Last May we had </a:t>
            </a:r>
            <a:r>
              <a:rPr lang="en-US" baseline="0" dirty="0" err="1" smtClean="0"/>
              <a:t>georeferenced</a:t>
            </a:r>
            <a:r>
              <a:rPr lang="en-US" baseline="0" dirty="0" smtClean="0"/>
              <a:t> 35% of our Pennsylvanian localities. We completed </a:t>
            </a:r>
            <a:r>
              <a:rPr lang="en-US" baseline="0" dirty="0" err="1" smtClean="0"/>
              <a:t>georeferencing</a:t>
            </a:r>
            <a:r>
              <a:rPr lang="en-US" baseline="0" dirty="0" smtClean="0"/>
              <a:t> over this past summer and have 100% </a:t>
            </a:r>
            <a:r>
              <a:rPr lang="en-US" baseline="0" dirty="0" err="1" smtClean="0"/>
              <a:t>georefe’d</a:t>
            </a:r>
            <a:r>
              <a:rPr lang="en-US" baseline="0" dirty="0" smtClean="0"/>
              <a:t> Penn. localities. </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5</a:t>
            </a:fld>
            <a:endParaRPr lang="en-US"/>
          </a:p>
        </p:txBody>
      </p:sp>
    </p:spTree>
    <p:extLst>
      <p:ext uri="{BB962C8B-B14F-4D97-AF65-F5344CB8AC3E}">
        <p14:creationId xmlns:p14="http://schemas.microsoft.com/office/powerpoint/2010/main" val="3370908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map</a:t>
            </a:r>
            <a:r>
              <a:rPr lang="en-US" baseline="0" dirty="0" smtClean="0"/>
              <a:t> of surficial Pennsylvanian and </a:t>
            </a:r>
            <a:r>
              <a:rPr lang="en-US" baseline="0" dirty="0" err="1" smtClean="0"/>
              <a:t>Permain</a:t>
            </a:r>
            <a:r>
              <a:rPr lang="en-US" baseline="0" dirty="0" smtClean="0"/>
              <a:t> rock units by North American stage. We can use this map, created in GIS using data layers available from the state geological surveys, to test for outcrop availability bias to determine if species range size is correlated with rock volume.  In addition to the Pennsylvanian, we a</a:t>
            </a:r>
            <a:r>
              <a:rPr lang="en-US" dirty="0" smtClean="0"/>
              <a:t>lso </a:t>
            </a:r>
            <a:r>
              <a:rPr lang="en-US" dirty="0" err="1" smtClean="0"/>
              <a:t>georeferenced</a:t>
            </a:r>
            <a:r>
              <a:rPr lang="en-US" dirty="0" smtClean="0"/>
              <a:t>  100% of our US Permian localities with </a:t>
            </a:r>
            <a:r>
              <a:rPr lang="en-US" baseline="0" dirty="0" smtClean="0"/>
              <a:t>5235 </a:t>
            </a:r>
            <a:r>
              <a:rPr lang="en-US" baseline="0" dirty="0" err="1" smtClean="0"/>
              <a:t>georeferenced</a:t>
            </a:r>
            <a:r>
              <a:rPr lang="en-US" baseline="0" dirty="0" smtClean="0"/>
              <a:t> localities total and 175,659 specimens with decimal latitude and longitude.</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6</a:t>
            </a:fld>
            <a:endParaRPr lang="en-US"/>
          </a:p>
        </p:txBody>
      </p:sp>
    </p:spTree>
    <p:extLst>
      <p:ext uri="{BB962C8B-B14F-4D97-AF65-F5344CB8AC3E}">
        <p14:creationId xmlns:p14="http://schemas.microsoft.com/office/powerpoint/2010/main" val="184519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a:t>
            </a:r>
            <a:r>
              <a:rPr lang="en-US" baseline="0" dirty="0" smtClean="0"/>
              <a:t> in progress, especially the Pennsylvanian, Nested hierarchically by taxonomy so you can see how many species are in the genus in a particular area to focus your lit searches or aid in identifications, lists of stratigraphic units and ages where it is found, maps. Great for outreach, education, and fossil collectors.</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8</a:t>
            </a:fld>
            <a:endParaRPr lang="en-US"/>
          </a:p>
        </p:txBody>
      </p:sp>
    </p:spTree>
    <p:extLst>
      <p:ext uri="{BB962C8B-B14F-4D97-AF65-F5344CB8AC3E}">
        <p14:creationId xmlns:p14="http://schemas.microsoft.com/office/powerpoint/2010/main" val="423944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Useful</a:t>
            </a:r>
            <a:r>
              <a:rPr lang="en-US" baseline="0" dirty="0" smtClean="0"/>
              <a:t> for fossil collectors, researchers, and internally for us proofing the database.</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9</a:t>
            </a:fld>
            <a:endParaRPr lang="en-US"/>
          </a:p>
        </p:txBody>
      </p:sp>
    </p:spTree>
    <p:extLst>
      <p:ext uri="{BB962C8B-B14F-4D97-AF65-F5344CB8AC3E}">
        <p14:creationId xmlns:p14="http://schemas.microsoft.com/office/powerpoint/2010/main" val="26620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a:t>
            </a:r>
            <a:r>
              <a:rPr lang="en-US" baseline="0" dirty="0" smtClean="0"/>
              <a:t> quick and easy search, can search by any field we have in the database, allows you to do =, doesn’t =, contains, </a:t>
            </a:r>
            <a:r>
              <a:rPr lang="en-US" baseline="0" dirty="0" err="1" smtClean="0"/>
              <a:t>etc</a:t>
            </a:r>
            <a:r>
              <a:rPr lang="en-US" baseline="0" dirty="0" smtClean="0"/>
              <a:t>; directly linked to specimen number for easy look-up in specify database, use for proofing, can be used by students because easier than building a query in specify. Cons: cannot download data to a spreadsheet</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11</a:t>
            </a:fld>
            <a:endParaRPr lang="en-US"/>
          </a:p>
        </p:txBody>
      </p:sp>
    </p:spTree>
    <p:extLst>
      <p:ext uri="{BB962C8B-B14F-4D97-AF65-F5344CB8AC3E}">
        <p14:creationId xmlns:p14="http://schemas.microsoft.com/office/powerpoint/2010/main" val="289509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 data</a:t>
            </a:r>
            <a:r>
              <a:rPr lang="en-US" baseline="0" dirty="0" smtClean="0"/>
              <a:t> aggregator so you are getting multiple collections, can download the data sheet, better map visualization if you’re specifically interested in sample sizes, shows only the fields that you have listed on your search page but you can click on any record and get the full data record including the catalog number.</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12</a:t>
            </a:fld>
            <a:endParaRPr lang="en-US"/>
          </a:p>
        </p:txBody>
      </p:sp>
    </p:spTree>
    <p:extLst>
      <p:ext uri="{BB962C8B-B14F-4D97-AF65-F5344CB8AC3E}">
        <p14:creationId xmlns:p14="http://schemas.microsoft.com/office/powerpoint/2010/main" val="124413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data aggregator, lacks cool visualization capabilities, basically just a place to go download a data spreadsheet.</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13</a:t>
            </a:fld>
            <a:endParaRPr lang="en-US"/>
          </a:p>
        </p:txBody>
      </p:sp>
    </p:spTree>
    <p:extLst>
      <p:ext uri="{BB962C8B-B14F-4D97-AF65-F5344CB8AC3E}">
        <p14:creationId xmlns:p14="http://schemas.microsoft.com/office/powerpoint/2010/main" val="174073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come</a:t>
            </a:r>
            <a:r>
              <a:rPr lang="en-US" baseline="0" dirty="0" smtClean="0"/>
              <a:t> back to the research aims I listed at the beginning of the talk, I am no working on analyzing the </a:t>
            </a:r>
            <a:r>
              <a:rPr lang="en-US" baseline="0" dirty="0" err="1" smtClean="0"/>
              <a:t>georeferenced</a:t>
            </a:r>
            <a:r>
              <a:rPr lang="en-US" baseline="0" dirty="0" smtClean="0"/>
              <a:t> brachiopod data to evaluate trends in range sizes of species through time to evaluate how rock volume and sea-level affected range size.  I made this reconstruction in ArcMap using the new </a:t>
            </a:r>
            <a:r>
              <a:rPr lang="en-US" baseline="0" dirty="0" err="1" smtClean="0"/>
              <a:t>PaleoWeb</a:t>
            </a:r>
            <a:r>
              <a:rPr lang="en-US" baseline="0" dirty="0" smtClean="0"/>
              <a:t> add-in by </a:t>
            </a:r>
            <a:r>
              <a:rPr lang="en-US" baseline="0" dirty="0" err="1" smtClean="0"/>
              <a:t>Rothwell</a:t>
            </a:r>
            <a:r>
              <a:rPr lang="en-US" baseline="0" dirty="0" smtClean="0"/>
              <a:t>. This is an animation of reconstructions through the Pennsylvanian and early Permian. The gray box is the range of the genus </a:t>
            </a:r>
            <a:r>
              <a:rPr lang="en-US" baseline="0" dirty="0" err="1" smtClean="0"/>
              <a:t>Hystriculina</a:t>
            </a:r>
            <a:r>
              <a:rPr lang="en-US" baseline="0" dirty="0" smtClean="0"/>
              <a:t>, I chose a genus so it would be big enough to see at this scale. Ranges are calculated at the N. American stage level, so you’re looking at the </a:t>
            </a:r>
            <a:r>
              <a:rPr lang="en-US" baseline="0" dirty="0" err="1" smtClean="0"/>
              <a:t>Morrowan</a:t>
            </a:r>
            <a:r>
              <a:rPr lang="en-US" baseline="0" dirty="0" smtClean="0"/>
              <a:t> right now. The animation steps are 1 my, you you’ll see a few steps with the same polygon and then it will change when we cross the stage boundary. This preliminary analysis was done using only our data from KU but the final analysis will include data from the Yale Peabody museum. We can see that we have no specimens from the </a:t>
            </a:r>
            <a:r>
              <a:rPr lang="en-US" baseline="0" dirty="0" err="1" smtClean="0"/>
              <a:t>Atokan</a:t>
            </a:r>
            <a:r>
              <a:rPr lang="en-US" baseline="0" dirty="0" smtClean="0"/>
              <a:t> and that range size is greatest in the </a:t>
            </a:r>
            <a:r>
              <a:rPr lang="en-US" baseline="0" dirty="0" err="1" smtClean="0"/>
              <a:t>Desmoinesian</a:t>
            </a:r>
            <a:r>
              <a:rPr lang="en-US" baseline="0" dirty="0" smtClean="0"/>
              <a:t>. Eventually we will analyze these patterns at the species level and evaluate how common it is for species to begin small relative to their range size once they become established. Look at competitive range constrictions or investigate the impacts of biological invaders.</a:t>
            </a:r>
            <a:endParaRPr lang="en-US" dirty="0"/>
          </a:p>
        </p:txBody>
      </p:sp>
      <p:sp>
        <p:nvSpPr>
          <p:cNvPr id="4" name="Slide Number Placeholder 3"/>
          <p:cNvSpPr>
            <a:spLocks noGrp="1"/>
          </p:cNvSpPr>
          <p:nvPr>
            <p:ph type="sldNum" sz="quarter" idx="10"/>
          </p:nvPr>
        </p:nvSpPr>
        <p:spPr/>
        <p:txBody>
          <a:bodyPr/>
          <a:lstStyle/>
          <a:p>
            <a:fld id="{F22F3035-F83B-4623-BDD7-D2AC8685CBD3}" type="slidenum">
              <a:rPr lang="en-US" smtClean="0"/>
              <a:t>14</a:t>
            </a:fld>
            <a:endParaRPr lang="en-US"/>
          </a:p>
        </p:txBody>
      </p:sp>
    </p:spTree>
    <p:extLst>
      <p:ext uri="{BB962C8B-B14F-4D97-AF65-F5344CB8AC3E}">
        <p14:creationId xmlns:p14="http://schemas.microsoft.com/office/powerpoint/2010/main" val="237001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9DBCFA4-1C93-4BD1-BD6E-1974ED70662D}" type="datetimeFigureOut">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106180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DBCFA4-1C93-4BD1-BD6E-1974ED70662D}" type="datetimeFigureOut">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2224672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DBCFA4-1C93-4BD1-BD6E-1974ED70662D}" type="datetimeFigureOut">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159315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DBCFA4-1C93-4BD1-BD6E-1974ED70662D}" type="datetimeFigureOut">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351088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DBCFA4-1C93-4BD1-BD6E-1974ED70662D}" type="datetimeFigureOut">
              <a:rPr lang="en-US" smtClean="0"/>
              <a:t>10/16/2014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357465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DBCFA4-1C93-4BD1-BD6E-1974ED70662D}" type="datetimeFigureOut">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197992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DBCFA4-1C93-4BD1-BD6E-1974ED70662D}" type="datetimeFigureOut">
              <a:rPr lang="en-US" smtClean="0"/>
              <a:t>10/16/2014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245958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9DBCFA4-1C93-4BD1-BD6E-1974ED70662D}" type="datetimeFigureOut">
              <a:rPr lang="en-US" smtClean="0"/>
              <a:t>10/16/2014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2652496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BCFA4-1C93-4BD1-BD6E-1974ED70662D}" type="datetimeFigureOut">
              <a:rPr lang="en-US" smtClean="0"/>
              <a:t>10/16/2014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402647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BCFA4-1C93-4BD1-BD6E-1974ED70662D}" type="datetimeFigureOut">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247116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BCFA4-1C93-4BD1-BD6E-1974ED70662D}" type="datetimeFigureOut">
              <a:rPr lang="en-US" smtClean="0"/>
              <a:t>10/16/2014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1CF7A-0387-44B5-BF18-032E4E60EA58}" type="slidenum">
              <a:rPr lang="en-US" smtClean="0"/>
              <a:t>‹#›</a:t>
            </a:fld>
            <a:endParaRPr lang="en-US"/>
          </a:p>
        </p:txBody>
      </p:sp>
    </p:spTree>
    <p:extLst>
      <p:ext uri="{BB962C8B-B14F-4D97-AF65-F5344CB8AC3E}">
        <p14:creationId xmlns:p14="http://schemas.microsoft.com/office/powerpoint/2010/main" val="50602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BCFA4-1C93-4BD1-BD6E-1974ED70662D}" type="datetimeFigureOut">
              <a:rPr lang="en-US" smtClean="0"/>
              <a:t>10/16/2014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1CF7A-0387-44B5-BF18-032E4E60EA58}" type="slidenum">
              <a:rPr lang="en-US" smtClean="0"/>
              <a:t>‹#›</a:t>
            </a:fld>
            <a:endParaRPr lang="en-US"/>
          </a:p>
        </p:txBody>
      </p:sp>
    </p:spTree>
    <p:extLst>
      <p:ext uri="{BB962C8B-B14F-4D97-AF65-F5344CB8AC3E}">
        <p14:creationId xmlns:p14="http://schemas.microsoft.com/office/powerpoint/2010/main" val="3347059900"/>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jpeg"/><Relationship Id="rId26" Type="http://schemas.openxmlformats.org/officeDocument/2006/relationships/image" Target="../media/image59.jpeg"/><Relationship Id="rId3" Type="http://schemas.openxmlformats.org/officeDocument/2006/relationships/image" Target="../media/image36.jpe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8.jpeg"/><Relationship Id="rId2" Type="http://schemas.openxmlformats.org/officeDocument/2006/relationships/notesSlide" Target="../notesSlides/notesSlide9.xml"/><Relationship Id="rId16" Type="http://schemas.openxmlformats.org/officeDocument/2006/relationships/image" Target="../media/image49.jpeg"/><Relationship Id="rId20" Type="http://schemas.openxmlformats.org/officeDocument/2006/relationships/image" Target="../media/image53.jpeg"/><Relationship Id="rId29"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image" Target="../media/image44.jpeg"/><Relationship Id="rId24" Type="http://schemas.openxmlformats.org/officeDocument/2006/relationships/image" Target="../media/image57.jpeg"/><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jpeg"/><Relationship Id="rId28" Type="http://schemas.openxmlformats.org/officeDocument/2006/relationships/image" Target="../media/image61.jpeg"/><Relationship Id="rId10" Type="http://schemas.openxmlformats.org/officeDocument/2006/relationships/image" Target="../media/image43.jpeg"/><Relationship Id="rId19" Type="http://schemas.openxmlformats.org/officeDocument/2006/relationships/image" Target="../media/image52.jpeg"/><Relationship Id="rId31" Type="http://schemas.openxmlformats.org/officeDocument/2006/relationships/image" Target="../media/image64.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chart" Target="../charts/char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ubs.usgs.gov/of/2000/of00-443/kingbeikm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293" y="830614"/>
            <a:ext cx="9003860" cy="5634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4710" y="202597"/>
            <a:ext cx="6803025" cy="1200329"/>
          </a:xfrm>
          <a:prstGeom prst="rect">
            <a:avLst/>
          </a:prstGeom>
          <a:noFill/>
        </p:spPr>
        <p:txBody>
          <a:bodyPr wrap="square" rtlCol="0">
            <a:spAutoFit/>
          </a:bodyPr>
          <a:lstStyle/>
          <a:p>
            <a:pPr algn="ctr"/>
            <a:r>
              <a:rPr lang="en-US" sz="3600" b="1" dirty="0">
                <a:latin typeface="+mj-lt"/>
                <a:cs typeface="Arial" panose="020B0604020202020204" pitchFamily="34" charset="0"/>
              </a:rPr>
              <a:t>Data, Digitization and Discovery in the </a:t>
            </a:r>
            <a:r>
              <a:rPr lang="en-US" sz="3600" b="1" dirty="0" err="1">
                <a:latin typeface="+mj-lt"/>
                <a:cs typeface="Arial" panose="020B0604020202020204" pitchFamily="34" charset="0"/>
              </a:rPr>
              <a:t>Paleoniches</a:t>
            </a:r>
            <a:r>
              <a:rPr lang="en-US" sz="3600" b="1" dirty="0">
                <a:latin typeface="+mj-lt"/>
                <a:cs typeface="Arial" panose="020B0604020202020204" pitchFamily="34" charset="0"/>
              </a:rPr>
              <a:t> TCN</a:t>
            </a:r>
          </a:p>
        </p:txBody>
      </p:sp>
      <p:sp>
        <p:nvSpPr>
          <p:cNvPr id="6" name="TextBox 5"/>
          <p:cNvSpPr txBox="1"/>
          <p:nvPr/>
        </p:nvSpPr>
        <p:spPr>
          <a:xfrm>
            <a:off x="-1" y="6452321"/>
            <a:ext cx="5589431" cy="369332"/>
          </a:xfrm>
          <a:prstGeom prst="rect">
            <a:avLst/>
          </a:prstGeom>
          <a:noFill/>
        </p:spPr>
        <p:txBody>
          <a:bodyPr wrap="square" rtlCol="0">
            <a:spAutoFit/>
          </a:bodyPr>
          <a:lstStyle/>
          <a:p>
            <a:r>
              <a:rPr lang="en-US" dirty="0" smtClean="0"/>
              <a:t>Michelle M. Casey, </a:t>
            </a:r>
            <a:r>
              <a:rPr lang="en-US" dirty="0" err="1" smtClean="0"/>
              <a:t>Úna</a:t>
            </a:r>
            <a:r>
              <a:rPr lang="en-US" dirty="0" smtClean="0"/>
              <a:t> C. Farrell, and Bruce S. Lieberman</a:t>
            </a:r>
            <a:endParaRPr lang="en-US" dirty="0"/>
          </a:p>
        </p:txBody>
      </p:sp>
    </p:spTree>
    <p:extLst>
      <p:ext uri="{BB962C8B-B14F-4D97-AF65-F5344CB8AC3E}">
        <p14:creationId xmlns:p14="http://schemas.microsoft.com/office/powerpoint/2010/main" val="4026124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26" y="144378"/>
            <a:ext cx="9037899" cy="508133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10166" y="2572752"/>
            <a:ext cx="6219669" cy="4186990"/>
          </a:xfrm>
          <a:prstGeom prst="rect">
            <a:avLst/>
          </a:prstGeom>
        </p:spPr>
      </p:pic>
    </p:spTree>
    <p:extLst>
      <p:ext uri="{BB962C8B-B14F-4D97-AF65-F5344CB8AC3E}">
        <p14:creationId xmlns:p14="http://schemas.microsoft.com/office/powerpoint/2010/main" val="243196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33" y="737936"/>
            <a:ext cx="9162733" cy="515152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8966" y="1973181"/>
            <a:ext cx="7975034" cy="4483768"/>
          </a:xfrm>
          <a:prstGeom prst="rect">
            <a:avLst/>
          </a:prstGeom>
        </p:spPr>
      </p:pic>
      <p:grpSp>
        <p:nvGrpSpPr>
          <p:cNvPr id="13" name="Group 12"/>
          <p:cNvGrpSpPr/>
          <p:nvPr/>
        </p:nvGrpSpPr>
        <p:grpSpPr>
          <a:xfrm>
            <a:off x="-7875" y="737936"/>
            <a:ext cx="9175557" cy="5156413"/>
            <a:chOff x="-7875" y="737936"/>
            <a:chExt cx="9175557" cy="5156413"/>
          </a:xfrm>
        </p:grpSpPr>
        <p:pic>
          <p:nvPicPr>
            <p:cNvPr id="12" name="Picture 11"/>
            <p:cNvPicPr>
              <a:picLocks noChangeAspect="1"/>
            </p:cNvPicPr>
            <p:nvPr/>
          </p:nvPicPr>
          <p:blipFill>
            <a:blip r:embed="rId5"/>
            <a:stretch>
              <a:fillRect/>
            </a:stretch>
          </p:blipFill>
          <p:spPr>
            <a:xfrm>
              <a:off x="-3750" y="737936"/>
              <a:ext cx="9171432" cy="5156413"/>
            </a:xfrm>
            <a:prstGeom prst="rect">
              <a:avLst/>
            </a:prstGeom>
          </p:spPr>
        </p:pic>
        <p:sp>
          <p:nvSpPr>
            <p:cNvPr id="8" name="Rectangle 7"/>
            <p:cNvSpPr/>
            <p:nvPr/>
          </p:nvSpPr>
          <p:spPr>
            <a:xfrm>
              <a:off x="5775" y="3688244"/>
              <a:ext cx="1554480" cy="1604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75" y="5148552"/>
              <a:ext cx="1554480" cy="1604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3275" y="4335944"/>
            <a:ext cx="1554480" cy="1604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0" y="733045"/>
            <a:ext cx="9156597" cy="5148072"/>
          </a:xfrm>
          <a:prstGeom prst="rect">
            <a:avLst/>
          </a:prstGeom>
        </p:spPr>
      </p:pic>
    </p:spTree>
    <p:extLst>
      <p:ext uri="{BB962C8B-B14F-4D97-AF65-F5344CB8AC3E}">
        <p14:creationId xmlns:p14="http://schemas.microsoft.com/office/powerpoint/2010/main" val="361173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211" y="0"/>
            <a:ext cx="9171432" cy="9135983"/>
            <a:chOff x="0" y="14514"/>
            <a:chExt cx="9171432" cy="9135983"/>
          </a:xfrm>
        </p:grpSpPr>
        <p:pic>
          <p:nvPicPr>
            <p:cNvPr id="8" name="Picture 7"/>
            <p:cNvPicPr>
              <a:picLocks noChangeAspect="1"/>
            </p:cNvPicPr>
            <p:nvPr/>
          </p:nvPicPr>
          <p:blipFill>
            <a:blip r:embed="rId3"/>
            <a:stretch>
              <a:fillRect/>
            </a:stretch>
          </p:blipFill>
          <p:spPr>
            <a:xfrm>
              <a:off x="0" y="14514"/>
              <a:ext cx="9171052" cy="5156199"/>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t="14831"/>
            <a:stretch/>
          </p:blipFill>
          <p:spPr>
            <a:xfrm>
              <a:off x="0" y="4758850"/>
              <a:ext cx="9171432" cy="4391647"/>
            </a:xfrm>
            <a:prstGeom prst="rect">
              <a:avLst/>
            </a:prstGeom>
          </p:spPr>
        </p:pic>
      </p:grpSp>
      <p:sp>
        <p:nvSpPr>
          <p:cNvPr id="18" name="Rectangle 17"/>
          <p:cNvSpPr/>
          <p:nvPr/>
        </p:nvSpPr>
        <p:spPr>
          <a:xfrm>
            <a:off x="3850101" y="2245895"/>
            <a:ext cx="689810" cy="3208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t="37930"/>
          <a:stretch/>
        </p:blipFill>
        <p:spPr>
          <a:xfrm>
            <a:off x="-13716" y="5245559"/>
            <a:ext cx="9171432" cy="320061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247972"/>
            <a:ext cx="9290304" cy="5223246"/>
          </a:xfrm>
          <a:prstGeom prst="rect">
            <a:avLst/>
          </a:prstGeom>
        </p:spPr>
      </p:pic>
      <p:pic>
        <p:nvPicPr>
          <p:cNvPr id="16" name="Picture 15"/>
          <p:cNvPicPr>
            <a:picLocks noChangeAspect="1"/>
          </p:cNvPicPr>
          <p:nvPr/>
        </p:nvPicPr>
        <p:blipFill>
          <a:blip r:embed="rId7"/>
          <a:stretch>
            <a:fillRect/>
          </a:stretch>
        </p:blipFill>
        <p:spPr>
          <a:xfrm>
            <a:off x="-13716" y="1247972"/>
            <a:ext cx="9290304" cy="5223246"/>
          </a:xfrm>
          <a:prstGeom prst="rect">
            <a:avLst/>
          </a:prstGeom>
        </p:spPr>
      </p:pic>
    </p:spTree>
    <p:extLst>
      <p:ext uri="{BB962C8B-B14F-4D97-AF65-F5344CB8AC3E}">
        <p14:creationId xmlns:p14="http://schemas.microsoft.com/office/powerpoint/2010/main" val="218869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15" y="850233"/>
            <a:ext cx="9208008" cy="5176977"/>
          </a:xfrm>
          <a:prstGeom prst="rect">
            <a:avLst/>
          </a:prstGeom>
        </p:spPr>
      </p:pic>
      <p:grpSp>
        <p:nvGrpSpPr>
          <p:cNvPr id="4" name="Group 3"/>
          <p:cNvGrpSpPr/>
          <p:nvPr/>
        </p:nvGrpSpPr>
        <p:grpSpPr>
          <a:xfrm>
            <a:off x="-21817" y="0"/>
            <a:ext cx="9214870" cy="6849979"/>
            <a:chOff x="-5775" y="0"/>
            <a:chExt cx="9214870" cy="6849979"/>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209095" cy="5177588"/>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75" y="4235118"/>
              <a:ext cx="9208008" cy="2614861"/>
            </a:xfrm>
            <a:prstGeom prst="rect">
              <a:avLst/>
            </a:prstGeom>
          </p:spPr>
        </p:pic>
      </p:grpSp>
      <p:grpSp>
        <p:nvGrpSpPr>
          <p:cNvPr id="8" name="Group 7"/>
          <p:cNvGrpSpPr/>
          <p:nvPr/>
        </p:nvGrpSpPr>
        <p:grpSpPr>
          <a:xfrm>
            <a:off x="-22057" y="-409440"/>
            <a:ext cx="9159418" cy="8875441"/>
            <a:chOff x="-22057" y="-409440"/>
            <a:chExt cx="9159418" cy="8875441"/>
          </a:xfrm>
        </p:grpSpPr>
        <p:pic>
          <p:nvPicPr>
            <p:cNvPr id="5" name="Picture 4"/>
            <p:cNvPicPr>
              <a:picLocks noChangeAspect="1"/>
            </p:cNvPicPr>
            <p:nvPr/>
          </p:nvPicPr>
          <p:blipFill>
            <a:blip r:embed="rId6"/>
            <a:stretch>
              <a:fillRect/>
            </a:stretch>
          </p:blipFill>
          <p:spPr>
            <a:xfrm>
              <a:off x="-22057" y="-409440"/>
              <a:ext cx="9153144" cy="5146131"/>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t="13723"/>
            <a:stretch/>
          </p:blipFill>
          <p:spPr>
            <a:xfrm>
              <a:off x="-15783" y="4026080"/>
              <a:ext cx="9153144" cy="4439921"/>
            </a:xfrm>
            <a:prstGeom prst="rect">
              <a:avLst/>
            </a:prstGeom>
          </p:spPr>
        </p:pic>
      </p:grpSp>
      <p:sp>
        <p:nvSpPr>
          <p:cNvPr id="9" name="Rectangle 8"/>
          <p:cNvSpPr/>
          <p:nvPr/>
        </p:nvSpPr>
        <p:spPr>
          <a:xfrm>
            <a:off x="4186989" y="5255969"/>
            <a:ext cx="1122948" cy="3309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797" y="991680"/>
            <a:ext cx="8778240" cy="58521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797" y="995974"/>
            <a:ext cx="8778241" cy="58521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4797" y="995974"/>
            <a:ext cx="8778241" cy="585216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4796" y="991680"/>
            <a:ext cx="8778241" cy="585216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4795" y="995972"/>
            <a:ext cx="8778239" cy="585216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4794" y="995972"/>
            <a:ext cx="8778240" cy="585216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4793" y="995969"/>
            <a:ext cx="8778241" cy="585216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4791" y="995969"/>
            <a:ext cx="8778239" cy="5852160"/>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94787" y="995967"/>
            <a:ext cx="8778241" cy="5852160"/>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94782" y="995965"/>
            <a:ext cx="8778240" cy="585216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94779" y="995961"/>
            <a:ext cx="8778239" cy="5852160"/>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94775" y="995959"/>
            <a:ext cx="8778241" cy="585216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88355" y="991679"/>
            <a:ext cx="8778240" cy="5852160"/>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94773" y="995957"/>
            <a:ext cx="8778241" cy="5852160"/>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94771" y="995955"/>
            <a:ext cx="8778239" cy="5852160"/>
          </a:xfrm>
          <a:prstGeom prst="rect">
            <a:avLst/>
          </a:prstGeom>
        </p:spPr>
      </p:pic>
      <p:pic>
        <p:nvPicPr>
          <p:cNvPr id="18" name="Picture 1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94769" y="995955"/>
            <a:ext cx="8778240" cy="5852160"/>
          </a:xfrm>
          <a:prstGeom prst="rect">
            <a:avLst/>
          </a:prstGeom>
        </p:spPr>
      </p:pic>
      <p:pic>
        <p:nvPicPr>
          <p:cNvPr id="19" name="Picture 18"/>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94767" y="995953"/>
            <a:ext cx="8778241" cy="5852160"/>
          </a:xfrm>
          <a:prstGeom prst="rect">
            <a:avLst/>
          </a:prstGeom>
        </p:spPr>
      </p:pic>
      <p:pic>
        <p:nvPicPr>
          <p:cNvPr id="20" name="Picture 19"/>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94765" y="995951"/>
            <a:ext cx="8778239" cy="5852160"/>
          </a:xfrm>
          <a:prstGeom prst="rect">
            <a:avLst/>
          </a:prstGeom>
        </p:spPr>
      </p:pic>
      <p:pic>
        <p:nvPicPr>
          <p:cNvPr id="21" name="Picture 20"/>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88353" y="991677"/>
            <a:ext cx="8778241" cy="5852160"/>
          </a:xfrm>
          <a:prstGeom prst="rect">
            <a:avLst/>
          </a:prstGeom>
        </p:spPr>
      </p:pic>
      <p:pic>
        <p:nvPicPr>
          <p:cNvPr id="22" name="Picture 21"/>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194763" y="995951"/>
            <a:ext cx="8778240" cy="5852160"/>
          </a:xfrm>
          <a:prstGeom prst="rect">
            <a:avLst/>
          </a:prstGeom>
        </p:spPr>
      </p:pic>
      <p:pic>
        <p:nvPicPr>
          <p:cNvPr id="23" name="Picture 22"/>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194761" y="995949"/>
            <a:ext cx="8778241" cy="5852160"/>
          </a:xfrm>
          <a:prstGeom prst="rect">
            <a:avLst/>
          </a:prstGeom>
        </p:spPr>
      </p:pic>
      <p:pic>
        <p:nvPicPr>
          <p:cNvPr id="24" name="Picture 23"/>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194759" y="995947"/>
            <a:ext cx="8778239" cy="5852160"/>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194757" y="995947"/>
            <a:ext cx="8778240" cy="5852160"/>
          </a:xfrm>
          <a:prstGeom prst="rect">
            <a:avLst/>
          </a:prstGeom>
        </p:spPr>
      </p:pic>
      <p:pic>
        <p:nvPicPr>
          <p:cNvPr id="26" name="Picture 25"/>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94755" y="995945"/>
            <a:ext cx="8778241" cy="5852160"/>
          </a:xfrm>
          <a:prstGeom prst="rect">
            <a:avLst/>
          </a:prstGeom>
        </p:spPr>
      </p:pic>
      <p:pic>
        <p:nvPicPr>
          <p:cNvPr id="27" name="Picture 26"/>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94753" y="995943"/>
            <a:ext cx="8778239" cy="5852160"/>
          </a:xfrm>
          <a:prstGeom prst="rect">
            <a:avLst/>
          </a:prstGeom>
        </p:spPr>
      </p:pic>
      <p:pic>
        <p:nvPicPr>
          <p:cNvPr id="28" name="Picture 27"/>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194751" y="995943"/>
            <a:ext cx="8778240" cy="5852160"/>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194749" y="995941"/>
            <a:ext cx="8778241" cy="5852160"/>
          </a:xfrm>
          <a:prstGeom prst="rect">
            <a:avLst/>
          </a:prstGeom>
        </p:spPr>
      </p:pic>
      <p:pic>
        <p:nvPicPr>
          <p:cNvPr id="30" name="Picture 29"/>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188350" y="991677"/>
            <a:ext cx="8778240" cy="5852160"/>
          </a:xfrm>
          <a:prstGeom prst="rect">
            <a:avLst/>
          </a:prstGeom>
        </p:spPr>
      </p:pic>
      <p:pic>
        <p:nvPicPr>
          <p:cNvPr id="31" name="Picture 30"/>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194747" y="995939"/>
            <a:ext cx="8778239" cy="5852160"/>
          </a:xfrm>
          <a:prstGeom prst="rect">
            <a:avLst/>
          </a:prstGeom>
        </p:spPr>
      </p:pic>
      <p:sp>
        <p:nvSpPr>
          <p:cNvPr id="32" name="Title 31"/>
          <p:cNvSpPr>
            <a:spLocks noGrp="1"/>
          </p:cNvSpPr>
          <p:nvPr>
            <p:ph type="title"/>
          </p:nvPr>
        </p:nvSpPr>
        <p:spPr>
          <a:xfrm>
            <a:off x="628650" y="-72760"/>
            <a:ext cx="7886700" cy="1325563"/>
          </a:xfrm>
        </p:spPr>
        <p:txBody>
          <a:bodyPr/>
          <a:lstStyle/>
          <a:p>
            <a:pPr algn="ctr"/>
            <a:r>
              <a:rPr lang="en-US" i="1" dirty="0" err="1" smtClean="0"/>
              <a:t>Hystriculina</a:t>
            </a:r>
            <a:r>
              <a:rPr lang="en-US" dirty="0" smtClean="0"/>
              <a:t> 315 Ma – 290 Ma</a:t>
            </a:r>
            <a:endParaRPr lang="en-US" dirty="0"/>
          </a:p>
        </p:txBody>
      </p:sp>
      <p:sp>
        <p:nvSpPr>
          <p:cNvPr id="33" name="TextBox 32"/>
          <p:cNvSpPr txBox="1"/>
          <p:nvPr/>
        </p:nvSpPr>
        <p:spPr>
          <a:xfrm>
            <a:off x="6959100" y="999456"/>
            <a:ext cx="2007490" cy="738664"/>
          </a:xfrm>
          <a:prstGeom prst="rect">
            <a:avLst/>
          </a:prstGeom>
          <a:noFill/>
        </p:spPr>
        <p:txBody>
          <a:bodyPr wrap="square" rtlCol="0">
            <a:spAutoFit/>
          </a:bodyPr>
          <a:lstStyle/>
          <a:p>
            <a:r>
              <a:rPr lang="en-US" sz="1400" dirty="0" smtClean="0">
                <a:solidFill>
                  <a:schemeClr val="bg1"/>
                </a:solidFill>
              </a:rPr>
              <a:t>UTIG Plate Model, </a:t>
            </a:r>
            <a:r>
              <a:rPr lang="en-US" sz="1400" dirty="0" err="1" smtClean="0">
                <a:solidFill>
                  <a:schemeClr val="bg1"/>
                </a:solidFill>
              </a:rPr>
              <a:t>PaleoWeb</a:t>
            </a:r>
            <a:r>
              <a:rPr lang="en-US" sz="1400" dirty="0" smtClean="0">
                <a:solidFill>
                  <a:schemeClr val="bg1"/>
                </a:solidFill>
              </a:rPr>
              <a:t> </a:t>
            </a:r>
            <a:r>
              <a:rPr lang="en-US" sz="1400" dirty="0">
                <a:solidFill>
                  <a:schemeClr val="bg1"/>
                </a:solidFill>
              </a:rPr>
              <a:t>for </a:t>
            </a:r>
            <a:r>
              <a:rPr lang="en-US" sz="1400" dirty="0" smtClean="0">
                <a:solidFill>
                  <a:schemeClr val="bg1"/>
                </a:solidFill>
              </a:rPr>
              <a:t>ArcMap, The </a:t>
            </a:r>
            <a:r>
              <a:rPr lang="en-US" sz="1400" dirty="0" err="1">
                <a:solidFill>
                  <a:schemeClr val="bg1"/>
                </a:solidFill>
              </a:rPr>
              <a:t>Rothwell</a:t>
            </a:r>
            <a:r>
              <a:rPr lang="en-US" sz="1400" dirty="0">
                <a:solidFill>
                  <a:schemeClr val="bg1"/>
                </a:solidFill>
              </a:rPr>
              <a:t> Group, L.P</a:t>
            </a:r>
            <a:r>
              <a:rPr lang="en-US" sz="1400" dirty="0" smtClean="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83185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nodeType="afterEffect">
                                  <p:stCondLst>
                                    <p:cond delay="25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nodeType="afterEffect">
                                  <p:stCondLst>
                                    <p:cond delay="25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2750"/>
                            </p:stCondLst>
                            <p:childTnLst>
                              <p:par>
                                <p:cTn id="41" presetID="1" presetClass="entr" presetSubtype="0" fill="hold" nodeType="afterEffect">
                                  <p:stCondLst>
                                    <p:cond delay="25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250"/>
                                  </p:stCondLst>
                                  <p:childTnLst>
                                    <p:set>
                                      <p:cBhvr>
                                        <p:cTn id="45" dur="1" fill="hold">
                                          <p:stCondLst>
                                            <p:cond delay="0"/>
                                          </p:stCondLst>
                                        </p:cTn>
                                        <p:tgtEl>
                                          <p:spTgt spid="17"/>
                                        </p:tgtEl>
                                        <p:attrNameLst>
                                          <p:attrName>style.visibility</p:attrName>
                                        </p:attrNameLst>
                                      </p:cBhvr>
                                      <p:to>
                                        <p:strVal val="visible"/>
                                      </p:to>
                                    </p:set>
                                  </p:childTnLst>
                                </p:cTn>
                              </p:par>
                            </p:childTnLst>
                          </p:cTn>
                        </p:par>
                        <p:par>
                          <p:cTn id="46" fill="hold">
                            <p:stCondLst>
                              <p:cond delay="3250"/>
                            </p:stCondLst>
                            <p:childTnLst>
                              <p:par>
                                <p:cTn id="47" presetID="1" presetClass="entr" presetSubtype="0" fill="hold" nodeType="afterEffect">
                                  <p:stCondLst>
                                    <p:cond delay="250"/>
                                  </p:stCondLst>
                                  <p:childTnLst>
                                    <p:set>
                                      <p:cBhvr>
                                        <p:cTn id="48" dur="1" fill="hold">
                                          <p:stCondLst>
                                            <p:cond delay="0"/>
                                          </p:stCondLst>
                                        </p:cTn>
                                        <p:tgtEl>
                                          <p:spTgt spid="18"/>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nodeType="afterEffect">
                                  <p:stCondLst>
                                    <p:cond delay="25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3750"/>
                            </p:stCondLst>
                            <p:childTnLst>
                              <p:par>
                                <p:cTn id="53" presetID="1" presetClass="entr" presetSubtype="0" fill="hold" nodeType="afterEffect">
                                  <p:stCondLst>
                                    <p:cond delay="25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4000"/>
                            </p:stCondLst>
                            <p:childTnLst>
                              <p:par>
                                <p:cTn id="56" presetID="1" presetClass="entr" presetSubtype="0" fill="hold" nodeType="afterEffect">
                                  <p:stCondLst>
                                    <p:cond delay="250"/>
                                  </p:stCondLst>
                                  <p:childTnLst>
                                    <p:set>
                                      <p:cBhvr>
                                        <p:cTn id="57" dur="1" fill="hold">
                                          <p:stCondLst>
                                            <p:cond delay="0"/>
                                          </p:stCondLst>
                                        </p:cTn>
                                        <p:tgtEl>
                                          <p:spTgt spid="21"/>
                                        </p:tgtEl>
                                        <p:attrNameLst>
                                          <p:attrName>style.visibility</p:attrName>
                                        </p:attrNameLst>
                                      </p:cBhvr>
                                      <p:to>
                                        <p:strVal val="visible"/>
                                      </p:to>
                                    </p:set>
                                  </p:childTnLst>
                                </p:cTn>
                              </p:par>
                            </p:childTnLst>
                          </p:cTn>
                        </p:par>
                        <p:par>
                          <p:cTn id="58" fill="hold">
                            <p:stCondLst>
                              <p:cond delay="4250"/>
                            </p:stCondLst>
                            <p:childTnLst>
                              <p:par>
                                <p:cTn id="59" presetID="1" presetClass="entr" presetSubtype="0" fill="hold" nodeType="afterEffect">
                                  <p:stCondLst>
                                    <p:cond delay="250"/>
                                  </p:stCondLst>
                                  <p:childTnLst>
                                    <p:set>
                                      <p:cBhvr>
                                        <p:cTn id="60" dur="1" fill="hold">
                                          <p:stCondLst>
                                            <p:cond delay="0"/>
                                          </p:stCondLst>
                                        </p:cTn>
                                        <p:tgtEl>
                                          <p:spTgt spid="22"/>
                                        </p:tgtEl>
                                        <p:attrNameLst>
                                          <p:attrName>style.visibility</p:attrName>
                                        </p:attrNameLst>
                                      </p:cBhvr>
                                      <p:to>
                                        <p:strVal val="visible"/>
                                      </p:to>
                                    </p:set>
                                  </p:childTnLst>
                                </p:cTn>
                              </p:par>
                            </p:childTnLst>
                          </p:cTn>
                        </p:par>
                        <p:par>
                          <p:cTn id="61" fill="hold">
                            <p:stCondLst>
                              <p:cond delay="4500"/>
                            </p:stCondLst>
                            <p:childTnLst>
                              <p:par>
                                <p:cTn id="62" presetID="1" presetClass="entr" presetSubtype="0" fill="hold" nodeType="afterEffect">
                                  <p:stCondLst>
                                    <p:cond delay="250"/>
                                  </p:stCondLst>
                                  <p:childTnLst>
                                    <p:set>
                                      <p:cBhvr>
                                        <p:cTn id="63" dur="1" fill="hold">
                                          <p:stCondLst>
                                            <p:cond delay="0"/>
                                          </p:stCondLst>
                                        </p:cTn>
                                        <p:tgtEl>
                                          <p:spTgt spid="23"/>
                                        </p:tgtEl>
                                        <p:attrNameLst>
                                          <p:attrName>style.visibility</p:attrName>
                                        </p:attrNameLst>
                                      </p:cBhvr>
                                      <p:to>
                                        <p:strVal val="visible"/>
                                      </p:to>
                                    </p:set>
                                  </p:childTnLst>
                                </p:cTn>
                              </p:par>
                            </p:childTnLst>
                          </p:cTn>
                        </p:par>
                        <p:par>
                          <p:cTn id="64" fill="hold">
                            <p:stCondLst>
                              <p:cond delay="4750"/>
                            </p:stCondLst>
                            <p:childTnLst>
                              <p:par>
                                <p:cTn id="65" presetID="1" presetClass="entr" presetSubtype="0" fill="hold" nodeType="afterEffect">
                                  <p:stCondLst>
                                    <p:cond delay="25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p:stCondLst>
                              <p:cond delay="5000"/>
                            </p:stCondLst>
                            <p:childTnLst>
                              <p:par>
                                <p:cTn id="68" presetID="1" presetClass="entr" presetSubtype="0" fill="hold" nodeType="afterEffect">
                                  <p:stCondLst>
                                    <p:cond delay="25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5250"/>
                            </p:stCondLst>
                            <p:childTnLst>
                              <p:par>
                                <p:cTn id="71" presetID="1" presetClass="entr" presetSubtype="0" fill="hold" nodeType="afterEffect">
                                  <p:stCondLst>
                                    <p:cond delay="250"/>
                                  </p:stCondLst>
                                  <p:childTnLst>
                                    <p:set>
                                      <p:cBhvr>
                                        <p:cTn id="72" dur="1" fill="hold">
                                          <p:stCondLst>
                                            <p:cond delay="0"/>
                                          </p:stCondLst>
                                        </p:cTn>
                                        <p:tgtEl>
                                          <p:spTgt spid="26"/>
                                        </p:tgtEl>
                                        <p:attrNameLst>
                                          <p:attrName>style.visibility</p:attrName>
                                        </p:attrNameLst>
                                      </p:cBhvr>
                                      <p:to>
                                        <p:strVal val="visible"/>
                                      </p:to>
                                    </p:set>
                                  </p:childTnLst>
                                </p:cTn>
                              </p:par>
                            </p:childTnLst>
                          </p:cTn>
                        </p:par>
                        <p:par>
                          <p:cTn id="73" fill="hold">
                            <p:stCondLst>
                              <p:cond delay="5500"/>
                            </p:stCondLst>
                            <p:childTnLst>
                              <p:par>
                                <p:cTn id="74" presetID="1" presetClass="entr" presetSubtype="0" fill="hold" nodeType="afterEffect">
                                  <p:stCondLst>
                                    <p:cond delay="250"/>
                                  </p:stCondLst>
                                  <p:childTnLst>
                                    <p:set>
                                      <p:cBhvr>
                                        <p:cTn id="75" dur="1" fill="hold">
                                          <p:stCondLst>
                                            <p:cond delay="0"/>
                                          </p:stCondLst>
                                        </p:cTn>
                                        <p:tgtEl>
                                          <p:spTgt spid="27"/>
                                        </p:tgtEl>
                                        <p:attrNameLst>
                                          <p:attrName>style.visibility</p:attrName>
                                        </p:attrNameLst>
                                      </p:cBhvr>
                                      <p:to>
                                        <p:strVal val="visible"/>
                                      </p:to>
                                    </p:set>
                                  </p:childTnLst>
                                </p:cTn>
                              </p:par>
                            </p:childTnLst>
                          </p:cTn>
                        </p:par>
                        <p:par>
                          <p:cTn id="76" fill="hold">
                            <p:stCondLst>
                              <p:cond delay="5750"/>
                            </p:stCondLst>
                            <p:childTnLst>
                              <p:par>
                                <p:cTn id="77" presetID="1" presetClass="entr" presetSubtype="0" fill="hold" nodeType="afterEffect">
                                  <p:stCondLst>
                                    <p:cond delay="250"/>
                                  </p:stCondLst>
                                  <p:childTnLst>
                                    <p:set>
                                      <p:cBhvr>
                                        <p:cTn id="78" dur="1" fill="hold">
                                          <p:stCondLst>
                                            <p:cond delay="0"/>
                                          </p:stCondLst>
                                        </p:cTn>
                                        <p:tgtEl>
                                          <p:spTgt spid="28"/>
                                        </p:tgtEl>
                                        <p:attrNameLst>
                                          <p:attrName>style.visibility</p:attrName>
                                        </p:attrNameLst>
                                      </p:cBhvr>
                                      <p:to>
                                        <p:strVal val="visible"/>
                                      </p:to>
                                    </p:set>
                                  </p:childTnLst>
                                </p:cTn>
                              </p:par>
                            </p:childTnLst>
                          </p:cTn>
                        </p:par>
                        <p:par>
                          <p:cTn id="79" fill="hold">
                            <p:stCondLst>
                              <p:cond delay="6000"/>
                            </p:stCondLst>
                            <p:childTnLst>
                              <p:par>
                                <p:cTn id="80" presetID="1" presetClass="entr" presetSubtype="0" fill="hold" nodeType="afterEffect">
                                  <p:stCondLst>
                                    <p:cond delay="250"/>
                                  </p:stCondLst>
                                  <p:childTnLst>
                                    <p:set>
                                      <p:cBhvr>
                                        <p:cTn id="81" dur="1" fill="hold">
                                          <p:stCondLst>
                                            <p:cond delay="0"/>
                                          </p:stCondLst>
                                        </p:cTn>
                                        <p:tgtEl>
                                          <p:spTgt spid="29"/>
                                        </p:tgtEl>
                                        <p:attrNameLst>
                                          <p:attrName>style.visibility</p:attrName>
                                        </p:attrNameLst>
                                      </p:cBhvr>
                                      <p:to>
                                        <p:strVal val="visible"/>
                                      </p:to>
                                    </p:set>
                                  </p:childTnLst>
                                </p:cTn>
                              </p:par>
                            </p:childTnLst>
                          </p:cTn>
                        </p:par>
                        <p:par>
                          <p:cTn id="82" fill="hold">
                            <p:stCondLst>
                              <p:cond delay="6250"/>
                            </p:stCondLst>
                            <p:childTnLst>
                              <p:par>
                                <p:cTn id="83" presetID="1" presetClass="entr" presetSubtype="0" fill="hold" nodeType="afterEffect">
                                  <p:stCondLst>
                                    <p:cond delay="250"/>
                                  </p:stCondLst>
                                  <p:childTnLst>
                                    <p:set>
                                      <p:cBhvr>
                                        <p:cTn id="84" dur="1" fill="hold">
                                          <p:stCondLst>
                                            <p:cond delay="0"/>
                                          </p:stCondLst>
                                        </p:cTn>
                                        <p:tgtEl>
                                          <p:spTgt spid="30"/>
                                        </p:tgtEl>
                                        <p:attrNameLst>
                                          <p:attrName>style.visibility</p:attrName>
                                        </p:attrNameLst>
                                      </p:cBhvr>
                                      <p:to>
                                        <p:strVal val="visible"/>
                                      </p:to>
                                    </p:set>
                                  </p:childTnLst>
                                </p:cTn>
                              </p:par>
                            </p:childTnLst>
                          </p:cTn>
                        </p:par>
                        <p:par>
                          <p:cTn id="85" fill="hold">
                            <p:stCondLst>
                              <p:cond delay="6500"/>
                            </p:stCondLst>
                            <p:childTnLst>
                              <p:par>
                                <p:cTn id="86" presetID="1" presetClass="entr" presetSubtype="0" fill="hold" nodeType="afterEffect">
                                  <p:stCondLst>
                                    <p:cond delay="250"/>
                                  </p:stCondLst>
                                  <p:childTnLst>
                                    <p:set>
                                      <p:cBhvr>
                                        <p:cTn id="8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Acknowledgements</a:t>
            </a:r>
            <a:endParaRPr lang="en-US" dirty="0"/>
          </a:p>
        </p:txBody>
      </p:sp>
      <p:sp>
        <p:nvSpPr>
          <p:cNvPr id="4" name="Content Placeholder 3"/>
          <p:cNvSpPr>
            <a:spLocks noGrp="1"/>
          </p:cNvSpPr>
          <p:nvPr>
            <p:ph idx="1"/>
          </p:nvPr>
        </p:nvSpPr>
        <p:spPr>
          <a:xfrm>
            <a:off x="628650" y="1697289"/>
            <a:ext cx="7886700" cy="4351338"/>
          </a:xfrm>
        </p:spPr>
        <p:txBody>
          <a:bodyPr>
            <a:normAutofit fontScale="92500" lnSpcReduction="20000"/>
          </a:bodyPr>
          <a:lstStyle/>
          <a:p>
            <a:r>
              <a:rPr lang="en-US" dirty="0" smtClean="0"/>
              <a:t>PIs: Jon Hendricks (SJSU), Alycia </a:t>
            </a:r>
            <a:r>
              <a:rPr lang="en-US" dirty="0" err="1" smtClean="0"/>
              <a:t>Stigall</a:t>
            </a:r>
            <a:r>
              <a:rPr lang="en-US" dirty="0" smtClean="0"/>
              <a:t> (OU), Ann </a:t>
            </a:r>
            <a:r>
              <a:rPr lang="en-US" dirty="0" err="1"/>
              <a:t>Molineaux</a:t>
            </a:r>
            <a:r>
              <a:rPr lang="en-US" dirty="0" smtClean="0"/>
              <a:t> (UT), Derek Briggs (YPM)</a:t>
            </a:r>
          </a:p>
          <a:p>
            <a:r>
              <a:rPr lang="en-US" dirty="0" smtClean="0"/>
              <a:t>Jim Beach (KU), Kendall </a:t>
            </a:r>
            <a:r>
              <a:rPr lang="en-US" dirty="0" err="1" smtClean="0"/>
              <a:t>Hauer</a:t>
            </a:r>
            <a:r>
              <a:rPr lang="en-US" dirty="0" smtClean="0"/>
              <a:t> (MUGM), Roger </a:t>
            </a:r>
            <a:r>
              <a:rPr lang="en-US" dirty="0" err="1" smtClean="0"/>
              <a:t>Portell</a:t>
            </a:r>
            <a:r>
              <a:rPr lang="en-US" dirty="0" smtClean="0"/>
              <a:t> (FLMNH), Brenda </a:t>
            </a:r>
            <a:r>
              <a:rPr lang="en-US" dirty="0" err="1" smtClean="0"/>
              <a:t>Hunda</a:t>
            </a:r>
            <a:r>
              <a:rPr lang="en-US" dirty="0" smtClean="0"/>
              <a:t> (CMC), Susan Butts (YPM), </a:t>
            </a:r>
            <a:r>
              <a:rPr lang="en-US" dirty="0" err="1" smtClean="0"/>
              <a:t>Liath</a:t>
            </a:r>
            <a:r>
              <a:rPr lang="en-US" dirty="0" smtClean="0"/>
              <a:t> </a:t>
            </a:r>
            <a:r>
              <a:rPr lang="en-US" dirty="0" err="1" smtClean="0"/>
              <a:t>Appelton</a:t>
            </a:r>
            <a:r>
              <a:rPr lang="en-US" dirty="0" smtClean="0"/>
              <a:t> (UT)</a:t>
            </a:r>
          </a:p>
          <a:p>
            <a:r>
              <a:rPr lang="en-US" dirty="0" smtClean="0"/>
              <a:t>KU Student workers: Erin </a:t>
            </a:r>
            <a:r>
              <a:rPr lang="en-US" dirty="0" err="1" smtClean="0"/>
              <a:t>Saupe</a:t>
            </a:r>
            <a:r>
              <a:rPr lang="en-US" dirty="0" smtClean="0"/>
              <a:t>, Curtis Congreve, I. Wes </a:t>
            </a:r>
            <a:r>
              <a:rPr lang="en-US" dirty="0" err="1" smtClean="0"/>
              <a:t>Gapp</a:t>
            </a:r>
            <a:r>
              <a:rPr lang="en-US" dirty="0" smtClean="0"/>
              <a:t>, Sally Chang, Melissa Brooks, Melissa </a:t>
            </a:r>
            <a:r>
              <a:rPr lang="en-US" dirty="0" err="1" smtClean="0"/>
              <a:t>Sadir</a:t>
            </a:r>
            <a:r>
              <a:rPr lang="en-US" dirty="0" smtClean="0"/>
              <a:t>, Kenna Whitely, </a:t>
            </a:r>
            <a:r>
              <a:rPr lang="en-US" dirty="0" err="1" smtClean="0"/>
              <a:t>Elaheh</a:t>
            </a:r>
            <a:r>
              <a:rPr lang="en-US" dirty="0" smtClean="0"/>
              <a:t> </a:t>
            </a:r>
            <a:r>
              <a:rPr lang="en-US" dirty="0" err="1" smtClean="0"/>
              <a:t>Momtahan</a:t>
            </a:r>
            <a:r>
              <a:rPr lang="en-US" dirty="0" smtClean="0"/>
              <a:t>, Ellen Cummings </a:t>
            </a:r>
            <a:endParaRPr lang="en-US" dirty="0"/>
          </a:p>
          <a:p>
            <a:r>
              <a:rPr lang="en-US" dirty="0" err="1" smtClean="0"/>
              <a:t>iDigBio</a:t>
            </a:r>
            <a:r>
              <a:rPr lang="en-US" dirty="0" smtClean="0"/>
              <a:t> </a:t>
            </a:r>
            <a:r>
              <a:rPr lang="en-US" dirty="0" err="1" smtClean="0"/>
              <a:t>Georeferencing</a:t>
            </a:r>
            <a:r>
              <a:rPr lang="en-US" dirty="0" smtClean="0"/>
              <a:t> Working Group, </a:t>
            </a:r>
            <a:r>
              <a:rPr lang="en-US" dirty="0" err="1" smtClean="0"/>
              <a:t>iDigBio</a:t>
            </a:r>
            <a:r>
              <a:rPr lang="en-US" dirty="0" smtClean="0"/>
              <a:t> </a:t>
            </a:r>
            <a:r>
              <a:rPr lang="en-US" dirty="0" err="1" smtClean="0"/>
              <a:t>Paleodigitization</a:t>
            </a:r>
            <a:r>
              <a:rPr lang="en-US" dirty="0" smtClean="0"/>
              <a:t> group</a:t>
            </a:r>
          </a:p>
          <a:p>
            <a:r>
              <a:rPr lang="en-US" dirty="0" smtClean="0"/>
              <a:t>Theresa Miller, Andy Bentley and Specify staff</a:t>
            </a:r>
          </a:p>
          <a:p>
            <a:r>
              <a:rPr lang="en-US" dirty="0" smtClean="0"/>
              <a:t>Funding sources: NSF </a:t>
            </a:r>
            <a:r>
              <a:rPr lang="en-US" dirty="0"/>
              <a:t>DEB 1256993 and EF 1206757</a:t>
            </a:r>
          </a:p>
        </p:txBody>
      </p:sp>
      <p:pic>
        <p:nvPicPr>
          <p:cNvPr id="8194" name="Picture 2" descr="iDigBi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038" y="6055227"/>
            <a:ext cx="2028825" cy="61912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uadvance.syr.edu/_assets/images/nsf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6396" y="5829720"/>
            <a:ext cx="1042737" cy="104273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s://encrypted-tbn0.gstatic.com/images?q=tbn:ANd9GcS8IbPsu_kD0xRnkd3E7NIFa4GtaB37u7fUO9iTAm6DMZuEvW-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7592" y="5939672"/>
            <a:ext cx="898359" cy="89836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s://encrypted-tbn3.gstatic.com/images?q=tbn:ANd9GcRegetWcLHQPvUfNLw6h76VRn-zdRAndITrXCWme8bQ4Nl-T5LCx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0363" y="5825040"/>
            <a:ext cx="1047416" cy="104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419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Aims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The fossil </a:t>
            </a:r>
            <a:r>
              <a:rPr lang="en-US" dirty="0"/>
              <a:t>record allows investigation of long term effects of climate change.</a:t>
            </a:r>
          </a:p>
          <a:p>
            <a:pPr marL="0" indent="0">
              <a:buNone/>
            </a:pPr>
            <a:r>
              <a:rPr lang="en-US" dirty="0" smtClean="0"/>
              <a:t>Create a spatial database with which to investigate the following questions:</a:t>
            </a:r>
          </a:p>
          <a:p>
            <a:pPr marL="0" indent="0">
              <a:buNone/>
            </a:pPr>
            <a:r>
              <a:rPr lang="en-US" dirty="0" smtClean="0"/>
              <a:t>	How do species respond to environmental change 	through time?</a:t>
            </a:r>
          </a:p>
          <a:p>
            <a:pPr marL="0" indent="0">
              <a:buNone/>
            </a:pPr>
            <a:r>
              <a:rPr lang="en-US" dirty="0" smtClean="0"/>
              <a:t>	What are the effects of abiotic versus biotic 	factors?</a:t>
            </a:r>
          </a:p>
          <a:p>
            <a:pPr marL="0" indent="0">
              <a:buNone/>
            </a:pPr>
            <a:r>
              <a:rPr lang="en-US" dirty="0" smtClean="0"/>
              <a:t>	Do species respond individually or as a community 	to changing environments?</a:t>
            </a:r>
          </a:p>
          <a:p>
            <a:pPr marL="0" indent="0">
              <a:buNone/>
            </a:pPr>
            <a:r>
              <a:rPr lang="en-US" dirty="0" smtClean="0"/>
              <a:t>	How do species niches evolve with changing 	climate?</a:t>
            </a:r>
          </a:p>
        </p:txBody>
      </p:sp>
    </p:spTree>
    <p:extLst>
      <p:ext uri="{BB962C8B-B14F-4D97-AF65-F5344CB8AC3E}">
        <p14:creationId xmlns:p14="http://schemas.microsoft.com/office/powerpoint/2010/main" val="32249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pubs.usgs.gov/of/2000/of00-443/kingbeikm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293" y="830614"/>
            <a:ext cx="9003860" cy="563458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284191" y="2620370"/>
            <a:ext cx="137160" cy="13716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34347" y="5502321"/>
            <a:ext cx="137160" cy="137160"/>
          </a:xfrm>
          <a:prstGeom prst="ellips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6204045" y="3181180"/>
            <a:ext cx="182880"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6556470" y="3181180"/>
            <a:ext cx="182880"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6204045" y="3272620"/>
            <a:ext cx="182880"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285762" y="3623841"/>
            <a:ext cx="182880"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4326221" y="3291868"/>
            <a:ext cx="182880"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2" descr="Image result for Derek briggs"/>
          <p:cNvSpPr>
            <a:spLocks noChangeAspect="1" noChangeArrowheads="1"/>
          </p:cNvSpPr>
          <p:nvPr/>
        </p:nvSpPr>
        <p:spPr bwMode="auto">
          <a:xfrm>
            <a:off x="155575" y="-731838"/>
            <a:ext cx="1143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ttp://news.yale.edu/sites/default/files/ydb-images/2012-4544899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4667" y="1677897"/>
            <a:ext cx="706855" cy="94247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naturalhistory.ku.edu/sites/all/themes/bootstrap/bootstrap_biotheme/img/Lieberman-we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9461" y="2368644"/>
            <a:ext cx="753466" cy="94183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palaeo-electronica.org/2010_1/207/images/stigal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65711" y="2286614"/>
            <a:ext cx="762000" cy="94183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www.thisviewoflife.com/JonathanHendricksS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8635" y="2672066"/>
            <a:ext cx="689987" cy="941832"/>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https://lh5.googleusercontent.com/-MYjsbnXz8LA/AAAAAAAAAAI/AAAAAAAAABU/JsJDKiSdBNs/phot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9528" y="4728757"/>
            <a:ext cx="787629" cy="7876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4293" y="5648211"/>
            <a:ext cx="6986236" cy="1200329"/>
          </a:xfrm>
          <a:prstGeom prst="rect">
            <a:avLst/>
          </a:prstGeom>
          <a:noFill/>
        </p:spPr>
        <p:txBody>
          <a:bodyPr wrap="square" rtlCol="0">
            <a:spAutoFit/>
          </a:bodyPr>
          <a:lstStyle/>
          <a:p>
            <a:r>
              <a:rPr lang="en-US" sz="2400" dirty="0" smtClean="0"/>
              <a:t>~546,000 invertebrate fossils</a:t>
            </a:r>
          </a:p>
          <a:p>
            <a:r>
              <a:rPr lang="en-US" sz="2400" dirty="0" smtClean="0"/>
              <a:t>	~20,000 localities</a:t>
            </a:r>
          </a:p>
          <a:p>
            <a:r>
              <a:rPr lang="en-US" sz="2400" dirty="0" smtClean="0"/>
              <a:t>		8 institutions</a:t>
            </a:r>
          </a:p>
        </p:txBody>
      </p:sp>
      <p:sp>
        <p:nvSpPr>
          <p:cNvPr id="19" name="Title 18"/>
          <p:cNvSpPr>
            <a:spLocks noGrp="1"/>
          </p:cNvSpPr>
          <p:nvPr>
            <p:ph type="title"/>
          </p:nvPr>
        </p:nvSpPr>
        <p:spPr>
          <a:xfrm>
            <a:off x="0" y="124496"/>
            <a:ext cx="9144000" cy="1325563"/>
          </a:xfrm>
        </p:spPr>
        <p:txBody>
          <a:bodyPr>
            <a:noAutofit/>
          </a:bodyPr>
          <a:lstStyle/>
          <a:p>
            <a:pPr algn="ctr"/>
            <a:r>
              <a:rPr lang="en-US" sz="3200" dirty="0" smtClean="0"/>
              <a:t>3 major </a:t>
            </a:r>
            <a:r>
              <a:rPr lang="en-US" sz="3200" dirty="0"/>
              <a:t>time periods/biogeographic </a:t>
            </a:r>
            <a:r>
              <a:rPr lang="en-US" sz="3200" dirty="0" smtClean="0"/>
              <a:t>regions: </a:t>
            </a:r>
            <a:br>
              <a:rPr lang="en-US" sz="3200" dirty="0" smtClean="0"/>
            </a:br>
            <a:r>
              <a:rPr lang="en-US" sz="3200" dirty="0" smtClean="0"/>
              <a:t>Ordovician</a:t>
            </a:r>
            <a:r>
              <a:rPr lang="en-US" sz="3200" dirty="0"/>
              <a:t>, Pennsylvanian, and Neogene</a:t>
            </a:r>
            <a:br>
              <a:rPr lang="en-US" sz="3200" dirty="0"/>
            </a:br>
            <a:endParaRPr lang="en-US" sz="3200" dirty="0"/>
          </a:p>
        </p:txBody>
      </p:sp>
    </p:spTree>
    <p:extLst>
      <p:ext uri="{BB962C8B-B14F-4D97-AF65-F5344CB8AC3E}">
        <p14:creationId xmlns:p14="http://schemas.microsoft.com/office/powerpoint/2010/main" val="864320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www2.nau.edu/rcb7/300mo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8137" y="1907265"/>
            <a:ext cx="6821424" cy="34107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65125"/>
            <a:ext cx="9144000" cy="1325563"/>
          </a:xfrm>
        </p:spPr>
        <p:txBody>
          <a:bodyPr/>
          <a:lstStyle/>
          <a:p>
            <a:pPr algn="ctr"/>
            <a:r>
              <a:rPr lang="en-US" dirty="0" smtClean="0"/>
              <a:t>Pennsylvanian – Mid-continent</a:t>
            </a:r>
            <a:endParaRPr lang="en-US" dirty="0"/>
          </a:p>
        </p:txBody>
      </p:sp>
      <p:pic>
        <p:nvPicPr>
          <p:cNvPr id="5" name="Picture 2" descr="http://www.paleoportal.org/media/boilerplate/0/44181_period_per_map_12_imag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69554" y="2722157"/>
            <a:ext cx="3856118" cy="31119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25647" y="3425588"/>
            <a:ext cx="2406317" cy="1823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ttp://www.northtexasfossils.com/fieldtrips/2010-10-09/2010-10-09-038-80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25647" y="5248656"/>
            <a:ext cx="2406317"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northtexasfossils.com/fieldtrips/2009-08-08/2009-08-08-40-800.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Effect>
                      <a14:colorTemperature colorTemp="6400"/>
                    </a14:imgEffect>
                  </a14:imgLayer>
                </a14:imgProps>
              </a:ext>
              <a:ext uri="{28A0092B-C50C-407E-A947-70E740481C1C}">
                <a14:useLocalDpi xmlns:a14="http://schemas.microsoft.com/office/drawing/2010/main"/>
              </a:ext>
            </a:extLst>
          </a:blip>
          <a:srcRect/>
          <a:stretch>
            <a:fillRect/>
          </a:stretch>
        </p:blipFill>
        <p:spPr bwMode="auto">
          <a:xfrm>
            <a:off x="6725646" y="3484323"/>
            <a:ext cx="2406317" cy="1764333"/>
          </a:xfrm>
          <a:prstGeom prst="rect">
            <a:avLst/>
          </a:prstGeom>
          <a:noFill/>
          <a:ln>
            <a:noFill/>
          </a:ln>
        </p:spPr>
      </p:pic>
      <p:sp>
        <p:nvSpPr>
          <p:cNvPr id="4" name="5-Point Star 3"/>
          <p:cNvSpPr/>
          <p:nvPr/>
        </p:nvSpPr>
        <p:spPr>
          <a:xfrm>
            <a:off x="1337703" y="3504500"/>
            <a:ext cx="177421" cy="184244"/>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s://encrypted-tbn0.gstatic.com/images?q=tbn:ANd9GcQdKjOVkSI8RWOxsvfqyAq8W1QsNdUnbCnjHqlThDQSrAMBTz0o"/>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720809" y="1596791"/>
            <a:ext cx="2404872" cy="1834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28695" y="2513824"/>
            <a:ext cx="2388358" cy="400110"/>
          </a:xfrm>
          <a:prstGeom prst="rect">
            <a:avLst/>
          </a:prstGeom>
          <a:noFill/>
        </p:spPr>
        <p:txBody>
          <a:bodyPr wrap="square" rtlCol="0">
            <a:spAutoFit/>
          </a:bodyPr>
          <a:lstStyle/>
          <a:p>
            <a:pPr algn="ctr"/>
            <a:r>
              <a:rPr lang="en-US" sz="2000" dirty="0" smtClean="0"/>
              <a:t>300 Ma</a:t>
            </a:r>
            <a:endParaRPr lang="en-US" sz="2000" dirty="0"/>
          </a:p>
        </p:txBody>
      </p:sp>
      <p:sp>
        <p:nvSpPr>
          <p:cNvPr id="7" name="TextBox 6"/>
          <p:cNvSpPr txBox="1"/>
          <p:nvPr/>
        </p:nvSpPr>
        <p:spPr>
          <a:xfrm>
            <a:off x="1215399" y="5274706"/>
            <a:ext cx="1523590" cy="338554"/>
          </a:xfrm>
          <a:prstGeom prst="rect">
            <a:avLst/>
          </a:prstGeom>
          <a:noFill/>
        </p:spPr>
        <p:txBody>
          <a:bodyPr wrap="square" rtlCol="0">
            <a:spAutoFit/>
          </a:bodyPr>
          <a:lstStyle/>
          <a:p>
            <a:pPr algn="ctr"/>
            <a:r>
              <a:rPr lang="en-US" sz="1600" dirty="0" smtClean="0"/>
              <a:t>Ron </a:t>
            </a:r>
            <a:r>
              <a:rPr lang="en-US" sz="1600" dirty="0" err="1" smtClean="0"/>
              <a:t>Blakey</a:t>
            </a:r>
            <a:endParaRPr lang="en-US" sz="1600" dirty="0"/>
          </a:p>
        </p:txBody>
      </p:sp>
      <p:sp>
        <p:nvSpPr>
          <p:cNvPr id="13" name="TextBox 12"/>
          <p:cNvSpPr txBox="1"/>
          <p:nvPr/>
        </p:nvSpPr>
        <p:spPr>
          <a:xfrm>
            <a:off x="4274842" y="5794315"/>
            <a:ext cx="1523590" cy="338554"/>
          </a:xfrm>
          <a:prstGeom prst="rect">
            <a:avLst/>
          </a:prstGeom>
          <a:noFill/>
        </p:spPr>
        <p:txBody>
          <a:bodyPr wrap="square" rtlCol="0">
            <a:spAutoFit/>
          </a:bodyPr>
          <a:lstStyle/>
          <a:p>
            <a:pPr algn="ctr"/>
            <a:r>
              <a:rPr lang="en-US" sz="1600" dirty="0" smtClean="0"/>
              <a:t>USGS</a:t>
            </a:r>
            <a:endParaRPr lang="en-US" sz="1600" dirty="0"/>
          </a:p>
        </p:txBody>
      </p:sp>
    </p:spTree>
    <p:extLst>
      <p:ext uri="{BB962C8B-B14F-4D97-AF65-F5344CB8AC3E}">
        <p14:creationId xmlns:p14="http://schemas.microsoft.com/office/powerpoint/2010/main" val="869681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650238959"/>
              </p:ext>
            </p:extLst>
          </p:nvPr>
        </p:nvGraphicFramePr>
        <p:xfrm>
          <a:off x="-701899" y="82271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2232505299"/>
              </p:ext>
            </p:extLst>
          </p:nvPr>
        </p:nvGraphicFramePr>
        <p:xfrm>
          <a:off x="-701899" y="3541808"/>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661372" y="1712889"/>
            <a:ext cx="1015284" cy="307777"/>
          </a:xfrm>
          <a:prstGeom prst="rect">
            <a:avLst/>
          </a:prstGeom>
          <a:noFill/>
        </p:spPr>
        <p:txBody>
          <a:bodyPr wrap="square" rtlCol="0">
            <a:spAutoFit/>
          </a:bodyPr>
          <a:lstStyle/>
          <a:p>
            <a:r>
              <a:rPr lang="en-US" sz="1400" dirty="0" smtClean="0"/>
              <a:t>Pre-TCN</a:t>
            </a:r>
            <a:endParaRPr lang="en-US" sz="1400" dirty="0"/>
          </a:p>
        </p:txBody>
      </p:sp>
      <p:sp>
        <p:nvSpPr>
          <p:cNvPr id="10" name="TextBox 9"/>
          <p:cNvSpPr txBox="1"/>
          <p:nvPr/>
        </p:nvSpPr>
        <p:spPr>
          <a:xfrm>
            <a:off x="1633468" y="4441063"/>
            <a:ext cx="865032" cy="307777"/>
          </a:xfrm>
          <a:prstGeom prst="rect">
            <a:avLst/>
          </a:prstGeom>
          <a:noFill/>
        </p:spPr>
        <p:txBody>
          <a:bodyPr wrap="square" rtlCol="0">
            <a:spAutoFit/>
          </a:bodyPr>
          <a:lstStyle/>
          <a:p>
            <a:r>
              <a:rPr lang="en-US" sz="1400" dirty="0" smtClean="0"/>
              <a:t>Pre-TCN</a:t>
            </a:r>
            <a:endParaRPr lang="en-US" sz="1400" dirty="0"/>
          </a:p>
        </p:txBody>
      </p:sp>
      <p:sp>
        <p:nvSpPr>
          <p:cNvPr id="11" name="TextBox 10"/>
          <p:cNvSpPr txBox="1"/>
          <p:nvPr/>
        </p:nvSpPr>
        <p:spPr>
          <a:xfrm>
            <a:off x="564520" y="2590429"/>
            <a:ext cx="1635618" cy="307777"/>
          </a:xfrm>
          <a:prstGeom prst="rect">
            <a:avLst/>
          </a:prstGeom>
          <a:noFill/>
        </p:spPr>
        <p:txBody>
          <a:bodyPr wrap="square" rtlCol="0">
            <a:spAutoFit/>
          </a:bodyPr>
          <a:lstStyle/>
          <a:p>
            <a:r>
              <a:rPr lang="en-US" sz="1400" dirty="0"/>
              <a:t>U</a:t>
            </a:r>
            <a:r>
              <a:rPr lang="en-US" sz="1400" dirty="0" smtClean="0"/>
              <a:t>ncatalogued</a:t>
            </a:r>
            <a:endParaRPr lang="en-US" sz="1400" dirty="0"/>
          </a:p>
        </p:txBody>
      </p:sp>
      <p:sp>
        <p:nvSpPr>
          <p:cNvPr id="12" name="TextBox 11"/>
          <p:cNvSpPr txBox="1"/>
          <p:nvPr/>
        </p:nvSpPr>
        <p:spPr>
          <a:xfrm>
            <a:off x="448611" y="4753199"/>
            <a:ext cx="1635618" cy="307777"/>
          </a:xfrm>
          <a:prstGeom prst="rect">
            <a:avLst/>
          </a:prstGeom>
          <a:noFill/>
        </p:spPr>
        <p:txBody>
          <a:bodyPr wrap="square" rtlCol="0">
            <a:spAutoFit/>
          </a:bodyPr>
          <a:lstStyle/>
          <a:p>
            <a:r>
              <a:rPr lang="en-US" sz="1400" dirty="0"/>
              <a:t>U</a:t>
            </a:r>
            <a:r>
              <a:rPr lang="en-US" sz="1400" dirty="0" smtClean="0"/>
              <a:t>ncatalogued</a:t>
            </a:r>
            <a:endParaRPr lang="en-US" sz="1400" dirty="0"/>
          </a:p>
        </p:txBody>
      </p:sp>
      <p:sp>
        <p:nvSpPr>
          <p:cNvPr id="13" name="TextBox 12"/>
          <p:cNvSpPr txBox="1"/>
          <p:nvPr/>
        </p:nvSpPr>
        <p:spPr>
          <a:xfrm>
            <a:off x="1633468" y="2528874"/>
            <a:ext cx="1133341" cy="369332"/>
          </a:xfrm>
          <a:prstGeom prst="rect">
            <a:avLst/>
          </a:prstGeom>
          <a:noFill/>
        </p:spPr>
        <p:txBody>
          <a:bodyPr wrap="square" rtlCol="0">
            <a:spAutoFit/>
          </a:bodyPr>
          <a:lstStyle/>
          <a:p>
            <a:pPr algn="ctr"/>
            <a:r>
              <a:rPr lang="en-US" dirty="0" smtClean="0"/>
              <a:t>TCN</a:t>
            </a:r>
            <a:endParaRPr lang="en-US" dirty="0"/>
          </a:p>
        </p:txBody>
      </p:sp>
      <p:sp>
        <p:nvSpPr>
          <p:cNvPr id="14" name="TextBox 13"/>
          <p:cNvSpPr txBox="1"/>
          <p:nvPr/>
        </p:nvSpPr>
        <p:spPr>
          <a:xfrm>
            <a:off x="1066797" y="5385837"/>
            <a:ext cx="1133341" cy="369332"/>
          </a:xfrm>
          <a:prstGeom prst="rect">
            <a:avLst/>
          </a:prstGeom>
          <a:noFill/>
        </p:spPr>
        <p:txBody>
          <a:bodyPr wrap="square" rtlCol="0">
            <a:spAutoFit/>
          </a:bodyPr>
          <a:lstStyle/>
          <a:p>
            <a:pPr algn="ctr"/>
            <a:r>
              <a:rPr lang="en-US" dirty="0" smtClean="0"/>
              <a:t>TCN</a:t>
            </a:r>
            <a:endParaRPr lang="en-US" dirty="0"/>
          </a:p>
        </p:txBody>
      </p:sp>
      <p:sp>
        <p:nvSpPr>
          <p:cNvPr id="15" name="TextBox 14"/>
          <p:cNvSpPr txBox="1"/>
          <p:nvPr/>
        </p:nvSpPr>
        <p:spPr>
          <a:xfrm>
            <a:off x="44001" y="290547"/>
            <a:ext cx="3080200" cy="369332"/>
          </a:xfrm>
          <a:prstGeom prst="rect">
            <a:avLst/>
          </a:prstGeom>
          <a:noFill/>
        </p:spPr>
        <p:txBody>
          <a:bodyPr wrap="square" rtlCol="0">
            <a:spAutoFit/>
          </a:bodyPr>
          <a:lstStyle/>
          <a:p>
            <a:pPr algn="ctr"/>
            <a:r>
              <a:rPr lang="en-US" dirty="0" smtClean="0"/>
              <a:t>Pennsylvanian Specimens</a:t>
            </a:r>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2214572924"/>
              </p:ext>
            </p:extLst>
          </p:nvPr>
        </p:nvGraphicFramePr>
        <p:xfrm>
          <a:off x="5264934" y="822711"/>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a:graphicFrameLocks/>
          </p:cNvGraphicFramePr>
          <p:nvPr>
            <p:extLst>
              <p:ext uri="{D42A27DB-BD31-4B8C-83A1-F6EECF244321}">
                <p14:modId xmlns:p14="http://schemas.microsoft.com/office/powerpoint/2010/main" val="3582799656"/>
              </p:ext>
            </p:extLst>
          </p:nvPr>
        </p:nvGraphicFramePr>
        <p:xfrm>
          <a:off x="5264934" y="3541808"/>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p:cNvSpPr txBox="1"/>
          <p:nvPr/>
        </p:nvSpPr>
        <p:spPr>
          <a:xfrm>
            <a:off x="6010834" y="290547"/>
            <a:ext cx="3080200" cy="369332"/>
          </a:xfrm>
          <a:prstGeom prst="rect">
            <a:avLst/>
          </a:prstGeom>
          <a:noFill/>
        </p:spPr>
        <p:txBody>
          <a:bodyPr wrap="square" rtlCol="0">
            <a:spAutoFit/>
          </a:bodyPr>
          <a:lstStyle/>
          <a:p>
            <a:pPr algn="ctr"/>
            <a:r>
              <a:rPr lang="en-US" dirty="0" smtClean="0"/>
              <a:t>Pennsylvanian Localities</a:t>
            </a:r>
            <a:endParaRPr lang="en-US" dirty="0"/>
          </a:p>
        </p:txBody>
      </p:sp>
      <p:sp>
        <p:nvSpPr>
          <p:cNvPr id="21" name="TextBox 20"/>
          <p:cNvSpPr txBox="1"/>
          <p:nvPr/>
        </p:nvSpPr>
        <p:spPr>
          <a:xfrm>
            <a:off x="6641183" y="2544969"/>
            <a:ext cx="1635618" cy="369332"/>
          </a:xfrm>
          <a:prstGeom prst="rect">
            <a:avLst/>
          </a:prstGeom>
          <a:noFill/>
        </p:spPr>
        <p:txBody>
          <a:bodyPr wrap="square" rtlCol="0">
            <a:spAutoFit/>
          </a:bodyPr>
          <a:lstStyle/>
          <a:p>
            <a:pPr algn="ctr"/>
            <a:r>
              <a:rPr lang="en-US" dirty="0" smtClean="0">
                <a:solidFill>
                  <a:schemeClr val="bg1"/>
                </a:solidFill>
              </a:rPr>
              <a:t>To </a:t>
            </a:r>
            <a:r>
              <a:rPr lang="en-US" dirty="0" err="1">
                <a:solidFill>
                  <a:schemeClr val="bg1"/>
                </a:solidFill>
              </a:rPr>
              <a:t>G</a:t>
            </a:r>
            <a:r>
              <a:rPr lang="en-US" dirty="0" err="1" smtClean="0">
                <a:solidFill>
                  <a:schemeClr val="bg1"/>
                </a:solidFill>
              </a:rPr>
              <a:t>eoref</a:t>
            </a:r>
            <a:endParaRPr lang="en-US" dirty="0">
              <a:solidFill>
                <a:schemeClr val="bg1"/>
              </a:solidFill>
            </a:endParaRPr>
          </a:p>
        </p:txBody>
      </p:sp>
      <p:sp>
        <p:nvSpPr>
          <p:cNvPr id="22" name="TextBox 21"/>
          <p:cNvSpPr txBox="1"/>
          <p:nvPr/>
        </p:nvSpPr>
        <p:spPr>
          <a:xfrm>
            <a:off x="7632199" y="2013588"/>
            <a:ext cx="1635618" cy="369332"/>
          </a:xfrm>
          <a:prstGeom prst="rect">
            <a:avLst/>
          </a:prstGeom>
          <a:noFill/>
        </p:spPr>
        <p:txBody>
          <a:bodyPr wrap="square" rtlCol="0">
            <a:spAutoFit/>
          </a:bodyPr>
          <a:lstStyle/>
          <a:p>
            <a:r>
              <a:rPr lang="en-US" dirty="0" err="1" smtClean="0">
                <a:solidFill>
                  <a:schemeClr val="bg1"/>
                </a:solidFill>
              </a:rPr>
              <a:t>Georef’d</a:t>
            </a:r>
            <a:endParaRPr lang="en-US" dirty="0">
              <a:solidFill>
                <a:schemeClr val="bg1"/>
              </a:solidFill>
            </a:endParaRPr>
          </a:p>
        </p:txBody>
      </p:sp>
      <p:sp>
        <p:nvSpPr>
          <p:cNvPr id="23" name="TextBox 22"/>
          <p:cNvSpPr txBox="1"/>
          <p:nvPr/>
        </p:nvSpPr>
        <p:spPr>
          <a:xfrm>
            <a:off x="6780043" y="5240796"/>
            <a:ext cx="1635618" cy="369332"/>
          </a:xfrm>
          <a:prstGeom prst="rect">
            <a:avLst/>
          </a:prstGeom>
          <a:noFill/>
        </p:spPr>
        <p:txBody>
          <a:bodyPr wrap="square" rtlCol="0">
            <a:spAutoFit/>
          </a:bodyPr>
          <a:lstStyle/>
          <a:p>
            <a:pPr algn="ctr"/>
            <a:r>
              <a:rPr lang="en-US" dirty="0" err="1">
                <a:solidFill>
                  <a:schemeClr val="bg1"/>
                </a:solidFill>
              </a:rPr>
              <a:t>G</a:t>
            </a:r>
            <a:r>
              <a:rPr lang="en-US" dirty="0" err="1" smtClean="0">
                <a:solidFill>
                  <a:schemeClr val="bg1"/>
                </a:solidFill>
              </a:rPr>
              <a:t>eoreferenced</a:t>
            </a:r>
            <a:endParaRPr lang="en-US" dirty="0">
              <a:solidFill>
                <a:schemeClr val="bg1"/>
              </a:solidFill>
            </a:endParaRPr>
          </a:p>
        </p:txBody>
      </p:sp>
      <p:graphicFrame>
        <p:nvGraphicFramePr>
          <p:cNvPr id="32" name="Chart 31"/>
          <p:cNvGraphicFramePr>
            <a:graphicFrameLocks/>
          </p:cNvGraphicFramePr>
          <p:nvPr>
            <p:extLst>
              <p:ext uri="{D42A27DB-BD31-4B8C-83A1-F6EECF244321}">
                <p14:modId xmlns:p14="http://schemas.microsoft.com/office/powerpoint/2010/main" val="2965868317"/>
              </p:ext>
            </p:extLst>
          </p:nvPr>
        </p:nvGraphicFramePr>
        <p:xfrm>
          <a:off x="2309724" y="822711"/>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34" name="TextBox 33"/>
          <p:cNvSpPr txBox="1"/>
          <p:nvPr/>
        </p:nvSpPr>
        <p:spPr>
          <a:xfrm>
            <a:off x="3797234" y="864465"/>
            <a:ext cx="1596980" cy="307777"/>
          </a:xfrm>
          <a:prstGeom prst="rect">
            <a:avLst/>
          </a:prstGeom>
          <a:noFill/>
        </p:spPr>
        <p:txBody>
          <a:bodyPr wrap="square" rtlCol="0">
            <a:spAutoFit/>
          </a:bodyPr>
          <a:lstStyle/>
          <a:p>
            <a:pPr algn="ctr"/>
            <a:r>
              <a:rPr lang="en-US" sz="1400" dirty="0" smtClean="0"/>
              <a:t>May 2013</a:t>
            </a:r>
            <a:endParaRPr lang="en-US" sz="1400" dirty="0"/>
          </a:p>
        </p:txBody>
      </p:sp>
      <p:sp>
        <p:nvSpPr>
          <p:cNvPr id="35" name="TextBox 34"/>
          <p:cNvSpPr txBox="1"/>
          <p:nvPr/>
        </p:nvSpPr>
        <p:spPr>
          <a:xfrm>
            <a:off x="3055624" y="290547"/>
            <a:ext cx="3080200" cy="369332"/>
          </a:xfrm>
          <a:prstGeom prst="rect">
            <a:avLst/>
          </a:prstGeom>
          <a:noFill/>
        </p:spPr>
        <p:txBody>
          <a:bodyPr wrap="square" rtlCol="0">
            <a:spAutoFit/>
          </a:bodyPr>
          <a:lstStyle/>
          <a:p>
            <a:pPr algn="ctr"/>
            <a:r>
              <a:rPr lang="en-US" dirty="0" smtClean="0"/>
              <a:t>Taxonomic Breakdown</a:t>
            </a:r>
            <a:endParaRPr lang="en-US" dirty="0"/>
          </a:p>
        </p:txBody>
      </p:sp>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73980" y="6416842"/>
            <a:ext cx="2855456" cy="421747"/>
          </a:xfrm>
          <a:prstGeom prst="rect">
            <a:avLst/>
          </a:prstGeom>
        </p:spPr>
      </p:pic>
      <p:graphicFrame>
        <p:nvGraphicFramePr>
          <p:cNvPr id="47" name="Chart 46"/>
          <p:cNvGraphicFramePr>
            <a:graphicFrameLocks/>
          </p:cNvGraphicFramePr>
          <p:nvPr>
            <p:extLst>
              <p:ext uri="{D42A27DB-BD31-4B8C-83A1-F6EECF244321}">
                <p14:modId xmlns:p14="http://schemas.microsoft.com/office/powerpoint/2010/main" val="2307145103"/>
              </p:ext>
            </p:extLst>
          </p:nvPr>
        </p:nvGraphicFramePr>
        <p:xfrm>
          <a:off x="2327903" y="3528718"/>
          <a:ext cx="4572000"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48" name="TextBox 47"/>
          <p:cNvSpPr txBox="1"/>
          <p:nvPr/>
        </p:nvSpPr>
        <p:spPr>
          <a:xfrm>
            <a:off x="3813154" y="3555357"/>
            <a:ext cx="1596980" cy="307777"/>
          </a:xfrm>
          <a:prstGeom prst="rect">
            <a:avLst/>
          </a:prstGeom>
          <a:noFill/>
        </p:spPr>
        <p:txBody>
          <a:bodyPr wrap="square" rtlCol="0">
            <a:spAutoFit/>
          </a:bodyPr>
          <a:lstStyle/>
          <a:p>
            <a:pPr algn="ctr"/>
            <a:r>
              <a:rPr lang="en-US" sz="1400" dirty="0" smtClean="0"/>
              <a:t>Sept. 2014</a:t>
            </a:r>
            <a:endParaRPr lang="en-US" sz="1400" dirty="0"/>
          </a:p>
        </p:txBody>
      </p:sp>
    </p:spTree>
    <p:extLst>
      <p:ext uri="{BB962C8B-B14F-4D97-AF65-F5344CB8AC3E}">
        <p14:creationId xmlns:p14="http://schemas.microsoft.com/office/powerpoint/2010/main" val="4099013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20" y="-417096"/>
            <a:ext cx="9529010" cy="730717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420" y="-417096"/>
            <a:ext cx="9529010" cy="7307179"/>
          </a:xfrm>
          <a:prstGeom prst="rect">
            <a:avLst/>
          </a:prstGeom>
        </p:spPr>
      </p:pic>
      <p:sp>
        <p:nvSpPr>
          <p:cNvPr id="4" name="Oval 3"/>
          <p:cNvSpPr/>
          <p:nvPr/>
        </p:nvSpPr>
        <p:spPr>
          <a:xfrm>
            <a:off x="6472183" y="4259402"/>
            <a:ext cx="91440" cy="91440"/>
          </a:xfrm>
          <a:prstGeom prst="ellipse">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72183" y="3809991"/>
            <a:ext cx="91440" cy="91440"/>
          </a:xfrm>
          <a:prstGeom prst="ellipse">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43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90704" y="996287"/>
            <a:ext cx="7762592" cy="5861713"/>
            <a:chOff x="512626" y="192504"/>
            <a:chExt cx="7982169" cy="5803186"/>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626" y="192504"/>
              <a:ext cx="7982169" cy="448777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626" y="2763252"/>
              <a:ext cx="7982169" cy="3232438"/>
            </a:xfrm>
            <a:prstGeom prst="rect">
              <a:avLst/>
            </a:prstGeom>
          </p:spPr>
        </p:pic>
      </p:grpSp>
      <p:sp>
        <p:nvSpPr>
          <p:cNvPr id="6" name="Title 5"/>
          <p:cNvSpPr>
            <a:spLocks noGrp="1"/>
          </p:cNvSpPr>
          <p:nvPr>
            <p:ph type="title"/>
          </p:nvPr>
        </p:nvSpPr>
        <p:spPr>
          <a:xfrm>
            <a:off x="628650" y="-44311"/>
            <a:ext cx="7886700" cy="1325563"/>
          </a:xfrm>
        </p:spPr>
        <p:txBody>
          <a:bodyPr/>
          <a:lstStyle/>
          <a:p>
            <a:pPr algn="ctr"/>
            <a:r>
              <a:rPr lang="en-US" dirty="0" smtClean="0"/>
              <a:t>Digital Atlas of Ancient Life</a:t>
            </a:r>
            <a:endParaRPr lang="en-US" dirty="0"/>
          </a:p>
        </p:txBody>
      </p:sp>
    </p:spTree>
    <p:extLst>
      <p:ext uri="{BB962C8B-B14F-4D97-AF65-F5344CB8AC3E}">
        <p14:creationId xmlns:p14="http://schemas.microsoft.com/office/powerpoint/2010/main" val="2171966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5" name="Group 4"/>
          <p:cNvGrpSpPr/>
          <p:nvPr/>
        </p:nvGrpSpPr>
        <p:grpSpPr>
          <a:xfrm>
            <a:off x="-81806" y="1"/>
            <a:ext cx="9239454" cy="6858000"/>
            <a:chOff x="-13566" y="0"/>
            <a:chExt cx="9157566" cy="7221415"/>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66" y="0"/>
              <a:ext cx="9157566" cy="514861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566" y="3396631"/>
              <a:ext cx="9144001" cy="3824784"/>
            </a:xfrm>
            <a:prstGeom prst="rect">
              <a:avLst/>
            </a:prstGeom>
          </p:spPr>
        </p:pic>
      </p:grpSp>
    </p:spTree>
    <p:extLst>
      <p:ext uri="{BB962C8B-B14F-4D97-AF65-F5344CB8AC3E}">
        <p14:creationId xmlns:p14="http://schemas.microsoft.com/office/powerpoint/2010/main" val="2720664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996" y="1235240"/>
            <a:ext cx="8695499" cy="4888831"/>
          </a:xfrm>
          <a:prstGeom prst="rect">
            <a:avLst/>
          </a:prstGeom>
        </p:spPr>
      </p:pic>
      <p:sp>
        <p:nvSpPr>
          <p:cNvPr id="3" name="Title 2"/>
          <p:cNvSpPr>
            <a:spLocks noGrp="1"/>
          </p:cNvSpPr>
          <p:nvPr>
            <p:ph type="title"/>
          </p:nvPr>
        </p:nvSpPr>
        <p:spPr>
          <a:xfrm>
            <a:off x="628650" y="28244"/>
            <a:ext cx="7886700" cy="1325563"/>
          </a:xfrm>
        </p:spPr>
        <p:txBody>
          <a:bodyPr>
            <a:normAutofit/>
          </a:bodyPr>
          <a:lstStyle/>
          <a:p>
            <a:pPr algn="ctr"/>
            <a:r>
              <a:rPr lang="en-US" b="1" dirty="0" smtClean="0"/>
              <a:t>Specify Web Portal</a:t>
            </a:r>
            <a:endParaRPr lang="en-US" b="1" dirty="0"/>
          </a:p>
        </p:txBody>
      </p:sp>
      <p:sp>
        <p:nvSpPr>
          <p:cNvPr id="4" name="TextBox 3"/>
          <p:cNvSpPr txBox="1"/>
          <p:nvPr/>
        </p:nvSpPr>
        <p:spPr>
          <a:xfrm>
            <a:off x="1363579" y="6320055"/>
            <a:ext cx="6416842" cy="369332"/>
          </a:xfrm>
          <a:prstGeom prst="rect">
            <a:avLst/>
          </a:prstGeom>
          <a:noFill/>
        </p:spPr>
        <p:txBody>
          <a:bodyPr wrap="square" rtlCol="0">
            <a:spAutoFit/>
          </a:bodyPr>
          <a:lstStyle/>
          <a:p>
            <a:pPr algn="ctr"/>
            <a:r>
              <a:rPr lang="en-US" b="1" dirty="0" smtClean="0"/>
              <a:t>http://collections.biodiversity.ku.edu/KUInvertPaleo/</a:t>
            </a:r>
            <a:endParaRPr lang="en-US" dirty="0"/>
          </a:p>
        </p:txBody>
      </p:sp>
    </p:spTree>
    <p:extLst>
      <p:ext uri="{BB962C8B-B14F-4D97-AF65-F5344CB8AC3E}">
        <p14:creationId xmlns:p14="http://schemas.microsoft.com/office/powerpoint/2010/main" val="3665611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1230</TotalTime>
  <Words>878</Words>
  <Application>Microsoft Office PowerPoint</Application>
  <PresentationFormat>On-screen Show (4:3)</PresentationFormat>
  <Paragraphs>66</Paragraphs>
  <Slides>15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Project Aims</vt:lpstr>
      <vt:lpstr>3 major time periods/biogeographic regions:  Ordovician, Pennsylvanian, and Neogene </vt:lpstr>
      <vt:lpstr>Pennsylvanian – Mid-continent</vt:lpstr>
      <vt:lpstr>PowerPoint Presentation</vt:lpstr>
      <vt:lpstr>PowerPoint Presentation</vt:lpstr>
      <vt:lpstr>Digital Atlas of Ancient Life</vt:lpstr>
      <vt:lpstr>PowerPoint Presentation</vt:lpstr>
      <vt:lpstr>Specify Web Portal</vt:lpstr>
      <vt:lpstr>PowerPoint Presentation</vt:lpstr>
      <vt:lpstr>PowerPoint Presentation</vt:lpstr>
      <vt:lpstr>PowerPoint Presentation</vt:lpstr>
      <vt:lpstr>PowerPoint Presentation</vt:lpstr>
      <vt:lpstr>Hystriculina 315 Ma – 290 Ma</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casey</dc:creator>
  <cp:lastModifiedBy>michelle casey</cp:lastModifiedBy>
  <cp:revision>130</cp:revision>
  <dcterms:created xsi:type="dcterms:W3CDTF">2014-09-18T21:24:43Z</dcterms:created>
  <dcterms:modified xsi:type="dcterms:W3CDTF">2014-10-16T19:32:47Z</dcterms:modified>
</cp:coreProperties>
</file>