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60" r:id="rId4"/>
    <p:sldId id="259" r:id="rId5"/>
    <p:sldId id="261" r:id="rId6"/>
    <p:sldId id="262" r:id="rId7"/>
    <p:sldId id="269" r:id="rId8"/>
    <p:sldId id="265" r:id="rId9"/>
    <p:sldId id="266" r:id="rId10"/>
    <p:sldId id="267" r:id="rId11"/>
    <p:sldId id="275" r:id="rId12"/>
    <p:sldId id="276" r:id="rId13"/>
    <p:sldId id="277" r:id="rId14"/>
    <p:sldId id="290" r:id="rId15"/>
    <p:sldId id="279" r:id="rId16"/>
    <p:sldId id="280" r:id="rId17"/>
    <p:sldId id="281" r:id="rId18"/>
    <p:sldId id="283" r:id="rId19"/>
    <p:sldId id="284" r:id="rId20"/>
    <p:sldId id="292" r:id="rId21"/>
    <p:sldId id="293" r:id="rId22"/>
    <p:sldId id="294" r:id="rId23"/>
    <p:sldId id="291" r:id="rId24"/>
    <p:sldId id="288" r:id="rId25"/>
    <p:sldId id="289" r:id="rId2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75" autoAdjust="0"/>
  </p:normalViewPr>
  <p:slideViewPr>
    <p:cSldViewPr>
      <p:cViewPr>
        <p:scale>
          <a:sx n="60" d="100"/>
          <a:sy n="60" d="100"/>
        </p:scale>
        <p:origin x="-1572" y="-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F178DDB-9A5E-4337-B8B1-689576CB95FF}" type="datetimeFigureOut">
              <a:rPr lang="en-US" smtClean="0"/>
              <a:pPr/>
              <a:t>10/28/2014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185FE3E-EB3D-46BA-BDE2-544B85DB5152}"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Thank you for the introduction, Bruce, and thank you all coming out for this first talk of the meeting.  I’d like to begin by acknowledging my collaborators in this research – my PhD advisor, Basil Tikoff, the student that preceded in this research, Paul Riley, and our collaborator at Iowa State, Neal Iverson, as well as our funding sources– the UW-Madison Dept of Geoscience and the Packard Foundation. </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abundant field evidence links the formation of the TFCs to volatiles released from the 85.4 Ma Johnson Granite Porphyry as it was cooling – but how do we explain the fact that the TFCs consist of clustered </a:t>
            </a:r>
            <a:r>
              <a:rPr lang="en-US" sz="1200" i="1" kern="1200" dirty="0" smtClean="0">
                <a:solidFill>
                  <a:schemeClr val="tx1"/>
                </a:solidFill>
                <a:latin typeface="+mn-lt"/>
                <a:ea typeface="+mn-ea"/>
                <a:cs typeface="+mn-cs"/>
              </a:rPr>
              <a:t>extensional</a:t>
            </a:r>
            <a:r>
              <a:rPr lang="en-US" sz="1200" kern="1200" dirty="0" smtClean="0">
                <a:solidFill>
                  <a:schemeClr val="tx1"/>
                </a:solidFill>
                <a:latin typeface="+mn-lt"/>
                <a:ea typeface="+mn-ea"/>
                <a:cs typeface="+mn-cs"/>
              </a:rPr>
              <a:t> fractures?  As I said, linear elastic fracture mechanics fails to explain them, but dynamic fracturing does.  In dynamic fracturing, the accumulation of strain is so rapid that the material inertia becomes important.  In these cases, strain is accumulating so rapidly that there isn’t time for a single fracture to propagate through the material and instead a bifurcating fracture network develops.  This phenomenon has been observed in laboratory experiments and documented in the field in association with bolide impacts.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field evidence links the TFCs with the release of magmatic fluids from the Johnson Granite Porphyry; the clustered extensional fractures within a single TFC tells us that these releases were explosive in nature.</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interpretation for the origin of the TFCs is consistent with previous</a:t>
            </a:r>
            <a:r>
              <a:rPr lang="en-US" baseline="0" dirty="0" smtClean="0"/>
              <a:t> petrological investigations conducted in the Tuolumne Intrusive Suite (the formal name for the series of four plutons).  Bateman (1992) interpreted that the first three units were </a:t>
            </a:r>
            <a:r>
              <a:rPr lang="en-US" baseline="0" dirty="0" err="1" smtClean="0"/>
              <a:t>undersaturated</a:t>
            </a:r>
            <a:r>
              <a:rPr lang="en-US" baseline="0" dirty="0" smtClean="0"/>
              <a:t> with water while Pluton #4 was oversaturated – on the basis of Pluton #4’s fine-grain size and miarolitic cavities.  He writes, “the appearance of this separate fluid phase would quickly increase the volume of the system to a size beyond which the wall and roof rocks could no longer adjust without fracturing.”</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concludes, “eruption of Pluton</a:t>
            </a:r>
            <a:r>
              <a:rPr lang="en-US" baseline="0" dirty="0" smtClean="0"/>
              <a:t> #4 was it’s final stage of emplacement.”  The difference between the magmas being under/over saturated with volatiles explains why TFCs are only observed around the margins of Pluton #4.</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 is the background,</a:t>
            </a:r>
            <a:r>
              <a:rPr lang="en-US" baseline="0" dirty="0" smtClean="0"/>
              <a:t> now we come to my PhD research.  What influence have these things had on the geomorphology of the Tuolumne Meadows area?  To answer that question, it would be nice if there was a second Tuolumne Meadows, one identical to the real one in all ways, except lacking in TFCs.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are fortunate, this is an analogy that the Sierra Nevada (USA) has provided us with.  70 km to the SE of Tuolumne Meadows there is another series of Cretaceous plutons that are the same composition and age – but without TFCs – that provides a natural experiment for us.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a:t>
            </a:r>
            <a:r>
              <a:rPr lang="en-US" baseline="0" dirty="0" smtClean="0"/>
              <a:t> than a few percent difference in the average concentration of plagioclase, the two plutons are virtually identical.  Both contain these large feldspar megacrysts that the French refer to has “horse’s teeth” – they are “horse teeth granites.”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Critical, there are almost no TFCs in the Mono</a:t>
            </a:r>
            <a:r>
              <a:rPr lang="en-US" baseline="0" dirty="0" smtClean="0"/>
              <a:t> Recesses, that is the field area to the south.  In 25-30 days of fieldwork there, I have seen 2 TFCs.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the two landscapes;</a:t>
            </a:r>
            <a:r>
              <a:rPr lang="en-US" baseline="0" dirty="0" smtClean="0"/>
              <a:t> note their differences.  The southern, TFC-lacking, landscape has greater relief and is a collection of classic U-shaped glaciated valleys.  In contrast, Tuolumne Meadows – in the north – is anomalously broad and open.  Therefore, we conclude this breadth and openness to the landscape is due to the presence of TFCs in the Tuolumne Meadows area.</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led Basil to quip</a:t>
            </a:r>
            <a:r>
              <a:rPr lang="en-US" baseline="0" dirty="0" smtClean="0"/>
              <a:t> that the two landscapes are Bedrock Twins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Geomorphic Cousins.  They are similar – but have been shaped by glaciation – but strikingly different in relief and slopes.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Our central argument is this: Tuolumne Meadows, in Yosemite National Park – one of the most visited areas in one of the most visited National Parks in the United States – is the geomorphic legacy of explosive volcanic events that occurred during the Cretaceous Period.  These explosive events fractured the surrounding rock in an unusual way – in a style of fracturing only recently recognized – and these profound fractures have enabled enhanced erosion of the Tuolumne Meadows area, thus explaining the area’s abnormally broad and open topography.</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TFCs are isolated</a:t>
            </a:r>
            <a:r>
              <a:rPr lang="en-US" baseline="0" dirty="0" smtClean="0"/>
              <a:t>, there is little geomorphic impact, regardless of their orientation relative to ice flow.</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are clusters of TFCs – the individual</a:t>
            </a:r>
            <a:r>
              <a:rPr lang="en-US" baseline="0" dirty="0" smtClean="0"/>
              <a:t> fractures within TFCs are clustered, but the TFCs themselves may also be clustered – then the more fractured areas will be more rapidly eroded.  If ice was flowing parallel to the TFCs, then a sharp ridge will be left behind.  Such an example is Matthes Crest, just south of Tuolumne Meadows.  Alternatively, if these TFC concentrations were oriented perpendicular to ice flow, then a roche moutonnée, such as Lembert Dome, will be formed.  All the best climbing in the Tuolumne Meadows area – Matthes Crest, Lembert Dome, and Cathedral Peak – owes their origin to the enhanced erosion of TFC-laden areas.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is uniformly a lot of fracturing</a:t>
            </a:r>
            <a:r>
              <a:rPr lang="en-US" baseline="0" dirty="0" smtClean="0"/>
              <a:t> and the ice was flowing parallel to the TFCs, the TFCs themselves will be eroded out, but the intervening panels of rock will be left behind, forming a series of bedrock fins that render travel perpendicular to the TFCs arduous.  Lastly, if there was a concentration of TFCs perpendicular to ice flow, then the intervening panels of rock were blown out by glaciation along with the TFCs, forming a broad and open area, such as Tuolumne Meadows.</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 details</a:t>
            </a:r>
            <a:r>
              <a:rPr lang="en-US" baseline="0" dirty="0" smtClean="0"/>
              <a:t> will be coming to a mailbox near you soon!  (November 2014 issue of GSA Today).</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23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Tuolumne Meadows is located in the eastern portion of Yosemite National Park, in the Sierra Nevada Mountains of California, and it is possibly the largest sub-alpine meadow in the Sierra Nevada.  Relative to other areas near it, it is certainly anonymously broad and open.  This broad and open topography is the result – we argue – of glacial erosion of Tabular Fracture Clusters – or</a:t>
            </a:r>
          </a:p>
          <a:p>
            <a:endParaRPr lang="en-US" dirty="0"/>
          </a:p>
        </p:txBody>
      </p:sp>
      <p:sp>
        <p:nvSpPr>
          <p:cNvPr id="4" name="Slide Number Placeholder 3"/>
          <p:cNvSpPr>
            <a:spLocks noGrp="1"/>
          </p:cNvSpPr>
          <p:nvPr>
            <p:ph type="sldNum" sz="quarter" idx="10"/>
          </p:nvPr>
        </p:nvSpPr>
        <p:spPr/>
        <p:txBody>
          <a:bodyPr/>
          <a:lstStyle/>
          <a:p>
            <a:fld id="{01D87559-4EBA-4782-8159-DF99544FAD5F}"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TFCs – and if you’ve never heard of them before that is probably because they weren’t a part of the scientific  lexicon until 2010, when two of my coauthors – Paul Riley and Basil Tikoff – described the Tuolumne Meadows outcrops in the Journal of Structural Geology.  The term “Tabular Fracture Cluster” is strictly non-genetic, simply describing the features, which are “linear zones of sub-parallel, densely spaced fractures, approximately 4-40 cm wide and 3-100 m long.”</a:t>
            </a:r>
            <a:endParaRPr lang="en-US" dirty="0"/>
          </a:p>
        </p:txBody>
      </p:sp>
      <p:sp>
        <p:nvSpPr>
          <p:cNvPr id="4" name="Slide Number Placeholder 3"/>
          <p:cNvSpPr>
            <a:spLocks noGrp="1"/>
          </p:cNvSpPr>
          <p:nvPr>
            <p:ph type="sldNum" sz="quarter" idx="10"/>
          </p:nvPr>
        </p:nvSpPr>
        <p:spPr/>
        <p:txBody>
          <a:bodyPr/>
          <a:lstStyle/>
          <a:p>
            <a:fld id="{01D87559-4EBA-4782-8159-DF99544FAD5F}"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defining characteristic of TFCs is that they are clustered </a:t>
            </a:r>
            <a:r>
              <a:rPr lang="en-US" sz="1200" i="1" kern="1200" dirty="0" smtClean="0">
                <a:solidFill>
                  <a:schemeClr val="tx1"/>
                </a:solidFill>
                <a:latin typeface="+mn-lt"/>
                <a:ea typeface="+mn-ea"/>
                <a:cs typeface="+mn-cs"/>
              </a:rPr>
              <a:t>extensional</a:t>
            </a:r>
            <a:r>
              <a:rPr lang="en-US" sz="1200" kern="1200" dirty="0" smtClean="0">
                <a:solidFill>
                  <a:schemeClr val="tx1"/>
                </a:solidFill>
                <a:latin typeface="+mn-lt"/>
                <a:ea typeface="+mn-ea"/>
                <a:cs typeface="+mn-cs"/>
              </a:rPr>
              <a:t> fractures.  This is unusual because while shear fractures and faults can be clustered, joints and other extensional fractures generally aren’t.  Furthermore, linear-elastic theory, which successfully predicts the regular spacing of joints in a particular location and lithology, can’t explain why TFCs are clustered.</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 what are the TFCs and how did they form?  That was Paul Riley’s PhD.  As I preluded to at the beginning of my talk – Paul documented a connection between the TFCs and magmatic processes within the cooling Cretaceous pluton that underlies Tuolumne Meadows.  Three pieces of evidence support this conclusion.</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First, there is the map distribution of TFCs.  There are four plutons in the Tuolumne Intrusive Suite and they are arranged in an approximately concentric pattern.  The plutons become younger and more siliceous toward the middle.  Calling the outermost pluton </a:t>
            </a:r>
            <a:r>
              <a:rPr lang="en-US" sz="1200" kern="1200" dirty="0" err="1" smtClean="0">
                <a:solidFill>
                  <a:schemeClr val="tx1"/>
                </a:solidFill>
                <a:latin typeface="+mn-lt"/>
                <a:ea typeface="+mn-ea"/>
                <a:cs typeface="+mn-cs"/>
              </a:rPr>
              <a:t>Pluton</a:t>
            </a:r>
            <a:r>
              <a:rPr lang="en-US" sz="1200" kern="1200" dirty="0" smtClean="0">
                <a:solidFill>
                  <a:schemeClr val="tx1"/>
                </a:solidFill>
                <a:latin typeface="+mn-lt"/>
                <a:ea typeface="+mn-ea"/>
                <a:cs typeface="+mn-cs"/>
              </a:rPr>
              <a:t> #1 and the innermost one Pluton #4, the TFCs are only found in Pluton #3, but they are most concentrated and best developed adjacent to Pluton #4.</a:t>
            </a:r>
            <a:r>
              <a:rPr lang="en-US" sz="1200" kern="1200" baseline="0" dirty="0" smtClean="0">
                <a:solidFill>
                  <a:schemeClr val="tx1"/>
                </a:solidFill>
                <a:latin typeface="+mn-lt"/>
                <a:ea typeface="+mn-ea"/>
                <a:cs typeface="+mn-cs"/>
              </a:rPr>
              <a:t>  For those of you that know the area, Pluton #3 is the Cathedral Peak Granodiorite and Pluton #4 is the Johnson Granite Porphyry.</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are the data that supports that statement.  All the plutons, except Pluton #4, which is in red, have been removed from the image.  The heavy black line outlines the near-surface extent of Pluton #4, as determined by a gravity study.  In dark blue are the areas where the distance between adjacent TFCs (perpendicular to their strike) is 2 m or less.  The light blue areas are where the distance is 2-5 m.  The yellow represents area of surficial cover, so there may – or may not – be TFCs under that region.  So, there is a clear connection between the TFCs and Pluton #4.</a:t>
            </a:r>
            <a:endParaRPr lang="en-US" dirty="0"/>
          </a:p>
        </p:txBody>
      </p:sp>
      <p:sp>
        <p:nvSpPr>
          <p:cNvPr id="4" name="Slide Number Placeholder 3"/>
          <p:cNvSpPr>
            <a:spLocks noGrp="1"/>
          </p:cNvSpPr>
          <p:nvPr>
            <p:ph type="sldNum" sz="quarter" idx="10"/>
          </p:nvPr>
        </p:nvSpPr>
        <p:spPr/>
        <p:txBody>
          <a:bodyPr/>
          <a:lstStyle/>
          <a:p>
            <a:fld id="{01D87559-4EBA-4782-8159-DF99544FAD5F}"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Second, at the outcrop scale, there are clear linkages between the TFCs and fluid-rich structures within the pluton – such as miarolitic cavities and these “spherical alteration structures.”  Here, a TFC can be seen emanating fully formed out of a spherical alteration zone.  So, there is a clear</a:t>
            </a:r>
            <a:r>
              <a:rPr lang="en-US" sz="1200" kern="1200" baseline="0" dirty="0" smtClean="0">
                <a:solidFill>
                  <a:schemeClr val="tx1"/>
                </a:solidFill>
                <a:latin typeface="+mn-lt"/>
                <a:ea typeface="+mn-ea"/>
                <a:cs typeface="+mn-cs"/>
              </a:rPr>
              <a:t> connection between fluids emanating out of Pluton #4 as it cooled.</a:t>
            </a:r>
            <a:endParaRPr lang="en-US" dirty="0"/>
          </a:p>
        </p:txBody>
      </p:sp>
      <p:sp>
        <p:nvSpPr>
          <p:cNvPr id="4" name="Slide Number Placeholder 3"/>
          <p:cNvSpPr>
            <a:spLocks noGrp="1"/>
          </p:cNvSpPr>
          <p:nvPr>
            <p:ph type="sldNum" sz="quarter" idx="10"/>
          </p:nvPr>
        </p:nvSpPr>
        <p:spPr/>
        <p:txBody>
          <a:bodyPr/>
          <a:lstStyle/>
          <a:p>
            <a:fld id="{3185FE3E-EB3D-46BA-BDE2-544B85DB5152}"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982BFC-43C6-4CC3-B491-EEA6321ED9A6}" type="datetimeFigureOut">
              <a:rPr lang="en-US" smtClean="0"/>
              <a:pPr/>
              <a:t>10/28/2014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E86E48-C526-4547-86DE-A879030C0B1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982BFC-43C6-4CC3-B491-EEA6321ED9A6}" type="datetimeFigureOut">
              <a:rPr lang="en-US" smtClean="0"/>
              <a:pPr/>
              <a:t>10/28/2014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86E48-C526-4547-86DE-A879030C0B1B}"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ichard Becker\Pictures\Sierra 2011\Heidi's Flight Home\P1020104b.jpg"/>
          <p:cNvPicPr>
            <a:picLocks noChangeAspect="1" noChangeArrowheads="1"/>
          </p:cNvPicPr>
          <p:nvPr/>
        </p:nvPicPr>
        <p:blipFill>
          <a:blip r:embed="rId3" cstate="print"/>
          <a:srcRect/>
          <a:stretch>
            <a:fillRect/>
          </a:stretch>
        </p:blipFill>
        <p:spPr bwMode="auto">
          <a:xfrm>
            <a:off x="-109538" y="0"/>
            <a:ext cx="9363076" cy="6913563"/>
          </a:xfrm>
          <a:prstGeom prst="rect">
            <a:avLst/>
          </a:prstGeom>
          <a:noFill/>
        </p:spPr>
      </p:pic>
      <p:sp>
        <p:nvSpPr>
          <p:cNvPr id="2" name="Title 1"/>
          <p:cNvSpPr>
            <a:spLocks noGrp="1"/>
          </p:cNvSpPr>
          <p:nvPr>
            <p:ph type="ctrTitle"/>
          </p:nvPr>
        </p:nvSpPr>
        <p:spPr>
          <a:xfrm>
            <a:off x="457200" y="152400"/>
            <a:ext cx="8382000" cy="1752600"/>
          </a:xfrm>
        </p:spPr>
        <p:txBody>
          <a:bodyPr>
            <a:normAutofit/>
          </a:bodyPr>
          <a:lstStyle/>
          <a:p>
            <a:pPr algn="l"/>
            <a:r>
              <a:rPr lang="en-US" sz="3600" b="1" dirty="0" smtClean="0">
                <a:solidFill>
                  <a:schemeClr val="bg1"/>
                </a:solidFill>
              </a:rPr>
              <a:t>Preexisting Fractures and the Formation of an Iconic Landscape: Tuolumne Meadows, Yosemite National Park, USA</a:t>
            </a:r>
            <a:endParaRPr lang="en-US" sz="3600" b="1" dirty="0">
              <a:solidFill>
                <a:schemeClr val="bg1"/>
              </a:solidFill>
            </a:endParaRPr>
          </a:p>
        </p:txBody>
      </p:sp>
      <p:sp>
        <p:nvSpPr>
          <p:cNvPr id="6" name="Subtitle 2"/>
          <p:cNvSpPr txBox="1">
            <a:spLocks/>
          </p:cNvSpPr>
          <p:nvPr/>
        </p:nvSpPr>
        <p:spPr>
          <a:xfrm>
            <a:off x="457200" y="1828800"/>
            <a:ext cx="7924800" cy="12192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1"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Richard A. Becker </a:t>
            </a:r>
            <a:r>
              <a:rPr kumimoji="0" lang="en-US" sz="2400"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and</a:t>
            </a:r>
            <a:r>
              <a:rPr kumimoji="0" lang="en-US" sz="2400" b="1"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 Basil Tikoff</a:t>
            </a:r>
            <a:r>
              <a:rPr kumimoji="0" lang="en-US" sz="2400" b="1" i="0" u="none" strike="noStrike" kern="400" cap="none" spc="0" normalizeH="0" noProof="0" dirty="0" smtClean="0">
                <a:ln>
                  <a:noFill/>
                </a:ln>
                <a:solidFill>
                  <a:schemeClr val="bg1">
                    <a:lumMod val="85000"/>
                    <a:lumOff val="15000"/>
                  </a:schemeClr>
                </a:solidFill>
                <a:effectLst/>
                <a:uLnTx/>
                <a:uFillTx/>
                <a:latin typeface="+mn-lt"/>
                <a:ea typeface="+mn-ea"/>
                <a:cs typeface="+mn-cs"/>
              </a:rPr>
              <a:t> –</a:t>
            </a:r>
            <a:r>
              <a:rPr kumimoji="0" lang="en-US" sz="2400" i="0" u="none" strike="noStrike" kern="400" cap="none" spc="0" normalizeH="0" noProof="0" dirty="0" smtClean="0">
                <a:ln>
                  <a:noFill/>
                </a:ln>
                <a:solidFill>
                  <a:schemeClr val="bg1">
                    <a:lumMod val="85000"/>
                    <a:lumOff val="15000"/>
                  </a:schemeClr>
                </a:solidFill>
                <a:effectLst/>
                <a:uLnTx/>
                <a:uFillTx/>
                <a:latin typeface="+mn-lt"/>
                <a:ea typeface="+mn-ea"/>
                <a:cs typeface="+mn-cs"/>
              </a:rPr>
              <a:t> UW-Madison</a:t>
            </a:r>
            <a:endParaRPr kumimoji="0" lang="en-US" sz="2400" b="0" i="0" u="none" strike="noStrike" kern="400" cap="none" spc="0" normalizeH="0" baseline="0" noProof="0" dirty="0" smtClean="0">
              <a:ln>
                <a:noFill/>
              </a:ln>
              <a:solidFill>
                <a:schemeClr val="bg1">
                  <a:lumMod val="85000"/>
                  <a:lumOff val="15000"/>
                </a:scheme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1"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Paul R. Riley</a:t>
            </a:r>
            <a:r>
              <a:rPr lang="en-US" sz="2400" b="1" kern="400" noProof="0" dirty="0">
                <a:solidFill>
                  <a:schemeClr val="bg1">
                    <a:lumMod val="85000"/>
                    <a:lumOff val="15000"/>
                  </a:schemeClr>
                </a:solidFill>
              </a:rPr>
              <a:t> </a:t>
            </a:r>
            <a:r>
              <a:rPr lang="en-US" sz="2400" b="1" kern="400" noProof="0" dirty="0" smtClean="0">
                <a:solidFill>
                  <a:schemeClr val="bg1">
                    <a:lumMod val="85000"/>
                    <a:lumOff val="15000"/>
                  </a:schemeClr>
                </a:solidFill>
              </a:rPr>
              <a:t>–</a:t>
            </a:r>
            <a:r>
              <a:rPr lang="en-US" sz="2400" kern="400" noProof="0" dirty="0" smtClean="0">
                <a:solidFill>
                  <a:schemeClr val="bg1">
                    <a:lumMod val="85000"/>
                    <a:lumOff val="15000"/>
                  </a:schemeClr>
                </a:solidFill>
              </a:rPr>
              <a:t> ExxonMobil</a:t>
            </a:r>
            <a:r>
              <a:rPr kumimoji="0" lang="en-US" sz="2400" b="0" i="0" u="none" strike="noStrike" kern="400" cap="none" spc="0" normalizeH="0" noProof="0" dirty="0" smtClean="0">
                <a:ln>
                  <a:noFill/>
                </a:ln>
                <a:solidFill>
                  <a:schemeClr val="bg1">
                    <a:lumMod val="85000"/>
                    <a:lumOff val="15000"/>
                  </a:schemeClr>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1"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Neal R. Iverson</a:t>
            </a:r>
            <a:r>
              <a:rPr lang="en-US" sz="2400" kern="400" noProof="0" dirty="0">
                <a:solidFill>
                  <a:schemeClr val="bg1">
                    <a:lumMod val="85000"/>
                    <a:lumOff val="15000"/>
                  </a:schemeClr>
                </a:solidFill>
              </a:rPr>
              <a:t> </a:t>
            </a:r>
            <a:r>
              <a:rPr lang="en-US" sz="2400" b="1" kern="400" noProof="0" dirty="0" smtClean="0">
                <a:solidFill>
                  <a:schemeClr val="bg1">
                    <a:lumMod val="85000"/>
                    <a:lumOff val="15000"/>
                  </a:schemeClr>
                </a:solidFill>
              </a:rPr>
              <a:t>–</a:t>
            </a:r>
            <a:r>
              <a:rPr lang="en-US" sz="2400" kern="400" noProof="0" dirty="0" smtClean="0">
                <a:solidFill>
                  <a:schemeClr val="bg1">
                    <a:lumMod val="85000"/>
                    <a:lumOff val="15000"/>
                  </a:schemeClr>
                </a:solidFill>
              </a:rPr>
              <a:t> Iowa </a:t>
            </a:r>
            <a:r>
              <a:rPr kumimoji="0" lang="en-US" sz="2400" b="0" i="0" u="none" strike="noStrike" kern="400" cap="none" spc="0" normalizeH="0" baseline="0" noProof="0" dirty="0" smtClean="0">
                <a:ln>
                  <a:noFill/>
                </a:ln>
                <a:solidFill>
                  <a:schemeClr val="bg1">
                    <a:lumMod val="85000"/>
                    <a:lumOff val="15000"/>
                  </a:schemeClr>
                </a:solidFill>
                <a:effectLst/>
                <a:uLnTx/>
                <a:uFillTx/>
                <a:latin typeface="+mn-lt"/>
                <a:ea typeface="+mn-ea"/>
                <a:cs typeface="+mn-cs"/>
              </a:rPr>
              <a:t>State University</a:t>
            </a:r>
          </a:p>
        </p:txBody>
      </p:sp>
      <p:sp>
        <p:nvSpPr>
          <p:cNvPr id="5" name="TextBox 4"/>
          <p:cNvSpPr txBox="1"/>
          <p:nvPr/>
        </p:nvSpPr>
        <p:spPr>
          <a:xfrm>
            <a:off x="228600" y="6400800"/>
            <a:ext cx="2035429" cy="369332"/>
          </a:xfrm>
          <a:prstGeom prst="rect">
            <a:avLst/>
          </a:prstGeom>
          <a:noFill/>
        </p:spPr>
        <p:txBody>
          <a:bodyPr wrap="none" rtlCol="0">
            <a:spAutoFit/>
          </a:bodyPr>
          <a:lstStyle/>
          <a:p>
            <a:r>
              <a:rPr lang="en-US" dirty="0" smtClean="0">
                <a:solidFill>
                  <a:schemeClr val="tx1">
                    <a:lumMod val="65000"/>
                  </a:schemeClr>
                </a:solidFill>
              </a:rPr>
              <a:t>Photo: </a:t>
            </a:r>
            <a:r>
              <a:rPr lang="en-US" dirty="0" smtClean="0">
                <a:solidFill>
                  <a:schemeClr val="tx1">
                    <a:lumMod val="75000"/>
                  </a:schemeClr>
                </a:solidFill>
              </a:rPr>
              <a:t>Heidi</a:t>
            </a:r>
            <a:r>
              <a:rPr lang="en-US" dirty="0" smtClean="0">
                <a:solidFill>
                  <a:schemeClr val="tx1">
                    <a:lumMod val="65000"/>
                  </a:schemeClr>
                </a:solidFill>
              </a:rPr>
              <a:t> Crosby</a:t>
            </a:r>
            <a:endParaRPr lang="en-US" dirty="0">
              <a:solidFill>
                <a:schemeClr val="tx1">
                  <a:lumMod val="65000"/>
                </a:schemeClr>
              </a:solidFill>
            </a:endParaRPr>
          </a:p>
        </p:txBody>
      </p:sp>
      <p:grpSp>
        <p:nvGrpSpPr>
          <p:cNvPr id="16" name="Group 15"/>
          <p:cNvGrpSpPr/>
          <p:nvPr/>
        </p:nvGrpSpPr>
        <p:grpSpPr>
          <a:xfrm>
            <a:off x="4800600" y="5410200"/>
            <a:ext cx="4114800" cy="1216152"/>
            <a:chOff x="533400" y="3051048"/>
            <a:chExt cx="4114800" cy="1216152"/>
          </a:xfrm>
        </p:grpSpPr>
        <p:grpSp>
          <p:nvGrpSpPr>
            <p:cNvPr id="12" name="Group 11"/>
            <p:cNvGrpSpPr/>
            <p:nvPr/>
          </p:nvGrpSpPr>
          <p:grpSpPr>
            <a:xfrm>
              <a:off x="1905000" y="3051048"/>
              <a:ext cx="2743200" cy="1216152"/>
              <a:chOff x="2171700" y="3810000"/>
              <a:chExt cx="2743200" cy="1216152"/>
            </a:xfrm>
          </p:grpSpPr>
          <p:sp>
            <p:nvSpPr>
              <p:cNvPr id="11" name="Rectangle 10"/>
              <p:cNvSpPr/>
              <p:nvPr/>
            </p:nvSpPr>
            <p:spPr>
              <a:xfrm>
                <a:off x="2171700" y="3810000"/>
                <a:ext cx="2743200" cy="1216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C:\Users\Richard Becker\Documents\PhD\Presentations\GSA 2014\GSA Talk 2014\Figures\Packard Logo - 300wide.jpg"/>
              <p:cNvPicPr>
                <a:picLocks noChangeAspect="1" noChangeArrowheads="1"/>
              </p:cNvPicPr>
              <p:nvPr/>
            </p:nvPicPr>
            <p:blipFill>
              <a:blip r:embed="rId4" cstate="print"/>
              <a:srcRect/>
              <a:stretch>
                <a:fillRect/>
              </a:stretch>
            </p:blipFill>
            <p:spPr bwMode="auto">
              <a:xfrm>
                <a:off x="2171700" y="3901345"/>
                <a:ext cx="2743200" cy="1033463"/>
              </a:xfrm>
              <a:prstGeom prst="rect">
                <a:avLst/>
              </a:prstGeom>
              <a:noFill/>
            </p:spPr>
          </p:pic>
        </p:grpSp>
        <p:pic>
          <p:nvPicPr>
            <p:cNvPr id="1031" name="Picture 7" descr="C:\Users\Richard Becker\Documents\PhD\Presentations\GSA 2014\GSA Talk 2014\Figures\GeoBucky - 133high.jpg"/>
            <p:cNvPicPr>
              <a:picLocks noChangeAspect="1" noChangeArrowheads="1"/>
            </p:cNvPicPr>
            <p:nvPr/>
          </p:nvPicPr>
          <p:blipFill>
            <a:blip r:embed="rId5" cstate="print"/>
            <a:srcRect/>
            <a:stretch>
              <a:fillRect/>
            </a:stretch>
          </p:blipFill>
          <p:spPr bwMode="auto">
            <a:xfrm>
              <a:off x="533400" y="3051048"/>
              <a:ext cx="1216025" cy="1216025"/>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Clustering = Dynamic Fracturing</a:t>
            </a:r>
            <a:endParaRPr lang="en-US" dirty="0"/>
          </a:p>
        </p:txBody>
      </p:sp>
      <p:pic>
        <p:nvPicPr>
          <p:cNvPr id="9" name="Picture 2" descr="C:\Users\Richard Becker\Pictures\Sierra 2010\P1090353 continuation of transect - abt 1 m S of last but on strike - duto pebbly cover over fractures in TFC 20Aug2010 - 1024pixels.jpg"/>
          <p:cNvPicPr>
            <a:picLocks noGrp="1" noChangeAspect="1" noChangeArrowheads="1"/>
          </p:cNvPicPr>
          <p:nvPr>
            <p:ph idx="1"/>
          </p:nvPr>
        </p:nvPicPr>
        <p:blipFill>
          <a:blip r:embed="rId3" cstate="print"/>
          <a:srcRect/>
          <a:stretch>
            <a:fillRect/>
          </a:stretch>
        </p:blipFill>
        <p:spPr bwMode="auto">
          <a:xfrm>
            <a:off x="1554691" y="1600200"/>
            <a:ext cx="6034617" cy="452596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Miarolitic cavities indicate the presence of a separate fluid phase.</a:t>
            </a:r>
            <a:endParaRPr lang="en-US" sz="3600" dirty="0"/>
          </a:p>
        </p:txBody>
      </p:sp>
      <p:pic>
        <p:nvPicPr>
          <p:cNvPr id="17" name="Content Placeholder 16" descr="P1040212 Johnson Granite Porphyry - Are these Miarolitic CavitiesQ - 800wide - 8-5 ratio - scale - 18Sept2014.jpg"/>
          <p:cNvPicPr>
            <a:picLocks noGrp="1" noChangeAspect="1"/>
          </p:cNvPicPr>
          <p:nvPr>
            <p:ph idx="1"/>
          </p:nvPr>
        </p:nvPicPr>
        <p:blipFill>
          <a:blip r:embed="rId3" cstate="print"/>
          <a:stretch>
            <a:fillRect/>
          </a:stretch>
        </p:blipFill>
        <p:spPr>
          <a:xfrm>
            <a:off x="951229" y="1600200"/>
            <a:ext cx="7241541" cy="4525963"/>
          </a:xfrm>
        </p:spPr>
      </p:pic>
      <p:sp>
        <p:nvSpPr>
          <p:cNvPr id="19" name="Rounded Rectangle 18"/>
          <p:cNvSpPr/>
          <p:nvPr/>
        </p:nvSpPr>
        <p:spPr>
          <a:xfrm>
            <a:off x="5029200" y="4038600"/>
            <a:ext cx="3505200" cy="23622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6350"/>
            <a:r>
              <a:rPr lang="en-US" dirty="0" smtClean="0"/>
              <a:t>“The appearance of this separate fluid phase would quickly increase the volume of the system to a size beyond which the wall and roof rocks could no longer adjust without fracturing…”</a:t>
            </a:r>
          </a:p>
          <a:p>
            <a:pPr indent="6350"/>
            <a:r>
              <a:rPr lang="en-US" dirty="0" smtClean="0"/>
              <a:t>(Bateman, 1992, p. 144)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smtClean="0"/>
              <a:t>Miarolitic cavities indicate the presence of a separate fluid phase.</a:t>
            </a:r>
            <a:endParaRPr lang="en-US" sz="3600" dirty="0"/>
          </a:p>
        </p:txBody>
      </p:sp>
      <p:pic>
        <p:nvPicPr>
          <p:cNvPr id="17" name="Content Placeholder 16" descr="P1040212 Johnson Granite Porphyry - Are these Miarolitic CavitiesQ - 800wide - 8-5 ratio - scale - 18Sept2014.jpg"/>
          <p:cNvPicPr>
            <a:picLocks noGrp="1" noChangeAspect="1"/>
          </p:cNvPicPr>
          <p:nvPr>
            <p:ph idx="1"/>
          </p:nvPr>
        </p:nvPicPr>
        <p:blipFill>
          <a:blip r:embed="rId3" cstate="print"/>
          <a:stretch>
            <a:fillRect/>
          </a:stretch>
        </p:blipFill>
        <p:spPr>
          <a:xfrm>
            <a:off x="951229" y="1600200"/>
            <a:ext cx="7241541" cy="4525963"/>
          </a:xfrm>
        </p:spPr>
      </p:pic>
      <p:sp>
        <p:nvSpPr>
          <p:cNvPr id="19" name="Rounded Rectangle 18"/>
          <p:cNvSpPr/>
          <p:nvPr/>
        </p:nvSpPr>
        <p:spPr>
          <a:xfrm>
            <a:off x="5029200" y="4648200"/>
            <a:ext cx="3505200" cy="16764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“Eruption and solidification of the Johnson Granite Porphyry was [the] final stage of emplacement.” </a:t>
            </a:r>
          </a:p>
          <a:p>
            <a:r>
              <a:rPr lang="en-US" dirty="0" smtClean="0"/>
              <a:t>(Bateman, 1992, p. 70)</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1020104b - Tuolumne Meadows from the air by Heidi 19July2011.jpg"/>
          <p:cNvPicPr>
            <a:picLocks noGrp="1" noChangeAspect="1"/>
          </p:cNvPicPr>
          <p:nvPr>
            <p:ph idx="1"/>
          </p:nvPr>
        </p:nvPicPr>
        <p:blipFill>
          <a:blip r:embed="rId3" cstate="print"/>
          <a:stretch>
            <a:fillRect/>
          </a:stretch>
        </p:blipFill>
        <p:spPr>
          <a:xfrm>
            <a:off x="-72571" y="0"/>
            <a:ext cx="9289143" cy="6858000"/>
          </a:xfrm>
        </p:spPr>
      </p:pic>
      <p:sp>
        <p:nvSpPr>
          <p:cNvPr id="2" name="Title 1"/>
          <p:cNvSpPr>
            <a:spLocks noGrp="1"/>
          </p:cNvSpPr>
          <p:nvPr>
            <p:ph type="title"/>
          </p:nvPr>
        </p:nvSpPr>
        <p:spPr/>
        <p:txBody>
          <a:bodyPr>
            <a:normAutofit/>
          </a:bodyPr>
          <a:lstStyle/>
          <a:p>
            <a:r>
              <a:rPr lang="en-US" dirty="0" smtClean="0">
                <a:solidFill>
                  <a:schemeClr val="bg1"/>
                </a:solidFill>
              </a:rPr>
              <a:t>Geomorphic Influence of the TFCs?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5D2ADDA4-F3AF-4181-B9F1-BF29914264E0}"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D2ADDA4-F3AF-4181-B9F1-BF29914264E0}" type="slidenum">
              <a:rPr lang="en-US" smtClean="0"/>
              <a:pPr/>
              <a:t>14</a:t>
            </a:fld>
            <a:endParaRPr lang="en-US" dirty="0"/>
          </a:p>
        </p:txBody>
      </p:sp>
      <p:pic>
        <p:nvPicPr>
          <p:cNvPr id="1026" name="Picture 2" descr="C:\Users\Richard Becker\Documents\PhD\Presentations\YOSE Forum &amp; Parson's Talk\Images\GeoMap8 - Geology of Both TM and MR - no seds.jpg"/>
          <p:cNvPicPr>
            <a:picLocks noChangeAspect="1" noChangeArrowheads="1"/>
          </p:cNvPicPr>
          <p:nvPr/>
        </p:nvPicPr>
        <p:blipFill>
          <a:blip r:embed="rId3" cstate="print"/>
          <a:srcRect/>
          <a:stretch>
            <a:fillRect/>
          </a:stretch>
        </p:blipFill>
        <p:spPr bwMode="auto">
          <a:xfrm>
            <a:off x="134470" y="-1"/>
            <a:ext cx="8875060" cy="685800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Identical Bedrock</a:t>
            </a:r>
            <a:endParaRPr lang="en-US" dirty="0"/>
          </a:p>
        </p:txBody>
      </p:sp>
      <p:sp>
        <p:nvSpPr>
          <p:cNvPr id="25" name="TextBox 24"/>
          <p:cNvSpPr txBox="1"/>
          <p:nvPr/>
        </p:nvSpPr>
        <p:spPr>
          <a:xfrm>
            <a:off x="457200" y="5334000"/>
            <a:ext cx="4038600" cy="646331"/>
          </a:xfrm>
          <a:prstGeom prst="rect">
            <a:avLst/>
          </a:prstGeom>
          <a:noFill/>
        </p:spPr>
        <p:txBody>
          <a:bodyPr wrap="square" rtlCol="0">
            <a:spAutoFit/>
          </a:bodyPr>
          <a:lstStyle/>
          <a:p>
            <a:pPr algn="ctr"/>
            <a:r>
              <a:rPr lang="en-US" dirty="0" smtClean="0"/>
              <a:t>Cathedral Peak Granodiorite</a:t>
            </a:r>
          </a:p>
          <a:p>
            <a:pPr algn="ctr"/>
            <a:r>
              <a:rPr lang="en-US" dirty="0" smtClean="0"/>
              <a:t>Pluton #3</a:t>
            </a:r>
            <a:endParaRPr lang="en-US" dirty="0"/>
          </a:p>
        </p:txBody>
      </p:sp>
      <p:sp>
        <p:nvSpPr>
          <p:cNvPr id="26" name="TextBox 25"/>
          <p:cNvSpPr txBox="1"/>
          <p:nvPr/>
        </p:nvSpPr>
        <p:spPr>
          <a:xfrm>
            <a:off x="4648200" y="5334000"/>
            <a:ext cx="4038600" cy="369332"/>
          </a:xfrm>
          <a:prstGeom prst="rect">
            <a:avLst/>
          </a:prstGeom>
          <a:noFill/>
        </p:spPr>
        <p:txBody>
          <a:bodyPr wrap="square" rtlCol="0">
            <a:spAutoFit/>
          </a:bodyPr>
          <a:lstStyle/>
          <a:p>
            <a:pPr algn="ctr"/>
            <a:r>
              <a:rPr lang="en-US" dirty="0" smtClean="0"/>
              <a:t>Mono Creek Granite</a:t>
            </a:r>
            <a:endParaRPr lang="en-US" dirty="0"/>
          </a:p>
        </p:txBody>
      </p:sp>
      <p:pic>
        <p:nvPicPr>
          <p:cNvPr id="2050" name="Picture 2" descr="C:\Users\Richard Becker\Pictures\Sierra 2010\P1090459 Group of fractures in the bread loaf 23Aug2010.JPG"/>
          <p:cNvPicPr>
            <a:picLocks noGrp="1" noChangeAspect="1" noChangeArrowheads="1"/>
          </p:cNvPicPr>
          <p:nvPr>
            <p:ph sz="half" idx="2"/>
          </p:nvPr>
        </p:nvPicPr>
        <p:blipFill>
          <a:blip r:embed="rId3" cstate="print"/>
          <a:srcRect/>
          <a:stretch>
            <a:fillRect/>
          </a:stretch>
        </p:blipFill>
        <p:spPr bwMode="auto">
          <a:xfrm>
            <a:off x="4648200" y="2348706"/>
            <a:ext cx="4038600" cy="3028950"/>
          </a:xfrm>
          <a:prstGeom prst="rect">
            <a:avLst/>
          </a:prstGeom>
          <a:noFill/>
        </p:spPr>
      </p:pic>
      <p:pic>
        <p:nvPicPr>
          <p:cNvPr id="2051" name="Picture 3" descr="C:\Users\Richard Becker\Pictures\Sierra 2009\DSC08085.JPG"/>
          <p:cNvPicPr>
            <a:picLocks noGrp="1" noChangeAspect="1" noChangeArrowheads="1"/>
          </p:cNvPicPr>
          <p:nvPr>
            <p:ph sz="half" idx="1"/>
          </p:nvPr>
        </p:nvPicPr>
        <p:blipFill>
          <a:blip r:embed="rId4" cstate="print"/>
          <a:srcRect/>
          <a:stretch>
            <a:fillRect/>
          </a:stretch>
        </p:blipFill>
        <p:spPr bwMode="auto">
          <a:xfrm>
            <a:off x="457200" y="2348706"/>
            <a:ext cx="4038600" cy="30289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But there are only a few TFCs in the </a:t>
            </a:r>
            <a:br>
              <a:rPr lang="en-US" dirty="0" smtClean="0"/>
            </a:br>
            <a:r>
              <a:rPr lang="en-US" dirty="0" smtClean="0"/>
              <a:t>Mono Recesses</a:t>
            </a:r>
            <a:endParaRPr lang="en-US" dirty="0"/>
          </a:p>
        </p:txBody>
      </p:sp>
      <p:sp>
        <p:nvSpPr>
          <p:cNvPr id="5" name="Slide Number Placeholder 4"/>
          <p:cNvSpPr>
            <a:spLocks noGrp="1"/>
          </p:cNvSpPr>
          <p:nvPr>
            <p:ph type="sldNum" sz="quarter" idx="12"/>
          </p:nvPr>
        </p:nvSpPr>
        <p:spPr/>
        <p:txBody>
          <a:bodyPr/>
          <a:lstStyle/>
          <a:p>
            <a:fld id="{5D2ADDA4-F3AF-4181-B9F1-BF29914264E0}" type="slidenum">
              <a:rPr lang="en-US" smtClean="0"/>
              <a:pPr/>
              <a:t>16</a:t>
            </a:fld>
            <a:endParaRPr lang="en-US" dirty="0"/>
          </a:p>
        </p:txBody>
      </p:sp>
      <p:pic>
        <p:nvPicPr>
          <p:cNvPr id="11266" name="Picture 2" descr="C:\Users\Richard Becker\Documents\PhD\Presentations\YOSE Forum &amp; Parson's Talk\Images\DSC08323 - TFCs behind horse barn - 768pixels high.jpg"/>
          <p:cNvPicPr>
            <a:picLocks noGrp="1" noChangeAspect="1" noChangeArrowheads="1"/>
          </p:cNvPicPr>
          <p:nvPr>
            <p:ph sz="half" idx="1"/>
          </p:nvPr>
        </p:nvPicPr>
        <p:blipFill>
          <a:blip r:embed="rId3" cstate="print"/>
          <a:srcRect/>
          <a:stretch>
            <a:fillRect/>
          </a:stretch>
        </p:blipFill>
        <p:spPr bwMode="auto">
          <a:xfrm>
            <a:off x="779264" y="1600200"/>
            <a:ext cx="3394472" cy="4525963"/>
          </a:xfrm>
          <a:prstGeom prst="rect">
            <a:avLst/>
          </a:prstGeom>
          <a:noFill/>
        </p:spPr>
      </p:pic>
      <p:pic>
        <p:nvPicPr>
          <p:cNvPr id="11267" name="Picture 3" descr="C:\Users\Richard Becker\Documents\PhD\Presentations\YOSE Forum &amp; Parson's Talk\Images\P1150853 - few TFCs in the MR - 768pixels high.jpg"/>
          <p:cNvPicPr>
            <a:picLocks noGrp="1" noChangeAspect="1" noChangeArrowheads="1"/>
          </p:cNvPicPr>
          <p:nvPr>
            <p:ph sz="half" idx="2"/>
          </p:nvPr>
        </p:nvPicPr>
        <p:blipFill>
          <a:blip r:embed="rId4" cstate="print"/>
          <a:srcRect/>
          <a:stretch>
            <a:fillRect/>
          </a:stretch>
        </p:blipFill>
        <p:spPr bwMode="auto">
          <a:xfrm>
            <a:off x="4970264" y="1600200"/>
            <a:ext cx="3394472" cy="4525963"/>
          </a:xfrm>
          <a:prstGeom prst="rect">
            <a:avLst/>
          </a:prstGeom>
          <a:noFill/>
        </p:spPr>
      </p:pic>
      <p:sp>
        <p:nvSpPr>
          <p:cNvPr id="8" name="TextBox 7"/>
          <p:cNvSpPr txBox="1"/>
          <p:nvPr/>
        </p:nvSpPr>
        <p:spPr>
          <a:xfrm>
            <a:off x="762000" y="6096000"/>
            <a:ext cx="3429000" cy="646331"/>
          </a:xfrm>
          <a:prstGeom prst="rect">
            <a:avLst/>
          </a:prstGeom>
          <a:noFill/>
        </p:spPr>
        <p:txBody>
          <a:bodyPr wrap="square" rtlCol="0">
            <a:spAutoFit/>
          </a:bodyPr>
          <a:lstStyle/>
          <a:p>
            <a:pPr algn="ctr"/>
            <a:r>
              <a:rPr lang="en-US" dirty="0" smtClean="0"/>
              <a:t>There are several hundred TFCs in Tuolumne Meadows.</a:t>
            </a:r>
            <a:endParaRPr lang="en-US" dirty="0"/>
          </a:p>
        </p:txBody>
      </p:sp>
      <p:sp>
        <p:nvSpPr>
          <p:cNvPr id="9" name="TextBox 8"/>
          <p:cNvSpPr txBox="1"/>
          <p:nvPr/>
        </p:nvSpPr>
        <p:spPr>
          <a:xfrm>
            <a:off x="4953000" y="6096000"/>
            <a:ext cx="3429000" cy="646331"/>
          </a:xfrm>
          <a:prstGeom prst="rect">
            <a:avLst/>
          </a:prstGeom>
          <a:noFill/>
        </p:spPr>
        <p:txBody>
          <a:bodyPr wrap="square" rtlCol="0">
            <a:spAutoFit/>
          </a:bodyPr>
          <a:lstStyle/>
          <a:p>
            <a:pPr algn="ctr"/>
            <a:r>
              <a:rPr lang="en-US" dirty="0" smtClean="0"/>
              <a:t>I have found only 2 TFCs in the Mono Recesses.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D2ADDA4-F3AF-4181-B9F1-BF29914264E0}" type="slidenum">
              <a:rPr lang="en-US" smtClean="0"/>
              <a:pPr/>
              <a:t>17</a:t>
            </a:fld>
            <a:endParaRPr lang="en-US" dirty="0"/>
          </a:p>
        </p:txBody>
      </p:sp>
      <p:pic>
        <p:nvPicPr>
          <p:cNvPr id="9218" name="Picture 2" descr="C:\Users\Richard Becker\Documents\PhD\Presentations\YOSE Forum &amp; Parson's Talk\Images\GeoMap8 - Elevation and Topo of Both TM and MR.jpg"/>
          <p:cNvPicPr>
            <a:picLocks noChangeAspect="1" noChangeArrowheads="1"/>
          </p:cNvPicPr>
          <p:nvPr/>
        </p:nvPicPr>
        <p:blipFill>
          <a:blip r:embed="rId3" cstate="print"/>
          <a:srcRect/>
          <a:stretch>
            <a:fillRect/>
          </a:stretch>
        </p:blipFill>
        <p:spPr bwMode="auto">
          <a:xfrm>
            <a:off x="134471" y="0"/>
            <a:ext cx="8875059" cy="6858000"/>
          </a:xfrm>
          <a:prstGeom prst="rect">
            <a:avLst/>
          </a:prstGeom>
          <a:noFill/>
        </p:spPr>
      </p:pic>
      <p:sp>
        <p:nvSpPr>
          <p:cNvPr id="7" name="Freeform 6"/>
          <p:cNvSpPr/>
          <p:nvPr/>
        </p:nvSpPr>
        <p:spPr>
          <a:xfrm>
            <a:off x="3505200" y="1981200"/>
            <a:ext cx="698740" cy="380135"/>
          </a:xfrm>
          <a:custGeom>
            <a:avLst/>
            <a:gdLst>
              <a:gd name="connsiteX0" fmla="*/ 1328468 w 1397479"/>
              <a:gd name="connsiteY0" fmla="*/ 242686 h 760270"/>
              <a:gd name="connsiteX1" fmla="*/ 1311215 w 1397479"/>
              <a:gd name="connsiteY1" fmla="*/ 190927 h 760270"/>
              <a:gd name="connsiteX2" fmla="*/ 1207698 w 1397479"/>
              <a:gd name="connsiteY2" fmla="*/ 104663 h 760270"/>
              <a:gd name="connsiteX3" fmla="*/ 1155940 w 1397479"/>
              <a:gd name="connsiteY3" fmla="*/ 52904 h 760270"/>
              <a:gd name="connsiteX4" fmla="*/ 1052423 w 1397479"/>
              <a:gd name="connsiteY4" fmla="*/ 1146 h 760270"/>
              <a:gd name="connsiteX5" fmla="*/ 983411 w 1397479"/>
              <a:gd name="connsiteY5" fmla="*/ 18399 h 760270"/>
              <a:gd name="connsiteX6" fmla="*/ 931653 w 1397479"/>
              <a:gd name="connsiteY6" fmla="*/ 35652 h 760270"/>
              <a:gd name="connsiteX7" fmla="*/ 845389 w 1397479"/>
              <a:gd name="connsiteY7" fmla="*/ 52904 h 760270"/>
              <a:gd name="connsiteX8" fmla="*/ 638355 w 1397479"/>
              <a:gd name="connsiteY8" fmla="*/ 35652 h 760270"/>
              <a:gd name="connsiteX9" fmla="*/ 586596 w 1397479"/>
              <a:gd name="connsiteY9" fmla="*/ 18399 h 760270"/>
              <a:gd name="connsiteX10" fmla="*/ 517585 w 1397479"/>
              <a:gd name="connsiteY10" fmla="*/ 1146 h 760270"/>
              <a:gd name="connsiteX11" fmla="*/ 172528 w 1397479"/>
              <a:gd name="connsiteY11" fmla="*/ 35652 h 760270"/>
              <a:gd name="connsiteX12" fmla="*/ 103517 w 1397479"/>
              <a:gd name="connsiteY12" fmla="*/ 70157 h 760270"/>
              <a:gd name="connsiteX13" fmla="*/ 17253 w 1397479"/>
              <a:gd name="connsiteY13" fmla="*/ 173674 h 760270"/>
              <a:gd name="connsiteX14" fmla="*/ 0 w 1397479"/>
              <a:gd name="connsiteY14" fmla="*/ 225433 h 760270"/>
              <a:gd name="connsiteX15" fmla="*/ 34506 w 1397479"/>
              <a:gd name="connsiteY15" fmla="*/ 346202 h 760270"/>
              <a:gd name="connsiteX16" fmla="*/ 103517 w 1397479"/>
              <a:gd name="connsiteY16" fmla="*/ 449719 h 760270"/>
              <a:gd name="connsiteX17" fmla="*/ 155276 w 1397479"/>
              <a:gd name="connsiteY17" fmla="*/ 484225 h 760270"/>
              <a:gd name="connsiteX18" fmla="*/ 258793 w 1397479"/>
              <a:gd name="connsiteY18" fmla="*/ 518731 h 760270"/>
              <a:gd name="connsiteX19" fmla="*/ 310551 w 1397479"/>
              <a:gd name="connsiteY19" fmla="*/ 553236 h 760270"/>
              <a:gd name="connsiteX20" fmla="*/ 431321 w 1397479"/>
              <a:gd name="connsiteY20" fmla="*/ 587742 h 760270"/>
              <a:gd name="connsiteX21" fmla="*/ 483079 w 1397479"/>
              <a:gd name="connsiteY21" fmla="*/ 604995 h 760270"/>
              <a:gd name="connsiteX22" fmla="*/ 862642 w 1397479"/>
              <a:gd name="connsiteY22" fmla="*/ 622248 h 760270"/>
              <a:gd name="connsiteX23" fmla="*/ 983411 w 1397479"/>
              <a:gd name="connsiteY23" fmla="*/ 691259 h 760270"/>
              <a:gd name="connsiteX24" fmla="*/ 1086928 w 1397479"/>
              <a:gd name="connsiteY24" fmla="*/ 760270 h 760270"/>
              <a:gd name="connsiteX25" fmla="*/ 1242204 w 1397479"/>
              <a:gd name="connsiteY25" fmla="*/ 743018 h 760270"/>
              <a:gd name="connsiteX26" fmla="*/ 1328468 w 1397479"/>
              <a:gd name="connsiteY26" fmla="*/ 639501 h 760270"/>
              <a:gd name="connsiteX27" fmla="*/ 1380227 w 1397479"/>
              <a:gd name="connsiteY27" fmla="*/ 535984 h 760270"/>
              <a:gd name="connsiteX28" fmla="*/ 1397479 w 1397479"/>
              <a:gd name="connsiteY28" fmla="*/ 484225 h 760270"/>
              <a:gd name="connsiteX29" fmla="*/ 1362974 w 1397479"/>
              <a:gd name="connsiteY29" fmla="*/ 346202 h 760270"/>
              <a:gd name="connsiteX30" fmla="*/ 1328468 w 1397479"/>
              <a:gd name="connsiteY30" fmla="*/ 294444 h 760270"/>
              <a:gd name="connsiteX31" fmla="*/ 1328468 w 1397479"/>
              <a:gd name="connsiteY31" fmla="*/ 242686 h 7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7479" h="760270">
                <a:moveTo>
                  <a:pt x="1328468" y="242686"/>
                </a:moveTo>
                <a:cubicBezTo>
                  <a:pt x="1325592" y="225433"/>
                  <a:pt x="1321303" y="206059"/>
                  <a:pt x="1311215" y="190927"/>
                </a:cubicBezTo>
                <a:cubicBezTo>
                  <a:pt x="1273412" y="134222"/>
                  <a:pt x="1255438" y="144447"/>
                  <a:pt x="1207698" y="104663"/>
                </a:cubicBezTo>
                <a:cubicBezTo>
                  <a:pt x="1188954" y="89043"/>
                  <a:pt x="1174684" y="68524"/>
                  <a:pt x="1155940" y="52904"/>
                </a:cubicBezTo>
                <a:cubicBezTo>
                  <a:pt x="1111349" y="15745"/>
                  <a:pt x="1104294" y="18437"/>
                  <a:pt x="1052423" y="1146"/>
                </a:cubicBezTo>
                <a:cubicBezTo>
                  <a:pt x="1029419" y="6897"/>
                  <a:pt x="1006211" y="11885"/>
                  <a:pt x="983411" y="18399"/>
                </a:cubicBezTo>
                <a:cubicBezTo>
                  <a:pt x="965925" y="23395"/>
                  <a:pt x="949296" y="31241"/>
                  <a:pt x="931653" y="35652"/>
                </a:cubicBezTo>
                <a:cubicBezTo>
                  <a:pt x="903204" y="42764"/>
                  <a:pt x="874144" y="47153"/>
                  <a:pt x="845389" y="52904"/>
                </a:cubicBezTo>
                <a:cubicBezTo>
                  <a:pt x="776378" y="47153"/>
                  <a:pt x="706998" y="44804"/>
                  <a:pt x="638355" y="35652"/>
                </a:cubicBezTo>
                <a:cubicBezTo>
                  <a:pt x="620328" y="33248"/>
                  <a:pt x="604083" y="23395"/>
                  <a:pt x="586596" y="18399"/>
                </a:cubicBezTo>
                <a:cubicBezTo>
                  <a:pt x="563797" y="11885"/>
                  <a:pt x="540589" y="6897"/>
                  <a:pt x="517585" y="1146"/>
                </a:cubicBezTo>
                <a:cubicBezTo>
                  <a:pt x="464303" y="4476"/>
                  <a:pt x="267602" y="0"/>
                  <a:pt x="172528" y="35652"/>
                </a:cubicBezTo>
                <a:cubicBezTo>
                  <a:pt x="148447" y="44682"/>
                  <a:pt x="126521" y="58655"/>
                  <a:pt x="103517" y="70157"/>
                </a:cubicBezTo>
                <a:cubicBezTo>
                  <a:pt x="65363" y="108311"/>
                  <a:pt x="41272" y="125637"/>
                  <a:pt x="17253" y="173674"/>
                </a:cubicBezTo>
                <a:cubicBezTo>
                  <a:pt x="9120" y="189940"/>
                  <a:pt x="5751" y="208180"/>
                  <a:pt x="0" y="225433"/>
                </a:cubicBezTo>
                <a:cubicBezTo>
                  <a:pt x="4061" y="241678"/>
                  <a:pt x="23255" y="325950"/>
                  <a:pt x="34506" y="346202"/>
                </a:cubicBezTo>
                <a:cubicBezTo>
                  <a:pt x="54646" y="382454"/>
                  <a:pt x="69011" y="426715"/>
                  <a:pt x="103517" y="449719"/>
                </a:cubicBezTo>
                <a:cubicBezTo>
                  <a:pt x="120770" y="461221"/>
                  <a:pt x="136328" y="475803"/>
                  <a:pt x="155276" y="484225"/>
                </a:cubicBezTo>
                <a:cubicBezTo>
                  <a:pt x="188513" y="498997"/>
                  <a:pt x="228529" y="498555"/>
                  <a:pt x="258793" y="518731"/>
                </a:cubicBezTo>
                <a:cubicBezTo>
                  <a:pt x="276046" y="530233"/>
                  <a:pt x="292005" y="543963"/>
                  <a:pt x="310551" y="553236"/>
                </a:cubicBezTo>
                <a:cubicBezTo>
                  <a:pt x="338129" y="567025"/>
                  <a:pt x="405524" y="580371"/>
                  <a:pt x="431321" y="587742"/>
                </a:cubicBezTo>
                <a:cubicBezTo>
                  <a:pt x="448807" y="592738"/>
                  <a:pt x="464951" y="603545"/>
                  <a:pt x="483079" y="604995"/>
                </a:cubicBezTo>
                <a:cubicBezTo>
                  <a:pt x="609327" y="615095"/>
                  <a:pt x="736121" y="616497"/>
                  <a:pt x="862642" y="622248"/>
                </a:cubicBezTo>
                <a:cubicBezTo>
                  <a:pt x="1041690" y="741612"/>
                  <a:pt x="764512" y="559919"/>
                  <a:pt x="983411" y="691259"/>
                </a:cubicBezTo>
                <a:cubicBezTo>
                  <a:pt x="1018972" y="712595"/>
                  <a:pt x="1086928" y="760270"/>
                  <a:pt x="1086928" y="760270"/>
                </a:cubicBezTo>
                <a:cubicBezTo>
                  <a:pt x="1138687" y="754519"/>
                  <a:pt x="1192799" y="759486"/>
                  <a:pt x="1242204" y="743018"/>
                </a:cubicBezTo>
                <a:cubicBezTo>
                  <a:pt x="1270668" y="733530"/>
                  <a:pt x="1312684" y="663176"/>
                  <a:pt x="1328468" y="639501"/>
                </a:cubicBezTo>
                <a:cubicBezTo>
                  <a:pt x="1371836" y="509396"/>
                  <a:pt x="1313333" y="669773"/>
                  <a:pt x="1380227" y="535984"/>
                </a:cubicBezTo>
                <a:cubicBezTo>
                  <a:pt x="1388360" y="519718"/>
                  <a:pt x="1391728" y="501478"/>
                  <a:pt x="1397479" y="484225"/>
                </a:cubicBezTo>
                <a:cubicBezTo>
                  <a:pt x="1390917" y="451412"/>
                  <a:pt x="1380659" y="381571"/>
                  <a:pt x="1362974" y="346202"/>
                </a:cubicBezTo>
                <a:cubicBezTo>
                  <a:pt x="1353701" y="327656"/>
                  <a:pt x="1333497" y="314560"/>
                  <a:pt x="1328468" y="294444"/>
                </a:cubicBezTo>
                <a:cubicBezTo>
                  <a:pt x="1321494" y="266548"/>
                  <a:pt x="1331344" y="259939"/>
                  <a:pt x="1328468" y="242686"/>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6327058" y="4485327"/>
            <a:ext cx="979492" cy="661860"/>
          </a:xfrm>
          <a:custGeom>
            <a:avLst/>
            <a:gdLst>
              <a:gd name="connsiteX0" fmla="*/ 943897 w 979492"/>
              <a:gd name="connsiteY0" fmla="*/ 175163 h 661860"/>
              <a:gd name="connsiteX1" fmla="*/ 929148 w 979492"/>
              <a:gd name="connsiteY1" fmla="*/ 130918 h 661860"/>
              <a:gd name="connsiteX2" fmla="*/ 840658 w 979492"/>
              <a:gd name="connsiteY2" fmla="*/ 101421 h 661860"/>
              <a:gd name="connsiteX3" fmla="*/ 796413 w 979492"/>
              <a:gd name="connsiteY3" fmla="*/ 71925 h 661860"/>
              <a:gd name="connsiteX4" fmla="*/ 752168 w 979492"/>
              <a:gd name="connsiteY4" fmla="*/ 57176 h 661860"/>
              <a:gd name="connsiteX5" fmla="*/ 663677 w 979492"/>
              <a:gd name="connsiteY5" fmla="*/ 12931 h 661860"/>
              <a:gd name="connsiteX6" fmla="*/ 442452 w 979492"/>
              <a:gd name="connsiteY6" fmla="*/ 42428 h 661860"/>
              <a:gd name="connsiteX7" fmla="*/ 398207 w 979492"/>
              <a:gd name="connsiteY7" fmla="*/ 57176 h 661860"/>
              <a:gd name="connsiteX8" fmla="*/ 309716 w 979492"/>
              <a:gd name="connsiteY8" fmla="*/ 116170 h 661860"/>
              <a:gd name="connsiteX9" fmla="*/ 265471 w 979492"/>
              <a:gd name="connsiteY9" fmla="*/ 145667 h 661860"/>
              <a:gd name="connsiteX10" fmla="*/ 221226 w 979492"/>
              <a:gd name="connsiteY10" fmla="*/ 160415 h 661860"/>
              <a:gd name="connsiteX11" fmla="*/ 147484 w 979492"/>
              <a:gd name="connsiteY11" fmla="*/ 234157 h 661860"/>
              <a:gd name="connsiteX12" fmla="*/ 117987 w 979492"/>
              <a:gd name="connsiteY12" fmla="*/ 278402 h 661860"/>
              <a:gd name="connsiteX13" fmla="*/ 73742 w 979492"/>
              <a:gd name="connsiteY13" fmla="*/ 307899 h 661860"/>
              <a:gd name="connsiteX14" fmla="*/ 0 w 979492"/>
              <a:gd name="connsiteY14" fmla="*/ 396389 h 661860"/>
              <a:gd name="connsiteX15" fmla="*/ 14748 w 979492"/>
              <a:gd name="connsiteY15" fmla="*/ 455383 h 661860"/>
              <a:gd name="connsiteX16" fmla="*/ 162232 w 979492"/>
              <a:gd name="connsiteY16" fmla="*/ 529125 h 661860"/>
              <a:gd name="connsiteX17" fmla="*/ 265471 w 979492"/>
              <a:gd name="connsiteY17" fmla="*/ 543873 h 661860"/>
              <a:gd name="connsiteX18" fmla="*/ 324465 w 979492"/>
              <a:gd name="connsiteY18" fmla="*/ 558621 h 661860"/>
              <a:gd name="connsiteX19" fmla="*/ 368710 w 979492"/>
              <a:gd name="connsiteY19" fmla="*/ 573370 h 661860"/>
              <a:gd name="connsiteX20" fmla="*/ 501445 w 979492"/>
              <a:gd name="connsiteY20" fmla="*/ 632363 h 661860"/>
              <a:gd name="connsiteX21" fmla="*/ 545690 w 979492"/>
              <a:gd name="connsiteY21" fmla="*/ 647112 h 661860"/>
              <a:gd name="connsiteX22" fmla="*/ 589936 w 979492"/>
              <a:gd name="connsiteY22" fmla="*/ 661860 h 661860"/>
              <a:gd name="connsiteX23" fmla="*/ 663677 w 979492"/>
              <a:gd name="connsiteY23" fmla="*/ 647112 h 661860"/>
              <a:gd name="connsiteX24" fmla="*/ 707923 w 979492"/>
              <a:gd name="connsiteY24" fmla="*/ 617615 h 661860"/>
              <a:gd name="connsiteX25" fmla="*/ 752168 w 979492"/>
              <a:gd name="connsiteY25" fmla="*/ 602867 h 661860"/>
              <a:gd name="connsiteX26" fmla="*/ 811161 w 979492"/>
              <a:gd name="connsiteY26" fmla="*/ 543873 h 661860"/>
              <a:gd name="connsiteX27" fmla="*/ 870155 w 979492"/>
              <a:gd name="connsiteY27" fmla="*/ 455383 h 661860"/>
              <a:gd name="connsiteX28" fmla="*/ 943897 w 979492"/>
              <a:gd name="connsiteY28" fmla="*/ 366892 h 661860"/>
              <a:gd name="connsiteX29" fmla="*/ 973394 w 979492"/>
              <a:gd name="connsiteY29" fmla="*/ 278402 h 661860"/>
              <a:gd name="connsiteX30" fmla="*/ 958645 w 979492"/>
              <a:gd name="connsiteY30" fmla="*/ 204660 h 661860"/>
              <a:gd name="connsiteX31" fmla="*/ 899652 w 979492"/>
              <a:gd name="connsiteY31" fmla="*/ 130918 h 66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79492" h="661860">
                <a:moveTo>
                  <a:pt x="943897" y="175163"/>
                </a:moveTo>
                <a:cubicBezTo>
                  <a:pt x="938981" y="160415"/>
                  <a:pt x="941798" y="139954"/>
                  <a:pt x="929148" y="130918"/>
                </a:cubicBezTo>
                <a:cubicBezTo>
                  <a:pt x="903847" y="112846"/>
                  <a:pt x="870155" y="111253"/>
                  <a:pt x="840658" y="101421"/>
                </a:cubicBezTo>
                <a:cubicBezTo>
                  <a:pt x="823842" y="95816"/>
                  <a:pt x="812267" y="79852"/>
                  <a:pt x="796413" y="71925"/>
                </a:cubicBezTo>
                <a:cubicBezTo>
                  <a:pt x="782508" y="64973"/>
                  <a:pt x="766073" y="64129"/>
                  <a:pt x="752168" y="57176"/>
                </a:cubicBezTo>
                <a:cubicBezTo>
                  <a:pt x="637818" y="0"/>
                  <a:pt x="774881" y="49997"/>
                  <a:pt x="663677" y="12931"/>
                </a:cubicBezTo>
                <a:cubicBezTo>
                  <a:pt x="599761" y="20033"/>
                  <a:pt x="508662" y="27715"/>
                  <a:pt x="442452" y="42428"/>
                </a:cubicBezTo>
                <a:cubicBezTo>
                  <a:pt x="427276" y="45800"/>
                  <a:pt x="412955" y="52260"/>
                  <a:pt x="398207" y="57176"/>
                </a:cubicBezTo>
                <a:lnTo>
                  <a:pt x="309716" y="116170"/>
                </a:lnTo>
                <a:cubicBezTo>
                  <a:pt x="294968" y="126002"/>
                  <a:pt x="282287" y="140062"/>
                  <a:pt x="265471" y="145667"/>
                </a:cubicBezTo>
                <a:lnTo>
                  <a:pt x="221226" y="160415"/>
                </a:lnTo>
                <a:cubicBezTo>
                  <a:pt x="142567" y="278402"/>
                  <a:pt x="245807" y="135834"/>
                  <a:pt x="147484" y="234157"/>
                </a:cubicBezTo>
                <a:cubicBezTo>
                  <a:pt x="134950" y="246691"/>
                  <a:pt x="130521" y="265868"/>
                  <a:pt x="117987" y="278402"/>
                </a:cubicBezTo>
                <a:cubicBezTo>
                  <a:pt x="105453" y="290936"/>
                  <a:pt x="87359" y="296551"/>
                  <a:pt x="73742" y="307899"/>
                </a:cubicBezTo>
                <a:cubicBezTo>
                  <a:pt x="31158" y="343386"/>
                  <a:pt x="29003" y="352884"/>
                  <a:pt x="0" y="396389"/>
                </a:cubicBezTo>
                <a:cubicBezTo>
                  <a:pt x="4916" y="416054"/>
                  <a:pt x="1400" y="440128"/>
                  <a:pt x="14748" y="455383"/>
                </a:cubicBezTo>
                <a:cubicBezTo>
                  <a:pt x="56310" y="502883"/>
                  <a:pt x="105322" y="518778"/>
                  <a:pt x="162232" y="529125"/>
                </a:cubicBezTo>
                <a:cubicBezTo>
                  <a:pt x="196434" y="535344"/>
                  <a:pt x="231269" y="537655"/>
                  <a:pt x="265471" y="543873"/>
                </a:cubicBezTo>
                <a:cubicBezTo>
                  <a:pt x="285414" y="547499"/>
                  <a:pt x="304975" y="553052"/>
                  <a:pt x="324465" y="558621"/>
                </a:cubicBezTo>
                <a:cubicBezTo>
                  <a:pt x="339413" y="562892"/>
                  <a:pt x="354805" y="566417"/>
                  <a:pt x="368710" y="573370"/>
                </a:cubicBezTo>
                <a:cubicBezTo>
                  <a:pt x="508937" y="643485"/>
                  <a:pt x="273156" y="556267"/>
                  <a:pt x="501445" y="632363"/>
                </a:cubicBezTo>
                <a:lnTo>
                  <a:pt x="545690" y="647112"/>
                </a:lnTo>
                <a:lnTo>
                  <a:pt x="589936" y="661860"/>
                </a:lnTo>
                <a:cubicBezTo>
                  <a:pt x="614516" y="656944"/>
                  <a:pt x="640206" y="655914"/>
                  <a:pt x="663677" y="647112"/>
                </a:cubicBezTo>
                <a:cubicBezTo>
                  <a:pt x="680274" y="640888"/>
                  <a:pt x="692069" y="625542"/>
                  <a:pt x="707923" y="617615"/>
                </a:cubicBezTo>
                <a:cubicBezTo>
                  <a:pt x="721828" y="610663"/>
                  <a:pt x="737420" y="607783"/>
                  <a:pt x="752168" y="602867"/>
                </a:cubicBezTo>
                <a:cubicBezTo>
                  <a:pt x="791495" y="484880"/>
                  <a:pt x="732504" y="622529"/>
                  <a:pt x="811161" y="543873"/>
                </a:cubicBezTo>
                <a:cubicBezTo>
                  <a:pt x="836229" y="518806"/>
                  <a:pt x="850490" y="484880"/>
                  <a:pt x="870155" y="455383"/>
                </a:cubicBezTo>
                <a:cubicBezTo>
                  <a:pt x="911222" y="393784"/>
                  <a:pt x="887118" y="423672"/>
                  <a:pt x="943897" y="366892"/>
                </a:cubicBezTo>
                <a:cubicBezTo>
                  <a:pt x="953729" y="337395"/>
                  <a:pt x="979492" y="308890"/>
                  <a:pt x="973394" y="278402"/>
                </a:cubicBezTo>
                <a:cubicBezTo>
                  <a:pt x="968478" y="253821"/>
                  <a:pt x="967447" y="228131"/>
                  <a:pt x="958645" y="204660"/>
                </a:cubicBezTo>
                <a:cubicBezTo>
                  <a:pt x="947483" y="174894"/>
                  <a:pt x="921248" y="152515"/>
                  <a:pt x="899652" y="130918"/>
                </a:cubicBezTo>
              </a:path>
            </a:pathLst>
          </a:cu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5867400" y="0"/>
            <a:ext cx="3276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Bedrock Twins,</a:t>
            </a:r>
            <a:endParaRPr lang="en-US" dirty="0"/>
          </a:p>
        </p:txBody>
      </p:sp>
      <p:sp>
        <p:nvSpPr>
          <p:cNvPr id="4" name="Slide Number Placeholder 3"/>
          <p:cNvSpPr>
            <a:spLocks noGrp="1"/>
          </p:cNvSpPr>
          <p:nvPr>
            <p:ph type="sldNum" sz="quarter" idx="12"/>
          </p:nvPr>
        </p:nvSpPr>
        <p:spPr/>
        <p:txBody>
          <a:bodyPr/>
          <a:lstStyle/>
          <a:p>
            <a:fld id="{5D2ADDA4-F3AF-4181-B9F1-BF29914264E0}" type="slidenum">
              <a:rPr lang="en-US" smtClean="0"/>
              <a:pPr/>
              <a:t>18</a:t>
            </a:fld>
            <a:endParaRPr lang="en-US" dirty="0"/>
          </a:p>
        </p:txBody>
      </p:sp>
      <p:pic>
        <p:nvPicPr>
          <p:cNvPr id="79875" name="Picture 3"/>
          <p:cNvPicPr>
            <a:picLocks noGrp="1" noChangeAspect="1" noChangeArrowheads="1"/>
          </p:cNvPicPr>
          <p:nvPr>
            <p:ph idx="1"/>
          </p:nvPr>
        </p:nvPicPr>
        <p:blipFill>
          <a:blip r:embed="rId3" cstate="print"/>
          <a:srcRect/>
          <a:stretch>
            <a:fillRect/>
          </a:stretch>
        </p:blipFill>
        <p:spPr bwMode="auto">
          <a:xfrm>
            <a:off x="685800" y="1371600"/>
            <a:ext cx="4114800" cy="5010539"/>
          </a:xfrm>
          <a:prstGeom prst="rect">
            <a:avLst/>
          </a:prstGeom>
          <a:noFill/>
          <a:ln w="9525">
            <a:noFill/>
            <a:miter lim="800000"/>
            <a:headEnd/>
            <a:tailEnd/>
          </a:ln>
        </p:spPr>
      </p:pic>
      <p:grpSp>
        <p:nvGrpSpPr>
          <p:cNvPr id="3" name="Group 10"/>
          <p:cNvGrpSpPr/>
          <p:nvPr/>
        </p:nvGrpSpPr>
        <p:grpSpPr>
          <a:xfrm>
            <a:off x="5029200" y="1371600"/>
            <a:ext cx="3200400" cy="5010539"/>
            <a:chOff x="4724400" y="1524000"/>
            <a:chExt cx="3200400" cy="5010539"/>
          </a:xfrm>
        </p:grpSpPr>
        <p:pic>
          <p:nvPicPr>
            <p:cNvPr id="79876" name="Picture 4" descr="C:\Users\Richard Becker\Documents\PhD\Presentations\YOSE Forum &amp; Parson's Talk\Images\DSC08164 - Cathedral Peak Granodiorite - 350pixels.jpg"/>
            <p:cNvPicPr>
              <a:picLocks noChangeAspect="1" noChangeArrowheads="1"/>
            </p:cNvPicPr>
            <p:nvPr/>
          </p:nvPicPr>
          <p:blipFill>
            <a:blip r:embed="rId4" cstate="print"/>
            <a:srcRect/>
            <a:stretch>
              <a:fillRect/>
            </a:stretch>
          </p:blipFill>
          <p:spPr bwMode="auto">
            <a:xfrm>
              <a:off x="4724400" y="1524000"/>
              <a:ext cx="3200400" cy="2405063"/>
            </a:xfrm>
            <a:prstGeom prst="rect">
              <a:avLst/>
            </a:prstGeom>
            <a:noFill/>
          </p:spPr>
        </p:pic>
        <p:pic>
          <p:nvPicPr>
            <p:cNvPr id="79877" name="Picture 5" descr="C:\Users\Richard Becker\Documents\PhD\Presentations\YOSE Forum &amp; Parson's Talk\Images\P1090459 Group of fractures in the bread loaf 23Aug2010 - 350pixels.jpg"/>
            <p:cNvPicPr>
              <a:picLocks noChangeAspect="1" noChangeArrowheads="1"/>
            </p:cNvPicPr>
            <p:nvPr/>
          </p:nvPicPr>
          <p:blipFill>
            <a:blip r:embed="rId5" cstate="print"/>
            <a:srcRect/>
            <a:stretch>
              <a:fillRect/>
            </a:stretch>
          </p:blipFill>
          <p:spPr bwMode="auto">
            <a:xfrm>
              <a:off x="4724400" y="4129476"/>
              <a:ext cx="3200400" cy="2405063"/>
            </a:xfrm>
            <a:prstGeom prst="rect">
              <a:avLst/>
            </a:prstGeom>
            <a:noFill/>
          </p:spPr>
        </p:pic>
      </p:grpSp>
      <p:sp>
        <p:nvSpPr>
          <p:cNvPr id="9" name="TextBox 8"/>
          <p:cNvSpPr txBox="1"/>
          <p:nvPr/>
        </p:nvSpPr>
        <p:spPr>
          <a:xfrm>
            <a:off x="685800" y="6412468"/>
            <a:ext cx="2344296" cy="369332"/>
          </a:xfrm>
          <a:prstGeom prst="rect">
            <a:avLst/>
          </a:prstGeom>
          <a:noFill/>
        </p:spPr>
        <p:txBody>
          <a:bodyPr wrap="none" rtlCol="0">
            <a:spAutoFit/>
          </a:bodyPr>
          <a:lstStyle/>
          <a:p>
            <a:r>
              <a:rPr lang="en-US" dirty="0" smtClean="0">
                <a:solidFill>
                  <a:schemeClr val="tx1">
                    <a:lumMod val="65000"/>
                  </a:schemeClr>
                </a:solidFill>
              </a:rPr>
              <a:t>Titus </a:t>
            </a:r>
            <a:r>
              <a:rPr lang="en-US" i="1" dirty="0" smtClean="0">
                <a:solidFill>
                  <a:schemeClr val="tx1">
                    <a:lumMod val="65000"/>
                  </a:schemeClr>
                </a:solidFill>
              </a:rPr>
              <a:t>et al.</a:t>
            </a:r>
            <a:r>
              <a:rPr lang="en-US" dirty="0" smtClean="0">
                <a:solidFill>
                  <a:schemeClr val="tx1">
                    <a:lumMod val="65000"/>
                  </a:schemeClr>
                </a:solidFill>
              </a:rPr>
              <a:t>, 2005, Fig. 1</a:t>
            </a:r>
            <a:endParaRPr lang="en-US" dirty="0">
              <a:solidFill>
                <a:schemeClr val="tx1">
                  <a:lumMod val="65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Richard Becker\Documents\PhD\Presentations\YOSE Forum &amp; Parson's Talk\Images\GeoMap9c - Topography and Elevation of MR - grey.jpg"/>
          <p:cNvPicPr>
            <a:picLocks noChangeAspect="1" noChangeArrowheads="1"/>
          </p:cNvPicPr>
          <p:nvPr/>
        </p:nvPicPr>
        <p:blipFill>
          <a:blip r:embed="rId3" cstate="print"/>
          <a:srcRect/>
          <a:stretch>
            <a:fillRect/>
          </a:stretch>
        </p:blipFill>
        <p:spPr bwMode="auto">
          <a:xfrm>
            <a:off x="4114800" y="2743200"/>
            <a:ext cx="5029200" cy="3886200"/>
          </a:xfrm>
          <a:prstGeom prst="rect">
            <a:avLst/>
          </a:prstGeom>
          <a:noFill/>
        </p:spPr>
      </p:pic>
      <p:pic>
        <p:nvPicPr>
          <p:cNvPr id="11266" name="Picture 2" descr="C:\Users\Richard Becker\Documents\PhD\Presentations\YOSE Forum &amp; Parson's Talk\Images\GeoMap9b - Topography and Elevation of TM - grey.jpg"/>
          <p:cNvPicPr>
            <a:picLocks noChangeAspect="1" noChangeArrowheads="1"/>
          </p:cNvPicPr>
          <p:nvPr/>
        </p:nvPicPr>
        <p:blipFill>
          <a:blip r:embed="rId4" cstate="print"/>
          <a:srcRect/>
          <a:stretch>
            <a:fillRect/>
          </a:stretch>
        </p:blipFill>
        <p:spPr bwMode="auto">
          <a:xfrm>
            <a:off x="0" y="457200"/>
            <a:ext cx="5029200" cy="3886200"/>
          </a:xfrm>
          <a:prstGeom prst="rect">
            <a:avLst/>
          </a:prstGeom>
          <a:noFill/>
        </p:spPr>
      </p:pic>
      <p:sp>
        <p:nvSpPr>
          <p:cNvPr id="2" name="Title 1"/>
          <p:cNvSpPr>
            <a:spLocks noGrp="1"/>
          </p:cNvSpPr>
          <p:nvPr>
            <p:ph type="title"/>
          </p:nvPr>
        </p:nvSpPr>
        <p:spPr>
          <a:xfrm>
            <a:off x="2819400" y="274638"/>
            <a:ext cx="6324600" cy="1143000"/>
          </a:xfrm>
        </p:spPr>
        <p:txBody>
          <a:bodyPr/>
          <a:lstStyle/>
          <a:p>
            <a:r>
              <a:rPr lang="en-US" dirty="0" smtClean="0"/>
              <a:t>Geomorphic Cousins</a:t>
            </a:r>
            <a:endParaRPr lang="en-US" dirty="0"/>
          </a:p>
        </p:txBody>
      </p:sp>
      <p:sp>
        <p:nvSpPr>
          <p:cNvPr id="4" name="Slide Number Placeholder 3"/>
          <p:cNvSpPr>
            <a:spLocks noGrp="1"/>
          </p:cNvSpPr>
          <p:nvPr>
            <p:ph type="sldNum" sz="quarter" idx="12"/>
          </p:nvPr>
        </p:nvSpPr>
        <p:spPr/>
        <p:txBody>
          <a:bodyPr/>
          <a:lstStyle/>
          <a:p>
            <a:fld id="{5D2ADDA4-F3AF-4181-B9F1-BF29914264E0}" type="slidenum">
              <a:rPr lang="en-US" smtClean="0"/>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Richard Becker\Pictures\Sierra 2011\Heidi's Flight Home\P1020104b.jpg"/>
          <p:cNvPicPr>
            <a:picLocks noChangeAspect="1" noChangeArrowheads="1"/>
          </p:cNvPicPr>
          <p:nvPr/>
        </p:nvPicPr>
        <p:blipFill>
          <a:blip r:embed="rId3" cstate="print"/>
          <a:srcRect/>
          <a:stretch>
            <a:fillRect/>
          </a:stretch>
        </p:blipFill>
        <p:spPr bwMode="auto">
          <a:xfrm>
            <a:off x="-109538" y="0"/>
            <a:ext cx="9363076" cy="6913563"/>
          </a:xfrm>
          <a:prstGeom prst="rect">
            <a:avLst/>
          </a:prstGeom>
          <a:noFill/>
        </p:spPr>
      </p:pic>
      <p:sp>
        <p:nvSpPr>
          <p:cNvPr id="2" name="Title 1"/>
          <p:cNvSpPr>
            <a:spLocks noGrp="1"/>
          </p:cNvSpPr>
          <p:nvPr>
            <p:ph type="title"/>
          </p:nvPr>
        </p:nvSpPr>
        <p:spPr>
          <a:xfrm>
            <a:off x="0" y="122238"/>
            <a:ext cx="9144000" cy="1935162"/>
          </a:xfrm>
        </p:spPr>
        <p:txBody>
          <a:bodyPr>
            <a:normAutofit fontScale="90000"/>
          </a:bodyPr>
          <a:lstStyle/>
          <a:p>
            <a:r>
              <a:rPr lang="en-US" b="1" u="sng" dirty="0" smtClean="0">
                <a:solidFill>
                  <a:schemeClr val="bg1"/>
                </a:solidFill>
              </a:rPr>
              <a:t>Tuolumne Meadows</a:t>
            </a:r>
            <a:r>
              <a:rPr lang="en-US" b="1" dirty="0" smtClean="0">
                <a:solidFill>
                  <a:schemeClr val="bg1"/>
                </a:solidFill>
              </a:rPr>
              <a:t>:</a:t>
            </a:r>
            <a:r>
              <a:rPr lang="en-US" dirty="0" smtClean="0">
                <a:solidFill>
                  <a:schemeClr val="bg1"/>
                </a:solidFill>
              </a:rPr>
              <a:t/>
            </a:r>
            <a:br>
              <a:rPr lang="en-US" dirty="0" smtClean="0">
                <a:solidFill>
                  <a:schemeClr val="bg1"/>
                </a:solidFill>
              </a:rPr>
            </a:br>
            <a:r>
              <a:rPr lang="en-US" dirty="0" smtClean="0">
                <a:solidFill>
                  <a:schemeClr val="bg1"/>
                </a:solidFill>
              </a:rPr>
              <a:t>A Geomorphic Legacy of Volcanic </a:t>
            </a:r>
            <a:br>
              <a:rPr lang="en-US" dirty="0" smtClean="0">
                <a:solidFill>
                  <a:schemeClr val="bg1"/>
                </a:solidFill>
              </a:rPr>
            </a:br>
            <a:r>
              <a:rPr lang="en-US" dirty="0" smtClean="0">
                <a:solidFill>
                  <a:schemeClr val="bg1"/>
                </a:solidFill>
              </a:rPr>
              <a:t>Explosions during the Cretaceous Period</a:t>
            </a:r>
            <a:endParaRPr lang="en-US" dirty="0">
              <a:solidFill>
                <a:schemeClr val="bg1"/>
              </a:solidFill>
            </a:endParaRPr>
          </a:p>
        </p:txBody>
      </p:sp>
      <p:sp>
        <p:nvSpPr>
          <p:cNvPr id="5" name="TextBox 4"/>
          <p:cNvSpPr txBox="1"/>
          <p:nvPr/>
        </p:nvSpPr>
        <p:spPr>
          <a:xfrm>
            <a:off x="228600" y="6400800"/>
            <a:ext cx="2035429" cy="369332"/>
          </a:xfrm>
          <a:prstGeom prst="rect">
            <a:avLst/>
          </a:prstGeom>
          <a:noFill/>
        </p:spPr>
        <p:txBody>
          <a:bodyPr wrap="none" rtlCol="0">
            <a:spAutoFit/>
          </a:bodyPr>
          <a:lstStyle/>
          <a:p>
            <a:r>
              <a:rPr lang="en-US" dirty="0" smtClean="0">
                <a:solidFill>
                  <a:schemeClr val="tx1">
                    <a:lumMod val="65000"/>
                  </a:schemeClr>
                </a:solidFill>
              </a:rPr>
              <a:t>Photo: </a:t>
            </a:r>
            <a:r>
              <a:rPr lang="en-US" dirty="0" smtClean="0">
                <a:solidFill>
                  <a:schemeClr val="tx1">
                    <a:lumMod val="75000"/>
                  </a:schemeClr>
                </a:solidFill>
              </a:rPr>
              <a:t>Heidi</a:t>
            </a:r>
            <a:r>
              <a:rPr lang="en-US" dirty="0" smtClean="0">
                <a:solidFill>
                  <a:schemeClr val="tx1">
                    <a:lumMod val="65000"/>
                  </a:schemeClr>
                </a:solidFill>
              </a:rPr>
              <a:t> Crosby</a:t>
            </a:r>
            <a:endParaRPr lang="en-US" dirty="0">
              <a:solidFill>
                <a:schemeClr val="tx1">
                  <a:lumMod val="6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TFCs are Isolated…</a:t>
            </a:r>
            <a:endParaRPr lang="en-US" dirty="0"/>
          </a:p>
        </p:txBody>
      </p:sp>
      <p:pic>
        <p:nvPicPr>
          <p:cNvPr id="6" name="Content Placeholder 5" descr="P1090074 - use this one - ice-flow parallel - 768pixels high.jpg"/>
          <p:cNvPicPr>
            <a:picLocks noGrp="1" noChangeAspect="1"/>
          </p:cNvPicPr>
          <p:nvPr>
            <p:ph sz="half" idx="1"/>
          </p:nvPr>
        </p:nvPicPr>
        <p:blipFill>
          <a:blip r:embed="rId3" cstate="print"/>
          <a:stretch>
            <a:fillRect/>
          </a:stretch>
        </p:blipFill>
        <p:spPr>
          <a:xfrm>
            <a:off x="779264" y="1600200"/>
            <a:ext cx="3394472" cy="4525963"/>
          </a:xfrm>
        </p:spPr>
      </p:pic>
      <p:pic>
        <p:nvPicPr>
          <p:cNvPr id="8" name="Content Placeholder 7" descr="P1090035 TM10-08 2nd profile - note resistant vein - tape was taunt during measuring 7Aug2010 - 768pixels high.jpg"/>
          <p:cNvPicPr>
            <a:picLocks noGrp="1" noChangeAspect="1"/>
          </p:cNvPicPr>
          <p:nvPr>
            <p:ph sz="half" idx="2"/>
          </p:nvPr>
        </p:nvPicPr>
        <p:blipFill>
          <a:blip r:embed="rId4" cstate="print"/>
          <a:stretch>
            <a:fillRect/>
          </a:stretch>
        </p:blipFill>
        <p:spPr>
          <a:xfrm>
            <a:off x="5204460" y="1912461"/>
            <a:ext cx="2926080" cy="3901440"/>
          </a:xfrm>
        </p:spPr>
      </p:pic>
      <p:sp>
        <p:nvSpPr>
          <p:cNvPr id="7" name="TextBox 6"/>
          <p:cNvSpPr txBox="1"/>
          <p:nvPr/>
        </p:nvSpPr>
        <p:spPr>
          <a:xfrm>
            <a:off x="762000" y="6172200"/>
            <a:ext cx="3429000" cy="369332"/>
          </a:xfrm>
          <a:prstGeom prst="rect">
            <a:avLst/>
          </a:prstGeom>
          <a:noFill/>
        </p:spPr>
        <p:txBody>
          <a:bodyPr wrap="square" rtlCol="0">
            <a:spAutoFit/>
          </a:bodyPr>
          <a:lstStyle/>
          <a:p>
            <a:pPr algn="ctr"/>
            <a:r>
              <a:rPr lang="en-US" dirty="0" smtClean="0"/>
              <a:t>Ice-Flow Parallel</a:t>
            </a:r>
          </a:p>
        </p:txBody>
      </p:sp>
      <p:sp>
        <p:nvSpPr>
          <p:cNvPr id="10" name="TextBox 9"/>
          <p:cNvSpPr txBox="1"/>
          <p:nvPr/>
        </p:nvSpPr>
        <p:spPr>
          <a:xfrm>
            <a:off x="5181600" y="6160532"/>
            <a:ext cx="2971800" cy="381000"/>
          </a:xfrm>
          <a:prstGeom prst="rect">
            <a:avLst/>
          </a:prstGeom>
          <a:noFill/>
        </p:spPr>
        <p:txBody>
          <a:bodyPr wrap="square" rtlCol="0">
            <a:spAutoFit/>
          </a:bodyPr>
          <a:lstStyle/>
          <a:p>
            <a:pPr algn="ctr"/>
            <a:r>
              <a:rPr lang="en-US" dirty="0" smtClean="0"/>
              <a:t>Ice-Flow Perpendicular</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Scattered TFC Concentrations…</a:t>
            </a:r>
            <a:endParaRPr lang="en-US" dirty="0"/>
          </a:p>
        </p:txBody>
      </p:sp>
      <p:sp>
        <p:nvSpPr>
          <p:cNvPr id="5" name="Slide Number Placeholder 4"/>
          <p:cNvSpPr>
            <a:spLocks noGrp="1"/>
          </p:cNvSpPr>
          <p:nvPr>
            <p:ph type="sldNum" sz="quarter" idx="12"/>
          </p:nvPr>
        </p:nvSpPr>
        <p:spPr/>
        <p:txBody>
          <a:bodyPr/>
          <a:lstStyle/>
          <a:p>
            <a:fld id="{5D2ADDA4-F3AF-4181-B9F1-BF29914264E0}" type="slidenum">
              <a:rPr lang="en-US" smtClean="0"/>
              <a:pPr/>
              <a:t>21</a:t>
            </a:fld>
            <a:endParaRPr lang="en-US" dirty="0"/>
          </a:p>
        </p:txBody>
      </p:sp>
      <p:sp>
        <p:nvSpPr>
          <p:cNvPr id="6" name="TextBox 5"/>
          <p:cNvSpPr txBox="1"/>
          <p:nvPr/>
        </p:nvSpPr>
        <p:spPr>
          <a:xfrm>
            <a:off x="4648200" y="5410200"/>
            <a:ext cx="4038600" cy="369332"/>
          </a:xfrm>
          <a:prstGeom prst="rect">
            <a:avLst/>
          </a:prstGeom>
          <a:noFill/>
        </p:spPr>
        <p:txBody>
          <a:bodyPr wrap="square" rtlCol="0">
            <a:spAutoFit/>
          </a:bodyPr>
          <a:lstStyle/>
          <a:p>
            <a:pPr algn="ctr"/>
            <a:r>
              <a:rPr lang="en-US" dirty="0" smtClean="0"/>
              <a:t>Ice-Flow Perpendicular</a:t>
            </a:r>
            <a:endParaRPr lang="en-US" dirty="0"/>
          </a:p>
        </p:txBody>
      </p:sp>
      <p:sp>
        <p:nvSpPr>
          <p:cNvPr id="7" name="TextBox 6"/>
          <p:cNvSpPr txBox="1"/>
          <p:nvPr/>
        </p:nvSpPr>
        <p:spPr>
          <a:xfrm>
            <a:off x="762000" y="6096000"/>
            <a:ext cx="3429000" cy="381000"/>
          </a:xfrm>
          <a:prstGeom prst="rect">
            <a:avLst/>
          </a:prstGeom>
          <a:noFill/>
        </p:spPr>
        <p:txBody>
          <a:bodyPr wrap="square" rtlCol="0">
            <a:spAutoFit/>
          </a:bodyPr>
          <a:lstStyle/>
          <a:p>
            <a:pPr algn="ctr"/>
            <a:r>
              <a:rPr lang="en-US" dirty="0" smtClean="0"/>
              <a:t>Ice-Flow Parallel</a:t>
            </a:r>
          </a:p>
        </p:txBody>
      </p:sp>
      <p:pic>
        <p:nvPicPr>
          <p:cNvPr id="10" name="Content Placeholder 9" descr="G203AR - Cover Photo Image - 768pixels high.jpg"/>
          <p:cNvPicPr>
            <a:picLocks noGrp="1" noChangeAspect="1"/>
          </p:cNvPicPr>
          <p:nvPr>
            <p:ph sz="half" idx="1"/>
          </p:nvPr>
        </p:nvPicPr>
        <p:blipFill>
          <a:blip r:embed="rId3" cstate="print"/>
          <a:stretch>
            <a:fillRect/>
          </a:stretch>
        </p:blipFill>
        <p:spPr>
          <a:xfrm>
            <a:off x="779264" y="1600200"/>
            <a:ext cx="3394472" cy="4525963"/>
          </a:xfrm>
        </p:spPr>
      </p:pic>
      <p:pic>
        <p:nvPicPr>
          <p:cNvPr id="13" name="Content Placeholder 12" descr="P1110266 - Lembert Dome - 600pixels.jpg"/>
          <p:cNvPicPr>
            <a:picLocks noGrp="1" noChangeAspect="1"/>
          </p:cNvPicPr>
          <p:nvPr>
            <p:ph sz="half" idx="2"/>
          </p:nvPr>
        </p:nvPicPr>
        <p:blipFill>
          <a:blip r:embed="rId4" cstate="print"/>
          <a:stretch>
            <a:fillRect/>
          </a:stretch>
        </p:blipFill>
        <p:spPr>
          <a:xfrm>
            <a:off x="4648200" y="2348706"/>
            <a:ext cx="4038600" cy="3028950"/>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TFCs are Concentrated…</a:t>
            </a:r>
            <a:endParaRPr lang="en-US" dirty="0"/>
          </a:p>
        </p:txBody>
      </p:sp>
      <p:sp>
        <p:nvSpPr>
          <p:cNvPr id="5" name="Slide Number Placeholder 4"/>
          <p:cNvSpPr>
            <a:spLocks noGrp="1"/>
          </p:cNvSpPr>
          <p:nvPr>
            <p:ph type="sldNum" sz="quarter" idx="12"/>
          </p:nvPr>
        </p:nvSpPr>
        <p:spPr/>
        <p:txBody>
          <a:bodyPr/>
          <a:lstStyle/>
          <a:p>
            <a:fld id="{5D2ADDA4-F3AF-4181-B9F1-BF29914264E0}" type="slidenum">
              <a:rPr lang="en-US" smtClean="0"/>
              <a:pPr/>
              <a:t>22</a:t>
            </a:fld>
            <a:endParaRPr lang="en-US" dirty="0"/>
          </a:p>
        </p:txBody>
      </p:sp>
      <p:sp>
        <p:nvSpPr>
          <p:cNvPr id="7" name="TextBox 6"/>
          <p:cNvSpPr txBox="1"/>
          <p:nvPr/>
        </p:nvSpPr>
        <p:spPr>
          <a:xfrm>
            <a:off x="4876800" y="6172200"/>
            <a:ext cx="3581400" cy="381000"/>
          </a:xfrm>
          <a:prstGeom prst="rect">
            <a:avLst/>
          </a:prstGeom>
          <a:noFill/>
        </p:spPr>
        <p:txBody>
          <a:bodyPr wrap="square" rtlCol="0">
            <a:spAutoFit/>
          </a:bodyPr>
          <a:lstStyle/>
          <a:p>
            <a:pPr algn="ctr"/>
            <a:r>
              <a:rPr lang="en-US" dirty="0" smtClean="0"/>
              <a:t>Ice-Flow Perpendicular</a:t>
            </a:r>
            <a:endParaRPr lang="en-US" dirty="0"/>
          </a:p>
        </p:txBody>
      </p:sp>
      <p:sp>
        <p:nvSpPr>
          <p:cNvPr id="8" name="TextBox 7"/>
          <p:cNvSpPr txBox="1"/>
          <p:nvPr/>
        </p:nvSpPr>
        <p:spPr>
          <a:xfrm>
            <a:off x="762000" y="6172200"/>
            <a:ext cx="3429000" cy="369332"/>
          </a:xfrm>
          <a:prstGeom prst="rect">
            <a:avLst/>
          </a:prstGeom>
          <a:noFill/>
        </p:spPr>
        <p:txBody>
          <a:bodyPr wrap="square" rtlCol="0">
            <a:spAutoFit/>
          </a:bodyPr>
          <a:lstStyle/>
          <a:p>
            <a:pPr algn="ctr"/>
            <a:r>
              <a:rPr lang="en-US" dirty="0" smtClean="0"/>
              <a:t>Ice-Flow Parallel</a:t>
            </a:r>
          </a:p>
        </p:txBody>
      </p:sp>
      <p:pic>
        <p:nvPicPr>
          <p:cNvPr id="11" name="Content Placeholder 10" descr="DSC08094 - concentrated TFCs ice-flow parallel - 768pixels.jpg"/>
          <p:cNvPicPr>
            <a:picLocks noGrp="1" noChangeAspect="1"/>
          </p:cNvPicPr>
          <p:nvPr>
            <p:ph sz="half" idx="1"/>
          </p:nvPr>
        </p:nvPicPr>
        <p:blipFill>
          <a:blip r:embed="rId3" cstate="print"/>
          <a:stretch>
            <a:fillRect/>
          </a:stretch>
        </p:blipFill>
        <p:spPr>
          <a:xfrm>
            <a:off x="779264" y="1600200"/>
            <a:ext cx="3394472" cy="4525963"/>
          </a:xfrm>
        </p:spPr>
      </p:pic>
      <p:pic>
        <p:nvPicPr>
          <p:cNvPr id="10" name="Content Placeholder 9" descr="WP_20140921_08_13_12_Pro - Rainbow - cropped and rotated - 100dpi - 14Oct2014.jpg"/>
          <p:cNvPicPr>
            <a:picLocks noGrp="1" noChangeAspect="1"/>
          </p:cNvPicPr>
          <p:nvPr>
            <p:ph sz="half" idx="2"/>
          </p:nvPr>
        </p:nvPicPr>
        <p:blipFill>
          <a:blip r:embed="rId4" cstate="print"/>
          <a:stretch>
            <a:fillRect/>
          </a:stretch>
        </p:blipFill>
        <p:spPr>
          <a:xfrm>
            <a:off x="4918832" y="1600200"/>
            <a:ext cx="3497335" cy="452596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month’s issue of </a:t>
            </a:r>
            <a:r>
              <a:rPr lang="en-US" i="1" dirty="0" smtClean="0"/>
              <a:t>GSA Today</a:t>
            </a:r>
            <a:endParaRPr lang="en-US" i="1" dirty="0"/>
          </a:p>
        </p:txBody>
      </p:sp>
      <p:pic>
        <p:nvPicPr>
          <p:cNvPr id="1027" name="Picture 3" descr="C:\Users\Richard Becker\Documents\PhD\Presentations\GSA 2014\GSA Talk 2014\Figures\gsatv24n11_14sci01 - 512high.jpg"/>
          <p:cNvPicPr>
            <a:picLocks noChangeAspect="1" noChangeArrowheads="1"/>
          </p:cNvPicPr>
          <p:nvPr/>
        </p:nvPicPr>
        <p:blipFill>
          <a:blip r:embed="rId3" cstate="print"/>
          <a:srcRect/>
          <a:stretch>
            <a:fillRect/>
          </a:stretch>
        </p:blipFill>
        <p:spPr bwMode="auto">
          <a:xfrm>
            <a:off x="2667000" y="1447800"/>
            <a:ext cx="3611563" cy="4681537"/>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pPr>
              <a:buNone/>
            </a:pPr>
            <a:r>
              <a:rPr lang="en-US" dirty="0" smtClean="0"/>
              <a:t>1- TFCs are a relatively unusual style of fracturing that was only recently recognized.</a:t>
            </a:r>
          </a:p>
          <a:p>
            <a:pPr>
              <a:buNone/>
            </a:pPr>
            <a:r>
              <a:rPr lang="en-US" dirty="0" smtClean="0"/>
              <a:t>2- The TFCs were formed by explosive volcanic events </a:t>
            </a:r>
            <a:r>
              <a:rPr lang="en-US" i="1" dirty="0" smtClean="0"/>
              <a:t>ca.</a:t>
            </a:r>
            <a:r>
              <a:rPr lang="en-US" dirty="0" smtClean="0"/>
              <a:t> 85 Ma.</a:t>
            </a:r>
          </a:p>
          <a:p>
            <a:pPr>
              <a:buNone/>
            </a:pPr>
            <a:r>
              <a:rPr lang="en-US" dirty="0" smtClean="0"/>
              <a:t>3- Glaciation has preferential eroded those highly fractured zones.</a:t>
            </a:r>
          </a:p>
          <a:p>
            <a:pPr>
              <a:buNone/>
            </a:pPr>
            <a:r>
              <a:rPr lang="en-US" dirty="0" smtClean="0"/>
              <a:t>4- Thus, the Tuolumne Meadows landscape is an echo those ancient events.</a:t>
            </a:r>
          </a:p>
        </p:txBody>
      </p:sp>
      <p:sp>
        <p:nvSpPr>
          <p:cNvPr id="4" name="Slide Number Placeholder 3"/>
          <p:cNvSpPr>
            <a:spLocks noGrp="1"/>
          </p:cNvSpPr>
          <p:nvPr>
            <p:ph type="sldNum" sz="quarter" idx="12"/>
          </p:nvPr>
        </p:nvSpPr>
        <p:spPr/>
        <p:txBody>
          <a:bodyPr/>
          <a:lstStyle/>
          <a:p>
            <a:fld id="{5D2ADDA4-F3AF-4181-B9F1-BF29914264E0}" type="slidenum">
              <a:rPr lang="en-US" smtClean="0"/>
              <a:pPr/>
              <a:t>24</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Few Final Words by Another Person from UW-Madison…</a:t>
            </a:r>
            <a:endParaRPr lang="en-US" dirty="0"/>
          </a:p>
        </p:txBody>
      </p:sp>
      <p:sp>
        <p:nvSpPr>
          <p:cNvPr id="4" name="Content Placeholder 3"/>
          <p:cNvSpPr>
            <a:spLocks noGrp="1"/>
          </p:cNvSpPr>
          <p:nvPr>
            <p:ph sz="half" idx="2"/>
          </p:nvPr>
        </p:nvSpPr>
        <p:spPr>
          <a:xfrm>
            <a:off x="4648200" y="1524000"/>
            <a:ext cx="4038600" cy="3429000"/>
          </a:xfrm>
        </p:spPr>
        <p:txBody>
          <a:bodyPr/>
          <a:lstStyle/>
          <a:p>
            <a:pPr>
              <a:buNone/>
            </a:pPr>
            <a:r>
              <a:rPr lang="en-US" sz="2300" i="1" u="sng" dirty="0" smtClean="0">
                <a:latin typeface="Segoe Script" pitchFamily="34" charset="0"/>
              </a:rPr>
              <a:t>Sept 9</a:t>
            </a:r>
            <a:r>
              <a:rPr lang="en-US" sz="2300" i="1" u="sng" baseline="30000" dirty="0" smtClean="0">
                <a:latin typeface="Segoe Script" pitchFamily="34" charset="0"/>
              </a:rPr>
              <a:t>th</a:t>
            </a:r>
            <a:endParaRPr lang="en-US" sz="2300" i="1" u="sng" dirty="0" smtClean="0">
              <a:latin typeface="Segoe Script" pitchFamily="34" charset="0"/>
            </a:endParaRPr>
          </a:p>
          <a:p>
            <a:pPr>
              <a:buNone/>
            </a:pPr>
            <a:r>
              <a:rPr lang="en-US" sz="2300" dirty="0" smtClean="0">
                <a:latin typeface="Papyrus" pitchFamily="66" charset="0"/>
              </a:rPr>
              <a:t>“The camp stuff is now packed on the horses… Away we go, down through the pines, leaving the lovely lawn where we have camped so long…”</a:t>
            </a:r>
          </a:p>
          <a:p>
            <a:pPr>
              <a:buNone/>
            </a:pPr>
            <a:endParaRPr lang="en-US" dirty="0">
              <a:latin typeface="Segoe Script" pitchFamily="34" charset="0"/>
            </a:endParaRPr>
          </a:p>
        </p:txBody>
      </p:sp>
      <p:sp>
        <p:nvSpPr>
          <p:cNvPr id="5" name="Slide Number Placeholder 4"/>
          <p:cNvSpPr>
            <a:spLocks noGrp="1"/>
          </p:cNvSpPr>
          <p:nvPr>
            <p:ph type="sldNum" sz="quarter" idx="12"/>
          </p:nvPr>
        </p:nvSpPr>
        <p:spPr/>
        <p:txBody>
          <a:bodyPr/>
          <a:lstStyle/>
          <a:p>
            <a:fld id="{5D2ADDA4-F3AF-4181-B9F1-BF29914264E0}" type="slidenum">
              <a:rPr lang="en-US" smtClean="0"/>
              <a:pPr/>
              <a:t>25</a:t>
            </a:fld>
            <a:endParaRPr lang="en-US" dirty="0"/>
          </a:p>
        </p:txBody>
      </p:sp>
      <p:pic>
        <p:nvPicPr>
          <p:cNvPr id="6" name="Picture 6" descr="P-2032D_1024x72dpi"/>
          <p:cNvPicPr>
            <a:picLocks noGrp="1" noChangeAspect="1" noChangeArrowheads="1"/>
          </p:cNvPicPr>
          <p:nvPr>
            <p:ph sz="half" idx="1"/>
          </p:nvPr>
        </p:nvPicPr>
        <p:blipFill>
          <a:blip r:embed="rId2" cstate="print"/>
          <a:srcRect/>
          <a:stretch>
            <a:fillRect/>
          </a:stretch>
        </p:blipFill>
        <p:spPr>
          <a:xfrm>
            <a:off x="457200" y="1600200"/>
            <a:ext cx="4038600" cy="2796257"/>
          </a:xfrm>
          <a:noFill/>
        </p:spPr>
      </p:pic>
      <p:sp>
        <p:nvSpPr>
          <p:cNvPr id="7" name="TextBox 6"/>
          <p:cNvSpPr txBox="1"/>
          <p:nvPr/>
        </p:nvSpPr>
        <p:spPr>
          <a:xfrm>
            <a:off x="331975" y="4343400"/>
            <a:ext cx="2639825" cy="369332"/>
          </a:xfrm>
          <a:prstGeom prst="rect">
            <a:avLst/>
          </a:prstGeom>
          <a:noFill/>
        </p:spPr>
        <p:txBody>
          <a:bodyPr wrap="none" rtlCol="0">
            <a:spAutoFit/>
          </a:bodyPr>
          <a:lstStyle/>
          <a:p>
            <a:r>
              <a:rPr lang="en-US" dirty="0" smtClean="0">
                <a:solidFill>
                  <a:schemeClr val="bg1">
                    <a:lumMod val="75000"/>
                    <a:lumOff val="25000"/>
                  </a:schemeClr>
                </a:solidFill>
              </a:rPr>
              <a:t>NPS/GLBA Slide Collection</a:t>
            </a:r>
            <a:endParaRPr lang="en-US" dirty="0">
              <a:solidFill>
                <a:schemeClr val="bg1">
                  <a:lumMod val="75000"/>
                  <a:lumOff val="25000"/>
                </a:schemeClr>
              </a:solidFill>
            </a:endParaRPr>
          </a:p>
        </p:txBody>
      </p:sp>
      <p:sp>
        <p:nvSpPr>
          <p:cNvPr id="8" name="Content Placeholder 3"/>
          <p:cNvSpPr txBox="1">
            <a:spLocks/>
          </p:cNvSpPr>
          <p:nvPr/>
        </p:nvSpPr>
        <p:spPr>
          <a:xfrm>
            <a:off x="457200" y="4876800"/>
            <a:ext cx="8077200" cy="16764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300" b="0" i="0" u="none" strike="noStrike" kern="1200" cap="none" spc="0" normalizeH="0" baseline="0" noProof="0" dirty="0" smtClean="0">
                <a:ln>
                  <a:noFill/>
                </a:ln>
                <a:solidFill>
                  <a:schemeClr val="tx1"/>
                </a:solidFill>
                <a:effectLst/>
                <a:uLnTx/>
                <a:uFillTx/>
                <a:latin typeface="Papyrus" pitchFamily="66" charset="0"/>
              </a:rPr>
              <a:t>“The most telling thing learned in these mountain excursions is the influence of cleavage</a:t>
            </a:r>
            <a:r>
              <a:rPr kumimoji="0" lang="en-US" sz="2300" b="0" i="0" u="none" strike="noStrike" kern="1200" cap="none" spc="0" normalizeH="0" noProof="0" dirty="0" smtClean="0">
                <a:ln>
                  <a:noFill/>
                </a:ln>
                <a:solidFill>
                  <a:schemeClr val="tx1"/>
                </a:solidFill>
                <a:effectLst/>
                <a:uLnTx/>
                <a:uFillTx/>
                <a:latin typeface="Papyrus" pitchFamily="66" charset="0"/>
              </a:rPr>
              <a:t> joints on the features sculptured from the general mass of the range.”</a:t>
            </a:r>
            <a:endParaRPr kumimoji="0" lang="en-US" sz="2300" b="0" i="0" u="none" strike="noStrike" kern="1200" cap="none" spc="0" normalizeH="0" baseline="0" noProof="0" dirty="0" smtClean="0">
              <a:ln>
                <a:noFill/>
              </a:ln>
              <a:solidFill>
                <a:schemeClr val="tx1"/>
              </a:solidFill>
              <a:effectLst/>
              <a:uLnTx/>
              <a:uFillTx/>
              <a:latin typeface="Papyrus" pitchFamily="66"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chemeClr val="tx1"/>
              </a:solidFill>
              <a:effectLst/>
              <a:uLnTx/>
              <a:uFillTx/>
              <a:latin typeface="Segoe Script"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Topography</a:t>
            </a:r>
            <a:endParaRPr lang="en-US" dirty="0"/>
          </a:p>
        </p:txBody>
      </p:sp>
      <p:pic>
        <p:nvPicPr>
          <p:cNvPr id="3074" name="Picture 2" descr="C:\Users\Richard Becker\Documents\PhD\Presentations\YOSE Forum &amp; Parson's Talk\Images\GeoMap3.jpg"/>
          <p:cNvPicPr>
            <a:picLocks noChangeAspect="1" noChangeArrowheads="1"/>
          </p:cNvPicPr>
          <p:nvPr/>
        </p:nvPicPr>
        <p:blipFill>
          <a:blip r:embed="rId3" cstate="print"/>
          <a:srcRect/>
          <a:stretch>
            <a:fillRect/>
          </a:stretch>
        </p:blipFill>
        <p:spPr bwMode="auto">
          <a:xfrm>
            <a:off x="134471" y="0"/>
            <a:ext cx="8875059" cy="6858000"/>
          </a:xfrm>
          <a:prstGeom prst="rect">
            <a:avLst/>
          </a:prstGeom>
          <a:noFill/>
        </p:spPr>
      </p:pic>
      <p:sp>
        <p:nvSpPr>
          <p:cNvPr id="4" name="Slide Number Placeholder 3"/>
          <p:cNvSpPr>
            <a:spLocks noGrp="1"/>
          </p:cNvSpPr>
          <p:nvPr>
            <p:ph type="sldNum" sz="quarter" idx="12"/>
          </p:nvPr>
        </p:nvSpPr>
        <p:spPr/>
        <p:txBody>
          <a:bodyPr/>
          <a:lstStyle/>
          <a:p>
            <a:fld id="{5D2ADDA4-F3AF-4181-B9F1-BF29914264E0}" type="slidenum">
              <a:rPr lang="en-US" smtClean="0"/>
              <a:pPr/>
              <a:t>3</a:t>
            </a:fld>
            <a:endParaRPr lang="en-US" dirty="0"/>
          </a:p>
        </p:txBody>
      </p:sp>
      <p:sp>
        <p:nvSpPr>
          <p:cNvPr id="5" name="Freeform 4"/>
          <p:cNvSpPr/>
          <p:nvPr/>
        </p:nvSpPr>
        <p:spPr>
          <a:xfrm>
            <a:off x="5469147" y="3363156"/>
            <a:ext cx="1397479" cy="760270"/>
          </a:xfrm>
          <a:custGeom>
            <a:avLst/>
            <a:gdLst>
              <a:gd name="connsiteX0" fmla="*/ 1328468 w 1397479"/>
              <a:gd name="connsiteY0" fmla="*/ 242686 h 760270"/>
              <a:gd name="connsiteX1" fmla="*/ 1311215 w 1397479"/>
              <a:gd name="connsiteY1" fmla="*/ 190927 h 760270"/>
              <a:gd name="connsiteX2" fmla="*/ 1207698 w 1397479"/>
              <a:gd name="connsiteY2" fmla="*/ 104663 h 760270"/>
              <a:gd name="connsiteX3" fmla="*/ 1155940 w 1397479"/>
              <a:gd name="connsiteY3" fmla="*/ 52904 h 760270"/>
              <a:gd name="connsiteX4" fmla="*/ 1052423 w 1397479"/>
              <a:gd name="connsiteY4" fmla="*/ 1146 h 760270"/>
              <a:gd name="connsiteX5" fmla="*/ 983411 w 1397479"/>
              <a:gd name="connsiteY5" fmla="*/ 18399 h 760270"/>
              <a:gd name="connsiteX6" fmla="*/ 931653 w 1397479"/>
              <a:gd name="connsiteY6" fmla="*/ 35652 h 760270"/>
              <a:gd name="connsiteX7" fmla="*/ 845389 w 1397479"/>
              <a:gd name="connsiteY7" fmla="*/ 52904 h 760270"/>
              <a:gd name="connsiteX8" fmla="*/ 638355 w 1397479"/>
              <a:gd name="connsiteY8" fmla="*/ 35652 h 760270"/>
              <a:gd name="connsiteX9" fmla="*/ 586596 w 1397479"/>
              <a:gd name="connsiteY9" fmla="*/ 18399 h 760270"/>
              <a:gd name="connsiteX10" fmla="*/ 517585 w 1397479"/>
              <a:gd name="connsiteY10" fmla="*/ 1146 h 760270"/>
              <a:gd name="connsiteX11" fmla="*/ 172528 w 1397479"/>
              <a:gd name="connsiteY11" fmla="*/ 35652 h 760270"/>
              <a:gd name="connsiteX12" fmla="*/ 103517 w 1397479"/>
              <a:gd name="connsiteY12" fmla="*/ 70157 h 760270"/>
              <a:gd name="connsiteX13" fmla="*/ 17253 w 1397479"/>
              <a:gd name="connsiteY13" fmla="*/ 173674 h 760270"/>
              <a:gd name="connsiteX14" fmla="*/ 0 w 1397479"/>
              <a:gd name="connsiteY14" fmla="*/ 225433 h 760270"/>
              <a:gd name="connsiteX15" fmla="*/ 34506 w 1397479"/>
              <a:gd name="connsiteY15" fmla="*/ 346202 h 760270"/>
              <a:gd name="connsiteX16" fmla="*/ 103517 w 1397479"/>
              <a:gd name="connsiteY16" fmla="*/ 449719 h 760270"/>
              <a:gd name="connsiteX17" fmla="*/ 155276 w 1397479"/>
              <a:gd name="connsiteY17" fmla="*/ 484225 h 760270"/>
              <a:gd name="connsiteX18" fmla="*/ 258793 w 1397479"/>
              <a:gd name="connsiteY18" fmla="*/ 518731 h 760270"/>
              <a:gd name="connsiteX19" fmla="*/ 310551 w 1397479"/>
              <a:gd name="connsiteY19" fmla="*/ 553236 h 760270"/>
              <a:gd name="connsiteX20" fmla="*/ 431321 w 1397479"/>
              <a:gd name="connsiteY20" fmla="*/ 587742 h 760270"/>
              <a:gd name="connsiteX21" fmla="*/ 483079 w 1397479"/>
              <a:gd name="connsiteY21" fmla="*/ 604995 h 760270"/>
              <a:gd name="connsiteX22" fmla="*/ 862642 w 1397479"/>
              <a:gd name="connsiteY22" fmla="*/ 622248 h 760270"/>
              <a:gd name="connsiteX23" fmla="*/ 983411 w 1397479"/>
              <a:gd name="connsiteY23" fmla="*/ 691259 h 760270"/>
              <a:gd name="connsiteX24" fmla="*/ 1086928 w 1397479"/>
              <a:gd name="connsiteY24" fmla="*/ 760270 h 760270"/>
              <a:gd name="connsiteX25" fmla="*/ 1242204 w 1397479"/>
              <a:gd name="connsiteY25" fmla="*/ 743018 h 760270"/>
              <a:gd name="connsiteX26" fmla="*/ 1328468 w 1397479"/>
              <a:gd name="connsiteY26" fmla="*/ 639501 h 760270"/>
              <a:gd name="connsiteX27" fmla="*/ 1380227 w 1397479"/>
              <a:gd name="connsiteY27" fmla="*/ 535984 h 760270"/>
              <a:gd name="connsiteX28" fmla="*/ 1397479 w 1397479"/>
              <a:gd name="connsiteY28" fmla="*/ 484225 h 760270"/>
              <a:gd name="connsiteX29" fmla="*/ 1362974 w 1397479"/>
              <a:gd name="connsiteY29" fmla="*/ 346202 h 760270"/>
              <a:gd name="connsiteX30" fmla="*/ 1328468 w 1397479"/>
              <a:gd name="connsiteY30" fmla="*/ 294444 h 760270"/>
              <a:gd name="connsiteX31" fmla="*/ 1328468 w 1397479"/>
              <a:gd name="connsiteY31" fmla="*/ 242686 h 7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7479" h="760270">
                <a:moveTo>
                  <a:pt x="1328468" y="242686"/>
                </a:moveTo>
                <a:cubicBezTo>
                  <a:pt x="1325592" y="225433"/>
                  <a:pt x="1321303" y="206059"/>
                  <a:pt x="1311215" y="190927"/>
                </a:cubicBezTo>
                <a:cubicBezTo>
                  <a:pt x="1273412" y="134222"/>
                  <a:pt x="1255438" y="144447"/>
                  <a:pt x="1207698" y="104663"/>
                </a:cubicBezTo>
                <a:cubicBezTo>
                  <a:pt x="1188954" y="89043"/>
                  <a:pt x="1174684" y="68524"/>
                  <a:pt x="1155940" y="52904"/>
                </a:cubicBezTo>
                <a:cubicBezTo>
                  <a:pt x="1111349" y="15745"/>
                  <a:pt x="1104294" y="18437"/>
                  <a:pt x="1052423" y="1146"/>
                </a:cubicBezTo>
                <a:cubicBezTo>
                  <a:pt x="1029419" y="6897"/>
                  <a:pt x="1006211" y="11885"/>
                  <a:pt x="983411" y="18399"/>
                </a:cubicBezTo>
                <a:cubicBezTo>
                  <a:pt x="965925" y="23395"/>
                  <a:pt x="949296" y="31241"/>
                  <a:pt x="931653" y="35652"/>
                </a:cubicBezTo>
                <a:cubicBezTo>
                  <a:pt x="903204" y="42764"/>
                  <a:pt x="874144" y="47153"/>
                  <a:pt x="845389" y="52904"/>
                </a:cubicBezTo>
                <a:cubicBezTo>
                  <a:pt x="776378" y="47153"/>
                  <a:pt x="706998" y="44804"/>
                  <a:pt x="638355" y="35652"/>
                </a:cubicBezTo>
                <a:cubicBezTo>
                  <a:pt x="620328" y="33248"/>
                  <a:pt x="604083" y="23395"/>
                  <a:pt x="586596" y="18399"/>
                </a:cubicBezTo>
                <a:cubicBezTo>
                  <a:pt x="563797" y="11885"/>
                  <a:pt x="540589" y="6897"/>
                  <a:pt x="517585" y="1146"/>
                </a:cubicBezTo>
                <a:cubicBezTo>
                  <a:pt x="464303" y="4476"/>
                  <a:pt x="267602" y="0"/>
                  <a:pt x="172528" y="35652"/>
                </a:cubicBezTo>
                <a:cubicBezTo>
                  <a:pt x="148447" y="44682"/>
                  <a:pt x="126521" y="58655"/>
                  <a:pt x="103517" y="70157"/>
                </a:cubicBezTo>
                <a:cubicBezTo>
                  <a:pt x="65363" y="108311"/>
                  <a:pt x="41272" y="125637"/>
                  <a:pt x="17253" y="173674"/>
                </a:cubicBezTo>
                <a:cubicBezTo>
                  <a:pt x="9120" y="189940"/>
                  <a:pt x="5751" y="208180"/>
                  <a:pt x="0" y="225433"/>
                </a:cubicBezTo>
                <a:cubicBezTo>
                  <a:pt x="4061" y="241678"/>
                  <a:pt x="23255" y="325950"/>
                  <a:pt x="34506" y="346202"/>
                </a:cubicBezTo>
                <a:cubicBezTo>
                  <a:pt x="54646" y="382454"/>
                  <a:pt x="69011" y="426715"/>
                  <a:pt x="103517" y="449719"/>
                </a:cubicBezTo>
                <a:cubicBezTo>
                  <a:pt x="120770" y="461221"/>
                  <a:pt x="136328" y="475803"/>
                  <a:pt x="155276" y="484225"/>
                </a:cubicBezTo>
                <a:cubicBezTo>
                  <a:pt x="188513" y="498997"/>
                  <a:pt x="228529" y="498555"/>
                  <a:pt x="258793" y="518731"/>
                </a:cubicBezTo>
                <a:cubicBezTo>
                  <a:pt x="276046" y="530233"/>
                  <a:pt x="292005" y="543963"/>
                  <a:pt x="310551" y="553236"/>
                </a:cubicBezTo>
                <a:cubicBezTo>
                  <a:pt x="338129" y="567025"/>
                  <a:pt x="405524" y="580371"/>
                  <a:pt x="431321" y="587742"/>
                </a:cubicBezTo>
                <a:cubicBezTo>
                  <a:pt x="448807" y="592738"/>
                  <a:pt x="464951" y="603545"/>
                  <a:pt x="483079" y="604995"/>
                </a:cubicBezTo>
                <a:cubicBezTo>
                  <a:pt x="609327" y="615095"/>
                  <a:pt x="736121" y="616497"/>
                  <a:pt x="862642" y="622248"/>
                </a:cubicBezTo>
                <a:cubicBezTo>
                  <a:pt x="1041690" y="741612"/>
                  <a:pt x="764512" y="559919"/>
                  <a:pt x="983411" y="691259"/>
                </a:cubicBezTo>
                <a:cubicBezTo>
                  <a:pt x="1018972" y="712595"/>
                  <a:pt x="1086928" y="760270"/>
                  <a:pt x="1086928" y="760270"/>
                </a:cubicBezTo>
                <a:cubicBezTo>
                  <a:pt x="1138687" y="754519"/>
                  <a:pt x="1192799" y="759486"/>
                  <a:pt x="1242204" y="743018"/>
                </a:cubicBezTo>
                <a:cubicBezTo>
                  <a:pt x="1270668" y="733530"/>
                  <a:pt x="1312684" y="663176"/>
                  <a:pt x="1328468" y="639501"/>
                </a:cubicBezTo>
                <a:cubicBezTo>
                  <a:pt x="1371836" y="509396"/>
                  <a:pt x="1313333" y="669773"/>
                  <a:pt x="1380227" y="535984"/>
                </a:cubicBezTo>
                <a:cubicBezTo>
                  <a:pt x="1388360" y="519718"/>
                  <a:pt x="1391728" y="501478"/>
                  <a:pt x="1397479" y="484225"/>
                </a:cubicBezTo>
                <a:cubicBezTo>
                  <a:pt x="1390917" y="451412"/>
                  <a:pt x="1380659" y="381571"/>
                  <a:pt x="1362974" y="346202"/>
                </a:cubicBezTo>
                <a:cubicBezTo>
                  <a:pt x="1353701" y="327656"/>
                  <a:pt x="1333497" y="314560"/>
                  <a:pt x="1328468" y="294444"/>
                </a:cubicBezTo>
                <a:cubicBezTo>
                  <a:pt x="1321494" y="266548"/>
                  <a:pt x="1331344" y="259939"/>
                  <a:pt x="1328468" y="242686"/>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Richard Becker\Documents\PhD\Presentations\GSA 2014\GSA Talk 2014\Figures\Location Figure.jpg"/>
          <p:cNvPicPr>
            <a:picLocks noChangeAspect="1" noChangeArrowheads="1"/>
          </p:cNvPicPr>
          <p:nvPr/>
        </p:nvPicPr>
        <p:blipFill>
          <a:blip r:embed="rId4" cstate="print"/>
          <a:srcRect/>
          <a:stretch>
            <a:fillRect/>
          </a:stretch>
        </p:blipFill>
        <p:spPr bwMode="auto">
          <a:xfrm>
            <a:off x="228600" y="3352800"/>
            <a:ext cx="2024063" cy="24479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Tabular Fracture Clusters (TFCs)</a:t>
            </a:r>
            <a:endParaRPr lang="en-US" dirty="0"/>
          </a:p>
        </p:txBody>
      </p:sp>
      <p:sp>
        <p:nvSpPr>
          <p:cNvPr id="4" name="Slide Number Placeholder 3"/>
          <p:cNvSpPr>
            <a:spLocks noGrp="1"/>
          </p:cNvSpPr>
          <p:nvPr>
            <p:ph type="sldNum" sz="quarter" idx="12"/>
          </p:nvPr>
        </p:nvSpPr>
        <p:spPr/>
        <p:txBody>
          <a:bodyPr/>
          <a:lstStyle/>
          <a:p>
            <a:fld id="{5D2ADDA4-F3AF-4181-B9F1-BF29914264E0}" type="slidenum">
              <a:rPr lang="en-US" smtClean="0"/>
              <a:pPr/>
              <a:t>4</a:t>
            </a:fld>
            <a:endParaRPr lang="en-US" dirty="0"/>
          </a:p>
        </p:txBody>
      </p:sp>
      <p:pic>
        <p:nvPicPr>
          <p:cNvPr id="4098" name="Picture 2" descr="C:\Users\Richard Becker\Pictures\Sierra 2010\P1090353 continuation of transect - abt 1 m S of last but on strike - duto pebbly cover over fractures in TFC 20Aug2010 - 1024pixels.jpg"/>
          <p:cNvPicPr>
            <a:picLocks noGrp="1" noChangeAspect="1" noChangeArrowheads="1"/>
          </p:cNvPicPr>
          <p:nvPr>
            <p:ph idx="1"/>
          </p:nvPr>
        </p:nvPicPr>
        <p:blipFill>
          <a:blip r:embed="rId3" cstate="print"/>
          <a:srcRect/>
          <a:stretch>
            <a:fillRect/>
          </a:stretch>
        </p:blipFill>
        <p:spPr bwMode="auto">
          <a:xfrm>
            <a:off x="1554691" y="1143000"/>
            <a:ext cx="6034617" cy="4525963"/>
          </a:xfrm>
          <a:prstGeom prst="rect">
            <a:avLst/>
          </a:prstGeom>
          <a:noFill/>
        </p:spPr>
      </p:pic>
      <p:grpSp>
        <p:nvGrpSpPr>
          <p:cNvPr id="7" name="Group 6"/>
          <p:cNvGrpSpPr/>
          <p:nvPr/>
        </p:nvGrpSpPr>
        <p:grpSpPr>
          <a:xfrm>
            <a:off x="1524000" y="2286000"/>
            <a:ext cx="6400800" cy="4343400"/>
            <a:chOff x="1524000" y="2286000"/>
            <a:chExt cx="6400800" cy="4343400"/>
          </a:xfrm>
        </p:grpSpPr>
        <p:pic>
          <p:nvPicPr>
            <p:cNvPr id="4101" name="Picture 5" descr="C:\Users\Richard Becker\Pictures\Sierra 2010\P1090283 - For YOSE Talk - 17Aug2010 - 400pixels high.jpg"/>
            <p:cNvPicPr>
              <a:picLocks noChangeAspect="1" noChangeArrowheads="1"/>
            </p:cNvPicPr>
            <p:nvPr/>
          </p:nvPicPr>
          <p:blipFill>
            <a:blip r:embed="rId4" cstate="print"/>
            <a:srcRect/>
            <a:stretch>
              <a:fillRect/>
            </a:stretch>
          </p:blipFill>
          <p:spPr bwMode="auto">
            <a:xfrm>
              <a:off x="5181600" y="2286000"/>
              <a:ext cx="2743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524000" y="5706070"/>
              <a:ext cx="6400800" cy="923330"/>
            </a:xfrm>
            <a:prstGeom prst="rect">
              <a:avLst/>
            </a:prstGeom>
          </p:spPr>
          <p:txBody>
            <a:bodyPr wrap="square">
              <a:spAutoFit/>
            </a:bodyPr>
            <a:lstStyle/>
            <a:p>
              <a:r>
                <a:rPr lang="en-US" dirty="0" smtClean="0"/>
                <a:t>“linear zones of sub-parallel, densely </a:t>
              </a:r>
            </a:p>
            <a:p>
              <a:r>
                <a:rPr lang="en-US" dirty="0" smtClean="0"/>
                <a:t>spaced fractures, approximately 4-40 cm wide and 3-100 m long”  			--Riley and Tikoff, 2010, JSG</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Clustered </a:t>
            </a:r>
            <a:r>
              <a:rPr lang="en-US" i="1" dirty="0" smtClean="0"/>
              <a:t>Extensional</a:t>
            </a:r>
            <a:r>
              <a:rPr lang="en-US" dirty="0" smtClean="0"/>
              <a:t> Fractures</a:t>
            </a:r>
            <a:endParaRPr lang="en-US" dirty="0"/>
          </a:p>
        </p:txBody>
      </p:sp>
      <p:pic>
        <p:nvPicPr>
          <p:cNvPr id="13" name="Content Placeholder 12" descr="P1090049 Dike has not be offsest along TFC 8Aug2010 - 768pixels tall.jpg"/>
          <p:cNvPicPr>
            <a:picLocks noGrp="1" noChangeAspect="1"/>
          </p:cNvPicPr>
          <p:nvPr>
            <p:ph sz="half" idx="1"/>
          </p:nvPr>
        </p:nvPicPr>
        <p:blipFill>
          <a:blip r:embed="rId3" cstate="print"/>
          <a:stretch>
            <a:fillRect/>
          </a:stretch>
        </p:blipFill>
        <p:spPr>
          <a:xfrm>
            <a:off x="779264" y="1600200"/>
            <a:ext cx="3394472" cy="4525963"/>
          </a:xfrm>
        </p:spPr>
      </p:pic>
      <p:pic>
        <p:nvPicPr>
          <p:cNvPr id="15" name="Content Placeholder 14" descr="TFC Thin Section.jpg"/>
          <p:cNvPicPr>
            <a:picLocks noGrp="1" noChangeAspect="1"/>
          </p:cNvPicPr>
          <p:nvPr>
            <p:ph sz="half" idx="2"/>
          </p:nvPr>
        </p:nvPicPr>
        <p:blipFill>
          <a:blip r:embed="rId4" cstate="print"/>
          <a:stretch>
            <a:fillRect/>
          </a:stretch>
        </p:blipFill>
        <p:spPr>
          <a:xfrm>
            <a:off x="4819650" y="1600200"/>
            <a:ext cx="3657600" cy="3657600"/>
          </a:xfrm>
        </p:spPr>
      </p:pic>
      <p:cxnSp>
        <p:nvCxnSpPr>
          <p:cNvPr id="6" name="Straight Connector 5"/>
          <p:cNvCxnSpPr/>
          <p:nvPr/>
        </p:nvCxnSpPr>
        <p:spPr>
          <a:xfrm>
            <a:off x="2209800" y="3124200"/>
            <a:ext cx="228600" cy="304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38400" y="3200400"/>
            <a:ext cx="762000" cy="29718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14600" y="5715000"/>
            <a:ext cx="524054" cy="369332"/>
          </a:xfrm>
          <a:prstGeom prst="rect">
            <a:avLst/>
          </a:prstGeom>
          <a:solidFill>
            <a:schemeClr val="tx1"/>
          </a:solidFill>
          <a:ln>
            <a:solidFill>
              <a:schemeClr val="bg1"/>
            </a:solidFill>
          </a:ln>
        </p:spPr>
        <p:txBody>
          <a:bodyPr wrap="none" rtlCol="0">
            <a:spAutoFit/>
          </a:bodyPr>
          <a:lstStyle/>
          <a:p>
            <a:r>
              <a:rPr lang="en-US" dirty="0" smtClean="0">
                <a:solidFill>
                  <a:schemeClr val="bg1"/>
                </a:solidFill>
              </a:rPr>
              <a:t>TFC</a:t>
            </a:r>
            <a:endParaRPr lang="en-US" dirty="0">
              <a:solidFill>
                <a:schemeClr val="bg1"/>
              </a:solidFill>
            </a:endParaRPr>
          </a:p>
        </p:txBody>
      </p:sp>
      <p:sp>
        <p:nvSpPr>
          <p:cNvPr id="25" name="Rounded Rectangular Callout 24"/>
          <p:cNvSpPr/>
          <p:nvPr/>
        </p:nvSpPr>
        <p:spPr>
          <a:xfrm>
            <a:off x="228600" y="4724400"/>
            <a:ext cx="1905000" cy="990600"/>
          </a:xfrm>
          <a:prstGeom prst="wedgeRoundRectCallout">
            <a:avLst>
              <a:gd name="adj1" fmla="val 65470"/>
              <a:gd name="adj2" fmla="val -142495"/>
              <a:gd name="adj3" fmla="val 16667"/>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Dike is fractured, but not offset, </a:t>
            </a:r>
          </a:p>
          <a:p>
            <a:r>
              <a:rPr lang="en-US" dirty="0" smtClean="0">
                <a:solidFill>
                  <a:schemeClr val="bg1"/>
                </a:solidFill>
              </a:rPr>
              <a:t>by TFC.</a:t>
            </a:r>
            <a:endParaRPr lang="en-US" dirty="0">
              <a:solidFill>
                <a:schemeClr val="bg1"/>
              </a:solidFill>
            </a:endParaRPr>
          </a:p>
        </p:txBody>
      </p:sp>
      <p:sp>
        <p:nvSpPr>
          <p:cNvPr id="26" name="TextBox 25"/>
          <p:cNvSpPr txBox="1"/>
          <p:nvPr/>
        </p:nvSpPr>
        <p:spPr>
          <a:xfrm>
            <a:off x="4819650" y="5357019"/>
            <a:ext cx="3657600" cy="923330"/>
          </a:xfrm>
          <a:prstGeom prst="rect">
            <a:avLst/>
          </a:prstGeom>
          <a:noFill/>
        </p:spPr>
        <p:txBody>
          <a:bodyPr wrap="square" rtlCol="0">
            <a:spAutoFit/>
          </a:bodyPr>
          <a:lstStyle/>
          <a:p>
            <a:r>
              <a:rPr lang="en-US" dirty="0" smtClean="0"/>
              <a:t>Photomicrograph of a single fracture from a TFC; notice that mineral grains can be matched back up.</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Did the TFCs Form?</a:t>
            </a:r>
            <a:endParaRPr lang="en-US" dirty="0"/>
          </a:p>
        </p:txBody>
      </p:sp>
      <p:pic>
        <p:nvPicPr>
          <p:cNvPr id="6" name="Content Placeholder 5" descr="DSC08322 - Paul.jpg"/>
          <p:cNvPicPr>
            <a:picLocks noGrp="1" noChangeAspect="1"/>
          </p:cNvPicPr>
          <p:nvPr>
            <p:ph idx="1"/>
          </p:nvPr>
        </p:nvPicPr>
        <p:blipFill>
          <a:blip r:embed="rId3" cstate="print"/>
          <a:stretch>
            <a:fillRect/>
          </a:stretch>
        </p:blipFill>
        <p:spPr>
          <a:xfrm>
            <a:off x="2874764" y="1295400"/>
            <a:ext cx="3394472" cy="4525963"/>
          </a:xfrm>
        </p:spPr>
      </p:pic>
      <p:sp>
        <p:nvSpPr>
          <p:cNvPr id="7" name="TextBox 6"/>
          <p:cNvSpPr txBox="1"/>
          <p:nvPr/>
        </p:nvSpPr>
        <p:spPr>
          <a:xfrm>
            <a:off x="1371600" y="5782270"/>
            <a:ext cx="6400800" cy="1477328"/>
          </a:xfrm>
          <a:prstGeom prst="rect">
            <a:avLst/>
          </a:prstGeom>
          <a:noFill/>
        </p:spPr>
        <p:txBody>
          <a:bodyPr wrap="square" rtlCol="0">
            <a:spAutoFit/>
          </a:bodyPr>
          <a:lstStyle/>
          <a:p>
            <a:pPr algn="ctr"/>
            <a:r>
              <a:rPr lang="en-US" dirty="0" smtClean="0">
                <a:solidFill>
                  <a:schemeClr val="bg1">
                    <a:lumMod val="50000"/>
                    <a:lumOff val="50000"/>
                  </a:schemeClr>
                </a:solidFill>
              </a:rPr>
              <a:t>Paul Riley – PhD, 2010</a:t>
            </a:r>
          </a:p>
          <a:p>
            <a:pPr algn="ctr"/>
            <a:r>
              <a:rPr lang="en-US" dirty="0" smtClean="0">
                <a:solidFill>
                  <a:schemeClr val="bg1">
                    <a:lumMod val="50000"/>
                    <a:lumOff val="50000"/>
                  </a:schemeClr>
                </a:solidFill>
              </a:rPr>
              <a:t>“Fracture System Genesis and Organization in the Tuolumne Intrusive Suite, Sierra Nevada Batholith, CA”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Four Plutons</a:t>
            </a:r>
            <a:endParaRPr lang="en-US" dirty="0"/>
          </a:p>
        </p:txBody>
      </p:sp>
      <p:pic>
        <p:nvPicPr>
          <p:cNvPr id="1026" name="Picture 2" descr="C:\Users\Richard Becker\Documents\PhD\Presentations\YOSE Forum &amp; Parson's Talk\Images\GeoMap5 - Topography and Geology - no seds.jpg"/>
          <p:cNvPicPr>
            <a:picLocks noChangeAspect="1" noChangeArrowheads="1"/>
          </p:cNvPicPr>
          <p:nvPr/>
        </p:nvPicPr>
        <p:blipFill>
          <a:blip r:embed="rId3" cstate="print"/>
          <a:srcRect/>
          <a:stretch>
            <a:fillRect/>
          </a:stretch>
        </p:blipFill>
        <p:spPr bwMode="auto">
          <a:xfrm>
            <a:off x="134471" y="0"/>
            <a:ext cx="8875059" cy="6858000"/>
          </a:xfrm>
          <a:prstGeom prst="rect">
            <a:avLst/>
          </a:prstGeom>
          <a:noFill/>
        </p:spPr>
      </p:pic>
      <p:sp>
        <p:nvSpPr>
          <p:cNvPr id="4" name="Slide Number Placeholder 3"/>
          <p:cNvSpPr>
            <a:spLocks noGrp="1"/>
          </p:cNvSpPr>
          <p:nvPr>
            <p:ph type="sldNum" sz="quarter" idx="12"/>
          </p:nvPr>
        </p:nvSpPr>
        <p:spPr/>
        <p:txBody>
          <a:bodyPr/>
          <a:lstStyle/>
          <a:p>
            <a:fld id="{5D2ADDA4-F3AF-4181-B9F1-BF29914264E0}" type="slidenum">
              <a:rPr lang="en-US" smtClean="0"/>
              <a:pPr/>
              <a:t>7</a:t>
            </a:fld>
            <a:endParaRPr lang="en-US" dirty="0"/>
          </a:p>
        </p:txBody>
      </p:sp>
      <p:sp>
        <p:nvSpPr>
          <p:cNvPr id="6" name="Freeform 5"/>
          <p:cNvSpPr/>
          <p:nvPr/>
        </p:nvSpPr>
        <p:spPr>
          <a:xfrm>
            <a:off x="5469147" y="3363156"/>
            <a:ext cx="1397479" cy="760270"/>
          </a:xfrm>
          <a:custGeom>
            <a:avLst/>
            <a:gdLst>
              <a:gd name="connsiteX0" fmla="*/ 1328468 w 1397479"/>
              <a:gd name="connsiteY0" fmla="*/ 242686 h 760270"/>
              <a:gd name="connsiteX1" fmla="*/ 1311215 w 1397479"/>
              <a:gd name="connsiteY1" fmla="*/ 190927 h 760270"/>
              <a:gd name="connsiteX2" fmla="*/ 1207698 w 1397479"/>
              <a:gd name="connsiteY2" fmla="*/ 104663 h 760270"/>
              <a:gd name="connsiteX3" fmla="*/ 1155940 w 1397479"/>
              <a:gd name="connsiteY3" fmla="*/ 52904 h 760270"/>
              <a:gd name="connsiteX4" fmla="*/ 1052423 w 1397479"/>
              <a:gd name="connsiteY4" fmla="*/ 1146 h 760270"/>
              <a:gd name="connsiteX5" fmla="*/ 983411 w 1397479"/>
              <a:gd name="connsiteY5" fmla="*/ 18399 h 760270"/>
              <a:gd name="connsiteX6" fmla="*/ 931653 w 1397479"/>
              <a:gd name="connsiteY6" fmla="*/ 35652 h 760270"/>
              <a:gd name="connsiteX7" fmla="*/ 845389 w 1397479"/>
              <a:gd name="connsiteY7" fmla="*/ 52904 h 760270"/>
              <a:gd name="connsiteX8" fmla="*/ 638355 w 1397479"/>
              <a:gd name="connsiteY8" fmla="*/ 35652 h 760270"/>
              <a:gd name="connsiteX9" fmla="*/ 586596 w 1397479"/>
              <a:gd name="connsiteY9" fmla="*/ 18399 h 760270"/>
              <a:gd name="connsiteX10" fmla="*/ 517585 w 1397479"/>
              <a:gd name="connsiteY10" fmla="*/ 1146 h 760270"/>
              <a:gd name="connsiteX11" fmla="*/ 172528 w 1397479"/>
              <a:gd name="connsiteY11" fmla="*/ 35652 h 760270"/>
              <a:gd name="connsiteX12" fmla="*/ 103517 w 1397479"/>
              <a:gd name="connsiteY12" fmla="*/ 70157 h 760270"/>
              <a:gd name="connsiteX13" fmla="*/ 17253 w 1397479"/>
              <a:gd name="connsiteY13" fmla="*/ 173674 h 760270"/>
              <a:gd name="connsiteX14" fmla="*/ 0 w 1397479"/>
              <a:gd name="connsiteY14" fmla="*/ 225433 h 760270"/>
              <a:gd name="connsiteX15" fmla="*/ 34506 w 1397479"/>
              <a:gd name="connsiteY15" fmla="*/ 346202 h 760270"/>
              <a:gd name="connsiteX16" fmla="*/ 103517 w 1397479"/>
              <a:gd name="connsiteY16" fmla="*/ 449719 h 760270"/>
              <a:gd name="connsiteX17" fmla="*/ 155276 w 1397479"/>
              <a:gd name="connsiteY17" fmla="*/ 484225 h 760270"/>
              <a:gd name="connsiteX18" fmla="*/ 258793 w 1397479"/>
              <a:gd name="connsiteY18" fmla="*/ 518731 h 760270"/>
              <a:gd name="connsiteX19" fmla="*/ 310551 w 1397479"/>
              <a:gd name="connsiteY19" fmla="*/ 553236 h 760270"/>
              <a:gd name="connsiteX20" fmla="*/ 431321 w 1397479"/>
              <a:gd name="connsiteY20" fmla="*/ 587742 h 760270"/>
              <a:gd name="connsiteX21" fmla="*/ 483079 w 1397479"/>
              <a:gd name="connsiteY21" fmla="*/ 604995 h 760270"/>
              <a:gd name="connsiteX22" fmla="*/ 862642 w 1397479"/>
              <a:gd name="connsiteY22" fmla="*/ 622248 h 760270"/>
              <a:gd name="connsiteX23" fmla="*/ 983411 w 1397479"/>
              <a:gd name="connsiteY23" fmla="*/ 691259 h 760270"/>
              <a:gd name="connsiteX24" fmla="*/ 1086928 w 1397479"/>
              <a:gd name="connsiteY24" fmla="*/ 760270 h 760270"/>
              <a:gd name="connsiteX25" fmla="*/ 1242204 w 1397479"/>
              <a:gd name="connsiteY25" fmla="*/ 743018 h 760270"/>
              <a:gd name="connsiteX26" fmla="*/ 1328468 w 1397479"/>
              <a:gd name="connsiteY26" fmla="*/ 639501 h 760270"/>
              <a:gd name="connsiteX27" fmla="*/ 1380227 w 1397479"/>
              <a:gd name="connsiteY27" fmla="*/ 535984 h 760270"/>
              <a:gd name="connsiteX28" fmla="*/ 1397479 w 1397479"/>
              <a:gd name="connsiteY28" fmla="*/ 484225 h 760270"/>
              <a:gd name="connsiteX29" fmla="*/ 1362974 w 1397479"/>
              <a:gd name="connsiteY29" fmla="*/ 346202 h 760270"/>
              <a:gd name="connsiteX30" fmla="*/ 1328468 w 1397479"/>
              <a:gd name="connsiteY30" fmla="*/ 294444 h 760270"/>
              <a:gd name="connsiteX31" fmla="*/ 1328468 w 1397479"/>
              <a:gd name="connsiteY31" fmla="*/ 242686 h 760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7479" h="760270">
                <a:moveTo>
                  <a:pt x="1328468" y="242686"/>
                </a:moveTo>
                <a:cubicBezTo>
                  <a:pt x="1325592" y="225433"/>
                  <a:pt x="1321303" y="206059"/>
                  <a:pt x="1311215" y="190927"/>
                </a:cubicBezTo>
                <a:cubicBezTo>
                  <a:pt x="1273412" y="134222"/>
                  <a:pt x="1255438" y="144447"/>
                  <a:pt x="1207698" y="104663"/>
                </a:cubicBezTo>
                <a:cubicBezTo>
                  <a:pt x="1188954" y="89043"/>
                  <a:pt x="1174684" y="68524"/>
                  <a:pt x="1155940" y="52904"/>
                </a:cubicBezTo>
                <a:cubicBezTo>
                  <a:pt x="1111349" y="15745"/>
                  <a:pt x="1104294" y="18437"/>
                  <a:pt x="1052423" y="1146"/>
                </a:cubicBezTo>
                <a:cubicBezTo>
                  <a:pt x="1029419" y="6897"/>
                  <a:pt x="1006211" y="11885"/>
                  <a:pt x="983411" y="18399"/>
                </a:cubicBezTo>
                <a:cubicBezTo>
                  <a:pt x="965925" y="23395"/>
                  <a:pt x="949296" y="31241"/>
                  <a:pt x="931653" y="35652"/>
                </a:cubicBezTo>
                <a:cubicBezTo>
                  <a:pt x="903204" y="42764"/>
                  <a:pt x="874144" y="47153"/>
                  <a:pt x="845389" y="52904"/>
                </a:cubicBezTo>
                <a:cubicBezTo>
                  <a:pt x="776378" y="47153"/>
                  <a:pt x="706998" y="44804"/>
                  <a:pt x="638355" y="35652"/>
                </a:cubicBezTo>
                <a:cubicBezTo>
                  <a:pt x="620328" y="33248"/>
                  <a:pt x="604083" y="23395"/>
                  <a:pt x="586596" y="18399"/>
                </a:cubicBezTo>
                <a:cubicBezTo>
                  <a:pt x="563797" y="11885"/>
                  <a:pt x="540589" y="6897"/>
                  <a:pt x="517585" y="1146"/>
                </a:cubicBezTo>
                <a:cubicBezTo>
                  <a:pt x="464303" y="4476"/>
                  <a:pt x="267602" y="0"/>
                  <a:pt x="172528" y="35652"/>
                </a:cubicBezTo>
                <a:cubicBezTo>
                  <a:pt x="148447" y="44682"/>
                  <a:pt x="126521" y="58655"/>
                  <a:pt x="103517" y="70157"/>
                </a:cubicBezTo>
                <a:cubicBezTo>
                  <a:pt x="65363" y="108311"/>
                  <a:pt x="41272" y="125637"/>
                  <a:pt x="17253" y="173674"/>
                </a:cubicBezTo>
                <a:cubicBezTo>
                  <a:pt x="9120" y="189940"/>
                  <a:pt x="5751" y="208180"/>
                  <a:pt x="0" y="225433"/>
                </a:cubicBezTo>
                <a:cubicBezTo>
                  <a:pt x="4061" y="241678"/>
                  <a:pt x="23255" y="325950"/>
                  <a:pt x="34506" y="346202"/>
                </a:cubicBezTo>
                <a:cubicBezTo>
                  <a:pt x="54646" y="382454"/>
                  <a:pt x="69011" y="426715"/>
                  <a:pt x="103517" y="449719"/>
                </a:cubicBezTo>
                <a:cubicBezTo>
                  <a:pt x="120770" y="461221"/>
                  <a:pt x="136328" y="475803"/>
                  <a:pt x="155276" y="484225"/>
                </a:cubicBezTo>
                <a:cubicBezTo>
                  <a:pt x="188513" y="498997"/>
                  <a:pt x="228529" y="498555"/>
                  <a:pt x="258793" y="518731"/>
                </a:cubicBezTo>
                <a:cubicBezTo>
                  <a:pt x="276046" y="530233"/>
                  <a:pt x="292005" y="543963"/>
                  <a:pt x="310551" y="553236"/>
                </a:cubicBezTo>
                <a:cubicBezTo>
                  <a:pt x="338129" y="567025"/>
                  <a:pt x="405524" y="580371"/>
                  <a:pt x="431321" y="587742"/>
                </a:cubicBezTo>
                <a:cubicBezTo>
                  <a:pt x="448807" y="592738"/>
                  <a:pt x="464951" y="603545"/>
                  <a:pt x="483079" y="604995"/>
                </a:cubicBezTo>
                <a:cubicBezTo>
                  <a:pt x="609327" y="615095"/>
                  <a:pt x="736121" y="616497"/>
                  <a:pt x="862642" y="622248"/>
                </a:cubicBezTo>
                <a:cubicBezTo>
                  <a:pt x="1041690" y="741612"/>
                  <a:pt x="764512" y="559919"/>
                  <a:pt x="983411" y="691259"/>
                </a:cubicBezTo>
                <a:cubicBezTo>
                  <a:pt x="1018972" y="712595"/>
                  <a:pt x="1086928" y="760270"/>
                  <a:pt x="1086928" y="760270"/>
                </a:cubicBezTo>
                <a:cubicBezTo>
                  <a:pt x="1138687" y="754519"/>
                  <a:pt x="1192799" y="759486"/>
                  <a:pt x="1242204" y="743018"/>
                </a:cubicBezTo>
                <a:cubicBezTo>
                  <a:pt x="1270668" y="733530"/>
                  <a:pt x="1312684" y="663176"/>
                  <a:pt x="1328468" y="639501"/>
                </a:cubicBezTo>
                <a:cubicBezTo>
                  <a:pt x="1371836" y="509396"/>
                  <a:pt x="1313333" y="669773"/>
                  <a:pt x="1380227" y="535984"/>
                </a:cubicBezTo>
                <a:cubicBezTo>
                  <a:pt x="1388360" y="519718"/>
                  <a:pt x="1391728" y="501478"/>
                  <a:pt x="1397479" y="484225"/>
                </a:cubicBezTo>
                <a:cubicBezTo>
                  <a:pt x="1390917" y="451412"/>
                  <a:pt x="1380659" y="381571"/>
                  <a:pt x="1362974" y="346202"/>
                </a:cubicBezTo>
                <a:cubicBezTo>
                  <a:pt x="1353701" y="327656"/>
                  <a:pt x="1333497" y="314560"/>
                  <a:pt x="1328468" y="294444"/>
                </a:cubicBezTo>
                <a:cubicBezTo>
                  <a:pt x="1321494" y="266548"/>
                  <a:pt x="1331344" y="259939"/>
                  <a:pt x="1328468" y="242686"/>
                </a:cubicBezTo>
                <a:close/>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Richard Becker\Documents\PhD\Presentations\YOSE Forum &amp; Parson's Talk\Images\GeoMap6 - Topography and TFCs.jpg"/>
          <p:cNvPicPr>
            <a:picLocks noChangeAspect="1" noChangeArrowheads="1"/>
          </p:cNvPicPr>
          <p:nvPr/>
        </p:nvPicPr>
        <p:blipFill>
          <a:blip r:embed="rId3" cstate="print"/>
          <a:srcRect/>
          <a:stretch>
            <a:fillRect/>
          </a:stretch>
        </p:blipFill>
        <p:spPr bwMode="auto">
          <a:xfrm>
            <a:off x="134471" y="0"/>
            <a:ext cx="8875058" cy="6858000"/>
          </a:xfrm>
          <a:prstGeom prst="rect">
            <a:avLst/>
          </a:prstGeom>
          <a:noFill/>
        </p:spPr>
      </p:pic>
      <p:sp>
        <p:nvSpPr>
          <p:cNvPr id="5" name="Title 4"/>
          <p:cNvSpPr>
            <a:spLocks noGrp="1"/>
          </p:cNvSpPr>
          <p:nvPr>
            <p:ph type="title"/>
          </p:nvPr>
        </p:nvSpPr>
        <p:spPr>
          <a:solidFill>
            <a:schemeClr val="tx1">
              <a:alpha val="50000"/>
            </a:schemeClr>
          </a:solidFill>
        </p:spPr>
        <p:txBody>
          <a:bodyPr>
            <a:normAutofit/>
          </a:bodyPr>
          <a:lstStyle/>
          <a:p>
            <a:r>
              <a:rPr lang="en-US" dirty="0" smtClean="0">
                <a:solidFill>
                  <a:schemeClr val="bg1"/>
                </a:solidFill>
              </a:rPr>
              <a:t>The TFCs are Adjacent to Pluton #4</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5D2ADDA4-F3AF-4181-B9F1-BF29914264E0}" type="slidenum">
              <a:rPr lang="en-US" smtClean="0"/>
              <a:pPr/>
              <a:t>8</a:t>
            </a:fld>
            <a:endParaRPr lang="en-US" dirty="0"/>
          </a:p>
        </p:txBody>
      </p:sp>
      <p:sp>
        <p:nvSpPr>
          <p:cNvPr id="6" name="Rectangular Callout 5"/>
          <p:cNvSpPr/>
          <p:nvPr/>
        </p:nvSpPr>
        <p:spPr>
          <a:xfrm>
            <a:off x="1600200" y="2057400"/>
            <a:ext cx="2438400" cy="990600"/>
          </a:xfrm>
          <a:prstGeom prst="wedgeRectCallout">
            <a:avLst>
              <a:gd name="adj1" fmla="val 116667"/>
              <a:gd name="adj2" fmla="val 7105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bg1"/>
                </a:solidFill>
              </a:rPr>
              <a:t>Near-surface extent of pluton #4 from gravity study (Titus </a:t>
            </a:r>
            <a:r>
              <a:rPr lang="en-US" i="1" dirty="0" smtClean="0">
                <a:solidFill>
                  <a:schemeClr val="bg1"/>
                </a:solidFill>
              </a:rPr>
              <a:t>et al.</a:t>
            </a:r>
            <a:r>
              <a:rPr lang="en-US" dirty="0" smtClean="0">
                <a:solidFill>
                  <a:schemeClr val="bg1"/>
                </a:solidFill>
              </a:rPr>
              <a:t>, 2005)</a:t>
            </a:r>
            <a:endParaRPr lang="en-US" dirty="0">
              <a:solidFill>
                <a:schemeClr val="bg1"/>
              </a:solidFill>
            </a:endParaRPr>
          </a:p>
        </p:txBody>
      </p:sp>
      <p:sp>
        <p:nvSpPr>
          <p:cNvPr id="7" name="TextBox 6"/>
          <p:cNvSpPr txBox="1"/>
          <p:nvPr/>
        </p:nvSpPr>
        <p:spPr>
          <a:xfrm>
            <a:off x="5105400" y="5638800"/>
            <a:ext cx="3276600" cy="646331"/>
          </a:xfrm>
          <a:prstGeom prst="rect">
            <a:avLst/>
          </a:prstGeom>
          <a:solidFill>
            <a:schemeClr val="tx1"/>
          </a:solidFill>
          <a:ln>
            <a:solidFill>
              <a:schemeClr val="bg1"/>
            </a:solidFill>
          </a:ln>
        </p:spPr>
        <p:txBody>
          <a:bodyPr wrap="square" rtlCol="0">
            <a:spAutoFit/>
          </a:bodyPr>
          <a:lstStyle/>
          <a:p>
            <a:r>
              <a:rPr lang="en-US" b="1" dirty="0" smtClean="0">
                <a:solidFill>
                  <a:schemeClr val="bg2">
                    <a:lumMod val="60000"/>
                    <a:lumOff val="40000"/>
                  </a:schemeClr>
                </a:solidFill>
              </a:rPr>
              <a:t>Light Blue = low density of TFCs</a:t>
            </a:r>
          </a:p>
          <a:p>
            <a:r>
              <a:rPr lang="en-US" b="1" dirty="0" smtClean="0">
                <a:solidFill>
                  <a:schemeClr val="bg2">
                    <a:lumMod val="75000"/>
                  </a:schemeClr>
                </a:solidFill>
              </a:rPr>
              <a:t>Dark Blue = high density of TFCs</a:t>
            </a:r>
            <a:endParaRPr lang="en-US" b="1"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The TFCs are Linked with </a:t>
            </a:r>
            <a:br>
              <a:rPr lang="en-US" dirty="0" smtClean="0"/>
            </a:br>
            <a:r>
              <a:rPr lang="en-US" dirty="0" smtClean="0"/>
              <a:t>Volatile Concentrations</a:t>
            </a:r>
            <a:endParaRPr lang="en-US" dirty="0"/>
          </a:p>
        </p:txBody>
      </p:sp>
      <p:pic>
        <p:nvPicPr>
          <p:cNvPr id="7" name="Content Placeholder 6" descr="Riley and Tikoff 2010 JSG - Fig 7 - Fluid Structures and TFCs - cropped.jpg"/>
          <p:cNvPicPr>
            <a:picLocks noGrp="1" noChangeAspect="1"/>
          </p:cNvPicPr>
          <p:nvPr>
            <p:ph idx="1"/>
          </p:nvPr>
        </p:nvPicPr>
        <p:blipFill>
          <a:blip r:embed="rId3" cstate="print"/>
          <a:stretch>
            <a:fillRect/>
          </a:stretch>
        </p:blipFill>
        <p:spPr>
          <a:xfrm>
            <a:off x="2556174" y="1600200"/>
            <a:ext cx="4031652" cy="4525963"/>
          </a:xfrm>
        </p:spPr>
      </p:pic>
      <p:sp>
        <p:nvSpPr>
          <p:cNvPr id="8" name="TextBox 7"/>
          <p:cNvSpPr txBox="1"/>
          <p:nvPr/>
        </p:nvSpPr>
        <p:spPr>
          <a:xfrm>
            <a:off x="457200" y="1600200"/>
            <a:ext cx="2133600" cy="954107"/>
          </a:xfrm>
          <a:prstGeom prst="rect">
            <a:avLst/>
          </a:prstGeom>
          <a:noFill/>
        </p:spPr>
        <p:txBody>
          <a:bodyPr wrap="square" rtlCol="0">
            <a:spAutoFit/>
          </a:bodyPr>
          <a:lstStyle/>
          <a:p>
            <a:pPr algn="r"/>
            <a:r>
              <a:rPr lang="en-US" sz="2000" b="1" dirty="0" smtClean="0">
                <a:solidFill>
                  <a:schemeClr val="bg2">
                    <a:lumMod val="60000"/>
                    <a:lumOff val="40000"/>
                  </a:schemeClr>
                </a:solidFill>
              </a:rPr>
              <a:t>d</a:t>
            </a:r>
            <a:r>
              <a:rPr lang="en-US" b="1" dirty="0" smtClean="0"/>
              <a:t>- </a:t>
            </a:r>
            <a:r>
              <a:rPr lang="en-US" dirty="0" smtClean="0"/>
              <a:t>A TFC emanating from a ‘spherical alteration zone’</a:t>
            </a:r>
            <a:endParaRPr lang="en-US" b="1" dirty="0"/>
          </a:p>
        </p:txBody>
      </p:sp>
      <p:sp>
        <p:nvSpPr>
          <p:cNvPr id="9" name="TextBox 8"/>
          <p:cNvSpPr txBox="1"/>
          <p:nvPr/>
        </p:nvSpPr>
        <p:spPr>
          <a:xfrm>
            <a:off x="457200" y="4495800"/>
            <a:ext cx="2133600" cy="1785104"/>
          </a:xfrm>
          <a:prstGeom prst="rect">
            <a:avLst/>
          </a:prstGeom>
          <a:noFill/>
        </p:spPr>
        <p:txBody>
          <a:bodyPr wrap="square" rtlCol="0">
            <a:spAutoFit/>
          </a:bodyPr>
          <a:lstStyle/>
          <a:p>
            <a:pPr algn="r"/>
            <a:r>
              <a:rPr lang="en-US" sz="2000" b="1" dirty="0" smtClean="0">
                <a:solidFill>
                  <a:schemeClr val="bg2">
                    <a:lumMod val="60000"/>
                    <a:lumOff val="40000"/>
                  </a:schemeClr>
                </a:solidFill>
              </a:rPr>
              <a:t>e</a:t>
            </a:r>
            <a:r>
              <a:rPr lang="en-US" b="1" dirty="0" smtClean="0"/>
              <a:t>- </a:t>
            </a:r>
            <a:r>
              <a:rPr lang="en-US" dirty="0" smtClean="0"/>
              <a:t>Close-up of the ‘bleached’ interior of the spherical alteration zone, with Fe stains haloing the mafic minerals</a:t>
            </a:r>
            <a:endParaRPr lang="en-US" b="1" dirty="0"/>
          </a:p>
        </p:txBody>
      </p:sp>
      <p:sp>
        <p:nvSpPr>
          <p:cNvPr id="10" name="TextBox 9"/>
          <p:cNvSpPr txBox="1"/>
          <p:nvPr/>
        </p:nvSpPr>
        <p:spPr>
          <a:xfrm>
            <a:off x="6629400" y="2587585"/>
            <a:ext cx="2133600" cy="3693319"/>
          </a:xfrm>
          <a:prstGeom prst="rect">
            <a:avLst/>
          </a:prstGeom>
          <a:noFill/>
        </p:spPr>
        <p:txBody>
          <a:bodyPr wrap="square" rtlCol="0">
            <a:spAutoFit/>
          </a:bodyPr>
          <a:lstStyle/>
          <a:p>
            <a:r>
              <a:rPr lang="en-US" sz="2000" b="1" dirty="0" smtClean="0">
                <a:solidFill>
                  <a:schemeClr val="bg2">
                    <a:lumMod val="60000"/>
                    <a:lumOff val="40000"/>
                  </a:schemeClr>
                </a:solidFill>
              </a:rPr>
              <a:t>f</a:t>
            </a:r>
            <a:r>
              <a:rPr lang="en-US" b="1" dirty="0" smtClean="0"/>
              <a:t>- </a:t>
            </a:r>
            <a:r>
              <a:rPr lang="en-US" dirty="0" smtClean="0"/>
              <a:t>Cathedral Peak granodiorite (pluton #3) adjacent to spherical alteration zones displays a pock-marked weathering appearance, which is different than elsewhere in the pluton.  Arrow points to hole lined with epidote.</a:t>
            </a:r>
            <a:endParaRPr lang="en-US" b="1" dirty="0"/>
          </a:p>
        </p:txBody>
      </p:sp>
      <p:sp>
        <p:nvSpPr>
          <p:cNvPr id="11" name="TextBox 10"/>
          <p:cNvSpPr txBox="1"/>
          <p:nvPr/>
        </p:nvSpPr>
        <p:spPr>
          <a:xfrm>
            <a:off x="2590800" y="6172200"/>
            <a:ext cx="3962400" cy="381000"/>
          </a:xfrm>
          <a:prstGeom prst="rect">
            <a:avLst/>
          </a:prstGeom>
          <a:noFill/>
        </p:spPr>
        <p:txBody>
          <a:bodyPr wrap="square" rtlCol="0">
            <a:spAutoFit/>
          </a:bodyPr>
          <a:lstStyle/>
          <a:p>
            <a:pPr algn="ctr"/>
            <a:r>
              <a:rPr lang="en-US" dirty="0" smtClean="0"/>
              <a:t>Riley and Tikoff, 2010, J of SG, Fig. 7</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TotalTime>
  <Words>2187</Words>
  <Application>Microsoft Office PowerPoint</Application>
  <PresentationFormat>On-screen Show (4:3)</PresentationFormat>
  <Paragraphs>129</Paragraphs>
  <Slides>25</Slides>
  <Notes>23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Preexisting Fractures and the Formation of an Iconic Landscape: Tuolumne Meadows, Yosemite National Park, USA</vt:lpstr>
      <vt:lpstr>Tuolumne Meadows: A Geomorphic Legacy of Volcanic  Explosions during the Cretaceous Period</vt:lpstr>
      <vt:lpstr>Topography</vt:lpstr>
      <vt:lpstr>Tabular Fracture Clusters (TFCs)</vt:lpstr>
      <vt:lpstr>Clustered Extensional Fractures</vt:lpstr>
      <vt:lpstr>How Did the TFCs Form?</vt:lpstr>
      <vt:lpstr>Four Plutons</vt:lpstr>
      <vt:lpstr>The TFCs are Adjacent to Pluton #4</vt:lpstr>
      <vt:lpstr>The TFCs are Linked with  Volatile Concentrations</vt:lpstr>
      <vt:lpstr>Clustering = Dynamic Fracturing</vt:lpstr>
      <vt:lpstr>Miarolitic cavities indicate the presence of a separate fluid phase.</vt:lpstr>
      <vt:lpstr>Miarolitic cavities indicate the presence of a separate fluid phase.</vt:lpstr>
      <vt:lpstr>Geomorphic Influence of the TFCs?</vt:lpstr>
      <vt:lpstr>Slide 14</vt:lpstr>
      <vt:lpstr>Identical Bedrock</vt:lpstr>
      <vt:lpstr>But there are only a few TFCs in the  Mono Recesses</vt:lpstr>
      <vt:lpstr>Slide 17</vt:lpstr>
      <vt:lpstr>Bedrock Twins,</vt:lpstr>
      <vt:lpstr>Geomorphic Cousins</vt:lpstr>
      <vt:lpstr>If TFCs are Isolated…</vt:lpstr>
      <vt:lpstr>Scattered TFC Concentrations…</vt:lpstr>
      <vt:lpstr>If TFCs are Concentrated…</vt:lpstr>
      <vt:lpstr>Next month’s issue of GSA Today</vt:lpstr>
      <vt:lpstr>Conclusions</vt:lpstr>
      <vt:lpstr>A Few Final Words by Another Person from UW-Madison…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Richard Becker</dc:creator>
  <cp:lastModifiedBy>Richard Becker</cp:lastModifiedBy>
  <cp:revision>240</cp:revision>
  <dcterms:created xsi:type="dcterms:W3CDTF">2014-10-01T20:11:18Z</dcterms:created>
  <dcterms:modified xsi:type="dcterms:W3CDTF">2014-10-28T23:38:22Z</dcterms:modified>
</cp:coreProperties>
</file>