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469" r:id="rId2"/>
    <p:sldId id="290" r:id="rId3"/>
    <p:sldId id="452" r:id="rId4"/>
    <p:sldId id="475" r:id="rId5"/>
    <p:sldId id="435" r:id="rId6"/>
    <p:sldId id="410" r:id="rId7"/>
    <p:sldId id="416" r:id="rId8"/>
    <p:sldId id="421" r:id="rId9"/>
    <p:sldId id="455" r:id="rId10"/>
    <p:sldId id="457" r:id="rId11"/>
    <p:sldId id="436" r:id="rId12"/>
    <p:sldId id="330" r:id="rId13"/>
    <p:sldId id="412" r:id="rId14"/>
    <p:sldId id="413" r:id="rId15"/>
    <p:sldId id="414" r:id="rId16"/>
    <p:sldId id="415" r:id="rId17"/>
    <p:sldId id="468" r:id="rId18"/>
    <p:sldId id="423" r:id="rId19"/>
    <p:sldId id="399" r:id="rId20"/>
    <p:sldId id="325" r:id="rId21"/>
    <p:sldId id="424" r:id="rId22"/>
    <p:sldId id="390" r:id="rId23"/>
    <p:sldId id="425" r:id="rId24"/>
    <p:sldId id="398" r:id="rId25"/>
    <p:sldId id="343" r:id="rId26"/>
    <p:sldId id="427" r:id="rId27"/>
    <p:sldId id="442" r:id="rId28"/>
    <p:sldId id="426" r:id="rId29"/>
    <p:sldId id="431" r:id="rId30"/>
    <p:sldId id="430" r:id="rId31"/>
    <p:sldId id="344" r:id="rId32"/>
    <p:sldId id="465" r:id="rId33"/>
    <p:sldId id="444" r:id="rId34"/>
    <p:sldId id="473" r:id="rId35"/>
    <p:sldId id="341" r:id="rId36"/>
    <p:sldId id="445" r:id="rId37"/>
    <p:sldId id="446" r:id="rId38"/>
    <p:sldId id="476" r:id="rId39"/>
    <p:sldId id="402" r:id="rId40"/>
    <p:sldId id="480" r:id="rId41"/>
    <p:sldId id="474" r:id="rId42"/>
    <p:sldId id="481" r:id="rId43"/>
    <p:sldId id="477" r:id="rId44"/>
    <p:sldId id="479" r:id="rId45"/>
    <p:sldId id="478" r:id="rId46"/>
    <p:sldId id="462" r:id="rId47"/>
    <p:sldId id="288" r:id="rId48"/>
    <p:sldId id="461" r:id="rId49"/>
    <p:sldId id="346" r:id="rId50"/>
    <p:sldId id="365" r:id="rId51"/>
    <p:sldId id="370" r:id="rId52"/>
    <p:sldId id="463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008000"/>
    <a:srgbClr val="000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480" y="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40232-523F-654C-BEA4-D4CA18C2FC03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CB4C7-5456-D645-A13B-24CD98050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871D2-11E4-BB40-889E-29D0B421B7E5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0D43F-2AAD-8C4A-B359-C9360A3BA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42DC-59B1-CB47-9F54-4BCA0C99E506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7FCC-D6C2-E442-A4FF-3C6621DD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42DC-59B1-CB47-9F54-4BCA0C99E506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7FCC-D6C2-E442-A4FF-3C6621DD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42DC-59B1-CB47-9F54-4BCA0C99E506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7FCC-D6C2-E442-A4FF-3C6621DD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42DC-59B1-CB47-9F54-4BCA0C99E506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7FCC-D6C2-E442-A4FF-3C6621DD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42DC-59B1-CB47-9F54-4BCA0C99E506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7FCC-D6C2-E442-A4FF-3C6621DD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42DC-59B1-CB47-9F54-4BCA0C99E506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7FCC-D6C2-E442-A4FF-3C6621DD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42DC-59B1-CB47-9F54-4BCA0C99E506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7FCC-D6C2-E442-A4FF-3C6621DD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42DC-59B1-CB47-9F54-4BCA0C99E506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7FCC-D6C2-E442-A4FF-3C6621DD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42DC-59B1-CB47-9F54-4BCA0C99E506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7FCC-D6C2-E442-A4FF-3C6621DD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42DC-59B1-CB47-9F54-4BCA0C99E506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7FCC-D6C2-E442-A4FF-3C6621DD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42DC-59B1-CB47-9F54-4BCA0C99E506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7FCC-D6C2-E442-A4FF-3C6621DD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842DC-59B1-CB47-9F54-4BCA0C99E506}" type="datetimeFigureOut">
              <a:rPr lang="en-US" smtClean="0"/>
              <a:pPr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C7FCC-D6C2-E442-A4FF-3C6621DD9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d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df"/><Relationship Id="rId3" Type="http://schemas.openxmlformats.org/officeDocument/2006/relationships/image" Target="../media/image16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df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df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df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9.pdf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d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df"/><Relationship Id="rId3" Type="http://schemas.openxmlformats.org/officeDocument/2006/relationships/image" Target="../media/image3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df"/><Relationship Id="rId3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df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df"/><Relationship Id="rId3" Type="http://schemas.openxmlformats.org/officeDocument/2006/relationships/image" Target="../media/image1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1.pd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d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df"/><Relationship Id="rId3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df"/><Relationship Id="rId3" Type="http://schemas.openxmlformats.org/officeDocument/2006/relationships/image" Target="../media/image48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df"/><Relationship Id="rId4" Type="http://schemas.openxmlformats.org/officeDocument/2006/relationships/image" Target="../media/image591.png"/><Relationship Id="rId5" Type="http://schemas.openxmlformats.org/officeDocument/2006/relationships/oleObject" Target="LivingWork:Users:kurtgrimm:Desktop:%20%20%20GSA%20SHORT%20COURSE%20OCT%202014:%20%20%20%20BiofilmsEverywhere.Grimm&amp;Crowe.GSA2014.ALLTEXTfor%20Talk&amp;Course.docx!OLE_LINK11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df"/><Relationship Id="rId3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df"/><Relationship Id="rId3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df"/><Relationship Id="rId3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df"/><Relationship Id="rId3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df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df"/><Relationship Id="rId3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df"/><Relationship Id="rId3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df"/><Relationship Id="rId3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df"/><Relationship Id="rId3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9.pdf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d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df"/><Relationship Id="rId3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df"/><Relationship Id="rId3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df"/><Relationship Id="rId3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df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df"/><Relationship Id="rId3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df"/><Relationship Id="rId3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df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d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df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df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df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G.S1_607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230632" y="-787400"/>
            <a:ext cx="11319600" cy="1463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900" y="5283537"/>
            <a:ext cx="5774513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rgbClr val="00009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cap="all" dirty="0" err="1" smtClean="0">
                <a:solidFill>
                  <a:srgbClr val="000090"/>
                </a:solidFill>
                <a:latin typeface="Tallman 1"/>
                <a:cs typeface="Tallman 1"/>
              </a:rPr>
              <a:t>Biofilms</a:t>
            </a:r>
            <a:r>
              <a:rPr lang="en-US" sz="2800" cap="all" dirty="0" smtClean="0">
                <a:solidFill>
                  <a:srgbClr val="000090"/>
                </a:solidFill>
                <a:latin typeface="Tallman 1"/>
                <a:cs typeface="Tallman 1"/>
              </a:rPr>
              <a:t> Everywhere:</a:t>
            </a:r>
          </a:p>
          <a:p>
            <a:pPr algn="ctr">
              <a:lnSpc>
                <a:spcPct val="150000"/>
              </a:lnSpc>
            </a:pPr>
            <a:r>
              <a:rPr lang="en-US" cap="all" dirty="0" smtClean="0">
                <a:solidFill>
                  <a:srgbClr val="800000"/>
                </a:solidFill>
                <a:latin typeface="Tallman 1"/>
                <a:cs typeface="Tallman 1"/>
              </a:rPr>
              <a:t>AN AUTOREGENERATIVE LOOP</a:t>
            </a:r>
          </a:p>
          <a:p>
            <a:endParaRPr lang="en-US" sz="20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 284 cop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60644" y="-333880"/>
            <a:ext cx="6070415" cy="7845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ACF91-EBEF-1E47-83DF-F8EE03E90C7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20131206154149130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652320" y="-1614208"/>
            <a:ext cx="7065820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95206" y="1193800"/>
            <a:ext cx="4147289" cy="3477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allman 1"/>
                <a:cs typeface="Tallman 1"/>
              </a:rPr>
              <a:t>Looking for Causal and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Tallman 1"/>
                <a:cs typeface="Tallman 1"/>
              </a:rPr>
              <a:t>DeepTime</a:t>
            </a:r>
            <a:endParaRPr lang="en-US" b="1" dirty="0" smtClean="0">
              <a:solidFill>
                <a:schemeClr val="bg2">
                  <a:lumMod val="25000"/>
                </a:schemeClr>
              </a:solidFill>
              <a:latin typeface="Tallman 1"/>
              <a:cs typeface="Tallman 1"/>
            </a:endParaRPr>
          </a:p>
          <a:p>
            <a:pPr algn="ctr"/>
            <a:endParaRPr lang="en-US" b="1" dirty="0" smtClean="0">
              <a:solidFill>
                <a:schemeClr val="bg2">
                  <a:lumMod val="25000"/>
                </a:schemeClr>
              </a:solidFill>
              <a:latin typeface="Tallman 1"/>
              <a:cs typeface="Tallman 1"/>
            </a:endParaRPr>
          </a:p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allman 1"/>
                <a:cs typeface="Tallman 1"/>
              </a:rPr>
              <a:t>Unity in the Natural World…</a:t>
            </a:r>
          </a:p>
          <a:p>
            <a:pPr algn="ctr"/>
            <a:endParaRPr lang="en-US" b="1" dirty="0" smtClean="0">
              <a:solidFill>
                <a:schemeClr val="bg2">
                  <a:lumMod val="25000"/>
                </a:schemeClr>
              </a:solidFill>
              <a:latin typeface="Tallman 1"/>
              <a:cs typeface="Tallman 1"/>
            </a:endParaRPr>
          </a:p>
          <a:p>
            <a:pPr algn="ctr"/>
            <a:endParaRPr lang="en-US" b="1" dirty="0" smtClean="0">
              <a:solidFill>
                <a:schemeClr val="bg2">
                  <a:lumMod val="25000"/>
                </a:schemeClr>
              </a:solidFill>
              <a:latin typeface="Tallman 1"/>
              <a:cs typeface="Tallman 1"/>
            </a:endParaRPr>
          </a:p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allman 1"/>
                <a:cs typeface="Tallman 1"/>
              </a:rPr>
              <a:t>Via </a:t>
            </a:r>
          </a:p>
          <a:p>
            <a:endParaRPr lang="en-US" sz="2800" b="1" cap="small" dirty="0" smtClean="0">
              <a:solidFill>
                <a:schemeClr val="bg2">
                  <a:lumMod val="25000"/>
                </a:schemeClr>
              </a:solidFill>
              <a:latin typeface="Tallman 1"/>
              <a:cs typeface="Tallman 1"/>
            </a:endParaRPr>
          </a:p>
          <a:p>
            <a:r>
              <a:rPr lang="en-US" sz="2800" b="1" cap="small" dirty="0" smtClean="0">
                <a:solidFill>
                  <a:srgbClr val="000090"/>
                </a:solidFill>
                <a:latin typeface="Tallman 1"/>
                <a:cs typeface="Tallman 1"/>
              </a:rPr>
              <a:t>FUNCTIONAL </a:t>
            </a:r>
          </a:p>
          <a:p>
            <a:endParaRPr lang="en-US" sz="2800" b="1" cap="small" dirty="0" smtClean="0">
              <a:solidFill>
                <a:srgbClr val="000090"/>
              </a:solidFill>
              <a:latin typeface="Tallman 1"/>
              <a:cs typeface="Tallman 1"/>
            </a:endParaRPr>
          </a:p>
          <a:p>
            <a:r>
              <a:rPr lang="en-US" sz="2800" b="1" cap="small" dirty="0" smtClean="0">
                <a:solidFill>
                  <a:srgbClr val="000090"/>
                </a:solidFill>
                <a:latin typeface="Tallman 1"/>
                <a:cs typeface="Tallman 1"/>
              </a:rPr>
              <a:t>Homologies ?</a:t>
            </a:r>
            <a:endParaRPr lang="en-US" sz="2800" b="1" cap="small" dirty="0">
              <a:solidFill>
                <a:srgbClr val="000090"/>
              </a:solidFill>
              <a:latin typeface="Tallman 1"/>
              <a:cs typeface="Tallman 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922_00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>
                <a:lum bright="-14000" contrast="15000"/>
              </a:blip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>
                <a:lum bright="-14000" contrast="15000"/>
              </a:blip>
              <a:stretch>
                <a:fillRect/>
              </a:stretch>
            </p:blipFill>
          </mc:Fallback>
        </mc:AlternateContent>
        <p:spPr>
          <a:xfrm rot="5400000">
            <a:off x="1235647" y="-1480532"/>
            <a:ext cx="8400394" cy="10871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3072824"/>
            <a:ext cx="40062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  <a:latin typeface="Tallman 1"/>
                <a:cs typeface="Tallman 1"/>
              </a:rPr>
              <a:t>Earth is Layered…</a:t>
            </a:r>
            <a:endParaRPr lang="en-US" sz="3200" b="1" dirty="0">
              <a:solidFill>
                <a:srgbClr val="FF6600"/>
              </a:solidFill>
              <a:latin typeface="Tallman 1"/>
              <a:cs typeface="Tallman 1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0" y="66973"/>
            <a:ext cx="3736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latin typeface="Tallman 1"/>
                <a:cs typeface="Tallman 1"/>
              </a:rPr>
              <a:t>Very quickly, zip thru some art...</a:t>
            </a:r>
            <a:endParaRPr lang="en-US" sz="1600" b="1" dirty="0">
              <a:solidFill>
                <a:schemeClr val="bg2">
                  <a:lumMod val="25000"/>
                </a:schemeClr>
              </a:solidFill>
              <a:latin typeface="Tallman 1"/>
              <a:cs typeface="Tallman 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64450" y="0"/>
            <a:ext cx="1479550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400" dirty="0" smtClean="0"/>
              <a:t>©</a:t>
            </a:r>
            <a:r>
              <a:rPr lang="en-US" sz="1100" dirty="0" smtClean="0"/>
              <a:t>Kurt Andrew Grimm</a:t>
            </a:r>
          </a:p>
          <a:p>
            <a:pPr algn="r">
              <a:lnSpc>
                <a:spcPts val="1200"/>
              </a:lnSpc>
            </a:pPr>
            <a:r>
              <a:rPr lang="en-US" sz="1200" dirty="0" smtClean="0"/>
              <a:t>    </a:t>
            </a:r>
            <a:r>
              <a:rPr lang="en-US" sz="1200" dirty="0" err="1" smtClean="0"/>
              <a:t>drkurtgrimm.com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1700" y="6519446"/>
            <a:ext cx="622300" cy="338554"/>
          </a:xfrm>
        </p:spPr>
        <p:txBody>
          <a:bodyPr/>
          <a:lstStyle/>
          <a:p>
            <a:fld id="{584D0552-0F98-2040-A10C-2728AC3847C0}" type="slidenum">
              <a:rPr lang="en-US" sz="1600" smtClean="0">
                <a:solidFill>
                  <a:schemeClr val="tx1"/>
                </a:solidFill>
              </a:rPr>
              <a:pPr/>
              <a:t>13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" name="Picture 1" descr="KAG.S1_2588.pdf"/>
          <p:cNvPicPr>
            <a:picLocks noChangeAspect="1"/>
          </p:cNvPicPr>
          <p:nvPr/>
        </p:nvPicPr>
        <p:blipFill>
          <a:blip r:embed="rId2">
            <a:lum bright="-15000" contrast="15000"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16200000">
            <a:off x="-1203325" y="-460378"/>
            <a:ext cx="9918699" cy="7664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0150" y="0"/>
            <a:ext cx="170815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86514" y="1193800"/>
            <a:ext cx="1428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0000FF"/>
                </a:solidFill>
                <a:latin typeface="Tallman 1"/>
                <a:cs typeface="Tallman 1"/>
              </a:rPr>
              <a:t>WET…</a:t>
            </a:r>
            <a:endParaRPr lang="en-US" sz="2800" b="1" dirty="0">
              <a:solidFill>
                <a:srgbClr val="0000FF"/>
              </a:solidFill>
              <a:latin typeface="Tallman 1"/>
              <a:cs typeface="Tallman 1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998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64450" y="0"/>
            <a:ext cx="1479550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400" dirty="0" smtClean="0"/>
              <a:t>©</a:t>
            </a:r>
            <a:r>
              <a:rPr lang="en-US" sz="1100" dirty="0" smtClean="0"/>
              <a:t>Kurt Andrew Grimm</a:t>
            </a:r>
          </a:p>
          <a:p>
            <a:pPr algn="r">
              <a:lnSpc>
                <a:spcPts val="1200"/>
              </a:lnSpc>
            </a:pPr>
            <a:r>
              <a:rPr lang="en-US" sz="1200" dirty="0" smtClean="0"/>
              <a:t>    </a:t>
            </a:r>
            <a:r>
              <a:rPr lang="en-US" sz="1200" dirty="0" err="1" smtClean="0"/>
              <a:t>drkurtgrimm.com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870700" y="6519446"/>
            <a:ext cx="1200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textbox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1700" y="6519446"/>
            <a:ext cx="622300" cy="338554"/>
          </a:xfrm>
        </p:spPr>
        <p:txBody>
          <a:bodyPr/>
          <a:lstStyle/>
          <a:p>
            <a:fld id="{584D0552-0F98-2040-A10C-2728AC3847C0}" type="slidenum">
              <a:rPr lang="en-US" sz="1600" smtClean="0">
                <a:solidFill>
                  <a:schemeClr val="tx1"/>
                </a:solidFill>
              </a:rPr>
              <a:pPr/>
              <a:t>14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" name="Picture 1" descr="KAG.S1_2593.pdf"/>
          <p:cNvPicPr>
            <a:picLocks noChangeAspect="1"/>
          </p:cNvPicPr>
          <p:nvPr/>
        </p:nvPicPr>
        <p:blipFill>
          <a:blip r:embed="rId2">
            <a:lum bright="-15000" contrast="15000"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10800000">
            <a:off x="-787000" y="-789291"/>
            <a:ext cx="11264500" cy="87043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12661" y="114300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  <a:latin typeface="Tallman 1"/>
                <a:cs typeface="Tallman 1"/>
              </a:rPr>
              <a:t>On the move…</a:t>
            </a:r>
            <a:endParaRPr lang="en-US" b="1" dirty="0">
              <a:solidFill>
                <a:srgbClr val="0000FF"/>
              </a:solidFill>
              <a:latin typeface="Tallman 1"/>
              <a:cs typeface="Tallman 1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0700" y="711200"/>
            <a:ext cx="1419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  <a:latin typeface="Tallman 1"/>
                <a:cs typeface="Tallman 1"/>
              </a:rPr>
              <a:t>Dynamic….</a:t>
            </a:r>
            <a:endParaRPr lang="en-US" b="1" dirty="0">
              <a:solidFill>
                <a:srgbClr val="0000FF"/>
              </a:solidFill>
              <a:latin typeface="Tallman 1"/>
              <a:cs typeface="Tallman 1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12661" y="1407180"/>
            <a:ext cx="3495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 smtClean="0">
                <a:solidFill>
                  <a:srgbClr val="000090"/>
                </a:solidFill>
                <a:latin typeface="Tallman 1"/>
                <a:cs typeface="Tallman 1"/>
              </a:rPr>
              <a:t>And  </a:t>
            </a:r>
            <a:r>
              <a:rPr lang="en-US" sz="2800" b="1" dirty="0" err="1" smtClean="0">
                <a:solidFill>
                  <a:srgbClr val="000090"/>
                </a:solidFill>
                <a:latin typeface="Tallman 1"/>
                <a:cs typeface="Tallman 1"/>
              </a:rPr>
              <a:t>DynamicAL</a:t>
            </a:r>
            <a:r>
              <a:rPr lang="en-US" sz="2800" b="1" dirty="0" smtClean="0">
                <a:solidFill>
                  <a:srgbClr val="000090"/>
                </a:solidFill>
                <a:latin typeface="Tallman 1"/>
                <a:cs typeface="Tallman 1"/>
              </a:rPr>
              <a:t>….</a:t>
            </a:r>
            <a:endParaRPr lang="en-US" sz="2800" b="1" dirty="0">
              <a:solidFill>
                <a:srgbClr val="000090"/>
              </a:solidFill>
              <a:latin typeface="Tallman 1"/>
              <a:cs typeface="Tallman 1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377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64450" y="0"/>
            <a:ext cx="1479550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400" dirty="0" smtClean="0"/>
              <a:t>©</a:t>
            </a:r>
            <a:r>
              <a:rPr lang="en-US" sz="1100" dirty="0" smtClean="0"/>
              <a:t>Kurt Andrew Grimm</a:t>
            </a:r>
          </a:p>
          <a:p>
            <a:pPr algn="r">
              <a:lnSpc>
                <a:spcPts val="1200"/>
              </a:lnSpc>
            </a:pPr>
            <a:r>
              <a:rPr lang="en-US" sz="1200" dirty="0" smtClean="0"/>
              <a:t>    </a:t>
            </a:r>
            <a:r>
              <a:rPr lang="en-US" sz="1200" dirty="0" err="1" smtClean="0"/>
              <a:t>drkurtgrimm.com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870700" y="6519446"/>
            <a:ext cx="1200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textbox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1700" y="6519446"/>
            <a:ext cx="622300" cy="338554"/>
          </a:xfrm>
        </p:spPr>
        <p:txBody>
          <a:bodyPr/>
          <a:lstStyle/>
          <a:p>
            <a:fld id="{584D0552-0F98-2040-A10C-2728AC3847C0}" type="slidenum">
              <a:rPr lang="en-US" sz="1600" smtClean="0">
                <a:solidFill>
                  <a:schemeClr val="tx1"/>
                </a:solidFill>
              </a:rPr>
              <a:pPr/>
              <a:t>15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5" descr="KAG.S1_2595.pdf"/>
          <p:cNvPicPr>
            <a:picLocks noChangeAspect="1"/>
          </p:cNvPicPr>
          <p:nvPr/>
        </p:nvPicPr>
        <p:blipFill>
          <a:blip r:embed="rId2">
            <a:lum bright="-15000" contrast="15000"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16200000">
            <a:off x="2864168" y="482600"/>
            <a:ext cx="8283388" cy="6400800"/>
          </a:xfrm>
          <a:prstGeom prst="rect">
            <a:avLst/>
          </a:prstGeom>
        </p:spPr>
      </p:pic>
      <p:pic>
        <p:nvPicPr>
          <p:cNvPr id="2" name="Picture 1" descr="KAG.S1_2596.pdf"/>
          <p:cNvPicPr>
            <a:picLocks noChangeAspect="1"/>
          </p:cNvPicPr>
          <p:nvPr/>
        </p:nvPicPr>
        <p:blipFill>
          <a:blip r:embed="rId3">
            <a:lum bright="-15000" contrast="15000"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16200000">
            <a:off x="-2186848" y="419587"/>
            <a:ext cx="8283389" cy="6400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27499" y="-338554"/>
            <a:ext cx="1027747" cy="790924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53564" y="152400"/>
            <a:ext cx="666456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  <a:latin typeface="Tallman 1"/>
                <a:cs typeface="Tallman 1"/>
              </a:rPr>
              <a:t>Perpetual Recycling </a:t>
            </a:r>
            <a:r>
              <a:rPr lang="en-US" sz="2400" b="1" dirty="0" err="1" smtClean="0">
                <a:solidFill>
                  <a:srgbClr val="0000FF"/>
                </a:solidFill>
                <a:latin typeface="Tallman 1"/>
                <a:cs typeface="Tallman 1"/>
                <a:sym typeface="Wingdings"/>
              </a:rPr>
              <a:t></a:t>
            </a:r>
            <a:r>
              <a:rPr lang="en-US" b="1" dirty="0" smtClean="0">
                <a:solidFill>
                  <a:srgbClr val="0000FF"/>
                </a:solidFill>
                <a:latin typeface="Tallman 1"/>
                <a:cs typeface="Tallman 1"/>
                <a:sym typeface="Wingding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allman 1"/>
                <a:cs typeface="Tallman 1"/>
              </a:rPr>
              <a:t>NEW </a:t>
            </a:r>
            <a:r>
              <a:rPr lang="en-US" sz="3200" b="1" dirty="0" smtClean="0">
                <a:solidFill>
                  <a:srgbClr val="0000FF"/>
                </a:solidFill>
                <a:latin typeface="Tallman 1"/>
                <a:cs typeface="Tallman 1"/>
              </a:rPr>
              <a:t>SUBSTRATES</a:t>
            </a:r>
            <a:endParaRPr lang="en-US" sz="3200" b="1" dirty="0">
              <a:solidFill>
                <a:srgbClr val="0000FF"/>
              </a:solidFill>
              <a:latin typeface="Tallman 1"/>
              <a:cs typeface="Tallman 1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04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arth.BestSeawifs_global_biosphere_20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cap="small" dirty="0" smtClean="0">
                <a:solidFill>
                  <a:srgbClr val="FFFF00"/>
                </a:solidFill>
                <a:latin typeface="Tallman 1"/>
                <a:ea typeface="+mj-ea"/>
                <a:cs typeface="Tallman 1"/>
              </a:rPr>
              <a:t>Life Exists, Evolves and </a:t>
            </a:r>
            <a:r>
              <a:rPr lang="en-US" sz="2800" b="1" cap="small" dirty="0" err="1" smtClean="0">
                <a:solidFill>
                  <a:srgbClr val="FFFF00"/>
                </a:solidFill>
                <a:latin typeface="Tallman 1"/>
                <a:ea typeface="+mj-ea"/>
                <a:cs typeface="Tallman 1"/>
              </a:rPr>
              <a:t>CoEvolves</a:t>
            </a:r>
            <a:endParaRPr kumimoji="0" lang="en-US" sz="2800" b="1" i="0" u="none" strike="noStrike" kern="1200" cap="small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llman 1"/>
              <a:ea typeface="+mj-ea"/>
              <a:cs typeface="Tallman 1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BBE519BF-7A77-5A42-BB17-EA32C8B3C3B8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G.S1_607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519432" y="-457200"/>
            <a:ext cx="11319600" cy="1463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dyBiofilms.WordmapTallmanFont.Color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442526" y="-446763"/>
            <a:ext cx="10005008" cy="7731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G.S1_877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615950" y="-647700"/>
            <a:ext cx="10629900" cy="137389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35107-DE4D-2E49-B04B-142192AA859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KAG.S1_88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tretch>
                <a:fillRect/>
              </a:stretch>
            </p:blipFill>
          </mc:Fallback>
        </mc:AlternateContent>
        <p:spPr>
          <a:xfrm rot="5400000">
            <a:off x="415142" y="1272774"/>
            <a:ext cx="7782226" cy="1005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826000"/>
            <a:ext cx="9144000" cy="203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955" y="280868"/>
            <a:ext cx="8690089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i="1" cap="all" dirty="0" smtClean="0">
              <a:solidFill>
                <a:schemeClr val="bg1"/>
              </a:solidFill>
              <a:latin typeface="Tallman 1"/>
              <a:cs typeface="Tallman 1"/>
            </a:endParaRPr>
          </a:p>
          <a:p>
            <a:pPr algn="ctr"/>
            <a:r>
              <a:rPr lang="en-US" sz="4800" i="1" cap="all" dirty="0" err="1" smtClean="0">
                <a:solidFill>
                  <a:schemeClr val="bg1"/>
                </a:solidFill>
                <a:latin typeface="Tallman 1"/>
                <a:cs typeface="Tallman 1"/>
              </a:rPr>
              <a:t>B</a:t>
            </a:r>
            <a:r>
              <a:rPr lang="en-US" sz="4000" i="1" cap="all" dirty="0" err="1" smtClean="0">
                <a:solidFill>
                  <a:schemeClr val="bg1"/>
                </a:solidFill>
                <a:latin typeface="Tallman 1"/>
                <a:cs typeface="Tallman 1"/>
              </a:rPr>
              <a:t>iofilms</a:t>
            </a:r>
            <a:r>
              <a:rPr lang="en-US" sz="4000" i="1" cap="all" dirty="0" smtClean="0">
                <a:solidFill>
                  <a:schemeClr val="bg1"/>
                </a:solidFill>
                <a:latin typeface="Tallman 1"/>
                <a:cs typeface="Tallman 1"/>
              </a:rPr>
              <a:t> </a:t>
            </a:r>
            <a:r>
              <a:rPr lang="en-US" sz="4800" i="1" cap="all" dirty="0" err="1" smtClean="0">
                <a:solidFill>
                  <a:schemeClr val="bg1"/>
                </a:solidFill>
                <a:latin typeface="Tallman 1"/>
                <a:cs typeface="Tallman 1"/>
              </a:rPr>
              <a:t>E</a:t>
            </a:r>
            <a:r>
              <a:rPr lang="en-US" sz="4000" i="1" cap="all" dirty="0" err="1" smtClean="0">
                <a:solidFill>
                  <a:schemeClr val="bg1"/>
                </a:solidFill>
                <a:latin typeface="Tallman 1"/>
                <a:cs typeface="Tallman 1"/>
              </a:rPr>
              <a:t>verywherE</a:t>
            </a:r>
            <a:endParaRPr lang="en-US" sz="1400" i="1" cap="small" dirty="0" smtClean="0">
              <a:solidFill>
                <a:schemeClr val="bg1"/>
              </a:solidFill>
              <a:latin typeface="Tallman 1"/>
              <a:cs typeface="Tallman 1"/>
            </a:endParaRPr>
          </a:p>
          <a:p>
            <a:pPr algn="ctr"/>
            <a:endParaRPr lang="en-US" sz="1400" i="1" cap="small" dirty="0" smtClean="0">
              <a:solidFill>
                <a:srgbClr val="FFFF00"/>
              </a:solidFill>
              <a:latin typeface="Tallman 1"/>
              <a:cs typeface="Tallman 1"/>
            </a:endParaRPr>
          </a:p>
          <a:p>
            <a:pPr algn="ctr"/>
            <a:r>
              <a:rPr lang="en-US" sz="1400" i="1" cap="small" dirty="0" smtClean="0">
                <a:solidFill>
                  <a:srgbClr val="FFFF00"/>
                </a:solidFill>
                <a:latin typeface="Tallman 1"/>
                <a:cs typeface="Tallman 1"/>
              </a:rPr>
              <a:t>Living Consortia, Slime-on-Substrates and the </a:t>
            </a:r>
            <a:r>
              <a:rPr lang="en-US" sz="1400" i="1" cap="small" dirty="0" err="1" smtClean="0">
                <a:solidFill>
                  <a:srgbClr val="FFFF00"/>
                </a:solidFill>
                <a:latin typeface="Tallman 1"/>
                <a:cs typeface="Tallman 1"/>
              </a:rPr>
              <a:t>Circumplanetary</a:t>
            </a:r>
            <a:r>
              <a:rPr lang="en-US" sz="1400" i="1" cap="small" dirty="0" smtClean="0">
                <a:solidFill>
                  <a:srgbClr val="FFFF00"/>
                </a:solidFill>
                <a:latin typeface="Tallman 1"/>
                <a:cs typeface="Tallman 1"/>
              </a:rPr>
              <a:t> Climate Consortium</a:t>
            </a:r>
            <a:endParaRPr lang="en-US" sz="1400" dirty="0" smtClean="0">
              <a:solidFill>
                <a:srgbClr val="FFFF00"/>
              </a:solidFill>
              <a:latin typeface="Tallman 1"/>
              <a:cs typeface="Tallman 1"/>
            </a:endParaRPr>
          </a:p>
          <a:p>
            <a:pPr algn="ctr"/>
            <a:endParaRPr lang="en-US" sz="2000" i="1" dirty="0" smtClean="0">
              <a:solidFill>
                <a:srgbClr val="FFFF00"/>
              </a:solidFill>
              <a:latin typeface="Tallman 1"/>
              <a:cs typeface="Tallman 1"/>
            </a:endParaRPr>
          </a:p>
          <a:p>
            <a:pPr algn="ctr"/>
            <a:r>
              <a:rPr lang="en-US" sz="2000" i="1" dirty="0" smtClean="0">
                <a:solidFill>
                  <a:srgbClr val="FFFF00"/>
                </a:solidFill>
                <a:latin typeface="Tallman 1"/>
                <a:cs typeface="Tallman 1"/>
              </a:rPr>
              <a:t> </a:t>
            </a:r>
            <a:endParaRPr lang="en-US" sz="2800" i="1" cap="small" dirty="0" smtClean="0">
              <a:solidFill>
                <a:srgbClr val="FFFF00"/>
              </a:solidFill>
              <a:latin typeface="Tallman 1"/>
              <a:cs typeface="Tallman 1"/>
            </a:endParaRPr>
          </a:p>
          <a:p>
            <a:pPr algn="ctr">
              <a:lnSpc>
                <a:spcPct val="150000"/>
              </a:lnSpc>
            </a:pPr>
            <a:r>
              <a:rPr lang="en-US" sz="2400" i="1" cap="small" dirty="0" smtClean="0">
                <a:solidFill>
                  <a:srgbClr val="FFFFFF"/>
                </a:solidFill>
                <a:latin typeface="Tallman 1"/>
                <a:cs typeface="Tallman 1"/>
              </a:rPr>
              <a:t>Kurt Andrew Grimm 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Tallman 1"/>
                <a:cs typeface="Tallman 1"/>
              </a:rPr>
              <a:t>Department of Earth Ocean &amp; Atmospheric Sciences 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Tallman 1"/>
                <a:cs typeface="Tallman 1"/>
              </a:rPr>
              <a:t>University of British Columbia</a:t>
            </a:r>
          </a:p>
          <a:p>
            <a:pPr algn="ctr">
              <a:lnSpc>
                <a:spcPct val="150000"/>
              </a:lnSpc>
            </a:pPr>
            <a:endParaRPr lang="en-US" sz="2000" dirty="0" smtClean="0">
              <a:solidFill>
                <a:srgbClr val="FFFF00"/>
              </a:solidFill>
              <a:latin typeface="Tallman 1"/>
              <a:cs typeface="Tallman 1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FFFF00"/>
                </a:solidFill>
                <a:latin typeface="Tallman 1"/>
                <a:cs typeface="Tallman 1"/>
              </a:rPr>
              <a:t>K</a:t>
            </a:r>
            <a:r>
              <a:rPr lang="en-US" sz="2000" dirty="0" err="1" smtClean="0">
                <a:solidFill>
                  <a:srgbClr val="FFFF00"/>
                </a:solidFill>
                <a:latin typeface="Tallman 1"/>
                <a:cs typeface="Tallman 1"/>
              </a:rPr>
              <a:t>ing</a:t>
            </a:r>
            <a:r>
              <a:rPr lang="en-US" sz="2800" dirty="0" err="1" smtClean="0">
                <a:solidFill>
                  <a:srgbClr val="FFFF00"/>
                </a:solidFill>
                <a:latin typeface="Tallman 1"/>
                <a:cs typeface="Tallman 1"/>
              </a:rPr>
              <a:t>F</a:t>
            </a:r>
            <a:r>
              <a:rPr lang="en-US" sz="2000" dirty="0" err="1" smtClean="0">
                <a:solidFill>
                  <a:srgbClr val="FFFF00"/>
                </a:solidFill>
                <a:latin typeface="Tallman 1"/>
                <a:cs typeface="Tallman 1"/>
              </a:rPr>
              <a:t>isher</a:t>
            </a:r>
            <a:r>
              <a:rPr lang="en-US" sz="2000" dirty="0" smtClean="0">
                <a:solidFill>
                  <a:srgbClr val="FFFF00"/>
                </a:solidFill>
                <a:latin typeface="Tallman 1"/>
                <a:cs typeface="Tallman 1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allman 1"/>
                <a:cs typeface="Tallman 1"/>
              </a:rPr>
              <a:t>R</a:t>
            </a:r>
            <a:r>
              <a:rPr lang="en-US" sz="2000" dirty="0" err="1" smtClean="0">
                <a:solidFill>
                  <a:srgbClr val="FFFF00"/>
                </a:solidFill>
                <a:latin typeface="Tallman 1"/>
                <a:cs typeface="Tallman 1"/>
              </a:rPr>
              <a:t>esearcH</a:t>
            </a:r>
            <a:r>
              <a:rPr lang="en-US" sz="2000" dirty="0" smtClean="0">
                <a:solidFill>
                  <a:srgbClr val="FFFF00"/>
                </a:solidFill>
                <a:latin typeface="Tallman 1"/>
                <a:cs typeface="Tallman 1"/>
              </a:rPr>
              <a:t> —  </a:t>
            </a:r>
            <a:r>
              <a:rPr lang="en-US" sz="2800" dirty="0" smtClean="0">
                <a:solidFill>
                  <a:srgbClr val="FFFF00"/>
                </a:solidFill>
                <a:latin typeface="Tallman 1"/>
                <a:cs typeface="Tallman 1"/>
              </a:rPr>
              <a:t>R</a:t>
            </a:r>
            <a:r>
              <a:rPr lang="en-US" sz="3200" dirty="0" smtClean="0">
                <a:solidFill>
                  <a:srgbClr val="FFFF00"/>
                </a:solidFill>
                <a:latin typeface="Tallman 1"/>
                <a:cs typeface="Tallman 1"/>
              </a:rPr>
              <a:t>/</a:t>
            </a:r>
            <a:r>
              <a:rPr lang="en-US" sz="2800" dirty="0" smtClean="0">
                <a:solidFill>
                  <a:srgbClr val="FFFF00"/>
                </a:solidFill>
                <a:latin typeface="Tallman 1"/>
                <a:cs typeface="Tallman 1"/>
              </a:rPr>
              <a:t>V </a:t>
            </a:r>
            <a:r>
              <a:rPr lang="en-US" sz="2800" dirty="0" err="1" smtClean="0">
                <a:solidFill>
                  <a:srgbClr val="FFFF00"/>
                </a:solidFill>
                <a:latin typeface="Tallman 1"/>
                <a:cs typeface="Tallman 1"/>
              </a:rPr>
              <a:t>T</a:t>
            </a:r>
            <a:r>
              <a:rPr lang="en-US" sz="2000" dirty="0" err="1" smtClean="0">
                <a:solidFill>
                  <a:srgbClr val="FFFF00"/>
                </a:solidFill>
                <a:latin typeface="Tallman 1"/>
                <a:cs typeface="Tallman 1"/>
              </a:rPr>
              <a:t>rinity</a:t>
            </a:r>
            <a:r>
              <a:rPr lang="en-US" sz="2800" dirty="0" err="1" smtClean="0">
                <a:solidFill>
                  <a:srgbClr val="FFFF00"/>
                </a:solidFill>
                <a:latin typeface="Tallman 1"/>
                <a:cs typeface="Tallman 1"/>
              </a:rPr>
              <a:t>S</a:t>
            </a:r>
            <a:r>
              <a:rPr lang="en-US" sz="2000" dirty="0" err="1" smtClean="0">
                <a:solidFill>
                  <a:srgbClr val="FFFF00"/>
                </a:solidFill>
                <a:latin typeface="Tallman 1"/>
                <a:cs typeface="Tallman 1"/>
              </a:rPr>
              <a:t>eas</a:t>
            </a:r>
            <a:r>
              <a:rPr lang="en-US" sz="2000" dirty="0" smtClean="0">
                <a:solidFill>
                  <a:srgbClr val="FFFF00"/>
                </a:solidFill>
                <a:latin typeface="Tallman 1"/>
                <a:cs typeface="Tallman 1"/>
              </a:rPr>
              <a:t>  </a:t>
            </a:r>
          </a:p>
          <a:p>
            <a:pPr algn="ctr"/>
            <a:endParaRPr lang="en-US" sz="2000" i="1" dirty="0" smtClean="0">
              <a:solidFill>
                <a:srgbClr val="FFFF00"/>
              </a:solidFill>
              <a:latin typeface="Tallman 1"/>
              <a:cs typeface="Tallman 1"/>
            </a:endParaRPr>
          </a:p>
          <a:p>
            <a:pPr algn="ctr"/>
            <a:endParaRPr lang="en-US" sz="2000" i="1" dirty="0" smtClean="0">
              <a:solidFill>
                <a:srgbClr val="FFFFFF"/>
              </a:solidFill>
              <a:latin typeface="Tallman 1"/>
              <a:cs typeface="Tallman 1"/>
            </a:endParaRPr>
          </a:p>
          <a:p>
            <a:pPr algn="ctr"/>
            <a:r>
              <a:rPr lang="en-US" sz="2000" i="1" dirty="0" err="1" smtClean="0">
                <a:solidFill>
                  <a:srgbClr val="FFFFFF"/>
                </a:solidFill>
                <a:latin typeface="Tallman 1"/>
                <a:cs typeface="Tallman 1"/>
              </a:rPr>
              <a:t>kgrimm@eos.ubc.ca</a:t>
            </a:r>
            <a:r>
              <a:rPr lang="en-US" sz="2000" i="1" dirty="0" smtClean="0">
                <a:solidFill>
                  <a:srgbClr val="FFFFFF"/>
                </a:solidFill>
                <a:latin typeface="Tallman 1"/>
                <a:cs typeface="Tallman 1"/>
              </a:rPr>
              <a:t>—</a:t>
            </a:r>
            <a:r>
              <a:rPr lang="en-US" sz="2000" i="1" dirty="0" err="1" smtClean="0">
                <a:solidFill>
                  <a:srgbClr val="FFFFFF"/>
                </a:solidFill>
                <a:latin typeface="Tallman 1"/>
                <a:cs typeface="Tallman 1"/>
              </a:rPr>
              <a:t>drkurtgrimm.com</a:t>
            </a:r>
            <a:r>
              <a:rPr lang="en-US" sz="2000" i="1" dirty="0" smtClean="0">
                <a:solidFill>
                  <a:srgbClr val="FFFFFF"/>
                </a:solidFill>
                <a:latin typeface="Tallman 1"/>
                <a:cs typeface="Tallman 1"/>
              </a:rPr>
              <a:t> </a:t>
            </a:r>
          </a:p>
          <a:p>
            <a:pPr algn="ctr"/>
            <a:endParaRPr lang="en-US" sz="2000" dirty="0" smtClean="0">
              <a:solidFill>
                <a:srgbClr val="FFFF00"/>
              </a:solidFill>
              <a:latin typeface="Tallman 1"/>
              <a:cs typeface="Tallman 1"/>
            </a:endParaRPr>
          </a:p>
          <a:p>
            <a:pPr algn="ctr"/>
            <a:endParaRPr lang="en-US" sz="1600" dirty="0">
              <a:solidFill>
                <a:srgbClr val="FFFF00"/>
              </a:solidFill>
              <a:latin typeface="Tallman 1"/>
              <a:cs typeface="Tallman 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no&amp;Biofilm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39613" y="-900130"/>
            <a:ext cx="7689195" cy="9950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ssing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3725"/>
            <a:ext cx="9144000" cy="703646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495925"/>
            <a:ext cx="9144000" cy="136207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allman 1"/>
                <a:cs typeface="Tallman 1"/>
              </a:rPr>
              <a:t/>
            </a:r>
            <a:br>
              <a:rPr lang="en-US" sz="2800" dirty="0" smtClean="0">
                <a:latin typeface="Tallman 1"/>
                <a:cs typeface="Tallman 1"/>
              </a:rPr>
            </a:br>
            <a:r>
              <a:rPr lang="en-US" sz="3200" dirty="0" smtClean="0">
                <a:latin typeface="Tallman 1"/>
                <a:cs typeface="Tallman 1"/>
              </a:rPr>
              <a:t>B</a:t>
            </a:r>
            <a:r>
              <a:rPr lang="en-US" sz="2800" dirty="0" smtClean="0">
                <a:latin typeface="Tallman 1"/>
                <a:cs typeface="Tallman 1"/>
              </a:rPr>
              <a:t>rush &amp; </a:t>
            </a:r>
            <a:r>
              <a:rPr lang="en-US" sz="3600" dirty="0" smtClean="0">
                <a:latin typeface="Tallman 1"/>
                <a:cs typeface="Tallman 1"/>
              </a:rPr>
              <a:t>F</a:t>
            </a:r>
            <a:r>
              <a:rPr lang="en-US" sz="2800" dirty="0" smtClean="0">
                <a:latin typeface="Tallman 1"/>
                <a:cs typeface="Tallman 1"/>
              </a:rPr>
              <a:t>loss ! </a:t>
            </a:r>
            <a:endParaRPr lang="en-US" sz="2800" dirty="0">
              <a:latin typeface="Tallman 1"/>
              <a:cs typeface="Tallman 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ofilm.1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515178" y="-1878622"/>
            <a:ext cx="8503857" cy="11004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qu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223"/>
            <a:ext cx="9144000" cy="60935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606925"/>
            <a:ext cx="9144000" cy="136207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allman 1"/>
                <a:cs typeface="Tallman 1"/>
              </a:rPr>
              <a:t/>
            </a:r>
            <a:br>
              <a:rPr lang="en-US" sz="2800" dirty="0" smtClean="0">
                <a:latin typeface="Tallman 1"/>
                <a:cs typeface="Tallman 1"/>
              </a:rPr>
            </a:br>
            <a:r>
              <a:rPr lang="en-US" sz="2800" dirty="0" smtClean="0">
                <a:latin typeface="Tallman 1"/>
                <a:cs typeface="Tallman 1"/>
              </a:rPr>
              <a:t>or Don’t….</a:t>
            </a:r>
            <a:endParaRPr lang="en-US" sz="2800" dirty="0">
              <a:latin typeface="Tallman 1"/>
              <a:cs typeface="Tallman 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 290 cop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1034624" y="-1143001"/>
            <a:ext cx="7074753" cy="9144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 284 cop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60644" y="-333880"/>
            <a:ext cx="6070415" cy="7845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synthesis.MostSimpl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5299364" cy="6858000"/>
          </a:xfrm>
          <a:prstGeom prst="rect">
            <a:avLst/>
          </a:prstGeom>
        </p:spPr>
      </p:pic>
      <p:pic>
        <p:nvPicPr>
          <p:cNvPr id="3" name="Picture 2" descr="KAG.S1_607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62168" y="-316878"/>
            <a:ext cx="5777232" cy="7466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G.S1_1070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-12460" y="-1548372"/>
            <a:ext cx="8164834" cy="1055291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35107-DE4D-2E49-B04B-142192AA859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i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952" y="0"/>
            <a:ext cx="979190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23952" y="0"/>
            <a:ext cx="9144000" cy="1362075"/>
          </a:xfrm>
        </p:spPr>
        <p:txBody>
          <a:bodyPr>
            <a:normAutofit/>
          </a:bodyPr>
          <a:lstStyle/>
          <a:p>
            <a:pPr algn="r"/>
            <a:r>
              <a:rPr lang="en-US" sz="2400" dirty="0" smtClean="0">
                <a:latin typeface="Tallman 1"/>
                <a:cs typeface="Tallman 1"/>
              </a:rPr>
              <a:t/>
            </a:r>
            <a:br>
              <a:rPr lang="en-US" sz="2400" dirty="0" smtClean="0">
                <a:latin typeface="Tallman 1"/>
                <a:cs typeface="Tallman 1"/>
              </a:rPr>
            </a:br>
            <a:r>
              <a:rPr lang="en-US" sz="2400" dirty="0" smtClean="0">
                <a:latin typeface="Tallman 1"/>
                <a:cs typeface="Tallman 1"/>
              </a:rPr>
              <a:t>SOIL IS A BIOFILM</a:t>
            </a:r>
            <a:endParaRPr lang="en-US" sz="2400" dirty="0">
              <a:latin typeface="Tallman 1"/>
              <a:cs typeface="Tallman 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 292 cop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 rot="16200000">
            <a:off x="797392" y="-1143001"/>
            <a:ext cx="7074749" cy="9143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OF 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600201"/>
            <a:ext cx="8890000" cy="4940299"/>
          </a:xfrm>
        </p:spPr>
        <p:txBody>
          <a:bodyPr>
            <a:normAutofit fontScale="6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Earth, Life and Environment: An evidence-based synthesis that is simple, predictive and falsifiable ought to be of interest.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Gaia Theory is imprecise, indeterminate and is now perhaps little more than a useful yet problematic metaphor, that has been largely subsumed within Earth System Science (box models).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Informed Intuition: 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Earth’s </a:t>
            </a:r>
            <a:r>
              <a:rPr lang="en-US" dirty="0" err="1" smtClean="0"/>
              <a:t>Climasphere</a:t>
            </a:r>
            <a:r>
              <a:rPr lang="en-US" dirty="0" smtClean="0"/>
              <a:t> is somehow, some kind of a very big ecosystem (?).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Simplicity exists at the core of very much intricacy; we hunger to understand and describe it.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/>
              <a:t>Biofilms</a:t>
            </a:r>
            <a:r>
              <a:rPr lang="en-US" dirty="0" smtClean="0"/>
              <a:t> Everywhere: 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The phenomena of </a:t>
            </a:r>
            <a:r>
              <a:rPr lang="en-US" b="1" dirty="0" smtClean="0">
                <a:solidFill>
                  <a:srgbClr val="008000"/>
                </a:solidFill>
              </a:rPr>
              <a:t>LIVING </a:t>
            </a:r>
            <a:r>
              <a:rPr lang="en-US" dirty="0" smtClean="0"/>
              <a:t>upon </a:t>
            </a:r>
            <a:r>
              <a:rPr lang="en-US" b="1" dirty="0" smtClean="0">
                <a:solidFill>
                  <a:srgbClr val="660066"/>
                </a:solidFill>
              </a:rPr>
              <a:t>SUBSTRATES </a:t>
            </a:r>
            <a:r>
              <a:rPr lang="en-US" dirty="0" smtClean="0"/>
              <a:t>produces and  perpetuates </a:t>
            </a:r>
            <a:r>
              <a:rPr lang="en-US" b="1" dirty="0" smtClean="0">
                <a:solidFill>
                  <a:srgbClr val="0000FF"/>
                </a:solidFill>
              </a:rPr>
              <a:t>BIOFILMS</a:t>
            </a:r>
            <a:r>
              <a:rPr lang="en-US" dirty="0" smtClean="0"/>
              <a:t>, that impact upon and </a:t>
            </a:r>
            <a:r>
              <a:rPr lang="en-US" dirty="0" err="1" smtClean="0"/>
              <a:t>coevolve</a:t>
            </a:r>
            <a:r>
              <a:rPr lang="en-US" dirty="0" smtClean="0"/>
              <a:t> with Living and Substrates.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This simple </a:t>
            </a:r>
            <a:r>
              <a:rPr lang="en-US" dirty="0" err="1" smtClean="0"/>
              <a:t>autoregenerative</a:t>
            </a:r>
            <a:r>
              <a:rPr lang="en-US" dirty="0" smtClean="0"/>
              <a:t> dynamic — described herein — has operated from </a:t>
            </a:r>
            <a:r>
              <a:rPr lang="en-US" dirty="0" err="1" smtClean="0"/>
              <a:t>deeptime</a:t>
            </a:r>
            <a:r>
              <a:rPr lang="en-US" dirty="0" smtClean="0"/>
              <a:t> to present and occurs from molecular to </a:t>
            </a:r>
            <a:r>
              <a:rPr lang="en-US" dirty="0" err="1" smtClean="0"/>
              <a:t>circumplanetary</a:t>
            </a:r>
            <a:r>
              <a:rPr lang="en-US" dirty="0" smtClean="0"/>
              <a:t> scales. 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Contrasting The Climate Consortium (this paper) with </a:t>
            </a:r>
            <a:r>
              <a:rPr lang="en-US" dirty="0" err="1" smtClean="0"/>
              <a:t>chemostatic</a:t>
            </a:r>
            <a:r>
              <a:rPr lang="en-US" dirty="0" smtClean="0"/>
              <a:t> norms.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ACF91-EBEF-1E47-83DF-F8EE03E90C7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64450" y="0"/>
            <a:ext cx="1479550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400" dirty="0" smtClean="0"/>
              <a:t>©</a:t>
            </a:r>
            <a:r>
              <a:rPr lang="en-US" sz="1100" dirty="0" smtClean="0"/>
              <a:t>Kurt Andrew Grimm</a:t>
            </a:r>
          </a:p>
          <a:p>
            <a:pPr algn="r">
              <a:lnSpc>
                <a:spcPts val="1200"/>
              </a:lnSpc>
            </a:pPr>
            <a:r>
              <a:rPr lang="en-US" sz="1200" dirty="0" smtClean="0"/>
              <a:t>    </a:t>
            </a:r>
            <a:r>
              <a:rPr lang="en-US" sz="1200" dirty="0" err="1" smtClean="0"/>
              <a:t>drkurtgrimm.com</a:t>
            </a:r>
            <a:endParaRPr lang="en-US" sz="1200" dirty="0"/>
          </a:p>
        </p:txBody>
      </p:sp>
      <p:pic>
        <p:nvPicPr>
          <p:cNvPr id="5" name="Picture 4" descr="20131206154149130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94905"/>
            <a:ext cx="4572000" cy="5916705"/>
          </a:xfrm>
          <a:prstGeom prst="rect">
            <a:avLst/>
          </a:prstGeom>
        </p:spPr>
      </p:pic>
      <p:graphicFrame>
        <p:nvGraphicFramePr>
          <p:cNvPr id="165893" name="Object 5"/>
          <p:cNvGraphicFramePr>
            <a:graphicFrameLocks noChangeAspect="1"/>
          </p:cNvGraphicFramePr>
          <p:nvPr/>
        </p:nvGraphicFramePr>
        <p:xfrm>
          <a:off x="3657600" y="1447800"/>
          <a:ext cx="6583680" cy="1524000"/>
        </p:xfrm>
        <a:graphic>
          <a:graphicData uri="http://schemas.openxmlformats.org/presentationml/2006/ole">
            <p:oleObj spid="_x0000_s165893" name="Document" r:id="rId5" imgW="5486400" imgH="12700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 285 cop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1030" y="-720166"/>
            <a:ext cx="7706636" cy="9960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240" y="274638"/>
            <a:ext cx="8229600" cy="1143000"/>
          </a:xfrm>
        </p:spPr>
        <p:txBody>
          <a:bodyPr/>
          <a:lstStyle/>
          <a:p>
            <a:pPr algn="l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 descr="IPCC.Hockeystick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34000" contrast="15000"/>
          </a:blip>
          <a:srcRect l="-14299" r="-14299"/>
          <a:stretch>
            <a:fillRect/>
          </a:stretch>
        </p:blipFill>
        <p:spPr>
          <a:xfrm>
            <a:off x="-2996524" y="0"/>
            <a:ext cx="12469964" cy="6858000"/>
          </a:xfrm>
        </p:spPr>
      </p:pic>
      <p:sp>
        <p:nvSpPr>
          <p:cNvPr id="5" name="Rectangle 4"/>
          <p:cNvSpPr/>
          <p:nvPr/>
        </p:nvSpPr>
        <p:spPr>
          <a:xfrm>
            <a:off x="-1635435" y="5792377"/>
            <a:ext cx="11243555" cy="11425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33891" y="-38487"/>
            <a:ext cx="3391949" cy="7010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59897" y="692776"/>
            <a:ext cx="2980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llman 1"/>
                <a:cs typeface="Tallman 1"/>
              </a:rPr>
              <a:t>Climate CHEMOSTAT ?</a:t>
            </a:r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  <a:latin typeface="Tallman 1"/>
              <a:cs typeface="Tallman 1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6097" y="1843702"/>
            <a:ext cx="3157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llman 1"/>
                <a:cs typeface="Tallman 1"/>
              </a:rPr>
              <a:t>Earth System Science ?</a:t>
            </a:r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  <a:latin typeface="Tallman 1"/>
              <a:cs typeface="Tallman 1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16097" y="4907162"/>
            <a:ext cx="2980303" cy="1196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60"/>
              </a:lnSpc>
              <a:spcAft>
                <a:spcPts val="600"/>
              </a:spcAft>
            </a:pPr>
            <a:r>
              <a:rPr lang="en-US" b="1" dirty="0" smtClean="0">
                <a:solidFill>
                  <a:srgbClr val="FFFF00"/>
                </a:solidFill>
                <a:latin typeface="Tallman 1"/>
                <a:cs typeface="Tallman 1"/>
              </a:rPr>
              <a:t>GAIA: An  Indeterminate</a:t>
            </a:r>
          </a:p>
          <a:p>
            <a:pPr algn="ctr">
              <a:lnSpc>
                <a:spcPts val="2660"/>
              </a:lnSpc>
              <a:spcAft>
                <a:spcPts val="600"/>
              </a:spcAft>
            </a:pPr>
            <a:r>
              <a:rPr lang="en-US" b="1" dirty="0" smtClean="0">
                <a:solidFill>
                  <a:srgbClr val="FFFF00"/>
                </a:solidFill>
                <a:latin typeface="Tallman 1"/>
                <a:cs typeface="Tallman 1"/>
              </a:rPr>
              <a:t>Synthesis, a useful metaphor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G.S1_336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2419962" y="-4136243"/>
            <a:ext cx="12734550" cy="16459200"/>
          </a:xfrm>
          <a:prstGeom prst="rect">
            <a:avLst/>
          </a:prstGeom>
        </p:spPr>
      </p:pic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BBE519BF-7A77-5A42-BB17-EA32C8B3C3B8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urt_NewScans_Page090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418352" y="-1103645"/>
            <a:ext cx="9039412" cy="11683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AG.S1_874 cop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84111" y="-127393"/>
            <a:ext cx="5403979" cy="69853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1D3A2-D525-0544-ACBB-6A9893F3A36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64450" y="1"/>
            <a:ext cx="1479551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400" dirty="0" smtClean="0"/>
              <a:t>©</a:t>
            </a:r>
            <a:r>
              <a:rPr lang="en-US" sz="1100" dirty="0" smtClean="0"/>
              <a:t>Kurt Andrew Grimm</a:t>
            </a:r>
          </a:p>
          <a:p>
            <a:pPr algn="r">
              <a:lnSpc>
                <a:spcPts val="1200"/>
              </a:lnSpc>
            </a:pPr>
            <a:r>
              <a:rPr lang="en-US" sz="1200" dirty="0" smtClean="0"/>
              <a:t>    </a:t>
            </a:r>
            <a:r>
              <a:rPr lang="en-US" sz="1200" dirty="0" err="1" smtClean="0"/>
              <a:t>drkurtgrimm.com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railCloudsThetis4.JPG"/>
          <p:cNvPicPr>
            <a:picLocks noChangeAspect="1"/>
          </p:cNvPicPr>
          <p:nvPr/>
        </p:nvPicPr>
        <p:blipFill>
          <a:blip r:embed="rId2">
            <a:lum bright="-5000" contrast="1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495925"/>
            <a:ext cx="9144000" cy="136207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allman 1"/>
                <a:cs typeface="Tallman 1"/>
              </a:rPr>
              <a:t/>
            </a:r>
            <a:br>
              <a:rPr lang="en-US" sz="2800" dirty="0" smtClean="0">
                <a:latin typeface="Tallman 1"/>
                <a:cs typeface="Tallman 1"/>
              </a:rPr>
            </a:br>
            <a:r>
              <a:rPr lang="en-US" sz="2800" dirty="0" err="1" smtClean="0">
                <a:latin typeface="Tallman 1"/>
                <a:cs typeface="Tallman 1"/>
              </a:rPr>
              <a:t>zxzx</a:t>
            </a:r>
            <a:endParaRPr lang="en-US" sz="2800" dirty="0">
              <a:latin typeface="Tallman 1"/>
              <a:cs typeface="Tallman 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495925"/>
            <a:ext cx="9144000" cy="136207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allman 1"/>
                <a:cs typeface="Tallman 1"/>
              </a:rPr>
              <a:t/>
            </a:r>
            <a:br>
              <a:rPr lang="en-US" sz="2800" dirty="0" smtClean="0">
                <a:latin typeface="Tallman 1"/>
                <a:cs typeface="Tallman 1"/>
              </a:rPr>
            </a:br>
            <a:r>
              <a:rPr lang="en-US" sz="2800" dirty="0" err="1" smtClean="0">
                <a:latin typeface="Tallman 1"/>
                <a:cs typeface="Tallman 1"/>
              </a:rPr>
              <a:t>zxzx</a:t>
            </a:r>
            <a:endParaRPr lang="en-US" sz="2800" dirty="0">
              <a:latin typeface="Tallman 1"/>
              <a:cs typeface="Tallman 1"/>
            </a:endParaRPr>
          </a:p>
        </p:txBody>
      </p:sp>
      <p:pic>
        <p:nvPicPr>
          <p:cNvPr id="3" name="Picture 2" descr="ContrialBest.JPG"/>
          <p:cNvPicPr>
            <a:picLocks noChangeAspect="1"/>
          </p:cNvPicPr>
          <p:nvPr/>
        </p:nvPicPr>
        <p:blipFill>
          <a:blip r:embed="rId2">
            <a:lum bright="-5000" contras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3873500"/>
            <a:ext cx="6572583" cy="242374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cap="all" dirty="0" smtClean="0">
                <a:solidFill>
                  <a:srgbClr val="008000"/>
                </a:solidFill>
                <a:latin typeface="Tallman 1"/>
                <a:cs typeface="Tallman 1"/>
              </a:rPr>
              <a:t>Cloud </a:t>
            </a:r>
            <a:r>
              <a:rPr lang="en-US" sz="2400" cap="all" dirty="0" err="1" smtClean="0">
                <a:solidFill>
                  <a:srgbClr val="008000"/>
                </a:solidFill>
                <a:latin typeface="Tallman 1"/>
                <a:cs typeface="Tallman 1"/>
              </a:rPr>
              <a:t>Condensaton</a:t>
            </a:r>
            <a:r>
              <a:rPr lang="en-US" sz="2400" cap="all" dirty="0" smtClean="0">
                <a:solidFill>
                  <a:srgbClr val="008000"/>
                </a:solidFill>
                <a:latin typeface="Tallman 1"/>
                <a:cs typeface="Tallman 1"/>
              </a:rPr>
              <a:t> Nuclei (CCN)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Tallman 1"/>
                <a:cs typeface="Tallman 1"/>
              </a:rPr>
              <a:t> 	</a:t>
            </a:r>
            <a:r>
              <a:rPr lang="en-US" sz="1400" i="1" cap="all" dirty="0" smtClean="0">
                <a:solidFill>
                  <a:srgbClr val="008000"/>
                </a:solidFill>
                <a:latin typeface="Tallman 1"/>
                <a:cs typeface="Tallman 1"/>
              </a:rPr>
              <a:t>DMS and many terrestrial metabolites)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400" i="1" cap="all" dirty="0" smtClean="0">
                <a:solidFill>
                  <a:srgbClr val="008000"/>
                </a:solidFill>
                <a:latin typeface="Tallman 1"/>
                <a:cs typeface="Tallman 1"/>
              </a:rPr>
              <a:t>	Clouds that precipitate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400" i="1" cap="all" dirty="0" smtClean="0">
                <a:solidFill>
                  <a:srgbClr val="008000"/>
                </a:solidFill>
                <a:latin typeface="Tallman 1"/>
                <a:cs typeface="Tallman 1"/>
              </a:rPr>
              <a:t>	ICN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400" i="1" cap="all" dirty="0" smtClean="0">
                <a:solidFill>
                  <a:srgbClr val="008000"/>
                </a:solidFill>
                <a:latin typeface="Tallman 1"/>
                <a:cs typeface="Tallman 1"/>
              </a:rPr>
              <a:t>	Viable bacteria and fungi in clouds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008000"/>
              </a:solidFill>
              <a:latin typeface="Tallman 1"/>
              <a:cs typeface="Tallman 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soverProv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-581520" y="2443728"/>
            <a:ext cx="5638800" cy="4424363"/>
            <a:chOff x="-354264" y="1828800"/>
            <a:chExt cx="5638800" cy="4424363"/>
          </a:xfrm>
        </p:grpSpPr>
        <p:pic>
          <p:nvPicPr>
            <p:cNvPr id="68610" name="Picture 3" descr="life environment112.jpg                                        0003EE74Macintosh HD                   BE171228: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252954" y="1221582"/>
              <a:ext cx="4424363" cy="563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7" name="Oval 5"/>
            <p:cNvSpPr>
              <a:spLocks noChangeArrowheads="1"/>
            </p:cNvSpPr>
            <p:nvPr/>
          </p:nvSpPr>
          <p:spPr bwMode="auto">
            <a:xfrm>
              <a:off x="685800" y="3886200"/>
              <a:ext cx="990600" cy="457200"/>
            </a:xfrm>
            <a:prstGeom prst="ellipse">
              <a:avLst/>
            </a:pr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8" name="Oval 6"/>
            <p:cNvSpPr>
              <a:spLocks noChangeArrowheads="1"/>
            </p:cNvSpPr>
            <p:nvPr/>
          </p:nvSpPr>
          <p:spPr bwMode="auto">
            <a:xfrm>
              <a:off x="2743200" y="3886200"/>
              <a:ext cx="1219200" cy="533400"/>
            </a:xfrm>
            <a:prstGeom prst="ellipse">
              <a:avLst/>
            </a:pr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9" name="Oval 7"/>
            <p:cNvSpPr>
              <a:spLocks noChangeArrowheads="1"/>
            </p:cNvSpPr>
            <p:nvPr/>
          </p:nvSpPr>
          <p:spPr bwMode="auto">
            <a:xfrm flipH="1">
              <a:off x="2667000" y="3810000"/>
              <a:ext cx="381000" cy="609600"/>
            </a:xfrm>
            <a:prstGeom prst="ellipse">
              <a:avLst/>
            </a:pr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0" name="Text Box 8"/>
            <p:cNvSpPr txBox="1">
              <a:spLocks noChangeArrowheads="1"/>
            </p:cNvSpPr>
            <p:nvPr/>
          </p:nvSpPr>
          <p:spPr bwMode="auto">
            <a:xfrm>
              <a:off x="457200" y="3886200"/>
              <a:ext cx="15017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i="1" dirty="0" smtClean="0">
                  <a:solidFill>
                    <a:srgbClr val="008000"/>
                  </a:solidFill>
                  <a:latin typeface="Lithos Pro Black" pitchFamily="26" charset="0"/>
                </a:rPr>
                <a:t>“BIOSPHERE”</a:t>
              </a:r>
              <a:endParaRPr lang="en-US" sz="2000" i="1" dirty="0">
                <a:solidFill>
                  <a:srgbClr val="008000"/>
                </a:solidFill>
                <a:latin typeface="Lithos Pro Black" pitchFamily="26" charset="0"/>
              </a:endParaRPr>
            </a:p>
          </p:txBody>
        </p:sp>
        <p:sp>
          <p:nvSpPr>
            <p:cNvPr id="68621" name="Text Box 9"/>
            <p:cNvSpPr txBox="1">
              <a:spLocks noChangeArrowheads="1"/>
            </p:cNvSpPr>
            <p:nvPr/>
          </p:nvSpPr>
          <p:spPr bwMode="auto">
            <a:xfrm>
              <a:off x="2514600" y="3886200"/>
              <a:ext cx="15240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i="1" dirty="0">
                  <a:solidFill>
                    <a:srgbClr val="008000"/>
                  </a:solidFill>
                  <a:latin typeface="Lithos Pro Black" pitchFamily="26" charset="0"/>
                </a:rPr>
                <a:t>“</a:t>
              </a:r>
              <a:r>
                <a:rPr lang="en-US" sz="1800" i="1" dirty="0" err="1">
                  <a:solidFill>
                    <a:srgbClr val="008000"/>
                  </a:solidFill>
                  <a:latin typeface="Lithos Pro Black" pitchFamily="26" charset="0"/>
                </a:rPr>
                <a:t>Biofilm</a:t>
              </a:r>
              <a:r>
                <a:rPr lang="en-US" sz="1800" i="1" dirty="0">
                  <a:solidFill>
                    <a:srgbClr val="008000"/>
                  </a:solidFill>
                  <a:latin typeface="Lithos Pro Black" pitchFamily="26" charset="0"/>
                </a:rPr>
                <a:t>”</a:t>
              </a:r>
            </a:p>
          </p:txBody>
        </p:sp>
      </p:grpSp>
      <p:sp>
        <p:nvSpPr>
          <p:cNvPr id="68612" name="Rectangle 10"/>
          <p:cNvSpPr>
            <a:spLocks noChangeArrowheads="1"/>
          </p:cNvSpPr>
          <p:nvPr/>
        </p:nvSpPr>
        <p:spPr bwMode="auto">
          <a:xfrm>
            <a:off x="4343400" y="1752600"/>
            <a:ext cx="1219200" cy="457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3" name="Rectangle 11"/>
          <p:cNvSpPr>
            <a:spLocks noChangeArrowheads="1"/>
          </p:cNvSpPr>
          <p:nvPr/>
        </p:nvSpPr>
        <p:spPr bwMode="auto">
          <a:xfrm>
            <a:off x="-1204488" y="2327424"/>
            <a:ext cx="1219200" cy="457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Text Box 14"/>
          <p:cNvSpPr txBox="1">
            <a:spLocks noChangeArrowheads="1"/>
          </p:cNvSpPr>
          <p:nvPr/>
        </p:nvSpPr>
        <p:spPr bwMode="auto">
          <a:xfrm>
            <a:off x="7412791" y="201911"/>
            <a:ext cx="1620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C4BD97"/>
                </a:solidFill>
                <a:latin typeface="Myriad Pro Semibold" pitchFamily="26" charset="0"/>
              </a:rPr>
              <a:t>+</a:t>
            </a:r>
            <a:r>
              <a:rPr lang="en-US" sz="1800" dirty="0" smtClean="0">
                <a:solidFill>
                  <a:srgbClr val="C4BD97"/>
                </a:solidFill>
                <a:latin typeface="Myriad Pro Semibold" pitchFamily="26" charset="0"/>
              </a:rPr>
              <a:t>14   </a:t>
            </a:r>
            <a:r>
              <a:rPr lang="en-US" sz="1800" dirty="0" smtClean="0">
                <a:solidFill>
                  <a:schemeClr val="bg1"/>
                </a:solidFill>
                <a:latin typeface="Myriad Pro Semibold" pitchFamily="26" charset="0"/>
              </a:rPr>
              <a:t>vs</a:t>
            </a:r>
            <a:r>
              <a:rPr lang="en-US" sz="1800" dirty="0">
                <a:solidFill>
                  <a:schemeClr val="bg1"/>
                </a:solidFill>
                <a:latin typeface="Myriad Pro Semibold" pitchFamily="26" charset="0"/>
              </a:rPr>
              <a:t>.</a:t>
            </a:r>
            <a:r>
              <a:rPr lang="en-US" sz="1800" dirty="0" smtClean="0">
                <a:solidFill>
                  <a:schemeClr val="bg1"/>
                </a:solidFill>
                <a:latin typeface="Myriad Pro Semibold" pitchFamily="26" charset="0"/>
              </a:rPr>
              <a:t>  </a:t>
            </a:r>
            <a:r>
              <a:rPr lang="en-US" sz="1800" dirty="0" smtClean="0">
                <a:solidFill>
                  <a:srgbClr val="3366FF"/>
                </a:solidFill>
                <a:latin typeface="Myriad Pro Semibold" pitchFamily="26" charset="0"/>
              </a:rPr>
              <a:t>-</a:t>
            </a:r>
            <a:r>
              <a:rPr lang="en-US" sz="1800" dirty="0">
                <a:solidFill>
                  <a:srgbClr val="3366FF"/>
                </a:solidFill>
                <a:latin typeface="Myriad Pro Semibold" pitchFamily="26" charset="0"/>
              </a:rPr>
              <a:t>19</a:t>
            </a:r>
            <a:r>
              <a:rPr lang="en-US" sz="1800" dirty="0">
                <a:solidFill>
                  <a:srgbClr val="3366FF"/>
                </a:solidFill>
                <a:latin typeface="Myriad Pro Semibold" pitchFamily="26" charset="0"/>
                <a:sym typeface="Symbol" pitchFamily="26" charset="2"/>
              </a:rPr>
              <a:t></a:t>
            </a:r>
            <a:r>
              <a:rPr lang="en-US" sz="1800" dirty="0">
                <a:solidFill>
                  <a:srgbClr val="3366FF"/>
                </a:solidFill>
                <a:latin typeface="Myriad Pro Semibold" pitchFamily="26" charset="0"/>
              </a:rPr>
              <a:t>C</a:t>
            </a:r>
          </a:p>
        </p:txBody>
      </p:sp>
      <p:pic>
        <p:nvPicPr>
          <p:cNvPr id="15" name="Picture 14" descr="Keeling.ML&amp;SPol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343401" y="3061370"/>
            <a:ext cx="4913286" cy="37966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/>
          <p:cNvSpPr txBox="1"/>
          <p:nvPr/>
        </p:nvSpPr>
        <p:spPr>
          <a:xfrm>
            <a:off x="53912" y="187812"/>
            <a:ext cx="4044697" cy="2923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cap="small" dirty="0" smtClean="0">
                <a:solidFill>
                  <a:srgbClr val="000090"/>
                </a:solidFill>
                <a:latin typeface="Tallman 1"/>
                <a:cs typeface="Tallman 1"/>
              </a:rPr>
              <a:t>Earth’s Atmosphere is a</a:t>
            </a:r>
          </a:p>
          <a:p>
            <a:pPr algn="ctr"/>
            <a:r>
              <a:rPr lang="en-US" sz="2400" cap="small" dirty="0" smtClean="0">
                <a:solidFill>
                  <a:srgbClr val="000090"/>
                </a:solidFill>
                <a:latin typeface="Tallman 1"/>
                <a:cs typeface="Tallman 1"/>
              </a:rPr>
              <a:t> </a:t>
            </a:r>
          </a:p>
          <a:p>
            <a:pPr algn="ctr"/>
            <a:r>
              <a:rPr lang="en-US" sz="3200" cap="small" dirty="0" smtClean="0">
                <a:solidFill>
                  <a:srgbClr val="000090"/>
                </a:solidFill>
                <a:latin typeface="Tallman 1"/>
                <a:cs typeface="Tallman 1"/>
              </a:rPr>
              <a:t>BIOFILM</a:t>
            </a:r>
          </a:p>
          <a:p>
            <a:pPr algn="ctr"/>
            <a:endParaRPr lang="en-US" cap="small" dirty="0" smtClean="0">
              <a:solidFill>
                <a:srgbClr val="000090"/>
              </a:solidFill>
              <a:latin typeface="Tallman 1"/>
              <a:cs typeface="Tallman 1"/>
            </a:endParaRPr>
          </a:p>
          <a:p>
            <a:pPr algn="ctr"/>
            <a:r>
              <a:rPr lang="en-US" cap="small" dirty="0" smtClean="0">
                <a:solidFill>
                  <a:srgbClr val="000090"/>
                </a:solidFill>
                <a:latin typeface="Tallman 1"/>
                <a:cs typeface="Tallman 1"/>
              </a:rPr>
              <a:t>That requires &amp; Perpetuates</a:t>
            </a:r>
          </a:p>
          <a:p>
            <a:pPr algn="ctr"/>
            <a:r>
              <a:rPr lang="en-US" cap="small" dirty="0" smtClean="0">
                <a:solidFill>
                  <a:srgbClr val="000090"/>
                </a:solidFill>
                <a:latin typeface="Tallman 1"/>
                <a:cs typeface="Tallman 1"/>
              </a:rPr>
              <a:t> </a:t>
            </a:r>
          </a:p>
          <a:p>
            <a:pPr algn="ctr"/>
            <a:r>
              <a:rPr lang="en-US" cap="small" dirty="0" smtClean="0">
                <a:solidFill>
                  <a:srgbClr val="000090"/>
                </a:solidFill>
                <a:latin typeface="Tallman 1"/>
                <a:cs typeface="Tallman 1"/>
              </a:rPr>
              <a:t>The Climate Consortium</a:t>
            </a:r>
            <a:endParaRPr lang="en-US" sz="1400" cap="small" dirty="0" smtClean="0">
              <a:solidFill>
                <a:srgbClr val="000090"/>
              </a:solidFill>
              <a:latin typeface="Tallman 1"/>
              <a:cs typeface="Tallman 1"/>
            </a:endParaRPr>
          </a:p>
          <a:p>
            <a:pPr algn="ctr"/>
            <a:endParaRPr lang="en-US" sz="3200" cap="smal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208D-8EA0-2942-95D7-BA5BA8C8B439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AGWordle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" y="838200"/>
            <a:ext cx="9141517" cy="518300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urt_NewScans_Page089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18968" y="0"/>
            <a:ext cx="53060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 299 cop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2068752" y="-299648"/>
            <a:ext cx="12734551" cy="1645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G.S1_819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18971" y="0"/>
            <a:ext cx="5306063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35107-DE4D-2E49-B04B-142192AA8590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G.S1_607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230632" y="-457200"/>
            <a:ext cx="11319600" cy="1463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5842337"/>
            <a:ext cx="57745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rgbClr val="000090"/>
              </a:solidFill>
            </a:endParaRPr>
          </a:p>
          <a:p>
            <a:r>
              <a:rPr lang="en-US" sz="2800" cap="all" dirty="0" err="1" smtClean="0">
                <a:solidFill>
                  <a:srgbClr val="000090"/>
                </a:solidFill>
                <a:latin typeface="Tallman 1"/>
                <a:cs typeface="Tallman 1"/>
              </a:rPr>
              <a:t>Biofilms</a:t>
            </a:r>
            <a:r>
              <a:rPr lang="en-US" sz="2800" cap="all" dirty="0" smtClean="0">
                <a:solidFill>
                  <a:srgbClr val="000090"/>
                </a:solidFill>
                <a:latin typeface="Tallman 1"/>
                <a:cs typeface="Tallman 1"/>
              </a:rPr>
              <a:t> Everywhere</a:t>
            </a:r>
          </a:p>
          <a:p>
            <a:endParaRPr lang="en-US" sz="20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G.S1_877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615950" y="-647700"/>
            <a:ext cx="10629900" cy="137389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35107-DE4D-2E49-B04B-142192AA859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 descr="KAG.S1_88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tretch>
                <a:fillRect/>
              </a:stretch>
            </p:blipFill>
          </mc:Fallback>
        </mc:AlternateContent>
        <p:spPr>
          <a:xfrm rot="5400000">
            <a:off x="415142" y="1272774"/>
            <a:ext cx="7782226" cy="1005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826000"/>
            <a:ext cx="9144000" cy="203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ACF91-EBEF-1E47-83DF-F8EE03E90C75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 descr="20131206154149130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652320" y="-1614208"/>
            <a:ext cx="7065820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95206" y="1193800"/>
            <a:ext cx="4147289" cy="3477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allman 1"/>
                <a:cs typeface="Tallman 1"/>
              </a:rPr>
              <a:t>Looking for Causal and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Tallman 1"/>
                <a:cs typeface="Tallman 1"/>
              </a:rPr>
              <a:t>DeepTime</a:t>
            </a:r>
            <a:endParaRPr lang="en-US" b="1" dirty="0" smtClean="0">
              <a:solidFill>
                <a:schemeClr val="bg2">
                  <a:lumMod val="25000"/>
                </a:schemeClr>
              </a:solidFill>
              <a:latin typeface="Tallman 1"/>
              <a:cs typeface="Tallman 1"/>
            </a:endParaRPr>
          </a:p>
          <a:p>
            <a:pPr algn="ctr"/>
            <a:endParaRPr lang="en-US" b="1" dirty="0" smtClean="0">
              <a:solidFill>
                <a:schemeClr val="bg2">
                  <a:lumMod val="25000"/>
                </a:schemeClr>
              </a:solidFill>
              <a:latin typeface="Tallman 1"/>
              <a:cs typeface="Tallman 1"/>
            </a:endParaRPr>
          </a:p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allman 1"/>
                <a:cs typeface="Tallman 1"/>
              </a:rPr>
              <a:t>Unity in the Natural World…</a:t>
            </a:r>
          </a:p>
          <a:p>
            <a:pPr algn="ctr"/>
            <a:endParaRPr lang="en-US" b="1" dirty="0" smtClean="0">
              <a:solidFill>
                <a:schemeClr val="bg2">
                  <a:lumMod val="25000"/>
                </a:schemeClr>
              </a:solidFill>
              <a:latin typeface="Tallman 1"/>
              <a:cs typeface="Tallman 1"/>
            </a:endParaRPr>
          </a:p>
          <a:p>
            <a:pPr algn="ctr"/>
            <a:endParaRPr lang="en-US" b="1" dirty="0" smtClean="0">
              <a:solidFill>
                <a:schemeClr val="bg2">
                  <a:lumMod val="25000"/>
                </a:schemeClr>
              </a:solidFill>
              <a:latin typeface="Tallman 1"/>
              <a:cs typeface="Tallman 1"/>
            </a:endParaRPr>
          </a:p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allman 1"/>
                <a:cs typeface="Tallman 1"/>
              </a:rPr>
              <a:t>Via </a:t>
            </a:r>
          </a:p>
          <a:p>
            <a:endParaRPr lang="en-US" sz="2800" b="1" cap="small" dirty="0" smtClean="0">
              <a:solidFill>
                <a:schemeClr val="bg2">
                  <a:lumMod val="25000"/>
                </a:schemeClr>
              </a:solidFill>
              <a:latin typeface="Tallman 1"/>
              <a:cs typeface="Tallman 1"/>
            </a:endParaRPr>
          </a:p>
          <a:p>
            <a:r>
              <a:rPr lang="en-US" sz="2800" b="1" cap="small" dirty="0" smtClean="0">
                <a:solidFill>
                  <a:srgbClr val="000090"/>
                </a:solidFill>
                <a:latin typeface="Tallman 1"/>
                <a:cs typeface="Tallman 1"/>
              </a:rPr>
              <a:t>FUNCTIONAL </a:t>
            </a:r>
          </a:p>
          <a:p>
            <a:endParaRPr lang="en-US" sz="2800" b="1" cap="small" dirty="0" smtClean="0">
              <a:solidFill>
                <a:srgbClr val="000090"/>
              </a:solidFill>
              <a:latin typeface="Tallman 1"/>
              <a:cs typeface="Tallman 1"/>
            </a:endParaRPr>
          </a:p>
          <a:p>
            <a:r>
              <a:rPr lang="en-US" sz="2800" b="1" cap="small" dirty="0" smtClean="0">
                <a:solidFill>
                  <a:srgbClr val="000090"/>
                </a:solidFill>
                <a:latin typeface="Tallman 1"/>
                <a:cs typeface="Tallman 1"/>
              </a:rPr>
              <a:t>Homologies ?</a:t>
            </a:r>
            <a:endParaRPr lang="en-US" sz="2800" b="1" cap="small" dirty="0">
              <a:solidFill>
                <a:srgbClr val="000090"/>
              </a:solidFill>
              <a:latin typeface="Tallman 1"/>
              <a:cs typeface="Tallman 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.Table1.GSA.2014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508000" y="-525895"/>
            <a:ext cx="10198100" cy="788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70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cap="all" dirty="0" err="1" smtClean="0"/>
              <a:t>Biofilms</a:t>
            </a:r>
            <a:r>
              <a:rPr lang="en-US" sz="2400" i="1" cap="all" dirty="0" smtClean="0"/>
              <a:t> Everywhere: A Wordy synopsis of The Abstract</a:t>
            </a:r>
            <a:r>
              <a:rPr lang="en-US" sz="1600" dirty="0" smtClean="0"/>
              <a:t> 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 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Life is slimy and slime is everywhere; slime and Life </a:t>
            </a:r>
            <a:r>
              <a:rPr lang="en-US" sz="1400" dirty="0" err="1" smtClean="0"/>
              <a:t>coevolve</a:t>
            </a:r>
            <a:r>
              <a:rPr lang="en-US" sz="1400" dirty="0" smtClean="0"/>
              <a:t>.</a:t>
            </a:r>
          </a:p>
          <a:p>
            <a:pPr marL="342900" indent="-342900">
              <a:buAutoNum type="arabicPeriod"/>
            </a:pPr>
            <a:endParaRPr lang="en-US" sz="1400" dirty="0" smtClean="0"/>
          </a:p>
          <a:p>
            <a:pPr marL="342900" indent="-342900">
              <a:buFontTx/>
              <a:buAutoNum type="arabicPeriod"/>
            </a:pPr>
            <a:r>
              <a:rPr lang="en-US" sz="1400" dirty="0" smtClean="0"/>
              <a:t>From shower scum and dental plaque to soils, sediments and atmosphere, </a:t>
            </a:r>
            <a:r>
              <a:rPr lang="en-US" sz="1400" dirty="0" err="1" smtClean="0"/>
              <a:t>organismal</a:t>
            </a:r>
            <a:r>
              <a:rPr lang="en-US" sz="1400" dirty="0" smtClean="0"/>
              <a:t> consortia (groups of critters) occupy and modify substrates to produce and perpetuate </a:t>
            </a:r>
            <a:r>
              <a:rPr lang="en-US" sz="1400" dirty="0" err="1" smtClean="0"/>
              <a:t>biofilms</a:t>
            </a:r>
            <a:r>
              <a:rPr lang="en-US" sz="1400" dirty="0" smtClean="0"/>
              <a:t>.</a:t>
            </a:r>
          </a:p>
          <a:p>
            <a:pPr marL="342900" indent="-342900"/>
            <a:endParaRPr lang="en-US" sz="1400" dirty="0" smtClean="0"/>
          </a:p>
          <a:p>
            <a:pPr marL="342900" indent="-342900">
              <a:buAutoNum type="arabicPeriod"/>
            </a:pPr>
            <a:r>
              <a:rPr lang="en-US" sz="1400" dirty="0" smtClean="0"/>
              <a:t>Looking for Unity: From mechanical and structural analogies to a spectrum of functional homologies.</a:t>
            </a:r>
          </a:p>
          <a:p>
            <a:pPr marL="342900" indent="-342900"/>
            <a:endParaRPr lang="en-US" sz="1400" dirty="0" smtClean="0"/>
          </a:p>
          <a:p>
            <a:pPr marL="342900" indent="-342900">
              <a:buAutoNum type="arabicPeriod"/>
            </a:pPr>
            <a:r>
              <a:rPr lang="en-US" sz="1400" dirty="0" smtClean="0"/>
              <a:t>Every </a:t>
            </a:r>
            <a:r>
              <a:rPr lang="en-US" sz="1400" dirty="0" err="1" smtClean="0"/>
              <a:t>biofilm</a:t>
            </a:r>
            <a:r>
              <a:rPr lang="en-US" sz="1400" dirty="0" smtClean="0"/>
              <a:t> includes metabolites (including wastes), exuded </a:t>
            </a:r>
            <a:r>
              <a:rPr lang="en-US" sz="1400" dirty="0" err="1" smtClean="0"/>
              <a:t>exopolymers</a:t>
            </a:r>
            <a:r>
              <a:rPr lang="en-US" sz="1400" dirty="0" smtClean="0"/>
              <a:t> and corpses/body parts of antecedent organisms.</a:t>
            </a:r>
          </a:p>
          <a:p>
            <a:pPr marL="342900" indent="-342900">
              <a:buAutoNum type="arabicPeriod"/>
            </a:pPr>
            <a:endParaRPr lang="en-US" sz="1400" dirty="0" smtClean="0"/>
          </a:p>
          <a:p>
            <a:pPr marL="342900" indent="-342900">
              <a:buAutoNum type="arabicPeriod"/>
            </a:pPr>
            <a:r>
              <a:rPr lang="en-US" sz="1400" dirty="0" smtClean="0"/>
              <a:t>Every </a:t>
            </a:r>
            <a:r>
              <a:rPr lang="en-US" sz="1400" dirty="0" err="1" smtClean="0"/>
              <a:t>biofilm</a:t>
            </a:r>
            <a:r>
              <a:rPr lang="en-US" sz="1400" dirty="0" smtClean="0"/>
              <a:t> constitutes a specific habitat, imparting robustness, resilience and coherent </a:t>
            </a:r>
            <a:r>
              <a:rPr lang="en-US" sz="1400" dirty="0" err="1" smtClean="0"/>
              <a:t>ecoevolutionary</a:t>
            </a:r>
            <a:r>
              <a:rPr lang="en-US" sz="1400" dirty="0" smtClean="0"/>
              <a:t> function.</a:t>
            </a:r>
          </a:p>
          <a:p>
            <a:pPr marL="342900" indent="-342900">
              <a:buAutoNum type="arabicPeriod"/>
            </a:pPr>
            <a:endParaRPr lang="en-US" sz="1400" dirty="0" smtClean="0"/>
          </a:p>
          <a:p>
            <a:pPr marL="342900" indent="-342900">
              <a:buAutoNum type="arabicPeriod"/>
            </a:pPr>
            <a:r>
              <a:rPr lang="en-US" sz="1400" dirty="0" err="1" smtClean="0"/>
              <a:t>Biofilms</a:t>
            </a:r>
            <a:r>
              <a:rPr lang="en-US" sz="1400" dirty="0" smtClean="0"/>
              <a:t> dramatically impact adhesion, cohesion, exchanges, </a:t>
            </a:r>
            <a:r>
              <a:rPr lang="en-US" sz="1400" dirty="0" err="1" smtClean="0"/>
              <a:t>transmissivity</a:t>
            </a:r>
            <a:r>
              <a:rPr lang="en-US" sz="1400" dirty="0" smtClean="0"/>
              <a:t> (</a:t>
            </a:r>
            <a:r>
              <a:rPr lang="en-US" sz="1400" dirty="0" err="1" smtClean="0"/>
              <a:t>nanowires</a:t>
            </a:r>
            <a:r>
              <a:rPr lang="en-US" sz="1400" dirty="0" smtClean="0"/>
              <a:t>), and fluid storage/exchange capacities; unite hydrophobic/hydrophilic characteristics; propel dissolution, transformation and precipitation of minerals; permit/facilitate/enhance reproductive success, recruitment and ecological succession.</a:t>
            </a:r>
          </a:p>
          <a:p>
            <a:pPr marL="342900" indent="-342900">
              <a:buAutoNum type="arabicPeriod"/>
            </a:pPr>
            <a:endParaRPr lang="en-US" sz="1400" dirty="0" smtClean="0"/>
          </a:p>
          <a:p>
            <a:pPr marL="342900" indent="-342900">
              <a:buAutoNum type="arabicPeriod"/>
            </a:pPr>
            <a:r>
              <a:rPr lang="en-US" sz="1400" dirty="0" smtClean="0"/>
              <a:t>Some examples: </a:t>
            </a:r>
            <a:r>
              <a:rPr lang="en-US" sz="1400" i="1" dirty="0" smtClean="0"/>
              <a:t>Pseudomonas </a:t>
            </a:r>
            <a:r>
              <a:rPr lang="en-US" sz="1400" dirty="0" smtClean="0"/>
              <a:t>infections, dental </a:t>
            </a:r>
            <a:r>
              <a:rPr lang="en-US" sz="1400" dirty="0" err="1" smtClean="0"/>
              <a:t>biofilms</a:t>
            </a:r>
            <a:r>
              <a:rPr lang="en-US" sz="1400" dirty="0" smtClean="0"/>
              <a:t>, forest soils, atmosphere</a:t>
            </a:r>
          </a:p>
          <a:p>
            <a:endParaRPr lang="en-US" sz="1400" i="1" dirty="0" smtClean="0"/>
          </a:p>
          <a:p>
            <a:r>
              <a:rPr lang="en-US" sz="1400" dirty="0" smtClean="0"/>
              <a:t>8. Hypotheses:	A. </a:t>
            </a:r>
            <a:r>
              <a:rPr lang="en-US" sz="1400" dirty="0" err="1" smtClean="0"/>
              <a:t>Biofilms</a:t>
            </a:r>
            <a:r>
              <a:rPr lang="en-US" sz="1400" dirty="0" smtClean="0"/>
              <a:t> </a:t>
            </a:r>
            <a:r>
              <a:rPr lang="en-US" sz="1400" dirty="0" err="1" smtClean="0"/>
              <a:t>coevolve</a:t>
            </a:r>
            <a:r>
              <a:rPr lang="en-US" sz="1400" dirty="0" smtClean="0"/>
              <a:t> with every living consortium;</a:t>
            </a:r>
          </a:p>
          <a:p>
            <a:r>
              <a:rPr lang="en-US" sz="1400" dirty="0" smtClean="0"/>
              <a:t>			B. </a:t>
            </a:r>
            <a:r>
              <a:rPr lang="en-US" sz="1400" dirty="0" err="1" smtClean="0"/>
              <a:t>Biofilms</a:t>
            </a:r>
            <a:r>
              <a:rPr lang="en-US" sz="1400" dirty="0" smtClean="0"/>
              <a:t> are nested and are everywhere, </a:t>
            </a:r>
            <a:r>
              <a:rPr lang="en-US" sz="1400" dirty="0" err="1" smtClean="0"/>
              <a:t>equalling</a:t>
            </a:r>
            <a:r>
              <a:rPr lang="en-US" sz="1400" dirty="0" smtClean="0"/>
              <a:t> what we conventionally call “environments”.</a:t>
            </a:r>
          </a:p>
          <a:p>
            <a:r>
              <a:rPr lang="en-US" sz="1400" dirty="0" smtClean="0"/>
              <a:t>			C. A specific process-pattern operates in the formation of every </a:t>
            </a:r>
            <a:r>
              <a:rPr lang="en-US" sz="1400" dirty="0" err="1" smtClean="0"/>
              <a:t>biofilm</a:t>
            </a:r>
            <a:r>
              <a:rPr lang="en-US" sz="1400" dirty="0" smtClean="0"/>
              <a:t>;</a:t>
            </a:r>
          </a:p>
          <a:p>
            <a:r>
              <a:rPr lang="en-US" sz="1400" dirty="0" smtClean="0"/>
              <a:t>			D. The broad spectrum of </a:t>
            </a:r>
            <a:r>
              <a:rPr lang="en-US" sz="1400" dirty="0" err="1" smtClean="0"/>
              <a:t>biofilms</a:t>
            </a:r>
            <a:r>
              <a:rPr lang="en-US" sz="1400" dirty="0" smtClean="0"/>
              <a:t> are linked (and arose from) a simple functional homology that has 		operated from </a:t>
            </a:r>
            <a:r>
              <a:rPr lang="en-US" sz="1400" dirty="0" err="1" smtClean="0"/>
              <a:t>deeptime</a:t>
            </a:r>
            <a:r>
              <a:rPr lang="en-US" sz="1400" dirty="0" smtClean="0"/>
              <a:t> to present, across molecular to </a:t>
            </a:r>
            <a:r>
              <a:rPr lang="en-US" sz="1400" dirty="0" err="1" smtClean="0"/>
              <a:t>circumplanetary</a:t>
            </a:r>
            <a:r>
              <a:rPr lang="en-US" sz="1400" dirty="0" smtClean="0"/>
              <a:t> scales. </a:t>
            </a:r>
          </a:p>
          <a:p>
            <a:r>
              <a:rPr lang="en-US" sz="1400" dirty="0" smtClean="0"/>
              <a:t>			E. The atmosphere is a </a:t>
            </a:r>
            <a:r>
              <a:rPr lang="en-US" sz="1400" dirty="0" err="1" smtClean="0"/>
              <a:t>circumplanetary</a:t>
            </a:r>
            <a:r>
              <a:rPr lang="en-US" sz="1400" dirty="0" smtClean="0"/>
              <a:t> </a:t>
            </a:r>
            <a:r>
              <a:rPr lang="en-US" sz="1400" dirty="0" err="1" smtClean="0"/>
              <a:t>biofilm</a:t>
            </a:r>
            <a:r>
              <a:rPr lang="en-US" sz="1400" dirty="0" smtClean="0"/>
              <a:t>, produced and perpetuated by The Climate Consortium 	(CC), a specific </a:t>
            </a:r>
            <a:r>
              <a:rPr lang="en-US" sz="1400" dirty="0" err="1" smtClean="0"/>
              <a:t>ecoevolutionary</a:t>
            </a:r>
            <a:r>
              <a:rPr lang="en-US" sz="1400" dirty="0" smtClean="0"/>
              <a:t> explicitly defined herein.</a:t>
            </a:r>
          </a:p>
          <a:p>
            <a:r>
              <a:rPr lang="en-US" sz="1400" dirty="0" smtClean="0"/>
              <a:t>			F. Concerning Climate changing, we need to learn to expect hysteresis changing</a:t>
            </a:r>
          </a:p>
          <a:p>
            <a:r>
              <a:rPr lang="en-US" sz="1400" dirty="0" smtClean="0"/>
              <a:t> </a:t>
            </a:r>
          </a:p>
          <a:p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200" y="533400"/>
            <a:ext cx="84074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Does the CC have all the properties of other </a:t>
            </a:r>
            <a:r>
              <a:rPr lang="en-US" dirty="0" err="1" smtClean="0"/>
              <a:t>biofilms</a:t>
            </a:r>
            <a:r>
              <a:rPr lang="en-US" dirty="0" smtClean="0"/>
              <a:t>?</a:t>
            </a:r>
          </a:p>
          <a:p>
            <a:r>
              <a:rPr lang="en-US" dirty="0" smtClean="0"/>
              <a:t>		1. Prominence of metabolites, including waste products ?</a:t>
            </a:r>
          </a:p>
          <a:p>
            <a:r>
              <a:rPr lang="en-US" dirty="0" smtClean="0"/>
              <a:t>			YES: Excepting inert gases (1% </a:t>
            </a:r>
            <a:r>
              <a:rPr lang="en-US" dirty="0" err="1" smtClean="0"/>
              <a:t>Ar</a:t>
            </a:r>
            <a:r>
              <a:rPr lang="en-US" dirty="0" smtClean="0"/>
              <a:t>), all atmospheric constituents are reactants and/or products of biological processes.</a:t>
            </a:r>
          </a:p>
          <a:p>
            <a:r>
              <a:rPr lang="en-US" dirty="0" smtClean="0"/>
              <a:t>			YES:  CCN (Cloud Condensation Nuclei): </a:t>
            </a:r>
          </a:p>
          <a:p>
            <a:r>
              <a:rPr lang="en-US" dirty="0" smtClean="0"/>
              <a:t>				a. </a:t>
            </a:r>
            <a:r>
              <a:rPr lang="en-US" dirty="0" err="1" smtClean="0"/>
              <a:t>Dimethyl</a:t>
            </a:r>
            <a:r>
              <a:rPr lang="en-US" dirty="0" smtClean="0"/>
              <a:t> Sulfide linking oceans, biota and atmosphere: Track </a:t>
            </a:r>
            <a:r>
              <a:rPr lang="en-US" dirty="0" err="1" smtClean="0"/>
              <a:t>Andrae</a:t>
            </a:r>
            <a:r>
              <a:rPr lang="en-US" dirty="0" smtClean="0"/>
              <a:t> et al (1983)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 err="1" smtClean="0"/>
              <a:t>Toon</a:t>
            </a:r>
            <a:r>
              <a:rPr lang="en-US" dirty="0" smtClean="0"/>
              <a:t> et al (1987)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 err="1" smtClean="0"/>
              <a:t>Charlson</a:t>
            </a:r>
            <a:r>
              <a:rPr lang="en-US" dirty="0" smtClean="0"/>
              <a:t> et al, 1997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 err="1" smtClean="0"/>
              <a:t>Kasting</a:t>
            </a:r>
            <a:r>
              <a:rPr lang="en-US" dirty="0" smtClean="0"/>
              <a:t> et al, 2013.</a:t>
            </a:r>
          </a:p>
          <a:p>
            <a:r>
              <a:rPr lang="en-US" dirty="0" smtClean="0"/>
              <a:t>				</a:t>
            </a:r>
            <a:r>
              <a:rPr lang="en-US" dirty="0" err="1" smtClean="0"/>
              <a:t>b</a:t>
            </a:r>
            <a:r>
              <a:rPr lang="en-US" dirty="0" smtClean="0"/>
              <a:t>.  </a:t>
            </a:r>
            <a:r>
              <a:rPr lang="en-US" dirty="0" err="1" smtClean="0"/>
              <a:t>Mohler</a:t>
            </a:r>
            <a:r>
              <a:rPr lang="en-US" dirty="0" smtClean="0"/>
              <a:t> et al, 2007 and many other publications: Terrestrial and marine metabolites are prominent — and widely predominant — as </a:t>
            </a:r>
            <a:r>
              <a:rPr lang="en-US" dirty="0" smtClean="0">
                <a:solidFill>
                  <a:srgbClr val="000090"/>
                </a:solidFill>
              </a:rPr>
              <a:t>CCN </a:t>
            </a:r>
            <a:r>
              <a:rPr lang="en-US" dirty="0" smtClean="0"/>
              <a:t>(and </a:t>
            </a:r>
            <a:r>
              <a:rPr lang="en-US" dirty="0" smtClean="0">
                <a:solidFill>
                  <a:srgbClr val="3366FF"/>
                </a:solidFill>
              </a:rPr>
              <a:t>ICN</a:t>
            </a:r>
            <a:r>
              <a:rPr lang="en-US" dirty="0" smtClean="0"/>
              <a:t>!)</a:t>
            </a:r>
          </a:p>
          <a:p>
            <a:r>
              <a:rPr lang="en-US" dirty="0" smtClean="0"/>
              <a:t>				</a:t>
            </a:r>
            <a:r>
              <a:rPr lang="en-US" dirty="0" err="1" smtClean="0"/>
              <a:t>c</a:t>
            </a:r>
            <a:r>
              <a:rPr lang="en-US" dirty="0" smtClean="0"/>
              <a:t>. Amazon Example: </a:t>
            </a:r>
            <a:r>
              <a:rPr lang="en-US" dirty="0" err="1" smtClean="0"/>
              <a:t>Poschl</a:t>
            </a:r>
            <a:r>
              <a:rPr lang="en-US" dirty="0" smtClean="0"/>
              <a:t> et al., 2010. Science 329: 1513-1516.</a:t>
            </a:r>
          </a:p>
          <a:p>
            <a:r>
              <a:rPr lang="en-US" dirty="0" smtClean="0"/>
              <a:t>	Most terrestrial aerosols are industrial/anthropogenic</a:t>
            </a:r>
          </a:p>
          <a:p>
            <a:r>
              <a:rPr lang="en-US" dirty="0" smtClean="0"/>
              <a:t>	Wet-season Amazon approximates pristine (pre-Anthropogenic) condition.</a:t>
            </a:r>
          </a:p>
          <a:p>
            <a:r>
              <a:rPr lang="en-US" dirty="0" smtClean="0"/>
              <a:t>		Most sub µ</a:t>
            </a:r>
            <a:r>
              <a:rPr lang="en-US" dirty="0" err="1" smtClean="0"/>
              <a:t>m</a:t>
            </a:r>
            <a:r>
              <a:rPr lang="en-US" dirty="0" smtClean="0"/>
              <a:t> CCN are derived from oxidation of gaseous plant metabolites.</a:t>
            </a:r>
          </a:p>
          <a:p>
            <a:r>
              <a:rPr lang="en-US" dirty="0" smtClean="0"/>
              <a:t>		Most ≥1µm CCN are direct metabolites released by rainforest biota</a:t>
            </a:r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Conclusion: “Biogeochemical Reactor”: Biosphere </a:t>
            </a:r>
            <a:r>
              <a:rPr lang="en-US" dirty="0" err="1" smtClean="0">
                <a:sym typeface="Wingdings"/>
              </a:rPr>
              <a:t>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/>
              <a:t> Atmosphere exchanges and photochemistry produce CCN that permit and perpetuate cloud formation, precipitation and local-to-regional, hydrologic recycling [In the language of this paper: An autocatalytic and </a:t>
            </a:r>
            <a:r>
              <a:rPr lang="en-US" dirty="0" err="1" smtClean="0"/>
              <a:t>autoregenerative</a:t>
            </a:r>
            <a:r>
              <a:rPr lang="en-US" dirty="0" smtClean="0"/>
              <a:t> process].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G.S1_799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747890" y="-1352114"/>
            <a:ext cx="7658462" cy="98984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4309" y="0"/>
            <a:ext cx="2859691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  <a:spcAft>
                <a:spcPts val="300"/>
              </a:spcAft>
            </a:pPr>
            <a:r>
              <a:rPr lang="en-US" sz="2400" dirty="0" smtClean="0"/>
              <a:t>©</a:t>
            </a:r>
            <a:r>
              <a:rPr lang="en-US" dirty="0" smtClean="0"/>
              <a:t>Kurt Andrew Grimm</a:t>
            </a:r>
          </a:p>
          <a:p>
            <a:pPr algn="r">
              <a:lnSpc>
                <a:spcPts val="1200"/>
              </a:lnSpc>
              <a:spcAft>
                <a:spcPts val="300"/>
              </a:spcAft>
            </a:pPr>
            <a:r>
              <a:rPr lang="en-US" sz="2000" dirty="0" smtClean="0"/>
              <a:t>    </a:t>
            </a:r>
            <a:r>
              <a:rPr lang="en-US" sz="2000" dirty="0" err="1" smtClean="0"/>
              <a:t>drkurtgrimm.com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35107-DE4D-2E49-B04B-142192AA8590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Genre:NewSynthesis.Ven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-503507" y="-2864994"/>
            <a:ext cx="9272200" cy="11999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ACF91-EBEF-1E47-83DF-F8EE03E90C75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64450" y="0"/>
            <a:ext cx="1479550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400" dirty="0" smtClean="0"/>
              <a:t>©</a:t>
            </a:r>
            <a:r>
              <a:rPr lang="en-US" sz="1100" dirty="0" smtClean="0"/>
              <a:t>Kurt Andrew Grimm</a:t>
            </a:r>
          </a:p>
          <a:p>
            <a:pPr algn="r">
              <a:lnSpc>
                <a:spcPts val="1200"/>
              </a:lnSpc>
            </a:pPr>
            <a:r>
              <a:rPr lang="en-US" sz="1200" dirty="0" smtClean="0"/>
              <a:t>    </a:t>
            </a:r>
            <a:r>
              <a:rPr lang="en-US" sz="1200" dirty="0" err="1" smtClean="0"/>
              <a:t>drkurtgrimm.com</a:t>
            </a:r>
            <a:endParaRPr lang="en-US" sz="1200" dirty="0"/>
          </a:p>
        </p:txBody>
      </p:sp>
      <p:pic>
        <p:nvPicPr>
          <p:cNvPr id="5" name="Picture 4" descr="Kurt_NewScans_Page09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716172" y="-1589985"/>
            <a:ext cx="7711658" cy="996838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G.S1_1074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-274839" y="-2540002"/>
            <a:ext cx="9236482" cy="119380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35107-DE4D-2E49-B04B-142192AA8590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etaphorForEverything.RadiantSu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-78504" r="-7850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rcRect l="-78504" r="-78504"/>
              <a:stretch>
                <a:fillRect/>
              </a:stretch>
            </p:blipFill>
          </mc:Fallback>
        </mc:AlternateContent>
        <p:spPr>
          <a:xfrm>
            <a:off x="-1056941" y="-467719"/>
            <a:ext cx="15055605" cy="8280000"/>
          </a:xfrm>
          <a:prstGeom prst="rect">
            <a:avLst/>
          </a:prstGeom>
        </p:spPr>
      </p:pic>
      <p:pic>
        <p:nvPicPr>
          <p:cNvPr id="5" name="Picture 4" descr="KAG.S1_1062 cop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1631363" y="-2617833"/>
            <a:ext cx="11318240" cy="14630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ACF91-EBEF-1E47-83DF-F8EE03E90C7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G.S1_600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318580" y="-1402151"/>
            <a:ext cx="7444746" cy="96222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35107-DE4D-2E49-B04B-142192AA859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8201605" y="5915605"/>
            <a:ext cx="1479551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400" dirty="0" smtClean="0"/>
              <a:t>©</a:t>
            </a:r>
            <a:r>
              <a:rPr lang="en-US" sz="1100" dirty="0" smtClean="0"/>
              <a:t>Kurt Andrew Grimm</a:t>
            </a:r>
          </a:p>
          <a:p>
            <a:pPr algn="r">
              <a:lnSpc>
                <a:spcPts val="1200"/>
              </a:lnSpc>
            </a:pPr>
            <a:r>
              <a:rPr lang="en-US" sz="1200" dirty="0" smtClean="0"/>
              <a:t>    </a:t>
            </a:r>
            <a:r>
              <a:rPr lang="en-US" sz="1200" dirty="0" err="1" smtClean="0"/>
              <a:t>drkurtgrimm.com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AG.S1_874 cop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84111" y="-127393"/>
            <a:ext cx="5403979" cy="69853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1D3A2-D525-0544-ACBB-6A9893F3A36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64450" y="1"/>
            <a:ext cx="1479551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400" dirty="0" smtClean="0"/>
              <a:t>©</a:t>
            </a:r>
            <a:r>
              <a:rPr lang="en-US" sz="1100" dirty="0" smtClean="0"/>
              <a:t>Kurt Andrew Grimm</a:t>
            </a:r>
          </a:p>
          <a:p>
            <a:pPr algn="r">
              <a:lnSpc>
                <a:spcPts val="1200"/>
              </a:lnSpc>
            </a:pPr>
            <a:r>
              <a:rPr lang="en-US" sz="1200" dirty="0" smtClean="0"/>
              <a:t>    </a:t>
            </a:r>
            <a:r>
              <a:rPr lang="en-US" sz="1200" dirty="0" err="1" smtClean="0"/>
              <a:t>drkurtgrimm.com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G.S1_29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33167" y="-685800"/>
            <a:ext cx="6367276" cy="822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35107-DE4D-2E49-B04B-142192AA859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1009</Words>
  <Application>Microsoft Macintosh PowerPoint</Application>
  <PresentationFormat>On-screen Show (4:3)</PresentationFormat>
  <Paragraphs>161</Paragraphs>
  <Slides>52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LivingWork:Users:kurtgrimm:Desktop:%20%20%20GSA%20SHORT%20COURSE%20OCT%202014:%20%20%20%20BiofilmsEverywhere.Grimm&amp;Crowe.GSA2014.ALLTEXTfor%20Talk&amp;Course.docx!OLE_LINK11</vt:lpstr>
      <vt:lpstr>Slide 1</vt:lpstr>
      <vt:lpstr>Slide 2</vt:lpstr>
      <vt:lpstr>WORDS OF INTRODUCTION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 Brush &amp; Floss ! </vt:lpstr>
      <vt:lpstr>Slide 22</vt:lpstr>
      <vt:lpstr> or Don’t….</vt:lpstr>
      <vt:lpstr>Slide 24</vt:lpstr>
      <vt:lpstr>Slide 25</vt:lpstr>
      <vt:lpstr>Slide 26</vt:lpstr>
      <vt:lpstr>Slide 27</vt:lpstr>
      <vt:lpstr> SOIL IS A BIOFILM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 zxzx</vt:lpstr>
      <vt:lpstr> zxzx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Company>University of British Columbia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Biofilms Everywhere:  Grimm&amp; Crowe Quiver of Figures.</dc:title>
  <dc:creator>Kurt Grimm</dc:creator>
  <cp:lastModifiedBy>Kurt Grimm</cp:lastModifiedBy>
  <cp:revision>45</cp:revision>
  <cp:lastPrinted>2014-10-21T21:07:08Z</cp:lastPrinted>
  <dcterms:created xsi:type="dcterms:W3CDTF">2014-10-29T17:07:11Z</dcterms:created>
  <dcterms:modified xsi:type="dcterms:W3CDTF">2014-10-29T17:14:04Z</dcterms:modified>
</cp:coreProperties>
</file>