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0" r:id="rId2"/>
    <p:sldId id="262" r:id="rId3"/>
    <p:sldId id="258" r:id="rId4"/>
    <p:sldId id="270" r:id="rId5"/>
    <p:sldId id="259" r:id="rId6"/>
    <p:sldId id="256" r:id="rId7"/>
    <p:sldId id="261" r:id="rId8"/>
    <p:sldId id="257" r:id="rId9"/>
    <p:sldId id="263" r:id="rId10"/>
    <p:sldId id="264" r:id="rId11"/>
    <p:sldId id="265" r:id="rId12"/>
    <p:sldId id="267" r:id="rId13"/>
    <p:sldId id="266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AA"/>
    <a:srgbClr val="FFF376"/>
    <a:srgbClr val="F7F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66" autoAdjust="0"/>
  </p:normalViewPr>
  <p:slideViewPr>
    <p:cSldViewPr snapToGrid="0" snapToObjects="1">
      <p:cViewPr varScale="1">
        <p:scale>
          <a:sx n="75" d="100"/>
          <a:sy n="75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C3935-42D7-B84B-AA13-79329A3EEDAD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BC8CD-10D3-4048-87F2-41E6D90E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5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of Ming Tang – current PhD student. Now we</a:t>
            </a:r>
            <a:r>
              <a:rPr lang="en-US" baseline="0" dirty="0" smtClean="0"/>
              <a:t> have </a:t>
            </a:r>
            <a:r>
              <a:rPr lang="en-US" baseline="0" dirty="0" err="1" smtClean="0"/>
              <a:t>Teng</a:t>
            </a:r>
            <a:r>
              <a:rPr lang="en-US" baseline="0" dirty="0" smtClean="0"/>
              <a:t>, Tang and Tang!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BC8CD-10D3-4048-87F2-41E6D90E53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29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Y/Li so that mixing is straight line. Lower Y/Li, higher sediment input. Small orange dots are Mote Carlo outcome of mixing between DM and </a:t>
            </a:r>
            <a:r>
              <a:rPr lang="en-US" baseline="0" dirty="0" err="1" smtClean="0"/>
              <a:t>subducted</a:t>
            </a:r>
            <a:r>
              <a:rPr lang="en-US" baseline="0" smtClean="0"/>
              <a:t> sediments.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BC8CD-10D3-4048-87F2-41E6D90E53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9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7136D3-6150-5F41-98E8-F7A3A59FD015}" type="slidenum">
              <a:rPr lang="en-US"/>
              <a:pPr/>
              <a:t>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On the one hand, heavy Li in altered MOR, on the other hand, subducted crust may be light.  What do arc lavas tell us?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much deviation from MORB – maybe Li sponged up in mantle wedge, 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BC8CD-10D3-4048-87F2-41E6D90E53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6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Lavas fall on simple mixing</a:t>
            </a:r>
            <a:r>
              <a:rPr lang="en-US" baseline="0" dirty="0" smtClean="0"/>
              <a:t> curves – cannot be modeled by AFC in crust. Inferred ancient </a:t>
            </a:r>
            <a:r>
              <a:rPr lang="en-US" baseline="0" dirty="0" err="1" smtClean="0"/>
              <a:t>terrigenous</a:t>
            </a:r>
            <a:r>
              <a:rPr lang="en-US" baseline="0" dirty="0" smtClean="0"/>
              <a:t> sediment mixed into mantle source.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BC8CD-10D3-4048-87F2-41E6D90E53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70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Catherine and her students, following</a:t>
            </a:r>
            <a:r>
              <a:rPr lang="en-US" baseline="0" dirty="0" smtClean="0"/>
              <a:t> in the footsteps of Bill White,</a:t>
            </a:r>
            <a:r>
              <a:rPr lang="en-US" dirty="0" smtClean="0"/>
              <a:t> have done a fantastic job of looking at the geochemistry (including</a:t>
            </a:r>
            <a:r>
              <a:rPr lang="en-US" baseline="0" dirty="0" smtClean="0"/>
              <a:t> radiogenic isotopes) of Lesser Antilles and off-shore sediments to investigate the links between the thick </a:t>
            </a:r>
            <a:r>
              <a:rPr lang="en-US" baseline="0" dirty="0" err="1" smtClean="0"/>
              <a:t>terrigenous</a:t>
            </a:r>
            <a:r>
              <a:rPr lang="en-US" baseline="0" dirty="0" smtClean="0"/>
              <a:t> sediment package </a:t>
            </a:r>
            <a:r>
              <a:rPr lang="en-US" baseline="0" dirty="0" err="1" smtClean="0"/>
              <a:t>subducting</a:t>
            </a:r>
            <a:r>
              <a:rPr lang="en-US" baseline="0" dirty="0" smtClean="0"/>
              <a:t> beneath the LA and the arc lavas – focusing particularly on Martinique and Site  543 and 144 sediments.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BC8CD-10D3-4048-87F2-41E6D90E53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1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 isotopes in </a:t>
            </a:r>
            <a:r>
              <a:rPr lang="en-US" dirty="0" err="1" smtClean="0"/>
              <a:t>subducting</a:t>
            </a:r>
            <a:r>
              <a:rPr lang="en-US" dirty="0" smtClean="0"/>
              <a:t> sediments</a:t>
            </a:r>
            <a:r>
              <a:rPr lang="en-US" baseline="0" dirty="0" smtClean="0"/>
              <a:t> shows a wide range in compositions. Plotted here are lithology-weighted trench averages from Plank. Generally speaking, chemical </a:t>
            </a:r>
            <a:r>
              <a:rPr lang="en-US" baseline="0" dirty="0" err="1" smtClean="0"/>
              <a:t>seds</a:t>
            </a:r>
            <a:r>
              <a:rPr lang="en-US" baseline="0" dirty="0" smtClean="0"/>
              <a:t> are heavy and have low Li concentrations whereas </a:t>
            </a:r>
            <a:r>
              <a:rPr lang="en-US" baseline="0" dirty="0" err="1" smtClean="0"/>
              <a:t>terrigneous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seds</a:t>
            </a:r>
            <a:r>
              <a:rPr lang="en-US" baseline="0" dirty="0" smtClean="0"/>
              <a:t> tend to be light and have higher [Li]. LA from site 543 (northern site, n = 4) are the lightest of any.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BC8CD-10D3-4048-87F2-41E6D90E53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2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Lesser Antilles </a:t>
            </a:r>
            <a:r>
              <a:rPr lang="en-US" dirty="0" err="1" smtClean="0"/>
              <a:t>subducting</a:t>
            </a:r>
            <a:r>
              <a:rPr lang="en-US" dirty="0" smtClean="0"/>
              <a:t> </a:t>
            </a:r>
            <a:r>
              <a:rPr lang="en-US" dirty="0" err="1" smtClean="0"/>
              <a:t>seds</a:t>
            </a:r>
            <a:r>
              <a:rPr lang="en-US" dirty="0" smtClean="0"/>
              <a:t> are indeed</a:t>
            </a:r>
            <a:r>
              <a:rPr lang="en-US" baseline="0" dirty="0" smtClean="0"/>
              <a:t> some of the lightest </a:t>
            </a:r>
            <a:r>
              <a:rPr lang="en-US" baseline="0" dirty="0" err="1" smtClean="0"/>
              <a:t>subducting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seds</a:t>
            </a:r>
            <a:r>
              <a:rPr lang="en-US" baseline="0" dirty="0" smtClean="0"/>
              <a:t>.  Come from heavily weathered CC – overlapping Paleozoic mudstones from Great Britain.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BC8CD-10D3-4048-87F2-41E6D90E53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46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samples very heavy – submarine</a:t>
            </a:r>
            <a:r>
              <a:rPr lang="en-US" baseline="0" dirty="0" smtClean="0"/>
              <a:t> eruption – unusually depleted in alkali elements -- took on heavy SW Li during interaction with ocean water. Otherwise, Martinique lavas overlap or are distinctly lighter than MORB.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BC8CD-10D3-4048-87F2-41E6D90E53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61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Y/Li so that mixing is straight line. Lower Y/Li, higher sediment input. Small orange dots are Mote Carlo outcome of mixing between DM and </a:t>
            </a:r>
            <a:r>
              <a:rPr lang="en-US" baseline="0" dirty="0" err="1" smtClean="0"/>
              <a:t>subducted</a:t>
            </a:r>
            <a:r>
              <a:rPr lang="en-US" baseline="0" dirty="0" smtClean="0"/>
              <a:t> sediments.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BC8CD-10D3-4048-87F2-41E6D90E53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9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AE02-9BAA-774E-8ED8-BB0AA7867F9A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5DA5-C379-BC45-B1AB-C71693E4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3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AE02-9BAA-774E-8ED8-BB0AA7867F9A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5DA5-C379-BC45-B1AB-C71693E4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8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AE02-9BAA-774E-8ED8-BB0AA7867F9A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5DA5-C379-BC45-B1AB-C71693E4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3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AE02-9BAA-774E-8ED8-BB0AA7867F9A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5DA5-C379-BC45-B1AB-C71693E4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5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AE02-9BAA-774E-8ED8-BB0AA7867F9A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5DA5-C379-BC45-B1AB-C71693E4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1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AE02-9BAA-774E-8ED8-BB0AA7867F9A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5DA5-C379-BC45-B1AB-C71693E4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AE02-9BAA-774E-8ED8-BB0AA7867F9A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5DA5-C379-BC45-B1AB-C71693E4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7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AE02-9BAA-774E-8ED8-BB0AA7867F9A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5DA5-C379-BC45-B1AB-C71693E4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2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AE02-9BAA-774E-8ED8-BB0AA7867F9A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5DA5-C379-BC45-B1AB-C71693E4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2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AE02-9BAA-774E-8ED8-BB0AA7867F9A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5DA5-C379-BC45-B1AB-C71693E4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AE02-9BAA-774E-8ED8-BB0AA7867F9A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5DA5-C379-BC45-B1AB-C71693E4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1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AE02-9BAA-774E-8ED8-BB0AA7867F9A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F5DA5-C379-BC45-B1AB-C71693E4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1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tinique.jpg"/>
          <p:cNvPicPr>
            <a:picLocks noChangeAspect="1"/>
          </p:cNvPicPr>
          <p:nvPr/>
        </p:nvPicPr>
        <p:blipFill>
          <a:blip r:embed="rId3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" y="0"/>
            <a:ext cx="9132214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4536" y="565013"/>
            <a:ext cx="72830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dist="50800" dir="2700000" algn="tl" rotWithShape="0">
                    <a:prstClr val="black">
                      <a:alpha val="54000"/>
                    </a:prstClr>
                  </a:outerShdw>
                </a:effectLst>
              </a:rPr>
              <a:t>Sedimentary input to the source of Lesser Antilles lavas: A Li perspective</a:t>
            </a:r>
            <a:endParaRPr lang="en-US" sz="4400" b="1" dirty="0">
              <a:solidFill>
                <a:srgbClr val="FFFF00"/>
              </a:solidFill>
              <a:effectLst>
                <a:outerShdw dist="50800" dir="2700000" algn="tl" rotWithShape="0">
                  <a:prstClr val="black">
                    <a:alpha val="54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0713" y="3901371"/>
            <a:ext cx="5890715" cy="1856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63000"/>
                    </a:prstClr>
                  </a:outerShdw>
                </a:effectLst>
              </a:rPr>
              <a:t>Ming Tang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63000"/>
                    </a:prstClr>
                  </a:outerShdw>
                </a:effectLst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63000"/>
                    </a:prstClr>
                  </a:outerShdw>
                </a:effectLst>
              </a:rPr>
              <a:t>, Roberta Rudnick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63000"/>
                    </a:prstClr>
                  </a:outerShdw>
                </a:effectLst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63000"/>
                    </a:prstClr>
                  </a:outerShdw>
                </a:effectLst>
              </a:rPr>
              <a:t>, Catherine Chauvel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63000"/>
                    </a:prstClr>
                  </a:outerShdw>
                </a:effectLst>
              </a:rPr>
              <a:t>2</a:t>
            </a:r>
          </a:p>
          <a:p>
            <a:endParaRPr lang="en-US" sz="2800" b="1" baseline="30000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63000"/>
                  </a:prst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63000"/>
                    </a:prstClr>
                  </a:outerShdw>
                </a:effectLst>
              </a:rPr>
              <a:t>Department of Geology, University of Maryland</a:t>
            </a:r>
          </a:p>
          <a:p>
            <a:pPr marL="457200" indent="-457200">
              <a:buAutoNum type="arabicPeriod"/>
            </a:pPr>
            <a:r>
              <a:rPr lang="en-US" sz="2000" b="1" dirty="0" err="1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63000"/>
                    </a:prstClr>
                  </a:outerShdw>
                </a:effectLst>
              </a:rPr>
              <a:t>Universite</a:t>
            </a:r>
            <a:r>
              <a:rPr lang="en-US" sz="20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63000"/>
                    </a:prstClr>
                  </a:outerShdw>
                </a:effectLst>
              </a:rPr>
              <a:t>´ Grenoble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63000"/>
                    </a:prstClr>
                  </a:outerShdw>
                </a:effectLst>
              </a:rPr>
              <a:t>Alpes</a:t>
            </a:r>
            <a:endParaRPr lang="en-US" sz="2000" b="1" dirty="0">
              <a:solidFill>
                <a:schemeClr val="bg1"/>
              </a:solidFill>
              <a:effectLst>
                <a:outerShdw dist="38100" dir="2700000" algn="tl" rotWithShape="0">
                  <a:prstClr val="black">
                    <a:alpha val="63000"/>
                  </a:prstClr>
                </a:outerShdw>
              </a:effectLst>
            </a:endParaRPr>
          </a:p>
        </p:txBody>
      </p:sp>
      <p:pic>
        <p:nvPicPr>
          <p:cNvPr id="7" name="Picture 5" descr="nsf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47585"/>
            <a:ext cx="1427968" cy="143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69788" y="6381690"/>
            <a:ext cx="2455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Mt. </a:t>
            </a:r>
            <a:r>
              <a:rPr lang="en-US" sz="2000" i="1" dirty="0" err="1" smtClean="0"/>
              <a:t>Pelée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Martinque</a:t>
            </a:r>
            <a:endParaRPr lang="en-US" sz="2000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7545758" y="5347585"/>
            <a:ext cx="1447800" cy="1447800"/>
            <a:chOff x="446289" y="5118100"/>
            <a:chExt cx="1447800" cy="1447800"/>
          </a:xfrm>
        </p:grpSpPr>
        <p:sp>
          <p:nvSpPr>
            <p:cNvPr id="12" name="Oval 11"/>
            <p:cNvSpPr/>
            <p:nvPr/>
          </p:nvSpPr>
          <p:spPr>
            <a:xfrm>
              <a:off x="452764" y="5118100"/>
              <a:ext cx="1414463" cy="1414463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200px-University_of_Maryland_Seal.svg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289" y="5118100"/>
              <a:ext cx="1447800" cy="1447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86536" y="2552700"/>
            <a:ext cx="1676849" cy="1924566"/>
            <a:chOff x="486536" y="2552700"/>
            <a:chExt cx="1676849" cy="1924566"/>
          </a:xfrm>
        </p:grpSpPr>
        <p:pic>
          <p:nvPicPr>
            <p:cNvPr id="15" name="Picture 14" descr="FZT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960" y="2552700"/>
              <a:ext cx="1316640" cy="1618370"/>
            </a:xfrm>
            <a:prstGeom prst="rect">
              <a:avLst/>
            </a:prstGeom>
            <a:ln w="19050" cmpd="sng">
              <a:solidFill>
                <a:srgbClr val="000000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486536" y="4107934"/>
              <a:ext cx="16768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Fang-Zhen </a:t>
              </a:r>
              <a:r>
                <a:rPr lang="en-US" dirty="0" err="1" smtClean="0">
                  <a:solidFill>
                    <a:srgbClr val="FFFFFF"/>
                  </a:solidFill>
                </a:rPr>
                <a:t>Teng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50101" y="2552700"/>
            <a:ext cx="1384299" cy="1847846"/>
            <a:chOff x="7086601" y="2572786"/>
            <a:chExt cx="1384299" cy="1847846"/>
          </a:xfrm>
        </p:grpSpPr>
        <p:pic>
          <p:nvPicPr>
            <p:cNvPr id="18" name="Picture 17" descr="Ming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1" y="2572786"/>
              <a:ext cx="1384299" cy="1446247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7230236" y="4051300"/>
              <a:ext cx="1170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Ming Tang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74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88956" y="6413380"/>
            <a:ext cx="2455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</a:rPr>
              <a:t>Mt. </a:t>
            </a:r>
            <a:r>
              <a:rPr lang="en-US" sz="2000" i="1" dirty="0" err="1" smtClean="0">
                <a:solidFill>
                  <a:srgbClr val="FFFFFF"/>
                </a:solidFill>
              </a:rPr>
              <a:t>Pelée</a:t>
            </a:r>
            <a:r>
              <a:rPr lang="en-US" sz="2000" i="1" dirty="0" smtClean="0">
                <a:solidFill>
                  <a:srgbClr val="FFFFFF"/>
                </a:solidFill>
              </a:rPr>
              <a:t>, </a:t>
            </a:r>
            <a:r>
              <a:rPr lang="en-US" sz="2000" i="1" dirty="0" err="1" smtClean="0">
                <a:solidFill>
                  <a:srgbClr val="FFFFFF"/>
                </a:solidFill>
              </a:rPr>
              <a:t>Martinque</a:t>
            </a:r>
            <a:endParaRPr lang="en-US" sz="2000" i="1" dirty="0">
              <a:solidFill>
                <a:srgbClr val="FFFFFF"/>
              </a:solidFill>
            </a:endParaRPr>
          </a:p>
        </p:txBody>
      </p:sp>
      <p:pic>
        <p:nvPicPr>
          <p:cNvPr id="3" name="Picture 2" descr="Fig 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2" y="1043080"/>
            <a:ext cx="7969688" cy="5242753"/>
          </a:xfrm>
          <a:prstGeom prst="rect">
            <a:avLst/>
          </a:prstGeom>
        </p:spPr>
      </p:pic>
      <p:sp>
        <p:nvSpPr>
          <p:cNvPr id="4" name="Text Box 59"/>
          <p:cNvSpPr txBox="1">
            <a:spLocks noChangeArrowheads="1"/>
          </p:cNvSpPr>
          <p:nvPr/>
        </p:nvSpPr>
        <p:spPr bwMode="auto">
          <a:xfrm>
            <a:off x="660400" y="268119"/>
            <a:ext cx="7886700" cy="10772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000FF"/>
                </a:solidFill>
                <a:cs typeface="Times New Roman" charset="0"/>
              </a:rPr>
              <a:t>Lesser Antilles </a:t>
            </a:r>
            <a:r>
              <a:rPr lang="en-US" sz="3200" b="1" dirty="0" err="1" smtClean="0">
                <a:solidFill>
                  <a:srgbClr val="0000FF"/>
                </a:solidFill>
                <a:cs typeface="Times New Roman" charset="0"/>
              </a:rPr>
              <a:t>subducting</a:t>
            </a:r>
            <a:r>
              <a:rPr lang="en-US" sz="3200" b="1" dirty="0" smtClean="0">
                <a:solidFill>
                  <a:srgbClr val="0000FF"/>
                </a:solidFill>
                <a:cs typeface="Times New Roman" charset="0"/>
              </a:rPr>
              <a:t> sediments are global end member</a:t>
            </a:r>
            <a:endParaRPr lang="en-US" sz="2800" b="1" dirty="0">
              <a:solidFill>
                <a:srgbClr val="0000FF"/>
              </a:solidFill>
              <a:cs typeface="Times New Roman" charset="0"/>
            </a:endParaRPr>
          </a:p>
        </p:txBody>
      </p:sp>
      <p:sp>
        <p:nvSpPr>
          <p:cNvPr id="7" name="Text Box 60"/>
          <p:cNvSpPr txBox="1">
            <a:spLocks noChangeArrowheads="1"/>
          </p:cNvSpPr>
          <p:nvPr/>
        </p:nvSpPr>
        <p:spPr bwMode="auto">
          <a:xfrm>
            <a:off x="6834093" y="6510866"/>
            <a:ext cx="2305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 dirty="0" smtClean="0"/>
              <a:t>Tang et al., 2014, GCA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85656" y="2657153"/>
            <a:ext cx="7861444" cy="1200329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Lesser Antilles </a:t>
            </a:r>
            <a:r>
              <a:rPr lang="en-US" sz="3600" dirty="0" err="1" smtClean="0">
                <a:latin typeface="Arial"/>
                <a:cs typeface="Arial"/>
              </a:rPr>
              <a:t>subducting</a:t>
            </a:r>
            <a:r>
              <a:rPr lang="en-US" sz="3600" dirty="0" smtClean="0">
                <a:latin typeface="Arial"/>
                <a:cs typeface="Arial"/>
              </a:rPr>
              <a:t> sediments are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smtClean="0">
                <a:latin typeface="Arial"/>
                <a:cs typeface="Arial"/>
              </a:rPr>
              <a:t>clearly </a:t>
            </a:r>
            <a:r>
              <a:rPr lang="en-US" sz="3600" dirty="0" smtClean="0">
                <a:latin typeface="Arial"/>
                <a:cs typeface="Arial"/>
              </a:rPr>
              <a:t>much lighter than mantle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3197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37733" y="143057"/>
            <a:ext cx="6451600" cy="6714459"/>
            <a:chOff x="1337733" y="143057"/>
            <a:chExt cx="6451600" cy="6714459"/>
          </a:xfrm>
        </p:grpSpPr>
        <p:pic>
          <p:nvPicPr>
            <p:cNvPr id="3" name="Picture 2" descr="Fig 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733" y="143057"/>
              <a:ext cx="6451600" cy="671445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116667" y="338667"/>
              <a:ext cx="423333" cy="40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16667" y="3505202"/>
              <a:ext cx="423333" cy="40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6834093" y="6510866"/>
            <a:ext cx="2305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 dirty="0" smtClean="0"/>
              <a:t>Tang et al., 2014, GCA</a:t>
            </a:r>
            <a:endParaRPr lang="en-US" sz="1600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285627" y="4470400"/>
            <a:ext cx="3215840" cy="1303867"/>
            <a:chOff x="4285627" y="4470400"/>
            <a:chExt cx="3215840" cy="1303867"/>
          </a:xfrm>
        </p:grpSpPr>
        <p:sp>
          <p:nvSpPr>
            <p:cNvPr id="6" name="TextBox 5"/>
            <p:cNvSpPr txBox="1"/>
            <p:nvPr/>
          </p:nvSpPr>
          <p:spPr>
            <a:xfrm>
              <a:off x="4285627" y="4470400"/>
              <a:ext cx="32158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rial"/>
                  <a:cs typeface="Arial"/>
                </a:rPr>
                <a:t>Submarine eruption – interaction with seawater</a:t>
              </a:r>
              <a:endParaRPr lang="en-US" sz="2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4758267" y="5178286"/>
              <a:ext cx="423333" cy="59598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146800" y="5178286"/>
              <a:ext cx="186267" cy="59598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740687" y="4164220"/>
            <a:ext cx="7861444" cy="1200329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Martinique lavas Li clearly influenced by sedimentary input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721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1" b="15067"/>
          <a:stretch/>
        </p:blipFill>
        <p:spPr>
          <a:xfrm>
            <a:off x="464908" y="1456267"/>
            <a:ext cx="7934009" cy="5341169"/>
          </a:xfrm>
          <a:prstGeom prst="rect">
            <a:avLst/>
          </a:prstGeom>
        </p:spPr>
      </p:pic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6834093" y="6510866"/>
            <a:ext cx="2305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 dirty="0" smtClean="0"/>
              <a:t>Tang et al., 2014, GCA</a:t>
            </a:r>
            <a:endParaRPr lang="en-US" sz="1600" i="1" dirty="0"/>
          </a:p>
        </p:txBody>
      </p:sp>
      <p:sp>
        <p:nvSpPr>
          <p:cNvPr id="9" name="Text Box 59"/>
          <p:cNvSpPr txBox="1">
            <a:spLocks noChangeArrowheads="1"/>
          </p:cNvSpPr>
          <p:nvPr/>
        </p:nvSpPr>
        <p:spPr bwMode="auto">
          <a:xfrm>
            <a:off x="660400" y="268119"/>
            <a:ext cx="7886700" cy="10772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000FF"/>
                </a:solidFill>
                <a:cs typeface="Times New Roman" charset="0"/>
              </a:rPr>
              <a:t>No evidence for crustal assimilation: sediments added to mantle source</a:t>
            </a:r>
            <a:endParaRPr lang="en-US" sz="2800" b="1" dirty="0">
              <a:solidFill>
                <a:srgbClr val="0000FF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45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88956" y="6413380"/>
            <a:ext cx="2455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</a:rPr>
              <a:t>Mt. </a:t>
            </a:r>
            <a:r>
              <a:rPr lang="en-US" sz="2000" i="1" dirty="0" err="1" smtClean="0">
                <a:solidFill>
                  <a:srgbClr val="FFFFFF"/>
                </a:solidFill>
              </a:rPr>
              <a:t>Pelée</a:t>
            </a:r>
            <a:r>
              <a:rPr lang="en-US" sz="2000" i="1" dirty="0" smtClean="0">
                <a:solidFill>
                  <a:srgbClr val="FFFFFF"/>
                </a:solidFill>
              </a:rPr>
              <a:t>, </a:t>
            </a:r>
            <a:r>
              <a:rPr lang="en-US" sz="2000" i="1" dirty="0" err="1" smtClean="0">
                <a:solidFill>
                  <a:srgbClr val="FFFFFF"/>
                </a:solidFill>
              </a:rPr>
              <a:t>Martinque</a:t>
            </a:r>
            <a:endParaRPr lang="en-US" sz="2000" i="1" dirty="0">
              <a:solidFill>
                <a:srgbClr val="FFFFFF"/>
              </a:solidFill>
            </a:endParaRPr>
          </a:p>
        </p:txBody>
      </p:sp>
      <p:pic>
        <p:nvPicPr>
          <p:cNvPr id="3" name="Picture 2" descr="Fig 13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2" y="1269993"/>
            <a:ext cx="8492958" cy="5479703"/>
          </a:xfrm>
          <a:prstGeom prst="rect">
            <a:avLst/>
          </a:prstGeom>
        </p:spPr>
      </p:pic>
      <p:sp>
        <p:nvSpPr>
          <p:cNvPr id="4" name="Text Box 59"/>
          <p:cNvSpPr txBox="1">
            <a:spLocks noChangeArrowheads="1"/>
          </p:cNvSpPr>
          <p:nvPr/>
        </p:nvSpPr>
        <p:spPr bwMode="auto">
          <a:xfrm>
            <a:off x="914400" y="428829"/>
            <a:ext cx="739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0000FF"/>
                </a:solidFill>
                <a:cs typeface="Times New Roman" charset="0"/>
              </a:rPr>
              <a:t>Mixing scenarios</a:t>
            </a:r>
            <a:endParaRPr lang="en-US" sz="3200" b="1" dirty="0">
              <a:solidFill>
                <a:srgbClr val="0000FF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9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rtinique.jpg"/>
          <p:cNvPicPr>
            <a:picLocks noChangeAspect="1"/>
          </p:cNvPicPr>
          <p:nvPr/>
        </p:nvPicPr>
        <p:blipFill>
          <a:blip r:embed="rId3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" y="0"/>
            <a:ext cx="9132214" cy="6857999"/>
          </a:xfrm>
          <a:prstGeom prst="rect">
            <a:avLst/>
          </a:prstGeom>
        </p:spPr>
      </p:pic>
      <p:sp>
        <p:nvSpPr>
          <p:cNvPr id="5" name="Text Box 59"/>
          <p:cNvSpPr txBox="1">
            <a:spLocks noChangeArrowheads="1"/>
          </p:cNvSpPr>
          <p:nvPr/>
        </p:nvSpPr>
        <p:spPr bwMode="auto">
          <a:xfrm>
            <a:off x="880534" y="191762"/>
            <a:ext cx="7391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0000FF"/>
                </a:solidFill>
                <a:cs typeface="Times New Roman" charset="0"/>
              </a:rPr>
              <a:t>Conclusions</a:t>
            </a:r>
            <a:endParaRPr lang="en-US" sz="4000" b="1" dirty="0">
              <a:solidFill>
                <a:srgbClr val="0000FF"/>
              </a:solidFill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267" y="3606800"/>
            <a:ext cx="82126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Li </a:t>
            </a:r>
            <a:r>
              <a:rPr lang="en-US" sz="2800" i="1" dirty="0" smtClean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make it 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through the mantle 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wedge!</a:t>
            </a:r>
            <a:endParaRPr lang="en-US" sz="2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Clear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subducted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terrigneous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sediment signature in </a:t>
            </a:r>
            <a:r>
              <a:rPr lang="en-US" sz="2800" dirty="0" err="1" smtClean="0">
                <a:solidFill>
                  <a:srgbClr val="FFFFFF"/>
                </a:solidFill>
                <a:latin typeface="Arial"/>
                <a:cs typeface="Arial"/>
              </a:rPr>
              <a:t>Martinque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lavas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Probably added through melts of 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sediments 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613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73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52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7733" y="5720152"/>
            <a:ext cx="6571881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Congratulations Fang-Zhen!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68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 descr="Konturdiamanten"/>
          <p:cNvSpPr>
            <a:spLocks/>
          </p:cNvSpPr>
          <p:nvPr/>
        </p:nvSpPr>
        <p:spPr bwMode="auto">
          <a:xfrm>
            <a:off x="6780213" y="5057803"/>
            <a:ext cx="866775" cy="787400"/>
          </a:xfrm>
          <a:custGeom>
            <a:avLst/>
            <a:gdLst>
              <a:gd name="T0" fmla="*/ 2147483647 w 396"/>
              <a:gd name="T1" fmla="*/ 0 h 360"/>
              <a:gd name="T2" fmla="*/ 0 w 396"/>
              <a:gd name="T3" fmla="*/ 2147483647 h 360"/>
              <a:gd name="T4" fmla="*/ 2147483647 w 396"/>
              <a:gd name="T5" fmla="*/ 2147483647 h 360"/>
              <a:gd name="T6" fmla="*/ 2147483647 w 396"/>
              <a:gd name="T7" fmla="*/ 2147483647 h 360"/>
              <a:gd name="T8" fmla="*/ 2147483647 w 396"/>
              <a:gd name="T9" fmla="*/ 2147483647 h 360"/>
              <a:gd name="T10" fmla="*/ 2147483647 w 396"/>
              <a:gd name="T11" fmla="*/ 2147483647 h 360"/>
              <a:gd name="T12" fmla="*/ 2147483647 w 396"/>
              <a:gd name="T13" fmla="*/ 2147483647 h 360"/>
              <a:gd name="T14" fmla="*/ 2147483647 w 396"/>
              <a:gd name="T15" fmla="*/ 2147483647 h 360"/>
              <a:gd name="T16" fmla="*/ 2147483647 w 396"/>
              <a:gd name="T17" fmla="*/ 0 h 3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6"/>
              <a:gd name="T28" fmla="*/ 0 h 360"/>
              <a:gd name="T29" fmla="*/ 396 w 396"/>
              <a:gd name="T30" fmla="*/ 360 h 3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6" h="360">
                <a:moveTo>
                  <a:pt x="44" y="0"/>
                </a:moveTo>
                <a:lnTo>
                  <a:pt x="0" y="24"/>
                </a:lnTo>
                <a:lnTo>
                  <a:pt x="8" y="84"/>
                </a:lnTo>
                <a:lnTo>
                  <a:pt x="56" y="132"/>
                </a:lnTo>
                <a:lnTo>
                  <a:pt x="396" y="360"/>
                </a:lnTo>
                <a:lnTo>
                  <a:pt x="396" y="164"/>
                </a:lnTo>
                <a:lnTo>
                  <a:pt x="248" y="64"/>
                </a:lnTo>
                <a:lnTo>
                  <a:pt x="128" y="4"/>
                </a:lnTo>
                <a:lnTo>
                  <a:pt x="44" y="0"/>
                </a:lnTo>
                <a:close/>
              </a:path>
            </a:pathLst>
          </a:custGeom>
          <a:pattFill prst="openDmnd">
            <a:fgClr>
              <a:srgbClr val="4D4D4D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Freeform 3"/>
          <p:cNvSpPr>
            <a:spLocks/>
          </p:cNvSpPr>
          <p:nvPr/>
        </p:nvSpPr>
        <p:spPr bwMode="auto">
          <a:xfrm>
            <a:off x="4430713" y="3689378"/>
            <a:ext cx="3636962" cy="1543050"/>
          </a:xfrm>
          <a:custGeom>
            <a:avLst/>
            <a:gdLst>
              <a:gd name="T0" fmla="*/ 0 w 1660"/>
              <a:gd name="T1" fmla="*/ 2147483647 h 704"/>
              <a:gd name="T2" fmla="*/ 2147483647 w 1660"/>
              <a:gd name="T3" fmla="*/ 2147483647 h 704"/>
              <a:gd name="T4" fmla="*/ 2147483647 w 1660"/>
              <a:gd name="T5" fmla="*/ 2147483647 h 704"/>
              <a:gd name="T6" fmla="*/ 2147483647 w 1660"/>
              <a:gd name="T7" fmla="*/ 2147483647 h 704"/>
              <a:gd name="T8" fmla="*/ 2147483647 w 1660"/>
              <a:gd name="T9" fmla="*/ 2147483647 h 704"/>
              <a:gd name="T10" fmla="*/ 2147483647 w 1660"/>
              <a:gd name="T11" fmla="*/ 0 h 704"/>
              <a:gd name="T12" fmla="*/ 2147483647 w 1660"/>
              <a:gd name="T13" fmla="*/ 2147483647 h 704"/>
              <a:gd name="T14" fmla="*/ 2147483647 w 1660"/>
              <a:gd name="T15" fmla="*/ 2147483647 h 704"/>
              <a:gd name="T16" fmla="*/ 2147483647 w 1660"/>
              <a:gd name="T17" fmla="*/ 2147483647 h 704"/>
              <a:gd name="T18" fmla="*/ 2147483647 w 1660"/>
              <a:gd name="T19" fmla="*/ 2147483647 h 704"/>
              <a:gd name="T20" fmla="*/ 2147483647 w 1660"/>
              <a:gd name="T21" fmla="*/ 2147483647 h 704"/>
              <a:gd name="T22" fmla="*/ 2147483647 w 1660"/>
              <a:gd name="T23" fmla="*/ 2147483647 h 704"/>
              <a:gd name="T24" fmla="*/ 2147483647 w 1660"/>
              <a:gd name="T25" fmla="*/ 2147483647 h 704"/>
              <a:gd name="T26" fmla="*/ 2147483647 w 1660"/>
              <a:gd name="T27" fmla="*/ 2147483647 h 704"/>
              <a:gd name="T28" fmla="*/ 2147483647 w 1660"/>
              <a:gd name="T29" fmla="*/ 2147483647 h 704"/>
              <a:gd name="T30" fmla="*/ 2147483647 w 1660"/>
              <a:gd name="T31" fmla="*/ 2147483647 h 704"/>
              <a:gd name="T32" fmla="*/ 2147483647 w 1660"/>
              <a:gd name="T33" fmla="*/ 2147483647 h 704"/>
              <a:gd name="T34" fmla="*/ 2147483647 w 1660"/>
              <a:gd name="T35" fmla="*/ 2147483647 h 704"/>
              <a:gd name="T36" fmla="*/ 2147483647 w 1660"/>
              <a:gd name="T37" fmla="*/ 2147483647 h 704"/>
              <a:gd name="T38" fmla="*/ 2147483647 w 1660"/>
              <a:gd name="T39" fmla="*/ 2147483647 h 704"/>
              <a:gd name="T40" fmla="*/ 2147483647 w 1660"/>
              <a:gd name="T41" fmla="*/ 2147483647 h 704"/>
              <a:gd name="T42" fmla="*/ 2147483647 w 1660"/>
              <a:gd name="T43" fmla="*/ 2147483647 h 704"/>
              <a:gd name="T44" fmla="*/ 0 w 1660"/>
              <a:gd name="T45" fmla="*/ 2147483647 h 70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660"/>
              <a:gd name="T70" fmla="*/ 0 h 704"/>
              <a:gd name="T71" fmla="*/ 1660 w 1660"/>
              <a:gd name="T72" fmla="*/ 704 h 70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660" h="704">
                <a:moveTo>
                  <a:pt x="0" y="19"/>
                </a:moveTo>
                <a:lnTo>
                  <a:pt x="923" y="21"/>
                </a:lnTo>
                <a:lnTo>
                  <a:pt x="1152" y="37"/>
                </a:lnTo>
                <a:lnTo>
                  <a:pt x="1277" y="45"/>
                </a:lnTo>
                <a:lnTo>
                  <a:pt x="1477" y="3"/>
                </a:lnTo>
                <a:lnTo>
                  <a:pt x="1660" y="0"/>
                </a:lnTo>
                <a:lnTo>
                  <a:pt x="1660" y="292"/>
                </a:lnTo>
                <a:lnTo>
                  <a:pt x="1477" y="293"/>
                </a:lnTo>
                <a:lnTo>
                  <a:pt x="1229" y="288"/>
                </a:lnTo>
                <a:lnTo>
                  <a:pt x="1008" y="272"/>
                </a:lnTo>
                <a:lnTo>
                  <a:pt x="867" y="299"/>
                </a:lnTo>
                <a:lnTo>
                  <a:pt x="803" y="339"/>
                </a:lnTo>
                <a:lnTo>
                  <a:pt x="787" y="403"/>
                </a:lnTo>
                <a:lnTo>
                  <a:pt x="808" y="459"/>
                </a:lnTo>
                <a:lnTo>
                  <a:pt x="843" y="528"/>
                </a:lnTo>
                <a:lnTo>
                  <a:pt x="941" y="704"/>
                </a:lnTo>
                <a:lnTo>
                  <a:pt x="653" y="459"/>
                </a:lnTo>
                <a:lnTo>
                  <a:pt x="480" y="323"/>
                </a:lnTo>
                <a:lnTo>
                  <a:pt x="333" y="221"/>
                </a:lnTo>
                <a:lnTo>
                  <a:pt x="189" y="125"/>
                </a:lnTo>
                <a:lnTo>
                  <a:pt x="85" y="56"/>
                </a:lnTo>
                <a:lnTo>
                  <a:pt x="16" y="29"/>
                </a:lnTo>
                <a:lnTo>
                  <a:pt x="0" y="19"/>
                </a:lnTo>
                <a:close/>
              </a:path>
            </a:pathLst>
          </a:custGeom>
          <a:solidFill>
            <a:srgbClr val="B3FF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>
            <a:off x="4430713" y="3730653"/>
            <a:ext cx="2062162" cy="1501775"/>
          </a:xfrm>
          <a:custGeom>
            <a:avLst/>
            <a:gdLst>
              <a:gd name="T0" fmla="*/ 0 w 941"/>
              <a:gd name="T1" fmla="*/ 0 h 685"/>
              <a:gd name="T2" fmla="*/ 2147483647 w 941"/>
              <a:gd name="T3" fmla="*/ 2147483647 h 685"/>
              <a:gd name="T4" fmla="*/ 2147483647 w 941"/>
              <a:gd name="T5" fmla="*/ 2147483647 h 685"/>
              <a:gd name="T6" fmla="*/ 2147483647 w 941"/>
              <a:gd name="T7" fmla="*/ 2147483647 h 685"/>
              <a:gd name="T8" fmla="*/ 2147483647 w 941"/>
              <a:gd name="T9" fmla="*/ 2147483647 h 685"/>
              <a:gd name="T10" fmla="*/ 2147483647 w 941"/>
              <a:gd name="T11" fmla="*/ 2147483647 h 685"/>
              <a:gd name="T12" fmla="*/ 2147483647 w 941"/>
              <a:gd name="T13" fmla="*/ 2147483647 h 685"/>
              <a:gd name="T14" fmla="*/ 2147483647 w 941"/>
              <a:gd name="T15" fmla="*/ 2147483647 h 685"/>
              <a:gd name="T16" fmla="*/ 2147483647 w 941"/>
              <a:gd name="T17" fmla="*/ 2147483647 h 685"/>
              <a:gd name="T18" fmla="*/ 2147483647 w 941"/>
              <a:gd name="T19" fmla="*/ 2147483647 h 685"/>
              <a:gd name="T20" fmla="*/ 2147483647 w 941"/>
              <a:gd name="T21" fmla="*/ 2147483647 h 685"/>
              <a:gd name="T22" fmla="*/ 2147483647 w 941"/>
              <a:gd name="T23" fmla="*/ 2147483647 h 685"/>
              <a:gd name="T24" fmla="*/ 2147483647 w 941"/>
              <a:gd name="T25" fmla="*/ 2147483647 h 685"/>
              <a:gd name="T26" fmla="*/ 2147483647 w 941"/>
              <a:gd name="T27" fmla="*/ 2147483647 h 685"/>
              <a:gd name="T28" fmla="*/ 2147483647 w 941"/>
              <a:gd name="T29" fmla="*/ 2147483647 h 685"/>
              <a:gd name="T30" fmla="*/ 2147483647 w 941"/>
              <a:gd name="T31" fmla="*/ 2147483647 h 685"/>
              <a:gd name="T32" fmla="*/ 2147483647 w 941"/>
              <a:gd name="T33" fmla="*/ 2147483647 h 685"/>
              <a:gd name="T34" fmla="*/ 2147483647 w 941"/>
              <a:gd name="T35" fmla="*/ 2147483647 h 685"/>
              <a:gd name="T36" fmla="*/ 2147483647 w 941"/>
              <a:gd name="T37" fmla="*/ 2147483647 h 685"/>
              <a:gd name="T38" fmla="*/ 2147483647 w 941"/>
              <a:gd name="T39" fmla="*/ 2147483647 h 685"/>
              <a:gd name="T40" fmla="*/ 0 w 941"/>
              <a:gd name="T41" fmla="*/ 0 h 68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41"/>
              <a:gd name="T64" fmla="*/ 0 h 685"/>
              <a:gd name="T65" fmla="*/ 941 w 941"/>
              <a:gd name="T66" fmla="*/ 685 h 68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41" h="685">
                <a:moveTo>
                  <a:pt x="0" y="0"/>
                </a:moveTo>
                <a:lnTo>
                  <a:pt x="533" y="2"/>
                </a:lnTo>
                <a:lnTo>
                  <a:pt x="581" y="13"/>
                </a:lnTo>
                <a:lnTo>
                  <a:pt x="619" y="18"/>
                </a:lnTo>
                <a:lnTo>
                  <a:pt x="645" y="34"/>
                </a:lnTo>
                <a:lnTo>
                  <a:pt x="664" y="64"/>
                </a:lnTo>
                <a:lnTo>
                  <a:pt x="683" y="98"/>
                </a:lnTo>
                <a:lnTo>
                  <a:pt x="696" y="141"/>
                </a:lnTo>
                <a:lnTo>
                  <a:pt x="723" y="192"/>
                </a:lnTo>
                <a:lnTo>
                  <a:pt x="725" y="261"/>
                </a:lnTo>
                <a:lnTo>
                  <a:pt x="787" y="384"/>
                </a:lnTo>
                <a:lnTo>
                  <a:pt x="808" y="440"/>
                </a:lnTo>
                <a:lnTo>
                  <a:pt x="843" y="509"/>
                </a:lnTo>
                <a:lnTo>
                  <a:pt x="941" y="685"/>
                </a:lnTo>
                <a:lnTo>
                  <a:pt x="653" y="440"/>
                </a:lnTo>
                <a:lnTo>
                  <a:pt x="480" y="304"/>
                </a:lnTo>
                <a:lnTo>
                  <a:pt x="333" y="202"/>
                </a:lnTo>
                <a:lnTo>
                  <a:pt x="189" y="106"/>
                </a:lnTo>
                <a:lnTo>
                  <a:pt x="85" y="37"/>
                </a:lnTo>
                <a:lnTo>
                  <a:pt x="16" y="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1371600" y="3327428"/>
            <a:ext cx="5840413" cy="2520950"/>
          </a:xfrm>
          <a:custGeom>
            <a:avLst/>
            <a:gdLst>
              <a:gd name="T0" fmla="*/ 2147483647 w 2665"/>
              <a:gd name="T1" fmla="*/ 2147483647 h 1150"/>
              <a:gd name="T2" fmla="*/ 2147483647 w 2665"/>
              <a:gd name="T3" fmla="*/ 2147483647 h 1150"/>
              <a:gd name="T4" fmla="*/ 2147483647 w 2665"/>
              <a:gd name="T5" fmla="*/ 2147483647 h 1150"/>
              <a:gd name="T6" fmla="*/ 2147483647 w 2665"/>
              <a:gd name="T7" fmla="*/ 2147483647 h 1150"/>
              <a:gd name="T8" fmla="*/ 2147483647 w 2665"/>
              <a:gd name="T9" fmla="*/ 2147483647 h 1150"/>
              <a:gd name="T10" fmla="*/ 2147483647 w 2665"/>
              <a:gd name="T11" fmla="*/ 2147483647 h 1150"/>
              <a:gd name="T12" fmla="*/ 2147483647 w 2665"/>
              <a:gd name="T13" fmla="*/ 2147483647 h 1150"/>
              <a:gd name="T14" fmla="*/ 2147483647 w 2665"/>
              <a:gd name="T15" fmla="*/ 2147483647 h 1150"/>
              <a:gd name="T16" fmla="*/ 2147483647 w 2665"/>
              <a:gd name="T17" fmla="*/ 2147483647 h 1150"/>
              <a:gd name="T18" fmla="*/ 2147483647 w 2665"/>
              <a:gd name="T19" fmla="*/ 2147483647 h 1150"/>
              <a:gd name="T20" fmla="*/ 2147483647 w 2665"/>
              <a:gd name="T21" fmla="*/ 2147483647 h 1150"/>
              <a:gd name="T22" fmla="*/ 2147483647 w 2665"/>
              <a:gd name="T23" fmla="*/ 2147483647 h 1150"/>
              <a:gd name="T24" fmla="*/ 2147483647 w 2665"/>
              <a:gd name="T25" fmla="*/ 2147483647 h 1150"/>
              <a:gd name="T26" fmla="*/ 2147483647 w 2665"/>
              <a:gd name="T27" fmla="*/ 2147483647 h 1150"/>
              <a:gd name="T28" fmla="*/ 2147483647 w 2665"/>
              <a:gd name="T29" fmla="*/ 2147483647 h 1150"/>
              <a:gd name="T30" fmla="*/ 2147483647 w 2665"/>
              <a:gd name="T31" fmla="*/ 2147483647 h 1150"/>
              <a:gd name="T32" fmla="*/ 2147483647 w 2665"/>
              <a:gd name="T33" fmla="*/ 2147483647 h 1150"/>
              <a:gd name="T34" fmla="*/ 2147483647 w 2665"/>
              <a:gd name="T35" fmla="*/ 2147483647 h 1150"/>
              <a:gd name="T36" fmla="*/ 2147483647 w 2665"/>
              <a:gd name="T37" fmla="*/ 2147483647 h 1150"/>
              <a:gd name="T38" fmla="*/ 2147483647 w 2665"/>
              <a:gd name="T39" fmla="*/ 2147483647 h 1150"/>
              <a:gd name="T40" fmla="*/ 2147483647 w 2665"/>
              <a:gd name="T41" fmla="*/ 2147483647 h 1150"/>
              <a:gd name="T42" fmla="*/ 2147483647 w 2665"/>
              <a:gd name="T43" fmla="*/ 2147483647 h 1150"/>
              <a:gd name="T44" fmla="*/ 2147483647 w 2665"/>
              <a:gd name="T45" fmla="*/ 2147483647 h 1150"/>
              <a:gd name="T46" fmla="*/ 2147483647 w 2665"/>
              <a:gd name="T47" fmla="*/ 2147483647 h 1150"/>
              <a:gd name="T48" fmla="*/ 2147483647 w 2665"/>
              <a:gd name="T49" fmla="*/ 2147483647 h 1150"/>
              <a:gd name="T50" fmla="*/ 2147483647 w 2665"/>
              <a:gd name="T51" fmla="*/ 2147483647 h 1150"/>
              <a:gd name="T52" fmla="*/ 2147483647 w 2665"/>
              <a:gd name="T53" fmla="*/ 2147483647 h 1150"/>
              <a:gd name="T54" fmla="*/ 2147483647 w 2665"/>
              <a:gd name="T55" fmla="*/ 2147483647 h 1150"/>
              <a:gd name="T56" fmla="*/ 2147483647 w 2665"/>
              <a:gd name="T57" fmla="*/ 2147483647 h 1150"/>
              <a:gd name="T58" fmla="*/ 2147483647 w 2665"/>
              <a:gd name="T59" fmla="*/ 2147483647 h 1150"/>
              <a:gd name="T60" fmla="*/ 2147483647 w 2665"/>
              <a:gd name="T61" fmla="*/ 2147483647 h 1150"/>
              <a:gd name="T62" fmla="*/ 2147483647 w 2665"/>
              <a:gd name="T63" fmla="*/ 2147483647 h 1150"/>
              <a:gd name="T64" fmla="*/ 2147483647 w 2665"/>
              <a:gd name="T65" fmla="*/ 2147483647 h 1150"/>
              <a:gd name="T66" fmla="*/ 2147483647 w 2665"/>
              <a:gd name="T67" fmla="*/ 2147483647 h 1150"/>
              <a:gd name="T68" fmla="*/ 2147483647 w 2665"/>
              <a:gd name="T69" fmla="*/ 2147483647 h 1150"/>
              <a:gd name="T70" fmla="*/ 2147483647 w 2665"/>
              <a:gd name="T71" fmla="*/ 2147483647 h 1150"/>
              <a:gd name="T72" fmla="*/ 2147483647 w 2665"/>
              <a:gd name="T73" fmla="*/ 0 h 1150"/>
              <a:gd name="T74" fmla="*/ 0 w 2665"/>
              <a:gd name="T75" fmla="*/ 2147483647 h 1150"/>
              <a:gd name="T76" fmla="*/ 2147483647 w 2665"/>
              <a:gd name="T77" fmla="*/ 2147483647 h 1150"/>
              <a:gd name="T78" fmla="*/ 2147483647 w 2665"/>
              <a:gd name="T79" fmla="*/ 2147483647 h 1150"/>
              <a:gd name="T80" fmla="*/ 2147483647 w 2665"/>
              <a:gd name="T81" fmla="*/ 2147483647 h 115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665"/>
              <a:gd name="T124" fmla="*/ 0 h 1150"/>
              <a:gd name="T125" fmla="*/ 2665 w 2665"/>
              <a:gd name="T126" fmla="*/ 1150 h 115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665" h="1150">
                <a:moveTo>
                  <a:pt x="632" y="109"/>
                </a:moveTo>
                <a:lnTo>
                  <a:pt x="880" y="145"/>
                </a:lnTo>
                <a:lnTo>
                  <a:pt x="1044" y="181"/>
                </a:lnTo>
                <a:lnTo>
                  <a:pt x="1200" y="225"/>
                </a:lnTo>
                <a:lnTo>
                  <a:pt x="1228" y="237"/>
                </a:lnTo>
                <a:lnTo>
                  <a:pt x="1248" y="261"/>
                </a:lnTo>
                <a:lnTo>
                  <a:pt x="1264" y="285"/>
                </a:lnTo>
                <a:lnTo>
                  <a:pt x="1284" y="301"/>
                </a:lnTo>
                <a:lnTo>
                  <a:pt x="1320" y="317"/>
                </a:lnTo>
                <a:lnTo>
                  <a:pt x="1348" y="333"/>
                </a:lnTo>
                <a:lnTo>
                  <a:pt x="1376" y="345"/>
                </a:lnTo>
                <a:lnTo>
                  <a:pt x="1404" y="349"/>
                </a:lnTo>
                <a:lnTo>
                  <a:pt x="1440" y="381"/>
                </a:lnTo>
                <a:lnTo>
                  <a:pt x="1468" y="381"/>
                </a:lnTo>
                <a:lnTo>
                  <a:pt x="1496" y="393"/>
                </a:lnTo>
                <a:lnTo>
                  <a:pt x="1528" y="413"/>
                </a:lnTo>
                <a:lnTo>
                  <a:pt x="1564" y="441"/>
                </a:lnTo>
                <a:lnTo>
                  <a:pt x="1604" y="461"/>
                </a:lnTo>
                <a:lnTo>
                  <a:pt x="1676" y="501"/>
                </a:lnTo>
                <a:lnTo>
                  <a:pt x="1944" y="689"/>
                </a:lnTo>
                <a:lnTo>
                  <a:pt x="2396" y="1049"/>
                </a:lnTo>
                <a:lnTo>
                  <a:pt x="2508" y="1149"/>
                </a:lnTo>
                <a:lnTo>
                  <a:pt x="2665" y="1150"/>
                </a:lnTo>
                <a:lnTo>
                  <a:pt x="2398" y="915"/>
                </a:lnTo>
                <a:lnTo>
                  <a:pt x="2204" y="755"/>
                </a:lnTo>
                <a:lnTo>
                  <a:pt x="2012" y="598"/>
                </a:lnTo>
                <a:lnTo>
                  <a:pt x="1869" y="482"/>
                </a:lnTo>
                <a:lnTo>
                  <a:pt x="1729" y="390"/>
                </a:lnTo>
                <a:lnTo>
                  <a:pt x="1602" y="297"/>
                </a:lnTo>
                <a:lnTo>
                  <a:pt x="1463" y="217"/>
                </a:lnTo>
                <a:lnTo>
                  <a:pt x="1285" y="147"/>
                </a:lnTo>
                <a:lnTo>
                  <a:pt x="1095" y="82"/>
                </a:lnTo>
                <a:lnTo>
                  <a:pt x="938" y="53"/>
                </a:lnTo>
                <a:lnTo>
                  <a:pt x="756" y="20"/>
                </a:lnTo>
                <a:lnTo>
                  <a:pt x="550" y="7"/>
                </a:lnTo>
                <a:lnTo>
                  <a:pt x="322" y="7"/>
                </a:lnTo>
                <a:lnTo>
                  <a:pt x="12" y="0"/>
                </a:lnTo>
                <a:lnTo>
                  <a:pt x="0" y="81"/>
                </a:lnTo>
                <a:lnTo>
                  <a:pt x="308" y="85"/>
                </a:lnTo>
                <a:lnTo>
                  <a:pt x="728" y="117"/>
                </a:lnTo>
                <a:lnTo>
                  <a:pt x="632" y="1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Freeform 6"/>
          <p:cNvSpPr>
            <a:spLocks/>
          </p:cNvSpPr>
          <p:nvPr/>
        </p:nvSpPr>
        <p:spPr bwMode="auto">
          <a:xfrm>
            <a:off x="1387475" y="3456016"/>
            <a:ext cx="5514975" cy="2398712"/>
          </a:xfrm>
          <a:custGeom>
            <a:avLst/>
            <a:gdLst>
              <a:gd name="T0" fmla="*/ 2147483647 w 2517"/>
              <a:gd name="T1" fmla="*/ 2147483647 h 1095"/>
              <a:gd name="T2" fmla="*/ 2147483647 w 2517"/>
              <a:gd name="T3" fmla="*/ 2147483647 h 1095"/>
              <a:gd name="T4" fmla="*/ 2147483647 w 2517"/>
              <a:gd name="T5" fmla="*/ 2147483647 h 1095"/>
              <a:gd name="T6" fmla="*/ 2147483647 w 2517"/>
              <a:gd name="T7" fmla="*/ 2147483647 h 1095"/>
              <a:gd name="T8" fmla="*/ 2147483647 w 2517"/>
              <a:gd name="T9" fmla="*/ 2147483647 h 1095"/>
              <a:gd name="T10" fmla="*/ 2147483647 w 2517"/>
              <a:gd name="T11" fmla="*/ 2147483647 h 1095"/>
              <a:gd name="T12" fmla="*/ 2147483647 w 2517"/>
              <a:gd name="T13" fmla="*/ 2147483647 h 1095"/>
              <a:gd name="T14" fmla="*/ 2147483647 w 2517"/>
              <a:gd name="T15" fmla="*/ 2147483647 h 1095"/>
              <a:gd name="T16" fmla="*/ 2147483647 w 2517"/>
              <a:gd name="T17" fmla="*/ 2147483647 h 1095"/>
              <a:gd name="T18" fmla="*/ 2147483647 w 2517"/>
              <a:gd name="T19" fmla="*/ 2147483647 h 1095"/>
              <a:gd name="T20" fmla="*/ 2147483647 w 2517"/>
              <a:gd name="T21" fmla="*/ 2147483647 h 1095"/>
              <a:gd name="T22" fmla="*/ 2147483647 w 2517"/>
              <a:gd name="T23" fmla="*/ 2147483647 h 1095"/>
              <a:gd name="T24" fmla="*/ 2147483647 w 2517"/>
              <a:gd name="T25" fmla="*/ 2147483647 h 1095"/>
              <a:gd name="T26" fmla="*/ 2147483647 w 2517"/>
              <a:gd name="T27" fmla="*/ 2147483647 h 1095"/>
              <a:gd name="T28" fmla="*/ 2147483647 w 2517"/>
              <a:gd name="T29" fmla="*/ 2147483647 h 1095"/>
              <a:gd name="T30" fmla="*/ 2147483647 w 2517"/>
              <a:gd name="T31" fmla="*/ 2147483647 h 1095"/>
              <a:gd name="T32" fmla="*/ 2147483647 w 2517"/>
              <a:gd name="T33" fmla="*/ 2147483647 h 1095"/>
              <a:gd name="T34" fmla="*/ 2147483647 w 2517"/>
              <a:gd name="T35" fmla="*/ 2147483647 h 1095"/>
              <a:gd name="T36" fmla="*/ 2147483647 w 2517"/>
              <a:gd name="T37" fmla="*/ 2147483647 h 1095"/>
              <a:gd name="T38" fmla="*/ 2147483647 w 2517"/>
              <a:gd name="T39" fmla="*/ 2147483647 h 1095"/>
              <a:gd name="T40" fmla="*/ 2147483647 w 2517"/>
              <a:gd name="T41" fmla="*/ 2147483647 h 1095"/>
              <a:gd name="T42" fmla="*/ 2147483647 w 2517"/>
              <a:gd name="T43" fmla="*/ 2147483647 h 1095"/>
              <a:gd name="T44" fmla="*/ 2147483647 w 2517"/>
              <a:gd name="T45" fmla="*/ 2147483647 h 1095"/>
              <a:gd name="T46" fmla="*/ 2147483647 w 2517"/>
              <a:gd name="T47" fmla="*/ 2147483647 h 1095"/>
              <a:gd name="T48" fmla="*/ 0 w 2517"/>
              <a:gd name="T49" fmla="*/ 2147483647 h 1095"/>
              <a:gd name="T50" fmla="*/ 0 w 2517"/>
              <a:gd name="T51" fmla="*/ 0 h 1095"/>
              <a:gd name="T52" fmla="*/ 2147483647 w 2517"/>
              <a:gd name="T53" fmla="*/ 2147483647 h 109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517"/>
              <a:gd name="T82" fmla="*/ 0 h 1095"/>
              <a:gd name="T83" fmla="*/ 2517 w 2517"/>
              <a:gd name="T84" fmla="*/ 1095 h 109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517" h="1095">
                <a:moveTo>
                  <a:pt x="5" y="19"/>
                </a:moveTo>
                <a:lnTo>
                  <a:pt x="349" y="23"/>
                </a:lnTo>
                <a:lnTo>
                  <a:pt x="701" y="43"/>
                </a:lnTo>
                <a:lnTo>
                  <a:pt x="925" y="79"/>
                </a:lnTo>
                <a:lnTo>
                  <a:pt x="1129" y="135"/>
                </a:lnTo>
                <a:lnTo>
                  <a:pt x="1297" y="191"/>
                </a:lnTo>
                <a:lnTo>
                  <a:pt x="1453" y="259"/>
                </a:lnTo>
                <a:lnTo>
                  <a:pt x="1633" y="371"/>
                </a:lnTo>
                <a:lnTo>
                  <a:pt x="1857" y="539"/>
                </a:lnTo>
                <a:lnTo>
                  <a:pt x="2105" y="767"/>
                </a:lnTo>
                <a:lnTo>
                  <a:pt x="2313" y="927"/>
                </a:lnTo>
                <a:lnTo>
                  <a:pt x="2517" y="1095"/>
                </a:lnTo>
                <a:lnTo>
                  <a:pt x="2015" y="1095"/>
                </a:lnTo>
                <a:lnTo>
                  <a:pt x="1821" y="958"/>
                </a:lnTo>
                <a:lnTo>
                  <a:pt x="1693" y="876"/>
                </a:lnTo>
                <a:lnTo>
                  <a:pt x="1561" y="784"/>
                </a:lnTo>
                <a:lnTo>
                  <a:pt x="1465" y="743"/>
                </a:lnTo>
                <a:lnTo>
                  <a:pt x="1332" y="665"/>
                </a:lnTo>
                <a:lnTo>
                  <a:pt x="1186" y="588"/>
                </a:lnTo>
                <a:lnTo>
                  <a:pt x="1027" y="511"/>
                </a:lnTo>
                <a:lnTo>
                  <a:pt x="844" y="460"/>
                </a:lnTo>
                <a:lnTo>
                  <a:pt x="652" y="428"/>
                </a:lnTo>
                <a:lnTo>
                  <a:pt x="456" y="410"/>
                </a:lnTo>
                <a:lnTo>
                  <a:pt x="292" y="401"/>
                </a:lnTo>
                <a:lnTo>
                  <a:pt x="0" y="405"/>
                </a:lnTo>
                <a:lnTo>
                  <a:pt x="0" y="0"/>
                </a:lnTo>
                <a:lnTo>
                  <a:pt x="5" y="19"/>
                </a:lnTo>
                <a:close/>
              </a:path>
            </a:pathLst>
          </a:custGeom>
          <a:solidFill>
            <a:srgbClr val="B3FF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Freeform 7"/>
          <p:cNvSpPr>
            <a:spLocks/>
          </p:cNvSpPr>
          <p:nvPr/>
        </p:nvSpPr>
        <p:spPr bwMode="auto">
          <a:xfrm>
            <a:off x="3348038" y="3122641"/>
            <a:ext cx="4719637" cy="661987"/>
          </a:xfrm>
          <a:custGeom>
            <a:avLst/>
            <a:gdLst>
              <a:gd name="T0" fmla="*/ 0 w 2154"/>
              <a:gd name="T1" fmla="*/ 2147483647 h 302"/>
              <a:gd name="T2" fmla="*/ 2147483647 w 2154"/>
              <a:gd name="T3" fmla="*/ 2147483647 h 302"/>
              <a:gd name="T4" fmla="*/ 2147483647 w 2154"/>
              <a:gd name="T5" fmla="*/ 2147483647 h 302"/>
              <a:gd name="T6" fmla="*/ 2147483647 w 2154"/>
              <a:gd name="T7" fmla="*/ 2147483647 h 302"/>
              <a:gd name="T8" fmla="*/ 2147483647 w 2154"/>
              <a:gd name="T9" fmla="*/ 2147483647 h 302"/>
              <a:gd name="T10" fmla="*/ 2147483647 w 2154"/>
              <a:gd name="T11" fmla="*/ 2147483647 h 302"/>
              <a:gd name="T12" fmla="*/ 2147483647 w 2154"/>
              <a:gd name="T13" fmla="*/ 2147483647 h 302"/>
              <a:gd name="T14" fmla="*/ 2147483647 w 2154"/>
              <a:gd name="T15" fmla="*/ 2147483647 h 302"/>
              <a:gd name="T16" fmla="*/ 2147483647 w 2154"/>
              <a:gd name="T17" fmla="*/ 2147483647 h 302"/>
              <a:gd name="T18" fmla="*/ 2147483647 w 2154"/>
              <a:gd name="T19" fmla="*/ 2147483647 h 302"/>
              <a:gd name="T20" fmla="*/ 2147483647 w 2154"/>
              <a:gd name="T21" fmla="*/ 2147483647 h 302"/>
              <a:gd name="T22" fmla="*/ 2147483647 w 2154"/>
              <a:gd name="T23" fmla="*/ 2147483647 h 302"/>
              <a:gd name="T24" fmla="*/ 2147483647 w 2154"/>
              <a:gd name="T25" fmla="*/ 2147483647 h 302"/>
              <a:gd name="T26" fmla="*/ 2147483647 w 2154"/>
              <a:gd name="T27" fmla="*/ 2147483647 h 302"/>
              <a:gd name="T28" fmla="*/ 2147483647 w 2154"/>
              <a:gd name="T29" fmla="*/ 0 h 302"/>
              <a:gd name="T30" fmla="*/ 2147483647 w 2154"/>
              <a:gd name="T31" fmla="*/ 2147483647 h 302"/>
              <a:gd name="T32" fmla="*/ 2147483647 w 2154"/>
              <a:gd name="T33" fmla="*/ 2147483647 h 302"/>
              <a:gd name="T34" fmla="*/ 2147483647 w 2154"/>
              <a:gd name="T35" fmla="*/ 2147483647 h 302"/>
              <a:gd name="T36" fmla="*/ 2147483647 w 2154"/>
              <a:gd name="T37" fmla="*/ 2147483647 h 302"/>
              <a:gd name="T38" fmla="*/ 2147483647 w 2154"/>
              <a:gd name="T39" fmla="*/ 2147483647 h 302"/>
              <a:gd name="T40" fmla="*/ 2147483647 w 2154"/>
              <a:gd name="T41" fmla="*/ 2147483647 h 302"/>
              <a:gd name="T42" fmla="*/ 2147483647 w 2154"/>
              <a:gd name="T43" fmla="*/ 2147483647 h 302"/>
              <a:gd name="T44" fmla="*/ 2147483647 w 2154"/>
              <a:gd name="T45" fmla="*/ 2147483647 h 302"/>
              <a:gd name="T46" fmla="*/ 2147483647 w 2154"/>
              <a:gd name="T47" fmla="*/ 2147483647 h 302"/>
              <a:gd name="T48" fmla="*/ 2147483647 w 2154"/>
              <a:gd name="T49" fmla="*/ 2147483647 h 302"/>
              <a:gd name="T50" fmla="*/ 2147483647 w 2154"/>
              <a:gd name="T51" fmla="*/ 2147483647 h 302"/>
              <a:gd name="T52" fmla="*/ 2147483647 w 2154"/>
              <a:gd name="T53" fmla="*/ 2147483647 h 302"/>
              <a:gd name="T54" fmla="*/ 2147483647 w 2154"/>
              <a:gd name="T55" fmla="*/ 2147483647 h 302"/>
              <a:gd name="T56" fmla="*/ 2147483647 w 2154"/>
              <a:gd name="T57" fmla="*/ 2147483647 h 302"/>
              <a:gd name="T58" fmla="*/ 2147483647 w 2154"/>
              <a:gd name="T59" fmla="*/ 2147483647 h 302"/>
              <a:gd name="T60" fmla="*/ 2147483647 w 2154"/>
              <a:gd name="T61" fmla="*/ 2147483647 h 302"/>
              <a:gd name="T62" fmla="*/ 2147483647 w 2154"/>
              <a:gd name="T63" fmla="*/ 2147483647 h 302"/>
              <a:gd name="T64" fmla="*/ 0 w 2154"/>
              <a:gd name="T65" fmla="*/ 2147483647 h 302"/>
              <a:gd name="T66" fmla="*/ 0 w 2154"/>
              <a:gd name="T67" fmla="*/ 2147483647 h 3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54"/>
              <a:gd name="T103" fmla="*/ 0 h 302"/>
              <a:gd name="T104" fmla="*/ 2154 w 2154"/>
              <a:gd name="T105" fmla="*/ 302 h 3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54" h="302">
                <a:moveTo>
                  <a:pt x="0" y="139"/>
                </a:moveTo>
                <a:lnTo>
                  <a:pt x="41" y="116"/>
                </a:lnTo>
                <a:lnTo>
                  <a:pt x="110" y="107"/>
                </a:lnTo>
                <a:lnTo>
                  <a:pt x="328" y="103"/>
                </a:lnTo>
                <a:lnTo>
                  <a:pt x="771" y="103"/>
                </a:lnTo>
                <a:lnTo>
                  <a:pt x="835" y="104"/>
                </a:lnTo>
                <a:lnTo>
                  <a:pt x="878" y="104"/>
                </a:lnTo>
                <a:lnTo>
                  <a:pt x="931" y="104"/>
                </a:lnTo>
                <a:lnTo>
                  <a:pt x="1014" y="104"/>
                </a:lnTo>
                <a:lnTo>
                  <a:pt x="1182" y="104"/>
                </a:lnTo>
                <a:lnTo>
                  <a:pt x="1427" y="104"/>
                </a:lnTo>
                <a:lnTo>
                  <a:pt x="1518" y="72"/>
                </a:lnTo>
                <a:lnTo>
                  <a:pt x="1587" y="40"/>
                </a:lnTo>
                <a:lnTo>
                  <a:pt x="1667" y="3"/>
                </a:lnTo>
                <a:lnTo>
                  <a:pt x="1763" y="0"/>
                </a:lnTo>
                <a:lnTo>
                  <a:pt x="1838" y="30"/>
                </a:lnTo>
                <a:lnTo>
                  <a:pt x="1913" y="67"/>
                </a:lnTo>
                <a:lnTo>
                  <a:pt x="1974" y="107"/>
                </a:lnTo>
                <a:lnTo>
                  <a:pt x="2154" y="111"/>
                </a:lnTo>
                <a:lnTo>
                  <a:pt x="2154" y="259"/>
                </a:lnTo>
                <a:lnTo>
                  <a:pt x="1974" y="259"/>
                </a:lnTo>
                <a:lnTo>
                  <a:pt x="1859" y="286"/>
                </a:lnTo>
                <a:lnTo>
                  <a:pt x="1763" y="302"/>
                </a:lnTo>
                <a:lnTo>
                  <a:pt x="1598" y="291"/>
                </a:lnTo>
                <a:lnTo>
                  <a:pt x="1422" y="280"/>
                </a:lnTo>
                <a:lnTo>
                  <a:pt x="867" y="280"/>
                </a:lnTo>
                <a:lnTo>
                  <a:pt x="782" y="280"/>
                </a:lnTo>
                <a:lnTo>
                  <a:pt x="707" y="280"/>
                </a:lnTo>
                <a:lnTo>
                  <a:pt x="579" y="281"/>
                </a:lnTo>
                <a:lnTo>
                  <a:pt x="488" y="276"/>
                </a:lnTo>
                <a:lnTo>
                  <a:pt x="319" y="217"/>
                </a:lnTo>
                <a:lnTo>
                  <a:pt x="118" y="162"/>
                </a:lnTo>
                <a:lnTo>
                  <a:pt x="0" y="139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376363" y="1936778"/>
            <a:ext cx="6700837" cy="3905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7340600" y="4460903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mantle</a:t>
            </a:r>
            <a:endParaRPr lang="de-DE" sz="3200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425575" y="2241578"/>
            <a:ext cx="12874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altered MORB</a:t>
            </a:r>
            <a:endParaRPr lang="de-DE" sz="1600"/>
          </a:p>
        </p:txBody>
      </p:sp>
      <p:sp>
        <p:nvSpPr>
          <p:cNvPr id="32779" name="Freeform 11"/>
          <p:cNvSpPr>
            <a:spLocks/>
          </p:cNvSpPr>
          <p:nvPr/>
        </p:nvSpPr>
        <p:spPr bwMode="auto">
          <a:xfrm>
            <a:off x="1450975" y="2698778"/>
            <a:ext cx="225425" cy="719138"/>
          </a:xfrm>
          <a:custGeom>
            <a:avLst/>
            <a:gdLst>
              <a:gd name="T0" fmla="*/ 2147483647 w 113"/>
              <a:gd name="T1" fmla="*/ 2147483647 h 196"/>
              <a:gd name="T2" fmla="*/ 2147483647 w 113"/>
              <a:gd name="T3" fmla="*/ 2147483647 h 196"/>
              <a:gd name="T4" fmla="*/ 2147483647 w 113"/>
              <a:gd name="T5" fmla="*/ 2147483647 h 196"/>
              <a:gd name="T6" fmla="*/ 2147483647 w 113"/>
              <a:gd name="T7" fmla="*/ 2147483647 h 196"/>
              <a:gd name="T8" fmla="*/ 2147483647 w 113"/>
              <a:gd name="T9" fmla="*/ 0 h 196"/>
              <a:gd name="T10" fmla="*/ 2147483647 w 113"/>
              <a:gd name="T11" fmla="*/ 0 h 196"/>
              <a:gd name="T12" fmla="*/ 2147483647 w 113"/>
              <a:gd name="T13" fmla="*/ 0 h 196"/>
              <a:gd name="T14" fmla="*/ 2147483647 w 113"/>
              <a:gd name="T15" fmla="*/ 0 h 196"/>
              <a:gd name="T16" fmla="*/ 2147483647 w 113"/>
              <a:gd name="T17" fmla="*/ 2147483647 h 196"/>
              <a:gd name="T18" fmla="*/ 0 w 113"/>
              <a:gd name="T19" fmla="*/ 2147483647 h 196"/>
              <a:gd name="T20" fmla="*/ 0 w 113"/>
              <a:gd name="T21" fmla="*/ 2147483647 h 196"/>
              <a:gd name="T22" fmla="*/ 0 w 113"/>
              <a:gd name="T23" fmla="*/ 2147483647 h 196"/>
              <a:gd name="T24" fmla="*/ 0 w 113"/>
              <a:gd name="T25" fmla="*/ 2147483647 h 196"/>
              <a:gd name="T26" fmla="*/ 2147483647 w 113"/>
              <a:gd name="T27" fmla="*/ 2147483647 h 196"/>
              <a:gd name="T28" fmla="*/ 2147483647 w 113"/>
              <a:gd name="T29" fmla="*/ 2147483647 h 196"/>
              <a:gd name="T30" fmla="*/ 2147483647 w 113"/>
              <a:gd name="T31" fmla="*/ 2147483647 h 196"/>
              <a:gd name="T32" fmla="*/ 2147483647 w 113"/>
              <a:gd name="T33" fmla="*/ 2147483647 h 196"/>
              <a:gd name="T34" fmla="*/ 2147483647 w 113"/>
              <a:gd name="T35" fmla="*/ 2147483647 h 196"/>
              <a:gd name="T36" fmla="*/ 2147483647 w 113"/>
              <a:gd name="T37" fmla="*/ 2147483647 h 1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3"/>
              <a:gd name="T58" fmla="*/ 0 h 196"/>
              <a:gd name="T59" fmla="*/ 113 w 113"/>
              <a:gd name="T60" fmla="*/ 196 h 1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3" h="196">
                <a:moveTo>
                  <a:pt x="113" y="3"/>
                </a:moveTo>
                <a:lnTo>
                  <a:pt x="113" y="2"/>
                </a:lnTo>
                <a:lnTo>
                  <a:pt x="113" y="1"/>
                </a:lnTo>
                <a:lnTo>
                  <a:pt x="113" y="0"/>
                </a:lnTo>
                <a:lnTo>
                  <a:pt x="112" y="0"/>
                </a:lnTo>
                <a:lnTo>
                  <a:pt x="111" y="0"/>
                </a:lnTo>
                <a:lnTo>
                  <a:pt x="110" y="0"/>
                </a:lnTo>
                <a:lnTo>
                  <a:pt x="110" y="1"/>
                </a:lnTo>
                <a:lnTo>
                  <a:pt x="0" y="193"/>
                </a:lnTo>
                <a:lnTo>
                  <a:pt x="0" y="194"/>
                </a:lnTo>
                <a:lnTo>
                  <a:pt x="0" y="195"/>
                </a:lnTo>
                <a:lnTo>
                  <a:pt x="1" y="195"/>
                </a:lnTo>
                <a:lnTo>
                  <a:pt x="1" y="196"/>
                </a:lnTo>
                <a:lnTo>
                  <a:pt x="2" y="196"/>
                </a:lnTo>
                <a:lnTo>
                  <a:pt x="3" y="195"/>
                </a:lnTo>
                <a:lnTo>
                  <a:pt x="113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Freeform 12"/>
          <p:cNvSpPr>
            <a:spLocks/>
          </p:cNvSpPr>
          <p:nvPr/>
        </p:nvSpPr>
        <p:spPr bwMode="auto">
          <a:xfrm>
            <a:off x="4814888" y="3721128"/>
            <a:ext cx="36512" cy="273050"/>
          </a:xfrm>
          <a:custGeom>
            <a:avLst/>
            <a:gdLst>
              <a:gd name="T0" fmla="*/ 2147483647 w 17"/>
              <a:gd name="T1" fmla="*/ 2147483647 h 125"/>
              <a:gd name="T2" fmla="*/ 2147483647 w 17"/>
              <a:gd name="T3" fmla="*/ 2147483647 h 125"/>
              <a:gd name="T4" fmla="*/ 2147483647 w 17"/>
              <a:gd name="T5" fmla="*/ 2147483647 h 125"/>
              <a:gd name="T6" fmla="*/ 2147483647 w 17"/>
              <a:gd name="T7" fmla="*/ 2147483647 h 125"/>
              <a:gd name="T8" fmla="*/ 2147483647 w 17"/>
              <a:gd name="T9" fmla="*/ 2147483647 h 125"/>
              <a:gd name="T10" fmla="*/ 2147483647 w 17"/>
              <a:gd name="T11" fmla="*/ 2147483647 h 125"/>
              <a:gd name="T12" fmla="*/ 2147483647 w 17"/>
              <a:gd name="T13" fmla="*/ 2147483647 h 125"/>
              <a:gd name="T14" fmla="*/ 2147483647 w 17"/>
              <a:gd name="T15" fmla="*/ 2147483647 h 125"/>
              <a:gd name="T16" fmla="*/ 2147483647 w 17"/>
              <a:gd name="T17" fmla="*/ 2147483647 h 125"/>
              <a:gd name="T18" fmla="*/ 2147483647 w 17"/>
              <a:gd name="T19" fmla="*/ 2147483647 h 125"/>
              <a:gd name="T20" fmla="*/ 2147483647 w 17"/>
              <a:gd name="T21" fmla="*/ 2147483647 h 125"/>
              <a:gd name="T22" fmla="*/ 2147483647 w 17"/>
              <a:gd name="T23" fmla="*/ 2147483647 h 125"/>
              <a:gd name="T24" fmla="*/ 2147483647 w 17"/>
              <a:gd name="T25" fmla="*/ 2147483647 h 125"/>
              <a:gd name="T26" fmla="*/ 2147483647 w 17"/>
              <a:gd name="T27" fmla="*/ 2147483647 h 125"/>
              <a:gd name="T28" fmla="*/ 2147483647 w 17"/>
              <a:gd name="T29" fmla="*/ 2147483647 h 125"/>
              <a:gd name="T30" fmla="*/ 2147483647 w 17"/>
              <a:gd name="T31" fmla="*/ 2147483647 h 125"/>
              <a:gd name="T32" fmla="*/ 2147483647 w 17"/>
              <a:gd name="T33" fmla="*/ 2147483647 h 125"/>
              <a:gd name="T34" fmla="*/ 2147483647 w 17"/>
              <a:gd name="T35" fmla="*/ 2147483647 h 125"/>
              <a:gd name="T36" fmla="*/ 2147483647 w 17"/>
              <a:gd name="T37" fmla="*/ 2147483647 h 125"/>
              <a:gd name="T38" fmla="*/ 2147483647 w 17"/>
              <a:gd name="T39" fmla="*/ 2147483647 h 125"/>
              <a:gd name="T40" fmla="*/ 2147483647 w 17"/>
              <a:gd name="T41" fmla="*/ 2147483647 h 125"/>
              <a:gd name="T42" fmla="*/ 2147483647 w 17"/>
              <a:gd name="T43" fmla="*/ 2147483647 h 125"/>
              <a:gd name="T44" fmla="*/ 2147483647 w 17"/>
              <a:gd name="T45" fmla="*/ 2147483647 h 125"/>
              <a:gd name="T46" fmla="*/ 2147483647 w 17"/>
              <a:gd name="T47" fmla="*/ 2147483647 h 125"/>
              <a:gd name="T48" fmla="*/ 2147483647 w 17"/>
              <a:gd name="T49" fmla="*/ 0 h 125"/>
              <a:gd name="T50" fmla="*/ 2147483647 w 17"/>
              <a:gd name="T51" fmla="*/ 0 h 125"/>
              <a:gd name="T52" fmla="*/ 2147483647 w 17"/>
              <a:gd name="T53" fmla="*/ 2147483647 h 125"/>
              <a:gd name="T54" fmla="*/ 2147483647 w 17"/>
              <a:gd name="T55" fmla="*/ 2147483647 h 125"/>
              <a:gd name="T56" fmla="*/ 2147483647 w 17"/>
              <a:gd name="T57" fmla="*/ 2147483647 h 125"/>
              <a:gd name="T58" fmla="*/ 2147483647 w 17"/>
              <a:gd name="T59" fmla="*/ 2147483647 h 125"/>
              <a:gd name="T60" fmla="*/ 2147483647 w 17"/>
              <a:gd name="T61" fmla="*/ 2147483647 h 125"/>
              <a:gd name="T62" fmla="*/ 2147483647 w 17"/>
              <a:gd name="T63" fmla="*/ 2147483647 h 125"/>
              <a:gd name="T64" fmla="*/ 2147483647 w 17"/>
              <a:gd name="T65" fmla="*/ 2147483647 h 125"/>
              <a:gd name="T66" fmla="*/ 2147483647 w 17"/>
              <a:gd name="T67" fmla="*/ 2147483647 h 125"/>
              <a:gd name="T68" fmla="*/ 2147483647 w 17"/>
              <a:gd name="T69" fmla="*/ 2147483647 h 125"/>
              <a:gd name="T70" fmla="*/ 2147483647 w 17"/>
              <a:gd name="T71" fmla="*/ 2147483647 h 125"/>
              <a:gd name="T72" fmla="*/ 2147483647 w 17"/>
              <a:gd name="T73" fmla="*/ 2147483647 h 125"/>
              <a:gd name="T74" fmla="*/ 2147483647 w 17"/>
              <a:gd name="T75" fmla="*/ 2147483647 h 125"/>
              <a:gd name="T76" fmla="*/ 2147483647 w 17"/>
              <a:gd name="T77" fmla="*/ 2147483647 h 125"/>
              <a:gd name="T78" fmla="*/ 2147483647 w 17"/>
              <a:gd name="T79" fmla="*/ 2147483647 h 125"/>
              <a:gd name="T80" fmla="*/ 0 w 17"/>
              <a:gd name="T81" fmla="*/ 2147483647 h 125"/>
              <a:gd name="T82" fmla="*/ 2147483647 w 17"/>
              <a:gd name="T83" fmla="*/ 2147483647 h 125"/>
              <a:gd name="T84" fmla="*/ 2147483647 w 17"/>
              <a:gd name="T85" fmla="*/ 2147483647 h 125"/>
              <a:gd name="T86" fmla="*/ 2147483647 w 17"/>
              <a:gd name="T87" fmla="*/ 2147483647 h 125"/>
              <a:gd name="T88" fmla="*/ 2147483647 w 17"/>
              <a:gd name="T89" fmla="*/ 2147483647 h 12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"/>
              <a:gd name="T136" fmla="*/ 0 h 125"/>
              <a:gd name="T137" fmla="*/ 17 w 17"/>
              <a:gd name="T138" fmla="*/ 125 h 12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" h="125">
                <a:moveTo>
                  <a:pt x="14" y="124"/>
                </a:moveTo>
                <a:lnTo>
                  <a:pt x="14" y="124"/>
                </a:lnTo>
                <a:lnTo>
                  <a:pt x="15" y="125"/>
                </a:lnTo>
                <a:lnTo>
                  <a:pt x="16" y="125"/>
                </a:lnTo>
                <a:lnTo>
                  <a:pt x="17" y="124"/>
                </a:lnTo>
                <a:lnTo>
                  <a:pt x="17" y="123"/>
                </a:lnTo>
                <a:lnTo>
                  <a:pt x="17" y="121"/>
                </a:lnTo>
                <a:lnTo>
                  <a:pt x="16" y="120"/>
                </a:lnTo>
                <a:lnTo>
                  <a:pt x="16" y="119"/>
                </a:lnTo>
                <a:lnTo>
                  <a:pt x="13" y="118"/>
                </a:lnTo>
                <a:lnTo>
                  <a:pt x="9" y="111"/>
                </a:lnTo>
                <a:lnTo>
                  <a:pt x="7" y="107"/>
                </a:lnTo>
                <a:lnTo>
                  <a:pt x="5" y="104"/>
                </a:lnTo>
                <a:lnTo>
                  <a:pt x="4" y="100"/>
                </a:lnTo>
                <a:lnTo>
                  <a:pt x="4" y="96"/>
                </a:lnTo>
                <a:lnTo>
                  <a:pt x="4" y="92"/>
                </a:lnTo>
                <a:lnTo>
                  <a:pt x="5" y="88"/>
                </a:lnTo>
                <a:lnTo>
                  <a:pt x="7" y="84"/>
                </a:lnTo>
                <a:lnTo>
                  <a:pt x="9" y="80"/>
                </a:lnTo>
                <a:lnTo>
                  <a:pt x="10" y="79"/>
                </a:lnTo>
                <a:lnTo>
                  <a:pt x="14" y="69"/>
                </a:lnTo>
                <a:lnTo>
                  <a:pt x="15" y="65"/>
                </a:lnTo>
                <a:lnTo>
                  <a:pt x="16" y="65"/>
                </a:lnTo>
                <a:lnTo>
                  <a:pt x="17" y="60"/>
                </a:lnTo>
                <a:lnTo>
                  <a:pt x="17" y="56"/>
                </a:lnTo>
                <a:lnTo>
                  <a:pt x="15" y="52"/>
                </a:lnTo>
                <a:lnTo>
                  <a:pt x="14" y="51"/>
                </a:lnTo>
                <a:lnTo>
                  <a:pt x="11" y="44"/>
                </a:lnTo>
                <a:lnTo>
                  <a:pt x="8" y="38"/>
                </a:lnTo>
                <a:lnTo>
                  <a:pt x="7" y="35"/>
                </a:lnTo>
                <a:lnTo>
                  <a:pt x="6" y="32"/>
                </a:lnTo>
                <a:lnTo>
                  <a:pt x="6" y="30"/>
                </a:lnTo>
                <a:lnTo>
                  <a:pt x="7" y="27"/>
                </a:lnTo>
                <a:lnTo>
                  <a:pt x="8" y="22"/>
                </a:lnTo>
                <a:lnTo>
                  <a:pt x="10" y="18"/>
                </a:lnTo>
                <a:lnTo>
                  <a:pt x="11" y="17"/>
                </a:lnTo>
                <a:lnTo>
                  <a:pt x="12" y="12"/>
                </a:lnTo>
                <a:lnTo>
                  <a:pt x="13" y="8"/>
                </a:lnTo>
                <a:lnTo>
                  <a:pt x="13" y="7"/>
                </a:lnTo>
                <a:lnTo>
                  <a:pt x="12" y="3"/>
                </a:lnTo>
                <a:lnTo>
                  <a:pt x="13" y="3"/>
                </a:lnTo>
                <a:lnTo>
                  <a:pt x="13" y="2"/>
                </a:lnTo>
                <a:lnTo>
                  <a:pt x="12" y="1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7"/>
                </a:lnTo>
                <a:lnTo>
                  <a:pt x="9" y="11"/>
                </a:lnTo>
                <a:lnTo>
                  <a:pt x="7" y="15"/>
                </a:lnTo>
                <a:lnTo>
                  <a:pt x="4" y="20"/>
                </a:lnTo>
                <a:lnTo>
                  <a:pt x="4" y="21"/>
                </a:lnTo>
                <a:lnTo>
                  <a:pt x="3" y="26"/>
                </a:lnTo>
                <a:lnTo>
                  <a:pt x="2" y="29"/>
                </a:lnTo>
                <a:lnTo>
                  <a:pt x="2" y="30"/>
                </a:lnTo>
                <a:lnTo>
                  <a:pt x="2" y="33"/>
                </a:lnTo>
                <a:lnTo>
                  <a:pt x="3" y="35"/>
                </a:lnTo>
                <a:lnTo>
                  <a:pt x="4" y="39"/>
                </a:lnTo>
                <a:lnTo>
                  <a:pt x="4" y="40"/>
                </a:lnTo>
                <a:lnTo>
                  <a:pt x="8" y="46"/>
                </a:lnTo>
                <a:lnTo>
                  <a:pt x="12" y="52"/>
                </a:lnTo>
                <a:lnTo>
                  <a:pt x="13" y="57"/>
                </a:lnTo>
                <a:lnTo>
                  <a:pt x="13" y="60"/>
                </a:lnTo>
                <a:lnTo>
                  <a:pt x="12" y="64"/>
                </a:lnTo>
                <a:lnTo>
                  <a:pt x="10" y="67"/>
                </a:lnTo>
                <a:lnTo>
                  <a:pt x="10" y="68"/>
                </a:lnTo>
                <a:lnTo>
                  <a:pt x="7" y="78"/>
                </a:lnTo>
                <a:lnTo>
                  <a:pt x="4" y="82"/>
                </a:lnTo>
                <a:lnTo>
                  <a:pt x="2" y="87"/>
                </a:lnTo>
                <a:lnTo>
                  <a:pt x="1" y="92"/>
                </a:lnTo>
                <a:lnTo>
                  <a:pt x="0" y="96"/>
                </a:lnTo>
                <a:lnTo>
                  <a:pt x="0" y="97"/>
                </a:lnTo>
                <a:lnTo>
                  <a:pt x="1" y="100"/>
                </a:lnTo>
                <a:lnTo>
                  <a:pt x="2" y="105"/>
                </a:lnTo>
                <a:lnTo>
                  <a:pt x="4" y="109"/>
                </a:lnTo>
                <a:lnTo>
                  <a:pt x="6" y="113"/>
                </a:lnTo>
                <a:lnTo>
                  <a:pt x="10" y="120"/>
                </a:lnTo>
                <a:lnTo>
                  <a:pt x="11" y="120"/>
                </a:lnTo>
                <a:lnTo>
                  <a:pt x="13" y="122"/>
                </a:lnTo>
                <a:lnTo>
                  <a:pt x="14" y="1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Freeform 13"/>
          <p:cNvSpPr>
            <a:spLocks/>
          </p:cNvSpPr>
          <p:nvPr/>
        </p:nvSpPr>
        <p:spPr bwMode="auto">
          <a:xfrm>
            <a:off x="4799013" y="3671916"/>
            <a:ext cx="79375" cy="77787"/>
          </a:xfrm>
          <a:custGeom>
            <a:avLst/>
            <a:gdLst>
              <a:gd name="T0" fmla="*/ 2147483647 w 36"/>
              <a:gd name="T1" fmla="*/ 2147483647 h 35"/>
              <a:gd name="T2" fmla="*/ 2147483647 w 36"/>
              <a:gd name="T3" fmla="*/ 0 h 35"/>
              <a:gd name="T4" fmla="*/ 0 w 36"/>
              <a:gd name="T5" fmla="*/ 2147483647 h 35"/>
              <a:gd name="T6" fmla="*/ 2147483647 w 36"/>
              <a:gd name="T7" fmla="*/ 2147483647 h 35"/>
              <a:gd name="T8" fmla="*/ 2147483647 w 36"/>
              <a:gd name="T9" fmla="*/ 2147483647 h 35"/>
              <a:gd name="T10" fmla="*/ 2147483647 w 36"/>
              <a:gd name="T11" fmla="*/ 2147483647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35"/>
              <a:gd name="T20" fmla="*/ 36 w 36"/>
              <a:gd name="T21" fmla="*/ 35 h 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35">
                <a:moveTo>
                  <a:pt x="36" y="35"/>
                </a:moveTo>
                <a:lnTo>
                  <a:pt x="18" y="0"/>
                </a:lnTo>
                <a:lnTo>
                  <a:pt x="0" y="35"/>
                </a:lnTo>
                <a:lnTo>
                  <a:pt x="18" y="24"/>
                </a:lnTo>
                <a:lnTo>
                  <a:pt x="36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Freeform 14"/>
          <p:cNvSpPr>
            <a:spLocks/>
          </p:cNvSpPr>
          <p:nvPr/>
        </p:nvSpPr>
        <p:spPr bwMode="auto">
          <a:xfrm>
            <a:off x="5059363" y="3906866"/>
            <a:ext cx="38100" cy="273050"/>
          </a:xfrm>
          <a:custGeom>
            <a:avLst/>
            <a:gdLst>
              <a:gd name="T0" fmla="*/ 2147483647 w 17"/>
              <a:gd name="T1" fmla="*/ 2147483647 h 125"/>
              <a:gd name="T2" fmla="*/ 2147483647 w 17"/>
              <a:gd name="T3" fmla="*/ 2147483647 h 125"/>
              <a:gd name="T4" fmla="*/ 2147483647 w 17"/>
              <a:gd name="T5" fmla="*/ 2147483647 h 125"/>
              <a:gd name="T6" fmla="*/ 2147483647 w 17"/>
              <a:gd name="T7" fmla="*/ 2147483647 h 125"/>
              <a:gd name="T8" fmla="*/ 2147483647 w 17"/>
              <a:gd name="T9" fmla="*/ 2147483647 h 125"/>
              <a:gd name="T10" fmla="*/ 2147483647 w 17"/>
              <a:gd name="T11" fmla="*/ 2147483647 h 125"/>
              <a:gd name="T12" fmla="*/ 2147483647 w 17"/>
              <a:gd name="T13" fmla="*/ 2147483647 h 125"/>
              <a:gd name="T14" fmla="*/ 2147483647 w 17"/>
              <a:gd name="T15" fmla="*/ 2147483647 h 125"/>
              <a:gd name="T16" fmla="*/ 2147483647 w 17"/>
              <a:gd name="T17" fmla="*/ 2147483647 h 125"/>
              <a:gd name="T18" fmla="*/ 2147483647 w 17"/>
              <a:gd name="T19" fmla="*/ 2147483647 h 125"/>
              <a:gd name="T20" fmla="*/ 2147483647 w 17"/>
              <a:gd name="T21" fmla="*/ 2147483647 h 125"/>
              <a:gd name="T22" fmla="*/ 2147483647 w 17"/>
              <a:gd name="T23" fmla="*/ 2147483647 h 125"/>
              <a:gd name="T24" fmla="*/ 2147483647 w 17"/>
              <a:gd name="T25" fmla="*/ 2147483647 h 125"/>
              <a:gd name="T26" fmla="*/ 2147483647 w 17"/>
              <a:gd name="T27" fmla="*/ 2147483647 h 125"/>
              <a:gd name="T28" fmla="*/ 2147483647 w 17"/>
              <a:gd name="T29" fmla="*/ 2147483647 h 125"/>
              <a:gd name="T30" fmla="*/ 2147483647 w 17"/>
              <a:gd name="T31" fmla="*/ 2147483647 h 125"/>
              <a:gd name="T32" fmla="*/ 2147483647 w 17"/>
              <a:gd name="T33" fmla="*/ 2147483647 h 125"/>
              <a:gd name="T34" fmla="*/ 2147483647 w 17"/>
              <a:gd name="T35" fmla="*/ 2147483647 h 125"/>
              <a:gd name="T36" fmla="*/ 2147483647 w 17"/>
              <a:gd name="T37" fmla="*/ 2147483647 h 125"/>
              <a:gd name="T38" fmla="*/ 2147483647 w 17"/>
              <a:gd name="T39" fmla="*/ 2147483647 h 125"/>
              <a:gd name="T40" fmla="*/ 2147483647 w 17"/>
              <a:gd name="T41" fmla="*/ 2147483647 h 125"/>
              <a:gd name="T42" fmla="*/ 2147483647 w 17"/>
              <a:gd name="T43" fmla="*/ 2147483647 h 125"/>
              <a:gd name="T44" fmla="*/ 2147483647 w 17"/>
              <a:gd name="T45" fmla="*/ 0 h 125"/>
              <a:gd name="T46" fmla="*/ 2147483647 w 17"/>
              <a:gd name="T47" fmla="*/ 0 h 125"/>
              <a:gd name="T48" fmla="*/ 2147483647 w 17"/>
              <a:gd name="T49" fmla="*/ 0 h 125"/>
              <a:gd name="T50" fmla="*/ 2147483647 w 17"/>
              <a:gd name="T51" fmla="*/ 2147483647 h 125"/>
              <a:gd name="T52" fmla="*/ 2147483647 w 17"/>
              <a:gd name="T53" fmla="*/ 2147483647 h 125"/>
              <a:gd name="T54" fmla="*/ 2147483647 w 17"/>
              <a:gd name="T55" fmla="*/ 2147483647 h 125"/>
              <a:gd name="T56" fmla="*/ 2147483647 w 17"/>
              <a:gd name="T57" fmla="*/ 2147483647 h 125"/>
              <a:gd name="T58" fmla="*/ 2147483647 w 17"/>
              <a:gd name="T59" fmla="*/ 2147483647 h 125"/>
              <a:gd name="T60" fmla="*/ 2147483647 w 17"/>
              <a:gd name="T61" fmla="*/ 2147483647 h 125"/>
              <a:gd name="T62" fmla="*/ 2147483647 w 17"/>
              <a:gd name="T63" fmla="*/ 2147483647 h 125"/>
              <a:gd name="T64" fmla="*/ 2147483647 w 17"/>
              <a:gd name="T65" fmla="*/ 2147483647 h 125"/>
              <a:gd name="T66" fmla="*/ 2147483647 w 17"/>
              <a:gd name="T67" fmla="*/ 2147483647 h 125"/>
              <a:gd name="T68" fmla="*/ 2147483647 w 17"/>
              <a:gd name="T69" fmla="*/ 2147483647 h 125"/>
              <a:gd name="T70" fmla="*/ 2147483647 w 17"/>
              <a:gd name="T71" fmla="*/ 2147483647 h 125"/>
              <a:gd name="T72" fmla="*/ 2147483647 w 17"/>
              <a:gd name="T73" fmla="*/ 2147483647 h 125"/>
              <a:gd name="T74" fmla="*/ 2147483647 w 17"/>
              <a:gd name="T75" fmla="*/ 2147483647 h 125"/>
              <a:gd name="T76" fmla="*/ 0 w 17"/>
              <a:gd name="T77" fmla="*/ 2147483647 h 125"/>
              <a:gd name="T78" fmla="*/ 2147483647 w 17"/>
              <a:gd name="T79" fmla="*/ 2147483647 h 125"/>
              <a:gd name="T80" fmla="*/ 2147483647 w 17"/>
              <a:gd name="T81" fmla="*/ 2147483647 h 125"/>
              <a:gd name="T82" fmla="*/ 2147483647 w 17"/>
              <a:gd name="T83" fmla="*/ 2147483647 h 125"/>
              <a:gd name="T84" fmla="*/ 2147483647 w 17"/>
              <a:gd name="T85" fmla="*/ 2147483647 h 125"/>
              <a:gd name="T86" fmla="*/ 2147483647 w 17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7"/>
              <a:gd name="T133" fmla="*/ 0 h 125"/>
              <a:gd name="T134" fmla="*/ 17 w 17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7" h="125">
                <a:moveTo>
                  <a:pt x="14" y="124"/>
                </a:moveTo>
                <a:lnTo>
                  <a:pt x="14" y="124"/>
                </a:lnTo>
                <a:lnTo>
                  <a:pt x="15" y="125"/>
                </a:lnTo>
                <a:lnTo>
                  <a:pt x="16" y="125"/>
                </a:lnTo>
                <a:lnTo>
                  <a:pt x="16" y="124"/>
                </a:lnTo>
                <a:lnTo>
                  <a:pt x="17" y="124"/>
                </a:lnTo>
                <a:lnTo>
                  <a:pt x="17" y="123"/>
                </a:lnTo>
                <a:lnTo>
                  <a:pt x="16" y="122"/>
                </a:lnTo>
                <a:lnTo>
                  <a:pt x="15" y="120"/>
                </a:lnTo>
                <a:lnTo>
                  <a:pt x="15" y="119"/>
                </a:lnTo>
                <a:lnTo>
                  <a:pt x="13" y="118"/>
                </a:lnTo>
                <a:lnTo>
                  <a:pt x="9" y="111"/>
                </a:lnTo>
                <a:lnTo>
                  <a:pt x="6" y="107"/>
                </a:lnTo>
                <a:lnTo>
                  <a:pt x="5" y="104"/>
                </a:lnTo>
                <a:lnTo>
                  <a:pt x="4" y="99"/>
                </a:lnTo>
                <a:lnTo>
                  <a:pt x="4" y="96"/>
                </a:lnTo>
                <a:lnTo>
                  <a:pt x="4" y="92"/>
                </a:lnTo>
                <a:lnTo>
                  <a:pt x="5" y="88"/>
                </a:lnTo>
                <a:lnTo>
                  <a:pt x="6" y="83"/>
                </a:lnTo>
                <a:lnTo>
                  <a:pt x="9" y="79"/>
                </a:lnTo>
                <a:lnTo>
                  <a:pt x="10" y="79"/>
                </a:lnTo>
                <a:lnTo>
                  <a:pt x="14" y="69"/>
                </a:lnTo>
                <a:lnTo>
                  <a:pt x="15" y="65"/>
                </a:lnTo>
                <a:lnTo>
                  <a:pt x="16" y="64"/>
                </a:lnTo>
                <a:lnTo>
                  <a:pt x="16" y="59"/>
                </a:lnTo>
                <a:lnTo>
                  <a:pt x="16" y="56"/>
                </a:lnTo>
                <a:lnTo>
                  <a:pt x="15" y="52"/>
                </a:lnTo>
                <a:lnTo>
                  <a:pt x="14" y="51"/>
                </a:lnTo>
                <a:lnTo>
                  <a:pt x="11" y="44"/>
                </a:lnTo>
                <a:lnTo>
                  <a:pt x="7" y="37"/>
                </a:lnTo>
                <a:lnTo>
                  <a:pt x="6" y="34"/>
                </a:lnTo>
                <a:lnTo>
                  <a:pt x="6" y="32"/>
                </a:lnTo>
                <a:lnTo>
                  <a:pt x="6" y="30"/>
                </a:lnTo>
                <a:lnTo>
                  <a:pt x="6" y="27"/>
                </a:lnTo>
                <a:lnTo>
                  <a:pt x="8" y="22"/>
                </a:lnTo>
                <a:lnTo>
                  <a:pt x="10" y="17"/>
                </a:lnTo>
                <a:lnTo>
                  <a:pt x="12" y="12"/>
                </a:lnTo>
                <a:lnTo>
                  <a:pt x="13" y="7"/>
                </a:lnTo>
                <a:lnTo>
                  <a:pt x="12" y="2"/>
                </a:lnTo>
                <a:lnTo>
                  <a:pt x="13" y="2"/>
                </a:lnTo>
                <a:lnTo>
                  <a:pt x="13" y="1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9" y="7"/>
                </a:lnTo>
                <a:lnTo>
                  <a:pt x="9" y="11"/>
                </a:lnTo>
                <a:lnTo>
                  <a:pt x="6" y="16"/>
                </a:lnTo>
                <a:lnTo>
                  <a:pt x="4" y="21"/>
                </a:lnTo>
                <a:lnTo>
                  <a:pt x="3" y="26"/>
                </a:lnTo>
                <a:lnTo>
                  <a:pt x="2" y="29"/>
                </a:lnTo>
                <a:lnTo>
                  <a:pt x="2" y="30"/>
                </a:lnTo>
                <a:lnTo>
                  <a:pt x="2" y="32"/>
                </a:lnTo>
                <a:lnTo>
                  <a:pt x="3" y="35"/>
                </a:lnTo>
                <a:lnTo>
                  <a:pt x="4" y="39"/>
                </a:lnTo>
                <a:lnTo>
                  <a:pt x="8" y="46"/>
                </a:lnTo>
                <a:lnTo>
                  <a:pt x="11" y="52"/>
                </a:lnTo>
                <a:lnTo>
                  <a:pt x="12" y="57"/>
                </a:lnTo>
                <a:lnTo>
                  <a:pt x="12" y="60"/>
                </a:lnTo>
                <a:lnTo>
                  <a:pt x="12" y="64"/>
                </a:lnTo>
                <a:lnTo>
                  <a:pt x="10" y="67"/>
                </a:lnTo>
                <a:lnTo>
                  <a:pt x="10" y="68"/>
                </a:lnTo>
                <a:lnTo>
                  <a:pt x="6" y="77"/>
                </a:lnTo>
                <a:lnTo>
                  <a:pt x="4" y="82"/>
                </a:lnTo>
                <a:lnTo>
                  <a:pt x="1" y="87"/>
                </a:lnTo>
                <a:lnTo>
                  <a:pt x="1" y="92"/>
                </a:lnTo>
                <a:lnTo>
                  <a:pt x="0" y="96"/>
                </a:lnTo>
                <a:lnTo>
                  <a:pt x="0" y="97"/>
                </a:lnTo>
                <a:lnTo>
                  <a:pt x="1" y="100"/>
                </a:lnTo>
                <a:lnTo>
                  <a:pt x="1" y="104"/>
                </a:lnTo>
                <a:lnTo>
                  <a:pt x="1" y="105"/>
                </a:lnTo>
                <a:lnTo>
                  <a:pt x="4" y="109"/>
                </a:lnTo>
                <a:lnTo>
                  <a:pt x="6" y="113"/>
                </a:lnTo>
                <a:lnTo>
                  <a:pt x="10" y="120"/>
                </a:lnTo>
                <a:lnTo>
                  <a:pt x="11" y="120"/>
                </a:lnTo>
                <a:lnTo>
                  <a:pt x="12" y="122"/>
                </a:lnTo>
                <a:lnTo>
                  <a:pt x="14" y="1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Freeform 15"/>
          <p:cNvSpPr>
            <a:spLocks/>
          </p:cNvSpPr>
          <p:nvPr/>
        </p:nvSpPr>
        <p:spPr bwMode="auto">
          <a:xfrm>
            <a:off x="5045075" y="3856066"/>
            <a:ext cx="77788" cy="76200"/>
          </a:xfrm>
          <a:custGeom>
            <a:avLst/>
            <a:gdLst>
              <a:gd name="T0" fmla="*/ 2147483647 w 36"/>
              <a:gd name="T1" fmla="*/ 2147483647 h 35"/>
              <a:gd name="T2" fmla="*/ 2147483647 w 36"/>
              <a:gd name="T3" fmla="*/ 0 h 35"/>
              <a:gd name="T4" fmla="*/ 0 w 36"/>
              <a:gd name="T5" fmla="*/ 2147483647 h 35"/>
              <a:gd name="T6" fmla="*/ 2147483647 w 36"/>
              <a:gd name="T7" fmla="*/ 2147483647 h 35"/>
              <a:gd name="T8" fmla="*/ 2147483647 w 36"/>
              <a:gd name="T9" fmla="*/ 2147483647 h 35"/>
              <a:gd name="T10" fmla="*/ 2147483647 w 36"/>
              <a:gd name="T11" fmla="*/ 2147483647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35"/>
              <a:gd name="T20" fmla="*/ 36 w 36"/>
              <a:gd name="T21" fmla="*/ 35 h 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35">
                <a:moveTo>
                  <a:pt x="36" y="35"/>
                </a:moveTo>
                <a:lnTo>
                  <a:pt x="18" y="0"/>
                </a:lnTo>
                <a:lnTo>
                  <a:pt x="0" y="35"/>
                </a:lnTo>
                <a:lnTo>
                  <a:pt x="18" y="25"/>
                </a:lnTo>
                <a:lnTo>
                  <a:pt x="36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Freeform 16"/>
          <p:cNvSpPr>
            <a:spLocks/>
          </p:cNvSpPr>
          <p:nvPr/>
        </p:nvSpPr>
        <p:spPr bwMode="auto">
          <a:xfrm>
            <a:off x="5303838" y="4067203"/>
            <a:ext cx="36512" cy="273050"/>
          </a:xfrm>
          <a:custGeom>
            <a:avLst/>
            <a:gdLst>
              <a:gd name="T0" fmla="*/ 2147483647 w 17"/>
              <a:gd name="T1" fmla="*/ 2147483647 h 125"/>
              <a:gd name="T2" fmla="*/ 2147483647 w 17"/>
              <a:gd name="T3" fmla="*/ 2147483647 h 125"/>
              <a:gd name="T4" fmla="*/ 2147483647 w 17"/>
              <a:gd name="T5" fmla="*/ 2147483647 h 125"/>
              <a:gd name="T6" fmla="*/ 2147483647 w 17"/>
              <a:gd name="T7" fmla="*/ 2147483647 h 125"/>
              <a:gd name="T8" fmla="*/ 2147483647 w 17"/>
              <a:gd name="T9" fmla="*/ 2147483647 h 125"/>
              <a:gd name="T10" fmla="*/ 2147483647 w 17"/>
              <a:gd name="T11" fmla="*/ 2147483647 h 125"/>
              <a:gd name="T12" fmla="*/ 2147483647 w 17"/>
              <a:gd name="T13" fmla="*/ 2147483647 h 125"/>
              <a:gd name="T14" fmla="*/ 2147483647 w 17"/>
              <a:gd name="T15" fmla="*/ 2147483647 h 125"/>
              <a:gd name="T16" fmla="*/ 2147483647 w 17"/>
              <a:gd name="T17" fmla="*/ 2147483647 h 125"/>
              <a:gd name="T18" fmla="*/ 2147483647 w 17"/>
              <a:gd name="T19" fmla="*/ 2147483647 h 125"/>
              <a:gd name="T20" fmla="*/ 2147483647 w 17"/>
              <a:gd name="T21" fmla="*/ 2147483647 h 125"/>
              <a:gd name="T22" fmla="*/ 2147483647 w 17"/>
              <a:gd name="T23" fmla="*/ 2147483647 h 125"/>
              <a:gd name="T24" fmla="*/ 2147483647 w 17"/>
              <a:gd name="T25" fmla="*/ 2147483647 h 125"/>
              <a:gd name="T26" fmla="*/ 2147483647 w 17"/>
              <a:gd name="T27" fmla="*/ 2147483647 h 125"/>
              <a:gd name="T28" fmla="*/ 2147483647 w 17"/>
              <a:gd name="T29" fmla="*/ 2147483647 h 125"/>
              <a:gd name="T30" fmla="*/ 2147483647 w 17"/>
              <a:gd name="T31" fmla="*/ 2147483647 h 125"/>
              <a:gd name="T32" fmla="*/ 2147483647 w 17"/>
              <a:gd name="T33" fmla="*/ 2147483647 h 125"/>
              <a:gd name="T34" fmla="*/ 2147483647 w 17"/>
              <a:gd name="T35" fmla="*/ 2147483647 h 125"/>
              <a:gd name="T36" fmla="*/ 2147483647 w 17"/>
              <a:gd name="T37" fmla="*/ 2147483647 h 125"/>
              <a:gd name="T38" fmla="*/ 2147483647 w 17"/>
              <a:gd name="T39" fmla="*/ 2147483647 h 125"/>
              <a:gd name="T40" fmla="*/ 2147483647 w 17"/>
              <a:gd name="T41" fmla="*/ 2147483647 h 125"/>
              <a:gd name="T42" fmla="*/ 2147483647 w 17"/>
              <a:gd name="T43" fmla="*/ 2147483647 h 125"/>
              <a:gd name="T44" fmla="*/ 2147483647 w 17"/>
              <a:gd name="T45" fmla="*/ 0 h 125"/>
              <a:gd name="T46" fmla="*/ 2147483647 w 17"/>
              <a:gd name="T47" fmla="*/ 0 h 125"/>
              <a:gd name="T48" fmla="*/ 2147483647 w 17"/>
              <a:gd name="T49" fmla="*/ 2147483647 h 125"/>
              <a:gd name="T50" fmla="*/ 2147483647 w 17"/>
              <a:gd name="T51" fmla="*/ 2147483647 h 125"/>
              <a:gd name="T52" fmla="*/ 2147483647 w 17"/>
              <a:gd name="T53" fmla="*/ 2147483647 h 125"/>
              <a:gd name="T54" fmla="*/ 2147483647 w 17"/>
              <a:gd name="T55" fmla="*/ 2147483647 h 125"/>
              <a:gd name="T56" fmla="*/ 2147483647 w 17"/>
              <a:gd name="T57" fmla="*/ 2147483647 h 125"/>
              <a:gd name="T58" fmla="*/ 2147483647 w 17"/>
              <a:gd name="T59" fmla="*/ 2147483647 h 125"/>
              <a:gd name="T60" fmla="*/ 2147483647 w 17"/>
              <a:gd name="T61" fmla="*/ 2147483647 h 125"/>
              <a:gd name="T62" fmla="*/ 2147483647 w 17"/>
              <a:gd name="T63" fmla="*/ 2147483647 h 125"/>
              <a:gd name="T64" fmla="*/ 2147483647 w 17"/>
              <a:gd name="T65" fmla="*/ 2147483647 h 125"/>
              <a:gd name="T66" fmla="*/ 2147483647 w 17"/>
              <a:gd name="T67" fmla="*/ 2147483647 h 125"/>
              <a:gd name="T68" fmla="*/ 2147483647 w 17"/>
              <a:gd name="T69" fmla="*/ 2147483647 h 125"/>
              <a:gd name="T70" fmla="*/ 2147483647 w 17"/>
              <a:gd name="T71" fmla="*/ 2147483647 h 125"/>
              <a:gd name="T72" fmla="*/ 2147483647 w 17"/>
              <a:gd name="T73" fmla="*/ 2147483647 h 125"/>
              <a:gd name="T74" fmla="*/ 0 w 17"/>
              <a:gd name="T75" fmla="*/ 2147483647 h 125"/>
              <a:gd name="T76" fmla="*/ 0 w 17"/>
              <a:gd name="T77" fmla="*/ 2147483647 h 125"/>
              <a:gd name="T78" fmla="*/ 2147483647 w 17"/>
              <a:gd name="T79" fmla="*/ 2147483647 h 125"/>
              <a:gd name="T80" fmla="*/ 2147483647 w 17"/>
              <a:gd name="T81" fmla="*/ 2147483647 h 125"/>
              <a:gd name="T82" fmla="*/ 2147483647 w 17"/>
              <a:gd name="T83" fmla="*/ 2147483647 h 125"/>
              <a:gd name="T84" fmla="*/ 2147483647 w 17"/>
              <a:gd name="T85" fmla="*/ 2147483647 h 12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"/>
              <a:gd name="T130" fmla="*/ 0 h 125"/>
              <a:gd name="T131" fmla="*/ 17 w 17"/>
              <a:gd name="T132" fmla="*/ 125 h 12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" h="125">
                <a:moveTo>
                  <a:pt x="13" y="124"/>
                </a:moveTo>
                <a:lnTo>
                  <a:pt x="14" y="124"/>
                </a:lnTo>
                <a:lnTo>
                  <a:pt x="15" y="125"/>
                </a:lnTo>
                <a:lnTo>
                  <a:pt x="16" y="124"/>
                </a:lnTo>
                <a:lnTo>
                  <a:pt x="17" y="123"/>
                </a:lnTo>
                <a:lnTo>
                  <a:pt x="16" y="122"/>
                </a:lnTo>
                <a:lnTo>
                  <a:pt x="15" y="120"/>
                </a:lnTo>
                <a:lnTo>
                  <a:pt x="15" y="119"/>
                </a:lnTo>
                <a:lnTo>
                  <a:pt x="12" y="118"/>
                </a:lnTo>
                <a:lnTo>
                  <a:pt x="8" y="110"/>
                </a:lnTo>
                <a:lnTo>
                  <a:pt x="6" y="107"/>
                </a:lnTo>
                <a:lnTo>
                  <a:pt x="5" y="103"/>
                </a:lnTo>
                <a:lnTo>
                  <a:pt x="3" y="100"/>
                </a:lnTo>
                <a:lnTo>
                  <a:pt x="3" y="96"/>
                </a:lnTo>
                <a:lnTo>
                  <a:pt x="3" y="92"/>
                </a:lnTo>
                <a:lnTo>
                  <a:pt x="5" y="88"/>
                </a:lnTo>
                <a:lnTo>
                  <a:pt x="6" y="84"/>
                </a:lnTo>
                <a:lnTo>
                  <a:pt x="7" y="83"/>
                </a:lnTo>
                <a:lnTo>
                  <a:pt x="9" y="78"/>
                </a:lnTo>
                <a:lnTo>
                  <a:pt x="13" y="69"/>
                </a:lnTo>
                <a:lnTo>
                  <a:pt x="15" y="64"/>
                </a:lnTo>
                <a:lnTo>
                  <a:pt x="15" y="61"/>
                </a:lnTo>
                <a:lnTo>
                  <a:pt x="15" y="60"/>
                </a:lnTo>
                <a:lnTo>
                  <a:pt x="15" y="56"/>
                </a:lnTo>
                <a:lnTo>
                  <a:pt x="15" y="51"/>
                </a:lnTo>
                <a:lnTo>
                  <a:pt x="14" y="51"/>
                </a:lnTo>
                <a:lnTo>
                  <a:pt x="10" y="44"/>
                </a:lnTo>
                <a:lnTo>
                  <a:pt x="7" y="38"/>
                </a:lnTo>
                <a:lnTo>
                  <a:pt x="6" y="34"/>
                </a:lnTo>
                <a:lnTo>
                  <a:pt x="5" y="31"/>
                </a:lnTo>
                <a:lnTo>
                  <a:pt x="5" y="29"/>
                </a:lnTo>
                <a:lnTo>
                  <a:pt x="6" y="26"/>
                </a:lnTo>
                <a:lnTo>
                  <a:pt x="7" y="21"/>
                </a:lnTo>
                <a:lnTo>
                  <a:pt x="10" y="16"/>
                </a:lnTo>
                <a:lnTo>
                  <a:pt x="11" y="13"/>
                </a:lnTo>
                <a:lnTo>
                  <a:pt x="12" y="12"/>
                </a:lnTo>
                <a:lnTo>
                  <a:pt x="12" y="11"/>
                </a:lnTo>
                <a:lnTo>
                  <a:pt x="12" y="6"/>
                </a:lnTo>
                <a:lnTo>
                  <a:pt x="12" y="2"/>
                </a:lnTo>
                <a:lnTo>
                  <a:pt x="12" y="1"/>
                </a:lnTo>
                <a:lnTo>
                  <a:pt x="11" y="1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8" y="7"/>
                </a:lnTo>
                <a:lnTo>
                  <a:pt x="8" y="11"/>
                </a:lnTo>
                <a:lnTo>
                  <a:pt x="6" y="15"/>
                </a:lnTo>
                <a:lnTo>
                  <a:pt x="6" y="16"/>
                </a:lnTo>
                <a:lnTo>
                  <a:pt x="4" y="21"/>
                </a:lnTo>
                <a:lnTo>
                  <a:pt x="2" y="26"/>
                </a:lnTo>
                <a:lnTo>
                  <a:pt x="2" y="29"/>
                </a:lnTo>
                <a:lnTo>
                  <a:pt x="2" y="32"/>
                </a:lnTo>
                <a:lnTo>
                  <a:pt x="2" y="35"/>
                </a:lnTo>
                <a:lnTo>
                  <a:pt x="3" y="38"/>
                </a:lnTo>
                <a:lnTo>
                  <a:pt x="3" y="39"/>
                </a:lnTo>
                <a:lnTo>
                  <a:pt x="7" y="46"/>
                </a:lnTo>
                <a:lnTo>
                  <a:pt x="11" y="52"/>
                </a:lnTo>
                <a:lnTo>
                  <a:pt x="12" y="56"/>
                </a:lnTo>
                <a:lnTo>
                  <a:pt x="12" y="60"/>
                </a:lnTo>
                <a:lnTo>
                  <a:pt x="11" y="63"/>
                </a:lnTo>
                <a:lnTo>
                  <a:pt x="10" y="68"/>
                </a:lnTo>
                <a:lnTo>
                  <a:pt x="5" y="78"/>
                </a:lnTo>
                <a:lnTo>
                  <a:pt x="3" y="83"/>
                </a:lnTo>
                <a:lnTo>
                  <a:pt x="1" y="86"/>
                </a:lnTo>
                <a:lnTo>
                  <a:pt x="1" y="87"/>
                </a:lnTo>
                <a:lnTo>
                  <a:pt x="0" y="91"/>
                </a:lnTo>
                <a:lnTo>
                  <a:pt x="0" y="92"/>
                </a:lnTo>
                <a:lnTo>
                  <a:pt x="0" y="96"/>
                </a:lnTo>
                <a:lnTo>
                  <a:pt x="0" y="101"/>
                </a:lnTo>
                <a:lnTo>
                  <a:pt x="1" y="104"/>
                </a:lnTo>
                <a:lnTo>
                  <a:pt x="2" y="108"/>
                </a:lnTo>
                <a:lnTo>
                  <a:pt x="2" y="109"/>
                </a:lnTo>
                <a:lnTo>
                  <a:pt x="5" y="113"/>
                </a:lnTo>
                <a:lnTo>
                  <a:pt x="10" y="120"/>
                </a:lnTo>
                <a:lnTo>
                  <a:pt x="12" y="122"/>
                </a:lnTo>
                <a:lnTo>
                  <a:pt x="13" y="1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Freeform 17"/>
          <p:cNvSpPr>
            <a:spLocks/>
          </p:cNvSpPr>
          <p:nvPr/>
        </p:nvSpPr>
        <p:spPr bwMode="auto">
          <a:xfrm>
            <a:off x="5286375" y="4016403"/>
            <a:ext cx="77788" cy="79375"/>
          </a:xfrm>
          <a:custGeom>
            <a:avLst/>
            <a:gdLst>
              <a:gd name="T0" fmla="*/ 2147483647 w 36"/>
              <a:gd name="T1" fmla="*/ 2147483647 h 36"/>
              <a:gd name="T2" fmla="*/ 2147483647 w 36"/>
              <a:gd name="T3" fmla="*/ 0 h 36"/>
              <a:gd name="T4" fmla="*/ 0 w 36"/>
              <a:gd name="T5" fmla="*/ 2147483647 h 36"/>
              <a:gd name="T6" fmla="*/ 2147483647 w 36"/>
              <a:gd name="T7" fmla="*/ 2147483647 h 36"/>
              <a:gd name="T8" fmla="*/ 2147483647 w 36"/>
              <a:gd name="T9" fmla="*/ 2147483647 h 36"/>
              <a:gd name="T10" fmla="*/ 2147483647 w 36"/>
              <a:gd name="T11" fmla="*/ 2147483647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36"/>
              <a:gd name="T20" fmla="*/ 36 w 36"/>
              <a:gd name="T21" fmla="*/ 36 h 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36">
                <a:moveTo>
                  <a:pt x="36" y="36"/>
                </a:moveTo>
                <a:lnTo>
                  <a:pt x="18" y="0"/>
                </a:lnTo>
                <a:lnTo>
                  <a:pt x="0" y="36"/>
                </a:lnTo>
                <a:lnTo>
                  <a:pt x="18" y="25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Freeform 18"/>
          <p:cNvSpPr>
            <a:spLocks/>
          </p:cNvSpPr>
          <p:nvPr/>
        </p:nvSpPr>
        <p:spPr bwMode="auto">
          <a:xfrm>
            <a:off x="5140325" y="3986241"/>
            <a:ext cx="95250" cy="141287"/>
          </a:xfrm>
          <a:custGeom>
            <a:avLst/>
            <a:gdLst>
              <a:gd name="T0" fmla="*/ 2147483647 w 43"/>
              <a:gd name="T1" fmla="*/ 2147483647 h 65"/>
              <a:gd name="T2" fmla="*/ 2147483647 w 43"/>
              <a:gd name="T3" fmla="*/ 2147483647 h 65"/>
              <a:gd name="T4" fmla="*/ 2147483647 w 43"/>
              <a:gd name="T5" fmla="*/ 2147483647 h 65"/>
              <a:gd name="T6" fmla="*/ 2147483647 w 43"/>
              <a:gd name="T7" fmla="*/ 2147483647 h 65"/>
              <a:gd name="T8" fmla="*/ 2147483647 w 43"/>
              <a:gd name="T9" fmla="*/ 2147483647 h 65"/>
              <a:gd name="T10" fmla="*/ 2147483647 w 43"/>
              <a:gd name="T11" fmla="*/ 2147483647 h 65"/>
              <a:gd name="T12" fmla="*/ 2147483647 w 43"/>
              <a:gd name="T13" fmla="*/ 2147483647 h 65"/>
              <a:gd name="T14" fmla="*/ 2147483647 w 43"/>
              <a:gd name="T15" fmla="*/ 2147483647 h 65"/>
              <a:gd name="T16" fmla="*/ 0 w 43"/>
              <a:gd name="T17" fmla="*/ 2147483647 h 65"/>
              <a:gd name="T18" fmla="*/ 0 w 43"/>
              <a:gd name="T19" fmla="*/ 2147483647 h 65"/>
              <a:gd name="T20" fmla="*/ 0 w 43"/>
              <a:gd name="T21" fmla="*/ 2147483647 h 65"/>
              <a:gd name="T22" fmla="*/ 2147483647 w 43"/>
              <a:gd name="T23" fmla="*/ 2147483647 h 65"/>
              <a:gd name="T24" fmla="*/ 2147483647 w 43"/>
              <a:gd name="T25" fmla="*/ 2147483647 h 65"/>
              <a:gd name="T26" fmla="*/ 2147483647 w 43"/>
              <a:gd name="T27" fmla="*/ 2147483647 h 65"/>
              <a:gd name="T28" fmla="*/ 2147483647 w 43"/>
              <a:gd name="T29" fmla="*/ 2147483647 h 65"/>
              <a:gd name="T30" fmla="*/ 2147483647 w 43"/>
              <a:gd name="T31" fmla="*/ 2147483647 h 65"/>
              <a:gd name="T32" fmla="*/ 2147483647 w 43"/>
              <a:gd name="T33" fmla="*/ 0 h 65"/>
              <a:gd name="T34" fmla="*/ 2147483647 w 43"/>
              <a:gd name="T35" fmla="*/ 0 h 65"/>
              <a:gd name="T36" fmla="*/ 2147483647 w 43"/>
              <a:gd name="T37" fmla="*/ 0 h 65"/>
              <a:gd name="T38" fmla="*/ 2147483647 w 43"/>
              <a:gd name="T39" fmla="*/ 2147483647 h 65"/>
              <a:gd name="T40" fmla="*/ 2147483647 w 43"/>
              <a:gd name="T41" fmla="*/ 2147483647 h 65"/>
              <a:gd name="T42" fmla="*/ 2147483647 w 43"/>
              <a:gd name="T43" fmla="*/ 2147483647 h 65"/>
              <a:gd name="T44" fmla="*/ 2147483647 w 43"/>
              <a:gd name="T45" fmla="*/ 2147483647 h 65"/>
              <a:gd name="T46" fmla="*/ 2147483647 w 43"/>
              <a:gd name="T47" fmla="*/ 2147483647 h 65"/>
              <a:gd name="T48" fmla="*/ 2147483647 w 43"/>
              <a:gd name="T49" fmla="*/ 2147483647 h 65"/>
              <a:gd name="T50" fmla="*/ 2147483647 w 43"/>
              <a:gd name="T51" fmla="*/ 2147483647 h 65"/>
              <a:gd name="T52" fmla="*/ 2147483647 w 43"/>
              <a:gd name="T53" fmla="*/ 2147483647 h 65"/>
              <a:gd name="T54" fmla="*/ 2147483647 w 43"/>
              <a:gd name="T55" fmla="*/ 2147483647 h 65"/>
              <a:gd name="T56" fmla="*/ 2147483647 w 43"/>
              <a:gd name="T57" fmla="*/ 2147483647 h 65"/>
              <a:gd name="T58" fmla="*/ 2147483647 w 43"/>
              <a:gd name="T59" fmla="*/ 2147483647 h 65"/>
              <a:gd name="T60" fmla="*/ 2147483647 w 43"/>
              <a:gd name="T61" fmla="*/ 2147483647 h 65"/>
              <a:gd name="T62" fmla="*/ 2147483647 w 43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3"/>
              <a:gd name="T97" fmla="*/ 0 h 65"/>
              <a:gd name="T98" fmla="*/ 43 w 43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3" h="65">
                <a:moveTo>
                  <a:pt x="18" y="65"/>
                </a:moveTo>
                <a:lnTo>
                  <a:pt x="9" y="41"/>
                </a:lnTo>
                <a:lnTo>
                  <a:pt x="8" y="39"/>
                </a:lnTo>
                <a:lnTo>
                  <a:pt x="7" y="38"/>
                </a:lnTo>
                <a:lnTo>
                  <a:pt x="5" y="35"/>
                </a:lnTo>
                <a:lnTo>
                  <a:pt x="2" y="33"/>
                </a:lnTo>
                <a:lnTo>
                  <a:pt x="2" y="31"/>
                </a:lnTo>
                <a:lnTo>
                  <a:pt x="1" y="28"/>
                </a:lnTo>
                <a:lnTo>
                  <a:pt x="0" y="25"/>
                </a:lnTo>
                <a:lnTo>
                  <a:pt x="0" y="23"/>
                </a:lnTo>
                <a:lnTo>
                  <a:pt x="0" y="16"/>
                </a:lnTo>
                <a:lnTo>
                  <a:pt x="2" y="8"/>
                </a:lnTo>
                <a:lnTo>
                  <a:pt x="3" y="6"/>
                </a:lnTo>
                <a:lnTo>
                  <a:pt x="5" y="3"/>
                </a:lnTo>
                <a:lnTo>
                  <a:pt x="7" y="2"/>
                </a:lnTo>
                <a:lnTo>
                  <a:pt x="9" y="1"/>
                </a:lnTo>
                <a:lnTo>
                  <a:pt x="15" y="0"/>
                </a:lnTo>
                <a:lnTo>
                  <a:pt x="22" y="0"/>
                </a:lnTo>
                <a:lnTo>
                  <a:pt x="28" y="0"/>
                </a:lnTo>
                <a:lnTo>
                  <a:pt x="33" y="2"/>
                </a:lnTo>
                <a:lnTo>
                  <a:pt x="36" y="4"/>
                </a:lnTo>
                <a:lnTo>
                  <a:pt x="39" y="7"/>
                </a:lnTo>
                <a:lnTo>
                  <a:pt x="41" y="11"/>
                </a:lnTo>
                <a:lnTo>
                  <a:pt x="43" y="14"/>
                </a:lnTo>
                <a:lnTo>
                  <a:pt x="43" y="20"/>
                </a:lnTo>
                <a:lnTo>
                  <a:pt x="43" y="25"/>
                </a:lnTo>
                <a:lnTo>
                  <a:pt x="41" y="28"/>
                </a:lnTo>
                <a:lnTo>
                  <a:pt x="33" y="38"/>
                </a:lnTo>
                <a:lnTo>
                  <a:pt x="25" y="51"/>
                </a:lnTo>
                <a:lnTo>
                  <a:pt x="24" y="65"/>
                </a:lnTo>
                <a:lnTo>
                  <a:pt x="18" y="65"/>
                </a:lnTo>
                <a:close/>
              </a:path>
            </a:pathLst>
          </a:custGeom>
          <a:solidFill>
            <a:srgbClr val="969696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7" name="Freeform 19"/>
          <p:cNvSpPr>
            <a:spLocks/>
          </p:cNvSpPr>
          <p:nvPr/>
        </p:nvSpPr>
        <p:spPr bwMode="auto">
          <a:xfrm>
            <a:off x="5132388" y="3303616"/>
            <a:ext cx="92075" cy="144462"/>
          </a:xfrm>
          <a:custGeom>
            <a:avLst/>
            <a:gdLst>
              <a:gd name="T0" fmla="*/ 2147483647 w 42"/>
              <a:gd name="T1" fmla="*/ 2147483647 h 66"/>
              <a:gd name="T2" fmla="*/ 2147483647 w 42"/>
              <a:gd name="T3" fmla="*/ 2147483647 h 66"/>
              <a:gd name="T4" fmla="*/ 2147483647 w 42"/>
              <a:gd name="T5" fmla="*/ 2147483647 h 66"/>
              <a:gd name="T6" fmla="*/ 2147483647 w 42"/>
              <a:gd name="T7" fmla="*/ 2147483647 h 66"/>
              <a:gd name="T8" fmla="*/ 2147483647 w 42"/>
              <a:gd name="T9" fmla="*/ 2147483647 h 66"/>
              <a:gd name="T10" fmla="*/ 2147483647 w 42"/>
              <a:gd name="T11" fmla="*/ 2147483647 h 66"/>
              <a:gd name="T12" fmla="*/ 2147483647 w 42"/>
              <a:gd name="T13" fmla="*/ 2147483647 h 66"/>
              <a:gd name="T14" fmla="*/ 0 w 42"/>
              <a:gd name="T15" fmla="*/ 2147483647 h 66"/>
              <a:gd name="T16" fmla="*/ 0 w 42"/>
              <a:gd name="T17" fmla="*/ 2147483647 h 66"/>
              <a:gd name="T18" fmla="*/ 0 w 42"/>
              <a:gd name="T19" fmla="*/ 2147483647 h 66"/>
              <a:gd name="T20" fmla="*/ 0 w 42"/>
              <a:gd name="T21" fmla="*/ 2147483647 h 66"/>
              <a:gd name="T22" fmla="*/ 2147483647 w 42"/>
              <a:gd name="T23" fmla="*/ 2147483647 h 66"/>
              <a:gd name="T24" fmla="*/ 2147483647 w 42"/>
              <a:gd name="T25" fmla="*/ 2147483647 h 66"/>
              <a:gd name="T26" fmla="*/ 2147483647 w 42"/>
              <a:gd name="T27" fmla="*/ 2147483647 h 66"/>
              <a:gd name="T28" fmla="*/ 2147483647 w 42"/>
              <a:gd name="T29" fmla="*/ 2147483647 h 66"/>
              <a:gd name="T30" fmla="*/ 2147483647 w 42"/>
              <a:gd name="T31" fmla="*/ 2147483647 h 66"/>
              <a:gd name="T32" fmla="*/ 2147483647 w 42"/>
              <a:gd name="T33" fmla="*/ 0 h 66"/>
              <a:gd name="T34" fmla="*/ 2147483647 w 42"/>
              <a:gd name="T35" fmla="*/ 0 h 66"/>
              <a:gd name="T36" fmla="*/ 2147483647 w 42"/>
              <a:gd name="T37" fmla="*/ 2147483647 h 66"/>
              <a:gd name="T38" fmla="*/ 2147483647 w 42"/>
              <a:gd name="T39" fmla="*/ 2147483647 h 66"/>
              <a:gd name="T40" fmla="*/ 2147483647 w 42"/>
              <a:gd name="T41" fmla="*/ 2147483647 h 66"/>
              <a:gd name="T42" fmla="*/ 2147483647 w 42"/>
              <a:gd name="T43" fmla="*/ 2147483647 h 66"/>
              <a:gd name="T44" fmla="*/ 2147483647 w 42"/>
              <a:gd name="T45" fmla="*/ 2147483647 h 66"/>
              <a:gd name="T46" fmla="*/ 2147483647 w 42"/>
              <a:gd name="T47" fmla="*/ 2147483647 h 66"/>
              <a:gd name="T48" fmla="*/ 2147483647 w 42"/>
              <a:gd name="T49" fmla="*/ 2147483647 h 66"/>
              <a:gd name="T50" fmla="*/ 2147483647 w 42"/>
              <a:gd name="T51" fmla="*/ 2147483647 h 66"/>
              <a:gd name="T52" fmla="*/ 2147483647 w 42"/>
              <a:gd name="T53" fmla="*/ 2147483647 h 66"/>
              <a:gd name="T54" fmla="*/ 2147483647 w 42"/>
              <a:gd name="T55" fmla="*/ 2147483647 h 66"/>
              <a:gd name="T56" fmla="*/ 2147483647 w 42"/>
              <a:gd name="T57" fmla="*/ 2147483647 h 66"/>
              <a:gd name="T58" fmla="*/ 2147483647 w 42"/>
              <a:gd name="T59" fmla="*/ 2147483647 h 66"/>
              <a:gd name="T60" fmla="*/ 2147483647 w 42"/>
              <a:gd name="T61" fmla="*/ 2147483647 h 66"/>
              <a:gd name="T62" fmla="*/ 2147483647 w 42"/>
              <a:gd name="T63" fmla="*/ 2147483647 h 6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2"/>
              <a:gd name="T97" fmla="*/ 0 h 66"/>
              <a:gd name="T98" fmla="*/ 42 w 42"/>
              <a:gd name="T99" fmla="*/ 66 h 6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2" h="66">
                <a:moveTo>
                  <a:pt x="17" y="66"/>
                </a:moveTo>
                <a:lnTo>
                  <a:pt x="8" y="42"/>
                </a:lnTo>
                <a:lnTo>
                  <a:pt x="7" y="40"/>
                </a:lnTo>
                <a:lnTo>
                  <a:pt x="6" y="38"/>
                </a:lnTo>
                <a:lnTo>
                  <a:pt x="4" y="35"/>
                </a:lnTo>
                <a:lnTo>
                  <a:pt x="1" y="33"/>
                </a:lnTo>
                <a:lnTo>
                  <a:pt x="1" y="32"/>
                </a:lnTo>
                <a:lnTo>
                  <a:pt x="0" y="30"/>
                </a:lnTo>
                <a:lnTo>
                  <a:pt x="0" y="27"/>
                </a:lnTo>
                <a:lnTo>
                  <a:pt x="0" y="24"/>
                </a:lnTo>
                <a:lnTo>
                  <a:pt x="0" y="16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6" y="3"/>
                </a:lnTo>
                <a:lnTo>
                  <a:pt x="8" y="1"/>
                </a:lnTo>
                <a:lnTo>
                  <a:pt x="15" y="0"/>
                </a:lnTo>
                <a:lnTo>
                  <a:pt x="21" y="0"/>
                </a:lnTo>
                <a:lnTo>
                  <a:pt x="27" y="1"/>
                </a:lnTo>
                <a:lnTo>
                  <a:pt x="32" y="3"/>
                </a:lnTo>
                <a:lnTo>
                  <a:pt x="35" y="5"/>
                </a:lnTo>
                <a:lnTo>
                  <a:pt x="38" y="8"/>
                </a:lnTo>
                <a:lnTo>
                  <a:pt x="40" y="11"/>
                </a:lnTo>
                <a:lnTo>
                  <a:pt x="42" y="15"/>
                </a:lnTo>
                <a:lnTo>
                  <a:pt x="42" y="20"/>
                </a:lnTo>
                <a:lnTo>
                  <a:pt x="42" y="25"/>
                </a:lnTo>
                <a:lnTo>
                  <a:pt x="40" y="30"/>
                </a:lnTo>
                <a:lnTo>
                  <a:pt x="32" y="38"/>
                </a:lnTo>
                <a:lnTo>
                  <a:pt x="24" y="53"/>
                </a:lnTo>
                <a:lnTo>
                  <a:pt x="23" y="66"/>
                </a:lnTo>
                <a:lnTo>
                  <a:pt x="17" y="66"/>
                </a:lnTo>
                <a:close/>
              </a:path>
            </a:pathLst>
          </a:custGeom>
          <a:solidFill>
            <a:srgbClr val="969696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4581525" y="2568603"/>
            <a:ext cx="1117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serpentinite-</a:t>
            </a:r>
            <a:endParaRPr lang="de-DE" sz="3200"/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4686300" y="2778153"/>
            <a:ext cx="496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diapir</a:t>
            </a:r>
            <a:endParaRPr lang="de-DE" sz="3200"/>
          </a:p>
        </p:txBody>
      </p:sp>
      <p:sp>
        <p:nvSpPr>
          <p:cNvPr id="32790" name="Freeform 22"/>
          <p:cNvSpPr>
            <a:spLocks/>
          </p:cNvSpPr>
          <p:nvPr/>
        </p:nvSpPr>
        <p:spPr bwMode="auto">
          <a:xfrm rot="-3384128">
            <a:off x="3550444" y="3369497"/>
            <a:ext cx="57150" cy="166688"/>
          </a:xfrm>
          <a:custGeom>
            <a:avLst/>
            <a:gdLst>
              <a:gd name="T0" fmla="*/ 2147483647 w 26"/>
              <a:gd name="T1" fmla="*/ 2147483647 h 76"/>
              <a:gd name="T2" fmla="*/ 2147483647 w 26"/>
              <a:gd name="T3" fmla="*/ 2147483647 h 76"/>
              <a:gd name="T4" fmla="*/ 2147483647 w 26"/>
              <a:gd name="T5" fmla="*/ 2147483647 h 76"/>
              <a:gd name="T6" fmla="*/ 2147483647 w 26"/>
              <a:gd name="T7" fmla="*/ 2147483647 h 76"/>
              <a:gd name="T8" fmla="*/ 2147483647 w 26"/>
              <a:gd name="T9" fmla="*/ 2147483647 h 76"/>
              <a:gd name="T10" fmla="*/ 2147483647 w 26"/>
              <a:gd name="T11" fmla="*/ 2147483647 h 76"/>
              <a:gd name="T12" fmla="*/ 2147483647 w 26"/>
              <a:gd name="T13" fmla="*/ 2147483647 h 76"/>
              <a:gd name="T14" fmla="*/ 2147483647 w 26"/>
              <a:gd name="T15" fmla="*/ 2147483647 h 76"/>
              <a:gd name="T16" fmla="*/ 2147483647 w 26"/>
              <a:gd name="T17" fmla="*/ 2147483647 h 76"/>
              <a:gd name="T18" fmla="*/ 2147483647 w 26"/>
              <a:gd name="T19" fmla="*/ 2147483647 h 76"/>
              <a:gd name="T20" fmla="*/ 2147483647 w 26"/>
              <a:gd name="T21" fmla="*/ 2147483647 h 76"/>
              <a:gd name="T22" fmla="*/ 2147483647 w 26"/>
              <a:gd name="T23" fmla="*/ 2147483647 h 76"/>
              <a:gd name="T24" fmla="*/ 2147483647 w 26"/>
              <a:gd name="T25" fmla="*/ 2147483647 h 76"/>
              <a:gd name="T26" fmla="*/ 2147483647 w 26"/>
              <a:gd name="T27" fmla="*/ 2147483647 h 76"/>
              <a:gd name="T28" fmla="*/ 2147483647 w 26"/>
              <a:gd name="T29" fmla="*/ 2147483647 h 76"/>
              <a:gd name="T30" fmla="*/ 2147483647 w 26"/>
              <a:gd name="T31" fmla="*/ 2147483647 h 76"/>
              <a:gd name="T32" fmla="*/ 2147483647 w 26"/>
              <a:gd name="T33" fmla="*/ 2147483647 h 76"/>
              <a:gd name="T34" fmla="*/ 2147483647 w 26"/>
              <a:gd name="T35" fmla="*/ 2147483647 h 76"/>
              <a:gd name="T36" fmla="*/ 2147483647 w 26"/>
              <a:gd name="T37" fmla="*/ 0 h 76"/>
              <a:gd name="T38" fmla="*/ 2147483647 w 26"/>
              <a:gd name="T39" fmla="*/ 0 h 76"/>
              <a:gd name="T40" fmla="*/ 2147483647 w 26"/>
              <a:gd name="T41" fmla="*/ 2147483647 h 76"/>
              <a:gd name="T42" fmla="*/ 2147483647 w 26"/>
              <a:gd name="T43" fmla="*/ 2147483647 h 76"/>
              <a:gd name="T44" fmla="*/ 2147483647 w 26"/>
              <a:gd name="T45" fmla="*/ 2147483647 h 76"/>
              <a:gd name="T46" fmla="*/ 2147483647 w 26"/>
              <a:gd name="T47" fmla="*/ 2147483647 h 76"/>
              <a:gd name="T48" fmla="*/ 2147483647 w 26"/>
              <a:gd name="T49" fmla="*/ 2147483647 h 76"/>
              <a:gd name="T50" fmla="*/ 0 w 26"/>
              <a:gd name="T51" fmla="*/ 2147483647 h 76"/>
              <a:gd name="T52" fmla="*/ 2147483647 w 26"/>
              <a:gd name="T53" fmla="*/ 2147483647 h 76"/>
              <a:gd name="T54" fmla="*/ 2147483647 w 26"/>
              <a:gd name="T55" fmla="*/ 2147483647 h 76"/>
              <a:gd name="T56" fmla="*/ 2147483647 w 26"/>
              <a:gd name="T57" fmla="*/ 2147483647 h 76"/>
              <a:gd name="T58" fmla="*/ 2147483647 w 26"/>
              <a:gd name="T59" fmla="*/ 2147483647 h 76"/>
              <a:gd name="T60" fmla="*/ 2147483647 w 26"/>
              <a:gd name="T61" fmla="*/ 2147483647 h 76"/>
              <a:gd name="T62" fmla="*/ 2147483647 w 26"/>
              <a:gd name="T63" fmla="*/ 2147483647 h 76"/>
              <a:gd name="T64" fmla="*/ 2147483647 w 26"/>
              <a:gd name="T65" fmla="*/ 2147483647 h 76"/>
              <a:gd name="T66" fmla="*/ 2147483647 w 26"/>
              <a:gd name="T67" fmla="*/ 2147483647 h 7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"/>
              <a:gd name="T103" fmla="*/ 0 h 76"/>
              <a:gd name="T104" fmla="*/ 26 w 26"/>
              <a:gd name="T105" fmla="*/ 76 h 7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" h="76">
                <a:moveTo>
                  <a:pt x="22" y="74"/>
                </a:moveTo>
                <a:lnTo>
                  <a:pt x="22" y="75"/>
                </a:lnTo>
                <a:lnTo>
                  <a:pt x="23" y="75"/>
                </a:lnTo>
                <a:lnTo>
                  <a:pt x="24" y="76"/>
                </a:lnTo>
                <a:lnTo>
                  <a:pt x="25" y="76"/>
                </a:lnTo>
                <a:lnTo>
                  <a:pt x="25" y="75"/>
                </a:lnTo>
                <a:lnTo>
                  <a:pt x="26" y="74"/>
                </a:lnTo>
                <a:lnTo>
                  <a:pt x="26" y="73"/>
                </a:lnTo>
                <a:lnTo>
                  <a:pt x="26" y="71"/>
                </a:lnTo>
                <a:lnTo>
                  <a:pt x="26" y="68"/>
                </a:lnTo>
                <a:lnTo>
                  <a:pt x="26" y="63"/>
                </a:lnTo>
                <a:lnTo>
                  <a:pt x="26" y="60"/>
                </a:lnTo>
                <a:lnTo>
                  <a:pt x="25" y="51"/>
                </a:lnTo>
                <a:lnTo>
                  <a:pt x="25" y="46"/>
                </a:lnTo>
                <a:lnTo>
                  <a:pt x="23" y="43"/>
                </a:lnTo>
                <a:lnTo>
                  <a:pt x="22" y="42"/>
                </a:lnTo>
                <a:lnTo>
                  <a:pt x="21" y="39"/>
                </a:lnTo>
                <a:lnTo>
                  <a:pt x="19" y="36"/>
                </a:lnTo>
                <a:lnTo>
                  <a:pt x="13" y="31"/>
                </a:lnTo>
                <a:lnTo>
                  <a:pt x="8" y="26"/>
                </a:lnTo>
                <a:lnTo>
                  <a:pt x="5" y="24"/>
                </a:lnTo>
                <a:lnTo>
                  <a:pt x="5" y="22"/>
                </a:lnTo>
                <a:lnTo>
                  <a:pt x="4" y="20"/>
                </a:lnTo>
                <a:lnTo>
                  <a:pt x="5" y="19"/>
                </a:lnTo>
                <a:lnTo>
                  <a:pt x="6" y="14"/>
                </a:lnTo>
                <a:lnTo>
                  <a:pt x="8" y="10"/>
                </a:lnTo>
                <a:lnTo>
                  <a:pt x="9" y="9"/>
                </a:lnTo>
                <a:lnTo>
                  <a:pt x="10" y="5"/>
                </a:lnTo>
                <a:lnTo>
                  <a:pt x="10" y="4"/>
                </a:lnTo>
                <a:lnTo>
                  <a:pt x="10" y="3"/>
                </a:lnTo>
                <a:lnTo>
                  <a:pt x="11" y="2"/>
                </a:lnTo>
                <a:lnTo>
                  <a:pt x="11" y="1"/>
                </a:lnTo>
                <a:lnTo>
                  <a:pt x="10" y="1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5" y="8"/>
                </a:lnTo>
                <a:lnTo>
                  <a:pt x="3" y="12"/>
                </a:lnTo>
                <a:lnTo>
                  <a:pt x="3" y="13"/>
                </a:lnTo>
                <a:lnTo>
                  <a:pt x="1" y="18"/>
                </a:lnTo>
                <a:lnTo>
                  <a:pt x="0" y="20"/>
                </a:lnTo>
                <a:lnTo>
                  <a:pt x="0" y="21"/>
                </a:lnTo>
                <a:lnTo>
                  <a:pt x="1" y="24"/>
                </a:lnTo>
                <a:lnTo>
                  <a:pt x="3" y="26"/>
                </a:lnTo>
                <a:lnTo>
                  <a:pt x="5" y="29"/>
                </a:lnTo>
                <a:lnTo>
                  <a:pt x="11" y="34"/>
                </a:lnTo>
                <a:lnTo>
                  <a:pt x="16" y="39"/>
                </a:lnTo>
                <a:lnTo>
                  <a:pt x="18" y="41"/>
                </a:lnTo>
                <a:lnTo>
                  <a:pt x="20" y="44"/>
                </a:lnTo>
                <a:lnTo>
                  <a:pt x="21" y="47"/>
                </a:lnTo>
                <a:lnTo>
                  <a:pt x="22" y="51"/>
                </a:lnTo>
                <a:lnTo>
                  <a:pt x="22" y="61"/>
                </a:lnTo>
                <a:lnTo>
                  <a:pt x="22" y="64"/>
                </a:lnTo>
                <a:lnTo>
                  <a:pt x="22" y="68"/>
                </a:lnTo>
                <a:lnTo>
                  <a:pt x="22" y="72"/>
                </a:lnTo>
                <a:lnTo>
                  <a:pt x="22" y="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Freeform 23"/>
          <p:cNvSpPr>
            <a:spLocks/>
          </p:cNvSpPr>
          <p:nvPr/>
        </p:nvSpPr>
        <p:spPr bwMode="auto">
          <a:xfrm rot="-3384128">
            <a:off x="3460750" y="3370291"/>
            <a:ext cx="77787" cy="77788"/>
          </a:xfrm>
          <a:custGeom>
            <a:avLst/>
            <a:gdLst>
              <a:gd name="T0" fmla="*/ 2147483647 w 36"/>
              <a:gd name="T1" fmla="*/ 2147483647 h 36"/>
              <a:gd name="T2" fmla="*/ 2147483647 w 36"/>
              <a:gd name="T3" fmla="*/ 0 h 36"/>
              <a:gd name="T4" fmla="*/ 0 w 36"/>
              <a:gd name="T5" fmla="*/ 2147483647 h 36"/>
              <a:gd name="T6" fmla="*/ 2147483647 w 36"/>
              <a:gd name="T7" fmla="*/ 2147483647 h 36"/>
              <a:gd name="T8" fmla="*/ 2147483647 w 36"/>
              <a:gd name="T9" fmla="*/ 2147483647 h 36"/>
              <a:gd name="T10" fmla="*/ 2147483647 w 36"/>
              <a:gd name="T11" fmla="*/ 2147483647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36"/>
              <a:gd name="T20" fmla="*/ 36 w 36"/>
              <a:gd name="T21" fmla="*/ 36 h 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36">
                <a:moveTo>
                  <a:pt x="36" y="36"/>
                </a:moveTo>
                <a:lnTo>
                  <a:pt x="19" y="0"/>
                </a:lnTo>
                <a:lnTo>
                  <a:pt x="0" y="35"/>
                </a:lnTo>
                <a:lnTo>
                  <a:pt x="18" y="25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Freeform 24"/>
          <p:cNvSpPr>
            <a:spLocks/>
          </p:cNvSpPr>
          <p:nvPr/>
        </p:nvSpPr>
        <p:spPr bwMode="auto">
          <a:xfrm>
            <a:off x="5741988" y="4445028"/>
            <a:ext cx="38100" cy="274638"/>
          </a:xfrm>
          <a:custGeom>
            <a:avLst/>
            <a:gdLst>
              <a:gd name="T0" fmla="*/ 2147483647 w 18"/>
              <a:gd name="T1" fmla="*/ 2147483647 h 125"/>
              <a:gd name="T2" fmla="*/ 2147483647 w 18"/>
              <a:gd name="T3" fmla="*/ 2147483647 h 125"/>
              <a:gd name="T4" fmla="*/ 2147483647 w 18"/>
              <a:gd name="T5" fmla="*/ 2147483647 h 125"/>
              <a:gd name="T6" fmla="*/ 2147483647 w 18"/>
              <a:gd name="T7" fmla="*/ 2147483647 h 125"/>
              <a:gd name="T8" fmla="*/ 2147483647 w 18"/>
              <a:gd name="T9" fmla="*/ 2147483647 h 125"/>
              <a:gd name="T10" fmla="*/ 2147483647 w 18"/>
              <a:gd name="T11" fmla="*/ 2147483647 h 125"/>
              <a:gd name="T12" fmla="*/ 2147483647 w 18"/>
              <a:gd name="T13" fmla="*/ 2147483647 h 125"/>
              <a:gd name="T14" fmla="*/ 2147483647 w 18"/>
              <a:gd name="T15" fmla="*/ 2147483647 h 125"/>
              <a:gd name="T16" fmla="*/ 2147483647 w 18"/>
              <a:gd name="T17" fmla="*/ 2147483647 h 125"/>
              <a:gd name="T18" fmla="*/ 2147483647 w 18"/>
              <a:gd name="T19" fmla="*/ 2147483647 h 125"/>
              <a:gd name="T20" fmla="*/ 2147483647 w 18"/>
              <a:gd name="T21" fmla="*/ 2147483647 h 125"/>
              <a:gd name="T22" fmla="*/ 2147483647 w 18"/>
              <a:gd name="T23" fmla="*/ 2147483647 h 125"/>
              <a:gd name="T24" fmla="*/ 2147483647 w 18"/>
              <a:gd name="T25" fmla="*/ 2147483647 h 125"/>
              <a:gd name="T26" fmla="*/ 2147483647 w 18"/>
              <a:gd name="T27" fmla="*/ 2147483647 h 125"/>
              <a:gd name="T28" fmla="*/ 2147483647 w 18"/>
              <a:gd name="T29" fmla="*/ 2147483647 h 125"/>
              <a:gd name="T30" fmla="*/ 2147483647 w 18"/>
              <a:gd name="T31" fmla="*/ 2147483647 h 125"/>
              <a:gd name="T32" fmla="*/ 2147483647 w 18"/>
              <a:gd name="T33" fmla="*/ 2147483647 h 125"/>
              <a:gd name="T34" fmla="*/ 2147483647 w 18"/>
              <a:gd name="T35" fmla="*/ 2147483647 h 125"/>
              <a:gd name="T36" fmla="*/ 2147483647 w 18"/>
              <a:gd name="T37" fmla="*/ 2147483647 h 125"/>
              <a:gd name="T38" fmla="*/ 2147483647 w 18"/>
              <a:gd name="T39" fmla="*/ 2147483647 h 125"/>
              <a:gd name="T40" fmla="*/ 2147483647 w 18"/>
              <a:gd name="T41" fmla="*/ 2147483647 h 125"/>
              <a:gd name="T42" fmla="*/ 2147483647 w 18"/>
              <a:gd name="T43" fmla="*/ 0 h 125"/>
              <a:gd name="T44" fmla="*/ 2147483647 w 18"/>
              <a:gd name="T45" fmla="*/ 0 h 125"/>
              <a:gd name="T46" fmla="*/ 2147483647 w 18"/>
              <a:gd name="T47" fmla="*/ 2147483647 h 125"/>
              <a:gd name="T48" fmla="*/ 2147483647 w 18"/>
              <a:gd name="T49" fmla="*/ 2147483647 h 125"/>
              <a:gd name="T50" fmla="*/ 2147483647 w 18"/>
              <a:gd name="T51" fmla="*/ 2147483647 h 125"/>
              <a:gd name="T52" fmla="*/ 2147483647 w 18"/>
              <a:gd name="T53" fmla="*/ 2147483647 h 125"/>
              <a:gd name="T54" fmla="*/ 2147483647 w 18"/>
              <a:gd name="T55" fmla="*/ 2147483647 h 125"/>
              <a:gd name="T56" fmla="*/ 2147483647 w 18"/>
              <a:gd name="T57" fmla="*/ 2147483647 h 125"/>
              <a:gd name="T58" fmla="*/ 2147483647 w 18"/>
              <a:gd name="T59" fmla="*/ 2147483647 h 125"/>
              <a:gd name="T60" fmla="*/ 2147483647 w 18"/>
              <a:gd name="T61" fmla="*/ 2147483647 h 125"/>
              <a:gd name="T62" fmla="*/ 2147483647 w 18"/>
              <a:gd name="T63" fmla="*/ 2147483647 h 125"/>
              <a:gd name="T64" fmla="*/ 2147483647 w 18"/>
              <a:gd name="T65" fmla="*/ 2147483647 h 125"/>
              <a:gd name="T66" fmla="*/ 2147483647 w 18"/>
              <a:gd name="T67" fmla="*/ 2147483647 h 125"/>
              <a:gd name="T68" fmla="*/ 2147483647 w 18"/>
              <a:gd name="T69" fmla="*/ 2147483647 h 125"/>
              <a:gd name="T70" fmla="*/ 0 w 18"/>
              <a:gd name="T71" fmla="*/ 2147483647 h 125"/>
              <a:gd name="T72" fmla="*/ 2147483647 w 18"/>
              <a:gd name="T73" fmla="*/ 2147483647 h 125"/>
              <a:gd name="T74" fmla="*/ 2147483647 w 18"/>
              <a:gd name="T75" fmla="*/ 2147483647 h 125"/>
              <a:gd name="T76" fmla="*/ 2147483647 w 18"/>
              <a:gd name="T77" fmla="*/ 2147483647 h 125"/>
              <a:gd name="T78" fmla="*/ 2147483647 w 18"/>
              <a:gd name="T79" fmla="*/ 2147483647 h 125"/>
              <a:gd name="T80" fmla="*/ 2147483647 w 18"/>
              <a:gd name="T81" fmla="*/ 2147483647 h 12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8"/>
              <a:gd name="T124" fmla="*/ 0 h 125"/>
              <a:gd name="T125" fmla="*/ 18 w 18"/>
              <a:gd name="T126" fmla="*/ 125 h 12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8" h="125">
                <a:moveTo>
                  <a:pt x="14" y="124"/>
                </a:moveTo>
                <a:lnTo>
                  <a:pt x="15" y="124"/>
                </a:lnTo>
                <a:lnTo>
                  <a:pt x="16" y="125"/>
                </a:lnTo>
                <a:lnTo>
                  <a:pt x="17" y="124"/>
                </a:lnTo>
                <a:lnTo>
                  <a:pt x="18" y="124"/>
                </a:lnTo>
                <a:lnTo>
                  <a:pt x="18" y="123"/>
                </a:lnTo>
                <a:lnTo>
                  <a:pt x="17" y="122"/>
                </a:lnTo>
                <a:lnTo>
                  <a:pt x="16" y="120"/>
                </a:lnTo>
                <a:lnTo>
                  <a:pt x="16" y="119"/>
                </a:lnTo>
                <a:lnTo>
                  <a:pt x="13" y="118"/>
                </a:lnTo>
                <a:lnTo>
                  <a:pt x="8" y="111"/>
                </a:lnTo>
                <a:lnTo>
                  <a:pt x="7" y="107"/>
                </a:lnTo>
                <a:lnTo>
                  <a:pt x="6" y="104"/>
                </a:lnTo>
                <a:lnTo>
                  <a:pt x="4" y="99"/>
                </a:lnTo>
                <a:lnTo>
                  <a:pt x="3" y="96"/>
                </a:lnTo>
                <a:lnTo>
                  <a:pt x="4" y="92"/>
                </a:lnTo>
                <a:lnTo>
                  <a:pt x="6" y="88"/>
                </a:lnTo>
                <a:lnTo>
                  <a:pt x="8" y="83"/>
                </a:lnTo>
                <a:lnTo>
                  <a:pt x="9" y="79"/>
                </a:lnTo>
                <a:lnTo>
                  <a:pt x="10" y="79"/>
                </a:lnTo>
                <a:lnTo>
                  <a:pt x="14" y="69"/>
                </a:lnTo>
                <a:lnTo>
                  <a:pt x="16" y="64"/>
                </a:lnTo>
                <a:lnTo>
                  <a:pt x="16" y="60"/>
                </a:lnTo>
                <a:lnTo>
                  <a:pt x="16" y="59"/>
                </a:lnTo>
                <a:lnTo>
                  <a:pt x="16" y="56"/>
                </a:lnTo>
                <a:lnTo>
                  <a:pt x="16" y="52"/>
                </a:lnTo>
                <a:lnTo>
                  <a:pt x="15" y="51"/>
                </a:lnTo>
                <a:lnTo>
                  <a:pt x="11" y="44"/>
                </a:lnTo>
                <a:lnTo>
                  <a:pt x="8" y="37"/>
                </a:lnTo>
                <a:lnTo>
                  <a:pt x="6" y="34"/>
                </a:lnTo>
                <a:lnTo>
                  <a:pt x="6" y="32"/>
                </a:lnTo>
                <a:lnTo>
                  <a:pt x="6" y="29"/>
                </a:lnTo>
                <a:lnTo>
                  <a:pt x="6" y="27"/>
                </a:lnTo>
                <a:lnTo>
                  <a:pt x="8" y="22"/>
                </a:lnTo>
                <a:lnTo>
                  <a:pt x="11" y="17"/>
                </a:lnTo>
                <a:lnTo>
                  <a:pt x="13" y="12"/>
                </a:lnTo>
                <a:lnTo>
                  <a:pt x="13" y="11"/>
                </a:lnTo>
                <a:lnTo>
                  <a:pt x="13" y="7"/>
                </a:lnTo>
                <a:lnTo>
                  <a:pt x="13" y="2"/>
                </a:lnTo>
                <a:lnTo>
                  <a:pt x="12" y="1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1"/>
                </a:lnTo>
                <a:lnTo>
                  <a:pt x="9" y="2"/>
                </a:lnTo>
                <a:lnTo>
                  <a:pt x="9" y="7"/>
                </a:lnTo>
                <a:lnTo>
                  <a:pt x="9" y="11"/>
                </a:lnTo>
                <a:lnTo>
                  <a:pt x="7" y="16"/>
                </a:lnTo>
                <a:lnTo>
                  <a:pt x="5" y="21"/>
                </a:lnTo>
                <a:lnTo>
                  <a:pt x="3" y="26"/>
                </a:lnTo>
                <a:lnTo>
                  <a:pt x="2" y="29"/>
                </a:lnTo>
                <a:lnTo>
                  <a:pt x="2" y="32"/>
                </a:lnTo>
                <a:lnTo>
                  <a:pt x="3" y="35"/>
                </a:lnTo>
                <a:lnTo>
                  <a:pt x="4" y="39"/>
                </a:lnTo>
                <a:lnTo>
                  <a:pt x="8" y="47"/>
                </a:lnTo>
                <a:lnTo>
                  <a:pt x="12" y="52"/>
                </a:lnTo>
                <a:lnTo>
                  <a:pt x="13" y="57"/>
                </a:lnTo>
                <a:lnTo>
                  <a:pt x="13" y="59"/>
                </a:lnTo>
                <a:lnTo>
                  <a:pt x="12" y="64"/>
                </a:lnTo>
                <a:lnTo>
                  <a:pt x="11" y="68"/>
                </a:lnTo>
                <a:lnTo>
                  <a:pt x="6" y="78"/>
                </a:lnTo>
                <a:lnTo>
                  <a:pt x="4" y="82"/>
                </a:lnTo>
                <a:lnTo>
                  <a:pt x="2" y="87"/>
                </a:lnTo>
                <a:lnTo>
                  <a:pt x="1" y="91"/>
                </a:lnTo>
                <a:lnTo>
                  <a:pt x="0" y="96"/>
                </a:lnTo>
                <a:lnTo>
                  <a:pt x="1" y="100"/>
                </a:lnTo>
                <a:lnTo>
                  <a:pt x="2" y="104"/>
                </a:lnTo>
                <a:lnTo>
                  <a:pt x="3" y="109"/>
                </a:lnTo>
                <a:lnTo>
                  <a:pt x="6" y="113"/>
                </a:lnTo>
                <a:lnTo>
                  <a:pt x="11" y="120"/>
                </a:lnTo>
                <a:lnTo>
                  <a:pt x="13" y="122"/>
                </a:lnTo>
                <a:lnTo>
                  <a:pt x="14" y="1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3" name="Freeform 25"/>
          <p:cNvSpPr>
            <a:spLocks/>
          </p:cNvSpPr>
          <p:nvPr/>
        </p:nvSpPr>
        <p:spPr bwMode="auto">
          <a:xfrm>
            <a:off x="5726113" y="4395816"/>
            <a:ext cx="79375" cy="77787"/>
          </a:xfrm>
          <a:custGeom>
            <a:avLst/>
            <a:gdLst>
              <a:gd name="T0" fmla="*/ 2147483647 w 36"/>
              <a:gd name="T1" fmla="*/ 2147483647 h 36"/>
              <a:gd name="T2" fmla="*/ 2147483647 w 36"/>
              <a:gd name="T3" fmla="*/ 0 h 36"/>
              <a:gd name="T4" fmla="*/ 0 w 36"/>
              <a:gd name="T5" fmla="*/ 2147483647 h 36"/>
              <a:gd name="T6" fmla="*/ 2147483647 w 36"/>
              <a:gd name="T7" fmla="*/ 2147483647 h 36"/>
              <a:gd name="T8" fmla="*/ 2147483647 w 36"/>
              <a:gd name="T9" fmla="*/ 2147483647 h 36"/>
              <a:gd name="T10" fmla="*/ 2147483647 w 36"/>
              <a:gd name="T11" fmla="*/ 2147483647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36"/>
              <a:gd name="T20" fmla="*/ 36 w 36"/>
              <a:gd name="T21" fmla="*/ 36 h 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36">
                <a:moveTo>
                  <a:pt x="36" y="36"/>
                </a:moveTo>
                <a:lnTo>
                  <a:pt x="18" y="0"/>
                </a:lnTo>
                <a:lnTo>
                  <a:pt x="0" y="36"/>
                </a:lnTo>
                <a:lnTo>
                  <a:pt x="18" y="25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Freeform 26"/>
          <p:cNvSpPr>
            <a:spLocks/>
          </p:cNvSpPr>
          <p:nvPr/>
        </p:nvSpPr>
        <p:spPr bwMode="auto">
          <a:xfrm>
            <a:off x="7040563" y="5456266"/>
            <a:ext cx="38100" cy="276225"/>
          </a:xfrm>
          <a:custGeom>
            <a:avLst/>
            <a:gdLst>
              <a:gd name="T0" fmla="*/ 2147483647 w 17"/>
              <a:gd name="T1" fmla="*/ 2147483647 h 126"/>
              <a:gd name="T2" fmla="*/ 2147483647 w 17"/>
              <a:gd name="T3" fmla="*/ 2147483647 h 126"/>
              <a:gd name="T4" fmla="*/ 2147483647 w 17"/>
              <a:gd name="T5" fmla="*/ 2147483647 h 126"/>
              <a:gd name="T6" fmla="*/ 2147483647 w 17"/>
              <a:gd name="T7" fmla="*/ 2147483647 h 126"/>
              <a:gd name="T8" fmla="*/ 2147483647 w 17"/>
              <a:gd name="T9" fmla="*/ 2147483647 h 126"/>
              <a:gd name="T10" fmla="*/ 2147483647 w 17"/>
              <a:gd name="T11" fmla="*/ 2147483647 h 126"/>
              <a:gd name="T12" fmla="*/ 2147483647 w 17"/>
              <a:gd name="T13" fmla="*/ 2147483647 h 126"/>
              <a:gd name="T14" fmla="*/ 2147483647 w 17"/>
              <a:gd name="T15" fmla="*/ 2147483647 h 126"/>
              <a:gd name="T16" fmla="*/ 2147483647 w 17"/>
              <a:gd name="T17" fmla="*/ 2147483647 h 126"/>
              <a:gd name="T18" fmla="*/ 2147483647 w 17"/>
              <a:gd name="T19" fmla="*/ 2147483647 h 126"/>
              <a:gd name="T20" fmla="*/ 2147483647 w 17"/>
              <a:gd name="T21" fmla="*/ 2147483647 h 126"/>
              <a:gd name="T22" fmla="*/ 2147483647 w 17"/>
              <a:gd name="T23" fmla="*/ 2147483647 h 126"/>
              <a:gd name="T24" fmla="*/ 2147483647 w 17"/>
              <a:gd name="T25" fmla="*/ 2147483647 h 126"/>
              <a:gd name="T26" fmla="*/ 2147483647 w 17"/>
              <a:gd name="T27" fmla="*/ 2147483647 h 126"/>
              <a:gd name="T28" fmla="*/ 2147483647 w 17"/>
              <a:gd name="T29" fmla="*/ 2147483647 h 126"/>
              <a:gd name="T30" fmla="*/ 2147483647 w 17"/>
              <a:gd name="T31" fmla="*/ 2147483647 h 126"/>
              <a:gd name="T32" fmla="*/ 2147483647 w 17"/>
              <a:gd name="T33" fmla="*/ 2147483647 h 126"/>
              <a:gd name="T34" fmla="*/ 2147483647 w 17"/>
              <a:gd name="T35" fmla="*/ 2147483647 h 126"/>
              <a:gd name="T36" fmla="*/ 2147483647 w 17"/>
              <a:gd name="T37" fmla="*/ 2147483647 h 126"/>
              <a:gd name="T38" fmla="*/ 2147483647 w 17"/>
              <a:gd name="T39" fmla="*/ 2147483647 h 126"/>
              <a:gd name="T40" fmla="*/ 2147483647 w 17"/>
              <a:gd name="T41" fmla="*/ 2147483647 h 126"/>
              <a:gd name="T42" fmla="*/ 2147483647 w 17"/>
              <a:gd name="T43" fmla="*/ 2147483647 h 126"/>
              <a:gd name="T44" fmla="*/ 2147483647 w 17"/>
              <a:gd name="T45" fmla="*/ 2147483647 h 126"/>
              <a:gd name="T46" fmla="*/ 2147483647 w 17"/>
              <a:gd name="T47" fmla="*/ 0 h 126"/>
              <a:gd name="T48" fmla="*/ 2147483647 w 17"/>
              <a:gd name="T49" fmla="*/ 0 h 126"/>
              <a:gd name="T50" fmla="*/ 2147483647 w 17"/>
              <a:gd name="T51" fmla="*/ 2147483647 h 126"/>
              <a:gd name="T52" fmla="*/ 2147483647 w 17"/>
              <a:gd name="T53" fmla="*/ 2147483647 h 126"/>
              <a:gd name="T54" fmla="*/ 2147483647 w 17"/>
              <a:gd name="T55" fmla="*/ 2147483647 h 126"/>
              <a:gd name="T56" fmla="*/ 2147483647 w 17"/>
              <a:gd name="T57" fmla="*/ 2147483647 h 126"/>
              <a:gd name="T58" fmla="*/ 2147483647 w 17"/>
              <a:gd name="T59" fmla="*/ 2147483647 h 126"/>
              <a:gd name="T60" fmla="*/ 2147483647 w 17"/>
              <a:gd name="T61" fmla="*/ 2147483647 h 126"/>
              <a:gd name="T62" fmla="*/ 2147483647 w 17"/>
              <a:gd name="T63" fmla="*/ 2147483647 h 126"/>
              <a:gd name="T64" fmla="*/ 2147483647 w 17"/>
              <a:gd name="T65" fmla="*/ 2147483647 h 126"/>
              <a:gd name="T66" fmla="*/ 2147483647 w 17"/>
              <a:gd name="T67" fmla="*/ 2147483647 h 126"/>
              <a:gd name="T68" fmla="*/ 2147483647 w 17"/>
              <a:gd name="T69" fmla="*/ 2147483647 h 126"/>
              <a:gd name="T70" fmla="*/ 2147483647 w 17"/>
              <a:gd name="T71" fmla="*/ 2147483647 h 126"/>
              <a:gd name="T72" fmla="*/ 2147483647 w 17"/>
              <a:gd name="T73" fmla="*/ 2147483647 h 126"/>
              <a:gd name="T74" fmla="*/ 2147483647 w 17"/>
              <a:gd name="T75" fmla="*/ 2147483647 h 126"/>
              <a:gd name="T76" fmla="*/ 2147483647 w 17"/>
              <a:gd name="T77" fmla="*/ 2147483647 h 126"/>
              <a:gd name="T78" fmla="*/ 0 w 17"/>
              <a:gd name="T79" fmla="*/ 2147483647 h 126"/>
              <a:gd name="T80" fmla="*/ 2147483647 w 17"/>
              <a:gd name="T81" fmla="*/ 2147483647 h 126"/>
              <a:gd name="T82" fmla="*/ 2147483647 w 17"/>
              <a:gd name="T83" fmla="*/ 2147483647 h 126"/>
              <a:gd name="T84" fmla="*/ 2147483647 w 17"/>
              <a:gd name="T85" fmla="*/ 2147483647 h 126"/>
              <a:gd name="T86" fmla="*/ 2147483647 w 17"/>
              <a:gd name="T87" fmla="*/ 2147483647 h 1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7"/>
              <a:gd name="T133" fmla="*/ 0 h 126"/>
              <a:gd name="T134" fmla="*/ 17 w 17"/>
              <a:gd name="T135" fmla="*/ 126 h 12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7" h="126">
                <a:moveTo>
                  <a:pt x="14" y="124"/>
                </a:moveTo>
                <a:lnTo>
                  <a:pt x="14" y="125"/>
                </a:lnTo>
                <a:lnTo>
                  <a:pt x="15" y="126"/>
                </a:lnTo>
                <a:lnTo>
                  <a:pt x="16" y="126"/>
                </a:lnTo>
                <a:lnTo>
                  <a:pt x="16" y="125"/>
                </a:lnTo>
                <a:lnTo>
                  <a:pt x="17" y="124"/>
                </a:lnTo>
                <a:lnTo>
                  <a:pt x="16" y="121"/>
                </a:lnTo>
                <a:lnTo>
                  <a:pt x="16" y="120"/>
                </a:lnTo>
                <a:lnTo>
                  <a:pt x="16" y="119"/>
                </a:lnTo>
                <a:lnTo>
                  <a:pt x="13" y="118"/>
                </a:lnTo>
                <a:lnTo>
                  <a:pt x="9" y="112"/>
                </a:lnTo>
                <a:lnTo>
                  <a:pt x="7" y="107"/>
                </a:lnTo>
                <a:lnTo>
                  <a:pt x="5" y="104"/>
                </a:lnTo>
                <a:lnTo>
                  <a:pt x="4" y="100"/>
                </a:lnTo>
                <a:lnTo>
                  <a:pt x="4" y="96"/>
                </a:lnTo>
                <a:lnTo>
                  <a:pt x="4" y="93"/>
                </a:lnTo>
                <a:lnTo>
                  <a:pt x="5" y="88"/>
                </a:lnTo>
                <a:lnTo>
                  <a:pt x="7" y="84"/>
                </a:lnTo>
                <a:lnTo>
                  <a:pt x="8" y="84"/>
                </a:lnTo>
                <a:lnTo>
                  <a:pt x="10" y="79"/>
                </a:lnTo>
                <a:lnTo>
                  <a:pt x="14" y="70"/>
                </a:lnTo>
                <a:lnTo>
                  <a:pt x="16" y="65"/>
                </a:lnTo>
                <a:lnTo>
                  <a:pt x="16" y="61"/>
                </a:lnTo>
                <a:lnTo>
                  <a:pt x="16" y="60"/>
                </a:lnTo>
                <a:lnTo>
                  <a:pt x="16" y="56"/>
                </a:lnTo>
                <a:lnTo>
                  <a:pt x="15" y="52"/>
                </a:lnTo>
                <a:lnTo>
                  <a:pt x="14" y="52"/>
                </a:lnTo>
                <a:lnTo>
                  <a:pt x="11" y="45"/>
                </a:lnTo>
                <a:lnTo>
                  <a:pt x="7" y="37"/>
                </a:lnTo>
                <a:lnTo>
                  <a:pt x="7" y="35"/>
                </a:lnTo>
                <a:lnTo>
                  <a:pt x="6" y="32"/>
                </a:lnTo>
                <a:lnTo>
                  <a:pt x="6" y="30"/>
                </a:lnTo>
                <a:lnTo>
                  <a:pt x="7" y="27"/>
                </a:lnTo>
                <a:lnTo>
                  <a:pt x="8" y="22"/>
                </a:lnTo>
                <a:lnTo>
                  <a:pt x="10" y="17"/>
                </a:lnTo>
                <a:lnTo>
                  <a:pt x="11" y="17"/>
                </a:lnTo>
                <a:lnTo>
                  <a:pt x="12" y="12"/>
                </a:lnTo>
                <a:lnTo>
                  <a:pt x="13" y="7"/>
                </a:lnTo>
                <a:lnTo>
                  <a:pt x="12" y="3"/>
                </a:lnTo>
                <a:lnTo>
                  <a:pt x="13" y="2"/>
                </a:lnTo>
                <a:lnTo>
                  <a:pt x="12" y="1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7"/>
                </a:lnTo>
                <a:lnTo>
                  <a:pt x="9" y="12"/>
                </a:lnTo>
                <a:lnTo>
                  <a:pt x="7" y="15"/>
                </a:lnTo>
                <a:lnTo>
                  <a:pt x="4" y="20"/>
                </a:lnTo>
                <a:lnTo>
                  <a:pt x="4" y="21"/>
                </a:lnTo>
                <a:lnTo>
                  <a:pt x="3" y="27"/>
                </a:lnTo>
                <a:lnTo>
                  <a:pt x="2" y="30"/>
                </a:lnTo>
                <a:lnTo>
                  <a:pt x="2" y="33"/>
                </a:lnTo>
                <a:lnTo>
                  <a:pt x="3" y="36"/>
                </a:lnTo>
                <a:lnTo>
                  <a:pt x="3" y="37"/>
                </a:lnTo>
                <a:lnTo>
                  <a:pt x="4" y="40"/>
                </a:lnTo>
                <a:lnTo>
                  <a:pt x="8" y="47"/>
                </a:lnTo>
                <a:lnTo>
                  <a:pt x="12" y="53"/>
                </a:lnTo>
                <a:lnTo>
                  <a:pt x="13" y="57"/>
                </a:lnTo>
                <a:lnTo>
                  <a:pt x="13" y="60"/>
                </a:lnTo>
                <a:lnTo>
                  <a:pt x="12" y="64"/>
                </a:lnTo>
                <a:lnTo>
                  <a:pt x="10" y="69"/>
                </a:lnTo>
                <a:lnTo>
                  <a:pt x="7" y="78"/>
                </a:lnTo>
                <a:lnTo>
                  <a:pt x="4" y="82"/>
                </a:lnTo>
                <a:lnTo>
                  <a:pt x="2" y="87"/>
                </a:lnTo>
                <a:lnTo>
                  <a:pt x="1" y="92"/>
                </a:lnTo>
                <a:lnTo>
                  <a:pt x="0" y="96"/>
                </a:lnTo>
                <a:lnTo>
                  <a:pt x="0" y="97"/>
                </a:lnTo>
                <a:lnTo>
                  <a:pt x="1" y="101"/>
                </a:lnTo>
                <a:lnTo>
                  <a:pt x="2" y="104"/>
                </a:lnTo>
                <a:lnTo>
                  <a:pt x="2" y="105"/>
                </a:lnTo>
                <a:lnTo>
                  <a:pt x="4" y="109"/>
                </a:lnTo>
                <a:lnTo>
                  <a:pt x="6" y="114"/>
                </a:lnTo>
                <a:lnTo>
                  <a:pt x="10" y="120"/>
                </a:lnTo>
                <a:lnTo>
                  <a:pt x="11" y="120"/>
                </a:lnTo>
                <a:lnTo>
                  <a:pt x="13" y="122"/>
                </a:lnTo>
                <a:lnTo>
                  <a:pt x="14" y="1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5" name="Freeform 27"/>
          <p:cNvSpPr>
            <a:spLocks/>
          </p:cNvSpPr>
          <p:nvPr/>
        </p:nvSpPr>
        <p:spPr bwMode="auto">
          <a:xfrm>
            <a:off x="7024688" y="5407053"/>
            <a:ext cx="79375" cy="79375"/>
          </a:xfrm>
          <a:custGeom>
            <a:avLst/>
            <a:gdLst>
              <a:gd name="T0" fmla="*/ 2147483647 w 36"/>
              <a:gd name="T1" fmla="*/ 2147483647 h 36"/>
              <a:gd name="T2" fmla="*/ 2147483647 w 36"/>
              <a:gd name="T3" fmla="*/ 0 h 36"/>
              <a:gd name="T4" fmla="*/ 0 w 36"/>
              <a:gd name="T5" fmla="*/ 2147483647 h 36"/>
              <a:gd name="T6" fmla="*/ 2147483647 w 36"/>
              <a:gd name="T7" fmla="*/ 2147483647 h 36"/>
              <a:gd name="T8" fmla="*/ 2147483647 w 36"/>
              <a:gd name="T9" fmla="*/ 2147483647 h 36"/>
              <a:gd name="T10" fmla="*/ 2147483647 w 36"/>
              <a:gd name="T11" fmla="*/ 2147483647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36"/>
              <a:gd name="T20" fmla="*/ 36 w 36"/>
              <a:gd name="T21" fmla="*/ 36 h 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36">
                <a:moveTo>
                  <a:pt x="36" y="36"/>
                </a:moveTo>
                <a:lnTo>
                  <a:pt x="18" y="0"/>
                </a:lnTo>
                <a:lnTo>
                  <a:pt x="0" y="36"/>
                </a:lnTo>
                <a:lnTo>
                  <a:pt x="18" y="25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6" name="Freeform 28"/>
          <p:cNvSpPr>
            <a:spLocks/>
          </p:cNvSpPr>
          <p:nvPr/>
        </p:nvSpPr>
        <p:spPr bwMode="auto">
          <a:xfrm>
            <a:off x="4878388" y="3035328"/>
            <a:ext cx="277812" cy="285750"/>
          </a:xfrm>
          <a:custGeom>
            <a:avLst/>
            <a:gdLst>
              <a:gd name="T0" fmla="*/ 2147483647 w 127"/>
              <a:gd name="T1" fmla="*/ 2147483647 h 131"/>
              <a:gd name="T2" fmla="*/ 2147483647 w 127"/>
              <a:gd name="T3" fmla="*/ 0 h 131"/>
              <a:gd name="T4" fmla="*/ 2147483647 w 127"/>
              <a:gd name="T5" fmla="*/ 0 h 131"/>
              <a:gd name="T6" fmla="*/ 2147483647 w 127"/>
              <a:gd name="T7" fmla="*/ 0 h 131"/>
              <a:gd name="T8" fmla="*/ 0 w 127"/>
              <a:gd name="T9" fmla="*/ 0 h 131"/>
              <a:gd name="T10" fmla="*/ 0 w 127"/>
              <a:gd name="T11" fmla="*/ 2147483647 h 131"/>
              <a:gd name="T12" fmla="*/ 0 w 127"/>
              <a:gd name="T13" fmla="*/ 2147483647 h 131"/>
              <a:gd name="T14" fmla="*/ 0 w 127"/>
              <a:gd name="T15" fmla="*/ 2147483647 h 131"/>
              <a:gd name="T16" fmla="*/ 0 w 127"/>
              <a:gd name="T17" fmla="*/ 2147483647 h 131"/>
              <a:gd name="T18" fmla="*/ 2147483647 w 127"/>
              <a:gd name="T19" fmla="*/ 2147483647 h 131"/>
              <a:gd name="T20" fmla="*/ 2147483647 w 127"/>
              <a:gd name="T21" fmla="*/ 2147483647 h 131"/>
              <a:gd name="T22" fmla="*/ 2147483647 w 127"/>
              <a:gd name="T23" fmla="*/ 2147483647 h 131"/>
              <a:gd name="T24" fmla="*/ 2147483647 w 127"/>
              <a:gd name="T25" fmla="*/ 2147483647 h 131"/>
              <a:gd name="T26" fmla="*/ 2147483647 w 127"/>
              <a:gd name="T27" fmla="*/ 2147483647 h 131"/>
              <a:gd name="T28" fmla="*/ 2147483647 w 127"/>
              <a:gd name="T29" fmla="*/ 2147483647 h 131"/>
              <a:gd name="T30" fmla="*/ 2147483647 w 127"/>
              <a:gd name="T31" fmla="*/ 2147483647 h 131"/>
              <a:gd name="T32" fmla="*/ 2147483647 w 127"/>
              <a:gd name="T33" fmla="*/ 2147483647 h 131"/>
              <a:gd name="T34" fmla="*/ 2147483647 w 127"/>
              <a:gd name="T35" fmla="*/ 2147483647 h 131"/>
              <a:gd name="T36" fmla="*/ 2147483647 w 127"/>
              <a:gd name="T37" fmla="*/ 2147483647 h 1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7"/>
              <a:gd name="T58" fmla="*/ 0 h 131"/>
              <a:gd name="T59" fmla="*/ 127 w 127"/>
              <a:gd name="T60" fmla="*/ 131 h 13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7" h="131">
                <a:moveTo>
                  <a:pt x="3" y="1"/>
                </a:move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123" y="131"/>
                </a:lnTo>
                <a:lnTo>
                  <a:pt x="124" y="131"/>
                </a:lnTo>
                <a:lnTo>
                  <a:pt x="125" y="131"/>
                </a:lnTo>
                <a:lnTo>
                  <a:pt x="126" y="131"/>
                </a:lnTo>
                <a:lnTo>
                  <a:pt x="127" y="130"/>
                </a:lnTo>
                <a:lnTo>
                  <a:pt x="127" y="129"/>
                </a:lnTo>
                <a:lnTo>
                  <a:pt x="126" y="129"/>
                </a:lnTo>
                <a:lnTo>
                  <a:pt x="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7" name="Freeform 29"/>
          <p:cNvSpPr>
            <a:spLocks/>
          </p:cNvSpPr>
          <p:nvPr/>
        </p:nvSpPr>
        <p:spPr bwMode="auto">
          <a:xfrm>
            <a:off x="5148263" y="3641753"/>
            <a:ext cx="92075" cy="144463"/>
          </a:xfrm>
          <a:custGeom>
            <a:avLst/>
            <a:gdLst>
              <a:gd name="T0" fmla="*/ 2147483647 w 42"/>
              <a:gd name="T1" fmla="*/ 2147483647 h 66"/>
              <a:gd name="T2" fmla="*/ 2147483647 w 42"/>
              <a:gd name="T3" fmla="*/ 2147483647 h 66"/>
              <a:gd name="T4" fmla="*/ 2147483647 w 42"/>
              <a:gd name="T5" fmla="*/ 2147483647 h 66"/>
              <a:gd name="T6" fmla="*/ 2147483647 w 42"/>
              <a:gd name="T7" fmla="*/ 2147483647 h 66"/>
              <a:gd name="T8" fmla="*/ 2147483647 w 42"/>
              <a:gd name="T9" fmla="*/ 2147483647 h 66"/>
              <a:gd name="T10" fmla="*/ 2147483647 w 42"/>
              <a:gd name="T11" fmla="*/ 2147483647 h 66"/>
              <a:gd name="T12" fmla="*/ 2147483647 w 42"/>
              <a:gd name="T13" fmla="*/ 2147483647 h 66"/>
              <a:gd name="T14" fmla="*/ 0 w 42"/>
              <a:gd name="T15" fmla="*/ 2147483647 h 66"/>
              <a:gd name="T16" fmla="*/ 0 w 42"/>
              <a:gd name="T17" fmla="*/ 2147483647 h 66"/>
              <a:gd name="T18" fmla="*/ 0 w 42"/>
              <a:gd name="T19" fmla="*/ 2147483647 h 66"/>
              <a:gd name="T20" fmla="*/ 0 w 42"/>
              <a:gd name="T21" fmla="*/ 2147483647 h 66"/>
              <a:gd name="T22" fmla="*/ 2147483647 w 42"/>
              <a:gd name="T23" fmla="*/ 2147483647 h 66"/>
              <a:gd name="T24" fmla="*/ 2147483647 w 42"/>
              <a:gd name="T25" fmla="*/ 2147483647 h 66"/>
              <a:gd name="T26" fmla="*/ 2147483647 w 42"/>
              <a:gd name="T27" fmla="*/ 2147483647 h 66"/>
              <a:gd name="T28" fmla="*/ 2147483647 w 42"/>
              <a:gd name="T29" fmla="*/ 2147483647 h 66"/>
              <a:gd name="T30" fmla="*/ 2147483647 w 42"/>
              <a:gd name="T31" fmla="*/ 2147483647 h 66"/>
              <a:gd name="T32" fmla="*/ 2147483647 w 42"/>
              <a:gd name="T33" fmla="*/ 0 h 66"/>
              <a:gd name="T34" fmla="*/ 2147483647 w 42"/>
              <a:gd name="T35" fmla="*/ 0 h 66"/>
              <a:gd name="T36" fmla="*/ 2147483647 w 42"/>
              <a:gd name="T37" fmla="*/ 2147483647 h 66"/>
              <a:gd name="T38" fmla="*/ 2147483647 w 42"/>
              <a:gd name="T39" fmla="*/ 2147483647 h 66"/>
              <a:gd name="T40" fmla="*/ 2147483647 w 42"/>
              <a:gd name="T41" fmla="*/ 2147483647 h 66"/>
              <a:gd name="T42" fmla="*/ 2147483647 w 42"/>
              <a:gd name="T43" fmla="*/ 2147483647 h 66"/>
              <a:gd name="T44" fmla="*/ 2147483647 w 42"/>
              <a:gd name="T45" fmla="*/ 2147483647 h 66"/>
              <a:gd name="T46" fmla="*/ 2147483647 w 42"/>
              <a:gd name="T47" fmla="*/ 2147483647 h 66"/>
              <a:gd name="T48" fmla="*/ 2147483647 w 42"/>
              <a:gd name="T49" fmla="*/ 2147483647 h 66"/>
              <a:gd name="T50" fmla="*/ 2147483647 w 42"/>
              <a:gd name="T51" fmla="*/ 2147483647 h 66"/>
              <a:gd name="T52" fmla="*/ 2147483647 w 42"/>
              <a:gd name="T53" fmla="*/ 2147483647 h 66"/>
              <a:gd name="T54" fmla="*/ 2147483647 w 42"/>
              <a:gd name="T55" fmla="*/ 2147483647 h 66"/>
              <a:gd name="T56" fmla="*/ 2147483647 w 42"/>
              <a:gd name="T57" fmla="*/ 2147483647 h 66"/>
              <a:gd name="T58" fmla="*/ 2147483647 w 42"/>
              <a:gd name="T59" fmla="*/ 2147483647 h 66"/>
              <a:gd name="T60" fmla="*/ 2147483647 w 42"/>
              <a:gd name="T61" fmla="*/ 2147483647 h 66"/>
              <a:gd name="T62" fmla="*/ 2147483647 w 42"/>
              <a:gd name="T63" fmla="*/ 2147483647 h 6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2"/>
              <a:gd name="T97" fmla="*/ 0 h 66"/>
              <a:gd name="T98" fmla="*/ 42 w 42"/>
              <a:gd name="T99" fmla="*/ 66 h 6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2" h="66">
                <a:moveTo>
                  <a:pt x="17" y="66"/>
                </a:moveTo>
                <a:lnTo>
                  <a:pt x="8" y="42"/>
                </a:lnTo>
                <a:lnTo>
                  <a:pt x="7" y="40"/>
                </a:lnTo>
                <a:lnTo>
                  <a:pt x="6" y="38"/>
                </a:lnTo>
                <a:lnTo>
                  <a:pt x="4" y="35"/>
                </a:lnTo>
                <a:lnTo>
                  <a:pt x="1" y="33"/>
                </a:lnTo>
                <a:lnTo>
                  <a:pt x="1" y="32"/>
                </a:lnTo>
                <a:lnTo>
                  <a:pt x="0" y="30"/>
                </a:lnTo>
                <a:lnTo>
                  <a:pt x="0" y="27"/>
                </a:lnTo>
                <a:lnTo>
                  <a:pt x="0" y="24"/>
                </a:lnTo>
                <a:lnTo>
                  <a:pt x="0" y="16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6" y="3"/>
                </a:lnTo>
                <a:lnTo>
                  <a:pt x="8" y="1"/>
                </a:lnTo>
                <a:lnTo>
                  <a:pt x="15" y="0"/>
                </a:lnTo>
                <a:lnTo>
                  <a:pt x="21" y="0"/>
                </a:lnTo>
                <a:lnTo>
                  <a:pt x="27" y="1"/>
                </a:lnTo>
                <a:lnTo>
                  <a:pt x="32" y="3"/>
                </a:lnTo>
                <a:lnTo>
                  <a:pt x="35" y="5"/>
                </a:lnTo>
                <a:lnTo>
                  <a:pt x="38" y="8"/>
                </a:lnTo>
                <a:lnTo>
                  <a:pt x="40" y="11"/>
                </a:lnTo>
                <a:lnTo>
                  <a:pt x="42" y="15"/>
                </a:lnTo>
                <a:lnTo>
                  <a:pt x="42" y="20"/>
                </a:lnTo>
                <a:lnTo>
                  <a:pt x="42" y="25"/>
                </a:lnTo>
                <a:lnTo>
                  <a:pt x="40" y="30"/>
                </a:lnTo>
                <a:lnTo>
                  <a:pt x="32" y="38"/>
                </a:lnTo>
                <a:lnTo>
                  <a:pt x="24" y="53"/>
                </a:lnTo>
                <a:lnTo>
                  <a:pt x="23" y="66"/>
                </a:lnTo>
                <a:lnTo>
                  <a:pt x="17" y="66"/>
                </a:lnTo>
                <a:close/>
              </a:path>
            </a:pathLst>
          </a:custGeom>
          <a:solidFill>
            <a:srgbClr val="969696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5972175" y="4610128"/>
            <a:ext cx="763588" cy="542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 flipV="1">
            <a:off x="6964363" y="3619528"/>
            <a:ext cx="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Freeform 32"/>
          <p:cNvSpPr>
            <a:spLocks/>
          </p:cNvSpPr>
          <p:nvPr/>
        </p:nvSpPr>
        <p:spPr bwMode="auto">
          <a:xfrm>
            <a:off x="6859588" y="3724303"/>
            <a:ext cx="122237" cy="1473200"/>
          </a:xfrm>
          <a:custGeom>
            <a:avLst/>
            <a:gdLst>
              <a:gd name="T0" fmla="*/ 2147483647 w 56"/>
              <a:gd name="T1" fmla="*/ 2147483647 h 672"/>
              <a:gd name="T2" fmla="*/ 0 w 56"/>
              <a:gd name="T3" fmla="*/ 2147483647 h 672"/>
              <a:gd name="T4" fmla="*/ 2147483647 w 56"/>
              <a:gd name="T5" fmla="*/ 2147483647 h 672"/>
              <a:gd name="T6" fmla="*/ 0 w 56"/>
              <a:gd name="T7" fmla="*/ 2147483647 h 672"/>
              <a:gd name="T8" fmla="*/ 2147483647 w 56"/>
              <a:gd name="T9" fmla="*/ 2147483647 h 672"/>
              <a:gd name="T10" fmla="*/ 0 w 56"/>
              <a:gd name="T11" fmla="*/ 2147483647 h 672"/>
              <a:gd name="T12" fmla="*/ 2147483647 w 56"/>
              <a:gd name="T13" fmla="*/ 2147483647 h 672"/>
              <a:gd name="T14" fmla="*/ 2147483647 w 56"/>
              <a:gd name="T15" fmla="*/ 0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"/>
              <a:gd name="T25" fmla="*/ 0 h 672"/>
              <a:gd name="T26" fmla="*/ 56 w 56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" h="672">
                <a:moveTo>
                  <a:pt x="48" y="672"/>
                </a:moveTo>
                <a:cubicBezTo>
                  <a:pt x="24" y="640"/>
                  <a:pt x="0" y="608"/>
                  <a:pt x="0" y="576"/>
                </a:cubicBezTo>
                <a:cubicBezTo>
                  <a:pt x="0" y="544"/>
                  <a:pt x="48" y="520"/>
                  <a:pt x="48" y="480"/>
                </a:cubicBezTo>
                <a:cubicBezTo>
                  <a:pt x="48" y="440"/>
                  <a:pt x="0" y="376"/>
                  <a:pt x="0" y="336"/>
                </a:cubicBezTo>
                <a:cubicBezTo>
                  <a:pt x="0" y="296"/>
                  <a:pt x="48" y="272"/>
                  <a:pt x="48" y="240"/>
                </a:cubicBezTo>
                <a:cubicBezTo>
                  <a:pt x="48" y="208"/>
                  <a:pt x="0" y="176"/>
                  <a:pt x="0" y="144"/>
                </a:cubicBezTo>
                <a:cubicBezTo>
                  <a:pt x="0" y="112"/>
                  <a:pt x="40" y="72"/>
                  <a:pt x="48" y="48"/>
                </a:cubicBezTo>
                <a:cubicBezTo>
                  <a:pt x="56" y="24"/>
                  <a:pt x="48" y="8"/>
                  <a:pt x="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 flipV="1">
            <a:off x="7253288" y="3741766"/>
            <a:ext cx="0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2" name="Freeform 34"/>
          <p:cNvSpPr>
            <a:spLocks/>
          </p:cNvSpPr>
          <p:nvPr/>
        </p:nvSpPr>
        <p:spPr bwMode="auto">
          <a:xfrm>
            <a:off x="7148513" y="3848128"/>
            <a:ext cx="122237" cy="1471613"/>
          </a:xfrm>
          <a:custGeom>
            <a:avLst/>
            <a:gdLst>
              <a:gd name="T0" fmla="*/ 2147483647 w 56"/>
              <a:gd name="T1" fmla="*/ 2147483647 h 672"/>
              <a:gd name="T2" fmla="*/ 0 w 56"/>
              <a:gd name="T3" fmla="*/ 2147483647 h 672"/>
              <a:gd name="T4" fmla="*/ 2147483647 w 56"/>
              <a:gd name="T5" fmla="*/ 2147483647 h 672"/>
              <a:gd name="T6" fmla="*/ 0 w 56"/>
              <a:gd name="T7" fmla="*/ 2147483647 h 672"/>
              <a:gd name="T8" fmla="*/ 2147483647 w 56"/>
              <a:gd name="T9" fmla="*/ 2147483647 h 672"/>
              <a:gd name="T10" fmla="*/ 0 w 56"/>
              <a:gd name="T11" fmla="*/ 2147483647 h 672"/>
              <a:gd name="T12" fmla="*/ 2147483647 w 56"/>
              <a:gd name="T13" fmla="*/ 2147483647 h 672"/>
              <a:gd name="T14" fmla="*/ 2147483647 w 56"/>
              <a:gd name="T15" fmla="*/ 0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"/>
              <a:gd name="T25" fmla="*/ 0 h 672"/>
              <a:gd name="T26" fmla="*/ 56 w 56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" h="672">
                <a:moveTo>
                  <a:pt x="48" y="672"/>
                </a:moveTo>
                <a:cubicBezTo>
                  <a:pt x="24" y="640"/>
                  <a:pt x="0" y="608"/>
                  <a:pt x="0" y="576"/>
                </a:cubicBezTo>
                <a:cubicBezTo>
                  <a:pt x="0" y="544"/>
                  <a:pt x="48" y="520"/>
                  <a:pt x="48" y="480"/>
                </a:cubicBezTo>
                <a:cubicBezTo>
                  <a:pt x="48" y="440"/>
                  <a:pt x="0" y="376"/>
                  <a:pt x="0" y="336"/>
                </a:cubicBezTo>
                <a:cubicBezTo>
                  <a:pt x="0" y="296"/>
                  <a:pt x="48" y="272"/>
                  <a:pt x="48" y="240"/>
                </a:cubicBezTo>
                <a:cubicBezTo>
                  <a:pt x="48" y="208"/>
                  <a:pt x="0" y="176"/>
                  <a:pt x="0" y="144"/>
                </a:cubicBezTo>
                <a:cubicBezTo>
                  <a:pt x="0" y="112"/>
                  <a:pt x="40" y="72"/>
                  <a:pt x="48" y="48"/>
                </a:cubicBezTo>
                <a:cubicBezTo>
                  <a:pt x="56" y="24"/>
                  <a:pt x="48" y="8"/>
                  <a:pt x="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7418388" y="4756178"/>
            <a:ext cx="3540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~+4</a:t>
            </a:r>
            <a:endParaRPr lang="de-DE" sz="3200"/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3209925" y="4984778"/>
            <a:ext cx="1038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/>
              <a:t>-11 to +4</a:t>
            </a:r>
          </a:p>
          <a:p>
            <a:pPr algn="ctr"/>
            <a:r>
              <a:rPr lang="en-US" sz="2000" b="1"/>
              <a:t>0 to +4*</a:t>
            </a:r>
            <a:endParaRPr lang="de-DE" sz="2000"/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5106988" y="2989291"/>
            <a:ext cx="344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+20</a:t>
            </a:r>
            <a:endParaRPr lang="de-DE" sz="3200"/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5448300" y="4040216"/>
            <a:ext cx="342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ym typeface="Symbol" charset="0"/>
              </a:rPr>
              <a:t></a:t>
            </a:r>
            <a:r>
              <a:rPr lang="en-US" sz="1600" b="1"/>
              <a:t>+4</a:t>
            </a:r>
            <a:endParaRPr lang="de-DE" sz="3200"/>
          </a:p>
        </p:txBody>
      </p:sp>
      <p:sp>
        <p:nvSpPr>
          <p:cNvPr id="32807" name="Rectangle 41"/>
          <p:cNvSpPr>
            <a:spLocks noChangeArrowheads="1"/>
          </p:cNvSpPr>
          <p:nvPr/>
        </p:nvSpPr>
        <p:spPr bwMode="auto">
          <a:xfrm>
            <a:off x="1600200" y="2451128"/>
            <a:ext cx="881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+3 to +14</a:t>
            </a:r>
            <a:endParaRPr lang="de-DE" sz="3200"/>
          </a:p>
        </p:txBody>
      </p:sp>
      <p:sp>
        <p:nvSpPr>
          <p:cNvPr id="32808" name="Rectangle 42"/>
          <p:cNvSpPr>
            <a:spLocks noChangeArrowheads="1"/>
          </p:cNvSpPr>
          <p:nvPr/>
        </p:nvSpPr>
        <p:spPr bwMode="auto">
          <a:xfrm>
            <a:off x="3319463" y="3094066"/>
            <a:ext cx="344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+20</a:t>
            </a:r>
            <a:endParaRPr lang="de-DE" sz="3200"/>
          </a:p>
        </p:txBody>
      </p:sp>
      <p:sp>
        <p:nvSpPr>
          <p:cNvPr id="32809" name="Rectangle 43"/>
          <p:cNvSpPr>
            <a:spLocks noChangeArrowheads="1"/>
          </p:cNvSpPr>
          <p:nvPr/>
        </p:nvSpPr>
        <p:spPr bwMode="auto">
          <a:xfrm>
            <a:off x="5324475" y="3821141"/>
            <a:ext cx="631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forearc</a:t>
            </a:r>
            <a:endParaRPr lang="de-DE" sz="3200"/>
          </a:p>
        </p:txBody>
      </p:sp>
      <p:sp>
        <p:nvSpPr>
          <p:cNvPr id="32810" name="Rectangle 44"/>
          <p:cNvSpPr>
            <a:spLocks noChangeArrowheads="1"/>
          </p:cNvSpPr>
          <p:nvPr/>
        </p:nvSpPr>
        <p:spPr bwMode="auto">
          <a:xfrm>
            <a:off x="3324225" y="2673378"/>
            <a:ext cx="1095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decollement</a:t>
            </a:r>
            <a:endParaRPr lang="de-DE" sz="3200"/>
          </a:p>
        </p:txBody>
      </p:sp>
      <p:sp>
        <p:nvSpPr>
          <p:cNvPr id="32811" name="Rectangle 45"/>
          <p:cNvSpPr>
            <a:spLocks noChangeArrowheads="1"/>
          </p:cNvSpPr>
          <p:nvPr/>
        </p:nvSpPr>
        <p:spPr bwMode="auto">
          <a:xfrm>
            <a:off x="6684963" y="2682903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island arc</a:t>
            </a:r>
            <a:endParaRPr lang="de-DE" sz="3200"/>
          </a:p>
        </p:txBody>
      </p:sp>
      <p:sp>
        <p:nvSpPr>
          <p:cNvPr id="32812" name="Rectangle 46"/>
          <p:cNvSpPr>
            <a:spLocks noChangeArrowheads="1"/>
          </p:cNvSpPr>
          <p:nvPr/>
        </p:nvSpPr>
        <p:spPr bwMode="auto">
          <a:xfrm>
            <a:off x="3640138" y="2882928"/>
            <a:ext cx="373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fluid</a:t>
            </a:r>
            <a:endParaRPr lang="de-DE" sz="3200"/>
          </a:p>
        </p:txBody>
      </p:sp>
      <p:sp>
        <p:nvSpPr>
          <p:cNvPr id="32813" name="Line 47"/>
          <p:cNvSpPr>
            <a:spLocks noChangeShapeType="1"/>
          </p:cNvSpPr>
          <p:nvPr/>
        </p:nvSpPr>
        <p:spPr bwMode="auto">
          <a:xfrm>
            <a:off x="1241425" y="3409978"/>
            <a:ext cx="0" cy="2417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4" name="Line 48"/>
          <p:cNvSpPr>
            <a:spLocks noChangeShapeType="1"/>
          </p:cNvSpPr>
          <p:nvPr/>
        </p:nvSpPr>
        <p:spPr bwMode="auto">
          <a:xfrm>
            <a:off x="1030288" y="4040216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5" name="Line 49"/>
          <p:cNvSpPr>
            <a:spLocks noChangeShapeType="1"/>
          </p:cNvSpPr>
          <p:nvPr/>
        </p:nvSpPr>
        <p:spPr bwMode="auto">
          <a:xfrm>
            <a:off x="1030288" y="4672041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6" name="Line 50"/>
          <p:cNvSpPr>
            <a:spLocks noChangeShapeType="1"/>
          </p:cNvSpPr>
          <p:nvPr/>
        </p:nvSpPr>
        <p:spPr bwMode="auto">
          <a:xfrm>
            <a:off x="1030288" y="5302278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7" name="Line 51"/>
          <p:cNvSpPr>
            <a:spLocks noChangeShapeType="1"/>
          </p:cNvSpPr>
          <p:nvPr/>
        </p:nvSpPr>
        <p:spPr bwMode="auto">
          <a:xfrm>
            <a:off x="1030288" y="5827741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8" name="Line 52"/>
          <p:cNvSpPr>
            <a:spLocks noChangeShapeType="1"/>
          </p:cNvSpPr>
          <p:nvPr/>
        </p:nvSpPr>
        <p:spPr bwMode="auto">
          <a:xfrm>
            <a:off x="1030288" y="3409978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9" name="Rectangle 53"/>
          <p:cNvSpPr>
            <a:spLocks noChangeArrowheads="1"/>
          </p:cNvSpPr>
          <p:nvPr/>
        </p:nvSpPr>
        <p:spPr bwMode="auto">
          <a:xfrm>
            <a:off x="820738" y="332425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0</a:t>
            </a:r>
            <a:endParaRPr lang="de-DE" sz="2800"/>
          </a:p>
        </p:txBody>
      </p:sp>
      <p:sp>
        <p:nvSpPr>
          <p:cNvPr id="32820" name="Rectangle 54"/>
          <p:cNvSpPr>
            <a:spLocks noChangeArrowheads="1"/>
          </p:cNvSpPr>
          <p:nvPr/>
        </p:nvSpPr>
        <p:spPr bwMode="auto">
          <a:xfrm>
            <a:off x="714375" y="3898928"/>
            <a:ext cx="247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30 </a:t>
            </a:r>
            <a:endParaRPr lang="de-DE" sz="2800"/>
          </a:p>
        </p:txBody>
      </p:sp>
      <p:sp>
        <p:nvSpPr>
          <p:cNvPr id="32821" name="Rectangle 55"/>
          <p:cNvSpPr>
            <a:spLocks noChangeArrowheads="1"/>
          </p:cNvSpPr>
          <p:nvPr/>
        </p:nvSpPr>
        <p:spPr bwMode="auto">
          <a:xfrm>
            <a:off x="714375" y="4529166"/>
            <a:ext cx="247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60 </a:t>
            </a:r>
            <a:endParaRPr lang="de-DE" sz="2800"/>
          </a:p>
        </p:txBody>
      </p:sp>
      <p:sp>
        <p:nvSpPr>
          <p:cNvPr id="32822" name="Rectangle 56"/>
          <p:cNvSpPr>
            <a:spLocks noChangeArrowheads="1"/>
          </p:cNvSpPr>
          <p:nvPr/>
        </p:nvSpPr>
        <p:spPr bwMode="auto">
          <a:xfrm>
            <a:off x="714375" y="5160991"/>
            <a:ext cx="247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90 </a:t>
            </a:r>
            <a:endParaRPr lang="de-DE" sz="2800"/>
          </a:p>
        </p:txBody>
      </p:sp>
      <p:sp>
        <p:nvSpPr>
          <p:cNvPr id="32823" name="Rectangle 57"/>
          <p:cNvSpPr>
            <a:spLocks noChangeArrowheads="1"/>
          </p:cNvSpPr>
          <p:nvPr/>
        </p:nvSpPr>
        <p:spPr bwMode="auto">
          <a:xfrm>
            <a:off x="609600" y="5686453"/>
            <a:ext cx="3460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120 </a:t>
            </a:r>
            <a:endParaRPr lang="de-DE" sz="2800"/>
          </a:p>
        </p:txBody>
      </p:sp>
      <p:sp>
        <p:nvSpPr>
          <p:cNvPr id="32824" name="Rectangle 58"/>
          <p:cNvSpPr>
            <a:spLocks noChangeArrowheads="1"/>
          </p:cNvSpPr>
          <p:nvPr/>
        </p:nvSpPr>
        <p:spPr bwMode="auto">
          <a:xfrm>
            <a:off x="1030288" y="2989291"/>
            <a:ext cx="2365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km</a:t>
            </a:r>
            <a:endParaRPr lang="de-DE" sz="2800"/>
          </a:p>
        </p:txBody>
      </p:sp>
      <p:sp>
        <p:nvSpPr>
          <p:cNvPr id="32825" name="Text Box 59"/>
          <p:cNvSpPr txBox="1">
            <a:spLocks noChangeArrowheads="1"/>
          </p:cNvSpPr>
          <p:nvPr/>
        </p:nvSpPr>
        <p:spPr bwMode="auto">
          <a:xfrm>
            <a:off x="914400" y="564293"/>
            <a:ext cx="7391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0000FF"/>
                </a:solidFill>
                <a:cs typeface="Times New Roman" charset="0"/>
              </a:rPr>
              <a:t>Can Li be used to trace recycling?</a:t>
            </a:r>
            <a:endParaRPr lang="en-US" sz="3200" b="1" dirty="0">
              <a:solidFill>
                <a:srgbClr val="0000FF"/>
              </a:solidFill>
              <a:cs typeface="Times New Roman" charset="0"/>
            </a:endParaRPr>
          </a:p>
        </p:txBody>
      </p:sp>
      <p:sp>
        <p:nvSpPr>
          <p:cNvPr id="32826" name="Text Box 60"/>
          <p:cNvSpPr txBox="1">
            <a:spLocks noChangeArrowheads="1"/>
          </p:cNvSpPr>
          <p:nvPr/>
        </p:nvSpPr>
        <p:spPr bwMode="auto">
          <a:xfrm>
            <a:off x="6292850" y="6477000"/>
            <a:ext cx="2805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 dirty="0"/>
              <a:t>After Zack et al., 2003, EPSL</a:t>
            </a:r>
          </a:p>
        </p:txBody>
      </p:sp>
      <p:sp>
        <p:nvSpPr>
          <p:cNvPr id="32827" name="Line 61"/>
          <p:cNvSpPr>
            <a:spLocks noChangeShapeType="1"/>
          </p:cNvSpPr>
          <p:nvPr/>
        </p:nvSpPr>
        <p:spPr bwMode="auto">
          <a:xfrm flipV="1">
            <a:off x="4495800" y="4908578"/>
            <a:ext cx="1219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8" name="Rectangle 62"/>
          <p:cNvSpPr>
            <a:spLocks noChangeArrowheads="1"/>
          </p:cNvSpPr>
          <p:nvPr/>
        </p:nvSpPr>
        <p:spPr bwMode="auto">
          <a:xfrm>
            <a:off x="3149600" y="4654578"/>
            <a:ext cx="1058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eclogite</a:t>
            </a:r>
          </a:p>
        </p:txBody>
      </p:sp>
      <p:sp>
        <p:nvSpPr>
          <p:cNvPr id="32829" name="Rectangle 63"/>
          <p:cNvSpPr>
            <a:spLocks noChangeArrowheads="1"/>
          </p:cNvSpPr>
          <p:nvPr/>
        </p:nvSpPr>
        <p:spPr bwMode="auto">
          <a:xfrm>
            <a:off x="1643063" y="4832378"/>
            <a:ext cx="11001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latin typeface="Symbol" charset="0"/>
              </a:rPr>
              <a:t>d</a:t>
            </a:r>
            <a:r>
              <a:rPr lang="en-US" sz="4400" baseline="30000"/>
              <a:t>7</a:t>
            </a:r>
            <a:r>
              <a:rPr lang="en-US" sz="4400"/>
              <a:t>Li</a:t>
            </a:r>
          </a:p>
        </p:txBody>
      </p:sp>
      <p:sp>
        <p:nvSpPr>
          <p:cNvPr id="32831" name="Rectangle 65"/>
          <p:cNvSpPr>
            <a:spLocks noChangeArrowheads="1"/>
          </p:cNvSpPr>
          <p:nvPr/>
        </p:nvSpPr>
        <p:spPr bwMode="auto">
          <a:xfrm>
            <a:off x="76200" y="6445250"/>
            <a:ext cx="2273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i="1"/>
              <a:t>*Marschall et al. (2007)</a:t>
            </a:r>
            <a:endParaRPr lang="en-US" sz="1400"/>
          </a:p>
        </p:txBody>
      </p:sp>
      <p:sp>
        <p:nvSpPr>
          <p:cNvPr id="32832" name="Rectangle 10"/>
          <p:cNvSpPr>
            <a:spLocks noChangeArrowheads="1"/>
          </p:cNvSpPr>
          <p:nvPr/>
        </p:nvSpPr>
        <p:spPr bwMode="auto">
          <a:xfrm>
            <a:off x="2057400" y="2833716"/>
            <a:ext cx="9350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sediments</a:t>
            </a:r>
            <a:endParaRPr lang="de-DE" sz="1600"/>
          </a:p>
        </p:txBody>
      </p:sp>
      <p:sp>
        <p:nvSpPr>
          <p:cNvPr id="32833" name="Rectangle 41"/>
          <p:cNvSpPr>
            <a:spLocks noChangeArrowheads="1"/>
          </p:cNvSpPr>
          <p:nvPr/>
        </p:nvSpPr>
        <p:spPr bwMode="auto">
          <a:xfrm>
            <a:off x="2057400" y="3062316"/>
            <a:ext cx="838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-5 to +15</a:t>
            </a:r>
            <a:endParaRPr lang="de-DE" sz="3200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172200" y="1174778"/>
            <a:ext cx="2895600" cy="1295400"/>
            <a:chOff x="6172200" y="838200"/>
            <a:chExt cx="2895600" cy="1295400"/>
          </a:xfrm>
        </p:grpSpPr>
        <p:sp>
          <p:nvSpPr>
            <p:cNvPr id="32835" name="Cloud Callout 68"/>
            <p:cNvSpPr>
              <a:spLocks noChangeArrowheads="1"/>
            </p:cNvSpPr>
            <p:nvPr/>
          </p:nvSpPr>
          <p:spPr bwMode="auto">
            <a:xfrm>
              <a:off x="6172200" y="838200"/>
              <a:ext cx="2895600" cy="1295400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rgbClr val="FEEAA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6" name="TextBox 65"/>
            <p:cNvSpPr txBox="1">
              <a:spLocks noChangeArrowheads="1"/>
            </p:cNvSpPr>
            <p:nvPr/>
          </p:nvSpPr>
          <p:spPr bwMode="auto">
            <a:xfrm>
              <a:off x="6629400" y="1074003"/>
              <a:ext cx="2362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>
                  <a:solidFill>
                    <a:srgbClr val="FF0000"/>
                  </a:solidFill>
                </a:rPr>
                <a:t>What do arc lavas tell us?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612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119" y="1422853"/>
            <a:ext cx="9570936" cy="5371971"/>
            <a:chOff x="53119" y="1422853"/>
            <a:chExt cx="9570936" cy="5371971"/>
          </a:xfrm>
        </p:grpSpPr>
        <p:grpSp>
          <p:nvGrpSpPr>
            <p:cNvPr id="10" name="Group 9"/>
            <p:cNvGrpSpPr/>
            <p:nvPr/>
          </p:nvGrpSpPr>
          <p:grpSpPr>
            <a:xfrm>
              <a:off x="53119" y="1422853"/>
              <a:ext cx="9570936" cy="5371971"/>
              <a:chOff x="53119" y="1422853"/>
              <a:chExt cx="9570936" cy="537197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3119" y="1422853"/>
                <a:ext cx="9570936" cy="4606719"/>
                <a:chOff x="53119" y="1422853"/>
                <a:chExt cx="9570936" cy="4606719"/>
              </a:xfrm>
            </p:grpSpPr>
            <p:pic>
              <p:nvPicPr>
                <p:cNvPr id="2" name="Picture 1" descr="Fig 2.p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-1989" b="52832"/>
                <a:stretch/>
              </p:blipFill>
              <p:spPr>
                <a:xfrm>
                  <a:off x="53119" y="1422853"/>
                  <a:ext cx="9570936" cy="4606719"/>
                </a:xfrm>
                <a:prstGeom prst="rect">
                  <a:avLst/>
                </a:prstGeom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1193444" y="1621740"/>
                  <a:ext cx="673225" cy="7190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8" name="Picture 7" descr="Fig 2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4" t="92624" r="12047" b="-70"/>
              <a:stretch/>
            </p:blipFill>
            <p:spPr>
              <a:xfrm>
                <a:off x="344825" y="6073565"/>
                <a:ext cx="7862550" cy="721259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465931" y="5877172"/>
                <a:ext cx="520825" cy="53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3119" y="4742844"/>
              <a:ext cx="673225" cy="16676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Box 59"/>
          <p:cNvSpPr txBox="1">
            <a:spLocks noChangeArrowheads="1"/>
          </p:cNvSpPr>
          <p:nvPr/>
        </p:nvSpPr>
        <p:spPr bwMode="auto">
          <a:xfrm>
            <a:off x="880534" y="218504"/>
            <a:ext cx="7391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0000FF"/>
                </a:solidFill>
                <a:cs typeface="Times New Roman" charset="0"/>
              </a:rPr>
              <a:t>Most arcs = MORB </a:t>
            </a:r>
            <a:r>
              <a:rPr lang="en-US" sz="3600" b="1" dirty="0" smtClean="0">
                <a:solidFill>
                  <a:srgbClr val="0000FF"/>
                </a:solidFill>
                <a:cs typeface="Times New Roman" charset="0"/>
              </a:rPr>
              <a:t>(maybe a bit heavier)</a:t>
            </a:r>
            <a:endParaRPr lang="en-US" sz="3200" b="1" dirty="0">
              <a:solidFill>
                <a:srgbClr val="0000FF"/>
              </a:solidFill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0987" y="2677412"/>
            <a:ext cx="2911574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Global Arc Lavas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0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825998" y="6104459"/>
            <a:ext cx="3048000" cy="36671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800" b="1">
                <a:latin typeface="Arial" charset="0"/>
              </a:rPr>
              <a:t>IN: fluids with slab Li &amp; B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597398" y="1989659"/>
            <a:ext cx="4114800" cy="36671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800" b="1">
                <a:latin typeface="Arial" charset="0"/>
              </a:rPr>
              <a:t>OUT: fluids with slab B, but little Li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85800" y="24553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b="1" dirty="0">
                <a:solidFill>
                  <a:srgbClr val="0000FF"/>
                </a:solidFill>
                <a:latin typeface="Arial" charset="0"/>
                <a:cs typeface="Times New Roman" charset="0"/>
              </a:rPr>
              <a:t>Mantle </a:t>
            </a:r>
            <a:r>
              <a:rPr lang="en-US" sz="3600" b="1" dirty="0" smtClean="0">
                <a:solidFill>
                  <a:srgbClr val="0000FF"/>
                </a:solidFill>
                <a:latin typeface="Arial" charset="0"/>
                <a:cs typeface="Times New Roman" charset="0"/>
              </a:rPr>
              <a:t>Retention 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  <a:cs typeface="Times New Roman" charset="0"/>
              </a:rPr>
              <a:t>of Lithium?</a:t>
            </a:r>
            <a:r>
              <a:rPr lang="en-US" sz="36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Arial" charset="0"/>
              </a:rPr>
            </a:br>
            <a:endParaRPr lang="en-US" sz="3600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7798" y="1097484"/>
            <a:ext cx="7391400" cy="6149975"/>
            <a:chOff x="76200" y="708025"/>
            <a:chExt cx="7391400" cy="6149975"/>
          </a:xfrm>
        </p:grpSpPr>
        <p:graphicFrame>
          <p:nvGraphicFramePr>
            <p:cNvPr id="2867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4654668"/>
                </p:ext>
              </p:extLst>
            </p:nvPr>
          </p:nvGraphicFramePr>
          <p:xfrm>
            <a:off x="76200" y="708025"/>
            <a:ext cx="7391400" cy="6073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1" name="CorelDRAW" r:id="rId3" imgW="7341009" imgH="6032090" progId="CorelDraw.Graphic.8">
                    <p:embed/>
                  </p:oleObj>
                </mc:Choice>
                <mc:Fallback>
                  <p:oleObj name="CorelDRAW" r:id="rId3" imgW="7341009" imgH="6032090" progId="CorelDraw.Graphic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" y="708025"/>
                          <a:ext cx="7391400" cy="6073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685800" y="4385733"/>
              <a:ext cx="3810000" cy="2472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787398" y="6172191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i="1" dirty="0">
                <a:solidFill>
                  <a:schemeClr val="tx2"/>
                </a:solidFill>
                <a:latin typeface="Arial" charset="0"/>
              </a:rPr>
              <a:t>From </a:t>
            </a:r>
            <a:r>
              <a:rPr lang="en-US" sz="1400" i="1" dirty="0" err="1">
                <a:solidFill>
                  <a:schemeClr val="tx2"/>
                </a:solidFill>
                <a:latin typeface="Arial" charset="0"/>
              </a:rPr>
              <a:t>Tomascak</a:t>
            </a:r>
            <a:r>
              <a:rPr lang="en-US" sz="1400" i="1" dirty="0">
                <a:solidFill>
                  <a:schemeClr val="tx2"/>
                </a:solidFill>
                <a:latin typeface="Arial" charset="0"/>
              </a:rPr>
              <a:t> et al. (EPSL,2002)</a:t>
            </a:r>
          </a:p>
        </p:txBody>
      </p:sp>
    </p:spTree>
    <p:extLst>
      <p:ext uri="{BB962C8B-B14F-4D97-AF65-F5344CB8AC3E}">
        <p14:creationId xmlns:p14="http://schemas.microsoft.com/office/powerpoint/2010/main" val="44379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bineh figu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1237963"/>
            <a:ext cx="8164516" cy="5560316"/>
          </a:xfrm>
          <a:prstGeom prst="rect">
            <a:avLst/>
          </a:prstGeom>
        </p:spPr>
      </p:pic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6139840" y="6477000"/>
            <a:ext cx="30739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 dirty="0" err="1" smtClean="0"/>
              <a:t>Labanieh</a:t>
            </a:r>
            <a:r>
              <a:rPr lang="en-US" sz="1600" i="1" dirty="0" smtClean="0"/>
              <a:t> et al., 2012, J. Petrol.</a:t>
            </a:r>
            <a:endParaRPr lang="en-US" sz="1600" i="1" dirty="0"/>
          </a:p>
        </p:txBody>
      </p:sp>
      <p:sp>
        <p:nvSpPr>
          <p:cNvPr id="6" name="Text Box 59"/>
          <p:cNvSpPr txBox="1">
            <a:spLocks noChangeArrowheads="1"/>
          </p:cNvSpPr>
          <p:nvPr/>
        </p:nvSpPr>
        <p:spPr bwMode="auto">
          <a:xfrm>
            <a:off x="914400" y="166519"/>
            <a:ext cx="7391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000FF"/>
                </a:solidFill>
                <a:cs typeface="Times New Roman" charset="0"/>
              </a:rPr>
              <a:t>The case for </a:t>
            </a:r>
            <a:r>
              <a:rPr lang="en-US" sz="3200" b="1" dirty="0" err="1" smtClean="0">
                <a:solidFill>
                  <a:srgbClr val="0000FF"/>
                </a:solidFill>
                <a:cs typeface="Times New Roman" charset="0"/>
              </a:rPr>
              <a:t>subducted</a:t>
            </a:r>
            <a:r>
              <a:rPr lang="en-US" sz="3200" b="1" dirty="0" smtClean="0">
                <a:solidFill>
                  <a:srgbClr val="0000FF"/>
                </a:solidFill>
                <a:cs typeface="Times New Roman" charset="0"/>
              </a:rPr>
              <a:t> sediments in the Lesser Antilles lavas</a:t>
            </a:r>
            <a:endParaRPr lang="en-US" sz="2800" b="1" dirty="0">
              <a:solidFill>
                <a:srgbClr val="0000FF"/>
              </a:solidFill>
              <a:cs typeface="Times New Roman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5003800" y="4686300"/>
            <a:ext cx="355600" cy="355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511800" y="4578350"/>
            <a:ext cx="355600" cy="355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905500" y="4349750"/>
            <a:ext cx="355600" cy="355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638550" y="1600200"/>
            <a:ext cx="273050" cy="27305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73500" y="1543050"/>
            <a:ext cx="127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Sediments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6033" y="2102882"/>
            <a:ext cx="572092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+10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+5</a:t>
            </a:r>
            <a:endParaRPr lang="en-US" dirty="0"/>
          </a:p>
          <a:p>
            <a:pPr algn="r"/>
            <a:endParaRPr lang="en-US" sz="1400" dirty="0" smtClean="0"/>
          </a:p>
          <a:p>
            <a:pPr algn="r"/>
            <a:r>
              <a:rPr lang="en-US" dirty="0" smtClean="0"/>
              <a:t>0</a:t>
            </a:r>
            <a:endParaRPr lang="en-US" dirty="0"/>
          </a:p>
          <a:p>
            <a:pPr algn="r"/>
            <a:endParaRPr lang="en-US" sz="2400" dirty="0" smtClean="0"/>
          </a:p>
          <a:p>
            <a:pPr algn="r"/>
            <a:r>
              <a:rPr lang="en-US" dirty="0" smtClean="0"/>
              <a:t>-5</a:t>
            </a:r>
            <a:endParaRPr lang="en-US" dirty="0"/>
          </a:p>
          <a:p>
            <a:pPr algn="r"/>
            <a:endParaRPr lang="en-US" sz="2000" dirty="0" smtClean="0"/>
          </a:p>
          <a:p>
            <a:pPr algn="r"/>
            <a:r>
              <a:rPr lang="en-US" dirty="0" smtClean="0"/>
              <a:t>-10</a:t>
            </a:r>
          </a:p>
          <a:p>
            <a:pPr algn="r"/>
            <a:endParaRPr lang="en-US" sz="1400" dirty="0"/>
          </a:p>
          <a:p>
            <a:pPr algn="r"/>
            <a:r>
              <a:rPr lang="en-US" dirty="0" smtClean="0"/>
              <a:t>-15</a:t>
            </a:r>
          </a:p>
          <a:p>
            <a:pPr algn="r"/>
            <a:endParaRPr lang="en-US" dirty="0" smtClean="0"/>
          </a:p>
          <a:p>
            <a:pPr algn="r"/>
            <a:endParaRPr lang="en-US" sz="400" dirty="0"/>
          </a:p>
          <a:p>
            <a:pPr algn="r"/>
            <a:r>
              <a:rPr lang="en-US" dirty="0" smtClean="0"/>
              <a:t>-20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128000" y="2324100"/>
            <a:ext cx="635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01000" y="3314700"/>
            <a:ext cx="1778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13700" y="2870200"/>
            <a:ext cx="1778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01000" y="3962400"/>
            <a:ext cx="1778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13700" y="4584700"/>
            <a:ext cx="1778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01000" y="5035550"/>
            <a:ext cx="1778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001000" y="5664200"/>
            <a:ext cx="1778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517900" y="1543050"/>
            <a:ext cx="1739900" cy="4381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2" y="338668"/>
            <a:ext cx="7712818" cy="64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2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37022" y="268119"/>
            <a:ext cx="8010078" cy="6017714"/>
            <a:chOff x="537022" y="268119"/>
            <a:chExt cx="8010078" cy="6017714"/>
          </a:xfrm>
        </p:grpSpPr>
        <p:grpSp>
          <p:nvGrpSpPr>
            <p:cNvPr id="10" name="Group 9"/>
            <p:cNvGrpSpPr/>
            <p:nvPr/>
          </p:nvGrpSpPr>
          <p:grpSpPr>
            <a:xfrm>
              <a:off x="537022" y="1043080"/>
              <a:ext cx="7969688" cy="5242753"/>
              <a:chOff x="537022" y="1043080"/>
              <a:chExt cx="7969688" cy="524275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37022" y="1043080"/>
                <a:ext cx="7969688" cy="5242753"/>
                <a:chOff x="537022" y="1043080"/>
                <a:chExt cx="7969688" cy="5242753"/>
              </a:xfrm>
            </p:grpSpPr>
            <p:pic>
              <p:nvPicPr>
                <p:cNvPr id="4" name="Picture 3" descr="Fig 6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2" y="1043080"/>
                  <a:ext cx="7969688" cy="5242753"/>
                </a:xfrm>
                <a:prstGeom prst="rect">
                  <a:avLst/>
                </a:prstGeom>
              </p:spPr>
            </p:pic>
            <p:sp>
              <p:nvSpPr>
                <p:cNvPr id="5" name="Rectangle 4"/>
                <p:cNvSpPr/>
                <p:nvPr/>
              </p:nvSpPr>
              <p:spPr>
                <a:xfrm>
                  <a:off x="1193800" y="3568700"/>
                  <a:ext cx="2044700" cy="901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041400" y="3733800"/>
                  <a:ext cx="1714500" cy="1854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1193800" y="5588000"/>
                <a:ext cx="73129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59"/>
            <p:cNvSpPr txBox="1">
              <a:spLocks noChangeArrowheads="1"/>
            </p:cNvSpPr>
            <p:nvPr/>
          </p:nvSpPr>
          <p:spPr bwMode="auto">
            <a:xfrm>
              <a:off x="660400" y="268119"/>
              <a:ext cx="7886700" cy="10156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200" b="1" dirty="0" smtClean="0">
                  <a:solidFill>
                    <a:srgbClr val="0000FF"/>
                  </a:solidFill>
                  <a:cs typeface="Times New Roman" charset="0"/>
                </a:rPr>
                <a:t>Global </a:t>
              </a:r>
              <a:r>
                <a:rPr lang="en-US" sz="3200" b="1" dirty="0" err="1" smtClean="0">
                  <a:solidFill>
                    <a:srgbClr val="0000FF"/>
                  </a:solidFill>
                  <a:cs typeface="Times New Roman" charset="0"/>
                </a:rPr>
                <a:t>Subducting</a:t>
              </a:r>
              <a:r>
                <a:rPr lang="en-US" sz="3200" b="1" dirty="0" smtClean="0">
                  <a:solidFill>
                    <a:srgbClr val="0000FF"/>
                  </a:solidFill>
                  <a:cs typeface="Times New Roman" charset="0"/>
                </a:rPr>
                <a:t> Sediments</a:t>
              </a:r>
            </a:p>
            <a:p>
              <a:pPr algn="ctr"/>
              <a:endParaRPr lang="en-US" sz="2800" b="1" dirty="0">
                <a:solidFill>
                  <a:srgbClr val="0000FF"/>
                </a:solidFill>
                <a:cs typeface="Times New Roman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45038" y="4342031"/>
            <a:ext cx="1835163" cy="1233269"/>
            <a:chOff x="1045038" y="4342031"/>
            <a:chExt cx="1835163" cy="1233269"/>
          </a:xfrm>
        </p:grpSpPr>
        <p:sp>
          <p:nvSpPr>
            <p:cNvPr id="11" name="Rectangle 10"/>
            <p:cNvSpPr/>
            <p:nvPr/>
          </p:nvSpPr>
          <p:spPr>
            <a:xfrm>
              <a:off x="2311400" y="5080000"/>
              <a:ext cx="355600" cy="4953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45038" y="4342031"/>
              <a:ext cx="183516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Site 543</a:t>
              </a:r>
            </a:p>
            <a:p>
              <a:pPr algn="ctr"/>
              <a:r>
                <a:rPr lang="en-US" sz="1400" i="1" dirty="0" err="1" smtClean="0">
                  <a:latin typeface="Arial"/>
                  <a:cs typeface="Arial"/>
                </a:rPr>
                <a:t>Bouman</a:t>
              </a:r>
              <a:r>
                <a:rPr lang="en-US" sz="1400" i="1" dirty="0" smtClean="0">
                  <a:latin typeface="Arial"/>
                  <a:cs typeface="Arial"/>
                </a:rPr>
                <a:t> et al., 2004 </a:t>
              </a:r>
              <a:endParaRPr lang="en-US" sz="1400" i="1" dirty="0">
                <a:latin typeface="Arial"/>
                <a:cs typeface="Arial"/>
              </a:endParaRPr>
            </a:p>
          </p:txBody>
        </p:sp>
      </p:grpSp>
      <p:sp>
        <p:nvSpPr>
          <p:cNvPr id="15" name="Text Box 60"/>
          <p:cNvSpPr txBox="1">
            <a:spLocks noChangeArrowheads="1"/>
          </p:cNvSpPr>
          <p:nvPr/>
        </p:nvSpPr>
        <p:spPr bwMode="auto">
          <a:xfrm>
            <a:off x="5970510" y="6477000"/>
            <a:ext cx="32596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 dirty="0" smtClean="0"/>
              <a:t>Averages from Plank, 2014, TOG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6850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14 at 1.43.38 PM.jpg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495" y="0"/>
            <a:ext cx="1033669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657" y="2933700"/>
            <a:ext cx="8540943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Our Project:</a:t>
            </a:r>
          </a:p>
          <a:p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Analyze </a:t>
            </a:r>
            <a:r>
              <a:rPr lang="en-US" sz="28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d</a:t>
            </a:r>
            <a:r>
              <a:rPr lang="en-US" sz="2800" baseline="30000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Li in </a:t>
            </a:r>
          </a:p>
          <a:p>
            <a:pPr marL="342900" indent="-1143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subducting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sediments</a:t>
            </a:r>
          </a:p>
          <a:p>
            <a:pPr marL="342900" indent="-1143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Martinque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lavas</a:t>
            </a:r>
          </a:p>
          <a:p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Do we see the sedimentary signature reappearing in the lavas?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8956" y="6413380"/>
            <a:ext cx="2455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</a:rPr>
              <a:t>Mt. </a:t>
            </a:r>
            <a:r>
              <a:rPr lang="en-US" sz="2000" i="1" dirty="0" err="1" smtClean="0">
                <a:solidFill>
                  <a:srgbClr val="FFFFFF"/>
                </a:solidFill>
              </a:rPr>
              <a:t>Pelée</a:t>
            </a:r>
            <a:r>
              <a:rPr lang="en-US" sz="2000" i="1" dirty="0" smtClean="0">
                <a:solidFill>
                  <a:srgbClr val="FFFFFF"/>
                </a:solidFill>
              </a:rPr>
              <a:t>, </a:t>
            </a:r>
            <a:r>
              <a:rPr lang="en-US" sz="2000" i="1" dirty="0" err="1" smtClean="0">
                <a:solidFill>
                  <a:srgbClr val="FFFFFF"/>
                </a:solidFill>
              </a:rPr>
              <a:t>Martinque</a:t>
            </a:r>
            <a:endParaRPr lang="en-US" sz="2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5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88956" y="6413380"/>
            <a:ext cx="2455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</a:rPr>
              <a:t>Mt. </a:t>
            </a:r>
            <a:r>
              <a:rPr lang="en-US" sz="2000" i="1" dirty="0" err="1" smtClean="0">
                <a:solidFill>
                  <a:srgbClr val="FFFFFF"/>
                </a:solidFill>
              </a:rPr>
              <a:t>Pelée</a:t>
            </a:r>
            <a:r>
              <a:rPr lang="en-US" sz="2000" i="1" dirty="0" smtClean="0">
                <a:solidFill>
                  <a:srgbClr val="FFFFFF"/>
                </a:solidFill>
              </a:rPr>
              <a:t>, </a:t>
            </a:r>
            <a:r>
              <a:rPr lang="en-US" sz="2000" i="1" dirty="0" err="1" smtClean="0">
                <a:solidFill>
                  <a:srgbClr val="FFFFFF"/>
                </a:solidFill>
              </a:rPr>
              <a:t>Martinque</a:t>
            </a:r>
            <a:endParaRPr lang="en-US" sz="2000" i="1" dirty="0">
              <a:solidFill>
                <a:srgbClr val="FFFFFF"/>
              </a:solidFill>
            </a:endParaRPr>
          </a:p>
        </p:txBody>
      </p:sp>
      <p:pic>
        <p:nvPicPr>
          <p:cNvPr id="7" name="Picture 6" descr="Fig 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77" y="662443"/>
            <a:ext cx="7225479" cy="5841035"/>
          </a:xfrm>
          <a:prstGeom prst="rect">
            <a:avLst/>
          </a:prstGeom>
        </p:spPr>
      </p:pic>
      <p:sp>
        <p:nvSpPr>
          <p:cNvPr id="8" name="Text Box 60"/>
          <p:cNvSpPr txBox="1">
            <a:spLocks noChangeArrowheads="1"/>
          </p:cNvSpPr>
          <p:nvPr/>
        </p:nvSpPr>
        <p:spPr bwMode="auto">
          <a:xfrm>
            <a:off x="5360922" y="6510866"/>
            <a:ext cx="38079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 dirty="0" smtClean="0"/>
              <a:t>Tang et al., 2014, following Plank, 2014</a:t>
            </a:r>
            <a:endParaRPr lang="en-US" sz="1600" i="1" dirty="0"/>
          </a:p>
        </p:txBody>
      </p:sp>
      <p:sp>
        <p:nvSpPr>
          <p:cNvPr id="5" name="Text Box 59"/>
          <p:cNvSpPr txBox="1">
            <a:spLocks noChangeArrowheads="1"/>
          </p:cNvSpPr>
          <p:nvPr/>
        </p:nvSpPr>
        <p:spPr bwMode="auto">
          <a:xfrm>
            <a:off x="643467" y="352784"/>
            <a:ext cx="78867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0000FF"/>
                </a:solidFill>
                <a:cs typeface="Times New Roman" charset="0"/>
              </a:rPr>
              <a:t>Subducting</a:t>
            </a:r>
            <a:r>
              <a:rPr lang="en-US" sz="3600" b="1" dirty="0" smtClean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cs typeface="Times New Roman" charset="0"/>
              </a:rPr>
              <a:t>Sediments</a:t>
            </a:r>
          </a:p>
          <a:p>
            <a:pPr algn="ctr"/>
            <a:endParaRPr lang="en-US" sz="3600" b="1" dirty="0">
              <a:solidFill>
                <a:srgbClr val="0000FF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3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724</Words>
  <Application>Microsoft Macintosh PowerPoint</Application>
  <PresentationFormat>On-screen Show (4:3)</PresentationFormat>
  <Paragraphs>111</Paragraphs>
  <Slides>15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 Rudnick</dc:creator>
  <cp:lastModifiedBy>Roberta Rudnick</cp:lastModifiedBy>
  <cp:revision>56</cp:revision>
  <dcterms:created xsi:type="dcterms:W3CDTF">2014-10-18T15:05:53Z</dcterms:created>
  <dcterms:modified xsi:type="dcterms:W3CDTF">2014-10-20T17:06:58Z</dcterms:modified>
</cp:coreProperties>
</file>