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5"/>
  </p:notesMasterIdLst>
  <p:sldIdLst>
    <p:sldId id="256" r:id="rId2"/>
    <p:sldId id="265" r:id="rId3"/>
    <p:sldId id="276" r:id="rId4"/>
    <p:sldId id="281" r:id="rId5"/>
    <p:sldId id="299" r:id="rId6"/>
    <p:sldId id="282" r:id="rId7"/>
    <p:sldId id="303" r:id="rId8"/>
    <p:sldId id="284" r:id="rId9"/>
    <p:sldId id="294" r:id="rId10"/>
    <p:sldId id="302" r:id="rId11"/>
    <p:sldId id="301" r:id="rId12"/>
    <p:sldId id="285" r:id="rId13"/>
    <p:sldId id="304" r:id="rId14"/>
    <p:sldId id="308" r:id="rId15"/>
    <p:sldId id="307" r:id="rId16"/>
    <p:sldId id="306" r:id="rId17"/>
    <p:sldId id="305" r:id="rId18"/>
    <p:sldId id="296" r:id="rId19"/>
    <p:sldId id="297" r:id="rId20"/>
    <p:sldId id="298" r:id="rId21"/>
    <p:sldId id="283" r:id="rId22"/>
    <p:sldId id="310" r:id="rId23"/>
    <p:sldId id="30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483" autoAdjust="0"/>
  </p:normalViewPr>
  <p:slideViewPr>
    <p:cSldViewPr>
      <p:cViewPr varScale="1">
        <p:scale>
          <a:sx n="66" d="100"/>
          <a:sy n="66" d="100"/>
        </p:scale>
        <p:origin x="-1901"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0D425D-1A12-498A-AD1A-DD55354F9D04}" type="datetimeFigureOut">
              <a:rPr lang="en-US" smtClean="0"/>
              <a:pPr/>
              <a:t>10/27/2014</a:t>
            </a:fld>
            <a:endParaRPr lang="en-US"/>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CB9113-9278-402F-9B82-CC4206834A66}" type="slidenum">
              <a:rPr lang="en-US" smtClean="0"/>
              <a:pPr/>
              <a:t>‹nº›</a:t>
            </a:fld>
            <a:endParaRPr lang="en-US"/>
          </a:p>
        </p:txBody>
      </p:sp>
    </p:spTree>
    <p:extLst>
      <p:ext uri="{BB962C8B-B14F-4D97-AF65-F5344CB8AC3E}">
        <p14:creationId xmlns:p14="http://schemas.microsoft.com/office/powerpoint/2010/main" xmlns="" val="344368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baseline="0" dirty="0" smtClean="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dirty="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dirty="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dirty="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dirty="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dirty="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baseline="0" dirty="0" smtClean="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en-US" dirty="0" smtClean="0"/>
              <a:t>Now,</a:t>
            </a:r>
            <a:r>
              <a:rPr lang="en-US" baseline="0" dirty="0" smtClean="0"/>
              <a:t> the final geotechnical risk map, based on the geological map and its outcrops, showing the three types of risks. The orange area is the most concerning area, all located within the urbanized limits. In this portion, there is no sinkholes, but we have the same geological situation in comparison to this portion. The reason to have no collapse yet is just because there is no high flow rate in wells inducing significant decreases in water table.</a:t>
            </a:r>
          </a:p>
          <a:p>
            <a:endParaRPr lang="en-US" baseline="0" dirty="0" smtClean="0"/>
          </a:p>
          <a:p>
            <a:r>
              <a:rPr lang="en-US" baseline="0" dirty="0" smtClean="0"/>
              <a:t>On medium risk, we can see some regular sinkholes in limestone outcrops, and;</a:t>
            </a:r>
          </a:p>
          <a:p>
            <a:endParaRPr lang="en-US" baseline="0" dirty="0" smtClean="0"/>
          </a:p>
          <a:p>
            <a:r>
              <a:rPr lang="en-US" baseline="0" dirty="0" smtClean="0"/>
              <a:t>On low risk, there area three 3 sinkholes and 1 regular sinkhole, close to the limestone outcrops, which we, honestly, don’t know if were caused by pumping wells or naturally. We don’t have information enough to </a:t>
            </a:r>
            <a:r>
              <a:rPr lang="en-US" dirty="0" smtClean="0"/>
              <a:t>distinguish between these 3 points than that one here.</a:t>
            </a:r>
            <a:endParaRPr lang="en-US" dirty="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dirty="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b="1" dirty="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b="1" baseline="0" dirty="0" smtClean="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latin typeface="+mn-lt"/>
                <a:ea typeface="+mn-ea"/>
                <a:cs typeface="+mn-cs"/>
              </a:rPr>
              <a:t>Which </a:t>
            </a:r>
            <a:r>
              <a:rPr lang="en-US" sz="1200" kern="1200" baseline="0" dirty="0" smtClean="0">
                <a:solidFill>
                  <a:schemeClr val="tx1"/>
                </a:solidFill>
                <a:latin typeface="+mn-lt"/>
                <a:ea typeface="+mn-ea"/>
                <a:cs typeface="+mn-cs"/>
              </a:rPr>
              <a:t>can undergo dissolution </a:t>
            </a:r>
            <a:r>
              <a:rPr lang="en-US" sz="1200" kern="1200" dirty="0" smtClean="0">
                <a:solidFill>
                  <a:schemeClr val="tx1"/>
                </a:solidFill>
                <a:latin typeface="+mn-lt"/>
                <a:ea typeface="+mn-ea"/>
                <a:cs typeface="+mn-cs"/>
              </a:rPr>
              <a:t>resulting in caves, sinkholes and, unfortunately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geotechnical</a:t>
            </a:r>
            <a:r>
              <a:rPr lang="en-US" sz="1200" kern="1200" baseline="0" dirty="0" smtClean="0">
                <a:solidFill>
                  <a:schemeClr val="tx1"/>
                </a:solidFill>
                <a:latin typeface="+mn-lt"/>
                <a:ea typeface="+mn-ea"/>
                <a:cs typeface="+mn-cs"/>
              </a:rPr>
              <a:t> problems such as collapses and </a:t>
            </a:r>
            <a:r>
              <a:rPr lang="en-US" sz="1200" kern="1200" baseline="0" dirty="0" err="1" smtClean="0">
                <a:solidFill>
                  <a:schemeClr val="tx1"/>
                </a:solidFill>
                <a:latin typeface="+mn-lt"/>
                <a:ea typeface="+mn-ea"/>
                <a:cs typeface="+mn-cs"/>
              </a:rPr>
              <a:t>subsidences</a:t>
            </a:r>
            <a:r>
              <a:rPr lang="en-US" sz="1200" kern="1200" baseline="0" dirty="0" smtClean="0">
                <a:solidFill>
                  <a:schemeClr val="tx1"/>
                </a:solidFill>
                <a:latin typeface="+mn-lt"/>
                <a:ea typeface="+mn-ea"/>
                <a:cs typeface="+mn-cs"/>
              </a:rPr>
              <a:t>, which in urbanized areas can result in serious problems.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latin typeface="+mn-lt"/>
                <a:ea typeface="+mn-ea"/>
                <a:cs typeface="+mn-cs"/>
              </a:rPr>
              <a:t>Geotechnical</a:t>
            </a:r>
            <a:r>
              <a:rPr lang="en-US" sz="1200" kern="1200" baseline="0" dirty="0" smtClean="0">
                <a:solidFill>
                  <a:schemeClr val="tx1"/>
                </a:solidFill>
                <a:latin typeface="+mn-lt"/>
                <a:ea typeface="+mn-ea"/>
                <a:cs typeface="+mn-cs"/>
              </a:rPr>
              <a:t> issues </a:t>
            </a:r>
            <a:r>
              <a:rPr lang="en-US" dirty="0" smtClean="0">
                <a:solidFill>
                  <a:schemeClr val="bg1"/>
                </a:solidFill>
              </a:rPr>
              <a:t>can occur naturally or induced by human activities. </a:t>
            </a:r>
            <a:endParaRPr lang="en-US" sz="1200" kern="1200" baseline="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latin typeface="+mn-lt"/>
                <a:ea typeface="+mn-ea"/>
                <a:cs typeface="+mn-cs"/>
              </a:rPr>
              <a:t>In Brazil, there is a reasonable karst region in the central part of the Country, with some medium cities having geotechnical issues.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latin typeface="+mn-lt"/>
                <a:ea typeface="+mn-ea"/>
                <a:cs typeface="+mn-cs"/>
              </a:rPr>
              <a:t>One of these cities is the City of </a:t>
            </a:r>
            <a:r>
              <a:rPr lang="en-US" sz="1200" kern="1200" baseline="0" dirty="0" err="1" smtClean="0">
                <a:solidFill>
                  <a:schemeClr val="tx1"/>
                </a:solidFill>
                <a:latin typeface="+mn-lt"/>
                <a:ea typeface="+mn-ea"/>
                <a:cs typeface="+mn-cs"/>
              </a:rPr>
              <a:t>Sete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Lagoas</a:t>
            </a:r>
            <a:r>
              <a:rPr lang="en-US" sz="1200" kern="1200" baseline="0" dirty="0" smtClean="0">
                <a:solidFill>
                  <a:schemeClr val="tx1"/>
                </a:solidFill>
                <a:latin typeface="+mn-lt"/>
                <a:ea typeface="+mn-ea"/>
                <a:cs typeface="+mn-cs"/>
              </a:rPr>
              <a:t>, the study area.</a:t>
            </a:r>
            <a:endParaRPr lang="en-US" sz="1200" kern="1200" dirty="0" smtClean="0">
              <a:solidFill>
                <a:schemeClr val="tx1"/>
              </a:solidFill>
              <a:latin typeface="+mn-lt"/>
              <a:ea typeface="+mn-ea"/>
              <a:cs typeface="+mn-cs"/>
            </a:endParaRPr>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dirty="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dirty="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dirty="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baseline="0" dirty="0" smtClean="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dirty="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study area</a:t>
            </a:r>
            <a:r>
              <a:rPr lang="en-US" sz="1200" kern="1200" baseline="0" dirty="0" smtClean="0">
                <a:solidFill>
                  <a:schemeClr val="tx1"/>
                </a:solidFill>
                <a:latin typeface="+mn-lt"/>
                <a:ea typeface="+mn-ea"/>
                <a:cs typeface="+mn-cs"/>
              </a:rPr>
              <a:t> is in a </a:t>
            </a:r>
            <a:r>
              <a:rPr lang="en-US" sz="1200" kern="1200" dirty="0" smtClean="0">
                <a:solidFill>
                  <a:schemeClr val="tx1"/>
                </a:solidFill>
                <a:latin typeface="+mn-lt"/>
                <a:ea typeface="+mn-ea"/>
                <a:cs typeface="+mn-cs"/>
              </a:rPr>
              <a:t>geological context of basement border</a:t>
            </a:r>
            <a:r>
              <a:rPr lang="en-US" sz="1200" kern="1200" baseline="0" dirty="0" smtClean="0">
                <a:solidFill>
                  <a:schemeClr val="tx1"/>
                </a:solidFill>
                <a:latin typeface="+mn-lt"/>
                <a:ea typeface="+mn-ea"/>
                <a:cs typeface="+mn-cs"/>
              </a:rPr>
              <a:t>, with a </a:t>
            </a:r>
            <a:r>
              <a:rPr lang="en-US" sz="1200" kern="1200" baseline="0" dirty="0" err="1" smtClean="0">
                <a:solidFill>
                  <a:schemeClr val="tx1"/>
                </a:solidFill>
                <a:latin typeface="+mn-lt"/>
                <a:ea typeface="+mn-ea"/>
                <a:cs typeface="+mn-cs"/>
              </a:rPr>
              <a:t>Neoproterozoic</a:t>
            </a:r>
            <a:r>
              <a:rPr lang="en-US" sz="1200" kern="1200" baseline="0" dirty="0" smtClean="0">
                <a:solidFill>
                  <a:schemeClr val="tx1"/>
                </a:solidFill>
                <a:latin typeface="+mn-lt"/>
                <a:ea typeface="+mn-ea"/>
                <a:cs typeface="+mn-cs"/>
              </a:rPr>
              <a:t> limestones deposited, which is divided by two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oldest one, represented by</a:t>
            </a:r>
            <a:r>
              <a:rPr lang="en-US" sz="1200" kern="1200" baseline="0" dirty="0" smtClean="0">
                <a:solidFill>
                  <a:schemeClr val="tx1"/>
                </a:solidFill>
                <a:latin typeface="+mn-lt"/>
                <a:ea typeface="+mn-ea"/>
                <a:cs typeface="+mn-cs"/>
              </a:rPr>
              <a:t> fine grained white limestone, characterized by </a:t>
            </a:r>
            <a:r>
              <a:rPr lang="en-US" sz="1200" kern="1200" dirty="0" smtClean="0">
                <a:solidFill>
                  <a:schemeClr val="tx1"/>
                </a:solidFill>
                <a:latin typeface="+mn-lt"/>
                <a:ea typeface="+mn-ea"/>
                <a:cs typeface="+mn-cs"/>
              </a:rPr>
              <a:t>dissolution in bedding planes,</a:t>
            </a:r>
            <a:r>
              <a:rPr lang="en-US" sz="1200" kern="1200" baseline="0" dirty="0" smtClean="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And </a:t>
            </a:r>
            <a:r>
              <a:rPr lang="en-US" sz="1200" kern="1200" dirty="0" smtClean="0">
                <a:solidFill>
                  <a:schemeClr val="tx1"/>
                </a:solidFill>
                <a:latin typeface="+mn-lt"/>
                <a:ea typeface="+mn-ea"/>
                <a:cs typeface="+mn-cs"/>
              </a:rPr>
              <a:t>the newest one, represented by medium</a:t>
            </a:r>
            <a:r>
              <a:rPr lang="en-US" sz="1200" kern="1200" baseline="0" dirty="0" smtClean="0">
                <a:solidFill>
                  <a:schemeClr val="tx1"/>
                </a:solidFill>
                <a:latin typeface="+mn-lt"/>
                <a:ea typeface="+mn-ea"/>
                <a:cs typeface="+mn-cs"/>
              </a:rPr>
              <a:t> grained black limestone, characterized by dry grottoes and caves, indicating groundwater </a:t>
            </a:r>
            <a:r>
              <a:rPr lang="en-US" sz="1200" kern="1200" baseline="0" dirty="0" err="1" smtClean="0">
                <a:solidFill>
                  <a:schemeClr val="tx1"/>
                </a:solidFill>
                <a:latin typeface="+mn-lt"/>
                <a:ea typeface="+mn-ea"/>
                <a:cs typeface="+mn-cs"/>
              </a:rPr>
              <a:t>paleoconduits</a:t>
            </a:r>
            <a:r>
              <a:rPr lang="en-US" sz="1200" kern="1200" baseline="0" dirty="0" smtClean="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Covering these limestones, there are resistant rocks, such as slate, siltstone and marble and, locally, unconsolidated sediments.</a:t>
            </a:r>
            <a:endParaRPr lang="en-US" sz="1200" dirty="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Based on cross sections, there is a horst and graben system controlled by faulting,</a:t>
            </a:r>
            <a:r>
              <a:rPr lang="en-US" sz="1200" kern="1200" baseline="0" dirty="0" smtClean="0">
                <a:solidFill>
                  <a:schemeClr val="tx1"/>
                </a:solidFill>
                <a:latin typeface="+mn-lt"/>
                <a:ea typeface="+mn-ea"/>
                <a:cs typeface="+mn-cs"/>
              </a:rPr>
              <a:t> where the urbanized area is located, mostly, over this graben limits.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It was observed that all the induced sinkholes are located within this graben area, which was considered the first risk factor to understand the geotechnical issues! </a:t>
            </a:r>
            <a:endParaRPr lang="en-US" dirty="0"/>
          </a:p>
        </p:txBody>
      </p:sp>
      <p:sp>
        <p:nvSpPr>
          <p:cNvPr id="4" name="Espaço Reservado para Número de Slide 3"/>
          <p:cNvSpPr>
            <a:spLocks noGrp="1"/>
          </p:cNvSpPr>
          <p:nvPr>
            <p:ph type="sldNum" sz="quarter" idx="10"/>
          </p:nvPr>
        </p:nvSpPr>
        <p:spPr/>
        <p:txBody>
          <a:bodyPr/>
          <a:lstStyle/>
          <a:p>
            <a:fld id="{0BCB9113-9278-402F-9B82-CC4206834A6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en-U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a:p>
        </p:txBody>
      </p:sp>
      <p:sp>
        <p:nvSpPr>
          <p:cNvPr id="4" name="Espaço Reservado para Data 3"/>
          <p:cNvSpPr>
            <a:spLocks noGrp="1"/>
          </p:cNvSpPr>
          <p:nvPr>
            <p:ph type="dt" sz="half" idx="10"/>
          </p:nvPr>
        </p:nvSpPr>
        <p:spPr/>
        <p:txBody>
          <a:bodyPr/>
          <a:lstStyle/>
          <a:p>
            <a:fld id="{9CE8D059-9ADA-45A1-9941-A238DBBBF7BB}" type="datetime1">
              <a:rPr lang="en-US" smtClean="0"/>
              <a:pPr/>
              <a:t>10/27/2014</a:t>
            </a:fld>
            <a:endParaRPr lang="en-US"/>
          </a:p>
        </p:txBody>
      </p:sp>
      <p:sp>
        <p:nvSpPr>
          <p:cNvPr id="5" name="Espaço Reservado para Rodapé 4"/>
          <p:cNvSpPr>
            <a:spLocks noGrp="1"/>
          </p:cNvSpPr>
          <p:nvPr>
            <p:ph type="ftr" sz="quarter" idx="11"/>
          </p:nvPr>
        </p:nvSpPr>
        <p:spPr/>
        <p:txBody>
          <a:bodyPr/>
          <a:lstStyle/>
          <a:p>
            <a:r>
              <a:rPr lang="fi-FI" smtClean="0"/>
              <a:t>Galvão P.; Halihan T.; Hirata R. (2014)</a:t>
            </a:r>
            <a:endParaRPr lang="en-US"/>
          </a:p>
        </p:txBody>
      </p:sp>
      <p:sp>
        <p:nvSpPr>
          <p:cNvPr id="6" name="Espaço Reservado para Número de Slide 5"/>
          <p:cNvSpPr>
            <a:spLocks noGrp="1"/>
          </p:cNvSpPr>
          <p:nvPr>
            <p:ph type="sldNum" sz="quarter" idx="12"/>
          </p:nvPr>
        </p:nvSpPr>
        <p:spPr/>
        <p:txBody>
          <a:bodyPr/>
          <a:lstStyle/>
          <a:p>
            <a:fld id="{D9B2F2F4-24B0-4521-9781-199F63D70DA4}"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90F33DBA-5F2E-45E4-8899-7BCCAD552399}" type="datetime1">
              <a:rPr lang="en-US" smtClean="0"/>
              <a:pPr/>
              <a:t>10/27/2014</a:t>
            </a:fld>
            <a:endParaRPr lang="en-US"/>
          </a:p>
        </p:txBody>
      </p:sp>
      <p:sp>
        <p:nvSpPr>
          <p:cNvPr id="5" name="Espaço Reservado para Rodapé 4"/>
          <p:cNvSpPr>
            <a:spLocks noGrp="1"/>
          </p:cNvSpPr>
          <p:nvPr>
            <p:ph type="ftr" sz="quarter" idx="11"/>
          </p:nvPr>
        </p:nvSpPr>
        <p:spPr/>
        <p:txBody>
          <a:bodyPr/>
          <a:lstStyle/>
          <a:p>
            <a:r>
              <a:rPr lang="fi-FI" smtClean="0"/>
              <a:t>Galvão P.; Halihan T.; Hirata R. (2014)</a:t>
            </a:r>
            <a:endParaRPr lang="en-US"/>
          </a:p>
        </p:txBody>
      </p:sp>
      <p:sp>
        <p:nvSpPr>
          <p:cNvPr id="6" name="Espaço Reservado para Número de Slide 5"/>
          <p:cNvSpPr>
            <a:spLocks noGrp="1"/>
          </p:cNvSpPr>
          <p:nvPr>
            <p:ph type="sldNum" sz="quarter" idx="12"/>
          </p:nvPr>
        </p:nvSpPr>
        <p:spPr/>
        <p:txBody>
          <a:bodyPr/>
          <a:lstStyle/>
          <a:p>
            <a:fld id="{D9B2F2F4-24B0-4521-9781-199F63D70DA4}"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674D379E-5989-4600-9989-4E8D5ED3819F}" type="datetime1">
              <a:rPr lang="en-US" smtClean="0"/>
              <a:pPr/>
              <a:t>10/27/2014</a:t>
            </a:fld>
            <a:endParaRPr lang="en-US"/>
          </a:p>
        </p:txBody>
      </p:sp>
      <p:sp>
        <p:nvSpPr>
          <p:cNvPr id="5" name="Espaço Reservado para Rodapé 4"/>
          <p:cNvSpPr>
            <a:spLocks noGrp="1"/>
          </p:cNvSpPr>
          <p:nvPr>
            <p:ph type="ftr" sz="quarter" idx="11"/>
          </p:nvPr>
        </p:nvSpPr>
        <p:spPr/>
        <p:txBody>
          <a:bodyPr/>
          <a:lstStyle/>
          <a:p>
            <a:r>
              <a:rPr lang="fi-FI" smtClean="0"/>
              <a:t>Galvão P.; Halihan T.; Hirata R. (2014)</a:t>
            </a:r>
            <a:endParaRPr lang="en-US"/>
          </a:p>
        </p:txBody>
      </p:sp>
      <p:sp>
        <p:nvSpPr>
          <p:cNvPr id="6" name="Espaço Reservado para Número de Slide 5"/>
          <p:cNvSpPr>
            <a:spLocks noGrp="1"/>
          </p:cNvSpPr>
          <p:nvPr>
            <p:ph type="sldNum" sz="quarter" idx="12"/>
          </p:nvPr>
        </p:nvSpPr>
        <p:spPr/>
        <p:txBody>
          <a:bodyPr/>
          <a:lstStyle/>
          <a:p>
            <a:fld id="{D9B2F2F4-24B0-4521-9781-199F63D70DA4}"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DAE589CA-AC12-46CF-BD26-C9C81BD11602}" type="datetime1">
              <a:rPr lang="en-US" smtClean="0"/>
              <a:pPr/>
              <a:t>10/27/2014</a:t>
            </a:fld>
            <a:endParaRPr lang="en-US"/>
          </a:p>
        </p:txBody>
      </p:sp>
      <p:sp>
        <p:nvSpPr>
          <p:cNvPr id="5" name="Espaço Reservado para Rodapé 4"/>
          <p:cNvSpPr>
            <a:spLocks noGrp="1"/>
          </p:cNvSpPr>
          <p:nvPr>
            <p:ph type="ftr" sz="quarter" idx="11"/>
          </p:nvPr>
        </p:nvSpPr>
        <p:spPr/>
        <p:txBody>
          <a:bodyPr/>
          <a:lstStyle/>
          <a:p>
            <a:r>
              <a:rPr lang="fi-FI" smtClean="0"/>
              <a:t>Galvão P.; Halihan T.; Hirata R. (2014)</a:t>
            </a:r>
            <a:endParaRPr lang="en-US"/>
          </a:p>
        </p:txBody>
      </p:sp>
      <p:sp>
        <p:nvSpPr>
          <p:cNvPr id="6" name="Espaço Reservado para Número de Slide 5"/>
          <p:cNvSpPr>
            <a:spLocks noGrp="1"/>
          </p:cNvSpPr>
          <p:nvPr>
            <p:ph type="sldNum" sz="quarter" idx="12"/>
          </p:nvPr>
        </p:nvSpPr>
        <p:spPr/>
        <p:txBody>
          <a:bodyPr/>
          <a:lstStyle/>
          <a:p>
            <a:fld id="{D9B2F2F4-24B0-4521-9781-199F63D70DA4}"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3761739E-AF88-402D-9B70-4FC190748C02}" type="datetime1">
              <a:rPr lang="en-US" smtClean="0"/>
              <a:pPr/>
              <a:t>10/27/2014</a:t>
            </a:fld>
            <a:endParaRPr lang="en-US"/>
          </a:p>
        </p:txBody>
      </p:sp>
      <p:sp>
        <p:nvSpPr>
          <p:cNvPr id="5" name="Espaço Reservado para Rodapé 4"/>
          <p:cNvSpPr>
            <a:spLocks noGrp="1"/>
          </p:cNvSpPr>
          <p:nvPr>
            <p:ph type="ftr" sz="quarter" idx="11"/>
          </p:nvPr>
        </p:nvSpPr>
        <p:spPr/>
        <p:txBody>
          <a:bodyPr/>
          <a:lstStyle/>
          <a:p>
            <a:r>
              <a:rPr lang="fi-FI" smtClean="0"/>
              <a:t>Galvão P.; Halihan T.; Hirata R. (2014)</a:t>
            </a:r>
            <a:endParaRPr lang="en-US"/>
          </a:p>
        </p:txBody>
      </p:sp>
      <p:sp>
        <p:nvSpPr>
          <p:cNvPr id="6" name="Espaço Reservado para Número de Slide 5"/>
          <p:cNvSpPr>
            <a:spLocks noGrp="1"/>
          </p:cNvSpPr>
          <p:nvPr>
            <p:ph type="sldNum" sz="quarter" idx="12"/>
          </p:nvPr>
        </p:nvSpPr>
        <p:spPr/>
        <p:txBody>
          <a:bodyPr/>
          <a:lstStyle/>
          <a:p>
            <a:fld id="{D9B2F2F4-24B0-4521-9781-199F63D70DA4}"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4"/>
          <p:cNvSpPr>
            <a:spLocks noGrp="1"/>
          </p:cNvSpPr>
          <p:nvPr>
            <p:ph type="dt" sz="half" idx="10"/>
          </p:nvPr>
        </p:nvSpPr>
        <p:spPr/>
        <p:txBody>
          <a:bodyPr/>
          <a:lstStyle/>
          <a:p>
            <a:fld id="{ADF7EF1A-4B7F-44C2-8163-7C1F7428BCC9}" type="datetime1">
              <a:rPr lang="en-US" smtClean="0"/>
              <a:pPr/>
              <a:t>10/27/2014</a:t>
            </a:fld>
            <a:endParaRPr lang="en-US"/>
          </a:p>
        </p:txBody>
      </p:sp>
      <p:sp>
        <p:nvSpPr>
          <p:cNvPr id="6" name="Espaço Reservado para Rodapé 5"/>
          <p:cNvSpPr>
            <a:spLocks noGrp="1"/>
          </p:cNvSpPr>
          <p:nvPr>
            <p:ph type="ftr" sz="quarter" idx="11"/>
          </p:nvPr>
        </p:nvSpPr>
        <p:spPr/>
        <p:txBody>
          <a:bodyPr/>
          <a:lstStyle/>
          <a:p>
            <a:r>
              <a:rPr lang="fi-FI" smtClean="0"/>
              <a:t>Galvão P.; Halihan T.; Hirata R. (2014)</a:t>
            </a:r>
            <a:endParaRPr lang="en-US"/>
          </a:p>
        </p:txBody>
      </p:sp>
      <p:sp>
        <p:nvSpPr>
          <p:cNvPr id="7" name="Espaço Reservado para Número de Slide 6"/>
          <p:cNvSpPr>
            <a:spLocks noGrp="1"/>
          </p:cNvSpPr>
          <p:nvPr>
            <p:ph type="sldNum" sz="quarter" idx="12"/>
          </p:nvPr>
        </p:nvSpPr>
        <p:spPr/>
        <p:txBody>
          <a:bodyPr/>
          <a:lstStyle/>
          <a:p>
            <a:fld id="{D9B2F2F4-24B0-4521-9781-199F63D70DA4}"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7" name="Espaço Reservado para Data 6"/>
          <p:cNvSpPr>
            <a:spLocks noGrp="1"/>
          </p:cNvSpPr>
          <p:nvPr>
            <p:ph type="dt" sz="half" idx="10"/>
          </p:nvPr>
        </p:nvSpPr>
        <p:spPr/>
        <p:txBody>
          <a:bodyPr/>
          <a:lstStyle/>
          <a:p>
            <a:fld id="{4FEE5292-0EE1-49E9-AD5D-E90C1D204654}" type="datetime1">
              <a:rPr lang="en-US" smtClean="0"/>
              <a:pPr/>
              <a:t>10/27/2014</a:t>
            </a:fld>
            <a:endParaRPr lang="en-US"/>
          </a:p>
        </p:txBody>
      </p:sp>
      <p:sp>
        <p:nvSpPr>
          <p:cNvPr id="8" name="Espaço Reservado para Rodapé 7"/>
          <p:cNvSpPr>
            <a:spLocks noGrp="1"/>
          </p:cNvSpPr>
          <p:nvPr>
            <p:ph type="ftr" sz="quarter" idx="11"/>
          </p:nvPr>
        </p:nvSpPr>
        <p:spPr/>
        <p:txBody>
          <a:bodyPr/>
          <a:lstStyle/>
          <a:p>
            <a:r>
              <a:rPr lang="fi-FI" smtClean="0"/>
              <a:t>Galvão P.; Halihan T.; Hirata R. (2014)</a:t>
            </a:r>
            <a:endParaRPr lang="en-US"/>
          </a:p>
        </p:txBody>
      </p:sp>
      <p:sp>
        <p:nvSpPr>
          <p:cNvPr id="9" name="Espaço Reservado para Número de Slide 8"/>
          <p:cNvSpPr>
            <a:spLocks noGrp="1"/>
          </p:cNvSpPr>
          <p:nvPr>
            <p:ph type="sldNum" sz="quarter" idx="12"/>
          </p:nvPr>
        </p:nvSpPr>
        <p:spPr/>
        <p:txBody>
          <a:bodyPr/>
          <a:lstStyle/>
          <a:p>
            <a:fld id="{D9B2F2F4-24B0-4521-9781-199F63D70DA4}"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2"/>
          <p:cNvSpPr>
            <a:spLocks noGrp="1"/>
          </p:cNvSpPr>
          <p:nvPr>
            <p:ph type="dt" sz="half" idx="10"/>
          </p:nvPr>
        </p:nvSpPr>
        <p:spPr/>
        <p:txBody>
          <a:bodyPr/>
          <a:lstStyle/>
          <a:p>
            <a:fld id="{D900FCDB-3D2E-4C41-9287-6A7DC4A7AAC9}" type="datetime1">
              <a:rPr lang="en-US" smtClean="0"/>
              <a:pPr/>
              <a:t>10/27/2014</a:t>
            </a:fld>
            <a:endParaRPr lang="en-US"/>
          </a:p>
        </p:txBody>
      </p:sp>
      <p:sp>
        <p:nvSpPr>
          <p:cNvPr id="4" name="Espaço Reservado para Rodapé 3"/>
          <p:cNvSpPr>
            <a:spLocks noGrp="1"/>
          </p:cNvSpPr>
          <p:nvPr>
            <p:ph type="ftr" sz="quarter" idx="11"/>
          </p:nvPr>
        </p:nvSpPr>
        <p:spPr/>
        <p:txBody>
          <a:bodyPr/>
          <a:lstStyle/>
          <a:p>
            <a:r>
              <a:rPr lang="fi-FI" smtClean="0"/>
              <a:t>Galvão P.; Halihan T.; Hirata R. (2014)</a:t>
            </a:r>
            <a:endParaRPr lang="en-US"/>
          </a:p>
        </p:txBody>
      </p:sp>
      <p:sp>
        <p:nvSpPr>
          <p:cNvPr id="5" name="Espaço Reservado para Número de Slide 4"/>
          <p:cNvSpPr>
            <a:spLocks noGrp="1"/>
          </p:cNvSpPr>
          <p:nvPr>
            <p:ph type="sldNum" sz="quarter" idx="12"/>
          </p:nvPr>
        </p:nvSpPr>
        <p:spPr/>
        <p:txBody>
          <a:bodyPr/>
          <a:lstStyle/>
          <a:p>
            <a:fld id="{D9B2F2F4-24B0-4521-9781-199F63D70DA4}"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1101FEB1-EC6A-4C01-8F68-97D1BB81EF17}" type="datetime1">
              <a:rPr lang="en-US" smtClean="0"/>
              <a:pPr/>
              <a:t>10/27/2014</a:t>
            </a:fld>
            <a:endParaRPr lang="en-US"/>
          </a:p>
        </p:txBody>
      </p:sp>
      <p:sp>
        <p:nvSpPr>
          <p:cNvPr id="3" name="Espaço Reservado para Rodapé 2"/>
          <p:cNvSpPr>
            <a:spLocks noGrp="1"/>
          </p:cNvSpPr>
          <p:nvPr>
            <p:ph type="ftr" sz="quarter" idx="11"/>
          </p:nvPr>
        </p:nvSpPr>
        <p:spPr/>
        <p:txBody>
          <a:bodyPr/>
          <a:lstStyle/>
          <a:p>
            <a:r>
              <a:rPr lang="fi-FI" smtClean="0"/>
              <a:t>Galvão P.; Halihan T.; Hirata R. (2014)</a:t>
            </a:r>
            <a:endParaRPr lang="en-US"/>
          </a:p>
        </p:txBody>
      </p:sp>
      <p:sp>
        <p:nvSpPr>
          <p:cNvPr id="4" name="Espaço Reservado para Número de Slide 3"/>
          <p:cNvSpPr>
            <a:spLocks noGrp="1"/>
          </p:cNvSpPr>
          <p:nvPr>
            <p:ph type="sldNum" sz="quarter" idx="12"/>
          </p:nvPr>
        </p:nvSpPr>
        <p:spPr/>
        <p:txBody>
          <a:bodyPr/>
          <a:lstStyle/>
          <a:p>
            <a:fld id="{D9B2F2F4-24B0-4521-9781-199F63D70DA4}"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en-US"/>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35FF80E3-1E7B-411D-898E-709E0AA792CB}" type="datetime1">
              <a:rPr lang="en-US" smtClean="0"/>
              <a:pPr/>
              <a:t>10/27/2014</a:t>
            </a:fld>
            <a:endParaRPr lang="en-US"/>
          </a:p>
        </p:txBody>
      </p:sp>
      <p:sp>
        <p:nvSpPr>
          <p:cNvPr id="6" name="Espaço Reservado para Rodapé 5"/>
          <p:cNvSpPr>
            <a:spLocks noGrp="1"/>
          </p:cNvSpPr>
          <p:nvPr>
            <p:ph type="ftr" sz="quarter" idx="11"/>
          </p:nvPr>
        </p:nvSpPr>
        <p:spPr/>
        <p:txBody>
          <a:bodyPr/>
          <a:lstStyle/>
          <a:p>
            <a:r>
              <a:rPr lang="fi-FI" smtClean="0"/>
              <a:t>Galvão P.; Halihan T.; Hirata R. (2014)</a:t>
            </a:r>
            <a:endParaRPr lang="en-US"/>
          </a:p>
        </p:txBody>
      </p:sp>
      <p:sp>
        <p:nvSpPr>
          <p:cNvPr id="7" name="Espaço Reservado para Número de Slide 6"/>
          <p:cNvSpPr>
            <a:spLocks noGrp="1"/>
          </p:cNvSpPr>
          <p:nvPr>
            <p:ph type="sldNum" sz="quarter" idx="12"/>
          </p:nvPr>
        </p:nvSpPr>
        <p:spPr/>
        <p:txBody>
          <a:bodyPr/>
          <a:lstStyle/>
          <a:p>
            <a:fld id="{D9B2F2F4-24B0-4521-9781-199F63D70DA4}"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032B1602-E923-49C7-A082-D9894476E9A6}" type="datetime1">
              <a:rPr lang="en-US" smtClean="0"/>
              <a:pPr/>
              <a:t>10/27/2014</a:t>
            </a:fld>
            <a:endParaRPr lang="en-US"/>
          </a:p>
        </p:txBody>
      </p:sp>
      <p:sp>
        <p:nvSpPr>
          <p:cNvPr id="6" name="Espaço Reservado para Rodapé 5"/>
          <p:cNvSpPr>
            <a:spLocks noGrp="1"/>
          </p:cNvSpPr>
          <p:nvPr>
            <p:ph type="ftr" sz="quarter" idx="11"/>
          </p:nvPr>
        </p:nvSpPr>
        <p:spPr/>
        <p:txBody>
          <a:bodyPr/>
          <a:lstStyle/>
          <a:p>
            <a:r>
              <a:rPr lang="fi-FI" smtClean="0"/>
              <a:t>Galvão P.; Halihan T.; Hirata R. (2014)</a:t>
            </a:r>
            <a:endParaRPr lang="en-US"/>
          </a:p>
        </p:txBody>
      </p:sp>
      <p:sp>
        <p:nvSpPr>
          <p:cNvPr id="7" name="Espaço Reservado para Número de Slide 6"/>
          <p:cNvSpPr>
            <a:spLocks noGrp="1"/>
          </p:cNvSpPr>
          <p:nvPr>
            <p:ph type="sldNum" sz="quarter" idx="12"/>
          </p:nvPr>
        </p:nvSpPr>
        <p:spPr/>
        <p:txBody>
          <a:bodyPr/>
          <a:lstStyle/>
          <a:p>
            <a:fld id="{D9B2F2F4-24B0-4521-9781-199F63D70DA4}"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FC969-073C-4A5F-9501-4B292FB07A38}" type="datetime1">
              <a:rPr lang="en-US" smtClean="0"/>
              <a:pPr/>
              <a:t>10/27/2014</a:t>
            </a:fld>
            <a:endParaRPr lang="en-US"/>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smtClean="0"/>
              <a:t>Galvão P.; Halihan T.; Hirata R. (2014)</a:t>
            </a:r>
            <a:endParaRPr lang="en-US"/>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B2F2F4-24B0-4521-9781-199F63D70DA4}"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tiff"/><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6.jpeg"/><Relationship Id="rId7"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6.jpeg"/><Relationship Id="rId7"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hyperlink" Target="http://www.ibge.gov.br/cidadesat/topwindow.htm?1"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8.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tiff"/><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3.jpeg"/><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jpe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tiff"/><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4.jpeg"/><Relationship Id="rId4" Type="http://schemas.openxmlformats.org/officeDocument/2006/relationships/image" Target="../media/image6.jpe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81000" y="1828800"/>
            <a:ext cx="8305800" cy="1828800"/>
          </a:xfrm>
        </p:spPr>
        <p:txBody>
          <a:bodyPr>
            <a:noAutofit/>
          </a:bodyPr>
          <a:lstStyle/>
          <a:p>
            <a:r>
              <a:rPr lang="en-US" sz="3200" b="1" dirty="0"/>
              <a:t>Use of Geologic Mapping and Optical </a:t>
            </a:r>
            <a:r>
              <a:rPr lang="en-US" sz="3200" b="1" dirty="0" smtClean="0"/>
              <a:t>Logging</a:t>
            </a:r>
            <a:br>
              <a:rPr lang="en-US" sz="3200" b="1" dirty="0" smtClean="0"/>
            </a:br>
            <a:r>
              <a:rPr lang="en-US" sz="3200" b="1" dirty="0" smtClean="0"/>
              <a:t> </a:t>
            </a:r>
            <a:r>
              <a:rPr lang="en-US" sz="3200" b="1" dirty="0"/>
              <a:t>to Evaluate Karst Geotechnical Risks </a:t>
            </a:r>
            <a:r>
              <a:rPr lang="en-US" sz="3200" b="1" dirty="0" smtClean="0"/>
              <a:t/>
            </a:r>
            <a:br>
              <a:rPr lang="en-US" sz="3200" b="1" dirty="0" smtClean="0"/>
            </a:br>
            <a:r>
              <a:rPr lang="en-US" sz="3200" b="1" dirty="0" smtClean="0"/>
              <a:t>in </a:t>
            </a:r>
            <a:r>
              <a:rPr lang="en-US" sz="3200" b="1" dirty="0"/>
              <a:t>an </a:t>
            </a:r>
            <a:r>
              <a:rPr lang="en-US" sz="3200" b="1" dirty="0" smtClean="0"/>
              <a:t>Urbanized </a:t>
            </a:r>
            <a:r>
              <a:rPr lang="en-US" sz="3200" b="1" dirty="0"/>
              <a:t>Area, City of </a:t>
            </a:r>
            <a:r>
              <a:rPr lang="en-US" sz="3200" b="1" dirty="0" err="1"/>
              <a:t>Sete</a:t>
            </a:r>
            <a:r>
              <a:rPr lang="en-US" sz="3200" b="1" dirty="0"/>
              <a:t> </a:t>
            </a:r>
            <a:r>
              <a:rPr lang="en-US" sz="3200" b="1" dirty="0" err="1"/>
              <a:t>Lagoas</a:t>
            </a:r>
            <a:r>
              <a:rPr lang="en-US" sz="3200" b="1" dirty="0"/>
              <a:t>, </a:t>
            </a:r>
            <a:r>
              <a:rPr lang="en-US" sz="3200" b="1" dirty="0" smtClean="0"/>
              <a:t/>
            </a:r>
            <a:br>
              <a:rPr lang="en-US" sz="3200" b="1" dirty="0" smtClean="0"/>
            </a:br>
            <a:r>
              <a:rPr lang="en-US" sz="3200" b="1" dirty="0" smtClean="0"/>
              <a:t>Minas </a:t>
            </a:r>
            <a:r>
              <a:rPr lang="en-US" sz="3200" b="1" dirty="0" err="1"/>
              <a:t>Gerais</a:t>
            </a:r>
            <a:r>
              <a:rPr lang="en-US" sz="3200" b="1" dirty="0"/>
              <a:t>, </a:t>
            </a:r>
            <a:r>
              <a:rPr lang="en-US" sz="3200" b="1" dirty="0" smtClean="0"/>
              <a:t>Brazil</a:t>
            </a:r>
            <a:endParaRPr lang="en-US" sz="3200" b="1" dirty="0"/>
          </a:p>
        </p:txBody>
      </p:sp>
      <p:sp>
        <p:nvSpPr>
          <p:cNvPr id="3" name="Subtítulo 2"/>
          <p:cNvSpPr>
            <a:spLocks noGrp="1"/>
          </p:cNvSpPr>
          <p:nvPr>
            <p:ph type="subTitle" idx="1"/>
          </p:nvPr>
        </p:nvSpPr>
        <p:spPr>
          <a:xfrm>
            <a:off x="685800" y="4648200"/>
            <a:ext cx="8305800" cy="609600"/>
          </a:xfrm>
        </p:spPr>
        <p:txBody>
          <a:bodyPr>
            <a:noAutofit/>
          </a:bodyPr>
          <a:lstStyle/>
          <a:p>
            <a:pPr algn="l"/>
            <a:r>
              <a:rPr lang="pt-BR" sz="1600" dirty="0" smtClean="0"/>
              <a:t>1. University </a:t>
            </a:r>
            <a:r>
              <a:rPr lang="pt-BR" sz="1600" dirty="0" err="1"/>
              <a:t>of</a:t>
            </a:r>
            <a:r>
              <a:rPr lang="pt-BR" sz="1600" dirty="0"/>
              <a:t> São Paulo</a:t>
            </a:r>
            <a:r>
              <a:rPr lang="pt-BR" sz="1600" dirty="0" smtClean="0"/>
              <a:t>, </a:t>
            </a:r>
            <a:r>
              <a:rPr lang="pt-BR" sz="1600" dirty="0" err="1" smtClean="0"/>
              <a:t>Institute</a:t>
            </a:r>
            <a:r>
              <a:rPr lang="pt-BR" sz="1600" dirty="0" smtClean="0"/>
              <a:t> </a:t>
            </a:r>
            <a:r>
              <a:rPr lang="pt-BR" sz="1600" dirty="0" err="1" smtClean="0"/>
              <a:t>of</a:t>
            </a:r>
            <a:r>
              <a:rPr lang="pt-BR" sz="1600" dirty="0" smtClean="0"/>
              <a:t> </a:t>
            </a:r>
            <a:r>
              <a:rPr lang="pt-BR" sz="1600" dirty="0" err="1" smtClean="0"/>
              <a:t>Geosciences</a:t>
            </a:r>
            <a:r>
              <a:rPr lang="pt-BR" sz="1600" dirty="0" smtClean="0"/>
              <a:t>, São Paulo, </a:t>
            </a:r>
            <a:r>
              <a:rPr lang="pt-BR" sz="1600" dirty="0" err="1" smtClean="0"/>
              <a:t>Brazil</a:t>
            </a:r>
            <a:r>
              <a:rPr lang="pt-BR" sz="1600" dirty="0" smtClean="0"/>
              <a:t> </a:t>
            </a:r>
          </a:p>
          <a:p>
            <a:pPr algn="l"/>
            <a:r>
              <a:rPr lang="pt-BR" sz="1600" dirty="0" smtClean="0"/>
              <a:t>2. </a:t>
            </a:r>
            <a:r>
              <a:rPr lang="en-US" sz="1600" dirty="0" smtClean="0"/>
              <a:t>Oklahoma </a:t>
            </a:r>
            <a:r>
              <a:rPr lang="en-US" sz="1600" dirty="0"/>
              <a:t>State University, School of </a:t>
            </a:r>
            <a:r>
              <a:rPr lang="en-US" sz="1600" dirty="0" smtClean="0"/>
              <a:t>Geology, Oklahoma, USA</a:t>
            </a:r>
            <a:endParaRPr lang="en-US" sz="1600" dirty="0"/>
          </a:p>
        </p:txBody>
      </p:sp>
      <p:pic>
        <p:nvPicPr>
          <p:cNvPr id="1027" name="Picture 3" descr="C:\Users\Hidropaulo\Desktop\USP-Brasão.jpg"/>
          <p:cNvPicPr>
            <a:picLocks noChangeAspect="1" noChangeArrowheads="1"/>
          </p:cNvPicPr>
          <p:nvPr/>
        </p:nvPicPr>
        <p:blipFill>
          <a:blip r:embed="rId3" cstate="print"/>
          <a:srcRect l="5594" r="10490"/>
          <a:stretch>
            <a:fillRect/>
          </a:stretch>
        </p:blipFill>
        <p:spPr bwMode="auto">
          <a:xfrm>
            <a:off x="381000" y="152400"/>
            <a:ext cx="1143000" cy="1576678"/>
          </a:xfrm>
          <a:prstGeom prst="rect">
            <a:avLst/>
          </a:prstGeom>
          <a:noFill/>
        </p:spPr>
      </p:pic>
      <p:pic>
        <p:nvPicPr>
          <p:cNvPr id="7" name="Picture 2" descr="C:\Users\Hidropaulo\Desktop\gsa-logo_14C_transp.gif"/>
          <p:cNvPicPr>
            <a:picLocks noChangeAspect="1" noChangeArrowheads="1"/>
          </p:cNvPicPr>
          <p:nvPr/>
        </p:nvPicPr>
        <p:blipFill>
          <a:blip r:embed="rId4" cstate="print"/>
          <a:srcRect/>
          <a:stretch>
            <a:fillRect/>
          </a:stretch>
        </p:blipFill>
        <p:spPr bwMode="auto">
          <a:xfrm>
            <a:off x="3384549" y="5562600"/>
            <a:ext cx="2863851" cy="914400"/>
          </a:xfrm>
          <a:prstGeom prst="rect">
            <a:avLst/>
          </a:prstGeom>
          <a:noFill/>
        </p:spPr>
      </p:pic>
      <p:pic>
        <p:nvPicPr>
          <p:cNvPr id="35841" name="Picture 1" descr="C:\Users\Hidropaulo\Desktop\1024px-Oklahoma_State_University_Seal.svg.png"/>
          <p:cNvPicPr>
            <a:picLocks noChangeAspect="1" noChangeArrowheads="1"/>
          </p:cNvPicPr>
          <p:nvPr/>
        </p:nvPicPr>
        <p:blipFill>
          <a:blip r:embed="rId5" cstate="print"/>
          <a:srcRect/>
          <a:stretch>
            <a:fillRect/>
          </a:stretch>
        </p:blipFill>
        <p:spPr bwMode="auto">
          <a:xfrm>
            <a:off x="7284720" y="152400"/>
            <a:ext cx="1554480" cy="1554480"/>
          </a:xfrm>
          <a:prstGeom prst="rect">
            <a:avLst/>
          </a:prstGeom>
          <a:noFill/>
        </p:spPr>
      </p:pic>
      <p:sp>
        <p:nvSpPr>
          <p:cNvPr id="8" name="Retângulo 7"/>
          <p:cNvSpPr/>
          <p:nvPr/>
        </p:nvSpPr>
        <p:spPr>
          <a:xfrm>
            <a:off x="2057400" y="3974068"/>
            <a:ext cx="5410200" cy="369332"/>
          </a:xfrm>
          <a:prstGeom prst="rect">
            <a:avLst/>
          </a:prstGeom>
        </p:spPr>
        <p:txBody>
          <a:bodyPr wrap="square">
            <a:spAutoFit/>
          </a:bodyPr>
          <a:lstStyle/>
          <a:p>
            <a:pPr algn="ctr"/>
            <a:r>
              <a:rPr lang="pt-BR" dirty="0" smtClean="0">
                <a:solidFill>
                  <a:schemeClr val="bg1">
                    <a:lumMod val="50000"/>
                  </a:schemeClr>
                </a:solidFill>
              </a:rPr>
              <a:t>Paulo Galvão</a:t>
            </a:r>
            <a:r>
              <a:rPr lang="pt-BR" baseline="30000" dirty="0" smtClean="0">
                <a:solidFill>
                  <a:schemeClr val="bg1">
                    <a:lumMod val="50000"/>
                  </a:schemeClr>
                </a:solidFill>
              </a:rPr>
              <a:t>1</a:t>
            </a:r>
            <a:r>
              <a:rPr lang="pt-BR" dirty="0" smtClean="0">
                <a:solidFill>
                  <a:schemeClr val="bg1">
                    <a:lumMod val="50000"/>
                  </a:schemeClr>
                </a:solidFill>
              </a:rPr>
              <a:t>, Todd Halihan</a:t>
            </a:r>
            <a:r>
              <a:rPr lang="pt-BR" baseline="30000" dirty="0" smtClean="0">
                <a:solidFill>
                  <a:schemeClr val="bg1">
                    <a:lumMod val="50000"/>
                  </a:schemeClr>
                </a:solidFill>
              </a:rPr>
              <a:t>2</a:t>
            </a:r>
            <a:r>
              <a:rPr lang="pt-BR" dirty="0" smtClean="0">
                <a:solidFill>
                  <a:schemeClr val="bg1">
                    <a:lumMod val="50000"/>
                  </a:schemeClr>
                </a:solidFill>
              </a:rPr>
              <a:t>, Ricardo Hirata</a:t>
            </a:r>
            <a:r>
              <a:rPr lang="pt-BR" baseline="30000" dirty="0" smtClean="0">
                <a:solidFill>
                  <a:schemeClr val="bg1">
                    <a:lumMod val="50000"/>
                  </a:schemeClr>
                </a:solidFill>
              </a:rPr>
              <a:t>1</a:t>
            </a:r>
            <a:r>
              <a:rPr lang="pt-BR" dirty="0" smtClean="0">
                <a:solidFill>
                  <a:schemeClr val="bg1">
                    <a:lumMod val="50000"/>
                  </a:schemeClr>
                </a:solidFill>
              </a:rPr>
              <a:t> </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l_fi" descr="http://www2.igc.usp.br/gmg/imagens/banner_gmg_r2_c1.jpg"/>
          <p:cNvPicPr/>
          <p:nvPr/>
        </p:nvPicPr>
        <p:blipFill>
          <a:blip r:embed="rId3"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4"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5" cstate="print"/>
          <a:srcRect/>
          <a:stretch>
            <a:fillRect/>
          </a:stretch>
        </p:blipFill>
        <p:spPr bwMode="auto">
          <a:xfrm>
            <a:off x="6858000" y="76200"/>
            <a:ext cx="582930" cy="381000"/>
          </a:xfrm>
          <a:prstGeom prst="rect">
            <a:avLst/>
          </a:prstGeom>
          <a:noFill/>
        </p:spPr>
      </p:pic>
      <p:sp>
        <p:nvSpPr>
          <p:cNvPr id="14"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6" name="Espaço Reservado para Número de Slide 15"/>
          <p:cNvSpPr>
            <a:spLocks noGrp="1"/>
          </p:cNvSpPr>
          <p:nvPr>
            <p:ph type="sldNum" sz="quarter" idx="12"/>
          </p:nvPr>
        </p:nvSpPr>
        <p:spPr/>
        <p:txBody>
          <a:bodyPr/>
          <a:lstStyle/>
          <a:p>
            <a:fld id="{D9B2F2F4-24B0-4521-9781-199F63D70DA4}" type="slidenum">
              <a:rPr lang="en-US" smtClean="0"/>
              <a:pPr/>
              <a:t>10</a:t>
            </a:fld>
            <a:endParaRPr lang="en-US"/>
          </a:p>
        </p:txBody>
      </p:sp>
      <p:sp>
        <p:nvSpPr>
          <p:cNvPr id="13" name="Título 1"/>
          <p:cNvSpPr>
            <a:spLocks noGrp="1"/>
          </p:cNvSpPr>
          <p:nvPr>
            <p:ph type="title"/>
          </p:nvPr>
        </p:nvSpPr>
        <p:spPr>
          <a:xfrm>
            <a:off x="457200" y="46038"/>
            <a:ext cx="8229600" cy="563562"/>
          </a:xfrm>
        </p:spPr>
        <p:txBody>
          <a:bodyPr>
            <a:noAutofit/>
          </a:bodyPr>
          <a:lstStyle/>
          <a:p>
            <a:r>
              <a:rPr lang="en-US" sz="3600" dirty="0" err="1" smtClean="0"/>
              <a:t>Hydrogeologic</a:t>
            </a:r>
            <a:r>
              <a:rPr lang="en-US" sz="3600" dirty="0" smtClean="0"/>
              <a:t> data</a:t>
            </a:r>
            <a:endParaRPr lang="en-US" sz="3600" dirty="0"/>
          </a:p>
        </p:txBody>
      </p:sp>
      <p:sp>
        <p:nvSpPr>
          <p:cNvPr id="17" name="Retângulo 16"/>
          <p:cNvSpPr/>
          <p:nvPr/>
        </p:nvSpPr>
        <p:spPr>
          <a:xfrm>
            <a:off x="2133600" y="5678269"/>
            <a:ext cx="5257800" cy="646331"/>
          </a:xfrm>
          <a:prstGeom prst="rect">
            <a:avLst/>
          </a:prstGeom>
        </p:spPr>
        <p:txBody>
          <a:bodyPr wrap="square">
            <a:spAutoFit/>
          </a:bodyPr>
          <a:lstStyle/>
          <a:p>
            <a:pPr lvl="0" algn="ctr" fontAlgn="base">
              <a:spcBef>
                <a:spcPct val="0"/>
              </a:spcBef>
              <a:spcAft>
                <a:spcPct val="0"/>
              </a:spcAft>
            </a:pPr>
            <a:r>
              <a:rPr lang="en-US" b="1" dirty="0" smtClean="0">
                <a:solidFill>
                  <a:srgbClr val="000000"/>
                </a:solidFill>
                <a:latin typeface="Arial" pitchFamily="34" charset="0"/>
                <a:ea typeface="Calibri" pitchFamily="34" charset="0"/>
                <a:cs typeface="Arial" pitchFamily="34" charset="0"/>
              </a:rPr>
              <a:t>Flow convergence in the central area, explained by the high pumping rate in wells</a:t>
            </a:r>
            <a:endParaRPr lang="en-US" sz="4000" b="1" dirty="0" smtClean="0">
              <a:latin typeface="Arial" pitchFamily="34" charset="0"/>
              <a:cs typeface="Arial" pitchFamily="34" charset="0"/>
            </a:endParaRPr>
          </a:p>
        </p:txBody>
      </p:sp>
      <p:pic>
        <p:nvPicPr>
          <p:cNvPr id="6149" name="Picture 5" descr="C:\Users\Hidropaulo\Desktop\FIG..tif"/>
          <p:cNvPicPr>
            <a:picLocks noChangeAspect="1" noChangeArrowheads="1"/>
          </p:cNvPicPr>
          <p:nvPr/>
        </p:nvPicPr>
        <p:blipFill>
          <a:blip r:embed="rId6" cstate="print"/>
          <a:srcRect/>
          <a:stretch>
            <a:fillRect/>
          </a:stretch>
        </p:blipFill>
        <p:spPr bwMode="auto">
          <a:xfrm>
            <a:off x="914400" y="877669"/>
            <a:ext cx="7324725" cy="4627563"/>
          </a:xfrm>
          <a:prstGeom prst="rect">
            <a:avLst/>
          </a:prstGeom>
          <a:noFill/>
        </p:spPr>
      </p:pic>
      <p:grpSp>
        <p:nvGrpSpPr>
          <p:cNvPr id="36" name="Grupo 35"/>
          <p:cNvGrpSpPr/>
          <p:nvPr/>
        </p:nvGrpSpPr>
        <p:grpSpPr>
          <a:xfrm>
            <a:off x="5257800" y="1143000"/>
            <a:ext cx="3733800" cy="3048000"/>
            <a:chOff x="5257800" y="1027331"/>
            <a:chExt cx="3733800" cy="3048000"/>
          </a:xfrm>
        </p:grpSpPr>
        <p:grpSp>
          <p:nvGrpSpPr>
            <p:cNvPr id="27" name="Grupo 26"/>
            <p:cNvGrpSpPr/>
            <p:nvPr/>
          </p:nvGrpSpPr>
          <p:grpSpPr>
            <a:xfrm>
              <a:off x="5257800" y="1027331"/>
              <a:ext cx="3733800" cy="3048000"/>
              <a:chOff x="5257800" y="1027331"/>
              <a:chExt cx="3733800" cy="3048000"/>
            </a:xfrm>
          </p:grpSpPr>
          <p:sp>
            <p:nvSpPr>
              <p:cNvPr id="18" name="Elipse 17"/>
              <p:cNvSpPr/>
              <p:nvPr/>
            </p:nvSpPr>
            <p:spPr>
              <a:xfrm>
                <a:off x="5257800" y="2551331"/>
                <a:ext cx="1524000" cy="1524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ixaDeTexto 24"/>
              <p:cNvSpPr txBox="1"/>
              <p:nvPr/>
            </p:nvSpPr>
            <p:spPr>
              <a:xfrm>
                <a:off x="5943600" y="1027331"/>
                <a:ext cx="3048000" cy="1200329"/>
              </a:xfrm>
              <a:prstGeom prst="rect">
                <a:avLst/>
              </a:prstGeom>
              <a:solidFill>
                <a:srgbClr val="FFFF00"/>
              </a:solidFill>
              <a:ln w="28575">
                <a:solidFill>
                  <a:schemeClr val="tx1">
                    <a:lumMod val="50000"/>
                    <a:lumOff val="50000"/>
                  </a:schemeClr>
                </a:solidFill>
              </a:ln>
            </p:spPr>
            <p:txBody>
              <a:bodyPr wrap="square" rtlCol="0">
                <a:spAutoFit/>
              </a:bodyPr>
              <a:lstStyle/>
              <a:p>
                <a:pPr algn="ctr"/>
                <a:r>
                  <a:rPr lang="en-US" sz="2400" b="1" dirty="0" smtClean="0"/>
                  <a:t>Second risk factor:</a:t>
                </a:r>
              </a:p>
              <a:p>
                <a:pPr algn="ctr"/>
                <a:r>
                  <a:rPr lang="en-US" sz="2400" b="1" dirty="0" smtClean="0"/>
                  <a:t>Highest pumping rates within graben area</a:t>
                </a:r>
                <a:endParaRPr lang="en-US" sz="2400" b="1" dirty="0"/>
              </a:p>
            </p:txBody>
          </p:sp>
        </p:grpSp>
        <p:sp>
          <p:nvSpPr>
            <p:cNvPr id="35" name="Seta para a direita 34"/>
            <p:cNvSpPr/>
            <p:nvPr/>
          </p:nvSpPr>
          <p:spPr>
            <a:xfrm rot="8936819">
              <a:off x="6735586" y="2470390"/>
              <a:ext cx="1228443" cy="484632"/>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l_fi" descr="http://www2.igc.usp.br/gmg/imagens/banner_gmg_r2_c1.jpg"/>
          <p:cNvPicPr/>
          <p:nvPr/>
        </p:nvPicPr>
        <p:blipFill>
          <a:blip r:embed="rId3"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4"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5" cstate="print"/>
          <a:srcRect/>
          <a:stretch>
            <a:fillRect/>
          </a:stretch>
        </p:blipFill>
        <p:spPr bwMode="auto">
          <a:xfrm>
            <a:off x="6858000" y="76200"/>
            <a:ext cx="582930" cy="381000"/>
          </a:xfrm>
          <a:prstGeom prst="rect">
            <a:avLst/>
          </a:prstGeom>
          <a:noFill/>
        </p:spPr>
      </p:pic>
      <p:sp>
        <p:nvSpPr>
          <p:cNvPr id="14"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6" name="Espaço Reservado para Número de Slide 15"/>
          <p:cNvSpPr>
            <a:spLocks noGrp="1"/>
          </p:cNvSpPr>
          <p:nvPr>
            <p:ph type="sldNum" sz="quarter" idx="12"/>
          </p:nvPr>
        </p:nvSpPr>
        <p:spPr/>
        <p:txBody>
          <a:bodyPr/>
          <a:lstStyle/>
          <a:p>
            <a:fld id="{D9B2F2F4-24B0-4521-9781-199F63D70DA4}" type="slidenum">
              <a:rPr lang="en-US" smtClean="0"/>
              <a:pPr/>
              <a:t>11</a:t>
            </a:fld>
            <a:endParaRPr lang="en-US"/>
          </a:p>
        </p:txBody>
      </p:sp>
      <p:sp>
        <p:nvSpPr>
          <p:cNvPr id="9" name="Título 1"/>
          <p:cNvSpPr txBox="1">
            <a:spLocks/>
          </p:cNvSpPr>
          <p:nvPr/>
        </p:nvSpPr>
        <p:spPr>
          <a:xfrm>
            <a:off x="685800" y="1371600"/>
            <a:ext cx="7924800" cy="3505200"/>
          </a:xfrm>
          <a:prstGeom prst="rect">
            <a:avLst/>
          </a:prstGeom>
        </p:spPr>
        <p:txBody>
          <a:bodyPr vert="horz" lIns="91440" tIns="45720" rIns="91440" bIns="45720" rtlCol="0" anchor="ctr">
            <a:noAutofit/>
          </a:bodyPr>
          <a:lstStyle/>
          <a:p>
            <a:pPr lvl="0" algn="ctr">
              <a:spcBef>
                <a:spcPct val="0"/>
              </a:spcBef>
            </a:pPr>
            <a:r>
              <a:rPr lang="en-US" sz="4400" dirty="0" smtClean="0">
                <a:latin typeface="+mj-lt"/>
                <a:ea typeface="+mj-ea"/>
                <a:cs typeface="+mj-cs"/>
              </a:rPr>
              <a:t>Integrating geologic and </a:t>
            </a:r>
            <a:r>
              <a:rPr lang="en-US" sz="4400" dirty="0" err="1" smtClean="0">
                <a:latin typeface="+mj-lt"/>
                <a:ea typeface="+mj-ea"/>
                <a:cs typeface="+mj-cs"/>
              </a:rPr>
              <a:t>hydrogeologic</a:t>
            </a:r>
            <a:r>
              <a:rPr lang="en-US" sz="4400" dirty="0" smtClean="0">
                <a:latin typeface="+mj-lt"/>
                <a:ea typeface="+mj-ea"/>
                <a:cs typeface="+mj-cs"/>
              </a:rPr>
              <a:t> </a:t>
            </a:r>
            <a:r>
              <a:rPr lang="en-US" sz="4400" dirty="0" smtClean="0"/>
              <a:t>data with optical well logging and geotechnical events</a:t>
            </a:r>
          </a:p>
          <a:p>
            <a:pPr lvl="0" algn="ctr">
              <a:spcBef>
                <a:spcPct val="0"/>
              </a:spcBef>
            </a:pPr>
            <a:r>
              <a:rPr lang="en-US" sz="4400" dirty="0" smtClean="0"/>
              <a:t>Local scale – graben area</a:t>
            </a:r>
            <a:endParaRPr kumimoji="0" lang="en-US" sz="4400" b="0" i="0" u="none" strike="noStrike" kern="1200" cap="none" spc="0" normalizeH="0" baseline="0" noProof="0" dirty="0">
              <a:ln>
                <a:noFill/>
              </a:ln>
              <a:solidFill>
                <a:schemeClr val="tx1"/>
              </a:solidFill>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Hidropaulo\Desktop\FIG..tif"/>
          <p:cNvPicPr>
            <a:picLocks noChangeAspect="1" noChangeArrowheads="1"/>
          </p:cNvPicPr>
          <p:nvPr/>
        </p:nvPicPr>
        <p:blipFill>
          <a:blip r:embed="rId3" cstate="print"/>
          <a:srcRect/>
          <a:stretch>
            <a:fillRect/>
          </a:stretch>
        </p:blipFill>
        <p:spPr bwMode="auto">
          <a:xfrm>
            <a:off x="152400" y="877579"/>
            <a:ext cx="6172200" cy="5599421"/>
          </a:xfrm>
          <a:prstGeom prst="rect">
            <a:avLst/>
          </a:prstGeom>
          <a:noFill/>
        </p:spPr>
      </p:pic>
      <p:sp>
        <p:nvSpPr>
          <p:cNvPr id="2" name="Título 1"/>
          <p:cNvSpPr>
            <a:spLocks noGrp="1"/>
          </p:cNvSpPr>
          <p:nvPr>
            <p:ph type="title"/>
          </p:nvPr>
        </p:nvSpPr>
        <p:spPr>
          <a:xfrm>
            <a:off x="457200" y="46038"/>
            <a:ext cx="8229600" cy="563562"/>
          </a:xfrm>
        </p:spPr>
        <p:txBody>
          <a:bodyPr>
            <a:noAutofit/>
          </a:bodyPr>
          <a:lstStyle/>
          <a:p>
            <a:r>
              <a:rPr lang="en-US" sz="3600" dirty="0" smtClean="0"/>
              <a:t>Results</a:t>
            </a:r>
            <a:endParaRPr lang="en-US" sz="3600" dirty="0"/>
          </a:p>
        </p:txBody>
      </p:sp>
      <p:pic>
        <p:nvPicPr>
          <p:cNvPr id="10" name="il_fi" descr="http://www2.igc.usp.br/gmg/imagens/banner_gmg_r2_c1.jpg"/>
          <p:cNvPicPr/>
          <p:nvPr/>
        </p:nvPicPr>
        <p:blipFill>
          <a:blip r:embed="rId4"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5"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6" cstate="print"/>
          <a:srcRect/>
          <a:stretch>
            <a:fillRect/>
          </a:stretch>
        </p:blipFill>
        <p:spPr bwMode="auto">
          <a:xfrm>
            <a:off x="6858000" y="76200"/>
            <a:ext cx="582930" cy="381000"/>
          </a:xfrm>
          <a:prstGeom prst="rect">
            <a:avLst/>
          </a:prstGeom>
          <a:noFill/>
        </p:spPr>
      </p:pic>
      <p:sp>
        <p:nvSpPr>
          <p:cNvPr id="9"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4" name="Espaço Reservado para Número de Slide 13"/>
          <p:cNvSpPr>
            <a:spLocks noGrp="1"/>
          </p:cNvSpPr>
          <p:nvPr>
            <p:ph type="sldNum" sz="quarter" idx="12"/>
          </p:nvPr>
        </p:nvSpPr>
        <p:spPr>
          <a:xfrm>
            <a:off x="6553200" y="6400800"/>
            <a:ext cx="2133600" cy="365125"/>
          </a:xfrm>
        </p:spPr>
        <p:txBody>
          <a:bodyPr/>
          <a:lstStyle/>
          <a:p>
            <a:fld id="{D9B2F2F4-24B0-4521-9781-199F63D70DA4}" type="slidenum">
              <a:rPr lang="en-US" smtClean="0"/>
              <a:pPr/>
              <a:t>12</a:t>
            </a:fld>
            <a:endParaRPr lang="en-US" dirty="0"/>
          </a:p>
        </p:txBody>
      </p:sp>
      <p:grpSp>
        <p:nvGrpSpPr>
          <p:cNvPr id="45" name="Grupo 44"/>
          <p:cNvGrpSpPr/>
          <p:nvPr/>
        </p:nvGrpSpPr>
        <p:grpSpPr>
          <a:xfrm>
            <a:off x="1371600" y="877579"/>
            <a:ext cx="7908201" cy="5181600"/>
            <a:chOff x="1587731" y="762000"/>
            <a:chExt cx="7261167" cy="4628896"/>
          </a:xfrm>
        </p:grpSpPr>
        <p:grpSp>
          <p:nvGrpSpPr>
            <p:cNvPr id="27" name="Grupo 26"/>
            <p:cNvGrpSpPr/>
            <p:nvPr/>
          </p:nvGrpSpPr>
          <p:grpSpPr>
            <a:xfrm>
              <a:off x="4526281" y="762000"/>
              <a:ext cx="4322617" cy="2011680"/>
              <a:chOff x="4526281" y="762000"/>
              <a:chExt cx="4322617" cy="2011680"/>
            </a:xfrm>
          </p:grpSpPr>
          <p:pic>
            <p:nvPicPr>
              <p:cNvPr id="16" name="Imagem 15" descr="PDVD_012.BMP"/>
              <p:cNvPicPr/>
              <p:nvPr/>
            </p:nvPicPr>
            <p:blipFill>
              <a:blip r:embed="rId7" cstate="print"/>
              <a:stretch>
                <a:fillRect/>
              </a:stretch>
            </p:blipFill>
            <p:spPr>
              <a:xfrm>
                <a:off x="4526281" y="762000"/>
                <a:ext cx="2834640" cy="2011680"/>
              </a:xfrm>
              <a:prstGeom prst="rect">
                <a:avLst/>
              </a:prstGeom>
            </p:spPr>
          </p:pic>
          <p:sp>
            <p:nvSpPr>
              <p:cNvPr id="21" name="CaixaDeTexto 20"/>
              <p:cNvSpPr txBox="1"/>
              <p:nvPr/>
            </p:nvSpPr>
            <p:spPr>
              <a:xfrm>
                <a:off x="7324898" y="762000"/>
                <a:ext cx="1524000" cy="742357"/>
              </a:xfrm>
              <a:prstGeom prst="rect">
                <a:avLst/>
              </a:prstGeom>
              <a:noFill/>
            </p:spPr>
            <p:txBody>
              <a:bodyPr wrap="square" rtlCol="0">
                <a:spAutoFit/>
              </a:bodyPr>
              <a:lstStyle/>
              <a:p>
                <a:pPr algn="ctr"/>
                <a:r>
                  <a:rPr lang="en-US" sz="2400" b="1" dirty="0" err="1" smtClean="0"/>
                  <a:t>Downhole</a:t>
                </a:r>
                <a:endParaRPr lang="en-US" sz="2400" b="1" dirty="0" smtClean="0"/>
              </a:p>
              <a:p>
                <a:pPr algn="ctr"/>
                <a:r>
                  <a:rPr lang="en-US" sz="2400" b="1" dirty="0" smtClean="0"/>
                  <a:t>view</a:t>
                </a:r>
                <a:endParaRPr lang="en-US" sz="2400" b="1" dirty="0"/>
              </a:p>
            </p:txBody>
          </p:sp>
          <p:sp>
            <p:nvSpPr>
              <p:cNvPr id="22" name="CaixaDeTexto 21"/>
              <p:cNvSpPr txBox="1"/>
              <p:nvPr/>
            </p:nvSpPr>
            <p:spPr>
              <a:xfrm>
                <a:off x="6172200" y="762000"/>
                <a:ext cx="1300228"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Dry conduit</a:t>
                </a:r>
                <a:endParaRPr lang="en-US" b="1" dirty="0">
                  <a:solidFill>
                    <a:schemeClr val="bg1"/>
                  </a:solidFill>
                  <a:effectLst>
                    <a:outerShdw blurRad="38100" dist="38100" dir="2700000" algn="tl">
                      <a:srgbClr val="000000">
                        <a:alpha val="43137"/>
                      </a:srgbClr>
                    </a:outerShdw>
                  </a:effectLst>
                </a:endParaRPr>
              </a:p>
            </p:txBody>
          </p:sp>
        </p:grpSp>
        <p:cxnSp>
          <p:nvCxnSpPr>
            <p:cNvPr id="31" name="Conector de seta reta 30"/>
            <p:cNvCxnSpPr/>
            <p:nvPr/>
          </p:nvCxnSpPr>
          <p:spPr>
            <a:xfrm flipH="1">
              <a:off x="1587731" y="2736088"/>
              <a:ext cx="2938549" cy="14295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Conector de seta reta 34"/>
            <p:cNvCxnSpPr/>
            <p:nvPr/>
          </p:nvCxnSpPr>
          <p:spPr>
            <a:xfrm flipH="1">
              <a:off x="3616730" y="2736088"/>
              <a:ext cx="909550" cy="26548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5" name="Grupo 24"/>
          <p:cNvGrpSpPr/>
          <p:nvPr/>
        </p:nvGrpSpPr>
        <p:grpSpPr>
          <a:xfrm>
            <a:off x="2743200" y="2782579"/>
            <a:ext cx="6096002" cy="3276600"/>
            <a:chOff x="2743200" y="2782579"/>
            <a:chExt cx="6096002" cy="3276600"/>
          </a:xfrm>
        </p:grpSpPr>
        <p:grpSp>
          <p:nvGrpSpPr>
            <p:cNvPr id="40" name="Grupo 39"/>
            <p:cNvGrpSpPr/>
            <p:nvPr/>
          </p:nvGrpSpPr>
          <p:grpSpPr>
            <a:xfrm>
              <a:off x="2743200" y="2782579"/>
              <a:ext cx="6096002" cy="3276600"/>
              <a:chOff x="2944611" y="2971800"/>
              <a:chExt cx="5552224" cy="2839720"/>
            </a:xfrm>
          </p:grpSpPr>
          <p:grpSp>
            <p:nvGrpSpPr>
              <p:cNvPr id="44" name="Grupo 43"/>
              <p:cNvGrpSpPr/>
              <p:nvPr/>
            </p:nvGrpSpPr>
            <p:grpSpPr>
              <a:xfrm>
                <a:off x="4471473" y="2971800"/>
                <a:ext cx="4025362" cy="2839720"/>
                <a:chOff x="4471473" y="2286000"/>
                <a:chExt cx="4025362" cy="2839720"/>
              </a:xfrm>
            </p:grpSpPr>
            <p:grpSp>
              <p:nvGrpSpPr>
                <p:cNvPr id="28" name="Grupo 27"/>
                <p:cNvGrpSpPr/>
                <p:nvPr/>
              </p:nvGrpSpPr>
              <p:grpSpPr>
                <a:xfrm>
                  <a:off x="5623560" y="2286000"/>
                  <a:ext cx="2873275" cy="2011680"/>
                  <a:chOff x="5623560" y="2286000"/>
                  <a:chExt cx="2873275" cy="2011680"/>
                </a:xfrm>
              </p:grpSpPr>
              <p:pic>
                <p:nvPicPr>
                  <p:cNvPr id="15" name="Imagem 14" descr="PDVD_043.BMP"/>
                  <p:cNvPicPr/>
                  <p:nvPr/>
                </p:nvPicPr>
                <p:blipFill>
                  <a:blip r:embed="rId8" cstate="print"/>
                  <a:stretch>
                    <a:fillRect/>
                  </a:stretch>
                </p:blipFill>
                <p:spPr>
                  <a:xfrm>
                    <a:off x="5623560" y="2286000"/>
                    <a:ext cx="2834640" cy="2011680"/>
                  </a:xfrm>
                  <a:prstGeom prst="rect">
                    <a:avLst/>
                  </a:prstGeom>
                </p:spPr>
              </p:pic>
              <p:sp>
                <p:nvSpPr>
                  <p:cNvPr id="23" name="CaixaDeTexto 22"/>
                  <p:cNvSpPr txBox="1"/>
                  <p:nvPr/>
                </p:nvSpPr>
                <p:spPr>
                  <a:xfrm>
                    <a:off x="7036531" y="2286000"/>
                    <a:ext cx="1460304" cy="560154"/>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Bedding plane </a:t>
                    </a:r>
                  </a:p>
                  <a:p>
                    <a:pPr algn="ctr"/>
                    <a:r>
                      <a:rPr lang="en-US" b="1" dirty="0" smtClean="0">
                        <a:solidFill>
                          <a:schemeClr val="bg1"/>
                        </a:solidFill>
                        <a:effectLst>
                          <a:outerShdw blurRad="38100" dist="38100" dir="2700000" algn="tl">
                            <a:srgbClr val="000000">
                              <a:alpha val="43137"/>
                            </a:srgbClr>
                          </a:outerShdw>
                        </a:effectLst>
                      </a:rPr>
                      <a:t>dissolution</a:t>
                    </a:r>
                    <a:endParaRPr lang="en-US" b="1" dirty="0">
                      <a:solidFill>
                        <a:schemeClr val="bg1"/>
                      </a:solidFill>
                      <a:effectLst>
                        <a:outerShdw blurRad="38100" dist="38100" dir="2700000" algn="tl">
                          <a:srgbClr val="000000">
                            <a:alpha val="43137"/>
                          </a:srgbClr>
                        </a:outerShdw>
                      </a:effectLst>
                    </a:endParaRPr>
                  </a:p>
                </p:txBody>
              </p:sp>
            </p:grpSp>
            <p:cxnSp>
              <p:nvCxnSpPr>
                <p:cNvPr id="38" name="Conector de seta reta 37"/>
                <p:cNvCxnSpPr/>
                <p:nvPr/>
              </p:nvCxnSpPr>
              <p:spPr>
                <a:xfrm flipH="1">
                  <a:off x="4471473" y="4267200"/>
                  <a:ext cx="1167327" cy="8585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33" name="Conector de seta reta 32"/>
              <p:cNvCxnSpPr/>
              <p:nvPr/>
            </p:nvCxnSpPr>
            <p:spPr>
              <a:xfrm flipH="1" flipV="1">
                <a:off x="2944611" y="4688840"/>
                <a:ext cx="2694189" cy="2641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CaixaDeTexto 23"/>
            <p:cNvSpPr txBox="1"/>
            <p:nvPr/>
          </p:nvSpPr>
          <p:spPr>
            <a:xfrm>
              <a:off x="7162800" y="5105400"/>
              <a:ext cx="1659802" cy="830997"/>
            </a:xfrm>
            <a:prstGeom prst="rect">
              <a:avLst/>
            </a:prstGeom>
            <a:noFill/>
          </p:spPr>
          <p:txBody>
            <a:bodyPr wrap="square" rtlCol="0">
              <a:spAutoFit/>
            </a:bodyPr>
            <a:lstStyle/>
            <a:p>
              <a:pPr algn="ctr"/>
              <a:r>
                <a:rPr lang="en-US" sz="2400" b="1" dirty="0" err="1" smtClean="0"/>
                <a:t>Sidehole</a:t>
              </a:r>
              <a:endParaRPr lang="en-US" sz="2400" b="1" dirty="0" smtClean="0"/>
            </a:p>
            <a:p>
              <a:pPr algn="ctr"/>
              <a:r>
                <a:rPr lang="en-US" sz="2400" b="1" dirty="0" smtClean="0"/>
                <a:t>view</a:t>
              </a:r>
              <a:endParaRPr lang="en-US" sz="2400" b="1"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Hidropaulo\Desktop\Cópia_de_segurança_de_FIG..tif"/>
          <p:cNvPicPr>
            <a:picLocks noChangeAspect="1" noChangeArrowheads="1"/>
          </p:cNvPicPr>
          <p:nvPr/>
        </p:nvPicPr>
        <p:blipFill>
          <a:blip r:embed="rId3" cstate="print"/>
          <a:srcRect/>
          <a:stretch>
            <a:fillRect/>
          </a:stretch>
        </p:blipFill>
        <p:spPr bwMode="auto">
          <a:xfrm>
            <a:off x="228600" y="1502223"/>
            <a:ext cx="7773379" cy="3502152"/>
          </a:xfrm>
          <a:prstGeom prst="rect">
            <a:avLst/>
          </a:prstGeom>
          <a:noFill/>
        </p:spPr>
      </p:pic>
      <p:sp>
        <p:nvSpPr>
          <p:cNvPr id="2" name="Título 1"/>
          <p:cNvSpPr>
            <a:spLocks noGrp="1"/>
          </p:cNvSpPr>
          <p:nvPr>
            <p:ph type="title"/>
          </p:nvPr>
        </p:nvSpPr>
        <p:spPr>
          <a:xfrm>
            <a:off x="1981200" y="76200"/>
            <a:ext cx="4876800" cy="1143000"/>
          </a:xfrm>
        </p:spPr>
        <p:txBody>
          <a:bodyPr>
            <a:noAutofit/>
          </a:bodyPr>
          <a:lstStyle/>
          <a:p>
            <a:r>
              <a:rPr lang="en-US" sz="3600" dirty="0" smtClean="0"/>
              <a:t>Geologic conceptual</a:t>
            </a:r>
            <a:br>
              <a:rPr lang="en-US" sz="3600" dirty="0" smtClean="0"/>
            </a:br>
            <a:r>
              <a:rPr lang="en-US" sz="3600" dirty="0" smtClean="0"/>
              <a:t>model</a:t>
            </a:r>
            <a:endParaRPr lang="en-US" sz="3600" dirty="0"/>
          </a:p>
        </p:txBody>
      </p:sp>
      <p:pic>
        <p:nvPicPr>
          <p:cNvPr id="10" name="il_fi" descr="http://www2.igc.usp.br/gmg/imagens/banner_gmg_r2_c1.jpg"/>
          <p:cNvPicPr/>
          <p:nvPr/>
        </p:nvPicPr>
        <p:blipFill>
          <a:blip r:embed="rId4"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5"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6" cstate="print"/>
          <a:srcRect/>
          <a:stretch>
            <a:fillRect/>
          </a:stretch>
        </p:blipFill>
        <p:spPr bwMode="auto">
          <a:xfrm>
            <a:off x="6858000" y="76200"/>
            <a:ext cx="582930" cy="381000"/>
          </a:xfrm>
          <a:prstGeom prst="rect">
            <a:avLst/>
          </a:prstGeom>
          <a:noFill/>
        </p:spPr>
      </p:pic>
      <p:sp>
        <p:nvSpPr>
          <p:cNvPr id="9"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4" name="Espaço Reservado para Número de Slide 13"/>
          <p:cNvSpPr>
            <a:spLocks noGrp="1"/>
          </p:cNvSpPr>
          <p:nvPr>
            <p:ph type="sldNum" sz="quarter" idx="12"/>
          </p:nvPr>
        </p:nvSpPr>
        <p:spPr/>
        <p:txBody>
          <a:bodyPr/>
          <a:lstStyle/>
          <a:p>
            <a:fld id="{D9B2F2F4-24B0-4521-9781-199F63D70DA4}" type="slidenum">
              <a:rPr lang="en-US" smtClean="0"/>
              <a:pPr/>
              <a:t>13</a:t>
            </a:fld>
            <a:endParaRPr lang="en-US"/>
          </a:p>
        </p:txBody>
      </p:sp>
      <p:sp>
        <p:nvSpPr>
          <p:cNvPr id="16" name="Retângulo 15"/>
          <p:cNvSpPr/>
          <p:nvPr/>
        </p:nvSpPr>
        <p:spPr>
          <a:xfrm>
            <a:off x="5638800" y="1182469"/>
            <a:ext cx="3657600" cy="646331"/>
          </a:xfrm>
          <a:prstGeom prst="rect">
            <a:avLst/>
          </a:prstGeom>
        </p:spPr>
        <p:txBody>
          <a:bodyPr wrap="square">
            <a:spAutoFit/>
          </a:bodyPr>
          <a:lstStyle/>
          <a:p>
            <a:pPr lvl="0" fontAlgn="base">
              <a:spcBef>
                <a:spcPct val="0"/>
              </a:spcBef>
              <a:spcAft>
                <a:spcPct val="0"/>
              </a:spcAft>
            </a:pPr>
            <a:r>
              <a:rPr lang="en-US" dirty="0" smtClean="0">
                <a:solidFill>
                  <a:srgbClr val="000000"/>
                </a:solidFill>
                <a:latin typeface="Arial" pitchFamily="34" charset="0"/>
                <a:ea typeface="Calibri" pitchFamily="34" charset="0"/>
                <a:cs typeface="Arial" pitchFamily="34" charset="0"/>
              </a:rPr>
              <a:t>Two </a:t>
            </a:r>
            <a:r>
              <a:rPr lang="en-US" dirty="0" smtClean="0">
                <a:latin typeface="Arial" pitchFamily="34" charset="0"/>
                <a:cs typeface="Arial" pitchFamily="34" charset="0"/>
              </a:rPr>
              <a:t>continuous bedding planes that have undergone dissolution:</a:t>
            </a:r>
            <a:endParaRPr lang="en-US" dirty="0" smtClean="0">
              <a:solidFill>
                <a:srgbClr val="000000"/>
              </a:solidFill>
              <a:latin typeface="Arial" pitchFamily="34" charset="0"/>
              <a:ea typeface="Calibri" pitchFamily="34" charset="0"/>
              <a:cs typeface="Arial" pitchFamily="34" charset="0"/>
            </a:endParaRPr>
          </a:p>
        </p:txBody>
      </p:sp>
      <p:grpSp>
        <p:nvGrpSpPr>
          <p:cNvPr id="40" name="Grupo 39"/>
          <p:cNvGrpSpPr/>
          <p:nvPr/>
        </p:nvGrpSpPr>
        <p:grpSpPr>
          <a:xfrm>
            <a:off x="1981200" y="1981200"/>
            <a:ext cx="7010400" cy="2286000"/>
            <a:chOff x="1981200" y="3276600"/>
            <a:chExt cx="7010400" cy="2286000"/>
          </a:xfrm>
        </p:grpSpPr>
        <p:cxnSp>
          <p:nvCxnSpPr>
            <p:cNvPr id="18" name="Conector de seta reta 17"/>
            <p:cNvCxnSpPr/>
            <p:nvPr/>
          </p:nvCxnSpPr>
          <p:spPr>
            <a:xfrm flipH="1">
              <a:off x="1981200" y="3505200"/>
              <a:ext cx="40386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Conector de seta reta 19"/>
            <p:cNvCxnSpPr/>
            <p:nvPr/>
          </p:nvCxnSpPr>
          <p:spPr>
            <a:xfrm flipH="1">
              <a:off x="3581400" y="3505200"/>
              <a:ext cx="2438400" cy="2057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Retângulo 35"/>
            <p:cNvSpPr/>
            <p:nvPr/>
          </p:nvSpPr>
          <p:spPr>
            <a:xfrm>
              <a:off x="6019800" y="3276600"/>
              <a:ext cx="2971800" cy="830997"/>
            </a:xfrm>
            <a:prstGeom prst="rect">
              <a:avLst/>
            </a:prstGeom>
          </p:spPr>
          <p:txBody>
            <a:bodyPr wrap="square">
              <a:spAutoFit/>
            </a:bodyPr>
            <a:lstStyle/>
            <a:p>
              <a:pPr marL="342900" lvl="0" indent="-342900" fontAlgn="base">
                <a:spcBef>
                  <a:spcPct val="0"/>
                </a:spcBef>
                <a:spcAft>
                  <a:spcPct val="0"/>
                </a:spcAft>
              </a:pPr>
              <a:r>
                <a:rPr lang="en-US" sz="1600" dirty="0" smtClean="0">
                  <a:solidFill>
                    <a:srgbClr val="000000"/>
                  </a:solidFill>
                  <a:latin typeface="Arial" pitchFamily="34" charset="0"/>
                  <a:ea typeface="Calibri" pitchFamily="34" charset="0"/>
                  <a:cs typeface="Arial" pitchFamily="34" charset="0"/>
                </a:rPr>
                <a:t>1) 1-8 m thick, near the contact with unconsolidated sediments</a:t>
              </a:r>
            </a:p>
          </p:txBody>
        </p:sp>
      </p:grpSp>
      <p:grpSp>
        <p:nvGrpSpPr>
          <p:cNvPr id="44" name="Grupo 43"/>
          <p:cNvGrpSpPr/>
          <p:nvPr/>
        </p:nvGrpSpPr>
        <p:grpSpPr>
          <a:xfrm>
            <a:off x="3505200" y="2819400"/>
            <a:ext cx="5562600" cy="1676400"/>
            <a:chOff x="3505200" y="4114800"/>
            <a:chExt cx="5562600" cy="1676400"/>
          </a:xfrm>
        </p:grpSpPr>
        <p:cxnSp>
          <p:nvCxnSpPr>
            <p:cNvPr id="24" name="Conector de seta reta 23"/>
            <p:cNvCxnSpPr/>
            <p:nvPr/>
          </p:nvCxnSpPr>
          <p:spPr>
            <a:xfrm flipH="1">
              <a:off x="4648200" y="4419600"/>
              <a:ext cx="1447800" cy="1371600"/>
            </a:xfrm>
            <a:prstGeom prst="straightConnector1">
              <a:avLst/>
            </a:prstGeom>
            <a:ln w="28575">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Conector de seta reta 27"/>
            <p:cNvCxnSpPr/>
            <p:nvPr/>
          </p:nvCxnSpPr>
          <p:spPr>
            <a:xfrm flipH="1" flipV="1">
              <a:off x="3505200" y="4114800"/>
              <a:ext cx="2590800" cy="304800"/>
            </a:xfrm>
            <a:prstGeom prst="straightConnector1">
              <a:avLst/>
            </a:prstGeom>
            <a:ln w="28575">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Retângulo 36"/>
            <p:cNvSpPr/>
            <p:nvPr/>
          </p:nvSpPr>
          <p:spPr>
            <a:xfrm>
              <a:off x="6096000" y="4277380"/>
              <a:ext cx="2971800" cy="584775"/>
            </a:xfrm>
            <a:prstGeom prst="rect">
              <a:avLst/>
            </a:prstGeom>
          </p:spPr>
          <p:txBody>
            <a:bodyPr wrap="square">
              <a:spAutoFit/>
            </a:bodyPr>
            <a:lstStyle/>
            <a:p>
              <a:pPr marL="342900" lvl="0" indent="-342900" fontAlgn="base">
                <a:spcBef>
                  <a:spcPct val="0"/>
                </a:spcBef>
                <a:spcAft>
                  <a:spcPct val="0"/>
                </a:spcAft>
              </a:pPr>
              <a:r>
                <a:rPr lang="en-US" sz="1600" dirty="0" smtClean="0">
                  <a:solidFill>
                    <a:srgbClr val="000000"/>
                  </a:solidFill>
                  <a:latin typeface="Arial" pitchFamily="34" charset="0"/>
                  <a:ea typeface="Calibri" pitchFamily="34" charset="0"/>
                  <a:cs typeface="Arial" pitchFamily="34" charset="0"/>
                </a:rPr>
                <a:t>2) 10-20 m below, with 20 cm to 1 m thick.</a:t>
              </a:r>
              <a:endParaRPr lang="en-US" sz="700" dirty="0" smtClean="0">
                <a:latin typeface="Arial" pitchFamily="34" charset="0"/>
                <a:cs typeface="Arial" pitchFamily="34" charset="0"/>
              </a:endParaRPr>
            </a:p>
          </p:txBody>
        </p:sp>
      </p:grpSp>
      <p:grpSp>
        <p:nvGrpSpPr>
          <p:cNvPr id="66" name="Grupo 65"/>
          <p:cNvGrpSpPr/>
          <p:nvPr/>
        </p:nvGrpSpPr>
        <p:grpSpPr>
          <a:xfrm>
            <a:off x="1143000" y="2514600"/>
            <a:ext cx="3810000" cy="3641705"/>
            <a:chOff x="1143000" y="2819400"/>
            <a:chExt cx="3810000" cy="3641705"/>
          </a:xfrm>
        </p:grpSpPr>
        <p:sp>
          <p:nvSpPr>
            <p:cNvPr id="45" name="Elipse 44"/>
            <p:cNvSpPr/>
            <p:nvPr/>
          </p:nvSpPr>
          <p:spPr>
            <a:xfrm>
              <a:off x="1600200" y="2819400"/>
              <a:ext cx="381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Elipse 45"/>
            <p:cNvSpPr/>
            <p:nvPr/>
          </p:nvSpPr>
          <p:spPr>
            <a:xfrm>
              <a:off x="4419600" y="4495800"/>
              <a:ext cx="381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Conector de seta reta 47"/>
            <p:cNvCxnSpPr>
              <a:stCxn id="59" idx="0"/>
            </p:cNvCxnSpPr>
            <p:nvPr/>
          </p:nvCxnSpPr>
          <p:spPr>
            <a:xfrm flipH="1" flipV="1">
              <a:off x="1828800" y="3175575"/>
              <a:ext cx="1219200" cy="2362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Conector de seta reta 53"/>
            <p:cNvCxnSpPr>
              <a:stCxn id="59" idx="0"/>
              <a:endCxn id="46" idx="3"/>
            </p:cNvCxnSpPr>
            <p:nvPr/>
          </p:nvCxnSpPr>
          <p:spPr>
            <a:xfrm flipV="1">
              <a:off x="3048000" y="4821004"/>
              <a:ext cx="1427396" cy="71677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9" name="CaixaDeTexto 58"/>
            <p:cNvSpPr txBox="1"/>
            <p:nvPr/>
          </p:nvSpPr>
          <p:spPr>
            <a:xfrm>
              <a:off x="1143000" y="5537775"/>
              <a:ext cx="3810000" cy="923330"/>
            </a:xfrm>
            <a:prstGeom prst="rect">
              <a:avLst/>
            </a:prstGeom>
            <a:noFill/>
          </p:spPr>
          <p:txBody>
            <a:bodyPr wrap="square" rtlCol="0">
              <a:spAutoFit/>
            </a:bodyPr>
            <a:lstStyle/>
            <a:p>
              <a:pPr algn="r"/>
              <a:r>
                <a:rPr lang="en-US" dirty="0" smtClean="0">
                  <a:latin typeface="Arial" pitchFamily="34" charset="0"/>
                  <a:cs typeface="Arial" pitchFamily="34" charset="0"/>
                </a:rPr>
                <a:t>Shallowest conduit can be entirely </a:t>
              </a:r>
            </a:p>
            <a:p>
              <a:pPr algn="r"/>
              <a:r>
                <a:rPr lang="en-US" dirty="0" smtClean="0">
                  <a:latin typeface="Arial" pitchFamily="34" charset="0"/>
                  <a:cs typeface="Arial" pitchFamily="34" charset="0"/>
                </a:rPr>
                <a:t>in the unsaturated zone, close to wells with high pump rate</a:t>
              </a:r>
              <a:endParaRPr lang="en-US" dirty="0">
                <a:latin typeface="Arial" pitchFamily="34" charset="0"/>
                <a:cs typeface="Arial" pitchFamily="34" charset="0"/>
              </a:endParaRPr>
            </a:p>
          </p:txBody>
        </p:sp>
      </p:grpSp>
      <p:grpSp>
        <p:nvGrpSpPr>
          <p:cNvPr id="80" name="Grupo 79"/>
          <p:cNvGrpSpPr/>
          <p:nvPr/>
        </p:nvGrpSpPr>
        <p:grpSpPr>
          <a:xfrm>
            <a:off x="5029200" y="5080576"/>
            <a:ext cx="3886200" cy="1569660"/>
            <a:chOff x="4876800" y="5562601"/>
            <a:chExt cx="3238500" cy="1569660"/>
          </a:xfrm>
        </p:grpSpPr>
        <p:sp>
          <p:nvSpPr>
            <p:cNvPr id="74" name="CaixaDeTexto 73"/>
            <p:cNvSpPr txBox="1"/>
            <p:nvPr/>
          </p:nvSpPr>
          <p:spPr>
            <a:xfrm>
              <a:off x="5867400" y="5562601"/>
              <a:ext cx="2247900" cy="1569660"/>
            </a:xfrm>
            <a:prstGeom prst="rect">
              <a:avLst/>
            </a:prstGeom>
            <a:solidFill>
              <a:srgbClr val="FFFF00"/>
            </a:solidFill>
            <a:ln w="28575">
              <a:solidFill>
                <a:schemeClr val="tx1">
                  <a:lumMod val="50000"/>
                  <a:lumOff val="50000"/>
                </a:schemeClr>
              </a:solidFill>
            </a:ln>
          </p:spPr>
          <p:txBody>
            <a:bodyPr wrap="square" rtlCol="0">
              <a:spAutoFit/>
            </a:bodyPr>
            <a:lstStyle/>
            <a:p>
              <a:pPr algn="ctr"/>
              <a:r>
                <a:rPr lang="en-US" sz="2400" b="1" dirty="0" smtClean="0"/>
                <a:t>Third risk factor:</a:t>
              </a:r>
            </a:p>
            <a:p>
              <a:pPr algn="ctr"/>
              <a:r>
                <a:rPr lang="en-US" sz="2400" b="1" dirty="0" smtClean="0"/>
                <a:t>Dry conduits caused by </a:t>
              </a:r>
            </a:p>
            <a:p>
              <a:pPr algn="ctr"/>
              <a:r>
                <a:rPr lang="en-US" sz="2400" b="1" dirty="0" smtClean="0"/>
                <a:t>high flow rate</a:t>
              </a:r>
              <a:endParaRPr lang="en-US" sz="2400" b="1" dirty="0"/>
            </a:p>
          </p:txBody>
        </p:sp>
        <p:sp>
          <p:nvSpPr>
            <p:cNvPr id="75" name="Seta para a direita 74"/>
            <p:cNvSpPr/>
            <p:nvPr/>
          </p:nvSpPr>
          <p:spPr>
            <a:xfrm rot="10800000">
              <a:off x="4876800" y="5715000"/>
              <a:ext cx="914401" cy="479892"/>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3400" y="46038"/>
            <a:ext cx="8229600" cy="563562"/>
          </a:xfrm>
        </p:spPr>
        <p:txBody>
          <a:bodyPr>
            <a:noAutofit/>
          </a:bodyPr>
          <a:lstStyle/>
          <a:p>
            <a:r>
              <a:rPr lang="en-US" sz="3600" dirty="0" smtClean="0"/>
              <a:t>Collapse setting</a:t>
            </a:r>
            <a:endParaRPr lang="en-US" sz="3600" dirty="0"/>
          </a:p>
        </p:txBody>
      </p:sp>
      <p:pic>
        <p:nvPicPr>
          <p:cNvPr id="10" name="il_fi" descr="http://www2.igc.usp.br/gmg/imagens/banner_gmg_r2_c1.jpg"/>
          <p:cNvPicPr/>
          <p:nvPr/>
        </p:nvPicPr>
        <p:blipFill>
          <a:blip r:embed="rId3"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4"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5" cstate="print"/>
          <a:srcRect/>
          <a:stretch>
            <a:fillRect/>
          </a:stretch>
        </p:blipFill>
        <p:spPr bwMode="auto">
          <a:xfrm>
            <a:off x="6858000" y="76200"/>
            <a:ext cx="582930" cy="381000"/>
          </a:xfrm>
          <a:prstGeom prst="rect">
            <a:avLst/>
          </a:prstGeom>
          <a:noFill/>
        </p:spPr>
      </p:pic>
      <p:sp>
        <p:nvSpPr>
          <p:cNvPr id="9"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4" name="Espaço Reservado para Número de Slide 13"/>
          <p:cNvSpPr>
            <a:spLocks noGrp="1"/>
          </p:cNvSpPr>
          <p:nvPr>
            <p:ph type="sldNum" sz="quarter" idx="12"/>
          </p:nvPr>
        </p:nvSpPr>
        <p:spPr/>
        <p:txBody>
          <a:bodyPr/>
          <a:lstStyle/>
          <a:p>
            <a:fld id="{D9B2F2F4-24B0-4521-9781-199F63D70DA4}" type="slidenum">
              <a:rPr lang="en-US" smtClean="0"/>
              <a:pPr/>
              <a:t>14</a:t>
            </a:fld>
            <a:endParaRPr lang="en-US"/>
          </a:p>
        </p:txBody>
      </p:sp>
      <p:sp>
        <p:nvSpPr>
          <p:cNvPr id="73" name="Retângulo 72"/>
          <p:cNvSpPr/>
          <p:nvPr/>
        </p:nvSpPr>
        <p:spPr>
          <a:xfrm>
            <a:off x="533400" y="1295400"/>
            <a:ext cx="7924800" cy="4401205"/>
          </a:xfrm>
          <a:prstGeom prst="rect">
            <a:avLst/>
          </a:prstGeom>
        </p:spPr>
        <p:txBody>
          <a:bodyPr wrap="square">
            <a:spAutoFit/>
          </a:bodyPr>
          <a:lstStyle/>
          <a:p>
            <a:pPr lvl="0" algn="just"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Most karst geotechnical problems have been occurring:</a:t>
            </a:r>
          </a:p>
          <a:p>
            <a:pPr lvl="0" algn="just" fontAlgn="base">
              <a:spcBef>
                <a:spcPct val="0"/>
              </a:spcBef>
              <a:spcAft>
                <a:spcPct val="0"/>
              </a:spcAft>
            </a:pPr>
            <a:endParaRPr lang="en-US" sz="2800" dirty="0" smtClean="0">
              <a:solidFill>
                <a:srgbClr val="000000"/>
              </a:solidFill>
              <a:latin typeface="Arial" pitchFamily="34" charset="0"/>
              <a:ea typeface="Calibri" pitchFamily="34" charset="0"/>
              <a:cs typeface="Arial" pitchFamily="34" charset="0"/>
            </a:endParaRPr>
          </a:p>
          <a:p>
            <a:pPr lvl="0" algn="just"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1 - Within </a:t>
            </a:r>
            <a:r>
              <a:rPr lang="en-US" sz="2800" dirty="0" err="1" smtClean="0">
                <a:solidFill>
                  <a:srgbClr val="000000"/>
                </a:solidFill>
                <a:latin typeface="Arial" pitchFamily="34" charset="0"/>
                <a:ea typeface="Calibri" pitchFamily="34" charset="0"/>
                <a:cs typeface="Arial" pitchFamily="34" charset="0"/>
              </a:rPr>
              <a:t>graben</a:t>
            </a:r>
            <a:r>
              <a:rPr lang="en-US" sz="2800" dirty="0" smtClean="0">
                <a:solidFill>
                  <a:srgbClr val="000000"/>
                </a:solidFill>
                <a:latin typeface="Arial" pitchFamily="34" charset="0"/>
                <a:ea typeface="Calibri" pitchFamily="34" charset="0"/>
                <a:cs typeface="Arial" pitchFamily="34" charset="0"/>
              </a:rPr>
              <a:t> area</a:t>
            </a:r>
          </a:p>
          <a:p>
            <a:pPr lvl="0" algn="just"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2 - With considerable flow rate</a:t>
            </a:r>
          </a:p>
          <a:p>
            <a:pPr lvl="0" algn="just"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3 - Close to dry conduits</a:t>
            </a:r>
          </a:p>
          <a:p>
            <a:pPr algn="just"/>
            <a:r>
              <a:rPr lang="en-US" sz="2800" dirty="0" smtClean="0">
                <a:solidFill>
                  <a:srgbClr val="000000"/>
                </a:solidFill>
                <a:latin typeface="Arial" pitchFamily="34" charset="0"/>
                <a:ea typeface="Calibri" pitchFamily="34" charset="0"/>
                <a:cs typeface="Arial" pitchFamily="34" charset="0"/>
              </a:rPr>
              <a:t>4 - Generally, in areas with </a:t>
            </a:r>
            <a:r>
              <a:rPr lang="en-US" sz="2800" dirty="0" smtClean="0">
                <a:latin typeface="Arial" pitchFamily="34" charset="0"/>
                <a:cs typeface="Arial" pitchFamily="34" charset="0"/>
              </a:rPr>
              <a:t>limestones covered by unconsolidated sediments with an </a:t>
            </a:r>
            <a:r>
              <a:rPr lang="en-US" sz="2800" dirty="0" smtClean="0">
                <a:solidFill>
                  <a:srgbClr val="000000"/>
                </a:solidFill>
                <a:latin typeface="Arial" pitchFamily="34" charset="0"/>
                <a:ea typeface="Calibri" pitchFamily="34" charset="0"/>
                <a:cs typeface="Arial" pitchFamily="34" charset="0"/>
              </a:rPr>
              <a:t>absence of resistant </a:t>
            </a:r>
            <a:r>
              <a:rPr lang="en-US" sz="2800" dirty="0" smtClean="0">
                <a:latin typeface="Arial" pitchFamily="34" charset="0"/>
                <a:ea typeface="Calibri" pitchFamily="34" charset="0"/>
                <a:cs typeface="Arial" pitchFamily="34" charset="0"/>
              </a:rPr>
              <a:t>overlying beds (</a:t>
            </a:r>
            <a:r>
              <a:rPr lang="en-US" sz="2800" dirty="0" smtClean="0">
                <a:latin typeface="Arial" pitchFamily="34" charset="0"/>
                <a:cs typeface="Arial" pitchFamily="34" charset="0"/>
              </a:rPr>
              <a:t>slate, marble, and siltstone).</a:t>
            </a:r>
            <a:endParaRPr lang="en-US" sz="2800" dirty="0" smtClean="0">
              <a:solidFill>
                <a:srgbClr val="000000"/>
              </a:solidFill>
              <a:latin typeface="Arial" pitchFamily="34" charset="0"/>
              <a:ea typeface="Calibri"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l_fi" descr="http://www2.igc.usp.br/gmg/imagens/banner_gmg_r2_c1.jpg"/>
          <p:cNvPicPr/>
          <p:nvPr/>
        </p:nvPicPr>
        <p:blipFill>
          <a:blip r:embed="rId2"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3"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4" cstate="print"/>
          <a:srcRect/>
          <a:stretch>
            <a:fillRect/>
          </a:stretch>
        </p:blipFill>
        <p:spPr bwMode="auto">
          <a:xfrm>
            <a:off x="6858000" y="76200"/>
            <a:ext cx="582930" cy="381000"/>
          </a:xfrm>
          <a:prstGeom prst="rect">
            <a:avLst/>
          </a:prstGeom>
          <a:noFill/>
        </p:spPr>
      </p:pic>
      <p:sp>
        <p:nvSpPr>
          <p:cNvPr id="14"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6" name="Espaço Reservado para Número de Slide 15"/>
          <p:cNvSpPr>
            <a:spLocks noGrp="1"/>
          </p:cNvSpPr>
          <p:nvPr>
            <p:ph type="sldNum" sz="quarter" idx="12"/>
          </p:nvPr>
        </p:nvSpPr>
        <p:spPr/>
        <p:txBody>
          <a:bodyPr/>
          <a:lstStyle/>
          <a:p>
            <a:fld id="{D9B2F2F4-24B0-4521-9781-199F63D70DA4}" type="slidenum">
              <a:rPr lang="en-US" smtClean="0"/>
              <a:pPr/>
              <a:t>15</a:t>
            </a:fld>
            <a:endParaRPr lang="en-US"/>
          </a:p>
        </p:txBody>
      </p:sp>
      <p:sp>
        <p:nvSpPr>
          <p:cNvPr id="9" name="Título 1"/>
          <p:cNvSpPr txBox="1">
            <a:spLocks/>
          </p:cNvSpPr>
          <p:nvPr/>
        </p:nvSpPr>
        <p:spPr>
          <a:xfrm>
            <a:off x="990600" y="1905000"/>
            <a:ext cx="7391400" cy="22098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dirty="0" smtClean="0">
                <a:latin typeface="+mj-lt"/>
                <a:ea typeface="+mj-ea"/>
                <a:cs typeface="+mj-cs"/>
              </a:rPr>
              <a:t>Discussion</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dirty="0" smtClean="0">
                <a:latin typeface="+mj-lt"/>
                <a:ea typeface="+mj-ea"/>
                <a:cs typeface="+mj-cs"/>
              </a:rPr>
              <a:t>Geotechnical risks</a:t>
            </a:r>
            <a:endParaRPr kumimoji="0" lang="en-US" sz="5400" b="0" i="0" u="none" strike="noStrike" kern="1200" cap="none" spc="0" normalizeH="0" baseline="0" noProof="0" dirty="0">
              <a:ln>
                <a:noFill/>
              </a:ln>
              <a:solidFill>
                <a:schemeClr val="tx1"/>
              </a:solidFill>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5" name="Picture 5"/>
          <p:cNvPicPr>
            <a:picLocks noChangeAspect="1" noChangeArrowheads="1"/>
          </p:cNvPicPr>
          <p:nvPr/>
        </p:nvPicPr>
        <p:blipFill>
          <a:blip r:embed="rId3" cstate="print"/>
          <a:srcRect/>
          <a:stretch>
            <a:fillRect/>
          </a:stretch>
        </p:blipFill>
        <p:spPr bwMode="auto">
          <a:xfrm>
            <a:off x="228599" y="3124200"/>
            <a:ext cx="8610601" cy="2669948"/>
          </a:xfrm>
          <a:prstGeom prst="rect">
            <a:avLst/>
          </a:prstGeom>
          <a:noFill/>
          <a:ln w="9525">
            <a:noFill/>
            <a:miter lim="800000"/>
            <a:headEnd/>
            <a:tailEnd/>
          </a:ln>
        </p:spPr>
      </p:pic>
      <p:sp>
        <p:nvSpPr>
          <p:cNvPr id="2" name="Título 1"/>
          <p:cNvSpPr>
            <a:spLocks noGrp="1"/>
          </p:cNvSpPr>
          <p:nvPr>
            <p:ph type="title"/>
          </p:nvPr>
        </p:nvSpPr>
        <p:spPr>
          <a:xfrm>
            <a:off x="457200" y="46038"/>
            <a:ext cx="8229600" cy="563562"/>
          </a:xfrm>
        </p:spPr>
        <p:txBody>
          <a:bodyPr>
            <a:noAutofit/>
          </a:bodyPr>
          <a:lstStyle/>
          <a:p>
            <a:r>
              <a:rPr lang="en-US" sz="3600" dirty="0" smtClean="0"/>
              <a:t>Discussion</a:t>
            </a:r>
            <a:endParaRPr lang="en-US" sz="2400" dirty="0"/>
          </a:p>
        </p:txBody>
      </p:sp>
      <p:pic>
        <p:nvPicPr>
          <p:cNvPr id="10" name="il_fi" descr="http://www2.igc.usp.br/gmg/imagens/banner_gmg_r2_c1.jpg"/>
          <p:cNvPicPr/>
          <p:nvPr/>
        </p:nvPicPr>
        <p:blipFill>
          <a:blip r:embed="rId4"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5"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6" cstate="print"/>
          <a:srcRect/>
          <a:stretch>
            <a:fillRect/>
          </a:stretch>
        </p:blipFill>
        <p:spPr bwMode="auto">
          <a:xfrm>
            <a:off x="6858000" y="76200"/>
            <a:ext cx="582930" cy="381000"/>
          </a:xfrm>
          <a:prstGeom prst="rect">
            <a:avLst/>
          </a:prstGeom>
          <a:noFill/>
        </p:spPr>
      </p:pic>
      <p:sp>
        <p:nvSpPr>
          <p:cNvPr id="9"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4" name="Espaço Reservado para Número de Slide 13"/>
          <p:cNvSpPr>
            <a:spLocks noGrp="1"/>
          </p:cNvSpPr>
          <p:nvPr>
            <p:ph type="sldNum" sz="quarter" idx="12"/>
          </p:nvPr>
        </p:nvSpPr>
        <p:spPr/>
        <p:txBody>
          <a:bodyPr/>
          <a:lstStyle/>
          <a:p>
            <a:fld id="{D9B2F2F4-24B0-4521-9781-199F63D70DA4}" type="slidenum">
              <a:rPr lang="en-US" smtClean="0"/>
              <a:pPr/>
              <a:t>16</a:t>
            </a:fld>
            <a:endParaRPr lang="en-US" dirty="0"/>
          </a:p>
        </p:txBody>
      </p:sp>
      <p:grpSp>
        <p:nvGrpSpPr>
          <p:cNvPr id="40" name="Grupo 39"/>
          <p:cNvGrpSpPr/>
          <p:nvPr/>
        </p:nvGrpSpPr>
        <p:grpSpPr>
          <a:xfrm>
            <a:off x="457200" y="838200"/>
            <a:ext cx="5181600" cy="3276600"/>
            <a:chOff x="457200" y="838200"/>
            <a:chExt cx="5181600" cy="3276600"/>
          </a:xfrm>
        </p:grpSpPr>
        <p:sp>
          <p:nvSpPr>
            <p:cNvPr id="51201" name="Rectangle 1"/>
            <p:cNvSpPr>
              <a:spLocks noChangeArrowheads="1"/>
            </p:cNvSpPr>
            <p:nvPr/>
          </p:nvSpPr>
          <p:spPr bwMode="auto">
            <a:xfrm>
              <a:off x="457200" y="838200"/>
              <a:ext cx="25908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latin typeface="Arial" pitchFamily="34" charset="0"/>
                  <a:ea typeface="Calibri" pitchFamily="34" charset="0"/>
                  <a:cs typeface="Arial" pitchFamily="34" charset="0"/>
                </a:rPr>
                <a:t>High risk</a:t>
              </a:r>
              <a:r>
                <a:rPr kumimoji="0" lang="en-US" b="0" i="0" u="none" strike="noStrike" cap="none" normalizeH="0" baseline="0" dirty="0" smtClean="0">
                  <a:ln>
                    <a:noFill/>
                  </a:ln>
                  <a:solidFill>
                    <a:srgbClr val="000000"/>
                  </a:solidFill>
                  <a:effectLst/>
                  <a:latin typeface="Arial" pitchFamily="34" charset="0"/>
                  <a:ea typeface="Calibri" pitchFamily="34" charset="0"/>
                  <a:cs typeface="Arial" pitchFamily="34" charset="0"/>
                </a:rPr>
                <a:t>: Limestone with conduits covered by unconsolidated sediments, close to the wells with high flow</a:t>
              </a:r>
              <a:r>
                <a:rPr kumimoji="0" lang="en-US" b="0" i="0" u="none" strike="noStrike" cap="none" normalizeH="0" dirty="0" smtClean="0">
                  <a:ln>
                    <a:noFill/>
                  </a:ln>
                  <a:solidFill>
                    <a:srgbClr val="000000"/>
                  </a:solidFill>
                  <a:effectLst/>
                  <a:latin typeface="Arial" pitchFamily="34" charset="0"/>
                  <a:ea typeface="Calibri" pitchFamily="34" charset="0"/>
                  <a:cs typeface="Arial" pitchFamily="34" charset="0"/>
                </a:rPr>
                <a:t> </a:t>
              </a:r>
              <a:r>
                <a:rPr kumimoji="0" lang="en-US" b="0" i="0" u="none" strike="noStrike" cap="none" normalizeH="0" baseline="0" dirty="0" smtClean="0">
                  <a:ln>
                    <a:noFill/>
                  </a:ln>
                  <a:solidFill>
                    <a:srgbClr val="000000"/>
                  </a:solidFill>
                  <a:effectLst/>
                  <a:latin typeface="Arial" pitchFamily="34" charset="0"/>
                  <a:ea typeface="Calibri" pitchFamily="34" charset="0"/>
                  <a:cs typeface="Arial" pitchFamily="34" charset="0"/>
                </a:rPr>
                <a:t>rate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50" name="Grupo 49"/>
            <p:cNvGrpSpPr/>
            <p:nvPr/>
          </p:nvGrpSpPr>
          <p:grpSpPr>
            <a:xfrm>
              <a:off x="2743200" y="2743200"/>
              <a:ext cx="2895600" cy="1371600"/>
              <a:chOff x="1981200" y="4316541"/>
              <a:chExt cx="2057400" cy="1052279"/>
            </a:xfrm>
          </p:grpSpPr>
          <p:cxnSp>
            <p:nvCxnSpPr>
              <p:cNvPr id="27" name="Conector reto 26"/>
              <p:cNvCxnSpPr/>
              <p:nvPr/>
            </p:nvCxnSpPr>
            <p:spPr>
              <a:xfrm flipV="1">
                <a:off x="1981200" y="4780848"/>
                <a:ext cx="0" cy="4929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ector reto 30"/>
              <p:cNvCxnSpPr/>
              <p:nvPr/>
            </p:nvCxnSpPr>
            <p:spPr>
              <a:xfrm>
                <a:off x="1981200" y="4780841"/>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to 33"/>
              <p:cNvCxnSpPr/>
              <p:nvPr/>
            </p:nvCxnSpPr>
            <p:spPr>
              <a:xfrm flipV="1">
                <a:off x="4038600" y="4780847"/>
                <a:ext cx="0" cy="587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CaixaDeTexto 38"/>
              <p:cNvSpPr txBox="1"/>
              <p:nvPr/>
            </p:nvSpPr>
            <p:spPr>
              <a:xfrm>
                <a:off x="2614246" y="4316541"/>
                <a:ext cx="1028700" cy="448634"/>
              </a:xfrm>
              <a:prstGeom prst="rect">
                <a:avLst/>
              </a:prstGeom>
              <a:noFill/>
            </p:spPr>
            <p:txBody>
              <a:bodyPr wrap="square" rtlCol="0">
                <a:spAutoFit/>
              </a:bodyPr>
              <a:lstStyle/>
              <a:p>
                <a:r>
                  <a:rPr lang="en-US" sz="3200" b="1" dirty="0" smtClean="0"/>
                  <a:t>Risk 1</a:t>
                </a:r>
                <a:endParaRPr lang="en-US" sz="3200" b="1" dirty="0"/>
              </a:p>
            </p:txBody>
          </p:sp>
        </p:grpSp>
        <p:cxnSp>
          <p:nvCxnSpPr>
            <p:cNvPr id="72" name="Conector de seta reta 71"/>
            <p:cNvCxnSpPr>
              <a:stCxn id="51201" idx="2"/>
              <a:endCxn id="39" idx="1"/>
            </p:cNvCxnSpPr>
            <p:nvPr/>
          </p:nvCxnSpPr>
          <p:spPr>
            <a:xfrm>
              <a:off x="1752600" y="2315528"/>
              <a:ext cx="1881554" cy="7200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1" name="Grupo 40"/>
          <p:cNvGrpSpPr/>
          <p:nvPr/>
        </p:nvGrpSpPr>
        <p:grpSpPr>
          <a:xfrm>
            <a:off x="1143000" y="838200"/>
            <a:ext cx="5334000" cy="2804276"/>
            <a:chOff x="1143000" y="838200"/>
            <a:chExt cx="5334000" cy="2804276"/>
          </a:xfrm>
        </p:grpSpPr>
        <p:grpSp>
          <p:nvGrpSpPr>
            <p:cNvPr id="51" name="Grupo 50"/>
            <p:cNvGrpSpPr/>
            <p:nvPr/>
          </p:nvGrpSpPr>
          <p:grpSpPr>
            <a:xfrm>
              <a:off x="1143000" y="2819400"/>
              <a:ext cx="1600200" cy="718186"/>
              <a:chOff x="3591495" y="4355066"/>
              <a:chExt cx="980507" cy="521734"/>
            </a:xfrm>
          </p:grpSpPr>
          <p:cxnSp>
            <p:nvCxnSpPr>
              <p:cNvPr id="42" name="Conector reto 41"/>
              <p:cNvCxnSpPr/>
              <p:nvPr/>
            </p:nvCxnSpPr>
            <p:spPr>
              <a:xfrm flipV="1">
                <a:off x="3591495" y="4724402"/>
                <a:ext cx="1" cy="15239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3" name="CaixaDeTexto 42"/>
              <p:cNvSpPr txBox="1"/>
              <p:nvPr/>
            </p:nvSpPr>
            <p:spPr>
              <a:xfrm>
                <a:off x="3838765" y="4355066"/>
                <a:ext cx="356744" cy="335382"/>
              </a:xfrm>
              <a:prstGeom prst="rect">
                <a:avLst/>
              </a:prstGeom>
              <a:noFill/>
            </p:spPr>
            <p:txBody>
              <a:bodyPr wrap="none" rtlCol="0">
                <a:spAutoFit/>
              </a:bodyPr>
              <a:lstStyle/>
              <a:p>
                <a:r>
                  <a:rPr lang="en-US" sz="2400" b="1" dirty="0" smtClean="0"/>
                  <a:t>R 2</a:t>
                </a:r>
                <a:endParaRPr lang="en-US" sz="2400" b="1" dirty="0"/>
              </a:p>
            </p:txBody>
          </p:sp>
          <p:cxnSp>
            <p:nvCxnSpPr>
              <p:cNvPr id="47" name="Conector reto 46"/>
              <p:cNvCxnSpPr/>
              <p:nvPr/>
            </p:nvCxnSpPr>
            <p:spPr>
              <a:xfrm>
                <a:off x="3591495" y="4724401"/>
                <a:ext cx="980507" cy="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51204" name="Rectangle 4"/>
            <p:cNvSpPr>
              <a:spLocks noChangeArrowheads="1"/>
            </p:cNvSpPr>
            <p:nvPr/>
          </p:nvSpPr>
          <p:spPr bwMode="auto">
            <a:xfrm>
              <a:off x="3124200" y="838200"/>
              <a:ext cx="30480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latin typeface="Arial" pitchFamily="34" charset="0"/>
                  <a:ea typeface="Calibri" pitchFamily="34" charset="0"/>
                  <a:cs typeface="Arial" pitchFamily="34" charset="0"/>
                </a:rPr>
                <a:t>Medium Risk</a:t>
              </a:r>
              <a:r>
                <a:rPr kumimoji="0" lang="en-US" b="0" i="0" u="none" strike="noStrike" cap="none" normalizeH="0" baseline="0" dirty="0" smtClean="0">
                  <a:ln>
                    <a:noFill/>
                  </a:ln>
                  <a:solidFill>
                    <a:srgbClr val="000000"/>
                  </a:solidFill>
                  <a:latin typeface="Arial" pitchFamily="34" charset="0"/>
                  <a:ea typeface="Calibri" pitchFamily="34" charset="0"/>
                  <a:cs typeface="Arial" pitchFamily="34" charset="0"/>
                </a:rPr>
                <a:t>: </a:t>
              </a:r>
              <a:r>
                <a:rPr kumimoji="0" lang="en-US" b="0" i="0" u="none" strike="noStrike" cap="none" normalizeH="0" baseline="0" dirty="0" smtClean="0">
                  <a:ln>
                    <a:noFill/>
                  </a:ln>
                  <a:solidFill>
                    <a:srgbClr val="000000"/>
                  </a:solidFill>
                  <a:effectLst/>
                  <a:latin typeface="Arial" pitchFamily="34" charset="0"/>
                  <a:ea typeface="Calibri" pitchFamily="34" charset="0"/>
                  <a:cs typeface="Arial" pitchFamily="34" charset="0"/>
                </a:rPr>
                <a:t>Regions with unconsolidated sediments or limestone outcrops, and/or with resistant rocks between those.</a:t>
              </a:r>
              <a:endParaRPr kumimoji="0" lang="en-US" sz="40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67" name="Grupo 66"/>
            <p:cNvGrpSpPr/>
            <p:nvPr/>
          </p:nvGrpSpPr>
          <p:grpSpPr>
            <a:xfrm>
              <a:off x="5638801" y="2819400"/>
              <a:ext cx="838199" cy="823076"/>
              <a:chOff x="3591495" y="4355064"/>
              <a:chExt cx="556358" cy="597933"/>
            </a:xfrm>
          </p:grpSpPr>
          <p:cxnSp>
            <p:nvCxnSpPr>
              <p:cNvPr id="68" name="Conector reto 67"/>
              <p:cNvCxnSpPr/>
              <p:nvPr/>
            </p:nvCxnSpPr>
            <p:spPr>
              <a:xfrm flipV="1">
                <a:off x="4147842" y="4724400"/>
                <a:ext cx="1" cy="2285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9" name="CaixaDeTexto 68"/>
              <p:cNvSpPr txBox="1"/>
              <p:nvPr/>
            </p:nvSpPr>
            <p:spPr>
              <a:xfrm>
                <a:off x="3653304" y="4355064"/>
                <a:ext cx="386445" cy="335382"/>
              </a:xfrm>
              <a:prstGeom prst="rect">
                <a:avLst/>
              </a:prstGeom>
              <a:noFill/>
            </p:spPr>
            <p:txBody>
              <a:bodyPr wrap="none" rtlCol="0">
                <a:spAutoFit/>
              </a:bodyPr>
              <a:lstStyle/>
              <a:p>
                <a:r>
                  <a:rPr lang="en-US" sz="2400" b="1" dirty="0" smtClean="0"/>
                  <a:t>R 2</a:t>
                </a:r>
                <a:endParaRPr lang="en-US" sz="2400" b="1" dirty="0"/>
              </a:p>
            </p:txBody>
          </p:sp>
          <p:cxnSp>
            <p:nvCxnSpPr>
              <p:cNvPr id="70" name="Conector reto 69"/>
              <p:cNvCxnSpPr/>
              <p:nvPr/>
            </p:nvCxnSpPr>
            <p:spPr>
              <a:xfrm>
                <a:off x="3591495" y="4724393"/>
                <a:ext cx="55635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75" name="Conector de seta reta 74"/>
            <p:cNvCxnSpPr>
              <a:stCxn id="51204" idx="2"/>
              <a:endCxn id="43" idx="3"/>
            </p:cNvCxnSpPr>
            <p:nvPr/>
          </p:nvCxnSpPr>
          <p:spPr>
            <a:xfrm flipH="1">
              <a:off x="2128759" y="2315528"/>
              <a:ext cx="2519441" cy="734705"/>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79" name="Conector de seta reta 78"/>
            <p:cNvCxnSpPr>
              <a:stCxn id="51204" idx="2"/>
              <a:endCxn id="69" idx="1"/>
            </p:cNvCxnSpPr>
            <p:nvPr/>
          </p:nvCxnSpPr>
          <p:spPr>
            <a:xfrm>
              <a:off x="4648200" y="2315528"/>
              <a:ext cx="1083721" cy="734705"/>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4" name="Grupo 43"/>
          <p:cNvGrpSpPr/>
          <p:nvPr/>
        </p:nvGrpSpPr>
        <p:grpSpPr>
          <a:xfrm>
            <a:off x="920740" y="838200"/>
            <a:ext cx="7994660" cy="2690851"/>
            <a:chOff x="920740" y="838200"/>
            <a:chExt cx="7994660" cy="2690851"/>
          </a:xfrm>
        </p:grpSpPr>
        <p:sp>
          <p:nvSpPr>
            <p:cNvPr id="63" name="Retângulo 62"/>
            <p:cNvSpPr/>
            <p:nvPr/>
          </p:nvSpPr>
          <p:spPr>
            <a:xfrm>
              <a:off x="6248400" y="838200"/>
              <a:ext cx="2667000" cy="1477328"/>
            </a:xfrm>
            <a:prstGeom prst="rect">
              <a:avLst/>
            </a:prstGeom>
          </p:spPr>
          <p:txBody>
            <a:bodyPr wrap="square">
              <a:spAutoFit/>
            </a:bodyPr>
            <a:lstStyle/>
            <a:p>
              <a:pPr lvl="0" eaLnBrk="0" fontAlgn="base" hangingPunct="0">
                <a:spcBef>
                  <a:spcPct val="0"/>
                </a:spcBef>
                <a:spcAft>
                  <a:spcPct val="0"/>
                </a:spcAft>
              </a:pPr>
              <a:r>
                <a:rPr lang="en-US" b="1" dirty="0" smtClean="0">
                  <a:solidFill>
                    <a:srgbClr val="000000"/>
                  </a:solidFill>
                  <a:latin typeface="Arial" pitchFamily="34" charset="0"/>
                  <a:ea typeface="Calibri" pitchFamily="34" charset="0"/>
                  <a:cs typeface="Arial" pitchFamily="34" charset="0"/>
                </a:rPr>
                <a:t>Low Risk (caution zone)</a:t>
              </a:r>
              <a:r>
                <a:rPr lang="en-US" dirty="0" smtClean="0">
                  <a:solidFill>
                    <a:srgbClr val="000000"/>
                  </a:solidFill>
                  <a:latin typeface="Arial" pitchFamily="34" charset="0"/>
                  <a:ea typeface="Calibri" pitchFamily="34" charset="0"/>
                  <a:cs typeface="Arial" pitchFamily="34" charset="0"/>
                </a:rPr>
                <a:t>: Areas 500 meters beyond other risk areas are still at risk for collapse</a:t>
              </a:r>
              <a:endParaRPr lang="en-US" dirty="0" smtClean="0">
                <a:latin typeface="Arial" pitchFamily="34" charset="0"/>
                <a:cs typeface="Arial" pitchFamily="34" charset="0"/>
              </a:endParaRPr>
            </a:p>
          </p:txBody>
        </p:sp>
        <p:grpSp>
          <p:nvGrpSpPr>
            <p:cNvPr id="85" name="Grupo 84"/>
            <p:cNvGrpSpPr/>
            <p:nvPr/>
          </p:nvGrpSpPr>
          <p:grpSpPr>
            <a:xfrm>
              <a:off x="6476990" y="2895600"/>
              <a:ext cx="310297" cy="633451"/>
              <a:chOff x="4800595" y="4492820"/>
              <a:chExt cx="228612" cy="460180"/>
            </a:xfrm>
          </p:grpSpPr>
          <p:grpSp>
            <p:nvGrpSpPr>
              <p:cNvPr id="52" name="Grupo 51"/>
              <p:cNvGrpSpPr/>
              <p:nvPr/>
            </p:nvGrpSpPr>
            <p:grpSpPr>
              <a:xfrm>
                <a:off x="4800595" y="4492820"/>
                <a:ext cx="228612" cy="307791"/>
                <a:chOff x="4011862" y="4355882"/>
                <a:chExt cx="206905" cy="432858"/>
              </a:xfrm>
            </p:grpSpPr>
            <p:cxnSp>
              <p:nvCxnSpPr>
                <p:cNvPr id="53" name="Conector reto 52"/>
                <p:cNvCxnSpPr/>
                <p:nvPr/>
              </p:nvCxnSpPr>
              <p:spPr>
                <a:xfrm flipH="1">
                  <a:off x="4011873" y="4788740"/>
                  <a:ext cx="20689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4" name="CaixaDeTexto 53"/>
                <p:cNvSpPr txBox="1"/>
                <p:nvPr/>
              </p:nvSpPr>
              <p:spPr>
                <a:xfrm>
                  <a:off x="4011862" y="4355882"/>
                  <a:ext cx="201163" cy="377330"/>
                </a:xfrm>
                <a:prstGeom prst="rect">
                  <a:avLst/>
                </a:prstGeom>
                <a:noFill/>
              </p:spPr>
              <p:txBody>
                <a:bodyPr wrap="none" rtlCol="0">
                  <a:spAutoFit/>
                </a:bodyPr>
                <a:lstStyle/>
                <a:p>
                  <a:r>
                    <a:rPr lang="en-US" b="1" dirty="0" smtClean="0"/>
                    <a:t>3</a:t>
                  </a:r>
                  <a:endParaRPr lang="en-US" b="1" dirty="0"/>
                </a:p>
              </p:txBody>
            </p:sp>
          </p:grpSp>
          <p:cxnSp>
            <p:nvCxnSpPr>
              <p:cNvPr id="78" name="Conector reto 77"/>
              <p:cNvCxnSpPr/>
              <p:nvPr/>
            </p:nvCxnSpPr>
            <p:spPr>
              <a:xfrm flipV="1">
                <a:off x="5029200" y="4800600"/>
                <a:ext cx="0" cy="1524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86" name="Grupo 85"/>
            <p:cNvGrpSpPr/>
            <p:nvPr/>
          </p:nvGrpSpPr>
          <p:grpSpPr>
            <a:xfrm>
              <a:off x="920740" y="2743193"/>
              <a:ext cx="301687" cy="609599"/>
              <a:chOff x="4876786" y="4357749"/>
              <a:chExt cx="222267" cy="442853"/>
            </a:xfrm>
          </p:grpSpPr>
          <p:grpSp>
            <p:nvGrpSpPr>
              <p:cNvPr id="87" name="Grupo 51"/>
              <p:cNvGrpSpPr/>
              <p:nvPr/>
            </p:nvGrpSpPr>
            <p:grpSpPr>
              <a:xfrm>
                <a:off x="4876786" y="4357749"/>
                <a:ext cx="222267" cy="442853"/>
                <a:chOff x="4080832" y="4165936"/>
                <a:chExt cx="201163" cy="622802"/>
              </a:xfrm>
            </p:grpSpPr>
            <p:cxnSp>
              <p:nvCxnSpPr>
                <p:cNvPr id="89" name="Conector reto 88"/>
                <p:cNvCxnSpPr/>
                <p:nvPr/>
              </p:nvCxnSpPr>
              <p:spPr>
                <a:xfrm flipH="1" flipV="1">
                  <a:off x="4080838" y="4467252"/>
                  <a:ext cx="137930" cy="32148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90" name="CaixaDeTexto 89"/>
                <p:cNvSpPr txBox="1"/>
                <p:nvPr/>
              </p:nvSpPr>
              <p:spPr>
                <a:xfrm>
                  <a:off x="4080832" y="4165936"/>
                  <a:ext cx="201163" cy="377331"/>
                </a:xfrm>
                <a:prstGeom prst="rect">
                  <a:avLst/>
                </a:prstGeom>
                <a:noFill/>
              </p:spPr>
              <p:txBody>
                <a:bodyPr wrap="none" rtlCol="0">
                  <a:spAutoFit/>
                </a:bodyPr>
                <a:lstStyle/>
                <a:p>
                  <a:r>
                    <a:rPr lang="en-US" b="1" dirty="0" smtClean="0"/>
                    <a:t>3</a:t>
                  </a:r>
                  <a:endParaRPr lang="en-US" b="1" dirty="0"/>
                </a:p>
              </p:txBody>
            </p:sp>
          </p:grpSp>
          <p:cxnSp>
            <p:nvCxnSpPr>
              <p:cNvPr id="88" name="Conector reto 87"/>
              <p:cNvCxnSpPr/>
              <p:nvPr/>
            </p:nvCxnSpPr>
            <p:spPr>
              <a:xfrm flipV="1">
                <a:off x="4876800" y="4572004"/>
                <a:ext cx="0" cy="1524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99" name="Conector de seta reta 98"/>
            <p:cNvCxnSpPr>
              <a:stCxn id="63" idx="2"/>
              <a:endCxn id="54" idx="0"/>
            </p:cNvCxnSpPr>
            <p:nvPr/>
          </p:nvCxnSpPr>
          <p:spPr>
            <a:xfrm flipH="1">
              <a:off x="6627843" y="2315528"/>
              <a:ext cx="954057" cy="580072"/>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2" name="Conector de seta reta 101"/>
            <p:cNvCxnSpPr>
              <a:stCxn id="63" idx="2"/>
              <a:endCxn id="90" idx="3"/>
            </p:cNvCxnSpPr>
            <p:nvPr/>
          </p:nvCxnSpPr>
          <p:spPr>
            <a:xfrm flipH="1">
              <a:off x="1222416" y="2315528"/>
              <a:ext cx="6359484" cy="61233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6038"/>
            <a:ext cx="8229600" cy="563562"/>
          </a:xfrm>
        </p:spPr>
        <p:txBody>
          <a:bodyPr>
            <a:noAutofit/>
          </a:bodyPr>
          <a:lstStyle/>
          <a:p>
            <a:r>
              <a:rPr lang="en-US" sz="3600" dirty="0" smtClean="0"/>
              <a:t>Discussion</a:t>
            </a:r>
            <a:endParaRPr lang="en-US" sz="2400" dirty="0"/>
          </a:p>
        </p:txBody>
      </p:sp>
      <p:pic>
        <p:nvPicPr>
          <p:cNvPr id="10" name="il_fi" descr="http://www2.igc.usp.br/gmg/imagens/banner_gmg_r2_c1.jpg"/>
          <p:cNvPicPr/>
          <p:nvPr/>
        </p:nvPicPr>
        <p:blipFill>
          <a:blip r:embed="rId3"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4"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5" cstate="print"/>
          <a:srcRect/>
          <a:stretch>
            <a:fillRect/>
          </a:stretch>
        </p:blipFill>
        <p:spPr bwMode="auto">
          <a:xfrm>
            <a:off x="6858000" y="76200"/>
            <a:ext cx="582930" cy="381000"/>
          </a:xfrm>
          <a:prstGeom prst="rect">
            <a:avLst/>
          </a:prstGeom>
          <a:noFill/>
        </p:spPr>
      </p:pic>
      <p:sp>
        <p:nvSpPr>
          <p:cNvPr id="9"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4" name="Espaço Reservado para Número de Slide 13"/>
          <p:cNvSpPr>
            <a:spLocks noGrp="1"/>
          </p:cNvSpPr>
          <p:nvPr>
            <p:ph type="sldNum" sz="quarter" idx="12"/>
          </p:nvPr>
        </p:nvSpPr>
        <p:spPr/>
        <p:txBody>
          <a:bodyPr/>
          <a:lstStyle/>
          <a:p>
            <a:fld id="{D9B2F2F4-24B0-4521-9781-199F63D70DA4}" type="slidenum">
              <a:rPr lang="en-US" smtClean="0"/>
              <a:pPr/>
              <a:t>17</a:t>
            </a:fld>
            <a:endParaRPr lang="en-US"/>
          </a:p>
        </p:txBody>
      </p:sp>
      <p:pic>
        <p:nvPicPr>
          <p:cNvPr id="3" name="Picture 2" descr="C:\Users\Hidropaulo\Desktop\FIGURES\FIG..jpg"/>
          <p:cNvPicPr>
            <a:picLocks noChangeAspect="1" noChangeArrowheads="1"/>
          </p:cNvPicPr>
          <p:nvPr/>
        </p:nvPicPr>
        <p:blipFill>
          <a:blip r:embed="rId6" cstate="print"/>
          <a:srcRect/>
          <a:stretch>
            <a:fillRect/>
          </a:stretch>
        </p:blipFill>
        <p:spPr bwMode="auto">
          <a:xfrm>
            <a:off x="304799" y="583942"/>
            <a:ext cx="8496921" cy="5816858"/>
          </a:xfrm>
          <a:prstGeom prst="rect">
            <a:avLst/>
          </a:prstGeom>
          <a:noFill/>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6038"/>
            <a:ext cx="8229600" cy="563562"/>
          </a:xfrm>
        </p:spPr>
        <p:txBody>
          <a:bodyPr>
            <a:noAutofit/>
          </a:bodyPr>
          <a:lstStyle/>
          <a:p>
            <a:r>
              <a:rPr lang="en-US" sz="3600" dirty="0" smtClean="0"/>
              <a:t>Conclusions</a:t>
            </a:r>
            <a:endParaRPr lang="en-US" sz="3600" dirty="0"/>
          </a:p>
        </p:txBody>
      </p:sp>
      <p:pic>
        <p:nvPicPr>
          <p:cNvPr id="10" name="il_fi" descr="http://www2.igc.usp.br/gmg/imagens/banner_gmg_r2_c1.jpg"/>
          <p:cNvPicPr/>
          <p:nvPr/>
        </p:nvPicPr>
        <p:blipFill>
          <a:blip r:embed="rId3"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4"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5" cstate="print"/>
          <a:srcRect/>
          <a:stretch>
            <a:fillRect/>
          </a:stretch>
        </p:blipFill>
        <p:spPr bwMode="auto">
          <a:xfrm>
            <a:off x="6858000" y="76200"/>
            <a:ext cx="582930" cy="381000"/>
          </a:xfrm>
          <a:prstGeom prst="rect">
            <a:avLst/>
          </a:prstGeom>
          <a:noFill/>
        </p:spPr>
      </p:pic>
      <p:sp>
        <p:nvSpPr>
          <p:cNvPr id="9"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4" name="Espaço Reservado para Número de Slide 13"/>
          <p:cNvSpPr>
            <a:spLocks noGrp="1"/>
          </p:cNvSpPr>
          <p:nvPr>
            <p:ph type="sldNum" sz="quarter" idx="12"/>
          </p:nvPr>
        </p:nvSpPr>
        <p:spPr/>
        <p:txBody>
          <a:bodyPr/>
          <a:lstStyle/>
          <a:p>
            <a:fld id="{D9B2F2F4-24B0-4521-9781-199F63D70DA4}" type="slidenum">
              <a:rPr lang="en-US" smtClean="0"/>
              <a:pPr/>
              <a:t>18</a:t>
            </a:fld>
            <a:endParaRPr lang="en-US"/>
          </a:p>
        </p:txBody>
      </p:sp>
      <p:sp>
        <p:nvSpPr>
          <p:cNvPr id="5121" name="Rectangle 1"/>
          <p:cNvSpPr>
            <a:spLocks noChangeArrowheads="1"/>
          </p:cNvSpPr>
          <p:nvPr/>
        </p:nvSpPr>
        <p:spPr bwMode="auto">
          <a:xfrm>
            <a:off x="457200" y="1175266"/>
            <a:ext cx="82296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n-US" sz="24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 </a:t>
            </a:r>
            <a:r>
              <a:rPr lang="en-US" sz="2400" dirty="0">
                <a:solidFill>
                  <a:srgbClr val="000000"/>
                </a:solidFill>
                <a:latin typeface="Arial" pitchFamily="34" charset="0"/>
                <a:ea typeface="Calibri" pitchFamily="34" charset="0"/>
                <a:cs typeface="Arial" pitchFamily="34" charset="0"/>
              </a:rPr>
              <a:t>U</a:t>
            </a:r>
            <a:r>
              <a:rPr kumimoji="0" lang="en-US" sz="24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rbanized area is located in a </a:t>
            </a:r>
            <a:r>
              <a:rPr kumimoji="0" lang="en-US" sz="2400" b="0" i="0" u="none" strike="noStrike" cap="none" normalizeH="0" baseline="0" dirty="0" err="1" smtClean="0">
                <a:ln>
                  <a:noFill/>
                </a:ln>
                <a:solidFill>
                  <a:srgbClr val="000000"/>
                </a:solidFill>
                <a:effectLst/>
                <a:latin typeface="Arial" pitchFamily="34" charset="0"/>
                <a:ea typeface="Calibri" pitchFamily="34" charset="0"/>
                <a:cs typeface="Arial" pitchFamily="34" charset="0"/>
              </a:rPr>
              <a:t>graben</a:t>
            </a:r>
            <a:r>
              <a:rPr kumimoji="0" lang="en-US" sz="24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 (barrier boundaries for groundwater), which together with karst processes explain the location of the</a:t>
            </a:r>
            <a:r>
              <a:rPr kumimoji="0" lang="en-US" sz="2400" b="0" i="0" u="none" strike="noStrike" cap="none" normalizeH="0" dirty="0" smtClean="0">
                <a:ln>
                  <a:noFill/>
                </a:ln>
                <a:solidFill>
                  <a:srgbClr val="000000"/>
                </a:solidFill>
                <a:effectLst/>
                <a:latin typeface="Arial" pitchFamily="34" charset="0"/>
                <a:ea typeface="Calibri" pitchFamily="34" charset="0"/>
                <a:cs typeface="Arial" pitchFamily="34" charset="0"/>
              </a:rPr>
              <a:t> enlarged </a:t>
            </a:r>
            <a:r>
              <a:rPr kumimoji="0" lang="en-US" sz="24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bedding planes</a:t>
            </a: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n-US" sz="24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 Collapse related to both natural (geologic setting) and anthropogenic influences (decreased water table creating vadose conduits)</a:t>
            </a: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buFont typeface="Arial" pitchFamily="34" charset="0"/>
              <a:buChar char="•"/>
            </a:pPr>
            <a:r>
              <a:rPr kumimoji="0" lang="en-US" sz="24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 </a:t>
            </a:r>
            <a:r>
              <a:rPr lang="en-US" sz="2400" dirty="0" smtClean="0">
                <a:solidFill>
                  <a:srgbClr val="000000"/>
                </a:solidFill>
                <a:latin typeface="Arial" pitchFamily="34" charset="0"/>
                <a:ea typeface="Calibri" pitchFamily="34" charset="0"/>
                <a:cs typeface="Arial" pitchFamily="34" charset="0"/>
              </a:rPr>
              <a:t>In the urbanized area, additional intensive groundwater extraction will likely induce additional collapse, which the wells with high pumping rate could be regulated to prevent these conditions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l_fi" descr="http://www2.igc.usp.br/gmg/imagens/banner_gmg_r2_c1.jpg"/>
          <p:cNvPicPr/>
          <p:nvPr/>
        </p:nvPicPr>
        <p:blipFill>
          <a:blip r:embed="rId3"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4"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5" cstate="print"/>
          <a:srcRect/>
          <a:stretch>
            <a:fillRect/>
          </a:stretch>
        </p:blipFill>
        <p:spPr bwMode="auto">
          <a:xfrm>
            <a:off x="6858000" y="76200"/>
            <a:ext cx="582930" cy="381000"/>
          </a:xfrm>
          <a:prstGeom prst="rect">
            <a:avLst/>
          </a:prstGeom>
          <a:noFill/>
        </p:spPr>
      </p:pic>
      <p:sp>
        <p:nvSpPr>
          <p:cNvPr id="9"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4" name="Espaço Reservado para Número de Slide 13"/>
          <p:cNvSpPr>
            <a:spLocks noGrp="1"/>
          </p:cNvSpPr>
          <p:nvPr>
            <p:ph type="sldNum" sz="quarter" idx="12"/>
          </p:nvPr>
        </p:nvSpPr>
        <p:spPr/>
        <p:txBody>
          <a:bodyPr/>
          <a:lstStyle/>
          <a:p>
            <a:fld id="{D9B2F2F4-24B0-4521-9781-199F63D70DA4}" type="slidenum">
              <a:rPr lang="en-US" smtClean="0"/>
              <a:pPr/>
              <a:t>19</a:t>
            </a:fld>
            <a:endParaRPr lang="en-US"/>
          </a:p>
        </p:txBody>
      </p:sp>
      <p:pic>
        <p:nvPicPr>
          <p:cNvPr id="17" name="Picture 2" descr="C:\Users\Hidropaulo\Desktop\logo.png"/>
          <p:cNvPicPr>
            <a:picLocks noChangeAspect="1" noChangeArrowheads="1"/>
          </p:cNvPicPr>
          <p:nvPr/>
        </p:nvPicPr>
        <p:blipFill>
          <a:blip r:embed="rId4" cstate="print"/>
          <a:srcRect/>
          <a:stretch>
            <a:fillRect/>
          </a:stretch>
        </p:blipFill>
        <p:spPr bwMode="auto">
          <a:xfrm>
            <a:off x="5169134" y="2057400"/>
            <a:ext cx="3441466" cy="470848"/>
          </a:xfrm>
          <a:prstGeom prst="rect">
            <a:avLst/>
          </a:prstGeom>
          <a:noFill/>
        </p:spPr>
      </p:pic>
      <p:pic>
        <p:nvPicPr>
          <p:cNvPr id="18" name="Picture 3" descr="C:\Users\Hidropaulo\Desktop\osu_logo.png"/>
          <p:cNvPicPr>
            <a:picLocks noChangeAspect="1" noChangeArrowheads="1"/>
          </p:cNvPicPr>
          <p:nvPr/>
        </p:nvPicPr>
        <p:blipFill>
          <a:blip r:embed="rId5" cstate="print"/>
          <a:srcRect/>
          <a:stretch>
            <a:fillRect/>
          </a:stretch>
        </p:blipFill>
        <p:spPr bwMode="auto">
          <a:xfrm>
            <a:off x="6019800" y="838200"/>
            <a:ext cx="1625642" cy="1062511"/>
          </a:xfrm>
          <a:prstGeom prst="rect">
            <a:avLst/>
          </a:prstGeom>
          <a:noFill/>
        </p:spPr>
      </p:pic>
      <p:grpSp>
        <p:nvGrpSpPr>
          <p:cNvPr id="26" name="Grupo 25"/>
          <p:cNvGrpSpPr/>
          <p:nvPr/>
        </p:nvGrpSpPr>
        <p:grpSpPr>
          <a:xfrm>
            <a:off x="609600" y="2895600"/>
            <a:ext cx="3896816" cy="1597730"/>
            <a:chOff x="609600" y="1133802"/>
            <a:chExt cx="3896816" cy="1597730"/>
          </a:xfrm>
        </p:grpSpPr>
        <p:pic>
          <p:nvPicPr>
            <p:cNvPr id="8" name="Picture 3" descr="https://encrypted-tbn3.gstatic.com/images?q=tbn:ANd9GcTZJuxA4MtX0zZ7oAl3zz7smk6WKXP9J7pE23b0dRINnaVhdCZ-"/>
            <p:cNvPicPr>
              <a:picLocks noChangeAspect="1" noChangeArrowheads="1"/>
            </p:cNvPicPr>
            <p:nvPr/>
          </p:nvPicPr>
          <p:blipFill>
            <a:blip r:embed="rId6" cstate="print"/>
            <a:srcRect/>
            <a:stretch>
              <a:fillRect/>
            </a:stretch>
          </p:blipFill>
          <p:spPr bwMode="auto">
            <a:xfrm>
              <a:off x="655118" y="1133802"/>
              <a:ext cx="3851298" cy="1251185"/>
            </a:xfrm>
            <a:prstGeom prst="rect">
              <a:avLst/>
            </a:prstGeom>
            <a:noFill/>
          </p:spPr>
        </p:pic>
        <p:sp>
          <p:nvSpPr>
            <p:cNvPr id="19" name="CaixaDeTexto 18"/>
            <p:cNvSpPr txBox="1"/>
            <p:nvPr/>
          </p:nvSpPr>
          <p:spPr>
            <a:xfrm>
              <a:off x="609600" y="2362200"/>
              <a:ext cx="3886200" cy="369332"/>
            </a:xfrm>
            <a:prstGeom prst="rect">
              <a:avLst/>
            </a:prstGeom>
            <a:noFill/>
          </p:spPr>
          <p:txBody>
            <a:bodyPr wrap="square" rtlCol="0">
              <a:spAutoFit/>
            </a:bodyPr>
            <a:lstStyle/>
            <a:p>
              <a:r>
                <a:rPr lang="en-US" b="1" dirty="0" err="1" smtClean="0"/>
                <a:t>Servmar</a:t>
              </a:r>
              <a:r>
                <a:rPr lang="en-US" b="1" dirty="0" smtClean="0"/>
                <a:t> Environmental &amp; Engineering </a:t>
              </a:r>
              <a:endParaRPr lang="en-US" b="1" dirty="0"/>
            </a:p>
          </p:txBody>
        </p:sp>
      </p:grpSp>
      <p:grpSp>
        <p:nvGrpSpPr>
          <p:cNvPr id="24" name="Grupo 23"/>
          <p:cNvGrpSpPr/>
          <p:nvPr/>
        </p:nvGrpSpPr>
        <p:grpSpPr>
          <a:xfrm>
            <a:off x="4724400" y="4495800"/>
            <a:ext cx="4114800" cy="1676400"/>
            <a:chOff x="4572000" y="2657475"/>
            <a:chExt cx="4114800" cy="1676400"/>
          </a:xfrm>
        </p:grpSpPr>
        <p:pic>
          <p:nvPicPr>
            <p:cNvPr id="16" name="Picture 10" descr="http://cdn.mundodastribos.com/photobucket/Fapesp2009bolsaestudos-1.jpg"/>
            <p:cNvPicPr>
              <a:picLocks noChangeAspect="1" noChangeArrowheads="1"/>
            </p:cNvPicPr>
            <p:nvPr/>
          </p:nvPicPr>
          <p:blipFill>
            <a:blip r:embed="rId7" cstate="print"/>
            <a:srcRect l="3780" t="18620" r="5501" b="18070"/>
            <a:stretch>
              <a:fillRect/>
            </a:stretch>
          </p:blipFill>
          <p:spPr bwMode="auto">
            <a:xfrm>
              <a:off x="4572000" y="2657475"/>
              <a:ext cx="4114800" cy="1457325"/>
            </a:xfrm>
            <a:prstGeom prst="rect">
              <a:avLst/>
            </a:prstGeom>
            <a:noFill/>
          </p:spPr>
        </p:pic>
        <p:sp>
          <p:nvSpPr>
            <p:cNvPr id="20" name="CaixaDeTexto 19"/>
            <p:cNvSpPr txBox="1"/>
            <p:nvPr/>
          </p:nvSpPr>
          <p:spPr>
            <a:xfrm>
              <a:off x="5181600" y="3964543"/>
              <a:ext cx="3276600" cy="369332"/>
            </a:xfrm>
            <a:prstGeom prst="rect">
              <a:avLst/>
            </a:prstGeom>
            <a:noFill/>
          </p:spPr>
          <p:txBody>
            <a:bodyPr wrap="square" rtlCol="0">
              <a:spAutoFit/>
            </a:bodyPr>
            <a:lstStyle/>
            <a:p>
              <a:r>
                <a:rPr lang="en-US" b="1" dirty="0" smtClean="0"/>
                <a:t>São Paulo Research Foundation</a:t>
              </a:r>
              <a:endParaRPr lang="en-US" b="1" dirty="0"/>
            </a:p>
          </p:txBody>
        </p:sp>
      </p:grpSp>
      <p:grpSp>
        <p:nvGrpSpPr>
          <p:cNvPr id="25" name="Grupo 24"/>
          <p:cNvGrpSpPr/>
          <p:nvPr/>
        </p:nvGrpSpPr>
        <p:grpSpPr>
          <a:xfrm>
            <a:off x="4953000" y="2743200"/>
            <a:ext cx="3657600" cy="2017931"/>
            <a:chOff x="4953000" y="990600"/>
            <a:chExt cx="3657600" cy="2017931"/>
          </a:xfrm>
        </p:grpSpPr>
        <p:pic>
          <p:nvPicPr>
            <p:cNvPr id="5122" name="Picture 2" descr="C:\Users\Hidropaulo\Desktop\saae2010-corel-13.jpg"/>
            <p:cNvPicPr>
              <a:picLocks noChangeAspect="1" noChangeArrowheads="1"/>
            </p:cNvPicPr>
            <p:nvPr/>
          </p:nvPicPr>
          <p:blipFill>
            <a:blip r:embed="rId8" cstate="print"/>
            <a:srcRect/>
            <a:stretch>
              <a:fillRect/>
            </a:stretch>
          </p:blipFill>
          <p:spPr bwMode="auto">
            <a:xfrm>
              <a:off x="4953000" y="990600"/>
              <a:ext cx="3556000" cy="1306830"/>
            </a:xfrm>
            <a:prstGeom prst="rect">
              <a:avLst/>
            </a:prstGeom>
            <a:noFill/>
          </p:spPr>
        </p:pic>
        <p:sp>
          <p:nvSpPr>
            <p:cNvPr id="21" name="CaixaDeTexto 20"/>
            <p:cNvSpPr txBox="1"/>
            <p:nvPr/>
          </p:nvSpPr>
          <p:spPr>
            <a:xfrm>
              <a:off x="5181600" y="2362200"/>
              <a:ext cx="3429000" cy="646331"/>
            </a:xfrm>
            <a:prstGeom prst="rect">
              <a:avLst/>
            </a:prstGeom>
            <a:noFill/>
          </p:spPr>
          <p:txBody>
            <a:bodyPr wrap="square" rtlCol="0">
              <a:spAutoFit/>
            </a:bodyPr>
            <a:lstStyle/>
            <a:p>
              <a:pPr algn="ctr"/>
              <a:r>
                <a:rPr lang="en-US" b="1" dirty="0" smtClean="0"/>
                <a:t>City of </a:t>
              </a:r>
              <a:r>
                <a:rPr lang="en-US" b="1" dirty="0" err="1" smtClean="0"/>
                <a:t>Sete</a:t>
              </a:r>
              <a:r>
                <a:rPr lang="en-US" b="1" dirty="0" smtClean="0"/>
                <a:t> </a:t>
              </a:r>
              <a:r>
                <a:rPr lang="en-US" b="1" dirty="0" err="1" smtClean="0"/>
                <a:t>Lagoas</a:t>
              </a:r>
              <a:r>
                <a:rPr lang="en-US" b="1" dirty="0" smtClean="0"/>
                <a:t> </a:t>
              </a:r>
            </a:p>
            <a:p>
              <a:pPr algn="ctr"/>
              <a:r>
                <a:rPr lang="en-US" b="1" dirty="0" smtClean="0"/>
                <a:t>Water Supply and Sewage Service</a:t>
              </a:r>
              <a:endParaRPr lang="en-US" b="1" dirty="0"/>
            </a:p>
          </p:txBody>
        </p:sp>
      </p:grpSp>
      <p:grpSp>
        <p:nvGrpSpPr>
          <p:cNvPr id="23" name="Grupo 22"/>
          <p:cNvGrpSpPr/>
          <p:nvPr/>
        </p:nvGrpSpPr>
        <p:grpSpPr>
          <a:xfrm>
            <a:off x="228600" y="609600"/>
            <a:ext cx="4800600" cy="2094131"/>
            <a:chOff x="76200" y="4343400"/>
            <a:chExt cx="4800600" cy="2094131"/>
          </a:xfrm>
        </p:grpSpPr>
        <p:pic>
          <p:nvPicPr>
            <p:cNvPr id="15" name="il_fi" descr="http://www2.igc.usp.br/gmg/imagens/banner_gmg_r2_c1.jpg"/>
            <p:cNvPicPr/>
            <p:nvPr/>
          </p:nvPicPr>
          <p:blipFill>
            <a:blip r:embed="rId3" cstate="print"/>
            <a:srcRect b="5263"/>
            <a:stretch>
              <a:fillRect/>
            </a:stretch>
          </p:blipFill>
          <p:spPr bwMode="auto">
            <a:xfrm>
              <a:off x="304800" y="4343400"/>
              <a:ext cx="4572000" cy="1600200"/>
            </a:xfrm>
            <a:prstGeom prst="rect">
              <a:avLst/>
            </a:prstGeom>
            <a:noFill/>
            <a:ln w="9525">
              <a:noFill/>
              <a:miter lim="800000"/>
              <a:headEnd/>
              <a:tailEnd/>
            </a:ln>
          </p:spPr>
        </p:pic>
        <p:sp>
          <p:nvSpPr>
            <p:cNvPr id="22" name="CaixaDeTexto 21"/>
            <p:cNvSpPr txBox="1"/>
            <p:nvPr/>
          </p:nvSpPr>
          <p:spPr>
            <a:xfrm>
              <a:off x="76200" y="5791200"/>
              <a:ext cx="4800600" cy="646331"/>
            </a:xfrm>
            <a:prstGeom prst="rect">
              <a:avLst/>
            </a:prstGeom>
            <a:noFill/>
          </p:spPr>
          <p:txBody>
            <a:bodyPr wrap="square" rtlCol="0">
              <a:spAutoFit/>
            </a:bodyPr>
            <a:lstStyle/>
            <a:p>
              <a:pPr algn="ctr"/>
              <a:r>
                <a:rPr lang="pt-BR" b="1" dirty="0" smtClean="0"/>
                <a:t>University </a:t>
              </a:r>
              <a:r>
                <a:rPr lang="pt-BR" b="1" dirty="0" err="1" smtClean="0"/>
                <a:t>of</a:t>
              </a:r>
              <a:r>
                <a:rPr lang="pt-BR" b="1" dirty="0" smtClean="0"/>
                <a:t> São Paulo</a:t>
              </a:r>
            </a:p>
            <a:p>
              <a:pPr algn="ctr"/>
              <a:r>
                <a:rPr lang="pt-BR" b="1" dirty="0" err="1" smtClean="0"/>
                <a:t>Institute</a:t>
              </a:r>
              <a:r>
                <a:rPr lang="pt-BR" b="1" dirty="0" smtClean="0"/>
                <a:t> </a:t>
              </a:r>
              <a:r>
                <a:rPr lang="pt-BR" b="1" dirty="0" err="1" smtClean="0"/>
                <a:t>of</a:t>
              </a:r>
              <a:r>
                <a:rPr lang="pt-BR" b="1" dirty="0" smtClean="0"/>
                <a:t> </a:t>
              </a:r>
              <a:r>
                <a:rPr lang="pt-BR" b="1" dirty="0" err="1" smtClean="0"/>
                <a:t>Geosciences</a:t>
              </a:r>
              <a:endParaRPr lang="en-US" b="1" dirty="0"/>
            </a:p>
          </p:txBody>
        </p:sp>
      </p:grpSp>
      <p:sp>
        <p:nvSpPr>
          <p:cNvPr id="2" name="Título 1"/>
          <p:cNvSpPr>
            <a:spLocks noGrp="1"/>
          </p:cNvSpPr>
          <p:nvPr>
            <p:ph type="title"/>
          </p:nvPr>
        </p:nvSpPr>
        <p:spPr>
          <a:xfrm>
            <a:off x="457200" y="46038"/>
            <a:ext cx="8229600" cy="563562"/>
          </a:xfrm>
        </p:spPr>
        <p:txBody>
          <a:bodyPr>
            <a:noAutofit/>
          </a:bodyPr>
          <a:lstStyle/>
          <a:p>
            <a:r>
              <a:rPr lang="en-US" sz="3600" dirty="0" smtClean="0"/>
              <a:t>Acknowledgements</a:t>
            </a:r>
            <a:endParaRPr lang="en-US" sz="3600" dirty="0"/>
          </a:p>
        </p:txBody>
      </p:sp>
      <p:grpSp>
        <p:nvGrpSpPr>
          <p:cNvPr id="28" name="Grupo 27"/>
          <p:cNvGrpSpPr/>
          <p:nvPr/>
        </p:nvGrpSpPr>
        <p:grpSpPr>
          <a:xfrm>
            <a:off x="914400" y="4495800"/>
            <a:ext cx="3276600" cy="1676400"/>
            <a:chOff x="914400" y="4495800"/>
            <a:chExt cx="3276600" cy="1676400"/>
          </a:xfrm>
        </p:grpSpPr>
        <p:pic>
          <p:nvPicPr>
            <p:cNvPr id="7170" name="Picture 2" descr="http://media-cache-ec0.pinimg.com/236x/10/bb/1f/10bb1f60ae04a141eb21d1e5e18ed96d.jpg"/>
            <p:cNvPicPr>
              <a:picLocks noChangeAspect="1" noChangeArrowheads="1"/>
            </p:cNvPicPr>
            <p:nvPr/>
          </p:nvPicPr>
          <p:blipFill>
            <a:blip r:embed="rId9" cstate="print"/>
            <a:srcRect/>
            <a:stretch>
              <a:fillRect/>
            </a:stretch>
          </p:blipFill>
          <p:spPr bwMode="auto">
            <a:xfrm>
              <a:off x="961352" y="4495800"/>
              <a:ext cx="3077248" cy="1290881"/>
            </a:xfrm>
            <a:prstGeom prst="rect">
              <a:avLst/>
            </a:prstGeom>
            <a:noFill/>
          </p:spPr>
        </p:pic>
        <p:sp>
          <p:nvSpPr>
            <p:cNvPr id="27" name="CaixaDeTexto 26"/>
            <p:cNvSpPr txBox="1"/>
            <p:nvPr/>
          </p:nvSpPr>
          <p:spPr>
            <a:xfrm>
              <a:off x="914400" y="5802868"/>
              <a:ext cx="3276600" cy="369332"/>
            </a:xfrm>
            <a:prstGeom prst="rect">
              <a:avLst/>
            </a:prstGeom>
            <a:noFill/>
          </p:spPr>
          <p:txBody>
            <a:bodyPr wrap="square" rtlCol="0">
              <a:spAutoFit/>
            </a:bodyPr>
            <a:lstStyle/>
            <a:p>
              <a:pPr algn="ctr"/>
              <a:r>
                <a:rPr lang="en-US" b="1" dirty="0" smtClean="0"/>
                <a:t>Well drilling company</a:t>
              </a:r>
              <a:endParaRPr lang="en-US" b="1" dirty="0"/>
            </a:p>
          </p:txBody>
        </p:sp>
      </p:gr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6038"/>
            <a:ext cx="8229600" cy="563562"/>
          </a:xfrm>
        </p:spPr>
        <p:txBody>
          <a:bodyPr>
            <a:noAutofit/>
          </a:bodyPr>
          <a:lstStyle/>
          <a:p>
            <a:r>
              <a:rPr lang="en-US" sz="3600" dirty="0" smtClean="0"/>
              <a:t>Introduction</a:t>
            </a:r>
            <a:endParaRPr lang="en-US" sz="3600" dirty="0"/>
          </a:p>
        </p:txBody>
      </p:sp>
      <p:pic>
        <p:nvPicPr>
          <p:cNvPr id="2050" name="Picture 2" descr="C:\Users\Hidropaulo\Desktop\logo.png"/>
          <p:cNvPicPr>
            <a:picLocks noChangeAspect="1" noChangeArrowheads="1"/>
          </p:cNvPicPr>
          <p:nvPr/>
        </p:nvPicPr>
        <p:blipFill>
          <a:blip r:embed="rId3" cstate="print"/>
          <a:srcRect/>
          <a:stretch>
            <a:fillRect/>
          </a:stretch>
        </p:blipFill>
        <p:spPr bwMode="auto">
          <a:xfrm>
            <a:off x="7467600" y="152401"/>
            <a:ext cx="1600200" cy="218933"/>
          </a:xfrm>
          <a:prstGeom prst="rect">
            <a:avLst/>
          </a:prstGeom>
          <a:noFill/>
        </p:spPr>
      </p:pic>
      <p:pic>
        <p:nvPicPr>
          <p:cNvPr id="2051" name="Picture 3" descr="C:\Users\Hidropaulo\Desktop\osu_logo.png"/>
          <p:cNvPicPr>
            <a:picLocks noChangeAspect="1" noChangeArrowheads="1"/>
          </p:cNvPicPr>
          <p:nvPr/>
        </p:nvPicPr>
        <p:blipFill>
          <a:blip r:embed="rId4" cstate="print"/>
          <a:srcRect/>
          <a:stretch>
            <a:fillRect/>
          </a:stretch>
        </p:blipFill>
        <p:spPr bwMode="auto">
          <a:xfrm>
            <a:off x="6858000" y="76200"/>
            <a:ext cx="582930" cy="381000"/>
          </a:xfrm>
          <a:prstGeom prst="rect">
            <a:avLst/>
          </a:prstGeom>
          <a:noFill/>
        </p:spPr>
      </p:pic>
      <p:pic>
        <p:nvPicPr>
          <p:cNvPr id="14" name="il_fi" descr="http://www2.igc.usp.br/gmg/imagens/banner_gmg_r2_c1.jpg"/>
          <p:cNvPicPr/>
          <p:nvPr/>
        </p:nvPicPr>
        <p:blipFill>
          <a:blip r:embed="rId5" cstate="print"/>
          <a:srcRect b="2785"/>
          <a:stretch>
            <a:fillRect/>
          </a:stretch>
        </p:blipFill>
        <p:spPr bwMode="auto">
          <a:xfrm>
            <a:off x="76200" y="0"/>
            <a:ext cx="1981200" cy="533400"/>
          </a:xfrm>
          <a:prstGeom prst="rect">
            <a:avLst/>
          </a:prstGeom>
          <a:noFill/>
          <a:ln w="9525">
            <a:noFill/>
            <a:miter lim="800000"/>
            <a:headEnd/>
            <a:tailEnd/>
          </a:ln>
        </p:spPr>
      </p:pic>
      <p:pic>
        <p:nvPicPr>
          <p:cNvPr id="3074" name="Picture 2" descr="C:\Users\Hidropaulo\Desktop\Carbonate-outcrops_world.jpg"/>
          <p:cNvPicPr>
            <a:picLocks noChangeAspect="1" noChangeArrowheads="1"/>
          </p:cNvPicPr>
          <p:nvPr/>
        </p:nvPicPr>
        <p:blipFill>
          <a:blip r:embed="rId6" cstate="print"/>
          <a:srcRect/>
          <a:stretch>
            <a:fillRect/>
          </a:stretch>
        </p:blipFill>
        <p:spPr bwMode="auto">
          <a:xfrm>
            <a:off x="152400" y="762000"/>
            <a:ext cx="8839200" cy="5486400"/>
          </a:xfrm>
          <a:prstGeom prst="rect">
            <a:avLst/>
          </a:prstGeom>
          <a:noFill/>
        </p:spPr>
      </p:pic>
      <p:sp>
        <p:nvSpPr>
          <p:cNvPr id="13" name="Retângulo 12"/>
          <p:cNvSpPr/>
          <p:nvPr/>
        </p:nvSpPr>
        <p:spPr>
          <a:xfrm>
            <a:off x="228600" y="5943600"/>
            <a:ext cx="228600"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ixaDeTexto 14"/>
          <p:cNvSpPr txBox="1"/>
          <p:nvPr/>
        </p:nvSpPr>
        <p:spPr>
          <a:xfrm>
            <a:off x="457200" y="5879068"/>
            <a:ext cx="2039854" cy="369332"/>
          </a:xfrm>
          <a:prstGeom prst="rect">
            <a:avLst/>
          </a:prstGeom>
          <a:noFill/>
        </p:spPr>
        <p:txBody>
          <a:bodyPr wrap="none" rtlCol="0">
            <a:spAutoFit/>
          </a:bodyPr>
          <a:lstStyle/>
          <a:p>
            <a:r>
              <a:rPr lang="en-US" dirty="0" smtClean="0">
                <a:solidFill>
                  <a:schemeClr val="bg1"/>
                </a:solidFill>
              </a:rPr>
              <a:t>Carbonate outcrops</a:t>
            </a:r>
            <a:endParaRPr lang="en-US" dirty="0">
              <a:solidFill>
                <a:schemeClr val="bg1"/>
              </a:solidFill>
            </a:endParaRPr>
          </a:p>
        </p:txBody>
      </p:sp>
      <p:sp>
        <p:nvSpPr>
          <p:cNvPr id="16" name="Retângulo 15"/>
          <p:cNvSpPr/>
          <p:nvPr/>
        </p:nvSpPr>
        <p:spPr>
          <a:xfrm>
            <a:off x="3886200" y="5029200"/>
            <a:ext cx="5105400" cy="646331"/>
          </a:xfrm>
          <a:prstGeom prst="rect">
            <a:avLst/>
          </a:prstGeom>
        </p:spPr>
        <p:txBody>
          <a:bodyPr wrap="square">
            <a:spAutoFit/>
          </a:bodyPr>
          <a:lstStyle/>
          <a:p>
            <a:pPr algn="r"/>
            <a:r>
              <a:rPr lang="en-US" dirty="0" smtClean="0">
                <a:solidFill>
                  <a:schemeClr val="bg1"/>
                </a:solidFill>
              </a:rPr>
              <a:t>Carbonate rocks and karst areas cover about 20% of the land surface (Williams &amp; Ford, 2006)</a:t>
            </a:r>
            <a:endParaRPr lang="en-US" dirty="0">
              <a:solidFill>
                <a:schemeClr val="bg1"/>
              </a:solidFill>
            </a:endParaRPr>
          </a:p>
        </p:txBody>
      </p:sp>
      <p:sp>
        <p:nvSpPr>
          <p:cNvPr id="17" name="Retângulo 16"/>
          <p:cNvSpPr/>
          <p:nvPr/>
        </p:nvSpPr>
        <p:spPr>
          <a:xfrm>
            <a:off x="6400800" y="5943600"/>
            <a:ext cx="2610458" cy="307777"/>
          </a:xfrm>
          <a:prstGeom prst="rect">
            <a:avLst/>
          </a:prstGeom>
        </p:spPr>
        <p:txBody>
          <a:bodyPr wrap="none">
            <a:spAutoFit/>
          </a:bodyPr>
          <a:lstStyle/>
          <a:p>
            <a:r>
              <a:rPr lang="en-US" sz="1400" dirty="0" smtClean="0">
                <a:solidFill>
                  <a:schemeClr val="bg1"/>
                </a:solidFill>
              </a:rPr>
              <a:t>Image from </a:t>
            </a:r>
            <a:r>
              <a:rPr lang="en-US" sz="1400" i="1" dirty="0" smtClean="0">
                <a:solidFill>
                  <a:schemeClr val="bg1"/>
                </a:solidFill>
              </a:rPr>
              <a:t>Wikimedia Commons</a:t>
            </a:r>
            <a:endParaRPr lang="en-US" sz="1400" i="1" dirty="0">
              <a:solidFill>
                <a:schemeClr val="bg1"/>
              </a:solidFill>
            </a:endParaRPr>
          </a:p>
        </p:txBody>
      </p:sp>
      <p:sp>
        <p:nvSpPr>
          <p:cNvPr id="28"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27" name="Espaço Reservado para Número de Slide 22"/>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D9B2F2F4-24B0-4521-9781-199F63D70DA4}"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7" name="Elipse 36"/>
          <p:cNvSpPr/>
          <p:nvPr/>
        </p:nvSpPr>
        <p:spPr>
          <a:xfrm>
            <a:off x="3276600" y="3810000"/>
            <a:ext cx="457200" cy="5334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FF00"/>
                </a:solidFill>
              </a:ln>
              <a:noFill/>
            </a:endParaRPr>
          </a:p>
        </p:txBody>
      </p:sp>
      <p:sp>
        <p:nvSpPr>
          <p:cNvPr id="19" name="Retângulo 18"/>
          <p:cNvSpPr/>
          <p:nvPr/>
        </p:nvSpPr>
        <p:spPr>
          <a:xfrm>
            <a:off x="228600" y="3429000"/>
            <a:ext cx="2438400" cy="1846659"/>
          </a:xfrm>
          <a:prstGeom prst="rect">
            <a:avLst/>
          </a:prstGeom>
        </p:spPr>
        <p:txBody>
          <a:bodyPr wrap="square">
            <a:spAutoFit/>
          </a:bodyPr>
          <a:lstStyle/>
          <a:p>
            <a:r>
              <a:rPr lang="en-US" sz="2400" b="1" dirty="0" smtClean="0">
                <a:solidFill>
                  <a:schemeClr val="bg1"/>
                </a:solidFill>
              </a:rPr>
              <a:t>Induced: </a:t>
            </a:r>
            <a:r>
              <a:rPr lang="en-US" dirty="0" smtClean="0">
                <a:solidFill>
                  <a:schemeClr val="bg1"/>
                </a:solidFill>
              </a:rPr>
              <a:t>groundwater withdrawal, construction activities, or a combination of both (Newton, 1987)</a:t>
            </a:r>
            <a:endParaRPr lang="en-US" dirty="0">
              <a:solidFill>
                <a:schemeClr val="bg1"/>
              </a:solidFill>
            </a:endParaRPr>
          </a:p>
        </p:txBody>
      </p:sp>
      <p:sp>
        <p:nvSpPr>
          <p:cNvPr id="20" name="Retângulo 19"/>
          <p:cNvSpPr/>
          <p:nvPr/>
        </p:nvSpPr>
        <p:spPr>
          <a:xfrm>
            <a:off x="228600" y="914400"/>
            <a:ext cx="1905000" cy="2400657"/>
          </a:xfrm>
          <a:prstGeom prst="rect">
            <a:avLst/>
          </a:prstGeom>
        </p:spPr>
        <p:txBody>
          <a:bodyPr wrap="square">
            <a:spAutoFit/>
          </a:bodyPr>
          <a:lstStyle/>
          <a:p>
            <a:r>
              <a:rPr lang="en-US" sz="2400" b="1" dirty="0" smtClean="0">
                <a:solidFill>
                  <a:schemeClr val="bg1"/>
                </a:solidFill>
              </a:rPr>
              <a:t>Naturally: </a:t>
            </a:r>
            <a:r>
              <a:rPr lang="en-US" dirty="0" smtClean="0">
                <a:solidFill>
                  <a:schemeClr val="bg1"/>
                </a:solidFill>
              </a:rPr>
              <a:t>dissolution through faults or fractures, or through bedding planes (</a:t>
            </a:r>
            <a:r>
              <a:rPr lang="en-US" dirty="0" err="1" smtClean="0">
                <a:solidFill>
                  <a:schemeClr val="bg1"/>
                </a:solidFill>
              </a:rPr>
              <a:t>LaMoreaux</a:t>
            </a:r>
            <a:r>
              <a:rPr lang="en-US" dirty="0" smtClean="0">
                <a:solidFill>
                  <a:schemeClr val="bg1"/>
                </a:solidFill>
              </a:rPr>
              <a:t> and Newton 1986)</a:t>
            </a:r>
            <a:endParaRPr lang="en-US" dirty="0">
              <a:solidFill>
                <a:schemeClr val="bg1"/>
              </a:solidFill>
            </a:endParaRPr>
          </a:p>
        </p:txBody>
      </p:sp>
      <p:grpSp>
        <p:nvGrpSpPr>
          <p:cNvPr id="22" name="Grupo 21"/>
          <p:cNvGrpSpPr/>
          <p:nvPr/>
        </p:nvGrpSpPr>
        <p:grpSpPr>
          <a:xfrm>
            <a:off x="2355866" y="3102114"/>
            <a:ext cx="2368534" cy="1088886"/>
            <a:chOff x="2355866" y="3102114"/>
            <a:chExt cx="2368534" cy="1088886"/>
          </a:xfrm>
        </p:grpSpPr>
        <p:sp>
          <p:nvSpPr>
            <p:cNvPr id="38" name="CaixaDeTexto 37"/>
            <p:cNvSpPr txBox="1"/>
            <p:nvPr/>
          </p:nvSpPr>
          <p:spPr>
            <a:xfrm>
              <a:off x="2355866" y="3102114"/>
              <a:ext cx="2368534" cy="707886"/>
            </a:xfrm>
            <a:prstGeom prst="rect">
              <a:avLst/>
            </a:prstGeom>
            <a:noFill/>
          </p:spPr>
          <p:txBody>
            <a:bodyPr wrap="none" rtlCol="0">
              <a:spAutoFit/>
            </a:bodyPr>
            <a:lstStyle/>
            <a:p>
              <a:pPr algn="ctr"/>
              <a:r>
                <a:rPr lang="en-US" sz="2000" b="1" dirty="0" smtClean="0">
                  <a:solidFill>
                    <a:schemeClr val="bg1"/>
                  </a:solidFill>
                </a:rPr>
                <a:t>City of </a:t>
              </a:r>
              <a:r>
                <a:rPr lang="en-US" sz="2000" b="1" dirty="0" err="1" smtClean="0">
                  <a:solidFill>
                    <a:schemeClr val="bg1"/>
                  </a:solidFill>
                </a:rPr>
                <a:t>Sete</a:t>
              </a:r>
              <a:r>
                <a:rPr lang="en-US" sz="2000" b="1" dirty="0" smtClean="0">
                  <a:solidFill>
                    <a:schemeClr val="bg1"/>
                  </a:solidFill>
                </a:rPr>
                <a:t> </a:t>
              </a:r>
              <a:r>
                <a:rPr lang="en-US" sz="2000" b="1" dirty="0" err="1" smtClean="0">
                  <a:solidFill>
                    <a:schemeClr val="bg1"/>
                  </a:solidFill>
                </a:rPr>
                <a:t>Lagoas</a:t>
              </a:r>
              <a:endParaRPr lang="en-US" sz="2000" b="1" dirty="0" smtClean="0">
                <a:solidFill>
                  <a:schemeClr val="bg1"/>
                </a:solidFill>
              </a:endParaRPr>
            </a:p>
            <a:p>
              <a:pPr algn="ctr"/>
              <a:r>
                <a:rPr lang="en-US" sz="2000" b="1" dirty="0" smtClean="0">
                  <a:solidFill>
                    <a:schemeClr val="bg1"/>
                  </a:solidFill>
                </a:rPr>
                <a:t>(City of Seven Lakes)</a:t>
              </a:r>
              <a:endParaRPr lang="en-US" sz="2000" b="1" dirty="0">
                <a:solidFill>
                  <a:schemeClr val="bg1"/>
                </a:solidFill>
              </a:endParaRPr>
            </a:p>
          </p:txBody>
        </p:sp>
        <p:sp>
          <p:nvSpPr>
            <p:cNvPr id="21" name="Elipse 20"/>
            <p:cNvSpPr/>
            <p:nvPr/>
          </p:nvSpPr>
          <p:spPr>
            <a:xfrm>
              <a:off x="3429000" y="4038600"/>
              <a:ext cx="152400" cy="152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9" grpId="0" build="allAtOnce"/>
      <p:bldP spid="20"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idropaulo\Desktop\5651143.jpg"/>
          <p:cNvPicPr>
            <a:picLocks noChangeAspect="1" noChangeArrowheads="1"/>
          </p:cNvPicPr>
          <p:nvPr/>
        </p:nvPicPr>
        <p:blipFill>
          <a:blip r:embed="rId3" cstate="print"/>
          <a:srcRect/>
          <a:stretch>
            <a:fillRect/>
          </a:stretch>
        </p:blipFill>
        <p:spPr bwMode="auto">
          <a:xfrm>
            <a:off x="685800" y="533400"/>
            <a:ext cx="7772400" cy="5871250"/>
          </a:xfrm>
          <a:prstGeom prst="rect">
            <a:avLst/>
          </a:prstGeom>
          <a:ln>
            <a:noFill/>
          </a:ln>
          <a:effectLst>
            <a:softEdge rad="127000"/>
          </a:effectLst>
        </p:spPr>
      </p:pic>
      <p:sp>
        <p:nvSpPr>
          <p:cNvPr id="2" name="Título 1"/>
          <p:cNvSpPr>
            <a:spLocks noGrp="1"/>
          </p:cNvSpPr>
          <p:nvPr>
            <p:ph type="title"/>
          </p:nvPr>
        </p:nvSpPr>
        <p:spPr>
          <a:xfrm>
            <a:off x="1676400" y="762000"/>
            <a:ext cx="5715000" cy="563562"/>
          </a:xfrm>
        </p:spPr>
        <p:txBody>
          <a:bodyPr>
            <a:noAutofit/>
          </a:bodyPr>
          <a:lstStyle/>
          <a:p>
            <a:r>
              <a:rPr lang="en-US" sz="4000" b="1" dirty="0" smtClean="0">
                <a:solidFill>
                  <a:schemeClr val="bg1"/>
                </a:solidFill>
                <a:effectLst>
                  <a:outerShdw blurRad="38100" dist="38100" dir="2700000" algn="tl">
                    <a:srgbClr val="000000">
                      <a:alpha val="43137"/>
                    </a:srgbClr>
                  </a:outerShdw>
                </a:effectLst>
              </a:rPr>
              <a:t>Thanks for your attention!</a:t>
            </a:r>
            <a:endParaRPr lang="en-US" sz="4000" b="1" dirty="0">
              <a:solidFill>
                <a:schemeClr val="bg1"/>
              </a:solidFill>
              <a:effectLst>
                <a:outerShdw blurRad="38100" dist="38100" dir="2700000" algn="tl">
                  <a:srgbClr val="000000">
                    <a:alpha val="43137"/>
                  </a:srgbClr>
                </a:outerShdw>
              </a:effectLst>
            </a:endParaRPr>
          </a:p>
        </p:txBody>
      </p:sp>
      <p:pic>
        <p:nvPicPr>
          <p:cNvPr id="10" name="il_fi" descr="http://www2.igc.usp.br/gmg/imagens/banner_gmg_r2_c1.jpg"/>
          <p:cNvPicPr/>
          <p:nvPr/>
        </p:nvPicPr>
        <p:blipFill>
          <a:blip r:embed="rId4"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5"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6" cstate="print"/>
          <a:srcRect/>
          <a:stretch>
            <a:fillRect/>
          </a:stretch>
        </p:blipFill>
        <p:spPr bwMode="auto">
          <a:xfrm>
            <a:off x="6858000" y="76200"/>
            <a:ext cx="582930" cy="381000"/>
          </a:xfrm>
          <a:prstGeom prst="rect">
            <a:avLst/>
          </a:prstGeom>
          <a:noFill/>
        </p:spPr>
      </p:pic>
      <p:sp>
        <p:nvSpPr>
          <p:cNvPr id="9"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4" name="Espaço Reservado para Número de Slide 13"/>
          <p:cNvSpPr>
            <a:spLocks noGrp="1"/>
          </p:cNvSpPr>
          <p:nvPr>
            <p:ph type="sldNum" sz="quarter" idx="12"/>
          </p:nvPr>
        </p:nvSpPr>
        <p:spPr/>
        <p:txBody>
          <a:bodyPr/>
          <a:lstStyle/>
          <a:p>
            <a:fld id="{D9B2F2F4-24B0-4521-9781-199F63D70DA4}" type="slidenum">
              <a:rPr lang="en-US" smtClean="0"/>
              <a:pPr/>
              <a:t>20</a:t>
            </a:fld>
            <a:endParaRPr lang="en-US"/>
          </a:p>
        </p:txBody>
      </p:sp>
      <p:sp>
        <p:nvSpPr>
          <p:cNvPr id="13" name="Título 1"/>
          <p:cNvSpPr txBox="1">
            <a:spLocks/>
          </p:cNvSpPr>
          <p:nvPr/>
        </p:nvSpPr>
        <p:spPr>
          <a:xfrm>
            <a:off x="5715000" y="1600200"/>
            <a:ext cx="2590800" cy="563562"/>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Questions?</a:t>
            </a:r>
            <a:endPar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
        <p:nvSpPr>
          <p:cNvPr id="15" name="Título 1"/>
          <p:cNvSpPr txBox="1">
            <a:spLocks/>
          </p:cNvSpPr>
          <p:nvPr/>
        </p:nvSpPr>
        <p:spPr>
          <a:xfrm>
            <a:off x="533400" y="5562600"/>
            <a:ext cx="3581400" cy="914400"/>
          </a:xfrm>
          <a:prstGeom prst="rect">
            <a:avLst/>
          </a:prstGeom>
          <a:solidFill>
            <a:schemeClr val="bg1"/>
          </a:solidFill>
          <a:effectLst>
            <a:softEdge rad="63500"/>
          </a:effectLst>
        </p:spPr>
        <p:txBody>
          <a:bodyPr vert="horz" lIns="91440" tIns="45720" rIns="91440" bIns="45720" rtlCol="0" anchor="ctr">
            <a:no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strike="noStrike" kern="1200" cap="none" spc="0" normalizeH="0" baseline="0" noProof="0" dirty="0" smtClean="0">
                <a:ln>
                  <a:noFill/>
                </a:ln>
                <a:solidFill>
                  <a:schemeClr val="tx1">
                    <a:lumMod val="75000"/>
                    <a:lumOff val="25000"/>
                  </a:schemeClr>
                </a:solidFill>
                <a:uLnTx/>
                <a:uFillTx/>
                <a:latin typeface="+mj-lt"/>
                <a:ea typeface="+mj-ea"/>
                <a:cs typeface="+mj-cs"/>
              </a:rPr>
              <a:t>    hidropaulo@gmail.com </a:t>
            </a:r>
            <a:r>
              <a:rPr lang="en-US" sz="2400" b="1" dirty="0" smtClean="0">
                <a:solidFill>
                  <a:schemeClr val="tx1">
                    <a:lumMod val="75000"/>
                    <a:lumOff val="25000"/>
                  </a:schemeClr>
                </a:solidFill>
                <a:latin typeface="+mj-lt"/>
                <a:ea typeface="+mj-ea"/>
                <a:cs typeface="+mj-cs"/>
              </a:rPr>
              <a:t> </a:t>
            </a:r>
          </a:p>
          <a:p>
            <a:pPr marL="0" marR="0" lvl="0" indent="0" algn="just" defTabSz="914400" rtl="0" eaLnBrk="1" fontAlgn="auto" latinLnBrk="0" hangingPunct="1">
              <a:lnSpc>
                <a:spcPct val="100000"/>
              </a:lnSpc>
              <a:spcBef>
                <a:spcPct val="0"/>
              </a:spcBef>
              <a:spcAft>
                <a:spcPts val="0"/>
              </a:spcAft>
              <a:buClrTx/>
              <a:buSzTx/>
              <a:buFontTx/>
              <a:buNone/>
              <a:tabLst/>
              <a:defRPr/>
            </a:pPr>
            <a:r>
              <a:rPr lang="en-US" sz="2400" b="1" dirty="0" smtClean="0">
                <a:solidFill>
                  <a:schemeClr val="tx1">
                    <a:lumMod val="75000"/>
                    <a:lumOff val="25000"/>
                  </a:schemeClr>
                </a:solidFill>
                <a:latin typeface="+mj-lt"/>
                <a:ea typeface="+mj-ea"/>
                <a:cs typeface="+mj-cs"/>
              </a:rPr>
              <a:t>    paulo.galvao@usp.br </a:t>
            </a:r>
            <a:r>
              <a:rPr kumimoji="0" lang="en-US" sz="2400" b="1" i="0" strike="noStrike" kern="1200" cap="none" spc="0" normalizeH="0" baseline="0" noProof="0" dirty="0" smtClean="0">
                <a:ln>
                  <a:noFill/>
                </a:ln>
                <a:solidFill>
                  <a:schemeClr val="tx1">
                    <a:lumMod val="75000"/>
                    <a:lumOff val="25000"/>
                  </a:schemeClr>
                </a:solidFill>
                <a:uLnTx/>
                <a:uFillTx/>
                <a:latin typeface="+mj-lt"/>
                <a:ea typeface="+mj-ea"/>
                <a:cs typeface="+mj-cs"/>
              </a:rPr>
              <a:t> </a:t>
            </a:r>
            <a:endParaRPr kumimoji="0" lang="en-US" sz="2400" b="1" i="0" strike="noStrike" kern="1200" cap="none" spc="0" normalizeH="0" baseline="0" noProof="0" dirty="0">
              <a:ln>
                <a:noFill/>
              </a:ln>
              <a:solidFill>
                <a:schemeClr val="tx1">
                  <a:lumMod val="75000"/>
                  <a:lumOff val="25000"/>
                </a:schemeClr>
              </a:solidFill>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l_fi" descr="http://www2.igc.usp.br/gmg/imagens/banner_gmg_r2_c1.jpg"/>
          <p:cNvPicPr/>
          <p:nvPr/>
        </p:nvPicPr>
        <p:blipFill>
          <a:blip r:embed="rId3"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4"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5" cstate="print"/>
          <a:srcRect/>
          <a:stretch>
            <a:fillRect/>
          </a:stretch>
        </p:blipFill>
        <p:spPr bwMode="auto">
          <a:xfrm>
            <a:off x="6858000" y="76200"/>
            <a:ext cx="582930" cy="381000"/>
          </a:xfrm>
          <a:prstGeom prst="rect">
            <a:avLst/>
          </a:prstGeom>
          <a:noFill/>
        </p:spPr>
      </p:pic>
      <p:sp>
        <p:nvSpPr>
          <p:cNvPr id="8" name="Título 1"/>
          <p:cNvSpPr>
            <a:spLocks noGrp="1"/>
          </p:cNvSpPr>
          <p:nvPr>
            <p:ph type="title"/>
          </p:nvPr>
        </p:nvSpPr>
        <p:spPr>
          <a:xfrm>
            <a:off x="457200" y="46038"/>
            <a:ext cx="8229600" cy="563562"/>
          </a:xfrm>
        </p:spPr>
        <p:txBody>
          <a:bodyPr>
            <a:noAutofit/>
          </a:bodyPr>
          <a:lstStyle/>
          <a:p>
            <a:r>
              <a:rPr lang="en-US" sz="3600" dirty="0" smtClean="0"/>
              <a:t>Materials and methods</a:t>
            </a:r>
            <a:endParaRPr lang="en-US" sz="3600" dirty="0"/>
          </a:p>
        </p:txBody>
      </p:sp>
      <p:sp>
        <p:nvSpPr>
          <p:cNvPr id="14"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6" name="Espaço Reservado para Número de Slide 15"/>
          <p:cNvSpPr>
            <a:spLocks noGrp="1"/>
          </p:cNvSpPr>
          <p:nvPr>
            <p:ph type="sldNum" sz="quarter" idx="12"/>
          </p:nvPr>
        </p:nvSpPr>
        <p:spPr/>
        <p:txBody>
          <a:bodyPr/>
          <a:lstStyle/>
          <a:p>
            <a:fld id="{D9B2F2F4-24B0-4521-9781-199F63D70DA4}" type="slidenum">
              <a:rPr lang="en-US" smtClean="0"/>
              <a:pPr/>
              <a:t>21</a:t>
            </a:fld>
            <a:endParaRPr lang="en-US"/>
          </a:p>
        </p:txBody>
      </p:sp>
      <p:pic>
        <p:nvPicPr>
          <p:cNvPr id="4098" name="Picture 2" descr="C:\Users\Hidropaulo\Desktop\FIELD DATA.jpg"/>
          <p:cNvPicPr>
            <a:picLocks noChangeAspect="1" noChangeArrowheads="1"/>
          </p:cNvPicPr>
          <p:nvPr/>
        </p:nvPicPr>
        <p:blipFill>
          <a:blip r:embed="rId6" cstate="print"/>
          <a:srcRect r="-192" b="8333"/>
          <a:stretch>
            <a:fillRect/>
          </a:stretch>
        </p:blipFill>
        <p:spPr bwMode="auto">
          <a:xfrm>
            <a:off x="519545" y="762000"/>
            <a:ext cx="8243455" cy="5334000"/>
          </a:xfrm>
          <a:prstGeom prst="rect">
            <a:avLst/>
          </a:prstGeom>
          <a:noFill/>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l_fi" descr="http://www2.igc.usp.br/gmg/imagens/banner_gmg_r2_c1.jpg"/>
          <p:cNvPicPr/>
          <p:nvPr/>
        </p:nvPicPr>
        <p:blipFill>
          <a:blip r:embed="rId3"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4"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5" cstate="print"/>
          <a:srcRect/>
          <a:stretch>
            <a:fillRect/>
          </a:stretch>
        </p:blipFill>
        <p:spPr bwMode="auto">
          <a:xfrm>
            <a:off x="6858000" y="76200"/>
            <a:ext cx="582930" cy="381000"/>
          </a:xfrm>
          <a:prstGeom prst="rect">
            <a:avLst/>
          </a:prstGeom>
          <a:noFill/>
        </p:spPr>
      </p:pic>
      <p:sp>
        <p:nvSpPr>
          <p:cNvPr id="8" name="Título 1"/>
          <p:cNvSpPr>
            <a:spLocks noGrp="1"/>
          </p:cNvSpPr>
          <p:nvPr>
            <p:ph type="title"/>
          </p:nvPr>
        </p:nvSpPr>
        <p:spPr>
          <a:xfrm>
            <a:off x="457200" y="76200"/>
            <a:ext cx="8229600" cy="990600"/>
          </a:xfrm>
        </p:spPr>
        <p:txBody>
          <a:bodyPr>
            <a:noAutofit/>
          </a:bodyPr>
          <a:lstStyle/>
          <a:p>
            <a:r>
              <a:rPr lang="en-US" sz="3600" dirty="0" smtClean="0"/>
              <a:t>Equipment</a:t>
            </a:r>
            <a:br>
              <a:rPr lang="en-US" sz="3600" dirty="0" smtClean="0"/>
            </a:br>
            <a:r>
              <a:rPr lang="pt-BR" sz="2800" dirty="0" err="1" smtClean="0"/>
              <a:t>R-Cam</a:t>
            </a:r>
            <a:r>
              <a:rPr lang="pt-BR" sz="2800" dirty="0" smtClean="0"/>
              <a:t> 1000 XS </a:t>
            </a:r>
            <a:r>
              <a:rPr lang="pt-BR" sz="2800" dirty="0" err="1" smtClean="0"/>
              <a:t>Portable</a:t>
            </a:r>
            <a:r>
              <a:rPr lang="pt-BR" sz="2800" dirty="0" smtClean="0"/>
              <a:t> </a:t>
            </a:r>
            <a:r>
              <a:rPr lang="pt-BR" sz="2800" dirty="0" err="1" smtClean="0"/>
              <a:t>Borehole</a:t>
            </a:r>
            <a:r>
              <a:rPr lang="pt-BR" sz="2800" dirty="0" smtClean="0"/>
              <a:t> </a:t>
            </a:r>
            <a:r>
              <a:rPr lang="pt-BR" sz="2800" dirty="0" err="1" smtClean="0"/>
              <a:t>Camera</a:t>
            </a:r>
            <a:endParaRPr lang="en-US" sz="3600" dirty="0"/>
          </a:p>
        </p:txBody>
      </p:sp>
      <p:sp>
        <p:nvSpPr>
          <p:cNvPr id="14"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6" name="Espaço Reservado para Número de Slide 15"/>
          <p:cNvSpPr>
            <a:spLocks noGrp="1"/>
          </p:cNvSpPr>
          <p:nvPr>
            <p:ph type="sldNum" sz="quarter" idx="12"/>
          </p:nvPr>
        </p:nvSpPr>
        <p:spPr/>
        <p:txBody>
          <a:bodyPr/>
          <a:lstStyle/>
          <a:p>
            <a:fld id="{D9B2F2F4-24B0-4521-9781-199F63D70DA4}" type="slidenum">
              <a:rPr lang="en-US" smtClean="0"/>
              <a:pPr/>
              <a:t>22</a:t>
            </a:fld>
            <a:endParaRPr lang="en-US" dirty="0"/>
          </a:p>
        </p:txBody>
      </p:sp>
      <p:pic>
        <p:nvPicPr>
          <p:cNvPr id="4100" name="Picture 4" descr="http://www.americawestdrillingsupply.com/images/Rcam1000.jpg"/>
          <p:cNvPicPr>
            <a:picLocks noChangeAspect="1" noChangeArrowheads="1"/>
          </p:cNvPicPr>
          <p:nvPr/>
        </p:nvPicPr>
        <p:blipFill>
          <a:blip r:embed="rId6" cstate="print"/>
          <a:srcRect/>
          <a:stretch>
            <a:fillRect/>
          </a:stretch>
        </p:blipFill>
        <p:spPr bwMode="auto">
          <a:xfrm>
            <a:off x="228600" y="1066800"/>
            <a:ext cx="4518052" cy="5105400"/>
          </a:xfrm>
          <a:prstGeom prst="rect">
            <a:avLst/>
          </a:prstGeom>
          <a:noFill/>
        </p:spPr>
      </p:pic>
      <p:pic>
        <p:nvPicPr>
          <p:cNvPr id="4102" name="Picture 6" descr="http://tmh.su/upload/iblock/a12/a127762f8bd1d241dea699b77094e6f0.jpg"/>
          <p:cNvPicPr>
            <a:picLocks noChangeAspect="1" noChangeArrowheads="1"/>
          </p:cNvPicPr>
          <p:nvPr/>
        </p:nvPicPr>
        <p:blipFill>
          <a:blip r:embed="rId7" cstate="print"/>
          <a:srcRect l="30962" r="32271"/>
          <a:stretch>
            <a:fillRect/>
          </a:stretch>
        </p:blipFill>
        <p:spPr bwMode="auto">
          <a:xfrm>
            <a:off x="7543800" y="1371600"/>
            <a:ext cx="1447800" cy="4800600"/>
          </a:xfrm>
          <a:prstGeom prst="rect">
            <a:avLst/>
          </a:prstGeom>
          <a:noFill/>
        </p:spPr>
      </p:pic>
      <p:pic>
        <p:nvPicPr>
          <p:cNvPr id="4104" name="Picture 8" descr="http://z-tec.ru/index/page_img/laval/R-CAM_1000_5.jpg"/>
          <p:cNvPicPr>
            <a:picLocks noChangeAspect="1" noChangeArrowheads="1"/>
          </p:cNvPicPr>
          <p:nvPr/>
        </p:nvPicPr>
        <p:blipFill>
          <a:blip r:embed="rId8" cstate="print"/>
          <a:srcRect/>
          <a:stretch>
            <a:fillRect/>
          </a:stretch>
        </p:blipFill>
        <p:spPr bwMode="auto">
          <a:xfrm>
            <a:off x="4191000" y="2533434"/>
            <a:ext cx="3429000" cy="2328212"/>
          </a:xfrm>
          <a:prstGeom prst="rect">
            <a:avLst/>
          </a:prstGeom>
          <a:noFill/>
        </p:spPr>
      </p:pic>
      <p:sp>
        <p:nvSpPr>
          <p:cNvPr id="13" name="Título 1"/>
          <p:cNvSpPr txBox="1">
            <a:spLocks/>
          </p:cNvSpPr>
          <p:nvPr/>
        </p:nvSpPr>
        <p:spPr>
          <a:xfrm>
            <a:off x="4953000" y="1905000"/>
            <a:ext cx="1905000" cy="6096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smtClean="0">
                <a:latin typeface="+mj-lt"/>
                <a:ea typeface="+mj-ea"/>
                <a:cs typeface="+mj-cs"/>
              </a:rPr>
              <a:t>Monitor</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Título 1"/>
          <p:cNvSpPr txBox="1">
            <a:spLocks/>
          </p:cNvSpPr>
          <p:nvPr/>
        </p:nvSpPr>
        <p:spPr>
          <a:xfrm>
            <a:off x="6096000" y="5334000"/>
            <a:ext cx="1905000" cy="6096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smtClean="0">
                <a:latin typeface="+mj-lt"/>
                <a:ea typeface="+mj-ea"/>
                <a:cs typeface="+mj-cs"/>
              </a:rPr>
              <a:t>Camera</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6200"/>
            <a:ext cx="8229600" cy="563562"/>
          </a:xfrm>
        </p:spPr>
        <p:txBody>
          <a:bodyPr>
            <a:noAutofit/>
          </a:bodyPr>
          <a:lstStyle/>
          <a:p>
            <a:r>
              <a:rPr lang="en-US" sz="3600" dirty="0" smtClean="0"/>
              <a:t>References</a:t>
            </a:r>
            <a:endParaRPr lang="en-US" sz="3600" dirty="0"/>
          </a:p>
        </p:txBody>
      </p:sp>
      <p:pic>
        <p:nvPicPr>
          <p:cNvPr id="10" name="il_fi" descr="http://www2.igc.usp.br/gmg/imagens/banner_gmg_r2_c1.jpg"/>
          <p:cNvPicPr/>
          <p:nvPr/>
        </p:nvPicPr>
        <p:blipFill>
          <a:blip r:embed="rId2"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3"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4" cstate="print"/>
          <a:srcRect/>
          <a:stretch>
            <a:fillRect/>
          </a:stretch>
        </p:blipFill>
        <p:spPr bwMode="auto">
          <a:xfrm>
            <a:off x="6858000" y="76200"/>
            <a:ext cx="582930" cy="381000"/>
          </a:xfrm>
          <a:prstGeom prst="rect">
            <a:avLst/>
          </a:prstGeom>
          <a:noFill/>
        </p:spPr>
      </p:pic>
      <p:sp>
        <p:nvSpPr>
          <p:cNvPr id="9"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4" name="Espaço Reservado para Número de Slide 13"/>
          <p:cNvSpPr>
            <a:spLocks noGrp="1"/>
          </p:cNvSpPr>
          <p:nvPr>
            <p:ph type="sldNum" sz="quarter" idx="12"/>
          </p:nvPr>
        </p:nvSpPr>
        <p:spPr/>
        <p:txBody>
          <a:bodyPr/>
          <a:lstStyle/>
          <a:p>
            <a:fld id="{D9B2F2F4-24B0-4521-9781-199F63D70DA4}" type="slidenum">
              <a:rPr lang="en-US" smtClean="0"/>
              <a:pPr/>
              <a:t>23</a:t>
            </a:fld>
            <a:endParaRPr lang="en-US"/>
          </a:p>
        </p:txBody>
      </p:sp>
      <p:sp>
        <p:nvSpPr>
          <p:cNvPr id="5121" name="Rectangle 1"/>
          <p:cNvSpPr>
            <a:spLocks noChangeArrowheads="1"/>
          </p:cNvSpPr>
          <p:nvPr/>
        </p:nvSpPr>
        <p:spPr bwMode="auto">
          <a:xfrm>
            <a:off x="304800" y="462663"/>
            <a:ext cx="8458200" cy="58939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spcBef>
                <a:spcPts val="600"/>
              </a:spcBef>
            </a:pPr>
            <a:r>
              <a:rPr lang="en-US" sz="1200" dirty="0" smtClean="0"/>
              <a:t>Albrecht KJ (1996) Evaluation of geological and geotechnical problems in karst land - Basis for geotechnical mapping. Sao Paulo. Master Graduate in Geology - University of Sao Paulo (USP)</a:t>
            </a:r>
          </a:p>
          <a:p>
            <a:pPr algn="just">
              <a:spcBef>
                <a:spcPts val="600"/>
              </a:spcBef>
            </a:pPr>
            <a:r>
              <a:rPr lang="pt-BR" sz="1200" dirty="0" smtClean="0"/>
              <a:t>Branco Jr, Costa MT (1961) Belo </a:t>
            </a:r>
            <a:r>
              <a:rPr lang="pt-BR" sz="1200" dirty="0" err="1" smtClean="0"/>
              <a:t>Horizonte-Brasilia</a:t>
            </a:r>
            <a:r>
              <a:rPr lang="pt-BR" sz="1200" dirty="0" smtClean="0"/>
              <a:t> </a:t>
            </a:r>
            <a:r>
              <a:rPr lang="pt-BR" sz="1200" dirty="0" err="1" smtClean="0"/>
              <a:t>roadmap</a:t>
            </a:r>
            <a:r>
              <a:rPr lang="pt-BR" sz="1200" dirty="0" smtClean="0"/>
              <a:t> tour. </a:t>
            </a:r>
            <a:r>
              <a:rPr lang="en-US" sz="1200" dirty="0" smtClean="0"/>
              <a:t>In: Brazilian Congress of Geology, Brasilia. Radioactive Research Institute, Federal University of Minas </a:t>
            </a:r>
            <a:r>
              <a:rPr lang="en-US" sz="1200" dirty="0" err="1" smtClean="0"/>
              <a:t>Gerais</a:t>
            </a:r>
            <a:r>
              <a:rPr lang="en-US" sz="1200" dirty="0" smtClean="0"/>
              <a:t> (UFMG), Publication 15, Belo Horizonte, p 25</a:t>
            </a:r>
          </a:p>
          <a:p>
            <a:pPr algn="just">
              <a:spcBef>
                <a:spcPts val="600"/>
              </a:spcBef>
            </a:pPr>
            <a:r>
              <a:rPr lang="en-US" sz="1200" dirty="0" smtClean="0"/>
              <a:t>Dudley JW, AJ van </a:t>
            </a:r>
            <a:r>
              <a:rPr lang="en-US" sz="1200" dirty="0" err="1" smtClean="0"/>
              <a:t>der</a:t>
            </a:r>
            <a:r>
              <a:rPr lang="en-US" sz="1200" dirty="0" smtClean="0"/>
              <a:t> Linden, KG </a:t>
            </a:r>
            <a:r>
              <a:rPr lang="en-US" sz="1200" dirty="0" err="1" smtClean="0"/>
              <a:t>Mah</a:t>
            </a:r>
            <a:r>
              <a:rPr lang="en-US" sz="1200" dirty="0" smtClean="0"/>
              <a:t> (2009) Predicting accelerating subsidence above  the  highly  compacting  </a:t>
            </a:r>
            <a:r>
              <a:rPr lang="en-US" sz="1200" dirty="0" err="1" smtClean="0"/>
              <a:t>Luconia</a:t>
            </a:r>
            <a:r>
              <a:rPr lang="en-US" sz="1200" dirty="0" smtClean="0"/>
              <a:t>  carbonate  reservoirs,  offshore  Sarawak  Malaysia. SPE Reservoir Evaluation &amp; Engineering. 12:104-115</a:t>
            </a:r>
          </a:p>
          <a:p>
            <a:pPr algn="just">
              <a:spcBef>
                <a:spcPts val="600"/>
              </a:spcBef>
            </a:pPr>
            <a:r>
              <a:rPr lang="en-US" sz="1200" dirty="0" smtClean="0"/>
              <a:t>Ford DC, Williams PW (2007) Karst geomorphology and hydrology. 2nd </a:t>
            </a:r>
            <a:r>
              <a:rPr lang="en-US" sz="1200" dirty="0" err="1" smtClean="0"/>
              <a:t>edn</a:t>
            </a:r>
            <a:r>
              <a:rPr lang="en-US" sz="1200" dirty="0" smtClean="0"/>
              <a:t>. John Wiley &amp; Sons, </a:t>
            </a:r>
            <a:r>
              <a:rPr lang="en-US" sz="1200" dirty="0" err="1" smtClean="0"/>
              <a:t>Chichester</a:t>
            </a:r>
            <a:r>
              <a:rPr lang="en-US" sz="1200" dirty="0" smtClean="0"/>
              <a:t>, U.K. 562 p</a:t>
            </a:r>
          </a:p>
          <a:p>
            <a:pPr algn="just">
              <a:spcBef>
                <a:spcPts val="600"/>
              </a:spcBef>
            </a:pPr>
            <a:r>
              <a:rPr lang="en-US" sz="1200" dirty="0" smtClean="0"/>
              <a:t>Hobbs SL, Gunn J (1998) The hydrogeological effect of quarrying </a:t>
            </a:r>
            <a:r>
              <a:rPr lang="en-US" sz="1200" dirty="0" err="1" smtClean="0"/>
              <a:t>karstified</a:t>
            </a:r>
            <a:r>
              <a:rPr lang="en-US" sz="1200" dirty="0" smtClean="0"/>
              <a:t> limestone: options for protection and mitigation: Quarterly Journal of Engineering Geology, v. 31, p 147-157</a:t>
            </a:r>
          </a:p>
          <a:p>
            <a:pPr algn="just">
              <a:spcBef>
                <a:spcPts val="600"/>
              </a:spcBef>
            </a:pPr>
            <a:r>
              <a:rPr lang="en-US" sz="1200" dirty="0" smtClean="0"/>
              <a:t>IBGE - Brazilian Institute of Geography and Statistics (2010). Basic Municipal Information. </a:t>
            </a:r>
            <a:r>
              <a:rPr lang="en-US" sz="1200" dirty="0" err="1" smtClean="0"/>
              <a:t>Avaliable</a:t>
            </a:r>
            <a:r>
              <a:rPr lang="en-US" sz="1200" dirty="0" smtClean="0"/>
              <a:t>: </a:t>
            </a:r>
            <a:r>
              <a:rPr lang="en-US" sz="1200" u="sng" dirty="0" smtClean="0">
                <a:hlinkClick r:id="rId5"/>
              </a:rPr>
              <a:t>http://www.ibge.gov.br/cidadesat/topwindow.htm?1</a:t>
            </a:r>
            <a:r>
              <a:rPr lang="en-US" sz="1200" dirty="0" smtClean="0"/>
              <a:t> Accessed on March 2011.</a:t>
            </a:r>
          </a:p>
          <a:p>
            <a:pPr algn="just">
              <a:spcBef>
                <a:spcPts val="600"/>
              </a:spcBef>
            </a:pPr>
            <a:r>
              <a:rPr lang="en-US" sz="1200" dirty="0" err="1" smtClean="0"/>
              <a:t>LaMoreaux</a:t>
            </a:r>
            <a:r>
              <a:rPr lang="en-US" sz="1200" dirty="0" smtClean="0"/>
              <a:t> PE, Newton JG (1986) Catastrophic subsidence: an environmental hazard, Shelby County, Alabama: Environmental Geology Water Science, v. 8, no. 1/2, p 25-40</a:t>
            </a:r>
          </a:p>
          <a:p>
            <a:pPr algn="just">
              <a:spcBef>
                <a:spcPts val="600"/>
              </a:spcBef>
            </a:pPr>
            <a:r>
              <a:rPr lang="en-US" sz="1200" dirty="0" smtClean="0"/>
              <a:t>Newton JG (1987) Development of sinkholes resulting from man's activities in the Eastern United States; U.S. Geological Survey Circular 968, 54 p</a:t>
            </a:r>
          </a:p>
          <a:p>
            <a:pPr algn="just">
              <a:spcBef>
                <a:spcPts val="600"/>
              </a:spcBef>
            </a:pPr>
            <a:r>
              <a:rPr lang="en-US" sz="1200" dirty="0" smtClean="0"/>
              <a:t>Oliveira LM (1997) The management of urban geological risks in karst areas. </a:t>
            </a:r>
            <a:r>
              <a:rPr lang="pt-BR" sz="1200" dirty="0" err="1" smtClean="0"/>
              <a:t>Undergraduate</a:t>
            </a:r>
            <a:r>
              <a:rPr lang="pt-BR" sz="1200" dirty="0" smtClean="0"/>
              <a:t> </a:t>
            </a:r>
            <a:r>
              <a:rPr lang="pt-BR" sz="1200" dirty="0" err="1" smtClean="0"/>
              <a:t>thesis</a:t>
            </a:r>
            <a:r>
              <a:rPr lang="pt-BR" sz="1200" dirty="0" smtClean="0"/>
              <a:t>. Pontifícia Universidade Católica do Paraná (PUC-PR). 46 p</a:t>
            </a:r>
            <a:endParaRPr lang="en-US" sz="1200" dirty="0" smtClean="0"/>
          </a:p>
          <a:p>
            <a:pPr algn="just">
              <a:spcBef>
                <a:spcPts val="600"/>
              </a:spcBef>
            </a:pPr>
            <a:r>
              <a:rPr lang="en-US" sz="1200" dirty="0" smtClean="0"/>
              <a:t>Pessoa P (1996) Hydrogeological characterization of the region of </a:t>
            </a:r>
            <a:r>
              <a:rPr lang="en-US" sz="1200" dirty="0" err="1" smtClean="0"/>
              <a:t>Sete</a:t>
            </a:r>
            <a:r>
              <a:rPr lang="en-US" sz="1200" dirty="0" smtClean="0"/>
              <a:t> </a:t>
            </a:r>
            <a:r>
              <a:rPr lang="en-US" sz="1200" dirty="0" err="1" smtClean="0"/>
              <a:t>Lagoas</a:t>
            </a:r>
            <a:r>
              <a:rPr lang="en-US" sz="1200" dirty="0" smtClean="0"/>
              <a:t> - MG: Potentials and Risks. Master Thesis. Department of Geosciences, University of São Paulo. São Paulo</a:t>
            </a:r>
          </a:p>
          <a:p>
            <a:pPr algn="just">
              <a:spcBef>
                <a:spcPts val="600"/>
              </a:spcBef>
            </a:pPr>
            <a:r>
              <a:rPr lang="pt-BR" sz="1200" dirty="0" smtClean="0"/>
              <a:t>Ribeiro JH, </a:t>
            </a:r>
            <a:r>
              <a:rPr lang="pt-BR" sz="1200" dirty="0" err="1" smtClean="0"/>
              <a:t>Tuller</a:t>
            </a:r>
            <a:r>
              <a:rPr lang="pt-BR" sz="1200" dirty="0" smtClean="0"/>
              <a:t> MP, </a:t>
            </a:r>
            <a:r>
              <a:rPr lang="pt-BR" sz="1200" dirty="0" err="1" smtClean="0"/>
              <a:t>Danderfer</a:t>
            </a:r>
            <a:r>
              <a:rPr lang="pt-BR" sz="1200" dirty="0" smtClean="0"/>
              <a:t> Filho A (2003) </a:t>
            </a:r>
            <a:r>
              <a:rPr lang="pt-BR" sz="1200" dirty="0" err="1" smtClean="0"/>
              <a:t>Geological</a:t>
            </a:r>
            <a:r>
              <a:rPr lang="pt-BR" sz="1200" dirty="0" smtClean="0"/>
              <a:t> </a:t>
            </a:r>
            <a:r>
              <a:rPr lang="pt-BR" sz="1200" dirty="0" err="1" smtClean="0"/>
              <a:t>mapping</a:t>
            </a:r>
            <a:r>
              <a:rPr lang="pt-BR" sz="1200" dirty="0" smtClean="0"/>
              <a:t> </a:t>
            </a:r>
            <a:r>
              <a:rPr lang="pt-BR" sz="1200" dirty="0" err="1" smtClean="0"/>
              <a:t>of</a:t>
            </a:r>
            <a:r>
              <a:rPr lang="pt-BR" sz="1200" dirty="0" smtClean="0"/>
              <a:t> </a:t>
            </a:r>
            <a:r>
              <a:rPr lang="pt-BR" sz="1200" dirty="0" err="1" smtClean="0"/>
              <a:t>the</a:t>
            </a:r>
            <a:r>
              <a:rPr lang="pt-BR" sz="1200" dirty="0" smtClean="0"/>
              <a:t> </a:t>
            </a:r>
            <a:r>
              <a:rPr lang="pt-BR" sz="1200" dirty="0" err="1" smtClean="0"/>
              <a:t>region</a:t>
            </a:r>
            <a:r>
              <a:rPr lang="pt-BR" sz="1200" dirty="0" smtClean="0"/>
              <a:t> </a:t>
            </a:r>
            <a:r>
              <a:rPr lang="pt-BR" sz="1200" dirty="0" err="1" smtClean="0"/>
              <a:t>of</a:t>
            </a:r>
            <a:r>
              <a:rPr lang="pt-BR" sz="1200" dirty="0" smtClean="0"/>
              <a:t> Sete Lagoas, Pedro Leopoldo, Matozinhos, Lagoa Santa, </a:t>
            </a:r>
            <a:r>
              <a:rPr lang="pt-BR" sz="1200" dirty="0" err="1" smtClean="0"/>
              <a:t>Vespasiano</a:t>
            </a:r>
            <a:r>
              <a:rPr lang="pt-BR" sz="1200" dirty="0" smtClean="0"/>
              <a:t>, Capim Branco, Prudente de Morais, Confins </a:t>
            </a:r>
            <a:r>
              <a:rPr lang="pt-BR" sz="1200" dirty="0" err="1" smtClean="0"/>
              <a:t>and</a:t>
            </a:r>
            <a:r>
              <a:rPr lang="pt-BR" sz="1200" dirty="0" smtClean="0"/>
              <a:t> </a:t>
            </a:r>
            <a:r>
              <a:rPr lang="pt-BR" sz="1200" dirty="0" err="1" smtClean="0"/>
              <a:t>Funilândia</a:t>
            </a:r>
            <a:r>
              <a:rPr lang="pt-BR" sz="1200" dirty="0" smtClean="0"/>
              <a:t>, Minas Gerais </a:t>
            </a:r>
            <a:r>
              <a:rPr lang="pt-BR" sz="1200" dirty="0" err="1" smtClean="0"/>
              <a:t>State</a:t>
            </a:r>
            <a:r>
              <a:rPr lang="pt-BR" sz="1200" dirty="0" smtClean="0"/>
              <a:t>, </a:t>
            </a:r>
            <a:r>
              <a:rPr lang="pt-BR" sz="1200" dirty="0" err="1" smtClean="0"/>
              <a:t>Brazil</a:t>
            </a:r>
            <a:r>
              <a:rPr lang="pt-BR" sz="1200" dirty="0" smtClean="0"/>
              <a:t> (</a:t>
            </a:r>
            <a:r>
              <a:rPr lang="pt-BR" sz="1200" dirty="0" err="1" smtClean="0"/>
              <a:t>scale</a:t>
            </a:r>
            <a:r>
              <a:rPr lang="pt-BR" sz="1200" dirty="0" smtClean="0"/>
              <a:t> 1:50,000). 2nd </a:t>
            </a:r>
            <a:r>
              <a:rPr lang="pt-BR" sz="1200" dirty="0" err="1" smtClean="0"/>
              <a:t>edn</a:t>
            </a:r>
            <a:r>
              <a:rPr lang="pt-BR" sz="1200" dirty="0" smtClean="0"/>
              <a:t>. Belo Horizonte. 54 p</a:t>
            </a:r>
            <a:endParaRPr lang="en-US" sz="1200" dirty="0" smtClean="0"/>
          </a:p>
          <a:p>
            <a:pPr algn="just">
              <a:spcBef>
                <a:spcPts val="600"/>
              </a:spcBef>
            </a:pPr>
            <a:r>
              <a:rPr lang="en-US" sz="1200" dirty="0" err="1" smtClean="0"/>
              <a:t>Schobbenhaus</a:t>
            </a:r>
            <a:r>
              <a:rPr lang="en-US" sz="1200" dirty="0" smtClean="0"/>
              <a:t> C (1984) Geology of Brazil. National Department of Mineral Production, p 275-277</a:t>
            </a:r>
          </a:p>
          <a:p>
            <a:pPr algn="just">
              <a:spcBef>
                <a:spcPts val="600"/>
              </a:spcBef>
            </a:pPr>
            <a:r>
              <a:rPr lang="en-US" sz="1200" dirty="0" smtClean="0"/>
              <a:t>Silva AB (1988) Soil subsidence in the city of </a:t>
            </a:r>
            <a:r>
              <a:rPr lang="en-US" sz="1200" dirty="0" err="1" smtClean="0"/>
              <a:t>Sete</a:t>
            </a:r>
            <a:r>
              <a:rPr lang="en-US" sz="1200" dirty="0" smtClean="0"/>
              <a:t> </a:t>
            </a:r>
            <a:r>
              <a:rPr lang="en-US" sz="1200" dirty="0" err="1" smtClean="0"/>
              <a:t>Lagoas</a:t>
            </a:r>
            <a:r>
              <a:rPr lang="en-US" sz="1200" dirty="0" smtClean="0"/>
              <a:t>, Minas </a:t>
            </a:r>
            <a:r>
              <a:rPr lang="en-US" sz="1200" dirty="0" err="1" smtClean="0"/>
              <a:t>Gerais</a:t>
            </a:r>
            <a:r>
              <a:rPr lang="en-US" sz="1200" dirty="0" smtClean="0"/>
              <a:t> State, Brazil. Brazilian Groundwater Journal, n.12</a:t>
            </a:r>
          </a:p>
          <a:p>
            <a:pPr algn="just">
              <a:spcBef>
                <a:spcPts val="600"/>
              </a:spcBef>
            </a:pPr>
            <a:r>
              <a:rPr lang="pt-BR" sz="1200" dirty="0" err="1" smtClean="0"/>
              <a:t>Tuller</a:t>
            </a:r>
            <a:r>
              <a:rPr lang="pt-BR" sz="1200" dirty="0" smtClean="0"/>
              <a:t> MP, Ribeiro JH, </a:t>
            </a:r>
            <a:r>
              <a:rPr lang="pt-BR" sz="1200" dirty="0" err="1" smtClean="0"/>
              <a:t>Signorelli</a:t>
            </a:r>
            <a:r>
              <a:rPr lang="pt-BR" sz="1200" dirty="0" smtClean="0"/>
              <a:t> N, </a:t>
            </a:r>
            <a:r>
              <a:rPr lang="pt-BR" sz="1200" dirty="0" err="1" smtClean="0"/>
              <a:t>Féboli</a:t>
            </a:r>
            <a:r>
              <a:rPr lang="pt-BR" sz="1200" dirty="0" smtClean="0"/>
              <a:t> WL, Pinho JMM (2010) Sete Lagoas - Abaeté Project, Minas Gerais </a:t>
            </a:r>
            <a:r>
              <a:rPr lang="pt-BR" sz="1200" dirty="0" err="1" smtClean="0"/>
              <a:t>State</a:t>
            </a:r>
            <a:r>
              <a:rPr lang="pt-BR" sz="1200" dirty="0" smtClean="0"/>
              <a:t>, </a:t>
            </a:r>
            <a:r>
              <a:rPr lang="pt-BR" sz="1200" dirty="0" err="1" smtClean="0"/>
              <a:t>Brazil</a:t>
            </a:r>
            <a:r>
              <a:rPr lang="pt-BR" sz="1200" dirty="0" smtClean="0"/>
              <a:t>. </a:t>
            </a:r>
            <a:r>
              <a:rPr lang="en-US" sz="1200" dirty="0" smtClean="0"/>
              <a:t>6 geological maps, scale 1:100,000 (Geology Program of Brazil), 160p</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idropaulo\Desktop\LOCATION AND KARST FEATURES.jpg"/>
          <p:cNvPicPr>
            <a:picLocks noChangeAspect="1" noChangeArrowheads="1"/>
          </p:cNvPicPr>
          <p:nvPr/>
        </p:nvPicPr>
        <p:blipFill>
          <a:blip r:embed="rId3" cstate="print"/>
          <a:srcRect/>
          <a:stretch>
            <a:fillRect/>
          </a:stretch>
        </p:blipFill>
        <p:spPr bwMode="auto">
          <a:xfrm>
            <a:off x="1227970" y="914400"/>
            <a:ext cx="6849230" cy="5486400"/>
          </a:xfrm>
          <a:prstGeom prst="rect">
            <a:avLst/>
          </a:prstGeom>
          <a:noFill/>
        </p:spPr>
      </p:pic>
      <p:sp>
        <p:nvSpPr>
          <p:cNvPr id="2" name="Título 1"/>
          <p:cNvSpPr>
            <a:spLocks noGrp="1"/>
          </p:cNvSpPr>
          <p:nvPr>
            <p:ph type="title"/>
          </p:nvPr>
        </p:nvSpPr>
        <p:spPr>
          <a:xfrm>
            <a:off x="457200" y="46038"/>
            <a:ext cx="8229600" cy="563562"/>
          </a:xfrm>
        </p:spPr>
        <p:txBody>
          <a:bodyPr>
            <a:noAutofit/>
          </a:bodyPr>
          <a:lstStyle/>
          <a:p>
            <a:r>
              <a:rPr lang="en-US" sz="3600" dirty="0" smtClean="0"/>
              <a:t>Study area</a:t>
            </a:r>
            <a:endParaRPr lang="en-US" sz="3600" dirty="0"/>
          </a:p>
        </p:txBody>
      </p:sp>
      <p:grpSp>
        <p:nvGrpSpPr>
          <p:cNvPr id="3" name="Grupo 21"/>
          <p:cNvGrpSpPr/>
          <p:nvPr/>
        </p:nvGrpSpPr>
        <p:grpSpPr>
          <a:xfrm>
            <a:off x="762000" y="609600"/>
            <a:ext cx="2133600" cy="2057400"/>
            <a:chOff x="609600" y="762000"/>
            <a:chExt cx="1927590" cy="1905000"/>
          </a:xfrm>
        </p:grpSpPr>
        <p:pic>
          <p:nvPicPr>
            <p:cNvPr id="1026" name="Picture 2" descr="C:\Users\Hidropaulo\Desktop\1024px-Brazil_location_map.svg.png"/>
            <p:cNvPicPr>
              <a:picLocks noChangeAspect="1" noChangeArrowheads="1"/>
            </p:cNvPicPr>
            <p:nvPr/>
          </p:nvPicPr>
          <p:blipFill>
            <a:blip r:embed="rId4" cstate="print"/>
            <a:srcRect/>
            <a:stretch>
              <a:fillRect/>
            </a:stretch>
          </p:blipFill>
          <p:spPr bwMode="auto">
            <a:xfrm>
              <a:off x="609600" y="762000"/>
              <a:ext cx="1927590" cy="1905000"/>
            </a:xfrm>
            <a:prstGeom prst="rect">
              <a:avLst/>
            </a:prstGeom>
            <a:noFill/>
            <a:ln w="3175">
              <a:solidFill>
                <a:schemeClr val="tx1"/>
              </a:solidFill>
            </a:ln>
          </p:spPr>
        </p:pic>
        <p:sp>
          <p:nvSpPr>
            <p:cNvPr id="6" name="Elipse 5"/>
            <p:cNvSpPr/>
            <p:nvPr/>
          </p:nvSpPr>
          <p:spPr>
            <a:xfrm>
              <a:off x="1917608" y="1961444"/>
              <a:ext cx="137684" cy="1411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42" name="Picture 18" descr="C:\Users\Hidropaulo\Desktop\N.tif"/>
          <p:cNvPicPr>
            <a:picLocks noChangeAspect="1" noChangeArrowheads="1"/>
          </p:cNvPicPr>
          <p:nvPr/>
        </p:nvPicPr>
        <p:blipFill>
          <a:blip r:embed="rId5" cstate="print"/>
          <a:srcRect/>
          <a:stretch>
            <a:fillRect/>
          </a:stretch>
        </p:blipFill>
        <p:spPr bwMode="auto">
          <a:xfrm>
            <a:off x="6803233" y="990600"/>
            <a:ext cx="740567" cy="914400"/>
          </a:xfrm>
          <a:prstGeom prst="rect">
            <a:avLst/>
          </a:prstGeom>
          <a:noFill/>
          <a:ln w="3175">
            <a:solidFill>
              <a:schemeClr val="tx1"/>
            </a:solidFill>
          </a:ln>
        </p:spPr>
      </p:pic>
      <p:sp>
        <p:nvSpPr>
          <p:cNvPr id="10" name="CaixaDeTexto 9"/>
          <p:cNvSpPr txBox="1"/>
          <p:nvPr/>
        </p:nvSpPr>
        <p:spPr>
          <a:xfrm>
            <a:off x="4343399" y="1639669"/>
            <a:ext cx="1905001" cy="646331"/>
          </a:xfrm>
          <a:prstGeom prst="rect">
            <a:avLst/>
          </a:prstGeom>
          <a:noFill/>
        </p:spPr>
        <p:txBody>
          <a:bodyPr wrap="square" rtlCol="0">
            <a:spAutoFit/>
          </a:bodyPr>
          <a:lstStyle/>
          <a:p>
            <a:pPr algn="ctr"/>
            <a:r>
              <a:rPr lang="en-US" b="1" dirty="0" smtClean="0">
                <a:solidFill>
                  <a:srgbClr val="FF0000"/>
                </a:solidFill>
              </a:rPr>
              <a:t>Santa </a:t>
            </a:r>
          </a:p>
          <a:p>
            <a:pPr algn="ctr"/>
            <a:r>
              <a:rPr lang="en-US" b="1" dirty="0" smtClean="0">
                <a:solidFill>
                  <a:srgbClr val="FF0000"/>
                </a:solidFill>
              </a:rPr>
              <a:t>Helena Mountain</a:t>
            </a:r>
            <a:endParaRPr lang="en-US" b="1" dirty="0">
              <a:solidFill>
                <a:srgbClr val="FF0000"/>
              </a:solidFill>
            </a:endParaRPr>
          </a:p>
        </p:txBody>
      </p:sp>
      <p:cxnSp>
        <p:nvCxnSpPr>
          <p:cNvPr id="14" name="Conector de seta reta 13"/>
          <p:cNvCxnSpPr/>
          <p:nvPr/>
        </p:nvCxnSpPr>
        <p:spPr>
          <a:xfrm flipH="1">
            <a:off x="4419600" y="2231886"/>
            <a:ext cx="949454" cy="739914"/>
          </a:xfrm>
          <a:prstGeom prst="straightConnector1">
            <a:avLst/>
          </a:prstGeom>
          <a:ln w="38100">
            <a:solidFill>
              <a:srgbClr val="FFC000"/>
            </a:solidFill>
            <a:tailEnd type="arrow"/>
          </a:ln>
        </p:spPr>
        <p:style>
          <a:lnRef idx="1">
            <a:schemeClr val="dk1"/>
          </a:lnRef>
          <a:fillRef idx="0">
            <a:schemeClr val="dk1"/>
          </a:fillRef>
          <a:effectRef idx="0">
            <a:schemeClr val="dk1"/>
          </a:effectRef>
          <a:fontRef idx="minor">
            <a:schemeClr val="tx1"/>
          </a:fontRef>
        </p:style>
      </p:cxnSp>
      <p:pic>
        <p:nvPicPr>
          <p:cNvPr id="15" name="Picture 2" descr="C:\Users\Hidropaulo\Desktop\logo.png"/>
          <p:cNvPicPr>
            <a:picLocks noChangeAspect="1" noChangeArrowheads="1"/>
          </p:cNvPicPr>
          <p:nvPr/>
        </p:nvPicPr>
        <p:blipFill>
          <a:blip r:embed="rId6" cstate="print"/>
          <a:srcRect/>
          <a:stretch>
            <a:fillRect/>
          </a:stretch>
        </p:blipFill>
        <p:spPr bwMode="auto">
          <a:xfrm>
            <a:off x="7467600" y="152401"/>
            <a:ext cx="1600200" cy="218933"/>
          </a:xfrm>
          <a:prstGeom prst="rect">
            <a:avLst/>
          </a:prstGeom>
          <a:noFill/>
        </p:spPr>
      </p:pic>
      <p:pic>
        <p:nvPicPr>
          <p:cNvPr id="16" name="Picture 3" descr="C:\Users\Hidropaulo\Desktop\osu_logo.png"/>
          <p:cNvPicPr>
            <a:picLocks noChangeAspect="1" noChangeArrowheads="1"/>
          </p:cNvPicPr>
          <p:nvPr/>
        </p:nvPicPr>
        <p:blipFill>
          <a:blip r:embed="rId7" cstate="print"/>
          <a:srcRect/>
          <a:stretch>
            <a:fillRect/>
          </a:stretch>
        </p:blipFill>
        <p:spPr bwMode="auto">
          <a:xfrm>
            <a:off x="6858000" y="76200"/>
            <a:ext cx="582930" cy="381000"/>
          </a:xfrm>
          <a:prstGeom prst="rect">
            <a:avLst/>
          </a:prstGeom>
          <a:noFill/>
        </p:spPr>
      </p:pic>
      <p:pic>
        <p:nvPicPr>
          <p:cNvPr id="17" name="il_fi" descr="http://www2.igc.usp.br/gmg/imagens/banner_gmg_r2_c1.jpg"/>
          <p:cNvPicPr/>
          <p:nvPr/>
        </p:nvPicPr>
        <p:blipFill>
          <a:blip r:embed="rId8" cstate="print"/>
          <a:srcRect b="2785"/>
          <a:stretch>
            <a:fillRect/>
          </a:stretch>
        </p:blipFill>
        <p:spPr bwMode="auto">
          <a:xfrm>
            <a:off x="76200" y="0"/>
            <a:ext cx="1981200" cy="533400"/>
          </a:xfrm>
          <a:prstGeom prst="rect">
            <a:avLst/>
          </a:prstGeom>
          <a:noFill/>
          <a:ln w="9525">
            <a:noFill/>
            <a:miter lim="800000"/>
            <a:headEnd/>
            <a:tailEnd/>
          </a:ln>
        </p:spPr>
      </p:pic>
      <p:sp>
        <p:nvSpPr>
          <p:cNvPr id="13" name="Retângulo 12"/>
          <p:cNvSpPr/>
          <p:nvPr/>
        </p:nvSpPr>
        <p:spPr>
          <a:xfrm>
            <a:off x="5334000" y="5181600"/>
            <a:ext cx="2555746" cy="677108"/>
          </a:xfrm>
          <a:prstGeom prst="rect">
            <a:avLst/>
          </a:prstGeom>
          <a:solidFill>
            <a:schemeClr val="bg1"/>
          </a:solidFill>
        </p:spPr>
        <p:txBody>
          <a:bodyPr wrap="square">
            <a:spAutoFit/>
          </a:bodyPr>
          <a:lstStyle/>
          <a:p>
            <a:pPr algn="ctr"/>
            <a:r>
              <a:rPr lang="en-US" sz="2000" b="1" dirty="0" smtClean="0">
                <a:solidFill>
                  <a:srgbClr val="FF0000"/>
                </a:solidFill>
              </a:rPr>
              <a:t>200,000</a:t>
            </a:r>
            <a:r>
              <a:rPr lang="en-US" b="1" dirty="0" smtClean="0">
                <a:solidFill>
                  <a:srgbClr val="FF0000"/>
                </a:solidFill>
              </a:rPr>
              <a:t> people living</a:t>
            </a:r>
          </a:p>
          <a:p>
            <a:pPr algn="ctr"/>
            <a:r>
              <a:rPr lang="en-US" b="1" dirty="0" smtClean="0">
                <a:solidFill>
                  <a:srgbClr val="FF0000"/>
                </a:solidFill>
              </a:rPr>
              <a:t>in a karst area </a:t>
            </a:r>
            <a:r>
              <a:rPr lang="en-US" sz="1600" b="1" dirty="0" smtClean="0">
                <a:solidFill>
                  <a:srgbClr val="FF0000"/>
                </a:solidFill>
              </a:rPr>
              <a:t>(IBGE 2010)</a:t>
            </a:r>
            <a:endParaRPr lang="en-US" b="1" dirty="0">
              <a:solidFill>
                <a:srgbClr val="FF0000"/>
              </a:solidFill>
            </a:endParaRPr>
          </a:p>
        </p:txBody>
      </p:sp>
      <p:sp>
        <p:nvSpPr>
          <p:cNvPr id="18" name="CaixaDeTexto 17"/>
          <p:cNvSpPr txBox="1"/>
          <p:nvPr/>
        </p:nvSpPr>
        <p:spPr>
          <a:xfrm>
            <a:off x="1524000" y="1295399"/>
            <a:ext cx="784322" cy="369332"/>
          </a:xfrm>
          <a:prstGeom prst="rect">
            <a:avLst/>
          </a:prstGeom>
          <a:noFill/>
        </p:spPr>
        <p:txBody>
          <a:bodyPr wrap="square" rtlCol="0">
            <a:spAutoFit/>
          </a:bodyPr>
          <a:lstStyle/>
          <a:p>
            <a:r>
              <a:rPr lang="en-US" b="1" dirty="0" smtClean="0"/>
              <a:t>Brazil</a:t>
            </a:r>
            <a:endParaRPr lang="en-US" b="1" dirty="0"/>
          </a:p>
        </p:txBody>
      </p:sp>
      <p:sp>
        <p:nvSpPr>
          <p:cNvPr id="22"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24" name="Espaço Reservado para Número de Slide 23"/>
          <p:cNvSpPr>
            <a:spLocks noGrp="1"/>
          </p:cNvSpPr>
          <p:nvPr>
            <p:ph type="sldNum" sz="quarter" idx="12"/>
          </p:nvPr>
        </p:nvSpPr>
        <p:spPr/>
        <p:txBody>
          <a:bodyPr/>
          <a:lstStyle/>
          <a:p>
            <a:fld id="{D9B2F2F4-24B0-4521-9781-199F63D70DA4}" type="slidenum">
              <a:rPr lang="en-US" smtClean="0"/>
              <a:pPr/>
              <a:t>3</a:t>
            </a:fld>
            <a:endParaRPr lang="en-US"/>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6038"/>
            <a:ext cx="8229600" cy="563562"/>
          </a:xfrm>
        </p:spPr>
        <p:txBody>
          <a:bodyPr>
            <a:noAutofit/>
          </a:bodyPr>
          <a:lstStyle/>
          <a:p>
            <a:r>
              <a:rPr lang="en-US" sz="3600" dirty="0" smtClean="0"/>
              <a:t>Study area</a:t>
            </a:r>
            <a:endParaRPr lang="en-US" sz="3600" dirty="0"/>
          </a:p>
        </p:txBody>
      </p:sp>
      <p:pic>
        <p:nvPicPr>
          <p:cNvPr id="1026" name="Picture 2" descr="C:\Users\Hidropaulo\Desktop\grdm.jpg"/>
          <p:cNvPicPr>
            <a:picLocks noChangeAspect="1" noChangeArrowheads="1"/>
          </p:cNvPicPr>
          <p:nvPr/>
        </p:nvPicPr>
        <p:blipFill>
          <a:blip r:embed="rId3" cstate="print"/>
          <a:srcRect/>
          <a:stretch>
            <a:fillRect/>
          </a:stretch>
        </p:blipFill>
        <p:spPr bwMode="auto">
          <a:xfrm>
            <a:off x="4572000" y="838200"/>
            <a:ext cx="4191000" cy="2895600"/>
          </a:xfrm>
          <a:prstGeom prst="rect">
            <a:avLst/>
          </a:prstGeom>
          <a:noFill/>
        </p:spPr>
      </p:pic>
      <p:pic>
        <p:nvPicPr>
          <p:cNvPr id="1027" name="Picture 3" descr="C:\Users\Hidropaulo\Desktop\grutareidomato.jpg"/>
          <p:cNvPicPr>
            <a:picLocks noChangeAspect="1" noChangeArrowheads="1"/>
          </p:cNvPicPr>
          <p:nvPr/>
        </p:nvPicPr>
        <p:blipFill>
          <a:blip r:embed="rId4" cstate="print"/>
          <a:srcRect b="1415"/>
          <a:stretch>
            <a:fillRect/>
          </a:stretch>
        </p:blipFill>
        <p:spPr bwMode="auto">
          <a:xfrm>
            <a:off x="381000" y="838200"/>
            <a:ext cx="4114800" cy="2895600"/>
          </a:xfrm>
          <a:prstGeom prst="rect">
            <a:avLst/>
          </a:prstGeom>
          <a:noFill/>
        </p:spPr>
      </p:pic>
      <p:pic>
        <p:nvPicPr>
          <p:cNvPr id="1028" name="Picture 4" descr="C:\Users\Hidropaulo\Desktop\Gruta.Rei.do.Mato.original.3063.jpg"/>
          <p:cNvPicPr>
            <a:picLocks noChangeAspect="1" noChangeArrowheads="1"/>
          </p:cNvPicPr>
          <p:nvPr/>
        </p:nvPicPr>
        <p:blipFill>
          <a:blip r:embed="rId5" cstate="print"/>
          <a:srcRect t="11111" b="35751"/>
          <a:stretch>
            <a:fillRect/>
          </a:stretch>
        </p:blipFill>
        <p:spPr bwMode="auto">
          <a:xfrm>
            <a:off x="381000" y="3810001"/>
            <a:ext cx="8382000" cy="2590188"/>
          </a:xfrm>
          <a:prstGeom prst="rect">
            <a:avLst/>
          </a:prstGeom>
          <a:noFill/>
        </p:spPr>
      </p:pic>
      <p:sp>
        <p:nvSpPr>
          <p:cNvPr id="9" name="CaixaDeTexto 8"/>
          <p:cNvSpPr txBox="1"/>
          <p:nvPr/>
        </p:nvSpPr>
        <p:spPr>
          <a:xfrm>
            <a:off x="381000" y="3124200"/>
            <a:ext cx="2590799" cy="646331"/>
          </a:xfrm>
          <a:prstGeom prst="rect">
            <a:avLst/>
          </a:prstGeom>
          <a:noFill/>
        </p:spPr>
        <p:txBody>
          <a:bodyPr wrap="square" rtlCol="0">
            <a:spAutoFit/>
          </a:bodyPr>
          <a:lstStyle/>
          <a:p>
            <a:r>
              <a:rPr lang="en-US" b="1" dirty="0" err="1" smtClean="0">
                <a:solidFill>
                  <a:schemeClr val="bg1"/>
                </a:solidFill>
                <a:effectLst>
                  <a:outerShdw blurRad="38100" dist="38100" dir="2700000" algn="tl">
                    <a:srgbClr val="000000">
                      <a:alpha val="43137"/>
                    </a:srgbClr>
                  </a:outerShdw>
                </a:effectLst>
              </a:rPr>
              <a:t>Gruta</a:t>
            </a:r>
            <a:r>
              <a:rPr lang="en-US" b="1" dirty="0" smtClean="0">
                <a:solidFill>
                  <a:schemeClr val="bg1"/>
                </a:solidFill>
                <a:effectLst>
                  <a:outerShdw blurRad="38100" dist="38100" dir="2700000" algn="tl">
                    <a:srgbClr val="000000">
                      <a:alpha val="43137"/>
                    </a:srgbClr>
                  </a:outerShdw>
                </a:effectLst>
              </a:rPr>
              <a:t> </a:t>
            </a:r>
            <a:r>
              <a:rPr lang="en-US" b="1" dirty="0" err="1" smtClean="0">
                <a:solidFill>
                  <a:schemeClr val="bg1"/>
                </a:solidFill>
                <a:effectLst>
                  <a:outerShdw blurRad="38100" dist="38100" dir="2700000" algn="tl">
                    <a:srgbClr val="000000">
                      <a:alpha val="43137"/>
                    </a:srgbClr>
                  </a:outerShdw>
                </a:effectLst>
              </a:rPr>
              <a:t>Rei</a:t>
            </a:r>
            <a:r>
              <a:rPr lang="en-US" b="1" dirty="0" smtClean="0">
                <a:solidFill>
                  <a:schemeClr val="bg1"/>
                </a:solidFill>
                <a:effectLst>
                  <a:outerShdw blurRad="38100" dist="38100" dir="2700000" algn="tl">
                    <a:srgbClr val="000000">
                      <a:alpha val="43137"/>
                    </a:srgbClr>
                  </a:outerShdw>
                </a:effectLst>
              </a:rPr>
              <a:t> do </a:t>
            </a:r>
            <a:r>
              <a:rPr lang="en-US" b="1" dirty="0" err="1" smtClean="0">
                <a:solidFill>
                  <a:schemeClr val="bg1"/>
                </a:solidFill>
                <a:effectLst>
                  <a:outerShdw blurRad="38100" dist="38100" dir="2700000" algn="tl">
                    <a:srgbClr val="000000">
                      <a:alpha val="43137"/>
                    </a:srgbClr>
                  </a:outerShdw>
                </a:effectLst>
              </a:rPr>
              <a:t>Mato</a:t>
            </a:r>
            <a:endParaRPr lang="en-US" b="1" dirty="0" smtClean="0">
              <a:solidFill>
                <a:schemeClr val="bg1"/>
              </a:solidFill>
              <a:effectLst>
                <a:outerShdw blurRad="38100" dist="38100" dir="2700000" algn="tl">
                  <a:srgbClr val="000000">
                    <a:alpha val="43137"/>
                  </a:srgbClr>
                </a:outerShdw>
              </a:effectLst>
            </a:endParaRPr>
          </a:p>
          <a:p>
            <a:r>
              <a:rPr lang="en-US" b="1" dirty="0" smtClean="0">
                <a:solidFill>
                  <a:schemeClr val="bg1"/>
                </a:solidFill>
                <a:effectLst>
                  <a:outerShdw blurRad="38100" dist="38100" dir="2700000" algn="tl">
                    <a:srgbClr val="000000">
                      <a:alpha val="43137"/>
                    </a:srgbClr>
                  </a:outerShdw>
                </a:effectLst>
              </a:rPr>
              <a:t>(Cave of the Forest King)</a:t>
            </a:r>
            <a:endParaRPr lang="en-US" b="1" dirty="0">
              <a:solidFill>
                <a:schemeClr val="bg1"/>
              </a:solidFill>
              <a:effectLst>
                <a:outerShdw blurRad="38100" dist="38100" dir="2700000" algn="tl">
                  <a:srgbClr val="000000">
                    <a:alpha val="43137"/>
                  </a:srgbClr>
                </a:outerShdw>
              </a:effectLst>
            </a:endParaRPr>
          </a:p>
        </p:txBody>
      </p:sp>
      <p:pic>
        <p:nvPicPr>
          <p:cNvPr id="10" name="il_fi" descr="http://www2.igc.usp.br/gmg/imagens/banner_gmg_r2_c1.jpg"/>
          <p:cNvPicPr/>
          <p:nvPr/>
        </p:nvPicPr>
        <p:blipFill>
          <a:blip r:embed="rId6"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7"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8" cstate="print"/>
          <a:srcRect/>
          <a:stretch>
            <a:fillRect/>
          </a:stretch>
        </p:blipFill>
        <p:spPr bwMode="auto">
          <a:xfrm>
            <a:off x="6858000" y="76200"/>
            <a:ext cx="582930" cy="381000"/>
          </a:xfrm>
          <a:prstGeom prst="rect">
            <a:avLst/>
          </a:prstGeom>
          <a:noFill/>
        </p:spPr>
      </p:pic>
      <p:sp>
        <p:nvSpPr>
          <p:cNvPr id="13" name="CaixaDeTexto 12"/>
          <p:cNvSpPr txBox="1"/>
          <p:nvPr/>
        </p:nvSpPr>
        <p:spPr>
          <a:xfrm rot="19196922">
            <a:off x="2367669" y="2749149"/>
            <a:ext cx="4572000" cy="1446550"/>
          </a:xfrm>
          <a:prstGeom prst="rect">
            <a:avLst/>
          </a:prstGeom>
          <a:noFill/>
        </p:spPr>
        <p:txBody>
          <a:bodyPr wrap="square" rtlCol="0">
            <a:spAutoFit/>
          </a:bodyPr>
          <a:lstStyle/>
          <a:p>
            <a:r>
              <a:rPr lang="en-US" sz="8800" b="1" dirty="0" smtClean="0">
                <a:solidFill>
                  <a:srgbClr val="FFFF00"/>
                </a:solidFill>
                <a:effectLst>
                  <a:outerShdw blurRad="38100" dist="38100" dir="2700000" algn="tl">
                    <a:srgbClr val="000000">
                      <a:alpha val="43137"/>
                    </a:srgbClr>
                  </a:outerShdw>
                </a:effectLst>
              </a:rPr>
              <a:t>However,</a:t>
            </a:r>
            <a:endParaRPr lang="en-US" sz="8800" b="1" dirty="0">
              <a:solidFill>
                <a:srgbClr val="FFFF00"/>
              </a:solidFill>
              <a:effectLst>
                <a:outerShdw blurRad="38100" dist="38100" dir="2700000" algn="tl">
                  <a:srgbClr val="000000">
                    <a:alpha val="43137"/>
                  </a:srgbClr>
                </a:outerShdw>
              </a:effectLst>
            </a:endParaRPr>
          </a:p>
        </p:txBody>
      </p:sp>
      <p:pic>
        <p:nvPicPr>
          <p:cNvPr id="3" name="Picture 2" descr="C:\Users\Hidropaulo\Desktop\FIGURES\buracorodoviaria1.jpg"/>
          <p:cNvPicPr>
            <a:picLocks noChangeAspect="1" noChangeArrowheads="1"/>
          </p:cNvPicPr>
          <p:nvPr/>
        </p:nvPicPr>
        <p:blipFill>
          <a:blip r:embed="rId9" cstate="print"/>
          <a:srcRect/>
          <a:stretch>
            <a:fillRect/>
          </a:stretch>
        </p:blipFill>
        <p:spPr bwMode="auto">
          <a:xfrm>
            <a:off x="381000" y="838200"/>
            <a:ext cx="5181600" cy="3694481"/>
          </a:xfrm>
          <a:prstGeom prst="rect">
            <a:avLst/>
          </a:prstGeom>
          <a:noFill/>
        </p:spPr>
      </p:pic>
      <p:pic>
        <p:nvPicPr>
          <p:cNvPr id="4" name="Picture 3" descr="C:\Users\Hidropaulo\Desktop\FIGURES\Apresentação1.jpg"/>
          <p:cNvPicPr>
            <a:picLocks noChangeAspect="1" noChangeArrowheads="1"/>
          </p:cNvPicPr>
          <p:nvPr/>
        </p:nvPicPr>
        <p:blipFill>
          <a:blip r:embed="rId10" cstate="print"/>
          <a:srcRect l="-350" t="1786" b="1786"/>
          <a:stretch>
            <a:fillRect/>
          </a:stretch>
        </p:blipFill>
        <p:spPr bwMode="auto">
          <a:xfrm>
            <a:off x="2133600" y="2286000"/>
            <a:ext cx="6657975" cy="4114800"/>
          </a:xfrm>
          <a:prstGeom prst="rect">
            <a:avLst/>
          </a:prstGeom>
          <a:noFill/>
        </p:spPr>
      </p:pic>
      <p:cxnSp>
        <p:nvCxnSpPr>
          <p:cNvPr id="16" name="Conector de seta reta 15"/>
          <p:cNvCxnSpPr/>
          <p:nvPr/>
        </p:nvCxnSpPr>
        <p:spPr>
          <a:xfrm flipH="1">
            <a:off x="2133600" y="4495800"/>
            <a:ext cx="6629400" cy="0"/>
          </a:xfrm>
          <a:prstGeom prst="straightConnector1">
            <a:avLst/>
          </a:prstGeom>
          <a:ln w="38100">
            <a:solidFill>
              <a:srgbClr val="FFFF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5048677" y="3935367"/>
            <a:ext cx="1027845" cy="584775"/>
          </a:xfrm>
          <a:prstGeom prst="rect">
            <a:avLst/>
          </a:prstGeom>
          <a:noFill/>
        </p:spPr>
        <p:txBody>
          <a:bodyPr wrap="none" rtlCol="0">
            <a:spAutoFit/>
          </a:bodyPr>
          <a:lstStyle/>
          <a:p>
            <a:r>
              <a:rPr lang="en-US" sz="3200" b="1" dirty="0" smtClean="0">
                <a:solidFill>
                  <a:srgbClr val="FFFF00"/>
                </a:solidFill>
              </a:rPr>
              <a:t>22 m</a:t>
            </a:r>
            <a:endParaRPr lang="en-US" sz="3200" b="1" dirty="0">
              <a:solidFill>
                <a:srgbClr val="FFFF00"/>
              </a:solidFill>
            </a:endParaRPr>
          </a:p>
        </p:txBody>
      </p:sp>
      <p:sp>
        <p:nvSpPr>
          <p:cNvPr id="22" name="CaixaDeTexto 21"/>
          <p:cNvSpPr txBox="1"/>
          <p:nvPr/>
        </p:nvSpPr>
        <p:spPr>
          <a:xfrm>
            <a:off x="3124200" y="914400"/>
            <a:ext cx="2372894" cy="461665"/>
          </a:xfrm>
          <a:prstGeom prst="rect">
            <a:avLst/>
          </a:prstGeom>
          <a:noFill/>
        </p:spPr>
        <p:txBody>
          <a:bodyPr wrap="none" rtlCol="0">
            <a:spAutoFit/>
          </a:bodyPr>
          <a:lstStyle/>
          <a:p>
            <a:r>
              <a:rPr lang="en-US" sz="2400" b="1" dirty="0" smtClean="0"/>
              <a:t>Small subsidence</a:t>
            </a:r>
            <a:endParaRPr lang="en-US" sz="2400" b="1" dirty="0"/>
          </a:p>
        </p:txBody>
      </p:sp>
      <p:sp>
        <p:nvSpPr>
          <p:cNvPr id="21" name="CaixaDeTexto 20"/>
          <p:cNvSpPr txBox="1"/>
          <p:nvPr/>
        </p:nvSpPr>
        <p:spPr>
          <a:xfrm>
            <a:off x="3886200" y="5791200"/>
            <a:ext cx="4800601" cy="523220"/>
          </a:xfrm>
          <a:prstGeom prst="rect">
            <a:avLst/>
          </a:prstGeom>
          <a:noFill/>
        </p:spPr>
        <p:txBody>
          <a:bodyPr wrap="square" rtlCol="0">
            <a:spAutoFit/>
          </a:bodyPr>
          <a:lstStyle/>
          <a:p>
            <a:r>
              <a:rPr lang="en-US" sz="2800" b="1" dirty="0" smtClean="0"/>
              <a:t>Big collapse in 1988 </a:t>
            </a:r>
            <a:r>
              <a:rPr lang="en-US" sz="2400" b="1" dirty="0" smtClean="0"/>
              <a:t>(Silva, 1988)</a:t>
            </a:r>
            <a:endParaRPr lang="en-US" sz="2800" b="1" dirty="0"/>
          </a:p>
        </p:txBody>
      </p:sp>
      <p:sp>
        <p:nvSpPr>
          <p:cNvPr id="23"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25" name="Espaço Reservado para Número de Slide 24"/>
          <p:cNvSpPr>
            <a:spLocks noGrp="1"/>
          </p:cNvSpPr>
          <p:nvPr>
            <p:ph type="sldNum" sz="quarter" idx="12"/>
          </p:nvPr>
        </p:nvSpPr>
        <p:spPr/>
        <p:txBody>
          <a:bodyPr/>
          <a:lstStyle/>
          <a:p>
            <a:fld id="{D9B2F2F4-24B0-4521-9781-199F63D70DA4}" type="slidenum">
              <a:rPr lang="en-US" smtClean="0"/>
              <a:pPr/>
              <a:t>4</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8" grpId="0"/>
      <p:bldP spid="22"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Hidropaulo\Desktop\FIGURES\GEOTECHNICAL RISK.jpg"/>
          <p:cNvPicPr>
            <a:picLocks noChangeAspect="1" noChangeArrowheads="1"/>
          </p:cNvPicPr>
          <p:nvPr/>
        </p:nvPicPr>
        <p:blipFill>
          <a:blip r:embed="rId3" cstate="print"/>
          <a:srcRect/>
          <a:stretch>
            <a:fillRect/>
          </a:stretch>
        </p:blipFill>
        <p:spPr bwMode="auto">
          <a:xfrm>
            <a:off x="1371600" y="533400"/>
            <a:ext cx="5943600" cy="5970882"/>
          </a:xfrm>
          <a:prstGeom prst="rect">
            <a:avLst/>
          </a:prstGeom>
          <a:noFill/>
        </p:spPr>
      </p:pic>
      <p:sp>
        <p:nvSpPr>
          <p:cNvPr id="2" name="Título 1"/>
          <p:cNvSpPr>
            <a:spLocks noGrp="1"/>
          </p:cNvSpPr>
          <p:nvPr>
            <p:ph type="title"/>
          </p:nvPr>
        </p:nvSpPr>
        <p:spPr>
          <a:xfrm>
            <a:off x="457200" y="46038"/>
            <a:ext cx="8229600" cy="563562"/>
          </a:xfrm>
        </p:spPr>
        <p:txBody>
          <a:bodyPr>
            <a:noAutofit/>
          </a:bodyPr>
          <a:lstStyle/>
          <a:p>
            <a:r>
              <a:rPr lang="en-US" sz="3600" dirty="0" smtClean="0"/>
              <a:t>Study area</a:t>
            </a:r>
            <a:endParaRPr lang="en-US" sz="3600" dirty="0"/>
          </a:p>
        </p:txBody>
      </p:sp>
      <p:pic>
        <p:nvPicPr>
          <p:cNvPr id="10" name="il_fi" descr="http://www2.igc.usp.br/gmg/imagens/banner_gmg_r2_c1.jpg"/>
          <p:cNvPicPr/>
          <p:nvPr/>
        </p:nvPicPr>
        <p:blipFill>
          <a:blip r:embed="rId4"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5"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6" cstate="print"/>
          <a:srcRect/>
          <a:stretch>
            <a:fillRect/>
          </a:stretch>
        </p:blipFill>
        <p:spPr bwMode="auto">
          <a:xfrm>
            <a:off x="6858000" y="76200"/>
            <a:ext cx="582930" cy="381000"/>
          </a:xfrm>
          <a:prstGeom prst="rect">
            <a:avLst/>
          </a:prstGeom>
          <a:noFill/>
        </p:spPr>
      </p:pic>
      <p:sp>
        <p:nvSpPr>
          <p:cNvPr id="23"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25" name="Espaço Reservado para Número de Slide 24"/>
          <p:cNvSpPr>
            <a:spLocks noGrp="1"/>
          </p:cNvSpPr>
          <p:nvPr>
            <p:ph type="sldNum" sz="quarter" idx="12"/>
          </p:nvPr>
        </p:nvSpPr>
        <p:spPr/>
        <p:txBody>
          <a:bodyPr/>
          <a:lstStyle/>
          <a:p>
            <a:fld id="{D9B2F2F4-24B0-4521-9781-199F63D70DA4}" type="slidenum">
              <a:rPr lang="en-US" smtClean="0"/>
              <a:pPr/>
              <a:t>5</a:t>
            </a:fld>
            <a:endParaRPr lang="en-US"/>
          </a:p>
        </p:txBody>
      </p:sp>
      <p:sp>
        <p:nvSpPr>
          <p:cNvPr id="16" name="CaixaDeTexto 15"/>
          <p:cNvSpPr txBox="1"/>
          <p:nvPr/>
        </p:nvSpPr>
        <p:spPr>
          <a:xfrm>
            <a:off x="6172200" y="1447800"/>
            <a:ext cx="2438400" cy="1200329"/>
          </a:xfrm>
          <a:prstGeom prst="rect">
            <a:avLst/>
          </a:prstGeom>
          <a:solidFill>
            <a:srgbClr val="FFFF00"/>
          </a:solidFill>
          <a:ln w="19050">
            <a:solidFill>
              <a:schemeClr val="tx1"/>
            </a:solidFill>
          </a:ln>
        </p:spPr>
        <p:txBody>
          <a:bodyPr wrap="square" rtlCol="0">
            <a:spAutoFit/>
          </a:bodyPr>
          <a:lstStyle/>
          <a:p>
            <a:pPr algn="ctr"/>
            <a:r>
              <a:rPr lang="en-US" sz="2400" b="1" dirty="0" smtClean="0"/>
              <a:t>17 major</a:t>
            </a:r>
          </a:p>
          <a:p>
            <a:pPr algn="ctr"/>
            <a:r>
              <a:rPr lang="en-US" sz="2400" b="1" dirty="0" smtClean="0"/>
              <a:t>Induced sinkhole recorded</a:t>
            </a:r>
            <a:endParaRPr lang="en-US" sz="2400" b="1" dirty="0"/>
          </a:p>
        </p:txBody>
      </p:sp>
      <p:sp>
        <p:nvSpPr>
          <p:cNvPr id="14" name="Seta para a direita 13"/>
          <p:cNvSpPr/>
          <p:nvPr/>
        </p:nvSpPr>
        <p:spPr>
          <a:xfrm rot="9293716">
            <a:off x="6215710" y="2834235"/>
            <a:ext cx="1255441" cy="484632"/>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6038"/>
            <a:ext cx="8229600" cy="563562"/>
          </a:xfrm>
        </p:spPr>
        <p:txBody>
          <a:bodyPr>
            <a:noAutofit/>
          </a:bodyPr>
          <a:lstStyle/>
          <a:p>
            <a:r>
              <a:rPr lang="en-US" sz="3600" dirty="0" smtClean="0"/>
              <a:t>Purpose of the study</a:t>
            </a:r>
            <a:endParaRPr lang="en-US" sz="3600" dirty="0"/>
          </a:p>
        </p:txBody>
      </p:sp>
      <p:pic>
        <p:nvPicPr>
          <p:cNvPr id="10" name="il_fi" descr="http://www2.igc.usp.br/gmg/imagens/banner_gmg_r2_c1.jpg"/>
          <p:cNvPicPr/>
          <p:nvPr/>
        </p:nvPicPr>
        <p:blipFill>
          <a:blip r:embed="rId3"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4"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5" cstate="print"/>
          <a:srcRect/>
          <a:stretch>
            <a:fillRect/>
          </a:stretch>
        </p:blipFill>
        <p:spPr bwMode="auto">
          <a:xfrm>
            <a:off x="6858000" y="76200"/>
            <a:ext cx="582930" cy="381000"/>
          </a:xfrm>
          <a:prstGeom prst="rect">
            <a:avLst/>
          </a:prstGeom>
          <a:noFill/>
        </p:spPr>
      </p:pic>
      <p:sp>
        <p:nvSpPr>
          <p:cNvPr id="17409" name="Rectangle 1"/>
          <p:cNvSpPr>
            <a:spLocks noChangeArrowheads="1"/>
          </p:cNvSpPr>
          <p:nvPr/>
        </p:nvSpPr>
        <p:spPr bwMode="auto">
          <a:xfrm>
            <a:off x="381000" y="728008"/>
            <a:ext cx="83820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dirty="0" smtClean="0">
                <a:solidFill>
                  <a:srgbClr val="000000"/>
                </a:solidFill>
                <a:latin typeface="Arial" pitchFamily="34" charset="0"/>
                <a:ea typeface="Times New Roman" pitchFamily="18" charset="0"/>
                <a:cs typeface="Times New Roman" pitchFamily="18" charset="0"/>
              </a:rPr>
              <a:t>Determining the distribution of areas with karst geotechnical risks by integrating available data and acquiring optical well logs and geological data, allowing a new geological perspective, such as the structural framework of the subsurface </a:t>
            </a:r>
            <a:r>
              <a:rPr lang="en-US" sz="2400" dirty="0" err="1" smtClean="0">
                <a:solidFill>
                  <a:srgbClr val="000000"/>
                </a:solidFill>
                <a:latin typeface="Arial" pitchFamily="34" charset="0"/>
                <a:ea typeface="Times New Roman" pitchFamily="18" charset="0"/>
                <a:cs typeface="Times New Roman" pitchFamily="18" charset="0"/>
              </a:rPr>
              <a:t>lithologies</a:t>
            </a:r>
            <a:r>
              <a:rPr lang="en-US" sz="2400" dirty="0" smtClean="0">
                <a:solidFill>
                  <a:srgbClr val="000000"/>
                </a:solidFill>
                <a:latin typeface="Arial" pitchFamily="34" charset="0"/>
                <a:ea typeface="Times New Roman" pitchFamily="18" charset="0"/>
                <a:cs typeface="Times New Roman" pitchFamily="18" charset="0"/>
              </a:rPr>
              <a:t> and karst conduit geometry.</a:t>
            </a:r>
          </a:p>
        </p:txBody>
      </p:sp>
      <p:sp>
        <p:nvSpPr>
          <p:cNvPr id="13" name="Retângulo 12"/>
          <p:cNvSpPr/>
          <p:nvPr/>
        </p:nvSpPr>
        <p:spPr>
          <a:xfrm>
            <a:off x="457200" y="3002101"/>
            <a:ext cx="8229600" cy="3170099"/>
          </a:xfrm>
          <a:prstGeom prst="rect">
            <a:avLst/>
          </a:prstGeom>
        </p:spPr>
        <p:txBody>
          <a:bodyPr wrap="square">
            <a:spAutoFit/>
          </a:bodyPr>
          <a:lstStyle/>
          <a:p>
            <a:pPr lvl="0" algn="just" fontAlgn="base">
              <a:spcBef>
                <a:spcPct val="0"/>
              </a:spcBef>
              <a:spcAft>
                <a:spcPct val="0"/>
              </a:spcAft>
            </a:pPr>
            <a:r>
              <a:rPr lang="en-US" sz="2800" dirty="0" smtClean="0">
                <a:solidFill>
                  <a:srgbClr val="000000"/>
                </a:solidFill>
                <a:latin typeface="Arial" pitchFamily="34" charset="0"/>
                <a:ea typeface="Times New Roman" pitchFamily="18" charset="0"/>
                <a:cs typeface="Times New Roman" pitchFamily="18" charset="0"/>
              </a:rPr>
              <a:t>Regional approach:</a:t>
            </a:r>
          </a:p>
          <a:p>
            <a:pPr lvl="1" algn="just" fontAlgn="base">
              <a:spcBef>
                <a:spcPct val="0"/>
              </a:spcBef>
              <a:spcAft>
                <a:spcPct val="0"/>
              </a:spcAft>
              <a:buFont typeface="Arial" pitchFamily="34" charset="0"/>
              <a:buChar char="•"/>
            </a:pPr>
            <a:r>
              <a:rPr lang="en-US" sz="2400" dirty="0" smtClean="0">
                <a:solidFill>
                  <a:srgbClr val="000000"/>
                </a:solidFill>
                <a:latin typeface="Arial" pitchFamily="34" charset="0"/>
                <a:ea typeface="Times New Roman" pitchFamily="18" charset="0"/>
                <a:cs typeface="Times New Roman" pitchFamily="18" charset="0"/>
              </a:rPr>
              <a:t> Geological mapping in the city limits (scale 1:25,000)</a:t>
            </a:r>
          </a:p>
          <a:p>
            <a:pPr lvl="1" algn="just" fontAlgn="base">
              <a:spcBef>
                <a:spcPct val="0"/>
              </a:spcBef>
              <a:spcAft>
                <a:spcPct val="0"/>
              </a:spcAft>
              <a:buFont typeface="Arial" pitchFamily="34" charset="0"/>
              <a:buChar char="•"/>
            </a:pPr>
            <a:r>
              <a:rPr lang="en-US" sz="2400" dirty="0" smtClean="0">
                <a:solidFill>
                  <a:srgbClr val="000000"/>
                </a:solidFill>
                <a:latin typeface="Arial" pitchFamily="34" charset="0"/>
                <a:ea typeface="Times New Roman" pitchFamily="18" charset="0"/>
                <a:cs typeface="Times New Roman" pitchFamily="18" charset="0"/>
              </a:rPr>
              <a:t> Aerial photography</a:t>
            </a:r>
          </a:p>
          <a:p>
            <a:pPr lvl="1" algn="just" fontAlgn="base">
              <a:spcBef>
                <a:spcPct val="0"/>
              </a:spcBef>
              <a:spcAft>
                <a:spcPct val="0"/>
              </a:spcAft>
              <a:buFont typeface="Arial" pitchFamily="34" charset="0"/>
              <a:buChar char="•"/>
            </a:pPr>
            <a:r>
              <a:rPr lang="en-US" sz="2400" dirty="0" smtClean="0">
                <a:solidFill>
                  <a:srgbClr val="000000"/>
                </a:solidFill>
                <a:latin typeface="Arial" pitchFamily="34" charset="0"/>
                <a:ea typeface="Times New Roman" pitchFamily="18" charset="0"/>
                <a:cs typeface="Times New Roman" pitchFamily="18" charset="0"/>
              </a:rPr>
              <a:t> 250 </a:t>
            </a:r>
            <a:r>
              <a:rPr lang="en-US" sz="2400" dirty="0" err="1">
                <a:solidFill>
                  <a:srgbClr val="000000"/>
                </a:solidFill>
                <a:latin typeface="Arial" pitchFamily="34" charset="0"/>
                <a:ea typeface="Times New Roman" pitchFamily="18" charset="0"/>
                <a:cs typeface="Times New Roman" pitchFamily="18" charset="0"/>
              </a:rPr>
              <a:t>lithologic</a:t>
            </a:r>
            <a:r>
              <a:rPr lang="en-US" sz="2400" dirty="0">
                <a:solidFill>
                  <a:srgbClr val="000000"/>
                </a:solidFill>
                <a:latin typeface="Arial" pitchFamily="34" charset="0"/>
                <a:ea typeface="Times New Roman" pitchFamily="18" charset="0"/>
                <a:cs typeface="Times New Roman" pitchFamily="18" charset="0"/>
              </a:rPr>
              <a:t> well profiles (regionally) </a:t>
            </a:r>
          </a:p>
          <a:p>
            <a:pPr lvl="1" algn="just" fontAlgn="base">
              <a:spcBef>
                <a:spcPct val="0"/>
              </a:spcBef>
              <a:spcAft>
                <a:spcPct val="0"/>
              </a:spcAft>
              <a:buFont typeface="Arial" pitchFamily="34" charset="0"/>
              <a:buChar char="•"/>
            </a:pPr>
            <a:endParaRPr lang="en-US" sz="2400" dirty="0" smtClean="0">
              <a:solidFill>
                <a:srgbClr val="000000"/>
              </a:solidFill>
              <a:latin typeface="Arial" pitchFamily="34" charset="0"/>
              <a:ea typeface="Times New Roman" pitchFamily="18" charset="0"/>
              <a:cs typeface="Times New Roman" pitchFamily="18" charset="0"/>
            </a:endParaRPr>
          </a:p>
          <a:p>
            <a:pPr lvl="0" algn="just" fontAlgn="base">
              <a:spcBef>
                <a:spcPct val="0"/>
              </a:spcBef>
              <a:spcAft>
                <a:spcPct val="0"/>
              </a:spcAft>
            </a:pPr>
            <a:r>
              <a:rPr lang="en-US" sz="2800" dirty="0" smtClean="0">
                <a:solidFill>
                  <a:srgbClr val="000000"/>
                </a:solidFill>
                <a:latin typeface="Arial" pitchFamily="34" charset="0"/>
                <a:ea typeface="Times New Roman" pitchFamily="18" charset="0"/>
                <a:cs typeface="Times New Roman" pitchFamily="18" charset="0"/>
              </a:rPr>
              <a:t>Local approach:</a:t>
            </a:r>
          </a:p>
          <a:p>
            <a:pPr lvl="1" algn="just" fontAlgn="base">
              <a:spcBef>
                <a:spcPct val="0"/>
              </a:spcBef>
              <a:spcAft>
                <a:spcPct val="0"/>
              </a:spcAft>
              <a:buFont typeface="Arial" pitchFamily="34" charset="0"/>
              <a:buChar char="•"/>
            </a:pPr>
            <a:r>
              <a:rPr lang="en-US" sz="2400" dirty="0" smtClean="0">
                <a:solidFill>
                  <a:srgbClr val="000000"/>
                </a:solidFill>
                <a:latin typeface="Arial" pitchFamily="34" charset="0"/>
                <a:ea typeface="Times New Roman" pitchFamily="18" charset="0"/>
                <a:cs typeface="Times New Roman" pitchFamily="18" charset="0"/>
              </a:rPr>
              <a:t> 30 optical well logs (close to collapse areas)</a:t>
            </a:r>
          </a:p>
          <a:p>
            <a:pPr lvl="1" algn="just" fontAlgn="base">
              <a:spcBef>
                <a:spcPct val="0"/>
              </a:spcBef>
              <a:spcAft>
                <a:spcPct val="0"/>
              </a:spcAft>
              <a:buFont typeface="Arial" pitchFamily="34" charset="0"/>
              <a:buChar char="•"/>
            </a:pPr>
            <a:r>
              <a:rPr lang="en-US" sz="2400" dirty="0" smtClean="0">
                <a:solidFill>
                  <a:srgbClr val="000000"/>
                </a:solidFill>
                <a:latin typeface="Arial" pitchFamily="34" charset="0"/>
                <a:ea typeface="Times New Roman" pitchFamily="18" charset="0"/>
                <a:cs typeface="Times New Roman" pitchFamily="18" charset="0"/>
              </a:rPr>
              <a:t> Potentiometric measurements.</a:t>
            </a:r>
          </a:p>
        </p:txBody>
      </p:sp>
      <p:sp>
        <p:nvSpPr>
          <p:cNvPr id="17"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9" name="Espaço Reservado para Número de Slide 18"/>
          <p:cNvSpPr>
            <a:spLocks noGrp="1"/>
          </p:cNvSpPr>
          <p:nvPr>
            <p:ph type="sldNum" sz="quarter" idx="12"/>
          </p:nvPr>
        </p:nvSpPr>
        <p:spPr/>
        <p:txBody>
          <a:bodyPr/>
          <a:lstStyle/>
          <a:p>
            <a:fld id="{D9B2F2F4-24B0-4521-9781-199F63D70DA4}" type="slidenum">
              <a:rPr lang="en-US" smtClean="0"/>
              <a:pPr/>
              <a:t>6</a:t>
            </a:fld>
            <a:endParaRPr lang="en-US"/>
          </a:p>
        </p:txBody>
      </p:sp>
      <p:grpSp>
        <p:nvGrpSpPr>
          <p:cNvPr id="26" name="Grupo 25"/>
          <p:cNvGrpSpPr/>
          <p:nvPr/>
        </p:nvGrpSpPr>
        <p:grpSpPr>
          <a:xfrm>
            <a:off x="457200" y="1524000"/>
            <a:ext cx="4114800" cy="3810000"/>
            <a:chOff x="457200" y="838200"/>
            <a:chExt cx="4343400" cy="3886200"/>
          </a:xfrm>
        </p:grpSpPr>
        <p:pic>
          <p:nvPicPr>
            <p:cNvPr id="21" name="Imagem 20" descr="08062011954.jpg"/>
            <p:cNvPicPr/>
            <p:nvPr/>
          </p:nvPicPr>
          <p:blipFill>
            <a:blip r:embed="rId6" cstate="print"/>
            <a:stretch>
              <a:fillRect/>
            </a:stretch>
          </p:blipFill>
          <p:spPr>
            <a:xfrm>
              <a:off x="457200" y="838200"/>
              <a:ext cx="4343400" cy="3352800"/>
            </a:xfrm>
            <a:prstGeom prst="rect">
              <a:avLst/>
            </a:prstGeom>
            <a:ln w="19050">
              <a:solidFill>
                <a:schemeClr val="tx1"/>
              </a:solidFill>
            </a:ln>
          </p:spPr>
        </p:pic>
        <p:cxnSp>
          <p:nvCxnSpPr>
            <p:cNvPr id="23" name="Conector de seta reta 22"/>
            <p:cNvCxnSpPr>
              <a:stCxn id="21" idx="2"/>
            </p:cNvCxnSpPr>
            <p:nvPr/>
          </p:nvCxnSpPr>
          <p:spPr>
            <a:xfrm>
              <a:off x="2628900" y="4191000"/>
              <a:ext cx="10287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0" name="Grupo 29"/>
          <p:cNvGrpSpPr/>
          <p:nvPr/>
        </p:nvGrpSpPr>
        <p:grpSpPr>
          <a:xfrm>
            <a:off x="4648200" y="1524000"/>
            <a:ext cx="4267200" cy="3810000"/>
            <a:chOff x="4648200" y="838200"/>
            <a:chExt cx="4267200" cy="3810000"/>
          </a:xfrm>
        </p:grpSpPr>
        <p:pic>
          <p:nvPicPr>
            <p:cNvPr id="2050" name="Picture 2"/>
            <p:cNvPicPr>
              <a:picLocks noChangeAspect="1" noChangeArrowheads="1"/>
            </p:cNvPicPr>
            <p:nvPr/>
          </p:nvPicPr>
          <p:blipFill>
            <a:blip r:embed="rId7" cstate="print"/>
            <a:srcRect/>
            <a:stretch>
              <a:fillRect/>
            </a:stretch>
          </p:blipFill>
          <p:spPr bwMode="auto">
            <a:xfrm>
              <a:off x="4648200" y="838200"/>
              <a:ext cx="4267200" cy="3276600"/>
            </a:xfrm>
            <a:prstGeom prst="rect">
              <a:avLst/>
            </a:prstGeom>
            <a:noFill/>
            <a:ln w="19050">
              <a:solidFill>
                <a:schemeClr val="tx1"/>
              </a:solidFill>
              <a:miter lim="800000"/>
              <a:headEnd/>
              <a:tailEnd/>
            </a:ln>
            <a:effectLst/>
          </p:spPr>
        </p:pic>
        <p:cxnSp>
          <p:nvCxnSpPr>
            <p:cNvPr id="27" name="Conector de seta reta 26"/>
            <p:cNvCxnSpPr>
              <a:stCxn id="2050" idx="2"/>
            </p:cNvCxnSpPr>
            <p:nvPr/>
          </p:nvCxnSpPr>
          <p:spPr>
            <a:xfrm flipH="1">
              <a:off x="4953000" y="4114800"/>
              <a:ext cx="18288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6" name="Grupo 35"/>
          <p:cNvGrpSpPr/>
          <p:nvPr/>
        </p:nvGrpSpPr>
        <p:grpSpPr>
          <a:xfrm>
            <a:off x="914400" y="685800"/>
            <a:ext cx="7467600" cy="5410200"/>
            <a:chOff x="1143000" y="990600"/>
            <a:chExt cx="6858000" cy="4953000"/>
          </a:xfrm>
        </p:grpSpPr>
        <p:pic>
          <p:nvPicPr>
            <p:cNvPr id="32" name="Imagem 31" descr="PDVD_008.BMP"/>
            <p:cNvPicPr/>
            <p:nvPr/>
          </p:nvPicPr>
          <p:blipFill>
            <a:blip r:embed="rId8" cstate="print"/>
            <a:stretch>
              <a:fillRect/>
            </a:stretch>
          </p:blipFill>
          <p:spPr>
            <a:xfrm>
              <a:off x="1143000" y="990600"/>
              <a:ext cx="6858000" cy="4953000"/>
            </a:xfrm>
            <a:prstGeom prst="rect">
              <a:avLst/>
            </a:prstGeom>
            <a:ln w="19050">
              <a:noFill/>
            </a:ln>
          </p:spPr>
        </p:pic>
        <p:sp>
          <p:nvSpPr>
            <p:cNvPr id="35" name="Texto explicativo em forma de nuvem 34"/>
            <p:cNvSpPr/>
            <p:nvPr/>
          </p:nvSpPr>
          <p:spPr>
            <a:xfrm>
              <a:off x="3810000" y="1828800"/>
              <a:ext cx="2286000" cy="1295400"/>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n>
                    <a:solidFill>
                      <a:schemeClr val="tx1"/>
                    </a:solidFill>
                  </a:ln>
                  <a:solidFill>
                    <a:schemeClr val="tx1"/>
                  </a:solidFill>
                </a:rPr>
                <a:t>Zzzz</a:t>
              </a:r>
              <a:endParaRPr lang="en-US" sz="4400" b="1" dirty="0">
                <a:ln>
                  <a:solidFill>
                    <a:schemeClr val="tx1"/>
                  </a:solidFill>
                </a:ln>
                <a:solidFill>
                  <a:schemeClr val="tx1"/>
                </a:solidFil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l_fi" descr="http://www2.igc.usp.br/gmg/imagens/banner_gmg_r2_c1.jpg"/>
          <p:cNvPicPr/>
          <p:nvPr/>
        </p:nvPicPr>
        <p:blipFill>
          <a:blip r:embed="rId3"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4"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5" cstate="print"/>
          <a:srcRect/>
          <a:stretch>
            <a:fillRect/>
          </a:stretch>
        </p:blipFill>
        <p:spPr bwMode="auto">
          <a:xfrm>
            <a:off x="6858000" y="76200"/>
            <a:ext cx="582930" cy="381000"/>
          </a:xfrm>
          <a:prstGeom prst="rect">
            <a:avLst/>
          </a:prstGeom>
          <a:noFill/>
        </p:spPr>
      </p:pic>
      <p:sp>
        <p:nvSpPr>
          <p:cNvPr id="14"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6" name="Espaço Reservado para Número de Slide 15"/>
          <p:cNvSpPr>
            <a:spLocks noGrp="1"/>
          </p:cNvSpPr>
          <p:nvPr>
            <p:ph type="sldNum" sz="quarter" idx="12"/>
          </p:nvPr>
        </p:nvSpPr>
        <p:spPr/>
        <p:txBody>
          <a:bodyPr/>
          <a:lstStyle/>
          <a:p>
            <a:fld id="{D9B2F2F4-24B0-4521-9781-199F63D70DA4}" type="slidenum">
              <a:rPr lang="en-US" smtClean="0"/>
              <a:pPr/>
              <a:t>7</a:t>
            </a:fld>
            <a:endParaRPr lang="en-US"/>
          </a:p>
        </p:txBody>
      </p:sp>
      <p:sp>
        <p:nvSpPr>
          <p:cNvPr id="9" name="Título 1"/>
          <p:cNvSpPr txBox="1">
            <a:spLocks/>
          </p:cNvSpPr>
          <p:nvPr/>
        </p:nvSpPr>
        <p:spPr>
          <a:xfrm>
            <a:off x="990600" y="1905000"/>
            <a:ext cx="7391400" cy="2209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uLnTx/>
                <a:uFillTx/>
                <a:latin typeface="+mj-lt"/>
                <a:ea typeface="+mj-ea"/>
                <a:cs typeface="+mj-cs"/>
              </a:rPr>
              <a:t>Results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0" i="0" u="none" strike="noStrike" kern="1200" cap="none" spc="0" normalizeH="0" baseline="0" noProof="0" dirty="0" smtClean="0">
              <a:ln>
                <a:noFill/>
              </a:ln>
              <a:solidFill>
                <a:schemeClr val="tx1"/>
              </a:solidFill>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dirty="0" smtClean="0">
                <a:latin typeface="+mj-lt"/>
                <a:ea typeface="+mj-ea"/>
                <a:cs typeface="+mj-cs"/>
              </a:rPr>
              <a:t>Regional scale</a:t>
            </a:r>
            <a:endParaRPr kumimoji="0" lang="en-US" sz="5400" b="0" i="0" u="none" strike="noStrike" kern="1200" cap="none" spc="0" normalizeH="0" baseline="0" noProof="0" dirty="0">
              <a:ln>
                <a:noFill/>
              </a:ln>
              <a:solidFill>
                <a:schemeClr val="tx1"/>
              </a:solidFill>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Hidropaulo\Desktop\GEOLOGY.tif"/>
          <p:cNvPicPr>
            <a:picLocks noChangeAspect="1" noChangeArrowheads="1"/>
          </p:cNvPicPr>
          <p:nvPr/>
        </p:nvPicPr>
        <p:blipFill>
          <a:blip r:embed="rId3" cstate="print"/>
          <a:srcRect/>
          <a:stretch>
            <a:fillRect/>
          </a:stretch>
        </p:blipFill>
        <p:spPr bwMode="auto">
          <a:xfrm>
            <a:off x="152400" y="898188"/>
            <a:ext cx="5943600" cy="5350212"/>
          </a:xfrm>
          <a:prstGeom prst="rect">
            <a:avLst/>
          </a:prstGeom>
          <a:noFill/>
        </p:spPr>
      </p:pic>
      <p:sp>
        <p:nvSpPr>
          <p:cNvPr id="2" name="Título 1"/>
          <p:cNvSpPr>
            <a:spLocks noGrp="1"/>
          </p:cNvSpPr>
          <p:nvPr>
            <p:ph type="title"/>
          </p:nvPr>
        </p:nvSpPr>
        <p:spPr>
          <a:xfrm>
            <a:off x="457200" y="46038"/>
            <a:ext cx="8229600" cy="563562"/>
          </a:xfrm>
        </p:spPr>
        <p:txBody>
          <a:bodyPr>
            <a:noAutofit/>
          </a:bodyPr>
          <a:lstStyle/>
          <a:p>
            <a:r>
              <a:rPr lang="en-US" sz="3600" dirty="0" smtClean="0"/>
              <a:t>Geological mapping</a:t>
            </a:r>
            <a:endParaRPr lang="en-US" sz="3600" dirty="0"/>
          </a:p>
        </p:txBody>
      </p:sp>
      <p:pic>
        <p:nvPicPr>
          <p:cNvPr id="10" name="il_fi" descr="http://www2.igc.usp.br/gmg/imagens/banner_gmg_r2_c1.jpg"/>
          <p:cNvPicPr/>
          <p:nvPr/>
        </p:nvPicPr>
        <p:blipFill>
          <a:blip r:embed="rId4"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5"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6" cstate="print"/>
          <a:srcRect/>
          <a:stretch>
            <a:fillRect/>
          </a:stretch>
        </p:blipFill>
        <p:spPr bwMode="auto">
          <a:xfrm>
            <a:off x="6858000" y="76200"/>
            <a:ext cx="582930" cy="381000"/>
          </a:xfrm>
          <a:prstGeom prst="rect">
            <a:avLst/>
          </a:prstGeom>
          <a:noFill/>
        </p:spPr>
      </p:pic>
      <p:sp>
        <p:nvSpPr>
          <p:cNvPr id="13"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5" name="Espaço Reservado para Número de Slide 14"/>
          <p:cNvSpPr>
            <a:spLocks noGrp="1"/>
          </p:cNvSpPr>
          <p:nvPr>
            <p:ph type="sldNum" sz="quarter" idx="12"/>
          </p:nvPr>
        </p:nvSpPr>
        <p:spPr/>
        <p:txBody>
          <a:bodyPr/>
          <a:lstStyle/>
          <a:p>
            <a:fld id="{D9B2F2F4-24B0-4521-9781-199F63D70DA4}" type="slidenum">
              <a:rPr lang="en-US" smtClean="0"/>
              <a:pPr/>
              <a:t>8</a:t>
            </a:fld>
            <a:endParaRPr lang="en-US"/>
          </a:p>
        </p:txBody>
      </p:sp>
      <p:grpSp>
        <p:nvGrpSpPr>
          <p:cNvPr id="32" name="Grupo 31"/>
          <p:cNvGrpSpPr/>
          <p:nvPr/>
        </p:nvGrpSpPr>
        <p:grpSpPr>
          <a:xfrm>
            <a:off x="4343400" y="2590800"/>
            <a:ext cx="4800600" cy="1904999"/>
            <a:chOff x="-2717217" y="806823"/>
            <a:chExt cx="8439702" cy="3074989"/>
          </a:xfrm>
        </p:grpSpPr>
        <p:grpSp>
          <p:nvGrpSpPr>
            <p:cNvPr id="27" name="Grupo 26"/>
            <p:cNvGrpSpPr/>
            <p:nvPr/>
          </p:nvGrpSpPr>
          <p:grpSpPr>
            <a:xfrm>
              <a:off x="-2717217" y="806823"/>
              <a:ext cx="7918413" cy="3074989"/>
              <a:chOff x="1836948" y="885264"/>
              <a:chExt cx="7779494" cy="3010927"/>
            </a:xfrm>
          </p:grpSpPr>
          <p:pic>
            <p:nvPicPr>
              <p:cNvPr id="16" name="Imagem 15" descr="Description: F:\SAAE_vs Paulo\Base de Dados\Mapeamento\Fotos_Afloramento\wp40x.JPG"/>
              <p:cNvPicPr/>
              <p:nvPr/>
            </p:nvPicPr>
            <p:blipFill>
              <a:blip r:embed="rId7" cstate="screen"/>
              <a:srcRect/>
              <a:stretch>
                <a:fillRect/>
              </a:stretch>
            </p:blipFill>
            <p:spPr bwMode="auto">
              <a:xfrm>
                <a:off x="5011946" y="885264"/>
                <a:ext cx="4604496" cy="2848536"/>
              </a:xfrm>
              <a:prstGeom prst="rect">
                <a:avLst/>
              </a:prstGeom>
              <a:noFill/>
              <a:ln w="38100">
                <a:solidFill>
                  <a:schemeClr val="accent5">
                    <a:lumMod val="60000"/>
                    <a:lumOff val="40000"/>
                  </a:schemeClr>
                </a:solidFill>
                <a:miter lim="800000"/>
                <a:headEnd/>
                <a:tailEnd/>
              </a:ln>
            </p:spPr>
          </p:pic>
          <p:cxnSp>
            <p:nvCxnSpPr>
              <p:cNvPr id="19" name="Conector de seta reta 18"/>
              <p:cNvCxnSpPr>
                <a:stCxn id="16" idx="1"/>
              </p:cNvCxnSpPr>
              <p:nvPr/>
            </p:nvCxnSpPr>
            <p:spPr>
              <a:xfrm flipH="1">
                <a:off x="1836948" y="2309532"/>
                <a:ext cx="3174998" cy="1586659"/>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6" name="CaixaDeTexto 25"/>
            <p:cNvSpPr txBox="1"/>
            <p:nvPr/>
          </p:nvSpPr>
          <p:spPr>
            <a:xfrm>
              <a:off x="509456" y="806823"/>
              <a:ext cx="5213029" cy="2828991"/>
            </a:xfrm>
            <a:prstGeom prst="rect">
              <a:avLst/>
            </a:prstGeom>
            <a:noFill/>
            <a:ln w="38100">
              <a:noFill/>
            </a:ln>
          </p:spPr>
          <p:txBody>
            <a:bodyPr wrap="square" rtlCol="0">
              <a:spAutoFit/>
            </a:bodyPr>
            <a:lstStyle/>
            <a:p>
              <a:r>
                <a:rPr lang="en-US" sz="1300" b="1" dirty="0" err="1" smtClean="0">
                  <a:solidFill>
                    <a:srgbClr val="FFFF00"/>
                  </a:solidFill>
                  <a:effectLst>
                    <a:outerShdw blurRad="38100" dist="38100" dir="2700000" algn="tl">
                      <a:srgbClr val="000000">
                        <a:alpha val="43137"/>
                      </a:srgbClr>
                    </a:outerShdw>
                  </a:effectLst>
                </a:rPr>
                <a:t>Sete</a:t>
              </a:r>
              <a:r>
                <a:rPr lang="en-US" sz="1300" b="1" dirty="0" smtClean="0">
                  <a:solidFill>
                    <a:srgbClr val="FFFF00"/>
                  </a:solidFill>
                  <a:effectLst>
                    <a:outerShdw blurRad="38100" dist="38100" dir="2700000" algn="tl">
                      <a:srgbClr val="000000">
                        <a:alpha val="43137"/>
                      </a:srgbClr>
                    </a:outerShdw>
                  </a:effectLst>
                </a:rPr>
                <a:t> </a:t>
              </a:r>
              <a:r>
                <a:rPr lang="en-US" sz="1300" b="1" dirty="0" err="1" smtClean="0">
                  <a:solidFill>
                    <a:srgbClr val="FFFF00"/>
                  </a:solidFill>
                  <a:effectLst>
                    <a:outerShdw blurRad="38100" dist="38100" dir="2700000" algn="tl">
                      <a:srgbClr val="000000">
                        <a:alpha val="43137"/>
                      </a:srgbClr>
                    </a:outerShdw>
                  </a:effectLst>
                </a:rPr>
                <a:t>Lagoas</a:t>
              </a:r>
              <a:r>
                <a:rPr lang="en-US" sz="1300" b="1" dirty="0" smtClean="0">
                  <a:solidFill>
                    <a:srgbClr val="FFFF00"/>
                  </a:solidFill>
                  <a:effectLst>
                    <a:outerShdw blurRad="38100" dist="38100" dir="2700000" algn="tl">
                      <a:srgbClr val="000000">
                        <a:alpha val="43137"/>
                      </a:srgbClr>
                    </a:outerShdw>
                  </a:effectLst>
                </a:rPr>
                <a:t> Fm: Pedro </a:t>
              </a:r>
              <a:r>
                <a:rPr lang="en-US" sz="1300" b="1" dirty="0" err="1" smtClean="0">
                  <a:solidFill>
                    <a:srgbClr val="FFFF00"/>
                  </a:solidFill>
                  <a:effectLst>
                    <a:outerShdw blurRad="38100" dist="38100" dir="2700000" algn="tl">
                      <a:srgbClr val="000000">
                        <a:alpha val="43137"/>
                      </a:srgbClr>
                    </a:outerShdw>
                  </a:effectLst>
                </a:rPr>
                <a:t>Leopoldo</a:t>
              </a:r>
              <a:r>
                <a:rPr lang="en-US" sz="1300" b="1" dirty="0" smtClean="0">
                  <a:solidFill>
                    <a:srgbClr val="FFFF00"/>
                  </a:solidFill>
                  <a:effectLst>
                    <a:outerShdw blurRad="38100" dist="38100" dir="2700000" algn="tl">
                      <a:srgbClr val="000000">
                        <a:alpha val="43137"/>
                      </a:srgbClr>
                    </a:outerShdw>
                  </a:effectLst>
                </a:rPr>
                <a:t> Mb.</a:t>
              </a:r>
            </a:p>
            <a:p>
              <a:r>
                <a:rPr lang="en-US" sz="1300" b="1" dirty="0" smtClean="0">
                  <a:solidFill>
                    <a:srgbClr val="FFFF00"/>
                  </a:solidFill>
                  <a:effectLst>
                    <a:outerShdw blurRad="38100" dist="38100" dir="2700000" algn="tl">
                      <a:srgbClr val="000000">
                        <a:alpha val="43137"/>
                      </a:srgbClr>
                    </a:outerShdw>
                  </a:effectLst>
                </a:rPr>
                <a:t>Fine grained white limestones</a:t>
              </a:r>
            </a:p>
            <a:p>
              <a:endParaRPr lang="en-US" sz="1300" b="1" dirty="0" smtClean="0">
                <a:solidFill>
                  <a:srgbClr val="FFFF00"/>
                </a:solidFill>
                <a:effectLst>
                  <a:outerShdw blurRad="38100" dist="38100" dir="2700000" algn="tl">
                    <a:srgbClr val="000000">
                      <a:alpha val="43137"/>
                    </a:srgbClr>
                  </a:outerShdw>
                </a:effectLst>
              </a:endParaRPr>
            </a:p>
            <a:p>
              <a:endParaRPr lang="en-US" sz="1300" b="1" dirty="0" smtClean="0">
                <a:solidFill>
                  <a:srgbClr val="FFFF00"/>
                </a:solidFill>
                <a:effectLst>
                  <a:outerShdw blurRad="38100" dist="38100" dir="2700000" algn="tl">
                    <a:srgbClr val="000000">
                      <a:alpha val="43137"/>
                    </a:srgbClr>
                  </a:outerShdw>
                </a:effectLst>
              </a:endParaRPr>
            </a:p>
            <a:p>
              <a:endParaRPr lang="en-US" sz="1300" b="1" dirty="0" smtClean="0">
                <a:solidFill>
                  <a:srgbClr val="FFFF00"/>
                </a:solidFill>
                <a:effectLst>
                  <a:outerShdw blurRad="38100" dist="38100" dir="2700000" algn="tl">
                    <a:srgbClr val="000000">
                      <a:alpha val="43137"/>
                    </a:srgbClr>
                  </a:outerShdw>
                </a:effectLst>
              </a:endParaRPr>
            </a:p>
            <a:p>
              <a:endParaRPr lang="en-US" sz="1300" b="1" dirty="0" smtClean="0">
                <a:solidFill>
                  <a:srgbClr val="FFFF00"/>
                </a:solidFill>
                <a:effectLst>
                  <a:outerShdw blurRad="38100" dist="38100" dir="2700000" algn="tl">
                    <a:srgbClr val="000000">
                      <a:alpha val="43137"/>
                    </a:srgbClr>
                  </a:outerShdw>
                </a:effectLst>
              </a:endParaRPr>
            </a:p>
            <a:p>
              <a:endParaRPr lang="en-US" sz="1300" b="1" dirty="0" smtClean="0">
                <a:solidFill>
                  <a:srgbClr val="FFFF00"/>
                </a:solidFill>
                <a:effectLst>
                  <a:outerShdw blurRad="38100" dist="38100" dir="2700000" algn="tl">
                    <a:srgbClr val="000000">
                      <a:alpha val="43137"/>
                    </a:srgbClr>
                  </a:outerShdw>
                </a:effectLst>
              </a:endParaRPr>
            </a:p>
            <a:p>
              <a:r>
                <a:rPr lang="en-US" sz="1400" b="1" dirty="0" smtClean="0">
                  <a:solidFill>
                    <a:srgbClr val="FFFF00"/>
                  </a:solidFill>
                  <a:effectLst>
                    <a:outerShdw blurRad="38100" dist="38100" dir="2700000" algn="tl">
                      <a:srgbClr val="000000">
                        <a:alpha val="43137"/>
                      </a:srgbClr>
                    </a:outerShdw>
                  </a:effectLst>
                </a:rPr>
                <a:t>Dissolution in bedding planes</a:t>
              </a:r>
              <a:endParaRPr lang="en-US" sz="1300" b="1" dirty="0">
                <a:solidFill>
                  <a:srgbClr val="FFFF00"/>
                </a:solidFill>
                <a:effectLst>
                  <a:outerShdw blurRad="38100" dist="38100" dir="2700000" algn="tl">
                    <a:srgbClr val="000000">
                      <a:alpha val="43137"/>
                    </a:srgbClr>
                  </a:outerShdw>
                </a:effectLst>
              </a:endParaRPr>
            </a:p>
          </p:txBody>
        </p:sp>
      </p:grpSp>
      <p:grpSp>
        <p:nvGrpSpPr>
          <p:cNvPr id="56" name="Grupo 55"/>
          <p:cNvGrpSpPr/>
          <p:nvPr/>
        </p:nvGrpSpPr>
        <p:grpSpPr>
          <a:xfrm>
            <a:off x="4800600" y="4514850"/>
            <a:ext cx="4142509" cy="1885950"/>
            <a:chOff x="4876800" y="4343400"/>
            <a:chExt cx="3962400" cy="1828800"/>
          </a:xfrm>
        </p:grpSpPr>
        <p:pic>
          <p:nvPicPr>
            <p:cNvPr id="33" name="Imagem 32"/>
            <p:cNvPicPr/>
            <p:nvPr/>
          </p:nvPicPr>
          <p:blipFill>
            <a:blip r:embed="rId8" cstate="print"/>
            <a:srcRect l="2780" t="9059" r="51875" b="43364"/>
            <a:stretch>
              <a:fillRect/>
            </a:stretch>
          </p:blipFill>
          <p:spPr bwMode="auto">
            <a:xfrm>
              <a:off x="6172200" y="4343400"/>
              <a:ext cx="2560320" cy="1828800"/>
            </a:xfrm>
            <a:prstGeom prst="rect">
              <a:avLst/>
            </a:prstGeom>
            <a:noFill/>
            <a:ln w="28575">
              <a:solidFill>
                <a:srgbClr val="FF0000"/>
              </a:solidFill>
              <a:miter lim="800000"/>
              <a:headEnd/>
              <a:tailEnd/>
            </a:ln>
          </p:spPr>
        </p:pic>
        <p:sp>
          <p:nvSpPr>
            <p:cNvPr id="34" name="CaixaDeTexto 33"/>
            <p:cNvSpPr txBox="1"/>
            <p:nvPr/>
          </p:nvSpPr>
          <p:spPr>
            <a:xfrm>
              <a:off x="6172200" y="4343400"/>
              <a:ext cx="2667000" cy="492443"/>
            </a:xfrm>
            <a:prstGeom prst="rect">
              <a:avLst/>
            </a:prstGeom>
            <a:noFill/>
          </p:spPr>
          <p:txBody>
            <a:bodyPr wrap="square" rtlCol="0">
              <a:spAutoFit/>
            </a:bodyPr>
            <a:lstStyle/>
            <a:p>
              <a:r>
                <a:rPr lang="en-US" sz="1300" b="1" dirty="0" smtClean="0">
                  <a:solidFill>
                    <a:srgbClr val="FFFF00"/>
                  </a:solidFill>
                  <a:effectLst>
                    <a:outerShdw blurRad="38100" dist="38100" dir="2700000" algn="tl">
                      <a:srgbClr val="000000">
                        <a:alpha val="43137"/>
                      </a:srgbClr>
                    </a:outerShdw>
                  </a:effectLst>
                </a:rPr>
                <a:t>Belo Horizonte Complex:</a:t>
              </a:r>
            </a:p>
            <a:p>
              <a:r>
                <a:rPr lang="en-US" sz="1300" b="1" dirty="0" smtClean="0">
                  <a:solidFill>
                    <a:srgbClr val="FFFF00"/>
                  </a:solidFill>
                  <a:effectLst>
                    <a:outerShdw blurRad="38100" dist="38100" dir="2700000" algn="tl">
                      <a:srgbClr val="000000">
                        <a:alpha val="43137"/>
                      </a:srgbClr>
                    </a:outerShdw>
                  </a:effectLst>
                </a:rPr>
                <a:t>Igneous/metamorphic basement </a:t>
              </a:r>
              <a:endParaRPr lang="en-US" sz="1300" b="1" dirty="0">
                <a:solidFill>
                  <a:srgbClr val="FFFF00"/>
                </a:solidFill>
                <a:effectLst>
                  <a:outerShdw blurRad="38100" dist="38100" dir="2700000" algn="tl">
                    <a:srgbClr val="000000">
                      <a:alpha val="43137"/>
                    </a:srgbClr>
                  </a:outerShdw>
                </a:effectLst>
              </a:endParaRPr>
            </a:p>
          </p:txBody>
        </p:sp>
        <p:cxnSp>
          <p:nvCxnSpPr>
            <p:cNvPr id="36" name="Conector de seta reta 35"/>
            <p:cNvCxnSpPr>
              <a:stCxn id="33" idx="1"/>
            </p:cNvCxnSpPr>
            <p:nvPr/>
          </p:nvCxnSpPr>
          <p:spPr>
            <a:xfrm flipH="1">
              <a:off x="4876800" y="5257800"/>
              <a:ext cx="12954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4" name="Grupo 63"/>
          <p:cNvGrpSpPr/>
          <p:nvPr/>
        </p:nvGrpSpPr>
        <p:grpSpPr>
          <a:xfrm>
            <a:off x="5334000" y="533400"/>
            <a:ext cx="3505200" cy="2514600"/>
            <a:chOff x="5334000" y="609600"/>
            <a:chExt cx="3352800" cy="2438400"/>
          </a:xfrm>
        </p:grpSpPr>
        <p:pic>
          <p:nvPicPr>
            <p:cNvPr id="58" name="Imagem 57"/>
            <p:cNvPicPr/>
            <p:nvPr/>
          </p:nvPicPr>
          <p:blipFill>
            <a:blip r:embed="rId9" cstate="print"/>
            <a:srcRect l="50249" t="16856" r="3815" b="33562"/>
            <a:stretch>
              <a:fillRect/>
            </a:stretch>
          </p:blipFill>
          <p:spPr bwMode="auto">
            <a:xfrm>
              <a:off x="6126480" y="609600"/>
              <a:ext cx="2560320" cy="1920240"/>
            </a:xfrm>
            <a:prstGeom prst="rect">
              <a:avLst/>
            </a:prstGeom>
            <a:noFill/>
            <a:ln w="28575">
              <a:solidFill>
                <a:schemeClr val="accent6"/>
              </a:solidFill>
              <a:miter lim="800000"/>
              <a:headEnd/>
              <a:tailEnd/>
            </a:ln>
          </p:spPr>
        </p:pic>
        <p:cxnSp>
          <p:nvCxnSpPr>
            <p:cNvPr id="61" name="Conector de seta reta 60"/>
            <p:cNvCxnSpPr>
              <a:stCxn id="58" idx="1"/>
            </p:cNvCxnSpPr>
            <p:nvPr/>
          </p:nvCxnSpPr>
          <p:spPr>
            <a:xfrm flipH="1">
              <a:off x="5334000" y="1569720"/>
              <a:ext cx="792480" cy="147828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63" name="CaixaDeTexto 62"/>
            <p:cNvSpPr txBox="1"/>
            <p:nvPr/>
          </p:nvSpPr>
          <p:spPr>
            <a:xfrm>
              <a:off x="6172200" y="609600"/>
              <a:ext cx="2362200" cy="492443"/>
            </a:xfrm>
            <a:prstGeom prst="rect">
              <a:avLst/>
            </a:prstGeom>
            <a:noFill/>
            <a:ln w="38100">
              <a:noFill/>
            </a:ln>
          </p:spPr>
          <p:txBody>
            <a:bodyPr wrap="square" rtlCol="0">
              <a:spAutoFit/>
            </a:bodyPr>
            <a:lstStyle/>
            <a:p>
              <a:r>
                <a:rPr lang="en-US" sz="1300" b="1" dirty="0" smtClean="0">
                  <a:solidFill>
                    <a:srgbClr val="FFFF00"/>
                  </a:solidFill>
                  <a:effectLst>
                    <a:outerShdw blurRad="38100" dist="38100" dir="2700000" algn="tl">
                      <a:srgbClr val="000000">
                        <a:alpha val="43137"/>
                      </a:srgbClr>
                    </a:outerShdw>
                  </a:effectLst>
                </a:rPr>
                <a:t>Santa Helena Fm:</a:t>
              </a:r>
            </a:p>
            <a:p>
              <a:r>
                <a:rPr lang="en-US" sz="1300" b="1" dirty="0" smtClean="0">
                  <a:solidFill>
                    <a:srgbClr val="FFFF00"/>
                  </a:solidFill>
                  <a:effectLst>
                    <a:outerShdw blurRad="38100" dist="38100" dir="2700000" algn="tl">
                      <a:srgbClr val="000000">
                        <a:alpha val="43137"/>
                      </a:srgbClr>
                    </a:outerShdw>
                  </a:effectLst>
                </a:rPr>
                <a:t>Slate, siltstone and marble</a:t>
              </a:r>
              <a:endParaRPr lang="en-US" sz="1300" b="1" dirty="0">
                <a:solidFill>
                  <a:srgbClr val="FFFF00"/>
                </a:solidFill>
                <a:effectLst>
                  <a:outerShdw blurRad="38100" dist="38100" dir="2700000" algn="tl">
                    <a:srgbClr val="000000">
                      <a:alpha val="43137"/>
                    </a:srgbClr>
                  </a:outerShdw>
                </a:effectLst>
              </a:endParaRPr>
            </a:p>
          </p:txBody>
        </p:sp>
      </p:grpSp>
      <p:grpSp>
        <p:nvGrpSpPr>
          <p:cNvPr id="72" name="Grupo 71"/>
          <p:cNvGrpSpPr/>
          <p:nvPr/>
        </p:nvGrpSpPr>
        <p:grpSpPr>
          <a:xfrm>
            <a:off x="3352800" y="1143000"/>
            <a:ext cx="2362200" cy="2819400"/>
            <a:chOff x="3276600" y="1143000"/>
            <a:chExt cx="2362200" cy="2819400"/>
          </a:xfrm>
        </p:grpSpPr>
        <p:sp>
          <p:nvSpPr>
            <p:cNvPr id="66" name="Retângulo 65"/>
            <p:cNvSpPr/>
            <p:nvPr/>
          </p:nvSpPr>
          <p:spPr>
            <a:xfrm>
              <a:off x="3276600" y="1143000"/>
              <a:ext cx="2362200" cy="584775"/>
            </a:xfrm>
            <a:prstGeom prst="rect">
              <a:avLst/>
            </a:prstGeom>
            <a:solidFill>
              <a:schemeClr val="tx1">
                <a:lumMod val="95000"/>
                <a:lumOff val="5000"/>
              </a:schemeClr>
            </a:solidFill>
          </p:spPr>
          <p:txBody>
            <a:bodyPr wrap="square">
              <a:spAutoFit/>
            </a:bodyPr>
            <a:lstStyle/>
            <a:p>
              <a:pPr algn="ctr"/>
              <a:r>
                <a:rPr lang="en-US" sz="1600" b="1" dirty="0" smtClean="0">
                  <a:solidFill>
                    <a:srgbClr val="FFFF00"/>
                  </a:solidFill>
                  <a:effectLst>
                    <a:outerShdw blurRad="38100" dist="38100" dir="2700000" algn="tl">
                      <a:srgbClr val="000000">
                        <a:alpha val="43137"/>
                      </a:srgbClr>
                    </a:outerShdw>
                  </a:effectLst>
                </a:rPr>
                <a:t>Cenozoic unconsolidated sediments</a:t>
              </a:r>
              <a:endParaRPr lang="en-US" sz="1600" b="1" dirty="0">
                <a:solidFill>
                  <a:srgbClr val="FFFF00"/>
                </a:solidFill>
                <a:effectLst>
                  <a:outerShdw blurRad="38100" dist="38100" dir="2700000" algn="tl">
                    <a:srgbClr val="000000">
                      <a:alpha val="43137"/>
                    </a:srgbClr>
                  </a:outerShdw>
                </a:effectLst>
              </a:endParaRPr>
            </a:p>
          </p:txBody>
        </p:sp>
        <p:cxnSp>
          <p:nvCxnSpPr>
            <p:cNvPr id="68" name="Conector de seta reta 67"/>
            <p:cNvCxnSpPr>
              <a:stCxn id="66" idx="2"/>
            </p:cNvCxnSpPr>
            <p:nvPr/>
          </p:nvCxnSpPr>
          <p:spPr>
            <a:xfrm flipH="1">
              <a:off x="3962400" y="1727775"/>
              <a:ext cx="495300" cy="223462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38" name="Grupo 37"/>
          <p:cNvGrpSpPr/>
          <p:nvPr/>
        </p:nvGrpSpPr>
        <p:grpSpPr>
          <a:xfrm>
            <a:off x="228600" y="581323"/>
            <a:ext cx="2743200" cy="3381077"/>
            <a:chOff x="228600" y="581324"/>
            <a:chExt cx="2743200" cy="3381077"/>
          </a:xfrm>
        </p:grpSpPr>
        <p:grpSp>
          <p:nvGrpSpPr>
            <p:cNvPr id="31" name="Grupo 30"/>
            <p:cNvGrpSpPr/>
            <p:nvPr/>
          </p:nvGrpSpPr>
          <p:grpSpPr>
            <a:xfrm>
              <a:off x="228600" y="609600"/>
              <a:ext cx="2743200" cy="3352801"/>
              <a:chOff x="-1382370" y="504495"/>
              <a:chExt cx="5098675" cy="5665076"/>
            </a:xfrm>
          </p:grpSpPr>
          <p:cxnSp>
            <p:nvCxnSpPr>
              <p:cNvPr id="22" name="Conector de seta reta 21"/>
              <p:cNvCxnSpPr/>
              <p:nvPr/>
            </p:nvCxnSpPr>
            <p:spPr>
              <a:xfrm>
                <a:off x="1166967" y="5397059"/>
                <a:ext cx="2407708" cy="772512"/>
              </a:xfrm>
              <a:prstGeom prst="straightConnector1">
                <a:avLst/>
              </a:prstGeom>
              <a:ln w="28575">
                <a:solidFill>
                  <a:srgbClr val="0070C0"/>
                </a:solidFill>
                <a:tailEnd type="arrow"/>
              </a:ln>
            </p:spPr>
            <p:style>
              <a:lnRef idx="1">
                <a:schemeClr val="dk1"/>
              </a:lnRef>
              <a:fillRef idx="0">
                <a:schemeClr val="dk1"/>
              </a:fillRef>
              <a:effectRef idx="0">
                <a:schemeClr val="dk1"/>
              </a:effectRef>
              <a:fontRef idx="minor">
                <a:schemeClr val="tx1"/>
              </a:fontRef>
            </p:style>
          </p:cxnSp>
          <p:pic>
            <p:nvPicPr>
              <p:cNvPr id="28" name="Imagem 27"/>
              <p:cNvPicPr/>
              <p:nvPr/>
            </p:nvPicPr>
            <p:blipFill>
              <a:blip r:embed="rId10" cstate="print"/>
              <a:srcRect t="15344" r="55670" b="11428"/>
              <a:stretch>
                <a:fillRect/>
              </a:stretch>
            </p:blipFill>
            <p:spPr bwMode="auto">
              <a:xfrm>
                <a:off x="-1382370" y="504495"/>
                <a:ext cx="5098675" cy="4892562"/>
              </a:xfrm>
              <a:prstGeom prst="rect">
                <a:avLst/>
              </a:prstGeom>
              <a:noFill/>
              <a:ln w="28575">
                <a:solidFill>
                  <a:srgbClr val="0070C0"/>
                </a:solidFill>
                <a:miter lim="800000"/>
                <a:headEnd/>
                <a:tailEnd/>
              </a:ln>
            </p:spPr>
          </p:pic>
        </p:grpSp>
        <p:sp>
          <p:nvSpPr>
            <p:cNvPr id="35" name="Retângulo 34"/>
            <p:cNvSpPr/>
            <p:nvPr/>
          </p:nvSpPr>
          <p:spPr>
            <a:xfrm>
              <a:off x="304800" y="685800"/>
              <a:ext cx="2438400" cy="304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tângulo 36"/>
            <p:cNvSpPr/>
            <p:nvPr/>
          </p:nvSpPr>
          <p:spPr>
            <a:xfrm>
              <a:off x="304800" y="3048000"/>
              <a:ext cx="2590800" cy="381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ixaDeTexto 28"/>
            <p:cNvSpPr txBox="1"/>
            <p:nvPr/>
          </p:nvSpPr>
          <p:spPr>
            <a:xfrm>
              <a:off x="228600" y="581324"/>
              <a:ext cx="2743200" cy="2923877"/>
            </a:xfrm>
            <a:prstGeom prst="rect">
              <a:avLst/>
            </a:prstGeom>
            <a:noFill/>
          </p:spPr>
          <p:txBody>
            <a:bodyPr wrap="square" rtlCol="0">
              <a:spAutoFit/>
            </a:bodyPr>
            <a:lstStyle/>
            <a:p>
              <a:r>
                <a:rPr lang="en-US" sz="1300" b="1" dirty="0" err="1" smtClean="0">
                  <a:solidFill>
                    <a:srgbClr val="FFFF00"/>
                  </a:solidFill>
                  <a:effectLst>
                    <a:outerShdw blurRad="38100" dist="38100" dir="2700000" algn="tl">
                      <a:srgbClr val="000000">
                        <a:alpha val="43137"/>
                      </a:srgbClr>
                    </a:outerShdw>
                  </a:effectLst>
                </a:rPr>
                <a:t>Sete</a:t>
              </a:r>
              <a:r>
                <a:rPr lang="en-US" sz="1300" b="1" dirty="0" smtClean="0">
                  <a:solidFill>
                    <a:srgbClr val="FFFF00"/>
                  </a:solidFill>
                  <a:effectLst>
                    <a:outerShdw blurRad="38100" dist="38100" dir="2700000" algn="tl">
                      <a:srgbClr val="000000">
                        <a:alpha val="43137"/>
                      </a:srgbClr>
                    </a:outerShdw>
                  </a:effectLst>
                </a:rPr>
                <a:t> </a:t>
              </a:r>
              <a:r>
                <a:rPr lang="en-US" sz="1300" b="1" dirty="0" err="1" smtClean="0">
                  <a:solidFill>
                    <a:srgbClr val="FFFF00"/>
                  </a:solidFill>
                  <a:effectLst>
                    <a:outerShdw blurRad="38100" dist="38100" dir="2700000" algn="tl">
                      <a:srgbClr val="000000">
                        <a:alpha val="43137"/>
                      </a:srgbClr>
                    </a:outerShdw>
                  </a:effectLst>
                </a:rPr>
                <a:t>Lagoas</a:t>
              </a:r>
              <a:r>
                <a:rPr lang="en-US" sz="1300" b="1" dirty="0" smtClean="0">
                  <a:solidFill>
                    <a:srgbClr val="FFFF00"/>
                  </a:solidFill>
                  <a:effectLst>
                    <a:outerShdw blurRad="38100" dist="38100" dir="2700000" algn="tl">
                      <a:srgbClr val="000000">
                        <a:alpha val="43137"/>
                      </a:srgbClr>
                    </a:outerShdw>
                  </a:effectLst>
                </a:rPr>
                <a:t> Fm: </a:t>
              </a:r>
              <a:r>
                <a:rPr lang="en-US" sz="1300" b="1" dirty="0" err="1" smtClean="0">
                  <a:solidFill>
                    <a:srgbClr val="FFFF00"/>
                  </a:solidFill>
                  <a:effectLst>
                    <a:outerShdw blurRad="38100" dist="38100" dir="2700000" algn="tl">
                      <a:srgbClr val="000000">
                        <a:alpha val="43137"/>
                      </a:srgbClr>
                    </a:outerShdw>
                  </a:effectLst>
                </a:rPr>
                <a:t>Lagoa</a:t>
              </a:r>
              <a:r>
                <a:rPr lang="en-US" sz="1300" b="1" dirty="0" smtClean="0">
                  <a:solidFill>
                    <a:srgbClr val="FFFF00"/>
                  </a:solidFill>
                  <a:effectLst>
                    <a:outerShdw blurRad="38100" dist="38100" dir="2700000" algn="tl">
                      <a:srgbClr val="000000">
                        <a:alpha val="43137"/>
                      </a:srgbClr>
                    </a:outerShdw>
                  </a:effectLst>
                </a:rPr>
                <a:t> Santa Mb.</a:t>
              </a:r>
            </a:p>
            <a:p>
              <a:r>
                <a:rPr lang="en-US" sz="1300" b="1" dirty="0" smtClean="0">
                  <a:solidFill>
                    <a:srgbClr val="FFFF00"/>
                  </a:solidFill>
                  <a:effectLst>
                    <a:outerShdw blurRad="38100" dist="38100" dir="2700000" algn="tl">
                      <a:srgbClr val="000000">
                        <a:alpha val="43137"/>
                      </a:srgbClr>
                    </a:outerShdw>
                  </a:effectLst>
                </a:rPr>
                <a:t>Medium grained black limestones</a:t>
              </a:r>
            </a:p>
            <a:p>
              <a:endParaRPr lang="en-US" sz="1300" b="1" dirty="0" smtClean="0">
                <a:solidFill>
                  <a:srgbClr val="FFFF00"/>
                </a:solidFill>
                <a:effectLst>
                  <a:outerShdw blurRad="38100" dist="38100" dir="2700000" algn="tl">
                    <a:srgbClr val="000000">
                      <a:alpha val="43137"/>
                    </a:srgbClr>
                  </a:outerShdw>
                </a:effectLst>
              </a:endParaRPr>
            </a:p>
            <a:p>
              <a:endParaRPr lang="en-US" sz="1300" b="1" dirty="0" smtClean="0">
                <a:solidFill>
                  <a:srgbClr val="FFFF00"/>
                </a:solidFill>
                <a:effectLst>
                  <a:outerShdw blurRad="38100" dist="38100" dir="2700000" algn="tl">
                    <a:srgbClr val="000000">
                      <a:alpha val="43137"/>
                    </a:srgbClr>
                  </a:outerShdw>
                </a:effectLst>
              </a:endParaRPr>
            </a:p>
            <a:p>
              <a:endParaRPr lang="en-US" sz="1300" b="1" dirty="0" smtClean="0">
                <a:solidFill>
                  <a:srgbClr val="FFFF00"/>
                </a:solidFill>
                <a:effectLst>
                  <a:outerShdw blurRad="38100" dist="38100" dir="2700000" algn="tl">
                    <a:srgbClr val="000000">
                      <a:alpha val="43137"/>
                    </a:srgbClr>
                  </a:outerShdw>
                </a:effectLst>
              </a:endParaRPr>
            </a:p>
            <a:p>
              <a:endParaRPr lang="en-US" sz="1300" b="1" dirty="0" smtClean="0">
                <a:solidFill>
                  <a:srgbClr val="FFFF00"/>
                </a:solidFill>
                <a:effectLst>
                  <a:outerShdw blurRad="38100" dist="38100" dir="2700000" algn="tl">
                    <a:srgbClr val="000000">
                      <a:alpha val="43137"/>
                    </a:srgbClr>
                  </a:outerShdw>
                </a:effectLst>
              </a:endParaRPr>
            </a:p>
            <a:p>
              <a:endParaRPr lang="en-US" sz="1300" b="1" dirty="0" smtClean="0">
                <a:solidFill>
                  <a:srgbClr val="FFFF00"/>
                </a:solidFill>
                <a:effectLst>
                  <a:outerShdw blurRad="38100" dist="38100" dir="2700000" algn="tl">
                    <a:srgbClr val="000000">
                      <a:alpha val="43137"/>
                    </a:srgbClr>
                  </a:outerShdw>
                </a:effectLst>
              </a:endParaRPr>
            </a:p>
            <a:p>
              <a:endParaRPr lang="en-US" sz="1300" b="1" dirty="0" smtClean="0">
                <a:solidFill>
                  <a:srgbClr val="FFFF00"/>
                </a:solidFill>
                <a:effectLst>
                  <a:outerShdw blurRad="38100" dist="38100" dir="2700000" algn="tl">
                    <a:srgbClr val="000000">
                      <a:alpha val="43137"/>
                    </a:srgbClr>
                  </a:outerShdw>
                </a:effectLst>
              </a:endParaRPr>
            </a:p>
            <a:p>
              <a:endParaRPr lang="en-US" sz="1300" b="1" dirty="0" smtClean="0">
                <a:solidFill>
                  <a:srgbClr val="FFFF00"/>
                </a:solidFill>
                <a:effectLst>
                  <a:outerShdw blurRad="38100" dist="38100" dir="2700000" algn="tl">
                    <a:srgbClr val="000000">
                      <a:alpha val="43137"/>
                    </a:srgbClr>
                  </a:outerShdw>
                </a:effectLst>
              </a:endParaRPr>
            </a:p>
            <a:p>
              <a:endParaRPr lang="en-US" sz="1300" b="1" dirty="0" smtClean="0">
                <a:solidFill>
                  <a:srgbClr val="FFFF00"/>
                </a:solidFill>
                <a:effectLst>
                  <a:outerShdw blurRad="38100" dist="38100" dir="2700000" algn="tl">
                    <a:srgbClr val="000000">
                      <a:alpha val="43137"/>
                    </a:srgbClr>
                  </a:outerShdw>
                </a:effectLst>
              </a:endParaRPr>
            </a:p>
            <a:p>
              <a:endParaRPr lang="en-US" sz="1300" b="1" dirty="0" smtClean="0">
                <a:solidFill>
                  <a:srgbClr val="FFFF00"/>
                </a:solidFill>
                <a:effectLst>
                  <a:outerShdw blurRad="38100" dist="38100" dir="2700000" algn="tl">
                    <a:srgbClr val="000000">
                      <a:alpha val="43137"/>
                    </a:srgbClr>
                  </a:outerShdw>
                </a:effectLst>
              </a:endParaRPr>
            </a:p>
            <a:p>
              <a:endParaRPr lang="en-US" sz="1300" b="1" dirty="0" smtClean="0">
                <a:solidFill>
                  <a:srgbClr val="FFFF00"/>
                </a:solidFill>
                <a:effectLst>
                  <a:outerShdw blurRad="38100" dist="38100" dir="2700000" algn="tl">
                    <a:srgbClr val="000000">
                      <a:alpha val="43137"/>
                    </a:srgbClr>
                  </a:outerShdw>
                </a:effectLst>
              </a:endParaRPr>
            </a:p>
            <a:p>
              <a:r>
                <a:rPr lang="en-US" sz="1400" b="1" dirty="0" smtClean="0">
                  <a:solidFill>
                    <a:srgbClr val="FFFF00"/>
                  </a:solidFill>
                  <a:effectLst>
                    <a:outerShdw blurRad="38100" dist="38100" dir="2700000" algn="tl">
                      <a:srgbClr val="000000">
                        <a:alpha val="43137"/>
                      </a:srgbClr>
                    </a:outerShdw>
                  </a:effectLst>
                </a:rPr>
                <a:t>Dry grottoes and caves, indicating groundwater </a:t>
              </a:r>
              <a:r>
                <a:rPr lang="en-US" sz="1400" b="1" dirty="0" err="1" smtClean="0">
                  <a:solidFill>
                    <a:srgbClr val="FFFF00"/>
                  </a:solidFill>
                  <a:effectLst>
                    <a:outerShdw blurRad="38100" dist="38100" dir="2700000" algn="tl">
                      <a:srgbClr val="000000">
                        <a:alpha val="43137"/>
                      </a:srgbClr>
                    </a:outerShdw>
                  </a:effectLst>
                </a:rPr>
                <a:t>paleoconduits</a:t>
              </a:r>
              <a:endParaRPr lang="en-US" sz="1300" b="1" dirty="0">
                <a:solidFill>
                  <a:srgbClr val="FFFF00"/>
                </a:solidFill>
                <a:effectLst>
                  <a:outerShdw blurRad="38100" dist="38100" dir="2700000" algn="tl">
                    <a:srgbClr val="000000">
                      <a:alpha val="43137"/>
                    </a:srgbClr>
                  </a:outerShdw>
                </a:effectLs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Hidropaulo\Desktop\details cross.tif"/>
          <p:cNvPicPr>
            <a:picLocks noChangeAspect="1" noChangeArrowheads="1"/>
          </p:cNvPicPr>
          <p:nvPr/>
        </p:nvPicPr>
        <p:blipFill>
          <a:blip r:embed="rId3" cstate="print"/>
          <a:srcRect/>
          <a:stretch>
            <a:fillRect/>
          </a:stretch>
        </p:blipFill>
        <p:spPr bwMode="auto">
          <a:xfrm>
            <a:off x="914400" y="762000"/>
            <a:ext cx="7470648" cy="5559552"/>
          </a:xfrm>
          <a:prstGeom prst="rect">
            <a:avLst/>
          </a:prstGeom>
          <a:noFill/>
        </p:spPr>
      </p:pic>
      <p:sp>
        <p:nvSpPr>
          <p:cNvPr id="2" name="Título 1"/>
          <p:cNvSpPr>
            <a:spLocks noGrp="1"/>
          </p:cNvSpPr>
          <p:nvPr>
            <p:ph type="title"/>
          </p:nvPr>
        </p:nvSpPr>
        <p:spPr>
          <a:xfrm>
            <a:off x="381000" y="46038"/>
            <a:ext cx="8229600" cy="563562"/>
          </a:xfrm>
        </p:spPr>
        <p:txBody>
          <a:bodyPr>
            <a:noAutofit/>
          </a:bodyPr>
          <a:lstStyle/>
          <a:p>
            <a:r>
              <a:rPr lang="en-US" sz="3600" dirty="0" smtClean="0"/>
              <a:t>Geologic cross-sections</a:t>
            </a:r>
            <a:endParaRPr lang="en-US" sz="3600" dirty="0"/>
          </a:p>
        </p:txBody>
      </p:sp>
      <p:pic>
        <p:nvPicPr>
          <p:cNvPr id="10" name="il_fi" descr="http://www2.igc.usp.br/gmg/imagens/banner_gmg_r2_c1.jpg"/>
          <p:cNvPicPr/>
          <p:nvPr/>
        </p:nvPicPr>
        <p:blipFill>
          <a:blip r:embed="rId4" cstate="print"/>
          <a:srcRect b="2785"/>
          <a:stretch>
            <a:fillRect/>
          </a:stretch>
        </p:blipFill>
        <p:spPr bwMode="auto">
          <a:xfrm>
            <a:off x="76200" y="0"/>
            <a:ext cx="1981200" cy="533400"/>
          </a:xfrm>
          <a:prstGeom prst="rect">
            <a:avLst/>
          </a:prstGeom>
          <a:noFill/>
          <a:ln w="9525">
            <a:noFill/>
            <a:miter lim="800000"/>
            <a:headEnd/>
            <a:tailEnd/>
          </a:ln>
        </p:spPr>
      </p:pic>
      <p:pic>
        <p:nvPicPr>
          <p:cNvPr id="11" name="Picture 2" descr="C:\Users\Hidropaulo\Desktop\logo.png"/>
          <p:cNvPicPr>
            <a:picLocks noChangeAspect="1" noChangeArrowheads="1"/>
          </p:cNvPicPr>
          <p:nvPr/>
        </p:nvPicPr>
        <p:blipFill>
          <a:blip r:embed="rId5" cstate="print"/>
          <a:srcRect/>
          <a:stretch>
            <a:fillRect/>
          </a:stretch>
        </p:blipFill>
        <p:spPr bwMode="auto">
          <a:xfrm>
            <a:off x="7467600" y="152401"/>
            <a:ext cx="1600200" cy="218933"/>
          </a:xfrm>
          <a:prstGeom prst="rect">
            <a:avLst/>
          </a:prstGeom>
          <a:noFill/>
        </p:spPr>
      </p:pic>
      <p:pic>
        <p:nvPicPr>
          <p:cNvPr id="12" name="Picture 3" descr="C:\Users\Hidropaulo\Desktop\osu_logo.png"/>
          <p:cNvPicPr>
            <a:picLocks noChangeAspect="1" noChangeArrowheads="1"/>
          </p:cNvPicPr>
          <p:nvPr/>
        </p:nvPicPr>
        <p:blipFill>
          <a:blip r:embed="rId6" cstate="print"/>
          <a:srcRect/>
          <a:stretch>
            <a:fillRect/>
          </a:stretch>
        </p:blipFill>
        <p:spPr bwMode="auto">
          <a:xfrm>
            <a:off x="6858000" y="76200"/>
            <a:ext cx="582930" cy="381000"/>
          </a:xfrm>
          <a:prstGeom prst="rect">
            <a:avLst/>
          </a:prstGeom>
          <a:noFill/>
        </p:spPr>
      </p:pic>
      <p:sp>
        <p:nvSpPr>
          <p:cNvPr id="9" name="Espaço Reservado para Rodapé 27"/>
          <p:cNvSpPr>
            <a:spLocks noGrp="1"/>
          </p:cNvSpPr>
          <p:nvPr>
            <p:ph type="ftr" sz="quarter" idx="11"/>
          </p:nvPr>
        </p:nvSpPr>
        <p:spPr>
          <a:xfrm>
            <a:off x="-152400" y="6492875"/>
            <a:ext cx="2895600" cy="365125"/>
          </a:xfrm>
        </p:spPr>
        <p:txBody>
          <a:bodyPr/>
          <a:lstStyle/>
          <a:p>
            <a:r>
              <a:rPr lang="fi-FI" dirty="0" smtClean="0"/>
              <a:t>Galv</a:t>
            </a:r>
            <a:r>
              <a:rPr lang="pt-BR" dirty="0" smtClean="0"/>
              <a:t>ã</a:t>
            </a:r>
            <a:r>
              <a:rPr lang="fi-FI" dirty="0" smtClean="0"/>
              <a:t>o P.; Halihan T.; Hirata R. (2014)</a:t>
            </a:r>
            <a:endParaRPr lang="en-US" dirty="0"/>
          </a:p>
        </p:txBody>
      </p:sp>
      <p:sp>
        <p:nvSpPr>
          <p:cNvPr id="14" name="Espaço Reservado para Número de Slide 13"/>
          <p:cNvSpPr>
            <a:spLocks noGrp="1"/>
          </p:cNvSpPr>
          <p:nvPr>
            <p:ph type="sldNum" sz="quarter" idx="12"/>
          </p:nvPr>
        </p:nvSpPr>
        <p:spPr/>
        <p:txBody>
          <a:bodyPr/>
          <a:lstStyle/>
          <a:p>
            <a:fld id="{D9B2F2F4-24B0-4521-9781-199F63D70DA4}" type="slidenum">
              <a:rPr lang="en-US" smtClean="0"/>
              <a:pPr/>
              <a:t>9</a:t>
            </a:fld>
            <a:endParaRPr lang="en-US" dirty="0"/>
          </a:p>
        </p:txBody>
      </p:sp>
      <p:grpSp>
        <p:nvGrpSpPr>
          <p:cNvPr id="26" name="Grupo 25"/>
          <p:cNvGrpSpPr/>
          <p:nvPr/>
        </p:nvGrpSpPr>
        <p:grpSpPr>
          <a:xfrm>
            <a:off x="2286000" y="762000"/>
            <a:ext cx="5715000" cy="5638800"/>
            <a:chOff x="2286000" y="762000"/>
            <a:chExt cx="5715000" cy="5638800"/>
          </a:xfrm>
        </p:grpSpPr>
        <p:sp>
          <p:nvSpPr>
            <p:cNvPr id="13" name="Elipse 12"/>
            <p:cNvSpPr/>
            <p:nvPr/>
          </p:nvSpPr>
          <p:spPr>
            <a:xfrm>
              <a:off x="2286000" y="762000"/>
              <a:ext cx="11430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ipse 14"/>
            <p:cNvSpPr/>
            <p:nvPr/>
          </p:nvSpPr>
          <p:spPr>
            <a:xfrm>
              <a:off x="2514600" y="1828800"/>
              <a:ext cx="22860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lipse 20"/>
            <p:cNvSpPr/>
            <p:nvPr/>
          </p:nvSpPr>
          <p:spPr>
            <a:xfrm>
              <a:off x="3124200" y="2971800"/>
              <a:ext cx="13716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lipse 21"/>
            <p:cNvSpPr/>
            <p:nvPr/>
          </p:nvSpPr>
          <p:spPr>
            <a:xfrm>
              <a:off x="3962400" y="4114800"/>
              <a:ext cx="10668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lipse 22"/>
            <p:cNvSpPr/>
            <p:nvPr/>
          </p:nvSpPr>
          <p:spPr>
            <a:xfrm>
              <a:off x="2362200" y="5257800"/>
              <a:ext cx="11430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ipse 24"/>
            <p:cNvSpPr/>
            <p:nvPr/>
          </p:nvSpPr>
          <p:spPr>
            <a:xfrm>
              <a:off x="6553200" y="1905000"/>
              <a:ext cx="1447800" cy="1295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upo 28"/>
          <p:cNvGrpSpPr/>
          <p:nvPr/>
        </p:nvGrpSpPr>
        <p:grpSpPr>
          <a:xfrm>
            <a:off x="5986548" y="3276600"/>
            <a:ext cx="2837235" cy="1579376"/>
            <a:chOff x="5925765" y="3301889"/>
            <a:chExt cx="2837235" cy="1579376"/>
          </a:xfrm>
        </p:grpSpPr>
        <p:grpSp>
          <p:nvGrpSpPr>
            <p:cNvPr id="27" name="Grupo 26"/>
            <p:cNvGrpSpPr/>
            <p:nvPr/>
          </p:nvGrpSpPr>
          <p:grpSpPr>
            <a:xfrm>
              <a:off x="7010400" y="3301889"/>
              <a:ext cx="1752600" cy="1579376"/>
              <a:chOff x="7010400" y="3301889"/>
              <a:chExt cx="1752600" cy="1579376"/>
            </a:xfrm>
          </p:grpSpPr>
          <p:sp>
            <p:nvSpPr>
              <p:cNvPr id="17" name="Seta para a direita 16"/>
              <p:cNvSpPr/>
              <p:nvPr/>
            </p:nvSpPr>
            <p:spPr>
              <a:xfrm rot="15791269">
                <a:off x="7277029" y="3548777"/>
                <a:ext cx="978408" cy="484632"/>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ixaDeTexto 17"/>
              <p:cNvSpPr txBox="1"/>
              <p:nvPr/>
            </p:nvSpPr>
            <p:spPr>
              <a:xfrm>
                <a:off x="7010400" y="4419600"/>
                <a:ext cx="1752600" cy="461665"/>
              </a:xfrm>
              <a:prstGeom prst="rect">
                <a:avLst/>
              </a:prstGeom>
              <a:solidFill>
                <a:srgbClr val="FFFF00"/>
              </a:solidFill>
              <a:ln w="19050">
                <a:solidFill>
                  <a:schemeClr val="tx1"/>
                </a:solidFill>
              </a:ln>
            </p:spPr>
            <p:txBody>
              <a:bodyPr wrap="square" rtlCol="0">
                <a:spAutoFit/>
              </a:bodyPr>
              <a:lstStyle/>
              <a:p>
                <a:pPr algn="ctr"/>
                <a:r>
                  <a:rPr lang="en-US" sz="2400" b="1" dirty="0" smtClean="0"/>
                  <a:t>Graben area</a:t>
                </a:r>
                <a:endParaRPr lang="en-US" sz="2400" b="1" dirty="0"/>
              </a:p>
            </p:txBody>
          </p:sp>
        </p:grpSp>
        <p:sp>
          <p:nvSpPr>
            <p:cNvPr id="28" name="Seta para a direita 27"/>
            <p:cNvSpPr/>
            <p:nvPr/>
          </p:nvSpPr>
          <p:spPr>
            <a:xfrm rot="11607097">
              <a:off x="5925765" y="4247243"/>
              <a:ext cx="978408" cy="484632"/>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CaixaDeTexto 29"/>
          <p:cNvSpPr txBox="1"/>
          <p:nvPr/>
        </p:nvSpPr>
        <p:spPr>
          <a:xfrm>
            <a:off x="6248400" y="4953000"/>
            <a:ext cx="2590800" cy="1200329"/>
          </a:xfrm>
          <a:prstGeom prst="rect">
            <a:avLst/>
          </a:prstGeom>
          <a:solidFill>
            <a:srgbClr val="FFFF00"/>
          </a:solidFill>
          <a:ln w="19050">
            <a:solidFill>
              <a:schemeClr val="tx1"/>
            </a:solidFill>
          </a:ln>
        </p:spPr>
        <p:txBody>
          <a:bodyPr wrap="square" rtlCol="0">
            <a:spAutoFit/>
          </a:bodyPr>
          <a:lstStyle/>
          <a:p>
            <a:pPr algn="ctr"/>
            <a:r>
              <a:rPr lang="en-US" sz="2400" b="1" dirty="0" smtClean="0"/>
              <a:t>First risk factor:</a:t>
            </a:r>
          </a:p>
          <a:p>
            <a:pPr algn="ctr"/>
            <a:r>
              <a:rPr lang="en-US" sz="2400" b="1" dirty="0" smtClean="0"/>
              <a:t>Induced sinkholes within graben area</a:t>
            </a:r>
            <a:endParaRPr lang="en-US" sz="2400" dirty="0"/>
          </a:p>
        </p:txBody>
      </p:sp>
      <p:sp>
        <p:nvSpPr>
          <p:cNvPr id="24" name="Retângulo 23"/>
          <p:cNvSpPr/>
          <p:nvPr/>
        </p:nvSpPr>
        <p:spPr>
          <a:xfrm>
            <a:off x="2975072" y="6400800"/>
            <a:ext cx="5150577" cy="400110"/>
          </a:xfrm>
          <a:prstGeom prst="rect">
            <a:avLst/>
          </a:prstGeom>
        </p:spPr>
        <p:txBody>
          <a:bodyPr wrap="none">
            <a:spAutoFit/>
          </a:bodyPr>
          <a:lstStyle/>
          <a:p>
            <a:r>
              <a:rPr lang="en-US" sz="2000" b="1" dirty="0" smtClean="0"/>
              <a:t>Horst and graben system controlled by faulting</a:t>
            </a:r>
            <a:endParaRPr lang="en-US" sz="20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bg/>
                                          </p:spTgt>
                                        </p:tgtEl>
                                        <p:attrNameLst>
                                          <p:attrName>style.visibility</p:attrName>
                                        </p:attrNameLst>
                                      </p:cBhvr>
                                      <p:to>
                                        <p:strVal val="visible"/>
                                      </p:to>
                                    </p:set>
                                    <p:animEffect transition="in" filter="fade">
                                      <p:cBhvr>
                                        <p:cTn id="15" dur="500"/>
                                        <p:tgtEl>
                                          <p:spTgt spid="30">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fade">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xEl>
                                              <p:pRg st="1" end="1"/>
                                            </p:txEl>
                                          </p:spTgt>
                                        </p:tgtEl>
                                        <p:attrNameLst>
                                          <p:attrName>style.visibility</p:attrName>
                                        </p:attrNameLst>
                                      </p:cBhvr>
                                      <p:to>
                                        <p:strVal val="visible"/>
                                      </p:to>
                                    </p:set>
                                    <p:animEffect transition="in" filter="fade">
                                      <p:cBhvr>
                                        <p:cTn id="21"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allAtOnce" animBg="1"/>
    </p:bld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3307</TotalTime>
  <Words>1904</Words>
  <Application>Microsoft Office PowerPoint</Application>
  <PresentationFormat>Apresentação na tela (4:3)</PresentationFormat>
  <Paragraphs>236</Paragraphs>
  <Slides>23</Slides>
  <Notes>21</Notes>
  <HiddenSlides>0</HiddenSlides>
  <MMClips>0</MMClips>
  <ScaleCrop>false</ScaleCrop>
  <HeadingPairs>
    <vt:vector size="4" baseType="variant">
      <vt:variant>
        <vt:lpstr>Tema</vt:lpstr>
      </vt:variant>
      <vt:variant>
        <vt:i4>1</vt:i4>
      </vt:variant>
      <vt:variant>
        <vt:lpstr>Títulos de slides</vt:lpstr>
      </vt:variant>
      <vt:variant>
        <vt:i4>23</vt:i4>
      </vt:variant>
    </vt:vector>
  </HeadingPairs>
  <TitlesOfParts>
    <vt:vector size="24" baseType="lpstr">
      <vt:lpstr>Tema do Office</vt:lpstr>
      <vt:lpstr>Use of Geologic Mapping and Optical Logging  to Evaluate Karst Geotechnical Risks  in an Urbanized Area, City of Sete Lagoas,  Minas Gerais, Brazil</vt:lpstr>
      <vt:lpstr>Introduction</vt:lpstr>
      <vt:lpstr>Study area</vt:lpstr>
      <vt:lpstr>Study area</vt:lpstr>
      <vt:lpstr>Study area</vt:lpstr>
      <vt:lpstr>Purpose of the study</vt:lpstr>
      <vt:lpstr>Slide 7</vt:lpstr>
      <vt:lpstr>Geological mapping</vt:lpstr>
      <vt:lpstr>Geologic cross-sections</vt:lpstr>
      <vt:lpstr>Hydrogeologic data</vt:lpstr>
      <vt:lpstr>Slide 11</vt:lpstr>
      <vt:lpstr>Results</vt:lpstr>
      <vt:lpstr>Geologic conceptual model</vt:lpstr>
      <vt:lpstr>Collapse setting</vt:lpstr>
      <vt:lpstr>Slide 15</vt:lpstr>
      <vt:lpstr>Discussion</vt:lpstr>
      <vt:lpstr>Discussion</vt:lpstr>
      <vt:lpstr>Conclusions</vt:lpstr>
      <vt:lpstr>Acknowledgements</vt:lpstr>
      <vt:lpstr>Thanks for your attention!</vt:lpstr>
      <vt:lpstr>Materials and methods</vt:lpstr>
      <vt:lpstr>Equipment R-Cam 1000 XS Portable Borehole Camera</vt:lpstr>
      <vt:lpstr>References</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of Geologic Mapping and Optical Logging to Evaluate Karst Geotechnical Risks in an Urban Area, City of Sete Lagoas, Minas Gerais, Brazil</dc:title>
  <dc:creator>Hidropaulo</dc:creator>
  <cp:lastModifiedBy>Hidropaulo</cp:lastModifiedBy>
  <cp:revision>340</cp:revision>
  <dcterms:created xsi:type="dcterms:W3CDTF">2014-09-22T15:36:25Z</dcterms:created>
  <dcterms:modified xsi:type="dcterms:W3CDTF">2014-10-27T22:23:11Z</dcterms:modified>
</cp:coreProperties>
</file>