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93" r:id="rId3"/>
    <p:sldId id="294" r:id="rId4"/>
    <p:sldId id="300" r:id="rId5"/>
    <p:sldId id="323" r:id="rId6"/>
    <p:sldId id="301" r:id="rId7"/>
    <p:sldId id="302" r:id="rId8"/>
    <p:sldId id="303" r:id="rId9"/>
    <p:sldId id="267" r:id="rId10"/>
    <p:sldId id="304" r:id="rId11"/>
    <p:sldId id="324" r:id="rId12"/>
    <p:sldId id="327" r:id="rId13"/>
    <p:sldId id="316" r:id="rId14"/>
    <p:sldId id="317" r:id="rId15"/>
    <p:sldId id="318" r:id="rId16"/>
    <p:sldId id="325" r:id="rId17"/>
    <p:sldId id="328" r:id="rId18"/>
    <p:sldId id="305" r:id="rId19"/>
    <p:sldId id="307" r:id="rId20"/>
    <p:sldId id="308" r:id="rId21"/>
    <p:sldId id="313" r:id="rId22"/>
    <p:sldId id="309" r:id="rId23"/>
    <p:sldId id="310" r:id="rId24"/>
    <p:sldId id="320" r:id="rId25"/>
    <p:sldId id="314" r:id="rId26"/>
    <p:sldId id="312" r:id="rId27"/>
    <p:sldId id="315" r:id="rId28"/>
    <p:sldId id="322" r:id="rId29"/>
    <p:sldId id="298"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0178" autoAdjust="0"/>
  </p:normalViewPr>
  <p:slideViewPr>
    <p:cSldViewPr>
      <p:cViewPr>
        <p:scale>
          <a:sx n="100" d="100"/>
          <a:sy n="100" d="100"/>
        </p:scale>
        <p:origin x="-2004"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79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43887974096673"/>
          <c:y val="3.8752260860029641E-2"/>
          <c:w val="0.80398514214754102"/>
          <c:h val="0.82079014487595825"/>
        </c:manualLayout>
      </c:layout>
      <c:barChart>
        <c:barDir val="col"/>
        <c:grouping val="clustered"/>
        <c:varyColors val="0"/>
        <c:ser>
          <c:idx val="0"/>
          <c:order val="0"/>
          <c:tx>
            <c:strRef>
              <c:f>Sheet1!$A$2</c:f>
              <c:strCache>
                <c:ptCount val="1"/>
                <c:pt idx="0">
                  <c:v>Shoot before EDDS</c:v>
                </c:pt>
              </c:strCache>
            </c:strRef>
          </c:tx>
          <c:invertIfNegative val="0"/>
          <c:errBars>
            <c:errBarType val="both"/>
            <c:errValType val="cust"/>
            <c:noEndCap val="0"/>
            <c:plus>
              <c:numRef>
                <c:f>Sheet1!$E$2:$G$2</c:f>
                <c:numCache>
                  <c:formatCode>General</c:formatCode>
                  <c:ptCount val="3"/>
                  <c:pt idx="0">
                    <c:v>0.2</c:v>
                  </c:pt>
                  <c:pt idx="1">
                    <c:v>0.4</c:v>
                  </c:pt>
                  <c:pt idx="2">
                    <c:v>1.1000000000000001</c:v>
                  </c:pt>
                </c:numCache>
              </c:numRef>
            </c:plus>
            <c:minus>
              <c:numRef>
                <c:f>Sheet1!$E$2:$G$2</c:f>
                <c:numCache>
                  <c:formatCode>General</c:formatCode>
                  <c:ptCount val="3"/>
                  <c:pt idx="0">
                    <c:v>0.2</c:v>
                  </c:pt>
                  <c:pt idx="1">
                    <c:v>0.4</c:v>
                  </c:pt>
                  <c:pt idx="2">
                    <c:v>1.1000000000000001</c:v>
                  </c:pt>
                </c:numCache>
              </c:numRef>
            </c:minus>
          </c:errBars>
          <c:cat>
            <c:strRef>
              <c:f>Sheet1!$B$1:$D$1</c:f>
              <c:strCache>
                <c:ptCount val="3"/>
                <c:pt idx="0">
                  <c:v>Bailey</c:v>
                </c:pt>
                <c:pt idx="1">
                  <c:v>W.Craig</c:v>
                </c:pt>
                <c:pt idx="2">
                  <c:v>Hackberry</c:v>
                </c:pt>
              </c:strCache>
            </c:strRef>
          </c:cat>
          <c:val>
            <c:numRef>
              <c:f>Sheet1!$B$2:$D$2</c:f>
              <c:numCache>
                <c:formatCode>General</c:formatCode>
                <c:ptCount val="3"/>
                <c:pt idx="0">
                  <c:v>19.29</c:v>
                </c:pt>
                <c:pt idx="1">
                  <c:v>9.09</c:v>
                </c:pt>
                <c:pt idx="2">
                  <c:v>33.35</c:v>
                </c:pt>
              </c:numCache>
            </c:numRef>
          </c:val>
        </c:ser>
        <c:ser>
          <c:idx val="1"/>
          <c:order val="1"/>
          <c:tx>
            <c:strRef>
              <c:f>Sheet1!$A$3</c:f>
              <c:strCache>
                <c:ptCount val="1"/>
                <c:pt idx="0">
                  <c:v>Shoot after EDDS</c:v>
                </c:pt>
              </c:strCache>
            </c:strRef>
          </c:tx>
          <c:invertIfNegative val="0"/>
          <c:errBars>
            <c:errBarType val="both"/>
            <c:errValType val="cust"/>
            <c:noEndCap val="0"/>
            <c:plus>
              <c:numRef>
                <c:f>Sheet1!$E$3:$G$3</c:f>
                <c:numCache>
                  <c:formatCode>General</c:formatCode>
                  <c:ptCount val="3"/>
                  <c:pt idx="0">
                    <c:v>2.5</c:v>
                  </c:pt>
                  <c:pt idx="1">
                    <c:v>1.1000000000000001</c:v>
                  </c:pt>
                  <c:pt idx="2">
                    <c:v>3.2</c:v>
                  </c:pt>
                </c:numCache>
              </c:numRef>
            </c:plus>
            <c:minus>
              <c:numRef>
                <c:f>Sheet1!$E$3:$G$3</c:f>
                <c:numCache>
                  <c:formatCode>General</c:formatCode>
                  <c:ptCount val="3"/>
                  <c:pt idx="0">
                    <c:v>2.5</c:v>
                  </c:pt>
                  <c:pt idx="1">
                    <c:v>1.1000000000000001</c:v>
                  </c:pt>
                  <c:pt idx="2">
                    <c:v>3.2</c:v>
                  </c:pt>
                </c:numCache>
              </c:numRef>
            </c:minus>
          </c:errBars>
          <c:cat>
            <c:strRef>
              <c:f>Sheet1!$B$1:$D$1</c:f>
              <c:strCache>
                <c:ptCount val="3"/>
                <c:pt idx="0">
                  <c:v>Bailey</c:v>
                </c:pt>
                <c:pt idx="1">
                  <c:v>W.Craig</c:v>
                </c:pt>
                <c:pt idx="2">
                  <c:v>Hackberry</c:v>
                </c:pt>
              </c:strCache>
            </c:strRef>
          </c:cat>
          <c:val>
            <c:numRef>
              <c:f>Sheet1!$B$3:$D$3</c:f>
              <c:numCache>
                <c:formatCode>General</c:formatCode>
                <c:ptCount val="3"/>
                <c:pt idx="0">
                  <c:v>24.61</c:v>
                </c:pt>
                <c:pt idx="1">
                  <c:v>22.34</c:v>
                </c:pt>
                <c:pt idx="2">
                  <c:v>35.74</c:v>
                </c:pt>
              </c:numCache>
            </c:numRef>
          </c:val>
        </c:ser>
        <c:ser>
          <c:idx val="2"/>
          <c:order val="2"/>
          <c:tx>
            <c:strRef>
              <c:f>Sheet1!$A$4</c:f>
              <c:strCache>
                <c:ptCount val="1"/>
                <c:pt idx="0">
                  <c:v>Root before EDDS</c:v>
                </c:pt>
              </c:strCache>
            </c:strRef>
          </c:tx>
          <c:invertIfNegative val="0"/>
          <c:errBars>
            <c:errBarType val="both"/>
            <c:errValType val="cust"/>
            <c:noEndCap val="0"/>
            <c:plus>
              <c:numRef>
                <c:f>Sheet1!$E$4:$G$4</c:f>
                <c:numCache>
                  <c:formatCode>General</c:formatCode>
                  <c:ptCount val="3"/>
                  <c:pt idx="0">
                    <c:v>5.3</c:v>
                  </c:pt>
                  <c:pt idx="1">
                    <c:v>3.2</c:v>
                  </c:pt>
                  <c:pt idx="2">
                    <c:v>5.8</c:v>
                  </c:pt>
                </c:numCache>
              </c:numRef>
            </c:plus>
            <c:minus>
              <c:numRef>
                <c:f>Sheet1!$E$4:$G$4</c:f>
                <c:numCache>
                  <c:formatCode>General</c:formatCode>
                  <c:ptCount val="3"/>
                  <c:pt idx="0">
                    <c:v>5.3</c:v>
                  </c:pt>
                  <c:pt idx="1">
                    <c:v>3.2</c:v>
                  </c:pt>
                  <c:pt idx="2">
                    <c:v>5.8</c:v>
                  </c:pt>
                </c:numCache>
              </c:numRef>
            </c:minus>
          </c:errBars>
          <c:cat>
            <c:strRef>
              <c:f>Sheet1!$B$1:$D$1</c:f>
              <c:strCache>
                <c:ptCount val="3"/>
                <c:pt idx="0">
                  <c:v>Bailey</c:v>
                </c:pt>
                <c:pt idx="1">
                  <c:v>W.Craig</c:v>
                </c:pt>
                <c:pt idx="2">
                  <c:v>Hackberry</c:v>
                </c:pt>
              </c:strCache>
            </c:strRef>
          </c:cat>
          <c:val>
            <c:numRef>
              <c:f>Sheet1!$B$4:$D$4</c:f>
              <c:numCache>
                <c:formatCode>General</c:formatCode>
                <c:ptCount val="3"/>
                <c:pt idx="0">
                  <c:v>36.549999999999997</c:v>
                </c:pt>
                <c:pt idx="1">
                  <c:v>28.66</c:v>
                </c:pt>
                <c:pt idx="2">
                  <c:v>35.619999999999997</c:v>
                </c:pt>
              </c:numCache>
            </c:numRef>
          </c:val>
        </c:ser>
        <c:ser>
          <c:idx val="3"/>
          <c:order val="3"/>
          <c:tx>
            <c:strRef>
              <c:f>Sheet1!$A$5</c:f>
              <c:strCache>
                <c:ptCount val="1"/>
                <c:pt idx="0">
                  <c:v>Root after EDDS</c:v>
                </c:pt>
              </c:strCache>
            </c:strRef>
          </c:tx>
          <c:invertIfNegative val="0"/>
          <c:errBars>
            <c:errBarType val="both"/>
            <c:errValType val="cust"/>
            <c:noEndCap val="0"/>
            <c:plus>
              <c:numRef>
                <c:f>Sheet1!$E$5:$G$5</c:f>
                <c:numCache>
                  <c:formatCode>General</c:formatCode>
                  <c:ptCount val="3"/>
                  <c:pt idx="0">
                    <c:v>9.8000000000000007</c:v>
                  </c:pt>
                  <c:pt idx="1">
                    <c:v>7.2</c:v>
                  </c:pt>
                  <c:pt idx="2">
                    <c:v>8.1</c:v>
                  </c:pt>
                </c:numCache>
              </c:numRef>
            </c:plus>
            <c:minus>
              <c:numRef>
                <c:f>Sheet1!$E$5:$G$5</c:f>
                <c:numCache>
                  <c:formatCode>General</c:formatCode>
                  <c:ptCount val="3"/>
                  <c:pt idx="0">
                    <c:v>9.8000000000000007</c:v>
                  </c:pt>
                  <c:pt idx="1">
                    <c:v>7.2</c:v>
                  </c:pt>
                  <c:pt idx="2">
                    <c:v>8.1</c:v>
                  </c:pt>
                </c:numCache>
              </c:numRef>
            </c:minus>
          </c:errBars>
          <c:cat>
            <c:strRef>
              <c:f>Sheet1!$B$1:$D$1</c:f>
              <c:strCache>
                <c:ptCount val="3"/>
                <c:pt idx="0">
                  <c:v>Bailey</c:v>
                </c:pt>
                <c:pt idx="1">
                  <c:v>W.Craig</c:v>
                </c:pt>
                <c:pt idx="2">
                  <c:v>Hackberry</c:v>
                </c:pt>
              </c:strCache>
            </c:strRef>
          </c:cat>
          <c:val>
            <c:numRef>
              <c:f>Sheet1!$B$5:$D$5</c:f>
              <c:numCache>
                <c:formatCode>General</c:formatCode>
                <c:ptCount val="3"/>
                <c:pt idx="0">
                  <c:v>98.21</c:v>
                </c:pt>
                <c:pt idx="1">
                  <c:v>40.32</c:v>
                </c:pt>
                <c:pt idx="2">
                  <c:v>102.12</c:v>
                </c:pt>
              </c:numCache>
            </c:numRef>
          </c:val>
        </c:ser>
        <c:dLbls>
          <c:showLegendKey val="0"/>
          <c:showVal val="0"/>
          <c:showCatName val="0"/>
          <c:showSerName val="0"/>
          <c:showPercent val="0"/>
          <c:showBubbleSize val="0"/>
        </c:dLbls>
        <c:gapWidth val="150"/>
        <c:axId val="135249280"/>
        <c:axId val="135251456"/>
      </c:barChart>
      <c:catAx>
        <c:axId val="135249280"/>
        <c:scaling>
          <c:orientation val="minMax"/>
        </c:scaling>
        <c:delete val="0"/>
        <c:axPos val="b"/>
        <c:title>
          <c:tx>
            <c:rich>
              <a:bodyPr/>
              <a:lstStyle/>
              <a:p>
                <a:pPr>
                  <a:defRPr sz="1100"/>
                </a:pPr>
                <a:r>
                  <a:rPr lang="en-US" sz="1100" b="0" baseline="0">
                    <a:latin typeface="Times New Roman" panose="02020603050405020304" pitchFamily="18" charset="0"/>
                    <a:cs typeface="Times New Roman" panose="02020603050405020304" pitchFamily="18" charset="0"/>
                  </a:rPr>
                  <a:t>San Antonio soils</a:t>
                </a:r>
                <a:endParaRPr lang="en-US" sz="1100" b="0">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135251456"/>
        <c:crosses val="autoZero"/>
        <c:auto val="1"/>
        <c:lblAlgn val="ctr"/>
        <c:lblOffset val="100"/>
        <c:noMultiLvlLbl val="0"/>
      </c:catAx>
      <c:valAx>
        <c:axId val="135251456"/>
        <c:scaling>
          <c:orientation val="minMax"/>
        </c:scaling>
        <c:delete val="0"/>
        <c:axPos val="l"/>
        <c:title>
          <c:tx>
            <c:rich>
              <a:bodyPr rot="-5400000" vert="horz"/>
              <a:lstStyle/>
              <a:p>
                <a:pPr>
                  <a:defRPr sz="1200" b="1">
                    <a:latin typeface="Times New Roman" panose="02020603050405020304" pitchFamily="18" charset="0"/>
                    <a:cs typeface="Times New Roman" panose="02020603050405020304" pitchFamily="18" charset="0"/>
                  </a:defRPr>
                </a:pPr>
                <a:r>
                  <a:rPr lang="en-US" sz="1200" b="1">
                    <a:latin typeface="Times New Roman" panose="02020603050405020304" pitchFamily="18" charset="0"/>
                    <a:cs typeface="Times New Roman" panose="02020603050405020304" pitchFamily="18" charset="0"/>
                  </a:rPr>
                  <a:t>Pb</a:t>
                </a:r>
                <a:r>
                  <a:rPr lang="en-US" sz="1200" b="1" baseline="0">
                    <a:latin typeface="Times New Roman" panose="02020603050405020304" pitchFamily="18" charset="0"/>
                    <a:cs typeface="Times New Roman" panose="02020603050405020304" pitchFamily="18" charset="0"/>
                  </a:rPr>
                  <a:t> in vetiver tissues </a:t>
                </a:r>
                <a:r>
                  <a:rPr lang="en-US" sz="1200" b="1">
                    <a:latin typeface="Times New Roman" panose="02020603050405020304" pitchFamily="18" charset="0"/>
                    <a:cs typeface="Times New Roman" panose="02020603050405020304" pitchFamily="18" charset="0"/>
                  </a:rPr>
                  <a:t> (</a:t>
                </a:r>
                <a:r>
                  <a:rPr lang="en-US"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mg/kg</a:t>
                </a:r>
                <a:r>
                  <a:rPr lang="en-US" sz="1200" b="1">
                    <a:latin typeface="Times New Roman" panose="02020603050405020304" pitchFamily="18" charset="0"/>
                    <a:cs typeface="Times New Roman" panose="02020603050405020304" pitchFamily="18" charset="0"/>
                  </a:rPr>
                  <a:t>)</a:t>
                </a:r>
              </a:p>
            </c:rich>
          </c:tx>
          <c:layout>
            <c:manualLayout>
              <c:xMode val="edge"/>
              <c:yMode val="edge"/>
              <c:x val="2.3809523809523808E-2"/>
              <c:y val="0.11989564367517123"/>
            </c:manualLayout>
          </c:layout>
          <c:overlay val="0"/>
        </c:title>
        <c:numFmt formatCode="General" sourceLinked="1"/>
        <c:majorTickMark val="out"/>
        <c:minorTickMark val="none"/>
        <c:tickLblPos val="nextTo"/>
        <c:crossAx val="135249280"/>
        <c:crosses val="autoZero"/>
        <c:crossBetween val="between"/>
      </c:valAx>
    </c:plotArea>
    <c:legend>
      <c:legendPos val="r"/>
      <c:layout>
        <c:manualLayout>
          <c:xMode val="edge"/>
          <c:yMode val="edge"/>
          <c:x val="0.38375470214237667"/>
          <c:y val="0.11198664303087769"/>
          <c:w val="0.41160727154197047"/>
          <c:h val="0.25606772126457167"/>
        </c:manualLayout>
      </c:layout>
      <c:overlay val="0"/>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43887974096673"/>
          <c:y val="3.8752260860029641E-2"/>
          <c:w val="0.77439577537837712"/>
          <c:h val="0.79979326924001848"/>
        </c:manualLayout>
      </c:layout>
      <c:barChart>
        <c:barDir val="col"/>
        <c:grouping val="clustered"/>
        <c:varyColors val="0"/>
        <c:ser>
          <c:idx val="0"/>
          <c:order val="0"/>
          <c:tx>
            <c:strRef>
              <c:f>Sheet1!$A$2</c:f>
              <c:strCache>
                <c:ptCount val="1"/>
                <c:pt idx="0">
                  <c:v>Shoot before EDDS</c:v>
                </c:pt>
              </c:strCache>
            </c:strRef>
          </c:tx>
          <c:invertIfNegative val="0"/>
          <c:errBars>
            <c:errBarType val="both"/>
            <c:errValType val="cust"/>
            <c:noEndCap val="0"/>
            <c:plus>
              <c:numRef>
                <c:f>Sheet1!$E$2:$G$2</c:f>
                <c:numCache>
                  <c:formatCode>General</c:formatCode>
                  <c:ptCount val="3"/>
                  <c:pt idx="0">
                    <c:v>0.33</c:v>
                  </c:pt>
                  <c:pt idx="1">
                    <c:v>0.32</c:v>
                  </c:pt>
                  <c:pt idx="2">
                    <c:v>0.79</c:v>
                  </c:pt>
                </c:numCache>
              </c:numRef>
            </c:plus>
            <c:minus>
              <c:numRef>
                <c:f>Sheet1!$E$2:$G$2</c:f>
                <c:numCache>
                  <c:formatCode>General</c:formatCode>
                  <c:ptCount val="3"/>
                  <c:pt idx="0">
                    <c:v>0.33</c:v>
                  </c:pt>
                  <c:pt idx="1">
                    <c:v>0.32</c:v>
                  </c:pt>
                  <c:pt idx="2">
                    <c:v>0.79</c:v>
                  </c:pt>
                </c:numCache>
              </c:numRef>
            </c:minus>
          </c:errBars>
          <c:cat>
            <c:strRef>
              <c:f>Sheet1!$B$1:$D$1</c:f>
              <c:strCache>
                <c:ptCount val="3"/>
                <c:pt idx="0">
                  <c:v>Bailey</c:v>
                </c:pt>
                <c:pt idx="1">
                  <c:v>W.Craig</c:v>
                </c:pt>
                <c:pt idx="2">
                  <c:v>Hackberry</c:v>
                </c:pt>
              </c:strCache>
            </c:strRef>
          </c:cat>
          <c:val>
            <c:numRef>
              <c:f>Sheet1!$B$2:$D$2</c:f>
              <c:numCache>
                <c:formatCode>General</c:formatCode>
                <c:ptCount val="3"/>
                <c:pt idx="0">
                  <c:v>2.5299999999999998</c:v>
                </c:pt>
                <c:pt idx="1">
                  <c:v>3</c:v>
                </c:pt>
                <c:pt idx="2">
                  <c:v>4.8600000000000003</c:v>
                </c:pt>
              </c:numCache>
            </c:numRef>
          </c:val>
        </c:ser>
        <c:ser>
          <c:idx val="1"/>
          <c:order val="1"/>
          <c:tx>
            <c:strRef>
              <c:f>Sheet1!$A$3</c:f>
              <c:strCache>
                <c:ptCount val="1"/>
                <c:pt idx="0">
                  <c:v>Shoot after EDDS</c:v>
                </c:pt>
              </c:strCache>
            </c:strRef>
          </c:tx>
          <c:invertIfNegative val="0"/>
          <c:errBars>
            <c:errBarType val="both"/>
            <c:errValType val="cust"/>
            <c:noEndCap val="0"/>
            <c:plus>
              <c:numRef>
                <c:f>Sheet1!$E$3:$G$3</c:f>
                <c:numCache>
                  <c:formatCode>General</c:formatCode>
                  <c:ptCount val="3"/>
                  <c:pt idx="0">
                    <c:v>0.23</c:v>
                  </c:pt>
                  <c:pt idx="1">
                    <c:v>0.08</c:v>
                  </c:pt>
                  <c:pt idx="2">
                    <c:v>0.49</c:v>
                  </c:pt>
                </c:numCache>
              </c:numRef>
            </c:plus>
            <c:minus>
              <c:numRef>
                <c:f>Sheet1!$E$3:$G$3</c:f>
                <c:numCache>
                  <c:formatCode>General</c:formatCode>
                  <c:ptCount val="3"/>
                  <c:pt idx="0">
                    <c:v>0.23</c:v>
                  </c:pt>
                  <c:pt idx="1">
                    <c:v>0.08</c:v>
                  </c:pt>
                  <c:pt idx="2">
                    <c:v>0.49</c:v>
                  </c:pt>
                </c:numCache>
              </c:numRef>
            </c:minus>
          </c:errBars>
          <c:cat>
            <c:strRef>
              <c:f>Sheet1!$B$1:$D$1</c:f>
              <c:strCache>
                <c:ptCount val="3"/>
                <c:pt idx="0">
                  <c:v>Bailey</c:v>
                </c:pt>
                <c:pt idx="1">
                  <c:v>W.Craig</c:v>
                </c:pt>
                <c:pt idx="2">
                  <c:v>Hackberry</c:v>
                </c:pt>
              </c:strCache>
            </c:strRef>
          </c:cat>
          <c:val>
            <c:numRef>
              <c:f>Sheet1!$B$3:$D$3</c:f>
              <c:numCache>
                <c:formatCode>General</c:formatCode>
                <c:ptCount val="3"/>
                <c:pt idx="0">
                  <c:v>3.55</c:v>
                </c:pt>
                <c:pt idx="1">
                  <c:v>7.8</c:v>
                </c:pt>
                <c:pt idx="2">
                  <c:v>5.47</c:v>
                </c:pt>
              </c:numCache>
            </c:numRef>
          </c:val>
        </c:ser>
        <c:ser>
          <c:idx val="2"/>
          <c:order val="2"/>
          <c:tx>
            <c:strRef>
              <c:f>Sheet1!$A$4</c:f>
              <c:strCache>
                <c:ptCount val="1"/>
                <c:pt idx="0">
                  <c:v>Root before EDDS</c:v>
                </c:pt>
              </c:strCache>
            </c:strRef>
          </c:tx>
          <c:invertIfNegative val="0"/>
          <c:errBars>
            <c:errBarType val="both"/>
            <c:errValType val="cust"/>
            <c:noEndCap val="0"/>
            <c:plus>
              <c:numRef>
                <c:f>Sheet1!$E$4:$G$4</c:f>
                <c:numCache>
                  <c:formatCode>General</c:formatCode>
                  <c:ptCount val="3"/>
                  <c:pt idx="0">
                    <c:v>0.25</c:v>
                  </c:pt>
                  <c:pt idx="1">
                    <c:v>1.1499999999999999</c:v>
                  </c:pt>
                  <c:pt idx="2">
                    <c:v>1.0900000000000001</c:v>
                  </c:pt>
                </c:numCache>
              </c:numRef>
            </c:plus>
            <c:minus>
              <c:numRef>
                <c:f>Sheet1!$E$4:$G$4</c:f>
                <c:numCache>
                  <c:formatCode>General</c:formatCode>
                  <c:ptCount val="3"/>
                  <c:pt idx="0">
                    <c:v>0.25</c:v>
                  </c:pt>
                  <c:pt idx="1">
                    <c:v>1.1499999999999999</c:v>
                  </c:pt>
                  <c:pt idx="2">
                    <c:v>1.0900000000000001</c:v>
                  </c:pt>
                </c:numCache>
              </c:numRef>
            </c:minus>
          </c:errBars>
          <c:cat>
            <c:strRef>
              <c:f>Sheet1!$B$1:$D$1</c:f>
              <c:strCache>
                <c:ptCount val="3"/>
                <c:pt idx="0">
                  <c:v>Bailey</c:v>
                </c:pt>
                <c:pt idx="1">
                  <c:v>W.Craig</c:v>
                </c:pt>
                <c:pt idx="2">
                  <c:v>Hackberry</c:v>
                </c:pt>
              </c:strCache>
            </c:strRef>
          </c:cat>
          <c:val>
            <c:numRef>
              <c:f>Sheet1!$B$4:$D$4</c:f>
              <c:numCache>
                <c:formatCode>General</c:formatCode>
                <c:ptCount val="3"/>
                <c:pt idx="0">
                  <c:v>8.2899999999999991</c:v>
                </c:pt>
                <c:pt idx="1">
                  <c:v>9.3000000000000007</c:v>
                </c:pt>
                <c:pt idx="2">
                  <c:v>13.18</c:v>
                </c:pt>
              </c:numCache>
            </c:numRef>
          </c:val>
        </c:ser>
        <c:ser>
          <c:idx val="3"/>
          <c:order val="3"/>
          <c:tx>
            <c:strRef>
              <c:f>Sheet1!$A$5</c:f>
              <c:strCache>
                <c:ptCount val="1"/>
                <c:pt idx="0">
                  <c:v>Root after EDDS</c:v>
                </c:pt>
              </c:strCache>
            </c:strRef>
          </c:tx>
          <c:invertIfNegative val="0"/>
          <c:errBars>
            <c:errBarType val="both"/>
            <c:errValType val="cust"/>
            <c:noEndCap val="0"/>
            <c:plus>
              <c:numRef>
                <c:f>Sheet1!$E$5:$G$5</c:f>
                <c:numCache>
                  <c:formatCode>General</c:formatCode>
                  <c:ptCount val="3"/>
                  <c:pt idx="0">
                    <c:v>0.31</c:v>
                  </c:pt>
                  <c:pt idx="1">
                    <c:v>0.24</c:v>
                  </c:pt>
                  <c:pt idx="2">
                    <c:v>1.04</c:v>
                  </c:pt>
                </c:numCache>
              </c:numRef>
            </c:plus>
            <c:minus>
              <c:numRef>
                <c:f>Sheet1!$E$5:$G$5</c:f>
                <c:numCache>
                  <c:formatCode>General</c:formatCode>
                  <c:ptCount val="3"/>
                  <c:pt idx="0">
                    <c:v>0.31</c:v>
                  </c:pt>
                  <c:pt idx="1">
                    <c:v>0.24</c:v>
                  </c:pt>
                  <c:pt idx="2">
                    <c:v>1.04</c:v>
                  </c:pt>
                </c:numCache>
              </c:numRef>
            </c:minus>
          </c:errBars>
          <c:cat>
            <c:strRef>
              <c:f>Sheet1!$B$1:$D$1</c:f>
              <c:strCache>
                <c:ptCount val="3"/>
                <c:pt idx="0">
                  <c:v>Bailey</c:v>
                </c:pt>
                <c:pt idx="1">
                  <c:v>W.Craig</c:v>
                </c:pt>
                <c:pt idx="2">
                  <c:v>Hackberry</c:v>
                </c:pt>
              </c:strCache>
            </c:strRef>
          </c:cat>
          <c:val>
            <c:numRef>
              <c:f>Sheet1!$B$5:$D$5</c:f>
              <c:numCache>
                <c:formatCode>General</c:formatCode>
                <c:ptCount val="3"/>
                <c:pt idx="0">
                  <c:v>7.64</c:v>
                </c:pt>
                <c:pt idx="1">
                  <c:v>10.1</c:v>
                </c:pt>
                <c:pt idx="2">
                  <c:v>15.17</c:v>
                </c:pt>
              </c:numCache>
            </c:numRef>
          </c:val>
        </c:ser>
        <c:dLbls>
          <c:showLegendKey val="0"/>
          <c:showVal val="0"/>
          <c:showCatName val="0"/>
          <c:showSerName val="0"/>
          <c:showPercent val="0"/>
          <c:showBubbleSize val="0"/>
        </c:dLbls>
        <c:gapWidth val="150"/>
        <c:axId val="135149056"/>
        <c:axId val="135150976"/>
      </c:barChart>
      <c:catAx>
        <c:axId val="135149056"/>
        <c:scaling>
          <c:orientation val="minMax"/>
        </c:scaling>
        <c:delete val="0"/>
        <c:axPos val="b"/>
        <c:title>
          <c:tx>
            <c:rich>
              <a:bodyPr/>
              <a:lstStyle/>
              <a:p>
                <a:pPr>
                  <a:defRPr sz="1100" b="0">
                    <a:latin typeface="Times New Roman" panose="02020603050405020304" pitchFamily="18" charset="0"/>
                    <a:cs typeface="Times New Roman" panose="02020603050405020304" pitchFamily="18" charset="0"/>
                  </a:defRPr>
                </a:pPr>
                <a:r>
                  <a:rPr lang="en-US" sz="1100" b="0" baseline="0">
                    <a:latin typeface="Times New Roman" panose="02020603050405020304" pitchFamily="18" charset="0"/>
                    <a:cs typeface="Times New Roman" panose="02020603050405020304" pitchFamily="18" charset="0"/>
                  </a:rPr>
                  <a:t>San Antonio soils</a:t>
                </a:r>
                <a:endParaRPr lang="en-US" sz="1100" b="0">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135150976"/>
        <c:crosses val="autoZero"/>
        <c:auto val="1"/>
        <c:lblAlgn val="ctr"/>
        <c:lblOffset val="100"/>
        <c:noMultiLvlLbl val="0"/>
      </c:catAx>
      <c:valAx>
        <c:axId val="135150976"/>
        <c:scaling>
          <c:orientation val="minMax"/>
        </c:scaling>
        <c:delete val="0"/>
        <c:axPos val="l"/>
        <c:title>
          <c:tx>
            <c:rich>
              <a:bodyPr rot="-5400000" vert="horz"/>
              <a:lstStyle/>
              <a:p>
                <a:pPr>
                  <a:defRPr sz="1200" b="1">
                    <a:latin typeface="Times New Roman" panose="02020603050405020304" pitchFamily="18" charset="0"/>
                    <a:cs typeface="Times New Roman" panose="02020603050405020304" pitchFamily="18" charset="0"/>
                  </a:defRPr>
                </a:pPr>
                <a:r>
                  <a:rPr lang="en-US" sz="1200" b="1">
                    <a:latin typeface="Times New Roman" panose="02020603050405020304" pitchFamily="18" charset="0"/>
                    <a:cs typeface="Times New Roman" panose="02020603050405020304" pitchFamily="18" charset="0"/>
                  </a:rPr>
                  <a:t>Pb</a:t>
                </a:r>
                <a:r>
                  <a:rPr lang="en-US" sz="1200" b="1" baseline="0">
                    <a:latin typeface="Times New Roman" panose="02020603050405020304" pitchFamily="18" charset="0"/>
                    <a:cs typeface="Times New Roman" panose="02020603050405020304" pitchFamily="18" charset="0"/>
                  </a:rPr>
                  <a:t> in fescue  tissues </a:t>
                </a:r>
                <a:r>
                  <a:rPr lang="en-US" sz="1200" b="1">
                    <a:latin typeface="Times New Roman" panose="02020603050405020304" pitchFamily="18" charset="0"/>
                    <a:cs typeface="Times New Roman" panose="02020603050405020304" pitchFamily="18" charset="0"/>
                  </a:rPr>
                  <a:t> (</a:t>
                </a:r>
                <a:r>
                  <a:rPr lang="en-US"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mg/kg</a:t>
                </a:r>
                <a:r>
                  <a:rPr lang="en-US" sz="1200" b="1">
                    <a:latin typeface="Times New Roman" panose="02020603050405020304" pitchFamily="18" charset="0"/>
                    <a:cs typeface="Times New Roman" panose="02020603050405020304" pitchFamily="18" charset="0"/>
                  </a:rPr>
                  <a:t>)</a:t>
                </a:r>
              </a:p>
            </c:rich>
          </c:tx>
          <c:layout>
            <c:manualLayout>
              <c:xMode val="edge"/>
              <c:yMode val="edge"/>
              <c:x val="6.1639990689650453E-3"/>
              <c:y val="0.13238429942019958"/>
            </c:manualLayout>
          </c:layout>
          <c:overlay val="0"/>
        </c:title>
        <c:numFmt formatCode="General" sourceLinked="1"/>
        <c:majorTickMark val="out"/>
        <c:minorTickMark val="none"/>
        <c:tickLblPos val="nextTo"/>
        <c:crossAx val="135149056"/>
        <c:crosses val="autoZero"/>
        <c:crossBetween val="between"/>
      </c:valAx>
    </c:plotArea>
    <c:legend>
      <c:legendPos val="r"/>
      <c:layout>
        <c:manualLayout>
          <c:xMode val="edge"/>
          <c:yMode val="edge"/>
          <c:x val="0.38375470214237667"/>
          <c:y val="0.11198664303087769"/>
          <c:w val="0.3524900967240206"/>
          <c:h val="0.25246650451416086"/>
        </c:manualLayout>
      </c:layout>
      <c:overlay val="0"/>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25238541933162"/>
          <c:y val="4.9223454398043175E-2"/>
          <c:w val="0.78020372002236182"/>
          <c:h val="0.79979326924001848"/>
        </c:manualLayout>
      </c:layout>
      <c:barChart>
        <c:barDir val="col"/>
        <c:grouping val="clustered"/>
        <c:varyColors val="0"/>
        <c:ser>
          <c:idx val="0"/>
          <c:order val="0"/>
          <c:tx>
            <c:strRef>
              <c:f>Sheet1!$A$2</c:f>
              <c:strCache>
                <c:ptCount val="1"/>
                <c:pt idx="0">
                  <c:v>Shoot before EDTA</c:v>
                </c:pt>
              </c:strCache>
            </c:strRef>
          </c:tx>
          <c:invertIfNegative val="0"/>
          <c:errBars>
            <c:errBarType val="both"/>
            <c:errValType val="cust"/>
            <c:noEndCap val="0"/>
            <c:plus>
              <c:numRef>
                <c:f>Sheet1!$E$2:$G$2</c:f>
                <c:numCache>
                  <c:formatCode>General</c:formatCode>
                  <c:ptCount val="3"/>
                  <c:pt idx="0">
                    <c:v>0.61</c:v>
                  </c:pt>
                  <c:pt idx="1">
                    <c:v>0.38</c:v>
                  </c:pt>
                  <c:pt idx="2">
                    <c:v>0.7</c:v>
                  </c:pt>
                </c:numCache>
              </c:numRef>
            </c:plus>
            <c:minus>
              <c:numRef>
                <c:f>Sheet1!$E$2:$G$2</c:f>
                <c:numCache>
                  <c:formatCode>General</c:formatCode>
                  <c:ptCount val="3"/>
                  <c:pt idx="0">
                    <c:v>0.61</c:v>
                  </c:pt>
                  <c:pt idx="1">
                    <c:v>0.38</c:v>
                  </c:pt>
                  <c:pt idx="2">
                    <c:v>0.7</c:v>
                  </c:pt>
                </c:numCache>
              </c:numRef>
            </c:minus>
          </c:errBars>
          <c:cat>
            <c:strRef>
              <c:f>Sheet1!$B$1:$D$1</c:f>
              <c:strCache>
                <c:ptCount val="3"/>
                <c:pt idx="0">
                  <c:v>Bailey</c:v>
                </c:pt>
                <c:pt idx="1">
                  <c:v>W.Craig</c:v>
                </c:pt>
                <c:pt idx="2">
                  <c:v>Hackberry</c:v>
                </c:pt>
              </c:strCache>
            </c:strRef>
          </c:cat>
          <c:val>
            <c:numRef>
              <c:f>Sheet1!$B$2:$D$2</c:f>
              <c:numCache>
                <c:formatCode>General</c:formatCode>
                <c:ptCount val="3"/>
                <c:pt idx="0">
                  <c:v>7.7</c:v>
                </c:pt>
                <c:pt idx="1">
                  <c:v>7.1</c:v>
                </c:pt>
                <c:pt idx="2">
                  <c:v>9.5</c:v>
                </c:pt>
              </c:numCache>
            </c:numRef>
          </c:val>
        </c:ser>
        <c:ser>
          <c:idx val="1"/>
          <c:order val="1"/>
          <c:tx>
            <c:strRef>
              <c:f>Sheet1!$A$3</c:f>
              <c:strCache>
                <c:ptCount val="1"/>
                <c:pt idx="0">
                  <c:v>Shoot after EDTA</c:v>
                </c:pt>
              </c:strCache>
            </c:strRef>
          </c:tx>
          <c:invertIfNegative val="0"/>
          <c:errBars>
            <c:errBarType val="both"/>
            <c:errValType val="cust"/>
            <c:noEndCap val="0"/>
            <c:plus>
              <c:numRef>
                <c:f>Sheet1!$E$3:$G$3</c:f>
                <c:numCache>
                  <c:formatCode>General</c:formatCode>
                  <c:ptCount val="3"/>
                  <c:pt idx="0">
                    <c:v>1.91</c:v>
                  </c:pt>
                  <c:pt idx="1">
                    <c:v>0.32</c:v>
                  </c:pt>
                  <c:pt idx="2">
                    <c:v>0.31</c:v>
                  </c:pt>
                </c:numCache>
              </c:numRef>
            </c:plus>
            <c:minus>
              <c:numRef>
                <c:f>Sheet1!$E$3:$G$3</c:f>
                <c:numCache>
                  <c:formatCode>General</c:formatCode>
                  <c:ptCount val="3"/>
                  <c:pt idx="0">
                    <c:v>1.91</c:v>
                  </c:pt>
                  <c:pt idx="1">
                    <c:v>0.32</c:v>
                  </c:pt>
                  <c:pt idx="2">
                    <c:v>0.31</c:v>
                  </c:pt>
                </c:numCache>
              </c:numRef>
            </c:minus>
          </c:errBars>
          <c:cat>
            <c:strRef>
              <c:f>Sheet1!$B$1:$D$1</c:f>
              <c:strCache>
                <c:ptCount val="3"/>
                <c:pt idx="0">
                  <c:v>Bailey</c:v>
                </c:pt>
                <c:pt idx="1">
                  <c:v>W.Craig</c:v>
                </c:pt>
                <c:pt idx="2">
                  <c:v>Hackberry</c:v>
                </c:pt>
              </c:strCache>
            </c:strRef>
          </c:cat>
          <c:val>
            <c:numRef>
              <c:f>Sheet1!$B$3:$D$3</c:f>
              <c:numCache>
                <c:formatCode>General</c:formatCode>
                <c:ptCount val="3"/>
                <c:pt idx="0">
                  <c:v>32.17</c:v>
                </c:pt>
                <c:pt idx="1">
                  <c:v>29.15</c:v>
                </c:pt>
                <c:pt idx="2">
                  <c:v>56.71</c:v>
                </c:pt>
              </c:numCache>
            </c:numRef>
          </c:val>
        </c:ser>
        <c:ser>
          <c:idx val="2"/>
          <c:order val="2"/>
          <c:tx>
            <c:strRef>
              <c:f>Sheet1!$A$4</c:f>
              <c:strCache>
                <c:ptCount val="1"/>
                <c:pt idx="0">
                  <c:v>Root before EDTA</c:v>
                </c:pt>
              </c:strCache>
            </c:strRef>
          </c:tx>
          <c:invertIfNegative val="0"/>
          <c:errBars>
            <c:errBarType val="both"/>
            <c:errValType val="cust"/>
            <c:noEndCap val="0"/>
            <c:plus>
              <c:numRef>
                <c:f>Sheet1!$E$4:$G$4</c:f>
                <c:numCache>
                  <c:formatCode>General</c:formatCode>
                  <c:ptCount val="3"/>
                  <c:pt idx="0">
                    <c:v>4.4000000000000004</c:v>
                  </c:pt>
                  <c:pt idx="1">
                    <c:v>14.3</c:v>
                  </c:pt>
                  <c:pt idx="2">
                    <c:v>8.6999999999999993</c:v>
                  </c:pt>
                </c:numCache>
              </c:numRef>
            </c:plus>
            <c:minus>
              <c:numRef>
                <c:f>Sheet1!$E$4:$G$4</c:f>
                <c:numCache>
                  <c:formatCode>General</c:formatCode>
                  <c:ptCount val="3"/>
                  <c:pt idx="0">
                    <c:v>4.4000000000000004</c:v>
                  </c:pt>
                  <c:pt idx="1">
                    <c:v>14.3</c:v>
                  </c:pt>
                  <c:pt idx="2">
                    <c:v>8.6999999999999993</c:v>
                  </c:pt>
                </c:numCache>
              </c:numRef>
            </c:minus>
          </c:errBars>
          <c:cat>
            <c:strRef>
              <c:f>Sheet1!$B$1:$D$1</c:f>
              <c:strCache>
                <c:ptCount val="3"/>
                <c:pt idx="0">
                  <c:v>Bailey</c:v>
                </c:pt>
                <c:pt idx="1">
                  <c:v>W.Craig</c:v>
                </c:pt>
                <c:pt idx="2">
                  <c:v>Hackberry</c:v>
                </c:pt>
              </c:strCache>
            </c:strRef>
          </c:cat>
          <c:val>
            <c:numRef>
              <c:f>Sheet1!$B$4:$D$4</c:f>
              <c:numCache>
                <c:formatCode>General</c:formatCode>
                <c:ptCount val="3"/>
                <c:pt idx="0">
                  <c:v>89</c:v>
                </c:pt>
                <c:pt idx="1">
                  <c:v>73</c:v>
                </c:pt>
                <c:pt idx="2">
                  <c:v>114</c:v>
                </c:pt>
              </c:numCache>
            </c:numRef>
          </c:val>
        </c:ser>
        <c:ser>
          <c:idx val="3"/>
          <c:order val="3"/>
          <c:tx>
            <c:strRef>
              <c:f>Sheet1!$A$5</c:f>
              <c:strCache>
                <c:ptCount val="1"/>
                <c:pt idx="0">
                  <c:v>Root afterEDTA</c:v>
                </c:pt>
              </c:strCache>
            </c:strRef>
          </c:tx>
          <c:invertIfNegative val="0"/>
          <c:errBars>
            <c:errBarType val="both"/>
            <c:errValType val="cust"/>
            <c:noEndCap val="0"/>
            <c:plus>
              <c:numRef>
                <c:f>Sheet1!$E$5:$G$5</c:f>
                <c:numCache>
                  <c:formatCode>General</c:formatCode>
                  <c:ptCount val="3"/>
                  <c:pt idx="0">
                    <c:v>6.41</c:v>
                  </c:pt>
                  <c:pt idx="1">
                    <c:v>5.72</c:v>
                  </c:pt>
                  <c:pt idx="2">
                    <c:v>1.1100000000000001</c:v>
                  </c:pt>
                </c:numCache>
              </c:numRef>
            </c:plus>
            <c:minus>
              <c:numRef>
                <c:f>Sheet1!$E$5:$G$5</c:f>
                <c:numCache>
                  <c:formatCode>General</c:formatCode>
                  <c:ptCount val="3"/>
                  <c:pt idx="0">
                    <c:v>6.41</c:v>
                  </c:pt>
                  <c:pt idx="1">
                    <c:v>5.72</c:v>
                  </c:pt>
                  <c:pt idx="2">
                    <c:v>1.1100000000000001</c:v>
                  </c:pt>
                </c:numCache>
              </c:numRef>
            </c:minus>
          </c:errBars>
          <c:cat>
            <c:strRef>
              <c:f>Sheet1!$B$1:$D$1</c:f>
              <c:strCache>
                <c:ptCount val="3"/>
                <c:pt idx="0">
                  <c:v>Bailey</c:v>
                </c:pt>
                <c:pt idx="1">
                  <c:v>W.Craig</c:v>
                </c:pt>
                <c:pt idx="2">
                  <c:v>Hackberry</c:v>
                </c:pt>
              </c:strCache>
            </c:strRef>
          </c:cat>
          <c:val>
            <c:numRef>
              <c:f>Sheet1!$B$5:$D$5</c:f>
              <c:numCache>
                <c:formatCode>General</c:formatCode>
                <c:ptCount val="3"/>
                <c:pt idx="0">
                  <c:v>132</c:v>
                </c:pt>
                <c:pt idx="1">
                  <c:v>125</c:v>
                </c:pt>
                <c:pt idx="2">
                  <c:v>221</c:v>
                </c:pt>
              </c:numCache>
            </c:numRef>
          </c:val>
        </c:ser>
        <c:dLbls>
          <c:showLegendKey val="0"/>
          <c:showVal val="0"/>
          <c:showCatName val="0"/>
          <c:showSerName val="0"/>
          <c:showPercent val="0"/>
          <c:showBubbleSize val="0"/>
        </c:dLbls>
        <c:gapWidth val="150"/>
        <c:axId val="116043776"/>
        <c:axId val="116045696"/>
      </c:barChart>
      <c:catAx>
        <c:axId val="116043776"/>
        <c:scaling>
          <c:orientation val="minMax"/>
        </c:scaling>
        <c:delete val="0"/>
        <c:axPos val="b"/>
        <c:title>
          <c:tx>
            <c:rich>
              <a:bodyPr/>
              <a:lstStyle/>
              <a:p>
                <a:pPr>
                  <a:defRPr>
                    <a:latin typeface="Times New Roman" panose="02020603050405020304" pitchFamily="18" charset="0"/>
                    <a:cs typeface="Times New Roman" panose="02020603050405020304" pitchFamily="18" charset="0"/>
                  </a:defRPr>
                </a:pPr>
                <a:r>
                  <a:rPr lang="en-US" baseline="0">
                    <a:latin typeface="Times New Roman" panose="02020603050405020304" pitchFamily="18" charset="0"/>
                    <a:cs typeface="Times New Roman" panose="02020603050405020304" pitchFamily="18" charset="0"/>
                  </a:rPr>
                  <a:t>San Antonio soils</a:t>
                </a:r>
                <a:endParaRPr lang="en-US">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116045696"/>
        <c:crosses val="autoZero"/>
        <c:auto val="1"/>
        <c:lblAlgn val="ctr"/>
        <c:lblOffset val="100"/>
        <c:noMultiLvlLbl val="0"/>
      </c:catAx>
      <c:valAx>
        <c:axId val="116045696"/>
        <c:scaling>
          <c:orientation val="minMax"/>
        </c:scaling>
        <c:delete val="0"/>
        <c:axPos val="l"/>
        <c:title>
          <c:tx>
            <c:rich>
              <a:bodyPr rot="-5400000" vert="horz"/>
              <a:lstStyle/>
              <a:p>
                <a:pPr>
                  <a:defRPr>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Pb</a:t>
                </a:r>
                <a:r>
                  <a:rPr lang="en-US" baseline="0">
                    <a:latin typeface="Times New Roman" panose="02020603050405020304" pitchFamily="18" charset="0"/>
                    <a:cs typeface="Times New Roman" panose="02020603050405020304" pitchFamily="18" charset="0"/>
                  </a:rPr>
                  <a:t> concentration in vetiver tissues</a:t>
                </a:r>
                <a:r>
                  <a:rPr lang="en-US">
                    <a:latin typeface="Times New Roman" panose="02020603050405020304" pitchFamily="18" charset="0"/>
                    <a:cs typeface="Times New Roman" panose="02020603050405020304" pitchFamily="18" charset="0"/>
                  </a:rPr>
                  <a:t> (mg/ kg)</a:t>
                </a:r>
              </a:p>
            </c:rich>
          </c:tx>
          <c:layout>
            <c:manualLayout>
              <c:xMode val="edge"/>
              <c:yMode val="edge"/>
              <c:x val="5.6717415932299191E-4"/>
              <c:y val="0.1612363849614166"/>
            </c:manualLayout>
          </c:layout>
          <c:overlay val="0"/>
        </c:title>
        <c:numFmt formatCode="General" sourceLinked="1"/>
        <c:majorTickMark val="out"/>
        <c:minorTickMark val="none"/>
        <c:tickLblPos val="nextTo"/>
        <c:crossAx val="116043776"/>
        <c:crosses val="autoZero"/>
        <c:crossBetween val="between"/>
      </c:valAx>
    </c:plotArea>
    <c:legend>
      <c:legendPos val="r"/>
      <c:layout>
        <c:manualLayout>
          <c:xMode val="edge"/>
          <c:yMode val="edge"/>
          <c:x val="0.3273411757265281"/>
          <c:y val="4.9159563019224368E-2"/>
          <c:w val="0.40887676691016034"/>
          <c:h val="0.25246650451416086"/>
        </c:manualLayout>
      </c:layout>
      <c:overlay val="0"/>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54010037448246"/>
          <c:y val="8.5058326042578014E-2"/>
          <c:w val="0.78020372002236182"/>
          <c:h val="0.79979326924001848"/>
        </c:manualLayout>
      </c:layout>
      <c:barChart>
        <c:barDir val="col"/>
        <c:grouping val="clustered"/>
        <c:varyColors val="0"/>
        <c:ser>
          <c:idx val="0"/>
          <c:order val="0"/>
          <c:tx>
            <c:strRef>
              <c:f>Sheet1!$A$2</c:f>
              <c:strCache>
                <c:ptCount val="1"/>
                <c:pt idx="0">
                  <c:v>Shoot before EDTA</c:v>
                </c:pt>
              </c:strCache>
            </c:strRef>
          </c:tx>
          <c:invertIfNegative val="0"/>
          <c:errBars>
            <c:errBarType val="both"/>
            <c:errValType val="cust"/>
            <c:noEndCap val="0"/>
            <c:plus>
              <c:numRef>
                <c:f>Sheet1!$E$2:$G$2</c:f>
                <c:numCache>
                  <c:formatCode>General</c:formatCode>
                  <c:ptCount val="3"/>
                  <c:pt idx="0">
                    <c:v>0.21</c:v>
                  </c:pt>
                  <c:pt idx="1">
                    <c:v>0.18</c:v>
                  </c:pt>
                  <c:pt idx="2">
                    <c:v>0.14000000000000001</c:v>
                  </c:pt>
                </c:numCache>
              </c:numRef>
            </c:plus>
            <c:minus>
              <c:numRef>
                <c:f>Sheet1!$E$2:$G$2</c:f>
                <c:numCache>
                  <c:formatCode>General</c:formatCode>
                  <c:ptCount val="3"/>
                  <c:pt idx="0">
                    <c:v>0.21</c:v>
                  </c:pt>
                  <c:pt idx="1">
                    <c:v>0.18</c:v>
                  </c:pt>
                  <c:pt idx="2">
                    <c:v>0.14000000000000001</c:v>
                  </c:pt>
                </c:numCache>
              </c:numRef>
            </c:minus>
          </c:errBars>
          <c:cat>
            <c:strRef>
              <c:f>Sheet1!$B$1:$D$1</c:f>
              <c:strCache>
                <c:ptCount val="3"/>
                <c:pt idx="0">
                  <c:v>Bailey</c:v>
                </c:pt>
                <c:pt idx="1">
                  <c:v>W.Craig</c:v>
                </c:pt>
                <c:pt idx="2">
                  <c:v>Hackberry</c:v>
                </c:pt>
              </c:strCache>
            </c:strRef>
          </c:cat>
          <c:val>
            <c:numRef>
              <c:f>Sheet1!$B$2:$D$2</c:f>
              <c:numCache>
                <c:formatCode>General</c:formatCode>
                <c:ptCount val="3"/>
                <c:pt idx="0">
                  <c:v>3.52</c:v>
                </c:pt>
                <c:pt idx="1">
                  <c:v>4.24</c:v>
                </c:pt>
                <c:pt idx="2">
                  <c:v>4.9400000000000004</c:v>
                </c:pt>
              </c:numCache>
            </c:numRef>
          </c:val>
        </c:ser>
        <c:ser>
          <c:idx val="1"/>
          <c:order val="1"/>
          <c:tx>
            <c:strRef>
              <c:f>Sheet1!$A$3</c:f>
              <c:strCache>
                <c:ptCount val="1"/>
                <c:pt idx="0">
                  <c:v>Shoot after EDTA</c:v>
                </c:pt>
              </c:strCache>
            </c:strRef>
          </c:tx>
          <c:invertIfNegative val="0"/>
          <c:errBars>
            <c:errBarType val="both"/>
            <c:errValType val="cust"/>
            <c:noEndCap val="0"/>
            <c:plus>
              <c:numRef>
                <c:f>Sheet1!$E$3:$G$3</c:f>
                <c:numCache>
                  <c:formatCode>General</c:formatCode>
                  <c:ptCount val="3"/>
                  <c:pt idx="0">
                    <c:v>0.73</c:v>
                  </c:pt>
                  <c:pt idx="1">
                    <c:v>0.12</c:v>
                  </c:pt>
                  <c:pt idx="2">
                    <c:v>2.54</c:v>
                  </c:pt>
                </c:numCache>
              </c:numRef>
            </c:plus>
            <c:minus>
              <c:numRef>
                <c:f>Sheet1!$E$3:$G$3</c:f>
                <c:numCache>
                  <c:formatCode>General</c:formatCode>
                  <c:ptCount val="3"/>
                  <c:pt idx="0">
                    <c:v>0.73</c:v>
                  </c:pt>
                  <c:pt idx="1">
                    <c:v>0.12</c:v>
                  </c:pt>
                  <c:pt idx="2">
                    <c:v>2.54</c:v>
                  </c:pt>
                </c:numCache>
              </c:numRef>
            </c:minus>
          </c:errBars>
          <c:cat>
            <c:strRef>
              <c:f>Sheet1!$B$1:$D$1</c:f>
              <c:strCache>
                <c:ptCount val="3"/>
                <c:pt idx="0">
                  <c:v>Bailey</c:v>
                </c:pt>
                <c:pt idx="1">
                  <c:v>W.Craig</c:v>
                </c:pt>
                <c:pt idx="2">
                  <c:v>Hackberry</c:v>
                </c:pt>
              </c:strCache>
            </c:strRef>
          </c:cat>
          <c:val>
            <c:numRef>
              <c:f>Sheet1!$B$3:$D$3</c:f>
              <c:numCache>
                <c:formatCode>General</c:formatCode>
                <c:ptCount val="3"/>
                <c:pt idx="0">
                  <c:v>8.61</c:v>
                </c:pt>
                <c:pt idx="1">
                  <c:v>7.42</c:v>
                </c:pt>
                <c:pt idx="2">
                  <c:v>11.93</c:v>
                </c:pt>
              </c:numCache>
            </c:numRef>
          </c:val>
        </c:ser>
        <c:ser>
          <c:idx val="2"/>
          <c:order val="2"/>
          <c:tx>
            <c:strRef>
              <c:f>Sheet1!$A$4</c:f>
              <c:strCache>
                <c:ptCount val="1"/>
                <c:pt idx="0">
                  <c:v>Root before EDTA </c:v>
                </c:pt>
              </c:strCache>
            </c:strRef>
          </c:tx>
          <c:invertIfNegative val="0"/>
          <c:errBars>
            <c:errBarType val="both"/>
            <c:errValType val="cust"/>
            <c:noEndCap val="0"/>
            <c:plus>
              <c:numRef>
                <c:f>Sheet1!$E$4:$G$4</c:f>
                <c:numCache>
                  <c:formatCode>General</c:formatCode>
                  <c:ptCount val="3"/>
                  <c:pt idx="0">
                    <c:v>1.24</c:v>
                  </c:pt>
                  <c:pt idx="1">
                    <c:v>2.04</c:v>
                  </c:pt>
                  <c:pt idx="2">
                    <c:v>1.65</c:v>
                  </c:pt>
                </c:numCache>
              </c:numRef>
            </c:plus>
            <c:minus>
              <c:numRef>
                <c:f>Sheet1!$E$4:$G$4</c:f>
                <c:numCache>
                  <c:formatCode>General</c:formatCode>
                  <c:ptCount val="3"/>
                  <c:pt idx="0">
                    <c:v>1.24</c:v>
                  </c:pt>
                  <c:pt idx="1">
                    <c:v>2.04</c:v>
                  </c:pt>
                  <c:pt idx="2">
                    <c:v>1.65</c:v>
                  </c:pt>
                </c:numCache>
              </c:numRef>
            </c:minus>
          </c:errBars>
          <c:cat>
            <c:strRef>
              <c:f>Sheet1!$B$1:$D$1</c:f>
              <c:strCache>
                <c:ptCount val="3"/>
                <c:pt idx="0">
                  <c:v>Bailey</c:v>
                </c:pt>
                <c:pt idx="1">
                  <c:v>W.Craig</c:v>
                </c:pt>
                <c:pt idx="2">
                  <c:v>Hackberry</c:v>
                </c:pt>
              </c:strCache>
            </c:strRef>
          </c:cat>
          <c:val>
            <c:numRef>
              <c:f>Sheet1!$B$4:$D$4</c:f>
              <c:numCache>
                <c:formatCode>General</c:formatCode>
                <c:ptCount val="3"/>
                <c:pt idx="0">
                  <c:v>10.42</c:v>
                </c:pt>
                <c:pt idx="1">
                  <c:v>11.63</c:v>
                </c:pt>
                <c:pt idx="2">
                  <c:v>13.61</c:v>
                </c:pt>
              </c:numCache>
            </c:numRef>
          </c:val>
        </c:ser>
        <c:ser>
          <c:idx val="3"/>
          <c:order val="3"/>
          <c:tx>
            <c:strRef>
              <c:f>Sheet1!$A$5</c:f>
              <c:strCache>
                <c:ptCount val="1"/>
                <c:pt idx="0">
                  <c:v>Root after EDTA </c:v>
                </c:pt>
              </c:strCache>
            </c:strRef>
          </c:tx>
          <c:invertIfNegative val="0"/>
          <c:errBars>
            <c:errBarType val="both"/>
            <c:errValType val="cust"/>
            <c:noEndCap val="0"/>
            <c:plus>
              <c:numRef>
                <c:f>Sheet1!$E$5:$G$5</c:f>
                <c:numCache>
                  <c:formatCode>General</c:formatCode>
                  <c:ptCount val="3"/>
                  <c:pt idx="0">
                    <c:v>2.72</c:v>
                  </c:pt>
                  <c:pt idx="1">
                    <c:v>2.54</c:v>
                  </c:pt>
                  <c:pt idx="2">
                    <c:v>3.32</c:v>
                  </c:pt>
                </c:numCache>
              </c:numRef>
            </c:plus>
            <c:minus>
              <c:numRef>
                <c:f>Sheet1!$E$5:$G$5</c:f>
                <c:numCache>
                  <c:formatCode>General</c:formatCode>
                  <c:ptCount val="3"/>
                  <c:pt idx="0">
                    <c:v>2.72</c:v>
                  </c:pt>
                  <c:pt idx="1">
                    <c:v>2.54</c:v>
                  </c:pt>
                  <c:pt idx="2">
                    <c:v>3.32</c:v>
                  </c:pt>
                </c:numCache>
              </c:numRef>
            </c:minus>
          </c:errBars>
          <c:cat>
            <c:strRef>
              <c:f>Sheet1!$B$1:$D$1</c:f>
              <c:strCache>
                <c:ptCount val="3"/>
                <c:pt idx="0">
                  <c:v>Bailey</c:v>
                </c:pt>
                <c:pt idx="1">
                  <c:v>W.Craig</c:v>
                </c:pt>
                <c:pt idx="2">
                  <c:v>Hackberry</c:v>
                </c:pt>
              </c:strCache>
            </c:strRef>
          </c:cat>
          <c:val>
            <c:numRef>
              <c:f>Sheet1!$B$5:$D$5</c:f>
              <c:numCache>
                <c:formatCode>General</c:formatCode>
                <c:ptCount val="3"/>
                <c:pt idx="0">
                  <c:v>15.01</c:v>
                </c:pt>
                <c:pt idx="1">
                  <c:v>11.93</c:v>
                </c:pt>
                <c:pt idx="2">
                  <c:v>14.81</c:v>
                </c:pt>
              </c:numCache>
            </c:numRef>
          </c:val>
        </c:ser>
        <c:dLbls>
          <c:showLegendKey val="0"/>
          <c:showVal val="0"/>
          <c:showCatName val="0"/>
          <c:showSerName val="0"/>
          <c:showPercent val="0"/>
          <c:showBubbleSize val="0"/>
        </c:dLbls>
        <c:gapWidth val="150"/>
        <c:axId val="116119424"/>
        <c:axId val="116121600"/>
      </c:barChart>
      <c:catAx>
        <c:axId val="116119424"/>
        <c:scaling>
          <c:orientation val="minMax"/>
        </c:scaling>
        <c:delete val="0"/>
        <c:axPos val="b"/>
        <c:title>
          <c:tx>
            <c:rich>
              <a:bodyPr/>
              <a:lstStyle/>
              <a:p>
                <a:pPr>
                  <a:defRPr>
                    <a:latin typeface="Times New Roman" panose="02020603050405020304" pitchFamily="18" charset="0"/>
                    <a:cs typeface="Times New Roman" panose="02020603050405020304" pitchFamily="18" charset="0"/>
                  </a:defRPr>
                </a:pPr>
                <a:r>
                  <a:rPr lang="en-US" baseline="0">
                    <a:latin typeface="Times New Roman" panose="02020603050405020304" pitchFamily="18" charset="0"/>
                    <a:cs typeface="Times New Roman" panose="02020603050405020304" pitchFamily="18" charset="0"/>
                  </a:rPr>
                  <a:t>San Antonio soils</a:t>
                </a:r>
                <a:endParaRPr lang="en-US">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116121600"/>
        <c:crosses val="autoZero"/>
        <c:auto val="1"/>
        <c:lblAlgn val="ctr"/>
        <c:lblOffset val="100"/>
        <c:noMultiLvlLbl val="0"/>
      </c:catAx>
      <c:valAx>
        <c:axId val="116121600"/>
        <c:scaling>
          <c:orientation val="minMax"/>
        </c:scaling>
        <c:delete val="0"/>
        <c:axPos val="l"/>
        <c:title>
          <c:tx>
            <c:rich>
              <a:bodyPr rot="-5400000" vert="horz"/>
              <a:lstStyle/>
              <a:p>
                <a:pPr>
                  <a:defRPr>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Pb</a:t>
                </a:r>
                <a:r>
                  <a:rPr lang="en-US" baseline="0">
                    <a:latin typeface="Times New Roman" panose="02020603050405020304" pitchFamily="18" charset="0"/>
                    <a:cs typeface="Times New Roman" panose="02020603050405020304" pitchFamily="18" charset="0"/>
                  </a:rPr>
                  <a:t> concentration in fescue tissues</a:t>
                </a:r>
                <a:r>
                  <a:rPr lang="en-US">
                    <a:latin typeface="Times New Roman" panose="02020603050405020304" pitchFamily="18" charset="0"/>
                    <a:cs typeface="Times New Roman" panose="02020603050405020304" pitchFamily="18" charset="0"/>
                  </a:rPr>
                  <a:t> (mg/ kg)</a:t>
                </a:r>
              </a:p>
            </c:rich>
          </c:tx>
          <c:layout>
            <c:manualLayout>
              <c:xMode val="edge"/>
              <c:yMode val="edge"/>
              <c:x val="5.2575305343149796E-2"/>
              <c:y val="0.16098748127688228"/>
            </c:manualLayout>
          </c:layout>
          <c:overlay val="0"/>
        </c:title>
        <c:numFmt formatCode="General" sourceLinked="1"/>
        <c:majorTickMark val="out"/>
        <c:minorTickMark val="none"/>
        <c:tickLblPos val="nextTo"/>
        <c:crossAx val="116119424"/>
        <c:crosses val="autoZero"/>
        <c:crossBetween val="between"/>
      </c:valAx>
    </c:plotArea>
    <c:legend>
      <c:legendPos val="r"/>
      <c:layout>
        <c:manualLayout>
          <c:xMode val="edge"/>
          <c:yMode val="edge"/>
          <c:x val="0.42226252404370035"/>
          <c:y val="3.8688213711505957E-2"/>
          <c:w val="0.35391076115485565"/>
          <c:h val="0.25246650451416086"/>
        </c:manualLayout>
      </c:layout>
      <c:overlay val="0"/>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Sheet1!$D$11</c:f>
              <c:strCache>
                <c:ptCount val="1"/>
                <c:pt idx="0">
                  <c:v>Vetiver</c:v>
                </c:pt>
              </c:strCache>
            </c:strRef>
          </c:tx>
          <c:invertIfNegative val="0"/>
          <c:cat>
            <c:strRef>
              <c:f>Sheet1!$C$12:$C$14</c:f>
              <c:strCache>
                <c:ptCount val="3"/>
                <c:pt idx="0">
                  <c:v>Bailey</c:v>
                </c:pt>
                <c:pt idx="1">
                  <c:v>Craig</c:v>
                </c:pt>
                <c:pt idx="2">
                  <c:v>Hackberry</c:v>
                </c:pt>
              </c:strCache>
            </c:strRef>
          </c:cat>
          <c:val>
            <c:numRef>
              <c:f>Sheet1!$D$12:$D$14</c:f>
              <c:numCache>
                <c:formatCode>0.0</c:formatCode>
                <c:ptCount val="3"/>
                <c:pt idx="0">
                  <c:v>19.397363465160076</c:v>
                </c:pt>
                <c:pt idx="1">
                  <c:v>17.906066536203522</c:v>
                </c:pt>
                <c:pt idx="2">
                  <c:v>22.535211267605632</c:v>
                </c:pt>
              </c:numCache>
            </c:numRef>
          </c:val>
        </c:ser>
        <c:ser>
          <c:idx val="1"/>
          <c:order val="1"/>
          <c:tx>
            <c:strRef>
              <c:f>Sheet1!$E$11</c:f>
              <c:strCache>
                <c:ptCount val="1"/>
                <c:pt idx="0">
                  <c:v>Fescue</c:v>
                </c:pt>
              </c:strCache>
            </c:strRef>
          </c:tx>
          <c:invertIfNegative val="0"/>
          <c:cat>
            <c:strRef>
              <c:f>Sheet1!$C$12:$C$14</c:f>
              <c:strCache>
                <c:ptCount val="3"/>
                <c:pt idx="0">
                  <c:v>Bailey</c:v>
                </c:pt>
                <c:pt idx="1">
                  <c:v>Craig</c:v>
                </c:pt>
                <c:pt idx="2">
                  <c:v>Hackberry</c:v>
                </c:pt>
              </c:strCache>
            </c:strRef>
          </c:cat>
          <c:val>
            <c:numRef>
              <c:f>Sheet1!$E$12:$E$14</c:f>
              <c:numCache>
                <c:formatCode>0.0</c:formatCode>
                <c:ptCount val="3"/>
                <c:pt idx="0">
                  <c:v>5.900816070307596</c:v>
                </c:pt>
                <c:pt idx="1">
                  <c:v>2.6418786692759295</c:v>
                </c:pt>
                <c:pt idx="2">
                  <c:v>4.5981772990886496</c:v>
                </c:pt>
              </c:numCache>
            </c:numRef>
          </c:val>
        </c:ser>
        <c:dLbls>
          <c:showLegendKey val="0"/>
          <c:showVal val="0"/>
          <c:showCatName val="0"/>
          <c:showSerName val="0"/>
          <c:showPercent val="0"/>
          <c:showBubbleSize val="0"/>
        </c:dLbls>
        <c:gapWidth val="150"/>
        <c:axId val="115732480"/>
        <c:axId val="115734016"/>
      </c:barChart>
      <c:catAx>
        <c:axId val="115732480"/>
        <c:scaling>
          <c:orientation val="minMax"/>
        </c:scaling>
        <c:delete val="0"/>
        <c:axPos val="b"/>
        <c:majorTickMark val="out"/>
        <c:minorTickMark val="none"/>
        <c:tickLblPos val="nextTo"/>
        <c:txPr>
          <a:bodyPr/>
          <a:lstStyle/>
          <a:p>
            <a:pPr>
              <a:defRPr sz="1400" b="1">
                <a:latin typeface="Times New Roman" panose="02020603050405020304" pitchFamily="18" charset="0"/>
                <a:cs typeface="Times New Roman" panose="02020603050405020304" pitchFamily="18" charset="0"/>
              </a:defRPr>
            </a:pPr>
            <a:endParaRPr lang="en-US"/>
          </a:p>
        </c:txPr>
        <c:crossAx val="115734016"/>
        <c:crosses val="autoZero"/>
        <c:auto val="1"/>
        <c:lblAlgn val="ctr"/>
        <c:lblOffset val="100"/>
        <c:noMultiLvlLbl val="0"/>
      </c:catAx>
      <c:valAx>
        <c:axId val="115734016"/>
        <c:scaling>
          <c:orientation val="minMax"/>
        </c:scaling>
        <c:delete val="0"/>
        <c:axPos val="l"/>
        <c:title>
          <c:tx>
            <c:rich>
              <a:bodyPr rot="-5400000" vert="horz"/>
              <a:lstStyle/>
              <a:p>
                <a:pPr>
                  <a:defRPr sz="1400" b="1">
                    <a:latin typeface="Times New Roman" panose="02020603050405020304" pitchFamily="18" charset="0"/>
                    <a:cs typeface="Times New Roman" panose="02020603050405020304" pitchFamily="18" charset="0"/>
                  </a:defRPr>
                </a:pPr>
                <a:r>
                  <a:rPr lang="en-US" sz="1400" b="1">
                    <a:latin typeface="Times New Roman" panose="02020603050405020304" pitchFamily="18" charset="0"/>
                    <a:cs typeface="Times New Roman" panose="02020603050405020304" pitchFamily="18" charset="0"/>
                  </a:rPr>
                  <a:t>Percent</a:t>
                </a:r>
                <a:r>
                  <a:rPr lang="en-US" sz="1400" b="1" baseline="0">
                    <a:latin typeface="Times New Roman" panose="02020603050405020304" pitchFamily="18" charset="0"/>
                    <a:cs typeface="Times New Roman" panose="02020603050405020304" pitchFamily="18" charset="0"/>
                  </a:rPr>
                  <a:t> removal</a:t>
                </a:r>
                <a:endParaRPr lang="en-US" sz="1400" b="1">
                  <a:latin typeface="Times New Roman" panose="02020603050405020304" pitchFamily="18" charset="0"/>
                  <a:cs typeface="Times New Roman" panose="02020603050405020304" pitchFamily="18" charset="0"/>
                </a:endParaRPr>
              </a:p>
            </c:rich>
          </c:tx>
          <c:layout/>
          <c:overlay val="0"/>
        </c:title>
        <c:numFmt formatCode="0.0" sourceLinked="1"/>
        <c:majorTickMark val="out"/>
        <c:minorTickMark val="none"/>
        <c:tickLblPos val="nextTo"/>
        <c:txPr>
          <a:bodyPr/>
          <a:lstStyle/>
          <a:p>
            <a:pPr>
              <a:defRPr sz="1200" b="1"/>
            </a:pPr>
            <a:endParaRPr lang="en-US"/>
          </a:p>
        </c:txPr>
        <c:crossAx val="115732480"/>
        <c:crosses val="autoZero"/>
        <c:crossBetween val="between"/>
      </c:valAx>
    </c:plotArea>
    <c:legend>
      <c:legendPos val="r"/>
      <c:layout>
        <c:manualLayout>
          <c:xMode val="edge"/>
          <c:yMode val="edge"/>
          <c:x val="0.81822710840390223"/>
          <c:y val="3.8944727497298132E-2"/>
          <c:w val="0.16416282870301588"/>
          <c:h val="0.15086871494004425"/>
        </c:manualLayout>
      </c:layout>
      <c:overlay val="0"/>
      <c:txPr>
        <a:bodyPr/>
        <a:lstStyle/>
        <a:p>
          <a:pPr>
            <a:defRPr sz="120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E731C4E-2727-41F7-8BE3-20DB4791BEAC}" type="datetimeFigureOut">
              <a:rPr lang="en-US" smtClean="0"/>
              <a:t>10/27/2014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3721FC8-C609-4E3D-82F4-F44E9283B10F}" type="slidenum">
              <a:rPr lang="en-US" smtClean="0"/>
              <a:t>‹#›</a:t>
            </a:fld>
            <a:endParaRPr lang="en-US"/>
          </a:p>
        </p:txBody>
      </p:sp>
    </p:spTree>
    <p:extLst>
      <p:ext uri="{BB962C8B-B14F-4D97-AF65-F5344CB8AC3E}">
        <p14:creationId xmlns:p14="http://schemas.microsoft.com/office/powerpoint/2010/main" val="122162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4C8A81E-92A0-43CD-88AE-4505964B0FE9}" type="datetimeFigureOut">
              <a:rPr lang="en-US" smtClean="0"/>
              <a:t>10/27/2014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A029C7D-78F6-4D9E-A2AF-C1837CE88AB6}" type="slidenum">
              <a:rPr lang="en-US" smtClean="0"/>
              <a:t>‹#›</a:t>
            </a:fld>
            <a:endParaRPr lang="en-US"/>
          </a:p>
        </p:txBody>
      </p:sp>
    </p:spTree>
    <p:extLst>
      <p:ext uri="{BB962C8B-B14F-4D97-AF65-F5344CB8AC3E}">
        <p14:creationId xmlns:p14="http://schemas.microsoft.com/office/powerpoint/2010/main" val="341311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29C7D-78F6-4D9E-A2AF-C1837CE88AB6}" type="slidenum">
              <a:rPr lang="en-US" smtClean="0"/>
              <a:t>1</a:t>
            </a:fld>
            <a:endParaRPr lang="en-US"/>
          </a:p>
        </p:txBody>
      </p:sp>
    </p:spTree>
    <p:extLst>
      <p:ext uri="{BB962C8B-B14F-4D97-AF65-F5344CB8AC3E}">
        <p14:creationId xmlns:p14="http://schemas.microsoft.com/office/powerpoint/2010/main" val="190716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29C7D-78F6-4D9E-A2AF-C1837CE88AB6}" type="slidenum">
              <a:rPr lang="en-US" smtClean="0"/>
              <a:t>2</a:t>
            </a:fld>
            <a:endParaRPr lang="en-US"/>
          </a:p>
        </p:txBody>
      </p:sp>
    </p:spTree>
    <p:extLst>
      <p:ext uri="{BB962C8B-B14F-4D97-AF65-F5344CB8AC3E}">
        <p14:creationId xmlns:p14="http://schemas.microsoft.com/office/powerpoint/2010/main" val="200142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29C7D-78F6-4D9E-A2AF-C1837CE88AB6}" type="slidenum">
              <a:rPr lang="en-US" smtClean="0"/>
              <a:t>3</a:t>
            </a:fld>
            <a:endParaRPr lang="en-US"/>
          </a:p>
        </p:txBody>
      </p:sp>
    </p:spTree>
    <p:extLst>
      <p:ext uri="{BB962C8B-B14F-4D97-AF65-F5344CB8AC3E}">
        <p14:creationId xmlns:p14="http://schemas.microsoft.com/office/powerpoint/2010/main" val="331250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04900" y="706438"/>
            <a:ext cx="4648200" cy="3486150"/>
          </a:xfrm>
          <a:solidFill>
            <a:srgbClr val="FFFFFF"/>
          </a:solidFill>
          <a:ln>
            <a:solidFill>
              <a:srgbClr val="000000"/>
            </a:solidFill>
            <a:miter lim="800000"/>
          </a:ln>
        </p:spPr>
      </p:sp>
      <p:sp>
        <p:nvSpPr>
          <p:cNvPr id="37891" name="Rectangle 2"/>
          <p:cNvSpPr>
            <a:spLocks noGrp="1" noChangeArrowheads="1"/>
          </p:cNvSpPr>
          <p:nvPr>
            <p:ph type="body" idx="1"/>
          </p:nvPr>
        </p:nvSpPr>
        <p:spPr>
          <a:xfrm>
            <a:off x="685800" y="4415790"/>
            <a:ext cx="5486400" cy="418338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CDBB4DDD-33FA-4246-8D7C-530238E02ECF}" type="slidenum">
              <a:rPr lang="en-US" smtClean="0">
                <a:cs typeface="Arial" charset="0"/>
              </a:rPr>
              <a:pPr/>
              <a:t>13</a:t>
            </a:fld>
            <a:endParaRPr lang="en-US" smtClean="0">
              <a:cs typeface="Arial"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lgn="just" eaLnBrk="1" hangingPunct="1"/>
            <a:r>
              <a:rPr lang="en-US" sz="1600" smtClean="0">
                <a:latin typeface="Times New Roman" pitchFamily="18" charset="0"/>
              </a:rPr>
              <a:t>We used two soils, one from each location, with varying soil properties and similar soil Pb concentrations of about 1500 mg /kg soil. Baltimore soil is a slightly acidic soil with low levels of clay and carbonate, while San Antonio soil is an alkaline soil with high levels of clay, carbonate and calcium. Greenhouse Pb-phytoextraction studies were carried out in packed soil columns made of PVC (15” high x 6” diameter). Each column is filled with 7 inches height of play sand, followed by 6 inches of Pb-paint contaminated residential soil. Vetiver grass was grown in the columns with recommended water and nutrient supply. At the end of 2nd month, EDTA and EDDS were added at 0, 5, 10, and 15 mmol kg-1. Ten days after the addition of chelates, plants were harvested and being analyzed for Pb uptake and thiol content.</a:t>
            </a:r>
          </a:p>
          <a:p>
            <a:pPr eaLnBrk="1" hangingPunct="1"/>
            <a:endParaRPr lang="en-US" sz="1600" smtClean="0">
              <a:latin typeface="Times New Roman" pitchFamily="18" charset="0"/>
            </a:endParaRP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29C7D-78F6-4D9E-A2AF-C1837CE88AB6}" type="slidenum">
              <a:rPr lang="en-US" smtClean="0"/>
              <a:t>29</a:t>
            </a:fld>
            <a:endParaRPr lang="en-US"/>
          </a:p>
        </p:txBody>
      </p:sp>
    </p:spTree>
    <p:extLst>
      <p:ext uri="{BB962C8B-B14F-4D97-AF65-F5344CB8AC3E}">
        <p14:creationId xmlns:p14="http://schemas.microsoft.com/office/powerpoint/2010/main" val="201298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7B5ACC-4B95-475A-9491-8BC2E13F81D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8900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B5ACC-4B95-475A-9491-8BC2E13F81D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32734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B5ACC-4B95-475A-9491-8BC2E13F81D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3027828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543CB0F0-F614-4BFC-80E8-74F8B2FD4FE3}" type="slidenum">
              <a:rPr lang="en-US"/>
              <a:pPr>
                <a:defRPr/>
              </a:pPr>
              <a:t>‹#›</a:t>
            </a:fld>
            <a:endParaRPr lang="en-US"/>
          </a:p>
        </p:txBody>
      </p:sp>
    </p:spTree>
    <p:extLst>
      <p:ext uri="{BB962C8B-B14F-4D97-AF65-F5344CB8AC3E}">
        <p14:creationId xmlns:p14="http://schemas.microsoft.com/office/powerpoint/2010/main" val="213554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8D074E93-30AB-4730-88D7-B3E9EFED6ADF}" type="slidenum">
              <a:rPr lang="en-US"/>
              <a:pPr>
                <a:defRPr/>
              </a:pPr>
              <a:t>‹#›</a:t>
            </a:fld>
            <a:endParaRPr lang="en-US"/>
          </a:p>
        </p:txBody>
      </p:sp>
    </p:spTree>
    <p:extLst>
      <p:ext uri="{BB962C8B-B14F-4D97-AF65-F5344CB8AC3E}">
        <p14:creationId xmlns:p14="http://schemas.microsoft.com/office/powerpoint/2010/main" val="313956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B5ACC-4B95-475A-9491-8BC2E13F81D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291173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B5ACC-4B95-475A-9491-8BC2E13F81D7}"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362402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B5ACC-4B95-475A-9491-8BC2E13F81D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385500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B5ACC-4B95-475A-9491-8BC2E13F81D7}" type="datetimeFigureOut">
              <a:rPr lang="en-US" smtClean="0"/>
              <a:t>10/27/2014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408672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B5ACC-4B95-475A-9491-8BC2E13F81D7}"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232886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B5ACC-4B95-475A-9491-8BC2E13F81D7}" type="datetimeFigureOut">
              <a:rPr lang="en-US" smtClean="0"/>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19688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B5ACC-4B95-475A-9491-8BC2E13F81D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152091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B5ACC-4B95-475A-9491-8BC2E13F81D7}"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E7C58-B724-4E89-86E5-0838EC54C9C2}" type="slidenum">
              <a:rPr lang="en-US" smtClean="0"/>
              <a:t>‹#›</a:t>
            </a:fld>
            <a:endParaRPr lang="en-US"/>
          </a:p>
        </p:txBody>
      </p:sp>
    </p:spTree>
    <p:extLst>
      <p:ext uri="{BB962C8B-B14F-4D97-AF65-F5344CB8AC3E}">
        <p14:creationId xmlns:p14="http://schemas.microsoft.com/office/powerpoint/2010/main" val="276853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32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B5ACC-4B95-475A-9491-8BC2E13F81D7}" type="datetimeFigureOut">
              <a:rPr lang="en-US" smtClean="0"/>
              <a:t>10/27/2014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E7C58-B724-4E89-86E5-0838EC54C9C2}" type="slidenum">
              <a:rPr lang="en-US" smtClean="0"/>
              <a:t>‹#›</a:t>
            </a:fld>
            <a:endParaRPr lang="en-US"/>
          </a:p>
        </p:txBody>
      </p:sp>
    </p:spTree>
    <p:extLst>
      <p:ext uri="{BB962C8B-B14F-4D97-AF65-F5344CB8AC3E}">
        <p14:creationId xmlns:p14="http://schemas.microsoft.com/office/powerpoint/2010/main" val="197244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2.bin"/><Relationship Id="rId7"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Microsoft_Excel_97-2003_Worksheet3.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hud.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enviro.nfesc.navy.mil/erb_a/restoration/technologies/remed/bio/phyto-rit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838200"/>
            <a:ext cx="8686800" cy="1752600"/>
          </a:xfrm>
        </p:spPr>
        <p:txBody>
          <a:bodyPr>
            <a:normAutofit/>
          </a:bodyPr>
          <a:lstStyle/>
          <a:p>
            <a:r>
              <a:rPr lang="en-US" b="1" dirty="0">
                <a:solidFill>
                  <a:schemeClr val="tx2">
                    <a:lumMod val="75000"/>
                  </a:schemeClr>
                </a:solidFill>
              </a:rPr>
              <a:t>USING VETIVER GRASS TO REMOVE LEAD FROM RESIDENTIAL SOILS OF SAN ANTONIO, TEXAS: </a:t>
            </a:r>
            <a:endParaRPr lang="en-US" b="1" dirty="0" smtClean="0">
              <a:solidFill>
                <a:schemeClr val="tx2">
                  <a:lumMod val="75000"/>
                </a:schemeClr>
              </a:solidFill>
            </a:endParaRPr>
          </a:p>
          <a:p>
            <a:r>
              <a:rPr lang="en-US" b="1" dirty="0" smtClean="0">
                <a:solidFill>
                  <a:schemeClr val="tx2">
                    <a:lumMod val="75000"/>
                  </a:schemeClr>
                </a:solidFill>
              </a:rPr>
              <a:t>A </a:t>
            </a:r>
            <a:r>
              <a:rPr lang="en-US" b="1" dirty="0">
                <a:solidFill>
                  <a:schemeClr val="tx2">
                    <a:lumMod val="75000"/>
                  </a:schemeClr>
                </a:solidFill>
              </a:rPr>
              <a:t>SIMULATED FIELD STUDY</a:t>
            </a:r>
            <a:endParaRPr lang="en-US" dirty="0"/>
          </a:p>
        </p:txBody>
      </p:sp>
      <p:sp>
        <p:nvSpPr>
          <p:cNvPr id="4" name="TextBox 3"/>
          <p:cNvSpPr txBox="1"/>
          <p:nvPr/>
        </p:nvSpPr>
        <p:spPr>
          <a:xfrm>
            <a:off x="1295400" y="3429000"/>
            <a:ext cx="7086600" cy="954107"/>
          </a:xfrm>
          <a:prstGeom prst="rect">
            <a:avLst/>
          </a:prstGeom>
          <a:noFill/>
        </p:spPr>
        <p:txBody>
          <a:bodyPr wrap="square" rtlCol="0">
            <a:spAutoFit/>
          </a:bodyPr>
          <a:lstStyle/>
          <a:p>
            <a:pPr algn="ctr"/>
            <a:r>
              <a:rPr lang="en-US" sz="2800" b="1" dirty="0" err="1" smtClean="0">
                <a:solidFill>
                  <a:schemeClr val="accent2">
                    <a:lumMod val="75000"/>
                  </a:schemeClr>
                </a:solidFill>
                <a:latin typeface="+mj-lt"/>
              </a:rPr>
              <a:t>Rupali</a:t>
            </a:r>
            <a:r>
              <a:rPr lang="en-US" sz="2800" b="1" dirty="0" smtClean="0">
                <a:solidFill>
                  <a:schemeClr val="accent2">
                    <a:lumMod val="75000"/>
                  </a:schemeClr>
                </a:solidFill>
                <a:latin typeface="+mj-lt"/>
              </a:rPr>
              <a:t> Datta</a:t>
            </a:r>
            <a:r>
              <a:rPr lang="en-US" sz="2800" b="1" baseline="30000" dirty="0" smtClean="0">
                <a:solidFill>
                  <a:schemeClr val="accent2">
                    <a:lumMod val="75000"/>
                  </a:schemeClr>
                </a:solidFill>
                <a:latin typeface="+mj-lt"/>
              </a:rPr>
              <a:t>1</a:t>
            </a:r>
            <a:r>
              <a:rPr lang="en-US" sz="2800" b="1" dirty="0" smtClean="0">
                <a:solidFill>
                  <a:schemeClr val="accent2">
                    <a:lumMod val="75000"/>
                  </a:schemeClr>
                </a:solidFill>
                <a:latin typeface="+mj-lt"/>
              </a:rPr>
              <a:t>, </a:t>
            </a:r>
            <a:r>
              <a:rPr lang="en-US" sz="2800" b="1" dirty="0" err="1" smtClean="0">
                <a:solidFill>
                  <a:schemeClr val="accent2">
                    <a:lumMod val="75000"/>
                  </a:schemeClr>
                </a:solidFill>
                <a:latin typeface="+mj-lt"/>
              </a:rPr>
              <a:t>Dibyendu</a:t>
            </a:r>
            <a:r>
              <a:rPr lang="en-US" sz="2800" b="1" dirty="0" smtClean="0">
                <a:solidFill>
                  <a:schemeClr val="accent2">
                    <a:lumMod val="75000"/>
                  </a:schemeClr>
                </a:solidFill>
                <a:latin typeface="+mj-lt"/>
              </a:rPr>
              <a:t> Sarkar</a:t>
            </a:r>
            <a:r>
              <a:rPr lang="en-US" sz="2800" b="1" baseline="30000" dirty="0" smtClean="0">
                <a:solidFill>
                  <a:schemeClr val="accent2">
                    <a:lumMod val="75000"/>
                  </a:schemeClr>
                </a:solidFill>
                <a:latin typeface="+mj-lt"/>
              </a:rPr>
              <a:t>2</a:t>
            </a:r>
            <a:r>
              <a:rPr lang="en-US" sz="2800" b="1" dirty="0" smtClean="0">
                <a:solidFill>
                  <a:schemeClr val="accent2">
                    <a:lumMod val="75000"/>
                  </a:schemeClr>
                </a:solidFill>
                <a:latin typeface="+mj-lt"/>
              </a:rPr>
              <a:t> and </a:t>
            </a:r>
          </a:p>
          <a:p>
            <a:pPr algn="ctr"/>
            <a:r>
              <a:rPr lang="en-US" sz="2800" b="1" dirty="0" smtClean="0">
                <a:solidFill>
                  <a:schemeClr val="accent2">
                    <a:lumMod val="75000"/>
                  </a:schemeClr>
                </a:solidFill>
                <a:latin typeface="+mj-lt"/>
              </a:rPr>
              <a:t>Ramesh Attinti</a:t>
            </a:r>
            <a:r>
              <a:rPr lang="en-US" sz="2800" b="1" baseline="30000" dirty="0" smtClean="0">
                <a:solidFill>
                  <a:schemeClr val="accent2">
                    <a:lumMod val="75000"/>
                  </a:schemeClr>
                </a:solidFill>
                <a:latin typeface="+mj-lt"/>
              </a:rPr>
              <a:t>2</a:t>
            </a:r>
            <a:r>
              <a:rPr lang="en-US" sz="2800" b="1" dirty="0" smtClean="0">
                <a:solidFill>
                  <a:schemeClr val="accent2">
                    <a:lumMod val="75000"/>
                  </a:schemeClr>
                </a:solidFill>
                <a:latin typeface="+mj-lt"/>
              </a:rPr>
              <a:t> </a:t>
            </a:r>
            <a:r>
              <a:rPr lang="en-US" sz="2800" b="1" baseline="30000" dirty="0" smtClean="0">
                <a:solidFill>
                  <a:schemeClr val="accent2">
                    <a:lumMod val="75000"/>
                  </a:schemeClr>
                </a:solidFill>
                <a:latin typeface="+mj-lt"/>
              </a:rPr>
              <a:t> </a:t>
            </a:r>
            <a:r>
              <a:rPr lang="en-US" sz="2800" b="1" dirty="0" smtClean="0">
                <a:solidFill>
                  <a:schemeClr val="accent2">
                    <a:lumMod val="75000"/>
                  </a:schemeClr>
                </a:solidFill>
                <a:latin typeface="+mj-lt"/>
              </a:rPr>
              <a:t> </a:t>
            </a:r>
            <a:endParaRPr lang="en-US" sz="2800" b="1" dirty="0">
              <a:solidFill>
                <a:schemeClr val="accent2">
                  <a:lumMod val="75000"/>
                </a:schemeClr>
              </a:solidFill>
              <a:latin typeface="+mj-lt"/>
            </a:endParaRPr>
          </a:p>
        </p:txBody>
      </p:sp>
      <p:sp>
        <p:nvSpPr>
          <p:cNvPr id="5" name="TextBox 4"/>
          <p:cNvSpPr txBox="1"/>
          <p:nvPr/>
        </p:nvSpPr>
        <p:spPr>
          <a:xfrm>
            <a:off x="1143000" y="4724400"/>
            <a:ext cx="7010400" cy="1631216"/>
          </a:xfrm>
          <a:prstGeom prst="rect">
            <a:avLst/>
          </a:prstGeom>
          <a:noFill/>
        </p:spPr>
        <p:txBody>
          <a:bodyPr wrap="square" rtlCol="0">
            <a:spAutoFit/>
          </a:bodyPr>
          <a:lstStyle/>
          <a:p>
            <a:pPr algn="ctr"/>
            <a:r>
              <a:rPr lang="en-US" sz="2000" b="1" baseline="30000" dirty="0" smtClean="0">
                <a:solidFill>
                  <a:srgbClr val="002060"/>
                </a:solidFill>
              </a:rPr>
              <a:t>1</a:t>
            </a:r>
            <a:r>
              <a:rPr lang="en-US" sz="2000" b="1" dirty="0" smtClean="0">
                <a:solidFill>
                  <a:srgbClr val="002060"/>
                </a:solidFill>
              </a:rPr>
              <a:t>Biological </a:t>
            </a:r>
            <a:r>
              <a:rPr lang="en-US" sz="2000" b="1" dirty="0">
                <a:solidFill>
                  <a:srgbClr val="002060"/>
                </a:solidFill>
              </a:rPr>
              <a:t>Sciences, Michigan </a:t>
            </a:r>
            <a:r>
              <a:rPr lang="en-US" sz="2000" b="1" dirty="0" smtClean="0">
                <a:solidFill>
                  <a:srgbClr val="002060"/>
                </a:solidFill>
              </a:rPr>
              <a:t>Technological </a:t>
            </a:r>
            <a:r>
              <a:rPr lang="en-US" sz="2000" b="1" dirty="0">
                <a:solidFill>
                  <a:srgbClr val="002060"/>
                </a:solidFill>
              </a:rPr>
              <a:t>University, Houghton, MI, </a:t>
            </a:r>
            <a:endParaRPr lang="en-US" sz="2000" b="1" dirty="0" smtClean="0">
              <a:solidFill>
                <a:srgbClr val="002060"/>
              </a:solidFill>
            </a:endParaRPr>
          </a:p>
          <a:p>
            <a:pPr algn="ctr"/>
            <a:r>
              <a:rPr lang="en-US" sz="2000" b="1" baseline="30000" dirty="0" smtClean="0">
                <a:solidFill>
                  <a:srgbClr val="002060"/>
                </a:solidFill>
              </a:rPr>
              <a:t>2</a:t>
            </a:r>
            <a:r>
              <a:rPr lang="en-US" sz="2000" b="1" dirty="0" smtClean="0">
                <a:solidFill>
                  <a:srgbClr val="002060"/>
                </a:solidFill>
              </a:rPr>
              <a:t>Earth </a:t>
            </a:r>
            <a:r>
              <a:rPr lang="en-US" sz="2000" b="1" dirty="0">
                <a:solidFill>
                  <a:srgbClr val="002060"/>
                </a:solidFill>
              </a:rPr>
              <a:t>and Environmental Studies, Montclair State University, Montclair, NJ </a:t>
            </a:r>
          </a:p>
          <a:p>
            <a:endParaRPr lang="en-US" sz="2000" b="1" dirty="0"/>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2" t="14811" r="3764"/>
          <a:stretch/>
        </p:blipFill>
        <p:spPr bwMode="auto">
          <a:xfrm>
            <a:off x="7010400" y="76200"/>
            <a:ext cx="2022736" cy="58170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0"/>
            <a:ext cx="2286000" cy="78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U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562600"/>
            <a:ext cx="1143000" cy="111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708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Rectangle 8"/>
          <p:cNvSpPr>
            <a:spLocks noGrp="1" noChangeArrowheads="1"/>
          </p:cNvSpPr>
          <p:nvPr>
            <p:ph type="title"/>
          </p:nvPr>
        </p:nvSpPr>
        <p:spPr/>
        <p:txBody>
          <a:bodyPr/>
          <a:lstStyle/>
          <a:p>
            <a:pPr fontAlgn="auto">
              <a:spcAft>
                <a:spcPts val="0"/>
              </a:spcAft>
              <a:defRPr/>
            </a:pPr>
            <a:r>
              <a:rPr lang="en-US" b="0" dirty="0" err="1" smtClean="0">
                <a:solidFill>
                  <a:schemeClr val="accent6">
                    <a:lumMod val="50000"/>
                  </a:schemeClr>
                </a:solidFill>
              </a:rPr>
              <a:t>Vetiver</a:t>
            </a:r>
            <a:r>
              <a:rPr lang="en-US" dirty="0">
                <a:solidFill>
                  <a:schemeClr val="accent6">
                    <a:lumMod val="50000"/>
                  </a:schemeClr>
                </a:solidFill>
              </a:rPr>
              <a:t> </a:t>
            </a:r>
            <a:r>
              <a:rPr lang="en-US" b="0" dirty="0" smtClean="0">
                <a:solidFill>
                  <a:schemeClr val="accent6">
                    <a:lumMod val="50000"/>
                  </a:schemeClr>
                </a:solidFill>
              </a:rPr>
              <a:t>(cont</a:t>
            </a:r>
            <a:r>
              <a:rPr lang="en-US" b="0" dirty="0">
                <a:solidFill>
                  <a:schemeClr val="accent6">
                    <a:lumMod val="50000"/>
                  </a:schemeClr>
                </a:solidFill>
              </a:rPr>
              <a:t>.)</a:t>
            </a:r>
          </a:p>
        </p:txBody>
      </p:sp>
      <p:sp>
        <p:nvSpPr>
          <p:cNvPr id="61442" name="Rectangle 4"/>
          <p:cNvSpPr>
            <a:spLocks noGrp="1" noChangeArrowheads="1"/>
          </p:cNvSpPr>
          <p:nvPr>
            <p:ph type="body" sz="half" idx="1"/>
          </p:nvPr>
        </p:nvSpPr>
        <p:spPr>
          <a:xfrm>
            <a:off x="457200" y="1600200"/>
            <a:ext cx="4495800" cy="4525963"/>
          </a:xfrm>
        </p:spPr>
        <p:txBody>
          <a:bodyPr/>
          <a:lstStyle/>
          <a:p>
            <a:pPr>
              <a:lnSpc>
                <a:spcPct val="80000"/>
              </a:lnSpc>
              <a:buClr>
                <a:srgbClr val="7030A0"/>
              </a:buClr>
              <a:buSzPct val="100000"/>
            </a:pPr>
            <a:r>
              <a:rPr lang="en-US" sz="2000" dirty="0" smtClean="0">
                <a:latin typeface="Verdana" pitchFamily="34" charset="0"/>
              </a:rPr>
              <a:t>Perennial grass (1-2 m tall)</a:t>
            </a:r>
          </a:p>
          <a:p>
            <a:pPr>
              <a:lnSpc>
                <a:spcPct val="80000"/>
              </a:lnSpc>
              <a:buClr>
                <a:srgbClr val="7030A0"/>
              </a:buClr>
              <a:buSzPct val="100000"/>
            </a:pPr>
            <a:endParaRPr lang="en-US" sz="2000" dirty="0" smtClean="0">
              <a:latin typeface="Verdana" pitchFamily="34" charset="0"/>
            </a:endParaRPr>
          </a:p>
          <a:p>
            <a:pPr>
              <a:lnSpc>
                <a:spcPct val="80000"/>
              </a:lnSpc>
              <a:buClr>
                <a:srgbClr val="7030A0"/>
              </a:buClr>
              <a:buSzPct val="100000"/>
            </a:pPr>
            <a:r>
              <a:rPr lang="en-US" sz="2000" dirty="0" smtClean="0">
                <a:latin typeface="Verdana" pitchFamily="34" charset="0"/>
              </a:rPr>
              <a:t>Massive complex root system penetrating to deeper layers of the soil (3-4 m deep)</a:t>
            </a:r>
          </a:p>
          <a:p>
            <a:pPr>
              <a:lnSpc>
                <a:spcPct val="80000"/>
              </a:lnSpc>
              <a:buClr>
                <a:srgbClr val="7030A0"/>
              </a:buClr>
              <a:buSzPct val="100000"/>
            </a:pPr>
            <a:endParaRPr lang="en-US" sz="2000" dirty="0" smtClean="0">
              <a:latin typeface="Verdana" pitchFamily="34" charset="0"/>
            </a:endParaRPr>
          </a:p>
          <a:p>
            <a:pPr>
              <a:lnSpc>
                <a:spcPct val="80000"/>
              </a:lnSpc>
              <a:buClr>
                <a:srgbClr val="7030A0"/>
              </a:buClr>
              <a:buSzPct val="100000"/>
            </a:pPr>
            <a:r>
              <a:rPr lang="en-US" sz="2000" dirty="0" smtClean="0">
                <a:latin typeface="Verdana" pitchFamily="34" charset="0"/>
              </a:rPr>
              <a:t>Reduces erosion and leaching</a:t>
            </a:r>
          </a:p>
          <a:p>
            <a:pPr>
              <a:lnSpc>
                <a:spcPct val="80000"/>
              </a:lnSpc>
              <a:buClr>
                <a:srgbClr val="7030A0"/>
              </a:buClr>
              <a:buSzPct val="100000"/>
            </a:pPr>
            <a:endParaRPr lang="en-US" sz="2000" dirty="0" smtClean="0">
              <a:latin typeface="Verdana" pitchFamily="34" charset="0"/>
            </a:endParaRPr>
          </a:p>
          <a:p>
            <a:pPr>
              <a:lnSpc>
                <a:spcPct val="80000"/>
              </a:lnSpc>
              <a:buClr>
                <a:srgbClr val="7030A0"/>
              </a:buClr>
              <a:buSzPct val="100000"/>
            </a:pPr>
            <a:r>
              <a:rPr lang="en-US" sz="2000" dirty="0" smtClean="0">
                <a:latin typeface="Verdana" pitchFamily="34" charset="0"/>
              </a:rPr>
              <a:t>Survives in many different types of soil and in a wide range of climates</a:t>
            </a:r>
          </a:p>
          <a:p>
            <a:pPr>
              <a:lnSpc>
                <a:spcPct val="80000"/>
              </a:lnSpc>
              <a:buClr>
                <a:srgbClr val="7030A0"/>
              </a:buClr>
              <a:buSzPct val="100000"/>
            </a:pPr>
            <a:endParaRPr lang="en-US" sz="2000" dirty="0" smtClean="0">
              <a:latin typeface="Verdana" pitchFamily="34" charset="0"/>
            </a:endParaRPr>
          </a:p>
          <a:p>
            <a:pPr>
              <a:lnSpc>
                <a:spcPct val="80000"/>
              </a:lnSpc>
              <a:buClr>
                <a:srgbClr val="7030A0"/>
              </a:buClr>
              <a:buSzPct val="100000"/>
            </a:pPr>
            <a:r>
              <a:rPr lang="en-US" sz="2000" dirty="0" smtClean="0">
                <a:latin typeface="Verdana" pitchFamily="34" charset="0"/>
              </a:rPr>
              <a:t>Inexpensive, easy to maintain</a:t>
            </a:r>
          </a:p>
          <a:p>
            <a:pPr>
              <a:lnSpc>
                <a:spcPct val="80000"/>
              </a:lnSpc>
            </a:pPr>
            <a:endParaRPr lang="en-US" sz="2000" dirty="0" smtClean="0">
              <a:latin typeface="Verdana" pitchFamily="34" charset="0"/>
            </a:endParaRPr>
          </a:p>
          <a:p>
            <a:pPr>
              <a:lnSpc>
                <a:spcPct val="80000"/>
              </a:lnSpc>
            </a:pPr>
            <a:endParaRPr lang="en-US" sz="1800" dirty="0" smtClean="0">
              <a:latin typeface="Verdana" pitchFamily="34" charset="0"/>
            </a:endParaRPr>
          </a:p>
        </p:txBody>
      </p:sp>
      <p:pic>
        <p:nvPicPr>
          <p:cNvPr id="61443" name="Picture 10" descr="v101"/>
          <p:cNvPicPr>
            <a:picLocks noGrp="1" noChangeAspect="1" noChangeArrowheads="1"/>
          </p:cNvPicPr>
          <p:nvPr>
            <p:ph sz="quarter" idx="2"/>
          </p:nvPr>
        </p:nvPicPr>
        <p:blipFill>
          <a:blip r:embed="rId2" cstate="print"/>
          <a:srcRect/>
          <a:stretch>
            <a:fillRect/>
          </a:stretch>
        </p:blipFill>
        <p:spPr>
          <a:xfrm>
            <a:off x="5029200" y="1752600"/>
            <a:ext cx="3657600" cy="3962400"/>
          </a:xfrm>
        </p:spPr>
      </p:pic>
    </p:spTree>
    <p:extLst>
      <p:ext uri="{BB962C8B-B14F-4D97-AF65-F5344CB8AC3E}">
        <p14:creationId xmlns:p14="http://schemas.microsoft.com/office/powerpoint/2010/main" val="46603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Phase I: Greenhouse study</a:t>
            </a:r>
            <a:endParaRPr lang="en-US" dirty="0">
              <a:solidFill>
                <a:schemeClr val="accent6">
                  <a:lumMod val="50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920" y="1600201"/>
            <a:ext cx="253487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43600" y="3581400"/>
            <a:ext cx="2996333" cy="246221"/>
          </a:xfrm>
          <a:prstGeom prst="rect">
            <a:avLst/>
          </a:prstGeom>
          <a:noFill/>
        </p:spPr>
        <p:txBody>
          <a:bodyPr wrap="none" rtlCol="0">
            <a:spAutoFit/>
          </a:bodyPr>
          <a:lstStyle/>
          <a:p>
            <a:r>
              <a:rPr lang="en-US" sz="1000" dirty="0"/>
              <a:t>http://www2.sacurrent.com/printStory.asp?id=60413</a:t>
            </a:r>
          </a:p>
        </p:txBody>
      </p:sp>
      <p:sp>
        <p:nvSpPr>
          <p:cNvPr id="4" name="TextBox 3"/>
          <p:cNvSpPr txBox="1"/>
          <p:nvPr/>
        </p:nvSpPr>
        <p:spPr>
          <a:xfrm>
            <a:off x="762000" y="1752600"/>
            <a:ext cx="4572000"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Lead paint contaminated soil samples were collected from San </a:t>
            </a:r>
            <a:r>
              <a:rPr lang="en-US" sz="2800" dirty="0"/>
              <a:t>Antonio, </a:t>
            </a:r>
            <a:r>
              <a:rPr lang="en-US" sz="2800" dirty="0" smtClean="0"/>
              <a:t>TX from 11 house sites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Soil </a:t>
            </a:r>
            <a:r>
              <a:rPr lang="en-US" sz="2800" dirty="0" err="1" smtClean="0"/>
              <a:t>physico</a:t>
            </a:r>
            <a:r>
              <a:rPr lang="en-US" sz="2800" dirty="0" smtClean="0"/>
              <a:t>-chemical properties were analyzed.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 greenhouse study was initiated </a:t>
            </a:r>
          </a:p>
          <a:p>
            <a:endParaRPr lang="en-US" sz="2800" dirty="0"/>
          </a:p>
          <a:p>
            <a:endParaRPr lang="en-US" dirty="0"/>
          </a:p>
        </p:txBody>
      </p:sp>
    </p:spTree>
    <p:extLst>
      <p:ext uri="{BB962C8B-B14F-4D97-AF65-F5344CB8AC3E}">
        <p14:creationId xmlns:p14="http://schemas.microsoft.com/office/powerpoint/2010/main" val="1293793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Phase I: Soil properties</a:t>
            </a:r>
            <a:endParaRPr lang="en-US" dirty="0">
              <a:solidFill>
                <a:schemeClr val="accent6">
                  <a:lumMod val="50000"/>
                </a:schemeClr>
              </a:solidFill>
            </a:endParaRPr>
          </a:p>
        </p:txBody>
      </p:sp>
      <p:graphicFrame>
        <p:nvGraphicFramePr>
          <p:cNvPr id="8" name="Group 139"/>
          <p:cNvGraphicFramePr>
            <a:graphicFrameLocks noGrp="1"/>
          </p:cNvGraphicFramePr>
          <p:nvPr>
            <p:extLst>
              <p:ext uri="{D42A27DB-BD31-4B8C-83A1-F6EECF244321}">
                <p14:modId xmlns:p14="http://schemas.microsoft.com/office/powerpoint/2010/main" val="1587051069"/>
              </p:ext>
            </p:extLst>
          </p:nvPr>
        </p:nvGraphicFramePr>
        <p:xfrm>
          <a:off x="457200" y="1447800"/>
          <a:ext cx="8305798" cy="3199748"/>
        </p:xfrm>
        <a:graphic>
          <a:graphicData uri="http://schemas.openxmlformats.org/drawingml/2006/table">
            <a:tbl>
              <a:tblPr/>
              <a:tblGrid>
                <a:gridCol w="990600"/>
                <a:gridCol w="533400"/>
                <a:gridCol w="533400"/>
                <a:gridCol w="685800"/>
                <a:gridCol w="685800"/>
                <a:gridCol w="762000"/>
                <a:gridCol w="674754"/>
                <a:gridCol w="702503"/>
                <a:gridCol w="680143"/>
                <a:gridCol w="685800"/>
                <a:gridCol w="762000"/>
                <a:gridCol w="609598"/>
              </a:tblGrid>
              <a:tr h="251786">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imes New Roman" pitchFamily="18" charset="0"/>
                          <a:ea typeface="MS Mincho" pitchFamily="49" charset="-128"/>
                          <a:cs typeface="Times New Roman" pitchFamily="18" charset="0"/>
                        </a:rPr>
                        <a:t>Soil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imes New Roman" pitchFamily="18" charset="0"/>
                          <a:ea typeface="MS Mincho" pitchFamily="49" charset="-128"/>
                          <a:cs typeface="Times New Roman" pitchFamily="18" charset="0"/>
                        </a:rPr>
                        <a:t>Properties</a:t>
                      </a:r>
                      <a:endParaRPr kumimoji="0" lang="de-DE" sz="1200" b="0"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1">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70C0"/>
                          </a:solidFill>
                          <a:effectLst/>
                          <a:latin typeface="Times New Roman" panose="02020603050405020304" pitchFamily="18" charset="0"/>
                          <a:ea typeface="MS Mincho" pitchFamily="49" charset="-128"/>
                          <a:cs typeface="Times New Roman" panose="02020603050405020304" pitchFamily="18" charset="0"/>
                        </a:rPr>
                        <a:t>Lead paint contamianted soil samples from house sites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rgbClr val="00B050"/>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1786">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70C0"/>
                          </a:solidFill>
                          <a:effectLst/>
                          <a:latin typeface="Tahoma" pitchFamily="34" charset="0"/>
                          <a:ea typeface="MS Mincho" pitchFamily="49" charset="-128"/>
                          <a:cs typeface="Times New Roman" pitchFamily="18"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17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pH</a:t>
                      </a:r>
                      <a:endParaRPr kumimoji="0" lang="de-DE" sz="9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8.00</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7.71</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7.97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7.45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7.67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8.23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7.75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7.58</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8.20</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7.61</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8.07</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5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EC</a:t>
                      </a:r>
                      <a:endParaRPr kumimoji="0" lang="de-DE" sz="9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327.7</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627.3</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548</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677.3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658.3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299</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791.3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1,392</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228.5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477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189.1</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05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LOI %</a:t>
                      </a:r>
                      <a:endParaRPr kumimoji="0" lang="de-DE" sz="9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0.32</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1.22</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0.69</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0.87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0.89</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0.37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0.75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0.67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0.63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0.60</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2.70</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17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WC%</a:t>
                      </a:r>
                      <a:endParaRPr kumimoji="0" lang="de-DE" sz="9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0.18</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0.30</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0.29</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0.38</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0.35</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0.10</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0.40</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0.28</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0.53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0.55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0.06</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5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Carbonate (%)</a:t>
                      </a:r>
                      <a:endParaRPr kumimoji="0" lang="de-DE" sz="9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31.4</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16.3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27.5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29.9</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29.7</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29.6</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23.7</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32.8</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37.2</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39.2</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48.2</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17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Clay (%)</a:t>
                      </a:r>
                      <a:endParaRPr kumimoji="0" lang="de-DE" sz="9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17.8</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12.3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20.5</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6.8</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5.9</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8.5</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46.3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60.5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54.2</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17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Silt   (%)</a:t>
                      </a:r>
                      <a:endParaRPr kumimoji="0" lang="de-DE" sz="9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30.5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56.8</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57.7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43.1</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43.2</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30.4</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70.6</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63.4</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43.2</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25.4</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29.7</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17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9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Sand (%)</a:t>
                      </a:r>
                      <a:endParaRPr kumimoji="0" lang="de-DE" sz="9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65.1</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25.4</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30.0</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36.4</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50.1</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66.1</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23.5</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28.2</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10.5</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14.0</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16.1</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76108975"/>
              </p:ext>
            </p:extLst>
          </p:nvPr>
        </p:nvGraphicFramePr>
        <p:xfrm>
          <a:off x="457200" y="4648200"/>
          <a:ext cx="8305800" cy="1350328"/>
        </p:xfrm>
        <a:graphic>
          <a:graphicData uri="http://schemas.openxmlformats.org/drawingml/2006/table">
            <a:tbl>
              <a:tblPr/>
              <a:tblGrid>
                <a:gridCol w="990600"/>
                <a:gridCol w="533400"/>
                <a:gridCol w="533400"/>
                <a:gridCol w="685800"/>
                <a:gridCol w="685800"/>
                <a:gridCol w="762000"/>
                <a:gridCol w="685800"/>
                <a:gridCol w="685800"/>
                <a:gridCol w="685800"/>
                <a:gridCol w="685800"/>
                <a:gridCol w="762000"/>
                <a:gridCol w="609600"/>
              </a:tblGrid>
              <a:tr h="32004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Pb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(Mehlich 3)</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36.8</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287.2</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12.7</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235.3</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387.7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102.7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363.2</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317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876.1</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1,071</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321.4</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5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FF0000"/>
                          </a:solidFill>
                          <a:effectLst/>
                          <a:latin typeface="Times New Roman" pitchFamily="18" charset="0"/>
                          <a:ea typeface="MS Mincho" pitchFamily="49" charset="-128"/>
                          <a:cs typeface="Times New Roman" pitchFamily="18" charset="0"/>
                        </a:rPr>
                        <a:t> Pb (Olsen)</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9.5</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146.2</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2.6</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9.5</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270.9</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5.47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120</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108.5</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171.4</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137.3</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15.2</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90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0000"/>
                          </a:solidFill>
                          <a:effectLst/>
                          <a:latin typeface="Times New Roman" pitchFamily="18" charset="0"/>
                          <a:ea typeface="MS Mincho" pitchFamily="49" charset="-128"/>
                          <a:cs typeface="Times New Roman" pitchFamily="18" charset="0"/>
                        </a:rPr>
                        <a:t> Pb (Oxalate)</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21.2</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55.7</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3.8</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88.1</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197.4</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3.9</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101.3</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18.7</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196</a:t>
                      </a:r>
                      <a:endParaRPr kumimoji="0" lang="de-DE" sz="1000" b="0"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598</a:t>
                      </a:r>
                      <a:endParaRPr kumimoji="0" lang="de-DE" sz="1000" b="0"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246.1</a:t>
                      </a:r>
                      <a:endParaRPr kumimoji="0" lang="de-DE" sz="1000" b="0"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75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rgbClr val="FF0000"/>
                          </a:solidFill>
                          <a:effectLst/>
                          <a:latin typeface="Times New Roman" pitchFamily="18" charset="0"/>
                          <a:ea typeface="MS Mincho" pitchFamily="49" charset="-128"/>
                          <a:cs typeface="Times New Roman" pitchFamily="18" charset="0"/>
                        </a:rPr>
                        <a:t> Pb (Total)</a:t>
                      </a:r>
                      <a:endParaRPr kumimoji="0" lang="de-DE" sz="1000" b="1"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79.1</a:t>
                      </a:r>
                      <a:endParaRPr kumimoji="0" lang="de-DE" sz="1000" b="1"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1,078</a:t>
                      </a:r>
                      <a:endParaRPr kumimoji="0" lang="de-DE" sz="1000" b="1"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35.53</a:t>
                      </a:r>
                      <a:endParaRPr kumimoji="0" lang="de-DE" sz="1000" b="1"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1,133</a:t>
                      </a:r>
                      <a:endParaRPr kumimoji="0" lang="de-DE" sz="1000" b="1"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4,182</a:t>
                      </a:r>
                      <a:endParaRPr kumimoji="0" lang="de-DE" sz="1000" b="1"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305.9</a:t>
                      </a:r>
                      <a:endParaRPr kumimoji="0" lang="de-DE" sz="1000" b="1" i="0" u="none" strike="noStrike" cap="none" normalizeH="0" baseline="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2,365</a:t>
                      </a:r>
                      <a:endParaRPr kumimoji="0" lang="de-DE" sz="1000" b="1"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2,346</a:t>
                      </a:r>
                      <a:endParaRPr kumimoji="0" lang="de-DE" sz="1000" b="1"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2,278</a:t>
                      </a:r>
                      <a:endParaRPr kumimoji="0" lang="de-DE" sz="1000" b="1"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3,164</a:t>
                      </a:r>
                      <a:endParaRPr kumimoji="0" lang="de-DE" sz="1000" b="1" i="0" u="none" strike="noStrike" cap="none" normalizeH="0" baseline="0" dirty="0" smtClean="0">
                        <a:ln>
                          <a:noFill/>
                        </a:ln>
                        <a:solidFill>
                          <a:schemeClr val="tx1"/>
                        </a:solidFill>
                        <a:effectLst/>
                        <a:latin typeface="Tahom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de-DE" sz="1000" b="1" i="0" u="none" strike="noStrike" cap="none" normalizeH="0" baseline="0" dirty="0" smtClean="0">
                          <a:ln>
                            <a:noFill/>
                          </a:ln>
                          <a:solidFill>
                            <a:srgbClr val="00B050"/>
                          </a:solidFill>
                          <a:effectLst/>
                          <a:latin typeface="Times New Roman" pitchFamily="18" charset="0"/>
                          <a:cs typeface="Times New Roman" pitchFamily="18" charset="0"/>
                        </a:rPr>
                        <a:t>1,513</a:t>
                      </a:r>
                      <a:endParaRPr kumimoji="0" lang="de-DE" sz="1000" b="1" i="0" u="none" strike="noStrike" cap="none" normalizeH="0" baseline="0" dirty="0" smtClean="0">
                        <a:ln>
                          <a:noFill/>
                        </a:ln>
                        <a:solidFill>
                          <a:srgbClr val="00B050"/>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Oval 9"/>
          <p:cNvSpPr/>
          <p:nvPr/>
        </p:nvSpPr>
        <p:spPr>
          <a:xfrm>
            <a:off x="8229600" y="56388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41253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AutoShape 4"/>
          <p:cNvSpPr>
            <a:spLocks noChangeAspect="1" noChangeArrowheads="1" noTextEdit="1"/>
          </p:cNvSpPr>
          <p:nvPr/>
        </p:nvSpPr>
        <p:spPr bwMode="auto">
          <a:xfrm>
            <a:off x="4876800" y="1143000"/>
            <a:ext cx="4038600" cy="2819400"/>
          </a:xfrm>
          <a:prstGeom prst="rect">
            <a:avLst/>
          </a:prstGeom>
          <a:noFill/>
          <a:ln w="9525">
            <a:noFill/>
            <a:miter lim="800000"/>
            <a:headEnd/>
            <a:tailEnd/>
          </a:ln>
        </p:spPr>
        <p:txBody>
          <a:bodyPr/>
          <a:lstStyle/>
          <a:p>
            <a:endParaRPr lang="en-US"/>
          </a:p>
        </p:txBody>
      </p:sp>
      <p:grpSp>
        <p:nvGrpSpPr>
          <p:cNvPr id="210946" name="Group 5"/>
          <p:cNvGrpSpPr>
            <a:grpSpLocks/>
          </p:cNvGrpSpPr>
          <p:nvPr/>
        </p:nvGrpSpPr>
        <p:grpSpPr bwMode="auto">
          <a:xfrm>
            <a:off x="6867525" y="3795713"/>
            <a:ext cx="90488" cy="80962"/>
            <a:chOff x="19162" y="1852"/>
            <a:chExt cx="44" cy="56"/>
          </a:xfrm>
        </p:grpSpPr>
        <p:sp>
          <p:nvSpPr>
            <p:cNvPr id="211177" name="Oval 6"/>
            <p:cNvSpPr>
              <a:spLocks noChangeArrowheads="1"/>
            </p:cNvSpPr>
            <p:nvPr/>
          </p:nvSpPr>
          <p:spPr bwMode="auto">
            <a:xfrm>
              <a:off x="19162" y="1852"/>
              <a:ext cx="44" cy="56"/>
            </a:xfrm>
            <a:prstGeom prst="ellipse">
              <a:avLst/>
            </a:prstGeom>
            <a:solidFill>
              <a:srgbClr val="66FF99"/>
            </a:solidFill>
            <a:ln w="0">
              <a:solidFill>
                <a:srgbClr val="000000"/>
              </a:solidFill>
              <a:round/>
              <a:headEnd/>
              <a:tailEnd/>
            </a:ln>
          </p:spPr>
          <p:txBody>
            <a:bodyPr/>
            <a:lstStyle/>
            <a:p>
              <a:endParaRPr lang="en-US"/>
            </a:p>
          </p:txBody>
        </p:sp>
        <p:sp>
          <p:nvSpPr>
            <p:cNvPr id="211178" name="Oval 7"/>
            <p:cNvSpPr>
              <a:spLocks noChangeArrowheads="1"/>
            </p:cNvSpPr>
            <p:nvPr/>
          </p:nvSpPr>
          <p:spPr bwMode="auto">
            <a:xfrm>
              <a:off x="19162" y="1852"/>
              <a:ext cx="44" cy="56"/>
            </a:xfrm>
            <a:prstGeom prst="ellipse">
              <a:avLst/>
            </a:prstGeom>
            <a:noFill/>
            <a:ln w="4763" cap="rnd">
              <a:solidFill>
                <a:srgbClr val="000000"/>
              </a:solidFill>
              <a:round/>
              <a:headEnd/>
              <a:tailEnd/>
            </a:ln>
          </p:spPr>
          <p:txBody>
            <a:bodyPr/>
            <a:lstStyle/>
            <a:p>
              <a:endParaRPr lang="en-US"/>
            </a:p>
          </p:txBody>
        </p:sp>
      </p:grpSp>
      <p:grpSp>
        <p:nvGrpSpPr>
          <p:cNvPr id="210947" name="Group 8"/>
          <p:cNvGrpSpPr>
            <a:grpSpLocks/>
          </p:cNvGrpSpPr>
          <p:nvPr/>
        </p:nvGrpSpPr>
        <p:grpSpPr bwMode="auto">
          <a:xfrm>
            <a:off x="6129338" y="1625600"/>
            <a:ext cx="846137" cy="2138363"/>
            <a:chOff x="18802" y="337"/>
            <a:chExt cx="413" cy="1493"/>
          </a:xfrm>
        </p:grpSpPr>
        <p:sp>
          <p:nvSpPr>
            <p:cNvPr id="211173" name="Freeform 9"/>
            <p:cNvSpPr>
              <a:spLocks/>
            </p:cNvSpPr>
            <p:nvPr/>
          </p:nvSpPr>
          <p:spPr bwMode="auto">
            <a:xfrm>
              <a:off x="18802" y="337"/>
              <a:ext cx="413" cy="1493"/>
            </a:xfrm>
            <a:custGeom>
              <a:avLst/>
              <a:gdLst>
                <a:gd name="T0" fmla="*/ 2280 w 4560"/>
                <a:gd name="T1" fmla="*/ 0 h 12960"/>
                <a:gd name="T2" fmla="*/ 0 w 4560"/>
                <a:gd name="T3" fmla="*/ 428 h 12960"/>
                <a:gd name="T4" fmla="*/ 0 w 4560"/>
                <a:gd name="T5" fmla="*/ 12533 h 12960"/>
                <a:gd name="T6" fmla="*/ 2280 w 4560"/>
                <a:gd name="T7" fmla="*/ 12960 h 12960"/>
                <a:gd name="T8" fmla="*/ 4560 w 4560"/>
                <a:gd name="T9" fmla="*/ 12533 h 12960"/>
                <a:gd name="T10" fmla="*/ 4560 w 4560"/>
                <a:gd name="T11" fmla="*/ 428 h 12960"/>
                <a:gd name="T12" fmla="*/ 2280 w 4560"/>
                <a:gd name="T13" fmla="*/ 0 h 12960"/>
                <a:gd name="T14" fmla="*/ 0 60000 65536"/>
                <a:gd name="T15" fmla="*/ 0 60000 65536"/>
                <a:gd name="T16" fmla="*/ 0 60000 65536"/>
                <a:gd name="T17" fmla="*/ 0 60000 65536"/>
                <a:gd name="T18" fmla="*/ 0 60000 65536"/>
                <a:gd name="T19" fmla="*/ 0 60000 65536"/>
                <a:gd name="T20" fmla="*/ 0 60000 65536"/>
                <a:gd name="T21" fmla="*/ 0 w 4560"/>
                <a:gd name="T22" fmla="*/ 0 h 12960"/>
                <a:gd name="T23" fmla="*/ 4560 w 4560"/>
                <a:gd name="T24" fmla="*/ 12960 h 12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0" h="12960">
                  <a:moveTo>
                    <a:pt x="2280" y="0"/>
                  </a:moveTo>
                  <a:cubicBezTo>
                    <a:pt x="1021" y="0"/>
                    <a:pt x="0" y="192"/>
                    <a:pt x="0" y="428"/>
                  </a:cubicBezTo>
                  <a:lnTo>
                    <a:pt x="0" y="12533"/>
                  </a:lnTo>
                  <a:cubicBezTo>
                    <a:pt x="0" y="12769"/>
                    <a:pt x="1021" y="12960"/>
                    <a:pt x="2280" y="12960"/>
                  </a:cubicBezTo>
                  <a:cubicBezTo>
                    <a:pt x="3540" y="12960"/>
                    <a:pt x="4560" y="12769"/>
                    <a:pt x="4560" y="12533"/>
                  </a:cubicBezTo>
                  <a:lnTo>
                    <a:pt x="4560" y="428"/>
                  </a:lnTo>
                  <a:cubicBezTo>
                    <a:pt x="4560" y="192"/>
                    <a:pt x="3540" y="0"/>
                    <a:pt x="2280" y="0"/>
                  </a:cubicBezTo>
                  <a:close/>
                </a:path>
              </a:pathLst>
            </a:custGeom>
            <a:solidFill>
              <a:srgbClr val="FFFFFF"/>
            </a:solidFill>
            <a:ln w="0">
              <a:solidFill>
                <a:srgbClr val="000000"/>
              </a:solidFill>
              <a:prstDash val="solid"/>
              <a:round/>
              <a:headEnd/>
              <a:tailEnd/>
            </a:ln>
          </p:spPr>
          <p:txBody>
            <a:bodyPr/>
            <a:lstStyle/>
            <a:p>
              <a:endParaRPr lang="en-US"/>
            </a:p>
          </p:txBody>
        </p:sp>
        <p:sp>
          <p:nvSpPr>
            <p:cNvPr id="211174" name="Oval 10"/>
            <p:cNvSpPr>
              <a:spLocks noChangeArrowheads="1"/>
            </p:cNvSpPr>
            <p:nvPr/>
          </p:nvSpPr>
          <p:spPr bwMode="auto">
            <a:xfrm>
              <a:off x="18802" y="337"/>
              <a:ext cx="413" cy="98"/>
            </a:xfrm>
            <a:prstGeom prst="ellipse">
              <a:avLst/>
            </a:prstGeom>
            <a:solidFill>
              <a:srgbClr val="FFFFFF"/>
            </a:solidFill>
            <a:ln w="0">
              <a:solidFill>
                <a:srgbClr val="000000"/>
              </a:solidFill>
              <a:round/>
              <a:headEnd/>
              <a:tailEnd/>
            </a:ln>
          </p:spPr>
          <p:txBody>
            <a:bodyPr/>
            <a:lstStyle/>
            <a:p>
              <a:endParaRPr lang="en-US"/>
            </a:p>
          </p:txBody>
        </p:sp>
        <p:sp>
          <p:nvSpPr>
            <p:cNvPr id="211175" name="Freeform 11"/>
            <p:cNvSpPr>
              <a:spLocks/>
            </p:cNvSpPr>
            <p:nvPr/>
          </p:nvSpPr>
          <p:spPr bwMode="auto">
            <a:xfrm>
              <a:off x="18802" y="337"/>
              <a:ext cx="413" cy="1493"/>
            </a:xfrm>
            <a:custGeom>
              <a:avLst/>
              <a:gdLst>
                <a:gd name="T0" fmla="*/ 2280 w 4560"/>
                <a:gd name="T1" fmla="*/ 0 h 12960"/>
                <a:gd name="T2" fmla="*/ 0 w 4560"/>
                <a:gd name="T3" fmla="*/ 428 h 12960"/>
                <a:gd name="T4" fmla="*/ 0 w 4560"/>
                <a:gd name="T5" fmla="*/ 12533 h 12960"/>
                <a:gd name="T6" fmla="*/ 2280 w 4560"/>
                <a:gd name="T7" fmla="*/ 12960 h 12960"/>
                <a:gd name="T8" fmla="*/ 4560 w 4560"/>
                <a:gd name="T9" fmla="*/ 12533 h 12960"/>
                <a:gd name="T10" fmla="*/ 4560 w 4560"/>
                <a:gd name="T11" fmla="*/ 428 h 12960"/>
                <a:gd name="T12" fmla="*/ 2280 w 4560"/>
                <a:gd name="T13" fmla="*/ 0 h 12960"/>
                <a:gd name="T14" fmla="*/ 0 60000 65536"/>
                <a:gd name="T15" fmla="*/ 0 60000 65536"/>
                <a:gd name="T16" fmla="*/ 0 60000 65536"/>
                <a:gd name="T17" fmla="*/ 0 60000 65536"/>
                <a:gd name="T18" fmla="*/ 0 60000 65536"/>
                <a:gd name="T19" fmla="*/ 0 60000 65536"/>
                <a:gd name="T20" fmla="*/ 0 60000 65536"/>
                <a:gd name="T21" fmla="*/ 0 w 4560"/>
                <a:gd name="T22" fmla="*/ 0 h 12960"/>
                <a:gd name="T23" fmla="*/ 4560 w 4560"/>
                <a:gd name="T24" fmla="*/ 12960 h 12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0" h="12960">
                  <a:moveTo>
                    <a:pt x="2280" y="0"/>
                  </a:moveTo>
                  <a:cubicBezTo>
                    <a:pt x="1021" y="0"/>
                    <a:pt x="0" y="192"/>
                    <a:pt x="0" y="428"/>
                  </a:cubicBezTo>
                  <a:lnTo>
                    <a:pt x="0" y="12533"/>
                  </a:lnTo>
                  <a:cubicBezTo>
                    <a:pt x="0" y="12769"/>
                    <a:pt x="1021" y="12960"/>
                    <a:pt x="2280" y="12960"/>
                  </a:cubicBezTo>
                  <a:cubicBezTo>
                    <a:pt x="3540" y="12960"/>
                    <a:pt x="4560" y="12769"/>
                    <a:pt x="4560" y="12533"/>
                  </a:cubicBezTo>
                  <a:lnTo>
                    <a:pt x="4560" y="428"/>
                  </a:lnTo>
                  <a:cubicBezTo>
                    <a:pt x="4560" y="192"/>
                    <a:pt x="3540" y="0"/>
                    <a:pt x="2280" y="0"/>
                  </a:cubicBezTo>
                  <a:close/>
                </a:path>
              </a:pathLst>
            </a:custGeom>
            <a:noFill/>
            <a:ln w="4763" cap="rnd">
              <a:solidFill>
                <a:srgbClr val="000000"/>
              </a:solidFill>
              <a:prstDash val="solid"/>
              <a:round/>
              <a:headEnd/>
              <a:tailEnd/>
            </a:ln>
          </p:spPr>
          <p:txBody>
            <a:bodyPr/>
            <a:lstStyle/>
            <a:p>
              <a:endParaRPr lang="en-US"/>
            </a:p>
          </p:txBody>
        </p:sp>
        <p:sp>
          <p:nvSpPr>
            <p:cNvPr id="211176" name="Freeform 12"/>
            <p:cNvSpPr>
              <a:spLocks/>
            </p:cNvSpPr>
            <p:nvPr/>
          </p:nvSpPr>
          <p:spPr bwMode="auto">
            <a:xfrm>
              <a:off x="18802" y="386"/>
              <a:ext cx="413" cy="49"/>
            </a:xfrm>
            <a:custGeom>
              <a:avLst/>
              <a:gdLst>
                <a:gd name="T0" fmla="*/ 0 w 413"/>
                <a:gd name="T1" fmla="*/ 0 h 49"/>
                <a:gd name="T2" fmla="*/ 207 w 413"/>
                <a:gd name="T3" fmla="*/ 49 h 49"/>
                <a:gd name="T4" fmla="*/ 413 w 413"/>
                <a:gd name="T5" fmla="*/ 0 h 49"/>
                <a:gd name="T6" fmla="*/ 0 60000 65536"/>
                <a:gd name="T7" fmla="*/ 0 60000 65536"/>
                <a:gd name="T8" fmla="*/ 0 60000 65536"/>
                <a:gd name="T9" fmla="*/ 0 w 413"/>
                <a:gd name="T10" fmla="*/ 0 h 49"/>
                <a:gd name="T11" fmla="*/ 413 w 413"/>
                <a:gd name="T12" fmla="*/ 49 h 49"/>
              </a:gdLst>
              <a:ahLst/>
              <a:cxnLst>
                <a:cxn ang="T6">
                  <a:pos x="T0" y="T1"/>
                </a:cxn>
                <a:cxn ang="T7">
                  <a:pos x="T2" y="T3"/>
                </a:cxn>
                <a:cxn ang="T8">
                  <a:pos x="T4" y="T5"/>
                </a:cxn>
              </a:cxnLst>
              <a:rect l="T9" t="T10" r="T11" b="T12"/>
              <a:pathLst>
                <a:path w="413" h="49">
                  <a:moveTo>
                    <a:pt x="0" y="0"/>
                  </a:moveTo>
                  <a:cubicBezTo>
                    <a:pt x="0" y="27"/>
                    <a:pt x="93" y="49"/>
                    <a:pt x="207" y="49"/>
                  </a:cubicBezTo>
                  <a:cubicBezTo>
                    <a:pt x="321" y="49"/>
                    <a:pt x="413" y="27"/>
                    <a:pt x="413" y="0"/>
                  </a:cubicBezTo>
                </a:path>
              </a:pathLst>
            </a:custGeom>
            <a:noFill/>
            <a:ln w="4763" cap="rnd">
              <a:solidFill>
                <a:srgbClr val="000000"/>
              </a:solidFill>
              <a:prstDash val="solid"/>
              <a:round/>
              <a:headEnd/>
              <a:tailEnd/>
            </a:ln>
          </p:spPr>
          <p:txBody>
            <a:bodyPr/>
            <a:lstStyle/>
            <a:p>
              <a:endParaRPr lang="en-US"/>
            </a:p>
          </p:txBody>
        </p:sp>
      </p:grpSp>
      <p:grpSp>
        <p:nvGrpSpPr>
          <p:cNvPr id="210948" name="Group 13"/>
          <p:cNvGrpSpPr>
            <a:grpSpLocks/>
          </p:cNvGrpSpPr>
          <p:nvPr/>
        </p:nvGrpSpPr>
        <p:grpSpPr bwMode="auto">
          <a:xfrm>
            <a:off x="6129338" y="3559175"/>
            <a:ext cx="852487" cy="365125"/>
            <a:chOff x="18802" y="1686"/>
            <a:chExt cx="416" cy="255"/>
          </a:xfrm>
        </p:grpSpPr>
        <p:sp>
          <p:nvSpPr>
            <p:cNvPr id="211171" name="Freeform 14"/>
            <p:cNvSpPr>
              <a:spLocks/>
            </p:cNvSpPr>
            <p:nvPr/>
          </p:nvSpPr>
          <p:spPr bwMode="auto">
            <a:xfrm>
              <a:off x="18802" y="1686"/>
              <a:ext cx="416" cy="255"/>
            </a:xfrm>
            <a:custGeom>
              <a:avLst/>
              <a:gdLst>
                <a:gd name="T0" fmla="*/ 2295 w 4590"/>
                <a:gd name="T1" fmla="*/ 0 h 2205"/>
                <a:gd name="T2" fmla="*/ 0 w 4590"/>
                <a:gd name="T3" fmla="*/ 276 h 2205"/>
                <a:gd name="T4" fmla="*/ 0 w 4590"/>
                <a:gd name="T5" fmla="*/ 1930 h 2205"/>
                <a:gd name="T6" fmla="*/ 2295 w 4590"/>
                <a:gd name="T7" fmla="*/ 2205 h 2205"/>
                <a:gd name="T8" fmla="*/ 4590 w 4590"/>
                <a:gd name="T9" fmla="*/ 1930 h 2205"/>
                <a:gd name="T10" fmla="*/ 4590 w 4590"/>
                <a:gd name="T11" fmla="*/ 276 h 2205"/>
                <a:gd name="T12" fmla="*/ 2295 w 4590"/>
                <a:gd name="T13" fmla="*/ 0 h 2205"/>
                <a:gd name="T14" fmla="*/ 0 60000 65536"/>
                <a:gd name="T15" fmla="*/ 0 60000 65536"/>
                <a:gd name="T16" fmla="*/ 0 60000 65536"/>
                <a:gd name="T17" fmla="*/ 0 60000 65536"/>
                <a:gd name="T18" fmla="*/ 0 60000 65536"/>
                <a:gd name="T19" fmla="*/ 0 60000 65536"/>
                <a:gd name="T20" fmla="*/ 0 60000 65536"/>
                <a:gd name="T21" fmla="*/ 0 w 4590"/>
                <a:gd name="T22" fmla="*/ 0 h 2205"/>
                <a:gd name="T23" fmla="*/ 4590 w 4590"/>
                <a:gd name="T24" fmla="*/ 2205 h 2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90" h="2205">
                  <a:moveTo>
                    <a:pt x="2295" y="0"/>
                  </a:moveTo>
                  <a:cubicBezTo>
                    <a:pt x="1028" y="0"/>
                    <a:pt x="0" y="124"/>
                    <a:pt x="0" y="276"/>
                  </a:cubicBezTo>
                  <a:lnTo>
                    <a:pt x="0" y="1930"/>
                  </a:lnTo>
                  <a:cubicBezTo>
                    <a:pt x="0" y="2082"/>
                    <a:pt x="1028" y="2205"/>
                    <a:pt x="2295" y="2205"/>
                  </a:cubicBezTo>
                  <a:cubicBezTo>
                    <a:pt x="3563" y="2205"/>
                    <a:pt x="4590" y="2082"/>
                    <a:pt x="4590" y="1930"/>
                  </a:cubicBezTo>
                  <a:lnTo>
                    <a:pt x="4590" y="276"/>
                  </a:lnTo>
                  <a:cubicBezTo>
                    <a:pt x="4590" y="124"/>
                    <a:pt x="3563" y="0"/>
                    <a:pt x="2295" y="0"/>
                  </a:cubicBezTo>
                  <a:close/>
                </a:path>
              </a:pathLst>
            </a:custGeom>
            <a:noFill/>
            <a:ln w="26988" cap="flat">
              <a:solidFill>
                <a:srgbClr val="000000"/>
              </a:solidFill>
              <a:prstDash val="solid"/>
              <a:round/>
              <a:headEnd/>
              <a:tailEnd/>
            </a:ln>
          </p:spPr>
          <p:txBody>
            <a:bodyPr/>
            <a:lstStyle/>
            <a:p>
              <a:endParaRPr lang="en-US"/>
            </a:p>
          </p:txBody>
        </p:sp>
        <p:sp>
          <p:nvSpPr>
            <p:cNvPr id="211172" name="Freeform 15"/>
            <p:cNvSpPr>
              <a:spLocks/>
            </p:cNvSpPr>
            <p:nvPr/>
          </p:nvSpPr>
          <p:spPr bwMode="auto">
            <a:xfrm>
              <a:off x="18802" y="1718"/>
              <a:ext cx="416" cy="32"/>
            </a:xfrm>
            <a:custGeom>
              <a:avLst/>
              <a:gdLst>
                <a:gd name="T0" fmla="*/ 0 w 416"/>
                <a:gd name="T1" fmla="*/ 0 h 32"/>
                <a:gd name="T2" fmla="*/ 208 w 416"/>
                <a:gd name="T3" fmla="*/ 32 h 32"/>
                <a:gd name="T4" fmla="*/ 416 w 416"/>
                <a:gd name="T5" fmla="*/ 0 h 32"/>
                <a:gd name="T6" fmla="*/ 0 60000 65536"/>
                <a:gd name="T7" fmla="*/ 0 60000 65536"/>
                <a:gd name="T8" fmla="*/ 0 60000 65536"/>
                <a:gd name="T9" fmla="*/ 0 w 416"/>
                <a:gd name="T10" fmla="*/ 0 h 32"/>
                <a:gd name="T11" fmla="*/ 416 w 416"/>
                <a:gd name="T12" fmla="*/ 32 h 32"/>
              </a:gdLst>
              <a:ahLst/>
              <a:cxnLst>
                <a:cxn ang="T6">
                  <a:pos x="T0" y="T1"/>
                </a:cxn>
                <a:cxn ang="T7">
                  <a:pos x="T2" y="T3"/>
                </a:cxn>
                <a:cxn ang="T8">
                  <a:pos x="T4" y="T5"/>
                </a:cxn>
              </a:cxnLst>
              <a:rect l="T9" t="T10" r="T11" b="T12"/>
              <a:pathLst>
                <a:path w="416" h="32">
                  <a:moveTo>
                    <a:pt x="0" y="0"/>
                  </a:moveTo>
                  <a:cubicBezTo>
                    <a:pt x="0" y="18"/>
                    <a:pt x="93" y="32"/>
                    <a:pt x="208" y="32"/>
                  </a:cubicBezTo>
                  <a:cubicBezTo>
                    <a:pt x="323" y="32"/>
                    <a:pt x="416" y="18"/>
                    <a:pt x="416" y="0"/>
                  </a:cubicBezTo>
                </a:path>
              </a:pathLst>
            </a:custGeom>
            <a:noFill/>
            <a:ln w="26988" cap="flat">
              <a:solidFill>
                <a:srgbClr val="000000"/>
              </a:solidFill>
              <a:prstDash val="solid"/>
              <a:round/>
              <a:headEnd/>
              <a:tailEnd/>
            </a:ln>
          </p:spPr>
          <p:txBody>
            <a:bodyPr/>
            <a:lstStyle/>
            <a:p>
              <a:endParaRPr lang="en-US"/>
            </a:p>
          </p:txBody>
        </p:sp>
      </p:grpSp>
      <p:grpSp>
        <p:nvGrpSpPr>
          <p:cNvPr id="210949" name="Group 16"/>
          <p:cNvGrpSpPr>
            <a:grpSpLocks/>
          </p:cNvGrpSpPr>
          <p:nvPr/>
        </p:nvGrpSpPr>
        <p:grpSpPr bwMode="auto">
          <a:xfrm>
            <a:off x="6937375" y="3768725"/>
            <a:ext cx="357188" cy="119063"/>
            <a:chOff x="19196" y="1833"/>
            <a:chExt cx="174" cy="83"/>
          </a:xfrm>
        </p:grpSpPr>
        <p:sp>
          <p:nvSpPr>
            <p:cNvPr id="211168" name="Freeform 17"/>
            <p:cNvSpPr>
              <a:spLocks/>
            </p:cNvSpPr>
            <p:nvPr/>
          </p:nvSpPr>
          <p:spPr bwMode="auto">
            <a:xfrm>
              <a:off x="19196" y="1833"/>
              <a:ext cx="174" cy="83"/>
            </a:xfrm>
            <a:custGeom>
              <a:avLst/>
              <a:gdLst>
                <a:gd name="T0" fmla="*/ 1920 w 1920"/>
                <a:gd name="T1" fmla="*/ 360 h 720"/>
                <a:gd name="T2" fmla="*/ 1602 w 1920"/>
                <a:gd name="T3" fmla="*/ 720 h 720"/>
                <a:gd name="T4" fmla="*/ 319 w 1920"/>
                <a:gd name="T5" fmla="*/ 720 h 720"/>
                <a:gd name="T6" fmla="*/ 0 w 1920"/>
                <a:gd name="T7" fmla="*/ 360 h 720"/>
                <a:gd name="T8" fmla="*/ 319 w 1920"/>
                <a:gd name="T9" fmla="*/ 0 h 720"/>
                <a:gd name="T10" fmla="*/ 1602 w 1920"/>
                <a:gd name="T11" fmla="*/ 0 h 720"/>
                <a:gd name="T12" fmla="*/ 1920 w 1920"/>
                <a:gd name="T13" fmla="*/ 360 h 720"/>
                <a:gd name="T14" fmla="*/ 0 60000 65536"/>
                <a:gd name="T15" fmla="*/ 0 60000 65536"/>
                <a:gd name="T16" fmla="*/ 0 60000 65536"/>
                <a:gd name="T17" fmla="*/ 0 60000 65536"/>
                <a:gd name="T18" fmla="*/ 0 60000 65536"/>
                <a:gd name="T19" fmla="*/ 0 60000 65536"/>
                <a:gd name="T20" fmla="*/ 0 60000 65536"/>
                <a:gd name="T21" fmla="*/ 0 w 1920"/>
                <a:gd name="T22" fmla="*/ 0 h 720"/>
                <a:gd name="T23" fmla="*/ 1920 w 1920"/>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0" h="720">
                  <a:moveTo>
                    <a:pt x="1920" y="360"/>
                  </a:moveTo>
                  <a:cubicBezTo>
                    <a:pt x="1920" y="559"/>
                    <a:pt x="1778" y="720"/>
                    <a:pt x="1602" y="720"/>
                  </a:cubicBezTo>
                  <a:lnTo>
                    <a:pt x="319" y="720"/>
                  </a:lnTo>
                  <a:cubicBezTo>
                    <a:pt x="143" y="720"/>
                    <a:pt x="0" y="559"/>
                    <a:pt x="0" y="360"/>
                  </a:cubicBezTo>
                  <a:cubicBezTo>
                    <a:pt x="0" y="162"/>
                    <a:pt x="143" y="0"/>
                    <a:pt x="319" y="0"/>
                  </a:cubicBezTo>
                  <a:lnTo>
                    <a:pt x="1602" y="0"/>
                  </a:lnTo>
                  <a:cubicBezTo>
                    <a:pt x="1778" y="0"/>
                    <a:pt x="1920" y="162"/>
                    <a:pt x="1920" y="360"/>
                  </a:cubicBezTo>
                  <a:close/>
                </a:path>
              </a:pathLst>
            </a:custGeom>
            <a:solidFill>
              <a:srgbClr val="FFFFFF"/>
            </a:solidFill>
            <a:ln w="0">
              <a:solidFill>
                <a:srgbClr val="000000"/>
              </a:solidFill>
              <a:prstDash val="solid"/>
              <a:round/>
              <a:headEnd/>
              <a:tailEnd/>
            </a:ln>
          </p:spPr>
          <p:txBody>
            <a:bodyPr/>
            <a:lstStyle/>
            <a:p>
              <a:endParaRPr lang="en-US"/>
            </a:p>
          </p:txBody>
        </p:sp>
        <p:sp>
          <p:nvSpPr>
            <p:cNvPr id="211169" name="Freeform 18"/>
            <p:cNvSpPr>
              <a:spLocks/>
            </p:cNvSpPr>
            <p:nvPr/>
          </p:nvSpPr>
          <p:spPr bwMode="auto">
            <a:xfrm>
              <a:off x="19196" y="1833"/>
              <a:ext cx="174" cy="83"/>
            </a:xfrm>
            <a:custGeom>
              <a:avLst/>
              <a:gdLst>
                <a:gd name="T0" fmla="*/ 1920 w 1920"/>
                <a:gd name="T1" fmla="*/ 360 h 720"/>
                <a:gd name="T2" fmla="*/ 1602 w 1920"/>
                <a:gd name="T3" fmla="*/ 720 h 720"/>
                <a:gd name="T4" fmla="*/ 319 w 1920"/>
                <a:gd name="T5" fmla="*/ 720 h 720"/>
                <a:gd name="T6" fmla="*/ 0 w 1920"/>
                <a:gd name="T7" fmla="*/ 360 h 720"/>
                <a:gd name="T8" fmla="*/ 319 w 1920"/>
                <a:gd name="T9" fmla="*/ 0 h 720"/>
                <a:gd name="T10" fmla="*/ 1602 w 1920"/>
                <a:gd name="T11" fmla="*/ 0 h 720"/>
                <a:gd name="T12" fmla="*/ 1920 w 1920"/>
                <a:gd name="T13" fmla="*/ 360 h 720"/>
                <a:gd name="T14" fmla="*/ 0 60000 65536"/>
                <a:gd name="T15" fmla="*/ 0 60000 65536"/>
                <a:gd name="T16" fmla="*/ 0 60000 65536"/>
                <a:gd name="T17" fmla="*/ 0 60000 65536"/>
                <a:gd name="T18" fmla="*/ 0 60000 65536"/>
                <a:gd name="T19" fmla="*/ 0 60000 65536"/>
                <a:gd name="T20" fmla="*/ 0 60000 65536"/>
                <a:gd name="T21" fmla="*/ 0 w 1920"/>
                <a:gd name="T22" fmla="*/ 0 h 720"/>
                <a:gd name="T23" fmla="*/ 1920 w 1920"/>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0" h="720">
                  <a:moveTo>
                    <a:pt x="1920" y="360"/>
                  </a:moveTo>
                  <a:cubicBezTo>
                    <a:pt x="1920" y="559"/>
                    <a:pt x="1778" y="720"/>
                    <a:pt x="1602" y="720"/>
                  </a:cubicBezTo>
                  <a:lnTo>
                    <a:pt x="319" y="720"/>
                  </a:lnTo>
                  <a:cubicBezTo>
                    <a:pt x="143" y="720"/>
                    <a:pt x="0" y="559"/>
                    <a:pt x="0" y="360"/>
                  </a:cubicBezTo>
                  <a:cubicBezTo>
                    <a:pt x="0" y="162"/>
                    <a:pt x="143" y="0"/>
                    <a:pt x="319" y="0"/>
                  </a:cubicBezTo>
                  <a:lnTo>
                    <a:pt x="1602" y="0"/>
                  </a:lnTo>
                  <a:cubicBezTo>
                    <a:pt x="1778" y="0"/>
                    <a:pt x="1920" y="162"/>
                    <a:pt x="1920" y="360"/>
                  </a:cubicBezTo>
                  <a:close/>
                </a:path>
              </a:pathLst>
            </a:custGeom>
            <a:noFill/>
            <a:ln w="4763" cap="rnd">
              <a:solidFill>
                <a:srgbClr val="000000"/>
              </a:solidFill>
              <a:prstDash val="solid"/>
              <a:round/>
              <a:headEnd/>
              <a:tailEnd/>
            </a:ln>
          </p:spPr>
          <p:txBody>
            <a:bodyPr/>
            <a:lstStyle/>
            <a:p>
              <a:endParaRPr lang="en-US"/>
            </a:p>
          </p:txBody>
        </p:sp>
        <p:sp>
          <p:nvSpPr>
            <p:cNvPr id="211170" name="Freeform 19"/>
            <p:cNvSpPr>
              <a:spLocks/>
            </p:cNvSpPr>
            <p:nvPr/>
          </p:nvSpPr>
          <p:spPr bwMode="auto">
            <a:xfrm>
              <a:off x="19313" y="1833"/>
              <a:ext cx="28" cy="83"/>
            </a:xfrm>
            <a:custGeom>
              <a:avLst/>
              <a:gdLst>
                <a:gd name="T0" fmla="*/ 28 w 28"/>
                <a:gd name="T1" fmla="*/ 83 h 83"/>
                <a:gd name="T2" fmla="*/ 0 w 28"/>
                <a:gd name="T3" fmla="*/ 42 h 83"/>
                <a:gd name="T4" fmla="*/ 28 w 28"/>
                <a:gd name="T5" fmla="*/ 0 h 83"/>
                <a:gd name="T6" fmla="*/ 0 60000 65536"/>
                <a:gd name="T7" fmla="*/ 0 60000 65536"/>
                <a:gd name="T8" fmla="*/ 0 60000 65536"/>
                <a:gd name="T9" fmla="*/ 0 w 28"/>
                <a:gd name="T10" fmla="*/ 0 h 83"/>
                <a:gd name="T11" fmla="*/ 28 w 28"/>
                <a:gd name="T12" fmla="*/ 83 h 83"/>
              </a:gdLst>
              <a:ahLst/>
              <a:cxnLst>
                <a:cxn ang="T6">
                  <a:pos x="T0" y="T1"/>
                </a:cxn>
                <a:cxn ang="T7">
                  <a:pos x="T2" y="T3"/>
                </a:cxn>
                <a:cxn ang="T8">
                  <a:pos x="T4" y="T5"/>
                </a:cxn>
              </a:cxnLst>
              <a:rect l="T9" t="T10" r="T11" b="T12"/>
              <a:pathLst>
                <a:path w="28" h="83">
                  <a:moveTo>
                    <a:pt x="28" y="83"/>
                  </a:moveTo>
                  <a:cubicBezTo>
                    <a:pt x="12" y="83"/>
                    <a:pt x="0" y="65"/>
                    <a:pt x="0" y="42"/>
                  </a:cubicBezTo>
                  <a:cubicBezTo>
                    <a:pt x="0" y="19"/>
                    <a:pt x="12" y="0"/>
                    <a:pt x="28" y="0"/>
                  </a:cubicBezTo>
                </a:path>
              </a:pathLst>
            </a:custGeom>
            <a:noFill/>
            <a:ln w="4763" cap="rnd">
              <a:solidFill>
                <a:srgbClr val="000000"/>
              </a:solidFill>
              <a:prstDash val="solid"/>
              <a:round/>
              <a:headEnd/>
              <a:tailEnd/>
            </a:ln>
          </p:spPr>
          <p:txBody>
            <a:bodyPr/>
            <a:lstStyle/>
            <a:p>
              <a:endParaRPr lang="en-US"/>
            </a:p>
          </p:txBody>
        </p:sp>
      </p:grpSp>
      <p:grpSp>
        <p:nvGrpSpPr>
          <p:cNvPr id="210950" name="Group 20"/>
          <p:cNvGrpSpPr>
            <a:grpSpLocks/>
          </p:cNvGrpSpPr>
          <p:nvPr/>
        </p:nvGrpSpPr>
        <p:grpSpPr bwMode="auto">
          <a:xfrm>
            <a:off x="6416675" y="3833813"/>
            <a:ext cx="88900" cy="79375"/>
            <a:chOff x="18942" y="1878"/>
            <a:chExt cx="44" cy="56"/>
          </a:xfrm>
        </p:grpSpPr>
        <p:sp>
          <p:nvSpPr>
            <p:cNvPr id="211166" name="Oval 21"/>
            <p:cNvSpPr>
              <a:spLocks noChangeArrowheads="1"/>
            </p:cNvSpPr>
            <p:nvPr/>
          </p:nvSpPr>
          <p:spPr bwMode="auto">
            <a:xfrm>
              <a:off x="18942" y="1878"/>
              <a:ext cx="44" cy="56"/>
            </a:xfrm>
            <a:prstGeom prst="ellipse">
              <a:avLst/>
            </a:prstGeom>
            <a:solidFill>
              <a:srgbClr val="009999"/>
            </a:solidFill>
            <a:ln w="0">
              <a:solidFill>
                <a:srgbClr val="000000"/>
              </a:solidFill>
              <a:round/>
              <a:headEnd/>
              <a:tailEnd/>
            </a:ln>
          </p:spPr>
          <p:txBody>
            <a:bodyPr/>
            <a:lstStyle/>
            <a:p>
              <a:endParaRPr lang="en-US"/>
            </a:p>
          </p:txBody>
        </p:sp>
        <p:sp>
          <p:nvSpPr>
            <p:cNvPr id="211167" name="Oval 22"/>
            <p:cNvSpPr>
              <a:spLocks noChangeArrowheads="1"/>
            </p:cNvSpPr>
            <p:nvPr/>
          </p:nvSpPr>
          <p:spPr bwMode="auto">
            <a:xfrm>
              <a:off x="18942" y="1878"/>
              <a:ext cx="44" cy="56"/>
            </a:xfrm>
            <a:prstGeom prst="ellipse">
              <a:avLst/>
            </a:prstGeom>
            <a:noFill/>
            <a:ln w="4763" cap="rnd">
              <a:solidFill>
                <a:srgbClr val="000000"/>
              </a:solidFill>
              <a:round/>
              <a:headEnd/>
              <a:tailEnd/>
            </a:ln>
          </p:spPr>
          <p:txBody>
            <a:bodyPr/>
            <a:lstStyle/>
            <a:p>
              <a:endParaRPr lang="en-US"/>
            </a:p>
          </p:txBody>
        </p:sp>
      </p:grpSp>
      <p:grpSp>
        <p:nvGrpSpPr>
          <p:cNvPr id="210951" name="Group 23"/>
          <p:cNvGrpSpPr>
            <a:grpSpLocks/>
          </p:cNvGrpSpPr>
          <p:nvPr/>
        </p:nvGrpSpPr>
        <p:grpSpPr bwMode="auto">
          <a:xfrm>
            <a:off x="6602413" y="3836988"/>
            <a:ext cx="90487" cy="77787"/>
            <a:chOff x="19033" y="1880"/>
            <a:chExt cx="44" cy="55"/>
          </a:xfrm>
        </p:grpSpPr>
        <p:sp>
          <p:nvSpPr>
            <p:cNvPr id="211164" name="Oval 24"/>
            <p:cNvSpPr>
              <a:spLocks noChangeArrowheads="1"/>
            </p:cNvSpPr>
            <p:nvPr/>
          </p:nvSpPr>
          <p:spPr bwMode="auto">
            <a:xfrm>
              <a:off x="19033" y="1880"/>
              <a:ext cx="44" cy="55"/>
            </a:xfrm>
            <a:prstGeom prst="ellipse">
              <a:avLst/>
            </a:prstGeom>
            <a:solidFill>
              <a:srgbClr val="66FF99"/>
            </a:solidFill>
            <a:ln w="0">
              <a:solidFill>
                <a:srgbClr val="000000"/>
              </a:solidFill>
              <a:round/>
              <a:headEnd/>
              <a:tailEnd/>
            </a:ln>
          </p:spPr>
          <p:txBody>
            <a:bodyPr/>
            <a:lstStyle/>
            <a:p>
              <a:endParaRPr lang="en-US"/>
            </a:p>
          </p:txBody>
        </p:sp>
        <p:sp>
          <p:nvSpPr>
            <p:cNvPr id="211165" name="Oval 25"/>
            <p:cNvSpPr>
              <a:spLocks noChangeArrowheads="1"/>
            </p:cNvSpPr>
            <p:nvPr/>
          </p:nvSpPr>
          <p:spPr bwMode="auto">
            <a:xfrm>
              <a:off x="19033" y="1880"/>
              <a:ext cx="44" cy="55"/>
            </a:xfrm>
            <a:prstGeom prst="ellipse">
              <a:avLst/>
            </a:prstGeom>
            <a:noFill/>
            <a:ln w="4763" cap="rnd">
              <a:solidFill>
                <a:srgbClr val="000000"/>
              </a:solidFill>
              <a:round/>
              <a:headEnd/>
              <a:tailEnd/>
            </a:ln>
          </p:spPr>
          <p:txBody>
            <a:bodyPr/>
            <a:lstStyle/>
            <a:p>
              <a:endParaRPr lang="en-US"/>
            </a:p>
          </p:txBody>
        </p:sp>
      </p:grpSp>
      <p:grpSp>
        <p:nvGrpSpPr>
          <p:cNvPr id="210952" name="Group 26"/>
          <p:cNvGrpSpPr>
            <a:grpSpLocks/>
          </p:cNvGrpSpPr>
          <p:nvPr/>
        </p:nvGrpSpPr>
        <p:grpSpPr bwMode="auto">
          <a:xfrm>
            <a:off x="6319838" y="3825875"/>
            <a:ext cx="87312" cy="79375"/>
            <a:chOff x="18895" y="1873"/>
            <a:chExt cx="43" cy="55"/>
          </a:xfrm>
        </p:grpSpPr>
        <p:sp>
          <p:nvSpPr>
            <p:cNvPr id="211162" name="Oval 27"/>
            <p:cNvSpPr>
              <a:spLocks noChangeArrowheads="1"/>
            </p:cNvSpPr>
            <p:nvPr/>
          </p:nvSpPr>
          <p:spPr bwMode="auto">
            <a:xfrm>
              <a:off x="18895" y="1873"/>
              <a:ext cx="43" cy="55"/>
            </a:xfrm>
            <a:prstGeom prst="ellipse">
              <a:avLst/>
            </a:prstGeom>
            <a:solidFill>
              <a:srgbClr val="66FF99"/>
            </a:solidFill>
            <a:ln w="0">
              <a:solidFill>
                <a:srgbClr val="000000"/>
              </a:solidFill>
              <a:round/>
              <a:headEnd/>
              <a:tailEnd/>
            </a:ln>
          </p:spPr>
          <p:txBody>
            <a:bodyPr/>
            <a:lstStyle/>
            <a:p>
              <a:endParaRPr lang="en-US"/>
            </a:p>
          </p:txBody>
        </p:sp>
        <p:sp>
          <p:nvSpPr>
            <p:cNvPr id="211163" name="Freeform 28"/>
            <p:cNvSpPr>
              <a:spLocks/>
            </p:cNvSpPr>
            <p:nvPr/>
          </p:nvSpPr>
          <p:spPr bwMode="auto">
            <a:xfrm>
              <a:off x="18895" y="1873"/>
              <a:ext cx="43" cy="55"/>
            </a:xfrm>
            <a:custGeom>
              <a:avLst/>
              <a:gdLst>
                <a:gd name="T0" fmla="*/ 21 w 43"/>
                <a:gd name="T1" fmla="*/ 0 h 55"/>
                <a:gd name="T2" fmla="*/ 0 w 43"/>
                <a:gd name="T3" fmla="*/ 28 h 55"/>
                <a:gd name="T4" fmla="*/ 21 w 43"/>
                <a:gd name="T5" fmla="*/ 55 h 55"/>
                <a:gd name="T6" fmla="*/ 43 w 43"/>
                <a:gd name="T7" fmla="*/ 28 h 55"/>
                <a:gd name="T8" fmla="*/ 21 w 43"/>
                <a:gd name="T9" fmla="*/ 0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21" y="0"/>
                  </a:moveTo>
                  <a:cubicBezTo>
                    <a:pt x="10" y="0"/>
                    <a:pt x="0" y="13"/>
                    <a:pt x="0" y="28"/>
                  </a:cubicBezTo>
                  <a:cubicBezTo>
                    <a:pt x="0" y="43"/>
                    <a:pt x="10" y="55"/>
                    <a:pt x="21" y="55"/>
                  </a:cubicBezTo>
                  <a:cubicBezTo>
                    <a:pt x="34" y="55"/>
                    <a:pt x="43" y="43"/>
                    <a:pt x="43" y="28"/>
                  </a:cubicBezTo>
                  <a:cubicBezTo>
                    <a:pt x="43" y="13"/>
                    <a:pt x="34" y="0"/>
                    <a:pt x="21" y="0"/>
                  </a:cubicBezTo>
                </a:path>
              </a:pathLst>
            </a:custGeom>
            <a:noFill/>
            <a:ln w="4763" cap="rnd">
              <a:solidFill>
                <a:srgbClr val="000000"/>
              </a:solidFill>
              <a:prstDash val="solid"/>
              <a:round/>
              <a:headEnd/>
              <a:tailEnd/>
            </a:ln>
          </p:spPr>
          <p:txBody>
            <a:bodyPr/>
            <a:lstStyle/>
            <a:p>
              <a:endParaRPr lang="en-US"/>
            </a:p>
          </p:txBody>
        </p:sp>
      </p:grpSp>
      <p:grpSp>
        <p:nvGrpSpPr>
          <p:cNvPr id="210953" name="Group 29"/>
          <p:cNvGrpSpPr>
            <a:grpSpLocks/>
          </p:cNvGrpSpPr>
          <p:nvPr/>
        </p:nvGrpSpPr>
        <p:grpSpPr bwMode="auto">
          <a:xfrm>
            <a:off x="6137275" y="3813175"/>
            <a:ext cx="90488" cy="80963"/>
            <a:chOff x="18806" y="1864"/>
            <a:chExt cx="44" cy="56"/>
          </a:xfrm>
        </p:grpSpPr>
        <p:sp>
          <p:nvSpPr>
            <p:cNvPr id="211160" name="Oval 30"/>
            <p:cNvSpPr>
              <a:spLocks noChangeArrowheads="1"/>
            </p:cNvSpPr>
            <p:nvPr/>
          </p:nvSpPr>
          <p:spPr bwMode="auto">
            <a:xfrm>
              <a:off x="18806" y="1864"/>
              <a:ext cx="44" cy="56"/>
            </a:xfrm>
            <a:prstGeom prst="ellipse">
              <a:avLst/>
            </a:prstGeom>
            <a:solidFill>
              <a:srgbClr val="33CCCC"/>
            </a:solidFill>
            <a:ln w="0">
              <a:solidFill>
                <a:srgbClr val="000000"/>
              </a:solidFill>
              <a:round/>
              <a:headEnd/>
              <a:tailEnd/>
            </a:ln>
          </p:spPr>
          <p:txBody>
            <a:bodyPr/>
            <a:lstStyle/>
            <a:p>
              <a:endParaRPr lang="en-US"/>
            </a:p>
          </p:txBody>
        </p:sp>
        <p:sp>
          <p:nvSpPr>
            <p:cNvPr id="211161" name="Oval 31"/>
            <p:cNvSpPr>
              <a:spLocks noChangeArrowheads="1"/>
            </p:cNvSpPr>
            <p:nvPr/>
          </p:nvSpPr>
          <p:spPr bwMode="auto">
            <a:xfrm>
              <a:off x="18806" y="1864"/>
              <a:ext cx="44" cy="56"/>
            </a:xfrm>
            <a:prstGeom prst="ellipse">
              <a:avLst/>
            </a:prstGeom>
            <a:noFill/>
            <a:ln w="4763" cap="rnd">
              <a:solidFill>
                <a:srgbClr val="000000"/>
              </a:solidFill>
              <a:round/>
              <a:headEnd/>
              <a:tailEnd/>
            </a:ln>
          </p:spPr>
          <p:txBody>
            <a:bodyPr/>
            <a:lstStyle/>
            <a:p>
              <a:endParaRPr lang="en-US"/>
            </a:p>
          </p:txBody>
        </p:sp>
      </p:grpSp>
      <p:grpSp>
        <p:nvGrpSpPr>
          <p:cNvPr id="210954" name="Group 32"/>
          <p:cNvGrpSpPr>
            <a:grpSpLocks/>
          </p:cNvGrpSpPr>
          <p:nvPr/>
        </p:nvGrpSpPr>
        <p:grpSpPr bwMode="auto">
          <a:xfrm>
            <a:off x="6227763" y="3825875"/>
            <a:ext cx="87312" cy="79375"/>
            <a:chOff x="18850" y="1873"/>
            <a:chExt cx="43" cy="55"/>
          </a:xfrm>
        </p:grpSpPr>
        <p:sp>
          <p:nvSpPr>
            <p:cNvPr id="211158" name="Oval 33"/>
            <p:cNvSpPr>
              <a:spLocks noChangeArrowheads="1"/>
            </p:cNvSpPr>
            <p:nvPr/>
          </p:nvSpPr>
          <p:spPr bwMode="auto">
            <a:xfrm>
              <a:off x="18850" y="1873"/>
              <a:ext cx="43" cy="55"/>
            </a:xfrm>
            <a:prstGeom prst="ellipse">
              <a:avLst/>
            </a:prstGeom>
            <a:solidFill>
              <a:srgbClr val="CCFFFF"/>
            </a:solidFill>
            <a:ln w="0">
              <a:solidFill>
                <a:srgbClr val="000000"/>
              </a:solidFill>
              <a:round/>
              <a:headEnd/>
              <a:tailEnd/>
            </a:ln>
          </p:spPr>
          <p:txBody>
            <a:bodyPr/>
            <a:lstStyle/>
            <a:p>
              <a:endParaRPr lang="en-US"/>
            </a:p>
          </p:txBody>
        </p:sp>
        <p:sp>
          <p:nvSpPr>
            <p:cNvPr id="211159" name="Oval 34"/>
            <p:cNvSpPr>
              <a:spLocks noChangeArrowheads="1"/>
            </p:cNvSpPr>
            <p:nvPr/>
          </p:nvSpPr>
          <p:spPr bwMode="auto">
            <a:xfrm>
              <a:off x="18850" y="1873"/>
              <a:ext cx="43" cy="55"/>
            </a:xfrm>
            <a:prstGeom prst="ellipse">
              <a:avLst/>
            </a:prstGeom>
            <a:noFill/>
            <a:ln w="4763" cap="rnd">
              <a:solidFill>
                <a:srgbClr val="000000"/>
              </a:solidFill>
              <a:round/>
              <a:headEnd/>
              <a:tailEnd/>
            </a:ln>
          </p:spPr>
          <p:txBody>
            <a:bodyPr/>
            <a:lstStyle/>
            <a:p>
              <a:endParaRPr lang="en-US"/>
            </a:p>
          </p:txBody>
        </p:sp>
      </p:grpSp>
      <p:grpSp>
        <p:nvGrpSpPr>
          <p:cNvPr id="210955" name="Group 35"/>
          <p:cNvGrpSpPr>
            <a:grpSpLocks/>
          </p:cNvGrpSpPr>
          <p:nvPr/>
        </p:nvGrpSpPr>
        <p:grpSpPr bwMode="auto">
          <a:xfrm>
            <a:off x="6515100" y="3840163"/>
            <a:ext cx="87313" cy="80962"/>
            <a:chOff x="18990" y="1883"/>
            <a:chExt cx="43" cy="56"/>
          </a:xfrm>
        </p:grpSpPr>
        <p:sp>
          <p:nvSpPr>
            <p:cNvPr id="211156" name="Oval 36"/>
            <p:cNvSpPr>
              <a:spLocks noChangeArrowheads="1"/>
            </p:cNvSpPr>
            <p:nvPr/>
          </p:nvSpPr>
          <p:spPr bwMode="auto">
            <a:xfrm>
              <a:off x="18990" y="1883"/>
              <a:ext cx="43" cy="56"/>
            </a:xfrm>
            <a:prstGeom prst="ellipse">
              <a:avLst/>
            </a:prstGeom>
            <a:solidFill>
              <a:srgbClr val="CCFFFF"/>
            </a:solidFill>
            <a:ln w="0">
              <a:solidFill>
                <a:srgbClr val="000000"/>
              </a:solidFill>
              <a:round/>
              <a:headEnd/>
              <a:tailEnd/>
            </a:ln>
          </p:spPr>
          <p:txBody>
            <a:bodyPr/>
            <a:lstStyle/>
            <a:p>
              <a:endParaRPr lang="en-US"/>
            </a:p>
          </p:txBody>
        </p:sp>
        <p:sp>
          <p:nvSpPr>
            <p:cNvPr id="211157" name="Oval 37"/>
            <p:cNvSpPr>
              <a:spLocks noChangeArrowheads="1"/>
            </p:cNvSpPr>
            <p:nvPr/>
          </p:nvSpPr>
          <p:spPr bwMode="auto">
            <a:xfrm>
              <a:off x="18990" y="1883"/>
              <a:ext cx="43" cy="56"/>
            </a:xfrm>
            <a:prstGeom prst="ellipse">
              <a:avLst/>
            </a:prstGeom>
            <a:noFill/>
            <a:ln w="4763" cap="rnd">
              <a:solidFill>
                <a:srgbClr val="000000"/>
              </a:solidFill>
              <a:round/>
              <a:headEnd/>
              <a:tailEnd/>
            </a:ln>
          </p:spPr>
          <p:txBody>
            <a:bodyPr/>
            <a:lstStyle/>
            <a:p>
              <a:endParaRPr lang="en-US"/>
            </a:p>
          </p:txBody>
        </p:sp>
      </p:grpSp>
      <p:grpSp>
        <p:nvGrpSpPr>
          <p:cNvPr id="210956" name="Group 38"/>
          <p:cNvGrpSpPr>
            <a:grpSpLocks/>
          </p:cNvGrpSpPr>
          <p:nvPr/>
        </p:nvGrpSpPr>
        <p:grpSpPr bwMode="auto">
          <a:xfrm>
            <a:off x="6802438" y="3825875"/>
            <a:ext cx="87312" cy="79375"/>
            <a:chOff x="19130" y="1873"/>
            <a:chExt cx="43" cy="55"/>
          </a:xfrm>
        </p:grpSpPr>
        <p:sp>
          <p:nvSpPr>
            <p:cNvPr id="211154" name="Oval 39"/>
            <p:cNvSpPr>
              <a:spLocks noChangeArrowheads="1"/>
            </p:cNvSpPr>
            <p:nvPr/>
          </p:nvSpPr>
          <p:spPr bwMode="auto">
            <a:xfrm>
              <a:off x="19130" y="1873"/>
              <a:ext cx="43" cy="55"/>
            </a:xfrm>
            <a:prstGeom prst="ellipse">
              <a:avLst/>
            </a:prstGeom>
            <a:solidFill>
              <a:srgbClr val="CCFFFF"/>
            </a:solidFill>
            <a:ln w="0">
              <a:solidFill>
                <a:srgbClr val="000000"/>
              </a:solidFill>
              <a:round/>
              <a:headEnd/>
              <a:tailEnd/>
            </a:ln>
          </p:spPr>
          <p:txBody>
            <a:bodyPr/>
            <a:lstStyle/>
            <a:p>
              <a:endParaRPr lang="en-US"/>
            </a:p>
          </p:txBody>
        </p:sp>
        <p:sp>
          <p:nvSpPr>
            <p:cNvPr id="211155" name="Oval 40"/>
            <p:cNvSpPr>
              <a:spLocks noChangeArrowheads="1"/>
            </p:cNvSpPr>
            <p:nvPr/>
          </p:nvSpPr>
          <p:spPr bwMode="auto">
            <a:xfrm>
              <a:off x="19130" y="1873"/>
              <a:ext cx="43" cy="55"/>
            </a:xfrm>
            <a:prstGeom prst="ellipse">
              <a:avLst/>
            </a:prstGeom>
            <a:noFill/>
            <a:ln w="4763" cap="rnd">
              <a:solidFill>
                <a:srgbClr val="000000"/>
              </a:solidFill>
              <a:round/>
              <a:headEnd/>
              <a:tailEnd/>
            </a:ln>
          </p:spPr>
          <p:txBody>
            <a:bodyPr/>
            <a:lstStyle/>
            <a:p>
              <a:endParaRPr lang="en-US"/>
            </a:p>
          </p:txBody>
        </p:sp>
      </p:grpSp>
      <p:grpSp>
        <p:nvGrpSpPr>
          <p:cNvPr id="210957" name="Group 41"/>
          <p:cNvGrpSpPr>
            <a:grpSpLocks/>
          </p:cNvGrpSpPr>
          <p:nvPr/>
        </p:nvGrpSpPr>
        <p:grpSpPr bwMode="auto">
          <a:xfrm>
            <a:off x="6697663" y="3833813"/>
            <a:ext cx="88900" cy="79375"/>
            <a:chOff x="19079" y="1878"/>
            <a:chExt cx="44" cy="56"/>
          </a:xfrm>
        </p:grpSpPr>
        <p:sp>
          <p:nvSpPr>
            <p:cNvPr id="211152" name="Oval 42"/>
            <p:cNvSpPr>
              <a:spLocks noChangeArrowheads="1"/>
            </p:cNvSpPr>
            <p:nvPr/>
          </p:nvSpPr>
          <p:spPr bwMode="auto">
            <a:xfrm>
              <a:off x="19079" y="1878"/>
              <a:ext cx="44" cy="56"/>
            </a:xfrm>
            <a:prstGeom prst="ellipse">
              <a:avLst/>
            </a:prstGeom>
            <a:solidFill>
              <a:srgbClr val="009999"/>
            </a:solidFill>
            <a:ln w="0">
              <a:solidFill>
                <a:srgbClr val="000000"/>
              </a:solidFill>
              <a:round/>
              <a:headEnd/>
              <a:tailEnd/>
            </a:ln>
          </p:spPr>
          <p:txBody>
            <a:bodyPr/>
            <a:lstStyle/>
            <a:p>
              <a:endParaRPr lang="en-US"/>
            </a:p>
          </p:txBody>
        </p:sp>
        <p:sp>
          <p:nvSpPr>
            <p:cNvPr id="211153" name="Oval 43"/>
            <p:cNvSpPr>
              <a:spLocks noChangeArrowheads="1"/>
            </p:cNvSpPr>
            <p:nvPr/>
          </p:nvSpPr>
          <p:spPr bwMode="auto">
            <a:xfrm>
              <a:off x="19079" y="1878"/>
              <a:ext cx="44" cy="56"/>
            </a:xfrm>
            <a:prstGeom prst="ellipse">
              <a:avLst/>
            </a:prstGeom>
            <a:noFill/>
            <a:ln w="4763" cap="rnd">
              <a:solidFill>
                <a:srgbClr val="000000"/>
              </a:solidFill>
              <a:round/>
              <a:headEnd/>
              <a:tailEnd/>
            </a:ln>
          </p:spPr>
          <p:txBody>
            <a:bodyPr/>
            <a:lstStyle/>
            <a:p>
              <a:endParaRPr lang="en-US"/>
            </a:p>
          </p:txBody>
        </p:sp>
      </p:grpSp>
      <p:grpSp>
        <p:nvGrpSpPr>
          <p:cNvPr id="210958" name="Group 44"/>
          <p:cNvGrpSpPr>
            <a:grpSpLocks/>
          </p:cNvGrpSpPr>
          <p:nvPr/>
        </p:nvGrpSpPr>
        <p:grpSpPr bwMode="auto">
          <a:xfrm>
            <a:off x="6137275" y="3646488"/>
            <a:ext cx="803275" cy="111125"/>
            <a:chOff x="18806" y="1747"/>
            <a:chExt cx="392" cy="78"/>
          </a:xfrm>
        </p:grpSpPr>
        <p:sp>
          <p:nvSpPr>
            <p:cNvPr id="211150" name="Oval 45"/>
            <p:cNvSpPr>
              <a:spLocks noChangeArrowheads="1"/>
            </p:cNvSpPr>
            <p:nvPr/>
          </p:nvSpPr>
          <p:spPr bwMode="auto">
            <a:xfrm>
              <a:off x="18806" y="1747"/>
              <a:ext cx="392" cy="78"/>
            </a:xfrm>
            <a:prstGeom prst="ellipse">
              <a:avLst/>
            </a:prstGeom>
            <a:solidFill>
              <a:srgbClr val="000000"/>
            </a:solidFill>
            <a:ln w="0">
              <a:solidFill>
                <a:srgbClr val="000000"/>
              </a:solidFill>
              <a:round/>
              <a:headEnd/>
              <a:tailEnd/>
            </a:ln>
          </p:spPr>
          <p:txBody>
            <a:bodyPr/>
            <a:lstStyle/>
            <a:p>
              <a:endParaRPr lang="en-US"/>
            </a:p>
          </p:txBody>
        </p:sp>
        <p:sp>
          <p:nvSpPr>
            <p:cNvPr id="211151" name="Oval 46"/>
            <p:cNvSpPr>
              <a:spLocks noChangeArrowheads="1"/>
            </p:cNvSpPr>
            <p:nvPr/>
          </p:nvSpPr>
          <p:spPr bwMode="auto">
            <a:xfrm>
              <a:off x="18806" y="1747"/>
              <a:ext cx="392" cy="78"/>
            </a:xfrm>
            <a:prstGeom prst="ellipse">
              <a:avLst/>
            </a:prstGeom>
            <a:noFill/>
            <a:ln w="4763" cap="rnd">
              <a:solidFill>
                <a:srgbClr val="000000"/>
              </a:solidFill>
              <a:round/>
              <a:headEnd/>
              <a:tailEnd/>
            </a:ln>
          </p:spPr>
          <p:txBody>
            <a:bodyPr/>
            <a:lstStyle/>
            <a:p>
              <a:endParaRPr lang="en-US"/>
            </a:p>
          </p:txBody>
        </p:sp>
      </p:grpSp>
      <p:grpSp>
        <p:nvGrpSpPr>
          <p:cNvPr id="210959" name="Group 47"/>
          <p:cNvGrpSpPr>
            <a:grpSpLocks/>
          </p:cNvGrpSpPr>
          <p:nvPr/>
        </p:nvGrpSpPr>
        <p:grpSpPr bwMode="auto">
          <a:xfrm>
            <a:off x="6129338" y="2647950"/>
            <a:ext cx="846137" cy="1038225"/>
            <a:chOff x="18802" y="1050"/>
            <a:chExt cx="413" cy="725"/>
          </a:xfrm>
        </p:grpSpPr>
        <p:pic>
          <p:nvPicPr>
            <p:cNvPr id="211146" name="Picture 48"/>
            <p:cNvPicPr>
              <a:picLocks noChangeAspect="1" noChangeArrowheads="1"/>
            </p:cNvPicPr>
            <p:nvPr/>
          </p:nvPicPr>
          <p:blipFill>
            <a:blip r:embed="rId3" cstate="print"/>
            <a:srcRect/>
            <a:stretch>
              <a:fillRect/>
            </a:stretch>
          </p:blipFill>
          <p:spPr bwMode="auto">
            <a:xfrm>
              <a:off x="18802" y="1050"/>
              <a:ext cx="413" cy="724"/>
            </a:xfrm>
            <a:prstGeom prst="rect">
              <a:avLst/>
            </a:prstGeom>
            <a:noFill/>
            <a:ln w="9525">
              <a:noFill/>
              <a:miter lim="800000"/>
              <a:headEnd/>
              <a:tailEnd/>
            </a:ln>
          </p:spPr>
        </p:pic>
        <p:sp>
          <p:nvSpPr>
            <p:cNvPr id="211147" name="Oval 49"/>
            <p:cNvSpPr>
              <a:spLocks noChangeArrowheads="1"/>
            </p:cNvSpPr>
            <p:nvPr/>
          </p:nvSpPr>
          <p:spPr bwMode="auto">
            <a:xfrm>
              <a:off x="18802" y="1050"/>
              <a:ext cx="413" cy="40"/>
            </a:xfrm>
            <a:prstGeom prst="ellipse">
              <a:avLst/>
            </a:prstGeom>
            <a:solidFill>
              <a:srgbClr val="FFFFD6"/>
            </a:solidFill>
            <a:ln w="0">
              <a:solidFill>
                <a:srgbClr val="000000"/>
              </a:solidFill>
              <a:round/>
              <a:headEnd/>
              <a:tailEnd/>
            </a:ln>
          </p:spPr>
          <p:txBody>
            <a:bodyPr/>
            <a:lstStyle/>
            <a:p>
              <a:endParaRPr lang="en-US"/>
            </a:p>
          </p:txBody>
        </p:sp>
        <p:sp>
          <p:nvSpPr>
            <p:cNvPr id="211148" name="Freeform 50"/>
            <p:cNvSpPr>
              <a:spLocks/>
            </p:cNvSpPr>
            <p:nvPr/>
          </p:nvSpPr>
          <p:spPr bwMode="auto">
            <a:xfrm>
              <a:off x="18802" y="1050"/>
              <a:ext cx="413" cy="725"/>
            </a:xfrm>
            <a:custGeom>
              <a:avLst/>
              <a:gdLst>
                <a:gd name="T0" fmla="*/ 2280 w 4560"/>
                <a:gd name="T1" fmla="*/ 0 h 6285"/>
                <a:gd name="T2" fmla="*/ 0 w 4560"/>
                <a:gd name="T3" fmla="*/ 172 h 6285"/>
                <a:gd name="T4" fmla="*/ 0 w 4560"/>
                <a:gd name="T5" fmla="*/ 6114 h 6285"/>
                <a:gd name="T6" fmla="*/ 2280 w 4560"/>
                <a:gd name="T7" fmla="*/ 6285 h 6285"/>
                <a:gd name="T8" fmla="*/ 4560 w 4560"/>
                <a:gd name="T9" fmla="*/ 6114 h 6285"/>
                <a:gd name="T10" fmla="*/ 4560 w 4560"/>
                <a:gd name="T11" fmla="*/ 172 h 6285"/>
                <a:gd name="T12" fmla="*/ 2280 w 4560"/>
                <a:gd name="T13" fmla="*/ 0 h 6285"/>
                <a:gd name="T14" fmla="*/ 0 60000 65536"/>
                <a:gd name="T15" fmla="*/ 0 60000 65536"/>
                <a:gd name="T16" fmla="*/ 0 60000 65536"/>
                <a:gd name="T17" fmla="*/ 0 60000 65536"/>
                <a:gd name="T18" fmla="*/ 0 60000 65536"/>
                <a:gd name="T19" fmla="*/ 0 60000 65536"/>
                <a:gd name="T20" fmla="*/ 0 60000 65536"/>
                <a:gd name="T21" fmla="*/ 0 w 4560"/>
                <a:gd name="T22" fmla="*/ 0 h 6285"/>
                <a:gd name="T23" fmla="*/ 4560 w 4560"/>
                <a:gd name="T24" fmla="*/ 6285 h 6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0" h="6285">
                  <a:moveTo>
                    <a:pt x="2280" y="0"/>
                  </a:moveTo>
                  <a:cubicBezTo>
                    <a:pt x="1021" y="0"/>
                    <a:pt x="0" y="77"/>
                    <a:pt x="0" y="172"/>
                  </a:cubicBezTo>
                  <a:lnTo>
                    <a:pt x="0" y="6114"/>
                  </a:lnTo>
                  <a:cubicBezTo>
                    <a:pt x="0" y="6209"/>
                    <a:pt x="1021" y="6285"/>
                    <a:pt x="2280" y="6285"/>
                  </a:cubicBezTo>
                  <a:cubicBezTo>
                    <a:pt x="3540" y="6285"/>
                    <a:pt x="4560" y="6209"/>
                    <a:pt x="4560" y="6114"/>
                  </a:cubicBezTo>
                  <a:lnTo>
                    <a:pt x="4560" y="172"/>
                  </a:lnTo>
                  <a:cubicBezTo>
                    <a:pt x="4560" y="77"/>
                    <a:pt x="3540" y="0"/>
                    <a:pt x="2280" y="0"/>
                  </a:cubicBezTo>
                  <a:close/>
                </a:path>
              </a:pathLst>
            </a:custGeom>
            <a:noFill/>
            <a:ln w="4763" cap="rnd">
              <a:solidFill>
                <a:srgbClr val="000000"/>
              </a:solidFill>
              <a:prstDash val="solid"/>
              <a:round/>
              <a:headEnd/>
              <a:tailEnd/>
            </a:ln>
          </p:spPr>
          <p:txBody>
            <a:bodyPr/>
            <a:lstStyle/>
            <a:p>
              <a:endParaRPr lang="en-US"/>
            </a:p>
          </p:txBody>
        </p:sp>
        <p:sp>
          <p:nvSpPr>
            <p:cNvPr id="211149" name="Freeform 51"/>
            <p:cNvSpPr>
              <a:spLocks/>
            </p:cNvSpPr>
            <p:nvPr/>
          </p:nvSpPr>
          <p:spPr bwMode="auto">
            <a:xfrm>
              <a:off x="18802" y="1070"/>
              <a:ext cx="413" cy="20"/>
            </a:xfrm>
            <a:custGeom>
              <a:avLst/>
              <a:gdLst>
                <a:gd name="T0" fmla="*/ 0 w 413"/>
                <a:gd name="T1" fmla="*/ 0 h 20"/>
                <a:gd name="T2" fmla="*/ 207 w 413"/>
                <a:gd name="T3" fmla="*/ 20 h 20"/>
                <a:gd name="T4" fmla="*/ 413 w 413"/>
                <a:gd name="T5" fmla="*/ 0 h 20"/>
                <a:gd name="T6" fmla="*/ 0 60000 65536"/>
                <a:gd name="T7" fmla="*/ 0 60000 65536"/>
                <a:gd name="T8" fmla="*/ 0 60000 65536"/>
                <a:gd name="T9" fmla="*/ 0 w 413"/>
                <a:gd name="T10" fmla="*/ 0 h 20"/>
                <a:gd name="T11" fmla="*/ 413 w 413"/>
                <a:gd name="T12" fmla="*/ 20 h 20"/>
              </a:gdLst>
              <a:ahLst/>
              <a:cxnLst>
                <a:cxn ang="T6">
                  <a:pos x="T0" y="T1"/>
                </a:cxn>
                <a:cxn ang="T7">
                  <a:pos x="T2" y="T3"/>
                </a:cxn>
                <a:cxn ang="T8">
                  <a:pos x="T4" y="T5"/>
                </a:cxn>
              </a:cxnLst>
              <a:rect l="T9" t="T10" r="T11" b="T12"/>
              <a:pathLst>
                <a:path w="413" h="20">
                  <a:moveTo>
                    <a:pt x="0" y="0"/>
                  </a:moveTo>
                  <a:cubicBezTo>
                    <a:pt x="0" y="11"/>
                    <a:pt x="93" y="20"/>
                    <a:pt x="207" y="20"/>
                  </a:cubicBezTo>
                  <a:cubicBezTo>
                    <a:pt x="321" y="20"/>
                    <a:pt x="413" y="11"/>
                    <a:pt x="413" y="0"/>
                  </a:cubicBezTo>
                </a:path>
              </a:pathLst>
            </a:custGeom>
            <a:noFill/>
            <a:ln w="4763" cap="rnd">
              <a:solidFill>
                <a:srgbClr val="000000"/>
              </a:solidFill>
              <a:prstDash val="solid"/>
              <a:round/>
              <a:headEnd/>
              <a:tailEnd/>
            </a:ln>
          </p:spPr>
          <p:txBody>
            <a:bodyPr/>
            <a:lstStyle/>
            <a:p>
              <a:endParaRPr lang="en-US"/>
            </a:p>
          </p:txBody>
        </p:sp>
      </p:grpSp>
      <p:grpSp>
        <p:nvGrpSpPr>
          <p:cNvPr id="210960" name="Group 52"/>
          <p:cNvGrpSpPr>
            <a:grpSpLocks/>
          </p:cNvGrpSpPr>
          <p:nvPr/>
        </p:nvGrpSpPr>
        <p:grpSpPr bwMode="auto">
          <a:xfrm>
            <a:off x="6129338" y="1824038"/>
            <a:ext cx="846137" cy="823912"/>
            <a:chOff x="18802" y="475"/>
            <a:chExt cx="413" cy="576"/>
          </a:xfrm>
        </p:grpSpPr>
        <p:pic>
          <p:nvPicPr>
            <p:cNvPr id="211142" name="Picture 53"/>
            <p:cNvPicPr>
              <a:picLocks noChangeAspect="1" noChangeArrowheads="1"/>
            </p:cNvPicPr>
            <p:nvPr/>
          </p:nvPicPr>
          <p:blipFill>
            <a:blip r:embed="rId4" cstate="print"/>
            <a:srcRect/>
            <a:stretch>
              <a:fillRect/>
            </a:stretch>
          </p:blipFill>
          <p:spPr bwMode="auto">
            <a:xfrm>
              <a:off x="18802" y="475"/>
              <a:ext cx="413" cy="576"/>
            </a:xfrm>
            <a:prstGeom prst="rect">
              <a:avLst/>
            </a:prstGeom>
            <a:noFill/>
            <a:ln w="9525">
              <a:noFill/>
              <a:miter lim="800000"/>
              <a:headEnd/>
              <a:tailEnd/>
            </a:ln>
          </p:spPr>
        </p:pic>
        <p:sp>
          <p:nvSpPr>
            <p:cNvPr id="211143" name="Oval 54"/>
            <p:cNvSpPr>
              <a:spLocks noChangeArrowheads="1"/>
            </p:cNvSpPr>
            <p:nvPr/>
          </p:nvSpPr>
          <p:spPr bwMode="auto">
            <a:xfrm>
              <a:off x="18802" y="475"/>
              <a:ext cx="413" cy="39"/>
            </a:xfrm>
            <a:prstGeom prst="ellipse">
              <a:avLst/>
            </a:prstGeom>
            <a:solidFill>
              <a:srgbClr val="FFFFFF"/>
            </a:solidFill>
            <a:ln w="0">
              <a:solidFill>
                <a:srgbClr val="000000"/>
              </a:solidFill>
              <a:round/>
              <a:headEnd/>
              <a:tailEnd/>
            </a:ln>
          </p:spPr>
          <p:txBody>
            <a:bodyPr/>
            <a:lstStyle/>
            <a:p>
              <a:endParaRPr lang="en-US"/>
            </a:p>
          </p:txBody>
        </p:sp>
        <p:sp>
          <p:nvSpPr>
            <p:cNvPr id="211144" name="Freeform 55"/>
            <p:cNvSpPr>
              <a:spLocks/>
            </p:cNvSpPr>
            <p:nvPr/>
          </p:nvSpPr>
          <p:spPr bwMode="auto">
            <a:xfrm>
              <a:off x="18802" y="475"/>
              <a:ext cx="413" cy="575"/>
            </a:xfrm>
            <a:custGeom>
              <a:avLst/>
              <a:gdLst>
                <a:gd name="T0" fmla="*/ 4560 w 9120"/>
                <a:gd name="T1" fmla="*/ 0 h 9990"/>
                <a:gd name="T2" fmla="*/ 0 w 9120"/>
                <a:gd name="T3" fmla="*/ 342 h 9990"/>
                <a:gd name="T4" fmla="*/ 0 w 9120"/>
                <a:gd name="T5" fmla="*/ 9649 h 9990"/>
                <a:gd name="T6" fmla="*/ 4560 w 9120"/>
                <a:gd name="T7" fmla="*/ 9990 h 9990"/>
                <a:gd name="T8" fmla="*/ 9120 w 9120"/>
                <a:gd name="T9" fmla="*/ 9649 h 9990"/>
                <a:gd name="T10" fmla="*/ 9120 w 9120"/>
                <a:gd name="T11" fmla="*/ 342 h 9990"/>
                <a:gd name="T12" fmla="*/ 4560 w 9120"/>
                <a:gd name="T13" fmla="*/ 0 h 9990"/>
                <a:gd name="T14" fmla="*/ 0 60000 65536"/>
                <a:gd name="T15" fmla="*/ 0 60000 65536"/>
                <a:gd name="T16" fmla="*/ 0 60000 65536"/>
                <a:gd name="T17" fmla="*/ 0 60000 65536"/>
                <a:gd name="T18" fmla="*/ 0 60000 65536"/>
                <a:gd name="T19" fmla="*/ 0 60000 65536"/>
                <a:gd name="T20" fmla="*/ 0 60000 65536"/>
                <a:gd name="T21" fmla="*/ 0 w 9120"/>
                <a:gd name="T22" fmla="*/ 0 h 9990"/>
                <a:gd name="T23" fmla="*/ 9120 w 9120"/>
                <a:gd name="T24" fmla="*/ 9990 h 99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0" h="9990">
                  <a:moveTo>
                    <a:pt x="4560" y="0"/>
                  </a:moveTo>
                  <a:cubicBezTo>
                    <a:pt x="2042" y="0"/>
                    <a:pt x="0" y="154"/>
                    <a:pt x="0" y="342"/>
                  </a:cubicBezTo>
                  <a:lnTo>
                    <a:pt x="0" y="9649"/>
                  </a:lnTo>
                  <a:cubicBezTo>
                    <a:pt x="0" y="9837"/>
                    <a:pt x="2042" y="9990"/>
                    <a:pt x="4560" y="9990"/>
                  </a:cubicBezTo>
                  <a:cubicBezTo>
                    <a:pt x="7079" y="9990"/>
                    <a:pt x="9120" y="9837"/>
                    <a:pt x="9120" y="9649"/>
                  </a:cubicBezTo>
                  <a:lnTo>
                    <a:pt x="9120" y="342"/>
                  </a:lnTo>
                  <a:cubicBezTo>
                    <a:pt x="9120" y="154"/>
                    <a:pt x="7079" y="0"/>
                    <a:pt x="4560" y="0"/>
                  </a:cubicBezTo>
                  <a:close/>
                </a:path>
              </a:pathLst>
            </a:custGeom>
            <a:noFill/>
            <a:ln w="4763" cap="rnd">
              <a:solidFill>
                <a:srgbClr val="000000"/>
              </a:solidFill>
              <a:prstDash val="solid"/>
              <a:round/>
              <a:headEnd/>
              <a:tailEnd/>
            </a:ln>
          </p:spPr>
          <p:txBody>
            <a:bodyPr/>
            <a:lstStyle/>
            <a:p>
              <a:endParaRPr lang="en-US"/>
            </a:p>
          </p:txBody>
        </p:sp>
        <p:sp>
          <p:nvSpPr>
            <p:cNvPr id="211145" name="Freeform 56"/>
            <p:cNvSpPr>
              <a:spLocks/>
            </p:cNvSpPr>
            <p:nvPr/>
          </p:nvSpPr>
          <p:spPr bwMode="auto">
            <a:xfrm>
              <a:off x="18802" y="495"/>
              <a:ext cx="413" cy="19"/>
            </a:xfrm>
            <a:custGeom>
              <a:avLst/>
              <a:gdLst>
                <a:gd name="T0" fmla="*/ 0 w 413"/>
                <a:gd name="T1" fmla="*/ 0 h 19"/>
                <a:gd name="T2" fmla="*/ 207 w 413"/>
                <a:gd name="T3" fmla="*/ 19 h 19"/>
                <a:gd name="T4" fmla="*/ 413 w 413"/>
                <a:gd name="T5" fmla="*/ 0 h 19"/>
                <a:gd name="T6" fmla="*/ 0 60000 65536"/>
                <a:gd name="T7" fmla="*/ 0 60000 65536"/>
                <a:gd name="T8" fmla="*/ 0 60000 65536"/>
                <a:gd name="T9" fmla="*/ 0 w 413"/>
                <a:gd name="T10" fmla="*/ 0 h 19"/>
                <a:gd name="T11" fmla="*/ 413 w 413"/>
                <a:gd name="T12" fmla="*/ 19 h 19"/>
              </a:gdLst>
              <a:ahLst/>
              <a:cxnLst>
                <a:cxn ang="T6">
                  <a:pos x="T0" y="T1"/>
                </a:cxn>
                <a:cxn ang="T7">
                  <a:pos x="T2" y="T3"/>
                </a:cxn>
                <a:cxn ang="T8">
                  <a:pos x="T4" y="T5"/>
                </a:cxn>
              </a:cxnLst>
              <a:rect l="T9" t="T10" r="T11" b="T12"/>
              <a:pathLst>
                <a:path w="413" h="19">
                  <a:moveTo>
                    <a:pt x="0" y="0"/>
                  </a:moveTo>
                  <a:cubicBezTo>
                    <a:pt x="0" y="10"/>
                    <a:pt x="93" y="19"/>
                    <a:pt x="207" y="19"/>
                  </a:cubicBezTo>
                  <a:cubicBezTo>
                    <a:pt x="321" y="19"/>
                    <a:pt x="413" y="10"/>
                    <a:pt x="413" y="0"/>
                  </a:cubicBezTo>
                </a:path>
              </a:pathLst>
            </a:custGeom>
            <a:noFill/>
            <a:ln w="4763" cap="rnd">
              <a:solidFill>
                <a:srgbClr val="000000"/>
              </a:solidFill>
              <a:prstDash val="solid"/>
              <a:round/>
              <a:headEnd/>
              <a:tailEnd/>
            </a:ln>
          </p:spPr>
          <p:txBody>
            <a:bodyPr/>
            <a:lstStyle/>
            <a:p>
              <a:endParaRPr lang="en-US"/>
            </a:p>
          </p:txBody>
        </p:sp>
      </p:grpSp>
      <p:sp>
        <p:nvSpPr>
          <p:cNvPr id="210961" name="Rectangle 57"/>
          <p:cNvSpPr>
            <a:spLocks noChangeArrowheads="1"/>
          </p:cNvSpPr>
          <p:nvPr/>
        </p:nvSpPr>
        <p:spPr bwMode="auto">
          <a:xfrm>
            <a:off x="7472363" y="2149475"/>
            <a:ext cx="27940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Lead</a:t>
            </a:r>
            <a:endParaRPr lang="en-US" sz="1500">
              <a:latin typeface="Times New Roman" pitchFamily="18" charset="0"/>
            </a:endParaRPr>
          </a:p>
        </p:txBody>
      </p:sp>
      <p:sp>
        <p:nvSpPr>
          <p:cNvPr id="210962" name="Rectangle 58"/>
          <p:cNvSpPr>
            <a:spLocks noChangeArrowheads="1"/>
          </p:cNvSpPr>
          <p:nvPr/>
        </p:nvSpPr>
        <p:spPr bwMode="auto">
          <a:xfrm>
            <a:off x="7770813" y="2149475"/>
            <a:ext cx="428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0963" name="Rectangle 59"/>
          <p:cNvSpPr>
            <a:spLocks noChangeArrowheads="1"/>
          </p:cNvSpPr>
          <p:nvPr/>
        </p:nvSpPr>
        <p:spPr bwMode="auto">
          <a:xfrm>
            <a:off x="7813675" y="2149475"/>
            <a:ext cx="982663"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contaminated soil</a:t>
            </a:r>
            <a:endParaRPr lang="en-US" sz="1500">
              <a:latin typeface="Times New Roman" pitchFamily="18" charset="0"/>
            </a:endParaRPr>
          </a:p>
        </p:txBody>
      </p:sp>
      <p:sp>
        <p:nvSpPr>
          <p:cNvPr id="210964" name="Rectangle 60"/>
          <p:cNvSpPr>
            <a:spLocks noChangeArrowheads="1"/>
          </p:cNvSpPr>
          <p:nvPr/>
        </p:nvSpPr>
        <p:spPr bwMode="auto">
          <a:xfrm>
            <a:off x="8002588" y="2293938"/>
            <a:ext cx="11271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(6</a:t>
            </a:r>
            <a:endParaRPr lang="en-US" sz="1500">
              <a:latin typeface="Times New Roman" pitchFamily="18" charset="0"/>
            </a:endParaRPr>
          </a:p>
        </p:txBody>
      </p:sp>
      <p:sp>
        <p:nvSpPr>
          <p:cNvPr id="210965" name="Rectangle 61"/>
          <p:cNvSpPr>
            <a:spLocks noChangeArrowheads="1"/>
          </p:cNvSpPr>
          <p:nvPr/>
        </p:nvSpPr>
        <p:spPr bwMode="auto">
          <a:xfrm>
            <a:off x="8121650" y="2293938"/>
            <a:ext cx="42863"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0966" name="Rectangle 62"/>
          <p:cNvSpPr>
            <a:spLocks noChangeArrowheads="1"/>
          </p:cNvSpPr>
          <p:nvPr/>
        </p:nvSpPr>
        <p:spPr bwMode="auto">
          <a:xfrm>
            <a:off x="8202613" y="2293938"/>
            <a:ext cx="11430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h)</a:t>
            </a:r>
            <a:endParaRPr lang="en-US" sz="1500">
              <a:latin typeface="Times New Roman" pitchFamily="18" charset="0"/>
            </a:endParaRPr>
          </a:p>
        </p:txBody>
      </p:sp>
      <p:sp>
        <p:nvSpPr>
          <p:cNvPr id="210967" name="Rectangle 63"/>
          <p:cNvSpPr>
            <a:spLocks noChangeArrowheads="1"/>
          </p:cNvSpPr>
          <p:nvPr/>
        </p:nvSpPr>
        <p:spPr bwMode="auto">
          <a:xfrm>
            <a:off x="7472363" y="3044825"/>
            <a:ext cx="80645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Clean Sand (7</a:t>
            </a:r>
            <a:endParaRPr lang="en-US" sz="1500">
              <a:latin typeface="Times New Roman" pitchFamily="18" charset="0"/>
            </a:endParaRPr>
          </a:p>
        </p:txBody>
      </p:sp>
      <p:sp>
        <p:nvSpPr>
          <p:cNvPr id="210968" name="Rectangle 64"/>
          <p:cNvSpPr>
            <a:spLocks noChangeArrowheads="1"/>
          </p:cNvSpPr>
          <p:nvPr/>
        </p:nvSpPr>
        <p:spPr bwMode="auto">
          <a:xfrm>
            <a:off x="8326438" y="3044825"/>
            <a:ext cx="428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0969" name="Rectangle 65"/>
          <p:cNvSpPr>
            <a:spLocks noChangeArrowheads="1"/>
          </p:cNvSpPr>
          <p:nvPr/>
        </p:nvSpPr>
        <p:spPr bwMode="auto">
          <a:xfrm>
            <a:off x="8408988" y="3044825"/>
            <a:ext cx="11271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h)</a:t>
            </a:r>
            <a:endParaRPr lang="en-US" sz="1500">
              <a:latin typeface="Times New Roman" pitchFamily="18" charset="0"/>
            </a:endParaRPr>
          </a:p>
        </p:txBody>
      </p:sp>
      <p:sp>
        <p:nvSpPr>
          <p:cNvPr id="210970" name="Rectangle 66"/>
          <p:cNvSpPr>
            <a:spLocks noChangeArrowheads="1"/>
          </p:cNvSpPr>
          <p:nvPr/>
        </p:nvSpPr>
        <p:spPr bwMode="auto">
          <a:xfrm>
            <a:off x="7472363" y="3514725"/>
            <a:ext cx="7159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Plastic mesh</a:t>
            </a:r>
            <a:endParaRPr lang="en-US" sz="1500">
              <a:latin typeface="Times New Roman" pitchFamily="18" charset="0"/>
            </a:endParaRPr>
          </a:p>
        </p:txBody>
      </p:sp>
      <p:sp>
        <p:nvSpPr>
          <p:cNvPr id="210971" name="Rectangle 67"/>
          <p:cNvSpPr>
            <a:spLocks noChangeArrowheads="1"/>
          </p:cNvSpPr>
          <p:nvPr/>
        </p:nvSpPr>
        <p:spPr bwMode="auto">
          <a:xfrm>
            <a:off x="5116513" y="2538413"/>
            <a:ext cx="70485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PVC column</a:t>
            </a:r>
            <a:endParaRPr lang="en-US" sz="1500">
              <a:latin typeface="Times New Roman" pitchFamily="18" charset="0"/>
            </a:endParaRPr>
          </a:p>
        </p:txBody>
      </p:sp>
      <p:sp>
        <p:nvSpPr>
          <p:cNvPr id="210972" name="Rectangle 68"/>
          <p:cNvSpPr>
            <a:spLocks noChangeArrowheads="1"/>
          </p:cNvSpPr>
          <p:nvPr/>
        </p:nvSpPr>
        <p:spPr bwMode="auto">
          <a:xfrm>
            <a:off x="5214938" y="2681288"/>
            <a:ext cx="1825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(15</a:t>
            </a:r>
            <a:endParaRPr lang="en-US" sz="1500">
              <a:latin typeface="Times New Roman" pitchFamily="18" charset="0"/>
            </a:endParaRPr>
          </a:p>
        </p:txBody>
      </p:sp>
      <p:sp>
        <p:nvSpPr>
          <p:cNvPr id="210973" name="Rectangle 69"/>
          <p:cNvSpPr>
            <a:spLocks noChangeArrowheads="1"/>
          </p:cNvSpPr>
          <p:nvPr/>
        </p:nvSpPr>
        <p:spPr bwMode="auto">
          <a:xfrm>
            <a:off x="5408613" y="2681288"/>
            <a:ext cx="428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0974" name="Rectangle 70"/>
          <p:cNvSpPr>
            <a:spLocks noChangeArrowheads="1"/>
          </p:cNvSpPr>
          <p:nvPr/>
        </p:nvSpPr>
        <p:spPr bwMode="auto">
          <a:xfrm>
            <a:off x="5491163" y="2681288"/>
            <a:ext cx="168275"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x 6</a:t>
            </a:r>
            <a:endParaRPr lang="en-US" sz="1500">
              <a:latin typeface="Times New Roman" pitchFamily="18" charset="0"/>
            </a:endParaRPr>
          </a:p>
        </p:txBody>
      </p:sp>
      <p:sp>
        <p:nvSpPr>
          <p:cNvPr id="210975" name="Rectangle 71"/>
          <p:cNvSpPr>
            <a:spLocks noChangeArrowheads="1"/>
          </p:cNvSpPr>
          <p:nvPr/>
        </p:nvSpPr>
        <p:spPr bwMode="auto">
          <a:xfrm>
            <a:off x="5668963" y="2681288"/>
            <a:ext cx="428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0976" name="Rectangle 72"/>
          <p:cNvSpPr>
            <a:spLocks noChangeArrowheads="1"/>
          </p:cNvSpPr>
          <p:nvPr/>
        </p:nvSpPr>
        <p:spPr bwMode="auto">
          <a:xfrm>
            <a:off x="5713413" y="2681288"/>
            <a:ext cx="4445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0977" name="Rectangle 73"/>
          <p:cNvSpPr>
            <a:spLocks noChangeArrowheads="1"/>
          </p:cNvSpPr>
          <p:nvPr/>
        </p:nvSpPr>
        <p:spPr bwMode="auto">
          <a:xfrm>
            <a:off x="4930775" y="3568700"/>
            <a:ext cx="498475"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PVC cap</a:t>
            </a:r>
            <a:endParaRPr lang="en-US" sz="1500">
              <a:latin typeface="Times New Roman" pitchFamily="18" charset="0"/>
            </a:endParaRPr>
          </a:p>
        </p:txBody>
      </p:sp>
      <p:sp>
        <p:nvSpPr>
          <p:cNvPr id="210978" name="Rectangle 74"/>
          <p:cNvSpPr>
            <a:spLocks noChangeArrowheads="1"/>
          </p:cNvSpPr>
          <p:nvPr/>
        </p:nvSpPr>
        <p:spPr bwMode="auto">
          <a:xfrm>
            <a:off x="7472363" y="3762375"/>
            <a:ext cx="82550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Leaching  tube</a:t>
            </a:r>
            <a:endParaRPr lang="en-US" sz="1500">
              <a:latin typeface="Times New Roman" pitchFamily="18" charset="0"/>
            </a:endParaRPr>
          </a:p>
        </p:txBody>
      </p:sp>
      <p:sp>
        <p:nvSpPr>
          <p:cNvPr id="210979" name="Rectangle 75"/>
          <p:cNvSpPr>
            <a:spLocks noChangeArrowheads="1"/>
          </p:cNvSpPr>
          <p:nvPr/>
        </p:nvSpPr>
        <p:spPr bwMode="auto">
          <a:xfrm>
            <a:off x="5049838" y="3797300"/>
            <a:ext cx="38735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Marble</a:t>
            </a:r>
            <a:endParaRPr lang="en-US" sz="1500">
              <a:latin typeface="Times New Roman" pitchFamily="18" charset="0"/>
            </a:endParaRPr>
          </a:p>
        </p:txBody>
      </p:sp>
      <p:sp>
        <p:nvSpPr>
          <p:cNvPr id="210980" name="Rectangle 76"/>
          <p:cNvSpPr>
            <a:spLocks noChangeArrowheads="1"/>
          </p:cNvSpPr>
          <p:nvPr/>
        </p:nvSpPr>
        <p:spPr bwMode="auto">
          <a:xfrm>
            <a:off x="7472363" y="1522413"/>
            <a:ext cx="739775"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Vetiver grass</a:t>
            </a:r>
            <a:endParaRPr lang="en-US" sz="1500">
              <a:latin typeface="Times New Roman" pitchFamily="18" charset="0"/>
            </a:endParaRPr>
          </a:p>
        </p:txBody>
      </p:sp>
      <p:sp>
        <p:nvSpPr>
          <p:cNvPr id="210981" name="Freeform 77"/>
          <p:cNvSpPr>
            <a:spLocks/>
          </p:cNvSpPr>
          <p:nvPr/>
        </p:nvSpPr>
        <p:spPr bwMode="auto">
          <a:xfrm>
            <a:off x="5911850" y="1704975"/>
            <a:ext cx="88900" cy="1941513"/>
          </a:xfrm>
          <a:custGeom>
            <a:avLst/>
            <a:gdLst>
              <a:gd name="T0" fmla="*/ 480 w 480"/>
              <a:gd name="T1" fmla="*/ 0 h 11760"/>
              <a:gd name="T2" fmla="*/ 240 w 480"/>
              <a:gd name="T3" fmla="*/ 980 h 11760"/>
              <a:gd name="T4" fmla="*/ 240 w 480"/>
              <a:gd name="T5" fmla="*/ 4900 h 11760"/>
              <a:gd name="T6" fmla="*/ 0 w 480"/>
              <a:gd name="T7" fmla="*/ 5880 h 11760"/>
              <a:gd name="T8" fmla="*/ 240 w 480"/>
              <a:gd name="T9" fmla="*/ 6860 h 11760"/>
              <a:gd name="T10" fmla="*/ 240 w 480"/>
              <a:gd name="T11" fmla="*/ 10780 h 11760"/>
              <a:gd name="T12" fmla="*/ 480 w 480"/>
              <a:gd name="T13" fmla="*/ 11760 h 11760"/>
              <a:gd name="T14" fmla="*/ 0 60000 65536"/>
              <a:gd name="T15" fmla="*/ 0 60000 65536"/>
              <a:gd name="T16" fmla="*/ 0 60000 65536"/>
              <a:gd name="T17" fmla="*/ 0 60000 65536"/>
              <a:gd name="T18" fmla="*/ 0 60000 65536"/>
              <a:gd name="T19" fmla="*/ 0 60000 65536"/>
              <a:gd name="T20" fmla="*/ 0 60000 65536"/>
              <a:gd name="T21" fmla="*/ 0 w 480"/>
              <a:gd name="T22" fmla="*/ 0 h 11760"/>
              <a:gd name="T23" fmla="*/ 480 w 480"/>
              <a:gd name="T24" fmla="*/ 11760 h 117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11760">
                <a:moveTo>
                  <a:pt x="480" y="0"/>
                </a:moveTo>
                <a:cubicBezTo>
                  <a:pt x="348" y="0"/>
                  <a:pt x="240" y="439"/>
                  <a:pt x="240" y="980"/>
                </a:cubicBezTo>
                <a:lnTo>
                  <a:pt x="240" y="4900"/>
                </a:lnTo>
                <a:cubicBezTo>
                  <a:pt x="240" y="5442"/>
                  <a:pt x="133" y="5880"/>
                  <a:pt x="0" y="5880"/>
                </a:cubicBezTo>
                <a:cubicBezTo>
                  <a:pt x="133" y="5880"/>
                  <a:pt x="240" y="6319"/>
                  <a:pt x="240" y="6860"/>
                </a:cubicBezTo>
                <a:lnTo>
                  <a:pt x="240" y="10780"/>
                </a:lnTo>
                <a:cubicBezTo>
                  <a:pt x="240" y="11322"/>
                  <a:pt x="348" y="11760"/>
                  <a:pt x="480" y="11760"/>
                </a:cubicBezTo>
              </a:path>
            </a:pathLst>
          </a:custGeom>
          <a:noFill/>
          <a:ln w="4763" cap="rnd">
            <a:solidFill>
              <a:srgbClr val="000000"/>
            </a:solidFill>
            <a:prstDash val="solid"/>
            <a:round/>
            <a:headEnd/>
            <a:tailEnd/>
          </a:ln>
        </p:spPr>
        <p:txBody>
          <a:bodyPr/>
          <a:lstStyle/>
          <a:p>
            <a:endParaRPr lang="en-US"/>
          </a:p>
        </p:txBody>
      </p:sp>
      <p:sp>
        <p:nvSpPr>
          <p:cNvPr id="210982" name="Freeform 78"/>
          <p:cNvSpPr>
            <a:spLocks noEditPoints="1"/>
          </p:cNvSpPr>
          <p:nvPr/>
        </p:nvSpPr>
        <p:spPr bwMode="auto">
          <a:xfrm>
            <a:off x="5507038" y="3627438"/>
            <a:ext cx="636587" cy="144462"/>
          </a:xfrm>
          <a:custGeom>
            <a:avLst/>
            <a:gdLst>
              <a:gd name="T0" fmla="*/ 20 w 3421"/>
              <a:gd name="T1" fmla="*/ 2 h 878"/>
              <a:gd name="T2" fmla="*/ 3230 w 3421"/>
              <a:gd name="T3" fmla="*/ 756 h 878"/>
              <a:gd name="T4" fmla="*/ 3241 w 3421"/>
              <a:gd name="T5" fmla="*/ 774 h 878"/>
              <a:gd name="T6" fmla="*/ 3223 w 3421"/>
              <a:gd name="T7" fmla="*/ 785 h 878"/>
              <a:gd name="T8" fmla="*/ 13 w 3421"/>
              <a:gd name="T9" fmla="*/ 31 h 878"/>
              <a:gd name="T10" fmla="*/ 2 w 3421"/>
              <a:gd name="T11" fmla="*/ 13 h 878"/>
              <a:gd name="T12" fmla="*/ 20 w 3421"/>
              <a:gd name="T13" fmla="*/ 2 h 878"/>
              <a:gd name="T14" fmla="*/ 3215 w 3421"/>
              <a:gd name="T15" fmla="*/ 645 h 878"/>
              <a:gd name="T16" fmla="*/ 3421 w 3421"/>
              <a:gd name="T17" fmla="*/ 816 h 878"/>
              <a:gd name="T18" fmla="*/ 3160 w 3421"/>
              <a:gd name="T19" fmla="*/ 878 h 878"/>
              <a:gd name="T20" fmla="*/ 3215 w 3421"/>
              <a:gd name="T21" fmla="*/ 645 h 8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1"/>
              <a:gd name="T34" fmla="*/ 0 h 878"/>
              <a:gd name="T35" fmla="*/ 3421 w 3421"/>
              <a:gd name="T36" fmla="*/ 878 h 8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1" h="878">
                <a:moveTo>
                  <a:pt x="20" y="2"/>
                </a:moveTo>
                <a:lnTo>
                  <a:pt x="3230" y="756"/>
                </a:lnTo>
                <a:cubicBezTo>
                  <a:pt x="3238" y="758"/>
                  <a:pt x="3243" y="766"/>
                  <a:pt x="3241" y="774"/>
                </a:cubicBezTo>
                <a:cubicBezTo>
                  <a:pt x="3239" y="782"/>
                  <a:pt x="3231" y="787"/>
                  <a:pt x="3223" y="785"/>
                </a:cubicBezTo>
                <a:lnTo>
                  <a:pt x="13" y="31"/>
                </a:lnTo>
                <a:cubicBezTo>
                  <a:pt x="5" y="29"/>
                  <a:pt x="0" y="21"/>
                  <a:pt x="2" y="13"/>
                </a:cubicBezTo>
                <a:cubicBezTo>
                  <a:pt x="4" y="5"/>
                  <a:pt x="12" y="0"/>
                  <a:pt x="20" y="2"/>
                </a:cubicBezTo>
                <a:close/>
                <a:moveTo>
                  <a:pt x="3215" y="645"/>
                </a:moveTo>
                <a:lnTo>
                  <a:pt x="3421" y="816"/>
                </a:lnTo>
                <a:lnTo>
                  <a:pt x="3160" y="878"/>
                </a:lnTo>
                <a:lnTo>
                  <a:pt x="3215" y="64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0983" name="Freeform 79"/>
          <p:cNvSpPr>
            <a:spLocks noEditPoints="1"/>
          </p:cNvSpPr>
          <p:nvPr/>
        </p:nvSpPr>
        <p:spPr bwMode="auto">
          <a:xfrm>
            <a:off x="5508625" y="3819525"/>
            <a:ext cx="793750" cy="44450"/>
          </a:xfrm>
          <a:custGeom>
            <a:avLst/>
            <a:gdLst>
              <a:gd name="T0" fmla="*/ 15 w 4280"/>
              <a:gd name="T1" fmla="*/ 232 h 263"/>
              <a:gd name="T2" fmla="*/ 4080 w 4280"/>
              <a:gd name="T3" fmla="*/ 104 h 263"/>
              <a:gd name="T4" fmla="*/ 4096 w 4280"/>
              <a:gd name="T5" fmla="*/ 118 h 263"/>
              <a:gd name="T6" fmla="*/ 4081 w 4280"/>
              <a:gd name="T7" fmla="*/ 134 h 263"/>
              <a:gd name="T8" fmla="*/ 16 w 4280"/>
              <a:gd name="T9" fmla="*/ 262 h 263"/>
              <a:gd name="T10" fmla="*/ 0 w 4280"/>
              <a:gd name="T11" fmla="*/ 248 h 263"/>
              <a:gd name="T12" fmla="*/ 15 w 4280"/>
              <a:gd name="T13" fmla="*/ 232 h 263"/>
              <a:gd name="T14" fmla="*/ 4037 w 4280"/>
              <a:gd name="T15" fmla="*/ 0 h 263"/>
              <a:gd name="T16" fmla="*/ 4280 w 4280"/>
              <a:gd name="T17" fmla="*/ 112 h 263"/>
              <a:gd name="T18" fmla="*/ 4044 w 4280"/>
              <a:gd name="T19" fmla="*/ 240 h 263"/>
              <a:gd name="T20" fmla="*/ 4037 w 4280"/>
              <a:gd name="T21" fmla="*/ 0 h 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0"/>
              <a:gd name="T34" fmla="*/ 0 h 263"/>
              <a:gd name="T35" fmla="*/ 4280 w 4280"/>
              <a:gd name="T36" fmla="*/ 263 h 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0" h="263">
                <a:moveTo>
                  <a:pt x="15" y="232"/>
                </a:moveTo>
                <a:lnTo>
                  <a:pt x="4080" y="104"/>
                </a:lnTo>
                <a:cubicBezTo>
                  <a:pt x="4088" y="104"/>
                  <a:pt x="4095" y="110"/>
                  <a:pt x="4096" y="118"/>
                </a:cubicBezTo>
                <a:cubicBezTo>
                  <a:pt x="4096" y="127"/>
                  <a:pt x="4089" y="134"/>
                  <a:pt x="4081" y="134"/>
                </a:cubicBezTo>
                <a:lnTo>
                  <a:pt x="16" y="262"/>
                </a:lnTo>
                <a:cubicBezTo>
                  <a:pt x="8" y="263"/>
                  <a:pt x="1" y="256"/>
                  <a:pt x="0" y="248"/>
                </a:cubicBezTo>
                <a:cubicBezTo>
                  <a:pt x="0" y="240"/>
                  <a:pt x="7" y="233"/>
                  <a:pt x="15" y="232"/>
                </a:cubicBezTo>
                <a:close/>
                <a:moveTo>
                  <a:pt x="4037" y="0"/>
                </a:moveTo>
                <a:lnTo>
                  <a:pt x="4280" y="112"/>
                </a:lnTo>
                <a:lnTo>
                  <a:pt x="4044" y="240"/>
                </a:lnTo>
                <a:lnTo>
                  <a:pt x="4037"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0984" name="Freeform 80"/>
          <p:cNvSpPr>
            <a:spLocks noEditPoints="1"/>
          </p:cNvSpPr>
          <p:nvPr/>
        </p:nvSpPr>
        <p:spPr bwMode="auto">
          <a:xfrm>
            <a:off x="7027863" y="1582738"/>
            <a:ext cx="392112" cy="49212"/>
          </a:xfrm>
          <a:custGeom>
            <a:avLst/>
            <a:gdLst>
              <a:gd name="T0" fmla="*/ 2102 w 2116"/>
              <a:gd name="T1" fmla="*/ 30 h 295"/>
              <a:gd name="T2" fmla="*/ 201 w 2116"/>
              <a:gd name="T3" fmla="*/ 193 h 295"/>
              <a:gd name="T4" fmla="*/ 185 w 2116"/>
              <a:gd name="T5" fmla="*/ 180 h 295"/>
              <a:gd name="T6" fmla="*/ 198 w 2116"/>
              <a:gd name="T7" fmla="*/ 163 h 295"/>
              <a:gd name="T8" fmla="*/ 2099 w 2116"/>
              <a:gd name="T9" fmla="*/ 1 h 295"/>
              <a:gd name="T10" fmla="*/ 2115 w 2116"/>
              <a:gd name="T11" fmla="*/ 14 h 295"/>
              <a:gd name="T12" fmla="*/ 2102 w 2116"/>
              <a:gd name="T13" fmla="*/ 30 h 295"/>
              <a:gd name="T14" fmla="*/ 250 w 2116"/>
              <a:gd name="T15" fmla="*/ 295 h 295"/>
              <a:gd name="T16" fmla="*/ 0 w 2116"/>
              <a:gd name="T17" fmla="*/ 195 h 295"/>
              <a:gd name="T18" fmla="*/ 229 w 2116"/>
              <a:gd name="T19" fmla="*/ 55 h 295"/>
              <a:gd name="T20" fmla="*/ 250 w 2116"/>
              <a:gd name="T21" fmla="*/ 295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6"/>
              <a:gd name="T34" fmla="*/ 0 h 295"/>
              <a:gd name="T35" fmla="*/ 2116 w 2116"/>
              <a:gd name="T36" fmla="*/ 295 h 2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6" h="295">
                <a:moveTo>
                  <a:pt x="2102" y="30"/>
                </a:moveTo>
                <a:lnTo>
                  <a:pt x="201" y="193"/>
                </a:lnTo>
                <a:cubicBezTo>
                  <a:pt x="193" y="194"/>
                  <a:pt x="185" y="188"/>
                  <a:pt x="185" y="180"/>
                </a:cubicBezTo>
                <a:cubicBezTo>
                  <a:pt x="184" y="171"/>
                  <a:pt x="190" y="164"/>
                  <a:pt x="198" y="163"/>
                </a:cubicBezTo>
                <a:lnTo>
                  <a:pt x="2099" y="1"/>
                </a:lnTo>
                <a:cubicBezTo>
                  <a:pt x="2107" y="0"/>
                  <a:pt x="2115" y="6"/>
                  <a:pt x="2115" y="14"/>
                </a:cubicBezTo>
                <a:cubicBezTo>
                  <a:pt x="2116" y="22"/>
                  <a:pt x="2110" y="30"/>
                  <a:pt x="2102" y="30"/>
                </a:cubicBezTo>
                <a:close/>
                <a:moveTo>
                  <a:pt x="250" y="295"/>
                </a:moveTo>
                <a:lnTo>
                  <a:pt x="0" y="195"/>
                </a:lnTo>
                <a:lnTo>
                  <a:pt x="229" y="55"/>
                </a:lnTo>
                <a:lnTo>
                  <a:pt x="250" y="29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0985" name="Freeform 81"/>
          <p:cNvSpPr>
            <a:spLocks noEditPoints="1"/>
          </p:cNvSpPr>
          <p:nvPr/>
        </p:nvSpPr>
        <p:spPr bwMode="auto">
          <a:xfrm>
            <a:off x="6715125" y="2216150"/>
            <a:ext cx="715963" cy="38100"/>
          </a:xfrm>
          <a:custGeom>
            <a:avLst/>
            <a:gdLst>
              <a:gd name="T0" fmla="*/ 3840 w 3855"/>
              <a:gd name="T1" fmla="*/ 135 h 240"/>
              <a:gd name="T2" fmla="*/ 200 w 3855"/>
              <a:gd name="T3" fmla="*/ 135 h 240"/>
              <a:gd name="T4" fmla="*/ 185 w 3855"/>
              <a:gd name="T5" fmla="*/ 120 h 240"/>
              <a:gd name="T6" fmla="*/ 200 w 3855"/>
              <a:gd name="T7" fmla="*/ 105 h 240"/>
              <a:gd name="T8" fmla="*/ 3840 w 3855"/>
              <a:gd name="T9" fmla="*/ 105 h 240"/>
              <a:gd name="T10" fmla="*/ 3855 w 3855"/>
              <a:gd name="T11" fmla="*/ 120 h 240"/>
              <a:gd name="T12" fmla="*/ 3840 w 3855"/>
              <a:gd name="T13" fmla="*/ 135 h 240"/>
              <a:gd name="T14" fmla="*/ 240 w 3855"/>
              <a:gd name="T15" fmla="*/ 240 h 240"/>
              <a:gd name="T16" fmla="*/ 0 w 3855"/>
              <a:gd name="T17" fmla="*/ 120 h 240"/>
              <a:gd name="T18" fmla="*/ 240 w 3855"/>
              <a:gd name="T19" fmla="*/ 0 h 240"/>
              <a:gd name="T20" fmla="*/ 240 w 3855"/>
              <a:gd name="T21" fmla="*/ 24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5"/>
              <a:gd name="T34" fmla="*/ 0 h 240"/>
              <a:gd name="T35" fmla="*/ 3855 w 3855"/>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5" h="240">
                <a:moveTo>
                  <a:pt x="3840" y="135"/>
                </a:moveTo>
                <a:lnTo>
                  <a:pt x="200" y="135"/>
                </a:lnTo>
                <a:cubicBezTo>
                  <a:pt x="192" y="135"/>
                  <a:pt x="185" y="129"/>
                  <a:pt x="185" y="120"/>
                </a:cubicBezTo>
                <a:cubicBezTo>
                  <a:pt x="185" y="112"/>
                  <a:pt x="192" y="105"/>
                  <a:pt x="200" y="105"/>
                </a:cubicBezTo>
                <a:lnTo>
                  <a:pt x="3840" y="105"/>
                </a:lnTo>
                <a:cubicBezTo>
                  <a:pt x="3849" y="105"/>
                  <a:pt x="3855" y="112"/>
                  <a:pt x="3855" y="120"/>
                </a:cubicBezTo>
                <a:cubicBezTo>
                  <a:pt x="3855" y="129"/>
                  <a:pt x="3849" y="135"/>
                  <a:pt x="3840" y="135"/>
                </a:cubicBezTo>
                <a:close/>
                <a:moveTo>
                  <a:pt x="240" y="240"/>
                </a:moveTo>
                <a:lnTo>
                  <a:pt x="0" y="120"/>
                </a:lnTo>
                <a:lnTo>
                  <a:pt x="240" y="0"/>
                </a:lnTo>
                <a:lnTo>
                  <a:pt x="240" y="24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0986" name="Freeform 82"/>
          <p:cNvSpPr>
            <a:spLocks noEditPoints="1"/>
          </p:cNvSpPr>
          <p:nvPr/>
        </p:nvSpPr>
        <p:spPr bwMode="auto">
          <a:xfrm>
            <a:off x="6715125" y="3111500"/>
            <a:ext cx="715963" cy="38100"/>
          </a:xfrm>
          <a:custGeom>
            <a:avLst/>
            <a:gdLst>
              <a:gd name="T0" fmla="*/ 3840 w 3855"/>
              <a:gd name="T1" fmla="*/ 135 h 240"/>
              <a:gd name="T2" fmla="*/ 200 w 3855"/>
              <a:gd name="T3" fmla="*/ 135 h 240"/>
              <a:gd name="T4" fmla="*/ 185 w 3855"/>
              <a:gd name="T5" fmla="*/ 120 h 240"/>
              <a:gd name="T6" fmla="*/ 200 w 3855"/>
              <a:gd name="T7" fmla="*/ 105 h 240"/>
              <a:gd name="T8" fmla="*/ 3840 w 3855"/>
              <a:gd name="T9" fmla="*/ 105 h 240"/>
              <a:gd name="T10" fmla="*/ 3855 w 3855"/>
              <a:gd name="T11" fmla="*/ 120 h 240"/>
              <a:gd name="T12" fmla="*/ 3840 w 3855"/>
              <a:gd name="T13" fmla="*/ 135 h 240"/>
              <a:gd name="T14" fmla="*/ 240 w 3855"/>
              <a:gd name="T15" fmla="*/ 240 h 240"/>
              <a:gd name="T16" fmla="*/ 0 w 3855"/>
              <a:gd name="T17" fmla="*/ 120 h 240"/>
              <a:gd name="T18" fmla="*/ 240 w 3855"/>
              <a:gd name="T19" fmla="*/ 0 h 240"/>
              <a:gd name="T20" fmla="*/ 240 w 3855"/>
              <a:gd name="T21" fmla="*/ 24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5"/>
              <a:gd name="T34" fmla="*/ 0 h 240"/>
              <a:gd name="T35" fmla="*/ 3855 w 3855"/>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5" h="240">
                <a:moveTo>
                  <a:pt x="3840" y="135"/>
                </a:moveTo>
                <a:lnTo>
                  <a:pt x="200" y="135"/>
                </a:lnTo>
                <a:cubicBezTo>
                  <a:pt x="192" y="135"/>
                  <a:pt x="185" y="129"/>
                  <a:pt x="185" y="120"/>
                </a:cubicBezTo>
                <a:cubicBezTo>
                  <a:pt x="185" y="112"/>
                  <a:pt x="192" y="105"/>
                  <a:pt x="200" y="105"/>
                </a:cubicBezTo>
                <a:lnTo>
                  <a:pt x="3840" y="105"/>
                </a:lnTo>
                <a:cubicBezTo>
                  <a:pt x="3849" y="105"/>
                  <a:pt x="3855" y="112"/>
                  <a:pt x="3855" y="120"/>
                </a:cubicBezTo>
                <a:cubicBezTo>
                  <a:pt x="3855" y="129"/>
                  <a:pt x="3849" y="135"/>
                  <a:pt x="3840" y="135"/>
                </a:cubicBezTo>
                <a:close/>
                <a:moveTo>
                  <a:pt x="240" y="240"/>
                </a:moveTo>
                <a:lnTo>
                  <a:pt x="0" y="120"/>
                </a:lnTo>
                <a:lnTo>
                  <a:pt x="240" y="0"/>
                </a:lnTo>
                <a:lnTo>
                  <a:pt x="240" y="24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0987" name="Freeform 83"/>
          <p:cNvSpPr>
            <a:spLocks noEditPoints="1"/>
          </p:cNvSpPr>
          <p:nvPr/>
        </p:nvSpPr>
        <p:spPr bwMode="auto">
          <a:xfrm>
            <a:off x="6848475" y="3602038"/>
            <a:ext cx="628650" cy="127000"/>
          </a:xfrm>
          <a:custGeom>
            <a:avLst/>
            <a:gdLst>
              <a:gd name="T0" fmla="*/ 3363 w 3377"/>
              <a:gd name="T1" fmla="*/ 31 h 762"/>
              <a:gd name="T2" fmla="*/ 200 w 3377"/>
              <a:gd name="T3" fmla="*/ 667 h 762"/>
              <a:gd name="T4" fmla="*/ 182 w 3377"/>
              <a:gd name="T5" fmla="*/ 655 h 762"/>
              <a:gd name="T6" fmla="*/ 194 w 3377"/>
              <a:gd name="T7" fmla="*/ 637 h 762"/>
              <a:gd name="T8" fmla="*/ 3358 w 3377"/>
              <a:gd name="T9" fmla="*/ 2 h 762"/>
              <a:gd name="T10" fmla="*/ 3375 w 3377"/>
              <a:gd name="T11" fmla="*/ 14 h 762"/>
              <a:gd name="T12" fmla="*/ 3363 w 3377"/>
              <a:gd name="T13" fmla="*/ 31 h 762"/>
              <a:gd name="T14" fmla="*/ 259 w 3377"/>
              <a:gd name="T15" fmla="*/ 762 h 762"/>
              <a:gd name="T16" fmla="*/ 0 w 3377"/>
              <a:gd name="T17" fmla="*/ 691 h 762"/>
              <a:gd name="T18" fmla="*/ 212 w 3377"/>
              <a:gd name="T19" fmla="*/ 527 h 762"/>
              <a:gd name="T20" fmla="*/ 259 w 3377"/>
              <a:gd name="T21" fmla="*/ 762 h 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77"/>
              <a:gd name="T34" fmla="*/ 0 h 762"/>
              <a:gd name="T35" fmla="*/ 3377 w 3377"/>
              <a:gd name="T36" fmla="*/ 762 h 7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77" h="762">
                <a:moveTo>
                  <a:pt x="3363" y="31"/>
                </a:moveTo>
                <a:lnTo>
                  <a:pt x="200" y="667"/>
                </a:lnTo>
                <a:cubicBezTo>
                  <a:pt x="191" y="668"/>
                  <a:pt x="183" y="663"/>
                  <a:pt x="182" y="655"/>
                </a:cubicBezTo>
                <a:cubicBezTo>
                  <a:pt x="180" y="647"/>
                  <a:pt x="185" y="639"/>
                  <a:pt x="194" y="637"/>
                </a:cubicBezTo>
                <a:lnTo>
                  <a:pt x="3358" y="2"/>
                </a:lnTo>
                <a:cubicBezTo>
                  <a:pt x="3366" y="0"/>
                  <a:pt x="3374" y="5"/>
                  <a:pt x="3375" y="14"/>
                </a:cubicBezTo>
                <a:cubicBezTo>
                  <a:pt x="3377" y="22"/>
                  <a:pt x="3372" y="30"/>
                  <a:pt x="3363" y="31"/>
                </a:cubicBezTo>
                <a:close/>
                <a:moveTo>
                  <a:pt x="259" y="762"/>
                </a:moveTo>
                <a:lnTo>
                  <a:pt x="0" y="691"/>
                </a:lnTo>
                <a:lnTo>
                  <a:pt x="212" y="527"/>
                </a:lnTo>
                <a:lnTo>
                  <a:pt x="259" y="762"/>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0988" name="Freeform 84"/>
          <p:cNvSpPr>
            <a:spLocks noEditPoints="1"/>
          </p:cNvSpPr>
          <p:nvPr/>
        </p:nvSpPr>
        <p:spPr bwMode="auto">
          <a:xfrm>
            <a:off x="7177088" y="3808413"/>
            <a:ext cx="242887" cy="39687"/>
          </a:xfrm>
          <a:custGeom>
            <a:avLst/>
            <a:gdLst>
              <a:gd name="T0" fmla="*/ 1296 w 1311"/>
              <a:gd name="T1" fmla="*/ 106 h 240"/>
              <a:gd name="T2" fmla="*/ 201 w 1311"/>
              <a:gd name="T3" fmla="*/ 136 h 240"/>
              <a:gd name="T4" fmla="*/ 185 w 1311"/>
              <a:gd name="T5" fmla="*/ 121 h 240"/>
              <a:gd name="T6" fmla="*/ 200 w 1311"/>
              <a:gd name="T7" fmla="*/ 106 h 240"/>
              <a:gd name="T8" fmla="*/ 1295 w 1311"/>
              <a:gd name="T9" fmla="*/ 76 h 240"/>
              <a:gd name="T10" fmla="*/ 1310 w 1311"/>
              <a:gd name="T11" fmla="*/ 91 h 240"/>
              <a:gd name="T12" fmla="*/ 1296 w 1311"/>
              <a:gd name="T13" fmla="*/ 106 h 240"/>
              <a:gd name="T14" fmla="*/ 244 w 1311"/>
              <a:gd name="T15" fmla="*/ 240 h 240"/>
              <a:gd name="T16" fmla="*/ 0 w 1311"/>
              <a:gd name="T17" fmla="*/ 126 h 240"/>
              <a:gd name="T18" fmla="*/ 237 w 1311"/>
              <a:gd name="T19" fmla="*/ 0 h 240"/>
              <a:gd name="T20" fmla="*/ 244 w 1311"/>
              <a:gd name="T21" fmla="*/ 24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1"/>
              <a:gd name="T34" fmla="*/ 0 h 240"/>
              <a:gd name="T35" fmla="*/ 1311 w 1311"/>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1" h="240">
                <a:moveTo>
                  <a:pt x="1296" y="106"/>
                </a:moveTo>
                <a:lnTo>
                  <a:pt x="201" y="136"/>
                </a:lnTo>
                <a:cubicBezTo>
                  <a:pt x="193" y="136"/>
                  <a:pt x="186" y="130"/>
                  <a:pt x="185" y="121"/>
                </a:cubicBezTo>
                <a:cubicBezTo>
                  <a:pt x="185" y="113"/>
                  <a:pt x="192" y="106"/>
                  <a:pt x="200" y="106"/>
                </a:cubicBezTo>
                <a:lnTo>
                  <a:pt x="1295" y="76"/>
                </a:lnTo>
                <a:cubicBezTo>
                  <a:pt x="1303" y="76"/>
                  <a:pt x="1310" y="83"/>
                  <a:pt x="1310" y="91"/>
                </a:cubicBezTo>
                <a:cubicBezTo>
                  <a:pt x="1311" y="99"/>
                  <a:pt x="1304" y="106"/>
                  <a:pt x="1296" y="106"/>
                </a:cubicBezTo>
                <a:close/>
                <a:moveTo>
                  <a:pt x="244" y="240"/>
                </a:moveTo>
                <a:lnTo>
                  <a:pt x="0" y="126"/>
                </a:lnTo>
                <a:lnTo>
                  <a:pt x="237" y="0"/>
                </a:lnTo>
                <a:lnTo>
                  <a:pt x="244" y="240"/>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210989" name="Group 85"/>
          <p:cNvGrpSpPr>
            <a:grpSpLocks/>
          </p:cNvGrpSpPr>
          <p:nvPr/>
        </p:nvGrpSpPr>
        <p:grpSpPr bwMode="auto">
          <a:xfrm>
            <a:off x="6867525" y="3795713"/>
            <a:ext cx="90488" cy="80962"/>
            <a:chOff x="19162" y="1852"/>
            <a:chExt cx="44" cy="56"/>
          </a:xfrm>
        </p:grpSpPr>
        <p:sp>
          <p:nvSpPr>
            <p:cNvPr id="211140" name="Oval 86"/>
            <p:cNvSpPr>
              <a:spLocks noChangeArrowheads="1"/>
            </p:cNvSpPr>
            <p:nvPr/>
          </p:nvSpPr>
          <p:spPr bwMode="auto">
            <a:xfrm>
              <a:off x="19162" y="1852"/>
              <a:ext cx="44" cy="56"/>
            </a:xfrm>
            <a:prstGeom prst="ellipse">
              <a:avLst/>
            </a:prstGeom>
            <a:solidFill>
              <a:srgbClr val="66FF99"/>
            </a:solidFill>
            <a:ln w="0">
              <a:solidFill>
                <a:srgbClr val="000000"/>
              </a:solidFill>
              <a:round/>
              <a:headEnd/>
              <a:tailEnd/>
            </a:ln>
          </p:spPr>
          <p:txBody>
            <a:bodyPr/>
            <a:lstStyle/>
            <a:p>
              <a:endParaRPr lang="en-US"/>
            </a:p>
          </p:txBody>
        </p:sp>
        <p:sp>
          <p:nvSpPr>
            <p:cNvPr id="211141" name="Oval 87"/>
            <p:cNvSpPr>
              <a:spLocks noChangeArrowheads="1"/>
            </p:cNvSpPr>
            <p:nvPr/>
          </p:nvSpPr>
          <p:spPr bwMode="auto">
            <a:xfrm>
              <a:off x="19162" y="1852"/>
              <a:ext cx="44" cy="56"/>
            </a:xfrm>
            <a:prstGeom prst="ellipse">
              <a:avLst/>
            </a:prstGeom>
            <a:noFill/>
            <a:ln w="4763" cap="rnd">
              <a:solidFill>
                <a:srgbClr val="000000"/>
              </a:solidFill>
              <a:round/>
              <a:headEnd/>
              <a:tailEnd/>
            </a:ln>
          </p:spPr>
          <p:txBody>
            <a:bodyPr/>
            <a:lstStyle/>
            <a:p>
              <a:endParaRPr lang="en-US"/>
            </a:p>
          </p:txBody>
        </p:sp>
      </p:grpSp>
      <p:grpSp>
        <p:nvGrpSpPr>
          <p:cNvPr id="210990" name="Group 88"/>
          <p:cNvGrpSpPr>
            <a:grpSpLocks/>
          </p:cNvGrpSpPr>
          <p:nvPr/>
        </p:nvGrpSpPr>
        <p:grpSpPr bwMode="auto">
          <a:xfrm>
            <a:off x="6129338" y="1625600"/>
            <a:ext cx="846137" cy="2138363"/>
            <a:chOff x="18802" y="337"/>
            <a:chExt cx="413" cy="1493"/>
          </a:xfrm>
        </p:grpSpPr>
        <p:sp>
          <p:nvSpPr>
            <p:cNvPr id="211136" name="Freeform 89"/>
            <p:cNvSpPr>
              <a:spLocks/>
            </p:cNvSpPr>
            <p:nvPr/>
          </p:nvSpPr>
          <p:spPr bwMode="auto">
            <a:xfrm>
              <a:off x="18802" y="337"/>
              <a:ext cx="413" cy="1493"/>
            </a:xfrm>
            <a:custGeom>
              <a:avLst/>
              <a:gdLst>
                <a:gd name="T0" fmla="*/ 2280 w 4560"/>
                <a:gd name="T1" fmla="*/ 0 h 12960"/>
                <a:gd name="T2" fmla="*/ 0 w 4560"/>
                <a:gd name="T3" fmla="*/ 428 h 12960"/>
                <a:gd name="T4" fmla="*/ 0 w 4560"/>
                <a:gd name="T5" fmla="*/ 12533 h 12960"/>
                <a:gd name="T6" fmla="*/ 2280 w 4560"/>
                <a:gd name="T7" fmla="*/ 12960 h 12960"/>
                <a:gd name="T8" fmla="*/ 4560 w 4560"/>
                <a:gd name="T9" fmla="*/ 12533 h 12960"/>
                <a:gd name="T10" fmla="*/ 4560 w 4560"/>
                <a:gd name="T11" fmla="*/ 428 h 12960"/>
                <a:gd name="T12" fmla="*/ 2280 w 4560"/>
                <a:gd name="T13" fmla="*/ 0 h 12960"/>
                <a:gd name="T14" fmla="*/ 0 60000 65536"/>
                <a:gd name="T15" fmla="*/ 0 60000 65536"/>
                <a:gd name="T16" fmla="*/ 0 60000 65536"/>
                <a:gd name="T17" fmla="*/ 0 60000 65536"/>
                <a:gd name="T18" fmla="*/ 0 60000 65536"/>
                <a:gd name="T19" fmla="*/ 0 60000 65536"/>
                <a:gd name="T20" fmla="*/ 0 60000 65536"/>
                <a:gd name="T21" fmla="*/ 0 w 4560"/>
                <a:gd name="T22" fmla="*/ 0 h 12960"/>
                <a:gd name="T23" fmla="*/ 4560 w 4560"/>
                <a:gd name="T24" fmla="*/ 12960 h 12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0" h="12960">
                  <a:moveTo>
                    <a:pt x="2280" y="0"/>
                  </a:moveTo>
                  <a:cubicBezTo>
                    <a:pt x="1021" y="0"/>
                    <a:pt x="0" y="192"/>
                    <a:pt x="0" y="428"/>
                  </a:cubicBezTo>
                  <a:lnTo>
                    <a:pt x="0" y="12533"/>
                  </a:lnTo>
                  <a:cubicBezTo>
                    <a:pt x="0" y="12769"/>
                    <a:pt x="1021" y="12960"/>
                    <a:pt x="2280" y="12960"/>
                  </a:cubicBezTo>
                  <a:cubicBezTo>
                    <a:pt x="3540" y="12960"/>
                    <a:pt x="4560" y="12769"/>
                    <a:pt x="4560" y="12533"/>
                  </a:cubicBezTo>
                  <a:lnTo>
                    <a:pt x="4560" y="428"/>
                  </a:lnTo>
                  <a:cubicBezTo>
                    <a:pt x="4560" y="192"/>
                    <a:pt x="3540" y="0"/>
                    <a:pt x="2280" y="0"/>
                  </a:cubicBezTo>
                  <a:close/>
                </a:path>
              </a:pathLst>
            </a:custGeom>
            <a:solidFill>
              <a:srgbClr val="FFFFFF"/>
            </a:solidFill>
            <a:ln w="0">
              <a:solidFill>
                <a:srgbClr val="000000"/>
              </a:solidFill>
              <a:prstDash val="solid"/>
              <a:round/>
              <a:headEnd/>
              <a:tailEnd/>
            </a:ln>
          </p:spPr>
          <p:txBody>
            <a:bodyPr/>
            <a:lstStyle/>
            <a:p>
              <a:endParaRPr lang="en-US"/>
            </a:p>
          </p:txBody>
        </p:sp>
        <p:sp>
          <p:nvSpPr>
            <p:cNvPr id="211137" name="Oval 90"/>
            <p:cNvSpPr>
              <a:spLocks noChangeArrowheads="1"/>
            </p:cNvSpPr>
            <p:nvPr/>
          </p:nvSpPr>
          <p:spPr bwMode="auto">
            <a:xfrm>
              <a:off x="18802" y="337"/>
              <a:ext cx="413" cy="98"/>
            </a:xfrm>
            <a:prstGeom prst="ellipse">
              <a:avLst/>
            </a:prstGeom>
            <a:solidFill>
              <a:srgbClr val="FFFFFF"/>
            </a:solidFill>
            <a:ln w="0">
              <a:solidFill>
                <a:srgbClr val="000000"/>
              </a:solidFill>
              <a:round/>
              <a:headEnd/>
              <a:tailEnd/>
            </a:ln>
          </p:spPr>
          <p:txBody>
            <a:bodyPr/>
            <a:lstStyle/>
            <a:p>
              <a:endParaRPr lang="en-US"/>
            </a:p>
          </p:txBody>
        </p:sp>
        <p:sp>
          <p:nvSpPr>
            <p:cNvPr id="211138" name="Freeform 91"/>
            <p:cNvSpPr>
              <a:spLocks/>
            </p:cNvSpPr>
            <p:nvPr/>
          </p:nvSpPr>
          <p:spPr bwMode="auto">
            <a:xfrm>
              <a:off x="18802" y="337"/>
              <a:ext cx="413" cy="1493"/>
            </a:xfrm>
            <a:custGeom>
              <a:avLst/>
              <a:gdLst>
                <a:gd name="T0" fmla="*/ 2280 w 4560"/>
                <a:gd name="T1" fmla="*/ 0 h 12960"/>
                <a:gd name="T2" fmla="*/ 0 w 4560"/>
                <a:gd name="T3" fmla="*/ 428 h 12960"/>
                <a:gd name="T4" fmla="*/ 0 w 4560"/>
                <a:gd name="T5" fmla="*/ 12533 h 12960"/>
                <a:gd name="T6" fmla="*/ 2280 w 4560"/>
                <a:gd name="T7" fmla="*/ 12960 h 12960"/>
                <a:gd name="T8" fmla="*/ 4560 w 4560"/>
                <a:gd name="T9" fmla="*/ 12533 h 12960"/>
                <a:gd name="T10" fmla="*/ 4560 w 4560"/>
                <a:gd name="T11" fmla="*/ 428 h 12960"/>
                <a:gd name="T12" fmla="*/ 2280 w 4560"/>
                <a:gd name="T13" fmla="*/ 0 h 12960"/>
                <a:gd name="T14" fmla="*/ 0 60000 65536"/>
                <a:gd name="T15" fmla="*/ 0 60000 65536"/>
                <a:gd name="T16" fmla="*/ 0 60000 65536"/>
                <a:gd name="T17" fmla="*/ 0 60000 65536"/>
                <a:gd name="T18" fmla="*/ 0 60000 65536"/>
                <a:gd name="T19" fmla="*/ 0 60000 65536"/>
                <a:gd name="T20" fmla="*/ 0 60000 65536"/>
                <a:gd name="T21" fmla="*/ 0 w 4560"/>
                <a:gd name="T22" fmla="*/ 0 h 12960"/>
                <a:gd name="T23" fmla="*/ 4560 w 4560"/>
                <a:gd name="T24" fmla="*/ 12960 h 12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0" h="12960">
                  <a:moveTo>
                    <a:pt x="2280" y="0"/>
                  </a:moveTo>
                  <a:cubicBezTo>
                    <a:pt x="1021" y="0"/>
                    <a:pt x="0" y="192"/>
                    <a:pt x="0" y="428"/>
                  </a:cubicBezTo>
                  <a:lnTo>
                    <a:pt x="0" y="12533"/>
                  </a:lnTo>
                  <a:cubicBezTo>
                    <a:pt x="0" y="12769"/>
                    <a:pt x="1021" y="12960"/>
                    <a:pt x="2280" y="12960"/>
                  </a:cubicBezTo>
                  <a:cubicBezTo>
                    <a:pt x="3540" y="12960"/>
                    <a:pt x="4560" y="12769"/>
                    <a:pt x="4560" y="12533"/>
                  </a:cubicBezTo>
                  <a:lnTo>
                    <a:pt x="4560" y="428"/>
                  </a:lnTo>
                  <a:cubicBezTo>
                    <a:pt x="4560" y="192"/>
                    <a:pt x="3540" y="0"/>
                    <a:pt x="2280" y="0"/>
                  </a:cubicBezTo>
                  <a:close/>
                </a:path>
              </a:pathLst>
            </a:custGeom>
            <a:noFill/>
            <a:ln w="4763" cap="rnd">
              <a:solidFill>
                <a:srgbClr val="000000"/>
              </a:solidFill>
              <a:prstDash val="solid"/>
              <a:round/>
              <a:headEnd/>
              <a:tailEnd/>
            </a:ln>
          </p:spPr>
          <p:txBody>
            <a:bodyPr/>
            <a:lstStyle/>
            <a:p>
              <a:endParaRPr lang="en-US"/>
            </a:p>
          </p:txBody>
        </p:sp>
        <p:sp>
          <p:nvSpPr>
            <p:cNvPr id="211139" name="Freeform 92"/>
            <p:cNvSpPr>
              <a:spLocks/>
            </p:cNvSpPr>
            <p:nvPr/>
          </p:nvSpPr>
          <p:spPr bwMode="auto">
            <a:xfrm>
              <a:off x="18802" y="386"/>
              <a:ext cx="413" cy="49"/>
            </a:xfrm>
            <a:custGeom>
              <a:avLst/>
              <a:gdLst>
                <a:gd name="T0" fmla="*/ 0 w 413"/>
                <a:gd name="T1" fmla="*/ 0 h 49"/>
                <a:gd name="T2" fmla="*/ 207 w 413"/>
                <a:gd name="T3" fmla="*/ 49 h 49"/>
                <a:gd name="T4" fmla="*/ 413 w 413"/>
                <a:gd name="T5" fmla="*/ 0 h 49"/>
                <a:gd name="T6" fmla="*/ 0 60000 65536"/>
                <a:gd name="T7" fmla="*/ 0 60000 65536"/>
                <a:gd name="T8" fmla="*/ 0 60000 65536"/>
                <a:gd name="T9" fmla="*/ 0 w 413"/>
                <a:gd name="T10" fmla="*/ 0 h 49"/>
                <a:gd name="T11" fmla="*/ 413 w 413"/>
                <a:gd name="T12" fmla="*/ 49 h 49"/>
              </a:gdLst>
              <a:ahLst/>
              <a:cxnLst>
                <a:cxn ang="T6">
                  <a:pos x="T0" y="T1"/>
                </a:cxn>
                <a:cxn ang="T7">
                  <a:pos x="T2" y="T3"/>
                </a:cxn>
                <a:cxn ang="T8">
                  <a:pos x="T4" y="T5"/>
                </a:cxn>
              </a:cxnLst>
              <a:rect l="T9" t="T10" r="T11" b="T12"/>
              <a:pathLst>
                <a:path w="413" h="49">
                  <a:moveTo>
                    <a:pt x="0" y="0"/>
                  </a:moveTo>
                  <a:cubicBezTo>
                    <a:pt x="0" y="27"/>
                    <a:pt x="93" y="49"/>
                    <a:pt x="207" y="49"/>
                  </a:cubicBezTo>
                  <a:cubicBezTo>
                    <a:pt x="321" y="49"/>
                    <a:pt x="413" y="27"/>
                    <a:pt x="413" y="0"/>
                  </a:cubicBezTo>
                </a:path>
              </a:pathLst>
            </a:custGeom>
            <a:noFill/>
            <a:ln w="4763" cap="rnd">
              <a:solidFill>
                <a:srgbClr val="000000"/>
              </a:solidFill>
              <a:prstDash val="solid"/>
              <a:round/>
              <a:headEnd/>
              <a:tailEnd/>
            </a:ln>
          </p:spPr>
          <p:txBody>
            <a:bodyPr/>
            <a:lstStyle/>
            <a:p>
              <a:endParaRPr lang="en-US"/>
            </a:p>
          </p:txBody>
        </p:sp>
      </p:grpSp>
      <p:grpSp>
        <p:nvGrpSpPr>
          <p:cNvPr id="210991" name="Group 93"/>
          <p:cNvGrpSpPr>
            <a:grpSpLocks/>
          </p:cNvGrpSpPr>
          <p:nvPr/>
        </p:nvGrpSpPr>
        <p:grpSpPr bwMode="auto">
          <a:xfrm>
            <a:off x="6129338" y="3559175"/>
            <a:ext cx="852487" cy="365125"/>
            <a:chOff x="18802" y="1686"/>
            <a:chExt cx="416" cy="255"/>
          </a:xfrm>
        </p:grpSpPr>
        <p:sp>
          <p:nvSpPr>
            <p:cNvPr id="211134" name="Freeform 94"/>
            <p:cNvSpPr>
              <a:spLocks/>
            </p:cNvSpPr>
            <p:nvPr/>
          </p:nvSpPr>
          <p:spPr bwMode="auto">
            <a:xfrm>
              <a:off x="18802" y="1686"/>
              <a:ext cx="416" cy="255"/>
            </a:xfrm>
            <a:custGeom>
              <a:avLst/>
              <a:gdLst>
                <a:gd name="T0" fmla="*/ 2295 w 4590"/>
                <a:gd name="T1" fmla="*/ 0 h 2205"/>
                <a:gd name="T2" fmla="*/ 0 w 4590"/>
                <a:gd name="T3" fmla="*/ 276 h 2205"/>
                <a:gd name="T4" fmla="*/ 0 w 4590"/>
                <a:gd name="T5" fmla="*/ 1930 h 2205"/>
                <a:gd name="T6" fmla="*/ 2295 w 4590"/>
                <a:gd name="T7" fmla="*/ 2205 h 2205"/>
                <a:gd name="T8" fmla="*/ 4590 w 4590"/>
                <a:gd name="T9" fmla="*/ 1930 h 2205"/>
                <a:gd name="T10" fmla="*/ 4590 w 4590"/>
                <a:gd name="T11" fmla="*/ 276 h 2205"/>
                <a:gd name="T12" fmla="*/ 2295 w 4590"/>
                <a:gd name="T13" fmla="*/ 0 h 2205"/>
                <a:gd name="T14" fmla="*/ 0 60000 65536"/>
                <a:gd name="T15" fmla="*/ 0 60000 65536"/>
                <a:gd name="T16" fmla="*/ 0 60000 65536"/>
                <a:gd name="T17" fmla="*/ 0 60000 65536"/>
                <a:gd name="T18" fmla="*/ 0 60000 65536"/>
                <a:gd name="T19" fmla="*/ 0 60000 65536"/>
                <a:gd name="T20" fmla="*/ 0 60000 65536"/>
                <a:gd name="T21" fmla="*/ 0 w 4590"/>
                <a:gd name="T22" fmla="*/ 0 h 2205"/>
                <a:gd name="T23" fmla="*/ 4590 w 4590"/>
                <a:gd name="T24" fmla="*/ 2205 h 2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90" h="2205">
                  <a:moveTo>
                    <a:pt x="2295" y="0"/>
                  </a:moveTo>
                  <a:cubicBezTo>
                    <a:pt x="1028" y="0"/>
                    <a:pt x="0" y="124"/>
                    <a:pt x="0" y="276"/>
                  </a:cubicBezTo>
                  <a:lnTo>
                    <a:pt x="0" y="1930"/>
                  </a:lnTo>
                  <a:cubicBezTo>
                    <a:pt x="0" y="2082"/>
                    <a:pt x="1028" y="2205"/>
                    <a:pt x="2295" y="2205"/>
                  </a:cubicBezTo>
                  <a:cubicBezTo>
                    <a:pt x="3563" y="2205"/>
                    <a:pt x="4590" y="2082"/>
                    <a:pt x="4590" y="1930"/>
                  </a:cubicBezTo>
                  <a:lnTo>
                    <a:pt x="4590" y="276"/>
                  </a:lnTo>
                  <a:cubicBezTo>
                    <a:pt x="4590" y="124"/>
                    <a:pt x="3563" y="0"/>
                    <a:pt x="2295" y="0"/>
                  </a:cubicBezTo>
                  <a:close/>
                </a:path>
              </a:pathLst>
            </a:custGeom>
            <a:noFill/>
            <a:ln w="26988" cap="flat">
              <a:solidFill>
                <a:srgbClr val="000000"/>
              </a:solidFill>
              <a:prstDash val="solid"/>
              <a:round/>
              <a:headEnd/>
              <a:tailEnd/>
            </a:ln>
          </p:spPr>
          <p:txBody>
            <a:bodyPr/>
            <a:lstStyle/>
            <a:p>
              <a:endParaRPr lang="en-US"/>
            </a:p>
          </p:txBody>
        </p:sp>
        <p:sp>
          <p:nvSpPr>
            <p:cNvPr id="211135" name="Freeform 95"/>
            <p:cNvSpPr>
              <a:spLocks/>
            </p:cNvSpPr>
            <p:nvPr/>
          </p:nvSpPr>
          <p:spPr bwMode="auto">
            <a:xfrm>
              <a:off x="18802" y="1718"/>
              <a:ext cx="416" cy="32"/>
            </a:xfrm>
            <a:custGeom>
              <a:avLst/>
              <a:gdLst>
                <a:gd name="T0" fmla="*/ 0 w 416"/>
                <a:gd name="T1" fmla="*/ 0 h 32"/>
                <a:gd name="T2" fmla="*/ 208 w 416"/>
                <a:gd name="T3" fmla="*/ 32 h 32"/>
                <a:gd name="T4" fmla="*/ 416 w 416"/>
                <a:gd name="T5" fmla="*/ 0 h 32"/>
                <a:gd name="T6" fmla="*/ 0 60000 65536"/>
                <a:gd name="T7" fmla="*/ 0 60000 65536"/>
                <a:gd name="T8" fmla="*/ 0 60000 65536"/>
                <a:gd name="T9" fmla="*/ 0 w 416"/>
                <a:gd name="T10" fmla="*/ 0 h 32"/>
                <a:gd name="T11" fmla="*/ 416 w 416"/>
                <a:gd name="T12" fmla="*/ 32 h 32"/>
              </a:gdLst>
              <a:ahLst/>
              <a:cxnLst>
                <a:cxn ang="T6">
                  <a:pos x="T0" y="T1"/>
                </a:cxn>
                <a:cxn ang="T7">
                  <a:pos x="T2" y="T3"/>
                </a:cxn>
                <a:cxn ang="T8">
                  <a:pos x="T4" y="T5"/>
                </a:cxn>
              </a:cxnLst>
              <a:rect l="T9" t="T10" r="T11" b="T12"/>
              <a:pathLst>
                <a:path w="416" h="32">
                  <a:moveTo>
                    <a:pt x="0" y="0"/>
                  </a:moveTo>
                  <a:cubicBezTo>
                    <a:pt x="0" y="18"/>
                    <a:pt x="93" y="32"/>
                    <a:pt x="208" y="32"/>
                  </a:cubicBezTo>
                  <a:cubicBezTo>
                    <a:pt x="323" y="32"/>
                    <a:pt x="416" y="18"/>
                    <a:pt x="416" y="0"/>
                  </a:cubicBezTo>
                </a:path>
              </a:pathLst>
            </a:custGeom>
            <a:noFill/>
            <a:ln w="26988" cap="flat">
              <a:solidFill>
                <a:srgbClr val="000000"/>
              </a:solidFill>
              <a:prstDash val="solid"/>
              <a:round/>
              <a:headEnd/>
              <a:tailEnd/>
            </a:ln>
          </p:spPr>
          <p:txBody>
            <a:bodyPr/>
            <a:lstStyle/>
            <a:p>
              <a:endParaRPr lang="en-US"/>
            </a:p>
          </p:txBody>
        </p:sp>
      </p:grpSp>
      <p:grpSp>
        <p:nvGrpSpPr>
          <p:cNvPr id="210992" name="Group 96"/>
          <p:cNvGrpSpPr>
            <a:grpSpLocks/>
          </p:cNvGrpSpPr>
          <p:nvPr/>
        </p:nvGrpSpPr>
        <p:grpSpPr bwMode="auto">
          <a:xfrm>
            <a:off x="6937375" y="3768725"/>
            <a:ext cx="357188" cy="119063"/>
            <a:chOff x="19196" y="1833"/>
            <a:chExt cx="174" cy="83"/>
          </a:xfrm>
        </p:grpSpPr>
        <p:sp>
          <p:nvSpPr>
            <p:cNvPr id="211131" name="Freeform 97"/>
            <p:cNvSpPr>
              <a:spLocks/>
            </p:cNvSpPr>
            <p:nvPr/>
          </p:nvSpPr>
          <p:spPr bwMode="auto">
            <a:xfrm>
              <a:off x="19196" y="1833"/>
              <a:ext cx="174" cy="83"/>
            </a:xfrm>
            <a:custGeom>
              <a:avLst/>
              <a:gdLst>
                <a:gd name="T0" fmla="*/ 1920 w 1920"/>
                <a:gd name="T1" fmla="*/ 360 h 720"/>
                <a:gd name="T2" fmla="*/ 1602 w 1920"/>
                <a:gd name="T3" fmla="*/ 720 h 720"/>
                <a:gd name="T4" fmla="*/ 319 w 1920"/>
                <a:gd name="T5" fmla="*/ 720 h 720"/>
                <a:gd name="T6" fmla="*/ 0 w 1920"/>
                <a:gd name="T7" fmla="*/ 360 h 720"/>
                <a:gd name="T8" fmla="*/ 319 w 1920"/>
                <a:gd name="T9" fmla="*/ 0 h 720"/>
                <a:gd name="T10" fmla="*/ 1602 w 1920"/>
                <a:gd name="T11" fmla="*/ 0 h 720"/>
                <a:gd name="T12" fmla="*/ 1920 w 1920"/>
                <a:gd name="T13" fmla="*/ 360 h 720"/>
                <a:gd name="T14" fmla="*/ 0 60000 65536"/>
                <a:gd name="T15" fmla="*/ 0 60000 65536"/>
                <a:gd name="T16" fmla="*/ 0 60000 65536"/>
                <a:gd name="T17" fmla="*/ 0 60000 65536"/>
                <a:gd name="T18" fmla="*/ 0 60000 65536"/>
                <a:gd name="T19" fmla="*/ 0 60000 65536"/>
                <a:gd name="T20" fmla="*/ 0 60000 65536"/>
                <a:gd name="T21" fmla="*/ 0 w 1920"/>
                <a:gd name="T22" fmla="*/ 0 h 720"/>
                <a:gd name="T23" fmla="*/ 1920 w 1920"/>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0" h="720">
                  <a:moveTo>
                    <a:pt x="1920" y="360"/>
                  </a:moveTo>
                  <a:cubicBezTo>
                    <a:pt x="1920" y="559"/>
                    <a:pt x="1778" y="720"/>
                    <a:pt x="1602" y="720"/>
                  </a:cubicBezTo>
                  <a:lnTo>
                    <a:pt x="319" y="720"/>
                  </a:lnTo>
                  <a:cubicBezTo>
                    <a:pt x="143" y="720"/>
                    <a:pt x="0" y="559"/>
                    <a:pt x="0" y="360"/>
                  </a:cubicBezTo>
                  <a:cubicBezTo>
                    <a:pt x="0" y="162"/>
                    <a:pt x="143" y="0"/>
                    <a:pt x="319" y="0"/>
                  </a:cubicBezTo>
                  <a:lnTo>
                    <a:pt x="1602" y="0"/>
                  </a:lnTo>
                  <a:cubicBezTo>
                    <a:pt x="1778" y="0"/>
                    <a:pt x="1920" y="162"/>
                    <a:pt x="1920" y="360"/>
                  </a:cubicBezTo>
                  <a:close/>
                </a:path>
              </a:pathLst>
            </a:custGeom>
            <a:solidFill>
              <a:srgbClr val="FFFFFF"/>
            </a:solidFill>
            <a:ln w="0">
              <a:solidFill>
                <a:srgbClr val="000000"/>
              </a:solidFill>
              <a:prstDash val="solid"/>
              <a:round/>
              <a:headEnd/>
              <a:tailEnd/>
            </a:ln>
          </p:spPr>
          <p:txBody>
            <a:bodyPr/>
            <a:lstStyle/>
            <a:p>
              <a:endParaRPr lang="en-US"/>
            </a:p>
          </p:txBody>
        </p:sp>
        <p:sp>
          <p:nvSpPr>
            <p:cNvPr id="211132" name="Freeform 98"/>
            <p:cNvSpPr>
              <a:spLocks/>
            </p:cNvSpPr>
            <p:nvPr/>
          </p:nvSpPr>
          <p:spPr bwMode="auto">
            <a:xfrm>
              <a:off x="19196" y="1833"/>
              <a:ext cx="174" cy="83"/>
            </a:xfrm>
            <a:custGeom>
              <a:avLst/>
              <a:gdLst>
                <a:gd name="T0" fmla="*/ 1920 w 1920"/>
                <a:gd name="T1" fmla="*/ 360 h 720"/>
                <a:gd name="T2" fmla="*/ 1602 w 1920"/>
                <a:gd name="T3" fmla="*/ 720 h 720"/>
                <a:gd name="T4" fmla="*/ 319 w 1920"/>
                <a:gd name="T5" fmla="*/ 720 h 720"/>
                <a:gd name="T6" fmla="*/ 0 w 1920"/>
                <a:gd name="T7" fmla="*/ 360 h 720"/>
                <a:gd name="T8" fmla="*/ 319 w 1920"/>
                <a:gd name="T9" fmla="*/ 0 h 720"/>
                <a:gd name="T10" fmla="*/ 1602 w 1920"/>
                <a:gd name="T11" fmla="*/ 0 h 720"/>
                <a:gd name="T12" fmla="*/ 1920 w 1920"/>
                <a:gd name="T13" fmla="*/ 360 h 720"/>
                <a:gd name="T14" fmla="*/ 0 60000 65536"/>
                <a:gd name="T15" fmla="*/ 0 60000 65536"/>
                <a:gd name="T16" fmla="*/ 0 60000 65536"/>
                <a:gd name="T17" fmla="*/ 0 60000 65536"/>
                <a:gd name="T18" fmla="*/ 0 60000 65536"/>
                <a:gd name="T19" fmla="*/ 0 60000 65536"/>
                <a:gd name="T20" fmla="*/ 0 60000 65536"/>
                <a:gd name="T21" fmla="*/ 0 w 1920"/>
                <a:gd name="T22" fmla="*/ 0 h 720"/>
                <a:gd name="T23" fmla="*/ 1920 w 1920"/>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0" h="720">
                  <a:moveTo>
                    <a:pt x="1920" y="360"/>
                  </a:moveTo>
                  <a:cubicBezTo>
                    <a:pt x="1920" y="559"/>
                    <a:pt x="1778" y="720"/>
                    <a:pt x="1602" y="720"/>
                  </a:cubicBezTo>
                  <a:lnTo>
                    <a:pt x="319" y="720"/>
                  </a:lnTo>
                  <a:cubicBezTo>
                    <a:pt x="143" y="720"/>
                    <a:pt x="0" y="559"/>
                    <a:pt x="0" y="360"/>
                  </a:cubicBezTo>
                  <a:cubicBezTo>
                    <a:pt x="0" y="162"/>
                    <a:pt x="143" y="0"/>
                    <a:pt x="319" y="0"/>
                  </a:cubicBezTo>
                  <a:lnTo>
                    <a:pt x="1602" y="0"/>
                  </a:lnTo>
                  <a:cubicBezTo>
                    <a:pt x="1778" y="0"/>
                    <a:pt x="1920" y="162"/>
                    <a:pt x="1920" y="360"/>
                  </a:cubicBezTo>
                  <a:close/>
                </a:path>
              </a:pathLst>
            </a:custGeom>
            <a:noFill/>
            <a:ln w="4763" cap="rnd">
              <a:solidFill>
                <a:srgbClr val="000000"/>
              </a:solidFill>
              <a:prstDash val="solid"/>
              <a:round/>
              <a:headEnd/>
              <a:tailEnd/>
            </a:ln>
          </p:spPr>
          <p:txBody>
            <a:bodyPr/>
            <a:lstStyle/>
            <a:p>
              <a:endParaRPr lang="en-US"/>
            </a:p>
          </p:txBody>
        </p:sp>
        <p:sp>
          <p:nvSpPr>
            <p:cNvPr id="211133" name="Freeform 99"/>
            <p:cNvSpPr>
              <a:spLocks/>
            </p:cNvSpPr>
            <p:nvPr/>
          </p:nvSpPr>
          <p:spPr bwMode="auto">
            <a:xfrm>
              <a:off x="19313" y="1833"/>
              <a:ext cx="28" cy="83"/>
            </a:xfrm>
            <a:custGeom>
              <a:avLst/>
              <a:gdLst>
                <a:gd name="T0" fmla="*/ 28 w 28"/>
                <a:gd name="T1" fmla="*/ 83 h 83"/>
                <a:gd name="T2" fmla="*/ 0 w 28"/>
                <a:gd name="T3" fmla="*/ 42 h 83"/>
                <a:gd name="T4" fmla="*/ 28 w 28"/>
                <a:gd name="T5" fmla="*/ 0 h 83"/>
                <a:gd name="T6" fmla="*/ 0 60000 65536"/>
                <a:gd name="T7" fmla="*/ 0 60000 65536"/>
                <a:gd name="T8" fmla="*/ 0 60000 65536"/>
                <a:gd name="T9" fmla="*/ 0 w 28"/>
                <a:gd name="T10" fmla="*/ 0 h 83"/>
                <a:gd name="T11" fmla="*/ 28 w 28"/>
                <a:gd name="T12" fmla="*/ 83 h 83"/>
              </a:gdLst>
              <a:ahLst/>
              <a:cxnLst>
                <a:cxn ang="T6">
                  <a:pos x="T0" y="T1"/>
                </a:cxn>
                <a:cxn ang="T7">
                  <a:pos x="T2" y="T3"/>
                </a:cxn>
                <a:cxn ang="T8">
                  <a:pos x="T4" y="T5"/>
                </a:cxn>
              </a:cxnLst>
              <a:rect l="T9" t="T10" r="T11" b="T12"/>
              <a:pathLst>
                <a:path w="28" h="83">
                  <a:moveTo>
                    <a:pt x="28" y="83"/>
                  </a:moveTo>
                  <a:cubicBezTo>
                    <a:pt x="12" y="83"/>
                    <a:pt x="0" y="65"/>
                    <a:pt x="0" y="42"/>
                  </a:cubicBezTo>
                  <a:cubicBezTo>
                    <a:pt x="0" y="19"/>
                    <a:pt x="12" y="0"/>
                    <a:pt x="28" y="0"/>
                  </a:cubicBezTo>
                </a:path>
              </a:pathLst>
            </a:custGeom>
            <a:noFill/>
            <a:ln w="4763" cap="rnd">
              <a:solidFill>
                <a:srgbClr val="000000"/>
              </a:solidFill>
              <a:prstDash val="solid"/>
              <a:round/>
              <a:headEnd/>
              <a:tailEnd/>
            </a:ln>
          </p:spPr>
          <p:txBody>
            <a:bodyPr/>
            <a:lstStyle/>
            <a:p>
              <a:endParaRPr lang="en-US"/>
            </a:p>
          </p:txBody>
        </p:sp>
      </p:grpSp>
      <p:grpSp>
        <p:nvGrpSpPr>
          <p:cNvPr id="210993" name="Group 100"/>
          <p:cNvGrpSpPr>
            <a:grpSpLocks/>
          </p:cNvGrpSpPr>
          <p:nvPr/>
        </p:nvGrpSpPr>
        <p:grpSpPr bwMode="auto">
          <a:xfrm>
            <a:off x="6416675" y="3833813"/>
            <a:ext cx="88900" cy="79375"/>
            <a:chOff x="18942" y="1878"/>
            <a:chExt cx="44" cy="56"/>
          </a:xfrm>
        </p:grpSpPr>
        <p:sp>
          <p:nvSpPr>
            <p:cNvPr id="211129" name="Oval 101"/>
            <p:cNvSpPr>
              <a:spLocks noChangeArrowheads="1"/>
            </p:cNvSpPr>
            <p:nvPr/>
          </p:nvSpPr>
          <p:spPr bwMode="auto">
            <a:xfrm>
              <a:off x="18942" y="1878"/>
              <a:ext cx="44" cy="56"/>
            </a:xfrm>
            <a:prstGeom prst="ellipse">
              <a:avLst/>
            </a:prstGeom>
            <a:solidFill>
              <a:srgbClr val="009999"/>
            </a:solidFill>
            <a:ln w="0">
              <a:solidFill>
                <a:srgbClr val="000000"/>
              </a:solidFill>
              <a:round/>
              <a:headEnd/>
              <a:tailEnd/>
            </a:ln>
          </p:spPr>
          <p:txBody>
            <a:bodyPr/>
            <a:lstStyle/>
            <a:p>
              <a:endParaRPr lang="en-US"/>
            </a:p>
          </p:txBody>
        </p:sp>
        <p:sp>
          <p:nvSpPr>
            <p:cNvPr id="211130" name="Oval 102"/>
            <p:cNvSpPr>
              <a:spLocks noChangeArrowheads="1"/>
            </p:cNvSpPr>
            <p:nvPr/>
          </p:nvSpPr>
          <p:spPr bwMode="auto">
            <a:xfrm>
              <a:off x="18942" y="1878"/>
              <a:ext cx="44" cy="56"/>
            </a:xfrm>
            <a:prstGeom prst="ellipse">
              <a:avLst/>
            </a:prstGeom>
            <a:noFill/>
            <a:ln w="4763" cap="rnd">
              <a:solidFill>
                <a:srgbClr val="000000"/>
              </a:solidFill>
              <a:round/>
              <a:headEnd/>
              <a:tailEnd/>
            </a:ln>
          </p:spPr>
          <p:txBody>
            <a:bodyPr/>
            <a:lstStyle/>
            <a:p>
              <a:endParaRPr lang="en-US"/>
            </a:p>
          </p:txBody>
        </p:sp>
      </p:grpSp>
      <p:grpSp>
        <p:nvGrpSpPr>
          <p:cNvPr id="210994" name="Group 103"/>
          <p:cNvGrpSpPr>
            <a:grpSpLocks/>
          </p:cNvGrpSpPr>
          <p:nvPr/>
        </p:nvGrpSpPr>
        <p:grpSpPr bwMode="auto">
          <a:xfrm>
            <a:off x="6602413" y="3836988"/>
            <a:ext cx="90487" cy="77787"/>
            <a:chOff x="19033" y="1880"/>
            <a:chExt cx="44" cy="55"/>
          </a:xfrm>
        </p:grpSpPr>
        <p:sp>
          <p:nvSpPr>
            <p:cNvPr id="211127" name="Oval 104"/>
            <p:cNvSpPr>
              <a:spLocks noChangeArrowheads="1"/>
            </p:cNvSpPr>
            <p:nvPr/>
          </p:nvSpPr>
          <p:spPr bwMode="auto">
            <a:xfrm>
              <a:off x="19033" y="1880"/>
              <a:ext cx="44" cy="55"/>
            </a:xfrm>
            <a:prstGeom prst="ellipse">
              <a:avLst/>
            </a:prstGeom>
            <a:solidFill>
              <a:srgbClr val="66FF99"/>
            </a:solidFill>
            <a:ln w="0">
              <a:solidFill>
                <a:srgbClr val="000000"/>
              </a:solidFill>
              <a:round/>
              <a:headEnd/>
              <a:tailEnd/>
            </a:ln>
          </p:spPr>
          <p:txBody>
            <a:bodyPr/>
            <a:lstStyle/>
            <a:p>
              <a:endParaRPr lang="en-US"/>
            </a:p>
          </p:txBody>
        </p:sp>
        <p:sp>
          <p:nvSpPr>
            <p:cNvPr id="211128" name="Oval 105"/>
            <p:cNvSpPr>
              <a:spLocks noChangeArrowheads="1"/>
            </p:cNvSpPr>
            <p:nvPr/>
          </p:nvSpPr>
          <p:spPr bwMode="auto">
            <a:xfrm>
              <a:off x="19033" y="1880"/>
              <a:ext cx="44" cy="55"/>
            </a:xfrm>
            <a:prstGeom prst="ellipse">
              <a:avLst/>
            </a:prstGeom>
            <a:noFill/>
            <a:ln w="4763" cap="rnd">
              <a:solidFill>
                <a:srgbClr val="000000"/>
              </a:solidFill>
              <a:round/>
              <a:headEnd/>
              <a:tailEnd/>
            </a:ln>
          </p:spPr>
          <p:txBody>
            <a:bodyPr/>
            <a:lstStyle/>
            <a:p>
              <a:endParaRPr lang="en-US"/>
            </a:p>
          </p:txBody>
        </p:sp>
      </p:grpSp>
      <p:grpSp>
        <p:nvGrpSpPr>
          <p:cNvPr id="210995" name="Group 106"/>
          <p:cNvGrpSpPr>
            <a:grpSpLocks/>
          </p:cNvGrpSpPr>
          <p:nvPr/>
        </p:nvGrpSpPr>
        <p:grpSpPr bwMode="auto">
          <a:xfrm>
            <a:off x="6319838" y="3825875"/>
            <a:ext cx="87312" cy="79375"/>
            <a:chOff x="18895" y="1873"/>
            <a:chExt cx="43" cy="55"/>
          </a:xfrm>
        </p:grpSpPr>
        <p:sp>
          <p:nvSpPr>
            <p:cNvPr id="211125" name="Oval 107"/>
            <p:cNvSpPr>
              <a:spLocks noChangeArrowheads="1"/>
            </p:cNvSpPr>
            <p:nvPr/>
          </p:nvSpPr>
          <p:spPr bwMode="auto">
            <a:xfrm>
              <a:off x="18895" y="1873"/>
              <a:ext cx="43" cy="55"/>
            </a:xfrm>
            <a:prstGeom prst="ellipse">
              <a:avLst/>
            </a:prstGeom>
            <a:solidFill>
              <a:srgbClr val="66FF99"/>
            </a:solidFill>
            <a:ln w="0">
              <a:solidFill>
                <a:srgbClr val="000000"/>
              </a:solidFill>
              <a:round/>
              <a:headEnd/>
              <a:tailEnd/>
            </a:ln>
          </p:spPr>
          <p:txBody>
            <a:bodyPr/>
            <a:lstStyle/>
            <a:p>
              <a:endParaRPr lang="en-US"/>
            </a:p>
          </p:txBody>
        </p:sp>
        <p:sp>
          <p:nvSpPr>
            <p:cNvPr id="211126" name="Freeform 108"/>
            <p:cNvSpPr>
              <a:spLocks/>
            </p:cNvSpPr>
            <p:nvPr/>
          </p:nvSpPr>
          <p:spPr bwMode="auto">
            <a:xfrm>
              <a:off x="18895" y="1873"/>
              <a:ext cx="43" cy="55"/>
            </a:xfrm>
            <a:custGeom>
              <a:avLst/>
              <a:gdLst>
                <a:gd name="T0" fmla="*/ 21 w 43"/>
                <a:gd name="T1" fmla="*/ 0 h 55"/>
                <a:gd name="T2" fmla="*/ 0 w 43"/>
                <a:gd name="T3" fmla="*/ 28 h 55"/>
                <a:gd name="T4" fmla="*/ 21 w 43"/>
                <a:gd name="T5" fmla="*/ 55 h 55"/>
                <a:gd name="T6" fmla="*/ 43 w 43"/>
                <a:gd name="T7" fmla="*/ 28 h 55"/>
                <a:gd name="T8" fmla="*/ 21 w 43"/>
                <a:gd name="T9" fmla="*/ 0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21" y="0"/>
                  </a:moveTo>
                  <a:cubicBezTo>
                    <a:pt x="10" y="0"/>
                    <a:pt x="0" y="13"/>
                    <a:pt x="0" y="28"/>
                  </a:cubicBezTo>
                  <a:cubicBezTo>
                    <a:pt x="0" y="43"/>
                    <a:pt x="10" y="55"/>
                    <a:pt x="21" y="55"/>
                  </a:cubicBezTo>
                  <a:cubicBezTo>
                    <a:pt x="34" y="55"/>
                    <a:pt x="43" y="43"/>
                    <a:pt x="43" y="28"/>
                  </a:cubicBezTo>
                  <a:cubicBezTo>
                    <a:pt x="43" y="13"/>
                    <a:pt x="34" y="0"/>
                    <a:pt x="21" y="0"/>
                  </a:cubicBezTo>
                </a:path>
              </a:pathLst>
            </a:custGeom>
            <a:noFill/>
            <a:ln w="4763" cap="rnd">
              <a:solidFill>
                <a:srgbClr val="000000"/>
              </a:solidFill>
              <a:prstDash val="solid"/>
              <a:round/>
              <a:headEnd/>
              <a:tailEnd/>
            </a:ln>
          </p:spPr>
          <p:txBody>
            <a:bodyPr/>
            <a:lstStyle/>
            <a:p>
              <a:endParaRPr lang="en-US"/>
            </a:p>
          </p:txBody>
        </p:sp>
      </p:grpSp>
      <p:grpSp>
        <p:nvGrpSpPr>
          <p:cNvPr id="210996" name="Group 109"/>
          <p:cNvGrpSpPr>
            <a:grpSpLocks/>
          </p:cNvGrpSpPr>
          <p:nvPr/>
        </p:nvGrpSpPr>
        <p:grpSpPr bwMode="auto">
          <a:xfrm>
            <a:off x="6137275" y="3813175"/>
            <a:ext cx="90488" cy="80963"/>
            <a:chOff x="18806" y="1864"/>
            <a:chExt cx="44" cy="56"/>
          </a:xfrm>
        </p:grpSpPr>
        <p:sp>
          <p:nvSpPr>
            <p:cNvPr id="211123" name="Oval 110"/>
            <p:cNvSpPr>
              <a:spLocks noChangeArrowheads="1"/>
            </p:cNvSpPr>
            <p:nvPr/>
          </p:nvSpPr>
          <p:spPr bwMode="auto">
            <a:xfrm>
              <a:off x="18806" y="1864"/>
              <a:ext cx="44" cy="56"/>
            </a:xfrm>
            <a:prstGeom prst="ellipse">
              <a:avLst/>
            </a:prstGeom>
            <a:solidFill>
              <a:srgbClr val="33CCCC"/>
            </a:solidFill>
            <a:ln w="0">
              <a:solidFill>
                <a:srgbClr val="000000"/>
              </a:solidFill>
              <a:round/>
              <a:headEnd/>
              <a:tailEnd/>
            </a:ln>
          </p:spPr>
          <p:txBody>
            <a:bodyPr/>
            <a:lstStyle/>
            <a:p>
              <a:endParaRPr lang="en-US"/>
            </a:p>
          </p:txBody>
        </p:sp>
        <p:sp>
          <p:nvSpPr>
            <p:cNvPr id="211124" name="Oval 111"/>
            <p:cNvSpPr>
              <a:spLocks noChangeArrowheads="1"/>
            </p:cNvSpPr>
            <p:nvPr/>
          </p:nvSpPr>
          <p:spPr bwMode="auto">
            <a:xfrm>
              <a:off x="18806" y="1864"/>
              <a:ext cx="44" cy="56"/>
            </a:xfrm>
            <a:prstGeom prst="ellipse">
              <a:avLst/>
            </a:prstGeom>
            <a:noFill/>
            <a:ln w="4763" cap="rnd">
              <a:solidFill>
                <a:srgbClr val="000000"/>
              </a:solidFill>
              <a:round/>
              <a:headEnd/>
              <a:tailEnd/>
            </a:ln>
          </p:spPr>
          <p:txBody>
            <a:bodyPr/>
            <a:lstStyle/>
            <a:p>
              <a:endParaRPr lang="en-US"/>
            </a:p>
          </p:txBody>
        </p:sp>
      </p:grpSp>
      <p:grpSp>
        <p:nvGrpSpPr>
          <p:cNvPr id="210997" name="Group 112"/>
          <p:cNvGrpSpPr>
            <a:grpSpLocks/>
          </p:cNvGrpSpPr>
          <p:nvPr/>
        </p:nvGrpSpPr>
        <p:grpSpPr bwMode="auto">
          <a:xfrm>
            <a:off x="6227763" y="3825875"/>
            <a:ext cx="87312" cy="79375"/>
            <a:chOff x="18850" y="1873"/>
            <a:chExt cx="43" cy="55"/>
          </a:xfrm>
        </p:grpSpPr>
        <p:sp>
          <p:nvSpPr>
            <p:cNvPr id="211121" name="Oval 113"/>
            <p:cNvSpPr>
              <a:spLocks noChangeArrowheads="1"/>
            </p:cNvSpPr>
            <p:nvPr/>
          </p:nvSpPr>
          <p:spPr bwMode="auto">
            <a:xfrm>
              <a:off x="18850" y="1873"/>
              <a:ext cx="43" cy="55"/>
            </a:xfrm>
            <a:prstGeom prst="ellipse">
              <a:avLst/>
            </a:prstGeom>
            <a:solidFill>
              <a:srgbClr val="CCFFFF"/>
            </a:solidFill>
            <a:ln w="0">
              <a:solidFill>
                <a:srgbClr val="000000"/>
              </a:solidFill>
              <a:round/>
              <a:headEnd/>
              <a:tailEnd/>
            </a:ln>
          </p:spPr>
          <p:txBody>
            <a:bodyPr/>
            <a:lstStyle/>
            <a:p>
              <a:endParaRPr lang="en-US"/>
            </a:p>
          </p:txBody>
        </p:sp>
        <p:sp>
          <p:nvSpPr>
            <p:cNvPr id="211122" name="Oval 114"/>
            <p:cNvSpPr>
              <a:spLocks noChangeArrowheads="1"/>
            </p:cNvSpPr>
            <p:nvPr/>
          </p:nvSpPr>
          <p:spPr bwMode="auto">
            <a:xfrm>
              <a:off x="18850" y="1873"/>
              <a:ext cx="43" cy="55"/>
            </a:xfrm>
            <a:prstGeom prst="ellipse">
              <a:avLst/>
            </a:prstGeom>
            <a:noFill/>
            <a:ln w="4763" cap="rnd">
              <a:solidFill>
                <a:srgbClr val="000000"/>
              </a:solidFill>
              <a:round/>
              <a:headEnd/>
              <a:tailEnd/>
            </a:ln>
          </p:spPr>
          <p:txBody>
            <a:bodyPr/>
            <a:lstStyle/>
            <a:p>
              <a:endParaRPr lang="en-US"/>
            </a:p>
          </p:txBody>
        </p:sp>
      </p:grpSp>
      <p:grpSp>
        <p:nvGrpSpPr>
          <p:cNvPr id="210998" name="Group 115"/>
          <p:cNvGrpSpPr>
            <a:grpSpLocks/>
          </p:cNvGrpSpPr>
          <p:nvPr/>
        </p:nvGrpSpPr>
        <p:grpSpPr bwMode="auto">
          <a:xfrm>
            <a:off x="6515100" y="3840163"/>
            <a:ext cx="87313" cy="80962"/>
            <a:chOff x="18990" y="1883"/>
            <a:chExt cx="43" cy="56"/>
          </a:xfrm>
        </p:grpSpPr>
        <p:sp>
          <p:nvSpPr>
            <p:cNvPr id="211119" name="Oval 116"/>
            <p:cNvSpPr>
              <a:spLocks noChangeArrowheads="1"/>
            </p:cNvSpPr>
            <p:nvPr/>
          </p:nvSpPr>
          <p:spPr bwMode="auto">
            <a:xfrm>
              <a:off x="18990" y="1883"/>
              <a:ext cx="43" cy="56"/>
            </a:xfrm>
            <a:prstGeom prst="ellipse">
              <a:avLst/>
            </a:prstGeom>
            <a:solidFill>
              <a:srgbClr val="CCFFFF"/>
            </a:solidFill>
            <a:ln w="0">
              <a:solidFill>
                <a:srgbClr val="000000"/>
              </a:solidFill>
              <a:round/>
              <a:headEnd/>
              <a:tailEnd/>
            </a:ln>
          </p:spPr>
          <p:txBody>
            <a:bodyPr/>
            <a:lstStyle/>
            <a:p>
              <a:endParaRPr lang="en-US"/>
            </a:p>
          </p:txBody>
        </p:sp>
        <p:sp>
          <p:nvSpPr>
            <p:cNvPr id="211120" name="Oval 117"/>
            <p:cNvSpPr>
              <a:spLocks noChangeArrowheads="1"/>
            </p:cNvSpPr>
            <p:nvPr/>
          </p:nvSpPr>
          <p:spPr bwMode="auto">
            <a:xfrm>
              <a:off x="18990" y="1883"/>
              <a:ext cx="43" cy="56"/>
            </a:xfrm>
            <a:prstGeom prst="ellipse">
              <a:avLst/>
            </a:prstGeom>
            <a:noFill/>
            <a:ln w="4763" cap="rnd">
              <a:solidFill>
                <a:srgbClr val="000000"/>
              </a:solidFill>
              <a:round/>
              <a:headEnd/>
              <a:tailEnd/>
            </a:ln>
          </p:spPr>
          <p:txBody>
            <a:bodyPr/>
            <a:lstStyle/>
            <a:p>
              <a:endParaRPr lang="en-US"/>
            </a:p>
          </p:txBody>
        </p:sp>
      </p:grpSp>
      <p:grpSp>
        <p:nvGrpSpPr>
          <p:cNvPr id="210999" name="Group 118"/>
          <p:cNvGrpSpPr>
            <a:grpSpLocks/>
          </p:cNvGrpSpPr>
          <p:nvPr/>
        </p:nvGrpSpPr>
        <p:grpSpPr bwMode="auto">
          <a:xfrm>
            <a:off x="6802438" y="3825875"/>
            <a:ext cx="87312" cy="79375"/>
            <a:chOff x="19130" y="1873"/>
            <a:chExt cx="43" cy="55"/>
          </a:xfrm>
        </p:grpSpPr>
        <p:sp>
          <p:nvSpPr>
            <p:cNvPr id="211117" name="Oval 119"/>
            <p:cNvSpPr>
              <a:spLocks noChangeArrowheads="1"/>
            </p:cNvSpPr>
            <p:nvPr/>
          </p:nvSpPr>
          <p:spPr bwMode="auto">
            <a:xfrm>
              <a:off x="19130" y="1873"/>
              <a:ext cx="43" cy="55"/>
            </a:xfrm>
            <a:prstGeom prst="ellipse">
              <a:avLst/>
            </a:prstGeom>
            <a:solidFill>
              <a:srgbClr val="CCFFFF"/>
            </a:solidFill>
            <a:ln w="0">
              <a:solidFill>
                <a:srgbClr val="000000"/>
              </a:solidFill>
              <a:round/>
              <a:headEnd/>
              <a:tailEnd/>
            </a:ln>
          </p:spPr>
          <p:txBody>
            <a:bodyPr/>
            <a:lstStyle/>
            <a:p>
              <a:endParaRPr lang="en-US"/>
            </a:p>
          </p:txBody>
        </p:sp>
        <p:sp>
          <p:nvSpPr>
            <p:cNvPr id="211118" name="Oval 120"/>
            <p:cNvSpPr>
              <a:spLocks noChangeArrowheads="1"/>
            </p:cNvSpPr>
            <p:nvPr/>
          </p:nvSpPr>
          <p:spPr bwMode="auto">
            <a:xfrm>
              <a:off x="19130" y="1873"/>
              <a:ext cx="43" cy="55"/>
            </a:xfrm>
            <a:prstGeom prst="ellipse">
              <a:avLst/>
            </a:prstGeom>
            <a:noFill/>
            <a:ln w="4763" cap="rnd">
              <a:solidFill>
                <a:srgbClr val="000000"/>
              </a:solidFill>
              <a:round/>
              <a:headEnd/>
              <a:tailEnd/>
            </a:ln>
          </p:spPr>
          <p:txBody>
            <a:bodyPr/>
            <a:lstStyle/>
            <a:p>
              <a:endParaRPr lang="en-US"/>
            </a:p>
          </p:txBody>
        </p:sp>
      </p:grpSp>
      <p:grpSp>
        <p:nvGrpSpPr>
          <p:cNvPr id="211000" name="Group 121"/>
          <p:cNvGrpSpPr>
            <a:grpSpLocks/>
          </p:cNvGrpSpPr>
          <p:nvPr/>
        </p:nvGrpSpPr>
        <p:grpSpPr bwMode="auto">
          <a:xfrm>
            <a:off x="6697663" y="3833813"/>
            <a:ext cx="88900" cy="79375"/>
            <a:chOff x="19079" y="1878"/>
            <a:chExt cx="44" cy="56"/>
          </a:xfrm>
        </p:grpSpPr>
        <p:sp>
          <p:nvSpPr>
            <p:cNvPr id="211115" name="Oval 122"/>
            <p:cNvSpPr>
              <a:spLocks noChangeArrowheads="1"/>
            </p:cNvSpPr>
            <p:nvPr/>
          </p:nvSpPr>
          <p:spPr bwMode="auto">
            <a:xfrm>
              <a:off x="19079" y="1878"/>
              <a:ext cx="44" cy="56"/>
            </a:xfrm>
            <a:prstGeom prst="ellipse">
              <a:avLst/>
            </a:prstGeom>
            <a:solidFill>
              <a:srgbClr val="009999"/>
            </a:solidFill>
            <a:ln w="0">
              <a:solidFill>
                <a:srgbClr val="000000"/>
              </a:solidFill>
              <a:round/>
              <a:headEnd/>
              <a:tailEnd/>
            </a:ln>
          </p:spPr>
          <p:txBody>
            <a:bodyPr/>
            <a:lstStyle/>
            <a:p>
              <a:endParaRPr lang="en-US"/>
            </a:p>
          </p:txBody>
        </p:sp>
        <p:sp>
          <p:nvSpPr>
            <p:cNvPr id="211116" name="Oval 123"/>
            <p:cNvSpPr>
              <a:spLocks noChangeArrowheads="1"/>
            </p:cNvSpPr>
            <p:nvPr/>
          </p:nvSpPr>
          <p:spPr bwMode="auto">
            <a:xfrm>
              <a:off x="19079" y="1878"/>
              <a:ext cx="44" cy="56"/>
            </a:xfrm>
            <a:prstGeom prst="ellipse">
              <a:avLst/>
            </a:prstGeom>
            <a:noFill/>
            <a:ln w="4763" cap="rnd">
              <a:solidFill>
                <a:srgbClr val="000000"/>
              </a:solidFill>
              <a:round/>
              <a:headEnd/>
              <a:tailEnd/>
            </a:ln>
          </p:spPr>
          <p:txBody>
            <a:bodyPr/>
            <a:lstStyle/>
            <a:p>
              <a:endParaRPr lang="en-US"/>
            </a:p>
          </p:txBody>
        </p:sp>
      </p:grpSp>
      <p:grpSp>
        <p:nvGrpSpPr>
          <p:cNvPr id="211001" name="Group 124"/>
          <p:cNvGrpSpPr>
            <a:grpSpLocks/>
          </p:cNvGrpSpPr>
          <p:nvPr/>
        </p:nvGrpSpPr>
        <p:grpSpPr bwMode="auto">
          <a:xfrm>
            <a:off x="6137275" y="3646488"/>
            <a:ext cx="803275" cy="111125"/>
            <a:chOff x="18806" y="1747"/>
            <a:chExt cx="392" cy="78"/>
          </a:xfrm>
        </p:grpSpPr>
        <p:sp>
          <p:nvSpPr>
            <p:cNvPr id="211113" name="Oval 125"/>
            <p:cNvSpPr>
              <a:spLocks noChangeArrowheads="1"/>
            </p:cNvSpPr>
            <p:nvPr/>
          </p:nvSpPr>
          <p:spPr bwMode="auto">
            <a:xfrm>
              <a:off x="18806" y="1747"/>
              <a:ext cx="392" cy="78"/>
            </a:xfrm>
            <a:prstGeom prst="ellipse">
              <a:avLst/>
            </a:prstGeom>
            <a:solidFill>
              <a:srgbClr val="000000"/>
            </a:solidFill>
            <a:ln w="0">
              <a:solidFill>
                <a:srgbClr val="000000"/>
              </a:solidFill>
              <a:round/>
              <a:headEnd/>
              <a:tailEnd/>
            </a:ln>
          </p:spPr>
          <p:txBody>
            <a:bodyPr/>
            <a:lstStyle/>
            <a:p>
              <a:endParaRPr lang="en-US"/>
            </a:p>
          </p:txBody>
        </p:sp>
        <p:sp>
          <p:nvSpPr>
            <p:cNvPr id="211114" name="Oval 126"/>
            <p:cNvSpPr>
              <a:spLocks noChangeArrowheads="1"/>
            </p:cNvSpPr>
            <p:nvPr/>
          </p:nvSpPr>
          <p:spPr bwMode="auto">
            <a:xfrm>
              <a:off x="18806" y="1747"/>
              <a:ext cx="392" cy="78"/>
            </a:xfrm>
            <a:prstGeom prst="ellipse">
              <a:avLst/>
            </a:prstGeom>
            <a:noFill/>
            <a:ln w="4763" cap="rnd">
              <a:solidFill>
                <a:srgbClr val="000000"/>
              </a:solidFill>
              <a:round/>
              <a:headEnd/>
              <a:tailEnd/>
            </a:ln>
          </p:spPr>
          <p:txBody>
            <a:bodyPr/>
            <a:lstStyle/>
            <a:p>
              <a:endParaRPr lang="en-US"/>
            </a:p>
          </p:txBody>
        </p:sp>
      </p:grpSp>
      <p:grpSp>
        <p:nvGrpSpPr>
          <p:cNvPr id="211002" name="Group 127"/>
          <p:cNvGrpSpPr>
            <a:grpSpLocks/>
          </p:cNvGrpSpPr>
          <p:nvPr/>
        </p:nvGrpSpPr>
        <p:grpSpPr bwMode="auto">
          <a:xfrm>
            <a:off x="6129338" y="2647950"/>
            <a:ext cx="846137" cy="1038225"/>
            <a:chOff x="18802" y="1050"/>
            <a:chExt cx="413" cy="725"/>
          </a:xfrm>
        </p:grpSpPr>
        <p:pic>
          <p:nvPicPr>
            <p:cNvPr id="211109" name="Picture 128"/>
            <p:cNvPicPr>
              <a:picLocks noChangeAspect="1" noChangeArrowheads="1"/>
            </p:cNvPicPr>
            <p:nvPr/>
          </p:nvPicPr>
          <p:blipFill>
            <a:blip r:embed="rId3" cstate="print"/>
            <a:srcRect/>
            <a:stretch>
              <a:fillRect/>
            </a:stretch>
          </p:blipFill>
          <p:spPr bwMode="auto">
            <a:xfrm>
              <a:off x="18802" y="1050"/>
              <a:ext cx="413" cy="724"/>
            </a:xfrm>
            <a:prstGeom prst="rect">
              <a:avLst/>
            </a:prstGeom>
            <a:noFill/>
            <a:ln w="9525">
              <a:noFill/>
              <a:miter lim="800000"/>
              <a:headEnd/>
              <a:tailEnd/>
            </a:ln>
          </p:spPr>
        </p:pic>
        <p:sp>
          <p:nvSpPr>
            <p:cNvPr id="211110" name="Oval 129"/>
            <p:cNvSpPr>
              <a:spLocks noChangeArrowheads="1"/>
            </p:cNvSpPr>
            <p:nvPr/>
          </p:nvSpPr>
          <p:spPr bwMode="auto">
            <a:xfrm>
              <a:off x="18802" y="1050"/>
              <a:ext cx="413" cy="40"/>
            </a:xfrm>
            <a:prstGeom prst="ellipse">
              <a:avLst/>
            </a:prstGeom>
            <a:solidFill>
              <a:srgbClr val="FFFFD6"/>
            </a:solidFill>
            <a:ln w="0">
              <a:solidFill>
                <a:srgbClr val="000000"/>
              </a:solidFill>
              <a:round/>
              <a:headEnd/>
              <a:tailEnd/>
            </a:ln>
          </p:spPr>
          <p:txBody>
            <a:bodyPr/>
            <a:lstStyle/>
            <a:p>
              <a:endParaRPr lang="en-US"/>
            </a:p>
          </p:txBody>
        </p:sp>
        <p:sp>
          <p:nvSpPr>
            <p:cNvPr id="211111" name="Freeform 130"/>
            <p:cNvSpPr>
              <a:spLocks/>
            </p:cNvSpPr>
            <p:nvPr/>
          </p:nvSpPr>
          <p:spPr bwMode="auto">
            <a:xfrm>
              <a:off x="18802" y="1050"/>
              <a:ext cx="413" cy="725"/>
            </a:xfrm>
            <a:custGeom>
              <a:avLst/>
              <a:gdLst>
                <a:gd name="T0" fmla="*/ 2280 w 4560"/>
                <a:gd name="T1" fmla="*/ 0 h 6285"/>
                <a:gd name="T2" fmla="*/ 0 w 4560"/>
                <a:gd name="T3" fmla="*/ 172 h 6285"/>
                <a:gd name="T4" fmla="*/ 0 w 4560"/>
                <a:gd name="T5" fmla="*/ 6114 h 6285"/>
                <a:gd name="T6" fmla="*/ 2280 w 4560"/>
                <a:gd name="T7" fmla="*/ 6285 h 6285"/>
                <a:gd name="T8" fmla="*/ 4560 w 4560"/>
                <a:gd name="T9" fmla="*/ 6114 h 6285"/>
                <a:gd name="T10" fmla="*/ 4560 w 4560"/>
                <a:gd name="T11" fmla="*/ 172 h 6285"/>
                <a:gd name="T12" fmla="*/ 2280 w 4560"/>
                <a:gd name="T13" fmla="*/ 0 h 6285"/>
                <a:gd name="T14" fmla="*/ 0 60000 65536"/>
                <a:gd name="T15" fmla="*/ 0 60000 65536"/>
                <a:gd name="T16" fmla="*/ 0 60000 65536"/>
                <a:gd name="T17" fmla="*/ 0 60000 65536"/>
                <a:gd name="T18" fmla="*/ 0 60000 65536"/>
                <a:gd name="T19" fmla="*/ 0 60000 65536"/>
                <a:gd name="T20" fmla="*/ 0 60000 65536"/>
                <a:gd name="T21" fmla="*/ 0 w 4560"/>
                <a:gd name="T22" fmla="*/ 0 h 6285"/>
                <a:gd name="T23" fmla="*/ 4560 w 4560"/>
                <a:gd name="T24" fmla="*/ 6285 h 6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0" h="6285">
                  <a:moveTo>
                    <a:pt x="2280" y="0"/>
                  </a:moveTo>
                  <a:cubicBezTo>
                    <a:pt x="1021" y="0"/>
                    <a:pt x="0" y="77"/>
                    <a:pt x="0" y="172"/>
                  </a:cubicBezTo>
                  <a:lnTo>
                    <a:pt x="0" y="6114"/>
                  </a:lnTo>
                  <a:cubicBezTo>
                    <a:pt x="0" y="6209"/>
                    <a:pt x="1021" y="6285"/>
                    <a:pt x="2280" y="6285"/>
                  </a:cubicBezTo>
                  <a:cubicBezTo>
                    <a:pt x="3540" y="6285"/>
                    <a:pt x="4560" y="6209"/>
                    <a:pt x="4560" y="6114"/>
                  </a:cubicBezTo>
                  <a:lnTo>
                    <a:pt x="4560" y="172"/>
                  </a:lnTo>
                  <a:cubicBezTo>
                    <a:pt x="4560" y="77"/>
                    <a:pt x="3540" y="0"/>
                    <a:pt x="2280" y="0"/>
                  </a:cubicBezTo>
                  <a:close/>
                </a:path>
              </a:pathLst>
            </a:custGeom>
            <a:noFill/>
            <a:ln w="4763" cap="rnd">
              <a:solidFill>
                <a:srgbClr val="000000"/>
              </a:solidFill>
              <a:prstDash val="solid"/>
              <a:round/>
              <a:headEnd/>
              <a:tailEnd/>
            </a:ln>
          </p:spPr>
          <p:txBody>
            <a:bodyPr/>
            <a:lstStyle/>
            <a:p>
              <a:endParaRPr lang="en-US"/>
            </a:p>
          </p:txBody>
        </p:sp>
        <p:sp>
          <p:nvSpPr>
            <p:cNvPr id="211112" name="Freeform 131"/>
            <p:cNvSpPr>
              <a:spLocks/>
            </p:cNvSpPr>
            <p:nvPr/>
          </p:nvSpPr>
          <p:spPr bwMode="auto">
            <a:xfrm>
              <a:off x="18802" y="1070"/>
              <a:ext cx="413" cy="20"/>
            </a:xfrm>
            <a:custGeom>
              <a:avLst/>
              <a:gdLst>
                <a:gd name="T0" fmla="*/ 0 w 413"/>
                <a:gd name="T1" fmla="*/ 0 h 20"/>
                <a:gd name="T2" fmla="*/ 207 w 413"/>
                <a:gd name="T3" fmla="*/ 20 h 20"/>
                <a:gd name="T4" fmla="*/ 413 w 413"/>
                <a:gd name="T5" fmla="*/ 0 h 20"/>
                <a:gd name="T6" fmla="*/ 0 60000 65536"/>
                <a:gd name="T7" fmla="*/ 0 60000 65536"/>
                <a:gd name="T8" fmla="*/ 0 60000 65536"/>
                <a:gd name="T9" fmla="*/ 0 w 413"/>
                <a:gd name="T10" fmla="*/ 0 h 20"/>
                <a:gd name="T11" fmla="*/ 413 w 413"/>
                <a:gd name="T12" fmla="*/ 20 h 20"/>
              </a:gdLst>
              <a:ahLst/>
              <a:cxnLst>
                <a:cxn ang="T6">
                  <a:pos x="T0" y="T1"/>
                </a:cxn>
                <a:cxn ang="T7">
                  <a:pos x="T2" y="T3"/>
                </a:cxn>
                <a:cxn ang="T8">
                  <a:pos x="T4" y="T5"/>
                </a:cxn>
              </a:cxnLst>
              <a:rect l="T9" t="T10" r="T11" b="T12"/>
              <a:pathLst>
                <a:path w="413" h="20">
                  <a:moveTo>
                    <a:pt x="0" y="0"/>
                  </a:moveTo>
                  <a:cubicBezTo>
                    <a:pt x="0" y="11"/>
                    <a:pt x="93" y="20"/>
                    <a:pt x="207" y="20"/>
                  </a:cubicBezTo>
                  <a:cubicBezTo>
                    <a:pt x="321" y="20"/>
                    <a:pt x="413" y="11"/>
                    <a:pt x="413" y="0"/>
                  </a:cubicBezTo>
                </a:path>
              </a:pathLst>
            </a:custGeom>
            <a:noFill/>
            <a:ln w="4763" cap="rnd">
              <a:solidFill>
                <a:srgbClr val="000000"/>
              </a:solidFill>
              <a:prstDash val="solid"/>
              <a:round/>
              <a:headEnd/>
              <a:tailEnd/>
            </a:ln>
          </p:spPr>
          <p:txBody>
            <a:bodyPr/>
            <a:lstStyle/>
            <a:p>
              <a:endParaRPr lang="en-US"/>
            </a:p>
          </p:txBody>
        </p:sp>
      </p:grpSp>
      <p:grpSp>
        <p:nvGrpSpPr>
          <p:cNvPr id="211003" name="Group 132"/>
          <p:cNvGrpSpPr>
            <a:grpSpLocks/>
          </p:cNvGrpSpPr>
          <p:nvPr/>
        </p:nvGrpSpPr>
        <p:grpSpPr bwMode="auto">
          <a:xfrm>
            <a:off x="6129338" y="1824038"/>
            <a:ext cx="846137" cy="823912"/>
            <a:chOff x="18802" y="475"/>
            <a:chExt cx="413" cy="576"/>
          </a:xfrm>
        </p:grpSpPr>
        <p:pic>
          <p:nvPicPr>
            <p:cNvPr id="211105" name="Picture 133"/>
            <p:cNvPicPr>
              <a:picLocks noChangeAspect="1" noChangeArrowheads="1"/>
            </p:cNvPicPr>
            <p:nvPr/>
          </p:nvPicPr>
          <p:blipFill>
            <a:blip r:embed="rId4" cstate="print"/>
            <a:srcRect/>
            <a:stretch>
              <a:fillRect/>
            </a:stretch>
          </p:blipFill>
          <p:spPr bwMode="auto">
            <a:xfrm>
              <a:off x="18802" y="475"/>
              <a:ext cx="413" cy="576"/>
            </a:xfrm>
            <a:prstGeom prst="rect">
              <a:avLst/>
            </a:prstGeom>
            <a:noFill/>
            <a:ln w="9525">
              <a:noFill/>
              <a:miter lim="800000"/>
              <a:headEnd/>
              <a:tailEnd/>
            </a:ln>
          </p:spPr>
        </p:pic>
        <p:sp>
          <p:nvSpPr>
            <p:cNvPr id="211106" name="Oval 134"/>
            <p:cNvSpPr>
              <a:spLocks noChangeArrowheads="1"/>
            </p:cNvSpPr>
            <p:nvPr/>
          </p:nvSpPr>
          <p:spPr bwMode="auto">
            <a:xfrm>
              <a:off x="18802" y="475"/>
              <a:ext cx="413" cy="39"/>
            </a:xfrm>
            <a:prstGeom prst="ellipse">
              <a:avLst/>
            </a:prstGeom>
            <a:solidFill>
              <a:srgbClr val="FFFFFF"/>
            </a:solidFill>
            <a:ln w="0">
              <a:solidFill>
                <a:srgbClr val="000000"/>
              </a:solidFill>
              <a:round/>
              <a:headEnd/>
              <a:tailEnd/>
            </a:ln>
          </p:spPr>
          <p:txBody>
            <a:bodyPr/>
            <a:lstStyle/>
            <a:p>
              <a:endParaRPr lang="en-US"/>
            </a:p>
          </p:txBody>
        </p:sp>
        <p:sp>
          <p:nvSpPr>
            <p:cNvPr id="211107" name="Freeform 135"/>
            <p:cNvSpPr>
              <a:spLocks/>
            </p:cNvSpPr>
            <p:nvPr/>
          </p:nvSpPr>
          <p:spPr bwMode="auto">
            <a:xfrm>
              <a:off x="18802" y="475"/>
              <a:ext cx="413" cy="575"/>
            </a:xfrm>
            <a:custGeom>
              <a:avLst/>
              <a:gdLst>
                <a:gd name="T0" fmla="*/ 4560 w 9120"/>
                <a:gd name="T1" fmla="*/ 0 h 9990"/>
                <a:gd name="T2" fmla="*/ 0 w 9120"/>
                <a:gd name="T3" fmla="*/ 342 h 9990"/>
                <a:gd name="T4" fmla="*/ 0 w 9120"/>
                <a:gd name="T5" fmla="*/ 9649 h 9990"/>
                <a:gd name="T6" fmla="*/ 4560 w 9120"/>
                <a:gd name="T7" fmla="*/ 9990 h 9990"/>
                <a:gd name="T8" fmla="*/ 9120 w 9120"/>
                <a:gd name="T9" fmla="*/ 9649 h 9990"/>
                <a:gd name="T10" fmla="*/ 9120 w 9120"/>
                <a:gd name="T11" fmla="*/ 342 h 9990"/>
                <a:gd name="T12" fmla="*/ 4560 w 9120"/>
                <a:gd name="T13" fmla="*/ 0 h 9990"/>
                <a:gd name="T14" fmla="*/ 0 60000 65536"/>
                <a:gd name="T15" fmla="*/ 0 60000 65536"/>
                <a:gd name="T16" fmla="*/ 0 60000 65536"/>
                <a:gd name="T17" fmla="*/ 0 60000 65536"/>
                <a:gd name="T18" fmla="*/ 0 60000 65536"/>
                <a:gd name="T19" fmla="*/ 0 60000 65536"/>
                <a:gd name="T20" fmla="*/ 0 60000 65536"/>
                <a:gd name="T21" fmla="*/ 0 w 9120"/>
                <a:gd name="T22" fmla="*/ 0 h 9990"/>
                <a:gd name="T23" fmla="*/ 9120 w 9120"/>
                <a:gd name="T24" fmla="*/ 9990 h 99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0" h="9990">
                  <a:moveTo>
                    <a:pt x="4560" y="0"/>
                  </a:moveTo>
                  <a:cubicBezTo>
                    <a:pt x="2042" y="0"/>
                    <a:pt x="0" y="154"/>
                    <a:pt x="0" y="342"/>
                  </a:cubicBezTo>
                  <a:lnTo>
                    <a:pt x="0" y="9649"/>
                  </a:lnTo>
                  <a:cubicBezTo>
                    <a:pt x="0" y="9837"/>
                    <a:pt x="2042" y="9990"/>
                    <a:pt x="4560" y="9990"/>
                  </a:cubicBezTo>
                  <a:cubicBezTo>
                    <a:pt x="7079" y="9990"/>
                    <a:pt x="9120" y="9837"/>
                    <a:pt x="9120" y="9649"/>
                  </a:cubicBezTo>
                  <a:lnTo>
                    <a:pt x="9120" y="342"/>
                  </a:lnTo>
                  <a:cubicBezTo>
                    <a:pt x="9120" y="154"/>
                    <a:pt x="7079" y="0"/>
                    <a:pt x="4560" y="0"/>
                  </a:cubicBezTo>
                  <a:close/>
                </a:path>
              </a:pathLst>
            </a:custGeom>
            <a:noFill/>
            <a:ln w="4763" cap="rnd">
              <a:solidFill>
                <a:srgbClr val="000000"/>
              </a:solidFill>
              <a:prstDash val="solid"/>
              <a:round/>
              <a:headEnd/>
              <a:tailEnd/>
            </a:ln>
          </p:spPr>
          <p:txBody>
            <a:bodyPr/>
            <a:lstStyle/>
            <a:p>
              <a:endParaRPr lang="en-US"/>
            </a:p>
          </p:txBody>
        </p:sp>
        <p:sp>
          <p:nvSpPr>
            <p:cNvPr id="211108" name="Freeform 136"/>
            <p:cNvSpPr>
              <a:spLocks/>
            </p:cNvSpPr>
            <p:nvPr/>
          </p:nvSpPr>
          <p:spPr bwMode="auto">
            <a:xfrm>
              <a:off x="18802" y="495"/>
              <a:ext cx="413" cy="19"/>
            </a:xfrm>
            <a:custGeom>
              <a:avLst/>
              <a:gdLst>
                <a:gd name="T0" fmla="*/ 0 w 413"/>
                <a:gd name="T1" fmla="*/ 0 h 19"/>
                <a:gd name="T2" fmla="*/ 207 w 413"/>
                <a:gd name="T3" fmla="*/ 19 h 19"/>
                <a:gd name="T4" fmla="*/ 413 w 413"/>
                <a:gd name="T5" fmla="*/ 0 h 19"/>
                <a:gd name="T6" fmla="*/ 0 60000 65536"/>
                <a:gd name="T7" fmla="*/ 0 60000 65536"/>
                <a:gd name="T8" fmla="*/ 0 60000 65536"/>
                <a:gd name="T9" fmla="*/ 0 w 413"/>
                <a:gd name="T10" fmla="*/ 0 h 19"/>
                <a:gd name="T11" fmla="*/ 413 w 413"/>
                <a:gd name="T12" fmla="*/ 19 h 19"/>
              </a:gdLst>
              <a:ahLst/>
              <a:cxnLst>
                <a:cxn ang="T6">
                  <a:pos x="T0" y="T1"/>
                </a:cxn>
                <a:cxn ang="T7">
                  <a:pos x="T2" y="T3"/>
                </a:cxn>
                <a:cxn ang="T8">
                  <a:pos x="T4" y="T5"/>
                </a:cxn>
              </a:cxnLst>
              <a:rect l="T9" t="T10" r="T11" b="T12"/>
              <a:pathLst>
                <a:path w="413" h="19">
                  <a:moveTo>
                    <a:pt x="0" y="0"/>
                  </a:moveTo>
                  <a:cubicBezTo>
                    <a:pt x="0" y="10"/>
                    <a:pt x="93" y="19"/>
                    <a:pt x="207" y="19"/>
                  </a:cubicBezTo>
                  <a:cubicBezTo>
                    <a:pt x="321" y="19"/>
                    <a:pt x="413" y="10"/>
                    <a:pt x="413" y="0"/>
                  </a:cubicBezTo>
                </a:path>
              </a:pathLst>
            </a:custGeom>
            <a:noFill/>
            <a:ln w="4763" cap="rnd">
              <a:solidFill>
                <a:srgbClr val="000000"/>
              </a:solidFill>
              <a:prstDash val="solid"/>
              <a:round/>
              <a:headEnd/>
              <a:tailEnd/>
            </a:ln>
          </p:spPr>
          <p:txBody>
            <a:bodyPr/>
            <a:lstStyle/>
            <a:p>
              <a:endParaRPr lang="en-US"/>
            </a:p>
          </p:txBody>
        </p:sp>
      </p:grpSp>
      <p:sp>
        <p:nvSpPr>
          <p:cNvPr id="211004" name="Rectangle 137"/>
          <p:cNvSpPr>
            <a:spLocks noChangeArrowheads="1"/>
          </p:cNvSpPr>
          <p:nvPr/>
        </p:nvSpPr>
        <p:spPr bwMode="auto">
          <a:xfrm>
            <a:off x="7472363" y="2149475"/>
            <a:ext cx="27940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Lead</a:t>
            </a:r>
            <a:endParaRPr lang="en-US" sz="1500">
              <a:latin typeface="Times New Roman" pitchFamily="18" charset="0"/>
            </a:endParaRPr>
          </a:p>
        </p:txBody>
      </p:sp>
      <p:sp>
        <p:nvSpPr>
          <p:cNvPr id="211005" name="Rectangle 138"/>
          <p:cNvSpPr>
            <a:spLocks noChangeArrowheads="1"/>
          </p:cNvSpPr>
          <p:nvPr/>
        </p:nvSpPr>
        <p:spPr bwMode="auto">
          <a:xfrm>
            <a:off x="7770813" y="2149475"/>
            <a:ext cx="428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1006" name="Rectangle 139"/>
          <p:cNvSpPr>
            <a:spLocks noChangeArrowheads="1"/>
          </p:cNvSpPr>
          <p:nvPr/>
        </p:nvSpPr>
        <p:spPr bwMode="auto">
          <a:xfrm>
            <a:off x="7813675" y="2149475"/>
            <a:ext cx="982663"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contaminated soil</a:t>
            </a:r>
            <a:endParaRPr lang="en-US" sz="1500">
              <a:latin typeface="Times New Roman" pitchFamily="18" charset="0"/>
            </a:endParaRPr>
          </a:p>
        </p:txBody>
      </p:sp>
      <p:sp>
        <p:nvSpPr>
          <p:cNvPr id="211007" name="Rectangle 140"/>
          <p:cNvSpPr>
            <a:spLocks noChangeArrowheads="1"/>
          </p:cNvSpPr>
          <p:nvPr/>
        </p:nvSpPr>
        <p:spPr bwMode="auto">
          <a:xfrm>
            <a:off x="8002588" y="2293938"/>
            <a:ext cx="11271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(6</a:t>
            </a:r>
            <a:endParaRPr lang="en-US" sz="1500">
              <a:latin typeface="Times New Roman" pitchFamily="18" charset="0"/>
            </a:endParaRPr>
          </a:p>
        </p:txBody>
      </p:sp>
      <p:sp>
        <p:nvSpPr>
          <p:cNvPr id="211008" name="Rectangle 141"/>
          <p:cNvSpPr>
            <a:spLocks noChangeArrowheads="1"/>
          </p:cNvSpPr>
          <p:nvPr/>
        </p:nvSpPr>
        <p:spPr bwMode="auto">
          <a:xfrm>
            <a:off x="8121650" y="2293938"/>
            <a:ext cx="42863"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1009" name="Rectangle 142"/>
          <p:cNvSpPr>
            <a:spLocks noChangeArrowheads="1"/>
          </p:cNvSpPr>
          <p:nvPr/>
        </p:nvSpPr>
        <p:spPr bwMode="auto">
          <a:xfrm>
            <a:off x="8202613" y="2293938"/>
            <a:ext cx="11430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h)</a:t>
            </a:r>
            <a:endParaRPr lang="en-US" sz="1500">
              <a:latin typeface="Times New Roman" pitchFamily="18" charset="0"/>
            </a:endParaRPr>
          </a:p>
        </p:txBody>
      </p:sp>
      <p:sp>
        <p:nvSpPr>
          <p:cNvPr id="211010" name="Rectangle 143"/>
          <p:cNvSpPr>
            <a:spLocks noChangeArrowheads="1"/>
          </p:cNvSpPr>
          <p:nvPr/>
        </p:nvSpPr>
        <p:spPr bwMode="auto">
          <a:xfrm>
            <a:off x="7472363" y="3044825"/>
            <a:ext cx="80645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Clean Sand (7</a:t>
            </a:r>
            <a:endParaRPr lang="en-US" sz="1500">
              <a:latin typeface="Times New Roman" pitchFamily="18" charset="0"/>
            </a:endParaRPr>
          </a:p>
        </p:txBody>
      </p:sp>
      <p:sp>
        <p:nvSpPr>
          <p:cNvPr id="211011" name="Rectangle 144"/>
          <p:cNvSpPr>
            <a:spLocks noChangeArrowheads="1"/>
          </p:cNvSpPr>
          <p:nvPr/>
        </p:nvSpPr>
        <p:spPr bwMode="auto">
          <a:xfrm>
            <a:off x="8326438" y="3044825"/>
            <a:ext cx="428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1012" name="Rectangle 145"/>
          <p:cNvSpPr>
            <a:spLocks noChangeArrowheads="1"/>
          </p:cNvSpPr>
          <p:nvPr/>
        </p:nvSpPr>
        <p:spPr bwMode="auto">
          <a:xfrm>
            <a:off x="8408988" y="3044825"/>
            <a:ext cx="11271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h)</a:t>
            </a:r>
            <a:endParaRPr lang="en-US" sz="1500">
              <a:latin typeface="Times New Roman" pitchFamily="18" charset="0"/>
            </a:endParaRPr>
          </a:p>
        </p:txBody>
      </p:sp>
      <p:sp>
        <p:nvSpPr>
          <p:cNvPr id="211013" name="Rectangle 146"/>
          <p:cNvSpPr>
            <a:spLocks noChangeArrowheads="1"/>
          </p:cNvSpPr>
          <p:nvPr/>
        </p:nvSpPr>
        <p:spPr bwMode="auto">
          <a:xfrm>
            <a:off x="7472363" y="3514725"/>
            <a:ext cx="7159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Plastic mesh</a:t>
            </a:r>
            <a:endParaRPr lang="en-US" sz="1500">
              <a:latin typeface="Times New Roman" pitchFamily="18" charset="0"/>
            </a:endParaRPr>
          </a:p>
        </p:txBody>
      </p:sp>
      <p:sp>
        <p:nvSpPr>
          <p:cNvPr id="211014" name="Rectangle 147"/>
          <p:cNvSpPr>
            <a:spLocks noChangeArrowheads="1"/>
          </p:cNvSpPr>
          <p:nvPr/>
        </p:nvSpPr>
        <p:spPr bwMode="auto">
          <a:xfrm>
            <a:off x="5116513" y="2538413"/>
            <a:ext cx="70485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PVC column</a:t>
            </a:r>
            <a:endParaRPr lang="en-US" sz="1500">
              <a:latin typeface="Times New Roman" pitchFamily="18" charset="0"/>
            </a:endParaRPr>
          </a:p>
        </p:txBody>
      </p:sp>
      <p:sp>
        <p:nvSpPr>
          <p:cNvPr id="211015" name="Rectangle 148"/>
          <p:cNvSpPr>
            <a:spLocks noChangeArrowheads="1"/>
          </p:cNvSpPr>
          <p:nvPr/>
        </p:nvSpPr>
        <p:spPr bwMode="auto">
          <a:xfrm>
            <a:off x="5214938" y="2681288"/>
            <a:ext cx="1825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(15</a:t>
            </a:r>
            <a:endParaRPr lang="en-US" sz="1500">
              <a:latin typeface="Times New Roman" pitchFamily="18" charset="0"/>
            </a:endParaRPr>
          </a:p>
        </p:txBody>
      </p:sp>
      <p:sp>
        <p:nvSpPr>
          <p:cNvPr id="211016" name="Rectangle 149"/>
          <p:cNvSpPr>
            <a:spLocks noChangeArrowheads="1"/>
          </p:cNvSpPr>
          <p:nvPr/>
        </p:nvSpPr>
        <p:spPr bwMode="auto">
          <a:xfrm>
            <a:off x="5408613" y="2681288"/>
            <a:ext cx="428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1017" name="Rectangle 150"/>
          <p:cNvSpPr>
            <a:spLocks noChangeArrowheads="1"/>
          </p:cNvSpPr>
          <p:nvPr/>
        </p:nvSpPr>
        <p:spPr bwMode="auto">
          <a:xfrm>
            <a:off x="5491163" y="2681288"/>
            <a:ext cx="168275"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x 6</a:t>
            </a:r>
            <a:endParaRPr lang="en-US" sz="1500">
              <a:latin typeface="Times New Roman" pitchFamily="18" charset="0"/>
            </a:endParaRPr>
          </a:p>
        </p:txBody>
      </p:sp>
      <p:sp>
        <p:nvSpPr>
          <p:cNvPr id="211018" name="Rectangle 151"/>
          <p:cNvSpPr>
            <a:spLocks noChangeArrowheads="1"/>
          </p:cNvSpPr>
          <p:nvPr/>
        </p:nvSpPr>
        <p:spPr bwMode="auto">
          <a:xfrm>
            <a:off x="5668963" y="2681288"/>
            <a:ext cx="42862"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1019" name="Rectangle 152"/>
          <p:cNvSpPr>
            <a:spLocks noChangeArrowheads="1"/>
          </p:cNvSpPr>
          <p:nvPr/>
        </p:nvSpPr>
        <p:spPr bwMode="auto">
          <a:xfrm>
            <a:off x="5713413" y="2681288"/>
            <a:ext cx="4445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a:t>
            </a:r>
            <a:endParaRPr lang="en-US" sz="1500">
              <a:latin typeface="Times New Roman" pitchFamily="18" charset="0"/>
            </a:endParaRPr>
          </a:p>
        </p:txBody>
      </p:sp>
      <p:sp>
        <p:nvSpPr>
          <p:cNvPr id="211020" name="Rectangle 153"/>
          <p:cNvSpPr>
            <a:spLocks noChangeArrowheads="1"/>
          </p:cNvSpPr>
          <p:nvPr/>
        </p:nvSpPr>
        <p:spPr bwMode="auto">
          <a:xfrm>
            <a:off x="4930775" y="3568700"/>
            <a:ext cx="498475"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PVC cap</a:t>
            </a:r>
            <a:endParaRPr lang="en-US" sz="1500">
              <a:latin typeface="Times New Roman" pitchFamily="18" charset="0"/>
            </a:endParaRPr>
          </a:p>
        </p:txBody>
      </p:sp>
      <p:sp>
        <p:nvSpPr>
          <p:cNvPr id="211021" name="Rectangle 154"/>
          <p:cNvSpPr>
            <a:spLocks noChangeArrowheads="1"/>
          </p:cNvSpPr>
          <p:nvPr/>
        </p:nvSpPr>
        <p:spPr bwMode="auto">
          <a:xfrm>
            <a:off x="7472363" y="3762375"/>
            <a:ext cx="82550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Leaching  tube</a:t>
            </a:r>
            <a:endParaRPr lang="en-US" sz="1500">
              <a:latin typeface="Times New Roman" pitchFamily="18" charset="0"/>
            </a:endParaRPr>
          </a:p>
        </p:txBody>
      </p:sp>
      <p:sp>
        <p:nvSpPr>
          <p:cNvPr id="211022" name="Rectangle 155"/>
          <p:cNvSpPr>
            <a:spLocks noChangeArrowheads="1"/>
          </p:cNvSpPr>
          <p:nvPr/>
        </p:nvSpPr>
        <p:spPr bwMode="auto">
          <a:xfrm>
            <a:off x="5049838" y="3797300"/>
            <a:ext cx="387350"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Marble</a:t>
            </a:r>
            <a:endParaRPr lang="en-US" sz="1500">
              <a:latin typeface="Times New Roman" pitchFamily="18" charset="0"/>
            </a:endParaRPr>
          </a:p>
        </p:txBody>
      </p:sp>
      <p:sp>
        <p:nvSpPr>
          <p:cNvPr id="211023" name="Rectangle 156"/>
          <p:cNvSpPr>
            <a:spLocks noChangeArrowheads="1"/>
          </p:cNvSpPr>
          <p:nvPr/>
        </p:nvSpPr>
        <p:spPr bwMode="auto">
          <a:xfrm>
            <a:off x="7472363" y="1522413"/>
            <a:ext cx="739775" cy="152400"/>
          </a:xfrm>
          <a:prstGeom prst="rect">
            <a:avLst/>
          </a:prstGeom>
          <a:noFill/>
          <a:ln w="9525">
            <a:noFill/>
            <a:miter lim="800000"/>
            <a:headEnd/>
            <a:tailEnd/>
          </a:ln>
        </p:spPr>
        <p:txBody>
          <a:bodyPr wrap="none" lIns="0" tIns="0" rIns="0" bIns="0">
            <a:spAutoFit/>
          </a:bodyPr>
          <a:lstStyle/>
          <a:p>
            <a:pPr defTabSz="579438"/>
            <a:r>
              <a:rPr lang="en-US" sz="1000">
                <a:solidFill>
                  <a:srgbClr val="000000"/>
                </a:solidFill>
              </a:rPr>
              <a:t>Vetiver grass</a:t>
            </a:r>
            <a:endParaRPr lang="en-US" sz="1500">
              <a:latin typeface="Times New Roman" pitchFamily="18" charset="0"/>
            </a:endParaRPr>
          </a:p>
        </p:txBody>
      </p:sp>
      <p:sp>
        <p:nvSpPr>
          <p:cNvPr id="211024" name="Freeform 157"/>
          <p:cNvSpPr>
            <a:spLocks/>
          </p:cNvSpPr>
          <p:nvPr/>
        </p:nvSpPr>
        <p:spPr bwMode="auto">
          <a:xfrm>
            <a:off x="5911850" y="1704975"/>
            <a:ext cx="88900" cy="1941513"/>
          </a:xfrm>
          <a:custGeom>
            <a:avLst/>
            <a:gdLst>
              <a:gd name="T0" fmla="*/ 480 w 480"/>
              <a:gd name="T1" fmla="*/ 0 h 11760"/>
              <a:gd name="T2" fmla="*/ 240 w 480"/>
              <a:gd name="T3" fmla="*/ 980 h 11760"/>
              <a:gd name="T4" fmla="*/ 240 w 480"/>
              <a:gd name="T5" fmla="*/ 4900 h 11760"/>
              <a:gd name="T6" fmla="*/ 0 w 480"/>
              <a:gd name="T7" fmla="*/ 5880 h 11760"/>
              <a:gd name="T8" fmla="*/ 240 w 480"/>
              <a:gd name="T9" fmla="*/ 6860 h 11760"/>
              <a:gd name="T10" fmla="*/ 240 w 480"/>
              <a:gd name="T11" fmla="*/ 10780 h 11760"/>
              <a:gd name="T12" fmla="*/ 480 w 480"/>
              <a:gd name="T13" fmla="*/ 11760 h 11760"/>
              <a:gd name="T14" fmla="*/ 0 60000 65536"/>
              <a:gd name="T15" fmla="*/ 0 60000 65536"/>
              <a:gd name="T16" fmla="*/ 0 60000 65536"/>
              <a:gd name="T17" fmla="*/ 0 60000 65536"/>
              <a:gd name="T18" fmla="*/ 0 60000 65536"/>
              <a:gd name="T19" fmla="*/ 0 60000 65536"/>
              <a:gd name="T20" fmla="*/ 0 60000 65536"/>
              <a:gd name="T21" fmla="*/ 0 w 480"/>
              <a:gd name="T22" fmla="*/ 0 h 11760"/>
              <a:gd name="T23" fmla="*/ 480 w 480"/>
              <a:gd name="T24" fmla="*/ 11760 h 117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11760">
                <a:moveTo>
                  <a:pt x="480" y="0"/>
                </a:moveTo>
                <a:cubicBezTo>
                  <a:pt x="348" y="0"/>
                  <a:pt x="240" y="439"/>
                  <a:pt x="240" y="980"/>
                </a:cubicBezTo>
                <a:lnTo>
                  <a:pt x="240" y="4900"/>
                </a:lnTo>
                <a:cubicBezTo>
                  <a:pt x="240" y="5442"/>
                  <a:pt x="133" y="5880"/>
                  <a:pt x="0" y="5880"/>
                </a:cubicBezTo>
                <a:cubicBezTo>
                  <a:pt x="133" y="5880"/>
                  <a:pt x="240" y="6319"/>
                  <a:pt x="240" y="6860"/>
                </a:cubicBezTo>
                <a:lnTo>
                  <a:pt x="240" y="10780"/>
                </a:lnTo>
                <a:cubicBezTo>
                  <a:pt x="240" y="11322"/>
                  <a:pt x="348" y="11760"/>
                  <a:pt x="480" y="11760"/>
                </a:cubicBezTo>
              </a:path>
            </a:pathLst>
          </a:custGeom>
          <a:noFill/>
          <a:ln w="4763" cap="rnd">
            <a:solidFill>
              <a:srgbClr val="000000"/>
            </a:solidFill>
            <a:prstDash val="solid"/>
            <a:round/>
            <a:headEnd/>
            <a:tailEnd/>
          </a:ln>
        </p:spPr>
        <p:txBody>
          <a:bodyPr/>
          <a:lstStyle/>
          <a:p>
            <a:endParaRPr lang="en-US"/>
          </a:p>
        </p:txBody>
      </p:sp>
      <p:sp>
        <p:nvSpPr>
          <p:cNvPr id="211025" name="Freeform 158"/>
          <p:cNvSpPr>
            <a:spLocks noEditPoints="1"/>
          </p:cNvSpPr>
          <p:nvPr/>
        </p:nvSpPr>
        <p:spPr bwMode="auto">
          <a:xfrm>
            <a:off x="5507038" y="3627438"/>
            <a:ext cx="636587" cy="144462"/>
          </a:xfrm>
          <a:custGeom>
            <a:avLst/>
            <a:gdLst>
              <a:gd name="T0" fmla="*/ 20 w 3421"/>
              <a:gd name="T1" fmla="*/ 2 h 878"/>
              <a:gd name="T2" fmla="*/ 3230 w 3421"/>
              <a:gd name="T3" fmla="*/ 756 h 878"/>
              <a:gd name="T4" fmla="*/ 3241 w 3421"/>
              <a:gd name="T5" fmla="*/ 774 h 878"/>
              <a:gd name="T6" fmla="*/ 3223 w 3421"/>
              <a:gd name="T7" fmla="*/ 785 h 878"/>
              <a:gd name="T8" fmla="*/ 13 w 3421"/>
              <a:gd name="T9" fmla="*/ 31 h 878"/>
              <a:gd name="T10" fmla="*/ 2 w 3421"/>
              <a:gd name="T11" fmla="*/ 13 h 878"/>
              <a:gd name="T12" fmla="*/ 20 w 3421"/>
              <a:gd name="T13" fmla="*/ 2 h 878"/>
              <a:gd name="T14" fmla="*/ 3215 w 3421"/>
              <a:gd name="T15" fmla="*/ 645 h 878"/>
              <a:gd name="T16" fmla="*/ 3421 w 3421"/>
              <a:gd name="T17" fmla="*/ 816 h 878"/>
              <a:gd name="T18" fmla="*/ 3160 w 3421"/>
              <a:gd name="T19" fmla="*/ 878 h 878"/>
              <a:gd name="T20" fmla="*/ 3215 w 3421"/>
              <a:gd name="T21" fmla="*/ 645 h 8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1"/>
              <a:gd name="T34" fmla="*/ 0 h 878"/>
              <a:gd name="T35" fmla="*/ 3421 w 3421"/>
              <a:gd name="T36" fmla="*/ 878 h 8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1" h="878">
                <a:moveTo>
                  <a:pt x="20" y="2"/>
                </a:moveTo>
                <a:lnTo>
                  <a:pt x="3230" y="756"/>
                </a:lnTo>
                <a:cubicBezTo>
                  <a:pt x="3238" y="758"/>
                  <a:pt x="3243" y="766"/>
                  <a:pt x="3241" y="774"/>
                </a:cubicBezTo>
                <a:cubicBezTo>
                  <a:pt x="3239" y="782"/>
                  <a:pt x="3231" y="787"/>
                  <a:pt x="3223" y="785"/>
                </a:cubicBezTo>
                <a:lnTo>
                  <a:pt x="13" y="31"/>
                </a:lnTo>
                <a:cubicBezTo>
                  <a:pt x="5" y="29"/>
                  <a:pt x="0" y="21"/>
                  <a:pt x="2" y="13"/>
                </a:cubicBezTo>
                <a:cubicBezTo>
                  <a:pt x="4" y="5"/>
                  <a:pt x="12" y="0"/>
                  <a:pt x="20" y="2"/>
                </a:cubicBezTo>
                <a:close/>
                <a:moveTo>
                  <a:pt x="3215" y="645"/>
                </a:moveTo>
                <a:lnTo>
                  <a:pt x="3421" y="816"/>
                </a:lnTo>
                <a:lnTo>
                  <a:pt x="3160" y="878"/>
                </a:lnTo>
                <a:lnTo>
                  <a:pt x="3215" y="64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1026" name="Freeform 159"/>
          <p:cNvSpPr>
            <a:spLocks noEditPoints="1"/>
          </p:cNvSpPr>
          <p:nvPr/>
        </p:nvSpPr>
        <p:spPr bwMode="auto">
          <a:xfrm>
            <a:off x="5508625" y="3819525"/>
            <a:ext cx="793750" cy="44450"/>
          </a:xfrm>
          <a:custGeom>
            <a:avLst/>
            <a:gdLst>
              <a:gd name="T0" fmla="*/ 15 w 4280"/>
              <a:gd name="T1" fmla="*/ 232 h 263"/>
              <a:gd name="T2" fmla="*/ 4080 w 4280"/>
              <a:gd name="T3" fmla="*/ 104 h 263"/>
              <a:gd name="T4" fmla="*/ 4096 w 4280"/>
              <a:gd name="T5" fmla="*/ 118 h 263"/>
              <a:gd name="T6" fmla="*/ 4081 w 4280"/>
              <a:gd name="T7" fmla="*/ 134 h 263"/>
              <a:gd name="T8" fmla="*/ 16 w 4280"/>
              <a:gd name="T9" fmla="*/ 262 h 263"/>
              <a:gd name="T10" fmla="*/ 0 w 4280"/>
              <a:gd name="T11" fmla="*/ 248 h 263"/>
              <a:gd name="T12" fmla="*/ 15 w 4280"/>
              <a:gd name="T13" fmla="*/ 232 h 263"/>
              <a:gd name="T14" fmla="*/ 4037 w 4280"/>
              <a:gd name="T15" fmla="*/ 0 h 263"/>
              <a:gd name="T16" fmla="*/ 4280 w 4280"/>
              <a:gd name="T17" fmla="*/ 112 h 263"/>
              <a:gd name="T18" fmla="*/ 4044 w 4280"/>
              <a:gd name="T19" fmla="*/ 240 h 263"/>
              <a:gd name="T20" fmla="*/ 4037 w 4280"/>
              <a:gd name="T21" fmla="*/ 0 h 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80"/>
              <a:gd name="T34" fmla="*/ 0 h 263"/>
              <a:gd name="T35" fmla="*/ 4280 w 4280"/>
              <a:gd name="T36" fmla="*/ 263 h 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80" h="263">
                <a:moveTo>
                  <a:pt x="15" y="232"/>
                </a:moveTo>
                <a:lnTo>
                  <a:pt x="4080" y="104"/>
                </a:lnTo>
                <a:cubicBezTo>
                  <a:pt x="4088" y="104"/>
                  <a:pt x="4095" y="110"/>
                  <a:pt x="4096" y="118"/>
                </a:cubicBezTo>
                <a:cubicBezTo>
                  <a:pt x="4096" y="127"/>
                  <a:pt x="4089" y="134"/>
                  <a:pt x="4081" y="134"/>
                </a:cubicBezTo>
                <a:lnTo>
                  <a:pt x="16" y="262"/>
                </a:lnTo>
                <a:cubicBezTo>
                  <a:pt x="8" y="263"/>
                  <a:pt x="1" y="256"/>
                  <a:pt x="0" y="248"/>
                </a:cubicBezTo>
                <a:cubicBezTo>
                  <a:pt x="0" y="240"/>
                  <a:pt x="7" y="233"/>
                  <a:pt x="15" y="232"/>
                </a:cubicBezTo>
                <a:close/>
                <a:moveTo>
                  <a:pt x="4037" y="0"/>
                </a:moveTo>
                <a:lnTo>
                  <a:pt x="4280" y="112"/>
                </a:lnTo>
                <a:lnTo>
                  <a:pt x="4044" y="240"/>
                </a:lnTo>
                <a:lnTo>
                  <a:pt x="4037"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1027" name="Freeform 160"/>
          <p:cNvSpPr>
            <a:spLocks noEditPoints="1"/>
          </p:cNvSpPr>
          <p:nvPr/>
        </p:nvSpPr>
        <p:spPr bwMode="auto">
          <a:xfrm>
            <a:off x="7027863" y="1582738"/>
            <a:ext cx="392112" cy="49212"/>
          </a:xfrm>
          <a:custGeom>
            <a:avLst/>
            <a:gdLst>
              <a:gd name="T0" fmla="*/ 2102 w 2116"/>
              <a:gd name="T1" fmla="*/ 30 h 295"/>
              <a:gd name="T2" fmla="*/ 201 w 2116"/>
              <a:gd name="T3" fmla="*/ 193 h 295"/>
              <a:gd name="T4" fmla="*/ 185 w 2116"/>
              <a:gd name="T5" fmla="*/ 180 h 295"/>
              <a:gd name="T6" fmla="*/ 198 w 2116"/>
              <a:gd name="T7" fmla="*/ 163 h 295"/>
              <a:gd name="T8" fmla="*/ 2099 w 2116"/>
              <a:gd name="T9" fmla="*/ 1 h 295"/>
              <a:gd name="T10" fmla="*/ 2115 w 2116"/>
              <a:gd name="T11" fmla="*/ 14 h 295"/>
              <a:gd name="T12" fmla="*/ 2102 w 2116"/>
              <a:gd name="T13" fmla="*/ 30 h 295"/>
              <a:gd name="T14" fmla="*/ 250 w 2116"/>
              <a:gd name="T15" fmla="*/ 295 h 295"/>
              <a:gd name="T16" fmla="*/ 0 w 2116"/>
              <a:gd name="T17" fmla="*/ 195 h 295"/>
              <a:gd name="T18" fmla="*/ 229 w 2116"/>
              <a:gd name="T19" fmla="*/ 55 h 295"/>
              <a:gd name="T20" fmla="*/ 250 w 2116"/>
              <a:gd name="T21" fmla="*/ 295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6"/>
              <a:gd name="T34" fmla="*/ 0 h 295"/>
              <a:gd name="T35" fmla="*/ 2116 w 2116"/>
              <a:gd name="T36" fmla="*/ 295 h 2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6" h="295">
                <a:moveTo>
                  <a:pt x="2102" y="30"/>
                </a:moveTo>
                <a:lnTo>
                  <a:pt x="201" y="193"/>
                </a:lnTo>
                <a:cubicBezTo>
                  <a:pt x="193" y="194"/>
                  <a:pt x="185" y="188"/>
                  <a:pt x="185" y="180"/>
                </a:cubicBezTo>
                <a:cubicBezTo>
                  <a:pt x="184" y="171"/>
                  <a:pt x="190" y="164"/>
                  <a:pt x="198" y="163"/>
                </a:cubicBezTo>
                <a:lnTo>
                  <a:pt x="2099" y="1"/>
                </a:lnTo>
                <a:cubicBezTo>
                  <a:pt x="2107" y="0"/>
                  <a:pt x="2115" y="6"/>
                  <a:pt x="2115" y="14"/>
                </a:cubicBezTo>
                <a:cubicBezTo>
                  <a:pt x="2116" y="22"/>
                  <a:pt x="2110" y="30"/>
                  <a:pt x="2102" y="30"/>
                </a:cubicBezTo>
                <a:close/>
                <a:moveTo>
                  <a:pt x="250" y="295"/>
                </a:moveTo>
                <a:lnTo>
                  <a:pt x="0" y="195"/>
                </a:lnTo>
                <a:lnTo>
                  <a:pt x="229" y="55"/>
                </a:lnTo>
                <a:lnTo>
                  <a:pt x="250" y="295"/>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1028" name="Freeform 161"/>
          <p:cNvSpPr>
            <a:spLocks noEditPoints="1"/>
          </p:cNvSpPr>
          <p:nvPr/>
        </p:nvSpPr>
        <p:spPr bwMode="auto">
          <a:xfrm>
            <a:off x="6715125" y="2216150"/>
            <a:ext cx="715963" cy="38100"/>
          </a:xfrm>
          <a:custGeom>
            <a:avLst/>
            <a:gdLst>
              <a:gd name="T0" fmla="*/ 3840 w 3855"/>
              <a:gd name="T1" fmla="*/ 135 h 240"/>
              <a:gd name="T2" fmla="*/ 200 w 3855"/>
              <a:gd name="T3" fmla="*/ 135 h 240"/>
              <a:gd name="T4" fmla="*/ 185 w 3855"/>
              <a:gd name="T5" fmla="*/ 120 h 240"/>
              <a:gd name="T6" fmla="*/ 200 w 3855"/>
              <a:gd name="T7" fmla="*/ 105 h 240"/>
              <a:gd name="T8" fmla="*/ 3840 w 3855"/>
              <a:gd name="T9" fmla="*/ 105 h 240"/>
              <a:gd name="T10" fmla="*/ 3855 w 3855"/>
              <a:gd name="T11" fmla="*/ 120 h 240"/>
              <a:gd name="T12" fmla="*/ 3840 w 3855"/>
              <a:gd name="T13" fmla="*/ 135 h 240"/>
              <a:gd name="T14" fmla="*/ 240 w 3855"/>
              <a:gd name="T15" fmla="*/ 240 h 240"/>
              <a:gd name="T16" fmla="*/ 0 w 3855"/>
              <a:gd name="T17" fmla="*/ 120 h 240"/>
              <a:gd name="T18" fmla="*/ 240 w 3855"/>
              <a:gd name="T19" fmla="*/ 0 h 240"/>
              <a:gd name="T20" fmla="*/ 240 w 3855"/>
              <a:gd name="T21" fmla="*/ 24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5"/>
              <a:gd name="T34" fmla="*/ 0 h 240"/>
              <a:gd name="T35" fmla="*/ 3855 w 3855"/>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5" h="240">
                <a:moveTo>
                  <a:pt x="3840" y="135"/>
                </a:moveTo>
                <a:lnTo>
                  <a:pt x="200" y="135"/>
                </a:lnTo>
                <a:cubicBezTo>
                  <a:pt x="192" y="135"/>
                  <a:pt x="185" y="129"/>
                  <a:pt x="185" y="120"/>
                </a:cubicBezTo>
                <a:cubicBezTo>
                  <a:pt x="185" y="112"/>
                  <a:pt x="192" y="105"/>
                  <a:pt x="200" y="105"/>
                </a:cubicBezTo>
                <a:lnTo>
                  <a:pt x="3840" y="105"/>
                </a:lnTo>
                <a:cubicBezTo>
                  <a:pt x="3849" y="105"/>
                  <a:pt x="3855" y="112"/>
                  <a:pt x="3855" y="120"/>
                </a:cubicBezTo>
                <a:cubicBezTo>
                  <a:pt x="3855" y="129"/>
                  <a:pt x="3849" y="135"/>
                  <a:pt x="3840" y="135"/>
                </a:cubicBezTo>
                <a:close/>
                <a:moveTo>
                  <a:pt x="240" y="240"/>
                </a:moveTo>
                <a:lnTo>
                  <a:pt x="0" y="120"/>
                </a:lnTo>
                <a:lnTo>
                  <a:pt x="240" y="0"/>
                </a:lnTo>
                <a:lnTo>
                  <a:pt x="240" y="24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1029" name="Freeform 162"/>
          <p:cNvSpPr>
            <a:spLocks noEditPoints="1"/>
          </p:cNvSpPr>
          <p:nvPr/>
        </p:nvSpPr>
        <p:spPr bwMode="auto">
          <a:xfrm>
            <a:off x="6715125" y="3111500"/>
            <a:ext cx="715963" cy="38100"/>
          </a:xfrm>
          <a:custGeom>
            <a:avLst/>
            <a:gdLst>
              <a:gd name="T0" fmla="*/ 3840 w 3855"/>
              <a:gd name="T1" fmla="*/ 135 h 240"/>
              <a:gd name="T2" fmla="*/ 200 w 3855"/>
              <a:gd name="T3" fmla="*/ 135 h 240"/>
              <a:gd name="T4" fmla="*/ 185 w 3855"/>
              <a:gd name="T5" fmla="*/ 120 h 240"/>
              <a:gd name="T6" fmla="*/ 200 w 3855"/>
              <a:gd name="T7" fmla="*/ 105 h 240"/>
              <a:gd name="T8" fmla="*/ 3840 w 3855"/>
              <a:gd name="T9" fmla="*/ 105 h 240"/>
              <a:gd name="T10" fmla="*/ 3855 w 3855"/>
              <a:gd name="T11" fmla="*/ 120 h 240"/>
              <a:gd name="T12" fmla="*/ 3840 w 3855"/>
              <a:gd name="T13" fmla="*/ 135 h 240"/>
              <a:gd name="T14" fmla="*/ 240 w 3855"/>
              <a:gd name="T15" fmla="*/ 240 h 240"/>
              <a:gd name="T16" fmla="*/ 0 w 3855"/>
              <a:gd name="T17" fmla="*/ 120 h 240"/>
              <a:gd name="T18" fmla="*/ 240 w 3855"/>
              <a:gd name="T19" fmla="*/ 0 h 240"/>
              <a:gd name="T20" fmla="*/ 240 w 3855"/>
              <a:gd name="T21" fmla="*/ 24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5"/>
              <a:gd name="T34" fmla="*/ 0 h 240"/>
              <a:gd name="T35" fmla="*/ 3855 w 3855"/>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5" h="240">
                <a:moveTo>
                  <a:pt x="3840" y="135"/>
                </a:moveTo>
                <a:lnTo>
                  <a:pt x="200" y="135"/>
                </a:lnTo>
                <a:cubicBezTo>
                  <a:pt x="192" y="135"/>
                  <a:pt x="185" y="129"/>
                  <a:pt x="185" y="120"/>
                </a:cubicBezTo>
                <a:cubicBezTo>
                  <a:pt x="185" y="112"/>
                  <a:pt x="192" y="105"/>
                  <a:pt x="200" y="105"/>
                </a:cubicBezTo>
                <a:lnTo>
                  <a:pt x="3840" y="105"/>
                </a:lnTo>
                <a:cubicBezTo>
                  <a:pt x="3849" y="105"/>
                  <a:pt x="3855" y="112"/>
                  <a:pt x="3855" y="120"/>
                </a:cubicBezTo>
                <a:cubicBezTo>
                  <a:pt x="3855" y="129"/>
                  <a:pt x="3849" y="135"/>
                  <a:pt x="3840" y="135"/>
                </a:cubicBezTo>
                <a:close/>
                <a:moveTo>
                  <a:pt x="240" y="240"/>
                </a:moveTo>
                <a:lnTo>
                  <a:pt x="0" y="120"/>
                </a:lnTo>
                <a:lnTo>
                  <a:pt x="240" y="0"/>
                </a:lnTo>
                <a:lnTo>
                  <a:pt x="240" y="24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1030" name="Freeform 163"/>
          <p:cNvSpPr>
            <a:spLocks noEditPoints="1"/>
          </p:cNvSpPr>
          <p:nvPr/>
        </p:nvSpPr>
        <p:spPr bwMode="auto">
          <a:xfrm>
            <a:off x="6848475" y="3602038"/>
            <a:ext cx="628650" cy="127000"/>
          </a:xfrm>
          <a:custGeom>
            <a:avLst/>
            <a:gdLst>
              <a:gd name="T0" fmla="*/ 3363 w 3377"/>
              <a:gd name="T1" fmla="*/ 31 h 762"/>
              <a:gd name="T2" fmla="*/ 200 w 3377"/>
              <a:gd name="T3" fmla="*/ 667 h 762"/>
              <a:gd name="T4" fmla="*/ 182 w 3377"/>
              <a:gd name="T5" fmla="*/ 655 h 762"/>
              <a:gd name="T6" fmla="*/ 194 w 3377"/>
              <a:gd name="T7" fmla="*/ 637 h 762"/>
              <a:gd name="T8" fmla="*/ 3358 w 3377"/>
              <a:gd name="T9" fmla="*/ 2 h 762"/>
              <a:gd name="T10" fmla="*/ 3375 w 3377"/>
              <a:gd name="T11" fmla="*/ 14 h 762"/>
              <a:gd name="T12" fmla="*/ 3363 w 3377"/>
              <a:gd name="T13" fmla="*/ 31 h 762"/>
              <a:gd name="T14" fmla="*/ 259 w 3377"/>
              <a:gd name="T15" fmla="*/ 762 h 762"/>
              <a:gd name="T16" fmla="*/ 0 w 3377"/>
              <a:gd name="T17" fmla="*/ 691 h 762"/>
              <a:gd name="T18" fmla="*/ 212 w 3377"/>
              <a:gd name="T19" fmla="*/ 527 h 762"/>
              <a:gd name="T20" fmla="*/ 259 w 3377"/>
              <a:gd name="T21" fmla="*/ 762 h 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77"/>
              <a:gd name="T34" fmla="*/ 0 h 762"/>
              <a:gd name="T35" fmla="*/ 3377 w 3377"/>
              <a:gd name="T36" fmla="*/ 762 h 7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77" h="762">
                <a:moveTo>
                  <a:pt x="3363" y="31"/>
                </a:moveTo>
                <a:lnTo>
                  <a:pt x="200" y="667"/>
                </a:lnTo>
                <a:cubicBezTo>
                  <a:pt x="191" y="668"/>
                  <a:pt x="183" y="663"/>
                  <a:pt x="182" y="655"/>
                </a:cubicBezTo>
                <a:cubicBezTo>
                  <a:pt x="180" y="647"/>
                  <a:pt x="185" y="639"/>
                  <a:pt x="194" y="637"/>
                </a:cubicBezTo>
                <a:lnTo>
                  <a:pt x="3358" y="2"/>
                </a:lnTo>
                <a:cubicBezTo>
                  <a:pt x="3366" y="0"/>
                  <a:pt x="3374" y="5"/>
                  <a:pt x="3375" y="14"/>
                </a:cubicBezTo>
                <a:cubicBezTo>
                  <a:pt x="3377" y="22"/>
                  <a:pt x="3372" y="30"/>
                  <a:pt x="3363" y="31"/>
                </a:cubicBezTo>
                <a:close/>
                <a:moveTo>
                  <a:pt x="259" y="762"/>
                </a:moveTo>
                <a:lnTo>
                  <a:pt x="0" y="691"/>
                </a:lnTo>
                <a:lnTo>
                  <a:pt x="212" y="527"/>
                </a:lnTo>
                <a:lnTo>
                  <a:pt x="259" y="762"/>
                </a:lnTo>
                <a:close/>
              </a:path>
            </a:pathLst>
          </a:custGeom>
          <a:solidFill>
            <a:srgbClr val="000000"/>
          </a:solidFill>
          <a:ln w="1588" cap="flat">
            <a:solidFill>
              <a:srgbClr val="000000"/>
            </a:solidFill>
            <a:prstDash val="solid"/>
            <a:bevel/>
            <a:headEnd/>
            <a:tailEnd/>
          </a:ln>
        </p:spPr>
        <p:txBody>
          <a:bodyPr/>
          <a:lstStyle/>
          <a:p>
            <a:endParaRPr lang="en-US"/>
          </a:p>
        </p:txBody>
      </p:sp>
      <p:sp>
        <p:nvSpPr>
          <p:cNvPr id="211031" name="Freeform 164"/>
          <p:cNvSpPr>
            <a:spLocks noEditPoints="1"/>
          </p:cNvSpPr>
          <p:nvPr/>
        </p:nvSpPr>
        <p:spPr bwMode="auto">
          <a:xfrm>
            <a:off x="7177088" y="3808413"/>
            <a:ext cx="242887" cy="39687"/>
          </a:xfrm>
          <a:custGeom>
            <a:avLst/>
            <a:gdLst>
              <a:gd name="T0" fmla="*/ 1296 w 1311"/>
              <a:gd name="T1" fmla="*/ 106 h 240"/>
              <a:gd name="T2" fmla="*/ 201 w 1311"/>
              <a:gd name="T3" fmla="*/ 136 h 240"/>
              <a:gd name="T4" fmla="*/ 185 w 1311"/>
              <a:gd name="T5" fmla="*/ 121 h 240"/>
              <a:gd name="T6" fmla="*/ 200 w 1311"/>
              <a:gd name="T7" fmla="*/ 106 h 240"/>
              <a:gd name="T8" fmla="*/ 1295 w 1311"/>
              <a:gd name="T9" fmla="*/ 76 h 240"/>
              <a:gd name="T10" fmla="*/ 1310 w 1311"/>
              <a:gd name="T11" fmla="*/ 91 h 240"/>
              <a:gd name="T12" fmla="*/ 1296 w 1311"/>
              <a:gd name="T13" fmla="*/ 106 h 240"/>
              <a:gd name="T14" fmla="*/ 244 w 1311"/>
              <a:gd name="T15" fmla="*/ 240 h 240"/>
              <a:gd name="T16" fmla="*/ 0 w 1311"/>
              <a:gd name="T17" fmla="*/ 126 h 240"/>
              <a:gd name="T18" fmla="*/ 237 w 1311"/>
              <a:gd name="T19" fmla="*/ 0 h 240"/>
              <a:gd name="T20" fmla="*/ 244 w 1311"/>
              <a:gd name="T21" fmla="*/ 24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1"/>
              <a:gd name="T34" fmla="*/ 0 h 240"/>
              <a:gd name="T35" fmla="*/ 1311 w 1311"/>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1" h="240">
                <a:moveTo>
                  <a:pt x="1296" y="106"/>
                </a:moveTo>
                <a:lnTo>
                  <a:pt x="201" y="136"/>
                </a:lnTo>
                <a:cubicBezTo>
                  <a:pt x="193" y="136"/>
                  <a:pt x="186" y="130"/>
                  <a:pt x="185" y="121"/>
                </a:cubicBezTo>
                <a:cubicBezTo>
                  <a:pt x="185" y="113"/>
                  <a:pt x="192" y="106"/>
                  <a:pt x="200" y="106"/>
                </a:cubicBezTo>
                <a:lnTo>
                  <a:pt x="1295" y="76"/>
                </a:lnTo>
                <a:cubicBezTo>
                  <a:pt x="1303" y="76"/>
                  <a:pt x="1310" y="83"/>
                  <a:pt x="1310" y="91"/>
                </a:cubicBezTo>
                <a:cubicBezTo>
                  <a:pt x="1311" y="99"/>
                  <a:pt x="1304" y="106"/>
                  <a:pt x="1296" y="106"/>
                </a:cubicBezTo>
                <a:close/>
                <a:moveTo>
                  <a:pt x="244" y="240"/>
                </a:moveTo>
                <a:lnTo>
                  <a:pt x="0" y="126"/>
                </a:lnTo>
                <a:lnTo>
                  <a:pt x="237" y="0"/>
                </a:lnTo>
                <a:lnTo>
                  <a:pt x="244" y="240"/>
                </a:lnTo>
                <a:close/>
              </a:path>
            </a:pathLst>
          </a:custGeom>
          <a:solidFill>
            <a:srgbClr val="000000"/>
          </a:solidFill>
          <a:ln w="1588" cap="flat">
            <a:solidFill>
              <a:srgbClr val="000000"/>
            </a:solidFill>
            <a:prstDash val="solid"/>
            <a:bevel/>
            <a:headEnd/>
            <a:tailEnd/>
          </a:ln>
        </p:spPr>
        <p:txBody>
          <a:bodyPr/>
          <a:lstStyle/>
          <a:p>
            <a:endParaRPr lang="en-US"/>
          </a:p>
        </p:txBody>
      </p:sp>
      <p:graphicFrame>
        <p:nvGraphicFramePr>
          <p:cNvPr id="732325" name="Group 165"/>
          <p:cNvGraphicFramePr>
            <a:graphicFrameLocks noGrp="1"/>
          </p:cNvGraphicFramePr>
          <p:nvPr>
            <p:extLst>
              <p:ext uri="{D42A27DB-BD31-4B8C-83A1-F6EECF244321}">
                <p14:modId xmlns:p14="http://schemas.microsoft.com/office/powerpoint/2010/main" val="2743536294"/>
              </p:ext>
            </p:extLst>
          </p:nvPr>
        </p:nvGraphicFramePr>
        <p:xfrm>
          <a:off x="762000" y="1737360"/>
          <a:ext cx="2393950" cy="4541520"/>
        </p:xfrm>
        <a:graphic>
          <a:graphicData uri="http://schemas.openxmlformats.org/drawingml/2006/table">
            <a:tbl>
              <a:tblPr/>
              <a:tblGrid>
                <a:gridCol w="979488"/>
                <a:gridCol w="1414462"/>
              </a:tblGrid>
              <a:tr h="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ea typeface="Times" pitchFamily="18" charset="0"/>
                          <a:cs typeface="Times New Roman" pitchFamily="18" charset="0"/>
                        </a:rPr>
                        <a:t>Soil Property</a:t>
                      </a:r>
                      <a:endParaRPr kumimoji="0" lang="en-US" sz="1400" b="0" i="0" u="none" strike="noStrike" cap="none" normalizeH="0" baseline="0" dirty="0" smtClean="0">
                        <a:ln>
                          <a:noFill/>
                        </a:ln>
                        <a:solidFill>
                          <a:schemeClr val="tx1"/>
                        </a:solidFill>
                        <a:effectLst/>
                        <a:latin typeface="Tahoma" pitchFamily="34"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pH</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8.07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0.1</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EC</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189.1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4.3</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SOM (%)</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2.70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0.2</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CO</a:t>
                      </a:r>
                      <a:r>
                        <a:rPr kumimoji="0" lang="en-US" sz="1200" b="1" i="0" u="none" strike="noStrike" cap="none" normalizeH="0" baseline="-30000" smtClean="0">
                          <a:ln>
                            <a:noFill/>
                          </a:ln>
                          <a:solidFill>
                            <a:srgbClr val="0000FF"/>
                          </a:solidFill>
                          <a:effectLst/>
                          <a:latin typeface="Times New Roman" pitchFamily="18" charset="0"/>
                          <a:ea typeface="Times" pitchFamily="18" charset="0"/>
                          <a:cs typeface="Times New Roman" pitchFamily="18" charset="0"/>
                        </a:rPr>
                        <a:t>3</a:t>
                      </a:r>
                      <a:r>
                        <a:rPr kumimoji="0" lang="en-US" sz="1200" b="1" i="0" u="none" strike="noStrike" cap="none" normalizeH="0" baseline="30000" smtClean="0">
                          <a:ln>
                            <a:noFill/>
                          </a:ln>
                          <a:solidFill>
                            <a:srgbClr val="0000FF"/>
                          </a:solidFill>
                          <a:effectLst/>
                          <a:latin typeface="Times New Roman" pitchFamily="18" charset="0"/>
                          <a:ea typeface="Times" pitchFamily="18" charset="0"/>
                          <a:cs typeface="Times New Roman" pitchFamily="18" charset="0"/>
                        </a:rPr>
                        <a:t>2-</a:t>
                      </a: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48.2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4.4</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Clay (%)</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54.2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7.6</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Silt   (%)</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29.7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3.5</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Sand (%)</a:t>
                      </a:r>
                      <a:endPar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16.1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2.1</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Times New Roman" pitchFamily="18" charset="0"/>
                          <a:ea typeface="Times" pitchFamily="18" charset="0"/>
                          <a:cs typeface="Times New Roman" pitchFamily="18" charset="0"/>
                        </a:rPr>
                        <a:t>Elemental Composition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Times New Roman" pitchFamily="18" charset="0"/>
                          <a:ea typeface="Times" pitchFamily="18" charset="0"/>
                          <a:cs typeface="Times New Roman" pitchFamily="18" charset="0"/>
                        </a:rPr>
                        <a:t>(mg/Kg soil) </a:t>
                      </a:r>
                      <a:endParaRPr kumimoji="0" lang="en-US" sz="1800" b="0" i="0" u="none" strike="noStrike" cap="none" normalizeH="0" baseline="0" dirty="0" smtClean="0">
                        <a:ln>
                          <a:noFill/>
                        </a:ln>
                        <a:solidFill>
                          <a:schemeClr val="tx1"/>
                        </a:solidFill>
                        <a:effectLst/>
                        <a:latin typeface="Tahoma" pitchFamily="34"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Phosphorus</a:t>
                      </a:r>
                      <a:endPar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1,056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69</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Calcium</a:t>
                      </a:r>
                      <a:endPar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59,428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4532</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Magnesium</a:t>
                      </a:r>
                      <a:endPar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3,278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468</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Iron</a:t>
                      </a:r>
                      <a:endPar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14,225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2691</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Aluminum</a:t>
                      </a:r>
                      <a:endPar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Times" pitchFamily="18" charset="0"/>
                          <a:cs typeface="Times New Roman" pitchFamily="18" charset="0"/>
                        </a:rPr>
                        <a:t>14,269 </a:t>
                      </a:r>
                      <a:r>
                        <a:rPr kumimoji="0" lang="en-US" altLang="zh-CN" sz="12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1648</a:t>
                      </a:r>
                      <a:endParaRPr kumimoji="0" lang="en-US" altLang="zh-CN" sz="12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Times New Roman" pitchFamily="18" charset="0"/>
                          <a:ea typeface="Times" pitchFamily="18" charset="0"/>
                          <a:cs typeface="Times New Roman" pitchFamily="18" charset="0"/>
                        </a:rPr>
                        <a:t>Lead</a:t>
                      </a:r>
                      <a:endParaRPr kumimoji="0" lang="en-US" sz="1200" b="1" i="0" u="none" strike="noStrike" cap="none" normalizeH="0" baseline="0" smtClean="0">
                        <a:ln>
                          <a:noFill/>
                        </a:ln>
                        <a:solidFill>
                          <a:schemeClr val="tx1"/>
                        </a:solidFill>
                        <a:effectLst/>
                        <a:latin typeface="Times New Roman" pitchFamily="18" charset="0"/>
                        <a:ea typeface="Times"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DDDDDD"/>
                        </a:gs>
                        <a:gs pos="100000">
                          <a:srgbClr val="DDDDDD">
                            <a:gamma/>
                            <a:tint val="0"/>
                            <a:invGamma/>
                          </a:srgbClr>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Times New Roman" pitchFamily="18" charset="0"/>
                          <a:ea typeface="Times" pitchFamily="18" charset="0"/>
                          <a:cs typeface="Times New Roman" pitchFamily="18" charset="0"/>
                        </a:rPr>
                        <a:t>1,513 </a:t>
                      </a:r>
                      <a:r>
                        <a:rPr kumimoji="0" lang="en-US" altLang="zh-CN" sz="1200" b="1" i="0"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 312</a:t>
                      </a:r>
                      <a:endParaRPr kumimoji="0" lang="en-US" altLang="zh-CN" sz="1200" b="1" i="0" u="none" strike="noStrike" cap="none" normalizeH="0" baseline="0" dirty="0" smtClean="0">
                        <a:ln>
                          <a:noFill/>
                        </a:ln>
                        <a:solidFill>
                          <a:srgbClr val="FF0000"/>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DDDDDD"/>
                        </a:gs>
                        <a:gs pos="100000">
                          <a:srgbClr val="DDDDDD">
                            <a:gamma/>
                            <a:tint val="0"/>
                            <a:invGamma/>
                          </a:srgbClr>
                        </a:gs>
                      </a:gsLst>
                      <a:lin ang="5400000" scaled="1"/>
                    </a:gradFill>
                  </a:tcPr>
                </a:tc>
              </a:tr>
            </a:tbl>
          </a:graphicData>
        </a:graphic>
      </p:graphicFrame>
      <p:pic>
        <p:nvPicPr>
          <p:cNvPr id="211101" name="Picture 23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6248400" y="990600"/>
            <a:ext cx="590550" cy="1485900"/>
          </a:xfrm>
          <a:prstGeom prst="rect">
            <a:avLst/>
          </a:prstGeom>
          <a:noFill/>
          <a:ln w="9525">
            <a:noFill/>
            <a:miter lim="800000"/>
            <a:headEnd/>
            <a:tailEnd/>
          </a:ln>
        </p:spPr>
      </p:pic>
      <p:sp>
        <p:nvSpPr>
          <p:cNvPr id="211102" name="Text Box 235"/>
          <p:cNvSpPr txBox="1">
            <a:spLocks noChangeArrowheads="1"/>
          </p:cNvSpPr>
          <p:nvPr/>
        </p:nvSpPr>
        <p:spPr bwMode="auto">
          <a:xfrm>
            <a:off x="4038600" y="4038600"/>
            <a:ext cx="4953000" cy="2362200"/>
          </a:xfrm>
          <a:prstGeom prst="rect">
            <a:avLst/>
          </a:prstGeom>
          <a:noFill/>
          <a:ln w="9525">
            <a:noFill/>
            <a:miter lim="800000"/>
            <a:headEnd/>
            <a:tailEnd/>
          </a:ln>
        </p:spPr>
        <p:txBody>
          <a:bodyPr/>
          <a:lstStyle/>
          <a:p>
            <a:pPr marL="288925" indent="-288925" algn="just" defTabSz="579438">
              <a:lnSpc>
                <a:spcPct val="90000"/>
              </a:lnSpc>
              <a:spcBef>
                <a:spcPct val="20000"/>
              </a:spcBef>
              <a:buSzPct val="70000"/>
              <a:buFont typeface="Wingdings" pitchFamily="2" charset="2"/>
              <a:buBlip>
                <a:blip r:embed="rId6"/>
              </a:buBlip>
            </a:pPr>
            <a:r>
              <a:rPr lang="en-US" b="1">
                <a:solidFill>
                  <a:srgbClr val="FF0000"/>
                </a:solidFill>
                <a:latin typeface="Times New Roman" pitchFamily="18" charset="0"/>
              </a:rPr>
              <a:t>Chelants:</a:t>
            </a:r>
            <a:r>
              <a:rPr lang="en-US" b="1">
                <a:solidFill>
                  <a:srgbClr val="000066"/>
                </a:solidFill>
                <a:latin typeface="Times New Roman" pitchFamily="18" charset="0"/>
              </a:rPr>
              <a:t>  </a:t>
            </a:r>
          </a:p>
          <a:p>
            <a:pPr marL="288925" indent="-288925" algn="just" defTabSz="579438">
              <a:lnSpc>
                <a:spcPct val="90000"/>
              </a:lnSpc>
              <a:spcBef>
                <a:spcPct val="20000"/>
              </a:spcBef>
              <a:buSzPct val="70000"/>
              <a:buFont typeface="Wingdings" pitchFamily="2" charset="2"/>
              <a:buNone/>
            </a:pPr>
            <a:r>
              <a:rPr lang="en-US" b="1">
                <a:solidFill>
                  <a:srgbClr val="000066"/>
                </a:solidFill>
                <a:latin typeface="Times New Roman" pitchFamily="18" charset="0"/>
              </a:rPr>
              <a:t>1) Ethylenediaminetetraacetic acid (EDTA)</a:t>
            </a:r>
          </a:p>
          <a:p>
            <a:pPr marL="288925" indent="-288925" algn="just" defTabSz="579438">
              <a:lnSpc>
                <a:spcPct val="90000"/>
              </a:lnSpc>
              <a:spcBef>
                <a:spcPct val="20000"/>
              </a:spcBef>
              <a:buSzPct val="70000"/>
              <a:buFont typeface="Wingdings" pitchFamily="2" charset="2"/>
              <a:buNone/>
            </a:pPr>
            <a:r>
              <a:rPr lang="en-US" b="1">
                <a:solidFill>
                  <a:srgbClr val="000066"/>
                </a:solidFill>
                <a:latin typeface="Times New Roman" pitchFamily="18" charset="0"/>
              </a:rPr>
              <a:t>2) [S,S</a:t>
            </a:r>
            <a:r>
              <a:rPr lang="en-US" b="1">
                <a:solidFill>
                  <a:srgbClr val="000066"/>
                </a:solidFill>
                <a:latin typeface="Tahoma" pitchFamily="34" charset="0"/>
              </a:rPr>
              <a:t>’</a:t>
            </a:r>
            <a:r>
              <a:rPr lang="en-US" b="1">
                <a:solidFill>
                  <a:srgbClr val="000066"/>
                </a:solidFill>
                <a:latin typeface="Times New Roman" pitchFamily="18" charset="0"/>
              </a:rPr>
              <a:t>]ethylenediaminedisuccinic acid (EDDS)</a:t>
            </a:r>
          </a:p>
          <a:p>
            <a:pPr marL="288925" indent="-288925" algn="just" defTabSz="579438">
              <a:lnSpc>
                <a:spcPct val="90000"/>
              </a:lnSpc>
              <a:spcBef>
                <a:spcPct val="20000"/>
              </a:spcBef>
              <a:buSzPct val="70000"/>
              <a:buFont typeface="Wingdings" pitchFamily="2" charset="2"/>
              <a:buBlip>
                <a:blip r:embed="rId6"/>
              </a:buBlip>
            </a:pPr>
            <a:r>
              <a:rPr lang="en-US" b="1">
                <a:solidFill>
                  <a:srgbClr val="FF0000"/>
                </a:solidFill>
                <a:latin typeface="Times New Roman" pitchFamily="18" charset="0"/>
              </a:rPr>
              <a:t>Chelant Concentrations:</a:t>
            </a:r>
            <a:r>
              <a:rPr lang="en-US" b="1">
                <a:solidFill>
                  <a:srgbClr val="000066"/>
                </a:solidFill>
                <a:latin typeface="Times New Roman" pitchFamily="18" charset="0"/>
              </a:rPr>
              <a:t> EDTA and EDDS (0,5, 10, and 15 mM/ Kg soil)</a:t>
            </a:r>
          </a:p>
          <a:p>
            <a:pPr marL="288925" indent="-288925" algn="just" defTabSz="579438">
              <a:lnSpc>
                <a:spcPct val="90000"/>
              </a:lnSpc>
              <a:spcBef>
                <a:spcPct val="20000"/>
              </a:spcBef>
              <a:buSzPct val="70000"/>
              <a:buFont typeface="Wingdings" pitchFamily="2" charset="2"/>
              <a:buBlip>
                <a:blip r:embed="rId6"/>
              </a:buBlip>
            </a:pPr>
            <a:r>
              <a:rPr lang="en-US" b="1">
                <a:solidFill>
                  <a:srgbClr val="FF0000"/>
                </a:solidFill>
                <a:latin typeface="Times New Roman" pitchFamily="18" charset="0"/>
              </a:rPr>
              <a:t>Experimental Duration:</a:t>
            </a:r>
            <a:r>
              <a:rPr lang="en-US" b="1">
                <a:solidFill>
                  <a:srgbClr val="000066"/>
                </a:solidFill>
                <a:latin typeface="Times New Roman" pitchFamily="18" charset="0"/>
              </a:rPr>
              <a:t> 70 days (Chelant addition to the soils at the end of 2nd month)</a:t>
            </a:r>
          </a:p>
        </p:txBody>
      </p:sp>
      <p:sp>
        <p:nvSpPr>
          <p:cNvPr id="211103" name="Rectangle 236"/>
          <p:cNvSpPr>
            <a:spLocks noChangeArrowheads="1"/>
          </p:cNvSpPr>
          <p:nvPr/>
        </p:nvSpPr>
        <p:spPr bwMode="auto">
          <a:xfrm>
            <a:off x="228600" y="533400"/>
            <a:ext cx="7772400" cy="609600"/>
          </a:xfrm>
          <a:prstGeom prst="rect">
            <a:avLst/>
          </a:prstGeom>
          <a:noFill/>
          <a:ln w="9525">
            <a:noFill/>
            <a:miter lim="800000"/>
            <a:headEnd/>
            <a:tailEnd/>
          </a:ln>
        </p:spPr>
        <p:txBody>
          <a:bodyPr anchor="ctr"/>
          <a:lstStyle/>
          <a:p>
            <a:r>
              <a:rPr lang="en-US" sz="3600" b="1" dirty="0">
                <a:solidFill>
                  <a:srgbClr val="800000"/>
                </a:solidFill>
                <a:latin typeface="Times New Roman" pitchFamily="18" charset="0"/>
              </a:rPr>
              <a:t> </a:t>
            </a:r>
            <a:r>
              <a:rPr lang="en-US" sz="3600" dirty="0">
                <a:solidFill>
                  <a:schemeClr val="accent6">
                    <a:lumMod val="50000"/>
                  </a:schemeClr>
                </a:solidFill>
                <a:latin typeface="Verdana" pitchFamily="34" charset="0"/>
              </a:rPr>
              <a:t>Experimental </a:t>
            </a:r>
            <a:r>
              <a:rPr lang="en-US" sz="3600" dirty="0" smtClean="0">
                <a:solidFill>
                  <a:schemeClr val="accent6">
                    <a:lumMod val="50000"/>
                  </a:schemeClr>
                </a:solidFill>
                <a:latin typeface="Verdana" pitchFamily="34" charset="0"/>
              </a:rPr>
              <a:t>design</a:t>
            </a:r>
            <a:endParaRPr lang="en-US" sz="3600" dirty="0">
              <a:solidFill>
                <a:schemeClr val="accent6">
                  <a:lumMod val="50000"/>
                </a:schemeClr>
              </a:solidFill>
              <a:latin typeface="Verdana" pitchFamily="34" charset="0"/>
            </a:endParaRPr>
          </a:p>
        </p:txBody>
      </p:sp>
    </p:spTree>
    <p:extLst>
      <p:ext uri="{BB962C8B-B14F-4D97-AF65-F5344CB8AC3E}">
        <p14:creationId xmlns:p14="http://schemas.microsoft.com/office/powerpoint/2010/main" val="605449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29571533"/>
              </p:ext>
            </p:extLst>
          </p:nvPr>
        </p:nvGraphicFramePr>
        <p:xfrm>
          <a:off x="685800" y="1905000"/>
          <a:ext cx="3973302" cy="3657600"/>
        </p:xfrm>
        <a:graphic>
          <a:graphicData uri="http://schemas.openxmlformats.org/presentationml/2006/ole">
            <mc:AlternateContent xmlns:mc="http://schemas.openxmlformats.org/markup-compatibility/2006">
              <mc:Choice xmlns:v="urn:schemas-microsoft-com:vml" Requires="v">
                <p:oleObj spid="_x0000_s3108" name="Chart" r:id="rId4" imgW="4505325" imgH="4000500" progId="Excel.Sheet.8">
                  <p:embed/>
                </p:oleObj>
              </mc:Choice>
              <mc:Fallback>
                <p:oleObj name="Chart" r:id="rId4" imgW="4505325" imgH="40005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05000"/>
                        <a:ext cx="3973302" cy="3657600"/>
                      </a:xfrm>
                      <a:prstGeom prst="rect">
                        <a:avLst/>
                      </a:prstGeom>
                      <a:noFill/>
                      <a:ln w="12700">
                        <a:solidFill>
                          <a:srgbClr val="000000"/>
                        </a:solidFill>
                        <a:miter lim="800000"/>
                        <a:headEnd/>
                        <a:tailEnd/>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12317486"/>
              </p:ext>
            </p:extLst>
          </p:nvPr>
        </p:nvGraphicFramePr>
        <p:xfrm>
          <a:off x="4800600" y="1905000"/>
          <a:ext cx="3962400" cy="3657600"/>
        </p:xfrm>
        <a:graphic>
          <a:graphicData uri="http://schemas.openxmlformats.org/presentationml/2006/ole">
            <mc:AlternateContent xmlns:mc="http://schemas.openxmlformats.org/markup-compatibility/2006">
              <mc:Choice xmlns:v="urn:schemas-microsoft-com:vml" Requires="v">
                <p:oleObj spid="_x0000_s3109" name="Worksheet" r:id="rId7" imgW="4591179" imgH="4229010" progId="Excel.Sheet.8">
                  <p:embed/>
                </p:oleObj>
              </mc:Choice>
              <mc:Fallback>
                <p:oleObj name="Worksheet" r:id="rId7" imgW="4591179" imgH="4229010" progId="Excel.Sheet.8">
                  <p:embed/>
                  <p:pic>
                    <p:nvPicPr>
                      <p:cNvPr id="0" name="Object 2"/>
                      <p:cNvPicPr>
                        <a:picLocks noChangeAspect="1" noChangeArrowheads="1"/>
                      </p:cNvPicPr>
                      <p:nvPr/>
                    </p:nvPicPr>
                    <p:blipFill>
                      <a:blip r:embed="rId8"/>
                      <a:srcRect/>
                      <a:stretch>
                        <a:fillRect/>
                      </a:stretch>
                    </p:blipFill>
                    <p:spPr bwMode="auto">
                      <a:xfrm>
                        <a:off x="4800600" y="1905000"/>
                        <a:ext cx="3962400" cy="3657600"/>
                      </a:xfrm>
                      <a:prstGeom prst="rect">
                        <a:avLst/>
                      </a:prstGeom>
                      <a:solidFill>
                        <a:schemeClr val="bg1"/>
                      </a:solidFill>
                      <a:ln w="12700">
                        <a:solidFill>
                          <a:srgbClr val="000000"/>
                        </a:solidFill>
                        <a:miter lim="800000"/>
                        <a:headEnd/>
                        <a:tailEnd/>
                      </a:ln>
                      <a:effectLst/>
                    </p:spPr>
                  </p:pic>
                </p:oleObj>
              </mc:Fallback>
            </mc:AlternateContent>
          </a:graphicData>
        </a:graphic>
      </p:graphicFrame>
      <p:sp>
        <p:nvSpPr>
          <p:cNvPr id="4" name="TextBox 3"/>
          <p:cNvSpPr txBox="1"/>
          <p:nvPr/>
        </p:nvSpPr>
        <p:spPr>
          <a:xfrm>
            <a:off x="2209800" y="609600"/>
            <a:ext cx="5338834" cy="769441"/>
          </a:xfrm>
          <a:prstGeom prst="rect">
            <a:avLst/>
          </a:prstGeom>
          <a:noFill/>
        </p:spPr>
        <p:txBody>
          <a:bodyPr wrap="none" rtlCol="0">
            <a:spAutoFit/>
          </a:bodyPr>
          <a:lstStyle/>
          <a:p>
            <a:r>
              <a:rPr lang="en-US" sz="4400" dirty="0" smtClean="0">
                <a:solidFill>
                  <a:schemeClr val="accent6">
                    <a:lumMod val="50000"/>
                  </a:schemeClr>
                </a:solidFill>
              </a:rPr>
              <a:t>Lead uptake by </a:t>
            </a:r>
            <a:r>
              <a:rPr lang="en-US" sz="4400" dirty="0" err="1" smtClean="0">
                <a:solidFill>
                  <a:schemeClr val="accent6">
                    <a:lumMod val="50000"/>
                  </a:schemeClr>
                </a:solidFill>
              </a:rPr>
              <a:t>vetiver</a:t>
            </a:r>
            <a:endParaRPr lang="en-US" sz="4400" dirty="0">
              <a:solidFill>
                <a:schemeClr val="accent6">
                  <a:lumMod val="50000"/>
                </a:schemeClr>
              </a:solidFill>
            </a:endParaRPr>
          </a:p>
        </p:txBody>
      </p:sp>
      <p:sp>
        <p:nvSpPr>
          <p:cNvPr id="5" name="Text Box 7"/>
          <p:cNvSpPr txBox="1">
            <a:spLocks noChangeArrowheads="1"/>
          </p:cNvSpPr>
          <p:nvPr/>
        </p:nvSpPr>
        <p:spPr bwMode="auto">
          <a:xfrm>
            <a:off x="7391400" y="27432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A</a:t>
            </a:r>
          </a:p>
        </p:txBody>
      </p:sp>
      <p:sp>
        <p:nvSpPr>
          <p:cNvPr id="6" name="Text Box 8"/>
          <p:cNvSpPr txBox="1">
            <a:spLocks noChangeArrowheads="1"/>
          </p:cNvSpPr>
          <p:nvPr/>
        </p:nvSpPr>
        <p:spPr bwMode="auto">
          <a:xfrm>
            <a:off x="6781800" y="3124200"/>
            <a:ext cx="381000" cy="336550"/>
          </a:xfrm>
          <a:prstGeom prst="rect">
            <a:avLst/>
          </a:prstGeom>
          <a:noFill/>
          <a:ln w="9525">
            <a:noFill/>
            <a:miter lim="800000"/>
            <a:headEnd/>
            <a:tailEnd/>
          </a:ln>
        </p:spPr>
        <p:txBody>
          <a:bodyPr>
            <a:spAutoFit/>
          </a:bodyPr>
          <a:lstStyle/>
          <a:p>
            <a:pPr>
              <a:spcBef>
                <a:spcPct val="50000"/>
              </a:spcBef>
            </a:pPr>
            <a:r>
              <a:rPr lang="en-US" sz="1600" b="1">
                <a:solidFill>
                  <a:srgbClr val="000000"/>
                </a:solidFill>
                <a:latin typeface="Times New Roman" pitchFamily="18" charset="0"/>
              </a:rPr>
              <a:t>B</a:t>
            </a:r>
          </a:p>
        </p:txBody>
      </p:sp>
      <p:sp>
        <p:nvSpPr>
          <p:cNvPr id="7" name="Text Box 9"/>
          <p:cNvSpPr txBox="1">
            <a:spLocks noChangeArrowheads="1"/>
          </p:cNvSpPr>
          <p:nvPr/>
        </p:nvSpPr>
        <p:spPr bwMode="auto">
          <a:xfrm>
            <a:off x="6248400" y="37338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C</a:t>
            </a:r>
          </a:p>
        </p:txBody>
      </p:sp>
      <p:sp>
        <p:nvSpPr>
          <p:cNvPr id="8" name="Text Box 10"/>
          <p:cNvSpPr txBox="1">
            <a:spLocks noChangeArrowheads="1"/>
          </p:cNvSpPr>
          <p:nvPr/>
        </p:nvSpPr>
        <p:spPr bwMode="auto">
          <a:xfrm>
            <a:off x="5562600" y="42672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D</a:t>
            </a:r>
          </a:p>
        </p:txBody>
      </p:sp>
      <p:sp>
        <p:nvSpPr>
          <p:cNvPr id="9" name="Text Box 11"/>
          <p:cNvSpPr txBox="1">
            <a:spLocks noChangeArrowheads="1"/>
          </p:cNvSpPr>
          <p:nvPr/>
        </p:nvSpPr>
        <p:spPr bwMode="auto">
          <a:xfrm>
            <a:off x="7620000" y="29718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a</a:t>
            </a:r>
          </a:p>
        </p:txBody>
      </p:sp>
      <p:sp>
        <p:nvSpPr>
          <p:cNvPr id="10" name="Text Box 12"/>
          <p:cNvSpPr txBox="1">
            <a:spLocks noChangeArrowheads="1"/>
          </p:cNvSpPr>
          <p:nvPr/>
        </p:nvSpPr>
        <p:spPr bwMode="auto">
          <a:xfrm>
            <a:off x="7010400" y="36576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b</a:t>
            </a:r>
          </a:p>
        </p:txBody>
      </p:sp>
      <p:sp>
        <p:nvSpPr>
          <p:cNvPr id="11" name="Text Box 13"/>
          <p:cNvSpPr txBox="1">
            <a:spLocks noChangeArrowheads="1"/>
          </p:cNvSpPr>
          <p:nvPr/>
        </p:nvSpPr>
        <p:spPr bwMode="auto">
          <a:xfrm>
            <a:off x="6400800" y="39624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c</a:t>
            </a:r>
          </a:p>
        </p:txBody>
      </p:sp>
      <p:sp>
        <p:nvSpPr>
          <p:cNvPr id="12" name="Text Box 14"/>
          <p:cNvSpPr txBox="1">
            <a:spLocks noChangeArrowheads="1"/>
          </p:cNvSpPr>
          <p:nvPr/>
        </p:nvSpPr>
        <p:spPr bwMode="auto">
          <a:xfrm>
            <a:off x="5791200" y="43434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d</a:t>
            </a:r>
          </a:p>
        </p:txBody>
      </p:sp>
      <p:sp>
        <p:nvSpPr>
          <p:cNvPr id="22" name="Text Box 6"/>
          <p:cNvSpPr txBox="1">
            <a:spLocks noChangeArrowheads="1"/>
          </p:cNvSpPr>
          <p:nvPr/>
        </p:nvSpPr>
        <p:spPr bwMode="auto">
          <a:xfrm>
            <a:off x="3352800" y="29718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A</a:t>
            </a:r>
          </a:p>
        </p:txBody>
      </p:sp>
      <p:sp>
        <p:nvSpPr>
          <p:cNvPr id="23" name="Text Box 7"/>
          <p:cNvSpPr txBox="1">
            <a:spLocks noChangeArrowheads="1"/>
          </p:cNvSpPr>
          <p:nvPr/>
        </p:nvSpPr>
        <p:spPr bwMode="auto">
          <a:xfrm>
            <a:off x="2743200" y="3124200"/>
            <a:ext cx="381000" cy="336550"/>
          </a:xfrm>
          <a:prstGeom prst="rect">
            <a:avLst/>
          </a:prstGeom>
          <a:noFill/>
          <a:ln w="9525">
            <a:noFill/>
            <a:miter lim="800000"/>
            <a:headEnd/>
            <a:tailEnd/>
          </a:ln>
        </p:spPr>
        <p:txBody>
          <a:bodyPr>
            <a:spAutoFit/>
          </a:bodyPr>
          <a:lstStyle/>
          <a:p>
            <a:pPr>
              <a:spcBef>
                <a:spcPct val="50000"/>
              </a:spcBef>
            </a:pPr>
            <a:r>
              <a:rPr lang="en-US" sz="1600" b="1">
                <a:solidFill>
                  <a:srgbClr val="000000"/>
                </a:solidFill>
                <a:latin typeface="Times New Roman" pitchFamily="18" charset="0"/>
              </a:rPr>
              <a:t>B</a:t>
            </a:r>
          </a:p>
        </p:txBody>
      </p:sp>
      <p:sp>
        <p:nvSpPr>
          <p:cNvPr id="24" name="Text Box 8"/>
          <p:cNvSpPr txBox="1">
            <a:spLocks noChangeArrowheads="1"/>
          </p:cNvSpPr>
          <p:nvPr/>
        </p:nvSpPr>
        <p:spPr bwMode="auto">
          <a:xfrm>
            <a:off x="2209800" y="38862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C</a:t>
            </a:r>
          </a:p>
        </p:txBody>
      </p:sp>
      <p:sp>
        <p:nvSpPr>
          <p:cNvPr id="25" name="Text Box 9"/>
          <p:cNvSpPr txBox="1">
            <a:spLocks noChangeArrowheads="1"/>
          </p:cNvSpPr>
          <p:nvPr/>
        </p:nvSpPr>
        <p:spPr bwMode="auto">
          <a:xfrm>
            <a:off x="1600200" y="42672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D</a:t>
            </a:r>
          </a:p>
        </p:txBody>
      </p:sp>
      <p:sp>
        <p:nvSpPr>
          <p:cNvPr id="26" name="Text Box 10"/>
          <p:cNvSpPr txBox="1">
            <a:spLocks noChangeArrowheads="1"/>
          </p:cNvSpPr>
          <p:nvPr/>
        </p:nvSpPr>
        <p:spPr bwMode="auto">
          <a:xfrm>
            <a:off x="3581400" y="30480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a</a:t>
            </a:r>
          </a:p>
        </p:txBody>
      </p:sp>
      <p:sp>
        <p:nvSpPr>
          <p:cNvPr id="27" name="Text Box 11"/>
          <p:cNvSpPr txBox="1">
            <a:spLocks noChangeArrowheads="1"/>
          </p:cNvSpPr>
          <p:nvPr/>
        </p:nvSpPr>
        <p:spPr bwMode="auto">
          <a:xfrm>
            <a:off x="2971800" y="34290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b</a:t>
            </a:r>
          </a:p>
        </p:txBody>
      </p:sp>
      <p:sp>
        <p:nvSpPr>
          <p:cNvPr id="28" name="Text Box 12"/>
          <p:cNvSpPr txBox="1">
            <a:spLocks noChangeArrowheads="1"/>
          </p:cNvSpPr>
          <p:nvPr/>
        </p:nvSpPr>
        <p:spPr bwMode="auto">
          <a:xfrm>
            <a:off x="2438400" y="3962400"/>
            <a:ext cx="381000" cy="336550"/>
          </a:xfrm>
          <a:prstGeom prst="rect">
            <a:avLst/>
          </a:prstGeom>
          <a:noFill/>
          <a:ln w="9525">
            <a:noFill/>
            <a:miter lim="800000"/>
            <a:headEnd/>
            <a:tailEnd/>
          </a:ln>
        </p:spPr>
        <p:txBody>
          <a:bodyPr>
            <a:spAutoFit/>
          </a:bodyPr>
          <a:lstStyle/>
          <a:p>
            <a:pPr>
              <a:spcBef>
                <a:spcPct val="50000"/>
              </a:spcBef>
            </a:pPr>
            <a:r>
              <a:rPr lang="en-US" sz="1600" b="1" dirty="0">
                <a:solidFill>
                  <a:srgbClr val="000000"/>
                </a:solidFill>
                <a:latin typeface="Times New Roman" pitchFamily="18" charset="0"/>
              </a:rPr>
              <a:t>c</a:t>
            </a:r>
          </a:p>
        </p:txBody>
      </p:sp>
      <p:sp>
        <p:nvSpPr>
          <p:cNvPr id="29" name="Text Box 13"/>
          <p:cNvSpPr txBox="1">
            <a:spLocks noChangeArrowheads="1"/>
          </p:cNvSpPr>
          <p:nvPr/>
        </p:nvSpPr>
        <p:spPr bwMode="auto">
          <a:xfrm>
            <a:off x="1828800" y="4191000"/>
            <a:ext cx="381000" cy="336550"/>
          </a:xfrm>
          <a:prstGeom prst="rect">
            <a:avLst/>
          </a:prstGeom>
          <a:noFill/>
          <a:ln w="9525">
            <a:noFill/>
            <a:miter lim="800000"/>
            <a:headEnd/>
            <a:tailEnd/>
          </a:ln>
        </p:spPr>
        <p:txBody>
          <a:bodyPr>
            <a:spAutoFit/>
          </a:bodyPr>
          <a:lstStyle/>
          <a:p>
            <a:pPr>
              <a:spcBef>
                <a:spcPct val="50000"/>
              </a:spcBef>
            </a:pPr>
            <a:r>
              <a:rPr lang="en-US" sz="1600" b="1">
                <a:solidFill>
                  <a:srgbClr val="000000"/>
                </a:solidFill>
                <a:latin typeface="Times New Roman" pitchFamily="18" charset="0"/>
              </a:rPr>
              <a:t>d</a:t>
            </a:r>
          </a:p>
        </p:txBody>
      </p:sp>
    </p:spTree>
    <p:extLst>
      <p:ext uri="{BB962C8B-B14F-4D97-AF65-F5344CB8AC3E}">
        <p14:creationId xmlns:p14="http://schemas.microsoft.com/office/powerpoint/2010/main" val="2269104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838200" y="1524000"/>
          <a:ext cx="7327900" cy="4349750"/>
        </p:xfrm>
        <a:graphic>
          <a:graphicData uri="http://schemas.openxmlformats.org/presentationml/2006/ole">
            <mc:AlternateContent xmlns:mc="http://schemas.openxmlformats.org/markup-compatibility/2006">
              <mc:Choice xmlns:v="urn:schemas-microsoft-com:vml" Requires="v">
                <p:oleObj spid="_x0000_s4112" name="Chart" r:id="rId4" imgW="5010150" imgH="2657475" progId="Excel.Sheet.8">
                  <p:embed/>
                </p:oleObj>
              </mc:Choice>
              <mc:Fallback>
                <p:oleObj name="Chart" r:id="rId4" imgW="5010150" imgH="265747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732790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1981200" y="762000"/>
            <a:ext cx="6403228" cy="769441"/>
          </a:xfrm>
          <a:prstGeom prst="rect">
            <a:avLst/>
          </a:prstGeom>
          <a:noFill/>
        </p:spPr>
        <p:txBody>
          <a:bodyPr wrap="none" rtlCol="0">
            <a:spAutoFit/>
          </a:bodyPr>
          <a:lstStyle/>
          <a:p>
            <a:r>
              <a:rPr lang="en-US" sz="4400" dirty="0" smtClean="0">
                <a:solidFill>
                  <a:schemeClr val="accent6">
                    <a:lumMod val="50000"/>
                  </a:schemeClr>
                </a:solidFill>
              </a:rPr>
              <a:t>Lead concentrations in soil </a:t>
            </a:r>
            <a:endParaRPr lang="en-US" sz="4400" dirty="0">
              <a:solidFill>
                <a:schemeClr val="accent6">
                  <a:lumMod val="50000"/>
                </a:schemeClr>
              </a:solidFill>
            </a:endParaRPr>
          </a:p>
        </p:txBody>
      </p:sp>
    </p:spTree>
    <p:extLst>
      <p:ext uri="{BB962C8B-B14F-4D97-AF65-F5344CB8AC3E}">
        <p14:creationId xmlns:p14="http://schemas.microsoft.com/office/powerpoint/2010/main" val="1168151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685800"/>
            <a:ext cx="6204006" cy="769441"/>
          </a:xfrm>
          <a:prstGeom prst="rect">
            <a:avLst/>
          </a:prstGeom>
          <a:noFill/>
        </p:spPr>
        <p:txBody>
          <a:bodyPr wrap="none" rtlCol="0">
            <a:spAutoFit/>
          </a:bodyPr>
          <a:lstStyle/>
          <a:p>
            <a:r>
              <a:rPr lang="en-US" sz="4400" dirty="0" smtClean="0">
                <a:solidFill>
                  <a:schemeClr val="accent6">
                    <a:lumMod val="50000"/>
                  </a:schemeClr>
                </a:solidFill>
              </a:rPr>
              <a:t>Conclusions: Phase I study</a:t>
            </a:r>
            <a:endParaRPr lang="en-US" sz="4400" dirty="0">
              <a:solidFill>
                <a:schemeClr val="accent6">
                  <a:lumMod val="50000"/>
                </a:schemeClr>
              </a:solidFill>
            </a:endParaRPr>
          </a:p>
        </p:txBody>
      </p:sp>
      <p:sp>
        <p:nvSpPr>
          <p:cNvPr id="3" name="TextBox 2"/>
          <p:cNvSpPr txBox="1"/>
          <p:nvPr/>
        </p:nvSpPr>
        <p:spPr>
          <a:xfrm>
            <a:off x="609601" y="1828800"/>
            <a:ext cx="8381999" cy="5539978"/>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t>Vetiver</a:t>
            </a:r>
            <a:r>
              <a:rPr lang="en-US" sz="2800" dirty="0"/>
              <a:t> grass is a lead accumulator, and is effective in remediating lead-contaminated soils, in conjunction with </a:t>
            </a:r>
            <a:r>
              <a:rPr lang="en-US" sz="2800" dirty="0" smtClean="0"/>
              <a:t>chelating agents.</a:t>
            </a:r>
          </a:p>
          <a:p>
            <a:pPr marL="285750" indent="-285750">
              <a:buFont typeface="Arial" panose="020B0604020202020204" pitchFamily="34" charset="0"/>
              <a:buChar char="•"/>
            </a:pPr>
            <a:r>
              <a:rPr lang="en-US" sz="2800" dirty="0" smtClean="0"/>
              <a:t>Lead accumulation increased with increasing concentration of chelating agents, EDTA and EDDS.</a:t>
            </a:r>
          </a:p>
          <a:p>
            <a:pPr marL="285750" indent="-285750">
              <a:buFont typeface="Arial" panose="020B0604020202020204" pitchFamily="34" charset="0"/>
              <a:buChar char="•"/>
            </a:pPr>
            <a:r>
              <a:rPr lang="en-US" sz="2800" dirty="0" smtClean="0"/>
              <a:t>EDTA was more effective in increasing lead accumulation in </a:t>
            </a:r>
            <a:r>
              <a:rPr lang="en-US" sz="2800" dirty="0" err="1" smtClean="0"/>
              <a:t>vetiver</a:t>
            </a:r>
            <a:r>
              <a:rPr lang="en-US" sz="2800" dirty="0" smtClean="0"/>
              <a:t> compared to EDDS.</a:t>
            </a:r>
          </a:p>
          <a:p>
            <a:pPr marL="285750" indent="-285750">
              <a:buFont typeface="Arial" panose="020B0604020202020204" pitchFamily="34" charset="0"/>
              <a:buChar char="•"/>
            </a:pPr>
            <a:r>
              <a:rPr lang="en-US" sz="2800" dirty="0" smtClean="0"/>
              <a:t>Application of chelating agents significantly increased root to shoot translocation of lead on </a:t>
            </a:r>
            <a:r>
              <a:rPr lang="en-US" sz="2800" dirty="0" err="1" smtClean="0"/>
              <a:t>vetiver</a:t>
            </a:r>
            <a:r>
              <a:rPr lang="en-US" sz="2800" dirty="0" smtClean="0"/>
              <a:t>.</a:t>
            </a:r>
          </a:p>
          <a:p>
            <a:pPr marL="285750" indent="-285750">
              <a:buFont typeface="Arial" panose="020B0604020202020204" pitchFamily="34" charset="0"/>
              <a:buChar char="•"/>
            </a:pPr>
            <a:r>
              <a:rPr lang="en-US" sz="2800" dirty="0" smtClean="0"/>
              <a:t>Between 14-20% reduction </a:t>
            </a:r>
            <a:r>
              <a:rPr lang="en-US" sz="2800" dirty="0"/>
              <a:t>in total soil </a:t>
            </a:r>
            <a:r>
              <a:rPr lang="en-US" sz="2800" dirty="0" smtClean="0"/>
              <a:t>lead was observed at the end of the study.</a:t>
            </a:r>
          </a:p>
          <a:p>
            <a:pPr marL="285750" indent="-285750">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1998734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047057" cy="769441"/>
          </a:xfrm>
          <a:prstGeom prst="rect">
            <a:avLst/>
          </a:prstGeom>
          <a:noFill/>
        </p:spPr>
        <p:txBody>
          <a:bodyPr wrap="none" rtlCol="0">
            <a:spAutoFit/>
          </a:bodyPr>
          <a:lstStyle/>
          <a:p>
            <a:r>
              <a:rPr lang="en-US" sz="4400" dirty="0" smtClean="0">
                <a:solidFill>
                  <a:schemeClr val="accent6">
                    <a:lumMod val="50000"/>
                  </a:schemeClr>
                </a:solidFill>
              </a:rPr>
              <a:t>Phase II: Simulated field </a:t>
            </a:r>
            <a:r>
              <a:rPr lang="en-US" sz="4400" dirty="0">
                <a:solidFill>
                  <a:schemeClr val="accent6">
                    <a:lumMod val="50000"/>
                  </a:schemeClr>
                </a:solidFill>
              </a:rPr>
              <a:t>s</a:t>
            </a:r>
            <a:r>
              <a:rPr lang="en-US" sz="4400" dirty="0" smtClean="0">
                <a:solidFill>
                  <a:schemeClr val="accent6">
                    <a:lumMod val="50000"/>
                  </a:schemeClr>
                </a:solidFill>
              </a:rPr>
              <a:t>tudy</a:t>
            </a:r>
            <a:endParaRPr lang="en-US" sz="4400" dirty="0">
              <a:solidFill>
                <a:schemeClr val="accent6">
                  <a:lumMod val="50000"/>
                </a:schemeClr>
              </a:solidFill>
            </a:endParaRPr>
          </a:p>
        </p:txBody>
      </p:sp>
      <p:sp>
        <p:nvSpPr>
          <p:cNvPr id="4" name="TextBox 3"/>
          <p:cNvSpPr txBox="1"/>
          <p:nvPr/>
        </p:nvSpPr>
        <p:spPr>
          <a:xfrm>
            <a:off x="990600" y="1981200"/>
            <a:ext cx="7239000" cy="3539430"/>
          </a:xfrm>
          <a:prstGeom prst="rect">
            <a:avLst/>
          </a:prstGeom>
          <a:noFill/>
        </p:spPr>
        <p:txBody>
          <a:bodyPr wrap="square" rtlCol="0">
            <a:spAutoFit/>
          </a:bodyPr>
          <a:lstStyle/>
          <a:p>
            <a:r>
              <a:rPr lang="en-US" sz="2800" dirty="0"/>
              <a:t>Lead paint contaminated soil samples were collected from San Antonio, TX from 9</a:t>
            </a:r>
            <a:r>
              <a:rPr lang="en-US" sz="2800" dirty="0" smtClean="0"/>
              <a:t> house sites</a:t>
            </a:r>
            <a:endParaRPr lang="en-US" sz="2800" dirty="0"/>
          </a:p>
          <a:p>
            <a:endParaRPr lang="en-US" sz="2800" dirty="0"/>
          </a:p>
          <a:p>
            <a:r>
              <a:rPr lang="en-US" sz="2800" dirty="0"/>
              <a:t>Soil </a:t>
            </a:r>
            <a:r>
              <a:rPr lang="en-US" sz="2800" dirty="0" err="1"/>
              <a:t>physico</a:t>
            </a:r>
            <a:r>
              <a:rPr lang="en-US" sz="2800" dirty="0"/>
              <a:t>-chemical properties were analyzed.</a:t>
            </a:r>
          </a:p>
          <a:p>
            <a:endParaRPr lang="en-US" sz="2800" dirty="0"/>
          </a:p>
          <a:p>
            <a:r>
              <a:rPr lang="en-US" sz="2800" dirty="0" smtClean="0"/>
              <a:t>A simulated field study was set up in San Antonio</a:t>
            </a:r>
            <a:endParaRPr lang="en-US" sz="2800" dirty="0"/>
          </a:p>
        </p:txBody>
      </p:sp>
    </p:spTree>
    <p:extLst>
      <p:ext uri="{BB962C8B-B14F-4D97-AF65-F5344CB8AC3E}">
        <p14:creationId xmlns:p14="http://schemas.microsoft.com/office/powerpoint/2010/main" val="2632491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Phase II: Simulated field </a:t>
            </a:r>
            <a:r>
              <a:rPr lang="en-US" dirty="0">
                <a:solidFill>
                  <a:schemeClr val="accent6">
                    <a:lumMod val="50000"/>
                  </a:schemeClr>
                </a:solidFill>
              </a:rPr>
              <a:t>s</a:t>
            </a:r>
            <a:r>
              <a:rPr lang="en-US" dirty="0" smtClean="0">
                <a:solidFill>
                  <a:schemeClr val="accent6">
                    <a:lumMod val="50000"/>
                  </a:schemeClr>
                </a:solidFill>
              </a:rPr>
              <a:t>tudy</a:t>
            </a:r>
            <a:endParaRPr lang="en-US" dirty="0">
              <a:solidFill>
                <a:schemeClr val="accent6">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13007381"/>
              </p:ext>
            </p:extLst>
          </p:nvPr>
        </p:nvGraphicFramePr>
        <p:xfrm>
          <a:off x="1524003" y="1735292"/>
          <a:ext cx="4485136" cy="4283556"/>
        </p:xfrm>
        <a:graphic>
          <a:graphicData uri="http://schemas.openxmlformats.org/drawingml/2006/table">
            <a:tbl>
              <a:tblPr firstRow="1" firstCol="1" bandRow="1">
                <a:tableStyleId>{9D7B26C5-4107-4FEC-AEDC-1716B250A1EF}</a:tableStyleId>
              </a:tblPr>
              <a:tblGrid>
                <a:gridCol w="1290231"/>
                <a:gridCol w="1277962"/>
                <a:gridCol w="1916943"/>
              </a:tblGrid>
              <a:tr h="588382">
                <a:tc>
                  <a:txBody>
                    <a:bodyPr/>
                    <a:lstStyle/>
                    <a:p>
                      <a:pPr marL="0" marR="0">
                        <a:lnSpc>
                          <a:spcPct val="115000"/>
                        </a:lnSpc>
                        <a:spcBef>
                          <a:spcPts val="0"/>
                        </a:spcBef>
                        <a:spcAft>
                          <a:spcPts val="0"/>
                        </a:spcAft>
                      </a:pPr>
                      <a:r>
                        <a:rPr lang="en-US" sz="1200" dirty="0">
                          <a:effectLst/>
                        </a:rPr>
                        <a:t>Soil Name</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        pH</a:t>
                      </a:r>
                      <a:endParaRPr lang="en-US" sz="110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Total  Pb concentration    </a:t>
                      </a:r>
                      <a:endParaRPr lang="en-US" sz="1100">
                        <a:effectLst/>
                      </a:endParaRPr>
                    </a:p>
                    <a:p>
                      <a:pPr marL="0" marR="0">
                        <a:lnSpc>
                          <a:spcPct val="115000"/>
                        </a:lnSpc>
                        <a:spcBef>
                          <a:spcPts val="0"/>
                        </a:spcBef>
                        <a:spcAft>
                          <a:spcPts val="0"/>
                        </a:spcAft>
                      </a:pPr>
                      <a:r>
                        <a:rPr lang="en-US" sz="1200">
                          <a:effectLst/>
                        </a:rPr>
                        <a:t>            (mg/kg)</a:t>
                      </a:r>
                      <a:endParaRPr lang="en-US" sz="1100">
                        <a:effectLst/>
                        <a:latin typeface="Calibri"/>
                        <a:ea typeface="Calibri"/>
                        <a:cs typeface="Times New Roman"/>
                      </a:endParaRPr>
                    </a:p>
                  </a:txBody>
                  <a:tcPr marL="66169" marR="66169" marT="0" marB="0"/>
                </a:tc>
              </a:tr>
              <a:tr h="388349">
                <a:tc>
                  <a:txBody>
                    <a:bodyPr/>
                    <a:lstStyle/>
                    <a:p>
                      <a:pPr marL="0" marR="0">
                        <a:lnSpc>
                          <a:spcPct val="115000"/>
                        </a:lnSpc>
                        <a:spcBef>
                          <a:spcPts val="0"/>
                        </a:spcBef>
                        <a:spcAft>
                          <a:spcPts val="0"/>
                        </a:spcAft>
                      </a:pPr>
                      <a:r>
                        <a:rPr lang="en-US" sz="1200" dirty="0" smtClean="0">
                          <a:effectLst/>
                        </a:rPr>
                        <a:t> </a:t>
                      </a:r>
                      <a:r>
                        <a:rPr lang="en-US" sz="1200" dirty="0">
                          <a:effectLst/>
                        </a:rPr>
                        <a:t>Sutton </a:t>
                      </a:r>
                      <a:r>
                        <a:rPr lang="en-US" sz="1200" dirty="0" err="1">
                          <a:effectLst/>
                        </a:rPr>
                        <a:t>Dr</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7.64 ± 0.02</a:t>
                      </a:r>
                      <a:endParaRPr lang="en-US" sz="110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48.38 ± 3.67</a:t>
                      </a:r>
                      <a:endParaRPr lang="en-US" sz="1100">
                        <a:effectLst/>
                        <a:latin typeface="Calibri"/>
                        <a:ea typeface="Calibri"/>
                        <a:cs typeface="Times New Roman"/>
                      </a:endParaRPr>
                    </a:p>
                  </a:txBody>
                  <a:tcPr marL="66169" marR="66169" marT="0" marB="0"/>
                </a:tc>
              </a:tr>
              <a:tr h="388349">
                <a:tc>
                  <a:txBody>
                    <a:bodyPr/>
                    <a:lstStyle/>
                    <a:p>
                      <a:pPr marL="0" marR="0">
                        <a:lnSpc>
                          <a:spcPct val="115000"/>
                        </a:lnSpc>
                        <a:spcBef>
                          <a:spcPts val="0"/>
                        </a:spcBef>
                        <a:spcAft>
                          <a:spcPts val="0"/>
                        </a:spcAft>
                      </a:pPr>
                      <a:r>
                        <a:rPr lang="en-US" sz="1200" dirty="0" smtClean="0">
                          <a:effectLst/>
                        </a:rPr>
                        <a:t>Edison </a:t>
                      </a:r>
                      <a:r>
                        <a:rPr lang="en-US" sz="1200" dirty="0" err="1">
                          <a:effectLst/>
                        </a:rPr>
                        <a:t>Dr</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7.38 ± 0.03</a:t>
                      </a:r>
                      <a:endParaRPr lang="en-US" sz="110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29.48 ± 2.84</a:t>
                      </a:r>
                      <a:endParaRPr lang="en-US" sz="1100">
                        <a:effectLst/>
                        <a:latin typeface="Calibri"/>
                        <a:ea typeface="Calibri"/>
                        <a:cs typeface="Times New Roman"/>
                      </a:endParaRPr>
                    </a:p>
                  </a:txBody>
                  <a:tcPr marL="66169" marR="66169" marT="0" marB="0"/>
                </a:tc>
              </a:tr>
              <a:tr h="388349">
                <a:tc>
                  <a:txBody>
                    <a:bodyPr/>
                    <a:lstStyle/>
                    <a:p>
                      <a:pPr marL="0" marR="0">
                        <a:lnSpc>
                          <a:spcPct val="115000"/>
                        </a:lnSpc>
                        <a:spcBef>
                          <a:spcPts val="0"/>
                        </a:spcBef>
                        <a:spcAft>
                          <a:spcPts val="0"/>
                        </a:spcAft>
                      </a:pPr>
                      <a:r>
                        <a:rPr lang="en-US" sz="1200" dirty="0" smtClean="0">
                          <a:effectLst/>
                        </a:rPr>
                        <a:t>W</a:t>
                      </a:r>
                      <a:r>
                        <a:rPr lang="en-US" sz="1200" dirty="0">
                          <a:effectLst/>
                        </a:rPr>
                        <a:t>. Craig Pl</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7.37± 0.06</a:t>
                      </a:r>
                      <a:endParaRPr lang="en-US" sz="110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2538.38 ± 219.63</a:t>
                      </a:r>
                      <a:endParaRPr lang="en-US" sz="1100">
                        <a:effectLst/>
                        <a:latin typeface="Calibri"/>
                        <a:ea typeface="Calibri"/>
                        <a:cs typeface="Times New Roman"/>
                      </a:endParaRPr>
                    </a:p>
                  </a:txBody>
                  <a:tcPr marL="66169" marR="66169" marT="0" marB="0"/>
                </a:tc>
              </a:tr>
              <a:tr h="388349">
                <a:tc>
                  <a:txBody>
                    <a:bodyPr/>
                    <a:lstStyle/>
                    <a:p>
                      <a:pPr marL="0" marR="0">
                        <a:lnSpc>
                          <a:spcPct val="115000"/>
                        </a:lnSpc>
                        <a:spcBef>
                          <a:spcPts val="0"/>
                        </a:spcBef>
                        <a:spcAft>
                          <a:spcPts val="0"/>
                        </a:spcAft>
                      </a:pPr>
                      <a:r>
                        <a:rPr lang="en-US" sz="1200" dirty="0" smtClean="0">
                          <a:effectLst/>
                        </a:rPr>
                        <a:t>Delmar</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7.41 ± 0.03</a:t>
                      </a:r>
                      <a:endParaRPr lang="en-US" sz="110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1485.23 ± 110.88</a:t>
                      </a:r>
                      <a:endParaRPr lang="en-US" sz="1100">
                        <a:effectLst/>
                        <a:latin typeface="Calibri"/>
                        <a:ea typeface="Calibri"/>
                        <a:cs typeface="Times New Roman"/>
                      </a:endParaRPr>
                    </a:p>
                  </a:txBody>
                  <a:tcPr marL="66169" marR="66169" marT="0" marB="0"/>
                </a:tc>
              </a:tr>
              <a:tr h="388349">
                <a:tc>
                  <a:txBody>
                    <a:bodyPr/>
                    <a:lstStyle/>
                    <a:p>
                      <a:pPr marL="0" marR="0">
                        <a:lnSpc>
                          <a:spcPct val="115000"/>
                        </a:lnSpc>
                        <a:spcBef>
                          <a:spcPts val="0"/>
                        </a:spcBef>
                        <a:spcAft>
                          <a:spcPts val="0"/>
                        </a:spcAft>
                      </a:pPr>
                      <a:r>
                        <a:rPr lang="en-US" sz="1200" dirty="0" smtClean="0">
                          <a:effectLst/>
                        </a:rPr>
                        <a:t>Barrett </a:t>
                      </a:r>
                      <a:r>
                        <a:rPr lang="en-US" sz="1200" dirty="0">
                          <a:effectLst/>
                        </a:rPr>
                        <a:t>Pl</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7.64 ± 0.14</a:t>
                      </a:r>
                      <a:endParaRPr lang="en-US" sz="110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dirty="0">
                          <a:effectLst/>
                        </a:rPr>
                        <a:t>569.15 ± 15.80</a:t>
                      </a:r>
                      <a:endParaRPr lang="en-US" sz="1100" dirty="0">
                        <a:effectLst/>
                        <a:latin typeface="Calibri"/>
                        <a:ea typeface="Calibri"/>
                        <a:cs typeface="Times New Roman"/>
                      </a:endParaRPr>
                    </a:p>
                  </a:txBody>
                  <a:tcPr marL="66169" marR="66169" marT="0" marB="0"/>
                </a:tc>
              </a:tr>
              <a:tr h="388349">
                <a:tc>
                  <a:txBody>
                    <a:bodyPr/>
                    <a:lstStyle/>
                    <a:p>
                      <a:pPr marL="0" marR="0">
                        <a:lnSpc>
                          <a:spcPct val="115000"/>
                        </a:lnSpc>
                        <a:spcBef>
                          <a:spcPts val="0"/>
                        </a:spcBef>
                        <a:spcAft>
                          <a:spcPts val="0"/>
                        </a:spcAft>
                      </a:pPr>
                      <a:r>
                        <a:rPr lang="en-US" sz="1200" dirty="0" smtClean="0">
                          <a:effectLst/>
                        </a:rPr>
                        <a:t>Brighton</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7.96 ± 0.13</a:t>
                      </a:r>
                      <a:endParaRPr lang="en-US" sz="110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400.88 ± 165.95</a:t>
                      </a:r>
                      <a:endParaRPr lang="en-US" sz="1100">
                        <a:effectLst/>
                        <a:latin typeface="Calibri"/>
                        <a:ea typeface="Calibri"/>
                        <a:cs typeface="Times New Roman"/>
                      </a:endParaRPr>
                    </a:p>
                  </a:txBody>
                  <a:tcPr marL="66169" marR="66169" marT="0" marB="0"/>
                </a:tc>
              </a:tr>
              <a:tr h="388349">
                <a:tc>
                  <a:txBody>
                    <a:bodyPr/>
                    <a:lstStyle/>
                    <a:p>
                      <a:pPr marL="0" marR="0">
                        <a:lnSpc>
                          <a:spcPct val="115000"/>
                        </a:lnSpc>
                        <a:spcBef>
                          <a:spcPts val="0"/>
                        </a:spcBef>
                        <a:spcAft>
                          <a:spcPts val="0"/>
                        </a:spcAft>
                      </a:pPr>
                      <a:r>
                        <a:rPr lang="en-US" sz="1200" dirty="0" smtClean="0">
                          <a:effectLst/>
                        </a:rPr>
                        <a:t>Ware </a:t>
                      </a:r>
                      <a:r>
                        <a:rPr lang="en-US" sz="1200" dirty="0">
                          <a:effectLst/>
                        </a:rPr>
                        <a:t>Blvd</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7.24 ± 0.02</a:t>
                      </a:r>
                      <a:endParaRPr lang="en-US" sz="110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a:effectLst/>
                        </a:rPr>
                        <a:t>587.66 ± 65.65</a:t>
                      </a:r>
                      <a:endParaRPr lang="en-US" sz="1100">
                        <a:effectLst/>
                        <a:latin typeface="Calibri"/>
                        <a:ea typeface="Calibri"/>
                        <a:cs typeface="Times New Roman"/>
                      </a:endParaRPr>
                    </a:p>
                  </a:txBody>
                  <a:tcPr marL="66169" marR="66169" marT="0" marB="0"/>
                </a:tc>
              </a:tr>
              <a:tr h="388349">
                <a:tc>
                  <a:txBody>
                    <a:bodyPr/>
                    <a:lstStyle/>
                    <a:p>
                      <a:pPr marL="0" marR="0">
                        <a:lnSpc>
                          <a:spcPct val="115000"/>
                        </a:lnSpc>
                        <a:spcBef>
                          <a:spcPts val="0"/>
                        </a:spcBef>
                        <a:spcAft>
                          <a:spcPts val="0"/>
                        </a:spcAft>
                      </a:pPr>
                      <a:r>
                        <a:rPr lang="en-US" sz="1200" dirty="0" smtClean="0">
                          <a:effectLst/>
                        </a:rPr>
                        <a:t>Bailey </a:t>
                      </a:r>
                      <a:r>
                        <a:rPr lang="en-US" sz="1200" dirty="0">
                          <a:effectLst/>
                        </a:rPr>
                        <a:t>Ave                    </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dirty="0">
                          <a:effectLst/>
                        </a:rPr>
                        <a:t>7.50 ± 0.04</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dirty="0">
                          <a:effectLst/>
                        </a:rPr>
                        <a:t>1486.10 ± 70.66</a:t>
                      </a:r>
                      <a:endParaRPr lang="en-US" sz="1100" dirty="0">
                        <a:effectLst/>
                        <a:latin typeface="Calibri"/>
                        <a:ea typeface="Calibri"/>
                        <a:cs typeface="Times New Roman"/>
                      </a:endParaRPr>
                    </a:p>
                  </a:txBody>
                  <a:tcPr marL="66169" marR="66169" marT="0" marB="0"/>
                </a:tc>
              </a:tr>
              <a:tr h="588382">
                <a:tc>
                  <a:txBody>
                    <a:bodyPr/>
                    <a:lstStyle/>
                    <a:p>
                      <a:pPr marL="0" marR="0">
                        <a:lnSpc>
                          <a:spcPct val="115000"/>
                        </a:lnSpc>
                        <a:spcBef>
                          <a:spcPts val="0"/>
                        </a:spcBef>
                        <a:spcAft>
                          <a:spcPts val="0"/>
                        </a:spcAft>
                      </a:pPr>
                      <a:r>
                        <a:rPr lang="en-US" sz="1200" dirty="0" smtClean="0">
                          <a:effectLst/>
                        </a:rPr>
                        <a:t>Hackberry </a:t>
                      </a:r>
                      <a:r>
                        <a:rPr lang="en-US" sz="1200" dirty="0">
                          <a:effectLst/>
                        </a:rPr>
                        <a:t>Ave       </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dirty="0">
                          <a:effectLst/>
                        </a:rPr>
                        <a:t>7.62± 0.04</a:t>
                      </a:r>
                      <a:endParaRPr lang="en-US" sz="1100" dirty="0">
                        <a:effectLst/>
                        <a:latin typeface="Calibri"/>
                        <a:ea typeface="Calibri"/>
                        <a:cs typeface="Times New Roman"/>
                      </a:endParaRPr>
                    </a:p>
                  </a:txBody>
                  <a:tcPr marL="66169" marR="66169" marT="0" marB="0"/>
                </a:tc>
                <a:tc>
                  <a:txBody>
                    <a:bodyPr/>
                    <a:lstStyle/>
                    <a:p>
                      <a:pPr marL="0" marR="0">
                        <a:lnSpc>
                          <a:spcPct val="115000"/>
                        </a:lnSpc>
                        <a:spcBef>
                          <a:spcPts val="0"/>
                        </a:spcBef>
                        <a:spcAft>
                          <a:spcPts val="0"/>
                        </a:spcAft>
                      </a:pPr>
                      <a:r>
                        <a:rPr lang="en-US" sz="1200" dirty="0">
                          <a:effectLst/>
                        </a:rPr>
                        <a:t>2143.5 ± 114.21</a:t>
                      </a:r>
                      <a:endParaRPr lang="en-US" sz="1100" dirty="0">
                        <a:effectLst/>
                        <a:latin typeface="Calibri"/>
                        <a:ea typeface="Calibri"/>
                        <a:cs typeface="Times New Roman"/>
                      </a:endParaRPr>
                    </a:p>
                  </a:txBody>
                  <a:tcPr marL="66169" marR="66169" marT="0" marB="0"/>
                </a:tc>
              </a:tr>
            </a:tbl>
          </a:graphicData>
        </a:graphic>
      </p:graphicFrame>
      <p:sp>
        <p:nvSpPr>
          <p:cNvPr id="7" name="Oval 6"/>
          <p:cNvSpPr/>
          <p:nvPr/>
        </p:nvSpPr>
        <p:spPr>
          <a:xfrm>
            <a:off x="4038600" y="3048000"/>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2400" y="4953000"/>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62400" y="5334000"/>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0" y="6096000"/>
            <a:ext cx="3610925" cy="276999"/>
          </a:xfrm>
          <a:prstGeom prst="rect">
            <a:avLst/>
          </a:prstGeom>
          <a:noFill/>
        </p:spPr>
        <p:txBody>
          <a:bodyPr wrap="none" rtlCol="0">
            <a:spAutoFit/>
          </a:bodyPr>
          <a:lstStyle/>
          <a:p>
            <a:r>
              <a:rPr lang="en-US" sz="1200" dirty="0"/>
              <a:t>All data are shown as mean (n=3) ± standard deviation </a:t>
            </a:r>
          </a:p>
        </p:txBody>
      </p:sp>
    </p:spTree>
    <p:extLst>
      <p:ext uri="{BB962C8B-B14F-4D97-AF65-F5344CB8AC3E}">
        <p14:creationId xmlns:p14="http://schemas.microsoft.com/office/powerpoint/2010/main" val="86464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143000"/>
          </a:xfrm>
        </p:spPr>
        <p:txBody>
          <a:bodyPr/>
          <a:lstStyle/>
          <a:p>
            <a:r>
              <a:rPr lang="en-US" dirty="0" smtClean="0">
                <a:solidFill>
                  <a:schemeClr val="accent6">
                    <a:lumMod val="50000"/>
                  </a:schemeClr>
                </a:solidFill>
              </a:rPr>
              <a:t>Experimental design</a:t>
            </a:r>
            <a:endParaRPr lang="en-US" dirty="0">
              <a:solidFill>
                <a:schemeClr val="accent6">
                  <a:lumMod val="50000"/>
                </a:schemeClr>
              </a:solidFill>
            </a:endParaRPr>
          </a:p>
        </p:txBody>
      </p:sp>
      <p:sp>
        <p:nvSpPr>
          <p:cNvPr id="6" name="Rectangle 5"/>
          <p:cNvSpPr/>
          <p:nvPr/>
        </p:nvSpPr>
        <p:spPr>
          <a:xfrm>
            <a:off x="3657600" y="1143000"/>
            <a:ext cx="5181600" cy="4524315"/>
          </a:xfrm>
          <a:prstGeom prst="rect">
            <a:avLst/>
          </a:prstGeom>
        </p:spPr>
        <p:txBody>
          <a:bodyPr wrap="square">
            <a:spAutoFit/>
          </a:bodyPr>
          <a:lstStyle/>
          <a:p>
            <a:pPr marL="285750" indent="-285750">
              <a:buFont typeface="Arial" panose="020B0604020202020204" pitchFamily="34" charset="0"/>
              <a:buChar char="•"/>
            </a:pPr>
            <a:r>
              <a:rPr lang="en-US" sz="2400" dirty="0"/>
              <a:t>W</a:t>
            </a:r>
            <a:r>
              <a:rPr lang="en-US" sz="2400" dirty="0" smtClean="0"/>
              <a:t>ooden platforms (4’ x 3’ </a:t>
            </a:r>
            <a:r>
              <a:rPr lang="en-US" sz="2400" dirty="0"/>
              <a:t>× </a:t>
            </a:r>
            <a:r>
              <a:rPr lang="en-US" sz="2400" dirty="0" smtClean="0"/>
              <a:t>I’) </a:t>
            </a:r>
          </a:p>
          <a:p>
            <a:pPr marL="285750" indent="-285750">
              <a:buFont typeface="Arial" panose="020B0604020202020204" pitchFamily="34" charset="0"/>
              <a:buChar char="•"/>
            </a:pPr>
            <a:r>
              <a:rPr lang="en-US" sz="2400" dirty="0" smtClean="0"/>
              <a:t>5 </a:t>
            </a:r>
            <a:r>
              <a:rPr lang="en-US" sz="2400" dirty="0"/>
              <a:t>inches of play </a:t>
            </a:r>
            <a:r>
              <a:rPr lang="en-US" sz="2400" dirty="0" smtClean="0"/>
              <a:t>sand</a:t>
            </a:r>
          </a:p>
          <a:p>
            <a:pPr marL="285750" indent="-285750">
              <a:buFont typeface="Arial" panose="020B0604020202020204" pitchFamily="34" charset="0"/>
              <a:buChar char="•"/>
            </a:pPr>
            <a:r>
              <a:rPr lang="en-US" sz="2400" dirty="0" smtClean="0"/>
              <a:t>5 </a:t>
            </a:r>
            <a:r>
              <a:rPr lang="en-US" sz="2400" dirty="0"/>
              <a:t>inches of contaminated </a:t>
            </a:r>
            <a:r>
              <a:rPr lang="en-US" sz="2400" dirty="0" smtClean="0"/>
              <a:t>soil</a:t>
            </a:r>
          </a:p>
          <a:p>
            <a:pPr marL="285750" indent="-285750">
              <a:buFont typeface="Arial" panose="020B0604020202020204" pitchFamily="34" charset="0"/>
              <a:buChar char="•"/>
            </a:pPr>
            <a:r>
              <a:rPr lang="en-US" sz="2400" dirty="0" smtClean="0"/>
              <a:t>2 platforms from each site</a:t>
            </a:r>
          </a:p>
          <a:p>
            <a:pPr marL="742950" lvl="1" indent="-285750">
              <a:buFont typeface="Arial" panose="020B0604020202020204" pitchFamily="34" charset="0"/>
              <a:buChar char="•"/>
            </a:pPr>
            <a:r>
              <a:rPr lang="en-US" sz="2400" dirty="0" err="1" smtClean="0"/>
              <a:t>Vetiver</a:t>
            </a:r>
            <a:r>
              <a:rPr lang="en-US" sz="2400" dirty="0" smtClean="0"/>
              <a:t> grass</a:t>
            </a:r>
          </a:p>
          <a:p>
            <a:pPr marL="742950" lvl="1" indent="-285750">
              <a:buFont typeface="Arial" panose="020B0604020202020204" pitchFamily="34" charset="0"/>
              <a:buChar char="•"/>
            </a:pPr>
            <a:r>
              <a:rPr lang="en-US" sz="2400" dirty="0" smtClean="0"/>
              <a:t>Fescue grass</a:t>
            </a:r>
          </a:p>
          <a:p>
            <a:pPr marL="742950" lvl="1" indent="-285750">
              <a:buFont typeface="Arial" panose="020B0604020202020204" pitchFamily="34" charset="0"/>
              <a:buChar char="•"/>
            </a:pPr>
            <a:r>
              <a:rPr lang="en-US" sz="2400" dirty="0" smtClean="0"/>
              <a:t>No plant control</a:t>
            </a:r>
          </a:p>
          <a:p>
            <a:pPr marL="285750" lvl="1" indent="-285750">
              <a:buFont typeface="Arial" panose="020B0604020202020204" pitchFamily="34" charset="0"/>
              <a:buChar char="•"/>
            </a:pPr>
            <a:r>
              <a:rPr lang="en-US" sz="2400" dirty="0" smtClean="0"/>
              <a:t>Plants were grown for 3 months</a:t>
            </a:r>
          </a:p>
          <a:p>
            <a:pPr marL="285750" lvl="1" indent="-285750">
              <a:buFont typeface="Arial" panose="020B0604020202020204" pitchFamily="34" charset="0"/>
              <a:buChar char="•"/>
            </a:pPr>
            <a:r>
              <a:rPr lang="en-US" sz="2400" dirty="0" smtClean="0"/>
              <a:t>10 </a:t>
            </a:r>
            <a:r>
              <a:rPr lang="en-US" sz="2400" dirty="0" err="1" smtClean="0"/>
              <a:t>mmol</a:t>
            </a:r>
            <a:r>
              <a:rPr lang="en-US" sz="2400" dirty="0" smtClean="0"/>
              <a:t>/kg EDDS was applied </a:t>
            </a:r>
          </a:p>
          <a:p>
            <a:pPr marL="285750" lvl="1" indent="-285750">
              <a:buFont typeface="Arial" panose="020B0604020202020204" pitchFamily="34" charset="0"/>
              <a:buChar char="•"/>
            </a:pPr>
            <a:r>
              <a:rPr lang="en-US" sz="2400" dirty="0" smtClean="0"/>
              <a:t>Soil</a:t>
            </a:r>
            <a:r>
              <a:rPr lang="en-US" sz="2400" dirty="0"/>
              <a:t>, plant and leachate sample were </a:t>
            </a:r>
            <a:r>
              <a:rPr lang="en-US" sz="2400" dirty="0" smtClean="0"/>
              <a:t>collected before and 15 d after EDDS application and analyzed for lead. </a:t>
            </a:r>
            <a:endParaRPr lang="en-US" sz="2400" dirty="0"/>
          </a:p>
        </p:txBody>
      </p:sp>
      <p:pic>
        <p:nvPicPr>
          <p:cNvPr id="9" name="Picture 8" descr="IMG_1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2895600" cy="2527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2895599"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75211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Text Box 4"/>
          <p:cNvSpPr txBox="1">
            <a:spLocks noChangeArrowheads="1"/>
          </p:cNvSpPr>
          <p:nvPr/>
        </p:nvSpPr>
        <p:spPr bwMode="auto">
          <a:xfrm>
            <a:off x="-609600" y="914400"/>
            <a:ext cx="6400800" cy="5478423"/>
          </a:xfrm>
          <a:prstGeom prst="rect">
            <a:avLst/>
          </a:prstGeom>
          <a:noFill/>
          <a:ln w="9525">
            <a:noFill/>
            <a:miter lim="800000"/>
            <a:headEnd/>
            <a:tailEnd/>
          </a:ln>
        </p:spPr>
        <p:txBody>
          <a:bodyPr wrap="square">
            <a:spAutoFit/>
          </a:bodyPr>
          <a:lstStyle/>
          <a:p>
            <a:pPr marL="285750" indent="-285750">
              <a:buFont typeface="Arial" pitchFamily="34" charset="0"/>
              <a:buChar char="•"/>
            </a:pPr>
            <a:endParaRPr lang="en-US" b="1" dirty="0"/>
          </a:p>
          <a:p>
            <a:pPr marL="800100" lvl="1" indent="-342900">
              <a:buSzPct val="130000"/>
              <a:buFont typeface="Arial" pitchFamily="34" charset="0"/>
              <a:buChar char="•"/>
            </a:pPr>
            <a:endParaRPr lang="en-US" sz="2400" dirty="0">
              <a:latin typeface="Verdana" pitchFamily="34" charset="0"/>
            </a:endParaRPr>
          </a:p>
          <a:p>
            <a:pPr marL="1714500" lvl="3" indent="-342900">
              <a:buClr>
                <a:srgbClr val="7030A0"/>
              </a:buClr>
              <a:buSzPct val="150000"/>
              <a:buFont typeface="Arial" panose="020B0604020202020204" pitchFamily="34" charset="0"/>
              <a:buChar char="•"/>
            </a:pPr>
            <a:r>
              <a:rPr lang="en-US" sz="2800" dirty="0" smtClean="0">
                <a:latin typeface="Calibri" panose="020F0502020204030204" pitchFamily="34" charset="0"/>
              </a:rPr>
              <a:t>CDC lowered </a:t>
            </a:r>
            <a:r>
              <a:rPr lang="en-US" sz="2800" dirty="0">
                <a:latin typeface="Calibri" panose="020F0502020204030204" pitchFamily="34" charset="0"/>
              </a:rPr>
              <a:t>the reference elevated blood lead level </a:t>
            </a:r>
            <a:r>
              <a:rPr lang="en-US" sz="2800" dirty="0" smtClean="0">
                <a:latin typeface="Calibri" panose="020F0502020204030204" pitchFamily="34" charset="0"/>
              </a:rPr>
              <a:t>(EBLL) for </a:t>
            </a:r>
            <a:r>
              <a:rPr lang="en-US" sz="2800" dirty="0">
                <a:latin typeface="Calibri" panose="020F0502020204030204" pitchFamily="34" charset="0"/>
              </a:rPr>
              <a:t>children from 10μg/</a:t>
            </a:r>
            <a:r>
              <a:rPr lang="en-US" sz="2800" dirty="0" err="1">
                <a:latin typeface="Calibri" panose="020F0502020204030204" pitchFamily="34" charset="0"/>
              </a:rPr>
              <a:t>dL</a:t>
            </a:r>
            <a:r>
              <a:rPr lang="en-US" sz="2800" dirty="0">
                <a:latin typeface="Calibri" panose="020F0502020204030204" pitchFamily="34" charset="0"/>
              </a:rPr>
              <a:t> to </a:t>
            </a:r>
            <a:r>
              <a:rPr lang="en-US" sz="2800" dirty="0" smtClean="0">
                <a:latin typeface="Calibri" panose="020F0502020204030204" pitchFamily="34" charset="0"/>
              </a:rPr>
              <a:t>5µg/</a:t>
            </a:r>
            <a:r>
              <a:rPr lang="en-US" sz="2800" dirty="0" err="1" smtClean="0">
                <a:latin typeface="Calibri" panose="020F0502020204030204" pitchFamily="34" charset="0"/>
              </a:rPr>
              <a:t>dL</a:t>
            </a:r>
            <a:r>
              <a:rPr lang="en-US" sz="2800" dirty="0" smtClean="0">
                <a:latin typeface="Calibri" panose="020F0502020204030204" pitchFamily="34" charset="0"/>
              </a:rPr>
              <a:t> in 2012.</a:t>
            </a:r>
          </a:p>
          <a:p>
            <a:pPr marL="1714500" lvl="3" indent="-342900">
              <a:buClr>
                <a:srgbClr val="7030A0"/>
              </a:buClr>
              <a:buSzPct val="150000"/>
              <a:buFont typeface="Arial" panose="020B0604020202020204" pitchFamily="34" charset="0"/>
              <a:buChar char="•"/>
            </a:pPr>
            <a:r>
              <a:rPr lang="en-US" sz="2800" dirty="0" smtClean="0">
                <a:latin typeface="Calibri" panose="020F0502020204030204" pitchFamily="34" charset="0"/>
              </a:rPr>
              <a:t>Soil </a:t>
            </a:r>
            <a:r>
              <a:rPr lang="en-US" sz="2800" dirty="0">
                <a:latin typeface="Calibri" panose="020F0502020204030204" pitchFamily="34" charset="0"/>
              </a:rPr>
              <a:t>and house dust </a:t>
            </a:r>
            <a:r>
              <a:rPr lang="en-US" sz="2800" dirty="0" smtClean="0">
                <a:latin typeface="Calibri" panose="020F0502020204030204" pitchFamily="34" charset="0"/>
              </a:rPr>
              <a:t>in pre-1978 homes are </a:t>
            </a:r>
            <a:r>
              <a:rPr lang="en-US" sz="2800" dirty="0">
                <a:latin typeface="Calibri" panose="020F0502020204030204" pitchFamily="34" charset="0"/>
              </a:rPr>
              <a:t>the principal sources of lead absorption among </a:t>
            </a:r>
            <a:r>
              <a:rPr lang="en-US" sz="2800" dirty="0" smtClean="0">
                <a:latin typeface="Calibri" panose="020F0502020204030204" pitchFamily="34" charset="0"/>
              </a:rPr>
              <a:t>children.</a:t>
            </a:r>
          </a:p>
          <a:p>
            <a:pPr marL="1714500" lvl="3" indent="-342900">
              <a:buClr>
                <a:srgbClr val="7030A0"/>
              </a:buClr>
              <a:buSzPct val="150000"/>
              <a:buFont typeface="Arial" panose="020B0604020202020204" pitchFamily="34" charset="0"/>
              <a:buChar char="•"/>
            </a:pPr>
            <a:r>
              <a:rPr lang="en-US" sz="2800" dirty="0" smtClean="0">
                <a:latin typeface="Calibri" panose="020F0502020204030204" pitchFamily="34" charset="0"/>
              </a:rPr>
              <a:t>Traditional </a:t>
            </a:r>
            <a:r>
              <a:rPr lang="en-US" sz="2800" dirty="0">
                <a:latin typeface="Calibri" panose="020F0502020204030204" pitchFamily="34" charset="0"/>
              </a:rPr>
              <a:t>methods of soil remediation are expensive and unrealistic for residential soils. </a:t>
            </a:r>
            <a:endParaRPr lang="en-US" sz="2800" b="1" dirty="0">
              <a:latin typeface="Cambria" pitchFamily="18" charset="0"/>
            </a:endParaRPr>
          </a:p>
        </p:txBody>
      </p:sp>
      <p:sp>
        <p:nvSpPr>
          <p:cNvPr id="44043" name="Text Box 8"/>
          <p:cNvSpPr txBox="1">
            <a:spLocks noChangeArrowheads="1"/>
          </p:cNvSpPr>
          <p:nvPr/>
        </p:nvSpPr>
        <p:spPr bwMode="auto">
          <a:xfrm>
            <a:off x="990600" y="609600"/>
            <a:ext cx="3055132" cy="769441"/>
          </a:xfrm>
          <a:prstGeom prst="rect">
            <a:avLst/>
          </a:prstGeom>
          <a:noFill/>
          <a:ln w="9525">
            <a:noFill/>
            <a:miter lim="800000"/>
            <a:headEnd/>
            <a:tailEnd/>
          </a:ln>
        </p:spPr>
        <p:txBody>
          <a:bodyPr wrap="none">
            <a:spAutoFit/>
          </a:bodyPr>
          <a:lstStyle/>
          <a:p>
            <a:r>
              <a:rPr lang="en-US" sz="4400" dirty="0" smtClean="0">
                <a:solidFill>
                  <a:schemeClr val="accent6">
                    <a:lumMod val="50000"/>
                  </a:schemeClr>
                </a:solidFill>
                <a:latin typeface="Calibri" panose="020F0502020204030204" pitchFamily="34" charset="0"/>
              </a:rPr>
              <a:t>Lead toxicity</a:t>
            </a:r>
            <a:endParaRPr lang="en-US" sz="4400" dirty="0">
              <a:solidFill>
                <a:schemeClr val="accent6">
                  <a:lumMod val="50000"/>
                </a:schemeClr>
              </a:solidFill>
              <a:latin typeface="Calibri" panose="020F0502020204030204" pitchFamily="34" charset="0"/>
            </a:endParaRPr>
          </a:p>
        </p:txBody>
      </p:sp>
      <p:graphicFrame>
        <p:nvGraphicFramePr>
          <p:cNvPr id="44041" name="Object 9"/>
          <p:cNvGraphicFramePr>
            <a:graphicFrameLocks noChangeAspect="1"/>
          </p:cNvGraphicFramePr>
          <p:nvPr>
            <p:extLst>
              <p:ext uri="{D42A27DB-BD31-4B8C-83A1-F6EECF244321}">
                <p14:modId xmlns:p14="http://schemas.microsoft.com/office/powerpoint/2010/main" val="1443416167"/>
              </p:ext>
            </p:extLst>
          </p:nvPr>
        </p:nvGraphicFramePr>
        <p:xfrm>
          <a:off x="5943600" y="228600"/>
          <a:ext cx="3043238" cy="3505200"/>
        </p:xfrm>
        <a:graphic>
          <a:graphicData uri="http://schemas.openxmlformats.org/presentationml/2006/ole">
            <mc:AlternateContent xmlns:mc="http://schemas.openxmlformats.org/markup-compatibility/2006">
              <mc:Choice xmlns:v="urn:schemas-microsoft-com:vml" Requires="v">
                <p:oleObj spid="_x0000_s2084" name="Bitmap Image" r:id="rId4" imgW="3533333" imgH="4296375" progId="PBrush">
                  <p:embed/>
                </p:oleObj>
              </mc:Choice>
              <mc:Fallback>
                <p:oleObj name="Bitmap Image" r:id="rId4" imgW="3533333" imgH="429637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28600"/>
                        <a:ext cx="3043238" cy="35052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alpha val="2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4" name="Rectangle 16"/>
          <p:cNvSpPr>
            <a:spLocks noChangeArrowheads="1"/>
          </p:cNvSpPr>
          <p:nvPr/>
        </p:nvSpPr>
        <p:spPr bwMode="auto">
          <a:xfrm>
            <a:off x="5943600" y="3810000"/>
            <a:ext cx="2057400" cy="304800"/>
          </a:xfrm>
          <a:prstGeom prst="rect">
            <a:avLst/>
          </a:prstGeom>
          <a:solidFill>
            <a:schemeClr val="bg1"/>
          </a:solidFill>
          <a:ln w="9525">
            <a:noFill/>
            <a:miter lim="800000"/>
            <a:headEnd/>
            <a:tailEnd/>
          </a:ln>
        </p:spPr>
        <p:txBody>
          <a:bodyPr wrap="none" anchor="ctr"/>
          <a:lstStyle/>
          <a:p>
            <a:pPr algn="ctr">
              <a:lnSpc>
                <a:spcPct val="101000"/>
              </a:lnSpc>
              <a:buClr>
                <a:srgbClr val="FFFFFF"/>
              </a:buClr>
              <a:buSzPct val="100000"/>
              <a:buFont typeface="Times New Roman" pitchFamily="18" charset="0"/>
              <a:buNone/>
            </a:pPr>
            <a:r>
              <a:rPr lang="en-US" sz="1400" dirty="0">
                <a:solidFill>
                  <a:srgbClr val="000099"/>
                </a:solidFill>
                <a:latin typeface="Times New Roman" pitchFamily="18" charset="0"/>
              </a:rPr>
              <a:t>http://www.epa.gov/lead/</a:t>
            </a:r>
          </a:p>
        </p:txBody>
      </p:sp>
    </p:spTree>
    <p:extLst>
      <p:ext uri="{BB962C8B-B14F-4D97-AF65-F5344CB8AC3E}">
        <p14:creationId xmlns:p14="http://schemas.microsoft.com/office/powerpoint/2010/main" val="486184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6">
                    <a:lumMod val="50000"/>
                  </a:schemeClr>
                </a:solidFill>
              </a:rPr>
              <a:t>Vetiver</a:t>
            </a:r>
            <a:r>
              <a:rPr lang="en-US" dirty="0" smtClean="0">
                <a:solidFill>
                  <a:schemeClr val="accent6">
                    <a:lumMod val="50000"/>
                  </a:schemeClr>
                </a:solidFill>
              </a:rPr>
              <a:t> and fescue </a:t>
            </a:r>
            <a:r>
              <a:rPr lang="en-US" dirty="0">
                <a:solidFill>
                  <a:schemeClr val="accent6">
                    <a:lumMod val="50000"/>
                  </a:schemeClr>
                </a:solidFill>
              </a:rPr>
              <a:t>g</a:t>
            </a:r>
            <a:r>
              <a:rPr lang="en-US" dirty="0" smtClean="0">
                <a:solidFill>
                  <a:schemeClr val="accent6">
                    <a:lumMod val="50000"/>
                  </a:schemeClr>
                </a:solidFill>
              </a:rPr>
              <a:t>rass </a:t>
            </a:r>
            <a:r>
              <a:rPr lang="en-US" dirty="0">
                <a:solidFill>
                  <a:schemeClr val="accent6">
                    <a:lumMod val="50000"/>
                  </a:schemeClr>
                </a:solidFill>
              </a:rPr>
              <a:t>p</a:t>
            </a:r>
            <a:r>
              <a:rPr lang="en-US" dirty="0" smtClean="0">
                <a:solidFill>
                  <a:schemeClr val="accent6">
                    <a:lumMod val="50000"/>
                  </a:schemeClr>
                </a:solidFill>
              </a:rPr>
              <a:t>latforms</a:t>
            </a:r>
            <a:endParaRPr lang="en-US" dirty="0">
              <a:solidFill>
                <a:schemeClr val="accent6">
                  <a:lumMod val="50000"/>
                </a:schemeClr>
              </a:solidFill>
            </a:endParaRPr>
          </a:p>
        </p:txBody>
      </p:sp>
      <p:grpSp>
        <p:nvGrpSpPr>
          <p:cNvPr id="6" name="Group 5"/>
          <p:cNvGrpSpPr>
            <a:grpSpLocks/>
          </p:cNvGrpSpPr>
          <p:nvPr/>
        </p:nvGrpSpPr>
        <p:grpSpPr bwMode="auto">
          <a:xfrm>
            <a:off x="914400" y="1905000"/>
            <a:ext cx="7086600" cy="2743200"/>
            <a:chOff x="1570" y="9212"/>
            <a:chExt cx="9301" cy="3853"/>
          </a:xfrm>
        </p:grpSpPr>
        <p:pic>
          <p:nvPicPr>
            <p:cNvPr id="7" name="Picture 6" descr="IMG_18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62" y="8933"/>
              <a:ext cx="3840" cy="4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 y="9212"/>
              <a:ext cx="4632" cy="3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1955032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EDDS application </a:t>
            </a:r>
            <a:endParaRPr lang="en-US" dirty="0">
              <a:solidFill>
                <a:schemeClr val="accent6">
                  <a:lumMod val="50000"/>
                </a:schemeClr>
              </a:solidFill>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18754"/>
          <a:stretch/>
        </p:blipFill>
        <p:spPr bwMode="auto">
          <a:xfrm>
            <a:off x="4735830" y="2033270"/>
            <a:ext cx="2901315" cy="2790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l="21118"/>
          <a:stretch/>
        </p:blipFill>
        <p:spPr bwMode="auto">
          <a:xfrm>
            <a:off x="1506855" y="2081530"/>
            <a:ext cx="3057525"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410723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Soil Erosion from Platforms</a:t>
            </a:r>
            <a:endParaRPr lang="en-US" dirty="0">
              <a:solidFill>
                <a:schemeClr val="accent6">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98163159"/>
              </p:ext>
            </p:extLst>
          </p:nvPr>
        </p:nvGraphicFramePr>
        <p:xfrm>
          <a:off x="2133600" y="2057400"/>
          <a:ext cx="4648200" cy="3227070"/>
        </p:xfrm>
        <a:graphic>
          <a:graphicData uri="http://schemas.openxmlformats.org/drawingml/2006/table">
            <a:tbl>
              <a:tblPr firstRow="1" firstCol="1" bandRow="1">
                <a:tableStyleId>{9D7B26C5-4107-4FEC-AEDC-1716B250A1EF}</a:tableStyleId>
              </a:tblPr>
              <a:tblGrid>
                <a:gridCol w="533400"/>
                <a:gridCol w="1790700"/>
                <a:gridCol w="946856"/>
                <a:gridCol w="1377244"/>
              </a:tblGrid>
              <a:tr h="374269">
                <a:tc>
                  <a:txBody>
                    <a:bodyPr/>
                    <a:lstStyle/>
                    <a:p>
                      <a:pPr marL="0" marR="0">
                        <a:lnSpc>
                          <a:spcPct val="115000"/>
                        </a:lnSpc>
                        <a:spcBef>
                          <a:spcPts val="0"/>
                        </a:spcBef>
                        <a:spcAft>
                          <a:spcPts val="0"/>
                        </a:spcAft>
                      </a:pPr>
                      <a:r>
                        <a:rPr lang="en-US" sz="1200" dirty="0">
                          <a:effectLst/>
                        </a:rPr>
                        <a:t>S. No</a:t>
                      </a:r>
                      <a:endParaRPr lang="en-US" sz="1100" dirty="0">
                        <a:effectLst/>
                        <a:latin typeface="Calibri"/>
                        <a:ea typeface="Calibri"/>
                        <a:cs typeface="Times New Roman"/>
                      </a:endParaRPr>
                    </a:p>
                  </a:txBody>
                  <a:tcPr marL="68580" marR="68580" marT="0" marB="0"/>
                </a:tc>
                <a:tc gridSpan="2">
                  <a:txBody>
                    <a:bodyPr/>
                    <a:lstStyle/>
                    <a:p>
                      <a:pPr marL="0" marR="0">
                        <a:lnSpc>
                          <a:spcPct val="115000"/>
                        </a:lnSpc>
                        <a:spcBef>
                          <a:spcPts val="0"/>
                        </a:spcBef>
                        <a:spcAft>
                          <a:spcPts val="0"/>
                        </a:spcAft>
                      </a:pPr>
                      <a:r>
                        <a:rPr lang="en-US" sz="1200">
                          <a:effectLst/>
                        </a:rPr>
                        <a:t>Soil </a:t>
                      </a: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1200">
                          <a:effectLst/>
                        </a:rPr>
                        <a:t>Erosion (Kg)</a:t>
                      </a:r>
                      <a:endParaRPr lang="en-US" sz="1100">
                        <a:effectLst/>
                        <a:latin typeface="Calibri"/>
                        <a:ea typeface="Calibri"/>
                        <a:cs typeface="Times New Roman"/>
                      </a:endParaRPr>
                    </a:p>
                  </a:txBody>
                  <a:tcPr marL="68580" marR="68580" marT="0" marB="0"/>
                </a:tc>
              </a:tr>
              <a:tr h="374269">
                <a:tc>
                  <a:txBody>
                    <a:bodyPr/>
                    <a:lstStyle/>
                    <a:p>
                      <a:pPr marL="0" marR="0">
                        <a:lnSpc>
                          <a:spcPct val="115000"/>
                        </a:lnSpc>
                        <a:spcBef>
                          <a:spcPts val="0"/>
                        </a:spcBef>
                        <a:spcAft>
                          <a:spcPts val="0"/>
                        </a:spcAft>
                      </a:pPr>
                      <a:r>
                        <a:rPr lang="en-US" sz="1200" dirty="0">
                          <a:effectLst/>
                        </a:rPr>
                        <a:t>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err="1" smtClean="0">
                          <a:effectLst/>
                        </a:rPr>
                        <a:t>Vetiver</a:t>
                      </a:r>
                      <a:r>
                        <a:rPr lang="en-US" sz="1400" baseline="0" dirty="0" smtClean="0">
                          <a:effectLst/>
                        </a:rPr>
                        <a:t> platform</a:t>
                      </a: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Bailey</a:t>
                      </a:r>
                      <a:r>
                        <a:rPr lang="en-US" sz="1400" baseline="0" dirty="0" smtClean="0">
                          <a:effectLst/>
                        </a:rPr>
                        <a:t> </a:t>
                      </a:r>
                      <a:endParaRPr lang="en-US" sz="14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0.05</a:t>
                      </a:r>
                      <a:endParaRPr lang="en-US" sz="1400">
                        <a:effectLst/>
                        <a:latin typeface="+mn-lt"/>
                        <a:ea typeface="Calibri"/>
                        <a:cs typeface="Times New Roman"/>
                      </a:endParaRPr>
                    </a:p>
                  </a:txBody>
                  <a:tcPr marL="68580" marR="68580" marT="0" marB="0"/>
                </a:tc>
              </a:tr>
              <a:tr h="374269">
                <a:tc>
                  <a:txBody>
                    <a:bodyPr/>
                    <a:lstStyle/>
                    <a:p>
                      <a:endParaRPr lang="en-US" dirty="0"/>
                    </a:p>
                  </a:txBody>
                  <a:tcPr marL="68580" marR="68580" marT="0" marB="0"/>
                </a:tc>
                <a:tc>
                  <a:txBody>
                    <a:bodyPr/>
                    <a:lstStyle/>
                    <a:p>
                      <a:endParaRPr lang="en-US" sz="1400" dirty="0">
                        <a:latin typeface="+mn-lt"/>
                      </a:endParaRPr>
                    </a:p>
                  </a:txBody>
                  <a:tcPr marL="68580" marR="68580" marT="0" marB="0"/>
                </a:tc>
                <a:tc>
                  <a:txBody>
                    <a:bodyPr/>
                    <a:lstStyle/>
                    <a:p>
                      <a:pPr marL="0" marR="0">
                        <a:lnSpc>
                          <a:spcPct val="115000"/>
                        </a:lnSpc>
                        <a:spcBef>
                          <a:spcPts val="0"/>
                        </a:spcBef>
                        <a:spcAft>
                          <a:spcPts val="0"/>
                        </a:spcAft>
                      </a:pPr>
                      <a:r>
                        <a:rPr lang="en-US" sz="1400" dirty="0" smtClean="0">
                          <a:effectLst/>
                        </a:rPr>
                        <a:t>Craig</a:t>
                      </a:r>
                      <a:endParaRPr lang="en-US" sz="14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0.06</a:t>
                      </a:r>
                      <a:endParaRPr lang="en-US" sz="1400" dirty="0" smtClean="0">
                        <a:effectLst/>
                        <a:latin typeface="+mn-lt"/>
                      </a:endParaRPr>
                    </a:p>
                  </a:txBody>
                  <a:tcPr marL="68580" marR="68580" marT="0" marB="0"/>
                </a:tc>
              </a:tr>
              <a:tr h="374269">
                <a:tc>
                  <a:txBody>
                    <a:bodyPr/>
                    <a:lstStyle/>
                    <a:p>
                      <a:pPr marL="0" marR="0">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Hackberry</a:t>
                      </a:r>
                      <a:endParaRPr lang="en-US" sz="14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0.08</a:t>
                      </a:r>
                    </a:p>
                    <a:p>
                      <a:pPr marL="0" marR="0" algn="ctr">
                        <a:lnSpc>
                          <a:spcPct val="115000"/>
                        </a:lnSpc>
                        <a:spcBef>
                          <a:spcPts val="0"/>
                        </a:spcBef>
                        <a:spcAft>
                          <a:spcPts val="0"/>
                        </a:spcAft>
                      </a:pPr>
                      <a:endParaRPr lang="en-US" sz="1400" dirty="0">
                        <a:effectLst/>
                        <a:latin typeface="+mn-lt"/>
                        <a:ea typeface="Calibri"/>
                        <a:cs typeface="Times New Roman"/>
                      </a:endParaRPr>
                    </a:p>
                  </a:txBody>
                  <a:tcPr marL="68580" marR="68580" marT="0" marB="0"/>
                </a:tc>
              </a:tr>
              <a:tr h="374269">
                <a:tc>
                  <a:txBody>
                    <a:bodyPr/>
                    <a:lstStyle/>
                    <a:p>
                      <a:pPr marL="0" marR="0">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Fescue</a:t>
                      </a:r>
                      <a:r>
                        <a:rPr lang="en-US" sz="1400" baseline="0" dirty="0" smtClean="0">
                          <a:effectLst/>
                        </a:rPr>
                        <a:t> grass platform</a:t>
                      </a: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Craig</a:t>
                      </a:r>
                      <a:endParaRPr lang="en-US" sz="14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0.18</a:t>
                      </a:r>
                      <a:endParaRPr lang="en-US" sz="1400" dirty="0">
                        <a:effectLst/>
                        <a:latin typeface="+mn-lt"/>
                        <a:ea typeface="Calibri"/>
                        <a:cs typeface="Times New Roman"/>
                      </a:endParaRPr>
                    </a:p>
                  </a:txBody>
                  <a:tcPr marL="68580" marR="68580" marT="0" marB="0"/>
                </a:tc>
              </a:tr>
              <a:tr h="374269">
                <a:tc>
                  <a:txBody>
                    <a:bodyPr/>
                    <a:lstStyle/>
                    <a:p>
                      <a:pPr marL="0" marR="0">
                        <a:lnSpc>
                          <a:spcPct val="115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Bailey</a:t>
                      </a:r>
                      <a:endParaRPr lang="en-US" sz="14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0.14</a:t>
                      </a:r>
                      <a:endParaRPr lang="en-US" sz="1400" dirty="0">
                        <a:effectLst/>
                        <a:latin typeface="+mn-lt"/>
                        <a:ea typeface="Calibri"/>
                        <a:cs typeface="Times New Roman"/>
                      </a:endParaRPr>
                    </a:p>
                  </a:txBody>
                  <a:tcPr marL="68580" marR="68580" marT="0" marB="0"/>
                </a:tc>
              </a:tr>
              <a:tr h="374269">
                <a:tc>
                  <a:txBody>
                    <a:bodyPr/>
                    <a:lstStyle/>
                    <a:p>
                      <a:pPr marL="0" marR="0">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4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rPr>
                        <a:t>Hackberry</a:t>
                      </a:r>
                      <a:endParaRPr lang="en-US" sz="14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0.21</a:t>
                      </a:r>
                      <a:endParaRPr lang="en-US" sz="1400" dirty="0">
                        <a:effectLst/>
                        <a:latin typeface="+mn-lt"/>
                        <a:ea typeface="Calibri"/>
                        <a:cs typeface="Times New Roman"/>
                      </a:endParaRPr>
                    </a:p>
                  </a:txBody>
                  <a:tcPr marL="68580" marR="68580" marT="0" marB="0"/>
                </a:tc>
              </a:tr>
              <a:tr h="374269">
                <a:tc>
                  <a:txBody>
                    <a:bodyPr/>
                    <a:lstStyle/>
                    <a:p>
                      <a:pPr marL="0" marR="0">
                        <a:lnSpc>
                          <a:spcPct val="115000"/>
                        </a:lnSpc>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Control </a:t>
                      </a:r>
                      <a:r>
                        <a:rPr lang="en-US" sz="1400" dirty="0" smtClean="0">
                          <a:effectLst/>
                        </a:rPr>
                        <a:t>(no</a:t>
                      </a:r>
                      <a:r>
                        <a:rPr lang="en-US" sz="1400" baseline="0" dirty="0" smtClean="0">
                          <a:effectLst/>
                        </a:rPr>
                        <a:t> plant) platform</a:t>
                      </a:r>
                      <a:endParaRPr lang="en-US" sz="1400" dirty="0">
                        <a:effectLst/>
                        <a:latin typeface="+mn-lt"/>
                        <a:ea typeface="Calibri"/>
                        <a:cs typeface="Times New Roman"/>
                      </a:endParaRPr>
                    </a:p>
                  </a:txBody>
                  <a:tcPr marL="68580" marR="68580" marT="0" marB="0"/>
                </a:tc>
                <a:tc>
                  <a:txBody>
                    <a:bodyPr/>
                    <a:lstStyle/>
                    <a:p>
                      <a:pPr marL="457200" marR="0" lvl="1" indent="0" algn="ctr">
                        <a:lnSpc>
                          <a:spcPct val="115000"/>
                        </a:lnSpc>
                        <a:spcBef>
                          <a:spcPts val="0"/>
                        </a:spcBef>
                        <a:spcAft>
                          <a:spcPts val="0"/>
                        </a:spcAft>
                        <a:buFont typeface="+mj-lt"/>
                        <a:buNone/>
                        <a:tabLst>
                          <a:tab pos="571500" algn="l"/>
                          <a:tab pos="628650" algn="l"/>
                          <a:tab pos="857250" algn="l"/>
                        </a:tabLst>
                      </a:pPr>
                      <a:r>
                        <a:rPr lang="en-US" sz="1400" dirty="0" smtClean="0">
                          <a:effectLst/>
                        </a:rPr>
                        <a:t>               </a:t>
                      </a:r>
                      <a:endParaRPr lang="en-US" sz="1400" dirty="0">
                        <a:effectLst/>
                        <a:latin typeface="+mn-lt"/>
                        <a:ea typeface="Calibri"/>
                        <a:cs typeface="Times New Roman"/>
                      </a:endParaRPr>
                    </a:p>
                  </a:txBody>
                  <a:tcPr marL="68580" marR="68580" marT="0" marB="0"/>
                </a:tc>
                <a:tc>
                  <a:txBody>
                    <a:bodyPr/>
                    <a:lstStyle/>
                    <a:p>
                      <a:pPr marL="457200" marR="0" lvl="1" indent="0" algn="l">
                        <a:lnSpc>
                          <a:spcPct val="115000"/>
                        </a:lnSpc>
                        <a:spcBef>
                          <a:spcPts val="0"/>
                        </a:spcBef>
                        <a:spcAft>
                          <a:spcPts val="0"/>
                        </a:spcAft>
                        <a:buFont typeface="+mj-lt"/>
                        <a:buNone/>
                        <a:tabLst>
                          <a:tab pos="571500" algn="l"/>
                          <a:tab pos="628650" algn="l"/>
                          <a:tab pos="857250" algn="l"/>
                        </a:tabLst>
                      </a:pPr>
                      <a:r>
                        <a:rPr lang="en-US" sz="1400" dirty="0" smtClean="0">
                          <a:effectLst/>
                        </a:rPr>
                        <a:t>0.62</a:t>
                      </a:r>
                      <a:endParaRPr lang="en-US" sz="14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26875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Plant uptake: EDDS application</a:t>
            </a:r>
            <a:endParaRPr lang="en-US" dirty="0">
              <a:solidFill>
                <a:schemeClr val="accent6">
                  <a:lumMod val="50000"/>
                </a:schemeClr>
              </a:solidFill>
            </a:endParaRPr>
          </a:p>
        </p:txBody>
      </p:sp>
      <p:graphicFrame>
        <p:nvGraphicFramePr>
          <p:cNvPr id="6" name="Chart 5"/>
          <p:cNvGraphicFramePr/>
          <p:nvPr>
            <p:extLst>
              <p:ext uri="{D42A27DB-BD31-4B8C-83A1-F6EECF244321}">
                <p14:modId xmlns:p14="http://schemas.microsoft.com/office/powerpoint/2010/main" val="4163189197"/>
              </p:ext>
            </p:extLst>
          </p:nvPr>
        </p:nvGraphicFramePr>
        <p:xfrm>
          <a:off x="685800" y="1752600"/>
          <a:ext cx="4267200" cy="3171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242992232"/>
              </p:ext>
            </p:extLst>
          </p:nvPr>
        </p:nvGraphicFramePr>
        <p:xfrm>
          <a:off x="4724400" y="1676400"/>
          <a:ext cx="4019550" cy="3390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1453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6">
                    <a:lumMod val="50000"/>
                  </a:schemeClr>
                </a:solidFill>
              </a:rPr>
              <a:t>Plant uptake: EDTA application</a:t>
            </a:r>
            <a:endParaRPr lang="en-US" dirty="0">
              <a:solidFill>
                <a:schemeClr val="accent6">
                  <a:lumMod val="50000"/>
                </a:schemeClr>
              </a:solidFill>
            </a:endParaRPr>
          </a:p>
        </p:txBody>
      </p:sp>
      <p:graphicFrame>
        <p:nvGraphicFramePr>
          <p:cNvPr id="5" name="Chart 4"/>
          <p:cNvGraphicFramePr/>
          <p:nvPr>
            <p:extLst>
              <p:ext uri="{D42A27DB-BD31-4B8C-83A1-F6EECF244321}">
                <p14:modId xmlns:p14="http://schemas.microsoft.com/office/powerpoint/2010/main" val="45897407"/>
              </p:ext>
            </p:extLst>
          </p:nvPr>
        </p:nvGraphicFramePr>
        <p:xfrm>
          <a:off x="1066800" y="1600200"/>
          <a:ext cx="3419475" cy="3500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605597801"/>
              </p:ext>
            </p:extLst>
          </p:nvPr>
        </p:nvGraphicFramePr>
        <p:xfrm>
          <a:off x="4572000" y="1676400"/>
          <a:ext cx="417195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9169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solidFill>
                  <a:schemeClr val="accent6">
                    <a:lumMod val="50000"/>
                  </a:schemeClr>
                </a:solidFill>
              </a:rPr>
              <a:t>Effect of lead on grasses</a:t>
            </a:r>
            <a:endParaRPr lang="en-US" dirty="0">
              <a:solidFill>
                <a:schemeClr val="accent6">
                  <a:lumMod val="50000"/>
                </a:schemeClr>
              </a:solidFill>
            </a:endParaRPr>
          </a:p>
        </p:txBody>
      </p:sp>
      <p:grpSp>
        <p:nvGrpSpPr>
          <p:cNvPr id="6" name="Group 5"/>
          <p:cNvGrpSpPr/>
          <p:nvPr/>
        </p:nvGrpSpPr>
        <p:grpSpPr>
          <a:xfrm>
            <a:off x="1295400" y="1524001"/>
            <a:ext cx="6210300" cy="3186112"/>
            <a:chOff x="0" y="0"/>
            <a:chExt cx="5867400" cy="2562225"/>
          </a:xfrm>
        </p:grpSpPr>
        <p:pic>
          <p:nvPicPr>
            <p:cNvPr id="7" name="Picture 6" descr="DSCN499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971800" cy="2562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E:\field photos\DSCN50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25" y="19050"/>
              <a:ext cx="2771775" cy="2524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918911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Percent removal after </a:t>
            </a:r>
            <a:r>
              <a:rPr lang="en-US" dirty="0">
                <a:solidFill>
                  <a:schemeClr val="accent6">
                    <a:lumMod val="50000"/>
                  </a:schemeClr>
                </a:solidFill>
              </a:rPr>
              <a:t>f</a:t>
            </a:r>
            <a:r>
              <a:rPr lang="en-US" dirty="0" smtClean="0">
                <a:solidFill>
                  <a:schemeClr val="accent6">
                    <a:lumMod val="50000"/>
                  </a:schemeClr>
                </a:solidFill>
              </a:rPr>
              <a:t>ive cycles</a:t>
            </a:r>
            <a:endParaRPr lang="en-US" dirty="0">
              <a:solidFill>
                <a:schemeClr val="accent6">
                  <a:lumMod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1506691359"/>
              </p:ext>
            </p:extLst>
          </p:nvPr>
        </p:nvGraphicFramePr>
        <p:xfrm>
          <a:off x="2047874" y="1485900"/>
          <a:ext cx="5495925"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3375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6">
                    <a:lumMod val="50000"/>
                  </a:schemeClr>
                </a:solidFill>
              </a:rPr>
              <a:t>Lead leaching from compost</a:t>
            </a:r>
            <a:endParaRPr lang="en-US" dirty="0">
              <a:solidFill>
                <a:schemeClr val="accent6">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08477137"/>
              </p:ext>
            </p:extLst>
          </p:nvPr>
        </p:nvGraphicFramePr>
        <p:xfrm>
          <a:off x="1676400" y="2362200"/>
          <a:ext cx="5977890" cy="2643854"/>
        </p:xfrm>
        <a:graphic>
          <a:graphicData uri="http://schemas.openxmlformats.org/drawingml/2006/table">
            <a:tbl>
              <a:tblPr firstRow="1" firstCol="1" bandRow="1">
                <a:tableStyleId>{9D7B26C5-4107-4FEC-AEDC-1716B250A1EF}</a:tableStyleId>
              </a:tblPr>
              <a:tblGrid>
                <a:gridCol w="627310"/>
                <a:gridCol w="1660525"/>
                <a:gridCol w="1906528"/>
                <a:gridCol w="1783527"/>
              </a:tblGrid>
              <a:tr h="876740">
                <a:tc>
                  <a:txBody>
                    <a:bodyPr/>
                    <a:lstStyle/>
                    <a:p>
                      <a:pPr marL="0" marR="0">
                        <a:lnSpc>
                          <a:spcPct val="115000"/>
                        </a:lnSpc>
                        <a:spcBef>
                          <a:spcPts val="0"/>
                        </a:spcBef>
                        <a:spcAft>
                          <a:spcPts val="0"/>
                        </a:spcAft>
                      </a:pPr>
                      <a:r>
                        <a:rPr lang="en-US" sz="1200" dirty="0">
                          <a:effectLst/>
                        </a:rPr>
                        <a:t>S. No</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Soil name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Pb in Vetiver </a:t>
                      </a:r>
                      <a:endParaRPr lang="en-US" sz="1100">
                        <a:effectLst/>
                      </a:endParaRPr>
                    </a:p>
                    <a:p>
                      <a:pPr marL="0" marR="0" algn="ctr">
                        <a:lnSpc>
                          <a:spcPct val="115000"/>
                        </a:lnSpc>
                        <a:spcBef>
                          <a:spcPts val="0"/>
                        </a:spcBef>
                        <a:spcAft>
                          <a:spcPts val="0"/>
                        </a:spcAft>
                      </a:pPr>
                      <a:r>
                        <a:rPr lang="en-US" sz="1200">
                          <a:effectLst/>
                        </a:rPr>
                        <a:t>Compost (mg/L)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Pb in Fescue grass </a:t>
                      </a:r>
                      <a:endParaRPr lang="en-US" sz="1100">
                        <a:effectLst/>
                      </a:endParaRPr>
                    </a:p>
                    <a:p>
                      <a:pPr marL="0" marR="0" algn="ctr">
                        <a:lnSpc>
                          <a:spcPct val="115000"/>
                        </a:lnSpc>
                        <a:spcBef>
                          <a:spcPts val="0"/>
                        </a:spcBef>
                        <a:spcAft>
                          <a:spcPts val="0"/>
                        </a:spcAft>
                      </a:pPr>
                      <a:r>
                        <a:rPr lang="en-US" sz="1200">
                          <a:effectLst/>
                        </a:rPr>
                        <a:t>Compost (mg/L)</a:t>
                      </a:r>
                      <a:endParaRPr lang="en-US" sz="1100">
                        <a:effectLst/>
                        <a:latin typeface="Calibri"/>
                        <a:ea typeface="Calibri"/>
                        <a:cs typeface="Times New Roman"/>
                      </a:endParaRPr>
                    </a:p>
                  </a:txBody>
                  <a:tcPr marL="68580" marR="68580" marT="0" marB="0"/>
                </a:tc>
              </a:tr>
              <a:tr h="589038">
                <a:tc>
                  <a:txBody>
                    <a:bodyPr/>
                    <a:lstStyle/>
                    <a:p>
                      <a:pPr marL="0" marR="0">
                        <a:lnSpc>
                          <a:spcPct val="115000"/>
                        </a:lnSpc>
                        <a:spcBef>
                          <a:spcPts val="0"/>
                        </a:spcBef>
                        <a:spcAft>
                          <a:spcPts val="0"/>
                        </a:spcAft>
                      </a:pPr>
                      <a:r>
                        <a:rPr lang="en-US" sz="1200">
                          <a:effectLst/>
                        </a:rPr>
                        <a:t>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Bailey</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0.85  ±  0.04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0.16 ± 0.05</a:t>
                      </a:r>
                      <a:endParaRPr lang="en-US" sz="1100">
                        <a:effectLst/>
                        <a:latin typeface="Calibri"/>
                        <a:ea typeface="Calibri"/>
                        <a:cs typeface="Times New Roman"/>
                      </a:endParaRPr>
                    </a:p>
                  </a:txBody>
                  <a:tcPr marL="68580" marR="68580" marT="0" marB="0"/>
                </a:tc>
              </a:tr>
              <a:tr h="589038">
                <a:tc>
                  <a:txBody>
                    <a:bodyPr/>
                    <a:lstStyle/>
                    <a:p>
                      <a:pPr marL="0" marR="0">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W. Craig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0.69  ±  0.03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0.12 ± 0.04</a:t>
                      </a:r>
                      <a:endParaRPr lang="en-US" sz="1100">
                        <a:effectLst/>
                        <a:latin typeface="Calibri"/>
                        <a:ea typeface="Calibri"/>
                        <a:cs typeface="Times New Roman"/>
                      </a:endParaRPr>
                    </a:p>
                  </a:txBody>
                  <a:tcPr marL="68580" marR="68580" marT="0" marB="0"/>
                </a:tc>
              </a:tr>
              <a:tr h="589038">
                <a:tc>
                  <a:txBody>
                    <a:bodyPr/>
                    <a:lstStyle/>
                    <a:p>
                      <a:pPr marL="0" marR="0">
                        <a:lnSpc>
                          <a:spcPct val="115000"/>
                        </a:lnSpc>
                        <a:spcBef>
                          <a:spcPts val="0"/>
                        </a:spcBef>
                        <a:spcAft>
                          <a:spcPts val="0"/>
                        </a:spcAft>
                      </a:pPr>
                      <a:r>
                        <a:rPr lang="en-US" sz="1200">
                          <a:effectLst/>
                        </a:rPr>
                        <a:t>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Hackberry</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1.14  ±  0.08</a:t>
                      </a:r>
                      <a:endParaRPr lang="en-US" sz="1100">
                        <a:effectLst/>
                        <a:latin typeface="Calibri"/>
                        <a:ea typeface="Calibri"/>
                        <a:cs typeface="Times New Roman"/>
                      </a:endParaRPr>
                    </a:p>
                  </a:txBody>
                  <a:tcPr marL="68580" marR="68580" marT="0" marB="0"/>
                </a:tc>
                <a:tc>
                  <a:txBody>
                    <a:bodyPr/>
                    <a:lstStyle/>
                    <a:p>
                      <a:pPr marL="285750" marR="0" lvl="1" indent="-285750" algn="ctr" defTabSz="457200">
                        <a:lnSpc>
                          <a:spcPct val="115000"/>
                        </a:lnSpc>
                        <a:spcBef>
                          <a:spcPts val="0"/>
                        </a:spcBef>
                        <a:spcAft>
                          <a:spcPts val="0"/>
                        </a:spcAft>
                        <a:buFont typeface="+mj-lt"/>
                        <a:buNone/>
                        <a:tabLst>
                          <a:tab pos="571500" algn="l"/>
                        </a:tabLst>
                      </a:pPr>
                      <a:r>
                        <a:rPr lang="en-US" sz="1200" dirty="0" smtClean="0">
                          <a:effectLst/>
                        </a:rPr>
                        <a:t>0.22 ± </a:t>
                      </a:r>
                      <a:r>
                        <a:rPr lang="en-US" sz="1200" dirty="0">
                          <a:effectLst/>
                        </a:rPr>
                        <a:t>0.03</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38684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accent6">
                    <a:lumMod val="50000"/>
                  </a:schemeClr>
                </a:solidFill>
              </a:rPr>
              <a:t>Conclusions: Phase </a:t>
            </a:r>
            <a:r>
              <a:rPr lang="en-US" dirty="0" smtClean="0">
                <a:solidFill>
                  <a:schemeClr val="accent6">
                    <a:lumMod val="50000"/>
                  </a:schemeClr>
                </a:solidFill>
              </a:rPr>
              <a:t>II </a:t>
            </a:r>
            <a:r>
              <a:rPr lang="en-US" dirty="0">
                <a:solidFill>
                  <a:schemeClr val="accent6">
                    <a:lumMod val="50000"/>
                  </a:schemeClr>
                </a:solidFill>
              </a:rPr>
              <a:t>study</a:t>
            </a:r>
          </a:p>
        </p:txBody>
      </p:sp>
      <p:sp>
        <p:nvSpPr>
          <p:cNvPr id="3" name="Text Placeholder 2"/>
          <p:cNvSpPr>
            <a:spLocks noGrp="1"/>
          </p:cNvSpPr>
          <p:nvPr>
            <p:ph type="body" sz="half" idx="1"/>
          </p:nvPr>
        </p:nvSpPr>
        <p:spPr>
          <a:xfrm>
            <a:off x="304800" y="914400"/>
            <a:ext cx="8382000" cy="6019800"/>
          </a:xfrm>
        </p:spPr>
        <p:txBody>
          <a:bodyPr>
            <a:normAutofit fontScale="92500" lnSpcReduction="10000"/>
          </a:bodyPr>
          <a:lstStyle/>
          <a:p>
            <a:r>
              <a:rPr lang="en-US" dirty="0" err="1"/>
              <a:t>V</a:t>
            </a:r>
            <a:r>
              <a:rPr lang="en-US" dirty="0" err="1" smtClean="0"/>
              <a:t>etiver</a:t>
            </a:r>
            <a:r>
              <a:rPr lang="en-US" dirty="0" smtClean="0"/>
              <a:t> grass performed well during </a:t>
            </a:r>
            <a:r>
              <a:rPr lang="en-US" dirty="0" smtClean="0"/>
              <a:t>Phase </a:t>
            </a:r>
            <a:r>
              <a:rPr lang="en-US" dirty="0" smtClean="0"/>
              <a:t>II, and showed no phytotoxic symptoms.  </a:t>
            </a:r>
          </a:p>
          <a:p>
            <a:r>
              <a:rPr lang="en-US" dirty="0"/>
              <a:t>Y</a:t>
            </a:r>
            <a:r>
              <a:rPr lang="en-US" dirty="0" smtClean="0"/>
              <a:t>ellowing and growth inhibition was seen in control fescue grass.</a:t>
            </a:r>
          </a:p>
          <a:p>
            <a:r>
              <a:rPr lang="en-US" dirty="0" smtClean="0"/>
              <a:t>Compared to fescue grass, </a:t>
            </a:r>
            <a:r>
              <a:rPr lang="en-US" dirty="0" err="1" smtClean="0"/>
              <a:t>vetiver</a:t>
            </a:r>
            <a:r>
              <a:rPr lang="en-US" dirty="0"/>
              <a:t> accumulated  </a:t>
            </a:r>
            <a:r>
              <a:rPr lang="en-US" dirty="0" smtClean="0"/>
              <a:t>35-50 </a:t>
            </a:r>
            <a:r>
              <a:rPr lang="en-US" dirty="0"/>
              <a:t>times higher </a:t>
            </a:r>
            <a:r>
              <a:rPr lang="en-US" dirty="0" smtClean="0"/>
              <a:t>concentration of lead.</a:t>
            </a:r>
          </a:p>
          <a:p>
            <a:r>
              <a:rPr lang="en-US" dirty="0" smtClean="0"/>
              <a:t>After five cycles of </a:t>
            </a:r>
            <a:r>
              <a:rPr lang="en-US" smtClean="0"/>
              <a:t>chelating </a:t>
            </a:r>
            <a:r>
              <a:rPr lang="en-US" smtClean="0"/>
              <a:t>agent </a:t>
            </a:r>
            <a:r>
              <a:rPr lang="en-US" dirty="0" smtClean="0"/>
              <a:t>application, between 18-22% of the soil lead was reduced.</a:t>
            </a:r>
          </a:p>
          <a:p>
            <a:r>
              <a:rPr lang="en-US" dirty="0" smtClean="0"/>
              <a:t>The </a:t>
            </a:r>
            <a:r>
              <a:rPr lang="en-US" dirty="0"/>
              <a:t>concentration of </a:t>
            </a:r>
            <a:r>
              <a:rPr lang="en-US" dirty="0" smtClean="0"/>
              <a:t>lead </a:t>
            </a:r>
            <a:r>
              <a:rPr lang="en-US" dirty="0"/>
              <a:t>in the decomposed </a:t>
            </a:r>
            <a:r>
              <a:rPr lang="en-US" dirty="0" smtClean="0"/>
              <a:t>clippings from </a:t>
            </a:r>
            <a:r>
              <a:rPr lang="en-US" dirty="0" err="1" smtClean="0"/>
              <a:t>vetiver</a:t>
            </a:r>
            <a:r>
              <a:rPr lang="en-US" dirty="0" smtClean="0"/>
              <a:t>  and fescue grass were </a:t>
            </a:r>
            <a:r>
              <a:rPr lang="en-US" dirty="0"/>
              <a:t>significantly lower than the </a:t>
            </a:r>
            <a:r>
              <a:rPr lang="en-US" dirty="0" smtClean="0"/>
              <a:t>USEPA </a:t>
            </a:r>
            <a:r>
              <a:rPr lang="en-US" dirty="0"/>
              <a:t>TCLP limit </a:t>
            </a:r>
            <a:r>
              <a:rPr lang="en-US" dirty="0" smtClean="0"/>
              <a:t>of 5 mg/L for lead. Hence, grass clippings can be safely </a:t>
            </a:r>
            <a:r>
              <a:rPr lang="en-US" dirty="0"/>
              <a:t>disposed as non-hazardous waste. </a:t>
            </a:r>
            <a:endParaRPr lang="en-US" dirty="0" smtClean="0"/>
          </a:p>
          <a:p>
            <a:endParaRPr lang="en-US" dirty="0"/>
          </a:p>
        </p:txBody>
      </p:sp>
    </p:spTree>
    <p:extLst>
      <p:ext uri="{BB962C8B-B14F-4D97-AF65-F5344CB8AC3E}">
        <p14:creationId xmlns:p14="http://schemas.microsoft.com/office/powerpoint/2010/main" val="2727652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Lead technical studies program of Housing and Urban Development</a:t>
            </a:r>
          </a:p>
        </p:txBody>
      </p:sp>
      <p:sp>
        <p:nvSpPr>
          <p:cNvPr id="4" name="TextBox 3"/>
          <p:cNvSpPr txBox="1"/>
          <p:nvPr/>
        </p:nvSpPr>
        <p:spPr>
          <a:xfrm>
            <a:off x="381000" y="609600"/>
            <a:ext cx="4070602" cy="707886"/>
          </a:xfrm>
          <a:prstGeom prst="rect">
            <a:avLst/>
          </a:prstGeom>
          <a:noFill/>
        </p:spPr>
        <p:txBody>
          <a:bodyPr wrap="none" rtlCol="0">
            <a:spAutoFit/>
          </a:bodyPr>
          <a:lstStyle/>
          <a:p>
            <a:r>
              <a:rPr lang="en-US" sz="4000" dirty="0" smtClean="0">
                <a:solidFill>
                  <a:schemeClr val="accent6">
                    <a:lumMod val="50000"/>
                  </a:schemeClr>
                </a:solidFill>
              </a:rPr>
              <a:t>Acknowledgement</a:t>
            </a:r>
            <a:endParaRPr lang="en-US" sz="4000" dirty="0">
              <a:solidFill>
                <a:schemeClr val="accent6">
                  <a:lumMod val="50000"/>
                </a:schemeClr>
              </a:solidFill>
            </a:endParaRPr>
          </a:p>
        </p:txBody>
      </p:sp>
      <p:pic>
        <p:nvPicPr>
          <p:cNvPr id="5122" name="Picture 2" descr="HUD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04800"/>
            <a:ext cx="1343025" cy="129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68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152400"/>
            <a:ext cx="8229600" cy="1143000"/>
          </a:xfrm>
        </p:spPr>
        <p:txBody>
          <a:bodyPr/>
          <a:lstStyle/>
          <a:p>
            <a:pPr algn="l" fontAlgn="auto">
              <a:spcAft>
                <a:spcPts val="0"/>
              </a:spcAft>
              <a:defRPr/>
            </a:pPr>
            <a:r>
              <a:rPr lang="en-US" sz="4000" b="0" dirty="0">
                <a:solidFill>
                  <a:schemeClr val="accent6">
                    <a:lumMod val="50000"/>
                  </a:schemeClr>
                </a:solidFill>
                <a:latin typeface="Calibri" panose="020F0502020204030204" pitchFamily="34" charset="0"/>
              </a:rPr>
              <a:t>Lead health effects</a:t>
            </a:r>
          </a:p>
        </p:txBody>
      </p:sp>
      <p:sp>
        <p:nvSpPr>
          <p:cNvPr id="45058" name="Rectangle 3"/>
          <p:cNvSpPr>
            <a:spLocks noGrp="1" noChangeArrowheads="1"/>
          </p:cNvSpPr>
          <p:nvPr>
            <p:ph idx="1"/>
          </p:nvPr>
        </p:nvSpPr>
        <p:spPr>
          <a:xfrm>
            <a:off x="457200" y="1371600"/>
            <a:ext cx="8229600" cy="4724400"/>
          </a:xfrm>
        </p:spPr>
        <p:txBody>
          <a:bodyPr>
            <a:normAutofit lnSpcReduction="10000"/>
          </a:bodyPr>
          <a:lstStyle/>
          <a:p>
            <a:pPr>
              <a:lnSpc>
                <a:spcPct val="80000"/>
              </a:lnSpc>
              <a:buFontTx/>
              <a:buNone/>
            </a:pPr>
            <a:r>
              <a:rPr lang="en-US" sz="2200" b="1" dirty="0" smtClean="0">
                <a:solidFill>
                  <a:srgbClr val="FF0000"/>
                </a:solidFill>
                <a:latin typeface="Cambria" pitchFamily="18" charset="0"/>
              </a:rPr>
              <a:t>Young children under the age of six are especially vulnerable</a:t>
            </a:r>
            <a:endParaRPr lang="en-US" sz="2200" dirty="0" smtClean="0">
              <a:latin typeface="Cambria" pitchFamily="18" charset="0"/>
            </a:endParaRPr>
          </a:p>
          <a:p>
            <a:pPr>
              <a:lnSpc>
                <a:spcPct val="80000"/>
              </a:lnSpc>
              <a:buFontTx/>
              <a:buNone/>
            </a:pPr>
            <a:r>
              <a:rPr lang="en-US" sz="2400" b="1" u="sng" dirty="0" smtClean="0">
                <a:latin typeface="Cambria" pitchFamily="18" charset="0"/>
              </a:rPr>
              <a:t>low levels</a:t>
            </a:r>
            <a:r>
              <a:rPr lang="en-US" sz="2400" dirty="0" smtClean="0">
                <a:latin typeface="Cambria" pitchFamily="18" charset="0"/>
              </a:rPr>
              <a:t> </a:t>
            </a:r>
          </a:p>
          <a:p>
            <a:pPr>
              <a:lnSpc>
                <a:spcPct val="80000"/>
              </a:lnSpc>
              <a:buClr>
                <a:srgbClr val="7030A0"/>
              </a:buClr>
              <a:buSzPct val="150000"/>
            </a:pPr>
            <a:r>
              <a:rPr lang="en-US" sz="2400" dirty="0" smtClean="0">
                <a:latin typeface="Cambria" pitchFamily="18" charset="0"/>
              </a:rPr>
              <a:t>Reduced IQ </a:t>
            </a:r>
          </a:p>
          <a:p>
            <a:pPr>
              <a:lnSpc>
                <a:spcPct val="80000"/>
              </a:lnSpc>
              <a:buClr>
                <a:srgbClr val="7030A0"/>
              </a:buClr>
              <a:buSzPct val="150000"/>
            </a:pPr>
            <a:r>
              <a:rPr lang="en-US" sz="2400" dirty="0" smtClean="0">
                <a:latin typeface="Cambria" pitchFamily="18" charset="0"/>
              </a:rPr>
              <a:t>Learning disabilities </a:t>
            </a:r>
          </a:p>
          <a:p>
            <a:pPr>
              <a:lnSpc>
                <a:spcPct val="80000"/>
              </a:lnSpc>
              <a:buClr>
                <a:srgbClr val="7030A0"/>
              </a:buClr>
              <a:buSzPct val="150000"/>
            </a:pPr>
            <a:r>
              <a:rPr lang="en-US" sz="2400" dirty="0" smtClean="0">
                <a:latin typeface="Cambria" pitchFamily="18" charset="0"/>
              </a:rPr>
              <a:t>Attention deficit disorders </a:t>
            </a:r>
          </a:p>
          <a:p>
            <a:pPr>
              <a:lnSpc>
                <a:spcPct val="80000"/>
              </a:lnSpc>
              <a:buClr>
                <a:srgbClr val="7030A0"/>
              </a:buClr>
              <a:buSzPct val="150000"/>
            </a:pPr>
            <a:r>
              <a:rPr lang="en-US" sz="2400" dirty="0" smtClean="0">
                <a:latin typeface="Cambria" pitchFamily="18" charset="0"/>
              </a:rPr>
              <a:t>Behavioral problems </a:t>
            </a:r>
          </a:p>
          <a:p>
            <a:pPr>
              <a:lnSpc>
                <a:spcPct val="80000"/>
              </a:lnSpc>
              <a:buClr>
                <a:srgbClr val="7030A0"/>
              </a:buClr>
              <a:buSzPct val="150000"/>
            </a:pPr>
            <a:r>
              <a:rPr lang="en-US" sz="2400" dirty="0" smtClean="0">
                <a:latin typeface="Cambria" pitchFamily="18" charset="0"/>
              </a:rPr>
              <a:t>Stunted growth </a:t>
            </a:r>
          </a:p>
          <a:p>
            <a:pPr>
              <a:lnSpc>
                <a:spcPct val="80000"/>
              </a:lnSpc>
              <a:buClr>
                <a:srgbClr val="7030A0"/>
              </a:buClr>
              <a:buSzPct val="150000"/>
            </a:pPr>
            <a:r>
              <a:rPr lang="en-US" sz="2400" dirty="0" smtClean="0">
                <a:latin typeface="Cambria" pitchFamily="18" charset="0"/>
              </a:rPr>
              <a:t>Impaired hearing </a:t>
            </a:r>
          </a:p>
          <a:p>
            <a:pPr>
              <a:lnSpc>
                <a:spcPct val="80000"/>
              </a:lnSpc>
              <a:buClr>
                <a:srgbClr val="7030A0"/>
              </a:buClr>
              <a:buSzPct val="150000"/>
            </a:pPr>
            <a:r>
              <a:rPr lang="en-US" sz="2400" dirty="0" smtClean="0">
                <a:latin typeface="Cambria" pitchFamily="18" charset="0"/>
              </a:rPr>
              <a:t>Kidney damage </a:t>
            </a:r>
          </a:p>
          <a:p>
            <a:pPr>
              <a:lnSpc>
                <a:spcPct val="80000"/>
              </a:lnSpc>
              <a:buClr>
                <a:srgbClr val="7030A0"/>
              </a:buClr>
              <a:buSzPct val="60000"/>
              <a:buFont typeface="Wingdings 2" pitchFamily="18" charset="2"/>
              <a:buChar char=""/>
            </a:pPr>
            <a:endParaRPr lang="en-US" sz="2400" dirty="0" smtClean="0">
              <a:latin typeface="Cambria" pitchFamily="18" charset="0"/>
            </a:endParaRPr>
          </a:p>
          <a:p>
            <a:pPr marL="0" indent="0">
              <a:lnSpc>
                <a:spcPct val="80000"/>
              </a:lnSpc>
              <a:buClr>
                <a:srgbClr val="7030A0"/>
              </a:buClr>
              <a:buSzPct val="60000"/>
              <a:buNone/>
            </a:pPr>
            <a:r>
              <a:rPr lang="en-US" sz="2400" b="1" u="sng" dirty="0" smtClean="0">
                <a:latin typeface="Cambria" pitchFamily="18" charset="0"/>
              </a:rPr>
              <a:t>high levels</a:t>
            </a:r>
          </a:p>
          <a:p>
            <a:pPr>
              <a:lnSpc>
                <a:spcPct val="80000"/>
              </a:lnSpc>
              <a:buClr>
                <a:srgbClr val="7030A0"/>
              </a:buClr>
              <a:buSzPct val="150000"/>
            </a:pPr>
            <a:r>
              <a:rPr lang="en-US" sz="2400" dirty="0" smtClean="0">
                <a:latin typeface="Cambria" pitchFamily="18" charset="0"/>
              </a:rPr>
              <a:t>Mental retardation</a:t>
            </a:r>
          </a:p>
          <a:p>
            <a:pPr>
              <a:lnSpc>
                <a:spcPct val="80000"/>
              </a:lnSpc>
              <a:buClr>
                <a:srgbClr val="7030A0"/>
              </a:buClr>
              <a:buSzPct val="150000"/>
            </a:pPr>
            <a:r>
              <a:rPr lang="en-US" sz="2400" dirty="0" smtClean="0">
                <a:latin typeface="Cambria" pitchFamily="18" charset="0"/>
              </a:rPr>
              <a:t>Coma, and death </a:t>
            </a:r>
          </a:p>
          <a:p>
            <a:pPr>
              <a:lnSpc>
                <a:spcPct val="80000"/>
              </a:lnSpc>
              <a:buClr>
                <a:srgbClr val="7030A0"/>
              </a:buClr>
              <a:buSzPct val="150000"/>
            </a:pPr>
            <a:r>
              <a:rPr lang="en-US" sz="2400" dirty="0" smtClean="0">
                <a:latin typeface="Cambria" pitchFamily="18" charset="0"/>
              </a:rPr>
              <a:t>Juvenile delinquency and criminal behavior</a:t>
            </a:r>
          </a:p>
        </p:txBody>
      </p:sp>
      <p:pic>
        <p:nvPicPr>
          <p:cNvPr id="45059" name="Picture 8"/>
          <p:cNvPicPr>
            <a:picLocks noChangeAspect="1" noChangeArrowheads="1"/>
          </p:cNvPicPr>
          <p:nvPr/>
        </p:nvPicPr>
        <p:blipFill>
          <a:blip r:embed="rId3" cstate="print">
            <a:clrChange>
              <a:clrFrom>
                <a:srgbClr val="FFFFFF"/>
              </a:clrFrom>
              <a:clrTo>
                <a:srgbClr val="FFFFFF">
                  <a:alpha val="0"/>
                </a:srgbClr>
              </a:clrTo>
            </a:clrChange>
            <a:lum contrast="30000"/>
          </a:blip>
          <a:srcRect/>
          <a:stretch>
            <a:fillRect/>
          </a:stretch>
        </p:blipFill>
        <p:spPr bwMode="auto">
          <a:xfrm>
            <a:off x="5792787" y="1828800"/>
            <a:ext cx="1520825" cy="3657600"/>
          </a:xfrm>
          <a:prstGeom prst="rect">
            <a:avLst/>
          </a:prstGeom>
          <a:noFill/>
          <a:ln w="9525">
            <a:noFill/>
            <a:round/>
            <a:headEnd/>
            <a:tailEnd/>
          </a:ln>
        </p:spPr>
      </p:pic>
      <p:pic>
        <p:nvPicPr>
          <p:cNvPr id="4506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11987" y="2209800"/>
            <a:ext cx="2057400" cy="344488"/>
          </a:xfrm>
          <a:prstGeom prst="rect">
            <a:avLst/>
          </a:prstGeom>
          <a:noFill/>
          <a:ln w="9525">
            <a:noFill/>
            <a:round/>
            <a:headEnd/>
            <a:tailEnd/>
          </a:ln>
        </p:spPr>
      </p:pic>
      <p:pic>
        <p:nvPicPr>
          <p:cNvPr id="45061"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8187" y="3200400"/>
            <a:ext cx="1752600" cy="552450"/>
          </a:xfrm>
          <a:prstGeom prst="rect">
            <a:avLst/>
          </a:prstGeom>
          <a:noFill/>
          <a:ln w="9525">
            <a:noFill/>
            <a:round/>
            <a:headEnd/>
            <a:tailEnd/>
          </a:ln>
        </p:spPr>
      </p:pic>
      <p:pic>
        <p:nvPicPr>
          <p:cNvPr id="45062"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5787" y="4267200"/>
            <a:ext cx="2114550" cy="620713"/>
          </a:xfrm>
          <a:prstGeom prst="rect">
            <a:avLst/>
          </a:prstGeom>
          <a:noFill/>
          <a:ln w="9525">
            <a:noFill/>
            <a:round/>
            <a:headEnd/>
            <a:tailEnd/>
          </a:ln>
        </p:spPr>
      </p:pic>
    </p:spTree>
    <p:extLst>
      <p:ext uri="{BB962C8B-B14F-4D97-AF65-F5344CB8AC3E}">
        <p14:creationId xmlns:p14="http://schemas.microsoft.com/office/powerpoint/2010/main" val="3980721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6988"/>
            <a:ext cx="8229600" cy="925513"/>
          </a:xfrm>
        </p:spPr>
        <p:txBody>
          <a:bodyPr>
            <a:normAutofit/>
          </a:bodyPr>
          <a:lstStyle/>
          <a:p>
            <a:pPr fontAlgn="auto">
              <a:spcAft>
                <a:spcPts val="0"/>
              </a:spcAft>
              <a:defRPr/>
            </a:pPr>
            <a:r>
              <a:rPr lang="de-DE" sz="4000" b="0" dirty="0">
                <a:solidFill>
                  <a:schemeClr val="accent6">
                    <a:lumMod val="50000"/>
                  </a:schemeClr>
                </a:solidFill>
              </a:rPr>
              <a:t>Pathways of lead in the environment</a:t>
            </a:r>
          </a:p>
        </p:txBody>
      </p:sp>
      <p:pic>
        <p:nvPicPr>
          <p:cNvPr id="48130" name="Picture 3"/>
          <p:cNvPicPr>
            <a:picLocks noGrp="1" noChangeAspect="1" noChangeArrowheads="1"/>
          </p:cNvPicPr>
          <p:nvPr>
            <p:ph idx="1"/>
          </p:nvPr>
        </p:nvPicPr>
        <p:blipFill>
          <a:blip r:embed="rId2" cstate="print">
            <a:lum contrast="36000"/>
          </a:blip>
          <a:srcRect/>
          <a:stretch>
            <a:fillRect/>
          </a:stretch>
        </p:blipFill>
        <p:spPr>
          <a:xfrm>
            <a:off x="838200" y="914400"/>
            <a:ext cx="8001000" cy="5029200"/>
          </a:xfrm>
          <a:ln w="38100">
            <a:solidFill>
              <a:srgbClr val="336600"/>
            </a:solidFill>
          </a:ln>
        </p:spPr>
      </p:pic>
      <p:sp>
        <p:nvSpPr>
          <p:cNvPr id="48132" name="Text Box 6"/>
          <p:cNvSpPr txBox="1">
            <a:spLocks noChangeArrowheads="1"/>
          </p:cNvSpPr>
          <p:nvPr/>
        </p:nvSpPr>
        <p:spPr bwMode="auto">
          <a:xfrm>
            <a:off x="4953000" y="6172200"/>
            <a:ext cx="3878263" cy="244475"/>
          </a:xfrm>
          <a:prstGeom prst="rect">
            <a:avLst/>
          </a:prstGeom>
          <a:noFill/>
          <a:ln w="9525">
            <a:noFill/>
            <a:miter lim="800000"/>
            <a:headEnd/>
            <a:tailEnd/>
          </a:ln>
        </p:spPr>
        <p:txBody>
          <a:bodyPr wrap="none">
            <a:spAutoFit/>
          </a:bodyPr>
          <a:lstStyle/>
          <a:p>
            <a:r>
              <a:rPr lang="en-US" sz="1000">
                <a:solidFill>
                  <a:srgbClr val="333399"/>
                </a:solidFill>
              </a:rPr>
              <a:t>http://</a:t>
            </a:r>
            <a:r>
              <a:rPr lang="en-US" sz="1000">
                <a:solidFill>
                  <a:srgbClr val="333399"/>
                </a:solidFill>
                <a:latin typeface="Verdana" pitchFamily="34" charset="0"/>
              </a:rPr>
              <a:t>www.environment.nsw.gov.au/leadsafe/sources.htm</a:t>
            </a:r>
          </a:p>
        </p:txBody>
      </p:sp>
    </p:spTree>
    <p:extLst>
      <p:ext uri="{BB962C8B-B14F-4D97-AF65-F5344CB8AC3E}">
        <p14:creationId xmlns:p14="http://schemas.microsoft.com/office/powerpoint/2010/main" val="3840797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Lead remediation </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a:bodyPr>
          <a:lstStyle/>
          <a:p>
            <a:r>
              <a:rPr lang="en-US" dirty="0" smtClean="0"/>
              <a:t>Traditional method:</a:t>
            </a:r>
          </a:p>
          <a:p>
            <a:pPr marL="0" indent="0">
              <a:buNone/>
            </a:pPr>
            <a:r>
              <a:rPr lang="en-US" sz="2000" dirty="0" smtClean="0"/>
              <a:t>“Dig and haul” for residential areas</a:t>
            </a:r>
          </a:p>
          <a:p>
            <a:endParaRPr lang="en-US" dirty="0"/>
          </a:p>
          <a:p>
            <a:r>
              <a:rPr lang="en-US" dirty="0" smtClean="0"/>
              <a:t>Chemical </a:t>
            </a:r>
            <a:r>
              <a:rPr lang="en-US" dirty="0"/>
              <a:t>remediation </a:t>
            </a:r>
            <a:endParaRPr lang="en-US" dirty="0" smtClean="0"/>
          </a:p>
          <a:p>
            <a:pPr marL="0" indent="0">
              <a:buNone/>
            </a:pPr>
            <a:r>
              <a:rPr lang="en-US" sz="2000" dirty="0" smtClean="0"/>
              <a:t>Ingestion/inhalation pathways</a:t>
            </a:r>
          </a:p>
          <a:p>
            <a:pPr marL="0" indent="0">
              <a:buNone/>
            </a:pPr>
            <a:endParaRPr lang="en-US" dirty="0"/>
          </a:p>
          <a:p>
            <a:pPr marL="0" indent="0">
              <a:buNone/>
            </a:pPr>
            <a:endParaRPr lang="en-US" dirty="0" smtClean="0"/>
          </a:p>
          <a:p>
            <a:r>
              <a:rPr lang="en-US" dirty="0" smtClean="0"/>
              <a:t>Phytoremediation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505200" cy="200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3581400"/>
            <a:ext cx="3163045" cy="215444"/>
          </a:xfrm>
          <a:prstGeom prst="rect">
            <a:avLst/>
          </a:prstGeom>
          <a:noFill/>
        </p:spPr>
        <p:txBody>
          <a:bodyPr wrap="none" rtlCol="0">
            <a:spAutoFit/>
          </a:bodyPr>
          <a:lstStyle/>
          <a:p>
            <a:r>
              <a:rPr lang="en-US" sz="800" dirty="0"/>
              <a:t>http://www.nytimes.com/2011/07/21/science/earth/21fishbones.html</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810000"/>
            <a:ext cx="3578271" cy="25624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4724400" y="6477000"/>
            <a:ext cx="4288353" cy="307777"/>
          </a:xfrm>
          <a:prstGeom prst="rect">
            <a:avLst/>
          </a:prstGeom>
          <a:noFill/>
          <a:ln w="9525">
            <a:noFill/>
            <a:miter lim="800000"/>
            <a:headEnd/>
            <a:tailEnd/>
          </a:ln>
        </p:spPr>
        <p:txBody>
          <a:bodyPr wrap="none">
            <a:spAutoFit/>
          </a:bodyPr>
          <a:lstStyle/>
          <a:p>
            <a:r>
              <a:rPr lang="en-US" sz="700" dirty="0">
                <a:latin typeface="Verdana" pitchFamily="34" charset="0"/>
              </a:rPr>
              <a:t>Naval Facilities Engineering Service Center, Port Hueneme, CA.</a:t>
            </a:r>
          </a:p>
          <a:p>
            <a:r>
              <a:rPr lang="en-US" sz="700" dirty="0">
                <a:latin typeface="Verdana" pitchFamily="34" charset="0"/>
                <a:hlinkClick r:id="rId4"/>
              </a:rPr>
              <a:t>http://www.enviro.nfesc.navy.mil/erb_a/restoration/technologies/remed/bio/phyto-rits.pdf</a:t>
            </a:r>
            <a:endParaRPr lang="en-US" sz="700" dirty="0">
              <a:latin typeface="Verdana" pitchFamily="34" charset="0"/>
            </a:endParaRPr>
          </a:p>
        </p:txBody>
      </p:sp>
    </p:spTree>
    <p:extLst>
      <p:ext uri="{BB962C8B-B14F-4D97-AF65-F5344CB8AC3E}">
        <p14:creationId xmlns:p14="http://schemas.microsoft.com/office/powerpoint/2010/main" val="2359885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15888"/>
            <a:ext cx="8229600" cy="1143000"/>
          </a:xfrm>
        </p:spPr>
        <p:txBody>
          <a:bodyPr>
            <a:normAutofit/>
          </a:bodyPr>
          <a:lstStyle/>
          <a:p>
            <a:pPr fontAlgn="auto">
              <a:spcAft>
                <a:spcPts val="0"/>
              </a:spcAft>
              <a:defRPr/>
            </a:pPr>
            <a:r>
              <a:rPr lang="de-DE" b="0" dirty="0">
                <a:solidFill>
                  <a:schemeClr val="accent6">
                    <a:lumMod val="50000"/>
                  </a:schemeClr>
                </a:solidFill>
              </a:rPr>
              <a:t>Why phytoremediation?</a:t>
            </a:r>
          </a:p>
        </p:txBody>
      </p:sp>
      <p:sp>
        <p:nvSpPr>
          <p:cNvPr id="52226" name="Rectangle 3"/>
          <p:cNvSpPr>
            <a:spLocks noChangeArrowheads="1"/>
          </p:cNvSpPr>
          <p:nvPr/>
        </p:nvSpPr>
        <p:spPr bwMode="auto">
          <a:xfrm>
            <a:off x="900113" y="3644900"/>
            <a:ext cx="2376487" cy="1439863"/>
          </a:xfrm>
          <a:prstGeom prst="rect">
            <a:avLst/>
          </a:prstGeom>
          <a:solidFill>
            <a:srgbClr val="FFFF99"/>
          </a:solidFill>
          <a:ln w="38100">
            <a:solidFill>
              <a:srgbClr val="993300"/>
            </a:solidFill>
            <a:miter lim="800000"/>
            <a:headEnd/>
            <a:tailEnd/>
          </a:ln>
        </p:spPr>
        <p:txBody>
          <a:bodyPr wrap="none" anchor="ctr"/>
          <a:lstStyle/>
          <a:p>
            <a:endParaRPr lang="en-US"/>
          </a:p>
        </p:txBody>
      </p:sp>
      <p:sp>
        <p:nvSpPr>
          <p:cNvPr id="52227" name="Rectangle 4"/>
          <p:cNvSpPr>
            <a:spLocks noChangeArrowheads="1"/>
          </p:cNvSpPr>
          <p:nvPr/>
        </p:nvSpPr>
        <p:spPr bwMode="auto">
          <a:xfrm>
            <a:off x="4859338" y="4221163"/>
            <a:ext cx="1319212" cy="863600"/>
          </a:xfrm>
          <a:prstGeom prst="rect">
            <a:avLst/>
          </a:prstGeom>
          <a:solidFill>
            <a:srgbClr val="C0C0C0"/>
          </a:solidFill>
          <a:ln w="38100">
            <a:solidFill>
              <a:srgbClr val="993300"/>
            </a:solidFill>
            <a:miter lim="800000"/>
            <a:headEnd/>
            <a:tailEnd/>
          </a:ln>
        </p:spPr>
        <p:txBody>
          <a:bodyPr wrap="none" anchor="ctr"/>
          <a:lstStyle/>
          <a:p>
            <a:endParaRPr lang="en-US"/>
          </a:p>
        </p:txBody>
      </p:sp>
      <p:sp>
        <p:nvSpPr>
          <p:cNvPr id="52228" name="Rectangle 5"/>
          <p:cNvSpPr>
            <a:spLocks noChangeArrowheads="1"/>
          </p:cNvSpPr>
          <p:nvPr/>
        </p:nvSpPr>
        <p:spPr bwMode="auto">
          <a:xfrm>
            <a:off x="7164388" y="4437063"/>
            <a:ext cx="952500" cy="649287"/>
          </a:xfrm>
          <a:prstGeom prst="rect">
            <a:avLst/>
          </a:prstGeom>
          <a:solidFill>
            <a:srgbClr val="C0C0C0"/>
          </a:solidFill>
          <a:ln w="38100">
            <a:solidFill>
              <a:srgbClr val="993300"/>
            </a:solidFill>
            <a:miter lim="800000"/>
            <a:headEnd/>
            <a:tailEnd/>
          </a:ln>
        </p:spPr>
        <p:txBody>
          <a:bodyPr wrap="none" anchor="ctr"/>
          <a:lstStyle/>
          <a:p>
            <a:endParaRPr lang="en-US"/>
          </a:p>
        </p:txBody>
      </p:sp>
      <p:sp>
        <p:nvSpPr>
          <p:cNvPr id="52229" name="Text Box 6"/>
          <p:cNvSpPr txBox="1">
            <a:spLocks noChangeArrowheads="1"/>
          </p:cNvSpPr>
          <p:nvPr/>
        </p:nvSpPr>
        <p:spPr bwMode="auto">
          <a:xfrm>
            <a:off x="1260475" y="2636838"/>
            <a:ext cx="2490788" cy="336550"/>
          </a:xfrm>
          <a:prstGeom prst="rect">
            <a:avLst/>
          </a:prstGeom>
          <a:noFill/>
          <a:ln w="9525">
            <a:noFill/>
            <a:miter lim="800000"/>
            <a:headEnd/>
            <a:tailEnd/>
          </a:ln>
        </p:spPr>
        <p:txBody>
          <a:bodyPr>
            <a:spAutoFit/>
          </a:bodyPr>
          <a:lstStyle/>
          <a:p>
            <a:pPr>
              <a:spcBef>
                <a:spcPct val="50000"/>
              </a:spcBef>
            </a:pPr>
            <a:r>
              <a:rPr lang="de-DE" sz="1600" b="1">
                <a:latin typeface="Verdana" pitchFamily="34" charset="0"/>
              </a:rPr>
              <a:t>Excavation</a:t>
            </a:r>
          </a:p>
        </p:txBody>
      </p:sp>
      <p:sp>
        <p:nvSpPr>
          <p:cNvPr id="52230" name="Text Box 7"/>
          <p:cNvSpPr txBox="1">
            <a:spLocks noChangeArrowheads="1"/>
          </p:cNvSpPr>
          <p:nvPr/>
        </p:nvSpPr>
        <p:spPr bwMode="auto">
          <a:xfrm>
            <a:off x="4500563" y="2636838"/>
            <a:ext cx="3736975" cy="336550"/>
          </a:xfrm>
          <a:prstGeom prst="rect">
            <a:avLst/>
          </a:prstGeom>
          <a:noFill/>
          <a:ln w="9525">
            <a:noFill/>
            <a:miter lim="800000"/>
            <a:headEnd/>
            <a:tailEnd/>
          </a:ln>
        </p:spPr>
        <p:txBody>
          <a:bodyPr>
            <a:spAutoFit/>
          </a:bodyPr>
          <a:lstStyle/>
          <a:p>
            <a:pPr>
              <a:spcBef>
                <a:spcPct val="50000"/>
              </a:spcBef>
            </a:pPr>
            <a:r>
              <a:rPr lang="de-DE" sz="1600">
                <a:latin typeface="Verdana" pitchFamily="34" charset="0"/>
              </a:rPr>
              <a:t>        </a:t>
            </a:r>
            <a:r>
              <a:rPr lang="de-DE" sz="1600" b="1">
                <a:latin typeface="Verdana" pitchFamily="34" charset="0"/>
              </a:rPr>
              <a:t> Phytoremediation</a:t>
            </a:r>
            <a:r>
              <a:rPr lang="de-DE" sz="1600">
                <a:latin typeface="Verdana" pitchFamily="34" charset="0"/>
              </a:rPr>
              <a:t>           </a:t>
            </a:r>
          </a:p>
        </p:txBody>
      </p:sp>
      <p:sp>
        <p:nvSpPr>
          <p:cNvPr id="52231" name="Text Box 8"/>
          <p:cNvSpPr txBox="1">
            <a:spLocks noChangeArrowheads="1"/>
          </p:cNvSpPr>
          <p:nvPr/>
        </p:nvSpPr>
        <p:spPr bwMode="auto">
          <a:xfrm>
            <a:off x="1187450" y="5373688"/>
            <a:ext cx="7475538" cy="336550"/>
          </a:xfrm>
          <a:prstGeom prst="rect">
            <a:avLst/>
          </a:prstGeom>
          <a:noFill/>
          <a:ln w="9525">
            <a:noFill/>
            <a:miter lim="800000"/>
            <a:headEnd/>
            <a:tailEnd/>
          </a:ln>
        </p:spPr>
        <p:txBody>
          <a:bodyPr>
            <a:spAutoFit/>
          </a:bodyPr>
          <a:lstStyle/>
          <a:p>
            <a:pPr>
              <a:spcBef>
                <a:spcPct val="50000"/>
              </a:spcBef>
            </a:pPr>
            <a:r>
              <a:rPr lang="de-DE" sz="1600" b="1">
                <a:latin typeface="Verdana" pitchFamily="34" charset="0"/>
              </a:rPr>
              <a:t>30,000 Tons                                1200 Tons             120 Tons</a:t>
            </a:r>
            <a:r>
              <a:rPr lang="de-DE" sz="1600">
                <a:latin typeface="Verdana" pitchFamily="34" charset="0"/>
              </a:rPr>
              <a:t>   </a:t>
            </a:r>
          </a:p>
        </p:txBody>
      </p:sp>
      <p:sp>
        <p:nvSpPr>
          <p:cNvPr id="52232" name="Text Box 9"/>
          <p:cNvSpPr txBox="1">
            <a:spLocks noChangeArrowheads="1"/>
          </p:cNvSpPr>
          <p:nvPr/>
        </p:nvSpPr>
        <p:spPr bwMode="auto">
          <a:xfrm>
            <a:off x="1239838" y="1360488"/>
            <a:ext cx="7077075" cy="366712"/>
          </a:xfrm>
          <a:prstGeom prst="rect">
            <a:avLst/>
          </a:prstGeom>
          <a:noFill/>
          <a:ln w="9525">
            <a:noFill/>
            <a:miter lim="800000"/>
            <a:headEnd/>
            <a:tailEnd/>
          </a:ln>
        </p:spPr>
        <p:txBody>
          <a:bodyPr>
            <a:spAutoFit/>
          </a:bodyPr>
          <a:lstStyle/>
          <a:p>
            <a:endParaRPr lang="en-US"/>
          </a:p>
        </p:txBody>
      </p:sp>
      <p:sp>
        <p:nvSpPr>
          <p:cNvPr id="52233" name="Text Box 10"/>
          <p:cNvSpPr txBox="1">
            <a:spLocks noChangeArrowheads="1"/>
          </p:cNvSpPr>
          <p:nvPr/>
        </p:nvSpPr>
        <p:spPr bwMode="auto">
          <a:xfrm>
            <a:off x="838200" y="1557338"/>
            <a:ext cx="7620000" cy="519112"/>
          </a:xfrm>
          <a:prstGeom prst="rect">
            <a:avLst/>
          </a:prstGeom>
          <a:noFill/>
          <a:ln w="9525">
            <a:noFill/>
            <a:miter lim="800000"/>
            <a:headEnd/>
            <a:tailEnd/>
          </a:ln>
        </p:spPr>
        <p:txBody>
          <a:bodyPr>
            <a:spAutoFit/>
          </a:bodyPr>
          <a:lstStyle/>
          <a:p>
            <a:pPr algn="ctr">
              <a:spcBef>
                <a:spcPct val="50000"/>
              </a:spcBef>
            </a:pPr>
            <a:r>
              <a:rPr lang="de-DE" sz="2800">
                <a:solidFill>
                  <a:srgbClr val="FF0000"/>
                </a:solidFill>
                <a:latin typeface="Verdana" pitchFamily="34" charset="0"/>
              </a:rPr>
              <a:t>Comparative Mass Disposal (10 Acres)</a:t>
            </a:r>
          </a:p>
        </p:txBody>
      </p:sp>
      <p:sp>
        <p:nvSpPr>
          <p:cNvPr id="52234" name="Text Box 11"/>
          <p:cNvSpPr txBox="1">
            <a:spLocks noChangeArrowheads="1"/>
          </p:cNvSpPr>
          <p:nvPr/>
        </p:nvSpPr>
        <p:spPr bwMode="auto">
          <a:xfrm>
            <a:off x="5148263" y="3429000"/>
            <a:ext cx="3005137" cy="336550"/>
          </a:xfrm>
          <a:prstGeom prst="rect">
            <a:avLst/>
          </a:prstGeom>
          <a:noFill/>
          <a:ln w="9525">
            <a:noFill/>
            <a:miter lim="800000"/>
            <a:headEnd/>
            <a:tailEnd/>
          </a:ln>
        </p:spPr>
        <p:txBody>
          <a:bodyPr>
            <a:spAutoFit/>
          </a:bodyPr>
          <a:lstStyle/>
          <a:p>
            <a:pPr>
              <a:spcBef>
                <a:spcPct val="50000"/>
              </a:spcBef>
            </a:pPr>
            <a:r>
              <a:rPr lang="de-DE" sz="1600" b="1">
                <a:latin typeface="Verdana" pitchFamily="34" charset="0"/>
              </a:rPr>
              <a:t>Biomass                    Ash</a:t>
            </a:r>
          </a:p>
        </p:txBody>
      </p:sp>
      <p:sp>
        <p:nvSpPr>
          <p:cNvPr id="52235" name="Line 12"/>
          <p:cNvSpPr>
            <a:spLocks noChangeShapeType="1"/>
          </p:cNvSpPr>
          <p:nvPr/>
        </p:nvSpPr>
        <p:spPr bwMode="auto">
          <a:xfrm>
            <a:off x="900113" y="1125538"/>
            <a:ext cx="7272337" cy="0"/>
          </a:xfrm>
          <a:prstGeom prst="line">
            <a:avLst/>
          </a:prstGeom>
          <a:noFill/>
          <a:ln w="57150">
            <a:solidFill>
              <a:srgbClr val="FF0000"/>
            </a:solidFill>
            <a:round/>
            <a:headEnd/>
            <a:tailEnd/>
          </a:ln>
        </p:spPr>
        <p:txBody>
          <a:bodyPr/>
          <a:lstStyle/>
          <a:p>
            <a:endParaRPr lang="en-US"/>
          </a:p>
        </p:txBody>
      </p:sp>
      <p:sp>
        <p:nvSpPr>
          <p:cNvPr id="52236" name="Line 13"/>
          <p:cNvSpPr>
            <a:spLocks noChangeShapeType="1"/>
          </p:cNvSpPr>
          <p:nvPr/>
        </p:nvSpPr>
        <p:spPr bwMode="auto">
          <a:xfrm>
            <a:off x="900113" y="1196975"/>
            <a:ext cx="7272337" cy="0"/>
          </a:xfrm>
          <a:prstGeom prst="line">
            <a:avLst/>
          </a:prstGeom>
          <a:noFill/>
          <a:ln w="19050">
            <a:solidFill>
              <a:schemeClr val="tx1"/>
            </a:solidFill>
            <a:round/>
            <a:headEnd/>
            <a:tailEnd/>
          </a:ln>
        </p:spPr>
        <p:txBody>
          <a:bodyPr/>
          <a:lstStyle/>
          <a:p>
            <a:endParaRPr lang="en-US"/>
          </a:p>
        </p:txBody>
      </p:sp>
    </p:spTree>
    <p:extLst>
      <p:ext uri="{BB962C8B-B14F-4D97-AF65-F5344CB8AC3E}">
        <p14:creationId xmlns:p14="http://schemas.microsoft.com/office/powerpoint/2010/main" val="1732433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76200" y="381000"/>
            <a:ext cx="9144000" cy="769441"/>
          </a:xfrm>
          <a:prstGeom prst="rect">
            <a:avLst/>
          </a:prstGeom>
          <a:noFill/>
          <a:ln w="9525">
            <a:noFill/>
            <a:miter lim="800000"/>
            <a:headEnd/>
            <a:tailEnd/>
          </a:ln>
        </p:spPr>
        <p:txBody>
          <a:bodyPr wrap="square">
            <a:spAutoFit/>
          </a:bodyPr>
          <a:lstStyle/>
          <a:p>
            <a:pPr>
              <a:spcBef>
                <a:spcPct val="50000"/>
              </a:spcBef>
            </a:pPr>
            <a:r>
              <a:rPr lang="de-DE" sz="4400" dirty="0" smtClean="0">
                <a:solidFill>
                  <a:schemeClr val="accent6">
                    <a:lumMod val="50000"/>
                  </a:schemeClr>
                </a:solidFill>
                <a:latin typeface="+mj-lt"/>
              </a:rPr>
              <a:t>Candidates for lead phytoremediation</a:t>
            </a:r>
            <a:endParaRPr lang="de-DE" sz="4400" dirty="0">
              <a:solidFill>
                <a:schemeClr val="accent6">
                  <a:lumMod val="50000"/>
                </a:schemeClr>
              </a:solidFill>
              <a:latin typeface="+mj-lt"/>
            </a:endParaRPr>
          </a:p>
        </p:txBody>
      </p:sp>
      <p:sp>
        <p:nvSpPr>
          <p:cNvPr id="56322" name="Text Box 3"/>
          <p:cNvSpPr txBox="1">
            <a:spLocks noChangeArrowheads="1"/>
          </p:cNvSpPr>
          <p:nvPr/>
        </p:nvSpPr>
        <p:spPr bwMode="auto">
          <a:xfrm>
            <a:off x="1042988" y="2205038"/>
            <a:ext cx="7058025" cy="366712"/>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60430" name="Group 14"/>
          <p:cNvGraphicFramePr>
            <a:graphicFrameLocks noGrp="1"/>
          </p:cNvGraphicFramePr>
          <p:nvPr>
            <p:ph/>
            <p:extLst>
              <p:ext uri="{D42A27DB-BD31-4B8C-83A1-F6EECF244321}">
                <p14:modId xmlns:p14="http://schemas.microsoft.com/office/powerpoint/2010/main" val="4085245146"/>
              </p:ext>
            </p:extLst>
          </p:nvPr>
        </p:nvGraphicFramePr>
        <p:xfrm>
          <a:off x="1403350" y="2349500"/>
          <a:ext cx="6624638" cy="3078480"/>
        </p:xfrm>
        <a:graphic>
          <a:graphicData uri="http://schemas.openxmlformats.org/drawingml/2006/table">
            <a:tbl>
              <a:tblPr/>
              <a:tblGrid>
                <a:gridCol w="3313113"/>
                <a:gridCol w="3311525"/>
              </a:tblGrid>
              <a:tr h="302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003399"/>
                          </a:solidFill>
                          <a:effectLst/>
                          <a:latin typeface="+mj-lt"/>
                        </a:rPr>
                        <a:t>Grasses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003399"/>
                          </a:solidFill>
                          <a:effectLst/>
                          <a:latin typeface="+mj-lt"/>
                        </a:rPr>
                        <a:t>Alfalfa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333399"/>
                          </a:solidFill>
                          <a:effectLst/>
                          <a:latin typeface="+mj-lt"/>
                        </a:rPr>
                        <a:t>Cabbage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003399"/>
                          </a:solidFill>
                          <a:effectLst/>
                          <a:latin typeface="+mj-lt"/>
                        </a:rPr>
                        <a:t>Sesbania sp.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FF0000"/>
                          </a:solidFill>
                          <a:effectLst/>
                          <a:latin typeface="+mj-lt"/>
                        </a:rPr>
                        <a:t>Vetiver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rgbClr val="003399"/>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333399"/>
                          </a:solidFill>
                          <a:effectLst/>
                          <a:latin typeface="+mj-lt"/>
                        </a:rPr>
                        <a:t>Sunflower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003399"/>
                          </a:solidFill>
                          <a:effectLst/>
                          <a:latin typeface="+mj-lt"/>
                        </a:rPr>
                        <a:t>Morning glory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003399"/>
                          </a:solidFill>
                          <a:effectLst/>
                          <a:latin typeface="+mj-lt"/>
                        </a:rPr>
                        <a:t>Red clover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003399"/>
                          </a:solidFill>
                          <a:effectLst/>
                          <a:latin typeface="+mj-lt"/>
                        </a:rPr>
                        <a:t>Corn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rgbClr val="333399"/>
                          </a:solidFill>
                          <a:effectLst/>
                          <a:latin typeface="+mj-lt"/>
                        </a:rPr>
                        <a:t>Indian mustard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rgbClr val="333399"/>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88471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350" y="539750"/>
            <a:ext cx="9144000" cy="1150938"/>
          </a:xfrm>
        </p:spPr>
        <p:txBody>
          <a:bodyPr>
            <a:normAutofit/>
          </a:bodyPr>
          <a:lstStyle/>
          <a:p>
            <a:pPr fontAlgn="auto">
              <a:spcAft>
                <a:spcPts val="0"/>
              </a:spcAft>
              <a:defRPr/>
            </a:pPr>
            <a:r>
              <a:rPr lang="de-DE" b="0" dirty="0">
                <a:solidFill>
                  <a:schemeClr val="accent6">
                    <a:lumMod val="50000"/>
                  </a:schemeClr>
                </a:solidFill>
                <a:latin typeface="Verdana" pitchFamily="34" charset="0"/>
              </a:rPr>
              <a:t>Hyperaccumulators</a:t>
            </a:r>
          </a:p>
        </p:txBody>
      </p:sp>
      <p:sp>
        <p:nvSpPr>
          <p:cNvPr id="62467" name="Text Box 3"/>
          <p:cNvSpPr txBox="1">
            <a:spLocks noChangeArrowheads="1"/>
          </p:cNvSpPr>
          <p:nvPr/>
        </p:nvSpPr>
        <p:spPr bwMode="auto">
          <a:xfrm>
            <a:off x="228600" y="1524000"/>
            <a:ext cx="8610600" cy="4840288"/>
          </a:xfrm>
          <a:prstGeom prst="rect">
            <a:avLst/>
          </a:prstGeom>
          <a:noFill/>
          <a:ln w="12700">
            <a:noFill/>
            <a:miter lim="800000"/>
            <a:headEnd/>
            <a:tailEnd/>
          </a:ln>
        </p:spPr>
        <p:txBody>
          <a:bodyPr>
            <a:spAutoFit/>
          </a:bodyPr>
          <a:lstStyle/>
          <a:p>
            <a:pPr>
              <a:spcBef>
                <a:spcPct val="50000"/>
              </a:spcBef>
              <a:defRPr/>
            </a:pPr>
            <a:endParaRPr lang="de-DE" b="1" dirty="0">
              <a:solidFill>
                <a:schemeClr val="tx2"/>
              </a:solidFill>
              <a:cs typeface="+mn-cs"/>
            </a:endParaRPr>
          </a:p>
          <a:p>
            <a:pPr>
              <a:spcBef>
                <a:spcPct val="50000"/>
              </a:spcBef>
              <a:defRPr/>
            </a:pPr>
            <a:r>
              <a:rPr lang="en-US" sz="2800" dirty="0">
                <a:latin typeface="Verdana" pitchFamily="34" charset="0"/>
                <a:cs typeface="+mn-cs"/>
              </a:rPr>
              <a:t>By definition must accumulate at least </a:t>
            </a:r>
          </a:p>
          <a:p>
            <a:pPr marL="457200" indent="-457200">
              <a:spcBef>
                <a:spcPct val="50000"/>
              </a:spcBef>
              <a:buClr>
                <a:srgbClr val="7030A0"/>
              </a:buClr>
              <a:buFont typeface="Arial" panose="020B0604020202020204" pitchFamily="34" charset="0"/>
              <a:buChar char="•"/>
              <a:defRPr/>
            </a:pPr>
            <a:r>
              <a:rPr lang="en-US" sz="2800" dirty="0">
                <a:latin typeface="Verdana" pitchFamily="34" charset="0"/>
                <a:cs typeface="+mn-cs"/>
              </a:rPr>
              <a:t>100 mg kg-1 (0.01% dry wt.) </a:t>
            </a:r>
            <a:r>
              <a:rPr lang="en-US" sz="2800" dirty="0" err="1">
                <a:latin typeface="Verdana" pitchFamily="34" charset="0"/>
                <a:cs typeface="+mn-cs"/>
              </a:rPr>
              <a:t>Cd</a:t>
            </a:r>
            <a:r>
              <a:rPr lang="en-US" sz="2800" dirty="0">
                <a:latin typeface="Verdana" pitchFamily="34" charset="0"/>
                <a:cs typeface="+mn-cs"/>
              </a:rPr>
              <a:t>, As and some other trace metals </a:t>
            </a:r>
          </a:p>
          <a:p>
            <a:pPr marL="457200" indent="-457200">
              <a:spcBef>
                <a:spcPct val="50000"/>
              </a:spcBef>
              <a:buClr>
                <a:srgbClr val="7030A0"/>
              </a:buClr>
              <a:buFont typeface="Arial" panose="020B0604020202020204" pitchFamily="34" charset="0"/>
              <a:buChar char="•"/>
              <a:defRPr/>
            </a:pPr>
            <a:r>
              <a:rPr lang="en-US" sz="2800" dirty="0">
                <a:latin typeface="Verdana" pitchFamily="34" charset="0"/>
                <a:cs typeface="+mn-cs"/>
              </a:rPr>
              <a:t>1000 mg kg-1 (0.1 dry wt.) Co, Cu, Cr, Ni and </a:t>
            </a:r>
            <a:r>
              <a:rPr lang="en-US" sz="2800" dirty="0" err="1">
                <a:latin typeface="Verdana" pitchFamily="34" charset="0"/>
                <a:cs typeface="+mn-cs"/>
              </a:rPr>
              <a:t>Pb</a:t>
            </a:r>
            <a:r>
              <a:rPr lang="en-US" sz="2800" dirty="0">
                <a:latin typeface="Verdana" pitchFamily="34" charset="0"/>
                <a:cs typeface="+mn-cs"/>
              </a:rPr>
              <a:t> and </a:t>
            </a:r>
          </a:p>
          <a:p>
            <a:pPr marL="457200" indent="-457200">
              <a:spcBef>
                <a:spcPct val="50000"/>
              </a:spcBef>
              <a:buClr>
                <a:srgbClr val="7030A0"/>
              </a:buClr>
              <a:buFont typeface="Arial" panose="020B0604020202020204" pitchFamily="34" charset="0"/>
              <a:buChar char="•"/>
              <a:defRPr/>
            </a:pPr>
            <a:r>
              <a:rPr lang="en-US" sz="2800" dirty="0">
                <a:latin typeface="Verdana" pitchFamily="34" charset="0"/>
                <a:cs typeface="+mn-cs"/>
              </a:rPr>
              <a:t>10,000 mg kg-1 (1% dry wt.) </a:t>
            </a:r>
            <a:r>
              <a:rPr lang="en-US" sz="2800" dirty="0" err="1">
                <a:latin typeface="Verdana" pitchFamily="34" charset="0"/>
                <a:cs typeface="+mn-cs"/>
              </a:rPr>
              <a:t>Mn</a:t>
            </a:r>
            <a:r>
              <a:rPr lang="en-US" sz="2800" dirty="0">
                <a:latin typeface="Verdana" pitchFamily="34" charset="0"/>
                <a:cs typeface="+mn-cs"/>
              </a:rPr>
              <a:t> and Zn </a:t>
            </a:r>
          </a:p>
          <a:p>
            <a:pPr>
              <a:spcBef>
                <a:spcPct val="50000"/>
              </a:spcBef>
              <a:buFont typeface="Wingdings" pitchFamily="2" charset="2"/>
              <a:buChar char="§"/>
              <a:defRPr/>
            </a:pPr>
            <a:endParaRPr lang="de-DE" sz="2800" dirty="0">
              <a:solidFill>
                <a:schemeClr val="tx2"/>
              </a:solidFill>
              <a:latin typeface="Verdana" pitchFamily="34" charset="0"/>
              <a:cs typeface="+mn-cs"/>
            </a:endParaRPr>
          </a:p>
          <a:p>
            <a:pPr>
              <a:spcBef>
                <a:spcPct val="50000"/>
              </a:spcBef>
              <a:defRPr/>
            </a:pPr>
            <a:r>
              <a:rPr lang="de-DE" dirty="0">
                <a:cs typeface="+mn-cs"/>
              </a:rPr>
              <a:t>			</a:t>
            </a:r>
          </a:p>
        </p:txBody>
      </p:sp>
    </p:spTree>
    <p:extLst>
      <p:ext uri="{BB962C8B-B14F-4D97-AF65-F5344CB8AC3E}">
        <p14:creationId xmlns:p14="http://schemas.microsoft.com/office/powerpoint/2010/main" val="2186548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28600" y="28575"/>
            <a:ext cx="6581983" cy="821665"/>
          </a:xfrm>
        </p:spPr>
        <p:txBody>
          <a:bodyPr>
            <a:normAutofit/>
          </a:bodyPr>
          <a:lstStyle/>
          <a:p>
            <a:pPr algn="l">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r>
              <a:rPr lang="en-US" sz="4000" dirty="0" smtClean="0">
                <a:solidFill>
                  <a:srgbClr val="86133E"/>
                </a:solidFill>
              </a:rPr>
              <a:t>Phytoremediation - Vetiver</a:t>
            </a:r>
          </a:p>
        </p:txBody>
      </p:sp>
      <p:sp>
        <p:nvSpPr>
          <p:cNvPr id="12291" name="Rectangle 2"/>
          <p:cNvSpPr>
            <a:spLocks noGrp="1" noChangeArrowheads="1"/>
          </p:cNvSpPr>
          <p:nvPr>
            <p:ph idx="1"/>
          </p:nvPr>
        </p:nvSpPr>
        <p:spPr>
          <a:xfrm>
            <a:off x="4343400" y="990600"/>
            <a:ext cx="3422218" cy="4581675"/>
          </a:xfrm>
        </p:spPr>
        <p:txBody>
          <a:bodyPr>
            <a:normAutofit fontScale="77500" lnSpcReduction="20000"/>
          </a:bodyPr>
          <a:lstStyle/>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r>
              <a:rPr lang="en-US" b="1" dirty="0" smtClean="0">
                <a:solidFill>
                  <a:schemeClr val="tx2">
                    <a:lumMod val="50000"/>
                  </a:schemeClr>
                </a:solidFill>
              </a:rPr>
              <a:t>Hyper accumulator</a:t>
            </a: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endParaRPr lang="en-US" b="1" dirty="0" smtClean="0">
              <a:solidFill>
                <a:schemeClr val="tx2">
                  <a:lumMod val="50000"/>
                </a:schemeClr>
              </a:solidFill>
            </a:endParaRP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r>
              <a:rPr lang="en-US" b="1" dirty="0" smtClean="0">
                <a:solidFill>
                  <a:schemeClr val="tx2">
                    <a:lumMod val="50000"/>
                  </a:schemeClr>
                </a:solidFill>
              </a:rPr>
              <a:t>Fast growing </a:t>
            </a: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endParaRPr lang="en-US" b="1" dirty="0" smtClean="0">
              <a:solidFill>
                <a:schemeClr val="tx2">
                  <a:lumMod val="50000"/>
                </a:schemeClr>
              </a:solidFill>
            </a:endParaRP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r>
              <a:rPr lang="en-US" b="1" dirty="0" smtClean="0">
                <a:solidFill>
                  <a:schemeClr val="tx2">
                    <a:lumMod val="50000"/>
                  </a:schemeClr>
                </a:solidFill>
              </a:rPr>
              <a:t>High biomass</a:t>
            </a: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endParaRPr lang="en-US" b="1" dirty="0" smtClean="0">
              <a:solidFill>
                <a:schemeClr val="tx2">
                  <a:lumMod val="50000"/>
                </a:schemeClr>
              </a:solidFill>
            </a:endParaRP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r>
              <a:rPr lang="en-US" b="1" dirty="0" smtClean="0">
                <a:solidFill>
                  <a:schemeClr val="tx2">
                    <a:lumMod val="50000"/>
                  </a:schemeClr>
                </a:solidFill>
              </a:rPr>
              <a:t>Extensive root system</a:t>
            </a: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endParaRPr lang="en-US" b="1" dirty="0" smtClean="0">
              <a:solidFill>
                <a:schemeClr val="tx2">
                  <a:lumMod val="50000"/>
                </a:schemeClr>
              </a:solidFill>
            </a:endParaRP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r>
              <a:rPr lang="en-US" b="1" dirty="0" smtClean="0">
                <a:solidFill>
                  <a:schemeClr val="tx2">
                    <a:lumMod val="50000"/>
                  </a:schemeClr>
                </a:solidFill>
              </a:rPr>
              <a:t>Non Invasive</a:t>
            </a: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endParaRPr lang="en-US" b="1" dirty="0" smtClean="0">
              <a:solidFill>
                <a:schemeClr val="tx2">
                  <a:lumMod val="50000"/>
                </a:schemeClr>
              </a:solidFill>
            </a:endParaRP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r>
              <a:rPr lang="en-US" b="1" dirty="0" smtClean="0">
                <a:solidFill>
                  <a:schemeClr val="tx2">
                    <a:lumMod val="50000"/>
                  </a:schemeClr>
                </a:solidFill>
              </a:rPr>
              <a:t>Easy to harvest</a:t>
            </a:r>
          </a:p>
          <a:p>
            <a:pPr marL="0" indent="0">
              <a:buFont typeface="Wingdings" pitchFamily="2" charset="2"/>
              <a:buChar char="ü"/>
              <a:tabLst>
                <a:tab pos="0" algn="l"/>
                <a:tab pos="643006" algn="l"/>
                <a:tab pos="1286012" algn="l"/>
                <a:tab pos="1929018" algn="l"/>
                <a:tab pos="2572024" algn="l"/>
                <a:tab pos="3215030" algn="l"/>
                <a:tab pos="3858036" algn="l"/>
                <a:tab pos="4501043" algn="l"/>
                <a:tab pos="5144049" algn="l"/>
                <a:tab pos="5787055" algn="l"/>
                <a:tab pos="6430061" algn="l"/>
                <a:tab pos="7073067" algn="l"/>
              </a:tabLst>
            </a:pPr>
            <a:endParaRPr lang="en-US" b="1" dirty="0" smtClean="0">
              <a:solidFill>
                <a:srgbClr val="002060"/>
              </a:solidFill>
            </a:endParaRPr>
          </a:p>
        </p:txBody>
      </p:sp>
      <p:pic>
        <p:nvPicPr>
          <p:cNvPr id="12293" name="Picture 5"/>
          <p:cNvPicPr>
            <a:picLocks noChangeAspect="1" noChangeArrowheads="1"/>
          </p:cNvPicPr>
          <p:nvPr/>
        </p:nvPicPr>
        <p:blipFill>
          <a:blip r:embed="rId3" cstate="print"/>
          <a:srcRect/>
          <a:stretch>
            <a:fillRect/>
          </a:stretch>
        </p:blipFill>
        <p:spPr bwMode="auto">
          <a:xfrm>
            <a:off x="381000" y="990600"/>
            <a:ext cx="3596219" cy="4695547"/>
          </a:xfrm>
          <a:prstGeom prst="rect">
            <a:avLst/>
          </a:prstGeom>
          <a:noFill/>
          <a:ln w="9525">
            <a:noFill/>
            <a:miter lim="800000"/>
            <a:headEnd/>
            <a:tailEnd/>
          </a:ln>
        </p:spPr>
      </p:pic>
    </p:spTree>
    <p:extLst>
      <p:ext uri="{BB962C8B-B14F-4D97-AF65-F5344CB8AC3E}">
        <p14:creationId xmlns:p14="http://schemas.microsoft.com/office/powerpoint/2010/main" val="202171287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8430</TotalTime>
  <Words>1543</Words>
  <Application>Microsoft Office PowerPoint</Application>
  <PresentationFormat>On-screen Show (4:3)</PresentationFormat>
  <Paragraphs>480</Paragraphs>
  <Slides>29</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3" baseType="lpstr">
      <vt:lpstr>Presentation1</vt:lpstr>
      <vt:lpstr>Bitmap Image</vt:lpstr>
      <vt:lpstr>Chart</vt:lpstr>
      <vt:lpstr>Worksheet</vt:lpstr>
      <vt:lpstr>PowerPoint Presentation</vt:lpstr>
      <vt:lpstr>PowerPoint Presentation</vt:lpstr>
      <vt:lpstr>Lead health effects</vt:lpstr>
      <vt:lpstr>Pathways of lead in the environment</vt:lpstr>
      <vt:lpstr>Lead remediation </vt:lpstr>
      <vt:lpstr>Why phytoremediation?</vt:lpstr>
      <vt:lpstr>PowerPoint Presentation</vt:lpstr>
      <vt:lpstr>Hyperaccumulators</vt:lpstr>
      <vt:lpstr>Phytoremediation - Vetiver</vt:lpstr>
      <vt:lpstr>Vetiver (cont.)</vt:lpstr>
      <vt:lpstr>Phase I: Greenhouse study</vt:lpstr>
      <vt:lpstr>Phase I: Soil properties</vt:lpstr>
      <vt:lpstr>PowerPoint Presentation</vt:lpstr>
      <vt:lpstr>PowerPoint Presentation</vt:lpstr>
      <vt:lpstr>PowerPoint Presentation</vt:lpstr>
      <vt:lpstr>PowerPoint Presentation</vt:lpstr>
      <vt:lpstr>PowerPoint Presentation</vt:lpstr>
      <vt:lpstr>Phase II: Simulated field study</vt:lpstr>
      <vt:lpstr>Experimental design</vt:lpstr>
      <vt:lpstr>Vetiver and fescue grass platforms</vt:lpstr>
      <vt:lpstr>EDDS application </vt:lpstr>
      <vt:lpstr>Soil Erosion from Platforms</vt:lpstr>
      <vt:lpstr>Plant uptake: EDDS application</vt:lpstr>
      <vt:lpstr>Plant uptake: EDTA application</vt:lpstr>
      <vt:lpstr>Effect of lead on grasses</vt:lpstr>
      <vt:lpstr>Percent removal after five cycles</vt:lpstr>
      <vt:lpstr>Lead leaching from compost</vt:lpstr>
      <vt:lpstr>Conclusions: Phase II study</vt:lpstr>
      <vt:lpstr>PowerPoint Presentation</vt:lpstr>
    </vt:vector>
  </TitlesOfParts>
  <Company>Michigan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SSSA presentation</dc:title>
  <dc:creator>Venkata Ramana Pidatala</dc:creator>
  <cp:lastModifiedBy>Rupali Datta</cp:lastModifiedBy>
  <cp:revision>188</cp:revision>
  <cp:lastPrinted>2013-10-28T18:48:16Z</cp:lastPrinted>
  <dcterms:created xsi:type="dcterms:W3CDTF">2013-10-25T17:43:00Z</dcterms:created>
  <dcterms:modified xsi:type="dcterms:W3CDTF">2014-10-27T20:11:41Z</dcterms:modified>
</cp:coreProperties>
</file>