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2"/>
  </p:handoutMasterIdLst>
  <p:sldIdLst>
    <p:sldId id="256" r:id="rId3"/>
    <p:sldId id="257" r:id="rId4"/>
    <p:sldId id="258" r:id="rId5"/>
    <p:sldId id="275" r:id="rId6"/>
    <p:sldId id="283" r:id="rId7"/>
    <p:sldId id="259" r:id="rId8"/>
    <p:sldId id="279" r:id="rId9"/>
    <p:sldId id="284" r:id="rId10"/>
    <p:sldId id="286" r:id="rId11"/>
    <p:sldId id="288" r:id="rId12"/>
    <p:sldId id="285" r:id="rId13"/>
    <p:sldId id="289" r:id="rId14"/>
    <p:sldId id="270" r:id="rId15"/>
    <p:sldId id="266" r:id="rId16"/>
    <p:sldId id="290" r:id="rId17"/>
    <p:sldId id="291" r:id="rId18"/>
    <p:sldId id="292" r:id="rId19"/>
    <p:sldId id="293" r:id="rId20"/>
    <p:sldId id="268" r:id="rId2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30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0DF369A-1162-4D3F-8174-41823CB2B9C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BFBAF42-110C-48A0-8F0A-7E615249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76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8687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8266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4347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4759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7795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1315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3822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7407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7378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5499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1750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7923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5759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762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2745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9966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1502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5608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1096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2980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4932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4868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9A5B7-6345-4D5A-8487-D08DA66EAE6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AF833-EF29-4CAA-93F2-AB6F8FF0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0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18A9C-8118-4B8F-B312-72F066081CB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ABBF2-2CCE-4A59-930C-659127735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8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1184039"/>
            <a:ext cx="8305800" cy="16764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Accelerated Geomorphic Response to Massive Sediment Loading by the 2008–2009 Eruption of Chaitén Volcano, Chile, Followed by Rapid Recovery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2085" y="3124200"/>
            <a:ext cx="3352800" cy="2667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800" b="1" dirty="0" smtClean="0"/>
              <a:t>T.C. Pierson, J. J. Major </a:t>
            </a:r>
          </a:p>
          <a:p>
            <a:pPr algn="l"/>
            <a:r>
              <a:rPr lang="en-US" sz="1400" i="1" dirty="0" smtClean="0"/>
              <a:t>U.S. Geological Survey       </a:t>
            </a:r>
          </a:p>
          <a:p>
            <a:pPr algn="l"/>
            <a:r>
              <a:rPr lang="en-US" sz="1800" b="1" dirty="0" smtClean="0"/>
              <a:t>Á. Amigo, D. </a:t>
            </a:r>
            <a:r>
              <a:rPr lang="en-US" sz="1800" b="1" dirty="0" err="1" smtClean="0"/>
              <a:t>Bertin</a:t>
            </a:r>
            <a:r>
              <a:rPr lang="en-US" sz="1800" b="1" dirty="0" smtClean="0"/>
              <a:t> </a:t>
            </a:r>
          </a:p>
          <a:p>
            <a:pPr algn="l"/>
            <a:r>
              <a:rPr lang="en-US" sz="1400" i="1" dirty="0" err="1" smtClean="0"/>
              <a:t>Servicio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Nacional</a:t>
            </a:r>
            <a:r>
              <a:rPr lang="en-US" sz="1400" i="1" dirty="0" smtClean="0"/>
              <a:t> de </a:t>
            </a:r>
            <a:r>
              <a:rPr lang="en-US" sz="1400" i="1" dirty="0" err="1" smtClean="0"/>
              <a:t>Geología</a:t>
            </a:r>
            <a:r>
              <a:rPr lang="en-US" sz="1400" i="1" dirty="0" smtClean="0"/>
              <a:t> y </a:t>
            </a:r>
            <a:r>
              <a:rPr lang="en-US" sz="1400" i="1" dirty="0" err="1" smtClean="0"/>
              <a:t>Minería</a:t>
            </a:r>
            <a:endParaRPr lang="en-US" sz="1400" i="1" dirty="0" smtClean="0"/>
          </a:p>
          <a:p>
            <a:pPr algn="l"/>
            <a:r>
              <a:rPr lang="en-US" sz="1800" b="1" dirty="0" smtClean="0"/>
              <a:t>A. </a:t>
            </a:r>
            <a:r>
              <a:rPr lang="en-US" sz="1800" b="1" dirty="0" err="1" smtClean="0"/>
              <a:t>Iroumé</a:t>
            </a:r>
            <a:r>
              <a:rPr lang="en-US" sz="1800" b="1" dirty="0" smtClean="0"/>
              <a:t>, H. Ulloa</a:t>
            </a:r>
            <a:endParaRPr lang="en-US" sz="1400" b="1" dirty="0" smtClean="0"/>
          </a:p>
          <a:p>
            <a:pPr algn="l"/>
            <a:r>
              <a:rPr lang="en-US" sz="1400" dirty="0"/>
              <a:t>Universidad Austral de Chile</a:t>
            </a:r>
            <a:endParaRPr lang="en-US" sz="1400" dirty="0" smtClean="0"/>
          </a:p>
          <a:p>
            <a:pPr algn="l"/>
            <a:r>
              <a:rPr lang="en-US" sz="1800" b="1" dirty="0" smtClean="0"/>
              <a:t>A. </a:t>
            </a:r>
            <a:r>
              <a:rPr lang="en-US" sz="1800" b="1" dirty="0" err="1" smtClean="0"/>
              <a:t>Andreoli</a:t>
            </a:r>
            <a:endParaRPr lang="en-US" sz="1800" b="1" dirty="0" smtClean="0"/>
          </a:p>
          <a:p>
            <a:pPr algn="l"/>
            <a:r>
              <a:rPr lang="en-US" sz="1400" dirty="0"/>
              <a:t>Universidad de Concepción</a:t>
            </a:r>
          </a:p>
          <a:p>
            <a:pPr algn="l"/>
            <a:r>
              <a:rPr lang="en-US" sz="1800" b="1" dirty="0" smtClean="0"/>
              <a:t>J. Castro</a:t>
            </a:r>
          </a:p>
          <a:p>
            <a:pPr algn="l"/>
            <a:r>
              <a:rPr lang="en-US" sz="1500" dirty="0"/>
              <a:t>Johannes Gutenberg </a:t>
            </a:r>
            <a:r>
              <a:rPr lang="en-US" sz="1500" dirty="0" err="1"/>
              <a:t>Universität</a:t>
            </a:r>
            <a:endParaRPr lang="en-US" sz="1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0542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Sernageomi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84" y="358030"/>
            <a:ext cx="158477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id-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3550"/>
            <a:ext cx="559593" cy="7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9069" y="6172200"/>
            <a:ext cx="2371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SERNAGEOMIN, 23 May 2008 </a:t>
            </a:r>
            <a:endParaRPr lang="en-US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5150"/>
            <a:ext cx="792163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26514"/>
            <a:ext cx="11811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57" y="2743200"/>
            <a:ext cx="4572000" cy="3429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576" y="511348"/>
            <a:ext cx="563562" cy="54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525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381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Resulting flow in Chaitén River:  A complex multi-day flood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initial lahar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Subsequent streamflow flood surges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4.5 m of aggradation in 24 </a:t>
            </a:r>
            <a:r>
              <a:rPr lang="en-US" dirty="0" err="1" smtClean="0"/>
              <a:t>hr</a:t>
            </a:r>
            <a:r>
              <a:rPr lang="en-US" dirty="0" smtClean="0"/>
              <a:t>; 7 m in 48 </a:t>
            </a:r>
            <a:r>
              <a:rPr lang="en-US" dirty="0" err="1" smtClean="0"/>
              <a:t>hr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Channel avulsion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deltas built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9" t="13750" r="22382" b="9729"/>
          <a:stretch/>
        </p:blipFill>
        <p:spPr>
          <a:xfrm>
            <a:off x="4189959" y="228600"/>
            <a:ext cx="4801641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3689247"/>
            <a:ext cx="3048000" cy="2400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KEY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Lahar </a:t>
            </a:r>
            <a:r>
              <a:rPr lang="en-US" sz="1400" dirty="0"/>
              <a:t>(~10⁶ m³) at base of section (</a:t>
            </a:r>
            <a:r>
              <a:rPr lang="en-US" sz="1400" dirty="0">
                <a:solidFill>
                  <a:srgbClr val="FFC000"/>
                </a:solidFill>
              </a:rPr>
              <a:t>yellow</a:t>
            </a:r>
            <a:r>
              <a:rPr lang="en-US" sz="1400" dirty="0"/>
              <a:t>), hyperconcentrated flow-debris flow boundary</a:t>
            </a:r>
          </a:p>
          <a:p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Highly concentrated transitional  </a:t>
            </a:r>
            <a:r>
              <a:rPr lang="en-US" sz="1400" dirty="0" smtClean="0"/>
              <a:t>flow; </a:t>
            </a:r>
            <a:r>
              <a:rPr lang="en-US" sz="1400" dirty="0"/>
              <a:t>upper flow regime (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gray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Muddy streamflow, shallow; upper flow regime </a:t>
            </a:r>
            <a:r>
              <a:rPr lang="en-US" sz="1400" dirty="0"/>
              <a:t>(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blue</a:t>
            </a:r>
            <a:r>
              <a:rPr lang="en-US" sz="1400" dirty="0"/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467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3200400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Similar responses in other proximal fluvial systems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Aggradation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Channel widening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Fining of channel beds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Braided channel patterns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0500" y="606457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Rayas River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327310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8"/>
          <a:stretch/>
        </p:blipFill>
        <p:spPr>
          <a:xfrm>
            <a:off x="-1169709" y="-76200"/>
            <a:ext cx="13208000" cy="9909928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-76200"/>
            <a:ext cx="636866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625" y="228600"/>
            <a:ext cx="32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Estimated annualized sediment yield, based on delta growth rate over about 2 weeks  is  </a:t>
            </a:r>
            <a:r>
              <a:rPr lang="en-US" sz="2400" b="1" dirty="0" smtClean="0">
                <a:solidFill>
                  <a:srgbClr val="FFFF00"/>
                </a:solidFill>
              </a:rPr>
              <a:t>EXTREME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(assume </a:t>
            </a:r>
            <a:r>
              <a:rPr lang="en-US" sz="2400" dirty="0" err="1" smtClean="0">
                <a:solidFill>
                  <a:srgbClr val="FFFF00"/>
                </a:solidFill>
              </a:rPr>
              <a:t>bedload</a:t>
            </a:r>
            <a:r>
              <a:rPr lang="en-US" sz="2400" dirty="0" smtClean="0">
                <a:solidFill>
                  <a:srgbClr val="FFFF00"/>
                </a:solidFill>
              </a:rPr>
              <a:t> = 20% of total load)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597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:\FileShare\major\Chaiten_pix\Hugos_Chaiten_file\VOLCÁN CHAITEN\Fotos sobrevuelo 250508\Fotos 19-250508 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143042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IMPACTS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CHAIT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cs typeface="Calibri"/>
              </a:rPr>
              <a:t>ÉN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Calibri"/>
              </a:rPr>
              <a:t>TOWN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Channel avulsion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1 – 3 m fluvial deposition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888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368" y="122781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IMPACTS IN CHAIT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ÉN TOWN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6" name="Picture 4" descr="C:\Users\tpierson.GS\Documents\PICTURE files\Chile\IMG_1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30600"/>
            <a:ext cx="46482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tpierson.GS\Documents\PICTURE files\Chile\IMG_1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0999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tpierson.GS\Documents\PICTURE files\Chile\VOLCÁN CHAITEN\Fotos sobrevuelo DB 260508\Chaitén260508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53966"/>
            <a:ext cx="4160951" cy="31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tpierson.GS\Documents\PICTURE files\Chile\VOLCÁN CHAITEN\Fotos\IMG_58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0952"/>
            <a:ext cx="3994135" cy="29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9800" y="2667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Burial of much of town in sediment 1 - 3 m thick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586118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Formation of new delta– extended 850 m from shore by 5 Dec 2008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1" y="38100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Knickpoint</a:t>
            </a:r>
            <a:r>
              <a:rPr lang="en-US" dirty="0" smtClean="0"/>
              <a:t> retreat; streets become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56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456" y="76200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</a:rPr>
              <a:t>RECOVERY TRAJECTORY  OVER 5 YEARS --</a:t>
            </a: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6" y="1030307"/>
            <a:ext cx="4074556" cy="167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84"/>
          <a:stretch/>
        </p:blipFill>
        <p:spPr bwMode="auto">
          <a:xfrm>
            <a:off x="4377579" y="411034"/>
            <a:ext cx="4590208" cy="347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3680568"/>
            <a:ext cx="2362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Distance across channel, in meters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8292" y="4096512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Return to pre-eruption channel bed elevations within 4 - 5 years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5257800" y="2590800"/>
            <a:ext cx="2895600" cy="0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8" y="2798986"/>
            <a:ext cx="3459163" cy="346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491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68" y="1295400"/>
            <a:ext cx="515143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9464" y="4662100"/>
            <a:ext cx="783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2008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8999" y="466210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2009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5800" y="466076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8799" y="4651615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2011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91926" y="4651614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2012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4572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79646"/>
                </a:solidFill>
              </a:rPr>
              <a:t>RECOVERY </a:t>
            </a:r>
            <a:r>
              <a:rPr lang="en-US" sz="2800" dirty="0" smtClean="0">
                <a:solidFill>
                  <a:srgbClr val="F79646"/>
                </a:solidFill>
              </a:rPr>
              <a:t>TRAJECTORY OVER 5 YEARS </a:t>
            </a:r>
            <a:r>
              <a:rPr lang="en-US" sz="2800" dirty="0">
                <a:solidFill>
                  <a:srgbClr val="F79646"/>
                </a:solidFill>
              </a:rPr>
              <a:t>--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1" y="55626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Drastic decrease in sediment yield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677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599" y="457200"/>
            <a:ext cx="6819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79646"/>
                </a:solidFill>
              </a:rPr>
              <a:t>RECOVERY </a:t>
            </a:r>
            <a:r>
              <a:rPr lang="en-US" sz="2800" dirty="0" smtClean="0">
                <a:solidFill>
                  <a:srgbClr val="F79646"/>
                </a:solidFill>
              </a:rPr>
              <a:t>TRAJECTORY OVER 5 YEARS </a:t>
            </a:r>
            <a:r>
              <a:rPr lang="en-US" sz="2800" dirty="0">
                <a:solidFill>
                  <a:srgbClr val="F79646"/>
                </a:solidFill>
              </a:rPr>
              <a:t>--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1" y="1397152"/>
            <a:ext cx="2042160" cy="363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97" y="1371828"/>
            <a:ext cx="2078735" cy="36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9801" y="505944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45864" y="5060152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50458" y="1397152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Black lines = pre-eruption active channel (2005)</a:t>
            </a:r>
          </a:p>
          <a:p>
            <a:endParaRPr lang="en-US" sz="1600" dirty="0"/>
          </a:p>
          <a:p>
            <a:r>
              <a:rPr lang="en-US" sz="1600" dirty="0" smtClean="0"/>
              <a:t>Blue fill = active channel in the year indicated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950458" y="3921017"/>
            <a:ext cx="2958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Return to narrow, single-thread channel pattern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495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62200"/>
            <a:ext cx="5791200" cy="386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304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79646"/>
                </a:solidFill>
              </a:rPr>
              <a:t>RECOVERY </a:t>
            </a:r>
            <a:r>
              <a:rPr lang="en-US" sz="2800" dirty="0" smtClean="0">
                <a:solidFill>
                  <a:srgbClr val="F79646"/>
                </a:solidFill>
              </a:rPr>
              <a:t>TRAJECTORY OVER 5 YEARS </a:t>
            </a:r>
            <a:r>
              <a:rPr lang="en-US" sz="2800" dirty="0">
                <a:solidFill>
                  <a:srgbClr val="F79646"/>
                </a:solidFill>
              </a:rPr>
              <a:t>--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12192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Return to armored channel bed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8" y="834116"/>
            <a:ext cx="3768852" cy="2512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681" y="3348696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2008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13904" y="6223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 2011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0"/>
            <a:ext cx="2984119" cy="19894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5799413"/>
            <a:ext cx="113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70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TAKE-HOME MESSAGES (AND A QUESTION)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842665"/>
            <a:ext cx="7772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Severe downstream sedimentation triggered by relatively minor rainfall (est. 15-30 mm/24 hours; peak intensity &lt;5 mm/h)</a:t>
            </a:r>
          </a:p>
          <a:p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Downstream channel aggradation was extremely rapid following start of rainfall ( ~4.5 m in less than 24 hours; ~7 m in 48 hours)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Sediment mobilized (primarily from  tephra mantle) by an initial lahar, followed by a complex multi-peaked flood involving pulses of hyperconcentrated flow and muddy streamflow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Peak annualized sediment yield from tephra flushing perhaps highest ever measured. 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Erosion of valley-filling pyroclastic-flow deposits contributed to sustained high sediment yield (but much less than from tephra erosion).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Has this fluvial system truly recovered (stabilized)?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4890836"/>
            <a:ext cx="2451100" cy="185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503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41" y="304800"/>
            <a:ext cx="4355801" cy="58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8221" y="533400"/>
            <a:ext cx="401679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Underlying Questions:</a:t>
            </a:r>
          </a:p>
          <a:p>
            <a:endParaRPr lang="en-US" sz="1000" i="1" dirty="0">
              <a:solidFill>
                <a:srgbClr val="FFC000"/>
              </a:solidFill>
            </a:endParaRPr>
          </a:p>
          <a:p>
            <a:r>
              <a:rPr lang="en-US" sz="2000" i="1" dirty="0" smtClean="0">
                <a:solidFill>
                  <a:srgbClr val="FFC000"/>
                </a:solidFill>
              </a:rPr>
              <a:t>Explosive eruptions disturb fluvial systems.  .  .  .</a:t>
            </a:r>
          </a:p>
          <a:p>
            <a:r>
              <a:rPr lang="en-US" sz="2000" i="1" dirty="0" smtClean="0">
                <a:solidFill>
                  <a:srgbClr val="FFC000"/>
                </a:solidFill>
              </a:rPr>
              <a:t>     How do systems respond?  </a:t>
            </a:r>
          </a:p>
          <a:p>
            <a:r>
              <a:rPr lang="en-US" sz="2000" i="1" dirty="0" smtClean="0">
                <a:solidFill>
                  <a:srgbClr val="FFC000"/>
                </a:solidFill>
              </a:rPr>
              <a:t>     How do systems recover?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8" y="2667000"/>
            <a:ext cx="3999564" cy="348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4400" y="5127319"/>
            <a:ext cx="3994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Fluvial system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smtClean="0"/>
              <a:t> Chaitén River </a:t>
            </a:r>
            <a:r>
              <a:rPr lang="en-US" i="1" dirty="0" smtClean="0">
                <a:solidFill>
                  <a:srgbClr val="FFFF00"/>
                </a:solidFill>
              </a:rPr>
              <a:t>Disturbance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r>
              <a:rPr lang="en-US" dirty="0" smtClean="0"/>
              <a:t>  2008-2009 eruption of Chaitén Volcano, southern Chile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9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8"/>
          <a:stretch/>
        </p:blipFill>
        <p:spPr bwMode="auto">
          <a:xfrm>
            <a:off x="4615649" y="3502328"/>
            <a:ext cx="2797205" cy="303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8120" y="3525823"/>
            <a:ext cx="127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Chaitén</a:t>
            </a:r>
            <a:r>
              <a:rPr lang="en-US" sz="1200" dirty="0" smtClean="0"/>
              <a:t> town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155248" y="6468288"/>
            <a:ext cx="2257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International Space Station, 2003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429468" y="5486400"/>
            <a:ext cx="983386" cy="352029"/>
          </a:xfrm>
          <a:prstGeom prst="straightConnector1">
            <a:avLst/>
          </a:prstGeom>
          <a:ln w="19050">
            <a:solidFill>
              <a:schemeClr val="tx1">
                <a:lumMod val="95000"/>
              </a:schemeClr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12854" y="5015343"/>
            <a:ext cx="156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 lava dome in caldera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33400" y="2286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STUDY AREA LOCATION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3200" y="228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Northern Patagonia, Chile</a:t>
            </a:r>
          </a:p>
          <a:p>
            <a:pPr algn="ctr"/>
            <a:r>
              <a:rPr lang="en-US" dirty="0" smtClean="0"/>
              <a:t>43°S, 73°W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54" y="228600"/>
            <a:ext cx="3200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412854" y="3428491"/>
            <a:ext cx="1409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ASTER, 2</a:t>
            </a:r>
            <a:r>
              <a:rPr lang="en-US" sz="1200" dirty="0"/>
              <a:t> </a:t>
            </a:r>
            <a:r>
              <a:rPr lang="en-US" sz="1200" dirty="0" smtClean="0"/>
              <a:t>May 2008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1" y="1136006"/>
            <a:ext cx="4354068" cy="505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28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6367"/>
            <a:ext cx="3354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THE DISTURBANCE– 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An initial explosive phase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965031"/>
            <a:ext cx="3124200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First major high-silica rhyolite eruption (VEI 4-5) since Katmai, 1912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Starts late on 1 May 2008—27 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</a:rPr>
              <a:t>hr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 after EQs first felt</a:t>
            </a:r>
            <a:endParaRPr lang="en-US" sz="1400" kern="0" dirty="0">
              <a:solidFill>
                <a:srgbClr val="FFFFFF"/>
              </a:solidFill>
              <a:latin typeface="Arial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FFFFFF"/>
                </a:solidFill>
                <a:latin typeface="Arial"/>
              </a:rPr>
              <a:t>Initial eruption puts ash column to ~18 km, lasts 6 hours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FFFFFF"/>
                </a:solidFill>
                <a:latin typeface="Arial"/>
              </a:rPr>
              <a:t>Nearly continuous ash emission with intermittent large explosions continued 2-8 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May; ~ 1 km³ ejected; </a:t>
            </a:r>
            <a:r>
              <a:rPr lang="en-US" sz="1400" kern="0" dirty="0" smtClean="0">
                <a:solidFill>
                  <a:srgbClr val="FFFF00"/>
                </a:solidFill>
                <a:latin typeface="Arial"/>
              </a:rPr>
              <a:t>after 6 May ash is very fine</a:t>
            </a:r>
            <a:endParaRPr lang="en-US" sz="1400" kern="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r="5337"/>
          <a:stretch/>
        </p:blipFill>
        <p:spPr bwMode="auto">
          <a:xfrm>
            <a:off x="3880103" y="180789"/>
            <a:ext cx="516680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91400" y="4332982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Explosive phase</a:t>
            </a:r>
          </a:p>
          <a:p>
            <a:endParaRPr lang="en-US" sz="1600" dirty="0"/>
          </a:p>
          <a:p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Dome-building phase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763256" y="4043064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218255" y="5410200"/>
            <a:ext cx="173145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29500" y="3636262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UPI photo/</a:t>
            </a:r>
            <a:r>
              <a:rPr lang="en-US" sz="1200" dirty="0" err="1" smtClean="0"/>
              <a:t>Landov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426671"/>
            <a:ext cx="3124200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>
                <a:solidFill>
                  <a:srgbClr val="FFFFFF"/>
                </a:solidFill>
                <a:latin typeface="Arial"/>
              </a:rPr>
              <a:t>Lava dome extrusion first detected 9 May 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2008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Extrusion </a:t>
            </a:r>
            <a:r>
              <a:rPr lang="en-US" sz="1400" kern="0" dirty="0">
                <a:solidFill>
                  <a:srgbClr val="FFFFFF"/>
                </a:solidFill>
                <a:latin typeface="Arial"/>
              </a:rPr>
              <a:t>rates 20-100 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m³/s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Volume ~</a:t>
            </a:r>
            <a:r>
              <a:rPr lang="en-US" sz="1400" kern="0" dirty="0">
                <a:solidFill>
                  <a:srgbClr val="FFFFFF"/>
                </a:solidFill>
                <a:latin typeface="Arial"/>
              </a:rPr>
              <a:t>0.5 km³ 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by </a:t>
            </a:r>
            <a:r>
              <a:rPr lang="en-US" sz="1400" kern="0" dirty="0">
                <a:solidFill>
                  <a:srgbClr val="FFFFFF"/>
                </a:solidFill>
                <a:latin typeface="Arial"/>
              </a:rPr>
              <a:t>Sep 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08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Two dome-collapse pyroclastic flows enter Chaitén valley; 2</a:t>
            </a:r>
            <a:r>
              <a:rPr lang="en-US" sz="1400" kern="0" baseline="30000" dirty="0" smtClean="0">
                <a:solidFill>
                  <a:srgbClr val="FFFFFF"/>
                </a:solidFill>
                <a:latin typeface="Arial"/>
              </a:rPr>
              <a:t>nd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 is 3 – 5 M m³ </a:t>
            </a:r>
            <a:endParaRPr lang="en-US" sz="14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383419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Followed by a dome-building phase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999" y="3958617"/>
            <a:ext cx="3581400" cy="2686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3800" y="6396443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SERNAGEOMIN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8216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472" y="321802"/>
            <a:ext cx="7348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Disturbance effects: (1) vegetation damaged/destroyed, and (2) hillslopes paved with nearly impermeable fine ash layers</a:t>
            </a:r>
            <a:r>
              <a:rPr lang="en-US" sz="2400" dirty="0" smtClean="0"/>
              <a:t>                        </a:t>
            </a:r>
            <a:r>
              <a:rPr lang="en-US" sz="2400" dirty="0" smtClean="0">
                <a:solidFill>
                  <a:srgbClr val="FFFF00"/>
                </a:solidFill>
              </a:rPr>
              <a:t>SURFACE RUNOFF increases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858244"/>
            <a:ext cx="354368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12" y="1852148"/>
            <a:ext cx="276467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11899" b="10546"/>
          <a:stretch/>
        </p:blipFill>
        <p:spPr>
          <a:xfrm rot="5400000">
            <a:off x="3364619" y="3643999"/>
            <a:ext cx="3323066" cy="197510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1981200" y="1136900"/>
            <a:ext cx="914400" cy="30480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97873" y="5847846"/>
            <a:ext cx="1403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AND . . . </a:t>
            </a:r>
            <a:endParaRPr lang="en-US" sz="28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181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" y="336042"/>
            <a:ext cx="3642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Inputs of </a:t>
            </a: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</a:rPr>
              <a:t>erodible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tephra and volcaniclastic mass-flow deposits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Heavy sediment loading of rivers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tpierson.GS\Documents\PICTURE files\Chile\IMG_1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06588"/>
            <a:ext cx="4626442" cy="30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pierson.GS\Documents\PICTURE files\Chile\IMG_14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7918"/>
            <a:ext cx="4626442" cy="30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0" y="3135636"/>
            <a:ext cx="4078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Tephra on hillslopes:  3 to 100+ cm on 77 km² basin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6440083"/>
            <a:ext cx="4626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</a:t>
            </a:r>
            <a:r>
              <a:rPr lang="en-US" sz="1400" dirty="0" smtClean="0"/>
              <a:t>ithic pyroclastic flow deposits:   up to 8 m thick, 2+ km long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63652" y="5441728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PF deposits:  </a:t>
            </a:r>
            <a:r>
              <a:rPr lang="en-US" sz="1400" dirty="0" smtClean="0"/>
              <a:t>Gravelly muddy sand textures. Dense glassy rhyolite with minor accidental granodiorite and greenschist (bedrock); trace of pumice.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362200" y="1184380"/>
            <a:ext cx="914400" cy="242316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4820" y="2255852"/>
            <a:ext cx="3794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rgbClr val="FFFF00"/>
                </a:solidFill>
              </a:rPr>
              <a:t>Tephra:</a:t>
            </a:r>
            <a:r>
              <a:rPr lang="en-US" sz="1400" dirty="0">
                <a:solidFill>
                  <a:prstClr val="white"/>
                </a:solidFill>
              </a:rPr>
              <a:t>  </a:t>
            </a:r>
            <a:r>
              <a:rPr lang="en-US" sz="1400" dirty="0" smtClean="0">
                <a:solidFill>
                  <a:prstClr val="white"/>
                </a:solidFill>
              </a:rPr>
              <a:t>Coarse to extremely fine (silt-size) ash. Moderate- </a:t>
            </a:r>
            <a:r>
              <a:rPr lang="en-US" sz="1400" dirty="0">
                <a:solidFill>
                  <a:prstClr val="white"/>
                </a:solidFill>
              </a:rPr>
              <a:t>to low-vesicularity </a:t>
            </a:r>
            <a:r>
              <a:rPr lang="en-US" sz="1400" dirty="0" smtClean="0">
                <a:solidFill>
                  <a:prstClr val="white"/>
                </a:solidFill>
              </a:rPr>
              <a:t>pumice </a:t>
            </a:r>
            <a:r>
              <a:rPr lang="en-US" sz="1400" dirty="0">
                <a:solidFill>
                  <a:prstClr val="white"/>
                </a:solidFill>
              </a:rPr>
              <a:t>(1.3-1.6 g/cm³), grading up to dense </a:t>
            </a:r>
            <a:r>
              <a:rPr lang="en-US" sz="1400" dirty="0" smtClean="0">
                <a:solidFill>
                  <a:prstClr val="white"/>
                </a:solidFill>
              </a:rPr>
              <a:t>glassy rhyolite (</a:t>
            </a:r>
            <a:r>
              <a:rPr lang="en-US" sz="1400" dirty="0">
                <a:solidFill>
                  <a:prstClr val="white"/>
                </a:solidFill>
              </a:rPr>
              <a:t>2.1-2.5 g/cm³); trace of accidental </a:t>
            </a:r>
            <a:r>
              <a:rPr lang="en-US" sz="1400" dirty="0" err="1">
                <a:solidFill>
                  <a:prstClr val="white"/>
                </a:solidFill>
              </a:rPr>
              <a:t>lithics</a:t>
            </a:r>
            <a:r>
              <a:rPr lang="en-US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" y="3374803"/>
            <a:ext cx="310991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3352800" y="3048000"/>
            <a:ext cx="685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96240" y="4267200"/>
            <a:ext cx="0" cy="10668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96240" y="4267200"/>
            <a:ext cx="26622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81400" y="6019800"/>
            <a:ext cx="4572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474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5587"/>
            <a:ext cx="4191000" cy="50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9346"/>
            <a:ext cx="4038600" cy="556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528" y="2286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Scale/sequence of erosion in Chaitén River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041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204" y="0"/>
            <a:ext cx="10401300" cy="693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0" y="154924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Scale of eroded sediment volumes involved . . . 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511868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00" y="4487763"/>
            <a:ext cx="2004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Channel Aggradation 10 km Downstream of Volcano: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1834" y="5334000"/>
            <a:ext cx="234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~4.5 m aggradation in first 24 hours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~7 m in first 48 hours</a:t>
            </a:r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11398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5962234" cy="5109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895" y="28194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RF pulse 1  ≤  3 mm/h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804895" y="1143000"/>
            <a:ext cx="2004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RF pulse 1  ≈  20 mm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228600"/>
            <a:ext cx="7010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THE RESPONSE– 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Initial sediment mobilization by modest rainfall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55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16294</TotalTime>
  <Words>824</Words>
  <Application>Microsoft Office PowerPoint</Application>
  <PresentationFormat>On-screen Show (4:3)</PresentationFormat>
  <Paragraphs>120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Custom Design</vt:lpstr>
      <vt:lpstr>Accelerated Geomorphic Response to Massive Sediment Loading by the 2008–2009 Eruption of Chaitén Volcano, Chile, Followed by Rapid Recovery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Chaitén town (Chile) inundated by complex multi-peaked volcanic flood in May 2008</dc:title>
  <dc:creator>Thomas C Pierson</dc:creator>
  <cp:lastModifiedBy>Thomas C Pierson</cp:lastModifiedBy>
  <cp:revision>128</cp:revision>
  <cp:lastPrinted>2014-10-16T20:47:13Z</cp:lastPrinted>
  <dcterms:created xsi:type="dcterms:W3CDTF">2010-11-24T00:25:43Z</dcterms:created>
  <dcterms:modified xsi:type="dcterms:W3CDTF">2014-10-16T20:52:49Z</dcterms:modified>
</cp:coreProperties>
</file>