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57" r:id="rId4"/>
    <p:sldId id="258" r:id="rId5"/>
    <p:sldId id="259" r:id="rId6"/>
    <p:sldId id="260" r:id="rId7"/>
    <p:sldId id="264" r:id="rId8"/>
    <p:sldId id="261" r:id="rId9"/>
    <p:sldId id="266" r:id="rId10"/>
    <p:sldId id="265" r:id="rId11"/>
    <p:sldId id="262" r:id="rId12"/>
    <p:sldId id="263" r:id="rId13"/>
    <p:sldId id="267" r:id="rId14"/>
    <p:sldId id="268" r:id="rId15"/>
    <p:sldId id="272"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55" d="100"/>
          <a:sy n="155" d="100"/>
        </p:scale>
        <p:origin x="-80" y="1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2033C-FD60-7D4F-A5F7-F52D8F2584B7}"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182899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2033C-FD60-7D4F-A5F7-F52D8F2584B7}"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1958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2033C-FD60-7D4F-A5F7-F52D8F2584B7}"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33196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2033C-FD60-7D4F-A5F7-F52D8F2584B7}"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250796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2033C-FD60-7D4F-A5F7-F52D8F2584B7}" type="datetimeFigureOut">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274782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2033C-FD60-7D4F-A5F7-F52D8F2584B7}"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171185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2033C-FD60-7D4F-A5F7-F52D8F2584B7}" type="datetimeFigureOut">
              <a:rPr lang="en-US" smtClean="0"/>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193388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2033C-FD60-7D4F-A5F7-F52D8F2584B7}" type="datetimeFigureOut">
              <a:rPr lang="en-US" smtClean="0"/>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381428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2033C-FD60-7D4F-A5F7-F52D8F2584B7}" type="datetimeFigureOut">
              <a:rPr lang="en-US" smtClean="0"/>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384985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2033C-FD60-7D4F-A5F7-F52D8F2584B7}"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386490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2033C-FD60-7D4F-A5F7-F52D8F2584B7}" type="datetimeFigureOut">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0CF4A-D2EE-104F-B870-2F341D8FE8BB}" type="slidenum">
              <a:rPr lang="en-US" smtClean="0"/>
              <a:t>‹#›</a:t>
            </a:fld>
            <a:endParaRPr lang="en-US"/>
          </a:p>
        </p:txBody>
      </p:sp>
    </p:spTree>
    <p:extLst>
      <p:ext uri="{BB962C8B-B14F-4D97-AF65-F5344CB8AC3E}">
        <p14:creationId xmlns:p14="http://schemas.microsoft.com/office/powerpoint/2010/main" val="19893740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2033C-FD60-7D4F-A5F7-F52D8F2584B7}" type="datetimeFigureOut">
              <a:rPr lang="en-US" smtClean="0"/>
              <a:t>10/9/14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0CF4A-D2EE-104F-B870-2F341D8FE8BB}" type="slidenum">
              <a:rPr lang="en-US" smtClean="0"/>
              <a:t>‹#›</a:t>
            </a:fld>
            <a:endParaRPr lang="en-US"/>
          </a:p>
        </p:txBody>
      </p:sp>
    </p:spTree>
    <p:extLst>
      <p:ext uri="{BB962C8B-B14F-4D97-AF65-F5344CB8AC3E}">
        <p14:creationId xmlns:p14="http://schemas.microsoft.com/office/powerpoint/2010/main" val="388532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oleObject" Target="../embeddings/oleObject2.bin"/><Relationship Id="rId6" Type="http://schemas.openxmlformats.org/officeDocument/2006/relationships/image" Target="../media/image8.emf"/><Relationship Id="rId7" Type="http://schemas.openxmlformats.org/officeDocument/2006/relationships/oleObject" Target="../embeddings/oleObject3.bin"/><Relationship Id="rId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199" y="965516"/>
            <a:ext cx="7772400" cy="1470025"/>
          </a:xfrm>
        </p:spPr>
        <p:txBody>
          <a:bodyPr>
            <a:normAutofit/>
          </a:bodyPr>
          <a:lstStyle/>
          <a:p>
            <a:r>
              <a:rPr lang="en-US" sz="3200" dirty="0" smtClean="0">
                <a:solidFill>
                  <a:srgbClr val="0000FF"/>
                </a:solidFill>
              </a:rPr>
              <a:t>A Holocene Average Seismic Flux Rate for the Cascadia </a:t>
            </a:r>
            <a:r>
              <a:rPr lang="en-US" sz="3200" dirty="0" err="1" smtClean="0">
                <a:solidFill>
                  <a:srgbClr val="0000FF"/>
                </a:solidFill>
              </a:rPr>
              <a:t>Subduction</a:t>
            </a:r>
            <a:r>
              <a:rPr lang="en-US" sz="3200" dirty="0" smtClean="0">
                <a:solidFill>
                  <a:srgbClr val="0000FF"/>
                </a:solidFill>
              </a:rPr>
              <a:t> Zone</a:t>
            </a:r>
            <a:endParaRPr lang="en-US" sz="3200" dirty="0">
              <a:solidFill>
                <a:srgbClr val="0000FF"/>
              </a:solidFill>
            </a:endParaRPr>
          </a:p>
        </p:txBody>
      </p:sp>
      <p:sp>
        <p:nvSpPr>
          <p:cNvPr id="3" name="Subtitle 2"/>
          <p:cNvSpPr>
            <a:spLocks noGrp="1"/>
          </p:cNvSpPr>
          <p:nvPr>
            <p:ph type="subTitle" idx="1"/>
          </p:nvPr>
        </p:nvSpPr>
        <p:spPr>
          <a:xfrm>
            <a:off x="2026837" y="2575677"/>
            <a:ext cx="6400800" cy="1752600"/>
          </a:xfrm>
        </p:spPr>
        <p:txBody>
          <a:bodyPr>
            <a:normAutofit lnSpcReduction="10000"/>
          </a:bodyPr>
          <a:lstStyle/>
          <a:p>
            <a:r>
              <a:rPr lang="en-US" sz="2400" dirty="0" smtClean="0">
                <a:solidFill>
                  <a:srgbClr val="0000FF"/>
                </a:solidFill>
              </a:rPr>
              <a:t>Christopher H. Scholz</a:t>
            </a:r>
          </a:p>
          <a:p>
            <a:r>
              <a:rPr lang="en-US" sz="2400" dirty="0" smtClean="0">
                <a:solidFill>
                  <a:srgbClr val="0000FF"/>
                </a:solidFill>
              </a:rPr>
              <a:t>Lamont-Doherty Earth Observatory</a:t>
            </a:r>
          </a:p>
          <a:p>
            <a:r>
              <a:rPr lang="en-US" sz="2400" dirty="0" smtClean="0">
                <a:solidFill>
                  <a:srgbClr val="0000FF"/>
                </a:solidFill>
              </a:rPr>
              <a:t>Columbia University USA</a:t>
            </a:r>
          </a:p>
          <a:p>
            <a:r>
              <a:rPr lang="en-US" sz="2400" dirty="0" smtClean="0">
                <a:solidFill>
                  <a:srgbClr val="0000FF"/>
                </a:solidFill>
              </a:rPr>
              <a:t>GSA 2014</a:t>
            </a:r>
            <a:endParaRPr lang="en-US" sz="2400" dirty="0">
              <a:solidFill>
                <a:srgbClr val="0000FF"/>
              </a:solidFill>
            </a:endParaRPr>
          </a:p>
          <a:p>
            <a:endParaRPr lang="en-US" sz="2400" dirty="0">
              <a:solidFill>
                <a:srgbClr val="0000FF"/>
              </a:solidFill>
            </a:endParaRPr>
          </a:p>
        </p:txBody>
      </p:sp>
      <p:sp>
        <p:nvSpPr>
          <p:cNvPr id="5" name="TextBox 4"/>
          <p:cNvSpPr txBox="1"/>
          <p:nvPr/>
        </p:nvSpPr>
        <p:spPr>
          <a:xfrm>
            <a:off x="1048774" y="115529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9629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1383" b="-11383"/>
          <a:stretch>
            <a:fillRect/>
          </a:stretch>
        </p:blipFill>
        <p:spPr>
          <a:xfrm>
            <a:off x="532580" y="114716"/>
            <a:ext cx="7138219" cy="3925745"/>
          </a:xfrm>
        </p:spPr>
      </p:pic>
      <p:pic>
        <p:nvPicPr>
          <p:cNvPr id="6" name="Picture 5"/>
          <p:cNvPicPr>
            <a:picLocks noChangeAspect="1"/>
          </p:cNvPicPr>
          <p:nvPr/>
        </p:nvPicPr>
        <p:blipFill>
          <a:blip r:embed="rId3"/>
          <a:stretch>
            <a:fillRect/>
          </a:stretch>
        </p:blipFill>
        <p:spPr>
          <a:xfrm>
            <a:off x="655490" y="3819164"/>
            <a:ext cx="7031697" cy="2834457"/>
          </a:xfrm>
          <a:prstGeom prst="rect">
            <a:avLst/>
          </a:prstGeom>
        </p:spPr>
      </p:pic>
      <p:sp>
        <p:nvSpPr>
          <p:cNvPr id="7" name="TextBox 6"/>
          <p:cNvSpPr txBox="1"/>
          <p:nvPr/>
        </p:nvSpPr>
        <p:spPr>
          <a:xfrm>
            <a:off x="7914968" y="2982452"/>
            <a:ext cx="1190613" cy="646331"/>
          </a:xfrm>
          <a:prstGeom prst="rect">
            <a:avLst/>
          </a:prstGeom>
          <a:noFill/>
        </p:spPr>
        <p:txBody>
          <a:bodyPr wrap="none" rtlCol="0">
            <a:spAutoFit/>
          </a:bodyPr>
          <a:lstStyle/>
          <a:p>
            <a:r>
              <a:rPr lang="en-US" dirty="0" smtClean="0"/>
              <a:t>Wang et al</a:t>
            </a:r>
          </a:p>
          <a:p>
            <a:r>
              <a:rPr lang="en-US" dirty="0" smtClean="0"/>
              <a:t>(2013)</a:t>
            </a:r>
            <a:endParaRPr lang="en-US" dirty="0"/>
          </a:p>
        </p:txBody>
      </p:sp>
    </p:spTree>
    <p:extLst>
      <p:ext uri="{BB962C8B-B14F-4D97-AF65-F5344CB8AC3E}">
        <p14:creationId xmlns:p14="http://schemas.microsoft.com/office/powerpoint/2010/main" val="23400872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Results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6073765"/>
              </p:ext>
            </p:extLst>
          </p:nvPr>
        </p:nvGraphicFramePr>
        <p:xfrm>
          <a:off x="457200" y="1600200"/>
          <a:ext cx="8229600" cy="2865120"/>
        </p:xfrm>
        <a:graphic>
          <a:graphicData uri="http://schemas.openxmlformats.org/drawingml/2006/table">
            <a:tbl>
              <a:tblPr firstRow="1" bandRow="1">
                <a:tableStyleId>{5C22544A-7EE6-4342-B048-85BDC9FD1C3A}</a:tableStyleId>
              </a:tblPr>
              <a:tblGrid>
                <a:gridCol w="835212"/>
                <a:gridCol w="993588"/>
                <a:gridCol w="914400"/>
                <a:gridCol w="914400"/>
                <a:gridCol w="914400"/>
                <a:gridCol w="914400"/>
                <a:gridCol w="854635"/>
                <a:gridCol w="806824"/>
                <a:gridCol w="1081741"/>
              </a:tblGrid>
              <a:tr h="370840">
                <a:tc>
                  <a:txBody>
                    <a:bodyPr/>
                    <a:lstStyle/>
                    <a:p>
                      <a:r>
                        <a:rPr lang="en-US" sz="1200" dirty="0" smtClean="0"/>
                        <a:t>segment</a:t>
                      </a:r>
                      <a:endParaRPr lang="en-US" sz="1200" dirty="0"/>
                    </a:p>
                  </a:txBody>
                  <a:tcPr/>
                </a:tc>
                <a:tc>
                  <a:txBody>
                    <a:bodyPr/>
                    <a:lstStyle/>
                    <a:p>
                      <a:r>
                        <a:rPr lang="en-US" sz="1200" dirty="0" smtClean="0"/>
                        <a:t>Length</a:t>
                      </a:r>
                      <a:endParaRPr lang="en-US" sz="1200" dirty="0"/>
                    </a:p>
                  </a:txBody>
                  <a:tcPr/>
                </a:tc>
                <a:tc>
                  <a:txBody>
                    <a:bodyPr/>
                    <a:lstStyle/>
                    <a:p>
                      <a:r>
                        <a:rPr lang="en-US" sz="1200" dirty="0" smtClean="0"/>
                        <a:t>Width</a:t>
                      </a:r>
                      <a:endParaRPr lang="en-US" sz="1200" dirty="0"/>
                    </a:p>
                  </a:txBody>
                  <a:tcPr/>
                </a:tc>
                <a:tc>
                  <a:txBody>
                    <a:bodyPr/>
                    <a:lstStyle/>
                    <a:p>
                      <a:r>
                        <a:rPr lang="en-US" sz="1200" dirty="0" smtClean="0"/>
                        <a:t>Event A slip</a:t>
                      </a:r>
                      <a:endParaRPr lang="en-US" sz="1200" dirty="0"/>
                    </a:p>
                  </a:txBody>
                  <a:tcPr/>
                </a:tc>
                <a:tc>
                  <a:txBody>
                    <a:bodyPr/>
                    <a:lstStyle/>
                    <a:p>
                      <a:r>
                        <a:rPr lang="en-US" sz="1200" dirty="0" smtClean="0"/>
                        <a:t>Event</a:t>
                      </a:r>
                      <a:r>
                        <a:rPr lang="en-US" sz="1200" baseline="0" dirty="0" smtClean="0"/>
                        <a:t> B slip</a:t>
                      </a:r>
                      <a:endParaRPr lang="en-US" sz="1200" dirty="0"/>
                    </a:p>
                  </a:txBody>
                  <a:tcPr/>
                </a:tc>
                <a:tc>
                  <a:txBody>
                    <a:bodyPr/>
                    <a:lstStyle/>
                    <a:p>
                      <a:r>
                        <a:rPr lang="en-US" sz="1200" dirty="0" smtClean="0"/>
                        <a:t>Event C slip</a:t>
                      </a:r>
                      <a:endParaRPr lang="en-US" sz="1200" dirty="0"/>
                    </a:p>
                  </a:txBody>
                  <a:tcPr/>
                </a:tc>
                <a:tc>
                  <a:txBody>
                    <a:bodyPr/>
                    <a:lstStyle/>
                    <a:p>
                      <a:r>
                        <a:rPr lang="en-US" sz="1200" dirty="0" smtClean="0"/>
                        <a:t>Event D slip</a:t>
                      </a:r>
                      <a:endParaRPr lang="en-US" sz="1200" dirty="0"/>
                    </a:p>
                  </a:txBody>
                  <a:tcPr/>
                </a:tc>
                <a:tc>
                  <a:txBody>
                    <a:bodyPr/>
                    <a:lstStyle/>
                    <a:p>
                      <a:r>
                        <a:rPr lang="en-US" sz="1200" dirty="0" smtClean="0"/>
                        <a:t>Holocene</a:t>
                      </a:r>
                      <a:r>
                        <a:rPr lang="en-US" sz="1200" baseline="0" dirty="0" smtClean="0"/>
                        <a:t> slip</a:t>
                      </a:r>
                      <a:endParaRPr lang="en-US" sz="1200" dirty="0"/>
                    </a:p>
                  </a:txBody>
                  <a:tcPr/>
                </a:tc>
                <a:tc>
                  <a:txBody>
                    <a:bodyPr/>
                    <a:lstStyle/>
                    <a:p>
                      <a:r>
                        <a:rPr lang="en-US" sz="1200" dirty="0" smtClean="0"/>
                        <a:t>Holocene</a:t>
                      </a:r>
                      <a:r>
                        <a:rPr lang="en-US" sz="1200" baseline="0" dirty="0" smtClean="0"/>
                        <a:t> plate convergence</a:t>
                      </a:r>
                      <a:endParaRPr lang="en-US" sz="1200" dirty="0"/>
                    </a:p>
                  </a:txBody>
                  <a:tcPr/>
                </a:tc>
              </a:tr>
              <a:tr h="370840">
                <a:tc>
                  <a:txBody>
                    <a:bodyPr/>
                    <a:lstStyle/>
                    <a:p>
                      <a:r>
                        <a:rPr lang="en-US" dirty="0" smtClean="0"/>
                        <a:t>1</a:t>
                      </a:r>
                      <a:endParaRPr lang="en-US" dirty="0"/>
                    </a:p>
                  </a:txBody>
                  <a:tcPr/>
                </a:tc>
                <a:tc>
                  <a:txBody>
                    <a:bodyPr/>
                    <a:lstStyle/>
                    <a:p>
                      <a:r>
                        <a:rPr lang="en-US" dirty="0" smtClean="0"/>
                        <a:t>450</a:t>
                      </a:r>
                      <a:endParaRPr lang="en-US" dirty="0"/>
                    </a:p>
                  </a:txBody>
                  <a:tcPr/>
                </a:tc>
                <a:tc>
                  <a:txBody>
                    <a:bodyPr/>
                    <a:lstStyle/>
                    <a:p>
                      <a:r>
                        <a:rPr lang="en-US" dirty="0" smtClean="0"/>
                        <a:t>100</a:t>
                      </a:r>
                      <a:endParaRPr lang="en-US" dirty="0"/>
                    </a:p>
                  </a:txBody>
                  <a:tcPr/>
                </a:tc>
                <a:tc>
                  <a:txBody>
                    <a:bodyPr/>
                    <a:lstStyle/>
                    <a:p>
                      <a:r>
                        <a:rPr lang="en-US" dirty="0" smtClean="0"/>
                        <a:t>20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380</a:t>
                      </a:r>
                      <a:endParaRPr lang="en-US" dirty="0"/>
                    </a:p>
                  </a:txBody>
                  <a:tcPr/>
                </a:tc>
                <a:tc>
                  <a:txBody>
                    <a:bodyPr/>
                    <a:lstStyle/>
                    <a:p>
                      <a:r>
                        <a:rPr lang="en-US" dirty="0" smtClean="0"/>
                        <a:t>380</a:t>
                      </a:r>
                      <a:endParaRPr lang="en-US" dirty="0"/>
                    </a:p>
                  </a:txBody>
                  <a:tcPr/>
                </a:tc>
              </a:tr>
              <a:tr h="370840">
                <a:tc>
                  <a:txBody>
                    <a:bodyPr/>
                    <a:lstStyle/>
                    <a:p>
                      <a:r>
                        <a:rPr lang="en-US" dirty="0" smtClean="0"/>
                        <a:t>2</a:t>
                      </a:r>
                      <a:endParaRPr lang="en-US" dirty="0"/>
                    </a:p>
                  </a:txBody>
                  <a:tcPr/>
                </a:tc>
                <a:tc>
                  <a:txBody>
                    <a:bodyPr/>
                    <a:lstStyle/>
                    <a:p>
                      <a:r>
                        <a:rPr lang="en-US" dirty="0" smtClean="0"/>
                        <a:t>150</a:t>
                      </a:r>
                      <a:endParaRPr lang="en-US" dirty="0"/>
                    </a:p>
                  </a:txBody>
                  <a:tcPr/>
                </a:tc>
                <a:tc>
                  <a:txBody>
                    <a:bodyPr/>
                    <a:lstStyle/>
                    <a:p>
                      <a:r>
                        <a:rPr lang="en-US" dirty="0" smtClean="0"/>
                        <a:t>70</a:t>
                      </a:r>
                      <a:endParaRPr lang="en-US" dirty="0"/>
                    </a:p>
                  </a:txBody>
                  <a:tcPr/>
                </a:tc>
                <a:tc>
                  <a:txBody>
                    <a:bodyPr/>
                    <a:lstStyle/>
                    <a:p>
                      <a:r>
                        <a:rPr lang="en-US" dirty="0" smtClean="0"/>
                        <a:t>14</a:t>
                      </a:r>
                      <a:endParaRPr lang="en-US" dirty="0"/>
                    </a:p>
                  </a:txBody>
                  <a:tcPr/>
                </a:tc>
                <a:tc>
                  <a:txBody>
                    <a:bodyPr/>
                    <a:lstStyle/>
                    <a:p>
                      <a:r>
                        <a:rPr lang="en-US" dirty="0" smtClean="0"/>
                        <a:t>13.6</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320</a:t>
                      </a:r>
                      <a:endParaRPr lang="en-US" dirty="0"/>
                    </a:p>
                  </a:txBody>
                  <a:tcPr/>
                </a:tc>
                <a:tc>
                  <a:txBody>
                    <a:bodyPr/>
                    <a:lstStyle/>
                    <a:p>
                      <a:r>
                        <a:rPr lang="en-US" dirty="0" smtClean="0"/>
                        <a:t>310</a:t>
                      </a:r>
                    </a:p>
                  </a:txBody>
                  <a:tcPr/>
                </a:tc>
              </a:tr>
              <a:tr h="370840">
                <a:tc>
                  <a:txBody>
                    <a:bodyPr/>
                    <a:lstStyle/>
                    <a:p>
                      <a:r>
                        <a:rPr lang="en-US" dirty="0" smtClean="0"/>
                        <a:t>3</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a:t>
                      </a:r>
                      <a:endParaRPr lang="en-US" dirty="0"/>
                    </a:p>
                  </a:txBody>
                  <a:tcPr/>
                </a:tc>
                <a:tc>
                  <a:txBody>
                    <a:bodyPr/>
                    <a:lstStyle/>
                    <a:p>
                      <a:r>
                        <a:rPr lang="en-US" dirty="0" smtClean="0"/>
                        <a:t>9.7</a:t>
                      </a:r>
                      <a:endParaRPr lang="en-US" dirty="0"/>
                    </a:p>
                  </a:txBody>
                  <a:tcPr/>
                </a:tc>
                <a:tc>
                  <a:txBody>
                    <a:bodyPr/>
                    <a:lstStyle/>
                    <a:p>
                      <a:r>
                        <a:rPr lang="en-US" dirty="0" smtClean="0"/>
                        <a:t>9.6</a:t>
                      </a:r>
                      <a:endParaRPr lang="en-US" dirty="0"/>
                    </a:p>
                  </a:txBody>
                  <a:tcPr/>
                </a:tc>
                <a:tc>
                  <a:txBody>
                    <a:bodyPr/>
                    <a:lstStyle/>
                    <a:p>
                      <a:endParaRPr lang="en-US" dirty="0"/>
                    </a:p>
                  </a:txBody>
                  <a:tcPr/>
                </a:tc>
                <a:tc>
                  <a:txBody>
                    <a:bodyPr/>
                    <a:lstStyle/>
                    <a:p>
                      <a:r>
                        <a:rPr lang="en-US" dirty="0" smtClean="0"/>
                        <a:t>315</a:t>
                      </a:r>
                      <a:endParaRPr lang="en-US" dirty="0"/>
                    </a:p>
                  </a:txBody>
                  <a:tcPr/>
                </a:tc>
                <a:tc>
                  <a:txBody>
                    <a:bodyPr/>
                    <a:lstStyle/>
                    <a:p>
                      <a:r>
                        <a:rPr lang="en-US" dirty="0" smtClean="0"/>
                        <a:t>320</a:t>
                      </a:r>
                    </a:p>
                  </a:txBody>
                  <a:tcPr/>
                </a:tc>
              </a:tr>
              <a:tr h="370840">
                <a:tc>
                  <a:txBody>
                    <a:bodyPr/>
                    <a:lstStyle/>
                    <a:p>
                      <a:r>
                        <a:rPr lang="en-US" dirty="0" smtClean="0"/>
                        <a:t>4</a:t>
                      </a:r>
                      <a:endParaRPr lang="en-US" dirty="0"/>
                    </a:p>
                  </a:txBody>
                  <a:tcPr/>
                </a:tc>
                <a:tc>
                  <a:txBody>
                    <a:bodyPr/>
                    <a:lstStyle/>
                    <a:p>
                      <a:r>
                        <a:rPr lang="en-US" dirty="0" smtClean="0"/>
                        <a:t>350</a:t>
                      </a:r>
                      <a:endParaRPr lang="en-US" dirty="0"/>
                    </a:p>
                  </a:txBody>
                  <a:tcPr/>
                </a:tc>
                <a:tc>
                  <a:txBody>
                    <a:bodyPr/>
                    <a:lstStyle/>
                    <a:p>
                      <a:r>
                        <a:rPr lang="en-US" dirty="0" smtClean="0"/>
                        <a:t>40</a:t>
                      </a:r>
                      <a:endParaRPr lang="en-US" dirty="0"/>
                    </a:p>
                  </a:txBody>
                  <a:tcPr/>
                </a:tc>
                <a:tc>
                  <a:txBody>
                    <a:bodyPr/>
                    <a:lstStyle/>
                    <a:p>
                      <a:r>
                        <a:rPr lang="en-US" dirty="0" smtClean="0"/>
                        <a:t>8</a:t>
                      </a:r>
                      <a:endParaRPr lang="en-US" dirty="0"/>
                    </a:p>
                  </a:txBody>
                  <a:tcPr/>
                </a:tc>
                <a:tc>
                  <a:txBody>
                    <a:bodyPr/>
                    <a:lstStyle/>
                    <a:p>
                      <a:r>
                        <a:rPr lang="en-US" dirty="0" smtClean="0"/>
                        <a:t>7.8</a:t>
                      </a:r>
                      <a:endParaRPr lang="en-US" dirty="0"/>
                    </a:p>
                  </a:txBody>
                  <a:tcPr/>
                </a:tc>
                <a:tc>
                  <a:txBody>
                    <a:bodyPr/>
                    <a:lstStyle/>
                    <a:p>
                      <a:r>
                        <a:rPr lang="en-US" dirty="0" smtClean="0"/>
                        <a:t>7.7</a:t>
                      </a:r>
                      <a:endParaRPr lang="en-US" dirty="0"/>
                    </a:p>
                  </a:txBody>
                  <a:tcPr/>
                </a:tc>
                <a:tc>
                  <a:txBody>
                    <a:bodyPr/>
                    <a:lstStyle/>
                    <a:p>
                      <a:r>
                        <a:rPr lang="en-US" dirty="0" smtClean="0"/>
                        <a:t>6.8</a:t>
                      </a:r>
                      <a:endParaRPr lang="en-US" dirty="0"/>
                    </a:p>
                  </a:txBody>
                  <a:tcPr/>
                </a:tc>
                <a:tc>
                  <a:txBody>
                    <a:bodyPr/>
                    <a:lstStyle/>
                    <a:p>
                      <a:r>
                        <a:rPr lang="en-US" dirty="0" smtClean="0"/>
                        <a:t>320</a:t>
                      </a:r>
                      <a:endParaRPr lang="en-US" dirty="0"/>
                    </a:p>
                  </a:txBody>
                  <a:tcPr/>
                </a:tc>
                <a:tc>
                  <a:txBody>
                    <a:bodyPr/>
                    <a:lstStyle/>
                    <a:p>
                      <a:r>
                        <a:rPr lang="en-US" dirty="0" smtClean="0"/>
                        <a:t>330</a:t>
                      </a:r>
                      <a:endParaRPr lang="en-US" dirty="0"/>
                    </a:p>
                  </a:txBody>
                  <a:tcPr/>
                </a:tc>
              </a:tr>
              <a:tr h="370840">
                <a:tc>
                  <a:txBody>
                    <a:bodyPr/>
                    <a:lstStyle/>
                    <a:p>
                      <a:r>
                        <a:rPr lang="en-US" sz="1400" dirty="0" smtClean="0"/>
                        <a:t>moment</a:t>
                      </a:r>
                      <a:endParaRPr lang="en-US" sz="1400" dirty="0"/>
                    </a:p>
                  </a:txBody>
                  <a:tcPr/>
                </a:tc>
                <a:tc>
                  <a:txBody>
                    <a:bodyPr/>
                    <a:lstStyle/>
                    <a:p>
                      <a:r>
                        <a:rPr lang="en-US" dirty="0" smtClean="0"/>
                        <a:t>10e20</a:t>
                      </a:r>
                      <a:endParaRPr lang="en-US" dirty="0"/>
                    </a:p>
                  </a:txBody>
                  <a:tcPr/>
                </a:tc>
                <a:tc>
                  <a:txBody>
                    <a:bodyPr/>
                    <a:lstStyle/>
                    <a:p>
                      <a:endParaRPr lang="en-US"/>
                    </a:p>
                  </a:txBody>
                  <a:tcPr/>
                </a:tc>
                <a:tc>
                  <a:txBody>
                    <a:bodyPr/>
                    <a:lstStyle/>
                    <a:p>
                      <a:r>
                        <a:rPr lang="en-US" dirty="0" smtClean="0"/>
                        <a:t>490</a:t>
                      </a:r>
                      <a:endParaRPr lang="en-US" dirty="0"/>
                    </a:p>
                  </a:txBody>
                  <a:tcPr/>
                </a:tc>
                <a:tc>
                  <a:txBody>
                    <a:bodyPr/>
                    <a:lstStyle/>
                    <a:p>
                      <a:r>
                        <a:rPr lang="en-US" dirty="0" smtClean="0"/>
                        <a:t>130 </a:t>
                      </a:r>
                      <a:endParaRPr lang="en-US" dirty="0"/>
                    </a:p>
                  </a:txBody>
                  <a:tcPr/>
                </a:tc>
                <a:tc>
                  <a:txBody>
                    <a:bodyPr/>
                    <a:lstStyle/>
                    <a:p>
                      <a:r>
                        <a:rPr lang="en-US" dirty="0" smtClean="0"/>
                        <a:t>77</a:t>
                      </a:r>
                      <a:endParaRPr lang="en-US" dirty="0"/>
                    </a:p>
                  </a:txBody>
                  <a:tcPr/>
                </a:tc>
                <a:tc>
                  <a:txBody>
                    <a:bodyPr/>
                    <a:lstStyle/>
                    <a:p>
                      <a:r>
                        <a:rPr lang="en-US" dirty="0" smtClean="0"/>
                        <a:t>38</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Mw</a:t>
                      </a:r>
                      <a:endParaRPr lang="en-US" dirty="0"/>
                    </a:p>
                  </a:txBody>
                  <a:tcPr/>
                </a:tc>
                <a:tc>
                  <a:txBody>
                    <a:bodyPr/>
                    <a:lstStyle/>
                    <a:p>
                      <a:endParaRPr lang="en-US"/>
                    </a:p>
                  </a:txBody>
                  <a:tcPr/>
                </a:tc>
                <a:tc>
                  <a:txBody>
                    <a:bodyPr/>
                    <a:lstStyle/>
                    <a:p>
                      <a:endParaRPr lang="en-US"/>
                    </a:p>
                  </a:txBody>
                  <a:tcPr/>
                </a:tc>
                <a:tc>
                  <a:txBody>
                    <a:bodyPr/>
                    <a:lstStyle/>
                    <a:p>
                      <a:r>
                        <a:rPr lang="en-US" dirty="0" smtClean="0"/>
                        <a:t>9.0</a:t>
                      </a:r>
                      <a:endParaRPr lang="en-US" dirty="0"/>
                    </a:p>
                  </a:txBody>
                  <a:tcPr/>
                </a:tc>
                <a:tc>
                  <a:txBody>
                    <a:bodyPr/>
                    <a:lstStyle/>
                    <a:p>
                      <a:r>
                        <a:rPr lang="en-US" dirty="0" smtClean="0"/>
                        <a:t>8.7</a:t>
                      </a:r>
                      <a:endParaRPr lang="en-US" dirty="0"/>
                    </a:p>
                  </a:txBody>
                  <a:tcPr/>
                </a:tc>
                <a:tc>
                  <a:txBody>
                    <a:bodyPr/>
                    <a:lstStyle/>
                    <a:p>
                      <a:r>
                        <a:rPr lang="en-US" dirty="0" smtClean="0"/>
                        <a:t>8.5</a:t>
                      </a:r>
                      <a:endParaRPr lang="en-US" dirty="0"/>
                    </a:p>
                  </a:txBody>
                  <a:tcPr/>
                </a:tc>
                <a:tc>
                  <a:txBody>
                    <a:bodyPr/>
                    <a:lstStyle/>
                    <a:p>
                      <a:r>
                        <a:rPr lang="en-US" dirty="0" smtClean="0"/>
                        <a:t>8.3</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30897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Conclusion</a:t>
            </a:r>
            <a:endParaRPr lang="en-US" sz="2400" dirty="0"/>
          </a:p>
        </p:txBody>
      </p:sp>
      <p:sp>
        <p:nvSpPr>
          <p:cNvPr id="3" name="Content Placeholder 2"/>
          <p:cNvSpPr>
            <a:spLocks noGrp="1"/>
          </p:cNvSpPr>
          <p:nvPr>
            <p:ph idx="1"/>
          </p:nvPr>
        </p:nvSpPr>
        <p:spPr/>
        <p:txBody>
          <a:bodyPr>
            <a:normAutofit/>
          </a:bodyPr>
          <a:lstStyle/>
          <a:p>
            <a:r>
              <a:rPr lang="en-US" sz="2000" dirty="0" smtClean="0"/>
              <a:t>The </a:t>
            </a:r>
            <a:r>
              <a:rPr lang="en-US" sz="2000" dirty="0" err="1" smtClean="0"/>
              <a:t>Goldfinger</a:t>
            </a:r>
            <a:r>
              <a:rPr lang="en-US" sz="2000" dirty="0" smtClean="0"/>
              <a:t> et al. history is consistent with Holocene plate convergence.  The number of type A events (entire plate boundary ruptures) must be approximately correct 19 ± 1.</a:t>
            </a:r>
          </a:p>
          <a:p>
            <a:endParaRPr lang="en-US" sz="2000" dirty="0" smtClean="0"/>
          </a:p>
          <a:p>
            <a:r>
              <a:rPr lang="en-US" sz="2000" dirty="0" smtClean="0"/>
              <a:t>The pattern of increased numbers of shorter earthquakes to the south is required by the decrease in width of the coupled area to the south and hence the reduction in slip per earthquake to the south.</a:t>
            </a:r>
          </a:p>
          <a:p>
            <a:endParaRPr lang="en-US" sz="2000" dirty="0" smtClean="0"/>
          </a:p>
          <a:p>
            <a:r>
              <a:rPr lang="en-US" sz="2000" dirty="0" smtClean="0"/>
              <a:t>Cascadia is fully seismically coupled with a </a:t>
            </a:r>
            <a:r>
              <a:rPr lang="en-US" sz="2000" dirty="0"/>
              <a:t>H</a:t>
            </a:r>
            <a:r>
              <a:rPr lang="en-US" sz="2000" dirty="0" smtClean="0"/>
              <a:t>olocene average seismic flux rate of 2.7x10</a:t>
            </a:r>
            <a:r>
              <a:rPr lang="en-US" sz="2000" baseline="30000" dirty="0" smtClean="0"/>
              <a:t>9 </a:t>
            </a:r>
            <a:r>
              <a:rPr lang="en-US" sz="2000" dirty="0" smtClean="0"/>
              <a:t>m</a:t>
            </a:r>
            <a:r>
              <a:rPr lang="en-US" sz="2000" baseline="30000" dirty="0" smtClean="0"/>
              <a:t>3</a:t>
            </a:r>
            <a:r>
              <a:rPr lang="en-US" sz="2000" dirty="0" smtClean="0"/>
              <a:t>/yr.</a:t>
            </a:r>
          </a:p>
          <a:p>
            <a:endParaRPr lang="en-US" sz="2000" dirty="0"/>
          </a:p>
        </p:txBody>
      </p:sp>
    </p:spTree>
    <p:extLst>
      <p:ext uri="{BB962C8B-B14F-4D97-AF65-F5344CB8AC3E}">
        <p14:creationId xmlns:p14="http://schemas.microsoft.com/office/powerpoint/2010/main" val="26093661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103"/>
            <a:ext cx="8229600" cy="4525963"/>
          </a:xfrm>
        </p:spPr>
        <p:txBody>
          <a:bodyPr>
            <a:normAutofit fontScale="85000" lnSpcReduction="20000"/>
          </a:bodyPr>
          <a:lstStyle/>
          <a:p>
            <a:pPr marL="0" indent="0">
              <a:buNone/>
            </a:pPr>
            <a:r>
              <a:rPr lang="en-US" dirty="0" smtClean="0"/>
              <a:t>While this simple model does agree with the overall behavior of Cascadia during the Holocene, it is oversimplified.  Each earthquake in each segment must not be identical. For one thing, the temporal history does not follow any simple recurrence pattern, but shows clustering, with recurrence intervals of a few hundred years followed by long hiatuses (</a:t>
            </a:r>
            <a:r>
              <a:rPr lang="en-US" dirty="0" err="1" smtClean="0"/>
              <a:t>Hagstrom</a:t>
            </a:r>
            <a:r>
              <a:rPr lang="en-US" dirty="0" smtClean="0"/>
              <a:t> et al, 2004; Kelsey et al. 2005; </a:t>
            </a:r>
            <a:r>
              <a:rPr lang="en-US" dirty="0" err="1" smtClean="0"/>
              <a:t>Goldfinger</a:t>
            </a:r>
            <a:r>
              <a:rPr lang="en-US" dirty="0" smtClean="0"/>
              <a:t>, 2012). Similarly, </a:t>
            </a:r>
            <a:r>
              <a:rPr lang="en-US" dirty="0" err="1" smtClean="0"/>
              <a:t>Goldfinger</a:t>
            </a:r>
            <a:r>
              <a:rPr lang="en-US" dirty="0" smtClean="0"/>
              <a:t> et al. 2012 found large variations in the volumes of </a:t>
            </a:r>
            <a:r>
              <a:rPr lang="en-US" dirty="0" err="1" smtClean="0"/>
              <a:t>turbidites</a:t>
            </a:r>
            <a:r>
              <a:rPr lang="en-US" dirty="0" smtClean="0"/>
              <a:t>, suggesting different moment releases for the same class of earthquakes.  This part of the puzzle remains to be solved.</a:t>
            </a:r>
            <a:endParaRPr lang="en-US" dirty="0"/>
          </a:p>
        </p:txBody>
      </p:sp>
    </p:spTree>
    <p:extLst>
      <p:ext uri="{BB962C8B-B14F-4D97-AF65-F5344CB8AC3E}">
        <p14:creationId xmlns:p14="http://schemas.microsoft.com/office/powerpoint/2010/main" val="8623647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will the next great Cascadia Earthquake Occur?</a:t>
            </a:r>
            <a:endParaRPr lang="en-US" dirty="0"/>
          </a:p>
        </p:txBody>
      </p:sp>
      <p:pic>
        <p:nvPicPr>
          <p:cNvPr id="4" name="Content Placeholder 3"/>
          <p:cNvPicPr>
            <a:picLocks noGrp="1" noChangeAspect="1"/>
          </p:cNvPicPr>
          <p:nvPr>
            <p:ph idx="1"/>
          </p:nvPr>
        </p:nvPicPr>
        <p:blipFill>
          <a:blip r:embed="rId2"/>
          <a:srcRect t="-29845" b="-29845"/>
          <a:stretch>
            <a:fillRect/>
          </a:stretch>
        </p:blipFill>
        <p:spPr/>
      </p:pic>
    </p:spTree>
    <p:extLst>
      <p:ext uri="{BB962C8B-B14F-4D97-AF65-F5344CB8AC3E}">
        <p14:creationId xmlns:p14="http://schemas.microsoft.com/office/powerpoint/2010/main" val="5359844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tsunami_evacuation_full.gif"/>
          <p:cNvPicPr>
            <a:picLocks noGrp="1" noChangeAspect="1"/>
          </p:cNvPicPr>
          <p:nvPr>
            <p:ph idx="1"/>
          </p:nvPr>
        </p:nvPicPr>
        <p:blipFill>
          <a:blip r:embed="rId2">
            <a:extLst>
              <a:ext uri="{28A0092B-C50C-407E-A947-70E740481C1C}">
                <a14:useLocalDpi xmlns:a14="http://schemas.microsoft.com/office/drawing/2010/main" val="0"/>
              </a:ext>
            </a:extLst>
          </a:blip>
          <a:srcRect l="-38111" r="-38111"/>
          <a:stretch>
            <a:fillRect/>
          </a:stretch>
        </p:blipFill>
        <p:spPr/>
      </p:pic>
    </p:spTree>
    <p:extLst>
      <p:ext uri="{BB962C8B-B14F-4D97-AF65-F5344CB8AC3E}">
        <p14:creationId xmlns:p14="http://schemas.microsoft.com/office/powerpoint/2010/main" val="34358728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ont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3166" r="-83166"/>
          <a:stretch/>
        </p:blipFill>
        <p:spPr>
          <a:xfrm>
            <a:off x="-823904" y="1114477"/>
            <a:ext cx="9551672" cy="5464942"/>
          </a:xfrm>
        </p:spPr>
      </p:pic>
    </p:spTree>
    <p:extLst>
      <p:ext uri="{BB962C8B-B14F-4D97-AF65-F5344CB8AC3E}">
        <p14:creationId xmlns:p14="http://schemas.microsoft.com/office/powerpoint/2010/main" val="41550543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ck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r="1838" b="61898"/>
          <a:stretch/>
        </p:blipFill>
        <p:spPr>
          <a:xfrm>
            <a:off x="432620" y="68006"/>
            <a:ext cx="8229600" cy="4525963"/>
          </a:xfrm>
        </p:spPr>
      </p:pic>
      <p:sp>
        <p:nvSpPr>
          <p:cNvPr id="9" name="TextBox 8"/>
          <p:cNvSpPr txBox="1"/>
          <p:nvPr/>
        </p:nvSpPr>
        <p:spPr>
          <a:xfrm>
            <a:off x="1384710" y="6202516"/>
            <a:ext cx="6130404" cy="369332"/>
          </a:xfrm>
          <a:prstGeom prst="rect">
            <a:avLst/>
          </a:prstGeom>
          <a:noFill/>
        </p:spPr>
        <p:txBody>
          <a:bodyPr wrap="none" rtlCol="0">
            <a:spAutoFit/>
          </a:bodyPr>
          <a:lstStyle/>
          <a:p>
            <a:r>
              <a:rPr lang="en-US" dirty="0" smtClean="0"/>
              <a:t>“Stick-Slip” is Available at </a:t>
            </a:r>
            <a:r>
              <a:rPr lang="en-US" dirty="0" err="1" smtClean="0"/>
              <a:t>Amazon.com</a:t>
            </a:r>
            <a:r>
              <a:rPr lang="en-US" dirty="0" smtClean="0"/>
              <a:t> or </a:t>
            </a:r>
            <a:r>
              <a:rPr lang="en-US" dirty="0" err="1" smtClean="0"/>
              <a:t>Barnesandnoble.com</a:t>
            </a:r>
            <a:endParaRPr lang="en-US" dirty="0"/>
          </a:p>
        </p:txBody>
      </p:sp>
      <p:sp>
        <p:nvSpPr>
          <p:cNvPr id="2" name="TextBox 1"/>
          <p:cNvSpPr txBox="1"/>
          <p:nvPr/>
        </p:nvSpPr>
        <p:spPr>
          <a:xfrm>
            <a:off x="1163484" y="4752258"/>
            <a:ext cx="7015337" cy="707886"/>
          </a:xfrm>
          <a:prstGeom prst="rect">
            <a:avLst/>
          </a:prstGeom>
          <a:noFill/>
        </p:spPr>
        <p:txBody>
          <a:bodyPr wrap="none" rtlCol="0">
            <a:spAutoFit/>
          </a:bodyPr>
          <a:lstStyle/>
          <a:p>
            <a:r>
              <a:rPr lang="en-US" sz="2000" dirty="0" smtClean="0"/>
              <a:t>“An </a:t>
            </a:r>
            <a:r>
              <a:rPr lang="en-US" sz="2000" dirty="0"/>
              <a:t>entertaining and informative top-to-bottom peek at the </a:t>
            </a:r>
            <a:r>
              <a:rPr lang="en-US" sz="2000" dirty="0" smtClean="0"/>
              <a:t>clash</a:t>
            </a:r>
          </a:p>
          <a:p>
            <a:r>
              <a:rPr lang="en-US" sz="2000" dirty="0" smtClean="0"/>
              <a:t> </a:t>
            </a:r>
            <a:r>
              <a:rPr lang="en-US" sz="2000" dirty="0"/>
              <a:t>between science and politics</a:t>
            </a:r>
            <a:r>
              <a:rPr lang="en-US" sz="2000" dirty="0" smtClean="0"/>
              <a:t>.”  </a:t>
            </a:r>
            <a:r>
              <a:rPr lang="en-US" sz="2000" dirty="0" err="1" smtClean="0"/>
              <a:t>Kirkus</a:t>
            </a:r>
            <a:r>
              <a:rPr lang="en-US" sz="2000" dirty="0" smtClean="0"/>
              <a:t> Reviews</a:t>
            </a:r>
            <a:endParaRPr lang="en-US" sz="2000" dirty="0"/>
          </a:p>
        </p:txBody>
      </p:sp>
    </p:spTree>
    <p:extLst>
      <p:ext uri="{BB962C8B-B14F-4D97-AF65-F5344CB8AC3E}">
        <p14:creationId xmlns:p14="http://schemas.microsoft.com/office/powerpoint/2010/main" val="23726075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162546" r="-162546"/>
          <a:stretch/>
        </p:blipFill>
        <p:spPr>
          <a:xfrm>
            <a:off x="2548194" y="245806"/>
            <a:ext cx="9931653" cy="6038645"/>
          </a:xfrm>
        </p:spPr>
      </p:pic>
      <p:sp>
        <p:nvSpPr>
          <p:cNvPr id="5" name="TextBox 4"/>
          <p:cNvSpPr txBox="1"/>
          <p:nvPr/>
        </p:nvSpPr>
        <p:spPr>
          <a:xfrm>
            <a:off x="375264" y="475225"/>
            <a:ext cx="5542954" cy="6463309"/>
          </a:xfrm>
          <a:prstGeom prst="rect">
            <a:avLst/>
          </a:prstGeom>
          <a:noFill/>
        </p:spPr>
        <p:txBody>
          <a:bodyPr wrap="none" rtlCol="0">
            <a:spAutoFit/>
          </a:bodyPr>
          <a:lstStyle/>
          <a:p>
            <a:r>
              <a:rPr lang="en-US" dirty="0" err="1" smtClean="0"/>
              <a:t>Goldfinger</a:t>
            </a:r>
            <a:r>
              <a:rPr lang="en-US" dirty="0" smtClean="0"/>
              <a:t> et al. 2012 produced a space-time diagram</a:t>
            </a:r>
          </a:p>
          <a:p>
            <a:r>
              <a:rPr lang="en-US" dirty="0" smtClean="0"/>
              <a:t>Describing the history of great Cascadia </a:t>
            </a:r>
            <a:r>
              <a:rPr lang="en-US" dirty="0" err="1" smtClean="0"/>
              <a:t>subduction</a:t>
            </a:r>
            <a:endParaRPr lang="en-US" dirty="0" smtClean="0"/>
          </a:p>
          <a:p>
            <a:r>
              <a:rPr lang="en-US" dirty="0" smtClean="0"/>
              <a:t> earthquakes over the Holocene.</a:t>
            </a:r>
          </a:p>
          <a:p>
            <a:endParaRPr lang="en-US" dirty="0" smtClean="0"/>
          </a:p>
          <a:p>
            <a:r>
              <a:rPr lang="en-US" dirty="0" smtClean="0"/>
              <a:t>This represents the longest and purportedly most</a:t>
            </a:r>
          </a:p>
          <a:p>
            <a:r>
              <a:rPr lang="en-US" dirty="0" smtClean="0"/>
              <a:t>complete record of seismicity available for any plate</a:t>
            </a:r>
          </a:p>
          <a:p>
            <a:r>
              <a:rPr lang="en-US" dirty="0" smtClean="0"/>
              <a:t>Boundary.</a:t>
            </a:r>
          </a:p>
          <a:p>
            <a:endParaRPr lang="en-US" dirty="0"/>
          </a:p>
          <a:p>
            <a:r>
              <a:rPr lang="en-US" dirty="0" smtClean="0"/>
              <a:t>In an earlier study (Scholz and Campos, 2012) we had</a:t>
            </a:r>
          </a:p>
          <a:p>
            <a:r>
              <a:rPr lang="en-US" dirty="0"/>
              <a:t>c</a:t>
            </a:r>
            <a:r>
              <a:rPr lang="en-US" dirty="0" smtClean="0"/>
              <a:t>oncluded that Cascadia was fully seismically coupled,</a:t>
            </a:r>
          </a:p>
          <a:p>
            <a:r>
              <a:rPr lang="en-US" dirty="0" smtClean="0"/>
              <a:t>In agreement with an earlier theory of the seismic</a:t>
            </a:r>
          </a:p>
          <a:p>
            <a:r>
              <a:rPr lang="en-US" dirty="0"/>
              <a:t>c</a:t>
            </a:r>
            <a:r>
              <a:rPr lang="en-US" dirty="0" smtClean="0"/>
              <a:t>oupling of </a:t>
            </a:r>
            <a:r>
              <a:rPr lang="en-US" dirty="0" err="1" smtClean="0"/>
              <a:t>subduction</a:t>
            </a:r>
            <a:r>
              <a:rPr lang="en-US" dirty="0" smtClean="0"/>
              <a:t> zones (Scholz and Campos, 1995).</a:t>
            </a:r>
          </a:p>
          <a:p>
            <a:endParaRPr lang="en-US" dirty="0"/>
          </a:p>
          <a:p>
            <a:r>
              <a:rPr lang="en-US" dirty="0" smtClean="0"/>
              <a:t> I therefore undertook to test whether this history met</a:t>
            </a:r>
          </a:p>
          <a:p>
            <a:r>
              <a:rPr lang="en-US" dirty="0" smtClean="0"/>
              <a:t>The most basic of tests:  did the sum of slip deduced</a:t>
            </a:r>
          </a:p>
          <a:p>
            <a:r>
              <a:rPr lang="en-US" dirty="0" smtClean="0"/>
              <a:t>From this earthquake history match the Holocene plate</a:t>
            </a:r>
          </a:p>
          <a:p>
            <a:r>
              <a:rPr lang="en-US" dirty="0" smtClean="0"/>
              <a:t>Convergence as derived independently from plate </a:t>
            </a:r>
          </a:p>
          <a:p>
            <a:r>
              <a:rPr lang="en-US" dirty="0" smtClean="0"/>
              <a:t>Tectonics models?</a:t>
            </a:r>
          </a:p>
          <a:p>
            <a:endParaRPr lang="en-US" dirty="0"/>
          </a:p>
          <a:p>
            <a:r>
              <a:rPr lang="en-US"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22908463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dirty="0" err="1" smtClean="0"/>
              <a:t>Goldfinger</a:t>
            </a:r>
            <a:r>
              <a:rPr lang="en-US" sz="2000" dirty="0" smtClean="0"/>
              <a:t> et al. (2012) presented a Holocene history of large earthquakes in Cascadia.  It showed a ramifying pattern in which progressively more earthquakes occur towards the south.  Can this history be quantitatively in agreement with the convergence between the Juan de Fuca and North American plates?</a:t>
            </a:r>
            <a:endParaRPr lang="en-US" sz="2000" dirty="0"/>
          </a:p>
        </p:txBody>
      </p:sp>
      <p:pic>
        <p:nvPicPr>
          <p:cNvPr id="4" name="Content Placeholder 3" descr="Fig. 2  Scholz.cascad..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p:pic>
    </p:spTree>
    <p:extLst>
      <p:ext uri="{BB962C8B-B14F-4D97-AF65-F5344CB8AC3E}">
        <p14:creationId xmlns:p14="http://schemas.microsoft.com/office/powerpoint/2010/main" val="158273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 generally accepted model for plate convergence in Cascadia indicates lesser convergence rates to the south, which seems to conflict with the history of more </a:t>
            </a:r>
            <a:r>
              <a:rPr lang="en-US" sz="2000" dirty="0" err="1" smtClean="0"/>
              <a:t>subduction</a:t>
            </a:r>
            <a:r>
              <a:rPr lang="en-US" sz="2000" dirty="0" smtClean="0"/>
              <a:t> earthquakes in the south. </a:t>
            </a:r>
            <a:endParaRPr lang="en-US" sz="2000" dirty="0"/>
          </a:p>
        </p:txBody>
      </p:sp>
      <p:pic>
        <p:nvPicPr>
          <p:cNvPr id="10" name="Content Placeholder 9" descr="casc figure 1 cropped.pdf"/>
          <p:cNvPicPr>
            <a:picLocks noGrp="1" noChangeAspect="1"/>
          </p:cNvPicPr>
          <p:nvPr>
            <p:ph idx="1"/>
          </p:nvPr>
        </p:nvPicPr>
        <p:blipFill>
          <a:blip r:embed="rId2">
            <a:extLst>
              <a:ext uri="{28A0092B-C50C-407E-A947-70E740481C1C}">
                <a14:useLocalDpi xmlns:a14="http://schemas.microsoft.com/office/drawing/2010/main" val="0"/>
              </a:ext>
            </a:extLst>
          </a:blip>
          <a:srcRect l="-142136" r="-142136"/>
          <a:stretch>
            <a:fillRect/>
          </a:stretch>
        </p:blipFill>
        <p:spPr>
          <a:xfrm>
            <a:off x="-2317448" y="1607671"/>
            <a:ext cx="8946185" cy="4920057"/>
          </a:xfrm>
        </p:spPr>
      </p:pic>
      <p:sp>
        <p:nvSpPr>
          <p:cNvPr id="11" name="TextBox 10"/>
          <p:cNvSpPr txBox="1"/>
          <p:nvPr/>
        </p:nvSpPr>
        <p:spPr>
          <a:xfrm>
            <a:off x="3454153" y="5824547"/>
            <a:ext cx="1909034" cy="369332"/>
          </a:xfrm>
          <a:prstGeom prst="rect">
            <a:avLst/>
          </a:prstGeom>
          <a:noFill/>
        </p:spPr>
        <p:txBody>
          <a:bodyPr wrap="none" rtlCol="0">
            <a:spAutoFit/>
          </a:bodyPr>
          <a:lstStyle/>
          <a:p>
            <a:r>
              <a:rPr lang="en-US" dirty="0" smtClean="0"/>
              <a:t>(Wang et al. 2003)</a:t>
            </a:r>
            <a:endParaRPr lang="en-US" dirty="0"/>
          </a:p>
        </p:txBody>
      </p:sp>
      <p:sp>
        <p:nvSpPr>
          <p:cNvPr id="3" name="TextBox 2"/>
          <p:cNvSpPr txBox="1"/>
          <p:nvPr/>
        </p:nvSpPr>
        <p:spPr>
          <a:xfrm>
            <a:off x="3533589" y="2583312"/>
            <a:ext cx="4891083" cy="923330"/>
          </a:xfrm>
          <a:prstGeom prst="rect">
            <a:avLst/>
          </a:prstGeom>
          <a:noFill/>
        </p:spPr>
        <p:txBody>
          <a:bodyPr wrap="none" rtlCol="0">
            <a:spAutoFit/>
          </a:bodyPr>
          <a:lstStyle/>
          <a:p>
            <a:r>
              <a:rPr lang="en-US" dirty="0" smtClean="0"/>
              <a:t>Convergence model based on </a:t>
            </a:r>
            <a:r>
              <a:rPr lang="en-US" dirty="0" err="1" smtClean="0"/>
              <a:t>Nuvel</a:t>
            </a:r>
            <a:r>
              <a:rPr lang="en-US" dirty="0" smtClean="0"/>
              <a:t> 1A, corrected</a:t>
            </a:r>
          </a:p>
          <a:p>
            <a:r>
              <a:rPr lang="en-US" dirty="0"/>
              <a:t>f</a:t>
            </a:r>
            <a:r>
              <a:rPr lang="en-US" dirty="0" smtClean="0"/>
              <a:t>or </a:t>
            </a:r>
            <a:r>
              <a:rPr lang="en-US" dirty="0" err="1" smtClean="0"/>
              <a:t>forearc</a:t>
            </a:r>
            <a:r>
              <a:rPr lang="en-US" dirty="0" smtClean="0"/>
              <a:t> rotation (Wells and Simpson, 2001), as </a:t>
            </a:r>
          </a:p>
          <a:p>
            <a:r>
              <a:rPr lang="en-US" dirty="0" smtClean="0"/>
              <a:t>given by Wang et al. (2003)</a:t>
            </a:r>
            <a:endParaRPr lang="en-US" dirty="0"/>
          </a:p>
        </p:txBody>
      </p:sp>
    </p:spTree>
    <p:extLst>
      <p:ext uri="{BB962C8B-B14F-4D97-AF65-F5344CB8AC3E}">
        <p14:creationId xmlns:p14="http://schemas.microsoft.com/office/powerpoint/2010/main" val="3718270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 dip of the </a:t>
            </a:r>
            <a:r>
              <a:rPr lang="en-US" sz="2000" dirty="0" err="1" smtClean="0"/>
              <a:t>subduction</a:t>
            </a:r>
            <a:r>
              <a:rPr lang="en-US" sz="2000" dirty="0" smtClean="0"/>
              <a:t> interface increases to the south, and thus the width of the coupled area decreases to the south.  This turns out to be the key.</a:t>
            </a:r>
            <a:endParaRPr lang="en-US" sz="2000" dirty="0"/>
          </a:p>
        </p:txBody>
      </p:sp>
      <p:pic>
        <p:nvPicPr>
          <p:cNvPr id="8" name="Content Placeholder 7" descr="casc figure 1 cropped.pdf"/>
          <p:cNvPicPr>
            <a:picLocks noGrp="1" noChangeAspect="1"/>
          </p:cNvPicPr>
          <p:nvPr>
            <p:ph idx="1"/>
          </p:nvPr>
        </p:nvPicPr>
        <p:blipFill>
          <a:blip r:embed="rId2">
            <a:extLst>
              <a:ext uri="{28A0092B-C50C-407E-A947-70E740481C1C}">
                <a14:useLocalDpi xmlns:a14="http://schemas.microsoft.com/office/drawing/2010/main" val="0"/>
              </a:ext>
            </a:extLst>
          </a:blip>
          <a:srcRect l="-142136" r="-142136"/>
          <a:stretch>
            <a:fillRect/>
          </a:stretch>
        </p:blipFill>
        <p:spPr>
          <a:xfrm>
            <a:off x="-1993873" y="1600200"/>
            <a:ext cx="8229600" cy="4525963"/>
          </a:xfrm>
        </p:spPr>
      </p:pic>
      <p:pic>
        <p:nvPicPr>
          <p:cNvPr id="9" name="Picture 8" descr="casc.figure3 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623" y="1739274"/>
            <a:ext cx="2315188" cy="4971561"/>
          </a:xfrm>
          <a:prstGeom prst="rect">
            <a:avLst/>
          </a:prstGeom>
        </p:spPr>
      </p:pic>
      <p:sp>
        <p:nvSpPr>
          <p:cNvPr id="3" name="TextBox 2"/>
          <p:cNvSpPr txBox="1"/>
          <p:nvPr/>
        </p:nvSpPr>
        <p:spPr>
          <a:xfrm>
            <a:off x="1075884" y="6342285"/>
            <a:ext cx="3822756" cy="369332"/>
          </a:xfrm>
          <a:prstGeom prst="rect">
            <a:avLst/>
          </a:prstGeom>
          <a:noFill/>
        </p:spPr>
        <p:txBody>
          <a:bodyPr wrap="none" rtlCol="0">
            <a:spAutoFit/>
          </a:bodyPr>
          <a:lstStyle/>
          <a:p>
            <a:r>
              <a:rPr lang="en-US" dirty="0" smtClean="0"/>
              <a:t>Hyndman and Wang 95 thermal model</a:t>
            </a:r>
            <a:endParaRPr lang="en-US" dirty="0"/>
          </a:p>
        </p:txBody>
      </p:sp>
    </p:spTree>
    <p:extLst>
      <p:ext uri="{BB962C8B-B14F-4D97-AF65-F5344CB8AC3E}">
        <p14:creationId xmlns:p14="http://schemas.microsoft.com/office/powerpoint/2010/main" val="39940984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2417"/>
          </a:xfrm>
        </p:spPr>
        <p:txBody>
          <a:bodyPr>
            <a:normAutofit/>
          </a:bodyPr>
          <a:lstStyle/>
          <a:p>
            <a:r>
              <a:rPr lang="en-US" sz="2400" dirty="0" smtClean="0"/>
              <a:t>Scaling area to Moment</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I use a simple scaling law for seismic moment and rupture area </a:t>
            </a:r>
            <a:r>
              <a:rPr lang="en-US" sz="2000" i="1" dirty="0" smtClean="0"/>
              <a:t>S</a:t>
            </a:r>
            <a:r>
              <a:rPr lang="en-US" sz="2000" dirty="0" smtClean="0"/>
              <a:t> (</a:t>
            </a:r>
            <a:r>
              <a:rPr lang="en-US" sz="2000" dirty="0" err="1" smtClean="0"/>
              <a:t>Kanamori</a:t>
            </a:r>
            <a:r>
              <a:rPr lang="en-US" sz="2000" dirty="0" smtClean="0"/>
              <a:t> and Anderson, 1975)</a:t>
            </a:r>
          </a:p>
          <a:p>
            <a:pPr marL="0" indent="0">
              <a:buNone/>
            </a:pPr>
            <a:endParaRPr lang="en-US" sz="2000" dirty="0"/>
          </a:p>
          <a:p>
            <a:pPr marL="0" indent="0">
              <a:buNone/>
            </a:pPr>
            <a:r>
              <a:rPr lang="en-US" sz="2000" dirty="0" smtClean="0"/>
              <a:t>		</a:t>
            </a:r>
            <a:r>
              <a:rPr lang="en-US" sz="2400" i="1" dirty="0" smtClean="0"/>
              <a:t>M</a:t>
            </a:r>
            <a:r>
              <a:rPr lang="en-US" sz="2400" i="1" baseline="-25000" dirty="0" smtClean="0"/>
              <a:t>0</a:t>
            </a:r>
            <a:r>
              <a:rPr lang="en-US" sz="2400" i="1" dirty="0" smtClean="0"/>
              <a:t>=kS</a:t>
            </a:r>
            <a:r>
              <a:rPr lang="en-US" sz="2400" i="1" baseline="30000" dirty="0" smtClean="0"/>
              <a:t>3/2</a:t>
            </a:r>
          </a:p>
          <a:p>
            <a:pPr marL="0" indent="0">
              <a:buNone/>
            </a:pPr>
            <a:endParaRPr lang="en-US" sz="2000" i="1" baseline="30000" dirty="0"/>
          </a:p>
          <a:p>
            <a:pPr marL="0" indent="0">
              <a:buNone/>
            </a:pPr>
            <a:r>
              <a:rPr lang="en-US" sz="2000" dirty="0" smtClean="0"/>
              <a:t>Which I calibrate with the 1700 earthquake, which </a:t>
            </a:r>
            <a:r>
              <a:rPr lang="en-US" sz="2000" dirty="0" err="1" smtClean="0"/>
              <a:t>Satake</a:t>
            </a:r>
            <a:r>
              <a:rPr lang="en-US" sz="2000" dirty="0" smtClean="0"/>
              <a:t> et al.(2003) estimated to be M</a:t>
            </a:r>
            <a:r>
              <a:rPr lang="en-US" sz="2000" baseline="-25000" dirty="0" smtClean="0"/>
              <a:t>w</a:t>
            </a:r>
            <a:r>
              <a:rPr lang="en-US" sz="2000" dirty="0" smtClean="0"/>
              <a:t> 9.0 and to have ruptured the entire length of the </a:t>
            </a:r>
            <a:r>
              <a:rPr lang="en-US" sz="2000" dirty="0" err="1" smtClean="0"/>
              <a:t>subduction</a:t>
            </a:r>
            <a:r>
              <a:rPr lang="en-US" sz="2000" dirty="0" smtClean="0"/>
              <a:t> zone, i.e., it was an A type event. With the model value for </a:t>
            </a:r>
            <a:r>
              <a:rPr lang="en-US" sz="2000" i="1" dirty="0" smtClean="0"/>
              <a:t>S</a:t>
            </a:r>
            <a:r>
              <a:rPr lang="en-US" sz="2000" dirty="0" smtClean="0"/>
              <a:t>, I obtain </a:t>
            </a:r>
            <a:r>
              <a:rPr lang="en-US" sz="2000" i="1" dirty="0" smtClean="0"/>
              <a:t>k</a:t>
            </a:r>
            <a:r>
              <a:rPr lang="en-US" sz="2000" dirty="0" smtClean="0"/>
              <a:t>=2.5x10</a:t>
            </a:r>
            <a:r>
              <a:rPr lang="en-US" sz="2000" baseline="30000" dirty="0" smtClean="0"/>
              <a:t>15</a:t>
            </a:r>
            <a:r>
              <a:rPr lang="en-US" sz="2000" dirty="0" smtClean="0"/>
              <a:t>.</a:t>
            </a:r>
          </a:p>
          <a:p>
            <a:pPr marL="0" indent="0">
              <a:buNone/>
            </a:pPr>
            <a:r>
              <a:rPr lang="en-US" sz="2000" dirty="0"/>
              <a:t>	</a:t>
            </a:r>
            <a:r>
              <a:rPr lang="en-US" sz="2000" dirty="0" smtClean="0"/>
              <a:t>Using this value of </a:t>
            </a:r>
            <a:r>
              <a:rPr lang="en-US" sz="2000" i="1" dirty="0" smtClean="0"/>
              <a:t>k</a:t>
            </a:r>
            <a:r>
              <a:rPr lang="en-US" sz="2000" dirty="0" smtClean="0"/>
              <a:t>, I obtain magnitudes for the B, C, and D type ruptures of M</a:t>
            </a:r>
            <a:r>
              <a:rPr lang="en-US" sz="2000" baseline="-25000" dirty="0" smtClean="0"/>
              <a:t>w</a:t>
            </a:r>
            <a:r>
              <a:rPr lang="en-US" sz="2000" dirty="0" smtClean="0"/>
              <a:t> 8.7, 8.5, and 8.3, respectively. </a:t>
            </a:r>
            <a:endParaRPr lang="en-US" sz="2000" dirty="0"/>
          </a:p>
        </p:txBody>
      </p:sp>
    </p:spTree>
    <p:extLst>
      <p:ext uri="{BB962C8B-B14F-4D97-AF65-F5344CB8AC3E}">
        <p14:creationId xmlns:p14="http://schemas.microsoft.com/office/powerpoint/2010/main" val="36201356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scadia-scaling.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6803" r="-33430" b="3699"/>
          <a:stretch/>
        </p:blipFill>
        <p:spPr>
          <a:xfrm>
            <a:off x="114710" y="1600200"/>
            <a:ext cx="8572090" cy="5118510"/>
          </a:xfrm>
        </p:spPr>
      </p:pic>
    </p:spTree>
    <p:extLst>
      <p:ext uri="{BB962C8B-B14F-4D97-AF65-F5344CB8AC3E}">
        <p14:creationId xmlns:p14="http://schemas.microsoft.com/office/powerpoint/2010/main" val="2241202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4833"/>
          </a:xfrm>
        </p:spPr>
        <p:txBody>
          <a:bodyPr>
            <a:normAutofit/>
          </a:bodyPr>
          <a:lstStyle/>
          <a:p>
            <a:r>
              <a:rPr lang="en-US" sz="2400" dirty="0" smtClean="0"/>
              <a:t>Constant stress-drop assumption</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Stress-drop is assumed constant in all sectors: this is required because stresses must remain within narrow limits over many earthquake cycles.</a:t>
            </a:r>
          </a:p>
          <a:p>
            <a:pPr marL="0" indent="0">
              <a:buNone/>
            </a:pPr>
            <a:endParaRPr lang="en-US" sz="2000" dirty="0" smtClean="0"/>
          </a:p>
          <a:p>
            <a:pPr marL="0" indent="0">
              <a:buNone/>
            </a:pPr>
            <a:r>
              <a:rPr lang="en-US" sz="2000" dirty="0" smtClean="0"/>
              <a:t>Because stress drop is related to segment width,</a:t>
            </a:r>
          </a:p>
          <a:p>
            <a:pPr marL="0" indent="0">
              <a:buNone/>
            </a:pPr>
            <a:r>
              <a:rPr lang="en-US" sz="2000" dirty="0"/>
              <a:t>s</a:t>
            </a:r>
            <a:r>
              <a:rPr lang="en-US" sz="2000" dirty="0" smtClean="0"/>
              <a:t>lip must decrease to the south in each earthquake.  </a:t>
            </a:r>
          </a:p>
          <a:p>
            <a:pPr marL="0" indent="0">
              <a:buNone/>
            </a:pPr>
            <a:endParaRPr lang="en-US" sz="2000" dirty="0"/>
          </a:p>
          <a:p>
            <a:pPr marL="0" indent="0">
              <a:buNone/>
            </a:pPr>
            <a:r>
              <a:rPr lang="en-US" sz="2000" dirty="0" smtClean="0"/>
              <a:t>To calculate slip in each segment, </a:t>
            </a:r>
            <a:r>
              <a:rPr lang="en-US" sz="2000" i="1" dirty="0" smtClean="0"/>
              <a:t>S</a:t>
            </a:r>
            <a:r>
              <a:rPr lang="en-US" sz="2000" i="1" baseline="-25000" dirty="0" smtClean="0"/>
              <a:t>1</a:t>
            </a:r>
            <a:r>
              <a:rPr lang="en-US" sz="2000" i="1" dirty="0" smtClean="0"/>
              <a:t>-S</a:t>
            </a:r>
            <a:r>
              <a:rPr lang="en-US" sz="2000" i="1" baseline="-25000" dirty="0" smtClean="0"/>
              <a:t>4</a:t>
            </a:r>
            <a:r>
              <a:rPr lang="en-US" sz="2000" dirty="0" smtClean="0"/>
              <a:t>, for a type A </a:t>
            </a:r>
            <a:r>
              <a:rPr lang="en-US" sz="2000" dirty="0" err="1" smtClean="0"/>
              <a:t>eqk</a:t>
            </a:r>
            <a:r>
              <a:rPr lang="en-US" sz="2000" dirty="0" smtClean="0"/>
              <a:t>, we thus use</a:t>
            </a:r>
          </a:p>
          <a:p>
            <a:pPr marL="0" indent="0">
              <a:buNone/>
            </a:pPr>
            <a:endParaRPr lang="en-US" sz="2000" dirty="0" smtClean="0"/>
          </a:p>
          <a:p>
            <a:pPr marL="0" indent="0">
              <a:buNone/>
            </a:pPr>
            <a:r>
              <a:rPr lang="en-US" sz="2000" dirty="0"/>
              <a:t>	</a:t>
            </a:r>
          </a:p>
          <a:p>
            <a:pPr marL="0" indent="0">
              <a:buNone/>
            </a:pPr>
            <a:r>
              <a:rPr lang="en-US" sz="2000" dirty="0" smtClean="0"/>
              <a:t>	</a:t>
            </a:r>
          </a:p>
          <a:p>
            <a:pPr marL="0" indent="0">
              <a:buNone/>
            </a:pPr>
            <a:r>
              <a:rPr lang="en-US" sz="2000" dirty="0" smtClean="0"/>
              <a:t>and solve for </a:t>
            </a:r>
            <a:r>
              <a:rPr lang="en-US" sz="2000" dirty="0" smtClean="0">
                <a:latin typeface="Symbol" charset="2"/>
                <a:cs typeface="Symbol" charset="2"/>
              </a:rPr>
              <a:t>D</a:t>
            </a:r>
            <a:r>
              <a:rPr lang="en-US" sz="2000" i="1" dirty="0" smtClean="0">
                <a:latin typeface="+mj-lt"/>
                <a:cs typeface="Symbol" charset="2"/>
              </a:rPr>
              <a:t>u</a:t>
            </a:r>
            <a:r>
              <a:rPr lang="en-US" sz="2000" i="1" baseline="-25000" dirty="0" smtClean="0">
                <a:latin typeface="+mj-lt"/>
                <a:cs typeface="Symbol" charset="2"/>
              </a:rPr>
              <a:t>1</a:t>
            </a:r>
            <a:r>
              <a:rPr lang="en-US" sz="2000" dirty="0" smtClean="0">
                <a:latin typeface="+mj-lt"/>
                <a:cs typeface="Symbol" charset="2"/>
              </a:rPr>
              <a:t>, then </a:t>
            </a:r>
          </a:p>
          <a:p>
            <a:pPr marL="0" indent="0">
              <a:buNone/>
            </a:pPr>
            <a:endParaRPr lang="en-US" sz="2000" dirty="0" smtClean="0">
              <a:latin typeface="+mj-lt"/>
              <a:cs typeface="Symbol" charset="2"/>
            </a:endParaRPr>
          </a:p>
          <a:p>
            <a:pPr marL="0" indent="0">
              <a:buNone/>
            </a:pPr>
            <a:r>
              <a:rPr lang="en-US" sz="2000" dirty="0" err="1" smtClean="0">
                <a:latin typeface="+mj-lt"/>
                <a:cs typeface="Symbol" charset="2"/>
              </a:rPr>
              <a:t>etc</a:t>
            </a:r>
            <a:r>
              <a:rPr lang="en-US" sz="2000" dirty="0" smtClean="0">
                <a:latin typeface="+mj-lt"/>
                <a:cs typeface="Symbol" charset="2"/>
              </a:rPr>
              <a:t>, and continue for rupture types B-D.</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916336534"/>
              </p:ext>
            </p:extLst>
          </p:nvPr>
        </p:nvGraphicFramePr>
        <p:xfrm>
          <a:off x="5599952" y="2614943"/>
          <a:ext cx="1277262" cy="279401"/>
        </p:xfrm>
        <a:graphic>
          <a:graphicData uri="http://schemas.openxmlformats.org/presentationml/2006/ole">
            <mc:AlternateContent xmlns:mc="http://schemas.openxmlformats.org/markup-compatibility/2006">
              <mc:Choice xmlns:v="urn:schemas-microsoft-com:vml" Requires="v">
                <p:oleObj spid="_x0000_s1106" name="Equation" r:id="rId3" imgW="812800" imgH="177800" progId="Equation.3">
                  <p:embed/>
                </p:oleObj>
              </mc:Choice>
              <mc:Fallback>
                <p:oleObj name="Equation" r:id="rId3" imgW="812800" imgH="177800" progId="Equation.3">
                  <p:embed/>
                  <p:pic>
                    <p:nvPicPr>
                      <p:cNvPr id="0" name=""/>
                      <p:cNvPicPr/>
                      <p:nvPr/>
                    </p:nvPicPr>
                    <p:blipFill>
                      <a:blip r:embed="rId4"/>
                      <a:stretch>
                        <a:fillRect/>
                      </a:stretch>
                    </p:blipFill>
                    <p:spPr>
                      <a:xfrm>
                        <a:off x="5599952" y="2614943"/>
                        <a:ext cx="1277262" cy="27940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05639056"/>
              </p:ext>
            </p:extLst>
          </p:nvPr>
        </p:nvGraphicFramePr>
        <p:xfrm>
          <a:off x="2988236" y="4846546"/>
          <a:ext cx="1091254" cy="562161"/>
        </p:xfrm>
        <a:graphic>
          <a:graphicData uri="http://schemas.openxmlformats.org/presentationml/2006/ole">
            <mc:AlternateContent xmlns:mc="http://schemas.openxmlformats.org/markup-compatibility/2006">
              <mc:Choice xmlns:v="urn:schemas-microsoft-com:vml" Requires="v">
                <p:oleObj spid="_x0000_s1107" name="Equation" r:id="rId5" imgW="838200" imgH="431800" progId="Equation.3">
                  <p:embed/>
                </p:oleObj>
              </mc:Choice>
              <mc:Fallback>
                <p:oleObj name="Equation" r:id="rId5" imgW="838200" imgH="431800" progId="Equation.3">
                  <p:embed/>
                  <p:pic>
                    <p:nvPicPr>
                      <p:cNvPr id="0" name=""/>
                      <p:cNvPicPr/>
                      <p:nvPr/>
                    </p:nvPicPr>
                    <p:blipFill>
                      <a:blip r:embed="rId6"/>
                      <a:stretch>
                        <a:fillRect/>
                      </a:stretch>
                    </p:blipFill>
                    <p:spPr>
                      <a:xfrm>
                        <a:off x="2988236" y="4846546"/>
                        <a:ext cx="1091254" cy="56216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635536"/>
              </p:ext>
            </p:extLst>
          </p:nvPr>
        </p:nvGraphicFramePr>
        <p:xfrm>
          <a:off x="1800685" y="4006102"/>
          <a:ext cx="5076529" cy="670485"/>
        </p:xfrm>
        <a:graphic>
          <a:graphicData uri="http://schemas.openxmlformats.org/presentationml/2006/ole">
            <mc:AlternateContent xmlns:mc="http://schemas.openxmlformats.org/markup-compatibility/2006">
              <mc:Choice xmlns:v="urn:schemas-microsoft-com:vml" Requires="v">
                <p:oleObj spid="_x0000_s1108" name="Equation" r:id="rId7" imgW="3365500" imgH="444500" progId="Equation.3">
                  <p:embed/>
                </p:oleObj>
              </mc:Choice>
              <mc:Fallback>
                <p:oleObj name="Equation" r:id="rId7" imgW="3365500" imgH="444500" progId="Equation.3">
                  <p:embed/>
                  <p:pic>
                    <p:nvPicPr>
                      <p:cNvPr id="0" name=""/>
                      <p:cNvPicPr/>
                      <p:nvPr/>
                    </p:nvPicPr>
                    <p:blipFill>
                      <a:blip r:embed="rId8"/>
                      <a:stretch>
                        <a:fillRect/>
                      </a:stretch>
                    </p:blipFill>
                    <p:spPr>
                      <a:xfrm>
                        <a:off x="1800685" y="4006102"/>
                        <a:ext cx="5076529" cy="670485"/>
                      </a:xfrm>
                      <a:prstGeom prst="rect">
                        <a:avLst/>
                      </a:prstGeom>
                    </p:spPr>
                  </p:pic>
                </p:oleObj>
              </mc:Fallback>
            </mc:AlternateContent>
          </a:graphicData>
        </a:graphic>
      </p:graphicFrame>
    </p:spTree>
    <p:extLst>
      <p:ext uri="{BB962C8B-B14F-4D97-AF65-F5344CB8AC3E}">
        <p14:creationId xmlns:p14="http://schemas.microsoft.com/office/powerpoint/2010/main" val="33527813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As an example, these calculations indicate for the prototypical type A earthquake, the slip would be:  Segment 1: 20 m</a:t>
            </a:r>
          </a:p>
          <a:p>
            <a:pPr marL="0" indent="0">
              <a:buNone/>
            </a:pPr>
            <a:r>
              <a:rPr lang="en-US" dirty="0"/>
              <a:t>	</a:t>
            </a:r>
            <a:r>
              <a:rPr lang="en-US" dirty="0" smtClean="0"/>
              <a:t>			segment 2: 14 m</a:t>
            </a:r>
          </a:p>
          <a:p>
            <a:pPr marL="0" indent="0">
              <a:buNone/>
            </a:pPr>
            <a:r>
              <a:rPr lang="en-US" dirty="0"/>
              <a:t>	</a:t>
            </a:r>
            <a:r>
              <a:rPr lang="en-US" dirty="0" smtClean="0"/>
              <a:t>			segment 3:  10 m</a:t>
            </a:r>
          </a:p>
          <a:p>
            <a:pPr marL="0" indent="0">
              <a:buNone/>
            </a:pPr>
            <a:r>
              <a:rPr lang="en-US" dirty="0"/>
              <a:t>	</a:t>
            </a:r>
            <a:r>
              <a:rPr lang="en-US" dirty="0" smtClean="0"/>
              <a:t>			segment 4:     8 m</a:t>
            </a:r>
          </a:p>
          <a:p>
            <a:pPr marL="0" indent="0">
              <a:buNone/>
            </a:pPr>
            <a:r>
              <a:rPr lang="en-US" dirty="0" smtClean="0"/>
              <a:t>These slips may vary between different type A earthquakes, but have this same pattern </a:t>
            </a:r>
            <a:endParaRPr lang="en-US" dirty="0"/>
          </a:p>
        </p:txBody>
      </p:sp>
    </p:spTree>
    <p:extLst>
      <p:ext uri="{BB962C8B-B14F-4D97-AF65-F5344CB8AC3E}">
        <p14:creationId xmlns:p14="http://schemas.microsoft.com/office/powerpoint/2010/main" val="3388141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ysClr val="window" lastClr="FFFFFF"/>
      </a:lt1>
      <a:dk2>
        <a:srgbClr val="1F497D"/>
      </a:dk2>
      <a:lt2>
        <a:srgbClr val="04050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TotalTime>
  <Words>739</Words>
  <Application>Microsoft Macintosh PowerPoint</Application>
  <PresentationFormat>On-screen Show (4:3)</PresentationFormat>
  <Paragraphs>123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A Holocene Average Seismic Flux Rate for the Cascadia Subduction Zone</vt:lpstr>
      <vt:lpstr>PowerPoint Presentation</vt:lpstr>
      <vt:lpstr>Goldfinger et al. (2012) presented a Holocene history of large earthquakes in Cascadia.  It showed a ramifying pattern in which progressively more earthquakes occur towards the south.  Can this history be quantitatively in agreement with the convergence between the Juan de Fuca and North American plates?</vt:lpstr>
      <vt:lpstr>The generally accepted model for plate convergence in Cascadia indicates lesser convergence rates to the south, which seems to conflict with the history of more subduction earthquakes in the south. </vt:lpstr>
      <vt:lpstr>The dip of the subduction interface increases to the south, and thus the width of the coupled area decreases to the south.  This turns out to be the key.</vt:lpstr>
      <vt:lpstr>Scaling area to Moment</vt:lpstr>
      <vt:lpstr>PowerPoint Presentation</vt:lpstr>
      <vt:lpstr>Constant stress-drop assumption</vt:lpstr>
      <vt:lpstr>PowerPoint Presentation</vt:lpstr>
      <vt:lpstr>PowerPoint Presentation</vt:lpstr>
      <vt:lpstr>Results</vt:lpstr>
      <vt:lpstr>Conclusion</vt:lpstr>
      <vt:lpstr>PowerPoint Presentation</vt:lpstr>
      <vt:lpstr>When will the next great Cascadia Earthquake Occur?</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Holocene Average Seismic Flux Rate for the Cascadia Subduction Zone</dc:title>
  <dc:creator>Scholz User</dc:creator>
  <cp:lastModifiedBy>Scholz User</cp:lastModifiedBy>
  <cp:revision>39</cp:revision>
  <dcterms:created xsi:type="dcterms:W3CDTF">2013-10-14T14:39:12Z</dcterms:created>
  <dcterms:modified xsi:type="dcterms:W3CDTF">2014-10-09T20:50:27Z</dcterms:modified>
</cp:coreProperties>
</file>