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tif" ContentType="image/tif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4" r:id="rId1"/>
  </p:sldMasterIdLst>
  <p:notesMasterIdLst>
    <p:notesMasterId r:id="rId18"/>
  </p:notesMasterIdLst>
  <p:sldIdLst>
    <p:sldId id="256" r:id="rId2"/>
    <p:sldId id="295" r:id="rId3"/>
    <p:sldId id="286" r:id="rId4"/>
    <p:sldId id="276" r:id="rId5"/>
    <p:sldId id="257" r:id="rId6"/>
    <p:sldId id="293" r:id="rId7"/>
    <p:sldId id="285" r:id="rId8"/>
    <p:sldId id="297" r:id="rId9"/>
    <p:sldId id="294" r:id="rId10"/>
    <p:sldId id="260" r:id="rId11"/>
    <p:sldId id="261" r:id="rId12"/>
    <p:sldId id="262" r:id="rId13"/>
    <p:sldId id="263" r:id="rId14"/>
    <p:sldId id="296" r:id="rId15"/>
    <p:sldId id="275" r:id="rId16"/>
    <p:sldId id="292" r:id="rId1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03" autoAdjust="0"/>
    <p:restoredTop sz="94660"/>
  </p:normalViewPr>
  <p:slideViewPr>
    <p:cSldViewPr snapToGrid="0" snapToObjects="1">
      <p:cViewPr>
        <p:scale>
          <a:sx n="90" d="100"/>
          <a:sy n="90" d="100"/>
        </p:scale>
        <p:origin x="-1784" y="-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1B6B36-4CB9-5248-871E-12697C4E16F0}" type="datetimeFigureOut">
              <a:rPr lang="en-US" smtClean="0"/>
              <a:t>11/21/14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389A0-4697-564A-B290-F0E3B4E25D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598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Up-to-date taxonomic nomenclature based on expert opinion.</a:t>
            </a:r>
          </a:p>
          <a:p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Stratigraphic and </a:t>
            </a:r>
            <a:r>
              <a:rPr lang="en-US" dirty="0" err="1" smtClean="0"/>
              <a:t>paleobiogeographic</a:t>
            </a:r>
            <a:r>
              <a:rPr lang="en-US" dirty="0" smtClean="0"/>
              <a:t> occurrence information based on vetted museum collections.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389A0-4697-564A-B290-F0E3B4E25DC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590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466F-BDA4-4F18-9C7B-FF0A9A1B0E80}" type="datetime1">
              <a:rPr lang="en-US" smtClean="0"/>
              <a:pPr/>
              <a:t>11/21/14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354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4290-6522-4139-852E-05BD9E7F0D2E}" type="datetime1">
              <a:rPr lang="en-US" smtClean="0"/>
              <a:pPr/>
              <a:t>11/21/14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619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55F9-81EA-47C5-8059-9E5C2B437C70}" type="datetime1">
              <a:rPr lang="en-US" smtClean="0"/>
              <a:pPr/>
              <a:t>11/21/14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696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07B-A47E-422C-9BEF-122CCDB7C526}" type="datetime1">
              <a:rPr lang="en-US" smtClean="0"/>
              <a:pPr/>
              <a:t>11/21/14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475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A7CB-BEE6-4F99-898E-913F06E8E125}" type="datetime1">
              <a:rPr lang="en-US" smtClean="0"/>
              <a:pPr/>
              <a:t>11/21/14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636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E300C-6FC5-4FC3-AF1A-075E4F50620D}" type="datetime1">
              <a:rPr lang="en-US" smtClean="0"/>
              <a:pPr/>
              <a:t>11/21/14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122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295D-4A77-4DEB-B04C-9F4282A8BC04}" type="datetime1">
              <a:rPr lang="en-US" smtClean="0"/>
              <a:pPr/>
              <a:t>11/21/14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973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8685-4D0C-42D5-8013-B5904CD1FCBC}" type="datetime1">
              <a:rPr lang="en-US" smtClean="0"/>
              <a:pPr/>
              <a:t>11/21/14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251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26C0-9885-4BA9-BBFA-A52CBFEBB775}" type="datetime1">
              <a:rPr lang="en-US" smtClean="0"/>
              <a:pPr/>
              <a:t>11/21/14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989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E1B38-C5EB-4D66-9137-0AFE9CDEDE8F}" type="datetime1">
              <a:rPr lang="en-US" smtClean="0"/>
              <a:pPr/>
              <a:t>11/21/14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978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11/21/14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061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Open Sans"/>
              </a:defRPr>
            </a:lvl1pPr>
          </a:lstStyle>
          <a:p>
            <a:fld id="{327B613C-1AD7-49D3-885D-F654C5CDBAA6}" type="datetime1">
              <a:rPr lang="en-US" smtClean="0"/>
              <a:pPr/>
              <a:t>11/21/14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Open Sans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Open Sans"/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450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5" r:id="rId1"/>
    <p:sldLayoutId id="2147483976" r:id="rId2"/>
    <p:sldLayoutId id="2147483977" r:id="rId3"/>
    <p:sldLayoutId id="2147483978" r:id="rId4"/>
    <p:sldLayoutId id="2147483979" r:id="rId5"/>
    <p:sldLayoutId id="2147483980" r:id="rId6"/>
    <p:sldLayoutId id="2147483981" r:id="rId7"/>
    <p:sldLayoutId id="2147483982" r:id="rId8"/>
    <p:sldLayoutId id="2147483983" r:id="rId9"/>
    <p:sldLayoutId id="2147483984" r:id="rId10"/>
    <p:sldLayoutId id="2147483985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Open Sans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Open Sans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Open Sans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Open Sans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Open Sans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Open Sans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tif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iff"/><Relationship Id="rId4" Type="http://schemas.openxmlformats.org/officeDocument/2006/relationships/image" Target="../media/image32.tiff"/><Relationship Id="rId5" Type="http://schemas.openxmlformats.org/officeDocument/2006/relationships/image" Target="../media/image33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tiff"/><Relationship Id="rId4" Type="http://schemas.openxmlformats.org/officeDocument/2006/relationships/image" Target="../media/image36.tiff"/><Relationship Id="rId5" Type="http://schemas.openxmlformats.org/officeDocument/2006/relationships/image" Target="../media/image37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eg"/><Relationship Id="rId3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hyperlink" Target="http://www.digitalatlasofancientlife.org" TargetMode="External"/><Relationship Id="rId5" Type="http://schemas.openxmlformats.org/officeDocument/2006/relationships/hyperlink" Target="http://www.neogeneatlas.org" TargetMode="External"/><Relationship Id="rId6" Type="http://schemas.openxmlformats.org/officeDocument/2006/relationships/image" Target="../media/image42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myfossil.org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digitalatlasofancientlife.org" TargetMode="External"/><Relationship Id="rId3" Type="http://schemas.openxmlformats.org/officeDocument/2006/relationships/image" Target="../media/image9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nnsylvanianatlas.org" TargetMode="External"/><Relationship Id="rId4" Type="http://schemas.openxmlformats.org/officeDocument/2006/relationships/hyperlink" Target="http://www.neogeneatlas.org" TargetMode="External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ordovicianatlas.org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3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4.jpeg"/><Relationship Id="rId5" Type="http://schemas.openxmlformats.org/officeDocument/2006/relationships/image" Target="../media/image25.jpeg"/><Relationship Id="rId6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45" y="26454"/>
            <a:ext cx="9028555" cy="2126190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 smtClean="0">
                <a:latin typeface="Open Sans"/>
                <a:cs typeface="Open Sans"/>
              </a:rPr>
              <a:t>The Neogene Atlas of Ancient Life:</a:t>
            </a:r>
            <a:br>
              <a:rPr lang="en-US" sz="4000" b="1" dirty="0" smtClean="0">
                <a:latin typeface="Open Sans"/>
                <a:cs typeface="Open Sans"/>
              </a:rPr>
            </a:br>
            <a:r>
              <a:rPr lang="en-US" sz="4000" b="1" dirty="0" smtClean="0">
                <a:latin typeface="Open Sans"/>
                <a:cs typeface="Open Sans"/>
              </a:rPr>
              <a:t>A New Digital Resource for Paleontology</a:t>
            </a:r>
            <a:endParaRPr lang="en-US" sz="4000" b="1" dirty="0">
              <a:latin typeface="Open Sans"/>
              <a:cs typeface="Open San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2604" y="2351093"/>
            <a:ext cx="4991248" cy="4407859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dirty="0" smtClean="0"/>
              <a:t>Jonathan R. Hendricks</a:t>
            </a:r>
            <a:r>
              <a:rPr lang="en-US" baseline="30000" dirty="0" smtClean="0"/>
              <a:t>1</a:t>
            </a:r>
            <a:endParaRPr lang="en-US" dirty="0" smtClean="0"/>
          </a:p>
          <a:p>
            <a:pPr algn="l"/>
            <a:r>
              <a:rPr lang="en-US" dirty="0" smtClean="0"/>
              <a:t>Roger W. Portell</a:t>
            </a:r>
            <a:r>
              <a:rPr lang="en-US" baseline="30000" dirty="0" smtClean="0"/>
              <a:t>2</a:t>
            </a:r>
            <a:endParaRPr lang="en-US" dirty="0" smtClean="0"/>
          </a:p>
          <a:p>
            <a:pPr algn="l"/>
            <a:r>
              <a:rPr lang="en-US" dirty="0" smtClean="0"/>
              <a:t>Nicholas L. Sylva</a:t>
            </a:r>
            <a:r>
              <a:rPr lang="en-US" baseline="30000" dirty="0" smtClean="0"/>
              <a:t>1</a:t>
            </a:r>
            <a:endParaRPr lang="en-US" dirty="0" smtClean="0"/>
          </a:p>
          <a:p>
            <a:pPr algn="l"/>
            <a:r>
              <a:rPr lang="en-US" dirty="0" smtClean="0"/>
              <a:t>B. Alex Kittle</a:t>
            </a:r>
            <a:r>
              <a:rPr lang="en-US" baseline="30000" dirty="0" smtClean="0"/>
              <a:t>2</a:t>
            </a:r>
            <a:endParaRPr lang="en-US" dirty="0" smtClean="0"/>
          </a:p>
          <a:p>
            <a:pPr algn="l"/>
            <a:r>
              <a:rPr lang="en-US" dirty="0" smtClean="0"/>
              <a:t>Sean W. Roberts</a:t>
            </a:r>
            <a:r>
              <a:rPr lang="en-US" baseline="30000" dirty="0" smtClean="0"/>
              <a:t>2</a:t>
            </a:r>
            <a:endParaRPr lang="en-US" dirty="0" smtClean="0"/>
          </a:p>
          <a:p>
            <a:pPr algn="l"/>
            <a:r>
              <a:rPr lang="en-US" dirty="0" smtClean="0"/>
              <a:t>Nina Abdollahian</a:t>
            </a:r>
            <a:r>
              <a:rPr lang="en-US" baseline="30000" dirty="0" smtClean="0"/>
              <a:t>1</a:t>
            </a:r>
            <a:endParaRPr lang="en-US" dirty="0" smtClean="0"/>
          </a:p>
          <a:p>
            <a:pPr algn="l"/>
            <a:r>
              <a:rPr lang="en-US" dirty="0" smtClean="0"/>
              <a:t>Anthony M. Lenci</a:t>
            </a:r>
            <a:r>
              <a:rPr lang="en-US" baseline="30000" dirty="0" smtClean="0"/>
              <a:t>1</a:t>
            </a:r>
          </a:p>
          <a:p>
            <a:pPr algn="l"/>
            <a:endParaRPr lang="en-US" baseline="30000" dirty="0" smtClean="0"/>
          </a:p>
          <a:p>
            <a:pPr algn="l"/>
            <a:r>
              <a:rPr lang="en-US" sz="2600" i="1" baseline="30000" dirty="0" smtClean="0"/>
              <a:t>1</a:t>
            </a:r>
            <a:r>
              <a:rPr lang="en-US" sz="2600" i="1" dirty="0" smtClean="0"/>
              <a:t>Dept. Geol., San </a:t>
            </a:r>
            <a:r>
              <a:rPr lang="en-US" sz="2600" i="1" dirty="0"/>
              <a:t>José State Univ.</a:t>
            </a:r>
            <a:endParaRPr lang="en-US" sz="2600" i="1" baseline="30000" dirty="0"/>
          </a:p>
          <a:p>
            <a:pPr algn="l"/>
            <a:r>
              <a:rPr lang="en-US" sz="2600" i="1" baseline="30000" dirty="0"/>
              <a:t>2</a:t>
            </a:r>
            <a:r>
              <a:rPr lang="en-US" sz="2600" i="1" dirty="0"/>
              <a:t>Florida Museum of Natural </a:t>
            </a:r>
            <a:r>
              <a:rPr lang="en-US" sz="2600" i="1" dirty="0" smtClean="0"/>
              <a:t>History</a:t>
            </a:r>
            <a:endParaRPr lang="en-US" dirty="0"/>
          </a:p>
        </p:txBody>
      </p:sp>
      <p:pic>
        <p:nvPicPr>
          <p:cNvPr id="6" name="Picture 5" descr="NeogeneLogo2-NoText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676" y="1759467"/>
            <a:ext cx="3663347" cy="36633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862" y="5764658"/>
            <a:ext cx="1596282" cy="914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963" y="5764658"/>
            <a:ext cx="864620" cy="914400"/>
          </a:xfrm>
          <a:prstGeom prst="rect">
            <a:avLst/>
          </a:prstGeom>
        </p:spPr>
      </p:pic>
      <p:pic>
        <p:nvPicPr>
          <p:cNvPr id="9" name="Picture 8" descr="NewLogo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210" y="5764658"/>
            <a:ext cx="889813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923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439" y="0"/>
            <a:ext cx="7630058" cy="1143000"/>
          </a:xfrm>
        </p:spPr>
        <p:txBody>
          <a:bodyPr/>
          <a:lstStyle/>
          <a:p>
            <a:pPr algn="l"/>
            <a:r>
              <a:rPr lang="en-US" dirty="0" smtClean="0"/>
              <a:t>Species Page: Information</a:t>
            </a:r>
            <a:endParaRPr lang="en-US" dirty="0"/>
          </a:p>
        </p:txBody>
      </p:sp>
      <p:pic>
        <p:nvPicPr>
          <p:cNvPr id="7" name="Picture 6" descr="Dinocardium_robustum-Info.tif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59" y="1096364"/>
            <a:ext cx="7315200" cy="558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456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439" y="0"/>
            <a:ext cx="9007561" cy="1143000"/>
          </a:xfrm>
        </p:spPr>
        <p:txBody>
          <a:bodyPr/>
          <a:lstStyle/>
          <a:p>
            <a:pPr algn="l"/>
            <a:r>
              <a:rPr lang="en-US" dirty="0" smtClean="0"/>
              <a:t>Species Page: Images</a:t>
            </a:r>
            <a:endParaRPr lang="en-US" dirty="0"/>
          </a:p>
        </p:txBody>
      </p:sp>
      <p:pic>
        <p:nvPicPr>
          <p:cNvPr id="5" name="Picture 4" descr="Dinocardium_robustum-Images.tif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553" y="1078092"/>
            <a:ext cx="6632836" cy="5506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909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48" y="0"/>
            <a:ext cx="9028552" cy="1143000"/>
          </a:xfrm>
        </p:spPr>
        <p:txBody>
          <a:bodyPr/>
          <a:lstStyle/>
          <a:p>
            <a:pPr algn="l"/>
            <a:r>
              <a:rPr lang="en-US" dirty="0" smtClean="0"/>
              <a:t>Species Page: Maps</a:t>
            </a:r>
            <a:endParaRPr lang="en-US" dirty="0"/>
          </a:p>
        </p:txBody>
      </p:sp>
      <p:pic>
        <p:nvPicPr>
          <p:cNvPr id="6" name="Picture 5" descr="Dinocardium_robustum-Maps.tif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588" y="1061561"/>
            <a:ext cx="4989691" cy="5671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492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383" y="318"/>
            <a:ext cx="8931471" cy="1143000"/>
          </a:xfrm>
        </p:spPr>
        <p:txBody>
          <a:bodyPr/>
          <a:lstStyle/>
          <a:p>
            <a:pPr algn="l"/>
            <a:r>
              <a:rPr lang="en-US" dirty="0" smtClean="0"/>
              <a:t>Two Routes for Identification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5401"/>
            <a:ext cx="4108240" cy="646002"/>
          </a:xfrm>
          <a:solidFill>
            <a:srgbClr val="F2F2F2"/>
          </a:solidFill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Taxonomic trees</a:t>
            </a:r>
          </a:p>
        </p:txBody>
      </p:sp>
      <p:pic>
        <p:nvPicPr>
          <p:cNvPr id="4" name="Picture 3" descr="AllGroups.tif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40" y="2246217"/>
            <a:ext cx="2630561" cy="181583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2940" y="1752523"/>
            <a:ext cx="14170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Classes</a:t>
            </a:r>
            <a:endParaRPr lang="en-US" sz="2800" dirty="0">
              <a:solidFill>
                <a:schemeClr val="tx1">
                  <a:lumMod val="50000"/>
                  <a:lumOff val="50000"/>
                </a:schemeClr>
              </a:solidFill>
              <a:latin typeface="Open Sans"/>
              <a:cs typeface="Open Sans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310176" y="2930821"/>
            <a:ext cx="2921843" cy="3834548"/>
            <a:chOff x="2310176" y="2930821"/>
            <a:chExt cx="2921843" cy="3834548"/>
          </a:xfrm>
        </p:grpSpPr>
        <p:pic>
          <p:nvPicPr>
            <p:cNvPr id="5" name="Picture 4" descr="Bivalvia-Class.tiff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5295" y="3454041"/>
              <a:ext cx="2346724" cy="3311328"/>
            </a:xfrm>
            <a:prstGeom prst="rect">
              <a:avLst/>
            </a:prstGeom>
          </p:spPr>
        </p:pic>
        <p:sp>
          <p:nvSpPr>
            <p:cNvPr id="9" name="Bent-Up Arrow 8"/>
            <p:cNvSpPr/>
            <p:nvPr/>
          </p:nvSpPr>
          <p:spPr>
            <a:xfrm rot="5400000">
              <a:off x="2079304" y="4361245"/>
              <a:ext cx="955069" cy="493325"/>
            </a:xfrm>
            <a:prstGeom prst="bentUpArrow">
              <a:avLst>
                <a:gd name="adj1" fmla="val 25000"/>
                <a:gd name="adj2" fmla="val 25000"/>
                <a:gd name="adj3" fmla="val 50000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885295" y="2930821"/>
              <a:ext cx="154889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7F7F7F"/>
                  </a:solidFill>
                  <a:latin typeface="Open Sans"/>
                  <a:cs typeface="Open Sans"/>
                </a:rPr>
                <a:t>Families</a:t>
              </a:r>
              <a:endParaRPr lang="en-US" sz="2800" dirty="0">
                <a:solidFill>
                  <a:srgbClr val="7F7F7F"/>
                </a:solidFill>
                <a:latin typeface="Open Sans"/>
                <a:cs typeface="Open Sans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812687" y="1067959"/>
            <a:ext cx="2668404" cy="3246272"/>
            <a:chOff x="4812687" y="1067959"/>
            <a:chExt cx="2668404" cy="3246272"/>
          </a:xfrm>
        </p:grpSpPr>
        <p:pic>
          <p:nvPicPr>
            <p:cNvPr id="6" name="Picture 5" descr="Cardidae-Family.tiff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7497" y="1574463"/>
              <a:ext cx="2143594" cy="2739768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5347992" y="1067959"/>
              <a:ext cx="141564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7F7F7F"/>
                  </a:solidFill>
                  <a:latin typeface="Open Sans"/>
                  <a:cs typeface="Open Sans"/>
                </a:rPr>
                <a:t>Genera</a:t>
              </a:r>
              <a:endParaRPr lang="en-US" sz="2800" dirty="0">
                <a:solidFill>
                  <a:srgbClr val="7F7F7F"/>
                </a:solidFill>
                <a:latin typeface="Open Sans"/>
                <a:cs typeface="Open Sans"/>
              </a:endParaRPr>
            </a:p>
          </p:txBody>
        </p:sp>
        <p:sp>
          <p:nvSpPr>
            <p:cNvPr id="13" name="Bent-Up Arrow 12"/>
            <p:cNvSpPr/>
            <p:nvPr/>
          </p:nvSpPr>
          <p:spPr>
            <a:xfrm rot="16200000" flipV="1">
              <a:off x="4581815" y="2684158"/>
              <a:ext cx="955069" cy="493325"/>
            </a:xfrm>
            <a:prstGeom prst="bentUpArrow">
              <a:avLst>
                <a:gd name="adj1" fmla="val 25000"/>
                <a:gd name="adj2" fmla="val 25000"/>
                <a:gd name="adj3" fmla="val 50000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788269" y="4161861"/>
            <a:ext cx="3310585" cy="2603508"/>
            <a:chOff x="5788269" y="4161861"/>
            <a:chExt cx="3310585" cy="2603508"/>
          </a:xfrm>
        </p:grpSpPr>
        <p:pic>
          <p:nvPicPr>
            <p:cNvPr id="7" name="Picture 6" descr="Dinocardium-Genus.tiff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9259" y="4703890"/>
              <a:ext cx="3289595" cy="2061479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5788269" y="4205037"/>
              <a:ext cx="14377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7F7F7F"/>
                  </a:solidFill>
                  <a:latin typeface="Open Sans"/>
                  <a:cs typeface="Open Sans"/>
                </a:rPr>
                <a:t>Species</a:t>
              </a:r>
              <a:endParaRPr lang="en-US" sz="2800" dirty="0">
                <a:solidFill>
                  <a:srgbClr val="7F7F7F"/>
                </a:solidFill>
                <a:latin typeface="Open Sans"/>
                <a:cs typeface="Open Sans"/>
              </a:endParaRPr>
            </a:p>
          </p:txBody>
        </p:sp>
        <p:sp>
          <p:nvSpPr>
            <p:cNvPr id="15" name="Bent-Up Arrow 14"/>
            <p:cNvSpPr/>
            <p:nvPr/>
          </p:nvSpPr>
          <p:spPr>
            <a:xfrm flipV="1">
              <a:off x="7541528" y="4161861"/>
              <a:ext cx="955069" cy="493325"/>
            </a:xfrm>
            <a:prstGeom prst="bentUpArrow">
              <a:avLst>
                <a:gd name="adj1" fmla="val 25000"/>
                <a:gd name="adj2" fmla="val 25000"/>
                <a:gd name="adj3" fmla="val 50000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40763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23" y="318"/>
            <a:ext cx="9144000" cy="1143000"/>
          </a:xfrm>
        </p:spPr>
        <p:txBody>
          <a:bodyPr/>
          <a:lstStyle/>
          <a:p>
            <a:pPr algn="l"/>
            <a:r>
              <a:rPr lang="en-US" dirty="0" smtClean="0"/>
              <a:t>Two Routes for Identification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1929"/>
            <a:ext cx="4108098" cy="698476"/>
          </a:xfrm>
          <a:solidFill>
            <a:srgbClr val="F2F2F2"/>
          </a:solidFill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2. All-species page</a:t>
            </a:r>
            <a:endParaRPr lang="en-US" dirty="0"/>
          </a:p>
        </p:txBody>
      </p:sp>
      <p:pic>
        <p:nvPicPr>
          <p:cNvPr id="4" name="Picture 3" descr="Cardiidae-Allspecies1.tif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2" y="1786980"/>
            <a:ext cx="4572000" cy="2662602"/>
          </a:xfrm>
          <a:prstGeom prst="rect">
            <a:avLst/>
          </a:prstGeom>
        </p:spPr>
      </p:pic>
      <p:pic>
        <p:nvPicPr>
          <p:cNvPr id="5" name="Picture 4" descr="Cardiidae-Allspecies2.tif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298" y="1996901"/>
            <a:ext cx="4572000" cy="2425273"/>
          </a:xfrm>
          <a:prstGeom prst="rect">
            <a:avLst/>
          </a:prstGeom>
        </p:spPr>
      </p:pic>
      <p:pic>
        <p:nvPicPr>
          <p:cNvPr id="6" name="Picture 5" descr="Cardiidae-Allspecies3.tif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6" y="4449582"/>
            <a:ext cx="4572000" cy="2423016"/>
          </a:xfrm>
          <a:prstGeom prst="rect">
            <a:avLst/>
          </a:prstGeom>
        </p:spPr>
      </p:pic>
      <p:pic>
        <p:nvPicPr>
          <p:cNvPr id="7" name="Picture 6" descr="Cardiidae-Allspecies4.tiff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298" y="4422174"/>
            <a:ext cx="4572000" cy="2428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631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439" y="1735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Neogene Atlas Progress &amp;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300" y="1600200"/>
            <a:ext cx="6249269" cy="5064931"/>
          </a:xfrm>
          <a:solidFill>
            <a:srgbClr val="F2F2F2"/>
          </a:solidFill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&gt;300 species online now (&gt;500 planned).</a:t>
            </a:r>
          </a:p>
          <a:p>
            <a:endParaRPr lang="en-US" dirty="0" smtClean="0"/>
          </a:p>
          <a:p>
            <a:r>
              <a:rPr lang="en-US" dirty="0" smtClean="0"/>
              <a:t>Planning digital, illustrated glossaries of fossil morphology, which will be integrated with the taxonomic pages.</a:t>
            </a:r>
          </a:p>
          <a:p>
            <a:endParaRPr lang="en-US" dirty="0" smtClean="0"/>
          </a:p>
          <a:p>
            <a:r>
              <a:rPr lang="en-US" dirty="0" smtClean="0"/>
              <a:t>Development of K-16 educational resources (e.g., laboratory exercises).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Interchlamys_interlineata-UF39482-250px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857" y="4379131"/>
            <a:ext cx="2286000" cy="2286000"/>
          </a:xfrm>
          <a:prstGeom prst="rect">
            <a:avLst/>
          </a:prstGeom>
        </p:spPr>
      </p:pic>
      <p:pic>
        <p:nvPicPr>
          <p:cNvPr id="6" name="Picture 5" descr="Conus_adversarius-UF115967-TN-250px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857" y="1600200"/>
            <a:ext cx="2286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688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44" y="104963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266" y="1379785"/>
            <a:ext cx="4842909" cy="3060138"/>
          </a:xfrm>
          <a:solidFill>
            <a:srgbClr val="F2F2F2"/>
          </a:solidFill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NSF EF-1206769 (PI Hendricks).</a:t>
            </a:r>
          </a:p>
          <a:p>
            <a:endParaRPr lang="en-US" sz="2400" dirty="0" smtClean="0"/>
          </a:p>
          <a:p>
            <a:r>
              <a:rPr lang="en-US" sz="2400" dirty="0" smtClean="0"/>
              <a:t>Project PI’s Bruce Lieberman and </a:t>
            </a:r>
            <a:r>
              <a:rPr lang="en-US" sz="2400" dirty="0" err="1" smtClean="0"/>
              <a:t>Alycia</a:t>
            </a:r>
            <a:r>
              <a:rPr lang="en-US" sz="2400" dirty="0" smtClean="0"/>
              <a:t> </a:t>
            </a:r>
            <a:r>
              <a:rPr lang="en-US" sz="2400" dirty="0" err="1" smtClean="0"/>
              <a:t>Stigall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r>
              <a:rPr lang="en-US" sz="2400" dirty="0" smtClean="0"/>
              <a:t>Dept. of Geology at San Jose State University.</a:t>
            </a:r>
            <a:endParaRPr lang="en-US" sz="2400" dirty="0"/>
          </a:p>
        </p:txBody>
      </p:sp>
      <p:grpSp>
        <p:nvGrpSpPr>
          <p:cNvPr id="8" name="Group 7"/>
          <p:cNvGrpSpPr/>
          <p:nvPr/>
        </p:nvGrpSpPr>
        <p:grpSpPr>
          <a:xfrm>
            <a:off x="5418525" y="2166412"/>
            <a:ext cx="3608426" cy="3032282"/>
            <a:chOff x="5418525" y="2166412"/>
            <a:chExt cx="3608426" cy="3032282"/>
          </a:xfrm>
          <a:solidFill>
            <a:srgbClr val="F2F2F2"/>
          </a:solidFill>
        </p:grpSpPr>
        <p:pic>
          <p:nvPicPr>
            <p:cNvPr id="4" name="Picture 3" descr="NewLogo.pn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7325" y="2166412"/>
              <a:ext cx="1779626" cy="1828800"/>
            </a:xfrm>
            <a:prstGeom prst="rect">
              <a:avLst/>
            </a:prstGeom>
            <a:grpFill/>
          </p:spPr>
        </p:pic>
        <p:sp>
          <p:nvSpPr>
            <p:cNvPr id="5" name="TextBox 4"/>
            <p:cNvSpPr txBox="1"/>
            <p:nvPr/>
          </p:nvSpPr>
          <p:spPr>
            <a:xfrm>
              <a:off x="5418525" y="3998366"/>
              <a:ext cx="3608426" cy="120032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Follow the Digital Atlas of Ancient Life project on Twitter</a:t>
              </a:r>
              <a:r>
                <a:rPr lang="en-US" sz="2400" dirty="0"/>
                <a:t> </a:t>
              </a:r>
              <a:r>
                <a:rPr lang="en-US" sz="2400" dirty="0" smtClean="0">
                  <a:solidFill>
                    <a:srgbClr val="3366FF"/>
                  </a:solidFill>
                </a:rPr>
                <a:t>@</a:t>
              </a:r>
              <a:r>
                <a:rPr lang="en-US" sz="2400" dirty="0" err="1" smtClean="0">
                  <a:solidFill>
                    <a:srgbClr val="3366FF"/>
                  </a:solidFill>
                </a:rPr>
                <a:t>paleodigatlas</a:t>
              </a:r>
              <a:endParaRPr lang="en-US" sz="2400" dirty="0">
                <a:solidFill>
                  <a:srgbClr val="3366FF"/>
                </a:solidFill>
              </a:endParaRPr>
            </a:p>
          </p:txBody>
        </p:sp>
        <p:pic>
          <p:nvPicPr>
            <p:cNvPr id="6" name="Picture 5" descr="NeogeneLogo2-NoText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8525" y="2166412"/>
              <a:ext cx="1828800" cy="1828800"/>
            </a:xfrm>
            <a:prstGeom prst="rect">
              <a:avLst/>
            </a:prstGeom>
            <a:grpFill/>
          </p:spPr>
        </p:pic>
      </p:grpSp>
      <p:sp>
        <p:nvSpPr>
          <p:cNvPr id="7" name="TextBox 6"/>
          <p:cNvSpPr txBox="1"/>
          <p:nvPr/>
        </p:nvSpPr>
        <p:spPr>
          <a:xfrm>
            <a:off x="310266" y="4559430"/>
            <a:ext cx="4842909" cy="2246769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Open Sans"/>
                <a:cs typeface="Open Sans"/>
              </a:rPr>
              <a:t>Websites:</a:t>
            </a:r>
          </a:p>
          <a:p>
            <a:endParaRPr lang="en-US" sz="2000" dirty="0" smtClean="0">
              <a:latin typeface="Open Sans"/>
              <a:cs typeface="Open Sans"/>
            </a:endParaRPr>
          </a:p>
          <a:p>
            <a:r>
              <a:rPr lang="en-US" sz="2000" dirty="0" smtClean="0">
                <a:latin typeface="Open Sans"/>
                <a:cs typeface="Open Sans"/>
              </a:rPr>
              <a:t>Digital Atlas of Ancient Life portal:</a:t>
            </a:r>
          </a:p>
          <a:p>
            <a:r>
              <a:rPr lang="en-US" sz="2000" dirty="0" smtClean="0">
                <a:latin typeface="Open Sans"/>
                <a:cs typeface="Open Sans"/>
                <a:hlinkClick r:id="rId4"/>
              </a:rPr>
              <a:t>www.digitalatlasofancientlife.org</a:t>
            </a:r>
            <a:endParaRPr lang="en-US" sz="2000" dirty="0" smtClean="0">
              <a:latin typeface="Open Sans"/>
              <a:cs typeface="Open Sans"/>
            </a:endParaRPr>
          </a:p>
          <a:p>
            <a:endParaRPr lang="en-US" sz="2000" dirty="0">
              <a:latin typeface="Open Sans"/>
              <a:cs typeface="Open Sans"/>
            </a:endParaRPr>
          </a:p>
          <a:p>
            <a:r>
              <a:rPr lang="en-US" sz="2000" dirty="0" smtClean="0">
                <a:latin typeface="Open Sans"/>
                <a:cs typeface="Open Sans"/>
              </a:rPr>
              <a:t>Neogene Atlas of Ancient Life:</a:t>
            </a:r>
          </a:p>
          <a:p>
            <a:r>
              <a:rPr lang="en-US" sz="2000" dirty="0" smtClean="0">
                <a:latin typeface="Open Sans"/>
                <a:cs typeface="Open Sans"/>
                <a:hlinkClick r:id="rId5"/>
              </a:rPr>
              <a:t>www.neogeneatlas.org</a:t>
            </a:r>
            <a:endParaRPr lang="en-US" sz="2000" dirty="0">
              <a:latin typeface="Open Sans"/>
              <a:cs typeface="Open Sans"/>
            </a:endParaRPr>
          </a:p>
        </p:txBody>
      </p:sp>
      <p:pic>
        <p:nvPicPr>
          <p:cNvPr id="9" name="Picture 8" descr="nsf1v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849" y="1379785"/>
            <a:ext cx="1047326" cy="1047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820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381" y="164649"/>
            <a:ext cx="8769120" cy="2805795"/>
          </a:xfrm>
          <a:solidFill>
            <a:srgbClr val="F2F2F2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dirty="0" smtClean="0"/>
              <a:t>The fundamental data of paleontology consist of taxonomically identified specimens of known geographic and stratigraphic provenance that have been curated into museum collections. 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600" dirty="0"/>
          </a:p>
        </p:txBody>
      </p:sp>
      <p:pic>
        <p:nvPicPr>
          <p:cNvPr id="7" name="Picture 6" descr="InSitu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29" y="3096399"/>
            <a:ext cx="2394276" cy="3593660"/>
          </a:xfrm>
          <a:prstGeom prst="rect">
            <a:avLst/>
          </a:prstGeom>
        </p:spPr>
      </p:pic>
      <p:pic>
        <p:nvPicPr>
          <p:cNvPr id="8" name="Picture 7" descr="_20090626_004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494" y="3096399"/>
            <a:ext cx="5390490" cy="3593660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2193513" y="4655103"/>
            <a:ext cx="1668747" cy="514317"/>
          </a:xfrm>
          <a:prstGeom prst="rightArrow">
            <a:avLst>
              <a:gd name="adj1" fmla="val 50000"/>
              <a:gd name="adj2" fmla="val 115300"/>
            </a:avLst>
          </a:prstGeom>
          <a:solidFill>
            <a:schemeClr val="bg1">
              <a:lumMod val="95000"/>
            </a:schemeClr>
          </a:solidFill>
          <a:ln w="381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915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nSituConu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77" y="603062"/>
            <a:ext cx="8610419" cy="573669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876" y="603062"/>
            <a:ext cx="8610419" cy="1947531"/>
          </a:xfrm>
          <a:solidFill>
            <a:schemeClr val="bg1">
              <a:lumMod val="85000"/>
              <a:alpha val="50000"/>
            </a:schemeClr>
          </a:solidFill>
        </p:spPr>
        <p:txBody>
          <a:bodyPr>
            <a:noAutofit/>
          </a:bodyPr>
          <a:lstStyle/>
          <a:p>
            <a:pPr marL="0" indent="0">
              <a:buClr>
                <a:schemeClr val="accent3">
                  <a:lumMod val="75000"/>
                </a:schemeClr>
              </a:buClr>
              <a:buNone/>
            </a:pPr>
            <a:r>
              <a:rPr lang="en-US" sz="3600" dirty="0"/>
              <a:t>	</a:t>
            </a:r>
            <a:r>
              <a:rPr lang="en-US" sz="3600" dirty="0" smtClean="0"/>
              <a:t>	Geographic </a:t>
            </a:r>
            <a:r>
              <a:rPr lang="en-US" sz="3600" dirty="0"/>
              <a:t>position</a:t>
            </a:r>
          </a:p>
          <a:p>
            <a:pPr marL="0" indent="0">
              <a:buClr>
                <a:schemeClr val="accent3">
                  <a:lumMod val="75000"/>
                </a:schemeClr>
              </a:buClr>
              <a:buNone/>
            </a:pPr>
            <a:r>
              <a:rPr lang="en-US" sz="3600" dirty="0"/>
              <a:t>	</a:t>
            </a:r>
            <a:r>
              <a:rPr lang="en-US" sz="3600" dirty="0" smtClean="0"/>
              <a:t>	Stratigraphic </a:t>
            </a:r>
            <a:r>
              <a:rPr lang="en-US" sz="3600" dirty="0"/>
              <a:t>context</a:t>
            </a:r>
          </a:p>
          <a:p>
            <a:pPr marL="0" indent="0">
              <a:buClr>
                <a:schemeClr val="accent3">
                  <a:lumMod val="75000"/>
                </a:schemeClr>
              </a:buClr>
              <a:buNone/>
            </a:pPr>
            <a:r>
              <a:rPr lang="en-US" sz="3600" dirty="0"/>
              <a:t>	</a:t>
            </a:r>
            <a:r>
              <a:rPr lang="en-US" sz="3600" dirty="0" smtClean="0"/>
              <a:t>	Species </a:t>
            </a:r>
            <a:r>
              <a:rPr lang="en-US" sz="3600" dirty="0"/>
              <a:t>identity</a:t>
            </a:r>
          </a:p>
        </p:txBody>
      </p:sp>
      <p:sp>
        <p:nvSpPr>
          <p:cNvPr id="8" name="Rectangle 7"/>
          <p:cNvSpPr/>
          <p:nvPr/>
        </p:nvSpPr>
        <p:spPr>
          <a:xfrm>
            <a:off x="579281" y="376355"/>
            <a:ext cx="56243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dirty="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en-US" sz="6600" dirty="0">
              <a:solidFill>
                <a:srgbClr val="008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7779" y="1003825"/>
            <a:ext cx="56243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dirty="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en-US" sz="6600" dirty="0">
              <a:solidFill>
                <a:srgbClr val="008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8769" y="1663429"/>
            <a:ext cx="58843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>
                <a:solidFill>
                  <a:schemeClr val="accent6">
                    <a:lumMod val="75000"/>
                  </a:schemeClr>
                </a:solidFill>
                <a:latin typeface="Open Sans"/>
                <a:cs typeface="Open Sans"/>
              </a:rPr>
              <a:t>?</a:t>
            </a:r>
            <a:endParaRPr lang="en-US" sz="6600" b="1" dirty="0">
              <a:solidFill>
                <a:schemeClr val="accent6">
                  <a:lumMod val="75000"/>
                </a:schemeClr>
              </a:solidFill>
              <a:latin typeface="Open Sans"/>
              <a:cs typeface="Open San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725" y="726028"/>
            <a:ext cx="1251571" cy="549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217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856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Tools for identifications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805" y="1229004"/>
            <a:ext cx="8577586" cy="5607730"/>
          </a:xfrm>
          <a:solidFill>
            <a:srgbClr val="F2F2F2"/>
          </a:solidFill>
        </p:spPr>
        <p:txBody>
          <a:bodyPr>
            <a:normAutofit fontScale="92500" lnSpcReduction="20000"/>
          </a:bodyPr>
          <a:lstStyle/>
          <a:p>
            <a:r>
              <a:rPr lang="en-US" dirty="0"/>
              <a:t>Most fossil identifications still require </a:t>
            </a:r>
            <a:r>
              <a:rPr lang="en-US" dirty="0" smtClean="0"/>
              <a:t>access </a:t>
            </a:r>
            <a:r>
              <a:rPr lang="en-US" dirty="0"/>
              <a:t>to printed scientific literature, which may be:</a:t>
            </a:r>
          </a:p>
          <a:p>
            <a:pPr lvl="1"/>
            <a:r>
              <a:rPr lang="en-US" dirty="0" err="1" smtClean="0"/>
              <a:t>nomenclaturally</a:t>
            </a:r>
            <a:r>
              <a:rPr lang="en-US" dirty="0" smtClean="0"/>
              <a:t> out </a:t>
            </a:r>
            <a:r>
              <a:rPr lang="en-US" dirty="0"/>
              <a:t>of date</a:t>
            </a:r>
          </a:p>
          <a:p>
            <a:pPr lvl="1"/>
            <a:r>
              <a:rPr lang="en-US" dirty="0"/>
              <a:t>challenging to </a:t>
            </a:r>
            <a:r>
              <a:rPr lang="en-US" dirty="0" smtClean="0"/>
              <a:t>interpret (terms or figures)</a:t>
            </a:r>
            <a:endParaRPr lang="en-US" dirty="0"/>
          </a:p>
          <a:p>
            <a:pPr lvl="1"/>
            <a:r>
              <a:rPr lang="en-US" dirty="0"/>
              <a:t>difficult </a:t>
            </a:r>
            <a:r>
              <a:rPr lang="en-US" dirty="0" smtClean="0"/>
              <a:t>or prohibitively expensive to </a:t>
            </a:r>
            <a:r>
              <a:rPr lang="en-US" dirty="0"/>
              <a:t>acquire </a:t>
            </a:r>
          </a:p>
          <a:p>
            <a:pPr lvl="1"/>
            <a:r>
              <a:rPr lang="en-US" dirty="0"/>
              <a:t>v</a:t>
            </a:r>
            <a:r>
              <a:rPr lang="en-US" dirty="0" smtClean="0"/>
              <a:t>iewed as an </a:t>
            </a:r>
            <a:r>
              <a:rPr lang="en-US" dirty="0"/>
              <a:t>alien resource </a:t>
            </a:r>
            <a:r>
              <a:rPr lang="en-US" dirty="0" smtClean="0"/>
              <a:t>by </a:t>
            </a:r>
            <a:r>
              <a:rPr lang="en-US" dirty="0"/>
              <a:t>younger </a:t>
            </a:r>
            <a:r>
              <a:rPr lang="en-US" dirty="0" smtClean="0"/>
              <a:t>users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 smtClean="0"/>
              <a:t>We need more and better online tools to help identify fossils.</a:t>
            </a:r>
          </a:p>
          <a:p>
            <a:endParaRPr lang="en-US" dirty="0" smtClean="0"/>
          </a:p>
          <a:p>
            <a:r>
              <a:rPr lang="en-US" dirty="0" smtClean="0"/>
              <a:t>Some excellent online resources are already available (e.g., see </a:t>
            </a:r>
            <a:r>
              <a:rPr lang="en-US" dirty="0" smtClean="0">
                <a:hlinkClick r:id="rId2"/>
              </a:rPr>
              <a:t>www.myfossil.org</a:t>
            </a:r>
            <a:r>
              <a:rPr lang="en-US" dirty="0" smtClean="0"/>
              <a:t> for examples).</a:t>
            </a:r>
          </a:p>
        </p:txBody>
      </p:sp>
    </p:spTree>
    <p:extLst>
      <p:ext uri="{BB962C8B-B14F-4D97-AF65-F5344CB8AC3E}">
        <p14:creationId xmlns:p14="http://schemas.microsoft.com/office/powerpoint/2010/main" val="831688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5" y="5965799"/>
            <a:ext cx="9144000" cy="892201"/>
          </a:xfrm>
        </p:spPr>
        <p:txBody>
          <a:bodyPr>
            <a:normAutofit/>
          </a:bodyPr>
          <a:lstStyle/>
          <a:p>
            <a:r>
              <a:rPr lang="en-US" sz="4000" dirty="0" err="1" smtClean="0">
                <a:hlinkClick r:id="rId2"/>
              </a:rPr>
              <a:t>www.digitalatlasofancientlife.org</a:t>
            </a:r>
            <a:endParaRPr lang="en-US" sz="4000" dirty="0"/>
          </a:p>
        </p:txBody>
      </p:sp>
      <p:pic>
        <p:nvPicPr>
          <p:cNvPr id="4" name="Picture 3" descr="DigitalAtlas-Homepage.tif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48" y="166731"/>
            <a:ext cx="6734557" cy="592397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6185771" y="1775938"/>
            <a:ext cx="2706342" cy="2246769"/>
          </a:xfrm>
          <a:prstGeom prst="rect">
            <a:avLst/>
          </a:prstGeom>
          <a:solidFill>
            <a:srgbClr val="F2F2F2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000" dirty="0">
                <a:latin typeface="Open Sans"/>
                <a:cs typeface="Open Sans"/>
              </a:rPr>
              <a:t>New online resource developed to help identify </a:t>
            </a:r>
            <a:r>
              <a:rPr lang="en-US" sz="2000" dirty="0" smtClean="0">
                <a:latin typeface="Open Sans"/>
                <a:cs typeface="Open Sans"/>
              </a:rPr>
              <a:t>and better understand fossils </a:t>
            </a:r>
            <a:r>
              <a:rPr lang="en-US" sz="2000" dirty="0">
                <a:latin typeface="Open Sans"/>
                <a:cs typeface="Open Sans"/>
              </a:rPr>
              <a:t>from particular time intervals and regions.</a:t>
            </a:r>
          </a:p>
        </p:txBody>
      </p:sp>
    </p:spTree>
    <p:extLst>
      <p:ext uri="{BB962C8B-B14F-4D97-AF65-F5344CB8AC3E}">
        <p14:creationId xmlns:p14="http://schemas.microsoft.com/office/powerpoint/2010/main" val="1957389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090" y="1151313"/>
            <a:ext cx="7017780" cy="5516593"/>
          </a:xfrm>
          <a:solidFill>
            <a:srgbClr val="F2F2F2"/>
          </a:soli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Atlases currently under development: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Digital Atlas of Ordovician Life: Cincinnati Region (</a:t>
            </a:r>
            <a:r>
              <a:rPr lang="en-US" dirty="0" smtClean="0">
                <a:hlinkClick r:id="rId2"/>
              </a:rPr>
              <a:t>www.ordovicianatlas.org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Pennsylvanian Atlas of Ancient Life: American Midcontinent (</a:t>
            </a:r>
            <a:r>
              <a:rPr lang="en-US" dirty="0" smtClean="0">
                <a:hlinkClick r:id="rId3"/>
              </a:rPr>
              <a:t>www.pennsylvanianatlas.org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Neogene Atlas of Ancient Life: Southeastern United States (</a:t>
            </a:r>
            <a:r>
              <a:rPr lang="en-US" dirty="0" smtClean="0">
                <a:hlinkClick r:id="rId4"/>
              </a:rPr>
              <a:t>www.neogeneatlas.org</a:t>
            </a:r>
            <a:r>
              <a:rPr lang="en-US" dirty="0" smtClean="0"/>
              <a:t>)</a:t>
            </a:r>
          </a:p>
        </p:txBody>
      </p:sp>
      <p:pic>
        <p:nvPicPr>
          <p:cNvPr id="6" name="Picture 5" descr="neoico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870" y="4979064"/>
            <a:ext cx="1828800" cy="1828800"/>
          </a:xfrm>
          <a:prstGeom prst="rect">
            <a:avLst/>
          </a:prstGeom>
          <a:ln>
            <a:noFill/>
          </a:ln>
        </p:spPr>
      </p:pic>
      <p:pic>
        <p:nvPicPr>
          <p:cNvPr id="7" name="Picture 6" descr="pennicon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870" y="3100128"/>
            <a:ext cx="1828800" cy="1828800"/>
          </a:xfrm>
          <a:prstGeom prst="rect">
            <a:avLst/>
          </a:prstGeom>
          <a:ln>
            <a:noFill/>
          </a:ln>
        </p:spPr>
      </p:pic>
      <p:pic>
        <p:nvPicPr>
          <p:cNvPr id="8" name="Picture 7" descr="ordoicon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870" y="1191763"/>
            <a:ext cx="1828800" cy="1828800"/>
          </a:xfrm>
          <a:prstGeom prst="rect">
            <a:avLst/>
          </a:prstGeom>
          <a:ln>
            <a:noFill/>
          </a:ln>
        </p:spPr>
      </p:pic>
      <p:pic>
        <p:nvPicPr>
          <p:cNvPr id="9" name="Picture 8" descr="banner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10" y="9907"/>
            <a:ext cx="8229600" cy="960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124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35"/>
            <a:ext cx="8229600" cy="1143000"/>
          </a:xfrm>
        </p:spPr>
        <p:txBody>
          <a:bodyPr/>
          <a:lstStyle/>
          <a:p>
            <a:r>
              <a:rPr lang="en-US" dirty="0" smtClean="0"/>
              <a:t>The Neogene of the S.E. U.S.A</a:t>
            </a:r>
            <a:endParaRPr lang="en-US" dirty="0"/>
          </a:p>
        </p:txBody>
      </p:sp>
      <p:pic>
        <p:nvPicPr>
          <p:cNvPr id="6" name="Picture 5" descr="P1010009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412" y="1144735"/>
            <a:ext cx="6988767" cy="5241575"/>
          </a:xfrm>
          <a:prstGeom prst="rect">
            <a:avLst/>
          </a:prstGeom>
        </p:spPr>
      </p:pic>
      <p:pic>
        <p:nvPicPr>
          <p:cNvPr id="8" name="Picture 7" descr="P101000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02" y="4659777"/>
            <a:ext cx="2609619" cy="1957214"/>
          </a:xfrm>
          <a:prstGeom prst="rect">
            <a:avLst/>
          </a:prstGeom>
          <a:ln>
            <a:solidFill>
              <a:srgbClr val="0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1602" y="1018783"/>
            <a:ext cx="2609619" cy="3137743"/>
          </a:xfr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US" sz="2000" dirty="0" smtClean="0"/>
              <a:t>Heavily collected by both avocational and professional paleontologists.</a:t>
            </a:r>
          </a:p>
          <a:p>
            <a:r>
              <a:rPr lang="en-US" sz="2000" dirty="0"/>
              <a:t>Massive museum </a:t>
            </a:r>
            <a:r>
              <a:rPr lang="en-US" sz="2000" dirty="0" smtClean="0"/>
              <a:t>collections.</a:t>
            </a:r>
            <a:endParaRPr lang="en-US" sz="2000" dirty="0"/>
          </a:p>
          <a:p>
            <a:r>
              <a:rPr lang="en-US" sz="2000" dirty="0" smtClean="0"/>
              <a:t>Scientifically well studied.</a:t>
            </a:r>
          </a:p>
        </p:txBody>
      </p:sp>
    </p:spTree>
    <p:extLst>
      <p:ext uri="{BB962C8B-B14F-4D97-AF65-F5344CB8AC3E}">
        <p14:creationId xmlns:p14="http://schemas.microsoft.com/office/powerpoint/2010/main" val="3398050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961" y="1600200"/>
            <a:ext cx="5322261" cy="507824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cs typeface="Open Sans"/>
              </a:rPr>
              <a:t>First </a:t>
            </a:r>
            <a:r>
              <a:rPr lang="en-US" dirty="0">
                <a:cs typeface="Open Sans"/>
              </a:rPr>
              <a:t>comprehensive website structured to help users </a:t>
            </a:r>
            <a:r>
              <a:rPr lang="en-US" dirty="0" smtClean="0">
                <a:cs typeface="Open Sans"/>
              </a:rPr>
              <a:t>both identify </a:t>
            </a:r>
            <a:r>
              <a:rPr lang="en-US" dirty="0">
                <a:cs typeface="Open Sans"/>
              </a:rPr>
              <a:t>and learn about fossils from this region</a:t>
            </a:r>
            <a:r>
              <a:rPr lang="en-US" dirty="0" smtClean="0">
                <a:cs typeface="Open Sans"/>
              </a:rPr>
              <a:t>.</a:t>
            </a:r>
          </a:p>
          <a:p>
            <a:endParaRPr lang="en-US" dirty="0">
              <a:cs typeface="Open Sans"/>
            </a:endParaRPr>
          </a:p>
          <a:p>
            <a:r>
              <a:rPr lang="en-US" dirty="0"/>
              <a:t>Focus on mollusks, but also including echinoids, corals, brachiopods, and decapods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Developed dynamic content management system in </a:t>
            </a:r>
            <a:r>
              <a:rPr lang="en-US" dirty="0" err="1" smtClean="0"/>
              <a:t>Wordpress</a:t>
            </a:r>
            <a:r>
              <a:rPr lang="en-US" dirty="0" smtClean="0"/>
              <a:t> for adding content; does not require programming knowledge.</a:t>
            </a:r>
            <a:endParaRPr lang="en-US" dirty="0">
              <a:cs typeface="Open Sans"/>
            </a:endParaRPr>
          </a:p>
        </p:txBody>
      </p:sp>
      <p:pic>
        <p:nvPicPr>
          <p:cNvPr id="6" name="Picture 5" descr="banner (3)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0" y="0"/>
            <a:ext cx="9155679" cy="1382889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5607423" y="1481862"/>
            <a:ext cx="3328021" cy="5047197"/>
            <a:chOff x="5543613" y="1749973"/>
            <a:chExt cx="3328021" cy="5047197"/>
          </a:xfrm>
        </p:grpSpPr>
        <p:grpSp>
          <p:nvGrpSpPr>
            <p:cNvPr id="12" name="Group 11"/>
            <p:cNvGrpSpPr/>
            <p:nvPr/>
          </p:nvGrpSpPr>
          <p:grpSpPr>
            <a:xfrm>
              <a:off x="5543613" y="1749973"/>
              <a:ext cx="3328021" cy="3333917"/>
              <a:chOff x="5712163" y="113080"/>
              <a:chExt cx="3328021" cy="3333917"/>
            </a:xfrm>
          </p:grpSpPr>
          <p:pic>
            <p:nvPicPr>
              <p:cNvPr id="13" name="Picture 12" descr="Arbacia_punctulata-UF112190-TN-250px2.png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12163" y="1846797"/>
                <a:ext cx="1600200" cy="1600200"/>
              </a:xfrm>
              <a:prstGeom prst="rect">
                <a:avLst/>
              </a:prstGeom>
            </p:spPr>
          </p:pic>
          <p:pic>
            <p:nvPicPr>
              <p:cNvPr id="14" name="Picture 13" descr="Chione_burnsii-UF73140-250px1.png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39984" y="113080"/>
                <a:ext cx="1600200" cy="1600200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29202" y="1846797"/>
                <a:ext cx="1600200" cy="1600200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20312" y="113080"/>
                <a:ext cx="1600200" cy="1600200"/>
              </a:xfrm>
              <a:prstGeom prst="rect">
                <a:avLst/>
              </a:prstGeom>
            </p:spPr>
          </p:pic>
        </p:grpSp>
        <p:pic>
          <p:nvPicPr>
            <p:cNvPr id="17" name="Picture 16" descr="Ocypode_quadrata-UF48153-TN-250px.png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0652" y="5196970"/>
              <a:ext cx="1600200" cy="1600200"/>
            </a:xfrm>
            <a:prstGeom prst="rect">
              <a:avLst/>
            </a:prstGeom>
          </p:spPr>
        </p:pic>
        <p:pic>
          <p:nvPicPr>
            <p:cNvPr id="18" name="Picture 17" descr="Glottidia_inexpectans-UF10112-TN-250px.png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3613" y="5196970"/>
              <a:ext cx="1600200" cy="1600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0456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304" y="10478"/>
            <a:ext cx="9144000" cy="1143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Species Pages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304" y="1070620"/>
            <a:ext cx="4758947" cy="5657490"/>
          </a:xfrm>
          <a:solidFill>
            <a:srgbClr val="F2F2F2"/>
          </a:solidFill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Up-to-date taxonomic nomenclature.</a:t>
            </a:r>
          </a:p>
          <a:p>
            <a:r>
              <a:rPr lang="en-US" dirty="0" smtClean="0"/>
              <a:t>Images with </a:t>
            </a:r>
            <a:r>
              <a:rPr lang="en-US" dirty="0"/>
              <a:t>Creative Commons licensing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/>
              <a:t>Stratigraphic and geographic occurrence information derived from taxonomically-vetted museum collections at the FLMNH.</a:t>
            </a:r>
          </a:p>
          <a:p>
            <a:r>
              <a:rPr lang="en-US" dirty="0" smtClean="0"/>
              <a:t>Occurrence maps spanning </a:t>
            </a:r>
            <a:r>
              <a:rPr lang="en-US" dirty="0"/>
              <a:t>multiple time </a:t>
            </a:r>
            <a:r>
              <a:rPr lang="en-US" dirty="0" smtClean="0"/>
              <a:t>intervals</a:t>
            </a:r>
            <a:r>
              <a:rPr lang="en-US" dirty="0"/>
              <a:t> </a:t>
            </a:r>
            <a:r>
              <a:rPr lang="en-US" dirty="0" smtClean="0"/>
              <a:t>derived from </a:t>
            </a:r>
            <a:r>
              <a:rPr lang="en-US" dirty="0" err="1" smtClean="0"/>
              <a:t>georeferenced</a:t>
            </a:r>
            <a:r>
              <a:rPr lang="en-US" dirty="0" smtClean="0"/>
              <a:t> collections. 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grpSp>
        <p:nvGrpSpPr>
          <p:cNvPr id="17" name="Group 16"/>
          <p:cNvGrpSpPr/>
          <p:nvPr/>
        </p:nvGrpSpPr>
        <p:grpSpPr>
          <a:xfrm>
            <a:off x="5448629" y="3569209"/>
            <a:ext cx="3340301" cy="3159616"/>
            <a:chOff x="5702627" y="3569209"/>
            <a:chExt cx="3340301" cy="315961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962"/>
            <a:stretch/>
          </p:blipFill>
          <p:spPr>
            <a:xfrm>
              <a:off x="5712163" y="3569209"/>
              <a:ext cx="1600200" cy="156818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236"/>
            <a:stretch/>
          </p:blipFill>
          <p:spPr>
            <a:xfrm>
              <a:off x="6579778" y="4349701"/>
              <a:ext cx="1600200" cy="157538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028"/>
            <a:stretch/>
          </p:blipFill>
          <p:spPr>
            <a:xfrm>
              <a:off x="7439984" y="5158910"/>
              <a:ext cx="1600200" cy="156991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1" name="TextBox 10"/>
            <p:cNvSpPr txBox="1"/>
            <p:nvPr/>
          </p:nvSpPr>
          <p:spPr>
            <a:xfrm>
              <a:off x="7427486" y="3569209"/>
              <a:ext cx="16019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Occurrence records for the gastropod </a:t>
              </a:r>
              <a:r>
                <a:rPr lang="en-US" sz="1200" i="1" dirty="0" err="1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Eupleura</a:t>
              </a:r>
              <a:r>
                <a:rPr lang="en-US" sz="1200" i="1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200" i="1" dirty="0" err="1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leonensis</a:t>
              </a:r>
              <a:r>
                <a:rPr lang="en-US" sz="1200" i="1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</a:t>
              </a:r>
              <a:endPara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702627" y="3569209"/>
              <a:ext cx="1609736" cy="369332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</p:spPr>
          <p:txBody>
            <a:bodyPr wrap="none">
              <a:spAutoFit/>
            </a:bodyPr>
            <a:lstStyle/>
            <a:p>
              <a:r>
                <a:rPr lang="en-US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Late Pliocene</a:t>
              </a:r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577034" y="4372743"/>
              <a:ext cx="1602944" cy="369332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</p:spPr>
          <p:txBody>
            <a:bodyPr wrap="square">
              <a:spAutoFit/>
            </a:bodyPr>
            <a:lstStyle/>
            <a:p>
              <a:r>
                <a:rPr lang="en-US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Early </a:t>
              </a:r>
              <a:r>
                <a:rPr lang="en-US" dirty="0" err="1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Pleist</a:t>
              </a:r>
              <a:r>
                <a:rPr lang="en-US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</a:t>
              </a:r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439984" y="5119626"/>
              <a:ext cx="1602944" cy="369332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</p:spPr>
          <p:txBody>
            <a:bodyPr wrap="square">
              <a:spAutoFit/>
            </a:bodyPr>
            <a:lstStyle/>
            <a:p>
              <a:r>
                <a:rPr lang="en-US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Middle </a:t>
              </a:r>
              <a:r>
                <a:rPr lang="en-US" dirty="0" err="1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Pleist</a:t>
              </a:r>
              <a:r>
                <a:rPr lang="en-US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</a:t>
              </a:r>
              <a:endParaRPr lang="en-US" dirty="0"/>
            </a:p>
          </p:txBody>
        </p:sp>
      </p:grpSp>
      <p:pic>
        <p:nvPicPr>
          <p:cNvPr id="7" name="Picture 6" descr="Eupleura_leonensis-UF104458-800px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983" y="146113"/>
            <a:ext cx="3802451" cy="314177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138336" y="2540001"/>
            <a:ext cx="2160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srgbClr val="FFFFFF"/>
                </a:solidFill>
                <a:latin typeface="Open Sans"/>
                <a:cs typeface="Open Sans"/>
              </a:rPr>
              <a:t>Eupleura</a:t>
            </a:r>
            <a:r>
              <a:rPr lang="en-US" i="1" dirty="0" smtClean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lang="en-US" i="1" dirty="0" err="1" smtClean="0">
                <a:solidFill>
                  <a:srgbClr val="FFFFFF"/>
                </a:solidFill>
                <a:latin typeface="Open Sans"/>
                <a:cs typeface="Open Sans"/>
              </a:rPr>
              <a:t>leonensis</a:t>
            </a:r>
            <a:endParaRPr lang="en-US" i="1" dirty="0">
              <a:solidFill>
                <a:srgbClr val="FFFFFF"/>
              </a:solidFill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555016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3970</TotalTime>
  <Words>505</Words>
  <Application>Microsoft Macintosh PowerPoint</Application>
  <PresentationFormat>On-screen Show (4:3)</PresentationFormat>
  <Paragraphs>91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The Neogene Atlas of Ancient Life: A New Digital Resource for Paleontology</vt:lpstr>
      <vt:lpstr>PowerPoint Presentation</vt:lpstr>
      <vt:lpstr>PowerPoint Presentation</vt:lpstr>
      <vt:lpstr>Tools for identifications</vt:lpstr>
      <vt:lpstr>www.digitalatlasofancientlife.org</vt:lpstr>
      <vt:lpstr>PowerPoint Presentation</vt:lpstr>
      <vt:lpstr>The Neogene of the S.E. U.S.A</vt:lpstr>
      <vt:lpstr>PowerPoint Presentation</vt:lpstr>
      <vt:lpstr>Species Pages</vt:lpstr>
      <vt:lpstr>Species Page: Information</vt:lpstr>
      <vt:lpstr>Species Page: Images</vt:lpstr>
      <vt:lpstr>Species Page: Maps</vt:lpstr>
      <vt:lpstr>Two Routes for Identification</vt:lpstr>
      <vt:lpstr>Two Routes for Identification</vt:lpstr>
      <vt:lpstr>Neogene Atlas Progress &amp; Goals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Neogene Atlas of Ancient Life: Southeastern United States</dc:title>
  <dc:creator>Jonathan Hendricks</dc:creator>
  <cp:lastModifiedBy>Jonathan Hendricks</cp:lastModifiedBy>
  <cp:revision>79</cp:revision>
  <dcterms:created xsi:type="dcterms:W3CDTF">2014-10-07T22:51:35Z</dcterms:created>
  <dcterms:modified xsi:type="dcterms:W3CDTF">2014-11-21T15:53:59Z</dcterms:modified>
</cp:coreProperties>
</file>