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82" r:id="rId4"/>
    <p:sldId id="261" r:id="rId5"/>
    <p:sldId id="263" r:id="rId6"/>
    <p:sldId id="264" r:id="rId7"/>
    <p:sldId id="288" r:id="rId8"/>
    <p:sldId id="290" r:id="rId9"/>
    <p:sldId id="265" r:id="rId10"/>
    <p:sldId id="268" r:id="rId11"/>
    <p:sldId id="269" r:id="rId12"/>
    <p:sldId id="279" r:id="rId13"/>
    <p:sldId id="259" r:id="rId14"/>
    <p:sldId id="270" r:id="rId15"/>
    <p:sldId id="271" r:id="rId16"/>
    <p:sldId id="275" r:id="rId17"/>
    <p:sldId id="285" r:id="rId18"/>
    <p:sldId id="257" r:id="rId19"/>
    <p:sldId id="272" r:id="rId20"/>
    <p:sldId id="276" r:id="rId21"/>
    <p:sldId id="294" r:id="rId22"/>
    <p:sldId id="280" r:id="rId23"/>
    <p:sldId id="292" r:id="rId24"/>
    <p:sldId id="293" r:id="rId25"/>
    <p:sldId id="295" r:id="rId26"/>
    <p:sldId id="289" r:id="rId27"/>
    <p:sldId id="284" r:id="rId28"/>
    <p:sldId id="278" r:id="rId29"/>
    <p:sldId id="283" r:id="rId30"/>
    <p:sldId id="286" r:id="rId31"/>
    <p:sldId id="287" r:id="rId32"/>
    <p:sldId id="27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by D. Runyo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A425"/>
    <a:srgbClr val="FFE6C8"/>
    <a:srgbClr val="E1974D"/>
    <a:srgbClr val="996633"/>
    <a:srgbClr val="FF00FF"/>
    <a:srgbClr val="5D04B7"/>
    <a:srgbClr val="0000FF"/>
    <a:srgbClr val="80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9583" autoAdjust="0"/>
  </p:normalViewPr>
  <p:slideViewPr>
    <p:cSldViewPr snapToGrid="0" snapToObjects="1">
      <p:cViewPr varScale="1">
        <p:scale>
          <a:sx n="86" d="100"/>
          <a:sy n="86" d="100"/>
        </p:scale>
        <p:origin x="-1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C8E02-2AB1-AD41-9B08-DE94B0D9B474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8CFB9-DA80-5346-99B5-9C0D543A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6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Martian ripples ripples larger and move slower than Earth’s. Track on month-years timescales. Earth change in hours, but smaller</a:t>
            </a:r>
            <a:r>
              <a:rPr lang="en-US" baseline="0" dirty="0" smtClean="0"/>
              <a:t> features. Use Ralph’s </a:t>
            </a:r>
            <a:r>
              <a:rPr lang="en-US" baseline="0" dirty="0" err="1" smtClean="0"/>
              <a:t>timelapse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4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found at </a:t>
            </a:r>
            <a:r>
              <a:rPr lang="en-US" dirty="0" err="1" smtClean="0"/>
              <a:t>Nili</a:t>
            </a:r>
            <a:endParaRPr lang="en-US" dirty="0" smtClean="0"/>
          </a:p>
          <a:p>
            <a:r>
              <a:rPr lang="en-US" dirty="0" smtClean="0"/>
              <a:t>Min y-</a:t>
            </a:r>
            <a:r>
              <a:rPr lang="en-US" dirty="0" err="1" smtClean="0"/>
              <a:t>int</a:t>
            </a:r>
            <a:r>
              <a:rPr lang="en-US" dirty="0" smtClean="0"/>
              <a:t>: 1.6 m (Dune 20)</a:t>
            </a:r>
          </a:p>
          <a:p>
            <a:r>
              <a:rPr lang="en-US" dirty="0" smtClean="0"/>
              <a:t>Max y-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  <a:r>
              <a:rPr lang="en-US" baseline="0" dirty="0" smtClean="0"/>
              <a:t> 6.1 m (Dune 1)</a:t>
            </a:r>
          </a:p>
          <a:p>
            <a:r>
              <a:rPr lang="en-US" baseline="0" dirty="0" err="1" smtClean="0"/>
              <a:t>RipProfilesWH_slopeIntercept.txt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07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 uncertainty.</a:t>
            </a:r>
          </a:p>
          <a:p>
            <a:r>
              <a:rPr lang="en-US" dirty="0" err="1" smtClean="0"/>
              <a:t>Nili</a:t>
            </a:r>
            <a:r>
              <a:rPr lang="en-US" dirty="0" smtClean="0"/>
              <a:t> Stuff t</a:t>
            </a:r>
            <a:r>
              <a:rPr lang="en-US" baseline="0" dirty="0" smtClean="0"/>
              <a:t>o compare. Get on same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6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Third column with unit. Different color</a:t>
            </a:r>
            <a:r>
              <a:rPr lang="en-US" baseline="0" dirty="0" smtClean="0"/>
              <a:t> and not underline. Only important thing are reptation rate and total rate and ratio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Only 8 dunes with both ripple and slip face advance study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42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4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42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42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Smaller ripples</a:t>
            </a:r>
            <a:r>
              <a:rPr lang="en-US" baseline="0" dirty="0" smtClean="0"/>
              <a:t> at Herschel. Are they slower? Speed of </a:t>
            </a:r>
            <a:r>
              <a:rPr lang="en-US" baseline="0" dirty="0" err="1" smtClean="0"/>
              <a:t>nili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herschel</a:t>
            </a:r>
            <a:r>
              <a:rPr lang="en-US" baseline="0" dirty="0" smtClean="0"/>
              <a:t> upwind dunes. Flux vs. size of ripples. Which is controlling factor? Recast </a:t>
            </a:r>
            <a:r>
              <a:rPr lang="en-US" baseline="0" dirty="0" err="1" smtClean="0"/>
              <a:t>nathan’s</a:t>
            </a:r>
            <a:r>
              <a:rPr lang="en-US" baseline="0" dirty="0" smtClean="0"/>
              <a:t> data in terms of ripple rate up dune to compare slopes. Smaller ripples faster? But overall flux is lower…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0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</a:t>
            </a:r>
            <a:r>
              <a:rPr lang="en-US" dirty="0" err="1" smtClean="0"/>
              <a:t>qualititate</a:t>
            </a:r>
            <a:r>
              <a:rPr lang="en-US" dirty="0" smtClean="0"/>
              <a:t> bars.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40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3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Dana wants a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90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Smaller, slower </a:t>
            </a:r>
            <a:r>
              <a:rPr lang="en-US" dirty="0" err="1" smtClean="0"/>
              <a:t>rippls</a:t>
            </a:r>
            <a:r>
              <a:rPr lang="en-US" dirty="0" smtClean="0"/>
              <a:t> at Herschel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lower flux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Smaler</a:t>
            </a:r>
            <a:r>
              <a:rPr lang="en-US" dirty="0" smtClean="0"/>
              <a:t> ripples</a:t>
            </a:r>
            <a:r>
              <a:rPr lang="en-US" baseline="0" dirty="0" smtClean="0"/>
              <a:t> at Herschel. Are they slower? Speed of </a:t>
            </a:r>
            <a:r>
              <a:rPr lang="en-US" baseline="0" dirty="0" err="1" smtClean="0"/>
              <a:t>nili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herschel</a:t>
            </a:r>
            <a:r>
              <a:rPr lang="en-US" baseline="0" dirty="0" smtClean="0"/>
              <a:t> upwind dunes. Flux vs. size of ripples. Which is controlling factor? Recast </a:t>
            </a:r>
            <a:r>
              <a:rPr lang="en-US" baseline="0" dirty="0" err="1" smtClean="0"/>
              <a:t>nathan’s</a:t>
            </a:r>
            <a:r>
              <a:rPr lang="en-US" baseline="0" dirty="0" smtClean="0"/>
              <a:t> data in terms of ripple rate up dune to compare slopes. Smaller ripples faster? But overall flux is lower…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Mean (half) height is what determines reptation sand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6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Schematic</a:t>
            </a:r>
            <a:r>
              <a:rPr lang="en-US" baseline="0" dirty="0" smtClean="0"/>
              <a:t> of quantities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3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HiRISE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6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bar. Each dune</a:t>
            </a:r>
            <a:r>
              <a:rPr lang="en-US" baseline="0" dirty="0" smtClean="0"/>
              <a:t> is a football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4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PSP_002860_1650 &amp; ESP_020384_1650</a:t>
            </a:r>
          </a:p>
          <a:p>
            <a:r>
              <a:rPr lang="en-US" baseline="0" dirty="0" smtClean="0"/>
              <a:t>Dune M04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0C03-4A9D-FF49-AD5B-361D7FC5CF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7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blow up of green area and add 1.14 m. Green line is 1.14 m thick on average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8CFB9-DA80-5346-99B5-9C0D543AB0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5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2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0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3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52FA9-AAD7-2340-A069-FC5924D7B59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3983B-1733-4D4D-A131-E9CCEC19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326" y="0"/>
            <a:ext cx="520967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7858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Activity </a:t>
            </a:r>
            <a:r>
              <a:rPr lang="en-US" sz="2800" b="1" dirty="0" smtClean="0"/>
              <a:t>of and </a:t>
            </a:r>
            <a:r>
              <a:rPr lang="en-US" sz="2800" b="1" dirty="0"/>
              <a:t>Sediment Fluxes </a:t>
            </a:r>
            <a:r>
              <a:rPr lang="en-US" sz="2800" b="1" dirty="0" smtClean="0"/>
              <a:t>from Aeolian </a:t>
            </a:r>
            <a:r>
              <a:rPr lang="en-US" sz="2800" b="1" dirty="0"/>
              <a:t>Bedforms in Herschel Crater, Mars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91679"/>
            <a:ext cx="3785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Kirby </a:t>
            </a:r>
            <a:r>
              <a:rPr lang="en-US" sz="2400" i="1" dirty="0" smtClean="0"/>
              <a:t>Runyon</a:t>
            </a:r>
          </a:p>
          <a:p>
            <a:r>
              <a:rPr lang="en-US" sz="1600" i="1" dirty="0" err="1" smtClean="0"/>
              <a:t>kirby.runyon@gmail.com</a:t>
            </a:r>
            <a:endParaRPr lang="en-US" sz="1600" i="1" dirty="0" smtClean="0"/>
          </a:p>
          <a:p>
            <a:r>
              <a:rPr lang="en-US" sz="2400" i="1" dirty="0" smtClean="0"/>
              <a:t>Nathan Bridges</a:t>
            </a:r>
          </a:p>
          <a:p>
            <a:r>
              <a:rPr lang="en-US" sz="2400" i="1" dirty="0" smtClean="0"/>
              <a:t>Francois </a:t>
            </a:r>
            <a:r>
              <a:rPr lang="en-US" sz="2400" i="1" dirty="0" err="1" smtClean="0"/>
              <a:t>Ayoub</a:t>
            </a:r>
            <a:endParaRPr lang="en-US" sz="2400" i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294" t="13522" r="3992" b="7290"/>
          <a:stretch/>
        </p:blipFill>
        <p:spPr>
          <a:xfrm>
            <a:off x="0" y="4461503"/>
            <a:ext cx="1828800" cy="8997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194"/>
          <a:stretch/>
        </p:blipFill>
        <p:spPr>
          <a:xfrm>
            <a:off x="-13806" y="5361216"/>
            <a:ext cx="1881494" cy="865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074" y="6088331"/>
            <a:ext cx="2062593" cy="885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45534"/>
            <a:ext cx="378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Thanks to APL Graduate Student Fellowship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8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&gt;= 3 HiRISE images</a:t>
            </a:r>
          </a:p>
          <a:p>
            <a:pPr lvl="1"/>
            <a:r>
              <a:rPr lang="en-US" dirty="0" smtClean="0"/>
              <a:t>Allows DTM generation </a:t>
            </a:r>
            <a:r>
              <a:rPr lang="en-US" sz="1400" dirty="0" smtClean="0"/>
              <a:t>(Kirk et al., 2008; Mattson et al., 2009)</a:t>
            </a:r>
          </a:p>
          <a:p>
            <a:pPr lvl="1"/>
            <a:r>
              <a:rPr lang="en-US" dirty="0" smtClean="0"/>
              <a:t>Allows change detection</a:t>
            </a:r>
          </a:p>
          <a:p>
            <a:r>
              <a:rPr lang="en-US" dirty="0" smtClean="0"/>
              <a:t>Automated ripple displacement tracking (COSI-</a:t>
            </a:r>
            <a:r>
              <a:rPr lang="en-US" dirty="0" err="1" smtClean="0"/>
              <a:t>Corr</a:t>
            </a:r>
            <a:r>
              <a:rPr lang="en-US" dirty="0" smtClean="0"/>
              <a:t> code) </a:t>
            </a:r>
            <a:r>
              <a:rPr lang="en-US" sz="1400" dirty="0" smtClean="0"/>
              <a:t>(</a:t>
            </a:r>
            <a:r>
              <a:rPr lang="en-US" sz="1400" dirty="0" err="1" smtClean="0"/>
              <a:t>Leprince</a:t>
            </a:r>
            <a:r>
              <a:rPr lang="en-US" sz="1400" dirty="0" smtClean="0"/>
              <a:t> et al., 2007)</a:t>
            </a:r>
          </a:p>
          <a:p>
            <a:pPr lvl="1"/>
            <a:r>
              <a:rPr lang="en-US" dirty="0" smtClean="0"/>
              <a:t>Allows ripple migration rate &amp; flux estimate</a:t>
            </a:r>
          </a:p>
          <a:p>
            <a:r>
              <a:rPr lang="en-US" dirty="0" smtClean="0"/>
              <a:t>Manual slip face mapping</a:t>
            </a:r>
          </a:p>
          <a:p>
            <a:pPr lvl="1"/>
            <a:r>
              <a:rPr lang="en-US" dirty="0" smtClean="0"/>
              <a:t>Tracks bulk dune migration rate &amp; 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4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Herschel West Ripple Displacement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1844921" y="3432629"/>
            <a:ext cx="533400" cy="613229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hirise-pds.lpl.arizona.edu/PDS/EXTRAS/RDR/PSP/ORB_002800_002899/PSP_002860_1650/PSP_002860_1650_RED.abrows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68" y="1371600"/>
            <a:ext cx="3586766" cy="3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irise-pds.lpl.arizona.edu/PDS/EXTRAS/DTM/PSP/ORB_002800_002899/PSP_002860_1650_PSP_003572_1650/DTEEC_002860_1650_003572_1650_U01.c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399" y="1371600"/>
            <a:ext cx="3249421" cy="337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5464" y="3589391"/>
            <a:ext cx="3001036" cy="306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610" y="650081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Runyon et al., 2014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087710" y="1470660"/>
            <a:ext cx="1143000" cy="838200"/>
          </a:xfrm>
          <a:prstGeom prst="rightArrow">
            <a:avLst/>
          </a:prstGeom>
          <a:solidFill>
            <a:srgbClr val="66006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6858000" y="5207302"/>
            <a:ext cx="1143000" cy="838200"/>
          </a:xfrm>
          <a:prstGeom prst="rightArrow">
            <a:avLst/>
          </a:prstGeom>
          <a:solidFill>
            <a:srgbClr val="660066"/>
          </a:solidFill>
          <a:ln>
            <a:solidFill>
              <a:srgbClr val="5F88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267200"/>
            <a:ext cx="838202" cy="26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6294" y="4062506"/>
            <a:ext cx="152400" cy="104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68" y="990600"/>
            <a:ext cx="267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1078468"/>
            <a:ext cx="233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91700" y="3247963"/>
            <a:ext cx="233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6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Herschel West Slip Face Advance</a:t>
            </a:r>
            <a:endParaRPr lang="en-US" dirty="0"/>
          </a:p>
        </p:txBody>
      </p:sp>
      <p:pic>
        <p:nvPicPr>
          <p:cNvPr id="3" name="Picture 2" descr="HerschelWest2860_20384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609600"/>
            <a:ext cx="5334000" cy="6196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0823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3.74 Earth years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28663" y="6361928"/>
            <a:ext cx="3040876" cy="232009"/>
          </a:xfrm>
          <a:prstGeom prst="rect">
            <a:avLst/>
          </a:prstGeom>
          <a:solidFill>
            <a:schemeClr val="tx1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28663" y="5714746"/>
            <a:ext cx="3040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100 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4151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Herschel West Slip Face Advance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9803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Manual mapping of lee-slope advance</a:t>
            </a:r>
            <a:endParaRPr lang="en-US" dirty="0"/>
          </a:p>
        </p:txBody>
      </p:sp>
      <p:pic>
        <p:nvPicPr>
          <p:cNvPr id="6" name="Picture 5" descr="WestHerschel_M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9300"/>
            <a:ext cx="4574453" cy="3988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933" y="2026131"/>
            <a:ext cx="4577067" cy="3981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6214587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(2100 pixels advancement)/(460 pixels arc length) = 4.56 pixel migration = 1.14 m = 0.31 m/</a:t>
            </a:r>
            <a:r>
              <a:rPr lang="en-US" dirty="0" err="1" smtClean="0"/>
              <a:t>yr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359" y="913454"/>
            <a:ext cx="2947364" cy="177649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062999" y="3099584"/>
            <a:ext cx="819325" cy="50521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974359" y="2689947"/>
            <a:ext cx="88640" cy="4096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82324" y="2689947"/>
            <a:ext cx="2039399" cy="4096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9487"/>
            <a:ext cx="9144000" cy="4837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4572000"/>
            <a:ext cx="1447800" cy="990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1676400"/>
            <a:ext cx="1447800" cy="990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40" t="3711"/>
          <a:stretch/>
        </p:blipFill>
        <p:spPr>
          <a:xfrm>
            <a:off x="1905000" y="685800"/>
            <a:ext cx="3962155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38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Downwind vs. Upwind Ripples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600200" y="1905000"/>
            <a:ext cx="685800" cy="457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828800" y="4876800"/>
            <a:ext cx="685800" cy="457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1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283" y="762000"/>
            <a:ext cx="4454688" cy="3564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52400"/>
            <a:ext cx="3443591" cy="6606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Ripple Advancement vs. Height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85800"/>
            <a:ext cx="609600" cy="5943600"/>
            <a:chOff x="5029200" y="942139"/>
            <a:chExt cx="609600" cy="5943600"/>
          </a:xfrm>
        </p:grpSpPr>
        <p:sp>
          <p:nvSpPr>
            <p:cNvPr id="11" name="Rectangle 10"/>
            <p:cNvSpPr/>
            <p:nvPr/>
          </p:nvSpPr>
          <p:spPr>
            <a:xfrm>
              <a:off x="5410200" y="942139"/>
              <a:ext cx="228600" cy="59436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375666" y="3625334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 m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2590800" y="762000"/>
            <a:ext cx="457200" cy="381000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67400" y="2061838"/>
            <a:ext cx="2590800" cy="148834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70992" y="1747791"/>
            <a:ext cx="23077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y</a:t>
            </a:r>
            <a:r>
              <a:rPr lang="en-US" b="1" dirty="0" smtClean="0"/>
              <a:t> = 0.3702</a:t>
            </a:r>
            <a:r>
              <a:rPr lang="en-US" b="1" i="1" dirty="0" smtClean="0"/>
              <a:t>x</a:t>
            </a:r>
            <a:r>
              <a:rPr lang="en-US" b="1" dirty="0" smtClean="0"/>
              <a:t> + 1.198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479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Ripple Rate vs. Height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</a:blip>
          <a:srcRect t="5098"/>
          <a:stretch/>
        </p:blipFill>
        <p:spPr>
          <a:xfrm>
            <a:off x="-3" y="1197839"/>
            <a:ext cx="9144000" cy="55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5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Lee Rate vs. Position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824547" cy="50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Rate vs. Height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14400" y="1221482"/>
            <a:ext cx="7315200" cy="5207000"/>
            <a:chOff x="914400" y="1221482"/>
            <a:chExt cx="7315200" cy="5207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1221482"/>
              <a:ext cx="7315200" cy="5207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99135" y="1583928"/>
              <a:ext cx="2330465" cy="2567057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14820" y="1583928"/>
            <a:ext cx="2315220" cy="1200770"/>
            <a:chOff x="5614820" y="1583928"/>
            <a:chExt cx="2315220" cy="12007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4820" y="1583928"/>
              <a:ext cx="2311400" cy="952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9440" y="2454498"/>
              <a:ext cx="2260600" cy="3302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510" y="2757388"/>
            <a:ext cx="1511300" cy="3175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096094">
            <a:off x="3960070" y="2713943"/>
            <a:ext cx="1324574" cy="440265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10692" y="2593528"/>
            <a:ext cx="7783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FF"/>
                </a:solidFill>
              </a:rPr>
              <a:t>~</a:t>
            </a:r>
            <a:endParaRPr lang="en-US" sz="32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4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Results: Overview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520936"/>
              </p:ext>
            </p:extLst>
          </p:nvPr>
        </p:nvGraphicFramePr>
        <p:xfrm>
          <a:off x="13659" y="1405645"/>
          <a:ext cx="9144000" cy="4822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981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Metric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Value (Upwind)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Units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(Downwind)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91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Average Wind Azimuth</a:t>
                      </a:r>
                      <a:r>
                        <a:rPr lang="en-US" sz="2000" baseline="0" dirty="0" smtClean="0"/>
                        <a:t> for speeds &gt; threshold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330˚</a:t>
                      </a:r>
                      <a:r>
                        <a:rPr lang="en-US" sz="2000" baseline="0" dirty="0" smtClean="0"/>
                        <a:t> ± 6</a:t>
                      </a:r>
                      <a:r>
                        <a:rPr lang="en-US" sz="2000" dirty="0" smtClean="0"/>
                        <a:t>σ˚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Degrees</a:t>
                      </a:r>
                      <a:endParaRPr lang="en-US" sz="2000" dirty="0"/>
                    </a:p>
                  </a:txBody>
                  <a:tcPr/>
                </a:tc>
              </a:tr>
              <a:tr h="3505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 (Bulk Dune) Advance Rate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0.23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 smtClean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0.12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862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Dune</a:t>
                      </a:r>
                      <a:r>
                        <a:rPr lang="en-US" sz="2000" baseline="0" dirty="0" smtClean="0"/>
                        <a:t> migration rate from reptation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-</a:t>
                      </a:r>
                      <a:endParaRPr lang="en-US" sz="2000" u="none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75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0.06</a:t>
                      </a:r>
                      <a:endParaRPr lang="en-US" sz="200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Reptation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0.30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Lee-based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2.99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0.86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04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Relevance of Martian Aeolian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Major contributor to landscape evolution</a:t>
            </a:r>
          </a:p>
          <a:p>
            <a:pPr lvl="1"/>
            <a:r>
              <a:rPr lang="en-US" dirty="0"/>
              <a:t>erosion and sediment deposition</a:t>
            </a:r>
          </a:p>
          <a:p>
            <a:r>
              <a:rPr lang="en-US" dirty="0" smtClean="0"/>
              <a:t>Current/Past climate &amp; geologic activity</a:t>
            </a:r>
          </a:p>
          <a:p>
            <a:r>
              <a:rPr lang="en-US" dirty="0" smtClean="0"/>
              <a:t>Aeolian bedforms as wind-regime proxies</a:t>
            </a:r>
          </a:p>
          <a:p>
            <a:pPr lvl="1"/>
            <a:r>
              <a:rPr lang="en-US" dirty="0" smtClean="0"/>
              <a:t>Constrain GCMs</a:t>
            </a:r>
          </a:p>
          <a:p>
            <a:r>
              <a:rPr lang="en-US" dirty="0" smtClean="0"/>
              <a:t>Insight into general Martian aeolian physics</a:t>
            </a:r>
          </a:p>
          <a:p>
            <a:pPr lvl="1"/>
            <a:r>
              <a:rPr lang="en-US" dirty="0" smtClean="0"/>
              <a:t>Especially partitioning sand flux into constituent processes</a:t>
            </a:r>
          </a:p>
          <a:p>
            <a:r>
              <a:rPr lang="en-US" dirty="0" smtClean="0"/>
              <a:t>Development of novel methods for eventual terrestrial application</a:t>
            </a:r>
          </a:p>
          <a:p>
            <a:r>
              <a:rPr lang="en-US" dirty="0"/>
              <a:t>May inform grain </a:t>
            </a:r>
            <a:r>
              <a:rPr lang="en-US" dirty="0" smtClean="0"/>
              <a:t>size (comparison w/other datasets)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Focus on </a:t>
            </a:r>
            <a:r>
              <a:rPr lang="en-US" dirty="0"/>
              <a:t>b</a:t>
            </a:r>
            <a:r>
              <a:rPr lang="en-US" dirty="0" smtClean="0"/>
              <a:t>archan dune fields</a:t>
            </a:r>
          </a:p>
          <a:p>
            <a:pPr lvl="1"/>
            <a:r>
              <a:rPr lang="en-US" dirty="0" smtClean="0"/>
              <a:t>Compare with previous work in </a:t>
            </a:r>
            <a:r>
              <a:rPr lang="en-US" dirty="0" err="1" smtClean="0"/>
              <a:t>Nili</a:t>
            </a:r>
            <a:r>
              <a:rPr lang="en-US" dirty="0" smtClean="0"/>
              <a:t> </a:t>
            </a:r>
            <a:r>
              <a:rPr lang="en-US" dirty="0" err="1" smtClean="0"/>
              <a:t>Patera</a:t>
            </a:r>
            <a:r>
              <a:rPr lang="en-US" dirty="0" smtClean="0"/>
              <a:t> </a:t>
            </a:r>
            <a:r>
              <a:rPr lang="en-US" sz="1500" dirty="0" smtClean="0"/>
              <a:t>(Bridges et al., 2012; </a:t>
            </a:r>
            <a:r>
              <a:rPr lang="en-US" sz="1500" dirty="0" err="1" smtClean="0"/>
              <a:t>Ayoub</a:t>
            </a:r>
            <a:r>
              <a:rPr lang="en-US" sz="1500" dirty="0" smtClean="0"/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282967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Results: Overview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190973"/>
              </p:ext>
            </p:extLst>
          </p:nvPr>
        </p:nvGraphicFramePr>
        <p:xfrm>
          <a:off x="13659" y="1405645"/>
          <a:ext cx="9144000" cy="4822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981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Metric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Value (Upwind)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Units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(Downwind)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91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Average Wind Azimuth</a:t>
                      </a:r>
                      <a:r>
                        <a:rPr lang="en-US" sz="2000" baseline="0" dirty="0" smtClean="0"/>
                        <a:t> for speeds &gt; threshold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330˚</a:t>
                      </a:r>
                      <a:r>
                        <a:rPr lang="en-US" sz="2000" baseline="0" dirty="0" smtClean="0"/>
                        <a:t> ± 6</a:t>
                      </a:r>
                      <a:r>
                        <a:rPr lang="en-US" sz="2000" dirty="0" smtClean="0"/>
                        <a:t>σ˚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Degrees</a:t>
                      </a:r>
                      <a:endParaRPr lang="en-US" sz="2000" dirty="0"/>
                    </a:p>
                  </a:txBody>
                  <a:tcPr/>
                </a:tc>
              </a:tr>
              <a:tr h="3505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 (Bulk Dune) Advance Rate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0.23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 smtClean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0.12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862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Dune</a:t>
                      </a:r>
                      <a:r>
                        <a:rPr lang="en-US" sz="2000" baseline="0" dirty="0" smtClean="0"/>
                        <a:t> migration rate from reptation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-</a:t>
                      </a:r>
                      <a:endParaRPr lang="en-US" sz="2000" u="none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75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0.06</a:t>
                      </a:r>
                      <a:endParaRPr lang="en-US" sz="200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Reptation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0.30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Lee-based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2.99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0.86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2912827" y="2816370"/>
            <a:ext cx="1062975" cy="510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12827" y="3327183"/>
            <a:ext cx="1062975" cy="510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975802" y="3078679"/>
            <a:ext cx="1090585" cy="248504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9654" y="2595479"/>
            <a:ext cx="3133705" cy="1200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~50% celerity reduction downwind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1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Results: Overview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699951"/>
              </p:ext>
            </p:extLst>
          </p:nvPr>
        </p:nvGraphicFramePr>
        <p:xfrm>
          <a:off x="13659" y="1405645"/>
          <a:ext cx="9144000" cy="4822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981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Metric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Value (Upwind)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Units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(Downwind)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91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Average Wind Azimuth</a:t>
                      </a:r>
                      <a:r>
                        <a:rPr lang="en-US" sz="2000" baseline="0" dirty="0" smtClean="0"/>
                        <a:t> for speeds &gt; threshold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330˚</a:t>
                      </a:r>
                      <a:r>
                        <a:rPr lang="en-US" sz="2000" baseline="0" dirty="0" smtClean="0"/>
                        <a:t> ± 6</a:t>
                      </a:r>
                      <a:r>
                        <a:rPr lang="en-US" sz="2000" dirty="0" smtClean="0"/>
                        <a:t>σ˚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Degrees</a:t>
                      </a:r>
                      <a:endParaRPr lang="en-US" sz="2000" dirty="0"/>
                    </a:p>
                  </a:txBody>
                  <a:tcPr/>
                </a:tc>
              </a:tr>
              <a:tr h="3505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 (Bulk Dune) Advance Rate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0.23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 smtClean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0.12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862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Dune</a:t>
                      </a:r>
                      <a:r>
                        <a:rPr lang="en-US" sz="2000" baseline="0" dirty="0" smtClean="0"/>
                        <a:t> migration rate from reptation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-</a:t>
                      </a:r>
                      <a:endParaRPr lang="en-US" sz="2000" u="none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75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0.06</a:t>
                      </a:r>
                      <a:endParaRPr lang="en-US" sz="200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Reptation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0.30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Lee-based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2.99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0.86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2912827" y="4915370"/>
            <a:ext cx="1062975" cy="510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12827" y="5854160"/>
            <a:ext cx="1062975" cy="510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975802" y="5522829"/>
            <a:ext cx="1090585" cy="248504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9654" y="4915370"/>
            <a:ext cx="3133705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Saltation flux ~1.9x reptation flux; consistent w/</a:t>
            </a:r>
            <a:r>
              <a:rPr lang="en-US" sz="2400" dirty="0" err="1" smtClean="0">
                <a:solidFill>
                  <a:srgbClr val="FFFFFF"/>
                </a:solidFill>
              </a:rPr>
              <a:t>Andreotti</a:t>
            </a:r>
            <a:r>
              <a:rPr lang="en-US" sz="2400" dirty="0" smtClean="0">
                <a:solidFill>
                  <a:srgbClr val="FFFFFF"/>
                </a:solidFill>
              </a:rPr>
              <a:t> (2004)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Results: Overview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07466"/>
              </p:ext>
            </p:extLst>
          </p:nvPr>
        </p:nvGraphicFramePr>
        <p:xfrm>
          <a:off x="13659" y="1405645"/>
          <a:ext cx="9144000" cy="4822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981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Metric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Value (Upwind)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Units</a:t>
                      </a:r>
                      <a:endParaRPr lang="en-US" sz="20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(Downwind)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91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Average Wind Azimuth</a:t>
                      </a:r>
                      <a:r>
                        <a:rPr lang="en-US" sz="2000" baseline="0" dirty="0" smtClean="0"/>
                        <a:t> for speeds &gt; threshold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330˚</a:t>
                      </a:r>
                      <a:r>
                        <a:rPr lang="en-US" sz="2000" baseline="0" dirty="0" smtClean="0"/>
                        <a:t> ± 6</a:t>
                      </a:r>
                      <a:r>
                        <a:rPr lang="en-US" sz="2000" dirty="0" smtClean="0"/>
                        <a:t>σ˚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Degrees</a:t>
                      </a:r>
                      <a:endParaRPr lang="en-US" sz="2000" dirty="0"/>
                    </a:p>
                  </a:txBody>
                  <a:tcPr/>
                </a:tc>
              </a:tr>
              <a:tr h="35052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 (Bulk Dune) Advance Rate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0.23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 smtClean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 smtClean="0"/>
                        <a:t>0.12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862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Dune</a:t>
                      </a:r>
                      <a:r>
                        <a:rPr lang="en-US" sz="2000" baseline="0" dirty="0" smtClean="0"/>
                        <a:t> migration rate from reptation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-</a:t>
                      </a:r>
                      <a:endParaRPr lang="en-US" sz="2000" u="none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baseline="0" dirty="0" smtClean="0"/>
                        <a:t>(m/</a:t>
                      </a:r>
                      <a:r>
                        <a:rPr lang="en-US" sz="2000" baseline="0" dirty="0" err="1" smtClean="0"/>
                        <a:t>yr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75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smtClean="0"/>
                        <a:t>0.06</a:t>
                      </a:r>
                      <a:endParaRPr lang="en-US" sz="200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Reptation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0.30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44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Lee-based Sand Flux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2.99</a:t>
                      </a:r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3</a:t>
                      </a:r>
                      <a:r>
                        <a:rPr lang="en-US" sz="2000" dirty="0" smtClean="0"/>
                        <a:t>/m/</a:t>
                      </a:r>
                      <a:r>
                        <a:rPr lang="en-US" sz="2000" dirty="0" err="1" smtClean="0"/>
                        <a:t>yr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32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0.86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2912827" y="5390219"/>
            <a:ext cx="1062975" cy="510813"/>
          </a:xfrm>
          <a:prstGeom prst="ellipse">
            <a:avLst/>
          </a:prstGeom>
          <a:noFill/>
          <a:ln w="38100" cmpd="sng">
            <a:solidFill>
              <a:srgbClr val="5D04B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00FF"/>
                </a:solidFill>
              </a:ln>
              <a:solidFill>
                <a:srgbClr val="660066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912827" y="5854160"/>
            <a:ext cx="1062975" cy="510813"/>
          </a:xfrm>
          <a:prstGeom prst="ellipse">
            <a:avLst/>
          </a:prstGeom>
          <a:noFill/>
          <a:ln w="38100" cmpd="sng">
            <a:solidFill>
              <a:srgbClr val="5D04B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975802" y="5710560"/>
            <a:ext cx="1090585" cy="248504"/>
          </a:xfrm>
          <a:prstGeom prst="rightArrow">
            <a:avLst/>
          </a:prstGeom>
          <a:solidFill>
            <a:srgbClr val="5D04B7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9654" y="5371890"/>
            <a:ext cx="313370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Upwind flux = 3.5x downwind flux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9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Upwind dunes ~twice as fast, larger flux. </a:t>
            </a:r>
          </a:p>
          <a:p>
            <a:pPr lvl="1"/>
            <a:r>
              <a:rPr lang="en-US" dirty="0" smtClean="0"/>
              <a:t>Upwind </a:t>
            </a:r>
            <a:r>
              <a:rPr lang="en-US" dirty="0"/>
              <a:t>erosion and/or downwind deposition</a:t>
            </a:r>
          </a:p>
          <a:p>
            <a:pPr lvl="2"/>
            <a:r>
              <a:rPr lang="en-US" dirty="0"/>
              <a:t>Still in equilibrium! (</a:t>
            </a:r>
            <a:r>
              <a:rPr lang="en-US" dirty="0" err="1"/>
              <a:t>Jerolmack</a:t>
            </a:r>
            <a:r>
              <a:rPr lang="en-US" dirty="0"/>
              <a:t> et al., 2012)</a:t>
            </a:r>
          </a:p>
          <a:p>
            <a:r>
              <a:rPr lang="en-US" dirty="0" smtClean="0"/>
              <a:t>Downwind Herschel dunes: saltation= 1.9 x reptation…</a:t>
            </a:r>
          </a:p>
          <a:p>
            <a:r>
              <a:rPr lang="en-US" dirty="0" smtClean="0"/>
              <a:t>Upwind </a:t>
            </a:r>
            <a:r>
              <a:rPr lang="en-US" dirty="0" err="1" smtClean="0"/>
              <a:t>Nili</a:t>
            </a:r>
            <a:r>
              <a:rPr lang="en-US" dirty="0" smtClean="0"/>
              <a:t> Dunes S:R ~ 4</a:t>
            </a:r>
          </a:p>
          <a:p>
            <a:pPr lvl="1"/>
            <a:r>
              <a:rPr lang="en-US" dirty="0" smtClean="0"/>
              <a:t>suggests that saltation is relatively less important at lower wind shear velocity</a:t>
            </a:r>
          </a:p>
          <a:p>
            <a:pPr lvl="2"/>
            <a:r>
              <a:rPr lang="en-US" dirty="0" smtClean="0"/>
              <a:t>On low end of range for Earth proposed by </a:t>
            </a:r>
            <a:r>
              <a:rPr lang="en-US" dirty="0" err="1" smtClean="0"/>
              <a:t>Andreotti</a:t>
            </a:r>
            <a:r>
              <a:rPr lang="en-US" dirty="0" smtClean="0"/>
              <a:t> (2014) of </a:t>
            </a:r>
            <a:r>
              <a:rPr lang="en-US" dirty="0" err="1" smtClean="0"/>
              <a:t>saltation:reptation</a:t>
            </a:r>
            <a:r>
              <a:rPr lang="en-US" dirty="0" smtClean="0"/>
              <a:t> = 1.5-9</a:t>
            </a:r>
          </a:p>
        </p:txBody>
      </p:sp>
    </p:spTree>
    <p:extLst>
      <p:ext uri="{BB962C8B-B14F-4D97-AF65-F5344CB8AC3E}">
        <p14:creationId xmlns:p14="http://schemas.microsoft.com/office/powerpoint/2010/main" val="40236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7946"/>
            <a:ext cx="7810448" cy="5395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9257" y="6398904"/>
            <a:ext cx="27583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Andreotti</a:t>
            </a:r>
            <a:r>
              <a:rPr lang="en-US" dirty="0" smtClean="0"/>
              <a:t>, 2004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509257" y="1843365"/>
            <a:ext cx="376222" cy="3591148"/>
          </a:xfrm>
          <a:prstGeom prst="ellipse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5">
                    <a:lumMod val="75000"/>
                  </a:schemeClr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094442" y="4383111"/>
            <a:ext cx="376222" cy="1051401"/>
          </a:xfrm>
          <a:prstGeom prst="ellipse">
            <a:avLst/>
          </a:prstGeom>
          <a:noFill/>
          <a:ln w="76200" cmpd="sng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5">
                    <a:lumMod val="75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1966" y="4013779"/>
            <a:ext cx="140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~Herschel</a:t>
            </a: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5479" y="3169397"/>
            <a:ext cx="117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~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Nili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5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Discussion, Cont.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5797" y="1484346"/>
            <a:ext cx="86524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Herschel ripples (~26 cm high) are smaller &amp; slower (2.29 m/</a:t>
            </a:r>
            <a:r>
              <a:rPr lang="en-US" sz="2200" dirty="0" err="1">
                <a:solidFill>
                  <a:prstClr val="black"/>
                </a:solidFill>
              </a:rPr>
              <a:t>yr</a:t>
            </a:r>
            <a:r>
              <a:rPr lang="en-US" sz="2200" dirty="0">
                <a:solidFill>
                  <a:prstClr val="black"/>
                </a:solidFill>
              </a:rPr>
              <a:t>) than </a:t>
            </a:r>
            <a:r>
              <a:rPr lang="en-US" sz="2200" dirty="0" err="1">
                <a:solidFill>
                  <a:prstClr val="black"/>
                </a:solidFill>
              </a:rPr>
              <a:t>Nili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Patera</a:t>
            </a:r>
            <a:r>
              <a:rPr lang="en-US" sz="2200" dirty="0">
                <a:solidFill>
                  <a:prstClr val="black"/>
                </a:solidFill>
              </a:rPr>
              <a:t> ripples (~40 cm high, 9.37 m/</a:t>
            </a:r>
            <a:r>
              <a:rPr lang="en-US" sz="2200" dirty="0" err="1">
                <a:solidFill>
                  <a:prstClr val="black"/>
                </a:solidFill>
              </a:rPr>
              <a:t>yr</a:t>
            </a:r>
            <a:r>
              <a:rPr lang="en-US" sz="2200" dirty="0">
                <a:solidFill>
                  <a:prstClr val="black"/>
                </a:solidFill>
              </a:rPr>
              <a:t>) </a:t>
            </a:r>
            <a:r>
              <a:rPr lang="en-US" sz="2200" dirty="0">
                <a:solidFill>
                  <a:prstClr val="black"/>
                </a:solidFill>
                <a:sym typeface="Wingdings"/>
              </a:rPr>
              <a:t> 0.38 m</a:t>
            </a:r>
            <a:r>
              <a:rPr lang="en-US" sz="2200" baseline="30000" dirty="0">
                <a:solidFill>
                  <a:prstClr val="black"/>
                </a:solidFill>
                <a:sym typeface="Wingdings"/>
              </a:rPr>
              <a:t>3</a:t>
            </a:r>
            <a:r>
              <a:rPr lang="en-US" sz="2200" dirty="0">
                <a:solidFill>
                  <a:prstClr val="black"/>
                </a:solidFill>
                <a:sym typeface="Wingdings"/>
              </a:rPr>
              <a:t>/m/</a:t>
            </a:r>
            <a:r>
              <a:rPr lang="en-US" sz="2200" dirty="0" err="1">
                <a:solidFill>
                  <a:prstClr val="black"/>
                </a:solidFill>
                <a:sym typeface="Wingdings"/>
              </a:rPr>
              <a:t>yr</a:t>
            </a:r>
            <a:r>
              <a:rPr lang="en-US" sz="2200" dirty="0">
                <a:solidFill>
                  <a:prstClr val="black"/>
                </a:solidFill>
                <a:sym typeface="Wingdings"/>
              </a:rPr>
              <a:t> vs. 1.87 m</a:t>
            </a:r>
            <a:r>
              <a:rPr lang="en-US" sz="2200" baseline="30000" dirty="0">
                <a:solidFill>
                  <a:prstClr val="black"/>
                </a:solidFill>
                <a:sym typeface="Wingdings"/>
              </a:rPr>
              <a:t>3</a:t>
            </a:r>
            <a:r>
              <a:rPr lang="en-US" sz="2200" dirty="0">
                <a:solidFill>
                  <a:prstClr val="black"/>
                </a:solidFill>
                <a:sym typeface="Wingdings"/>
              </a:rPr>
              <a:t>/m/</a:t>
            </a:r>
            <a:r>
              <a:rPr lang="en-US" sz="2200" dirty="0" err="1">
                <a:solidFill>
                  <a:prstClr val="black"/>
                </a:solidFill>
                <a:sym typeface="Wingdings"/>
              </a:rPr>
              <a:t>yr</a:t>
            </a:r>
            <a:endParaRPr lang="en-US" sz="2200" dirty="0">
              <a:solidFill>
                <a:prstClr val="black"/>
              </a:solidFill>
              <a:sym typeface="Wingding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000" dirty="0">
                <a:solidFill>
                  <a:prstClr val="black"/>
                </a:solidFill>
                <a:sym typeface="Wingdings"/>
              </a:rPr>
              <a:t>inverse height-speed </a:t>
            </a:r>
            <a:r>
              <a:rPr lang="en-US" sz="2000" dirty="0" smtClean="0">
                <a:solidFill>
                  <a:prstClr val="black"/>
                </a:solidFill>
                <a:sym typeface="Wingdings"/>
              </a:rPr>
              <a:t>relation may be complicated by ∆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shear </a:t>
            </a:r>
            <a:r>
              <a:rPr lang="en-US" sz="2000" dirty="0" smtClean="0">
                <a:solidFill>
                  <a:prstClr val="black"/>
                </a:solidFill>
                <a:sym typeface="Wingdings"/>
              </a:rPr>
              <a:t>stress</a:t>
            </a:r>
            <a:endParaRPr lang="en-US" sz="2000" dirty="0">
              <a:solidFill>
                <a:prstClr val="black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62085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9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962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Only 2</a:t>
            </a:r>
            <a:r>
              <a:rPr lang="en-US" baseline="30000" dirty="0" smtClean="0"/>
              <a:t>nd</a:t>
            </a:r>
            <a:r>
              <a:rPr lang="en-US" dirty="0" smtClean="0"/>
              <a:t> place on Mars to partition sand flux into reptation &amp; saltation</a:t>
            </a:r>
          </a:p>
          <a:p>
            <a:pPr lvl="1"/>
            <a:r>
              <a:rPr lang="en-US" dirty="0" smtClean="0"/>
              <a:t>Differences indicate different dominating factors</a:t>
            </a:r>
          </a:p>
          <a:p>
            <a:r>
              <a:rPr lang="en-US" dirty="0" err="1" smtClean="0"/>
              <a:t>Saltation:reptation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Varies with wind shear stress</a:t>
            </a:r>
            <a:endParaRPr lang="en-US" dirty="0"/>
          </a:p>
          <a:p>
            <a:pPr lvl="2"/>
            <a:r>
              <a:rPr lang="en-US" dirty="0" smtClean="0"/>
              <a:t>theory consistent with observations</a:t>
            </a:r>
          </a:p>
          <a:p>
            <a:r>
              <a:rPr lang="en-US" dirty="0" smtClean="0"/>
              <a:t>Decreased downwind rates &amp; fluxes--consistent with IBL formation/increased surface roughness?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47334" y="5299876"/>
            <a:ext cx="6739467" cy="1558124"/>
            <a:chOff x="1947334" y="5299876"/>
            <a:chExt cx="6739467" cy="1558124"/>
          </a:xfrm>
        </p:grpSpPr>
        <p:grpSp>
          <p:nvGrpSpPr>
            <p:cNvPr id="6" name="Group 5"/>
            <p:cNvGrpSpPr/>
            <p:nvPr/>
          </p:nvGrpSpPr>
          <p:grpSpPr>
            <a:xfrm>
              <a:off x="5446840" y="5299876"/>
              <a:ext cx="3239961" cy="1558124"/>
              <a:chOff x="5446840" y="5299876"/>
              <a:chExt cx="3239961" cy="155812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8271" b="6981"/>
              <a:stretch/>
            </p:blipFill>
            <p:spPr>
              <a:xfrm rot="401532">
                <a:off x="5446840" y="5299876"/>
                <a:ext cx="3182923" cy="116497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757333" y="6289524"/>
                <a:ext cx="2929468" cy="568476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947334" y="6295999"/>
              <a:ext cx="367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Jerolmack</a:t>
              </a:r>
              <a:r>
                <a:rPr lang="en-US" dirty="0" smtClean="0"/>
                <a:t> et al., 2014, Fig. 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353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694" r="21120"/>
          <a:stretch/>
        </p:blipFill>
        <p:spPr>
          <a:xfrm>
            <a:off x="2543295" y="747954"/>
            <a:ext cx="6600705" cy="6110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779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6951"/>
            <a:ext cx="4723586" cy="413138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/>
              <a:t>Include sand sheet ripple migration &amp; sand flux</a:t>
            </a:r>
          </a:p>
          <a:p>
            <a:r>
              <a:rPr lang="en-US" dirty="0" smtClean="0"/>
              <a:t>Any deviations in dune inverse speed/height relation?</a:t>
            </a:r>
          </a:p>
          <a:p>
            <a:r>
              <a:rPr lang="en-US" dirty="0" smtClean="0"/>
              <a:t>Compare with GCMs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3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14" t="25293" r="5551" b="32616"/>
          <a:stretch/>
        </p:blipFill>
        <p:spPr>
          <a:xfrm>
            <a:off x="1960292" y="2471226"/>
            <a:ext cx="4681986" cy="175332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Bonus: Wind speed increase up Typical Barchan Dune Profile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07119" y="3983012"/>
            <a:ext cx="194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5˚ slope</a:t>
            </a:r>
            <a:endParaRPr lang="en-US" dirty="0"/>
          </a:p>
        </p:txBody>
      </p:sp>
      <p:cxnSp>
        <p:nvCxnSpPr>
          <p:cNvPr id="8" name="Curved Connector 7"/>
          <p:cNvCxnSpPr/>
          <p:nvPr/>
        </p:nvCxnSpPr>
        <p:spPr>
          <a:xfrm rot="16200000" flipV="1">
            <a:off x="4097104" y="3537208"/>
            <a:ext cx="551734" cy="352575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960291" y="3089404"/>
            <a:ext cx="4681986" cy="316746"/>
          </a:xfrm>
          <a:custGeom>
            <a:avLst/>
            <a:gdLst>
              <a:gd name="connsiteX0" fmla="*/ 0 w 4681986"/>
              <a:gd name="connsiteY0" fmla="*/ 279198 h 316746"/>
              <a:gd name="connsiteX1" fmla="*/ 1145804 w 4681986"/>
              <a:gd name="connsiteY1" fmla="*/ 293003 h 316746"/>
              <a:gd name="connsiteX2" fmla="*/ 3395998 w 4681986"/>
              <a:gd name="connsiteY2" fmla="*/ 3083 h 316746"/>
              <a:gd name="connsiteX3" fmla="*/ 4500388 w 4681986"/>
              <a:gd name="connsiteY3" fmla="*/ 141140 h 316746"/>
              <a:gd name="connsiteX4" fmla="*/ 4666046 w 4681986"/>
              <a:gd name="connsiteY4" fmla="*/ 154946 h 316746"/>
              <a:gd name="connsiteX5" fmla="*/ 4666046 w 4681986"/>
              <a:gd name="connsiteY5" fmla="*/ 141140 h 31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986" h="316746">
                <a:moveTo>
                  <a:pt x="0" y="279198"/>
                </a:moveTo>
                <a:cubicBezTo>
                  <a:pt x="289902" y="309110"/>
                  <a:pt x="579804" y="339022"/>
                  <a:pt x="1145804" y="293003"/>
                </a:cubicBezTo>
                <a:cubicBezTo>
                  <a:pt x="1711804" y="246984"/>
                  <a:pt x="2836901" y="28393"/>
                  <a:pt x="3395998" y="3083"/>
                </a:cubicBezTo>
                <a:cubicBezTo>
                  <a:pt x="3955095" y="-22227"/>
                  <a:pt x="4288713" y="115830"/>
                  <a:pt x="4500388" y="141140"/>
                </a:cubicBezTo>
                <a:cubicBezTo>
                  <a:pt x="4712063" y="166450"/>
                  <a:pt x="4638436" y="154946"/>
                  <a:pt x="4666046" y="154946"/>
                </a:cubicBezTo>
                <a:cubicBezTo>
                  <a:pt x="4693656" y="154946"/>
                  <a:pt x="4679851" y="148043"/>
                  <a:pt x="4666046" y="14114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60291" y="3008814"/>
            <a:ext cx="4809216" cy="212715"/>
          </a:xfrm>
          <a:custGeom>
            <a:avLst/>
            <a:gdLst>
              <a:gd name="connsiteX0" fmla="*/ 0 w 4809216"/>
              <a:gd name="connsiteY0" fmla="*/ 194117 h 212715"/>
              <a:gd name="connsiteX1" fmla="*/ 1587560 w 4809216"/>
              <a:gd name="connsiteY1" fmla="*/ 194117 h 212715"/>
              <a:gd name="connsiteX2" fmla="*/ 3603071 w 4809216"/>
              <a:gd name="connsiteY2" fmla="*/ 837 h 212715"/>
              <a:gd name="connsiteX3" fmla="*/ 4652241 w 4809216"/>
              <a:gd name="connsiteY3" fmla="*/ 125088 h 212715"/>
              <a:gd name="connsiteX4" fmla="*/ 4804095 w 4809216"/>
              <a:gd name="connsiteY4" fmla="*/ 152700 h 21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9216" h="212715">
                <a:moveTo>
                  <a:pt x="0" y="194117"/>
                </a:moveTo>
                <a:cubicBezTo>
                  <a:pt x="493524" y="210223"/>
                  <a:pt x="987048" y="226330"/>
                  <a:pt x="1587560" y="194117"/>
                </a:cubicBezTo>
                <a:cubicBezTo>
                  <a:pt x="2188072" y="161904"/>
                  <a:pt x="3092291" y="12342"/>
                  <a:pt x="3603071" y="837"/>
                </a:cubicBezTo>
                <a:cubicBezTo>
                  <a:pt x="4113851" y="-10668"/>
                  <a:pt x="4452070" y="99778"/>
                  <a:pt x="4652241" y="125088"/>
                </a:cubicBezTo>
                <a:cubicBezTo>
                  <a:pt x="4852412" y="150398"/>
                  <a:pt x="4804095" y="152700"/>
                  <a:pt x="4804095" y="1527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987901" y="2963878"/>
            <a:ext cx="4755068" cy="110295"/>
          </a:xfrm>
          <a:custGeom>
            <a:avLst/>
            <a:gdLst>
              <a:gd name="connsiteX0" fmla="*/ 0 w 4755068"/>
              <a:gd name="connsiteY0" fmla="*/ 31967 h 110295"/>
              <a:gd name="connsiteX1" fmla="*/ 3009462 w 4755068"/>
              <a:gd name="connsiteY1" fmla="*/ 18161 h 110295"/>
              <a:gd name="connsiteX2" fmla="*/ 3865363 w 4755068"/>
              <a:gd name="connsiteY2" fmla="*/ 4356 h 110295"/>
              <a:gd name="connsiteX3" fmla="*/ 4624631 w 4755068"/>
              <a:gd name="connsiteY3" fmla="*/ 100996 h 110295"/>
              <a:gd name="connsiteX4" fmla="*/ 4748875 w 4755068"/>
              <a:gd name="connsiteY4" fmla="*/ 100996 h 11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5068" h="110295">
                <a:moveTo>
                  <a:pt x="0" y="31967"/>
                </a:moveTo>
                <a:lnTo>
                  <a:pt x="3009462" y="18161"/>
                </a:lnTo>
                <a:cubicBezTo>
                  <a:pt x="3653689" y="13559"/>
                  <a:pt x="3596168" y="-9450"/>
                  <a:pt x="3865363" y="4356"/>
                </a:cubicBezTo>
                <a:cubicBezTo>
                  <a:pt x="4134558" y="18162"/>
                  <a:pt x="4477379" y="84889"/>
                  <a:pt x="4624631" y="100996"/>
                </a:cubicBezTo>
                <a:cubicBezTo>
                  <a:pt x="4771883" y="117103"/>
                  <a:pt x="4760379" y="109049"/>
                  <a:pt x="4748875" y="10099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57608" y="1960415"/>
            <a:ext cx="198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~14% wind speed increase</a:t>
            </a:r>
            <a:endParaRPr lang="en-US" dirty="0"/>
          </a:p>
        </p:txBody>
      </p:sp>
      <p:cxnSp>
        <p:nvCxnSpPr>
          <p:cNvPr id="18" name="Curved Connector 17"/>
          <p:cNvCxnSpPr/>
          <p:nvPr/>
        </p:nvCxnSpPr>
        <p:spPr>
          <a:xfrm>
            <a:off x="4804094" y="2255969"/>
            <a:ext cx="579805" cy="680297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61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Time-Lapse Ripples: Great Sand Dunes Nat’l Park</a:t>
            </a:r>
            <a:endParaRPr lang="en-US" dirty="0"/>
          </a:p>
        </p:txBody>
      </p:sp>
      <p:pic>
        <p:nvPicPr>
          <p:cNvPr id="3" name="Picture 2" descr="Ralph Ripples sho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4980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 Ralph Lorenz, APL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2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99" y="1164069"/>
            <a:ext cx="4978401" cy="569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2117"/>
            <a:ext cx="914400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 ground: Barchan Dunes &amp; Ripples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531598" y="2250202"/>
            <a:ext cx="5719606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2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Crest Flux vs. 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14" y="1290457"/>
            <a:ext cx="7961101" cy="52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8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Self-Similarity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5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4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West Herschel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Upwind dunes ~twice as fast (via lee advance)</a:t>
            </a:r>
          </a:p>
          <a:p>
            <a:r>
              <a:rPr lang="en-US" dirty="0"/>
              <a:t>Lee-based fluxes are ~3.5x higher upwind</a:t>
            </a:r>
          </a:p>
          <a:p>
            <a:pPr lvl="1"/>
            <a:r>
              <a:rPr lang="en-US" dirty="0"/>
              <a:t>Upwind erosion and/or downwind deposition</a:t>
            </a:r>
          </a:p>
          <a:p>
            <a:pPr lvl="2"/>
            <a:r>
              <a:rPr lang="en-US" dirty="0"/>
              <a:t>Still in equilibrium! (</a:t>
            </a:r>
            <a:r>
              <a:rPr lang="en-US" dirty="0" err="1"/>
              <a:t>Jerolmack</a:t>
            </a:r>
            <a:r>
              <a:rPr lang="en-US" dirty="0"/>
              <a:t> et al., 2012)</a:t>
            </a:r>
          </a:p>
          <a:p>
            <a:r>
              <a:rPr lang="en-US" dirty="0" smtClean="0"/>
              <a:t>Downwind dunes: saltation= 1.9 x reptation</a:t>
            </a:r>
          </a:p>
          <a:p>
            <a:pPr lvl="1"/>
            <a:r>
              <a:rPr lang="en-US" dirty="0" smtClean="0"/>
              <a:t>Taken w/</a:t>
            </a:r>
            <a:r>
              <a:rPr lang="en-US" dirty="0" err="1" smtClean="0"/>
              <a:t>Nili</a:t>
            </a:r>
            <a:r>
              <a:rPr lang="en-US" dirty="0" smtClean="0"/>
              <a:t> results (S:R ~ 4), suggests that saltation is relatively less important at lower wind shear velocity</a:t>
            </a:r>
          </a:p>
          <a:p>
            <a:pPr lvl="2"/>
            <a:r>
              <a:rPr lang="en-US" dirty="0" smtClean="0"/>
              <a:t>On low end of range for Earth proposed by </a:t>
            </a:r>
            <a:r>
              <a:rPr lang="en-US" dirty="0" err="1" smtClean="0"/>
              <a:t>Andreotti</a:t>
            </a:r>
            <a:r>
              <a:rPr lang="en-US" dirty="0" smtClean="0"/>
              <a:t> (2014) of </a:t>
            </a:r>
            <a:r>
              <a:rPr lang="en-US" dirty="0" err="1" smtClean="0"/>
              <a:t>saltation:reptation</a:t>
            </a:r>
            <a:r>
              <a:rPr lang="en-US" dirty="0" smtClean="0"/>
              <a:t> = 1.5-9</a:t>
            </a:r>
          </a:p>
          <a:p>
            <a:r>
              <a:rPr lang="en-US" dirty="0" smtClean="0"/>
              <a:t>Herschel ripples (~26 cm high) are smaller &amp; slower (2.9 m/</a:t>
            </a:r>
            <a:r>
              <a:rPr lang="en-US" dirty="0" err="1" smtClean="0"/>
              <a:t>yr</a:t>
            </a:r>
            <a:r>
              <a:rPr lang="en-US" dirty="0" smtClean="0"/>
              <a:t>) than </a:t>
            </a:r>
            <a:r>
              <a:rPr lang="en-US" dirty="0" err="1" smtClean="0"/>
              <a:t>Nili</a:t>
            </a:r>
            <a:r>
              <a:rPr lang="en-US" dirty="0" smtClean="0"/>
              <a:t> </a:t>
            </a:r>
            <a:r>
              <a:rPr lang="en-US" dirty="0" err="1" smtClean="0"/>
              <a:t>Patera</a:t>
            </a:r>
            <a:r>
              <a:rPr lang="en-US" dirty="0" smtClean="0"/>
              <a:t> ripples </a:t>
            </a:r>
            <a:r>
              <a:rPr lang="en-US" dirty="0"/>
              <a:t>(~40 cm </a:t>
            </a:r>
            <a:r>
              <a:rPr lang="en-US" dirty="0" smtClean="0"/>
              <a:t>high, 9.37 m/</a:t>
            </a:r>
            <a:r>
              <a:rPr lang="en-US" dirty="0" err="1" smtClean="0"/>
              <a:t>yr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0.38 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/m/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vs. 1.87 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/m/</a:t>
            </a:r>
            <a:r>
              <a:rPr lang="en-US" dirty="0" err="1" smtClean="0">
                <a:sym typeface="Wingdings"/>
              </a:rPr>
              <a:t>yr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66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ltation15_4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551" y="68275"/>
            <a:ext cx="4027174" cy="3020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2" y="274638"/>
            <a:ext cx="5489471" cy="1143000"/>
          </a:xfrm>
          <a:solidFill>
            <a:schemeClr val="bg1">
              <a:alpha val="3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Background: Aeolian </a:t>
            </a:r>
            <a:r>
              <a:rPr lang="en-US" dirty="0" err="1" smtClean="0"/>
              <a:t>Morphodynamics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5830858" cy="502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Saltation </a:t>
            </a:r>
            <a:r>
              <a:rPr lang="en-US" sz="1200" dirty="0" smtClean="0"/>
              <a:t>(e.g. Bagnold, 1941, </a:t>
            </a:r>
            <a:r>
              <a:rPr lang="en-US" sz="1200" dirty="0" err="1" smtClean="0"/>
              <a:t>Kok</a:t>
            </a:r>
            <a:r>
              <a:rPr lang="en-US" sz="1200" dirty="0" smtClean="0"/>
              <a:t> et al., 2012)</a:t>
            </a:r>
          </a:p>
          <a:p>
            <a:pPr lvl="1"/>
            <a:r>
              <a:rPr lang="en-US" sz="2400" dirty="0" smtClean="0"/>
              <a:t>Wind shear stress lofts and accelerates sand grains</a:t>
            </a:r>
          </a:p>
          <a:p>
            <a:pPr lvl="1"/>
            <a:r>
              <a:rPr lang="en-US" sz="2400" dirty="0" smtClean="0"/>
              <a:t>Creates </a:t>
            </a:r>
            <a:br>
              <a:rPr lang="en-US" sz="2400" dirty="0" smtClean="0"/>
            </a:br>
            <a:r>
              <a:rPr lang="en-US" sz="2400" dirty="0" smtClean="0"/>
              <a:t>&amp; moves 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dunes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105400" y="5304294"/>
            <a:ext cx="3790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Kok</a:t>
            </a:r>
            <a:r>
              <a:rPr lang="en-US" sz="1050" dirty="0" smtClean="0"/>
              <a:t> et al., 2010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750" y="3211551"/>
            <a:ext cx="5204670" cy="2077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686" y="5067653"/>
            <a:ext cx="9173686" cy="177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Reptation				</a:t>
            </a:r>
            <a:endParaRPr lang="en-US" sz="28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/>
              <a:t>Landing </a:t>
            </a:r>
            <a:r>
              <a:rPr lang="en-US" sz="2400" dirty="0" err="1"/>
              <a:t>saltator</a:t>
            </a:r>
            <a:r>
              <a:rPr lang="en-US" sz="2400" dirty="0"/>
              <a:t> “splashes” local grains on short, ballistic trajectories.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/>
              <a:t>Creates &amp; moves ripples </a:t>
            </a:r>
            <a:r>
              <a:rPr lang="en-US" sz="1200" dirty="0"/>
              <a:t>(Anderson, 1987)</a:t>
            </a:r>
          </a:p>
        </p:txBody>
      </p:sp>
    </p:spTree>
    <p:extLst>
      <p:ext uri="{BB962C8B-B14F-4D97-AF65-F5344CB8AC3E}">
        <p14:creationId xmlns:p14="http://schemas.microsoft.com/office/powerpoint/2010/main" val="70547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</a:t>
            </a:r>
            <a:r>
              <a:rPr lang="en-US" dirty="0" err="1" smtClean="0"/>
              <a:t>Bedform</a:t>
            </a:r>
            <a:r>
              <a:rPr lang="en-US" dirty="0" smtClean="0"/>
              <a:t> Migration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Dune rate (slip face advance rate)</a:t>
            </a:r>
          </a:p>
          <a:p>
            <a:r>
              <a:rPr lang="en-US" dirty="0" smtClean="0"/>
              <a:t>Ripple rate</a:t>
            </a:r>
          </a:p>
          <a:p>
            <a:r>
              <a:rPr lang="en-US" dirty="0" smtClean="0"/>
              <a:t>Dune rate </a:t>
            </a:r>
            <a:r>
              <a:rPr lang="en-US" i="1" dirty="0" smtClean="0"/>
              <a:t>from reptation</a:t>
            </a:r>
            <a:r>
              <a:rPr lang="en-US" dirty="0" smtClean="0"/>
              <a:t>  = </a:t>
            </a:r>
          </a:p>
          <a:p>
            <a:pPr marL="0" indent="0">
              <a:buNone/>
            </a:pPr>
            <a:r>
              <a:rPr lang="en-US" dirty="0" smtClean="0"/>
              <a:t>		(ripple rate) x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r</a:t>
            </a:r>
            <a:r>
              <a:rPr lang="en-US" dirty="0" smtClean="0"/>
              <a:t>/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endParaRPr lang="en-US" baseline="-25000" dirty="0" smtClean="0"/>
          </a:p>
        </p:txBody>
      </p:sp>
      <p:sp>
        <p:nvSpPr>
          <p:cNvPr id="5" name="Isosceles Triangle 4"/>
          <p:cNvSpPr/>
          <p:nvPr/>
        </p:nvSpPr>
        <p:spPr>
          <a:xfrm flipH="1">
            <a:off x="1351884" y="4806400"/>
            <a:ext cx="5627989" cy="614455"/>
          </a:xfrm>
          <a:prstGeom prst="triangle">
            <a:avLst>
              <a:gd name="adj" fmla="val 1145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>
            <a:endCxn id="5" idx="1"/>
          </p:cNvCxnSpPr>
          <p:nvPr/>
        </p:nvCxnSpPr>
        <p:spPr>
          <a:xfrm rot="5400000">
            <a:off x="5749651" y="2968528"/>
            <a:ext cx="3053008" cy="1237193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5216364" y="5031701"/>
            <a:ext cx="942223" cy="307224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61128" y="4560621"/>
            <a:ext cx="4820358" cy="846583"/>
          </a:xfrm>
          <a:custGeom>
            <a:avLst/>
            <a:gdLst>
              <a:gd name="connsiteX0" fmla="*/ 0 w 4820358"/>
              <a:gd name="connsiteY0" fmla="*/ 846583 h 846583"/>
              <a:gd name="connsiteX1" fmla="*/ 518906 w 4820358"/>
              <a:gd name="connsiteY1" fmla="*/ 573491 h 846583"/>
              <a:gd name="connsiteX2" fmla="*/ 669115 w 4820358"/>
              <a:gd name="connsiteY2" fmla="*/ 805619 h 846583"/>
              <a:gd name="connsiteX3" fmla="*/ 1269953 w 4820358"/>
              <a:gd name="connsiteY3" fmla="*/ 436946 h 846583"/>
              <a:gd name="connsiteX4" fmla="*/ 1488439 w 4820358"/>
              <a:gd name="connsiteY4" fmla="*/ 764655 h 846583"/>
              <a:gd name="connsiteX5" fmla="*/ 2116588 w 4820358"/>
              <a:gd name="connsiteY5" fmla="*/ 300400 h 846583"/>
              <a:gd name="connsiteX6" fmla="*/ 2280453 w 4820358"/>
              <a:gd name="connsiteY6" fmla="*/ 655419 h 846583"/>
              <a:gd name="connsiteX7" fmla="*/ 2662804 w 4820358"/>
              <a:gd name="connsiteY7" fmla="*/ 245782 h 846583"/>
              <a:gd name="connsiteX8" fmla="*/ 2867635 w 4820358"/>
              <a:gd name="connsiteY8" fmla="*/ 573491 h 846583"/>
              <a:gd name="connsiteX9" fmla="*/ 3564061 w 4820358"/>
              <a:gd name="connsiteY9" fmla="*/ 109237 h 846583"/>
              <a:gd name="connsiteX10" fmla="*/ 3495784 w 4820358"/>
              <a:gd name="connsiteY10" fmla="*/ 477910 h 846583"/>
              <a:gd name="connsiteX11" fmla="*/ 3864480 w 4820358"/>
              <a:gd name="connsiteY11" fmla="*/ 95582 h 846583"/>
              <a:gd name="connsiteX12" fmla="*/ 3878135 w 4820358"/>
              <a:gd name="connsiteY12" fmla="*/ 395982 h 846583"/>
              <a:gd name="connsiteX13" fmla="*/ 4205865 w 4820358"/>
              <a:gd name="connsiteY13" fmla="*/ 68273 h 846583"/>
              <a:gd name="connsiteX14" fmla="*/ 4178554 w 4820358"/>
              <a:gd name="connsiteY14" fmla="*/ 464255 h 846583"/>
              <a:gd name="connsiteX15" fmla="*/ 4533594 w 4820358"/>
              <a:gd name="connsiteY15" fmla="*/ 27309 h 846583"/>
              <a:gd name="connsiteX16" fmla="*/ 4547250 w 4820358"/>
              <a:gd name="connsiteY16" fmla="*/ 382328 h 846583"/>
              <a:gd name="connsiteX17" fmla="*/ 4765736 w 4820358"/>
              <a:gd name="connsiteY17" fmla="*/ 0 h 846583"/>
              <a:gd name="connsiteX18" fmla="*/ 4820358 w 4820358"/>
              <a:gd name="connsiteY18" fmla="*/ 314055 h 84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20358" h="846583">
                <a:moveTo>
                  <a:pt x="0" y="846583"/>
                </a:moveTo>
                <a:lnTo>
                  <a:pt x="518906" y="573491"/>
                </a:lnTo>
                <a:lnTo>
                  <a:pt x="669115" y="805619"/>
                </a:lnTo>
                <a:lnTo>
                  <a:pt x="1269953" y="436946"/>
                </a:lnTo>
                <a:lnTo>
                  <a:pt x="1488439" y="764655"/>
                </a:lnTo>
                <a:lnTo>
                  <a:pt x="2116588" y="300400"/>
                </a:lnTo>
                <a:lnTo>
                  <a:pt x="2280453" y="655419"/>
                </a:lnTo>
                <a:lnTo>
                  <a:pt x="2662804" y="245782"/>
                </a:lnTo>
                <a:lnTo>
                  <a:pt x="2867635" y="573491"/>
                </a:lnTo>
                <a:lnTo>
                  <a:pt x="3564061" y="109237"/>
                </a:lnTo>
                <a:lnTo>
                  <a:pt x="3495784" y="477910"/>
                </a:lnTo>
                <a:lnTo>
                  <a:pt x="3864480" y="95582"/>
                </a:lnTo>
                <a:lnTo>
                  <a:pt x="3878135" y="395982"/>
                </a:lnTo>
                <a:lnTo>
                  <a:pt x="4205865" y="68273"/>
                </a:lnTo>
                <a:lnTo>
                  <a:pt x="4178554" y="464255"/>
                </a:lnTo>
                <a:lnTo>
                  <a:pt x="4533594" y="27309"/>
                </a:lnTo>
                <a:lnTo>
                  <a:pt x="4547250" y="382328"/>
                </a:lnTo>
                <a:lnTo>
                  <a:pt x="4765736" y="0"/>
                </a:lnTo>
                <a:lnTo>
                  <a:pt x="4820358" y="31405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/>
          <p:cNvCxnSpPr/>
          <p:nvPr/>
        </p:nvCxnSpPr>
        <p:spPr>
          <a:xfrm>
            <a:off x="3017845" y="2386133"/>
            <a:ext cx="3263641" cy="2061837"/>
          </a:xfrm>
          <a:prstGeom prst="curvedConnector3">
            <a:avLst>
              <a:gd name="adj1" fmla="val 1371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38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Sand Flux (assuming steady-state)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Crest sand flux </a:t>
            </a:r>
            <a:r>
              <a:rPr lang="en-US" i="1" dirty="0" smtClean="0"/>
              <a:t>= (slip face advance rate) x (dune height)</a:t>
            </a:r>
          </a:p>
          <a:p>
            <a:r>
              <a:rPr lang="en-US" dirty="0" smtClean="0"/>
              <a:t>Sand flux </a:t>
            </a:r>
            <a:r>
              <a:rPr lang="en-US" i="1" dirty="0" smtClean="0"/>
              <a:t>from reptation </a:t>
            </a:r>
            <a:r>
              <a:rPr lang="en-US" dirty="0" smtClean="0"/>
              <a:t>= </a:t>
            </a:r>
            <a:r>
              <a:rPr lang="en-US" i="1" dirty="0" smtClean="0"/>
              <a:t>(ripple rate) x </a:t>
            </a:r>
          </a:p>
          <a:p>
            <a:pPr marL="0" indent="0">
              <a:buNone/>
            </a:pPr>
            <a:r>
              <a:rPr lang="en-US" i="1" dirty="0" smtClean="0"/>
              <a:t>(ripple half-height)</a:t>
            </a:r>
          </a:p>
        </p:txBody>
      </p:sp>
    </p:spTree>
    <p:extLst>
      <p:ext uri="{BB962C8B-B14F-4D97-AF65-F5344CB8AC3E}">
        <p14:creationId xmlns:p14="http://schemas.microsoft.com/office/powerpoint/2010/main" val="29888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Address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what percent of total flux does reptation contribute (on Mars)?</a:t>
            </a:r>
          </a:p>
          <a:p>
            <a:pPr marL="0" indent="0">
              <a:buNone/>
            </a:pPr>
            <a:r>
              <a:rPr lang="en-US" i="1" dirty="0" smtClean="0"/>
              <a:t>__%</a:t>
            </a:r>
            <a:r>
              <a:rPr lang="en-US" i="1" dirty="0"/>
              <a:t>=	</a:t>
            </a:r>
            <a:r>
              <a:rPr lang="en-US" i="1" u="sng" dirty="0"/>
              <a:t>			</a:t>
            </a:r>
            <a:r>
              <a:rPr lang="en-US" i="1" u="sng" dirty="0" smtClean="0"/>
              <a:t>		reptation</a:t>
            </a:r>
            <a:r>
              <a:rPr lang="en-US" i="1" u="sng" dirty="0"/>
              <a:t>	</a:t>
            </a:r>
            <a:r>
              <a:rPr lang="en-US" i="1" u="sng" dirty="0" smtClean="0"/>
              <a:t>  					</a:t>
            </a:r>
            <a:endParaRPr lang="en-US" i="1" u="sng" dirty="0"/>
          </a:p>
          <a:p>
            <a:pPr marL="0" indent="0" algn="ctr">
              <a:buNone/>
            </a:pPr>
            <a:r>
              <a:rPr lang="en-US" i="1" dirty="0"/>
              <a:t>		saltation + reptation (+ creep + </a:t>
            </a:r>
            <a:r>
              <a:rPr lang="en-US" i="1" dirty="0" err="1"/>
              <a:t>susp</a:t>
            </a:r>
            <a:r>
              <a:rPr lang="en-US" i="1" dirty="0"/>
              <a:t>.)</a:t>
            </a:r>
          </a:p>
          <a:p>
            <a:r>
              <a:rPr lang="en-US" dirty="0" smtClean="0"/>
              <a:t>Controls on intra- &amp; global dune field variation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5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Dune slip face (lee) advancement rate</a:t>
            </a:r>
          </a:p>
          <a:p>
            <a:r>
              <a:rPr lang="en-US" dirty="0" smtClean="0"/>
              <a:t>Ripple advancement rate</a:t>
            </a:r>
          </a:p>
          <a:p>
            <a:r>
              <a:rPr lang="en-US" dirty="0" smtClean="0"/>
              <a:t>Dune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3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199" y="2938490"/>
            <a:ext cx="7078801" cy="394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Study Site: Herschel Crater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00549" y="762000"/>
            <a:ext cx="3491051" cy="4525963"/>
          </a:xfrm>
        </p:spPr>
        <p:txBody>
          <a:bodyPr/>
          <a:lstStyle/>
          <a:p>
            <a:r>
              <a:rPr lang="en-US" dirty="0" smtClean="0"/>
              <a:t>Noachian peak-ring basin, </a:t>
            </a:r>
            <a:r>
              <a:rPr lang="en-US" i="1" dirty="0" smtClean="0"/>
              <a:t>D</a:t>
            </a:r>
            <a:r>
              <a:rPr lang="en-US" dirty="0" smtClean="0"/>
              <a:t>=~300 km</a:t>
            </a:r>
          </a:p>
          <a:p>
            <a:r>
              <a:rPr lang="en-US" dirty="0" smtClean="0"/>
              <a:t>Near Gale crater landing site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" y="639105"/>
            <a:ext cx="4989416" cy="32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16228</TotalTime>
  <Words>1465</Words>
  <Application>Microsoft Macintosh PowerPoint</Application>
  <PresentationFormat>On-screen Show (4:3)</PresentationFormat>
  <Paragraphs>262</Paragraphs>
  <Slides>32</Slides>
  <Notes>21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Relevance of Martian Aeolian Activity</vt:lpstr>
      <vt:lpstr>Back ground: Barchan Dunes &amp; Ripples</vt:lpstr>
      <vt:lpstr>Background: Aeolian Morphodynamics</vt:lpstr>
      <vt:lpstr>Background: Bedform Migration Rate</vt:lpstr>
      <vt:lpstr>Background: Sand Flux (assuming steady-state)</vt:lpstr>
      <vt:lpstr>Questions to Address</vt:lpstr>
      <vt:lpstr>Fundamental Measurements</vt:lpstr>
      <vt:lpstr>Study Site: Herschel Crater</vt:lpstr>
      <vt:lpstr>Methods</vt:lpstr>
      <vt:lpstr>Herschel West Ripple Displacement</vt:lpstr>
      <vt:lpstr>Herschel West Slip Face Advance</vt:lpstr>
      <vt:lpstr>Herschel West Slip Face Advance</vt:lpstr>
      <vt:lpstr>Downwind vs. Upwind Ripples</vt:lpstr>
      <vt:lpstr>Ripple Advancement vs. Height</vt:lpstr>
      <vt:lpstr>Ripple Rate vs. Height</vt:lpstr>
      <vt:lpstr>Results: Lee Rate vs. Position</vt:lpstr>
      <vt:lpstr>Results: Rate vs. Height</vt:lpstr>
      <vt:lpstr>Results: Overview</vt:lpstr>
      <vt:lpstr>Results: Overview</vt:lpstr>
      <vt:lpstr>Results: Overview</vt:lpstr>
      <vt:lpstr>Results: Overview</vt:lpstr>
      <vt:lpstr>Discussion</vt:lpstr>
      <vt:lpstr>Discussion</vt:lpstr>
      <vt:lpstr>Discussion, Cont.</vt:lpstr>
      <vt:lpstr>Conclusions</vt:lpstr>
      <vt:lpstr>Future Work</vt:lpstr>
      <vt:lpstr>Bonus: Wind speed increase up Typical Barchan Dune Profile</vt:lpstr>
      <vt:lpstr>Time-Lapse Ripples: Great Sand Dunes Nat’l Park</vt:lpstr>
      <vt:lpstr>Results: Crest Flux vs. Position</vt:lpstr>
      <vt:lpstr>Results: Self-Similarity</vt:lpstr>
      <vt:lpstr>Discussion: West Herschel</vt:lpstr>
    </vt:vector>
  </TitlesOfParts>
  <Company>JHU 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Kirby D. Runyon</dc:creator>
  <cp:lastModifiedBy>Kirby D. Runyon</cp:lastModifiedBy>
  <cp:revision>94</cp:revision>
  <dcterms:created xsi:type="dcterms:W3CDTF">2014-10-06T19:40:28Z</dcterms:created>
  <dcterms:modified xsi:type="dcterms:W3CDTF">2014-10-29T14:14:14Z</dcterms:modified>
</cp:coreProperties>
</file>