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4" r:id="rId3"/>
    <p:sldId id="258" r:id="rId4"/>
    <p:sldId id="261" r:id="rId5"/>
    <p:sldId id="279" r:id="rId6"/>
    <p:sldId id="259" r:id="rId7"/>
    <p:sldId id="281" r:id="rId8"/>
    <p:sldId id="272" r:id="rId9"/>
    <p:sldId id="273" r:id="rId10"/>
    <p:sldId id="274" r:id="rId11"/>
    <p:sldId id="271" r:id="rId12"/>
    <p:sldId id="277" r:id="rId13"/>
    <p:sldId id="260" r:id="rId14"/>
    <p:sldId id="275" r:id="rId15"/>
    <p:sldId id="283" r:id="rId16"/>
    <p:sldId id="276" r:id="rId17"/>
    <p:sldId id="266" r:id="rId18"/>
    <p:sldId id="284" r:id="rId19"/>
    <p:sldId id="287" r:id="rId20"/>
    <p:sldId id="286" r:id="rId21"/>
    <p:sldId id="285" r:id="rId22"/>
    <p:sldId id="268" r:id="rId23"/>
    <p:sldId id="267" r:id="rId24"/>
    <p:sldId id="280" r:id="rId25"/>
    <p:sldId id="265" r:id="rId26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326B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6" autoAdjust="0"/>
    <p:restoredTop sz="95789" autoAdjust="0"/>
  </p:normalViewPr>
  <p:slideViewPr>
    <p:cSldViewPr>
      <p:cViewPr>
        <p:scale>
          <a:sx n="116" d="100"/>
          <a:sy n="116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oyardon:Documents:IsoAbscissialStatistical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Aaggregates</c:v>
          </c:tx>
          <c:cat>
            <c:numRef>
              <c:f>Sheet1!$A$2:$A$11</c:f>
              <c:numCache>
                <c:formatCode>General</c:formatCode>
                <c:ptCount val="10"/>
                <c:pt idx="0">
                  <c:v>500.0</c:v>
                </c:pt>
                <c:pt idx="1">
                  <c:v>1000.0</c:v>
                </c:pt>
                <c:pt idx="2">
                  <c:v>1500.0</c:v>
                </c:pt>
                <c:pt idx="3">
                  <c:v>2000.0</c:v>
                </c:pt>
                <c:pt idx="4">
                  <c:v>2500.0</c:v>
                </c:pt>
                <c:pt idx="5">
                  <c:v>3000.0</c:v>
                </c:pt>
                <c:pt idx="6">
                  <c:v>3500.0</c:v>
                </c:pt>
                <c:pt idx="7">
                  <c:v>4000.0</c:v>
                </c:pt>
                <c:pt idx="8">
                  <c:v>4500.0</c:v>
                </c:pt>
                <c:pt idx="9">
                  <c:v>5000.0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96.80000000000001</c:v>
                </c:pt>
                <c:pt idx="1">
                  <c:v>90.47</c:v>
                </c:pt>
                <c:pt idx="2">
                  <c:v>137.48</c:v>
                </c:pt>
                <c:pt idx="3">
                  <c:v>142.33</c:v>
                </c:pt>
                <c:pt idx="4">
                  <c:v>147.38</c:v>
                </c:pt>
                <c:pt idx="5">
                  <c:v>156.72</c:v>
                </c:pt>
                <c:pt idx="6">
                  <c:v>139.86</c:v>
                </c:pt>
                <c:pt idx="7">
                  <c:v>107.56</c:v>
                </c:pt>
                <c:pt idx="8">
                  <c:v>102.05</c:v>
                </c:pt>
                <c:pt idx="9">
                  <c:v>95.99</c:v>
                </c:pt>
              </c:numCache>
            </c:numRef>
          </c:val>
          <c:smooth val="0"/>
        </c:ser>
        <c:ser>
          <c:idx val="1"/>
          <c:order val="1"/>
          <c:tx>
            <c:v>Scaled3107</c:v>
          </c:tx>
          <c:cat>
            <c:numRef>
              <c:f>Sheet1!$A$2:$A$11</c:f>
              <c:numCache>
                <c:formatCode>General</c:formatCode>
                <c:ptCount val="10"/>
                <c:pt idx="0">
                  <c:v>500.0</c:v>
                </c:pt>
                <c:pt idx="1">
                  <c:v>1000.0</c:v>
                </c:pt>
                <c:pt idx="2">
                  <c:v>1500.0</c:v>
                </c:pt>
                <c:pt idx="3">
                  <c:v>2000.0</c:v>
                </c:pt>
                <c:pt idx="4">
                  <c:v>2500.0</c:v>
                </c:pt>
                <c:pt idx="5">
                  <c:v>3000.0</c:v>
                </c:pt>
                <c:pt idx="6">
                  <c:v>3500.0</c:v>
                </c:pt>
                <c:pt idx="7">
                  <c:v>4000.0</c:v>
                </c:pt>
                <c:pt idx="8">
                  <c:v>4500.0</c:v>
                </c:pt>
                <c:pt idx="9">
                  <c:v>5000.0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126.0</c:v>
                </c:pt>
                <c:pt idx="1">
                  <c:v>129.75</c:v>
                </c:pt>
                <c:pt idx="2">
                  <c:v>23.25</c:v>
                </c:pt>
                <c:pt idx="3">
                  <c:v>5.250000000000001</c:v>
                </c:pt>
                <c:pt idx="4">
                  <c:v>7.5</c:v>
                </c:pt>
                <c:pt idx="5">
                  <c:v>8.25</c:v>
                </c:pt>
                <c:pt idx="6">
                  <c:v>77.25</c:v>
                </c:pt>
                <c:pt idx="7">
                  <c:v>130.5</c:v>
                </c:pt>
                <c:pt idx="8">
                  <c:v>122.25</c:v>
                </c:pt>
                <c:pt idx="9">
                  <c:v>127.5</c:v>
                </c:pt>
              </c:numCache>
            </c:numRef>
          </c:val>
          <c:smooth val="0"/>
        </c:ser>
        <c:ser>
          <c:idx val="2"/>
          <c:order val="2"/>
          <c:tx>
            <c:v>Scaled3123</c:v>
          </c:tx>
          <c:cat>
            <c:numRef>
              <c:f>Sheet1!$A$2:$A$11</c:f>
              <c:numCache>
                <c:formatCode>General</c:formatCode>
                <c:ptCount val="10"/>
                <c:pt idx="0">
                  <c:v>500.0</c:v>
                </c:pt>
                <c:pt idx="1">
                  <c:v>1000.0</c:v>
                </c:pt>
                <c:pt idx="2">
                  <c:v>1500.0</c:v>
                </c:pt>
                <c:pt idx="3">
                  <c:v>2000.0</c:v>
                </c:pt>
                <c:pt idx="4">
                  <c:v>2500.0</c:v>
                </c:pt>
                <c:pt idx="5">
                  <c:v>3000.0</c:v>
                </c:pt>
                <c:pt idx="6">
                  <c:v>3500.0</c:v>
                </c:pt>
                <c:pt idx="7">
                  <c:v>4000.0</c:v>
                </c:pt>
                <c:pt idx="8">
                  <c:v>4500.0</c:v>
                </c:pt>
                <c:pt idx="9">
                  <c:v>5000.0</c:v>
                </c:pt>
              </c:numCache>
            </c:num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82.5</c:v>
                </c:pt>
                <c:pt idx="1">
                  <c:v>112.5</c:v>
                </c:pt>
                <c:pt idx="2">
                  <c:v>90.0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67.5</c:v>
                </c:pt>
                <c:pt idx="7">
                  <c:v>135.0</c:v>
                </c:pt>
                <c:pt idx="8">
                  <c:v>82.5</c:v>
                </c:pt>
                <c:pt idx="9">
                  <c:v>82.5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2107624"/>
        <c:axId val="-2126609400"/>
      </c:lineChart>
      <c:catAx>
        <c:axId val="-2122107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26609400"/>
        <c:crosses val="autoZero"/>
        <c:auto val="1"/>
        <c:lblAlgn val="ctr"/>
        <c:lblOffset val="100"/>
        <c:noMultiLvlLbl val="1"/>
      </c:catAx>
      <c:valAx>
        <c:axId val="-2126609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21076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69BECD9-90D1-4B54-B299-73DDA212BA63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5900EF6-2A53-4CED-A527-D69980BA4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4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8D60080-07FA-43DD-A576-40C50AE9A3DA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57609E8-C28E-4B79-AA57-D3FD3E5A6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diamonds we sourced were from the </a:t>
            </a:r>
            <a:r>
              <a:rPr lang="en-US" dirty="0" err="1" smtClean="0"/>
              <a:t>Marange</a:t>
            </a:r>
            <a:r>
              <a:rPr lang="en-US" dirty="0" smtClean="0"/>
              <a:t> deposit in Zimbabwe…</a:t>
            </a:r>
          </a:p>
          <a:p>
            <a:r>
              <a:rPr lang="en-US" dirty="0" smtClean="0"/>
              <a:t>And of interest to us they … *H clouds*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09E8-C28E-4B79-AA57-D3FD3E5A68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Associated with infrared defect at 3107 cm</a:t>
            </a:r>
            <a:r>
              <a:rPr lang="en-US" sz="1200" baseline="30000" dirty="0" smtClean="0"/>
              <a:t>-1</a:t>
            </a:r>
          </a:p>
          <a:p>
            <a:r>
              <a:rPr lang="en-US" dirty="0" smtClean="0"/>
              <a:t>Which we’ll be returning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09E8-C28E-4B79-AA57-D3FD3E5A68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39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the visible damage in the IR/PL 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09E8-C28E-4B79-AA57-D3FD3E5A68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spectrum</a:t>
            </a:r>
            <a:r>
              <a:rPr lang="en-US" baseline="0" dirty="0" smtClean="0"/>
              <a:t> from a hydrogen rich part of the sample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09E8-C28E-4B79-AA57-D3FD3E5A6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0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edge scattering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09E8-C28E-4B79-AA57-D3FD3E5A6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57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Neutral form of defect, the negative H2 was not detected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09E8-C28E-4B79-AA57-D3FD3E5A68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79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this defect was elevated in H rich areas rather than in H poor areas, it</a:t>
            </a:r>
            <a:r>
              <a:rPr lang="en-US" baseline="0" dirty="0" smtClean="0"/>
              <a:t> is unlikely to have contributed to formation of N3VH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609E8-C28E-4B79-AA57-D3FD3E5A68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9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23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0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1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13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0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05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6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28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537C5-E486-47D1-A992-FD6DD5CA62C4}" type="datetimeFigureOut">
              <a:rPr lang="en-US" smtClean="0"/>
              <a:t>10/19/14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FF099-5480-48A4-B72E-7CE005D1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8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2.wdp"/><Relationship Id="rId5" Type="http://schemas.openxmlformats.org/officeDocument/2006/relationships/image" Target="../media/image7.jpeg"/><Relationship Id="rId6" Type="http://schemas.microsoft.com/office/2007/relationships/hdphoto" Target="../media/hdphoto3.wdp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microsoft.com/office/2007/relationships/hdphoto" Target="../media/hdphoto8.wdp"/><Relationship Id="rId13" Type="http://schemas.openxmlformats.org/officeDocument/2006/relationships/image" Target="../media/image15.png"/><Relationship Id="rId14" Type="http://schemas.microsoft.com/office/2007/relationships/hdphoto" Target="../media/hdphoto9.wdp"/><Relationship Id="rId15" Type="http://schemas.openxmlformats.org/officeDocument/2006/relationships/image" Target="../media/image16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microsoft.com/office/2007/relationships/hdphoto" Target="../media/hdphoto4.wdp"/><Relationship Id="rId5" Type="http://schemas.openxmlformats.org/officeDocument/2006/relationships/image" Target="../media/image11.png"/><Relationship Id="rId6" Type="http://schemas.microsoft.com/office/2007/relationships/hdphoto" Target="../media/hdphoto5.wdp"/><Relationship Id="rId7" Type="http://schemas.openxmlformats.org/officeDocument/2006/relationships/image" Target="../media/image12.png"/><Relationship Id="rId8" Type="http://schemas.microsoft.com/office/2007/relationships/hdphoto" Target="../media/hdphoto6.wdp"/><Relationship Id="rId9" Type="http://schemas.openxmlformats.org/officeDocument/2006/relationships/image" Target="../media/image13.png"/><Relationship Id="rId10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1" Type="http://schemas.microsoft.com/office/2007/relationships/hdphoto" Target="../media/hdphoto15.wdp"/><Relationship Id="rId12" Type="http://schemas.openxmlformats.org/officeDocument/2006/relationships/image" Target="../media/image23.png"/><Relationship Id="rId13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11.wdp"/><Relationship Id="rId4" Type="http://schemas.openxmlformats.org/officeDocument/2006/relationships/image" Target="../media/image19.png"/><Relationship Id="rId5" Type="http://schemas.microsoft.com/office/2007/relationships/hdphoto" Target="../media/hdphoto12.wdp"/><Relationship Id="rId6" Type="http://schemas.openxmlformats.org/officeDocument/2006/relationships/image" Target="../media/image20.png"/><Relationship Id="rId7" Type="http://schemas.microsoft.com/office/2007/relationships/hdphoto" Target="../media/hdphoto13.wdp"/><Relationship Id="rId8" Type="http://schemas.openxmlformats.org/officeDocument/2006/relationships/image" Target="../media/image21.png"/><Relationship Id="rId9" Type="http://schemas.microsoft.com/office/2007/relationships/hdphoto" Target="../media/hdphoto14.wdp"/><Relationship Id="rId10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2762250"/>
          </a:xfrm>
        </p:spPr>
        <p:txBody>
          <a:bodyPr>
            <a:normAutofit fontScale="90000"/>
          </a:bodyPr>
          <a:lstStyle/>
          <a:p>
            <a:r>
              <a:rPr lang="en-US" dirty="0"/>
              <a:t>SPATIAL CORRELATION OF INFRARED AND PL OPTICAL CENTERS IN HYDROGEN-RICH DIAMONDS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Troy </a:t>
            </a:r>
            <a:r>
              <a:rPr lang="en-US" dirty="0" err="1" smtClean="0">
                <a:solidFill>
                  <a:schemeClr val="tx1"/>
                </a:solidFill>
              </a:rPr>
              <a:t>Ardon</a:t>
            </a:r>
            <a:r>
              <a:rPr lang="en-US" dirty="0" smtClean="0">
                <a:solidFill>
                  <a:schemeClr val="tx1"/>
                </a:solidFill>
              </a:rPr>
              <a:t> and Sally Eaton-</a:t>
            </a:r>
            <a:r>
              <a:rPr lang="en-US" dirty="0" err="1" smtClean="0">
                <a:solidFill>
                  <a:schemeClr val="tx1"/>
                </a:solidFill>
              </a:rPr>
              <a:t>Magaña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Gemological Institute of America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Carlsbad, CA USA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16" descr="GIA_sig1_laboratory no bkg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19750"/>
            <a:ext cx="262413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75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3612411" y="3833036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00B050"/>
                </a:solidFill>
              </a:rPr>
              <a:t>H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088411" y="38330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4" name="TextBox 63"/>
          <p:cNvSpPr txBox="1"/>
          <p:nvPr/>
        </p:nvSpPr>
        <p:spPr>
          <a:xfrm>
            <a:off x="533400" y="38330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5" name="TextBox 64"/>
          <p:cNvSpPr txBox="1"/>
          <p:nvPr/>
        </p:nvSpPr>
        <p:spPr>
          <a:xfrm>
            <a:off x="5060211" y="38288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6" name="TextBox 65"/>
          <p:cNvSpPr txBox="1"/>
          <p:nvPr/>
        </p:nvSpPr>
        <p:spPr>
          <a:xfrm>
            <a:off x="3612411" y="512427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7" name="TextBox 66"/>
          <p:cNvSpPr txBox="1"/>
          <p:nvPr/>
        </p:nvSpPr>
        <p:spPr>
          <a:xfrm>
            <a:off x="2088411" y="51242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8" name="TextBox 67"/>
          <p:cNvSpPr txBox="1"/>
          <p:nvPr/>
        </p:nvSpPr>
        <p:spPr>
          <a:xfrm>
            <a:off x="533400" y="51242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9" name="TextBox 68"/>
          <p:cNvSpPr txBox="1"/>
          <p:nvPr/>
        </p:nvSpPr>
        <p:spPr>
          <a:xfrm>
            <a:off x="5060211" y="5120105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70" name="TextBox 69"/>
          <p:cNvSpPr txBox="1"/>
          <p:nvPr/>
        </p:nvSpPr>
        <p:spPr>
          <a:xfrm>
            <a:off x="3612411" y="1242236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088411" y="12422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72" name="TextBox 71"/>
          <p:cNvSpPr txBox="1"/>
          <p:nvPr/>
        </p:nvSpPr>
        <p:spPr>
          <a:xfrm>
            <a:off x="533400" y="12422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73" name="TextBox 72"/>
          <p:cNvSpPr txBox="1"/>
          <p:nvPr/>
        </p:nvSpPr>
        <p:spPr>
          <a:xfrm>
            <a:off x="5060211" y="12380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74" name="TextBox 73"/>
          <p:cNvSpPr txBox="1"/>
          <p:nvPr/>
        </p:nvSpPr>
        <p:spPr>
          <a:xfrm>
            <a:off x="3612411" y="253347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88411" y="25334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3400" y="25334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77" name="TextBox 76"/>
          <p:cNvSpPr txBox="1"/>
          <p:nvPr/>
        </p:nvSpPr>
        <p:spPr>
          <a:xfrm>
            <a:off x="5060211" y="2529305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295400" y="-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3107 cm</a:t>
            </a:r>
            <a:r>
              <a:rPr lang="en-US" sz="7200" baseline="30000" dirty="0" smtClean="0"/>
              <a:t>-1</a:t>
            </a:r>
            <a:r>
              <a:rPr lang="en-US" sz="7200" dirty="0" smtClean="0"/>
              <a:t> Defect</a:t>
            </a:r>
            <a:endParaRPr lang="en-US" sz="7200" dirty="0"/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1371600" y="18424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371600" y="313363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1371600" y="44332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1371600" y="572851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920630" y="18424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2920630" y="313363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2920630" y="44332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920630" y="572851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419600" y="18424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4419600" y="313363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4419600" y="44332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4419600" y="572851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869211" y="22796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2469411" y="22796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3993411" y="227966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450736" y="227965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869211" y="35369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469411" y="35369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3993411" y="353696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450736" y="353695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821586" y="485141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421786" y="485141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945786" y="485141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5403111" y="485140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6477000" y="1828800"/>
            <a:ext cx="220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 </a:t>
            </a:r>
            <a:r>
              <a:rPr lang="en-US" sz="2800" dirty="0"/>
              <a:t>=</a:t>
            </a:r>
            <a:r>
              <a:rPr lang="en-US" sz="2800" dirty="0" smtClean="0"/>
              <a:t> Carbon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N</a:t>
            </a:r>
            <a:r>
              <a:rPr lang="en-US" sz="2800" dirty="0" smtClean="0"/>
              <a:t> = Nitrogen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800" dirty="0" smtClean="0"/>
              <a:t> = Vacancy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H</a:t>
            </a:r>
            <a:r>
              <a:rPr lang="en-US" sz="2800" dirty="0" smtClean="0"/>
              <a:t> = Hydrogen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89519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Temperature Variance of IR Defects</a:t>
            </a:r>
            <a:endParaRPr lang="en-US" dirty="0"/>
          </a:p>
        </p:txBody>
      </p:sp>
      <p:pic>
        <p:nvPicPr>
          <p:cNvPr id="3076" name="Picture 4" descr="Mar01NoHeatAagg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9863" r="1671" b="16623"/>
          <a:stretch>
            <a:fillRect/>
          </a:stretch>
        </p:blipFill>
        <p:spPr bwMode="auto">
          <a:xfrm>
            <a:off x="1447800" y="1219200"/>
            <a:ext cx="2743200" cy="24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7" name="Picture 5" descr="Mar01After1000_Aagg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8" t="5508" r="848" b="12700"/>
          <a:stretch>
            <a:fillRect/>
          </a:stretch>
        </p:blipFill>
        <p:spPr bwMode="auto">
          <a:xfrm>
            <a:off x="1447800" y="3886200"/>
            <a:ext cx="27514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8" name="Picture 6" descr="Mar01NoHeat31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t="10252" r="1187" b="16832"/>
          <a:stretch>
            <a:fillRect/>
          </a:stretch>
        </p:blipFill>
        <p:spPr bwMode="auto">
          <a:xfrm>
            <a:off x="4659124" y="1249198"/>
            <a:ext cx="2743200" cy="245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9" name="Picture 7" descr="Mar01After1000_31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t="5508" r="169" b="12395"/>
          <a:stretch>
            <a:fillRect/>
          </a:stretch>
        </p:blipFill>
        <p:spPr bwMode="auto">
          <a:xfrm>
            <a:off x="4659124" y="3886200"/>
            <a:ext cx="2724131" cy="272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6959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Nitrogen (1280 cm</a:t>
            </a:r>
            <a:r>
              <a:rPr lang="en-US" sz="2800" baseline="30000" dirty="0" smtClean="0"/>
              <a:t>-1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735324" y="6858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3107 cm</a:t>
            </a:r>
            <a:r>
              <a:rPr lang="en-US" sz="2800" baseline="30000" dirty="0" smtClean="0"/>
              <a:t>-1</a:t>
            </a:r>
            <a:r>
              <a:rPr lang="en-US" sz="2800" dirty="0" smtClean="0"/>
              <a:t> Defect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06758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Natural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457200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After 1000</a:t>
            </a:r>
            <a:r>
              <a:rPr lang="en-US" sz="2800" baseline="30000" dirty="0" smtClean="0"/>
              <a:t>o</a:t>
            </a:r>
            <a:r>
              <a:rPr lang="en-US" sz="2800" dirty="0" smtClean="0"/>
              <a:t>C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240524" y="1219200"/>
            <a:ext cx="381000" cy="5388418"/>
          </a:xfrm>
          <a:prstGeom prst="rect">
            <a:avLst/>
          </a:prstGeom>
          <a:gradFill>
            <a:gsLst>
              <a:gs pos="0">
                <a:srgbClr val="FF0000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0B0F0"/>
              </a:gs>
              <a:gs pos="100000">
                <a:srgbClr val="00206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83324" y="6324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83324" y="370691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83324" y="11546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7489051" y="3570129"/>
            <a:ext cx="278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Absorbance (</a:t>
            </a:r>
            <a:r>
              <a:rPr lang="en-US" sz="2800" dirty="0" err="1" smtClean="0"/>
              <a:t>a.u</a:t>
            </a:r>
            <a:r>
              <a:rPr lang="en-US" sz="2800" dirty="0" smtClean="0"/>
              <a:t>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9312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Mechanisms for Formation of N</a:t>
            </a:r>
            <a:r>
              <a:rPr lang="en-US" baseline="-25000" dirty="0" smtClean="0"/>
              <a:t>3</a:t>
            </a:r>
            <a:r>
              <a:rPr lang="en-US" dirty="0" smtClean="0"/>
              <a:t>VH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82596" y="1757915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375905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7725" y="3759053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2196" y="1757915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375905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75905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0900" y="1750827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1750828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5919" y="24309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30480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800" y="556259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4800" y="5562598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5486400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+</a:t>
            </a:r>
            <a:endParaRPr lang="en-US" sz="4800" dirty="0"/>
          </a:p>
        </p:txBody>
      </p:sp>
      <p:sp>
        <p:nvSpPr>
          <p:cNvPr id="26" name="TextBox 25"/>
          <p:cNvSpPr txBox="1"/>
          <p:nvPr/>
        </p:nvSpPr>
        <p:spPr>
          <a:xfrm>
            <a:off x="2751888" y="3690268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+</a:t>
            </a:r>
            <a:endParaRPr lang="en-US" sz="4800" dirty="0"/>
          </a:p>
        </p:txBody>
      </p:sp>
      <p:sp>
        <p:nvSpPr>
          <p:cNvPr id="27" name="TextBox 26"/>
          <p:cNvSpPr txBox="1"/>
          <p:nvPr/>
        </p:nvSpPr>
        <p:spPr>
          <a:xfrm>
            <a:off x="2781300" y="1691044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+</a:t>
            </a:r>
            <a:endParaRPr lang="en-US" sz="4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1938024" y="2147951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89744" y="2137320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95400" y="414005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66900" y="414005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86200" y="596326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1600200" y="379715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171950" y="249841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10581" y="55551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20181" y="55551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0981" y="55551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258181" y="593615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829681" y="593615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277100" y="374121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86700" y="374121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67500" y="374121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77100" y="303016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124700" y="412221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696200" y="412221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7429500" y="377931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277100" y="4434455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7433131" y="4501915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953000" y="2460319"/>
            <a:ext cx="1447800" cy="111736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962400" y="4149298"/>
            <a:ext cx="24384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876800" y="4724400"/>
            <a:ext cx="1524000" cy="1177498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86400" y="2393644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53000" y="36208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486400" y="46482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714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Tracked peaks of known structure, H3 (503.2 nm), NV</a:t>
            </a:r>
            <a:r>
              <a:rPr lang="en-US" baseline="30000" dirty="0" smtClean="0"/>
              <a:t>- </a:t>
            </a:r>
            <a:r>
              <a:rPr lang="en-US" dirty="0" smtClean="0"/>
              <a:t>(637.5 nm), H2 (986.2 nm)</a:t>
            </a:r>
          </a:p>
          <a:p>
            <a:r>
              <a:rPr lang="en-US" dirty="0" smtClean="0"/>
              <a:t>Tracked peaks of unknown structure </a:t>
            </a:r>
            <a:r>
              <a:rPr lang="en-US" dirty="0" smtClean="0"/>
              <a:t>at 523.5</a:t>
            </a:r>
            <a:r>
              <a:rPr lang="en-US" dirty="0"/>
              <a:t>, 612.4, 700.5, </a:t>
            </a:r>
            <a:r>
              <a:rPr lang="en-US" dirty="0" smtClean="0"/>
              <a:t>926, and 948 nm</a:t>
            </a:r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defects </a:t>
            </a:r>
            <a:r>
              <a:rPr lang="en-US" dirty="0" smtClean="0"/>
              <a:t>correlated </a:t>
            </a:r>
            <a:r>
              <a:rPr lang="en-US" dirty="0"/>
              <a:t>with hydrogen rich </a:t>
            </a:r>
            <a:r>
              <a:rPr lang="en-US" dirty="0" smtClean="0"/>
              <a:t>areas</a:t>
            </a:r>
          </a:p>
          <a:p>
            <a:r>
              <a:rPr lang="en-US" dirty="0" smtClean="0"/>
              <a:t>Largest increase in defect concentration between 600</a:t>
            </a:r>
            <a:r>
              <a:rPr lang="en-US" baseline="30000" dirty="0"/>
              <a:t>o</a:t>
            </a:r>
            <a:r>
              <a:rPr lang="en-US" dirty="0"/>
              <a:t>C </a:t>
            </a:r>
            <a:r>
              <a:rPr lang="en-US" dirty="0" smtClean="0"/>
              <a:t>and 800</a:t>
            </a:r>
            <a:r>
              <a:rPr lang="en-US" baseline="30000" dirty="0" smtClean="0"/>
              <a:t>o</a:t>
            </a:r>
            <a:r>
              <a:rPr lang="en-US" dirty="0" smtClean="0"/>
              <a:t>C (temperature range when vacancies become mobile)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02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828869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382887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578589" y="382887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824704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5120103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2133600" y="5120104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578589" y="5120104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5115938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1238069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3600" y="123807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4" name="TextBox 13"/>
          <p:cNvSpPr txBox="1"/>
          <p:nvPr/>
        </p:nvSpPr>
        <p:spPr>
          <a:xfrm>
            <a:off x="578589" y="123807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1233904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6" name="TextBox 15"/>
          <p:cNvSpPr txBox="1"/>
          <p:nvPr/>
        </p:nvSpPr>
        <p:spPr>
          <a:xfrm>
            <a:off x="3657600" y="2529303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2529304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589" y="2529304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9" name="TextBox 18"/>
          <p:cNvSpPr txBox="1"/>
          <p:nvPr/>
        </p:nvSpPr>
        <p:spPr>
          <a:xfrm>
            <a:off x="5105400" y="2525138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12189" y="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N3 Defect</a:t>
            </a:r>
            <a:endParaRPr lang="en-US" sz="72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416789" y="1838234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416789" y="3129468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16789" y="4429034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416789" y="5724344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965819" y="1838234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965819" y="3129468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965819" y="4429034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965819" y="5724344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464789" y="1838234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464789" y="3129468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464789" y="4429034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464789" y="5724344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14400" y="2275494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514600" y="2275494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38600" y="2275493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495925" y="2275492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4400" y="3532794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514600" y="3532794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38600" y="3532793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495925" y="3532792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66775" y="4847244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466975" y="4847244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990975" y="4847243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448300" y="4847242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6477000" y="1828800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 </a:t>
            </a:r>
            <a:r>
              <a:rPr lang="en-US" sz="2800" dirty="0"/>
              <a:t>=</a:t>
            </a:r>
            <a:r>
              <a:rPr lang="en-US" sz="2800" dirty="0" smtClean="0"/>
              <a:t> Carbon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N</a:t>
            </a:r>
            <a:r>
              <a:rPr lang="en-US" sz="2800" dirty="0" smtClean="0"/>
              <a:t> = Nitrogen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800" dirty="0" smtClean="0"/>
              <a:t> = Vacancy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9400" y="3532792"/>
            <a:ext cx="1905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observed in either H-rich or H-poor areas, therefore not a contributor to N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VH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501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Mechanisms for Formation of N</a:t>
            </a:r>
            <a:r>
              <a:rPr lang="en-US" baseline="-25000" dirty="0" smtClean="0"/>
              <a:t>3</a:t>
            </a:r>
            <a:r>
              <a:rPr lang="en-US" dirty="0" smtClean="0"/>
              <a:t>VH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82596" y="1757915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375905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7725" y="3759053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2196" y="1757915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375905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75905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0900" y="1750827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1750828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5919" y="24309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30480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800" y="556259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4800" y="5562598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5486400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+</a:t>
            </a:r>
            <a:endParaRPr lang="en-US" sz="4800" dirty="0"/>
          </a:p>
        </p:txBody>
      </p:sp>
      <p:sp>
        <p:nvSpPr>
          <p:cNvPr id="26" name="TextBox 25"/>
          <p:cNvSpPr txBox="1"/>
          <p:nvPr/>
        </p:nvSpPr>
        <p:spPr>
          <a:xfrm>
            <a:off x="2751888" y="3690268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+</a:t>
            </a:r>
            <a:endParaRPr lang="en-US" sz="4800" dirty="0"/>
          </a:p>
        </p:txBody>
      </p:sp>
      <p:sp>
        <p:nvSpPr>
          <p:cNvPr id="27" name="TextBox 26"/>
          <p:cNvSpPr txBox="1"/>
          <p:nvPr/>
        </p:nvSpPr>
        <p:spPr>
          <a:xfrm>
            <a:off x="2781300" y="1691044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+</a:t>
            </a:r>
            <a:endParaRPr lang="en-US" sz="4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1938024" y="2147951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89744" y="2137320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95400" y="414005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66900" y="414005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86200" y="596326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1600200" y="379715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171950" y="249841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10581" y="55551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20181" y="55551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0981" y="55551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258181" y="593615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829681" y="593615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277100" y="374121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86700" y="374121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67500" y="374121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77100" y="303016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124700" y="412221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696200" y="412221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7429500" y="377931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277100" y="4434455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7433131" y="4501915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953000" y="2460319"/>
            <a:ext cx="1447800" cy="111736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962400" y="4149298"/>
            <a:ext cx="24384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876800" y="4724400"/>
            <a:ext cx="1524000" cy="1177498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86400" y="2393644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53000" y="36208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486400" y="46482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81000" y="3657600"/>
            <a:ext cx="381000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81000" y="3657600"/>
            <a:ext cx="381000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6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827676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382767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578589" y="382767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82351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511891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2133600" y="511891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578589" y="511891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5114745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1236876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3" name="TextBox 12"/>
          <p:cNvSpPr txBox="1"/>
          <p:nvPr/>
        </p:nvSpPr>
        <p:spPr>
          <a:xfrm>
            <a:off x="2133600" y="123687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4" name="TextBox 13"/>
          <p:cNvSpPr txBox="1"/>
          <p:nvPr/>
        </p:nvSpPr>
        <p:spPr>
          <a:xfrm>
            <a:off x="578589" y="123687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5" name="TextBox 14"/>
          <p:cNvSpPr txBox="1"/>
          <p:nvPr/>
        </p:nvSpPr>
        <p:spPr>
          <a:xfrm>
            <a:off x="5105400" y="123271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6" name="TextBox 15"/>
          <p:cNvSpPr txBox="1"/>
          <p:nvPr/>
        </p:nvSpPr>
        <p:spPr>
          <a:xfrm>
            <a:off x="3657600" y="252811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252811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589" y="252811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9" name="TextBox 18"/>
          <p:cNvSpPr txBox="1"/>
          <p:nvPr/>
        </p:nvSpPr>
        <p:spPr>
          <a:xfrm>
            <a:off x="5105400" y="2523945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12189" y="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H</a:t>
            </a:r>
            <a:r>
              <a:rPr lang="en-US" sz="7200" dirty="0" smtClean="0"/>
              <a:t>3 Defect</a:t>
            </a:r>
            <a:endParaRPr lang="en-US" sz="72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416789" y="183704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416789" y="312827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416789" y="442784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416789" y="572315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965819" y="183704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965819" y="312827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965819" y="442784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965819" y="572315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464789" y="183704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464789" y="312827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464789" y="442784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464789" y="572315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14400" y="227430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514600" y="227430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38600" y="227430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495925" y="227429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4400" y="353160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514600" y="353160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38600" y="353160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495925" y="353159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66775" y="484605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466975" y="484605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990975" y="484605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448300" y="484604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477000" y="1828800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 </a:t>
            </a:r>
            <a:r>
              <a:rPr lang="en-US" sz="2800" dirty="0"/>
              <a:t>=</a:t>
            </a:r>
            <a:r>
              <a:rPr lang="en-US" sz="2800" dirty="0" smtClean="0"/>
              <a:t> Carbon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N</a:t>
            </a:r>
            <a:r>
              <a:rPr lang="en-US" sz="2800" dirty="0" smtClean="0"/>
              <a:t> = Nitrogen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800" dirty="0" smtClean="0"/>
              <a:t> = Vacancy</a:t>
            </a:r>
          </a:p>
        </p:txBody>
      </p:sp>
    </p:spTree>
    <p:extLst>
      <p:ext uri="{BB962C8B-B14F-4D97-AF65-F5344CB8AC3E}">
        <p14:creationId xmlns:p14="http://schemas.microsoft.com/office/powerpoint/2010/main" val="348296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00" y="25275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H3 Area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 rot="10800000">
            <a:off x="8248650" y="1143000"/>
            <a:ext cx="266700" cy="5105400"/>
          </a:xfrm>
          <a:prstGeom prst="rect">
            <a:avLst/>
          </a:prstGeom>
          <a:gradFill>
            <a:gsLst>
              <a:gs pos="28000">
                <a:srgbClr val="00B0F0"/>
              </a:gs>
              <a:gs pos="0">
                <a:srgbClr val="A603AB"/>
              </a:gs>
              <a:gs pos="14000">
                <a:srgbClr val="0819FB"/>
              </a:gs>
              <a:gs pos="40000">
                <a:srgbClr val="1A8D48"/>
              </a:gs>
              <a:gs pos="52000">
                <a:srgbClr val="FFFF00"/>
              </a:gs>
              <a:gs pos="68000">
                <a:srgbClr val="EE3F17"/>
              </a:gs>
              <a:gs pos="100000">
                <a:srgbClr val="9200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6947178" y="3194328"/>
            <a:ext cx="223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Intensity (</a:t>
            </a:r>
            <a:r>
              <a:rPr lang="en-US" dirty="0" err="1" smtClean="0"/>
              <a:t>arb</a:t>
            </a:r>
            <a:r>
              <a:rPr lang="en-US" dirty="0" smtClean="0"/>
              <a:t>. units)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34400" y="594729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534400" y="100488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1.20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96300" y="3401735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0.60</a:t>
            </a:r>
            <a:endParaRPr lang="en-US" dirty="0"/>
          </a:p>
        </p:txBody>
      </p:sp>
      <p:pic>
        <p:nvPicPr>
          <p:cNvPr id="1398" name="Picture 374" descr="C:\Users\tardon\Pictures\Picture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7" b="81633" l="22500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260" r="24298" b="9383"/>
          <a:stretch/>
        </p:blipFill>
        <p:spPr bwMode="auto">
          <a:xfrm>
            <a:off x="266700" y="915710"/>
            <a:ext cx="230505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571500" y="3173135"/>
            <a:ext cx="1905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71500" y="1344335"/>
            <a:ext cx="0" cy="1828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24100" y="3173135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466850" y="3173134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526851" y="2223613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525063" y="1452086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6" name="TextBox 1375"/>
          <p:cNvSpPr txBox="1"/>
          <p:nvPr/>
        </p:nvSpPr>
        <p:spPr>
          <a:xfrm>
            <a:off x="372663" y="3108543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1333500" y="3202900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176462" y="3202900"/>
            <a:ext cx="300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6463" y="2104846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6463" y="1342788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1377" name="TextBox 1376"/>
          <p:cNvSpPr txBox="1"/>
          <p:nvPr/>
        </p:nvSpPr>
        <p:spPr>
          <a:xfrm>
            <a:off x="1104900" y="340173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  <p:sp>
        <p:nvSpPr>
          <p:cNvPr id="1378" name="TextBox 1377"/>
          <p:cNvSpPr txBox="1"/>
          <p:nvPr/>
        </p:nvSpPr>
        <p:spPr>
          <a:xfrm rot="16200000">
            <a:off x="-445174" y="1844278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(mm)</a:t>
            </a:r>
            <a:endParaRPr lang="en-US" dirty="0"/>
          </a:p>
        </p:txBody>
      </p:sp>
      <p:grpSp>
        <p:nvGrpSpPr>
          <p:cNvPr id="1383" name="Group 1382"/>
          <p:cNvGrpSpPr/>
          <p:nvPr/>
        </p:nvGrpSpPr>
        <p:grpSpPr>
          <a:xfrm>
            <a:off x="2493371" y="972860"/>
            <a:ext cx="2647395" cy="2571750"/>
            <a:chOff x="2481817" y="1004888"/>
            <a:chExt cx="2647395" cy="2571750"/>
          </a:xfrm>
        </p:grpSpPr>
        <p:pic>
          <p:nvPicPr>
            <p:cNvPr id="1399" name="Picture 375" descr="C:\Users\tardon\Pictures\Picture3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51" b="81020" l="22500" r="751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6" t="3828" r="22100" b="10048"/>
            <a:stretch/>
          </p:blipFill>
          <p:spPr bwMode="auto">
            <a:xfrm>
              <a:off x="2738437" y="1004888"/>
              <a:ext cx="2390775" cy="257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3072366" y="3200399"/>
              <a:ext cx="1905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072366" y="1371599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824966" y="3200399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967716" y="3200398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27717" y="2250877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3025929" y="1479350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2873529" y="3135807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834366" y="3230164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77328" y="3230164"/>
              <a:ext cx="300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97329" y="2132110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97329" y="1370052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2055692" y="1871542"/>
              <a:ext cx="1221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 (mm)</a:t>
              </a:r>
              <a:endParaRPr lang="en-US" dirty="0"/>
            </a:p>
          </p:txBody>
        </p:sp>
      </p:grpSp>
      <p:grpSp>
        <p:nvGrpSpPr>
          <p:cNvPr id="1384" name="Group 1383"/>
          <p:cNvGrpSpPr/>
          <p:nvPr/>
        </p:nvGrpSpPr>
        <p:grpSpPr>
          <a:xfrm>
            <a:off x="5140767" y="942975"/>
            <a:ext cx="2606748" cy="2801144"/>
            <a:chOff x="5013252" y="942975"/>
            <a:chExt cx="2606748" cy="2801144"/>
          </a:xfrm>
        </p:grpSpPr>
        <p:pic>
          <p:nvPicPr>
            <p:cNvPr id="1400" name="Picture 376" descr="C:\Users\tardon\Pictures\Picture4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39" b="86354" l="23438" r="751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2" t="2109" r="23810" b="4284"/>
            <a:stretch/>
          </p:blipFill>
          <p:spPr bwMode="auto">
            <a:xfrm>
              <a:off x="5334000" y="942975"/>
              <a:ext cx="2286000" cy="2801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1" name="Straight Connector 60"/>
            <p:cNvCxnSpPr/>
            <p:nvPr/>
          </p:nvCxnSpPr>
          <p:spPr>
            <a:xfrm>
              <a:off x="5603801" y="3200400"/>
              <a:ext cx="1905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603801" y="1371600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356401" y="3200400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499151" y="3200399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559152" y="2250878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5557364" y="1479351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5404964" y="3135808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365801" y="3230165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208763" y="3230165"/>
              <a:ext cx="300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328764" y="2132111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28764" y="1370053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200000">
              <a:off x="4587127" y="1871543"/>
              <a:ext cx="1221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 (mm)</a:t>
              </a:r>
              <a:endParaRPr lang="en-US" dirty="0"/>
            </a:p>
          </p:txBody>
        </p:sp>
      </p:grpSp>
      <p:grpSp>
        <p:nvGrpSpPr>
          <p:cNvPr id="1381" name="Group 1380"/>
          <p:cNvGrpSpPr/>
          <p:nvPr/>
        </p:nvGrpSpPr>
        <p:grpSpPr>
          <a:xfrm>
            <a:off x="5148152" y="3870607"/>
            <a:ext cx="2587698" cy="2624931"/>
            <a:chOff x="4956102" y="4061619"/>
            <a:chExt cx="2587698" cy="2624931"/>
          </a:xfrm>
        </p:grpSpPr>
        <p:pic>
          <p:nvPicPr>
            <p:cNvPr id="1403" name="Picture 379" descr="C:\Users\tardon\Pictures\Picture7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1837" b="82245" l="22500" r="71406">
                          <a14:foregroundMark x1="67031" y1="62653" x2="67031" y2="62653"/>
                          <a14:foregroundMark x1="66563" y1="70000" x2="66563" y2="70000"/>
                          <a14:foregroundMark x1="66250" y1="45510" x2="66250" y2="45510"/>
                          <a14:foregroundMark x1="62344" y1="45102" x2="62344" y2="45102"/>
                          <a14:foregroundMark x1="58750" y1="45510" x2="58750" y2="45510"/>
                          <a14:foregroundMark x1="54531" y1="45102" x2="54531" y2="45102"/>
                          <a14:foregroundMark x1="50156" y1="45918" x2="50156" y2="45918"/>
                          <a14:foregroundMark x1="46563" y1="44898" x2="46563" y2="44898"/>
                          <a14:foregroundMark x1="42813" y1="45102" x2="42813" y2="45102"/>
                          <a14:foregroundMark x1="43594" y1="40816" x2="43594" y2="40816"/>
                          <a14:foregroundMark x1="47188" y1="39184" x2="47188" y2="39184"/>
                          <a14:foregroundMark x1="51406" y1="39796" x2="51406" y2="39796"/>
                          <a14:foregroundMark x1="55000" y1="39388" x2="55000" y2="39388"/>
                          <a14:foregroundMark x1="59219" y1="40000" x2="59219" y2="40000"/>
                          <a14:foregroundMark x1="62187" y1="39796" x2="62187" y2="39796"/>
                          <a14:foregroundMark x1="66719" y1="39796" x2="66719" y2="39796"/>
                          <a14:foregroundMark x1="66094" y1="36327" x2="66094" y2="36327"/>
                          <a14:foregroundMark x1="62187" y1="34286" x2="62187" y2="34286"/>
                          <a14:foregroundMark x1="58281" y1="34286" x2="58281" y2="34286"/>
                          <a14:foregroundMark x1="54375" y1="34694" x2="54375" y2="34694"/>
                          <a14:foregroundMark x1="50000" y1="34694" x2="50000" y2="34694"/>
                          <a14:foregroundMark x1="46719" y1="34286" x2="46719" y2="34286"/>
                          <a14:foregroundMark x1="47188" y1="23265" x2="47188" y2="23265"/>
                          <a14:foregroundMark x1="51094" y1="23265" x2="51094" y2="23265"/>
                          <a14:foregroundMark x1="51094" y1="29796" x2="51094" y2="29796"/>
                          <a14:foregroundMark x1="55313" y1="28980" x2="55313" y2="28980"/>
                          <a14:foregroundMark x1="54844" y1="24694" x2="54844" y2="24694"/>
                          <a14:foregroundMark x1="58750" y1="23878" x2="58750" y2="23878"/>
                          <a14:foregroundMark x1="58906" y1="29184" x2="58906" y2="29184"/>
                          <a14:foregroundMark x1="62656" y1="28571" x2="62656" y2="28571"/>
                          <a14:foregroundMark x1="62656" y1="25510" x2="62656" y2="25510"/>
                          <a14:foregroundMark x1="65156" y1="23878" x2="65156" y2="23878"/>
                          <a14:foregroundMark x1="66719" y1="29184" x2="66719" y2="29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8" t="3216" r="24664" b="8878"/>
            <a:stretch/>
          </p:blipFill>
          <p:spPr bwMode="auto">
            <a:xfrm>
              <a:off x="5257800" y="4061619"/>
              <a:ext cx="2286000" cy="2624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7" name="Straight Connector 96"/>
            <p:cNvCxnSpPr/>
            <p:nvPr/>
          </p:nvCxnSpPr>
          <p:spPr>
            <a:xfrm>
              <a:off x="5546651" y="6241311"/>
              <a:ext cx="1905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5546651" y="4412511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299251" y="6241311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442001" y="6241310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5502002" y="5291789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5500214" y="4520262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5347814" y="6176719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308651" y="6271076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151613" y="6271076"/>
              <a:ext cx="300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271614" y="5173022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271614" y="4410964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 rot="16200000">
              <a:off x="4529977" y="4912454"/>
              <a:ext cx="1221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 (mm)</a:t>
              </a:r>
              <a:endParaRPr lang="en-US" dirty="0"/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622660" y="766868"/>
            <a:ext cx="189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Natural (no heat)</a:t>
            </a:r>
            <a:endParaRPr lang="en-US" b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3695700" y="7668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300</a:t>
            </a:r>
            <a:r>
              <a:rPr lang="en-US" b="1" baseline="30000" dirty="0" smtClean="0"/>
              <a:t>o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27" name="TextBox 126"/>
          <p:cNvSpPr txBox="1"/>
          <p:nvPr/>
        </p:nvSpPr>
        <p:spPr>
          <a:xfrm>
            <a:off x="6338553" y="762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</a:t>
            </a:r>
            <a:r>
              <a:rPr lang="en-US" b="1" dirty="0" smtClean="0"/>
              <a:t>00</a:t>
            </a:r>
            <a:r>
              <a:rPr lang="en-US" b="1" baseline="30000" dirty="0" smtClean="0"/>
              <a:t>o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6259364" y="37440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1200</a:t>
            </a:r>
            <a:r>
              <a:rPr lang="en-US" b="1" baseline="30000" dirty="0" smtClean="0"/>
              <a:t>o</a:t>
            </a:r>
            <a:r>
              <a:rPr lang="en-US" b="1" dirty="0" smtClean="0"/>
              <a:t>C</a:t>
            </a:r>
            <a:endParaRPr lang="en-US" b="1" dirty="0"/>
          </a:p>
        </p:txBody>
      </p:sp>
      <p:cxnSp>
        <p:nvCxnSpPr>
          <p:cNvPr id="133" name="Straight Connector 132"/>
          <p:cNvCxnSpPr/>
          <p:nvPr/>
        </p:nvCxnSpPr>
        <p:spPr>
          <a:xfrm>
            <a:off x="3086100" y="3167538"/>
            <a:ext cx="1905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3086100" y="1338738"/>
            <a:ext cx="0" cy="1828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4838700" y="3167538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3981450" y="3167537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5400000">
            <a:off x="3041451" y="2218016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5400000">
            <a:off x="3039663" y="1446489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2887263" y="3102946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140" name="TextBox 139"/>
          <p:cNvSpPr txBox="1"/>
          <p:nvPr/>
        </p:nvSpPr>
        <p:spPr>
          <a:xfrm>
            <a:off x="3848100" y="3197303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4691062" y="3197303"/>
            <a:ext cx="300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811063" y="2099249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2811063" y="1337191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619500" y="33961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  <p:cxnSp>
        <p:nvCxnSpPr>
          <p:cNvPr id="146" name="Straight Connector 145"/>
          <p:cNvCxnSpPr/>
          <p:nvPr/>
        </p:nvCxnSpPr>
        <p:spPr>
          <a:xfrm>
            <a:off x="5733697" y="3198137"/>
            <a:ext cx="1905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5733697" y="1369337"/>
            <a:ext cx="0" cy="1828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7486297" y="3198137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6629047" y="3198136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5400000">
            <a:off x="5689048" y="2248615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5400000">
            <a:off x="5687260" y="1477088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5534860" y="3133545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153" name="TextBox 152"/>
          <p:cNvSpPr txBox="1"/>
          <p:nvPr/>
        </p:nvSpPr>
        <p:spPr>
          <a:xfrm>
            <a:off x="6495697" y="3227902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338659" y="3227902"/>
            <a:ext cx="300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5458660" y="2129848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5458660" y="1367790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267097" y="342673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  <p:sp>
        <p:nvSpPr>
          <p:cNvPr id="198" name="TextBox 197"/>
          <p:cNvSpPr txBox="1"/>
          <p:nvPr/>
        </p:nvSpPr>
        <p:spPr>
          <a:xfrm>
            <a:off x="6274482" y="6248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  <p:grpSp>
        <p:nvGrpSpPr>
          <p:cNvPr id="1386" name="Group 1385"/>
          <p:cNvGrpSpPr/>
          <p:nvPr/>
        </p:nvGrpSpPr>
        <p:grpSpPr>
          <a:xfrm>
            <a:off x="2512647" y="3745468"/>
            <a:ext cx="2592753" cy="2857816"/>
            <a:chOff x="2512647" y="3745468"/>
            <a:chExt cx="2592753" cy="2857816"/>
          </a:xfrm>
        </p:grpSpPr>
        <p:grpSp>
          <p:nvGrpSpPr>
            <p:cNvPr id="1380" name="Group 1379"/>
            <p:cNvGrpSpPr/>
            <p:nvPr/>
          </p:nvGrpSpPr>
          <p:grpSpPr>
            <a:xfrm>
              <a:off x="2512647" y="3810000"/>
              <a:ext cx="2592753" cy="2689775"/>
              <a:chOff x="2581054" y="4025350"/>
              <a:chExt cx="2592753" cy="2689775"/>
            </a:xfrm>
          </p:grpSpPr>
          <p:pic>
            <p:nvPicPr>
              <p:cNvPr id="1404" name="Picture 38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354" y="4038600"/>
                <a:ext cx="2362200" cy="267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02" name="Picture 378" descr="C:\Users\tardon\Pictures\Picture6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3061" b="83878" l="21250" r="71406">
                            <a14:foregroundMark x1="62344" y1="27959" x2="62344" y2="27959"/>
                            <a14:foregroundMark x1="65781" y1="23878" x2="65781" y2="23878"/>
                            <a14:foregroundMark x1="62813" y1="23265" x2="62813" y2="23265"/>
                            <a14:foregroundMark x1="60313" y1="23265" x2="60313" y2="23265"/>
                            <a14:foregroundMark x1="56406" y1="24490" x2="56406" y2="24490"/>
                            <a14:foregroundMark x1="50156" y1="23265" x2="50156" y2="23265"/>
                            <a14:foregroundMark x1="30625" y1="54082" x2="30625" y2="54082"/>
                            <a14:foregroundMark x1="29531" y1="60408" x2="29531" y2="60408"/>
                            <a14:foregroundMark x1="29531" y1="63469" x2="29531" y2="63469"/>
                            <a14:foregroundMark x1="30312" y1="66939" x2="30312" y2="66939"/>
                            <a14:foregroundMark x1="31250" y1="68571" x2="31250" y2="68571"/>
                            <a14:foregroundMark x1="32031" y1="69184" x2="32031" y2="69184"/>
                            <a14:foregroundMark x1="33281" y1="69388" x2="33281" y2="69388"/>
                            <a14:foregroundMark x1="33438" y1="69388" x2="33438" y2="69388"/>
                            <a14:foregroundMark x1="66406" y1="66939" x2="66406" y2="66939"/>
                            <a14:foregroundMark x1="64688" y1="64082" x2="64688" y2="64082"/>
                            <a14:foregroundMark x1="66406" y1="61224" x2="66406" y2="61224"/>
                            <a14:foregroundMark x1="66406" y1="61224" x2="66406" y2="61224"/>
                            <a14:foregroundMark x1="67188" y1="29592" x2="67188" y2="29592"/>
                            <a14:foregroundMark x1="66719" y1="25510" x2="66719" y2="25510"/>
                            <a14:foregroundMark x1="66250" y1="23878" x2="66250" y2="23878"/>
                            <a14:foregroundMark x1="65469" y1="21633" x2="65469" y2="21633"/>
                            <a14:foregroundMark x1="64688" y1="21020" x2="64688" y2="21020"/>
                            <a14:foregroundMark x1="61406" y1="21837" x2="61406" y2="21837"/>
                            <a14:foregroundMark x1="57500" y1="21633" x2="57500" y2="21633"/>
                            <a14:foregroundMark x1="55781" y1="21633" x2="55781" y2="21633"/>
                            <a14:foregroundMark x1="53750" y1="21020" x2="53750" y2="21020"/>
                            <a14:foregroundMark x1="52344" y1="21020" x2="52344" y2="21020"/>
                            <a14:foregroundMark x1="51875" y1="21020" x2="51875" y2="21020"/>
                            <a14:foregroundMark x1="49375" y1="20612" x2="49375" y2="20612"/>
                            <a14:foregroundMark x1="48594" y1="20612" x2="48594" y2="20612"/>
                            <a14:foregroundMark x1="47188" y1="20612" x2="46406" y2="21020"/>
                            <a14:foregroundMark x1="47344" y1="22857" x2="47344" y2="22857"/>
                            <a14:foregroundMark x1="50625" y1="24082" x2="51250" y2="24490"/>
                            <a14:foregroundMark x1="52031" y1="24694" x2="52812" y2="25102"/>
                            <a14:foregroundMark x1="54063" y1="25102" x2="54063" y2="25102"/>
                            <a14:foregroundMark x1="55469" y1="25714" x2="55469" y2="25714"/>
                            <a14:foregroundMark x1="57500" y1="26327" x2="58125" y2="26939"/>
                            <a14:foregroundMark x1="58438" y1="26939" x2="59688" y2="27959"/>
                            <a14:foregroundMark x1="61406" y1="28571" x2="61406" y2="28571"/>
                            <a14:foregroundMark x1="62031" y1="29184" x2="62031" y2="29184"/>
                            <a14:foregroundMark x1="64531" y1="31224" x2="64531" y2="31224"/>
                            <a14:foregroundMark x1="64531" y1="31224" x2="64531" y2="31224"/>
                            <a14:foregroundMark x1="64688" y1="31429" x2="64688" y2="31429"/>
                            <a14:foregroundMark x1="66250" y1="32041" x2="66250" y2="32041"/>
                            <a14:foregroundMark x1="67656" y1="33061" x2="67656" y2="33061"/>
                            <a14:foregroundMark x1="68125" y1="33469" x2="68125" y2="33469"/>
                            <a14:foregroundMark x1="66875" y1="30204" x2="65938" y2="27959"/>
                            <a14:foregroundMark x1="65781" y1="27347" x2="65781" y2="27347"/>
                            <a14:foregroundMark x1="65781" y1="27347" x2="65781" y2="27347"/>
                            <a14:foregroundMark x1="62969" y1="24694" x2="62969" y2="24694"/>
                            <a14:foregroundMark x1="62031" y1="24082" x2="62031" y2="24082"/>
                            <a14:foregroundMark x1="61094" y1="23265" x2="61094" y2="23265"/>
                            <a14:foregroundMark x1="58906" y1="22857" x2="58906" y2="22857"/>
                            <a14:foregroundMark x1="58594" y1="22857" x2="58594" y2="22857"/>
                            <a14:foregroundMark x1="57656" y1="22857" x2="57656" y2="22857"/>
                            <a14:foregroundMark x1="56719" y1="22857" x2="56719" y2="22857"/>
                            <a14:foregroundMark x1="54063" y1="22857" x2="53281" y2="22857"/>
                            <a14:foregroundMark x1="52969" y1="22857" x2="52969" y2="22857"/>
                            <a14:foregroundMark x1="47969" y1="22449" x2="47969" y2="22449"/>
                            <a14:foregroundMark x1="45938" y1="22245" x2="45938" y2="22245"/>
                            <a14:foregroundMark x1="45000" y1="21837" x2="45000" y2="21837"/>
                            <a14:foregroundMark x1="43750" y1="21633" x2="43750" y2="21633"/>
                            <a14:foregroundMark x1="42813" y1="21224" x2="42813" y2="21224"/>
                            <a14:foregroundMark x1="42813" y1="21224" x2="42813" y2="21224"/>
                            <a14:foregroundMark x1="43750" y1="22449" x2="43750" y2="22449"/>
                            <a14:foregroundMark x1="44219" y1="22857" x2="44219" y2="22857"/>
                            <a14:foregroundMark x1="45469" y1="23878" x2="46875" y2="24694"/>
                            <a14:foregroundMark x1="50156" y1="24694" x2="50156" y2="24694"/>
                            <a14:foregroundMark x1="50313" y1="25714" x2="50313" y2="25714"/>
                            <a14:foregroundMark x1="51875" y1="26327" x2="51875" y2="26327"/>
                            <a14:foregroundMark x1="52031" y1="26735" x2="52031" y2="26735"/>
                            <a14:foregroundMark x1="52969" y1="27347" x2="52969" y2="27347"/>
                            <a14:foregroundMark x1="54219" y1="27551" x2="54219" y2="27551"/>
                            <a14:foregroundMark x1="56719" y1="28367" x2="56719" y2="28367"/>
                            <a14:foregroundMark x1="56719" y1="28367" x2="56719" y2="28367"/>
                            <a14:foregroundMark x1="55156" y1="29796" x2="55156" y2="29796"/>
                            <a14:foregroundMark x1="54063" y1="30204" x2="54063" y2="30204"/>
                            <a14:foregroundMark x1="52812" y1="29592" x2="52031" y2="29592"/>
                            <a14:foregroundMark x1="51250" y1="29184" x2="51250" y2="29184"/>
                            <a14:foregroundMark x1="50313" y1="28571" x2="50313" y2="28571"/>
                            <a14:foregroundMark x1="49375" y1="27551" x2="49375" y2="27551"/>
                            <a14:foregroundMark x1="48125" y1="27347" x2="48125" y2="27347"/>
                            <a14:foregroundMark x1="47188" y1="26939" x2="47188" y2="26939"/>
                            <a14:foregroundMark x1="47656" y1="26735" x2="47656" y2="26735"/>
                            <a14:foregroundMark x1="48594" y1="26122" x2="49688" y2="26122"/>
                            <a14:foregroundMark x1="65000" y1="33469" x2="65000" y2="33469"/>
                            <a14:foregroundMark x1="65781" y1="64898" x2="65781" y2="64898"/>
                            <a14:foregroundMark x1="66875" y1="64286" x2="66875" y2="64286"/>
                            <a14:foregroundMark x1="66875" y1="64082" x2="66875" y2="64082"/>
                            <a14:foregroundMark x1="66875" y1="63673" x2="66875" y2="63673"/>
                            <a14:foregroundMark x1="65781" y1="64898" x2="65781" y2="64898"/>
                            <a14:foregroundMark x1="64531" y1="65918" x2="64531" y2="65918"/>
                            <a14:foregroundMark x1="63750" y1="65306" x2="63750" y2="65306"/>
                            <a14:foregroundMark x1="63281" y1="64694" x2="62813" y2="65918"/>
                            <a14:foregroundMark x1="62813" y1="66939" x2="62969" y2="67755"/>
                            <a14:foregroundMark x1="62969" y1="67755" x2="62969" y2="67755"/>
                            <a14:foregroundMark x1="62969" y1="68163" x2="62969" y2="68163"/>
                            <a14:foregroundMark x1="62969" y1="68571" x2="62969" y2="68571"/>
                            <a14:foregroundMark x1="62969" y1="69388" x2="62969" y2="69388"/>
                            <a14:foregroundMark x1="63750" y1="69796" x2="64531" y2="70408"/>
                            <a14:foregroundMark x1="64531" y1="70408" x2="64531" y2="70408"/>
                            <a14:foregroundMark x1="65781" y1="70408" x2="65781" y2="70408"/>
                            <a14:foregroundMark x1="66250" y1="70000" x2="66250" y2="70000"/>
                            <a14:foregroundMark x1="66719" y1="69388" x2="66719" y2="69388"/>
                            <a14:foregroundMark x1="66875" y1="69388" x2="66875" y2="69388"/>
                            <a14:foregroundMark x1="67656" y1="68776" x2="67656" y2="68776"/>
                            <a14:foregroundMark x1="67188" y1="61429" x2="67188" y2="60408"/>
                            <a14:foregroundMark x1="67188" y1="59184" x2="67188" y2="59184"/>
                            <a14:foregroundMark x1="66875" y1="58367" x2="66875" y2="58367"/>
                            <a14:foregroundMark x1="30312" y1="53061" x2="30312" y2="53061"/>
                            <a14:foregroundMark x1="30000" y1="52245" x2="30000" y2="52245"/>
                            <a14:foregroundMark x1="30000" y1="50612" x2="30000" y2="50612"/>
                            <a14:foregroundMark x1="30000" y1="48776" x2="30000" y2="48776"/>
                            <a14:foregroundMark x1="30000" y1="47755" x2="30000" y2="47755"/>
                            <a14:foregroundMark x1="29844" y1="48367" x2="29844" y2="51837"/>
                            <a14:foregroundMark x1="29844" y1="52449" x2="29844" y2="52449"/>
                            <a14:foregroundMark x1="30312" y1="54082" x2="30781" y2="55102"/>
                            <a14:foregroundMark x1="30781" y1="56122" x2="30781" y2="56122"/>
                            <a14:foregroundMark x1="30781" y1="57347" x2="31094" y2="59184"/>
                            <a14:foregroundMark x1="31094" y1="59796" x2="31094" y2="60816"/>
                            <a14:foregroundMark x1="31094" y1="61837" x2="31094" y2="61837"/>
                            <a14:foregroundMark x1="31094" y1="63673" x2="31563" y2="64694"/>
                            <a14:foregroundMark x1="32031" y1="66327" x2="32031" y2="66327"/>
                            <a14:foregroundMark x1="32500" y1="67143" x2="33281" y2="67755"/>
                            <a14:foregroundMark x1="33906" y1="68776" x2="33906" y2="68776"/>
                            <a14:foregroundMark x1="31250" y1="69796" x2="31250" y2="69796"/>
                            <a14:foregroundMark x1="30312" y1="70000" x2="30312" y2="70000"/>
                            <a14:foregroundMark x1="29531" y1="70000" x2="29531" y2="70000"/>
                            <a14:foregroundMark x1="29063" y1="70000" x2="29063" y2="70000"/>
                            <a14:foregroundMark x1="28594" y1="70000" x2="28594" y2="70000"/>
                            <a14:foregroundMark x1="28125" y1="69184" x2="28125" y2="67755"/>
                            <a14:foregroundMark x1="28125" y1="66939" x2="28125" y2="66939"/>
                            <a14:foregroundMark x1="28594" y1="66327" x2="28594" y2="66327"/>
                            <a14:foregroundMark x1="29063" y1="64694" x2="29063" y2="64694"/>
                            <a14:foregroundMark x1="28906" y1="62449" x2="28906" y2="62449"/>
                            <a14:foregroundMark x1="28906" y1="59184" x2="28906" y2="59184"/>
                            <a14:foregroundMark x1="28906" y1="56939" x2="28906" y2="56939"/>
                            <a14:foregroundMark x1="28906" y1="54490" x2="28906" y2="544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02" t="3402" r="24136" b="6965"/>
              <a:stretch/>
            </p:blipFill>
            <p:spPr bwMode="auto">
              <a:xfrm>
                <a:off x="2811607" y="4025350"/>
                <a:ext cx="2362200" cy="2676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5" name="Straight Connector 84"/>
              <p:cNvCxnSpPr/>
              <p:nvPr/>
            </p:nvCxnSpPr>
            <p:spPr>
              <a:xfrm>
                <a:off x="3171603" y="6248399"/>
                <a:ext cx="1905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3171603" y="4419599"/>
                <a:ext cx="0" cy="18288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4924203" y="6248399"/>
                <a:ext cx="0" cy="892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4066953" y="6248398"/>
                <a:ext cx="0" cy="892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5400000">
                <a:off x="3126954" y="5298877"/>
                <a:ext cx="0" cy="892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5400000">
                <a:off x="3125166" y="4527350"/>
                <a:ext cx="0" cy="892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2972766" y="6183807"/>
                <a:ext cx="152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3933603" y="6278164"/>
                <a:ext cx="152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2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776565" y="6278164"/>
                <a:ext cx="3000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4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896566" y="5180110"/>
                <a:ext cx="152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2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896566" y="4418052"/>
                <a:ext cx="152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4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 rot="16200000">
                <a:off x="2154929" y="4919542"/>
                <a:ext cx="12215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Y (mm)</a:t>
                </a:r>
                <a:endParaRPr lang="en-US" dirty="0"/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3598778" y="37454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1000</a:t>
              </a:r>
              <a:r>
                <a:rPr lang="en-US" b="1" baseline="30000" dirty="0" smtClean="0"/>
                <a:t>o</a:t>
              </a:r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598778" y="6233952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 (mm)</a:t>
              </a:r>
              <a:endParaRPr lang="en-US" dirty="0"/>
            </a:p>
          </p:txBody>
        </p:sp>
      </p:grpSp>
      <p:grpSp>
        <p:nvGrpSpPr>
          <p:cNvPr id="1385" name="Group 1384"/>
          <p:cNvGrpSpPr/>
          <p:nvPr/>
        </p:nvGrpSpPr>
        <p:grpSpPr>
          <a:xfrm>
            <a:off x="-19050" y="3745468"/>
            <a:ext cx="2605640" cy="2856127"/>
            <a:chOff x="-19050" y="3745468"/>
            <a:chExt cx="2605640" cy="2856127"/>
          </a:xfrm>
        </p:grpSpPr>
        <p:pic>
          <p:nvPicPr>
            <p:cNvPr id="1401" name="Picture 377" descr="C:\Users\tardon\Pictures\Picture5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571" b="82041" l="21997" r="73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91" t="1275" r="23446" b="8919"/>
            <a:stretch/>
          </p:blipFill>
          <p:spPr bwMode="auto">
            <a:xfrm>
              <a:off x="224390" y="3780014"/>
              <a:ext cx="2362200" cy="2681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3" name="Straight Connector 72"/>
            <p:cNvCxnSpPr/>
            <p:nvPr/>
          </p:nvCxnSpPr>
          <p:spPr>
            <a:xfrm>
              <a:off x="571499" y="6029303"/>
              <a:ext cx="1905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71499" y="4200503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324099" y="6029303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466849" y="6029302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526850" y="5079781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525062" y="4308254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372662" y="5964711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333499" y="6059068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176461" y="6059068"/>
              <a:ext cx="300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96462" y="4961014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96462" y="4198956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 rot="16200000">
              <a:off x="-445175" y="4700446"/>
              <a:ext cx="1221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 (mm)</a:t>
              </a:r>
              <a:endParaRPr lang="en-US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043540" y="37454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8</a:t>
              </a:r>
              <a:r>
                <a:rPr lang="en-US" b="1" dirty="0" smtClean="0"/>
                <a:t>00</a:t>
              </a:r>
              <a:r>
                <a:rPr lang="en-US" b="1" baseline="30000" dirty="0" smtClean="0"/>
                <a:t>o</a:t>
              </a:r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1043540" y="623226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 (mm)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458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Proposed Mechanisms for Formation of N</a:t>
            </a:r>
            <a:r>
              <a:rPr lang="en-US" baseline="-25000" dirty="0" smtClean="0"/>
              <a:t>3</a:t>
            </a:r>
            <a:r>
              <a:rPr lang="en-US" dirty="0" smtClean="0"/>
              <a:t>VH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82596" y="1757915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375905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7725" y="3759053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2196" y="1757915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375905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75905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0900" y="1750827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8600" y="1750828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5919" y="24309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7800" y="30480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800" y="556259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4800" y="5562598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3200" y="5486400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+</a:t>
            </a:r>
            <a:endParaRPr lang="en-US" sz="4800" dirty="0"/>
          </a:p>
        </p:txBody>
      </p:sp>
      <p:sp>
        <p:nvSpPr>
          <p:cNvPr id="26" name="TextBox 25"/>
          <p:cNvSpPr txBox="1"/>
          <p:nvPr/>
        </p:nvSpPr>
        <p:spPr>
          <a:xfrm>
            <a:off x="2751888" y="3690268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+</a:t>
            </a:r>
            <a:endParaRPr lang="en-US" sz="4800" dirty="0"/>
          </a:p>
        </p:txBody>
      </p:sp>
      <p:sp>
        <p:nvSpPr>
          <p:cNvPr id="27" name="TextBox 26"/>
          <p:cNvSpPr txBox="1"/>
          <p:nvPr/>
        </p:nvSpPr>
        <p:spPr>
          <a:xfrm>
            <a:off x="2781300" y="1691044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+</a:t>
            </a:r>
            <a:endParaRPr lang="en-US" sz="4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1938024" y="2147951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89744" y="2137320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95400" y="414005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66900" y="414005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86200" y="596326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1600200" y="379715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4171950" y="249841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410581" y="55551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20181" y="55551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0981" y="55551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258181" y="593615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829681" y="5936159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277100" y="374121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86700" y="374121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67500" y="3741214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77100" y="303016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</a:rPr>
              <a:t>N</a:t>
            </a:r>
            <a:endParaRPr lang="en-US" sz="4400" dirty="0">
              <a:solidFill>
                <a:srgbClr val="FFFF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124700" y="412221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696200" y="412221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7429500" y="3779314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277100" y="4434455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</a:rPr>
              <a:t>H</a:t>
            </a:r>
            <a:endParaRPr lang="en-US" sz="4400" dirty="0">
              <a:solidFill>
                <a:srgbClr val="00B05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7433131" y="4501915"/>
            <a:ext cx="2286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953000" y="2460319"/>
            <a:ext cx="1447800" cy="111736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962400" y="4149298"/>
            <a:ext cx="243840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4876800" y="4724400"/>
            <a:ext cx="1524000" cy="1177498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86400" y="2393644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53000" y="36208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486400" y="46482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81000" y="3657600"/>
            <a:ext cx="381000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81000" y="3657600"/>
            <a:ext cx="381000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85800" y="5562600"/>
            <a:ext cx="381000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685800" y="5562600"/>
            <a:ext cx="381000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422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IR </a:t>
            </a:r>
            <a:r>
              <a:rPr lang="en-US" dirty="0"/>
              <a:t>D</a:t>
            </a:r>
            <a:r>
              <a:rPr lang="en-US" dirty="0" smtClean="0"/>
              <a:t>efect </a:t>
            </a:r>
            <a:r>
              <a:rPr lang="en-US" dirty="0"/>
              <a:t>D</a:t>
            </a:r>
            <a:r>
              <a:rPr lang="en-US" dirty="0" smtClean="0"/>
              <a:t>istribution</a:t>
            </a:r>
            <a:endParaRPr lang="en-US" dirty="0"/>
          </a:p>
        </p:txBody>
      </p:sp>
      <p:pic>
        <p:nvPicPr>
          <p:cNvPr id="4" name="Picture 2" descr="T:\Research\Users\TroyArdon\FTIRMicroscope\ZimbabSlabs\Photos\MAR01\Mar01LightContrasted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6" b="98663" l="14295" r="88213">
                        <a14:foregroundMark x1="44263" y1="22389" x2="44263" y2="22389"/>
                        <a14:foregroundMark x1="54044" y1="24896" x2="54044" y2="24896"/>
                        <a14:foregroundMark x1="71975" y1="19549" x2="71975" y2="19549"/>
                        <a14:foregroundMark x1="79875" y1="16291" x2="79875" y2="16291"/>
                        <a14:foregroundMark x1="79436" y1="89056" x2="79436" y2="89056"/>
                        <a14:foregroundMark x1="21693" y1="88137" x2="21693" y2="88137"/>
                        <a14:foregroundMark x1="51285" y1="33166" x2="51285" y2="33166"/>
                        <a14:foregroundMark x1="65956" y1="38513" x2="65956" y2="38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5748" r="11495"/>
          <a:stretch/>
        </p:blipFill>
        <p:spPr bwMode="auto">
          <a:xfrm>
            <a:off x="304800" y="1600200"/>
            <a:ext cx="50482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114800" y="1752600"/>
            <a:ext cx="0" cy="4267200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67400" y="18288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Analysis was done along the Y coordinate at evenly spaced X coordinates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Confirmed visual analysis that showed an inverse correlation of A aggregated nitrogen with hydrogen clouds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0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Geology of </a:t>
            </a:r>
            <a:r>
              <a:rPr lang="en-US" dirty="0" err="1" smtClean="0"/>
              <a:t>Marange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1676400"/>
            <a:ext cx="3429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Samples sourced from </a:t>
            </a:r>
            <a:r>
              <a:rPr lang="en-US" sz="2800" dirty="0" err="1" smtClean="0"/>
              <a:t>Marange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Alluvial deposit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Unusually high amount of radiation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</a:t>
            </a:r>
            <a:r>
              <a:rPr lang="en-US" sz="2800" dirty="0" smtClean="0"/>
              <a:t>ommonly found containing hydrogen clouds</a:t>
            </a:r>
          </a:p>
          <a:p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r="15927" b="32035"/>
          <a:stretch/>
        </p:blipFill>
        <p:spPr bwMode="auto">
          <a:xfrm>
            <a:off x="304798" y="2109545"/>
            <a:ext cx="5201525" cy="3340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5470254"/>
            <a:ext cx="3643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by Wuyi Wang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80172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346549"/>
              </p:ext>
            </p:extLst>
          </p:nvPr>
        </p:nvGraphicFramePr>
        <p:xfrm>
          <a:off x="685800" y="1219200"/>
          <a:ext cx="8020050" cy="481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81400" y="61722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Y Position (</a:t>
            </a:r>
            <a:r>
              <a:rPr lang="el-GR" sz="2400" dirty="0"/>
              <a:t>μ</a:t>
            </a:r>
            <a:r>
              <a:rPr lang="en-US" sz="2400" dirty="0" smtClean="0"/>
              <a:t>m)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682233" y="3312466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Peak Area (Scaled for reference)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Variance along the y-axis of defect concentrations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14600" y="1219200"/>
            <a:ext cx="0" cy="449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57800" y="1219200"/>
            <a:ext cx="0" cy="44958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81800" y="1295400"/>
            <a:ext cx="1981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Dashed lines show position of H clouds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1316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Evidence for </a:t>
            </a:r>
            <a:r>
              <a:rPr lang="en-US" dirty="0"/>
              <a:t>F</a:t>
            </a:r>
            <a:r>
              <a:rPr lang="en-US" dirty="0" smtClean="0"/>
              <a:t>ormation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formation pathways unlikely due to absence of defects </a:t>
            </a:r>
          </a:p>
          <a:p>
            <a:r>
              <a:rPr lang="en-US" dirty="0" smtClean="0"/>
              <a:t>Inverse correlation of A nitrogen shows that A nitrogen is likely depleted during formation of N</a:t>
            </a:r>
            <a:r>
              <a:rPr lang="en-US" baseline="-25000" dirty="0" smtClean="0"/>
              <a:t>3</a:t>
            </a:r>
            <a:r>
              <a:rPr lang="en-US" dirty="0" smtClean="0"/>
              <a:t>VH</a:t>
            </a:r>
          </a:p>
          <a:p>
            <a:r>
              <a:rPr lang="en-US" dirty="0" smtClean="0"/>
              <a:t>Formation pathways involving three or more defects combining likely energetically unfavorable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428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6248400" cy="4108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533" y="19050"/>
            <a:ext cx="8229600" cy="1143000"/>
          </a:xfrm>
        </p:spPr>
        <p:txBody>
          <a:bodyPr/>
          <a:lstStyle/>
          <a:p>
            <a:r>
              <a:rPr lang="en-US" dirty="0" smtClean="0"/>
              <a:t>NV</a:t>
            </a:r>
            <a:r>
              <a:rPr lang="en-US" baseline="30000" dirty="0" smtClean="0"/>
              <a:t>-</a:t>
            </a:r>
            <a:r>
              <a:rPr lang="en-US" dirty="0" smtClean="0"/>
              <a:t> Centers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0443" y="1600200"/>
            <a:ext cx="2174957" cy="4525963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Only defect noted to be elevated in H poor areas</a:t>
            </a:r>
          </a:p>
          <a:p>
            <a:r>
              <a:rPr lang="en-US" sz="2800" dirty="0" smtClean="0"/>
              <a:t>The neutral counterpart (NV</a:t>
            </a:r>
            <a:r>
              <a:rPr lang="en-US" sz="2800" baseline="30000" dirty="0" smtClean="0"/>
              <a:t>0</a:t>
            </a:r>
            <a:r>
              <a:rPr lang="en-US" sz="2800" dirty="0" smtClean="0"/>
              <a:t>) was not detected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95600" y="5802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Wavelength (nm)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958333" y="30157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Intensity (counts)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3775842"/>
            <a:ext cx="1524000" cy="38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NV</a:t>
            </a:r>
            <a:r>
              <a:rPr lang="en-US" baseline="30000" dirty="0" smtClean="0"/>
              <a:t>- </a:t>
            </a:r>
            <a:r>
              <a:rPr lang="en-US" dirty="0" smtClean="0"/>
              <a:t> 637 nm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>
          <a:xfrm>
            <a:off x="5334000" y="4156843"/>
            <a:ext cx="228600" cy="49135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0" y="206692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Diamond Raman Peak  552 nm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133600" y="2667000"/>
            <a:ext cx="4572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4600" y="376606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NV</a:t>
            </a:r>
            <a:r>
              <a:rPr lang="en-US" baseline="30000" dirty="0" smtClean="0"/>
              <a:t>0</a:t>
            </a:r>
            <a:r>
              <a:rPr lang="en-US" dirty="0" smtClean="0"/>
              <a:t>  575 nm (Absent)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>
            <a:off x="3276600" y="4412397"/>
            <a:ext cx="304800" cy="3882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52600" y="12954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 Spectrum of Hydrogen Poor Area (taken with 514 nm laser)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81400" y="2971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Liquid Nitrogen Artifact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14800" y="3657600"/>
            <a:ext cx="152400" cy="762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53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67000" y="2286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NV</a:t>
            </a:r>
            <a:r>
              <a:rPr lang="en-US" sz="4400" b="1" baseline="30000" dirty="0" smtClean="0"/>
              <a:t>-</a:t>
            </a:r>
            <a:r>
              <a:rPr lang="en-US" sz="4400" dirty="0" smtClean="0"/>
              <a:t> Centers</a:t>
            </a:r>
            <a:endParaRPr lang="en-US" sz="4400" dirty="0"/>
          </a:p>
        </p:txBody>
      </p:sp>
      <p:sp>
        <p:nvSpPr>
          <p:cNvPr id="15" name="Rectangle 14"/>
          <p:cNvSpPr/>
          <p:nvPr/>
        </p:nvSpPr>
        <p:spPr>
          <a:xfrm rot="10800000">
            <a:off x="8248650" y="1143000"/>
            <a:ext cx="266700" cy="5105400"/>
          </a:xfrm>
          <a:prstGeom prst="rect">
            <a:avLst/>
          </a:prstGeom>
          <a:gradFill>
            <a:gsLst>
              <a:gs pos="28000">
                <a:srgbClr val="00B0F0"/>
              </a:gs>
              <a:gs pos="0">
                <a:srgbClr val="A603AB"/>
              </a:gs>
              <a:gs pos="14000">
                <a:srgbClr val="0819FB"/>
              </a:gs>
              <a:gs pos="40000">
                <a:srgbClr val="1A8D48"/>
              </a:gs>
              <a:gs pos="52000">
                <a:srgbClr val="FFFF00"/>
              </a:gs>
              <a:gs pos="68000">
                <a:srgbClr val="EE3F17"/>
              </a:gs>
              <a:gs pos="100000">
                <a:srgbClr val="9200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947178" y="3194328"/>
            <a:ext cx="223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Intensity (</a:t>
            </a:r>
            <a:r>
              <a:rPr lang="en-US" dirty="0" err="1" smtClean="0"/>
              <a:t>arb</a:t>
            </a:r>
            <a:r>
              <a:rPr lang="en-US" dirty="0" smtClean="0"/>
              <a:t>. units)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34400" y="594729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534400" y="100488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96300" y="3401735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1.00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42309" y="1040606"/>
            <a:ext cx="2756297" cy="2655094"/>
            <a:chOff x="-89297" y="1091209"/>
            <a:chExt cx="2756297" cy="2655094"/>
          </a:xfrm>
        </p:grpSpPr>
        <p:pic>
          <p:nvPicPr>
            <p:cNvPr id="2433" name="Picture 385" descr="C:\Users\tardon\Pictures\Picture8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198" b="82877" l="21730" r="747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0" t="3363" r="18605" b="8288"/>
            <a:stretch/>
          </p:blipFill>
          <p:spPr bwMode="auto">
            <a:xfrm>
              <a:off x="60325" y="1091209"/>
              <a:ext cx="2606675" cy="2655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501252" y="3230165"/>
              <a:ext cx="1905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1252" y="140136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253852" y="3230165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96602" y="3230164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456603" y="2280643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454815" y="1509116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02415" y="3165573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63252" y="3259930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06214" y="3259930"/>
              <a:ext cx="300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6215" y="2161876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6215" y="1399818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-515422" y="1901308"/>
              <a:ext cx="1221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 (mm)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98752" y="945936"/>
            <a:ext cx="2702626" cy="2581513"/>
            <a:chOff x="2324987" y="1050132"/>
            <a:chExt cx="2702626" cy="2581513"/>
          </a:xfrm>
        </p:grpSpPr>
        <p:pic>
          <p:nvPicPr>
            <p:cNvPr id="2432" name="Picture 384" descr="C:\Users\tardon\Pictures\Picture9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204" b="79184" l="17969" r="745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74" t="1560" r="20391" b="11989"/>
            <a:stretch/>
          </p:blipFill>
          <p:spPr bwMode="auto">
            <a:xfrm>
              <a:off x="2362200" y="1050132"/>
              <a:ext cx="2665413" cy="2581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Straight Connector 31"/>
            <p:cNvCxnSpPr/>
            <p:nvPr/>
          </p:nvCxnSpPr>
          <p:spPr>
            <a:xfrm>
              <a:off x="2915536" y="3284264"/>
              <a:ext cx="1905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915536" y="1455464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668136" y="3284264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810886" y="3284263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2870887" y="2334742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2869099" y="1563215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716699" y="3219672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77536" y="3314029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20498" y="3314029"/>
              <a:ext cx="300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40499" y="2215975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640499" y="1453917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1898862" y="1955407"/>
              <a:ext cx="1221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 (mm)</a:t>
              </a:r>
              <a:endParaRPr lang="en-US" dirty="0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477000" y="3200400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19962" y="3200400"/>
            <a:ext cx="300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pic>
        <p:nvPicPr>
          <p:cNvPr id="2431" name="Picture 383" descr="C:\Users\tardon\Pictures\Picture1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49" b="77347" l="22188" r="72500">
                        <a14:foregroundMark x1="29844" y1="66531" x2="29844" y2="66531"/>
                        <a14:foregroundMark x1="67656" y1="67755" x2="67656" y2="67755"/>
                        <a14:foregroundMark x1="64219" y1="69592" x2="64219" y2="69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62" t="4467" r="25029" b="14513"/>
          <a:stretch/>
        </p:blipFill>
        <p:spPr bwMode="auto">
          <a:xfrm>
            <a:off x="5343524" y="1029914"/>
            <a:ext cx="22860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Connector 43"/>
          <p:cNvCxnSpPr/>
          <p:nvPr/>
        </p:nvCxnSpPr>
        <p:spPr>
          <a:xfrm>
            <a:off x="5724524" y="3183752"/>
            <a:ext cx="1905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724524" y="1354952"/>
            <a:ext cx="0" cy="1828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477124" y="3183752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619874" y="3183751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679875" y="2234230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5678087" y="1462703"/>
            <a:ext cx="0" cy="892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525687" y="3119160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5449487" y="2115463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449487" y="1353405"/>
            <a:ext cx="15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4707850" y="1854895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(mm)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42308" y="3746303"/>
            <a:ext cx="2652158" cy="2657475"/>
            <a:chOff x="-42308" y="3746303"/>
            <a:chExt cx="2652158" cy="2657475"/>
          </a:xfrm>
        </p:grpSpPr>
        <p:pic>
          <p:nvPicPr>
            <p:cNvPr id="2430" name="Picture 382" descr="C:\Users\tardon\Pictures\Picture11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776" b="79796" l="20625" r="73906">
                          <a14:foregroundMark x1="66875" y1="68571" x2="66875" y2="68571"/>
                          <a14:foregroundMark x1="63125" y1="68571" x2="63125" y2="68571"/>
                          <a14:foregroundMark x1="66875" y1="63878" x2="66875" y2="638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8" t="-166" r="23138" b="11172"/>
            <a:stretch/>
          </p:blipFill>
          <p:spPr bwMode="auto">
            <a:xfrm>
              <a:off x="174625" y="3746303"/>
              <a:ext cx="2435225" cy="265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6" name="Straight Connector 55"/>
            <p:cNvCxnSpPr/>
            <p:nvPr/>
          </p:nvCxnSpPr>
          <p:spPr>
            <a:xfrm>
              <a:off x="548241" y="6037692"/>
              <a:ext cx="1905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48241" y="4208892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296893" y="6042660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443591" y="6037691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503592" y="5088170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01804" y="4316643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49404" y="5973100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10241" y="6067457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146874" y="6060159"/>
              <a:ext cx="300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73204" y="4969403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73204" y="4207345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rot="16200000">
              <a:off x="-468433" y="4708835"/>
              <a:ext cx="1221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 (mm)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447925" y="3848100"/>
            <a:ext cx="2686050" cy="2628900"/>
            <a:chOff x="2447925" y="3848100"/>
            <a:chExt cx="2686050" cy="2628900"/>
          </a:xfrm>
        </p:grpSpPr>
        <p:pic>
          <p:nvPicPr>
            <p:cNvPr id="2429" name="Picture 381" descr="C:\Users\tardon\Pictures\Picture12.pn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224" b="81633" l="15937" r="74844">
                          <a14:foregroundMark x1="67500" y1="68367" x2="67500" y2="68367"/>
                          <a14:foregroundMark x1="62813" y1="68571" x2="62813" y2="68571"/>
                          <a14:foregroundMark x1="62656" y1="65102" x2="62656" y2="65102"/>
                          <a14:foregroundMark x1="65156" y1="63878" x2="65156" y2="63878"/>
                          <a14:foregroundMark x1="66563" y1="63265" x2="66563" y2="63265"/>
                          <a14:foregroundMark x1="67031" y1="62653" x2="67344" y2="64082"/>
                          <a14:foregroundMark x1="66563" y1="66122" x2="66563" y2="66122"/>
                          <a14:foregroundMark x1="66094" y1="66327" x2="66094" y2="66327"/>
                          <a14:foregroundMark x1="65781" y1="66939" x2="65781" y2="66939"/>
                          <a14:foregroundMark x1="65625" y1="67347" x2="65625" y2="67347"/>
                          <a14:foregroundMark x1="65313" y1="67347" x2="65313" y2="67347"/>
                          <a14:foregroundMark x1="63906" y1="66735" x2="63906" y2="66735"/>
                          <a14:foregroundMark x1="63594" y1="66327" x2="63594" y2="66327"/>
                          <a14:foregroundMark x1="63438" y1="66122" x2="63438" y2="66122"/>
                          <a14:foregroundMark x1="60469" y1="66327" x2="60469" y2="66327"/>
                          <a14:foregroundMark x1="60156" y1="66735" x2="60156" y2="66735"/>
                          <a14:foregroundMark x1="60156" y1="66735" x2="60000" y2="67755"/>
                          <a14:foregroundMark x1="60000" y1="67959" x2="60000" y2="67959"/>
                          <a14:foregroundMark x1="60000" y1="68571" x2="60000" y2="68571"/>
                          <a14:foregroundMark x1="60469" y1="68980" x2="60469" y2="68980"/>
                          <a14:foregroundMark x1="62187" y1="68571" x2="62187" y2="68571"/>
                          <a14:foregroundMark x1="62187" y1="68571" x2="62187" y2="68571"/>
                          <a14:foregroundMark x1="62813" y1="67959" x2="62813" y2="67959"/>
                          <a14:foregroundMark x1="63438" y1="63878" x2="63438" y2="63878"/>
                          <a14:foregroundMark x1="63438" y1="62653" x2="63438" y2="62653"/>
                          <a14:foregroundMark x1="63594" y1="62245" x2="63594" y2="62245"/>
                          <a14:foregroundMark x1="42344" y1="23673" x2="42344" y2="23673"/>
                          <a14:foregroundMark x1="46094" y1="24694" x2="46094" y2="24694"/>
                          <a14:foregroundMark x1="47031" y1="24286" x2="47031" y2="24286"/>
                          <a14:foregroundMark x1="48750" y1="24286" x2="50156" y2="23673"/>
                          <a14:foregroundMark x1="50938" y1="23265" x2="51719" y2="23265"/>
                          <a14:foregroundMark x1="52656" y1="23061" x2="52656" y2="23061"/>
                          <a14:foregroundMark x1="53906" y1="23061" x2="53906" y2="23061"/>
                          <a14:foregroundMark x1="55625" y1="23265" x2="55625" y2="23265"/>
                          <a14:foregroundMark x1="56250" y1="23673" x2="56250" y2="23673"/>
                          <a14:foregroundMark x1="57969" y1="23673" x2="58750" y2="23673"/>
                          <a14:foregroundMark x1="59531" y1="23673" x2="59531" y2="23673"/>
                          <a14:foregroundMark x1="60625" y1="23673" x2="60625" y2="23673"/>
                          <a14:foregroundMark x1="62813" y1="23878" x2="63594" y2="23878"/>
                          <a14:foregroundMark x1="63594" y1="23878" x2="63594" y2="23878"/>
                          <a14:foregroundMark x1="64844" y1="24286" x2="64844" y2="24286"/>
                          <a14:foregroundMark x1="67031" y1="24286" x2="67031" y2="24286"/>
                          <a14:foregroundMark x1="67344" y1="28776" x2="67344" y2="28776"/>
                          <a14:foregroundMark x1="67031" y1="28776" x2="67031" y2="28776"/>
                          <a14:foregroundMark x1="65313" y1="28163" x2="64063" y2="27755"/>
                          <a14:foregroundMark x1="62344" y1="27143" x2="62344" y2="27143"/>
                          <a14:foregroundMark x1="61250" y1="26531" x2="61250" y2="26531"/>
                          <a14:foregroundMark x1="60625" y1="26531" x2="60625" y2="26531"/>
                          <a14:foregroundMark x1="59688" y1="26531" x2="59688" y2="26531"/>
                          <a14:foregroundMark x1="58281" y1="26531" x2="58281" y2="26531"/>
                          <a14:foregroundMark x1="57188" y1="26531" x2="56563" y2="26531"/>
                          <a14:foregroundMark x1="55625" y1="26939" x2="55625" y2="26939"/>
                          <a14:foregroundMark x1="54531" y1="27143" x2="54531" y2="27143"/>
                          <a14:foregroundMark x1="53281" y1="28163" x2="52812" y2="28980"/>
                          <a14:foregroundMark x1="52188" y1="30408" x2="52188" y2="30408"/>
                          <a14:foregroundMark x1="51719" y1="31020" x2="51719" y2="31020"/>
                          <a14:foregroundMark x1="50938" y1="32245" x2="50938" y2="32245"/>
                          <a14:foregroundMark x1="50938" y1="33265" x2="50625" y2="34082"/>
                          <a14:foregroundMark x1="50469" y1="34490" x2="50469" y2="34490"/>
                          <a14:foregroundMark x1="49688" y1="34490" x2="49688" y2="34490"/>
                          <a14:foregroundMark x1="47500" y1="34082" x2="47500" y2="34082"/>
                          <a14:foregroundMark x1="46563" y1="32857" x2="46563" y2="32857"/>
                          <a14:foregroundMark x1="46094" y1="30408" x2="46094" y2="30408"/>
                          <a14:foregroundMark x1="46094" y1="29796" x2="46094" y2="29796"/>
                          <a14:foregroundMark x1="47031" y1="29388" x2="47031" y2="29388"/>
                          <a14:foregroundMark x1="47969" y1="29388" x2="47969" y2="29388"/>
                          <a14:foregroundMark x1="48906" y1="28980" x2="48906" y2="28980"/>
                          <a14:foregroundMark x1="49688" y1="28980" x2="49688" y2="28980"/>
                          <a14:foregroundMark x1="50938" y1="28980" x2="50938" y2="28980"/>
                          <a14:foregroundMark x1="50938" y1="28980" x2="50938" y2="28980"/>
                          <a14:foregroundMark x1="53906" y1="32857" x2="53906" y2="32857"/>
                          <a14:foregroundMark x1="58438" y1="28776" x2="58438" y2="28776"/>
                          <a14:foregroundMark x1="66719" y1="22449" x2="66719" y2="22449"/>
                          <a14:foregroundMark x1="54844" y1="23061" x2="54844" y2="23061"/>
                          <a14:foregroundMark x1="46563" y1="23061" x2="46563" y2="23061"/>
                          <a14:foregroundMark x1="43594" y1="22449" x2="43594" y2="22449"/>
                          <a14:foregroundMark x1="44375" y1="27551" x2="44375" y2="275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7" t="2452" r="21978" b="9509"/>
            <a:stretch/>
          </p:blipFill>
          <p:spPr bwMode="auto">
            <a:xfrm>
              <a:off x="2447925" y="3848100"/>
              <a:ext cx="2686050" cy="262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8" name="Straight Connector 67"/>
            <p:cNvCxnSpPr/>
            <p:nvPr/>
          </p:nvCxnSpPr>
          <p:spPr>
            <a:xfrm>
              <a:off x="3088065" y="6047064"/>
              <a:ext cx="1905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088065" y="4218264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840665" y="6047064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983415" y="6047063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3043416" y="5097542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3041628" y="4326015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2889228" y="5982472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850065" y="6076829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93027" y="6076829"/>
              <a:ext cx="300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13028" y="4902575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13028" y="4140517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6200000">
              <a:off x="2071391" y="4718207"/>
              <a:ext cx="1221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 (mm)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33974" y="3857377"/>
            <a:ext cx="2647949" cy="2745582"/>
            <a:chOff x="5124451" y="3883818"/>
            <a:chExt cx="2647949" cy="2745582"/>
          </a:xfrm>
        </p:grpSpPr>
        <p:pic>
          <p:nvPicPr>
            <p:cNvPr id="2428" name="Picture 380" descr="C:\Users\tardon\Pictures\Picture13.pn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612" b="84286" l="24375" r="73750">
                          <a14:foregroundMark x1="62813" y1="63878" x2="62813" y2="63878"/>
                          <a14:foregroundMark x1="60313" y1="68980" x2="60313" y2="68980"/>
                          <a14:foregroundMark x1="66719" y1="68980" x2="66719" y2="68980"/>
                          <a14:foregroundMark x1="66406" y1="63061" x2="66406" y2="63061"/>
                          <a14:foregroundMark x1="58125" y1="45510" x2="58125" y2="45510"/>
                          <a14:foregroundMark x1="62344" y1="45510" x2="62344" y2="45510"/>
                          <a14:foregroundMark x1="46719" y1="39592" x2="46719" y2="39592"/>
                          <a14:foregroundMark x1="51250" y1="40204" x2="51250" y2="40204"/>
                          <a14:foregroundMark x1="51250" y1="34082" x2="51563" y2="32245"/>
                          <a14:foregroundMark x1="50625" y1="29592" x2="65938" y2="28776"/>
                          <a14:foregroundMark x1="65625" y1="34082" x2="66406" y2="40408"/>
                          <a14:foregroundMark x1="42500" y1="39796" x2="43750" y2="45918"/>
                          <a14:foregroundMark x1="55156" y1="45918" x2="55156" y2="32857"/>
                          <a14:foregroundMark x1="57188" y1="34082" x2="65938" y2="44898"/>
                          <a14:foregroundMark x1="61719" y1="23673" x2="65938" y2="238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4" t="1676" r="23321" b="6380"/>
            <a:stretch/>
          </p:blipFill>
          <p:spPr bwMode="auto">
            <a:xfrm>
              <a:off x="5448300" y="3883818"/>
              <a:ext cx="2324100" cy="2745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0" name="Straight Connector 79"/>
            <p:cNvCxnSpPr/>
            <p:nvPr/>
          </p:nvCxnSpPr>
          <p:spPr>
            <a:xfrm>
              <a:off x="5715000" y="6063258"/>
              <a:ext cx="1905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5715000" y="4234458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467600" y="6063258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610350" y="6063257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>
              <a:off x="5670351" y="5113736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5668563" y="4342209"/>
              <a:ext cx="0" cy="89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516163" y="5998666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77000" y="6093023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319962" y="6093023"/>
              <a:ext cx="300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439963" y="4994969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439963" y="4232911"/>
              <a:ext cx="15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4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 rot="16200000">
              <a:off x="4698326" y="4734401"/>
              <a:ext cx="1221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 (mm)</a:t>
              </a:r>
              <a:endParaRPr lang="en-US" dirty="0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622660" y="933900"/>
            <a:ext cx="189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Natural (no heat)</a:t>
            </a:r>
            <a:endParaRPr lang="en-US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3695700" y="9339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300</a:t>
            </a:r>
            <a:r>
              <a:rPr lang="en-US" b="1" baseline="30000" dirty="0" smtClean="0"/>
              <a:t>o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6338553" y="92903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</a:t>
            </a:r>
            <a:r>
              <a:rPr lang="en-US" b="1" dirty="0" smtClean="0"/>
              <a:t>00</a:t>
            </a:r>
            <a:r>
              <a:rPr lang="en-US" b="1" baseline="30000" dirty="0" smtClean="0"/>
              <a:t>o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08" name="TextBox 107"/>
          <p:cNvSpPr txBox="1"/>
          <p:nvPr/>
        </p:nvSpPr>
        <p:spPr>
          <a:xfrm>
            <a:off x="1043540" y="378040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</a:t>
            </a:r>
            <a:r>
              <a:rPr lang="en-US" b="1" dirty="0" smtClean="0"/>
              <a:t>00</a:t>
            </a:r>
            <a:r>
              <a:rPr lang="en-US" b="1" baseline="30000" dirty="0" smtClean="0"/>
              <a:t>o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3598778" y="378040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1000</a:t>
            </a:r>
            <a:r>
              <a:rPr lang="en-US" b="1" baseline="30000" dirty="0" smtClean="0"/>
              <a:t>o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6259364" y="377903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1200</a:t>
            </a:r>
            <a:r>
              <a:rPr lang="en-US" b="1" baseline="30000" dirty="0" smtClean="0"/>
              <a:t>o</a:t>
            </a:r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1104900" y="340173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3619500" y="33961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6267097" y="342673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6274482" y="6248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3598778" y="623395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1043540" y="623226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(mm)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1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 and Future Investigations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A-type nitrogen combining with NVH likely formation pathway for N</a:t>
            </a:r>
            <a:r>
              <a:rPr lang="en-US" baseline="-25000" dirty="0" smtClean="0"/>
              <a:t>3</a:t>
            </a:r>
            <a:r>
              <a:rPr lang="en-US" dirty="0" smtClean="0"/>
              <a:t>VH</a:t>
            </a:r>
          </a:p>
          <a:p>
            <a:r>
              <a:rPr lang="en-US" dirty="0" smtClean="0"/>
              <a:t>Many defects of unknown structure correlated with hydrogen-rich areas</a:t>
            </a:r>
          </a:p>
          <a:p>
            <a:r>
              <a:rPr lang="en-US" dirty="0" smtClean="0"/>
              <a:t>Use samples with minimal fractures to push to higher temperatures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2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/>
          <a:lstStyle/>
          <a:p>
            <a:r>
              <a:rPr lang="en-US" b="1" dirty="0" smtClean="0"/>
              <a:t>Questions 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512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Clouds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1524000"/>
            <a:ext cx="3429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Granular clouds of unknown structure and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Usually highly symmetric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Associated with infrared defect at 3107 cm</a:t>
            </a:r>
            <a:r>
              <a:rPr lang="en-US" sz="2800" baseline="30000" dirty="0" smtClean="0"/>
              <a:t>-1</a:t>
            </a:r>
            <a:endParaRPr lang="en-US" sz="28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098" name="Picture 2" descr="T:\Research\Users\TroyArdon\52-1_SP11_LN_9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t="16882" r="18943" b="13436"/>
          <a:stretch/>
        </p:blipFill>
        <p:spPr bwMode="auto">
          <a:xfrm>
            <a:off x="561753" y="1524000"/>
            <a:ext cx="364372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715774"/>
            <a:ext cx="3643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by Jian Xin Liao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70172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600200"/>
            <a:ext cx="32004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Flat plate with uniform thickness</a:t>
            </a:r>
          </a:p>
          <a:p>
            <a:r>
              <a:rPr lang="en-US" dirty="0" smtClean="0"/>
              <a:t>Inscribed a series of points forming axes for accurate and reproducible mapping</a:t>
            </a:r>
          </a:p>
          <a:p>
            <a:r>
              <a:rPr lang="en-US" dirty="0" smtClean="0"/>
              <a:t>Cloud shape thought to show strong contrast in features</a:t>
            </a:r>
            <a:endParaRPr lang="en-US" dirty="0"/>
          </a:p>
        </p:txBody>
      </p:sp>
      <p:pic>
        <p:nvPicPr>
          <p:cNvPr id="6" name="Picture 2" descr="T:\Research\Users\TroyArdon\FTIRMicroscope\ZimbabSlabs\Photos\MAR01\Mar01LightContrasted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6" b="98663" l="14295" r="88213">
                        <a14:foregroundMark x1="44263" y1="22389" x2="44263" y2="22389"/>
                        <a14:foregroundMark x1="54044" y1="24896" x2="54044" y2="24896"/>
                        <a14:foregroundMark x1="71975" y1="19549" x2="71975" y2="19549"/>
                        <a14:foregroundMark x1="79875" y1="16291" x2="79875" y2="16291"/>
                        <a14:foregroundMark x1="79436" y1="89056" x2="79436" y2="89056"/>
                        <a14:foregroundMark x1="21693" y1="88137" x2="21693" y2="88137"/>
                        <a14:foregroundMark x1="51285" y1="33166" x2="51285" y2="33166"/>
                        <a14:foregroundMark x1="65956" y1="38513" x2="65956" y2="38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5748" r="11495"/>
          <a:stretch/>
        </p:blipFill>
        <p:spPr bwMode="auto">
          <a:xfrm>
            <a:off x="304800" y="1600200"/>
            <a:ext cx="50482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5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Infrared (IR) maps taken with Nicolet iN10 IR microscope on a grid with </a:t>
            </a:r>
            <a:r>
              <a:rPr lang="en-US" dirty="0"/>
              <a:t>spacing of 100 </a:t>
            </a:r>
            <a:r>
              <a:rPr lang="el-GR" dirty="0"/>
              <a:t>μ</a:t>
            </a:r>
            <a:r>
              <a:rPr lang="en-US" dirty="0"/>
              <a:t>m </a:t>
            </a:r>
            <a:r>
              <a:rPr lang="en-US" dirty="0" smtClean="0"/>
              <a:t>and with an aperture size of 100 </a:t>
            </a:r>
            <a:r>
              <a:rPr lang="el-GR" dirty="0"/>
              <a:t>μ</a:t>
            </a:r>
            <a:r>
              <a:rPr lang="en-US" dirty="0" smtClean="0"/>
              <a:t>m X 100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</a:p>
          <a:p>
            <a:r>
              <a:rPr lang="en-US" dirty="0" smtClean="0"/>
              <a:t>Photoluminescence (PL) spectroscopy taken with </a:t>
            </a:r>
            <a:r>
              <a:rPr lang="en-US" dirty="0" err="1" smtClean="0"/>
              <a:t>Renishaw</a:t>
            </a:r>
            <a:r>
              <a:rPr lang="en-US" dirty="0" smtClean="0"/>
              <a:t> </a:t>
            </a:r>
            <a:r>
              <a:rPr lang="en-US" dirty="0" err="1" smtClean="0"/>
              <a:t>inVia</a:t>
            </a:r>
            <a:r>
              <a:rPr lang="en-US" dirty="0" smtClean="0"/>
              <a:t> Raman Microscope with </a:t>
            </a:r>
            <a:r>
              <a:rPr lang="en-US" dirty="0"/>
              <a:t>488 nm, 514 nm, and </a:t>
            </a:r>
            <a:r>
              <a:rPr lang="en-US" dirty="0" smtClean="0"/>
              <a:t>830 </a:t>
            </a:r>
            <a:r>
              <a:rPr lang="en-US" dirty="0"/>
              <a:t>nm </a:t>
            </a:r>
            <a:r>
              <a:rPr lang="en-US" dirty="0" smtClean="0"/>
              <a:t>lasers on a grid with 500 </a:t>
            </a:r>
            <a:r>
              <a:rPr lang="el-GR" dirty="0" smtClean="0"/>
              <a:t>μ</a:t>
            </a:r>
            <a:r>
              <a:rPr lang="en-US" dirty="0" smtClean="0"/>
              <a:t>m spacing</a:t>
            </a:r>
          </a:p>
          <a:p>
            <a:r>
              <a:rPr lang="en-US" dirty="0" smtClean="0"/>
              <a:t>Heated in a muffler tube furnace to temperatures of 300</a:t>
            </a:r>
            <a:r>
              <a:rPr lang="en-US" baseline="30000" dirty="0" smtClean="0"/>
              <a:t>o</a:t>
            </a:r>
            <a:r>
              <a:rPr lang="en-US" dirty="0" smtClean="0"/>
              <a:t>C, 600</a:t>
            </a:r>
            <a:r>
              <a:rPr lang="en-US" baseline="30000" dirty="0" smtClean="0"/>
              <a:t>o</a:t>
            </a:r>
            <a:r>
              <a:rPr lang="en-US" dirty="0" smtClean="0"/>
              <a:t>C, 800</a:t>
            </a:r>
            <a:r>
              <a:rPr lang="en-US" baseline="30000" dirty="0" smtClean="0"/>
              <a:t>o</a:t>
            </a:r>
            <a:r>
              <a:rPr lang="en-US" dirty="0" smtClean="0"/>
              <a:t>C, 1000</a:t>
            </a:r>
            <a:r>
              <a:rPr lang="en-US" baseline="30000" dirty="0" smtClean="0"/>
              <a:t>o</a:t>
            </a:r>
            <a:r>
              <a:rPr lang="en-US" dirty="0" smtClean="0"/>
              <a:t>C, and 1200</a:t>
            </a:r>
            <a:r>
              <a:rPr lang="en-US" baseline="30000" dirty="0" smtClean="0"/>
              <a:t>o</a:t>
            </a:r>
            <a:r>
              <a:rPr lang="en-US" dirty="0" smtClean="0"/>
              <a:t>C for one hour at each step. </a:t>
            </a:r>
          </a:p>
          <a:p>
            <a:r>
              <a:rPr lang="en-US" dirty="0" smtClean="0"/>
              <a:t>After heating to 1200</a:t>
            </a:r>
            <a:r>
              <a:rPr lang="en-US" baseline="30000" dirty="0" smtClean="0"/>
              <a:t>o</a:t>
            </a:r>
            <a:r>
              <a:rPr lang="en-US" dirty="0" smtClean="0"/>
              <a:t>C, the fractures present developed and the sample broke apart.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68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features tracked were the A aggregates, </a:t>
            </a:r>
            <a:r>
              <a:rPr lang="en-US" dirty="0"/>
              <a:t>3123 cm</a:t>
            </a:r>
            <a:r>
              <a:rPr lang="en-US" baseline="30000" dirty="0"/>
              <a:t>-</a:t>
            </a:r>
            <a:r>
              <a:rPr lang="en-US" baseline="30000" dirty="0" smtClean="0"/>
              <a:t>1 </a:t>
            </a:r>
            <a:r>
              <a:rPr lang="en-US" dirty="0" smtClean="0"/>
              <a:t>and 3107 cm</a:t>
            </a:r>
            <a:r>
              <a:rPr lang="en-US" baseline="30000" dirty="0" smtClean="0"/>
              <a:t>-1</a:t>
            </a:r>
            <a:r>
              <a:rPr lang="en-US" dirty="0" smtClean="0"/>
              <a:t> hydrogen related defect. </a:t>
            </a:r>
          </a:p>
          <a:p>
            <a:r>
              <a:rPr lang="en-US" dirty="0" smtClean="0"/>
              <a:t>There was no detectable signal from B-aggregated nitrogen, indicating the formation temperature was likely below 1100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r>
              <a:rPr lang="en-US" baseline="30000" dirty="0" smtClean="0"/>
              <a:t>[1]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8200" y="6096000"/>
            <a:ext cx="411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[1] </a:t>
            </a:r>
            <a:r>
              <a:rPr lang="en-US" sz="1000" dirty="0" err="1" smtClean="0"/>
              <a:t>Kiflawi</a:t>
            </a:r>
            <a:r>
              <a:rPr lang="en-US" sz="1000" dirty="0" smtClean="0"/>
              <a:t> et al., “The creation of the 3107 cm-1 hydrogen absorption peak in synthetic diamond single crystals,” Diamond and Related Materials 5 (1996) pp. 1516-1518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8839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485" b="18996"/>
          <a:stretch/>
        </p:blipFill>
        <p:spPr>
          <a:xfrm>
            <a:off x="990600" y="1905000"/>
            <a:ext cx="79248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1828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aggregates (1280 cm</a:t>
            </a:r>
            <a:r>
              <a:rPr lang="en-US" baseline="30000" dirty="0" smtClean="0"/>
              <a:t>-1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 rot="16200000">
            <a:off x="7791452" y="2067596"/>
            <a:ext cx="190499" cy="381000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14800" y="20574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3</a:t>
            </a:r>
            <a:r>
              <a:rPr lang="en-US" dirty="0" smtClean="0"/>
              <a:t>VH (3107 cm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ight Brace 8"/>
          <p:cNvSpPr/>
          <p:nvPr/>
        </p:nvSpPr>
        <p:spPr>
          <a:xfrm rot="16200000">
            <a:off x="4892936" y="2448696"/>
            <a:ext cx="158233" cy="114304"/>
          </a:xfrm>
          <a:prstGeom prst="rightBrace">
            <a:avLst>
              <a:gd name="adj1" fmla="val 25000"/>
              <a:gd name="adj2" fmla="val 53478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24200" y="327660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NVH (3123 cm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686300" y="3645932"/>
            <a:ext cx="190500" cy="2333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24200" y="5410200"/>
            <a:ext cx="434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Wavenumber (cm</a:t>
            </a:r>
            <a:r>
              <a:rPr lang="en-US" sz="3200" baseline="30000" dirty="0" smtClean="0"/>
              <a:t>-1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848600" y="4800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1000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0" y="4800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5000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124200" y="4800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dirty="0" smtClean="0"/>
              <a:t>000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24400" y="4800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r>
              <a:rPr lang="en-US" sz="2400" dirty="0" smtClean="0"/>
              <a:t>000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248400" y="4796135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000</a:t>
            </a:r>
            <a:endParaRPr lang="en-US" sz="24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914400" y="4191000"/>
            <a:ext cx="9753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14400" y="3581400"/>
            <a:ext cx="9753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4400" y="2209800"/>
            <a:ext cx="9753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9600" y="39579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09600" y="33483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" y="19767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914400" y="2900065"/>
            <a:ext cx="97536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9600" y="26670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1789631" y="2336512"/>
            <a:ext cx="4191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Absorbance (</a:t>
            </a:r>
            <a:r>
              <a:rPr lang="en-US" sz="3200" dirty="0" err="1" smtClean="0"/>
              <a:t>a.u</a:t>
            </a:r>
            <a:r>
              <a:rPr lang="en-US" sz="3200" dirty="0" smtClean="0"/>
              <a:t>.)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1047749" y="200025"/>
            <a:ext cx="70485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Infrared Spectrum of </a:t>
            </a:r>
            <a:r>
              <a:rPr lang="en-US" sz="4400" dirty="0" err="1" smtClean="0"/>
              <a:t>IaA</a:t>
            </a:r>
            <a:r>
              <a:rPr lang="en-US" sz="4400" dirty="0" smtClean="0"/>
              <a:t> type Diamond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5382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81000" y="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A Aggregated Nitrogen</a:t>
            </a:r>
            <a:endParaRPr lang="en-US" sz="7200" dirty="0"/>
          </a:p>
        </p:txBody>
      </p:sp>
      <p:sp>
        <p:nvSpPr>
          <p:cNvPr id="52" name="TextBox 51"/>
          <p:cNvSpPr txBox="1"/>
          <p:nvPr/>
        </p:nvSpPr>
        <p:spPr>
          <a:xfrm>
            <a:off x="3612411" y="3833036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088411" y="38330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54" name="TextBox 53"/>
          <p:cNvSpPr txBox="1"/>
          <p:nvPr/>
        </p:nvSpPr>
        <p:spPr>
          <a:xfrm>
            <a:off x="533400" y="38330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55" name="TextBox 54"/>
          <p:cNvSpPr txBox="1"/>
          <p:nvPr/>
        </p:nvSpPr>
        <p:spPr>
          <a:xfrm>
            <a:off x="5060211" y="38288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56" name="TextBox 55"/>
          <p:cNvSpPr txBox="1"/>
          <p:nvPr/>
        </p:nvSpPr>
        <p:spPr>
          <a:xfrm>
            <a:off x="3612411" y="512427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57" name="TextBox 56"/>
          <p:cNvSpPr txBox="1"/>
          <p:nvPr/>
        </p:nvSpPr>
        <p:spPr>
          <a:xfrm>
            <a:off x="2088411" y="51242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58" name="TextBox 57"/>
          <p:cNvSpPr txBox="1"/>
          <p:nvPr/>
        </p:nvSpPr>
        <p:spPr>
          <a:xfrm>
            <a:off x="533400" y="51242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59" name="TextBox 58"/>
          <p:cNvSpPr txBox="1"/>
          <p:nvPr/>
        </p:nvSpPr>
        <p:spPr>
          <a:xfrm>
            <a:off x="5060211" y="5120105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0" name="TextBox 59"/>
          <p:cNvSpPr txBox="1"/>
          <p:nvPr/>
        </p:nvSpPr>
        <p:spPr>
          <a:xfrm>
            <a:off x="3612411" y="1242236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1" name="TextBox 60"/>
          <p:cNvSpPr txBox="1"/>
          <p:nvPr/>
        </p:nvSpPr>
        <p:spPr>
          <a:xfrm>
            <a:off x="2088411" y="12422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2" name="TextBox 61"/>
          <p:cNvSpPr txBox="1"/>
          <p:nvPr/>
        </p:nvSpPr>
        <p:spPr>
          <a:xfrm>
            <a:off x="533400" y="12422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3" name="TextBox 62"/>
          <p:cNvSpPr txBox="1"/>
          <p:nvPr/>
        </p:nvSpPr>
        <p:spPr>
          <a:xfrm>
            <a:off x="5060211" y="12380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4" name="TextBox 63"/>
          <p:cNvSpPr txBox="1"/>
          <p:nvPr/>
        </p:nvSpPr>
        <p:spPr>
          <a:xfrm>
            <a:off x="3612411" y="253347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88411" y="25334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3400" y="25334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7" name="TextBox 66"/>
          <p:cNvSpPr txBox="1"/>
          <p:nvPr/>
        </p:nvSpPr>
        <p:spPr>
          <a:xfrm>
            <a:off x="5060211" y="2529305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1371600" y="18424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371600" y="313363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371600" y="44332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1371600" y="572851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2920630" y="18424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2920630" y="313363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920630" y="44332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2920630" y="572851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4419600" y="18424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4419600" y="313363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4419600" y="44332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4419600" y="572851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69211" y="22796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469411" y="22796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993411" y="227966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450736" y="227965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869211" y="35369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469411" y="35369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993411" y="353696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50736" y="353695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821586" y="485141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2421786" y="485141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945786" y="485141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403111" y="485140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6477000" y="1828800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 </a:t>
            </a:r>
            <a:r>
              <a:rPr lang="en-US" sz="2800" dirty="0"/>
              <a:t>=</a:t>
            </a:r>
            <a:r>
              <a:rPr lang="en-US" sz="2800" dirty="0" smtClean="0"/>
              <a:t> Carbon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N</a:t>
            </a:r>
            <a:r>
              <a:rPr lang="en-US" sz="2800" dirty="0" smtClean="0"/>
              <a:t> = Nitrogen</a:t>
            </a:r>
          </a:p>
        </p:txBody>
      </p:sp>
    </p:spTree>
    <p:extLst>
      <p:ext uri="{BB962C8B-B14F-4D97-AF65-F5344CB8AC3E}">
        <p14:creationId xmlns:p14="http://schemas.microsoft.com/office/powerpoint/2010/main" val="2992331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2411" y="3833036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00B050"/>
                </a:solidFill>
              </a:rPr>
              <a:t>H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8411" y="38330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38330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5060211" y="38288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3612411" y="512427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2088411" y="51242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51242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1" name="TextBox 10"/>
          <p:cNvSpPr txBox="1"/>
          <p:nvPr/>
        </p:nvSpPr>
        <p:spPr>
          <a:xfrm>
            <a:off x="5060211" y="5120105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2" name="TextBox 11"/>
          <p:cNvSpPr txBox="1"/>
          <p:nvPr/>
        </p:nvSpPr>
        <p:spPr>
          <a:xfrm>
            <a:off x="3612411" y="1242236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3" name="TextBox 12"/>
          <p:cNvSpPr txBox="1"/>
          <p:nvPr/>
        </p:nvSpPr>
        <p:spPr>
          <a:xfrm>
            <a:off x="2088411" y="12422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1242237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5" name="TextBox 14"/>
          <p:cNvSpPr txBox="1"/>
          <p:nvPr/>
        </p:nvSpPr>
        <p:spPr>
          <a:xfrm>
            <a:off x="5060211" y="12380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6" name="TextBox 15"/>
          <p:cNvSpPr txBox="1"/>
          <p:nvPr/>
        </p:nvSpPr>
        <p:spPr>
          <a:xfrm>
            <a:off x="3612411" y="2533470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88411" y="25334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253347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19" name="TextBox 18"/>
          <p:cNvSpPr txBox="1"/>
          <p:nvPr/>
        </p:nvSpPr>
        <p:spPr>
          <a:xfrm>
            <a:off x="5060211" y="2529305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</a:t>
            </a:r>
            <a:endParaRPr lang="en-US" sz="7200" dirty="0"/>
          </a:p>
        </p:txBody>
      </p:sp>
      <p:sp>
        <p:nvSpPr>
          <p:cNvPr id="36" name="TextBox 35"/>
          <p:cNvSpPr txBox="1"/>
          <p:nvPr/>
        </p:nvSpPr>
        <p:spPr>
          <a:xfrm>
            <a:off x="1295400" y="-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3123 cm</a:t>
            </a:r>
            <a:r>
              <a:rPr lang="en-US" sz="7200" baseline="30000" dirty="0" smtClean="0"/>
              <a:t>-1</a:t>
            </a:r>
            <a:r>
              <a:rPr lang="en-US" sz="7200" dirty="0" smtClean="0"/>
              <a:t> Defect</a:t>
            </a:r>
            <a:endParaRPr lang="en-US" sz="7200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371600" y="18424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371600" y="313363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371600" y="44332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371600" y="572851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2920630" y="18424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920630" y="313363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920630" y="44332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2920630" y="572851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419600" y="18424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419600" y="3133635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419600" y="443320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419600" y="5728511"/>
            <a:ext cx="640611" cy="1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9211" y="22796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469411" y="22796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993411" y="227966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450736" y="227965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69211" y="35369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469411" y="353696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993411" y="353696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50736" y="353695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1586" y="485141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421786" y="4851411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945786" y="4851410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403111" y="4851409"/>
            <a:ext cx="0" cy="45383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477000" y="1828800"/>
            <a:ext cx="220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 </a:t>
            </a:r>
            <a:r>
              <a:rPr lang="en-US" sz="2800" dirty="0"/>
              <a:t>=</a:t>
            </a:r>
            <a:r>
              <a:rPr lang="en-US" sz="2800" dirty="0" smtClean="0"/>
              <a:t> Carbon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N</a:t>
            </a:r>
            <a:r>
              <a:rPr lang="en-US" sz="2800" dirty="0" smtClean="0"/>
              <a:t> = Nitrogen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800" dirty="0" smtClean="0"/>
              <a:t> = Vacancy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H</a:t>
            </a:r>
            <a:r>
              <a:rPr lang="en-US" sz="2800" dirty="0" smtClean="0"/>
              <a:t> = Hydrogen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15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3939</TotalTime>
  <Words>1214</Words>
  <Application>Microsoft Macintosh PowerPoint</Application>
  <PresentationFormat>On-screen Show (4:3)</PresentationFormat>
  <Paragraphs>399</Paragraphs>
  <Slides>25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SPATIAL CORRELATION OF INFRARED AND PL OPTICAL CENTERS IN HYDROGEN-RICH DIAMONDS</vt:lpstr>
      <vt:lpstr>Geology of Marange </vt:lpstr>
      <vt:lpstr>Hydrogen Clouds</vt:lpstr>
      <vt:lpstr>Experimental Design</vt:lpstr>
      <vt:lpstr>Experimental Design</vt:lpstr>
      <vt:lpstr>IR mapping</vt:lpstr>
      <vt:lpstr>PowerPoint Presentation</vt:lpstr>
      <vt:lpstr>PowerPoint Presentation</vt:lpstr>
      <vt:lpstr>PowerPoint Presentation</vt:lpstr>
      <vt:lpstr>PowerPoint Presentation</vt:lpstr>
      <vt:lpstr>Temperature Variance of IR Defects</vt:lpstr>
      <vt:lpstr>Proposed Mechanisms for Formation of N3VH</vt:lpstr>
      <vt:lpstr>PL mapping</vt:lpstr>
      <vt:lpstr>PowerPoint Presentation</vt:lpstr>
      <vt:lpstr>Proposed Mechanisms for Formation of N3VH</vt:lpstr>
      <vt:lpstr>PowerPoint Presentation</vt:lpstr>
      <vt:lpstr>PowerPoint Presentation</vt:lpstr>
      <vt:lpstr>Proposed Mechanisms for Formation of N3VH</vt:lpstr>
      <vt:lpstr>Analysis of IR Defect Distribution</vt:lpstr>
      <vt:lpstr>Variance along the y-axis of defect concentrations</vt:lpstr>
      <vt:lpstr>Evidence for Formation Mechanism</vt:lpstr>
      <vt:lpstr>NV- Centers</vt:lpstr>
      <vt:lpstr>PowerPoint Presentation</vt:lpstr>
      <vt:lpstr>Conclusions and Future Investigations</vt:lpstr>
      <vt:lpstr>Questions ?</vt:lpstr>
    </vt:vector>
  </TitlesOfParts>
  <Company>Gemological Institute of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CORRELATION OF INFRARED AND PL OPTICAL CENTERS IN HYDROGEN-RICH DIAMONDS</dc:title>
  <dc:creator>Troy Ardon</dc:creator>
  <cp:lastModifiedBy>Troy Ardon</cp:lastModifiedBy>
  <cp:revision>147</cp:revision>
  <cp:lastPrinted>2014-10-16T23:05:23Z</cp:lastPrinted>
  <dcterms:created xsi:type="dcterms:W3CDTF">2014-10-14T14:54:01Z</dcterms:created>
  <dcterms:modified xsi:type="dcterms:W3CDTF">2014-10-20T04:43:01Z</dcterms:modified>
</cp:coreProperties>
</file>