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drawings/drawing6.xml" ContentType="application/vnd.openxmlformats-officedocument.drawingml.chartshape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73" r:id="rId3"/>
    <p:sldId id="281" r:id="rId4"/>
    <p:sldId id="276" r:id="rId5"/>
    <p:sldId id="277" r:id="rId6"/>
    <p:sldId id="291" r:id="rId7"/>
    <p:sldId id="294" r:id="rId8"/>
    <p:sldId id="280" r:id="rId9"/>
    <p:sldId id="283" r:id="rId10"/>
    <p:sldId id="285" r:id="rId11"/>
    <p:sldId id="286" r:id="rId12"/>
    <p:sldId id="258" r:id="rId13"/>
    <p:sldId id="260" r:id="rId14"/>
    <p:sldId id="262" r:id="rId15"/>
    <p:sldId id="264" r:id="rId16"/>
    <p:sldId id="266" r:id="rId17"/>
    <p:sldId id="268" r:id="rId18"/>
    <p:sldId id="270" r:id="rId19"/>
    <p:sldId id="272" r:id="rId20"/>
    <p:sldId id="287" r:id="rId21"/>
    <p:sldId id="282" r:id="rId22"/>
    <p:sldId id="290" r:id="rId23"/>
    <p:sldId id="296" r:id="rId24"/>
    <p:sldId id="279" r:id="rId25"/>
    <p:sldId id="289" r:id="rId26"/>
    <p:sldId id="295" r:id="rId27"/>
    <p:sldId id="29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670" autoAdjust="0"/>
  </p:normalViewPr>
  <p:slideViewPr>
    <p:cSldViewPr>
      <p:cViewPr varScale="1">
        <p:scale>
          <a:sx n="89" d="100"/>
          <a:sy n="89" d="100"/>
        </p:scale>
        <p:origin x="-12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pflfoms02\shared\PALEO%20DEPT\2014%20Aly%20Baumgartner\Paleoclimate\FLFO_Coexistence_Approach_Lists.xlsx" TargetMode="External"/><Relationship Id="rId2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baum:Documents:School:FLFO:A%20FLFO%20Things%20to%20take%20home:Paleoclimate:Reconstruction%20comparisons.xlsx" TargetMode="External"/><Relationship Id="rId2" Type="http://schemas.openxmlformats.org/officeDocument/2006/relationships/chartUserShapes" Target="../drawings/drawing5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kabaum:Documents:School:FLFO:A%20FLFO%20Things%20to%20take%20home:Paleoclimate:Reconstruction%20comparisons.xlsx" TargetMode="External"/><Relationship Id="rId3" Type="http://schemas.openxmlformats.org/officeDocument/2006/relationships/chartUserShapes" Target="../drawings/drawing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pflfoms02\shared\PALEO%20DEPT\2014%20Aly%20Baumgartner\Paleoclimate\FLFO_Coexistence_Approach_Lists.xlsx" TargetMode="External"/><Relationship Id="rId2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pflfoms02\shared\PALEO%20DEPT\2014%20Aly%20Baumgartner\Paleoclimate\FLFO_Coexistence_Approach_Lis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pflfoms02\shared\PALEO%20DEPT\2014%20Aly%20Baumgartner\Paleoclimate\FLFO_Coexistence_Approach_Lists.xlsx" TargetMode="External"/><Relationship Id="rId2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pflfoms02\shared\PALEO%20DEPT\2014%20Aly%20Baumgartner\Paleoclimate\FLFO_Coexistence_Approach_Lis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pflfoms02\shared\PALEO%20DEPT\2014%20Aly%20Baumgartner\Paleoclimate\FLFO_Coexistence_Approach_Lists.xlsx" TargetMode="External"/><Relationship Id="rId2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pflfoms02\shared\PALEO%20DEPT\2014%20Aly%20Baumgartner\Paleoclimate\FLFO_Coexistence_Approach_Lis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pflfoms02\shared\PALEO%20DEPT\2014%20Aly%20Baumgartner\Paleoclimate\FLFO_Coexistence_Approach_List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pflfoms02\shared\PALEO%20DEPT\2014%20Aly%20Baumgartner\Paleoclimate\FLFO_Coexistence_Approach_Lis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03786089238845"/>
          <c:y val="0.121634295713036"/>
          <c:w val="0.934343613298338"/>
          <c:h val="0.8548795567220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'FoF Full for graphs'!$D$2</c:f>
              <c:strCache>
                <c:ptCount val="1"/>
                <c:pt idx="0">
                  <c:v>MATmin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Pt>
            <c:idx val="8"/>
            <c:invertIfNegative val="0"/>
            <c:bubble3D val="0"/>
            <c:spPr>
              <a:noFill/>
            </c:spPr>
          </c:dPt>
          <c:dPt>
            <c:idx val="9"/>
            <c:invertIfNegative val="0"/>
            <c:bubble3D val="0"/>
            <c:spPr>
              <a:noFill/>
            </c:spPr>
          </c:dPt>
          <c:dPt>
            <c:idx val="10"/>
            <c:invertIfNegative val="0"/>
            <c:bubble3D val="0"/>
            <c:spPr>
              <a:noFill/>
            </c:spPr>
          </c:dPt>
          <c:dPt>
            <c:idx val="11"/>
            <c:invertIfNegative val="0"/>
            <c:bubble3D val="0"/>
            <c:spPr>
              <a:noFill/>
            </c:spPr>
          </c:dPt>
          <c:dPt>
            <c:idx val="12"/>
            <c:invertIfNegative val="0"/>
            <c:bubble3D val="0"/>
            <c:spPr>
              <a:noFill/>
            </c:spPr>
          </c:dPt>
          <c:dPt>
            <c:idx val="13"/>
            <c:invertIfNegative val="0"/>
            <c:bubble3D val="0"/>
            <c:spPr>
              <a:noFill/>
            </c:spPr>
          </c:dPt>
          <c:dPt>
            <c:idx val="14"/>
            <c:invertIfNegative val="0"/>
            <c:bubble3D val="0"/>
            <c:spPr>
              <a:noFill/>
            </c:spPr>
          </c:dPt>
          <c:dPt>
            <c:idx val="15"/>
            <c:invertIfNegative val="0"/>
            <c:bubble3D val="0"/>
            <c:spPr>
              <a:noFill/>
            </c:spPr>
          </c:dPt>
          <c:dPt>
            <c:idx val="16"/>
            <c:invertIfNegative val="0"/>
            <c:bubble3D val="0"/>
            <c:spPr>
              <a:noFill/>
            </c:spPr>
          </c:dPt>
          <c:dPt>
            <c:idx val="17"/>
            <c:invertIfNegative val="0"/>
            <c:bubble3D val="0"/>
            <c:spPr>
              <a:noFill/>
            </c:spPr>
          </c:dPt>
          <c:dPt>
            <c:idx val="18"/>
            <c:invertIfNegative val="0"/>
            <c:bubble3D val="0"/>
            <c:spPr>
              <a:noFill/>
            </c:spPr>
          </c:dPt>
          <c:dPt>
            <c:idx val="19"/>
            <c:invertIfNegative val="0"/>
            <c:bubble3D val="0"/>
            <c:spPr>
              <a:noFill/>
            </c:spPr>
          </c:dPt>
          <c:dPt>
            <c:idx val="2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1"/>
            <c:invertIfNegative val="0"/>
            <c:bubble3D val="0"/>
            <c:spPr>
              <a:noFill/>
            </c:spPr>
          </c:dPt>
          <c:dPt>
            <c:idx val="22"/>
            <c:invertIfNegative val="0"/>
            <c:bubble3D val="0"/>
            <c:spPr>
              <a:noFill/>
            </c:spPr>
          </c:dPt>
          <c:dPt>
            <c:idx val="23"/>
            <c:invertIfNegative val="0"/>
            <c:bubble3D val="0"/>
            <c:spPr>
              <a:noFill/>
            </c:spPr>
          </c:dPt>
          <c:dPt>
            <c:idx val="24"/>
            <c:invertIfNegative val="0"/>
            <c:bubble3D val="0"/>
            <c:spPr>
              <a:noFill/>
            </c:spPr>
          </c:dPt>
          <c:dPt>
            <c:idx val="2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6"/>
            <c:invertIfNegative val="0"/>
            <c:bubble3D val="0"/>
            <c:spPr>
              <a:noFill/>
            </c:spPr>
          </c:dPt>
          <c:dPt>
            <c:idx val="28"/>
            <c:invertIfNegative val="0"/>
            <c:bubble3D val="0"/>
            <c:spPr>
              <a:noFill/>
            </c:spPr>
          </c:dPt>
          <c:dPt>
            <c:idx val="29"/>
            <c:invertIfNegative val="0"/>
            <c:bubble3D val="0"/>
            <c:spPr>
              <a:noFill/>
            </c:spPr>
          </c:dPt>
          <c:dPt>
            <c:idx val="30"/>
            <c:invertIfNegative val="0"/>
            <c:bubble3D val="0"/>
            <c:spPr>
              <a:noFill/>
            </c:spPr>
          </c:dPt>
          <c:dPt>
            <c:idx val="3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2"/>
            <c:invertIfNegative val="0"/>
            <c:bubble3D val="0"/>
            <c:spPr>
              <a:noFill/>
            </c:spPr>
          </c:dPt>
          <c:dPt>
            <c:idx val="3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4"/>
            <c:invertIfNegative val="0"/>
            <c:bubble3D val="0"/>
            <c:spPr>
              <a:noFill/>
            </c:spPr>
          </c:dPt>
          <c:dPt>
            <c:idx val="35"/>
            <c:invertIfNegative val="0"/>
            <c:bubble3D val="0"/>
            <c:spPr>
              <a:noFill/>
            </c:spPr>
          </c:dPt>
          <c:dPt>
            <c:idx val="36"/>
            <c:invertIfNegative val="0"/>
            <c:bubble3D val="0"/>
            <c:spPr>
              <a:noFill/>
            </c:spPr>
          </c:dPt>
          <c:dPt>
            <c:idx val="37"/>
            <c:invertIfNegative val="0"/>
            <c:bubble3D val="0"/>
            <c:spPr>
              <a:noFill/>
            </c:spPr>
          </c:dPt>
          <c:dPt>
            <c:idx val="38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9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0"/>
            <c:invertIfNegative val="0"/>
            <c:bubble3D val="0"/>
            <c:spPr>
              <a:noFill/>
            </c:spPr>
          </c:dPt>
          <c:dPt>
            <c:idx val="41"/>
            <c:invertIfNegative val="0"/>
            <c:bubble3D val="0"/>
            <c:spPr>
              <a:noFill/>
            </c:spPr>
          </c:dPt>
          <c:dPt>
            <c:idx val="42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4"/>
            <c:invertIfNegative val="0"/>
            <c:bubble3D val="0"/>
            <c:spPr>
              <a:noFill/>
            </c:spPr>
          </c:dPt>
          <c:dPt>
            <c:idx val="4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6"/>
            <c:invertIfNegative val="0"/>
            <c:bubble3D val="0"/>
            <c:spPr>
              <a:noFill/>
            </c:spPr>
          </c:dPt>
          <c:dPt>
            <c:idx val="47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8"/>
            <c:invertIfNegative val="0"/>
            <c:bubble3D val="0"/>
            <c:spPr>
              <a:noFill/>
            </c:spPr>
          </c:dPt>
          <c:dPt>
            <c:idx val="49"/>
            <c:invertIfNegative val="0"/>
            <c:bubble3D val="0"/>
            <c:spPr>
              <a:noFill/>
            </c:spPr>
          </c:dPt>
          <c:dPt>
            <c:idx val="5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5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52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5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54"/>
            <c:invertIfNegative val="0"/>
            <c:bubble3D val="0"/>
            <c:spPr>
              <a:noFill/>
            </c:spPr>
          </c:dPt>
          <c:dPt>
            <c:idx val="55"/>
            <c:invertIfNegative val="0"/>
            <c:bubble3D val="0"/>
            <c:spPr>
              <a:noFill/>
            </c:spPr>
          </c:dPt>
          <c:dPt>
            <c:idx val="56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57"/>
            <c:invertIfNegative val="0"/>
            <c:bubble3D val="0"/>
            <c:spPr>
              <a:noFill/>
            </c:spPr>
          </c:dPt>
          <c:dPt>
            <c:idx val="58"/>
            <c:invertIfNegative val="0"/>
            <c:bubble3D val="0"/>
            <c:spPr>
              <a:noFill/>
            </c:spPr>
          </c:dPt>
          <c:dPt>
            <c:idx val="59"/>
            <c:invertIfNegative val="0"/>
            <c:bubble3D val="0"/>
            <c:spPr>
              <a:noFill/>
            </c:spPr>
          </c:dPt>
          <c:dPt>
            <c:idx val="60"/>
            <c:invertIfNegative val="0"/>
            <c:bubble3D val="0"/>
            <c:spPr>
              <a:noFill/>
            </c:spPr>
          </c:dPt>
          <c:dPt>
            <c:idx val="6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62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6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65"/>
            <c:invertIfNegative val="0"/>
            <c:bubble3D val="0"/>
            <c:spPr>
              <a:noFill/>
            </c:spPr>
          </c:dPt>
          <c:dPt>
            <c:idx val="66"/>
            <c:invertIfNegative val="0"/>
            <c:bubble3D val="0"/>
            <c:spPr>
              <a:noFill/>
            </c:spPr>
          </c:dPt>
          <c:cat>
            <c:strRef>
              <c:f>'FoF Full for graphs'!$B$3:$B$95</c:f>
              <c:strCache>
                <c:ptCount val="67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Croton</c:v>
                </c:pt>
                <c:pt idx="17">
                  <c:v>Cyclocarya</c:v>
                </c:pt>
                <c:pt idx="18">
                  <c:v>Dodonaea</c:v>
                </c:pt>
                <c:pt idx="19">
                  <c:v>Dryopteris</c:v>
                </c:pt>
                <c:pt idx="20">
                  <c:v>Elaeagnus</c:v>
                </c:pt>
                <c:pt idx="21">
                  <c:v>Ephedra</c:v>
                </c:pt>
                <c:pt idx="22">
                  <c:v>Eucommia</c:v>
                </c:pt>
                <c:pt idx="23">
                  <c:v>Fagus</c:v>
                </c:pt>
                <c:pt idx="24">
                  <c:v>Halesia</c:v>
                </c:pt>
                <c:pt idx="25">
                  <c:v>Humulus</c:v>
                </c:pt>
                <c:pt idx="26">
                  <c:v>Hydrangea</c:v>
                </c:pt>
                <c:pt idx="27">
                  <c:v>Juglans</c:v>
                </c:pt>
                <c:pt idx="28">
                  <c:v>Koelreuteria</c:v>
                </c:pt>
                <c:pt idx="29">
                  <c:v>Lindera</c:v>
                </c:pt>
                <c:pt idx="30">
                  <c:v>Lygodium</c:v>
                </c:pt>
                <c:pt idx="31">
                  <c:v>Malus</c:v>
                </c:pt>
                <c:pt idx="32">
                  <c:v>Morus</c:v>
                </c:pt>
                <c:pt idx="33">
                  <c:v>Nuphar</c:v>
                </c:pt>
                <c:pt idx="34">
                  <c:v>Osmanthus</c:v>
                </c:pt>
                <c:pt idx="35">
                  <c:v>Oreopanax</c:v>
                </c:pt>
                <c:pt idx="36">
                  <c:v>Parthenocissus</c:v>
                </c:pt>
                <c:pt idx="37">
                  <c:v>Persea</c:v>
                </c:pt>
                <c:pt idx="38">
                  <c:v>Picea</c:v>
                </c:pt>
                <c:pt idx="39">
                  <c:v>Pinus</c:v>
                </c:pt>
                <c:pt idx="40">
                  <c:v>Platanus</c:v>
                </c:pt>
                <c:pt idx="41">
                  <c:v>Platycarya</c:v>
                </c:pt>
                <c:pt idx="42">
                  <c:v>Populus</c:v>
                </c:pt>
                <c:pt idx="43">
                  <c:v>Potamogeton</c:v>
                </c:pt>
                <c:pt idx="44">
                  <c:v>Prosopis</c:v>
                </c:pt>
                <c:pt idx="45">
                  <c:v>Prunus</c:v>
                </c:pt>
                <c:pt idx="46">
                  <c:v>Pterocarya</c:v>
                </c:pt>
                <c:pt idx="47">
                  <c:v>Quercus</c:v>
                </c:pt>
                <c:pt idx="48">
                  <c:v>Rhus</c:v>
                </c:pt>
                <c:pt idx="49">
                  <c:v>Robinia</c:v>
                </c:pt>
                <c:pt idx="50">
                  <c:v>Rosa</c:v>
                </c:pt>
                <c:pt idx="51">
                  <c:v>Rubus</c:v>
                </c:pt>
                <c:pt idx="52">
                  <c:v>Salix</c:v>
                </c:pt>
                <c:pt idx="53">
                  <c:v>Sambucus</c:v>
                </c:pt>
                <c:pt idx="54">
                  <c:v>Sapindus</c:v>
                </c:pt>
                <c:pt idx="55">
                  <c:v>Sequoia</c:v>
                </c:pt>
                <c:pt idx="56">
                  <c:v>Smilax</c:v>
                </c:pt>
                <c:pt idx="57">
                  <c:v>Staphylea</c:v>
                </c:pt>
                <c:pt idx="58">
                  <c:v>Tabernaemontana</c:v>
                </c:pt>
                <c:pt idx="59">
                  <c:v>Tilia</c:v>
                </c:pt>
                <c:pt idx="60">
                  <c:v>Torreya</c:v>
                </c:pt>
                <c:pt idx="61">
                  <c:v>Tsuga</c:v>
                </c:pt>
                <c:pt idx="62">
                  <c:v>Ulmus</c:v>
                </c:pt>
                <c:pt idx="63">
                  <c:v>Viburnum</c:v>
                </c:pt>
                <c:pt idx="64">
                  <c:v>Vitis</c:v>
                </c:pt>
                <c:pt idx="65">
                  <c:v>Zelkova</c:v>
                </c:pt>
                <c:pt idx="66">
                  <c:v>Ziziphus</c:v>
                </c:pt>
              </c:strCache>
            </c:strRef>
          </c:cat>
          <c:val>
            <c:numRef>
              <c:f>'FoF Full for graphs'!$D$3:$D$95</c:f>
              <c:numCache>
                <c:formatCode>General</c:formatCode>
                <c:ptCount val="67"/>
                <c:pt idx="0">
                  <c:v>-6.7</c:v>
                </c:pt>
                <c:pt idx="1">
                  <c:v>-0.4</c:v>
                </c:pt>
                <c:pt idx="2">
                  <c:v>6.9</c:v>
                </c:pt>
                <c:pt idx="3">
                  <c:v>-8.9</c:v>
                </c:pt>
                <c:pt idx="4">
                  <c:v>16.4</c:v>
                </c:pt>
                <c:pt idx="5">
                  <c:v>4.4</c:v>
                </c:pt>
                <c:pt idx="6">
                  <c:v>8.700000000000001</c:v>
                </c:pt>
                <c:pt idx="7">
                  <c:v>1.8</c:v>
                </c:pt>
                <c:pt idx="8">
                  <c:v>19.5</c:v>
                </c:pt>
                <c:pt idx="9">
                  <c:v>4.4</c:v>
                </c:pt>
                <c:pt idx="10">
                  <c:v>2.5</c:v>
                </c:pt>
                <c:pt idx="11">
                  <c:v>9.3</c:v>
                </c:pt>
                <c:pt idx="12">
                  <c:v>8.4</c:v>
                </c:pt>
                <c:pt idx="13">
                  <c:v>18.8</c:v>
                </c:pt>
                <c:pt idx="14">
                  <c:v>7.6</c:v>
                </c:pt>
                <c:pt idx="15">
                  <c:v>5.4</c:v>
                </c:pt>
                <c:pt idx="16">
                  <c:v>9.3</c:v>
                </c:pt>
                <c:pt idx="17">
                  <c:v>14.0</c:v>
                </c:pt>
                <c:pt idx="18">
                  <c:v>10.0</c:v>
                </c:pt>
                <c:pt idx="19">
                  <c:v>3.1</c:v>
                </c:pt>
                <c:pt idx="20">
                  <c:v>-0.4</c:v>
                </c:pt>
                <c:pt idx="21">
                  <c:v>3.1</c:v>
                </c:pt>
                <c:pt idx="22">
                  <c:v>10.6</c:v>
                </c:pt>
                <c:pt idx="23">
                  <c:v>4.4</c:v>
                </c:pt>
                <c:pt idx="24">
                  <c:v>10.9</c:v>
                </c:pt>
                <c:pt idx="25">
                  <c:v>-0.4</c:v>
                </c:pt>
                <c:pt idx="26">
                  <c:v>6.2</c:v>
                </c:pt>
                <c:pt idx="27">
                  <c:v>0.0</c:v>
                </c:pt>
                <c:pt idx="28">
                  <c:v>10.0</c:v>
                </c:pt>
                <c:pt idx="29">
                  <c:v>9.3</c:v>
                </c:pt>
                <c:pt idx="30">
                  <c:v>9.3</c:v>
                </c:pt>
                <c:pt idx="31">
                  <c:v>-5.3</c:v>
                </c:pt>
                <c:pt idx="32">
                  <c:v>3.1</c:v>
                </c:pt>
                <c:pt idx="33">
                  <c:v>-12.0</c:v>
                </c:pt>
                <c:pt idx="34">
                  <c:v>13.9</c:v>
                </c:pt>
                <c:pt idx="35">
                  <c:v>19.7</c:v>
                </c:pt>
                <c:pt idx="36">
                  <c:v>4.4</c:v>
                </c:pt>
                <c:pt idx="37">
                  <c:v>14.4</c:v>
                </c:pt>
                <c:pt idx="38">
                  <c:v>-8.9</c:v>
                </c:pt>
                <c:pt idx="39">
                  <c:v>-9.200000000000001</c:v>
                </c:pt>
                <c:pt idx="40">
                  <c:v>6.6</c:v>
                </c:pt>
                <c:pt idx="41">
                  <c:v>6.9</c:v>
                </c:pt>
                <c:pt idx="42">
                  <c:v>-16.0</c:v>
                </c:pt>
                <c:pt idx="43">
                  <c:v>-15.0</c:v>
                </c:pt>
                <c:pt idx="44">
                  <c:v>13.8</c:v>
                </c:pt>
                <c:pt idx="45">
                  <c:v>-12.0</c:v>
                </c:pt>
                <c:pt idx="46">
                  <c:v>3.9</c:v>
                </c:pt>
                <c:pt idx="47">
                  <c:v>-1.4</c:v>
                </c:pt>
                <c:pt idx="48">
                  <c:v>3.4</c:v>
                </c:pt>
                <c:pt idx="49">
                  <c:v>3.4</c:v>
                </c:pt>
                <c:pt idx="50">
                  <c:v>-10.7</c:v>
                </c:pt>
                <c:pt idx="51">
                  <c:v>-12.0</c:v>
                </c:pt>
                <c:pt idx="52">
                  <c:v>-17.0</c:v>
                </c:pt>
                <c:pt idx="53">
                  <c:v>-9.200000000000001</c:v>
                </c:pt>
                <c:pt idx="54">
                  <c:v>13.4</c:v>
                </c:pt>
                <c:pt idx="55">
                  <c:v>9.1</c:v>
                </c:pt>
                <c:pt idx="56">
                  <c:v>-1.1</c:v>
                </c:pt>
                <c:pt idx="57">
                  <c:v>4.4</c:v>
                </c:pt>
                <c:pt idx="58">
                  <c:v>15.7</c:v>
                </c:pt>
                <c:pt idx="59">
                  <c:v>2.5</c:v>
                </c:pt>
                <c:pt idx="60">
                  <c:v>7.3</c:v>
                </c:pt>
                <c:pt idx="61">
                  <c:v>-1.8</c:v>
                </c:pt>
                <c:pt idx="62">
                  <c:v>-4.9</c:v>
                </c:pt>
                <c:pt idx="63">
                  <c:v>-1.1</c:v>
                </c:pt>
                <c:pt idx="64">
                  <c:v>0.0</c:v>
                </c:pt>
                <c:pt idx="65">
                  <c:v>7.3</c:v>
                </c:pt>
                <c:pt idx="66">
                  <c:v>7.3</c:v>
                </c:pt>
              </c:numCache>
            </c:numRef>
          </c:val>
        </c:ser>
        <c:ser>
          <c:idx val="2"/>
          <c:order val="1"/>
          <c:tx>
            <c:strRef>
              <c:f>'FoF Full for graphs'!$E$2</c:f>
              <c:strCache>
                <c:ptCount val="1"/>
                <c:pt idx="0">
                  <c:v>MATmax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'FoF Full for graphs'!$B$3:$B$95</c:f>
              <c:strCache>
                <c:ptCount val="67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Croton</c:v>
                </c:pt>
                <c:pt idx="17">
                  <c:v>Cyclocarya</c:v>
                </c:pt>
                <c:pt idx="18">
                  <c:v>Dodonaea</c:v>
                </c:pt>
                <c:pt idx="19">
                  <c:v>Dryopteris</c:v>
                </c:pt>
                <c:pt idx="20">
                  <c:v>Elaeagnus</c:v>
                </c:pt>
                <c:pt idx="21">
                  <c:v>Ephedra</c:v>
                </c:pt>
                <c:pt idx="22">
                  <c:v>Eucommia</c:v>
                </c:pt>
                <c:pt idx="23">
                  <c:v>Fagus</c:v>
                </c:pt>
                <c:pt idx="24">
                  <c:v>Halesia</c:v>
                </c:pt>
                <c:pt idx="25">
                  <c:v>Humulus</c:v>
                </c:pt>
                <c:pt idx="26">
                  <c:v>Hydrangea</c:v>
                </c:pt>
                <c:pt idx="27">
                  <c:v>Juglans</c:v>
                </c:pt>
                <c:pt idx="28">
                  <c:v>Koelreuteria</c:v>
                </c:pt>
                <c:pt idx="29">
                  <c:v>Lindera</c:v>
                </c:pt>
                <c:pt idx="30">
                  <c:v>Lygodium</c:v>
                </c:pt>
                <c:pt idx="31">
                  <c:v>Malus</c:v>
                </c:pt>
                <c:pt idx="32">
                  <c:v>Morus</c:v>
                </c:pt>
                <c:pt idx="33">
                  <c:v>Nuphar</c:v>
                </c:pt>
                <c:pt idx="34">
                  <c:v>Osmanthus</c:v>
                </c:pt>
                <c:pt idx="35">
                  <c:v>Oreopanax</c:v>
                </c:pt>
                <c:pt idx="36">
                  <c:v>Parthenocissus</c:v>
                </c:pt>
                <c:pt idx="37">
                  <c:v>Persea</c:v>
                </c:pt>
                <c:pt idx="38">
                  <c:v>Picea</c:v>
                </c:pt>
                <c:pt idx="39">
                  <c:v>Pinus</c:v>
                </c:pt>
                <c:pt idx="40">
                  <c:v>Platanus</c:v>
                </c:pt>
                <c:pt idx="41">
                  <c:v>Platycarya</c:v>
                </c:pt>
                <c:pt idx="42">
                  <c:v>Populus</c:v>
                </c:pt>
                <c:pt idx="43">
                  <c:v>Potamogeton</c:v>
                </c:pt>
                <c:pt idx="44">
                  <c:v>Prosopis</c:v>
                </c:pt>
                <c:pt idx="45">
                  <c:v>Prunus</c:v>
                </c:pt>
                <c:pt idx="46">
                  <c:v>Pterocarya</c:v>
                </c:pt>
                <c:pt idx="47">
                  <c:v>Quercus</c:v>
                </c:pt>
                <c:pt idx="48">
                  <c:v>Rhus</c:v>
                </c:pt>
                <c:pt idx="49">
                  <c:v>Robinia</c:v>
                </c:pt>
                <c:pt idx="50">
                  <c:v>Rosa</c:v>
                </c:pt>
                <c:pt idx="51">
                  <c:v>Rubus</c:v>
                </c:pt>
                <c:pt idx="52">
                  <c:v>Salix</c:v>
                </c:pt>
                <c:pt idx="53">
                  <c:v>Sambucus</c:v>
                </c:pt>
                <c:pt idx="54">
                  <c:v>Sapindus</c:v>
                </c:pt>
                <c:pt idx="55">
                  <c:v>Sequoia</c:v>
                </c:pt>
                <c:pt idx="56">
                  <c:v>Smilax</c:v>
                </c:pt>
                <c:pt idx="57">
                  <c:v>Staphylea</c:v>
                </c:pt>
                <c:pt idx="58">
                  <c:v>Tabernaemontana</c:v>
                </c:pt>
                <c:pt idx="59">
                  <c:v>Tilia</c:v>
                </c:pt>
                <c:pt idx="60">
                  <c:v>Torreya</c:v>
                </c:pt>
                <c:pt idx="61">
                  <c:v>Tsuga</c:v>
                </c:pt>
                <c:pt idx="62">
                  <c:v>Ulmus</c:v>
                </c:pt>
                <c:pt idx="63">
                  <c:v>Viburnum</c:v>
                </c:pt>
                <c:pt idx="64">
                  <c:v>Vitis</c:v>
                </c:pt>
                <c:pt idx="65">
                  <c:v>Zelkova</c:v>
                </c:pt>
                <c:pt idx="66">
                  <c:v>Ziziphus</c:v>
                </c:pt>
              </c:strCache>
            </c:strRef>
          </c:cat>
          <c:val>
            <c:numRef>
              <c:f>'FoF Full for graphs'!$E$3:$E$95</c:f>
            </c:numRef>
          </c:val>
        </c:ser>
        <c:ser>
          <c:idx val="3"/>
          <c:order val="2"/>
          <c:tx>
            <c:strRef>
              <c:f>'FoF Full for graphs'!$F$2</c:f>
              <c:strCache>
                <c:ptCount val="1"/>
                <c:pt idx="0">
                  <c:v>MATrange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5000"/>
              </a:schemeClr>
            </a:solidFill>
          </c:spPr>
          <c:invertIfNegative val="0"/>
          <c:dPt>
            <c:idx val="8"/>
            <c:invertIfNegative val="0"/>
            <c:bubble3D val="0"/>
            <c:spPr>
              <a:solidFill>
                <a:srgbClr val="C00000">
                  <a:alpha val="75000"/>
                </a:srgbClr>
              </a:solidFill>
            </c:spPr>
          </c:dPt>
          <c:dPt>
            <c:idx val="13"/>
            <c:invertIfNegative val="0"/>
            <c:bubble3D val="0"/>
            <c:spPr>
              <a:solidFill>
                <a:srgbClr val="C00000">
                  <a:alpha val="75000"/>
                </a:srgbClr>
              </a:solidFill>
            </c:spPr>
          </c:dPt>
          <c:dPt>
            <c:idx val="35"/>
            <c:invertIfNegative val="0"/>
            <c:bubble3D val="0"/>
            <c:spPr>
              <a:solidFill>
                <a:srgbClr val="C00000">
                  <a:alpha val="75000"/>
                </a:srgbClr>
              </a:solidFill>
            </c:spPr>
          </c:dPt>
          <c:cat>
            <c:strRef>
              <c:f>'FoF Full for graphs'!$B$3:$B$95</c:f>
              <c:strCache>
                <c:ptCount val="67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Croton</c:v>
                </c:pt>
                <c:pt idx="17">
                  <c:v>Cyclocarya</c:v>
                </c:pt>
                <c:pt idx="18">
                  <c:v>Dodonaea</c:v>
                </c:pt>
                <c:pt idx="19">
                  <c:v>Dryopteris</c:v>
                </c:pt>
                <c:pt idx="20">
                  <c:v>Elaeagnus</c:v>
                </c:pt>
                <c:pt idx="21">
                  <c:v>Ephedra</c:v>
                </c:pt>
                <c:pt idx="22">
                  <c:v>Eucommia</c:v>
                </c:pt>
                <c:pt idx="23">
                  <c:v>Fagus</c:v>
                </c:pt>
                <c:pt idx="24">
                  <c:v>Halesia</c:v>
                </c:pt>
                <c:pt idx="25">
                  <c:v>Humulus</c:v>
                </c:pt>
                <c:pt idx="26">
                  <c:v>Hydrangea</c:v>
                </c:pt>
                <c:pt idx="27">
                  <c:v>Juglans</c:v>
                </c:pt>
                <c:pt idx="28">
                  <c:v>Koelreuteria</c:v>
                </c:pt>
                <c:pt idx="29">
                  <c:v>Lindera</c:v>
                </c:pt>
                <c:pt idx="30">
                  <c:v>Lygodium</c:v>
                </c:pt>
                <c:pt idx="31">
                  <c:v>Malus</c:v>
                </c:pt>
                <c:pt idx="32">
                  <c:v>Morus</c:v>
                </c:pt>
                <c:pt idx="33">
                  <c:v>Nuphar</c:v>
                </c:pt>
                <c:pt idx="34">
                  <c:v>Osmanthus</c:v>
                </c:pt>
                <c:pt idx="35">
                  <c:v>Oreopanax</c:v>
                </c:pt>
                <c:pt idx="36">
                  <c:v>Parthenocissus</c:v>
                </c:pt>
                <c:pt idx="37">
                  <c:v>Persea</c:v>
                </c:pt>
                <c:pt idx="38">
                  <c:v>Picea</c:v>
                </c:pt>
                <c:pt idx="39">
                  <c:v>Pinus</c:v>
                </c:pt>
                <c:pt idx="40">
                  <c:v>Platanus</c:v>
                </c:pt>
                <c:pt idx="41">
                  <c:v>Platycarya</c:v>
                </c:pt>
                <c:pt idx="42">
                  <c:v>Populus</c:v>
                </c:pt>
                <c:pt idx="43">
                  <c:v>Potamogeton</c:v>
                </c:pt>
                <c:pt idx="44">
                  <c:v>Prosopis</c:v>
                </c:pt>
                <c:pt idx="45">
                  <c:v>Prunus</c:v>
                </c:pt>
                <c:pt idx="46">
                  <c:v>Pterocarya</c:v>
                </c:pt>
                <c:pt idx="47">
                  <c:v>Quercus</c:v>
                </c:pt>
                <c:pt idx="48">
                  <c:v>Rhus</c:v>
                </c:pt>
                <c:pt idx="49">
                  <c:v>Robinia</c:v>
                </c:pt>
                <c:pt idx="50">
                  <c:v>Rosa</c:v>
                </c:pt>
                <c:pt idx="51">
                  <c:v>Rubus</c:v>
                </c:pt>
                <c:pt idx="52">
                  <c:v>Salix</c:v>
                </c:pt>
                <c:pt idx="53">
                  <c:v>Sambucus</c:v>
                </c:pt>
                <c:pt idx="54">
                  <c:v>Sapindus</c:v>
                </c:pt>
                <c:pt idx="55">
                  <c:v>Sequoia</c:v>
                </c:pt>
                <c:pt idx="56">
                  <c:v>Smilax</c:v>
                </c:pt>
                <c:pt idx="57">
                  <c:v>Staphylea</c:v>
                </c:pt>
                <c:pt idx="58">
                  <c:v>Tabernaemontana</c:v>
                </c:pt>
                <c:pt idx="59">
                  <c:v>Tilia</c:v>
                </c:pt>
                <c:pt idx="60">
                  <c:v>Torreya</c:v>
                </c:pt>
                <c:pt idx="61">
                  <c:v>Tsuga</c:v>
                </c:pt>
                <c:pt idx="62">
                  <c:v>Ulmus</c:v>
                </c:pt>
                <c:pt idx="63">
                  <c:v>Viburnum</c:v>
                </c:pt>
                <c:pt idx="64">
                  <c:v>Vitis</c:v>
                </c:pt>
                <c:pt idx="65">
                  <c:v>Zelkova</c:v>
                </c:pt>
                <c:pt idx="66">
                  <c:v>Ziziphus</c:v>
                </c:pt>
              </c:strCache>
            </c:strRef>
          </c:cat>
          <c:val>
            <c:numRef>
              <c:f>'FoF Full for graphs'!$F$3:$F$95</c:f>
              <c:numCache>
                <c:formatCode>General</c:formatCode>
                <c:ptCount val="67"/>
                <c:pt idx="0">
                  <c:v>27.4</c:v>
                </c:pt>
                <c:pt idx="1">
                  <c:v>24.0</c:v>
                </c:pt>
                <c:pt idx="2">
                  <c:v>19.79999999999999</c:v>
                </c:pt>
                <c:pt idx="3">
                  <c:v>27.4</c:v>
                </c:pt>
                <c:pt idx="4">
                  <c:v>11.7</c:v>
                </c:pt>
                <c:pt idx="5">
                  <c:v>22.2</c:v>
                </c:pt>
                <c:pt idx="6">
                  <c:v>15.5</c:v>
                </c:pt>
                <c:pt idx="7">
                  <c:v>19.3</c:v>
                </c:pt>
                <c:pt idx="8">
                  <c:v>6.899999999999999</c:v>
                </c:pt>
                <c:pt idx="9">
                  <c:v>23.29999999999999</c:v>
                </c:pt>
                <c:pt idx="10">
                  <c:v>23.3</c:v>
                </c:pt>
                <c:pt idx="11">
                  <c:v>12.9</c:v>
                </c:pt>
                <c:pt idx="12">
                  <c:v>19.29999999999999</c:v>
                </c:pt>
                <c:pt idx="13">
                  <c:v>8.900000000000002</c:v>
                </c:pt>
                <c:pt idx="14">
                  <c:v>11.2</c:v>
                </c:pt>
                <c:pt idx="15">
                  <c:v>16.0</c:v>
                </c:pt>
                <c:pt idx="16">
                  <c:v>18.4</c:v>
                </c:pt>
                <c:pt idx="17">
                  <c:v>7.800000000000001</c:v>
                </c:pt>
                <c:pt idx="18">
                  <c:v>17.7</c:v>
                </c:pt>
                <c:pt idx="19">
                  <c:v>24.59999999999999</c:v>
                </c:pt>
                <c:pt idx="20">
                  <c:v>27.7</c:v>
                </c:pt>
                <c:pt idx="21">
                  <c:v>25.7</c:v>
                </c:pt>
                <c:pt idx="22">
                  <c:v>8.800000000000002</c:v>
                </c:pt>
                <c:pt idx="23">
                  <c:v>18.7</c:v>
                </c:pt>
                <c:pt idx="24">
                  <c:v>11.3</c:v>
                </c:pt>
                <c:pt idx="25">
                  <c:v>17.5</c:v>
                </c:pt>
                <c:pt idx="26">
                  <c:v>18.0</c:v>
                </c:pt>
                <c:pt idx="27">
                  <c:v>27.5</c:v>
                </c:pt>
                <c:pt idx="28">
                  <c:v>11.7</c:v>
                </c:pt>
                <c:pt idx="29">
                  <c:v>18.4</c:v>
                </c:pt>
                <c:pt idx="30">
                  <c:v>17.8</c:v>
                </c:pt>
                <c:pt idx="31">
                  <c:v>22.2</c:v>
                </c:pt>
                <c:pt idx="32">
                  <c:v>18.79999999999999</c:v>
                </c:pt>
                <c:pt idx="33">
                  <c:v>24.3</c:v>
                </c:pt>
                <c:pt idx="34">
                  <c:v>13.1</c:v>
                </c:pt>
                <c:pt idx="35">
                  <c:v>8.400000000000002</c:v>
                </c:pt>
                <c:pt idx="36">
                  <c:v>17.79999999999999</c:v>
                </c:pt>
                <c:pt idx="37">
                  <c:v>9.500000000000001</c:v>
                </c:pt>
                <c:pt idx="38">
                  <c:v>21.7</c:v>
                </c:pt>
                <c:pt idx="39">
                  <c:v>25.5</c:v>
                </c:pt>
                <c:pt idx="40">
                  <c:v>20.79999999999999</c:v>
                </c:pt>
                <c:pt idx="41">
                  <c:v>16.2</c:v>
                </c:pt>
                <c:pt idx="42">
                  <c:v>26.0</c:v>
                </c:pt>
                <c:pt idx="43">
                  <c:v>23.5</c:v>
                </c:pt>
                <c:pt idx="44">
                  <c:v>13.6</c:v>
                </c:pt>
                <c:pt idx="45">
                  <c:v>25.7</c:v>
                </c:pt>
                <c:pt idx="46">
                  <c:v>20.3</c:v>
                </c:pt>
                <c:pt idx="47">
                  <c:v>27.0</c:v>
                </c:pt>
                <c:pt idx="48">
                  <c:v>21.5</c:v>
                </c:pt>
                <c:pt idx="49">
                  <c:v>17.4</c:v>
                </c:pt>
                <c:pt idx="50">
                  <c:v>18.9</c:v>
                </c:pt>
                <c:pt idx="51">
                  <c:v>21.7</c:v>
                </c:pt>
                <c:pt idx="52">
                  <c:v>27.7</c:v>
                </c:pt>
                <c:pt idx="53">
                  <c:v>27.7</c:v>
                </c:pt>
                <c:pt idx="54">
                  <c:v>14.3</c:v>
                </c:pt>
                <c:pt idx="55">
                  <c:v>15.9</c:v>
                </c:pt>
                <c:pt idx="56">
                  <c:v>27.7</c:v>
                </c:pt>
                <c:pt idx="57">
                  <c:v>13.2</c:v>
                </c:pt>
                <c:pt idx="58">
                  <c:v>12.0</c:v>
                </c:pt>
                <c:pt idx="59">
                  <c:v>18.3</c:v>
                </c:pt>
                <c:pt idx="60">
                  <c:v>11.5</c:v>
                </c:pt>
                <c:pt idx="61">
                  <c:v>21.9</c:v>
                </c:pt>
                <c:pt idx="62">
                  <c:v>26.6</c:v>
                </c:pt>
                <c:pt idx="63">
                  <c:v>27.7</c:v>
                </c:pt>
                <c:pt idx="64">
                  <c:v>27.4</c:v>
                </c:pt>
                <c:pt idx="65">
                  <c:v>14.6</c:v>
                </c:pt>
                <c:pt idx="66">
                  <c:v>20.3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8031448"/>
        <c:axId val="2108034392"/>
      </c:barChart>
      <c:catAx>
        <c:axId val="21080314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 anchor="ctr" anchorCtr="0"/>
          <a:lstStyle/>
          <a:p>
            <a:pPr>
              <a:defRPr/>
            </a:pPr>
            <a:endParaRPr lang="en-US"/>
          </a:p>
        </c:txPr>
        <c:crossAx val="2108034392"/>
        <c:crosses val="autoZero"/>
        <c:auto val="0"/>
        <c:lblAlgn val="ctr"/>
        <c:lblOffset val="100"/>
        <c:noMultiLvlLbl val="0"/>
      </c:catAx>
      <c:valAx>
        <c:axId val="2108034392"/>
        <c:scaling>
          <c:orientation val="minMax"/>
          <c:max val="30.0"/>
          <c:min val="-2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8031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tockChart>
        <c:ser>
          <c:idx val="0"/>
          <c:order val="0"/>
          <c:tx>
            <c:strRef>
              <c:f>Sheet1!$D$13</c:f>
              <c:strCache>
                <c:ptCount val="1"/>
                <c:pt idx="0">
                  <c:v>MATmin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Sheet1!$B$14:$B$32</c:f>
              <c:strCache>
                <c:ptCount val="19"/>
                <c:pt idx="0">
                  <c:v>Supplemental Macrofossil</c:v>
                </c:pt>
                <c:pt idx="1">
                  <c:v>Macrofossil (using FoF)</c:v>
                </c:pt>
                <c:pt idx="2">
                  <c:v>Pollen (using FoF)</c:v>
                </c:pt>
                <c:pt idx="3">
                  <c:v>Pollen (using Bouchal et al.)</c:v>
                </c:pt>
                <c:pt idx="4">
                  <c:v>Macrofossil (using Boyle et al.)</c:v>
                </c:pt>
                <c:pt idx="5">
                  <c:v>Pollen (using Boyle et al.)</c:v>
                </c:pt>
                <c:pt idx="6">
                  <c:v>Boyle et al. (2008)</c:v>
                </c:pt>
                <c:pt idx="7">
                  <c:v>Boyle et al. (2008)</c:v>
                </c:pt>
                <c:pt idx="8">
                  <c:v>Leopold and Clay-Poole (2001)</c:v>
                </c:pt>
                <c:pt idx="9">
                  <c:v>Axelrod (1997)</c:v>
                </c:pt>
                <c:pt idx="10">
                  <c:v>Gregory and McIntosh (1996)</c:v>
                </c:pt>
                <c:pt idx="11">
                  <c:v>Gregory and McIntosh (1996)</c:v>
                </c:pt>
                <c:pt idx="12">
                  <c:v>Gregory (1994a)</c:v>
                </c:pt>
                <c:pt idx="13">
                  <c:v>Gregory (1994b)</c:v>
                </c:pt>
                <c:pt idx="14">
                  <c:v>Wolfe (1994)</c:v>
                </c:pt>
                <c:pt idx="15">
                  <c:v>Gregory and Chase (1992)</c:v>
                </c:pt>
                <c:pt idx="16">
                  <c:v>Wolfe (1992)</c:v>
                </c:pt>
                <c:pt idx="17">
                  <c:v>Meyer (1986/1992)</c:v>
                </c:pt>
                <c:pt idx="18">
                  <c:v>MacGinitie (1953)</c:v>
                </c:pt>
              </c:strCache>
            </c:strRef>
          </c:cat>
          <c:val>
            <c:numRef>
              <c:f>Sheet1!$D$14:$D$32</c:f>
              <c:numCache>
                <c:formatCode>General</c:formatCode>
                <c:ptCount val="19"/>
                <c:pt idx="0">
                  <c:v>10.0</c:v>
                </c:pt>
                <c:pt idx="1">
                  <c:v>14.4</c:v>
                </c:pt>
                <c:pt idx="2">
                  <c:v>15.7</c:v>
                </c:pt>
                <c:pt idx="3">
                  <c:v>17.0</c:v>
                </c:pt>
                <c:pt idx="4">
                  <c:v>10.6</c:v>
                </c:pt>
                <c:pt idx="5">
                  <c:v>15.7</c:v>
                </c:pt>
                <c:pt idx="6">
                  <c:v>12.5</c:v>
                </c:pt>
                <c:pt idx="7">
                  <c:v>13.1</c:v>
                </c:pt>
                <c:pt idx="12">
                  <c:v>9.2</c:v>
                </c:pt>
                <c:pt idx="13">
                  <c:v>11.3</c:v>
                </c:pt>
                <c:pt idx="15">
                  <c:v>9.2</c:v>
                </c:pt>
                <c:pt idx="17">
                  <c:v>13.0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Sheet1!$E$13</c:f>
              <c:strCache>
                <c:ptCount val="1"/>
                <c:pt idx="0">
                  <c:v>MATmean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</c:marker>
          <c:dPt>
            <c:idx val="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2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3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4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5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6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7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1"/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2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3"/>
            <c:marker>
              <c:spPr>
                <a:noFill/>
                <a:ln>
                  <a:solidFill>
                    <a:schemeClr val="bg1"/>
                  </a:solidFill>
                </a:ln>
              </c:spPr>
            </c:marker>
            <c:bubble3D val="0"/>
            <c:spPr>
              <a:ln w="28575">
                <a:solidFill>
                  <a:schemeClr val="bg1"/>
                </a:solidFill>
              </a:ln>
            </c:spPr>
          </c:dPt>
          <c:dPt>
            <c:idx val="14"/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5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6"/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7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cat>
            <c:strRef>
              <c:f>Sheet1!$B$14:$B$32</c:f>
              <c:strCache>
                <c:ptCount val="19"/>
                <c:pt idx="0">
                  <c:v>Supplemental Macrofossil</c:v>
                </c:pt>
                <c:pt idx="1">
                  <c:v>Macrofossil (using FoF)</c:v>
                </c:pt>
                <c:pt idx="2">
                  <c:v>Pollen (using FoF)</c:v>
                </c:pt>
                <c:pt idx="3">
                  <c:v>Pollen (using Bouchal et al.)</c:v>
                </c:pt>
                <c:pt idx="4">
                  <c:v>Macrofossil (using Boyle et al.)</c:v>
                </c:pt>
                <c:pt idx="5">
                  <c:v>Pollen (using Boyle et al.)</c:v>
                </c:pt>
                <c:pt idx="6">
                  <c:v>Boyle et al. (2008)</c:v>
                </c:pt>
                <c:pt idx="7">
                  <c:v>Boyle et al. (2008)</c:v>
                </c:pt>
                <c:pt idx="8">
                  <c:v>Leopold and Clay-Poole (2001)</c:v>
                </c:pt>
                <c:pt idx="9">
                  <c:v>Axelrod (1997)</c:v>
                </c:pt>
                <c:pt idx="10">
                  <c:v>Gregory and McIntosh (1996)</c:v>
                </c:pt>
                <c:pt idx="11">
                  <c:v>Gregory and McIntosh (1996)</c:v>
                </c:pt>
                <c:pt idx="12">
                  <c:v>Gregory (1994a)</c:v>
                </c:pt>
                <c:pt idx="13">
                  <c:v>Gregory (1994b)</c:v>
                </c:pt>
                <c:pt idx="14">
                  <c:v>Wolfe (1994)</c:v>
                </c:pt>
                <c:pt idx="15">
                  <c:v>Gregory and Chase (1992)</c:v>
                </c:pt>
                <c:pt idx="16">
                  <c:v>Wolfe (1992)</c:v>
                </c:pt>
                <c:pt idx="17">
                  <c:v>Meyer (1986/1992)</c:v>
                </c:pt>
                <c:pt idx="18">
                  <c:v>MacGinitie (1953)</c:v>
                </c:pt>
              </c:strCache>
            </c:strRef>
          </c:cat>
          <c:val>
            <c:numRef>
              <c:f>Sheet1!$E$14:$E$32</c:f>
              <c:numCache>
                <c:formatCode>General</c:formatCode>
                <c:ptCount val="19"/>
                <c:pt idx="0">
                  <c:v>11.6</c:v>
                </c:pt>
                <c:pt idx="1">
                  <c:v>16.0</c:v>
                </c:pt>
                <c:pt idx="2">
                  <c:v>17.6</c:v>
                </c:pt>
                <c:pt idx="3">
                  <c:v>18.2</c:v>
                </c:pt>
                <c:pt idx="4">
                  <c:v>14.1</c:v>
                </c:pt>
                <c:pt idx="5">
                  <c:v>17.6</c:v>
                </c:pt>
                <c:pt idx="6">
                  <c:v>14.7</c:v>
                </c:pt>
                <c:pt idx="7">
                  <c:v>15.6</c:v>
                </c:pt>
                <c:pt idx="8">
                  <c:v>17.5</c:v>
                </c:pt>
                <c:pt idx="9">
                  <c:v>15.5</c:v>
                </c:pt>
                <c:pt idx="10">
                  <c:v>12.8</c:v>
                </c:pt>
                <c:pt idx="11">
                  <c:v>13.9</c:v>
                </c:pt>
                <c:pt idx="12">
                  <c:v>10.7</c:v>
                </c:pt>
                <c:pt idx="13">
                  <c:v>12.8</c:v>
                </c:pt>
                <c:pt idx="14">
                  <c:v>10.8</c:v>
                </c:pt>
                <c:pt idx="15">
                  <c:v>11.2</c:v>
                </c:pt>
                <c:pt idx="16">
                  <c:v>12.0</c:v>
                </c:pt>
                <c:pt idx="17">
                  <c:v>14.0</c:v>
                </c:pt>
                <c:pt idx="18">
                  <c:v>18.0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Sheet1!$F$13</c:f>
              <c:strCache>
                <c:ptCount val="1"/>
                <c:pt idx="0">
                  <c:v>MATmax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Sheet1!$B$14:$B$32</c:f>
              <c:strCache>
                <c:ptCount val="19"/>
                <c:pt idx="0">
                  <c:v>Supplemental Macrofossil</c:v>
                </c:pt>
                <c:pt idx="1">
                  <c:v>Macrofossil (using FoF)</c:v>
                </c:pt>
                <c:pt idx="2">
                  <c:v>Pollen (using FoF)</c:v>
                </c:pt>
                <c:pt idx="3">
                  <c:v>Pollen (using Bouchal et al.)</c:v>
                </c:pt>
                <c:pt idx="4">
                  <c:v>Macrofossil (using Boyle et al.)</c:v>
                </c:pt>
                <c:pt idx="5">
                  <c:v>Pollen (using Boyle et al.)</c:v>
                </c:pt>
                <c:pt idx="6">
                  <c:v>Boyle et al. (2008)</c:v>
                </c:pt>
                <c:pt idx="7">
                  <c:v>Boyle et al. (2008)</c:v>
                </c:pt>
                <c:pt idx="8">
                  <c:v>Leopold and Clay-Poole (2001)</c:v>
                </c:pt>
                <c:pt idx="9">
                  <c:v>Axelrod (1997)</c:v>
                </c:pt>
                <c:pt idx="10">
                  <c:v>Gregory and McIntosh (1996)</c:v>
                </c:pt>
                <c:pt idx="11">
                  <c:v>Gregory and McIntosh (1996)</c:v>
                </c:pt>
                <c:pt idx="12">
                  <c:v>Gregory (1994a)</c:v>
                </c:pt>
                <c:pt idx="13">
                  <c:v>Gregory (1994b)</c:v>
                </c:pt>
                <c:pt idx="14">
                  <c:v>Wolfe (1994)</c:v>
                </c:pt>
                <c:pt idx="15">
                  <c:v>Gregory and Chase (1992)</c:v>
                </c:pt>
                <c:pt idx="16">
                  <c:v>Wolfe (1992)</c:v>
                </c:pt>
                <c:pt idx="17">
                  <c:v>Meyer (1986/1992)</c:v>
                </c:pt>
                <c:pt idx="18">
                  <c:v>MacGinitie (1953)</c:v>
                </c:pt>
              </c:strCache>
            </c:strRef>
          </c:cat>
          <c:val>
            <c:numRef>
              <c:f>Sheet1!$F$14:$F$32</c:f>
              <c:numCache>
                <c:formatCode>General</c:formatCode>
                <c:ptCount val="19"/>
                <c:pt idx="0">
                  <c:v>13.2</c:v>
                </c:pt>
                <c:pt idx="1">
                  <c:v>17.6</c:v>
                </c:pt>
                <c:pt idx="2">
                  <c:v>19.4</c:v>
                </c:pt>
                <c:pt idx="3">
                  <c:v>19.4</c:v>
                </c:pt>
                <c:pt idx="4">
                  <c:v>17.5</c:v>
                </c:pt>
                <c:pt idx="5">
                  <c:v>19.4</c:v>
                </c:pt>
                <c:pt idx="6">
                  <c:v>16.9</c:v>
                </c:pt>
                <c:pt idx="7">
                  <c:v>18.1</c:v>
                </c:pt>
                <c:pt idx="12">
                  <c:v>12.2</c:v>
                </c:pt>
                <c:pt idx="13">
                  <c:v>14.2</c:v>
                </c:pt>
                <c:pt idx="15">
                  <c:v>13.2</c:v>
                </c:pt>
                <c:pt idx="17">
                  <c:v>15.0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57150" cmpd="sng">
              <a:solidFill>
                <a:schemeClr val="tx2"/>
              </a:solidFill>
            </a:ln>
          </c:spPr>
        </c:hiLowLines>
        <c:axId val="2107661272"/>
        <c:axId val="2107658408"/>
      </c:stockChart>
      <c:catAx>
        <c:axId val="2107661272"/>
        <c:scaling>
          <c:orientation val="minMax"/>
        </c:scaling>
        <c:delete val="0"/>
        <c:axPos val="b"/>
        <c:majorTickMark val="out"/>
        <c:minorTickMark val="none"/>
        <c:tickLblPos val="nextTo"/>
        <c:crossAx val="2107658408"/>
        <c:crosses val="autoZero"/>
        <c:auto val="1"/>
        <c:lblAlgn val="ctr"/>
        <c:lblOffset val="100"/>
        <c:noMultiLvlLbl val="0"/>
      </c:catAx>
      <c:valAx>
        <c:axId val="2107658408"/>
        <c:scaling>
          <c:orientation val="minMax"/>
          <c:max val="2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7661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tockChart>
        <c:ser>
          <c:idx val="0"/>
          <c:order val="0"/>
          <c:tx>
            <c:strRef>
              <c:f>Sheet1!$D$13</c:f>
              <c:strCache>
                <c:ptCount val="1"/>
                <c:pt idx="0">
                  <c:v>MATmin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Sheet1!$B$14:$B$32</c:f>
              <c:strCache>
                <c:ptCount val="19"/>
                <c:pt idx="0">
                  <c:v>Supplemental Macrofossil</c:v>
                </c:pt>
                <c:pt idx="1">
                  <c:v>Macrofossil (using FoF)</c:v>
                </c:pt>
                <c:pt idx="2">
                  <c:v>Pollen (using FoF)</c:v>
                </c:pt>
                <c:pt idx="3">
                  <c:v>Pollen (using Bouchal et al.)</c:v>
                </c:pt>
                <c:pt idx="4">
                  <c:v>Macrofossil (using Boyle et al.)</c:v>
                </c:pt>
                <c:pt idx="5">
                  <c:v>Pollen (using Boyle et al.)</c:v>
                </c:pt>
                <c:pt idx="6">
                  <c:v>Boyle et al. (2008)</c:v>
                </c:pt>
                <c:pt idx="7">
                  <c:v>Boyle et al. (2008)</c:v>
                </c:pt>
                <c:pt idx="8">
                  <c:v>Leopold and Clay-Poole (2001)</c:v>
                </c:pt>
                <c:pt idx="9">
                  <c:v>Axelrod (1997)</c:v>
                </c:pt>
                <c:pt idx="10">
                  <c:v>Gregory and McIntosh (1996)</c:v>
                </c:pt>
                <c:pt idx="11">
                  <c:v>Gregory and McIntosh (1996)</c:v>
                </c:pt>
                <c:pt idx="12">
                  <c:v>Gregory (1994a)</c:v>
                </c:pt>
                <c:pt idx="13">
                  <c:v>Gregory (1994b)</c:v>
                </c:pt>
                <c:pt idx="14">
                  <c:v>Wolfe (1994)</c:v>
                </c:pt>
                <c:pt idx="15">
                  <c:v>Gregory and Chase (1992)</c:v>
                </c:pt>
                <c:pt idx="16">
                  <c:v>Wolfe (1992)</c:v>
                </c:pt>
                <c:pt idx="17">
                  <c:v>Meyer (1986/1992)</c:v>
                </c:pt>
                <c:pt idx="18">
                  <c:v>MacGinitie (1953)</c:v>
                </c:pt>
              </c:strCache>
            </c:strRef>
          </c:cat>
          <c:val>
            <c:numRef>
              <c:f>Sheet1!$D$14:$D$32</c:f>
              <c:numCache>
                <c:formatCode>General</c:formatCode>
                <c:ptCount val="19"/>
                <c:pt idx="0">
                  <c:v>10.0</c:v>
                </c:pt>
                <c:pt idx="1">
                  <c:v>14.4</c:v>
                </c:pt>
                <c:pt idx="2">
                  <c:v>15.7</c:v>
                </c:pt>
                <c:pt idx="3">
                  <c:v>17.0</c:v>
                </c:pt>
                <c:pt idx="4">
                  <c:v>10.6</c:v>
                </c:pt>
                <c:pt idx="5">
                  <c:v>15.7</c:v>
                </c:pt>
                <c:pt idx="6">
                  <c:v>12.5</c:v>
                </c:pt>
                <c:pt idx="7">
                  <c:v>13.1</c:v>
                </c:pt>
                <c:pt idx="12">
                  <c:v>9.2</c:v>
                </c:pt>
                <c:pt idx="13">
                  <c:v>11.3</c:v>
                </c:pt>
                <c:pt idx="15">
                  <c:v>9.2</c:v>
                </c:pt>
                <c:pt idx="17">
                  <c:v>13.0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Sheet1!$E$13</c:f>
              <c:strCache>
                <c:ptCount val="1"/>
                <c:pt idx="0">
                  <c:v>MATmean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5"/>
          </c:marker>
          <c:dPt>
            <c:idx val="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2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3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4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5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6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7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1"/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2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3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4"/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5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6"/>
            <c:bubble3D val="0"/>
            <c:spPr>
              <a:ln w="28575">
                <a:solidFill>
                  <a:srgbClr val="FFFFFF"/>
                </a:solidFill>
              </a:ln>
            </c:spPr>
          </c:dPt>
          <c:dPt>
            <c:idx val="17"/>
            <c:marker>
              <c:spPr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c:spPr>
            </c:marker>
            <c:bubble3D val="0"/>
            <c:spPr>
              <a:ln w="28575">
                <a:solidFill>
                  <a:srgbClr val="FFFFFF"/>
                </a:solidFill>
              </a:ln>
            </c:spPr>
          </c:dPt>
          <c:cat>
            <c:strRef>
              <c:f>Sheet1!$B$14:$B$32</c:f>
              <c:strCache>
                <c:ptCount val="19"/>
                <c:pt idx="0">
                  <c:v>Supplemental Macrofossil</c:v>
                </c:pt>
                <c:pt idx="1">
                  <c:v>Macrofossil (using FoF)</c:v>
                </c:pt>
                <c:pt idx="2">
                  <c:v>Pollen (using FoF)</c:v>
                </c:pt>
                <c:pt idx="3">
                  <c:v>Pollen (using Bouchal et al.)</c:v>
                </c:pt>
                <c:pt idx="4">
                  <c:v>Macrofossil (using Boyle et al.)</c:v>
                </c:pt>
                <c:pt idx="5">
                  <c:v>Pollen (using Boyle et al.)</c:v>
                </c:pt>
                <c:pt idx="6">
                  <c:v>Boyle et al. (2008)</c:v>
                </c:pt>
                <c:pt idx="7">
                  <c:v>Boyle et al. (2008)</c:v>
                </c:pt>
                <c:pt idx="8">
                  <c:v>Leopold and Clay-Poole (2001)</c:v>
                </c:pt>
                <c:pt idx="9">
                  <c:v>Axelrod (1997)</c:v>
                </c:pt>
                <c:pt idx="10">
                  <c:v>Gregory and McIntosh (1996)</c:v>
                </c:pt>
                <c:pt idx="11">
                  <c:v>Gregory and McIntosh (1996)</c:v>
                </c:pt>
                <c:pt idx="12">
                  <c:v>Gregory (1994a)</c:v>
                </c:pt>
                <c:pt idx="13">
                  <c:v>Gregory (1994b)</c:v>
                </c:pt>
                <c:pt idx="14">
                  <c:v>Wolfe (1994)</c:v>
                </c:pt>
                <c:pt idx="15">
                  <c:v>Gregory and Chase (1992)</c:v>
                </c:pt>
                <c:pt idx="16">
                  <c:v>Wolfe (1992)</c:v>
                </c:pt>
                <c:pt idx="17">
                  <c:v>Meyer (1986/1992)</c:v>
                </c:pt>
                <c:pt idx="18">
                  <c:v>MacGinitie (1953)</c:v>
                </c:pt>
              </c:strCache>
            </c:strRef>
          </c:cat>
          <c:val>
            <c:numRef>
              <c:f>Sheet1!$E$14:$E$32</c:f>
              <c:numCache>
                <c:formatCode>General</c:formatCode>
                <c:ptCount val="19"/>
                <c:pt idx="0">
                  <c:v>11.6</c:v>
                </c:pt>
                <c:pt idx="1">
                  <c:v>16.0</c:v>
                </c:pt>
                <c:pt idx="2">
                  <c:v>17.6</c:v>
                </c:pt>
                <c:pt idx="3">
                  <c:v>18.2</c:v>
                </c:pt>
                <c:pt idx="4">
                  <c:v>14.1</c:v>
                </c:pt>
                <c:pt idx="5">
                  <c:v>17.6</c:v>
                </c:pt>
                <c:pt idx="6">
                  <c:v>14.7</c:v>
                </c:pt>
                <c:pt idx="7">
                  <c:v>15.6</c:v>
                </c:pt>
                <c:pt idx="8">
                  <c:v>17.5</c:v>
                </c:pt>
                <c:pt idx="9">
                  <c:v>15.5</c:v>
                </c:pt>
                <c:pt idx="10">
                  <c:v>12.8</c:v>
                </c:pt>
                <c:pt idx="11">
                  <c:v>13.9</c:v>
                </c:pt>
                <c:pt idx="12">
                  <c:v>10.7</c:v>
                </c:pt>
                <c:pt idx="13">
                  <c:v>12.8</c:v>
                </c:pt>
                <c:pt idx="14">
                  <c:v>10.8</c:v>
                </c:pt>
                <c:pt idx="15">
                  <c:v>11.2</c:v>
                </c:pt>
                <c:pt idx="16">
                  <c:v>12.0</c:v>
                </c:pt>
                <c:pt idx="17">
                  <c:v>14.0</c:v>
                </c:pt>
                <c:pt idx="18">
                  <c:v>18.0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Sheet1!$F$13</c:f>
              <c:strCache>
                <c:ptCount val="1"/>
                <c:pt idx="0">
                  <c:v>MATmax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cat>
            <c:strRef>
              <c:f>Sheet1!$B$14:$B$32</c:f>
              <c:strCache>
                <c:ptCount val="19"/>
                <c:pt idx="0">
                  <c:v>Supplemental Macrofossil</c:v>
                </c:pt>
                <c:pt idx="1">
                  <c:v>Macrofossil (using FoF)</c:v>
                </c:pt>
                <c:pt idx="2">
                  <c:v>Pollen (using FoF)</c:v>
                </c:pt>
                <c:pt idx="3">
                  <c:v>Pollen (using Bouchal et al.)</c:v>
                </c:pt>
                <c:pt idx="4">
                  <c:v>Macrofossil (using Boyle et al.)</c:v>
                </c:pt>
                <c:pt idx="5">
                  <c:v>Pollen (using Boyle et al.)</c:v>
                </c:pt>
                <c:pt idx="6">
                  <c:v>Boyle et al. (2008)</c:v>
                </c:pt>
                <c:pt idx="7">
                  <c:v>Boyle et al. (2008)</c:v>
                </c:pt>
                <c:pt idx="8">
                  <c:v>Leopold and Clay-Poole (2001)</c:v>
                </c:pt>
                <c:pt idx="9">
                  <c:v>Axelrod (1997)</c:v>
                </c:pt>
                <c:pt idx="10">
                  <c:v>Gregory and McIntosh (1996)</c:v>
                </c:pt>
                <c:pt idx="11">
                  <c:v>Gregory and McIntosh (1996)</c:v>
                </c:pt>
                <c:pt idx="12">
                  <c:v>Gregory (1994a)</c:v>
                </c:pt>
                <c:pt idx="13">
                  <c:v>Gregory (1994b)</c:v>
                </c:pt>
                <c:pt idx="14">
                  <c:v>Wolfe (1994)</c:v>
                </c:pt>
                <c:pt idx="15">
                  <c:v>Gregory and Chase (1992)</c:v>
                </c:pt>
                <c:pt idx="16">
                  <c:v>Wolfe (1992)</c:v>
                </c:pt>
                <c:pt idx="17">
                  <c:v>Meyer (1986/1992)</c:v>
                </c:pt>
                <c:pt idx="18">
                  <c:v>MacGinitie (1953)</c:v>
                </c:pt>
              </c:strCache>
            </c:strRef>
          </c:cat>
          <c:val>
            <c:numRef>
              <c:f>Sheet1!$F$14:$F$32</c:f>
              <c:numCache>
                <c:formatCode>General</c:formatCode>
                <c:ptCount val="19"/>
                <c:pt idx="0">
                  <c:v>13.2</c:v>
                </c:pt>
                <c:pt idx="1">
                  <c:v>17.6</c:v>
                </c:pt>
                <c:pt idx="2">
                  <c:v>19.4</c:v>
                </c:pt>
                <c:pt idx="3">
                  <c:v>19.4</c:v>
                </c:pt>
                <c:pt idx="4">
                  <c:v>17.5</c:v>
                </c:pt>
                <c:pt idx="5">
                  <c:v>19.4</c:v>
                </c:pt>
                <c:pt idx="6">
                  <c:v>16.9</c:v>
                </c:pt>
                <c:pt idx="7">
                  <c:v>18.1</c:v>
                </c:pt>
                <c:pt idx="12">
                  <c:v>12.2</c:v>
                </c:pt>
                <c:pt idx="13">
                  <c:v>14.2</c:v>
                </c:pt>
                <c:pt idx="15">
                  <c:v>13.2</c:v>
                </c:pt>
                <c:pt idx="17">
                  <c:v>15.0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57150" cmpd="sng">
              <a:solidFill>
                <a:schemeClr val="tx2"/>
              </a:solidFill>
            </a:ln>
          </c:spPr>
        </c:hiLowLines>
        <c:axId val="2110158872"/>
        <c:axId val="2110161720"/>
      </c:stockChart>
      <c:catAx>
        <c:axId val="2110158872"/>
        <c:scaling>
          <c:orientation val="minMax"/>
        </c:scaling>
        <c:delete val="0"/>
        <c:axPos val="b"/>
        <c:majorTickMark val="out"/>
        <c:minorTickMark val="none"/>
        <c:tickLblPos val="nextTo"/>
        <c:crossAx val="2110161720"/>
        <c:crosses val="autoZero"/>
        <c:auto val="1"/>
        <c:lblAlgn val="ctr"/>
        <c:lblOffset val="100"/>
        <c:noMultiLvlLbl val="0"/>
      </c:catAx>
      <c:valAx>
        <c:axId val="2110161720"/>
        <c:scaling>
          <c:orientation val="minMax"/>
          <c:max val="2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01588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03786089238845"/>
          <c:y val="0.121634295713036"/>
          <c:w val="0.928556758530184"/>
          <c:h val="0.8548795567220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'FoF Macro without Qs'!$E$2</c:f>
              <c:strCache>
                <c:ptCount val="1"/>
                <c:pt idx="0">
                  <c:v>MATmin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Pt>
            <c:idx val="8"/>
            <c:invertIfNegative val="0"/>
            <c:bubble3D val="0"/>
            <c:spPr>
              <a:noFill/>
            </c:spPr>
          </c:dPt>
          <c:dPt>
            <c:idx val="9"/>
            <c:invertIfNegative val="0"/>
            <c:bubble3D val="0"/>
            <c:spPr>
              <a:noFill/>
            </c:spPr>
          </c:dPt>
          <c:dPt>
            <c:idx val="10"/>
            <c:invertIfNegative val="0"/>
            <c:bubble3D val="0"/>
            <c:spPr>
              <a:noFill/>
            </c:spPr>
          </c:dPt>
          <c:dPt>
            <c:idx val="11"/>
            <c:invertIfNegative val="0"/>
            <c:bubble3D val="0"/>
            <c:spPr>
              <a:noFill/>
            </c:spPr>
          </c:dPt>
          <c:dPt>
            <c:idx val="12"/>
            <c:invertIfNegative val="0"/>
            <c:bubble3D val="0"/>
            <c:spPr>
              <a:noFill/>
            </c:spPr>
          </c:dPt>
          <c:dPt>
            <c:idx val="13"/>
            <c:invertIfNegative val="0"/>
            <c:bubble3D val="0"/>
            <c:spPr>
              <a:noFill/>
            </c:spPr>
          </c:dPt>
          <c:dPt>
            <c:idx val="14"/>
            <c:invertIfNegative val="0"/>
            <c:bubble3D val="0"/>
            <c:spPr>
              <a:noFill/>
            </c:spPr>
          </c:dPt>
          <c:dPt>
            <c:idx val="15"/>
            <c:invertIfNegative val="0"/>
            <c:bubble3D val="0"/>
            <c:spPr>
              <a:noFill/>
            </c:spPr>
          </c:dPt>
          <c:dPt>
            <c:idx val="16"/>
            <c:invertIfNegative val="0"/>
            <c:bubble3D val="0"/>
            <c:spPr>
              <a:noFill/>
            </c:spPr>
          </c:dPt>
          <c:dPt>
            <c:idx val="17"/>
            <c:invertIfNegative val="0"/>
            <c:bubble3D val="0"/>
            <c:spPr>
              <a:noFill/>
            </c:spPr>
          </c:dPt>
          <c:dPt>
            <c:idx val="18"/>
            <c:invertIfNegative val="0"/>
            <c:bubble3D val="0"/>
            <c:spPr>
              <a:noFill/>
            </c:spPr>
          </c:dPt>
          <c:dPt>
            <c:idx val="19"/>
            <c:invertIfNegative val="0"/>
            <c:bubble3D val="0"/>
            <c:spPr>
              <a:noFill/>
            </c:spPr>
          </c:dPt>
          <c:dPt>
            <c:idx val="2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1"/>
            <c:invertIfNegative val="0"/>
            <c:bubble3D val="0"/>
            <c:spPr>
              <a:noFill/>
            </c:spPr>
          </c:dPt>
          <c:dPt>
            <c:idx val="22"/>
            <c:invertIfNegative val="0"/>
            <c:bubble3D val="0"/>
            <c:spPr>
              <a:noFill/>
            </c:spPr>
          </c:dPt>
          <c:dPt>
            <c:idx val="23"/>
            <c:invertIfNegative val="0"/>
            <c:bubble3D val="0"/>
            <c:spPr>
              <a:noFill/>
            </c:spPr>
          </c:dPt>
          <c:dPt>
            <c:idx val="24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5"/>
            <c:invertIfNegative val="0"/>
            <c:bubble3D val="0"/>
            <c:spPr>
              <a:noFill/>
            </c:spPr>
          </c:dPt>
          <c:dPt>
            <c:idx val="26"/>
            <c:invertIfNegative val="0"/>
            <c:bubble3D val="0"/>
            <c:spPr>
              <a:noFill/>
            </c:spPr>
          </c:dPt>
          <c:dPt>
            <c:idx val="27"/>
            <c:invertIfNegative val="0"/>
            <c:bubble3D val="0"/>
            <c:spPr>
              <a:noFill/>
            </c:spPr>
          </c:dPt>
          <c:dPt>
            <c:idx val="28"/>
            <c:invertIfNegative val="0"/>
            <c:bubble3D val="0"/>
            <c:spPr>
              <a:noFill/>
            </c:spPr>
          </c:dPt>
          <c:dPt>
            <c:idx val="29"/>
            <c:invertIfNegative val="0"/>
            <c:bubble3D val="0"/>
            <c:spPr>
              <a:noFill/>
            </c:spPr>
          </c:dPt>
          <c:dPt>
            <c:idx val="3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2"/>
            <c:invertIfNegative val="0"/>
            <c:bubble3D val="0"/>
            <c:spPr>
              <a:noFill/>
            </c:spPr>
          </c:dPt>
          <c:dPt>
            <c:idx val="3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4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5"/>
            <c:invertIfNegative val="0"/>
            <c:bubble3D val="0"/>
            <c:spPr>
              <a:noFill/>
            </c:spPr>
          </c:dPt>
          <c:dPt>
            <c:idx val="36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7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8"/>
            <c:invertIfNegative val="0"/>
            <c:bubble3D val="0"/>
            <c:spPr>
              <a:noFill/>
            </c:spPr>
          </c:dPt>
          <c:dPt>
            <c:idx val="39"/>
            <c:invertIfNegative val="0"/>
            <c:bubble3D val="0"/>
            <c:spPr>
              <a:noFill/>
            </c:spPr>
          </c:dPt>
          <c:dPt>
            <c:idx val="4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2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4"/>
            <c:invertIfNegative val="0"/>
            <c:bubble3D val="0"/>
            <c:spPr>
              <a:noFill/>
            </c:spPr>
          </c:dPt>
          <c:dPt>
            <c:idx val="45"/>
            <c:invertIfNegative val="0"/>
            <c:bubble3D val="0"/>
            <c:spPr>
              <a:noFill/>
            </c:spPr>
          </c:dPt>
          <c:dPt>
            <c:idx val="46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7"/>
            <c:invertIfNegative val="0"/>
            <c:bubble3D val="0"/>
            <c:spPr>
              <a:noFill/>
            </c:spPr>
          </c:dPt>
          <c:dPt>
            <c:idx val="48"/>
            <c:invertIfNegative val="0"/>
            <c:bubble3D val="0"/>
            <c:spPr>
              <a:noFill/>
            </c:spPr>
          </c:dPt>
          <c:dPt>
            <c:idx val="49"/>
            <c:invertIfNegative val="0"/>
            <c:bubble3D val="0"/>
            <c:spPr>
              <a:noFill/>
            </c:spPr>
          </c:dPt>
          <c:dPt>
            <c:idx val="5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52"/>
            <c:invertIfNegative val="0"/>
            <c:bubble3D val="0"/>
            <c:spPr>
              <a:noFill/>
            </c:spPr>
          </c:dPt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Qs'!$E$3:$E$57</c:f>
              <c:numCache>
                <c:formatCode>General</c:formatCode>
                <c:ptCount val="53"/>
                <c:pt idx="0">
                  <c:v>-6.7</c:v>
                </c:pt>
                <c:pt idx="1">
                  <c:v>-0.4</c:v>
                </c:pt>
                <c:pt idx="2">
                  <c:v>6.9</c:v>
                </c:pt>
                <c:pt idx="3">
                  <c:v>-8.9</c:v>
                </c:pt>
                <c:pt idx="4">
                  <c:v>16.4</c:v>
                </c:pt>
                <c:pt idx="5">
                  <c:v>4.4</c:v>
                </c:pt>
                <c:pt idx="6">
                  <c:v>8.700000000000001</c:v>
                </c:pt>
                <c:pt idx="7">
                  <c:v>1.8</c:v>
                </c:pt>
                <c:pt idx="8">
                  <c:v>19.5</c:v>
                </c:pt>
                <c:pt idx="9">
                  <c:v>4.4</c:v>
                </c:pt>
                <c:pt idx="10">
                  <c:v>2.5</c:v>
                </c:pt>
                <c:pt idx="11">
                  <c:v>9.3</c:v>
                </c:pt>
                <c:pt idx="12">
                  <c:v>8.4</c:v>
                </c:pt>
                <c:pt idx="13">
                  <c:v>18.8</c:v>
                </c:pt>
                <c:pt idx="14">
                  <c:v>7.6</c:v>
                </c:pt>
                <c:pt idx="15">
                  <c:v>5.4</c:v>
                </c:pt>
                <c:pt idx="16">
                  <c:v>10.0</c:v>
                </c:pt>
                <c:pt idx="17">
                  <c:v>3.1</c:v>
                </c:pt>
                <c:pt idx="18">
                  <c:v>3.1</c:v>
                </c:pt>
                <c:pt idx="19">
                  <c:v>10.9</c:v>
                </c:pt>
                <c:pt idx="20">
                  <c:v>-0.4</c:v>
                </c:pt>
                <c:pt idx="21">
                  <c:v>6.2</c:v>
                </c:pt>
                <c:pt idx="22">
                  <c:v>10.0</c:v>
                </c:pt>
                <c:pt idx="23">
                  <c:v>9.3</c:v>
                </c:pt>
                <c:pt idx="24">
                  <c:v>-5.3</c:v>
                </c:pt>
                <c:pt idx="25">
                  <c:v>3.1</c:v>
                </c:pt>
                <c:pt idx="26">
                  <c:v>13.9</c:v>
                </c:pt>
                <c:pt idx="27">
                  <c:v>19.7</c:v>
                </c:pt>
                <c:pt idx="28">
                  <c:v>4.4</c:v>
                </c:pt>
                <c:pt idx="29">
                  <c:v>14.4</c:v>
                </c:pt>
                <c:pt idx="30">
                  <c:v>-8.9</c:v>
                </c:pt>
                <c:pt idx="31">
                  <c:v>-9.200000000000001</c:v>
                </c:pt>
                <c:pt idx="32">
                  <c:v>6.6</c:v>
                </c:pt>
                <c:pt idx="33">
                  <c:v>-16.0</c:v>
                </c:pt>
                <c:pt idx="34">
                  <c:v>-15.0</c:v>
                </c:pt>
                <c:pt idx="35">
                  <c:v>13.8</c:v>
                </c:pt>
                <c:pt idx="36">
                  <c:v>-12.0</c:v>
                </c:pt>
                <c:pt idx="37">
                  <c:v>-1.4</c:v>
                </c:pt>
                <c:pt idx="38">
                  <c:v>3.4</c:v>
                </c:pt>
                <c:pt idx="39">
                  <c:v>3.4</c:v>
                </c:pt>
                <c:pt idx="40">
                  <c:v>-10.7</c:v>
                </c:pt>
                <c:pt idx="41">
                  <c:v>-12.0</c:v>
                </c:pt>
                <c:pt idx="42">
                  <c:v>-17.0</c:v>
                </c:pt>
                <c:pt idx="43">
                  <c:v>-9.200000000000001</c:v>
                </c:pt>
                <c:pt idx="44">
                  <c:v>13.4</c:v>
                </c:pt>
                <c:pt idx="45">
                  <c:v>9.1</c:v>
                </c:pt>
                <c:pt idx="46">
                  <c:v>-1.1</c:v>
                </c:pt>
                <c:pt idx="47">
                  <c:v>4.4</c:v>
                </c:pt>
                <c:pt idx="48">
                  <c:v>2.5</c:v>
                </c:pt>
                <c:pt idx="49">
                  <c:v>7.3</c:v>
                </c:pt>
                <c:pt idx="50">
                  <c:v>-4.9</c:v>
                </c:pt>
                <c:pt idx="51">
                  <c:v>0.0</c:v>
                </c:pt>
                <c:pt idx="52">
                  <c:v>7.3</c:v>
                </c:pt>
              </c:numCache>
            </c:numRef>
          </c:val>
        </c:ser>
        <c:ser>
          <c:idx val="1"/>
          <c:order val="1"/>
          <c:tx>
            <c:strRef>
              <c:f>'FoF Macro without Qs'!$F$2</c:f>
              <c:strCache>
                <c:ptCount val="1"/>
                <c:pt idx="0">
                  <c:v>MATmax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Qs'!$F$3:$F$57</c:f>
            </c:numRef>
          </c:val>
        </c:ser>
        <c:ser>
          <c:idx val="2"/>
          <c:order val="2"/>
          <c:tx>
            <c:strRef>
              <c:f>'FoF Macro without Qs'!$G$2</c:f>
              <c:strCache>
                <c:ptCount val="1"/>
                <c:pt idx="0">
                  <c:v>CMMTmin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Qs'!$G$3:$G$57</c:f>
            </c:numRef>
          </c:val>
        </c:ser>
        <c:ser>
          <c:idx val="3"/>
          <c:order val="3"/>
          <c:tx>
            <c:strRef>
              <c:f>'FoF Macro without Qs'!$H$2</c:f>
              <c:strCache>
                <c:ptCount val="1"/>
                <c:pt idx="0">
                  <c:v>CMMTmax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Qs'!$H$3:$H$57</c:f>
            </c:numRef>
          </c:val>
        </c:ser>
        <c:ser>
          <c:idx val="4"/>
          <c:order val="4"/>
          <c:tx>
            <c:strRef>
              <c:f>'FoF Macro without Qs'!$I$2</c:f>
              <c:strCache>
                <c:ptCount val="1"/>
                <c:pt idx="0">
                  <c:v>WMMTmin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Qs'!$I$3:$I$57</c:f>
            </c:numRef>
          </c:val>
        </c:ser>
        <c:ser>
          <c:idx val="5"/>
          <c:order val="5"/>
          <c:tx>
            <c:strRef>
              <c:f>'FoF Macro without Qs'!$J$2</c:f>
              <c:strCache>
                <c:ptCount val="1"/>
                <c:pt idx="0">
                  <c:v>WMMTmax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Qs'!$J$3:$J$57</c:f>
            </c:numRef>
          </c:val>
        </c:ser>
        <c:ser>
          <c:idx val="6"/>
          <c:order val="6"/>
          <c:tx>
            <c:strRef>
              <c:f>'FoF Macro without Qs'!$K$2</c:f>
              <c:strCache>
                <c:ptCount val="1"/>
                <c:pt idx="0">
                  <c:v>MAPmin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Qs'!$K$3:$K$57</c:f>
            </c:numRef>
          </c:val>
        </c:ser>
        <c:ser>
          <c:idx val="7"/>
          <c:order val="7"/>
          <c:tx>
            <c:strRef>
              <c:f>'FoF Macro without Qs'!$L$2</c:f>
              <c:strCache>
                <c:ptCount val="1"/>
                <c:pt idx="0">
                  <c:v>MAPmax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Qs'!$L$3:$L$57</c:f>
            </c:numRef>
          </c:val>
        </c:ser>
        <c:ser>
          <c:idx val="8"/>
          <c:order val="8"/>
          <c:tx>
            <c:strRef>
              <c:f>'FoF Macro without Qs'!$M$2</c:f>
              <c:strCache>
                <c:ptCount val="1"/>
                <c:pt idx="0">
                  <c:v>MMaPmin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Qs'!$M$3:$M$57</c:f>
            </c:numRef>
          </c:val>
        </c:ser>
        <c:ser>
          <c:idx val="9"/>
          <c:order val="9"/>
          <c:tx>
            <c:strRef>
              <c:f>'FoF Macro without Qs'!$N$2</c:f>
              <c:strCache>
                <c:ptCount val="1"/>
                <c:pt idx="0">
                  <c:v>MMaPmax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Qs'!$N$3:$N$57</c:f>
            </c:numRef>
          </c:val>
        </c:ser>
        <c:ser>
          <c:idx val="10"/>
          <c:order val="10"/>
          <c:tx>
            <c:strRef>
              <c:f>'FoF Macro without Qs'!$O$2</c:f>
              <c:strCache>
                <c:ptCount val="1"/>
                <c:pt idx="0">
                  <c:v>MMiPmin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Qs'!$O$3:$O$57</c:f>
            </c:numRef>
          </c:val>
        </c:ser>
        <c:ser>
          <c:idx val="11"/>
          <c:order val="11"/>
          <c:tx>
            <c:strRef>
              <c:f>'FoF Macro without Qs'!$P$2</c:f>
              <c:strCache>
                <c:ptCount val="1"/>
                <c:pt idx="0">
                  <c:v>MMiPmax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Qs'!$P$3:$P$57</c:f>
            </c:numRef>
          </c:val>
        </c:ser>
        <c:ser>
          <c:idx val="12"/>
          <c:order val="12"/>
          <c:tx>
            <c:strRef>
              <c:f>'FoF Macro without Qs'!$Q$2</c:f>
              <c:strCache>
                <c:ptCount val="1"/>
                <c:pt idx="0">
                  <c:v>WMMPmin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Qs'!$Q$3:$Q$57</c:f>
            </c:numRef>
          </c:val>
        </c:ser>
        <c:ser>
          <c:idx val="13"/>
          <c:order val="13"/>
          <c:tx>
            <c:strRef>
              <c:f>'FoF Macro without Qs'!$R$2</c:f>
              <c:strCache>
                <c:ptCount val="1"/>
                <c:pt idx="0">
                  <c:v>WMMPmax</c:v>
                </c:pt>
              </c:strCache>
            </c:strRef>
          </c:tx>
          <c:invertIfNegative val="0"/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Qs'!$R$3:$R$57</c:f>
            </c:numRef>
          </c:val>
        </c:ser>
        <c:ser>
          <c:idx val="14"/>
          <c:order val="14"/>
          <c:tx>
            <c:strRef>
              <c:f>'FoF Macro without Qs'!$S$2</c:f>
              <c:strCache>
                <c:ptCount val="1"/>
                <c:pt idx="0">
                  <c:v>MATrange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5000"/>
              </a:schemeClr>
            </a:solidFill>
          </c:spPr>
          <c:invertIfNegative val="0"/>
          <c:dPt>
            <c:idx val="8"/>
            <c:invertIfNegative val="0"/>
            <c:bubble3D val="0"/>
            <c:spPr>
              <a:solidFill>
                <a:srgbClr val="C00000">
                  <a:alpha val="75000"/>
                </a:srgbClr>
              </a:solidFill>
            </c:spPr>
          </c:dPt>
          <c:dPt>
            <c:idx val="13"/>
            <c:invertIfNegative val="0"/>
            <c:bubble3D val="0"/>
            <c:spPr>
              <a:solidFill>
                <a:srgbClr val="C00000">
                  <a:alpha val="75000"/>
                </a:srgbClr>
              </a:solidFill>
            </c:spPr>
          </c:dPt>
          <c:dPt>
            <c:idx val="27"/>
            <c:invertIfNegative val="0"/>
            <c:bubble3D val="0"/>
            <c:spPr>
              <a:solidFill>
                <a:srgbClr val="C00000">
                  <a:alpha val="75000"/>
                </a:srgbClr>
              </a:solidFill>
            </c:spPr>
          </c:dPt>
          <c:cat>
            <c:strRef>
              <c:f>'FoF Macro without Qs'!$C$3:$C$57</c:f>
              <c:strCache>
                <c:ptCount val="53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Bursera</c:v>
                </c:pt>
                <c:pt idx="5">
                  <c:v>Carya</c:v>
                </c:pt>
                <c:pt idx="6">
                  <c:v>Castanea</c:v>
                </c:pt>
                <c:pt idx="7">
                  <c:v>Chamaecyparis</c:v>
                </c:pt>
                <c:pt idx="8">
                  <c:v>Cedrela</c:v>
                </c:pt>
                <c:pt idx="9">
                  <c:v>Celastrus</c:v>
                </c:pt>
                <c:pt idx="10">
                  <c:v>Celtis</c:v>
                </c:pt>
                <c:pt idx="11">
                  <c:v>Cercis</c:v>
                </c:pt>
                <c:pt idx="12">
                  <c:v>Cercocarpus</c:v>
                </c:pt>
                <c:pt idx="13">
                  <c:v>Colubrina</c:v>
                </c:pt>
                <c:pt idx="14">
                  <c:v>Cotinus</c:v>
                </c:pt>
                <c:pt idx="15">
                  <c:v>Crataegus</c:v>
                </c:pt>
                <c:pt idx="16">
                  <c:v>Dodonaea</c:v>
                </c:pt>
                <c:pt idx="17">
                  <c:v>Dryopteris</c:v>
                </c:pt>
                <c:pt idx="18">
                  <c:v>Ephedra</c:v>
                </c:pt>
                <c:pt idx="19">
                  <c:v>Halesia</c:v>
                </c:pt>
                <c:pt idx="20">
                  <c:v>Humulus</c:v>
                </c:pt>
                <c:pt idx="21">
                  <c:v>Hydrangea</c:v>
                </c:pt>
                <c:pt idx="22">
                  <c:v>Koelreuteria</c:v>
                </c:pt>
                <c:pt idx="23">
                  <c:v>Lindera</c:v>
                </c:pt>
                <c:pt idx="24">
                  <c:v>Malus</c:v>
                </c:pt>
                <c:pt idx="25">
                  <c:v>Morus</c:v>
                </c:pt>
                <c:pt idx="26">
                  <c:v>Osmanthus</c:v>
                </c:pt>
                <c:pt idx="27">
                  <c:v>Oreopanax</c:v>
                </c:pt>
                <c:pt idx="28">
                  <c:v>Parthenocissus</c:v>
                </c:pt>
                <c:pt idx="29">
                  <c:v>Persea</c:v>
                </c:pt>
                <c:pt idx="30">
                  <c:v>Picea</c:v>
                </c:pt>
                <c:pt idx="31">
                  <c:v>Pinus</c:v>
                </c:pt>
                <c:pt idx="32">
                  <c:v>Platanus</c:v>
                </c:pt>
                <c:pt idx="33">
                  <c:v>Populus</c:v>
                </c:pt>
                <c:pt idx="34">
                  <c:v>Potamogeton</c:v>
                </c:pt>
                <c:pt idx="35">
                  <c:v>Prosopis</c:v>
                </c:pt>
                <c:pt idx="36">
                  <c:v>Prunus</c:v>
                </c:pt>
                <c:pt idx="37">
                  <c:v>Quercus</c:v>
                </c:pt>
                <c:pt idx="38">
                  <c:v>Rhus</c:v>
                </c:pt>
                <c:pt idx="39">
                  <c:v>Robinia</c:v>
                </c:pt>
                <c:pt idx="40">
                  <c:v>Rosa</c:v>
                </c:pt>
                <c:pt idx="41">
                  <c:v>Rubus</c:v>
                </c:pt>
                <c:pt idx="42">
                  <c:v>Salix</c:v>
                </c:pt>
                <c:pt idx="43">
                  <c:v>Sambucus</c:v>
                </c:pt>
                <c:pt idx="44">
                  <c:v>Sapindus</c:v>
                </c:pt>
                <c:pt idx="45">
                  <c:v>Sequoia</c:v>
                </c:pt>
                <c:pt idx="46">
                  <c:v>Smilax</c:v>
                </c:pt>
                <c:pt idx="47">
                  <c:v>Staphylea</c:v>
                </c:pt>
                <c:pt idx="48">
                  <c:v>Tilia</c:v>
                </c:pt>
                <c:pt idx="49">
                  <c:v>Torreya</c:v>
                </c:pt>
                <c:pt idx="50">
                  <c:v>Ulmus</c:v>
                </c:pt>
                <c:pt idx="51">
                  <c:v>Vitis</c:v>
                </c:pt>
                <c:pt idx="52">
                  <c:v>Ziziphus</c:v>
                </c:pt>
              </c:strCache>
            </c:strRef>
          </c:cat>
          <c:val>
            <c:numRef>
              <c:f>'FoF Macro without Qs'!$S$3:$S$57</c:f>
              <c:numCache>
                <c:formatCode>General</c:formatCode>
                <c:ptCount val="53"/>
                <c:pt idx="0">
                  <c:v>27.4</c:v>
                </c:pt>
                <c:pt idx="1">
                  <c:v>24.0</c:v>
                </c:pt>
                <c:pt idx="2">
                  <c:v>19.79999999999999</c:v>
                </c:pt>
                <c:pt idx="3">
                  <c:v>27.4</c:v>
                </c:pt>
                <c:pt idx="4">
                  <c:v>11.7</c:v>
                </c:pt>
                <c:pt idx="5">
                  <c:v>22.2</c:v>
                </c:pt>
                <c:pt idx="6">
                  <c:v>15.5</c:v>
                </c:pt>
                <c:pt idx="7">
                  <c:v>19.3</c:v>
                </c:pt>
                <c:pt idx="8">
                  <c:v>6.899999999999999</c:v>
                </c:pt>
                <c:pt idx="9">
                  <c:v>23.29999999999999</c:v>
                </c:pt>
                <c:pt idx="10">
                  <c:v>23.3</c:v>
                </c:pt>
                <c:pt idx="11">
                  <c:v>12.9</c:v>
                </c:pt>
                <c:pt idx="12">
                  <c:v>19.29999999999999</c:v>
                </c:pt>
                <c:pt idx="13">
                  <c:v>8.900000000000002</c:v>
                </c:pt>
                <c:pt idx="14">
                  <c:v>11.2</c:v>
                </c:pt>
                <c:pt idx="15">
                  <c:v>16.0</c:v>
                </c:pt>
                <c:pt idx="16">
                  <c:v>17.7</c:v>
                </c:pt>
                <c:pt idx="17">
                  <c:v>24.59999999999999</c:v>
                </c:pt>
                <c:pt idx="18">
                  <c:v>25.7</c:v>
                </c:pt>
                <c:pt idx="19">
                  <c:v>11.3</c:v>
                </c:pt>
                <c:pt idx="20">
                  <c:v>17.5</c:v>
                </c:pt>
                <c:pt idx="21">
                  <c:v>18.0</c:v>
                </c:pt>
                <c:pt idx="22">
                  <c:v>11.7</c:v>
                </c:pt>
                <c:pt idx="23">
                  <c:v>18.4</c:v>
                </c:pt>
                <c:pt idx="24">
                  <c:v>22.2</c:v>
                </c:pt>
                <c:pt idx="25">
                  <c:v>18.79999999999999</c:v>
                </c:pt>
                <c:pt idx="26">
                  <c:v>13.1</c:v>
                </c:pt>
                <c:pt idx="27">
                  <c:v>8.400000000000002</c:v>
                </c:pt>
                <c:pt idx="28">
                  <c:v>17.79999999999999</c:v>
                </c:pt>
                <c:pt idx="29">
                  <c:v>9.500000000000001</c:v>
                </c:pt>
                <c:pt idx="30">
                  <c:v>21.7</c:v>
                </c:pt>
                <c:pt idx="31">
                  <c:v>25.5</c:v>
                </c:pt>
                <c:pt idx="32">
                  <c:v>20.79999999999999</c:v>
                </c:pt>
                <c:pt idx="33">
                  <c:v>26.0</c:v>
                </c:pt>
                <c:pt idx="34">
                  <c:v>23.5</c:v>
                </c:pt>
                <c:pt idx="35">
                  <c:v>13.6</c:v>
                </c:pt>
                <c:pt idx="36">
                  <c:v>25.7</c:v>
                </c:pt>
                <c:pt idx="37">
                  <c:v>27.0</c:v>
                </c:pt>
                <c:pt idx="38">
                  <c:v>21.5</c:v>
                </c:pt>
                <c:pt idx="39">
                  <c:v>17.4</c:v>
                </c:pt>
                <c:pt idx="40">
                  <c:v>18.9</c:v>
                </c:pt>
                <c:pt idx="41">
                  <c:v>21.7</c:v>
                </c:pt>
                <c:pt idx="42">
                  <c:v>27.7</c:v>
                </c:pt>
                <c:pt idx="43">
                  <c:v>27.7</c:v>
                </c:pt>
                <c:pt idx="44">
                  <c:v>14.3</c:v>
                </c:pt>
                <c:pt idx="45">
                  <c:v>15.9</c:v>
                </c:pt>
                <c:pt idx="46">
                  <c:v>27.7</c:v>
                </c:pt>
                <c:pt idx="47">
                  <c:v>13.2</c:v>
                </c:pt>
                <c:pt idx="48">
                  <c:v>18.3</c:v>
                </c:pt>
                <c:pt idx="49">
                  <c:v>11.5</c:v>
                </c:pt>
                <c:pt idx="50">
                  <c:v>26.6</c:v>
                </c:pt>
                <c:pt idx="51">
                  <c:v>27.4</c:v>
                </c:pt>
                <c:pt idx="52">
                  <c:v>20.3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8241512"/>
        <c:axId val="2108244424"/>
      </c:barChart>
      <c:catAx>
        <c:axId val="2108241512"/>
        <c:scaling>
          <c:orientation val="minMax"/>
        </c:scaling>
        <c:delete val="0"/>
        <c:axPos val="b"/>
        <c:majorTickMark val="out"/>
        <c:minorTickMark val="none"/>
        <c:tickLblPos val="nextTo"/>
        <c:crossAx val="2108244424"/>
        <c:crosses val="autoZero"/>
        <c:auto val="1"/>
        <c:lblAlgn val="ctr"/>
        <c:lblOffset val="100"/>
        <c:noMultiLvlLbl val="0"/>
      </c:catAx>
      <c:valAx>
        <c:axId val="2108244424"/>
        <c:scaling>
          <c:orientation val="minMax"/>
          <c:max val="3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82415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03786089238845"/>
          <c:y val="0.121634295713036"/>
          <c:w val="0.929744313210849"/>
          <c:h val="0.8548795567220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'FoF Macro No Outliers'!$E$2</c:f>
              <c:strCache>
                <c:ptCount val="1"/>
                <c:pt idx="0">
                  <c:v>MATmin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Pt>
            <c:idx val="8"/>
            <c:invertIfNegative val="0"/>
            <c:bubble3D val="0"/>
            <c:spPr>
              <a:noFill/>
            </c:spPr>
          </c:dPt>
          <c:dPt>
            <c:idx val="9"/>
            <c:invertIfNegative val="0"/>
            <c:bubble3D val="0"/>
            <c:spPr>
              <a:noFill/>
            </c:spPr>
          </c:dPt>
          <c:dPt>
            <c:idx val="10"/>
            <c:invertIfNegative val="0"/>
            <c:bubble3D val="0"/>
            <c:spPr>
              <a:noFill/>
            </c:spPr>
          </c:dPt>
          <c:dPt>
            <c:idx val="11"/>
            <c:invertIfNegative val="0"/>
            <c:bubble3D val="0"/>
            <c:spPr>
              <a:noFill/>
            </c:spPr>
          </c:dPt>
          <c:dPt>
            <c:idx val="12"/>
            <c:invertIfNegative val="0"/>
            <c:bubble3D val="0"/>
            <c:spPr>
              <a:noFill/>
            </c:spPr>
          </c:dPt>
          <c:dPt>
            <c:idx val="13"/>
            <c:invertIfNegative val="0"/>
            <c:bubble3D val="0"/>
            <c:spPr>
              <a:noFill/>
            </c:spPr>
          </c:dPt>
          <c:dPt>
            <c:idx val="14"/>
            <c:invertIfNegative val="0"/>
            <c:bubble3D val="0"/>
            <c:spPr>
              <a:noFill/>
            </c:spPr>
          </c:dPt>
          <c:dPt>
            <c:idx val="15"/>
            <c:invertIfNegative val="0"/>
            <c:bubble3D val="0"/>
            <c:spPr>
              <a:noFill/>
            </c:spPr>
          </c:dPt>
          <c:dPt>
            <c:idx val="16"/>
            <c:invertIfNegative val="0"/>
            <c:bubble3D val="0"/>
            <c:spPr>
              <a:noFill/>
            </c:spPr>
          </c:dPt>
          <c:dPt>
            <c:idx val="17"/>
            <c:invertIfNegative val="0"/>
            <c:bubble3D val="0"/>
            <c:spPr>
              <a:noFill/>
            </c:spPr>
          </c:dPt>
          <c:dPt>
            <c:idx val="18"/>
            <c:invertIfNegative val="0"/>
            <c:bubble3D val="0"/>
            <c:spPr>
              <a:noFill/>
            </c:spPr>
          </c:dPt>
          <c:dPt>
            <c:idx val="19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0"/>
            <c:invertIfNegative val="0"/>
            <c:bubble3D val="0"/>
            <c:spPr>
              <a:noFill/>
            </c:spPr>
          </c:dPt>
          <c:dPt>
            <c:idx val="21"/>
            <c:invertIfNegative val="0"/>
            <c:bubble3D val="0"/>
            <c:spPr>
              <a:noFill/>
            </c:spPr>
          </c:dPt>
          <c:dPt>
            <c:idx val="22"/>
            <c:invertIfNegative val="0"/>
            <c:bubble3D val="0"/>
            <c:spPr>
              <a:noFill/>
            </c:spPr>
          </c:dPt>
          <c:dPt>
            <c:idx val="23"/>
            <c:invertIfNegative val="0"/>
            <c:bubble3D val="0"/>
            <c:spPr>
              <a:noFill/>
            </c:spPr>
          </c:dPt>
          <c:dPt>
            <c:idx val="24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6"/>
            <c:invertIfNegative val="0"/>
            <c:bubble3D val="0"/>
            <c:spPr>
              <a:noFill/>
            </c:spPr>
          </c:dPt>
          <c:dPt>
            <c:idx val="27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8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9"/>
            <c:invertIfNegative val="0"/>
            <c:bubble3D val="0"/>
            <c:spPr>
              <a:noFill/>
            </c:spPr>
          </c:dPt>
          <c:dPt>
            <c:idx val="3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2"/>
            <c:invertIfNegative val="0"/>
            <c:bubble3D val="0"/>
            <c:spPr>
              <a:noFill/>
            </c:spPr>
          </c:dPt>
          <c:dPt>
            <c:idx val="33"/>
            <c:invertIfNegative val="0"/>
            <c:bubble3D val="0"/>
            <c:spPr>
              <a:noFill/>
            </c:spPr>
          </c:dPt>
          <c:dPt>
            <c:idx val="34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6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7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8"/>
            <c:invertIfNegative val="0"/>
            <c:bubble3D val="0"/>
            <c:spPr>
              <a:noFill/>
            </c:spPr>
          </c:dPt>
          <c:dPt>
            <c:idx val="39"/>
            <c:invertIfNegative val="0"/>
            <c:bubble3D val="0"/>
            <c:spPr>
              <a:noFill/>
            </c:spPr>
          </c:dPt>
          <c:dPt>
            <c:idx val="4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1"/>
            <c:invertIfNegative val="0"/>
            <c:bubble3D val="0"/>
            <c:spPr>
              <a:noFill/>
            </c:spPr>
          </c:dPt>
          <c:dPt>
            <c:idx val="42"/>
            <c:invertIfNegative val="0"/>
            <c:bubble3D val="0"/>
            <c:spPr>
              <a:noFill/>
            </c:spPr>
          </c:dPt>
          <c:dPt>
            <c:idx val="43"/>
            <c:invertIfNegative val="0"/>
            <c:bubble3D val="0"/>
            <c:spPr>
              <a:noFill/>
            </c:spPr>
          </c:dPt>
          <c:dPt>
            <c:idx val="44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4000"/>
                </a:schemeClr>
              </a:solidFill>
            </c:spPr>
          </c:dPt>
          <c:dPt>
            <c:idx val="46"/>
            <c:invertIfNegative val="0"/>
            <c:bubble3D val="0"/>
            <c:spPr>
              <a:noFill/>
            </c:spPr>
          </c:dPt>
          <c:cat>
            <c:strRef>
              <c:f>'FoF Macro No Outliers'!$C$3:$C$57</c:f>
              <c:strCache>
                <c:ptCount val="47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Carya</c:v>
                </c:pt>
                <c:pt idx="5">
                  <c:v>Castanea</c:v>
                </c:pt>
                <c:pt idx="6">
                  <c:v>Chamaecyparis</c:v>
                </c:pt>
                <c:pt idx="7">
                  <c:v>Celastrus</c:v>
                </c:pt>
                <c:pt idx="8">
                  <c:v>Celtis</c:v>
                </c:pt>
                <c:pt idx="9">
                  <c:v>Cercis</c:v>
                </c:pt>
                <c:pt idx="10">
                  <c:v>Cercocarpus</c:v>
                </c:pt>
                <c:pt idx="11">
                  <c:v>Cotinus</c:v>
                </c:pt>
                <c:pt idx="12">
                  <c:v>Crataegus</c:v>
                </c:pt>
                <c:pt idx="13">
                  <c:v>Dodonaea</c:v>
                </c:pt>
                <c:pt idx="14">
                  <c:v>Dryopteris</c:v>
                </c:pt>
                <c:pt idx="15">
                  <c:v>Halesia</c:v>
                </c:pt>
                <c:pt idx="16">
                  <c:v>Hydrangea</c:v>
                </c:pt>
                <c:pt idx="17">
                  <c:v>Koelreuteria</c:v>
                </c:pt>
                <c:pt idx="18">
                  <c:v>Lindera</c:v>
                </c:pt>
                <c:pt idx="19">
                  <c:v>Malus</c:v>
                </c:pt>
                <c:pt idx="20">
                  <c:v>Morus</c:v>
                </c:pt>
                <c:pt idx="21">
                  <c:v>Osmanthus</c:v>
                </c:pt>
                <c:pt idx="22">
                  <c:v>Parthenocissus</c:v>
                </c:pt>
                <c:pt idx="23">
                  <c:v>Persea</c:v>
                </c:pt>
                <c:pt idx="24">
                  <c:v>Picea</c:v>
                </c:pt>
                <c:pt idx="25">
                  <c:v>Pinus</c:v>
                </c:pt>
                <c:pt idx="26">
                  <c:v>Platanus</c:v>
                </c:pt>
                <c:pt idx="27">
                  <c:v>Populus</c:v>
                </c:pt>
                <c:pt idx="28">
                  <c:v>Potamogeton</c:v>
                </c:pt>
                <c:pt idx="29">
                  <c:v>Prosopis</c:v>
                </c:pt>
                <c:pt idx="30">
                  <c:v>Prunus</c:v>
                </c:pt>
                <c:pt idx="31">
                  <c:v>Quercus</c:v>
                </c:pt>
                <c:pt idx="32">
                  <c:v>Rhus</c:v>
                </c:pt>
                <c:pt idx="33">
                  <c:v>Robinia</c:v>
                </c:pt>
                <c:pt idx="34">
                  <c:v>Rosa</c:v>
                </c:pt>
                <c:pt idx="35">
                  <c:v>Rubus</c:v>
                </c:pt>
                <c:pt idx="36">
                  <c:v>Salix</c:v>
                </c:pt>
                <c:pt idx="37">
                  <c:v>Sambucus</c:v>
                </c:pt>
                <c:pt idx="38">
                  <c:v>Sapindus</c:v>
                </c:pt>
                <c:pt idx="39">
                  <c:v>Sequoia</c:v>
                </c:pt>
                <c:pt idx="40">
                  <c:v>Smilax</c:v>
                </c:pt>
                <c:pt idx="41">
                  <c:v>Staphylea</c:v>
                </c:pt>
                <c:pt idx="42">
                  <c:v>Tilia</c:v>
                </c:pt>
                <c:pt idx="43">
                  <c:v>Torreya</c:v>
                </c:pt>
                <c:pt idx="44">
                  <c:v>Ulmus</c:v>
                </c:pt>
                <c:pt idx="45">
                  <c:v>Vitis</c:v>
                </c:pt>
                <c:pt idx="46">
                  <c:v>Ziziphus</c:v>
                </c:pt>
              </c:strCache>
            </c:strRef>
          </c:cat>
          <c:val>
            <c:numRef>
              <c:f>'FoF Macro No Outliers'!$E$3:$E$57</c:f>
              <c:numCache>
                <c:formatCode>General</c:formatCode>
                <c:ptCount val="47"/>
                <c:pt idx="0">
                  <c:v>-6.7</c:v>
                </c:pt>
                <c:pt idx="1">
                  <c:v>-0.4</c:v>
                </c:pt>
                <c:pt idx="2">
                  <c:v>6.9</c:v>
                </c:pt>
                <c:pt idx="3">
                  <c:v>-8.9</c:v>
                </c:pt>
                <c:pt idx="4">
                  <c:v>4.4</c:v>
                </c:pt>
                <c:pt idx="5">
                  <c:v>8.700000000000001</c:v>
                </c:pt>
                <c:pt idx="6">
                  <c:v>1.8</c:v>
                </c:pt>
                <c:pt idx="7">
                  <c:v>4.4</c:v>
                </c:pt>
                <c:pt idx="8">
                  <c:v>2.5</c:v>
                </c:pt>
                <c:pt idx="9">
                  <c:v>9.3</c:v>
                </c:pt>
                <c:pt idx="10">
                  <c:v>8.4</c:v>
                </c:pt>
                <c:pt idx="11">
                  <c:v>7.6</c:v>
                </c:pt>
                <c:pt idx="12">
                  <c:v>5.4</c:v>
                </c:pt>
                <c:pt idx="13">
                  <c:v>10.0</c:v>
                </c:pt>
                <c:pt idx="14">
                  <c:v>3.1</c:v>
                </c:pt>
                <c:pt idx="15">
                  <c:v>10.9</c:v>
                </c:pt>
                <c:pt idx="16">
                  <c:v>6.2</c:v>
                </c:pt>
                <c:pt idx="17">
                  <c:v>10.0</c:v>
                </c:pt>
                <c:pt idx="18">
                  <c:v>9.3</c:v>
                </c:pt>
                <c:pt idx="19">
                  <c:v>-5.3</c:v>
                </c:pt>
                <c:pt idx="20">
                  <c:v>3.1</c:v>
                </c:pt>
                <c:pt idx="21">
                  <c:v>13.9</c:v>
                </c:pt>
                <c:pt idx="22">
                  <c:v>4.4</c:v>
                </c:pt>
                <c:pt idx="23">
                  <c:v>14.4</c:v>
                </c:pt>
                <c:pt idx="24">
                  <c:v>-8.9</c:v>
                </c:pt>
                <c:pt idx="25">
                  <c:v>-9.200000000000001</c:v>
                </c:pt>
                <c:pt idx="26">
                  <c:v>6.6</c:v>
                </c:pt>
                <c:pt idx="27">
                  <c:v>-16.0</c:v>
                </c:pt>
                <c:pt idx="28">
                  <c:v>-15.0</c:v>
                </c:pt>
                <c:pt idx="29">
                  <c:v>13.8</c:v>
                </c:pt>
                <c:pt idx="30">
                  <c:v>-12.0</c:v>
                </c:pt>
                <c:pt idx="31">
                  <c:v>-1.4</c:v>
                </c:pt>
                <c:pt idx="32">
                  <c:v>3.4</c:v>
                </c:pt>
                <c:pt idx="33">
                  <c:v>3.4</c:v>
                </c:pt>
                <c:pt idx="34">
                  <c:v>-10.7</c:v>
                </c:pt>
                <c:pt idx="35">
                  <c:v>-12.0</c:v>
                </c:pt>
                <c:pt idx="36">
                  <c:v>-17.0</c:v>
                </c:pt>
                <c:pt idx="37">
                  <c:v>-9.200000000000001</c:v>
                </c:pt>
                <c:pt idx="38">
                  <c:v>13.4</c:v>
                </c:pt>
                <c:pt idx="39">
                  <c:v>9.1</c:v>
                </c:pt>
                <c:pt idx="40">
                  <c:v>-1.1</c:v>
                </c:pt>
                <c:pt idx="41">
                  <c:v>4.4</c:v>
                </c:pt>
                <c:pt idx="42">
                  <c:v>2.5</c:v>
                </c:pt>
                <c:pt idx="43">
                  <c:v>7.3</c:v>
                </c:pt>
                <c:pt idx="44">
                  <c:v>-4.9</c:v>
                </c:pt>
                <c:pt idx="45">
                  <c:v>0.0</c:v>
                </c:pt>
                <c:pt idx="46">
                  <c:v>7.3</c:v>
                </c:pt>
              </c:numCache>
            </c:numRef>
          </c:val>
        </c:ser>
        <c:ser>
          <c:idx val="1"/>
          <c:order val="1"/>
          <c:tx>
            <c:strRef>
              <c:f>'FoF Macro No Outliers'!$F$2</c:f>
              <c:strCache>
                <c:ptCount val="1"/>
                <c:pt idx="0">
                  <c:v>MATmax</c:v>
                </c:pt>
              </c:strCache>
            </c:strRef>
          </c:tx>
          <c:invertIfNegative val="0"/>
          <c:cat>
            <c:strRef>
              <c:f>'FoF Macro No Outliers'!$C$3:$C$57</c:f>
              <c:strCache>
                <c:ptCount val="47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Carya</c:v>
                </c:pt>
                <c:pt idx="5">
                  <c:v>Castanea</c:v>
                </c:pt>
                <c:pt idx="6">
                  <c:v>Chamaecyparis</c:v>
                </c:pt>
                <c:pt idx="7">
                  <c:v>Celastrus</c:v>
                </c:pt>
                <c:pt idx="8">
                  <c:v>Celtis</c:v>
                </c:pt>
                <c:pt idx="9">
                  <c:v>Cercis</c:v>
                </c:pt>
                <c:pt idx="10">
                  <c:v>Cercocarpus</c:v>
                </c:pt>
                <c:pt idx="11">
                  <c:v>Cotinus</c:v>
                </c:pt>
                <c:pt idx="12">
                  <c:v>Crataegus</c:v>
                </c:pt>
                <c:pt idx="13">
                  <c:v>Dodonaea</c:v>
                </c:pt>
                <c:pt idx="14">
                  <c:v>Dryopteris</c:v>
                </c:pt>
                <c:pt idx="15">
                  <c:v>Halesia</c:v>
                </c:pt>
                <c:pt idx="16">
                  <c:v>Hydrangea</c:v>
                </c:pt>
                <c:pt idx="17">
                  <c:v>Koelreuteria</c:v>
                </c:pt>
                <c:pt idx="18">
                  <c:v>Lindera</c:v>
                </c:pt>
                <c:pt idx="19">
                  <c:v>Malus</c:v>
                </c:pt>
                <c:pt idx="20">
                  <c:v>Morus</c:v>
                </c:pt>
                <c:pt idx="21">
                  <c:v>Osmanthus</c:v>
                </c:pt>
                <c:pt idx="22">
                  <c:v>Parthenocissus</c:v>
                </c:pt>
                <c:pt idx="23">
                  <c:v>Persea</c:v>
                </c:pt>
                <c:pt idx="24">
                  <c:v>Picea</c:v>
                </c:pt>
                <c:pt idx="25">
                  <c:v>Pinus</c:v>
                </c:pt>
                <c:pt idx="26">
                  <c:v>Platanus</c:v>
                </c:pt>
                <c:pt idx="27">
                  <c:v>Populus</c:v>
                </c:pt>
                <c:pt idx="28">
                  <c:v>Potamogeton</c:v>
                </c:pt>
                <c:pt idx="29">
                  <c:v>Prosopis</c:v>
                </c:pt>
                <c:pt idx="30">
                  <c:v>Prunus</c:v>
                </c:pt>
                <c:pt idx="31">
                  <c:v>Quercus</c:v>
                </c:pt>
                <c:pt idx="32">
                  <c:v>Rhus</c:v>
                </c:pt>
                <c:pt idx="33">
                  <c:v>Robinia</c:v>
                </c:pt>
                <c:pt idx="34">
                  <c:v>Rosa</c:v>
                </c:pt>
                <c:pt idx="35">
                  <c:v>Rubus</c:v>
                </c:pt>
                <c:pt idx="36">
                  <c:v>Salix</c:v>
                </c:pt>
                <c:pt idx="37">
                  <c:v>Sambucus</c:v>
                </c:pt>
                <c:pt idx="38">
                  <c:v>Sapindus</c:v>
                </c:pt>
                <c:pt idx="39">
                  <c:v>Sequoia</c:v>
                </c:pt>
                <c:pt idx="40">
                  <c:v>Smilax</c:v>
                </c:pt>
                <c:pt idx="41">
                  <c:v>Staphylea</c:v>
                </c:pt>
                <c:pt idx="42">
                  <c:v>Tilia</c:v>
                </c:pt>
                <c:pt idx="43">
                  <c:v>Torreya</c:v>
                </c:pt>
                <c:pt idx="44">
                  <c:v>Ulmus</c:v>
                </c:pt>
                <c:pt idx="45">
                  <c:v>Vitis</c:v>
                </c:pt>
                <c:pt idx="46">
                  <c:v>Ziziphus</c:v>
                </c:pt>
              </c:strCache>
            </c:strRef>
          </c:cat>
          <c:val>
            <c:numRef>
              <c:f>'FoF Macro No Outliers'!$F$3:$F$57</c:f>
            </c:numRef>
          </c:val>
        </c:ser>
        <c:ser>
          <c:idx val="2"/>
          <c:order val="2"/>
          <c:tx>
            <c:strRef>
              <c:f>'FoF Macro No Outliers'!$G$2</c:f>
              <c:strCache>
                <c:ptCount val="1"/>
                <c:pt idx="0">
                  <c:v>MATrange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5000"/>
              </a:schemeClr>
            </a:solidFill>
          </c:spPr>
          <c:invertIfNegative val="0"/>
          <c:cat>
            <c:strRef>
              <c:f>'FoF Macro No Outliers'!$C$3:$C$57</c:f>
              <c:strCache>
                <c:ptCount val="47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Carya</c:v>
                </c:pt>
                <c:pt idx="5">
                  <c:v>Castanea</c:v>
                </c:pt>
                <c:pt idx="6">
                  <c:v>Chamaecyparis</c:v>
                </c:pt>
                <c:pt idx="7">
                  <c:v>Celastrus</c:v>
                </c:pt>
                <c:pt idx="8">
                  <c:v>Celtis</c:v>
                </c:pt>
                <c:pt idx="9">
                  <c:v>Cercis</c:v>
                </c:pt>
                <c:pt idx="10">
                  <c:v>Cercocarpus</c:v>
                </c:pt>
                <c:pt idx="11">
                  <c:v>Cotinus</c:v>
                </c:pt>
                <c:pt idx="12">
                  <c:v>Crataegus</c:v>
                </c:pt>
                <c:pt idx="13">
                  <c:v>Dodonaea</c:v>
                </c:pt>
                <c:pt idx="14">
                  <c:v>Dryopteris</c:v>
                </c:pt>
                <c:pt idx="15">
                  <c:v>Halesia</c:v>
                </c:pt>
                <c:pt idx="16">
                  <c:v>Hydrangea</c:v>
                </c:pt>
                <c:pt idx="17">
                  <c:v>Koelreuteria</c:v>
                </c:pt>
                <c:pt idx="18">
                  <c:v>Lindera</c:v>
                </c:pt>
                <c:pt idx="19">
                  <c:v>Malus</c:v>
                </c:pt>
                <c:pt idx="20">
                  <c:v>Morus</c:v>
                </c:pt>
                <c:pt idx="21">
                  <c:v>Osmanthus</c:v>
                </c:pt>
                <c:pt idx="22">
                  <c:v>Parthenocissus</c:v>
                </c:pt>
                <c:pt idx="23">
                  <c:v>Persea</c:v>
                </c:pt>
                <c:pt idx="24">
                  <c:v>Picea</c:v>
                </c:pt>
                <c:pt idx="25">
                  <c:v>Pinus</c:v>
                </c:pt>
                <c:pt idx="26">
                  <c:v>Platanus</c:v>
                </c:pt>
                <c:pt idx="27">
                  <c:v>Populus</c:v>
                </c:pt>
                <c:pt idx="28">
                  <c:v>Potamogeton</c:v>
                </c:pt>
                <c:pt idx="29">
                  <c:v>Prosopis</c:v>
                </c:pt>
                <c:pt idx="30">
                  <c:v>Prunus</c:v>
                </c:pt>
                <c:pt idx="31">
                  <c:v>Quercus</c:v>
                </c:pt>
                <c:pt idx="32">
                  <c:v>Rhus</c:v>
                </c:pt>
                <c:pt idx="33">
                  <c:v>Robinia</c:v>
                </c:pt>
                <c:pt idx="34">
                  <c:v>Rosa</c:v>
                </c:pt>
                <c:pt idx="35">
                  <c:v>Rubus</c:v>
                </c:pt>
                <c:pt idx="36">
                  <c:v>Salix</c:v>
                </c:pt>
                <c:pt idx="37">
                  <c:v>Sambucus</c:v>
                </c:pt>
                <c:pt idx="38">
                  <c:v>Sapindus</c:v>
                </c:pt>
                <c:pt idx="39">
                  <c:v>Sequoia</c:v>
                </c:pt>
                <c:pt idx="40">
                  <c:v>Smilax</c:v>
                </c:pt>
                <c:pt idx="41">
                  <c:v>Staphylea</c:v>
                </c:pt>
                <c:pt idx="42">
                  <c:v>Tilia</c:v>
                </c:pt>
                <c:pt idx="43">
                  <c:v>Torreya</c:v>
                </c:pt>
                <c:pt idx="44">
                  <c:v>Ulmus</c:v>
                </c:pt>
                <c:pt idx="45">
                  <c:v>Vitis</c:v>
                </c:pt>
                <c:pt idx="46">
                  <c:v>Ziziphus</c:v>
                </c:pt>
              </c:strCache>
            </c:strRef>
          </c:cat>
          <c:val>
            <c:numRef>
              <c:f>'FoF Macro No Outliers'!$G$3:$G$57</c:f>
              <c:numCache>
                <c:formatCode>General</c:formatCode>
                <c:ptCount val="47"/>
                <c:pt idx="0">
                  <c:v>27.4</c:v>
                </c:pt>
                <c:pt idx="1">
                  <c:v>24.0</c:v>
                </c:pt>
                <c:pt idx="2">
                  <c:v>19.79999999999999</c:v>
                </c:pt>
                <c:pt idx="3">
                  <c:v>27.4</c:v>
                </c:pt>
                <c:pt idx="4">
                  <c:v>22.2</c:v>
                </c:pt>
                <c:pt idx="5">
                  <c:v>15.5</c:v>
                </c:pt>
                <c:pt idx="6">
                  <c:v>19.3</c:v>
                </c:pt>
                <c:pt idx="7">
                  <c:v>23.29999999999999</c:v>
                </c:pt>
                <c:pt idx="8">
                  <c:v>23.3</c:v>
                </c:pt>
                <c:pt idx="9">
                  <c:v>12.9</c:v>
                </c:pt>
                <c:pt idx="10">
                  <c:v>19.29999999999999</c:v>
                </c:pt>
                <c:pt idx="11">
                  <c:v>11.2</c:v>
                </c:pt>
                <c:pt idx="12">
                  <c:v>16.0</c:v>
                </c:pt>
                <c:pt idx="13">
                  <c:v>17.7</c:v>
                </c:pt>
                <c:pt idx="14">
                  <c:v>24.59999999999999</c:v>
                </c:pt>
                <c:pt idx="15">
                  <c:v>11.3</c:v>
                </c:pt>
                <c:pt idx="16">
                  <c:v>18.0</c:v>
                </c:pt>
                <c:pt idx="17">
                  <c:v>11.7</c:v>
                </c:pt>
                <c:pt idx="18">
                  <c:v>18.4</c:v>
                </c:pt>
                <c:pt idx="19">
                  <c:v>22.2</c:v>
                </c:pt>
                <c:pt idx="20">
                  <c:v>18.79999999999999</c:v>
                </c:pt>
                <c:pt idx="21">
                  <c:v>13.1</c:v>
                </c:pt>
                <c:pt idx="22">
                  <c:v>17.79999999999999</c:v>
                </c:pt>
                <c:pt idx="23">
                  <c:v>9.500000000000001</c:v>
                </c:pt>
                <c:pt idx="24">
                  <c:v>21.7</c:v>
                </c:pt>
                <c:pt idx="25">
                  <c:v>25.5</c:v>
                </c:pt>
                <c:pt idx="26">
                  <c:v>20.79999999999999</c:v>
                </c:pt>
                <c:pt idx="27">
                  <c:v>26.0</c:v>
                </c:pt>
                <c:pt idx="28">
                  <c:v>23.5</c:v>
                </c:pt>
                <c:pt idx="29">
                  <c:v>13.6</c:v>
                </c:pt>
                <c:pt idx="30">
                  <c:v>25.7</c:v>
                </c:pt>
                <c:pt idx="31">
                  <c:v>27.0</c:v>
                </c:pt>
                <c:pt idx="32">
                  <c:v>21.5</c:v>
                </c:pt>
                <c:pt idx="33">
                  <c:v>17.4</c:v>
                </c:pt>
                <c:pt idx="34">
                  <c:v>18.9</c:v>
                </c:pt>
                <c:pt idx="35">
                  <c:v>21.7</c:v>
                </c:pt>
                <c:pt idx="36">
                  <c:v>27.7</c:v>
                </c:pt>
                <c:pt idx="37">
                  <c:v>27.7</c:v>
                </c:pt>
                <c:pt idx="38">
                  <c:v>14.3</c:v>
                </c:pt>
                <c:pt idx="39">
                  <c:v>15.9</c:v>
                </c:pt>
                <c:pt idx="40">
                  <c:v>27.7</c:v>
                </c:pt>
                <c:pt idx="41">
                  <c:v>13.2</c:v>
                </c:pt>
                <c:pt idx="42">
                  <c:v>18.3</c:v>
                </c:pt>
                <c:pt idx="43">
                  <c:v>11.5</c:v>
                </c:pt>
                <c:pt idx="44">
                  <c:v>26.6</c:v>
                </c:pt>
                <c:pt idx="45">
                  <c:v>27.4</c:v>
                </c:pt>
                <c:pt idx="46">
                  <c:v>20.3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8327528"/>
        <c:axId val="2108330376"/>
      </c:barChart>
      <c:catAx>
        <c:axId val="2108327528"/>
        <c:scaling>
          <c:orientation val="minMax"/>
        </c:scaling>
        <c:delete val="0"/>
        <c:axPos val="b"/>
        <c:majorTickMark val="out"/>
        <c:minorTickMark val="none"/>
        <c:tickLblPos val="nextTo"/>
        <c:crossAx val="2108330376"/>
        <c:crosses val="autoZero"/>
        <c:auto val="1"/>
        <c:lblAlgn val="ctr"/>
        <c:lblOffset val="100"/>
        <c:noMultiLvlLbl val="0"/>
      </c:catAx>
      <c:valAx>
        <c:axId val="2108330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832752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89897200349956"/>
          <c:y val="0.122058180227472"/>
          <c:w val="0.934343613298338"/>
          <c:h val="0.854964712744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'FoF Pollen without Qs'!$D$1</c:f>
              <c:strCache>
                <c:ptCount val="1"/>
                <c:pt idx="0">
                  <c:v>MATmin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noFill/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7"/>
            <c:invertIfNegative val="0"/>
            <c:bubble3D val="0"/>
            <c:spPr>
              <a:noFill/>
            </c:spPr>
          </c:dPt>
          <c:dPt>
            <c:idx val="8"/>
            <c:invertIfNegative val="0"/>
            <c:bubble3D val="0"/>
            <c:spPr>
              <a:noFill/>
            </c:spPr>
          </c:dPt>
          <c:dPt>
            <c:idx val="9"/>
            <c:invertIfNegative val="0"/>
            <c:bubble3D val="0"/>
            <c:spPr>
              <a:noFill/>
            </c:spPr>
          </c:dPt>
          <c:dPt>
            <c:idx val="11"/>
            <c:invertIfNegative val="0"/>
            <c:bubble3D val="0"/>
            <c:spPr>
              <a:noFill/>
            </c:spPr>
          </c:dPt>
          <c:dPt>
            <c:idx val="12"/>
            <c:invertIfNegative val="0"/>
            <c:bubble3D val="0"/>
            <c:spPr>
              <a:noFill/>
            </c:spPr>
          </c:dPt>
          <c:dPt>
            <c:idx val="1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4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6"/>
            <c:invertIfNegative val="0"/>
            <c:bubble3D val="0"/>
            <c:spPr>
              <a:noFill/>
            </c:spPr>
          </c:dPt>
          <c:dPt>
            <c:idx val="17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8"/>
            <c:invertIfNegative val="0"/>
            <c:bubble3D val="0"/>
            <c:spPr>
              <a:noFill/>
            </c:spPr>
          </c:dPt>
          <c:dPt>
            <c:idx val="19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2"/>
            <c:invertIfNegative val="0"/>
            <c:bubble3D val="0"/>
            <c:spPr>
              <a:noFill/>
            </c:spPr>
          </c:dPt>
          <c:dPt>
            <c:idx val="23"/>
            <c:invertIfNegative val="0"/>
            <c:bubble3D val="0"/>
            <c:spPr>
              <a:noFill/>
            </c:spPr>
          </c:dPt>
          <c:dPt>
            <c:idx val="24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6"/>
            <c:invertIfNegative val="0"/>
            <c:bubble3D val="0"/>
            <c:spPr>
              <a:noFill/>
            </c:spPr>
          </c:dPt>
          <c:cat>
            <c:strRef>
              <c:f>'FoF Pollen without Qs'!$B$2:$B$28</c:f>
              <c:strCache>
                <c:ptCount val="27"/>
                <c:pt idx="0">
                  <c:v>Abies</c:v>
                </c:pt>
                <c:pt idx="1">
                  <c:v>Acer</c:v>
                </c:pt>
                <c:pt idx="2">
                  <c:v>Carya</c:v>
                </c:pt>
                <c:pt idx="3">
                  <c:v>Castanea</c:v>
                </c:pt>
                <c:pt idx="4">
                  <c:v>Croton</c:v>
                </c:pt>
                <c:pt idx="5">
                  <c:v>Cyclocarya</c:v>
                </c:pt>
                <c:pt idx="6">
                  <c:v>Elaeagnus</c:v>
                </c:pt>
                <c:pt idx="7">
                  <c:v>Ephedra</c:v>
                </c:pt>
                <c:pt idx="8">
                  <c:v>Eucommia</c:v>
                </c:pt>
                <c:pt idx="9">
                  <c:v>Fagus</c:v>
                </c:pt>
                <c:pt idx="10">
                  <c:v>Juglans</c:v>
                </c:pt>
                <c:pt idx="11">
                  <c:v>Koelreuteria</c:v>
                </c:pt>
                <c:pt idx="12">
                  <c:v>Lygodium</c:v>
                </c:pt>
                <c:pt idx="13">
                  <c:v>Nuphar</c:v>
                </c:pt>
                <c:pt idx="14">
                  <c:v>Picea</c:v>
                </c:pt>
                <c:pt idx="15">
                  <c:v>Pinus</c:v>
                </c:pt>
                <c:pt idx="16">
                  <c:v>Platycarya</c:v>
                </c:pt>
                <c:pt idx="17">
                  <c:v>Populus</c:v>
                </c:pt>
                <c:pt idx="18">
                  <c:v>Pterocarya</c:v>
                </c:pt>
                <c:pt idx="19">
                  <c:v>Quercus</c:v>
                </c:pt>
                <c:pt idx="20">
                  <c:v>Salix</c:v>
                </c:pt>
                <c:pt idx="21">
                  <c:v>Sambucus</c:v>
                </c:pt>
                <c:pt idx="22">
                  <c:v>Sequoia</c:v>
                </c:pt>
                <c:pt idx="23">
                  <c:v>Tabernaemontana</c:v>
                </c:pt>
                <c:pt idx="24">
                  <c:v>Tsuga</c:v>
                </c:pt>
                <c:pt idx="25">
                  <c:v>Viburnum</c:v>
                </c:pt>
                <c:pt idx="26">
                  <c:v>Zelkova</c:v>
                </c:pt>
              </c:strCache>
            </c:strRef>
          </c:cat>
          <c:val>
            <c:numRef>
              <c:f>'FoF Pollen without Qs'!$D$2:$D$28</c:f>
              <c:numCache>
                <c:formatCode>General</c:formatCode>
                <c:ptCount val="27"/>
                <c:pt idx="0">
                  <c:v>-6.7</c:v>
                </c:pt>
                <c:pt idx="1">
                  <c:v>-0.4</c:v>
                </c:pt>
                <c:pt idx="2">
                  <c:v>4.4</c:v>
                </c:pt>
                <c:pt idx="3">
                  <c:v>8.700000000000001</c:v>
                </c:pt>
                <c:pt idx="4">
                  <c:v>9.3</c:v>
                </c:pt>
                <c:pt idx="5">
                  <c:v>14.0</c:v>
                </c:pt>
                <c:pt idx="6">
                  <c:v>-0.4</c:v>
                </c:pt>
                <c:pt idx="7">
                  <c:v>3.1</c:v>
                </c:pt>
                <c:pt idx="8">
                  <c:v>10.6</c:v>
                </c:pt>
                <c:pt idx="9">
                  <c:v>4.4</c:v>
                </c:pt>
                <c:pt idx="10">
                  <c:v>0.0</c:v>
                </c:pt>
                <c:pt idx="11">
                  <c:v>10.0</c:v>
                </c:pt>
                <c:pt idx="12">
                  <c:v>9.3</c:v>
                </c:pt>
                <c:pt idx="13">
                  <c:v>-12.0</c:v>
                </c:pt>
                <c:pt idx="14">
                  <c:v>-8.9</c:v>
                </c:pt>
                <c:pt idx="15">
                  <c:v>-9.200000000000001</c:v>
                </c:pt>
                <c:pt idx="16">
                  <c:v>6.9</c:v>
                </c:pt>
                <c:pt idx="17">
                  <c:v>-16.0</c:v>
                </c:pt>
                <c:pt idx="18">
                  <c:v>3.9</c:v>
                </c:pt>
                <c:pt idx="19">
                  <c:v>-1.4</c:v>
                </c:pt>
                <c:pt idx="20">
                  <c:v>-17.0</c:v>
                </c:pt>
                <c:pt idx="21">
                  <c:v>-9.200000000000001</c:v>
                </c:pt>
                <c:pt idx="22">
                  <c:v>9.1</c:v>
                </c:pt>
                <c:pt idx="23">
                  <c:v>15.7</c:v>
                </c:pt>
                <c:pt idx="24">
                  <c:v>-1.8</c:v>
                </c:pt>
                <c:pt idx="25">
                  <c:v>-1.1</c:v>
                </c:pt>
                <c:pt idx="26">
                  <c:v>7.3</c:v>
                </c:pt>
              </c:numCache>
            </c:numRef>
          </c:val>
        </c:ser>
        <c:ser>
          <c:idx val="1"/>
          <c:order val="1"/>
          <c:tx>
            <c:strRef>
              <c:f>'FoF Pollen without Qs'!$E$1</c:f>
              <c:strCache>
                <c:ptCount val="1"/>
                <c:pt idx="0">
                  <c:v>MATmax</c:v>
                </c:pt>
              </c:strCache>
            </c:strRef>
          </c:tx>
          <c:invertIfNegative val="0"/>
          <c:cat>
            <c:strRef>
              <c:f>'FoF Pollen without Qs'!$B$2:$B$28</c:f>
              <c:strCache>
                <c:ptCount val="27"/>
                <c:pt idx="0">
                  <c:v>Abies</c:v>
                </c:pt>
                <c:pt idx="1">
                  <c:v>Acer</c:v>
                </c:pt>
                <c:pt idx="2">
                  <c:v>Carya</c:v>
                </c:pt>
                <c:pt idx="3">
                  <c:v>Castanea</c:v>
                </c:pt>
                <c:pt idx="4">
                  <c:v>Croton</c:v>
                </c:pt>
                <c:pt idx="5">
                  <c:v>Cyclocarya</c:v>
                </c:pt>
                <c:pt idx="6">
                  <c:v>Elaeagnus</c:v>
                </c:pt>
                <c:pt idx="7">
                  <c:v>Ephedra</c:v>
                </c:pt>
                <c:pt idx="8">
                  <c:v>Eucommia</c:v>
                </c:pt>
                <c:pt idx="9">
                  <c:v>Fagus</c:v>
                </c:pt>
                <c:pt idx="10">
                  <c:v>Juglans</c:v>
                </c:pt>
                <c:pt idx="11">
                  <c:v>Koelreuteria</c:v>
                </c:pt>
                <c:pt idx="12">
                  <c:v>Lygodium</c:v>
                </c:pt>
                <c:pt idx="13">
                  <c:v>Nuphar</c:v>
                </c:pt>
                <c:pt idx="14">
                  <c:v>Picea</c:v>
                </c:pt>
                <c:pt idx="15">
                  <c:v>Pinus</c:v>
                </c:pt>
                <c:pt idx="16">
                  <c:v>Platycarya</c:v>
                </c:pt>
                <c:pt idx="17">
                  <c:v>Populus</c:v>
                </c:pt>
                <c:pt idx="18">
                  <c:v>Pterocarya</c:v>
                </c:pt>
                <c:pt idx="19">
                  <c:v>Quercus</c:v>
                </c:pt>
                <c:pt idx="20">
                  <c:v>Salix</c:v>
                </c:pt>
                <c:pt idx="21">
                  <c:v>Sambucus</c:v>
                </c:pt>
                <c:pt idx="22">
                  <c:v>Sequoia</c:v>
                </c:pt>
                <c:pt idx="23">
                  <c:v>Tabernaemontana</c:v>
                </c:pt>
                <c:pt idx="24">
                  <c:v>Tsuga</c:v>
                </c:pt>
                <c:pt idx="25">
                  <c:v>Viburnum</c:v>
                </c:pt>
                <c:pt idx="26">
                  <c:v>Zelkova</c:v>
                </c:pt>
              </c:strCache>
            </c:strRef>
          </c:cat>
          <c:val>
            <c:numRef>
              <c:f>'FoF Pollen without Qs'!$E$2:$E$28</c:f>
            </c:numRef>
          </c:val>
        </c:ser>
        <c:ser>
          <c:idx val="2"/>
          <c:order val="2"/>
          <c:tx>
            <c:strRef>
              <c:f>'FoF Pollen without Qs'!$F$1</c:f>
              <c:strCache>
                <c:ptCount val="1"/>
                <c:pt idx="0">
                  <c:v>MATrange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5000"/>
              </a:schemeClr>
            </a:solidFill>
          </c:spPr>
          <c:invertIfNegative val="0"/>
          <c:cat>
            <c:strRef>
              <c:f>'FoF Pollen without Qs'!$B$2:$B$28</c:f>
              <c:strCache>
                <c:ptCount val="27"/>
                <c:pt idx="0">
                  <c:v>Abies</c:v>
                </c:pt>
                <c:pt idx="1">
                  <c:v>Acer</c:v>
                </c:pt>
                <c:pt idx="2">
                  <c:v>Carya</c:v>
                </c:pt>
                <c:pt idx="3">
                  <c:v>Castanea</c:v>
                </c:pt>
                <c:pt idx="4">
                  <c:v>Croton</c:v>
                </c:pt>
                <c:pt idx="5">
                  <c:v>Cyclocarya</c:v>
                </c:pt>
                <c:pt idx="6">
                  <c:v>Elaeagnus</c:v>
                </c:pt>
                <c:pt idx="7">
                  <c:v>Ephedra</c:v>
                </c:pt>
                <c:pt idx="8">
                  <c:v>Eucommia</c:v>
                </c:pt>
                <c:pt idx="9">
                  <c:v>Fagus</c:v>
                </c:pt>
                <c:pt idx="10">
                  <c:v>Juglans</c:v>
                </c:pt>
                <c:pt idx="11">
                  <c:v>Koelreuteria</c:v>
                </c:pt>
                <c:pt idx="12">
                  <c:v>Lygodium</c:v>
                </c:pt>
                <c:pt idx="13">
                  <c:v>Nuphar</c:v>
                </c:pt>
                <c:pt idx="14">
                  <c:v>Picea</c:v>
                </c:pt>
                <c:pt idx="15">
                  <c:v>Pinus</c:v>
                </c:pt>
                <c:pt idx="16">
                  <c:v>Platycarya</c:v>
                </c:pt>
                <c:pt idx="17">
                  <c:v>Populus</c:v>
                </c:pt>
                <c:pt idx="18">
                  <c:v>Pterocarya</c:v>
                </c:pt>
                <c:pt idx="19">
                  <c:v>Quercus</c:v>
                </c:pt>
                <c:pt idx="20">
                  <c:v>Salix</c:v>
                </c:pt>
                <c:pt idx="21">
                  <c:v>Sambucus</c:v>
                </c:pt>
                <c:pt idx="22">
                  <c:v>Sequoia</c:v>
                </c:pt>
                <c:pt idx="23">
                  <c:v>Tabernaemontana</c:v>
                </c:pt>
                <c:pt idx="24">
                  <c:v>Tsuga</c:v>
                </c:pt>
                <c:pt idx="25">
                  <c:v>Viburnum</c:v>
                </c:pt>
                <c:pt idx="26">
                  <c:v>Zelkova</c:v>
                </c:pt>
              </c:strCache>
            </c:strRef>
          </c:cat>
          <c:val>
            <c:numRef>
              <c:f>'FoF Pollen without Qs'!$F$2:$F$28</c:f>
              <c:numCache>
                <c:formatCode>General</c:formatCode>
                <c:ptCount val="27"/>
                <c:pt idx="0">
                  <c:v>27.4</c:v>
                </c:pt>
                <c:pt idx="1">
                  <c:v>22.2</c:v>
                </c:pt>
                <c:pt idx="2">
                  <c:v>22.2</c:v>
                </c:pt>
                <c:pt idx="3">
                  <c:v>15.5</c:v>
                </c:pt>
                <c:pt idx="4">
                  <c:v>18.4</c:v>
                </c:pt>
                <c:pt idx="5">
                  <c:v>7.800000000000001</c:v>
                </c:pt>
                <c:pt idx="6">
                  <c:v>27.7</c:v>
                </c:pt>
                <c:pt idx="7">
                  <c:v>25.7</c:v>
                </c:pt>
                <c:pt idx="8">
                  <c:v>8.800000000000002</c:v>
                </c:pt>
                <c:pt idx="9">
                  <c:v>18.7</c:v>
                </c:pt>
                <c:pt idx="10">
                  <c:v>27.5</c:v>
                </c:pt>
                <c:pt idx="11">
                  <c:v>11.7</c:v>
                </c:pt>
                <c:pt idx="12">
                  <c:v>17.8</c:v>
                </c:pt>
                <c:pt idx="13">
                  <c:v>24.3</c:v>
                </c:pt>
                <c:pt idx="14">
                  <c:v>21.7</c:v>
                </c:pt>
                <c:pt idx="15">
                  <c:v>25.5</c:v>
                </c:pt>
                <c:pt idx="16">
                  <c:v>16.2</c:v>
                </c:pt>
                <c:pt idx="17">
                  <c:v>26.0</c:v>
                </c:pt>
                <c:pt idx="18">
                  <c:v>20.3</c:v>
                </c:pt>
                <c:pt idx="19">
                  <c:v>27.0</c:v>
                </c:pt>
                <c:pt idx="20">
                  <c:v>27.7</c:v>
                </c:pt>
                <c:pt idx="21">
                  <c:v>27.7</c:v>
                </c:pt>
                <c:pt idx="22">
                  <c:v>15.9</c:v>
                </c:pt>
                <c:pt idx="23">
                  <c:v>12.0</c:v>
                </c:pt>
                <c:pt idx="24">
                  <c:v>21.9</c:v>
                </c:pt>
                <c:pt idx="25">
                  <c:v>27.7</c:v>
                </c:pt>
                <c:pt idx="26">
                  <c:v>14.6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8401432"/>
        <c:axId val="2108404280"/>
      </c:barChart>
      <c:catAx>
        <c:axId val="2108401432"/>
        <c:scaling>
          <c:orientation val="minMax"/>
        </c:scaling>
        <c:delete val="0"/>
        <c:axPos val="b"/>
        <c:majorTickMark val="out"/>
        <c:minorTickMark val="none"/>
        <c:tickLblPos val="nextTo"/>
        <c:crossAx val="2108404280"/>
        <c:crosses val="autoZero"/>
        <c:auto val="1"/>
        <c:lblAlgn val="ctr"/>
        <c:lblOffset val="100"/>
        <c:noMultiLvlLbl val="0"/>
      </c:catAx>
      <c:valAx>
        <c:axId val="2108404280"/>
        <c:scaling>
          <c:orientation val="minMax"/>
          <c:max val="3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8401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'Bouchal Pollen'!$C$2</c:f>
              <c:strCache>
                <c:ptCount val="1"/>
                <c:pt idx="0">
                  <c:v>MATmin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Pt>
            <c:idx val="8"/>
            <c:invertIfNegative val="0"/>
            <c:bubble3D val="0"/>
            <c:spPr>
              <a:noFill/>
            </c:spPr>
          </c:dPt>
          <c:dPt>
            <c:idx val="9"/>
            <c:invertIfNegative val="0"/>
            <c:bubble3D val="0"/>
            <c:spPr>
              <a:noFill/>
            </c:spPr>
          </c:dPt>
          <c:dPt>
            <c:idx val="10"/>
            <c:invertIfNegative val="0"/>
            <c:bubble3D val="0"/>
            <c:spPr>
              <a:noFill/>
            </c:spPr>
          </c:dPt>
          <c:dPt>
            <c:idx val="11"/>
            <c:invertIfNegative val="0"/>
            <c:bubble3D val="0"/>
            <c:spPr>
              <a:noFill/>
            </c:spPr>
          </c:dPt>
          <c:dPt>
            <c:idx val="14"/>
            <c:invertIfNegative val="0"/>
            <c:bubble3D val="0"/>
            <c:spPr>
              <a:noFill/>
            </c:spPr>
          </c:dPt>
          <c:dPt>
            <c:idx val="1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6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7"/>
            <c:invertIfNegative val="0"/>
            <c:bubble3D val="0"/>
            <c:spPr>
              <a:noFill/>
            </c:spPr>
          </c:dPt>
          <c:dPt>
            <c:idx val="18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9"/>
            <c:invertIfNegative val="0"/>
            <c:bubble3D val="0"/>
            <c:spPr>
              <a:noFill/>
            </c:spPr>
          </c:dPt>
          <c:dPt>
            <c:idx val="2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1"/>
            <c:invertIfNegative val="0"/>
            <c:bubble3D val="0"/>
            <c:spPr>
              <a:noFill/>
            </c:spPr>
          </c:dPt>
          <c:dPt>
            <c:idx val="22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4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cat>
            <c:strRef>
              <c:f>'Bouchal Pollen'!$B$3:$B$27</c:f>
              <c:strCache>
                <c:ptCount val="25"/>
                <c:pt idx="0">
                  <c:v>Abies</c:v>
                </c:pt>
                <c:pt idx="1">
                  <c:v>Acer</c:v>
                </c:pt>
                <c:pt idx="2">
                  <c:v>Alangium</c:v>
                </c:pt>
                <c:pt idx="3">
                  <c:v>Betula</c:v>
                </c:pt>
                <c:pt idx="4">
                  <c:v>Cathaya</c:v>
                </c:pt>
                <c:pt idx="5">
                  <c:v>Castanea</c:v>
                </c:pt>
                <c:pt idx="6">
                  <c:v>Carya</c:v>
                </c:pt>
                <c:pt idx="7">
                  <c:v>Crataegus</c:v>
                </c:pt>
                <c:pt idx="8">
                  <c:v>Diospyros</c:v>
                </c:pt>
                <c:pt idx="9">
                  <c:v>Engelhardia</c:v>
                </c:pt>
                <c:pt idx="10">
                  <c:v>Ephedra</c:v>
                </c:pt>
                <c:pt idx="11">
                  <c:v>Eucommia</c:v>
                </c:pt>
                <c:pt idx="12">
                  <c:v>Fraxinus</c:v>
                </c:pt>
                <c:pt idx="13">
                  <c:v>Juglans</c:v>
                </c:pt>
                <c:pt idx="14">
                  <c:v>Lithocarpus</c:v>
                </c:pt>
                <c:pt idx="15">
                  <c:v>Picea</c:v>
                </c:pt>
                <c:pt idx="16">
                  <c:v>Pinus</c:v>
                </c:pt>
                <c:pt idx="17">
                  <c:v>Platanus</c:v>
                </c:pt>
                <c:pt idx="18">
                  <c:v>Salix</c:v>
                </c:pt>
                <c:pt idx="19">
                  <c:v>Sequoia</c:v>
                </c:pt>
                <c:pt idx="20">
                  <c:v>Sparganium</c:v>
                </c:pt>
                <c:pt idx="21">
                  <c:v>Tabernaemontana</c:v>
                </c:pt>
                <c:pt idx="22">
                  <c:v>Tsuga</c:v>
                </c:pt>
                <c:pt idx="23">
                  <c:v>Ulmus</c:v>
                </c:pt>
                <c:pt idx="24">
                  <c:v>Viburnum</c:v>
                </c:pt>
              </c:strCache>
            </c:strRef>
          </c:cat>
          <c:val>
            <c:numRef>
              <c:f>'Bouchal Pollen'!$C$3:$C$27</c:f>
              <c:numCache>
                <c:formatCode>General</c:formatCode>
                <c:ptCount val="25"/>
                <c:pt idx="0">
                  <c:v>-6.7</c:v>
                </c:pt>
                <c:pt idx="1">
                  <c:v>-0.4</c:v>
                </c:pt>
                <c:pt idx="2">
                  <c:v>8.5</c:v>
                </c:pt>
                <c:pt idx="3">
                  <c:v>-15.0</c:v>
                </c:pt>
                <c:pt idx="4">
                  <c:v>17.0</c:v>
                </c:pt>
                <c:pt idx="5">
                  <c:v>8.700000000000001</c:v>
                </c:pt>
                <c:pt idx="6">
                  <c:v>4.4</c:v>
                </c:pt>
                <c:pt idx="7">
                  <c:v>5.4</c:v>
                </c:pt>
                <c:pt idx="8">
                  <c:v>6.9</c:v>
                </c:pt>
                <c:pt idx="9">
                  <c:v>13.8</c:v>
                </c:pt>
                <c:pt idx="10">
                  <c:v>3.1</c:v>
                </c:pt>
                <c:pt idx="11">
                  <c:v>10.6</c:v>
                </c:pt>
                <c:pt idx="12">
                  <c:v>0.0</c:v>
                </c:pt>
                <c:pt idx="13">
                  <c:v>0.0</c:v>
                </c:pt>
                <c:pt idx="14">
                  <c:v>7.0</c:v>
                </c:pt>
                <c:pt idx="15">
                  <c:v>-8.9</c:v>
                </c:pt>
                <c:pt idx="16">
                  <c:v>-9.200000000000001</c:v>
                </c:pt>
                <c:pt idx="17">
                  <c:v>6.6</c:v>
                </c:pt>
                <c:pt idx="18">
                  <c:v>-17.0</c:v>
                </c:pt>
                <c:pt idx="19">
                  <c:v>9.1</c:v>
                </c:pt>
                <c:pt idx="20">
                  <c:v>-14.0</c:v>
                </c:pt>
                <c:pt idx="21">
                  <c:v>15.7</c:v>
                </c:pt>
                <c:pt idx="22">
                  <c:v>-1.8</c:v>
                </c:pt>
                <c:pt idx="23">
                  <c:v>-4.9</c:v>
                </c:pt>
                <c:pt idx="24">
                  <c:v>-1.1</c:v>
                </c:pt>
              </c:numCache>
            </c:numRef>
          </c:val>
        </c:ser>
        <c:ser>
          <c:idx val="1"/>
          <c:order val="1"/>
          <c:tx>
            <c:strRef>
              <c:f>'Bouchal Pollen'!$D$2</c:f>
              <c:strCache>
                <c:ptCount val="1"/>
                <c:pt idx="0">
                  <c:v>MATmax</c:v>
                </c:pt>
              </c:strCache>
            </c:strRef>
          </c:tx>
          <c:invertIfNegative val="0"/>
          <c:cat>
            <c:strRef>
              <c:f>'Bouchal Pollen'!$B$3:$B$27</c:f>
              <c:strCache>
                <c:ptCount val="25"/>
                <c:pt idx="0">
                  <c:v>Abies</c:v>
                </c:pt>
                <c:pt idx="1">
                  <c:v>Acer</c:v>
                </c:pt>
                <c:pt idx="2">
                  <c:v>Alangium</c:v>
                </c:pt>
                <c:pt idx="3">
                  <c:v>Betula</c:v>
                </c:pt>
                <c:pt idx="4">
                  <c:v>Cathaya</c:v>
                </c:pt>
                <c:pt idx="5">
                  <c:v>Castanea</c:v>
                </c:pt>
                <c:pt idx="6">
                  <c:v>Carya</c:v>
                </c:pt>
                <c:pt idx="7">
                  <c:v>Crataegus</c:v>
                </c:pt>
                <c:pt idx="8">
                  <c:v>Diospyros</c:v>
                </c:pt>
                <c:pt idx="9">
                  <c:v>Engelhardia</c:v>
                </c:pt>
                <c:pt idx="10">
                  <c:v>Ephedra</c:v>
                </c:pt>
                <c:pt idx="11">
                  <c:v>Eucommia</c:v>
                </c:pt>
                <c:pt idx="12">
                  <c:v>Fraxinus</c:v>
                </c:pt>
                <c:pt idx="13">
                  <c:v>Juglans</c:v>
                </c:pt>
                <c:pt idx="14">
                  <c:v>Lithocarpus</c:v>
                </c:pt>
                <c:pt idx="15">
                  <c:v>Picea</c:v>
                </c:pt>
                <c:pt idx="16">
                  <c:v>Pinus</c:v>
                </c:pt>
                <c:pt idx="17">
                  <c:v>Platanus</c:v>
                </c:pt>
                <c:pt idx="18">
                  <c:v>Salix</c:v>
                </c:pt>
                <c:pt idx="19">
                  <c:v>Sequoia</c:v>
                </c:pt>
                <c:pt idx="20">
                  <c:v>Sparganium</c:v>
                </c:pt>
                <c:pt idx="21">
                  <c:v>Tabernaemontana</c:v>
                </c:pt>
                <c:pt idx="22">
                  <c:v>Tsuga</c:v>
                </c:pt>
                <c:pt idx="23">
                  <c:v>Ulmus</c:v>
                </c:pt>
                <c:pt idx="24">
                  <c:v>Viburnum</c:v>
                </c:pt>
              </c:strCache>
            </c:strRef>
          </c:cat>
          <c:val>
            <c:numRef>
              <c:f>'Bouchal Pollen'!$D$3:$D$27</c:f>
            </c:numRef>
          </c:val>
        </c:ser>
        <c:ser>
          <c:idx val="2"/>
          <c:order val="2"/>
          <c:tx>
            <c:strRef>
              <c:f>'Bouchal Pollen'!$E$2</c:f>
              <c:strCache>
                <c:ptCount val="1"/>
                <c:pt idx="0">
                  <c:v>MATrange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5000"/>
              </a:schemeClr>
            </a:solidFill>
          </c:spPr>
          <c:invertIfNegative val="0"/>
          <c:cat>
            <c:strRef>
              <c:f>'Bouchal Pollen'!$B$3:$B$27</c:f>
              <c:strCache>
                <c:ptCount val="25"/>
                <c:pt idx="0">
                  <c:v>Abies</c:v>
                </c:pt>
                <c:pt idx="1">
                  <c:v>Acer</c:v>
                </c:pt>
                <c:pt idx="2">
                  <c:v>Alangium</c:v>
                </c:pt>
                <c:pt idx="3">
                  <c:v>Betula</c:v>
                </c:pt>
                <c:pt idx="4">
                  <c:v>Cathaya</c:v>
                </c:pt>
                <c:pt idx="5">
                  <c:v>Castanea</c:v>
                </c:pt>
                <c:pt idx="6">
                  <c:v>Carya</c:v>
                </c:pt>
                <c:pt idx="7">
                  <c:v>Crataegus</c:v>
                </c:pt>
                <c:pt idx="8">
                  <c:v>Diospyros</c:v>
                </c:pt>
                <c:pt idx="9">
                  <c:v>Engelhardia</c:v>
                </c:pt>
                <c:pt idx="10">
                  <c:v>Ephedra</c:v>
                </c:pt>
                <c:pt idx="11">
                  <c:v>Eucommia</c:v>
                </c:pt>
                <c:pt idx="12">
                  <c:v>Fraxinus</c:v>
                </c:pt>
                <c:pt idx="13">
                  <c:v>Juglans</c:v>
                </c:pt>
                <c:pt idx="14">
                  <c:v>Lithocarpus</c:v>
                </c:pt>
                <c:pt idx="15">
                  <c:v>Picea</c:v>
                </c:pt>
                <c:pt idx="16">
                  <c:v>Pinus</c:v>
                </c:pt>
                <c:pt idx="17">
                  <c:v>Platanus</c:v>
                </c:pt>
                <c:pt idx="18">
                  <c:v>Salix</c:v>
                </c:pt>
                <c:pt idx="19">
                  <c:v>Sequoia</c:v>
                </c:pt>
                <c:pt idx="20">
                  <c:v>Sparganium</c:v>
                </c:pt>
                <c:pt idx="21">
                  <c:v>Tabernaemontana</c:v>
                </c:pt>
                <c:pt idx="22">
                  <c:v>Tsuga</c:v>
                </c:pt>
                <c:pt idx="23">
                  <c:v>Ulmus</c:v>
                </c:pt>
                <c:pt idx="24">
                  <c:v>Viburnum</c:v>
                </c:pt>
              </c:strCache>
            </c:strRef>
          </c:cat>
          <c:val>
            <c:numRef>
              <c:f>'Bouchal Pollen'!$E$3:$E$27</c:f>
              <c:numCache>
                <c:formatCode>General</c:formatCode>
                <c:ptCount val="25"/>
                <c:pt idx="0">
                  <c:v>27.4</c:v>
                </c:pt>
                <c:pt idx="1">
                  <c:v>24.0</c:v>
                </c:pt>
                <c:pt idx="2">
                  <c:v>19.2</c:v>
                </c:pt>
                <c:pt idx="3">
                  <c:v>25.8</c:v>
                </c:pt>
                <c:pt idx="4">
                  <c:v>5.199999999999997</c:v>
                </c:pt>
                <c:pt idx="5">
                  <c:v>15.5</c:v>
                </c:pt>
                <c:pt idx="6">
                  <c:v>22.2</c:v>
                </c:pt>
                <c:pt idx="7">
                  <c:v>16.0</c:v>
                </c:pt>
                <c:pt idx="8">
                  <c:v>20.2</c:v>
                </c:pt>
                <c:pt idx="9">
                  <c:v>13.2</c:v>
                </c:pt>
                <c:pt idx="10">
                  <c:v>25.7</c:v>
                </c:pt>
                <c:pt idx="11">
                  <c:v>8.800000000000002</c:v>
                </c:pt>
                <c:pt idx="12">
                  <c:v>24.0</c:v>
                </c:pt>
                <c:pt idx="13">
                  <c:v>27.5</c:v>
                </c:pt>
                <c:pt idx="14">
                  <c:v>20.1</c:v>
                </c:pt>
                <c:pt idx="15">
                  <c:v>21.7</c:v>
                </c:pt>
                <c:pt idx="16">
                  <c:v>25.5</c:v>
                </c:pt>
                <c:pt idx="17">
                  <c:v>20.79999999999999</c:v>
                </c:pt>
                <c:pt idx="18">
                  <c:v>27.7</c:v>
                </c:pt>
                <c:pt idx="19">
                  <c:v>15.9</c:v>
                </c:pt>
                <c:pt idx="20">
                  <c:v>24.2</c:v>
                </c:pt>
                <c:pt idx="21">
                  <c:v>12.0</c:v>
                </c:pt>
                <c:pt idx="22">
                  <c:v>21.9</c:v>
                </c:pt>
                <c:pt idx="23">
                  <c:v>26.6</c:v>
                </c:pt>
                <c:pt idx="24">
                  <c:v>27.7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8477592"/>
        <c:axId val="2108480504"/>
      </c:barChart>
      <c:catAx>
        <c:axId val="2108477592"/>
        <c:scaling>
          <c:orientation val="minMax"/>
        </c:scaling>
        <c:delete val="0"/>
        <c:axPos val="b"/>
        <c:majorTickMark val="out"/>
        <c:minorTickMark val="none"/>
        <c:tickLblPos val="nextTo"/>
        <c:crossAx val="2108480504"/>
        <c:crosses val="autoZero"/>
        <c:auto val="1"/>
        <c:lblAlgn val="ctr"/>
        <c:lblOffset val="100"/>
        <c:noMultiLvlLbl val="0"/>
      </c:catAx>
      <c:valAx>
        <c:axId val="2108480504"/>
        <c:scaling>
          <c:orientation val="minMax"/>
          <c:max val="3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8477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03786144333568"/>
          <c:y val="0.0994120734908136"/>
          <c:w val="0.934343606118067"/>
          <c:h val="0.8771017789442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'Boyle Flora for graphs'!$C$2</c:f>
              <c:strCache>
                <c:ptCount val="1"/>
                <c:pt idx="0">
                  <c:v>MATmin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Pt>
            <c:idx val="8"/>
            <c:invertIfNegative val="0"/>
            <c:bubble3D val="0"/>
            <c:spPr>
              <a:noFill/>
            </c:spPr>
          </c:dPt>
          <c:dPt>
            <c:idx val="9"/>
            <c:invertIfNegative val="0"/>
            <c:bubble3D val="0"/>
            <c:spPr>
              <a:noFill/>
            </c:spPr>
          </c:dPt>
          <c:dPt>
            <c:idx val="10"/>
            <c:invertIfNegative val="0"/>
            <c:bubble3D val="0"/>
            <c:spPr>
              <a:noFill/>
            </c:spPr>
          </c:dPt>
          <c:dPt>
            <c:idx val="11"/>
            <c:invertIfNegative val="0"/>
            <c:bubble3D val="0"/>
            <c:spPr>
              <a:noFill/>
            </c:spPr>
          </c:dPt>
          <c:dPt>
            <c:idx val="12"/>
            <c:invertIfNegative val="0"/>
            <c:bubble3D val="0"/>
            <c:spPr>
              <a:noFill/>
            </c:spPr>
          </c:dPt>
          <c:dPt>
            <c:idx val="1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4"/>
            <c:invertIfNegative val="0"/>
            <c:bubble3D val="0"/>
            <c:spPr>
              <a:noFill/>
            </c:spPr>
          </c:dPt>
          <c:dPt>
            <c:idx val="15"/>
            <c:invertIfNegative val="0"/>
            <c:bubble3D val="0"/>
            <c:spPr>
              <a:noFill/>
            </c:spPr>
          </c:dPt>
          <c:dPt>
            <c:idx val="16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7"/>
            <c:invertIfNegative val="0"/>
            <c:bubble3D val="0"/>
            <c:spPr>
              <a:noFill/>
            </c:spPr>
          </c:dPt>
          <c:dPt>
            <c:idx val="19"/>
            <c:invertIfNegative val="0"/>
            <c:bubble3D val="0"/>
            <c:spPr>
              <a:noFill/>
            </c:spPr>
          </c:dPt>
          <c:dPt>
            <c:idx val="20"/>
            <c:invertIfNegative val="0"/>
            <c:bubble3D val="0"/>
            <c:spPr>
              <a:noFill/>
            </c:spPr>
          </c:dPt>
          <c:dPt>
            <c:idx val="2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2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3"/>
            <c:invertIfNegative val="0"/>
            <c:bubble3D val="0"/>
            <c:spPr>
              <a:noFill/>
            </c:spPr>
          </c:dPt>
          <c:dPt>
            <c:idx val="24"/>
            <c:invertIfNegative val="0"/>
            <c:bubble3D val="0"/>
            <c:spPr>
              <a:noFill/>
            </c:spPr>
          </c:dPt>
          <c:dPt>
            <c:idx val="25"/>
            <c:invertIfNegative val="0"/>
            <c:bubble3D val="0"/>
            <c:spPr>
              <a:noFill/>
            </c:spPr>
          </c:dPt>
          <c:dPt>
            <c:idx val="26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7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8"/>
            <c:invertIfNegative val="0"/>
            <c:bubble3D val="0"/>
            <c:spPr>
              <a:noFill/>
            </c:spPr>
          </c:dPt>
          <c:dPt>
            <c:idx val="29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2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4"/>
            <c:invertIfNegative val="0"/>
            <c:bubble3D val="0"/>
            <c:spPr>
              <a:noFill/>
            </c:spPr>
          </c:dPt>
          <c:dPt>
            <c:idx val="3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6"/>
            <c:invertIfNegative val="0"/>
            <c:bubble3D val="0"/>
            <c:spPr>
              <a:noFill/>
            </c:spPr>
          </c:dPt>
          <c:dPt>
            <c:idx val="37"/>
            <c:invertIfNegative val="0"/>
            <c:bubble3D val="0"/>
            <c:spPr>
              <a:noFill/>
            </c:spPr>
          </c:dPt>
          <c:dPt>
            <c:idx val="38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cat>
            <c:strRef>
              <c:f>'Boyle Flora for graphs'!$B$3:$B$45</c:f>
              <c:strCache>
                <c:ptCount val="40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Alnus</c:v>
                </c:pt>
                <c:pt idx="4">
                  <c:v>Amelanchier</c:v>
                </c:pt>
                <c:pt idx="5">
                  <c:v>Betula</c:v>
                </c:pt>
                <c:pt idx="6">
                  <c:v>Carya</c:v>
                </c:pt>
                <c:pt idx="7">
                  <c:v>Cercis</c:v>
                </c:pt>
                <c:pt idx="8">
                  <c:v>Cercocarpus sp.</c:v>
                </c:pt>
                <c:pt idx="9">
                  <c:v>Chamaeocyparis</c:v>
                </c:pt>
                <c:pt idx="10">
                  <c:v>Crataegus</c:v>
                </c:pt>
                <c:pt idx="11">
                  <c:v>Croton</c:v>
                </c:pt>
                <c:pt idx="12">
                  <c:v>Cyclocarya</c:v>
                </c:pt>
                <c:pt idx="13">
                  <c:v>Elaeagnus</c:v>
                </c:pt>
                <c:pt idx="14">
                  <c:v>Ephedra</c:v>
                </c:pt>
                <c:pt idx="15">
                  <c:v>Eucommia</c:v>
                </c:pt>
                <c:pt idx="16">
                  <c:v>Humulus</c:v>
                </c:pt>
                <c:pt idx="17">
                  <c:v>Hydrangea</c:v>
                </c:pt>
                <c:pt idx="18">
                  <c:v>Juglans</c:v>
                </c:pt>
                <c:pt idx="19">
                  <c:v>Koelreuteria</c:v>
                </c:pt>
                <c:pt idx="20">
                  <c:v>Parthenocissus</c:v>
                </c:pt>
                <c:pt idx="21">
                  <c:v>Picea</c:v>
                </c:pt>
                <c:pt idx="22">
                  <c:v>Pinus</c:v>
                </c:pt>
                <c:pt idx="23">
                  <c:v>Platanus</c:v>
                </c:pt>
                <c:pt idx="24">
                  <c:v>Platycarya</c:v>
                </c:pt>
                <c:pt idx="25">
                  <c:v>Podocarpus</c:v>
                </c:pt>
                <c:pt idx="26">
                  <c:v>Populus</c:v>
                </c:pt>
                <c:pt idx="27">
                  <c:v>Prunus</c:v>
                </c:pt>
                <c:pt idx="28">
                  <c:v>Pterocarya</c:v>
                </c:pt>
                <c:pt idx="29">
                  <c:v>Quercus</c:v>
                </c:pt>
                <c:pt idx="30">
                  <c:v>Rosa</c:v>
                </c:pt>
                <c:pt idx="31">
                  <c:v>Rubus</c:v>
                </c:pt>
                <c:pt idx="32">
                  <c:v>Salix</c:v>
                </c:pt>
                <c:pt idx="33">
                  <c:v>Sambucus</c:v>
                </c:pt>
                <c:pt idx="34">
                  <c:v>Sequoia</c:v>
                </c:pt>
                <c:pt idx="35">
                  <c:v>Smilax</c:v>
                </c:pt>
                <c:pt idx="36">
                  <c:v>Tabernaemontana</c:v>
                </c:pt>
                <c:pt idx="37">
                  <c:v>Torreya</c:v>
                </c:pt>
                <c:pt idx="38">
                  <c:v>Tsuga</c:v>
                </c:pt>
                <c:pt idx="39">
                  <c:v>Vitis</c:v>
                </c:pt>
              </c:strCache>
            </c:strRef>
          </c:cat>
          <c:val>
            <c:numRef>
              <c:f>'Boyle Flora for graphs'!$C$3:$C$45</c:f>
              <c:numCache>
                <c:formatCode>General</c:formatCode>
                <c:ptCount val="40"/>
                <c:pt idx="0">
                  <c:v>-6.7</c:v>
                </c:pt>
                <c:pt idx="1">
                  <c:v>-0.4</c:v>
                </c:pt>
                <c:pt idx="2">
                  <c:v>6.9</c:v>
                </c:pt>
                <c:pt idx="3">
                  <c:v>-13.3</c:v>
                </c:pt>
                <c:pt idx="4">
                  <c:v>-8.9</c:v>
                </c:pt>
                <c:pt idx="5">
                  <c:v>-15.0</c:v>
                </c:pt>
                <c:pt idx="6">
                  <c:v>4.4</c:v>
                </c:pt>
                <c:pt idx="7">
                  <c:v>9.3</c:v>
                </c:pt>
                <c:pt idx="8">
                  <c:v>8.4</c:v>
                </c:pt>
                <c:pt idx="9">
                  <c:v>1.8</c:v>
                </c:pt>
                <c:pt idx="10">
                  <c:v>5.4</c:v>
                </c:pt>
                <c:pt idx="11">
                  <c:v>9.3</c:v>
                </c:pt>
                <c:pt idx="12">
                  <c:v>14.0</c:v>
                </c:pt>
                <c:pt idx="13">
                  <c:v>-0.4</c:v>
                </c:pt>
                <c:pt idx="14">
                  <c:v>3.1</c:v>
                </c:pt>
                <c:pt idx="15">
                  <c:v>10.6</c:v>
                </c:pt>
                <c:pt idx="16">
                  <c:v>-0.4</c:v>
                </c:pt>
                <c:pt idx="17">
                  <c:v>6.2</c:v>
                </c:pt>
                <c:pt idx="18">
                  <c:v>0.0</c:v>
                </c:pt>
                <c:pt idx="19">
                  <c:v>10.0</c:v>
                </c:pt>
                <c:pt idx="20">
                  <c:v>4.4</c:v>
                </c:pt>
                <c:pt idx="21">
                  <c:v>-8.9</c:v>
                </c:pt>
                <c:pt idx="22">
                  <c:v>-9.200000000000001</c:v>
                </c:pt>
                <c:pt idx="23">
                  <c:v>6.6</c:v>
                </c:pt>
                <c:pt idx="24">
                  <c:v>6.9</c:v>
                </c:pt>
                <c:pt idx="25">
                  <c:v>4.9</c:v>
                </c:pt>
                <c:pt idx="26">
                  <c:v>-16.0</c:v>
                </c:pt>
                <c:pt idx="27">
                  <c:v>-12.0</c:v>
                </c:pt>
                <c:pt idx="28">
                  <c:v>3.9</c:v>
                </c:pt>
                <c:pt idx="29">
                  <c:v>-1.4</c:v>
                </c:pt>
                <c:pt idx="30">
                  <c:v>-10.7</c:v>
                </c:pt>
                <c:pt idx="31">
                  <c:v>-12.0</c:v>
                </c:pt>
                <c:pt idx="32">
                  <c:v>-17.0</c:v>
                </c:pt>
                <c:pt idx="33">
                  <c:v>-9.200000000000001</c:v>
                </c:pt>
                <c:pt idx="34">
                  <c:v>9.1</c:v>
                </c:pt>
                <c:pt idx="35">
                  <c:v>-1.1</c:v>
                </c:pt>
                <c:pt idx="36">
                  <c:v>15.7</c:v>
                </c:pt>
                <c:pt idx="37">
                  <c:v>7.3</c:v>
                </c:pt>
                <c:pt idx="38">
                  <c:v>-1.8</c:v>
                </c:pt>
                <c:pt idx="39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'Boyle Flora for graphs'!$D$2</c:f>
              <c:strCache>
                <c:ptCount val="1"/>
                <c:pt idx="0">
                  <c:v>MATmax</c:v>
                </c:pt>
              </c:strCache>
            </c:strRef>
          </c:tx>
          <c:invertIfNegative val="0"/>
          <c:cat>
            <c:strRef>
              <c:f>'Boyle Flora for graphs'!$B$3:$B$45</c:f>
              <c:strCache>
                <c:ptCount val="40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Alnus</c:v>
                </c:pt>
                <c:pt idx="4">
                  <c:v>Amelanchier</c:v>
                </c:pt>
                <c:pt idx="5">
                  <c:v>Betula</c:v>
                </c:pt>
                <c:pt idx="6">
                  <c:v>Carya</c:v>
                </c:pt>
                <c:pt idx="7">
                  <c:v>Cercis</c:v>
                </c:pt>
                <c:pt idx="8">
                  <c:v>Cercocarpus sp.</c:v>
                </c:pt>
                <c:pt idx="9">
                  <c:v>Chamaeocyparis</c:v>
                </c:pt>
                <c:pt idx="10">
                  <c:v>Crataegus</c:v>
                </c:pt>
                <c:pt idx="11">
                  <c:v>Croton</c:v>
                </c:pt>
                <c:pt idx="12">
                  <c:v>Cyclocarya</c:v>
                </c:pt>
                <c:pt idx="13">
                  <c:v>Elaeagnus</c:v>
                </c:pt>
                <c:pt idx="14">
                  <c:v>Ephedra</c:v>
                </c:pt>
                <c:pt idx="15">
                  <c:v>Eucommia</c:v>
                </c:pt>
                <c:pt idx="16">
                  <c:v>Humulus</c:v>
                </c:pt>
                <c:pt idx="17">
                  <c:v>Hydrangea</c:v>
                </c:pt>
                <c:pt idx="18">
                  <c:v>Juglans</c:v>
                </c:pt>
                <c:pt idx="19">
                  <c:v>Koelreuteria</c:v>
                </c:pt>
                <c:pt idx="20">
                  <c:v>Parthenocissus</c:v>
                </c:pt>
                <c:pt idx="21">
                  <c:v>Picea</c:v>
                </c:pt>
                <c:pt idx="22">
                  <c:v>Pinus</c:v>
                </c:pt>
                <c:pt idx="23">
                  <c:v>Platanus</c:v>
                </c:pt>
                <c:pt idx="24">
                  <c:v>Platycarya</c:v>
                </c:pt>
                <c:pt idx="25">
                  <c:v>Podocarpus</c:v>
                </c:pt>
                <c:pt idx="26">
                  <c:v>Populus</c:v>
                </c:pt>
                <c:pt idx="27">
                  <c:v>Prunus</c:v>
                </c:pt>
                <c:pt idx="28">
                  <c:v>Pterocarya</c:v>
                </c:pt>
                <c:pt idx="29">
                  <c:v>Quercus</c:v>
                </c:pt>
                <c:pt idx="30">
                  <c:v>Rosa</c:v>
                </c:pt>
                <c:pt idx="31">
                  <c:v>Rubus</c:v>
                </c:pt>
                <c:pt idx="32">
                  <c:v>Salix</c:v>
                </c:pt>
                <c:pt idx="33">
                  <c:v>Sambucus</c:v>
                </c:pt>
                <c:pt idx="34">
                  <c:v>Sequoia</c:v>
                </c:pt>
                <c:pt idx="35">
                  <c:v>Smilax</c:v>
                </c:pt>
                <c:pt idx="36">
                  <c:v>Tabernaemontana</c:v>
                </c:pt>
                <c:pt idx="37">
                  <c:v>Torreya</c:v>
                </c:pt>
                <c:pt idx="38">
                  <c:v>Tsuga</c:v>
                </c:pt>
                <c:pt idx="39">
                  <c:v>Vitis</c:v>
                </c:pt>
              </c:strCache>
            </c:strRef>
          </c:cat>
          <c:val>
            <c:numRef>
              <c:f>'Boyle Flora for graphs'!$D$3:$D$45</c:f>
            </c:numRef>
          </c:val>
        </c:ser>
        <c:ser>
          <c:idx val="2"/>
          <c:order val="2"/>
          <c:tx>
            <c:strRef>
              <c:f>'Boyle Flora for graphs'!$E$2</c:f>
              <c:strCache>
                <c:ptCount val="1"/>
                <c:pt idx="0">
                  <c:v>MATrange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5000"/>
              </a:schemeClr>
            </a:solidFill>
          </c:spPr>
          <c:invertIfNegative val="0"/>
          <c:cat>
            <c:strRef>
              <c:f>'Boyle Flora for graphs'!$B$3:$B$45</c:f>
              <c:strCache>
                <c:ptCount val="40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Alnus</c:v>
                </c:pt>
                <c:pt idx="4">
                  <c:v>Amelanchier</c:v>
                </c:pt>
                <c:pt idx="5">
                  <c:v>Betula</c:v>
                </c:pt>
                <c:pt idx="6">
                  <c:v>Carya</c:v>
                </c:pt>
                <c:pt idx="7">
                  <c:v>Cercis</c:v>
                </c:pt>
                <c:pt idx="8">
                  <c:v>Cercocarpus sp.</c:v>
                </c:pt>
                <c:pt idx="9">
                  <c:v>Chamaeocyparis</c:v>
                </c:pt>
                <c:pt idx="10">
                  <c:v>Crataegus</c:v>
                </c:pt>
                <c:pt idx="11">
                  <c:v>Croton</c:v>
                </c:pt>
                <c:pt idx="12">
                  <c:v>Cyclocarya</c:v>
                </c:pt>
                <c:pt idx="13">
                  <c:v>Elaeagnus</c:v>
                </c:pt>
                <c:pt idx="14">
                  <c:v>Ephedra</c:v>
                </c:pt>
                <c:pt idx="15">
                  <c:v>Eucommia</c:v>
                </c:pt>
                <c:pt idx="16">
                  <c:v>Humulus</c:v>
                </c:pt>
                <c:pt idx="17">
                  <c:v>Hydrangea</c:v>
                </c:pt>
                <c:pt idx="18">
                  <c:v>Juglans</c:v>
                </c:pt>
                <c:pt idx="19">
                  <c:v>Koelreuteria</c:v>
                </c:pt>
                <c:pt idx="20">
                  <c:v>Parthenocissus</c:v>
                </c:pt>
                <c:pt idx="21">
                  <c:v>Picea</c:v>
                </c:pt>
                <c:pt idx="22">
                  <c:v>Pinus</c:v>
                </c:pt>
                <c:pt idx="23">
                  <c:v>Platanus</c:v>
                </c:pt>
                <c:pt idx="24">
                  <c:v>Platycarya</c:v>
                </c:pt>
                <c:pt idx="25">
                  <c:v>Podocarpus</c:v>
                </c:pt>
                <c:pt idx="26">
                  <c:v>Populus</c:v>
                </c:pt>
                <c:pt idx="27">
                  <c:v>Prunus</c:v>
                </c:pt>
                <c:pt idx="28">
                  <c:v>Pterocarya</c:v>
                </c:pt>
                <c:pt idx="29">
                  <c:v>Quercus</c:v>
                </c:pt>
                <c:pt idx="30">
                  <c:v>Rosa</c:v>
                </c:pt>
                <c:pt idx="31">
                  <c:v>Rubus</c:v>
                </c:pt>
                <c:pt idx="32">
                  <c:v>Salix</c:v>
                </c:pt>
                <c:pt idx="33">
                  <c:v>Sambucus</c:v>
                </c:pt>
                <c:pt idx="34">
                  <c:v>Sequoia</c:v>
                </c:pt>
                <c:pt idx="35">
                  <c:v>Smilax</c:v>
                </c:pt>
                <c:pt idx="36">
                  <c:v>Tabernaemontana</c:v>
                </c:pt>
                <c:pt idx="37">
                  <c:v>Torreya</c:v>
                </c:pt>
                <c:pt idx="38">
                  <c:v>Tsuga</c:v>
                </c:pt>
                <c:pt idx="39">
                  <c:v>Vitis</c:v>
                </c:pt>
              </c:strCache>
            </c:strRef>
          </c:cat>
          <c:val>
            <c:numRef>
              <c:f>'Boyle Flora for graphs'!$E$3:$E$45</c:f>
              <c:numCache>
                <c:formatCode>General</c:formatCode>
                <c:ptCount val="40"/>
                <c:pt idx="0">
                  <c:v>27.4</c:v>
                </c:pt>
                <c:pt idx="1">
                  <c:v>24.0</c:v>
                </c:pt>
                <c:pt idx="2">
                  <c:v>19.79999999999999</c:v>
                </c:pt>
                <c:pt idx="3">
                  <c:v>27.4</c:v>
                </c:pt>
                <c:pt idx="4">
                  <c:v>27.4</c:v>
                </c:pt>
                <c:pt idx="5">
                  <c:v>25.8</c:v>
                </c:pt>
                <c:pt idx="6">
                  <c:v>22.2</c:v>
                </c:pt>
                <c:pt idx="7">
                  <c:v>12.9</c:v>
                </c:pt>
                <c:pt idx="8">
                  <c:v>19.29999999999999</c:v>
                </c:pt>
                <c:pt idx="9">
                  <c:v>19.3</c:v>
                </c:pt>
                <c:pt idx="10">
                  <c:v>16.0</c:v>
                </c:pt>
                <c:pt idx="11">
                  <c:v>18.4</c:v>
                </c:pt>
                <c:pt idx="12">
                  <c:v>7.800000000000001</c:v>
                </c:pt>
                <c:pt idx="13">
                  <c:v>27.7</c:v>
                </c:pt>
                <c:pt idx="14">
                  <c:v>25.7</c:v>
                </c:pt>
                <c:pt idx="15">
                  <c:v>8.800000000000002</c:v>
                </c:pt>
                <c:pt idx="16">
                  <c:v>17.5</c:v>
                </c:pt>
                <c:pt idx="17">
                  <c:v>18.0</c:v>
                </c:pt>
                <c:pt idx="18">
                  <c:v>27.5</c:v>
                </c:pt>
                <c:pt idx="19">
                  <c:v>11.7</c:v>
                </c:pt>
                <c:pt idx="20">
                  <c:v>17.79999999999999</c:v>
                </c:pt>
                <c:pt idx="21">
                  <c:v>21.7</c:v>
                </c:pt>
                <c:pt idx="22">
                  <c:v>25.5</c:v>
                </c:pt>
                <c:pt idx="23">
                  <c:v>20.8</c:v>
                </c:pt>
                <c:pt idx="24">
                  <c:v>16.2</c:v>
                </c:pt>
                <c:pt idx="25">
                  <c:v>22.79999999999999</c:v>
                </c:pt>
                <c:pt idx="26">
                  <c:v>26.0</c:v>
                </c:pt>
                <c:pt idx="27">
                  <c:v>25.7</c:v>
                </c:pt>
                <c:pt idx="28">
                  <c:v>20.3</c:v>
                </c:pt>
                <c:pt idx="29">
                  <c:v>27.0</c:v>
                </c:pt>
                <c:pt idx="30">
                  <c:v>18.9</c:v>
                </c:pt>
                <c:pt idx="31">
                  <c:v>21.7</c:v>
                </c:pt>
                <c:pt idx="32">
                  <c:v>27.7</c:v>
                </c:pt>
                <c:pt idx="33">
                  <c:v>27.7</c:v>
                </c:pt>
                <c:pt idx="34">
                  <c:v>15.9</c:v>
                </c:pt>
                <c:pt idx="35">
                  <c:v>27.7</c:v>
                </c:pt>
                <c:pt idx="36">
                  <c:v>12.0</c:v>
                </c:pt>
                <c:pt idx="37">
                  <c:v>11.5</c:v>
                </c:pt>
                <c:pt idx="38">
                  <c:v>21.9</c:v>
                </c:pt>
                <c:pt idx="39">
                  <c:v>27.4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8572616"/>
        <c:axId val="2108575464"/>
      </c:barChart>
      <c:catAx>
        <c:axId val="2108572616"/>
        <c:scaling>
          <c:orientation val="minMax"/>
        </c:scaling>
        <c:delete val="0"/>
        <c:axPos val="b"/>
        <c:majorTickMark val="out"/>
        <c:minorTickMark val="none"/>
        <c:tickLblPos val="nextTo"/>
        <c:crossAx val="2108575464"/>
        <c:crosses val="autoZero"/>
        <c:auto val="1"/>
        <c:lblAlgn val="ctr"/>
        <c:lblOffset val="100"/>
        <c:noMultiLvlLbl val="0"/>
      </c:catAx>
      <c:valAx>
        <c:axId val="2108575464"/>
        <c:scaling>
          <c:orientation val="minMax"/>
          <c:max val="3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8572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'Boyle Macro no Qs'!$C$2</c:f>
              <c:strCache>
                <c:ptCount val="1"/>
                <c:pt idx="0">
                  <c:v>MATmin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Pt>
            <c:idx val="8"/>
            <c:invertIfNegative val="0"/>
            <c:bubble3D val="0"/>
            <c:spPr>
              <a:noFill/>
            </c:spPr>
          </c:dPt>
          <c:dPt>
            <c:idx val="9"/>
            <c:invertIfNegative val="0"/>
            <c:bubble3D val="0"/>
            <c:spPr>
              <a:noFill/>
            </c:spPr>
          </c:dPt>
          <c:dPt>
            <c:idx val="10"/>
            <c:invertIfNegative val="0"/>
            <c:bubble3D val="0"/>
            <c:spPr>
              <a:noFill/>
            </c:spPr>
          </c:dPt>
          <c:dPt>
            <c:idx val="1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2"/>
            <c:invertIfNegative val="0"/>
            <c:bubble3D val="0"/>
            <c:spPr>
              <a:noFill/>
            </c:spPr>
          </c:dPt>
          <c:dPt>
            <c:idx val="14"/>
            <c:invertIfNegative val="0"/>
            <c:bubble3D val="0"/>
            <c:spPr>
              <a:noFill/>
            </c:spPr>
          </c:dPt>
          <c:dPt>
            <c:idx val="15"/>
            <c:invertIfNegative val="0"/>
            <c:bubble3D val="0"/>
            <c:spPr>
              <a:noFill/>
            </c:spPr>
          </c:dPt>
          <c:dPt>
            <c:idx val="16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7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8"/>
            <c:invertIfNegative val="0"/>
            <c:bubble3D val="0"/>
            <c:spPr>
              <a:noFill/>
            </c:spPr>
          </c:dPt>
          <c:dPt>
            <c:idx val="19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1"/>
            <c:invertIfNegative val="0"/>
            <c:bubble3D val="0"/>
            <c:spPr>
              <a:noFill/>
            </c:spPr>
          </c:dPt>
          <c:dPt>
            <c:idx val="22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4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6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7"/>
            <c:invertIfNegative val="0"/>
            <c:bubble3D val="0"/>
            <c:spPr>
              <a:noFill/>
            </c:spPr>
          </c:dPt>
          <c:dPt>
            <c:idx val="28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9"/>
            <c:invertIfNegative val="0"/>
            <c:bubble3D val="0"/>
            <c:spPr>
              <a:noFill/>
            </c:spPr>
          </c:dPt>
          <c:cat>
            <c:strRef>
              <c:f>'Boyle Macro no Qs'!$B$3:$B$33</c:f>
              <c:strCache>
                <c:ptCount val="31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Carya</c:v>
                </c:pt>
                <c:pt idx="5">
                  <c:v>Cercis</c:v>
                </c:pt>
                <c:pt idx="6">
                  <c:v>Cercocarpus</c:v>
                </c:pt>
                <c:pt idx="7">
                  <c:v>Chamaeocyparis</c:v>
                </c:pt>
                <c:pt idx="8">
                  <c:v>Crataegus</c:v>
                </c:pt>
                <c:pt idx="9">
                  <c:v>Ephedra</c:v>
                </c:pt>
                <c:pt idx="10">
                  <c:v>Eucommia</c:v>
                </c:pt>
                <c:pt idx="11">
                  <c:v>Humulus</c:v>
                </c:pt>
                <c:pt idx="12">
                  <c:v>Hydrangea</c:v>
                </c:pt>
                <c:pt idx="13">
                  <c:v>Juglans</c:v>
                </c:pt>
                <c:pt idx="14">
                  <c:v>Koelreuteria</c:v>
                </c:pt>
                <c:pt idx="15">
                  <c:v>Parthenocissus</c:v>
                </c:pt>
                <c:pt idx="16">
                  <c:v>Picea</c:v>
                </c:pt>
                <c:pt idx="17">
                  <c:v>Pinus</c:v>
                </c:pt>
                <c:pt idx="18">
                  <c:v>Platanus</c:v>
                </c:pt>
                <c:pt idx="19">
                  <c:v>Populus</c:v>
                </c:pt>
                <c:pt idx="20">
                  <c:v>Prunus</c:v>
                </c:pt>
                <c:pt idx="21">
                  <c:v>Pterocarya</c:v>
                </c:pt>
                <c:pt idx="22">
                  <c:v>Quercus</c:v>
                </c:pt>
                <c:pt idx="23">
                  <c:v>Rosa</c:v>
                </c:pt>
                <c:pt idx="24">
                  <c:v>Rubus</c:v>
                </c:pt>
                <c:pt idx="25">
                  <c:v>Salix</c:v>
                </c:pt>
                <c:pt idx="26">
                  <c:v>Sambucus</c:v>
                </c:pt>
                <c:pt idx="27">
                  <c:v>Sequoia</c:v>
                </c:pt>
                <c:pt idx="28">
                  <c:v>Smilax</c:v>
                </c:pt>
                <c:pt idx="29">
                  <c:v>Torreya</c:v>
                </c:pt>
                <c:pt idx="30">
                  <c:v>Vitis</c:v>
                </c:pt>
              </c:strCache>
            </c:strRef>
          </c:cat>
          <c:val>
            <c:numRef>
              <c:f>'Boyle Macro no Qs'!$C$3:$C$33</c:f>
              <c:numCache>
                <c:formatCode>General</c:formatCode>
                <c:ptCount val="31"/>
                <c:pt idx="0">
                  <c:v>-6.7</c:v>
                </c:pt>
                <c:pt idx="1">
                  <c:v>-0.4</c:v>
                </c:pt>
                <c:pt idx="2">
                  <c:v>6.9</c:v>
                </c:pt>
                <c:pt idx="3">
                  <c:v>-8.9</c:v>
                </c:pt>
                <c:pt idx="4">
                  <c:v>4.4</c:v>
                </c:pt>
                <c:pt idx="5">
                  <c:v>9.3</c:v>
                </c:pt>
                <c:pt idx="6">
                  <c:v>8.4</c:v>
                </c:pt>
                <c:pt idx="7">
                  <c:v>1.8</c:v>
                </c:pt>
                <c:pt idx="8">
                  <c:v>5.4</c:v>
                </c:pt>
                <c:pt idx="9">
                  <c:v>3.1</c:v>
                </c:pt>
                <c:pt idx="10">
                  <c:v>10.6</c:v>
                </c:pt>
                <c:pt idx="11">
                  <c:v>-0.4</c:v>
                </c:pt>
                <c:pt idx="12">
                  <c:v>6.2</c:v>
                </c:pt>
                <c:pt idx="13">
                  <c:v>0.0</c:v>
                </c:pt>
                <c:pt idx="14">
                  <c:v>10.0</c:v>
                </c:pt>
                <c:pt idx="15">
                  <c:v>4.4</c:v>
                </c:pt>
                <c:pt idx="16">
                  <c:v>-8.9</c:v>
                </c:pt>
                <c:pt idx="17">
                  <c:v>-9.200000000000001</c:v>
                </c:pt>
                <c:pt idx="18">
                  <c:v>6.6</c:v>
                </c:pt>
                <c:pt idx="19">
                  <c:v>-16.0</c:v>
                </c:pt>
                <c:pt idx="20">
                  <c:v>-12.0</c:v>
                </c:pt>
                <c:pt idx="21">
                  <c:v>3.9</c:v>
                </c:pt>
                <c:pt idx="22">
                  <c:v>-1.4</c:v>
                </c:pt>
                <c:pt idx="23">
                  <c:v>-10.7</c:v>
                </c:pt>
                <c:pt idx="24">
                  <c:v>-12.0</c:v>
                </c:pt>
                <c:pt idx="25">
                  <c:v>-17.0</c:v>
                </c:pt>
                <c:pt idx="26">
                  <c:v>-9.200000000000001</c:v>
                </c:pt>
                <c:pt idx="27">
                  <c:v>9.1</c:v>
                </c:pt>
                <c:pt idx="28">
                  <c:v>-1.1</c:v>
                </c:pt>
                <c:pt idx="29">
                  <c:v>7.3</c:v>
                </c:pt>
                <c:pt idx="30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'Boyle Macro no Qs'!$D$2</c:f>
              <c:strCache>
                <c:ptCount val="1"/>
                <c:pt idx="0">
                  <c:v>MATmax</c:v>
                </c:pt>
              </c:strCache>
            </c:strRef>
          </c:tx>
          <c:invertIfNegative val="0"/>
          <c:cat>
            <c:strRef>
              <c:f>'Boyle Macro no Qs'!$B$3:$B$33</c:f>
              <c:strCache>
                <c:ptCount val="31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Carya</c:v>
                </c:pt>
                <c:pt idx="5">
                  <c:v>Cercis</c:v>
                </c:pt>
                <c:pt idx="6">
                  <c:v>Cercocarpus</c:v>
                </c:pt>
                <c:pt idx="7">
                  <c:v>Chamaeocyparis</c:v>
                </c:pt>
                <c:pt idx="8">
                  <c:v>Crataegus</c:v>
                </c:pt>
                <c:pt idx="9">
                  <c:v>Ephedra</c:v>
                </c:pt>
                <c:pt idx="10">
                  <c:v>Eucommia</c:v>
                </c:pt>
                <c:pt idx="11">
                  <c:v>Humulus</c:v>
                </c:pt>
                <c:pt idx="12">
                  <c:v>Hydrangea</c:v>
                </c:pt>
                <c:pt idx="13">
                  <c:v>Juglans</c:v>
                </c:pt>
                <c:pt idx="14">
                  <c:v>Koelreuteria</c:v>
                </c:pt>
                <c:pt idx="15">
                  <c:v>Parthenocissus</c:v>
                </c:pt>
                <c:pt idx="16">
                  <c:v>Picea</c:v>
                </c:pt>
                <c:pt idx="17">
                  <c:v>Pinus</c:v>
                </c:pt>
                <c:pt idx="18">
                  <c:v>Platanus</c:v>
                </c:pt>
                <c:pt idx="19">
                  <c:v>Populus</c:v>
                </c:pt>
                <c:pt idx="20">
                  <c:v>Prunus</c:v>
                </c:pt>
                <c:pt idx="21">
                  <c:v>Pterocarya</c:v>
                </c:pt>
                <c:pt idx="22">
                  <c:v>Quercus</c:v>
                </c:pt>
                <c:pt idx="23">
                  <c:v>Rosa</c:v>
                </c:pt>
                <c:pt idx="24">
                  <c:v>Rubus</c:v>
                </c:pt>
                <c:pt idx="25">
                  <c:v>Salix</c:v>
                </c:pt>
                <c:pt idx="26">
                  <c:v>Sambucus</c:v>
                </c:pt>
                <c:pt idx="27">
                  <c:v>Sequoia</c:v>
                </c:pt>
                <c:pt idx="28">
                  <c:v>Smilax</c:v>
                </c:pt>
                <c:pt idx="29">
                  <c:v>Torreya</c:v>
                </c:pt>
                <c:pt idx="30">
                  <c:v>Vitis</c:v>
                </c:pt>
              </c:strCache>
            </c:strRef>
          </c:cat>
          <c:val>
            <c:numRef>
              <c:f>'Boyle Macro no Qs'!$D$3:$D$33</c:f>
            </c:numRef>
          </c:val>
        </c:ser>
        <c:ser>
          <c:idx val="2"/>
          <c:order val="2"/>
          <c:tx>
            <c:strRef>
              <c:f>'Boyle Macro no Qs'!$E$2</c:f>
              <c:strCache>
                <c:ptCount val="1"/>
                <c:pt idx="0">
                  <c:v>MATrange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5000"/>
              </a:schemeClr>
            </a:solidFill>
          </c:spPr>
          <c:invertIfNegative val="0"/>
          <c:cat>
            <c:strRef>
              <c:f>'Boyle Macro no Qs'!$B$3:$B$33</c:f>
              <c:strCache>
                <c:ptCount val="31"/>
                <c:pt idx="0">
                  <c:v>Abies</c:v>
                </c:pt>
                <c:pt idx="1">
                  <c:v>Acer</c:v>
                </c:pt>
                <c:pt idx="2">
                  <c:v>Ailanthus</c:v>
                </c:pt>
                <c:pt idx="3">
                  <c:v>Amelanchier</c:v>
                </c:pt>
                <c:pt idx="4">
                  <c:v>Carya</c:v>
                </c:pt>
                <c:pt idx="5">
                  <c:v>Cercis</c:v>
                </c:pt>
                <c:pt idx="6">
                  <c:v>Cercocarpus</c:v>
                </c:pt>
                <c:pt idx="7">
                  <c:v>Chamaeocyparis</c:v>
                </c:pt>
                <c:pt idx="8">
                  <c:v>Crataegus</c:v>
                </c:pt>
                <c:pt idx="9">
                  <c:v>Ephedra</c:v>
                </c:pt>
                <c:pt idx="10">
                  <c:v>Eucommia</c:v>
                </c:pt>
                <c:pt idx="11">
                  <c:v>Humulus</c:v>
                </c:pt>
                <c:pt idx="12">
                  <c:v>Hydrangea</c:v>
                </c:pt>
                <c:pt idx="13">
                  <c:v>Juglans</c:v>
                </c:pt>
                <c:pt idx="14">
                  <c:v>Koelreuteria</c:v>
                </c:pt>
                <c:pt idx="15">
                  <c:v>Parthenocissus</c:v>
                </c:pt>
                <c:pt idx="16">
                  <c:v>Picea</c:v>
                </c:pt>
                <c:pt idx="17">
                  <c:v>Pinus</c:v>
                </c:pt>
                <c:pt idx="18">
                  <c:v>Platanus</c:v>
                </c:pt>
                <c:pt idx="19">
                  <c:v>Populus</c:v>
                </c:pt>
                <c:pt idx="20">
                  <c:v>Prunus</c:v>
                </c:pt>
                <c:pt idx="21">
                  <c:v>Pterocarya</c:v>
                </c:pt>
                <c:pt idx="22">
                  <c:v>Quercus</c:v>
                </c:pt>
                <c:pt idx="23">
                  <c:v>Rosa</c:v>
                </c:pt>
                <c:pt idx="24">
                  <c:v>Rubus</c:v>
                </c:pt>
                <c:pt idx="25">
                  <c:v>Salix</c:v>
                </c:pt>
                <c:pt idx="26">
                  <c:v>Sambucus</c:v>
                </c:pt>
                <c:pt idx="27">
                  <c:v>Sequoia</c:v>
                </c:pt>
                <c:pt idx="28">
                  <c:v>Smilax</c:v>
                </c:pt>
                <c:pt idx="29">
                  <c:v>Torreya</c:v>
                </c:pt>
                <c:pt idx="30">
                  <c:v>Vitis</c:v>
                </c:pt>
              </c:strCache>
            </c:strRef>
          </c:cat>
          <c:val>
            <c:numRef>
              <c:f>'Boyle Macro no Qs'!$E$3:$E$33</c:f>
              <c:numCache>
                <c:formatCode>General</c:formatCode>
                <c:ptCount val="31"/>
                <c:pt idx="0">
                  <c:v>27.4</c:v>
                </c:pt>
                <c:pt idx="1">
                  <c:v>24.0</c:v>
                </c:pt>
                <c:pt idx="2">
                  <c:v>19.79999999999999</c:v>
                </c:pt>
                <c:pt idx="3">
                  <c:v>27.4</c:v>
                </c:pt>
                <c:pt idx="4">
                  <c:v>22.2</c:v>
                </c:pt>
                <c:pt idx="5">
                  <c:v>12.9</c:v>
                </c:pt>
                <c:pt idx="6">
                  <c:v>19.29999999999999</c:v>
                </c:pt>
                <c:pt idx="7">
                  <c:v>19.3</c:v>
                </c:pt>
                <c:pt idx="8">
                  <c:v>16.0</c:v>
                </c:pt>
                <c:pt idx="9">
                  <c:v>25.7</c:v>
                </c:pt>
                <c:pt idx="10">
                  <c:v>8.800000000000002</c:v>
                </c:pt>
                <c:pt idx="11">
                  <c:v>17.5</c:v>
                </c:pt>
                <c:pt idx="12">
                  <c:v>18.0</c:v>
                </c:pt>
                <c:pt idx="13">
                  <c:v>27.5</c:v>
                </c:pt>
                <c:pt idx="14">
                  <c:v>11.7</c:v>
                </c:pt>
                <c:pt idx="15">
                  <c:v>17.79999999999999</c:v>
                </c:pt>
                <c:pt idx="16">
                  <c:v>21.7</c:v>
                </c:pt>
                <c:pt idx="17">
                  <c:v>25.5</c:v>
                </c:pt>
                <c:pt idx="18">
                  <c:v>20.8</c:v>
                </c:pt>
                <c:pt idx="19">
                  <c:v>26.0</c:v>
                </c:pt>
                <c:pt idx="20">
                  <c:v>25.7</c:v>
                </c:pt>
                <c:pt idx="21">
                  <c:v>20.3</c:v>
                </c:pt>
                <c:pt idx="22">
                  <c:v>27.0</c:v>
                </c:pt>
                <c:pt idx="23">
                  <c:v>18.9</c:v>
                </c:pt>
                <c:pt idx="24">
                  <c:v>21.7</c:v>
                </c:pt>
                <c:pt idx="25">
                  <c:v>27.7</c:v>
                </c:pt>
                <c:pt idx="26">
                  <c:v>27.7</c:v>
                </c:pt>
                <c:pt idx="27">
                  <c:v>15.9</c:v>
                </c:pt>
                <c:pt idx="28">
                  <c:v>27.7</c:v>
                </c:pt>
                <c:pt idx="29">
                  <c:v>11.5</c:v>
                </c:pt>
                <c:pt idx="30">
                  <c:v>27.4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8650344"/>
        <c:axId val="2108653256"/>
      </c:barChart>
      <c:catAx>
        <c:axId val="2108650344"/>
        <c:scaling>
          <c:orientation val="minMax"/>
        </c:scaling>
        <c:delete val="0"/>
        <c:axPos val="b"/>
        <c:majorTickMark val="out"/>
        <c:minorTickMark val="none"/>
        <c:tickLblPos val="nextTo"/>
        <c:crossAx val="2108653256"/>
        <c:crosses val="autoZero"/>
        <c:auto val="1"/>
        <c:lblAlgn val="ctr"/>
        <c:lblOffset val="100"/>
        <c:noMultiLvlLbl val="0"/>
      </c:catAx>
      <c:valAx>
        <c:axId val="2108653256"/>
        <c:scaling>
          <c:orientation val="minMax"/>
          <c:max val="3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86503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'Boyle Pollen no Qs'!$C$2</c:f>
              <c:strCache>
                <c:ptCount val="1"/>
                <c:pt idx="0">
                  <c:v>MATmin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noFill/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8"/>
            <c:invertIfNegative val="0"/>
            <c:bubble3D val="0"/>
            <c:spPr>
              <a:noFill/>
            </c:spPr>
          </c:dPt>
          <c:dPt>
            <c:idx val="9"/>
            <c:invertIfNegative val="0"/>
            <c:bubble3D val="0"/>
            <c:spPr>
              <a:noFill/>
            </c:spPr>
          </c:dPt>
          <c:dPt>
            <c:idx val="11"/>
            <c:invertIfNegative val="0"/>
            <c:bubble3D val="0"/>
            <c:spPr>
              <a:noFill/>
            </c:spPr>
          </c:dPt>
          <c:dPt>
            <c:idx val="12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4"/>
            <c:invertIfNegative val="0"/>
            <c:bubble3D val="0"/>
            <c:spPr>
              <a:noFill/>
            </c:spPr>
          </c:dPt>
          <c:dPt>
            <c:idx val="15"/>
            <c:invertIfNegative val="0"/>
            <c:bubble3D val="0"/>
            <c:spPr>
              <a:noFill/>
            </c:spPr>
          </c:dPt>
          <c:dPt>
            <c:idx val="16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7"/>
            <c:invertIfNegative val="0"/>
            <c:bubble3D val="0"/>
            <c:spPr>
              <a:noFill/>
            </c:spPr>
          </c:dPt>
          <c:dPt>
            <c:idx val="18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9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1"/>
            <c:invertIfNegative val="0"/>
            <c:bubble3D val="0"/>
            <c:spPr>
              <a:noFill/>
            </c:spPr>
          </c:dPt>
          <c:dPt>
            <c:idx val="22"/>
            <c:invertIfNegative val="0"/>
            <c:bubble3D val="0"/>
            <c:spPr>
              <a:noFill/>
            </c:spPr>
          </c:dPt>
          <c:dPt>
            <c:idx val="2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cat>
            <c:strRef>
              <c:f>'Boyle Pollen no Qs'!$B$3:$B$26</c:f>
              <c:strCache>
                <c:ptCount val="24"/>
                <c:pt idx="0">
                  <c:v>Abies</c:v>
                </c:pt>
                <c:pt idx="1">
                  <c:v>Acer</c:v>
                </c:pt>
                <c:pt idx="2">
                  <c:v>Alnus</c:v>
                </c:pt>
                <c:pt idx="3">
                  <c:v>Betula</c:v>
                </c:pt>
                <c:pt idx="4">
                  <c:v>Carya</c:v>
                </c:pt>
                <c:pt idx="5">
                  <c:v>Croton</c:v>
                </c:pt>
                <c:pt idx="6">
                  <c:v>Cyclocarya</c:v>
                </c:pt>
                <c:pt idx="7">
                  <c:v>Elaeagnus</c:v>
                </c:pt>
                <c:pt idx="8">
                  <c:v>Ephedra</c:v>
                </c:pt>
                <c:pt idx="9">
                  <c:v>Eucommia</c:v>
                </c:pt>
                <c:pt idx="10">
                  <c:v>Juglans</c:v>
                </c:pt>
                <c:pt idx="11">
                  <c:v>Koelreuteria</c:v>
                </c:pt>
                <c:pt idx="12">
                  <c:v>Picea</c:v>
                </c:pt>
                <c:pt idx="13">
                  <c:v>Pinus</c:v>
                </c:pt>
                <c:pt idx="14">
                  <c:v>Platycarya</c:v>
                </c:pt>
                <c:pt idx="15">
                  <c:v>Podocarpus</c:v>
                </c:pt>
                <c:pt idx="16">
                  <c:v>Populus </c:v>
                </c:pt>
                <c:pt idx="17">
                  <c:v>Pterocarya</c:v>
                </c:pt>
                <c:pt idx="18">
                  <c:v>Quercus</c:v>
                </c:pt>
                <c:pt idx="19">
                  <c:v>Salix</c:v>
                </c:pt>
                <c:pt idx="20">
                  <c:v>Sambucus</c:v>
                </c:pt>
                <c:pt idx="21">
                  <c:v>Sequoia</c:v>
                </c:pt>
                <c:pt idx="22">
                  <c:v>Tabernaemontana</c:v>
                </c:pt>
                <c:pt idx="23">
                  <c:v>Tsuga</c:v>
                </c:pt>
              </c:strCache>
            </c:strRef>
          </c:cat>
          <c:val>
            <c:numRef>
              <c:f>'Boyle Pollen no Qs'!$C$3:$C$26</c:f>
              <c:numCache>
                <c:formatCode>General</c:formatCode>
                <c:ptCount val="24"/>
                <c:pt idx="0">
                  <c:v>-6.7</c:v>
                </c:pt>
                <c:pt idx="1">
                  <c:v>-0.4</c:v>
                </c:pt>
                <c:pt idx="2">
                  <c:v>-13.3</c:v>
                </c:pt>
                <c:pt idx="3">
                  <c:v>-15.0</c:v>
                </c:pt>
                <c:pt idx="4">
                  <c:v>4.4</c:v>
                </c:pt>
                <c:pt idx="5">
                  <c:v>9.3</c:v>
                </c:pt>
                <c:pt idx="6">
                  <c:v>14.0</c:v>
                </c:pt>
                <c:pt idx="7">
                  <c:v>-0.4</c:v>
                </c:pt>
                <c:pt idx="8">
                  <c:v>3.1</c:v>
                </c:pt>
                <c:pt idx="9">
                  <c:v>10.6</c:v>
                </c:pt>
                <c:pt idx="10">
                  <c:v>0.0</c:v>
                </c:pt>
                <c:pt idx="11">
                  <c:v>10.0</c:v>
                </c:pt>
                <c:pt idx="12">
                  <c:v>-8.9</c:v>
                </c:pt>
                <c:pt idx="13">
                  <c:v>-9.200000000000001</c:v>
                </c:pt>
                <c:pt idx="14">
                  <c:v>6.9</c:v>
                </c:pt>
                <c:pt idx="15">
                  <c:v>4.9</c:v>
                </c:pt>
                <c:pt idx="16">
                  <c:v>-16.0</c:v>
                </c:pt>
                <c:pt idx="17">
                  <c:v>3.9</c:v>
                </c:pt>
                <c:pt idx="18">
                  <c:v>-1.4</c:v>
                </c:pt>
                <c:pt idx="19">
                  <c:v>-17.0</c:v>
                </c:pt>
                <c:pt idx="20">
                  <c:v>-9.200000000000001</c:v>
                </c:pt>
                <c:pt idx="21">
                  <c:v>9.1</c:v>
                </c:pt>
                <c:pt idx="22">
                  <c:v>15.7</c:v>
                </c:pt>
                <c:pt idx="23">
                  <c:v>-1.8</c:v>
                </c:pt>
              </c:numCache>
            </c:numRef>
          </c:val>
        </c:ser>
        <c:ser>
          <c:idx val="1"/>
          <c:order val="1"/>
          <c:tx>
            <c:strRef>
              <c:f>'Boyle Pollen no Qs'!$D$2</c:f>
              <c:strCache>
                <c:ptCount val="1"/>
                <c:pt idx="0">
                  <c:v>MATmax</c:v>
                </c:pt>
              </c:strCache>
            </c:strRef>
          </c:tx>
          <c:invertIfNegative val="0"/>
          <c:cat>
            <c:strRef>
              <c:f>'Boyle Pollen no Qs'!$B$3:$B$26</c:f>
              <c:strCache>
                <c:ptCount val="24"/>
                <c:pt idx="0">
                  <c:v>Abies</c:v>
                </c:pt>
                <c:pt idx="1">
                  <c:v>Acer</c:v>
                </c:pt>
                <c:pt idx="2">
                  <c:v>Alnus</c:v>
                </c:pt>
                <c:pt idx="3">
                  <c:v>Betula</c:v>
                </c:pt>
                <c:pt idx="4">
                  <c:v>Carya</c:v>
                </c:pt>
                <c:pt idx="5">
                  <c:v>Croton</c:v>
                </c:pt>
                <c:pt idx="6">
                  <c:v>Cyclocarya</c:v>
                </c:pt>
                <c:pt idx="7">
                  <c:v>Elaeagnus</c:v>
                </c:pt>
                <c:pt idx="8">
                  <c:v>Ephedra</c:v>
                </c:pt>
                <c:pt idx="9">
                  <c:v>Eucommia</c:v>
                </c:pt>
                <c:pt idx="10">
                  <c:v>Juglans</c:v>
                </c:pt>
                <c:pt idx="11">
                  <c:v>Koelreuteria</c:v>
                </c:pt>
                <c:pt idx="12">
                  <c:v>Picea</c:v>
                </c:pt>
                <c:pt idx="13">
                  <c:v>Pinus</c:v>
                </c:pt>
                <c:pt idx="14">
                  <c:v>Platycarya</c:v>
                </c:pt>
                <c:pt idx="15">
                  <c:v>Podocarpus</c:v>
                </c:pt>
                <c:pt idx="16">
                  <c:v>Populus </c:v>
                </c:pt>
                <c:pt idx="17">
                  <c:v>Pterocarya</c:v>
                </c:pt>
                <c:pt idx="18">
                  <c:v>Quercus</c:v>
                </c:pt>
                <c:pt idx="19">
                  <c:v>Salix</c:v>
                </c:pt>
                <c:pt idx="20">
                  <c:v>Sambucus</c:v>
                </c:pt>
                <c:pt idx="21">
                  <c:v>Sequoia</c:v>
                </c:pt>
                <c:pt idx="22">
                  <c:v>Tabernaemontana</c:v>
                </c:pt>
                <c:pt idx="23">
                  <c:v>Tsuga</c:v>
                </c:pt>
              </c:strCache>
            </c:strRef>
          </c:cat>
          <c:val>
            <c:numRef>
              <c:f>'Boyle Pollen no Qs'!$D$3:$D$26</c:f>
            </c:numRef>
          </c:val>
        </c:ser>
        <c:ser>
          <c:idx val="2"/>
          <c:order val="2"/>
          <c:tx>
            <c:strRef>
              <c:f>'Boyle Pollen no Qs'!$E$2</c:f>
              <c:strCache>
                <c:ptCount val="1"/>
                <c:pt idx="0">
                  <c:v>MATrange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5000"/>
              </a:schemeClr>
            </a:solidFill>
          </c:spPr>
          <c:invertIfNegative val="0"/>
          <c:cat>
            <c:strRef>
              <c:f>'Boyle Pollen no Qs'!$B$3:$B$26</c:f>
              <c:strCache>
                <c:ptCount val="24"/>
                <c:pt idx="0">
                  <c:v>Abies</c:v>
                </c:pt>
                <c:pt idx="1">
                  <c:v>Acer</c:v>
                </c:pt>
                <c:pt idx="2">
                  <c:v>Alnus</c:v>
                </c:pt>
                <c:pt idx="3">
                  <c:v>Betula</c:v>
                </c:pt>
                <c:pt idx="4">
                  <c:v>Carya</c:v>
                </c:pt>
                <c:pt idx="5">
                  <c:v>Croton</c:v>
                </c:pt>
                <c:pt idx="6">
                  <c:v>Cyclocarya</c:v>
                </c:pt>
                <c:pt idx="7">
                  <c:v>Elaeagnus</c:v>
                </c:pt>
                <c:pt idx="8">
                  <c:v>Ephedra</c:v>
                </c:pt>
                <c:pt idx="9">
                  <c:v>Eucommia</c:v>
                </c:pt>
                <c:pt idx="10">
                  <c:v>Juglans</c:v>
                </c:pt>
                <c:pt idx="11">
                  <c:v>Koelreuteria</c:v>
                </c:pt>
                <c:pt idx="12">
                  <c:v>Picea</c:v>
                </c:pt>
                <c:pt idx="13">
                  <c:v>Pinus</c:v>
                </c:pt>
                <c:pt idx="14">
                  <c:v>Platycarya</c:v>
                </c:pt>
                <c:pt idx="15">
                  <c:v>Podocarpus</c:v>
                </c:pt>
                <c:pt idx="16">
                  <c:v>Populus </c:v>
                </c:pt>
                <c:pt idx="17">
                  <c:v>Pterocarya</c:v>
                </c:pt>
                <c:pt idx="18">
                  <c:v>Quercus</c:v>
                </c:pt>
                <c:pt idx="19">
                  <c:v>Salix</c:v>
                </c:pt>
                <c:pt idx="20">
                  <c:v>Sambucus</c:v>
                </c:pt>
                <c:pt idx="21">
                  <c:v>Sequoia</c:v>
                </c:pt>
                <c:pt idx="22">
                  <c:v>Tabernaemontana</c:v>
                </c:pt>
                <c:pt idx="23">
                  <c:v>Tsuga</c:v>
                </c:pt>
              </c:strCache>
            </c:strRef>
          </c:cat>
          <c:val>
            <c:numRef>
              <c:f>'Boyle Pollen no Qs'!$E$3:$E$26</c:f>
              <c:numCache>
                <c:formatCode>General</c:formatCode>
                <c:ptCount val="24"/>
                <c:pt idx="0">
                  <c:v>27.4</c:v>
                </c:pt>
                <c:pt idx="1">
                  <c:v>24.0</c:v>
                </c:pt>
                <c:pt idx="2">
                  <c:v>27.4</c:v>
                </c:pt>
                <c:pt idx="3">
                  <c:v>25.8</c:v>
                </c:pt>
                <c:pt idx="4">
                  <c:v>22.2</c:v>
                </c:pt>
                <c:pt idx="5">
                  <c:v>18.4</c:v>
                </c:pt>
                <c:pt idx="6">
                  <c:v>7.800000000000001</c:v>
                </c:pt>
                <c:pt idx="7">
                  <c:v>27.7</c:v>
                </c:pt>
                <c:pt idx="8">
                  <c:v>25.7</c:v>
                </c:pt>
                <c:pt idx="9">
                  <c:v>8.800000000000002</c:v>
                </c:pt>
                <c:pt idx="10">
                  <c:v>27.5</c:v>
                </c:pt>
                <c:pt idx="11">
                  <c:v>11.7</c:v>
                </c:pt>
                <c:pt idx="12">
                  <c:v>21.7</c:v>
                </c:pt>
                <c:pt idx="13">
                  <c:v>25.5</c:v>
                </c:pt>
                <c:pt idx="14">
                  <c:v>16.2</c:v>
                </c:pt>
                <c:pt idx="15">
                  <c:v>22.79999999999999</c:v>
                </c:pt>
                <c:pt idx="16">
                  <c:v>26.0</c:v>
                </c:pt>
                <c:pt idx="17">
                  <c:v>20.3</c:v>
                </c:pt>
                <c:pt idx="18">
                  <c:v>27.0</c:v>
                </c:pt>
                <c:pt idx="19">
                  <c:v>27.7</c:v>
                </c:pt>
                <c:pt idx="20">
                  <c:v>27.7</c:v>
                </c:pt>
                <c:pt idx="21">
                  <c:v>15.9</c:v>
                </c:pt>
                <c:pt idx="22">
                  <c:v>12.0</c:v>
                </c:pt>
                <c:pt idx="23">
                  <c:v>21.9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7880728"/>
        <c:axId val="2107877800"/>
      </c:barChart>
      <c:catAx>
        <c:axId val="2107880728"/>
        <c:scaling>
          <c:orientation val="minMax"/>
        </c:scaling>
        <c:delete val="0"/>
        <c:axPos val="b"/>
        <c:majorTickMark val="out"/>
        <c:minorTickMark val="none"/>
        <c:tickLblPos val="nextTo"/>
        <c:crossAx val="2107877800"/>
        <c:crosses val="autoZero"/>
        <c:auto val="1"/>
        <c:lblAlgn val="ctr"/>
        <c:lblOffset val="100"/>
        <c:noMultiLvlLbl val="0"/>
      </c:catAx>
      <c:valAx>
        <c:axId val="2107877800"/>
        <c:scaling>
          <c:orientation val="minMax"/>
          <c:max val="3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78807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'Boyle Macro Corrected'!$C$2</c:f>
              <c:strCache>
                <c:ptCount val="1"/>
                <c:pt idx="0">
                  <c:v>MATmin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"/>
            <c:invertIfNegative val="0"/>
            <c:bubble3D val="0"/>
            <c:spPr>
              <a:noFill/>
            </c:spPr>
          </c:dPt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4"/>
            <c:invertIfNegative val="0"/>
            <c:bubble3D val="0"/>
            <c:spPr>
              <a:noFill/>
            </c:spPr>
          </c:dPt>
          <c:dPt>
            <c:idx val="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6"/>
            <c:invertIfNegative val="0"/>
            <c:bubble3D val="0"/>
            <c:spPr>
              <a:noFill/>
            </c:spPr>
          </c:dPt>
          <c:dPt>
            <c:idx val="7"/>
            <c:invertIfNegative val="0"/>
            <c:bubble3D val="0"/>
            <c:spPr>
              <a:noFill/>
            </c:spPr>
          </c:dPt>
          <c:dPt>
            <c:idx val="8"/>
            <c:invertIfNegative val="0"/>
            <c:bubble3D val="0"/>
            <c:spPr>
              <a:noFill/>
            </c:spPr>
          </c:dPt>
          <c:dPt>
            <c:idx val="9"/>
            <c:invertIfNegative val="0"/>
            <c:bubble3D val="0"/>
            <c:spPr>
              <a:noFill/>
            </c:spPr>
          </c:dPt>
          <c:dPt>
            <c:idx val="10"/>
            <c:invertIfNegative val="0"/>
            <c:bubble3D val="0"/>
            <c:spPr>
              <a:noFill/>
            </c:spPr>
          </c:dPt>
          <c:dPt>
            <c:idx val="11"/>
            <c:invertIfNegative val="0"/>
            <c:bubble3D val="0"/>
            <c:spPr>
              <a:noFill/>
            </c:spPr>
          </c:dPt>
          <c:dPt>
            <c:idx val="12"/>
            <c:invertIfNegative val="0"/>
            <c:bubble3D val="0"/>
            <c:spPr>
              <a:noFill/>
            </c:spPr>
          </c:dPt>
          <c:dPt>
            <c:idx val="13"/>
            <c:invertIfNegative val="0"/>
            <c:bubble3D val="0"/>
            <c:spPr>
              <a:noFill/>
            </c:spPr>
          </c:dPt>
          <c:dPt>
            <c:idx val="14"/>
            <c:invertIfNegative val="0"/>
            <c:bubble3D val="0"/>
            <c:spPr>
              <a:noFill/>
            </c:spPr>
          </c:dPt>
          <c:dPt>
            <c:idx val="1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16"/>
            <c:invertIfNegative val="0"/>
            <c:bubble3D val="0"/>
            <c:spPr>
              <a:noFill/>
            </c:spPr>
          </c:dPt>
          <c:dPt>
            <c:idx val="18"/>
            <c:invertIfNegative val="0"/>
            <c:bubble3D val="0"/>
            <c:spPr>
              <a:noFill/>
            </c:spPr>
          </c:dPt>
          <c:dPt>
            <c:idx val="19"/>
            <c:invertIfNegative val="0"/>
            <c:bubble3D val="0"/>
            <c:spPr>
              <a:noFill/>
            </c:spPr>
          </c:dPt>
          <c:dPt>
            <c:idx val="2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2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3"/>
            <c:invertIfNegative val="0"/>
            <c:bubble3D val="0"/>
            <c:spPr>
              <a:noFill/>
            </c:spPr>
          </c:dPt>
          <c:dPt>
            <c:idx val="24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5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6"/>
            <c:invertIfNegative val="0"/>
            <c:bubble3D val="0"/>
            <c:spPr>
              <a:noFill/>
            </c:spPr>
          </c:dPt>
          <c:dPt>
            <c:idx val="27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8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29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0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1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2"/>
            <c:invertIfNegative val="0"/>
            <c:bubble3D val="0"/>
            <c:spPr>
              <a:noFill/>
            </c:spPr>
          </c:dPt>
          <c:dPt>
            <c:idx val="33"/>
            <c:invertIfNegative val="0"/>
            <c:bubble3D val="0"/>
            <c:spPr>
              <a:solidFill>
                <a:schemeClr val="tx1">
                  <a:lumMod val="50000"/>
                  <a:lumOff val="50000"/>
                  <a:alpha val="75000"/>
                </a:schemeClr>
              </a:solidFill>
            </c:spPr>
          </c:dPt>
          <c:dPt>
            <c:idx val="34"/>
            <c:invertIfNegative val="0"/>
            <c:bubble3D val="0"/>
            <c:spPr>
              <a:noFill/>
            </c:spPr>
          </c:dPt>
          <c:cat>
            <c:strRef>
              <c:f>'Boyle Macro Corrected'!$B$4:$B$47</c:f>
              <c:strCache>
                <c:ptCount val="36"/>
                <c:pt idx="0">
                  <c:v>Abies *</c:v>
                </c:pt>
                <c:pt idx="1">
                  <c:v>Abies**</c:v>
                </c:pt>
                <c:pt idx="2">
                  <c:v>Acer*</c:v>
                </c:pt>
                <c:pt idx="3">
                  <c:v>Acer**</c:v>
                </c:pt>
                <c:pt idx="4">
                  <c:v>Ailanthus</c:v>
                </c:pt>
                <c:pt idx="5">
                  <c:v>Amelanchier</c:v>
                </c:pt>
                <c:pt idx="6">
                  <c:v>Carya*</c:v>
                </c:pt>
                <c:pt idx="7">
                  <c:v>Carya**</c:v>
                </c:pt>
                <c:pt idx="8">
                  <c:v>Cercis</c:v>
                </c:pt>
                <c:pt idx="9">
                  <c:v>Cercocarpus</c:v>
                </c:pt>
                <c:pt idx="10">
                  <c:v>Chamaeocyparis</c:v>
                </c:pt>
                <c:pt idx="11">
                  <c:v>Crataegus</c:v>
                </c:pt>
                <c:pt idx="12">
                  <c:v>Ephedra*</c:v>
                </c:pt>
                <c:pt idx="13">
                  <c:v>Ephedra**</c:v>
                </c:pt>
                <c:pt idx="14">
                  <c:v>Eucommia**</c:v>
                </c:pt>
                <c:pt idx="15">
                  <c:v>Humulus</c:v>
                </c:pt>
                <c:pt idx="16">
                  <c:v>Hydrangea</c:v>
                </c:pt>
                <c:pt idx="17">
                  <c:v>Juglans</c:v>
                </c:pt>
                <c:pt idx="18">
                  <c:v>Koelreuteria</c:v>
                </c:pt>
                <c:pt idx="19">
                  <c:v>Parthenocissus</c:v>
                </c:pt>
                <c:pt idx="20">
                  <c:v>Picea*</c:v>
                </c:pt>
                <c:pt idx="21">
                  <c:v>Picea**</c:v>
                </c:pt>
                <c:pt idx="22">
                  <c:v>Pinus*</c:v>
                </c:pt>
                <c:pt idx="23">
                  <c:v>Platanus</c:v>
                </c:pt>
                <c:pt idx="24">
                  <c:v>Populus</c:v>
                </c:pt>
                <c:pt idx="25">
                  <c:v>Prunus</c:v>
                </c:pt>
                <c:pt idx="26">
                  <c:v>Pterocarya</c:v>
                </c:pt>
                <c:pt idx="27">
                  <c:v>Quercus</c:v>
                </c:pt>
                <c:pt idx="28">
                  <c:v>Rosa</c:v>
                </c:pt>
                <c:pt idx="29">
                  <c:v>Rubus</c:v>
                </c:pt>
                <c:pt idx="30">
                  <c:v>Salix*</c:v>
                </c:pt>
                <c:pt idx="31">
                  <c:v>Sambucus</c:v>
                </c:pt>
                <c:pt idx="32">
                  <c:v>Sequoia**</c:v>
                </c:pt>
                <c:pt idx="33">
                  <c:v>Smilax</c:v>
                </c:pt>
                <c:pt idx="34">
                  <c:v>Torreya</c:v>
                </c:pt>
                <c:pt idx="35">
                  <c:v>Vitis</c:v>
                </c:pt>
              </c:strCache>
            </c:strRef>
          </c:cat>
          <c:val>
            <c:numRef>
              <c:f>'Boyle Macro Corrected'!$C$3:$C$47</c:f>
              <c:numCache>
                <c:formatCode>General</c:formatCode>
                <c:ptCount val="36"/>
                <c:pt idx="0">
                  <c:v>-1.0</c:v>
                </c:pt>
                <c:pt idx="1">
                  <c:v>-6.9</c:v>
                </c:pt>
                <c:pt idx="2">
                  <c:v>4.0</c:v>
                </c:pt>
                <c:pt idx="3">
                  <c:v>-3.9</c:v>
                </c:pt>
                <c:pt idx="4">
                  <c:v>6.9</c:v>
                </c:pt>
                <c:pt idx="5">
                  <c:v>-8.9</c:v>
                </c:pt>
                <c:pt idx="6">
                  <c:v>8.6</c:v>
                </c:pt>
                <c:pt idx="7">
                  <c:v>3.6</c:v>
                </c:pt>
                <c:pt idx="8">
                  <c:v>9.3</c:v>
                </c:pt>
                <c:pt idx="9">
                  <c:v>8.4</c:v>
                </c:pt>
                <c:pt idx="10">
                  <c:v>1.8</c:v>
                </c:pt>
                <c:pt idx="11">
                  <c:v>5.4</c:v>
                </c:pt>
                <c:pt idx="12">
                  <c:v>10.0</c:v>
                </c:pt>
                <c:pt idx="13">
                  <c:v>5.4</c:v>
                </c:pt>
                <c:pt idx="14">
                  <c:v>3.4</c:v>
                </c:pt>
                <c:pt idx="15">
                  <c:v>-0.4</c:v>
                </c:pt>
                <c:pt idx="16">
                  <c:v>6.2</c:v>
                </c:pt>
                <c:pt idx="17">
                  <c:v>0.0</c:v>
                </c:pt>
                <c:pt idx="18">
                  <c:v>10.0</c:v>
                </c:pt>
                <c:pt idx="19">
                  <c:v>4.4</c:v>
                </c:pt>
                <c:pt idx="20">
                  <c:v>-5.8</c:v>
                </c:pt>
                <c:pt idx="21">
                  <c:v>-12.4</c:v>
                </c:pt>
                <c:pt idx="22">
                  <c:v>-5.8</c:v>
                </c:pt>
                <c:pt idx="23">
                  <c:v>6.6</c:v>
                </c:pt>
                <c:pt idx="24">
                  <c:v>-16.0</c:v>
                </c:pt>
                <c:pt idx="25">
                  <c:v>-12.0</c:v>
                </c:pt>
                <c:pt idx="26">
                  <c:v>3.9</c:v>
                </c:pt>
                <c:pt idx="27">
                  <c:v>-1.4</c:v>
                </c:pt>
                <c:pt idx="28">
                  <c:v>-10.7</c:v>
                </c:pt>
                <c:pt idx="29">
                  <c:v>-12.0</c:v>
                </c:pt>
                <c:pt idx="30">
                  <c:v>-5.9</c:v>
                </c:pt>
                <c:pt idx="31">
                  <c:v>-9.200000000000001</c:v>
                </c:pt>
                <c:pt idx="32">
                  <c:v>9.1</c:v>
                </c:pt>
                <c:pt idx="33">
                  <c:v>-1.1</c:v>
                </c:pt>
                <c:pt idx="34">
                  <c:v>7.3</c:v>
                </c:pt>
                <c:pt idx="35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'Boyle Macro Corrected'!$D$2</c:f>
              <c:strCache>
                <c:ptCount val="1"/>
                <c:pt idx="0">
                  <c:v>MATmax</c:v>
                </c:pt>
              </c:strCache>
            </c:strRef>
          </c:tx>
          <c:invertIfNegative val="0"/>
          <c:cat>
            <c:strRef>
              <c:f>'Boyle Macro Corrected'!$B$4:$B$47</c:f>
              <c:strCache>
                <c:ptCount val="36"/>
                <c:pt idx="0">
                  <c:v>Abies *</c:v>
                </c:pt>
                <c:pt idx="1">
                  <c:v>Abies**</c:v>
                </c:pt>
                <c:pt idx="2">
                  <c:v>Acer*</c:v>
                </c:pt>
                <c:pt idx="3">
                  <c:v>Acer**</c:v>
                </c:pt>
                <c:pt idx="4">
                  <c:v>Ailanthus</c:v>
                </c:pt>
                <c:pt idx="5">
                  <c:v>Amelanchier</c:v>
                </c:pt>
                <c:pt idx="6">
                  <c:v>Carya*</c:v>
                </c:pt>
                <c:pt idx="7">
                  <c:v>Carya**</c:v>
                </c:pt>
                <c:pt idx="8">
                  <c:v>Cercis</c:v>
                </c:pt>
                <c:pt idx="9">
                  <c:v>Cercocarpus</c:v>
                </c:pt>
                <c:pt idx="10">
                  <c:v>Chamaeocyparis</c:v>
                </c:pt>
                <c:pt idx="11">
                  <c:v>Crataegus</c:v>
                </c:pt>
                <c:pt idx="12">
                  <c:v>Ephedra*</c:v>
                </c:pt>
                <c:pt idx="13">
                  <c:v>Ephedra**</c:v>
                </c:pt>
                <c:pt idx="14">
                  <c:v>Eucommia**</c:v>
                </c:pt>
                <c:pt idx="15">
                  <c:v>Humulus</c:v>
                </c:pt>
                <c:pt idx="16">
                  <c:v>Hydrangea</c:v>
                </c:pt>
                <c:pt idx="17">
                  <c:v>Juglans</c:v>
                </c:pt>
                <c:pt idx="18">
                  <c:v>Koelreuteria</c:v>
                </c:pt>
                <c:pt idx="19">
                  <c:v>Parthenocissus</c:v>
                </c:pt>
                <c:pt idx="20">
                  <c:v>Picea*</c:v>
                </c:pt>
                <c:pt idx="21">
                  <c:v>Picea**</c:v>
                </c:pt>
                <c:pt idx="22">
                  <c:v>Pinus*</c:v>
                </c:pt>
                <c:pt idx="23">
                  <c:v>Platanus</c:v>
                </c:pt>
                <c:pt idx="24">
                  <c:v>Populus</c:v>
                </c:pt>
                <c:pt idx="25">
                  <c:v>Prunus</c:v>
                </c:pt>
                <c:pt idx="26">
                  <c:v>Pterocarya</c:v>
                </c:pt>
                <c:pt idx="27">
                  <c:v>Quercus</c:v>
                </c:pt>
                <c:pt idx="28">
                  <c:v>Rosa</c:v>
                </c:pt>
                <c:pt idx="29">
                  <c:v>Rubus</c:v>
                </c:pt>
                <c:pt idx="30">
                  <c:v>Salix*</c:v>
                </c:pt>
                <c:pt idx="31">
                  <c:v>Sambucus</c:v>
                </c:pt>
                <c:pt idx="32">
                  <c:v>Sequoia**</c:v>
                </c:pt>
                <c:pt idx="33">
                  <c:v>Smilax</c:v>
                </c:pt>
                <c:pt idx="34">
                  <c:v>Torreya</c:v>
                </c:pt>
                <c:pt idx="35">
                  <c:v>Vitis</c:v>
                </c:pt>
              </c:strCache>
            </c:strRef>
          </c:cat>
          <c:val>
            <c:numRef>
              <c:f>'Boyle Macro Corrected'!$D$3:$D$47</c:f>
            </c:numRef>
          </c:val>
        </c:ser>
        <c:ser>
          <c:idx val="2"/>
          <c:order val="2"/>
          <c:tx>
            <c:strRef>
              <c:f>'Boyle Macro Corrected'!$E$2</c:f>
              <c:strCache>
                <c:ptCount val="1"/>
                <c:pt idx="0">
                  <c:v>MATrange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5000"/>
              </a:schemeClr>
            </a:solidFill>
          </c:spPr>
          <c:invertIfNegative val="0"/>
          <c:cat>
            <c:strRef>
              <c:f>'Boyle Macro Corrected'!$B$4:$B$47</c:f>
              <c:strCache>
                <c:ptCount val="36"/>
                <c:pt idx="0">
                  <c:v>Abies *</c:v>
                </c:pt>
                <c:pt idx="1">
                  <c:v>Abies**</c:v>
                </c:pt>
                <c:pt idx="2">
                  <c:v>Acer*</c:v>
                </c:pt>
                <c:pt idx="3">
                  <c:v>Acer**</c:v>
                </c:pt>
                <c:pt idx="4">
                  <c:v>Ailanthus</c:v>
                </c:pt>
                <c:pt idx="5">
                  <c:v>Amelanchier</c:v>
                </c:pt>
                <c:pt idx="6">
                  <c:v>Carya*</c:v>
                </c:pt>
                <c:pt idx="7">
                  <c:v>Carya**</c:v>
                </c:pt>
                <c:pt idx="8">
                  <c:v>Cercis</c:v>
                </c:pt>
                <c:pt idx="9">
                  <c:v>Cercocarpus</c:v>
                </c:pt>
                <c:pt idx="10">
                  <c:v>Chamaeocyparis</c:v>
                </c:pt>
                <c:pt idx="11">
                  <c:v>Crataegus</c:v>
                </c:pt>
                <c:pt idx="12">
                  <c:v>Ephedra*</c:v>
                </c:pt>
                <c:pt idx="13">
                  <c:v>Ephedra**</c:v>
                </c:pt>
                <c:pt idx="14">
                  <c:v>Eucommia**</c:v>
                </c:pt>
                <c:pt idx="15">
                  <c:v>Humulus</c:v>
                </c:pt>
                <c:pt idx="16">
                  <c:v>Hydrangea</c:v>
                </c:pt>
                <c:pt idx="17">
                  <c:v>Juglans</c:v>
                </c:pt>
                <c:pt idx="18">
                  <c:v>Koelreuteria</c:v>
                </c:pt>
                <c:pt idx="19">
                  <c:v>Parthenocissus</c:v>
                </c:pt>
                <c:pt idx="20">
                  <c:v>Picea*</c:v>
                </c:pt>
                <c:pt idx="21">
                  <c:v>Picea**</c:v>
                </c:pt>
                <c:pt idx="22">
                  <c:v>Pinus*</c:v>
                </c:pt>
                <c:pt idx="23">
                  <c:v>Platanus</c:v>
                </c:pt>
                <c:pt idx="24">
                  <c:v>Populus</c:v>
                </c:pt>
                <c:pt idx="25">
                  <c:v>Prunus</c:v>
                </c:pt>
                <c:pt idx="26">
                  <c:v>Pterocarya</c:v>
                </c:pt>
                <c:pt idx="27">
                  <c:v>Quercus</c:v>
                </c:pt>
                <c:pt idx="28">
                  <c:v>Rosa</c:v>
                </c:pt>
                <c:pt idx="29">
                  <c:v>Rubus</c:v>
                </c:pt>
                <c:pt idx="30">
                  <c:v>Salix*</c:v>
                </c:pt>
                <c:pt idx="31">
                  <c:v>Sambucus</c:v>
                </c:pt>
                <c:pt idx="32">
                  <c:v>Sequoia**</c:v>
                </c:pt>
                <c:pt idx="33">
                  <c:v>Smilax</c:v>
                </c:pt>
                <c:pt idx="34">
                  <c:v>Torreya</c:v>
                </c:pt>
                <c:pt idx="35">
                  <c:v>Vitis</c:v>
                </c:pt>
              </c:strCache>
            </c:strRef>
          </c:cat>
          <c:val>
            <c:numRef>
              <c:f>'Boyle Macro Corrected'!$E$3:$E$47</c:f>
              <c:numCache>
                <c:formatCode>General</c:formatCode>
                <c:ptCount val="36"/>
                <c:pt idx="0">
                  <c:v>21.7</c:v>
                </c:pt>
                <c:pt idx="1">
                  <c:v>18.8</c:v>
                </c:pt>
                <c:pt idx="2">
                  <c:v>20.8</c:v>
                </c:pt>
                <c:pt idx="3">
                  <c:v>26.1</c:v>
                </c:pt>
                <c:pt idx="4">
                  <c:v>19.79999999999999</c:v>
                </c:pt>
                <c:pt idx="5">
                  <c:v>27.4</c:v>
                </c:pt>
                <c:pt idx="6">
                  <c:v>12.4</c:v>
                </c:pt>
                <c:pt idx="7">
                  <c:v>19.9</c:v>
                </c:pt>
                <c:pt idx="8">
                  <c:v>12.9</c:v>
                </c:pt>
                <c:pt idx="9">
                  <c:v>19.29999999999999</c:v>
                </c:pt>
                <c:pt idx="10">
                  <c:v>19.3</c:v>
                </c:pt>
                <c:pt idx="11">
                  <c:v>16.0</c:v>
                </c:pt>
                <c:pt idx="12">
                  <c:v>14.8</c:v>
                </c:pt>
                <c:pt idx="13">
                  <c:v>19.4</c:v>
                </c:pt>
                <c:pt idx="14">
                  <c:v>18.6</c:v>
                </c:pt>
                <c:pt idx="15">
                  <c:v>17.5</c:v>
                </c:pt>
                <c:pt idx="16">
                  <c:v>18.0</c:v>
                </c:pt>
                <c:pt idx="17">
                  <c:v>27.5</c:v>
                </c:pt>
                <c:pt idx="18">
                  <c:v>11.7</c:v>
                </c:pt>
                <c:pt idx="19">
                  <c:v>17.79999999999999</c:v>
                </c:pt>
                <c:pt idx="20">
                  <c:v>22.8</c:v>
                </c:pt>
                <c:pt idx="21">
                  <c:v>13.2</c:v>
                </c:pt>
                <c:pt idx="22">
                  <c:v>24.3</c:v>
                </c:pt>
                <c:pt idx="23">
                  <c:v>20.8</c:v>
                </c:pt>
                <c:pt idx="24">
                  <c:v>26.0</c:v>
                </c:pt>
                <c:pt idx="25">
                  <c:v>25.7</c:v>
                </c:pt>
                <c:pt idx="26">
                  <c:v>20.3</c:v>
                </c:pt>
                <c:pt idx="27">
                  <c:v>27.0</c:v>
                </c:pt>
                <c:pt idx="28">
                  <c:v>18.9</c:v>
                </c:pt>
                <c:pt idx="29">
                  <c:v>21.7</c:v>
                </c:pt>
                <c:pt idx="30">
                  <c:v>24.8</c:v>
                </c:pt>
                <c:pt idx="31">
                  <c:v>27.7</c:v>
                </c:pt>
                <c:pt idx="32">
                  <c:v>5.9</c:v>
                </c:pt>
                <c:pt idx="33">
                  <c:v>27.7</c:v>
                </c:pt>
                <c:pt idx="34">
                  <c:v>11.5</c:v>
                </c:pt>
                <c:pt idx="35">
                  <c:v>27.4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7788904"/>
        <c:axId val="2107785960"/>
      </c:barChart>
      <c:catAx>
        <c:axId val="2107788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2107785960"/>
        <c:crosses val="autoZero"/>
        <c:auto val="1"/>
        <c:lblAlgn val="ctr"/>
        <c:lblOffset val="100"/>
        <c:noMultiLvlLbl val="0"/>
      </c:catAx>
      <c:valAx>
        <c:axId val="2107785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7788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Relationship Id="rId2" Type="http://schemas.microsoft.com/office/2007/relationships/hdphoto" Target="../media/hdphoto6.wdp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0.13559</cdr:x>
      <cdr:y>0.34444</cdr:y>
    </cdr:from>
    <cdr:to>
      <cdr:x>0.21059</cdr:x>
      <cdr:y>0.37778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9852" y="2362200"/>
          <a:ext cx="6858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err="1" smtClean="0"/>
            <a:t>Cedrela</a:t>
          </a:r>
          <a:endParaRPr lang="en-US" sz="1100" b="1" dirty="0" smtClean="0"/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0.53559</cdr:x>
      <cdr:y>0.3</cdr:y>
    </cdr:from>
    <cdr:to>
      <cdr:x>0.54781</cdr:x>
      <cdr:y>0.34444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0" b="100000" l="5556" r="91667"/>
                  </a14:imgEffect>
                </a14:imgLayer>
              </a14:imgProps>
            </a:ext>
          </a:extLst>
        </a:blip>
        <a:srcRect xmlns:a="http://schemas.openxmlformats.org/drawingml/2006/main" l="14131" t="6661" r="29795"/>
        <a:stretch xmlns:a="http://schemas.openxmlformats.org/drawingml/2006/main"/>
      </cdr:blipFill>
      <cdr:spPr>
        <a:xfrm xmlns:a="http://schemas.openxmlformats.org/drawingml/2006/main" flipH="1">
          <a:off x="4897452" y="2057400"/>
          <a:ext cx="111730" cy="3048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0.23559</cdr:x>
      <cdr:y>0.31111</cdr:y>
    </cdr:from>
    <cdr:to>
      <cdr:x>0.24781</cdr:x>
      <cdr:y>0.35556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0" b="100000" l="5556" r="91667"/>
                  </a14:imgEffect>
                </a14:imgLayer>
              </a14:imgProps>
            </a:ext>
          </a:extLst>
        </a:blip>
        <a:srcRect xmlns:a="http://schemas.openxmlformats.org/drawingml/2006/main" l="14131" t="6661" r="29795"/>
        <a:stretch xmlns:a="http://schemas.openxmlformats.org/drawingml/2006/main"/>
      </cdr:blipFill>
      <cdr:spPr>
        <a:xfrm xmlns:a="http://schemas.openxmlformats.org/drawingml/2006/main" flipH="1">
          <a:off x="2154252" y="2133600"/>
          <a:ext cx="111730" cy="3048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0.16059</cdr:x>
      <cdr:y>0.3</cdr:y>
    </cdr:from>
    <cdr:to>
      <cdr:x>0.17281</cdr:x>
      <cdr:y>0.34444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0" b="100000" l="5556" r="91667"/>
                  </a14:imgEffect>
                </a14:imgLayer>
              </a14:imgProps>
            </a:ext>
          </a:extLst>
        </a:blip>
        <a:srcRect xmlns:a="http://schemas.openxmlformats.org/drawingml/2006/main" l="14131" t="6661" r="29795"/>
        <a:stretch xmlns:a="http://schemas.openxmlformats.org/drawingml/2006/main"/>
      </cdr:blipFill>
      <cdr:spPr>
        <a:xfrm xmlns:a="http://schemas.openxmlformats.org/drawingml/2006/main" flipH="1">
          <a:off x="1468452" y="2057400"/>
          <a:ext cx="111730" cy="3048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0.20226</cdr:x>
      <cdr:y>0.34444</cdr:y>
    </cdr:from>
    <cdr:to>
      <cdr:x>0.30226</cdr:x>
      <cdr:y>0.37778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849452" y="2362200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err="1" smtClean="0"/>
            <a:t>Colubrina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0.50226</cdr:x>
      <cdr:y>0.34444</cdr:y>
    </cdr:from>
    <cdr:to>
      <cdr:x>0.60226</cdr:x>
      <cdr:y>0.37778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592652" y="2362200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err="1" smtClean="0"/>
            <a:t>Oreopanax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0.24393</cdr:x>
      <cdr:y>0.82222</cdr:y>
    </cdr:from>
    <cdr:to>
      <cdr:x>0.39393</cdr:x>
      <cdr:y>0.88889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30452" y="5638800"/>
          <a:ext cx="13716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Outlier taxa</a:t>
          </a:r>
          <a:endParaRPr lang="en-US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0.16639</cdr:x>
      <cdr:y>0.33889</cdr:y>
    </cdr:from>
    <cdr:to>
      <cdr:x>0.24139</cdr:x>
      <cdr:y>0.37222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1430" y="2324101"/>
          <a:ext cx="6858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err="1" smtClean="0"/>
            <a:t>Cedrela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0.24555</cdr:x>
      <cdr:y>0.35556</cdr:y>
    </cdr:from>
    <cdr:to>
      <cdr:x>0.34555</cdr:x>
      <cdr:y>0.38889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45330" y="2438401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err="1" smtClean="0"/>
            <a:t>Colubrina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0.48333</cdr:x>
      <cdr:y>0.34424</cdr:y>
    </cdr:from>
    <cdr:to>
      <cdr:x>0.58333</cdr:x>
      <cdr:y>0.37757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419600" y="236077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err="1" smtClean="0"/>
            <a:t>Oreopanax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0.325</cdr:x>
      <cdr:y>0.82222</cdr:y>
    </cdr:from>
    <cdr:to>
      <cdr:x>0.45</cdr:x>
      <cdr:y>0.88889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971800" y="5638800"/>
          <a:ext cx="11430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Outlier taxa</a:t>
          </a:r>
          <a:endParaRPr lang="en-US" sz="1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0.39167</cdr:x>
      <cdr:y>0.3</cdr:y>
    </cdr:from>
    <cdr:to>
      <cdr:x>0.49167</cdr:x>
      <cdr:y>0.36667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81400" y="2057400"/>
          <a:ext cx="914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</cdr:x>
      <cdr:y>0.28993</cdr:y>
    </cdr:from>
    <cdr:to>
      <cdr:x>0.68333</cdr:x>
      <cdr:y>0.36771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00400" y="1988306"/>
          <a:ext cx="3048000" cy="5334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40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</cdr:x>
      <cdr:y>0.32222</cdr:y>
    </cdr:from>
    <cdr:to>
      <cdr:x>0.98333</cdr:x>
      <cdr:y>0.35556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57200" y="2209801"/>
          <a:ext cx="8534369" cy="2286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15000"/>
          </a:schemeClr>
        </a:solidFill>
        <a:ln xmlns:a="http://schemas.openxmlformats.org/drawingml/2006/main" w="38100" cmpd="sng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0.35</cdr:x>
      <cdr:y>0.28889</cdr:y>
    </cdr:from>
    <cdr:to>
      <cdr:x>0.68333</cdr:x>
      <cdr:y>0.37777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00400" y="1981200"/>
          <a:ext cx="3047969" cy="609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000" b="1" dirty="0" smtClean="0"/>
            <a:t>15.7-17.5°C</a:t>
          </a:r>
        </a:p>
        <a:p xmlns:a="http://schemas.openxmlformats.org/drawingml/2006/main">
          <a:endParaRPr lang="en-US" sz="40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0.225</cdr:x>
      <cdr:y>0.58974</cdr:y>
    </cdr:from>
    <cdr:to>
      <cdr:x>0.34167</cdr:x>
      <cdr:y>0.66667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57400" y="3505200"/>
          <a:ext cx="10668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Current study</a:t>
          </a:r>
          <a:endParaRPr lang="en-US" sz="14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0.225</cdr:x>
      <cdr:y>0.58974</cdr:y>
    </cdr:from>
    <cdr:to>
      <cdr:x>0.34167</cdr:x>
      <cdr:y>0.66667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57400" y="3505200"/>
          <a:ext cx="10668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Current study</a:t>
          </a:r>
          <a:endParaRPr lang="en-US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B4F5E-CCD6-4F84-9DD1-7C094DBA946F}" type="datetimeFigureOut">
              <a:rPr lang="en-US" smtClean="0"/>
              <a:t>11/3/14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1474B-CCD3-43AA-82A7-763FB9444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50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9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FoF</a:t>
            </a:r>
            <a:r>
              <a:rPr lang="en-US" dirty="0" smtClean="0"/>
              <a:t> All Taxa</a:t>
            </a:r>
            <a:r>
              <a:rPr lang="en-US" baseline="0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Cedrela</a:t>
            </a:r>
            <a:r>
              <a:rPr lang="en-US" dirty="0" smtClean="0"/>
              <a:t>, </a:t>
            </a:r>
            <a:r>
              <a:rPr lang="en-US" dirty="0" err="1" smtClean="0"/>
              <a:t>Colubrina</a:t>
            </a:r>
            <a:r>
              <a:rPr lang="en-US" dirty="0" smtClean="0"/>
              <a:t>, </a:t>
            </a:r>
            <a:r>
              <a:rPr lang="en-US" dirty="0" err="1" smtClean="0"/>
              <a:t>Oreopanax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20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FoF</a:t>
            </a:r>
            <a:r>
              <a:rPr lang="en-US" baseline="0" dirty="0" smtClean="0"/>
              <a:t> Macro All Taxa (</a:t>
            </a:r>
            <a:r>
              <a:rPr lang="en-US" baseline="0" dirty="0" err="1" smtClean="0"/>
              <a:t>Cedrela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Colubrina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Oreopanax</a:t>
            </a:r>
            <a:r>
              <a:rPr lang="en-US" baseline="0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7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FoF</a:t>
            </a:r>
            <a:r>
              <a:rPr lang="en-US" dirty="0" smtClean="0"/>
              <a:t> Macro No </a:t>
            </a:r>
            <a:r>
              <a:rPr lang="en-US" dirty="0" smtClean="0"/>
              <a:t>Outliers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79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FoF</a:t>
            </a:r>
            <a:r>
              <a:rPr lang="en-US" dirty="0" smtClean="0"/>
              <a:t> Pollen All Taxa/No</a:t>
            </a:r>
            <a:r>
              <a:rPr lang="en-US" baseline="0" dirty="0" smtClean="0"/>
              <a:t> Outliers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45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Bouchal</a:t>
            </a:r>
            <a:r>
              <a:rPr lang="en-US" dirty="0" smtClean="0"/>
              <a:t> </a:t>
            </a:r>
            <a:r>
              <a:rPr lang="en-US" dirty="0" smtClean="0"/>
              <a:t>Pollen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5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Boyle All Taxa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00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Boyle Macro All Taxa/No Outliers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54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Boyle Pollen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45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32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64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5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Grouped by fossil type</a:t>
            </a:r>
          </a:p>
          <a:p>
            <a:r>
              <a:rPr lang="en-US" dirty="0" smtClean="0"/>
              <a:t>Best</a:t>
            </a:r>
            <a:r>
              <a:rPr lang="en-US" baseline="0" dirty="0" smtClean="0"/>
              <a:t> viewed as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11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Group </a:t>
            </a:r>
            <a:r>
              <a:rPr lang="en-US" dirty="0" smtClean="0"/>
              <a:t>by </a:t>
            </a:r>
            <a:r>
              <a:rPr lang="en-US" dirty="0" smtClean="0"/>
              <a:t>method</a:t>
            </a:r>
          </a:p>
          <a:p>
            <a:r>
              <a:rPr lang="en-US" dirty="0" smtClean="0"/>
              <a:t>Best viewed as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11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33A03-9BA1-B64D-B7B5-43DAFAD747C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31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87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8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1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21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0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1474B-CCD3-43AA-82A7-763FB94448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5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F9683A0-7026-4F11-B2AA-F60ECED0BB1E}" type="datetimeFigureOut">
              <a:rPr lang="en-US" smtClean="0"/>
              <a:t>11/3/14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21A751B-E8D6-443B-9B2C-66757AB7E6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5.png"/><Relationship Id="rId5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2.wdp"/><Relationship Id="rId5" Type="http://schemas.openxmlformats.org/officeDocument/2006/relationships/image" Target="../media/image6.png"/><Relationship Id="rId6" Type="http://schemas.microsoft.com/office/2007/relationships/hdphoto" Target="../media/hdphoto3.wdp"/><Relationship Id="rId7" Type="http://schemas.openxmlformats.org/officeDocument/2006/relationships/image" Target="../media/image7.png"/><Relationship Id="rId8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50" y="-13530"/>
            <a:ext cx="9165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56000"/>
            </a:schemeClr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95400"/>
            <a:ext cx="8305800" cy="2667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Coexistence climate analysis of the late Eocene Florissant flora, Colorado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7772400" cy="17526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b="1" dirty="0" err="1" smtClean="0"/>
              <a:t>Aly</a:t>
            </a:r>
            <a:r>
              <a:rPr lang="en-US" b="1" dirty="0" smtClean="0"/>
              <a:t> Baumgartner</a:t>
            </a:r>
          </a:p>
          <a:p>
            <a:pPr algn="ctr"/>
            <a:r>
              <a:rPr lang="en-US" i="1" dirty="0" err="1" smtClean="0"/>
              <a:t>GeoCorps</a:t>
            </a:r>
            <a:r>
              <a:rPr lang="en-US" i="1" dirty="0" smtClean="0"/>
              <a:t> Intern</a:t>
            </a:r>
          </a:p>
          <a:p>
            <a:pPr algn="ctr"/>
            <a:endParaRPr lang="en-US" i="1" dirty="0" smtClean="0"/>
          </a:p>
          <a:p>
            <a:pPr algn="ctr"/>
            <a:r>
              <a:rPr lang="en-US" b="1" dirty="0" smtClean="0"/>
              <a:t>Herb Meyer</a:t>
            </a:r>
          </a:p>
          <a:p>
            <a:pPr algn="ctr"/>
            <a:r>
              <a:rPr lang="en-US" i="1" dirty="0" smtClean="0"/>
              <a:t>Paleontologist Florissant Fossil Beds NM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2370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1"/>
          </a:xfrm>
        </p:spPr>
        <p:txBody>
          <a:bodyPr/>
          <a:lstStyle/>
          <a:p>
            <a:r>
              <a:rPr lang="en-US" i="1" dirty="0" smtClean="0"/>
              <a:t>Evolutionary trends and ecological differentiation in early Cenozoic </a:t>
            </a:r>
            <a:r>
              <a:rPr lang="en-US" i="1" dirty="0" err="1" smtClean="0"/>
              <a:t>Fagaceae</a:t>
            </a:r>
            <a:r>
              <a:rPr lang="en-US" i="1" dirty="0" smtClean="0"/>
              <a:t> of western North America</a:t>
            </a:r>
          </a:p>
          <a:p>
            <a:r>
              <a:rPr lang="en-US" dirty="0" smtClean="0"/>
              <a:t>Johannes </a:t>
            </a:r>
            <a:r>
              <a:rPr lang="en-US" dirty="0" err="1" smtClean="0"/>
              <a:t>Bouchal</a:t>
            </a:r>
            <a:r>
              <a:rPr lang="en-US" dirty="0" smtClean="0"/>
              <a:t>, </a:t>
            </a:r>
            <a:r>
              <a:rPr lang="en-US" dirty="0" err="1" smtClean="0"/>
              <a:t>Reinhard</a:t>
            </a:r>
            <a:r>
              <a:rPr lang="en-US" dirty="0" smtClean="0"/>
              <a:t> </a:t>
            </a:r>
            <a:r>
              <a:rPr lang="en-US" dirty="0" err="1" smtClean="0"/>
              <a:t>Zetter</a:t>
            </a:r>
            <a:r>
              <a:rPr lang="en-US" dirty="0" smtClean="0"/>
              <a:t>, </a:t>
            </a:r>
            <a:r>
              <a:rPr lang="en-US" dirty="0" err="1" smtClean="0"/>
              <a:t>Fridgeir</a:t>
            </a:r>
            <a:r>
              <a:rPr lang="en-US" dirty="0" smtClean="0"/>
              <a:t> </a:t>
            </a:r>
            <a:r>
              <a:rPr lang="en-US" dirty="0" err="1" smtClean="0"/>
              <a:t>Grimsson</a:t>
            </a:r>
            <a:r>
              <a:rPr lang="en-US" dirty="0" smtClean="0"/>
              <a:t>, and Thomas </a:t>
            </a:r>
            <a:r>
              <a:rPr lang="en-US" dirty="0" err="1" smtClean="0"/>
              <a:t>Denk</a:t>
            </a:r>
            <a:r>
              <a:rPr lang="en-US" dirty="0" smtClean="0"/>
              <a:t>, 2014</a:t>
            </a:r>
          </a:p>
          <a:p>
            <a:endParaRPr lang="en-US" dirty="0" smtClean="0"/>
          </a:p>
          <a:p>
            <a:r>
              <a:rPr lang="en-US" dirty="0" smtClean="0"/>
              <a:t>Pollen sample from single stratigraphic unit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83572"/>
            <a:ext cx="3822700" cy="237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Bouchal</a:t>
            </a:r>
            <a:r>
              <a:rPr lang="en-US" dirty="0" smtClean="0"/>
              <a:t> et al.,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3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1"/>
          </a:xfrm>
        </p:spPr>
        <p:txBody>
          <a:bodyPr/>
          <a:lstStyle/>
          <a:p>
            <a:r>
              <a:rPr lang="en-US" i="1" dirty="0"/>
              <a:t>Higher taxa as </a:t>
            </a:r>
            <a:r>
              <a:rPr lang="en-US" i="1" dirty="0" err="1"/>
              <a:t>paleoecological</a:t>
            </a:r>
            <a:r>
              <a:rPr lang="en-US" i="1" dirty="0"/>
              <a:t> and </a:t>
            </a:r>
            <a:r>
              <a:rPr lang="en-US" i="1" dirty="0" err="1"/>
              <a:t>paleoclimatic</a:t>
            </a:r>
            <a:r>
              <a:rPr lang="en-US" i="1" dirty="0"/>
              <a:t> indicators: A search for the modern analog of the Florissant fossil </a:t>
            </a:r>
            <a:r>
              <a:rPr lang="en-US" i="1" dirty="0" smtClean="0"/>
              <a:t>flora</a:t>
            </a:r>
            <a:endParaRPr lang="en-US" dirty="0" smtClean="0"/>
          </a:p>
          <a:p>
            <a:r>
              <a:rPr lang="en-US" dirty="0" smtClean="0"/>
              <a:t>Brad Boyle, Herb Meyer, Brian </a:t>
            </a:r>
            <a:r>
              <a:rPr lang="en-US" dirty="0" err="1" smtClean="0"/>
              <a:t>Enquist</a:t>
            </a:r>
            <a:r>
              <a:rPr lang="en-US" dirty="0" smtClean="0"/>
              <a:t>, Silvia Salas, 2008</a:t>
            </a:r>
          </a:p>
          <a:p>
            <a:pPr lvl="1"/>
            <a:r>
              <a:rPr lang="en-US" dirty="0" smtClean="0"/>
              <a:t>Taxa evaluated by Estella Leopold, Steven Manchester and Herb Meyer</a:t>
            </a:r>
          </a:p>
          <a:p>
            <a:r>
              <a:rPr lang="en-US" dirty="0" smtClean="0"/>
              <a:t>List of “confidently recorded” plant taxa</a:t>
            </a:r>
          </a:p>
          <a:p>
            <a:pPr lvl="1"/>
            <a:r>
              <a:rPr lang="en-US" dirty="0" smtClean="0"/>
              <a:t>Pollen and macrofossils</a:t>
            </a:r>
          </a:p>
          <a:p>
            <a:r>
              <a:rPr lang="en-US" dirty="0" smtClean="0"/>
              <a:t>Represent all stratigraphic units, undifferentiated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(Boyle et al., 2008)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7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7293021"/>
              </p:ext>
            </p:extLst>
          </p:nvPr>
        </p:nvGraphicFramePr>
        <p:xfrm>
          <a:off x="-20652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Fossils of Florissant: Macrofossil/Pollen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371600" y="5791200"/>
            <a:ext cx="838200" cy="0"/>
          </a:xfrm>
          <a:prstGeom prst="line">
            <a:avLst/>
          </a:prstGeom>
          <a:ln w="381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03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46832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Fossils of Florissant: Macrofossil Taxa</a:t>
            </a:r>
            <a:endParaRPr lang="en-US" sz="3200" dirty="0"/>
          </a:p>
        </p:txBody>
      </p:sp>
      <p:pic>
        <p:nvPicPr>
          <p:cNvPr id="4" name="chart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56" r="91667"/>
                    </a14:imgEffect>
                  </a14:imgLayer>
                </a14:imgProps>
              </a:ext>
            </a:extLst>
          </a:blip>
          <a:srcRect l="14131" t="6661" r="29795"/>
          <a:stretch/>
        </p:blipFill>
        <p:spPr>
          <a:xfrm flipH="1">
            <a:off x="1752600" y="2057400"/>
            <a:ext cx="111730" cy="304801"/>
          </a:xfrm>
          <a:prstGeom prst="rect">
            <a:avLst/>
          </a:prstGeom>
        </p:spPr>
      </p:pic>
      <p:pic>
        <p:nvPicPr>
          <p:cNvPr id="5" name="chart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56" r="91667"/>
                    </a14:imgEffect>
                  </a14:imgLayer>
                </a14:imgProps>
              </a:ext>
            </a:extLst>
          </a:blip>
          <a:srcRect l="14131" t="6661" r="29795"/>
          <a:stretch/>
        </p:blipFill>
        <p:spPr>
          <a:xfrm flipH="1">
            <a:off x="2590800" y="2133600"/>
            <a:ext cx="111730" cy="304801"/>
          </a:xfrm>
          <a:prstGeom prst="rect">
            <a:avLst/>
          </a:prstGeom>
        </p:spPr>
      </p:pic>
      <p:pic>
        <p:nvPicPr>
          <p:cNvPr id="6" name="chart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556" r="91667"/>
                    </a14:imgEffect>
                  </a14:imgLayer>
                </a14:imgProps>
              </a:ext>
            </a:extLst>
          </a:blip>
          <a:srcRect l="14131" t="6661" r="29795"/>
          <a:stretch/>
        </p:blipFill>
        <p:spPr>
          <a:xfrm flipH="1">
            <a:off x="4820935" y="2055975"/>
            <a:ext cx="111730" cy="3048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828800" y="5791200"/>
            <a:ext cx="1066800" cy="0"/>
          </a:xfrm>
          <a:prstGeom prst="line">
            <a:avLst/>
          </a:prstGeom>
          <a:ln w="381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82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060974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456487" y="2300935"/>
            <a:ext cx="8538673" cy="381000"/>
          </a:xfrm>
          <a:prstGeom prst="rect">
            <a:avLst/>
          </a:prstGeom>
          <a:solidFill>
            <a:schemeClr val="accent2">
              <a:alpha val="15000"/>
            </a:schemeClr>
          </a:solidFill>
          <a:ln w="3810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Fossils of Florissant: Macrofossil No Outliers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2133600"/>
            <a:ext cx="3254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14.4-17.6</a:t>
            </a:r>
            <a:r>
              <a:rPr lang="en-US" sz="4000" b="1" dirty="0"/>
              <a:t>°C</a:t>
            </a:r>
          </a:p>
        </p:txBody>
      </p:sp>
    </p:spTree>
    <p:extLst>
      <p:ext uri="{BB962C8B-B14F-4D97-AF65-F5344CB8AC3E}">
        <p14:creationId xmlns:p14="http://schemas.microsoft.com/office/powerpoint/2010/main" val="175223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92665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424441" y="2057400"/>
            <a:ext cx="8534400" cy="457200"/>
          </a:xfrm>
          <a:prstGeom prst="rect">
            <a:avLst/>
          </a:prstGeom>
          <a:solidFill>
            <a:schemeClr val="accent2">
              <a:alpha val="1500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Fossils of Florissant: Pollen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1905000"/>
            <a:ext cx="3249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15.7-19.4</a:t>
            </a:r>
            <a:r>
              <a:rPr lang="en-US" sz="4000" b="1" dirty="0"/>
              <a:t>°C</a:t>
            </a:r>
          </a:p>
        </p:txBody>
      </p:sp>
    </p:spTree>
    <p:extLst>
      <p:ext uri="{BB962C8B-B14F-4D97-AF65-F5344CB8AC3E}">
        <p14:creationId xmlns:p14="http://schemas.microsoft.com/office/powerpoint/2010/main" val="372302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704778"/>
              </p:ext>
            </p:extLst>
          </p:nvPr>
        </p:nvGraphicFramePr>
        <p:xfrm>
          <a:off x="0" y="628650"/>
          <a:ext cx="9144000" cy="622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450791" y="2047697"/>
            <a:ext cx="8534400" cy="285394"/>
          </a:xfrm>
          <a:prstGeom prst="rect">
            <a:avLst/>
          </a:prstGeom>
          <a:solidFill>
            <a:schemeClr val="accent2">
              <a:alpha val="1500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/>
              <a:t>Bouchal</a:t>
            </a:r>
            <a:r>
              <a:rPr lang="en-US" sz="3200" dirty="0" smtClean="0"/>
              <a:t> et al.: Pollen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270191" y="18288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17-19.4</a:t>
            </a:r>
            <a:r>
              <a:rPr lang="en-US" sz="4000" b="1" dirty="0"/>
              <a:t>°C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1897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6791050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Boyle et al.: Macrofossil and Pollen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38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21678"/>
              </p:ext>
            </p:extLst>
          </p:nvPr>
        </p:nvGraphicFramePr>
        <p:xfrm>
          <a:off x="0" y="533400"/>
          <a:ext cx="91440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" y="2209800"/>
            <a:ext cx="8534400" cy="762000"/>
          </a:xfrm>
          <a:prstGeom prst="rect">
            <a:avLst/>
          </a:prstGeom>
          <a:solidFill>
            <a:schemeClr val="accent2">
              <a:alpha val="15000"/>
            </a:schemeClr>
          </a:solidFill>
          <a:ln w="381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Boyle et al.: Macrofossil Taxa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2209800"/>
            <a:ext cx="3249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10.6-17.5</a:t>
            </a:r>
            <a:r>
              <a:rPr lang="en-US" sz="4000" b="1" dirty="0"/>
              <a:t>°</a:t>
            </a:r>
            <a:r>
              <a:rPr lang="en-US" sz="4000" b="1" dirty="0" smtClean="0"/>
              <a:t>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5777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065679"/>
              </p:ext>
            </p:extLst>
          </p:nvPr>
        </p:nvGraphicFramePr>
        <p:xfrm>
          <a:off x="0" y="533400"/>
          <a:ext cx="9144000" cy="6324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" y="1981200"/>
            <a:ext cx="8610600" cy="457200"/>
          </a:xfrm>
          <a:prstGeom prst="rect">
            <a:avLst/>
          </a:prstGeom>
          <a:solidFill>
            <a:schemeClr val="accent2">
              <a:alpha val="15000"/>
            </a:schemeClr>
          </a:solidFill>
          <a:ln w="381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Boyle et al.: Pollen Taxa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1828800"/>
            <a:ext cx="3249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15.7-19.4°C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8962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1"/>
          </a:xfrm>
        </p:spPr>
        <p:txBody>
          <a:bodyPr/>
          <a:lstStyle/>
          <a:p>
            <a:r>
              <a:rPr lang="en-US" dirty="0" smtClean="0"/>
              <a:t>34.07 ± 0.10 Ma</a:t>
            </a:r>
          </a:p>
          <a:p>
            <a:pPr lvl="1"/>
            <a:r>
              <a:rPr lang="en-US" dirty="0" smtClean="0"/>
              <a:t>Late Eocene</a:t>
            </a:r>
          </a:p>
          <a:p>
            <a:r>
              <a:rPr lang="en-US" dirty="0" smtClean="0"/>
              <a:t>Lake Florissant </a:t>
            </a:r>
          </a:p>
          <a:p>
            <a:r>
              <a:rPr lang="en-US" dirty="0" smtClean="0"/>
              <a:t>Plant fossils</a:t>
            </a:r>
          </a:p>
          <a:p>
            <a:pPr lvl="1"/>
            <a:r>
              <a:rPr lang="en-US" dirty="0" smtClean="0"/>
              <a:t>~140-150 plant species</a:t>
            </a:r>
          </a:p>
          <a:p>
            <a:pPr lvl="2"/>
            <a:r>
              <a:rPr lang="en-US" dirty="0" smtClean="0"/>
              <a:t>7 extinct genera, all families extant</a:t>
            </a:r>
          </a:p>
          <a:p>
            <a:pPr lvl="1"/>
            <a:r>
              <a:rPr lang="en-US" dirty="0" smtClean="0"/>
              <a:t>Mixed broadleaved deciduous/broadleaved evergreen/ coniferous forest</a:t>
            </a:r>
          </a:p>
          <a:p>
            <a:r>
              <a:rPr lang="en-US" dirty="0" smtClean="0"/>
              <a:t>Insect, vertebrate fossils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Florissant Fossil Beds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44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605" y="685800"/>
            <a:ext cx="3347936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6553200" y="1676400"/>
            <a:ext cx="91440" cy="91440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4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Boyle et al.: Macrofossil Supplemental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75813"/>
              </p:ext>
            </p:extLst>
          </p:nvPr>
        </p:nvGraphicFramePr>
        <p:xfrm>
          <a:off x="0" y="533400"/>
          <a:ext cx="91440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475004" y="2688720"/>
            <a:ext cx="8534400" cy="388121"/>
          </a:xfrm>
          <a:prstGeom prst="rect">
            <a:avLst/>
          </a:prstGeom>
          <a:solidFill>
            <a:schemeClr val="accent2">
              <a:alpha val="15000"/>
            </a:schemeClr>
          </a:solidFill>
          <a:ln w="381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7944"/>
            <a:ext cx="5867400" cy="365125"/>
          </a:xfrm>
        </p:spPr>
        <p:txBody>
          <a:bodyPr/>
          <a:lstStyle/>
          <a:p>
            <a:r>
              <a:rPr lang="en-US" dirty="0" smtClean="0"/>
              <a:t>*Atlas of Woody Plants in China **Relations Between Climatic Parameters and Distributions of Trees and Shrubs, North America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52800" y="2514600"/>
            <a:ext cx="2762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10-13.2</a:t>
            </a:r>
            <a:r>
              <a:rPr lang="en-US" sz="4000" b="1" dirty="0"/>
              <a:t>°</a:t>
            </a:r>
            <a:r>
              <a:rPr lang="en-US" sz="4000" b="1" dirty="0" smtClean="0"/>
              <a:t>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3335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1"/>
          </a:xfrm>
        </p:spPr>
        <p:txBody>
          <a:bodyPr/>
          <a:lstStyle/>
          <a:p>
            <a:r>
              <a:rPr lang="en-US" dirty="0" smtClean="0"/>
              <a:t>High-elevation </a:t>
            </a:r>
            <a:r>
              <a:rPr lang="en-US" dirty="0" err="1" smtClean="0"/>
              <a:t>paleo</a:t>
            </a:r>
            <a:r>
              <a:rPr lang="en-US" dirty="0" smtClean="0"/>
              <a:t> pollen assemblages problematic</a:t>
            </a:r>
          </a:p>
          <a:p>
            <a:pPr lvl="1"/>
            <a:r>
              <a:rPr lang="en-US" dirty="0" smtClean="0"/>
              <a:t>Likely to have warm, low elevation pollen influx</a:t>
            </a:r>
          </a:p>
          <a:p>
            <a:pPr lvl="1"/>
            <a:r>
              <a:rPr lang="en-US" dirty="0" smtClean="0"/>
              <a:t>Less likely to have cool, high elevation pollen influx</a:t>
            </a:r>
          </a:p>
          <a:p>
            <a:pPr lvl="1"/>
            <a:r>
              <a:rPr lang="en-US" dirty="0" smtClean="0"/>
              <a:t>Taxa such as </a:t>
            </a:r>
            <a:r>
              <a:rPr lang="en-US" i="1" dirty="0" smtClean="0"/>
              <a:t>Ephedra</a:t>
            </a:r>
            <a:r>
              <a:rPr lang="en-US" dirty="0" smtClean="0"/>
              <a:t> can disperse &gt;1,000 km</a:t>
            </a:r>
          </a:p>
          <a:p>
            <a:r>
              <a:rPr lang="en-US" dirty="0" smtClean="0"/>
              <a:t>Pollen reconstructions tend to be warmer and wetter than those with macrofossils</a:t>
            </a:r>
          </a:p>
          <a:p>
            <a:pPr lvl="1"/>
            <a:r>
              <a:rPr lang="en-US" dirty="0" smtClean="0"/>
              <a:t>Macrofossil reconstructions preferred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Pollen 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(Maher, 1964; </a:t>
            </a:r>
            <a:r>
              <a:rPr lang="en-US" dirty="0" err="1" smtClean="0"/>
              <a:t>Ortu</a:t>
            </a:r>
            <a:r>
              <a:rPr lang="en-US" dirty="0" smtClean="0"/>
              <a:t> et al., 2006)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019" r="12643" b="6307"/>
          <a:stretch/>
        </p:blipFill>
        <p:spPr bwMode="auto">
          <a:xfrm>
            <a:off x="5291983" y="4191000"/>
            <a:ext cx="3852017" cy="237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10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Comparisons to previous studies</a:t>
            </a:r>
            <a:endParaRPr lang="en-US" sz="3200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81970"/>
              </p:ext>
            </p:extLst>
          </p:nvPr>
        </p:nvGraphicFramePr>
        <p:xfrm>
          <a:off x="0" y="91440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/>
          <p:nvPr/>
        </p:nvSpPr>
        <p:spPr>
          <a:xfrm>
            <a:off x="1066800" y="1143000"/>
            <a:ext cx="2438400" cy="2057400"/>
          </a:xfrm>
          <a:prstGeom prst="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600200" y="4419600"/>
            <a:ext cx="304800" cy="304800"/>
          </a:xfrm>
          <a:prstGeom prst="rect">
            <a:avLst/>
          </a:prstGeom>
          <a:ln w="57150" cmpd="sng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0" y="3962400"/>
            <a:ext cx="1578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Macrofossils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81400" y="3581400"/>
            <a:ext cx="85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Pollen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876800" y="1371600"/>
            <a:ext cx="4038600" cy="19812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19600" y="1447800"/>
            <a:ext cx="3810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81200" y="1219200"/>
            <a:ext cx="609600" cy="838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0" y="1219200"/>
            <a:ext cx="228600" cy="76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19200" y="1524000"/>
            <a:ext cx="533400" cy="1600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95600" y="1600200"/>
            <a:ext cx="76200" cy="1447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5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Comparisons to previous studies</a:t>
            </a:r>
            <a:endParaRPr lang="en-US" sz="3200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295115"/>
              </p:ext>
            </p:extLst>
          </p:nvPr>
        </p:nvGraphicFramePr>
        <p:xfrm>
          <a:off x="0" y="91440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/>
          <p:nvPr/>
        </p:nvSpPr>
        <p:spPr>
          <a:xfrm>
            <a:off x="1066800" y="1143000"/>
            <a:ext cx="2438400" cy="2057400"/>
          </a:xfrm>
          <a:prstGeom prst="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600200" y="4419600"/>
            <a:ext cx="304800" cy="304800"/>
          </a:xfrm>
          <a:prstGeom prst="rect">
            <a:avLst/>
          </a:prstGeom>
          <a:ln w="57150" cmpd="sng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81400" y="3429000"/>
            <a:ext cx="9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WAPLS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3581400"/>
            <a:ext cx="311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CLAMP/Leaf physiognomy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15240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NLR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67600" y="1371600"/>
            <a:ext cx="1447800" cy="1981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57800" y="2209800"/>
            <a:ext cx="19812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19600" y="1447800"/>
            <a:ext cx="762000" cy="685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57600" y="1447800"/>
            <a:ext cx="685800" cy="1219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26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3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14400"/>
            <a:ext cx="8042276" cy="50292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Precision and accuracy of climate data matter!</a:t>
            </a:r>
          </a:p>
          <a:p>
            <a:r>
              <a:rPr lang="en-US" sz="2800" dirty="0"/>
              <a:t>Demonstrated assumed precision 0.1° C inaccurate</a:t>
            </a:r>
            <a:endParaRPr lang="en-US" sz="2800" dirty="0" smtClean="0"/>
          </a:p>
          <a:p>
            <a:pPr lvl="1"/>
            <a:r>
              <a:rPr lang="en-US" sz="2400" dirty="0" err="1" smtClean="0"/>
              <a:t>Palaeoflora</a:t>
            </a:r>
            <a:r>
              <a:rPr lang="en-US" sz="2400" dirty="0" smtClean="0"/>
              <a:t> Database precision stated </a:t>
            </a:r>
            <a:r>
              <a:rPr lang="en-US" sz="2800" dirty="0" smtClean="0"/>
              <a:t>≤ </a:t>
            </a:r>
            <a:r>
              <a:rPr lang="en-US" sz="2800" dirty="0"/>
              <a:t>5</a:t>
            </a:r>
            <a:r>
              <a:rPr lang="en-US" sz="2800" dirty="0" smtClean="0"/>
              <a:t>°C</a:t>
            </a:r>
            <a:endParaRPr lang="en-US" sz="2400" dirty="0" smtClean="0"/>
          </a:p>
          <a:p>
            <a:pPr lvl="1"/>
            <a:r>
              <a:rPr lang="en-US" sz="2400" dirty="0" smtClean="0"/>
              <a:t>Important lower limits</a:t>
            </a:r>
          </a:p>
          <a:p>
            <a:r>
              <a:rPr lang="en-US" sz="2800" dirty="0" smtClean="0"/>
              <a:t>All roads lead to Carolina</a:t>
            </a:r>
          </a:p>
          <a:p>
            <a:pPr lvl="1"/>
            <a:r>
              <a:rPr lang="en-US" sz="2400" dirty="0" smtClean="0"/>
              <a:t>560/700 taxa </a:t>
            </a:r>
            <a:r>
              <a:rPr lang="en-US" sz="2400" dirty="0"/>
              <a:t>at 16</a:t>
            </a:r>
            <a:r>
              <a:rPr lang="en-US" sz="2400" dirty="0" smtClean="0"/>
              <a:t>° C</a:t>
            </a:r>
          </a:p>
          <a:p>
            <a:r>
              <a:rPr lang="en-US" sz="2800" dirty="0"/>
              <a:t>R</a:t>
            </a:r>
            <a:r>
              <a:rPr lang="en-US" sz="2800" dirty="0" smtClean="0"/>
              <a:t>elict taxa</a:t>
            </a:r>
          </a:p>
          <a:p>
            <a:pPr lvl="1"/>
            <a:r>
              <a:rPr lang="en-US" sz="2400" i="1" dirty="0" smtClean="0"/>
              <a:t>Sequoia, </a:t>
            </a:r>
            <a:r>
              <a:rPr lang="en-US" sz="2400" i="1" dirty="0" err="1" smtClean="0"/>
              <a:t>Eucommia</a:t>
            </a:r>
            <a:r>
              <a:rPr lang="en-US" sz="2400" i="1" dirty="0" smtClean="0"/>
              <a:t>?</a:t>
            </a:r>
          </a:p>
          <a:p>
            <a:r>
              <a:rPr lang="en-US" sz="2800" dirty="0" smtClean="0"/>
              <a:t>Genus v. species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917963"/>
          </a:xfrm>
        </p:spPr>
        <p:txBody>
          <a:bodyPr/>
          <a:lstStyle/>
          <a:p>
            <a:r>
              <a:rPr lang="en-US" dirty="0" smtClean="0"/>
              <a:t>Coexistence Approach Critique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41553"/>
            <a:ext cx="3733800" cy="249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400800"/>
            <a:ext cx="1792128" cy="365125"/>
          </a:xfrm>
        </p:spPr>
        <p:txBody>
          <a:bodyPr/>
          <a:lstStyle/>
          <a:p>
            <a:r>
              <a:rPr lang="en-US" dirty="0" smtClean="0"/>
              <a:t>(Grimm and </a:t>
            </a:r>
            <a:r>
              <a:rPr lang="en-US" dirty="0" err="1" smtClean="0"/>
              <a:t>Denk</a:t>
            </a:r>
            <a:r>
              <a:rPr lang="en-US" dirty="0" smtClean="0"/>
              <a:t>, 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7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Why use multiple sources?</a:t>
            </a:r>
          </a:p>
          <a:p>
            <a:pPr lvl="1"/>
            <a:r>
              <a:rPr lang="en-US" dirty="0" smtClean="0"/>
              <a:t>To combat bias from single sources</a:t>
            </a:r>
          </a:p>
          <a:p>
            <a:pPr lvl="1"/>
            <a:r>
              <a:rPr lang="en-US" dirty="0" smtClean="0"/>
              <a:t>To include more taxa, narrower climate resolution</a:t>
            </a:r>
          </a:p>
          <a:p>
            <a:endParaRPr lang="en-US" dirty="0"/>
          </a:p>
          <a:p>
            <a:r>
              <a:rPr lang="en-US" dirty="0" smtClean="0"/>
              <a:t>What about outliers/taxa not included in analysis?</a:t>
            </a:r>
          </a:p>
          <a:p>
            <a:pPr lvl="1"/>
            <a:r>
              <a:rPr lang="en-US" dirty="0" smtClean="0"/>
              <a:t>Focused on MAT, fewer outliers</a:t>
            </a:r>
          </a:p>
          <a:p>
            <a:pPr lvl="2"/>
            <a:r>
              <a:rPr lang="en-US" dirty="0" smtClean="0"/>
              <a:t>Confidently identified had fewer outliers</a:t>
            </a:r>
          </a:p>
          <a:p>
            <a:pPr lvl="1"/>
            <a:r>
              <a:rPr lang="en-US" dirty="0" smtClean="0"/>
              <a:t>Many excluded taxa </a:t>
            </a:r>
            <a:r>
              <a:rPr lang="en-US" dirty="0" err="1" smtClean="0"/>
              <a:t>relictual</a:t>
            </a:r>
            <a:r>
              <a:rPr lang="en-US" dirty="0" smtClean="0"/>
              <a:t> </a:t>
            </a:r>
          </a:p>
          <a:p>
            <a:pPr lvl="2"/>
            <a:r>
              <a:rPr lang="en-US" dirty="0"/>
              <a:t>L</a:t>
            </a:r>
            <a:r>
              <a:rPr lang="en-US" dirty="0" smtClean="0"/>
              <a:t>arger range in Eocene</a:t>
            </a:r>
          </a:p>
          <a:p>
            <a:pPr marL="630936" lvl="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Questions and Concerns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4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1"/>
          </a:xfrm>
        </p:spPr>
        <p:txBody>
          <a:bodyPr/>
          <a:lstStyle/>
          <a:p>
            <a:r>
              <a:rPr lang="en-US" dirty="0" smtClean="0"/>
              <a:t>Pollen and macrofossil analyses differ</a:t>
            </a:r>
          </a:p>
          <a:p>
            <a:pPr lvl="1"/>
            <a:r>
              <a:rPr lang="en-US" dirty="0"/>
              <a:t>Pollen analyses give warmer </a:t>
            </a:r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At high elevation, macrofossil analyses probably more accurate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MAT: 10-13.2</a:t>
            </a:r>
            <a:r>
              <a:rPr lang="en-US" dirty="0"/>
              <a:t>°</a:t>
            </a:r>
            <a:r>
              <a:rPr lang="en-US" dirty="0" smtClean="0"/>
              <a:t>C</a:t>
            </a:r>
          </a:p>
          <a:p>
            <a:pPr lvl="1"/>
            <a:r>
              <a:rPr lang="en-US" dirty="0" smtClean="0"/>
              <a:t>Overlaps with previous macrofossil analyses</a:t>
            </a:r>
          </a:p>
          <a:p>
            <a:pPr lvl="1"/>
            <a:r>
              <a:rPr lang="en-US" dirty="0" smtClean="0"/>
              <a:t>Cooler than analyses including pollen</a:t>
            </a:r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5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1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David Greenwood for modern climate data and additional resources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err="1" smtClean="0"/>
              <a:t>GeoCorps</a:t>
            </a:r>
            <a:r>
              <a:rPr lang="en-US" dirty="0" smtClean="0"/>
              <a:t> America for research opportunity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The National Park Service and Florissant Fossil Beds National Monument for resources</a:t>
            </a: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smtClean="0"/>
              <a:t>Experiment and all my supporters for getting me to GSA</a:t>
            </a:r>
          </a:p>
          <a:p>
            <a:pPr>
              <a:buFont typeface="Wingdings" charset="2"/>
              <a:buChar char="Ø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5105898"/>
            <a:ext cx="1752102" cy="1752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967810"/>
            <a:ext cx="1570566" cy="1890190"/>
          </a:xfrm>
          <a:prstGeom prst="rect">
            <a:avLst/>
          </a:prstGeom>
        </p:spPr>
      </p:pic>
      <p:pic>
        <p:nvPicPr>
          <p:cNvPr id="6" name="Picture 5" descr="Screen Shot 2014-10-15 at 3.37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334000"/>
            <a:ext cx="2737278" cy="6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8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1"/>
          </a:xfrm>
        </p:spPr>
        <p:txBody>
          <a:bodyPr/>
          <a:lstStyle/>
          <a:p>
            <a:r>
              <a:rPr lang="en-US" dirty="0" smtClean="0"/>
              <a:t>Nearest living relative (NLR) </a:t>
            </a:r>
          </a:p>
          <a:p>
            <a:r>
              <a:rPr lang="en-US" dirty="0"/>
              <a:t>L</a:t>
            </a:r>
            <a:r>
              <a:rPr lang="en-US" dirty="0" smtClean="0"/>
              <a:t>eaf physiognomy/CLAMP </a:t>
            </a:r>
          </a:p>
          <a:p>
            <a:r>
              <a:rPr lang="en-US" dirty="0"/>
              <a:t>W</a:t>
            </a:r>
            <a:r>
              <a:rPr lang="en-US" dirty="0" smtClean="0"/>
              <a:t>eighted-averaging partial least-squares regressions (WAPLS)</a:t>
            </a:r>
          </a:p>
          <a:p>
            <a:pPr lvl="1"/>
            <a:r>
              <a:rPr lang="en-US" dirty="0" smtClean="0"/>
              <a:t>Family and genus levels</a:t>
            </a:r>
          </a:p>
          <a:p>
            <a:endParaRPr lang="en-US" dirty="0"/>
          </a:p>
          <a:p>
            <a:r>
              <a:rPr lang="en-US" dirty="0" smtClean="0"/>
              <a:t>MAT range: 10°C </a:t>
            </a:r>
            <a:r>
              <a:rPr lang="en-US" dirty="0"/>
              <a:t>-</a:t>
            </a:r>
            <a:r>
              <a:rPr lang="en-US" dirty="0" smtClean="0"/>
              <a:t>18°C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Previous Paleoclimate 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477928" cy="365125"/>
          </a:xfrm>
        </p:spPr>
        <p:txBody>
          <a:bodyPr/>
          <a:lstStyle/>
          <a:p>
            <a:r>
              <a:rPr lang="en-US" dirty="0" smtClean="0"/>
              <a:t>(Gregory, 1994a; </a:t>
            </a:r>
            <a:r>
              <a:rPr lang="en-US" dirty="0" err="1" smtClean="0"/>
              <a:t>MacGinitie</a:t>
            </a:r>
            <a:r>
              <a:rPr lang="en-US" dirty="0" smtClean="0"/>
              <a:t>, 1953, Boyle et al., 2008)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6" b="95469" l="9906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1912276" cy="288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0" b="90000" l="2453" r="864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44159"/>
            <a:ext cx="1912277" cy="288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440" l="4204" r="89602">
                        <a14:foregroundMark x1="33850" y1="13681" x2="33850" y2="13681"/>
                        <a14:foregroundMark x1="28319" y1="18241" x2="28319" y2="18241"/>
                        <a14:foregroundMark x1="38496" y1="10749" x2="38496" y2="10749"/>
                        <a14:foregroundMark x1="40044" y1="8469" x2="40044" y2="8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400" y="4114800"/>
            <a:ext cx="3141326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9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(Zachos et al., 2008)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8005" r="5243" b="6148"/>
          <a:stretch/>
        </p:blipFill>
        <p:spPr bwMode="auto">
          <a:xfrm>
            <a:off x="0" y="910961"/>
            <a:ext cx="9144000" cy="477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8" y="3733800"/>
            <a:ext cx="2190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4447" y="4098924"/>
            <a:ext cx="1684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Arial" panose="020B0604020202020204" pitchFamily="34" charset="0"/>
              </a:rPr>
              <a:t>Florissant Formation</a:t>
            </a:r>
            <a:endParaRPr lang="en-US" sz="14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2590800"/>
            <a:ext cx="457200" cy="1143000"/>
          </a:xfrm>
          <a:prstGeom prst="rect">
            <a:avLst/>
          </a:prstGeom>
          <a:noFill/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33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90600"/>
            <a:ext cx="8042276" cy="4953001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News Gothic MT"/>
              </a:rPr>
              <a:t>Uses </a:t>
            </a:r>
            <a:r>
              <a:rPr lang="en-US" dirty="0">
                <a:cs typeface="News Gothic MT"/>
              </a:rPr>
              <a:t>nearest living relative’s recent distribution and climatic </a:t>
            </a:r>
            <a:r>
              <a:rPr lang="en-US" dirty="0" smtClean="0">
                <a:cs typeface="News Gothic MT"/>
              </a:rPr>
              <a:t>requirements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553200"/>
            <a:ext cx="3392328" cy="219869"/>
          </a:xfrm>
        </p:spPr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Mosbrugger</a:t>
            </a:r>
            <a:r>
              <a:rPr lang="en-US" dirty="0" smtClean="0"/>
              <a:t> and </a:t>
            </a:r>
            <a:r>
              <a:rPr lang="en-US" dirty="0" err="1" smtClean="0"/>
              <a:t>Utescher</a:t>
            </a:r>
            <a:r>
              <a:rPr lang="en-US" dirty="0" smtClean="0"/>
              <a:t>, 1997; palaeoflora.de)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917963"/>
          </a:xfrm>
        </p:spPr>
        <p:txBody>
          <a:bodyPr/>
          <a:lstStyle/>
          <a:p>
            <a:r>
              <a:rPr lang="en-US" dirty="0" smtClean="0"/>
              <a:t>Coexistence Approach</a:t>
            </a:r>
            <a:endParaRPr lang="en-US" dirty="0"/>
          </a:p>
        </p:txBody>
      </p:sp>
      <p:pic>
        <p:nvPicPr>
          <p:cNvPr id="4" name="Picture 3" descr="Screen Shot 2012-10-08 at 8.21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167300"/>
            <a:ext cx="4411843" cy="377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7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Which taxa?</a:t>
            </a:r>
          </a:p>
          <a:p>
            <a:pPr lvl="1"/>
            <a:r>
              <a:rPr lang="en-US" dirty="0" smtClean="0"/>
              <a:t>Only included previously described taxa identifiable as extant genera</a:t>
            </a:r>
          </a:p>
          <a:p>
            <a:pPr lvl="2"/>
            <a:r>
              <a:rPr lang="en-US" dirty="0" smtClean="0"/>
              <a:t>Eocene requires generic level (too old for species)</a:t>
            </a:r>
          </a:p>
          <a:p>
            <a:pPr lvl="1"/>
            <a:r>
              <a:rPr lang="en-US" dirty="0" smtClean="0"/>
              <a:t>Outlier taxa for any parameter completely removed from analysis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Which </a:t>
            </a:r>
            <a:r>
              <a:rPr lang="en-US" dirty="0"/>
              <a:t>parameters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ean annual temperature (MAT) for comparison to previous studies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Coexistence Approach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502143"/>
            <a:ext cx="2543388" cy="23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0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92891"/>
          </a:xfrm>
        </p:spPr>
        <p:txBody>
          <a:bodyPr/>
          <a:lstStyle/>
          <a:p>
            <a:r>
              <a:rPr lang="en-US" dirty="0"/>
              <a:t>Which databases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 smtClean="0"/>
              <a:t>Initially, </a:t>
            </a:r>
            <a:r>
              <a:rPr lang="en-US" dirty="0" err="1"/>
              <a:t>Palaeoflora</a:t>
            </a:r>
            <a:r>
              <a:rPr lang="en-US" dirty="0"/>
              <a:t> </a:t>
            </a:r>
            <a:r>
              <a:rPr lang="en-US" dirty="0" smtClean="0"/>
              <a:t>Database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Subsequently, </a:t>
            </a:r>
            <a:r>
              <a:rPr lang="en-US" dirty="0" smtClean="0"/>
              <a:t>obtained </a:t>
            </a:r>
            <a:r>
              <a:rPr lang="en-US" dirty="0"/>
              <a:t>climate data from alternate sources </a:t>
            </a:r>
            <a:endParaRPr lang="en-US" dirty="0" smtClean="0"/>
          </a:p>
          <a:p>
            <a:pPr lvl="1"/>
            <a:endParaRPr lang="en-US" dirty="0"/>
          </a:p>
          <a:p>
            <a:pPr lvl="2"/>
            <a:r>
              <a:rPr lang="en-US" i="1" dirty="0"/>
              <a:t>Relations Between Climatic Parameters and Distributions of Trees and Shrubs, North America</a:t>
            </a:r>
            <a:r>
              <a:rPr lang="en-US" dirty="0"/>
              <a:t>. (</a:t>
            </a:r>
            <a:r>
              <a:rPr lang="en-US" sz="1800" dirty="0"/>
              <a:t>Thompson et al., 2000</a:t>
            </a:r>
            <a:r>
              <a:rPr lang="en-US" dirty="0" smtClean="0"/>
              <a:t>)</a:t>
            </a:r>
          </a:p>
          <a:p>
            <a:pPr lvl="2"/>
            <a:endParaRPr lang="en-US" dirty="0"/>
          </a:p>
          <a:p>
            <a:pPr lvl="2"/>
            <a:r>
              <a:rPr lang="en-US" i="1" dirty="0"/>
              <a:t>Atlas of Woody Plants in China: Distribution and Climate Volume I </a:t>
            </a:r>
            <a:r>
              <a:rPr lang="en-US" dirty="0"/>
              <a:t>(</a:t>
            </a:r>
            <a:r>
              <a:rPr lang="en-US" sz="1800" dirty="0"/>
              <a:t>Fang et al., 2011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Coexistence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0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14400"/>
            <a:ext cx="8042276" cy="5029201"/>
          </a:xfrm>
        </p:spPr>
        <p:txBody>
          <a:bodyPr>
            <a:normAutofit/>
          </a:bodyPr>
          <a:lstStyle/>
          <a:p>
            <a:r>
              <a:rPr lang="en-US" sz="2800" dirty="0">
                <a:cs typeface="News Gothic MT"/>
              </a:rPr>
              <a:t>Pros</a:t>
            </a:r>
          </a:p>
          <a:p>
            <a:pPr lvl="1"/>
            <a:r>
              <a:rPr lang="en-US" sz="2400" dirty="0">
                <a:cs typeface="News Gothic MT"/>
              </a:rPr>
              <a:t>Can be used on </a:t>
            </a:r>
            <a:r>
              <a:rPr lang="en-US" sz="2400" dirty="0" smtClean="0">
                <a:cs typeface="News Gothic MT"/>
              </a:rPr>
              <a:t>any plant organ</a:t>
            </a:r>
            <a:endParaRPr lang="en-US" sz="2400" dirty="0">
              <a:cs typeface="News Gothic MT"/>
            </a:endParaRPr>
          </a:p>
          <a:p>
            <a:pPr lvl="1"/>
            <a:r>
              <a:rPr lang="en-US" sz="2400" dirty="0" smtClean="0">
                <a:cs typeface="News Gothic MT"/>
              </a:rPr>
              <a:t>Some misidentifications may be eliminated as outliers</a:t>
            </a:r>
          </a:p>
          <a:p>
            <a:pPr lvl="1"/>
            <a:endParaRPr lang="en-US" sz="2400" dirty="0">
              <a:cs typeface="News Gothic MT"/>
            </a:endParaRPr>
          </a:p>
          <a:p>
            <a:r>
              <a:rPr lang="en-US" sz="2800" dirty="0" smtClean="0">
                <a:cs typeface="News Gothic MT"/>
              </a:rPr>
              <a:t>Cons</a:t>
            </a:r>
            <a:endParaRPr lang="en-US" sz="2800" dirty="0">
              <a:cs typeface="News Gothic MT"/>
            </a:endParaRPr>
          </a:p>
          <a:p>
            <a:pPr lvl="1"/>
            <a:r>
              <a:rPr lang="en-US" sz="2400" dirty="0">
                <a:cs typeface="News Gothic MT"/>
              </a:rPr>
              <a:t>Possible misidentification of fossils</a:t>
            </a:r>
          </a:p>
          <a:p>
            <a:pPr lvl="1"/>
            <a:r>
              <a:rPr lang="en-US" sz="2400" dirty="0">
                <a:cs typeface="News Gothic MT"/>
              </a:rPr>
              <a:t>Possible incorrect </a:t>
            </a:r>
            <a:r>
              <a:rPr lang="en-US" sz="2400" dirty="0" smtClean="0">
                <a:cs typeface="News Gothic MT"/>
              </a:rPr>
              <a:t>NLR</a:t>
            </a:r>
          </a:p>
          <a:p>
            <a:pPr lvl="2"/>
            <a:r>
              <a:rPr lang="en-US" sz="2000" dirty="0" smtClean="0">
                <a:cs typeface="News Gothic MT"/>
              </a:rPr>
              <a:t>Extinct genera</a:t>
            </a:r>
            <a:endParaRPr lang="en-US" sz="2000" dirty="0">
              <a:cs typeface="News Gothic MT"/>
            </a:endParaRPr>
          </a:p>
          <a:p>
            <a:pPr lvl="1"/>
            <a:r>
              <a:rPr lang="en-US" sz="2400" dirty="0">
                <a:cs typeface="News Gothic MT"/>
              </a:rPr>
              <a:t>Climatic tolerances changed due to evolution</a:t>
            </a:r>
          </a:p>
          <a:p>
            <a:pPr lvl="2"/>
            <a:r>
              <a:rPr lang="en-US" sz="2200" dirty="0" smtClean="0">
                <a:cs typeface="News Gothic MT"/>
              </a:rPr>
              <a:t>Especially older fossils</a:t>
            </a:r>
            <a:endParaRPr lang="en-US" dirty="0">
              <a:cs typeface="News Gothic MT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917963"/>
          </a:xfrm>
        </p:spPr>
        <p:txBody>
          <a:bodyPr/>
          <a:lstStyle/>
          <a:p>
            <a:r>
              <a:rPr lang="en-US" dirty="0" smtClean="0"/>
              <a:t>Coexistence Approach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1" b="95792" l="1563" r="89982">
                        <a14:foregroundMark x1="60202" y1="12337" x2="60202" y2="12337"/>
                        <a14:foregroundMark x1="55484" y1="10498" x2="65625" y2="20833"/>
                        <a14:foregroundMark x1="17126" y1="62255" x2="8119" y2="64992"/>
                        <a14:foregroundMark x1="15288" y1="60703" x2="19210" y2="60253"/>
                        <a14:foregroundMark x1="8701" y1="69485" x2="12163" y2="68382"/>
                        <a14:foregroundMark x1="37224" y1="79616" x2="37102" y2="85784"/>
                        <a14:foregroundMark x1="69669" y1="31618" x2="72457" y2="39624"/>
                        <a14:foregroundMark x1="77420" y1="50245" x2="84681" y2="59150"/>
                        <a14:backgroundMark x1="53401" y1="9722" x2="60907" y2="9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98235"/>
            <a:ext cx="3423507" cy="256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8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4114800" cy="5092891"/>
          </a:xfrm>
        </p:spPr>
        <p:txBody>
          <a:bodyPr>
            <a:normAutofit/>
          </a:bodyPr>
          <a:lstStyle/>
          <a:p>
            <a:r>
              <a:rPr lang="en-US" i="1" dirty="0" smtClean="0"/>
              <a:t>The Fossils of Florissant</a:t>
            </a:r>
            <a:r>
              <a:rPr lang="en-US" dirty="0" smtClean="0"/>
              <a:t> by Herbert W. Meyer</a:t>
            </a:r>
            <a:r>
              <a:rPr lang="en-US" i="1" dirty="0" smtClean="0"/>
              <a:t> </a:t>
            </a:r>
            <a:r>
              <a:rPr lang="en-US" dirty="0" smtClean="0"/>
              <a:t>(Appendix)</a:t>
            </a:r>
          </a:p>
          <a:p>
            <a:r>
              <a:rPr lang="en-US" dirty="0" smtClean="0"/>
              <a:t>Florissant Fossil Database</a:t>
            </a:r>
          </a:p>
          <a:p>
            <a:pPr lvl="1"/>
            <a:r>
              <a:rPr lang="en-US" dirty="0" smtClean="0"/>
              <a:t>Summary of current valid taxa</a:t>
            </a:r>
          </a:p>
          <a:p>
            <a:pPr lvl="2"/>
            <a:r>
              <a:rPr lang="en-US" dirty="0" smtClean="0"/>
              <a:t>Macrofossils and pollen</a:t>
            </a:r>
          </a:p>
          <a:p>
            <a:pPr lvl="2"/>
            <a:r>
              <a:rPr lang="en-US" dirty="0" smtClean="0"/>
              <a:t>Includes dubious identifications</a:t>
            </a:r>
          </a:p>
          <a:p>
            <a:pPr lvl="1"/>
            <a:r>
              <a:rPr lang="en-US" dirty="0" smtClean="0"/>
              <a:t>Fossils from all stratigraphic units, undifferentiated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553200"/>
            <a:ext cx="3087528" cy="219869"/>
          </a:xfrm>
        </p:spPr>
        <p:txBody>
          <a:bodyPr/>
          <a:lstStyle/>
          <a:p>
            <a:r>
              <a:rPr lang="en-US" dirty="0" smtClean="0"/>
              <a:t>(Meyer, </a:t>
            </a:r>
            <a:r>
              <a:rPr lang="en-US" dirty="0"/>
              <a:t>2003; http://planning.nps.gov/flfo/)</a:t>
            </a:r>
          </a:p>
        </p:txBody>
      </p:sp>
      <p:pic>
        <p:nvPicPr>
          <p:cNvPr id="6" name="Picture 5" descr="BookCover"/>
          <p:cNvPicPr>
            <a:picLocks noChangeAspect="1" noChangeArrowheads="1"/>
          </p:cNvPicPr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3473450" cy="502761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69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Concourse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  <a:font script="Geor" typeface="Sylfaen"/>
    </a:minorFont>
  </a:fontScheme>
  <a:fmtScheme name="Concourse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11741</TotalTime>
  <Words>924</Words>
  <Application>Microsoft Macintosh PowerPoint</Application>
  <PresentationFormat>On-screen Show (4:3)</PresentationFormat>
  <Paragraphs>193</Paragraphs>
  <Slides>27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Concourse</vt:lpstr>
      <vt:lpstr>Coexistence climate analysis of the late Eocene Florissant flora, Colorado</vt:lpstr>
      <vt:lpstr>Florissant Fossil Beds</vt:lpstr>
      <vt:lpstr>Previous Paleoclimate Work</vt:lpstr>
      <vt:lpstr>PowerPoint Presentation</vt:lpstr>
      <vt:lpstr>Coexistence Approach</vt:lpstr>
      <vt:lpstr>Coexistence Approach</vt:lpstr>
      <vt:lpstr>Coexistence Approach</vt:lpstr>
      <vt:lpstr>Coexistence Approach</vt:lpstr>
      <vt:lpstr>Sources</vt:lpstr>
      <vt:lpstr>Sources</vt:lpstr>
      <vt:lpstr>Sources</vt:lpstr>
      <vt:lpstr>Fossils of Florissant: Macrofossil/Pollen</vt:lpstr>
      <vt:lpstr>Fossils of Florissant: Macrofossil Taxa</vt:lpstr>
      <vt:lpstr>Fossils of Florissant: Macrofossil No Outliers</vt:lpstr>
      <vt:lpstr>Fossils of Florissant: Pollen</vt:lpstr>
      <vt:lpstr>Bouchal et al.: Pollen</vt:lpstr>
      <vt:lpstr>Boyle et al.: Macrofossil and Pollen</vt:lpstr>
      <vt:lpstr>Boyle et al.: Macrofossil Taxa</vt:lpstr>
      <vt:lpstr>Boyle et al.: Pollen Taxa</vt:lpstr>
      <vt:lpstr>Boyle et al.: Macrofossil Supplemental</vt:lpstr>
      <vt:lpstr>Pollen Problems</vt:lpstr>
      <vt:lpstr>Comparisons to previous studies</vt:lpstr>
      <vt:lpstr>Comparisons to previous studies</vt:lpstr>
      <vt:lpstr>Coexistence Approach Critique</vt:lpstr>
      <vt:lpstr>Questions and Concerns</vt:lpstr>
      <vt:lpstr>Conclusions</vt:lpstr>
      <vt:lpstr>Acknowledgements</vt:lpstr>
    </vt:vector>
  </TitlesOfParts>
  <Company>DOI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 Baumgartner</dc:creator>
  <cp:lastModifiedBy>Aly Baumgartner</cp:lastModifiedBy>
  <cp:revision>295</cp:revision>
  <dcterms:created xsi:type="dcterms:W3CDTF">2014-07-14T16:40:08Z</dcterms:created>
  <dcterms:modified xsi:type="dcterms:W3CDTF">2014-11-03T23:57:00Z</dcterms:modified>
</cp:coreProperties>
</file>