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54" r:id="rId3"/>
    <p:sldId id="363" r:id="rId4"/>
    <p:sldId id="357" r:id="rId5"/>
    <p:sldId id="362" r:id="rId6"/>
    <p:sldId id="364" r:id="rId7"/>
    <p:sldId id="341" r:id="rId8"/>
    <p:sldId id="371" r:id="rId9"/>
    <p:sldId id="365" r:id="rId10"/>
    <p:sldId id="372" r:id="rId11"/>
    <p:sldId id="374" r:id="rId12"/>
    <p:sldId id="358" r:id="rId13"/>
    <p:sldId id="373" r:id="rId14"/>
    <p:sldId id="3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85" autoAdjust="0"/>
    <p:restoredTop sz="85674" autoAdjust="0"/>
  </p:normalViewPr>
  <p:slideViewPr>
    <p:cSldViewPr>
      <p:cViewPr>
        <p:scale>
          <a:sx n="80" d="100"/>
          <a:sy n="80" d="100"/>
        </p:scale>
        <p:origin x="-198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E026-D834-414D-B371-BEE99E827385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B0119-8204-4305-B3B0-AEB110364E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525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B0119-8204-4305-B3B0-AEB110364E37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0958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accurate model of observed geology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B0119-8204-4305-B3B0-AEB110364E37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3397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New Zealand is geologically active: earthquakes, glaciers, volcanoes, etc.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dirty="0" smtClean="0">
                <a:latin typeface="Times New Roman" pitchFamily="18" charset="0"/>
                <a:cs typeface="Times New Roman" pitchFamily="18" charset="0"/>
              </a:rPr>
              <a:t>High erosion rates over 8 Ma produced many prominent features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B0119-8204-4305-B3B0-AEB110364E37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49223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LF – lava flow. FD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feeder dike.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pyroclastic deposits. CJD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columnar jointed dome. BD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brecciated dome. PJD- </a:t>
            </a:r>
            <a:r>
              <a:rPr lang="en-N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platey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jointed dome. DC - dome core. ET</a:t>
            </a:r>
            <a:r>
              <a:rPr lang="en-NZ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eroded trough.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B0119-8204-4305-B3B0-AEB110364E37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401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>
                <a:latin typeface="Times New Roman" pitchFamily="18" charset="0"/>
                <a:cs typeface="Times New Roman" pitchFamily="18" charset="0"/>
              </a:rPr>
              <a:t>Constraints and considerations for accurate virtual geologic representation</a:t>
            </a:r>
          </a:p>
          <a:p>
            <a:r>
              <a:rPr lang="en-NZ" dirty="0" smtClean="0">
                <a:latin typeface="Times New Roman" pitchFamily="18" charset="0"/>
                <a:cs typeface="Times New Roman" pitchFamily="18" charset="0"/>
              </a:rPr>
              <a:t>Understanding physical processes of formation and degradation </a:t>
            </a:r>
          </a:p>
          <a:p>
            <a:r>
              <a:rPr lang="en-NZ" dirty="0" smtClean="0">
                <a:latin typeface="Times New Roman" pitchFamily="18" charset="0"/>
                <a:cs typeface="Times New Roman" pitchFamily="18" charset="0"/>
              </a:rPr>
              <a:t>Formulate a hypothetical model - informed and constrained by geological information</a:t>
            </a:r>
          </a:p>
          <a:p>
            <a:r>
              <a:rPr lang="en-NZ" dirty="0" smtClean="0">
                <a:latin typeface="Times New Roman" pitchFamily="18" charset="0"/>
                <a:cs typeface="Times New Roman" pitchFamily="18" charset="0"/>
              </a:rPr>
              <a:t>Want full spectrum interactive geologically accurate model of geological processes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B0119-8204-4305-B3B0-AEB110364E37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483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  <p:pic>
        <p:nvPicPr>
          <p:cNvPr id="7" name="Picture 2" descr="http://downtrend.com/wp-content/uploads/2014/04/dartmouth-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038" y="30157"/>
            <a:ext cx="833828" cy="89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011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19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480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859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622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377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086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504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52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3759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149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88900"/>
            <a:ext cx="9144000" cy="6946900"/>
          </a:xfrm>
          <a:prstGeom prst="rect">
            <a:avLst/>
          </a:prstGeom>
          <a:blipFill dpi="0" rotWithShape="1">
            <a:blip r:embed="rId13">
              <a:alphaModFix amt="4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Flowchart: Alternate Process 10"/>
          <p:cNvSpPr/>
          <p:nvPr userDrawn="1"/>
        </p:nvSpPr>
        <p:spPr>
          <a:xfrm>
            <a:off x="12700" y="-94840"/>
            <a:ext cx="9088540" cy="1085440"/>
          </a:xfrm>
          <a:prstGeom prst="flowChartAlternateProcess">
            <a:avLst/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A66F-94D3-4AAF-95BB-DE71CCFA03AB}" type="datetimeFigureOut">
              <a:rPr lang="en-NZ" smtClean="0"/>
              <a:t>27/10/2014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913A4-3FAA-4590-B7B1-9FEC0B1CEB1C}" type="slidenum">
              <a:rPr lang="en-NZ" smtClean="0"/>
              <a:t>‹#›</a:t>
            </a:fld>
            <a:endParaRPr lang="en-NZ"/>
          </a:p>
        </p:txBody>
      </p:sp>
      <p:pic>
        <p:nvPicPr>
          <p:cNvPr id="1028" name="Picture 4" descr="http://www.frontiersabroad.com/frontiersabroad/files/UC%20logo_web.jpg"/>
          <p:cNvPicPr>
            <a:picLocks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3" y="29177"/>
            <a:ext cx="1138990" cy="8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333500" y="762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Visualizing</a:t>
            </a:r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Volcanic Processes – GSA Annual Talk</a:t>
            </a:r>
            <a:endParaRPr lang="en-US" sz="2400" baseline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aseline="0" dirty="0" smtClean="0">
                <a:latin typeface="Times New Roman" pitchFamily="18" charset="0"/>
                <a:cs typeface="Times New Roman" pitchFamily="18" charset="0"/>
              </a:rPr>
              <a:t>Gabriel Lewis – October 20, 2014</a:t>
            </a:r>
            <a:endParaRPr lang="en-N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downtrend.com/wp-content/uploads/2014/04/dartmouth-logo.gif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038" y="30157"/>
            <a:ext cx="833828" cy="89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47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86903"/>
          </a:xfrm>
          <a:prstGeom prst="rect">
            <a:avLst/>
          </a:prstGeom>
          <a:blipFill dpi="0" rotWithShape="1">
            <a:blip r:embed="rId4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63575"/>
            <a:ext cx="8763000" cy="1470025"/>
          </a:xfrm>
        </p:spPr>
        <p:txBody>
          <a:bodyPr>
            <a:normAutofit fontScale="90000"/>
          </a:bodyPr>
          <a:lstStyle/>
          <a:p>
            <a:r>
              <a:rPr lang="en-NZ" b="1" dirty="0" smtClean="0">
                <a:latin typeface="Times New Roman" pitchFamily="18" charset="0"/>
                <a:cs typeface="Times New Roman" pitchFamily="18" charset="0"/>
              </a:rPr>
              <a:t>Visualising Volcanic Processes in Google Sketch-Up</a:t>
            </a:r>
            <a:r>
              <a:rPr lang="en-NZ" b="1" baseline="30000" dirty="0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NZ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NZ" b="1" dirty="0">
                <a:latin typeface="Times New Roman" pitchFamily="18" charset="0"/>
                <a:cs typeface="Times New Roman" pitchFamily="18" charset="0"/>
              </a:rPr>
            </a:br>
            <a:r>
              <a:rPr lang="en-NZ" b="1" dirty="0" smtClean="0">
                <a:latin typeface="Times New Roman" pitchFamily="18" charset="0"/>
                <a:cs typeface="Times New Roman" pitchFamily="18" charset="0"/>
              </a:rPr>
              <a:t>A Geologic Teaching Tool</a:t>
            </a:r>
            <a:r>
              <a:rPr lang="en-NZ" sz="5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NZ" sz="5400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- Gabriel Lewis</a:t>
            </a:r>
            <a:r>
              <a:rPr lang="en-US" sz="3100" b="1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 and Samuel Hampton</a:t>
            </a:r>
            <a:r>
              <a:rPr lang="en-US" sz="31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br>
              <a:rPr lang="en-US" sz="3100" b="1" baseline="30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Dartmouth College - Gabriel.M.Lewis@Dartmouth.edu</a:t>
            </a:r>
            <a:br>
              <a:rPr lang="en-US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University of Canterbury -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Samuel.Hampton@Canterbury.ac.nz </a:t>
            </a:r>
            <a:endParaRPr lang="en-NZ" sz="16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5740" y="2854404"/>
            <a:ext cx="37751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GSA Annual Meeting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October 20, 2014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NZ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gallery.archives.govt.nz/d/7388-5/UC+logo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31390"/>
            <a:ext cx="1678230" cy="13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3.bp.blogspot.com/_PKTGzxbph_w/SJwSJRdD4GI/AAAAAAAAAAc/4c0JwFvRoxE/s320/Google-SketchUp-Pr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78" y="3938485"/>
            <a:ext cx="2960322" cy="29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1.bp.blogspot.com/_luoFxonYgqc/TCuGDOuLkvI/AAAAAAAACrI/HCcrmYkPTGg/s1600/Pacaya+-+Night+Eruption+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5"/>
          <a:stretch/>
        </p:blipFill>
        <p:spPr bwMode="auto">
          <a:xfrm>
            <a:off x="-9896" y="3938484"/>
            <a:ext cx="2606302" cy="291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owntrend.com/wp-content/uploads/2014/04/dartmouth-logo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31391"/>
            <a:ext cx="1286103" cy="1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Times New Roman" pitchFamily="18" charset="0"/>
                <a:cs typeface="Times New Roman" pitchFamily="18" charset="0"/>
              </a:rPr>
              <a:t>3D Structural Representation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500" y="3228945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Video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Why Google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SketchUp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53340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ArcScene – $10,000+1500/year</a:t>
            </a:r>
          </a:p>
          <a:p>
            <a:pPr>
              <a:spcBef>
                <a:spcPts val="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Geomagic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$8000</a:t>
            </a:r>
          </a:p>
          <a:p>
            <a:pPr>
              <a:spcBef>
                <a:spcPts val="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RockWorks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$700-5000</a:t>
            </a:r>
          </a:p>
          <a:p>
            <a:pPr>
              <a:spcBef>
                <a:spcPts val="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SketchUp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Free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User friendly and simple layout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Don’t need GIS experience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All-in-one program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3D warehouse of models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Can use on most computers</a:t>
            </a:r>
            <a:endParaRPr lang="en-N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sketchuprendering.com/wp-content/uploads/sketchup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30" y="5157138"/>
            <a:ext cx="2834770" cy="17008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xtLst/>
        </p:spPr>
      </p:pic>
      <p:pic>
        <p:nvPicPr>
          <p:cNvPr id="1028" name="Picture 4" descr="http://trosol.com/wp-content/uploads/geomag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30" y="3666692"/>
            <a:ext cx="2834770" cy="113390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aycollege.edu/Academics/Areas-of-Study/Computer-Network-Systems/Faculty/Linderoth/icon_arcgis.asp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30" y="1758167"/>
            <a:ext cx="2834770" cy="157329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8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Making The Model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5181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Easily load Google DEM and satellite imagery</a:t>
            </a:r>
          </a:p>
          <a:p>
            <a:pPr>
              <a:lnSpc>
                <a:spcPct val="80000"/>
              </a:lnSpc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Draw dike and joint planes</a:t>
            </a:r>
          </a:p>
          <a:p>
            <a:pPr>
              <a:lnSpc>
                <a:spcPct val="80000"/>
              </a:lnSpc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Trace extent of lava domes</a:t>
            </a:r>
          </a:p>
          <a:p>
            <a:pPr>
              <a:lnSpc>
                <a:spcPct val="80000"/>
              </a:lnSpc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Estimate location of scoria cone</a:t>
            </a:r>
          </a:p>
          <a:p>
            <a:pPr>
              <a:lnSpc>
                <a:spcPct val="80000"/>
              </a:lnSpc>
            </a:pP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Reconstruct flank from DEM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85" y="4612950"/>
            <a:ext cx="4180954" cy="2208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" r="23445"/>
          <a:stretch/>
        </p:blipFill>
        <p:spPr>
          <a:xfrm>
            <a:off x="5851242" y="1752600"/>
            <a:ext cx="3284797" cy="2667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2689"/>
            <a:ext cx="3555670" cy="22553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193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Using The Model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5562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One can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Zoom, pan, and rotate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model</a:t>
            </a:r>
          </a:p>
          <a:p>
            <a:pPr lvl="1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Measure distances and angles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View solid or wireframe textures to see through layers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“Walk” along the DEM surface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Turn layers on and off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Allows interactive visualization of underground and eroded structures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7"/>
          <a:stretch/>
        </p:blipFill>
        <p:spPr bwMode="auto">
          <a:xfrm>
            <a:off x="6309360" y="2103617"/>
            <a:ext cx="2834640" cy="1553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5" y="6030320"/>
            <a:ext cx="4951344" cy="827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4023360"/>
            <a:ext cx="2834640" cy="2834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2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79138"/>
            <a:ext cx="4630428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Geologically accurate model allows interaction with layers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Easier for beginning geologists to visualize spatial and temporal relationships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53000" y="1975221"/>
            <a:ext cx="419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Free easy-to-use program accessible for students and teachers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Warehouse of downloadable interactive models</a:t>
            </a:r>
            <a:endParaRPr lang="en-N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c1.staticflickr.com/3/2804/4498393022_fda3b32402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" y="4238204"/>
            <a:ext cx="9155875" cy="261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50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9530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Banks Peninsula, New Zealand is a landscape dominated by prominent eroded volcanic features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Understanding geological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structures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traditionally uses 2D maps and models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Outline constraints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considerations when developing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 creating 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3D geologic representation of volcanic complex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Methods that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educators can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 to covey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information to students using model</a:t>
            </a:r>
          </a:p>
        </p:txBody>
      </p:sp>
      <p:sp>
        <p:nvSpPr>
          <p:cNvPr id="4" name="AutoShape 2" descr="https://mail-attachment.googleusercontent.com/attachment/u/0/?ui=2&amp;ik=2ad5069e70&amp;view=att&amp;th=11d41efbd5467ac3&amp;attid=0.4&amp;disp=inline&amp;realattid=f_fmu3kl8d3&amp;safe=1&amp;zw&amp;saduie=AG9B_P_7x0MQ-be1pKIVVD183uvv&amp;sadet=1339633777001&amp;sads=CxOWtN0u0UQ_sC_3uTY1n77nAZU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farm5.staticflickr.com/4086/4949133641_1b0e8778da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53" y="4343400"/>
            <a:ext cx="3764547" cy="25146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38600" y="6604084"/>
            <a:ext cx="1371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(christchurchnz.com)</a:t>
            </a:r>
            <a:endParaRPr lang="en-US" sz="10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Gabe Lewis\Desktop\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531" y="1066800"/>
            <a:ext cx="2447102" cy="322572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806430" y="3276600"/>
            <a:ext cx="194569" cy="1945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Geologic Context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718064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NZ" sz="2400" dirty="0" smtClean="0">
                <a:latin typeface="Times New Roman" pitchFamily="18" charset="0"/>
                <a:cs typeface="Times New Roman" pitchFamily="18" charset="0"/>
              </a:rPr>
              <a:t>Banks Peninsula comprises four stages of volcanic activity 11.0-5.8 Ma: </a:t>
            </a:r>
          </a:p>
          <a:p>
            <a:pPr lvl="1">
              <a:lnSpc>
                <a:spcPct val="80000"/>
              </a:lnSpc>
            </a:pPr>
            <a:r>
              <a:rPr lang="en-NZ" sz="2400" dirty="0" smtClean="0">
                <a:latin typeface="Times New Roman" pitchFamily="18" charset="0"/>
                <a:cs typeface="Times New Roman" pitchFamily="18" charset="0"/>
              </a:rPr>
              <a:t>Mt. Herbert, </a:t>
            </a:r>
            <a:r>
              <a:rPr lang="en-NZ" sz="2400" dirty="0" err="1" smtClean="0">
                <a:latin typeface="Times New Roman" pitchFamily="18" charset="0"/>
                <a:cs typeface="Times New Roman" pitchFamily="18" charset="0"/>
              </a:rPr>
              <a:t>Lyttelton</a:t>
            </a:r>
            <a:r>
              <a:rPr lang="en-NZ" sz="2400" dirty="0" smtClean="0">
                <a:latin typeface="Times New Roman" pitchFamily="18" charset="0"/>
                <a:cs typeface="Times New Roman" pitchFamily="18" charset="0"/>
              </a:rPr>
              <a:t>, Diamond </a:t>
            </a:r>
            <a:r>
              <a:rPr lang="en-NZ" sz="2400" dirty="0" err="1" smtClean="0">
                <a:latin typeface="Times New Roman" pitchFamily="18" charset="0"/>
                <a:cs typeface="Times New Roman" pitchFamily="18" charset="0"/>
              </a:rPr>
              <a:t>Harbor</a:t>
            </a:r>
            <a:r>
              <a:rPr lang="en-NZ" sz="2400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NZ" sz="2400" dirty="0" err="1" smtClean="0">
                <a:latin typeface="Times New Roman" pitchFamily="18" charset="0"/>
                <a:cs typeface="Times New Roman" pitchFamily="18" charset="0"/>
              </a:rPr>
              <a:t>Akaroa</a:t>
            </a:r>
            <a:endParaRPr lang="en-NZ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NZ" sz="2400" dirty="0" err="1" smtClean="0">
                <a:latin typeface="Times New Roman" pitchFamily="18" charset="0"/>
                <a:cs typeface="Times New Roman" pitchFamily="18" charset="0"/>
              </a:rPr>
              <a:t>Akaroa</a:t>
            </a:r>
            <a:r>
              <a:rPr lang="en-NZ" sz="2400" dirty="0" smtClean="0">
                <a:latin typeface="Times New Roman" pitchFamily="18" charset="0"/>
                <a:cs typeface="Times New Roman" pitchFamily="18" charset="0"/>
              </a:rPr>
              <a:t> volcanic complex formed 9.4-8 Ma</a:t>
            </a:r>
          </a:p>
          <a:p>
            <a:pPr lvl="1">
              <a:lnSpc>
                <a:spcPct val="80000"/>
              </a:lnSpc>
            </a:pPr>
            <a:r>
              <a:rPr lang="en-NZ" sz="2400" dirty="0" smtClean="0">
                <a:latin typeface="Times New Roman" pitchFamily="18" charset="0"/>
                <a:cs typeface="Times New Roman" pitchFamily="18" charset="0"/>
              </a:rPr>
              <a:t>Series of eruptions containing crater rims, scoria cones, lava domes, and radial dike swarms</a:t>
            </a:r>
          </a:p>
          <a:p>
            <a:pPr>
              <a:lnSpc>
                <a:spcPct val="80000"/>
              </a:lnSpc>
            </a:pPr>
            <a:r>
              <a:rPr lang="en-NZ" sz="2400" dirty="0" smtClean="0">
                <a:latin typeface="Times New Roman" pitchFamily="18" charset="0"/>
                <a:cs typeface="Times New Roman" pitchFamily="18" charset="0"/>
              </a:rPr>
              <a:t>Panama Rock -  a dike and dome complex in Eastern </a:t>
            </a:r>
            <a:r>
              <a:rPr lang="en-NZ" sz="2400" dirty="0" err="1" smtClean="0">
                <a:latin typeface="Times New Roman" pitchFamily="18" charset="0"/>
                <a:cs typeface="Times New Roman" pitchFamily="18" charset="0"/>
              </a:rPr>
              <a:t>Akaroa</a:t>
            </a:r>
            <a:endParaRPr lang="en-NZ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https://mail-attachment.googleusercontent.com/attachment/u/0/?ui=2&amp;ik=2ad5069e70&amp;view=att&amp;th=11d41efbd5467ac3&amp;attid=0.4&amp;disp=inline&amp;realattid=f_fmu3kl8d3&amp;safe=1&amp;zw&amp;saduie=AG9B_P_7x0MQ-be1pKIVVD183uvv&amp;sadet=1339633777001&amp;sads=CxOWtN0u0UQ_sC_3uTY1n77nAZU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5264" y="1745685"/>
            <a:ext cx="3968736" cy="324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r="1"/>
          <a:stretch/>
        </p:blipFill>
        <p:spPr bwMode="auto">
          <a:xfrm>
            <a:off x="6708038" y="4966224"/>
            <a:ext cx="2435962" cy="188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8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Conveying the Information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54864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2D Maps are often confusing and vague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Relationships occur at imperceptible spatial and temporal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scales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3D models are useful in expressing information students otherwise struggle to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understand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Want a comprehensive teaching tool for various levels and backgrounds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Resulting geologically accurate model can be used in primary, secondary, or tertiary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education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59" y="5019054"/>
            <a:ext cx="2834640" cy="1866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59" y="2209800"/>
            <a:ext cx="2834640" cy="1806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94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Understanding the Geology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https://mail-attachment.googleusercontent.com/attachment/u/0/?ui=2&amp;ik=2ad5069e70&amp;view=att&amp;th=11d41efbd5467ac3&amp;attid=0.4&amp;disp=inline&amp;realattid=f_fmu3kl8d3&amp;safe=1&amp;zw&amp;saduie=AG9B_P_7x0MQ-be1pKIVVD183uvv&amp;sadet=1339633777001&amp;sads=CxOWtN0u0UQ_sC_3uTY1n77nAZU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405640" y="2365629"/>
            <a:ext cx="6332721" cy="44923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876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Understanding the Geology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https://mail-attachment.googleusercontent.com/attachment/u/0/?ui=2&amp;ik=2ad5069e70&amp;view=att&amp;th=11d41efbd5467ac3&amp;attid=0.4&amp;disp=inline&amp;realattid=f_fmu3kl8d3&amp;safe=1&amp;zw&amp;saduie=AG9B_P_7x0MQ-be1pKIVVD183uvv&amp;sadet=1339633777001&amp;sads=CxOWtN0u0UQ_sC_3uTY1n77nAZU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405640" y="2365628"/>
            <a:ext cx="6332721" cy="44923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87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be Lewis\Downloads\Fig3GeolMa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15525" r="27954" b="1510"/>
          <a:stretch/>
        </p:blipFill>
        <p:spPr bwMode="auto">
          <a:xfrm>
            <a:off x="460510" y="1768622"/>
            <a:ext cx="8182122" cy="508225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2D Geological Representation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Gabe Lewis\Downloads\Fig3GeolMa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1" t="-12433" r="-7869" b="14163"/>
          <a:stretch/>
        </p:blipFill>
        <p:spPr bwMode="auto">
          <a:xfrm>
            <a:off x="460510" y="1242950"/>
            <a:ext cx="2496147" cy="41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38" y="6148833"/>
            <a:ext cx="4200525" cy="695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2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Times New Roman" pitchFamily="18" charset="0"/>
                <a:cs typeface="Times New Roman" pitchFamily="18" charset="0"/>
              </a:rPr>
              <a:t>3D Geological Representation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0500" y="3228945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Video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2D Structural Representation</a:t>
            </a:r>
            <a:endParaRPr lang="en-N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801" y="1981200"/>
            <a:ext cx="6502399" cy="487679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13936</TotalTime>
  <Words>459</Words>
  <Application>Microsoft Office PowerPoint</Application>
  <PresentationFormat>On-screen Show (4:3)</PresentationFormat>
  <Paragraphs>72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Visualising Volcanic Processes in Google Sketch-Up©: A Geologic Teaching Tool - Gabriel Lewis1 and Samuel Hampton2  1Dartmouth College - Gabriel.M.Lewis@Dartmouth.edu  2 University of Canterbury - Samuel.Hampton@Canterbury.ac.nz </vt:lpstr>
      <vt:lpstr>Introduction</vt:lpstr>
      <vt:lpstr>Geologic Context</vt:lpstr>
      <vt:lpstr>Conveying the Information</vt:lpstr>
      <vt:lpstr>Understanding the Geology</vt:lpstr>
      <vt:lpstr>Understanding the Geology</vt:lpstr>
      <vt:lpstr>2D Geological Representation</vt:lpstr>
      <vt:lpstr>3D Geological Representation</vt:lpstr>
      <vt:lpstr>2D Structural Representation</vt:lpstr>
      <vt:lpstr>3D Structural Representation</vt:lpstr>
      <vt:lpstr>Why Google SketchUp©?</vt:lpstr>
      <vt:lpstr>Making The Model</vt:lpstr>
      <vt:lpstr>Using The Model</vt:lpstr>
      <vt:lpstr>Conclusions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Gabe Lewis</dc:creator>
  <cp:lastModifiedBy>Gabe Lewis</cp:lastModifiedBy>
  <cp:revision>219</cp:revision>
  <dcterms:created xsi:type="dcterms:W3CDTF">2012-05-11T01:51:51Z</dcterms:created>
  <dcterms:modified xsi:type="dcterms:W3CDTF">2014-10-27T23:34:29Z</dcterms:modified>
</cp:coreProperties>
</file>