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63" r:id="rId3"/>
    <p:sldId id="281" r:id="rId4"/>
    <p:sldId id="270" r:id="rId5"/>
    <p:sldId id="285" r:id="rId6"/>
    <p:sldId id="266" r:id="rId7"/>
    <p:sldId id="267" r:id="rId8"/>
    <p:sldId id="275" r:id="rId9"/>
    <p:sldId id="271" r:id="rId10"/>
    <p:sldId id="293" r:id="rId11"/>
    <p:sldId id="272" r:id="rId12"/>
    <p:sldId id="273" r:id="rId13"/>
    <p:sldId id="274" r:id="rId14"/>
    <p:sldId id="276" r:id="rId15"/>
    <p:sldId id="292" r:id="rId16"/>
    <p:sldId id="291" r:id="rId17"/>
    <p:sldId id="278" r:id="rId18"/>
    <p:sldId id="264" r:id="rId19"/>
    <p:sldId id="282" r:id="rId20"/>
    <p:sldId id="283" r:id="rId21"/>
    <p:sldId id="284" r:id="rId22"/>
    <p:sldId id="26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18170-6DB3-48FF-A9F0-B9A3A4A136CE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F9AA8-C011-46B3-85DE-E025C283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211EA-E383-43B7-8B58-2E10DDEB3DA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0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2FB8CF-C5F4-4092-9D21-B588BDD7A38C}" type="slidenum">
              <a:rPr lang="en-US"/>
              <a:pPr/>
              <a:t>3</a:t>
            </a:fld>
            <a:endParaRPr lang="en-US"/>
          </a:p>
        </p:txBody>
      </p:sp>
      <p:sp>
        <p:nvSpPr>
          <p:cNvPr id="105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01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8904-ACF1-416C-979C-2741289A192F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3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2744-158A-4B09-99B7-555620222DF0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0C59-7003-4194-9EFF-B47941DD1ECB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9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056D-E5E6-4A99-9461-A7C11F565BCE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7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7BBC-01B9-4D12-B13B-919F6510626A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3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588-81A6-494D-9AAF-6519FAE3DAB9}" type="datetime1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3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8B477-4462-41E6-8E6B-CC79BFC36E5A}" type="datetime1">
              <a:rPr lang="en-US" smtClean="0"/>
              <a:t>10/20/2014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6BE5-73AD-4C29-BF06-8B74CBD636CB}" type="datetime1">
              <a:rPr lang="en-US" smtClean="0"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6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799F-4C9F-45C9-A3A2-4B91226BF3F0}" type="datetime1">
              <a:rPr lang="en-US" smtClean="0"/>
              <a:t>10/20/2014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7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5D0F-5B31-4586-A945-D25F0680F585}" type="datetime1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74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19D9-62BC-417C-A697-193482D79C54}" type="datetime1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7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7A56B-7630-457E-B02E-F16549F3DD01}" type="datetime1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7AAE2-E29D-406D-9309-F6360E7B0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knappett\Dropbox\Columbia University\Admin\Manuscripts\Araihazar Water Levels\Figures\Figure 1\Figure 1_scenarios_revised_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6" r="320" b="15754"/>
          <a:stretch/>
        </p:blipFill>
        <p:spPr bwMode="auto">
          <a:xfrm>
            <a:off x="34636" y="1676400"/>
            <a:ext cx="5832764" cy="4038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83920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900" dirty="0" smtClean="0">
                <a:solidFill>
                  <a:schemeClr val="tx2"/>
                </a:solidFill>
              </a:rPr>
              <a:t>Impact of Over-pumping from Deep Aquifer in Dhaka City on the Safe Water Supply for Surrounding Rural Population</a:t>
            </a:r>
            <a:endParaRPr lang="de-DE" sz="390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2057400"/>
            <a:ext cx="3657600" cy="1219200"/>
          </a:xfrm>
        </p:spPr>
        <p:txBody>
          <a:bodyPr rtlCol="0">
            <a:normAutofit fontScale="25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800" dirty="0" smtClean="0"/>
              <a:t>Peter Knappett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800" dirty="0" smtClean="0"/>
              <a:t>Dept. Geology &amp; Geophysics 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800" dirty="0" smtClean="0"/>
              <a:t>Texas A&amp;M University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842337"/>
            <a:ext cx="9143999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Mahfuz Khan</a:t>
            </a:r>
            <a:r>
              <a:rPr lang="en-US" sz="2000" dirty="0" smtClean="0"/>
              <a:t>, </a:t>
            </a:r>
            <a:r>
              <a:rPr lang="en-US" sz="2000" i="1" dirty="0" smtClean="0"/>
              <a:t>Effect of Aquifer Heterogeneity on the Sustainability of Deep Groundwater Resources in the Bengal Delta near a Mega-City Pumping Center</a:t>
            </a:r>
            <a:r>
              <a:rPr lang="en-US" sz="2000" dirty="0" smtClean="0"/>
              <a:t>. </a:t>
            </a:r>
          </a:p>
          <a:p>
            <a:r>
              <a:rPr lang="en-US" sz="2000" b="1" dirty="0" smtClean="0"/>
              <a:t>Session 337, Wednesday, 1 pm. Vancouver-West Rm 110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918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S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18" r="12863"/>
          <a:stretch/>
        </p:blipFill>
        <p:spPr>
          <a:xfrm>
            <a:off x="430111" y="518439"/>
            <a:ext cx="8409089" cy="6339561"/>
          </a:xfrm>
        </p:spPr>
      </p:pic>
      <p:sp>
        <p:nvSpPr>
          <p:cNvPr id="5" name="TextBox 4"/>
          <p:cNvSpPr txBox="1"/>
          <p:nvPr/>
        </p:nvSpPr>
        <p:spPr>
          <a:xfrm>
            <a:off x="6927" y="0"/>
            <a:ext cx="913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Modeling Deep Aquifer Potentiometric Surface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8222487" cy="63409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7" y="0"/>
            <a:ext cx="9007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Seasonal and </a:t>
            </a:r>
            <a:r>
              <a:rPr lang="en-US" sz="3200" dirty="0" err="1" smtClean="0">
                <a:solidFill>
                  <a:schemeClr val="tx2"/>
                </a:solidFill>
              </a:rPr>
              <a:t>Interannual</a:t>
            </a:r>
            <a:r>
              <a:rPr lang="en-US" sz="3200" dirty="0" smtClean="0">
                <a:solidFill>
                  <a:schemeClr val="tx2"/>
                </a:solidFill>
              </a:rPr>
              <a:t> Trends in Eastern </a:t>
            </a:r>
            <a:r>
              <a:rPr lang="en-US" sz="3200" dirty="0" err="1" smtClean="0">
                <a:solidFill>
                  <a:schemeClr val="tx2"/>
                </a:solidFill>
              </a:rPr>
              <a:t>Araihazar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3352800"/>
            <a:ext cx="2382982" cy="769441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Average lateral gradient increasing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4601" y="5334000"/>
            <a:ext cx="2840182" cy="769441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Vertical recharge peaks in early dry season</a:t>
            </a:r>
          </a:p>
        </p:txBody>
      </p:sp>
    </p:spTree>
    <p:extLst>
      <p:ext uri="{BB962C8B-B14F-4D97-AF65-F5344CB8AC3E}">
        <p14:creationId xmlns:p14="http://schemas.microsoft.com/office/powerpoint/2010/main" val="212033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knappett\Dropbox\Columbia University\Admin\Manuscripts\Araihazar Water Levels\Manuscript\Post Sept, 2014\Resubmit\New Figures\Fig 5\Leakage_LateWet_sca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7"/>
          <a:stretch/>
        </p:blipFill>
        <p:spPr bwMode="auto">
          <a:xfrm>
            <a:off x="609600" y="630382"/>
            <a:ext cx="4378872" cy="3017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Users\knappett\Dropbox\Columbia University\Admin\Manuscripts\Araihazar Water Levels\Manuscript\Post Sept, 2014\Resubmit\New Figures\Fig 5\Leakage_LateDry_sca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/>
        </p:blipFill>
        <p:spPr bwMode="auto">
          <a:xfrm>
            <a:off x="609600" y="3826625"/>
            <a:ext cx="4372036" cy="3017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51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Changing Recharge Amounts/Sources to Deep Aquifer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1295400"/>
            <a:ext cx="3571787" cy="1446550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Late Wet Season/Early Dry Season</a:t>
            </a:r>
            <a:r>
              <a:rPr lang="en-US" sz="2200" dirty="0" smtClean="0"/>
              <a:t> is time of </a:t>
            </a:r>
            <a:r>
              <a:rPr lang="en-US" sz="2200" i="1" dirty="0" smtClean="0"/>
              <a:t>maximum</a:t>
            </a:r>
            <a:r>
              <a:rPr lang="en-US" sz="2200" dirty="0" smtClean="0"/>
              <a:t> vertical recharge due to rainfall and flooding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9364" y="4612110"/>
            <a:ext cx="3571787" cy="1446550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Late Dry Season/Early Wet Season </a:t>
            </a:r>
            <a:r>
              <a:rPr lang="en-US" sz="2200" dirty="0" smtClean="0"/>
              <a:t>is time of </a:t>
            </a:r>
            <a:r>
              <a:rPr lang="en-US" sz="2200" i="1" dirty="0" smtClean="0"/>
              <a:t>minimum</a:t>
            </a:r>
            <a:r>
              <a:rPr lang="en-US" sz="2200" dirty="0" smtClean="0"/>
              <a:t> vertical recharge but </a:t>
            </a:r>
            <a:r>
              <a:rPr lang="en-US" sz="2200" i="1" dirty="0" smtClean="0"/>
              <a:t>maximum</a:t>
            </a:r>
            <a:r>
              <a:rPr lang="en-US" sz="2200" dirty="0" smtClean="0"/>
              <a:t> Dhaka influence</a:t>
            </a:r>
          </a:p>
        </p:txBody>
      </p:sp>
    </p:spTree>
    <p:extLst>
      <p:ext uri="{BB962C8B-B14F-4D97-AF65-F5344CB8AC3E}">
        <p14:creationId xmlns:p14="http://schemas.microsoft.com/office/powerpoint/2010/main" val="23681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knappett\Dropbox\Columbia University\Admin\Manuscripts\Araihazar Water Levels\Manuscript\Post Sept, 2014\Resubmit\New Figures\Fig 6\Water Budge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8109" r="11350" b="8927"/>
          <a:stretch/>
        </p:blipFill>
        <p:spPr bwMode="auto">
          <a:xfrm>
            <a:off x="6927" y="1724891"/>
            <a:ext cx="4662715" cy="3657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Users\knappett\Dropbox\Columbia University\Admin\Manuscripts\Araihazar Water Levels\Manuscript\Post Sept, 2014\Resubmit\New Figures\Fig 6\Water Budge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7484" r="11679" b="9967"/>
          <a:stretch/>
        </p:blipFill>
        <p:spPr bwMode="auto">
          <a:xfrm>
            <a:off x="4495800" y="1676400"/>
            <a:ext cx="4689024" cy="3657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27" y="115669"/>
            <a:ext cx="9137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Water Budget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2690" y="5410200"/>
            <a:ext cx="5853820" cy="1107996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Deep aquifer depressurization is drawing in more shallow aquifer water into low-As aquifers and possibly inducing </a:t>
            </a:r>
            <a:r>
              <a:rPr lang="en-US" sz="2200" dirty="0" err="1" smtClean="0"/>
              <a:t>Meghna</a:t>
            </a:r>
            <a:r>
              <a:rPr lang="en-US" sz="2200" dirty="0" smtClean="0"/>
              <a:t> River recharge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2690" y="1290384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2012-2013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1223663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2013-2014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82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715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Deep urban pumping coupled with shallow, natural arsenic has created drinking water scarcity in the most fresh-water saturated place on earth.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Continued increases in Dhaka pumping could do irreparable damage to intermediate and deep aquifers.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0" y="206514"/>
            <a:ext cx="265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Conclusions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1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45" y="1410625"/>
            <a:ext cx="86963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" y="-11559"/>
            <a:ext cx="91439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Future Work: </a:t>
            </a:r>
            <a:r>
              <a:rPr lang="en-US" sz="2400" dirty="0" smtClean="0"/>
              <a:t>Vertical </a:t>
            </a:r>
            <a:r>
              <a:rPr lang="en-US" sz="2400" dirty="0"/>
              <a:t>monitoring well nests on the </a:t>
            </a:r>
            <a:r>
              <a:rPr lang="en-US" sz="2400" dirty="0" err="1"/>
              <a:t>Meghna</a:t>
            </a:r>
            <a:r>
              <a:rPr lang="en-US" sz="2400" dirty="0"/>
              <a:t> River will help </a:t>
            </a:r>
            <a:r>
              <a:rPr lang="en-US" sz="2400" dirty="0" smtClean="0"/>
              <a:t>assess </a:t>
            </a:r>
            <a:r>
              <a:rPr lang="en-US" sz="2400" dirty="0"/>
              <a:t>the amount of captured recharge from the river due to Dhaka </a:t>
            </a:r>
            <a:r>
              <a:rPr lang="en-US" sz="2400" dirty="0" smtClean="0"/>
              <a:t>pumping and </a:t>
            </a:r>
            <a:r>
              <a:rPr lang="en-US" sz="2400" dirty="0"/>
              <a:t>allow us to monitor geochemical changes.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6373090"/>
            <a:ext cx="114005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Pin Shuai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28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Acknowledgements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A. van </a:t>
            </a:r>
            <a:r>
              <a:rPr lang="en-US" dirty="0" err="1" smtClean="0"/>
              <a:t>Geen</a:t>
            </a:r>
            <a:r>
              <a:rPr lang="en-US" dirty="0" smtClean="0"/>
              <a:t>, I. </a:t>
            </a:r>
            <a:r>
              <a:rPr lang="en-US" dirty="0" err="1" smtClean="0"/>
              <a:t>Mihajlov</a:t>
            </a:r>
            <a:r>
              <a:rPr lang="en-US" dirty="0" smtClean="0"/>
              <a:t>, K. </a:t>
            </a:r>
            <a:r>
              <a:rPr lang="en-US" dirty="0" err="1" smtClean="0"/>
              <a:t>Radlof</a:t>
            </a:r>
            <a:r>
              <a:rPr lang="en-US" dirty="0" smtClean="0"/>
              <a:t>, J. </a:t>
            </a:r>
            <a:r>
              <a:rPr lang="en-US" dirty="0" err="1" smtClean="0"/>
              <a:t>Mey</a:t>
            </a:r>
            <a:r>
              <a:rPr lang="en-US" dirty="0" smtClean="0"/>
              <a:t>, R. </a:t>
            </a:r>
            <a:r>
              <a:rPr lang="en-US" dirty="0" err="1" smtClean="0"/>
              <a:t>Mozumber</a:t>
            </a:r>
            <a:r>
              <a:rPr lang="en-US" dirty="0" smtClean="0"/>
              <a:t>, M. </a:t>
            </a:r>
            <a:r>
              <a:rPr lang="en-US" dirty="0" err="1" smtClean="0"/>
              <a:t>Stute</a:t>
            </a:r>
            <a:r>
              <a:rPr lang="en-US" dirty="0" smtClean="0"/>
              <a:t>, M. </a:t>
            </a:r>
            <a:r>
              <a:rPr lang="en-US" dirty="0" err="1" smtClean="0"/>
              <a:t>Steckler</a:t>
            </a:r>
            <a:r>
              <a:rPr lang="en-US" dirty="0" smtClean="0"/>
              <a:t>, B. </a:t>
            </a:r>
            <a:r>
              <a:rPr lang="en-US" dirty="0" err="1" smtClean="0"/>
              <a:t>Bostick</a:t>
            </a:r>
            <a:r>
              <a:rPr lang="en-US" dirty="0" smtClean="0"/>
              <a:t> (CU, LDEO)</a:t>
            </a:r>
          </a:p>
          <a:p>
            <a:r>
              <a:rPr lang="en-US" dirty="0" smtClean="0"/>
              <a:t>B. Mailloux (Barnard)</a:t>
            </a:r>
            <a:endParaRPr lang="en-US" dirty="0"/>
          </a:p>
          <a:p>
            <a:r>
              <a:rPr lang="en-US" dirty="0" smtClean="0"/>
              <a:t>H. Michael, M. Khan (U Delaware)</a:t>
            </a:r>
          </a:p>
          <a:p>
            <a:r>
              <a:rPr lang="en-US" dirty="0" smtClean="0"/>
              <a:t>C. Harvey, Mason Stahl (MIT)</a:t>
            </a:r>
          </a:p>
          <a:p>
            <a:r>
              <a:rPr lang="en-US" dirty="0"/>
              <a:t>K. M. Ahmed, Md. Alam, H. Akhter, I. Choudhury (Dhaka U)</a:t>
            </a:r>
          </a:p>
          <a:p>
            <a:r>
              <a:rPr lang="en-US" dirty="0" smtClean="0"/>
              <a:t>P</a:t>
            </a:r>
            <a:r>
              <a:rPr lang="en-US" dirty="0"/>
              <a:t>. Shuai, K. Rhodes, A. van </a:t>
            </a:r>
            <a:r>
              <a:rPr lang="en-US" dirty="0" err="1"/>
              <a:t>Plantinga</a:t>
            </a:r>
            <a:r>
              <a:rPr lang="en-US" dirty="0"/>
              <a:t>, H. Zhan (TAMU)</a:t>
            </a:r>
          </a:p>
          <a:p>
            <a:r>
              <a:rPr lang="en-US" dirty="0" smtClean="0"/>
              <a:t>L. Slater, D. </a:t>
            </a:r>
            <a:r>
              <a:rPr lang="en-US" dirty="0" err="1" smtClean="0"/>
              <a:t>Ntarlagiannis</a:t>
            </a:r>
            <a:r>
              <a:rPr lang="en-US" dirty="0" smtClean="0"/>
              <a:t> (Rutgers)</a:t>
            </a:r>
          </a:p>
          <a:p>
            <a:r>
              <a:rPr lang="en-US" dirty="0" smtClean="0"/>
              <a:t>D. </a:t>
            </a:r>
            <a:r>
              <a:rPr lang="en-US" dirty="0" err="1" smtClean="0"/>
              <a:t>Mondal</a:t>
            </a:r>
            <a:r>
              <a:rPr lang="en-US" dirty="0" smtClean="0"/>
              <a:t> (SUNY Queens)</a:t>
            </a:r>
          </a:p>
          <a:p>
            <a:r>
              <a:rPr lang="en-US" dirty="0" smtClean="0"/>
              <a:t>S. Barua (Kansas State U)</a:t>
            </a:r>
          </a:p>
        </p:txBody>
      </p:sp>
    </p:spTree>
    <p:extLst>
      <p:ext uri="{BB962C8B-B14F-4D97-AF65-F5344CB8AC3E}">
        <p14:creationId xmlns:p14="http://schemas.microsoft.com/office/powerpoint/2010/main" val="23651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18333" b="17376"/>
          <a:stretch/>
        </p:blipFill>
        <p:spPr>
          <a:xfrm>
            <a:off x="1524000" y="450841"/>
            <a:ext cx="6324600" cy="64071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7" y="0"/>
            <a:ext cx="4901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2. Methods – Measuring Water Levels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68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724400" y="5955268"/>
            <a:ext cx="434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van Geen et al., </a:t>
            </a:r>
            <a:r>
              <a:rPr lang="en-US" i="1" dirty="0" smtClean="0"/>
              <a:t>Water Res. Research, </a:t>
            </a:r>
            <a:r>
              <a:rPr lang="en-US" dirty="0" smtClean="0"/>
              <a:t>2003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447800" y="6705600"/>
            <a:ext cx="41910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95600" y="6324600"/>
            <a:ext cx="685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 km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6400800"/>
            <a:ext cx="6705600" cy="430887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Above 30 m depth, spatial distribution is highly patchy</a:t>
            </a:r>
          </a:p>
        </p:txBody>
      </p:sp>
    </p:spTree>
    <p:extLst>
      <p:ext uri="{BB962C8B-B14F-4D97-AF65-F5344CB8AC3E}">
        <p14:creationId xmlns:p14="http://schemas.microsoft.com/office/powerpoint/2010/main" val="306287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486" y="762000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&lt;</a:t>
            </a:r>
            <a:r>
              <a:rPr lang="en-US" b="1" dirty="0" smtClean="0">
                <a:solidFill>
                  <a:schemeClr val="bg1"/>
                </a:solidFill>
              </a:rPr>
              <a:t>100 </a:t>
            </a:r>
            <a:r>
              <a:rPr lang="en-US" b="1" dirty="0" err="1" smtClean="0">
                <a:solidFill>
                  <a:schemeClr val="bg1"/>
                </a:solidFill>
              </a:rPr>
              <a:t>ft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Or 30 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6400800"/>
            <a:ext cx="6705600" cy="430887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Above 30 m depth, spatial distribution is highly patchy</a:t>
            </a:r>
          </a:p>
        </p:txBody>
      </p:sp>
    </p:spTree>
    <p:extLst>
      <p:ext uri="{BB962C8B-B14F-4D97-AF65-F5344CB8AC3E}">
        <p14:creationId xmlns:p14="http://schemas.microsoft.com/office/powerpoint/2010/main" val="249654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5000" y="718120"/>
            <a:ext cx="8766599" cy="6172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>
                <a:solidFill>
                  <a:schemeClr val="tx1"/>
                </a:solidFill>
              </a:rPr>
              <a:t>Problem</a:t>
            </a:r>
            <a:r>
              <a:rPr lang="en-US" sz="2700" i="1" dirty="0" smtClean="0">
                <a:solidFill>
                  <a:schemeClr val="tx1"/>
                </a:solidFill>
              </a:rPr>
              <a:t> </a:t>
            </a:r>
            <a:r>
              <a:rPr lang="en-US" sz="2700" dirty="0" smtClean="0">
                <a:solidFill>
                  <a:schemeClr val="tx1"/>
                </a:solidFill>
              </a:rPr>
              <a:t>- Arsenic in shallow groundwater in the Ganges-Brahmaputra Delta is the largest case ever of drinking water poisoning 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b="1" dirty="0" smtClean="0">
                <a:solidFill>
                  <a:schemeClr val="tx1"/>
                </a:solidFill>
              </a:rPr>
              <a:t>Causes</a:t>
            </a:r>
            <a:r>
              <a:rPr lang="en-US" sz="2700" i="1" dirty="0" smtClean="0">
                <a:solidFill>
                  <a:schemeClr val="tx1"/>
                </a:solidFill>
              </a:rPr>
              <a:t> </a:t>
            </a:r>
            <a:r>
              <a:rPr lang="en-US" sz="2700" dirty="0" smtClean="0">
                <a:solidFill>
                  <a:schemeClr val="tx1"/>
                </a:solidFill>
              </a:rPr>
              <a:t>– Arsenic naturally dissolves from minerals in the aquifer or soils. Associated with reducing, high DOC ground waters</a:t>
            </a:r>
            <a:r>
              <a:rPr lang="en-US" sz="2700" dirty="0" smtClean="0"/>
              <a:t> and monsoonal climates.</a:t>
            </a:r>
            <a:r>
              <a:rPr lang="en-US" sz="2700" dirty="0" smtClean="0">
                <a:solidFill>
                  <a:schemeClr val="tx1"/>
                </a:solidFill>
              </a:rPr>
              <a:t/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b="1" dirty="0" smtClean="0">
                <a:solidFill>
                  <a:schemeClr val="tx1"/>
                </a:solidFill>
              </a:rPr>
              <a:t>Impact</a:t>
            </a:r>
            <a:r>
              <a:rPr lang="en-US" sz="2700" dirty="0" smtClean="0">
                <a:solidFill>
                  <a:schemeClr val="tx1"/>
                </a:solidFill>
              </a:rPr>
              <a:t> – Vast increases in intestinal cancer, </a:t>
            </a:r>
            <a:r>
              <a:rPr lang="en-US" sz="2700" dirty="0" err="1" smtClean="0">
                <a:solidFill>
                  <a:schemeClr val="tx1"/>
                </a:solidFill>
              </a:rPr>
              <a:t>Kertosis</a:t>
            </a:r>
            <a:r>
              <a:rPr lang="en-US" sz="2700" dirty="0" smtClean="0">
                <a:solidFill>
                  <a:schemeClr val="tx1"/>
                </a:solidFill>
              </a:rPr>
              <a:t> (skin lesions) 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/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b="1" dirty="0" smtClean="0">
                <a:solidFill>
                  <a:schemeClr val="tx1"/>
                </a:solidFill>
              </a:rPr>
              <a:t>Mitigation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r>
              <a:rPr lang="en-US" sz="2700" b="1" dirty="0" smtClean="0">
                <a:solidFill>
                  <a:schemeClr val="tx1"/>
                </a:solidFill>
              </a:rPr>
              <a:t>Options</a:t>
            </a:r>
            <a:r>
              <a:rPr lang="en-US" sz="2700" dirty="0" smtClean="0">
                <a:solidFill>
                  <a:schemeClr val="tx1"/>
                </a:solidFill>
              </a:rPr>
              <a:t> 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1) Field testing 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2) </a:t>
            </a:r>
            <a:r>
              <a:rPr lang="en-US" sz="2700" u="sng" dirty="0" smtClean="0">
                <a:solidFill>
                  <a:schemeClr val="tx1"/>
                </a:solidFill>
              </a:rPr>
              <a:t>Lateral switching</a:t>
            </a:r>
            <a:r>
              <a:rPr lang="en-US" sz="2700" u="sng" baseline="30000" dirty="0" smtClean="0">
                <a:solidFill>
                  <a:schemeClr val="tx1"/>
                </a:solidFill>
              </a:rPr>
              <a:t>1</a:t>
            </a:r>
            <a:r>
              <a:rPr lang="en-US" sz="2700" dirty="0" smtClean="0">
                <a:solidFill>
                  <a:schemeClr val="tx1"/>
                </a:solidFill>
              </a:rPr>
              <a:t/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3) </a:t>
            </a:r>
            <a:r>
              <a:rPr lang="en-US" sz="2700" u="sng" dirty="0" smtClean="0">
                <a:solidFill>
                  <a:schemeClr val="tx1"/>
                </a:solidFill>
              </a:rPr>
              <a:t>Drilling deeper</a:t>
            </a:r>
            <a:r>
              <a:rPr lang="en-US" sz="2700" u="sng" baseline="30000" dirty="0" smtClean="0">
                <a:solidFill>
                  <a:schemeClr val="tx1"/>
                </a:solidFill>
              </a:rPr>
              <a:t>2</a:t>
            </a:r>
            <a:r>
              <a:rPr lang="en-US" sz="2700" u="sng" dirty="0" smtClean="0">
                <a:solidFill>
                  <a:schemeClr val="tx1"/>
                </a:solidFill>
              </a:rPr>
              <a:t> </a:t>
            </a:r>
            <a:r>
              <a:rPr lang="en-US" sz="2700" dirty="0" smtClean="0">
                <a:solidFill>
                  <a:schemeClr val="tx1"/>
                </a:solidFill>
              </a:rPr>
              <a:t/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4) Filtration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2000" baseline="30000" dirty="0" smtClean="0">
                <a:solidFill>
                  <a:schemeClr val="tx1"/>
                </a:solidFill>
              </a:rPr>
              <a:t>1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van Geen et al., </a:t>
            </a:r>
            <a:r>
              <a:rPr lang="en-US" sz="1800" i="1" dirty="0" smtClean="0">
                <a:solidFill>
                  <a:schemeClr val="tx1"/>
                </a:solidFill>
              </a:rPr>
              <a:t>Bull. World Health Organ.,</a:t>
            </a:r>
            <a:r>
              <a:rPr lang="en-US" sz="1800" dirty="0" smtClean="0">
                <a:solidFill>
                  <a:schemeClr val="tx1"/>
                </a:solidFill>
              </a:rPr>
              <a:t> 2002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baseline="30000" dirty="0" smtClean="0"/>
              <a:t>2</a:t>
            </a:r>
            <a:r>
              <a:rPr lang="en-US" sz="1800" dirty="0" smtClean="0"/>
              <a:t>DPHE/JICA, 2010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962400"/>
            <a:ext cx="4038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 descr="IMG_057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80000" y="3969327"/>
            <a:ext cx="4064000" cy="2895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05000" y="10234"/>
            <a:ext cx="4869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Arsenic in Asian Deltas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87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7" y="-262"/>
            <a:ext cx="9137073" cy="686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63" y="914400"/>
            <a:ext cx="116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100-200 </a:t>
            </a:r>
            <a:r>
              <a:rPr lang="en-US" b="1" dirty="0" err="1" smtClean="0">
                <a:solidFill>
                  <a:schemeClr val="bg1"/>
                </a:solidFill>
              </a:rPr>
              <a:t>ft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30 – 60 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6400800"/>
            <a:ext cx="5943600" cy="430887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From 30-60 m depth, regional differences emerge</a:t>
            </a:r>
          </a:p>
        </p:txBody>
      </p:sp>
    </p:spTree>
    <p:extLst>
      <p:ext uri="{BB962C8B-B14F-4D97-AF65-F5344CB8AC3E}">
        <p14:creationId xmlns:p14="http://schemas.microsoft.com/office/powerpoint/2010/main" val="140771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4636" y="-25977"/>
            <a:ext cx="9178636" cy="688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850" y="838200"/>
            <a:ext cx="116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200-300 </a:t>
            </a:r>
            <a:r>
              <a:rPr lang="en-US" b="1" dirty="0" err="1" smtClean="0">
                <a:solidFill>
                  <a:schemeClr val="bg1"/>
                </a:solidFill>
              </a:rPr>
              <a:t>ft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60 – 90 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940" y="6399404"/>
            <a:ext cx="7301483" cy="430887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Below 60 m depth, groundwater is generally safe in </a:t>
            </a:r>
            <a:r>
              <a:rPr lang="en-US" sz="2200" dirty="0" err="1" smtClean="0"/>
              <a:t>Araihazar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73837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0790" y="6248400"/>
            <a:ext cx="5853820" cy="430887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Year round hydraulic gradient towards Dhaka.</a:t>
            </a:r>
          </a:p>
        </p:txBody>
      </p:sp>
      <p:pic>
        <p:nvPicPr>
          <p:cNvPr id="5" name="Picture 4" descr="C:\Users\knappett\Desktop\Columbia University\Admin\Manuscripts\Araihazar Water Levels\Figures\Figure 2\Figure 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57" y="609600"/>
            <a:ext cx="6996683" cy="54599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7709" y="-18779"/>
            <a:ext cx="9042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Expansion of Dhaka Drawdown Cone into Rural Areas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0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IMG_04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-228600"/>
            <a:ext cx="3851262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Dhaka Mega-City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723900" y="5257800"/>
            <a:ext cx="7772400" cy="2286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Fastest Growing Mega City in the world 15 million people growing by 7 % annually</a:t>
            </a:r>
          </a:p>
          <a:p>
            <a:r>
              <a:rPr lang="en-US" dirty="0">
                <a:solidFill>
                  <a:schemeClr val="bg1"/>
                </a:solidFill>
              </a:rPr>
              <a:t>¼ of people are </a:t>
            </a:r>
            <a:r>
              <a:rPr lang="en-US" dirty="0" smtClean="0">
                <a:solidFill>
                  <a:schemeClr val="bg1"/>
                </a:solidFill>
              </a:rPr>
              <a:t>homeless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26031"/>
            <a:ext cx="4109095" cy="298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0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knappett\Dropbox\Columbia University\Admin\Manuscripts\Araihazar Water Levels\Figures\New Fig 1\Groundwater_elevation_masl_052114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5520"/>
            <a:ext cx="4725035" cy="622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13419" y="-18687"/>
            <a:ext cx="7270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Regional Phreatic Water Table in 2007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876218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Objective 1</a:t>
            </a:r>
          </a:p>
          <a:p>
            <a:r>
              <a:rPr lang="en-US" sz="2400" dirty="0" smtClean="0"/>
              <a:t>Assess impact of Dhaka pumping on surrounding rural population’s access to intermediate (30-120m) and deep (&gt;120m), low As aquifers</a:t>
            </a:r>
          </a:p>
          <a:p>
            <a:r>
              <a:rPr lang="en-US" sz="2400" dirty="0" smtClean="0"/>
              <a:t>Objective 2</a:t>
            </a:r>
          </a:p>
          <a:p>
            <a:r>
              <a:rPr lang="en-US" sz="2400" dirty="0" smtClean="0"/>
              <a:t>Assess impact of Dhaka pumping on sources and rates of recharge to deep aquifer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658612"/>
            <a:ext cx="8610600" cy="3046988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Hypothesis 1 </a:t>
            </a:r>
          </a:p>
          <a:p>
            <a:r>
              <a:rPr lang="en-US" sz="2400" dirty="0" smtClean="0"/>
              <a:t>Depressurization of the deep aquifer underlying Dhaka is limiting  villager’s access to low-As aquifers </a:t>
            </a:r>
          </a:p>
          <a:p>
            <a:endParaRPr lang="en-US" sz="2400" dirty="0" smtClean="0"/>
          </a:p>
          <a:p>
            <a:r>
              <a:rPr lang="en-US" sz="2400" dirty="0" smtClean="0"/>
              <a:t>Hypothesis 2</a:t>
            </a:r>
          </a:p>
          <a:p>
            <a:r>
              <a:rPr lang="en-US" sz="2400" dirty="0" smtClean="0"/>
              <a:t>Vertical recharge is accelerating within the expanding drawdown cone area. This increases the likelihood of downward migration of high As water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152400"/>
            <a:ext cx="7111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Study Objectives and Hypotheses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0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45" y="66296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Site Dimensions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7945" y="4338341"/>
            <a:ext cx="2047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Community Well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7945" y="4738451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River Piezometer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3" y="0"/>
            <a:ext cx="9129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Community and Monitoring Wells with 2 Full Years of 20 min Water Level Measurements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 bwMode="auto">
          <a:xfrm>
            <a:off x="-23938" y="1814306"/>
            <a:ext cx="9129528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26089" y="6183960"/>
            <a:ext cx="6411260" cy="430887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Grey area represents modeled portion of deep aquifer</a:t>
            </a:r>
          </a:p>
        </p:txBody>
      </p:sp>
    </p:spTree>
    <p:extLst>
      <p:ext uri="{BB962C8B-B14F-4D97-AF65-F5344CB8AC3E}">
        <p14:creationId xmlns:p14="http://schemas.microsoft.com/office/powerpoint/2010/main" val="15761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knappet\Desktop\My Pictures\New York\2012\Bangladesh 2012\2012-04-08\SDC12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6399404"/>
            <a:ext cx="8229600" cy="430887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Fast Static </a:t>
            </a:r>
            <a:r>
              <a:rPr lang="en-US" sz="2200" dirty="0" err="1" smtClean="0"/>
              <a:t>dGPS</a:t>
            </a:r>
            <a:r>
              <a:rPr lang="en-US" sz="2200" dirty="0"/>
              <a:t> </a:t>
            </a:r>
            <a:r>
              <a:rPr lang="en-US" sz="2200" dirty="0" smtClean="0"/>
              <a:t>Survey and Community Well Inventory (Feb-Apr, 2012)</a:t>
            </a:r>
          </a:p>
        </p:txBody>
      </p:sp>
    </p:spTree>
    <p:extLst>
      <p:ext uri="{BB962C8B-B14F-4D97-AF65-F5344CB8AC3E}">
        <p14:creationId xmlns:p14="http://schemas.microsoft.com/office/powerpoint/2010/main" val="10569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knappett\Dropbox\Columbia University\Bangladesh\Water Levels\Water Level Time Series Plots\2012-2014\With Trends\CW-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71600"/>
            <a:ext cx="502920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371600"/>
            <a:ext cx="4720936" cy="39208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200762" y="5618532"/>
            <a:ext cx="5352075" cy="769441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Water levels in intermediate and deep wells closest to Dhaka are falling the fastest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3217" y="76200"/>
            <a:ext cx="652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Falling Water Levels in Rural Wells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301" y="870465"/>
            <a:ext cx="3803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Community Well Hydrograph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68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" y="1316182"/>
            <a:ext cx="4511040" cy="33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16182"/>
            <a:ext cx="4511040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927" y="0"/>
            <a:ext cx="9137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Access to As-free Aquifers and Potential for Downward migration of High As Zone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0454" y="5105400"/>
            <a:ext cx="5853820" cy="1107996"/>
          </a:xfrm>
          <a:prstGeom prst="rect">
            <a:avLst/>
          </a:prstGeom>
          <a:solidFill>
            <a:srgbClr val="EFF694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Water level declines are rendering hand pumps useless for longer periods in dry season limiting villager access to As-free drinking water</a:t>
            </a:r>
          </a:p>
        </p:txBody>
      </p:sp>
    </p:spTree>
    <p:extLst>
      <p:ext uri="{BB962C8B-B14F-4D97-AF65-F5344CB8AC3E}">
        <p14:creationId xmlns:p14="http://schemas.microsoft.com/office/powerpoint/2010/main" val="287340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678</Words>
  <Application>Microsoft Office PowerPoint</Application>
  <PresentationFormat>On-screen Show (4:3)</PresentationFormat>
  <Paragraphs>76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Impact of Over-pumping from Deep Aquifer in Dhaka City on the Safe Water Supply for Surrounding Rural Population</vt:lpstr>
      <vt:lpstr>Problem - Arsenic in shallow groundwater in the Ganges-Brahmaputra Delta is the largest case ever of drinking water poisoning  Causes – Arsenic naturally dissolves from minerals in the aquifer or soils. Associated with reducing, high DOC ground waters and monsoonal climates. Impact – Vast increases in intestinal cancer, Kertosis (skin lesions)   Mitigation Options  1) Field testing  2) Lateral switching1 3) Drilling deeper2  4) Filtration  1 van Geen et al., Bull. World Health Organ., 2002 2DPHE/JICA, 2010 </vt:lpstr>
      <vt:lpstr>Dhaka Mega-City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Resources in the Ganges-Brahmaputra-Meghna Delta: Opportunities and Risks</dc:title>
  <dc:creator>Peter Knappett</dc:creator>
  <cp:lastModifiedBy>Peter Knappett</cp:lastModifiedBy>
  <cp:revision>54</cp:revision>
  <dcterms:created xsi:type="dcterms:W3CDTF">2014-10-02T15:03:32Z</dcterms:created>
  <dcterms:modified xsi:type="dcterms:W3CDTF">2014-10-20T23:27:27Z</dcterms:modified>
</cp:coreProperties>
</file>