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01" r:id="rId4"/>
    <p:sldId id="259" r:id="rId5"/>
    <p:sldId id="261" r:id="rId6"/>
    <p:sldId id="262" r:id="rId7"/>
    <p:sldId id="275" r:id="rId8"/>
    <p:sldId id="295" r:id="rId9"/>
    <p:sldId id="298" r:id="rId10"/>
    <p:sldId id="296" r:id="rId11"/>
    <p:sldId id="291" r:id="rId12"/>
    <p:sldId id="293" r:id="rId13"/>
    <p:sldId id="300" r:id="rId14"/>
    <p:sldId id="282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EE1D1"/>
    <a:srgbClr val="C00000"/>
    <a:srgbClr val="FFC000"/>
    <a:srgbClr val="F96A1B"/>
    <a:srgbClr val="5ACEF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 showGuides="1">
      <p:cViewPr>
        <p:scale>
          <a:sx n="70" d="100"/>
          <a:sy n="70" d="100"/>
        </p:scale>
        <p:origin x="-1302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CH"/>
  <c:chart>
    <c:plotArea>
      <c:layout>
        <c:manualLayout>
          <c:layoutTarget val="inner"/>
          <c:xMode val="edge"/>
          <c:yMode val="edge"/>
          <c:x val="9.3822008980558702E-2"/>
          <c:y val="0.17413453061605413"/>
          <c:w val="0.89259594188140123"/>
          <c:h val="0.73784439502091059"/>
        </c:manualLayout>
      </c:layout>
      <c:barChart>
        <c:barDir val="col"/>
        <c:grouping val="clustered"/>
        <c:ser>
          <c:idx val="0"/>
          <c:order val="0"/>
          <c:tx>
            <c:v>Contaminated</c:v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val>
            <c:numRef>
              <c:f>'Sheet1 (2)'!$V$5:$V$24</c:f>
              <c:numCache>
                <c:formatCode>General</c:formatCode>
                <c:ptCount val="20"/>
                <c:pt idx="0">
                  <c:v>-1.1640000000000001</c:v>
                </c:pt>
                <c:pt idx="1">
                  <c:v>-1.5900000000000005</c:v>
                </c:pt>
                <c:pt idx="2">
                  <c:v>-0.87000000000000055</c:v>
                </c:pt>
                <c:pt idx="3">
                  <c:v>-0.5100000000000009</c:v>
                </c:pt>
                <c:pt idx="4">
                  <c:v>-2.1099999999999994</c:v>
                </c:pt>
                <c:pt idx="5">
                  <c:v>-7.7800000000000011</c:v>
                </c:pt>
                <c:pt idx="6">
                  <c:v>-1.0399999999999983</c:v>
                </c:pt>
                <c:pt idx="7">
                  <c:v>-0.82000000000000051</c:v>
                </c:pt>
                <c:pt idx="8">
                  <c:v>-0.41000000000000025</c:v>
                </c:pt>
                <c:pt idx="9">
                  <c:v>-0.3000000000000001</c:v>
                </c:pt>
                <c:pt idx="10">
                  <c:v>-1.91</c:v>
                </c:pt>
                <c:pt idx="11">
                  <c:v>-7.5360000000000014</c:v>
                </c:pt>
                <c:pt idx="12">
                  <c:v>-3.089999999999999</c:v>
                </c:pt>
                <c:pt idx="13">
                  <c:v>0.9199999999999996</c:v>
                </c:pt>
                <c:pt idx="14">
                  <c:v>-0.3200000000000004</c:v>
                </c:pt>
                <c:pt idx="15">
                  <c:v>-1.4800000000000011</c:v>
                </c:pt>
                <c:pt idx="16">
                  <c:v>-2.3499999999999988</c:v>
                </c:pt>
                <c:pt idx="17">
                  <c:v>0.25</c:v>
                </c:pt>
                <c:pt idx="18">
                  <c:v>1.7500000000000004</c:v>
                </c:pt>
                <c:pt idx="19">
                  <c:v>-17.23</c:v>
                </c:pt>
              </c:numCache>
            </c:numRef>
          </c:val>
        </c:ser>
        <c:ser>
          <c:idx val="1"/>
          <c:order val="1"/>
          <c:tx>
            <c:v>Reference</c:v>
          </c:tx>
          <c:spPr>
            <a:ln>
              <a:solidFill>
                <a:schemeClr val="tx1"/>
              </a:solidFill>
            </a:ln>
          </c:spPr>
          <c:val>
            <c:numRef>
              <c:f>'Sheet1 (2)'!$X$5:$X$24</c:f>
              <c:numCache>
                <c:formatCode>0.0</c:formatCode>
                <c:ptCount val="20"/>
                <c:pt idx="0">
                  <c:v>-0.50999999999999945</c:v>
                </c:pt>
                <c:pt idx="1">
                  <c:v>-0.71000000000000041</c:v>
                </c:pt>
                <c:pt idx="2">
                  <c:v>0.41999999999999904</c:v>
                </c:pt>
                <c:pt idx="3">
                  <c:v>-0.11999999999999959</c:v>
                </c:pt>
                <c:pt idx="4">
                  <c:v>0.66999999999999982</c:v>
                </c:pt>
                <c:pt idx="5">
                  <c:v>-0.55999999999999961</c:v>
                </c:pt>
                <c:pt idx="6">
                  <c:v>0.13999999999999924</c:v>
                </c:pt>
                <c:pt idx="7">
                  <c:v>-0.20999999999999949</c:v>
                </c:pt>
                <c:pt idx="8">
                  <c:v>-0.48999999999999938</c:v>
                </c:pt>
                <c:pt idx="9">
                  <c:v>-0.75999999999999979</c:v>
                </c:pt>
                <c:pt idx="10">
                  <c:v>0.36000000000000026</c:v>
                </c:pt>
                <c:pt idx="11">
                  <c:v>-0.13999999999999924</c:v>
                </c:pt>
                <c:pt idx="12">
                  <c:v>1.8399999999999987</c:v>
                </c:pt>
                <c:pt idx="13">
                  <c:v>0.28999999999999937</c:v>
                </c:pt>
                <c:pt idx="14">
                  <c:v>1.5299999999999994</c:v>
                </c:pt>
                <c:pt idx="15">
                  <c:v>1.5299999999999994</c:v>
                </c:pt>
                <c:pt idx="16">
                  <c:v>2.9999999999999987</c:v>
                </c:pt>
                <c:pt idx="17">
                  <c:v>-1.390000000000001</c:v>
                </c:pt>
                <c:pt idx="18">
                  <c:v>-1.390000000000001</c:v>
                </c:pt>
                <c:pt idx="19">
                  <c:v>1.9099999999999986</c:v>
                </c:pt>
              </c:numCache>
            </c:numRef>
          </c:val>
        </c:ser>
        <c:gapWidth val="165"/>
        <c:axId val="83622912"/>
        <c:axId val="83665664"/>
      </c:barChart>
      <c:catAx>
        <c:axId val="83622912"/>
        <c:scaling>
          <c:orientation val="minMax"/>
        </c:scaling>
        <c:axPos val="b"/>
        <c:tickLblPos val="high"/>
        <c:txPr>
          <a:bodyPr/>
          <a:lstStyle/>
          <a:p>
            <a:pPr>
              <a:defRPr sz="1100"/>
            </a:pPr>
            <a:endParaRPr lang="de-DE"/>
          </a:p>
        </c:txPr>
        <c:crossAx val="83665664"/>
        <c:crosses val="autoZero"/>
        <c:auto val="1"/>
        <c:lblAlgn val="ctr"/>
        <c:lblOffset val="100"/>
      </c:catAx>
      <c:valAx>
        <c:axId val="83665664"/>
        <c:scaling>
          <c:orientation val="minMax"/>
          <c:max val="4"/>
          <c:min val="-20"/>
        </c:scaling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/>
                  <a:t>Average Net Change Soil Surface (cm)</a:t>
                </a:r>
              </a:p>
            </c:rich>
          </c:tx>
          <c:layout>
            <c:manualLayout>
              <c:xMode val="edge"/>
              <c:yMode val="edge"/>
              <c:x val="2.4541086210377555E-3"/>
              <c:y val="0.2669523632380599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de-DE"/>
          </a:p>
        </c:txPr>
        <c:crossAx val="83622912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31871068503866901"/>
          <c:y val="0.9436574834212923"/>
          <c:w val="0.33810188431604787"/>
          <c:h val="4.9352797526285845E-2"/>
        </c:manualLayout>
      </c:layout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CH"/>
  <c:chart>
    <c:plotArea>
      <c:layout>
        <c:manualLayout>
          <c:layoutTarget val="inner"/>
          <c:xMode val="edge"/>
          <c:yMode val="edge"/>
          <c:x val="9.3822008980558688E-2"/>
          <c:y val="0.17413453061605413"/>
          <c:w val="0.89259594188140101"/>
          <c:h val="0.75844350777370273"/>
        </c:manualLayout>
      </c:layout>
      <c:barChart>
        <c:barDir val="col"/>
        <c:grouping val="clustered"/>
        <c:ser>
          <c:idx val="0"/>
          <c:order val="0"/>
          <c:tx>
            <c:v>Contaminated</c:v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val>
            <c:numRef>
              <c:f>'Sheet1 (2)'!$V$5:$V$24</c:f>
              <c:numCache>
                <c:formatCode>General</c:formatCode>
                <c:ptCount val="20"/>
                <c:pt idx="0">
                  <c:v>-1.1640000000000001</c:v>
                </c:pt>
                <c:pt idx="1">
                  <c:v>-1.5900000000000005</c:v>
                </c:pt>
                <c:pt idx="2">
                  <c:v>-0.87000000000000055</c:v>
                </c:pt>
                <c:pt idx="3">
                  <c:v>-0.5100000000000009</c:v>
                </c:pt>
                <c:pt idx="4">
                  <c:v>-2.1099999999999994</c:v>
                </c:pt>
                <c:pt idx="5">
                  <c:v>-7.7800000000000011</c:v>
                </c:pt>
                <c:pt idx="6">
                  <c:v>-1.0399999999999983</c:v>
                </c:pt>
                <c:pt idx="7">
                  <c:v>-0.82000000000000051</c:v>
                </c:pt>
                <c:pt idx="8">
                  <c:v>-0.41000000000000025</c:v>
                </c:pt>
                <c:pt idx="9">
                  <c:v>-0.3000000000000001</c:v>
                </c:pt>
                <c:pt idx="10">
                  <c:v>-1.9100000000000001</c:v>
                </c:pt>
                <c:pt idx="11">
                  <c:v>-7.5360000000000014</c:v>
                </c:pt>
                <c:pt idx="12">
                  <c:v>-3.089999999999999</c:v>
                </c:pt>
                <c:pt idx="13">
                  <c:v>0.9199999999999996</c:v>
                </c:pt>
                <c:pt idx="14">
                  <c:v>-0.3200000000000004</c:v>
                </c:pt>
                <c:pt idx="15">
                  <c:v>-1.4800000000000011</c:v>
                </c:pt>
                <c:pt idx="16">
                  <c:v>-2.3499999999999988</c:v>
                </c:pt>
                <c:pt idx="17">
                  <c:v>0.25</c:v>
                </c:pt>
                <c:pt idx="18">
                  <c:v>1.75</c:v>
                </c:pt>
                <c:pt idx="19">
                  <c:v>-17.23</c:v>
                </c:pt>
              </c:numCache>
            </c:numRef>
          </c:val>
        </c:ser>
        <c:ser>
          <c:idx val="1"/>
          <c:order val="1"/>
          <c:tx>
            <c:v>Reference</c:v>
          </c:tx>
          <c:spPr>
            <a:ln>
              <a:solidFill>
                <a:schemeClr val="tx1"/>
              </a:solidFill>
            </a:ln>
          </c:spPr>
          <c:val>
            <c:numRef>
              <c:f>'Sheet1 (2)'!$X$5:$X$24</c:f>
              <c:numCache>
                <c:formatCode>0.0</c:formatCode>
                <c:ptCount val="20"/>
                <c:pt idx="0">
                  <c:v>-0.50999999999999945</c:v>
                </c:pt>
                <c:pt idx="1">
                  <c:v>-0.71000000000000041</c:v>
                </c:pt>
                <c:pt idx="2">
                  <c:v>0.41999999999999904</c:v>
                </c:pt>
                <c:pt idx="3">
                  <c:v>-0.11999999999999958</c:v>
                </c:pt>
                <c:pt idx="4">
                  <c:v>0.66999999999999982</c:v>
                </c:pt>
                <c:pt idx="5">
                  <c:v>-0.55999999999999961</c:v>
                </c:pt>
                <c:pt idx="6">
                  <c:v>0.13999999999999924</c:v>
                </c:pt>
                <c:pt idx="7">
                  <c:v>-0.20999999999999949</c:v>
                </c:pt>
                <c:pt idx="8">
                  <c:v>-0.48999999999999938</c:v>
                </c:pt>
                <c:pt idx="9">
                  <c:v>-0.75999999999999979</c:v>
                </c:pt>
                <c:pt idx="10">
                  <c:v>0.36000000000000026</c:v>
                </c:pt>
                <c:pt idx="11">
                  <c:v>-0.13999999999999924</c:v>
                </c:pt>
                <c:pt idx="12">
                  <c:v>1.8399999999999987</c:v>
                </c:pt>
                <c:pt idx="13">
                  <c:v>0.28999999999999937</c:v>
                </c:pt>
                <c:pt idx="14">
                  <c:v>1.5299999999999994</c:v>
                </c:pt>
                <c:pt idx="15">
                  <c:v>1.5299999999999994</c:v>
                </c:pt>
                <c:pt idx="16">
                  <c:v>2.9999999999999987</c:v>
                </c:pt>
                <c:pt idx="17">
                  <c:v>-1.390000000000001</c:v>
                </c:pt>
                <c:pt idx="18">
                  <c:v>-1.390000000000001</c:v>
                </c:pt>
                <c:pt idx="19">
                  <c:v>1.909999999999999</c:v>
                </c:pt>
              </c:numCache>
            </c:numRef>
          </c:val>
        </c:ser>
        <c:gapWidth val="165"/>
        <c:axId val="84612992"/>
        <c:axId val="84614528"/>
      </c:barChart>
      <c:catAx>
        <c:axId val="84612992"/>
        <c:scaling>
          <c:orientation val="minMax"/>
        </c:scaling>
        <c:axPos val="b"/>
        <c:tickLblPos val="high"/>
        <c:txPr>
          <a:bodyPr/>
          <a:lstStyle/>
          <a:p>
            <a:pPr>
              <a:defRPr sz="1400"/>
            </a:pPr>
            <a:endParaRPr lang="de-DE"/>
          </a:p>
        </c:txPr>
        <c:crossAx val="84614528"/>
        <c:crosses val="autoZero"/>
        <c:auto val="1"/>
        <c:lblAlgn val="ctr"/>
        <c:lblOffset val="100"/>
      </c:catAx>
      <c:valAx>
        <c:axId val="84614528"/>
        <c:scaling>
          <c:orientation val="minMax"/>
          <c:max val="4"/>
          <c:min val="-20"/>
        </c:scaling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/>
                  <a:t>Average Net Change Soil Surface (cm)</a:t>
                </a:r>
              </a:p>
            </c:rich>
          </c:tx>
          <c:layout>
            <c:manualLayout>
              <c:xMode val="edge"/>
              <c:yMode val="edge"/>
              <c:x val="2.4541086210377546E-3"/>
              <c:y val="0.2669523632380599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de-DE"/>
          </a:p>
        </c:txPr>
        <c:crossAx val="84612992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31871068503866901"/>
          <c:y val="0.9436574834212923"/>
          <c:w val="0.33810188431604787"/>
          <c:h val="4.9352797526285838E-2"/>
        </c:manualLayout>
      </c:layout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01856A1-AEE5-4E0C-AD6C-F12D168AECB0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0EF1476-B42A-4832-B650-F8886097731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15714" y="4581128"/>
            <a:ext cx="5112572" cy="15121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P. Greenwood</a:t>
            </a:r>
            <a:r>
              <a:rPr lang="en-GB" sz="24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, </a:t>
            </a:r>
            <a:r>
              <a:rPr lang="en-GB" sz="2400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W. </a:t>
            </a:r>
            <a:r>
              <a:rPr lang="en-GB" sz="2400" dirty="0" err="1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Fister</a:t>
            </a:r>
            <a:r>
              <a:rPr lang="en-GB" sz="2400" dirty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&amp; NJ. Kuhn</a:t>
            </a:r>
          </a:p>
          <a:p>
            <a:endParaRPr lang="en-GB" sz="1050" dirty="0">
              <a:solidFill>
                <a:schemeClr val="bg1"/>
              </a:solidFill>
              <a:latin typeface="Baskerville Old Face" panose="02020602080505020303" pitchFamily="18" charset="0"/>
              <a:cs typeface="Arial" pitchFamily="34" charset="0"/>
            </a:endParaRPr>
          </a:p>
          <a:p>
            <a:endParaRPr lang="en-GB" sz="1050" b="1" dirty="0" smtClean="0">
              <a:solidFill>
                <a:schemeClr val="bg1"/>
              </a:solidFill>
              <a:latin typeface="Baskerville Old Face" panose="02020602080505020303" pitchFamily="18" charset="0"/>
              <a:cs typeface="Arial" pitchFamily="34" charset="0"/>
            </a:endParaRPr>
          </a:p>
          <a:p>
            <a:r>
              <a:rPr lang="en-GB" sz="18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Dept. </a:t>
            </a:r>
            <a:r>
              <a:rPr lang="en-GB" sz="1800" b="1" dirty="0" err="1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Env</a:t>
            </a:r>
            <a:r>
              <a:rPr lang="en-GB" sz="18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. Sci., University of Basel, Switzerland</a:t>
            </a:r>
          </a:p>
          <a:p>
            <a:endParaRPr lang="en-GB" sz="1800" b="1" dirty="0">
              <a:solidFill>
                <a:schemeClr val="bg1"/>
              </a:solidFill>
              <a:latin typeface="Baskerville Old Face" panose="02020602080505020303" pitchFamily="18" charset="0"/>
              <a:cs typeface="Arial" pitchFamily="34" charset="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p</a:t>
            </a:r>
            <a:r>
              <a:rPr lang="en-GB" sz="14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itchFamily="34" charset="0"/>
              </a:rPr>
              <a:t>hilip.greenwood@unibas.ch</a:t>
            </a:r>
          </a:p>
        </p:txBody>
      </p:sp>
      <p:pic>
        <p:nvPicPr>
          <p:cNvPr id="7" name="Grafik 12" descr="Export-Assistent-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9" y="56675"/>
            <a:ext cx="1584173" cy="564013"/>
          </a:xfrm>
          <a:prstGeom prst="rect">
            <a:avLst/>
          </a:prstGeom>
          <a:solidFill>
            <a:srgbClr val="FFC000">
              <a:alpha val="63922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Grafik 103" descr="SIGN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0432" y="56674"/>
            <a:ext cx="649431" cy="564014"/>
          </a:xfrm>
          <a:prstGeom prst="rect">
            <a:avLst/>
          </a:prstGeom>
          <a:solidFill>
            <a:srgbClr val="FFC000">
              <a:alpha val="56863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84312" y="1412776"/>
            <a:ext cx="7884876" cy="2448272"/>
          </a:xfrm>
          <a:solidFill>
            <a:srgbClr val="FFC000">
              <a:alpha val="3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en-GB" sz="4000" b="1" cap="none" dirty="0" smtClean="0">
                <a:solidFill>
                  <a:schemeClr val="bg1"/>
                </a:solidFill>
                <a:latin typeface="Baskerville Old Face" pitchFamily="18" charset="0"/>
                <a:cs typeface="Arial" pitchFamily="34" charset="0"/>
              </a:rPr>
              <a:t>The potential influence of the invasive plant, </a:t>
            </a:r>
            <a:r>
              <a:rPr lang="en-GB" sz="4000" b="1" i="1" cap="none" dirty="0" smtClean="0">
                <a:solidFill>
                  <a:schemeClr val="bg1"/>
                </a:solidFill>
                <a:latin typeface="Baskerville Old Face" pitchFamily="18" charset="0"/>
                <a:cs typeface="Arial" pitchFamily="34" charset="0"/>
              </a:rPr>
              <a:t>Impatiens glandulifera</a:t>
            </a:r>
            <a:r>
              <a:rPr lang="en-GB" sz="4000" b="1" cap="none" dirty="0" smtClean="0">
                <a:solidFill>
                  <a:schemeClr val="bg1"/>
                </a:solidFill>
                <a:latin typeface="Baskerville Old Face" pitchFamily="18" charset="0"/>
                <a:cs typeface="Arial" pitchFamily="34" charset="0"/>
              </a:rPr>
              <a:t>, on the hydro-geomorphic stability of inland river systems </a:t>
            </a:r>
            <a:endParaRPr lang="en-GB" sz="4000" b="1" cap="none" dirty="0">
              <a:solidFill>
                <a:schemeClr val="bg1"/>
              </a:solidFill>
              <a:latin typeface="Baskerville Old Face" pitchFamily="18" charset="0"/>
              <a:cs typeface="Arial" pitchFamily="34" charset="0"/>
            </a:endParaRPr>
          </a:p>
        </p:txBody>
      </p:sp>
      <p:pic>
        <p:nvPicPr>
          <p:cNvPr id="11" name="Grafik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68" y="52931"/>
            <a:ext cx="2633439" cy="567757"/>
          </a:xfrm>
          <a:prstGeom prst="rect">
            <a:avLst/>
          </a:prstGeom>
          <a:solidFill>
            <a:srgbClr val="FFC000">
              <a:alpha val="72157"/>
            </a:srgbClr>
          </a:solidFill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7504" y="6453336"/>
            <a:ext cx="8928992" cy="3600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 smtClean="0">
                <a:solidFill>
                  <a:schemeClr val="bg1"/>
                </a:solidFill>
                <a:latin typeface="Baskerville Old Face" panose="02020602080505020303" pitchFamily="18" charset="0"/>
                <a:ea typeface="Adobe Kaiti Std R" pitchFamily="18" charset="-128"/>
                <a:cs typeface="Arial" pitchFamily="34" charset="0"/>
              </a:rPr>
              <a:t>Geological Society of America (GSA) Conference 2014, Vancouver, Canada</a:t>
            </a:r>
          </a:p>
        </p:txBody>
      </p:sp>
    </p:spTree>
    <p:extLst>
      <p:ext uri="{BB962C8B-B14F-4D97-AF65-F5344CB8AC3E}">
        <p14:creationId xmlns="" xmlns:p14="http://schemas.microsoft.com/office/powerpoint/2010/main" val="13901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-27384"/>
            <a:ext cx="91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 Case of Extreme Erosion </a:t>
            </a:r>
            <a:r>
              <a:rPr lang="en-GB" sz="2400" b="1" dirty="0" smtClean="0"/>
              <a:t>–</a:t>
            </a:r>
            <a:r>
              <a:rPr lang="en-GB" sz="4800" b="1" dirty="0" smtClean="0"/>
              <a:t> </a:t>
            </a:r>
            <a:r>
              <a:rPr lang="en-GB" sz="2400" b="1" dirty="0" smtClean="0"/>
              <a:t>R. Ibach 2012/13</a:t>
            </a:r>
            <a:endParaRPr lang="en-GB" sz="1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92696"/>
            <a:ext cx="9108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-5015" y="692696"/>
            <a:ext cx="4594763" cy="4032448"/>
            <a:chOff x="-5015" y="908721"/>
            <a:chExt cx="4485567" cy="28624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668"/>
            <a:stretch/>
          </p:blipFill>
          <p:spPr>
            <a:xfrm>
              <a:off x="-5015" y="908721"/>
              <a:ext cx="4485567" cy="28624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79512" y="3311175"/>
              <a:ext cx="1612439" cy="327720"/>
            </a:xfrm>
            <a:prstGeom prst="rect">
              <a:avLst/>
            </a:prstGeom>
            <a:solidFill>
              <a:srgbClr val="C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bg1"/>
                  </a:solidFill>
                </a:rPr>
                <a:t>Nov 2012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89748" y="2708920"/>
            <a:ext cx="4554251" cy="4145605"/>
            <a:chOff x="2384982" y="3356992"/>
            <a:chExt cx="4995330" cy="35044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982" y="3356992"/>
              <a:ext cx="4995330" cy="35044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555776" y="6294945"/>
              <a:ext cx="2156693" cy="404306"/>
            </a:xfrm>
            <a:prstGeom prst="rect">
              <a:avLst/>
            </a:prstGeom>
            <a:solidFill>
              <a:srgbClr val="C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bg1"/>
                  </a:solidFill>
                </a:rPr>
                <a:t>March 2013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8100392" y="4307904"/>
            <a:ext cx="814275" cy="1353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0" y="4730368"/>
            <a:ext cx="4594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smtClean="0"/>
              <a:t>Cause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i="1" dirty="0" smtClean="0"/>
              <a:t>I. </a:t>
            </a:r>
            <a:r>
              <a:rPr lang="en-GB" sz="2000" i="1" dirty="0" err="1" smtClean="0"/>
              <a:t>glanduilfera</a:t>
            </a:r>
            <a:r>
              <a:rPr lang="en-GB" sz="2000" i="1" dirty="0" smtClean="0"/>
              <a:t> </a:t>
            </a:r>
            <a:r>
              <a:rPr lang="en-GB" sz="2000" dirty="0" smtClean="0"/>
              <a:t>colonisation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Dieback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Fine-substrate removal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Limited / no </a:t>
            </a:r>
            <a:r>
              <a:rPr lang="en-GB" sz="2000" dirty="0" err="1" smtClean="0"/>
              <a:t>recolonisation</a:t>
            </a:r>
            <a:r>
              <a:rPr lang="en-GB" sz="2000" dirty="0" smtClean="0"/>
              <a:t> (no viable seeds in seed-bank)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23489" y="692696"/>
            <a:ext cx="4413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Effect</a:t>
            </a: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High magnitude erosion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Loss fine-substrate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b="1" u="sng" dirty="0" smtClean="0"/>
              <a:t>Changes in riverbank morphology</a:t>
            </a:r>
            <a:endParaRPr lang="en-GB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1247268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2008" y="4462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 Case of Extreme Erosion </a:t>
            </a:r>
            <a:r>
              <a:rPr lang="en-GB" sz="2000" b="1" dirty="0" smtClean="0"/>
              <a:t>– R. Taw 2013/14</a:t>
            </a:r>
            <a:r>
              <a:rPr lang="en-GB" sz="2400" dirty="0" smtClean="0"/>
              <a:t> </a:t>
            </a:r>
            <a:endParaRPr lang="en-GB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92696"/>
            <a:ext cx="9108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899592" y="4437112"/>
            <a:ext cx="5472608" cy="2232248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1187624" y="4149080"/>
            <a:ext cx="4536504" cy="1368152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1547664" y="3809380"/>
            <a:ext cx="3600400" cy="843756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1907704" y="3469681"/>
            <a:ext cx="2808312" cy="679399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2339752" y="3140968"/>
            <a:ext cx="1944216" cy="328713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2555776" y="2721428"/>
            <a:ext cx="1368152" cy="100180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2744670" y="2276872"/>
            <a:ext cx="1179258" cy="200360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7740352" y="1273406"/>
            <a:ext cx="0" cy="93610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960912" y="1061474"/>
            <a:ext cx="0" cy="39892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436096" y="908720"/>
            <a:ext cx="0" cy="4168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96336" y="3068959"/>
            <a:ext cx="0" cy="158417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 rot="20870597">
            <a:off x="7573353" y="2795595"/>
            <a:ext cx="473600" cy="201320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 57"/>
          <p:cNvSpPr/>
          <p:nvPr/>
        </p:nvSpPr>
        <p:spPr>
          <a:xfrm rot="20870597">
            <a:off x="7325962" y="2561808"/>
            <a:ext cx="463536" cy="189790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 58"/>
          <p:cNvSpPr/>
          <p:nvPr/>
        </p:nvSpPr>
        <p:spPr>
          <a:xfrm rot="20870597">
            <a:off x="7063481" y="2377918"/>
            <a:ext cx="461090" cy="198626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 59"/>
          <p:cNvSpPr/>
          <p:nvPr/>
        </p:nvSpPr>
        <p:spPr>
          <a:xfrm rot="20870597">
            <a:off x="6860513" y="2237309"/>
            <a:ext cx="443041" cy="119557"/>
          </a:xfrm>
          <a:custGeom>
            <a:avLst/>
            <a:gdLst>
              <a:gd name="connsiteX0" fmla="*/ 2634018 w 2634018"/>
              <a:gd name="connsiteY0" fmla="*/ 0 h 682388"/>
              <a:gd name="connsiteX1" fmla="*/ 2565779 w 2634018"/>
              <a:gd name="connsiteY1" fmla="*/ 109182 h 682388"/>
              <a:gd name="connsiteX2" fmla="*/ 2511188 w 2634018"/>
              <a:gd name="connsiteY2" fmla="*/ 191069 h 682388"/>
              <a:gd name="connsiteX3" fmla="*/ 2483893 w 2634018"/>
              <a:gd name="connsiteY3" fmla="*/ 232012 h 682388"/>
              <a:gd name="connsiteX4" fmla="*/ 2402006 w 2634018"/>
              <a:gd name="connsiteY4" fmla="*/ 313899 h 682388"/>
              <a:gd name="connsiteX5" fmla="*/ 2251881 w 2634018"/>
              <a:gd name="connsiteY5" fmla="*/ 436729 h 682388"/>
              <a:gd name="connsiteX6" fmla="*/ 2210938 w 2634018"/>
              <a:gd name="connsiteY6" fmla="*/ 450376 h 682388"/>
              <a:gd name="connsiteX7" fmla="*/ 2074460 w 2634018"/>
              <a:gd name="connsiteY7" fmla="*/ 532263 h 682388"/>
              <a:gd name="connsiteX8" fmla="*/ 1924335 w 2634018"/>
              <a:gd name="connsiteY8" fmla="*/ 600502 h 682388"/>
              <a:gd name="connsiteX9" fmla="*/ 1842448 w 2634018"/>
              <a:gd name="connsiteY9" fmla="*/ 614150 h 682388"/>
              <a:gd name="connsiteX10" fmla="*/ 1719618 w 2634018"/>
              <a:gd name="connsiteY10" fmla="*/ 655093 h 682388"/>
              <a:gd name="connsiteX11" fmla="*/ 1569493 w 2634018"/>
              <a:gd name="connsiteY11" fmla="*/ 668741 h 682388"/>
              <a:gd name="connsiteX12" fmla="*/ 1460311 w 2634018"/>
              <a:gd name="connsiteY12" fmla="*/ 682388 h 682388"/>
              <a:gd name="connsiteX13" fmla="*/ 832514 w 2634018"/>
              <a:gd name="connsiteY13" fmla="*/ 668741 h 682388"/>
              <a:gd name="connsiteX14" fmla="*/ 682388 w 2634018"/>
              <a:gd name="connsiteY14" fmla="*/ 627797 h 682388"/>
              <a:gd name="connsiteX15" fmla="*/ 532263 w 2634018"/>
              <a:gd name="connsiteY15" fmla="*/ 586854 h 682388"/>
              <a:gd name="connsiteX16" fmla="*/ 491320 w 2634018"/>
              <a:gd name="connsiteY16" fmla="*/ 573206 h 682388"/>
              <a:gd name="connsiteX17" fmla="*/ 423081 w 2634018"/>
              <a:gd name="connsiteY17" fmla="*/ 559559 h 682388"/>
              <a:gd name="connsiteX18" fmla="*/ 341194 w 2634018"/>
              <a:gd name="connsiteY18" fmla="*/ 518615 h 682388"/>
              <a:gd name="connsiteX19" fmla="*/ 300251 w 2634018"/>
              <a:gd name="connsiteY19" fmla="*/ 504967 h 682388"/>
              <a:gd name="connsiteX20" fmla="*/ 177421 w 2634018"/>
              <a:gd name="connsiteY20" fmla="*/ 395785 h 682388"/>
              <a:gd name="connsiteX21" fmla="*/ 150126 w 2634018"/>
              <a:gd name="connsiteY21" fmla="*/ 354842 h 682388"/>
              <a:gd name="connsiteX22" fmla="*/ 68239 w 2634018"/>
              <a:gd name="connsiteY22" fmla="*/ 272956 h 682388"/>
              <a:gd name="connsiteX23" fmla="*/ 54591 w 2634018"/>
              <a:gd name="connsiteY23" fmla="*/ 232012 h 682388"/>
              <a:gd name="connsiteX24" fmla="*/ 0 w 2634018"/>
              <a:gd name="connsiteY24" fmla="*/ 163773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018" h="682388">
                <a:moveTo>
                  <a:pt x="2634018" y="0"/>
                </a:moveTo>
                <a:cubicBezTo>
                  <a:pt x="2469453" y="205707"/>
                  <a:pt x="2638512" y="-21738"/>
                  <a:pt x="2565779" y="109182"/>
                </a:cubicBezTo>
                <a:cubicBezTo>
                  <a:pt x="2549847" y="137859"/>
                  <a:pt x="2529385" y="163773"/>
                  <a:pt x="2511188" y="191069"/>
                </a:cubicBezTo>
                <a:lnTo>
                  <a:pt x="2483893" y="232012"/>
                </a:lnTo>
                <a:cubicBezTo>
                  <a:pt x="2462481" y="264131"/>
                  <a:pt x="2429302" y="286603"/>
                  <a:pt x="2402006" y="313899"/>
                </a:cubicBezTo>
                <a:cubicBezTo>
                  <a:pt x="2328895" y="387010"/>
                  <a:pt x="2376504" y="343262"/>
                  <a:pt x="2251881" y="436729"/>
                </a:cubicBezTo>
                <a:cubicBezTo>
                  <a:pt x="2240372" y="445361"/>
                  <a:pt x="2224586" y="445827"/>
                  <a:pt x="2210938" y="450376"/>
                </a:cubicBezTo>
                <a:cubicBezTo>
                  <a:pt x="2136002" y="525312"/>
                  <a:pt x="2180761" y="496829"/>
                  <a:pt x="2074460" y="532263"/>
                </a:cubicBezTo>
                <a:cubicBezTo>
                  <a:pt x="1994337" y="558971"/>
                  <a:pt x="1989056" y="586119"/>
                  <a:pt x="1924335" y="600502"/>
                </a:cubicBezTo>
                <a:cubicBezTo>
                  <a:pt x="1897322" y="606505"/>
                  <a:pt x="1869294" y="607439"/>
                  <a:pt x="1842448" y="614150"/>
                </a:cubicBezTo>
                <a:cubicBezTo>
                  <a:pt x="1842443" y="614151"/>
                  <a:pt x="1740091" y="648269"/>
                  <a:pt x="1719618" y="655093"/>
                </a:cubicBezTo>
                <a:cubicBezTo>
                  <a:pt x="1671949" y="670983"/>
                  <a:pt x="1619465" y="663481"/>
                  <a:pt x="1569493" y="668741"/>
                </a:cubicBezTo>
                <a:cubicBezTo>
                  <a:pt x="1533017" y="672580"/>
                  <a:pt x="1496705" y="677839"/>
                  <a:pt x="1460311" y="682388"/>
                </a:cubicBezTo>
                <a:lnTo>
                  <a:pt x="832514" y="668741"/>
                </a:lnTo>
                <a:cubicBezTo>
                  <a:pt x="748582" y="665513"/>
                  <a:pt x="756736" y="652580"/>
                  <a:pt x="682388" y="627797"/>
                </a:cubicBezTo>
                <a:cubicBezTo>
                  <a:pt x="567553" y="589519"/>
                  <a:pt x="619701" y="611837"/>
                  <a:pt x="532263" y="586854"/>
                </a:cubicBezTo>
                <a:cubicBezTo>
                  <a:pt x="518431" y="582902"/>
                  <a:pt x="505276" y="576695"/>
                  <a:pt x="491320" y="573206"/>
                </a:cubicBezTo>
                <a:cubicBezTo>
                  <a:pt x="468816" y="567580"/>
                  <a:pt x="445585" y="565185"/>
                  <a:pt x="423081" y="559559"/>
                </a:cubicBezTo>
                <a:cubicBezTo>
                  <a:pt x="354478" y="542409"/>
                  <a:pt x="407903" y="551970"/>
                  <a:pt x="341194" y="518615"/>
                </a:cubicBezTo>
                <a:cubicBezTo>
                  <a:pt x="328327" y="512181"/>
                  <a:pt x="313899" y="509516"/>
                  <a:pt x="300251" y="504967"/>
                </a:cubicBezTo>
                <a:cubicBezTo>
                  <a:pt x="206766" y="411482"/>
                  <a:pt x="250483" y="444493"/>
                  <a:pt x="177421" y="395785"/>
                </a:cubicBezTo>
                <a:cubicBezTo>
                  <a:pt x="168323" y="382137"/>
                  <a:pt x="161023" y="367101"/>
                  <a:pt x="150126" y="354842"/>
                </a:cubicBezTo>
                <a:cubicBezTo>
                  <a:pt x="124480" y="325991"/>
                  <a:pt x="68239" y="272956"/>
                  <a:pt x="68239" y="272956"/>
                </a:cubicBezTo>
                <a:cubicBezTo>
                  <a:pt x="63690" y="259308"/>
                  <a:pt x="61025" y="244879"/>
                  <a:pt x="54591" y="232012"/>
                </a:cubicBezTo>
                <a:cubicBezTo>
                  <a:pt x="37375" y="197579"/>
                  <a:pt x="25388" y="189161"/>
                  <a:pt x="0" y="163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81373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8" y="149151"/>
            <a:ext cx="9071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/>
              <a:t>Extreme Erosion? </a:t>
            </a:r>
            <a:r>
              <a:rPr lang="en-GB" sz="2400" b="1" dirty="0" smtClean="0"/>
              <a:t>– R. Taw</a:t>
            </a:r>
            <a:r>
              <a:rPr lang="en-GB" sz="2800" dirty="0" smtClean="0"/>
              <a:t> 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92696"/>
            <a:ext cx="9108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5496" y="687995"/>
            <a:ext cx="5328592" cy="3979305"/>
            <a:chOff x="0" y="687995"/>
            <a:chExt cx="5220072" cy="39793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849" t="31797" r="36588" b="37289"/>
            <a:stretch/>
          </p:blipFill>
          <p:spPr>
            <a:xfrm>
              <a:off x="0" y="687995"/>
              <a:ext cx="5220072" cy="39793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79512" y="4047455"/>
              <a:ext cx="1651692" cy="46166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bg1"/>
                  </a:solidFill>
                </a:rPr>
                <a:t>Oct 2013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67944" y="2677647"/>
            <a:ext cx="5076056" cy="4180352"/>
            <a:chOff x="4067944" y="2476601"/>
            <a:chExt cx="5076056" cy="43813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476601"/>
              <a:ext cx="5076056" cy="43813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7254043" y="6219478"/>
              <a:ext cx="1651692" cy="46166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bg1"/>
                  </a:solidFill>
                </a:rPr>
                <a:t>April 2014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5580112" y="4509120"/>
            <a:ext cx="214202" cy="1656184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004" y="4653136"/>
            <a:ext cx="38839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CAUSE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i="1" dirty="0" smtClean="0"/>
              <a:t>I. glandulifera  colonisation</a:t>
            </a: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Dieback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4088" y="620688"/>
            <a:ext cx="37799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High magnitude scour erosion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[Formation] &amp; Development valleys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Rapidly evolving morphology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No regrowth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Prime </a:t>
            </a:r>
            <a:r>
              <a:rPr lang="en-GB" sz="1600" dirty="0" err="1" smtClean="0"/>
              <a:t>recolonisation</a:t>
            </a:r>
            <a:r>
              <a:rPr lang="en-GB" sz="1600" dirty="0" smtClean="0"/>
              <a:t> territory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u="sng" dirty="0" smtClean="0"/>
              <a:t>Repeat cycle?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904769" y="3284984"/>
            <a:ext cx="74943" cy="36004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0074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74324" y="3444814"/>
            <a:ext cx="5169675" cy="3413186"/>
            <a:chOff x="3974324" y="3444814"/>
            <a:chExt cx="5169675" cy="3413186"/>
          </a:xfrm>
        </p:grpSpPr>
        <p:grpSp>
          <p:nvGrpSpPr>
            <p:cNvPr id="8" name="Group 7"/>
            <p:cNvGrpSpPr/>
            <p:nvPr/>
          </p:nvGrpSpPr>
          <p:grpSpPr>
            <a:xfrm>
              <a:off x="4829565" y="3444814"/>
              <a:ext cx="4314434" cy="3413186"/>
              <a:chOff x="4829565" y="3444814"/>
              <a:chExt cx="4314434" cy="341318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9785" r="11170" b="15395"/>
              <a:stretch/>
            </p:blipFill>
            <p:spPr>
              <a:xfrm>
                <a:off x="7020272" y="4439814"/>
                <a:ext cx="2123727" cy="24181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0" name="TextBox 49"/>
              <p:cNvSpPr txBox="1"/>
              <p:nvPr/>
            </p:nvSpPr>
            <p:spPr>
              <a:xfrm rot="18083526">
                <a:off x="4359352" y="3915027"/>
                <a:ext cx="1776975" cy="83654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square" rtlCol="0">
                <a:prstTxWarp prst="textArchDown">
                  <a:avLst>
                    <a:gd name="adj" fmla="val 20390722"/>
                  </a:avLst>
                </a:prstTxWarp>
                <a:spAutoFit/>
              </a:bodyPr>
              <a:lstStyle/>
              <a:p>
                <a:pPr algn="ctr"/>
                <a:r>
                  <a:rPr lang="en-GB" sz="1200" b="1" dirty="0" smtClean="0"/>
                  <a:t>Growth/Maturity</a:t>
                </a:r>
                <a:endParaRPr lang="en-GB" sz="1200" b="1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20753359">
              <a:off x="3974324" y="4686756"/>
              <a:ext cx="1789150" cy="6348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rtlCol="0">
              <a:prstTxWarp prst="textArchDown">
                <a:avLst>
                  <a:gd name="adj" fmla="val 21432182"/>
                </a:avLst>
              </a:prstTxWarp>
              <a:spAutoFit/>
            </a:bodyPr>
            <a:lstStyle/>
            <a:p>
              <a:pPr algn="ctr"/>
              <a:r>
                <a:rPr lang="en-GB" sz="1200" b="1" dirty="0" smtClean="0"/>
                <a:t>Seed Ejection</a:t>
              </a:r>
              <a:endParaRPr lang="en-GB" sz="1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6700417" cy="4780810"/>
            <a:chOff x="0" y="0"/>
            <a:chExt cx="6700417" cy="4780810"/>
          </a:xfrm>
        </p:grpSpPr>
        <p:sp>
          <p:nvSpPr>
            <p:cNvPr id="57" name="TextBox 56"/>
            <p:cNvSpPr txBox="1"/>
            <p:nvPr/>
          </p:nvSpPr>
          <p:spPr>
            <a:xfrm rot="704478">
              <a:off x="2241409" y="1037409"/>
              <a:ext cx="4459008" cy="374340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rtlCol="0" anchor="ctr">
              <a:prstTxWarp prst="textArchUp">
                <a:avLst>
                  <a:gd name="adj" fmla="val 10162457"/>
                </a:avLst>
              </a:prstTxWarp>
              <a:spAutoFit/>
            </a:bodyPr>
            <a:lstStyle/>
            <a:p>
              <a:pPr algn="ctr"/>
              <a:r>
                <a:rPr lang="en-GB" sz="2800" b="1" u="sng" dirty="0" smtClean="0"/>
                <a:t>Hydro-geomorphic instability?</a:t>
              </a:r>
              <a:endParaRPr lang="en-GB" sz="2800" b="1" u="sng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01864" cy="2433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0" name="TextBox 59"/>
            <p:cNvSpPr txBox="1"/>
            <p:nvPr/>
          </p:nvSpPr>
          <p:spPr>
            <a:xfrm rot="20986838">
              <a:off x="2435182" y="1707413"/>
              <a:ext cx="3816424" cy="297841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rtlCol="0" anchor="ctr">
              <a:prstTxWarp prst="textArchUp">
                <a:avLst>
                  <a:gd name="adj" fmla="val 12580023"/>
                </a:avLst>
              </a:prstTxWarp>
              <a:spAutoFit/>
            </a:bodyPr>
            <a:lstStyle/>
            <a:p>
              <a:pPr algn="ctr"/>
              <a:r>
                <a:rPr lang="en-GB" sz="2000" b="1" u="sng" dirty="0" smtClean="0"/>
                <a:t>Severe / Extreme Erosion</a:t>
              </a:r>
              <a:endParaRPr lang="en-GB" sz="2000" b="1" u="sng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48708" y="2736473"/>
            <a:ext cx="2536753" cy="2177144"/>
            <a:chOff x="2873512" y="2380393"/>
            <a:chExt cx="3119546" cy="3103330"/>
          </a:xfrm>
        </p:grpSpPr>
        <p:grpSp>
          <p:nvGrpSpPr>
            <p:cNvPr id="19" name="Group 18"/>
            <p:cNvGrpSpPr/>
            <p:nvPr/>
          </p:nvGrpSpPr>
          <p:grpSpPr>
            <a:xfrm>
              <a:off x="2873512" y="2380393"/>
              <a:ext cx="3119546" cy="3103330"/>
              <a:chOff x="2873512" y="2380393"/>
              <a:chExt cx="3119546" cy="3103330"/>
            </a:xfrm>
          </p:grpSpPr>
          <p:sp>
            <p:nvSpPr>
              <p:cNvPr id="25" name="Curved Down Arrow 24"/>
              <p:cNvSpPr/>
              <p:nvPr/>
            </p:nvSpPr>
            <p:spPr>
              <a:xfrm rot="10800000">
                <a:off x="2873512" y="3838313"/>
                <a:ext cx="2983648" cy="1645410"/>
              </a:xfrm>
              <a:prstGeom prst="curvedDownArrow">
                <a:avLst>
                  <a:gd name="adj1" fmla="val 6239"/>
                  <a:gd name="adj2" fmla="val 30736"/>
                  <a:gd name="adj3" fmla="val 3391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Pour">
                  <a:avLst/>
                </a:prstTxWarp>
              </a:bodyPr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urved Down Arrow 41"/>
              <p:cNvSpPr/>
              <p:nvPr/>
            </p:nvSpPr>
            <p:spPr>
              <a:xfrm>
                <a:off x="3033949" y="2380393"/>
                <a:ext cx="2959109" cy="1311805"/>
              </a:xfrm>
              <a:prstGeom prst="curvedDownArrow">
                <a:avLst>
                  <a:gd name="adj1" fmla="val 5276"/>
                  <a:gd name="adj2" fmla="val 34069"/>
                  <a:gd name="adj3" fmla="val 43987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288137" y="2755671"/>
              <a:ext cx="2223531" cy="2467815"/>
              <a:chOff x="3687299" y="2652691"/>
              <a:chExt cx="1521864" cy="1614489"/>
            </a:xfrm>
          </p:grpSpPr>
          <p:sp>
            <p:nvSpPr>
              <p:cNvPr id="33" name="TextBox 32"/>
              <p:cNvSpPr txBox="1"/>
              <p:nvPr/>
            </p:nvSpPr>
            <p:spPr>
              <a:xfrm rot="3628395">
                <a:off x="4265016" y="2967500"/>
                <a:ext cx="1166429" cy="53681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876199"/>
                  </a:avLst>
                </a:prstTxWarp>
                <a:spAutoFit/>
              </a:bodyPr>
              <a:lstStyle/>
              <a:p>
                <a:r>
                  <a:rPr lang="en-US" b="1" dirty="0" smtClean="0"/>
                  <a:t>SPRING</a:t>
                </a:r>
                <a:endParaRPr lang="de-CH" b="1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18103765">
                <a:off x="4366557" y="3424573"/>
                <a:ext cx="1172796" cy="51241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spAutoFit/>
              </a:bodyPr>
              <a:lstStyle/>
              <a:p>
                <a:r>
                  <a:rPr lang="en-GB" b="1" dirty="0" smtClean="0"/>
                  <a:t>SUMMER</a:t>
                </a:r>
                <a:endParaRPr lang="en-GB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940147">
                <a:off x="3716001" y="3580555"/>
                <a:ext cx="1217779" cy="58901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690960"/>
                  </a:avLst>
                </a:prstTxWarp>
                <a:spAutoFit/>
              </a:bodyPr>
              <a:lstStyle/>
              <a:p>
                <a:r>
                  <a:rPr lang="en-GB" b="1" dirty="0" smtClean="0"/>
                  <a:t>AUTUMN</a:t>
                </a:r>
                <a:endParaRPr lang="en-GB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0087898">
                <a:off x="3687299" y="2702686"/>
                <a:ext cx="1166429" cy="70058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876199"/>
                  </a:avLst>
                </a:prstTxWarp>
                <a:spAutoFit/>
              </a:bodyPr>
              <a:lstStyle/>
              <a:p>
                <a:r>
                  <a:rPr lang="en-US" b="1" dirty="0" smtClean="0"/>
                  <a:t>WINTER</a:t>
                </a:r>
                <a:endParaRPr lang="de-CH" b="1" dirty="0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57451" y="-609"/>
            <a:ext cx="4086548" cy="4340135"/>
            <a:chOff x="5057451" y="-609"/>
            <a:chExt cx="4086548" cy="43401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275" y="-609"/>
              <a:ext cx="2131724" cy="2265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 rot="3918582">
              <a:off x="4587239" y="3002265"/>
              <a:ext cx="1807473" cy="8670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687340"/>
                </a:avLst>
              </a:prstTxWarp>
              <a:spAutoFit/>
            </a:bodyPr>
            <a:lstStyle/>
            <a:p>
              <a:r>
                <a:rPr lang="en-GB" sz="1200" b="1" dirty="0" smtClean="0"/>
                <a:t>Colonisation/Germination</a:t>
              </a:r>
              <a:endParaRPr lang="en-GB" sz="1200" b="1" dirty="0"/>
            </a:p>
          </p:txBody>
        </p:sp>
      </p:grpSp>
      <p:sp>
        <p:nvSpPr>
          <p:cNvPr id="41" name="TextBox 40"/>
          <p:cNvSpPr txBox="1"/>
          <p:nvPr/>
        </p:nvSpPr>
        <p:spPr>
          <a:xfrm rot="356952">
            <a:off x="3635896" y="2564904"/>
            <a:ext cx="1965223" cy="114731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5250"/>
              </a:avLst>
            </a:prstTxWarp>
            <a:spAutoFit/>
          </a:bodyPr>
          <a:lstStyle/>
          <a:p>
            <a:r>
              <a:rPr lang="en-GB" sz="1200" b="1" dirty="0" smtClean="0"/>
              <a:t>Deposition/Invasion</a:t>
            </a:r>
            <a:endParaRPr lang="en-GB" sz="1200" b="1" dirty="0"/>
          </a:p>
        </p:txBody>
      </p:sp>
      <p:sp>
        <p:nvSpPr>
          <p:cNvPr id="51" name="TextBox 50"/>
          <p:cNvSpPr txBox="1"/>
          <p:nvPr/>
        </p:nvSpPr>
        <p:spPr>
          <a:xfrm rot="875916">
            <a:off x="3703235" y="4685056"/>
            <a:ext cx="932946" cy="3603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prstTxWarp prst="textArchDown">
              <a:avLst>
                <a:gd name="adj" fmla="val 329329"/>
              </a:avLst>
            </a:prstTxWarp>
            <a:spAutoFit/>
          </a:bodyPr>
          <a:lstStyle/>
          <a:p>
            <a:pPr algn="ctr"/>
            <a:r>
              <a:rPr lang="en-GB" sz="1200" b="1" dirty="0" smtClean="0"/>
              <a:t>Die-Off</a:t>
            </a:r>
            <a:endParaRPr lang="en-GB" sz="1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715312"/>
            <a:ext cx="5086907" cy="3146999"/>
            <a:chOff x="0" y="3715312"/>
            <a:chExt cx="5086907" cy="3146999"/>
          </a:xfrm>
        </p:grpSpPr>
        <p:sp>
          <p:nvSpPr>
            <p:cNvPr id="27" name="TextBox 26"/>
            <p:cNvSpPr txBox="1"/>
            <p:nvPr/>
          </p:nvSpPr>
          <p:spPr>
            <a:xfrm rot="2620408">
              <a:off x="2645907" y="3715312"/>
              <a:ext cx="2441000" cy="136382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rtlCol="0">
              <a:prstTxWarp prst="textArchDown">
                <a:avLst>
                  <a:gd name="adj" fmla="val 21485600"/>
                </a:avLst>
              </a:prstTxWarp>
              <a:spAutoFit/>
            </a:bodyPr>
            <a:lstStyle/>
            <a:p>
              <a:pPr algn="ctr"/>
              <a:r>
                <a:rPr lang="en-GB" sz="1200" b="1" dirty="0" smtClean="0"/>
                <a:t>Decomposition</a:t>
              </a:r>
              <a:endParaRPr lang="en-GB" sz="12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17344"/>
              <a:ext cx="2032810" cy="2344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2" name="TextBox 51"/>
          <p:cNvSpPr txBox="1"/>
          <p:nvPr/>
        </p:nvSpPr>
        <p:spPr>
          <a:xfrm rot="18069378">
            <a:off x="2859154" y="2915895"/>
            <a:ext cx="969429" cy="4143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2000" b="1" dirty="0" smtClean="0"/>
              <a:t>Erosion</a:t>
            </a:r>
            <a:endParaRPr lang="en-GB" sz="2000" b="1" dirty="0"/>
          </a:p>
        </p:txBody>
      </p:sp>
      <p:sp>
        <p:nvSpPr>
          <p:cNvPr id="11" name="Oval 10"/>
          <p:cNvSpPr/>
          <p:nvPr/>
        </p:nvSpPr>
        <p:spPr>
          <a:xfrm>
            <a:off x="2771800" y="2132857"/>
            <a:ext cx="3490570" cy="338437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4910144">
            <a:off x="3049134" y="3369250"/>
            <a:ext cx="1194234" cy="10135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prstTxWarp prst="textArchDown">
              <a:avLst>
                <a:gd name="adj" fmla="val 1627994"/>
              </a:avLst>
            </a:prstTxWarp>
            <a:spAutoFit/>
          </a:bodyPr>
          <a:lstStyle/>
          <a:p>
            <a:pPr algn="ctr"/>
            <a:r>
              <a:rPr lang="en-GB" sz="1200" b="1" dirty="0" smtClean="0"/>
              <a:t>Depleted Veg.</a:t>
            </a:r>
            <a:endParaRPr lang="en-GB" sz="12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91679" y="595547"/>
            <a:ext cx="5659303" cy="5497747"/>
            <a:chOff x="1691679" y="595547"/>
            <a:chExt cx="5659303" cy="5497747"/>
          </a:xfrm>
        </p:grpSpPr>
        <p:sp>
          <p:nvSpPr>
            <p:cNvPr id="43" name="Curved Down Arrow 42"/>
            <p:cNvSpPr/>
            <p:nvPr/>
          </p:nvSpPr>
          <p:spPr>
            <a:xfrm>
              <a:off x="1744879" y="595547"/>
              <a:ext cx="5606103" cy="2416859"/>
            </a:xfrm>
            <a:prstGeom prst="curvedDownArrow">
              <a:avLst>
                <a:gd name="adj1" fmla="val 4392"/>
                <a:gd name="adj2" fmla="val 26951"/>
                <a:gd name="adj3" fmla="val 1827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59" name="Curved Down Arrow 58"/>
            <p:cNvSpPr/>
            <p:nvPr/>
          </p:nvSpPr>
          <p:spPr>
            <a:xfrm flipH="1" flipV="1">
              <a:off x="1691679" y="3696608"/>
              <a:ext cx="5400598" cy="2396686"/>
            </a:xfrm>
            <a:prstGeom prst="curvedDownArrow">
              <a:avLst>
                <a:gd name="adj1" fmla="val 4678"/>
                <a:gd name="adj2" fmla="val 23733"/>
                <a:gd name="adj3" fmla="val 2028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tx1"/>
                </a:solidFill>
              </a:endParaRPr>
            </a:p>
          </p:txBody>
        </p:sp>
      </p:grpSp>
      <p:sp>
        <p:nvSpPr>
          <p:cNvPr id="14" name="Bent Arrow 13"/>
          <p:cNvSpPr/>
          <p:nvPr/>
        </p:nvSpPr>
        <p:spPr>
          <a:xfrm rot="17651513">
            <a:off x="2172855" y="2059991"/>
            <a:ext cx="585686" cy="1113786"/>
          </a:xfrm>
          <a:prstGeom prst="bentArrow">
            <a:avLst>
              <a:gd name="adj1" fmla="val 25336"/>
              <a:gd name="adj2" fmla="val 50000"/>
              <a:gd name="adj3" fmla="val 25000"/>
              <a:gd name="adj4" fmla="val 75000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075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1" grpId="0"/>
      <p:bldP spid="52" grpId="0"/>
      <p:bldP spid="11" grpId="0" animBg="1"/>
      <p:bldP spid="48" grpId="0"/>
      <p:bldP spid="1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35496" y="908720"/>
            <a:ext cx="91085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7504" y="262389"/>
            <a:ext cx="316835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Hypothesis II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633" y="2132856"/>
            <a:ext cx="4376367" cy="369332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</a:t>
            </a:r>
            <a:r>
              <a:rPr lang="en-GB" b="1" dirty="0" smtClean="0"/>
              <a:t>ontinual cycles colonisation &amp; dieback…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3489" y="6084585"/>
            <a:ext cx="8136904" cy="584775"/>
          </a:xfrm>
          <a:prstGeom prst="rect">
            <a:avLst/>
          </a:prstGeom>
          <a:solidFill>
            <a:srgbClr val="FFC000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i="1" dirty="0" smtClean="0">
                <a:latin typeface="+mj-lt"/>
              </a:rPr>
              <a:t>I. glandulifera</a:t>
            </a:r>
            <a:r>
              <a:rPr lang="en-GB" sz="3200" b="1" dirty="0" smtClean="0">
                <a:latin typeface="+mj-lt"/>
              </a:rPr>
              <a:t> – A ‘river system destabiliser’?</a:t>
            </a:r>
            <a:endParaRPr lang="en-GB" sz="32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3630214"/>
            <a:ext cx="5400600" cy="1477328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Induce hydro-geomorphic instability: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Moderate stream flow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Natural sustainable flood defence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Buffer fine-sediments &amp; contaminants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Implications water quality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3" y="1196752"/>
            <a:ext cx="8640959" cy="707886"/>
          </a:xfrm>
          <a:prstGeom prst="rect">
            <a:avLst/>
          </a:prstGeom>
          <a:solidFill>
            <a:srgbClr val="FFC000">
              <a:alpha val="40000"/>
            </a:srgb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smtClean="0">
                <a:solidFill>
                  <a:schemeClr val="bg1"/>
                </a:solidFill>
                <a:latin typeface="+mj-lt"/>
              </a:rPr>
              <a:t>I. glandulifera:</a:t>
            </a: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 an erosion accelerant?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636912"/>
            <a:ext cx="4320480" cy="369332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…often triggering severe / extreme erosion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3429001"/>
            <a:ext cx="2160240" cy="1631216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Lack effective intervention measures = increasing encroachment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646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63"/>
          <a:stretch/>
        </p:blipFill>
        <p:spPr>
          <a:xfrm>
            <a:off x="36512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5169966"/>
            <a:ext cx="7272808" cy="923330"/>
          </a:xfrm>
          <a:prstGeom prst="rect">
            <a:avLst/>
          </a:prstGeom>
          <a:solidFill>
            <a:srgbClr val="FFC000">
              <a:alpha val="40000"/>
            </a:srgbClr>
          </a:solidFill>
          <a:effectLst>
            <a:reflection blurRad="6350" stA="50000" endA="300" endPos="55000" dir="5400000" sy="-100000" algn="bl" rotWithShape="0"/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Harlow Solid Italic" pitchFamily="82" charset="0"/>
                <a:ea typeface="Adobe Kaiti Std R" pitchFamily="18" charset="-128"/>
              </a:rPr>
              <a:t>Thank you for listening! </a:t>
            </a:r>
            <a:endParaRPr lang="en-GB" sz="5400" b="1" dirty="0">
              <a:latin typeface="Harlow Solid Italic" pitchFamily="82" charset="0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0856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i="1" dirty="0" smtClean="0">
                <a:solidFill>
                  <a:schemeClr val="bg1"/>
                </a:solidFill>
              </a:rPr>
              <a:t>I. glandulifera </a:t>
            </a:r>
            <a:r>
              <a:rPr lang="en-GB" sz="4000" b="1" dirty="0" smtClean="0">
                <a:solidFill>
                  <a:schemeClr val="bg1"/>
                </a:solidFill>
              </a:rPr>
              <a:t>– Background info.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433" y="1052736"/>
            <a:ext cx="8717134" cy="3970318"/>
          </a:xfrm>
          <a:prstGeom prst="rect">
            <a:avLst/>
          </a:prstGeom>
          <a:solidFill>
            <a:srgbClr val="C00000">
              <a:alpha val="25098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Common English name: ‘</a:t>
            </a:r>
            <a:r>
              <a:rPr lang="en-GB" sz="28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Himalayan Balsam</a:t>
            </a:r>
            <a:r>
              <a:rPr lang="en-GB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’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Introduced UK &amp; mainland Europe ca. 1850s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Highly invasive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Annual Plant – seasonal die-off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Notoriety – linked to soil erosion</a:t>
            </a:r>
          </a:p>
          <a:p>
            <a:endParaRPr lang="en-GB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Habitat preference:  shady, damp, nutrient-rich soils – frequently disturbed…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7504" y="908720"/>
            <a:ext cx="892899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3528" y="5827911"/>
            <a:ext cx="8573118" cy="769441"/>
          </a:xfrm>
          <a:prstGeom prst="rect">
            <a:avLst/>
          </a:prstGeom>
          <a:solidFill>
            <a:srgbClr val="C00000">
              <a:alpha val="30196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…Riverbanks &amp; Riparian Zone</a:t>
            </a:r>
          </a:p>
        </p:txBody>
      </p:sp>
    </p:spTree>
    <p:extLst>
      <p:ext uri="{BB962C8B-B14F-4D97-AF65-F5344CB8AC3E}">
        <p14:creationId xmlns="" xmlns:p14="http://schemas.microsoft.com/office/powerpoint/2010/main" val="21320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16" y="22069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Distribution</a:t>
            </a:r>
            <a:endParaRPr lang="en-GB" sz="3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15816" y="980728"/>
            <a:ext cx="6194333" cy="5760640"/>
            <a:chOff x="2625506" y="980728"/>
            <a:chExt cx="6482651" cy="511256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832" b="4450"/>
            <a:stretch/>
          </p:blipFill>
          <p:spPr>
            <a:xfrm>
              <a:off x="2625506" y="980728"/>
              <a:ext cx="6482651" cy="5112567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318129" y="5831685"/>
              <a:ext cx="2712041" cy="225350"/>
            </a:xfrm>
            <a:prstGeom prst="rect">
              <a:avLst/>
            </a:prstGeom>
            <a:solidFill>
              <a:srgbClr val="F96A1B">
                <a:alpha val="25098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Adapted from M. Winter, in </a:t>
              </a:r>
              <a:r>
                <a:rPr lang="en-US" sz="1050" b="1" dirty="0" err="1" smtClean="0"/>
                <a:t>Hejda</a:t>
              </a:r>
              <a:r>
                <a:rPr lang="en-US" sz="1050" b="1" dirty="0" smtClean="0"/>
                <a:t>, 2006</a:t>
              </a:r>
              <a:endParaRPr lang="de-CH" sz="105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123" y="1001713"/>
            <a:ext cx="2857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/>
              <a:t>All </a:t>
            </a:r>
            <a:r>
              <a:rPr lang="en-US" dirty="0" smtClean="0"/>
              <a:t>temperate European countries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23/28 </a:t>
            </a:r>
            <a:r>
              <a:rPr lang="en-US" dirty="0"/>
              <a:t>(i.e. </a:t>
            </a:r>
            <a:r>
              <a:rPr lang="en-US" dirty="0" smtClean="0"/>
              <a:t> ~ 82%)</a:t>
            </a:r>
            <a:r>
              <a:rPr lang="de-CH" dirty="0" smtClean="0"/>
              <a:t> </a:t>
            </a:r>
            <a:r>
              <a:rPr lang="en-US" dirty="0" smtClean="0"/>
              <a:t>European Union (EU)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Occupies &gt; 50% rivers Czech Rep.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Occupies </a:t>
            </a:r>
            <a:r>
              <a:rPr lang="en-US" dirty="0"/>
              <a:t>~13% rivers UK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est. £300 million to eradicate (US $447 million)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US" dirty="0" smtClean="0"/>
              <a:t>Common parts east &amp; west N. America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US" dirty="0" smtClean="0"/>
              <a:t>New Zealand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US" sz="2400" b="1" dirty="0" smtClean="0"/>
              <a:t>Globally prevalent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</p:spTree>
    <p:extLst>
      <p:ext uri="{BB962C8B-B14F-4D97-AF65-F5344CB8AC3E}">
        <p14:creationId xmlns="" xmlns:p14="http://schemas.microsoft.com/office/powerpoint/2010/main" val="2440323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08720"/>
            <a:ext cx="565212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9512" y="20083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Key</a:t>
            </a:r>
            <a:r>
              <a:rPr lang="en-GB" sz="4400" b="1" dirty="0" smtClean="0"/>
              <a:t> </a:t>
            </a:r>
            <a:r>
              <a:rPr lang="en-GB" sz="3600" b="1" dirty="0" smtClean="0"/>
              <a:t>Physiological Traits</a:t>
            </a:r>
            <a:endParaRPr lang="en-GB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237" y="1005649"/>
            <a:ext cx="35283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No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natural predators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Highly competitive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o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ver pollinate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over produce nectar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&gt; </a:t>
            </a:r>
            <a:r>
              <a:rPr lang="en-GB" dirty="0">
                <a:latin typeface="Arial" pitchFamily="34" charset="0"/>
                <a:cs typeface="Arial" pitchFamily="34" charset="0"/>
              </a:rPr>
              <a:t>2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,500 seeds per plant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effective seed ejection mechanism (&gt; 4 m)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Watercourses: transport seeds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Progressive downstream colonisation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Discrete ‘stands’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High density (&gt; 40-50 m</a:t>
            </a:r>
            <a:r>
              <a:rPr lang="en-GB" sz="2000" baseline="30000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en-GB" sz="2000" baseline="30000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Reduced sunlight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Suppressed plant growth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549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20083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Key Lifecycle Traits</a:t>
            </a:r>
            <a:endParaRPr lang="en-GB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4742810"/>
            <a:ext cx="3011000" cy="1815882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69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Arial" pitchFamily="34" charset="0"/>
                <a:cs typeface="Arial" pitchFamily="34" charset="0"/>
              </a:rPr>
              <a:t>…underlying soil – susceptible         to erosion?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1052736"/>
            <a:ext cx="3888432" cy="181588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b="1" u="sng" dirty="0" smtClean="0"/>
              <a:t>Cold intolerant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/>
              <a:t>Rapid die-back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/>
              <a:t>Depleted / reduced vegetation cover…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779912" y="980728"/>
            <a:ext cx="5364087" cy="3762082"/>
            <a:chOff x="3779912" y="980728"/>
            <a:chExt cx="5364087" cy="3762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980728"/>
              <a:ext cx="5364087" cy="3762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6461955" y="4077072"/>
              <a:ext cx="1638437" cy="461665"/>
            </a:xfrm>
            <a:prstGeom prst="rect">
              <a:avLst/>
            </a:prstGeom>
            <a:solidFill>
              <a:srgbClr val="F96A1B">
                <a:alpha val="4117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July 2013</a:t>
              </a:r>
              <a:endParaRPr lang="en-GB" sz="24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18" y="2996952"/>
            <a:ext cx="6019750" cy="3861048"/>
            <a:chOff x="64418" y="3037514"/>
            <a:chExt cx="6019750" cy="38204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8" y="3037514"/>
              <a:ext cx="6019750" cy="38204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79512" y="6237312"/>
              <a:ext cx="1638437" cy="461665"/>
            </a:xfrm>
            <a:prstGeom prst="rect">
              <a:avLst/>
            </a:prstGeom>
            <a:solidFill>
              <a:srgbClr val="F96A1B">
                <a:alpha val="4117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Dec 2013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5023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7504" y="66227"/>
            <a:ext cx="4900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</a:rPr>
              <a:t>Hypothesis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256850"/>
            <a:ext cx="7420990" cy="646331"/>
          </a:xfrm>
          <a:prstGeom prst="rect">
            <a:avLst/>
          </a:prstGeom>
          <a:solidFill>
            <a:srgbClr val="C00000">
              <a:alpha val="56078"/>
            </a:srgbClr>
          </a:solidFill>
          <a:effectLst>
            <a:glow rad="101600">
              <a:schemeClr val="accent3">
                <a:satMod val="175000"/>
                <a:alpha val="69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…soil loss ‘contaminated’ sites </a:t>
            </a:r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soil loss from [topographically] comparable areas supporting ‘natural’ vegetation…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496" y="1089734"/>
            <a:ext cx="8971098" cy="78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9451677">
            <a:off x="901232" y="1892256"/>
            <a:ext cx="6914249" cy="2215991"/>
          </a:xfrm>
          <a:prstGeom prst="rect">
            <a:avLst/>
          </a:prstGeom>
          <a:solidFill>
            <a:srgbClr val="C00000">
              <a:alpha val="9098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PROVEN</a:t>
            </a:r>
            <a:endParaRPr lang="de-CH" sz="138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406" y="5949280"/>
            <a:ext cx="8899090" cy="738664"/>
          </a:xfrm>
          <a:prstGeom prst="rect">
            <a:avLst/>
          </a:prstGeom>
          <a:solidFill>
            <a:srgbClr val="C00000">
              <a:alpha val="56078"/>
            </a:srgbClr>
          </a:solidFill>
          <a:effectLst>
            <a:glow rad="101600">
              <a:schemeClr val="accent3">
                <a:satMod val="175000"/>
                <a:alpha val="69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Greenwood, P. &amp; Kuhn, NJ. 2014. ‘’Does the invasive plant, </a:t>
            </a:r>
            <a:r>
              <a:rPr lang="en-GB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Impatiens glandulifera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promote soil erosion along the riparian zone? An investigation on a small watercourse in northwest Switzerland’’. </a:t>
            </a:r>
            <a:r>
              <a:rPr lang="en-GB" sz="1400" b="1" i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Journal Soils &amp; Sediments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14(3): pp. 637-650. </a:t>
            </a:r>
            <a:endParaRPr lang="en-GB" sz="14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11287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/>
              <a:t>Results – </a:t>
            </a:r>
            <a:r>
              <a:rPr lang="en-GB" sz="2800" b="1" dirty="0" smtClean="0"/>
              <a:t>R. Ibach 2012/13</a:t>
            </a:r>
            <a:endParaRPr lang="en-GB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908720"/>
            <a:ext cx="9108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8953254"/>
              </p:ext>
            </p:extLst>
          </p:nvPr>
        </p:nvGraphicFramePr>
        <p:xfrm>
          <a:off x="899592" y="1150662"/>
          <a:ext cx="4608512" cy="376458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5674"/>
                <a:gridCol w="1086534"/>
                <a:gridCol w="1080120"/>
                <a:gridCol w="1656184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b="1" u="none" strike="noStrike" dirty="0" smtClean="0">
                          <a:effectLst/>
                        </a:rPr>
                        <a:t>Cont.</a:t>
                      </a:r>
                      <a:r>
                        <a:rPr lang="de-CH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de-CH" sz="1400" b="1" u="none" strike="noStrike" dirty="0" smtClean="0">
                          <a:effectLst/>
                        </a:rPr>
                        <a:t>Site </a:t>
                      </a:r>
                      <a:r>
                        <a:rPr lang="de-CH" sz="1400" b="1" u="none" strike="noStrike" dirty="0">
                          <a:effectLst/>
                        </a:rPr>
                        <a:t>ID</a:t>
                      </a:r>
                      <a:endParaRPr lang="de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b="1" u="none" strike="noStrike" dirty="0">
                          <a:effectLst/>
                        </a:rPr>
                        <a:t>Estimated </a:t>
                      </a:r>
                      <a:r>
                        <a:rPr lang="de-CH" sz="1400" b="1" u="none" strike="noStrike" dirty="0" smtClean="0">
                          <a:effectLst/>
                        </a:rPr>
                        <a:t>Area Cont. </a:t>
                      </a:r>
                      <a:r>
                        <a:rPr lang="de-CH" sz="1400" b="1" u="none" strike="noStrike" dirty="0">
                          <a:effectLst/>
                        </a:rPr>
                        <a:t>(m</a:t>
                      </a:r>
                      <a:r>
                        <a:rPr lang="de-CH" sz="1400" b="1" u="none" strike="noStrike" baseline="30000" dirty="0">
                          <a:effectLst/>
                        </a:rPr>
                        <a:t>2</a:t>
                      </a:r>
                      <a:r>
                        <a:rPr lang="de-CH" sz="1400" b="1" u="none" strike="noStrike" dirty="0">
                          <a:effectLst/>
                        </a:rPr>
                        <a:t>)</a:t>
                      </a:r>
                      <a:endParaRPr lang="de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b="1" u="none" strike="noStrike" dirty="0">
                          <a:effectLst/>
                        </a:rPr>
                        <a:t>Av. Net Δ Soil Profile (mm)</a:t>
                      </a:r>
                      <a:endParaRPr lang="nn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Total Equivalent Soil Loss (t ha.</a:t>
                      </a:r>
                      <a:r>
                        <a:rPr lang="en-US" sz="1400" b="1" u="none" strike="noStrike" baseline="30000" dirty="0">
                          <a:effectLst/>
                        </a:rPr>
                        <a:t>-1</a:t>
                      </a:r>
                      <a:r>
                        <a:rPr lang="en-US" sz="1400" b="1" u="none" strike="noStrike" dirty="0">
                          <a:effectLst/>
                        </a:rPr>
                        <a:t> yr.</a:t>
                      </a:r>
                      <a:r>
                        <a:rPr lang="en-US" sz="1400" b="1" u="none" strike="noStrike" baseline="30000" dirty="0">
                          <a:effectLst/>
                        </a:rPr>
                        <a:t>-1</a:t>
                      </a:r>
                      <a:r>
                        <a:rPr lang="en-US" sz="1400" b="1" u="none" strike="noStrike" dirty="0"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42380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Site 1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8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-15.84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-261.6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42380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Site 2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200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-8.77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-144.8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42380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Site 3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6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-5.12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-84.5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42380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Site 4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4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-21.16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-349.4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42380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Site 5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3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-77.84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-1285.4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42380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Site 6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150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-11.61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-191.8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  <a:tr h="572141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Total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371.00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>
                          <a:effectLst/>
                        </a:rPr>
                        <a:t>-140.34</a:t>
                      </a:r>
                      <a:endParaRPr lang="de-CH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u="none" strike="noStrike" dirty="0">
                          <a:effectLst/>
                        </a:rPr>
                        <a:t>-2317.5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96A1B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47960" y="3717032"/>
            <a:ext cx="3016528" cy="3046988"/>
          </a:xfrm>
          <a:prstGeom prst="rect">
            <a:avLst/>
          </a:prstGeom>
          <a:solidFill>
            <a:srgbClr val="C00000">
              <a:alpha val="49020"/>
            </a:srgb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Whole stream length (ca. 10 km) extrapolated = </a:t>
            </a:r>
            <a:r>
              <a:rPr lang="en-US" sz="2400" b="1" i="1" dirty="0">
                <a:latin typeface="+mj-lt"/>
              </a:rPr>
              <a:t>I. glandulifera </a:t>
            </a:r>
            <a:r>
              <a:rPr lang="en-US" sz="2400" b="1" dirty="0" smtClean="0">
                <a:latin typeface="+mj-lt"/>
              </a:rPr>
              <a:t>feasibly responsible </a:t>
            </a:r>
            <a:r>
              <a:rPr lang="en-US" sz="2400" b="1" dirty="0" err="1" smtClean="0">
                <a:latin typeface="+mj-lt"/>
              </a:rPr>
              <a:t>mobilising</a:t>
            </a:r>
            <a:r>
              <a:rPr lang="en-US" sz="2400" b="1" dirty="0" smtClean="0">
                <a:latin typeface="+mj-lt"/>
              </a:rPr>
              <a:t> additional ca. </a:t>
            </a:r>
            <a:r>
              <a:rPr lang="en-US" sz="2400" b="1" u="sng" dirty="0" smtClean="0">
                <a:latin typeface="+mj-lt"/>
              </a:rPr>
              <a:t>100 t</a:t>
            </a:r>
            <a:r>
              <a:rPr lang="en-US" sz="2400" b="1" dirty="0" smtClean="0">
                <a:latin typeface="+mj-lt"/>
              </a:rPr>
              <a:t> fine sediment!</a:t>
            </a:r>
            <a:endParaRPr lang="de-CH" sz="2400" b="1" i="1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5900" y="1772816"/>
            <a:ext cx="3072485" cy="2520280"/>
            <a:chOff x="5086881" y="1772816"/>
            <a:chExt cx="2539380" cy="2520280"/>
          </a:xfrm>
        </p:grpSpPr>
        <p:sp>
          <p:nvSpPr>
            <p:cNvPr id="5" name="Right Brace 4"/>
            <p:cNvSpPr/>
            <p:nvPr/>
          </p:nvSpPr>
          <p:spPr>
            <a:xfrm>
              <a:off x="5086881" y="1772816"/>
              <a:ext cx="992017" cy="2520280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84168" y="2564904"/>
              <a:ext cx="1542093" cy="830997"/>
            </a:xfrm>
            <a:prstGeom prst="rect">
              <a:avLst/>
            </a:prstGeom>
            <a:solidFill>
              <a:srgbClr val="F96A1B">
                <a:alpha val="50196"/>
              </a:srgbClr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dobe Caslon Pro Bold" pitchFamily="18" charset="0"/>
                </a:rPr>
                <a:t>Av</a:t>
              </a:r>
              <a:r>
                <a:rPr lang="en-US" sz="2400" b="1" dirty="0" smtClean="0">
                  <a:latin typeface="Adobe Caslon Pro Bold" pitchFamily="18" charset="0"/>
                </a:rPr>
                <a:t>. </a:t>
              </a:r>
              <a:r>
                <a:rPr lang="en-US" sz="2400" b="1" dirty="0">
                  <a:latin typeface="Adobe Caslon Pro Bold" pitchFamily="18" charset="0"/>
                </a:rPr>
                <a:t>= 386 t ha.</a:t>
              </a:r>
              <a:r>
                <a:rPr lang="en-US" sz="2400" b="1" baseline="30000" dirty="0">
                  <a:latin typeface="Adobe Caslon Pro Bold" pitchFamily="18" charset="0"/>
                </a:rPr>
                <a:t>-1</a:t>
              </a:r>
              <a:r>
                <a:rPr lang="en-US" sz="2400" b="1" dirty="0">
                  <a:latin typeface="Adobe Caslon Pro Bold" pitchFamily="18" charset="0"/>
                </a:rPr>
                <a:t> yr.</a:t>
              </a:r>
              <a:r>
                <a:rPr lang="en-US" sz="2400" b="1" baseline="30000" dirty="0">
                  <a:latin typeface="Adobe Caslon Pro Bold" pitchFamily="18" charset="0"/>
                </a:rPr>
                <a:t>-1</a:t>
              </a:r>
              <a:endParaRPr lang="en-GB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504" y="5239379"/>
            <a:ext cx="5616624" cy="1384995"/>
          </a:xfrm>
          <a:prstGeom prst="rect">
            <a:avLst/>
          </a:prstGeom>
          <a:solidFill>
            <a:srgbClr val="C00000">
              <a:alpha val="49020"/>
            </a:srgb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Comparable - regions where high magnitude events regularly recorded</a:t>
            </a:r>
            <a:endParaRPr lang="de-CH" sz="2800" b="1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3968" y="1772816"/>
            <a:ext cx="792088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897622" y="1775520"/>
            <a:ext cx="792088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835696" y="1777058"/>
            <a:ext cx="792088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22479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79" y="44624"/>
            <a:ext cx="3619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Severe</a:t>
            </a:r>
            <a:r>
              <a:rPr lang="en-GB" sz="4000" dirty="0" smtClean="0"/>
              <a:t> </a:t>
            </a:r>
            <a:r>
              <a:rPr lang="en-GB" sz="4000" dirty="0" smtClean="0"/>
              <a:t>Erosion</a:t>
            </a:r>
            <a:endParaRPr lang="en-GB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92696"/>
            <a:ext cx="9108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562610"/>
              </p:ext>
            </p:extLst>
          </p:nvPr>
        </p:nvGraphicFramePr>
        <p:xfrm>
          <a:off x="35496" y="692696"/>
          <a:ext cx="8892988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64836" y="809217"/>
            <a:ext cx="2301761" cy="796386"/>
            <a:chOff x="864836" y="809217"/>
            <a:chExt cx="2301761" cy="796386"/>
          </a:xfrm>
        </p:grpSpPr>
        <p:sp>
          <p:nvSpPr>
            <p:cNvPr id="4" name="Right Brace 3"/>
            <p:cNvSpPr/>
            <p:nvPr/>
          </p:nvSpPr>
          <p:spPr>
            <a:xfrm rot="16200000">
              <a:off x="1771412" y="210418"/>
              <a:ext cx="488609" cy="230176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4836" y="809217"/>
              <a:ext cx="2301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R. Ibach 2012/13 (206 d)</a:t>
              </a:r>
              <a:endParaRPr lang="de-CH" sz="1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96854" y="803613"/>
            <a:ext cx="2301761" cy="810794"/>
            <a:chOff x="3296854" y="803613"/>
            <a:chExt cx="2301761" cy="810794"/>
          </a:xfrm>
        </p:grpSpPr>
        <p:sp>
          <p:nvSpPr>
            <p:cNvPr id="21" name="Right Brace 20"/>
            <p:cNvSpPr/>
            <p:nvPr/>
          </p:nvSpPr>
          <p:spPr>
            <a:xfrm rot="16200000">
              <a:off x="4203430" y="219222"/>
              <a:ext cx="488609" cy="230176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47864" y="803613"/>
              <a:ext cx="22507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R. Ibach 2013/14 (176  d)</a:t>
              </a:r>
              <a:endParaRPr lang="de-CH" sz="14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20068" y="818019"/>
            <a:ext cx="3100405" cy="796387"/>
            <a:chOff x="5720068" y="818019"/>
            <a:chExt cx="3100405" cy="796387"/>
          </a:xfrm>
        </p:grpSpPr>
        <p:sp>
          <p:nvSpPr>
            <p:cNvPr id="23" name="Right Brace 22"/>
            <p:cNvSpPr/>
            <p:nvPr/>
          </p:nvSpPr>
          <p:spPr>
            <a:xfrm rot="16200000">
              <a:off x="7025966" y="-180101"/>
              <a:ext cx="488609" cy="3100405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42572" y="818019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R. Taw 2013/14 (150 d)</a:t>
              </a:r>
              <a:endParaRPr lang="de-CH" sz="1400" b="1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19672" y="5085184"/>
            <a:ext cx="5942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Av.  </a:t>
            </a:r>
            <a:r>
              <a:rPr lang="en-US" sz="2400" b="1" dirty="0"/>
              <a:t>n</a:t>
            </a:r>
            <a:r>
              <a:rPr lang="en-US" sz="2400" b="1" dirty="0" smtClean="0"/>
              <a:t>et erosion ≥ </a:t>
            </a:r>
            <a:r>
              <a:rPr lang="en-US" sz="2400" b="1" u="sng" dirty="0" smtClean="0"/>
              <a:t>-2 </a:t>
            </a:r>
            <a:r>
              <a:rPr lang="en-US" sz="2400" b="1" u="sng" dirty="0" smtClean="0"/>
              <a:t>cm </a:t>
            </a:r>
            <a:r>
              <a:rPr lang="en-US" sz="2400" b="1" dirty="0" smtClean="0"/>
              <a:t>= </a:t>
            </a:r>
            <a:r>
              <a:rPr lang="en-US" sz="2400" b="1" dirty="0" smtClean="0"/>
              <a:t>6</a:t>
            </a:r>
            <a:r>
              <a:rPr lang="en-US" sz="2400" b="1" dirty="0" smtClean="0"/>
              <a:t> </a:t>
            </a:r>
            <a:r>
              <a:rPr lang="en-US" sz="2400" b="1" dirty="0" smtClean="0"/>
              <a:t>sites </a:t>
            </a:r>
            <a:r>
              <a:rPr lang="en-US" sz="2400" b="1" dirty="0" smtClean="0"/>
              <a:t>(</a:t>
            </a:r>
            <a:r>
              <a:rPr lang="en-US" sz="2400" b="1" dirty="0" smtClean="0"/>
              <a:t>30</a:t>
            </a:r>
            <a:r>
              <a:rPr lang="en-US" sz="2400" b="1" dirty="0" smtClean="0"/>
              <a:t>%)</a:t>
            </a:r>
            <a:endParaRPr lang="en-US" sz="2400" b="1" dirty="0" smtClean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827584" y="2924944"/>
            <a:ext cx="8081071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92247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8373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Extreme </a:t>
            </a:r>
            <a:r>
              <a:rPr lang="en-GB" sz="3600" b="1" dirty="0" smtClean="0"/>
              <a:t>Erosion</a:t>
            </a:r>
            <a:endParaRPr lang="en-GB" sz="1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92696"/>
            <a:ext cx="9108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2026757"/>
              </p:ext>
            </p:extLst>
          </p:nvPr>
        </p:nvGraphicFramePr>
        <p:xfrm>
          <a:off x="35496" y="692696"/>
          <a:ext cx="8892988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64836" y="809217"/>
            <a:ext cx="2301761" cy="796386"/>
            <a:chOff x="864836" y="809217"/>
            <a:chExt cx="2301761" cy="796386"/>
          </a:xfrm>
        </p:grpSpPr>
        <p:sp>
          <p:nvSpPr>
            <p:cNvPr id="4" name="Right Brace 3"/>
            <p:cNvSpPr/>
            <p:nvPr/>
          </p:nvSpPr>
          <p:spPr>
            <a:xfrm rot="16200000">
              <a:off x="1771412" y="210418"/>
              <a:ext cx="488609" cy="230176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4836" y="809217"/>
              <a:ext cx="2301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R. Ibach 2012/13 (206 d)</a:t>
              </a:r>
              <a:endParaRPr lang="de-CH" sz="1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96854" y="803613"/>
            <a:ext cx="2301761" cy="810794"/>
            <a:chOff x="3296854" y="803613"/>
            <a:chExt cx="2301761" cy="810794"/>
          </a:xfrm>
        </p:grpSpPr>
        <p:sp>
          <p:nvSpPr>
            <p:cNvPr id="21" name="Right Brace 20"/>
            <p:cNvSpPr/>
            <p:nvPr/>
          </p:nvSpPr>
          <p:spPr>
            <a:xfrm rot="16200000">
              <a:off x="4203430" y="219222"/>
              <a:ext cx="488609" cy="230176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47864" y="803613"/>
              <a:ext cx="22507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R. Ibach 2013/14 (176  d)</a:t>
              </a:r>
              <a:endParaRPr lang="de-CH" sz="14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20068" y="818019"/>
            <a:ext cx="3100405" cy="796387"/>
            <a:chOff x="5720068" y="818019"/>
            <a:chExt cx="3100405" cy="796387"/>
          </a:xfrm>
        </p:grpSpPr>
        <p:sp>
          <p:nvSpPr>
            <p:cNvPr id="23" name="Right Brace 22"/>
            <p:cNvSpPr/>
            <p:nvPr/>
          </p:nvSpPr>
          <p:spPr>
            <a:xfrm rot="16200000">
              <a:off x="7025966" y="-180101"/>
              <a:ext cx="488609" cy="3100405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42572" y="818019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R. Taw 2013/14 (150 d)</a:t>
              </a:r>
              <a:endParaRPr lang="de-CH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5181" y="3501008"/>
            <a:ext cx="8081071" cy="2045841"/>
            <a:chOff x="835181" y="3501008"/>
            <a:chExt cx="8081071" cy="2045841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5181" y="3501008"/>
              <a:ext cx="8081071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9"/>
            <p:cNvSpPr txBox="1"/>
            <p:nvPr/>
          </p:nvSpPr>
          <p:spPr>
            <a:xfrm>
              <a:off x="1475656" y="5085184"/>
              <a:ext cx="5911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/>
                <a:t>Av. net erosion ≥ </a:t>
              </a:r>
              <a:r>
                <a:rPr lang="en-US" sz="2400" b="1" u="sng" dirty="0" smtClean="0"/>
                <a:t>-5 cm </a:t>
              </a:r>
              <a:r>
                <a:rPr lang="en-US" sz="2400" b="1" dirty="0" smtClean="0"/>
                <a:t>= 3 sites (15%)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843808" y="2204864"/>
            <a:ext cx="322789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Oval 27"/>
          <p:cNvSpPr/>
          <p:nvPr/>
        </p:nvSpPr>
        <p:spPr>
          <a:xfrm>
            <a:off x="8253190" y="2420888"/>
            <a:ext cx="663062" cy="3456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3776633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729</Words>
  <Application>Microsoft Office PowerPoint</Application>
  <PresentationFormat>On-screen Show (4:3)</PresentationFormat>
  <Paragraphs>151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Angles</vt:lpstr>
      <vt:lpstr>The potential influence of the invasive plant, Impatiens glandulifera, on the hydro-geomorphic stability of inland river systems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the invasive plant, Impatiens glandulifera, promote soil erosion along riparian zones? An investigation on a small watercourse in northwest Switzerland</dc:title>
  <dc:creator>Phil</dc:creator>
  <cp:lastModifiedBy>Physio</cp:lastModifiedBy>
  <cp:revision>536</cp:revision>
  <dcterms:created xsi:type="dcterms:W3CDTF">2013-03-19T18:35:57Z</dcterms:created>
  <dcterms:modified xsi:type="dcterms:W3CDTF">2014-10-19T20:00:56Z</dcterms:modified>
</cp:coreProperties>
</file>