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Default Extension="rels" ContentType="application/vnd.openxmlformats-package.relationships+xml"/>
  <Override PartName="/ppt/slides/slide5.xml" ContentType="application/vnd.openxmlformats-officedocument.presentationml.slide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2" r:id="rId3"/>
    <p:sldId id="268" r:id="rId4"/>
    <p:sldId id="276" r:id="rId5"/>
    <p:sldId id="277" r:id="rId6"/>
    <p:sldId id="278" r:id="rId7"/>
    <p:sldId id="283" r:id="rId8"/>
    <p:sldId id="280" r:id="rId9"/>
    <p:sldId id="269" r:id="rId10"/>
    <p:sldId id="265" r:id="rId11"/>
    <p:sldId id="266" r:id="rId12"/>
    <p:sldId id="284" r:id="rId13"/>
    <p:sldId id="285" r:id="rId14"/>
    <p:sldId id="286" r:id="rId15"/>
    <p:sldId id="282" r:id="rId16"/>
    <p:sldId id="267" r:id="rId17"/>
    <p:sldId id="281" r:id="rId18"/>
    <p:sldId id="270" r:id="rId19"/>
    <p:sldId id="272" r:id="rId20"/>
    <p:sldId id="275" r:id="rId21"/>
    <p:sldId id="273" r:id="rId22"/>
    <p:sldId id="274" r:id="rId23"/>
    <p:sldId id="258" r:id="rId24"/>
    <p:sldId id="27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frameSlides="1"/>
  <p:clrMru>
    <a:srgbClr val="545454"/>
    <a:srgbClr val="0A237A"/>
    <a:srgbClr val="091C5F"/>
    <a:srgbClr val="E37D16"/>
    <a:srgbClr val="E39E16"/>
    <a:srgbClr val="FF9E16"/>
    <a:srgbClr val="002463"/>
    <a:srgbClr val="163560"/>
    <a:srgbClr val="003366"/>
    <a:srgbClr val="0000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1934" autoAdjust="0"/>
    <p:restoredTop sz="84934" autoAdjust="0"/>
  </p:normalViewPr>
  <p:slideViewPr>
    <p:cSldViewPr snapToGrid="0">
      <p:cViewPr varScale="1">
        <p:scale>
          <a:sx n="76" d="100"/>
          <a:sy n="76" d="100"/>
        </p:scale>
        <p:origin x="-912" y="-96"/>
      </p:cViewPr>
      <p:guideLst>
        <p:guide orient="horz" pos="4137"/>
        <p:guide pos="5223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00" d="100"/>
          <a:sy n="100" d="100"/>
        </p:scale>
        <p:origin x="-4592" y="-104"/>
      </p:cViewPr>
      <p:guideLst>
        <p:guide orient="horz" pos="2880"/>
        <p:guide pos="2160"/>
      </p:guideLst>
    </p:cSldViewPr>
  </p:notes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B8A0F-509A-4D4E-B8A2-D4D70F6ADCD7}" type="datetimeFigureOut">
              <a:rPr lang="en-US" smtClean="0"/>
              <a:pPr/>
              <a:t>10/19/14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96E58-9887-034D-A2C5-588D503682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9498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02528-0F20-8844-920C-2F20B517E443}" type="datetimeFigureOut">
              <a:rPr lang="en-US" smtClean="0"/>
              <a:pPr/>
              <a:t>10/19/14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1B632-81DE-3B44-B95D-30BC8B360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22787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5E816-799E-422F-A263-89163324D5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Too small and not enough dissipation</a:t>
            </a:r>
          </a:p>
          <a:p>
            <a:pPr lvl="1"/>
            <a:r>
              <a:rPr lang="en-US" dirty="0" smtClean="0"/>
              <a:t>Too large and heat loss is too fast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B632-81DE-3B44-B95D-30BC8B3608A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43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Ice shell may delaminate and founder</a:t>
            </a:r>
          </a:p>
          <a:p>
            <a:pPr lvl="1"/>
            <a:r>
              <a:rPr lang="en-US" dirty="0" smtClean="0"/>
              <a:t>We should totally investigate this system!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B632-81DE-3B44-B95D-30BC8B3608A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3042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 smtClean="0"/>
              <a:t>Not enough Al-26 to reach solidus</a:t>
            </a:r>
          </a:p>
          <a:p>
            <a:endParaRPr lang="en-US" dirty="0" smtClean="0"/>
          </a:p>
          <a:p>
            <a:pPr lvl="1"/>
            <a:r>
              <a:rPr lang="en-US" i="0" dirty="0" smtClean="0"/>
              <a:t>~1 km below Earth’s surface</a:t>
            </a:r>
          </a:p>
          <a:p>
            <a:pPr lvl="1"/>
            <a:r>
              <a:rPr lang="en-US" i="0" dirty="0" smtClean="0"/>
              <a:t>~2X atm. pressure at Venus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B632-81DE-3B44-B95D-30BC8B3608A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8568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B632-81DE-3B44-B95D-30BC8B3608A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93756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B632-81DE-3B44-B95D-30BC8B3608A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93756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B632-81DE-3B44-B95D-30BC8B3608A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93756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Porosity, effective rheology not well known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B632-81DE-3B44-B95D-30BC8B3608A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8945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Template Bar Vertical Flat index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371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509" y="1240507"/>
            <a:ext cx="7772491" cy="1142693"/>
          </a:xfrm>
        </p:spPr>
        <p:txBody>
          <a:bodyPr anchor="ctr" anchorCtr="0">
            <a:normAutofit/>
          </a:bodyPr>
          <a:lstStyle>
            <a:lvl1pPr algn="ctr">
              <a:spcBef>
                <a:spcPts val="300"/>
              </a:spcBef>
              <a:spcAft>
                <a:spcPts val="300"/>
              </a:spcAft>
              <a:defRPr sz="3200" i="1">
                <a:solidFill>
                  <a:srgbClr val="0A23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509" y="2888133"/>
            <a:ext cx="7772492" cy="11860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rgbClr val="0A23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91734" y="4585830"/>
            <a:ext cx="4495195" cy="206352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1800" i="1" baseline="0">
                <a:solidFill>
                  <a:srgbClr val="0A23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Contact info</a:t>
            </a:r>
            <a:endParaRPr lang="en-US" dirty="0"/>
          </a:p>
        </p:txBody>
      </p:sp>
      <p:pic>
        <p:nvPicPr>
          <p:cNvPr id="10" name="Picture 9" descr="apl_small_vertical_blu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2103" b="8895"/>
          <a:stretch/>
        </p:blipFill>
        <p:spPr>
          <a:xfrm>
            <a:off x="6383867" y="5177780"/>
            <a:ext cx="2760133" cy="168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1074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126398"/>
            <a:ext cx="8228542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6261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2-3 Line Tit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216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200" y="-16934"/>
            <a:ext cx="8229600" cy="1224425"/>
          </a:xfrm>
        </p:spPr>
        <p:txBody>
          <a:bodyPr anchor="b" anchorCtr="0">
            <a:norm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style:</a:t>
            </a:r>
            <a:br>
              <a:rPr lang="en-US" dirty="0" smtClean="0"/>
            </a:br>
            <a:r>
              <a:rPr lang="en-US" dirty="0" smtClean="0"/>
              <a:t>Two or Three Lines</a:t>
            </a:r>
            <a:br>
              <a:rPr lang="en-US" dirty="0" smtClean="0"/>
            </a:br>
            <a:r>
              <a:rPr lang="en-US" dirty="0" smtClean="0"/>
              <a:t>of Title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4513"/>
            <a:ext cx="8229600" cy="49924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9326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lum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800" y="1126063"/>
            <a:ext cx="4222800" cy="5257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063" y="1126063"/>
            <a:ext cx="4224528" cy="5257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599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7185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l_small_vertical_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023533" y="1536046"/>
            <a:ext cx="5096934" cy="333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944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197D15F-0637-4107-8B74-74CBE589E3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337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1200" y="71739"/>
            <a:ext cx="8766000" cy="8034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Box 24"/>
          <p:cNvSpPr txBox="1">
            <a:spLocks noChangeArrowheads="1"/>
          </p:cNvSpPr>
          <p:nvPr userDrawn="1"/>
        </p:nvSpPr>
        <p:spPr bwMode="auto">
          <a:xfrm>
            <a:off x="79060" y="6636866"/>
            <a:ext cx="31290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0290D-4606-4C02-B498-50EFD41AC8B6}" type="slidenum"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6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6399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65099" y="6635750"/>
            <a:ext cx="8026401" cy="0"/>
          </a:xfrm>
          <a:prstGeom prst="line">
            <a:avLst/>
          </a:prstGeom>
          <a:ln>
            <a:solidFill>
              <a:schemeClr val="tx2"/>
            </a:solidFill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apl_small_shield_blue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652658" y="6447367"/>
            <a:ext cx="361925" cy="37047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28000" y="6488857"/>
            <a:ext cx="492126" cy="280243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1200" b="1" i="0" dirty="0" smtClean="0">
                <a:solidFill>
                  <a:srgbClr val="002463"/>
                </a:solidFill>
                <a:latin typeface="Arial Narrow Bold"/>
                <a:cs typeface="Arial Narrow Bold"/>
              </a:rPr>
              <a:t>Space</a:t>
            </a:r>
            <a:endParaRPr lang="en-US" sz="1200" b="1" i="0" dirty="0">
              <a:solidFill>
                <a:srgbClr val="002463"/>
              </a:solidFill>
              <a:latin typeface="Arial Narrow Bold"/>
              <a:cs typeface="Arial Narrow Bold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959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2" r:id="rId4"/>
    <p:sldLayoutId id="2147483658" r:id="rId5"/>
    <p:sldLayoutId id="2147483657" r:id="rId6"/>
    <p:sldLayoutId id="2147483659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i="1" u="none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+mj-ea"/>
          <a:cs typeface="Arial"/>
        </a:defRPr>
      </a:lvl1pPr>
    </p:titleStyle>
    <p:bodyStyle>
      <a:lvl1pPr marL="230188" indent="-230188" algn="l" defTabSz="4572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Tx/>
        <a:buFont typeface="Wingdings" charset="2"/>
        <a:buChar char="§"/>
        <a:defRPr sz="2000" b="1" kern="1200">
          <a:solidFill>
            <a:srgbClr val="0A237A"/>
          </a:solidFill>
          <a:latin typeface="+mn-lt"/>
          <a:ea typeface="+mn-ea"/>
          <a:cs typeface="+mn-cs"/>
        </a:defRPr>
      </a:lvl1pPr>
      <a:lvl2pPr marL="627063" indent="-228600" algn="l" defTabSz="4572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Tx/>
        <a:buSzPct val="75000"/>
        <a:buFont typeface="Wingdings" charset="2"/>
        <a:buChar char="Ø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033463" indent="-228600" algn="l" defTabSz="4572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Tx/>
        <a:buFont typeface="Lucida Grande"/>
        <a:buChar char="–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430338" indent="-228600" algn="l" defTabSz="4572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Tx/>
        <a:buFont typeface="Arial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defTabSz="4572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Tx/>
        <a:buSzPct val="75000"/>
        <a:buFont typeface="Wingdings" charset="2"/>
        <a:buChar char="v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nceladus_size_england_bi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1698"/>
          <a:stretch/>
        </p:blipFill>
        <p:spPr>
          <a:xfrm>
            <a:off x="1361682" y="1"/>
            <a:ext cx="7782318" cy="547561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95470" y="503244"/>
            <a:ext cx="5145800" cy="1142693"/>
          </a:xfrm>
        </p:spPr>
        <p:txBody>
          <a:bodyPr>
            <a:noAutofit/>
          </a:bodyPr>
          <a:lstStyle/>
          <a:p>
            <a:pPr algn="l"/>
            <a:r>
              <a:rPr lang="en-US" sz="3600" i="0" dirty="0" smtClean="0">
                <a:solidFill>
                  <a:srgbClr val="FFFF00"/>
                </a:solidFill>
              </a:rPr>
              <a:t>The fluffy core </a:t>
            </a:r>
            <a:br>
              <a:rPr lang="en-US" sz="3600" i="0" dirty="0" smtClean="0">
                <a:solidFill>
                  <a:srgbClr val="FFFF00"/>
                </a:solidFill>
              </a:rPr>
            </a:br>
            <a:r>
              <a:rPr lang="en-US" sz="3600" i="0" dirty="0" smtClean="0">
                <a:solidFill>
                  <a:srgbClr val="FFFF00"/>
                </a:solidFill>
              </a:rPr>
              <a:t>of Enceladus</a:t>
            </a:r>
            <a:endParaRPr lang="en-US" sz="3600" i="0" dirty="0">
              <a:solidFill>
                <a:srgbClr val="FFFF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509" y="3103802"/>
            <a:ext cx="3492512" cy="1186074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GSA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19 October 2014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James H. Roberts</a:t>
            </a:r>
          </a:p>
          <a:p>
            <a:r>
              <a:rPr lang="en-US" dirty="0" err="1" smtClean="0"/>
              <a:t>James.Roberts@jhuapl.edu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50228" y="4876199"/>
            <a:ext cx="279377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Image courtesy NASA/JPL/Space Science Institute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692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Tidal Dissipation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 smtClean="0"/>
              <a:t>Assume Enceladus is differentiated and frozen</a:t>
            </a:r>
          </a:p>
          <a:p>
            <a:r>
              <a:rPr lang="en-US" i="0" dirty="0" smtClean="0"/>
              <a:t>Core contains 0 – 30% of ice-filled porosity</a:t>
            </a:r>
          </a:p>
          <a:p>
            <a:pPr lvl="1"/>
            <a:r>
              <a:rPr lang="en-US" dirty="0" smtClean="0"/>
              <a:t>Lower limit: Core is monolithic, behaves as rock</a:t>
            </a:r>
          </a:p>
          <a:p>
            <a:pPr lvl="1"/>
            <a:r>
              <a:rPr lang="en-US" i="0" dirty="0" smtClean="0"/>
              <a:t>Upper limit: Rock fragments no longer in contact, ice controls deformation</a:t>
            </a:r>
          </a:p>
          <a:p>
            <a:pPr lvl="1"/>
            <a:endParaRPr lang="en-US" i="0" dirty="0" smtClean="0"/>
          </a:p>
          <a:p>
            <a:r>
              <a:rPr lang="en-US" i="0" dirty="0" smtClean="0"/>
              <a:t>Compute tidal heating in various model Enceladi</a:t>
            </a:r>
          </a:p>
          <a:p>
            <a:r>
              <a:rPr lang="en-US" i="0" dirty="0" smtClean="0">
                <a:solidFill>
                  <a:srgbClr val="3366FF"/>
                </a:solidFill>
              </a:rPr>
              <a:t>TiRADE </a:t>
            </a:r>
            <a:r>
              <a:rPr lang="en-US" i="0" dirty="0" smtClean="0"/>
              <a:t>(Roberts and Nimmo, 2008)</a:t>
            </a:r>
            <a:endParaRPr lang="en-US" i="0" dirty="0"/>
          </a:p>
          <a:p>
            <a:pPr lvl="1"/>
            <a:r>
              <a:rPr lang="en-US" dirty="0">
                <a:solidFill>
                  <a:srgbClr val="3366FF"/>
                </a:solidFill>
              </a:rPr>
              <a:t>Ti</a:t>
            </a:r>
            <a:r>
              <a:rPr lang="en-US" dirty="0"/>
              <a:t>dal </a:t>
            </a:r>
            <a:r>
              <a:rPr lang="en-US" dirty="0">
                <a:solidFill>
                  <a:srgbClr val="3366FF"/>
                </a:solidFill>
              </a:rPr>
              <a:t>R</a:t>
            </a:r>
            <a:r>
              <a:rPr lang="en-US" dirty="0"/>
              <a:t>esponse </a:t>
            </a:r>
            <a:r>
              <a:rPr lang="en-US" dirty="0">
                <a:solidFill>
                  <a:srgbClr val="3366FF"/>
                </a:solidFill>
              </a:rPr>
              <a:t>A</a:t>
            </a:r>
            <a:r>
              <a:rPr lang="en-US" dirty="0"/>
              <a:t>nd </a:t>
            </a:r>
            <a:r>
              <a:rPr lang="en-US" dirty="0" err="1">
                <a:solidFill>
                  <a:srgbClr val="3366FF"/>
                </a:solidFill>
              </a:rPr>
              <a:t>D</a:t>
            </a:r>
            <a:r>
              <a:rPr lang="en-US" dirty="0" err="1"/>
              <a:t>issipaton</a:t>
            </a:r>
            <a:r>
              <a:rPr lang="en-US" dirty="0"/>
              <a:t> of </a:t>
            </a:r>
            <a:r>
              <a:rPr lang="en-US" dirty="0">
                <a:solidFill>
                  <a:srgbClr val="3366FF"/>
                </a:solidFill>
              </a:rPr>
              <a:t>E</a:t>
            </a:r>
            <a:r>
              <a:rPr lang="en-US" dirty="0"/>
              <a:t>nergy</a:t>
            </a:r>
          </a:p>
          <a:p>
            <a:r>
              <a:rPr lang="en-US" i="0" dirty="0"/>
              <a:t>Solve for tidal stress and strain in a multilayered visco-elastic </a:t>
            </a:r>
            <a:r>
              <a:rPr lang="en-US" i="0" dirty="0" smtClean="0"/>
              <a:t>body</a:t>
            </a:r>
          </a:p>
          <a:p>
            <a:r>
              <a:rPr lang="en-US" dirty="0" smtClean="0"/>
              <a:t>Core rigidity and viscosity are a weighted log average of ice and rock values.</a:t>
            </a:r>
            <a:endParaRPr lang="en-US" i="0" dirty="0" smtClean="0"/>
          </a:p>
          <a:p>
            <a:pPr marL="0" indent="0">
              <a:buNone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64175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Tidally-generated Heat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-1507" b="-1086"/>
          <a:stretch/>
        </p:blipFill>
        <p:spPr>
          <a:xfrm>
            <a:off x="95485" y="1032737"/>
            <a:ext cx="5787236" cy="5562841"/>
          </a:xfrm>
        </p:spPr>
      </p:pic>
      <p:sp>
        <p:nvSpPr>
          <p:cNvPr id="4" name="Content Placeholder 30"/>
          <p:cNvSpPr>
            <a:spLocks noGrp="1"/>
          </p:cNvSpPr>
          <p:nvPr>
            <p:ph sz="half" idx="2"/>
          </p:nvPr>
        </p:nvSpPr>
        <p:spPr>
          <a:xfrm>
            <a:off x="5906311" y="1324568"/>
            <a:ext cx="2737920" cy="4741623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ignificant dissipation in core if porosity &gt; 20 %</a:t>
            </a:r>
          </a:p>
          <a:p>
            <a:endParaRPr lang="en-US" dirty="0" smtClean="0"/>
          </a:p>
          <a:p>
            <a:r>
              <a:rPr lang="en-US" dirty="0" smtClean="0"/>
              <a:t>At 30% porosity, dissipate 1.7 GW</a:t>
            </a:r>
          </a:p>
          <a:p>
            <a:pPr lvl="1"/>
            <a:r>
              <a:rPr lang="en-US" dirty="0" smtClean="0"/>
              <a:t>Mostly in core!</a:t>
            </a:r>
          </a:p>
          <a:p>
            <a:pPr lvl="1"/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actor of 20 change in heating between end-member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990855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Serpentinization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Disaggregated core </a:t>
            </a:r>
            <a:r>
              <a:rPr lang="en-US" dirty="0" smtClean="0">
                <a:sym typeface="Wingdings"/>
              </a:rPr>
              <a:t> water-rock interaction, even at great depth (</a:t>
            </a:r>
            <a:r>
              <a:rPr lang="en-US" dirty="0" err="1" smtClean="0">
                <a:sym typeface="Wingdings"/>
              </a:rPr>
              <a:t>Neveu</a:t>
            </a:r>
            <a:r>
              <a:rPr lang="en-US" dirty="0" smtClean="0">
                <a:sym typeface="Wingdings"/>
              </a:rPr>
              <a:t> et al., 2014)</a:t>
            </a:r>
            <a:br>
              <a:rPr lang="en-US" dirty="0" smtClean="0">
                <a:sym typeface="Wingdings"/>
              </a:rPr>
            </a:br>
            <a:endParaRPr lang="en-US" dirty="0" smtClean="0">
              <a:sym typeface="Wingdings"/>
            </a:endParaRPr>
          </a:p>
          <a:p>
            <a:r>
              <a:rPr lang="pt-BR" dirty="0" err="1" smtClean="0"/>
              <a:t>Example</a:t>
            </a:r>
            <a:r>
              <a:rPr lang="pt-BR" dirty="0" smtClean="0"/>
              <a:t>:		2Mg</a:t>
            </a:r>
            <a:r>
              <a:rPr lang="pt-BR" baseline="-25000" dirty="0" smtClean="0"/>
              <a:t>2</a:t>
            </a:r>
            <a:r>
              <a:rPr lang="pt-BR" dirty="0" smtClean="0"/>
              <a:t>SiO</a:t>
            </a:r>
            <a:r>
              <a:rPr lang="pt-BR" baseline="-25000" dirty="0" smtClean="0"/>
              <a:t>4</a:t>
            </a:r>
            <a:r>
              <a:rPr lang="pt-BR" dirty="0" smtClean="0"/>
              <a:t> </a:t>
            </a:r>
            <a:r>
              <a:rPr lang="pt-BR" dirty="0"/>
              <a:t>+ 3H</a:t>
            </a:r>
            <a:r>
              <a:rPr lang="pt-BR" baseline="-25000" dirty="0"/>
              <a:t>2</a:t>
            </a:r>
            <a:r>
              <a:rPr lang="pt-BR" dirty="0"/>
              <a:t>O → Mg</a:t>
            </a:r>
            <a:r>
              <a:rPr lang="pt-BR" baseline="-25000" dirty="0"/>
              <a:t>3</a:t>
            </a:r>
            <a:r>
              <a:rPr lang="pt-BR" dirty="0"/>
              <a:t>Si</a:t>
            </a:r>
            <a:r>
              <a:rPr lang="pt-BR" baseline="-25000" dirty="0"/>
              <a:t>2</a:t>
            </a:r>
            <a:r>
              <a:rPr lang="pt-BR" dirty="0"/>
              <a:t>O</a:t>
            </a:r>
            <a:r>
              <a:rPr lang="pt-BR" baseline="-25000" dirty="0"/>
              <a:t>5</a:t>
            </a:r>
            <a:r>
              <a:rPr lang="pt-BR" dirty="0"/>
              <a:t>(OH)</a:t>
            </a:r>
            <a:r>
              <a:rPr lang="pt-BR" baseline="-25000" dirty="0"/>
              <a:t>4</a:t>
            </a:r>
            <a:r>
              <a:rPr lang="pt-BR" dirty="0"/>
              <a:t> + Mg(OH)</a:t>
            </a:r>
            <a:r>
              <a:rPr lang="pt-BR" baseline="-25000" dirty="0" smtClean="0"/>
              <a:t>2</a:t>
            </a:r>
          </a:p>
          <a:p>
            <a:endParaRPr lang="pt-BR" baseline="-25000" dirty="0"/>
          </a:p>
          <a:p>
            <a:r>
              <a:rPr lang="pt-BR" dirty="0" err="1" smtClean="0"/>
              <a:t>Substantial</a:t>
            </a:r>
            <a:r>
              <a:rPr lang="pt-BR" dirty="0" smtClean="0"/>
              <a:t> </a:t>
            </a:r>
            <a:r>
              <a:rPr lang="pt-BR" dirty="0" err="1" smtClean="0"/>
              <a:t>reduction</a:t>
            </a:r>
            <a:r>
              <a:rPr lang="pt-BR" dirty="0" smtClean="0"/>
              <a:t> in </a:t>
            </a:r>
            <a:r>
              <a:rPr lang="pt-BR" dirty="0" err="1" smtClean="0"/>
              <a:t>density</a:t>
            </a:r>
            <a:endParaRPr lang="pt-BR" dirty="0" smtClean="0"/>
          </a:p>
          <a:p>
            <a:pPr lvl="1"/>
            <a:r>
              <a:rPr lang="pt-BR" dirty="0" err="1" smtClean="0">
                <a:latin typeface="Symbol" charset="2"/>
                <a:cs typeface="Symbol" charset="2"/>
              </a:rPr>
              <a:t>r</a:t>
            </a:r>
            <a:r>
              <a:rPr lang="pt-BR" dirty="0" smtClean="0"/>
              <a:t> = 2.6 </a:t>
            </a:r>
            <a:r>
              <a:rPr lang="pt-BR" dirty="0" err="1" smtClean="0"/>
              <a:t>g</a:t>
            </a:r>
            <a:r>
              <a:rPr lang="pt-BR" dirty="0" smtClean="0"/>
              <a:t> cm</a:t>
            </a:r>
            <a:r>
              <a:rPr lang="pt-BR" baseline="30000" dirty="0" smtClean="0"/>
              <a:t>-3</a:t>
            </a:r>
            <a:r>
              <a:rPr lang="pt-BR" dirty="0" smtClean="0"/>
              <a:t> (vs. 3.3 </a:t>
            </a:r>
            <a:r>
              <a:rPr lang="pt-BR" dirty="0" err="1"/>
              <a:t>g</a:t>
            </a:r>
            <a:r>
              <a:rPr lang="pt-BR" dirty="0"/>
              <a:t> cm</a:t>
            </a:r>
            <a:r>
              <a:rPr lang="pt-BR" baseline="30000" dirty="0"/>
              <a:t>-</a:t>
            </a:r>
            <a:r>
              <a:rPr lang="pt-BR" baseline="30000" dirty="0" smtClean="0"/>
              <a:t>3 </a:t>
            </a:r>
            <a:r>
              <a:rPr lang="pt-BR" dirty="0" smtClean="0"/>
              <a:t>for </a:t>
            </a:r>
            <a:r>
              <a:rPr lang="pt-BR" dirty="0" err="1" smtClean="0"/>
              <a:t>unserp</a:t>
            </a:r>
            <a:r>
              <a:rPr lang="pt-BR" dirty="0" smtClean="0"/>
              <a:t>. </a:t>
            </a:r>
            <a:r>
              <a:rPr lang="pt-BR" dirty="0" err="1" smtClean="0"/>
              <a:t>silicates</a:t>
            </a:r>
            <a:r>
              <a:rPr lang="pt-BR" dirty="0" smtClean="0"/>
              <a:t>)</a:t>
            </a:r>
            <a:endParaRPr lang="pt-BR" baseline="30000" dirty="0" smtClean="0"/>
          </a:p>
          <a:p>
            <a:pPr lvl="1"/>
            <a:endParaRPr lang="pt-BR" baseline="30000" dirty="0" smtClean="0"/>
          </a:p>
          <a:p>
            <a:r>
              <a:rPr lang="pt-BR" dirty="0" err="1" smtClean="0"/>
              <a:t>Serpentinized</a:t>
            </a:r>
            <a:r>
              <a:rPr lang="pt-BR" dirty="0" smtClean="0"/>
              <a:t> core </a:t>
            </a:r>
            <a:r>
              <a:rPr lang="pt-BR" dirty="0" err="1" smtClean="0"/>
              <a:t>is</a:t>
            </a:r>
            <a:r>
              <a:rPr lang="pt-BR" dirty="0" smtClean="0"/>
              <a:t> </a:t>
            </a:r>
            <a:r>
              <a:rPr lang="pt-BR" dirty="0" err="1"/>
              <a:t>c</a:t>
            </a:r>
            <a:r>
              <a:rPr lang="pt-BR" dirty="0" err="1" smtClean="0"/>
              <a:t>ompatible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</a:t>
            </a:r>
            <a:r>
              <a:rPr lang="pt-BR" dirty="0" err="1" smtClean="0"/>
              <a:t>gravity</a:t>
            </a:r>
            <a:r>
              <a:rPr lang="pt-BR" dirty="0" smtClean="0"/>
              <a:t> </a:t>
            </a:r>
            <a:r>
              <a:rPr lang="pt-BR" dirty="0" err="1" smtClean="0"/>
              <a:t>measurements</a:t>
            </a:r>
            <a:r>
              <a:rPr lang="pt-BR" dirty="0" smtClean="0"/>
              <a:t> (Iess et al., 2014) </a:t>
            </a:r>
            <a:r>
              <a:rPr lang="pt-BR" dirty="0" err="1" smtClean="0"/>
              <a:t>that</a:t>
            </a:r>
            <a:r>
              <a:rPr lang="pt-BR" dirty="0" smtClean="0"/>
              <a:t> </a:t>
            </a:r>
            <a:r>
              <a:rPr lang="pt-BR" dirty="0" err="1" smtClean="0"/>
              <a:t>suggest</a:t>
            </a:r>
            <a:r>
              <a:rPr lang="pt-BR" dirty="0" smtClean="0"/>
              <a:t> a </a:t>
            </a:r>
            <a:r>
              <a:rPr lang="pt-BR" dirty="0" err="1" smtClean="0"/>
              <a:t>low</a:t>
            </a:r>
            <a:r>
              <a:rPr lang="pt-BR" dirty="0" smtClean="0"/>
              <a:t> </a:t>
            </a:r>
            <a:r>
              <a:rPr lang="pt-BR" dirty="0" err="1" smtClean="0"/>
              <a:t>density</a:t>
            </a:r>
            <a:r>
              <a:rPr lang="pt-BR" dirty="0" smtClean="0"/>
              <a:t> core</a:t>
            </a:r>
            <a:endParaRPr lang="pt-BR" dirty="0"/>
          </a:p>
          <a:p>
            <a:pPr lvl="1"/>
            <a:r>
              <a:rPr lang="pt-BR" dirty="0" smtClean="0"/>
              <a:t>C/MR</a:t>
            </a:r>
            <a:r>
              <a:rPr lang="pt-BR" baseline="30000" dirty="0" smtClean="0"/>
              <a:t>2</a:t>
            </a:r>
            <a:r>
              <a:rPr lang="pt-BR" dirty="0" smtClean="0"/>
              <a:t> = 0.335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err="1" smtClean="0"/>
              <a:t>Weakens</a:t>
            </a:r>
            <a:r>
              <a:rPr lang="pt-BR" dirty="0" smtClean="0"/>
              <a:t> core </a:t>
            </a:r>
            <a:r>
              <a:rPr lang="pt-BR" dirty="0" err="1" smtClean="0"/>
              <a:t>substantially</a:t>
            </a:r>
            <a:endParaRPr lang="pt-BR" dirty="0" smtClean="0"/>
          </a:p>
          <a:p>
            <a:pPr lvl="1"/>
            <a:r>
              <a:rPr lang="pt-BR" dirty="0" smtClean="0">
                <a:latin typeface="Symbol" charset="2"/>
                <a:cs typeface="Symbol" charset="2"/>
              </a:rPr>
              <a:t>m</a:t>
            </a:r>
            <a:r>
              <a:rPr lang="pt-BR" dirty="0" smtClean="0"/>
              <a:t> = 35 GPa (vs. 70-100 GPa)</a:t>
            </a:r>
          </a:p>
          <a:p>
            <a:pPr lvl="1"/>
            <a:r>
              <a:rPr lang="pt-BR" dirty="0" err="1" smtClean="0">
                <a:latin typeface="Symbol" charset="2"/>
                <a:cs typeface="Symbol" charset="2"/>
              </a:rPr>
              <a:t>h</a:t>
            </a:r>
            <a:r>
              <a:rPr lang="pt-BR" dirty="0" smtClean="0"/>
              <a:t> </a:t>
            </a:r>
            <a:r>
              <a:rPr lang="pt-BR" dirty="0"/>
              <a:t>= </a:t>
            </a:r>
            <a:r>
              <a:rPr lang="pt-BR" dirty="0" smtClean="0"/>
              <a:t>4*10</a:t>
            </a:r>
            <a:r>
              <a:rPr lang="pt-BR" baseline="30000" dirty="0" smtClean="0"/>
              <a:t>19</a:t>
            </a:r>
            <a:r>
              <a:rPr lang="pt-BR" dirty="0" smtClean="0"/>
              <a:t> </a:t>
            </a:r>
            <a:r>
              <a:rPr lang="pt-BR" dirty="0" err="1" smtClean="0"/>
              <a:t>Pa</a:t>
            </a:r>
            <a:r>
              <a:rPr lang="pt-BR" dirty="0" smtClean="0"/>
              <a:t> </a:t>
            </a:r>
            <a:r>
              <a:rPr lang="pt-BR" dirty="0" err="1" smtClean="0"/>
              <a:t>s</a:t>
            </a:r>
            <a:r>
              <a:rPr lang="pt-BR" dirty="0" smtClean="0"/>
              <a:t> </a:t>
            </a:r>
            <a:r>
              <a:rPr lang="pt-BR" dirty="0"/>
              <a:t>(vs. </a:t>
            </a:r>
            <a:r>
              <a:rPr lang="pt-BR" dirty="0" smtClean="0"/>
              <a:t>&gt; 10</a:t>
            </a:r>
            <a:r>
              <a:rPr lang="pt-BR" baseline="30000" dirty="0" smtClean="0"/>
              <a:t>20</a:t>
            </a:r>
            <a:r>
              <a:rPr lang="pt-BR" dirty="0" smtClean="0"/>
              <a:t> </a:t>
            </a:r>
            <a:r>
              <a:rPr lang="pt-BR" dirty="0" err="1" smtClean="0"/>
              <a:t>Pa</a:t>
            </a:r>
            <a:r>
              <a:rPr lang="pt-BR" dirty="0" smtClean="0"/>
              <a:t> </a:t>
            </a:r>
            <a:r>
              <a:rPr lang="pt-BR" dirty="0" err="1" smtClean="0"/>
              <a:t>s</a:t>
            </a:r>
            <a:r>
              <a:rPr lang="pt-BR" dirty="0" smtClean="0"/>
              <a:t>)</a:t>
            </a:r>
            <a:endParaRPr lang="pt-BR" dirty="0"/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337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Tidally-generated Heat in </a:t>
            </a:r>
            <a:r>
              <a:rPr lang="en-US" dirty="0" err="1" smtClean="0"/>
              <a:t>Serpentinized</a:t>
            </a:r>
            <a:r>
              <a:rPr lang="en-US" dirty="0" smtClean="0"/>
              <a:t> Core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4157" r="31943" b="6659"/>
          <a:stretch/>
        </p:blipFill>
        <p:spPr>
          <a:xfrm>
            <a:off x="0" y="1165411"/>
            <a:ext cx="6183753" cy="5559552"/>
          </a:xfrm>
        </p:spPr>
      </p:pic>
      <p:sp>
        <p:nvSpPr>
          <p:cNvPr id="4" name="Content Placeholder 30"/>
          <p:cNvSpPr>
            <a:spLocks noGrp="1"/>
          </p:cNvSpPr>
          <p:nvPr>
            <p:ph sz="half" idx="2"/>
          </p:nvPr>
        </p:nvSpPr>
        <p:spPr>
          <a:xfrm>
            <a:off x="5906311" y="1324568"/>
            <a:ext cx="2737920" cy="4741623"/>
          </a:xfrm>
        </p:spPr>
        <p:txBody>
          <a:bodyPr>
            <a:normAutofit/>
          </a:bodyPr>
          <a:lstStyle/>
          <a:p>
            <a:r>
              <a:rPr lang="en-US" dirty="0" smtClean="0"/>
              <a:t>Heating </a:t>
            </a:r>
            <a:r>
              <a:rPr lang="en-US" i="1" dirty="0" smtClean="0"/>
              <a:t>doubles</a:t>
            </a:r>
            <a:r>
              <a:rPr lang="en-US" dirty="0" smtClean="0"/>
              <a:t> in a </a:t>
            </a:r>
            <a:r>
              <a:rPr lang="en-US" dirty="0" err="1" smtClean="0"/>
              <a:t>serpentinized</a:t>
            </a:r>
            <a:r>
              <a:rPr lang="en-US" dirty="0" smtClean="0"/>
              <a:t> competent core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Few % increase in ice layer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281933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Tidally-generated Heat in </a:t>
            </a:r>
            <a:r>
              <a:rPr lang="en-US" dirty="0" err="1" smtClean="0"/>
              <a:t>Serpentinized</a:t>
            </a:r>
            <a:r>
              <a:rPr lang="en-US" dirty="0" smtClean="0"/>
              <a:t> Core</a:t>
            </a:r>
            <a:endParaRPr lang="en-US" dirty="0"/>
          </a:p>
        </p:txBody>
      </p:sp>
      <p:sp>
        <p:nvSpPr>
          <p:cNvPr id="4" name="Content Placeholder 30"/>
          <p:cNvSpPr>
            <a:spLocks noGrp="1"/>
          </p:cNvSpPr>
          <p:nvPr>
            <p:ph sz="half" idx="2"/>
          </p:nvPr>
        </p:nvSpPr>
        <p:spPr>
          <a:xfrm>
            <a:off x="5906311" y="1324568"/>
            <a:ext cx="2737920" cy="4741623"/>
          </a:xfrm>
        </p:spPr>
        <p:txBody>
          <a:bodyPr>
            <a:normAutofit/>
          </a:bodyPr>
          <a:lstStyle/>
          <a:p>
            <a:r>
              <a:rPr lang="en-US" dirty="0" smtClean="0"/>
              <a:t>Core dissipation becomes effective at slightly lower porosities</a:t>
            </a:r>
          </a:p>
          <a:p>
            <a:endParaRPr lang="en-US" dirty="0" smtClean="0"/>
          </a:p>
          <a:p>
            <a:r>
              <a:rPr lang="en-US" dirty="0"/>
              <a:t>~ 10% increase in heating overall</a:t>
            </a:r>
            <a:br>
              <a:rPr lang="en-US" dirty="0"/>
            </a:br>
            <a:endParaRPr lang="en-US" dirty="0"/>
          </a:p>
          <a:p>
            <a:endParaRPr lang="en-US" dirty="0" smtClean="0"/>
          </a:p>
        </p:txBody>
      </p:sp>
      <p:pic>
        <p:nvPicPr>
          <p:cNvPr id="6" name="Picture 5" descr="H_rad-series_serp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208" t="14054" r="33437" b="6354"/>
          <a:stretch/>
        </p:blipFill>
        <p:spPr>
          <a:xfrm>
            <a:off x="22504" y="963791"/>
            <a:ext cx="5907685" cy="555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885034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Tidal Heat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82063" y="1126062"/>
            <a:ext cx="4224528" cy="555264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State of the core controls the pattern of heating</a:t>
            </a:r>
          </a:p>
          <a:p>
            <a:endParaRPr lang="en-US" dirty="0" smtClean="0"/>
          </a:p>
          <a:p>
            <a:r>
              <a:rPr lang="en-US" dirty="0" smtClean="0"/>
              <a:t>Rigid core</a:t>
            </a:r>
          </a:p>
          <a:p>
            <a:pPr lvl="1"/>
            <a:r>
              <a:rPr lang="en-US" dirty="0" smtClean="0"/>
              <a:t>Maximum heating at mid-latitudes</a:t>
            </a:r>
          </a:p>
          <a:p>
            <a:pPr lvl="1"/>
            <a:r>
              <a:rPr lang="en-US" dirty="0" smtClean="0"/>
              <a:t>Minimum heating at poles</a:t>
            </a:r>
          </a:p>
          <a:p>
            <a:pPr lvl="1"/>
            <a:endParaRPr lang="en-US" dirty="0"/>
          </a:p>
          <a:p>
            <a:r>
              <a:rPr lang="en-US" dirty="0" smtClean="0"/>
              <a:t>Weak core</a:t>
            </a:r>
          </a:p>
          <a:p>
            <a:pPr lvl="1"/>
            <a:r>
              <a:rPr lang="en-US" dirty="0" smtClean="0"/>
              <a:t>Maximum heating at poles</a:t>
            </a:r>
          </a:p>
          <a:p>
            <a:pPr lvl="1"/>
            <a:r>
              <a:rPr lang="en-US" dirty="0" smtClean="0"/>
              <a:t>Minimum heating at sub-Saturn, anti-Saturn points</a:t>
            </a:r>
          </a:p>
          <a:p>
            <a:pPr lvl="1"/>
            <a:r>
              <a:rPr lang="en-US" dirty="0" smtClean="0"/>
              <a:t>Also what you get with an ocean</a:t>
            </a:r>
          </a:p>
          <a:p>
            <a:pPr lvl="1"/>
            <a:endParaRPr lang="en-US" dirty="0"/>
          </a:p>
          <a:p>
            <a:r>
              <a:rPr lang="en-US" dirty="0" smtClean="0"/>
              <a:t>Current Enceladus looks more like the bottom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mapview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6100"/>
          <a:stretch/>
        </p:blipFill>
        <p:spPr>
          <a:xfrm>
            <a:off x="385926" y="1201440"/>
            <a:ext cx="3946266" cy="49338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8588" y="851647"/>
            <a:ext cx="1737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Monolithic core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8698" y="6092342"/>
            <a:ext cx="228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Unconsolidated 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907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 smtClean="0"/>
              <a:t>Enceladus may be tidally heated, even when completely frozen</a:t>
            </a:r>
          </a:p>
          <a:p>
            <a:pPr lvl="1"/>
            <a:r>
              <a:rPr lang="en-US" i="0" dirty="0" smtClean="0"/>
              <a:t>Silicate core unconsolidated, lubricated by interstitial </a:t>
            </a:r>
            <a:r>
              <a:rPr lang="en-US" i="0" dirty="0" smtClean="0"/>
              <a:t>ice</a:t>
            </a:r>
          </a:p>
          <a:p>
            <a:pPr lvl="1"/>
            <a:r>
              <a:rPr lang="en-US" dirty="0" err="1" smtClean="0"/>
              <a:t>Serpentinized</a:t>
            </a:r>
            <a:r>
              <a:rPr lang="en-US" dirty="0" smtClean="0"/>
              <a:t> silicates more deformable</a:t>
            </a:r>
            <a:r>
              <a:rPr lang="en-US" i="0" dirty="0" smtClean="0"/>
              <a:t/>
            </a:r>
            <a:br>
              <a:rPr lang="en-US" i="0" dirty="0" smtClean="0"/>
            </a:br>
            <a:endParaRPr lang="en-US" i="0" dirty="0" smtClean="0"/>
          </a:p>
          <a:p>
            <a:r>
              <a:rPr lang="en-US" i="0" dirty="0" smtClean="0"/>
              <a:t>Heating rates ~10% of observed heat flow</a:t>
            </a:r>
          </a:p>
          <a:p>
            <a:pPr lvl="1"/>
            <a:r>
              <a:rPr lang="en-US" dirty="0" smtClean="0"/>
              <a:t>Consistent with the long-term sustainable level of tidal dissipation (Meyer and Wisdom, 2007) </a:t>
            </a:r>
          </a:p>
          <a:p>
            <a:pPr lvl="1"/>
            <a:r>
              <a:rPr lang="en-US" dirty="0" smtClean="0"/>
              <a:t>Heat may be produced at this lower rate, and episodically released at the higher observed rate (O’Neill and Nimmo, 2010)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An ocean is not required in order to explain observed activity on Enceladus</a:t>
            </a:r>
          </a:p>
          <a:p>
            <a:pPr lvl="1"/>
            <a:r>
              <a:rPr lang="en-US" dirty="0" smtClean="0"/>
              <a:t>Nor is it precluded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396325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However…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</a:t>
            </a:r>
            <a:r>
              <a:rPr lang="en-US" sz="2800" dirty="0"/>
              <a:t>does mechanical behavior of core depend on ice fraction?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Can </a:t>
            </a:r>
            <a:r>
              <a:rPr lang="en-US" sz="2800" dirty="0"/>
              <a:t>dissipation in core re-melt ocean?</a:t>
            </a:r>
          </a:p>
          <a:p>
            <a:endParaRPr lang="en-US" sz="2800" dirty="0" smtClean="0"/>
          </a:p>
          <a:p>
            <a:r>
              <a:rPr lang="en-US" sz="2800" dirty="0" smtClean="0"/>
              <a:t>Will the ice stay warm?</a:t>
            </a:r>
            <a:endParaRPr lang="en-US" sz="2800" dirty="0"/>
          </a:p>
          <a:p>
            <a:pPr lvl="1"/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23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6398"/>
            <a:ext cx="5369859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Model thermal evolution in ice shell and core</a:t>
            </a:r>
          </a:p>
          <a:p>
            <a:r>
              <a:rPr lang="en-US" dirty="0" smtClean="0"/>
              <a:t>Citcom in layered sphere (2D axisymmetric)</a:t>
            </a:r>
          </a:p>
          <a:p>
            <a:pPr lvl="1"/>
            <a:r>
              <a:rPr lang="en-US" dirty="0" smtClean="0"/>
              <a:t>Radioactive heating in silicate-bearing core</a:t>
            </a:r>
          </a:p>
          <a:p>
            <a:pPr lvl="1"/>
            <a:r>
              <a:rPr lang="en-US" dirty="0" smtClean="0"/>
              <a:t>Insulating bottom boundary</a:t>
            </a:r>
          </a:p>
          <a:p>
            <a:endParaRPr lang="en-US" dirty="0"/>
          </a:p>
          <a:p>
            <a:r>
              <a:rPr lang="en-US" dirty="0" smtClean="0"/>
              <a:t>TiRADE and Citcom coupled using </a:t>
            </a:r>
            <a:r>
              <a:rPr lang="en-US" dirty="0" smtClean="0">
                <a:solidFill>
                  <a:srgbClr val="3366FF"/>
                </a:solidFill>
              </a:rPr>
              <a:t>BFI</a:t>
            </a:r>
            <a:r>
              <a:rPr lang="en-US" dirty="0" smtClean="0"/>
              <a:t> technique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B</a:t>
            </a:r>
            <a:r>
              <a:rPr lang="en-US" dirty="0" smtClean="0"/>
              <a:t>rute </a:t>
            </a:r>
            <a:r>
              <a:rPr lang="en-US" dirty="0" smtClean="0">
                <a:solidFill>
                  <a:srgbClr val="3366FF"/>
                </a:solidFill>
              </a:rPr>
              <a:t>F</a:t>
            </a:r>
            <a:r>
              <a:rPr lang="en-US" dirty="0" smtClean="0"/>
              <a:t>orce and </a:t>
            </a:r>
            <a:r>
              <a:rPr lang="en-US" dirty="0" smtClean="0">
                <a:solidFill>
                  <a:srgbClr val="3366FF"/>
                </a:solidFill>
              </a:rPr>
              <a:t>I</a:t>
            </a:r>
            <a:r>
              <a:rPr lang="en-US" dirty="0" smtClean="0"/>
              <a:t>gnorance</a:t>
            </a:r>
          </a:p>
          <a:p>
            <a:pPr lvl="1"/>
            <a:r>
              <a:rPr lang="en-US" dirty="0" smtClean="0"/>
              <a:t>Compute viscosity based on initial temperature profile</a:t>
            </a:r>
          </a:p>
          <a:p>
            <a:pPr lvl="1"/>
            <a:r>
              <a:rPr lang="en-US" dirty="0" smtClean="0"/>
              <a:t>Compute tidal heating (TiRADE)</a:t>
            </a:r>
          </a:p>
          <a:p>
            <a:pPr lvl="1"/>
            <a:r>
              <a:rPr lang="en-US" dirty="0" smtClean="0"/>
              <a:t>Ingest heating into thermal model</a:t>
            </a:r>
          </a:p>
          <a:p>
            <a:pPr lvl="1"/>
            <a:r>
              <a:rPr lang="en-US" dirty="0" smtClean="0"/>
              <a:t>Evolve temperature and viscosity for short time (Citcom)</a:t>
            </a:r>
          </a:p>
          <a:p>
            <a:pPr lvl="1"/>
            <a:r>
              <a:rPr lang="en-US" dirty="0" smtClean="0"/>
              <a:t>Update tidal heating based on new viscosity (TiRADE)</a:t>
            </a:r>
          </a:p>
          <a:p>
            <a:pPr lvl="1"/>
            <a:r>
              <a:rPr lang="en-US" dirty="0" smtClean="0"/>
              <a:t>Repeat as necessary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tcdim80000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4222"/>
          <a:stretch/>
        </p:blipFill>
        <p:spPr>
          <a:xfrm>
            <a:off x="6350000" y="1132777"/>
            <a:ext cx="2641600" cy="511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531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Convective interior</a:t>
            </a:r>
            <a:endParaRPr lang="en-US" dirty="0"/>
          </a:p>
        </p:txBody>
      </p:sp>
      <p:pic>
        <p:nvPicPr>
          <p:cNvPr id="4" name="Content Placeholder 3" descr="CASE3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5981" b="-59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881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5105400" y="5123804"/>
            <a:ext cx="3135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Spencer et al. </a:t>
            </a:r>
            <a:r>
              <a:rPr lang="en-US" i="1" dirty="0"/>
              <a:t>Science</a:t>
            </a:r>
            <a:r>
              <a:rPr lang="en-US" dirty="0"/>
              <a:t> 2006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5791200" y="947092"/>
            <a:ext cx="2514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folHlink"/>
                </a:solidFill>
              </a:rPr>
              <a:t>Tiger Stripes</a:t>
            </a:r>
          </a:p>
        </p:txBody>
      </p:sp>
      <p:sp>
        <p:nvSpPr>
          <p:cNvPr id="53252" name="Rectangle 10"/>
          <p:cNvSpPr>
            <a:spLocks noGrp="1" noChangeArrowheads="1"/>
          </p:cNvSpPr>
          <p:nvPr>
            <p:ph type="title"/>
          </p:nvPr>
        </p:nvSpPr>
        <p:spPr>
          <a:xfrm>
            <a:off x="292000" y="26862"/>
            <a:ext cx="8229600" cy="792162"/>
          </a:xfrm>
        </p:spPr>
        <p:txBody>
          <a:bodyPr/>
          <a:lstStyle/>
          <a:p>
            <a:pPr eaLnBrk="1" hangingPunct="1"/>
            <a:r>
              <a:rPr lang="en-US" dirty="0" smtClean="0"/>
              <a:t>The south polar region</a:t>
            </a:r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49028" y="5736806"/>
            <a:ext cx="7906642" cy="837908"/>
          </a:xfrm>
        </p:spPr>
        <p:txBody>
          <a:bodyPr>
            <a:normAutofit/>
          </a:bodyPr>
          <a:lstStyle/>
          <a:p>
            <a:r>
              <a:rPr lang="en-US" sz="1600" b="0" dirty="0" smtClean="0"/>
              <a:t>5-16 GW </a:t>
            </a:r>
            <a:r>
              <a:rPr lang="en-US" sz="1600" b="0" dirty="0"/>
              <a:t>(70 - 200 mW m</a:t>
            </a:r>
            <a:r>
              <a:rPr lang="en-US" sz="1600" b="0" baseline="30000" dirty="0"/>
              <a:t>-2</a:t>
            </a:r>
            <a:r>
              <a:rPr lang="en-US" sz="1600" b="0" dirty="0"/>
              <a:t>) heat </a:t>
            </a:r>
            <a:r>
              <a:rPr lang="en-US" sz="1600" b="0" dirty="0" smtClean="0"/>
              <a:t>flow in S. polar region (Howett et al. 2011; 2013)</a:t>
            </a:r>
          </a:p>
          <a:p>
            <a:r>
              <a:rPr lang="en-US" sz="1600" b="0" dirty="0" smtClean="0"/>
              <a:t>Roughly 10X long-term sustainable level (Meyer and Wisdom, 2007)</a:t>
            </a:r>
          </a:p>
        </p:txBody>
      </p:sp>
      <p:pic>
        <p:nvPicPr>
          <p:cNvPr id="53254" name="Picture 5" descr="Enceladus_polar_tem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466204"/>
            <a:ext cx="3657600" cy="36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AutoShape 6"/>
          <p:cNvSpPr>
            <a:spLocks noChangeArrowheads="1"/>
          </p:cNvSpPr>
          <p:nvPr/>
        </p:nvSpPr>
        <p:spPr bwMode="auto">
          <a:xfrm>
            <a:off x="5867400" y="3066404"/>
            <a:ext cx="381000" cy="381000"/>
          </a:xfrm>
          <a:prstGeom prst="star4">
            <a:avLst>
              <a:gd name="adj" fmla="val 12500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Line 7"/>
          <p:cNvSpPr>
            <a:spLocks noChangeShapeType="1"/>
          </p:cNvSpPr>
          <p:nvPr/>
        </p:nvSpPr>
        <p:spPr bwMode="auto">
          <a:xfrm>
            <a:off x="7620000" y="5047604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7" name="Text Box 8"/>
          <p:cNvSpPr txBox="1">
            <a:spLocks noChangeArrowheads="1"/>
          </p:cNvSpPr>
          <p:nvPr/>
        </p:nvSpPr>
        <p:spPr bwMode="auto">
          <a:xfrm>
            <a:off x="7848600" y="4742804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35 km</a:t>
            </a:r>
          </a:p>
        </p:txBody>
      </p:sp>
      <p:pic>
        <p:nvPicPr>
          <p:cNvPr id="53258" name="Picture 9" descr="enc_plume_col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466204"/>
            <a:ext cx="4419600" cy="374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762000" y="5276204"/>
            <a:ext cx="2787650" cy="366713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/>
              <a:t>Porco et al. </a:t>
            </a:r>
            <a:r>
              <a:rPr lang="en-US" i="1"/>
              <a:t>Science</a:t>
            </a:r>
            <a:r>
              <a:rPr lang="en-US"/>
              <a:t> 2006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685800" y="932804"/>
            <a:ext cx="3152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folHlink"/>
                </a:solidFill>
              </a:rPr>
              <a:t>South Polar Plume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968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Almost melting!</a:t>
            </a:r>
            <a:endParaRPr lang="en-US" dirty="0"/>
          </a:p>
        </p:txBody>
      </p:sp>
      <p:pic>
        <p:nvPicPr>
          <p:cNvPr id="4" name="Content Placeholder 3" descr="CASE6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5981" b="-59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558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Enhanced heating</a:t>
            </a:r>
            <a:endParaRPr lang="en-US" dirty="0"/>
          </a:p>
        </p:txBody>
      </p:sp>
      <p:pic>
        <p:nvPicPr>
          <p:cNvPr id="4" name="Content Placeholder 3" descr="CASE7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5981" b="-59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369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frozen Enceladus may be tidally heated even with no subsurface ocean</a:t>
            </a:r>
          </a:p>
          <a:p>
            <a:pPr lvl="1"/>
            <a:r>
              <a:rPr lang="en-US" dirty="0" smtClean="0"/>
              <a:t>IF: The core is unconsolidated and weak</a:t>
            </a:r>
          </a:p>
          <a:p>
            <a:pPr lvl="1"/>
            <a:r>
              <a:rPr lang="en-US" dirty="0" smtClean="0"/>
              <a:t>AND: The ice remains relatively warm</a:t>
            </a:r>
          </a:p>
          <a:p>
            <a:pPr lvl="1"/>
            <a:endParaRPr lang="en-US" dirty="0"/>
          </a:p>
          <a:p>
            <a:r>
              <a:rPr lang="en-US" dirty="0" smtClean="0"/>
              <a:t>The core is probably fluffy (and highly </a:t>
            </a:r>
            <a:r>
              <a:rPr lang="en-US" dirty="0" err="1" smtClean="0"/>
              <a:t>serpentinized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The ice will not stay warm without an ocean</a:t>
            </a:r>
          </a:p>
          <a:p>
            <a:endParaRPr lang="en-US" dirty="0"/>
          </a:p>
          <a:p>
            <a:r>
              <a:rPr lang="en-US" dirty="0" smtClean="0"/>
              <a:t>Ocean required to sustain thermal activity </a:t>
            </a:r>
          </a:p>
          <a:p>
            <a:pPr lvl="1"/>
            <a:r>
              <a:rPr lang="en-US" dirty="0" smtClean="0"/>
              <a:t>Must be present initially</a:t>
            </a:r>
          </a:p>
          <a:p>
            <a:pPr lvl="1"/>
            <a:r>
              <a:rPr lang="en-US" dirty="0" smtClean="0"/>
              <a:t>Cannot form later without additional heat source</a:t>
            </a:r>
          </a:p>
          <a:p>
            <a:pPr lvl="1"/>
            <a:endParaRPr lang="en-US" dirty="0"/>
          </a:p>
          <a:p>
            <a:r>
              <a:rPr lang="en-US" dirty="0" smtClean="0"/>
              <a:t>Dissipation important in</a:t>
            </a:r>
            <a:r>
              <a:rPr lang="en-US" dirty="0" smtClean="0"/>
              <a:t> core</a:t>
            </a:r>
          </a:p>
          <a:p>
            <a:pPr lvl="1"/>
            <a:r>
              <a:rPr lang="en-US" dirty="0" smtClean="0"/>
              <a:t>And maybe the ocean? (Tyler, 2009, 2011; Matsuyama, 2014, </a:t>
            </a:r>
            <a:r>
              <a:rPr lang="en-US" smtClean="0"/>
              <a:t>in press)</a:t>
            </a:r>
            <a:endParaRPr lang="en-US" smtClean="0"/>
          </a:p>
          <a:p>
            <a:pPr lvl="1"/>
            <a:endParaRPr lang="en-US" dirty="0"/>
          </a:p>
          <a:p>
            <a:r>
              <a:rPr lang="en-US" dirty="0" smtClean="0"/>
              <a:t>This work funded by NASA’s Outer Planets Research Program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287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002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Initially cold interior</a:t>
            </a:r>
            <a:endParaRPr lang="en-US" dirty="0"/>
          </a:p>
        </p:txBody>
      </p:sp>
      <p:pic>
        <p:nvPicPr>
          <p:cNvPr id="4" name="Content Placeholder 3" descr="CASE2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5981" b="-59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26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Model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4865970" y="1867719"/>
            <a:ext cx="680849" cy="6285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sz="half" idx="2"/>
          </p:nvPr>
        </p:nvSpPr>
        <p:spPr>
          <a:xfrm>
            <a:off x="4146318" y="1324568"/>
            <a:ext cx="4768887" cy="4741623"/>
          </a:xfrm>
        </p:spPr>
        <p:txBody>
          <a:bodyPr/>
          <a:lstStyle/>
          <a:p>
            <a:r>
              <a:rPr lang="en-US" dirty="0" smtClean="0"/>
              <a:t>Enceladus has a differentiated interior (Schubert et al., 2007)</a:t>
            </a:r>
          </a:p>
          <a:p>
            <a:r>
              <a:rPr lang="en-US" dirty="0" smtClean="0"/>
              <a:t>Eccentric orbit about Saturn causes time-varying tidal forces</a:t>
            </a:r>
          </a:p>
          <a:p>
            <a:r>
              <a:rPr lang="en-US" dirty="0"/>
              <a:t>Rocky core too rigid for substantial deformation</a:t>
            </a:r>
          </a:p>
          <a:p>
            <a:r>
              <a:rPr lang="en-US" dirty="0"/>
              <a:t>An ocean decouples </a:t>
            </a:r>
            <a:r>
              <a:rPr lang="en-US" dirty="0" smtClean="0"/>
              <a:t>ice shell from core, allowing deformation of the ice</a:t>
            </a:r>
          </a:p>
          <a:p>
            <a:r>
              <a:rPr lang="en-US" dirty="0" smtClean="0"/>
              <a:t>Tidal energy dissipated as heat</a:t>
            </a:r>
          </a:p>
          <a:p>
            <a:endParaRPr lang="en-US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165496" y="1409428"/>
            <a:ext cx="680849" cy="6285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4454" r="-144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91219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Ocean: A Cost-Benefit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Decouples ice shell from the silicate core</a:t>
            </a:r>
          </a:p>
          <a:p>
            <a:r>
              <a:rPr lang="en-US" sz="2400" dirty="0" smtClean="0"/>
              <a:t>Allows ice shell to deform tidally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It may not last long</a:t>
            </a:r>
          </a:p>
          <a:p>
            <a:r>
              <a:rPr lang="en-US" sz="2400" dirty="0" smtClean="0"/>
              <a:t>Pure water ocean freezes in tens of My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Can </a:t>
            </a:r>
            <a:r>
              <a:rPr lang="en-US" sz="2400" dirty="0"/>
              <a:t>f</a:t>
            </a:r>
            <a:r>
              <a:rPr lang="en-US" sz="2400" dirty="0" smtClean="0"/>
              <a:t>reezing can be inhibited?</a:t>
            </a:r>
          </a:p>
          <a:p>
            <a:pPr lvl="1"/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4730" b="-14730"/>
          <a:stretch>
            <a:fillRect/>
          </a:stretch>
        </p:blipFill>
        <p:spPr>
          <a:xfrm>
            <a:off x="4377763" y="524190"/>
            <a:ext cx="4708120" cy="5859673"/>
          </a:xfrm>
        </p:spPr>
      </p:pic>
      <p:sp>
        <p:nvSpPr>
          <p:cNvPr id="6" name="Rectangle 5"/>
          <p:cNvSpPr/>
          <p:nvPr/>
        </p:nvSpPr>
        <p:spPr>
          <a:xfrm>
            <a:off x="4973134" y="6046058"/>
            <a:ext cx="33890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600" dirty="0" smtClean="0"/>
              <a:t>Roberts </a:t>
            </a:r>
            <a:r>
              <a:rPr lang="en-US" sz="1600" dirty="0"/>
              <a:t>and Nimmo, </a:t>
            </a:r>
            <a:r>
              <a:rPr lang="en-US" sz="1600" dirty="0" smtClean="0"/>
              <a:t>(2008), Icarus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201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Sea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800" y="1126063"/>
            <a:ext cx="2915612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regional sea (e.g., at the south pole; Collins and Goodman, 2007)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Consistent with gravity measurements (Iess et al., 2014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an survive more easily than a global ocean  (Tobie et al., 2008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Somewhat restrictive size range </a:t>
            </a:r>
          </a:p>
          <a:p>
            <a:pPr lvl="1"/>
            <a:r>
              <a:rPr lang="en-US" dirty="0" smtClean="0"/>
              <a:t>Seas spanning on order 120</a:t>
            </a:r>
            <a:r>
              <a:rPr lang="en-US" dirty="0"/>
              <a:t>˚ </a:t>
            </a:r>
            <a:r>
              <a:rPr lang="en-US" dirty="0" smtClean="0"/>
              <a:t>of arc survive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119" y="975611"/>
            <a:ext cx="5762866" cy="39239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32282" y="5052305"/>
            <a:ext cx="2789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/>
              <a:t>Tobie et al. (2008</a:t>
            </a:r>
            <a:r>
              <a:rPr lang="en-US" dirty="0" smtClean="0"/>
              <a:t>), Icarus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77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Antifreeze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800" y="1126063"/>
            <a:ext cx="3391364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r>
              <a:rPr lang="en-US" dirty="0" smtClean="0"/>
              <a:t>, various salts depress the melting point</a:t>
            </a:r>
          </a:p>
          <a:p>
            <a:pPr lvl="1"/>
            <a:r>
              <a:rPr lang="en-US" dirty="0" smtClean="0"/>
              <a:t>Possibly by 100 K</a:t>
            </a:r>
          </a:p>
          <a:p>
            <a:pPr lvl="1"/>
            <a:endParaRPr lang="en-US" dirty="0"/>
          </a:p>
          <a:p>
            <a:r>
              <a:rPr lang="en-US" dirty="0" smtClean="0"/>
              <a:t>Slows down the freezing rate</a:t>
            </a:r>
          </a:p>
          <a:p>
            <a:r>
              <a:rPr lang="en-US" dirty="0" smtClean="0"/>
              <a:t>May be able to prevent freezing altogether</a:t>
            </a:r>
          </a:p>
          <a:p>
            <a:pPr lvl="1"/>
            <a:r>
              <a:rPr lang="en-US" dirty="0" smtClean="0"/>
              <a:t>McKinnon and Barr (2008; 2013)</a:t>
            </a:r>
          </a:p>
          <a:p>
            <a:pPr lvl="1"/>
            <a:endParaRPr lang="en-US" dirty="0"/>
          </a:p>
          <a:p>
            <a:r>
              <a:rPr lang="en-US" dirty="0" smtClean="0"/>
              <a:t>How much NH</a:t>
            </a:r>
            <a:r>
              <a:rPr lang="en-US" baseline="-25000" dirty="0" smtClean="0"/>
              <a:t>3</a:t>
            </a:r>
            <a:r>
              <a:rPr lang="en-US" dirty="0" smtClean="0"/>
              <a:t> is in the ocean?</a:t>
            </a:r>
          </a:p>
          <a:p>
            <a:r>
              <a:rPr lang="en-US" dirty="0" smtClean="0"/>
              <a:t>What does this do to the rheology?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629" y="1319922"/>
            <a:ext cx="5487371" cy="38850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01886" y="5216570"/>
            <a:ext cx="3122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Merkel &amp; </a:t>
            </a:r>
            <a:r>
              <a:rPr lang="en-US" dirty="0" err="1" smtClean="0"/>
              <a:t>Bošnjaković</a:t>
            </a:r>
            <a:r>
              <a:rPr lang="en-US" dirty="0" smtClean="0"/>
              <a:t> </a:t>
            </a:r>
            <a:r>
              <a:rPr lang="en-US" dirty="0"/>
              <a:t>(1929)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818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Ammonia reduces buoyancy of 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800" y="1126063"/>
            <a:ext cx="3139729" cy="5257800"/>
          </a:xfrm>
        </p:spPr>
        <p:txBody>
          <a:bodyPr/>
          <a:lstStyle/>
          <a:p>
            <a:r>
              <a:rPr lang="en-US" dirty="0" smtClean="0"/>
              <a:t>Increased NH</a:t>
            </a:r>
            <a:r>
              <a:rPr lang="en-US" baseline="-25000" dirty="0" smtClean="0"/>
              <a:t>3 </a:t>
            </a:r>
            <a:r>
              <a:rPr lang="en-US" dirty="0" smtClean="0"/>
              <a:t>reduces density of fluid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Solutions &gt;15% NH</a:t>
            </a:r>
            <a:r>
              <a:rPr lang="en-US" baseline="-25000" dirty="0" smtClean="0"/>
              <a:t>3 </a:t>
            </a:r>
            <a:r>
              <a:rPr lang="en-US" dirty="0" smtClean="0"/>
              <a:t>are less dense than Ice I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Freezing point cannot be lower than ~230 K</a:t>
            </a:r>
          </a:p>
          <a:p>
            <a:pPr lvl="1"/>
            <a:endParaRPr lang="en-US" dirty="0"/>
          </a:p>
        </p:txBody>
      </p:sp>
      <p:pic>
        <p:nvPicPr>
          <p:cNvPr id="4" name="Picture 3" descr="ammonia_densit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764793" y="1046481"/>
            <a:ext cx="5379207" cy="47058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8353" y="3795059"/>
            <a:ext cx="620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Ice 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531822">
            <a:off x="6173694" y="2662518"/>
            <a:ext cx="86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532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493055" y="1818341"/>
            <a:ext cx="3931920" cy="3931920"/>
            <a:chOff x="2514600" y="2286000"/>
            <a:chExt cx="2286000" cy="2286000"/>
          </a:xfrm>
        </p:grpSpPr>
        <p:sp>
          <p:nvSpPr>
            <p:cNvPr id="17" name="Oval 16"/>
            <p:cNvSpPr/>
            <p:nvPr/>
          </p:nvSpPr>
          <p:spPr>
            <a:xfrm>
              <a:off x="2514600" y="2286000"/>
              <a:ext cx="2286000" cy="228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2922693" y="2689578"/>
              <a:ext cx="1463040" cy="146304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43358" y="1584979"/>
            <a:ext cx="4388357" cy="4217942"/>
            <a:chOff x="11080243" y="16916400"/>
            <a:chExt cx="4388357" cy="4217942"/>
          </a:xfrm>
        </p:grpSpPr>
        <p:pic>
          <p:nvPicPr>
            <p:cNvPr id="21" name="Content Placeholder 25"/>
            <p:cNvPicPr>
              <a:picLocks noChangeAspect="1"/>
            </p:cNvPicPr>
            <p:nvPr/>
          </p:nvPicPr>
          <p:blipFill rotWithShape="1">
            <a:blip r:embed="rId2"/>
            <a:srcRect l="7557" t="11" r="3112" b="4350"/>
            <a:stretch/>
          </p:blipFill>
          <p:spPr>
            <a:xfrm>
              <a:off x="11080243" y="16916400"/>
              <a:ext cx="4388357" cy="4217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 bwMode="auto">
            <a:xfrm>
              <a:off x="11125200" y="17068800"/>
              <a:ext cx="533400" cy="609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9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we even need the ocean?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4865970" y="1867719"/>
            <a:ext cx="680849" cy="6285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sz="half" idx="2"/>
          </p:nvPr>
        </p:nvSpPr>
        <p:spPr>
          <a:xfrm>
            <a:off x="4661199" y="1324568"/>
            <a:ext cx="3983032" cy="474162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Without it, the core prevents the ice from moving</a:t>
            </a:r>
          </a:p>
          <a:p>
            <a:endParaRPr lang="en-US" dirty="0" smtClean="0"/>
          </a:p>
          <a:p>
            <a:r>
              <a:rPr lang="en-US" dirty="0" smtClean="0"/>
              <a:t>The core is really the culprit</a:t>
            </a:r>
          </a:p>
          <a:p>
            <a:endParaRPr lang="en-US" dirty="0"/>
          </a:p>
          <a:p>
            <a:r>
              <a:rPr lang="en-US" dirty="0" smtClean="0"/>
              <a:t>The coupling wouldn’t matter so much if the core weren’t so rigid</a:t>
            </a:r>
          </a:p>
          <a:p>
            <a:endParaRPr lang="en-US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165496" y="1409428"/>
            <a:ext cx="680849" cy="6285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238749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roup 210"/>
          <p:cNvGrpSpPr>
            <a:grpSpLocks noChangeAspect="1"/>
          </p:cNvGrpSpPr>
          <p:nvPr/>
        </p:nvGrpSpPr>
        <p:grpSpPr>
          <a:xfrm>
            <a:off x="493055" y="1818341"/>
            <a:ext cx="3931920" cy="3931920"/>
            <a:chOff x="2514600" y="2286000"/>
            <a:chExt cx="2286000" cy="2286000"/>
          </a:xfrm>
        </p:grpSpPr>
        <p:sp>
          <p:nvSpPr>
            <p:cNvPr id="212" name="Oval 211"/>
            <p:cNvSpPr/>
            <p:nvPr/>
          </p:nvSpPr>
          <p:spPr>
            <a:xfrm>
              <a:off x="2514600" y="2286000"/>
              <a:ext cx="2286000" cy="228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" name="Oval 212"/>
            <p:cNvSpPr/>
            <p:nvPr/>
          </p:nvSpPr>
          <p:spPr>
            <a:xfrm>
              <a:off x="2922693" y="2689578"/>
              <a:ext cx="1463040" cy="146304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Alternative 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477" y="1324568"/>
            <a:ext cx="3891381" cy="474162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Is the core consolidated?</a:t>
            </a:r>
          </a:p>
          <a:p>
            <a:endParaRPr lang="en-US" dirty="0" smtClean="0"/>
          </a:p>
          <a:p>
            <a:r>
              <a:rPr lang="en-US" dirty="0" smtClean="0"/>
              <a:t>Formation &gt; 1.6 My after CAIs precludes melting of silicates</a:t>
            </a:r>
          </a:p>
          <a:p>
            <a:endParaRPr lang="en-US" dirty="0" smtClean="0"/>
          </a:p>
          <a:p>
            <a:r>
              <a:rPr lang="en-US" dirty="0" smtClean="0"/>
              <a:t>Central Pressure ~20 MPa</a:t>
            </a:r>
          </a:p>
          <a:p>
            <a:endParaRPr lang="en-US" dirty="0" smtClean="0"/>
          </a:p>
          <a:p>
            <a:r>
              <a:rPr lang="en-US" dirty="0" smtClean="0"/>
              <a:t>Rubble-pile core filled interstitial water or ice.</a:t>
            </a:r>
          </a:p>
          <a:p>
            <a:endParaRPr lang="en-US" i="0" dirty="0"/>
          </a:p>
          <a:p>
            <a:r>
              <a:rPr lang="en-US" dirty="0" smtClean="0"/>
              <a:t>Core temperature always below brittle-ductile transition (</a:t>
            </a:r>
            <a:r>
              <a:rPr lang="en-US" dirty="0" err="1" smtClean="0"/>
              <a:t>Neveu</a:t>
            </a:r>
            <a:r>
              <a:rPr lang="en-US" dirty="0" smtClean="0"/>
              <a:t> et al., 2014)</a:t>
            </a:r>
            <a:endParaRPr lang="en-US" i="0" dirty="0" smtClean="0"/>
          </a:p>
          <a:p>
            <a:endParaRPr lang="en-US" i="0" dirty="0" smtClean="0"/>
          </a:p>
          <a:p>
            <a:pPr lvl="1"/>
            <a:endParaRPr lang="en-US" i="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1270121"/>
            <a:ext cx="680849" cy="6285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00240" y="1826019"/>
            <a:ext cx="3931920" cy="3931920"/>
            <a:chOff x="5257800" y="2286000"/>
            <a:chExt cx="2286000" cy="2286000"/>
          </a:xfrm>
        </p:grpSpPr>
        <p:sp>
          <p:nvSpPr>
            <p:cNvPr id="11" name="Oval 10"/>
            <p:cNvSpPr/>
            <p:nvPr/>
          </p:nvSpPr>
          <p:spPr>
            <a:xfrm>
              <a:off x="5257800" y="2286000"/>
              <a:ext cx="2286000" cy="228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666419" y="2694619"/>
              <a:ext cx="1463040" cy="1463040"/>
              <a:chOff x="4709160" y="533400"/>
              <a:chExt cx="1463040" cy="146304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4709160" y="533400"/>
                <a:ext cx="1463040" cy="1463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Dodecagon 13"/>
              <p:cNvSpPr/>
              <p:nvPr/>
            </p:nvSpPr>
            <p:spPr>
              <a:xfrm>
                <a:off x="4724400" y="1143000"/>
                <a:ext cx="381000" cy="3810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Dodecagon 14"/>
              <p:cNvSpPr/>
              <p:nvPr/>
            </p:nvSpPr>
            <p:spPr>
              <a:xfrm>
                <a:off x="4953000" y="762000"/>
                <a:ext cx="381000" cy="3810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Dodecagon 15"/>
              <p:cNvSpPr/>
              <p:nvPr/>
            </p:nvSpPr>
            <p:spPr>
              <a:xfrm>
                <a:off x="5257800" y="1524000"/>
                <a:ext cx="381000" cy="3810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Dodecagon 16"/>
              <p:cNvSpPr/>
              <p:nvPr/>
            </p:nvSpPr>
            <p:spPr>
              <a:xfrm>
                <a:off x="5791200" y="990600"/>
                <a:ext cx="381000" cy="3810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Dodecagon 17"/>
              <p:cNvSpPr/>
              <p:nvPr/>
            </p:nvSpPr>
            <p:spPr>
              <a:xfrm>
                <a:off x="5410200" y="914400"/>
                <a:ext cx="152400" cy="1524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Dodecagon 18"/>
              <p:cNvSpPr/>
              <p:nvPr/>
            </p:nvSpPr>
            <p:spPr>
              <a:xfrm>
                <a:off x="5562600" y="914400"/>
                <a:ext cx="152400" cy="1524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Dodecagon 19"/>
              <p:cNvSpPr/>
              <p:nvPr/>
            </p:nvSpPr>
            <p:spPr>
              <a:xfrm>
                <a:off x="5334000" y="1143000"/>
                <a:ext cx="152400" cy="1524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Dodecagon 20"/>
              <p:cNvSpPr/>
              <p:nvPr/>
            </p:nvSpPr>
            <p:spPr>
              <a:xfrm>
                <a:off x="5715000" y="1295400"/>
                <a:ext cx="152400" cy="1524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Dodecagon 21"/>
              <p:cNvSpPr/>
              <p:nvPr/>
            </p:nvSpPr>
            <p:spPr>
              <a:xfrm>
                <a:off x="5334000" y="1371600"/>
                <a:ext cx="152400" cy="1524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Dodecagon 22"/>
              <p:cNvSpPr/>
              <p:nvPr/>
            </p:nvSpPr>
            <p:spPr>
              <a:xfrm>
                <a:off x="4953000" y="1676400"/>
                <a:ext cx="152400" cy="1524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Dodecagon 23"/>
              <p:cNvSpPr/>
              <p:nvPr/>
            </p:nvSpPr>
            <p:spPr>
              <a:xfrm>
                <a:off x="5715000" y="685800"/>
                <a:ext cx="152400" cy="1524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Dodecagon 24"/>
              <p:cNvSpPr/>
              <p:nvPr/>
            </p:nvSpPr>
            <p:spPr>
              <a:xfrm>
                <a:off x="4800600" y="914400"/>
                <a:ext cx="152400" cy="1524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Dodecagon 25"/>
              <p:cNvSpPr/>
              <p:nvPr/>
            </p:nvSpPr>
            <p:spPr>
              <a:xfrm>
                <a:off x="5105400" y="1143000"/>
                <a:ext cx="152400" cy="1524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Dodecagon 26"/>
              <p:cNvSpPr/>
              <p:nvPr/>
            </p:nvSpPr>
            <p:spPr>
              <a:xfrm>
                <a:off x="5334000" y="762000"/>
                <a:ext cx="152400" cy="1524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Dodecagon 27"/>
              <p:cNvSpPr/>
              <p:nvPr/>
            </p:nvSpPr>
            <p:spPr>
              <a:xfrm>
                <a:off x="5715000" y="1524000"/>
                <a:ext cx="152400" cy="1524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Dodecagon 28"/>
              <p:cNvSpPr/>
              <p:nvPr/>
            </p:nvSpPr>
            <p:spPr>
              <a:xfrm>
                <a:off x="5638800" y="1752600"/>
                <a:ext cx="152400" cy="1524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Dodecagon 29"/>
              <p:cNvSpPr/>
              <p:nvPr/>
            </p:nvSpPr>
            <p:spPr>
              <a:xfrm>
                <a:off x="5105400" y="1752600"/>
                <a:ext cx="152400" cy="1524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Dodecagon 30"/>
              <p:cNvSpPr/>
              <p:nvPr/>
            </p:nvSpPr>
            <p:spPr>
              <a:xfrm>
                <a:off x="4800600" y="1524000"/>
                <a:ext cx="152400" cy="1524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Dodecagon 31"/>
              <p:cNvSpPr/>
              <p:nvPr/>
            </p:nvSpPr>
            <p:spPr>
              <a:xfrm>
                <a:off x="5105400" y="1447800"/>
                <a:ext cx="152400" cy="1524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Dodecagon 32"/>
              <p:cNvSpPr/>
              <p:nvPr/>
            </p:nvSpPr>
            <p:spPr>
              <a:xfrm>
                <a:off x="5486400" y="533400"/>
                <a:ext cx="152400" cy="1524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Dodecagon 33"/>
              <p:cNvSpPr/>
              <p:nvPr/>
            </p:nvSpPr>
            <p:spPr>
              <a:xfrm>
                <a:off x="5562600" y="11430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Dodecagon 34"/>
              <p:cNvSpPr/>
              <p:nvPr/>
            </p:nvSpPr>
            <p:spPr>
              <a:xfrm>
                <a:off x="5715000" y="12192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Dodecagon 35"/>
              <p:cNvSpPr/>
              <p:nvPr/>
            </p:nvSpPr>
            <p:spPr>
              <a:xfrm>
                <a:off x="5562600" y="12954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Dodecagon 36"/>
              <p:cNvSpPr/>
              <p:nvPr/>
            </p:nvSpPr>
            <p:spPr>
              <a:xfrm>
                <a:off x="5638800" y="12192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Dodecagon 37"/>
              <p:cNvSpPr/>
              <p:nvPr/>
            </p:nvSpPr>
            <p:spPr>
              <a:xfrm>
                <a:off x="5486400" y="12192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Dodecagon 38"/>
              <p:cNvSpPr/>
              <p:nvPr/>
            </p:nvSpPr>
            <p:spPr>
              <a:xfrm>
                <a:off x="5638800" y="13716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Dodecagon 39"/>
              <p:cNvSpPr/>
              <p:nvPr/>
            </p:nvSpPr>
            <p:spPr>
              <a:xfrm>
                <a:off x="5638800" y="12954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Dodecagon 40"/>
              <p:cNvSpPr/>
              <p:nvPr/>
            </p:nvSpPr>
            <p:spPr>
              <a:xfrm>
                <a:off x="5715000" y="16764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Dodecagon 41"/>
              <p:cNvSpPr/>
              <p:nvPr/>
            </p:nvSpPr>
            <p:spPr>
              <a:xfrm>
                <a:off x="5486400" y="13716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Dodecagon 42"/>
              <p:cNvSpPr/>
              <p:nvPr/>
            </p:nvSpPr>
            <p:spPr>
              <a:xfrm>
                <a:off x="5562600" y="14478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Dodecagon 43"/>
              <p:cNvSpPr/>
              <p:nvPr/>
            </p:nvSpPr>
            <p:spPr>
              <a:xfrm>
                <a:off x="5638800" y="14478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Dodecagon 44"/>
              <p:cNvSpPr/>
              <p:nvPr/>
            </p:nvSpPr>
            <p:spPr>
              <a:xfrm>
                <a:off x="5867400" y="13716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Dodecagon 45"/>
              <p:cNvSpPr/>
              <p:nvPr/>
            </p:nvSpPr>
            <p:spPr>
              <a:xfrm>
                <a:off x="5562600" y="15240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Dodecagon 46"/>
              <p:cNvSpPr/>
              <p:nvPr/>
            </p:nvSpPr>
            <p:spPr>
              <a:xfrm>
                <a:off x="5638800" y="15240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Dodecagon 47"/>
              <p:cNvSpPr/>
              <p:nvPr/>
            </p:nvSpPr>
            <p:spPr>
              <a:xfrm>
                <a:off x="5715000" y="14478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Dodecagon 48"/>
              <p:cNvSpPr/>
              <p:nvPr/>
            </p:nvSpPr>
            <p:spPr>
              <a:xfrm>
                <a:off x="5791200" y="14478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Dodecagon 49"/>
              <p:cNvSpPr/>
              <p:nvPr/>
            </p:nvSpPr>
            <p:spPr>
              <a:xfrm>
                <a:off x="5867400" y="14478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Dodecagon 50"/>
              <p:cNvSpPr/>
              <p:nvPr/>
            </p:nvSpPr>
            <p:spPr>
              <a:xfrm>
                <a:off x="5943600" y="13716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Dodecagon 51"/>
              <p:cNvSpPr/>
              <p:nvPr/>
            </p:nvSpPr>
            <p:spPr>
              <a:xfrm>
                <a:off x="5943600" y="14478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Dodecagon 52"/>
              <p:cNvSpPr/>
              <p:nvPr/>
            </p:nvSpPr>
            <p:spPr>
              <a:xfrm>
                <a:off x="5562600" y="13716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Dodecagon 53"/>
              <p:cNvSpPr/>
              <p:nvPr/>
            </p:nvSpPr>
            <p:spPr>
              <a:xfrm>
                <a:off x="5486400" y="14478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Dodecagon 54"/>
              <p:cNvSpPr/>
              <p:nvPr/>
            </p:nvSpPr>
            <p:spPr>
              <a:xfrm>
                <a:off x="5486400" y="12954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Dodecagon 55"/>
              <p:cNvSpPr/>
              <p:nvPr/>
            </p:nvSpPr>
            <p:spPr>
              <a:xfrm>
                <a:off x="5410200" y="5334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Dodecagon 56"/>
              <p:cNvSpPr/>
              <p:nvPr/>
            </p:nvSpPr>
            <p:spPr>
              <a:xfrm>
                <a:off x="5105400" y="6096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Dodecagon 57"/>
              <p:cNvSpPr/>
              <p:nvPr/>
            </p:nvSpPr>
            <p:spPr>
              <a:xfrm>
                <a:off x="5638800" y="6858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Dodecagon 58"/>
              <p:cNvSpPr/>
              <p:nvPr/>
            </p:nvSpPr>
            <p:spPr>
              <a:xfrm>
                <a:off x="5486400" y="7620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Dodecagon 59"/>
              <p:cNvSpPr/>
              <p:nvPr/>
            </p:nvSpPr>
            <p:spPr>
              <a:xfrm>
                <a:off x="5715000" y="6096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Dodecagon 60"/>
              <p:cNvSpPr/>
              <p:nvPr/>
            </p:nvSpPr>
            <p:spPr>
              <a:xfrm>
                <a:off x="5334000" y="12954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Dodecagon 61"/>
              <p:cNvSpPr/>
              <p:nvPr/>
            </p:nvSpPr>
            <p:spPr>
              <a:xfrm>
                <a:off x="5181600" y="12954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Dodecagon 62"/>
              <p:cNvSpPr/>
              <p:nvPr/>
            </p:nvSpPr>
            <p:spPr>
              <a:xfrm>
                <a:off x="5105400" y="12954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Dodecagon 63"/>
              <p:cNvSpPr/>
              <p:nvPr/>
            </p:nvSpPr>
            <p:spPr>
              <a:xfrm>
                <a:off x="5105400" y="6858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Dodecagon 64"/>
              <p:cNvSpPr/>
              <p:nvPr/>
            </p:nvSpPr>
            <p:spPr>
              <a:xfrm>
                <a:off x="5029200" y="6858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Dodecagon 65"/>
              <p:cNvSpPr/>
              <p:nvPr/>
            </p:nvSpPr>
            <p:spPr>
              <a:xfrm>
                <a:off x="4876800" y="7620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Dodecagon 66"/>
              <p:cNvSpPr/>
              <p:nvPr/>
            </p:nvSpPr>
            <p:spPr>
              <a:xfrm>
                <a:off x="4876800" y="8382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Dodecagon 67"/>
              <p:cNvSpPr/>
              <p:nvPr/>
            </p:nvSpPr>
            <p:spPr>
              <a:xfrm>
                <a:off x="5410200" y="6858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Dodecagon 68"/>
              <p:cNvSpPr/>
              <p:nvPr/>
            </p:nvSpPr>
            <p:spPr>
              <a:xfrm>
                <a:off x="5334000" y="9906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Dodecagon 69"/>
              <p:cNvSpPr/>
              <p:nvPr/>
            </p:nvSpPr>
            <p:spPr>
              <a:xfrm>
                <a:off x="5257800" y="10668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Dodecagon 70"/>
              <p:cNvSpPr/>
              <p:nvPr/>
            </p:nvSpPr>
            <p:spPr>
              <a:xfrm>
                <a:off x="4724400" y="11430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Dodecagon 71"/>
              <p:cNvSpPr/>
              <p:nvPr/>
            </p:nvSpPr>
            <p:spPr>
              <a:xfrm>
                <a:off x="5562600" y="12192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Dodecagon 72"/>
              <p:cNvSpPr/>
              <p:nvPr/>
            </p:nvSpPr>
            <p:spPr>
              <a:xfrm>
                <a:off x="6019800" y="13716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Dodecagon 73"/>
              <p:cNvSpPr/>
              <p:nvPr/>
            </p:nvSpPr>
            <p:spPr>
              <a:xfrm>
                <a:off x="5867400" y="15240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Dodecagon 74"/>
              <p:cNvSpPr/>
              <p:nvPr/>
            </p:nvSpPr>
            <p:spPr>
              <a:xfrm>
                <a:off x="5638800" y="16002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Dodecagon 75"/>
              <p:cNvSpPr/>
              <p:nvPr/>
            </p:nvSpPr>
            <p:spPr>
              <a:xfrm>
                <a:off x="5791200" y="16764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Dodecagon 76"/>
              <p:cNvSpPr/>
              <p:nvPr/>
            </p:nvSpPr>
            <p:spPr>
              <a:xfrm>
                <a:off x="5562600" y="18288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Dodecagon 77"/>
              <p:cNvSpPr>
                <a:spLocks noChangeAspect="1"/>
              </p:cNvSpPr>
              <p:nvPr/>
            </p:nvSpPr>
            <p:spPr>
              <a:xfrm>
                <a:off x="5181600" y="649224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Dodecagon 78"/>
              <p:cNvSpPr>
                <a:spLocks noChangeAspect="1"/>
              </p:cNvSpPr>
              <p:nvPr/>
            </p:nvSpPr>
            <p:spPr>
              <a:xfrm>
                <a:off x="5221224" y="649224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Dodecagon 79"/>
              <p:cNvSpPr>
                <a:spLocks noChangeAspect="1"/>
              </p:cNvSpPr>
              <p:nvPr/>
            </p:nvSpPr>
            <p:spPr>
              <a:xfrm>
                <a:off x="5181600" y="609600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Dodecagon 80"/>
              <p:cNvSpPr>
                <a:spLocks noChangeAspect="1"/>
              </p:cNvSpPr>
              <p:nvPr/>
            </p:nvSpPr>
            <p:spPr>
              <a:xfrm>
                <a:off x="5221224" y="609600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Dodecagon 81"/>
              <p:cNvSpPr>
                <a:spLocks noChangeAspect="1"/>
              </p:cNvSpPr>
              <p:nvPr/>
            </p:nvSpPr>
            <p:spPr>
              <a:xfrm>
                <a:off x="5257800" y="609600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Dodecagon 82"/>
              <p:cNvSpPr>
                <a:spLocks noChangeAspect="1"/>
              </p:cNvSpPr>
              <p:nvPr/>
            </p:nvSpPr>
            <p:spPr>
              <a:xfrm>
                <a:off x="5297424" y="609600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Dodecagon 83"/>
              <p:cNvSpPr>
                <a:spLocks noChangeAspect="1"/>
              </p:cNvSpPr>
              <p:nvPr/>
            </p:nvSpPr>
            <p:spPr>
              <a:xfrm>
                <a:off x="5334000" y="609600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Dodecagon 84"/>
              <p:cNvSpPr>
                <a:spLocks noChangeAspect="1"/>
              </p:cNvSpPr>
              <p:nvPr/>
            </p:nvSpPr>
            <p:spPr>
              <a:xfrm>
                <a:off x="5373624" y="609600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Dodecagon 85"/>
              <p:cNvSpPr>
                <a:spLocks noChangeAspect="1"/>
              </p:cNvSpPr>
              <p:nvPr/>
            </p:nvSpPr>
            <p:spPr>
              <a:xfrm>
                <a:off x="5449824" y="609600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Dodecagon 86"/>
              <p:cNvSpPr>
                <a:spLocks noChangeAspect="1"/>
              </p:cNvSpPr>
              <p:nvPr/>
            </p:nvSpPr>
            <p:spPr>
              <a:xfrm>
                <a:off x="5410200" y="609600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Dodecagon 87"/>
              <p:cNvSpPr>
                <a:spLocks noChangeAspect="1"/>
              </p:cNvSpPr>
              <p:nvPr/>
            </p:nvSpPr>
            <p:spPr>
              <a:xfrm>
                <a:off x="5334000" y="573024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Dodecagon 88"/>
              <p:cNvSpPr>
                <a:spLocks noChangeAspect="1"/>
              </p:cNvSpPr>
              <p:nvPr/>
            </p:nvSpPr>
            <p:spPr>
              <a:xfrm>
                <a:off x="5373624" y="573024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Dodecagon 89"/>
              <p:cNvSpPr>
                <a:spLocks noChangeAspect="1"/>
              </p:cNvSpPr>
              <p:nvPr/>
            </p:nvSpPr>
            <p:spPr>
              <a:xfrm>
                <a:off x="5257800" y="573024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Dodecagon 90"/>
              <p:cNvSpPr>
                <a:spLocks noChangeAspect="1"/>
              </p:cNvSpPr>
              <p:nvPr/>
            </p:nvSpPr>
            <p:spPr>
              <a:xfrm>
                <a:off x="5297424" y="573024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Dodecagon 91"/>
              <p:cNvSpPr>
                <a:spLocks noChangeAspect="1"/>
              </p:cNvSpPr>
              <p:nvPr/>
            </p:nvSpPr>
            <p:spPr>
              <a:xfrm>
                <a:off x="5221224" y="573024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Dodecagon 92"/>
              <p:cNvSpPr>
                <a:spLocks noChangeAspect="1"/>
              </p:cNvSpPr>
              <p:nvPr/>
            </p:nvSpPr>
            <p:spPr>
              <a:xfrm>
                <a:off x="5678424" y="609600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Dodecagon 93"/>
              <p:cNvSpPr>
                <a:spLocks noChangeAspect="1"/>
              </p:cNvSpPr>
              <p:nvPr/>
            </p:nvSpPr>
            <p:spPr>
              <a:xfrm>
                <a:off x="5638800" y="609600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Dodecagon 94"/>
              <p:cNvSpPr>
                <a:spLocks noChangeAspect="1"/>
              </p:cNvSpPr>
              <p:nvPr/>
            </p:nvSpPr>
            <p:spPr>
              <a:xfrm>
                <a:off x="5638800" y="573024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Dodecagon 95"/>
              <p:cNvSpPr>
                <a:spLocks noChangeAspect="1"/>
              </p:cNvSpPr>
              <p:nvPr/>
            </p:nvSpPr>
            <p:spPr>
              <a:xfrm>
                <a:off x="5334000" y="649224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Dodecagon 96"/>
              <p:cNvSpPr/>
              <p:nvPr/>
            </p:nvSpPr>
            <p:spPr>
              <a:xfrm>
                <a:off x="5562600" y="762000"/>
                <a:ext cx="146304" cy="146304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Dodecagon 97"/>
              <p:cNvSpPr/>
              <p:nvPr/>
            </p:nvSpPr>
            <p:spPr>
              <a:xfrm>
                <a:off x="5715000" y="914400"/>
                <a:ext cx="146304" cy="146304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Dodecagon 98"/>
              <p:cNvSpPr/>
              <p:nvPr/>
            </p:nvSpPr>
            <p:spPr>
              <a:xfrm>
                <a:off x="5638800" y="1066800"/>
                <a:ext cx="146304" cy="146304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Dodecagon 99"/>
              <p:cNvSpPr/>
              <p:nvPr/>
            </p:nvSpPr>
            <p:spPr>
              <a:xfrm>
                <a:off x="5105400" y="1606296"/>
                <a:ext cx="146304" cy="146304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Dodecagon 100"/>
              <p:cNvSpPr/>
              <p:nvPr/>
            </p:nvSpPr>
            <p:spPr>
              <a:xfrm>
                <a:off x="5263896" y="609600"/>
                <a:ext cx="146304" cy="146304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Dodecagon 101"/>
              <p:cNvSpPr/>
              <p:nvPr/>
            </p:nvSpPr>
            <p:spPr>
              <a:xfrm>
                <a:off x="5492496" y="1301496"/>
                <a:ext cx="146304" cy="146304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Dodecagon 102"/>
              <p:cNvSpPr/>
              <p:nvPr/>
            </p:nvSpPr>
            <p:spPr>
              <a:xfrm>
                <a:off x="5867400" y="1600200"/>
                <a:ext cx="146304" cy="146304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Dodecagon 103"/>
              <p:cNvSpPr/>
              <p:nvPr/>
            </p:nvSpPr>
            <p:spPr>
              <a:xfrm>
                <a:off x="4953000" y="1524000"/>
                <a:ext cx="146304" cy="146304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Dodecagon 104"/>
              <p:cNvSpPr/>
              <p:nvPr/>
            </p:nvSpPr>
            <p:spPr>
              <a:xfrm>
                <a:off x="5867400" y="8382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Dodecagon 105"/>
              <p:cNvSpPr/>
              <p:nvPr/>
            </p:nvSpPr>
            <p:spPr>
              <a:xfrm>
                <a:off x="5943600" y="8382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Dodecagon 106"/>
              <p:cNvSpPr/>
              <p:nvPr/>
            </p:nvSpPr>
            <p:spPr>
              <a:xfrm>
                <a:off x="5943600" y="9144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Dodecagon 107"/>
              <p:cNvSpPr/>
              <p:nvPr/>
            </p:nvSpPr>
            <p:spPr>
              <a:xfrm>
                <a:off x="5867400" y="9144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Dodecagon 108"/>
              <p:cNvSpPr/>
              <p:nvPr/>
            </p:nvSpPr>
            <p:spPr>
              <a:xfrm>
                <a:off x="5715000" y="8382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Dodecagon 109"/>
              <p:cNvSpPr/>
              <p:nvPr/>
            </p:nvSpPr>
            <p:spPr>
              <a:xfrm>
                <a:off x="5867400" y="7620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Dodecagon 110"/>
              <p:cNvSpPr/>
              <p:nvPr/>
            </p:nvSpPr>
            <p:spPr>
              <a:xfrm>
                <a:off x="5791200" y="8382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Dodecagon 111"/>
              <p:cNvSpPr/>
              <p:nvPr/>
            </p:nvSpPr>
            <p:spPr>
              <a:xfrm>
                <a:off x="5486400" y="10668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Dodecagon 112"/>
              <p:cNvSpPr/>
              <p:nvPr/>
            </p:nvSpPr>
            <p:spPr>
              <a:xfrm>
                <a:off x="5334000" y="10668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Dodecagon 113"/>
              <p:cNvSpPr/>
              <p:nvPr/>
            </p:nvSpPr>
            <p:spPr>
              <a:xfrm>
                <a:off x="4800600" y="10668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Dodecagon 114"/>
              <p:cNvSpPr/>
              <p:nvPr/>
            </p:nvSpPr>
            <p:spPr>
              <a:xfrm>
                <a:off x="5257800" y="12192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Dodecagon 115"/>
              <p:cNvSpPr/>
              <p:nvPr/>
            </p:nvSpPr>
            <p:spPr>
              <a:xfrm>
                <a:off x="5181600" y="13716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Dodecagon 116"/>
              <p:cNvSpPr/>
              <p:nvPr/>
            </p:nvSpPr>
            <p:spPr>
              <a:xfrm>
                <a:off x="5257800" y="15240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Dodecagon 117"/>
              <p:cNvSpPr/>
              <p:nvPr/>
            </p:nvSpPr>
            <p:spPr>
              <a:xfrm>
                <a:off x="5486400" y="19050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Dodecagon 118"/>
              <p:cNvSpPr/>
              <p:nvPr/>
            </p:nvSpPr>
            <p:spPr>
              <a:xfrm>
                <a:off x="5257800" y="19050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Dodecagon 119"/>
              <p:cNvSpPr/>
              <p:nvPr/>
            </p:nvSpPr>
            <p:spPr>
              <a:xfrm>
                <a:off x="4876800" y="10668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Dodecagon 120"/>
              <p:cNvSpPr/>
              <p:nvPr/>
            </p:nvSpPr>
            <p:spPr>
              <a:xfrm>
                <a:off x="6019800" y="1524000"/>
                <a:ext cx="76200" cy="76200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Dodecagon 121"/>
              <p:cNvSpPr>
                <a:spLocks noChangeAspect="1"/>
              </p:cNvSpPr>
              <p:nvPr/>
            </p:nvSpPr>
            <p:spPr>
              <a:xfrm>
                <a:off x="5507736" y="685800"/>
                <a:ext cx="54864" cy="54864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Dodecagon 122"/>
              <p:cNvSpPr>
                <a:spLocks noChangeAspect="1"/>
              </p:cNvSpPr>
              <p:nvPr/>
            </p:nvSpPr>
            <p:spPr>
              <a:xfrm>
                <a:off x="5562600" y="725424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Dodecagon 123"/>
              <p:cNvSpPr>
                <a:spLocks noChangeAspect="1"/>
              </p:cNvSpPr>
              <p:nvPr/>
            </p:nvSpPr>
            <p:spPr>
              <a:xfrm>
                <a:off x="5526024" y="914400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Dodecagon 124"/>
              <p:cNvSpPr>
                <a:spLocks noChangeAspect="1"/>
              </p:cNvSpPr>
              <p:nvPr/>
            </p:nvSpPr>
            <p:spPr>
              <a:xfrm>
                <a:off x="5486400" y="838200"/>
                <a:ext cx="54864" cy="54864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Dodecagon 125"/>
              <p:cNvSpPr>
                <a:spLocks noChangeAspect="1"/>
              </p:cNvSpPr>
              <p:nvPr/>
            </p:nvSpPr>
            <p:spPr>
              <a:xfrm>
                <a:off x="5257800" y="762000"/>
                <a:ext cx="54864" cy="54864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Dodecagon 126"/>
              <p:cNvSpPr>
                <a:spLocks noChangeAspect="1"/>
              </p:cNvSpPr>
              <p:nvPr/>
            </p:nvSpPr>
            <p:spPr>
              <a:xfrm>
                <a:off x="4953000" y="707136"/>
                <a:ext cx="54864" cy="54864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Dodecagon 127"/>
              <p:cNvSpPr>
                <a:spLocks noChangeAspect="1"/>
              </p:cNvSpPr>
              <p:nvPr/>
            </p:nvSpPr>
            <p:spPr>
              <a:xfrm>
                <a:off x="4974336" y="762000"/>
                <a:ext cx="54864" cy="54864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Dodecagon 128"/>
              <p:cNvSpPr>
                <a:spLocks noChangeAspect="1"/>
              </p:cNvSpPr>
              <p:nvPr/>
            </p:nvSpPr>
            <p:spPr>
              <a:xfrm>
                <a:off x="5181600" y="685800"/>
                <a:ext cx="54864" cy="54864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Dodecagon 129"/>
              <p:cNvSpPr>
                <a:spLocks noChangeAspect="1"/>
              </p:cNvSpPr>
              <p:nvPr/>
            </p:nvSpPr>
            <p:spPr>
              <a:xfrm>
                <a:off x="5334000" y="935736"/>
                <a:ext cx="54864" cy="54864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Dodecagon 130"/>
              <p:cNvSpPr>
                <a:spLocks noChangeAspect="1"/>
              </p:cNvSpPr>
              <p:nvPr/>
            </p:nvSpPr>
            <p:spPr>
              <a:xfrm>
                <a:off x="5562600" y="1088136"/>
                <a:ext cx="54864" cy="54864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2" name="Dodecagon 131"/>
              <p:cNvSpPr>
                <a:spLocks noChangeAspect="1"/>
              </p:cNvSpPr>
              <p:nvPr/>
            </p:nvSpPr>
            <p:spPr>
              <a:xfrm>
                <a:off x="5410200" y="1088136"/>
                <a:ext cx="54864" cy="54864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Dodecagon 132"/>
              <p:cNvSpPr>
                <a:spLocks noChangeAspect="1"/>
              </p:cNvSpPr>
              <p:nvPr/>
            </p:nvSpPr>
            <p:spPr>
              <a:xfrm>
                <a:off x="5486400" y="1143000"/>
                <a:ext cx="54864" cy="54864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4" name="Dodecagon 133"/>
              <p:cNvSpPr>
                <a:spLocks noChangeAspect="1"/>
              </p:cNvSpPr>
              <p:nvPr/>
            </p:nvSpPr>
            <p:spPr>
              <a:xfrm>
                <a:off x="5257800" y="1143000"/>
                <a:ext cx="54864" cy="54864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5" name="Dodecagon 134"/>
              <p:cNvSpPr>
                <a:spLocks noChangeAspect="1"/>
              </p:cNvSpPr>
              <p:nvPr/>
            </p:nvSpPr>
            <p:spPr>
              <a:xfrm>
                <a:off x="5410200" y="1295400"/>
                <a:ext cx="54864" cy="54864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" name="Dodecagon 135"/>
              <p:cNvSpPr>
                <a:spLocks noChangeAspect="1"/>
              </p:cNvSpPr>
              <p:nvPr/>
            </p:nvSpPr>
            <p:spPr>
              <a:xfrm>
                <a:off x="6041136" y="914400"/>
                <a:ext cx="54864" cy="54864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Dodecagon 136"/>
              <p:cNvSpPr>
                <a:spLocks noChangeAspect="1"/>
              </p:cNvSpPr>
              <p:nvPr/>
            </p:nvSpPr>
            <p:spPr>
              <a:xfrm>
                <a:off x="5029200" y="1143000"/>
                <a:ext cx="54864" cy="54864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8" name="Dodecagon 137"/>
              <p:cNvSpPr>
                <a:spLocks noChangeAspect="1"/>
              </p:cNvSpPr>
              <p:nvPr/>
            </p:nvSpPr>
            <p:spPr>
              <a:xfrm>
                <a:off x="4724400" y="1088136"/>
                <a:ext cx="54864" cy="54864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9" name="Dodecagon 138"/>
              <p:cNvSpPr>
                <a:spLocks noChangeAspect="1"/>
              </p:cNvSpPr>
              <p:nvPr/>
            </p:nvSpPr>
            <p:spPr>
              <a:xfrm>
                <a:off x="4745736" y="1011936"/>
                <a:ext cx="54864" cy="54864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0" name="Dodecagon 139"/>
              <p:cNvSpPr>
                <a:spLocks noChangeAspect="1"/>
              </p:cNvSpPr>
              <p:nvPr/>
            </p:nvSpPr>
            <p:spPr>
              <a:xfrm>
                <a:off x="4953000" y="1088136"/>
                <a:ext cx="54864" cy="54864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1" name="Dodecagon 140"/>
              <p:cNvSpPr>
                <a:spLocks noChangeAspect="1"/>
              </p:cNvSpPr>
              <p:nvPr/>
            </p:nvSpPr>
            <p:spPr>
              <a:xfrm>
                <a:off x="5257800" y="1469136"/>
                <a:ext cx="54864" cy="54864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2" name="Dodecagon 141"/>
              <p:cNvSpPr>
                <a:spLocks noChangeAspect="1"/>
              </p:cNvSpPr>
              <p:nvPr/>
            </p:nvSpPr>
            <p:spPr>
              <a:xfrm>
                <a:off x="5105400" y="1371600"/>
                <a:ext cx="54864" cy="54864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3" name="Dodecagon 142"/>
              <p:cNvSpPr>
                <a:spLocks noChangeAspect="1"/>
              </p:cNvSpPr>
              <p:nvPr/>
            </p:nvSpPr>
            <p:spPr>
              <a:xfrm>
                <a:off x="5029200" y="1469136"/>
                <a:ext cx="54864" cy="54864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4" name="Dodecagon 143"/>
              <p:cNvSpPr>
                <a:spLocks noChangeAspect="1"/>
              </p:cNvSpPr>
              <p:nvPr/>
            </p:nvSpPr>
            <p:spPr>
              <a:xfrm>
                <a:off x="5257800" y="1316736"/>
                <a:ext cx="54864" cy="54864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5" name="Dodecagon 144"/>
              <p:cNvSpPr>
                <a:spLocks noChangeAspect="1"/>
              </p:cNvSpPr>
              <p:nvPr/>
            </p:nvSpPr>
            <p:spPr>
              <a:xfrm>
                <a:off x="5660136" y="1697736"/>
                <a:ext cx="54864" cy="54864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Dodecagon 145"/>
              <p:cNvSpPr>
                <a:spLocks noChangeAspect="1"/>
              </p:cNvSpPr>
              <p:nvPr/>
            </p:nvSpPr>
            <p:spPr>
              <a:xfrm>
                <a:off x="5562600" y="1905000"/>
                <a:ext cx="54864" cy="54864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7" name="Dodecagon 146"/>
              <p:cNvSpPr>
                <a:spLocks noChangeAspect="1"/>
              </p:cNvSpPr>
              <p:nvPr/>
            </p:nvSpPr>
            <p:spPr>
              <a:xfrm>
                <a:off x="5410200" y="1926336"/>
                <a:ext cx="54864" cy="54864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8" name="Dodecagon 147"/>
              <p:cNvSpPr>
                <a:spLocks noChangeAspect="1"/>
              </p:cNvSpPr>
              <p:nvPr/>
            </p:nvSpPr>
            <p:spPr>
              <a:xfrm>
                <a:off x="5257800" y="1392936"/>
                <a:ext cx="54864" cy="54864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9" name="Dodecagon 148"/>
              <p:cNvSpPr>
                <a:spLocks noChangeAspect="1"/>
              </p:cNvSpPr>
              <p:nvPr/>
            </p:nvSpPr>
            <p:spPr>
              <a:xfrm>
                <a:off x="5334000" y="1926336"/>
                <a:ext cx="54864" cy="54864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0" name="Dodecagon 149"/>
              <p:cNvSpPr>
                <a:spLocks noChangeAspect="1"/>
              </p:cNvSpPr>
              <p:nvPr/>
            </p:nvSpPr>
            <p:spPr>
              <a:xfrm>
                <a:off x="4745736" y="1469136"/>
                <a:ext cx="54864" cy="54864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Dodecagon 150"/>
              <p:cNvSpPr>
                <a:spLocks noChangeAspect="1"/>
              </p:cNvSpPr>
              <p:nvPr/>
            </p:nvSpPr>
            <p:spPr>
              <a:xfrm>
                <a:off x="4876800" y="1697736"/>
                <a:ext cx="54864" cy="54864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Dodecagon 151"/>
              <p:cNvSpPr>
                <a:spLocks noChangeAspect="1"/>
              </p:cNvSpPr>
              <p:nvPr/>
            </p:nvSpPr>
            <p:spPr>
              <a:xfrm>
                <a:off x="5791200" y="1752600"/>
                <a:ext cx="54864" cy="54864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3" name="Dodecagon 152"/>
              <p:cNvSpPr>
                <a:spLocks noChangeAspect="1"/>
              </p:cNvSpPr>
              <p:nvPr/>
            </p:nvSpPr>
            <p:spPr>
              <a:xfrm>
                <a:off x="5888736" y="1752600"/>
                <a:ext cx="54864" cy="54864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4" name="Dodecagon 153"/>
              <p:cNvSpPr>
                <a:spLocks noChangeAspect="1"/>
              </p:cNvSpPr>
              <p:nvPr/>
            </p:nvSpPr>
            <p:spPr>
              <a:xfrm>
                <a:off x="5812536" y="1828800"/>
                <a:ext cx="54864" cy="54864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Dodecagon 154"/>
              <p:cNvSpPr>
                <a:spLocks noChangeAspect="1"/>
              </p:cNvSpPr>
              <p:nvPr/>
            </p:nvSpPr>
            <p:spPr>
              <a:xfrm>
                <a:off x="6096000" y="1316736"/>
                <a:ext cx="54864" cy="54864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Dodecagon 155"/>
              <p:cNvSpPr>
                <a:spLocks noChangeAspect="1"/>
              </p:cNvSpPr>
              <p:nvPr/>
            </p:nvSpPr>
            <p:spPr>
              <a:xfrm>
                <a:off x="5964936" y="1545336"/>
                <a:ext cx="54864" cy="54864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Dodecagon 156"/>
              <p:cNvSpPr>
                <a:spLocks noChangeAspect="1"/>
              </p:cNvSpPr>
              <p:nvPr/>
            </p:nvSpPr>
            <p:spPr>
              <a:xfrm>
                <a:off x="6041136" y="1447800"/>
                <a:ext cx="54864" cy="54864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Dodecagon 157"/>
              <p:cNvSpPr>
                <a:spLocks noChangeAspect="1"/>
              </p:cNvSpPr>
              <p:nvPr/>
            </p:nvSpPr>
            <p:spPr>
              <a:xfrm>
                <a:off x="5029200" y="1828800"/>
                <a:ext cx="54864" cy="54864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9" name="Dodecagon 158"/>
              <p:cNvSpPr>
                <a:spLocks noChangeAspect="1"/>
              </p:cNvSpPr>
              <p:nvPr/>
            </p:nvSpPr>
            <p:spPr>
              <a:xfrm>
                <a:off x="5257800" y="725424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0" name="Dodecagon 159"/>
              <p:cNvSpPr>
                <a:spLocks noChangeAspect="1"/>
              </p:cNvSpPr>
              <p:nvPr/>
            </p:nvSpPr>
            <p:spPr>
              <a:xfrm>
                <a:off x="5602224" y="685800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1" name="Dodecagon 160"/>
              <p:cNvSpPr>
                <a:spLocks noChangeAspect="1"/>
              </p:cNvSpPr>
              <p:nvPr/>
            </p:nvSpPr>
            <p:spPr>
              <a:xfrm>
                <a:off x="5449824" y="649224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Dodecagon 161"/>
              <p:cNvSpPr>
                <a:spLocks noChangeAspect="1"/>
              </p:cNvSpPr>
              <p:nvPr/>
            </p:nvSpPr>
            <p:spPr>
              <a:xfrm>
                <a:off x="5410200" y="649224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Dodecagon 162"/>
              <p:cNvSpPr>
                <a:spLocks noChangeAspect="1"/>
              </p:cNvSpPr>
              <p:nvPr/>
            </p:nvSpPr>
            <p:spPr>
              <a:xfrm>
                <a:off x="5678424" y="649224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Dodecagon 163"/>
              <p:cNvSpPr>
                <a:spLocks noChangeAspect="1"/>
              </p:cNvSpPr>
              <p:nvPr/>
            </p:nvSpPr>
            <p:spPr>
              <a:xfrm>
                <a:off x="5638800" y="649224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5" name="Dodecagon 164"/>
              <p:cNvSpPr>
                <a:spLocks noChangeAspect="1"/>
              </p:cNvSpPr>
              <p:nvPr/>
            </p:nvSpPr>
            <p:spPr>
              <a:xfrm>
                <a:off x="5029200" y="649224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Dodecagon 165"/>
              <p:cNvSpPr>
                <a:spLocks noChangeAspect="1"/>
              </p:cNvSpPr>
              <p:nvPr/>
            </p:nvSpPr>
            <p:spPr>
              <a:xfrm>
                <a:off x="5068824" y="649224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7" name="Dodecagon 166"/>
              <p:cNvSpPr>
                <a:spLocks noChangeAspect="1"/>
              </p:cNvSpPr>
              <p:nvPr/>
            </p:nvSpPr>
            <p:spPr>
              <a:xfrm>
                <a:off x="5221224" y="762000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8" name="Dodecagon 167"/>
              <p:cNvSpPr>
                <a:spLocks noChangeAspect="1"/>
              </p:cNvSpPr>
              <p:nvPr/>
            </p:nvSpPr>
            <p:spPr>
              <a:xfrm>
                <a:off x="4840224" y="877824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Dodecagon 168"/>
              <p:cNvSpPr>
                <a:spLocks noChangeAspect="1"/>
              </p:cNvSpPr>
              <p:nvPr/>
            </p:nvSpPr>
            <p:spPr>
              <a:xfrm>
                <a:off x="4953000" y="838200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0" name="Dodecagon 169"/>
              <p:cNvSpPr>
                <a:spLocks noChangeAspect="1"/>
              </p:cNvSpPr>
              <p:nvPr/>
            </p:nvSpPr>
            <p:spPr>
              <a:xfrm>
                <a:off x="5297424" y="1371600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1" name="Dodecagon 170"/>
              <p:cNvSpPr>
                <a:spLocks noChangeAspect="1"/>
              </p:cNvSpPr>
              <p:nvPr/>
            </p:nvSpPr>
            <p:spPr>
              <a:xfrm>
                <a:off x="5334000" y="1487424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2" name="Dodecagon 171"/>
              <p:cNvSpPr>
                <a:spLocks noChangeAspect="1"/>
              </p:cNvSpPr>
              <p:nvPr/>
            </p:nvSpPr>
            <p:spPr>
              <a:xfrm>
                <a:off x="5068824" y="1447800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3" name="Dodecagon 172"/>
              <p:cNvSpPr>
                <a:spLocks noChangeAspect="1"/>
              </p:cNvSpPr>
              <p:nvPr/>
            </p:nvSpPr>
            <p:spPr>
              <a:xfrm>
                <a:off x="5105400" y="1411224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Dodecagon 173"/>
              <p:cNvSpPr>
                <a:spLocks noChangeAspect="1"/>
              </p:cNvSpPr>
              <p:nvPr/>
            </p:nvSpPr>
            <p:spPr>
              <a:xfrm>
                <a:off x="5221224" y="1600200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Dodecagon 174"/>
              <p:cNvSpPr>
                <a:spLocks noChangeAspect="1"/>
              </p:cNvSpPr>
              <p:nvPr/>
            </p:nvSpPr>
            <p:spPr>
              <a:xfrm>
                <a:off x="5257800" y="1868424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Dodecagon 175"/>
              <p:cNvSpPr>
                <a:spLocks noChangeAspect="1"/>
              </p:cNvSpPr>
              <p:nvPr/>
            </p:nvSpPr>
            <p:spPr>
              <a:xfrm>
                <a:off x="5297424" y="1868424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Dodecagon 176"/>
              <p:cNvSpPr>
                <a:spLocks noChangeAspect="1"/>
              </p:cNvSpPr>
              <p:nvPr/>
            </p:nvSpPr>
            <p:spPr>
              <a:xfrm>
                <a:off x="5334000" y="1905000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Dodecagon 177"/>
              <p:cNvSpPr>
                <a:spLocks noChangeAspect="1"/>
              </p:cNvSpPr>
              <p:nvPr/>
            </p:nvSpPr>
            <p:spPr>
              <a:xfrm>
                <a:off x="5181600" y="1905000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Dodecagon 178"/>
              <p:cNvSpPr>
                <a:spLocks noChangeAspect="1"/>
              </p:cNvSpPr>
              <p:nvPr/>
            </p:nvSpPr>
            <p:spPr>
              <a:xfrm>
                <a:off x="5221224" y="1905000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0" name="Dodecagon 179"/>
              <p:cNvSpPr>
                <a:spLocks noChangeAspect="1"/>
              </p:cNvSpPr>
              <p:nvPr/>
            </p:nvSpPr>
            <p:spPr>
              <a:xfrm>
                <a:off x="4916424" y="1676400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Dodecagon 180"/>
              <p:cNvSpPr>
                <a:spLocks noChangeAspect="1"/>
              </p:cNvSpPr>
              <p:nvPr/>
            </p:nvSpPr>
            <p:spPr>
              <a:xfrm>
                <a:off x="4953000" y="1639824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2" name="Dodecagon 181"/>
              <p:cNvSpPr>
                <a:spLocks noChangeAspect="1"/>
              </p:cNvSpPr>
              <p:nvPr/>
            </p:nvSpPr>
            <p:spPr>
              <a:xfrm>
                <a:off x="5526024" y="877824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3" name="Dodecagon 182"/>
              <p:cNvSpPr>
                <a:spLocks noChangeAspect="1"/>
              </p:cNvSpPr>
              <p:nvPr/>
            </p:nvSpPr>
            <p:spPr>
              <a:xfrm>
                <a:off x="5373624" y="914400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4" name="Dodecagon 183"/>
              <p:cNvSpPr>
                <a:spLocks noChangeAspect="1"/>
              </p:cNvSpPr>
              <p:nvPr/>
            </p:nvSpPr>
            <p:spPr>
              <a:xfrm>
                <a:off x="5297424" y="801624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5" name="Dodecagon 184"/>
              <p:cNvSpPr>
                <a:spLocks noChangeAspect="1"/>
              </p:cNvSpPr>
              <p:nvPr/>
            </p:nvSpPr>
            <p:spPr>
              <a:xfrm>
                <a:off x="5791200" y="649224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6" name="Dodecagon 185"/>
              <p:cNvSpPr>
                <a:spLocks noChangeAspect="1"/>
              </p:cNvSpPr>
              <p:nvPr/>
            </p:nvSpPr>
            <p:spPr>
              <a:xfrm>
                <a:off x="5867400" y="685800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7" name="Dodecagon 186"/>
              <p:cNvSpPr>
                <a:spLocks noChangeAspect="1"/>
              </p:cNvSpPr>
              <p:nvPr/>
            </p:nvSpPr>
            <p:spPr>
              <a:xfrm>
                <a:off x="5943600" y="762000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8" name="Dodecagon 187"/>
              <p:cNvSpPr>
                <a:spLocks noChangeAspect="1"/>
              </p:cNvSpPr>
              <p:nvPr/>
            </p:nvSpPr>
            <p:spPr>
              <a:xfrm>
                <a:off x="5943600" y="801624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9" name="Dodecagon 188"/>
              <p:cNvSpPr>
                <a:spLocks noChangeAspect="1"/>
              </p:cNvSpPr>
              <p:nvPr/>
            </p:nvSpPr>
            <p:spPr>
              <a:xfrm>
                <a:off x="5602224" y="1066800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0" name="Dodecagon 189"/>
              <p:cNvSpPr>
                <a:spLocks noChangeAspect="1"/>
              </p:cNvSpPr>
              <p:nvPr/>
            </p:nvSpPr>
            <p:spPr>
              <a:xfrm>
                <a:off x="5526024" y="1030224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1" name="Dodecagon 190"/>
              <p:cNvSpPr>
                <a:spLocks noChangeAspect="1"/>
              </p:cNvSpPr>
              <p:nvPr/>
            </p:nvSpPr>
            <p:spPr>
              <a:xfrm>
                <a:off x="5754624" y="1066800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2" name="Dodecagon 191"/>
              <p:cNvSpPr>
                <a:spLocks noChangeAspect="1"/>
              </p:cNvSpPr>
              <p:nvPr/>
            </p:nvSpPr>
            <p:spPr>
              <a:xfrm>
                <a:off x="5068824" y="1182624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3" name="Dodecagon 192"/>
              <p:cNvSpPr>
                <a:spLocks noChangeAspect="1"/>
              </p:cNvSpPr>
              <p:nvPr/>
            </p:nvSpPr>
            <p:spPr>
              <a:xfrm>
                <a:off x="6096000" y="1411224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4" name="Dodecagon 193"/>
              <p:cNvSpPr>
                <a:spLocks noChangeAspect="1"/>
              </p:cNvSpPr>
              <p:nvPr/>
            </p:nvSpPr>
            <p:spPr>
              <a:xfrm>
                <a:off x="5678424" y="914400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5" name="Dodecagon 194"/>
              <p:cNvSpPr>
                <a:spLocks noChangeAspect="1"/>
              </p:cNvSpPr>
              <p:nvPr/>
            </p:nvSpPr>
            <p:spPr>
              <a:xfrm>
                <a:off x="5486400" y="877824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Dodecagon 195"/>
              <p:cNvSpPr>
                <a:spLocks noChangeAspect="1"/>
              </p:cNvSpPr>
              <p:nvPr/>
            </p:nvSpPr>
            <p:spPr>
              <a:xfrm>
                <a:off x="5486400" y="725424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7" name="Dodecagon 196"/>
              <p:cNvSpPr>
                <a:spLocks noChangeAspect="1"/>
              </p:cNvSpPr>
              <p:nvPr/>
            </p:nvSpPr>
            <p:spPr>
              <a:xfrm>
                <a:off x="5334000" y="762000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8" name="Dodecagon 197"/>
              <p:cNvSpPr>
                <a:spLocks noChangeAspect="1"/>
              </p:cNvSpPr>
              <p:nvPr/>
            </p:nvSpPr>
            <p:spPr>
              <a:xfrm>
                <a:off x="5373624" y="725424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9" name="Dodecagon 198"/>
              <p:cNvSpPr>
                <a:spLocks noChangeAspect="1"/>
              </p:cNvSpPr>
              <p:nvPr/>
            </p:nvSpPr>
            <p:spPr>
              <a:xfrm>
                <a:off x="6096000" y="990600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0" name="Dodecagon 199"/>
              <p:cNvSpPr>
                <a:spLocks noChangeAspect="1"/>
              </p:cNvSpPr>
              <p:nvPr/>
            </p:nvSpPr>
            <p:spPr>
              <a:xfrm>
                <a:off x="5678424" y="1905000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1" name="Dodecagon 200"/>
              <p:cNvSpPr>
                <a:spLocks noChangeAspect="1"/>
              </p:cNvSpPr>
              <p:nvPr/>
            </p:nvSpPr>
            <p:spPr>
              <a:xfrm>
                <a:off x="5638800" y="1905000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2" name="Dodecagon 201"/>
              <p:cNvSpPr>
                <a:spLocks noChangeAspect="1"/>
              </p:cNvSpPr>
              <p:nvPr/>
            </p:nvSpPr>
            <p:spPr>
              <a:xfrm>
                <a:off x="6019800" y="1600200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3" name="Dodecagon 202"/>
              <p:cNvSpPr>
                <a:spLocks noChangeAspect="1"/>
              </p:cNvSpPr>
              <p:nvPr/>
            </p:nvSpPr>
            <p:spPr>
              <a:xfrm>
                <a:off x="5867400" y="1792224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4" name="Dodecagon 203"/>
              <p:cNvSpPr>
                <a:spLocks noChangeAspect="1"/>
              </p:cNvSpPr>
              <p:nvPr/>
            </p:nvSpPr>
            <p:spPr>
              <a:xfrm>
                <a:off x="5867400" y="1752600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Dodecagon 204"/>
              <p:cNvSpPr>
                <a:spLocks noChangeAspect="1"/>
              </p:cNvSpPr>
              <p:nvPr/>
            </p:nvSpPr>
            <p:spPr>
              <a:xfrm>
                <a:off x="5257800" y="1828800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6" name="Dodecagon 205"/>
              <p:cNvSpPr>
                <a:spLocks noChangeAspect="1"/>
              </p:cNvSpPr>
              <p:nvPr/>
            </p:nvSpPr>
            <p:spPr>
              <a:xfrm>
                <a:off x="6096000" y="1447800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7" name="Dodecagon 206"/>
              <p:cNvSpPr>
                <a:spLocks noChangeAspect="1"/>
              </p:cNvSpPr>
              <p:nvPr/>
            </p:nvSpPr>
            <p:spPr>
              <a:xfrm>
                <a:off x="4953000" y="1030224"/>
                <a:ext cx="36576" cy="36576"/>
              </a:xfrm>
              <a:prstGeom prst="dodec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883472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13-00039 presentation">
  <a:themeElements>
    <a:clrScheme name="APL Branding">
      <a:dk1>
        <a:sysClr val="windowText" lastClr="000000"/>
      </a:dk1>
      <a:lt1>
        <a:sysClr val="window" lastClr="FFFFFF"/>
      </a:lt1>
      <a:dk2>
        <a:srgbClr val="002463"/>
      </a:dk2>
      <a:lt2>
        <a:srgbClr val="EEECE1"/>
      </a:lt2>
      <a:accent1>
        <a:srgbClr val="2C6AC1"/>
      </a:accent1>
      <a:accent2>
        <a:srgbClr val="A0B9EF"/>
      </a:accent2>
      <a:accent3>
        <a:srgbClr val="8C8C8C"/>
      </a:accent3>
      <a:accent4>
        <a:srgbClr val="973505"/>
      </a:accent4>
      <a:accent5>
        <a:srgbClr val="D74C05"/>
      </a:accent5>
      <a:accent6>
        <a:srgbClr val="FD8D16"/>
      </a:accent6>
      <a:hlink>
        <a:srgbClr val="1F63BB"/>
      </a:hlink>
      <a:folHlink>
        <a:srgbClr val="6A346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  <a:ln w="12700" cmpd="sng"/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>
          <a:tailEnd type="none" w="med" len="lg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13-00039 presentation</Template>
  <TotalTime>15681</TotalTime>
  <Words>1160</Words>
  <Application>Microsoft Macintosh PowerPoint</Application>
  <PresentationFormat>On-screen Show (4:3)</PresentationFormat>
  <Paragraphs>193</Paragraphs>
  <Slides>24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13-00039 presentation</vt:lpstr>
      <vt:lpstr>The fluffy core  of Enceladus</vt:lpstr>
      <vt:lpstr>The south polar region</vt:lpstr>
      <vt:lpstr>Classic Model</vt:lpstr>
      <vt:lpstr>The Ocean: A Cost-Benefit Analysis</vt:lpstr>
      <vt:lpstr>Regional Sea</vt:lpstr>
      <vt:lpstr>Antifreeze</vt:lpstr>
      <vt:lpstr>Ammonia reduces buoyancy of ice</vt:lpstr>
      <vt:lpstr>Do we even need the ocean?</vt:lpstr>
      <vt:lpstr>An Alternative View</vt:lpstr>
      <vt:lpstr>Tidal Dissipation</vt:lpstr>
      <vt:lpstr>Tidally-generated Heat</vt:lpstr>
      <vt:lpstr>Serpentinization</vt:lpstr>
      <vt:lpstr>Tidally-generated Heat in Serpentinized Core</vt:lpstr>
      <vt:lpstr>Tidally-generated Heat in Serpentinized Core</vt:lpstr>
      <vt:lpstr>Distribution of Tidal Heat</vt:lpstr>
      <vt:lpstr>Implications</vt:lpstr>
      <vt:lpstr>However…</vt:lpstr>
      <vt:lpstr>Thermal Evolution</vt:lpstr>
      <vt:lpstr>Convective interior</vt:lpstr>
      <vt:lpstr>Almost melting!</vt:lpstr>
      <vt:lpstr>Enhanced heating</vt:lpstr>
      <vt:lpstr>Conclusions</vt:lpstr>
      <vt:lpstr>Slide 23</vt:lpstr>
      <vt:lpstr>Initially cold interior</vt:lpstr>
    </vt:vector>
  </TitlesOfParts>
  <Manager/>
  <Company>JHU/APL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James</cp:lastModifiedBy>
  <cp:revision>174</cp:revision>
  <cp:lastPrinted>2013-09-26T18:20:25Z</cp:lastPrinted>
  <dcterms:created xsi:type="dcterms:W3CDTF">2014-10-19T20:40:10Z</dcterms:created>
  <dcterms:modified xsi:type="dcterms:W3CDTF">2014-10-19T20:46:04Z</dcterms:modified>
  <cp:category/>
</cp:coreProperties>
</file>