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229" r:id="rId1"/>
  </p:sldMasterIdLst>
  <p:sldIdLst>
    <p:sldId id="256" r:id="rId2"/>
    <p:sldId id="257" r:id="rId3"/>
    <p:sldId id="259" r:id="rId4"/>
    <p:sldId id="299" r:id="rId5"/>
    <p:sldId id="260" r:id="rId6"/>
    <p:sldId id="274" r:id="rId7"/>
    <p:sldId id="261" r:id="rId8"/>
    <p:sldId id="270" r:id="rId9"/>
    <p:sldId id="307" r:id="rId10"/>
    <p:sldId id="262" r:id="rId11"/>
    <p:sldId id="263" r:id="rId12"/>
    <p:sldId id="264" r:id="rId13"/>
    <p:sldId id="291" r:id="rId14"/>
    <p:sldId id="308" r:id="rId15"/>
    <p:sldId id="265" r:id="rId16"/>
    <p:sldId id="298" r:id="rId17"/>
    <p:sldId id="297" r:id="rId18"/>
    <p:sldId id="293" r:id="rId19"/>
    <p:sldId id="294" r:id="rId20"/>
    <p:sldId id="295" r:id="rId21"/>
    <p:sldId id="280" r:id="rId22"/>
    <p:sldId id="309" r:id="rId23"/>
    <p:sldId id="267" r:id="rId24"/>
    <p:sldId id="310" r:id="rId25"/>
    <p:sldId id="273" r:id="rId26"/>
    <p:sldId id="292" r:id="rId27"/>
    <p:sldId id="311" r:id="rId28"/>
    <p:sldId id="278" r:id="rId29"/>
    <p:sldId id="266" r:id="rId30"/>
    <p:sldId id="285" r:id="rId31"/>
    <p:sldId id="312" r:id="rId32"/>
    <p:sldId id="268" r:id="rId33"/>
    <p:sldId id="287" r:id="rId34"/>
    <p:sldId id="288" r:id="rId35"/>
    <p:sldId id="314" r:id="rId36"/>
    <p:sldId id="313" r:id="rId37"/>
    <p:sldId id="289" r:id="rId38"/>
    <p:sldId id="290" r:id="rId39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FF56"/>
    <a:srgbClr val="CC66FF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90" d="100"/>
          <a:sy n="90" d="100"/>
        </p:scale>
        <p:origin x="-1616" y="-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F744F4D-7BF6-BE49-A409-BE34F80BB06C}" type="datetime1">
              <a:rPr lang="en-US" smtClean="0"/>
              <a:pPr>
                <a:defRPr/>
              </a:pPr>
              <a:t>10/21/14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1AFBCF-8AD7-314E-B2B0-0B7B28FC162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6BD23A-89EE-0E4F-934B-03A7D8EAB5F7}" type="datetime1">
              <a:rPr lang="en-US" smtClean="0"/>
              <a:pPr>
                <a:defRPr/>
              </a:pPr>
              <a:t>10/21/14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574D73-A3C3-8946-ABE0-BDC3BA6377B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665ADC3-AED7-1347-9899-0C81B555CDF3}" type="datetime1">
              <a:rPr lang="en-US" smtClean="0"/>
              <a:pPr>
                <a:defRPr/>
              </a:pPr>
              <a:t>10/21/14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23F7C8-4288-0D4B-84C0-0710AC89F97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B400177-950E-094E-B422-58DB33F03F0C}" type="datetime1">
              <a:rPr lang="en-US" smtClean="0"/>
              <a:pPr>
                <a:defRPr/>
              </a:pPr>
              <a:t>10/21/14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7E8C0EF-FC05-9345-9B3B-EB226DC4A4E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4FDF35-E09D-8746-8663-99510E9F6481}" type="datetime1">
              <a:rPr lang="en-US" smtClean="0"/>
              <a:pPr>
                <a:defRPr/>
              </a:pPr>
              <a:t>10/21/14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5836368-9E25-BF45-9394-95EF6D18980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51BB69-63CC-A542-B275-9665795B8AA7}" type="datetime1">
              <a:rPr lang="en-US" smtClean="0"/>
              <a:pPr>
                <a:defRPr/>
              </a:pPr>
              <a:t>10/21/14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6696F13-ABEF-2941-B91D-E1B5657AFAD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52643E-4DFC-0B4F-BE9B-B062F09F1650}" type="datetime1">
              <a:rPr lang="en-US" smtClean="0"/>
              <a:pPr>
                <a:defRPr/>
              </a:pPr>
              <a:t>10/21/14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41022F4-0489-5449-A086-22DEF28C8E9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1CDEAC7-D6E4-B74C-A9D1-B52F2ED2C354}" type="datetime1">
              <a:rPr lang="en-US" smtClean="0"/>
              <a:pPr>
                <a:defRPr/>
              </a:pPr>
              <a:t>10/21/14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8309E97-9B55-3742-99AD-2A58F9BD087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CE6F231-11BD-3149-A936-AC82192AC23B}" type="datetime1">
              <a:rPr lang="en-US" smtClean="0"/>
              <a:pPr>
                <a:defRPr/>
              </a:pPr>
              <a:t>10/21/14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E00493C-38FA-C24C-9AAE-6EC5E992AFF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CCBB345-D6FC-FA46-AF6D-056D0E1FE6A4}" type="datetime1">
              <a:rPr lang="en-US" smtClean="0"/>
              <a:pPr>
                <a:defRPr/>
              </a:pPr>
              <a:t>10/21/14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86101F4-4F8C-9B48-B9A1-BB50DC5C8BE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A5DB5D6-A9F8-0C4B-BE8B-B1DFBD637B72}" type="datetime1">
              <a:rPr lang="en-US" smtClean="0"/>
              <a:pPr>
                <a:defRPr/>
              </a:pPr>
              <a:t>10/21/14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509E231-186F-9A40-A6E7-A4B244C135D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pPr>
              <a:defRPr/>
            </a:pPr>
            <a:fld id="{CCFB6484-2033-F14D-87D4-EE212CFEAC71}" type="datetime1">
              <a:rPr lang="en-US" smtClean="0"/>
              <a:pPr>
                <a:defRPr/>
              </a:pPr>
              <a:t>10/21/14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pPr>
              <a:defRPr/>
            </a:pPr>
            <a:fld id="{4E3709AD-A3AD-B04A-A4F6-749269823D6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230" r:id="rId1"/>
    <p:sldLayoutId id="2147484231" r:id="rId2"/>
    <p:sldLayoutId id="2147484232" r:id="rId3"/>
    <p:sldLayoutId id="2147484233" r:id="rId4"/>
    <p:sldLayoutId id="2147484234" r:id="rId5"/>
    <p:sldLayoutId id="2147484235" r:id="rId6"/>
    <p:sldLayoutId id="2147484236" r:id="rId7"/>
    <p:sldLayoutId id="2147484237" r:id="rId8"/>
    <p:sldLayoutId id="2147484238" r:id="rId9"/>
    <p:sldLayoutId id="2147484239" r:id="rId10"/>
    <p:sldLayoutId id="2147484240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Relationship Id="rId3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Relationship Id="rId3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Relationship Id="rId3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microsoft.com/office/2007/relationships/hdphoto" Target="../media/hdphoto1.wdp"/><Relationship Id="rId5" Type="http://schemas.openxmlformats.org/officeDocument/2006/relationships/image" Target="../media/image31.jpeg"/><Relationship Id="rId6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1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10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Relationship Id="rId3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Relationship Id="rId3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10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10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10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 idx="4294967295"/>
          </p:nvPr>
        </p:nvSpPr>
        <p:spPr>
          <a:xfrm>
            <a:off x="241162" y="192899"/>
            <a:ext cx="8649622" cy="2073675"/>
          </a:xfrm>
        </p:spPr>
        <p:txBody>
          <a:bodyPr/>
          <a:lstStyle/>
          <a:p>
            <a:pPr algn="ctr"/>
            <a:r>
              <a:rPr lang="en-US" sz="4000" dirty="0"/>
              <a:t>FOSSIL INSECT DIGITIZATION WORKFLOW AT THE UNIVERSITY OF COLORADO</a:t>
            </a: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241162" y="5215269"/>
            <a:ext cx="8649622" cy="13020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400" dirty="0" smtClean="0"/>
              <a:t>Talia Karim</a:t>
            </a:r>
            <a:r>
              <a:rPr lang="en-US" sz="2400" baseline="30000" dirty="0" smtClean="0"/>
              <a:t>1</a:t>
            </a:r>
            <a:r>
              <a:rPr lang="en-US" sz="2400" dirty="0" smtClean="0"/>
              <a:t>, Lindsay Walker</a:t>
            </a:r>
            <a:r>
              <a:rPr lang="en-US" sz="2400" baseline="30000" dirty="0" smtClean="0"/>
              <a:t>1</a:t>
            </a:r>
            <a:r>
              <a:rPr lang="en-US" sz="2400" dirty="0" smtClean="0"/>
              <a:t>, Richard Levy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 </a:t>
            </a:r>
          </a:p>
          <a:p>
            <a:pPr algn="ctr"/>
            <a:r>
              <a:rPr lang="en-US" sz="1800" baseline="30000" dirty="0" smtClean="0"/>
              <a:t>1</a:t>
            </a:r>
            <a:r>
              <a:rPr lang="en-US" sz="1800" dirty="0" smtClean="0"/>
              <a:t>CU Museum of Natural History </a:t>
            </a:r>
          </a:p>
          <a:p>
            <a:pPr algn="ctr"/>
            <a:r>
              <a:rPr lang="en-US" sz="1800" baseline="30000" dirty="0" smtClean="0"/>
              <a:t>2</a:t>
            </a:r>
            <a:r>
              <a:rPr lang="en-US" sz="1800" dirty="0" smtClean="0"/>
              <a:t>Denver Botanic Gardens</a:t>
            </a:r>
            <a:endParaRPr lang="en-US" sz="1800" dirty="0"/>
          </a:p>
        </p:txBody>
      </p:sp>
      <p:grpSp>
        <p:nvGrpSpPr>
          <p:cNvPr id="3" name="Group 2"/>
          <p:cNvGrpSpPr/>
          <p:nvPr/>
        </p:nvGrpSpPr>
        <p:grpSpPr>
          <a:xfrm>
            <a:off x="21896" y="2620817"/>
            <a:ext cx="9099707" cy="2006126"/>
            <a:chOff x="21896" y="2536151"/>
            <a:chExt cx="9099707" cy="2006126"/>
          </a:xfrm>
        </p:grpSpPr>
        <p:sp>
          <p:nvSpPr>
            <p:cNvPr id="11" name="Right Arrow 10"/>
            <p:cNvSpPr/>
            <p:nvPr/>
          </p:nvSpPr>
          <p:spPr>
            <a:xfrm>
              <a:off x="3048147" y="3559598"/>
              <a:ext cx="685105" cy="257200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 descr="Screen Shot 2014-10-04 at 11.49.03 AM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83921" y="2657096"/>
              <a:ext cx="3137682" cy="1885181"/>
            </a:xfrm>
            <a:prstGeom prst="rect">
              <a:avLst/>
            </a:prstGeom>
          </p:spPr>
        </p:pic>
        <p:pic>
          <p:nvPicPr>
            <p:cNvPr id="8" name="Picture 7" descr="72883965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03756" y="2874445"/>
              <a:ext cx="2211528" cy="1354409"/>
            </a:xfrm>
            <a:prstGeom prst="rect">
              <a:avLst/>
            </a:prstGeom>
          </p:spPr>
        </p:pic>
        <p:pic>
          <p:nvPicPr>
            <p:cNvPr id="9" name="Picture 8" descr="44420a_UCM 1-4xtele 65mm 3x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21055" y="2960305"/>
              <a:ext cx="1360889" cy="864593"/>
            </a:xfrm>
            <a:prstGeom prst="rect">
              <a:avLst/>
            </a:prstGeom>
          </p:spPr>
        </p:pic>
        <p:pic>
          <p:nvPicPr>
            <p:cNvPr id="10" name="Picture 9" descr="field collection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6" y="2536151"/>
              <a:ext cx="2982459" cy="1988306"/>
            </a:xfrm>
            <a:prstGeom prst="rect">
              <a:avLst/>
            </a:prstGeom>
          </p:spPr>
        </p:pic>
        <p:sp>
          <p:nvSpPr>
            <p:cNvPr id="13" name="Right Arrow 12"/>
            <p:cNvSpPr/>
            <p:nvPr/>
          </p:nvSpPr>
          <p:spPr>
            <a:xfrm>
              <a:off x="5265972" y="3559598"/>
              <a:ext cx="685105" cy="257200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 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212275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996" y="228601"/>
            <a:ext cx="7543800" cy="914400"/>
          </a:xfrm>
        </p:spPr>
        <p:txBody>
          <a:bodyPr/>
          <a:lstStyle/>
          <a:p>
            <a:r>
              <a:rPr lang="en-US" dirty="0" err="1" smtClean="0"/>
              <a:t>Databasing</a:t>
            </a:r>
            <a:r>
              <a:rPr lang="en-US" dirty="0" smtClean="0"/>
              <a:t>- new material</a:t>
            </a:r>
            <a:endParaRPr lang="en-US" dirty="0"/>
          </a:p>
        </p:txBody>
      </p:sp>
      <p:sp>
        <p:nvSpPr>
          <p:cNvPr id="5" name="Content Placeholder 4"/>
          <p:cNvSpPr txBox="1">
            <a:spLocks/>
          </p:cNvSpPr>
          <p:nvPr/>
        </p:nvSpPr>
        <p:spPr>
          <a:xfrm>
            <a:off x="310996" y="557202"/>
            <a:ext cx="6153422" cy="2770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 Hand keystroke data- Specify</a:t>
            </a:r>
          </a:p>
          <a:p>
            <a:r>
              <a:rPr lang="en-US" sz="2800" dirty="0" smtClean="0"/>
              <a:t> Catalog sheet</a:t>
            </a:r>
          </a:p>
        </p:txBody>
      </p:sp>
      <p:pic>
        <p:nvPicPr>
          <p:cNvPr id="4" name="Picture 3" descr="catalog shee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7467" y="2513873"/>
            <a:ext cx="6502613" cy="420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436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996" y="228601"/>
            <a:ext cx="7543800" cy="914400"/>
          </a:xfrm>
        </p:spPr>
        <p:txBody>
          <a:bodyPr/>
          <a:lstStyle/>
          <a:p>
            <a:r>
              <a:rPr lang="en-US" dirty="0" err="1" smtClean="0"/>
              <a:t>Databasing</a:t>
            </a:r>
            <a:r>
              <a:rPr lang="en-US" dirty="0" smtClean="0"/>
              <a:t>- new material</a:t>
            </a:r>
            <a:endParaRPr lang="en-US" dirty="0"/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310996" y="1248426"/>
            <a:ext cx="2422156" cy="2770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 Specify 6</a:t>
            </a:r>
          </a:p>
          <a:p>
            <a:r>
              <a:rPr lang="en-US" sz="2800" dirty="0"/>
              <a:t> </a:t>
            </a:r>
            <a:r>
              <a:rPr lang="en-US" sz="2800" dirty="0" smtClean="0"/>
              <a:t>Collection </a:t>
            </a:r>
            <a:r>
              <a:rPr lang="en-US" sz="2800" dirty="0"/>
              <a:t>o</a:t>
            </a:r>
            <a:r>
              <a:rPr lang="en-US" sz="2800" dirty="0" smtClean="0"/>
              <a:t>bject form</a:t>
            </a:r>
          </a:p>
          <a:p>
            <a:r>
              <a:rPr lang="en-US" sz="2800" dirty="0"/>
              <a:t> </a:t>
            </a:r>
            <a:r>
              <a:rPr lang="en-US" sz="2800" dirty="0" smtClean="0"/>
              <a:t>Carry forward</a:t>
            </a:r>
            <a:endParaRPr lang="en-US" sz="2800" dirty="0"/>
          </a:p>
        </p:txBody>
      </p:sp>
      <p:pic>
        <p:nvPicPr>
          <p:cNvPr id="4" name="Picture 3" descr="Screen Shot 2014-10-09 at 11.01.2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0224" y="1602894"/>
            <a:ext cx="6524906" cy="4971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436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996" y="228601"/>
            <a:ext cx="7543800" cy="914400"/>
          </a:xfrm>
        </p:spPr>
        <p:txBody>
          <a:bodyPr/>
          <a:lstStyle/>
          <a:p>
            <a:r>
              <a:rPr lang="en-US" dirty="0" err="1" smtClean="0"/>
              <a:t>Databasing</a:t>
            </a:r>
            <a:r>
              <a:rPr lang="en-US" dirty="0" smtClean="0"/>
              <a:t>- new material</a:t>
            </a:r>
            <a:endParaRPr lang="en-US" dirty="0"/>
          </a:p>
        </p:txBody>
      </p:sp>
      <p:sp>
        <p:nvSpPr>
          <p:cNvPr id="5" name="Content Placeholder 4"/>
          <p:cNvSpPr txBox="1">
            <a:spLocks/>
          </p:cNvSpPr>
          <p:nvPr/>
        </p:nvSpPr>
        <p:spPr>
          <a:xfrm>
            <a:off x="310996" y="904047"/>
            <a:ext cx="6096000" cy="16957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 QC data entry</a:t>
            </a:r>
          </a:p>
          <a:p>
            <a:r>
              <a:rPr lang="en-US" sz="2800" dirty="0" smtClean="0"/>
              <a:t> Specify query</a:t>
            </a:r>
            <a:endParaRPr lang="en-US" sz="2800" dirty="0"/>
          </a:p>
        </p:txBody>
      </p:sp>
      <p:pic>
        <p:nvPicPr>
          <p:cNvPr id="3" name="Picture 2" descr="Screen Shot 2014-10-09 at 11.01.3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89957"/>
            <a:ext cx="9144000" cy="4166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436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996" y="228601"/>
            <a:ext cx="7543800" cy="914400"/>
          </a:xfrm>
        </p:spPr>
        <p:txBody>
          <a:bodyPr/>
          <a:lstStyle/>
          <a:p>
            <a:r>
              <a:rPr lang="en-US" dirty="0" err="1" smtClean="0"/>
              <a:t>Databasing</a:t>
            </a:r>
            <a:r>
              <a:rPr lang="en-US" dirty="0" smtClean="0"/>
              <a:t>- new material</a:t>
            </a:r>
            <a:endParaRPr lang="en-US" dirty="0"/>
          </a:p>
        </p:txBody>
      </p:sp>
      <p:sp>
        <p:nvSpPr>
          <p:cNvPr id="5" name="Content Placeholder 4"/>
          <p:cNvSpPr txBox="1">
            <a:spLocks/>
          </p:cNvSpPr>
          <p:nvPr/>
        </p:nvSpPr>
        <p:spPr>
          <a:xfrm>
            <a:off x="310996" y="904047"/>
            <a:ext cx="6096000" cy="16957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 QC data entry</a:t>
            </a:r>
          </a:p>
          <a:p>
            <a:r>
              <a:rPr lang="en-US" sz="2800" dirty="0" smtClean="0"/>
              <a:t> Specify query mimics catalog sheet</a:t>
            </a:r>
            <a:endParaRPr lang="en-US" sz="2800" dirty="0"/>
          </a:p>
        </p:txBody>
      </p:sp>
      <p:pic>
        <p:nvPicPr>
          <p:cNvPr id="4" name="Picture 3" descr="Screen Shot 2014-10-09 at 11.01.5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707" y="2391861"/>
            <a:ext cx="7628450" cy="445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849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8222" y="28221"/>
            <a:ext cx="8936242" cy="7007381"/>
            <a:chOff x="0" y="-1"/>
            <a:chExt cx="8936242" cy="7007381"/>
          </a:xfrm>
        </p:grpSpPr>
        <p:pic>
          <p:nvPicPr>
            <p:cNvPr id="6" name="Picture 5" descr="CU digitize workflow final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-1"/>
              <a:ext cx="8936242" cy="7007381"/>
            </a:xfrm>
            <a:prstGeom prst="rect">
              <a:avLst/>
            </a:prstGeom>
          </p:spPr>
        </p:pic>
        <p:pic>
          <p:nvPicPr>
            <p:cNvPr id="4" name="Picture 3" descr="IMG_5159.JP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2975" y="1734378"/>
              <a:ext cx="1037937" cy="7712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5944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996" y="228601"/>
            <a:ext cx="7543800" cy="914400"/>
          </a:xfrm>
        </p:spPr>
        <p:txBody>
          <a:bodyPr/>
          <a:lstStyle/>
          <a:p>
            <a:r>
              <a:rPr lang="en-US" dirty="0" smtClean="0"/>
              <a:t>Image Capture</a:t>
            </a:r>
            <a:endParaRPr lang="en-US" dirty="0"/>
          </a:p>
        </p:txBody>
      </p:sp>
      <p:pic>
        <p:nvPicPr>
          <p:cNvPr id="4" name="Picture 3" descr="CO_2014June12_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351" y="1517046"/>
            <a:ext cx="8092588" cy="486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436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996" y="228601"/>
            <a:ext cx="7543800" cy="914400"/>
          </a:xfrm>
        </p:spPr>
        <p:txBody>
          <a:bodyPr/>
          <a:lstStyle/>
          <a:p>
            <a:r>
              <a:rPr lang="en-US" dirty="0" smtClean="0"/>
              <a:t>Image Capture</a:t>
            </a:r>
            <a:endParaRPr lang="en-US" dirty="0"/>
          </a:p>
        </p:txBody>
      </p:sp>
      <p:pic>
        <p:nvPicPr>
          <p:cNvPr id="3" name="Picture 2" descr="CO_11Dec2013_1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8596" y="1297392"/>
            <a:ext cx="5827058" cy="517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725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996" y="228601"/>
            <a:ext cx="7543800" cy="914400"/>
          </a:xfrm>
        </p:spPr>
        <p:txBody>
          <a:bodyPr/>
          <a:lstStyle/>
          <a:p>
            <a:r>
              <a:rPr lang="en-US" dirty="0" smtClean="0"/>
              <a:t>Image Capture</a:t>
            </a:r>
            <a:endParaRPr lang="en-US" dirty="0"/>
          </a:p>
        </p:txBody>
      </p:sp>
      <p:pic>
        <p:nvPicPr>
          <p:cNvPr id="3" name="Picture 2" descr="CO_2014June12_2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544680" y="2188213"/>
            <a:ext cx="5468469" cy="3632043"/>
          </a:xfrm>
          <a:prstGeom prst="rect">
            <a:avLst/>
          </a:prstGeom>
        </p:spPr>
      </p:pic>
      <p:sp>
        <p:nvSpPr>
          <p:cNvPr id="4" name="Content Placeholder 4"/>
          <p:cNvSpPr txBox="1">
            <a:spLocks/>
          </p:cNvSpPr>
          <p:nvPr/>
        </p:nvSpPr>
        <p:spPr>
          <a:xfrm>
            <a:off x="4347874" y="1270000"/>
            <a:ext cx="4497302" cy="50779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Rolling cabinet  of drawers</a:t>
            </a:r>
          </a:p>
          <a:p>
            <a:r>
              <a:rPr lang="en-US" sz="2800" dirty="0" smtClean="0"/>
              <a:t>Shoot by specimen size (reduce lens changes) </a:t>
            </a:r>
          </a:p>
          <a:p>
            <a:r>
              <a:rPr lang="en-US" sz="2800" dirty="0" smtClean="0"/>
              <a:t>Save images in folders by magnification</a:t>
            </a:r>
          </a:p>
          <a:p>
            <a:r>
              <a:rPr lang="en-US" sz="2800" dirty="0" smtClean="0"/>
              <a:t>Tag boxes for second pass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45890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996" y="228601"/>
            <a:ext cx="7543800" cy="914400"/>
          </a:xfrm>
        </p:spPr>
        <p:txBody>
          <a:bodyPr/>
          <a:lstStyle/>
          <a:p>
            <a:r>
              <a:rPr lang="en-US" dirty="0" smtClean="0"/>
              <a:t>Image Capture</a:t>
            </a:r>
            <a:endParaRPr lang="en-US" dirty="0"/>
          </a:p>
        </p:txBody>
      </p:sp>
      <p:pic>
        <p:nvPicPr>
          <p:cNvPr id="4" name="Picture 3" descr="CO_2014June12_9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235" y="1516529"/>
            <a:ext cx="3361764" cy="3770966"/>
          </a:xfrm>
          <a:prstGeom prst="rect">
            <a:avLst/>
          </a:prstGeom>
        </p:spPr>
      </p:pic>
      <p:sp>
        <p:nvSpPr>
          <p:cNvPr id="7" name="Content Placeholder 4"/>
          <p:cNvSpPr txBox="1">
            <a:spLocks/>
          </p:cNvSpPr>
          <p:nvPr/>
        </p:nvSpPr>
        <p:spPr>
          <a:xfrm>
            <a:off x="448235" y="5450663"/>
            <a:ext cx="3361764" cy="6881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18288" indent="0">
              <a:buNone/>
            </a:pPr>
            <a:r>
              <a:rPr lang="en-US" sz="2200" dirty="0" smtClean="0">
                <a:solidFill>
                  <a:srgbClr val="CC66FF"/>
                </a:solidFill>
              </a:rPr>
              <a:t>New catalog # required or old number illegible</a:t>
            </a:r>
            <a:endParaRPr lang="en-US" sz="2200" dirty="0">
              <a:solidFill>
                <a:srgbClr val="CC66FF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763928" y="1467556"/>
            <a:ext cx="3928516" cy="5122333"/>
            <a:chOff x="4763928" y="1467556"/>
            <a:chExt cx="3928516" cy="5122333"/>
          </a:xfrm>
        </p:grpSpPr>
        <p:pic>
          <p:nvPicPr>
            <p:cNvPr id="9" name="Picture 8" descr="IMG_0087.JP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63928" y="1467556"/>
              <a:ext cx="3928516" cy="3819939"/>
            </a:xfrm>
            <a:prstGeom prst="rect">
              <a:avLst/>
            </a:prstGeom>
          </p:spPr>
        </p:pic>
        <p:sp>
          <p:nvSpPr>
            <p:cNvPr id="10" name="Content Placeholder 4"/>
            <p:cNvSpPr txBox="1">
              <a:spLocks/>
            </p:cNvSpPr>
            <p:nvPr/>
          </p:nvSpPr>
          <p:spPr>
            <a:xfrm>
              <a:off x="4763928" y="5450663"/>
              <a:ext cx="3361764" cy="113922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274320" indent="-256032" algn="l" defTabSz="914400" rtl="0" eaLnBrk="1" latinLnBrk="0" hangingPunct="1">
                <a:spcBef>
                  <a:spcPct val="20000"/>
                </a:spcBef>
                <a:spcAft>
                  <a:spcPts val="0"/>
                </a:spcAft>
                <a:buSzPct val="60000"/>
                <a:buFont typeface="Wingdings" pitchFamily="2" charset="2"/>
                <a:buChar char=""/>
                <a:defRPr sz="21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1pPr>
              <a:lvl2pPr marL="640080" indent="-256032" algn="l" defTabSz="914400" rtl="0" eaLnBrk="1" latinLnBrk="0" hangingPunct="1">
                <a:spcBef>
                  <a:spcPct val="20000"/>
                </a:spcBef>
                <a:buSzPct val="60000"/>
                <a:buFont typeface="Wingdings" pitchFamily="2" charset="2"/>
                <a:buChar char=""/>
                <a:defRPr sz="19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2pPr>
              <a:lvl3pPr marL="1005840" indent="-256032" algn="l" defTabSz="914400" rtl="0" eaLnBrk="1" latinLnBrk="0" hangingPunct="1">
                <a:spcBef>
                  <a:spcPct val="20000"/>
                </a:spcBef>
                <a:buSzPct val="60000"/>
                <a:buFont typeface="Wingdings" pitchFamily="2" charset="2"/>
                <a:buChar char=""/>
                <a:defRPr sz="17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3pPr>
              <a:lvl4pPr marL="1371600" indent="-256032" algn="l" defTabSz="914400" rtl="0" eaLnBrk="1" latinLnBrk="0" hangingPunct="1">
                <a:spcBef>
                  <a:spcPct val="20000"/>
                </a:spcBef>
                <a:buSzPct val="60000"/>
                <a:buFont typeface="Wingdings" pitchFamily="2" charset="2"/>
                <a:buChar char=""/>
                <a:defRPr sz="16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4pPr>
              <a:lvl5pPr marL="1645920" indent="-256032" algn="l" defTabSz="914400" rtl="0" eaLnBrk="1" latinLnBrk="0" hangingPunct="1">
                <a:spcBef>
                  <a:spcPct val="20000"/>
                </a:spcBef>
                <a:buSzPct val="60000"/>
                <a:buFont typeface="Wingdings" pitchFamily="2" charset="2"/>
                <a:buChar char=""/>
                <a:defRPr sz="15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5pPr>
              <a:lvl6pPr marL="1965960" indent="-256032" algn="l" defTabSz="914400" rtl="0" eaLnBrk="1" latinLnBrk="0" hangingPunct="1">
                <a:spcBef>
                  <a:spcPct val="20000"/>
                </a:spcBef>
                <a:buSzPct val="60000"/>
                <a:buFont typeface="Wingdings" pitchFamily="2" charset="2"/>
                <a:buChar char=""/>
                <a:defRPr sz="1400" kern="1200">
                  <a:solidFill>
                    <a:schemeClr val="tx1"/>
                  </a:solidFill>
                  <a:effectLst>
                    <a:outerShdw blurRad="38100" dist="38100" dir="2700000" algn="ctr" rotWithShape="0">
                      <a:srgbClr val="000000">
                        <a:alpha val="43000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6pPr>
              <a:lvl7pPr marL="2240280" indent="-256032" algn="l" defTabSz="914400" rtl="0" eaLnBrk="1" latinLnBrk="0" hangingPunct="1">
                <a:spcBef>
                  <a:spcPct val="20000"/>
                </a:spcBef>
                <a:buSzPct val="60000"/>
                <a:buFont typeface="Wingdings" pitchFamily="2" charset="2"/>
                <a:buChar char=""/>
                <a:defRPr sz="1400" kern="1200">
                  <a:solidFill>
                    <a:schemeClr val="tx1"/>
                  </a:solidFill>
                  <a:effectLst>
                    <a:outerShdw blurRad="38100" dist="38100" dir="2700000" algn="ctr" rotWithShape="0">
                      <a:srgbClr val="000000">
                        <a:alpha val="43000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7pPr>
              <a:lvl8pPr marL="2514600" indent="-256032" algn="l" defTabSz="914400" rtl="0" eaLnBrk="1" latinLnBrk="0" hangingPunct="1">
                <a:spcBef>
                  <a:spcPct val="20000"/>
                </a:spcBef>
                <a:buSzPct val="60000"/>
                <a:buFont typeface="Wingdings" pitchFamily="2" charset="2"/>
                <a:buChar char=""/>
                <a:defRPr sz="1400" kern="1200">
                  <a:solidFill>
                    <a:schemeClr val="tx1"/>
                  </a:solidFill>
                  <a:effectLst>
                    <a:outerShdw blurRad="38100" dist="38100" dir="2700000" algn="ctr" rotWithShape="0">
                      <a:srgbClr val="000000">
                        <a:alpha val="43000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8pPr>
              <a:lvl9pPr marL="2834640" indent="-256032" algn="l" defTabSz="914400" rtl="0" eaLnBrk="1" latinLnBrk="0" hangingPunct="1">
                <a:spcBef>
                  <a:spcPct val="20000"/>
                </a:spcBef>
                <a:buSzPct val="60000"/>
                <a:buFont typeface="Wingdings" pitchFamily="2" charset="2"/>
                <a:buChar char=""/>
                <a:defRPr sz="1400" kern="1200">
                  <a:solidFill>
                    <a:schemeClr val="tx1"/>
                  </a:solidFill>
                  <a:effectLst>
                    <a:outerShdw blurRad="38100" dist="38100" dir="2700000" algn="ctr" rotWithShape="0">
                      <a:srgbClr val="000000">
                        <a:alpha val="43000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9pPr>
            </a:lstStyle>
            <a:p>
              <a:pPr marL="18288" indent="0">
                <a:buNone/>
              </a:pPr>
              <a:r>
                <a:rPr lang="en-US" sz="2200" dirty="0" smtClean="0">
                  <a:solidFill>
                    <a:srgbClr val="CC66FF"/>
                  </a:solidFill>
                </a:rPr>
                <a:t>New catalog # required and specimen needs to be imaged afterward</a:t>
              </a:r>
              <a:endParaRPr lang="en-US" sz="2200" dirty="0">
                <a:solidFill>
                  <a:srgbClr val="CC66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4878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996" y="228601"/>
            <a:ext cx="7543800" cy="914400"/>
          </a:xfrm>
        </p:spPr>
        <p:txBody>
          <a:bodyPr/>
          <a:lstStyle/>
          <a:p>
            <a:r>
              <a:rPr lang="en-US" dirty="0" smtClean="0"/>
              <a:t>Image Capture</a:t>
            </a:r>
            <a:endParaRPr lang="en-US" dirty="0"/>
          </a:p>
        </p:txBody>
      </p:sp>
      <p:pic>
        <p:nvPicPr>
          <p:cNvPr id="7" name="Picture 6" descr="CO_2014June12_32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190" y="1516530"/>
            <a:ext cx="3683271" cy="3770966"/>
          </a:xfrm>
          <a:prstGeom prst="rect">
            <a:avLst/>
          </a:prstGeom>
        </p:spPr>
      </p:pic>
      <p:sp>
        <p:nvSpPr>
          <p:cNvPr id="8" name="Content Placeholder 4"/>
          <p:cNvSpPr txBox="1">
            <a:spLocks/>
          </p:cNvSpPr>
          <p:nvPr/>
        </p:nvSpPr>
        <p:spPr>
          <a:xfrm>
            <a:off x="533189" y="5421965"/>
            <a:ext cx="3832684" cy="5096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18288" indent="0">
              <a:buNone/>
            </a:pPr>
            <a:r>
              <a:rPr lang="en-US" sz="2200" dirty="0" smtClean="0">
                <a:solidFill>
                  <a:srgbClr val="FDFF56"/>
                </a:solidFill>
              </a:rPr>
              <a:t>Habitus image needed when &gt;1 specimens per shale piece</a:t>
            </a:r>
            <a:endParaRPr lang="en-US" sz="2200" dirty="0">
              <a:solidFill>
                <a:srgbClr val="FDFF56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826001" y="1538111"/>
            <a:ext cx="3838223" cy="5009446"/>
            <a:chOff x="4826001" y="1538111"/>
            <a:chExt cx="3838223" cy="5009446"/>
          </a:xfrm>
        </p:grpSpPr>
        <p:pic>
          <p:nvPicPr>
            <p:cNvPr id="4" name="Picture 3" descr="IMG_0086.JP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68335" y="1538111"/>
              <a:ext cx="3795889" cy="3781778"/>
            </a:xfrm>
            <a:prstGeom prst="rect">
              <a:avLst/>
            </a:prstGeom>
          </p:spPr>
        </p:pic>
        <p:sp>
          <p:nvSpPr>
            <p:cNvPr id="9" name="Content Placeholder 4"/>
            <p:cNvSpPr txBox="1">
              <a:spLocks/>
            </p:cNvSpPr>
            <p:nvPr/>
          </p:nvSpPr>
          <p:spPr>
            <a:xfrm>
              <a:off x="4826001" y="5111522"/>
              <a:ext cx="3795889" cy="143603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274320" indent="-256032" algn="l" defTabSz="914400" rtl="0" eaLnBrk="1" latinLnBrk="0" hangingPunct="1">
                <a:spcBef>
                  <a:spcPct val="20000"/>
                </a:spcBef>
                <a:spcAft>
                  <a:spcPts val="0"/>
                </a:spcAft>
                <a:buSzPct val="60000"/>
                <a:buFont typeface="Wingdings" pitchFamily="2" charset="2"/>
                <a:buChar char=""/>
                <a:defRPr sz="21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1pPr>
              <a:lvl2pPr marL="640080" indent="-256032" algn="l" defTabSz="914400" rtl="0" eaLnBrk="1" latinLnBrk="0" hangingPunct="1">
                <a:spcBef>
                  <a:spcPct val="20000"/>
                </a:spcBef>
                <a:buSzPct val="60000"/>
                <a:buFont typeface="Wingdings" pitchFamily="2" charset="2"/>
                <a:buChar char=""/>
                <a:defRPr sz="19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2pPr>
              <a:lvl3pPr marL="1005840" indent="-256032" algn="l" defTabSz="914400" rtl="0" eaLnBrk="1" latinLnBrk="0" hangingPunct="1">
                <a:spcBef>
                  <a:spcPct val="20000"/>
                </a:spcBef>
                <a:buSzPct val="60000"/>
                <a:buFont typeface="Wingdings" pitchFamily="2" charset="2"/>
                <a:buChar char=""/>
                <a:defRPr sz="17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3pPr>
              <a:lvl4pPr marL="1371600" indent="-256032" algn="l" defTabSz="914400" rtl="0" eaLnBrk="1" latinLnBrk="0" hangingPunct="1">
                <a:spcBef>
                  <a:spcPct val="20000"/>
                </a:spcBef>
                <a:buSzPct val="60000"/>
                <a:buFont typeface="Wingdings" pitchFamily="2" charset="2"/>
                <a:buChar char=""/>
                <a:defRPr sz="16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4pPr>
              <a:lvl5pPr marL="1645920" indent="-256032" algn="l" defTabSz="914400" rtl="0" eaLnBrk="1" latinLnBrk="0" hangingPunct="1">
                <a:spcBef>
                  <a:spcPct val="20000"/>
                </a:spcBef>
                <a:buSzPct val="60000"/>
                <a:buFont typeface="Wingdings" pitchFamily="2" charset="2"/>
                <a:buChar char=""/>
                <a:defRPr sz="15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5pPr>
              <a:lvl6pPr marL="1965960" indent="-256032" algn="l" defTabSz="914400" rtl="0" eaLnBrk="1" latinLnBrk="0" hangingPunct="1">
                <a:spcBef>
                  <a:spcPct val="20000"/>
                </a:spcBef>
                <a:buSzPct val="60000"/>
                <a:buFont typeface="Wingdings" pitchFamily="2" charset="2"/>
                <a:buChar char=""/>
                <a:defRPr sz="1400" kern="1200">
                  <a:solidFill>
                    <a:schemeClr val="tx1"/>
                  </a:solidFill>
                  <a:effectLst>
                    <a:outerShdw blurRad="38100" dist="38100" dir="2700000" algn="ctr" rotWithShape="0">
                      <a:srgbClr val="000000">
                        <a:alpha val="43000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6pPr>
              <a:lvl7pPr marL="2240280" indent="-256032" algn="l" defTabSz="914400" rtl="0" eaLnBrk="1" latinLnBrk="0" hangingPunct="1">
                <a:spcBef>
                  <a:spcPct val="20000"/>
                </a:spcBef>
                <a:buSzPct val="60000"/>
                <a:buFont typeface="Wingdings" pitchFamily="2" charset="2"/>
                <a:buChar char=""/>
                <a:defRPr sz="1400" kern="1200">
                  <a:solidFill>
                    <a:schemeClr val="tx1"/>
                  </a:solidFill>
                  <a:effectLst>
                    <a:outerShdw blurRad="38100" dist="38100" dir="2700000" algn="ctr" rotWithShape="0">
                      <a:srgbClr val="000000">
                        <a:alpha val="43000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7pPr>
              <a:lvl8pPr marL="2514600" indent="-256032" algn="l" defTabSz="914400" rtl="0" eaLnBrk="1" latinLnBrk="0" hangingPunct="1">
                <a:spcBef>
                  <a:spcPct val="20000"/>
                </a:spcBef>
                <a:buSzPct val="60000"/>
                <a:buFont typeface="Wingdings" pitchFamily="2" charset="2"/>
                <a:buChar char=""/>
                <a:defRPr sz="1400" kern="1200">
                  <a:solidFill>
                    <a:schemeClr val="tx1"/>
                  </a:solidFill>
                  <a:effectLst>
                    <a:outerShdw blurRad="38100" dist="38100" dir="2700000" algn="ctr" rotWithShape="0">
                      <a:srgbClr val="000000">
                        <a:alpha val="43000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8pPr>
              <a:lvl9pPr marL="2834640" indent="-256032" algn="l" defTabSz="914400" rtl="0" eaLnBrk="1" latinLnBrk="0" hangingPunct="1">
                <a:spcBef>
                  <a:spcPct val="20000"/>
                </a:spcBef>
                <a:buSzPct val="60000"/>
                <a:buFont typeface="Wingdings" pitchFamily="2" charset="2"/>
                <a:buChar char=""/>
                <a:defRPr sz="1400" kern="1200">
                  <a:solidFill>
                    <a:schemeClr val="tx1"/>
                  </a:solidFill>
                  <a:effectLst>
                    <a:outerShdw blurRad="38100" dist="38100" dir="2700000" algn="ctr" rotWithShape="0">
                      <a:srgbClr val="000000">
                        <a:alpha val="43000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9pPr>
            </a:lstStyle>
            <a:p>
              <a:pPr marL="18288" indent="0">
                <a:buNone/>
              </a:pPr>
              <a:r>
                <a:rPr lang="en-US" sz="2200" dirty="0" smtClean="0">
                  <a:solidFill>
                    <a:srgbClr val="CC66FF"/>
                  </a:solidFill>
                </a:rPr>
                <a:t>Specimens were cataloged separately, but are actually Part and Counterpart</a:t>
              </a:r>
              <a:endParaRPr lang="en-US" sz="2200" dirty="0">
                <a:solidFill>
                  <a:srgbClr val="CC66FF"/>
                </a:solidFill>
              </a:endParaRPr>
            </a:p>
          </p:txBody>
        </p:sp>
      </p:grpSp>
      <p:cxnSp>
        <p:nvCxnSpPr>
          <p:cNvPr id="5" name="Straight Connector 4"/>
          <p:cNvCxnSpPr/>
          <p:nvPr/>
        </p:nvCxnSpPr>
        <p:spPr>
          <a:xfrm>
            <a:off x="1481667" y="4007556"/>
            <a:ext cx="2130777" cy="0"/>
          </a:xfrm>
          <a:prstGeom prst="line">
            <a:avLst/>
          </a:prstGeom>
          <a:ln w="76200" cmpd="sng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1120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996" y="228601"/>
            <a:ext cx="7543800" cy="914400"/>
          </a:xfrm>
        </p:spPr>
        <p:txBody>
          <a:bodyPr/>
          <a:lstStyle/>
          <a:p>
            <a:r>
              <a:rPr lang="en-US" dirty="0" smtClean="0"/>
              <a:t>Fossil Insect Collaborative</a:t>
            </a:r>
            <a:endParaRPr lang="en-US" dirty="0"/>
          </a:p>
        </p:txBody>
      </p:sp>
      <p:pic>
        <p:nvPicPr>
          <p:cNvPr id="4" name="Content Placeholder 3" descr="FIC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961" r="-20961"/>
          <a:stretch>
            <a:fillRect/>
          </a:stretch>
        </p:blipFill>
        <p:spPr>
          <a:xfrm>
            <a:off x="0" y="1255883"/>
            <a:ext cx="4048711" cy="2429227"/>
          </a:xfrm>
        </p:spPr>
      </p:pic>
      <p:sp>
        <p:nvSpPr>
          <p:cNvPr id="5" name="Content Placeholder 4"/>
          <p:cNvSpPr txBox="1">
            <a:spLocks/>
          </p:cNvSpPr>
          <p:nvPr/>
        </p:nvSpPr>
        <p:spPr>
          <a:xfrm>
            <a:off x="2648076" y="3949028"/>
            <a:ext cx="6096000" cy="2770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Seven institutions over four years</a:t>
            </a:r>
          </a:p>
          <a:p>
            <a:r>
              <a:rPr lang="en-US" sz="2800" dirty="0" smtClean="0"/>
              <a:t>Database ~500,000 specimens</a:t>
            </a:r>
          </a:p>
          <a:p>
            <a:r>
              <a:rPr lang="en-US" sz="2800" dirty="0" smtClean="0"/>
              <a:t>~77,000 digital images</a:t>
            </a:r>
          </a:p>
          <a:p>
            <a:r>
              <a:rPr lang="en-US" sz="2800" dirty="0" smtClean="0"/>
              <a:t>Data sharing-</a:t>
            </a:r>
          </a:p>
          <a:p>
            <a:pPr lvl="1"/>
            <a:r>
              <a:rPr lang="en-US" sz="2600" dirty="0" err="1" smtClean="0"/>
              <a:t>iDigPaleo</a:t>
            </a:r>
            <a:r>
              <a:rPr lang="en-US" sz="2600" dirty="0" smtClean="0"/>
              <a:t>, </a:t>
            </a:r>
            <a:r>
              <a:rPr lang="en-US" sz="2600" dirty="0" err="1" smtClean="0"/>
              <a:t>iDigBio</a:t>
            </a:r>
            <a:r>
              <a:rPr lang="en-US" sz="2600" dirty="0" smtClean="0"/>
              <a:t>, GBIF, etc.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64226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996" y="228601"/>
            <a:ext cx="7543800" cy="914400"/>
          </a:xfrm>
        </p:spPr>
        <p:txBody>
          <a:bodyPr/>
          <a:lstStyle/>
          <a:p>
            <a:r>
              <a:rPr lang="en-US" dirty="0" smtClean="0"/>
              <a:t>Image Capture</a:t>
            </a:r>
            <a:endParaRPr lang="en-US" dirty="0"/>
          </a:p>
        </p:txBody>
      </p:sp>
      <p:sp>
        <p:nvSpPr>
          <p:cNvPr id="3" name="Content Placeholder 4"/>
          <p:cNvSpPr txBox="1">
            <a:spLocks/>
          </p:cNvSpPr>
          <p:nvPr/>
        </p:nvSpPr>
        <p:spPr>
          <a:xfrm>
            <a:off x="310996" y="489848"/>
            <a:ext cx="8579004" cy="2063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 Written file naming &amp; digitization protocol</a:t>
            </a:r>
            <a:endParaRPr lang="en-US" sz="2800" dirty="0"/>
          </a:p>
        </p:txBody>
      </p:sp>
      <p:pic>
        <p:nvPicPr>
          <p:cNvPr id="6" name="Picture 5" descr="IMG_0820.JPG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3771" y="3019777"/>
            <a:ext cx="3786229" cy="3570112"/>
          </a:xfrm>
          <a:prstGeom prst="rect">
            <a:avLst/>
          </a:prstGeom>
        </p:spPr>
      </p:pic>
      <p:pic>
        <p:nvPicPr>
          <p:cNvPr id="7" name="Picture 6" descr="FileNamingScreenShot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0995" y="2102730"/>
            <a:ext cx="4599671" cy="4487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120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995" y="228601"/>
            <a:ext cx="8274315" cy="914400"/>
          </a:xfrm>
        </p:spPr>
        <p:txBody>
          <a:bodyPr/>
          <a:lstStyle/>
          <a:p>
            <a:r>
              <a:rPr lang="en-US" dirty="0" smtClean="0"/>
              <a:t>Imaging- </a:t>
            </a:r>
            <a:r>
              <a:rPr lang="en-US" dirty="0" err="1" smtClean="0"/>
              <a:t>Curation</a:t>
            </a:r>
            <a:r>
              <a:rPr lang="en-US" dirty="0" smtClean="0"/>
              <a:t> updates</a:t>
            </a:r>
            <a:endParaRPr lang="en-US" dirty="0"/>
          </a:p>
        </p:txBody>
      </p:sp>
      <p:sp>
        <p:nvSpPr>
          <p:cNvPr id="4" name="Content Placeholder 4"/>
          <p:cNvSpPr txBox="1">
            <a:spLocks/>
          </p:cNvSpPr>
          <p:nvPr/>
        </p:nvSpPr>
        <p:spPr>
          <a:xfrm>
            <a:off x="310996" y="518070"/>
            <a:ext cx="6096000" cy="2063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 </a:t>
            </a:r>
            <a:r>
              <a:rPr lang="en-US" sz="2800" dirty="0"/>
              <a:t>D</a:t>
            </a:r>
            <a:r>
              <a:rPr lang="en-US" sz="2800" dirty="0" smtClean="0"/>
              <a:t>etermination and other updates</a:t>
            </a:r>
            <a:endParaRPr lang="en-US" sz="2800" dirty="0"/>
          </a:p>
        </p:txBody>
      </p:sp>
      <p:pic>
        <p:nvPicPr>
          <p:cNvPr id="3" name="Picture 2" descr="update sheet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111" y="2076763"/>
            <a:ext cx="3753556" cy="4670156"/>
          </a:xfrm>
          <a:prstGeom prst="rect">
            <a:avLst/>
          </a:prstGeom>
        </p:spPr>
      </p:pic>
      <p:pic>
        <p:nvPicPr>
          <p:cNvPr id="7" name="Picture 6" descr="update sheet.pn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475" y="3006026"/>
            <a:ext cx="8070836" cy="1237776"/>
          </a:xfrm>
          <a:prstGeom prst="rect">
            <a:avLst/>
          </a:prstGeom>
          <a:noFill/>
          <a:ln w="28575" cmpd="sng">
            <a:solidFill>
              <a:srgbClr val="FF6600"/>
            </a:solidFill>
          </a:ln>
        </p:spPr>
      </p:pic>
      <p:pic>
        <p:nvPicPr>
          <p:cNvPr id="9" name="Picture 8" descr="update sheet.png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8954" y="5352585"/>
            <a:ext cx="7595046" cy="511582"/>
          </a:xfrm>
          <a:prstGeom prst="rect">
            <a:avLst/>
          </a:prstGeom>
          <a:ln w="38100" cmpd="sng">
            <a:solidFill>
              <a:srgbClr val="FF6600"/>
            </a:solidFill>
          </a:ln>
        </p:spPr>
      </p:pic>
    </p:spTree>
    <p:extLst>
      <p:ext uri="{BB962C8B-B14F-4D97-AF65-F5344CB8AC3E}">
        <p14:creationId xmlns:p14="http://schemas.microsoft.com/office/powerpoint/2010/main" val="2039849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8222" y="28221"/>
            <a:ext cx="8936242" cy="7007381"/>
            <a:chOff x="0" y="-1"/>
            <a:chExt cx="8936242" cy="7007381"/>
          </a:xfrm>
        </p:grpSpPr>
        <p:pic>
          <p:nvPicPr>
            <p:cNvPr id="6" name="Picture 5" descr="CU digitize workflow final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-1"/>
              <a:ext cx="8936242" cy="7007381"/>
            </a:xfrm>
            <a:prstGeom prst="rect">
              <a:avLst/>
            </a:prstGeom>
          </p:spPr>
        </p:pic>
        <p:pic>
          <p:nvPicPr>
            <p:cNvPr id="4" name="Picture 3" descr="IMG_5159.JP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2975" y="1734378"/>
              <a:ext cx="1037937" cy="7712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5944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996" y="228601"/>
            <a:ext cx="7543800" cy="914400"/>
          </a:xfrm>
        </p:spPr>
        <p:txBody>
          <a:bodyPr/>
          <a:lstStyle/>
          <a:p>
            <a:r>
              <a:rPr lang="en-US" dirty="0" smtClean="0"/>
              <a:t>Image Archive</a:t>
            </a:r>
            <a:endParaRPr lang="en-US" dirty="0"/>
          </a:p>
        </p:txBody>
      </p:sp>
      <p:sp>
        <p:nvSpPr>
          <p:cNvPr id="5" name="Content Placeholder 4"/>
          <p:cNvSpPr txBox="1">
            <a:spLocks/>
          </p:cNvSpPr>
          <p:nvPr/>
        </p:nvSpPr>
        <p:spPr>
          <a:xfrm>
            <a:off x="310996" y="354312"/>
            <a:ext cx="7357906" cy="51279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Unaltered tiff</a:t>
            </a:r>
          </a:p>
          <a:p>
            <a:r>
              <a:rPr lang="en-US" sz="2800" dirty="0" smtClean="0"/>
              <a:t>Daily backup to external hard drive  </a:t>
            </a:r>
          </a:p>
          <a:p>
            <a:r>
              <a:rPr lang="en-US" sz="2800" dirty="0" smtClean="0"/>
              <a:t>Monthly backup to </a:t>
            </a:r>
            <a:r>
              <a:rPr lang="en-US" sz="2800" dirty="0" err="1" smtClean="0"/>
              <a:t>Peta</a:t>
            </a:r>
            <a:r>
              <a:rPr lang="en-US" sz="2800" dirty="0" smtClean="0"/>
              <a:t> Library</a:t>
            </a:r>
          </a:p>
          <a:p>
            <a:r>
              <a:rPr lang="en-US" sz="2800" dirty="0"/>
              <a:t> </a:t>
            </a:r>
            <a:r>
              <a:rPr lang="en-US" sz="2800" dirty="0" smtClean="0">
                <a:solidFill>
                  <a:srgbClr val="FFCC66"/>
                </a:solidFill>
              </a:rPr>
              <a:t>Issues:</a:t>
            </a:r>
          </a:p>
          <a:p>
            <a:pPr lvl="1"/>
            <a:r>
              <a:rPr lang="en-US" sz="2600" dirty="0" smtClean="0">
                <a:solidFill>
                  <a:srgbClr val="FFCC66"/>
                </a:solidFill>
              </a:rPr>
              <a:t> Retrieval</a:t>
            </a:r>
          </a:p>
          <a:p>
            <a:pPr lvl="1"/>
            <a:r>
              <a:rPr lang="en-US" sz="2600" dirty="0">
                <a:solidFill>
                  <a:srgbClr val="FFCC66"/>
                </a:solidFill>
              </a:rPr>
              <a:t> </a:t>
            </a:r>
            <a:r>
              <a:rPr lang="en-US" sz="2600" dirty="0" smtClean="0">
                <a:solidFill>
                  <a:srgbClr val="FFCC66"/>
                </a:solidFill>
              </a:rPr>
              <a:t>Sharing</a:t>
            </a:r>
          </a:p>
          <a:p>
            <a:pPr lvl="1"/>
            <a:r>
              <a:rPr lang="en-US" sz="2600" dirty="0">
                <a:solidFill>
                  <a:srgbClr val="FFCC66"/>
                </a:solidFill>
              </a:rPr>
              <a:t> </a:t>
            </a:r>
            <a:r>
              <a:rPr lang="en-US" sz="2600" dirty="0" smtClean="0">
                <a:solidFill>
                  <a:srgbClr val="FFCC66"/>
                </a:solidFill>
              </a:rPr>
              <a:t>Backup</a:t>
            </a:r>
            <a:endParaRPr lang="en-US" sz="2600" dirty="0">
              <a:solidFill>
                <a:srgbClr val="FFCC66"/>
              </a:solidFill>
            </a:endParaRPr>
          </a:p>
        </p:txBody>
      </p:sp>
      <p:pic>
        <p:nvPicPr>
          <p:cNvPr id="4" name="Picture 3" descr="IMG_1520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47683" y="3852542"/>
            <a:ext cx="6000769" cy="267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229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8222" y="28221"/>
            <a:ext cx="8936242" cy="7007381"/>
            <a:chOff x="0" y="-1"/>
            <a:chExt cx="8936242" cy="7007381"/>
          </a:xfrm>
        </p:grpSpPr>
        <p:pic>
          <p:nvPicPr>
            <p:cNvPr id="6" name="Picture 5" descr="CU digitize workflow final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-1"/>
              <a:ext cx="8936242" cy="7007381"/>
            </a:xfrm>
            <a:prstGeom prst="rect">
              <a:avLst/>
            </a:prstGeom>
          </p:spPr>
        </p:pic>
        <p:pic>
          <p:nvPicPr>
            <p:cNvPr id="4" name="Picture 3" descr="IMG_5159.JP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2975" y="1734378"/>
              <a:ext cx="1037937" cy="7712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5944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re-tetris organization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31117"/>
            <a:ext cx="3984315" cy="29882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996" y="228601"/>
            <a:ext cx="7543800" cy="914400"/>
          </a:xfrm>
        </p:spPr>
        <p:txBody>
          <a:bodyPr/>
          <a:lstStyle/>
          <a:p>
            <a:r>
              <a:rPr lang="en-US" dirty="0" smtClean="0"/>
              <a:t>Tetris and Put Away</a:t>
            </a:r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>
            <a:off x="4071374" y="3225235"/>
            <a:ext cx="1012874" cy="24112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44823" y="4826000"/>
            <a:ext cx="3984315" cy="15837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18288" indent="0">
              <a:buNone/>
            </a:pPr>
            <a:r>
              <a:rPr lang="en-US" sz="2400" dirty="0" smtClean="0">
                <a:solidFill>
                  <a:srgbClr val="FFCC66"/>
                </a:solidFill>
              </a:rPr>
              <a:t>Pre-</a:t>
            </a:r>
            <a:r>
              <a:rPr lang="en-US" sz="2400" dirty="0" err="1" smtClean="0">
                <a:solidFill>
                  <a:srgbClr val="FFCC66"/>
                </a:solidFill>
              </a:rPr>
              <a:t>tetris</a:t>
            </a:r>
            <a:r>
              <a:rPr lang="en-US" sz="2400" dirty="0" smtClean="0">
                <a:solidFill>
                  <a:srgbClr val="FFCC66"/>
                </a:solidFill>
              </a:rPr>
              <a:t> (re)organization:</a:t>
            </a:r>
          </a:p>
          <a:p>
            <a:pPr>
              <a:buFont typeface="Wingdings" charset="2"/>
              <a:buChar char="Ø"/>
            </a:pPr>
            <a:r>
              <a:rPr lang="en-US" sz="2200" dirty="0" smtClean="0">
                <a:solidFill>
                  <a:srgbClr val="FFCC66"/>
                </a:solidFill>
              </a:rPr>
              <a:t>Locality</a:t>
            </a:r>
          </a:p>
          <a:p>
            <a:pPr lvl="1">
              <a:buFont typeface="Wingdings" charset="2"/>
              <a:buChar char="Ø"/>
            </a:pPr>
            <a:r>
              <a:rPr lang="en-US" sz="2200" dirty="0" smtClean="0">
                <a:solidFill>
                  <a:srgbClr val="FFCC66"/>
                </a:solidFill>
              </a:rPr>
              <a:t> Taxon (now updated)</a:t>
            </a:r>
          </a:p>
          <a:p>
            <a:pPr lvl="2">
              <a:buFont typeface="Wingdings" charset="2"/>
              <a:buChar char="Ø"/>
            </a:pPr>
            <a:r>
              <a:rPr lang="en-US" sz="2200" dirty="0" smtClean="0">
                <a:solidFill>
                  <a:srgbClr val="FFCC66"/>
                </a:solidFill>
              </a:rPr>
              <a:t>Field Collection Date</a:t>
            </a:r>
            <a:endParaRPr lang="en-US" sz="2200" dirty="0">
              <a:solidFill>
                <a:srgbClr val="FFCC66"/>
              </a:solidFill>
            </a:endParaRPr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5319059" y="4632307"/>
            <a:ext cx="3361764" cy="5096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18288" indent="0">
              <a:buNone/>
            </a:pPr>
            <a:r>
              <a:rPr lang="en-US" sz="2400" dirty="0" smtClean="0">
                <a:solidFill>
                  <a:srgbClr val="FFCC66"/>
                </a:solidFill>
              </a:rPr>
              <a:t>Completed </a:t>
            </a:r>
            <a:r>
              <a:rPr lang="en-US" sz="2400" dirty="0" err="1" smtClean="0">
                <a:solidFill>
                  <a:srgbClr val="FFCC66"/>
                </a:solidFill>
              </a:rPr>
              <a:t>tetris</a:t>
            </a:r>
            <a:endParaRPr lang="en-US" sz="2400" dirty="0">
              <a:solidFill>
                <a:srgbClr val="FFCC66"/>
              </a:solidFill>
            </a:endParaRPr>
          </a:p>
        </p:txBody>
      </p:sp>
      <p:pic>
        <p:nvPicPr>
          <p:cNvPr id="8" name="Picture 7" descr="Tetri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2296" y="1731117"/>
            <a:ext cx="3991704" cy="2993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480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996" y="228601"/>
            <a:ext cx="7543800" cy="914400"/>
          </a:xfrm>
        </p:spPr>
        <p:txBody>
          <a:bodyPr/>
          <a:lstStyle/>
          <a:p>
            <a:r>
              <a:rPr lang="en-US" dirty="0" smtClean="0"/>
              <a:t>Tetris and Put Away</a:t>
            </a:r>
            <a:endParaRPr lang="en-US" dirty="0"/>
          </a:p>
        </p:txBody>
      </p:sp>
      <p:pic>
        <p:nvPicPr>
          <p:cNvPr id="9" name="Picture 8" descr="IMG_1513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841" y="1239451"/>
            <a:ext cx="4694590" cy="4549227"/>
          </a:xfrm>
          <a:prstGeom prst="rect">
            <a:avLst/>
          </a:prstGeom>
        </p:spPr>
      </p:pic>
      <p:pic>
        <p:nvPicPr>
          <p:cNvPr id="10" name="Picture 9" descr="IMG_151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6242" y="2544244"/>
            <a:ext cx="5751675" cy="4313756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749778" y="1425222"/>
            <a:ext cx="1806222" cy="1016000"/>
          </a:xfrm>
          <a:prstGeom prst="ellipse">
            <a:avLst/>
          </a:prstGeom>
          <a:noFill/>
          <a:ln w="57150" cmpd="sng">
            <a:solidFill>
              <a:srgbClr val="FF66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107391" y="1397000"/>
            <a:ext cx="3361765" cy="599661"/>
            <a:chOff x="5107391" y="1397000"/>
            <a:chExt cx="3361765" cy="599661"/>
          </a:xfrm>
        </p:grpSpPr>
        <p:sp>
          <p:nvSpPr>
            <p:cNvPr id="6" name="Content Placeholder 4"/>
            <p:cNvSpPr txBox="1">
              <a:spLocks/>
            </p:cNvSpPr>
            <p:nvPr/>
          </p:nvSpPr>
          <p:spPr>
            <a:xfrm>
              <a:off x="5107392" y="1397000"/>
              <a:ext cx="3361764" cy="50967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274320" indent="-256032" algn="l" defTabSz="914400" rtl="0" eaLnBrk="1" latinLnBrk="0" hangingPunct="1">
                <a:spcBef>
                  <a:spcPct val="20000"/>
                </a:spcBef>
                <a:spcAft>
                  <a:spcPts val="0"/>
                </a:spcAft>
                <a:buSzPct val="60000"/>
                <a:buFont typeface="Wingdings" pitchFamily="2" charset="2"/>
                <a:buChar char=""/>
                <a:defRPr sz="21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1pPr>
              <a:lvl2pPr marL="640080" indent="-256032" algn="l" defTabSz="914400" rtl="0" eaLnBrk="1" latinLnBrk="0" hangingPunct="1">
                <a:spcBef>
                  <a:spcPct val="20000"/>
                </a:spcBef>
                <a:buSzPct val="60000"/>
                <a:buFont typeface="Wingdings" pitchFamily="2" charset="2"/>
                <a:buChar char=""/>
                <a:defRPr sz="19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2pPr>
              <a:lvl3pPr marL="1005840" indent="-256032" algn="l" defTabSz="914400" rtl="0" eaLnBrk="1" latinLnBrk="0" hangingPunct="1">
                <a:spcBef>
                  <a:spcPct val="20000"/>
                </a:spcBef>
                <a:buSzPct val="60000"/>
                <a:buFont typeface="Wingdings" pitchFamily="2" charset="2"/>
                <a:buChar char=""/>
                <a:defRPr sz="17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3pPr>
              <a:lvl4pPr marL="1371600" indent="-256032" algn="l" defTabSz="914400" rtl="0" eaLnBrk="1" latinLnBrk="0" hangingPunct="1">
                <a:spcBef>
                  <a:spcPct val="20000"/>
                </a:spcBef>
                <a:buSzPct val="60000"/>
                <a:buFont typeface="Wingdings" pitchFamily="2" charset="2"/>
                <a:buChar char=""/>
                <a:defRPr sz="16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4pPr>
              <a:lvl5pPr marL="1645920" indent="-256032" algn="l" defTabSz="914400" rtl="0" eaLnBrk="1" latinLnBrk="0" hangingPunct="1">
                <a:spcBef>
                  <a:spcPct val="20000"/>
                </a:spcBef>
                <a:buSzPct val="60000"/>
                <a:buFont typeface="Wingdings" pitchFamily="2" charset="2"/>
                <a:buChar char=""/>
                <a:defRPr sz="15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5pPr>
              <a:lvl6pPr marL="1965960" indent="-256032" algn="l" defTabSz="914400" rtl="0" eaLnBrk="1" latinLnBrk="0" hangingPunct="1">
                <a:spcBef>
                  <a:spcPct val="20000"/>
                </a:spcBef>
                <a:buSzPct val="60000"/>
                <a:buFont typeface="Wingdings" pitchFamily="2" charset="2"/>
                <a:buChar char=""/>
                <a:defRPr sz="1400" kern="1200">
                  <a:solidFill>
                    <a:schemeClr val="tx1"/>
                  </a:solidFill>
                  <a:effectLst>
                    <a:outerShdw blurRad="38100" dist="38100" dir="2700000" algn="ctr" rotWithShape="0">
                      <a:srgbClr val="000000">
                        <a:alpha val="43000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6pPr>
              <a:lvl7pPr marL="2240280" indent="-256032" algn="l" defTabSz="914400" rtl="0" eaLnBrk="1" latinLnBrk="0" hangingPunct="1">
                <a:spcBef>
                  <a:spcPct val="20000"/>
                </a:spcBef>
                <a:buSzPct val="60000"/>
                <a:buFont typeface="Wingdings" pitchFamily="2" charset="2"/>
                <a:buChar char=""/>
                <a:defRPr sz="1400" kern="1200">
                  <a:solidFill>
                    <a:schemeClr val="tx1"/>
                  </a:solidFill>
                  <a:effectLst>
                    <a:outerShdw blurRad="38100" dist="38100" dir="2700000" algn="ctr" rotWithShape="0">
                      <a:srgbClr val="000000">
                        <a:alpha val="43000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7pPr>
              <a:lvl8pPr marL="2514600" indent="-256032" algn="l" defTabSz="914400" rtl="0" eaLnBrk="1" latinLnBrk="0" hangingPunct="1">
                <a:spcBef>
                  <a:spcPct val="20000"/>
                </a:spcBef>
                <a:buSzPct val="60000"/>
                <a:buFont typeface="Wingdings" pitchFamily="2" charset="2"/>
                <a:buChar char=""/>
                <a:defRPr sz="1400" kern="1200">
                  <a:solidFill>
                    <a:schemeClr val="tx1"/>
                  </a:solidFill>
                  <a:effectLst>
                    <a:outerShdw blurRad="38100" dist="38100" dir="2700000" algn="ctr" rotWithShape="0">
                      <a:srgbClr val="000000">
                        <a:alpha val="43000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8pPr>
              <a:lvl9pPr marL="2834640" indent="-256032" algn="l" defTabSz="914400" rtl="0" eaLnBrk="1" latinLnBrk="0" hangingPunct="1">
                <a:spcBef>
                  <a:spcPct val="20000"/>
                </a:spcBef>
                <a:buSzPct val="60000"/>
                <a:buFont typeface="Wingdings" pitchFamily="2" charset="2"/>
                <a:buChar char=""/>
                <a:defRPr sz="1400" kern="1200">
                  <a:solidFill>
                    <a:schemeClr val="tx1"/>
                  </a:solidFill>
                  <a:effectLst>
                    <a:outerShdw blurRad="38100" dist="38100" dir="2700000" algn="ctr" rotWithShape="0">
                      <a:srgbClr val="000000">
                        <a:alpha val="43000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9pPr>
            </a:lstStyle>
            <a:p>
              <a:pPr marL="18288" indent="0">
                <a:buNone/>
              </a:pPr>
              <a:r>
                <a:rPr lang="en-US" sz="2400" dirty="0" smtClean="0">
                  <a:solidFill>
                    <a:srgbClr val="FFCC66"/>
                  </a:solidFill>
                </a:rPr>
                <a:t>        = drawer imaged</a:t>
              </a:r>
              <a:endParaRPr lang="en-US" sz="2400" dirty="0">
                <a:solidFill>
                  <a:srgbClr val="FFCC66"/>
                </a:solidFill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5107391" y="1425222"/>
              <a:ext cx="571439" cy="571439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l">
                <a:rot lat="0" lon="0" rev="19800000"/>
              </a:lightRig>
            </a:scene3d>
            <a:sp3d prstMaterial="metal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49836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8222" y="28221"/>
            <a:ext cx="8936242" cy="7007381"/>
            <a:chOff x="0" y="-1"/>
            <a:chExt cx="8936242" cy="7007381"/>
          </a:xfrm>
        </p:grpSpPr>
        <p:pic>
          <p:nvPicPr>
            <p:cNvPr id="6" name="Picture 5" descr="CU digitize workflow final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-1"/>
              <a:ext cx="8936242" cy="7007381"/>
            </a:xfrm>
            <a:prstGeom prst="rect">
              <a:avLst/>
            </a:prstGeom>
          </p:spPr>
        </p:pic>
        <p:pic>
          <p:nvPicPr>
            <p:cNvPr id="4" name="Picture 3" descr="IMG_5159.JP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2975" y="1734378"/>
              <a:ext cx="1037937" cy="7712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5944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996" y="228601"/>
            <a:ext cx="7543800" cy="914400"/>
          </a:xfrm>
        </p:spPr>
        <p:txBody>
          <a:bodyPr/>
          <a:lstStyle/>
          <a:p>
            <a:r>
              <a:rPr lang="en-US" dirty="0" smtClean="0"/>
              <a:t>Image Processing 1</a:t>
            </a:r>
            <a:endParaRPr lang="en-US" dirty="0"/>
          </a:p>
        </p:txBody>
      </p:sp>
      <p:sp>
        <p:nvSpPr>
          <p:cNvPr id="5" name="Content Placeholder 4"/>
          <p:cNvSpPr txBox="1">
            <a:spLocks/>
          </p:cNvSpPr>
          <p:nvPr/>
        </p:nvSpPr>
        <p:spPr>
          <a:xfrm>
            <a:off x="310996" y="138848"/>
            <a:ext cx="7661782" cy="58583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/>
              <a:t> Semi-automated using Photoshop</a:t>
            </a:r>
          </a:p>
          <a:p>
            <a:pPr lvl="1"/>
            <a:r>
              <a:rPr lang="en-US" sz="2800" dirty="0" smtClean="0"/>
              <a:t> Batch insert scale bar</a:t>
            </a:r>
          </a:p>
          <a:p>
            <a:pPr lvl="1"/>
            <a:r>
              <a:rPr lang="en-US" sz="2800" dirty="0" smtClean="0"/>
              <a:t> Resize image</a:t>
            </a:r>
          </a:p>
          <a:p>
            <a:pPr lvl="1"/>
            <a:r>
              <a:rPr lang="en-US" sz="2800" dirty="0" smtClean="0"/>
              <a:t> Save copy to portable drive</a:t>
            </a:r>
          </a:p>
          <a:p>
            <a:pPr lvl="1"/>
            <a:r>
              <a:rPr lang="en-US" sz="2800" dirty="0"/>
              <a:t> </a:t>
            </a:r>
            <a:r>
              <a:rPr lang="en-US" sz="2800" dirty="0" smtClean="0">
                <a:solidFill>
                  <a:srgbClr val="FFCC66"/>
                </a:solidFill>
              </a:rPr>
              <a:t>Future </a:t>
            </a:r>
            <a:r>
              <a:rPr lang="en-US" sz="2800" dirty="0">
                <a:solidFill>
                  <a:srgbClr val="FFCC66"/>
                </a:solidFill>
              </a:rPr>
              <a:t>g</a:t>
            </a:r>
            <a:r>
              <a:rPr lang="en-US" sz="2800" dirty="0" smtClean="0">
                <a:solidFill>
                  <a:srgbClr val="FFCC66"/>
                </a:solidFill>
              </a:rPr>
              <a:t>oals:</a:t>
            </a:r>
          </a:p>
          <a:p>
            <a:pPr lvl="2"/>
            <a:r>
              <a:rPr lang="en-US" sz="2600" dirty="0">
                <a:solidFill>
                  <a:srgbClr val="FFCC66"/>
                </a:solidFill>
              </a:rPr>
              <a:t> R</a:t>
            </a:r>
            <a:r>
              <a:rPr lang="en-US" sz="2600" dirty="0" smtClean="0">
                <a:solidFill>
                  <a:srgbClr val="FFCC66"/>
                </a:solidFill>
              </a:rPr>
              <a:t>un overnight</a:t>
            </a:r>
            <a:endParaRPr lang="en-US" sz="2600" dirty="0">
              <a:solidFill>
                <a:srgbClr val="FFCC66"/>
              </a:solidFill>
            </a:endParaRPr>
          </a:p>
        </p:txBody>
      </p:sp>
      <p:pic>
        <p:nvPicPr>
          <p:cNvPr id="3" name="Picture 2" descr="UCM_45340 65mm 1-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7032" y="3276600"/>
            <a:ext cx="2999232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755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996" y="228601"/>
            <a:ext cx="7543800" cy="914400"/>
          </a:xfrm>
        </p:spPr>
        <p:txBody>
          <a:bodyPr/>
          <a:lstStyle/>
          <a:p>
            <a:r>
              <a:rPr lang="en-US" dirty="0" smtClean="0"/>
              <a:t>Image Processing 2</a:t>
            </a:r>
            <a:endParaRPr lang="en-US" dirty="0"/>
          </a:p>
        </p:txBody>
      </p:sp>
      <p:sp>
        <p:nvSpPr>
          <p:cNvPr id="4" name="Content Placeholder 4"/>
          <p:cNvSpPr txBox="1">
            <a:spLocks/>
          </p:cNvSpPr>
          <p:nvPr/>
        </p:nvSpPr>
        <p:spPr>
          <a:xfrm>
            <a:off x="310996" y="1143001"/>
            <a:ext cx="8141560" cy="4487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/>
              <a:t> Hand/fine edits and create derivatives</a:t>
            </a:r>
          </a:p>
          <a:p>
            <a:pPr lvl="1"/>
            <a:r>
              <a:rPr lang="en-US" sz="2800" dirty="0" smtClean="0"/>
              <a:t> Move scale bar</a:t>
            </a:r>
          </a:p>
          <a:p>
            <a:pPr lvl="1"/>
            <a:r>
              <a:rPr lang="en-US" sz="2800" dirty="0" smtClean="0"/>
              <a:t> Adjust levels, contrast, etc.</a:t>
            </a:r>
          </a:p>
          <a:p>
            <a:pPr lvl="1"/>
            <a:r>
              <a:rPr lang="en-US" sz="2800" dirty="0" smtClean="0"/>
              <a:t> Save as jpg</a:t>
            </a:r>
          </a:p>
          <a:p>
            <a:pPr lvl="1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64229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996" y="228601"/>
            <a:ext cx="7543800" cy="914400"/>
          </a:xfrm>
        </p:spPr>
        <p:txBody>
          <a:bodyPr/>
          <a:lstStyle/>
          <a:p>
            <a:r>
              <a:rPr lang="en-US" dirty="0" smtClean="0"/>
              <a:t>Fossil Insect Collaborative</a:t>
            </a:r>
            <a:endParaRPr lang="en-US" dirty="0"/>
          </a:p>
        </p:txBody>
      </p:sp>
      <p:sp>
        <p:nvSpPr>
          <p:cNvPr id="5" name="Content Placeholder 4"/>
          <p:cNvSpPr txBox="1">
            <a:spLocks/>
          </p:cNvSpPr>
          <p:nvPr/>
        </p:nvSpPr>
        <p:spPr>
          <a:xfrm>
            <a:off x="2648076" y="3561946"/>
            <a:ext cx="6096000" cy="33181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 ~100,000 specimens</a:t>
            </a:r>
          </a:p>
          <a:p>
            <a:r>
              <a:rPr lang="en-US" sz="2800" dirty="0" smtClean="0"/>
              <a:t> Database ~76,000 new specimens</a:t>
            </a:r>
          </a:p>
          <a:p>
            <a:r>
              <a:rPr lang="en-US" sz="2800" dirty="0" smtClean="0"/>
              <a:t> Acquire ~25,000 digital images</a:t>
            </a:r>
          </a:p>
          <a:p>
            <a:r>
              <a:rPr lang="en-US" sz="2800" dirty="0"/>
              <a:t> </a:t>
            </a:r>
            <a:r>
              <a:rPr lang="en-US" sz="2800" dirty="0" err="1" smtClean="0"/>
              <a:t>Georeference</a:t>
            </a:r>
            <a:r>
              <a:rPr lang="en-US" sz="2800" dirty="0" smtClean="0"/>
              <a:t> 172 localities</a:t>
            </a:r>
          </a:p>
          <a:p>
            <a:r>
              <a:rPr lang="en-US" sz="2800" dirty="0" smtClean="0"/>
              <a:t> Publish data-</a:t>
            </a:r>
          </a:p>
          <a:p>
            <a:pPr lvl="1"/>
            <a:r>
              <a:rPr lang="en-US" sz="2600" dirty="0" smtClean="0"/>
              <a:t> </a:t>
            </a:r>
            <a:r>
              <a:rPr lang="en-US" sz="2600" dirty="0" err="1" smtClean="0"/>
              <a:t>iDigPaleo</a:t>
            </a:r>
            <a:r>
              <a:rPr lang="en-US" sz="2600" dirty="0" smtClean="0"/>
              <a:t>, </a:t>
            </a:r>
            <a:r>
              <a:rPr lang="en-US" sz="2600" dirty="0" err="1" smtClean="0"/>
              <a:t>iDigBio</a:t>
            </a:r>
            <a:r>
              <a:rPr lang="en-US" sz="2600" dirty="0" smtClean="0"/>
              <a:t>, GBIF, etc.</a:t>
            </a:r>
          </a:p>
          <a:p>
            <a:endParaRPr lang="en-US" sz="2800" dirty="0"/>
          </a:p>
        </p:txBody>
      </p:sp>
      <p:pic>
        <p:nvPicPr>
          <p:cNvPr id="3" name="Picture 2" descr="08 Original B-colo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996" y="1267125"/>
            <a:ext cx="3995433" cy="221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596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996" y="228601"/>
            <a:ext cx="7543800" cy="914400"/>
          </a:xfrm>
        </p:spPr>
        <p:txBody>
          <a:bodyPr/>
          <a:lstStyle/>
          <a:p>
            <a:r>
              <a:rPr lang="en-US" dirty="0" smtClean="0"/>
              <a:t>Attach to Specify</a:t>
            </a:r>
            <a:endParaRPr lang="en-US" dirty="0"/>
          </a:p>
        </p:txBody>
      </p:sp>
      <p:sp>
        <p:nvSpPr>
          <p:cNvPr id="4" name="Content Placeholder 4"/>
          <p:cNvSpPr txBox="1">
            <a:spLocks/>
          </p:cNvSpPr>
          <p:nvPr/>
        </p:nvSpPr>
        <p:spPr>
          <a:xfrm>
            <a:off x="310996" y="338679"/>
            <a:ext cx="6096000" cy="21189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 Specify bulk </a:t>
            </a:r>
            <a:r>
              <a:rPr lang="en-US" sz="2800" dirty="0" err="1" smtClean="0"/>
              <a:t>uploader</a:t>
            </a:r>
            <a:r>
              <a:rPr lang="en-US" sz="2800" dirty="0"/>
              <a:t>-</a:t>
            </a:r>
            <a:r>
              <a:rPr lang="en-US" sz="2600" dirty="0" smtClean="0"/>
              <a:t> </a:t>
            </a:r>
            <a:r>
              <a:rPr lang="en-US" sz="2600" dirty="0" smtClean="0">
                <a:solidFill>
                  <a:srgbClr val="FFCC66"/>
                </a:solidFill>
              </a:rPr>
              <a:t>mapping file</a:t>
            </a:r>
            <a:endParaRPr lang="en-US" sz="2600" dirty="0">
              <a:solidFill>
                <a:srgbClr val="FFCC66"/>
              </a:solidFill>
            </a:endParaRPr>
          </a:p>
        </p:txBody>
      </p:sp>
      <p:pic>
        <p:nvPicPr>
          <p:cNvPr id="3" name="Picture 2" descr="Screen Shot 2014-10-16 at 10.28.4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333" y="1790249"/>
            <a:ext cx="7182556" cy="4876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811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8222" y="28221"/>
            <a:ext cx="8936242" cy="7007381"/>
            <a:chOff x="0" y="-1"/>
            <a:chExt cx="8936242" cy="7007381"/>
          </a:xfrm>
        </p:grpSpPr>
        <p:pic>
          <p:nvPicPr>
            <p:cNvPr id="6" name="Picture 5" descr="CU digitize workflow final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-1"/>
              <a:ext cx="8936242" cy="7007381"/>
            </a:xfrm>
            <a:prstGeom prst="rect">
              <a:avLst/>
            </a:prstGeom>
          </p:spPr>
        </p:pic>
        <p:pic>
          <p:nvPicPr>
            <p:cNvPr id="4" name="Picture 3" descr="IMG_5159.JP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2975" y="1734378"/>
              <a:ext cx="1037937" cy="7712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5944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996" y="228601"/>
            <a:ext cx="8433080" cy="914400"/>
          </a:xfrm>
        </p:spPr>
        <p:txBody>
          <a:bodyPr/>
          <a:lstStyle/>
          <a:p>
            <a:r>
              <a:rPr lang="en-US" dirty="0" smtClean="0"/>
              <a:t>Publishing- CU </a:t>
            </a:r>
            <a:r>
              <a:rPr lang="en-US" dirty="0" err="1" smtClean="0"/>
              <a:t>Websearch</a:t>
            </a:r>
            <a:endParaRPr lang="en-US" dirty="0"/>
          </a:p>
        </p:txBody>
      </p:sp>
      <p:sp>
        <p:nvSpPr>
          <p:cNvPr id="5" name="Content Placeholder 4"/>
          <p:cNvSpPr txBox="1">
            <a:spLocks/>
          </p:cNvSpPr>
          <p:nvPr/>
        </p:nvSpPr>
        <p:spPr>
          <a:xfrm>
            <a:off x="3316941" y="5818157"/>
            <a:ext cx="5782235" cy="11294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 </a:t>
            </a:r>
            <a:r>
              <a:rPr lang="en-US" sz="2800" dirty="0" err="1" smtClean="0"/>
              <a:t>invertpaleosearch.colorado.edu</a:t>
            </a:r>
            <a:endParaRPr lang="en-US" sz="2800" dirty="0"/>
          </a:p>
        </p:txBody>
      </p:sp>
      <p:pic>
        <p:nvPicPr>
          <p:cNvPr id="3" name="Picture 2" descr="Screen shot - websearch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354" y="1247588"/>
            <a:ext cx="7156824" cy="48539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85000" y="2046111"/>
            <a:ext cx="1862667" cy="144655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8800" dirty="0" smtClean="0">
                <a:solidFill>
                  <a:srgbClr val="FF6600"/>
                </a:solidFill>
              </a:rPr>
              <a:t>QC</a:t>
            </a:r>
            <a:endParaRPr lang="en-US" sz="88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229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996" y="228601"/>
            <a:ext cx="8433080" cy="914400"/>
          </a:xfrm>
        </p:spPr>
        <p:txBody>
          <a:bodyPr/>
          <a:lstStyle/>
          <a:p>
            <a:r>
              <a:rPr lang="en-US" dirty="0" smtClean="0"/>
              <a:t>Publishing- GBIF &amp; </a:t>
            </a:r>
            <a:r>
              <a:rPr lang="en-US" dirty="0" err="1" smtClean="0"/>
              <a:t>iDigBio</a:t>
            </a:r>
            <a:endParaRPr lang="en-US" dirty="0"/>
          </a:p>
        </p:txBody>
      </p:sp>
      <p:sp>
        <p:nvSpPr>
          <p:cNvPr id="5" name="Content Placeholder 4"/>
          <p:cNvSpPr txBox="1">
            <a:spLocks/>
          </p:cNvSpPr>
          <p:nvPr/>
        </p:nvSpPr>
        <p:spPr>
          <a:xfrm>
            <a:off x="310996" y="649116"/>
            <a:ext cx="6096000" cy="5150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 IPT server for CU museum</a:t>
            </a:r>
          </a:p>
          <a:p>
            <a:r>
              <a:rPr lang="en-US" sz="2800" dirty="0" smtClean="0"/>
              <a:t> Mapping fields</a:t>
            </a:r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/>
              <a:t> </a:t>
            </a:r>
            <a:r>
              <a:rPr lang="en-US" sz="2800" dirty="0" err="1" smtClean="0"/>
              <a:t>iDigBio</a:t>
            </a:r>
            <a:r>
              <a:rPr lang="en-US" sz="2800" dirty="0" smtClean="0"/>
              <a:t> helpful with data cleanup</a:t>
            </a:r>
            <a:endParaRPr lang="en-US" sz="2800" dirty="0"/>
          </a:p>
        </p:txBody>
      </p:sp>
      <p:pic>
        <p:nvPicPr>
          <p:cNvPr id="3" name="Picture 2" descr="300px-IDigBio_Logo_RG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3332" y="4909340"/>
            <a:ext cx="4510743" cy="1398327"/>
          </a:xfrm>
          <a:prstGeom prst="rect">
            <a:avLst/>
          </a:prstGeom>
        </p:spPr>
      </p:pic>
      <p:pic>
        <p:nvPicPr>
          <p:cNvPr id="4" name="Picture 3" descr="thumbnail.php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9222" y="1672167"/>
            <a:ext cx="2363612" cy="236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564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996" y="228601"/>
            <a:ext cx="8433080" cy="914400"/>
          </a:xfrm>
        </p:spPr>
        <p:txBody>
          <a:bodyPr/>
          <a:lstStyle/>
          <a:p>
            <a:r>
              <a:rPr lang="en-US" dirty="0" smtClean="0"/>
              <a:t>Publishing- </a:t>
            </a:r>
            <a:r>
              <a:rPr lang="en-US" dirty="0" err="1" smtClean="0"/>
              <a:t>iDigPaleo</a:t>
            </a:r>
            <a:endParaRPr lang="en-US" dirty="0"/>
          </a:p>
        </p:txBody>
      </p:sp>
      <p:pic>
        <p:nvPicPr>
          <p:cNvPr id="3" name="Picture 2" descr="Screen Shot 2014-10-15 at 2.34.17 P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0999" y="1284110"/>
            <a:ext cx="8422247" cy="541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319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996" y="228601"/>
            <a:ext cx="8433080" cy="914400"/>
          </a:xfrm>
        </p:spPr>
        <p:txBody>
          <a:bodyPr/>
          <a:lstStyle/>
          <a:p>
            <a:r>
              <a:rPr lang="en-US" dirty="0" smtClean="0"/>
              <a:t>Publishing- </a:t>
            </a:r>
            <a:r>
              <a:rPr lang="en-US" dirty="0" err="1" smtClean="0"/>
              <a:t>iDigPaleo</a:t>
            </a:r>
            <a:endParaRPr lang="en-US" dirty="0"/>
          </a:p>
        </p:txBody>
      </p:sp>
      <p:pic>
        <p:nvPicPr>
          <p:cNvPr id="3" name="Picture 2" descr="Screen Shot 2014-10-15 at 2.34.30 P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0441" y="1270000"/>
            <a:ext cx="8684032" cy="5362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330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8222" y="28221"/>
            <a:ext cx="8936242" cy="7007381"/>
            <a:chOff x="0" y="-1"/>
            <a:chExt cx="8936242" cy="7007381"/>
          </a:xfrm>
        </p:grpSpPr>
        <p:pic>
          <p:nvPicPr>
            <p:cNvPr id="6" name="Picture 5" descr="CU digitize workflow final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-1"/>
              <a:ext cx="8936242" cy="7007381"/>
            </a:xfrm>
            <a:prstGeom prst="rect">
              <a:avLst/>
            </a:prstGeom>
          </p:spPr>
        </p:pic>
        <p:pic>
          <p:nvPicPr>
            <p:cNvPr id="4" name="Picture 3" descr="IMG_5159.JP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2975" y="1734378"/>
              <a:ext cx="1037937" cy="771222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 rot="20228323">
            <a:off x="281196" y="3598332"/>
            <a:ext cx="2033025" cy="8309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Coming Soon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44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996" y="228601"/>
            <a:ext cx="8433080" cy="914400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5" name="Content Placeholder 4"/>
          <p:cNvSpPr txBox="1">
            <a:spLocks/>
          </p:cNvSpPr>
          <p:nvPr/>
        </p:nvSpPr>
        <p:spPr>
          <a:xfrm>
            <a:off x="310996" y="1255261"/>
            <a:ext cx="8433080" cy="49536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 Workflow flexible and evolving</a:t>
            </a:r>
          </a:p>
          <a:p>
            <a:endParaRPr lang="en-US" sz="2800" dirty="0" smtClean="0"/>
          </a:p>
          <a:p>
            <a:r>
              <a:rPr lang="en-US" sz="2800" dirty="0" smtClean="0"/>
              <a:t> Imaging </a:t>
            </a:r>
            <a:r>
              <a:rPr lang="en-US" sz="28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800" dirty="0" smtClean="0">
                <a:sym typeface="Wingdings"/>
              </a:rPr>
              <a:t> </a:t>
            </a:r>
            <a:r>
              <a:rPr lang="en-US" sz="2800" dirty="0" smtClean="0">
                <a:solidFill>
                  <a:srgbClr val="FFCC66"/>
                </a:solidFill>
                <a:sym typeface="Wingdings"/>
              </a:rPr>
              <a:t>MANY unexpected tasks:</a:t>
            </a:r>
          </a:p>
          <a:p>
            <a:pPr lvl="1"/>
            <a:r>
              <a:rPr lang="en-US" sz="2600" dirty="0" smtClean="0">
                <a:sym typeface="Wingdings"/>
              </a:rPr>
              <a:t> Determination updates in Specify</a:t>
            </a:r>
          </a:p>
          <a:p>
            <a:pPr lvl="1"/>
            <a:r>
              <a:rPr lang="en-US" sz="2600" dirty="0" smtClean="0">
                <a:sym typeface="Wingdings"/>
              </a:rPr>
              <a:t> Reorganization of specimens in drawers</a:t>
            </a:r>
          </a:p>
          <a:p>
            <a:pPr lvl="1"/>
            <a:endParaRPr lang="en-US" sz="2600" dirty="0">
              <a:sym typeface="Wingdings"/>
            </a:endParaRPr>
          </a:p>
          <a:p>
            <a:r>
              <a:rPr lang="en-US" sz="2800" dirty="0" smtClean="0">
                <a:sym typeface="Wingdings"/>
              </a:rPr>
              <a:t> QC all the time everywhere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31911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003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44696" y="108522"/>
            <a:ext cx="8858627" cy="664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740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996" y="228601"/>
            <a:ext cx="7543800" cy="914400"/>
          </a:xfrm>
        </p:spPr>
        <p:txBody>
          <a:bodyPr/>
          <a:lstStyle/>
          <a:p>
            <a:r>
              <a:rPr lang="en-US" dirty="0" smtClean="0"/>
              <a:t>Fossil Insect Collaborative</a:t>
            </a:r>
            <a:endParaRPr lang="en-US" dirty="0"/>
          </a:p>
        </p:txBody>
      </p:sp>
      <p:sp>
        <p:nvSpPr>
          <p:cNvPr id="5" name="Content Placeholder 4"/>
          <p:cNvSpPr txBox="1">
            <a:spLocks/>
          </p:cNvSpPr>
          <p:nvPr/>
        </p:nvSpPr>
        <p:spPr>
          <a:xfrm>
            <a:off x="1758796" y="3545788"/>
            <a:ext cx="6096000" cy="33181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 Currently:</a:t>
            </a:r>
          </a:p>
          <a:p>
            <a:pPr lvl="1"/>
            <a:r>
              <a:rPr lang="en-US" sz="2600" dirty="0" smtClean="0"/>
              <a:t> Database ~46,700 specimens	</a:t>
            </a:r>
          </a:p>
          <a:p>
            <a:pPr lvl="1"/>
            <a:r>
              <a:rPr lang="en-US" sz="2600" dirty="0" smtClean="0"/>
              <a:t> ~7,800 digital images</a:t>
            </a:r>
          </a:p>
          <a:p>
            <a:pPr lvl="1"/>
            <a:r>
              <a:rPr lang="en-US" sz="2600" dirty="0" smtClean="0"/>
              <a:t> Publishing data-</a:t>
            </a:r>
          </a:p>
          <a:p>
            <a:pPr lvl="2"/>
            <a:r>
              <a:rPr lang="en-US" sz="2400" dirty="0" smtClean="0"/>
              <a:t> CU </a:t>
            </a:r>
            <a:r>
              <a:rPr lang="en-US" sz="2400" dirty="0" err="1" smtClean="0"/>
              <a:t>websearch</a:t>
            </a:r>
            <a:r>
              <a:rPr lang="en-US" sz="2400" dirty="0" smtClean="0"/>
              <a:t> &amp; GBIF</a:t>
            </a:r>
          </a:p>
          <a:p>
            <a:endParaRPr lang="en-US" sz="2800" dirty="0"/>
          </a:p>
        </p:txBody>
      </p:sp>
      <p:pic>
        <p:nvPicPr>
          <p:cNvPr id="3" name="Picture 2" descr="08 Original B-colo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996" y="1267125"/>
            <a:ext cx="3995433" cy="2214445"/>
          </a:xfrm>
          <a:prstGeom prst="rect">
            <a:avLst/>
          </a:prstGeom>
        </p:spPr>
      </p:pic>
      <p:pic>
        <p:nvPicPr>
          <p:cNvPr id="4" name="Picture 3" descr="Screen Shot 2014-10-04 at 11.49.03 AM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66536" y="3561945"/>
            <a:ext cx="1453445" cy="1340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134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8222" y="28221"/>
            <a:ext cx="8936242" cy="7007381"/>
            <a:chOff x="0" y="-1"/>
            <a:chExt cx="8936242" cy="7007381"/>
          </a:xfrm>
        </p:grpSpPr>
        <p:pic>
          <p:nvPicPr>
            <p:cNvPr id="6" name="Picture 5" descr="CU digitize workflow final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-1"/>
              <a:ext cx="8936242" cy="7007381"/>
            </a:xfrm>
            <a:prstGeom prst="rect">
              <a:avLst/>
            </a:prstGeom>
          </p:spPr>
        </p:pic>
        <p:pic>
          <p:nvPicPr>
            <p:cNvPr id="4" name="Picture 3" descr="IMG_5159.JP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2975" y="1734378"/>
              <a:ext cx="1037937" cy="7712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499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5159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867" y="395953"/>
            <a:ext cx="8125877" cy="603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666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996" y="228601"/>
            <a:ext cx="7543800" cy="914400"/>
          </a:xfrm>
        </p:spPr>
        <p:txBody>
          <a:bodyPr/>
          <a:lstStyle/>
          <a:p>
            <a:r>
              <a:rPr lang="en-US" dirty="0" err="1" smtClean="0"/>
              <a:t>Predigitization</a:t>
            </a:r>
            <a:r>
              <a:rPr lang="en-US" dirty="0" smtClean="0"/>
              <a:t> </a:t>
            </a:r>
            <a:r>
              <a:rPr lang="en-US" dirty="0" err="1" smtClean="0"/>
              <a:t>Curation</a:t>
            </a:r>
            <a:endParaRPr lang="en-US" dirty="0"/>
          </a:p>
        </p:txBody>
      </p:sp>
      <p:sp>
        <p:nvSpPr>
          <p:cNvPr id="5" name="Content Placeholder 4"/>
          <p:cNvSpPr txBox="1">
            <a:spLocks/>
          </p:cNvSpPr>
          <p:nvPr/>
        </p:nvSpPr>
        <p:spPr>
          <a:xfrm>
            <a:off x="310996" y="3975754"/>
            <a:ext cx="6096000" cy="2770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 Unpack new collections</a:t>
            </a:r>
            <a:endParaRPr lang="en-US" sz="2800" dirty="0"/>
          </a:p>
        </p:txBody>
      </p:sp>
      <p:pic>
        <p:nvPicPr>
          <p:cNvPr id="3" name="Picture 2" descr="IMG_1507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0996" y="1318151"/>
            <a:ext cx="5302197" cy="2657604"/>
          </a:xfrm>
          <a:prstGeom prst="rect">
            <a:avLst/>
          </a:prstGeom>
        </p:spPr>
      </p:pic>
      <p:pic>
        <p:nvPicPr>
          <p:cNvPr id="4" name="Picture 3" descr="IMG_151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5362" y="1914600"/>
            <a:ext cx="4067573" cy="4676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981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996" y="228601"/>
            <a:ext cx="7543800" cy="914400"/>
          </a:xfrm>
        </p:spPr>
        <p:txBody>
          <a:bodyPr/>
          <a:lstStyle/>
          <a:p>
            <a:r>
              <a:rPr lang="en-US" dirty="0" err="1" smtClean="0"/>
              <a:t>Predigitization</a:t>
            </a:r>
            <a:r>
              <a:rPr lang="en-US" dirty="0" smtClean="0"/>
              <a:t> </a:t>
            </a:r>
            <a:r>
              <a:rPr lang="en-US" dirty="0" err="1" smtClean="0"/>
              <a:t>Curation</a:t>
            </a:r>
            <a:endParaRPr lang="en-US" dirty="0"/>
          </a:p>
        </p:txBody>
      </p:sp>
      <p:sp>
        <p:nvSpPr>
          <p:cNvPr id="5" name="Content Placeholder 4"/>
          <p:cNvSpPr txBox="1">
            <a:spLocks/>
          </p:cNvSpPr>
          <p:nvPr/>
        </p:nvSpPr>
        <p:spPr>
          <a:xfrm>
            <a:off x="310996" y="853651"/>
            <a:ext cx="6096000" cy="14789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 Utilize volunteers for cataloging</a:t>
            </a:r>
          </a:p>
        </p:txBody>
      </p:sp>
      <p:pic>
        <p:nvPicPr>
          <p:cNvPr id="3" name="Picture 2" descr="IMG_0633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56597" y="1930525"/>
            <a:ext cx="6609301" cy="4416010"/>
          </a:xfrm>
          <a:prstGeom prst="rect">
            <a:avLst/>
          </a:prstGeom>
        </p:spPr>
      </p:pic>
      <p:pic>
        <p:nvPicPr>
          <p:cNvPr id="6" name="Picture 5" descr="IMG_008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78" y="2991556"/>
            <a:ext cx="3711222" cy="371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701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8222" y="28221"/>
            <a:ext cx="8936242" cy="7007381"/>
            <a:chOff x="0" y="-1"/>
            <a:chExt cx="8936242" cy="7007381"/>
          </a:xfrm>
        </p:grpSpPr>
        <p:pic>
          <p:nvPicPr>
            <p:cNvPr id="6" name="Picture 5" descr="CU digitize workflow final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-1"/>
              <a:ext cx="8936242" cy="7007381"/>
            </a:xfrm>
            <a:prstGeom prst="rect">
              <a:avLst/>
            </a:prstGeom>
          </p:spPr>
        </p:pic>
        <p:pic>
          <p:nvPicPr>
            <p:cNvPr id="4" name="Picture 3" descr="IMG_5159.JP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2975" y="1734378"/>
              <a:ext cx="1037937" cy="7712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5944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lemental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Elemental.thmx</Template>
  <TotalTime>643</TotalTime>
  <Words>445</Words>
  <Application>Microsoft Macintosh PowerPoint</Application>
  <PresentationFormat>On-screen Show (4:3)</PresentationFormat>
  <Paragraphs>109</Paragraphs>
  <Slides>38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Elemental</vt:lpstr>
      <vt:lpstr>FOSSIL INSECT DIGITIZATION WORKFLOW AT THE UNIVERSITY OF COLORADO</vt:lpstr>
      <vt:lpstr>Fossil Insect Collaborative</vt:lpstr>
      <vt:lpstr>Fossil Insect Collaborative</vt:lpstr>
      <vt:lpstr>Fossil Insect Collaborative</vt:lpstr>
      <vt:lpstr>PowerPoint Presentation</vt:lpstr>
      <vt:lpstr>PowerPoint Presentation</vt:lpstr>
      <vt:lpstr>Predigitization Curation</vt:lpstr>
      <vt:lpstr>Predigitization Curation</vt:lpstr>
      <vt:lpstr>PowerPoint Presentation</vt:lpstr>
      <vt:lpstr>Databasing- new material</vt:lpstr>
      <vt:lpstr>Databasing- new material</vt:lpstr>
      <vt:lpstr>Databasing- new material</vt:lpstr>
      <vt:lpstr>Databasing- new material</vt:lpstr>
      <vt:lpstr>PowerPoint Presentation</vt:lpstr>
      <vt:lpstr>Image Capture</vt:lpstr>
      <vt:lpstr>Image Capture</vt:lpstr>
      <vt:lpstr>Image Capture</vt:lpstr>
      <vt:lpstr>Image Capture</vt:lpstr>
      <vt:lpstr>Image Capture</vt:lpstr>
      <vt:lpstr>Image Capture</vt:lpstr>
      <vt:lpstr>Imaging- Curation updates</vt:lpstr>
      <vt:lpstr>PowerPoint Presentation</vt:lpstr>
      <vt:lpstr>Image Archive</vt:lpstr>
      <vt:lpstr>PowerPoint Presentation</vt:lpstr>
      <vt:lpstr>Tetris and Put Away</vt:lpstr>
      <vt:lpstr>Tetris and Put Away</vt:lpstr>
      <vt:lpstr>PowerPoint Presentation</vt:lpstr>
      <vt:lpstr>Image Processing 1</vt:lpstr>
      <vt:lpstr>Image Processing 2</vt:lpstr>
      <vt:lpstr>Attach to Specify</vt:lpstr>
      <vt:lpstr>PowerPoint Presentation</vt:lpstr>
      <vt:lpstr>Publishing- CU Websearch</vt:lpstr>
      <vt:lpstr>Publishing- GBIF &amp; iDigBio</vt:lpstr>
      <vt:lpstr>Publishing- iDigPaleo</vt:lpstr>
      <vt:lpstr>Publishing- iDigPaleo</vt:lpstr>
      <vt:lpstr>PowerPoint Presentation</vt:lpstr>
      <vt:lpstr>Conclusions</vt:lpstr>
      <vt:lpstr>PowerPoint Presentation</vt:lpstr>
    </vt:vector>
  </TitlesOfParts>
  <Company>University of Iowa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FOSSIL INSECT DIGITIZATION WORKFLOW AT THE UNIVERSITY OF COLORADO</dc:title>
  <dc:creator>Talia Karim User</dc:creator>
  <cp:lastModifiedBy>Talia Karim User</cp:lastModifiedBy>
  <cp:revision>161</cp:revision>
  <dcterms:created xsi:type="dcterms:W3CDTF">2014-10-03T19:57:57Z</dcterms:created>
  <dcterms:modified xsi:type="dcterms:W3CDTF">2014-10-21T14:48:21Z</dcterms:modified>
</cp:coreProperties>
</file>