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1"/>
  </p:sldMasterIdLst>
  <p:notesMasterIdLst>
    <p:notesMasterId r:id="rId20"/>
  </p:notesMasterIdLst>
  <p:handoutMasterIdLst>
    <p:handoutMasterId r:id="rId21"/>
  </p:handoutMasterIdLst>
  <p:sldIdLst>
    <p:sldId id="256" r:id="rId2"/>
    <p:sldId id="292" r:id="rId3"/>
    <p:sldId id="275" r:id="rId4"/>
    <p:sldId id="295" r:id="rId5"/>
    <p:sldId id="284" r:id="rId6"/>
    <p:sldId id="282" r:id="rId7"/>
    <p:sldId id="272" r:id="rId8"/>
    <p:sldId id="270" r:id="rId9"/>
    <p:sldId id="296" r:id="rId10"/>
    <p:sldId id="297" r:id="rId11"/>
    <p:sldId id="288" r:id="rId12"/>
    <p:sldId id="291" r:id="rId13"/>
    <p:sldId id="301" r:id="rId14"/>
    <p:sldId id="294" r:id="rId15"/>
    <p:sldId id="293" r:id="rId16"/>
    <p:sldId id="286" r:id="rId17"/>
    <p:sldId id="290" r:id="rId18"/>
    <p:sldId id="30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03" autoAdjust="0"/>
  </p:normalViewPr>
  <p:slideViewPr>
    <p:cSldViewPr snapToObjects="1">
      <p:cViewPr varScale="1">
        <p:scale>
          <a:sx n="92" d="100"/>
          <a:sy n="92" d="100"/>
        </p:scale>
        <p:origin x="-1576" y="-112"/>
      </p:cViewPr>
      <p:guideLst>
        <p:guide orient="horz" pos="1012"/>
        <p:guide orient="horz" pos="2164"/>
        <p:guide pos="5616"/>
        <p:guide pos="2880"/>
        <p:guide pos="144"/>
      </p:guideLst>
    </p:cSldViewPr>
  </p:slid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21EA10-32E5-9044-BD8A-5EBA59694803}" type="datetimeFigureOut">
              <a:rPr lang="en-US" smtClean="0"/>
              <a:t>10/11/14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A6C54D-824D-094A-8E8A-BC2108DED40A}" type="slidenum">
              <a:rPr lang="en-US" smtClean="0"/>
              <a:t>‹#›</a:t>
            </a:fld>
            <a:endParaRPr lang="en-US"/>
          </a:p>
        </p:txBody>
      </p:sp>
    </p:spTree>
    <p:extLst>
      <p:ext uri="{BB962C8B-B14F-4D97-AF65-F5344CB8AC3E}">
        <p14:creationId xmlns:p14="http://schemas.microsoft.com/office/powerpoint/2010/main" val="3055584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F4B007-318C-F74F-9972-61EA6692AD09}" type="datetimeFigureOut">
              <a:rPr lang="en-US" smtClean="0"/>
              <a:t>10/11/14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2A93E-DA0B-B049-8DDD-95DDE3F09CD6}" type="slidenum">
              <a:rPr lang="en-US" smtClean="0"/>
              <a:t>‹#›</a:t>
            </a:fld>
            <a:endParaRPr lang="en-US"/>
          </a:p>
        </p:txBody>
      </p:sp>
    </p:spTree>
    <p:extLst>
      <p:ext uri="{BB962C8B-B14F-4D97-AF65-F5344CB8AC3E}">
        <p14:creationId xmlns:p14="http://schemas.microsoft.com/office/powerpoint/2010/main" val="4873950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2A93E-DA0B-B049-8DDD-95DDE3F09CD6}" type="slidenum">
              <a:rPr lang="en-US" smtClean="0"/>
              <a:t>1</a:t>
            </a:fld>
            <a:endParaRPr lang="en-US"/>
          </a:p>
        </p:txBody>
      </p:sp>
    </p:spTree>
    <p:extLst>
      <p:ext uri="{BB962C8B-B14F-4D97-AF65-F5344CB8AC3E}">
        <p14:creationId xmlns:p14="http://schemas.microsoft.com/office/powerpoint/2010/main" val="197388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step in our process was at first look an easy one – gather the relevant records about the thin sections and photomicrographs. However, when the researcher was approached, he realized he had multiple versions of the spreadsheets he had been using. Even though the files had time and date stamps, information in the newer files was not always the most accurate. Some information captured in an older file was not present in the newer files, although it was not obsolete. It became obvious that multiple files had been developed and modified concurrently. This resulted in many hours spent sifting through the files line by line to compare the information recorded, and then to verify as best as possible the most accurate information.</a:t>
            </a:r>
          </a:p>
          <a:p>
            <a:r>
              <a:rPr lang="en-US" sz="1200" kern="1200" dirty="0" smtClean="0">
                <a:solidFill>
                  <a:schemeClr val="tx1"/>
                </a:solidFill>
                <a:effectLst/>
                <a:latin typeface="+mn-lt"/>
                <a:ea typeface="+mn-ea"/>
                <a:cs typeface="+mn-cs"/>
              </a:rPr>
              <a:t>We next examined the information contained within those spreadsheets to pull out the relevant metadata. This led to the discovery of several idiosyncrasies in the recordkeeping, such as inconsistent or unclear use of abbreviations as well as notations such as “same as previous” which could prove disingenuous if records were re-sorted, otherwise moved, or even deleted. Additionally, multiple categories of information (e.g., lithology, sedimentary structures) were recorded within a single cell. Recording of methodology was also inconsistent to non-existent, although as the original researcher was available, much of this information could be reconstructed from his other notes.</a:t>
            </a:r>
          </a:p>
          <a:p>
            <a:r>
              <a:rPr lang="en-US" sz="1200" kern="1200" dirty="0" smtClean="0">
                <a:solidFill>
                  <a:schemeClr val="tx1"/>
                </a:solidFill>
                <a:effectLst/>
                <a:latin typeface="+mn-lt"/>
                <a:ea typeface="+mn-ea"/>
                <a:cs typeface="+mn-cs"/>
              </a:rPr>
              <a:t>Semi-automated workflows were developed to aid in this “translation” process. Abbreviations were replaced with full text or standardized. Information grouped together was split into individual categories. Metadata that were gathered from the NGDS project (e.g., related to well header) could be matched with child items (e.g., Figures 6-7).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Well header metadata gathered for the NGDS project (upper) could be matched to child items (lower) based on the OGB permit number (GSAPER:624, in this instance, highlighted). The parent </a:t>
            </a:r>
            <a:r>
              <a:rPr lang="en-US" dirty="0" err="1" smtClean="0"/>
              <a:t>HeaderURI</a:t>
            </a:r>
            <a:r>
              <a:rPr lang="en-US" dirty="0" smtClean="0"/>
              <a:t> becomes the </a:t>
            </a:r>
            <a:r>
              <a:rPr lang="en-US" dirty="0" err="1" smtClean="0"/>
              <a:t>ParentSpecimenURI</a:t>
            </a:r>
            <a:r>
              <a:rPr lang="en-US" dirty="0" smtClean="0"/>
              <a:t> (blue boxes), the </a:t>
            </a:r>
            <a:r>
              <a:rPr lang="en-US" dirty="0" err="1" smtClean="0"/>
              <a:t>APINo</a:t>
            </a:r>
            <a:r>
              <a:rPr lang="en-US" dirty="0" smtClean="0"/>
              <a:t> maps to </a:t>
            </a:r>
            <a:r>
              <a:rPr lang="en-US" dirty="0" err="1" smtClean="0"/>
              <a:t>SamplingFeatureURI</a:t>
            </a:r>
            <a:r>
              <a:rPr lang="en-US" dirty="0" smtClean="0"/>
              <a:t> (green boxes), and the parent locations map to the child locations (red boxes). URI – unique record identifier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2A93E-DA0B-B049-8DDD-95DDE3F09CD6}" type="slidenum">
              <a:rPr lang="en-US" smtClean="0"/>
              <a:t>10</a:t>
            </a:fld>
            <a:endParaRPr lang="en-US"/>
          </a:p>
        </p:txBody>
      </p:sp>
    </p:spTree>
    <p:extLst>
      <p:ext uri="{BB962C8B-B14F-4D97-AF65-F5344CB8AC3E}">
        <p14:creationId xmlns:p14="http://schemas.microsoft.com/office/powerpoint/2010/main" val="288784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Once the original researcher reviewed the updated metadata to help reduce mistranslation and other errors, we mapped the available metadata to an existing USGIN content model for Physical Samples (v.0.8). This content model is based on consideration of content requested for other schemas and services, such as the System for Earth Sample Registration (SESAR), Geoscience Markup Language (</a:t>
            </a:r>
            <a:r>
              <a:rPr lang="en-US" sz="1200" kern="1200" dirty="0" err="1" smtClean="0">
                <a:solidFill>
                  <a:schemeClr val="tx1"/>
                </a:solidFill>
                <a:effectLst/>
                <a:latin typeface="+mn-lt"/>
                <a:ea typeface="+mn-ea"/>
                <a:cs typeface="+mn-cs"/>
              </a:rPr>
              <a:t>GeoSciML</a:t>
            </a:r>
            <a:r>
              <a:rPr lang="en-US" sz="1200" kern="1200" dirty="0" smtClean="0">
                <a:solidFill>
                  <a:schemeClr val="tx1"/>
                </a:solidFill>
                <a:effectLst/>
                <a:latin typeface="+mn-lt"/>
                <a:ea typeface="+mn-ea"/>
                <a:cs typeface="+mn-cs"/>
              </a:rPr>
              <a:t>), and others. Although this content model is still under review, USGIN provides a content model validation tool to verify appropriate data formatting and content. Any corrections highlighted by the validator were made prior to the final step, registration of the samples.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USGIN Content Model fields</a:t>
            </a:r>
            <a:r>
              <a:rPr lang="en-US" baseline="0" dirty="0" smtClean="0"/>
              <a:t> populated through the GSA workflow </a:t>
            </a:r>
            <a:endParaRPr lang="en-US" dirty="0" smtClean="0"/>
          </a:p>
          <a:p>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11</a:t>
            </a:fld>
            <a:endParaRPr lang="en-US"/>
          </a:p>
        </p:txBody>
      </p:sp>
    </p:spTree>
    <p:extLst>
      <p:ext uri="{BB962C8B-B14F-4D97-AF65-F5344CB8AC3E}">
        <p14:creationId xmlns:p14="http://schemas.microsoft.com/office/powerpoint/2010/main" val="3177216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USGIN Physical Samples content model includes the information necessary for SESAR registration (e.g., Figures 7-8). SESAR operates the registry that distributes the International </a:t>
            </a:r>
            <a:r>
              <a:rPr lang="en-US" dirty="0" err="1" smtClean="0"/>
              <a:t>GeoSample</a:t>
            </a:r>
            <a:r>
              <a:rPr lang="en-US" dirty="0" smtClean="0"/>
              <a:t> Number (IGSN). The IGSN is a 9-digit alphanumeric code that is assigned to specimens and related sampling features such as drill holes or wells to ensure their unique identification and unambiguous referencing of data generated by the study of samples. SESAR catalogs and preserves sample metadata profiles and then provides access to the sample catalog via search. </a:t>
            </a:r>
            <a:r>
              <a:rPr lang="en-US" sz="1200" kern="1200" dirty="0" smtClean="0">
                <a:solidFill>
                  <a:schemeClr val="tx1"/>
                </a:solidFill>
                <a:effectLst/>
                <a:latin typeface="+mn-lt"/>
                <a:ea typeface="+mn-ea"/>
                <a:cs typeface="+mn-cs"/>
              </a:rPr>
              <a:t>SESAR allows for batch registration of samples, a clear need for the GSA when we are ultimately looking at hundreds of thousands of potential registrations. Through SESAR’s web interface, a batch file template can be generated (Figure 9). Once the necessary information is entered into the template (Figure 10), a simple process of copying from the USGIN content model, the samples can be registered. SESAR will then respond with the IGSNs of the samples once they are registered. </a:t>
            </a:r>
            <a:endParaRPr lang="en-US" dirty="0" smtClean="0"/>
          </a:p>
          <a:p>
            <a:endParaRPr lang="en-US" dirty="0" smtClean="0"/>
          </a:p>
          <a:p>
            <a:endParaRPr lang="en-US" dirty="0" smtClean="0"/>
          </a:p>
          <a:p>
            <a:r>
              <a:rPr lang="en-US" dirty="0" smtClean="0"/>
              <a:t>By </a:t>
            </a:r>
            <a:r>
              <a:rPr lang="en-US" dirty="0" smtClean="0"/>
              <a:t>making the legacy data rescue and preservation process as simple as possible through the development of template workflows, such as that presented here, personnel are more likely to adopt and adhere to standards. Template workflows also simplify training of additional personnel to assist in the registration process. Ultimately this increases data and metadata exposure and interoperability.</a:t>
            </a:r>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12</a:t>
            </a:fld>
            <a:endParaRPr lang="en-US"/>
          </a:p>
        </p:txBody>
      </p:sp>
    </p:spTree>
    <p:extLst>
      <p:ext uri="{BB962C8B-B14F-4D97-AF65-F5344CB8AC3E}">
        <p14:creationId xmlns:p14="http://schemas.microsoft.com/office/powerpoint/2010/main" val="647563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USGIN Physical Samples content model includes the information necessary for SESAR registration (e.g., Figures 7-8). SESAR operates the registry that distributes the International </a:t>
            </a:r>
            <a:r>
              <a:rPr lang="en-US" dirty="0" err="1" smtClean="0"/>
              <a:t>GeoSample</a:t>
            </a:r>
            <a:r>
              <a:rPr lang="en-US" dirty="0" smtClean="0"/>
              <a:t> Number (IGSN). The IGSN is a 9-digit alphanumeric code that is assigned to specimens and related sampling features such as drill holes or wells to ensure their unique identification and unambiguous referencing of data generated by the study of samples. SESAR catalogs and preserves sample metadata profiles and then provides access to the sample catalog via search. </a:t>
            </a:r>
            <a:r>
              <a:rPr lang="en-US" sz="1200" kern="1200" dirty="0" smtClean="0">
                <a:solidFill>
                  <a:schemeClr val="tx1"/>
                </a:solidFill>
                <a:effectLst/>
                <a:latin typeface="+mn-lt"/>
                <a:ea typeface="+mn-ea"/>
                <a:cs typeface="+mn-cs"/>
              </a:rPr>
              <a:t>SESAR allows for batch registration of samples, a clear need for the GSA when we are ultimately looking at hundreds of thousands of potential registrations. Through SESAR’s web interface, a batch file template can be generated (Figure 9). Once the necessary information is entered into the template (Figure 10), a simple process of copying from the USGIN content model, the samples can be registered. SESAR will then respond with the IGSNs of the samples once they are registered. </a:t>
            </a:r>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13</a:t>
            </a:fld>
            <a:endParaRPr lang="en-US"/>
          </a:p>
        </p:txBody>
      </p:sp>
    </p:spTree>
    <p:extLst>
      <p:ext uri="{BB962C8B-B14F-4D97-AF65-F5344CB8AC3E}">
        <p14:creationId xmlns:p14="http://schemas.microsoft.com/office/powerpoint/2010/main" val="1742250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Version Control (e.g., </a:t>
            </a:r>
            <a:r>
              <a:rPr lang="en-US" dirty="0" err="1" smtClean="0"/>
              <a:t>Git</a:t>
            </a:r>
            <a:r>
              <a:rPr lang="en-US" dirty="0" smtClean="0"/>
              <a:t>) or similar</a:t>
            </a:r>
          </a:p>
          <a:p>
            <a:r>
              <a:rPr lang="en-US" dirty="0" smtClean="0"/>
              <a:t>Build on existing standards – USGIN, </a:t>
            </a:r>
            <a:r>
              <a:rPr lang="en-US" dirty="0" err="1" smtClean="0"/>
              <a:t>OneGeology</a:t>
            </a:r>
            <a:r>
              <a:rPr lang="en-US" dirty="0" smtClean="0"/>
              <a:t>, </a:t>
            </a:r>
            <a:r>
              <a:rPr lang="en-US" dirty="0" err="1" smtClean="0"/>
              <a:t>etc</a:t>
            </a:r>
            <a:endParaRPr lang="en-US" dirty="0" smtClean="0"/>
          </a:p>
          <a:p>
            <a:r>
              <a:rPr lang="en-US" dirty="0" smtClean="0"/>
              <a:t>Develop a workflow – iterative process to refine</a:t>
            </a:r>
          </a:p>
          <a:p>
            <a:r>
              <a:rPr lang="en-US" dirty="0" smtClean="0"/>
              <a:t>Involve current data holder as well as those not as familiar with the information – current archivist</a:t>
            </a:r>
            <a:r>
              <a:rPr lang="en-US" baseline="0" dirty="0" smtClean="0"/>
              <a:t> checks for accuracy, others check for usability</a:t>
            </a:r>
            <a:endParaRPr lang="en-US" dirty="0" smtClean="0"/>
          </a:p>
          <a:p>
            <a:r>
              <a:rPr lang="en-US" dirty="0" smtClean="0"/>
              <a:t>Register your samples and data – thus, people can FIND the</a:t>
            </a:r>
            <a:r>
              <a:rPr lang="en-US" baseline="0" dirty="0" smtClean="0"/>
              <a:t> information and use it =&gt; becomes VALUABLE</a:t>
            </a:r>
            <a:endParaRPr lang="en-US" dirty="0" smtClean="0"/>
          </a:p>
          <a:p>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14</a:t>
            </a:fld>
            <a:endParaRPr lang="en-US"/>
          </a:p>
        </p:txBody>
      </p:sp>
    </p:spTree>
    <p:extLst>
      <p:ext uri="{BB962C8B-B14F-4D97-AF65-F5344CB8AC3E}">
        <p14:creationId xmlns:p14="http://schemas.microsoft.com/office/powerpoint/2010/main" val="937478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A2A93E-DA0B-B049-8DDD-95DDE3F09CD6}" type="slidenum">
              <a:rPr lang="en-US" smtClean="0"/>
              <a:t>15</a:t>
            </a:fld>
            <a:endParaRPr lang="en-US"/>
          </a:p>
        </p:txBody>
      </p:sp>
    </p:spTree>
    <p:extLst>
      <p:ext uri="{BB962C8B-B14F-4D97-AF65-F5344CB8AC3E}">
        <p14:creationId xmlns:p14="http://schemas.microsoft.com/office/powerpoint/2010/main" val="940486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step in our process was at first look an easy one – gather the relevant records about the thin sections and photomicrographs. However, when the researcher was approached, he realized he had multiple versions of the spreadsheets he had been using. Even though the files had time and date stamps, information in the newer files was not always the most accurate. Some information captured in an older file was not present in the newer files, although it was not obsolete. It became obvious that multiple files had been developed and modified concurrently. This resulted in many hours spent sifting through the files line by line to compare the information recorded, and then to verify as best as possible the most accurate information.</a:t>
            </a:r>
          </a:p>
          <a:p>
            <a:r>
              <a:rPr lang="en-US" sz="1200" kern="1200" dirty="0" smtClean="0">
                <a:solidFill>
                  <a:schemeClr val="tx1"/>
                </a:solidFill>
                <a:effectLst/>
                <a:latin typeface="+mn-lt"/>
                <a:ea typeface="+mn-ea"/>
                <a:cs typeface="+mn-cs"/>
              </a:rPr>
              <a:t>We next examined the information contained within those spreadsheets to pull out the relevant metadata. This led to the discovery of several idiosyncrasies in the recordkeeping, such as inconsistent or unclear use of abbreviations as well as notations such as “same as previous” which could prove disingenuous if records were re-sorted, otherwise moved, or even deleted. Additionally, multiple categories of information (e.g., lithology, sedimentary structures) were recorded within a single cell. Recording of methodology was also inconsistent to non-existent, although as the original researcher was available, much of this information could be reconstructed from his other notes.</a:t>
            </a:r>
          </a:p>
          <a:p>
            <a:r>
              <a:rPr lang="en-US" sz="1200" kern="1200" dirty="0" smtClean="0">
                <a:solidFill>
                  <a:schemeClr val="tx1"/>
                </a:solidFill>
                <a:effectLst/>
                <a:latin typeface="+mn-lt"/>
                <a:ea typeface="+mn-ea"/>
                <a:cs typeface="+mn-cs"/>
              </a:rPr>
              <a:t>Semi-automated workflows were developed to aid in this “translation” process. Abbreviations were replaced with full text or standardized. Information grouped together was split into individual categories. Metadata that were gathered from the NGDS project (e.g., related to well header) could be matched with child items (e.g., Figures 6-7).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Well header metadata gathered for the NGDS project (upper) could be matched to child items (lower) based on the OGB permit number (GSAPER:624, in this instance, highlighted). The parent </a:t>
            </a:r>
            <a:r>
              <a:rPr lang="en-US" dirty="0" err="1" smtClean="0"/>
              <a:t>HeaderURI</a:t>
            </a:r>
            <a:r>
              <a:rPr lang="en-US" dirty="0" smtClean="0"/>
              <a:t> becomes the </a:t>
            </a:r>
            <a:r>
              <a:rPr lang="en-US" dirty="0" err="1" smtClean="0"/>
              <a:t>ParentSpecimenURI</a:t>
            </a:r>
            <a:r>
              <a:rPr lang="en-US" dirty="0" smtClean="0"/>
              <a:t> (blue boxes), the </a:t>
            </a:r>
            <a:r>
              <a:rPr lang="en-US" dirty="0" err="1" smtClean="0"/>
              <a:t>APINo</a:t>
            </a:r>
            <a:r>
              <a:rPr lang="en-US" dirty="0" smtClean="0"/>
              <a:t> maps to </a:t>
            </a:r>
            <a:r>
              <a:rPr lang="en-US" dirty="0" err="1" smtClean="0"/>
              <a:t>SamplingFeatureURI</a:t>
            </a:r>
            <a:r>
              <a:rPr lang="en-US" dirty="0" smtClean="0"/>
              <a:t> (green boxes), and the parent locations map to the child locations (red boxes). URI – unique record identifier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2A93E-DA0B-B049-8DDD-95DDE3F09CD6}" type="slidenum">
              <a:rPr lang="en-US" smtClean="0"/>
              <a:t>16</a:t>
            </a:fld>
            <a:endParaRPr lang="en-US"/>
          </a:p>
        </p:txBody>
      </p:sp>
    </p:spTree>
    <p:extLst>
      <p:ext uri="{BB962C8B-B14F-4D97-AF65-F5344CB8AC3E}">
        <p14:creationId xmlns:p14="http://schemas.microsoft.com/office/powerpoint/2010/main" val="2887847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USGIN Physical Samples content model includes the information necessary for SESAR registration (e.g., Figures 7-8). SESAR operates the registry that distributes the International </a:t>
            </a:r>
            <a:r>
              <a:rPr lang="en-US" dirty="0" err="1" smtClean="0"/>
              <a:t>GeoSample</a:t>
            </a:r>
            <a:r>
              <a:rPr lang="en-US" dirty="0" smtClean="0"/>
              <a:t> Number (IGSN). The IGSN is a 9-digit alphanumeric code that is assigned to specimens and related sampling features such as drill holes or wells to ensure their unique identification and unambiguous referencing of data generated by the study of samples. SESAR catalogs and preserves sample metadata profiles and then provides access to the sample catalog via search. </a:t>
            </a:r>
            <a:r>
              <a:rPr lang="en-US" sz="1200" kern="1200" dirty="0" smtClean="0">
                <a:solidFill>
                  <a:schemeClr val="tx1"/>
                </a:solidFill>
                <a:effectLst/>
                <a:latin typeface="+mn-lt"/>
                <a:ea typeface="+mn-ea"/>
                <a:cs typeface="+mn-cs"/>
              </a:rPr>
              <a:t>SESAR allows for batch registration of samples, a clear need for the GSA when we are ultimately looking at hundreds of thousands of potential registrations. Through SESAR’s web interface, a batch file template can be generated (Figure 9). Once the necessary information is entered into the template (Figure 10), a simple process of copying from the USGIN content model, the samples can be registered. SESAR will then respond with the IGSNs of the samples once they are registered. </a:t>
            </a:r>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17</a:t>
            </a:fld>
            <a:endParaRPr lang="en-US"/>
          </a:p>
        </p:txBody>
      </p:sp>
    </p:spTree>
    <p:extLst>
      <p:ext uri="{BB962C8B-B14F-4D97-AF65-F5344CB8AC3E}">
        <p14:creationId xmlns:p14="http://schemas.microsoft.com/office/powerpoint/2010/main" val="174225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USGIN Physical Samples content model includes the information necessary for SESAR registration (e.g., Figures 7-8). SESAR operates the registry that distributes the International </a:t>
            </a:r>
            <a:r>
              <a:rPr lang="en-US" dirty="0" err="1" smtClean="0"/>
              <a:t>GeoSample</a:t>
            </a:r>
            <a:r>
              <a:rPr lang="en-US" dirty="0" smtClean="0"/>
              <a:t> Number (IGSN). The IGSN is a 9-digit alphanumeric code that is assigned to specimens and related sampling features such as drill holes or wells to ensure their unique identification and unambiguous referencing of data generated by the study of samples. SESAR catalogs and preserves sample metadata profiles and then provides access to the sample catalog via search. </a:t>
            </a:r>
            <a:r>
              <a:rPr lang="en-US" sz="1200" kern="1200" dirty="0" smtClean="0">
                <a:solidFill>
                  <a:schemeClr val="tx1"/>
                </a:solidFill>
                <a:effectLst/>
                <a:latin typeface="+mn-lt"/>
                <a:ea typeface="+mn-ea"/>
                <a:cs typeface="+mn-cs"/>
              </a:rPr>
              <a:t>SESAR allows for batch registration of samples, a clear need for the GSA when we are ultimately looking at hundreds of thousands of potential registrations. Through SESAR’s web interface, a batch file template can be generated (Figure 9). Once the necessary information is entered into the template (Figure 10), a simple process of copying from the USGIN content model, the samples can be registered. SESAR will then respond with the IGSNs of the samples once they are registered. </a:t>
            </a:r>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18</a:t>
            </a:fld>
            <a:endParaRPr lang="en-US"/>
          </a:p>
        </p:txBody>
      </p:sp>
    </p:spTree>
    <p:extLst>
      <p:ext uri="{BB962C8B-B14F-4D97-AF65-F5344CB8AC3E}">
        <p14:creationId xmlns:p14="http://schemas.microsoft.com/office/powerpoint/2010/main" val="174225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examples:</a:t>
            </a:r>
          </a:p>
          <a:p>
            <a:endParaRPr lang="en-US" dirty="0" smtClean="0"/>
          </a:p>
          <a:p>
            <a:pPr marL="228600" indent="-228600">
              <a:buAutoNum type="arabicParenR"/>
            </a:pPr>
            <a:r>
              <a:rPr lang="en-US" dirty="0" smtClean="0"/>
              <a:t>DKM thin section DB</a:t>
            </a:r>
          </a:p>
          <a:p>
            <a:pPr marL="228600" indent="-228600">
              <a:buAutoNum type="arabicParenR"/>
            </a:pPr>
            <a:r>
              <a:rPr lang="en-US" dirty="0" smtClean="0"/>
              <a:t>Recovery after Lewis’ death</a:t>
            </a:r>
          </a:p>
          <a:p>
            <a:pPr marL="228600" indent="-228600">
              <a:buAutoNum type="arabicParen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2</a:t>
            </a:fld>
            <a:endParaRPr lang="en-US"/>
          </a:p>
        </p:txBody>
      </p:sp>
    </p:spTree>
    <p:extLst>
      <p:ext uri="{BB962C8B-B14F-4D97-AF65-F5344CB8AC3E}">
        <p14:creationId xmlns:p14="http://schemas.microsoft.com/office/powerpoint/2010/main" val="141048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including: </a:t>
            </a:r>
          </a:p>
          <a:p>
            <a:r>
              <a:rPr lang="en-US" dirty="0" smtClean="0"/>
              <a:t>Geophysical well logs </a:t>
            </a:r>
          </a:p>
          <a:p>
            <a:r>
              <a:rPr lang="en-US" dirty="0" smtClean="0"/>
              <a:t>Cores, cuttings, and other physical samples, sometimes with descriptions</a:t>
            </a:r>
          </a:p>
          <a:p>
            <a:r>
              <a:rPr lang="en-US" dirty="0" smtClean="0"/>
              <a:t>Fluid production and injection information from oil and gas wells</a:t>
            </a:r>
          </a:p>
          <a:p>
            <a:r>
              <a:rPr lang="en-US" dirty="0" smtClean="0"/>
              <a:t>Geologic maps</a:t>
            </a:r>
          </a:p>
          <a:p>
            <a:endParaRPr lang="en-US" dirty="0" smtClean="0"/>
          </a:p>
          <a:p>
            <a:r>
              <a:rPr lang="en-US" dirty="0" smtClean="0"/>
              <a:t>As with many agencies, GSA/OGB has challenges:</a:t>
            </a:r>
          </a:p>
          <a:p>
            <a:pPr marL="171450" indent="-171450">
              <a:buFont typeface="Arial"/>
              <a:buChar char="•"/>
            </a:pPr>
            <a:r>
              <a:rPr lang="en-US" dirty="0" smtClean="0"/>
              <a:t>Data discoverability often difficult</a:t>
            </a:r>
          </a:p>
          <a:p>
            <a:pPr marL="171450" indent="-171450">
              <a:buFont typeface="Arial"/>
              <a:buChar char="•"/>
            </a:pPr>
            <a:r>
              <a:rPr lang="en-US" dirty="0" smtClean="0"/>
              <a:t>Much of the available information was analog</a:t>
            </a:r>
          </a:p>
          <a:p>
            <a:pPr marL="171450" indent="-171450">
              <a:buFont typeface="Arial"/>
              <a:buChar char="•"/>
            </a:pPr>
            <a:r>
              <a:rPr lang="en-US" dirty="0" smtClean="0"/>
              <a:t>Even digital data was not always “machine-readable”</a:t>
            </a:r>
          </a:p>
          <a:p>
            <a:pPr marL="171450" indent="-171450">
              <a:buFont typeface="Arial"/>
              <a:buChar char="•"/>
            </a:pPr>
            <a:r>
              <a:rPr lang="en-US" dirty="0" smtClean="0"/>
              <a:t>Lack of standardization and documentation of data and metadata</a:t>
            </a:r>
          </a:p>
          <a:p>
            <a:pPr marL="171450" indent="-171450">
              <a:buFont typeface="Arial"/>
              <a:buChar char="•"/>
            </a:pPr>
            <a:r>
              <a:rPr lang="en-US" dirty="0" smtClean="0"/>
              <a:t>Provenance and quality often poor or unknown</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3</a:t>
            </a:fld>
            <a:endParaRPr lang="en-US"/>
          </a:p>
        </p:txBody>
      </p:sp>
    </p:spTree>
    <p:extLst>
      <p:ext uri="{BB962C8B-B14F-4D97-AF65-F5344CB8AC3E}">
        <p14:creationId xmlns:p14="http://schemas.microsoft.com/office/powerpoint/2010/main" val="2133681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NGGDPP –</a:t>
            </a:r>
          </a:p>
          <a:p>
            <a:pPr marL="171450" indent="-171450">
              <a:buFont typeface="Arial"/>
              <a:buChar char="•"/>
            </a:pPr>
            <a:r>
              <a:rPr lang="en-US" dirty="0" smtClean="0"/>
              <a:t>Since 2007</a:t>
            </a:r>
          </a:p>
          <a:p>
            <a:pPr marL="171450" indent="-171450">
              <a:buFont typeface="Arial"/>
              <a:buChar char="•"/>
            </a:pPr>
            <a:r>
              <a:rPr lang="en-US" dirty="0" smtClean="0"/>
              <a:t>&gt;36,000 metadata records uploaded</a:t>
            </a:r>
          </a:p>
          <a:p>
            <a:pPr marL="171450" indent="-171450">
              <a:buFont typeface="Arial"/>
              <a:buChar char="•"/>
            </a:pPr>
            <a:r>
              <a:rPr lang="en-US" dirty="0" smtClean="0"/>
              <a:t>Capturing</a:t>
            </a:r>
            <a:r>
              <a:rPr lang="en-US" baseline="0" dirty="0" smtClean="0"/>
              <a:t> info for &gt;100,000 individual fossil specimens</a:t>
            </a:r>
          </a:p>
          <a:p>
            <a:pPr marL="171450" indent="-171450">
              <a:buFont typeface="Arial"/>
              <a:buChar char="•"/>
            </a:pPr>
            <a:r>
              <a:rPr lang="en-US" baseline="0" dirty="0" smtClean="0"/>
              <a:t>Also includes geologic maps, oil and gas well cores, geologic cuttings, thin sections, and other physical samples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NGDS allowed GSA to generate large quantities of digitally preserved data in a standardized format</a:t>
            </a:r>
          </a:p>
          <a:p>
            <a:pPr marL="171450" indent="-171450">
              <a:buFont typeface="Arial"/>
              <a:buChar char="•"/>
            </a:pPr>
            <a:endParaRPr lang="en-US" baseline="0" dirty="0" smtClean="0"/>
          </a:p>
          <a:p>
            <a:pPr marL="0" indent="0">
              <a:buFont typeface="Arial"/>
              <a:buNone/>
            </a:pPr>
            <a:r>
              <a:rPr lang="en-US" baseline="0" dirty="0" smtClean="0"/>
              <a:t>NGDS</a:t>
            </a:r>
          </a:p>
          <a:p>
            <a:pPr marL="171450" indent="-171450">
              <a:buFont typeface="Arial"/>
              <a:buChar char="•"/>
            </a:pPr>
            <a:r>
              <a:rPr lang="en-US" baseline="0" dirty="0" smtClean="0"/>
              <a:t>Project ran from 2010-2013</a:t>
            </a:r>
          </a:p>
          <a:p>
            <a:pPr marL="171450" indent="-171450">
              <a:buFont typeface="Arial"/>
              <a:buChar char="•"/>
            </a:pPr>
            <a:r>
              <a:rPr lang="en-US" baseline="0" dirty="0" smtClean="0"/>
              <a:t>Included</a:t>
            </a:r>
          </a:p>
          <a:p>
            <a:pPr marL="628650" lvl="1" indent="-171450">
              <a:buFont typeface="Arial"/>
              <a:buChar char="•"/>
            </a:pPr>
            <a:r>
              <a:rPr lang="en-US" baseline="0" dirty="0" smtClean="0"/>
              <a:t>Geo map with metadata in </a:t>
            </a:r>
            <a:r>
              <a:rPr lang="en-US" baseline="0" dirty="0" err="1" smtClean="0"/>
              <a:t>OneGeology</a:t>
            </a:r>
            <a:r>
              <a:rPr lang="en-US" baseline="0" dirty="0" smtClean="0"/>
              <a:t> schema</a:t>
            </a:r>
          </a:p>
          <a:p>
            <a:pPr marL="628650" lvl="1" indent="-171450">
              <a:buFont typeface="Arial"/>
              <a:buChar char="•"/>
            </a:pPr>
            <a:r>
              <a:rPr lang="en-US" baseline="0" dirty="0" smtClean="0"/>
              <a:t>Well Headers, &gt;9,000</a:t>
            </a:r>
          </a:p>
          <a:p>
            <a:pPr marL="628650" lvl="1" indent="-171450">
              <a:buFont typeface="Arial"/>
              <a:buChar char="•"/>
            </a:pPr>
            <a:r>
              <a:rPr lang="en-US" baseline="0" dirty="0" smtClean="0"/>
              <a:t>Well Log metadata, &gt;10,000</a:t>
            </a:r>
          </a:p>
          <a:p>
            <a:pPr marL="628650" lvl="1" indent="-171450">
              <a:buFont typeface="Arial"/>
              <a:buChar char="•"/>
            </a:pPr>
            <a:r>
              <a:rPr lang="en-US" baseline="0" dirty="0" smtClean="0"/>
              <a:t>BHT metadata, &gt;11,000</a:t>
            </a:r>
          </a:p>
          <a:p>
            <a:pPr marL="628650" lvl="1" indent="-171450">
              <a:buFont typeface="Arial"/>
              <a:buChar char="•"/>
            </a:pPr>
            <a:r>
              <a:rPr lang="en-US" baseline="0" dirty="0" smtClean="0"/>
              <a:t>Faults 297</a:t>
            </a:r>
          </a:p>
          <a:p>
            <a:pPr marL="628650" lvl="1" indent="-171450">
              <a:buFont typeface="Arial"/>
              <a:buChar char="•"/>
            </a:pPr>
            <a:r>
              <a:rPr lang="en-US" baseline="0" dirty="0" err="1" smtClean="0"/>
              <a:t>Lithologic</a:t>
            </a:r>
            <a:r>
              <a:rPr lang="en-US" baseline="0" dirty="0" smtClean="0"/>
              <a:t> interval metadata 4,719</a:t>
            </a:r>
          </a:p>
          <a:p>
            <a:pPr marL="171450" indent="-171450">
              <a:buFont typeface="Arial"/>
              <a:buChar char="•"/>
            </a:pPr>
            <a:endParaRPr lang="en-US" baseline="0" dirty="0" smtClean="0"/>
          </a:p>
          <a:p>
            <a:pPr marL="0" indent="0">
              <a:buFont typeface="Arial"/>
              <a:buNone/>
            </a:pPr>
            <a:r>
              <a:rPr lang="en-US" baseline="0" dirty="0" smtClean="0"/>
              <a:t>Through both of these projects, GSA personnel became familiar with schemas, schema-mapping, and processes to streamline metadata rescue</a:t>
            </a:r>
          </a:p>
        </p:txBody>
      </p:sp>
      <p:sp>
        <p:nvSpPr>
          <p:cNvPr id="4" name="Slide Number Placeholder 3"/>
          <p:cNvSpPr>
            <a:spLocks noGrp="1"/>
          </p:cNvSpPr>
          <p:nvPr>
            <p:ph type="sldNum" sz="quarter" idx="10"/>
          </p:nvPr>
        </p:nvSpPr>
        <p:spPr/>
        <p:txBody>
          <a:bodyPr/>
          <a:lstStyle/>
          <a:p>
            <a:fld id="{0BA2A93E-DA0B-B049-8DDD-95DDE3F09CD6}" type="slidenum">
              <a:rPr lang="en-US" smtClean="0"/>
              <a:t>4</a:t>
            </a:fld>
            <a:endParaRPr lang="en-US"/>
          </a:p>
        </p:txBody>
      </p:sp>
    </p:spTree>
    <p:extLst>
      <p:ext uri="{BB962C8B-B14F-4D97-AF65-F5344CB8AC3E}">
        <p14:creationId xmlns:p14="http://schemas.microsoft.com/office/powerpoint/2010/main" val="262780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Much of the physical sample collection structure at the GSA and OGB can be broken down into parent-child relationships.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aids in creating linked records. Well header information was recorded/</a:t>
            </a:r>
            <a:r>
              <a:rPr lang="en-US" sz="1200" kern="1200" baseline="0" dirty="0" err="1" smtClean="0">
                <a:solidFill>
                  <a:schemeClr val="tx1"/>
                </a:solidFill>
                <a:effectLst/>
                <a:latin typeface="+mn-lt"/>
                <a:ea typeface="+mn-ea"/>
                <a:cs typeface="+mn-cs"/>
              </a:rPr>
              <a:t>QC’d</a:t>
            </a:r>
            <a:r>
              <a:rPr lang="en-US" sz="1200" kern="1200" baseline="0" dirty="0" smtClean="0">
                <a:solidFill>
                  <a:schemeClr val="tx1"/>
                </a:solidFill>
                <a:effectLst/>
                <a:latin typeface="+mn-lt"/>
                <a:ea typeface="+mn-ea"/>
                <a:cs typeface="+mn-cs"/>
              </a:rPr>
              <a:t> through NGDS, some through NGGDPP (including core info).</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Moving forward, can build on these links to reduce duplicate effort.</a:t>
            </a:r>
          </a:p>
          <a:p>
            <a:endParaRPr lang="en-US" dirty="0" smtClean="0"/>
          </a:p>
          <a:p>
            <a:r>
              <a:rPr lang="en-US" dirty="0" smtClean="0"/>
              <a:t>As part of its mandate to regulate the petroleum industry in Alabama, the OGB requires that companies drilling oil and gas wells in the state provide the GSA with a share of any well samples collected, as well as copies of any geophysical well logs or other testing undertaken. The OGB stores and maintains the geophysical well logs and other documentation, while the GSA stores and maintains the cores and cuttings in its core and sample warehouse. The parent object in the collection is typically the permitted oil and gas well, with all other information tied back to the well.</a:t>
            </a:r>
          </a:p>
          <a:p>
            <a:r>
              <a:rPr lang="en-US" dirty="0" smtClean="0"/>
              <a:t>A large amount of other data at the GSA not directly related to oil and gas development, yet still associated with a permitted well, has been held or maintained by individual researchers. Access then is limited to those with the prior knowledge of what researcher to question about the availability of these data. Other challenges arise due to researchers’ individual record-keeping methodology, e.g., use a unique notation system, failure to record information that others may need to understand the work. When the individual is no longer available, the data and objects may therefore become useless. Often, then, it becomes difficult or impossible to regain the information necessary to make that data useful to another researcher.</a:t>
            </a:r>
          </a:p>
          <a:p>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5</a:t>
            </a:fld>
            <a:endParaRPr lang="en-US"/>
          </a:p>
        </p:txBody>
      </p:sp>
    </p:spTree>
    <p:extLst>
      <p:ext uri="{BB962C8B-B14F-4D97-AF65-F5344CB8AC3E}">
        <p14:creationId xmlns:p14="http://schemas.microsoft.com/office/powerpoint/2010/main" val="225599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GSA recently confronted this issue with the sudden death of our long-time core warehouse manager. As the warehouse filled, cores had to be shifted and relocated. The new locations were not always recorded, as the locations could be temporary until a more logical permanent location was determined. The manager had kept a “mental map” of some core locations. While he had always been able to locate these items immediately, others did not have his knowledge and thus could not replicate his work. Following his death, GSA personnel spent significant time determining physical locations of items to make up for that lack of knowledge. The GSA is actively working to prevent this sort of incident with other collections. </a:t>
            </a:r>
          </a:p>
          <a:p>
            <a:endParaRPr lang="en-US" dirty="0" smtClean="0"/>
          </a:p>
          <a:p>
            <a:r>
              <a:rPr lang="en-US" dirty="0" smtClean="0"/>
              <a:t>For example, information was maintained in several different spreadsheets.</a:t>
            </a:r>
            <a:r>
              <a:rPr lang="en-US" baseline="0" dirty="0" smtClean="0"/>
              <a:t> These documents contained distinct AND overlapping information. Determination of canonical files/records is a time consuming process.</a:t>
            </a:r>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6</a:t>
            </a:fld>
            <a:endParaRPr lang="en-US"/>
          </a:p>
        </p:txBody>
      </p:sp>
    </p:spTree>
    <p:extLst>
      <p:ext uri="{BB962C8B-B14F-4D97-AF65-F5344CB8AC3E}">
        <p14:creationId xmlns:p14="http://schemas.microsoft.com/office/powerpoint/2010/main" val="4022326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DKM Thin Section DB –</a:t>
            </a:r>
          </a:p>
          <a:p>
            <a:endParaRPr lang="en-US" dirty="0" smtClean="0"/>
          </a:p>
          <a:p>
            <a:r>
              <a:rPr lang="en-US" sz="1200" kern="1200" dirty="0" smtClean="0">
                <a:solidFill>
                  <a:schemeClr val="tx1"/>
                </a:solidFill>
                <a:effectLst/>
                <a:latin typeface="+mn-lt"/>
                <a:ea typeface="+mn-ea"/>
                <a:cs typeface="+mn-cs"/>
              </a:rPr>
              <a:t>We’ve been keeping track</a:t>
            </a:r>
            <a:r>
              <a:rPr lang="en-US" sz="1200" kern="1200" baseline="0" dirty="0" smtClean="0">
                <a:solidFill>
                  <a:schemeClr val="tx1"/>
                </a:solidFill>
                <a:effectLst/>
                <a:latin typeface="+mn-lt"/>
                <a:ea typeface="+mn-ea"/>
                <a:cs typeface="+mn-cs"/>
              </a:rPr>
              <a:t> of TS with a basic spread sheet, with no way to cross reference data. Each person had their own way of doing things, of recording information.</a:t>
            </a:r>
            <a:endParaRPr lang="en-US" sz="1200" kern="1200" dirty="0" smtClean="0">
              <a:solidFill>
                <a:schemeClr val="tx1"/>
              </a:solidFill>
              <a:effectLst/>
              <a:latin typeface="+mn-lt"/>
              <a:ea typeface="+mn-ea"/>
              <a:cs typeface="+mn-cs"/>
            </a:endParaRPr>
          </a:p>
          <a:p>
            <a:endParaRPr lang="en-US" dirty="0" smtClean="0">
              <a:effectLst/>
            </a:endParaRPr>
          </a:p>
          <a:p>
            <a:r>
              <a:rPr lang="en-US" dirty="0" smtClean="0"/>
              <a:t>Old “database” – single spreadsheet.</a:t>
            </a:r>
            <a:r>
              <a:rPr lang="en-US" baseline="0" dirty="0" smtClean="0"/>
              <a:t> Inconsistencies with measurement reporting (e.g., depths sometimes reported in full, sometimes as range, sometimes as final digits in range). Some TS had NO depth, or unknown what notation meant. It only got worse when you look at the records for photos for these TS</a:t>
            </a:r>
          </a:p>
          <a:p>
            <a:endParaRPr lang="en-US" baseline="0" dirty="0" smtClean="0"/>
          </a:p>
          <a:p>
            <a:r>
              <a:rPr lang="en-US" baseline="0" dirty="0" smtClean="0"/>
              <a:t>Top – TS record. Note depths are recorded inconsistently.</a:t>
            </a:r>
          </a:p>
          <a:p>
            <a:r>
              <a:rPr lang="en-US" baseline="0" dirty="0" smtClean="0"/>
              <a:t>Bottom – Photomicrograph records. Note depth incompletely recorded, extensive abbreviations (not always consistent), dependency on previous info (e.g., when changing magnification).</a:t>
            </a:r>
          </a:p>
        </p:txBody>
      </p:sp>
      <p:sp>
        <p:nvSpPr>
          <p:cNvPr id="4" name="Slide Number Placeholder 3"/>
          <p:cNvSpPr>
            <a:spLocks noGrp="1"/>
          </p:cNvSpPr>
          <p:nvPr>
            <p:ph type="sldNum" sz="quarter" idx="10"/>
          </p:nvPr>
        </p:nvSpPr>
        <p:spPr/>
        <p:txBody>
          <a:bodyPr/>
          <a:lstStyle/>
          <a:p>
            <a:fld id="{E32E19C5-5C56-5044-8E9A-680D11E1FEA2}" type="slidenum">
              <a:rPr lang="en-US" smtClean="0"/>
              <a:t>7</a:t>
            </a:fld>
            <a:endParaRPr lang="en-US"/>
          </a:p>
        </p:txBody>
      </p:sp>
    </p:spTree>
    <p:extLst>
      <p:ext uri="{BB962C8B-B14F-4D97-AF65-F5344CB8AC3E}">
        <p14:creationId xmlns:p14="http://schemas.microsoft.com/office/powerpoint/2010/main" val="3448989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lack of clarity of what file should be preeminent, we suggest the use of version control. Version control is a system that records changes to a file or set of files over time so that you can recall specific versions later. </a:t>
            </a:r>
            <a:r>
              <a:rPr lang="en-US" sz="1200" kern="1200" dirty="0" smtClean="0">
                <a:solidFill>
                  <a:schemeClr val="tx1"/>
                </a:solidFill>
                <a:effectLst/>
                <a:latin typeface="+mn-lt"/>
                <a:ea typeface="+mn-ea"/>
                <a:cs typeface="+mn-cs"/>
              </a:rPr>
              <a:t>An example of a version control system is </a:t>
            </a:r>
            <a:r>
              <a:rPr lang="en-US" sz="1200" kern="1200" dirty="0" err="1" smtClean="0">
                <a:solidFill>
                  <a:schemeClr val="tx1"/>
                </a:solidFill>
                <a:effectLst/>
                <a:latin typeface="+mn-lt"/>
                <a:ea typeface="+mn-ea"/>
                <a:cs typeface="+mn-cs"/>
              </a:rPr>
              <a:t>Git</a:t>
            </a:r>
            <a:r>
              <a:rPr lang="en-US" sz="1200" kern="1200" dirty="0" smtClean="0">
                <a:solidFill>
                  <a:schemeClr val="tx1"/>
                </a:solidFill>
                <a:effectLst/>
                <a:latin typeface="+mn-lt"/>
                <a:ea typeface="+mn-ea"/>
                <a:cs typeface="+mn-cs"/>
              </a:rPr>
              <a:t>, developed by Linus Torvalds for Linux kernel development. </a:t>
            </a:r>
            <a:r>
              <a:rPr lang="en-US" sz="1200" kern="1200" dirty="0" err="1" smtClean="0">
                <a:solidFill>
                  <a:schemeClr val="tx1"/>
                </a:solidFill>
                <a:effectLst/>
                <a:latin typeface="+mn-lt"/>
                <a:ea typeface="+mn-ea"/>
                <a:cs typeface="+mn-cs"/>
              </a:rPr>
              <a:t>Git</a:t>
            </a:r>
            <a:r>
              <a:rPr lang="en-US" sz="1200" kern="1200" dirty="0" smtClean="0">
                <a:solidFill>
                  <a:schemeClr val="tx1"/>
                </a:solidFill>
                <a:effectLst/>
                <a:latin typeface="+mn-lt"/>
                <a:ea typeface="+mn-ea"/>
                <a:cs typeface="+mn-cs"/>
              </a:rPr>
              <a:t> is a distributed version control system (L) that organizes data like a set of snapshots of a mini file system – every time a project is committed (save the state of the project) in </a:t>
            </a:r>
            <a:r>
              <a:rPr lang="en-US" sz="1200" kern="1200" dirty="0" err="1" smtClean="0">
                <a:solidFill>
                  <a:schemeClr val="tx1"/>
                </a:solidFill>
                <a:effectLst/>
                <a:latin typeface="+mn-lt"/>
                <a:ea typeface="+mn-ea"/>
                <a:cs typeface="+mn-cs"/>
              </a:rPr>
              <a:t>Git</a:t>
            </a:r>
            <a:r>
              <a:rPr lang="en-US" sz="1200" kern="1200" dirty="0" smtClean="0">
                <a:solidFill>
                  <a:schemeClr val="tx1"/>
                </a:solidFill>
                <a:effectLst/>
                <a:latin typeface="+mn-lt"/>
                <a:ea typeface="+mn-ea"/>
                <a:cs typeface="+mn-cs"/>
              </a:rPr>
              <a:t>, the state of all the files is saved. If the file is unchanged, a new copy is not generated, just a link to the previous identical file</a:t>
            </a:r>
            <a:r>
              <a:rPr lang="en-US" dirty="0" smtClean="0">
                <a:effectLst/>
              </a:rPr>
              <a:t> (R)</a:t>
            </a:r>
            <a:endParaRPr lang="en-US" dirty="0" smtClean="0"/>
          </a:p>
          <a:p>
            <a:endParaRPr lang="en-US" dirty="0" smtClean="0"/>
          </a:p>
          <a:p>
            <a:r>
              <a:rPr lang="en-US" dirty="0" smtClean="0"/>
              <a:t>(L) Simple diagram of a distributed version control system such as </a:t>
            </a:r>
            <a:r>
              <a:rPr lang="en-US" dirty="0" err="1" smtClean="0"/>
              <a:t>Git</a:t>
            </a:r>
            <a:r>
              <a:rPr lang="en-US" dirty="0" smtClean="0"/>
              <a:t> (modified from Figure 1-3 from </a:t>
            </a:r>
            <a:r>
              <a:rPr lang="en-US" dirty="0" err="1" smtClean="0"/>
              <a:t>ProGit</a:t>
            </a:r>
            <a:r>
              <a:rPr lang="en-US" dirty="0" smtClean="0"/>
              <a:t> manual).</a:t>
            </a:r>
          </a:p>
          <a:p>
            <a:r>
              <a:rPr lang="en-US" dirty="0" smtClean="0"/>
              <a:t>(R) Demonstration of what changes with each version using a distributed version control system such as </a:t>
            </a:r>
            <a:r>
              <a:rPr lang="en-US" dirty="0" err="1" smtClean="0"/>
              <a:t>Git</a:t>
            </a:r>
            <a:r>
              <a:rPr lang="en-US" dirty="0" smtClean="0"/>
              <a:t> (modified from Figure 1-5 from </a:t>
            </a:r>
            <a:r>
              <a:rPr lang="en-US" dirty="0" err="1" smtClean="0"/>
              <a:t>ProGit</a:t>
            </a:r>
            <a:r>
              <a:rPr lang="en-US" dirty="0" smtClean="0"/>
              <a:t> manual).</a:t>
            </a:r>
          </a:p>
          <a:p>
            <a:endParaRPr lang="en-US" dirty="0"/>
          </a:p>
        </p:txBody>
      </p:sp>
      <p:sp>
        <p:nvSpPr>
          <p:cNvPr id="4" name="Slide Number Placeholder 3"/>
          <p:cNvSpPr>
            <a:spLocks noGrp="1"/>
          </p:cNvSpPr>
          <p:nvPr>
            <p:ph type="sldNum" sz="quarter" idx="10"/>
          </p:nvPr>
        </p:nvSpPr>
        <p:spPr/>
        <p:txBody>
          <a:bodyPr/>
          <a:lstStyle/>
          <a:p>
            <a:fld id="{0BA2A93E-DA0B-B049-8DDD-95DDE3F09CD6}" type="slidenum">
              <a:rPr lang="en-US" smtClean="0"/>
              <a:t>8</a:t>
            </a:fld>
            <a:endParaRPr lang="en-US"/>
          </a:p>
        </p:txBody>
      </p:sp>
    </p:spTree>
    <p:extLst>
      <p:ext uri="{BB962C8B-B14F-4D97-AF65-F5344CB8AC3E}">
        <p14:creationId xmlns:p14="http://schemas.microsoft.com/office/powerpoint/2010/main" val="667258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step in our process was at first look an easy one – gather the relevant records about the thin sections and photomicrographs. However, when the researcher was approached, he realized he had multiple versions of the spreadsheets he had been using. Even though the files had time and date stamps, information in the newer files was not always the most accurate. Some information captured in an older file was not present in the newer files, although it was not obsolete. It became obvious that multiple files had been developed and modified concurrently. This resulted in many hours spent sifting through the files line by line to compare the information recorded, and then to verify as best as possible the most accurate information.</a:t>
            </a:r>
          </a:p>
          <a:p>
            <a:r>
              <a:rPr lang="en-US" sz="1200" kern="1200" dirty="0" smtClean="0">
                <a:solidFill>
                  <a:schemeClr val="tx1"/>
                </a:solidFill>
                <a:effectLst/>
                <a:latin typeface="+mn-lt"/>
                <a:ea typeface="+mn-ea"/>
                <a:cs typeface="+mn-cs"/>
              </a:rPr>
              <a:t>We next examined the information contained within those spreadsheets to pull out the relevant metadata. This led to the discovery of several idiosyncrasies in the recordkeeping, such as inconsistent or unclear use of abbreviations as well as notations such as “same as previous” which could prove disingenuous if records were re-sorted, otherwise moved, or even deleted. Additionally, multiple categories of information (e.g., lithology, sedimentary structures) were recorded within a single cell. Recording of methodology was also inconsistent to non-existent, although as the original researcher was available, much of this information could be reconstructed from his other notes.</a:t>
            </a:r>
          </a:p>
          <a:p>
            <a:r>
              <a:rPr lang="en-US" sz="1200" kern="1200" dirty="0" smtClean="0">
                <a:solidFill>
                  <a:schemeClr val="tx1"/>
                </a:solidFill>
                <a:effectLst/>
                <a:latin typeface="+mn-lt"/>
                <a:ea typeface="+mn-ea"/>
                <a:cs typeface="+mn-cs"/>
              </a:rPr>
              <a:t>Semi-automated workflows were developed to aid in this “translation” process. Abbreviations were replaced with full text or standardized. Information grouped together was split into individual categories. Metadata that were gathered from the NGDS project (e.g., related to well header) could be matched with child items (e.g., Figures 6-7).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Well header metadata gathered for the NGDS project (upper) could be matched to child items (lower) based on the OGB permit number (GSAPER:624, in this instance, highlighted). The parent </a:t>
            </a:r>
            <a:r>
              <a:rPr lang="en-US" dirty="0" err="1" smtClean="0"/>
              <a:t>HeaderURI</a:t>
            </a:r>
            <a:r>
              <a:rPr lang="en-US" dirty="0" smtClean="0"/>
              <a:t> becomes the </a:t>
            </a:r>
            <a:r>
              <a:rPr lang="en-US" dirty="0" err="1" smtClean="0"/>
              <a:t>ParentSpecimenURI</a:t>
            </a:r>
            <a:r>
              <a:rPr lang="en-US" dirty="0" smtClean="0"/>
              <a:t> (blue boxes), the </a:t>
            </a:r>
            <a:r>
              <a:rPr lang="en-US" dirty="0" err="1" smtClean="0"/>
              <a:t>APINo</a:t>
            </a:r>
            <a:r>
              <a:rPr lang="en-US" dirty="0" smtClean="0"/>
              <a:t> maps to </a:t>
            </a:r>
            <a:r>
              <a:rPr lang="en-US" dirty="0" err="1" smtClean="0"/>
              <a:t>SamplingFeatureURI</a:t>
            </a:r>
            <a:r>
              <a:rPr lang="en-US" dirty="0" smtClean="0"/>
              <a:t> (green boxes), and the parent locations map to the child locations (red boxes). URI – unique record identifier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A2A93E-DA0B-B049-8DDD-95DDE3F09CD6}" type="slidenum">
              <a:rPr lang="en-US" smtClean="0"/>
              <a:t>9</a:t>
            </a:fld>
            <a:endParaRPr lang="en-US"/>
          </a:p>
        </p:txBody>
      </p:sp>
    </p:spTree>
    <p:extLst>
      <p:ext uri="{BB962C8B-B14F-4D97-AF65-F5344CB8AC3E}">
        <p14:creationId xmlns:p14="http://schemas.microsoft.com/office/powerpoint/2010/main" val="288784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706512"/>
            <a:ext cx="6487668" cy="3953101"/>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706512"/>
            <a:ext cx="6498158" cy="3121956"/>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Verdana"/>
                <a:ea typeface="+mj-ea"/>
                <a:cs typeface="Verdana"/>
              </a:defRPr>
            </a:lvl1pPr>
          </a:lstStyle>
          <a:p>
            <a:r>
              <a:rPr lang="en-US" smtClean="0"/>
              <a:t>Click to edit Master title style</a:t>
            </a:r>
            <a:endParaRPr dirty="0"/>
          </a:p>
        </p:txBody>
      </p:sp>
      <p:sp>
        <p:nvSpPr>
          <p:cNvPr id="3" name="Subtitle 2"/>
          <p:cNvSpPr>
            <a:spLocks noGrp="1"/>
          </p:cNvSpPr>
          <p:nvPr>
            <p:ph type="subTitle" idx="1"/>
          </p:nvPr>
        </p:nvSpPr>
        <p:spPr>
          <a:xfrm>
            <a:off x="1328166" y="3828468"/>
            <a:ext cx="6498159" cy="835057"/>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Verdana"/>
                <a:ea typeface="+mn-e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Footer Placeholder 3"/>
          <p:cNvSpPr>
            <a:spLocks noGrp="1"/>
          </p:cNvSpPr>
          <p:nvPr>
            <p:ph type="ftr" sz="quarter" idx="10"/>
          </p:nvPr>
        </p:nvSpPr>
        <p:spPr/>
        <p:txBody>
          <a:bodyPr/>
          <a:lstStyle/>
          <a:p>
            <a:r>
              <a:rPr lang="en-US" dirty="0" smtClean="0"/>
              <a:t>GSA 2014</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6" name="Footer Placeholder 5"/>
          <p:cNvSpPr>
            <a:spLocks noGrp="1"/>
          </p:cNvSpPr>
          <p:nvPr>
            <p:ph type="ftr" sz="quarter" idx="10"/>
          </p:nvPr>
        </p:nvSpPr>
        <p:spPr/>
        <p:txBody>
          <a:bodyPr/>
          <a:lstStyle/>
          <a:p>
            <a:r>
              <a:rPr lang="en-US" dirty="0" smtClean="0"/>
              <a:t>GSA 2014</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Footer Placeholder 2"/>
          <p:cNvSpPr>
            <a:spLocks noGrp="1"/>
          </p:cNvSpPr>
          <p:nvPr>
            <p:ph type="ftr" sz="quarter" idx="10"/>
          </p:nvPr>
        </p:nvSpPr>
        <p:spPr/>
        <p:txBody>
          <a:bodyPr/>
          <a:lstStyle/>
          <a:p>
            <a:r>
              <a:rPr lang="hr-HR" dirty="0" smtClean="0"/>
              <a:t>GSA 2014</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 Logos">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14300" y="190500"/>
            <a:ext cx="89154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259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10"/>
          </p:nvPr>
        </p:nvSpPr>
        <p:spPr/>
        <p:txBody>
          <a:bodyPr/>
          <a:lstStyle/>
          <a:p>
            <a:r>
              <a:rPr lang="en-US" dirty="0" smtClean="0"/>
              <a:t>GSA 2014</a:t>
            </a:r>
            <a:endParaRPr lang="en-US" dirty="0"/>
          </a:p>
        </p:txBody>
      </p:sp>
    </p:spTree>
    <p:extLst>
      <p:ext uri="{BB962C8B-B14F-4D97-AF65-F5344CB8AC3E}">
        <p14:creationId xmlns:p14="http://schemas.microsoft.com/office/powerpoint/2010/main" val="100090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Title 5"/>
          <p:cNvSpPr>
            <a:spLocks noGrp="1"/>
          </p:cNvSpPr>
          <p:nvPr>
            <p:ph type="title"/>
          </p:nvPr>
        </p:nvSpPr>
        <p:spPr/>
        <p:txBody>
          <a:bodyPr/>
          <a:lstStyle/>
          <a:p>
            <a:r>
              <a:rPr lang="en-US" smtClean="0"/>
              <a:t>Click to edit Master title style</a:t>
            </a:r>
            <a:endParaRPr lang="en-US" dirty="0"/>
          </a:p>
        </p:txBody>
      </p:sp>
      <p:sp>
        <p:nvSpPr>
          <p:cNvPr id="2" name="Footer Placeholder 1"/>
          <p:cNvSpPr>
            <a:spLocks noGrp="1"/>
          </p:cNvSpPr>
          <p:nvPr>
            <p:ph type="ftr" sz="quarter" idx="10"/>
          </p:nvPr>
        </p:nvSpPr>
        <p:spPr/>
        <p:txBody>
          <a:bodyPr/>
          <a:lstStyle/>
          <a:p>
            <a:r>
              <a:rPr lang="en-US" dirty="0" smtClean="0"/>
              <a:t>GSA 2014</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6" name="Footer Placeholder 5"/>
          <p:cNvSpPr>
            <a:spLocks noGrp="1"/>
          </p:cNvSpPr>
          <p:nvPr>
            <p:ph type="ftr" sz="quarter" idx="14"/>
          </p:nvPr>
        </p:nvSpPr>
        <p:spPr/>
        <p:txBody>
          <a:bodyPr/>
          <a:lstStyle/>
          <a:p>
            <a:r>
              <a:rPr lang="en-US" dirty="0" smtClean="0"/>
              <a:t>GSA 2014</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Footer Placeholder 5"/>
          <p:cNvSpPr>
            <a:spLocks noGrp="1"/>
          </p:cNvSpPr>
          <p:nvPr>
            <p:ph type="ftr" sz="quarter" idx="10"/>
          </p:nvPr>
        </p:nvSpPr>
        <p:spPr/>
        <p:txBody>
          <a:bodyPr/>
          <a:lstStyle/>
          <a:p>
            <a:r>
              <a:rPr lang="en-US" dirty="0" smtClean="0"/>
              <a:t>GSA 2014</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Footer Placeholder 6"/>
          <p:cNvSpPr>
            <a:spLocks noGrp="1"/>
          </p:cNvSpPr>
          <p:nvPr>
            <p:ph type="ftr" sz="quarter" idx="10"/>
          </p:nvPr>
        </p:nvSpPr>
        <p:spPr/>
        <p:txBody>
          <a:bodyPr/>
          <a:lstStyle/>
          <a:p>
            <a:r>
              <a:rPr lang="en-US" dirty="0" smtClean="0"/>
              <a:t>GSA 2014</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Footer Placeholder 6"/>
          <p:cNvSpPr>
            <a:spLocks noGrp="1"/>
          </p:cNvSpPr>
          <p:nvPr>
            <p:ph type="ftr" sz="quarter" idx="10"/>
          </p:nvPr>
        </p:nvSpPr>
        <p:spPr/>
        <p:txBody>
          <a:bodyPr/>
          <a:lstStyle/>
          <a:p>
            <a:r>
              <a:rPr lang="en-US" dirty="0" smtClean="0"/>
              <a:t>GSA 2014</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Only">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32569" y="222250"/>
            <a:ext cx="8678862" cy="641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1"/>
          </p:nvPr>
        </p:nvSpPr>
        <p:spPr/>
        <p:txBody>
          <a:bodyPr/>
          <a:lstStyle/>
          <a:p>
            <a:r>
              <a:rPr lang="en-US" dirty="0" smtClean="0"/>
              <a:t>GSA 2014</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GSA 2014</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549275" y="1600201"/>
            <a:ext cx="8042276" cy="383335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GSA 2014</a:t>
            </a:r>
            <a:endParaRPr lang="en-US" dirty="0"/>
          </a:p>
        </p:txBody>
      </p:sp>
      <p:pic>
        <p:nvPicPr>
          <p:cNvPr id="9" name="Picture 8" descr="GSAseal2002"/>
          <p:cNvPicPr>
            <a:picLocks noChangeAspect="1" noChangeArrowheads="1"/>
          </p:cNvPicPr>
          <p:nvPr userDrawn="1"/>
        </p:nvPicPr>
        <p:blipFill>
          <a:blip r:embed="rId14">
            <a:lum contrast="30000"/>
            <a:extLst>
              <a:ext uri="{28A0092B-C50C-407E-A947-70E740481C1C}">
                <a14:useLocalDpi xmlns:a14="http://schemas.microsoft.com/office/drawing/2010/main"/>
              </a:ext>
            </a:extLst>
          </a:blip>
          <a:srcRect/>
          <a:stretch>
            <a:fillRect/>
          </a:stretch>
        </p:blipFill>
        <p:spPr bwMode="auto">
          <a:xfrm>
            <a:off x="228600" y="5586031"/>
            <a:ext cx="1140702" cy="113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OGBseal2002"/>
          <p:cNvPicPr>
            <a:picLocks noChangeAspect="1" noChangeArrowheads="1"/>
          </p:cNvPicPr>
          <p:nvPr userDrawn="1"/>
        </p:nvPicPr>
        <p:blipFill>
          <a:blip r:embed="rId15">
            <a:lum contrast="30000"/>
            <a:extLst>
              <a:ext uri="{28A0092B-C50C-407E-A947-70E740481C1C}">
                <a14:useLocalDpi xmlns:a14="http://schemas.microsoft.com/office/drawing/2010/main"/>
              </a:ext>
            </a:extLst>
          </a:blip>
          <a:srcRect/>
          <a:stretch>
            <a:fillRect/>
          </a:stretch>
        </p:blipFill>
        <p:spPr bwMode="auto">
          <a:xfrm>
            <a:off x="7772400" y="5586031"/>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3777" r:id="rId1"/>
    <p:sldLayoutId id="2147483789" r:id="rId2"/>
    <p:sldLayoutId id="2147483778" r:id="rId3"/>
    <p:sldLayoutId id="2147483779" r:id="rId4"/>
    <p:sldLayoutId id="2147483780" r:id="rId5"/>
    <p:sldLayoutId id="2147483781" r:id="rId6"/>
    <p:sldLayoutId id="2147483782" r:id="rId7"/>
    <p:sldLayoutId id="2147483783" r:id="rId8"/>
    <p:sldLayoutId id="2147483784" r:id="rId9"/>
    <p:sldLayoutId id="2147483786" r:id="rId10"/>
    <p:sldLayoutId id="2147483790" r:id="rId11"/>
    <p:sldLayoutId id="2147483791" r:id="rId12"/>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4000" kern="1200">
          <a:solidFill>
            <a:schemeClr val="accent1"/>
          </a:solidFill>
          <a:latin typeface="Verdana"/>
          <a:ea typeface="+mj-ea"/>
          <a:cs typeface="Verdana"/>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Verdana"/>
          <a:ea typeface="+mn-ea"/>
          <a:cs typeface="Verdana"/>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Verdana"/>
          <a:ea typeface="+mn-ea"/>
          <a:cs typeface="Verdana"/>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Verdana"/>
          <a:ea typeface="+mn-ea"/>
          <a:cs typeface="Verdana"/>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Verdana"/>
          <a:ea typeface="+mn-ea"/>
          <a:cs typeface="Verdana"/>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Verdana"/>
          <a:ea typeface="+mn-ea"/>
          <a:cs typeface="Verdana"/>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5.emf"/><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gif"/><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2403145"/>
            <a:ext cx="8056563" cy="949655"/>
          </a:xfrm>
        </p:spPr>
        <p:txBody>
          <a:bodyPr/>
          <a:lstStyle/>
          <a:p>
            <a:r>
              <a:rPr lang="en-US" dirty="0" smtClean="0"/>
              <a:t>If not now, when?</a:t>
            </a:r>
            <a:endParaRPr lang="en-US" dirty="0"/>
          </a:p>
        </p:txBody>
      </p:sp>
      <p:sp>
        <p:nvSpPr>
          <p:cNvPr id="5" name="Text Placeholder 4"/>
          <p:cNvSpPr>
            <a:spLocks noGrp="1"/>
          </p:cNvSpPr>
          <p:nvPr>
            <p:ph type="body" idx="1"/>
          </p:nvPr>
        </p:nvSpPr>
        <p:spPr>
          <a:xfrm>
            <a:off x="549275" y="3962400"/>
            <a:ext cx="8056563" cy="1273792"/>
          </a:xfrm>
        </p:spPr>
        <p:txBody>
          <a:bodyPr/>
          <a:lstStyle/>
          <a:p>
            <a:r>
              <a:rPr lang="en-US" dirty="0" smtClean="0"/>
              <a:t>Denise J. Hills, Sandy </a:t>
            </a:r>
            <a:r>
              <a:rPr lang="en-US" dirty="0" err="1" smtClean="0"/>
              <a:t>Ebersole</a:t>
            </a:r>
            <a:r>
              <a:rPr lang="en-US" dirty="0" smtClean="0"/>
              <a:t>, and W. Edward Osborne</a:t>
            </a:r>
          </a:p>
          <a:p>
            <a:r>
              <a:rPr lang="en-US" dirty="0" smtClean="0"/>
              <a:t>Geological Survey of Alabama</a:t>
            </a:r>
            <a:endParaRPr lang="en-US" dirty="0"/>
          </a:p>
        </p:txBody>
      </p:sp>
      <p:sp>
        <p:nvSpPr>
          <p:cNvPr id="6" name="Footer Placeholder 5"/>
          <p:cNvSpPr>
            <a:spLocks noGrp="1"/>
          </p:cNvSpPr>
          <p:nvPr>
            <p:ph type="ftr" sz="quarter" idx="10"/>
          </p:nvPr>
        </p:nvSpPr>
        <p:spPr/>
        <p:txBody>
          <a:bodyPr/>
          <a:lstStyle/>
          <a:p>
            <a:r>
              <a:rPr lang="en-US" dirty="0" smtClean="0"/>
              <a:t>GSA 2014</a:t>
            </a:r>
            <a:endParaRPr lang="en-US" dirty="0"/>
          </a:p>
        </p:txBody>
      </p:sp>
    </p:spTree>
    <p:extLst>
      <p:ext uri="{BB962C8B-B14F-4D97-AF65-F5344CB8AC3E}">
        <p14:creationId xmlns:p14="http://schemas.microsoft.com/office/powerpoint/2010/main" val="1126375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9801" t="11976" r="10374" b="49834"/>
          <a:stretch/>
        </p:blipFill>
        <p:spPr>
          <a:xfrm>
            <a:off x="381000" y="838200"/>
            <a:ext cx="8576592" cy="2362200"/>
          </a:xfrm>
          <a:prstGeom prst="rect">
            <a:avLst/>
          </a:prstGeom>
        </p:spPr>
      </p:pic>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10197" t="68479"/>
          <a:stretch/>
        </p:blipFill>
        <p:spPr>
          <a:xfrm>
            <a:off x="76200" y="3657600"/>
            <a:ext cx="9050149" cy="1828800"/>
          </a:xfrm>
          <a:prstGeom prst="rect">
            <a:avLst/>
          </a:prstGeom>
        </p:spPr>
      </p:pic>
    </p:spTree>
    <p:extLst>
      <p:ext uri="{BB962C8B-B14F-4D97-AF65-F5344CB8AC3E}">
        <p14:creationId xmlns:p14="http://schemas.microsoft.com/office/powerpoint/2010/main" val="41778499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Flowchart-Step4-5.eps"/>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250" r="13722" b="37357"/>
          <a:stretch/>
        </p:blipFill>
        <p:spPr>
          <a:xfrm>
            <a:off x="285588" y="152400"/>
            <a:ext cx="8020212" cy="3738984"/>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6805" t="18222" r="11404" b="43662"/>
          <a:stretch/>
        </p:blipFill>
        <p:spPr>
          <a:xfrm>
            <a:off x="-41561" y="4267200"/>
            <a:ext cx="9185561" cy="1892802"/>
          </a:xfrm>
          <a:prstGeom prst="rect">
            <a:avLst/>
          </a:prstGeom>
        </p:spPr>
      </p:pic>
    </p:spTree>
    <p:extLst>
      <p:ext uri="{BB962C8B-B14F-4D97-AF65-F5344CB8AC3E}">
        <p14:creationId xmlns:p14="http://schemas.microsoft.com/office/powerpoint/2010/main" val="4937122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wchart-Step9.eps"/>
          <p:cNvPicPr>
            <a:picLocks noGrp="1" noChangeAspect="1"/>
          </p:cNvPicPr>
          <p:nvPr>
            <p:ph sz="quarter" idx="10"/>
          </p:nvPr>
        </p:nvPicPr>
        <p:blipFill>
          <a:blip r:embed="rId3">
            <a:extLst>
              <a:ext uri="{28A0092B-C50C-407E-A947-70E740481C1C}">
                <a14:useLocalDpi xmlns:a14="http://schemas.microsoft.com/office/drawing/2010/main" val="0"/>
              </a:ext>
            </a:extLst>
          </a:blip>
          <a:srcRect t="-6346" b="-6346"/>
          <a:stretch>
            <a:fillRect/>
          </a:stretch>
        </p:blipFill>
        <p:spPr>
          <a:xfrm>
            <a:off x="1" y="76199"/>
            <a:ext cx="9144000" cy="6643077"/>
          </a:xfrm>
        </p:spPr>
      </p:pic>
    </p:spTree>
    <p:extLst>
      <p:ext uri="{BB962C8B-B14F-4D97-AF65-F5344CB8AC3E}">
        <p14:creationId xmlns:p14="http://schemas.microsoft.com/office/powerpoint/2010/main" val="5436705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66877"/>
          <a:stretch/>
        </p:blipFill>
        <p:spPr>
          <a:xfrm>
            <a:off x="1447800" y="3886200"/>
            <a:ext cx="7288648" cy="236220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868" t="9401" r="18598" b="48077"/>
          <a:stretch/>
        </p:blipFill>
        <p:spPr>
          <a:xfrm>
            <a:off x="457200" y="457200"/>
            <a:ext cx="5256900" cy="2895600"/>
          </a:xfrm>
          <a:prstGeom prst="rect">
            <a:avLst/>
          </a:prstGeom>
        </p:spPr>
      </p:pic>
    </p:spTree>
    <p:extLst>
      <p:ext uri="{BB962C8B-B14F-4D97-AF65-F5344CB8AC3E}">
        <p14:creationId xmlns:p14="http://schemas.microsoft.com/office/powerpoint/2010/main" val="8541499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9275" y="1600200"/>
            <a:ext cx="8042276" cy="3581400"/>
          </a:xfrm>
        </p:spPr>
        <p:txBody>
          <a:bodyPr/>
          <a:lstStyle/>
          <a:p>
            <a:r>
              <a:rPr lang="en-US" dirty="0" smtClean="0"/>
              <a:t>Use Version Control (e.g., </a:t>
            </a:r>
            <a:r>
              <a:rPr lang="en-US" dirty="0" err="1" smtClean="0"/>
              <a:t>Git</a:t>
            </a:r>
            <a:r>
              <a:rPr lang="en-US" dirty="0" smtClean="0"/>
              <a:t>) or similar</a:t>
            </a:r>
          </a:p>
          <a:p>
            <a:r>
              <a:rPr lang="en-US" dirty="0" smtClean="0"/>
              <a:t>Build on existing standards</a:t>
            </a:r>
          </a:p>
          <a:p>
            <a:r>
              <a:rPr lang="en-US" dirty="0"/>
              <a:t>Develop a </a:t>
            </a:r>
            <a:r>
              <a:rPr lang="en-US" dirty="0" smtClean="0"/>
              <a:t>workflow</a:t>
            </a:r>
          </a:p>
          <a:p>
            <a:r>
              <a:rPr lang="en-US" dirty="0" smtClean="0"/>
              <a:t>Involve current data holder as well as those not as familiar with the information</a:t>
            </a:r>
            <a:endParaRPr lang="en-US" dirty="0"/>
          </a:p>
          <a:p>
            <a:r>
              <a:rPr lang="en-US" dirty="0" smtClean="0"/>
              <a:t>Register your samples and data</a:t>
            </a:r>
            <a:endParaRPr lang="en-US" dirty="0"/>
          </a:p>
        </p:txBody>
      </p:sp>
      <p:sp>
        <p:nvSpPr>
          <p:cNvPr id="3" name="Title 2"/>
          <p:cNvSpPr>
            <a:spLocks noGrp="1"/>
          </p:cNvSpPr>
          <p:nvPr>
            <p:ph type="title"/>
          </p:nvPr>
        </p:nvSpPr>
        <p:spPr>
          <a:xfrm>
            <a:off x="533707" y="381000"/>
            <a:ext cx="8042276" cy="762000"/>
          </a:xfrm>
        </p:spPr>
        <p:txBody>
          <a:bodyPr/>
          <a:lstStyle/>
          <a:p>
            <a:r>
              <a:rPr lang="en-US" dirty="0" smtClean="0"/>
              <a:t>Summary</a:t>
            </a:r>
            <a:endParaRPr lang="en-US" dirty="0"/>
          </a:p>
        </p:txBody>
      </p:sp>
      <p:sp>
        <p:nvSpPr>
          <p:cNvPr id="5" name="Title 2"/>
          <p:cNvSpPr txBox="1">
            <a:spLocks/>
          </p:cNvSpPr>
          <p:nvPr/>
        </p:nvSpPr>
        <p:spPr>
          <a:xfrm>
            <a:off x="2514600" y="5410200"/>
            <a:ext cx="3848100" cy="79375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a:solidFill>
                  <a:schemeClr val="accent1"/>
                </a:solidFill>
                <a:latin typeface="Verdana"/>
                <a:ea typeface="+mj-ea"/>
                <a:cs typeface="Verdana"/>
              </a:defRPr>
            </a:lvl1pPr>
          </a:lstStyle>
          <a:p>
            <a:r>
              <a:rPr lang="en-US" b="1" i="1" dirty="0" smtClean="0"/>
              <a:t>DO IT NOW!</a:t>
            </a:r>
            <a:endParaRPr lang="en-US" b="1" i="1" dirty="0"/>
          </a:p>
        </p:txBody>
      </p:sp>
      <p:sp>
        <p:nvSpPr>
          <p:cNvPr id="6"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1466349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106026360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Flowchart-Step2.ai"/>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104" r="64015" b="47484"/>
          <a:stretch/>
        </p:blipFill>
        <p:spPr>
          <a:xfrm>
            <a:off x="220786" y="152400"/>
            <a:ext cx="2674814" cy="2486609"/>
          </a:xfrm>
        </p:spPr>
      </p:pic>
      <p:pic>
        <p:nvPicPr>
          <p:cNvPr id="5" name="Content Placeholder 2" descr="SubroutineOnly.eps"/>
          <p:cNvPicPr>
            <a:picLocks noChangeAspect="1"/>
          </p:cNvPicPr>
          <p:nvPr/>
        </p:nvPicPr>
        <p:blipFill rotWithShape="1">
          <a:blip r:embed="rId4">
            <a:extLst>
              <a:ext uri="{28A0092B-C50C-407E-A947-70E740481C1C}">
                <a14:useLocalDpi xmlns:a14="http://schemas.microsoft.com/office/drawing/2010/main" val="0"/>
              </a:ext>
            </a:extLst>
          </a:blip>
          <a:srcRect t="286" b="-9"/>
          <a:stretch/>
        </p:blipFill>
        <p:spPr>
          <a:xfrm>
            <a:off x="3475756" y="152400"/>
            <a:ext cx="5134844" cy="2743200"/>
          </a:xfrm>
          <a:prstGeom prst="rect">
            <a:avLst/>
          </a:prstGeom>
        </p:spPr>
      </p:pic>
      <p:pic>
        <p:nvPicPr>
          <p:cNvPr id="6"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9801" t="11976" r="10374" b="49834"/>
          <a:stretch/>
        </p:blipFill>
        <p:spPr>
          <a:xfrm>
            <a:off x="1070089" y="3047842"/>
            <a:ext cx="6917180" cy="1905158"/>
          </a:xfrm>
          <a:prstGeom prst="rect">
            <a:avLst/>
          </a:prstGeom>
        </p:spPr>
      </p:pic>
      <p:pic>
        <p:nvPicPr>
          <p:cNvPr id="7" name="Content Placeholder 3"/>
          <p:cNvPicPr>
            <a:picLocks noChangeAspect="1"/>
          </p:cNvPicPr>
          <p:nvPr/>
        </p:nvPicPr>
        <p:blipFill rotWithShape="1">
          <a:blip r:embed="rId5">
            <a:extLst>
              <a:ext uri="{28A0092B-C50C-407E-A947-70E740481C1C}">
                <a14:useLocalDpi xmlns:a14="http://schemas.microsoft.com/office/drawing/2010/main" val="0"/>
              </a:ext>
            </a:extLst>
          </a:blip>
          <a:srcRect t="68479"/>
          <a:stretch/>
        </p:blipFill>
        <p:spPr>
          <a:xfrm>
            <a:off x="220786" y="5029200"/>
            <a:ext cx="8665396" cy="1572498"/>
          </a:xfrm>
          <a:prstGeom prst="rect">
            <a:avLst/>
          </a:prstGeom>
        </p:spPr>
      </p:pic>
    </p:spTree>
    <p:extLst>
      <p:ext uri="{BB962C8B-B14F-4D97-AF65-F5344CB8AC3E}">
        <p14:creationId xmlns:p14="http://schemas.microsoft.com/office/powerpoint/2010/main" val="1922444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1" r="13266" b="36468"/>
          <a:stretch/>
        </p:blipFill>
        <p:spPr>
          <a:xfrm>
            <a:off x="76200" y="152400"/>
            <a:ext cx="8839200" cy="4174124"/>
          </a:xfrm>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66877"/>
          <a:stretch/>
        </p:blipFill>
        <p:spPr>
          <a:xfrm>
            <a:off x="3893093" y="4699017"/>
            <a:ext cx="5250907" cy="1701783"/>
          </a:xfrm>
          <a:prstGeom prst="rect">
            <a:avLst/>
          </a:prstGeom>
        </p:spPr>
      </p:pic>
      <p:pic>
        <p:nvPicPr>
          <p:cNvPr id="8"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5868" t="9401" r="18598" b="48077"/>
          <a:stretch/>
        </p:blipFill>
        <p:spPr>
          <a:xfrm>
            <a:off x="7313" y="4458608"/>
            <a:ext cx="3802687" cy="2094592"/>
          </a:xfrm>
          <a:prstGeom prst="rect">
            <a:avLst/>
          </a:prstGeom>
        </p:spPr>
      </p:pic>
    </p:spTree>
    <p:extLst>
      <p:ext uri="{BB962C8B-B14F-4D97-AF65-F5344CB8AC3E}">
        <p14:creationId xmlns:p14="http://schemas.microsoft.com/office/powerpoint/2010/main" val="19624332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1" r="13266" b="36468"/>
          <a:stretch/>
        </p:blipFill>
        <p:spPr>
          <a:xfrm>
            <a:off x="76200" y="152400"/>
            <a:ext cx="8839200" cy="4174124"/>
          </a:xfrm>
        </p:spPr>
      </p:pic>
    </p:spTree>
    <p:extLst>
      <p:ext uri="{BB962C8B-B14F-4D97-AF65-F5344CB8AC3E}">
        <p14:creationId xmlns:p14="http://schemas.microsoft.com/office/powerpoint/2010/main" val="2281999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525" y="107576"/>
            <a:ext cx="8362951" cy="730624"/>
          </a:xfrm>
        </p:spPr>
        <p:txBody>
          <a:bodyPr/>
          <a:lstStyle/>
          <a:p>
            <a:r>
              <a:rPr lang="en-US" sz="3600" dirty="0" smtClean="0"/>
              <a:t>Data Preservation is Time Sensitive</a:t>
            </a:r>
            <a:endParaRPr lang="en-US" sz="3600" dirty="0"/>
          </a:p>
        </p:txBody>
      </p:sp>
      <p:sp>
        <p:nvSpPr>
          <p:cNvPr id="6" name="Content Placeholder 5"/>
          <p:cNvSpPr>
            <a:spLocks noGrp="1"/>
          </p:cNvSpPr>
          <p:nvPr>
            <p:ph sz="half" idx="2"/>
          </p:nvPr>
        </p:nvSpPr>
        <p:spPr>
          <a:xfrm>
            <a:off x="4751071" y="1447800"/>
            <a:ext cx="3840480" cy="3810000"/>
          </a:xfrm>
        </p:spPr>
        <p:txBody>
          <a:bodyPr/>
          <a:lstStyle/>
          <a:p>
            <a:r>
              <a:rPr lang="en-US" dirty="0" smtClean="0"/>
              <a:t>Samples or media can deteriorate over time</a:t>
            </a:r>
          </a:p>
          <a:p>
            <a:r>
              <a:rPr lang="en-US" dirty="0" smtClean="0"/>
              <a:t>Individual researchers have their own methodology of record-keeping</a:t>
            </a:r>
          </a:p>
          <a:p>
            <a:r>
              <a:rPr lang="en-US" dirty="0" smtClean="0"/>
              <a:t>If the original researcher (or current maintainer) is no longer available, what are your options?</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a:ext>
            </a:extLst>
          </a:blip>
          <a:srcRect l="16845" r="16845"/>
          <a:stretch>
            <a:fillRect/>
          </a:stretch>
        </p:blipFill>
        <p:spPr>
          <a:xfrm>
            <a:off x="549275" y="1143000"/>
            <a:ext cx="3840480" cy="4343400"/>
          </a:xfrm>
          <a:prstGeom prst="rect">
            <a:avLst/>
          </a:prstGeom>
        </p:spPr>
      </p:pic>
      <p:sp>
        <p:nvSpPr>
          <p:cNvPr id="8"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89345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74" y="1111289"/>
            <a:ext cx="8366126" cy="3613112"/>
          </a:xfrm>
        </p:spPr>
        <p:txBody>
          <a:bodyPr>
            <a:normAutofit/>
          </a:bodyPr>
          <a:lstStyle/>
          <a:p>
            <a:r>
              <a:rPr lang="en-US" dirty="0" smtClean="0"/>
              <a:t>Legally charged to be a </a:t>
            </a:r>
            <a:r>
              <a:rPr lang="en-US" dirty="0"/>
              <a:t>repository </a:t>
            </a:r>
            <a:r>
              <a:rPr lang="en-US" dirty="0" smtClean="0"/>
              <a:t>for data relating to energy and mineral resources. </a:t>
            </a:r>
          </a:p>
        </p:txBody>
      </p:sp>
      <p:sp>
        <p:nvSpPr>
          <p:cNvPr id="3" name="Title 2"/>
          <p:cNvSpPr>
            <a:spLocks noGrp="1"/>
          </p:cNvSpPr>
          <p:nvPr>
            <p:ph type="title"/>
          </p:nvPr>
        </p:nvSpPr>
        <p:spPr>
          <a:xfrm>
            <a:off x="549275" y="107576"/>
            <a:ext cx="8042276" cy="788925"/>
          </a:xfrm>
        </p:spPr>
        <p:txBody>
          <a:bodyPr/>
          <a:lstStyle/>
          <a:p>
            <a:r>
              <a:rPr lang="en-US" dirty="0" smtClean="0"/>
              <a:t>Data at </a:t>
            </a:r>
            <a:r>
              <a:rPr lang="en-US" dirty="0"/>
              <a:t>the </a:t>
            </a:r>
            <a:r>
              <a:rPr lang="en-US" dirty="0" smtClean="0"/>
              <a:t>GSA/OGB</a:t>
            </a:r>
            <a:endParaRPr lang="en-US" dirty="0"/>
          </a:p>
        </p:txBody>
      </p:sp>
      <p:pic>
        <p:nvPicPr>
          <p:cNvPr id="5" name="Content Placeholder 6"/>
          <p:cNvPicPr>
            <a:picLocks noChangeAspect="1"/>
          </p:cNvPicPr>
          <p:nvPr/>
        </p:nvPicPr>
        <p:blipFill rotWithShape="1">
          <a:blip r:embed="rId3">
            <a:extLst>
              <a:ext uri="{28A0092B-C50C-407E-A947-70E740481C1C}">
                <a14:useLocalDpi xmlns:a14="http://schemas.microsoft.com/office/drawing/2010/main"/>
              </a:ext>
            </a:extLst>
          </a:blip>
          <a:srcRect l="-448" r="-303"/>
          <a:stretch/>
        </p:blipFill>
        <p:spPr>
          <a:xfrm>
            <a:off x="6858000" y="2057400"/>
            <a:ext cx="1800771" cy="25908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Content Placeholder 4" descr="Orig-ALGeoMap.pn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22119" r="75847"/>
                    </a14:imgEffect>
                  </a14:imgLayer>
                </a14:imgProps>
              </a:ext>
              <a:ext uri="{28A0092B-C50C-407E-A947-70E740481C1C}">
                <a14:useLocalDpi xmlns:a14="http://schemas.microsoft.com/office/drawing/2010/main"/>
              </a:ext>
            </a:extLst>
          </a:blip>
          <a:srcRect l="21568" r="23838"/>
          <a:stretch/>
        </p:blipFill>
        <p:spPr>
          <a:xfrm>
            <a:off x="3352800" y="2057400"/>
            <a:ext cx="2743200" cy="434340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Content Placeholder 7"/>
          <p:cNvPicPr>
            <a:picLocks noChangeAspect="1"/>
          </p:cNvPicPr>
          <p:nvPr/>
        </p:nvPicPr>
        <p:blipFill rotWithShape="1">
          <a:blip r:embed="rId6">
            <a:extLst>
              <a:ext uri="{28A0092B-C50C-407E-A947-70E740481C1C}">
                <a14:useLocalDpi xmlns:a14="http://schemas.microsoft.com/office/drawing/2010/main" val="0"/>
              </a:ext>
            </a:extLst>
          </a:blip>
          <a:srcRect l="12028" r="6086" b="2332"/>
          <a:stretch/>
        </p:blipFill>
        <p:spPr>
          <a:xfrm>
            <a:off x="1528644" y="4983178"/>
            <a:ext cx="1623564" cy="1452346"/>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Picture 7" descr="2014-07-30 10.59.24.jpg"/>
          <p:cNvPicPr>
            <a:picLocks noChangeAspect="1"/>
          </p:cNvPicPr>
          <p:nvPr/>
        </p:nvPicPr>
        <p:blipFill rotWithShape="1">
          <a:blip r:embed="rId7">
            <a:extLst>
              <a:ext uri="{28A0092B-C50C-407E-A947-70E740481C1C}">
                <a14:useLocalDpi xmlns:a14="http://schemas.microsoft.com/office/drawing/2010/main" val="0"/>
              </a:ext>
            </a:extLst>
          </a:blip>
          <a:srcRect l="52191" t="27196" r="10159" b="15950"/>
          <a:stretch/>
        </p:blipFill>
        <p:spPr>
          <a:xfrm>
            <a:off x="6324600" y="5022926"/>
            <a:ext cx="1247313" cy="1412598"/>
          </a:xfrm>
          <a:prstGeom prst="rect">
            <a:avLst/>
          </a:prstGeom>
        </p:spPr>
      </p:pic>
      <p:pic>
        <p:nvPicPr>
          <p:cNvPr id="9" name="Content Placeholder 7" descr="photo 1.JPG"/>
          <p:cNvPicPr>
            <a:picLocks noChangeAspect="1"/>
          </p:cNvPicPr>
          <p:nvPr/>
        </p:nvPicPr>
        <p:blipFill rotWithShape="1">
          <a:blip r:embed="rId8" cstate="print">
            <a:extLst>
              <a:ext uri="{28A0092B-C50C-407E-A947-70E740481C1C}">
                <a14:useLocalDpi xmlns:a14="http://schemas.microsoft.com/office/drawing/2010/main"/>
              </a:ext>
            </a:extLst>
          </a:blip>
          <a:srcRect l="16845" t="5934" r="16845" b="12438"/>
          <a:stretch/>
        </p:blipFill>
        <p:spPr>
          <a:xfrm>
            <a:off x="301054" y="2202497"/>
            <a:ext cx="2525268" cy="233147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4150112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8691" y="457200"/>
            <a:ext cx="8042276" cy="1336956"/>
          </a:xfrm>
        </p:spPr>
        <p:txBody>
          <a:bodyPr/>
          <a:lstStyle/>
          <a:p>
            <a:r>
              <a:rPr lang="en-US" dirty="0" smtClean="0"/>
              <a:t>Data Preservation Efforts</a:t>
            </a:r>
            <a:br>
              <a:rPr lang="en-US" dirty="0" smtClean="0"/>
            </a:br>
            <a:r>
              <a:rPr lang="en-US" dirty="0" smtClean="0"/>
              <a:t>at GSA/OGB</a:t>
            </a:r>
            <a:endParaRPr lang="en-US" dirty="0"/>
          </a:p>
        </p:txBody>
      </p:sp>
      <p:pic>
        <p:nvPicPr>
          <p:cNvPr id="7" name="Picture 6" descr="ngds-logo-flame-with-ngd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3400" y="2781300"/>
            <a:ext cx="3853543" cy="1295400"/>
          </a:xfrm>
          <a:prstGeom prst="rect">
            <a:avLst/>
          </a:prstGeom>
        </p:spPr>
      </p:pic>
      <p:pic>
        <p:nvPicPr>
          <p:cNvPr id="2" name="Picture 1" descr="SiteLogoGreen200.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090" y="2720002"/>
            <a:ext cx="2025710" cy="1417996"/>
          </a:xfrm>
          <a:prstGeom prst="rect">
            <a:avLst/>
          </a:prstGeom>
        </p:spPr>
      </p:pic>
      <p:sp>
        <p:nvSpPr>
          <p:cNvPr id="8" name="TextBox 7"/>
          <p:cNvSpPr txBox="1"/>
          <p:nvPr/>
        </p:nvSpPr>
        <p:spPr>
          <a:xfrm>
            <a:off x="946090" y="4572000"/>
            <a:ext cx="2025710" cy="461665"/>
          </a:xfrm>
          <a:prstGeom prst="rect">
            <a:avLst/>
          </a:prstGeom>
          <a:noFill/>
        </p:spPr>
        <p:txBody>
          <a:bodyPr wrap="square" rtlCol="0">
            <a:spAutoFit/>
          </a:bodyPr>
          <a:lstStyle/>
          <a:p>
            <a:pPr algn="ctr"/>
            <a:r>
              <a:rPr lang="en-US" sz="2400" dirty="0" smtClean="0">
                <a:latin typeface="Verdana"/>
                <a:cs typeface="Verdana"/>
              </a:rPr>
              <a:t>NGGDPP</a:t>
            </a:r>
            <a:endParaRPr lang="en-US" sz="2400" dirty="0">
              <a:latin typeface="Verdana"/>
              <a:cs typeface="Verdana"/>
            </a:endParaRPr>
          </a:p>
        </p:txBody>
      </p:sp>
      <p:sp>
        <p:nvSpPr>
          <p:cNvPr id="9" name="TextBox 8"/>
          <p:cNvSpPr txBox="1"/>
          <p:nvPr/>
        </p:nvSpPr>
        <p:spPr>
          <a:xfrm>
            <a:off x="5257316" y="4572000"/>
            <a:ext cx="2025710" cy="461665"/>
          </a:xfrm>
          <a:prstGeom prst="rect">
            <a:avLst/>
          </a:prstGeom>
          <a:noFill/>
        </p:spPr>
        <p:txBody>
          <a:bodyPr wrap="square" rtlCol="0">
            <a:spAutoFit/>
          </a:bodyPr>
          <a:lstStyle/>
          <a:p>
            <a:pPr algn="ctr"/>
            <a:r>
              <a:rPr lang="en-US" sz="2400" dirty="0" smtClean="0">
                <a:latin typeface="Verdana"/>
                <a:cs typeface="Verdana"/>
              </a:rPr>
              <a:t>NGDS</a:t>
            </a:r>
            <a:endParaRPr lang="en-US" sz="2400" dirty="0">
              <a:latin typeface="Verdana"/>
              <a:cs typeface="Verdana"/>
            </a:endParaRPr>
          </a:p>
        </p:txBody>
      </p:sp>
      <p:sp>
        <p:nvSpPr>
          <p:cNvPr id="10"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34717996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l="-23" r="225"/>
          <a:stretch/>
        </p:blipFill>
        <p:spPr>
          <a:xfrm>
            <a:off x="488068" y="304800"/>
            <a:ext cx="7589132" cy="5257800"/>
          </a:xfrm>
        </p:spPr>
      </p:pic>
      <p:sp>
        <p:nvSpPr>
          <p:cNvPr id="5" name="Title 2"/>
          <p:cNvSpPr txBox="1">
            <a:spLocks/>
          </p:cNvSpPr>
          <p:nvPr/>
        </p:nvSpPr>
        <p:spPr>
          <a:xfrm>
            <a:off x="3352800" y="322122"/>
            <a:ext cx="5562600" cy="727356"/>
          </a:xfrm>
          <a:prstGeom prst="rect">
            <a:avLst/>
          </a:prstGeom>
        </p:spPr>
        <p:txBody>
          <a:bodyPr/>
          <a:lstStyle>
            <a:lvl1pPr algn="ctr" defTabSz="914400" rtl="0" eaLnBrk="1" latinLnBrk="0" hangingPunct="1">
              <a:spcBef>
                <a:spcPct val="0"/>
              </a:spcBef>
              <a:buNone/>
              <a:defRPr sz="4000" kern="1200">
                <a:solidFill>
                  <a:schemeClr val="accent1"/>
                </a:solidFill>
                <a:latin typeface="Verdana"/>
                <a:ea typeface="+mj-ea"/>
                <a:cs typeface="Verdana"/>
              </a:defRPr>
            </a:lvl1pPr>
          </a:lstStyle>
          <a:p>
            <a:r>
              <a:rPr lang="en-US" sz="3600" dirty="0" smtClean="0"/>
              <a:t>Collection Organization</a:t>
            </a:r>
            <a:endParaRPr lang="en-US" sz="3600" dirty="0"/>
          </a:p>
        </p:txBody>
      </p:sp>
      <p:sp>
        <p:nvSpPr>
          <p:cNvPr id="12"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489736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6279"/>
          </a:xfrm>
        </p:spPr>
        <p:txBody>
          <a:bodyPr/>
          <a:lstStyle/>
          <a:p>
            <a:r>
              <a:rPr lang="en-US" dirty="0" smtClean="0"/>
              <a:t>Data Management at GSA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191116"/>
            <a:ext cx="3212472" cy="4283296"/>
          </a:xfrm>
          <a:prstGeom prst="rect">
            <a:avLst/>
          </a:prstGeom>
        </p:spPr>
      </p:pic>
      <p:pic>
        <p:nvPicPr>
          <p:cNvPr id="8"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13461" t="21688" r="10429" b="20866"/>
          <a:stretch/>
        </p:blipFill>
        <p:spPr>
          <a:xfrm>
            <a:off x="4343400" y="1238655"/>
            <a:ext cx="4220922" cy="4247745"/>
          </a:xfrm>
          <a:prstGeom prst="rect">
            <a:avLst/>
          </a:prstGeom>
        </p:spPr>
      </p:pic>
      <p:sp>
        <p:nvSpPr>
          <p:cNvPr id="6"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36130973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275" y="5580793"/>
            <a:ext cx="8042276" cy="727356"/>
          </a:xfrm>
        </p:spPr>
        <p:txBody>
          <a:bodyPr/>
          <a:lstStyle/>
          <a:p>
            <a:r>
              <a:rPr lang="en-US" sz="3600" dirty="0" smtClean="0"/>
              <a:t>Data Management at GSA</a:t>
            </a:r>
            <a:endParaRPr lang="en-US" sz="3600" dirty="0"/>
          </a:p>
        </p:txBody>
      </p:sp>
      <p:pic>
        <p:nvPicPr>
          <p:cNvPr id="8" name="Content Placeholder 7" descr="DKM-TS-Spreadsheet.tiff"/>
          <p:cNvPicPr>
            <a:picLocks noGrp="1" noChangeAspect="1"/>
          </p:cNvPicPr>
          <p:nvPr>
            <p:ph idx="1"/>
          </p:nvPr>
        </p:nvPicPr>
        <p:blipFill rotWithShape="1">
          <a:blip r:embed="rId3">
            <a:extLst>
              <a:ext uri="{28A0092B-C50C-407E-A947-70E740481C1C}">
                <a14:useLocalDpi xmlns:a14="http://schemas.microsoft.com/office/drawing/2010/main" val="0"/>
              </a:ext>
            </a:extLst>
          </a:blip>
          <a:srcRect t="7117" r="66660" b="11502"/>
          <a:stretch/>
        </p:blipFill>
        <p:spPr>
          <a:xfrm>
            <a:off x="76200" y="152400"/>
            <a:ext cx="3505200" cy="3059674"/>
          </a:xfrm>
        </p:spPr>
      </p:pic>
      <p:pic>
        <p:nvPicPr>
          <p:cNvPr id="9" name="Picture 8" descr="DKM-TS-Photos.tiff"/>
          <p:cNvPicPr>
            <a:picLocks noChangeAspect="1"/>
          </p:cNvPicPr>
          <p:nvPr/>
        </p:nvPicPr>
        <p:blipFill rotWithShape="1">
          <a:blip r:embed="rId4">
            <a:extLst>
              <a:ext uri="{28A0092B-C50C-407E-A947-70E740481C1C}">
                <a14:useLocalDpi xmlns:a14="http://schemas.microsoft.com/office/drawing/2010/main" val="0"/>
              </a:ext>
            </a:extLst>
          </a:blip>
          <a:srcRect l="36550" t="2740" r="7359" b="41968"/>
          <a:stretch/>
        </p:blipFill>
        <p:spPr>
          <a:xfrm>
            <a:off x="1676400" y="1981200"/>
            <a:ext cx="7384044" cy="3505201"/>
          </a:xfrm>
          <a:prstGeom prst="rect">
            <a:avLst/>
          </a:prstGeom>
        </p:spPr>
      </p:pic>
      <p:sp>
        <p:nvSpPr>
          <p:cNvPr id="6"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35628315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3024"/>
          </a:xfrm>
        </p:spPr>
        <p:txBody>
          <a:bodyPr/>
          <a:lstStyle/>
          <a:p>
            <a:r>
              <a:rPr lang="en-US" dirty="0" smtClean="0"/>
              <a:t>Version Control</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rcRect t="-1004" b="-1004"/>
          <a:stretch>
            <a:fillRect/>
          </a:stretch>
        </p:blipFill>
        <p:spPr>
          <a:xfrm>
            <a:off x="549275" y="1219200"/>
            <a:ext cx="3840480" cy="4343400"/>
          </a:xfrm>
        </p:spPr>
      </p:pic>
      <p:pic>
        <p:nvPicPr>
          <p:cNvPr id="7"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rcRect t="-68888" b="-68888"/>
          <a:stretch>
            <a:fillRect/>
          </a:stretch>
        </p:blipFill>
        <p:spPr>
          <a:xfrm>
            <a:off x="4648200" y="1025299"/>
            <a:ext cx="4191000" cy="4739822"/>
          </a:xfrm>
        </p:spPr>
      </p:pic>
      <p:sp>
        <p:nvSpPr>
          <p:cNvPr id="8" name="Footer Placeholder 5"/>
          <p:cNvSpPr>
            <a:spLocks noGrp="1"/>
          </p:cNvSpPr>
          <p:nvPr>
            <p:ph type="ftr" sz="quarter" idx="10"/>
          </p:nvPr>
        </p:nvSpPr>
        <p:spPr>
          <a:xfrm>
            <a:off x="3124200" y="6356350"/>
            <a:ext cx="2895600" cy="365125"/>
          </a:xfrm>
        </p:spPr>
        <p:txBody>
          <a:bodyPr/>
          <a:lstStyle/>
          <a:p>
            <a:r>
              <a:rPr lang="en-US" dirty="0" smtClean="0"/>
              <a:t>GSA 2014</a:t>
            </a:r>
            <a:endParaRPr lang="en-US" dirty="0"/>
          </a:p>
        </p:txBody>
      </p:sp>
    </p:spTree>
    <p:extLst>
      <p:ext uri="{BB962C8B-B14F-4D97-AF65-F5344CB8AC3E}">
        <p14:creationId xmlns:p14="http://schemas.microsoft.com/office/powerpoint/2010/main" val="42159092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wchart-Step2.ai"/>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t="104" r="64015" b="47484"/>
          <a:stretch/>
        </p:blipFill>
        <p:spPr>
          <a:xfrm>
            <a:off x="220785" y="152400"/>
            <a:ext cx="3360663" cy="3124200"/>
          </a:xfrm>
        </p:spPr>
      </p:pic>
      <p:pic>
        <p:nvPicPr>
          <p:cNvPr id="5" name="Content Placeholder 2" descr="SubroutineOnly.eps"/>
          <p:cNvPicPr>
            <a:picLocks noChangeAspect="1"/>
          </p:cNvPicPr>
          <p:nvPr/>
        </p:nvPicPr>
        <p:blipFill rotWithShape="1">
          <a:blip r:embed="rId4">
            <a:extLst>
              <a:ext uri="{28A0092B-C50C-407E-A947-70E740481C1C}">
                <a14:useLocalDpi xmlns:a14="http://schemas.microsoft.com/office/drawing/2010/main" val="0"/>
              </a:ext>
            </a:extLst>
          </a:blip>
          <a:srcRect t="286" b="-9"/>
          <a:stretch/>
        </p:blipFill>
        <p:spPr>
          <a:xfrm>
            <a:off x="2877993" y="3429000"/>
            <a:ext cx="5990651" cy="3200400"/>
          </a:xfrm>
          <a:prstGeom prst="rect">
            <a:avLst/>
          </a:prstGeom>
        </p:spPr>
      </p:pic>
    </p:spTree>
    <p:extLst>
      <p:ext uri="{BB962C8B-B14F-4D97-AF65-F5344CB8AC3E}">
        <p14:creationId xmlns:p14="http://schemas.microsoft.com/office/powerpoint/2010/main" val="40255691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IP Town Hall">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ESIP Town Hall.thmx</Template>
  <TotalTime>730</TotalTime>
  <Words>3384</Words>
  <Application>Microsoft Macintosh PowerPoint</Application>
  <PresentationFormat>On-screen Show (4:3)</PresentationFormat>
  <Paragraphs>136</Paragraphs>
  <Slides>18</Slides>
  <Notes>18</Notes>
  <HiddenSlides>3</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ESIP Town Hall</vt:lpstr>
      <vt:lpstr>If not now, when?</vt:lpstr>
      <vt:lpstr>Data Preservation is Time Sensitive</vt:lpstr>
      <vt:lpstr>Data at the GSA/OGB</vt:lpstr>
      <vt:lpstr>Data Preservation Efforts at GSA/OGB</vt:lpstr>
      <vt:lpstr>PowerPoint Presentation</vt:lpstr>
      <vt:lpstr>Data Management at GSA</vt:lpstr>
      <vt:lpstr>Data Management at GSA</vt:lpstr>
      <vt:lpstr>Version Control</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Hills</dc:creator>
  <cp:lastModifiedBy>Denise Hills</cp:lastModifiedBy>
  <cp:revision>35</cp:revision>
  <cp:lastPrinted>2014-10-10T18:27:09Z</cp:lastPrinted>
  <dcterms:created xsi:type="dcterms:W3CDTF">2014-10-06T16:57:58Z</dcterms:created>
  <dcterms:modified xsi:type="dcterms:W3CDTF">2014-10-11T18:27:56Z</dcterms:modified>
</cp:coreProperties>
</file>