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32461200" cy="65379600"/>
  <p:defaultTextStyle>
    <a:defPPr>
      <a:defRPr lang="en-US"/>
    </a:defPPr>
    <a:lvl1pPr marL="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7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25" d="100"/>
          <a:sy n="25" d="100"/>
        </p:scale>
        <p:origin x="-824" y="-80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14068737" cy="3266865"/>
          </a:xfrm>
          <a:prstGeom prst="rect">
            <a:avLst/>
          </a:prstGeom>
        </p:spPr>
        <p:txBody>
          <a:bodyPr vert="horz" lIns="372673" tIns="186336" rIns="372673" bIns="186336" rtlCol="0"/>
          <a:lstStyle>
            <a:lvl1pPr algn="l">
              <a:defRPr sz="49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8386923" y="2"/>
            <a:ext cx="14068737" cy="3266865"/>
          </a:xfrm>
          <a:prstGeom prst="rect">
            <a:avLst/>
          </a:prstGeom>
        </p:spPr>
        <p:txBody>
          <a:bodyPr vert="horz" lIns="372673" tIns="186336" rIns="372673" bIns="186336" rtlCol="0"/>
          <a:lstStyle>
            <a:lvl1pPr algn="r">
              <a:defRPr sz="4900"/>
            </a:lvl1pPr>
          </a:lstStyle>
          <a:p>
            <a:fld id="{E0622497-6E77-4E12-B1EF-E554C9F4C56F}" type="datetimeFigureOut">
              <a:rPr lang="en-GB" smtClean="0"/>
              <a:pPr/>
              <a:t>10/27/14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14300" y="4903788"/>
            <a:ext cx="32689800" cy="24518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372673" tIns="186336" rIns="372673" bIns="18633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248338" y="31052845"/>
            <a:ext cx="25964525" cy="29422937"/>
          </a:xfrm>
          <a:prstGeom prst="rect">
            <a:avLst/>
          </a:prstGeom>
        </p:spPr>
        <p:txBody>
          <a:bodyPr vert="horz" lIns="372673" tIns="186336" rIns="372673" bIns="18633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2098627"/>
            <a:ext cx="14068737" cy="3266861"/>
          </a:xfrm>
          <a:prstGeom prst="rect">
            <a:avLst/>
          </a:prstGeom>
        </p:spPr>
        <p:txBody>
          <a:bodyPr vert="horz" lIns="372673" tIns="186336" rIns="372673" bIns="186336" rtlCol="0" anchor="b"/>
          <a:lstStyle>
            <a:lvl1pPr algn="l">
              <a:defRPr sz="49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8386923" y="62098627"/>
            <a:ext cx="14068737" cy="3266861"/>
          </a:xfrm>
          <a:prstGeom prst="rect">
            <a:avLst/>
          </a:prstGeom>
        </p:spPr>
        <p:txBody>
          <a:bodyPr vert="horz" lIns="372673" tIns="186336" rIns="372673" bIns="186336" rtlCol="0" anchor="b"/>
          <a:lstStyle>
            <a:lvl1pPr algn="r">
              <a:defRPr sz="4900"/>
            </a:lvl1pPr>
          </a:lstStyle>
          <a:p>
            <a:fld id="{B07344EF-BC2A-44D2-BB30-D12B344377C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20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344EF-BC2A-44D2-BB30-D12B344377CC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8327-B3D7-4C17-AFFE-F12DC3CAB4E1}" type="datetimeFigureOut">
              <a:rPr lang="en-US" smtClean="0"/>
              <a:pPr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C123-832B-451E-8C47-E4C1802A4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6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8327-B3D7-4C17-AFFE-F12DC3CAB4E1}" type="datetimeFigureOut">
              <a:rPr lang="en-US" smtClean="0"/>
              <a:pPr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C123-832B-451E-8C47-E4C1802A4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13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8327-B3D7-4C17-AFFE-F12DC3CAB4E1}" type="datetimeFigureOut">
              <a:rPr lang="en-US" smtClean="0"/>
              <a:pPr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C123-832B-451E-8C47-E4C1802A4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72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8327-B3D7-4C17-AFFE-F12DC3CAB4E1}" type="datetimeFigureOut">
              <a:rPr lang="en-US" smtClean="0"/>
              <a:pPr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C123-832B-451E-8C47-E4C1802A4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02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8327-B3D7-4C17-AFFE-F12DC3CAB4E1}" type="datetimeFigureOut">
              <a:rPr lang="en-US" smtClean="0"/>
              <a:pPr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C123-832B-451E-8C47-E4C1802A4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2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8327-B3D7-4C17-AFFE-F12DC3CAB4E1}" type="datetimeFigureOut">
              <a:rPr lang="en-US" smtClean="0"/>
              <a:pPr/>
              <a:t>10/27/14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C123-832B-451E-8C47-E4C1802A4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94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8327-B3D7-4C17-AFFE-F12DC3CAB4E1}" type="datetimeFigureOut">
              <a:rPr lang="en-US" smtClean="0"/>
              <a:pPr/>
              <a:t>10/27/14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C123-832B-451E-8C47-E4C1802A4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11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8327-B3D7-4C17-AFFE-F12DC3CAB4E1}" type="datetimeFigureOut">
              <a:rPr lang="en-US" smtClean="0"/>
              <a:pPr/>
              <a:t>10/27/14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C123-832B-451E-8C47-E4C1802A4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10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8327-B3D7-4C17-AFFE-F12DC3CAB4E1}" type="datetimeFigureOut">
              <a:rPr lang="en-US" smtClean="0"/>
              <a:pPr/>
              <a:t>10/27/14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C123-832B-451E-8C47-E4C1802A4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28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8327-B3D7-4C17-AFFE-F12DC3CAB4E1}" type="datetimeFigureOut">
              <a:rPr lang="en-US" smtClean="0"/>
              <a:pPr/>
              <a:t>10/27/14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C123-832B-451E-8C47-E4C1802A4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6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8327-B3D7-4C17-AFFE-F12DC3CAB4E1}" type="datetimeFigureOut">
              <a:rPr lang="en-US" smtClean="0"/>
              <a:pPr/>
              <a:t>10/27/14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C123-832B-451E-8C47-E4C1802A4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8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88327-B3D7-4C17-AFFE-F12DC3CAB4E1}" type="datetimeFigureOut">
              <a:rPr lang="en-US" smtClean="0"/>
              <a:pPr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AC123-832B-451E-8C47-E4C1802A4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2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8912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4389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438912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spcBef>
          <a:spcPct val="20000"/>
        </a:spcBef>
        <a:buFont typeface="Arial" panose="020B0604020202020204" pitchFamily="34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spcBef>
          <a:spcPct val="20000"/>
        </a:spcBef>
        <a:buFont typeface="Arial" panose="020B0604020202020204" pitchFamily="34" charset="0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20" Type="http://schemas.microsoft.com/office/2007/relationships/hdphoto" Target="../media/hdphoto1.wdp"/><Relationship Id="rId21" Type="http://schemas.openxmlformats.org/officeDocument/2006/relationships/image" Target="../media/image18.png"/><Relationship Id="rId22" Type="http://schemas.openxmlformats.org/officeDocument/2006/relationships/image" Target="../media/image19.jpeg"/><Relationship Id="rId23" Type="http://schemas.openxmlformats.org/officeDocument/2006/relationships/image" Target="../media/image20.jpeg"/><Relationship Id="rId24" Type="http://schemas.openxmlformats.org/officeDocument/2006/relationships/image" Target="../media/image21.jpeg"/><Relationship Id="rId25" Type="http://schemas.openxmlformats.org/officeDocument/2006/relationships/image" Target="../media/image22.jpeg"/><Relationship Id="rId10" Type="http://schemas.openxmlformats.org/officeDocument/2006/relationships/image" Target="../media/image8.jpeg"/><Relationship Id="rId11" Type="http://schemas.openxmlformats.org/officeDocument/2006/relationships/image" Target="../media/image9.jpeg"/><Relationship Id="rId12" Type="http://schemas.openxmlformats.org/officeDocument/2006/relationships/image" Target="../media/image10.jpeg"/><Relationship Id="rId13" Type="http://schemas.openxmlformats.org/officeDocument/2006/relationships/image" Target="../media/image11.png"/><Relationship Id="rId14" Type="http://schemas.openxmlformats.org/officeDocument/2006/relationships/image" Target="../media/image12.jpeg"/><Relationship Id="rId15" Type="http://schemas.openxmlformats.org/officeDocument/2006/relationships/image" Target="../media/image13.jpeg"/><Relationship Id="rId16" Type="http://schemas.openxmlformats.org/officeDocument/2006/relationships/image" Target="../media/image14.png"/><Relationship Id="rId17" Type="http://schemas.openxmlformats.org/officeDocument/2006/relationships/image" Target="../media/image15.jpeg"/><Relationship Id="rId18" Type="http://schemas.openxmlformats.org/officeDocument/2006/relationships/image" Target="../media/image16.jpeg"/><Relationship Id="rId1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17830800" y="19812000"/>
            <a:ext cx="12954000" cy="708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8135600" y="20955000"/>
            <a:ext cx="124968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421548" y="18440402"/>
            <a:ext cx="16146335" cy="12678957"/>
          </a:xfrm>
          <a:custGeom>
            <a:avLst/>
            <a:gdLst>
              <a:gd name="connsiteX0" fmla="*/ 0 w 15925800"/>
              <a:gd name="connsiteY0" fmla="*/ 0 h 10896600"/>
              <a:gd name="connsiteX1" fmla="*/ 15925800 w 15925800"/>
              <a:gd name="connsiteY1" fmla="*/ 0 h 10896600"/>
              <a:gd name="connsiteX2" fmla="*/ 15925800 w 15925800"/>
              <a:gd name="connsiteY2" fmla="*/ 10896600 h 10896600"/>
              <a:gd name="connsiteX3" fmla="*/ 0 w 15925800"/>
              <a:gd name="connsiteY3" fmla="*/ 10896600 h 10896600"/>
              <a:gd name="connsiteX4" fmla="*/ 0 w 15925800"/>
              <a:gd name="connsiteY4" fmla="*/ 0 h 10896600"/>
              <a:gd name="connsiteX0" fmla="*/ 0 w 15964284"/>
              <a:gd name="connsiteY0" fmla="*/ 0 h 10896600"/>
              <a:gd name="connsiteX1" fmla="*/ 15964284 w 15964284"/>
              <a:gd name="connsiteY1" fmla="*/ 0 h 10896600"/>
              <a:gd name="connsiteX2" fmla="*/ 15964284 w 15964284"/>
              <a:gd name="connsiteY2" fmla="*/ 10896600 h 10896600"/>
              <a:gd name="connsiteX3" fmla="*/ 38484 w 15964284"/>
              <a:gd name="connsiteY3" fmla="*/ 10896600 h 10896600"/>
              <a:gd name="connsiteX4" fmla="*/ 0 w 15964284"/>
              <a:gd name="connsiteY4" fmla="*/ 0 h 10896600"/>
              <a:gd name="connsiteX0" fmla="*/ 7084 w 15971368"/>
              <a:gd name="connsiteY0" fmla="*/ 0 h 10896600"/>
              <a:gd name="connsiteX1" fmla="*/ 15971368 w 15971368"/>
              <a:gd name="connsiteY1" fmla="*/ 0 h 10896600"/>
              <a:gd name="connsiteX2" fmla="*/ 15971368 w 15971368"/>
              <a:gd name="connsiteY2" fmla="*/ 10896600 h 10896600"/>
              <a:gd name="connsiteX3" fmla="*/ 45568 w 15971368"/>
              <a:gd name="connsiteY3" fmla="*/ 10896600 h 10896600"/>
              <a:gd name="connsiteX4" fmla="*/ 7084 w 15971368"/>
              <a:gd name="connsiteY4" fmla="*/ 0 h 10896600"/>
              <a:gd name="connsiteX0" fmla="*/ 7084 w 15971368"/>
              <a:gd name="connsiteY0" fmla="*/ 1657 h 10898257"/>
              <a:gd name="connsiteX1" fmla="*/ 1671691 w 15971368"/>
              <a:gd name="connsiteY1" fmla="*/ 13683 h 10898257"/>
              <a:gd name="connsiteX2" fmla="*/ 15971368 w 15971368"/>
              <a:gd name="connsiteY2" fmla="*/ 1657 h 10898257"/>
              <a:gd name="connsiteX3" fmla="*/ 15971368 w 15971368"/>
              <a:gd name="connsiteY3" fmla="*/ 10898257 h 10898257"/>
              <a:gd name="connsiteX4" fmla="*/ 45568 w 15971368"/>
              <a:gd name="connsiteY4" fmla="*/ 10898257 h 10898257"/>
              <a:gd name="connsiteX5" fmla="*/ 7084 w 15971368"/>
              <a:gd name="connsiteY5" fmla="*/ 1657 h 10898257"/>
              <a:gd name="connsiteX0" fmla="*/ 7084 w 15971368"/>
              <a:gd name="connsiteY0" fmla="*/ 1657 h 10898257"/>
              <a:gd name="connsiteX1" fmla="*/ 1671691 w 15971368"/>
              <a:gd name="connsiteY1" fmla="*/ 13683 h 10898257"/>
              <a:gd name="connsiteX2" fmla="*/ 15971368 w 15971368"/>
              <a:gd name="connsiteY2" fmla="*/ 1657 h 10898257"/>
              <a:gd name="connsiteX3" fmla="*/ 15932884 w 15971368"/>
              <a:gd name="connsiteY3" fmla="*/ 7742555 h 10898257"/>
              <a:gd name="connsiteX4" fmla="*/ 45568 w 15971368"/>
              <a:gd name="connsiteY4" fmla="*/ 10898257 h 10898257"/>
              <a:gd name="connsiteX5" fmla="*/ 7084 w 15971368"/>
              <a:gd name="connsiteY5" fmla="*/ 1657 h 10898257"/>
              <a:gd name="connsiteX0" fmla="*/ 7084 w 15971368"/>
              <a:gd name="connsiteY0" fmla="*/ 1657 h 11364034"/>
              <a:gd name="connsiteX1" fmla="*/ 1671691 w 15971368"/>
              <a:gd name="connsiteY1" fmla="*/ 13683 h 11364034"/>
              <a:gd name="connsiteX2" fmla="*/ 15971368 w 15971368"/>
              <a:gd name="connsiteY2" fmla="*/ 1657 h 11364034"/>
              <a:gd name="connsiteX3" fmla="*/ 15932884 w 15971368"/>
              <a:gd name="connsiteY3" fmla="*/ 7742555 h 11364034"/>
              <a:gd name="connsiteX4" fmla="*/ 7663729 w 15971368"/>
              <a:gd name="connsiteY4" fmla="*/ 9191237 h 11364034"/>
              <a:gd name="connsiteX5" fmla="*/ 45568 w 15971368"/>
              <a:gd name="connsiteY5" fmla="*/ 10898257 h 11364034"/>
              <a:gd name="connsiteX6" fmla="*/ 7084 w 15971368"/>
              <a:gd name="connsiteY6" fmla="*/ 1657 h 11364034"/>
              <a:gd name="connsiteX0" fmla="*/ 7084 w 15971368"/>
              <a:gd name="connsiteY0" fmla="*/ 1657 h 11616025"/>
              <a:gd name="connsiteX1" fmla="*/ 1671691 w 15971368"/>
              <a:gd name="connsiteY1" fmla="*/ 13683 h 11616025"/>
              <a:gd name="connsiteX2" fmla="*/ 15971368 w 15971368"/>
              <a:gd name="connsiteY2" fmla="*/ 1657 h 11616025"/>
              <a:gd name="connsiteX3" fmla="*/ 15932884 w 15971368"/>
              <a:gd name="connsiteY3" fmla="*/ 7742555 h 11616025"/>
              <a:gd name="connsiteX4" fmla="*/ 7663729 w 15971368"/>
              <a:gd name="connsiteY4" fmla="*/ 9191237 h 11616025"/>
              <a:gd name="connsiteX5" fmla="*/ 45568 w 15971368"/>
              <a:gd name="connsiteY5" fmla="*/ 10898257 h 11616025"/>
              <a:gd name="connsiteX6" fmla="*/ 7084 w 15971368"/>
              <a:gd name="connsiteY6" fmla="*/ 1657 h 11616025"/>
              <a:gd name="connsiteX0" fmla="*/ 7084 w 15971368"/>
              <a:gd name="connsiteY0" fmla="*/ 1657 h 12097802"/>
              <a:gd name="connsiteX1" fmla="*/ 1671691 w 15971368"/>
              <a:gd name="connsiteY1" fmla="*/ 13683 h 12097802"/>
              <a:gd name="connsiteX2" fmla="*/ 15971368 w 15971368"/>
              <a:gd name="connsiteY2" fmla="*/ 1657 h 12097802"/>
              <a:gd name="connsiteX3" fmla="*/ 15932884 w 15971368"/>
              <a:gd name="connsiteY3" fmla="*/ 7742555 h 12097802"/>
              <a:gd name="connsiteX4" fmla="*/ 7663729 w 15971368"/>
              <a:gd name="connsiteY4" fmla="*/ 9191237 h 12097802"/>
              <a:gd name="connsiteX5" fmla="*/ 7509792 w 15971368"/>
              <a:gd name="connsiteY5" fmla="*/ 11731191 h 12097802"/>
              <a:gd name="connsiteX6" fmla="*/ 45568 w 15971368"/>
              <a:gd name="connsiteY6" fmla="*/ 10898257 h 12097802"/>
              <a:gd name="connsiteX7" fmla="*/ 7084 w 15971368"/>
              <a:gd name="connsiteY7" fmla="*/ 1657 h 12097802"/>
              <a:gd name="connsiteX0" fmla="*/ 14812 w 15979096"/>
              <a:gd name="connsiteY0" fmla="*/ 1657 h 12259957"/>
              <a:gd name="connsiteX1" fmla="*/ 1679419 w 15979096"/>
              <a:gd name="connsiteY1" fmla="*/ 13683 h 12259957"/>
              <a:gd name="connsiteX2" fmla="*/ 15979096 w 15979096"/>
              <a:gd name="connsiteY2" fmla="*/ 1657 h 12259957"/>
              <a:gd name="connsiteX3" fmla="*/ 15940612 w 15979096"/>
              <a:gd name="connsiteY3" fmla="*/ 7742555 h 12259957"/>
              <a:gd name="connsiteX4" fmla="*/ 7671457 w 15979096"/>
              <a:gd name="connsiteY4" fmla="*/ 9191237 h 12259957"/>
              <a:gd name="connsiteX5" fmla="*/ 7517520 w 15979096"/>
              <a:gd name="connsiteY5" fmla="*/ 11731191 h 12259957"/>
              <a:gd name="connsiteX6" fmla="*/ 14812 w 15979096"/>
              <a:gd name="connsiteY6" fmla="*/ 11206131 h 12259957"/>
              <a:gd name="connsiteX7" fmla="*/ 14812 w 15979096"/>
              <a:gd name="connsiteY7" fmla="*/ 1657 h 12259957"/>
              <a:gd name="connsiteX0" fmla="*/ 14812 w 15979096"/>
              <a:gd name="connsiteY0" fmla="*/ 1657 h 12476136"/>
              <a:gd name="connsiteX1" fmla="*/ 1679419 w 15979096"/>
              <a:gd name="connsiteY1" fmla="*/ 13683 h 12476136"/>
              <a:gd name="connsiteX2" fmla="*/ 15979096 w 15979096"/>
              <a:gd name="connsiteY2" fmla="*/ 1657 h 12476136"/>
              <a:gd name="connsiteX3" fmla="*/ 15940612 w 15979096"/>
              <a:gd name="connsiteY3" fmla="*/ 7742555 h 12476136"/>
              <a:gd name="connsiteX4" fmla="*/ 7671457 w 15979096"/>
              <a:gd name="connsiteY4" fmla="*/ 9191237 h 12476136"/>
              <a:gd name="connsiteX5" fmla="*/ 7517520 w 15979096"/>
              <a:gd name="connsiteY5" fmla="*/ 11731191 h 12476136"/>
              <a:gd name="connsiteX6" fmla="*/ 14812 w 15979096"/>
              <a:gd name="connsiteY6" fmla="*/ 11552488 h 12476136"/>
              <a:gd name="connsiteX7" fmla="*/ 14812 w 15979096"/>
              <a:gd name="connsiteY7" fmla="*/ 1657 h 12476136"/>
              <a:gd name="connsiteX0" fmla="*/ 14812 w 15979096"/>
              <a:gd name="connsiteY0" fmla="*/ 1657 h 11853025"/>
              <a:gd name="connsiteX1" fmla="*/ 1679419 w 15979096"/>
              <a:gd name="connsiteY1" fmla="*/ 13683 h 11853025"/>
              <a:gd name="connsiteX2" fmla="*/ 15979096 w 15979096"/>
              <a:gd name="connsiteY2" fmla="*/ 1657 h 11853025"/>
              <a:gd name="connsiteX3" fmla="*/ 15940612 w 15979096"/>
              <a:gd name="connsiteY3" fmla="*/ 7742555 h 11853025"/>
              <a:gd name="connsiteX4" fmla="*/ 7671457 w 15979096"/>
              <a:gd name="connsiteY4" fmla="*/ 9191237 h 11853025"/>
              <a:gd name="connsiteX5" fmla="*/ 7517520 w 15979096"/>
              <a:gd name="connsiteY5" fmla="*/ 11731191 h 11853025"/>
              <a:gd name="connsiteX6" fmla="*/ 14812 w 15979096"/>
              <a:gd name="connsiteY6" fmla="*/ 11552488 h 11853025"/>
              <a:gd name="connsiteX7" fmla="*/ 14812 w 15979096"/>
              <a:gd name="connsiteY7" fmla="*/ 1657 h 11853025"/>
              <a:gd name="connsiteX0" fmla="*/ 41896 w 16006180"/>
              <a:gd name="connsiteY0" fmla="*/ 1657 h 11933228"/>
              <a:gd name="connsiteX1" fmla="*/ 1706503 w 16006180"/>
              <a:gd name="connsiteY1" fmla="*/ 13683 h 11933228"/>
              <a:gd name="connsiteX2" fmla="*/ 16006180 w 16006180"/>
              <a:gd name="connsiteY2" fmla="*/ 1657 h 11933228"/>
              <a:gd name="connsiteX3" fmla="*/ 15967696 w 16006180"/>
              <a:gd name="connsiteY3" fmla="*/ 7742555 h 11933228"/>
              <a:gd name="connsiteX4" fmla="*/ 7698541 w 16006180"/>
              <a:gd name="connsiteY4" fmla="*/ 9191237 h 11933228"/>
              <a:gd name="connsiteX5" fmla="*/ 7544604 w 16006180"/>
              <a:gd name="connsiteY5" fmla="*/ 11731191 h 11933228"/>
              <a:gd name="connsiteX6" fmla="*/ 3412 w 16006180"/>
              <a:gd name="connsiteY6" fmla="*/ 11783393 h 11933228"/>
              <a:gd name="connsiteX7" fmla="*/ 41896 w 16006180"/>
              <a:gd name="connsiteY7" fmla="*/ 1657 h 11933228"/>
              <a:gd name="connsiteX0" fmla="*/ 41896 w 16006180"/>
              <a:gd name="connsiteY0" fmla="*/ 1657 h 11870685"/>
              <a:gd name="connsiteX1" fmla="*/ 1706503 w 16006180"/>
              <a:gd name="connsiteY1" fmla="*/ 13683 h 11870685"/>
              <a:gd name="connsiteX2" fmla="*/ 16006180 w 16006180"/>
              <a:gd name="connsiteY2" fmla="*/ 1657 h 11870685"/>
              <a:gd name="connsiteX3" fmla="*/ 15967696 w 16006180"/>
              <a:gd name="connsiteY3" fmla="*/ 7742555 h 11870685"/>
              <a:gd name="connsiteX4" fmla="*/ 7698541 w 16006180"/>
              <a:gd name="connsiteY4" fmla="*/ 9191237 h 11870685"/>
              <a:gd name="connsiteX5" fmla="*/ 7544604 w 16006180"/>
              <a:gd name="connsiteY5" fmla="*/ 11731191 h 11870685"/>
              <a:gd name="connsiteX6" fmla="*/ 3412 w 16006180"/>
              <a:gd name="connsiteY6" fmla="*/ 11783393 h 11870685"/>
              <a:gd name="connsiteX7" fmla="*/ 41896 w 16006180"/>
              <a:gd name="connsiteY7" fmla="*/ 1657 h 11870685"/>
              <a:gd name="connsiteX0" fmla="*/ 41896 w 16006180"/>
              <a:gd name="connsiteY0" fmla="*/ 1657 h 11822956"/>
              <a:gd name="connsiteX1" fmla="*/ 1706503 w 16006180"/>
              <a:gd name="connsiteY1" fmla="*/ 13683 h 11822956"/>
              <a:gd name="connsiteX2" fmla="*/ 16006180 w 16006180"/>
              <a:gd name="connsiteY2" fmla="*/ 1657 h 11822956"/>
              <a:gd name="connsiteX3" fmla="*/ 15967696 w 16006180"/>
              <a:gd name="connsiteY3" fmla="*/ 7742555 h 11822956"/>
              <a:gd name="connsiteX4" fmla="*/ 7698541 w 16006180"/>
              <a:gd name="connsiteY4" fmla="*/ 9191237 h 11822956"/>
              <a:gd name="connsiteX5" fmla="*/ 7737025 w 16006180"/>
              <a:gd name="connsiteY5" fmla="*/ 11654223 h 11822956"/>
              <a:gd name="connsiteX6" fmla="*/ 3412 w 16006180"/>
              <a:gd name="connsiteY6" fmla="*/ 11783393 h 11822956"/>
              <a:gd name="connsiteX7" fmla="*/ 41896 w 16006180"/>
              <a:gd name="connsiteY7" fmla="*/ 1657 h 11822956"/>
              <a:gd name="connsiteX0" fmla="*/ 41896 w 16006180"/>
              <a:gd name="connsiteY0" fmla="*/ 1657 h 11822956"/>
              <a:gd name="connsiteX1" fmla="*/ 1706503 w 16006180"/>
              <a:gd name="connsiteY1" fmla="*/ 13683 h 11822956"/>
              <a:gd name="connsiteX2" fmla="*/ 16006180 w 16006180"/>
              <a:gd name="connsiteY2" fmla="*/ 1657 h 11822956"/>
              <a:gd name="connsiteX3" fmla="*/ 15967696 w 16006180"/>
              <a:gd name="connsiteY3" fmla="*/ 7742555 h 11822956"/>
              <a:gd name="connsiteX4" fmla="*/ 7698541 w 16006180"/>
              <a:gd name="connsiteY4" fmla="*/ 9191237 h 11822956"/>
              <a:gd name="connsiteX5" fmla="*/ 7737025 w 16006180"/>
              <a:gd name="connsiteY5" fmla="*/ 11654223 h 11822956"/>
              <a:gd name="connsiteX6" fmla="*/ 3412 w 16006180"/>
              <a:gd name="connsiteY6" fmla="*/ 11783393 h 11822956"/>
              <a:gd name="connsiteX7" fmla="*/ 41896 w 16006180"/>
              <a:gd name="connsiteY7" fmla="*/ 1657 h 11822956"/>
              <a:gd name="connsiteX0" fmla="*/ 41896 w 16006180"/>
              <a:gd name="connsiteY0" fmla="*/ 1657 h 11822956"/>
              <a:gd name="connsiteX1" fmla="*/ 1706503 w 16006180"/>
              <a:gd name="connsiteY1" fmla="*/ 13683 h 11822956"/>
              <a:gd name="connsiteX2" fmla="*/ 16006180 w 16006180"/>
              <a:gd name="connsiteY2" fmla="*/ 1657 h 11822956"/>
              <a:gd name="connsiteX3" fmla="*/ 15967696 w 16006180"/>
              <a:gd name="connsiteY3" fmla="*/ 7742555 h 11822956"/>
              <a:gd name="connsiteX4" fmla="*/ 7698541 w 16006180"/>
              <a:gd name="connsiteY4" fmla="*/ 9191237 h 11822956"/>
              <a:gd name="connsiteX5" fmla="*/ 7737025 w 16006180"/>
              <a:gd name="connsiteY5" fmla="*/ 11654223 h 11822956"/>
              <a:gd name="connsiteX6" fmla="*/ 3412 w 16006180"/>
              <a:gd name="connsiteY6" fmla="*/ 11783393 h 11822956"/>
              <a:gd name="connsiteX7" fmla="*/ 41896 w 16006180"/>
              <a:gd name="connsiteY7" fmla="*/ 1657 h 11822956"/>
              <a:gd name="connsiteX0" fmla="*/ 41896 w 16006180"/>
              <a:gd name="connsiteY0" fmla="*/ 1657 h 11822956"/>
              <a:gd name="connsiteX1" fmla="*/ 1706503 w 16006180"/>
              <a:gd name="connsiteY1" fmla="*/ 13683 h 11822956"/>
              <a:gd name="connsiteX2" fmla="*/ 16006180 w 16006180"/>
              <a:gd name="connsiteY2" fmla="*/ 1657 h 11822956"/>
              <a:gd name="connsiteX3" fmla="*/ 15967696 w 16006180"/>
              <a:gd name="connsiteY3" fmla="*/ 7742555 h 11822956"/>
              <a:gd name="connsiteX4" fmla="*/ 7698541 w 16006180"/>
              <a:gd name="connsiteY4" fmla="*/ 9229721 h 11822956"/>
              <a:gd name="connsiteX5" fmla="*/ 7737025 w 16006180"/>
              <a:gd name="connsiteY5" fmla="*/ 11654223 h 11822956"/>
              <a:gd name="connsiteX6" fmla="*/ 3412 w 16006180"/>
              <a:gd name="connsiteY6" fmla="*/ 11783393 h 11822956"/>
              <a:gd name="connsiteX7" fmla="*/ 41896 w 16006180"/>
              <a:gd name="connsiteY7" fmla="*/ 1657 h 11822956"/>
              <a:gd name="connsiteX0" fmla="*/ 41896 w 16006180"/>
              <a:gd name="connsiteY0" fmla="*/ 1657 h 11822956"/>
              <a:gd name="connsiteX1" fmla="*/ 1706503 w 16006180"/>
              <a:gd name="connsiteY1" fmla="*/ 13683 h 11822956"/>
              <a:gd name="connsiteX2" fmla="*/ 16006180 w 16006180"/>
              <a:gd name="connsiteY2" fmla="*/ 1657 h 11822956"/>
              <a:gd name="connsiteX3" fmla="*/ 15967696 w 16006180"/>
              <a:gd name="connsiteY3" fmla="*/ 7742555 h 11822956"/>
              <a:gd name="connsiteX4" fmla="*/ 7698541 w 16006180"/>
              <a:gd name="connsiteY4" fmla="*/ 9229721 h 11822956"/>
              <a:gd name="connsiteX5" fmla="*/ 7737025 w 16006180"/>
              <a:gd name="connsiteY5" fmla="*/ 11654223 h 11822956"/>
              <a:gd name="connsiteX6" fmla="*/ 3412 w 16006180"/>
              <a:gd name="connsiteY6" fmla="*/ 11783393 h 11822956"/>
              <a:gd name="connsiteX7" fmla="*/ 41896 w 16006180"/>
              <a:gd name="connsiteY7" fmla="*/ 1657 h 11822956"/>
              <a:gd name="connsiteX0" fmla="*/ 41896 w 16006180"/>
              <a:gd name="connsiteY0" fmla="*/ 1657 h 11822956"/>
              <a:gd name="connsiteX1" fmla="*/ 1706503 w 16006180"/>
              <a:gd name="connsiteY1" fmla="*/ 13683 h 11822956"/>
              <a:gd name="connsiteX2" fmla="*/ 16006180 w 16006180"/>
              <a:gd name="connsiteY2" fmla="*/ 1657 h 11822956"/>
              <a:gd name="connsiteX3" fmla="*/ 15967696 w 16006180"/>
              <a:gd name="connsiteY3" fmla="*/ 7742555 h 11822956"/>
              <a:gd name="connsiteX4" fmla="*/ 7460433 w 16006180"/>
              <a:gd name="connsiteY4" fmla="*/ 8436029 h 11822956"/>
              <a:gd name="connsiteX5" fmla="*/ 7737025 w 16006180"/>
              <a:gd name="connsiteY5" fmla="*/ 11654223 h 11822956"/>
              <a:gd name="connsiteX6" fmla="*/ 3412 w 16006180"/>
              <a:gd name="connsiteY6" fmla="*/ 11783393 h 11822956"/>
              <a:gd name="connsiteX7" fmla="*/ 41896 w 16006180"/>
              <a:gd name="connsiteY7" fmla="*/ 1657 h 11822956"/>
              <a:gd name="connsiteX0" fmla="*/ 41896 w 16006180"/>
              <a:gd name="connsiteY0" fmla="*/ 1657 h 11822956"/>
              <a:gd name="connsiteX1" fmla="*/ 1706503 w 16006180"/>
              <a:gd name="connsiteY1" fmla="*/ 13683 h 11822956"/>
              <a:gd name="connsiteX2" fmla="*/ 16006180 w 16006180"/>
              <a:gd name="connsiteY2" fmla="*/ 1657 h 11822956"/>
              <a:gd name="connsiteX3" fmla="*/ 15967696 w 16006180"/>
              <a:gd name="connsiteY3" fmla="*/ 7742555 h 11822956"/>
              <a:gd name="connsiteX4" fmla="*/ 7460433 w 16006180"/>
              <a:gd name="connsiteY4" fmla="*/ 8436029 h 11822956"/>
              <a:gd name="connsiteX5" fmla="*/ 7340178 w 16006180"/>
              <a:gd name="connsiteY5" fmla="*/ 11654223 h 11822956"/>
              <a:gd name="connsiteX6" fmla="*/ 3412 w 16006180"/>
              <a:gd name="connsiteY6" fmla="*/ 11783393 h 11822956"/>
              <a:gd name="connsiteX7" fmla="*/ 41896 w 16006180"/>
              <a:gd name="connsiteY7" fmla="*/ 1657 h 11822956"/>
              <a:gd name="connsiteX0" fmla="*/ 41896 w 16006180"/>
              <a:gd name="connsiteY0" fmla="*/ 1657 h 11822956"/>
              <a:gd name="connsiteX1" fmla="*/ 1706503 w 16006180"/>
              <a:gd name="connsiteY1" fmla="*/ 13683 h 11822956"/>
              <a:gd name="connsiteX2" fmla="*/ 16006180 w 16006180"/>
              <a:gd name="connsiteY2" fmla="*/ 1657 h 11822956"/>
              <a:gd name="connsiteX3" fmla="*/ 15967696 w 16006180"/>
              <a:gd name="connsiteY3" fmla="*/ 7742555 h 11822956"/>
              <a:gd name="connsiteX4" fmla="*/ 6349263 w 16006180"/>
              <a:gd name="connsiteY4" fmla="*/ 8276099 h 11822956"/>
              <a:gd name="connsiteX5" fmla="*/ 7340178 w 16006180"/>
              <a:gd name="connsiteY5" fmla="*/ 11654223 h 11822956"/>
              <a:gd name="connsiteX6" fmla="*/ 3412 w 16006180"/>
              <a:gd name="connsiteY6" fmla="*/ 11783393 h 11822956"/>
              <a:gd name="connsiteX7" fmla="*/ 41896 w 16006180"/>
              <a:gd name="connsiteY7" fmla="*/ 1657 h 11822956"/>
              <a:gd name="connsiteX0" fmla="*/ 41896 w 16006180"/>
              <a:gd name="connsiteY0" fmla="*/ 1657 h 12814936"/>
              <a:gd name="connsiteX1" fmla="*/ 1706503 w 16006180"/>
              <a:gd name="connsiteY1" fmla="*/ 13683 h 12814936"/>
              <a:gd name="connsiteX2" fmla="*/ 16006180 w 16006180"/>
              <a:gd name="connsiteY2" fmla="*/ 1657 h 12814936"/>
              <a:gd name="connsiteX3" fmla="*/ 15967696 w 16006180"/>
              <a:gd name="connsiteY3" fmla="*/ 7742555 h 12814936"/>
              <a:gd name="connsiteX4" fmla="*/ 6349263 w 16006180"/>
              <a:gd name="connsiteY4" fmla="*/ 8276099 h 12814936"/>
              <a:gd name="connsiteX5" fmla="*/ 6467116 w 16006180"/>
              <a:gd name="connsiteY5" fmla="*/ 12773742 h 12814936"/>
              <a:gd name="connsiteX6" fmla="*/ 3412 w 16006180"/>
              <a:gd name="connsiteY6" fmla="*/ 11783393 h 12814936"/>
              <a:gd name="connsiteX7" fmla="*/ 41896 w 16006180"/>
              <a:gd name="connsiteY7" fmla="*/ 1657 h 12814936"/>
              <a:gd name="connsiteX0" fmla="*/ 118935 w 16083219"/>
              <a:gd name="connsiteY0" fmla="*/ 1657 h 12912296"/>
              <a:gd name="connsiteX1" fmla="*/ 1783542 w 16083219"/>
              <a:gd name="connsiteY1" fmla="*/ 13683 h 12912296"/>
              <a:gd name="connsiteX2" fmla="*/ 16083219 w 16083219"/>
              <a:gd name="connsiteY2" fmla="*/ 1657 h 12912296"/>
              <a:gd name="connsiteX3" fmla="*/ 16044735 w 16083219"/>
              <a:gd name="connsiteY3" fmla="*/ 7742555 h 12912296"/>
              <a:gd name="connsiteX4" fmla="*/ 6426302 w 16083219"/>
              <a:gd name="connsiteY4" fmla="*/ 8276099 h 12912296"/>
              <a:gd name="connsiteX5" fmla="*/ 6544155 w 16083219"/>
              <a:gd name="connsiteY5" fmla="*/ 12773742 h 12912296"/>
              <a:gd name="connsiteX6" fmla="*/ 1081 w 16083219"/>
              <a:gd name="connsiteY6" fmla="*/ 12822946 h 12912296"/>
              <a:gd name="connsiteX7" fmla="*/ 118935 w 16083219"/>
              <a:gd name="connsiteY7" fmla="*/ 1657 h 12912296"/>
              <a:gd name="connsiteX0" fmla="*/ 118935 w 16083219"/>
              <a:gd name="connsiteY0" fmla="*/ 1657 h 12912296"/>
              <a:gd name="connsiteX1" fmla="*/ 1783542 w 16083219"/>
              <a:gd name="connsiteY1" fmla="*/ 13683 h 12912296"/>
              <a:gd name="connsiteX2" fmla="*/ 16083219 w 16083219"/>
              <a:gd name="connsiteY2" fmla="*/ 1657 h 12912296"/>
              <a:gd name="connsiteX3" fmla="*/ 16044735 w 16083219"/>
              <a:gd name="connsiteY3" fmla="*/ 7742555 h 12912296"/>
              <a:gd name="connsiteX4" fmla="*/ 6426302 w 16083219"/>
              <a:gd name="connsiteY4" fmla="*/ 8276099 h 12912296"/>
              <a:gd name="connsiteX5" fmla="*/ 6544155 w 16083219"/>
              <a:gd name="connsiteY5" fmla="*/ 12773742 h 12912296"/>
              <a:gd name="connsiteX6" fmla="*/ 1081 w 16083219"/>
              <a:gd name="connsiteY6" fmla="*/ 12822946 h 12912296"/>
              <a:gd name="connsiteX7" fmla="*/ 118935 w 16083219"/>
              <a:gd name="connsiteY7" fmla="*/ 1657 h 12912296"/>
              <a:gd name="connsiteX0" fmla="*/ 118935 w 16083219"/>
              <a:gd name="connsiteY0" fmla="*/ 1657 h 12912296"/>
              <a:gd name="connsiteX1" fmla="*/ 1783542 w 16083219"/>
              <a:gd name="connsiteY1" fmla="*/ 13683 h 12912296"/>
              <a:gd name="connsiteX2" fmla="*/ 16083219 w 16083219"/>
              <a:gd name="connsiteY2" fmla="*/ 1657 h 12912296"/>
              <a:gd name="connsiteX3" fmla="*/ 16044735 w 16083219"/>
              <a:gd name="connsiteY3" fmla="*/ 7742555 h 12912296"/>
              <a:gd name="connsiteX4" fmla="*/ 6426302 w 16083219"/>
              <a:gd name="connsiteY4" fmla="*/ 8276099 h 12912296"/>
              <a:gd name="connsiteX5" fmla="*/ 6544155 w 16083219"/>
              <a:gd name="connsiteY5" fmla="*/ 12773742 h 12912296"/>
              <a:gd name="connsiteX6" fmla="*/ 1081 w 16083219"/>
              <a:gd name="connsiteY6" fmla="*/ 12822946 h 12912296"/>
              <a:gd name="connsiteX7" fmla="*/ 118935 w 16083219"/>
              <a:gd name="connsiteY7" fmla="*/ 1657 h 12912296"/>
              <a:gd name="connsiteX0" fmla="*/ 118935 w 16083219"/>
              <a:gd name="connsiteY0" fmla="*/ 1657 h 12912296"/>
              <a:gd name="connsiteX1" fmla="*/ 1783542 w 16083219"/>
              <a:gd name="connsiteY1" fmla="*/ 13683 h 12912296"/>
              <a:gd name="connsiteX2" fmla="*/ 16083219 w 16083219"/>
              <a:gd name="connsiteY2" fmla="*/ 1657 h 12912296"/>
              <a:gd name="connsiteX3" fmla="*/ 16044735 w 16083219"/>
              <a:gd name="connsiteY3" fmla="*/ 7742555 h 12912296"/>
              <a:gd name="connsiteX4" fmla="*/ 6426302 w 16083219"/>
              <a:gd name="connsiteY4" fmla="*/ 8276099 h 12912296"/>
              <a:gd name="connsiteX5" fmla="*/ 6544155 w 16083219"/>
              <a:gd name="connsiteY5" fmla="*/ 12773742 h 12912296"/>
              <a:gd name="connsiteX6" fmla="*/ 1081 w 16083219"/>
              <a:gd name="connsiteY6" fmla="*/ 12822946 h 12912296"/>
              <a:gd name="connsiteX7" fmla="*/ 118935 w 16083219"/>
              <a:gd name="connsiteY7" fmla="*/ 1657 h 12912296"/>
              <a:gd name="connsiteX0" fmla="*/ 118935 w 16083219"/>
              <a:gd name="connsiteY0" fmla="*/ 1657 h 12912296"/>
              <a:gd name="connsiteX1" fmla="*/ 1783542 w 16083219"/>
              <a:gd name="connsiteY1" fmla="*/ 13683 h 12912296"/>
              <a:gd name="connsiteX2" fmla="*/ 16083219 w 16083219"/>
              <a:gd name="connsiteY2" fmla="*/ 1657 h 12912296"/>
              <a:gd name="connsiteX3" fmla="*/ 16044735 w 16083219"/>
              <a:gd name="connsiteY3" fmla="*/ 7742555 h 12912296"/>
              <a:gd name="connsiteX4" fmla="*/ 6664410 w 16083219"/>
              <a:gd name="connsiteY4" fmla="*/ 8276099 h 12912296"/>
              <a:gd name="connsiteX5" fmla="*/ 6544155 w 16083219"/>
              <a:gd name="connsiteY5" fmla="*/ 12773742 h 12912296"/>
              <a:gd name="connsiteX6" fmla="*/ 1081 w 16083219"/>
              <a:gd name="connsiteY6" fmla="*/ 12822946 h 12912296"/>
              <a:gd name="connsiteX7" fmla="*/ 118935 w 16083219"/>
              <a:gd name="connsiteY7" fmla="*/ 1657 h 12912296"/>
              <a:gd name="connsiteX0" fmla="*/ 118935 w 16083219"/>
              <a:gd name="connsiteY0" fmla="*/ 1657 h 12912296"/>
              <a:gd name="connsiteX1" fmla="*/ 1783542 w 16083219"/>
              <a:gd name="connsiteY1" fmla="*/ 13683 h 12912296"/>
              <a:gd name="connsiteX2" fmla="*/ 16083219 w 16083219"/>
              <a:gd name="connsiteY2" fmla="*/ 1657 h 12912296"/>
              <a:gd name="connsiteX3" fmla="*/ 16044735 w 16083219"/>
              <a:gd name="connsiteY3" fmla="*/ 7742555 h 12912296"/>
              <a:gd name="connsiteX4" fmla="*/ 6664410 w 16083219"/>
              <a:gd name="connsiteY4" fmla="*/ 8276099 h 12912296"/>
              <a:gd name="connsiteX5" fmla="*/ 6544155 w 16083219"/>
              <a:gd name="connsiteY5" fmla="*/ 12773742 h 12912296"/>
              <a:gd name="connsiteX6" fmla="*/ 1081 w 16083219"/>
              <a:gd name="connsiteY6" fmla="*/ 12822946 h 12912296"/>
              <a:gd name="connsiteX7" fmla="*/ 118935 w 16083219"/>
              <a:gd name="connsiteY7" fmla="*/ 1657 h 12912296"/>
              <a:gd name="connsiteX0" fmla="*/ 118935 w 16083219"/>
              <a:gd name="connsiteY0" fmla="*/ 1657 h 12912296"/>
              <a:gd name="connsiteX1" fmla="*/ 1783542 w 16083219"/>
              <a:gd name="connsiteY1" fmla="*/ 13683 h 12912296"/>
              <a:gd name="connsiteX2" fmla="*/ 16083219 w 16083219"/>
              <a:gd name="connsiteY2" fmla="*/ 1657 h 12912296"/>
              <a:gd name="connsiteX3" fmla="*/ 16044735 w 16083219"/>
              <a:gd name="connsiteY3" fmla="*/ 7742555 h 12912296"/>
              <a:gd name="connsiteX4" fmla="*/ 6664410 w 16083219"/>
              <a:gd name="connsiteY4" fmla="*/ 8276099 h 12912296"/>
              <a:gd name="connsiteX5" fmla="*/ 6518755 w 16083219"/>
              <a:gd name="connsiteY5" fmla="*/ 12773742 h 12912296"/>
              <a:gd name="connsiteX6" fmla="*/ 1081 w 16083219"/>
              <a:gd name="connsiteY6" fmla="*/ 12822946 h 12912296"/>
              <a:gd name="connsiteX7" fmla="*/ 118935 w 16083219"/>
              <a:gd name="connsiteY7" fmla="*/ 1657 h 12912296"/>
              <a:gd name="connsiteX0" fmla="*/ 118935 w 16083219"/>
              <a:gd name="connsiteY0" fmla="*/ 1657 h 12822946"/>
              <a:gd name="connsiteX1" fmla="*/ 1783542 w 16083219"/>
              <a:gd name="connsiteY1" fmla="*/ 13683 h 12822946"/>
              <a:gd name="connsiteX2" fmla="*/ 16083219 w 16083219"/>
              <a:gd name="connsiteY2" fmla="*/ 1657 h 12822946"/>
              <a:gd name="connsiteX3" fmla="*/ 16044735 w 16083219"/>
              <a:gd name="connsiteY3" fmla="*/ 7742555 h 12822946"/>
              <a:gd name="connsiteX4" fmla="*/ 6664410 w 16083219"/>
              <a:gd name="connsiteY4" fmla="*/ 8276099 h 12822946"/>
              <a:gd name="connsiteX5" fmla="*/ 6518755 w 16083219"/>
              <a:gd name="connsiteY5" fmla="*/ 12773742 h 12822946"/>
              <a:gd name="connsiteX6" fmla="*/ 1081 w 16083219"/>
              <a:gd name="connsiteY6" fmla="*/ 12822946 h 12822946"/>
              <a:gd name="connsiteX7" fmla="*/ 118935 w 16083219"/>
              <a:gd name="connsiteY7" fmla="*/ 1657 h 12822946"/>
              <a:gd name="connsiteX0" fmla="*/ 118935 w 16083219"/>
              <a:gd name="connsiteY0" fmla="*/ 1657 h 12822946"/>
              <a:gd name="connsiteX1" fmla="*/ 1783542 w 16083219"/>
              <a:gd name="connsiteY1" fmla="*/ 13683 h 12822946"/>
              <a:gd name="connsiteX2" fmla="*/ 16083219 w 16083219"/>
              <a:gd name="connsiteY2" fmla="*/ 1657 h 12822946"/>
              <a:gd name="connsiteX3" fmla="*/ 16044735 w 16083219"/>
              <a:gd name="connsiteY3" fmla="*/ 7742555 h 12822946"/>
              <a:gd name="connsiteX4" fmla="*/ 6664410 w 16083219"/>
              <a:gd name="connsiteY4" fmla="*/ 8276099 h 12822946"/>
              <a:gd name="connsiteX5" fmla="*/ 6518755 w 16083219"/>
              <a:gd name="connsiteY5" fmla="*/ 12773742 h 12822946"/>
              <a:gd name="connsiteX6" fmla="*/ 1081 w 16083219"/>
              <a:gd name="connsiteY6" fmla="*/ 12822946 h 12822946"/>
              <a:gd name="connsiteX7" fmla="*/ 118935 w 16083219"/>
              <a:gd name="connsiteY7" fmla="*/ 1657 h 12822946"/>
              <a:gd name="connsiteX0" fmla="*/ 118935 w 16083219"/>
              <a:gd name="connsiteY0" fmla="*/ 1657 h 12774209"/>
              <a:gd name="connsiteX1" fmla="*/ 1783542 w 16083219"/>
              <a:gd name="connsiteY1" fmla="*/ 13683 h 12774209"/>
              <a:gd name="connsiteX2" fmla="*/ 16083219 w 16083219"/>
              <a:gd name="connsiteY2" fmla="*/ 1657 h 12774209"/>
              <a:gd name="connsiteX3" fmla="*/ 16044735 w 16083219"/>
              <a:gd name="connsiteY3" fmla="*/ 7742555 h 12774209"/>
              <a:gd name="connsiteX4" fmla="*/ 6664410 w 16083219"/>
              <a:gd name="connsiteY4" fmla="*/ 8276099 h 12774209"/>
              <a:gd name="connsiteX5" fmla="*/ 6518755 w 16083219"/>
              <a:gd name="connsiteY5" fmla="*/ 12773742 h 12774209"/>
              <a:gd name="connsiteX6" fmla="*/ 1081 w 16083219"/>
              <a:gd name="connsiteY6" fmla="*/ 12771764 h 12774209"/>
              <a:gd name="connsiteX7" fmla="*/ 118935 w 16083219"/>
              <a:gd name="connsiteY7" fmla="*/ 1657 h 12774209"/>
              <a:gd name="connsiteX0" fmla="*/ 118935 w 16083219"/>
              <a:gd name="connsiteY0" fmla="*/ 1657 h 12774209"/>
              <a:gd name="connsiteX1" fmla="*/ 1783542 w 16083219"/>
              <a:gd name="connsiteY1" fmla="*/ 13683 h 12774209"/>
              <a:gd name="connsiteX2" fmla="*/ 16083219 w 16083219"/>
              <a:gd name="connsiteY2" fmla="*/ 1657 h 12774209"/>
              <a:gd name="connsiteX3" fmla="*/ 16044735 w 16083219"/>
              <a:gd name="connsiteY3" fmla="*/ 7742555 h 12774209"/>
              <a:gd name="connsiteX4" fmla="*/ 6537410 w 16083219"/>
              <a:gd name="connsiteY4" fmla="*/ 8276099 h 12774209"/>
              <a:gd name="connsiteX5" fmla="*/ 6518755 w 16083219"/>
              <a:gd name="connsiteY5" fmla="*/ 12773742 h 12774209"/>
              <a:gd name="connsiteX6" fmla="*/ 1081 w 16083219"/>
              <a:gd name="connsiteY6" fmla="*/ 12771764 h 12774209"/>
              <a:gd name="connsiteX7" fmla="*/ 118935 w 16083219"/>
              <a:gd name="connsiteY7" fmla="*/ 1657 h 12774209"/>
              <a:gd name="connsiteX0" fmla="*/ 118935 w 16095535"/>
              <a:gd name="connsiteY0" fmla="*/ 1657 h 12774209"/>
              <a:gd name="connsiteX1" fmla="*/ 1783542 w 16095535"/>
              <a:gd name="connsiteY1" fmla="*/ 13683 h 12774209"/>
              <a:gd name="connsiteX2" fmla="*/ 16083219 w 16095535"/>
              <a:gd name="connsiteY2" fmla="*/ 1657 h 12774209"/>
              <a:gd name="connsiteX3" fmla="*/ 16095535 w 16095535"/>
              <a:gd name="connsiteY3" fmla="*/ 8126417 h 12774209"/>
              <a:gd name="connsiteX4" fmla="*/ 6537410 w 16095535"/>
              <a:gd name="connsiteY4" fmla="*/ 8276099 h 12774209"/>
              <a:gd name="connsiteX5" fmla="*/ 6518755 w 16095535"/>
              <a:gd name="connsiteY5" fmla="*/ 12773742 h 12774209"/>
              <a:gd name="connsiteX6" fmla="*/ 1081 w 16095535"/>
              <a:gd name="connsiteY6" fmla="*/ 12771764 h 12774209"/>
              <a:gd name="connsiteX7" fmla="*/ 118935 w 16095535"/>
              <a:gd name="connsiteY7" fmla="*/ 1657 h 12774209"/>
              <a:gd name="connsiteX0" fmla="*/ 118935 w 16146335"/>
              <a:gd name="connsiteY0" fmla="*/ 1657 h 12774209"/>
              <a:gd name="connsiteX1" fmla="*/ 1783542 w 16146335"/>
              <a:gd name="connsiteY1" fmla="*/ 13683 h 12774209"/>
              <a:gd name="connsiteX2" fmla="*/ 16083219 w 16146335"/>
              <a:gd name="connsiteY2" fmla="*/ 1657 h 12774209"/>
              <a:gd name="connsiteX3" fmla="*/ 16146335 w 16146335"/>
              <a:gd name="connsiteY3" fmla="*/ 8254371 h 12774209"/>
              <a:gd name="connsiteX4" fmla="*/ 6537410 w 16146335"/>
              <a:gd name="connsiteY4" fmla="*/ 8276099 h 12774209"/>
              <a:gd name="connsiteX5" fmla="*/ 6518755 w 16146335"/>
              <a:gd name="connsiteY5" fmla="*/ 12773742 h 12774209"/>
              <a:gd name="connsiteX6" fmla="*/ 1081 w 16146335"/>
              <a:gd name="connsiteY6" fmla="*/ 12771764 h 12774209"/>
              <a:gd name="connsiteX7" fmla="*/ 118935 w 16146335"/>
              <a:gd name="connsiteY7" fmla="*/ 1657 h 1277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46335" h="12774209">
                <a:moveTo>
                  <a:pt x="118935" y="1657"/>
                </a:moveTo>
                <a:cubicBezTo>
                  <a:pt x="442899" y="-7162"/>
                  <a:pt x="1459578" y="22502"/>
                  <a:pt x="1783542" y="13683"/>
                </a:cubicBezTo>
                <a:lnTo>
                  <a:pt x="16083219" y="1657"/>
                </a:lnTo>
                <a:cubicBezTo>
                  <a:pt x="16087324" y="2709910"/>
                  <a:pt x="16142230" y="5546118"/>
                  <a:pt x="16146335" y="8254371"/>
                </a:cubicBezTo>
                <a:lnTo>
                  <a:pt x="6537410" y="8276099"/>
                </a:lnTo>
                <a:cubicBezTo>
                  <a:pt x="6525405" y="10287819"/>
                  <a:pt x="6556955" y="11142293"/>
                  <a:pt x="6518755" y="12773742"/>
                </a:cubicBezTo>
                <a:cubicBezTo>
                  <a:pt x="5249062" y="12776747"/>
                  <a:pt x="6992088" y="12763994"/>
                  <a:pt x="1081" y="12771764"/>
                </a:cubicBezTo>
                <a:cubicBezTo>
                  <a:pt x="-11747" y="9139564"/>
                  <a:pt x="93279" y="939965"/>
                  <a:pt x="118935" y="165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2000" y="19354800"/>
            <a:ext cx="15535835" cy="5821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>
            <a:off x="18516600" y="27355800"/>
            <a:ext cx="10820400" cy="4876800"/>
          </a:xfrm>
          <a:prstGeom prst="roundRect">
            <a:avLst/>
          </a:prstGeom>
          <a:solidFill>
            <a:srgbClr val="FE7474">
              <a:alpha val="30000"/>
            </a:srgbClr>
          </a:solidFill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7315200" y="26898600"/>
            <a:ext cx="10439400" cy="5410200"/>
          </a:xfrm>
          <a:prstGeom prst="roundRect">
            <a:avLst/>
          </a:prstGeom>
          <a:solidFill>
            <a:srgbClr val="FE7474">
              <a:alpha val="25000"/>
            </a:srgbClr>
          </a:solidFill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1851600" y="19050000"/>
            <a:ext cx="11582400" cy="1051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/>
          <p:cNvSpPr/>
          <p:nvPr/>
        </p:nvSpPr>
        <p:spPr>
          <a:xfrm>
            <a:off x="13335000" y="4953000"/>
            <a:ext cx="15087600" cy="14249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25222200" y="3276600"/>
            <a:ext cx="18357058" cy="15102967"/>
          </a:xfrm>
          <a:custGeom>
            <a:avLst/>
            <a:gdLst>
              <a:gd name="connsiteX0" fmla="*/ 0 w 15087600"/>
              <a:gd name="connsiteY0" fmla="*/ 0 h 13563600"/>
              <a:gd name="connsiteX1" fmla="*/ 15087600 w 15087600"/>
              <a:gd name="connsiteY1" fmla="*/ 0 h 13563600"/>
              <a:gd name="connsiteX2" fmla="*/ 15087600 w 15087600"/>
              <a:gd name="connsiteY2" fmla="*/ 13563600 h 13563600"/>
              <a:gd name="connsiteX3" fmla="*/ 0 w 15087600"/>
              <a:gd name="connsiteY3" fmla="*/ 13563600 h 13563600"/>
              <a:gd name="connsiteX4" fmla="*/ 0 w 15087600"/>
              <a:gd name="connsiteY4" fmla="*/ 0 h 13563600"/>
              <a:gd name="connsiteX0" fmla="*/ 0 w 17512103"/>
              <a:gd name="connsiteY0" fmla="*/ 0 h 13563600"/>
              <a:gd name="connsiteX1" fmla="*/ 17512103 w 17512103"/>
              <a:gd name="connsiteY1" fmla="*/ 0 h 13563600"/>
              <a:gd name="connsiteX2" fmla="*/ 17512103 w 17512103"/>
              <a:gd name="connsiteY2" fmla="*/ 13563600 h 13563600"/>
              <a:gd name="connsiteX3" fmla="*/ 2424503 w 17512103"/>
              <a:gd name="connsiteY3" fmla="*/ 13563600 h 13563600"/>
              <a:gd name="connsiteX4" fmla="*/ 0 w 17512103"/>
              <a:gd name="connsiteY4" fmla="*/ 0 h 13563600"/>
              <a:gd name="connsiteX0" fmla="*/ 0 w 17512103"/>
              <a:gd name="connsiteY0" fmla="*/ 0 h 13563600"/>
              <a:gd name="connsiteX1" fmla="*/ 17512103 w 17512103"/>
              <a:gd name="connsiteY1" fmla="*/ 0 h 13563600"/>
              <a:gd name="connsiteX2" fmla="*/ 17512103 w 17512103"/>
              <a:gd name="connsiteY2" fmla="*/ 13563600 h 13563600"/>
              <a:gd name="connsiteX3" fmla="*/ 2424503 w 17512103"/>
              <a:gd name="connsiteY3" fmla="*/ 13563600 h 13563600"/>
              <a:gd name="connsiteX4" fmla="*/ 0 w 17512103"/>
              <a:gd name="connsiteY4" fmla="*/ 0 h 13563600"/>
              <a:gd name="connsiteX0" fmla="*/ 821937 w 18334040"/>
              <a:gd name="connsiteY0" fmla="*/ 0 h 13563600"/>
              <a:gd name="connsiteX1" fmla="*/ 18334040 w 18334040"/>
              <a:gd name="connsiteY1" fmla="*/ 0 h 13563600"/>
              <a:gd name="connsiteX2" fmla="*/ 18334040 w 18334040"/>
              <a:gd name="connsiteY2" fmla="*/ 13563600 h 13563600"/>
              <a:gd name="connsiteX3" fmla="*/ 3246440 w 18334040"/>
              <a:gd name="connsiteY3" fmla="*/ 13563600 h 13563600"/>
              <a:gd name="connsiteX4" fmla="*/ 3033509 w 18334040"/>
              <a:gd name="connsiteY4" fmla="*/ 6268243 h 13563600"/>
              <a:gd name="connsiteX5" fmla="*/ 821937 w 18334040"/>
              <a:gd name="connsiteY5" fmla="*/ 0 h 13563600"/>
              <a:gd name="connsiteX0" fmla="*/ 821937 w 18334040"/>
              <a:gd name="connsiteY0" fmla="*/ 0 h 15064483"/>
              <a:gd name="connsiteX1" fmla="*/ 18334040 w 18334040"/>
              <a:gd name="connsiteY1" fmla="*/ 0 h 15064483"/>
              <a:gd name="connsiteX2" fmla="*/ 18334040 w 18334040"/>
              <a:gd name="connsiteY2" fmla="*/ 13563600 h 15064483"/>
              <a:gd name="connsiteX3" fmla="*/ 6209722 w 18334040"/>
              <a:gd name="connsiteY3" fmla="*/ 15064483 h 15064483"/>
              <a:gd name="connsiteX4" fmla="*/ 3033509 w 18334040"/>
              <a:gd name="connsiteY4" fmla="*/ 6268243 h 15064483"/>
              <a:gd name="connsiteX5" fmla="*/ 821937 w 18334040"/>
              <a:gd name="connsiteY5" fmla="*/ 0 h 15064483"/>
              <a:gd name="connsiteX0" fmla="*/ 821937 w 18334040"/>
              <a:gd name="connsiteY0" fmla="*/ 0 h 15102967"/>
              <a:gd name="connsiteX1" fmla="*/ 18334040 w 18334040"/>
              <a:gd name="connsiteY1" fmla="*/ 0 h 15102967"/>
              <a:gd name="connsiteX2" fmla="*/ 18334040 w 18334040"/>
              <a:gd name="connsiteY2" fmla="*/ 15102967 h 15102967"/>
              <a:gd name="connsiteX3" fmla="*/ 6209722 w 18334040"/>
              <a:gd name="connsiteY3" fmla="*/ 15064483 h 15102967"/>
              <a:gd name="connsiteX4" fmla="*/ 3033509 w 18334040"/>
              <a:gd name="connsiteY4" fmla="*/ 6268243 h 15102967"/>
              <a:gd name="connsiteX5" fmla="*/ 821937 w 18334040"/>
              <a:gd name="connsiteY5" fmla="*/ 0 h 15102967"/>
              <a:gd name="connsiteX0" fmla="*/ 870674 w 18382777"/>
              <a:gd name="connsiteY0" fmla="*/ 0 h 15102967"/>
              <a:gd name="connsiteX1" fmla="*/ 18382777 w 18382777"/>
              <a:gd name="connsiteY1" fmla="*/ 0 h 15102967"/>
              <a:gd name="connsiteX2" fmla="*/ 18382777 w 18382777"/>
              <a:gd name="connsiteY2" fmla="*/ 15102967 h 15102967"/>
              <a:gd name="connsiteX3" fmla="*/ 5644849 w 18382777"/>
              <a:gd name="connsiteY3" fmla="*/ 15052452 h 15102967"/>
              <a:gd name="connsiteX4" fmla="*/ 3082246 w 18382777"/>
              <a:gd name="connsiteY4" fmla="*/ 6268243 h 15102967"/>
              <a:gd name="connsiteX5" fmla="*/ 870674 w 18382777"/>
              <a:gd name="connsiteY5" fmla="*/ 0 h 15102967"/>
              <a:gd name="connsiteX0" fmla="*/ 867540 w 18379643"/>
              <a:gd name="connsiteY0" fmla="*/ 0 h 15102967"/>
              <a:gd name="connsiteX1" fmla="*/ 18379643 w 18379643"/>
              <a:gd name="connsiteY1" fmla="*/ 0 h 15102967"/>
              <a:gd name="connsiteX2" fmla="*/ 18379643 w 18379643"/>
              <a:gd name="connsiteY2" fmla="*/ 15102967 h 15102967"/>
              <a:gd name="connsiteX3" fmla="*/ 5497336 w 18379643"/>
              <a:gd name="connsiteY3" fmla="*/ 15088546 h 15102967"/>
              <a:gd name="connsiteX4" fmla="*/ 3079112 w 18379643"/>
              <a:gd name="connsiteY4" fmla="*/ 6268243 h 15102967"/>
              <a:gd name="connsiteX5" fmla="*/ 867540 w 18379643"/>
              <a:gd name="connsiteY5" fmla="*/ 0 h 15102967"/>
              <a:gd name="connsiteX0" fmla="*/ 849687 w 18361790"/>
              <a:gd name="connsiteY0" fmla="*/ 0 h 15102967"/>
              <a:gd name="connsiteX1" fmla="*/ 18361790 w 18361790"/>
              <a:gd name="connsiteY1" fmla="*/ 0 h 15102967"/>
              <a:gd name="connsiteX2" fmla="*/ 18361790 w 18361790"/>
              <a:gd name="connsiteY2" fmla="*/ 15102967 h 15102967"/>
              <a:gd name="connsiteX3" fmla="*/ 5479483 w 18361790"/>
              <a:gd name="connsiteY3" fmla="*/ 15088546 h 15102967"/>
              <a:gd name="connsiteX4" fmla="*/ 3188259 w 18361790"/>
              <a:gd name="connsiteY4" fmla="*/ 6649243 h 15102967"/>
              <a:gd name="connsiteX5" fmla="*/ 849687 w 18361790"/>
              <a:gd name="connsiteY5" fmla="*/ 0 h 15102967"/>
              <a:gd name="connsiteX0" fmla="*/ 867539 w 18379642"/>
              <a:gd name="connsiteY0" fmla="*/ 0 h 15102967"/>
              <a:gd name="connsiteX1" fmla="*/ 18379642 w 18379642"/>
              <a:gd name="connsiteY1" fmla="*/ 0 h 15102967"/>
              <a:gd name="connsiteX2" fmla="*/ 18379642 w 18379642"/>
              <a:gd name="connsiteY2" fmla="*/ 15102967 h 15102967"/>
              <a:gd name="connsiteX3" fmla="*/ 5497335 w 18379642"/>
              <a:gd name="connsiteY3" fmla="*/ 15088546 h 15102967"/>
              <a:gd name="connsiteX4" fmla="*/ 3079111 w 18379642"/>
              <a:gd name="connsiteY4" fmla="*/ 6674643 h 15102967"/>
              <a:gd name="connsiteX5" fmla="*/ 867539 w 18379642"/>
              <a:gd name="connsiteY5" fmla="*/ 0 h 15102967"/>
              <a:gd name="connsiteX0" fmla="*/ 844955 w 18357058"/>
              <a:gd name="connsiteY0" fmla="*/ 0 h 15102967"/>
              <a:gd name="connsiteX1" fmla="*/ 18357058 w 18357058"/>
              <a:gd name="connsiteY1" fmla="*/ 0 h 15102967"/>
              <a:gd name="connsiteX2" fmla="*/ 18357058 w 18357058"/>
              <a:gd name="connsiteY2" fmla="*/ 15102967 h 15102967"/>
              <a:gd name="connsiteX3" fmla="*/ 5474751 w 18357058"/>
              <a:gd name="connsiteY3" fmla="*/ 15088546 h 15102967"/>
              <a:gd name="connsiteX4" fmla="*/ 3056527 w 18357058"/>
              <a:gd name="connsiteY4" fmla="*/ 6674643 h 15102967"/>
              <a:gd name="connsiteX5" fmla="*/ 844955 w 18357058"/>
              <a:gd name="connsiteY5" fmla="*/ 0 h 1510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57058" h="15102967">
                <a:moveTo>
                  <a:pt x="844955" y="0"/>
                </a:moveTo>
                <a:lnTo>
                  <a:pt x="18357058" y="0"/>
                </a:lnTo>
                <a:lnTo>
                  <a:pt x="18357058" y="15102967"/>
                </a:lnTo>
                <a:lnTo>
                  <a:pt x="5474751" y="15088546"/>
                </a:lnTo>
                <a:cubicBezTo>
                  <a:pt x="2860522" y="13795685"/>
                  <a:pt x="3650360" y="9138601"/>
                  <a:pt x="3056527" y="6674643"/>
                </a:cubicBezTo>
                <a:cubicBezTo>
                  <a:pt x="2462694" y="4210685"/>
                  <a:pt x="-1769274" y="967739"/>
                  <a:pt x="84495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708600" y="12697800"/>
            <a:ext cx="12192000" cy="559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62000" y="5181600"/>
            <a:ext cx="12954000" cy="12558016"/>
          </a:xfrm>
          <a:custGeom>
            <a:avLst/>
            <a:gdLst>
              <a:gd name="connsiteX0" fmla="*/ 0 w 12192000"/>
              <a:gd name="connsiteY0" fmla="*/ 0 h 12420600"/>
              <a:gd name="connsiteX1" fmla="*/ 12192000 w 12192000"/>
              <a:gd name="connsiteY1" fmla="*/ 0 h 12420600"/>
              <a:gd name="connsiteX2" fmla="*/ 12192000 w 12192000"/>
              <a:gd name="connsiteY2" fmla="*/ 12420600 h 12420600"/>
              <a:gd name="connsiteX3" fmla="*/ 0 w 12192000"/>
              <a:gd name="connsiteY3" fmla="*/ 12420600 h 12420600"/>
              <a:gd name="connsiteX4" fmla="*/ 0 w 12192000"/>
              <a:gd name="connsiteY4" fmla="*/ 0 h 12420600"/>
              <a:gd name="connsiteX0" fmla="*/ 0 w 12192000"/>
              <a:gd name="connsiteY0" fmla="*/ 0 h 12420600"/>
              <a:gd name="connsiteX1" fmla="*/ 12192000 w 12192000"/>
              <a:gd name="connsiteY1" fmla="*/ 0 h 12420600"/>
              <a:gd name="connsiteX2" fmla="*/ 11537769 w 12192000"/>
              <a:gd name="connsiteY2" fmla="*/ 11689401 h 12420600"/>
              <a:gd name="connsiteX3" fmla="*/ 0 w 12192000"/>
              <a:gd name="connsiteY3" fmla="*/ 12420600 h 12420600"/>
              <a:gd name="connsiteX4" fmla="*/ 0 w 12192000"/>
              <a:gd name="connsiteY4" fmla="*/ 0 h 12420600"/>
              <a:gd name="connsiteX0" fmla="*/ 0 w 12192000"/>
              <a:gd name="connsiteY0" fmla="*/ 0 h 12420600"/>
              <a:gd name="connsiteX1" fmla="*/ 12192000 w 12192000"/>
              <a:gd name="connsiteY1" fmla="*/ 0 h 12420600"/>
              <a:gd name="connsiteX2" fmla="*/ 11537769 w 12192000"/>
              <a:gd name="connsiteY2" fmla="*/ 11689401 h 12420600"/>
              <a:gd name="connsiteX3" fmla="*/ 0 w 12192000"/>
              <a:gd name="connsiteY3" fmla="*/ 12420600 h 12420600"/>
              <a:gd name="connsiteX4" fmla="*/ 0 w 12192000"/>
              <a:gd name="connsiteY4" fmla="*/ 0 h 12420600"/>
              <a:gd name="connsiteX0" fmla="*/ 0 w 12416100"/>
              <a:gd name="connsiteY0" fmla="*/ 0 h 12420600"/>
              <a:gd name="connsiteX1" fmla="*/ 12192000 w 12416100"/>
              <a:gd name="connsiteY1" fmla="*/ 0 h 12420600"/>
              <a:gd name="connsiteX2" fmla="*/ 11537769 w 12416100"/>
              <a:gd name="connsiteY2" fmla="*/ 11689401 h 12420600"/>
              <a:gd name="connsiteX3" fmla="*/ 0 w 12416100"/>
              <a:gd name="connsiteY3" fmla="*/ 12420600 h 12420600"/>
              <a:gd name="connsiteX4" fmla="*/ 0 w 12416100"/>
              <a:gd name="connsiteY4" fmla="*/ 0 h 12420600"/>
              <a:gd name="connsiteX0" fmla="*/ 0 w 12983185"/>
              <a:gd name="connsiteY0" fmla="*/ 0 h 12420600"/>
              <a:gd name="connsiteX1" fmla="*/ 12192000 w 12983185"/>
              <a:gd name="connsiteY1" fmla="*/ 0 h 12420600"/>
              <a:gd name="connsiteX2" fmla="*/ 11668388 w 12983185"/>
              <a:gd name="connsiteY2" fmla="*/ 9981164 h 12420600"/>
              <a:gd name="connsiteX3" fmla="*/ 11537769 w 12983185"/>
              <a:gd name="connsiteY3" fmla="*/ 11689401 h 12420600"/>
              <a:gd name="connsiteX4" fmla="*/ 0 w 12983185"/>
              <a:gd name="connsiteY4" fmla="*/ 12420600 h 12420600"/>
              <a:gd name="connsiteX5" fmla="*/ 0 w 12983185"/>
              <a:gd name="connsiteY5" fmla="*/ 0 h 12420600"/>
              <a:gd name="connsiteX0" fmla="*/ 0 w 12983185"/>
              <a:gd name="connsiteY0" fmla="*/ 0 h 12435419"/>
              <a:gd name="connsiteX1" fmla="*/ 12192000 w 12983185"/>
              <a:gd name="connsiteY1" fmla="*/ 0 h 12435419"/>
              <a:gd name="connsiteX2" fmla="*/ 11668388 w 12983185"/>
              <a:gd name="connsiteY2" fmla="*/ 9981164 h 12435419"/>
              <a:gd name="connsiteX3" fmla="*/ 11306864 w 12983185"/>
              <a:gd name="connsiteY3" fmla="*/ 11727885 h 12435419"/>
              <a:gd name="connsiteX4" fmla="*/ 0 w 12983185"/>
              <a:gd name="connsiteY4" fmla="*/ 12420600 h 12435419"/>
              <a:gd name="connsiteX5" fmla="*/ 0 w 12983185"/>
              <a:gd name="connsiteY5" fmla="*/ 0 h 12435419"/>
              <a:gd name="connsiteX0" fmla="*/ 0 w 12983185"/>
              <a:gd name="connsiteY0" fmla="*/ 0 h 12435419"/>
              <a:gd name="connsiteX1" fmla="*/ 12192000 w 12983185"/>
              <a:gd name="connsiteY1" fmla="*/ 0 h 12435419"/>
              <a:gd name="connsiteX2" fmla="*/ 11668388 w 12983185"/>
              <a:gd name="connsiteY2" fmla="*/ 9981164 h 12435419"/>
              <a:gd name="connsiteX3" fmla="*/ 11306864 w 12983185"/>
              <a:gd name="connsiteY3" fmla="*/ 11727885 h 12435419"/>
              <a:gd name="connsiteX4" fmla="*/ 0 w 12983185"/>
              <a:gd name="connsiteY4" fmla="*/ 12420600 h 12435419"/>
              <a:gd name="connsiteX5" fmla="*/ 0 w 12983185"/>
              <a:gd name="connsiteY5" fmla="*/ 0 h 12435419"/>
              <a:gd name="connsiteX0" fmla="*/ 0 w 12983185"/>
              <a:gd name="connsiteY0" fmla="*/ 0 h 12435419"/>
              <a:gd name="connsiteX1" fmla="*/ 12192000 w 12983185"/>
              <a:gd name="connsiteY1" fmla="*/ 0 h 12435419"/>
              <a:gd name="connsiteX2" fmla="*/ 11668388 w 12983185"/>
              <a:gd name="connsiteY2" fmla="*/ 9981164 h 12435419"/>
              <a:gd name="connsiteX3" fmla="*/ 11306864 w 12983185"/>
              <a:gd name="connsiteY3" fmla="*/ 11727885 h 12435419"/>
              <a:gd name="connsiteX4" fmla="*/ 0 w 12983185"/>
              <a:gd name="connsiteY4" fmla="*/ 12420600 h 12435419"/>
              <a:gd name="connsiteX5" fmla="*/ 0 w 12983185"/>
              <a:gd name="connsiteY5" fmla="*/ 0 h 12435419"/>
              <a:gd name="connsiteX0" fmla="*/ 0 w 13195036"/>
              <a:gd name="connsiteY0" fmla="*/ 0 h 12435419"/>
              <a:gd name="connsiteX1" fmla="*/ 12192000 w 13195036"/>
              <a:gd name="connsiteY1" fmla="*/ 0 h 12435419"/>
              <a:gd name="connsiteX2" fmla="*/ 12322619 w 13195036"/>
              <a:gd name="connsiteY2" fmla="*/ 6940915 h 12435419"/>
              <a:gd name="connsiteX3" fmla="*/ 11668388 w 13195036"/>
              <a:gd name="connsiteY3" fmla="*/ 9981164 h 12435419"/>
              <a:gd name="connsiteX4" fmla="*/ 11306864 w 13195036"/>
              <a:gd name="connsiteY4" fmla="*/ 11727885 h 12435419"/>
              <a:gd name="connsiteX5" fmla="*/ 0 w 13195036"/>
              <a:gd name="connsiteY5" fmla="*/ 12420600 h 12435419"/>
              <a:gd name="connsiteX6" fmla="*/ 0 w 13195036"/>
              <a:gd name="connsiteY6" fmla="*/ 0 h 12435419"/>
              <a:gd name="connsiteX0" fmla="*/ 0 w 12934955"/>
              <a:gd name="connsiteY0" fmla="*/ 0 h 12435419"/>
              <a:gd name="connsiteX1" fmla="*/ 12192000 w 12934955"/>
              <a:gd name="connsiteY1" fmla="*/ 0 h 12435419"/>
              <a:gd name="connsiteX2" fmla="*/ 12322619 w 12934955"/>
              <a:gd name="connsiteY2" fmla="*/ 6940915 h 12435419"/>
              <a:gd name="connsiteX3" fmla="*/ 11668388 w 12934955"/>
              <a:gd name="connsiteY3" fmla="*/ 9981164 h 12435419"/>
              <a:gd name="connsiteX4" fmla="*/ 11306864 w 12934955"/>
              <a:gd name="connsiteY4" fmla="*/ 11727885 h 12435419"/>
              <a:gd name="connsiteX5" fmla="*/ 0 w 12934955"/>
              <a:gd name="connsiteY5" fmla="*/ 12420600 h 12435419"/>
              <a:gd name="connsiteX6" fmla="*/ 0 w 12934955"/>
              <a:gd name="connsiteY6" fmla="*/ 0 h 12435419"/>
              <a:gd name="connsiteX0" fmla="*/ 0 w 12934955"/>
              <a:gd name="connsiteY0" fmla="*/ 0 h 12435419"/>
              <a:gd name="connsiteX1" fmla="*/ 12192000 w 12934955"/>
              <a:gd name="connsiteY1" fmla="*/ 0 h 12435419"/>
              <a:gd name="connsiteX2" fmla="*/ 12322619 w 12934955"/>
              <a:gd name="connsiteY2" fmla="*/ 6940915 h 12435419"/>
              <a:gd name="connsiteX3" fmla="*/ 12649077 w 12934955"/>
              <a:gd name="connsiteY3" fmla="*/ 10718078 h 12435419"/>
              <a:gd name="connsiteX4" fmla="*/ 11306864 w 12934955"/>
              <a:gd name="connsiteY4" fmla="*/ 11727885 h 12435419"/>
              <a:gd name="connsiteX5" fmla="*/ 0 w 12934955"/>
              <a:gd name="connsiteY5" fmla="*/ 12420600 h 12435419"/>
              <a:gd name="connsiteX6" fmla="*/ 0 w 12934955"/>
              <a:gd name="connsiteY6" fmla="*/ 0 h 12435419"/>
              <a:gd name="connsiteX0" fmla="*/ 0 w 12934955"/>
              <a:gd name="connsiteY0" fmla="*/ 0 h 12491336"/>
              <a:gd name="connsiteX1" fmla="*/ 12192000 w 12934955"/>
              <a:gd name="connsiteY1" fmla="*/ 0 h 12491336"/>
              <a:gd name="connsiteX2" fmla="*/ 12322619 w 12934955"/>
              <a:gd name="connsiteY2" fmla="*/ 6940915 h 12491336"/>
              <a:gd name="connsiteX3" fmla="*/ 12649077 w 12934955"/>
              <a:gd name="connsiteY3" fmla="*/ 10718078 h 12491336"/>
              <a:gd name="connsiteX4" fmla="*/ 12287554 w 12934955"/>
              <a:gd name="connsiteY4" fmla="*/ 11828374 h 12491336"/>
              <a:gd name="connsiteX5" fmla="*/ 0 w 12934955"/>
              <a:gd name="connsiteY5" fmla="*/ 12420600 h 12491336"/>
              <a:gd name="connsiteX6" fmla="*/ 0 w 12934955"/>
              <a:gd name="connsiteY6" fmla="*/ 0 h 12491336"/>
              <a:gd name="connsiteX0" fmla="*/ 0 w 12934955"/>
              <a:gd name="connsiteY0" fmla="*/ 0 h 12491336"/>
              <a:gd name="connsiteX1" fmla="*/ 12192000 w 12934955"/>
              <a:gd name="connsiteY1" fmla="*/ 0 h 12491336"/>
              <a:gd name="connsiteX2" fmla="*/ 12322619 w 12934955"/>
              <a:gd name="connsiteY2" fmla="*/ 6940915 h 12491336"/>
              <a:gd name="connsiteX3" fmla="*/ 12649077 w 12934955"/>
              <a:gd name="connsiteY3" fmla="*/ 10718078 h 12491336"/>
              <a:gd name="connsiteX4" fmla="*/ 12287554 w 12934955"/>
              <a:gd name="connsiteY4" fmla="*/ 11828374 h 12491336"/>
              <a:gd name="connsiteX5" fmla="*/ 0 w 12934955"/>
              <a:gd name="connsiteY5" fmla="*/ 12420600 h 12491336"/>
              <a:gd name="connsiteX6" fmla="*/ 0 w 12934955"/>
              <a:gd name="connsiteY6" fmla="*/ 0 h 12491336"/>
              <a:gd name="connsiteX0" fmla="*/ 0 w 12934955"/>
              <a:gd name="connsiteY0" fmla="*/ 0 h 12491336"/>
              <a:gd name="connsiteX1" fmla="*/ 12192000 w 12934955"/>
              <a:gd name="connsiteY1" fmla="*/ 0 h 12491336"/>
              <a:gd name="connsiteX2" fmla="*/ 12322619 w 12934955"/>
              <a:gd name="connsiteY2" fmla="*/ 6940915 h 12491336"/>
              <a:gd name="connsiteX3" fmla="*/ 12649077 w 12934955"/>
              <a:gd name="connsiteY3" fmla="*/ 10718078 h 12491336"/>
              <a:gd name="connsiteX4" fmla="*/ 12287554 w 12934955"/>
              <a:gd name="connsiteY4" fmla="*/ 11828374 h 12491336"/>
              <a:gd name="connsiteX5" fmla="*/ 0 w 12934955"/>
              <a:gd name="connsiteY5" fmla="*/ 12420600 h 12491336"/>
              <a:gd name="connsiteX6" fmla="*/ 0 w 12934955"/>
              <a:gd name="connsiteY6" fmla="*/ 0 h 12491336"/>
              <a:gd name="connsiteX0" fmla="*/ 0 w 12934955"/>
              <a:gd name="connsiteY0" fmla="*/ 0 h 12491336"/>
              <a:gd name="connsiteX1" fmla="*/ 12192000 w 12934955"/>
              <a:gd name="connsiteY1" fmla="*/ 0 h 12491336"/>
              <a:gd name="connsiteX2" fmla="*/ 12322619 w 12934955"/>
              <a:gd name="connsiteY2" fmla="*/ 6940915 h 12491336"/>
              <a:gd name="connsiteX3" fmla="*/ 12649077 w 12934955"/>
              <a:gd name="connsiteY3" fmla="*/ 10718078 h 12491336"/>
              <a:gd name="connsiteX4" fmla="*/ 12287554 w 12934955"/>
              <a:gd name="connsiteY4" fmla="*/ 11828374 h 12491336"/>
              <a:gd name="connsiteX5" fmla="*/ 0 w 12934955"/>
              <a:gd name="connsiteY5" fmla="*/ 12420600 h 12491336"/>
              <a:gd name="connsiteX6" fmla="*/ 0 w 12934955"/>
              <a:gd name="connsiteY6" fmla="*/ 0 h 12491336"/>
              <a:gd name="connsiteX0" fmla="*/ 0 w 12934955"/>
              <a:gd name="connsiteY0" fmla="*/ 0 h 12491336"/>
              <a:gd name="connsiteX1" fmla="*/ 12192000 w 12934955"/>
              <a:gd name="connsiteY1" fmla="*/ 0 h 12491336"/>
              <a:gd name="connsiteX2" fmla="*/ 12322619 w 12934955"/>
              <a:gd name="connsiteY2" fmla="*/ 6940915 h 12491336"/>
              <a:gd name="connsiteX3" fmla="*/ 12649077 w 12934955"/>
              <a:gd name="connsiteY3" fmla="*/ 10718078 h 12491336"/>
              <a:gd name="connsiteX4" fmla="*/ 12287554 w 12934955"/>
              <a:gd name="connsiteY4" fmla="*/ 11828374 h 12491336"/>
              <a:gd name="connsiteX5" fmla="*/ 0 w 12934955"/>
              <a:gd name="connsiteY5" fmla="*/ 12420600 h 12491336"/>
              <a:gd name="connsiteX6" fmla="*/ 0 w 12934955"/>
              <a:gd name="connsiteY6" fmla="*/ 0 h 12491336"/>
              <a:gd name="connsiteX0" fmla="*/ 0 w 12934955"/>
              <a:gd name="connsiteY0" fmla="*/ 0 h 12491336"/>
              <a:gd name="connsiteX1" fmla="*/ 12192000 w 12934955"/>
              <a:gd name="connsiteY1" fmla="*/ 0 h 12491336"/>
              <a:gd name="connsiteX2" fmla="*/ 12322619 w 12934955"/>
              <a:gd name="connsiteY2" fmla="*/ 6940915 h 12491336"/>
              <a:gd name="connsiteX3" fmla="*/ 12733619 w 12934955"/>
              <a:gd name="connsiteY3" fmla="*/ 12091418 h 12491336"/>
              <a:gd name="connsiteX4" fmla="*/ 12287554 w 12934955"/>
              <a:gd name="connsiteY4" fmla="*/ 11828374 h 12491336"/>
              <a:gd name="connsiteX5" fmla="*/ 0 w 12934955"/>
              <a:gd name="connsiteY5" fmla="*/ 12420600 h 12491336"/>
              <a:gd name="connsiteX6" fmla="*/ 0 w 12934955"/>
              <a:gd name="connsiteY6" fmla="*/ 0 h 12491336"/>
              <a:gd name="connsiteX0" fmla="*/ 0 w 12934955"/>
              <a:gd name="connsiteY0" fmla="*/ 0 h 12585343"/>
              <a:gd name="connsiteX1" fmla="*/ 12192000 w 12934955"/>
              <a:gd name="connsiteY1" fmla="*/ 0 h 12585343"/>
              <a:gd name="connsiteX2" fmla="*/ 12322619 w 12934955"/>
              <a:gd name="connsiteY2" fmla="*/ 6940915 h 12585343"/>
              <a:gd name="connsiteX3" fmla="*/ 12733619 w 12934955"/>
              <a:gd name="connsiteY3" fmla="*/ 12091418 h 12585343"/>
              <a:gd name="connsiteX4" fmla="*/ 12338280 w 12934955"/>
              <a:gd name="connsiteY4" fmla="*/ 11979107 h 12585343"/>
              <a:gd name="connsiteX5" fmla="*/ 0 w 12934955"/>
              <a:gd name="connsiteY5" fmla="*/ 12420600 h 12585343"/>
              <a:gd name="connsiteX6" fmla="*/ 0 w 12934955"/>
              <a:gd name="connsiteY6" fmla="*/ 0 h 12585343"/>
              <a:gd name="connsiteX0" fmla="*/ 0 w 12934955"/>
              <a:gd name="connsiteY0" fmla="*/ 0 h 12420600"/>
              <a:gd name="connsiteX1" fmla="*/ 12192000 w 12934955"/>
              <a:gd name="connsiteY1" fmla="*/ 0 h 12420600"/>
              <a:gd name="connsiteX2" fmla="*/ 12322619 w 12934955"/>
              <a:gd name="connsiteY2" fmla="*/ 6940915 h 12420600"/>
              <a:gd name="connsiteX3" fmla="*/ 12733619 w 12934955"/>
              <a:gd name="connsiteY3" fmla="*/ 12091418 h 12420600"/>
              <a:gd name="connsiteX4" fmla="*/ 12338280 w 12934955"/>
              <a:gd name="connsiteY4" fmla="*/ 11979107 h 12420600"/>
              <a:gd name="connsiteX5" fmla="*/ 0 w 12934955"/>
              <a:gd name="connsiteY5" fmla="*/ 12420600 h 12420600"/>
              <a:gd name="connsiteX6" fmla="*/ 0 w 12934955"/>
              <a:gd name="connsiteY6" fmla="*/ 0 h 12420600"/>
              <a:gd name="connsiteX0" fmla="*/ 0 w 12934955"/>
              <a:gd name="connsiteY0" fmla="*/ 0 h 12572885"/>
              <a:gd name="connsiteX1" fmla="*/ 12192000 w 12934955"/>
              <a:gd name="connsiteY1" fmla="*/ 0 h 12572885"/>
              <a:gd name="connsiteX2" fmla="*/ 12322619 w 12934955"/>
              <a:gd name="connsiteY2" fmla="*/ 6940915 h 12572885"/>
              <a:gd name="connsiteX3" fmla="*/ 12733619 w 12934955"/>
              <a:gd name="connsiteY3" fmla="*/ 12091418 h 12572885"/>
              <a:gd name="connsiteX4" fmla="*/ 12338280 w 12934955"/>
              <a:gd name="connsiteY4" fmla="*/ 11979107 h 12572885"/>
              <a:gd name="connsiteX5" fmla="*/ 0 w 12934955"/>
              <a:gd name="connsiteY5" fmla="*/ 12420600 h 12572885"/>
              <a:gd name="connsiteX6" fmla="*/ 0 w 12934955"/>
              <a:gd name="connsiteY6" fmla="*/ 0 h 12572885"/>
              <a:gd name="connsiteX0" fmla="*/ 0 w 12934955"/>
              <a:gd name="connsiteY0" fmla="*/ 0 h 12420600"/>
              <a:gd name="connsiteX1" fmla="*/ 12192000 w 12934955"/>
              <a:gd name="connsiteY1" fmla="*/ 0 h 12420600"/>
              <a:gd name="connsiteX2" fmla="*/ 12322619 w 12934955"/>
              <a:gd name="connsiteY2" fmla="*/ 6940915 h 12420600"/>
              <a:gd name="connsiteX3" fmla="*/ 12733619 w 12934955"/>
              <a:gd name="connsiteY3" fmla="*/ 12091418 h 12420600"/>
              <a:gd name="connsiteX4" fmla="*/ 12338280 w 12934955"/>
              <a:gd name="connsiteY4" fmla="*/ 11979107 h 12420600"/>
              <a:gd name="connsiteX5" fmla="*/ 0 w 12934955"/>
              <a:gd name="connsiteY5" fmla="*/ 12420600 h 12420600"/>
              <a:gd name="connsiteX6" fmla="*/ 0 w 12934955"/>
              <a:gd name="connsiteY6" fmla="*/ 0 h 12420600"/>
              <a:gd name="connsiteX0" fmla="*/ 0 w 12934955"/>
              <a:gd name="connsiteY0" fmla="*/ 0 h 12635820"/>
              <a:gd name="connsiteX1" fmla="*/ 12192000 w 12934955"/>
              <a:gd name="connsiteY1" fmla="*/ 0 h 12635820"/>
              <a:gd name="connsiteX2" fmla="*/ 12322619 w 12934955"/>
              <a:gd name="connsiteY2" fmla="*/ 6940915 h 12635820"/>
              <a:gd name="connsiteX3" fmla="*/ 12733619 w 12934955"/>
              <a:gd name="connsiteY3" fmla="*/ 12091418 h 12635820"/>
              <a:gd name="connsiteX4" fmla="*/ 12338280 w 12934955"/>
              <a:gd name="connsiteY4" fmla="*/ 12113092 h 12635820"/>
              <a:gd name="connsiteX5" fmla="*/ 0 w 12934955"/>
              <a:gd name="connsiteY5" fmla="*/ 12420600 h 12635820"/>
              <a:gd name="connsiteX6" fmla="*/ 0 w 12934955"/>
              <a:gd name="connsiteY6" fmla="*/ 0 h 12635820"/>
              <a:gd name="connsiteX0" fmla="*/ 0 w 12934955"/>
              <a:gd name="connsiteY0" fmla="*/ 0 h 12477351"/>
              <a:gd name="connsiteX1" fmla="*/ 12192000 w 12934955"/>
              <a:gd name="connsiteY1" fmla="*/ 0 h 12477351"/>
              <a:gd name="connsiteX2" fmla="*/ 12322619 w 12934955"/>
              <a:gd name="connsiteY2" fmla="*/ 6940915 h 12477351"/>
              <a:gd name="connsiteX3" fmla="*/ 12733619 w 12934955"/>
              <a:gd name="connsiteY3" fmla="*/ 12091418 h 12477351"/>
              <a:gd name="connsiteX4" fmla="*/ 12338280 w 12934955"/>
              <a:gd name="connsiteY4" fmla="*/ 12113092 h 12477351"/>
              <a:gd name="connsiteX5" fmla="*/ 0 w 12934955"/>
              <a:gd name="connsiteY5" fmla="*/ 12420600 h 12477351"/>
              <a:gd name="connsiteX6" fmla="*/ 0 w 12934955"/>
              <a:gd name="connsiteY6" fmla="*/ 0 h 12477351"/>
              <a:gd name="connsiteX0" fmla="*/ 0 w 12934955"/>
              <a:gd name="connsiteY0" fmla="*/ 0 h 12475421"/>
              <a:gd name="connsiteX1" fmla="*/ 12192000 w 12934955"/>
              <a:gd name="connsiteY1" fmla="*/ 0 h 12475421"/>
              <a:gd name="connsiteX2" fmla="*/ 12322619 w 12934955"/>
              <a:gd name="connsiteY2" fmla="*/ 6940915 h 12475421"/>
              <a:gd name="connsiteX3" fmla="*/ 12733619 w 12934955"/>
              <a:gd name="connsiteY3" fmla="*/ 12091418 h 12475421"/>
              <a:gd name="connsiteX4" fmla="*/ 12338280 w 12934955"/>
              <a:gd name="connsiteY4" fmla="*/ 12113092 h 12475421"/>
              <a:gd name="connsiteX5" fmla="*/ 0 w 12934955"/>
              <a:gd name="connsiteY5" fmla="*/ 12420600 h 12475421"/>
              <a:gd name="connsiteX6" fmla="*/ 0 w 12934955"/>
              <a:gd name="connsiteY6" fmla="*/ 0 h 12475421"/>
              <a:gd name="connsiteX0" fmla="*/ 0 w 12984959"/>
              <a:gd name="connsiteY0" fmla="*/ 0 h 12420600"/>
              <a:gd name="connsiteX1" fmla="*/ 12192000 w 12984959"/>
              <a:gd name="connsiteY1" fmla="*/ 0 h 12420600"/>
              <a:gd name="connsiteX2" fmla="*/ 12322619 w 12984959"/>
              <a:gd name="connsiteY2" fmla="*/ 6940915 h 12420600"/>
              <a:gd name="connsiteX3" fmla="*/ 12733619 w 12984959"/>
              <a:gd name="connsiteY3" fmla="*/ 12091418 h 12420600"/>
              <a:gd name="connsiteX4" fmla="*/ 12338280 w 12984959"/>
              <a:gd name="connsiteY4" fmla="*/ 12113092 h 12420600"/>
              <a:gd name="connsiteX5" fmla="*/ 0 w 12984959"/>
              <a:gd name="connsiteY5" fmla="*/ 12420600 h 12420600"/>
              <a:gd name="connsiteX6" fmla="*/ 0 w 12984959"/>
              <a:gd name="connsiteY6" fmla="*/ 0 h 12420600"/>
              <a:gd name="connsiteX0" fmla="*/ 0 w 12934955"/>
              <a:gd name="connsiteY0" fmla="*/ 0 h 12481087"/>
              <a:gd name="connsiteX1" fmla="*/ 12192000 w 12934955"/>
              <a:gd name="connsiteY1" fmla="*/ 0 h 12481087"/>
              <a:gd name="connsiteX2" fmla="*/ 12322619 w 12934955"/>
              <a:gd name="connsiteY2" fmla="*/ 6940915 h 12481087"/>
              <a:gd name="connsiteX3" fmla="*/ 12733619 w 12934955"/>
              <a:gd name="connsiteY3" fmla="*/ 12091418 h 12481087"/>
              <a:gd name="connsiteX4" fmla="*/ 12084653 w 12934955"/>
              <a:gd name="connsiteY4" fmla="*/ 12129841 h 12481087"/>
              <a:gd name="connsiteX5" fmla="*/ 0 w 12934955"/>
              <a:gd name="connsiteY5" fmla="*/ 12420600 h 12481087"/>
              <a:gd name="connsiteX6" fmla="*/ 0 w 12934955"/>
              <a:gd name="connsiteY6" fmla="*/ 0 h 12481087"/>
              <a:gd name="connsiteX0" fmla="*/ 0 w 12981473"/>
              <a:gd name="connsiteY0" fmla="*/ 0 h 12420600"/>
              <a:gd name="connsiteX1" fmla="*/ 12192000 w 12981473"/>
              <a:gd name="connsiteY1" fmla="*/ 0 h 12420600"/>
              <a:gd name="connsiteX2" fmla="*/ 12322619 w 12981473"/>
              <a:gd name="connsiteY2" fmla="*/ 6940915 h 12420600"/>
              <a:gd name="connsiteX3" fmla="*/ 12733619 w 12981473"/>
              <a:gd name="connsiteY3" fmla="*/ 12091418 h 12420600"/>
              <a:gd name="connsiteX4" fmla="*/ 12084653 w 12981473"/>
              <a:gd name="connsiteY4" fmla="*/ 12129841 h 12420600"/>
              <a:gd name="connsiteX5" fmla="*/ 0 w 12981473"/>
              <a:gd name="connsiteY5" fmla="*/ 12420600 h 12420600"/>
              <a:gd name="connsiteX6" fmla="*/ 0 w 12981473"/>
              <a:gd name="connsiteY6" fmla="*/ 0 h 12420600"/>
              <a:gd name="connsiteX0" fmla="*/ 0 w 13016529"/>
              <a:gd name="connsiteY0" fmla="*/ 0 h 12420600"/>
              <a:gd name="connsiteX1" fmla="*/ 12192000 w 13016529"/>
              <a:gd name="connsiteY1" fmla="*/ 0 h 12420600"/>
              <a:gd name="connsiteX2" fmla="*/ 12322619 w 13016529"/>
              <a:gd name="connsiteY2" fmla="*/ 6940915 h 12420600"/>
              <a:gd name="connsiteX3" fmla="*/ 12733619 w 13016529"/>
              <a:gd name="connsiteY3" fmla="*/ 12091418 h 12420600"/>
              <a:gd name="connsiteX4" fmla="*/ 12084653 w 13016529"/>
              <a:gd name="connsiteY4" fmla="*/ 12129841 h 12420600"/>
              <a:gd name="connsiteX5" fmla="*/ 0 w 13016529"/>
              <a:gd name="connsiteY5" fmla="*/ 12420600 h 12420600"/>
              <a:gd name="connsiteX6" fmla="*/ 0 w 13016529"/>
              <a:gd name="connsiteY6" fmla="*/ 0 h 12420600"/>
              <a:gd name="connsiteX0" fmla="*/ 0 w 12934955"/>
              <a:gd name="connsiteY0" fmla="*/ 0 h 12517266"/>
              <a:gd name="connsiteX1" fmla="*/ 12192000 w 12934955"/>
              <a:gd name="connsiteY1" fmla="*/ 0 h 12517266"/>
              <a:gd name="connsiteX2" fmla="*/ 12322619 w 12934955"/>
              <a:gd name="connsiteY2" fmla="*/ 6940915 h 12517266"/>
              <a:gd name="connsiteX3" fmla="*/ 12733619 w 12934955"/>
              <a:gd name="connsiteY3" fmla="*/ 12091418 h 12517266"/>
              <a:gd name="connsiteX4" fmla="*/ 12118469 w 12934955"/>
              <a:gd name="connsiteY4" fmla="*/ 12230330 h 12517266"/>
              <a:gd name="connsiteX5" fmla="*/ 0 w 12934955"/>
              <a:gd name="connsiteY5" fmla="*/ 12420600 h 12517266"/>
              <a:gd name="connsiteX6" fmla="*/ 0 w 12934955"/>
              <a:gd name="connsiteY6" fmla="*/ 0 h 12517266"/>
              <a:gd name="connsiteX0" fmla="*/ 0 w 12934955"/>
              <a:gd name="connsiteY0" fmla="*/ 0 h 12626277"/>
              <a:gd name="connsiteX1" fmla="*/ 12192000 w 12934955"/>
              <a:gd name="connsiteY1" fmla="*/ 0 h 12626277"/>
              <a:gd name="connsiteX2" fmla="*/ 12322619 w 12934955"/>
              <a:gd name="connsiteY2" fmla="*/ 6940915 h 12626277"/>
              <a:gd name="connsiteX3" fmla="*/ 12733618 w 12934955"/>
              <a:gd name="connsiteY3" fmla="*/ 12242150 h 12626277"/>
              <a:gd name="connsiteX4" fmla="*/ 12118469 w 12934955"/>
              <a:gd name="connsiteY4" fmla="*/ 12230330 h 12626277"/>
              <a:gd name="connsiteX5" fmla="*/ 0 w 12934955"/>
              <a:gd name="connsiteY5" fmla="*/ 12420600 h 12626277"/>
              <a:gd name="connsiteX6" fmla="*/ 0 w 12934955"/>
              <a:gd name="connsiteY6" fmla="*/ 0 h 12626277"/>
              <a:gd name="connsiteX0" fmla="*/ 0 w 12934955"/>
              <a:gd name="connsiteY0" fmla="*/ 0 h 12420600"/>
              <a:gd name="connsiteX1" fmla="*/ 12192000 w 12934955"/>
              <a:gd name="connsiteY1" fmla="*/ 0 h 12420600"/>
              <a:gd name="connsiteX2" fmla="*/ 12322619 w 12934955"/>
              <a:gd name="connsiteY2" fmla="*/ 6940915 h 12420600"/>
              <a:gd name="connsiteX3" fmla="*/ 12733618 w 12934955"/>
              <a:gd name="connsiteY3" fmla="*/ 12242150 h 12420600"/>
              <a:gd name="connsiteX4" fmla="*/ 12118469 w 12934955"/>
              <a:gd name="connsiteY4" fmla="*/ 12230330 h 12420600"/>
              <a:gd name="connsiteX5" fmla="*/ 0 w 12934955"/>
              <a:gd name="connsiteY5" fmla="*/ 12420600 h 12420600"/>
              <a:gd name="connsiteX6" fmla="*/ 0 w 12934955"/>
              <a:gd name="connsiteY6" fmla="*/ 0 h 12420600"/>
              <a:gd name="connsiteX0" fmla="*/ 0 w 13342439"/>
              <a:gd name="connsiteY0" fmla="*/ 0 h 12850929"/>
              <a:gd name="connsiteX1" fmla="*/ 12192000 w 13342439"/>
              <a:gd name="connsiteY1" fmla="*/ 0 h 12850929"/>
              <a:gd name="connsiteX2" fmla="*/ 12322619 w 13342439"/>
              <a:gd name="connsiteY2" fmla="*/ 6940915 h 12850929"/>
              <a:gd name="connsiteX3" fmla="*/ 12733618 w 13342439"/>
              <a:gd name="connsiteY3" fmla="*/ 12242150 h 12850929"/>
              <a:gd name="connsiteX4" fmla="*/ 13149884 w 13342439"/>
              <a:gd name="connsiteY4" fmla="*/ 12749519 h 12850929"/>
              <a:gd name="connsiteX5" fmla="*/ 0 w 13342439"/>
              <a:gd name="connsiteY5" fmla="*/ 12420600 h 12850929"/>
              <a:gd name="connsiteX6" fmla="*/ 0 w 13342439"/>
              <a:gd name="connsiteY6" fmla="*/ 0 h 12850929"/>
              <a:gd name="connsiteX0" fmla="*/ 0 w 13330395"/>
              <a:gd name="connsiteY0" fmla="*/ 0 h 12836159"/>
              <a:gd name="connsiteX1" fmla="*/ 12192000 w 13330395"/>
              <a:gd name="connsiteY1" fmla="*/ 0 h 12836159"/>
              <a:gd name="connsiteX2" fmla="*/ 12322619 w 13330395"/>
              <a:gd name="connsiteY2" fmla="*/ 6940915 h 12836159"/>
              <a:gd name="connsiteX3" fmla="*/ 12649075 w 13330395"/>
              <a:gd name="connsiteY3" fmla="*/ 10416614 h 12836159"/>
              <a:gd name="connsiteX4" fmla="*/ 13149884 w 13330395"/>
              <a:gd name="connsiteY4" fmla="*/ 12749519 h 12836159"/>
              <a:gd name="connsiteX5" fmla="*/ 0 w 13330395"/>
              <a:gd name="connsiteY5" fmla="*/ 12420600 h 12836159"/>
              <a:gd name="connsiteX6" fmla="*/ 0 w 13330395"/>
              <a:gd name="connsiteY6" fmla="*/ 0 h 12836159"/>
              <a:gd name="connsiteX0" fmla="*/ 0 w 13040957"/>
              <a:gd name="connsiteY0" fmla="*/ 0 h 12420600"/>
              <a:gd name="connsiteX1" fmla="*/ 12192000 w 13040957"/>
              <a:gd name="connsiteY1" fmla="*/ 0 h 12420600"/>
              <a:gd name="connsiteX2" fmla="*/ 12322619 w 13040957"/>
              <a:gd name="connsiteY2" fmla="*/ 6940915 h 12420600"/>
              <a:gd name="connsiteX3" fmla="*/ 12649075 w 13040957"/>
              <a:gd name="connsiteY3" fmla="*/ 10416614 h 12420600"/>
              <a:gd name="connsiteX4" fmla="*/ 12811716 w 13040957"/>
              <a:gd name="connsiteY4" fmla="*/ 12146589 h 12420600"/>
              <a:gd name="connsiteX5" fmla="*/ 0 w 13040957"/>
              <a:gd name="connsiteY5" fmla="*/ 12420600 h 12420600"/>
              <a:gd name="connsiteX6" fmla="*/ 0 w 13040957"/>
              <a:gd name="connsiteY6" fmla="*/ 0 h 12420600"/>
              <a:gd name="connsiteX0" fmla="*/ 0 w 12934955"/>
              <a:gd name="connsiteY0" fmla="*/ 0 h 12420600"/>
              <a:gd name="connsiteX1" fmla="*/ 12192000 w 12934955"/>
              <a:gd name="connsiteY1" fmla="*/ 0 h 12420600"/>
              <a:gd name="connsiteX2" fmla="*/ 12322619 w 12934955"/>
              <a:gd name="connsiteY2" fmla="*/ 6940915 h 12420600"/>
              <a:gd name="connsiteX3" fmla="*/ 12649075 w 12934955"/>
              <a:gd name="connsiteY3" fmla="*/ 10416614 h 12420600"/>
              <a:gd name="connsiteX4" fmla="*/ 12355188 w 12934955"/>
              <a:gd name="connsiteY4" fmla="*/ 12180086 h 12420600"/>
              <a:gd name="connsiteX5" fmla="*/ 0 w 12934955"/>
              <a:gd name="connsiteY5" fmla="*/ 12420600 h 12420600"/>
              <a:gd name="connsiteX6" fmla="*/ 0 w 12934955"/>
              <a:gd name="connsiteY6" fmla="*/ 0 h 124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4955" h="12420600">
                <a:moveTo>
                  <a:pt x="0" y="0"/>
                </a:moveTo>
                <a:lnTo>
                  <a:pt x="12192000" y="0"/>
                </a:lnTo>
                <a:cubicBezTo>
                  <a:pt x="14322738" y="175473"/>
                  <a:pt x="11062941" y="2006233"/>
                  <a:pt x="12322619" y="6940915"/>
                </a:cubicBezTo>
                <a:cubicBezTo>
                  <a:pt x="12235350" y="8604442"/>
                  <a:pt x="12643647" y="9543419"/>
                  <a:pt x="12649075" y="10416614"/>
                </a:cubicBezTo>
                <a:cubicBezTo>
                  <a:pt x="12654503" y="11289809"/>
                  <a:pt x="12919727" y="12158734"/>
                  <a:pt x="12355188" y="12180086"/>
                </a:cubicBezTo>
                <a:cubicBezTo>
                  <a:pt x="11461534" y="12548522"/>
                  <a:pt x="3845923" y="12176867"/>
                  <a:pt x="0" y="12420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1109752"/>
            <a:ext cx="40782500" cy="3708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i="1" dirty="0" smtClean="0"/>
              <a:t>The Metamorphic Precambrian Portage Lake Volcanic Series (PLV)</a:t>
            </a:r>
          </a:p>
          <a:p>
            <a:r>
              <a:rPr lang="en-US" sz="6000" b="1" i="1" dirty="0" smtClean="0"/>
              <a:t>Ariel Melinger-</a:t>
            </a:r>
            <a:r>
              <a:rPr lang="en-US" sz="6000" b="1" i="1" dirty="0" smtClean="0"/>
              <a:t>Cohen, Craig R. </a:t>
            </a:r>
            <a:r>
              <a:rPr lang="en-US" sz="6000" b="1" i="1" dirty="0" err="1" smtClean="0"/>
              <a:t>Bina</a:t>
            </a:r>
            <a:r>
              <a:rPr lang="en-US" sz="6000" b="1" i="1" dirty="0" smtClean="0"/>
              <a:t>, Steven D. Jacobsen</a:t>
            </a:r>
            <a:endParaRPr lang="en-US" sz="6000" b="1" i="1" dirty="0" smtClean="0"/>
          </a:p>
          <a:p>
            <a:r>
              <a:rPr lang="en-US" sz="6000" b="1" i="1" dirty="0" smtClean="0"/>
              <a:t>Department of Earth &amp; Planetary </a:t>
            </a:r>
            <a:r>
              <a:rPr lang="en-US" sz="6000" b="1" i="1" dirty="0" smtClean="0"/>
              <a:t>Sciences, Northwestern University</a:t>
            </a:r>
            <a:endParaRPr lang="en-US" sz="6000" b="1" i="1" dirty="0" smtClean="0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0" y="4724400"/>
            <a:ext cx="5029200" cy="342900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0" y="8229600"/>
            <a:ext cx="5029200" cy="304800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600" y="8229600"/>
            <a:ext cx="4953000" cy="304800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4" b="5264"/>
          <a:stretch/>
        </p:blipFill>
        <p:spPr>
          <a:xfrm>
            <a:off x="38557200" y="15468600"/>
            <a:ext cx="4343400" cy="2743200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7" r="8958" b="4273"/>
          <a:stretch/>
        </p:blipFill>
        <p:spPr>
          <a:xfrm>
            <a:off x="35514366" y="15392400"/>
            <a:ext cx="3270142" cy="2844800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3" t="8257" r="8061" b="3418"/>
          <a:stretch/>
        </p:blipFill>
        <p:spPr>
          <a:xfrm>
            <a:off x="31652059" y="15637790"/>
            <a:ext cx="3294682" cy="262481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9"/>
          <a:stretch/>
        </p:blipFill>
        <p:spPr>
          <a:xfrm>
            <a:off x="30861000" y="12697800"/>
            <a:ext cx="4419600" cy="2874600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9" r="8621"/>
          <a:stretch/>
        </p:blipFill>
        <p:spPr>
          <a:xfrm>
            <a:off x="39166800" y="12801600"/>
            <a:ext cx="3733800" cy="2895600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7543800"/>
            <a:ext cx="5943600" cy="5486400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t="3019" r="4939" b="10791"/>
          <a:stretch/>
        </p:blipFill>
        <p:spPr>
          <a:xfrm>
            <a:off x="21183600" y="12344400"/>
            <a:ext cx="5486400" cy="3962400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3385" r="2511" b="3125"/>
          <a:stretch/>
        </p:blipFill>
        <p:spPr bwMode="auto">
          <a:xfrm>
            <a:off x="21183600" y="7543800"/>
            <a:ext cx="54864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8" y="19356458"/>
            <a:ext cx="8077200" cy="5819917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r="3473"/>
          <a:stretch/>
        </p:blipFill>
        <p:spPr>
          <a:xfrm>
            <a:off x="8769860" y="19354800"/>
            <a:ext cx="7527975" cy="5720857"/>
          </a:xfrm>
          <a:prstGeom prst="rect">
            <a:avLst/>
          </a:prstGeom>
        </p:spPr>
      </p:pic>
      <p:pic>
        <p:nvPicPr>
          <p:cNvPr id="26" name="Picture 25" descr="Untitled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214" y="20497800"/>
            <a:ext cx="7842586" cy="8910823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"/>
          <a:stretch/>
        </p:blipFill>
        <p:spPr>
          <a:xfrm>
            <a:off x="18364200" y="21031200"/>
            <a:ext cx="6013132" cy="4473211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200" y="21259800"/>
            <a:ext cx="6019800" cy="4226778"/>
          </a:xfrm>
          <a:prstGeom prst="rect">
            <a:avLst/>
          </a:prstGeom>
        </p:spPr>
      </p:pic>
      <p:pic>
        <p:nvPicPr>
          <p:cNvPr id="29" name="Picture 28" descr="Screen Shot 2014-05-29 at 12.32.30 PM.png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4" t="7353" r="4695"/>
          <a:stretch/>
        </p:blipFill>
        <p:spPr>
          <a:xfrm>
            <a:off x="14401800" y="27203400"/>
            <a:ext cx="3048000" cy="48006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166861" y="5680494"/>
            <a:ext cx="358695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~</a:t>
            </a:r>
            <a:r>
              <a:rPr lang="en-US" sz="2500" b="1" dirty="0" smtClean="0">
                <a:solidFill>
                  <a:schemeClr val="tx1"/>
                </a:solidFill>
              </a:rPr>
              <a:t>1.100 Ga</a:t>
            </a:r>
            <a:r>
              <a:rPr lang="en-US" sz="2500" dirty="0" smtClean="0">
                <a:solidFill>
                  <a:schemeClr val="tx1"/>
                </a:solidFill>
              </a:rPr>
              <a:t>     </a:t>
            </a:r>
          </a:p>
          <a:p>
            <a:r>
              <a:rPr lang="en-US" sz="2500" dirty="0" smtClean="0">
                <a:solidFill>
                  <a:schemeClr val="tx1"/>
                </a:solidFill>
              </a:rPr>
              <a:t>Midcontinent rift split North America</a:t>
            </a:r>
          </a:p>
          <a:p>
            <a:r>
              <a:rPr lang="en-US" sz="2500" b="1" dirty="0" smtClean="0"/>
              <a:t>~1.095 Ga </a:t>
            </a:r>
            <a:r>
              <a:rPr lang="en-US" sz="2500" dirty="0" smtClean="0"/>
              <a:t>    </a:t>
            </a:r>
          </a:p>
          <a:p>
            <a:r>
              <a:rPr lang="en-US" sz="2500" dirty="0" smtClean="0">
                <a:solidFill>
                  <a:schemeClr val="tx1"/>
                </a:solidFill>
              </a:rPr>
              <a:t>2-3 </a:t>
            </a:r>
            <a:r>
              <a:rPr lang="en-US" sz="2500" dirty="0" err="1" smtClean="0">
                <a:solidFill>
                  <a:schemeClr val="tx1"/>
                </a:solidFill>
              </a:rPr>
              <a:t>myr</a:t>
            </a:r>
            <a:r>
              <a:rPr lang="en-US" sz="2500" dirty="0" smtClean="0">
                <a:solidFill>
                  <a:schemeClr val="tx1"/>
                </a:solidFill>
              </a:rPr>
              <a:t> magmatic period deposited PLV</a:t>
            </a:r>
          </a:p>
          <a:p>
            <a:r>
              <a:rPr lang="en-US" sz="2500" b="1" dirty="0" smtClean="0">
                <a:solidFill>
                  <a:schemeClr val="tx1"/>
                </a:solidFill>
              </a:rPr>
              <a:t>~1.080 Ga   </a:t>
            </a:r>
            <a:r>
              <a:rPr lang="en-US" sz="2500" dirty="0" smtClean="0">
                <a:solidFill>
                  <a:schemeClr val="tx1"/>
                </a:solidFill>
              </a:rPr>
              <a:t>  </a:t>
            </a:r>
          </a:p>
          <a:p>
            <a:r>
              <a:rPr lang="en-US" sz="2500" dirty="0" smtClean="0">
                <a:solidFill>
                  <a:schemeClr val="tx1"/>
                </a:solidFill>
              </a:rPr>
              <a:t>Thermal subsidence, sedimentary fill, burial</a:t>
            </a:r>
          </a:p>
          <a:p>
            <a:r>
              <a:rPr lang="en-US" sz="2500" b="1" dirty="0" smtClean="0"/>
              <a:t>~1.060 </a:t>
            </a:r>
            <a:r>
              <a:rPr lang="en-US" sz="2500" b="1" dirty="0" err="1" smtClean="0"/>
              <a:t>Ga</a:t>
            </a:r>
            <a:endParaRPr lang="en-US" sz="2500" b="1" dirty="0" smtClean="0">
              <a:solidFill>
                <a:schemeClr val="tx1"/>
              </a:solidFill>
            </a:endParaRPr>
          </a:p>
          <a:p>
            <a:r>
              <a:rPr lang="en-US" sz="2500" dirty="0"/>
              <a:t>Regional </a:t>
            </a:r>
            <a:r>
              <a:rPr lang="en-US" sz="2500" dirty="0" smtClean="0"/>
              <a:t>contraction </a:t>
            </a:r>
            <a:r>
              <a:rPr lang="en-US" sz="2500" dirty="0" smtClean="0">
                <a:sym typeface="Wingdings"/>
              </a:rPr>
              <a:t></a:t>
            </a:r>
            <a:r>
              <a:rPr lang="en-US" sz="2500" dirty="0" smtClean="0"/>
              <a:t> Exhumation </a:t>
            </a:r>
            <a:r>
              <a:rPr lang="en-US" sz="2500" dirty="0"/>
              <a:t>of the </a:t>
            </a:r>
            <a:r>
              <a:rPr lang="en-US" sz="2500" dirty="0" smtClean="0"/>
              <a:t>PLV</a:t>
            </a:r>
          </a:p>
          <a:p>
            <a:endParaRPr lang="en-US" sz="2500" dirty="0" smtClean="0">
              <a:solidFill>
                <a:srgbClr val="000000"/>
              </a:solidFill>
            </a:endParaRPr>
          </a:p>
          <a:p>
            <a:r>
              <a:rPr lang="en-US" sz="2500" dirty="0" smtClean="0">
                <a:solidFill>
                  <a:srgbClr val="000000"/>
                </a:solidFill>
              </a:rPr>
              <a:t>*Abundant native copper </a:t>
            </a:r>
            <a:r>
              <a:rPr lang="en-US" sz="2500" dirty="0">
                <a:solidFill>
                  <a:srgbClr val="000000"/>
                </a:solidFill>
              </a:rPr>
              <a:t>mineral deposits in pure elemental form [Cu]</a:t>
            </a:r>
            <a:endParaRPr lang="en-US" sz="2500" b="1" dirty="0">
              <a:solidFill>
                <a:srgbClr val="000000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(</a:t>
            </a:r>
            <a:r>
              <a:rPr lang="en-US" sz="1200" dirty="0" err="1" smtClean="0">
                <a:solidFill>
                  <a:schemeClr val="tx1"/>
                </a:solidFill>
              </a:rPr>
              <a:t>Bornhorst</a:t>
            </a:r>
            <a:r>
              <a:rPr lang="en-US" sz="1200" dirty="0" smtClean="0">
                <a:solidFill>
                  <a:schemeClr val="tx1"/>
                </a:solidFill>
              </a:rPr>
              <a:t>, 1997)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6616" y="12605441"/>
            <a:ext cx="12163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 smtClean="0">
                <a:solidFill>
                  <a:srgbClr val="000000"/>
                </a:solidFill>
              </a:rPr>
              <a:t>PLV Mineral Zonation </a:t>
            </a:r>
            <a:r>
              <a:rPr lang="en-US" sz="4800" b="1" i="1" dirty="0">
                <a:solidFill>
                  <a:srgbClr val="000000"/>
                </a:solidFill>
              </a:rPr>
              <a:t>and Native Copper </a:t>
            </a:r>
            <a:r>
              <a:rPr lang="en-US" sz="4800" b="1" i="1" dirty="0" smtClean="0">
                <a:solidFill>
                  <a:srgbClr val="000000"/>
                </a:solidFill>
              </a:rPr>
              <a:t>Lodes</a:t>
            </a:r>
            <a:endParaRPr lang="en-US" sz="4800" b="1" i="1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8200" y="13639800"/>
            <a:ext cx="117916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46075"/>
            <a:r>
              <a:rPr lang="en-US" sz="2500" b="1" dirty="0" smtClean="0">
                <a:solidFill>
                  <a:srgbClr val="000000"/>
                </a:solidFill>
              </a:rPr>
              <a:t>Problem: </a:t>
            </a:r>
            <a:r>
              <a:rPr lang="en-US" sz="2500" dirty="0" smtClean="0">
                <a:solidFill>
                  <a:srgbClr val="000000"/>
                </a:solidFill>
              </a:rPr>
              <a:t>Anisotropic distribution of minerals and copper deposits with unresolved timing of emplacement</a:t>
            </a:r>
          </a:p>
          <a:p>
            <a:pPr marL="457200" indent="-346075"/>
            <a:r>
              <a:rPr lang="en-US" sz="2500" b="1" dirty="0" smtClean="0">
                <a:solidFill>
                  <a:srgbClr val="000000"/>
                </a:solidFill>
              </a:rPr>
              <a:t>Subject: </a:t>
            </a:r>
            <a:r>
              <a:rPr lang="en-US" sz="2500" dirty="0" smtClean="0">
                <a:solidFill>
                  <a:srgbClr val="000000"/>
                </a:solidFill>
              </a:rPr>
              <a:t>Hydrothermal fluids with variables: Pressure </a:t>
            </a:r>
            <a:r>
              <a:rPr lang="en-US" sz="2500" dirty="0">
                <a:solidFill>
                  <a:srgbClr val="000000"/>
                </a:solidFill>
              </a:rPr>
              <a:t>(</a:t>
            </a:r>
            <a:r>
              <a:rPr lang="en-US" sz="2500" i="1" dirty="0">
                <a:solidFill>
                  <a:srgbClr val="000000"/>
                </a:solidFill>
              </a:rPr>
              <a:t>P</a:t>
            </a:r>
            <a:r>
              <a:rPr lang="en-US" sz="2500" dirty="0" smtClean="0">
                <a:solidFill>
                  <a:srgbClr val="000000"/>
                </a:solidFill>
              </a:rPr>
              <a:t>), </a:t>
            </a:r>
            <a:r>
              <a:rPr lang="en-US" sz="2500" dirty="0">
                <a:solidFill>
                  <a:srgbClr val="000000"/>
                </a:solidFill>
              </a:rPr>
              <a:t>Temperature (</a:t>
            </a:r>
            <a:r>
              <a:rPr lang="en-US" sz="2500" i="1" dirty="0" smtClean="0">
                <a:solidFill>
                  <a:srgbClr val="000000"/>
                </a:solidFill>
              </a:rPr>
              <a:t>T)</a:t>
            </a:r>
            <a:r>
              <a:rPr lang="en-US" sz="2500" dirty="0" smtClean="0">
                <a:solidFill>
                  <a:srgbClr val="000000"/>
                </a:solidFill>
              </a:rPr>
              <a:t>, </a:t>
            </a:r>
            <a:r>
              <a:rPr lang="en-US" sz="2500" dirty="0">
                <a:solidFill>
                  <a:srgbClr val="000000"/>
                </a:solidFill>
              </a:rPr>
              <a:t>C</a:t>
            </a:r>
            <a:r>
              <a:rPr lang="en-US" sz="2500" dirty="0" smtClean="0">
                <a:solidFill>
                  <a:srgbClr val="000000"/>
                </a:solidFill>
              </a:rPr>
              <a:t>omposition (</a:t>
            </a:r>
            <a:r>
              <a:rPr lang="en-US" sz="2500" i="1" dirty="0" smtClean="0">
                <a:solidFill>
                  <a:srgbClr val="000000"/>
                </a:solidFill>
              </a:rPr>
              <a:t>X</a:t>
            </a:r>
            <a:r>
              <a:rPr lang="en-US" sz="2500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842200" y="11430000"/>
            <a:ext cx="902323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i="1" dirty="0" smtClean="0"/>
              <a:t>Mineral ID </a:t>
            </a:r>
            <a:r>
              <a:rPr lang="en-US" sz="4500" b="1" i="1" dirty="0"/>
              <a:t>w</a:t>
            </a:r>
            <a:r>
              <a:rPr lang="en-US" sz="4500" b="1" i="1" dirty="0" smtClean="0"/>
              <a:t>ith Raman Spectroscopy</a:t>
            </a:r>
          </a:p>
          <a:p>
            <a:r>
              <a:rPr lang="en-US" sz="2400" dirty="0" smtClean="0"/>
              <a:t>Peaks are matched with spectra from the RRUFF database.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582900" y="5684861"/>
            <a:ext cx="105918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i="1" dirty="0" smtClean="0"/>
              <a:t>Model: </a:t>
            </a:r>
            <a:r>
              <a:rPr lang="en-US" sz="4500" b="1" i="1" dirty="0" err="1" smtClean="0"/>
              <a:t>Amygdulated</a:t>
            </a:r>
            <a:r>
              <a:rPr lang="en-US" sz="4500" b="1" i="1" dirty="0" smtClean="0"/>
              <a:t> </a:t>
            </a:r>
          </a:p>
          <a:p>
            <a:pPr algn="ctr"/>
            <a:r>
              <a:rPr lang="en-US" sz="4500" b="1" i="1" dirty="0" smtClean="0"/>
              <a:t>Mineral Sequences</a:t>
            </a:r>
          </a:p>
          <a:p>
            <a:endParaRPr lang="en-US" sz="4500" dirty="0"/>
          </a:p>
        </p:txBody>
      </p:sp>
      <p:sp>
        <p:nvSpPr>
          <p:cNvPr id="36" name="TextBox 35"/>
          <p:cNvSpPr txBox="1"/>
          <p:nvPr/>
        </p:nvSpPr>
        <p:spPr>
          <a:xfrm>
            <a:off x="6065368" y="18442058"/>
            <a:ext cx="57405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i="1" dirty="0" smtClean="0"/>
              <a:t>Grain Size Distributions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461200" y="19354800"/>
            <a:ext cx="82564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i="1" dirty="0" smtClean="0"/>
              <a:t>Evolution of Fluid Composition (X)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36000" y="19964400"/>
            <a:ext cx="624619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i="1" dirty="0" smtClean="0"/>
              <a:t>Evolution of Temperature</a:t>
            </a:r>
            <a:endParaRPr lang="en-US" sz="4500" b="1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7467600" y="27355800"/>
            <a:ext cx="691727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i="1" dirty="0" smtClean="0"/>
              <a:t>Deposition of Native Copper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26200" y="29498486"/>
            <a:ext cx="100584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i="1" dirty="0" smtClean="0">
                <a:solidFill>
                  <a:schemeClr val="tx1"/>
                </a:solidFill>
              </a:rPr>
              <a:t>Further Investigation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319514" indent="-319514">
              <a:buFont typeface="Arial"/>
              <a:buChar char="•"/>
            </a:pPr>
            <a:r>
              <a:rPr lang="en-US" sz="2400" dirty="0"/>
              <a:t>Laboratory chemical and thermometric </a:t>
            </a:r>
            <a:r>
              <a:rPr lang="en-US" sz="2400" dirty="0" smtClean="0"/>
              <a:t>analysis </a:t>
            </a:r>
            <a:r>
              <a:rPr lang="en-US" sz="2400" dirty="0"/>
              <a:t>to confirm </a:t>
            </a:r>
            <a:r>
              <a:rPr lang="en-US" sz="2400" dirty="0" smtClean="0"/>
              <a:t>trends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319514" indent="-319514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Pressure and depth of metamorphism: Develop a </a:t>
            </a:r>
            <a:r>
              <a:rPr lang="en-US" sz="2400" dirty="0" err="1" smtClean="0">
                <a:solidFill>
                  <a:schemeClr val="tx1"/>
                </a:solidFill>
              </a:rPr>
              <a:t>geobarometric</a:t>
            </a:r>
            <a:r>
              <a:rPr lang="en-US" sz="2400" dirty="0" smtClean="0">
                <a:solidFill>
                  <a:schemeClr val="tx1"/>
                </a:solidFill>
              </a:rPr>
              <a:t> model and estimate burial depth </a:t>
            </a:r>
          </a:p>
          <a:p>
            <a:pPr marL="319514" indent="-319514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When and for how long did hydrothermal activity persist</a:t>
            </a:r>
          </a:p>
          <a:p>
            <a:pPr marL="319514" indent="-319514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What was the </a:t>
            </a:r>
            <a:r>
              <a:rPr lang="en-US" sz="2400" dirty="0" smtClean="0"/>
              <a:t>heating source? </a:t>
            </a:r>
            <a:r>
              <a:rPr lang="en-US" sz="2400" dirty="0" smtClean="0">
                <a:solidFill>
                  <a:schemeClr val="tx1"/>
                </a:solidFill>
              </a:rPr>
              <a:t>Regional vs. contact </a:t>
            </a:r>
            <a:r>
              <a:rPr lang="en-US" sz="2400" dirty="0"/>
              <a:t>m</a:t>
            </a:r>
            <a:r>
              <a:rPr lang="en-US" sz="2400" dirty="0" smtClean="0">
                <a:solidFill>
                  <a:schemeClr val="tx1"/>
                </a:solidFill>
              </a:rPr>
              <a:t>etamorphism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29626593" y="30022800"/>
            <a:ext cx="14264607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i="1" u="sng" dirty="0" smtClean="0"/>
              <a:t>Works Cited</a:t>
            </a:r>
          </a:p>
          <a:p>
            <a:r>
              <a:rPr lang="en-US" sz="1200" dirty="0" err="1" smtClean="0"/>
              <a:t>Bornhorst</a:t>
            </a:r>
            <a:r>
              <a:rPr lang="en-US" sz="1200" dirty="0" smtClean="0"/>
              <a:t>, T.J. (1997) </a:t>
            </a:r>
            <a:r>
              <a:rPr lang="en-US" sz="1200" i="1" dirty="0" smtClean="0"/>
              <a:t>Tectonic Context of Native Copper Deposits of the North American Midcontinent Rift System</a:t>
            </a:r>
            <a:r>
              <a:rPr lang="en-US" sz="1200" dirty="0" smtClean="0"/>
              <a:t>. Geological Society of America, Special Paper 312.</a:t>
            </a:r>
          </a:p>
          <a:p>
            <a:r>
              <a:rPr lang="en-US" sz="1200" dirty="0" smtClean="0"/>
              <a:t>Brown, A. C. (2006) Genesis of native copper lodes in the Keweenaw District, northern Michigan: A hybrid evolved meteoric and </a:t>
            </a:r>
            <a:r>
              <a:rPr lang="en-US" sz="1200" dirty="0" err="1" smtClean="0"/>
              <a:t>metamophogenic</a:t>
            </a:r>
            <a:r>
              <a:rPr lang="en-US" sz="1200" dirty="0" smtClean="0"/>
              <a:t> model. </a:t>
            </a:r>
            <a:r>
              <a:rPr lang="en-US" sz="1200" i="1" dirty="0" smtClean="0"/>
              <a:t>Economic Geology,</a:t>
            </a:r>
            <a:r>
              <a:rPr lang="en-US" sz="1200" dirty="0" smtClean="0"/>
              <a:t> v. 10: p. 1437-444. </a:t>
            </a:r>
          </a:p>
          <a:p>
            <a:r>
              <a:rPr lang="en-US" sz="1200" dirty="0" smtClean="0"/>
              <a:t>Jolly, W. T., and Smith R. E. (1972) Degradation and metamorphic differentiation of the Keweenawan </a:t>
            </a:r>
            <a:r>
              <a:rPr lang="en-US" sz="1200" dirty="0" err="1" smtClean="0"/>
              <a:t>tholeiitie</a:t>
            </a:r>
            <a:r>
              <a:rPr lang="en-US" sz="1200" dirty="0" smtClean="0"/>
              <a:t> lavas of northern Michigan, U.S.A. </a:t>
            </a:r>
            <a:r>
              <a:rPr lang="en-US" sz="1200" i="1" dirty="0" smtClean="0"/>
              <a:t>Journal of Petrology</a:t>
            </a:r>
            <a:r>
              <a:rPr lang="en-US" sz="1200" dirty="0" smtClean="0"/>
              <a:t>, v. 13, p. 273-309.</a:t>
            </a:r>
          </a:p>
          <a:p>
            <a:r>
              <a:rPr lang="en-US" sz="1200" dirty="0" err="1" smtClean="0"/>
              <a:t>Lagat</a:t>
            </a:r>
            <a:r>
              <a:rPr lang="en-US" sz="1200" dirty="0" smtClean="0"/>
              <a:t>, J. (2009) Hydrothermal Alteration Mineralogy in Geothermal Fields with Case Examples from </a:t>
            </a:r>
            <a:r>
              <a:rPr lang="en-US" sz="1200" dirty="0" err="1" smtClean="0"/>
              <a:t>Olkaria</a:t>
            </a:r>
            <a:r>
              <a:rPr lang="en-US" sz="1200" dirty="0" smtClean="0"/>
              <a:t> Domes Geothermal Field, Kenya. Presentation. Geothermal Development Company, Nairobi, Kenya. Electronic.</a:t>
            </a:r>
          </a:p>
          <a:p>
            <a:r>
              <a:rPr lang="en-US" sz="1200" dirty="0" err="1" smtClean="0"/>
              <a:t>Livnat</a:t>
            </a:r>
            <a:r>
              <a:rPr lang="en-US" sz="1200" dirty="0" smtClean="0"/>
              <a:t>, A. (1983) </a:t>
            </a:r>
            <a:r>
              <a:rPr lang="en-US" sz="1200" i="1" dirty="0" smtClean="0"/>
              <a:t>Metamorphism and Copper </a:t>
            </a:r>
            <a:r>
              <a:rPr lang="en-US" sz="1200" i="1" dirty="0" err="1" smtClean="0"/>
              <a:t>Mineralisation</a:t>
            </a:r>
            <a:r>
              <a:rPr lang="en-US" sz="1200" i="1" dirty="0" smtClean="0"/>
              <a:t> of the Portage Lake Lava Series,</a:t>
            </a:r>
            <a:r>
              <a:rPr lang="en-US" sz="1200" dirty="0" smtClean="0"/>
              <a:t> </a:t>
            </a:r>
            <a:r>
              <a:rPr lang="en-US" sz="1200" i="1" dirty="0" smtClean="0"/>
              <a:t>Northern Michigan</a:t>
            </a:r>
            <a:r>
              <a:rPr lang="en-US" sz="1200" dirty="0" smtClean="0"/>
              <a:t>. Dissertation. University of Michigan.</a:t>
            </a:r>
          </a:p>
          <a:p>
            <a:r>
              <a:rPr lang="en-US" sz="1200" dirty="0" smtClean="0"/>
              <a:t>Reyes, A.G., (1990) Petrology of Philippine geothermal systems and the application of alteration mineralogy to their assessment. </a:t>
            </a:r>
            <a:r>
              <a:rPr lang="en-US" sz="1200" i="1" dirty="0" smtClean="0"/>
              <a:t>Journal of Volcanology and Geothermal Research</a:t>
            </a:r>
            <a:r>
              <a:rPr lang="en-US" sz="1200" dirty="0" smtClean="0"/>
              <a:t>, v.</a:t>
            </a:r>
            <a:r>
              <a:rPr lang="en-US" sz="1200" i="1" dirty="0" smtClean="0"/>
              <a:t> </a:t>
            </a:r>
            <a:r>
              <a:rPr lang="en-US" sz="1200" dirty="0" smtClean="0"/>
              <a:t>43: 279-309.</a:t>
            </a:r>
          </a:p>
          <a:p>
            <a:r>
              <a:rPr lang="en-US" sz="1200" dirty="0" smtClean="0"/>
              <a:t>RRUFF Project (2014). Database. &lt;RRUFF.info&gt;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621000" y="13563600"/>
            <a:ext cx="533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Amygdule borders are approximately elliptical. </a:t>
            </a:r>
            <a:r>
              <a:rPr lang="en-US" sz="2400" dirty="0"/>
              <a:t>D</a:t>
            </a:r>
            <a:r>
              <a:rPr lang="en-US" sz="2400" dirty="0" smtClean="0"/>
              <a:t>istance from wall-to-grain was a median radius between the a and b axes. Grains were measured in 1-D along their longest axis. 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762000" y="26365200"/>
            <a:ext cx="6172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i="1" dirty="0" smtClean="0"/>
              <a:t>Equilibrium Mineral Assemblages</a:t>
            </a:r>
          </a:p>
          <a:p>
            <a:r>
              <a:rPr lang="en-US" sz="2400" b="1" dirty="0" smtClean="0"/>
              <a:t>Stage 1: </a:t>
            </a:r>
            <a:r>
              <a:rPr lang="en-US" sz="2400" dirty="0" smtClean="0"/>
              <a:t>(1) Pumpellyite + Quartz; (2) Epidote + Quartz. </a:t>
            </a:r>
          </a:p>
          <a:p>
            <a:r>
              <a:rPr lang="en-US" sz="2400" b="1" dirty="0" smtClean="0"/>
              <a:t>Stage 2: </a:t>
            </a:r>
            <a:r>
              <a:rPr lang="en-US" sz="2400" dirty="0" smtClean="0"/>
              <a:t>(1) </a:t>
            </a:r>
            <a:r>
              <a:rPr lang="en-US" sz="2400" dirty="0" err="1" smtClean="0"/>
              <a:t>Pumepellyite</a:t>
            </a:r>
            <a:r>
              <a:rPr lang="en-US" sz="2400" dirty="0" smtClean="0"/>
              <a:t> + Quartz; (2) Epidote + Quartz; (3) Epidote + Pumpellyite + Quartz. </a:t>
            </a:r>
          </a:p>
          <a:p>
            <a:r>
              <a:rPr lang="en-US" sz="2400" i="1" dirty="0" smtClean="0"/>
              <a:t>Note: A remarkable increase in the amount of epidote and decrease in pumpellyite</a:t>
            </a:r>
            <a:r>
              <a:rPr lang="en-US" sz="2400" dirty="0" smtClean="0"/>
              <a:t>. </a:t>
            </a:r>
          </a:p>
          <a:p>
            <a:r>
              <a:rPr lang="en-US" sz="2400" b="1" dirty="0" smtClean="0"/>
              <a:t>Stage 3: </a:t>
            </a:r>
            <a:r>
              <a:rPr lang="en-US" sz="2400" dirty="0" smtClean="0"/>
              <a:t>Mostly Calcite + Some Quartz + </a:t>
            </a:r>
            <a:r>
              <a:rPr lang="en-US" sz="2400" dirty="0"/>
              <a:t>M</a:t>
            </a:r>
            <a:r>
              <a:rPr lang="en-US" sz="2400" dirty="0" smtClean="0"/>
              <a:t>inor Chlorite. </a:t>
            </a:r>
          </a:p>
          <a:p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914400" y="15240000"/>
            <a:ext cx="124130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000000"/>
                </a:solidFill>
              </a:rPr>
              <a:t>How did P, T, and X of the hydrothermal system evolve with time to shape this metamorphic </a:t>
            </a:r>
            <a:r>
              <a:rPr lang="en-US" sz="4400" b="1" i="1" dirty="0">
                <a:solidFill>
                  <a:srgbClr val="000000"/>
                </a:solidFill>
              </a:rPr>
              <a:t>t</a:t>
            </a:r>
            <a:r>
              <a:rPr lang="en-US" sz="4400" b="1" i="1" dirty="0" smtClean="0">
                <a:solidFill>
                  <a:srgbClr val="000000"/>
                </a:solidFill>
              </a:rPr>
              <a:t>errain? 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Observations: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Mineral identification; </a:t>
            </a:r>
            <a:r>
              <a:rPr lang="en-US" sz="2400" dirty="0" err="1" smtClean="0">
                <a:solidFill>
                  <a:srgbClr val="000000"/>
                </a:solidFill>
              </a:rPr>
              <a:t>Microtextural</a:t>
            </a:r>
            <a:r>
              <a:rPr lang="en-US" sz="2400" dirty="0" smtClean="0">
                <a:solidFill>
                  <a:srgbClr val="000000"/>
                </a:solidFill>
              </a:rPr>
              <a:t> measurements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Instruments: </a:t>
            </a:r>
            <a:r>
              <a:rPr lang="en-US" sz="2400" dirty="0" smtClean="0">
                <a:solidFill>
                  <a:srgbClr val="000000"/>
                </a:solidFill>
              </a:rPr>
              <a:t>Polarizing petrographic microscope;  Micro-Raman spectrometer</a:t>
            </a:r>
          </a:p>
          <a:p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2102968" y="25452458"/>
            <a:ext cx="1318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Graphs show grain size, distance from the amygdule wall, and mineral identity. </a:t>
            </a:r>
            <a:r>
              <a:rPr lang="en-US" sz="2400" u="sng" dirty="0" smtClean="0"/>
              <a:t>Grain size increases away from the walls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12573000" y="31546800"/>
            <a:ext cx="1836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System Cu-O-H-</a:t>
            </a:r>
            <a:r>
              <a:rPr lang="en-US" sz="1200" dirty="0" err="1" smtClean="0"/>
              <a:t>Cl</a:t>
            </a:r>
            <a:endParaRPr lang="en-US" sz="1200" dirty="0" smtClean="0"/>
          </a:p>
          <a:p>
            <a:r>
              <a:rPr lang="en-US" sz="1200" dirty="0"/>
              <a:t>(</a:t>
            </a:r>
            <a:r>
              <a:rPr lang="en-US" sz="1200" dirty="0" smtClean="0"/>
              <a:t>Figure from Brown, 2006)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620000" y="28346400"/>
            <a:ext cx="61140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Font typeface="Arial"/>
              <a:buChar char="•"/>
            </a:pPr>
            <a:r>
              <a:rPr lang="en-US" sz="2400" dirty="0" smtClean="0"/>
              <a:t>Decreasing temperature</a:t>
            </a:r>
          </a:p>
          <a:p>
            <a:pPr marL="292100" indent="-292100">
              <a:buFont typeface="Arial"/>
              <a:buChar char="•"/>
            </a:pPr>
            <a:r>
              <a:rPr lang="en-US" sz="2400" dirty="0"/>
              <a:t>R</a:t>
            </a:r>
            <a:r>
              <a:rPr lang="en-US" sz="2400" dirty="0" smtClean="0"/>
              <a:t>eduction potential of brine is lowered </a:t>
            </a:r>
          </a:p>
          <a:p>
            <a:pPr marL="292100" indent="-292100">
              <a:buFont typeface="Arial"/>
              <a:buChar char="•"/>
            </a:pPr>
            <a:r>
              <a:rPr lang="en-US" sz="2400" dirty="0" smtClean="0"/>
              <a:t>pH increases slightly (</a:t>
            </a:r>
            <a:r>
              <a:rPr lang="en-US" sz="2400" dirty="0" err="1" smtClean="0"/>
              <a:t>Livnat</a:t>
            </a:r>
            <a:r>
              <a:rPr lang="en-US" sz="2400" dirty="0" smtClean="0"/>
              <a:t>, 1983, Brown, 2006). </a:t>
            </a:r>
            <a:endParaRPr lang="en-US" sz="2400" dirty="0"/>
          </a:p>
          <a:p>
            <a:endParaRPr lang="en-US" sz="2400" i="1" dirty="0" smtClean="0"/>
          </a:p>
          <a:p>
            <a:r>
              <a:rPr lang="en-US" sz="2400" i="1" dirty="0" smtClean="0"/>
              <a:t>Results suggest compatible hydrothermal ΔT and ΔX evolutions.</a:t>
            </a:r>
          </a:p>
          <a:p>
            <a:endParaRPr lang="en-US" sz="2400" dirty="0" smtClean="0"/>
          </a:p>
          <a:p>
            <a:pPr marL="292100" indent="-292100"/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18669000" y="258318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Temperature ranges for </a:t>
            </a:r>
            <a:r>
              <a:rPr lang="en-US" sz="2400" dirty="0" err="1" smtClean="0"/>
              <a:t>mineralizations</a:t>
            </a:r>
            <a:r>
              <a:rPr lang="en-US" sz="2400" dirty="0" smtClean="0"/>
              <a:t> in R91 and R93 </a:t>
            </a:r>
            <a:r>
              <a:rPr lang="en-US" sz="2400" u="sng" dirty="0" smtClean="0"/>
              <a:t>decrease</a:t>
            </a:r>
            <a:r>
              <a:rPr lang="en-US" sz="2400" dirty="0" smtClean="0"/>
              <a:t>, in agreement with upward grain size </a:t>
            </a:r>
            <a:r>
              <a:rPr lang="en-US" sz="2400" dirty="0"/>
              <a:t>shifts (Reyes, 1990 and </a:t>
            </a:r>
            <a:r>
              <a:rPr lang="en-US" sz="2400" dirty="0" err="1"/>
              <a:t>Lagat</a:t>
            </a:r>
            <a:r>
              <a:rPr lang="en-US" sz="2400" dirty="0"/>
              <a:t>, 2009</a:t>
            </a:r>
            <a:r>
              <a:rPr lang="en-US" sz="2400" dirty="0" smtClean="0"/>
              <a:t>). </a:t>
            </a:r>
            <a:r>
              <a:rPr lang="en-US" sz="2400" i="1" dirty="0" smtClean="0"/>
              <a:t>Temperature range</a:t>
            </a:r>
            <a:r>
              <a:rPr lang="en-US" sz="2400" dirty="0" smtClean="0"/>
              <a:t>: 80-350°C</a:t>
            </a:r>
            <a:endParaRPr lang="en-US" sz="2400" i="1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838199" y="5486400"/>
            <a:ext cx="8291681" cy="6400800"/>
            <a:chOff x="1828800" y="6319941"/>
            <a:chExt cx="6751794" cy="5212077"/>
          </a:xfrm>
        </p:grpSpPr>
        <p:pic>
          <p:nvPicPr>
            <p:cNvPr id="5" name="Picture 4"/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6319941"/>
              <a:ext cx="6556674" cy="521207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7969471" y="9429618"/>
              <a:ext cx="959097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Brown, 2006</a:t>
              </a:r>
              <a:endParaRPr lang="en-US" sz="15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8575000" y="4724400"/>
            <a:ext cx="4725173" cy="3428363"/>
            <a:chOff x="914400" y="20679196"/>
            <a:chExt cx="4801373" cy="3428363"/>
          </a:xfrm>
        </p:grpSpPr>
        <p:pic>
          <p:nvPicPr>
            <p:cNvPr id="11" name="Picture 10"/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20679196"/>
              <a:ext cx="4801373" cy="342836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146686" y="23574796"/>
              <a:ext cx="4262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200" b="1" dirty="0">
                  <a:solidFill>
                    <a:schemeClr val="bg1"/>
                  </a:solidFill>
                </a:rPr>
                <a:t>Basic </a:t>
              </a:r>
              <a:r>
                <a:rPr lang="en-US" sz="1200" b="1" dirty="0" err="1">
                  <a:solidFill>
                    <a:schemeClr val="bg1"/>
                  </a:solidFill>
                </a:rPr>
                <a:t>Amygdaloid</a:t>
              </a:r>
              <a:r>
                <a:rPr lang="en-US" sz="1200" dirty="0" smtClean="0">
                  <a:solidFill>
                    <a:schemeClr val="bg1"/>
                  </a:solidFill>
                </a:rPr>
                <a:t>, from Red </a:t>
              </a:r>
              <a:r>
                <a:rPr lang="en-US" sz="1200" dirty="0">
                  <a:solidFill>
                    <a:schemeClr val="bg1"/>
                  </a:solidFill>
                </a:rPr>
                <a:t>Jacket Shaft, Calumet, Michigan </a:t>
              </a:r>
              <a:endParaRPr lang="en-US" sz="1200" dirty="0" smtClean="0">
                <a:solidFill>
                  <a:schemeClr val="bg1"/>
                </a:solidFill>
              </a:endParaRPr>
            </a:p>
            <a:p>
              <a:pPr lvl="0"/>
              <a:r>
                <a:rPr lang="en-US" sz="1200" dirty="0" err="1" smtClean="0">
                  <a:solidFill>
                    <a:schemeClr val="bg1"/>
                  </a:solidFill>
                </a:rPr>
                <a:t>Pumpellyite</a:t>
              </a:r>
              <a:r>
                <a:rPr lang="en-US" sz="1200" dirty="0">
                  <a:solidFill>
                    <a:schemeClr val="bg1"/>
                  </a:solidFill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</a:rPr>
                <a:t>Epidote</a:t>
              </a:r>
              <a:r>
                <a:rPr lang="en-US" sz="1200" dirty="0">
                  <a:solidFill>
                    <a:schemeClr val="bg1"/>
                  </a:solidFill>
                </a:rPr>
                <a:t>,  Calcite, Serpentine, Oxides, Quartz,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Albite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600" y="4724400"/>
            <a:ext cx="4895217" cy="3428363"/>
          </a:xfrm>
          <a:prstGeom prst="rect">
            <a:avLst/>
          </a:prstGeom>
        </p:spPr>
      </p:pic>
      <p:pic>
        <p:nvPicPr>
          <p:cNvPr id="59" name="Picture 58" descr="R310-PPL-4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0" y="8229600"/>
            <a:ext cx="4724400" cy="302895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4671000" y="3505200"/>
            <a:ext cx="22731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/>
              <a:t>Samples</a:t>
            </a:r>
            <a:endParaRPr lang="en-US" sz="4400" b="1" i="1" dirty="0"/>
          </a:p>
        </p:txBody>
      </p:sp>
      <p:cxnSp>
        <p:nvCxnSpPr>
          <p:cNvPr id="78" name="Straight Arrow Connector 77"/>
          <p:cNvCxnSpPr/>
          <p:nvPr/>
        </p:nvCxnSpPr>
        <p:spPr>
          <a:xfrm flipH="1">
            <a:off x="14478000" y="16992600"/>
            <a:ext cx="914400" cy="1447800"/>
          </a:xfrm>
          <a:prstGeom prst="straightConnector1">
            <a:avLst/>
          </a:prstGeom>
          <a:ln w="1270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26593800" y="16687800"/>
            <a:ext cx="5181600" cy="2667000"/>
          </a:xfrm>
          <a:prstGeom prst="straightConnector1">
            <a:avLst/>
          </a:prstGeom>
          <a:ln w="1270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24460200" y="18364200"/>
            <a:ext cx="152400" cy="1447800"/>
          </a:xfrm>
          <a:prstGeom prst="straightConnector1">
            <a:avLst/>
          </a:prstGeom>
          <a:ln w="1270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9126200" y="27355800"/>
            <a:ext cx="8474145" cy="3585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i="1" dirty="0"/>
              <a:t>Conclusion</a:t>
            </a:r>
          </a:p>
          <a:p>
            <a:r>
              <a:rPr lang="en-US" sz="2400" dirty="0"/>
              <a:t>Evolution of the system:</a:t>
            </a:r>
          </a:p>
          <a:p>
            <a:pPr marL="319514" indent="-319514">
              <a:buFont typeface="Arial"/>
              <a:buChar char="•"/>
            </a:pPr>
            <a:r>
              <a:rPr lang="en-US" sz="2400" dirty="0"/>
              <a:t> 3 stage </a:t>
            </a:r>
            <a:r>
              <a:rPr lang="en-US" sz="2400" dirty="0" err="1"/>
              <a:t>paragenesis</a:t>
            </a:r>
            <a:r>
              <a:rPr lang="en-US" sz="2400" dirty="0"/>
              <a:t> marked by distinctive mineral assemblages</a:t>
            </a:r>
          </a:p>
          <a:p>
            <a:pPr marL="319514" indent="-319514">
              <a:buFont typeface="Arial"/>
              <a:buChar char="•"/>
            </a:pPr>
            <a:r>
              <a:rPr lang="en-US" sz="2400" dirty="0"/>
              <a:t>ΔX: 1</a:t>
            </a:r>
            <a:r>
              <a:rPr lang="en-US" sz="2400" baseline="30000" dirty="0"/>
              <a:t>st</a:t>
            </a:r>
            <a:r>
              <a:rPr lang="en-US" sz="2400" dirty="0"/>
              <a:t> increase in X</a:t>
            </a:r>
            <a:r>
              <a:rPr lang="en-US" sz="2400" baseline="-25000" dirty="0"/>
              <a:t>Fe3+; </a:t>
            </a:r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increase in X</a:t>
            </a:r>
            <a:r>
              <a:rPr lang="en-US" sz="2400" baseline="-25000" dirty="0"/>
              <a:t>CO2</a:t>
            </a:r>
            <a:r>
              <a:rPr lang="en-US" sz="2400" dirty="0"/>
              <a:t> </a:t>
            </a:r>
          </a:p>
          <a:p>
            <a:pPr marL="319514" indent="-319514">
              <a:buFont typeface="Arial"/>
              <a:buChar char="•"/>
            </a:pPr>
            <a:r>
              <a:rPr lang="en-US" sz="2400" dirty="0"/>
              <a:t>ΔT: Decreasing temperatures with time</a:t>
            </a:r>
          </a:p>
          <a:p>
            <a:endParaRPr lang="en-US" dirty="0"/>
          </a:p>
        </p:txBody>
      </p:sp>
      <p:pic>
        <p:nvPicPr>
          <p:cNvPr id="17" name="Picture 16"/>
          <p:cNvPicPr/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7" t="8267" r="8958" b="4044"/>
          <a:stretch/>
        </p:blipFill>
        <p:spPr>
          <a:xfrm>
            <a:off x="35514366" y="12697800"/>
            <a:ext cx="3270142" cy="2939990"/>
          </a:xfrm>
          <a:prstGeom prst="rect">
            <a:avLst/>
          </a:prstGeom>
          <a:noFill/>
        </p:spPr>
      </p:pic>
      <p:pic>
        <p:nvPicPr>
          <p:cNvPr id="69" name="Picture 6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28038" r="83986" b="30788"/>
          <a:stretch/>
        </p:blipFill>
        <p:spPr>
          <a:xfrm>
            <a:off x="31318200" y="16078200"/>
            <a:ext cx="326756" cy="1286359"/>
          </a:xfrm>
          <a:prstGeom prst="rect">
            <a:avLst/>
          </a:prstGeom>
        </p:spPr>
      </p:pic>
      <p:pic>
        <p:nvPicPr>
          <p:cNvPr id="72" name="Picture 7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28038" r="83986" b="30788"/>
          <a:stretch/>
        </p:blipFill>
        <p:spPr>
          <a:xfrm>
            <a:off x="35187610" y="13377620"/>
            <a:ext cx="326756" cy="1286359"/>
          </a:xfrm>
          <a:prstGeom prst="rect">
            <a:avLst/>
          </a:prstGeom>
        </p:spPr>
      </p:pic>
      <p:pic>
        <p:nvPicPr>
          <p:cNvPr id="79" name="Picture 7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28038" r="83986" b="30788"/>
          <a:stretch/>
        </p:blipFill>
        <p:spPr>
          <a:xfrm>
            <a:off x="35187610" y="16118467"/>
            <a:ext cx="326756" cy="1286359"/>
          </a:xfrm>
          <a:prstGeom prst="rect">
            <a:avLst/>
          </a:prstGeom>
        </p:spPr>
      </p:pic>
      <p:pic>
        <p:nvPicPr>
          <p:cNvPr id="81" name="Picture 80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28038" r="83986" b="30788"/>
          <a:stretch/>
        </p:blipFill>
        <p:spPr>
          <a:xfrm>
            <a:off x="38938200" y="13436438"/>
            <a:ext cx="326756" cy="1286359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39580680" y="21488400"/>
            <a:ext cx="4310520" cy="6373606"/>
          </a:xfrm>
          <a:prstGeom prst="rect">
            <a:avLst/>
          </a:prstGeom>
          <a:noFill/>
        </p:spPr>
        <p:txBody>
          <a:bodyPr wrap="square" lIns="459806" tIns="229903" rIns="459806" bIns="229903" rtlCol="0">
            <a:spAutoFit/>
          </a:bodyPr>
          <a:lstStyle/>
          <a:p>
            <a:pPr algn="ctr"/>
            <a:r>
              <a:rPr lang="en-US" sz="2400" b="1" dirty="0" smtClean="0"/>
              <a:t>Sample R93</a:t>
            </a:r>
          </a:p>
          <a:p>
            <a:r>
              <a:rPr lang="en-US" sz="2400" b="1" dirty="0" smtClean="0"/>
              <a:t>Population </a:t>
            </a:r>
            <a:r>
              <a:rPr lang="en-US" sz="2400" b="1" dirty="0"/>
              <a:t>1</a:t>
            </a:r>
            <a:r>
              <a:rPr lang="en-US" sz="2400" dirty="0"/>
              <a:t>: </a:t>
            </a:r>
            <a:r>
              <a:rPr lang="en-US" sz="2400" dirty="0" err="1"/>
              <a:t>Spherulitic</a:t>
            </a:r>
            <a:r>
              <a:rPr lang="en-US" sz="2400" dirty="0"/>
              <a:t>, light brown epidote</a:t>
            </a:r>
          </a:p>
          <a:p>
            <a:r>
              <a:rPr lang="en-US" sz="2400" b="1" dirty="0"/>
              <a:t>Population 2</a:t>
            </a:r>
            <a:r>
              <a:rPr lang="en-US" sz="2400" dirty="0"/>
              <a:t>: Euhedral, yellow-green epidote</a:t>
            </a:r>
          </a:p>
          <a:p>
            <a:r>
              <a:rPr lang="en-US" sz="2400" b="1" dirty="0"/>
              <a:t>Population 3</a:t>
            </a:r>
            <a:r>
              <a:rPr lang="en-US" sz="2400" dirty="0"/>
              <a:t>: White calcite </a:t>
            </a:r>
          </a:p>
          <a:p>
            <a:r>
              <a:rPr lang="en-US" sz="2400" b="1" dirty="0"/>
              <a:t>Population 4</a:t>
            </a:r>
            <a:r>
              <a:rPr lang="en-US" sz="2400" dirty="0"/>
              <a:t>: Green and red </a:t>
            </a:r>
            <a:r>
              <a:rPr lang="en-US" sz="2400" dirty="0" smtClean="0"/>
              <a:t>serpentine</a:t>
            </a:r>
          </a:p>
          <a:p>
            <a:r>
              <a:rPr lang="en-US" sz="2000" dirty="0" smtClean="0"/>
              <a:t>*Pop 1 is associated with </a:t>
            </a:r>
            <a:r>
              <a:rPr lang="en-US" sz="2000" dirty="0" err="1" smtClean="0"/>
              <a:t>pumpellyite</a:t>
            </a:r>
            <a:r>
              <a:rPr lang="en-US" sz="2000" dirty="0" smtClean="0"/>
              <a:t> in other samples</a:t>
            </a:r>
            <a:endParaRPr lang="en-US" sz="2000" dirty="0"/>
          </a:p>
          <a:p>
            <a:endParaRPr lang="en-US" sz="2400" u="sng" dirty="0"/>
          </a:p>
          <a:p>
            <a:r>
              <a:rPr lang="en-US" sz="1600" u="sng" dirty="0"/>
              <a:t>Epidote</a:t>
            </a:r>
            <a:r>
              <a:rPr lang="en-US" sz="1600" dirty="0"/>
              <a:t> [Ca</a:t>
            </a:r>
            <a:r>
              <a:rPr lang="en-US" sz="1600" baseline="-25000" dirty="0"/>
              <a:t>2 </a:t>
            </a:r>
            <a:r>
              <a:rPr lang="en-US" sz="1600" dirty="0"/>
              <a:t>(Fe</a:t>
            </a:r>
            <a:r>
              <a:rPr lang="en-US" sz="1600" baseline="30000" dirty="0"/>
              <a:t>3+</a:t>
            </a:r>
            <a:r>
              <a:rPr lang="en-US" sz="1600" dirty="0"/>
              <a:t>,Al)</a:t>
            </a:r>
            <a:r>
              <a:rPr lang="en-US" sz="1600" baseline="-25000" dirty="0"/>
              <a:t>3</a:t>
            </a:r>
            <a:r>
              <a:rPr lang="en-US" sz="1600" dirty="0"/>
              <a:t>(SiO</a:t>
            </a:r>
            <a:r>
              <a:rPr lang="en-US" sz="1600" baseline="-25000" dirty="0"/>
              <a:t>4</a:t>
            </a:r>
            <a:r>
              <a:rPr lang="en-US" sz="1600" dirty="0"/>
              <a:t>)</a:t>
            </a:r>
            <a:r>
              <a:rPr lang="en-US" sz="1600" baseline="-25000" dirty="0"/>
              <a:t>3</a:t>
            </a:r>
            <a:r>
              <a:rPr lang="en-US" sz="1600" dirty="0"/>
              <a:t>(OH)]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u="sng" dirty="0" err="1" smtClean="0"/>
              <a:t>Pumpellyite</a:t>
            </a:r>
            <a:r>
              <a:rPr lang="en-US" sz="1600" dirty="0" smtClean="0"/>
              <a:t> [Ca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(Fe</a:t>
            </a:r>
            <a:r>
              <a:rPr lang="en-US" sz="1600" baseline="30000" dirty="0" smtClean="0"/>
              <a:t>2+</a:t>
            </a:r>
            <a:r>
              <a:rPr lang="en-US" sz="1600" dirty="0" smtClean="0"/>
              <a:t>,Mg)Al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(SiO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(Si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</a:t>
            </a:r>
            <a:r>
              <a:rPr lang="en-US" sz="1600" baseline="-25000" dirty="0" smtClean="0"/>
              <a:t>7</a:t>
            </a:r>
            <a:r>
              <a:rPr lang="en-US" sz="1600" dirty="0" smtClean="0"/>
              <a:t>)(OH)</a:t>
            </a:r>
            <a:r>
              <a:rPr lang="en-US" sz="1600" baseline="-25000" dirty="0" smtClean="0"/>
              <a:t>2</a:t>
            </a:r>
            <a:r>
              <a:rPr lang="en-US" sz="1600" dirty="0" smtClean="0">
                <a:sym typeface="Wingdings 2"/>
              </a:rPr>
              <a:t>H</a:t>
            </a:r>
            <a:r>
              <a:rPr lang="en-US" sz="1600" baseline="-25000" dirty="0" smtClean="0">
                <a:sym typeface="Wingdings 2"/>
              </a:rPr>
              <a:t>2</a:t>
            </a:r>
            <a:r>
              <a:rPr lang="en-US" sz="1600" dirty="0" smtClean="0">
                <a:sym typeface="Wingdings 2"/>
              </a:rPr>
              <a:t>O</a:t>
            </a:r>
            <a:r>
              <a:rPr lang="en-US" sz="1600" dirty="0" smtClean="0"/>
              <a:t>] </a:t>
            </a:r>
            <a:endParaRPr lang="en-US" sz="1600" u="sng" dirty="0"/>
          </a:p>
          <a:p>
            <a:endParaRPr lang="en-US" sz="1600" u="sng" dirty="0"/>
          </a:p>
          <a:p>
            <a:r>
              <a:rPr lang="en-US" sz="1600" u="sng" dirty="0"/>
              <a:t>Calcite</a:t>
            </a:r>
            <a:r>
              <a:rPr lang="en-US" sz="1600" dirty="0"/>
              <a:t> [CaCO</a:t>
            </a:r>
            <a:r>
              <a:rPr lang="en-US" sz="1600" baseline="-25000" dirty="0"/>
              <a:t>3</a:t>
            </a:r>
            <a:r>
              <a:rPr lang="en-US" sz="1600" dirty="0"/>
              <a:t>] </a:t>
            </a:r>
          </a:p>
          <a:p>
            <a:endParaRPr lang="en-US" sz="1600" u="sng" dirty="0"/>
          </a:p>
          <a:p>
            <a:r>
              <a:rPr lang="en-US" sz="1600" u="sng" dirty="0"/>
              <a:t>Serpentine </a:t>
            </a:r>
            <a:r>
              <a:rPr lang="en-US" sz="1600" dirty="0"/>
              <a:t>[hydrous </a:t>
            </a:r>
            <a:r>
              <a:rPr lang="en-US" sz="1600" dirty="0" err="1"/>
              <a:t>aluminosilicate</a:t>
            </a:r>
            <a:r>
              <a:rPr lang="en-US" sz="1600" dirty="0"/>
              <a:t> ]</a:t>
            </a:r>
            <a:endParaRPr lang="en-US" sz="1600" u="sng" dirty="0"/>
          </a:p>
        </p:txBody>
      </p:sp>
      <p:sp>
        <p:nvSpPr>
          <p:cNvPr id="7" name="Rectangle 6"/>
          <p:cNvSpPr/>
          <p:nvPr/>
        </p:nvSpPr>
        <p:spPr>
          <a:xfrm>
            <a:off x="32842200" y="26060400"/>
            <a:ext cx="2362200" cy="4572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solidFill>
              <a:schemeClr val="bg2">
                <a:alpha val="32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232600" y="22936200"/>
            <a:ext cx="3352800" cy="381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2080200" y="28651200"/>
            <a:ext cx="2362200" cy="6858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2537400" y="20040600"/>
            <a:ext cx="2803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Plane-Polarized Light</a:t>
            </a:r>
            <a:endParaRPr lang="en-US" sz="2400" dirty="0"/>
          </a:p>
        </p:txBody>
      </p:sp>
      <p:sp>
        <p:nvSpPr>
          <p:cNvPr id="62" name="TextBox 61"/>
          <p:cNvSpPr txBox="1"/>
          <p:nvPr/>
        </p:nvSpPr>
        <p:spPr>
          <a:xfrm>
            <a:off x="36728400" y="2004060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Cross-Polarized Light</a:t>
            </a:r>
            <a:endParaRPr lang="en-US" sz="2400" dirty="0"/>
          </a:p>
        </p:txBody>
      </p:sp>
      <p:sp>
        <p:nvSpPr>
          <p:cNvPr id="88" name="Rectangle 87"/>
          <p:cNvSpPr/>
          <p:nvPr/>
        </p:nvSpPr>
        <p:spPr>
          <a:xfrm>
            <a:off x="32080200" y="28651200"/>
            <a:ext cx="2680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Deposition of </a:t>
            </a:r>
            <a:r>
              <a:rPr lang="en-US" sz="1200" i="1" dirty="0" err="1" smtClean="0"/>
              <a:t>calcite+serpentine</a:t>
            </a:r>
            <a:endParaRPr lang="en-US" sz="1200" i="1" dirty="0"/>
          </a:p>
          <a:p>
            <a:r>
              <a:rPr lang="en-US" sz="1200" dirty="0">
                <a:sym typeface="Wingdings"/>
              </a:rPr>
              <a:t>high X</a:t>
            </a:r>
            <a:r>
              <a:rPr lang="en-US" sz="1200" baseline="-25000" dirty="0">
                <a:sym typeface="Wingdings"/>
              </a:rPr>
              <a:t>CO2</a:t>
            </a:r>
            <a:endParaRPr lang="en-US" sz="1200" dirty="0"/>
          </a:p>
          <a:p>
            <a:r>
              <a:rPr lang="en-US" sz="1200" dirty="0">
                <a:sym typeface="Wingdings"/>
              </a:rPr>
              <a:t>decreasing temperature</a:t>
            </a:r>
            <a:endParaRPr lang="en-US" sz="1200" dirty="0"/>
          </a:p>
        </p:txBody>
      </p:sp>
      <p:sp>
        <p:nvSpPr>
          <p:cNvPr id="87" name="TextBox 86"/>
          <p:cNvSpPr txBox="1"/>
          <p:nvPr/>
        </p:nvSpPr>
        <p:spPr>
          <a:xfrm>
            <a:off x="32461200" y="25984200"/>
            <a:ext cx="3166875" cy="648962"/>
          </a:xfrm>
          <a:prstGeom prst="rect">
            <a:avLst/>
          </a:prstGeom>
          <a:noFill/>
        </p:spPr>
        <p:txBody>
          <a:bodyPr wrap="square" lIns="459806" tIns="229903" rIns="459806" bIns="229903" rtlCol="0">
            <a:spAutoFit/>
          </a:bodyPr>
          <a:lstStyle/>
          <a:p>
            <a:r>
              <a:rPr lang="en-US" sz="1200" i="1" dirty="0"/>
              <a:t>Increase in </a:t>
            </a:r>
            <a:r>
              <a:rPr lang="en-US" sz="1200" i="1" dirty="0" smtClean="0"/>
              <a:t>color</a:t>
            </a:r>
            <a:r>
              <a:rPr lang="en-US" sz="1200" dirty="0" smtClean="0">
                <a:sym typeface="Wingdings"/>
              </a:rPr>
              <a:t> </a:t>
            </a:r>
            <a:r>
              <a:rPr lang="en-US" sz="1200" dirty="0" smtClean="0"/>
              <a:t>increase in X</a:t>
            </a:r>
            <a:r>
              <a:rPr lang="en-US" sz="1200" baseline="-25000" dirty="0" smtClean="0"/>
              <a:t>Fe3+</a:t>
            </a:r>
            <a:endParaRPr lang="en-US" sz="1200" dirty="0"/>
          </a:p>
        </p:txBody>
      </p:sp>
      <p:sp>
        <p:nvSpPr>
          <p:cNvPr id="85" name="TextBox 84"/>
          <p:cNvSpPr txBox="1"/>
          <p:nvPr/>
        </p:nvSpPr>
        <p:spPr>
          <a:xfrm>
            <a:off x="31851600" y="22783800"/>
            <a:ext cx="4343400" cy="1880068"/>
          </a:xfrm>
          <a:prstGeom prst="rect">
            <a:avLst/>
          </a:prstGeom>
          <a:noFill/>
        </p:spPr>
        <p:txBody>
          <a:bodyPr wrap="square" lIns="459806" tIns="229903" rIns="459806" bIns="229903" rtlCol="0">
            <a:spAutoFit/>
          </a:bodyPr>
          <a:lstStyle/>
          <a:p>
            <a:r>
              <a:rPr lang="en-US" sz="1200" i="1" dirty="0"/>
              <a:t>Concentric </a:t>
            </a:r>
            <a:r>
              <a:rPr lang="en-US" sz="1200" i="1" dirty="0" smtClean="0"/>
              <a:t>zoning</a:t>
            </a:r>
            <a:r>
              <a:rPr lang="en-US" sz="1200" i="1" dirty="0" smtClean="0">
                <a:sym typeface="Wingdings"/>
              </a:rPr>
              <a:t> </a:t>
            </a:r>
            <a:r>
              <a:rPr lang="en-US" sz="1200" dirty="0" smtClean="0"/>
              <a:t>variable </a:t>
            </a:r>
            <a:r>
              <a:rPr lang="en-US" sz="1200" dirty="0"/>
              <a:t>X</a:t>
            </a:r>
            <a:r>
              <a:rPr lang="en-US" sz="1200" baseline="-25000" dirty="0"/>
              <a:t>Fe3+</a:t>
            </a:r>
            <a:r>
              <a:rPr lang="en-US" sz="1200" dirty="0"/>
              <a:t> during </a:t>
            </a:r>
            <a:r>
              <a:rPr lang="en-US" sz="1200" dirty="0" smtClean="0"/>
              <a:t>nucleation  </a:t>
            </a:r>
            <a:endParaRPr lang="en-US" sz="1200" dirty="0"/>
          </a:p>
          <a:p>
            <a:endParaRPr lang="en-US" sz="8000" dirty="0"/>
          </a:p>
        </p:txBody>
      </p:sp>
      <p:sp>
        <p:nvSpPr>
          <p:cNvPr id="84" name="Rectangle 83"/>
          <p:cNvSpPr/>
          <p:nvPr/>
        </p:nvSpPr>
        <p:spPr>
          <a:xfrm>
            <a:off x="28727400" y="10744200"/>
            <a:ext cx="4038600" cy="4572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/>
          <p:cNvSpPr txBox="1"/>
          <p:nvPr/>
        </p:nvSpPr>
        <p:spPr>
          <a:xfrm>
            <a:off x="28727400" y="107442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Allouez</a:t>
            </a:r>
            <a:r>
              <a:rPr lang="en-US" sz="1200" b="1" dirty="0" smtClean="0"/>
              <a:t> Conglomerate</a:t>
            </a:r>
            <a:r>
              <a:rPr lang="en-US" sz="1200" dirty="0" smtClean="0"/>
              <a:t>, </a:t>
            </a:r>
            <a:r>
              <a:rPr lang="en-US" sz="1200" i="1" dirty="0" smtClean="0"/>
              <a:t>75</a:t>
            </a:r>
            <a:r>
              <a:rPr lang="en-US" sz="1200" i="1" dirty="0"/>
              <a:t>% Felsic </a:t>
            </a:r>
            <a:r>
              <a:rPr lang="en-US" sz="1200" i="1" dirty="0" err="1"/>
              <a:t>clasts</a:t>
            </a:r>
            <a:r>
              <a:rPr lang="en-US" sz="1200" i="1" dirty="0"/>
              <a:t>; 25% </a:t>
            </a:r>
            <a:r>
              <a:rPr lang="en-US" sz="1200" i="1" dirty="0" smtClean="0"/>
              <a:t>Matrix</a:t>
            </a:r>
          </a:p>
          <a:p>
            <a:r>
              <a:rPr lang="en-US" sz="1200" i="1" dirty="0" smtClean="0"/>
              <a:t> </a:t>
            </a:r>
            <a:r>
              <a:rPr lang="en-US" sz="1200" dirty="0" smtClean="0"/>
              <a:t>Calcite, </a:t>
            </a:r>
            <a:r>
              <a:rPr lang="en-US" sz="1200" dirty="0"/>
              <a:t>Quartz, Epidote, Feldspar, Native Copper, </a:t>
            </a:r>
            <a:r>
              <a:rPr lang="en-US" sz="1200" dirty="0" err="1"/>
              <a:t>Opaques</a:t>
            </a:r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>
            <a:off x="33909000" y="10744200"/>
            <a:ext cx="3505200" cy="457200"/>
          </a:xfrm>
          <a:prstGeom prst="rect">
            <a:avLst/>
          </a:prstGeom>
          <a:solidFill>
            <a:schemeClr val="bg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52"/>
          <p:cNvSpPr txBox="1"/>
          <p:nvPr/>
        </p:nvSpPr>
        <p:spPr>
          <a:xfrm flipH="1">
            <a:off x="33909000" y="107442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Allouez</a:t>
            </a:r>
            <a:r>
              <a:rPr lang="en-US" sz="1200" b="1" dirty="0" smtClean="0"/>
              <a:t> Conglomerate, </a:t>
            </a:r>
            <a:r>
              <a:rPr lang="en-US" sz="1200" dirty="0" smtClean="0"/>
              <a:t>70</a:t>
            </a:r>
            <a:r>
              <a:rPr lang="en-US" sz="1200" dirty="0"/>
              <a:t>% </a:t>
            </a:r>
            <a:r>
              <a:rPr lang="en-US" sz="1200" i="1" dirty="0"/>
              <a:t>Felsic </a:t>
            </a:r>
            <a:r>
              <a:rPr lang="en-US" sz="1200" i="1" dirty="0" err="1"/>
              <a:t>clasts</a:t>
            </a:r>
            <a:r>
              <a:rPr lang="en-US" sz="1200" i="1" dirty="0"/>
              <a:t>; 30% </a:t>
            </a:r>
            <a:r>
              <a:rPr lang="en-US" sz="1200" i="1" dirty="0" smtClean="0"/>
              <a:t>Matrix </a:t>
            </a:r>
          </a:p>
          <a:p>
            <a:r>
              <a:rPr lang="en-US" sz="1200" dirty="0" smtClean="0"/>
              <a:t>Quartz</a:t>
            </a:r>
            <a:r>
              <a:rPr lang="en-US" sz="1200" dirty="0"/>
              <a:t>, Calcite, Feldspar, Epidote, Native </a:t>
            </a:r>
            <a:r>
              <a:rPr lang="en-US" sz="1200" dirty="0" smtClean="0"/>
              <a:t>Copper</a:t>
            </a:r>
            <a:endParaRPr lang="en-US" sz="1200" dirty="0"/>
          </a:p>
        </p:txBody>
      </p:sp>
      <p:sp>
        <p:nvSpPr>
          <p:cNvPr id="91" name="Rectangle 90"/>
          <p:cNvSpPr/>
          <p:nvPr/>
        </p:nvSpPr>
        <p:spPr>
          <a:xfrm>
            <a:off x="39395400" y="10744200"/>
            <a:ext cx="3429000" cy="4572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Box 55"/>
          <p:cNvSpPr txBox="1"/>
          <p:nvPr/>
        </p:nvSpPr>
        <p:spPr>
          <a:xfrm>
            <a:off x="39395400" y="107442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Allouez</a:t>
            </a:r>
            <a:r>
              <a:rPr lang="en-US" sz="1200" b="1" dirty="0" smtClean="0"/>
              <a:t> Conglomerate, </a:t>
            </a:r>
            <a:r>
              <a:rPr lang="en-US" sz="1200" i="1" dirty="0" smtClean="0"/>
              <a:t>60</a:t>
            </a:r>
            <a:r>
              <a:rPr lang="en-US" sz="1200" i="1" dirty="0"/>
              <a:t>% Felsic </a:t>
            </a:r>
            <a:r>
              <a:rPr lang="en-US" sz="1200" i="1" dirty="0" err="1"/>
              <a:t>clasts</a:t>
            </a:r>
            <a:r>
              <a:rPr lang="en-US" sz="1200" i="1" dirty="0"/>
              <a:t>, 40% </a:t>
            </a:r>
            <a:r>
              <a:rPr lang="en-US" sz="1200" i="1" dirty="0" smtClean="0"/>
              <a:t>Matri</a:t>
            </a:r>
            <a:r>
              <a:rPr lang="en-US" sz="1200" i="1" dirty="0"/>
              <a:t>x</a:t>
            </a:r>
            <a:r>
              <a:rPr lang="en-US" sz="1200" i="1" dirty="0" smtClean="0"/>
              <a:t> </a:t>
            </a:r>
            <a:r>
              <a:rPr lang="en-US" sz="1200" dirty="0"/>
              <a:t>Calcite, Quartz, Epidote, Native Copper, </a:t>
            </a:r>
            <a:r>
              <a:rPr lang="en-US" sz="1200" dirty="0" err="1"/>
              <a:t>Opaques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92" name="Rectangle 91"/>
          <p:cNvSpPr/>
          <p:nvPr/>
        </p:nvSpPr>
        <p:spPr>
          <a:xfrm>
            <a:off x="39090600" y="7620000"/>
            <a:ext cx="3505200" cy="45720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/>
          <p:cNvSpPr txBox="1"/>
          <p:nvPr/>
        </p:nvSpPr>
        <p:spPr>
          <a:xfrm>
            <a:off x="39090600" y="76200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="1" dirty="0" err="1" smtClean="0"/>
              <a:t>Epidotized</a:t>
            </a:r>
            <a:r>
              <a:rPr lang="en-US" sz="1200" b="1" dirty="0" smtClean="0"/>
              <a:t> </a:t>
            </a:r>
            <a:r>
              <a:rPr lang="en-US" sz="1200" b="1" dirty="0"/>
              <a:t>Basalt</a:t>
            </a:r>
            <a:r>
              <a:rPr lang="en-US" sz="1200" dirty="0"/>
              <a:t>, Red Jacket Shaft, Calumet, </a:t>
            </a:r>
            <a:r>
              <a:rPr lang="en-US" sz="1200" dirty="0" smtClean="0"/>
              <a:t>Michigan</a:t>
            </a:r>
          </a:p>
          <a:p>
            <a:pPr lvl="0"/>
            <a:r>
              <a:rPr lang="en-US" sz="1200" dirty="0" smtClean="0"/>
              <a:t>Epidote</a:t>
            </a:r>
            <a:r>
              <a:rPr lang="en-US" sz="1200" dirty="0"/>
              <a:t>, Calcite, Pumpellyite, Albite, </a:t>
            </a:r>
            <a:r>
              <a:rPr lang="en-US" sz="1200" dirty="0" smtClean="0"/>
              <a:t>Serpentine</a:t>
            </a:r>
            <a:endParaRPr lang="en-US" sz="1200" dirty="0"/>
          </a:p>
        </p:txBody>
      </p:sp>
      <p:sp>
        <p:nvSpPr>
          <p:cNvPr id="93" name="Rectangle 92"/>
          <p:cNvSpPr/>
          <p:nvPr/>
        </p:nvSpPr>
        <p:spPr>
          <a:xfrm>
            <a:off x="33528000" y="7620000"/>
            <a:ext cx="4572000" cy="457200"/>
          </a:xfrm>
          <a:prstGeom prst="rect">
            <a:avLst/>
          </a:prstGeom>
          <a:solidFill>
            <a:schemeClr val="bg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Basic </a:t>
            </a:r>
            <a:r>
              <a:rPr lang="en-US" sz="1200" b="1" dirty="0" err="1" smtClean="0">
                <a:solidFill>
                  <a:schemeClr val="tx1"/>
                </a:solidFill>
              </a:rPr>
              <a:t>Amygdaloid</a:t>
            </a:r>
            <a:r>
              <a:rPr lang="en-US" sz="1200" dirty="0" smtClean="0">
                <a:solidFill>
                  <a:schemeClr val="tx1"/>
                </a:solidFill>
              </a:rPr>
              <a:t>, Red Jacket Shaft, Calumet, Michigan</a:t>
            </a:r>
          </a:p>
          <a:p>
            <a:r>
              <a:rPr lang="en-US" sz="1200" dirty="0" err="1" smtClean="0">
                <a:solidFill>
                  <a:schemeClr val="tx1"/>
                </a:solidFill>
              </a:rPr>
              <a:t>Palgioclase</a:t>
            </a:r>
            <a:r>
              <a:rPr lang="en-US" sz="1200" dirty="0" smtClean="0">
                <a:solidFill>
                  <a:schemeClr val="tx1"/>
                </a:solidFill>
              </a:rPr>
              <a:t>, Calcite, Quartz and </a:t>
            </a:r>
            <a:r>
              <a:rPr lang="en-US" sz="1200" dirty="0" err="1" smtClean="0">
                <a:solidFill>
                  <a:schemeClr val="tx1"/>
                </a:solidFill>
              </a:rPr>
              <a:t>Chert</a:t>
            </a:r>
            <a:r>
              <a:rPr lang="en-US" sz="1200" dirty="0" smtClean="0">
                <a:solidFill>
                  <a:schemeClr val="tx1"/>
                </a:solidFill>
              </a:rPr>
              <a:t>, Oxides, </a:t>
            </a:r>
            <a:r>
              <a:rPr lang="en-US" sz="1200" dirty="0" err="1" smtClean="0">
                <a:solidFill>
                  <a:schemeClr val="tx1"/>
                </a:solidFill>
              </a:rPr>
              <a:t>Epidote</a:t>
            </a:r>
            <a:r>
              <a:rPr lang="en-US" sz="1200" dirty="0" smtClean="0">
                <a:solidFill>
                  <a:schemeClr val="tx1"/>
                </a:solidFill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</a:rPr>
              <a:t>Pumpellyite</a:t>
            </a:r>
            <a:endParaRPr lang="en-GB" sz="1200" dirty="0">
              <a:solidFill>
                <a:schemeClr val="tx1"/>
              </a:solidFill>
            </a:endParaRPr>
          </a:p>
        </p:txBody>
      </p:sp>
      <p:cxnSp>
        <p:nvCxnSpPr>
          <p:cNvPr id="63" name="Straight Connector 62" title="0.4 mm"/>
          <p:cNvCxnSpPr/>
          <p:nvPr/>
        </p:nvCxnSpPr>
        <p:spPr>
          <a:xfrm>
            <a:off x="18821400" y="12649200"/>
            <a:ext cx="12954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9050000" y="12192000"/>
            <a:ext cx="89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400 </a:t>
            </a:r>
            <a:r>
              <a:rPr lang="en-US" sz="1800" dirty="0" err="1" smtClean="0">
                <a:solidFill>
                  <a:schemeClr val="bg1"/>
                </a:solidFill>
              </a:rPr>
              <a:t>μ</a:t>
            </a:r>
            <a:r>
              <a:rPr lang="en-US" sz="1800" u="sng" dirty="0" err="1" smtClean="0">
                <a:solidFill>
                  <a:schemeClr val="bg1"/>
                </a:solidFill>
              </a:rPr>
              <a:t>m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21412200" y="16078200"/>
            <a:ext cx="13716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1945600" y="15773400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21564600" y="15621000"/>
            <a:ext cx="89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400 </a:t>
            </a:r>
            <a:r>
              <a:rPr lang="en-US" sz="1800" dirty="0" err="1" smtClean="0">
                <a:solidFill>
                  <a:schemeClr val="bg1"/>
                </a:solidFill>
              </a:rPr>
              <a:t>μ</a:t>
            </a:r>
            <a:r>
              <a:rPr lang="en-US" sz="1800" u="sng" dirty="0" err="1" smtClean="0">
                <a:solidFill>
                  <a:schemeClr val="bg1"/>
                </a:solidFill>
              </a:rPr>
              <a:t>m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>
            <a:off x="25374600" y="11963400"/>
            <a:ext cx="10668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25450800" y="11506200"/>
            <a:ext cx="89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 </a:t>
            </a:r>
            <a:r>
              <a:rPr lang="en-US" sz="1800" dirty="0" err="1" smtClean="0">
                <a:solidFill>
                  <a:srgbClr val="FFFFFF"/>
                </a:solidFill>
              </a:rPr>
              <a:t>μm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34061400" y="22783800"/>
            <a:ext cx="146304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34366200" y="22326600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25 </a:t>
            </a:r>
            <a:r>
              <a:rPr lang="en-US" sz="1800" dirty="0" err="1" smtClean="0">
                <a:solidFill>
                  <a:schemeClr val="bg1"/>
                </a:solidFill>
              </a:rPr>
              <a:t>μ</a:t>
            </a:r>
            <a:r>
              <a:rPr lang="en-US" sz="1800" u="sng" dirty="0" err="1" smtClean="0">
                <a:solidFill>
                  <a:schemeClr val="bg1"/>
                </a:solidFill>
              </a:rPr>
              <a:t>m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32385000" y="25908000"/>
            <a:ext cx="124358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32537400" y="25450800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90 </a:t>
            </a:r>
            <a:r>
              <a:rPr lang="en-US" sz="1800" dirty="0" err="1" smtClean="0">
                <a:solidFill>
                  <a:schemeClr val="bg1"/>
                </a:solidFill>
              </a:rPr>
              <a:t>μ</a:t>
            </a:r>
            <a:r>
              <a:rPr lang="en-US" sz="1800" u="sng" dirty="0" err="1" smtClean="0">
                <a:solidFill>
                  <a:schemeClr val="bg1"/>
                </a:solidFill>
              </a:rPr>
              <a:t>m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>
          <a:xfrm>
            <a:off x="34518600" y="29260800"/>
            <a:ext cx="124358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34823400" y="28879800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60 </a:t>
            </a:r>
            <a:r>
              <a:rPr lang="en-US" sz="1800" dirty="0" err="1" smtClean="0">
                <a:solidFill>
                  <a:schemeClr val="bg1"/>
                </a:solidFill>
              </a:rPr>
              <a:t>μ</a:t>
            </a:r>
            <a:r>
              <a:rPr lang="en-US" sz="1800" u="sng" dirty="0" err="1" smtClean="0">
                <a:solidFill>
                  <a:schemeClr val="bg1"/>
                </a:solidFill>
              </a:rPr>
              <a:t>m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1923</TotalTime>
  <Words>834</Words>
  <Application>Microsoft Macintosh PowerPoint</Application>
  <PresentationFormat>Custom</PresentationFormat>
  <Paragraphs>103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</dc:creator>
  <cp:lastModifiedBy>Ariel Melinger-Cohen</cp:lastModifiedBy>
  <cp:revision>48</cp:revision>
  <cp:lastPrinted>2014-06-01T19:09:15Z</cp:lastPrinted>
  <dcterms:created xsi:type="dcterms:W3CDTF">2014-05-31T03:10:08Z</dcterms:created>
  <dcterms:modified xsi:type="dcterms:W3CDTF">2014-10-28T01:56:57Z</dcterms:modified>
</cp:coreProperties>
</file>