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81" r:id="rId3"/>
    <p:sldId id="287" r:id="rId4"/>
    <p:sldId id="257" r:id="rId5"/>
    <p:sldId id="280" r:id="rId6"/>
    <p:sldId id="277" r:id="rId7"/>
    <p:sldId id="276" r:id="rId8"/>
    <p:sldId id="307" r:id="rId9"/>
    <p:sldId id="261" r:id="rId10"/>
    <p:sldId id="300" r:id="rId11"/>
    <p:sldId id="304" r:id="rId12"/>
    <p:sldId id="301" r:id="rId13"/>
    <p:sldId id="302" r:id="rId14"/>
    <p:sldId id="303" r:id="rId15"/>
    <p:sldId id="314" r:id="rId16"/>
    <p:sldId id="318" r:id="rId17"/>
    <p:sldId id="295" r:id="rId18"/>
    <p:sldId id="296" r:id="rId19"/>
    <p:sldId id="298" r:id="rId20"/>
    <p:sldId id="309" r:id="rId21"/>
    <p:sldId id="317" r:id="rId22"/>
    <p:sldId id="283" r:id="rId23"/>
    <p:sldId id="284" r:id="rId24"/>
    <p:sldId id="319" r:id="rId25"/>
    <p:sldId id="291" r:id="rId26"/>
    <p:sldId id="285" r:id="rId27"/>
    <p:sldId id="289" r:id="rId28"/>
    <p:sldId id="306" r:id="rId29"/>
    <p:sldId id="305" r:id="rId30"/>
    <p:sldId id="288" r:id="rId31"/>
    <p:sldId id="264" r:id="rId32"/>
    <p:sldId id="271" r:id="rId33"/>
    <p:sldId id="312" r:id="rId34"/>
    <p:sldId id="315" r:id="rId35"/>
    <p:sldId id="292" r:id="rId36"/>
    <p:sldId id="308" r:id="rId37"/>
    <p:sldId id="313" r:id="rId38"/>
    <p:sldId id="27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6DA"/>
    <a:srgbClr val="EBEBAA"/>
    <a:srgbClr val="EAD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53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THE%20CLAM:Thesis.%20.%20.%20Dun.%20.%20.%20Dun.%20.%20.%20Dun:Charts:Trendline%20Graphs:AverageAirTemperature_VS_Elevation_WITH_TRENDLI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THE%20CLAM:Thesis.%20.%20.%20Dun.%20.%20.%20Dun.%20.%20.%20Dun:Charts:Trendline%20Graphs:AverageAirHighTemperature_VS_Elevation_WITH_TRENDLINE.xlsx" TargetMode="External"/><Relationship Id="rId3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THE%20CLAM:Thesis.%20.%20.%20Dun.%20.%20.%20Dun.%20.%20.%20Dun:Charts:Trendline%20Graphs:AverageAirHighTemperature_VS_Elevation_WITH_TRENDLINE.xlsx" TargetMode="External"/><Relationship Id="rId3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THE%20CLAM:Thesis.%20.%20.%20Dun.%20.%20.%20Dun.%20.%20.%20Dun:Charts:Trendline%20Graphs:DiurnalTemp_VS_Elevation_WITH_TRENDLIN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THE%20CLAM:Thesis.%20.%20.%20Dun.%20.%20.%20Dun.%20.%20.%20Dun:Charts:GDD_VS_Eleva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THE%20CLAM:Thesis.%20.%20.%20Dun.%20.%20.%20Dun.%20.%20.%20Dun:Charts:WeightedFrostHours_Versus_Elevat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THE%20CLAM:Thesis.%20.%20.%20Dun.%20.%20.%20Dun.%20.%20.%20Dun:Charts:Trendline%20Graphs:WeightedFrostHours_VS_RLC_WITH_TRENDLINE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THE%20CLAM:Thesis.%20.%20.%20Dun.%20.%20.%20Dun.%20.%20.%20Dun:Charts:FirstFrostDates_Versus_Elevation2.0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THE%20CLAM:Thesis.%20.%20.%20Dun.%20.%20.%20Dun.%20.%20.%20Dun:Charts:Trendline%20Graphs:AverageAirTemperature_VS_RLC_WITH_TRENDLI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General</c:formatCode>
                <c:ptCount val="1"/>
                <c:pt idx="0">
                  <c:v>13.49006023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117.0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General</c:formatCode>
                <c:ptCount val="1"/>
                <c:pt idx="0">
                  <c:v>13.76639975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66.0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General</c:formatCode>
                <c:ptCount val="1"/>
                <c:pt idx="0">
                  <c:v>13.81981707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195.0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General</c:formatCode>
                <c:ptCount val="1"/>
                <c:pt idx="0">
                  <c:v>14.30134812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190.0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General</c:formatCode>
                <c:ptCount val="1"/>
                <c:pt idx="0">
                  <c:v>14.313826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General</c:formatCode>
                <c:ptCount val="1"/>
                <c:pt idx="0">
                  <c:v>13.82082637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153.0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General</c:formatCode>
                <c:ptCount val="1"/>
                <c:pt idx="0">
                  <c:v>13.72379753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General</c:formatCode>
                <c:ptCount val="1"/>
                <c:pt idx="0">
                  <c:v>13.83534599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82.0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General</c:formatCode>
                <c:ptCount val="1"/>
                <c:pt idx="0">
                  <c:v>14.15714766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General</c:formatCode>
                <c:ptCount val="1"/>
                <c:pt idx="0">
                  <c:v>14.24231256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216.0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General</c:formatCode>
                <c:ptCount val="1"/>
                <c:pt idx="0">
                  <c:v>14.58439549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General</c:formatCode>
                <c:ptCount val="1"/>
                <c:pt idx="0">
                  <c:v>13.97940757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249.0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General</c:formatCode>
                <c:ptCount val="1"/>
                <c:pt idx="0">
                  <c:v>13.65876291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174.0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General</c:formatCode>
                <c:ptCount val="1"/>
                <c:pt idx="0">
                  <c:v>13.97516368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General</c:formatCode>
                <c:ptCount val="1"/>
                <c:pt idx="0">
                  <c:v>13.93129609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104.0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General</c:formatCode>
                <c:ptCount val="1"/>
                <c:pt idx="0">
                  <c:v>13.8732895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223.0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General</c:formatCode>
                <c:ptCount val="1"/>
                <c:pt idx="0">
                  <c:v>13.6592484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156.0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General</c:formatCode>
                <c:ptCount val="1"/>
                <c:pt idx="0">
                  <c:v>14.30863098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209.0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General</c:formatCode>
                <c:ptCount val="1"/>
                <c:pt idx="0">
                  <c:v>13.38663717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59.0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General</c:formatCode>
                <c:ptCount val="1"/>
                <c:pt idx="0">
                  <c:v>13.53280031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130.0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General</c:formatCode>
                <c:ptCount val="1"/>
                <c:pt idx="0">
                  <c:v>13.51193482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134.0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General</c:formatCode>
                <c:ptCount val="1"/>
                <c:pt idx="0">
                  <c:v>14.18143129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170.0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General</c:formatCode>
                <c:ptCount val="1"/>
                <c:pt idx="0">
                  <c:v>13.99449668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General</c:formatCode>
                <c:ptCount val="1"/>
                <c:pt idx="0">
                  <c:v>13.88317847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79.0</c:v>
                </c:pt>
              </c:numCache>
            </c:numRef>
          </c:yVal>
          <c:smooth val="0"/>
        </c:ser>
        <c:ser>
          <c:idx val="24"/>
          <c:order val="24"/>
          <c:tx>
            <c:v>Trendline</c:v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Sheet1!$B$3:$B$26</c:f>
              <c:numCache>
                <c:formatCode>General</c:formatCode>
                <c:ptCount val="24"/>
                <c:pt idx="0">
                  <c:v>13.49006023</c:v>
                </c:pt>
                <c:pt idx="1">
                  <c:v>13.76639975</c:v>
                </c:pt>
                <c:pt idx="2">
                  <c:v>13.81981707</c:v>
                </c:pt>
                <c:pt idx="3">
                  <c:v>14.30134812</c:v>
                </c:pt>
                <c:pt idx="4">
                  <c:v>14.313826</c:v>
                </c:pt>
                <c:pt idx="5">
                  <c:v>13.82082637</c:v>
                </c:pt>
                <c:pt idx="6">
                  <c:v>13.72379753</c:v>
                </c:pt>
                <c:pt idx="7">
                  <c:v>13.83534599</c:v>
                </c:pt>
                <c:pt idx="8">
                  <c:v>14.15714766</c:v>
                </c:pt>
                <c:pt idx="9">
                  <c:v>14.24231256</c:v>
                </c:pt>
                <c:pt idx="10">
                  <c:v>14.58439549</c:v>
                </c:pt>
                <c:pt idx="11">
                  <c:v>13.97940757</c:v>
                </c:pt>
                <c:pt idx="12">
                  <c:v>13.65876291</c:v>
                </c:pt>
                <c:pt idx="13">
                  <c:v>13.97516368</c:v>
                </c:pt>
                <c:pt idx="14">
                  <c:v>13.93129609</c:v>
                </c:pt>
                <c:pt idx="15">
                  <c:v>13.8732895</c:v>
                </c:pt>
                <c:pt idx="16">
                  <c:v>13.6592484</c:v>
                </c:pt>
                <c:pt idx="17">
                  <c:v>14.30863098</c:v>
                </c:pt>
                <c:pt idx="18">
                  <c:v>13.38663717</c:v>
                </c:pt>
                <c:pt idx="19">
                  <c:v>13.53280031</c:v>
                </c:pt>
                <c:pt idx="20">
                  <c:v>13.51193482</c:v>
                </c:pt>
                <c:pt idx="21">
                  <c:v>14.18143129</c:v>
                </c:pt>
                <c:pt idx="22">
                  <c:v>13.99449668</c:v>
                </c:pt>
                <c:pt idx="23">
                  <c:v>13.88317847</c:v>
                </c:pt>
              </c:numCache>
            </c:numRef>
          </c:xVal>
          <c:yVal>
            <c:numRef>
              <c:f>Sheet1!$C$3:$C$26</c:f>
              <c:numCache>
                <c:formatCode>General</c:formatCode>
                <c:ptCount val="24"/>
                <c:pt idx="0">
                  <c:v>117.0</c:v>
                </c:pt>
                <c:pt idx="1">
                  <c:v>66.0</c:v>
                </c:pt>
                <c:pt idx="2">
                  <c:v>195.0</c:v>
                </c:pt>
                <c:pt idx="3">
                  <c:v>190.0</c:v>
                </c:pt>
                <c:pt idx="4">
                  <c:v>146.0</c:v>
                </c:pt>
                <c:pt idx="5">
                  <c:v>153.0</c:v>
                </c:pt>
                <c:pt idx="6">
                  <c:v>107.0</c:v>
                </c:pt>
                <c:pt idx="7">
                  <c:v>82.0</c:v>
                </c:pt>
                <c:pt idx="8">
                  <c:v>107.0</c:v>
                </c:pt>
                <c:pt idx="9">
                  <c:v>216.0</c:v>
                </c:pt>
                <c:pt idx="10">
                  <c:v>137.0</c:v>
                </c:pt>
                <c:pt idx="11">
                  <c:v>249.0</c:v>
                </c:pt>
                <c:pt idx="12">
                  <c:v>174.0</c:v>
                </c:pt>
                <c:pt idx="13">
                  <c:v>137.0</c:v>
                </c:pt>
                <c:pt idx="14">
                  <c:v>104.0</c:v>
                </c:pt>
                <c:pt idx="15">
                  <c:v>223.0</c:v>
                </c:pt>
                <c:pt idx="16">
                  <c:v>156.0</c:v>
                </c:pt>
                <c:pt idx="17">
                  <c:v>209.0</c:v>
                </c:pt>
                <c:pt idx="18">
                  <c:v>59.0</c:v>
                </c:pt>
                <c:pt idx="19">
                  <c:v>130.0</c:v>
                </c:pt>
                <c:pt idx="20">
                  <c:v>134.0</c:v>
                </c:pt>
                <c:pt idx="21">
                  <c:v>170.0</c:v>
                </c:pt>
                <c:pt idx="22">
                  <c:v>97.0</c:v>
                </c:pt>
                <c:pt idx="23">
                  <c:v>79.0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715096"/>
        <c:axId val="-2137709656"/>
      </c:scatterChart>
      <c:valAx>
        <c:axId val="-2137715096"/>
        <c:scaling>
          <c:orientation val="minMax"/>
          <c:max val="14.6"/>
          <c:min val="13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(C˚)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7709656"/>
        <c:crosses val="autoZero"/>
        <c:crossBetween val="midCat"/>
      </c:valAx>
      <c:valAx>
        <c:axId val="-2137709656"/>
        <c:scaling>
          <c:orientation val="minMax"/>
          <c:max val="250.0"/>
          <c:min val="5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Elevation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7715096"/>
        <c:crosses val="autoZero"/>
        <c:crossBetween val="midCat"/>
      </c:valAx>
    </c:plotArea>
    <c:legend>
      <c:legendPos val="r"/>
      <c:legendEntry>
        <c:idx val="24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857572646279345"/>
          <c:y val="0.0200418476584617"/>
          <c:w val="0.65102285115501"/>
          <c:h val="0.863388944930859"/>
        </c:manualLayout>
      </c:layout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General</c:formatCode>
                <c:ptCount val="1"/>
                <c:pt idx="0">
                  <c:v>19.31999508357915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117.0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General</c:formatCode>
                <c:ptCount val="1"/>
                <c:pt idx="0">
                  <c:v>20.14936578171092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66.0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General</c:formatCode>
                <c:ptCount val="1"/>
                <c:pt idx="0">
                  <c:v>19.69839724680433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195.0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General</c:formatCode>
                <c:ptCount val="1"/>
                <c:pt idx="0">
                  <c:v>19.67120943952802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190.0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General</c:formatCode>
                <c:ptCount val="1"/>
                <c:pt idx="0">
                  <c:v>20.04781710914454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General</c:formatCode>
                <c:ptCount val="1"/>
                <c:pt idx="0">
                  <c:v>19.55174041297935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153.0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General</c:formatCode>
                <c:ptCount val="1"/>
                <c:pt idx="0">
                  <c:v>19.59807767944936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General</c:formatCode>
                <c:ptCount val="1"/>
                <c:pt idx="0">
                  <c:v>20.02700098328416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82.0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General</c:formatCode>
                <c:ptCount val="1"/>
                <c:pt idx="0">
                  <c:v>20.13476892822027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General</c:formatCode>
                <c:ptCount val="1"/>
                <c:pt idx="0">
                  <c:v>18.77618485742378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216.0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General</c:formatCode>
                <c:ptCount val="1"/>
                <c:pt idx="0">
                  <c:v>19.9603883972468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General</c:formatCode>
                <c:ptCount val="1"/>
                <c:pt idx="0">
                  <c:v>18.76706489675516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249.0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General</c:formatCode>
                <c:ptCount val="1"/>
                <c:pt idx="0">
                  <c:v>19.50783677482791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174.0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General</c:formatCode>
                <c:ptCount val="1"/>
                <c:pt idx="0">
                  <c:v>19.79640609636168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General</c:formatCode>
                <c:ptCount val="1"/>
                <c:pt idx="0">
                  <c:v>19.79263520157296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104.0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General</c:formatCode>
                <c:ptCount val="1"/>
                <c:pt idx="0">
                  <c:v>18.6140855457227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223.0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General</c:formatCode>
                <c:ptCount val="1"/>
                <c:pt idx="0">
                  <c:v>19.3195181907571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156.0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General</c:formatCode>
                <c:ptCount val="1"/>
                <c:pt idx="0">
                  <c:v>19.39341199606686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209.0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General</c:formatCode>
                <c:ptCount val="1"/>
                <c:pt idx="0">
                  <c:v>18.79643067846606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59.0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General</c:formatCode>
                <c:ptCount val="1"/>
                <c:pt idx="0">
                  <c:v>18.88226647000982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130.0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General</c:formatCode>
                <c:ptCount val="1"/>
                <c:pt idx="0">
                  <c:v>20.05437069813176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134.0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General</c:formatCode>
                <c:ptCount val="1"/>
                <c:pt idx="0">
                  <c:v>19.74844149459192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170.0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General</c:formatCode>
                <c:ptCount val="1"/>
                <c:pt idx="0">
                  <c:v>20.21142084562438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General</c:formatCode>
                <c:ptCount val="1"/>
                <c:pt idx="0">
                  <c:v>19.90165683382492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79.0</c:v>
                </c:pt>
              </c:numCache>
            </c:numRef>
          </c:yVal>
          <c:smooth val="0"/>
        </c:ser>
        <c:ser>
          <c:idx val="24"/>
          <c:order val="24"/>
          <c:tx>
            <c:v>Trendline</c:v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Sheet1!$B$31:$B$54</c:f>
              <c:numCache>
                <c:formatCode>General</c:formatCode>
                <c:ptCount val="24"/>
                <c:pt idx="0">
                  <c:v>19.31999508357915</c:v>
                </c:pt>
                <c:pt idx="1">
                  <c:v>20.14936578171092</c:v>
                </c:pt>
                <c:pt idx="2">
                  <c:v>19.69839724680433</c:v>
                </c:pt>
                <c:pt idx="3">
                  <c:v>19.67120943952802</c:v>
                </c:pt>
                <c:pt idx="4">
                  <c:v>20.04781710914454</c:v>
                </c:pt>
                <c:pt idx="5">
                  <c:v>19.55174041297935</c:v>
                </c:pt>
                <c:pt idx="6">
                  <c:v>19.59807767944936</c:v>
                </c:pt>
                <c:pt idx="7">
                  <c:v>20.02700098328416</c:v>
                </c:pt>
                <c:pt idx="8">
                  <c:v>20.13476892822027</c:v>
                </c:pt>
                <c:pt idx="9">
                  <c:v>18.77618485742378</c:v>
                </c:pt>
                <c:pt idx="10">
                  <c:v>19.9603883972468</c:v>
                </c:pt>
                <c:pt idx="11">
                  <c:v>18.76706489675516</c:v>
                </c:pt>
                <c:pt idx="12">
                  <c:v>19.50783677482791</c:v>
                </c:pt>
                <c:pt idx="13">
                  <c:v>19.79640609636168</c:v>
                </c:pt>
                <c:pt idx="14">
                  <c:v>19.79263520157296</c:v>
                </c:pt>
                <c:pt idx="15">
                  <c:v>18.6140855457227</c:v>
                </c:pt>
                <c:pt idx="16">
                  <c:v>19.3195181907571</c:v>
                </c:pt>
                <c:pt idx="17">
                  <c:v>19.39341199606686</c:v>
                </c:pt>
                <c:pt idx="18">
                  <c:v>18.79643067846606</c:v>
                </c:pt>
                <c:pt idx="19">
                  <c:v>18.88226647000982</c:v>
                </c:pt>
                <c:pt idx="20">
                  <c:v>20.05437069813176</c:v>
                </c:pt>
                <c:pt idx="21">
                  <c:v>19.74844149459192</c:v>
                </c:pt>
                <c:pt idx="22">
                  <c:v>20.21142084562438</c:v>
                </c:pt>
                <c:pt idx="23">
                  <c:v>19.90165683382492</c:v>
                </c:pt>
              </c:numCache>
            </c:numRef>
          </c:xVal>
          <c:yVal>
            <c:numRef>
              <c:f>Sheet1!$C$31:$C$54</c:f>
              <c:numCache>
                <c:formatCode>General</c:formatCode>
                <c:ptCount val="24"/>
                <c:pt idx="0">
                  <c:v>117.0</c:v>
                </c:pt>
                <c:pt idx="1">
                  <c:v>66.0</c:v>
                </c:pt>
                <c:pt idx="2">
                  <c:v>195.0</c:v>
                </c:pt>
                <c:pt idx="3">
                  <c:v>190.0</c:v>
                </c:pt>
                <c:pt idx="4">
                  <c:v>146.0</c:v>
                </c:pt>
                <c:pt idx="5">
                  <c:v>153.0</c:v>
                </c:pt>
                <c:pt idx="6">
                  <c:v>107.0</c:v>
                </c:pt>
                <c:pt idx="7">
                  <c:v>82.0</c:v>
                </c:pt>
                <c:pt idx="8">
                  <c:v>107.0</c:v>
                </c:pt>
                <c:pt idx="9">
                  <c:v>216.0</c:v>
                </c:pt>
                <c:pt idx="10">
                  <c:v>137.0</c:v>
                </c:pt>
                <c:pt idx="11">
                  <c:v>249.0</c:v>
                </c:pt>
                <c:pt idx="12">
                  <c:v>174.0</c:v>
                </c:pt>
                <c:pt idx="13">
                  <c:v>137.0</c:v>
                </c:pt>
                <c:pt idx="14">
                  <c:v>104.0</c:v>
                </c:pt>
                <c:pt idx="15">
                  <c:v>223.0</c:v>
                </c:pt>
                <c:pt idx="16">
                  <c:v>156.0</c:v>
                </c:pt>
                <c:pt idx="17">
                  <c:v>209.0</c:v>
                </c:pt>
                <c:pt idx="18">
                  <c:v>59.0</c:v>
                </c:pt>
                <c:pt idx="19">
                  <c:v>130.0</c:v>
                </c:pt>
                <c:pt idx="20">
                  <c:v>134.0</c:v>
                </c:pt>
                <c:pt idx="21">
                  <c:v>170.0</c:v>
                </c:pt>
                <c:pt idx="22">
                  <c:v>97.0</c:v>
                </c:pt>
                <c:pt idx="23">
                  <c:v>79.0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655016"/>
        <c:axId val="-2136649560"/>
      </c:scatterChart>
      <c:valAx>
        <c:axId val="-2136655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High Temperatuer (C˚)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6649560"/>
        <c:crosses val="autoZero"/>
        <c:crossBetween val="midCat"/>
      </c:valAx>
      <c:valAx>
        <c:axId val="-2136649560"/>
        <c:scaling>
          <c:orientation val="minMax"/>
          <c:max val="250.0"/>
          <c:min val="5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Elevation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6655016"/>
        <c:crosses val="autoZero"/>
        <c:crossBetween val="midCat"/>
      </c:valAx>
    </c:plotArea>
    <c:legend>
      <c:legendPos val="r"/>
      <c:legendEntry>
        <c:idx val="24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[AverageAirLowTemperature_VS_Elevation_WITH_TRENDLINE.xlsx]Sheet1!$B$3</c:f>
              <c:numCache>
                <c:formatCode>General</c:formatCode>
                <c:ptCount val="1"/>
                <c:pt idx="0">
                  <c:v>8.8698918387414</c:v>
                </c:pt>
              </c:numCache>
            </c:numRef>
          </c:xVal>
          <c:yVal>
            <c:numRef>
              <c:f>[AverageAirLowTemperature_VS_Elevation_WITH_TRENDLINE.xlsx]Sheet1!$C$3</c:f>
              <c:numCache>
                <c:formatCode>General</c:formatCode>
                <c:ptCount val="1"/>
                <c:pt idx="0">
                  <c:v>117.0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[AverageAirLowTemperature_VS_Elevation_WITH_TRENDLINE.xlsx]Sheet1!$B$4</c:f>
              <c:numCache>
                <c:formatCode>General</c:formatCode>
                <c:ptCount val="1"/>
                <c:pt idx="0">
                  <c:v>8.55868731563422</c:v>
                </c:pt>
              </c:numCache>
            </c:numRef>
          </c:xVal>
          <c:yVal>
            <c:numRef>
              <c:f>[AverageAirLowTemperature_VS_Elevation_WITH_TRENDLINE.xlsx]Sheet1!$C$4</c:f>
              <c:numCache>
                <c:formatCode>General</c:formatCode>
                <c:ptCount val="1"/>
                <c:pt idx="0">
                  <c:v>66.0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[AverageAirLowTemperature_VS_Elevation_WITH_TRENDLINE.xlsx]Sheet1!$B$5</c:f>
              <c:numCache>
                <c:formatCode>General</c:formatCode>
                <c:ptCount val="1"/>
                <c:pt idx="0">
                  <c:v>9.640403146509351</c:v>
                </c:pt>
              </c:numCache>
            </c:numRef>
          </c:xVal>
          <c:yVal>
            <c:numRef>
              <c:f>[AverageAirLowTemperature_VS_Elevation_WITH_TRENDLINE.xlsx]Sheet1!$C$5</c:f>
              <c:numCache>
                <c:formatCode>General</c:formatCode>
                <c:ptCount val="1"/>
                <c:pt idx="0">
                  <c:v>195.0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[AverageAirLowTemperature_VS_Elevation_WITH_TRENDLINE.xlsx]Sheet1!$B$6</c:f>
              <c:numCache>
                <c:formatCode>General</c:formatCode>
                <c:ptCount val="1"/>
                <c:pt idx="0">
                  <c:v>10.19108161258605</c:v>
                </c:pt>
              </c:numCache>
            </c:numRef>
          </c:xVal>
          <c:yVal>
            <c:numRef>
              <c:f>[AverageAirLowTemperature_VS_Elevation_WITH_TRENDLINE.xlsx]Sheet1!$C$6</c:f>
              <c:numCache>
                <c:formatCode>General</c:formatCode>
                <c:ptCount val="1"/>
                <c:pt idx="0">
                  <c:v>190.0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[AverageAirLowTemperature_VS_Elevation_WITH_TRENDLINE.xlsx]Sheet1!$B$7</c:f>
              <c:numCache>
                <c:formatCode>General</c:formatCode>
                <c:ptCount val="1"/>
                <c:pt idx="0">
                  <c:v>9.92441986234022</c:v>
                </c:pt>
              </c:numCache>
            </c:numRef>
          </c:xVal>
          <c:yVal>
            <c:numRef>
              <c:f>[AverageAirLowTemperature_VS_Elevation_WITH_TRENDLINE.xlsx]Sheet1!$C$7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[AverageAirLowTemperature_VS_Elevation_WITH_TRENDLINE.xlsx]Sheet1!$B$8</c:f>
              <c:numCache>
                <c:formatCode>General</c:formatCode>
                <c:ptCount val="1"/>
                <c:pt idx="0">
                  <c:v>9.495122910521157</c:v>
                </c:pt>
              </c:numCache>
            </c:numRef>
          </c:xVal>
          <c:yVal>
            <c:numRef>
              <c:f>[AverageAirLowTemperature_VS_Elevation_WITH_TRENDLINE.xlsx]Sheet1!$C$8</c:f>
              <c:numCache>
                <c:formatCode>General</c:formatCode>
                <c:ptCount val="1"/>
                <c:pt idx="0">
                  <c:v>153.0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[AverageAirLowTemperature_VS_Elevation_WITH_TRENDLINE.xlsx]Sheet1!$B$9</c:f>
              <c:numCache>
                <c:formatCode>General</c:formatCode>
                <c:ptCount val="1"/>
                <c:pt idx="0">
                  <c:v>8.83122418879049</c:v>
                </c:pt>
              </c:numCache>
            </c:numRef>
          </c:xVal>
          <c:yVal>
            <c:numRef>
              <c:f>[AverageAirLowTemperature_VS_Elevation_WITH_TRENDLINE.xlsx]Sheet1!$C$9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[AverageAirLowTemperature_VS_Elevation_WITH_TRENDLINE.xlsx]Sheet1!$B$10</c:f>
              <c:numCache>
                <c:formatCode>General</c:formatCode>
                <c:ptCount val="1"/>
                <c:pt idx="0">
                  <c:v>8.80484267453295</c:v>
                </c:pt>
              </c:numCache>
            </c:numRef>
          </c:xVal>
          <c:yVal>
            <c:numRef>
              <c:f>[AverageAirLowTemperature_VS_Elevation_WITH_TRENDLINE.xlsx]Sheet1!$C$10</c:f>
              <c:numCache>
                <c:formatCode>General</c:formatCode>
                <c:ptCount val="1"/>
                <c:pt idx="0">
                  <c:v>82.0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[AverageAirLowTemperature_VS_Elevation_WITH_TRENDLINE.xlsx]Sheet1!$B$11</c:f>
              <c:numCache>
                <c:formatCode>General</c:formatCode>
                <c:ptCount val="1"/>
                <c:pt idx="0">
                  <c:v>9.611843657817118</c:v>
                </c:pt>
              </c:numCache>
            </c:numRef>
          </c:xVal>
          <c:yVal>
            <c:numRef>
              <c:f>[AverageAirLowTemperature_VS_Elevation_WITH_TRENDLINE.xlsx]Sheet1!$C$11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[AverageAirLowTemperature_VS_Elevation_WITH_TRENDLINE.xlsx]Sheet1!$B$12</c:f>
              <c:numCache>
                <c:formatCode>General</c:formatCode>
                <c:ptCount val="1"/>
                <c:pt idx="0">
                  <c:v>10.54187807276302</c:v>
                </c:pt>
              </c:numCache>
            </c:numRef>
          </c:xVal>
          <c:yVal>
            <c:numRef>
              <c:f>[AverageAirLowTemperature_VS_Elevation_WITH_TRENDLINE.xlsx]Sheet1!$C$12</c:f>
              <c:numCache>
                <c:formatCode>General</c:formatCode>
                <c:ptCount val="1"/>
                <c:pt idx="0">
                  <c:v>216.0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[AverageAirLowTemperature_VS_Elevation_WITH_TRENDLINE.xlsx]Sheet1!$B$13</c:f>
              <c:numCache>
                <c:formatCode>General</c:formatCode>
                <c:ptCount val="1"/>
                <c:pt idx="0">
                  <c:v>10.21246312684366</c:v>
                </c:pt>
              </c:numCache>
            </c:numRef>
          </c:xVal>
          <c:yVal>
            <c:numRef>
              <c:f>[AverageAirLowTemperature_VS_Elevation_WITH_TRENDLINE.xlsx]Sheet1!$C$13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[AverageAirLowTemperature_VS_Elevation_WITH_TRENDLINE.xlsx]Sheet1!$B$14</c:f>
              <c:numCache>
                <c:formatCode>General</c:formatCode>
                <c:ptCount val="1"/>
                <c:pt idx="0">
                  <c:v>10.19106686332351</c:v>
                </c:pt>
              </c:numCache>
            </c:numRef>
          </c:xVal>
          <c:yVal>
            <c:numRef>
              <c:f>[AverageAirLowTemperature_VS_Elevation_WITH_TRENDLINE.xlsx]Sheet1!$C$14</c:f>
              <c:numCache>
                <c:formatCode>General</c:formatCode>
                <c:ptCount val="1"/>
                <c:pt idx="0">
                  <c:v>249.0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[AverageAirLowTemperature_VS_Elevation_WITH_TRENDLINE.xlsx]Sheet1!$B$15</c:f>
              <c:numCache>
                <c:formatCode>General</c:formatCode>
                <c:ptCount val="1"/>
                <c:pt idx="0">
                  <c:v>9.190958702064835</c:v>
                </c:pt>
              </c:numCache>
            </c:numRef>
          </c:xVal>
          <c:yVal>
            <c:numRef>
              <c:f>[AverageAirLowTemperature_VS_Elevation_WITH_TRENDLINE.xlsx]Sheet1!$C$15</c:f>
              <c:numCache>
                <c:formatCode>General</c:formatCode>
                <c:ptCount val="1"/>
                <c:pt idx="0">
                  <c:v>174.0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[AverageAirLowTemperature_VS_Elevation_WITH_TRENDLINE.xlsx]Sheet1!$B$16</c:f>
              <c:numCache>
                <c:formatCode>General</c:formatCode>
                <c:ptCount val="1"/>
                <c:pt idx="0">
                  <c:v>9.316352015732553</c:v>
                </c:pt>
              </c:numCache>
            </c:numRef>
          </c:xVal>
          <c:yVal>
            <c:numRef>
              <c:f>[AverageAirLowTemperature_VS_Elevation_WITH_TRENDLINE.xlsx]Sheet1!$C$16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[AverageAirLowTemperature_VS_Elevation_WITH_TRENDLINE.xlsx]Sheet1!$B$17</c:f>
              <c:numCache>
                <c:formatCode>General</c:formatCode>
                <c:ptCount val="1"/>
                <c:pt idx="0">
                  <c:v>9.23959685349065</c:v>
                </c:pt>
              </c:numCache>
            </c:numRef>
          </c:xVal>
          <c:yVal>
            <c:numRef>
              <c:f>[AverageAirLowTemperature_VS_Elevation_WITH_TRENDLINE.xlsx]Sheet1!$C$17</c:f>
              <c:numCache>
                <c:formatCode>General</c:formatCode>
                <c:ptCount val="1"/>
                <c:pt idx="0">
                  <c:v>104.0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[AverageAirLowTemperature_VS_Elevation_WITH_TRENDLINE.xlsx]Sheet1!$B$18</c:f>
              <c:numCache>
                <c:formatCode>General</c:formatCode>
                <c:ptCount val="1"/>
                <c:pt idx="0">
                  <c:v>10.10020157325468</c:v>
                </c:pt>
              </c:numCache>
            </c:numRef>
          </c:xVal>
          <c:yVal>
            <c:numRef>
              <c:f>[AverageAirLowTemperature_VS_Elevation_WITH_TRENDLINE.xlsx]Sheet1!$C$18</c:f>
              <c:numCache>
                <c:formatCode>General</c:formatCode>
                <c:ptCount val="1"/>
                <c:pt idx="0">
                  <c:v>223.0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[AverageAirLowTemperature_VS_Elevation_WITH_TRENDLINE.xlsx]Sheet1!$B$19</c:f>
              <c:numCache>
                <c:formatCode>General</c:formatCode>
                <c:ptCount val="1"/>
                <c:pt idx="0">
                  <c:v>9.17619960668633</c:v>
                </c:pt>
              </c:numCache>
            </c:numRef>
          </c:xVal>
          <c:yVal>
            <c:numRef>
              <c:f>[AverageAirLowTemperature_VS_Elevation_WITH_TRENDLINE.xlsx]Sheet1!$C$19</c:f>
              <c:numCache>
                <c:formatCode>General</c:formatCode>
                <c:ptCount val="1"/>
                <c:pt idx="0">
                  <c:v>156.0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[AverageAirLowTemperature_VS_Elevation_WITH_TRENDLINE.xlsx]Sheet1!$B$20</c:f>
              <c:numCache>
                <c:formatCode>General</c:formatCode>
                <c:ptCount val="1"/>
                <c:pt idx="0">
                  <c:v>8.708461160275247</c:v>
                </c:pt>
              </c:numCache>
            </c:numRef>
          </c:xVal>
          <c:yVal>
            <c:numRef>
              <c:f>[AverageAirLowTemperature_VS_Elevation_WITH_TRENDLINE.xlsx]Sheet1!$C$20</c:f>
              <c:numCache>
                <c:formatCode>General</c:formatCode>
                <c:ptCount val="1"/>
                <c:pt idx="0">
                  <c:v>209.0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[AverageAirLowTemperature_VS_Elevation_WITH_TRENDLINE.xlsx]Sheet1!$A$21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[AverageAirLowTemperature_VS_Elevation_WITH_TRENDLINE.xlsx]Sheet1!$B$21</c:f>
              <c:numCache>
                <c:formatCode>General</c:formatCode>
                <c:ptCount val="1"/>
                <c:pt idx="0">
                  <c:v>10.65194690265485</c:v>
                </c:pt>
              </c:numCache>
            </c:numRef>
          </c:xVal>
          <c:yVal>
            <c:numRef>
              <c:f>[AverageAirLowTemperature_VS_Elevation_WITH_TRENDLINE.xlsx]Sheet1!$C$21</c:f>
              <c:numCache>
                <c:formatCode>General</c:formatCode>
                <c:ptCount val="1"/>
                <c:pt idx="0">
                  <c:v>59.0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[AverageAirLowTemperature_VS_Elevation_WITH_TRENDLINE.xlsx]Sheet1!$A$22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[AverageAirLowTemperature_VS_Elevation_WITH_TRENDLINE.xlsx]Sheet1!$B$22</c:f>
              <c:numCache>
                <c:formatCode>General</c:formatCode>
                <c:ptCount val="1"/>
                <c:pt idx="0">
                  <c:v>9.028461160275242</c:v>
                </c:pt>
              </c:numCache>
            </c:numRef>
          </c:xVal>
          <c:yVal>
            <c:numRef>
              <c:f>[AverageAirLowTemperature_VS_Elevation_WITH_TRENDLINE.xlsx]Sheet1!$C$22</c:f>
              <c:numCache>
                <c:formatCode>General</c:formatCode>
                <c:ptCount val="1"/>
                <c:pt idx="0">
                  <c:v>130.0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[AverageAirLowTemperature_VS_Elevation_WITH_TRENDLINE.xlsx]Sheet1!$A$23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[AverageAirLowTemperature_VS_Elevation_WITH_TRENDLINE.xlsx]Sheet1!$B$23</c:f>
              <c:numCache>
                <c:formatCode>General</c:formatCode>
                <c:ptCount val="1"/>
                <c:pt idx="0">
                  <c:v>8.25850540806293</c:v>
                </c:pt>
              </c:numCache>
            </c:numRef>
          </c:xVal>
          <c:yVal>
            <c:numRef>
              <c:f>[AverageAirLowTemperature_VS_Elevation_WITH_TRENDLINE.xlsx]Sheet1!$C$23</c:f>
              <c:numCache>
                <c:formatCode>General</c:formatCode>
                <c:ptCount val="1"/>
                <c:pt idx="0">
                  <c:v>134.0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[AverageAirLowTemperature_VS_Elevation_WITH_TRENDLINE.xlsx]Sheet1!$A$24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[AverageAirLowTemperature_VS_Elevation_WITH_TRENDLINE.xlsx]Sheet1!$B$24</c:f>
              <c:numCache>
                <c:formatCode>General</c:formatCode>
                <c:ptCount val="1"/>
                <c:pt idx="0">
                  <c:v>10.01631760078662</c:v>
                </c:pt>
              </c:numCache>
            </c:numRef>
          </c:xVal>
          <c:yVal>
            <c:numRef>
              <c:f>[AverageAirLowTemperature_VS_Elevation_WITH_TRENDLINE.xlsx]Sheet1!$C$24</c:f>
              <c:numCache>
                <c:formatCode>General</c:formatCode>
                <c:ptCount val="1"/>
                <c:pt idx="0">
                  <c:v>170.0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[AverageAirLowTemperature_VS_Elevation_WITH_TRENDLINE.xlsx]Sheet1!$A$25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[AverageAirLowTemperature_VS_Elevation_WITH_TRENDLINE.xlsx]Sheet1!$B$25</c:f>
              <c:numCache>
                <c:formatCode>General</c:formatCode>
                <c:ptCount val="1"/>
                <c:pt idx="0">
                  <c:v>8.694183874139614</c:v>
                </c:pt>
              </c:numCache>
            </c:numRef>
          </c:xVal>
          <c:yVal>
            <c:numRef>
              <c:f>[AverageAirLowTemperature_VS_Elevation_WITH_TRENDLINE.xlsx]Sheet1!$C$25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[AverageAirLowTemperature_VS_Elevation_WITH_TRENDLINE.xlsx]Sheet1!$A$26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[AverageAirLowTemperature_VS_Elevation_WITH_TRENDLINE.xlsx]Sheet1!$B$26</c:f>
              <c:numCache>
                <c:formatCode>General</c:formatCode>
                <c:ptCount val="1"/>
                <c:pt idx="0">
                  <c:v>8.543200589970498</c:v>
                </c:pt>
              </c:numCache>
            </c:numRef>
          </c:xVal>
          <c:yVal>
            <c:numRef>
              <c:f>[AverageAirLowTemperature_VS_Elevation_WITH_TRENDLINE.xlsx]Sheet1!$C$26</c:f>
              <c:numCache>
                <c:formatCode>General</c:formatCode>
                <c:ptCount val="1"/>
                <c:pt idx="0">
                  <c:v>79.0</c:v>
                </c:pt>
              </c:numCache>
            </c:numRef>
          </c:yVal>
          <c:smooth val="0"/>
        </c:ser>
        <c:ser>
          <c:idx val="24"/>
          <c:order val="24"/>
          <c:tx>
            <c:v>Trendline</c:v>
          </c:tx>
          <c:spPr>
            <a:ln w="47625">
              <a:noFill/>
            </a:ln>
          </c:spPr>
          <c:marker>
            <c:symbol val="none"/>
          </c:marker>
          <c:xVal>
            <c:numRef>
              <c:f>[AverageAirLowTemperature_VS_Elevation_WITH_TRENDLINE.xlsx]Sheet1!$B$3:$B$26</c:f>
              <c:numCache>
                <c:formatCode>General</c:formatCode>
                <c:ptCount val="24"/>
                <c:pt idx="0">
                  <c:v>8.8698918387414</c:v>
                </c:pt>
                <c:pt idx="1">
                  <c:v>8.55868731563422</c:v>
                </c:pt>
                <c:pt idx="2">
                  <c:v>9.640403146509351</c:v>
                </c:pt>
                <c:pt idx="3">
                  <c:v>10.19108161258605</c:v>
                </c:pt>
                <c:pt idx="4">
                  <c:v>9.92441986234022</c:v>
                </c:pt>
                <c:pt idx="5">
                  <c:v>9.495122910521157</c:v>
                </c:pt>
                <c:pt idx="6">
                  <c:v>8.83122418879049</c:v>
                </c:pt>
                <c:pt idx="7">
                  <c:v>8.80484267453295</c:v>
                </c:pt>
                <c:pt idx="8">
                  <c:v>9.611843657817118</c:v>
                </c:pt>
                <c:pt idx="9">
                  <c:v>10.54187807276302</c:v>
                </c:pt>
                <c:pt idx="10">
                  <c:v>10.21246312684366</c:v>
                </c:pt>
                <c:pt idx="11">
                  <c:v>10.19106686332351</c:v>
                </c:pt>
                <c:pt idx="12">
                  <c:v>9.190958702064835</c:v>
                </c:pt>
                <c:pt idx="13">
                  <c:v>9.316352015732553</c:v>
                </c:pt>
                <c:pt idx="14">
                  <c:v>9.23959685349065</c:v>
                </c:pt>
                <c:pt idx="15">
                  <c:v>10.10020157325468</c:v>
                </c:pt>
                <c:pt idx="16">
                  <c:v>9.17619960668633</c:v>
                </c:pt>
                <c:pt idx="17">
                  <c:v>8.708461160275247</c:v>
                </c:pt>
                <c:pt idx="18">
                  <c:v>10.65194690265485</c:v>
                </c:pt>
                <c:pt idx="19">
                  <c:v>9.028461160275242</c:v>
                </c:pt>
                <c:pt idx="20">
                  <c:v>8.25850540806293</c:v>
                </c:pt>
                <c:pt idx="21">
                  <c:v>10.01631760078662</c:v>
                </c:pt>
                <c:pt idx="22">
                  <c:v>8.694183874139614</c:v>
                </c:pt>
                <c:pt idx="23">
                  <c:v>8.543200589970498</c:v>
                </c:pt>
              </c:numCache>
            </c:numRef>
          </c:xVal>
          <c:yVal>
            <c:numRef>
              <c:f>[AverageAirLowTemperature_VS_Elevation_WITH_TRENDLINE.xlsx]Sheet1!$C$3:$C$26</c:f>
              <c:numCache>
                <c:formatCode>General</c:formatCode>
                <c:ptCount val="24"/>
                <c:pt idx="0">
                  <c:v>117.0</c:v>
                </c:pt>
                <c:pt idx="1">
                  <c:v>66.0</c:v>
                </c:pt>
                <c:pt idx="2">
                  <c:v>195.0</c:v>
                </c:pt>
                <c:pt idx="3">
                  <c:v>190.0</c:v>
                </c:pt>
                <c:pt idx="4">
                  <c:v>146.0</c:v>
                </c:pt>
                <c:pt idx="5">
                  <c:v>153.0</c:v>
                </c:pt>
                <c:pt idx="6">
                  <c:v>107.0</c:v>
                </c:pt>
                <c:pt idx="7">
                  <c:v>82.0</c:v>
                </c:pt>
                <c:pt idx="8">
                  <c:v>107.0</c:v>
                </c:pt>
                <c:pt idx="9">
                  <c:v>216.0</c:v>
                </c:pt>
                <c:pt idx="10">
                  <c:v>137.0</c:v>
                </c:pt>
                <c:pt idx="11">
                  <c:v>249.0</c:v>
                </c:pt>
                <c:pt idx="12">
                  <c:v>174.0</c:v>
                </c:pt>
                <c:pt idx="13">
                  <c:v>137.0</c:v>
                </c:pt>
                <c:pt idx="14">
                  <c:v>104.0</c:v>
                </c:pt>
                <c:pt idx="15">
                  <c:v>223.0</c:v>
                </c:pt>
                <c:pt idx="16">
                  <c:v>156.0</c:v>
                </c:pt>
                <c:pt idx="17">
                  <c:v>209.0</c:v>
                </c:pt>
                <c:pt idx="18">
                  <c:v>59.0</c:v>
                </c:pt>
                <c:pt idx="19">
                  <c:v>130.0</c:v>
                </c:pt>
                <c:pt idx="20">
                  <c:v>134.0</c:v>
                </c:pt>
                <c:pt idx="21">
                  <c:v>170.0</c:v>
                </c:pt>
                <c:pt idx="22">
                  <c:v>97.0</c:v>
                </c:pt>
                <c:pt idx="23">
                  <c:v>79.0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491240"/>
        <c:axId val="-2136485544"/>
      </c:scatterChart>
      <c:valAx>
        <c:axId val="-2136491240"/>
        <c:scaling>
          <c:orientation val="minMax"/>
          <c:min val="8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Average Low Temperature</a:t>
                </a:r>
                <a:r>
                  <a:rPr lang="en-US" baseline="0" dirty="0" smtClean="0"/>
                  <a:t> </a:t>
                </a:r>
                <a:r>
                  <a:rPr lang="en-US" baseline="0" dirty="0"/>
                  <a:t>(C˚)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6485544"/>
        <c:crosses val="autoZero"/>
        <c:crossBetween val="midCat"/>
      </c:valAx>
      <c:valAx>
        <c:axId val="-2136485544"/>
        <c:scaling>
          <c:orientation val="minMax"/>
          <c:max val="250.0"/>
          <c:min val="5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Elevation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6491240"/>
        <c:crosses val="autoZero"/>
        <c:crossBetween val="midCat"/>
      </c:valAx>
    </c:plotArea>
    <c:legend>
      <c:legendPos val="r"/>
      <c:legendEntry>
        <c:idx val="24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3328482096494"/>
          <c:y val="0.0123849838085028"/>
          <c:w val="0.727690521810884"/>
          <c:h val="0.905036200970235"/>
        </c:manualLayout>
      </c:layout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General</c:formatCode>
                <c:ptCount val="1"/>
                <c:pt idx="0">
                  <c:v>18.81018584070797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117.0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General</c:formatCode>
                <c:ptCount val="1"/>
                <c:pt idx="0">
                  <c:v>20.86322123893806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66.0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General</c:formatCode>
                <c:ptCount val="1"/>
                <c:pt idx="0">
                  <c:v>18.10438938053098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195.0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General</c:formatCode>
                <c:ptCount val="1"/>
                <c:pt idx="0">
                  <c:v>17.06423008849558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190.0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General</c:formatCode>
                <c:ptCount val="1"/>
                <c:pt idx="0">
                  <c:v>18.22211504424779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General</c:formatCode>
                <c:ptCount val="1"/>
                <c:pt idx="0">
                  <c:v>18.10191150442478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153.0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General</c:formatCode>
                <c:ptCount val="1"/>
                <c:pt idx="0">
                  <c:v>19.38033628318556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General</c:formatCode>
                <c:ptCount val="1"/>
                <c:pt idx="0">
                  <c:v>20.19988495575222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82.0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General</c:formatCode>
                <c:ptCount val="1"/>
                <c:pt idx="0">
                  <c:v>18.94126548672566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General</c:formatCode>
                <c:ptCount val="1"/>
                <c:pt idx="0">
                  <c:v>14.82175221238938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216.0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General</c:formatCode>
                <c:ptCount val="1"/>
                <c:pt idx="0">
                  <c:v>17.54626548672566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General</c:formatCode>
                <c:ptCount val="1"/>
                <c:pt idx="0">
                  <c:v>15.436796460177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249.0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General</c:formatCode>
                <c:ptCount val="1"/>
                <c:pt idx="0">
                  <c:v>18.57038053097342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174.0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General</c:formatCode>
                <c:ptCount val="1"/>
                <c:pt idx="0">
                  <c:v>18.86409734513274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General</c:formatCode>
                <c:ptCount val="1"/>
                <c:pt idx="0">
                  <c:v>18.99546902654868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104.0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General</c:formatCode>
                <c:ptCount val="1"/>
                <c:pt idx="0">
                  <c:v>15.32499115044248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223.0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General</c:formatCode>
                <c:ptCount val="1"/>
                <c:pt idx="0">
                  <c:v>18.25797345132743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156.0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General</c:formatCode>
                <c:ptCount val="1"/>
                <c:pt idx="0">
                  <c:v>14.66007079646017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209.0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General</c:formatCode>
                <c:ptCount val="1"/>
                <c:pt idx="0">
                  <c:v>19.23291150442478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59.0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General</c:formatCode>
                <c:ptCount val="1"/>
                <c:pt idx="0">
                  <c:v>17.73684955752212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130.0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General</c:formatCode>
                <c:ptCount val="1"/>
                <c:pt idx="0">
                  <c:v>21.23255752212388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134.0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General</c:formatCode>
                <c:ptCount val="1"/>
                <c:pt idx="0">
                  <c:v>17.51782300884955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170.0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General</c:formatCode>
                <c:ptCount val="1"/>
                <c:pt idx="0">
                  <c:v>20.73102654867257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General</c:formatCode>
                <c:ptCount val="1"/>
                <c:pt idx="0">
                  <c:v>20.44522123893777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79.0</c:v>
                </c:pt>
              </c:numCache>
            </c:numRef>
          </c:yVal>
          <c:smooth val="0"/>
        </c:ser>
        <c:ser>
          <c:idx val="24"/>
          <c:order val="24"/>
          <c:tx>
            <c:v>Trendline</c:v>
          </c:tx>
          <c:spPr>
            <a:ln w="47625">
              <a:noFill/>
            </a:ln>
          </c:spPr>
          <c:marker>
            <c:symbol val="none"/>
          </c:marker>
          <c:trendline>
            <c:trendlineType val="linear"/>
            <c:dispRSqr val="1"/>
            <c:dispEq val="1"/>
            <c:trendlineLbl>
              <c:layout>
                <c:manualLayout>
                  <c:x val="-0.385315506196774"/>
                  <c:y val="-0.166946006021508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2400" b="0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rgbClr val="FF0000"/>
                        </a:solidFill>
                      </a:rPr>
                      <a:t>
R² = 0.72494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Sheet1!$B$3:$B$26</c:f>
              <c:numCache>
                <c:formatCode>General</c:formatCode>
                <c:ptCount val="24"/>
                <c:pt idx="0">
                  <c:v>18.81018584070797</c:v>
                </c:pt>
                <c:pt idx="1">
                  <c:v>20.86322123893806</c:v>
                </c:pt>
                <c:pt idx="2">
                  <c:v>18.10438938053098</c:v>
                </c:pt>
                <c:pt idx="3">
                  <c:v>17.06423008849558</c:v>
                </c:pt>
                <c:pt idx="4">
                  <c:v>18.22211504424779</c:v>
                </c:pt>
                <c:pt idx="5">
                  <c:v>18.10191150442478</c:v>
                </c:pt>
                <c:pt idx="6">
                  <c:v>19.38033628318556</c:v>
                </c:pt>
                <c:pt idx="7">
                  <c:v>20.19988495575222</c:v>
                </c:pt>
                <c:pt idx="8">
                  <c:v>18.94126548672566</c:v>
                </c:pt>
                <c:pt idx="9">
                  <c:v>14.82175221238938</c:v>
                </c:pt>
                <c:pt idx="10">
                  <c:v>17.54626548672566</c:v>
                </c:pt>
                <c:pt idx="11">
                  <c:v>15.436796460177</c:v>
                </c:pt>
                <c:pt idx="12">
                  <c:v>18.57038053097342</c:v>
                </c:pt>
                <c:pt idx="13">
                  <c:v>18.86409734513274</c:v>
                </c:pt>
                <c:pt idx="14">
                  <c:v>18.99546902654868</c:v>
                </c:pt>
                <c:pt idx="15">
                  <c:v>15.32499115044248</c:v>
                </c:pt>
                <c:pt idx="16">
                  <c:v>18.25797345132743</c:v>
                </c:pt>
                <c:pt idx="17">
                  <c:v>14.66007079646017</c:v>
                </c:pt>
                <c:pt idx="18">
                  <c:v>19.23291150442478</c:v>
                </c:pt>
                <c:pt idx="19">
                  <c:v>17.73684955752212</c:v>
                </c:pt>
                <c:pt idx="20">
                  <c:v>21.23255752212388</c:v>
                </c:pt>
                <c:pt idx="21">
                  <c:v>17.51782300884955</c:v>
                </c:pt>
                <c:pt idx="22">
                  <c:v>20.73102654867257</c:v>
                </c:pt>
                <c:pt idx="23">
                  <c:v>20.44522123893777</c:v>
                </c:pt>
              </c:numCache>
            </c:numRef>
          </c:xVal>
          <c:yVal>
            <c:numRef>
              <c:f>Sheet1!$C$3:$C$26</c:f>
              <c:numCache>
                <c:formatCode>General</c:formatCode>
                <c:ptCount val="24"/>
                <c:pt idx="0">
                  <c:v>117.0</c:v>
                </c:pt>
                <c:pt idx="1">
                  <c:v>66.0</c:v>
                </c:pt>
                <c:pt idx="2">
                  <c:v>195.0</c:v>
                </c:pt>
                <c:pt idx="3">
                  <c:v>190.0</c:v>
                </c:pt>
                <c:pt idx="4">
                  <c:v>146.0</c:v>
                </c:pt>
                <c:pt idx="5">
                  <c:v>153.0</c:v>
                </c:pt>
                <c:pt idx="6">
                  <c:v>107.0</c:v>
                </c:pt>
                <c:pt idx="7">
                  <c:v>82.0</c:v>
                </c:pt>
                <c:pt idx="8">
                  <c:v>107.0</c:v>
                </c:pt>
                <c:pt idx="9">
                  <c:v>216.0</c:v>
                </c:pt>
                <c:pt idx="10">
                  <c:v>137.0</c:v>
                </c:pt>
                <c:pt idx="11">
                  <c:v>249.0</c:v>
                </c:pt>
                <c:pt idx="12">
                  <c:v>174.0</c:v>
                </c:pt>
                <c:pt idx="13">
                  <c:v>137.0</c:v>
                </c:pt>
                <c:pt idx="14">
                  <c:v>104.0</c:v>
                </c:pt>
                <c:pt idx="15">
                  <c:v>223.0</c:v>
                </c:pt>
                <c:pt idx="16">
                  <c:v>156.0</c:v>
                </c:pt>
                <c:pt idx="17">
                  <c:v>209.0</c:v>
                </c:pt>
                <c:pt idx="18">
                  <c:v>59.0</c:v>
                </c:pt>
                <c:pt idx="19">
                  <c:v>130.0</c:v>
                </c:pt>
                <c:pt idx="20">
                  <c:v>134.0</c:v>
                </c:pt>
                <c:pt idx="21">
                  <c:v>170.0</c:v>
                </c:pt>
                <c:pt idx="22">
                  <c:v>97.0</c:v>
                </c:pt>
                <c:pt idx="23">
                  <c:v>79.0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268696"/>
        <c:axId val="-2136263240"/>
      </c:scatterChart>
      <c:valAx>
        <c:axId val="-2136268696"/>
        <c:scaling>
          <c:orientation val="minMax"/>
          <c:min val="14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Diurnal Temperature</a:t>
                </a:r>
                <a:r>
                  <a:rPr lang="en-US" baseline="0"/>
                  <a:t> Variation (F˚)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6263240"/>
        <c:crosses val="autoZero"/>
        <c:crossBetween val="midCat"/>
      </c:valAx>
      <c:valAx>
        <c:axId val="-2136263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Elevation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6268696"/>
        <c:crosses val="autoZero"/>
        <c:crossBetween val="midCat"/>
      </c:valAx>
    </c:plotArea>
    <c:legend>
      <c:legendPos val="r"/>
      <c:legendEntry>
        <c:idx val="24"/>
        <c:delete val="1"/>
      </c:legendEntry>
      <c:legendEntry>
        <c:idx val="25"/>
        <c:delete val="1"/>
      </c:legendEntry>
      <c:layout>
        <c:manualLayout>
          <c:xMode val="edge"/>
          <c:yMode val="edge"/>
          <c:x val="0.784650419828139"/>
          <c:y val="0.0358301482362288"/>
          <c:w val="0.215349580171861"/>
          <c:h val="0.8705429498886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General</c:formatCode>
                <c:ptCount val="1"/>
                <c:pt idx="0">
                  <c:v>832.9114999999994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117.0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General</c:formatCode>
                <c:ptCount val="1"/>
                <c:pt idx="0">
                  <c:v>885.609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66.0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General</c:formatCode>
                <c:ptCount val="1"/>
                <c:pt idx="0">
                  <c:v>949.7560000000001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195.0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General</c:formatCode>
                <c:ptCount val="1"/>
                <c:pt idx="0">
                  <c:v>1002.995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190.0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General</c:formatCode>
                <c:ptCount val="1"/>
                <c:pt idx="0">
                  <c:v>1014.1765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General</c:formatCode>
                <c:ptCount val="1"/>
                <c:pt idx="0">
                  <c:v>920.0659999999982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153.0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General</c:formatCode>
                <c:ptCount val="1"/>
                <c:pt idx="0">
                  <c:v>857.26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General</c:formatCode>
                <c:ptCount val="1"/>
                <c:pt idx="0">
                  <c:v>898.1984999999997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82.0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General</c:formatCode>
                <c:ptCount val="1"/>
                <c:pt idx="0">
                  <c:v>991.2305000000002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General</c:formatCode>
                <c:ptCount val="1"/>
                <c:pt idx="0">
                  <c:v>947.6469999999994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216.0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General</c:formatCode>
                <c:ptCount val="1"/>
                <c:pt idx="0">
                  <c:v>1034.579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General</c:formatCode>
                <c:ptCount val="1"/>
                <c:pt idx="0">
                  <c:v>911.0419999999979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249.0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General</c:formatCode>
                <c:ptCount val="1"/>
                <c:pt idx="0">
                  <c:v>884.6675000000004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174.0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General</c:formatCode>
                <c:ptCount val="1"/>
                <c:pt idx="0">
                  <c:v>926.7674999999994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General</c:formatCode>
                <c:ptCount val="1"/>
                <c:pt idx="0">
                  <c:v>918.578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104.0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General</c:formatCode>
                <c:ptCount val="1"/>
                <c:pt idx="0">
                  <c:v>886.2430000000001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223.0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General</c:formatCode>
                <c:ptCount val="1"/>
                <c:pt idx="0">
                  <c:v>864.0145000000001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156.0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General</c:formatCode>
                <c:ptCount val="1"/>
                <c:pt idx="0">
                  <c:v>960.8999999999999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209.0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General</c:formatCode>
                <c:ptCount val="1"/>
                <c:pt idx="0">
                  <c:v>823.9605000000004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59.0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General</c:formatCode>
                <c:ptCount val="1"/>
                <c:pt idx="0">
                  <c:v>804.5209999999994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130.0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General</c:formatCode>
                <c:ptCount val="1"/>
                <c:pt idx="0">
                  <c:v>845.4195000000003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134.0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General</c:formatCode>
                <c:ptCount val="1"/>
                <c:pt idx="0">
                  <c:v>993.076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170.0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General</c:formatCode>
                <c:ptCount val="1"/>
                <c:pt idx="0">
                  <c:v>905.7000000000002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General</c:formatCode>
                <c:ptCount val="1"/>
                <c:pt idx="0">
                  <c:v>858.8419999999974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79.0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5462600"/>
        <c:axId val="2105468264"/>
      </c:scatterChart>
      <c:valAx>
        <c:axId val="2105462600"/>
        <c:scaling>
          <c:orientation val="minMax"/>
          <c:min val="75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Total Growing Degree </a:t>
                </a:r>
                <a:r>
                  <a:rPr lang="en-US" dirty="0" smtClean="0"/>
                  <a:t>Days (10°C)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5468264"/>
        <c:crosses val="autoZero"/>
        <c:crossBetween val="midCat"/>
      </c:valAx>
      <c:valAx>
        <c:axId val="21054682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Elevation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546260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General</c:formatCode>
                <c:ptCount val="1"/>
                <c:pt idx="0">
                  <c:v>14.752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117.0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General</c:formatCode>
                <c:ptCount val="1"/>
                <c:pt idx="0">
                  <c:v>27.40200000000001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66.0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General</c:formatCode>
                <c:ptCount val="1"/>
                <c:pt idx="0">
                  <c:v>18.17300000000001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195.0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General</c:formatCode>
                <c:ptCount val="1"/>
                <c:pt idx="0">
                  <c:v>0.567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190.0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General</c:formatCode>
                <c:ptCount val="1"/>
                <c:pt idx="0">
                  <c:v>0.382999999999999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General</c:formatCode>
                <c:ptCount val="1"/>
                <c:pt idx="0">
                  <c:v>8.23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153.0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General</c:formatCode>
                <c:ptCount val="1"/>
                <c:pt idx="0">
                  <c:v>8.543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General</c:formatCode>
                <c:ptCount val="1"/>
                <c:pt idx="0">
                  <c:v>21.44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82.0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General</c:formatCode>
                <c:ptCount val="1"/>
                <c:pt idx="0">
                  <c:v>13.411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General</c:formatCode>
                <c:ptCount val="1"/>
                <c:pt idx="0">
                  <c:v>0.769000000000002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216.0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General</c:formatCode>
                <c:ptCount val="1"/>
                <c:pt idx="0">
                  <c:v>1.573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General</c:formatCode>
                <c:ptCount val="1"/>
                <c:pt idx="0">
                  <c:v>2.508000000000003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249.0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General</c:formatCode>
                <c:ptCount val="1"/>
                <c:pt idx="0">
                  <c:v>16.765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174.0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General</c:formatCode>
                <c:ptCount val="1"/>
                <c:pt idx="0">
                  <c:v>17.32900000000001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General</c:formatCode>
                <c:ptCount val="1"/>
                <c:pt idx="0">
                  <c:v>42.972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104.0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General</c:formatCode>
                <c:ptCount val="1"/>
                <c:pt idx="0">
                  <c:v>9.614000000000001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223.0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General</c:formatCode>
                <c:ptCount val="1"/>
                <c:pt idx="0">
                  <c:v>10.02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156.0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General</c:formatCode>
                <c:ptCount val="1"/>
                <c:pt idx="0">
                  <c:v>1.978999999999999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209.0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General</c:formatCode>
                <c:ptCount val="1"/>
                <c:pt idx="0">
                  <c:v>37.38799999999998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59.0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General</c:formatCode>
                <c:ptCount val="1"/>
                <c:pt idx="0">
                  <c:v>55.49999999999997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130.0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General</c:formatCode>
                <c:ptCount val="1"/>
                <c:pt idx="0">
                  <c:v>176.3450000000001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134.0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General</c:formatCode>
                <c:ptCount val="1"/>
                <c:pt idx="0">
                  <c:v>15.366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170.0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General</c:formatCode>
                <c:ptCount val="1"/>
                <c:pt idx="0">
                  <c:v>11.489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General</c:formatCode>
                <c:ptCount val="1"/>
                <c:pt idx="0">
                  <c:v>40.042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79.0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5908552"/>
        <c:axId val="-2135902856"/>
      </c:scatterChart>
      <c:valAx>
        <c:axId val="-2135908552"/>
        <c:scaling>
          <c:orientation val="minMax"/>
          <c:max val="18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 #</a:t>
                </a:r>
                <a:r>
                  <a:rPr lang="en-US" baseline="0" dirty="0" smtClean="0"/>
                  <a:t> of hourly readings with temp &lt; 0°C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5902856"/>
        <c:crosses val="autoZero"/>
        <c:crossBetween val="midCat"/>
      </c:valAx>
      <c:valAx>
        <c:axId val="-2135902856"/>
        <c:scaling>
          <c:orientation val="minMax"/>
          <c:max val="250.0"/>
          <c:min val="5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Elevation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59085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82286610172947"/>
          <c:y val="0.103700386425244"/>
          <c:w val="0.217713389827053"/>
          <c:h val="0.89600767422214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General</c:formatCode>
                <c:ptCount val="1"/>
                <c:pt idx="0">
                  <c:v>0.328803658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14.752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General</c:formatCode>
                <c:ptCount val="1"/>
                <c:pt idx="0">
                  <c:v>0.179651886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27.40200000000001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General</c:formatCode>
                <c:ptCount val="1"/>
                <c:pt idx="0">
                  <c:v>0.666338583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18.17300000000001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General</c:formatCode>
                <c:ptCount val="1"/>
                <c:pt idx="0">
                  <c:v>0.852614577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0.567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General</c:formatCode>
                <c:ptCount val="1"/>
                <c:pt idx="0">
                  <c:v>0.575005047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0.382999999999999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General</c:formatCode>
                <c:ptCount val="1"/>
                <c:pt idx="0">
                  <c:v>0.674986381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8.23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General</c:formatCode>
                <c:ptCount val="1"/>
                <c:pt idx="0">
                  <c:v>0.407261592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8.543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General</c:formatCode>
                <c:ptCount val="1"/>
                <c:pt idx="0">
                  <c:v>0.181714786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21.44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General</c:formatCode>
                <c:ptCount val="1"/>
                <c:pt idx="0">
                  <c:v>0.30814495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13.411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General</c:formatCode>
                <c:ptCount val="1"/>
                <c:pt idx="0">
                  <c:v>0.596371106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0.769000000000002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General</c:formatCode>
                <c:ptCount val="1"/>
                <c:pt idx="0">
                  <c:v>0.346493147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1.573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General</c:formatCode>
                <c:ptCount val="1"/>
                <c:pt idx="0">
                  <c:v>0.714053406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2.508000000000003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General</c:formatCode>
                <c:ptCount val="1"/>
                <c:pt idx="0">
                  <c:v>0.446593632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16.765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General</c:formatCode>
                <c:ptCount val="1"/>
                <c:pt idx="0">
                  <c:v>0.434637203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17.32900000000001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General</c:formatCode>
                <c:ptCount val="1"/>
                <c:pt idx="0">
                  <c:v>0.260011853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42.972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General</c:formatCode>
                <c:ptCount val="1"/>
                <c:pt idx="0">
                  <c:v>0.629390741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9.614000000000001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General</c:formatCode>
                <c:ptCount val="1"/>
                <c:pt idx="0">
                  <c:v>0.395543642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10.02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General</c:formatCode>
                <c:ptCount val="1"/>
                <c:pt idx="0">
                  <c:v>0.719714425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1.978999999999999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General</c:formatCode>
                <c:ptCount val="1"/>
                <c:pt idx="0">
                  <c:v>0.091961942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37.38799999999998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General</c:formatCode>
                <c:ptCount val="1"/>
                <c:pt idx="0">
                  <c:v>0.240126961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55.49999999999997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General</c:formatCode>
                <c:ptCount val="1"/>
                <c:pt idx="0">
                  <c:v>0.255386681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176.3450000000001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General</c:formatCode>
                <c:ptCount val="1"/>
                <c:pt idx="0">
                  <c:v>0.406525889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15.366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General</c:formatCode>
                <c:ptCount val="1"/>
                <c:pt idx="0">
                  <c:v>0.186812797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11.489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General</c:formatCode>
                <c:ptCount val="1"/>
                <c:pt idx="0">
                  <c:v>0.123728675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40.042</c:v>
                </c:pt>
              </c:numCache>
            </c:numRef>
          </c:yVal>
          <c:smooth val="0"/>
        </c:ser>
        <c:ser>
          <c:idx val="24"/>
          <c:order val="24"/>
          <c:tx>
            <c:v>Trendline</c:v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Sheet1!$B$3:$B$26</c:f>
              <c:numCache>
                <c:formatCode>General</c:formatCode>
                <c:ptCount val="24"/>
                <c:pt idx="0">
                  <c:v>0.328803658</c:v>
                </c:pt>
                <c:pt idx="1">
                  <c:v>0.179651886</c:v>
                </c:pt>
                <c:pt idx="2">
                  <c:v>0.666338583</c:v>
                </c:pt>
                <c:pt idx="3">
                  <c:v>0.852614577</c:v>
                </c:pt>
                <c:pt idx="4">
                  <c:v>0.575005047</c:v>
                </c:pt>
                <c:pt idx="5">
                  <c:v>0.674986381</c:v>
                </c:pt>
                <c:pt idx="6">
                  <c:v>0.407261592</c:v>
                </c:pt>
                <c:pt idx="7">
                  <c:v>0.181714786</c:v>
                </c:pt>
                <c:pt idx="8">
                  <c:v>0.30814495</c:v>
                </c:pt>
                <c:pt idx="9">
                  <c:v>0.596371106</c:v>
                </c:pt>
                <c:pt idx="10">
                  <c:v>0.346493147</c:v>
                </c:pt>
                <c:pt idx="11">
                  <c:v>0.714053406</c:v>
                </c:pt>
                <c:pt idx="12">
                  <c:v>0.446593632</c:v>
                </c:pt>
                <c:pt idx="13">
                  <c:v>0.434637203</c:v>
                </c:pt>
                <c:pt idx="14">
                  <c:v>0.260011853</c:v>
                </c:pt>
                <c:pt idx="15">
                  <c:v>0.629390741</c:v>
                </c:pt>
                <c:pt idx="16">
                  <c:v>0.395543642</c:v>
                </c:pt>
                <c:pt idx="17">
                  <c:v>0.719714425</c:v>
                </c:pt>
                <c:pt idx="18">
                  <c:v>0.091961942</c:v>
                </c:pt>
                <c:pt idx="19">
                  <c:v>0.240126961</c:v>
                </c:pt>
                <c:pt idx="20">
                  <c:v>0.255386681</c:v>
                </c:pt>
                <c:pt idx="21">
                  <c:v>0.406525889</c:v>
                </c:pt>
                <c:pt idx="22">
                  <c:v>0.186812797</c:v>
                </c:pt>
                <c:pt idx="23">
                  <c:v>0.123728675</c:v>
                </c:pt>
              </c:numCache>
            </c:numRef>
          </c:xVal>
          <c:yVal>
            <c:numRef>
              <c:f>Sheet1!$C$3:$C$26</c:f>
              <c:numCache>
                <c:formatCode>General</c:formatCode>
                <c:ptCount val="24"/>
                <c:pt idx="0">
                  <c:v>14.752</c:v>
                </c:pt>
                <c:pt idx="1">
                  <c:v>27.40200000000001</c:v>
                </c:pt>
                <c:pt idx="2">
                  <c:v>18.17300000000001</c:v>
                </c:pt>
                <c:pt idx="3">
                  <c:v>0.567</c:v>
                </c:pt>
                <c:pt idx="4">
                  <c:v>0.382999999999999</c:v>
                </c:pt>
                <c:pt idx="5">
                  <c:v>8.23</c:v>
                </c:pt>
                <c:pt idx="6">
                  <c:v>8.543</c:v>
                </c:pt>
                <c:pt idx="7">
                  <c:v>21.44</c:v>
                </c:pt>
                <c:pt idx="8">
                  <c:v>13.411</c:v>
                </c:pt>
                <c:pt idx="9">
                  <c:v>0.769000000000002</c:v>
                </c:pt>
                <c:pt idx="10">
                  <c:v>1.573</c:v>
                </c:pt>
                <c:pt idx="11">
                  <c:v>2.508000000000003</c:v>
                </c:pt>
                <c:pt idx="12">
                  <c:v>16.765</c:v>
                </c:pt>
                <c:pt idx="13">
                  <c:v>17.32900000000001</c:v>
                </c:pt>
                <c:pt idx="14">
                  <c:v>42.972</c:v>
                </c:pt>
                <c:pt idx="15">
                  <c:v>9.614000000000001</c:v>
                </c:pt>
                <c:pt idx="16">
                  <c:v>10.02</c:v>
                </c:pt>
                <c:pt idx="17">
                  <c:v>1.978999999999999</c:v>
                </c:pt>
                <c:pt idx="18">
                  <c:v>37.38799999999998</c:v>
                </c:pt>
                <c:pt idx="19">
                  <c:v>55.49999999999997</c:v>
                </c:pt>
                <c:pt idx="20">
                  <c:v>176.3450000000001</c:v>
                </c:pt>
                <c:pt idx="21">
                  <c:v>15.366</c:v>
                </c:pt>
                <c:pt idx="22">
                  <c:v>11.489</c:v>
                </c:pt>
                <c:pt idx="23">
                  <c:v>40.042</c:v>
                </c:pt>
              </c:numCache>
            </c:numRef>
          </c:yVal>
          <c:smooth val="0"/>
        </c:ser>
        <c:ser>
          <c:idx val="25"/>
          <c:order val="25"/>
          <c:tx>
            <c:v>TRENDLINE</c:v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Sheet1!$B$3:$B$26</c:f>
              <c:numCache>
                <c:formatCode>General</c:formatCode>
                <c:ptCount val="24"/>
                <c:pt idx="0">
                  <c:v>0.328803658</c:v>
                </c:pt>
                <c:pt idx="1">
                  <c:v>0.179651886</c:v>
                </c:pt>
                <c:pt idx="2">
                  <c:v>0.666338583</c:v>
                </c:pt>
                <c:pt idx="3">
                  <c:v>0.852614577</c:v>
                </c:pt>
                <c:pt idx="4">
                  <c:v>0.575005047</c:v>
                </c:pt>
                <c:pt idx="5">
                  <c:v>0.674986381</c:v>
                </c:pt>
                <c:pt idx="6">
                  <c:v>0.407261592</c:v>
                </c:pt>
                <c:pt idx="7">
                  <c:v>0.181714786</c:v>
                </c:pt>
                <c:pt idx="8">
                  <c:v>0.30814495</c:v>
                </c:pt>
                <c:pt idx="9">
                  <c:v>0.596371106</c:v>
                </c:pt>
                <c:pt idx="10">
                  <c:v>0.346493147</c:v>
                </c:pt>
                <c:pt idx="11">
                  <c:v>0.714053406</c:v>
                </c:pt>
                <c:pt idx="12">
                  <c:v>0.446593632</c:v>
                </c:pt>
                <c:pt idx="13">
                  <c:v>0.434637203</c:v>
                </c:pt>
                <c:pt idx="14">
                  <c:v>0.260011853</c:v>
                </c:pt>
                <c:pt idx="15">
                  <c:v>0.629390741</c:v>
                </c:pt>
                <c:pt idx="16">
                  <c:v>0.395543642</c:v>
                </c:pt>
                <c:pt idx="17">
                  <c:v>0.719714425</c:v>
                </c:pt>
                <c:pt idx="18">
                  <c:v>0.091961942</c:v>
                </c:pt>
                <c:pt idx="19">
                  <c:v>0.240126961</c:v>
                </c:pt>
                <c:pt idx="20">
                  <c:v>0.255386681</c:v>
                </c:pt>
                <c:pt idx="21">
                  <c:v>0.406525889</c:v>
                </c:pt>
                <c:pt idx="22">
                  <c:v>0.186812797</c:v>
                </c:pt>
                <c:pt idx="23">
                  <c:v>0.123728675</c:v>
                </c:pt>
              </c:numCache>
            </c:numRef>
          </c:xVal>
          <c:yVal>
            <c:numRef>
              <c:f>Sheet1!$C$3:$C$26</c:f>
              <c:numCache>
                <c:formatCode>General</c:formatCode>
                <c:ptCount val="24"/>
                <c:pt idx="0">
                  <c:v>14.752</c:v>
                </c:pt>
                <c:pt idx="1">
                  <c:v>27.40200000000001</c:v>
                </c:pt>
                <c:pt idx="2">
                  <c:v>18.17300000000001</c:v>
                </c:pt>
                <c:pt idx="3">
                  <c:v>0.567</c:v>
                </c:pt>
                <c:pt idx="4">
                  <c:v>0.382999999999999</c:v>
                </c:pt>
                <c:pt idx="5">
                  <c:v>8.23</c:v>
                </c:pt>
                <c:pt idx="6">
                  <c:v>8.543</c:v>
                </c:pt>
                <c:pt idx="7">
                  <c:v>21.44</c:v>
                </c:pt>
                <c:pt idx="8">
                  <c:v>13.411</c:v>
                </c:pt>
                <c:pt idx="9">
                  <c:v>0.769000000000002</c:v>
                </c:pt>
                <c:pt idx="10">
                  <c:v>1.573</c:v>
                </c:pt>
                <c:pt idx="11">
                  <c:v>2.508000000000003</c:v>
                </c:pt>
                <c:pt idx="12">
                  <c:v>16.765</c:v>
                </c:pt>
                <c:pt idx="13">
                  <c:v>17.32900000000001</c:v>
                </c:pt>
                <c:pt idx="14">
                  <c:v>42.972</c:v>
                </c:pt>
                <c:pt idx="15">
                  <c:v>9.614000000000001</c:v>
                </c:pt>
                <c:pt idx="16">
                  <c:v>10.02</c:v>
                </c:pt>
                <c:pt idx="17">
                  <c:v>1.978999999999999</c:v>
                </c:pt>
                <c:pt idx="18">
                  <c:v>37.38799999999998</c:v>
                </c:pt>
                <c:pt idx="19">
                  <c:v>55.49999999999997</c:v>
                </c:pt>
                <c:pt idx="20">
                  <c:v>176.3450000000001</c:v>
                </c:pt>
                <c:pt idx="21">
                  <c:v>15.366</c:v>
                </c:pt>
                <c:pt idx="22">
                  <c:v>11.489</c:v>
                </c:pt>
                <c:pt idx="23">
                  <c:v>40.042</c:v>
                </c:pt>
              </c:numCache>
            </c:numRef>
          </c:yVal>
          <c:smooth val="0"/>
        </c:ser>
        <c:ser>
          <c:idx val="26"/>
          <c:order val="26"/>
          <c:tx>
            <c:v>Trendline</c:v>
          </c:tx>
          <c:spPr>
            <a:ln w="47625">
              <a:noFill/>
            </a:ln>
          </c:spPr>
          <c:marker>
            <c:symbol val="none"/>
          </c:marker>
          <c:trendline>
            <c:trendlineType val="exp"/>
            <c:dispRSqr val="1"/>
            <c:dispEq val="0"/>
            <c:trendlineLbl>
              <c:layout>
                <c:manualLayout>
                  <c:x val="0.00911211329201322"/>
                  <c:y val="-0.47197136988275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80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Sheet1!$B$3:$B$26</c:f>
              <c:numCache>
                <c:formatCode>General</c:formatCode>
                <c:ptCount val="24"/>
                <c:pt idx="0">
                  <c:v>0.328803658</c:v>
                </c:pt>
                <c:pt idx="1">
                  <c:v>0.179651886</c:v>
                </c:pt>
                <c:pt idx="2">
                  <c:v>0.666338583</c:v>
                </c:pt>
                <c:pt idx="3">
                  <c:v>0.852614577</c:v>
                </c:pt>
                <c:pt idx="4">
                  <c:v>0.575005047</c:v>
                </c:pt>
                <c:pt idx="5">
                  <c:v>0.674986381</c:v>
                </c:pt>
                <c:pt idx="6">
                  <c:v>0.407261592</c:v>
                </c:pt>
                <c:pt idx="7">
                  <c:v>0.181714786</c:v>
                </c:pt>
                <c:pt idx="8">
                  <c:v>0.30814495</c:v>
                </c:pt>
                <c:pt idx="9">
                  <c:v>0.596371106</c:v>
                </c:pt>
                <c:pt idx="10">
                  <c:v>0.346493147</c:v>
                </c:pt>
                <c:pt idx="11">
                  <c:v>0.714053406</c:v>
                </c:pt>
                <c:pt idx="12">
                  <c:v>0.446593632</c:v>
                </c:pt>
                <c:pt idx="13">
                  <c:v>0.434637203</c:v>
                </c:pt>
                <c:pt idx="14">
                  <c:v>0.260011853</c:v>
                </c:pt>
                <c:pt idx="15">
                  <c:v>0.629390741</c:v>
                </c:pt>
                <c:pt idx="16">
                  <c:v>0.395543642</c:v>
                </c:pt>
                <c:pt idx="17">
                  <c:v>0.719714425</c:v>
                </c:pt>
                <c:pt idx="18">
                  <c:v>0.091961942</c:v>
                </c:pt>
                <c:pt idx="19">
                  <c:v>0.240126961</c:v>
                </c:pt>
                <c:pt idx="20">
                  <c:v>0.255386681</c:v>
                </c:pt>
                <c:pt idx="21">
                  <c:v>0.406525889</c:v>
                </c:pt>
                <c:pt idx="22">
                  <c:v>0.186812797</c:v>
                </c:pt>
                <c:pt idx="23">
                  <c:v>0.123728675</c:v>
                </c:pt>
              </c:numCache>
            </c:numRef>
          </c:xVal>
          <c:yVal>
            <c:numRef>
              <c:f>Sheet1!$C$3:$C$26</c:f>
              <c:numCache>
                <c:formatCode>General</c:formatCode>
                <c:ptCount val="24"/>
                <c:pt idx="0">
                  <c:v>14.752</c:v>
                </c:pt>
                <c:pt idx="1">
                  <c:v>27.40200000000001</c:v>
                </c:pt>
                <c:pt idx="2">
                  <c:v>18.17300000000001</c:v>
                </c:pt>
                <c:pt idx="3">
                  <c:v>0.567</c:v>
                </c:pt>
                <c:pt idx="4">
                  <c:v>0.382999999999999</c:v>
                </c:pt>
                <c:pt idx="5">
                  <c:v>8.23</c:v>
                </c:pt>
                <c:pt idx="6">
                  <c:v>8.543</c:v>
                </c:pt>
                <c:pt idx="7">
                  <c:v>21.44</c:v>
                </c:pt>
                <c:pt idx="8">
                  <c:v>13.411</c:v>
                </c:pt>
                <c:pt idx="9">
                  <c:v>0.769000000000002</c:v>
                </c:pt>
                <c:pt idx="10">
                  <c:v>1.573</c:v>
                </c:pt>
                <c:pt idx="11">
                  <c:v>2.508000000000003</c:v>
                </c:pt>
                <c:pt idx="12">
                  <c:v>16.765</c:v>
                </c:pt>
                <c:pt idx="13">
                  <c:v>17.32900000000001</c:v>
                </c:pt>
                <c:pt idx="14">
                  <c:v>42.972</c:v>
                </c:pt>
                <c:pt idx="15">
                  <c:v>9.614000000000001</c:v>
                </c:pt>
                <c:pt idx="16">
                  <c:v>10.02</c:v>
                </c:pt>
                <c:pt idx="17">
                  <c:v>1.978999999999999</c:v>
                </c:pt>
                <c:pt idx="18">
                  <c:v>37.38799999999998</c:v>
                </c:pt>
                <c:pt idx="19">
                  <c:v>55.49999999999997</c:v>
                </c:pt>
                <c:pt idx="20">
                  <c:v>176.3450000000001</c:v>
                </c:pt>
                <c:pt idx="21">
                  <c:v>15.366</c:v>
                </c:pt>
                <c:pt idx="22">
                  <c:v>11.489</c:v>
                </c:pt>
                <c:pt idx="23">
                  <c:v>40.042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4164840"/>
        <c:axId val="-2134159464"/>
      </c:scatterChart>
      <c:valAx>
        <c:axId val="-2134164840"/>
        <c:scaling>
          <c:orientation val="minMax"/>
          <c:max val="1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Releative Lowness Coefficient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4159464"/>
        <c:crosses val="autoZero"/>
        <c:crossBetween val="midCat"/>
      </c:valAx>
      <c:valAx>
        <c:axId val="-2134159464"/>
        <c:scaling>
          <c:orientation val="minMax"/>
          <c:max val="6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Weighted </a:t>
                </a:r>
                <a:r>
                  <a:rPr lang="en-US" dirty="0" smtClean="0"/>
                  <a:t>Freeze Hours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4164840"/>
        <c:crosses val="autoZero"/>
        <c:crossBetween val="midCat"/>
      </c:valAx>
    </c:plotArea>
    <c:legend>
      <c:legendPos val="r"/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m/d/yy</c:formatCode>
                <c:ptCount val="1"/>
                <c:pt idx="0">
                  <c:v>41577.29166666642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117.0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m/d/yy</c:formatCode>
                <c:ptCount val="1"/>
                <c:pt idx="0">
                  <c:v>41576.20833333334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66.0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m/d/yy</c:formatCode>
                <c:ptCount val="1"/>
                <c:pt idx="0">
                  <c:v>41598.16666666658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195.0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m/d/yy</c:formatCode>
                <c:ptCount val="1"/>
                <c:pt idx="0">
                  <c:v>41599.16666666658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190.0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m/d/yy</c:formatCode>
                <c:ptCount val="1"/>
                <c:pt idx="0">
                  <c:v>41599.16666666658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146.0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m/d/yy</c:formatCode>
                <c:ptCount val="1"/>
                <c:pt idx="0">
                  <c:v>41598.16666666658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153.0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m/d/yy</c:formatCode>
                <c:ptCount val="1"/>
                <c:pt idx="0">
                  <c:v>41577.25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m/d/yy</c:formatCode>
                <c:ptCount val="1"/>
                <c:pt idx="0">
                  <c:v>41577.29166666642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82.0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m/d/yy</c:formatCode>
                <c:ptCount val="1"/>
                <c:pt idx="0">
                  <c:v>41598.20833333334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107.0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m/d/yy</c:formatCode>
                <c:ptCount val="1"/>
                <c:pt idx="0">
                  <c:v>41603.33333333334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216.0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m/d/yy</c:formatCode>
                <c:ptCount val="1"/>
                <c:pt idx="0">
                  <c:v>41603.33333333334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m/d/yy</c:formatCode>
                <c:ptCount val="1"/>
                <c:pt idx="0">
                  <c:v>41599.08333333334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249.0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m/d/yy</c:formatCode>
                <c:ptCount val="1"/>
                <c:pt idx="0">
                  <c:v>41598.125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174.0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m/d/yy</c:formatCode>
                <c:ptCount val="1"/>
                <c:pt idx="0">
                  <c:v>41598.16666666658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137.0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m/d/yy</c:formatCode>
                <c:ptCount val="1"/>
                <c:pt idx="0">
                  <c:v>41598.16666666658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104.0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m/d/yy</c:formatCode>
                <c:ptCount val="1"/>
                <c:pt idx="0">
                  <c:v>41598.25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223.0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m/d/yy</c:formatCode>
                <c:ptCount val="1"/>
                <c:pt idx="0">
                  <c:v>41598.125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156.0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m/d/yy</c:formatCode>
                <c:ptCount val="1"/>
                <c:pt idx="0">
                  <c:v>41603.33333333334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209.0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m/d/yy</c:formatCode>
                <c:ptCount val="1"/>
                <c:pt idx="0">
                  <c:v>41577.25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59.0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m/d/yy</c:formatCode>
                <c:ptCount val="1"/>
                <c:pt idx="0">
                  <c:v>41598.91666666666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130.0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m/d/yy</c:formatCode>
                <c:ptCount val="1"/>
                <c:pt idx="0">
                  <c:v>41577.20833333334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134.0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m/d/yy</c:formatCode>
                <c:ptCount val="1"/>
                <c:pt idx="0">
                  <c:v>41598.25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170.0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m/d/yy</c:formatCode>
                <c:ptCount val="1"/>
                <c:pt idx="0">
                  <c:v>41577.25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97.0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m/d/yy</c:formatCode>
                <c:ptCount val="1"/>
                <c:pt idx="0">
                  <c:v>41576.29166666642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79.0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2641304"/>
        <c:axId val="-2132635528"/>
      </c:scatterChart>
      <c:valAx>
        <c:axId val="-2132641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Date</a:t>
                </a:r>
                <a:r>
                  <a:rPr lang="en-US" baseline="0" dirty="0"/>
                  <a:t> of First </a:t>
                </a:r>
                <a:r>
                  <a:rPr lang="en-US" baseline="0" dirty="0" smtClean="0"/>
                  <a:t>Freeze</a:t>
                </a:r>
                <a:endParaRPr lang="en-US" dirty="0"/>
              </a:p>
            </c:rich>
          </c:tx>
          <c:layout/>
          <c:overlay val="0"/>
        </c:title>
        <c:numFmt formatCode="m/d/yy" sourceLinked="1"/>
        <c:majorTickMark val="out"/>
        <c:minorTickMark val="none"/>
        <c:tickLblPos val="nextTo"/>
        <c:crossAx val="-2132635528"/>
        <c:crosses val="autoZero"/>
        <c:crossBetween val="midCat"/>
      </c:valAx>
      <c:valAx>
        <c:axId val="-2132635528"/>
        <c:scaling>
          <c:orientation val="minMax"/>
          <c:max val="250.0"/>
          <c:min val="5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Elevation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264130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Wa Pa Toh</c:v>
          </c:tx>
          <c:spPr>
            <a:ln w="47625">
              <a:noFill/>
            </a:ln>
          </c:spPr>
          <c:marker>
            <c:symbol val="diamond"/>
            <c:size val="9"/>
          </c:marker>
          <c:xVal>
            <c:numRef>
              <c:f>Sheet1!$B$3</c:f>
              <c:numCache>
                <c:formatCode>General</c:formatCode>
                <c:ptCount val="1"/>
                <c:pt idx="0">
                  <c:v>0.328803658</c:v>
                </c:pt>
              </c:numCache>
            </c:numRef>
          </c:xVal>
          <c:yVal>
            <c:numRef>
              <c:f>Sheet1!$C$3</c:f>
              <c:numCache>
                <c:formatCode>General</c:formatCode>
                <c:ptCount val="1"/>
                <c:pt idx="0">
                  <c:v>13.49006023</c:v>
                </c:pt>
              </c:numCache>
            </c:numRef>
          </c:yVal>
          <c:smooth val="0"/>
        </c:ser>
        <c:ser>
          <c:idx val="1"/>
          <c:order val="1"/>
          <c:tx>
            <c:v>Stoller Low</c:v>
          </c:tx>
          <c:spPr>
            <a:ln w="47625">
              <a:noFill/>
            </a:ln>
          </c:spPr>
          <c:xVal>
            <c:numRef>
              <c:f>Sheet1!$B$4</c:f>
              <c:numCache>
                <c:formatCode>General</c:formatCode>
                <c:ptCount val="1"/>
                <c:pt idx="0">
                  <c:v>0.179651886</c:v>
                </c:pt>
              </c:numCache>
            </c:numRef>
          </c:xVal>
          <c:yVal>
            <c:numRef>
              <c:f>Sheet1!$C$4</c:f>
              <c:numCache>
                <c:formatCode>General</c:formatCode>
                <c:ptCount val="1"/>
                <c:pt idx="0">
                  <c:v>13.76639975</c:v>
                </c:pt>
              </c:numCache>
            </c:numRef>
          </c:yVal>
          <c:smooth val="0"/>
        </c:ser>
        <c:ser>
          <c:idx val="2"/>
          <c:order val="2"/>
          <c:tx>
            <c:v>Stoller High</c:v>
          </c:tx>
          <c:spPr>
            <a:ln w="47625">
              <a:noFill/>
            </a:ln>
          </c:spPr>
          <c:xVal>
            <c:numRef>
              <c:f>Sheet1!$B$5</c:f>
              <c:numCache>
                <c:formatCode>General</c:formatCode>
                <c:ptCount val="1"/>
                <c:pt idx="0">
                  <c:v>0.666338583</c:v>
                </c:pt>
              </c:numCache>
            </c:numRef>
          </c:xVal>
          <c:yVal>
            <c:numRef>
              <c:f>Sheet1!$C$5</c:f>
              <c:numCache>
                <c:formatCode>General</c:formatCode>
                <c:ptCount val="1"/>
                <c:pt idx="0">
                  <c:v>13.81981707</c:v>
                </c:pt>
              </c:numCache>
            </c:numRef>
          </c:yVal>
          <c:smooth val="0"/>
        </c:ser>
        <c:ser>
          <c:idx val="3"/>
          <c:order val="3"/>
          <c:tx>
            <c:v>Shea Upper</c:v>
          </c:tx>
          <c:spPr>
            <a:ln w="47625">
              <a:noFill/>
            </a:ln>
          </c:spPr>
          <c:xVal>
            <c:numRef>
              <c:f>Sheet1!$B$6</c:f>
              <c:numCache>
                <c:formatCode>General</c:formatCode>
                <c:ptCount val="1"/>
                <c:pt idx="0">
                  <c:v>0.852614577</c:v>
                </c:pt>
              </c:numCache>
            </c:numRef>
          </c:xVal>
          <c:yVal>
            <c:numRef>
              <c:f>Sheet1!$C$6</c:f>
              <c:numCache>
                <c:formatCode>General</c:formatCode>
                <c:ptCount val="1"/>
                <c:pt idx="0">
                  <c:v>14.30134812</c:v>
                </c:pt>
              </c:numCache>
            </c:numRef>
          </c:yVal>
          <c:smooth val="0"/>
        </c:ser>
        <c:ser>
          <c:idx val="4"/>
          <c:order val="4"/>
          <c:tx>
            <c:v>Shea Lower</c:v>
          </c:tx>
          <c:spPr>
            <a:ln w="47625">
              <a:noFill/>
            </a:ln>
          </c:spPr>
          <c:xVal>
            <c:numRef>
              <c:f>Sheet1!$B$7</c:f>
              <c:numCache>
                <c:formatCode>General</c:formatCode>
                <c:ptCount val="1"/>
                <c:pt idx="0">
                  <c:v>0.575005047</c:v>
                </c:pt>
              </c:numCache>
            </c:numRef>
          </c:xVal>
          <c:yVal>
            <c:numRef>
              <c:f>Sheet1!$C$7</c:f>
              <c:numCache>
                <c:formatCode>General</c:formatCode>
                <c:ptCount val="1"/>
                <c:pt idx="0">
                  <c:v>14.313826</c:v>
                </c:pt>
              </c:numCache>
            </c:numRef>
          </c:yVal>
          <c:smooth val="0"/>
        </c:ser>
        <c:ser>
          <c:idx val="5"/>
          <c:order val="5"/>
          <c:tx>
            <c:v>Penner-Ash Upper</c:v>
          </c:tx>
          <c:spPr>
            <a:ln w="47625">
              <a:noFill/>
            </a:ln>
          </c:spPr>
          <c:xVal>
            <c:numRef>
              <c:f>Sheet1!$B$8</c:f>
              <c:numCache>
                <c:formatCode>General</c:formatCode>
                <c:ptCount val="1"/>
                <c:pt idx="0">
                  <c:v>0.674986381</c:v>
                </c:pt>
              </c:numCache>
            </c:numRef>
          </c:xVal>
          <c:yVal>
            <c:numRef>
              <c:f>Sheet1!$C$8</c:f>
              <c:numCache>
                <c:formatCode>General</c:formatCode>
                <c:ptCount val="1"/>
                <c:pt idx="0">
                  <c:v>13.82082637</c:v>
                </c:pt>
              </c:numCache>
            </c:numRef>
          </c:yVal>
          <c:smooth val="0"/>
        </c:ser>
        <c:ser>
          <c:idx val="6"/>
          <c:order val="6"/>
          <c:tx>
            <c:v>Penner-Ash Lower</c:v>
          </c:tx>
          <c:spPr>
            <a:ln w="47625">
              <a:noFill/>
            </a:ln>
          </c:spPr>
          <c:xVal>
            <c:numRef>
              <c:f>Sheet1!$B$9</c:f>
              <c:numCache>
                <c:formatCode>General</c:formatCode>
                <c:ptCount val="1"/>
                <c:pt idx="0">
                  <c:v>0.407261592</c:v>
                </c:pt>
              </c:numCache>
            </c:numRef>
          </c:xVal>
          <c:yVal>
            <c:numRef>
              <c:f>Sheet1!$C$9</c:f>
              <c:numCache>
                <c:formatCode>General</c:formatCode>
                <c:ptCount val="1"/>
                <c:pt idx="0">
                  <c:v>13.72379753</c:v>
                </c:pt>
              </c:numCache>
            </c:numRef>
          </c:yVal>
          <c:smooth val="0"/>
        </c:ser>
        <c:ser>
          <c:idx val="7"/>
          <c:order val="7"/>
          <c:tx>
            <c:v>Lemelson Wasach Lower</c:v>
          </c:tx>
          <c:spPr>
            <a:ln w="47625">
              <a:noFill/>
            </a:ln>
          </c:spPr>
          <c:xVal>
            <c:numRef>
              <c:f>Sheet1!$B$10</c:f>
              <c:numCache>
                <c:formatCode>General</c:formatCode>
                <c:ptCount val="1"/>
                <c:pt idx="0">
                  <c:v>0.181714786</c:v>
                </c:pt>
              </c:numCache>
            </c:numRef>
          </c:xVal>
          <c:yVal>
            <c:numRef>
              <c:f>Sheet1!$C$10</c:f>
              <c:numCache>
                <c:formatCode>General</c:formatCode>
                <c:ptCount val="1"/>
                <c:pt idx="0">
                  <c:v>13.83534599</c:v>
                </c:pt>
              </c:numCache>
            </c:numRef>
          </c:yVal>
          <c:smooth val="0"/>
        </c:ser>
        <c:ser>
          <c:idx val="8"/>
          <c:order val="8"/>
          <c:tx>
            <c:v>Lemelson Wasach Upper</c:v>
          </c:tx>
          <c:spPr>
            <a:ln w="47625">
              <a:noFill/>
            </a:ln>
          </c:spPr>
          <c:xVal>
            <c:numRef>
              <c:f>Sheet1!$B$11</c:f>
              <c:numCache>
                <c:formatCode>General</c:formatCode>
                <c:ptCount val="1"/>
                <c:pt idx="0">
                  <c:v>0.30814495</c:v>
                </c:pt>
              </c:numCache>
            </c:numRef>
          </c:xVal>
          <c:yVal>
            <c:numRef>
              <c:f>Sheet1!$C$11</c:f>
              <c:numCache>
                <c:formatCode>General</c:formatCode>
                <c:ptCount val="1"/>
                <c:pt idx="0">
                  <c:v>14.15714766</c:v>
                </c:pt>
              </c:numCache>
            </c:numRef>
          </c:yVal>
          <c:smooth val="0"/>
        </c:ser>
        <c:ser>
          <c:idx val="9"/>
          <c:order val="9"/>
          <c:tx>
            <c:v>Lemelson Meyer</c:v>
          </c:tx>
          <c:spPr>
            <a:ln w="47625">
              <a:noFill/>
            </a:ln>
          </c:spPr>
          <c:xVal>
            <c:numRef>
              <c:f>Sheet1!$B$12</c:f>
              <c:numCache>
                <c:formatCode>General</c:formatCode>
                <c:ptCount val="1"/>
                <c:pt idx="0">
                  <c:v>0.596371106</c:v>
                </c:pt>
              </c:numCache>
            </c:numRef>
          </c:xVal>
          <c:yVal>
            <c:numRef>
              <c:f>Sheet1!$C$12</c:f>
              <c:numCache>
                <c:formatCode>General</c:formatCode>
                <c:ptCount val="1"/>
                <c:pt idx="0">
                  <c:v>14.24231256</c:v>
                </c:pt>
              </c:numCache>
            </c:numRef>
          </c:yVal>
          <c:smooth val="0"/>
        </c:ser>
        <c:ser>
          <c:idx val="10"/>
          <c:order val="10"/>
          <c:tx>
            <c:v>Bergstrom</c:v>
          </c:tx>
          <c:spPr>
            <a:ln w="47625">
              <a:noFill/>
            </a:ln>
          </c:spPr>
          <c:xVal>
            <c:numRef>
              <c:f>Sheet1!$B$13</c:f>
              <c:numCache>
                <c:formatCode>General</c:formatCode>
                <c:ptCount val="1"/>
                <c:pt idx="0">
                  <c:v>0.346493147</c:v>
                </c:pt>
              </c:numCache>
            </c:numRef>
          </c:xVal>
          <c:yVal>
            <c:numRef>
              <c:f>Sheet1!$C$13</c:f>
              <c:numCache>
                <c:formatCode>General</c:formatCode>
                <c:ptCount val="1"/>
                <c:pt idx="0">
                  <c:v>14.58439549</c:v>
                </c:pt>
              </c:numCache>
            </c:numRef>
          </c:yVal>
          <c:smooth val="0"/>
        </c:ser>
        <c:ser>
          <c:idx val="11"/>
          <c:order val="11"/>
          <c:tx>
            <c:v>Bella Vida Upper</c:v>
          </c:tx>
          <c:spPr>
            <a:ln w="47625">
              <a:noFill/>
            </a:ln>
          </c:spPr>
          <c:xVal>
            <c:numRef>
              <c:f>Sheet1!$B$14</c:f>
              <c:numCache>
                <c:formatCode>General</c:formatCode>
                <c:ptCount val="1"/>
                <c:pt idx="0">
                  <c:v>0.714053406</c:v>
                </c:pt>
              </c:numCache>
            </c:numRef>
          </c:xVal>
          <c:yVal>
            <c:numRef>
              <c:f>Sheet1!$C$14</c:f>
              <c:numCache>
                <c:formatCode>General</c:formatCode>
                <c:ptCount val="1"/>
                <c:pt idx="0">
                  <c:v>13.97940757</c:v>
                </c:pt>
              </c:numCache>
            </c:numRef>
          </c:yVal>
          <c:smooth val="0"/>
        </c:ser>
        <c:ser>
          <c:idx val="12"/>
          <c:order val="12"/>
          <c:tx>
            <c:v>Bella Vida Lower</c:v>
          </c:tx>
          <c:spPr>
            <a:ln w="47625">
              <a:noFill/>
            </a:ln>
          </c:spPr>
          <c:xVal>
            <c:numRef>
              <c:f>Sheet1!$B$15</c:f>
              <c:numCache>
                <c:formatCode>General</c:formatCode>
                <c:ptCount val="1"/>
                <c:pt idx="0">
                  <c:v>0.446593632</c:v>
                </c:pt>
              </c:numCache>
            </c:numRef>
          </c:xVal>
          <c:yVal>
            <c:numRef>
              <c:f>Sheet1!$C$15</c:f>
              <c:numCache>
                <c:formatCode>General</c:formatCode>
                <c:ptCount val="1"/>
                <c:pt idx="0">
                  <c:v>13.65876291</c:v>
                </c:pt>
              </c:numCache>
            </c:numRef>
          </c:yVal>
          <c:smooth val="0"/>
        </c:ser>
        <c:ser>
          <c:idx val="13"/>
          <c:order val="13"/>
          <c:tx>
            <c:v>Beaux Freres Upper</c:v>
          </c:tx>
          <c:spPr>
            <a:ln w="47625">
              <a:noFill/>
            </a:ln>
          </c:spPr>
          <c:xVal>
            <c:numRef>
              <c:f>Sheet1!$B$16</c:f>
              <c:numCache>
                <c:formatCode>General</c:formatCode>
                <c:ptCount val="1"/>
                <c:pt idx="0">
                  <c:v>0.434637203</c:v>
                </c:pt>
              </c:numCache>
            </c:numRef>
          </c:xVal>
          <c:yVal>
            <c:numRef>
              <c:f>Sheet1!$C$16</c:f>
              <c:numCache>
                <c:formatCode>General</c:formatCode>
                <c:ptCount val="1"/>
                <c:pt idx="0">
                  <c:v>13.97516368</c:v>
                </c:pt>
              </c:numCache>
            </c:numRef>
          </c:yVal>
          <c:smooth val="0"/>
        </c:ser>
        <c:ser>
          <c:idx val="14"/>
          <c:order val="14"/>
          <c:tx>
            <c:v>Beaux Freres Lower</c:v>
          </c:tx>
          <c:spPr>
            <a:ln w="47625">
              <a:noFill/>
            </a:ln>
          </c:spPr>
          <c:xVal>
            <c:numRef>
              <c:f>Sheet1!$B$17</c:f>
              <c:numCache>
                <c:formatCode>General</c:formatCode>
                <c:ptCount val="1"/>
                <c:pt idx="0">
                  <c:v>0.260011853</c:v>
                </c:pt>
              </c:numCache>
            </c:numRef>
          </c:xVal>
          <c:yVal>
            <c:numRef>
              <c:f>Sheet1!$C$17</c:f>
              <c:numCache>
                <c:formatCode>General</c:formatCode>
                <c:ptCount val="1"/>
                <c:pt idx="0">
                  <c:v>13.93129609</c:v>
                </c:pt>
              </c:numCache>
            </c:numRef>
          </c:yVal>
          <c:smooth val="0"/>
        </c:ser>
        <c:ser>
          <c:idx val="15"/>
          <c:order val="15"/>
          <c:tx>
            <c:v>Archery Summit Red Hills Upper</c:v>
          </c:tx>
          <c:spPr>
            <a:ln w="47625">
              <a:noFill/>
            </a:ln>
          </c:spPr>
          <c:xVal>
            <c:numRef>
              <c:f>Sheet1!$B$18</c:f>
              <c:numCache>
                <c:formatCode>General</c:formatCode>
                <c:ptCount val="1"/>
                <c:pt idx="0">
                  <c:v>0.629390741</c:v>
                </c:pt>
              </c:numCache>
            </c:numRef>
          </c:xVal>
          <c:yVal>
            <c:numRef>
              <c:f>Sheet1!$C$18</c:f>
              <c:numCache>
                <c:formatCode>General</c:formatCode>
                <c:ptCount val="1"/>
                <c:pt idx="0">
                  <c:v>13.8732895</c:v>
                </c:pt>
              </c:numCache>
            </c:numRef>
          </c:yVal>
          <c:smooth val="0"/>
        </c:ser>
        <c:ser>
          <c:idx val="16"/>
          <c:order val="16"/>
          <c:tx>
            <c:v>Archery Summit Red Hills Lower</c:v>
          </c:tx>
          <c:spPr>
            <a:ln w="47625">
              <a:noFill/>
            </a:ln>
          </c:spPr>
          <c:xVal>
            <c:numRef>
              <c:f>Sheet1!$B$19</c:f>
              <c:numCache>
                <c:formatCode>General</c:formatCode>
                <c:ptCount val="1"/>
                <c:pt idx="0">
                  <c:v>0.395543642</c:v>
                </c:pt>
              </c:numCache>
            </c:numRef>
          </c:xVal>
          <c:yVal>
            <c:numRef>
              <c:f>Sheet1!$C$19</c:f>
              <c:numCache>
                <c:formatCode>General</c:formatCode>
                <c:ptCount val="1"/>
                <c:pt idx="0">
                  <c:v>13.6592484</c:v>
                </c:pt>
              </c:numCache>
            </c:numRef>
          </c:yVal>
          <c:smooth val="0"/>
        </c:ser>
        <c:ser>
          <c:idx val="17"/>
          <c:order val="17"/>
          <c:tx>
            <c:v>Archery Summit Estate Upper</c:v>
          </c:tx>
          <c:spPr>
            <a:ln w="47625">
              <a:noFill/>
            </a:ln>
          </c:spPr>
          <c:xVal>
            <c:numRef>
              <c:f>Sheet1!$B$20</c:f>
              <c:numCache>
                <c:formatCode>General</c:formatCode>
                <c:ptCount val="1"/>
                <c:pt idx="0">
                  <c:v>0.719714425</c:v>
                </c:pt>
              </c:numCache>
            </c:numRef>
          </c:xVal>
          <c:yVal>
            <c:numRef>
              <c:f>Sheet1!$C$20</c:f>
              <c:numCache>
                <c:formatCode>General</c:formatCode>
                <c:ptCount val="1"/>
                <c:pt idx="0">
                  <c:v>14.30863098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Sheet1!$A$21</c:f>
              <c:strCache>
                <c:ptCount val="1"/>
                <c:pt idx="0">
                  <c:v>Archery Summit Estate Lower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Sheet1!$B$21</c:f>
              <c:numCache>
                <c:formatCode>General</c:formatCode>
                <c:ptCount val="1"/>
                <c:pt idx="0">
                  <c:v>0.091961942</c:v>
                </c:pt>
              </c:numCache>
            </c:numRef>
          </c:xVal>
          <c:yVal>
            <c:numRef>
              <c:f>Sheet1!$C$21</c:f>
              <c:numCache>
                <c:formatCode>General</c:formatCode>
                <c:ptCount val="1"/>
                <c:pt idx="0">
                  <c:v>13.38663717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Sheet1!$A$22</c:f>
              <c:strCache>
                <c:ptCount val="1"/>
                <c:pt idx="0">
                  <c:v>Alexana Lower 2.0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Sheet1!$B$22</c:f>
              <c:numCache>
                <c:formatCode>General</c:formatCode>
                <c:ptCount val="1"/>
                <c:pt idx="0">
                  <c:v>0.240126961</c:v>
                </c:pt>
              </c:numCache>
            </c:numRef>
          </c:xVal>
          <c:yVal>
            <c:numRef>
              <c:f>Sheet1!$C$22</c:f>
              <c:numCache>
                <c:formatCode>General</c:formatCode>
                <c:ptCount val="1"/>
                <c:pt idx="0">
                  <c:v>13.53280031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Sheet1!$A$23</c:f>
              <c:strCache>
                <c:ptCount val="1"/>
                <c:pt idx="0">
                  <c:v>Alexana Lower 1.0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Sheet1!$B$23</c:f>
              <c:numCache>
                <c:formatCode>General</c:formatCode>
                <c:ptCount val="1"/>
                <c:pt idx="0">
                  <c:v>0.255386681</c:v>
                </c:pt>
              </c:numCache>
            </c:numRef>
          </c:xVal>
          <c:yVal>
            <c:numRef>
              <c:f>Sheet1!$C$23</c:f>
              <c:numCache>
                <c:formatCode>General</c:formatCode>
                <c:ptCount val="1"/>
                <c:pt idx="0">
                  <c:v>13.51193482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Sheet1!$A$24</c:f>
              <c:strCache>
                <c:ptCount val="1"/>
                <c:pt idx="0">
                  <c:v>Alexana Upper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Sheet1!$B$24</c:f>
              <c:numCache>
                <c:formatCode>General</c:formatCode>
                <c:ptCount val="1"/>
                <c:pt idx="0">
                  <c:v>0.406525889</c:v>
                </c:pt>
              </c:numCache>
            </c:numRef>
          </c:xVal>
          <c:yVal>
            <c:numRef>
              <c:f>Sheet1!$C$24</c:f>
              <c:numCache>
                <c:formatCode>General</c:formatCode>
                <c:ptCount val="1"/>
                <c:pt idx="0">
                  <c:v>14.18143129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Sheet1!$A$25</c:f>
              <c:strCache>
                <c:ptCount val="1"/>
                <c:pt idx="0">
                  <c:v>Adelsheim Richards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Sheet1!$B$25</c:f>
              <c:numCache>
                <c:formatCode>General</c:formatCode>
                <c:ptCount val="1"/>
                <c:pt idx="0">
                  <c:v>0.186812797</c:v>
                </c:pt>
              </c:numCache>
            </c:numRef>
          </c:xVal>
          <c:yVal>
            <c:numRef>
              <c:f>Sheet1!$C$25</c:f>
              <c:numCache>
                <c:formatCode>General</c:formatCode>
                <c:ptCount val="1"/>
                <c:pt idx="0">
                  <c:v>13.99449668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Sheet1!$A$26</c:f>
              <c:strCache>
                <c:ptCount val="1"/>
                <c:pt idx="0">
                  <c:v>Adelsheim Calkins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Sheet1!$B$26</c:f>
              <c:numCache>
                <c:formatCode>General</c:formatCode>
                <c:ptCount val="1"/>
                <c:pt idx="0">
                  <c:v>0.123728675</c:v>
                </c:pt>
              </c:numCache>
            </c:numRef>
          </c:xVal>
          <c:yVal>
            <c:numRef>
              <c:f>Sheet1!$C$26</c:f>
              <c:numCache>
                <c:formatCode>General</c:formatCode>
                <c:ptCount val="1"/>
                <c:pt idx="0">
                  <c:v>13.88317847</c:v>
                </c:pt>
              </c:numCache>
            </c:numRef>
          </c:yVal>
          <c:smooth val="0"/>
        </c:ser>
        <c:ser>
          <c:idx val="24"/>
          <c:order val="24"/>
          <c:tx>
            <c:v>Trendline</c:v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Sheet1!$B$3:$B$26</c:f>
              <c:numCache>
                <c:formatCode>General</c:formatCode>
                <c:ptCount val="24"/>
                <c:pt idx="0">
                  <c:v>0.328803658</c:v>
                </c:pt>
                <c:pt idx="1">
                  <c:v>0.179651886</c:v>
                </c:pt>
                <c:pt idx="2">
                  <c:v>0.666338583</c:v>
                </c:pt>
                <c:pt idx="3">
                  <c:v>0.852614577</c:v>
                </c:pt>
                <c:pt idx="4">
                  <c:v>0.575005047</c:v>
                </c:pt>
                <c:pt idx="5">
                  <c:v>0.674986381</c:v>
                </c:pt>
                <c:pt idx="6">
                  <c:v>0.407261592</c:v>
                </c:pt>
                <c:pt idx="7">
                  <c:v>0.181714786</c:v>
                </c:pt>
                <c:pt idx="8">
                  <c:v>0.30814495</c:v>
                </c:pt>
                <c:pt idx="9">
                  <c:v>0.596371106</c:v>
                </c:pt>
                <c:pt idx="10">
                  <c:v>0.346493147</c:v>
                </c:pt>
                <c:pt idx="11">
                  <c:v>0.714053406</c:v>
                </c:pt>
                <c:pt idx="12">
                  <c:v>0.446593632</c:v>
                </c:pt>
                <c:pt idx="13">
                  <c:v>0.434637203</c:v>
                </c:pt>
                <c:pt idx="14">
                  <c:v>0.260011853</c:v>
                </c:pt>
                <c:pt idx="15">
                  <c:v>0.629390741</c:v>
                </c:pt>
                <c:pt idx="16">
                  <c:v>0.395543642</c:v>
                </c:pt>
                <c:pt idx="17">
                  <c:v>0.719714425</c:v>
                </c:pt>
                <c:pt idx="18">
                  <c:v>0.091961942</c:v>
                </c:pt>
                <c:pt idx="19">
                  <c:v>0.240126961</c:v>
                </c:pt>
                <c:pt idx="20">
                  <c:v>0.255386681</c:v>
                </c:pt>
                <c:pt idx="21">
                  <c:v>0.406525889</c:v>
                </c:pt>
                <c:pt idx="22">
                  <c:v>0.186812797</c:v>
                </c:pt>
                <c:pt idx="23">
                  <c:v>0.123728675</c:v>
                </c:pt>
              </c:numCache>
            </c:numRef>
          </c:xVal>
          <c:yVal>
            <c:numRef>
              <c:f>Sheet1!$C$3:$C$26</c:f>
              <c:numCache>
                <c:formatCode>General</c:formatCode>
                <c:ptCount val="24"/>
                <c:pt idx="0">
                  <c:v>13.49006023</c:v>
                </c:pt>
                <c:pt idx="1">
                  <c:v>13.76639975</c:v>
                </c:pt>
                <c:pt idx="2">
                  <c:v>13.81981707</c:v>
                </c:pt>
                <c:pt idx="3">
                  <c:v>14.30134812</c:v>
                </c:pt>
                <c:pt idx="4">
                  <c:v>14.313826</c:v>
                </c:pt>
                <c:pt idx="5">
                  <c:v>13.82082637</c:v>
                </c:pt>
                <c:pt idx="6">
                  <c:v>13.72379753</c:v>
                </c:pt>
                <c:pt idx="7">
                  <c:v>13.83534599</c:v>
                </c:pt>
                <c:pt idx="8">
                  <c:v>14.15714766</c:v>
                </c:pt>
                <c:pt idx="9">
                  <c:v>14.24231256</c:v>
                </c:pt>
                <c:pt idx="10">
                  <c:v>14.58439549</c:v>
                </c:pt>
                <c:pt idx="11">
                  <c:v>13.97940757</c:v>
                </c:pt>
                <c:pt idx="12">
                  <c:v>13.65876291</c:v>
                </c:pt>
                <c:pt idx="13">
                  <c:v>13.97516368</c:v>
                </c:pt>
                <c:pt idx="14">
                  <c:v>13.93129609</c:v>
                </c:pt>
                <c:pt idx="15">
                  <c:v>13.8732895</c:v>
                </c:pt>
                <c:pt idx="16">
                  <c:v>13.6592484</c:v>
                </c:pt>
                <c:pt idx="17">
                  <c:v>14.30863098</c:v>
                </c:pt>
                <c:pt idx="18">
                  <c:v>13.38663717</c:v>
                </c:pt>
                <c:pt idx="19">
                  <c:v>13.53280031</c:v>
                </c:pt>
                <c:pt idx="20">
                  <c:v>13.51193482</c:v>
                </c:pt>
                <c:pt idx="21">
                  <c:v>14.18143129</c:v>
                </c:pt>
                <c:pt idx="22">
                  <c:v>13.99449668</c:v>
                </c:pt>
                <c:pt idx="23">
                  <c:v>13.88317847</c:v>
                </c:pt>
              </c:numCache>
            </c:numRef>
          </c:yVal>
          <c:smooth val="0"/>
        </c:ser>
        <c:ser>
          <c:idx val="25"/>
          <c:order val="25"/>
          <c:tx>
            <c:v>TRENDLINE</c:v>
          </c:tx>
          <c:spPr>
            <a:ln w="47625">
              <a:noFill/>
            </a:ln>
          </c:spPr>
          <c:marker>
            <c:symbol val="none"/>
          </c:marker>
          <c:xVal>
            <c:numRef>
              <c:f>Sheet1!$B$3:$B$26</c:f>
              <c:numCache>
                <c:formatCode>General</c:formatCode>
                <c:ptCount val="24"/>
                <c:pt idx="0">
                  <c:v>0.328803658</c:v>
                </c:pt>
                <c:pt idx="1">
                  <c:v>0.179651886</c:v>
                </c:pt>
                <c:pt idx="2">
                  <c:v>0.666338583</c:v>
                </c:pt>
                <c:pt idx="3">
                  <c:v>0.852614577</c:v>
                </c:pt>
                <c:pt idx="4">
                  <c:v>0.575005047</c:v>
                </c:pt>
                <c:pt idx="5">
                  <c:v>0.674986381</c:v>
                </c:pt>
                <c:pt idx="6">
                  <c:v>0.407261592</c:v>
                </c:pt>
                <c:pt idx="7">
                  <c:v>0.181714786</c:v>
                </c:pt>
                <c:pt idx="8">
                  <c:v>0.30814495</c:v>
                </c:pt>
                <c:pt idx="9">
                  <c:v>0.596371106</c:v>
                </c:pt>
                <c:pt idx="10">
                  <c:v>0.346493147</c:v>
                </c:pt>
                <c:pt idx="11">
                  <c:v>0.714053406</c:v>
                </c:pt>
                <c:pt idx="12">
                  <c:v>0.446593632</c:v>
                </c:pt>
                <c:pt idx="13">
                  <c:v>0.434637203</c:v>
                </c:pt>
                <c:pt idx="14">
                  <c:v>0.260011853</c:v>
                </c:pt>
                <c:pt idx="15">
                  <c:v>0.629390741</c:v>
                </c:pt>
                <c:pt idx="16">
                  <c:v>0.395543642</c:v>
                </c:pt>
                <c:pt idx="17">
                  <c:v>0.719714425</c:v>
                </c:pt>
                <c:pt idx="18">
                  <c:v>0.091961942</c:v>
                </c:pt>
                <c:pt idx="19">
                  <c:v>0.240126961</c:v>
                </c:pt>
                <c:pt idx="20">
                  <c:v>0.255386681</c:v>
                </c:pt>
                <c:pt idx="21">
                  <c:v>0.406525889</c:v>
                </c:pt>
                <c:pt idx="22">
                  <c:v>0.186812797</c:v>
                </c:pt>
                <c:pt idx="23">
                  <c:v>0.123728675</c:v>
                </c:pt>
              </c:numCache>
            </c:numRef>
          </c:xVal>
          <c:yVal>
            <c:numRef>
              <c:f>Sheet1!$C$3:$C$26</c:f>
              <c:numCache>
                <c:formatCode>General</c:formatCode>
                <c:ptCount val="24"/>
                <c:pt idx="0">
                  <c:v>13.49006023</c:v>
                </c:pt>
                <c:pt idx="1">
                  <c:v>13.76639975</c:v>
                </c:pt>
                <c:pt idx="2">
                  <c:v>13.81981707</c:v>
                </c:pt>
                <c:pt idx="3">
                  <c:v>14.30134812</c:v>
                </c:pt>
                <c:pt idx="4">
                  <c:v>14.313826</c:v>
                </c:pt>
                <c:pt idx="5">
                  <c:v>13.82082637</c:v>
                </c:pt>
                <c:pt idx="6">
                  <c:v>13.72379753</c:v>
                </c:pt>
                <c:pt idx="7">
                  <c:v>13.83534599</c:v>
                </c:pt>
                <c:pt idx="8">
                  <c:v>14.15714766</c:v>
                </c:pt>
                <c:pt idx="9">
                  <c:v>14.24231256</c:v>
                </c:pt>
                <c:pt idx="10">
                  <c:v>14.58439549</c:v>
                </c:pt>
                <c:pt idx="11">
                  <c:v>13.97940757</c:v>
                </c:pt>
                <c:pt idx="12">
                  <c:v>13.65876291</c:v>
                </c:pt>
                <c:pt idx="13">
                  <c:v>13.97516368</c:v>
                </c:pt>
                <c:pt idx="14">
                  <c:v>13.93129609</c:v>
                </c:pt>
                <c:pt idx="15">
                  <c:v>13.8732895</c:v>
                </c:pt>
                <c:pt idx="16">
                  <c:v>13.6592484</c:v>
                </c:pt>
                <c:pt idx="17">
                  <c:v>14.30863098</c:v>
                </c:pt>
                <c:pt idx="18">
                  <c:v>13.38663717</c:v>
                </c:pt>
                <c:pt idx="19">
                  <c:v>13.53280031</c:v>
                </c:pt>
                <c:pt idx="20">
                  <c:v>13.51193482</c:v>
                </c:pt>
                <c:pt idx="21">
                  <c:v>14.18143129</c:v>
                </c:pt>
                <c:pt idx="22">
                  <c:v>13.99449668</c:v>
                </c:pt>
                <c:pt idx="23">
                  <c:v>13.88317847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2776984"/>
        <c:axId val="-2132771544"/>
      </c:scatterChart>
      <c:valAx>
        <c:axId val="-2132776984"/>
        <c:scaling>
          <c:orientation val="minMax"/>
          <c:max val="1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Releative Lowness Coefficient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2771544"/>
        <c:crosses val="autoZero"/>
        <c:crossBetween val="midCat"/>
      </c:valAx>
      <c:valAx>
        <c:axId val="-21327715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Average Temperature </a:t>
                </a:r>
                <a:r>
                  <a:rPr lang="en-US" dirty="0"/>
                  <a:t>(C˚)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2776984"/>
        <c:crosses val="autoZero"/>
        <c:crossBetween val="midCat"/>
      </c:valAx>
    </c:plotArea>
    <c:legend>
      <c:legendPos val="r"/>
      <c:legendEntry>
        <c:idx val="24"/>
        <c:delete val="1"/>
      </c:legendEntry>
      <c:legendEntry>
        <c:idx val="25"/>
        <c:delete val="1"/>
      </c:legendEntry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0.20206</cdr:x>
      <cdr:y>0.13927</cdr:y>
    </cdr:from>
    <cdr:to>
      <cdr:x>0.75489</cdr:x>
      <cdr:y>0.82257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1720011" y="794253"/>
          <a:ext cx="4705949" cy="3896947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0.14148</cdr:x>
      <cdr:y>0.12156</cdr:y>
    </cdr:from>
    <cdr:to>
      <cdr:x>0.63288</cdr:x>
      <cdr:y>0.71573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1260255" y="726212"/>
          <a:ext cx="4377100" cy="3549490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DE989-73F0-6C4A-9204-738CA11C9E0A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A84A8-C0A8-8B4B-BD36-77E5FAEA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0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different clones, 777 Pinot = Designer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84A8-C0A8-8B4B-BD36-77E5FAEAE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84A8-C0A8-8B4B-BD36-77E5FAEAE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1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84A8-C0A8-8B4B-BD36-77E5FAEAE0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63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84A8-C0A8-8B4B-BD36-77E5FAEAE0F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84A8-C0A8-8B4B-BD36-77E5FAEAE0F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7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5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4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8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2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5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0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1"/>
            </a:gs>
            <a:gs pos="100000">
              <a:srgbClr val="000000"/>
            </a:gs>
            <a:gs pos="97000">
              <a:schemeClr val="bg1"/>
            </a:gs>
            <a:gs pos="98000">
              <a:schemeClr val="tx2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E0889-96A4-4A4F-8240-4339D39F16F3}" type="datetimeFigureOut">
              <a:rPr lang="en-US" smtClean="0"/>
              <a:pPr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B57E3-EA6A-D542-8966-088FE9C330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illamettewines.com/about-the-valley/ava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5139" y="1347054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venir Next Condensed Demi Bold"/>
                <a:cs typeface="Avenir Next Condensed Demi Bold"/>
              </a:rPr>
              <a:t>Geomorphic Controls on Air Temperature Variation in the Northern Willamette Valley AVA</a:t>
            </a:r>
            <a:endParaRPr lang="en-US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6307" y="959926"/>
            <a:ext cx="249028" cy="2340997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13066" y="6028165"/>
            <a:ext cx="218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Cameron Penner-Ash</a:t>
            </a:r>
          </a:p>
          <a:p>
            <a:r>
              <a:rPr lang="en-US" dirty="0" smtClean="0"/>
              <a:t>Kevin Pogue</a:t>
            </a:r>
            <a:endParaRPr lang="en-US" dirty="0"/>
          </a:p>
        </p:txBody>
      </p:sp>
      <p:pic>
        <p:nvPicPr>
          <p:cNvPr id="5" name="Picture 4" descr="Whitman_College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7" y="5268876"/>
            <a:ext cx="157124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1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3144"/>
            <a:ext cx="719168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Average High Temperature Versus Elevation</a:t>
            </a:r>
            <a:endParaRPr lang="en-US" sz="3200" dirty="0">
              <a:latin typeface="Avenir Next Condensed Demi Bold"/>
              <a:cs typeface="Avenir Next Condensed Demi Bold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22125"/>
              </p:ext>
            </p:extLst>
          </p:nvPr>
        </p:nvGraphicFramePr>
        <p:xfrm>
          <a:off x="457200" y="884100"/>
          <a:ext cx="8512480" cy="570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2116820" y="5541280"/>
            <a:ext cx="330200" cy="3429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44757" y="4887982"/>
            <a:ext cx="2762250" cy="812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Archery Summit Estate Lower</a:t>
            </a:r>
            <a:endParaRPr lang="en-US" sz="2000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32763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herySummitLow2: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23" y="1044528"/>
            <a:ext cx="7422428" cy="5566821"/>
          </a:xfrm>
          <a:prstGeom prst="rect">
            <a:avLst/>
          </a:prstGeom>
          <a:ln w="76200" cmpd="sng">
            <a:solidFill>
              <a:srgbClr val="000000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067" y="34020"/>
            <a:ext cx="6097111" cy="84804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Next Condensed Demi Bold"/>
                <a:cs typeface="Avenir Next Condensed Demi Bold"/>
              </a:rPr>
              <a:t>Archery Summit Estate Low</a:t>
            </a:r>
            <a:endParaRPr lang="en-US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623" y="5318565"/>
            <a:ext cx="5034799" cy="12927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Lower Average High: 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 Shading from trees in the heat of the day. </a:t>
            </a:r>
            <a:endParaRPr lang="en-US" sz="2400" dirty="0">
              <a:solidFill>
                <a:srgbClr val="0000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03538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570158"/>
              </p:ext>
            </p:extLst>
          </p:nvPr>
        </p:nvGraphicFramePr>
        <p:xfrm>
          <a:off x="236577" y="884100"/>
          <a:ext cx="8907423" cy="597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0823" y="-38100"/>
            <a:ext cx="8450223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Average Low Temperature Versus Elevation</a:t>
            </a:r>
            <a:endParaRPr lang="en-US" sz="3200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71700" y="1936750"/>
            <a:ext cx="330200" cy="3429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57900" y="5848350"/>
            <a:ext cx="330200" cy="3429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7082" y="5398292"/>
            <a:ext cx="2762250" cy="812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Archery Summit Estate Lower</a:t>
            </a:r>
            <a:endParaRPr lang="en-US" sz="2000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9271" y="1707747"/>
            <a:ext cx="2762250" cy="812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Archery Summit     Estate Upper</a:t>
            </a:r>
            <a:endParaRPr lang="en-US" sz="2000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73235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58" y="126968"/>
            <a:ext cx="4987357" cy="719667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Archery Summit Estate Upper</a:t>
            </a:r>
            <a:endParaRPr lang="en-US" sz="3200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4" name="Picture 3" descr="ArcherySummitHigh2: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9" y="846635"/>
            <a:ext cx="7596300" cy="5697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7899" y="5579389"/>
            <a:ext cx="6626695" cy="9644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venir Next Demi Bold"/>
                <a:cs typeface="Avenir Next Demi Bold"/>
              </a:rPr>
              <a:t>Poor cold air drainage compared to other high flat sites</a:t>
            </a:r>
            <a:endParaRPr lang="en-US" sz="2800" dirty="0">
              <a:solidFill>
                <a:schemeClr val="tx1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25065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81" y="-60082"/>
            <a:ext cx="5016893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Archery Summit Estate Lower</a:t>
            </a:r>
            <a:endParaRPr lang="en-US" sz="3200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4" name="Picture 3" descr="ArcherySummitLow2: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36448" y="886013"/>
            <a:ext cx="7937388" cy="5161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47788" y="4626811"/>
            <a:ext cx="6626695" cy="1420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/>
              <a:buChar char="•"/>
            </a:pPr>
            <a:endParaRPr lang="en-US" sz="2400" dirty="0" smtClean="0">
              <a:latin typeface="Avenir Next Demi Bold"/>
              <a:cs typeface="Avenir Next Demi Bold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Avenir Next Demi Bold"/>
              <a:cs typeface="Avenir Next Demi Bold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Trees shade and prevent </a:t>
            </a:r>
            <a:r>
              <a:rPr lang="en-US" sz="2400" dirty="0" err="1">
                <a:solidFill>
                  <a:srgbClr val="000000"/>
                </a:solidFill>
                <a:latin typeface="Avenir Next Demi Bold"/>
                <a:cs typeface="Avenir Next Demi Bold"/>
              </a:rPr>
              <a:t>r</a:t>
            </a:r>
            <a:r>
              <a:rPr lang="en-US" sz="2400" dirty="0" err="1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adiational</a:t>
            </a:r>
            <a:r>
              <a:rPr lang="en-US" sz="2400" dirty="0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 cooling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Less frost under trees on cold nights.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Avenir Next Demi Bold"/>
              <a:cs typeface="Avenir Next Demi Bold"/>
            </a:endParaRPr>
          </a:p>
          <a:p>
            <a:pPr algn="ctr"/>
            <a:endParaRPr lang="en-US" sz="24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93110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9135617">
            <a:off x="4941840" y="4292512"/>
            <a:ext cx="778298" cy="1385456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Heavy"/>
                <a:cs typeface="Avenir Heavy"/>
              </a:rPr>
              <a:t>Hill Model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Right Arrow 3"/>
          <p:cNvSpPr/>
          <p:nvPr/>
        </p:nvSpPr>
        <p:spPr>
          <a:xfrm rot="311179">
            <a:off x="3433816" y="2795767"/>
            <a:ext cx="2634984" cy="3559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2659137">
            <a:off x="3132001" y="3504372"/>
            <a:ext cx="1239113" cy="3149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9135617">
            <a:off x="7542520" y="3086652"/>
            <a:ext cx="550338" cy="714742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2991" y="5589822"/>
            <a:ext cx="2971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Cold Air Drainage</a:t>
            </a:r>
            <a:endParaRPr lang="en-US" sz="3200" dirty="0">
              <a:latin typeface="Avenir Heavy"/>
              <a:cs typeface="Avenir Heavy"/>
            </a:endParaRPr>
          </a:p>
        </p:txBody>
      </p:sp>
      <p:pic>
        <p:nvPicPr>
          <p:cNvPr id="3" name="Picture 2" descr="Hillshade1_P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001" y="762267"/>
            <a:ext cx="10882415" cy="8409139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3" idx="1"/>
          </p:cNvCxnSpPr>
          <p:nvPr/>
        </p:nvCxnSpPr>
        <p:spPr>
          <a:xfrm flipH="1" flipV="1">
            <a:off x="5238912" y="5683769"/>
            <a:ext cx="934079" cy="4446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06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  <p:bldP spid="8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9537" y="274638"/>
            <a:ext cx="8795944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Avenir Black"/>
                <a:cs typeface="Avenir Black"/>
              </a:rPr>
              <a:t>General Air Temperature Conclusions</a:t>
            </a:r>
            <a:endParaRPr lang="en-US" u="sng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40750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Nearer to vegetation created a longer growing season, but heat accumulation was less. </a:t>
            </a:r>
            <a:endParaRPr lang="en-US" dirty="0">
              <a:latin typeface="Avenir Black"/>
              <a:cs typeface="Avenir Black"/>
            </a:endParaRPr>
          </a:p>
          <a:p>
            <a:r>
              <a:rPr lang="en-US" dirty="0" smtClean="0">
                <a:latin typeface="Avenir Black"/>
                <a:cs typeface="Avenir Black"/>
              </a:rPr>
              <a:t>Nocturnal cold air pooling </a:t>
            </a:r>
          </a:p>
          <a:p>
            <a:r>
              <a:rPr lang="en-US" dirty="0" smtClean="0">
                <a:latin typeface="Avenir Black"/>
                <a:cs typeface="Avenir Black"/>
              </a:rPr>
              <a:t>Lower elevations have a greater frost and freeze risk. </a:t>
            </a:r>
          </a:p>
        </p:txBody>
      </p:sp>
      <p:pic>
        <p:nvPicPr>
          <p:cNvPr id="4" name="Picture 3" descr="SheaHigh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85"/>
          <a:stretch/>
        </p:blipFill>
        <p:spPr>
          <a:xfrm>
            <a:off x="5159535" y="1800103"/>
            <a:ext cx="3552177" cy="4017432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858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111378"/>
            <a:ext cx="7187442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Diurnal Temperature Versus Elevation</a:t>
            </a:r>
            <a:endParaRPr lang="en-US" sz="3200" dirty="0">
              <a:latin typeface="Avenir Next Condensed Demi Bold"/>
              <a:cs typeface="Avenir Next Condensed Demi Bold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977642"/>
              </p:ext>
            </p:extLst>
          </p:nvPr>
        </p:nvGraphicFramePr>
        <p:xfrm>
          <a:off x="298832" y="812800"/>
          <a:ext cx="8845168" cy="595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952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30" y="1778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Avenir Next Demi Bold"/>
                <a:cs typeface="Avenir Next Demi Bold"/>
              </a:rPr>
              <a:t>Diurnal Temperature Variation</a:t>
            </a:r>
            <a:br>
              <a:rPr lang="en-US" u="sng" dirty="0" smtClean="0">
                <a:latin typeface="Avenir Next Demi Bold"/>
                <a:cs typeface="Avenir Next Demi Bold"/>
              </a:rPr>
            </a:br>
            <a:r>
              <a:rPr lang="en-US" u="sng" dirty="0" smtClean="0">
                <a:latin typeface="Avenir Next Demi Bold"/>
                <a:cs typeface="Avenir Next Demi Bold"/>
              </a:rPr>
              <a:t>Conclusions</a:t>
            </a:r>
            <a:endParaRPr lang="en-US" u="sng" dirty="0">
              <a:latin typeface="Avenir Next Demi Bold"/>
              <a:cs typeface="Avenir Next Demi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61" y="1598971"/>
            <a:ext cx="3806504" cy="533491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venir Next Demi Bold"/>
                <a:cs typeface="Avenir Next Demi Bold"/>
              </a:rPr>
              <a:t>A smaller diurnal variation is linked with increased </a:t>
            </a:r>
            <a:r>
              <a:rPr lang="en-US" sz="2400" dirty="0" err="1" smtClean="0">
                <a:latin typeface="Avenir Next Demi Bold"/>
                <a:cs typeface="Avenir Next Demi Bold"/>
              </a:rPr>
              <a:t>phenological</a:t>
            </a:r>
            <a:r>
              <a:rPr lang="en-US" sz="2400" dirty="0" smtClean="0">
                <a:latin typeface="Avenir Next Demi Bold"/>
                <a:cs typeface="Avenir Next Demi Bold"/>
              </a:rPr>
              <a:t> response. </a:t>
            </a:r>
            <a:r>
              <a:rPr lang="en-US" sz="1600" dirty="0" smtClean="0">
                <a:latin typeface="Avenir Next Demi Bold"/>
                <a:cs typeface="Avenir Next Demi Bold"/>
              </a:rPr>
              <a:t>(Gladstone, 2011) </a:t>
            </a:r>
          </a:p>
          <a:p>
            <a:r>
              <a:rPr lang="en-US" sz="2400" dirty="0" smtClean="0">
                <a:latin typeface="Avenir Next Demi Bold"/>
                <a:cs typeface="Avenir Next Demi Bold"/>
              </a:rPr>
              <a:t>In this study, narrower diurnal temperature ranges were associated with higher elevations. </a:t>
            </a:r>
          </a:p>
          <a:p>
            <a:r>
              <a:rPr lang="en-US" sz="2400" dirty="0" smtClean="0">
                <a:latin typeface="Avenir Next Demi Bold"/>
                <a:cs typeface="Avenir Next Demi Bold"/>
              </a:rPr>
              <a:t>Larger diurnal temperature variation associated with increased frost and freeze risk. </a:t>
            </a:r>
          </a:p>
          <a:p>
            <a:endParaRPr lang="en-US" sz="2400" dirty="0">
              <a:latin typeface="Avenir Next Demi Bold"/>
              <a:cs typeface="Avenir Next Demi Bold"/>
            </a:endParaRPr>
          </a:p>
        </p:txBody>
      </p:sp>
      <p:pic>
        <p:nvPicPr>
          <p:cNvPr id="4" name="Picture 3" descr="WaPaTo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3"/>
          <a:stretch/>
        </p:blipFill>
        <p:spPr>
          <a:xfrm>
            <a:off x="4490497" y="1598971"/>
            <a:ext cx="4505134" cy="4941502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220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17" y="161236"/>
            <a:ext cx="6063091" cy="870725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Avenir Next Demi Bold"/>
                <a:cs typeface="Avenir Next Demi Bold"/>
              </a:rPr>
              <a:t>Growing Degree Days</a:t>
            </a:r>
            <a:endParaRPr lang="en-US" u="sng" dirty="0">
              <a:latin typeface="Avenir Next Demi Bold"/>
              <a:cs typeface="Avenir Next Demi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117" y="1436479"/>
            <a:ext cx="4645625" cy="655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latin typeface="Avenir Next Demi Bold"/>
                <a:cs typeface="Avenir Next Demi Bold"/>
              </a:rPr>
              <a:t>T</a:t>
            </a:r>
            <a:r>
              <a:rPr lang="en-US" sz="2400" baseline="-25000" dirty="0" err="1" smtClean="0">
                <a:latin typeface="Avenir Next Demi Bold"/>
                <a:cs typeface="Avenir Next Demi Bold"/>
              </a:rPr>
              <a:t>base</a:t>
            </a:r>
            <a:r>
              <a:rPr lang="en-US" sz="2400" dirty="0" smtClean="0">
                <a:latin typeface="Avenir Next Demi Bold"/>
                <a:cs typeface="Avenir Next Demi Bold"/>
              </a:rPr>
              <a:t> = 10˚ C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Demi Bold"/>
                <a:cs typeface="Avenir Next Demi Bold"/>
              </a:rPr>
              <a:t>GDDs accumulate per day.</a:t>
            </a:r>
          </a:p>
          <a:p>
            <a:pPr marL="285750" indent="-28575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Demi Bold"/>
                <a:cs typeface="Avenir Next Demi Bold"/>
              </a:rPr>
              <a:t> Photosynthesis stops around 40˚ C. </a:t>
            </a:r>
          </a:p>
          <a:p>
            <a:pPr marL="285750" indent="-28575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Demi Bold"/>
                <a:cs typeface="Avenir Next Demi Bold"/>
              </a:rPr>
              <a:t>GDD is used to predict </a:t>
            </a:r>
            <a:r>
              <a:rPr lang="en-US" sz="2400" dirty="0" err="1" smtClean="0">
                <a:latin typeface="Avenir Next Demi Bold"/>
                <a:cs typeface="Avenir Next Demi Bold"/>
              </a:rPr>
              <a:t>phenological</a:t>
            </a:r>
            <a:r>
              <a:rPr lang="en-US" sz="2400" dirty="0" smtClean="0">
                <a:latin typeface="Avenir Next Demi Bold"/>
                <a:cs typeface="Avenir Next Demi Bold"/>
              </a:rPr>
              <a:t> stages and gauge potential ripeness. </a:t>
            </a:r>
            <a:endParaRPr lang="en-US" sz="2400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Next Demi Bold"/>
              <a:cs typeface="Avenir Next Demi Bold"/>
            </a:endParaRPr>
          </a:p>
        </p:txBody>
      </p:sp>
      <p:pic>
        <p:nvPicPr>
          <p:cNvPr id="8" name="Picture 7" descr="edb99f9b6612dc70d600b3f74c2f5d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22" y="1258148"/>
            <a:ext cx="4138968" cy="695483"/>
          </a:xfrm>
          <a:prstGeom prst="rect">
            <a:avLst/>
          </a:prstGeom>
        </p:spPr>
      </p:pic>
      <p:pic>
        <p:nvPicPr>
          <p:cNvPr id="3" name="Picture 2" descr="6a00d8341d0dbb53ef01538e4a98d3970b-580w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4830"/>
          <a:stretch/>
        </p:blipFill>
        <p:spPr>
          <a:xfrm>
            <a:off x="5182215" y="1461333"/>
            <a:ext cx="3618419" cy="5016766"/>
          </a:xfrm>
          <a:prstGeom prst="rect">
            <a:avLst/>
          </a:prstGeom>
          <a:ln w="762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4607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71" y="248037"/>
            <a:ext cx="3557032" cy="768663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venir Next Condensed Demi Bold"/>
                <a:cs typeface="Avenir Next Condensed Demi Bold"/>
              </a:rPr>
              <a:t>Overview</a:t>
            </a:r>
            <a:endParaRPr lang="en-US" sz="6000" u="sng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2261"/>
            <a:ext cx="8229600" cy="5033831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venir Next Condensed Demi Bold"/>
                <a:cs typeface="Avenir Next Condensed Demi Bold"/>
              </a:rPr>
              <a:t>Why Study Air Temperature Variations?</a:t>
            </a:r>
          </a:p>
          <a:p>
            <a:r>
              <a:rPr lang="en-US" sz="4000" dirty="0" smtClean="0">
                <a:latin typeface="Avenir Next Condensed Demi Bold"/>
                <a:cs typeface="Avenir Next Condensed Demi Bold"/>
              </a:rPr>
              <a:t>Willamette Valley AVA </a:t>
            </a:r>
          </a:p>
          <a:p>
            <a:r>
              <a:rPr lang="en-US" sz="4000" dirty="0" smtClean="0">
                <a:latin typeface="Avenir Next Condensed Demi Bold"/>
                <a:cs typeface="Avenir Next Condensed Demi Bold"/>
              </a:rPr>
              <a:t>Methods </a:t>
            </a:r>
          </a:p>
          <a:p>
            <a:r>
              <a:rPr lang="en-US" sz="4000" dirty="0" smtClean="0">
                <a:latin typeface="Avenir Next Condensed Demi Bold"/>
                <a:cs typeface="Avenir Next Condensed Demi Bold"/>
              </a:rPr>
              <a:t>Data and Analysis</a:t>
            </a:r>
          </a:p>
          <a:p>
            <a:r>
              <a:rPr lang="en-US" sz="4000" dirty="0" smtClean="0">
                <a:latin typeface="Avenir Next Condensed Demi Bold"/>
                <a:cs typeface="Avenir Next Condensed Demi Bold"/>
              </a:rPr>
              <a:t>Conclusions</a:t>
            </a:r>
            <a:endParaRPr lang="en-US" sz="4000" dirty="0"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93329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6" y="1381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venir Next Demi Bold"/>
                <a:cs typeface="Avenir Next Demi Bold"/>
              </a:rPr>
              <a:t>Growing Degree Days Versus Elevation</a:t>
            </a:r>
            <a:endParaRPr lang="en-US" sz="3200" dirty="0">
              <a:latin typeface="Avenir Next Demi Bold"/>
              <a:cs typeface="Avenir Next Demi Bold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363294"/>
              </p:ext>
            </p:extLst>
          </p:nvPr>
        </p:nvGraphicFramePr>
        <p:xfrm>
          <a:off x="442245" y="963918"/>
          <a:ext cx="8538747" cy="5783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2041135" y="1236193"/>
            <a:ext cx="4433798" cy="382154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27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9812" y="59175"/>
            <a:ext cx="8229600" cy="1143000"/>
          </a:xfrm>
        </p:spPr>
        <p:txBody>
          <a:bodyPr/>
          <a:lstStyle/>
          <a:p>
            <a:r>
              <a:rPr lang="en-US" u="sng" dirty="0" smtClean="0">
                <a:latin typeface="Avenir Heavy"/>
                <a:cs typeface="Avenir Heavy"/>
              </a:rPr>
              <a:t>GDD Conclusions</a:t>
            </a:r>
            <a:endParaRPr lang="en-US" u="sng" dirty="0">
              <a:latin typeface="Avenir Heavy"/>
              <a:cs typeface="Avenir Heav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533" y="1226084"/>
            <a:ext cx="4966762" cy="52605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190 increase in GDD per 1 ˚C in average temperature in the N. Willamette Valley</a:t>
            </a:r>
          </a:p>
          <a:p>
            <a:endParaRPr lang="en-US" dirty="0">
              <a:latin typeface="Avenir Black"/>
              <a:cs typeface="Avenir Black"/>
            </a:endParaRPr>
          </a:p>
          <a:p>
            <a:r>
              <a:rPr lang="en-US" dirty="0" smtClean="0">
                <a:latin typeface="Avenir Black"/>
                <a:cs typeface="Avenir Black"/>
              </a:rPr>
              <a:t>More GDD at higher elevation due to warmer mornings, but not because of warmer afternoon temperatures.</a:t>
            </a:r>
          </a:p>
          <a:p>
            <a:endParaRPr lang="en-US" dirty="0" smtClean="0">
              <a:latin typeface="Avenir Black"/>
              <a:cs typeface="Avenir Black"/>
            </a:endParaRPr>
          </a:p>
          <a:p>
            <a:r>
              <a:rPr lang="en-US" dirty="0" smtClean="0">
                <a:latin typeface="Avenir Black"/>
                <a:cs typeface="Avenir Black"/>
              </a:rPr>
              <a:t>Within the study zone GDD increased with elevation.</a:t>
            </a:r>
          </a:p>
          <a:p>
            <a:pPr lvl="1"/>
            <a:r>
              <a:rPr lang="en-US" dirty="0" smtClean="0">
                <a:latin typeface="Avenir Black"/>
                <a:cs typeface="Avenir Black"/>
              </a:rPr>
              <a:t>The elevation at which GDDs begin to decrease was above the maximum elevation of the study. </a:t>
            </a:r>
          </a:p>
          <a:p>
            <a:endParaRPr lang="en-US" dirty="0"/>
          </a:p>
        </p:txBody>
      </p:sp>
      <p:pic>
        <p:nvPicPr>
          <p:cNvPr id="4" name="Picture 3" descr="DSC_01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-271" r="43078"/>
          <a:stretch/>
        </p:blipFill>
        <p:spPr>
          <a:xfrm>
            <a:off x="601000" y="1373395"/>
            <a:ext cx="3254476" cy="4775256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435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88103" y="1876591"/>
            <a:ext cx="7299112" cy="848044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venir Next Condensed Demi Bold"/>
                <a:cs typeface="Avenir Next Condensed Demi Bold"/>
              </a:rPr>
              <a:t>Freeze Protection</a:t>
            </a:r>
            <a:endParaRPr lang="en-US" sz="6000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455" y="3254643"/>
            <a:ext cx="80057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u="sng" dirty="0" smtClean="0">
                <a:latin typeface="Avenir Next Demi Bold"/>
                <a:cs typeface="Avenir Next Demi Bold"/>
              </a:rPr>
              <a:t>If frost occurs in </a:t>
            </a:r>
            <a:r>
              <a:rPr lang="en-US" sz="2800" u="sng" dirty="0">
                <a:latin typeface="Avenir Next Demi Bold"/>
                <a:cs typeface="Avenir Next Demi Bold"/>
              </a:rPr>
              <a:t>late</a:t>
            </a:r>
            <a:r>
              <a:rPr lang="en-US" sz="2800" u="sng" dirty="0" smtClean="0">
                <a:latin typeface="Avenir Next Demi Bold"/>
                <a:cs typeface="Avenir Next Demi Bold"/>
              </a:rPr>
              <a:t> spring: </a:t>
            </a:r>
            <a:endParaRPr lang="en-US" sz="2800" u="sng" dirty="0">
              <a:latin typeface="Avenir Next Demi Bold"/>
              <a:cs typeface="Avenir Next Demi Bold"/>
            </a:endParaRPr>
          </a:p>
          <a:p>
            <a:pPr marL="914400" lvl="1" indent="-4572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Avenir Next Demi Bold"/>
                <a:cs typeface="Avenir Next Demi Bold"/>
              </a:rPr>
              <a:t>Bud </a:t>
            </a:r>
            <a:r>
              <a:rPr lang="en-US" sz="2800" dirty="0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Damage</a:t>
            </a:r>
          </a:p>
          <a:p>
            <a:pPr lvl="1"/>
            <a:endParaRPr lang="en-US" sz="2800" dirty="0" smtClean="0">
              <a:solidFill>
                <a:srgbClr val="000000"/>
              </a:solidFill>
              <a:latin typeface="Avenir Next Demi Bold"/>
              <a:cs typeface="Avenir Next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800" u="sng" dirty="0" smtClean="0">
                <a:latin typeface="Avenir Next Demi Bold"/>
                <a:cs typeface="Avenir Next Demi Bold"/>
              </a:rPr>
              <a:t>If frost occurs in early autumn, before grapes are fully ripened. </a:t>
            </a:r>
          </a:p>
          <a:p>
            <a:pPr marL="914400" lvl="1" indent="-457200"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venir Next Demi Bold"/>
                <a:cs typeface="Avenir Next Demi Bold"/>
              </a:rPr>
              <a:t>Lower Sugars, “green” flavor components</a:t>
            </a:r>
          </a:p>
        </p:txBody>
      </p:sp>
    </p:spTree>
    <p:extLst>
      <p:ext uri="{BB962C8B-B14F-4D97-AF65-F5344CB8AC3E}">
        <p14:creationId xmlns:p14="http://schemas.microsoft.com/office/powerpoint/2010/main" val="303136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381992"/>
              </p:ext>
            </p:extLst>
          </p:nvPr>
        </p:nvGraphicFramePr>
        <p:xfrm>
          <a:off x="397236" y="835940"/>
          <a:ext cx="8632464" cy="5895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837416" y="234434"/>
            <a:ext cx="47811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Freeze Hours Versus </a:t>
            </a:r>
            <a:r>
              <a:rPr lang="en-US" sz="3200" dirty="0">
                <a:latin typeface="Avenir Next Condensed Demi Bold"/>
                <a:cs typeface="Avenir Next Condensed Demi Bold"/>
              </a:rPr>
              <a:t>Elevation</a:t>
            </a:r>
          </a:p>
        </p:txBody>
      </p:sp>
      <p:sp>
        <p:nvSpPr>
          <p:cNvPr id="6" name="Oval 5"/>
          <p:cNvSpPr/>
          <p:nvPr/>
        </p:nvSpPr>
        <p:spPr>
          <a:xfrm>
            <a:off x="6489700" y="3816350"/>
            <a:ext cx="330200" cy="3429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03700" y="3609975"/>
            <a:ext cx="2425700" cy="3873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Alexana</a:t>
            </a:r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 Lower 1.0</a:t>
            </a:r>
            <a:endParaRPr lang="en-US" sz="2000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2" name="Oval 1"/>
          <p:cNvSpPr/>
          <p:nvPr/>
        </p:nvSpPr>
        <p:spPr>
          <a:xfrm rot="1255033">
            <a:off x="1970095" y="3829965"/>
            <a:ext cx="892708" cy="231062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09487" y="4479392"/>
            <a:ext cx="3631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Alexana</a:t>
            </a:r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 Lower 2.0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Beaux Frères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Penner</a:t>
            </a:r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-Ash High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Archery Summit Estate Low</a:t>
            </a:r>
            <a:endParaRPr lang="en-US" sz="2000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06976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llshade1_P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001" y="1147835"/>
            <a:ext cx="10882415" cy="84091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4322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The previous five sites were located on the sides of a cold air drainage. 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558632" y="3084317"/>
            <a:ext cx="317510" cy="1179606"/>
          </a:xfrm>
          <a:prstGeom prst="down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39523" y="2653612"/>
            <a:ext cx="289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Archery Summit Estate 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9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herySummitLow2: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23" y="1044528"/>
            <a:ext cx="7422428" cy="5566821"/>
          </a:xfrm>
          <a:prstGeom prst="rect">
            <a:avLst/>
          </a:prstGeom>
          <a:ln w="76200" cmpd="sng">
            <a:solidFill>
              <a:srgbClr val="000000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067" y="34020"/>
            <a:ext cx="6097111" cy="84804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Next Condensed Demi Bold"/>
                <a:cs typeface="Avenir Next Condensed Demi Bold"/>
              </a:rPr>
              <a:t>Archery Summit Estate Low</a:t>
            </a:r>
            <a:endParaRPr lang="en-US" dirty="0"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96216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020" y="68263"/>
            <a:ext cx="3822700" cy="85566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Avenir Next Condensed Demi Bold"/>
                <a:cs typeface="Avenir Next Condensed Demi Bold"/>
              </a:rPr>
              <a:t>Alexana</a:t>
            </a:r>
            <a:r>
              <a:rPr lang="en-US" sz="3600" dirty="0" smtClean="0">
                <a:latin typeface="Avenir Next Condensed Demi Bold"/>
                <a:cs typeface="Avenir Next Condensed Demi Bold"/>
              </a:rPr>
              <a:t> Low 2.0</a:t>
            </a:r>
            <a:endParaRPr lang="en-US" sz="3600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4" name="Content Placeholder 3" descr="AlexanaLow2_2:2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923925"/>
            <a:ext cx="8434388" cy="5356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14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40" y="161236"/>
            <a:ext cx="3897221" cy="848044"/>
          </a:xfrm>
        </p:spPr>
        <p:txBody>
          <a:bodyPr/>
          <a:lstStyle/>
          <a:p>
            <a:r>
              <a:rPr lang="en-US" dirty="0" smtClean="0">
                <a:latin typeface="Avenir Next Condensed Demi Bold"/>
                <a:cs typeface="Avenir Next Condensed Demi Bold"/>
              </a:rPr>
              <a:t>Beaux Frères Low </a:t>
            </a:r>
            <a:endParaRPr lang="en-US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5" name="Picture 4" descr="BeauxFreresLow1: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15" y="1122682"/>
            <a:ext cx="7367149" cy="5525362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124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2744" y="-2268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venir Next Demi Bold"/>
                <a:cs typeface="Avenir Next Demi Bold"/>
              </a:rPr>
              <a:t>Quick Explanation: RLC</a:t>
            </a:r>
            <a:endParaRPr lang="en-US" dirty="0">
              <a:latin typeface="Avenir Next Demi Bold"/>
              <a:cs typeface="Avenir Next Demi Bold"/>
            </a:endParaRPr>
          </a:p>
        </p:txBody>
      </p:sp>
      <p:pic>
        <p:nvPicPr>
          <p:cNvPr id="4" name="Picture 3" descr="RLCjpg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77" y="2174850"/>
            <a:ext cx="5149406" cy="4119525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91331" y="2174850"/>
            <a:ext cx="3450473" cy="557052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venir Next Demi Bold"/>
                <a:cs typeface="Avenir Next Demi Bold"/>
              </a:rPr>
              <a:t>Developed by Kevin Pogue and Greg Dering</a:t>
            </a:r>
          </a:p>
          <a:p>
            <a:pPr>
              <a:lnSpc>
                <a:spcPct val="50000"/>
              </a:lnSpc>
            </a:pPr>
            <a:endParaRPr lang="en-US" sz="1400" dirty="0">
              <a:latin typeface="Avenir Next Demi Bold"/>
              <a:cs typeface="Avenir Next Demi Bold"/>
            </a:endParaRPr>
          </a:p>
          <a:p>
            <a:r>
              <a:rPr lang="en-US" sz="2400" dirty="0" smtClean="0">
                <a:latin typeface="Avenir Next Demi Bold"/>
                <a:cs typeface="Avenir Next Demi Bold"/>
              </a:rPr>
              <a:t>Attempts to mathematically quantify geomorphic features.  </a:t>
            </a:r>
          </a:p>
          <a:p>
            <a:endParaRPr lang="en-US" sz="900" dirty="0" smtClean="0">
              <a:latin typeface="Avenir Next Demi Bold"/>
              <a:cs typeface="Avenir Next Demi Bold"/>
            </a:endParaRPr>
          </a:p>
          <a:p>
            <a:r>
              <a:rPr lang="en-US" sz="2400" dirty="0" smtClean="0">
                <a:latin typeface="Avenir Next Demi Bold"/>
                <a:cs typeface="Avenir Next Demi Bold"/>
              </a:rPr>
              <a:t>1 = High point</a:t>
            </a:r>
          </a:p>
          <a:p>
            <a:r>
              <a:rPr lang="en-US" sz="2400" dirty="0" smtClean="0">
                <a:latin typeface="Avenir Next Demi Bold"/>
                <a:cs typeface="Avenir Next Demi Bold"/>
              </a:rPr>
              <a:t>0 = Low Point</a:t>
            </a:r>
          </a:p>
          <a:p>
            <a:endParaRPr lang="en-US" sz="2800" dirty="0">
              <a:latin typeface="Avenir Next Demi Bold"/>
              <a:cs typeface="Avenir Next Demi Bold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77642" y="1097429"/>
            <a:ext cx="9191956" cy="707886"/>
            <a:chOff x="877642" y="1403609"/>
            <a:chExt cx="9191956" cy="707886"/>
          </a:xfrm>
        </p:grpSpPr>
        <p:sp>
          <p:nvSpPr>
            <p:cNvPr id="7" name="TextBox 6"/>
            <p:cNvSpPr txBox="1"/>
            <p:nvPr/>
          </p:nvSpPr>
          <p:spPr>
            <a:xfrm>
              <a:off x="1814342" y="1403609"/>
              <a:ext cx="8255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 (Elevation of Site) – (Lowest elevation within 2 km)</a:t>
              </a:r>
            </a:p>
            <a:p>
              <a:r>
                <a:rPr lang="en-US" sz="2000" dirty="0" smtClean="0"/>
                <a:t> (Highest elevation within 2 km) – (Lowest elevation within 2 km)  </a:t>
              </a:r>
              <a:endParaRPr lang="en-US" sz="20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939078" y="1780415"/>
              <a:ext cx="669038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77642" y="1484785"/>
              <a:ext cx="9820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RLC =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567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49" y="0"/>
            <a:ext cx="85351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venir Next Demi Bold"/>
                <a:cs typeface="Avenir Next Demi Bold"/>
              </a:rPr>
              <a:t>Weighted Freeze Hours Versus RLC</a:t>
            </a:r>
            <a:endParaRPr lang="en-US" dirty="0">
              <a:latin typeface="Avenir Next Demi Bold"/>
              <a:cs typeface="Avenir Next Demi Bold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683349"/>
              </p:ext>
            </p:extLst>
          </p:nvPr>
        </p:nvGraphicFramePr>
        <p:xfrm>
          <a:off x="362868" y="975257"/>
          <a:ext cx="8606785" cy="567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872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6" y="93195"/>
            <a:ext cx="8784605" cy="1143000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latin typeface="Avenir Next Condensed Demi Bold"/>
                <a:cs typeface="Avenir Next Condensed Demi Bold"/>
              </a:rPr>
              <a:t>Why are Air Temperature Variations Important? </a:t>
            </a:r>
            <a:endParaRPr lang="en-US" sz="3200" u="sng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4855"/>
            <a:ext cx="4656976" cy="539794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latin typeface="Avenir Next Demi Bold"/>
                <a:cs typeface="Avenir Next Demi Bold"/>
              </a:rPr>
              <a:t>Air temperatures on a small to moderate scale vary considerably and are significantly impacted by location and regional geomorphology.</a:t>
            </a:r>
          </a:p>
          <a:p>
            <a:pPr>
              <a:lnSpc>
                <a:spcPct val="50000"/>
              </a:lnSpc>
            </a:pPr>
            <a:endParaRPr lang="en-US" sz="2800" dirty="0" smtClean="0">
              <a:latin typeface="Avenir Next Demi Bold"/>
              <a:cs typeface="Avenir Next Demi Bold"/>
            </a:endParaRPr>
          </a:p>
          <a:p>
            <a:r>
              <a:rPr lang="en-US" sz="2800" dirty="0" smtClean="0">
                <a:latin typeface="Avenir Next Demi Bold"/>
                <a:cs typeface="Avenir Next Demi Bold"/>
              </a:rPr>
              <a:t>Grapes are strongly influenced by temperature variations, which determine appropriate varieties and clones. </a:t>
            </a:r>
          </a:p>
          <a:p>
            <a:pPr>
              <a:lnSpc>
                <a:spcPct val="50000"/>
              </a:lnSpc>
            </a:pPr>
            <a:endParaRPr lang="en-US" sz="2800" dirty="0" smtClean="0">
              <a:latin typeface="Avenir Next Demi Bold"/>
              <a:cs typeface="Avenir Next Demi Bold"/>
            </a:endParaRPr>
          </a:p>
          <a:p>
            <a:r>
              <a:rPr lang="en-US" sz="2800" dirty="0" smtClean="0">
                <a:latin typeface="Avenir Next Demi Bold"/>
                <a:cs typeface="Avenir Next Demi Bold"/>
              </a:rPr>
              <a:t>A better understanding of the air temperature variations of a site leads to better wine. Yum. </a:t>
            </a:r>
          </a:p>
          <a:p>
            <a:endParaRPr lang="en-US" sz="2800" dirty="0" smtClean="0">
              <a:latin typeface="Avenir Next Demi Bold"/>
              <a:cs typeface="Avenir Next Demi Bold"/>
            </a:endParaRPr>
          </a:p>
          <a:p>
            <a:endParaRPr lang="en-US" sz="2800" dirty="0">
              <a:latin typeface="Avenir Next Demi Bold"/>
              <a:cs typeface="Avenir Next Demi Bold"/>
            </a:endParaRPr>
          </a:p>
        </p:txBody>
      </p:sp>
      <p:pic>
        <p:nvPicPr>
          <p:cNvPr id="4" name="Picture 3" descr="StollerHig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855" y="1803095"/>
            <a:ext cx="3653760" cy="3922118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000782" y="5658775"/>
            <a:ext cx="3469930" cy="5103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Stoller</a:t>
            </a:r>
            <a:r>
              <a:rPr lang="en-US" dirty="0" smtClean="0"/>
              <a:t> Family Estate (Dayton, OR)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9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858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Next Condensed Demi Bold"/>
                <a:cs typeface="Avenir Next Condensed Demi Bold"/>
              </a:rPr>
              <a:t>First Freeze Date Versus Elevation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993383"/>
              </p:ext>
            </p:extLst>
          </p:nvPr>
        </p:nvGraphicFramePr>
        <p:xfrm>
          <a:off x="491929" y="986600"/>
          <a:ext cx="8262271" cy="5705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709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705" y="-298354"/>
            <a:ext cx="9351005" cy="1431248"/>
          </a:xfrm>
        </p:spPr>
        <p:txBody>
          <a:bodyPr>
            <a:noAutofit/>
          </a:bodyPr>
          <a:lstStyle/>
          <a:p>
            <a:r>
              <a:rPr lang="en-US" sz="3100" dirty="0" smtClean="0">
                <a:latin typeface="Avenir Next Condensed Demi Bold"/>
                <a:cs typeface="Avenir Next Condensed Demi Bold"/>
              </a:rPr>
              <a:t>Average Temperature Versus Relative Lowness Coefficient</a:t>
            </a:r>
            <a:endParaRPr lang="en-US" sz="3100" dirty="0">
              <a:latin typeface="Avenir Next Condensed Demi Bold"/>
              <a:cs typeface="Avenir Next Condensed Demi Bold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768912"/>
              </p:ext>
            </p:extLst>
          </p:nvPr>
        </p:nvGraphicFramePr>
        <p:xfrm>
          <a:off x="199222" y="762000"/>
          <a:ext cx="8944778" cy="5999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/>
          <p:cNvSpPr/>
          <p:nvPr/>
        </p:nvSpPr>
        <p:spPr>
          <a:xfrm>
            <a:off x="2844791" y="1464047"/>
            <a:ext cx="330217" cy="34291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45242" y="1543810"/>
            <a:ext cx="1485881" cy="5064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  <a:latin typeface="Avenir Next Demi Bold"/>
                <a:cs typeface="Avenir Next Demi Bold"/>
              </a:rPr>
              <a:t>Bergstrom</a:t>
            </a:r>
            <a:endParaRPr lang="en-US" sz="2000" dirty="0">
              <a:solidFill>
                <a:srgbClr val="FF0000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46594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73" y="87590"/>
            <a:ext cx="2270001" cy="77873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Bergström</a:t>
            </a:r>
            <a:endParaRPr lang="en-US" sz="3200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4" name="Picture 3" descr="Bergstro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29" y="866325"/>
            <a:ext cx="8433365" cy="5313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25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9782" y="0"/>
            <a:ext cx="6267205" cy="1143000"/>
          </a:xfrm>
        </p:spPr>
        <p:txBody>
          <a:bodyPr/>
          <a:lstStyle/>
          <a:p>
            <a:r>
              <a:rPr lang="en-US" u="sng" dirty="0" smtClean="0">
                <a:latin typeface="Avenir Next Demi Bold"/>
                <a:cs typeface="Avenir Next Demi Bold"/>
              </a:rPr>
              <a:t>Problems With RLC</a:t>
            </a:r>
            <a:endParaRPr lang="en-US" u="sng" dirty="0">
              <a:latin typeface="Avenir Next Demi Bold"/>
              <a:cs typeface="Avenir Next Demi Bold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383437" y="1701037"/>
            <a:ext cx="6815122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198559" y="1406191"/>
            <a:ext cx="0" cy="623712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83437" y="1406191"/>
            <a:ext cx="0" cy="623712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86381" y="1141434"/>
            <a:ext cx="1008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venir Next Demi Bold"/>
                <a:cs typeface="Avenir Next Demi Bold"/>
              </a:rPr>
              <a:t>2 km</a:t>
            </a:r>
            <a:endParaRPr lang="en-US" sz="2800" dirty="0">
              <a:latin typeface="Avenir Next Demi Bold"/>
              <a:cs typeface="Avenir Next Demi Bold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83437" y="3311345"/>
            <a:ext cx="3254475" cy="1134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7912" y="3311345"/>
            <a:ext cx="226792" cy="351547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64704" y="3311345"/>
            <a:ext cx="238133" cy="3515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02837" y="3322685"/>
            <a:ext cx="3095722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198559" y="3107221"/>
            <a:ext cx="0" cy="442269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83437" y="3107221"/>
            <a:ext cx="0" cy="442269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60757" y="4932999"/>
            <a:ext cx="27215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2907" y="4932999"/>
            <a:ext cx="0" cy="362887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32907" y="5295886"/>
            <a:ext cx="6214121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47028" y="4937976"/>
            <a:ext cx="27215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47028" y="4942953"/>
            <a:ext cx="0" cy="362887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169526" y="4721818"/>
            <a:ext cx="0" cy="442269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383437" y="4721818"/>
            <a:ext cx="0" cy="442269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5-Point Star 34"/>
          <p:cNvSpPr/>
          <p:nvPr/>
        </p:nvSpPr>
        <p:spPr>
          <a:xfrm>
            <a:off x="4745631" y="3543819"/>
            <a:ext cx="238145" cy="23814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4756278" y="5176813"/>
            <a:ext cx="238145" cy="23814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948941" y="5414957"/>
            <a:ext cx="2660393" cy="1078075"/>
            <a:chOff x="4948941" y="5414957"/>
            <a:chExt cx="2660393" cy="1078075"/>
          </a:xfrm>
        </p:grpSpPr>
        <p:sp>
          <p:nvSpPr>
            <p:cNvPr id="37" name="TextBox 36"/>
            <p:cNvSpPr txBox="1"/>
            <p:nvPr/>
          </p:nvSpPr>
          <p:spPr>
            <a:xfrm>
              <a:off x="5443026" y="5908256"/>
              <a:ext cx="2166308" cy="5847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venir Next Demi Bold"/>
                  <a:cs typeface="Avenir Next Demi Bold"/>
                </a:rPr>
                <a:t>Bergström</a:t>
              </a:r>
              <a:endParaRPr lang="en-US" sz="3200" dirty="0">
                <a:latin typeface="Avenir Next Demi Bold"/>
                <a:cs typeface="Avenir Next Demi Bold"/>
              </a:endParaRPr>
            </a:p>
          </p:txBody>
        </p:sp>
        <p:cxnSp>
          <p:nvCxnSpPr>
            <p:cNvPr id="39" name="Straight Arrow Connector 38"/>
            <p:cNvCxnSpPr>
              <a:stCxn id="37" idx="1"/>
              <a:endCxn id="36" idx="3"/>
            </p:cNvCxnSpPr>
            <p:nvPr/>
          </p:nvCxnSpPr>
          <p:spPr>
            <a:xfrm flipH="1" flipV="1">
              <a:off x="4948941" y="5414957"/>
              <a:ext cx="494085" cy="785687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137528" y="4155417"/>
            <a:ext cx="145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Same Value </a:t>
            </a:r>
            <a:endParaRPr lang="en-US" dirty="0">
              <a:latin typeface="Avenir Black"/>
              <a:cs typeface="Avenir Black"/>
            </a:endParaRPr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flipV="1">
            <a:off x="4864704" y="3923717"/>
            <a:ext cx="0" cy="231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864704" y="4539517"/>
            <a:ext cx="0" cy="506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20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Avenir Black"/>
                <a:cs typeface="Avenir Black"/>
              </a:rPr>
              <a:t>The Bergstrom Problem</a:t>
            </a:r>
            <a:endParaRPr lang="en-US" u="sng" dirty="0">
              <a:latin typeface="Avenir Black"/>
              <a:cs typeface="Avenir Black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383437" y="4932999"/>
            <a:ext cx="27215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55587" y="4932999"/>
            <a:ext cx="0" cy="362887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55587" y="5295886"/>
            <a:ext cx="6214121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869708" y="4937976"/>
            <a:ext cx="27215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69708" y="4942953"/>
            <a:ext cx="0" cy="362887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169526" y="4721818"/>
            <a:ext cx="0" cy="442269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83437" y="4721818"/>
            <a:ext cx="0" cy="442269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/>
          <p:cNvSpPr/>
          <p:nvPr/>
        </p:nvSpPr>
        <p:spPr>
          <a:xfrm>
            <a:off x="4778958" y="5176813"/>
            <a:ext cx="238145" cy="23814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971621" y="5414957"/>
            <a:ext cx="2637713" cy="1078075"/>
            <a:chOff x="4971621" y="5414957"/>
            <a:chExt cx="2637713" cy="1078075"/>
          </a:xfrm>
        </p:grpSpPr>
        <p:sp>
          <p:nvSpPr>
            <p:cNvPr id="13" name="TextBox 12"/>
            <p:cNvSpPr txBox="1"/>
            <p:nvPr/>
          </p:nvSpPr>
          <p:spPr>
            <a:xfrm>
              <a:off x="5443026" y="5908256"/>
              <a:ext cx="2166308" cy="58477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venir Next Demi Bold"/>
                  <a:cs typeface="Avenir Next Demi Bold"/>
                </a:rPr>
                <a:t>Bergström</a:t>
              </a:r>
              <a:endParaRPr lang="en-US" sz="3200" dirty="0">
                <a:latin typeface="Avenir Next Demi Bold"/>
                <a:cs typeface="Avenir Next Demi Bold"/>
              </a:endParaRPr>
            </a:p>
          </p:txBody>
        </p:sp>
        <p:cxnSp>
          <p:nvCxnSpPr>
            <p:cNvPr id="14" name="Straight Arrow Connector 13"/>
            <p:cNvCxnSpPr>
              <a:stCxn id="13" idx="1"/>
              <a:endCxn id="11" idx="3"/>
            </p:cNvCxnSpPr>
            <p:nvPr/>
          </p:nvCxnSpPr>
          <p:spPr>
            <a:xfrm flipH="1" flipV="1">
              <a:off x="4971621" y="5414957"/>
              <a:ext cx="471405" cy="785687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229651" y="1258490"/>
            <a:ext cx="7098613" cy="39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venir Black"/>
                <a:cs typeface="Avenir Black"/>
              </a:rPr>
              <a:t>On broad valley with gently sloped floor.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venir Black"/>
                <a:cs typeface="Avenir Black"/>
              </a:rPr>
              <a:t>Not in a distinct depression.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venir Black"/>
                <a:cs typeface="Avenir Black"/>
              </a:rPr>
              <a:t>Relatively low within a 2 km radius, but within distinct depression.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venir Black"/>
                <a:cs typeface="Avenir Black"/>
              </a:rPr>
              <a:t>The Fix: A smaller scale to resolve RLC problems.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Black"/>
              <a:cs typeface="Avenir Black"/>
            </a:endParaRPr>
          </a:p>
          <a:p>
            <a:endParaRPr lang="en-US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89270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08" y="45360"/>
            <a:ext cx="5155920" cy="1063508"/>
          </a:xfrm>
        </p:spPr>
        <p:txBody>
          <a:bodyPr>
            <a:normAutofit/>
          </a:bodyPr>
          <a:lstStyle/>
          <a:p>
            <a:r>
              <a:rPr lang="en-US" u="sng" smtClean="0">
                <a:latin typeface="Avenir Next Demi Bold"/>
                <a:cs typeface="Avenir Next Demi Bold"/>
              </a:rPr>
              <a:t>Conclusions</a:t>
            </a:r>
            <a:r>
              <a:rPr lang="en-US" u="sng" dirty="0" smtClean="0">
                <a:latin typeface="Avenir Next Demi Bold"/>
                <a:cs typeface="Avenir Next Demi Bold"/>
              </a:rPr>
              <a:t>	</a:t>
            </a:r>
            <a:endParaRPr lang="en-US" u="sng" dirty="0">
              <a:latin typeface="Avenir Next Demi Bold"/>
              <a:cs typeface="Avenir Next Demi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2373"/>
            <a:ext cx="4793051" cy="557052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venir Next Demi Bold"/>
                <a:cs typeface="Avenir Next Demi Bold"/>
              </a:rPr>
              <a:t>Proximity to drainages increases weighted frost hours. </a:t>
            </a:r>
          </a:p>
          <a:p>
            <a:pPr marL="0" indent="0">
              <a:buNone/>
            </a:pPr>
            <a:endParaRPr lang="en-US" dirty="0" smtClean="0">
              <a:latin typeface="Avenir Next Demi Bold"/>
              <a:cs typeface="Avenir Next Demi Bold"/>
            </a:endParaRPr>
          </a:p>
          <a:p>
            <a:r>
              <a:rPr lang="en-US" dirty="0" smtClean="0">
                <a:latin typeface="Avenir Next Demi Bold"/>
                <a:cs typeface="Avenir Next Demi Bold"/>
              </a:rPr>
              <a:t>Higher elevations spend less time below freezing. </a:t>
            </a:r>
          </a:p>
          <a:p>
            <a:endParaRPr lang="en-US" sz="2800" dirty="0"/>
          </a:p>
        </p:txBody>
      </p:sp>
      <p:pic>
        <p:nvPicPr>
          <p:cNvPr id="4" name="Picture 3" descr="Frozen grapes on v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291" y="1188250"/>
            <a:ext cx="3548509" cy="473134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5890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5953" y="-11341"/>
            <a:ext cx="6346582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Avenir Next Demi Bold"/>
                <a:cs typeface="Avenir Next Demi Bold"/>
              </a:rPr>
              <a:t>Conclusions</a:t>
            </a:r>
            <a:endParaRPr lang="en-US" u="sng" dirty="0">
              <a:latin typeface="Avenir Next Demi Bold"/>
              <a:cs typeface="Avenir Next Demi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1659"/>
            <a:ext cx="4656976" cy="553639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Avenir Next Demi Bold"/>
                <a:cs typeface="Avenir Next Demi Bold"/>
              </a:rPr>
              <a:t>Planting between 200-250 meters ensures higher GDD and a smaller diurnal variation.</a:t>
            </a:r>
          </a:p>
          <a:p>
            <a:r>
              <a:rPr lang="en-US" sz="2800" dirty="0">
                <a:latin typeface="Avenir Next Demi Bold"/>
                <a:cs typeface="Avenir Next Demi Bold"/>
              </a:rPr>
              <a:t>Close proximity to </a:t>
            </a:r>
            <a:r>
              <a:rPr lang="en-US" sz="2800" dirty="0" smtClean="0">
                <a:latin typeface="Avenir Next Demi Bold"/>
                <a:cs typeface="Avenir Next Demi Bold"/>
              </a:rPr>
              <a:t>trees can </a:t>
            </a:r>
            <a:r>
              <a:rPr lang="en-US" sz="2800" dirty="0">
                <a:latin typeface="Avenir Next Demi Bold"/>
                <a:cs typeface="Avenir Next Demi Bold"/>
              </a:rPr>
              <a:t>shade vines,</a:t>
            </a:r>
            <a:r>
              <a:rPr lang="en-US" sz="2800" dirty="0" smtClean="0">
                <a:latin typeface="Avenir Next Demi Bold"/>
                <a:cs typeface="Avenir Next Demi Bold"/>
              </a:rPr>
              <a:t> but inhibit </a:t>
            </a:r>
            <a:r>
              <a:rPr lang="en-US" sz="2800" dirty="0" err="1" smtClean="0">
                <a:latin typeface="Avenir Next Demi Bold"/>
                <a:cs typeface="Avenir Next Demi Bold"/>
              </a:rPr>
              <a:t>radiational</a:t>
            </a:r>
            <a:r>
              <a:rPr lang="en-US" sz="2800" dirty="0" smtClean="0">
                <a:latin typeface="Avenir Next Demi Bold"/>
                <a:cs typeface="Avenir Next Demi Bold"/>
              </a:rPr>
              <a:t> heat loss. </a:t>
            </a:r>
            <a:endParaRPr lang="en-US" sz="2800" dirty="0">
              <a:latin typeface="Avenir Next Demi Bold"/>
              <a:cs typeface="Avenir Next Demi Bold"/>
            </a:endParaRPr>
          </a:p>
          <a:p>
            <a:r>
              <a:rPr lang="en-US" sz="2800" dirty="0" smtClean="0">
                <a:latin typeface="Avenir Next Demi Bold"/>
                <a:cs typeface="Avenir Next Demi Bold"/>
              </a:rPr>
              <a:t>Close proximity to cold air drainages negates benefits of trees inhibiting </a:t>
            </a:r>
            <a:r>
              <a:rPr lang="en-US" sz="2800" dirty="0" err="1" smtClean="0">
                <a:latin typeface="Avenir Next Demi Bold"/>
                <a:cs typeface="Avenir Next Demi Bold"/>
              </a:rPr>
              <a:t>radiational</a:t>
            </a:r>
            <a:r>
              <a:rPr lang="en-US" sz="2800" dirty="0" smtClean="0">
                <a:latin typeface="Avenir Next Demi Bold"/>
                <a:cs typeface="Avenir Next Demi Bold"/>
              </a:rPr>
              <a:t> heat loss. </a:t>
            </a:r>
          </a:p>
        </p:txBody>
      </p:sp>
      <p:pic>
        <p:nvPicPr>
          <p:cNvPr id="4" name="Picture 3" descr="pinot-noir-grap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25"/>
          <a:stretch/>
        </p:blipFill>
        <p:spPr>
          <a:xfrm>
            <a:off x="5114176" y="1238948"/>
            <a:ext cx="3635534" cy="4645321"/>
          </a:xfrm>
          <a:prstGeom prst="rect">
            <a:avLst/>
          </a:prstGeom>
          <a:ln w="762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6380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1608" y="3283770"/>
            <a:ext cx="4999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Questions?</a:t>
            </a:r>
            <a:endParaRPr lang="en-US" sz="7200" dirty="0">
              <a:solidFill>
                <a:schemeClr val="bg1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8" name="Picture 7" descr="0803_pg074_wine_daw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4"/>
          <a:stretch/>
        </p:blipFill>
        <p:spPr>
          <a:xfrm>
            <a:off x="11340" y="1134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0308" y="4354646"/>
            <a:ext cx="45984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Questions?</a:t>
            </a:r>
            <a:endParaRPr lang="en-US" sz="6600" dirty="0">
              <a:solidFill>
                <a:srgbClr val="FFFFFF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40516" y="3769870"/>
            <a:ext cx="17658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Next Condensed Demi Bold"/>
                <a:cs typeface="Avenir Next Condensed Demi Bold"/>
              </a:rPr>
              <a:t>Thank You</a:t>
            </a:r>
            <a:endParaRPr lang="en-US" sz="3200" dirty="0">
              <a:solidFill>
                <a:schemeClr val="bg1"/>
              </a:solidFill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81537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venir Next Demi Bold"/>
                <a:cs typeface="Avenir Next Demi Bold"/>
              </a:rPr>
              <a:t>Works Cited</a:t>
            </a:r>
            <a:endParaRPr lang="en-US" dirty="0">
              <a:latin typeface="Avenir Next Demi Bold"/>
              <a:cs typeface="Avenir Next Demi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7526"/>
            <a:ext cx="8229600" cy="4525963"/>
          </a:xfrm>
        </p:spPr>
        <p:txBody>
          <a:bodyPr>
            <a:noAutofit/>
          </a:bodyPr>
          <a:lstStyle/>
          <a:p>
            <a:endParaRPr lang="en-US" sz="1800" dirty="0" smtClean="0">
              <a:latin typeface="Avenir Next Demi Bold"/>
              <a:cs typeface="Avenir Next Demi Bold"/>
              <a:hlinkClick r:id="rId2"/>
            </a:endParaRPr>
          </a:p>
          <a:p>
            <a:r>
              <a:rPr lang="en-US" sz="1800" i="1" dirty="0">
                <a:latin typeface="Avenir Next Demi Bold"/>
                <a:cs typeface="Avenir Next Demi Bold"/>
              </a:rPr>
              <a:t>Gladstone, John, Wine, Terroir and Climate Change</a:t>
            </a:r>
            <a:r>
              <a:rPr lang="en-US" sz="1800" dirty="0">
                <a:latin typeface="Avenir Next Demi Bold"/>
                <a:cs typeface="Avenir Next Demi Bold"/>
              </a:rPr>
              <a:t>. 2011</a:t>
            </a:r>
            <a:r>
              <a:rPr lang="en-US" sz="1800" i="1" dirty="0" smtClean="0">
                <a:latin typeface="Avenir Next Demi Bold"/>
                <a:cs typeface="Avenir Next Demi Bold"/>
              </a:rPr>
              <a:t>.</a:t>
            </a:r>
          </a:p>
          <a:p>
            <a:pPr marL="0" indent="0">
              <a:buNone/>
            </a:pPr>
            <a:endParaRPr lang="en-US" sz="1800" i="1" dirty="0">
              <a:latin typeface="Avenir Next Demi Bold"/>
              <a:cs typeface="Avenir Next Demi Bold"/>
            </a:endParaRPr>
          </a:p>
          <a:p>
            <a:r>
              <a:rPr lang="en-US" sz="1800" dirty="0">
                <a:latin typeface="Avenir Next Demi Bold"/>
                <a:cs typeface="Avenir Next Demi Bold"/>
              </a:rPr>
              <a:t>Gladstone, John, </a:t>
            </a:r>
            <a:r>
              <a:rPr lang="en-US" sz="1800" i="1" dirty="0">
                <a:latin typeface="Avenir Next Demi Bold"/>
                <a:cs typeface="Avenir Next Demi Bold"/>
              </a:rPr>
              <a:t>Viticulture and Environment. 2002. </a:t>
            </a:r>
            <a:endParaRPr lang="en-US" sz="1800" i="1" dirty="0" smtClean="0">
              <a:latin typeface="Avenir Next Demi Bold"/>
              <a:cs typeface="Avenir Next Demi Bold"/>
            </a:endParaRPr>
          </a:p>
          <a:p>
            <a:pPr marL="0" indent="0">
              <a:buNone/>
            </a:pPr>
            <a:endParaRPr lang="en-US" sz="1800" dirty="0">
              <a:latin typeface="Avenir Next Demi Bold"/>
              <a:cs typeface="Avenir Next Demi Bold"/>
            </a:endParaRPr>
          </a:p>
          <a:p>
            <a:r>
              <a:rPr lang="en-US" sz="1800" dirty="0" smtClean="0">
                <a:latin typeface="Avenir Next Demi Bold"/>
                <a:cs typeface="Avenir Next Demi Bold"/>
              </a:rPr>
              <a:t>O’Connor</a:t>
            </a:r>
            <a:r>
              <a:rPr lang="en-US" sz="1800" dirty="0">
                <a:latin typeface="Avenir Next Demi Bold"/>
                <a:cs typeface="Avenir Next Demi Bold"/>
              </a:rPr>
              <a:t>, Jim E., Andrei </a:t>
            </a:r>
            <a:r>
              <a:rPr lang="en-US" sz="1800" dirty="0" err="1">
                <a:latin typeface="Avenir Next Demi Bold"/>
                <a:cs typeface="Avenir Next Demi Bold"/>
              </a:rPr>
              <a:t>Sarna-Wojcicki</a:t>
            </a:r>
            <a:r>
              <a:rPr lang="en-US" sz="1800" dirty="0">
                <a:latin typeface="Avenir Next Demi Bold"/>
                <a:cs typeface="Avenir Next Demi Bold"/>
              </a:rPr>
              <a:t>, Karl C. Wozniak</a:t>
            </a:r>
            <a:r>
              <a:rPr lang="en-US" sz="1800" dirty="0" smtClean="0">
                <a:latin typeface="Avenir Next Demi Bold"/>
                <a:cs typeface="Avenir Next Demi Bold"/>
              </a:rPr>
              <a:t>, 	</a:t>
            </a:r>
            <a:r>
              <a:rPr lang="en-US" sz="1800" dirty="0" err="1" smtClean="0">
                <a:latin typeface="Avenir Next Demi Bold"/>
                <a:cs typeface="Avenir Next Demi Bold"/>
              </a:rPr>
              <a:t>Danial</a:t>
            </a:r>
            <a:r>
              <a:rPr lang="en-US" sz="1800" dirty="0" smtClean="0">
                <a:latin typeface="Avenir Next Demi Bold"/>
                <a:cs typeface="Avenir Next Demi Bold"/>
              </a:rPr>
              <a:t> </a:t>
            </a:r>
            <a:r>
              <a:rPr lang="en-US" sz="1800" dirty="0">
                <a:latin typeface="Avenir Next Demi Bold"/>
                <a:cs typeface="Avenir Next Demi Bold"/>
              </a:rPr>
              <a:t>J. </a:t>
            </a:r>
            <a:r>
              <a:rPr lang="en-US" sz="1800" dirty="0" err="1">
                <a:latin typeface="Avenir Next Demi Bold"/>
                <a:cs typeface="Avenir Next Demi Bold"/>
              </a:rPr>
              <a:t>Polette</a:t>
            </a:r>
            <a:r>
              <a:rPr lang="en-US" sz="1800" dirty="0">
                <a:latin typeface="Avenir Next Demi Bold"/>
                <a:cs typeface="Avenir Next Demi Bold"/>
              </a:rPr>
              <a:t>, and Robert J. </a:t>
            </a:r>
            <a:r>
              <a:rPr lang="en-US" sz="1800" dirty="0" smtClean="0">
                <a:latin typeface="Avenir Next Demi Bold"/>
                <a:cs typeface="Avenir Next Demi Bold"/>
              </a:rPr>
              <a:t>Fleck, </a:t>
            </a:r>
            <a:r>
              <a:rPr lang="en-US" sz="1800" i="1" dirty="0" smtClean="0">
                <a:latin typeface="Avenir Next Demi Bold"/>
                <a:cs typeface="Avenir Next Demi Bold"/>
              </a:rPr>
              <a:t>Origin</a:t>
            </a:r>
            <a:r>
              <a:rPr lang="en-US" sz="1800" i="1" dirty="0">
                <a:latin typeface="Avenir Next Demi Bold"/>
                <a:cs typeface="Avenir Next Demi Bold"/>
              </a:rPr>
              <a:t>, Extent,  </a:t>
            </a:r>
            <a:r>
              <a:rPr lang="en-US" sz="1800" i="1" dirty="0" smtClean="0">
                <a:latin typeface="Avenir Next Demi Bold"/>
                <a:cs typeface="Avenir Next Demi Bold"/>
              </a:rPr>
              <a:t>             	and Thickness of Quaternary </a:t>
            </a:r>
            <a:r>
              <a:rPr lang="en-US" sz="1800" i="1" dirty="0">
                <a:latin typeface="Avenir Next Demi Bold"/>
                <a:cs typeface="Avenir Next Demi Bold"/>
              </a:rPr>
              <a:t>Geologic Units in </a:t>
            </a:r>
            <a:r>
              <a:rPr lang="en-US" sz="1800" i="1" dirty="0" smtClean="0">
                <a:latin typeface="Avenir Next Demi Bold"/>
                <a:cs typeface="Avenir Next Demi Bold"/>
              </a:rPr>
              <a:t>the 	Willamette </a:t>
            </a:r>
            <a:r>
              <a:rPr lang="en-US" sz="1800" i="1" dirty="0">
                <a:latin typeface="Avenir Next Demi Bold"/>
                <a:cs typeface="Avenir Next Demi Bold"/>
              </a:rPr>
              <a:t>Valley, </a:t>
            </a:r>
            <a:r>
              <a:rPr lang="en-US" sz="1800" i="1" dirty="0" smtClean="0">
                <a:latin typeface="Avenir Next Demi Bold"/>
                <a:cs typeface="Avenir Next Demi Bold"/>
              </a:rPr>
              <a:t>Oregon. </a:t>
            </a:r>
            <a:r>
              <a:rPr lang="en-US" sz="1800" dirty="0" smtClean="0">
                <a:latin typeface="Avenir Next Demi Bold"/>
                <a:cs typeface="Avenir Next Demi Bold"/>
              </a:rPr>
              <a:t>2001.</a:t>
            </a:r>
          </a:p>
          <a:p>
            <a:pPr marL="0" indent="0">
              <a:buNone/>
            </a:pPr>
            <a:endParaRPr lang="en-US" sz="1800" dirty="0" smtClean="0">
              <a:latin typeface="Avenir Next Demi Bold"/>
              <a:cs typeface="Avenir Next Demi Bold"/>
            </a:endParaRPr>
          </a:p>
          <a:p>
            <a:r>
              <a:rPr lang="en-US" sz="1800" dirty="0" smtClean="0">
                <a:latin typeface="Avenir Next Demi Bold"/>
                <a:cs typeface="Avenir Next Demi Bold"/>
              </a:rPr>
              <a:t>Olson, </a:t>
            </a:r>
            <a:r>
              <a:rPr lang="en-US" sz="1800" dirty="0" err="1" smtClean="0">
                <a:latin typeface="Avenir Next Demi Bold"/>
                <a:cs typeface="Avenir Next Demi Bold"/>
              </a:rPr>
              <a:t>Liesl</a:t>
            </a:r>
            <a:r>
              <a:rPr lang="en-US" sz="1800" dirty="0" smtClean="0">
                <a:latin typeface="Avenir Next Demi Bold"/>
                <a:cs typeface="Avenir Next Demi Bold"/>
              </a:rPr>
              <a:t> Mackenzie Cooper, </a:t>
            </a:r>
            <a:r>
              <a:rPr lang="en-US" sz="1800" i="1" dirty="0" smtClean="0">
                <a:latin typeface="Avenir Next Demi Bold"/>
                <a:cs typeface="Avenir Next Demi Bold"/>
              </a:rPr>
              <a:t>Geographical and 	Geomorphological Effects on Air Temperatures in the 	Columbia Basin’s Signature Vineyards</a:t>
            </a:r>
            <a:r>
              <a:rPr lang="en-US" sz="1800" dirty="0" smtClean="0">
                <a:latin typeface="Avenir Next Demi Bold"/>
                <a:cs typeface="Avenir Next Demi Bold"/>
              </a:rPr>
              <a:t>. 2011. </a:t>
            </a:r>
          </a:p>
          <a:p>
            <a:pPr marL="0" indent="0">
              <a:buNone/>
            </a:pPr>
            <a:endParaRPr lang="en-US" sz="1800" dirty="0" smtClean="0">
              <a:latin typeface="Avenir Next Demi Bold"/>
              <a:cs typeface="Avenir Next Demi Bold"/>
            </a:endParaRPr>
          </a:p>
          <a:p>
            <a:r>
              <a:rPr lang="en-US" sz="1800" dirty="0" smtClean="0">
                <a:latin typeface="Avenir Next Demi Bold"/>
                <a:cs typeface="Avenir Next Demi Bold"/>
              </a:rPr>
              <a:t>Pogue, Kevin R., Gregory M. Dering, </a:t>
            </a:r>
            <a:r>
              <a:rPr lang="en-US" sz="1800" i="1" dirty="0" smtClean="0">
                <a:latin typeface="Avenir Next Demi Bold"/>
                <a:cs typeface="Avenir Next Demi Bold"/>
              </a:rPr>
              <a:t>Temperature Variations 	in the Walla Walla Valley American Viticulture Area. 2007. </a:t>
            </a:r>
            <a:endParaRPr lang="en-US" sz="1800" dirty="0" smtClean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21172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66" y="290358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latin typeface="Avenir Next Condensed Demi Bold"/>
                <a:cs typeface="Avenir Next Condensed Demi Bold"/>
              </a:rPr>
              <a:t>Willamette Valley American </a:t>
            </a:r>
            <a:r>
              <a:rPr lang="en-US" sz="3200" u="sng" dirty="0" err="1" smtClean="0">
                <a:latin typeface="Avenir Next Condensed Demi Bold"/>
                <a:cs typeface="Avenir Next Condensed Demi Bold"/>
              </a:rPr>
              <a:t>Viticultural</a:t>
            </a:r>
            <a:r>
              <a:rPr lang="en-US" sz="3200" u="sng" dirty="0" smtClean="0">
                <a:latin typeface="Avenir Next Condensed Demi Bold"/>
                <a:cs typeface="Avenir Next Condensed Demi Bold"/>
              </a:rPr>
              <a:t> Area (AVA)</a:t>
            </a:r>
            <a:br>
              <a:rPr lang="en-US" sz="3200" u="sng" dirty="0" smtClean="0">
                <a:latin typeface="Avenir Next Condensed Demi Bold"/>
                <a:cs typeface="Avenir Next Condensed Demi Bold"/>
              </a:rPr>
            </a:br>
            <a:endParaRPr lang="en-US" sz="3200" u="sng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9969" y="1273069"/>
            <a:ext cx="42225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Condensed Demi Bold"/>
                <a:cs typeface="Avenir Next Condensed Demi Bold"/>
              </a:rPr>
              <a:t>Located between the Coast Range mountains to the west and the Cascade Mountains to the east. </a:t>
            </a:r>
            <a:r>
              <a:rPr lang="en-US" sz="2400" dirty="0">
                <a:latin typeface="Avenir Next Condensed Demi Bold"/>
                <a:cs typeface="Avenir Next Condensed Demi Bold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Condensed Demi Bold"/>
                <a:cs typeface="Avenir Next Condensed Demi Bold"/>
              </a:rPr>
              <a:t>Characterized as a cool climate grape growing region. 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Condensed Demi Bold"/>
                <a:cs typeface="Avenir Next Condensed Demi Bold"/>
              </a:rPr>
              <a:t>Most famous for Pinot Noir, a cool climate grape variety. 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Condensed Demi Bold"/>
                <a:cs typeface="Avenir Next Condensed Demi Bold"/>
              </a:rPr>
              <a:t>3 smaller </a:t>
            </a:r>
            <a:r>
              <a:rPr lang="en-US" sz="2400" dirty="0" err="1" smtClean="0">
                <a:latin typeface="Avenir Next Condensed Demi Bold"/>
                <a:cs typeface="Avenir Next Condensed Demi Bold"/>
              </a:rPr>
              <a:t>AVAs</a:t>
            </a:r>
            <a:r>
              <a:rPr lang="en-US" sz="2400" dirty="0" smtClean="0">
                <a:latin typeface="Avenir Next Condensed Demi Bold"/>
                <a:cs typeface="Avenir Next Condensed Demi Bold"/>
              </a:rPr>
              <a:t> utilized for study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Avenir Next Condensed Demi Bold"/>
                <a:cs typeface="Avenir Next Condensed Demi Bold"/>
              </a:rPr>
              <a:t>Dundee Hills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Avenir Next Condensed Demi Bold"/>
                <a:cs typeface="Avenir Next Condensed Demi Bold"/>
              </a:rPr>
              <a:t>Ribbon Ridge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Avenir Next Condensed Demi Bold"/>
                <a:cs typeface="Avenir Next Condensed Demi Bold"/>
              </a:rPr>
              <a:t>Yamhill-Carlton District</a:t>
            </a: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7" y="1123056"/>
            <a:ext cx="4072128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7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41" y="1237312"/>
            <a:ext cx="3727128" cy="511321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venir Next Condensed Demi Bold"/>
                <a:cs typeface="Avenir Next Condensed Demi Bold"/>
              </a:rPr>
              <a:t>Data Loggers were placed at a variety of aspects, elevations and slopes in order to capture the most variation. </a:t>
            </a:r>
          </a:p>
          <a:p>
            <a:endParaRPr lang="en-US" sz="2800" dirty="0" smtClean="0">
              <a:latin typeface="Avenir Next Condensed Demi Bold"/>
              <a:cs typeface="Avenir Next Condensed Demi Bold"/>
            </a:endParaRPr>
          </a:p>
          <a:p>
            <a:r>
              <a:rPr lang="en-US" sz="2800" dirty="0" smtClean="0">
                <a:latin typeface="Avenir Next Condensed Demi Bold"/>
                <a:cs typeface="Avenir Next Condensed Demi Bold"/>
              </a:rPr>
              <a:t>Study Start: </a:t>
            </a:r>
            <a:r>
              <a:rPr lang="en-US" sz="2000" dirty="0" smtClean="0">
                <a:latin typeface="Avenir Next Condensed Demi Bold"/>
                <a:cs typeface="Avenir Next Condensed Demi Bold"/>
              </a:rPr>
              <a:t>August 4</a:t>
            </a:r>
            <a:r>
              <a:rPr lang="en-US" sz="2000" baseline="30000" dirty="0" smtClean="0">
                <a:latin typeface="Avenir Next Condensed Demi Bold"/>
                <a:cs typeface="Avenir Next Condensed Demi Bold"/>
              </a:rPr>
              <a:t>th</a:t>
            </a:r>
            <a:endParaRPr lang="en-US" sz="2000" dirty="0" smtClean="0">
              <a:latin typeface="Avenir Next Condensed Demi Bold"/>
              <a:cs typeface="Avenir Next Condensed Demi Bold"/>
            </a:endParaRPr>
          </a:p>
          <a:p>
            <a:r>
              <a:rPr lang="en-US" sz="2800" dirty="0" smtClean="0">
                <a:latin typeface="Avenir Next Condensed Demi Bold"/>
                <a:cs typeface="Avenir Next Condensed Demi Bold"/>
              </a:rPr>
              <a:t>Study End: </a:t>
            </a:r>
            <a:r>
              <a:rPr lang="en-US" sz="2000" dirty="0" smtClean="0">
                <a:latin typeface="Avenir Next Condensed Demi Bold"/>
                <a:cs typeface="Avenir Next Condensed Demi Bold"/>
              </a:rPr>
              <a:t>November 11</a:t>
            </a:r>
            <a:r>
              <a:rPr lang="en-US" sz="2000" baseline="30000" dirty="0" smtClean="0">
                <a:latin typeface="Avenir Next Condensed Demi Bold"/>
                <a:cs typeface="Avenir Next Condensed Demi Bold"/>
              </a:rPr>
              <a:t>th</a:t>
            </a:r>
            <a:r>
              <a:rPr lang="en-US" sz="2000" dirty="0" smtClean="0">
                <a:latin typeface="Avenir Next Condensed Demi Bold"/>
                <a:cs typeface="Avenir Next Condensed Demi Bold"/>
              </a:rPr>
              <a:t> </a:t>
            </a:r>
          </a:p>
          <a:p>
            <a:endParaRPr lang="en-US" dirty="0" smtClean="0">
              <a:latin typeface="Avenir Next Condensed Demi Bold"/>
              <a:cs typeface="Avenir Next Condensed Demi Bold"/>
            </a:endParaRPr>
          </a:p>
          <a:p>
            <a:endParaRPr lang="en-US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1120" y="94650"/>
            <a:ext cx="7085064" cy="935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venir Next Condensed Demi Bold"/>
                <a:cs typeface="Avenir Next Condensed Demi Bold"/>
              </a:rPr>
              <a:t>Methods – Data Logger Placement</a:t>
            </a:r>
            <a:endParaRPr lang="en-US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5" name="Picture 4" descr="Google Earth All Vineyar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093" y="1030391"/>
            <a:ext cx="4607202" cy="5621415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945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07" y="95669"/>
            <a:ext cx="5167260" cy="938766"/>
          </a:xfrm>
        </p:spPr>
        <p:txBody>
          <a:bodyPr/>
          <a:lstStyle/>
          <a:p>
            <a:r>
              <a:rPr lang="en-US" dirty="0" smtClean="0">
                <a:latin typeface="Avenir Next Condensed Demi Bold"/>
                <a:cs typeface="Avenir Next Condensed Demi Bold"/>
              </a:rPr>
              <a:t>Methods – The Logger</a:t>
            </a:r>
            <a:endParaRPr lang="en-US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4" name="Picture 3" descr="IMG_20140427_20002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9848" l="9973" r="100000">
                        <a14:backgroundMark x1="30944" y1="27576" x2="29693" y2="65000"/>
                        <a14:backgroundMark x1="35798" y1="16667" x2="63974" y2="1712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460458" y="2856050"/>
            <a:ext cx="6973440" cy="3488993"/>
          </a:xfrm>
          <a:prstGeom prst="rect">
            <a:avLst/>
          </a:prstGeom>
        </p:spPr>
      </p:pic>
      <p:pic>
        <p:nvPicPr>
          <p:cNvPr id="5" name="Picture 4" descr="IMG_20140427_200004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0" b="91115" l="613" r="98734">
                        <a14:foregroundMark x1="45139" y1="11734" x2="44485" y2="15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855" y="-352455"/>
            <a:ext cx="4263704" cy="5684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2081" y="4449225"/>
            <a:ext cx="5150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Condensed Demi Bold"/>
                <a:cs typeface="Avenir Next Condensed Demi Bold"/>
              </a:rPr>
              <a:t>HOBO Pendant Temperature Data Logger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Next Condensed Demi Bold"/>
                <a:cs typeface="Avenir Next Condensed Demi Bold"/>
              </a:rPr>
              <a:t>Accuracy: 0.47˚C or 0.85˚F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Next Condensed Demi Bold"/>
                <a:cs typeface="Avenir Next Condensed Demi Bold"/>
              </a:rPr>
              <a:t>Solar Radiation Shield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Avenir Next Condensed Demi Bold"/>
                <a:cs typeface="Avenir Next Condensed Demi Bold"/>
              </a:rPr>
              <a:t>Ensures logger is actually measuring the air temperature</a:t>
            </a:r>
            <a:r>
              <a:rPr lang="en-US" sz="2400" dirty="0">
                <a:solidFill>
                  <a:srgbClr val="595959"/>
                </a:solidFill>
                <a:latin typeface="Avenir Next Condensed Demi Bold"/>
                <a:cs typeface="Avenir Next Condensed Demi Bold"/>
              </a:rPr>
              <a:t> </a:t>
            </a:r>
            <a:r>
              <a:rPr lang="en-US" sz="2400" dirty="0" smtClean="0">
                <a:solidFill>
                  <a:srgbClr val="595959"/>
                </a:solidFill>
                <a:latin typeface="Avenir Next Condensed Demi Bold"/>
                <a:cs typeface="Avenir Next Condensed Demi Bold"/>
              </a:rPr>
              <a:t>and not influenced by solar radiation.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7" name="Right Arrow 6"/>
          <p:cNvSpPr/>
          <p:nvPr/>
        </p:nvSpPr>
        <p:spPr>
          <a:xfrm rot="20746362">
            <a:off x="3693263" y="2279340"/>
            <a:ext cx="2895762" cy="102268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54762" y="26609"/>
            <a:ext cx="7085064" cy="935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>
                <a:latin typeface="Avenir Next Condensed Demi Bold"/>
                <a:cs typeface="Avenir Next Condensed Demi Bold"/>
              </a:rPr>
              <a:t>Methods – Air Temperature data logger</a:t>
            </a:r>
            <a:endParaRPr lang="en-US" u="sng" dirty="0">
              <a:latin typeface="Avenir Next Condensed Demi Bold"/>
              <a:cs typeface="Avenir Next Condensed Demi Bold"/>
            </a:endParaRPr>
          </a:p>
        </p:txBody>
      </p:sp>
      <p:pic>
        <p:nvPicPr>
          <p:cNvPr id="6" name="Picture 5" descr="DSC_00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738" y="962352"/>
            <a:ext cx="3705364" cy="557886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2182198" y="1927837"/>
            <a:ext cx="521624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4101" y="1927837"/>
            <a:ext cx="0" cy="3747251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82198" y="5675088"/>
            <a:ext cx="521624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4108" y="3044096"/>
            <a:ext cx="14395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venir Next Condensed Demi Bold"/>
                <a:cs typeface="Avenir Next Condensed Demi Bold"/>
              </a:rPr>
              <a:t>~ 1.5 m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771678" y="3095881"/>
            <a:ext cx="700363" cy="57835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17235" y="1406188"/>
            <a:ext cx="30617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venir Next Condensed Demi Bold"/>
                <a:cs typeface="Avenir Next Condensed Demi Bold"/>
              </a:rPr>
              <a:t>Placed on metal pipes and zip tied to end posts.</a:t>
            </a:r>
          </a:p>
          <a:p>
            <a:pPr>
              <a:lnSpc>
                <a:spcPct val="50000"/>
              </a:lnSpc>
            </a:pPr>
            <a:endParaRPr lang="en-US" sz="28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venir Next Condensed Demi Bold"/>
                <a:cs typeface="Avenir Next Condensed Demi Bold"/>
              </a:rPr>
              <a:t>All sensors were installed at “eye height”</a:t>
            </a:r>
          </a:p>
          <a:p>
            <a:pPr marL="285750" indent="-285750">
              <a:lnSpc>
                <a:spcPct val="50000"/>
              </a:lnSpc>
              <a:buFont typeface="Arial"/>
              <a:buChar char="•"/>
            </a:pPr>
            <a:endParaRPr lang="en-US" sz="2800" dirty="0" smtClean="0">
              <a:latin typeface="Avenir Next Condensed Demi Bold"/>
              <a:cs typeface="Avenir Next Condensed Demi Bold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Avenir Next Condensed Demi Bold"/>
                <a:cs typeface="Avenir Next Condensed Demi Bold"/>
              </a:rPr>
              <a:t>Needed to be low enough to not be hit by hedgers. 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12582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461" y="1975672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Avenir Next Condensed Demi Bold"/>
                <a:cs typeface="Avenir Next Condensed Demi Bold"/>
              </a:rPr>
              <a:t>Air Temperature Data</a:t>
            </a:r>
            <a:endParaRPr lang="en-US" sz="6600" dirty="0"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411678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69215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Next Condensed Demi Bold"/>
                <a:cs typeface="Avenir Next Condensed Demi Bold"/>
              </a:rPr>
              <a:t>Average Air Temperature Versus Elevation</a:t>
            </a:r>
            <a:endParaRPr lang="en-US" sz="3200" dirty="0">
              <a:latin typeface="Avenir Next Condensed Demi Bold"/>
              <a:cs typeface="Avenir Next Condensed Demi Bold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705678"/>
              </p:ext>
            </p:extLst>
          </p:nvPr>
        </p:nvGraphicFramePr>
        <p:xfrm>
          <a:off x="361091" y="909003"/>
          <a:ext cx="8782909" cy="5765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1905061" y="1406186"/>
            <a:ext cx="4150307" cy="392371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05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966</Words>
  <Application>Microsoft Macintosh PowerPoint</Application>
  <PresentationFormat>On-screen Show (4:3)</PresentationFormat>
  <Paragraphs>184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Geomorphic Controls on Air Temperature Variation in the Northern Willamette Valley AVA</vt:lpstr>
      <vt:lpstr>Overview</vt:lpstr>
      <vt:lpstr>Why are Air Temperature Variations Important? </vt:lpstr>
      <vt:lpstr>Willamette Valley American Viticultural Area (AVA) </vt:lpstr>
      <vt:lpstr>PowerPoint Presentation</vt:lpstr>
      <vt:lpstr>Methods – The Logger</vt:lpstr>
      <vt:lpstr>PowerPoint Presentation</vt:lpstr>
      <vt:lpstr>Air Temperature Data</vt:lpstr>
      <vt:lpstr>Average Air Temperature Versus Elevation</vt:lpstr>
      <vt:lpstr>Average High Temperature Versus Elevation</vt:lpstr>
      <vt:lpstr>Archery Summit Estate Low</vt:lpstr>
      <vt:lpstr>Average Low Temperature Versus Elevation</vt:lpstr>
      <vt:lpstr>Archery Summit Estate Upper</vt:lpstr>
      <vt:lpstr>Archery Summit Estate Lower</vt:lpstr>
      <vt:lpstr>Hill Model</vt:lpstr>
      <vt:lpstr>General Air Temperature Conclusions</vt:lpstr>
      <vt:lpstr>Diurnal Temperature Versus Elevation</vt:lpstr>
      <vt:lpstr>Diurnal Temperature Variation Conclusions</vt:lpstr>
      <vt:lpstr>Growing Degree Days</vt:lpstr>
      <vt:lpstr>Growing Degree Days Versus Elevation</vt:lpstr>
      <vt:lpstr>GDD Conclusions</vt:lpstr>
      <vt:lpstr>Freeze Protection</vt:lpstr>
      <vt:lpstr>PowerPoint Presentation</vt:lpstr>
      <vt:lpstr>PowerPoint Presentation</vt:lpstr>
      <vt:lpstr>Archery Summit Estate Low</vt:lpstr>
      <vt:lpstr>Alexana Low 2.0</vt:lpstr>
      <vt:lpstr>Beaux Frères Low </vt:lpstr>
      <vt:lpstr>Quick Explanation: RLC</vt:lpstr>
      <vt:lpstr>Weighted Freeze Hours Versus RLC</vt:lpstr>
      <vt:lpstr>First Freeze Date Versus Elevation</vt:lpstr>
      <vt:lpstr>Average Temperature Versus Relative Lowness Coefficient</vt:lpstr>
      <vt:lpstr>Bergström</vt:lpstr>
      <vt:lpstr>Problems With RLC</vt:lpstr>
      <vt:lpstr>The Bergstrom Problem</vt:lpstr>
      <vt:lpstr>Conclusions </vt:lpstr>
      <vt:lpstr>Conclusions</vt:lpstr>
      <vt:lpstr>PowerPoint Presentation</vt:lpstr>
      <vt:lpstr>Works Cited</vt:lpstr>
    </vt:vector>
  </TitlesOfParts>
  <Company>Whitman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Geomorphic and Topographic Controls on Air Temperature Variation in the Northern Willamette Valley AVA</dc:title>
  <dc:creator>user</dc:creator>
  <cp:lastModifiedBy>Penner-Ash Cameron</cp:lastModifiedBy>
  <cp:revision>106</cp:revision>
  <dcterms:created xsi:type="dcterms:W3CDTF">2014-05-09T16:32:11Z</dcterms:created>
  <dcterms:modified xsi:type="dcterms:W3CDTF">2014-10-18T20:45:16Z</dcterms:modified>
</cp:coreProperties>
</file>