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5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364F-04D7-4349-8084-D57D398DF3E3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3B24-694F-1347-97AB-A76E16EF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364F-04D7-4349-8084-D57D398DF3E3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3B24-694F-1347-97AB-A76E16EF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4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364F-04D7-4349-8084-D57D398DF3E3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3B24-694F-1347-97AB-A76E16EF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1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364F-04D7-4349-8084-D57D398DF3E3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3B24-694F-1347-97AB-A76E16EF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364F-04D7-4349-8084-D57D398DF3E3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3B24-694F-1347-97AB-A76E16EF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3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364F-04D7-4349-8084-D57D398DF3E3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3B24-694F-1347-97AB-A76E16EF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0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364F-04D7-4349-8084-D57D398DF3E3}" type="datetimeFigureOut">
              <a:rPr lang="en-US" smtClean="0"/>
              <a:t>10/3/14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3B24-694F-1347-97AB-A76E16EF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364F-04D7-4349-8084-D57D398DF3E3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3B24-694F-1347-97AB-A76E16EF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2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364F-04D7-4349-8084-D57D398DF3E3}" type="datetimeFigureOut">
              <a:rPr lang="en-US" smtClean="0"/>
              <a:t>10/3/14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3B24-694F-1347-97AB-A76E16EF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3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364F-04D7-4349-8084-D57D398DF3E3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3B24-694F-1347-97AB-A76E16EF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1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364F-04D7-4349-8084-D57D398DF3E3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3B24-694F-1347-97AB-A76E16EF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7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364F-04D7-4349-8084-D57D398DF3E3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83B24-694F-1347-97AB-A76E16EF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6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828" y="1207755"/>
            <a:ext cx="7026403" cy="2392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Export of terrestrial dissolved organic carbon to coastal rivers as a function of climate and land-surface processes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Anthony D. Feig &amp; Yong Q. Tian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Central Michigan University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Qian Yu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Massachusetts-Amherst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84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Translating temp. increases into DOC 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1°C increase </a:t>
            </a:r>
            <a:r>
              <a:rPr lang="en-US" dirty="0">
                <a:sym typeface="Wingdings"/>
              </a:rPr>
              <a:t> 0.476 mg/L in-stream DOC increase</a:t>
            </a:r>
          </a:p>
          <a:p>
            <a:r>
              <a:rPr lang="en-US" dirty="0" smtClean="0"/>
              <a:t>Derived from </a:t>
            </a:r>
          </a:p>
          <a:p>
            <a:pPr lvl="1"/>
            <a:r>
              <a:rPr lang="en-US" dirty="0" smtClean="0"/>
              <a:t>14 years of riverine DOC data (USGS)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bserved annual mean temp increase of 1C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2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findings for riverine DOC export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23" y="1600200"/>
            <a:ext cx="8809856" cy="4525963"/>
          </a:xfrm>
        </p:spPr>
        <p:txBody>
          <a:bodyPr/>
          <a:lstStyle/>
          <a:p>
            <a:r>
              <a:rPr lang="en-US" dirty="0" smtClean="0"/>
              <a:t>Temperature most important if annual mean &gt;5°C</a:t>
            </a:r>
          </a:p>
          <a:p>
            <a:r>
              <a:rPr lang="en-US" dirty="0" smtClean="0"/>
              <a:t>Land surface more important if annual mean &lt;</a:t>
            </a:r>
            <a:r>
              <a:rPr lang="en-US" dirty="0"/>
              <a:t>2</a:t>
            </a:r>
            <a:r>
              <a:rPr lang="en-US" dirty="0" smtClean="0"/>
              <a:t>°</a:t>
            </a:r>
            <a:r>
              <a:rPr lang="en-US" dirty="0" smtClean="0"/>
              <a:t>C</a:t>
            </a:r>
            <a:endParaRPr lang="en-US" dirty="0" smtClean="0"/>
          </a:p>
          <a:p>
            <a:r>
              <a:rPr lang="en-US" dirty="0" smtClean="0"/>
              <a:t>Surface processes can vary annual DOC ±1.65 g/L</a:t>
            </a:r>
          </a:p>
          <a:p>
            <a:r>
              <a:rPr lang="en-US" dirty="0" smtClean="0"/>
              <a:t>1°C increase </a:t>
            </a:r>
            <a:r>
              <a:rPr lang="en-US" dirty="0" smtClean="0">
                <a:sym typeface="Wingdings"/>
              </a:rPr>
              <a:t> 0.476 mg/L in-stream DOC increase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Climate warming: greater impact in cold zones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25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Strong, annual-scale linear relationship:</a:t>
            </a:r>
          </a:p>
          <a:p>
            <a:pPr lvl="1"/>
            <a:r>
              <a:rPr lang="en-US" dirty="0" smtClean="0"/>
              <a:t>Mean </a:t>
            </a:r>
            <a:r>
              <a:rPr lang="en-US" dirty="0" err="1" smtClean="0"/>
              <a:t>sfc</a:t>
            </a:r>
            <a:r>
              <a:rPr lang="en-US" dirty="0" smtClean="0"/>
              <a:t> temps. &amp; mean in-stream DOC</a:t>
            </a:r>
          </a:p>
          <a:p>
            <a:pPr lvl="2"/>
            <a:r>
              <a:rPr lang="en-US" dirty="0" smtClean="0"/>
              <a:t>Temperature most important if annual mean &gt;5°C</a:t>
            </a:r>
          </a:p>
          <a:p>
            <a:pPr lvl="2"/>
            <a:r>
              <a:rPr lang="en-US" dirty="0" smtClean="0"/>
              <a:t>Land surface more important if annual mean &lt;2°C</a:t>
            </a:r>
          </a:p>
          <a:p>
            <a:r>
              <a:rPr lang="en-US" dirty="0" smtClean="0"/>
              <a:t>Climate </a:t>
            </a:r>
            <a:r>
              <a:rPr lang="en-US" dirty="0" smtClean="0"/>
              <a:t>warming through biological processes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rimary driver of terrestrial DOC flux</a:t>
            </a:r>
          </a:p>
          <a:p>
            <a:pPr lvl="1"/>
            <a:r>
              <a:rPr lang="en-US" dirty="0" smtClean="0">
                <a:sym typeface="Wingdings"/>
              </a:rPr>
              <a:t>Greater impact in cooler climates</a:t>
            </a:r>
          </a:p>
          <a:p>
            <a:pPr lvl="2"/>
            <a:r>
              <a:rPr lang="en-US" dirty="0" smtClean="0"/>
              <a:t>1°C increase </a:t>
            </a:r>
            <a:r>
              <a:rPr lang="en-US" dirty="0" smtClean="0">
                <a:sym typeface="Wingdings"/>
              </a:rPr>
              <a:t> 26% increase in per m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DOC yield</a:t>
            </a:r>
            <a:endParaRPr lang="en-US" dirty="0" smtClean="0"/>
          </a:p>
          <a:p>
            <a:pPr lvl="1"/>
            <a:r>
              <a:rPr lang="en-US" dirty="0" smtClean="0"/>
              <a:t>0.67-2.76 mg/L riverine DOC rise by 2100</a:t>
            </a:r>
          </a:p>
          <a:p>
            <a:pPr lvl="2"/>
            <a:r>
              <a:rPr lang="en-US" dirty="0" smtClean="0"/>
              <a:t>1°C increase </a:t>
            </a:r>
            <a:r>
              <a:rPr lang="en-US" dirty="0" smtClean="0">
                <a:sym typeface="Wingdings"/>
              </a:rPr>
              <a:t> 0.476 mg/L in-stream DOC increase</a:t>
            </a:r>
          </a:p>
          <a:p>
            <a:pPr lvl="1"/>
            <a:endParaRPr lang="en-US" dirty="0"/>
          </a:p>
        </p:txBody>
      </p:sp>
      <p:pic>
        <p:nvPicPr>
          <p:cNvPr id="4" name="Picture 3" descr="qrc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578" y="0"/>
            <a:ext cx="1879421" cy="187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5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54" y="470009"/>
            <a:ext cx="8455897" cy="2647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 reported by Tian, et. al, in the 2013 publication </a:t>
            </a:r>
            <a:r>
              <a:rPr lang="en-US" i="1" u="sng" dirty="0" smtClean="0"/>
              <a:t>Ecological Engineering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v. 54, p. 192-201</a:t>
            </a:r>
            <a:endParaRPr lang="en-US" dirty="0"/>
          </a:p>
        </p:txBody>
      </p:sp>
      <p:pic>
        <p:nvPicPr>
          <p:cNvPr id="4" name="Picture 3" descr="qrc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65" y="3117071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3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t="7977" r="7104" b="7303"/>
          <a:stretch/>
        </p:blipFill>
        <p:spPr bwMode="auto">
          <a:xfrm>
            <a:off x="0" y="488430"/>
            <a:ext cx="7816470" cy="6369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109" y="195372"/>
            <a:ext cx="7287892" cy="8265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Seven study sites: </a:t>
            </a:r>
            <a:br>
              <a:rPr lang="en-US" dirty="0" smtClean="0"/>
            </a:br>
            <a:r>
              <a:rPr lang="en-US" dirty="0" smtClean="0"/>
              <a:t>Monthly readings, multiple years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" b="842"/>
          <a:stretch/>
        </p:blipFill>
        <p:spPr bwMode="auto">
          <a:xfrm>
            <a:off x="6412013" y="2948341"/>
            <a:ext cx="2731988" cy="26552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68737" y="745966"/>
            <a:ext cx="515093" cy="781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3590" y="2300061"/>
            <a:ext cx="515093" cy="578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68737" y="3090430"/>
            <a:ext cx="346357" cy="745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743827" y="4734761"/>
            <a:ext cx="515093" cy="6823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907226" y="4422511"/>
            <a:ext cx="504787" cy="312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520008" y="2495433"/>
            <a:ext cx="824499" cy="2589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0493" y="1758350"/>
            <a:ext cx="587565" cy="1049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08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site properties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1" y="2717369"/>
          <a:ext cx="8229598" cy="2291625"/>
        </p:xfrm>
        <a:graphic>
          <a:graphicData uri="http://schemas.openxmlformats.org/drawingml/2006/table">
            <a:tbl>
              <a:tblPr/>
              <a:tblGrid>
                <a:gridCol w="1591643"/>
                <a:gridCol w="755480"/>
                <a:gridCol w="755480"/>
                <a:gridCol w="755480"/>
                <a:gridCol w="755480"/>
                <a:gridCol w="594115"/>
                <a:gridCol w="755480"/>
                <a:gridCol w="755480"/>
                <a:gridCol w="755480"/>
                <a:gridCol w="755480"/>
              </a:tblGrid>
              <a:tr h="324196"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ALT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API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COL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DEL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NEP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POT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SAC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SJQ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SUS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196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State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GA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FL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OR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NJ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MA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DC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CA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CA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MD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196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% Wetland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effectLst/>
                          <a:latin typeface="Times New Roman"/>
                        </a:rPr>
                        <a:t>13.06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14.64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2.06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5.72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1.15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2.76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3.26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2.38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196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% Forest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50.48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50.2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73.57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67.06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58.09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45.06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62.42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62.45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196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effectLst/>
                          <a:latin typeface="Times New Roman"/>
                        </a:rPr>
                        <a:t>% Agriculture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26.37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25.77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20.94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16.99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31.71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43.62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29.14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27.43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196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% Developed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10.08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9.4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3.29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10.23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9.05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8.53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5.17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7.74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196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effectLst/>
                          <a:latin typeface="Times New Roman"/>
                        </a:rPr>
                        <a:t>CZD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S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S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M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S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S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S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S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effectLst/>
                          <a:latin typeface="Times New Roman"/>
                        </a:rPr>
                        <a:t>S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effectLst/>
                          <a:latin typeface="Times New Roman"/>
                        </a:rPr>
                        <a:t>S</a:t>
                      </a:r>
                    </a:p>
                  </a:txBody>
                  <a:tcPr marL="7335" marR="7335" marT="7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65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505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Discharge-DOC concentrations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" y="645812"/>
            <a:ext cx="4163938" cy="3048493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94305"/>
            <a:ext cx="4200668" cy="3163696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36" y="3694306"/>
            <a:ext cx="4463764" cy="3163694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37" y="645812"/>
            <a:ext cx="4463764" cy="3048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478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0948"/>
            <a:ext cx="4360523" cy="3137052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594"/>
            <a:ext cx="4360523" cy="317035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89" y="550594"/>
            <a:ext cx="4348312" cy="3170354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t="4325" r="2488" b="3798"/>
          <a:stretch/>
        </p:blipFill>
        <p:spPr bwMode="auto">
          <a:xfrm>
            <a:off x="4795689" y="3720948"/>
            <a:ext cx="4279277" cy="313705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"/>
            <a:ext cx="8229600" cy="550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Discharge-DOC concentrations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5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013"/>
            <a:ext cx="8229600" cy="6222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DOC vs. Surface air temperature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61447" y="1118947"/>
            <a:ext cx="7353387" cy="5268383"/>
            <a:chOff x="1348449" y="930373"/>
            <a:chExt cx="5621867" cy="3731586"/>
          </a:xfrm>
        </p:grpSpPr>
        <p:pic>
          <p:nvPicPr>
            <p:cNvPr id="9" name="Picture 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449" y="930373"/>
              <a:ext cx="5621867" cy="373158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4919133" y="1388533"/>
              <a:ext cx="279400" cy="17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85068" y="2573867"/>
              <a:ext cx="279400" cy="17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85265" y="1346198"/>
              <a:ext cx="4021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/>
                <a:t>ALT</a:t>
              </a:r>
              <a:endParaRPr lang="en-US" sz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40968" y="2074335"/>
              <a:ext cx="279400" cy="17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5068" y="2474668"/>
              <a:ext cx="42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/>
                <a:t>SUS</a:t>
              </a:r>
              <a:endParaRPr lang="en-US" sz="1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65402" y="2946400"/>
              <a:ext cx="279400" cy="17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64658" y="2904067"/>
              <a:ext cx="419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/>
                <a:t>DEL</a:t>
              </a:r>
              <a:endParaRPr lang="en-US" sz="1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58433" y="3310467"/>
              <a:ext cx="279400" cy="17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99164" y="3262070"/>
              <a:ext cx="43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/>
                <a:t>COL</a:t>
              </a:r>
              <a:endParaRPr lang="en-US" sz="12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70867" y="3450169"/>
              <a:ext cx="279400" cy="17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19985" y="3417503"/>
              <a:ext cx="4242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/>
                <a:t>SAC</a:t>
              </a:r>
              <a:endParaRPr lang="en-US" sz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56667" y="2921001"/>
              <a:ext cx="279400" cy="17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88931" y="2898003"/>
              <a:ext cx="40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/>
                <a:t>SJQ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64765" y="2017471"/>
              <a:ext cx="39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/>
                <a:t>API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629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474"/>
            <a:ext cx="8229600" cy="7377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Mean DOC &amp; annual temp., </a:t>
            </a:r>
            <a:r>
              <a:rPr lang="en-US" dirty="0" err="1" smtClean="0"/>
              <a:t>precip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89" y="1403127"/>
            <a:ext cx="7007033" cy="4759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217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1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Mean DOC annual flux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41016" y="1395999"/>
            <a:ext cx="6438655" cy="4820382"/>
            <a:chOff x="1210733" y="762000"/>
            <a:chExt cx="5655734" cy="4066001"/>
          </a:xfrm>
        </p:grpSpPr>
        <p:grpSp>
          <p:nvGrpSpPr>
            <p:cNvPr id="5" name="Group 4"/>
            <p:cNvGrpSpPr/>
            <p:nvPr/>
          </p:nvGrpSpPr>
          <p:grpSpPr>
            <a:xfrm>
              <a:off x="1210733" y="762000"/>
              <a:ext cx="5655734" cy="4066001"/>
              <a:chOff x="1210733" y="762000"/>
              <a:chExt cx="5655734" cy="4066001"/>
            </a:xfrm>
          </p:grpSpPr>
          <p:pic>
            <p:nvPicPr>
              <p:cNvPr id="8" name="Picture 7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0733" y="762000"/>
                <a:ext cx="5655734" cy="4066001"/>
              </a:xfrm>
              <a:prstGeom prst="rect">
                <a:avLst/>
              </a:prstGeom>
              <a:noFill/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133600" y="4445000"/>
                <a:ext cx="4250267" cy="177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23379" y="4345801"/>
                <a:ext cx="4319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/>
                  <a:t>COL</a:t>
                </a:r>
                <a:endParaRPr lang="en-US" sz="1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053512" y="4345801"/>
                <a:ext cx="4021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/>
                  <a:t>ALT</a:t>
                </a:r>
                <a:endParaRPr lang="en-US" sz="1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367713" y="4345801"/>
                <a:ext cx="3919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/>
                  <a:t>API</a:t>
                </a:r>
                <a:endParaRPr lang="en-US" sz="1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707313" y="4345801"/>
                <a:ext cx="407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/>
                  <a:t>SJQ</a:t>
                </a:r>
                <a:endParaRPr lang="en-US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046912" y="4345801"/>
                <a:ext cx="424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/>
                  <a:t>SAC</a:t>
                </a:r>
                <a:endParaRPr lang="en-US" sz="1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378043" y="4345801"/>
                <a:ext cx="4248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/>
                  <a:t>SUS</a:t>
                </a:r>
                <a:endParaRPr lang="en-US" sz="1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696556" y="4345801"/>
                <a:ext cx="4191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/>
                  <a:t>DEL</a:t>
                </a:r>
                <a:endParaRPr lang="en-US" sz="1200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115736" y="4589928"/>
              <a:ext cx="2142064" cy="2052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01740" y="4551002"/>
              <a:ext cx="5693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 smtClean="0"/>
                <a:t>Rivers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09341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368</Words>
  <Application>Microsoft Macintosh PowerPoint</Application>
  <PresentationFormat>On-screen Show (4:3)</PresentationFormat>
  <Paragraphs>119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Export of terrestrial dissolved organic carbon to coastal rivers as a function of climate and land-surface processes</vt:lpstr>
      <vt:lpstr>As reported by Tian, et. al, in the 2013 publication Ecological Engineering v. 54, p. 192-201</vt:lpstr>
      <vt:lpstr>Seven study sites:  Monthly readings, multiple years</vt:lpstr>
      <vt:lpstr>Study site properties</vt:lpstr>
      <vt:lpstr>Discharge-DOC concentrations</vt:lpstr>
      <vt:lpstr>PowerPoint Presentation</vt:lpstr>
      <vt:lpstr>DOC vs. Surface air temperature</vt:lpstr>
      <vt:lpstr>Mean DOC &amp; annual temp., precip.</vt:lpstr>
      <vt:lpstr>Mean DOC annual flux</vt:lpstr>
      <vt:lpstr>Translating temp. increases into DOC loads</vt:lpstr>
      <vt:lpstr>Key findings for riverine DOC export</vt:lpstr>
      <vt:lpstr>Conclusions</vt:lpstr>
    </vt:vector>
  </TitlesOfParts>
  <Company>Central Michigan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 of terrestrial dissolved organic carbon to coastal rivers as a function of climate and land-surface processes</dc:title>
  <dc:creator>Anthony Feig</dc:creator>
  <cp:lastModifiedBy>Anthony Feig</cp:lastModifiedBy>
  <cp:revision>11</cp:revision>
  <dcterms:created xsi:type="dcterms:W3CDTF">2014-09-22T15:34:23Z</dcterms:created>
  <dcterms:modified xsi:type="dcterms:W3CDTF">2014-10-03T18:23:35Z</dcterms:modified>
</cp:coreProperties>
</file>